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81" r:id="rId5"/>
    <p:sldId id="353" r:id="rId6"/>
    <p:sldId id="295" r:id="rId7"/>
    <p:sldId id="282" r:id="rId8"/>
    <p:sldId id="293" r:id="rId9"/>
    <p:sldId id="294" r:id="rId10"/>
    <p:sldId id="296" r:id="rId11"/>
    <p:sldId id="297" r:id="rId12"/>
    <p:sldId id="298" r:id="rId13"/>
    <p:sldId id="299" r:id="rId14"/>
    <p:sldId id="300" r:id="rId15"/>
    <p:sldId id="301" r:id="rId16"/>
    <p:sldId id="302" r:id="rId17"/>
    <p:sldId id="303" r:id="rId18"/>
    <p:sldId id="304" r:id="rId19"/>
    <p:sldId id="305" r:id="rId20"/>
    <p:sldId id="313" r:id="rId21"/>
    <p:sldId id="315" r:id="rId22"/>
    <p:sldId id="334" r:id="rId23"/>
    <p:sldId id="317" r:id="rId24"/>
    <p:sldId id="328" r:id="rId25"/>
    <p:sldId id="316" r:id="rId26"/>
    <p:sldId id="356" r:id="rId27"/>
    <p:sldId id="346" r:id="rId28"/>
    <p:sldId id="347" r:id="rId29"/>
    <p:sldId id="349" r:id="rId30"/>
    <p:sldId id="350" r:id="rId31"/>
    <p:sldId id="310" r:id="rId32"/>
    <p:sldId id="311" r:id="rId33"/>
    <p:sldId id="309" r:id="rId34"/>
    <p:sldId id="351" r:id="rId35"/>
    <p:sldId id="333" r:id="rId36"/>
    <p:sldId id="318" r:id="rId37"/>
    <p:sldId id="284" r:id="rId38"/>
    <p:sldId id="319" r:id="rId39"/>
    <p:sldId id="329" r:id="rId40"/>
    <p:sldId id="330" r:id="rId41"/>
    <p:sldId id="331" r:id="rId42"/>
    <p:sldId id="266" r:id="rId43"/>
    <p:sldId id="322" r:id="rId44"/>
    <p:sldId id="287" r:id="rId45"/>
    <p:sldId id="335" r:id="rId46"/>
    <p:sldId id="336" r:id="rId47"/>
    <p:sldId id="337" r:id="rId48"/>
    <p:sldId id="290" r:id="rId49"/>
    <p:sldId id="338" r:id="rId50"/>
    <p:sldId id="339" r:id="rId51"/>
    <p:sldId id="340" r:id="rId52"/>
    <p:sldId id="341" r:id="rId53"/>
    <p:sldId id="342" r:id="rId54"/>
    <p:sldId id="325" r:id="rId55"/>
    <p:sldId id="326" r:id="rId56"/>
    <p:sldId id="272" r:id="rId57"/>
    <p:sldId id="273" r:id="rId58"/>
    <p:sldId id="354" r:id="rId5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313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06A8C-96A3-493A-9162-02A96FCB0F03}" v="87" dt="2024-10-03T09:15:13.337"/>
    <p1510:client id="{2BB16ADE-DAFF-47AB-B5B3-B8420AFF0801}" v="4" dt="2024-10-02T10:03:45.319"/>
    <p1510:client id="{75B8572C-D3A5-844E-90B7-B31B2415697A}" v="937" dt="2024-10-02T16:45:44.400"/>
    <p1510:client id="{A89C3BD9-09AA-0220-AEA8-02D2E08CB34C}" v="461" dt="2024-10-02T09:31:18.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317"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ata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ata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4.svg"/></Relationships>
</file>

<file path=ppt/diagrams/_rels/data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ata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svg"/><Relationship Id="rId1" Type="http://schemas.openxmlformats.org/officeDocument/2006/relationships/image" Target="../media/image65.png"/><Relationship Id="rId4" Type="http://schemas.openxmlformats.org/officeDocument/2006/relationships/image" Target="../media/image6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A7EC7-E584-4622-B655-10C7D147558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DA5D1A8-888E-4843-ACBA-1B4179A164E3}">
      <dgm:prSet/>
      <dgm:spPr/>
      <dgm:t>
        <a:bodyPr/>
        <a:lstStyle/>
        <a:p>
          <a:pPr>
            <a:lnSpc>
              <a:spcPct val="100000"/>
            </a:lnSpc>
          </a:pPr>
          <a:r>
            <a:rPr lang="en-US" err="1">
              <a:latin typeface="Times New Roman" panose="02020603050405020304" pitchFamily="18" charset="0"/>
              <a:cs typeface="Times New Roman" panose="02020603050405020304" pitchFamily="18" charset="0"/>
            </a:rPr>
            <a:t>Análise</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sistemática</a:t>
          </a:r>
          <a:r>
            <a:rPr lang="en-US">
              <a:latin typeface="Times New Roman" panose="02020603050405020304" pitchFamily="18" charset="0"/>
              <a:cs typeface="Times New Roman" panose="02020603050405020304" pitchFamily="18" charset="0"/>
            </a:rPr>
            <a:t> </a:t>
          </a:r>
        </a:p>
      </dgm:t>
    </dgm:pt>
    <dgm:pt modelId="{2AD23097-A2FE-43D9-A922-16130564F508}" type="parTrans" cxnId="{D7D9C80C-0963-4D25-914E-3070A0BA28A6}">
      <dgm:prSet/>
      <dgm:spPr/>
      <dgm:t>
        <a:bodyPr/>
        <a:lstStyle/>
        <a:p>
          <a:endParaRPr lang="en-US"/>
        </a:p>
      </dgm:t>
    </dgm:pt>
    <dgm:pt modelId="{A83F05D5-6388-4544-9F0E-89B7C96391B8}" type="sibTrans" cxnId="{D7D9C80C-0963-4D25-914E-3070A0BA28A6}">
      <dgm:prSet/>
      <dgm:spPr/>
      <dgm:t>
        <a:bodyPr/>
        <a:lstStyle/>
        <a:p>
          <a:endParaRPr lang="en-US"/>
        </a:p>
      </dgm:t>
    </dgm:pt>
    <dgm:pt modelId="{C12BCBC3-D3A6-45D6-8C75-18AF41DF2B5E}">
      <dgm:prSet/>
      <dgm:spPr/>
      <dgm:t>
        <a:bodyPr/>
        <a:lstStyle/>
        <a:p>
          <a:pPr>
            <a:lnSpc>
              <a:spcPct val="100000"/>
            </a:lnSpc>
          </a:pPr>
          <a:r>
            <a:rPr lang="en-US">
              <a:latin typeface="Times New Roman" panose="02020603050405020304" pitchFamily="18" charset="0"/>
              <a:cs typeface="Times New Roman" panose="02020603050405020304" pitchFamily="18" charset="0"/>
            </a:rPr>
            <a:t>Meta-</a:t>
          </a:r>
          <a:r>
            <a:rPr lang="en-US" err="1">
              <a:latin typeface="Times New Roman" panose="02020603050405020304" pitchFamily="18" charset="0"/>
              <a:cs typeface="Times New Roman" panose="02020603050405020304" pitchFamily="18" charset="0"/>
            </a:rPr>
            <a:t>Análise</a:t>
          </a:r>
          <a:endParaRPr lang="en-US">
            <a:latin typeface="Times New Roman" panose="02020603050405020304" pitchFamily="18" charset="0"/>
            <a:cs typeface="Times New Roman" panose="02020603050405020304" pitchFamily="18" charset="0"/>
          </a:endParaRPr>
        </a:p>
      </dgm:t>
    </dgm:pt>
    <dgm:pt modelId="{80ACB1C2-ED0C-4CA3-B88D-00636D69D0AA}" type="parTrans" cxnId="{A08B13E3-662F-4690-9BB2-101CAFC2301A}">
      <dgm:prSet/>
      <dgm:spPr/>
      <dgm:t>
        <a:bodyPr/>
        <a:lstStyle/>
        <a:p>
          <a:endParaRPr lang="en-US"/>
        </a:p>
      </dgm:t>
    </dgm:pt>
    <dgm:pt modelId="{057C4698-D461-456D-B813-FC4089B93464}" type="sibTrans" cxnId="{A08B13E3-662F-4690-9BB2-101CAFC2301A}">
      <dgm:prSet/>
      <dgm:spPr/>
      <dgm:t>
        <a:bodyPr/>
        <a:lstStyle/>
        <a:p>
          <a:endParaRPr lang="en-US"/>
        </a:p>
      </dgm:t>
    </dgm:pt>
    <dgm:pt modelId="{A966B577-57BF-4734-AE29-A960C2DAD375}">
      <dgm:prSet custT="1"/>
      <dgm:spPr/>
      <dgm:t>
        <a:bodyPr/>
        <a:lstStyle/>
        <a:p>
          <a:pPr>
            <a:lnSpc>
              <a:spcPct val="100000"/>
            </a:lnSpc>
          </a:pPr>
          <a:r>
            <a:rPr lang="en-US" sz="2400" kern="120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Análise</a:t>
          </a:r>
          <a:r>
            <a:rPr lang="en-US"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400" kern="120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bibliométrica</a:t>
          </a:r>
          <a:endParaRPr lang="en-US"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FF286B05-A0EE-4C07-A8B8-26CBA905D07A}" type="parTrans" cxnId="{CD120526-0F1E-46F9-8EC1-6D19AD4D43C8}">
      <dgm:prSet/>
      <dgm:spPr/>
      <dgm:t>
        <a:bodyPr/>
        <a:lstStyle/>
        <a:p>
          <a:endParaRPr lang="en-US"/>
        </a:p>
      </dgm:t>
    </dgm:pt>
    <dgm:pt modelId="{1F146163-4B91-4C16-A84D-CFF5BE0AA69A}" type="sibTrans" cxnId="{CD120526-0F1E-46F9-8EC1-6D19AD4D43C8}">
      <dgm:prSet/>
      <dgm:spPr/>
      <dgm:t>
        <a:bodyPr/>
        <a:lstStyle/>
        <a:p>
          <a:endParaRPr lang="en-US"/>
        </a:p>
      </dgm:t>
    </dgm:pt>
    <dgm:pt modelId="{2BFC5E77-E4EF-4F3C-AF4F-E580E202A186}" type="pres">
      <dgm:prSet presAssocID="{FDEA7EC7-E584-4622-B655-10C7D147558B}" presName="root" presStyleCnt="0">
        <dgm:presLayoutVars>
          <dgm:dir/>
          <dgm:resizeHandles val="exact"/>
        </dgm:presLayoutVars>
      </dgm:prSet>
      <dgm:spPr/>
    </dgm:pt>
    <dgm:pt modelId="{0BDC4157-3C4C-4D5D-9E9C-9531A97D52F9}" type="pres">
      <dgm:prSet presAssocID="{9DA5D1A8-888E-4843-ACBA-1B4179A164E3}" presName="compNode" presStyleCnt="0"/>
      <dgm:spPr/>
    </dgm:pt>
    <dgm:pt modelId="{7D789A3B-840D-4782-B93B-2552059B2A0F}" type="pres">
      <dgm:prSet presAssocID="{9DA5D1A8-888E-4843-ACBA-1B4179A164E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1F85CE83-6EA5-4223-9018-42D8F51491EE}" type="pres">
      <dgm:prSet presAssocID="{9DA5D1A8-888E-4843-ACBA-1B4179A164E3}" presName="spaceRect" presStyleCnt="0"/>
      <dgm:spPr/>
    </dgm:pt>
    <dgm:pt modelId="{14FBA24C-D2F7-467C-BE6D-B6D99E05D51C}" type="pres">
      <dgm:prSet presAssocID="{9DA5D1A8-888E-4843-ACBA-1B4179A164E3}" presName="textRect" presStyleLbl="revTx" presStyleIdx="0" presStyleCnt="3">
        <dgm:presLayoutVars>
          <dgm:chMax val="1"/>
          <dgm:chPref val="1"/>
        </dgm:presLayoutVars>
      </dgm:prSet>
      <dgm:spPr/>
    </dgm:pt>
    <dgm:pt modelId="{556BCFD0-2B64-46FE-94EA-2E68BFA6133B}" type="pres">
      <dgm:prSet presAssocID="{A83F05D5-6388-4544-9F0E-89B7C96391B8}" presName="sibTrans" presStyleCnt="0"/>
      <dgm:spPr/>
    </dgm:pt>
    <dgm:pt modelId="{7A47E774-9C6D-4113-8DB7-E7743CE6C186}" type="pres">
      <dgm:prSet presAssocID="{C12BCBC3-D3A6-45D6-8C75-18AF41DF2B5E}" presName="compNode" presStyleCnt="0"/>
      <dgm:spPr/>
    </dgm:pt>
    <dgm:pt modelId="{EA89CA7E-A1CC-411F-947E-746852A34870}" type="pres">
      <dgm:prSet presAssocID="{C12BCBC3-D3A6-45D6-8C75-18AF41DF2B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061FE781-AC45-4328-8E81-3F759BC7CFDC}" type="pres">
      <dgm:prSet presAssocID="{C12BCBC3-D3A6-45D6-8C75-18AF41DF2B5E}" presName="spaceRect" presStyleCnt="0"/>
      <dgm:spPr/>
    </dgm:pt>
    <dgm:pt modelId="{19EC244A-5E86-44D4-880A-F15D8004F9F2}" type="pres">
      <dgm:prSet presAssocID="{C12BCBC3-D3A6-45D6-8C75-18AF41DF2B5E}" presName="textRect" presStyleLbl="revTx" presStyleIdx="1" presStyleCnt="3">
        <dgm:presLayoutVars>
          <dgm:chMax val="1"/>
          <dgm:chPref val="1"/>
        </dgm:presLayoutVars>
      </dgm:prSet>
      <dgm:spPr/>
    </dgm:pt>
    <dgm:pt modelId="{897EEF20-BF09-4E31-B388-28639EDA04FB}" type="pres">
      <dgm:prSet presAssocID="{057C4698-D461-456D-B813-FC4089B93464}" presName="sibTrans" presStyleCnt="0"/>
      <dgm:spPr/>
    </dgm:pt>
    <dgm:pt modelId="{4A754E92-F3F0-432A-A9E7-1AC3DDB481F7}" type="pres">
      <dgm:prSet presAssocID="{A966B577-57BF-4734-AE29-A960C2DAD375}" presName="compNode" presStyleCnt="0"/>
      <dgm:spPr/>
    </dgm:pt>
    <dgm:pt modelId="{DFB82C55-E081-4C22-84B5-69093236061E}" type="pres">
      <dgm:prSet presAssocID="{A966B577-57BF-4734-AE29-A960C2DAD3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pward trend"/>
        </a:ext>
      </dgm:extLst>
    </dgm:pt>
    <dgm:pt modelId="{077649ED-9EAE-4EB4-949D-AFBD07B078FC}" type="pres">
      <dgm:prSet presAssocID="{A966B577-57BF-4734-AE29-A960C2DAD375}" presName="spaceRect" presStyleCnt="0"/>
      <dgm:spPr/>
    </dgm:pt>
    <dgm:pt modelId="{8B2A17E9-C7C1-486B-9F52-2E58B9BB3657}" type="pres">
      <dgm:prSet presAssocID="{A966B577-57BF-4734-AE29-A960C2DAD375}" presName="textRect" presStyleLbl="revTx" presStyleIdx="2" presStyleCnt="3">
        <dgm:presLayoutVars>
          <dgm:chMax val="1"/>
          <dgm:chPref val="1"/>
        </dgm:presLayoutVars>
      </dgm:prSet>
      <dgm:spPr/>
    </dgm:pt>
  </dgm:ptLst>
  <dgm:cxnLst>
    <dgm:cxn modelId="{D7D9C80C-0963-4D25-914E-3070A0BA28A6}" srcId="{FDEA7EC7-E584-4622-B655-10C7D147558B}" destId="{9DA5D1A8-888E-4843-ACBA-1B4179A164E3}" srcOrd="0" destOrd="0" parTransId="{2AD23097-A2FE-43D9-A922-16130564F508}" sibTransId="{A83F05D5-6388-4544-9F0E-89B7C96391B8}"/>
    <dgm:cxn modelId="{21DF571A-40C8-46E2-A686-43EBA45A8C60}" type="presOf" srcId="{9DA5D1A8-888E-4843-ACBA-1B4179A164E3}" destId="{14FBA24C-D2F7-467C-BE6D-B6D99E05D51C}" srcOrd="0" destOrd="0" presId="urn:microsoft.com/office/officeart/2018/2/layout/IconLabelList"/>
    <dgm:cxn modelId="{CD120526-0F1E-46F9-8EC1-6D19AD4D43C8}" srcId="{FDEA7EC7-E584-4622-B655-10C7D147558B}" destId="{A966B577-57BF-4734-AE29-A960C2DAD375}" srcOrd="2" destOrd="0" parTransId="{FF286B05-A0EE-4C07-A8B8-26CBA905D07A}" sibTransId="{1F146163-4B91-4C16-A84D-CFF5BE0AA69A}"/>
    <dgm:cxn modelId="{7756C269-0609-4FE1-B64A-FCB7EF295795}" type="presOf" srcId="{C12BCBC3-D3A6-45D6-8C75-18AF41DF2B5E}" destId="{19EC244A-5E86-44D4-880A-F15D8004F9F2}" srcOrd="0" destOrd="0" presId="urn:microsoft.com/office/officeart/2018/2/layout/IconLabelList"/>
    <dgm:cxn modelId="{99F7F2CB-A6C9-4D2F-A256-36A81F54CC9C}" type="presOf" srcId="{A966B577-57BF-4734-AE29-A960C2DAD375}" destId="{8B2A17E9-C7C1-486B-9F52-2E58B9BB3657}" srcOrd="0" destOrd="0" presId="urn:microsoft.com/office/officeart/2018/2/layout/IconLabelList"/>
    <dgm:cxn modelId="{EF9CCAD0-DBCD-4168-A010-309CF131AEFF}" type="presOf" srcId="{FDEA7EC7-E584-4622-B655-10C7D147558B}" destId="{2BFC5E77-E4EF-4F3C-AF4F-E580E202A186}" srcOrd="0" destOrd="0" presId="urn:microsoft.com/office/officeart/2018/2/layout/IconLabelList"/>
    <dgm:cxn modelId="{A08B13E3-662F-4690-9BB2-101CAFC2301A}" srcId="{FDEA7EC7-E584-4622-B655-10C7D147558B}" destId="{C12BCBC3-D3A6-45D6-8C75-18AF41DF2B5E}" srcOrd="1" destOrd="0" parTransId="{80ACB1C2-ED0C-4CA3-B88D-00636D69D0AA}" sibTransId="{057C4698-D461-456D-B813-FC4089B93464}"/>
    <dgm:cxn modelId="{2737D748-B8A0-4E71-859C-3BD9F881BC9B}" type="presParOf" srcId="{2BFC5E77-E4EF-4F3C-AF4F-E580E202A186}" destId="{0BDC4157-3C4C-4D5D-9E9C-9531A97D52F9}" srcOrd="0" destOrd="0" presId="urn:microsoft.com/office/officeart/2018/2/layout/IconLabelList"/>
    <dgm:cxn modelId="{61ECEE91-CB9C-4691-BC24-2FA6DC47B8B6}" type="presParOf" srcId="{0BDC4157-3C4C-4D5D-9E9C-9531A97D52F9}" destId="{7D789A3B-840D-4782-B93B-2552059B2A0F}" srcOrd="0" destOrd="0" presId="urn:microsoft.com/office/officeart/2018/2/layout/IconLabelList"/>
    <dgm:cxn modelId="{6C502379-6673-4409-BEF7-B8DA18A3B4E7}" type="presParOf" srcId="{0BDC4157-3C4C-4D5D-9E9C-9531A97D52F9}" destId="{1F85CE83-6EA5-4223-9018-42D8F51491EE}" srcOrd="1" destOrd="0" presId="urn:microsoft.com/office/officeart/2018/2/layout/IconLabelList"/>
    <dgm:cxn modelId="{1C2464D4-BEDE-43C4-9E4C-7A4B258F2F7F}" type="presParOf" srcId="{0BDC4157-3C4C-4D5D-9E9C-9531A97D52F9}" destId="{14FBA24C-D2F7-467C-BE6D-B6D99E05D51C}" srcOrd="2" destOrd="0" presId="urn:microsoft.com/office/officeart/2018/2/layout/IconLabelList"/>
    <dgm:cxn modelId="{8A83D228-67CA-40C8-A509-721AA068C13A}" type="presParOf" srcId="{2BFC5E77-E4EF-4F3C-AF4F-E580E202A186}" destId="{556BCFD0-2B64-46FE-94EA-2E68BFA6133B}" srcOrd="1" destOrd="0" presId="urn:microsoft.com/office/officeart/2018/2/layout/IconLabelList"/>
    <dgm:cxn modelId="{54716C93-E492-43A1-92BA-027F0C9F7441}" type="presParOf" srcId="{2BFC5E77-E4EF-4F3C-AF4F-E580E202A186}" destId="{7A47E774-9C6D-4113-8DB7-E7743CE6C186}" srcOrd="2" destOrd="0" presId="urn:microsoft.com/office/officeart/2018/2/layout/IconLabelList"/>
    <dgm:cxn modelId="{0FD454ED-2A62-439D-AA0F-C404CBD9E486}" type="presParOf" srcId="{7A47E774-9C6D-4113-8DB7-E7743CE6C186}" destId="{EA89CA7E-A1CC-411F-947E-746852A34870}" srcOrd="0" destOrd="0" presId="urn:microsoft.com/office/officeart/2018/2/layout/IconLabelList"/>
    <dgm:cxn modelId="{E846A497-987A-4AD4-AA42-AC9A8024E578}" type="presParOf" srcId="{7A47E774-9C6D-4113-8DB7-E7743CE6C186}" destId="{061FE781-AC45-4328-8E81-3F759BC7CFDC}" srcOrd="1" destOrd="0" presId="urn:microsoft.com/office/officeart/2018/2/layout/IconLabelList"/>
    <dgm:cxn modelId="{9E680E91-9EFD-45C3-9CBC-4482A83A527B}" type="presParOf" srcId="{7A47E774-9C6D-4113-8DB7-E7743CE6C186}" destId="{19EC244A-5E86-44D4-880A-F15D8004F9F2}" srcOrd="2" destOrd="0" presId="urn:microsoft.com/office/officeart/2018/2/layout/IconLabelList"/>
    <dgm:cxn modelId="{BF91437E-972A-429F-A9F2-47ABE729CA62}" type="presParOf" srcId="{2BFC5E77-E4EF-4F3C-AF4F-E580E202A186}" destId="{897EEF20-BF09-4E31-B388-28639EDA04FB}" srcOrd="3" destOrd="0" presId="urn:microsoft.com/office/officeart/2018/2/layout/IconLabelList"/>
    <dgm:cxn modelId="{AF4BA492-EFF1-40CB-9772-1EC586E6CF51}" type="presParOf" srcId="{2BFC5E77-E4EF-4F3C-AF4F-E580E202A186}" destId="{4A754E92-F3F0-432A-A9E7-1AC3DDB481F7}" srcOrd="4" destOrd="0" presId="urn:microsoft.com/office/officeart/2018/2/layout/IconLabelList"/>
    <dgm:cxn modelId="{8410650F-14DB-438D-A8C9-793439A7BEEF}" type="presParOf" srcId="{4A754E92-F3F0-432A-A9E7-1AC3DDB481F7}" destId="{DFB82C55-E081-4C22-84B5-69093236061E}" srcOrd="0" destOrd="0" presId="urn:microsoft.com/office/officeart/2018/2/layout/IconLabelList"/>
    <dgm:cxn modelId="{C1DB4C0E-316F-4977-B0DD-B68787104FD0}" type="presParOf" srcId="{4A754E92-F3F0-432A-A9E7-1AC3DDB481F7}" destId="{077649ED-9EAE-4EB4-949D-AFBD07B078FC}" srcOrd="1" destOrd="0" presId="urn:microsoft.com/office/officeart/2018/2/layout/IconLabelList"/>
    <dgm:cxn modelId="{BD7FF7AF-D523-4682-AD10-A511113245EC}" type="presParOf" srcId="{4A754E92-F3F0-432A-A9E7-1AC3DDB481F7}" destId="{8B2A17E9-C7C1-486B-9F52-2E58B9BB365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7585F-7849-4B41-81E3-1E475680C68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EC6D6997-77E7-477E-95AF-90EEAEAE3DE8}">
      <dgm:prSet/>
      <dgm:spPr/>
      <dgm:t>
        <a:bodyPr/>
        <a:lstStyle/>
        <a:p>
          <a:pPr>
            <a:lnSpc>
              <a:spcPct val="100000"/>
            </a:lnSpc>
            <a:defRPr cap="all"/>
          </a:pPr>
          <a:r>
            <a:rPr lang="en-US">
              <a:latin typeface="Times New Roman"/>
              <a:cs typeface="Times New Roman"/>
            </a:rPr>
            <a:t>Contabilidade </a:t>
          </a:r>
        </a:p>
      </dgm:t>
    </dgm:pt>
    <dgm:pt modelId="{2487816C-4401-454D-B2AE-79F9761A5EC4}" type="parTrans" cxnId="{7CCBDDA0-8DED-4CB5-99FD-97D1C0EC1D1D}">
      <dgm:prSet/>
      <dgm:spPr/>
      <dgm:t>
        <a:bodyPr/>
        <a:lstStyle/>
        <a:p>
          <a:endParaRPr lang="en-US">
            <a:latin typeface="Times New Roman" panose="02020603050405020304" pitchFamily="18" charset="0"/>
            <a:cs typeface="Times New Roman" panose="02020603050405020304" pitchFamily="18" charset="0"/>
          </a:endParaRPr>
        </a:p>
      </dgm:t>
    </dgm:pt>
    <dgm:pt modelId="{D06CBFBB-E18C-4A44-95B2-1D6C0ADA07F7}" type="sibTrans" cxnId="{7CCBDDA0-8DED-4CB5-99FD-97D1C0EC1D1D}">
      <dgm:prSet/>
      <dgm:spPr/>
      <dgm:t>
        <a:bodyPr/>
        <a:lstStyle/>
        <a:p>
          <a:endParaRPr lang="en-US">
            <a:latin typeface="Times New Roman" panose="02020603050405020304" pitchFamily="18" charset="0"/>
            <a:cs typeface="Times New Roman" panose="02020603050405020304" pitchFamily="18" charset="0"/>
          </a:endParaRPr>
        </a:p>
      </dgm:t>
    </dgm:pt>
    <dgm:pt modelId="{FC7D2A4E-7C2A-40B6-8C12-52C257AF5F6B}">
      <dgm:prSet/>
      <dgm:spPr/>
      <dgm:t>
        <a:bodyPr/>
        <a:lstStyle/>
        <a:p>
          <a:pPr>
            <a:lnSpc>
              <a:spcPct val="100000"/>
            </a:lnSpc>
            <a:defRPr cap="all"/>
          </a:pPr>
          <a:r>
            <a:rPr lang="en-US">
              <a:latin typeface="Times New Roman"/>
              <a:cs typeface="Times New Roman"/>
            </a:rPr>
            <a:t>economia </a:t>
          </a:r>
        </a:p>
      </dgm:t>
    </dgm:pt>
    <dgm:pt modelId="{F652EE85-7EAA-4D08-8A6C-451A16B3C195}" type="parTrans" cxnId="{8FA35371-BCB6-42F4-BD00-8EDC283A1AD3}">
      <dgm:prSet/>
      <dgm:spPr/>
      <dgm:t>
        <a:bodyPr/>
        <a:lstStyle/>
        <a:p>
          <a:endParaRPr lang="en-US">
            <a:latin typeface="Times New Roman" panose="02020603050405020304" pitchFamily="18" charset="0"/>
            <a:cs typeface="Times New Roman" panose="02020603050405020304" pitchFamily="18" charset="0"/>
          </a:endParaRPr>
        </a:p>
      </dgm:t>
    </dgm:pt>
    <dgm:pt modelId="{FF3A58D0-9CA6-4590-A62D-EE989E4CC453}" type="sibTrans" cxnId="{8FA35371-BCB6-42F4-BD00-8EDC283A1AD3}">
      <dgm:prSet/>
      <dgm:spPr/>
      <dgm:t>
        <a:bodyPr/>
        <a:lstStyle/>
        <a:p>
          <a:endParaRPr lang="en-US">
            <a:latin typeface="Times New Roman" panose="02020603050405020304" pitchFamily="18" charset="0"/>
            <a:cs typeface="Times New Roman" panose="02020603050405020304" pitchFamily="18" charset="0"/>
          </a:endParaRPr>
        </a:p>
      </dgm:t>
    </dgm:pt>
    <dgm:pt modelId="{372415A4-884A-4BC1-95C3-9647AB318A0F}">
      <dgm:prSet/>
      <dgm:spPr/>
      <dgm:t>
        <a:bodyPr/>
        <a:lstStyle/>
        <a:p>
          <a:pPr>
            <a:lnSpc>
              <a:spcPct val="100000"/>
            </a:lnSpc>
            <a:defRPr cap="all"/>
          </a:pPr>
          <a:r>
            <a:rPr lang="en-US">
              <a:latin typeface="Times New Roman"/>
              <a:cs typeface="Times New Roman"/>
            </a:rPr>
            <a:t>econometria </a:t>
          </a:r>
        </a:p>
      </dgm:t>
    </dgm:pt>
    <dgm:pt modelId="{DB3C962B-2905-42C2-920A-7D3FA1BAF9F1}" type="parTrans" cxnId="{FFFFBB80-C037-4DA9-A0DA-3D6088258E71}">
      <dgm:prSet/>
      <dgm:spPr/>
      <dgm:t>
        <a:bodyPr/>
        <a:lstStyle/>
        <a:p>
          <a:endParaRPr lang="en-US">
            <a:latin typeface="Times New Roman" panose="02020603050405020304" pitchFamily="18" charset="0"/>
            <a:cs typeface="Times New Roman" panose="02020603050405020304" pitchFamily="18" charset="0"/>
          </a:endParaRPr>
        </a:p>
      </dgm:t>
    </dgm:pt>
    <dgm:pt modelId="{3ED93908-AB3F-4417-9BB9-3CD6AAFA9E00}" type="sibTrans" cxnId="{FFFFBB80-C037-4DA9-A0DA-3D6088258E71}">
      <dgm:prSet/>
      <dgm:spPr/>
      <dgm:t>
        <a:bodyPr/>
        <a:lstStyle/>
        <a:p>
          <a:endParaRPr lang="en-US">
            <a:latin typeface="Times New Roman" panose="02020603050405020304" pitchFamily="18" charset="0"/>
            <a:cs typeface="Times New Roman" panose="02020603050405020304" pitchFamily="18" charset="0"/>
          </a:endParaRPr>
        </a:p>
      </dgm:t>
    </dgm:pt>
    <dgm:pt modelId="{E6EAA461-D0C4-44B3-AE56-383909B41D53}">
      <dgm:prSet/>
      <dgm:spPr/>
      <dgm:t>
        <a:bodyPr/>
        <a:lstStyle/>
        <a:p>
          <a:pPr>
            <a:lnSpc>
              <a:spcPct val="100000"/>
            </a:lnSpc>
            <a:defRPr cap="all"/>
          </a:pPr>
          <a:r>
            <a:rPr lang="en-US">
              <a:latin typeface="Times New Roman"/>
              <a:cs typeface="Times New Roman"/>
            </a:rPr>
            <a:t>finanças </a:t>
          </a:r>
        </a:p>
      </dgm:t>
    </dgm:pt>
    <dgm:pt modelId="{4664EE2E-099F-4B32-A5C2-521672C53C18}" type="parTrans" cxnId="{ACEE80AC-9760-414A-9A39-9CE1472715DF}">
      <dgm:prSet/>
      <dgm:spPr/>
      <dgm:t>
        <a:bodyPr/>
        <a:lstStyle/>
        <a:p>
          <a:endParaRPr lang="en-US">
            <a:latin typeface="Times New Roman" panose="02020603050405020304" pitchFamily="18" charset="0"/>
            <a:cs typeface="Times New Roman" panose="02020603050405020304" pitchFamily="18" charset="0"/>
          </a:endParaRPr>
        </a:p>
      </dgm:t>
    </dgm:pt>
    <dgm:pt modelId="{D7631D7F-4BAA-42E1-861C-18A75807A3F9}" type="sibTrans" cxnId="{ACEE80AC-9760-414A-9A39-9CE1472715DF}">
      <dgm:prSet/>
      <dgm:spPr/>
      <dgm:t>
        <a:bodyPr/>
        <a:lstStyle/>
        <a:p>
          <a:endParaRPr lang="en-US">
            <a:latin typeface="Times New Roman" panose="02020603050405020304" pitchFamily="18" charset="0"/>
            <a:cs typeface="Times New Roman" panose="02020603050405020304" pitchFamily="18" charset="0"/>
          </a:endParaRPr>
        </a:p>
      </dgm:t>
    </dgm:pt>
    <dgm:pt modelId="{FAE6AE55-7229-4E6F-9A5C-FB5FCB476B63}">
      <dgm:prSet/>
      <dgm:spPr/>
      <dgm:t>
        <a:bodyPr/>
        <a:lstStyle/>
        <a:p>
          <a:pPr>
            <a:lnSpc>
              <a:spcPct val="100000"/>
            </a:lnSpc>
            <a:defRPr cap="all"/>
          </a:pPr>
          <a:r>
            <a:rPr lang="en-US">
              <a:latin typeface="Times New Roman"/>
              <a:cs typeface="Times New Roman"/>
            </a:rPr>
            <a:t>ciências sociais </a:t>
          </a:r>
        </a:p>
      </dgm:t>
    </dgm:pt>
    <dgm:pt modelId="{3C6299F8-464D-4603-9B2B-7396CC8F04EF}" type="parTrans" cxnId="{0073B3CB-A007-4AEF-9B4B-A7D23E11AA9E}">
      <dgm:prSet/>
      <dgm:spPr/>
      <dgm:t>
        <a:bodyPr/>
        <a:lstStyle/>
        <a:p>
          <a:endParaRPr lang="en-US">
            <a:latin typeface="Times New Roman" panose="02020603050405020304" pitchFamily="18" charset="0"/>
            <a:cs typeface="Times New Roman" panose="02020603050405020304" pitchFamily="18" charset="0"/>
          </a:endParaRPr>
        </a:p>
      </dgm:t>
    </dgm:pt>
    <dgm:pt modelId="{74D386F5-1FFE-4775-BAE5-DB971351B700}" type="sibTrans" cxnId="{0073B3CB-A007-4AEF-9B4B-A7D23E11AA9E}">
      <dgm:prSet/>
      <dgm:spPr/>
      <dgm:t>
        <a:bodyPr/>
        <a:lstStyle/>
        <a:p>
          <a:endParaRPr lang="en-US">
            <a:latin typeface="Times New Roman" panose="02020603050405020304" pitchFamily="18" charset="0"/>
            <a:cs typeface="Times New Roman" panose="02020603050405020304" pitchFamily="18" charset="0"/>
          </a:endParaRPr>
        </a:p>
      </dgm:t>
    </dgm:pt>
    <dgm:pt modelId="{55791AC2-F809-4A94-9E28-DEC7596140B0}">
      <dgm:prSet/>
      <dgm:spPr/>
      <dgm:t>
        <a:bodyPr/>
        <a:lstStyle/>
        <a:p>
          <a:pPr>
            <a:lnSpc>
              <a:spcPct val="100000"/>
            </a:lnSpc>
            <a:defRPr cap="all"/>
          </a:pPr>
          <a:r>
            <a:rPr lang="en-US">
              <a:latin typeface="Times New Roman"/>
              <a:cs typeface="Times New Roman"/>
            </a:rPr>
            <a:t>gestão</a:t>
          </a:r>
        </a:p>
      </dgm:t>
    </dgm:pt>
    <dgm:pt modelId="{B312A645-0622-40F0-B92F-E61D0BFB8DAA}" type="parTrans" cxnId="{B6272FAF-E67D-4596-A62B-7B63DCE9F50B}">
      <dgm:prSet/>
      <dgm:spPr/>
      <dgm:t>
        <a:bodyPr/>
        <a:lstStyle/>
        <a:p>
          <a:endParaRPr lang="en-US">
            <a:latin typeface="Times New Roman" panose="02020603050405020304" pitchFamily="18" charset="0"/>
            <a:cs typeface="Times New Roman" panose="02020603050405020304" pitchFamily="18" charset="0"/>
          </a:endParaRPr>
        </a:p>
      </dgm:t>
    </dgm:pt>
    <dgm:pt modelId="{F2BF58A4-AB78-4706-B8BB-C998C82913C9}" type="sibTrans" cxnId="{B6272FAF-E67D-4596-A62B-7B63DCE9F50B}">
      <dgm:prSet/>
      <dgm:spPr/>
      <dgm:t>
        <a:bodyPr/>
        <a:lstStyle/>
        <a:p>
          <a:endParaRPr lang="en-US">
            <a:latin typeface="Times New Roman" panose="02020603050405020304" pitchFamily="18" charset="0"/>
            <a:cs typeface="Times New Roman" panose="02020603050405020304" pitchFamily="18" charset="0"/>
          </a:endParaRPr>
        </a:p>
      </dgm:t>
    </dgm:pt>
    <dgm:pt modelId="{A0398E53-A6D7-4970-9461-CFE6C73E7AB2}" type="pres">
      <dgm:prSet presAssocID="{3417585F-7849-4B41-81E3-1E475680C68E}" presName="root" presStyleCnt="0">
        <dgm:presLayoutVars>
          <dgm:dir/>
          <dgm:resizeHandles val="exact"/>
        </dgm:presLayoutVars>
      </dgm:prSet>
      <dgm:spPr/>
    </dgm:pt>
    <dgm:pt modelId="{A57B7ACE-5E6F-4E2D-81DA-3A9C14A0D901}" type="pres">
      <dgm:prSet presAssocID="{EC6D6997-77E7-477E-95AF-90EEAEAE3DE8}" presName="compNode" presStyleCnt="0"/>
      <dgm:spPr/>
    </dgm:pt>
    <dgm:pt modelId="{97420058-2BD7-42F5-8986-7D835B6F6A43}" type="pres">
      <dgm:prSet presAssocID="{EC6D6997-77E7-477E-95AF-90EEAEAE3DE8}" presName="iconBgRect" presStyleLbl="bgShp" presStyleIdx="0" presStyleCnt="6" custLinFactNeighborX="1423" custLinFactNeighborY="-840"/>
      <dgm:spPr/>
    </dgm:pt>
    <dgm:pt modelId="{E09F03F1-6167-4233-832B-63FCDD086EED}" type="pres">
      <dgm:prSet presAssocID="{EC6D6997-77E7-477E-95AF-90EEAEAE3DE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culator"/>
        </a:ext>
      </dgm:extLst>
    </dgm:pt>
    <dgm:pt modelId="{C46DDD74-9A32-4FE1-871F-69749D5DC50F}" type="pres">
      <dgm:prSet presAssocID="{EC6D6997-77E7-477E-95AF-90EEAEAE3DE8}" presName="spaceRect" presStyleCnt="0"/>
      <dgm:spPr/>
    </dgm:pt>
    <dgm:pt modelId="{1623043A-512D-4D1A-A41E-4F6E849A98E7}" type="pres">
      <dgm:prSet presAssocID="{EC6D6997-77E7-477E-95AF-90EEAEAE3DE8}" presName="textRect" presStyleLbl="revTx" presStyleIdx="0" presStyleCnt="6">
        <dgm:presLayoutVars>
          <dgm:chMax val="1"/>
          <dgm:chPref val="1"/>
        </dgm:presLayoutVars>
      </dgm:prSet>
      <dgm:spPr/>
    </dgm:pt>
    <dgm:pt modelId="{43FB3FAE-057A-4D77-BB1E-AD444045551A}" type="pres">
      <dgm:prSet presAssocID="{D06CBFBB-E18C-4A44-95B2-1D6C0ADA07F7}" presName="sibTrans" presStyleCnt="0"/>
      <dgm:spPr/>
    </dgm:pt>
    <dgm:pt modelId="{EC73A36E-9ED3-4EFC-8C04-25D9ADDDA524}" type="pres">
      <dgm:prSet presAssocID="{FC7D2A4E-7C2A-40B6-8C12-52C257AF5F6B}" presName="compNode" presStyleCnt="0"/>
      <dgm:spPr/>
    </dgm:pt>
    <dgm:pt modelId="{ECAA1DAA-7318-4B43-9BE6-FE161CD8D49A}" type="pres">
      <dgm:prSet presAssocID="{FC7D2A4E-7C2A-40B6-8C12-52C257AF5F6B}" presName="iconBgRect" presStyleLbl="bgShp" presStyleIdx="1" presStyleCnt="6"/>
      <dgm:spPr/>
    </dgm:pt>
    <dgm:pt modelId="{8C77E440-47AB-473A-ACDE-0A27F8B8FA73}" type="pres">
      <dgm:prSet presAssocID="{FC7D2A4E-7C2A-40B6-8C12-52C257AF5F6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30DBFF08-ACA1-4F0F-A1DA-E9467BCD6DB0}" type="pres">
      <dgm:prSet presAssocID="{FC7D2A4E-7C2A-40B6-8C12-52C257AF5F6B}" presName="spaceRect" presStyleCnt="0"/>
      <dgm:spPr/>
    </dgm:pt>
    <dgm:pt modelId="{33853C38-5F46-459C-B194-149A4C4D818D}" type="pres">
      <dgm:prSet presAssocID="{FC7D2A4E-7C2A-40B6-8C12-52C257AF5F6B}" presName="textRect" presStyleLbl="revTx" presStyleIdx="1" presStyleCnt="6">
        <dgm:presLayoutVars>
          <dgm:chMax val="1"/>
          <dgm:chPref val="1"/>
        </dgm:presLayoutVars>
      </dgm:prSet>
      <dgm:spPr/>
    </dgm:pt>
    <dgm:pt modelId="{61648AC7-1C81-4622-ACB3-753157BDC815}" type="pres">
      <dgm:prSet presAssocID="{FF3A58D0-9CA6-4590-A62D-EE989E4CC453}" presName="sibTrans" presStyleCnt="0"/>
      <dgm:spPr/>
    </dgm:pt>
    <dgm:pt modelId="{5818224C-C155-45F2-BA6D-30E1FE6BDB62}" type="pres">
      <dgm:prSet presAssocID="{372415A4-884A-4BC1-95C3-9647AB318A0F}" presName="compNode" presStyleCnt="0"/>
      <dgm:spPr/>
    </dgm:pt>
    <dgm:pt modelId="{28F3D89C-1DBA-4F49-AC63-AB1D02212CE1}" type="pres">
      <dgm:prSet presAssocID="{372415A4-884A-4BC1-95C3-9647AB318A0F}" presName="iconBgRect" presStyleLbl="bgShp" presStyleIdx="2" presStyleCnt="6"/>
      <dgm:spPr/>
    </dgm:pt>
    <dgm:pt modelId="{ADB03100-123F-4332-9044-3A806A0D26EA}" type="pres">
      <dgm:prSet presAssocID="{372415A4-884A-4BC1-95C3-9647AB318A0F}"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Venn diagram outline"/>
        </a:ext>
      </dgm:extLst>
    </dgm:pt>
    <dgm:pt modelId="{8700B907-F514-4A45-8833-13CD587FCE1C}" type="pres">
      <dgm:prSet presAssocID="{372415A4-884A-4BC1-95C3-9647AB318A0F}" presName="spaceRect" presStyleCnt="0"/>
      <dgm:spPr/>
    </dgm:pt>
    <dgm:pt modelId="{1EDB7919-9206-4944-8EFE-744AD642D08C}" type="pres">
      <dgm:prSet presAssocID="{372415A4-884A-4BC1-95C3-9647AB318A0F}" presName="textRect" presStyleLbl="revTx" presStyleIdx="2" presStyleCnt="6">
        <dgm:presLayoutVars>
          <dgm:chMax val="1"/>
          <dgm:chPref val="1"/>
        </dgm:presLayoutVars>
      </dgm:prSet>
      <dgm:spPr/>
    </dgm:pt>
    <dgm:pt modelId="{1BFB797B-DEB2-4FAC-A0DF-E2A5B609F59E}" type="pres">
      <dgm:prSet presAssocID="{3ED93908-AB3F-4417-9BB9-3CD6AAFA9E00}" presName="sibTrans" presStyleCnt="0"/>
      <dgm:spPr/>
    </dgm:pt>
    <dgm:pt modelId="{DC26E37B-721A-4FA6-9CD1-E84B01749F13}" type="pres">
      <dgm:prSet presAssocID="{E6EAA461-D0C4-44B3-AE56-383909B41D53}" presName="compNode" presStyleCnt="0"/>
      <dgm:spPr/>
    </dgm:pt>
    <dgm:pt modelId="{DEB9573B-0276-4490-9B5F-478326907828}" type="pres">
      <dgm:prSet presAssocID="{E6EAA461-D0C4-44B3-AE56-383909B41D53}" presName="iconBgRect" presStyleLbl="bgShp" presStyleIdx="3" presStyleCnt="6"/>
      <dgm:spPr/>
    </dgm:pt>
    <dgm:pt modelId="{4EB011F6-21F5-4739-9023-90732FB8D29E}" type="pres">
      <dgm:prSet presAssocID="{E6EAA461-D0C4-44B3-AE56-383909B41D5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BCF37FE3-5C6E-4C32-95E7-E1296BB108E3}" type="pres">
      <dgm:prSet presAssocID="{E6EAA461-D0C4-44B3-AE56-383909B41D53}" presName="spaceRect" presStyleCnt="0"/>
      <dgm:spPr/>
    </dgm:pt>
    <dgm:pt modelId="{632E7FB0-1413-4D49-AF3C-BB605CEE243C}" type="pres">
      <dgm:prSet presAssocID="{E6EAA461-D0C4-44B3-AE56-383909B41D53}" presName="textRect" presStyleLbl="revTx" presStyleIdx="3" presStyleCnt="6">
        <dgm:presLayoutVars>
          <dgm:chMax val="1"/>
          <dgm:chPref val="1"/>
        </dgm:presLayoutVars>
      </dgm:prSet>
      <dgm:spPr/>
    </dgm:pt>
    <dgm:pt modelId="{1BE2A540-C16D-454E-A5FB-49362767E1ED}" type="pres">
      <dgm:prSet presAssocID="{D7631D7F-4BAA-42E1-861C-18A75807A3F9}" presName="sibTrans" presStyleCnt="0"/>
      <dgm:spPr/>
    </dgm:pt>
    <dgm:pt modelId="{7F16D55A-99E3-4904-A242-8B2AA83F4FB5}" type="pres">
      <dgm:prSet presAssocID="{FAE6AE55-7229-4E6F-9A5C-FB5FCB476B63}" presName="compNode" presStyleCnt="0"/>
      <dgm:spPr/>
    </dgm:pt>
    <dgm:pt modelId="{92ABB360-BCD6-4480-8DDC-F27C750042DB}" type="pres">
      <dgm:prSet presAssocID="{FAE6AE55-7229-4E6F-9A5C-FB5FCB476B63}" presName="iconBgRect" presStyleLbl="bgShp" presStyleIdx="4" presStyleCnt="6"/>
      <dgm:spPr/>
    </dgm:pt>
    <dgm:pt modelId="{57F100C4-4B8C-44E0-8C62-4B3D82EDC675}" type="pres">
      <dgm:prSet presAssocID="{FAE6AE55-7229-4E6F-9A5C-FB5FCB476B6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ask"/>
        </a:ext>
      </dgm:extLst>
    </dgm:pt>
    <dgm:pt modelId="{3D965BA9-3E9B-4131-9C03-A680C6705BD0}" type="pres">
      <dgm:prSet presAssocID="{FAE6AE55-7229-4E6F-9A5C-FB5FCB476B63}" presName="spaceRect" presStyleCnt="0"/>
      <dgm:spPr/>
    </dgm:pt>
    <dgm:pt modelId="{091C878B-BC0F-44A1-AF30-3FF4D74086EF}" type="pres">
      <dgm:prSet presAssocID="{FAE6AE55-7229-4E6F-9A5C-FB5FCB476B63}" presName="textRect" presStyleLbl="revTx" presStyleIdx="4" presStyleCnt="6">
        <dgm:presLayoutVars>
          <dgm:chMax val="1"/>
          <dgm:chPref val="1"/>
        </dgm:presLayoutVars>
      </dgm:prSet>
      <dgm:spPr/>
    </dgm:pt>
    <dgm:pt modelId="{125C5984-6B17-4E4A-8DAF-D05B076267B1}" type="pres">
      <dgm:prSet presAssocID="{74D386F5-1FFE-4775-BAE5-DB971351B700}" presName="sibTrans" presStyleCnt="0"/>
      <dgm:spPr/>
    </dgm:pt>
    <dgm:pt modelId="{F4DFCA5F-2BCD-42C9-ACB9-DD7B79E336BE}" type="pres">
      <dgm:prSet presAssocID="{55791AC2-F809-4A94-9E28-DEC7596140B0}" presName="compNode" presStyleCnt="0"/>
      <dgm:spPr/>
    </dgm:pt>
    <dgm:pt modelId="{6E14012F-3942-4F6B-8AF6-E82A04729A19}" type="pres">
      <dgm:prSet presAssocID="{55791AC2-F809-4A94-9E28-DEC7596140B0}" presName="iconBgRect" presStyleLbl="bgShp" presStyleIdx="5" presStyleCnt="6"/>
      <dgm:spPr/>
    </dgm:pt>
    <dgm:pt modelId="{D3FDDA2D-611A-4084-A24E-6B57B6D9E0C4}" type="pres">
      <dgm:prSet presAssocID="{55791AC2-F809-4A94-9E28-DEC7596140B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erarchy"/>
        </a:ext>
      </dgm:extLst>
    </dgm:pt>
    <dgm:pt modelId="{786669C4-4F3B-426B-9322-4FC7289FB8C7}" type="pres">
      <dgm:prSet presAssocID="{55791AC2-F809-4A94-9E28-DEC7596140B0}" presName="spaceRect" presStyleCnt="0"/>
      <dgm:spPr/>
    </dgm:pt>
    <dgm:pt modelId="{68B57593-FFCC-4DAC-B7E7-2DF8B18F052D}" type="pres">
      <dgm:prSet presAssocID="{55791AC2-F809-4A94-9E28-DEC7596140B0}" presName="textRect" presStyleLbl="revTx" presStyleIdx="5" presStyleCnt="6">
        <dgm:presLayoutVars>
          <dgm:chMax val="1"/>
          <dgm:chPref val="1"/>
        </dgm:presLayoutVars>
      </dgm:prSet>
      <dgm:spPr/>
    </dgm:pt>
  </dgm:ptLst>
  <dgm:cxnLst>
    <dgm:cxn modelId="{9EA06110-8036-4415-9D13-9AE743AFCB18}" type="presOf" srcId="{E6EAA461-D0C4-44B3-AE56-383909B41D53}" destId="{632E7FB0-1413-4D49-AF3C-BB605CEE243C}" srcOrd="0" destOrd="0" presId="urn:microsoft.com/office/officeart/2018/5/layout/IconCircleLabelList"/>
    <dgm:cxn modelId="{9D3ABA12-9DDA-477E-AB44-D4B03E9C615D}" type="presOf" srcId="{FAE6AE55-7229-4E6F-9A5C-FB5FCB476B63}" destId="{091C878B-BC0F-44A1-AF30-3FF4D74086EF}" srcOrd="0" destOrd="0" presId="urn:microsoft.com/office/officeart/2018/5/layout/IconCircleLabelList"/>
    <dgm:cxn modelId="{410C133C-CF78-4496-9CC1-CD1A299684AB}" type="presOf" srcId="{372415A4-884A-4BC1-95C3-9647AB318A0F}" destId="{1EDB7919-9206-4944-8EFE-744AD642D08C}" srcOrd="0" destOrd="0" presId="urn:microsoft.com/office/officeart/2018/5/layout/IconCircleLabelList"/>
    <dgm:cxn modelId="{2F7B0764-E5A0-46D6-A1E6-272E19422916}" type="presOf" srcId="{EC6D6997-77E7-477E-95AF-90EEAEAE3DE8}" destId="{1623043A-512D-4D1A-A41E-4F6E849A98E7}" srcOrd="0" destOrd="0" presId="urn:microsoft.com/office/officeart/2018/5/layout/IconCircleLabelList"/>
    <dgm:cxn modelId="{004A6B4A-8F33-49D3-9FF7-328617609249}" type="presOf" srcId="{FC7D2A4E-7C2A-40B6-8C12-52C257AF5F6B}" destId="{33853C38-5F46-459C-B194-149A4C4D818D}" srcOrd="0" destOrd="0" presId="urn:microsoft.com/office/officeart/2018/5/layout/IconCircleLabelList"/>
    <dgm:cxn modelId="{8FA35371-BCB6-42F4-BD00-8EDC283A1AD3}" srcId="{3417585F-7849-4B41-81E3-1E475680C68E}" destId="{FC7D2A4E-7C2A-40B6-8C12-52C257AF5F6B}" srcOrd="1" destOrd="0" parTransId="{F652EE85-7EAA-4D08-8A6C-451A16B3C195}" sibTransId="{FF3A58D0-9CA6-4590-A62D-EE989E4CC453}"/>
    <dgm:cxn modelId="{FFFFBB80-C037-4DA9-A0DA-3D6088258E71}" srcId="{3417585F-7849-4B41-81E3-1E475680C68E}" destId="{372415A4-884A-4BC1-95C3-9647AB318A0F}" srcOrd="2" destOrd="0" parTransId="{DB3C962B-2905-42C2-920A-7D3FA1BAF9F1}" sibTransId="{3ED93908-AB3F-4417-9BB9-3CD6AAFA9E00}"/>
    <dgm:cxn modelId="{7CCBDDA0-8DED-4CB5-99FD-97D1C0EC1D1D}" srcId="{3417585F-7849-4B41-81E3-1E475680C68E}" destId="{EC6D6997-77E7-477E-95AF-90EEAEAE3DE8}" srcOrd="0" destOrd="0" parTransId="{2487816C-4401-454D-B2AE-79F9761A5EC4}" sibTransId="{D06CBFBB-E18C-4A44-95B2-1D6C0ADA07F7}"/>
    <dgm:cxn modelId="{ACEE80AC-9760-414A-9A39-9CE1472715DF}" srcId="{3417585F-7849-4B41-81E3-1E475680C68E}" destId="{E6EAA461-D0C4-44B3-AE56-383909B41D53}" srcOrd="3" destOrd="0" parTransId="{4664EE2E-099F-4B32-A5C2-521672C53C18}" sibTransId="{D7631D7F-4BAA-42E1-861C-18A75807A3F9}"/>
    <dgm:cxn modelId="{B6272FAF-E67D-4596-A62B-7B63DCE9F50B}" srcId="{3417585F-7849-4B41-81E3-1E475680C68E}" destId="{55791AC2-F809-4A94-9E28-DEC7596140B0}" srcOrd="5" destOrd="0" parTransId="{B312A645-0622-40F0-B92F-E61D0BFB8DAA}" sibTransId="{F2BF58A4-AB78-4706-B8BB-C998C82913C9}"/>
    <dgm:cxn modelId="{0304F3C8-7B58-4D28-9794-F2936E27F610}" type="presOf" srcId="{55791AC2-F809-4A94-9E28-DEC7596140B0}" destId="{68B57593-FFCC-4DAC-B7E7-2DF8B18F052D}" srcOrd="0" destOrd="0" presId="urn:microsoft.com/office/officeart/2018/5/layout/IconCircleLabelList"/>
    <dgm:cxn modelId="{0073B3CB-A007-4AEF-9B4B-A7D23E11AA9E}" srcId="{3417585F-7849-4B41-81E3-1E475680C68E}" destId="{FAE6AE55-7229-4E6F-9A5C-FB5FCB476B63}" srcOrd="4" destOrd="0" parTransId="{3C6299F8-464D-4603-9B2B-7396CC8F04EF}" sibTransId="{74D386F5-1FFE-4775-BAE5-DB971351B700}"/>
    <dgm:cxn modelId="{86F730FE-D6A0-457B-A78F-36A43AED8492}" type="presOf" srcId="{3417585F-7849-4B41-81E3-1E475680C68E}" destId="{A0398E53-A6D7-4970-9461-CFE6C73E7AB2}" srcOrd="0" destOrd="0" presId="urn:microsoft.com/office/officeart/2018/5/layout/IconCircleLabelList"/>
    <dgm:cxn modelId="{28DDEFF4-2231-4588-BE05-DF6B60451B9C}" type="presParOf" srcId="{A0398E53-A6D7-4970-9461-CFE6C73E7AB2}" destId="{A57B7ACE-5E6F-4E2D-81DA-3A9C14A0D901}" srcOrd="0" destOrd="0" presId="urn:microsoft.com/office/officeart/2018/5/layout/IconCircleLabelList"/>
    <dgm:cxn modelId="{5BDA673C-93E8-4C64-9548-E52C5B51A5D2}" type="presParOf" srcId="{A57B7ACE-5E6F-4E2D-81DA-3A9C14A0D901}" destId="{97420058-2BD7-42F5-8986-7D835B6F6A43}" srcOrd="0" destOrd="0" presId="urn:microsoft.com/office/officeart/2018/5/layout/IconCircleLabelList"/>
    <dgm:cxn modelId="{7E3159F3-5FCB-4B64-9389-43AE52719202}" type="presParOf" srcId="{A57B7ACE-5E6F-4E2D-81DA-3A9C14A0D901}" destId="{E09F03F1-6167-4233-832B-63FCDD086EED}" srcOrd="1" destOrd="0" presId="urn:microsoft.com/office/officeart/2018/5/layout/IconCircleLabelList"/>
    <dgm:cxn modelId="{7801E080-0BDF-44A0-A5BD-562FEDEECAC4}" type="presParOf" srcId="{A57B7ACE-5E6F-4E2D-81DA-3A9C14A0D901}" destId="{C46DDD74-9A32-4FE1-871F-69749D5DC50F}" srcOrd="2" destOrd="0" presId="urn:microsoft.com/office/officeart/2018/5/layout/IconCircleLabelList"/>
    <dgm:cxn modelId="{F6DE98DB-04C3-4B14-9FE6-ED3CBD99F1D9}" type="presParOf" srcId="{A57B7ACE-5E6F-4E2D-81DA-3A9C14A0D901}" destId="{1623043A-512D-4D1A-A41E-4F6E849A98E7}" srcOrd="3" destOrd="0" presId="urn:microsoft.com/office/officeart/2018/5/layout/IconCircleLabelList"/>
    <dgm:cxn modelId="{F4CE2BF3-1A34-45C4-A2E3-0137BF0C626D}" type="presParOf" srcId="{A0398E53-A6D7-4970-9461-CFE6C73E7AB2}" destId="{43FB3FAE-057A-4D77-BB1E-AD444045551A}" srcOrd="1" destOrd="0" presId="urn:microsoft.com/office/officeart/2018/5/layout/IconCircleLabelList"/>
    <dgm:cxn modelId="{B0323A39-E695-4C04-ACB5-3E9C7FBEA421}" type="presParOf" srcId="{A0398E53-A6D7-4970-9461-CFE6C73E7AB2}" destId="{EC73A36E-9ED3-4EFC-8C04-25D9ADDDA524}" srcOrd="2" destOrd="0" presId="urn:microsoft.com/office/officeart/2018/5/layout/IconCircleLabelList"/>
    <dgm:cxn modelId="{8C19694B-5F1B-4FD0-800C-525C4EA2472A}" type="presParOf" srcId="{EC73A36E-9ED3-4EFC-8C04-25D9ADDDA524}" destId="{ECAA1DAA-7318-4B43-9BE6-FE161CD8D49A}" srcOrd="0" destOrd="0" presId="urn:microsoft.com/office/officeart/2018/5/layout/IconCircleLabelList"/>
    <dgm:cxn modelId="{CF553562-9CA1-4349-8E2D-6C176281A658}" type="presParOf" srcId="{EC73A36E-9ED3-4EFC-8C04-25D9ADDDA524}" destId="{8C77E440-47AB-473A-ACDE-0A27F8B8FA73}" srcOrd="1" destOrd="0" presId="urn:microsoft.com/office/officeart/2018/5/layout/IconCircleLabelList"/>
    <dgm:cxn modelId="{FADA0619-823D-4159-8B40-30C4471EC25D}" type="presParOf" srcId="{EC73A36E-9ED3-4EFC-8C04-25D9ADDDA524}" destId="{30DBFF08-ACA1-4F0F-A1DA-E9467BCD6DB0}" srcOrd="2" destOrd="0" presId="urn:microsoft.com/office/officeart/2018/5/layout/IconCircleLabelList"/>
    <dgm:cxn modelId="{6D4899D2-C745-4B96-AAB4-063E118699EC}" type="presParOf" srcId="{EC73A36E-9ED3-4EFC-8C04-25D9ADDDA524}" destId="{33853C38-5F46-459C-B194-149A4C4D818D}" srcOrd="3" destOrd="0" presId="urn:microsoft.com/office/officeart/2018/5/layout/IconCircleLabelList"/>
    <dgm:cxn modelId="{93DEB642-8458-4445-A539-8EC17475BE40}" type="presParOf" srcId="{A0398E53-A6D7-4970-9461-CFE6C73E7AB2}" destId="{61648AC7-1C81-4622-ACB3-753157BDC815}" srcOrd="3" destOrd="0" presId="urn:microsoft.com/office/officeart/2018/5/layout/IconCircleLabelList"/>
    <dgm:cxn modelId="{A05288CD-0C1E-4B8D-BFE8-84FD78E1E449}" type="presParOf" srcId="{A0398E53-A6D7-4970-9461-CFE6C73E7AB2}" destId="{5818224C-C155-45F2-BA6D-30E1FE6BDB62}" srcOrd="4" destOrd="0" presId="urn:microsoft.com/office/officeart/2018/5/layout/IconCircleLabelList"/>
    <dgm:cxn modelId="{5ED0B0A8-ACD3-48AB-B612-DAB782BFCD75}" type="presParOf" srcId="{5818224C-C155-45F2-BA6D-30E1FE6BDB62}" destId="{28F3D89C-1DBA-4F49-AC63-AB1D02212CE1}" srcOrd="0" destOrd="0" presId="urn:microsoft.com/office/officeart/2018/5/layout/IconCircleLabelList"/>
    <dgm:cxn modelId="{8A9FA1AF-8282-4903-9A05-C0BBFC13C7B5}" type="presParOf" srcId="{5818224C-C155-45F2-BA6D-30E1FE6BDB62}" destId="{ADB03100-123F-4332-9044-3A806A0D26EA}" srcOrd="1" destOrd="0" presId="urn:microsoft.com/office/officeart/2018/5/layout/IconCircleLabelList"/>
    <dgm:cxn modelId="{662A6BA2-1F74-425C-B0D0-A5F537468E1B}" type="presParOf" srcId="{5818224C-C155-45F2-BA6D-30E1FE6BDB62}" destId="{8700B907-F514-4A45-8833-13CD587FCE1C}" srcOrd="2" destOrd="0" presId="urn:microsoft.com/office/officeart/2018/5/layout/IconCircleLabelList"/>
    <dgm:cxn modelId="{D0B825A2-F79C-4278-BAB3-41A9ED8CE717}" type="presParOf" srcId="{5818224C-C155-45F2-BA6D-30E1FE6BDB62}" destId="{1EDB7919-9206-4944-8EFE-744AD642D08C}" srcOrd="3" destOrd="0" presId="urn:microsoft.com/office/officeart/2018/5/layout/IconCircleLabelList"/>
    <dgm:cxn modelId="{1E280E29-0B48-4580-8FA6-FDC47991ABB8}" type="presParOf" srcId="{A0398E53-A6D7-4970-9461-CFE6C73E7AB2}" destId="{1BFB797B-DEB2-4FAC-A0DF-E2A5B609F59E}" srcOrd="5" destOrd="0" presId="urn:microsoft.com/office/officeart/2018/5/layout/IconCircleLabelList"/>
    <dgm:cxn modelId="{BED3F812-B09B-4511-9704-0E894515C2AF}" type="presParOf" srcId="{A0398E53-A6D7-4970-9461-CFE6C73E7AB2}" destId="{DC26E37B-721A-4FA6-9CD1-E84B01749F13}" srcOrd="6" destOrd="0" presId="urn:microsoft.com/office/officeart/2018/5/layout/IconCircleLabelList"/>
    <dgm:cxn modelId="{C551F330-F217-45A9-832B-2105EF14F8DD}" type="presParOf" srcId="{DC26E37B-721A-4FA6-9CD1-E84B01749F13}" destId="{DEB9573B-0276-4490-9B5F-478326907828}" srcOrd="0" destOrd="0" presId="urn:microsoft.com/office/officeart/2018/5/layout/IconCircleLabelList"/>
    <dgm:cxn modelId="{90304F5A-CABA-42BA-AD84-8066935CC5E7}" type="presParOf" srcId="{DC26E37B-721A-4FA6-9CD1-E84B01749F13}" destId="{4EB011F6-21F5-4739-9023-90732FB8D29E}" srcOrd="1" destOrd="0" presId="urn:microsoft.com/office/officeart/2018/5/layout/IconCircleLabelList"/>
    <dgm:cxn modelId="{2CEB1AC9-ACE0-49F0-9528-F78661F6DCD2}" type="presParOf" srcId="{DC26E37B-721A-4FA6-9CD1-E84B01749F13}" destId="{BCF37FE3-5C6E-4C32-95E7-E1296BB108E3}" srcOrd="2" destOrd="0" presId="urn:microsoft.com/office/officeart/2018/5/layout/IconCircleLabelList"/>
    <dgm:cxn modelId="{ACA0249E-99A2-41AF-BF51-7F8AF4876CA9}" type="presParOf" srcId="{DC26E37B-721A-4FA6-9CD1-E84B01749F13}" destId="{632E7FB0-1413-4D49-AF3C-BB605CEE243C}" srcOrd="3" destOrd="0" presId="urn:microsoft.com/office/officeart/2018/5/layout/IconCircleLabelList"/>
    <dgm:cxn modelId="{4D5C9620-A55E-41E5-B905-E41EA795B326}" type="presParOf" srcId="{A0398E53-A6D7-4970-9461-CFE6C73E7AB2}" destId="{1BE2A540-C16D-454E-A5FB-49362767E1ED}" srcOrd="7" destOrd="0" presId="urn:microsoft.com/office/officeart/2018/5/layout/IconCircleLabelList"/>
    <dgm:cxn modelId="{C9E0FFE9-6EAC-48C3-A4E1-5F538DCEF8F9}" type="presParOf" srcId="{A0398E53-A6D7-4970-9461-CFE6C73E7AB2}" destId="{7F16D55A-99E3-4904-A242-8B2AA83F4FB5}" srcOrd="8" destOrd="0" presId="urn:microsoft.com/office/officeart/2018/5/layout/IconCircleLabelList"/>
    <dgm:cxn modelId="{23090001-A1F0-4FBF-8EDC-CE5F7B10A19D}" type="presParOf" srcId="{7F16D55A-99E3-4904-A242-8B2AA83F4FB5}" destId="{92ABB360-BCD6-4480-8DDC-F27C750042DB}" srcOrd="0" destOrd="0" presId="urn:microsoft.com/office/officeart/2018/5/layout/IconCircleLabelList"/>
    <dgm:cxn modelId="{AA4CED13-B836-4897-BF9C-A78ACE4C25AA}" type="presParOf" srcId="{7F16D55A-99E3-4904-A242-8B2AA83F4FB5}" destId="{57F100C4-4B8C-44E0-8C62-4B3D82EDC675}" srcOrd="1" destOrd="0" presId="urn:microsoft.com/office/officeart/2018/5/layout/IconCircleLabelList"/>
    <dgm:cxn modelId="{7EF4AEB5-9F34-4D21-B053-D7272BAADFE6}" type="presParOf" srcId="{7F16D55A-99E3-4904-A242-8B2AA83F4FB5}" destId="{3D965BA9-3E9B-4131-9C03-A680C6705BD0}" srcOrd="2" destOrd="0" presId="urn:microsoft.com/office/officeart/2018/5/layout/IconCircleLabelList"/>
    <dgm:cxn modelId="{B4FD1AB1-4D5F-47AD-9441-1EAC7D1F38E4}" type="presParOf" srcId="{7F16D55A-99E3-4904-A242-8B2AA83F4FB5}" destId="{091C878B-BC0F-44A1-AF30-3FF4D74086EF}" srcOrd="3" destOrd="0" presId="urn:microsoft.com/office/officeart/2018/5/layout/IconCircleLabelList"/>
    <dgm:cxn modelId="{5F2B26A8-0385-4141-9127-45B0D9BBF2A8}" type="presParOf" srcId="{A0398E53-A6D7-4970-9461-CFE6C73E7AB2}" destId="{125C5984-6B17-4E4A-8DAF-D05B076267B1}" srcOrd="9" destOrd="0" presId="urn:microsoft.com/office/officeart/2018/5/layout/IconCircleLabelList"/>
    <dgm:cxn modelId="{656CC63B-2FEC-421B-94CF-D12D29AAD743}" type="presParOf" srcId="{A0398E53-A6D7-4970-9461-CFE6C73E7AB2}" destId="{F4DFCA5F-2BCD-42C9-ACB9-DD7B79E336BE}" srcOrd="10" destOrd="0" presId="urn:microsoft.com/office/officeart/2018/5/layout/IconCircleLabelList"/>
    <dgm:cxn modelId="{64F18175-C0EB-4413-8887-34D59E3AFE1B}" type="presParOf" srcId="{F4DFCA5F-2BCD-42C9-ACB9-DD7B79E336BE}" destId="{6E14012F-3942-4F6B-8AF6-E82A04729A19}" srcOrd="0" destOrd="0" presId="urn:microsoft.com/office/officeart/2018/5/layout/IconCircleLabelList"/>
    <dgm:cxn modelId="{291DF307-861F-41A3-976E-7E9559BBB592}" type="presParOf" srcId="{F4DFCA5F-2BCD-42C9-ACB9-DD7B79E336BE}" destId="{D3FDDA2D-611A-4084-A24E-6B57B6D9E0C4}" srcOrd="1" destOrd="0" presId="urn:microsoft.com/office/officeart/2018/5/layout/IconCircleLabelList"/>
    <dgm:cxn modelId="{FB4632BF-8800-4F5E-8DED-7294557BCE2A}" type="presParOf" srcId="{F4DFCA5F-2BCD-42C9-ACB9-DD7B79E336BE}" destId="{786669C4-4F3B-426B-9322-4FC7289FB8C7}" srcOrd="2" destOrd="0" presId="urn:microsoft.com/office/officeart/2018/5/layout/IconCircleLabelList"/>
    <dgm:cxn modelId="{0F1645D1-590C-4F15-9731-D2A13F5AE0CA}" type="presParOf" srcId="{F4DFCA5F-2BCD-42C9-ACB9-DD7B79E336BE}" destId="{68B57593-FFCC-4DAC-B7E7-2DF8B18F052D}"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9E8E1-394F-42CE-9061-0EB0269AECA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8EE506B-4FA5-4BF1-AD57-D6C23EFD68B3}">
      <dgm:prSet custT="1"/>
      <dgm:spPr/>
      <dgm:t>
        <a:bodyPr/>
        <a:lstStyle/>
        <a:p>
          <a:pPr>
            <a:lnSpc>
              <a:spcPct val="100000"/>
            </a:lnSpc>
            <a:defRPr cap="all"/>
          </a:pPr>
          <a:r>
            <a:rPr lang="en-US" sz="1600">
              <a:latin typeface="Times New Roman" panose="02020603050405020304" pitchFamily="18" charset="0"/>
              <a:cs typeface="Times New Roman" panose="02020603050405020304" pitchFamily="18" charset="0"/>
            </a:rPr>
            <a:t>Estratégia de gestão</a:t>
          </a:r>
        </a:p>
      </dgm:t>
    </dgm:pt>
    <dgm:pt modelId="{73B773D8-0DB9-485A-B66F-5F695B5552F9}" type="parTrans" cxnId="{648A81DD-40E5-4938-B74E-4E55541A49EA}">
      <dgm:prSet/>
      <dgm:spPr/>
      <dgm:t>
        <a:bodyPr/>
        <a:lstStyle/>
        <a:p>
          <a:endParaRPr lang="en-US" sz="1600">
            <a:latin typeface="Times New Roman" panose="02020603050405020304" pitchFamily="18" charset="0"/>
            <a:cs typeface="Times New Roman" panose="02020603050405020304" pitchFamily="18" charset="0"/>
          </a:endParaRPr>
        </a:p>
      </dgm:t>
    </dgm:pt>
    <dgm:pt modelId="{B9E9CA29-FBB8-4D90-8EFA-8CA2F091468A}" type="sibTrans" cxnId="{648A81DD-40E5-4938-B74E-4E55541A49EA}">
      <dgm:prSet/>
      <dgm:spPr/>
      <dgm:t>
        <a:bodyPr/>
        <a:lstStyle/>
        <a:p>
          <a:endParaRPr lang="en-US" sz="1600">
            <a:latin typeface="Times New Roman" panose="02020603050405020304" pitchFamily="18" charset="0"/>
            <a:cs typeface="Times New Roman" panose="02020603050405020304" pitchFamily="18" charset="0"/>
          </a:endParaRPr>
        </a:p>
      </dgm:t>
    </dgm:pt>
    <dgm:pt modelId="{26E338D9-26DE-48D1-AEC7-656AC14F7E2D}">
      <dgm:prSet custT="1"/>
      <dgm:spPr/>
      <dgm:t>
        <a:bodyPr/>
        <a:lstStyle/>
        <a:p>
          <a:pPr>
            <a:lnSpc>
              <a:spcPct val="100000"/>
            </a:lnSpc>
            <a:defRPr cap="all"/>
          </a:pPr>
          <a:r>
            <a:rPr lang="en-US" sz="1600" kern="1200" err="1">
              <a:latin typeface="Times New Roman" panose="02020603050405020304" pitchFamily="18" charset="0"/>
              <a:cs typeface="Times New Roman" panose="02020603050405020304" pitchFamily="18" charset="0"/>
            </a:rPr>
            <a:t>Comércio</a:t>
          </a:r>
          <a:r>
            <a:rPr lang="en-US" sz="1600" kern="1200">
              <a:latin typeface="Times New Roman" panose="02020603050405020304" pitchFamily="18" charset="0"/>
              <a:cs typeface="Times New Roman" panose="02020603050405020304" pitchFamily="18" charset="0"/>
            </a:rPr>
            <a:t> </a:t>
          </a:r>
          <a:r>
            <a:rPr lang="en-US" sz="1600" kern="1200" err="1">
              <a:latin typeface="Times New Roman" panose="02020603050405020304" pitchFamily="18" charset="0"/>
              <a:cs typeface="Times New Roman" panose="02020603050405020304" pitchFamily="18" charset="0"/>
            </a:rPr>
            <a:t>eletrónico</a:t>
          </a:r>
          <a:endParaRPr lang="en-US" sz="1600" kern="1200">
            <a:latin typeface="Times New Roman" panose="02020603050405020304" pitchFamily="18" charset="0"/>
            <a:cs typeface="Times New Roman" panose="02020603050405020304" pitchFamily="18" charset="0"/>
          </a:endParaRPr>
        </a:p>
      </dgm:t>
    </dgm:pt>
    <dgm:pt modelId="{EE42CF8C-204E-4B07-BF2C-9476D29B8038}" type="parTrans" cxnId="{CF3120BC-1BCB-45C1-AB63-F24D1E4846F9}">
      <dgm:prSet/>
      <dgm:spPr/>
      <dgm:t>
        <a:bodyPr/>
        <a:lstStyle/>
        <a:p>
          <a:endParaRPr lang="en-US" sz="1600">
            <a:latin typeface="Times New Roman" panose="02020603050405020304" pitchFamily="18" charset="0"/>
            <a:cs typeface="Times New Roman" panose="02020603050405020304" pitchFamily="18" charset="0"/>
          </a:endParaRPr>
        </a:p>
      </dgm:t>
    </dgm:pt>
    <dgm:pt modelId="{20C793CB-6892-4EFF-8A35-4DE4B0716266}" type="sibTrans" cxnId="{CF3120BC-1BCB-45C1-AB63-F24D1E4846F9}">
      <dgm:prSet/>
      <dgm:spPr/>
      <dgm:t>
        <a:bodyPr/>
        <a:lstStyle/>
        <a:p>
          <a:endParaRPr lang="en-US" sz="1600">
            <a:latin typeface="Times New Roman" panose="02020603050405020304" pitchFamily="18" charset="0"/>
            <a:cs typeface="Times New Roman" panose="02020603050405020304" pitchFamily="18" charset="0"/>
          </a:endParaRPr>
        </a:p>
      </dgm:t>
    </dgm:pt>
    <dgm:pt modelId="{2465F91C-EA80-4E57-BD83-3D25A0E21076}">
      <dgm:prSet custT="1"/>
      <dgm:spPr/>
      <dgm:t>
        <a:bodyPr/>
        <a:lstStyle/>
        <a:p>
          <a:pPr>
            <a:lnSpc>
              <a:spcPct val="100000"/>
            </a:lnSpc>
            <a:defRPr cap="all"/>
          </a:pPr>
          <a:r>
            <a:rPr lang="en-US" sz="1600" kern="1200">
              <a:latin typeface="Times New Roman" panose="02020603050405020304" pitchFamily="18" charset="0"/>
              <a:cs typeface="Times New Roman" panose="02020603050405020304" pitchFamily="18" charset="0"/>
            </a:rPr>
            <a:t>Finanças</a:t>
          </a:r>
          <a:endParaRPr lang="en-US" sz="1000" kern="1200">
            <a:solidFill>
              <a:prstClr val="white"/>
            </a:solidFill>
            <a:latin typeface="Times New Roman" panose="02020603050405020304" pitchFamily="18" charset="0"/>
            <a:ea typeface="+mn-ea"/>
            <a:cs typeface="Times New Roman" panose="02020603050405020304" pitchFamily="18" charset="0"/>
          </a:endParaRPr>
        </a:p>
      </dgm:t>
    </dgm:pt>
    <dgm:pt modelId="{051D5EFF-BCB9-469E-AE27-83D17E045B06}" type="parTrans" cxnId="{835CE29D-708B-4263-AE46-B341EACFEF4E}">
      <dgm:prSet/>
      <dgm:spPr/>
      <dgm:t>
        <a:bodyPr/>
        <a:lstStyle/>
        <a:p>
          <a:endParaRPr lang="en-US" sz="1600">
            <a:latin typeface="Times New Roman" panose="02020603050405020304" pitchFamily="18" charset="0"/>
            <a:cs typeface="Times New Roman" panose="02020603050405020304" pitchFamily="18" charset="0"/>
          </a:endParaRPr>
        </a:p>
      </dgm:t>
    </dgm:pt>
    <dgm:pt modelId="{07588AA4-E597-45CA-9E9D-39F738692AD1}" type="sibTrans" cxnId="{835CE29D-708B-4263-AE46-B341EACFEF4E}">
      <dgm:prSet/>
      <dgm:spPr/>
      <dgm:t>
        <a:bodyPr/>
        <a:lstStyle/>
        <a:p>
          <a:endParaRPr lang="en-US" sz="1600">
            <a:latin typeface="Times New Roman" panose="02020603050405020304" pitchFamily="18" charset="0"/>
            <a:cs typeface="Times New Roman" panose="02020603050405020304" pitchFamily="18" charset="0"/>
          </a:endParaRPr>
        </a:p>
      </dgm:t>
    </dgm:pt>
    <dgm:pt modelId="{0C3E97EC-FE57-47A1-B533-025407E75930}">
      <dgm:prSet custT="1"/>
      <dgm:spPr/>
      <dgm:t>
        <a:bodyPr/>
        <a:lstStyle/>
        <a:p>
          <a:pPr>
            <a:lnSpc>
              <a:spcPct val="100000"/>
            </a:lnSpc>
            <a:defRPr cap="all"/>
          </a:pPr>
          <a:r>
            <a:rPr lang="en-US" sz="1600" kern="1200" err="1">
              <a:latin typeface="Times New Roman" panose="02020603050405020304" pitchFamily="18" charset="0"/>
              <a:cs typeface="Times New Roman" panose="02020603050405020304" pitchFamily="18" charset="0"/>
            </a:rPr>
            <a:t>Recursos</a:t>
          </a:r>
          <a:r>
            <a:rPr lang="en-US" sz="1600" kern="1200">
              <a:latin typeface="Times New Roman" panose="02020603050405020304" pitchFamily="18" charset="0"/>
              <a:cs typeface="Times New Roman" panose="02020603050405020304" pitchFamily="18" charset="0"/>
            </a:rPr>
            <a:t> </a:t>
          </a:r>
          <a:r>
            <a:rPr lang="en-US" sz="1600" kern="1200" err="1">
              <a:latin typeface="Times New Roman" panose="02020603050405020304" pitchFamily="18" charset="0"/>
              <a:cs typeface="Times New Roman" panose="02020603050405020304" pitchFamily="18" charset="0"/>
            </a:rPr>
            <a:t>humanos</a:t>
          </a:r>
          <a:endParaRPr lang="en-US" sz="1000" kern="1200">
            <a:solidFill>
              <a:prstClr val="white"/>
            </a:solidFill>
            <a:latin typeface="Times New Roman" panose="02020603050405020304" pitchFamily="18" charset="0"/>
            <a:ea typeface="+mn-ea"/>
            <a:cs typeface="Times New Roman" panose="02020603050405020304" pitchFamily="18" charset="0"/>
          </a:endParaRPr>
        </a:p>
      </dgm:t>
    </dgm:pt>
    <dgm:pt modelId="{D61D40A2-C52E-4B60-8A4B-8293D1C6E781}" type="parTrans" cxnId="{374050F8-B908-4878-8C85-631BE6CA129A}">
      <dgm:prSet/>
      <dgm:spPr/>
      <dgm:t>
        <a:bodyPr/>
        <a:lstStyle/>
        <a:p>
          <a:endParaRPr lang="en-US" sz="1600">
            <a:latin typeface="Times New Roman" panose="02020603050405020304" pitchFamily="18" charset="0"/>
            <a:cs typeface="Times New Roman" panose="02020603050405020304" pitchFamily="18" charset="0"/>
          </a:endParaRPr>
        </a:p>
      </dgm:t>
    </dgm:pt>
    <dgm:pt modelId="{2FE8F675-D690-4904-AA23-D0EB01BCBFF7}" type="sibTrans" cxnId="{374050F8-B908-4878-8C85-631BE6CA129A}">
      <dgm:prSet/>
      <dgm:spPr/>
      <dgm:t>
        <a:bodyPr/>
        <a:lstStyle/>
        <a:p>
          <a:endParaRPr lang="en-US" sz="1600">
            <a:latin typeface="Times New Roman" panose="02020603050405020304" pitchFamily="18" charset="0"/>
            <a:cs typeface="Times New Roman" panose="02020603050405020304" pitchFamily="18" charset="0"/>
          </a:endParaRPr>
        </a:p>
      </dgm:t>
    </dgm:pt>
    <dgm:pt modelId="{6C8A66DE-6FE0-404A-949D-73F3DF48A920}">
      <dgm:prSet custT="1"/>
      <dgm:spPr/>
      <dgm:t>
        <a:bodyPr/>
        <a:lstStyle/>
        <a:p>
          <a:pPr>
            <a:lnSpc>
              <a:spcPct val="100000"/>
            </a:lnSpc>
            <a:defRPr cap="all"/>
          </a:pPr>
          <a:r>
            <a:rPr lang="en-US" sz="1600" kern="1200" cap="all">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Marketing</a:t>
          </a:r>
        </a:p>
      </dgm:t>
    </dgm:pt>
    <dgm:pt modelId="{C07B66BE-5467-4A38-8070-7D4F30E7477B}" type="parTrans" cxnId="{E62AF730-4C38-42BA-9000-F8702F1334B3}">
      <dgm:prSet/>
      <dgm:spPr/>
      <dgm:t>
        <a:bodyPr/>
        <a:lstStyle/>
        <a:p>
          <a:endParaRPr lang="en-GB"/>
        </a:p>
      </dgm:t>
    </dgm:pt>
    <dgm:pt modelId="{6808C161-CEE9-4970-ABDA-49040B92E7AE}" type="sibTrans" cxnId="{E62AF730-4C38-42BA-9000-F8702F1334B3}">
      <dgm:prSet/>
      <dgm:spPr/>
      <dgm:t>
        <a:bodyPr/>
        <a:lstStyle/>
        <a:p>
          <a:endParaRPr lang="en-GB"/>
        </a:p>
      </dgm:t>
    </dgm:pt>
    <dgm:pt modelId="{C4272885-A78D-4E19-B140-F213583C305E}" type="pres">
      <dgm:prSet presAssocID="{49F9E8E1-394F-42CE-9061-0EB0269AECAB}" presName="root" presStyleCnt="0">
        <dgm:presLayoutVars>
          <dgm:dir/>
          <dgm:resizeHandles val="exact"/>
        </dgm:presLayoutVars>
      </dgm:prSet>
      <dgm:spPr/>
    </dgm:pt>
    <dgm:pt modelId="{4067463F-08E7-4BEB-A65F-3460C3D353E9}" type="pres">
      <dgm:prSet presAssocID="{A8EE506B-4FA5-4BF1-AD57-D6C23EFD68B3}" presName="compNode" presStyleCnt="0"/>
      <dgm:spPr/>
    </dgm:pt>
    <dgm:pt modelId="{FAD69183-0A48-44A9-97CD-868CCFD8E479}" type="pres">
      <dgm:prSet presAssocID="{A8EE506B-4FA5-4BF1-AD57-D6C23EFD68B3}" presName="iconBgRect" presStyleLbl="bgShp" presStyleIdx="0" presStyleCnt="5"/>
      <dgm:spPr/>
    </dgm:pt>
    <dgm:pt modelId="{AADD54EF-0D1D-4F33-9684-1D8E1C7E7D1F}" type="pres">
      <dgm:prSet presAssocID="{A8EE506B-4FA5-4BF1-AD57-D6C23EFD68B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03D75886-99CE-4D3C-A2CD-6404BC556EBC}" type="pres">
      <dgm:prSet presAssocID="{A8EE506B-4FA5-4BF1-AD57-D6C23EFD68B3}" presName="spaceRect" presStyleCnt="0"/>
      <dgm:spPr/>
    </dgm:pt>
    <dgm:pt modelId="{07E4F455-35AA-42F8-B734-7A00C14CF8EB}" type="pres">
      <dgm:prSet presAssocID="{A8EE506B-4FA5-4BF1-AD57-D6C23EFD68B3}" presName="textRect" presStyleLbl="revTx" presStyleIdx="0" presStyleCnt="5">
        <dgm:presLayoutVars>
          <dgm:chMax val="1"/>
          <dgm:chPref val="1"/>
        </dgm:presLayoutVars>
      </dgm:prSet>
      <dgm:spPr/>
    </dgm:pt>
    <dgm:pt modelId="{463E4D18-D6F6-4760-AB6D-97F69F1BCA28}" type="pres">
      <dgm:prSet presAssocID="{B9E9CA29-FBB8-4D90-8EFA-8CA2F091468A}" presName="sibTrans" presStyleCnt="0"/>
      <dgm:spPr/>
    </dgm:pt>
    <dgm:pt modelId="{FE9703DC-6142-4574-8844-69616C07F656}" type="pres">
      <dgm:prSet presAssocID="{26E338D9-26DE-48D1-AEC7-656AC14F7E2D}" presName="compNode" presStyleCnt="0"/>
      <dgm:spPr/>
    </dgm:pt>
    <dgm:pt modelId="{CAD15E39-883F-47C9-B801-6ED00C4DF3D5}" type="pres">
      <dgm:prSet presAssocID="{26E338D9-26DE-48D1-AEC7-656AC14F7E2D}" presName="iconBgRect" presStyleLbl="bgShp" presStyleIdx="1" presStyleCnt="5"/>
      <dgm:spPr/>
    </dgm:pt>
    <dgm:pt modelId="{36E933D2-5B28-4978-8A09-4261759C15CA}" type="pres">
      <dgm:prSet presAssocID="{26E338D9-26DE-48D1-AEC7-656AC14F7E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opping cart"/>
        </a:ext>
      </dgm:extLst>
    </dgm:pt>
    <dgm:pt modelId="{F6973BFB-D11C-41E1-BE73-277300638D21}" type="pres">
      <dgm:prSet presAssocID="{26E338D9-26DE-48D1-AEC7-656AC14F7E2D}" presName="spaceRect" presStyleCnt="0"/>
      <dgm:spPr/>
    </dgm:pt>
    <dgm:pt modelId="{5E4A3290-E944-494B-B7A9-A960A94DAC78}" type="pres">
      <dgm:prSet presAssocID="{26E338D9-26DE-48D1-AEC7-656AC14F7E2D}" presName="textRect" presStyleLbl="revTx" presStyleIdx="1" presStyleCnt="5">
        <dgm:presLayoutVars>
          <dgm:chMax val="1"/>
          <dgm:chPref val="1"/>
        </dgm:presLayoutVars>
      </dgm:prSet>
      <dgm:spPr/>
    </dgm:pt>
    <dgm:pt modelId="{DFC62A36-9FC9-483C-AAD3-2DA89EF252D4}" type="pres">
      <dgm:prSet presAssocID="{20C793CB-6892-4EFF-8A35-4DE4B0716266}" presName="sibTrans" presStyleCnt="0"/>
      <dgm:spPr/>
    </dgm:pt>
    <dgm:pt modelId="{615B22F6-7437-42E3-A1BD-19F77FFD5FD3}" type="pres">
      <dgm:prSet presAssocID="{2465F91C-EA80-4E57-BD83-3D25A0E21076}" presName="compNode" presStyleCnt="0"/>
      <dgm:spPr/>
    </dgm:pt>
    <dgm:pt modelId="{C970C605-062A-4F0A-87DB-F5A94CE26947}" type="pres">
      <dgm:prSet presAssocID="{2465F91C-EA80-4E57-BD83-3D25A0E21076}" presName="iconBgRect" presStyleLbl="bgShp" presStyleIdx="2" presStyleCnt="5"/>
      <dgm:spPr/>
    </dgm:pt>
    <dgm:pt modelId="{5CFB19C4-CB66-41E8-AB80-6234E6D4E4EB}" type="pres">
      <dgm:prSet presAssocID="{2465F91C-EA80-4E57-BD83-3D25A0E2107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D7F90E00-97EF-4A76-93A5-A873151BA6D3}" type="pres">
      <dgm:prSet presAssocID="{2465F91C-EA80-4E57-BD83-3D25A0E21076}" presName="spaceRect" presStyleCnt="0"/>
      <dgm:spPr/>
    </dgm:pt>
    <dgm:pt modelId="{B1FD9A0E-58AC-487B-AD4D-0E5D0469DF8C}" type="pres">
      <dgm:prSet presAssocID="{2465F91C-EA80-4E57-BD83-3D25A0E21076}" presName="textRect" presStyleLbl="revTx" presStyleIdx="2" presStyleCnt="5">
        <dgm:presLayoutVars>
          <dgm:chMax val="1"/>
          <dgm:chPref val="1"/>
        </dgm:presLayoutVars>
      </dgm:prSet>
      <dgm:spPr/>
    </dgm:pt>
    <dgm:pt modelId="{4AA268C3-A550-4D61-8ED3-1064186C720B}" type="pres">
      <dgm:prSet presAssocID="{07588AA4-E597-45CA-9E9D-39F738692AD1}" presName="sibTrans" presStyleCnt="0"/>
      <dgm:spPr/>
    </dgm:pt>
    <dgm:pt modelId="{44755A33-35BA-4BD4-8CB5-9908543F0268}" type="pres">
      <dgm:prSet presAssocID="{0C3E97EC-FE57-47A1-B533-025407E75930}" presName="compNode" presStyleCnt="0"/>
      <dgm:spPr/>
    </dgm:pt>
    <dgm:pt modelId="{A31AEE63-F654-48D2-BA8E-0E1F3AD14CC5}" type="pres">
      <dgm:prSet presAssocID="{0C3E97EC-FE57-47A1-B533-025407E75930}" presName="iconBgRect" presStyleLbl="bgShp" presStyleIdx="3" presStyleCnt="5"/>
      <dgm:spPr/>
    </dgm:pt>
    <dgm:pt modelId="{29CFA545-B8C6-459C-B7E2-2A474DBBB0BF}" type="pres">
      <dgm:prSet presAssocID="{0C3E97EC-FE57-47A1-B533-025407E759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58FED270-FA11-4EE3-B72A-FE739DDC5316}" type="pres">
      <dgm:prSet presAssocID="{0C3E97EC-FE57-47A1-B533-025407E75930}" presName="spaceRect" presStyleCnt="0"/>
      <dgm:spPr/>
    </dgm:pt>
    <dgm:pt modelId="{170D7238-275E-41DD-9FA2-3ED2D85BDA56}" type="pres">
      <dgm:prSet presAssocID="{0C3E97EC-FE57-47A1-B533-025407E75930}" presName="textRect" presStyleLbl="revTx" presStyleIdx="3" presStyleCnt="5">
        <dgm:presLayoutVars>
          <dgm:chMax val="1"/>
          <dgm:chPref val="1"/>
        </dgm:presLayoutVars>
      </dgm:prSet>
      <dgm:spPr/>
    </dgm:pt>
    <dgm:pt modelId="{0CB9D166-AE56-4F14-95EA-57ACFC74A65D}" type="pres">
      <dgm:prSet presAssocID="{2FE8F675-D690-4904-AA23-D0EB01BCBFF7}" presName="sibTrans" presStyleCnt="0"/>
      <dgm:spPr/>
    </dgm:pt>
    <dgm:pt modelId="{1506958B-B361-4DF7-9651-28D7751BEF17}" type="pres">
      <dgm:prSet presAssocID="{6C8A66DE-6FE0-404A-949D-73F3DF48A920}" presName="compNode" presStyleCnt="0"/>
      <dgm:spPr/>
    </dgm:pt>
    <dgm:pt modelId="{23FF7FF1-D69A-4688-82DE-F13BCAF8DDF0}" type="pres">
      <dgm:prSet presAssocID="{6C8A66DE-6FE0-404A-949D-73F3DF48A920}" presName="iconBgRect" presStyleLbl="bgShp" presStyleIdx="4" presStyleCnt="5"/>
      <dgm:spPr/>
    </dgm:pt>
    <dgm:pt modelId="{2F312B53-DB7D-4611-8369-B7E513F6F26F}" type="pres">
      <dgm:prSet presAssocID="{6C8A66DE-6FE0-404A-949D-73F3DF48A920}" presName="iconRect" presStyleLbl="node1" presStyleIdx="4" presStyleCnt="5" custLinFactNeighborX="4774"/>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arketing with solid fill"/>
        </a:ext>
      </dgm:extLst>
    </dgm:pt>
    <dgm:pt modelId="{D6B44C65-7A47-47BC-844F-FC26DA54E7F2}" type="pres">
      <dgm:prSet presAssocID="{6C8A66DE-6FE0-404A-949D-73F3DF48A920}" presName="spaceRect" presStyleCnt="0"/>
      <dgm:spPr/>
    </dgm:pt>
    <dgm:pt modelId="{9D692257-4861-49CD-B136-83F89DD2E549}" type="pres">
      <dgm:prSet presAssocID="{6C8A66DE-6FE0-404A-949D-73F3DF48A920}" presName="textRect" presStyleLbl="revTx" presStyleIdx="4" presStyleCnt="5">
        <dgm:presLayoutVars>
          <dgm:chMax val="1"/>
          <dgm:chPref val="1"/>
        </dgm:presLayoutVars>
      </dgm:prSet>
      <dgm:spPr/>
    </dgm:pt>
  </dgm:ptLst>
  <dgm:cxnLst>
    <dgm:cxn modelId="{EC9D3010-4E44-4A27-B44B-06B4710A30BD}" type="presOf" srcId="{26E338D9-26DE-48D1-AEC7-656AC14F7E2D}" destId="{5E4A3290-E944-494B-B7A9-A960A94DAC78}" srcOrd="0" destOrd="0" presId="urn:microsoft.com/office/officeart/2018/5/layout/IconCircleLabelList"/>
    <dgm:cxn modelId="{FC2B311C-16D3-414A-B31D-0DA2D5E43BC1}" type="presOf" srcId="{A8EE506B-4FA5-4BF1-AD57-D6C23EFD68B3}" destId="{07E4F455-35AA-42F8-B734-7A00C14CF8EB}" srcOrd="0" destOrd="0" presId="urn:microsoft.com/office/officeart/2018/5/layout/IconCircleLabelList"/>
    <dgm:cxn modelId="{E62AF730-4C38-42BA-9000-F8702F1334B3}" srcId="{49F9E8E1-394F-42CE-9061-0EB0269AECAB}" destId="{6C8A66DE-6FE0-404A-949D-73F3DF48A920}" srcOrd="4" destOrd="0" parTransId="{C07B66BE-5467-4A38-8070-7D4F30E7477B}" sibTransId="{6808C161-CEE9-4970-ABDA-49040B92E7AE}"/>
    <dgm:cxn modelId="{4C78466F-ED59-48E2-AD6F-6D8899277C8F}" type="presOf" srcId="{2465F91C-EA80-4E57-BD83-3D25A0E21076}" destId="{B1FD9A0E-58AC-487B-AD4D-0E5D0469DF8C}" srcOrd="0" destOrd="0" presId="urn:microsoft.com/office/officeart/2018/5/layout/IconCircleLabelList"/>
    <dgm:cxn modelId="{835CE29D-708B-4263-AE46-B341EACFEF4E}" srcId="{49F9E8E1-394F-42CE-9061-0EB0269AECAB}" destId="{2465F91C-EA80-4E57-BD83-3D25A0E21076}" srcOrd="2" destOrd="0" parTransId="{051D5EFF-BCB9-469E-AE27-83D17E045B06}" sibTransId="{07588AA4-E597-45CA-9E9D-39F738692AD1}"/>
    <dgm:cxn modelId="{CF3120BC-1BCB-45C1-AB63-F24D1E4846F9}" srcId="{49F9E8E1-394F-42CE-9061-0EB0269AECAB}" destId="{26E338D9-26DE-48D1-AEC7-656AC14F7E2D}" srcOrd="1" destOrd="0" parTransId="{EE42CF8C-204E-4B07-BF2C-9476D29B8038}" sibTransId="{20C793CB-6892-4EFF-8A35-4DE4B0716266}"/>
    <dgm:cxn modelId="{90931EC6-1985-4E3B-B5BF-DF1A7BE2F371}" type="presOf" srcId="{49F9E8E1-394F-42CE-9061-0EB0269AECAB}" destId="{C4272885-A78D-4E19-B140-F213583C305E}" srcOrd="0" destOrd="0" presId="urn:microsoft.com/office/officeart/2018/5/layout/IconCircleLabelList"/>
    <dgm:cxn modelId="{DC6CD6C8-FB0C-472B-B4FF-FEF9AC14412D}" type="presOf" srcId="{6C8A66DE-6FE0-404A-949D-73F3DF48A920}" destId="{9D692257-4861-49CD-B136-83F89DD2E549}" srcOrd="0" destOrd="0" presId="urn:microsoft.com/office/officeart/2018/5/layout/IconCircleLabelList"/>
    <dgm:cxn modelId="{E26FABCE-128E-429A-BA94-3F82938C1A8E}" type="presOf" srcId="{0C3E97EC-FE57-47A1-B533-025407E75930}" destId="{170D7238-275E-41DD-9FA2-3ED2D85BDA56}" srcOrd="0" destOrd="0" presId="urn:microsoft.com/office/officeart/2018/5/layout/IconCircleLabelList"/>
    <dgm:cxn modelId="{648A81DD-40E5-4938-B74E-4E55541A49EA}" srcId="{49F9E8E1-394F-42CE-9061-0EB0269AECAB}" destId="{A8EE506B-4FA5-4BF1-AD57-D6C23EFD68B3}" srcOrd="0" destOrd="0" parTransId="{73B773D8-0DB9-485A-B66F-5F695B5552F9}" sibTransId="{B9E9CA29-FBB8-4D90-8EFA-8CA2F091468A}"/>
    <dgm:cxn modelId="{374050F8-B908-4878-8C85-631BE6CA129A}" srcId="{49F9E8E1-394F-42CE-9061-0EB0269AECAB}" destId="{0C3E97EC-FE57-47A1-B533-025407E75930}" srcOrd="3" destOrd="0" parTransId="{D61D40A2-C52E-4B60-8A4B-8293D1C6E781}" sibTransId="{2FE8F675-D690-4904-AA23-D0EB01BCBFF7}"/>
    <dgm:cxn modelId="{40B58876-E19A-4F6B-AD5A-86C7B862F090}" type="presParOf" srcId="{C4272885-A78D-4E19-B140-F213583C305E}" destId="{4067463F-08E7-4BEB-A65F-3460C3D353E9}" srcOrd="0" destOrd="0" presId="urn:microsoft.com/office/officeart/2018/5/layout/IconCircleLabelList"/>
    <dgm:cxn modelId="{F947DBED-064A-4713-84B3-D7D3700C1F9B}" type="presParOf" srcId="{4067463F-08E7-4BEB-A65F-3460C3D353E9}" destId="{FAD69183-0A48-44A9-97CD-868CCFD8E479}" srcOrd="0" destOrd="0" presId="urn:microsoft.com/office/officeart/2018/5/layout/IconCircleLabelList"/>
    <dgm:cxn modelId="{782C0481-A4FD-4969-B260-F3DFFD152362}" type="presParOf" srcId="{4067463F-08E7-4BEB-A65F-3460C3D353E9}" destId="{AADD54EF-0D1D-4F33-9684-1D8E1C7E7D1F}" srcOrd="1" destOrd="0" presId="urn:microsoft.com/office/officeart/2018/5/layout/IconCircleLabelList"/>
    <dgm:cxn modelId="{DA0A9EDC-3E6E-4430-A535-79602CAEB147}" type="presParOf" srcId="{4067463F-08E7-4BEB-A65F-3460C3D353E9}" destId="{03D75886-99CE-4D3C-A2CD-6404BC556EBC}" srcOrd="2" destOrd="0" presId="urn:microsoft.com/office/officeart/2018/5/layout/IconCircleLabelList"/>
    <dgm:cxn modelId="{325F9134-D030-4AA8-9F9A-1EEDF2938A3F}" type="presParOf" srcId="{4067463F-08E7-4BEB-A65F-3460C3D353E9}" destId="{07E4F455-35AA-42F8-B734-7A00C14CF8EB}" srcOrd="3" destOrd="0" presId="urn:microsoft.com/office/officeart/2018/5/layout/IconCircleLabelList"/>
    <dgm:cxn modelId="{0CA50165-107A-4F92-A34E-9150749DAF9D}" type="presParOf" srcId="{C4272885-A78D-4E19-B140-F213583C305E}" destId="{463E4D18-D6F6-4760-AB6D-97F69F1BCA28}" srcOrd="1" destOrd="0" presId="urn:microsoft.com/office/officeart/2018/5/layout/IconCircleLabelList"/>
    <dgm:cxn modelId="{50D35041-C3AE-4192-8062-CAC4C5B6AB77}" type="presParOf" srcId="{C4272885-A78D-4E19-B140-F213583C305E}" destId="{FE9703DC-6142-4574-8844-69616C07F656}" srcOrd="2" destOrd="0" presId="urn:microsoft.com/office/officeart/2018/5/layout/IconCircleLabelList"/>
    <dgm:cxn modelId="{EE956B15-6767-4C9D-92A8-63908F5B0FDE}" type="presParOf" srcId="{FE9703DC-6142-4574-8844-69616C07F656}" destId="{CAD15E39-883F-47C9-B801-6ED00C4DF3D5}" srcOrd="0" destOrd="0" presId="urn:microsoft.com/office/officeart/2018/5/layout/IconCircleLabelList"/>
    <dgm:cxn modelId="{9FA0BEFB-60F4-4156-BFCA-408605FF19C4}" type="presParOf" srcId="{FE9703DC-6142-4574-8844-69616C07F656}" destId="{36E933D2-5B28-4978-8A09-4261759C15CA}" srcOrd="1" destOrd="0" presId="urn:microsoft.com/office/officeart/2018/5/layout/IconCircleLabelList"/>
    <dgm:cxn modelId="{92A83AFD-F364-4F7F-9F55-A79E62DA55D9}" type="presParOf" srcId="{FE9703DC-6142-4574-8844-69616C07F656}" destId="{F6973BFB-D11C-41E1-BE73-277300638D21}" srcOrd="2" destOrd="0" presId="urn:microsoft.com/office/officeart/2018/5/layout/IconCircleLabelList"/>
    <dgm:cxn modelId="{23809D3D-4AB6-4BC8-9867-6381CD741EA4}" type="presParOf" srcId="{FE9703DC-6142-4574-8844-69616C07F656}" destId="{5E4A3290-E944-494B-B7A9-A960A94DAC78}" srcOrd="3" destOrd="0" presId="urn:microsoft.com/office/officeart/2018/5/layout/IconCircleLabelList"/>
    <dgm:cxn modelId="{DC512329-3710-4FC7-98CF-0DF7C32DBA91}" type="presParOf" srcId="{C4272885-A78D-4E19-B140-F213583C305E}" destId="{DFC62A36-9FC9-483C-AAD3-2DA89EF252D4}" srcOrd="3" destOrd="0" presId="urn:microsoft.com/office/officeart/2018/5/layout/IconCircleLabelList"/>
    <dgm:cxn modelId="{8A7E51BA-77CF-457B-8725-E73AEFBADD49}" type="presParOf" srcId="{C4272885-A78D-4E19-B140-F213583C305E}" destId="{615B22F6-7437-42E3-A1BD-19F77FFD5FD3}" srcOrd="4" destOrd="0" presId="urn:microsoft.com/office/officeart/2018/5/layout/IconCircleLabelList"/>
    <dgm:cxn modelId="{E8EDAE89-EF77-495C-B225-75EF1C3DC6D1}" type="presParOf" srcId="{615B22F6-7437-42E3-A1BD-19F77FFD5FD3}" destId="{C970C605-062A-4F0A-87DB-F5A94CE26947}" srcOrd="0" destOrd="0" presId="urn:microsoft.com/office/officeart/2018/5/layout/IconCircleLabelList"/>
    <dgm:cxn modelId="{6BE74AC0-8286-42BA-A229-19D4C742CA83}" type="presParOf" srcId="{615B22F6-7437-42E3-A1BD-19F77FFD5FD3}" destId="{5CFB19C4-CB66-41E8-AB80-6234E6D4E4EB}" srcOrd="1" destOrd="0" presId="urn:microsoft.com/office/officeart/2018/5/layout/IconCircleLabelList"/>
    <dgm:cxn modelId="{3AFF4A10-B5EF-4373-AE60-1373808918A8}" type="presParOf" srcId="{615B22F6-7437-42E3-A1BD-19F77FFD5FD3}" destId="{D7F90E00-97EF-4A76-93A5-A873151BA6D3}" srcOrd="2" destOrd="0" presId="urn:microsoft.com/office/officeart/2018/5/layout/IconCircleLabelList"/>
    <dgm:cxn modelId="{0794B10A-F2FA-4374-AB0A-F62D8833CCFA}" type="presParOf" srcId="{615B22F6-7437-42E3-A1BD-19F77FFD5FD3}" destId="{B1FD9A0E-58AC-487B-AD4D-0E5D0469DF8C}" srcOrd="3" destOrd="0" presId="urn:microsoft.com/office/officeart/2018/5/layout/IconCircleLabelList"/>
    <dgm:cxn modelId="{9BF74704-BD61-4B45-ACF1-7188F584997D}" type="presParOf" srcId="{C4272885-A78D-4E19-B140-F213583C305E}" destId="{4AA268C3-A550-4D61-8ED3-1064186C720B}" srcOrd="5" destOrd="0" presId="urn:microsoft.com/office/officeart/2018/5/layout/IconCircleLabelList"/>
    <dgm:cxn modelId="{82FFB38F-5D2A-4E7F-8AA8-BCC916E8DE39}" type="presParOf" srcId="{C4272885-A78D-4E19-B140-F213583C305E}" destId="{44755A33-35BA-4BD4-8CB5-9908543F0268}" srcOrd="6" destOrd="0" presId="urn:microsoft.com/office/officeart/2018/5/layout/IconCircleLabelList"/>
    <dgm:cxn modelId="{24BBC0F3-0B24-4C05-B742-CFECE8E77585}" type="presParOf" srcId="{44755A33-35BA-4BD4-8CB5-9908543F0268}" destId="{A31AEE63-F654-48D2-BA8E-0E1F3AD14CC5}" srcOrd="0" destOrd="0" presId="urn:microsoft.com/office/officeart/2018/5/layout/IconCircleLabelList"/>
    <dgm:cxn modelId="{14570A09-B588-490C-A8EB-214B1C813662}" type="presParOf" srcId="{44755A33-35BA-4BD4-8CB5-9908543F0268}" destId="{29CFA545-B8C6-459C-B7E2-2A474DBBB0BF}" srcOrd="1" destOrd="0" presId="urn:microsoft.com/office/officeart/2018/5/layout/IconCircleLabelList"/>
    <dgm:cxn modelId="{B307A8B9-8C64-4CBF-9C1A-141CF2A4D466}" type="presParOf" srcId="{44755A33-35BA-4BD4-8CB5-9908543F0268}" destId="{58FED270-FA11-4EE3-B72A-FE739DDC5316}" srcOrd="2" destOrd="0" presId="urn:microsoft.com/office/officeart/2018/5/layout/IconCircleLabelList"/>
    <dgm:cxn modelId="{70EF1DB1-A66C-494C-AAB7-4C50DDAF5D09}" type="presParOf" srcId="{44755A33-35BA-4BD4-8CB5-9908543F0268}" destId="{170D7238-275E-41DD-9FA2-3ED2D85BDA56}" srcOrd="3" destOrd="0" presId="urn:microsoft.com/office/officeart/2018/5/layout/IconCircleLabelList"/>
    <dgm:cxn modelId="{E7053AFA-77F9-4F3B-A191-89B923B8566A}" type="presParOf" srcId="{C4272885-A78D-4E19-B140-F213583C305E}" destId="{0CB9D166-AE56-4F14-95EA-57ACFC74A65D}" srcOrd="7" destOrd="0" presId="urn:microsoft.com/office/officeart/2018/5/layout/IconCircleLabelList"/>
    <dgm:cxn modelId="{E888D710-B170-43B5-A7D8-BE359E3FEC69}" type="presParOf" srcId="{C4272885-A78D-4E19-B140-F213583C305E}" destId="{1506958B-B361-4DF7-9651-28D7751BEF17}" srcOrd="8" destOrd="0" presId="urn:microsoft.com/office/officeart/2018/5/layout/IconCircleLabelList"/>
    <dgm:cxn modelId="{10BEB69B-15A5-4D16-AFAF-DF61419A365E}" type="presParOf" srcId="{1506958B-B361-4DF7-9651-28D7751BEF17}" destId="{23FF7FF1-D69A-4688-82DE-F13BCAF8DDF0}" srcOrd="0" destOrd="0" presId="urn:microsoft.com/office/officeart/2018/5/layout/IconCircleLabelList"/>
    <dgm:cxn modelId="{5E7FD3C2-65D0-4E3E-8BFE-8879BB6E901F}" type="presParOf" srcId="{1506958B-B361-4DF7-9651-28D7751BEF17}" destId="{2F312B53-DB7D-4611-8369-B7E513F6F26F}" srcOrd="1" destOrd="0" presId="urn:microsoft.com/office/officeart/2018/5/layout/IconCircleLabelList"/>
    <dgm:cxn modelId="{607CC894-1A01-40FA-A056-6793901C7FCA}" type="presParOf" srcId="{1506958B-B361-4DF7-9651-28D7751BEF17}" destId="{D6B44C65-7A47-47BC-844F-FC26DA54E7F2}" srcOrd="2" destOrd="0" presId="urn:microsoft.com/office/officeart/2018/5/layout/IconCircleLabelList"/>
    <dgm:cxn modelId="{B8FCE893-D5AB-482D-96FE-94A3DD11F7C3}" type="presParOf" srcId="{1506958B-B361-4DF7-9651-28D7751BEF17}" destId="{9D692257-4861-49CD-B136-83F89DD2E549}"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832956-853C-4E82-BFB6-FF403B7BCE5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4987145-3151-47FE-9A9F-FE2CE691875D}">
      <dgm:prSet/>
      <dgm:spPr/>
      <dgm:t>
        <a:bodyPr/>
        <a:lstStyle/>
        <a:p>
          <a:pPr>
            <a:lnSpc>
              <a:spcPct val="100000"/>
            </a:lnSpc>
          </a:pPr>
          <a:r>
            <a:rPr lang="en-US" err="1">
              <a:latin typeface="Times New Roman" panose="02020603050405020304" pitchFamily="18" charset="0"/>
              <a:cs typeface="Times New Roman" panose="02020603050405020304" pitchFamily="18" charset="0"/>
            </a:rPr>
            <a:t>Permite</a:t>
          </a:r>
          <a:r>
            <a:rPr lang="en-US">
              <a:latin typeface="Times New Roman" panose="02020603050405020304" pitchFamily="18" charset="0"/>
              <a:cs typeface="Times New Roman" panose="02020603050405020304" pitchFamily="18" charset="0"/>
            </a:rPr>
            <a:t> lidar com </a:t>
          </a:r>
          <a:r>
            <a:rPr lang="en-US" err="1">
              <a:latin typeface="Times New Roman" panose="02020603050405020304" pitchFamily="18" charset="0"/>
              <a:cs typeface="Times New Roman" panose="02020603050405020304" pitchFamily="18" charset="0"/>
            </a:rPr>
            <a:t>grandes</a:t>
          </a:r>
          <a:r>
            <a:rPr lang="en-US">
              <a:latin typeface="Times New Roman" panose="02020603050405020304" pitchFamily="18" charset="0"/>
              <a:cs typeface="Times New Roman" panose="02020603050405020304" pitchFamily="18" charset="0"/>
            </a:rPr>
            <a:t> volumes de dados </a:t>
          </a:r>
          <a:r>
            <a:rPr lang="en-US" err="1">
              <a:latin typeface="Times New Roman" panose="02020603050405020304" pitchFamily="18" charset="0"/>
              <a:cs typeface="Times New Roman" panose="02020603050405020304" pitchFamily="18" charset="0"/>
            </a:rPr>
            <a:t>científicos</a:t>
          </a:r>
          <a:r>
            <a:rPr lang="en-US">
              <a:latin typeface="Times New Roman" panose="02020603050405020304" pitchFamily="18" charset="0"/>
              <a:cs typeface="Times New Roman" panose="02020603050405020304" pitchFamily="18" charset="0"/>
            </a:rPr>
            <a:t> </a:t>
          </a:r>
        </a:p>
      </dgm:t>
    </dgm:pt>
    <dgm:pt modelId="{535E91A2-90F9-4932-A06E-1F2DC5A66D0F}" type="parTrans" cxnId="{F6A9FADE-3BA2-45C6-94F8-3DD14DF0A3EC}">
      <dgm:prSet/>
      <dgm:spPr/>
      <dgm:t>
        <a:bodyPr/>
        <a:lstStyle/>
        <a:p>
          <a:endParaRPr lang="en-US"/>
        </a:p>
      </dgm:t>
    </dgm:pt>
    <dgm:pt modelId="{1172AC2F-B624-4D02-9A63-FD82170F1A09}" type="sibTrans" cxnId="{F6A9FADE-3BA2-45C6-94F8-3DD14DF0A3EC}">
      <dgm:prSet/>
      <dgm:spPr/>
      <dgm:t>
        <a:bodyPr/>
        <a:lstStyle/>
        <a:p>
          <a:endParaRPr lang="en-US"/>
        </a:p>
      </dgm:t>
    </dgm:pt>
    <dgm:pt modelId="{FF2D7402-7D68-4525-963A-03E948A54F63}">
      <dgm:prSet/>
      <dgm:spPr/>
      <dgm:t>
        <a:bodyPr/>
        <a:lstStyle/>
        <a:p>
          <a:pPr>
            <a:lnSpc>
              <a:spcPct val="100000"/>
            </a:lnSpc>
          </a:pPr>
          <a:r>
            <a:rPr lang="en-US">
              <a:latin typeface="Times New Roman" panose="02020603050405020304" pitchFamily="18" charset="0"/>
              <a:cs typeface="Times New Roman" panose="02020603050405020304" pitchFamily="18" charset="0"/>
            </a:rPr>
            <a:t>Auxilia a </a:t>
          </a:r>
          <a:r>
            <a:rPr lang="en-US" err="1">
              <a:latin typeface="Times New Roman" panose="02020603050405020304" pitchFamily="18" charset="0"/>
              <a:cs typeface="Times New Roman" panose="02020603050405020304" pitchFamily="18" charset="0"/>
            </a:rPr>
            <a:t>produção</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investigação</a:t>
          </a:r>
          <a:r>
            <a:rPr lang="en-US">
              <a:latin typeface="Times New Roman" panose="02020603050405020304" pitchFamily="18" charset="0"/>
              <a:cs typeface="Times New Roman" panose="02020603050405020304" pitchFamily="18" charset="0"/>
            </a:rPr>
            <a:t> com </a:t>
          </a:r>
          <a:r>
            <a:rPr lang="en-US" err="1">
              <a:latin typeface="Times New Roman" panose="02020603050405020304" pitchFamily="18" charset="0"/>
              <a:cs typeface="Times New Roman" panose="02020603050405020304" pitchFamily="18" charset="0"/>
            </a:rPr>
            <a:t>elevado</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impacto</a:t>
          </a:r>
          <a:endParaRPr lang="en-US">
            <a:latin typeface="Times New Roman" panose="02020603050405020304" pitchFamily="18" charset="0"/>
            <a:cs typeface="Times New Roman" panose="02020603050405020304" pitchFamily="18" charset="0"/>
          </a:endParaRPr>
        </a:p>
      </dgm:t>
    </dgm:pt>
    <dgm:pt modelId="{0F8030D6-6961-4152-A23F-758E76E700B4}" type="parTrans" cxnId="{79927C22-7AA1-46FA-8305-4F33AA1117A1}">
      <dgm:prSet/>
      <dgm:spPr/>
      <dgm:t>
        <a:bodyPr/>
        <a:lstStyle/>
        <a:p>
          <a:endParaRPr lang="en-US"/>
        </a:p>
      </dgm:t>
    </dgm:pt>
    <dgm:pt modelId="{B02CC5B6-CB8C-44A4-9E91-BD1DC8E61695}" type="sibTrans" cxnId="{79927C22-7AA1-46FA-8305-4F33AA1117A1}">
      <dgm:prSet/>
      <dgm:spPr/>
      <dgm:t>
        <a:bodyPr/>
        <a:lstStyle/>
        <a:p>
          <a:endParaRPr lang="en-US"/>
        </a:p>
      </dgm:t>
    </dgm:pt>
    <dgm:pt modelId="{2301B8BF-2EB2-450E-9D89-B0793E765057}">
      <dgm:prSet/>
      <dgm:spPr/>
      <dgm:t>
        <a:bodyPr/>
        <a:lstStyle/>
        <a:p>
          <a:pPr>
            <a:lnSpc>
              <a:spcPct val="100000"/>
            </a:lnSpc>
          </a:pPr>
          <a:r>
            <a:rPr lang="en-US" err="1">
              <a:latin typeface="Times New Roman" panose="02020603050405020304" pitchFamily="18" charset="0"/>
              <a:cs typeface="Times New Roman" panose="02020603050405020304" pitchFamily="18" charset="0"/>
            </a:rPr>
            <a:t>Possibilita</a:t>
          </a:r>
          <a:r>
            <a:rPr lang="en-US">
              <a:latin typeface="Times New Roman" panose="02020603050405020304" pitchFamily="18" charset="0"/>
              <a:cs typeface="Times New Roman" panose="02020603050405020304" pitchFamily="18" charset="0"/>
            </a:rPr>
            <a:t> o </a:t>
          </a:r>
          <a:r>
            <a:rPr lang="en-US" err="1">
              <a:latin typeface="Times New Roman" panose="02020603050405020304" pitchFamily="18" charset="0"/>
              <a:cs typeface="Times New Roman" panose="02020603050405020304" pitchFamily="18" charset="0"/>
            </a:rPr>
            <a:t>estudo</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tendências</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emergentes</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sobre</a:t>
          </a:r>
          <a:r>
            <a:rPr lang="en-US">
              <a:latin typeface="Times New Roman" panose="02020603050405020304" pitchFamily="18" charset="0"/>
              <a:cs typeface="Times New Roman" panose="02020603050405020304" pitchFamily="18" charset="0"/>
            </a:rPr>
            <a:t> performance de </a:t>
          </a:r>
          <a:r>
            <a:rPr lang="en-US" err="1">
              <a:latin typeface="Times New Roman" panose="02020603050405020304" pitchFamily="18" charset="0"/>
              <a:cs typeface="Times New Roman" panose="02020603050405020304" pitchFamily="18" charset="0"/>
            </a:rPr>
            <a:t>artigos</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jornais</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padrões</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colaboração</a:t>
          </a:r>
          <a:r>
            <a:rPr lang="en-US">
              <a:latin typeface="Times New Roman" panose="02020603050405020304" pitchFamily="18" charset="0"/>
              <a:cs typeface="Times New Roman" panose="02020603050405020304" pitchFamily="18" charset="0"/>
            </a:rPr>
            <a:t> e </a:t>
          </a:r>
          <a:r>
            <a:rPr lang="en-US" err="1">
              <a:latin typeface="Times New Roman" panose="02020603050405020304" pitchFamily="18" charset="0"/>
              <a:cs typeface="Times New Roman" panose="02020603050405020304" pitchFamily="18" charset="0"/>
            </a:rPr>
            <a:t>constituintes</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pesquisa</a:t>
          </a:r>
          <a:endParaRPr lang="en-US">
            <a:latin typeface="Times New Roman" panose="02020603050405020304" pitchFamily="18" charset="0"/>
            <a:cs typeface="Times New Roman" panose="02020603050405020304" pitchFamily="18" charset="0"/>
          </a:endParaRPr>
        </a:p>
      </dgm:t>
    </dgm:pt>
    <dgm:pt modelId="{33FF183D-8412-4D20-9A79-C0678CD92005}" type="parTrans" cxnId="{119613FA-4AB6-4462-A360-0A2B725D4F4E}">
      <dgm:prSet/>
      <dgm:spPr/>
      <dgm:t>
        <a:bodyPr/>
        <a:lstStyle/>
        <a:p>
          <a:endParaRPr lang="en-US"/>
        </a:p>
      </dgm:t>
    </dgm:pt>
    <dgm:pt modelId="{BF50E4F2-35D8-47F2-97CD-E1BD8B76A3F8}" type="sibTrans" cxnId="{119613FA-4AB6-4462-A360-0A2B725D4F4E}">
      <dgm:prSet/>
      <dgm:spPr/>
      <dgm:t>
        <a:bodyPr/>
        <a:lstStyle/>
        <a:p>
          <a:endParaRPr lang="en-US"/>
        </a:p>
      </dgm:t>
    </dgm:pt>
    <dgm:pt modelId="{D437078F-695A-40E4-A7D0-176B4C389C48}">
      <dgm:prSet/>
      <dgm:spPr/>
      <dgm:t>
        <a:bodyPr/>
        <a:lstStyle/>
        <a:p>
          <a:pPr>
            <a:lnSpc>
              <a:spcPct val="100000"/>
            </a:lnSpc>
          </a:pPr>
          <a:r>
            <a:rPr lang="en-US" err="1">
              <a:latin typeface="Times New Roman" panose="02020603050405020304" pitchFamily="18" charset="0"/>
              <a:cs typeface="Times New Roman" panose="02020603050405020304" pitchFamily="18" charset="0"/>
            </a:rPr>
            <a:t>Facilita</a:t>
          </a:r>
          <a:r>
            <a:rPr lang="en-US">
              <a:latin typeface="Times New Roman" panose="02020603050405020304" pitchFamily="18" charset="0"/>
              <a:cs typeface="Times New Roman" panose="02020603050405020304" pitchFamily="18" charset="0"/>
            </a:rPr>
            <a:t> a </a:t>
          </a:r>
          <a:r>
            <a:rPr lang="en-US" err="1">
              <a:latin typeface="Times New Roman" panose="02020603050405020304" pitchFamily="18" charset="0"/>
              <a:cs typeface="Times New Roman" panose="02020603050405020304" pitchFamily="18" charset="0"/>
            </a:rPr>
            <a:t>exploração</a:t>
          </a:r>
          <a:r>
            <a:rPr lang="en-US">
              <a:latin typeface="Times New Roman" panose="02020603050405020304" pitchFamily="18" charset="0"/>
              <a:cs typeface="Times New Roman" panose="02020603050405020304" pitchFamily="18" charset="0"/>
            </a:rPr>
            <a:t> da </a:t>
          </a:r>
          <a:r>
            <a:rPr lang="en-US" err="1">
              <a:latin typeface="Times New Roman" panose="02020603050405020304" pitchFamily="18" charset="0"/>
              <a:cs typeface="Times New Roman" panose="02020603050405020304" pitchFamily="18" charset="0"/>
            </a:rPr>
            <a:t>estrutura</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intelectual</a:t>
          </a:r>
          <a:r>
            <a:rPr lang="en-US">
              <a:latin typeface="Times New Roman" panose="02020603050405020304" pitchFamily="18" charset="0"/>
              <a:cs typeface="Times New Roman" panose="02020603050405020304" pitchFamily="18" charset="0"/>
            </a:rPr>
            <a:t> de um </a:t>
          </a:r>
          <a:r>
            <a:rPr lang="en-US" err="1">
              <a:latin typeface="Times New Roman" panose="02020603050405020304" pitchFamily="18" charset="0"/>
              <a:cs typeface="Times New Roman" panose="02020603050405020304" pitchFamily="18" charset="0"/>
            </a:rPr>
            <a:t>tema</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específico</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na</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literatura</a:t>
          </a:r>
          <a:endParaRPr lang="en-US">
            <a:latin typeface="Times New Roman" panose="02020603050405020304" pitchFamily="18" charset="0"/>
            <a:cs typeface="Times New Roman" panose="02020603050405020304" pitchFamily="18" charset="0"/>
          </a:endParaRPr>
        </a:p>
      </dgm:t>
    </dgm:pt>
    <dgm:pt modelId="{30D8F327-A332-4271-A433-4E919B044337}" type="parTrans" cxnId="{E10E2F61-B4D5-42E6-8409-E4094BA81BF4}">
      <dgm:prSet/>
      <dgm:spPr/>
      <dgm:t>
        <a:bodyPr/>
        <a:lstStyle/>
        <a:p>
          <a:endParaRPr lang="en-US"/>
        </a:p>
      </dgm:t>
    </dgm:pt>
    <dgm:pt modelId="{F3A979F8-141C-4CA4-BB2B-9C5DC99572BE}" type="sibTrans" cxnId="{E10E2F61-B4D5-42E6-8409-E4094BA81BF4}">
      <dgm:prSet/>
      <dgm:spPr/>
      <dgm:t>
        <a:bodyPr/>
        <a:lstStyle/>
        <a:p>
          <a:endParaRPr lang="en-US"/>
        </a:p>
      </dgm:t>
    </dgm:pt>
    <dgm:pt modelId="{E5825CB4-2FE8-4108-85EF-78C7BB661E3A}" type="pres">
      <dgm:prSet presAssocID="{31832956-853C-4E82-BFB6-FF403B7BCE5A}" presName="root" presStyleCnt="0">
        <dgm:presLayoutVars>
          <dgm:dir/>
          <dgm:resizeHandles val="exact"/>
        </dgm:presLayoutVars>
      </dgm:prSet>
      <dgm:spPr/>
    </dgm:pt>
    <dgm:pt modelId="{96E15B84-D1F2-4D78-B444-546B34B7C886}" type="pres">
      <dgm:prSet presAssocID="{F4987145-3151-47FE-9A9F-FE2CE691875D}" presName="compNode" presStyleCnt="0"/>
      <dgm:spPr/>
    </dgm:pt>
    <dgm:pt modelId="{B343D874-FB5B-4069-91DE-8671027955B9}" type="pres">
      <dgm:prSet presAssocID="{F4987145-3151-47FE-9A9F-FE2CE691875D}" presName="bgRect" presStyleLbl="bgShp" presStyleIdx="0" presStyleCnt="4"/>
      <dgm:spPr/>
    </dgm:pt>
    <dgm:pt modelId="{8A429DDB-F044-45FF-8638-3E23A48127B8}" type="pres">
      <dgm:prSet presAssocID="{F4987145-3151-47FE-9A9F-FE2CE691875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86A946C6-9AA7-4F5D-AFBE-EFE77EC854C1}" type="pres">
      <dgm:prSet presAssocID="{F4987145-3151-47FE-9A9F-FE2CE691875D}" presName="spaceRect" presStyleCnt="0"/>
      <dgm:spPr/>
    </dgm:pt>
    <dgm:pt modelId="{06CEACFF-C097-49EF-A68C-1EA906DD087D}" type="pres">
      <dgm:prSet presAssocID="{F4987145-3151-47FE-9A9F-FE2CE691875D}" presName="parTx" presStyleLbl="revTx" presStyleIdx="0" presStyleCnt="4">
        <dgm:presLayoutVars>
          <dgm:chMax val="0"/>
          <dgm:chPref val="0"/>
        </dgm:presLayoutVars>
      </dgm:prSet>
      <dgm:spPr/>
    </dgm:pt>
    <dgm:pt modelId="{F98501DB-DB0F-448C-998A-60809DFAC52E}" type="pres">
      <dgm:prSet presAssocID="{1172AC2F-B624-4D02-9A63-FD82170F1A09}" presName="sibTrans" presStyleCnt="0"/>
      <dgm:spPr/>
    </dgm:pt>
    <dgm:pt modelId="{0AB1B106-D2F0-4A3D-8D4B-7EF038FD7E48}" type="pres">
      <dgm:prSet presAssocID="{FF2D7402-7D68-4525-963A-03E948A54F63}" presName="compNode" presStyleCnt="0"/>
      <dgm:spPr/>
    </dgm:pt>
    <dgm:pt modelId="{957DD8A4-2929-47B6-A36C-A7CFE2230A4C}" type="pres">
      <dgm:prSet presAssocID="{FF2D7402-7D68-4525-963A-03E948A54F63}" presName="bgRect" presStyleLbl="bgShp" presStyleIdx="1" presStyleCnt="4"/>
      <dgm:spPr/>
    </dgm:pt>
    <dgm:pt modelId="{A1E987C6-8989-478F-AF2C-F2E976A90BFC}" type="pres">
      <dgm:prSet presAssocID="{FF2D7402-7D68-4525-963A-03E948A54F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267F176E-8F47-4420-AC64-521A37D28457}" type="pres">
      <dgm:prSet presAssocID="{FF2D7402-7D68-4525-963A-03E948A54F63}" presName="spaceRect" presStyleCnt="0"/>
      <dgm:spPr/>
    </dgm:pt>
    <dgm:pt modelId="{A6930935-2DE5-4714-9831-9879BBF303A5}" type="pres">
      <dgm:prSet presAssocID="{FF2D7402-7D68-4525-963A-03E948A54F63}" presName="parTx" presStyleLbl="revTx" presStyleIdx="1" presStyleCnt="4">
        <dgm:presLayoutVars>
          <dgm:chMax val="0"/>
          <dgm:chPref val="0"/>
        </dgm:presLayoutVars>
      </dgm:prSet>
      <dgm:spPr/>
    </dgm:pt>
    <dgm:pt modelId="{17BB2044-1BD8-488F-B9F7-6FA234FD1AF0}" type="pres">
      <dgm:prSet presAssocID="{B02CC5B6-CB8C-44A4-9E91-BD1DC8E61695}" presName="sibTrans" presStyleCnt="0"/>
      <dgm:spPr/>
    </dgm:pt>
    <dgm:pt modelId="{92A656EF-8AC9-46CA-A328-8F5568CF6AD7}" type="pres">
      <dgm:prSet presAssocID="{2301B8BF-2EB2-450E-9D89-B0793E765057}" presName="compNode" presStyleCnt="0"/>
      <dgm:spPr/>
    </dgm:pt>
    <dgm:pt modelId="{3709C896-8770-4099-A71A-6F030C967C95}" type="pres">
      <dgm:prSet presAssocID="{2301B8BF-2EB2-450E-9D89-B0793E765057}" presName="bgRect" presStyleLbl="bgShp" presStyleIdx="2" presStyleCnt="4"/>
      <dgm:spPr/>
    </dgm:pt>
    <dgm:pt modelId="{1F095F6A-807C-4808-973F-41C3F0719522}" type="pres">
      <dgm:prSet presAssocID="{2301B8BF-2EB2-450E-9D89-B0793E7650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wspaper"/>
        </a:ext>
      </dgm:extLst>
    </dgm:pt>
    <dgm:pt modelId="{1B6BCD38-F7CE-4D2D-845C-4BEAC305433F}" type="pres">
      <dgm:prSet presAssocID="{2301B8BF-2EB2-450E-9D89-B0793E765057}" presName="spaceRect" presStyleCnt="0"/>
      <dgm:spPr/>
    </dgm:pt>
    <dgm:pt modelId="{58A32B44-7643-4A97-8DFB-5BCFA06FE3D9}" type="pres">
      <dgm:prSet presAssocID="{2301B8BF-2EB2-450E-9D89-B0793E765057}" presName="parTx" presStyleLbl="revTx" presStyleIdx="2" presStyleCnt="4">
        <dgm:presLayoutVars>
          <dgm:chMax val="0"/>
          <dgm:chPref val="0"/>
        </dgm:presLayoutVars>
      </dgm:prSet>
      <dgm:spPr/>
    </dgm:pt>
    <dgm:pt modelId="{CA2C771D-E034-4258-A0F9-FF6E1A416A8F}" type="pres">
      <dgm:prSet presAssocID="{BF50E4F2-35D8-47F2-97CD-E1BD8B76A3F8}" presName="sibTrans" presStyleCnt="0"/>
      <dgm:spPr/>
    </dgm:pt>
    <dgm:pt modelId="{D74A272B-32E7-4525-9CB8-0EFE10EC2DCD}" type="pres">
      <dgm:prSet presAssocID="{D437078F-695A-40E4-A7D0-176B4C389C48}" presName="compNode" presStyleCnt="0"/>
      <dgm:spPr/>
    </dgm:pt>
    <dgm:pt modelId="{862DF93B-5AF3-4FEC-95B8-6A0716AD721C}" type="pres">
      <dgm:prSet presAssocID="{D437078F-695A-40E4-A7D0-176B4C389C48}" presName="bgRect" presStyleLbl="bgShp" presStyleIdx="3" presStyleCnt="4" custLinFactNeighborX="-3461" custLinFactNeighborY="5439"/>
      <dgm:spPr/>
    </dgm:pt>
    <dgm:pt modelId="{F72DE6AC-82BF-4411-89D2-A45CCDD90B58}" type="pres">
      <dgm:prSet presAssocID="{D437078F-695A-40E4-A7D0-176B4C389C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2DE58799-220E-4F74-A139-A77676B57D85}" type="pres">
      <dgm:prSet presAssocID="{D437078F-695A-40E4-A7D0-176B4C389C48}" presName="spaceRect" presStyleCnt="0"/>
      <dgm:spPr/>
    </dgm:pt>
    <dgm:pt modelId="{3A297DE6-1A99-4F17-8AD0-35E0C352C69C}" type="pres">
      <dgm:prSet presAssocID="{D437078F-695A-40E4-A7D0-176B4C389C48}" presName="parTx" presStyleLbl="revTx" presStyleIdx="3" presStyleCnt="4">
        <dgm:presLayoutVars>
          <dgm:chMax val="0"/>
          <dgm:chPref val="0"/>
        </dgm:presLayoutVars>
      </dgm:prSet>
      <dgm:spPr/>
    </dgm:pt>
  </dgm:ptLst>
  <dgm:cxnLst>
    <dgm:cxn modelId="{79927C22-7AA1-46FA-8305-4F33AA1117A1}" srcId="{31832956-853C-4E82-BFB6-FF403B7BCE5A}" destId="{FF2D7402-7D68-4525-963A-03E948A54F63}" srcOrd="1" destOrd="0" parTransId="{0F8030D6-6961-4152-A23F-758E76E700B4}" sibTransId="{B02CC5B6-CB8C-44A4-9E91-BD1DC8E61695}"/>
    <dgm:cxn modelId="{8F9F1326-53D3-4CFA-A8FB-20AA471DA54F}" type="presOf" srcId="{FF2D7402-7D68-4525-963A-03E948A54F63}" destId="{A6930935-2DE5-4714-9831-9879BBF303A5}" srcOrd="0" destOrd="0" presId="urn:microsoft.com/office/officeart/2018/2/layout/IconVerticalSolidList"/>
    <dgm:cxn modelId="{E10E2F61-B4D5-42E6-8409-E4094BA81BF4}" srcId="{31832956-853C-4E82-BFB6-FF403B7BCE5A}" destId="{D437078F-695A-40E4-A7D0-176B4C389C48}" srcOrd="3" destOrd="0" parTransId="{30D8F327-A332-4271-A433-4E919B044337}" sibTransId="{F3A979F8-141C-4CA4-BB2B-9C5DC99572BE}"/>
    <dgm:cxn modelId="{8D16B157-7197-41CD-8C6F-5BD4E8E547DA}" type="presOf" srcId="{31832956-853C-4E82-BFB6-FF403B7BCE5A}" destId="{E5825CB4-2FE8-4108-85EF-78C7BB661E3A}" srcOrd="0" destOrd="0" presId="urn:microsoft.com/office/officeart/2018/2/layout/IconVerticalSolidList"/>
    <dgm:cxn modelId="{56915D82-A75D-4259-8076-21CAC9F5441E}" type="presOf" srcId="{F4987145-3151-47FE-9A9F-FE2CE691875D}" destId="{06CEACFF-C097-49EF-A68C-1EA906DD087D}" srcOrd="0" destOrd="0" presId="urn:microsoft.com/office/officeart/2018/2/layout/IconVerticalSolidList"/>
    <dgm:cxn modelId="{2A1A9EA5-B6B6-41E5-85F0-6EF49B1CC75E}" type="presOf" srcId="{D437078F-695A-40E4-A7D0-176B4C389C48}" destId="{3A297DE6-1A99-4F17-8AD0-35E0C352C69C}" srcOrd="0" destOrd="0" presId="urn:microsoft.com/office/officeart/2018/2/layout/IconVerticalSolidList"/>
    <dgm:cxn modelId="{921A83C9-6C73-4F2E-A403-CF191848830B}" type="presOf" srcId="{2301B8BF-2EB2-450E-9D89-B0793E765057}" destId="{58A32B44-7643-4A97-8DFB-5BCFA06FE3D9}" srcOrd="0" destOrd="0" presId="urn:microsoft.com/office/officeart/2018/2/layout/IconVerticalSolidList"/>
    <dgm:cxn modelId="{F6A9FADE-3BA2-45C6-94F8-3DD14DF0A3EC}" srcId="{31832956-853C-4E82-BFB6-FF403B7BCE5A}" destId="{F4987145-3151-47FE-9A9F-FE2CE691875D}" srcOrd="0" destOrd="0" parTransId="{535E91A2-90F9-4932-A06E-1F2DC5A66D0F}" sibTransId="{1172AC2F-B624-4D02-9A63-FD82170F1A09}"/>
    <dgm:cxn modelId="{119613FA-4AB6-4462-A360-0A2B725D4F4E}" srcId="{31832956-853C-4E82-BFB6-FF403B7BCE5A}" destId="{2301B8BF-2EB2-450E-9D89-B0793E765057}" srcOrd="2" destOrd="0" parTransId="{33FF183D-8412-4D20-9A79-C0678CD92005}" sibTransId="{BF50E4F2-35D8-47F2-97CD-E1BD8B76A3F8}"/>
    <dgm:cxn modelId="{4EC4B4CA-54DD-4D34-BF18-E43C8094F202}" type="presParOf" srcId="{E5825CB4-2FE8-4108-85EF-78C7BB661E3A}" destId="{96E15B84-D1F2-4D78-B444-546B34B7C886}" srcOrd="0" destOrd="0" presId="urn:microsoft.com/office/officeart/2018/2/layout/IconVerticalSolidList"/>
    <dgm:cxn modelId="{737FCB62-53F1-4200-BD6D-F60DEE2E4AB4}" type="presParOf" srcId="{96E15B84-D1F2-4D78-B444-546B34B7C886}" destId="{B343D874-FB5B-4069-91DE-8671027955B9}" srcOrd="0" destOrd="0" presId="urn:microsoft.com/office/officeart/2018/2/layout/IconVerticalSolidList"/>
    <dgm:cxn modelId="{C996E1AA-2FB0-4527-AF43-32B8C7FEDDD6}" type="presParOf" srcId="{96E15B84-D1F2-4D78-B444-546B34B7C886}" destId="{8A429DDB-F044-45FF-8638-3E23A48127B8}" srcOrd="1" destOrd="0" presId="urn:microsoft.com/office/officeart/2018/2/layout/IconVerticalSolidList"/>
    <dgm:cxn modelId="{47536717-0824-4000-BE0F-F19018036FE8}" type="presParOf" srcId="{96E15B84-D1F2-4D78-B444-546B34B7C886}" destId="{86A946C6-9AA7-4F5D-AFBE-EFE77EC854C1}" srcOrd="2" destOrd="0" presId="urn:microsoft.com/office/officeart/2018/2/layout/IconVerticalSolidList"/>
    <dgm:cxn modelId="{E191042E-FBA5-472A-8B70-4F566D22DC32}" type="presParOf" srcId="{96E15B84-D1F2-4D78-B444-546B34B7C886}" destId="{06CEACFF-C097-49EF-A68C-1EA906DD087D}" srcOrd="3" destOrd="0" presId="urn:microsoft.com/office/officeart/2018/2/layout/IconVerticalSolidList"/>
    <dgm:cxn modelId="{99C22A0E-EFA8-42ED-AC82-4124EAD39567}" type="presParOf" srcId="{E5825CB4-2FE8-4108-85EF-78C7BB661E3A}" destId="{F98501DB-DB0F-448C-998A-60809DFAC52E}" srcOrd="1" destOrd="0" presId="urn:microsoft.com/office/officeart/2018/2/layout/IconVerticalSolidList"/>
    <dgm:cxn modelId="{A9D8A91C-3275-4E4B-BD86-212D8EA52194}" type="presParOf" srcId="{E5825CB4-2FE8-4108-85EF-78C7BB661E3A}" destId="{0AB1B106-D2F0-4A3D-8D4B-7EF038FD7E48}" srcOrd="2" destOrd="0" presId="urn:microsoft.com/office/officeart/2018/2/layout/IconVerticalSolidList"/>
    <dgm:cxn modelId="{8813D1E6-4A81-4E54-A567-F0DB6CA6203F}" type="presParOf" srcId="{0AB1B106-D2F0-4A3D-8D4B-7EF038FD7E48}" destId="{957DD8A4-2929-47B6-A36C-A7CFE2230A4C}" srcOrd="0" destOrd="0" presId="urn:microsoft.com/office/officeart/2018/2/layout/IconVerticalSolidList"/>
    <dgm:cxn modelId="{F14BC946-ED2C-4DE3-AC3C-133F7CED02BD}" type="presParOf" srcId="{0AB1B106-D2F0-4A3D-8D4B-7EF038FD7E48}" destId="{A1E987C6-8989-478F-AF2C-F2E976A90BFC}" srcOrd="1" destOrd="0" presId="urn:microsoft.com/office/officeart/2018/2/layout/IconVerticalSolidList"/>
    <dgm:cxn modelId="{3AF8F1DE-F534-47DC-AFD1-6DFE636E4E6D}" type="presParOf" srcId="{0AB1B106-D2F0-4A3D-8D4B-7EF038FD7E48}" destId="{267F176E-8F47-4420-AC64-521A37D28457}" srcOrd="2" destOrd="0" presId="urn:microsoft.com/office/officeart/2018/2/layout/IconVerticalSolidList"/>
    <dgm:cxn modelId="{60C3B718-0152-4188-A9C4-226DDBCC26DC}" type="presParOf" srcId="{0AB1B106-D2F0-4A3D-8D4B-7EF038FD7E48}" destId="{A6930935-2DE5-4714-9831-9879BBF303A5}" srcOrd="3" destOrd="0" presId="urn:microsoft.com/office/officeart/2018/2/layout/IconVerticalSolidList"/>
    <dgm:cxn modelId="{7F630014-62BE-45CD-A422-45B8BEE5E5C7}" type="presParOf" srcId="{E5825CB4-2FE8-4108-85EF-78C7BB661E3A}" destId="{17BB2044-1BD8-488F-B9F7-6FA234FD1AF0}" srcOrd="3" destOrd="0" presId="urn:microsoft.com/office/officeart/2018/2/layout/IconVerticalSolidList"/>
    <dgm:cxn modelId="{C7CAED08-5EBC-4F19-937B-D91CA53D0759}" type="presParOf" srcId="{E5825CB4-2FE8-4108-85EF-78C7BB661E3A}" destId="{92A656EF-8AC9-46CA-A328-8F5568CF6AD7}" srcOrd="4" destOrd="0" presId="urn:microsoft.com/office/officeart/2018/2/layout/IconVerticalSolidList"/>
    <dgm:cxn modelId="{1F2DCA61-F6AF-4DA8-8F5D-4DA9B8A27994}" type="presParOf" srcId="{92A656EF-8AC9-46CA-A328-8F5568CF6AD7}" destId="{3709C896-8770-4099-A71A-6F030C967C95}" srcOrd="0" destOrd="0" presId="urn:microsoft.com/office/officeart/2018/2/layout/IconVerticalSolidList"/>
    <dgm:cxn modelId="{D82B731F-F77B-42F7-B98C-7F3CC9EEB837}" type="presParOf" srcId="{92A656EF-8AC9-46CA-A328-8F5568CF6AD7}" destId="{1F095F6A-807C-4808-973F-41C3F0719522}" srcOrd="1" destOrd="0" presId="urn:microsoft.com/office/officeart/2018/2/layout/IconVerticalSolidList"/>
    <dgm:cxn modelId="{06DD261F-F5B2-4ADE-885A-1F99F92D24EE}" type="presParOf" srcId="{92A656EF-8AC9-46CA-A328-8F5568CF6AD7}" destId="{1B6BCD38-F7CE-4D2D-845C-4BEAC305433F}" srcOrd="2" destOrd="0" presId="urn:microsoft.com/office/officeart/2018/2/layout/IconVerticalSolidList"/>
    <dgm:cxn modelId="{25AD5D1B-20C6-46BC-9AFA-0D32D3EB082E}" type="presParOf" srcId="{92A656EF-8AC9-46CA-A328-8F5568CF6AD7}" destId="{58A32B44-7643-4A97-8DFB-5BCFA06FE3D9}" srcOrd="3" destOrd="0" presId="urn:microsoft.com/office/officeart/2018/2/layout/IconVerticalSolidList"/>
    <dgm:cxn modelId="{39C12482-01EE-4C7F-97C8-6132E66C793F}" type="presParOf" srcId="{E5825CB4-2FE8-4108-85EF-78C7BB661E3A}" destId="{CA2C771D-E034-4258-A0F9-FF6E1A416A8F}" srcOrd="5" destOrd="0" presId="urn:microsoft.com/office/officeart/2018/2/layout/IconVerticalSolidList"/>
    <dgm:cxn modelId="{E2B97FA0-1D98-4DA3-A1BF-272FD379A5A4}" type="presParOf" srcId="{E5825CB4-2FE8-4108-85EF-78C7BB661E3A}" destId="{D74A272B-32E7-4525-9CB8-0EFE10EC2DCD}" srcOrd="6" destOrd="0" presId="urn:microsoft.com/office/officeart/2018/2/layout/IconVerticalSolidList"/>
    <dgm:cxn modelId="{DF8F3688-6311-454E-840C-B906AD26C012}" type="presParOf" srcId="{D74A272B-32E7-4525-9CB8-0EFE10EC2DCD}" destId="{862DF93B-5AF3-4FEC-95B8-6A0716AD721C}" srcOrd="0" destOrd="0" presId="urn:microsoft.com/office/officeart/2018/2/layout/IconVerticalSolidList"/>
    <dgm:cxn modelId="{6848E640-476B-4EE2-B2EE-94B34A6E8293}" type="presParOf" srcId="{D74A272B-32E7-4525-9CB8-0EFE10EC2DCD}" destId="{F72DE6AC-82BF-4411-89D2-A45CCDD90B58}" srcOrd="1" destOrd="0" presId="urn:microsoft.com/office/officeart/2018/2/layout/IconVerticalSolidList"/>
    <dgm:cxn modelId="{35D703CE-B069-42F7-AC51-B83777317E01}" type="presParOf" srcId="{D74A272B-32E7-4525-9CB8-0EFE10EC2DCD}" destId="{2DE58799-220E-4F74-A139-A77676B57D85}" srcOrd="2" destOrd="0" presId="urn:microsoft.com/office/officeart/2018/2/layout/IconVerticalSolidList"/>
    <dgm:cxn modelId="{1F3CA6E6-ED97-4689-A99A-853291081FE4}" type="presParOf" srcId="{D74A272B-32E7-4525-9CB8-0EFE10EC2DCD}" destId="{3A297DE6-1A99-4F17-8AD0-35E0C352C69C}"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A4DEA6-568A-44F1-805B-346A12967D3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AF704BA-B2D7-4EC4-9CB8-912DF1C4E587}">
      <dgm:prSet/>
      <dgm:spPr/>
      <dgm:t>
        <a:bodyPr/>
        <a:lstStyle/>
        <a:p>
          <a:pPr>
            <a:lnSpc>
              <a:spcPct val="100000"/>
            </a:lnSpc>
            <a:defRPr b="1"/>
          </a:pPr>
          <a:r>
            <a:rPr lang="en-US" err="1">
              <a:latin typeface="Times New Roman" panose="02020603050405020304" pitchFamily="18" charset="0"/>
              <a:cs typeface="Times New Roman" panose="02020603050405020304" pitchFamily="18" charset="0"/>
            </a:rPr>
            <a:t>Análise</a:t>
          </a:r>
          <a:r>
            <a:rPr lang="en-US">
              <a:latin typeface="Times New Roman" panose="02020603050405020304" pitchFamily="18" charset="0"/>
              <a:cs typeface="Times New Roman" panose="02020603050405020304" pitchFamily="18" charset="0"/>
            </a:rPr>
            <a:t> de performance</a:t>
          </a:r>
        </a:p>
      </dgm:t>
    </dgm:pt>
    <dgm:pt modelId="{969AF910-D2A7-462F-84E7-76C0A0038274}" type="parTrans" cxnId="{4AB79B08-1BDD-456C-8DED-F6CE031BBFD9}">
      <dgm:prSet/>
      <dgm:spPr/>
      <dgm:t>
        <a:bodyPr/>
        <a:lstStyle/>
        <a:p>
          <a:endParaRPr lang="en-US"/>
        </a:p>
      </dgm:t>
    </dgm:pt>
    <dgm:pt modelId="{8AF69A4A-8E53-4A61-A5EF-724CD6A7A0C3}" type="sibTrans" cxnId="{4AB79B08-1BDD-456C-8DED-F6CE031BBFD9}">
      <dgm:prSet/>
      <dgm:spPr/>
      <dgm:t>
        <a:bodyPr/>
        <a:lstStyle/>
        <a:p>
          <a:endParaRPr lang="en-US"/>
        </a:p>
      </dgm:t>
    </dgm:pt>
    <dgm:pt modelId="{6E4D1888-C2AE-4859-B170-8439B0FCBB57}">
      <dgm:prSet/>
      <dgm:spPr/>
      <dgm:t>
        <a:bodyPr/>
        <a:lstStyle/>
        <a:p>
          <a:pPr>
            <a:lnSpc>
              <a:spcPct val="100000"/>
            </a:lnSpc>
          </a:pPr>
          <a:r>
            <a:rPr lang="en-US">
              <a:latin typeface="Times New Roman" panose="02020603050405020304" pitchFamily="18" charset="0"/>
              <a:cs typeface="Times New Roman" panose="02020603050405020304" pitchFamily="18" charset="0"/>
            </a:rPr>
            <a:t>Analisa as </a:t>
          </a:r>
          <a:r>
            <a:rPr lang="en-US" err="1">
              <a:latin typeface="Times New Roman" panose="02020603050405020304" pitchFamily="18" charset="0"/>
              <a:cs typeface="Times New Roman" panose="02020603050405020304" pitchFamily="18" charset="0"/>
            </a:rPr>
            <a:t>contribuições</a:t>
          </a:r>
          <a:r>
            <a:rPr lang="en-US">
              <a:latin typeface="Times New Roman" panose="02020603050405020304" pitchFamily="18" charset="0"/>
              <a:cs typeface="Times New Roman" panose="02020603050405020304" pitchFamily="18" charset="0"/>
            </a:rPr>
            <a:t> dos </a:t>
          </a:r>
          <a:r>
            <a:rPr lang="en-US" err="1">
              <a:latin typeface="Times New Roman" panose="02020603050405020304" pitchFamily="18" charset="0"/>
              <a:cs typeface="Times New Roman" panose="02020603050405020304" pitchFamily="18" charset="0"/>
            </a:rPr>
            <a:t>constituintes</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investigação</a:t>
          </a:r>
          <a:endParaRPr lang="en-US">
            <a:latin typeface="Times New Roman" panose="02020603050405020304" pitchFamily="18" charset="0"/>
            <a:cs typeface="Times New Roman" panose="02020603050405020304" pitchFamily="18" charset="0"/>
          </a:endParaRPr>
        </a:p>
      </dgm:t>
    </dgm:pt>
    <dgm:pt modelId="{1EB3C54B-C920-45C7-A778-5BE9C7F317AF}" type="parTrans" cxnId="{F886321F-6314-4670-B925-2583EC1CCF60}">
      <dgm:prSet/>
      <dgm:spPr/>
      <dgm:t>
        <a:bodyPr/>
        <a:lstStyle/>
        <a:p>
          <a:endParaRPr lang="en-US"/>
        </a:p>
      </dgm:t>
    </dgm:pt>
    <dgm:pt modelId="{96AB80D7-0BA4-4038-BFD4-4396880358EB}" type="sibTrans" cxnId="{F886321F-6314-4670-B925-2583EC1CCF60}">
      <dgm:prSet/>
      <dgm:spPr/>
      <dgm:t>
        <a:bodyPr/>
        <a:lstStyle/>
        <a:p>
          <a:endParaRPr lang="en-US"/>
        </a:p>
      </dgm:t>
    </dgm:pt>
    <dgm:pt modelId="{4601DABF-629D-4359-9FE2-FC004EF081C1}">
      <dgm:prSet/>
      <dgm:spPr/>
      <dgm:t>
        <a:bodyPr/>
        <a:lstStyle/>
        <a:p>
          <a:pPr>
            <a:lnSpc>
              <a:spcPct val="100000"/>
            </a:lnSpc>
            <a:defRPr b="1"/>
          </a:pPr>
          <a:r>
            <a:rPr lang="en-US" err="1">
              <a:latin typeface="Times New Roman" panose="02020603050405020304" pitchFamily="18" charset="0"/>
              <a:cs typeface="Times New Roman" panose="02020603050405020304" pitchFamily="18" charset="0"/>
            </a:rPr>
            <a:t>Mapeamento</a:t>
          </a:r>
          <a:r>
            <a:rPr lang="en-US"/>
            <a:t> </a:t>
          </a:r>
          <a:r>
            <a:rPr lang="en-US" err="1"/>
            <a:t>científico</a:t>
          </a:r>
          <a:r>
            <a:rPr lang="en-US"/>
            <a:t> </a:t>
          </a:r>
        </a:p>
      </dgm:t>
    </dgm:pt>
    <dgm:pt modelId="{5614DAD0-BD70-4F46-A0CC-50A3E20FF562}" type="parTrans" cxnId="{40553196-91CE-4905-98E7-F79D669126D5}">
      <dgm:prSet/>
      <dgm:spPr/>
      <dgm:t>
        <a:bodyPr/>
        <a:lstStyle/>
        <a:p>
          <a:endParaRPr lang="en-US"/>
        </a:p>
      </dgm:t>
    </dgm:pt>
    <dgm:pt modelId="{94250F59-1659-4E44-BE97-8FFCA0EDB99C}" type="sibTrans" cxnId="{40553196-91CE-4905-98E7-F79D669126D5}">
      <dgm:prSet/>
      <dgm:spPr/>
      <dgm:t>
        <a:bodyPr/>
        <a:lstStyle/>
        <a:p>
          <a:endParaRPr lang="en-US"/>
        </a:p>
      </dgm:t>
    </dgm:pt>
    <dgm:pt modelId="{91FF9E18-9499-4E70-AEAA-874766B4C85E}">
      <dgm:prSet/>
      <dgm:spPr/>
      <dgm:t>
        <a:bodyPr/>
        <a:lstStyle/>
        <a:p>
          <a:pPr>
            <a:lnSpc>
              <a:spcPct val="100000"/>
            </a:lnSpc>
          </a:pPr>
          <a:r>
            <a:rPr lang="en-US" err="1">
              <a:latin typeface="Times New Roman" panose="02020603050405020304" pitchFamily="18" charset="0"/>
              <a:cs typeface="Times New Roman" panose="02020603050405020304" pitchFamily="18" charset="0"/>
            </a:rPr>
            <a:t>Foca</a:t>
          </a:r>
          <a:r>
            <a:rPr lang="en-US">
              <a:latin typeface="Times New Roman" panose="02020603050405020304" pitchFamily="18" charset="0"/>
              <a:cs typeface="Times New Roman" panose="02020603050405020304" pitchFamily="18" charset="0"/>
            </a:rPr>
            <a:t>-se </a:t>
          </a:r>
          <a:r>
            <a:rPr lang="en-US" err="1">
              <a:latin typeface="Times New Roman" panose="02020603050405020304" pitchFamily="18" charset="0"/>
              <a:cs typeface="Times New Roman" panose="02020603050405020304" pitchFamily="18" charset="0"/>
            </a:rPr>
            <a:t>nas</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relações</a:t>
          </a:r>
          <a:r>
            <a:rPr lang="en-US">
              <a:latin typeface="Times New Roman" panose="02020603050405020304" pitchFamily="18" charset="0"/>
              <a:cs typeface="Times New Roman" panose="02020603050405020304" pitchFamily="18" charset="0"/>
            </a:rPr>
            <a:t> entre </a:t>
          </a:r>
          <a:r>
            <a:rPr lang="en-US" err="1">
              <a:latin typeface="Times New Roman" panose="02020603050405020304" pitchFamily="18" charset="0"/>
              <a:cs typeface="Times New Roman" panose="02020603050405020304" pitchFamily="18" charset="0"/>
            </a:rPr>
            <a:t>constituintes</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investigação</a:t>
          </a:r>
          <a:endParaRPr lang="en-US">
            <a:latin typeface="Times New Roman" panose="02020603050405020304" pitchFamily="18" charset="0"/>
            <a:cs typeface="Times New Roman" panose="02020603050405020304" pitchFamily="18" charset="0"/>
          </a:endParaRPr>
        </a:p>
      </dgm:t>
    </dgm:pt>
    <dgm:pt modelId="{13A01234-4051-402F-B964-760085F210EC}" type="parTrans" cxnId="{7C71E2D0-D975-4E71-AC70-C5685FEE7AEA}">
      <dgm:prSet/>
      <dgm:spPr/>
      <dgm:t>
        <a:bodyPr/>
        <a:lstStyle/>
        <a:p>
          <a:endParaRPr lang="en-US"/>
        </a:p>
      </dgm:t>
    </dgm:pt>
    <dgm:pt modelId="{014D544F-F26C-458B-B5DE-270C01175570}" type="sibTrans" cxnId="{7C71E2D0-D975-4E71-AC70-C5685FEE7AEA}">
      <dgm:prSet/>
      <dgm:spPr/>
      <dgm:t>
        <a:bodyPr/>
        <a:lstStyle/>
        <a:p>
          <a:endParaRPr lang="en-US"/>
        </a:p>
      </dgm:t>
    </dgm:pt>
    <dgm:pt modelId="{9EBEEE1C-994B-4175-80F7-8C6159C9BD99}" type="pres">
      <dgm:prSet presAssocID="{EAA4DEA6-568A-44F1-805B-346A12967D36}" presName="root" presStyleCnt="0">
        <dgm:presLayoutVars>
          <dgm:dir/>
          <dgm:resizeHandles val="exact"/>
        </dgm:presLayoutVars>
      </dgm:prSet>
      <dgm:spPr/>
    </dgm:pt>
    <dgm:pt modelId="{3E3BB46B-A7CC-44B0-BA90-720296E8B48E}" type="pres">
      <dgm:prSet presAssocID="{EAF704BA-B2D7-4EC4-9CB8-912DF1C4E587}" presName="compNode" presStyleCnt="0"/>
      <dgm:spPr/>
    </dgm:pt>
    <dgm:pt modelId="{863AED79-E3E3-431B-9665-87A2DBA14AAC}" type="pres">
      <dgm:prSet presAssocID="{EAF704BA-B2D7-4EC4-9CB8-912DF1C4E5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A2F1B9BC-B410-4ADB-BDE0-16A5A708A562}" type="pres">
      <dgm:prSet presAssocID="{EAF704BA-B2D7-4EC4-9CB8-912DF1C4E587}" presName="iconSpace" presStyleCnt="0"/>
      <dgm:spPr/>
    </dgm:pt>
    <dgm:pt modelId="{2D0E70C5-9A10-441B-A300-AC75E6E9717F}" type="pres">
      <dgm:prSet presAssocID="{EAF704BA-B2D7-4EC4-9CB8-912DF1C4E587}" presName="parTx" presStyleLbl="revTx" presStyleIdx="0" presStyleCnt="4">
        <dgm:presLayoutVars>
          <dgm:chMax val="0"/>
          <dgm:chPref val="0"/>
        </dgm:presLayoutVars>
      </dgm:prSet>
      <dgm:spPr/>
    </dgm:pt>
    <dgm:pt modelId="{1DFE5284-7F90-476A-811C-9EEB8533489A}" type="pres">
      <dgm:prSet presAssocID="{EAF704BA-B2D7-4EC4-9CB8-912DF1C4E587}" presName="txSpace" presStyleCnt="0"/>
      <dgm:spPr/>
    </dgm:pt>
    <dgm:pt modelId="{6E9D40F4-3D50-423A-920A-12B6DBE68B69}" type="pres">
      <dgm:prSet presAssocID="{EAF704BA-B2D7-4EC4-9CB8-912DF1C4E587}" presName="desTx" presStyleLbl="revTx" presStyleIdx="1" presStyleCnt="4">
        <dgm:presLayoutVars/>
      </dgm:prSet>
      <dgm:spPr/>
    </dgm:pt>
    <dgm:pt modelId="{562E85D5-55E2-4AA4-9E26-800AD4B59B86}" type="pres">
      <dgm:prSet presAssocID="{8AF69A4A-8E53-4A61-A5EF-724CD6A7A0C3}" presName="sibTrans" presStyleCnt="0"/>
      <dgm:spPr/>
    </dgm:pt>
    <dgm:pt modelId="{84B546FD-3F46-4B9A-B3B1-F28D265C097C}" type="pres">
      <dgm:prSet presAssocID="{4601DABF-629D-4359-9FE2-FC004EF081C1}" presName="compNode" presStyleCnt="0"/>
      <dgm:spPr/>
    </dgm:pt>
    <dgm:pt modelId="{266BE1CF-742B-4C7D-B9E7-14440BD56FBC}" type="pres">
      <dgm:prSet presAssocID="{4601DABF-629D-4359-9FE2-FC004EF081C1}" presName="iconRect" presStyleLbl="node1" presStyleIdx="1" presStyleCnt="2" custLinFactNeighborX="60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with solid fill"/>
        </a:ext>
      </dgm:extLst>
    </dgm:pt>
    <dgm:pt modelId="{1BD07560-E09F-4041-9ADE-59913CE77B7D}" type="pres">
      <dgm:prSet presAssocID="{4601DABF-629D-4359-9FE2-FC004EF081C1}" presName="iconSpace" presStyleCnt="0"/>
      <dgm:spPr/>
    </dgm:pt>
    <dgm:pt modelId="{688246A8-97E1-480A-87C6-08BE2438D1EE}" type="pres">
      <dgm:prSet presAssocID="{4601DABF-629D-4359-9FE2-FC004EF081C1}" presName="parTx" presStyleLbl="revTx" presStyleIdx="2" presStyleCnt="4">
        <dgm:presLayoutVars>
          <dgm:chMax val="0"/>
          <dgm:chPref val="0"/>
        </dgm:presLayoutVars>
      </dgm:prSet>
      <dgm:spPr/>
    </dgm:pt>
    <dgm:pt modelId="{02CB4DE1-75C4-4258-B8C3-534E1358170B}" type="pres">
      <dgm:prSet presAssocID="{4601DABF-629D-4359-9FE2-FC004EF081C1}" presName="txSpace" presStyleCnt="0"/>
      <dgm:spPr/>
    </dgm:pt>
    <dgm:pt modelId="{41C90E56-0514-4189-A177-35FCE12CF4C6}" type="pres">
      <dgm:prSet presAssocID="{4601DABF-629D-4359-9FE2-FC004EF081C1}" presName="desTx" presStyleLbl="revTx" presStyleIdx="3" presStyleCnt="4">
        <dgm:presLayoutVars/>
      </dgm:prSet>
      <dgm:spPr/>
    </dgm:pt>
  </dgm:ptLst>
  <dgm:cxnLst>
    <dgm:cxn modelId="{4AB79B08-1BDD-456C-8DED-F6CE031BBFD9}" srcId="{EAA4DEA6-568A-44F1-805B-346A12967D36}" destId="{EAF704BA-B2D7-4EC4-9CB8-912DF1C4E587}" srcOrd="0" destOrd="0" parTransId="{969AF910-D2A7-462F-84E7-76C0A0038274}" sibTransId="{8AF69A4A-8E53-4A61-A5EF-724CD6A7A0C3}"/>
    <dgm:cxn modelId="{F886321F-6314-4670-B925-2583EC1CCF60}" srcId="{EAF704BA-B2D7-4EC4-9CB8-912DF1C4E587}" destId="{6E4D1888-C2AE-4859-B170-8439B0FCBB57}" srcOrd="0" destOrd="0" parTransId="{1EB3C54B-C920-45C7-A778-5BE9C7F317AF}" sibTransId="{96AB80D7-0BA4-4038-BFD4-4396880358EB}"/>
    <dgm:cxn modelId="{9E0F5F34-E98F-4321-BF94-A913D28C828E}" type="presOf" srcId="{EAF704BA-B2D7-4EC4-9CB8-912DF1C4E587}" destId="{2D0E70C5-9A10-441B-A300-AC75E6E9717F}" srcOrd="0" destOrd="0" presId="urn:microsoft.com/office/officeart/2018/2/layout/IconLabelDescriptionList"/>
    <dgm:cxn modelId="{51EF015B-368D-4D34-8A39-887778091E0E}" type="presOf" srcId="{4601DABF-629D-4359-9FE2-FC004EF081C1}" destId="{688246A8-97E1-480A-87C6-08BE2438D1EE}" srcOrd="0" destOrd="0" presId="urn:microsoft.com/office/officeart/2018/2/layout/IconLabelDescriptionList"/>
    <dgm:cxn modelId="{43242C6B-60A5-4FEA-AEB4-0E5EB6448A32}" type="presOf" srcId="{6E4D1888-C2AE-4859-B170-8439B0FCBB57}" destId="{6E9D40F4-3D50-423A-920A-12B6DBE68B69}" srcOrd="0" destOrd="0" presId="urn:microsoft.com/office/officeart/2018/2/layout/IconLabelDescriptionList"/>
    <dgm:cxn modelId="{D9C03574-63F1-424B-A91C-1A210C006657}" type="presOf" srcId="{EAA4DEA6-568A-44F1-805B-346A12967D36}" destId="{9EBEEE1C-994B-4175-80F7-8C6159C9BD99}" srcOrd="0" destOrd="0" presId="urn:microsoft.com/office/officeart/2018/2/layout/IconLabelDescriptionList"/>
    <dgm:cxn modelId="{F3C7FC94-14AB-4490-9973-3982AE392FB2}" type="presOf" srcId="{91FF9E18-9499-4E70-AEAA-874766B4C85E}" destId="{41C90E56-0514-4189-A177-35FCE12CF4C6}" srcOrd="0" destOrd="0" presId="urn:microsoft.com/office/officeart/2018/2/layout/IconLabelDescriptionList"/>
    <dgm:cxn modelId="{40553196-91CE-4905-98E7-F79D669126D5}" srcId="{EAA4DEA6-568A-44F1-805B-346A12967D36}" destId="{4601DABF-629D-4359-9FE2-FC004EF081C1}" srcOrd="1" destOrd="0" parTransId="{5614DAD0-BD70-4F46-A0CC-50A3E20FF562}" sibTransId="{94250F59-1659-4E44-BE97-8FFCA0EDB99C}"/>
    <dgm:cxn modelId="{7C71E2D0-D975-4E71-AC70-C5685FEE7AEA}" srcId="{4601DABF-629D-4359-9FE2-FC004EF081C1}" destId="{91FF9E18-9499-4E70-AEAA-874766B4C85E}" srcOrd="0" destOrd="0" parTransId="{13A01234-4051-402F-B964-760085F210EC}" sibTransId="{014D544F-F26C-458B-B5DE-270C01175570}"/>
    <dgm:cxn modelId="{634A3C87-D32E-4246-9840-808D9514B99C}" type="presParOf" srcId="{9EBEEE1C-994B-4175-80F7-8C6159C9BD99}" destId="{3E3BB46B-A7CC-44B0-BA90-720296E8B48E}" srcOrd="0" destOrd="0" presId="urn:microsoft.com/office/officeart/2018/2/layout/IconLabelDescriptionList"/>
    <dgm:cxn modelId="{4142E607-6BB5-4456-9BFE-D15169DB2DCB}" type="presParOf" srcId="{3E3BB46B-A7CC-44B0-BA90-720296E8B48E}" destId="{863AED79-E3E3-431B-9665-87A2DBA14AAC}" srcOrd="0" destOrd="0" presId="urn:microsoft.com/office/officeart/2018/2/layout/IconLabelDescriptionList"/>
    <dgm:cxn modelId="{7017C580-8F4B-4D3E-888B-B62047289CD9}" type="presParOf" srcId="{3E3BB46B-A7CC-44B0-BA90-720296E8B48E}" destId="{A2F1B9BC-B410-4ADB-BDE0-16A5A708A562}" srcOrd="1" destOrd="0" presId="urn:microsoft.com/office/officeart/2018/2/layout/IconLabelDescriptionList"/>
    <dgm:cxn modelId="{228EB74F-C54F-4112-A416-9C66DFA4FE2B}" type="presParOf" srcId="{3E3BB46B-A7CC-44B0-BA90-720296E8B48E}" destId="{2D0E70C5-9A10-441B-A300-AC75E6E9717F}" srcOrd="2" destOrd="0" presId="urn:microsoft.com/office/officeart/2018/2/layout/IconLabelDescriptionList"/>
    <dgm:cxn modelId="{073D4EC2-D652-4260-9926-83E8F40905EE}" type="presParOf" srcId="{3E3BB46B-A7CC-44B0-BA90-720296E8B48E}" destId="{1DFE5284-7F90-476A-811C-9EEB8533489A}" srcOrd="3" destOrd="0" presId="urn:microsoft.com/office/officeart/2018/2/layout/IconLabelDescriptionList"/>
    <dgm:cxn modelId="{CCFA0403-F760-4483-97A5-A58B3993264F}" type="presParOf" srcId="{3E3BB46B-A7CC-44B0-BA90-720296E8B48E}" destId="{6E9D40F4-3D50-423A-920A-12B6DBE68B69}" srcOrd="4" destOrd="0" presId="urn:microsoft.com/office/officeart/2018/2/layout/IconLabelDescriptionList"/>
    <dgm:cxn modelId="{F0D4C9AC-BA08-4BA4-AB5D-456073710EE8}" type="presParOf" srcId="{9EBEEE1C-994B-4175-80F7-8C6159C9BD99}" destId="{562E85D5-55E2-4AA4-9E26-800AD4B59B86}" srcOrd="1" destOrd="0" presId="urn:microsoft.com/office/officeart/2018/2/layout/IconLabelDescriptionList"/>
    <dgm:cxn modelId="{B92F3447-CA5A-411F-B5B9-94B6A89B8701}" type="presParOf" srcId="{9EBEEE1C-994B-4175-80F7-8C6159C9BD99}" destId="{84B546FD-3F46-4B9A-B3B1-F28D265C097C}" srcOrd="2" destOrd="0" presId="urn:microsoft.com/office/officeart/2018/2/layout/IconLabelDescriptionList"/>
    <dgm:cxn modelId="{44BD46EF-94ED-48D2-89ED-E8875C348DAD}" type="presParOf" srcId="{84B546FD-3F46-4B9A-B3B1-F28D265C097C}" destId="{266BE1CF-742B-4C7D-B9E7-14440BD56FBC}" srcOrd="0" destOrd="0" presId="urn:microsoft.com/office/officeart/2018/2/layout/IconLabelDescriptionList"/>
    <dgm:cxn modelId="{3F8B8A85-60FF-4433-8B24-92DF7FE2D43E}" type="presParOf" srcId="{84B546FD-3F46-4B9A-B3B1-F28D265C097C}" destId="{1BD07560-E09F-4041-9ADE-59913CE77B7D}" srcOrd="1" destOrd="0" presId="urn:microsoft.com/office/officeart/2018/2/layout/IconLabelDescriptionList"/>
    <dgm:cxn modelId="{33D311E7-D79C-46CC-9CFA-296326128401}" type="presParOf" srcId="{84B546FD-3F46-4B9A-B3B1-F28D265C097C}" destId="{688246A8-97E1-480A-87C6-08BE2438D1EE}" srcOrd="2" destOrd="0" presId="urn:microsoft.com/office/officeart/2018/2/layout/IconLabelDescriptionList"/>
    <dgm:cxn modelId="{1075780F-BE72-433D-A1A1-E1A43FEEA898}" type="presParOf" srcId="{84B546FD-3F46-4B9A-B3B1-F28D265C097C}" destId="{02CB4DE1-75C4-4258-B8C3-534E1358170B}" srcOrd="3" destOrd="0" presId="urn:microsoft.com/office/officeart/2018/2/layout/IconLabelDescriptionList"/>
    <dgm:cxn modelId="{60C4CD1E-C3B1-40DC-906D-0F8071D648B1}" type="presParOf" srcId="{84B546FD-3F46-4B9A-B3B1-F28D265C097C}" destId="{41C90E56-0514-4189-A177-35FCE12CF4C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825B65-BF90-4E82-B8CB-8A5AE9E709F2}"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FBB8CDBF-D3C5-4656-B81D-CEC668A395A5}">
      <dgm:prSet/>
      <dgm:spPr/>
      <dgm:t>
        <a:bodyPr/>
        <a:lstStyle/>
        <a:p>
          <a:pPr>
            <a:lnSpc>
              <a:spcPct val="100000"/>
            </a:lnSpc>
            <a:defRPr b="1"/>
          </a:pPr>
          <a:r>
            <a:rPr lang="en-US" err="1">
              <a:latin typeface="Times New Roman" panose="02020603050405020304" pitchFamily="18" charset="0"/>
              <a:cs typeface="Times New Roman" panose="02020603050405020304" pitchFamily="18" charset="0"/>
            </a:rPr>
            <a:t>Número</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publicações</a:t>
          </a:r>
          <a:r>
            <a:rPr lang="en-US">
              <a:latin typeface="Times New Roman" panose="02020603050405020304" pitchFamily="18" charset="0"/>
              <a:cs typeface="Times New Roman" panose="02020603050405020304" pitchFamily="18" charset="0"/>
            </a:rPr>
            <a:t> e </a:t>
          </a:r>
          <a:r>
            <a:rPr lang="en-US" err="1">
              <a:latin typeface="Times New Roman" panose="02020603050405020304" pitchFamily="18" charset="0"/>
              <a:cs typeface="Times New Roman" panose="02020603050405020304" pitchFamily="18" charset="0"/>
            </a:rPr>
            <a:t>citações</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por</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ano</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ou</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por</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constituinte</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investigação</a:t>
          </a:r>
          <a:endParaRPr lang="en-US">
            <a:latin typeface="Times New Roman" panose="02020603050405020304" pitchFamily="18" charset="0"/>
            <a:cs typeface="Times New Roman" panose="02020603050405020304" pitchFamily="18" charset="0"/>
          </a:endParaRPr>
        </a:p>
      </dgm:t>
    </dgm:pt>
    <dgm:pt modelId="{C97636FC-2586-4815-8BC5-BF62023A739D}" type="parTrans" cxnId="{50743040-92FF-4D52-B6A5-2AE95914E12A}">
      <dgm:prSet/>
      <dgm:spPr/>
      <dgm:t>
        <a:bodyPr/>
        <a:lstStyle/>
        <a:p>
          <a:endParaRPr lang="en-US"/>
        </a:p>
      </dgm:t>
    </dgm:pt>
    <dgm:pt modelId="{C9DED82F-59E1-4694-9CB6-0586AEACB6FE}" type="sibTrans" cxnId="{50743040-92FF-4D52-B6A5-2AE95914E12A}">
      <dgm:prSet/>
      <dgm:spPr/>
      <dgm:t>
        <a:bodyPr/>
        <a:lstStyle/>
        <a:p>
          <a:endParaRPr lang="en-US"/>
        </a:p>
      </dgm:t>
    </dgm:pt>
    <dgm:pt modelId="{AA5E5D46-81B7-47B6-A8B5-AD9F8AE9C446}">
      <dgm:prSet custT="1"/>
      <dgm:spPr/>
      <dgm:t>
        <a:bodyPr/>
        <a:lstStyle/>
        <a:p>
          <a:pPr>
            <a:lnSpc>
              <a:spcPct val="100000"/>
            </a:lnSpc>
          </a:pPr>
          <a:r>
            <a:rPr lang="en-US" sz="1400">
              <a:latin typeface="Times New Roman" panose="02020603050405020304" pitchFamily="18" charset="0"/>
              <a:cs typeface="Times New Roman" panose="02020603050405020304" pitchFamily="18" charset="0"/>
            </a:rPr>
            <a:t>A </a:t>
          </a:r>
          <a:r>
            <a:rPr lang="en-US" sz="1400" err="1">
              <a:latin typeface="Times New Roman" panose="02020603050405020304" pitchFamily="18" charset="0"/>
              <a:cs typeface="Times New Roman" panose="02020603050405020304" pitchFamily="18" charset="0"/>
            </a:rPr>
            <a:t>publicação</a:t>
          </a:r>
          <a:r>
            <a:rPr lang="en-US" sz="1400">
              <a:latin typeface="Times New Roman" panose="02020603050405020304" pitchFamily="18" charset="0"/>
              <a:cs typeface="Times New Roman" panose="02020603050405020304" pitchFamily="18" charset="0"/>
            </a:rPr>
            <a:t> é </a:t>
          </a:r>
          <a:r>
            <a:rPr lang="en-US" sz="1400" err="1">
              <a:latin typeface="Times New Roman" panose="02020603050405020304" pitchFamily="18" charset="0"/>
              <a:cs typeface="Times New Roman" panose="02020603050405020304" pitchFamily="18" charset="0"/>
            </a:rPr>
            <a:t>uma</a:t>
          </a:r>
          <a:r>
            <a:rPr lang="en-US" sz="140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medida</a:t>
          </a:r>
          <a:r>
            <a:rPr lang="en-US" sz="1400">
              <a:latin typeface="Times New Roman" panose="02020603050405020304" pitchFamily="18" charset="0"/>
              <a:cs typeface="Times New Roman" panose="02020603050405020304" pitchFamily="18" charset="0"/>
            </a:rPr>
            <a:t> de </a:t>
          </a:r>
          <a:r>
            <a:rPr lang="en-US" sz="1400" b="1" err="1">
              <a:latin typeface="Times New Roman" panose="02020603050405020304" pitchFamily="18" charset="0"/>
              <a:cs typeface="Times New Roman" panose="02020603050405020304" pitchFamily="18" charset="0"/>
            </a:rPr>
            <a:t>produtividade</a:t>
          </a:r>
          <a:r>
            <a:rPr lang="en-US" sz="1400">
              <a:latin typeface="Times New Roman" panose="02020603050405020304" pitchFamily="18" charset="0"/>
              <a:cs typeface="Times New Roman" panose="02020603050405020304" pitchFamily="18" charset="0"/>
            </a:rPr>
            <a:t>, a </a:t>
          </a:r>
          <a:r>
            <a:rPr lang="en-US" sz="1400" err="1">
              <a:latin typeface="Times New Roman" panose="02020603050405020304" pitchFamily="18" charset="0"/>
              <a:cs typeface="Times New Roman" panose="02020603050405020304" pitchFamily="18" charset="0"/>
            </a:rPr>
            <a:t>citação</a:t>
          </a:r>
          <a:r>
            <a:rPr lang="en-US" sz="1400">
              <a:latin typeface="Times New Roman" panose="02020603050405020304" pitchFamily="18" charset="0"/>
              <a:cs typeface="Times New Roman" panose="02020603050405020304" pitchFamily="18" charset="0"/>
            </a:rPr>
            <a:t> é </a:t>
          </a:r>
          <a:r>
            <a:rPr lang="en-US" sz="1400" err="1">
              <a:latin typeface="Times New Roman" panose="02020603050405020304" pitchFamily="18" charset="0"/>
              <a:cs typeface="Times New Roman" panose="02020603050405020304" pitchFamily="18" charset="0"/>
            </a:rPr>
            <a:t>uma</a:t>
          </a:r>
          <a:r>
            <a:rPr lang="en-US" sz="140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medida</a:t>
          </a:r>
          <a:r>
            <a:rPr lang="en-US" sz="1400">
              <a:latin typeface="Times New Roman" panose="02020603050405020304" pitchFamily="18" charset="0"/>
              <a:cs typeface="Times New Roman" panose="02020603050405020304" pitchFamily="18" charset="0"/>
            </a:rPr>
            <a:t> de </a:t>
          </a:r>
          <a:r>
            <a:rPr lang="en-US" sz="1400" b="1" err="1">
              <a:latin typeface="Times New Roman" panose="02020603050405020304" pitchFamily="18" charset="0"/>
              <a:cs typeface="Times New Roman" panose="02020603050405020304" pitchFamily="18" charset="0"/>
            </a:rPr>
            <a:t>impacto</a:t>
          </a:r>
          <a:r>
            <a:rPr lang="en-US" sz="1400" b="1">
              <a:latin typeface="Times New Roman" panose="02020603050405020304" pitchFamily="18" charset="0"/>
              <a:cs typeface="Times New Roman" panose="02020603050405020304" pitchFamily="18" charset="0"/>
            </a:rPr>
            <a:t> e </a:t>
          </a:r>
          <a:r>
            <a:rPr lang="en-US" sz="1400" b="1" err="1">
              <a:latin typeface="Times New Roman" panose="02020603050405020304" pitchFamily="18" charset="0"/>
              <a:cs typeface="Times New Roman" panose="02020603050405020304" pitchFamily="18" charset="0"/>
            </a:rPr>
            <a:t>influência</a:t>
          </a:r>
          <a:r>
            <a:rPr lang="en-US" sz="1400" b="1">
              <a:latin typeface="Times New Roman" panose="02020603050405020304" pitchFamily="18" charset="0"/>
              <a:cs typeface="Times New Roman" panose="02020603050405020304" pitchFamily="18" charset="0"/>
            </a:rPr>
            <a:t>. </a:t>
          </a:r>
        </a:p>
      </dgm:t>
    </dgm:pt>
    <dgm:pt modelId="{5EFBF2D3-56FB-4ACA-8F60-3E08EB731E9E}" type="parTrans" cxnId="{8F3E4538-B6C7-4B34-BDC7-64EDAE4A2980}">
      <dgm:prSet/>
      <dgm:spPr/>
      <dgm:t>
        <a:bodyPr/>
        <a:lstStyle/>
        <a:p>
          <a:endParaRPr lang="en-US"/>
        </a:p>
      </dgm:t>
    </dgm:pt>
    <dgm:pt modelId="{1BF6CAFA-F72B-4B9B-9620-984772FA385B}" type="sibTrans" cxnId="{8F3E4538-B6C7-4B34-BDC7-64EDAE4A2980}">
      <dgm:prSet/>
      <dgm:spPr/>
      <dgm:t>
        <a:bodyPr/>
        <a:lstStyle/>
        <a:p>
          <a:endParaRPr lang="en-US"/>
        </a:p>
      </dgm:t>
    </dgm:pt>
    <dgm:pt modelId="{D42F65A8-520A-4E98-B74E-9EF22C744E60}">
      <dgm:prSet/>
      <dgm:spPr/>
      <dgm:t>
        <a:bodyPr/>
        <a:lstStyle/>
        <a:p>
          <a:pPr>
            <a:lnSpc>
              <a:spcPct val="100000"/>
            </a:lnSpc>
            <a:defRPr b="1"/>
          </a:pPr>
          <a:r>
            <a:rPr lang="en-US" err="1">
              <a:latin typeface="Times New Roman" panose="02020603050405020304" pitchFamily="18" charset="0"/>
              <a:cs typeface="Times New Roman" panose="02020603050405020304" pitchFamily="18" charset="0"/>
            </a:rPr>
            <a:t>Citação</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por</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publicação</a:t>
          </a:r>
          <a:endParaRPr lang="en-US">
            <a:latin typeface="Times New Roman" panose="02020603050405020304" pitchFamily="18" charset="0"/>
            <a:cs typeface="Times New Roman" panose="02020603050405020304" pitchFamily="18" charset="0"/>
          </a:endParaRPr>
        </a:p>
      </dgm:t>
    </dgm:pt>
    <dgm:pt modelId="{2E03CC74-6211-4E2C-A06F-17461048E80C}" type="parTrans" cxnId="{CF58E7C6-F0CF-4296-84A8-F7529841B49C}">
      <dgm:prSet/>
      <dgm:spPr/>
      <dgm:t>
        <a:bodyPr/>
        <a:lstStyle/>
        <a:p>
          <a:endParaRPr lang="en-US"/>
        </a:p>
      </dgm:t>
    </dgm:pt>
    <dgm:pt modelId="{62F36D25-9183-48E6-B1E1-18DB55FE09B0}" type="sibTrans" cxnId="{CF58E7C6-F0CF-4296-84A8-F7529841B49C}">
      <dgm:prSet/>
      <dgm:spPr/>
      <dgm:t>
        <a:bodyPr/>
        <a:lstStyle/>
        <a:p>
          <a:endParaRPr lang="en-US"/>
        </a:p>
      </dgm:t>
    </dgm:pt>
    <dgm:pt modelId="{1C21AEF0-B5C7-459D-8C5C-1BF06AF56102}">
      <dgm:prSet/>
      <dgm:spPr/>
      <dgm:t>
        <a:bodyPr/>
        <a:lstStyle/>
        <a:p>
          <a:pPr>
            <a:lnSpc>
              <a:spcPct val="100000"/>
            </a:lnSpc>
            <a:defRPr b="1"/>
          </a:pPr>
          <a:r>
            <a:rPr lang="en-US">
              <a:latin typeface="Times New Roman" panose="02020603050405020304" pitchFamily="18" charset="0"/>
              <a:cs typeface="Times New Roman" panose="02020603050405020304" pitchFamily="18" charset="0"/>
            </a:rPr>
            <a:t>h-index </a:t>
          </a:r>
        </a:p>
      </dgm:t>
    </dgm:pt>
    <dgm:pt modelId="{8D7002D2-ECD7-4C85-9FF8-2F7E8E731CB7}" type="parTrans" cxnId="{0A534770-CC28-42B8-B625-A0139CF2F488}">
      <dgm:prSet/>
      <dgm:spPr/>
      <dgm:t>
        <a:bodyPr/>
        <a:lstStyle/>
        <a:p>
          <a:endParaRPr lang="en-US"/>
        </a:p>
      </dgm:t>
    </dgm:pt>
    <dgm:pt modelId="{03B5494F-1CB8-41A1-B97A-1D444359EB8A}" type="sibTrans" cxnId="{0A534770-CC28-42B8-B625-A0139CF2F488}">
      <dgm:prSet/>
      <dgm:spPr/>
      <dgm:t>
        <a:bodyPr/>
        <a:lstStyle/>
        <a:p>
          <a:endParaRPr lang="en-US"/>
        </a:p>
      </dgm:t>
    </dgm:pt>
    <dgm:pt modelId="{1D09ADA9-7A90-458E-9EA9-3C49C1E7A63F}">
      <dgm:prSet custT="1"/>
      <dgm:spPr/>
      <dgm:t>
        <a:bodyPr/>
        <a:lstStyle/>
        <a:p>
          <a:pPr>
            <a:lnSpc>
              <a:spcPct val="100000"/>
            </a:lnSpc>
          </a:pPr>
          <a:r>
            <a:rPr lang="en-US" sz="1400" b="1" err="1">
              <a:latin typeface="Times New Roman" panose="02020603050405020304" pitchFamily="18" charset="0"/>
              <a:cs typeface="Times New Roman" panose="02020603050405020304" pitchFamily="18" charset="0"/>
            </a:rPr>
            <a:t>Combinam</a:t>
          </a:r>
          <a:r>
            <a:rPr lang="en-US" sz="1400" b="1">
              <a:latin typeface="Times New Roman" panose="02020603050405020304" pitchFamily="18" charset="0"/>
              <a:cs typeface="Times New Roman" panose="02020603050405020304" pitchFamily="18" charset="0"/>
            </a:rPr>
            <a:t> </a:t>
          </a:r>
          <a:r>
            <a:rPr lang="en-US" sz="1400" b="1" err="1">
              <a:latin typeface="Times New Roman" panose="02020603050405020304" pitchFamily="18" charset="0"/>
              <a:cs typeface="Times New Roman" panose="02020603050405020304" pitchFamily="18" charset="0"/>
            </a:rPr>
            <a:t>citações</a:t>
          </a:r>
          <a:r>
            <a:rPr lang="en-US" sz="1400" b="1">
              <a:latin typeface="Times New Roman" panose="02020603050405020304" pitchFamily="18" charset="0"/>
              <a:cs typeface="Times New Roman" panose="02020603050405020304" pitchFamily="18" charset="0"/>
            </a:rPr>
            <a:t> e </a:t>
          </a:r>
          <a:r>
            <a:rPr lang="en-US" sz="1400" b="1" err="1">
              <a:latin typeface="Times New Roman" panose="02020603050405020304" pitchFamily="18" charset="0"/>
              <a:cs typeface="Times New Roman" panose="02020603050405020304" pitchFamily="18" charset="0"/>
            </a:rPr>
            <a:t>publicações</a:t>
          </a:r>
          <a:r>
            <a:rPr lang="en-US" sz="1400" b="1">
              <a:latin typeface="Times New Roman" panose="02020603050405020304" pitchFamily="18" charset="0"/>
              <a:cs typeface="Times New Roman" panose="02020603050405020304" pitchFamily="18" charset="0"/>
            </a:rPr>
            <a:t> </a:t>
          </a:r>
          <a:r>
            <a:rPr lang="en-US" sz="1400">
              <a:latin typeface="Times New Roman" panose="02020603050405020304" pitchFamily="18" charset="0"/>
              <a:cs typeface="Times New Roman" panose="02020603050405020304" pitchFamily="18" charset="0"/>
            </a:rPr>
            <a:t>para </a:t>
          </a:r>
          <a:r>
            <a:rPr lang="en-US" sz="1400" err="1">
              <a:latin typeface="Times New Roman" panose="02020603050405020304" pitchFamily="18" charset="0"/>
              <a:cs typeface="Times New Roman" panose="02020603050405020304" pitchFamily="18" charset="0"/>
            </a:rPr>
            <a:t>medir</a:t>
          </a:r>
          <a:r>
            <a:rPr lang="en-US" sz="1400">
              <a:latin typeface="Times New Roman" panose="02020603050405020304" pitchFamily="18" charset="0"/>
              <a:cs typeface="Times New Roman" panose="02020603050405020304" pitchFamily="18" charset="0"/>
            </a:rPr>
            <a:t> a performance dos </a:t>
          </a:r>
          <a:r>
            <a:rPr lang="en-US" sz="1400" err="1">
              <a:latin typeface="Times New Roman" panose="02020603050405020304" pitchFamily="18" charset="0"/>
              <a:cs typeface="Times New Roman" panose="02020603050405020304" pitchFamily="18" charset="0"/>
            </a:rPr>
            <a:t>constituintes</a:t>
          </a:r>
          <a:r>
            <a:rPr lang="en-US" sz="1400">
              <a:latin typeface="Times New Roman" panose="02020603050405020304" pitchFamily="18" charset="0"/>
              <a:cs typeface="Times New Roman" panose="02020603050405020304" pitchFamily="18" charset="0"/>
            </a:rPr>
            <a:t> de </a:t>
          </a:r>
          <a:r>
            <a:rPr lang="en-US" sz="1400" err="1">
              <a:latin typeface="Times New Roman" panose="02020603050405020304" pitchFamily="18" charset="0"/>
              <a:cs typeface="Times New Roman" panose="02020603050405020304" pitchFamily="18" charset="0"/>
            </a:rPr>
            <a:t>pesquisa</a:t>
          </a:r>
          <a:r>
            <a:rPr lang="en-US" sz="1400">
              <a:latin typeface="Times New Roman" panose="02020603050405020304" pitchFamily="18" charset="0"/>
              <a:cs typeface="Times New Roman" panose="02020603050405020304" pitchFamily="18" charset="0"/>
            </a:rPr>
            <a:t>.</a:t>
          </a:r>
        </a:p>
      </dgm:t>
    </dgm:pt>
    <dgm:pt modelId="{C76467AC-7252-4586-8ED2-8B0AFA7F8F87}" type="parTrans" cxnId="{FF3E436C-4733-4E73-9DEE-A6B95B4E0ED9}">
      <dgm:prSet/>
      <dgm:spPr/>
      <dgm:t>
        <a:bodyPr/>
        <a:lstStyle/>
        <a:p>
          <a:endParaRPr lang="en-US"/>
        </a:p>
      </dgm:t>
    </dgm:pt>
    <dgm:pt modelId="{72D69E1C-B140-4A56-9E21-BCCEDF5DD2B6}" type="sibTrans" cxnId="{FF3E436C-4733-4E73-9DEE-A6B95B4E0ED9}">
      <dgm:prSet/>
      <dgm:spPr/>
      <dgm:t>
        <a:bodyPr/>
        <a:lstStyle/>
        <a:p>
          <a:endParaRPr lang="en-US"/>
        </a:p>
      </dgm:t>
    </dgm:pt>
    <dgm:pt modelId="{CCCABDD4-7EF7-44B7-8043-095A0A583C68}" type="pres">
      <dgm:prSet presAssocID="{74825B65-BF90-4E82-B8CB-8A5AE9E709F2}" presName="root" presStyleCnt="0">
        <dgm:presLayoutVars>
          <dgm:dir/>
          <dgm:resizeHandles val="exact"/>
        </dgm:presLayoutVars>
      </dgm:prSet>
      <dgm:spPr/>
    </dgm:pt>
    <dgm:pt modelId="{7026782A-F536-4704-B761-DA79BFA23238}" type="pres">
      <dgm:prSet presAssocID="{FBB8CDBF-D3C5-4656-B81D-CEC668A395A5}" presName="compNode" presStyleCnt="0"/>
      <dgm:spPr/>
    </dgm:pt>
    <dgm:pt modelId="{620691C5-3D11-4D8E-8488-3A5F175C492F}" type="pres">
      <dgm:prSet presAssocID="{FBB8CDBF-D3C5-4656-B81D-CEC668A395A5}" presName="iconRect" presStyleLbl="node1" presStyleIdx="0" presStyleCnt="3" custLinFactNeighborX="57477" custLinFactNeighborY="833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69E67B2C-056B-4EA5-B1CB-6B570505067C}" type="pres">
      <dgm:prSet presAssocID="{FBB8CDBF-D3C5-4656-B81D-CEC668A395A5}" presName="iconSpace" presStyleCnt="0"/>
      <dgm:spPr/>
    </dgm:pt>
    <dgm:pt modelId="{149BAAC7-8416-40A8-85DC-270A61155B5A}" type="pres">
      <dgm:prSet presAssocID="{FBB8CDBF-D3C5-4656-B81D-CEC668A395A5}" presName="parTx" presStyleLbl="revTx" presStyleIdx="0" presStyleCnt="6" custScaleX="86618">
        <dgm:presLayoutVars>
          <dgm:chMax val="0"/>
          <dgm:chPref val="0"/>
        </dgm:presLayoutVars>
      </dgm:prSet>
      <dgm:spPr/>
    </dgm:pt>
    <dgm:pt modelId="{E72A7996-1F35-4865-B91E-AB46199FC317}" type="pres">
      <dgm:prSet presAssocID="{FBB8CDBF-D3C5-4656-B81D-CEC668A395A5}" presName="txSpace" presStyleCnt="0"/>
      <dgm:spPr/>
    </dgm:pt>
    <dgm:pt modelId="{01D8F1C7-94E5-4382-AD2B-54DA9DFADD77}" type="pres">
      <dgm:prSet presAssocID="{FBB8CDBF-D3C5-4656-B81D-CEC668A395A5}" presName="desTx" presStyleLbl="revTx" presStyleIdx="1" presStyleCnt="6" custScaleX="81957" custLinFactNeighborX="-711" custLinFactNeighborY="30702">
        <dgm:presLayoutVars/>
      </dgm:prSet>
      <dgm:spPr/>
    </dgm:pt>
    <dgm:pt modelId="{BD731F6F-69DA-4AE2-B395-EBD1895FDB84}" type="pres">
      <dgm:prSet presAssocID="{C9DED82F-59E1-4694-9CB6-0586AEACB6FE}" presName="sibTrans" presStyleCnt="0"/>
      <dgm:spPr/>
    </dgm:pt>
    <dgm:pt modelId="{152F4D74-E5CA-4776-AEBD-BC3F88B1C9C0}" type="pres">
      <dgm:prSet presAssocID="{D42F65A8-520A-4E98-B74E-9EF22C744E60}" presName="compNode" presStyleCnt="0"/>
      <dgm:spPr/>
    </dgm:pt>
    <dgm:pt modelId="{09D69298-68C2-4AD6-9368-1AB252D1D8AD}" type="pres">
      <dgm:prSet presAssocID="{D42F65A8-520A-4E98-B74E-9EF22C744E60}" presName="iconRect" presStyleLbl="node1" presStyleIdx="1" presStyleCnt="3" custLinFactNeighborX="29965" custLinFactNeighborY="9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60630064-C380-444E-8BC3-1535FBE10FE9}" type="pres">
      <dgm:prSet presAssocID="{D42F65A8-520A-4E98-B74E-9EF22C744E60}" presName="iconSpace" presStyleCnt="0"/>
      <dgm:spPr/>
    </dgm:pt>
    <dgm:pt modelId="{B2BA3A8A-71AF-42DB-BCC2-B245ED70A050}" type="pres">
      <dgm:prSet presAssocID="{D42F65A8-520A-4E98-B74E-9EF22C744E60}" presName="parTx" presStyleLbl="revTx" presStyleIdx="2" presStyleCnt="6">
        <dgm:presLayoutVars>
          <dgm:chMax val="0"/>
          <dgm:chPref val="0"/>
        </dgm:presLayoutVars>
      </dgm:prSet>
      <dgm:spPr/>
    </dgm:pt>
    <dgm:pt modelId="{243F435A-A8D1-4545-9A1E-61D95CF42FF1}" type="pres">
      <dgm:prSet presAssocID="{D42F65A8-520A-4E98-B74E-9EF22C744E60}" presName="txSpace" presStyleCnt="0"/>
      <dgm:spPr/>
    </dgm:pt>
    <dgm:pt modelId="{048BDD37-2710-48EC-8F56-F8A21E1CA905}" type="pres">
      <dgm:prSet presAssocID="{D42F65A8-520A-4E98-B74E-9EF22C744E60}" presName="desTx" presStyleLbl="revTx" presStyleIdx="3" presStyleCnt="6">
        <dgm:presLayoutVars/>
      </dgm:prSet>
      <dgm:spPr/>
    </dgm:pt>
    <dgm:pt modelId="{BB19BD30-CFEC-4693-99E7-A6BCB1ECAC54}" type="pres">
      <dgm:prSet presAssocID="{62F36D25-9183-48E6-B1E1-18DB55FE09B0}" presName="sibTrans" presStyleCnt="0"/>
      <dgm:spPr/>
    </dgm:pt>
    <dgm:pt modelId="{EE3F8BE2-E96D-4A8F-A09C-2A209DF5B49E}" type="pres">
      <dgm:prSet presAssocID="{1C21AEF0-B5C7-459D-8C5C-1BF06AF56102}" presName="compNode" presStyleCnt="0"/>
      <dgm:spPr/>
    </dgm:pt>
    <dgm:pt modelId="{99E47CE1-5369-4B60-B521-5B7F81DC9546}" type="pres">
      <dgm:prSet presAssocID="{1C21AEF0-B5C7-459D-8C5C-1BF06AF56102}" presName="iconRect" presStyleLbl="node1" presStyleIdx="2" presStyleCnt="3" custLinFactNeighborX="6659" custLinFactNeighborY="95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wspaper"/>
        </a:ext>
      </dgm:extLst>
    </dgm:pt>
    <dgm:pt modelId="{6B04FE7B-4498-4662-81B9-DF765AB682D4}" type="pres">
      <dgm:prSet presAssocID="{1C21AEF0-B5C7-459D-8C5C-1BF06AF56102}" presName="iconSpace" presStyleCnt="0"/>
      <dgm:spPr/>
    </dgm:pt>
    <dgm:pt modelId="{77F6F8B6-461E-45FD-9279-69BF337E9212}" type="pres">
      <dgm:prSet presAssocID="{1C21AEF0-B5C7-459D-8C5C-1BF06AF56102}" presName="parTx" presStyleLbl="revTx" presStyleIdx="4" presStyleCnt="6">
        <dgm:presLayoutVars>
          <dgm:chMax val="0"/>
          <dgm:chPref val="0"/>
        </dgm:presLayoutVars>
      </dgm:prSet>
      <dgm:spPr/>
    </dgm:pt>
    <dgm:pt modelId="{5B6C51C6-726D-42C4-9D69-5FC87213722F}" type="pres">
      <dgm:prSet presAssocID="{1C21AEF0-B5C7-459D-8C5C-1BF06AF56102}" presName="txSpace" presStyleCnt="0"/>
      <dgm:spPr/>
    </dgm:pt>
    <dgm:pt modelId="{B0C32E7E-2ED9-46FD-BA08-4CD9353A5ACD}" type="pres">
      <dgm:prSet presAssocID="{1C21AEF0-B5C7-459D-8C5C-1BF06AF56102}" presName="desTx" presStyleLbl="revTx" presStyleIdx="5" presStyleCnt="6" custLinFactNeighborX="-78862" custLinFactNeighborY="95368">
        <dgm:presLayoutVars/>
      </dgm:prSet>
      <dgm:spPr/>
    </dgm:pt>
  </dgm:ptLst>
  <dgm:cxnLst>
    <dgm:cxn modelId="{57BA680B-4578-4343-835B-6197B24B4BB0}" type="presOf" srcId="{1C21AEF0-B5C7-459D-8C5C-1BF06AF56102}" destId="{77F6F8B6-461E-45FD-9279-69BF337E9212}" srcOrd="0" destOrd="0" presId="urn:microsoft.com/office/officeart/2018/2/layout/IconLabelDescriptionList"/>
    <dgm:cxn modelId="{5DD82511-1102-4A54-B787-7526F60965E8}" type="presOf" srcId="{D42F65A8-520A-4E98-B74E-9EF22C744E60}" destId="{B2BA3A8A-71AF-42DB-BCC2-B245ED70A050}" srcOrd="0" destOrd="0" presId="urn:microsoft.com/office/officeart/2018/2/layout/IconLabelDescriptionList"/>
    <dgm:cxn modelId="{4B0E6A28-AB12-4D23-8EF0-4CA197A800D5}" type="presOf" srcId="{FBB8CDBF-D3C5-4656-B81D-CEC668A395A5}" destId="{149BAAC7-8416-40A8-85DC-270A61155B5A}" srcOrd="0" destOrd="0" presId="urn:microsoft.com/office/officeart/2018/2/layout/IconLabelDescriptionList"/>
    <dgm:cxn modelId="{8F3E4538-B6C7-4B34-BDC7-64EDAE4A2980}" srcId="{FBB8CDBF-D3C5-4656-B81D-CEC668A395A5}" destId="{AA5E5D46-81B7-47B6-A8B5-AD9F8AE9C446}" srcOrd="0" destOrd="0" parTransId="{5EFBF2D3-56FB-4ACA-8F60-3E08EB731E9E}" sibTransId="{1BF6CAFA-F72B-4B9B-9620-984772FA385B}"/>
    <dgm:cxn modelId="{50743040-92FF-4D52-B6A5-2AE95914E12A}" srcId="{74825B65-BF90-4E82-B8CB-8A5AE9E709F2}" destId="{FBB8CDBF-D3C5-4656-B81D-CEC668A395A5}" srcOrd="0" destOrd="0" parTransId="{C97636FC-2586-4815-8BC5-BF62023A739D}" sibTransId="{C9DED82F-59E1-4694-9CB6-0586AEACB6FE}"/>
    <dgm:cxn modelId="{FF3E436C-4733-4E73-9DEE-A6B95B4E0ED9}" srcId="{1C21AEF0-B5C7-459D-8C5C-1BF06AF56102}" destId="{1D09ADA9-7A90-458E-9EA9-3C49C1E7A63F}" srcOrd="0" destOrd="0" parTransId="{C76467AC-7252-4586-8ED2-8B0AFA7F8F87}" sibTransId="{72D69E1C-B140-4A56-9E21-BCCEDF5DD2B6}"/>
    <dgm:cxn modelId="{0A534770-CC28-42B8-B625-A0139CF2F488}" srcId="{74825B65-BF90-4E82-B8CB-8A5AE9E709F2}" destId="{1C21AEF0-B5C7-459D-8C5C-1BF06AF56102}" srcOrd="2" destOrd="0" parTransId="{8D7002D2-ECD7-4C85-9FF8-2F7E8E731CB7}" sibTransId="{03B5494F-1CB8-41A1-B97A-1D444359EB8A}"/>
    <dgm:cxn modelId="{6DBB6D99-87D4-4209-BA1B-AE7A2C275C14}" type="presOf" srcId="{74825B65-BF90-4E82-B8CB-8A5AE9E709F2}" destId="{CCCABDD4-7EF7-44B7-8043-095A0A583C68}" srcOrd="0" destOrd="0" presId="urn:microsoft.com/office/officeart/2018/2/layout/IconLabelDescriptionList"/>
    <dgm:cxn modelId="{191A199B-DFE7-45D8-BC10-2B9AB5D12A09}" type="presOf" srcId="{1D09ADA9-7A90-458E-9EA9-3C49C1E7A63F}" destId="{B0C32E7E-2ED9-46FD-BA08-4CD9353A5ACD}" srcOrd="0" destOrd="0" presId="urn:microsoft.com/office/officeart/2018/2/layout/IconLabelDescriptionList"/>
    <dgm:cxn modelId="{CF58E7C6-F0CF-4296-84A8-F7529841B49C}" srcId="{74825B65-BF90-4E82-B8CB-8A5AE9E709F2}" destId="{D42F65A8-520A-4E98-B74E-9EF22C744E60}" srcOrd="1" destOrd="0" parTransId="{2E03CC74-6211-4E2C-A06F-17461048E80C}" sibTransId="{62F36D25-9183-48E6-B1E1-18DB55FE09B0}"/>
    <dgm:cxn modelId="{15DDC8D2-1854-4CEA-883B-50A75B5D803A}" type="presOf" srcId="{AA5E5D46-81B7-47B6-A8B5-AD9F8AE9C446}" destId="{01D8F1C7-94E5-4382-AD2B-54DA9DFADD77}" srcOrd="0" destOrd="0" presId="urn:microsoft.com/office/officeart/2018/2/layout/IconLabelDescriptionList"/>
    <dgm:cxn modelId="{81079CB6-7130-4DFB-B596-AF414B916B4C}" type="presParOf" srcId="{CCCABDD4-7EF7-44B7-8043-095A0A583C68}" destId="{7026782A-F536-4704-B761-DA79BFA23238}" srcOrd="0" destOrd="0" presId="urn:microsoft.com/office/officeart/2018/2/layout/IconLabelDescriptionList"/>
    <dgm:cxn modelId="{551883F1-2BE6-4DCF-8EEC-FA25452816D4}" type="presParOf" srcId="{7026782A-F536-4704-B761-DA79BFA23238}" destId="{620691C5-3D11-4D8E-8488-3A5F175C492F}" srcOrd="0" destOrd="0" presId="urn:microsoft.com/office/officeart/2018/2/layout/IconLabelDescriptionList"/>
    <dgm:cxn modelId="{20070F84-9BE2-4685-A7C8-9C71DA1F3E55}" type="presParOf" srcId="{7026782A-F536-4704-B761-DA79BFA23238}" destId="{69E67B2C-056B-4EA5-B1CB-6B570505067C}" srcOrd="1" destOrd="0" presId="urn:microsoft.com/office/officeart/2018/2/layout/IconLabelDescriptionList"/>
    <dgm:cxn modelId="{956028B6-86CD-4F79-96CF-8683EDFFAD6D}" type="presParOf" srcId="{7026782A-F536-4704-B761-DA79BFA23238}" destId="{149BAAC7-8416-40A8-85DC-270A61155B5A}" srcOrd="2" destOrd="0" presId="urn:microsoft.com/office/officeart/2018/2/layout/IconLabelDescriptionList"/>
    <dgm:cxn modelId="{118A4F6F-9EE8-4977-AA6D-D9AB1DDE42F9}" type="presParOf" srcId="{7026782A-F536-4704-B761-DA79BFA23238}" destId="{E72A7996-1F35-4865-B91E-AB46199FC317}" srcOrd="3" destOrd="0" presId="urn:microsoft.com/office/officeart/2018/2/layout/IconLabelDescriptionList"/>
    <dgm:cxn modelId="{D49A65F7-E9C3-40BD-B701-8D398167E3BA}" type="presParOf" srcId="{7026782A-F536-4704-B761-DA79BFA23238}" destId="{01D8F1C7-94E5-4382-AD2B-54DA9DFADD77}" srcOrd="4" destOrd="0" presId="urn:microsoft.com/office/officeart/2018/2/layout/IconLabelDescriptionList"/>
    <dgm:cxn modelId="{93BADE4D-D549-49D8-9331-EB677353A964}" type="presParOf" srcId="{CCCABDD4-7EF7-44B7-8043-095A0A583C68}" destId="{BD731F6F-69DA-4AE2-B395-EBD1895FDB84}" srcOrd="1" destOrd="0" presId="urn:microsoft.com/office/officeart/2018/2/layout/IconLabelDescriptionList"/>
    <dgm:cxn modelId="{31E61DCA-5DD1-4D59-97AD-95BC0503BAB1}" type="presParOf" srcId="{CCCABDD4-7EF7-44B7-8043-095A0A583C68}" destId="{152F4D74-E5CA-4776-AEBD-BC3F88B1C9C0}" srcOrd="2" destOrd="0" presId="urn:microsoft.com/office/officeart/2018/2/layout/IconLabelDescriptionList"/>
    <dgm:cxn modelId="{9432E6FE-AA4B-4D44-B9E4-5E1B4326EB2A}" type="presParOf" srcId="{152F4D74-E5CA-4776-AEBD-BC3F88B1C9C0}" destId="{09D69298-68C2-4AD6-9368-1AB252D1D8AD}" srcOrd="0" destOrd="0" presId="urn:microsoft.com/office/officeart/2018/2/layout/IconLabelDescriptionList"/>
    <dgm:cxn modelId="{E0C3BC10-4E64-4E1E-A196-FCE84538FE91}" type="presParOf" srcId="{152F4D74-E5CA-4776-AEBD-BC3F88B1C9C0}" destId="{60630064-C380-444E-8BC3-1535FBE10FE9}" srcOrd="1" destOrd="0" presId="urn:microsoft.com/office/officeart/2018/2/layout/IconLabelDescriptionList"/>
    <dgm:cxn modelId="{B16E8216-9310-4C2B-A1B9-183D3B2AD274}" type="presParOf" srcId="{152F4D74-E5CA-4776-AEBD-BC3F88B1C9C0}" destId="{B2BA3A8A-71AF-42DB-BCC2-B245ED70A050}" srcOrd="2" destOrd="0" presId="urn:microsoft.com/office/officeart/2018/2/layout/IconLabelDescriptionList"/>
    <dgm:cxn modelId="{C3366A08-C29B-4B90-BF63-5C6A00BC6573}" type="presParOf" srcId="{152F4D74-E5CA-4776-AEBD-BC3F88B1C9C0}" destId="{243F435A-A8D1-4545-9A1E-61D95CF42FF1}" srcOrd="3" destOrd="0" presId="urn:microsoft.com/office/officeart/2018/2/layout/IconLabelDescriptionList"/>
    <dgm:cxn modelId="{086F5BB2-469F-4F48-A5B4-64C353DB3D7A}" type="presParOf" srcId="{152F4D74-E5CA-4776-AEBD-BC3F88B1C9C0}" destId="{048BDD37-2710-48EC-8F56-F8A21E1CA905}" srcOrd="4" destOrd="0" presId="urn:microsoft.com/office/officeart/2018/2/layout/IconLabelDescriptionList"/>
    <dgm:cxn modelId="{27C13B74-B10F-45EC-B222-7C388AA57790}" type="presParOf" srcId="{CCCABDD4-7EF7-44B7-8043-095A0A583C68}" destId="{BB19BD30-CFEC-4693-99E7-A6BCB1ECAC54}" srcOrd="3" destOrd="0" presId="urn:microsoft.com/office/officeart/2018/2/layout/IconLabelDescriptionList"/>
    <dgm:cxn modelId="{4F7AA69F-6510-4C70-BDB1-55E8D50C49F7}" type="presParOf" srcId="{CCCABDD4-7EF7-44B7-8043-095A0A583C68}" destId="{EE3F8BE2-E96D-4A8F-A09C-2A209DF5B49E}" srcOrd="4" destOrd="0" presId="urn:microsoft.com/office/officeart/2018/2/layout/IconLabelDescriptionList"/>
    <dgm:cxn modelId="{1CA2797D-6C42-48E6-878E-C4F774C4D665}" type="presParOf" srcId="{EE3F8BE2-E96D-4A8F-A09C-2A209DF5B49E}" destId="{99E47CE1-5369-4B60-B521-5B7F81DC9546}" srcOrd="0" destOrd="0" presId="urn:microsoft.com/office/officeart/2018/2/layout/IconLabelDescriptionList"/>
    <dgm:cxn modelId="{B90B8502-8994-4EC2-8A17-E8CE210B6BEE}" type="presParOf" srcId="{EE3F8BE2-E96D-4A8F-A09C-2A209DF5B49E}" destId="{6B04FE7B-4498-4662-81B9-DF765AB682D4}" srcOrd="1" destOrd="0" presId="urn:microsoft.com/office/officeart/2018/2/layout/IconLabelDescriptionList"/>
    <dgm:cxn modelId="{B1EB1642-15E6-4335-89DE-53939FB7EF02}" type="presParOf" srcId="{EE3F8BE2-E96D-4A8F-A09C-2A209DF5B49E}" destId="{77F6F8B6-461E-45FD-9279-69BF337E9212}" srcOrd="2" destOrd="0" presId="urn:microsoft.com/office/officeart/2018/2/layout/IconLabelDescriptionList"/>
    <dgm:cxn modelId="{C841A150-ADDE-4129-A90D-997DC99BF709}" type="presParOf" srcId="{EE3F8BE2-E96D-4A8F-A09C-2A209DF5B49E}" destId="{5B6C51C6-726D-42C4-9D69-5FC87213722F}" srcOrd="3" destOrd="0" presId="urn:microsoft.com/office/officeart/2018/2/layout/IconLabelDescriptionList"/>
    <dgm:cxn modelId="{BB423755-1152-4F85-9E24-87AC7F4AA11D}" type="presParOf" srcId="{EE3F8BE2-E96D-4A8F-A09C-2A209DF5B49E}" destId="{B0C32E7E-2ED9-46FD-BA08-4CD9353A5AC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A4DEA6-568A-44F1-805B-346A12967D3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AF704BA-B2D7-4EC4-9CB8-912DF1C4E587}">
      <dgm:prSet/>
      <dgm:spPr/>
      <dgm:t>
        <a:bodyPr/>
        <a:lstStyle/>
        <a:p>
          <a:pPr>
            <a:lnSpc>
              <a:spcPct val="100000"/>
            </a:lnSpc>
            <a:defRPr b="1"/>
          </a:pPr>
          <a:r>
            <a:rPr lang="en-US" err="1">
              <a:latin typeface="Times New Roman" panose="02020603050405020304" pitchFamily="18" charset="0"/>
              <a:cs typeface="Times New Roman" panose="02020603050405020304" pitchFamily="18" charset="0"/>
            </a:rPr>
            <a:t>Análise</a:t>
          </a:r>
          <a:r>
            <a:rPr lang="en-US">
              <a:latin typeface="Times New Roman" panose="02020603050405020304" pitchFamily="18" charset="0"/>
              <a:cs typeface="Times New Roman" panose="02020603050405020304" pitchFamily="18" charset="0"/>
            </a:rPr>
            <a:t> de performance</a:t>
          </a:r>
        </a:p>
      </dgm:t>
    </dgm:pt>
    <dgm:pt modelId="{969AF910-D2A7-462F-84E7-76C0A0038274}" type="parTrans" cxnId="{4AB79B08-1BDD-456C-8DED-F6CE031BBFD9}">
      <dgm:prSet/>
      <dgm:spPr/>
      <dgm:t>
        <a:bodyPr/>
        <a:lstStyle/>
        <a:p>
          <a:endParaRPr lang="en-US"/>
        </a:p>
      </dgm:t>
    </dgm:pt>
    <dgm:pt modelId="{8AF69A4A-8E53-4A61-A5EF-724CD6A7A0C3}" type="sibTrans" cxnId="{4AB79B08-1BDD-456C-8DED-F6CE031BBFD9}">
      <dgm:prSet/>
      <dgm:spPr/>
      <dgm:t>
        <a:bodyPr/>
        <a:lstStyle/>
        <a:p>
          <a:endParaRPr lang="en-US"/>
        </a:p>
      </dgm:t>
    </dgm:pt>
    <dgm:pt modelId="{6E4D1888-C2AE-4859-B170-8439B0FCBB57}">
      <dgm:prSet/>
      <dgm:spPr/>
      <dgm:t>
        <a:bodyPr/>
        <a:lstStyle/>
        <a:p>
          <a:pPr>
            <a:lnSpc>
              <a:spcPct val="100000"/>
            </a:lnSpc>
          </a:pPr>
          <a:r>
            <a:rPr lang="en-US">
              <a:latin typeface="Times New Roman" panose="02020603050405020304" pitchFamily="18" charset="0"/>
              <a:cs typeface="Times New Roman" panose="02020603050405020304" pitchFamily="18" charset="0"/>
            </a:rPr>
            <a:t>Analisa as </a:t>
          </a:r>
          <a:r>
            <a:rPr lang="en-US" err="1">
              <a:latin typeface="Times New Roman" panose="02020603050405020304" pitchFamily="18" charset="0"/>
              <a:cs typeface="Times New Roman" panose="02020603050405020304" pitchFamily="18" charset="0"/>
            </a:rPr>
            <a:t>contribuições</a:t>
          </a:r>
          <a:r>
            <a:rPr lang="en-US">
              <a:latin typeface="Times New Roman" panose="02020603050405020304" pitchFamily="18" charset="0"/>
              <a:cs typeface="Times New Roman" panose="02020603050405020304" pitchFamily="18" charset="0"/>
            </a:rPr>
            <a:t> dos </a:t>
          </a:r>
          <a:r>
            <a:rPr lang="en-US" err="1">
              <a:latin typeface="Times New Roman" panose="02020603050405020304" pitchFamily="18" charset="0"/>
              <a:cs typeface="Times New Roman" panose="02020603050405020304" pitchFamily="18" charset="0"/>
            </a:rPr>
            <a:t>constituintes</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investigação</a:t>
          </a:r>
          <a:endParaRPr lang="en-US">
            <a:latin typeface="Times New Roman" panose="02020603050405020304" pitchFamily="18" charset="0"/>
            <a:cs typeface="Times New Roman" panose="02020603050405020304" pitchFamily="18" charset="0"/>
          </a:endParaRPr>
        </a:p>
      </dgm:t>
    </dgm:pt>
    <dgm:pt modelId="{1EB3C54B-C920-45C7-A778-5BE9C7F317AF}" type="parTrans" cxnId="{F886321F-6314-4670-B925-2583EC1CCF60}">
      <dgm:prSet/>
      <dgm:spPr/>
      <dgm:t>
        <a:bodyPr/>
        <a:lstStyle/>
        <a:p>
          <a:endParaRPr lang="en-US"/>
        </a:p>
      </dgm:t>
    </dgm:pt>
    <dgm:pt modelId="{96AB80D7-0BA4-4038-BFD4-4396880358EB}" type="sibTrans" cxnId="{F886321F-6314-4670-B925-2583EC1CCF60}">
      <dgm:prSet/>
      <dgm:spPr/>
      <dgm:t>
        <a:bodyPr/>
        <a:lstStyle/>
        <a:p>
          <a:endParaRPr lang="en-US"/>
        </a:p>
      </dgm:t>
    </dgm:pt>
    <dgm:pt modelId="{4601DABF-629D-4359-9FE2-FC004EF081C1}">
      <dgm:prSet/>
      <dgm:spPr/>
      <dgm:t>
        <a:bodyPr/>
        <a:lstStyle/>
        <a:p>
          <a:pPr>
            <a:lnSpc>
              <a:spcPct val="100000"/>
            </a:lnSpc>
            <a:defRPr b="1"/>
          </a:pPr>
          <a:r>
            <a:rPr lang="en-US" err="1">
              <a:latin typeface="Times New Roman" panose="02020603050405020304" pitchFamily="18" charset="0"/>
              <a:cs typeface="Times New Roman" panose="02020603050405020304" pitchFamily="18" charset="0"/>
            </a:rPr>
            <a:t>Mapeamento</a:t>
          </a:r>
          <a:r>
            <a:rPr lang="en-US"/>
            <a:t> </a:t>
          </a:r>
          <a:r>
            <a:rPr lang="en-US" err="1"/>
            <a:t>científico</a:t>
          </a:r>
          <a:r>
            <a:rPr lang="en-US"/>
            <a:t> </a:t>
          </a:r>
        </a:p>
      </dgm:t>
    </dgm:pt>
    <dgm:pt modelId="{5614DAD0-BD70-4F46-A0CC-50A3E20FF562}" type="parTrans" cxnId="{40553196-91CE-4905-98E7-F79D669126D5}">
      <dgm:prSet/>
      <dgm:spPr/>
      <dgm:t>
        <a:bodyPr/>
        <a:lstStyle/>
        <a:p>
          <a:endParaRPr lang="en-US"/>
        </a:p>
      </dgm:t>
    </dgm:pt>
    <dgm:pt modelId="{94250F59-1659-4E44-BE97-8FFCA0EDB99C}" type="sibTrans" cxnId="{40553196-91CE-4905-98E7-F79D669126D5}">
      <dgm:prSet/>
      <dgm:spPr/>
      <dgm:t>
        <a:bodyPr/>
        <a:lstStyle/>
        <a:p>
          <a:endParaRPr lang="en-US"/>
        </a:p>
      </dgm:t>
    </dgm:pt>
    <dgm:pt modelId="{91FF9E18-9499-4E70-AEAA-874766B4C85E}">
      <dgm:prSet/>
      <dgm:spPr/>
      <dgm:t>
        <a:bodyPr/>
        <a:lstStyle/>
        <a:p>
          <a:pPr>
            <a:lnSpc>
              <a:spcPct val="100000"/>
            </a:lnSpc>
          </a:pPr>
          <a:r>
            <a:rPr lang="en-US" err="1">
              <a:latin typeface="Times New Roman" panose="02020603050405020304" pitchFamily="18" charset="0"/>
              <a:cs typeface="Times New Roman" panose="02020603050405020304" pitchFamily="18" charset="0"/>
            </a:rPr>
            <a:t>Foca</a:t>
          </a:r>
          <a:r>
            <a:rPr lang="en-US">
              <a:latin typeface="Times New Roman" panose="02020603050405020304" pitchFamily="18" charset="0"/>
              <a:cs typeface="Times New Roman" panose="02020603050405020304" pitchFamily="18" charset="0"/>
            </a:rPr>
            <a:t>-se </a:t>
          </a:r>
          <a:r>
            <a:rPr lang="en-US" err="1">
              <a:latin typeface="Times New Roman" panose="02020603050405020304" pitchFamily="18" charset="0"/>
              <a:cs typeface="Times New Roman" panose="02020603050405020304" pitchFamily="18" charset="0"/>
            </a:rPr>
            <a:t>nas</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relações</a:t>
          </a:r>
          <a:r>
            <a:rPr lang="en-US">
              <a:latin typeface="Times New Roman" panose="02020603050405020304" pitchFamily="18" charset="0"/>
              <a:cs typeface="Times New Roman" panose="02020603050405020304" pitchFamily="18" charset="0"/>
            </a:rPr>
            <a:t> entre </a:t>
          </a:r>
          <a:r>
            <a:rPr lang="en-US" err="1">
              <a:latin typeface="Times New Roman" panose="02020603050405020304" pitchFamily="18" charset="0"/>
              <a:cs typeface="Times New Roman" panose="02020603050405020304" pitchFamily="18" charset="0"/>
            </a:rPr>
            <a:t>constituintes</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investigação</a:t>
          </a:r>
          <a:endParaRPr lang="en-US">
            <a:latin typeface="Times New Roman" panose="02020603050405020304" pitchFamily="18" charset="0"/>
            <a:cs typeface="Times New Roman" panose="02020603050405020304" pitchFamily="18" charset="0"/>
          </a:endParaRPr>
        </a:p>
      </dgm:t>
    </dgm:pt>
    <dgm:pt modelId="{13A01234-4051-402F-B964-760085F210EC}" type="parTrans" cxnId="{7C71E2D0-D975-4E71-AC70-C5685FEE7AEA}">
      <dgm:prSet/>
      <dgm:spPr/>
      <dgm:t>
        <a:bodyPr/>
        <a:lstStyle/>
        <a:p>
          <a:endParaRPr lang="en-US"/>
        </a:p>
      </dgm:t>
    </dgm:pt>
    <dgm:pt modelId="{014D544F-F26C-458B-B5DE-270C01175570}" type="sibTrans" cxnId="{7C71E2D0-D975-4E71-AC70-C5685FEE7AEA}">
      <dgm:prSet/>
      <dgm:spPr/>
      <dgm:t>
        <a:bodyPr/>
        <a:lstStyle/>
        <a:p>
          <a:endParaRPr lang="en-US"/>
        </a:p>
      </dgm:t>
    </dgm:pt>
    <dgm:pt modelId="{9EBEEE1C-994B-4175-80F7-8C6159C9BD99}" type="pres">
      <dgm:prSet presAssocID="{EAA4DEA6-568A-44F1-805B-346A12967D36}" presName="root" presStyleCnt="0">
        <dgm:presLayoutVars>
          <dgm:dir/>
          <dgm:resizeHandles val="exact"/>
        </dgm:presLayoutVars>
      </dgm:prSet>
      <dgm:spPr/>
    </dgm:pt>
    <dgm:pt modelId="{3E3BB46B-A7CC-44B0-BA90-720296E8B48E}" type="pres">
      <dgm:prSet presAssocID="{EAF704BA-B2D7-4EC4-9CB8-912DF1C4E587}" presName="compNode" presStyleCnt="0"/>
      <dgm:spPr/>
    </dgm:pt>
    <dgm:pt modelId="{863AED79-E3E3-431B-9665-87A2DBA14AAC}" type="pres">
      <dgm:prSet presAssocID="{EAF704BA-B2D7-4EC4-9CB8-912DF1C4E5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A2F1B9BC-B410-4ADB-BDE0-16A5A708A562}" type="pres">
      <dgm:prSet presAssocID="{EAF704BA-B2D7-4EC4-9CB8-912DF1C4E587}" presName="iconSpace" presStyleCnt="0"/>
      <dgm:spPr/>
    </dgm:pt>
    <dgm:pt modelId="{2D0E70C5-9A10-441B-A300-AC75E6E9717F}" type="pres">
      <dgm:prSet presAssocID="{EAF704BA-B2D7-4EC4-9CB8-912DF1C4E587}" presName="parTx" presStyleLbl="revTx" presStyleIdx="0" presStyleCnt="4">
        <dgm:presLayoutVars>
          <dgm:chMax val="0"/>
          <dgm:chPref val="0"/>
        </dgm:presLayoutVars>
      </dgm:prSet>
      <dgm:spPr/>
    </dgm:pt>
    <dgm:pt modelId="{1DFE5284-7F90-476A-811C-9EEB8533489A}" type="pres">
      <dgm:prSet presAssocID="{EAF704BA-B2D7-4EC4-9CB8-912DF1C4E587}" presName="txSpace" presStyleCnt="0"/>
      <dgm:spPr/>
    </dgm:pt>
    <dgm:pt modelId="{6E9D40F4-3D50-423A-920A-12B6DBE68B69}" type="pres">
      <dgm:prSet presAssocID="{EAF704BA-B2D7-4EC4-9CB8-912DF1C4E587}" presName="desTx" presStyleLbl="revTx" presStyleIdx="1" presStyleCnt="4">
        <dgm:presLayoutVars/>
      </dgm:prSet>
      <dgm:spPr/>
    </dgm:pt>
    <dgm:pt modelId="{562E85D5-55E2-4AA4-9E26-800AD4B59B86}" type="pres">
      <dgm:prSet presAssocID="{8AF69A4A-8E53-4A61-A5EF-724CD6A7A0C3}" presName="sibTrans" presStyleCnt="0"/>
      <dgm:spPr/>
    </dgm:pt>
    <dgm:pt modelId="{84B546FD-3F46-4B9A-B3B1-F28D265C097C}" type="pres">
      <dgm:prSet presAssocID="{4601DABF-629D-4359-9FE2-FC004EF081C1}" presName="compNode" presStyleCnt="0"/>
      <dgm:spPr/>
    </dgm:pt>
    <dgm:pt modelId="{266BE1CF-742B-4C7D-B9E7-14440BD56FBC}" type="pres">
      <dgm:prSet presAssocID="{4601DABF-629D-4359-9FE2-FC004EF081C1}" presName="iconRect" presStyleLbl="node1" presStyleIdx="1" presStyleCnt="2" custLinFactNeighborX="60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with solid fill"/>
        </a:ext>
      </dgm:extLst>
    </dgm:pt>
    <dgm:pt modelId="{1BD07560-E09F-4041-9ADE-59913CE77B7D}" type="pres">
      <dgm:prSet presAssocID="{4601DABF-629D-4359-9FE2-FC004EF081C1}" presName="iconSpace" presStyleCnt="0"/>
      <dgm:spPr/>
    </dgm:pt>
    <dgm:pt modelId="{688246A8-97E1-480A-87C6-08BE2438D1EE}" type="pres">
      <dgm:prSet presAssocID="{4601DABF-629D-4359-9FE2-FC004EF081C1}" presName="parTx" presStyleLbl="revTx" presStyleIdx="2" presStyleCnt="4">
        <dgm:presLayoutVars>
          <dgm:chMax val="0"/>
          <dgm:chPref val="0"/>
        </dgm:presLayoutVars>
      </dgm:prSet>
      <dgm:spPr/>
    </dgm:pt>
    <dgm:pt modelId="{02CB4DE1-75C4-4258-B8C3-534E1358170B}" type="pres">
      <dgm:prSet presAssocID="{4601DABF-629D-4359-9FE2-FC004EF081C1}" presName="txSpace" presStyleCnt="0"/>
      <dgm:spPr/>
    </dgm:pt>
    <dgm:pt modelId="{41C90E56-0514-4189-A177-35FCE12CF4C6}" type="pres">
      <dgm:prSet presAssocID="{4601DABF-629D-4359-9FE2-FC004EF081C1}" presName="desTx" presStyleLbl="revTx" presStyleIdx="3" presStyleCnt="4">
        <dgm:presLayoutVars/>
      </dgm:prSet>
      <dgm:spPr/>
    </dgm:pt>
  </dgm:ptLst>
  <dgm:cxnLst>
    <dgm:cxn modelId="{4AB79B08-1BDD-456C-8DED-F6CE031BBFD9}" srcId="{EAA4DEA6-568A-44F1-805B-346A12967D36}" destId="{EAF704BA-B2D7-4EC4-9CB8-912DF1C4E587}" srcOrd="0" destOrd="0" parTransId="{969AF910-D2A7-462F-84E7-76C0A0038274}" sibTransId="{8AF69A4A-8E53-4A61-A5EF-724CD6A7A0C3}"/>
    <dgm:cxn modelId="{F886321F-6314-4670-B925-2583EC1CCF60}" srcId="{EAF704BA-B2D7-4EC4-9CB8-912DF1C4E587}" destId="{6E4D1888-C2AE-4859-B170-8439B0FCBB57}" srcOrd="0" destOrd="0" parTransId="{1EB3C54B-C920-45C7-A778-5BE9C7F317AF}" sibTransId="{96AB80D7-0BA4-4038-BFD4-4396880358EB}"/>
    <dgm:cxn modelId="{9E0F5F34-E98F-4321-BF94-A913D28C828E}" type="presOf" srcId="{EAF704BA-B2D7-4EC4-9CB8-912DF1C4E587}" destId="{2D0E70C5-9A10-441B-A300-AC75E6E9717F}" srcOrd="0" destOrd="0" presId="urn:microsoft.com/office/officeart/2018/2/layout/IconLabelDescriptionList"/>
    <dgm:cxn modelId="{51EF015B-368D-4D34-8A39-887778091E0E}" type="presOf" srcId="{4601DABF-629D-4359-9FE2-FC004EF081C1}" destId="{688246A8-97E1-480A-87C6-08BE2438D1EE}" srcOrd="0" destOrd="0" presId="urn:microsoft.com/office/officeart/2018/2/layout/IconLabelDescriptionList"/>
    <dgm:cxn modelId="{43242C6B-60A5-4FEA-AEB4-0E5EB6448A32}" type="presOf" srcId="{6E4D1888-C2AE-4859-B170-8439B0FCBB57}" destId="{6E9D40F4-3D50-423A-920A-12B6DBE68B69}" srcOrd="0" destOrd="0" presId="urn:microsoft.com/office/officeart/2018/2/layout/IconLabelDescriptionList"/>
    <dgm:cxn modelId="{D9C03574-63F1-424B-A91C-1A210C006657}" type="presOf" srcId="{EAA4DEA6-568A-44F1-805B-346A12967D36}" destId="{9EBEEE1C-994B-4175-80F7-8C6159C9BD99}" srcOrd="0" destOrd="0" presId="urn:microsoft.com/office/officeart/2018/2/layout/IconLabelDescriptionList"/>
    <dgm:cxn modelId="{F3C7FC94-14AB-4490-9973-3982AE392FB2}" type="presOf" srcId="{91FF9E18-9499-4E70-AEAA-874766B4C85E}" destId="{41C90E56-0514-4189-A177-35FCE12CF4C6}" srcOrd="0" destOrd="0" presId="urn:microsoft.com/office/officeart/2018/2/layout/IconLabelDescriptionList"/>
    <dgm:cxn modelId="{40553196-91CE-4905-98E7-F79D669126D5}" srcId="{EAA4DEA6-568A-44F1-805B-346A12967D36}" destId="{4601DABF-629D-4359-9FE2-FC004EF081C1}" srcOrd="1" destOrd="0" parTransId="{5614DAD0-BD70-4F46-A0CC-50A3E20FF562}" sibTransId="{94250F59-1659-4E44-BE97-8FFCA0EDB99C}"/>
    <dgm:cxn modelId="{7C71E2D0-D975-4E71-AC70-C5685FEE7AEA}" srcId="{4601DABF-629D-4359-9FE2-FC004EF081C1}" destId="{91FF9E18-9499-4E70-AEAA-874766B4C85E}" srcOrd="0" destOrd="0" parTransId="{13A01234-4051-402F-B964-760085F210EC}" sibTransId="{014D544F-F26C-458B-B5DE-270C01175570}"/>
    <dgm:cxn modelId="{634A3C87-D32E-4246-9840-808D9514B99C}" type="presParOf" srcId="{9EBEEE1C-994B-4175-80F7-8C6159C9BD99}" destId="{3E3BB46B-A7CC-44B0-BA90-720296E8B48E}" srcOrd="0" destOrd="0" presId="urn:microsoft.com/office/officeart/2018/2/layout/IconLabelDescriptionList"/>
    <dgm:cxn modelId="{4142E607-6BB5-4456-9BFE-D15169DB2DCB}" type="presParOf" srcId="{3E3BB46B-A7CC-44B0-BA90-720296E8B48E}" destId="{863AED79-E3E3-431B-9665-87A2DBA14AAC}" srcOrd="0" destOrd="0" presId="urn:microsoft.com/office/officeart/2018/2/layout/IconLabelDescriptionList"/>
    <dgm:cxn modelId="{7017C580-8F4B-4D3E-888B-B62047289CD9}" type="presParOf" srcId="{3E3BB46B-A7CC-44B0-BA90-720296E8B48E}" destId="{A2F1B9BC-B410-4ADB-BDE0-16A5A708A562}" srcOrd="1" destOrd="0" presId="urn:microsoft.com/office/officeart/2018/2/layout/IconLabelDescriptionList"/>
    <dgm:cxn modelId="{228EB74F-C54F-4112-A416-9C66DFA4FE2B}" type="presParOf" srcId="{3E3BB46B-A7CC-44B0-BA90-720296E8B48E}" destId="{2D0E70C5-9A10-441B-A300-AC75E6E9717F}" srcOrd="2" destOrd="0" presId="urn:microsoft.com/office/officeart/2018/2/layout/IconLabelDescriptionList"/>
    <dgm:cxn modelId="{073D4EC2-D652-4260-9926-83E8F40905EE}" type="presParOf" srcId="{3E3BB46B-A7CC-44B0-BA90-720296E8B48E}" destId="{1DFE5284-7F90-476A-811C-9EEB8533489A}" srcOrd="3" destOrd="0" presId="urn:microsoft.com/office/officeart/2018/2/layout/IconLabelDescriptionList"/>
    <dgm:cxn modelId="{CCFA0403-F760-4483-97A5-A58B3993264F}" type="presParOf" srcId="{3E3BB46B-A7CC-44B0-BA90-720296E8B48E}" destId="{6E9D40F4-3D50-423A-920A-12B6DBE68B69}" srcOrd="4" destOrd="0" presId="urn:microsoft.com/office/officeart/2018/2/layout/IconLabelDescriptionList"/>
    <dgm:cxn modelId="{F0D4C9AC-BA08-4BA4-AB5D-456073710EE8}" type="presParOf" srcId="{9EBEEE1C-994B-4175-80F7-8C6159C9BD99}" destId="{562E85D5-55E2-4AA4-9E26-800AD4B59B86}" srcOrd="1" destOrd="0" presId="urn:microsoft.com/office/officeart/2018/2/layout/IconLabelDescriptionList"/>
    <dgm:cxn modelId="{B92F3447-CA5A-411F-B5B9-94B6A89B8701}" type="presParOf" srcId="{9EBEEE1C-994B-4175-80F7-8C6159C9BD99}" destId="{84B546FD-3F46-4B9A-B3B1-F28D265C097C}" srcOrd="2" destOrd="0" presId="urn:microsoft.com/office/officeart/2018/2/layout/IconLabelDescriptionList"/>
    <dgm:cxn modelId="{44BD46EF-94ED-48D2-89ED-E8875C348DAD}" type="presParOf" srcId="{84B546FD-3F46-4B9A-B3B1-F28D265C097C}" destId="{266BE1CF-742B-4C7D-B9E7-14440BD56FBC}" srcOrd="0" destOrd="0" presId="urn:microsoft.com/office/officeart/2018/2/layout/IconLabelDescriptionList"/>
    <dgm:cxn modelId="{3F8B8A85-60FF-4433-8B24-92DF7FE2D43E}" type="presParOf" srcId="{84B546FD-3F46-4B9A-B3B1-F28D265C097C}" destId="{1BD07560-E09F-4041-9ADE-59913CE77B7D}" srcOrd="1" destOrd="0" presId="urn:microsoft.com/office/officeart/2018/2/layout/IconLabelDescriptionList"/>
    <dgm:cxn modelId="{33D311E7-D79C-46CC-9CFA-296326128401}" type="presParOf" srcId="{84B546FD-3F46-4B9A-B3B1-F28D265C097C}" destId="{688246A8-97E1-480A-87C6-08BE2438D1EE}" srcOrd="2" destOrd="0" presId="urn:microsoft.com/office/officeart/2018/2/layout/IconLabelDescriptionList"/>
    <dgm:cxn modelId="{1075780F-BE72-433D-A1A1-E1A43FEEA898}" type="presParOf" srcId="{84B546FD-3F46-4B9A-B3B1-F28D265C097C}" destId="{02CB4DE1-75C4-4258-B8C3-534E1358170B}" srcOrd="3" destOrd="0" presId="urn:microsoft.com/office/officeart/2018/2/layout/IconLabelDescriptionList"/>
    <dgm:cxn modelId="{60C4CD1E-C3B1-40DC-906D-0F8071D648B1}" type="presParOf" srcId="{84B546FD-3F46-4B9A-B3B1-F28D265C097C}" destId="{41C90E56-0514-4189-A177-35FCE12CF4C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A4DEA6-568A-44F1-805B-346A12967D36}"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EAF704BA-B2D7-4EC4-9CB8-912DF1C4E587}">
      <dgm:prSet/>
      <dgm:spPr/>
      <dgm:t>
        <a:bodyPr/>
        <a:lstStyle/>
        <a:p>
          <a:pPr>
            <a:lnSpc>
              <a:spcPct val="100000"/>
            </a:lnSpc>
            <a:defRPr b="1"/>
          </a:pPr>
          <a:r>
            <a:rPr lang="en-US" err="1">
              <a:latin typeface="Times New Roman" panose="02020603050405020304" pitchFamily="18" charset="0"/>
              <a:cs typeface="Times New Roman" panose="02020603050405020304" pitchFamily="18" charset="0"/>
            </a:rPr>
            <a:t>Análise</a:t>
          </a:r>
          <a:r>
            <a:rPr lang="en-US">
              <a:latin typeface="Times New Roman" panose="02020603050405020304" pitchFamily="18" charset="0"/>
              <a:cs typeface="Times New Roman" panose="02020603050405020304" pitchFamily="18" charset="0"/>
            </a:rPr>
            <a:t> de performance</a:t>
          </a:r>
        </a:p>
      </dgm:t>
    </dgm:pt>
    <dgm:pt modelId="{969AF910-D2A7-462F-84E7-76C0A0038274}" type="parTrans" cxnId="{4AB79B08-1BDD-456C-8DED-F6CE031BBFD9}">
      <dgm:prSet/>
      <dgm:spPr/>
      <dgm:t>
        <a:bodyPr/>
        <a:lstStyle/>
        <a:p>
          <a:endParaRPr lang="en-US"/>
        </a:p>
      </dgm:t>
    </dgm:pt>
    <dgm:pt modelId="{8AF69A4A-8E53-4A61-A5EF-724CD6A7A0C3}" type="sibTrans" cxnId="{4AB79B08-1BDD-456C-8DED-F6CE031BBFD9}">
      <dgm:prSet/>
      <dgm:spPr/>
      <dgm:t>
        <a:bodyPr/>
        <a:lstStyle/>
        <a:p>
          <a:endParaRPr lang="en-US"/>
        </a:p>
      </dgm:t>
    </dgm:pt>
    <dgm:pt modelId="{6E4D1888-C2AE-4859-B170-8439B0FCBB57}">
      <dgm:prSet/>
      <dgm:spPr/>
      <dgm:t>
        <a:bodyPr/>
        <a:lstStyle/>
        <a:p>
          <a:pPr>
            <a:lnSpc>
              <a:spcPct val="100000"/>
            </a:lnSpc>
          </a:pPr>
          <a:r>
            <a:rPr lang="en-US">
              <a:latin typeface="Times New Roman" panose="02020603050405020304" pitchFamily="18" charset="0"/>
              <a:cs typeface="Times New Roman" panose="02020603050405020304" pitchFamily="18" charset="0"/>
            </a:rPr>
            <a:t>Analisa as </a:t>
          </a:r>
          <a:r>
            <a:rPr lang="en-US" err="1">
              <a:latin typeface="Times New Roman" panose="02020603050405020304" pitchFamily="18" charset="0"/>
              <a:cs typeface="Times New Roman" panose="02020603050405020304" pitchFamily="18" charset="0"/>
            </a:rPr>
            <a:t>contribuições</a:t>
          </a:r>
          <a:r>
            <a:rPr lang="en-US">
              <a:latin typeface="Times New Roman" panose="02020603050405020304" pitchFamily="18" charset="0"/>
              <a:cs typeface="Times New Roman" panose="02020603050405020304" pitchFamily="18" charset="0"/>
            </a:rPr>
            <a:t> dos </a:t>
          </a:r>
          <a:r>
            <a:rPr lang="en-US" err="1">
              <a:latin typeface="Times New Roman" panose="02020603050405020304" pitchFamily="18" charset="0"/>
              <a:cs typeface="Times New Roman" panose="02020603050405020304" pitchFamily="18" charset="0"/>
            </a:rPr>
            <a:t>constituintes</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investigação</a:t>
          </a:r>
          <a:endParaRPr lang="en-US">
            <a:latin typeface="Times New Roman" panose="02020603050405020304" pitchFamily="18" charset="0"/>
            <a:cs typeface="Times New Roman" panose="02020603050405020304" pitchFamily="18" charset="0"/>
          </a:endParaRPr>
        </a:p>
      </dgm:t>
    </dgm:pt>
    <dgm:pt modelId="{1EB3C54B-C920-45C7-A778-5BE9C7F317AF}" type="parTrans" cxnId="{F886321F-6314-4670-B925-2583EC1CCF60}">
      <dgm:prSet/>
      <dgm:spPr/>
      <dgm:t>
        <a:bodyPr/>
        <a:lstStyle/>
        <a:p>
          <a:endParaRPr lang="en-US"/>
        </a:p>
      </dgm:t>
    </dgm:pt>
    <dgm:pt modelId="{96AB80D7-0BA4-4038-BFD4-4396880358EB}" type="sibTrans" cxnId="{F886321F-6314-4670-B925-2583EC1CCF60}">
      <dgm:prSet/>
      <dgm:spPr/>
      <dgm:t>
        <a:bodyPr/>
        <a:lstStyle/>
        <a:p>
          <a:endParaRPr lang="en-US"/>
        </a:p>
      </dgm:t>
    </dgm:pt>
    <dgm:pt modelId="{4601DABF-629D-4359-9FE2-FC004EF081C1}">
      <dgm:prSet/>
      <dgm:spPr/>
      <dgm:t>
        <a:bodyPr/>
        <a:lstStyle/>
        <a:p>
          <a:pPr>
            <a:lnSpc>
              <a:spcPct val="100000"/>
            </a:lnSpc>
            <a:defRPr b="1"/>
          </a:pPr>
          <a:r>
            <a:rPr lang="en-US" err="1">
              <a:latin typeface="Times New Roman" panose="02020603050405020304" pitchFamily="18" charset="0"/>
              <a:cs typeface="Times New Roman" panose="02020603050405020304" pitchFamily="18" charset="0"/>
            </a:rPr>
            <a:t>Mapeamento</a:t>
          </a:r>
          <a:r>
            <a:rPr lang="en-US"/>
            <a:t> </a:t>
          </a:r>
          <a:r>
            <a:rPr lang="en-US" err="1"/>
            <a:t>científico</a:t>
          </a:r>
          <a:r>
            <a:rPr lang="en-US"/>
            <a:t> </a:t>
          </a:r>
        </a:p>
      </dgm:t>
    </dgm:pt>
    <dgm:pt modelId="{5614DAD0-BD70-4F46-A0CC-50A3E20FF562}" type="parTrans" cxnId="{40553196-91CE-4905-98E7-F79D669126D5}">
      <dgm:prSet/>
      <dgm:spPr/>
      <dgm:t>
        <a:bodyPr/>
        <a:lstStyle/>
        <a:p>
          <a:endParaRPr lang="en-US"/>
        </a:p>
      </dgm:t>
    </dgm:pt>
    <dgm:pt modelId="{94250F59-1659-4E44-BE97-8FFCA0EDB99C}" type="sibTrans" cxnId="{40553196-91CE-4905-98E7-F79D669126D5}">
      <dgm:prSet/>
      <dgm:spPr/>
      <dgm:t>
        <a:bodyPr/>
        <a:lstStyle/>
        <a:p>
          <a:endParaRPr lang="en-US"/>
        </a:p>
      </dgm:t>
    </dgm:pt>
    <dgm:pt modelId="{91FF9E18-9499-4E70-AEAA-874766B4C85E}">
      <dgm:prSet/>
      <dgm:spPr/>
      <dgm:t>
        <a:bodyPr/>
        <a:lstStyle/>
        <a:p>
          <a:pPr>
            <a:lnSpc>
              <a:spcPct val="100000"/>
            </a:lnSpc>
          </a:pPr>
          <a:r>
            <a:rPr lang="en-US" err="1">
              <a:latin typeface="Times New Roman" panose="02020603050405020304" pitchFamily="18" charset="0"/>
              <a:cs typeface="Times New Roman" panose="02020603050405020304" pitchFamily="18" charset="0"/>
            </a:rPr>
            <a:t>Foca</a:t>
          </a:r>
          <a:r>
            <a:rPr lang="en-US">
              <a:latin typeface="Times New Roman" panose="02020603050405020304" pitchFamily="18" charset="0"/>
              <a:cs typeface="Times New Roman" panose="02020603050405020304" pitchFamily="18" charset="0"/>
            </a:rPr>
            <a:t>-se </a:t>
          </a:r>
          <a:r>
            <a:rPr lang="en-US" err="1">
              <a:latin typeface="Times New Roman" panose="02020603050405020304" pitchFamily="18" charset="0"/>
              <a:cs typeface="Times New Roman" panose="02020603050405020304" pitchFamily="18" charset="0"/>
            </a:rPr>
            <a:t>nas</a:t>
          </a:r>
          <a:r>
            <a:rPr lang="en-US">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relações</a:t>
          </a:r>
          <a:r>
            <a:rPr lang="en-US">
              <a:latin typeface="Times New Roman" panose="02020603050405020304" pitchFamily="18" charset="0"/>
              <a:cs typeface="Times New Roman" panose="02020603050405020304" pitchFamily="18" charset="0"/>
            </a:rPr>
            <a:t> entre </a:t>
          </a:r>
          <a:r>
            <a:rPr lang="en-US" err="1">
              <a:latin typeface="Times New Roman" panose="02020603050405020304" pitchFamily="18" charset="0"/>
              <a:cs typeface="Times New Roman" panose="02020603050405020304" pitchFamily="18" charset="0"/>
            </a:rPr>
            <a:t>constituintes</a:t>
          </a:r>
          <a:r>
            <a:rPr lang="en-US">
              <a:latin typeface="Times New Roman" panose="02020603050405020304" pitchFamily="18" charset="0"/>
              <a:cs typeface="Times New Roman" panose="02020603050405020304" pitchFamily="18" charset="0"/>
            </a:rPr>
            <a:t> de </a:t>
          </a:r>
          <a:r>
            <a:rPr lang="en-US" err="1">
              <a:latin typeface="Times New Roman" panose="02020603050405020304" pitchFamily="18" charset="0"/>
              <a:cs typeface="Times New Roman" panose="02020603050405020304" pitchFamily="18" charset="0"/>
            </a:rPr>
            <a:t>investigação</a:t>
          </a:r>
          <a:endParaRPr lang="en-US">
            <a:latin typeface="Times New Roman" panose="02020603050405020304" pitchFamily="18" charset="0"/>
            <a:cs typeface="Times New Roman" panose="02020603050405020304" pitchFamily="18" charset="0"/>
          </a:endParaRPr>
        </a:p>
      </dgm:t>
    </dgm:pt>
    <dgm:pt modelId="{13A01234-4051-402F-B964-760085F210EC}" type="parTrans" cxnId="{7C71E2D0-D975-4E71-AC70-C5685FEE7AEA}">
      <dgm:prSet/>
      <dgm:spPr/>
      <dgm:t>
        <a:bodyPr/>
        <a:lstStyle/>
        <a:p>
          <a:endParaRPr lang="en-US"/>
        </a:p>
      </dgm:t>
    </dgm:pt>
    <dgm:pt modelId="{014D544F-F26C-458B-B5DE-270C01175570}" type="sibTrans" cxnId="{7C71E2D0-D975-4E71-AC70-C5685FEE7AEA}">
      <dgm:prSet/>
      <dgm:spPr/>
      <dgm:t>
        <a:bodyPr/>
        <a:lstStyle/>
        <a:p>
          <a:endParaRPr lang="en-US"/>
        </a:p>
      </dgm:t>
    </dgm:pt>
    <dgm:pt modelId="{9EBEEE1C-994B-4175-80F7-8C6159C9BD99}" type="pres">
      <dgm:prSet presAssocID="{EAA4DEA6-568A-44F1-805B-346A12967D36}" presName="root" presStyleCnt="0">
        <dgm:presLayoutVars>
          <dgm:dir/>
          <dgm:resizeHandles val="exact"/>
        </dgm:presLayoutVars>
      </dgm:prSet>
      <dgm:spPr/>
    </dgm:pt>
    <dgm:pt modelId="{3E3BB46B-A7CC-44B0-BA90-720296E8B48E}" type="pres">
      <dgm:prSet presAssocID="{EAF704BA-B2D7-4EC4-9CB8-912DF1C4E587}" presName="compNode" presStyleCnt="0"/>
      <dgm:spPr/>
    </dgm:pt>
    <dgm:pt modelId="{863AED79-E3E3-431B-9665-87A2DBA14AAC}" type="pres">
      <dgm:prSet presAssocID="{EAF704BA-B2D7-4EC4-9CB8-912DF1C4E5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A2F1B9BC-B410-4ADB-BDE0-16A5A708A562}" type="pres">
      <dgm:prSet presAssocID="{EAF704BA-B2D7-4EC4-9CB8-912DF1C4E587}" presName="iconSpace" presStyleCnt="0"/>
      <dgm:spPr/>
    </dgm:pt>
    <dgm:pt modelId="{2D0E70C5-9A10-441B-A300-AC75E6E9717F}" type="pres">
      <dgm:prSet presAssocID="{EAF704BA-B2D7-4EC4-9CB8-912DF1C4E587}" presName="parTx" presStyleLbl="revTx" presStyleIdx="0" presStyleCnt="4">
        <dgm:presLayoutVars>
          <dgm:chMax val="0"/>
          <dgm:chPref val="0"/>
        </dgm:presLayoutVars>
      </dgm:prSet>
      <dgm:spPr/>
    </dgm:pt>
    <dgm:pt modelId="{1DFE5284-7F90-476A-811C-9EEB8533489A}" type="pres">
      <dgm:prSet presAssocID="{EAF704BA-B2D7-4EC4-9CB8-912DF1C4E587}" presName="txSpace" presStyleCnt="0"/>
      <dgm:spPr/>
    </dgm:pt>
    <dgm:pt modelId="{6E9D40F4-3D50-423A-920A-12B6DBE68B69}" type="pres">
      <dgm:prSet presAssocID="{EAF704BA-B2D7-4EC4-9CB8-912DF1C4E587}" presName="desTx" presStyleLbl="revTx" presStyleIdx="1" presStyleCnt="4">
        <dgm:presLayoutVars/>
      </dgm:prSet>
      <dgm:spPr/>
    </dgm:pt>
    <dgm:pt modelId="{562E85D5-55E2-4AA4-9E26-800AD4B59B86}" type="pres">
      <dgm:prSet presAssocID="{8AF69A4A-8E53-4A61-A5EF-724CD6A7A0C3}" presName="sibTrans" presStyleCnt="0"/>
      <dgm:spPr/>
    </dgm:pt>
    <dgm:pt modelId="{84B546FD-3F46-4B9A-B3B1-F28D265C097C}" type="pres">
      <dgm:prSet presAssocID="{4601DABF-629D-4359-9FE2-FC004EF081C1}" presName="compNode" presStyleCnt="0"/>
      <dgm:spPr/>
    </dgm:pt>
    <dgm:pt modelId="{266BE1CF-742B-4C7D-B9E7-14440BD56FBC}" type="pres">
      <dgm:prSet presAssocID="{4601DABF-629D-4359-9FE2-FC004EF081C1}" presName="iconRect" presStyleLbl="node1" presStyleIdx="1" presStyleCnt="2" custLinFactNeighborX="60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with solid fill"/>
        </a:ext>
      </dgm:extLst>
    </dgm:pt>
    <dgm:pt modelId="{1BD07560-E09F-4041-9ADE-59913CE77B7D}" type="pres">
      <dgm:prSet presAssocID="{4601DABF-629D-4359-9FE2-FC004EF081C1}" presName="iconSpace" presStyleCnt="0"/>
      <dgm:spPr/>
    </dgm:pt>
    <dgm:pt modelId="{688246A8-97E1-480A-87C6-08BE2438D1EE}" type="pres">
      <dgm:prSet presAssocID="{4601DABF-629D-4359-9FE2-FC004EF081C1}" presName="parTx" presStyleLbl="revTx" presStyleIdx="2" presStyleCnt="4">
        <dgm:presLayoutVars>
          <dgm:chMax val="0"/>
          <dgm:chPref val="0"/>
        </dgm:presLayoutVars>
      </dgm:prSet>
      <dgm:spPr/>
    </dgm:pt>
    <dgm:pt modelId="{02CB4DE1-75C4-4258-B8C3-534E1358170B}" type="pres">
      <dgm:prSet presAssocID="{4601DABF-629D-4359-9FE2-FC004EF081C1}" presName="txSpace" presStyleCnt="0"/>
      <dgm:spPr/>
    </dgm:pt>
    <dgm:pt modelId="{41C90E56-0514-4189-A177-35FCE12CF4C6}" type="pres">
      <dgm:prSet presAssocID="{4601DABF-629D-4359-9FE2-FC004EF081C1}" presName="desTx" presStyleLbl="revTx" presStyleIdx="3" presStyleCnt="4">
        <dgm:presLayoutVars/>
      </dgm:prSet>
      <dgm:spPr/>
    </dgm:pt>
  </dgm:ptLst>
  <dgm:cxnLst>
    <dgm:cxn modelId="{4AB79B08-1BDD-456C-8DED-F6CE031BBFD9}" srcId="{EAA4DEA6-568A-44F1-805B-346A12967D36}" destId="{EAF704BA-B2D7-4EC4-9CB8-912DF1C4E587}" srcOrd="0" destOrd="0" parTransId="{969AF910-D2A7-462F-84E7-76C0A0038274}" sibTransId="{8AF69A4A-8E53-4A61-A5EF-724CD6A7A0C3}"/>
    <dgm:cxn modelId="{F886321F-6314-4670-B925-2583EC1CCF60}" srcId="{EAF704BA-B2D7-4EC4-9CB8-912DF1C4E587}" destId="{6E4D1888-C2AE-4859-B170-8439B0FCBB57}" srcOrd="0" destOrd="0" parTransId="{1EB3C54B-C920-45C7-A778-5BE9C7F317AF}" sibTransId="{96AB80D7-0BA4-4038-BFD4-4396880358EB}"/>
    <dgm:cxn modelId="{9E0F5F34-E98F-4321-BF94-A913D28C828E}" type="presOf" srcId="{EAF704BA-B2D7-4EC4-9CB8-912DF1C4E587}" destId="{2D0E70C5-9A10-441B-A300-AC75E6E9717F}" srcOrd="0" destOrd="0" presId="urn:microsoft.com/office/officeart/2018/2/layout/IconLabelDescriptionList"/>
    <dgm:cxn modelId="{51EF015B-368D-4D34-8A39-887778091E0E}" type="presOf" srcId="{4601DABF-629D-4359-9FE2-FC004EF081C1}" destId="{688246A8-97E1-480A-87C6-08BE2438D1EE}" srcOrd="0" destOrd="0" presId="urn:microsoft.com/office/officeart/2018/2/layout/IconLabelDescriptionList"/>
    <dgm:cxn modelId="{43242C6B-60A5-4FEA-AEB4-0E5EB6448A32}" type="presOf" srcId="{6E4D1888-C2AE-4859-B170-8439B0FCBB57}" destId="{6E9D40F4-3D50-423A-920A-12B6DBE68B69}" srcOrd="0" destOrd="0" presId="urn:microsoft.com/office/officeart/2018/2/layout/IconLabelDescriptionList"/>
    <dgm:cxn modelId="{D9C03574-63F1-424B-A91C-1A210C006657}" type="presOf" srcId="{EAA4DEA6-568A-44F1-805B-346A12967D36}" destId="{9EBEEE1C-994B-4175-80F7-8C6159C9BD99}" srcOrd="0" destOrd="0" presId="urn:microsoft.com/office/officeart/2018/2/layout/IconLabelDescriptionList"/>
    <dgm:cxn modelId="{F3C7FC94-14AB-4490-9973-3982AE392FB2}" type="presOf" srcId="{91FF9E18-9499-4E70-AEAA-874766B4C85E}" destId="{41C90E56-0514-4189-A177-35FCE12CF4C6}" srcOrd="0" destOrd="0" presId="urn:microsoft.com/office/officeart/2018/2/layout/IconLabelDescriptionList"/>
    <dgm:cxn modelId="{40553196-91CE-4905-98E7-F79D669126D5}" srcId="{EAA4DEA6-568A-44F1-805B-346A12967D36}" destId="{4601DABF-629D-4359-9FE2-FC004EF081C1}" srcOrd="1" destOrd="0" parTransId="{5614DAD0-BD70-4F46-A0CC-50A3E20FF562}" sibTransId="{94250F59-1659-4E44-BE97-8FFCA0EDB99C}"/>
    <dgm:cxn modelId="{7C71E2D0-D975-4E71-AC70-C5685FEE7AEA}" srcId="{4601DABF-629D-4359-9FE2-FC004EF081C1}" destId="{91FF9E18-9499-4E70-AEAA-874766B4C85E}" srcOrd="0" destOrd="0" parTransId="{13A01234-4051-402F-B964-760085F210EC}" sibTransId="{014D544F-F26C-458B-B5DE-270C01175570}"/>
    <dgm:cxn modelId="{634A3C87-D32E-4246-9840-808D9514B99C}" type="presParOf" srcId="{9EBEEE1C-994B-4175-80F7-8C6159C9BD99}" destId="{3E3BB46B-A7CC-44B0-BA90-720296E8B48E}" srcOrd="0" destOrd="0" presId="urn:microsoft.com/office/officeart/2018/2/layout/IconLabelDescriptionList"/>
    <dgm:cxn modelId="{4142E607-6BB5-4456-9BFE-D15169DB2DCB}" type="presParOf" srcId="{3E3BB46B-A7CC-44B0-BA90-720296E8B48E}" destId="{863AED79-E3E3-431B-9665-87A2DBA14AAC}" srcOrd="0" destOrd="0" presId="urn:microsoft.com/office/officeart/2018/2/layout/IconLabelDescriptionList"/>
    <dgm:cxn modelId="{7017C580-8F4B-4D3E-888B-B62047289CD9}" type="presParOf" srcId="{3E3BB46B-A7CC-44B0-BA90-720296E8B48E}" destId="{A2F1B9BC-B410-4ADB-BDE0-16A5A708A562}" srcOrd="1" destOrd="0" presId="urn:microsoft.com/office/officeart/2018/2/layout/IconLabelDescriptionList"/>
    <dgm:cxn modelId="{228EB74F-C54F-4112-A416-9C66DFA4FE2B}" type="presParOf" srcId="{3E3BB46B-A7CC-44B0-BA90-720296E8B48E}" destId="{2D0E70C5-9A10-441B-A300-AC75E6E9717F}" srcOrd="2" destOrd="0" presId="urn:microsoft.com/office/officeart/2018/2/layout/IconLabelDescriptionList"/>
    <dgm:cxn modelId="{073D4EC2-D652-4260-9926-83E8F40905EE}" type="presParOf" srcId="{3E3BB46B-A7CC-44B0-BA90-720296E8B48E}" destId="{1DFE5284-7F90-476A-811C-9EEB8533489A}" srcOrd="3" destOrd="0" presId="urn:microsoft.com/office/officeart/2018/2/layout/IconLabelDescriptionList"/>
    <dgm:cxn modelId="{CCFA0403-F760-4483-97A5-A58B3993264F}" type="presParOf" srcId="{3E3BB46B-A7CC-44B0-BA90-720296E8B48E}" destId="{6E9D40F4-3D50-423A-920A-12B6DBE68B69}" srcOrd="4" destOrd="0" presId="urn:microsoft.com/office/officeart/2018/2/layout/IconLabelDescriptionList"/>
    <dgm:cxn modelId="{F0D4C9AC-BA08-4BA4-AB5D-456073710EE8}" type="presParOf" srcId="{9EBEEE1C-994B-4175-80F7-8C6159C9BD99}" destId="{562E85D5-55E2-4AA4-9E26-800AD4B59B86}" srcOrd="1" destOrd="0" presId="urn:microsoft.com/office/officeart/2018/2/layout/IconLabelDescriptionList"/>
    <dgm:cxn modelId="{B92F3447-CA5A-411F-B5B9-94B6A89B8701}" type="presParOf" srcId="{9EBEEE1C-994B-4175-80F7-8C6159C9BD99}" destId="{84B546FD-3F46-4B9A-B3B1-F28D265C097C}" srcOrd="2" destOrd="0" presId="urn:microsoft.com/office/officeart/2018/2/layout/IconLabelDescriptionList"/>
    <dgm:cxn modelId="{44BD46EF-94ED-48D2-89ED-E8875C348DAD}" type="presParOf" srcId="{84B546FD-3F46-4B9A-B3B1-F28D265C097C}" destId="{266BE1CF-742B-4C7D-B9E7-14440BD56FBC}" srcOrd="0" destOrd="0" presId="urn:microsoft.com/office/officeart/2018/2/layout/IconLabelDescriptionList"/>
    <dgm:cxn modelId="{3F8B8A85-60FF-4433-8B24-92DF7FE2D43E}" type="presParOf" srcId="{84B546FD-3F46-4B9A-B3B1-F28D265C097C}" destId="{1BD07560-E09F-4041-9ADE-59913CE77B7D}" srcOrd="1" destOrd="0" presId="urn:microsoft.com/office/officeart/2018/2/layout/IconLabelDescriptionList"/>
    <dgm:cxn modelId="{33D311E7-D79C-46CC-9CFA-296326128401}" type="presParOf" srcId="{84B546FD-3F46-4B9A-B3B1-F28D265C097C}" destId="{688246A8-97E1-480A-87C6-08BE2438D1EE}" srcOrd="2" destOrd="0" presId="urn:microsoft.com/office/officeart/2018/2/layout/IconLabelDescriptionList"/>
    <dgm:cxn modelId="{1075780F-BE72-433D-A1A1-E1A43FEEA898}" type="presParOf" srcId="{84B546FD-3F46-4B9A-B3B1-F28D265C097C}" destId="{02CB4DE1-75C4-4258-B8C3-534E1358170B}" srcOrd="3" destOrd="0" presId="urn:microsoft.com/office/officeart/2018/2/layout/IconLabelDescriptionList"/>
    <dgm:cxn modelId="{60C4CD1E-C3B1-40DC-906D-0F8071D648B1}" type="presParOf" srcId="{84B546FD-3F46-4B9A-B3B1-F28D265C097C}" destId="{41C90E56-0514-4189-A177-35FCE12CF4C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89A3B-840D-4782-B93B-2552059B2A0F}">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FBA24C-D2F7-467C-BE6D-B6D99E05D51C}">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pPr>
          <a:r>
            <a:rPr lang="en-US" sz="2900" kern="1200" err="1">
              <a:latin typeface="Times New Roman" panose="02020603050405020304" pitchFamily="18" charset="0"/>
              <a:cs typeface="Times New Roman" panose="02020603050405020304" pitchFamily="18" charset="0"/>
            </a:rPr>
            <a:t>Análise</a:t>
          </a:r>
          <a:r>
            <a:rPr lang="en-US" sz="2900" kern="1200">
              <a:latin typeface="Times New Roman" panose="02020603050405020304" pitchFamily="18" charset="0"/>
              <a:cs typeface="Times New Roman" panose="02020603050405020304" pitchFamily="18" charset="0"/>
            </a:rPr>
            <a:t> </a:t>
          </a:r>
          <a:r>
            <a:rPr lang="en-US" sz="2900" kern="1200" err="1">
              <a:latin typeface="Times New Roman" panose="02020603050405020304" pitchFamily="18" charset="0"/>
              <a:cs typeface="Times New Roman" panose="02020603050405020304" pitchFamily="18" charset="0"/>
            </a:rPr>
            <a:t>sistemática</a:t>
          </a:r>
          <a:r>
            <a:rPr lang="en-US" sz="2900" kern="1200">
              <a:latin typeface="Times New Roman" panose="02020603050405020304" pitchFamily="18" charset="0"/>
              <a:cs typeface="Times New Roman" panose="02020603050405020304" pitchFamily="18" charset="0"/>
            </a:rPr>
            <a:t> </a:t>
          </a:r>
        </a:p>
      </dsp:txBody>
      <dsp:txXfrm>
        <a:off x="417971" y="2644140"/>
        <a:ext cx="2889450" cy="720000"/>
      </dsp:txXfrm>
    </dsp:sp>
    <dsp:sp modelId="{EA89CA7E-A1CC-411F-947E-746852A34870}">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EC244A-5E86-44D4-880A-F15D8004F9F2}">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pPr>
          <a:r>
            <a:rPr lang="en-US" sz="2900" kern="1200">
              <a:latin typeface="Times New Roman" panose="02020603050405020304" pitchFamily="18" charset="0"/>
              <a:cs typeface="Times New Roman" panose="02020603050405020304" pitchFamily="18" charset="0"/>
            </a:rPr>
            <a:t>Meta-</a:t>
          </a:r>
          <a:r>
            <a:rPr lang="en-US" sz="2900" kern="1200" err="1">
              <a:latin typeface="Times New Roman" panose="02020603050405020304" pitchFamily="18" charset="0"/>
              <a:cs typeface="Times New Roman" panose="02020603050405020304" pitchFamily="18" charset="0"/>
            </a:rPr>
            <a:t>Análise</a:t>
          </a:r>
          <a:endParaRPr lang="en-US" sz="2900" kern="1200">
            <a:latin typeface="Times New Roman" panose="02020603050405020304" pitchFamily="18" charset="0"/>
            <a:cs typeface="Times New Roman" panose="02020603050405020304" pitchFamily="18" charset="0"/>
          </a:endParaRPr>
        </a:p>
      </dsp:txBody>
      <dsp:txXfrm>
        <a:off x="3813075" y="2644140"/>
        <a:ext cx="2889450" cy="720000"/>
      </dsp:txXfrm>
    </dsp:sp>
    <dsp:sp modelId="{DFB82C55-E081-4C22-84B5-69093236061E}">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A17E9-C7C1-486B-9F52-2E58B9BB3657}">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Análise</a:t>
          </a:r>
          <a:r>
            <a:rPr lang="en-US"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 </a:t>
          </a:r>
          <a:r>
            <a:rPr lang="en-US" sz="2400" kern="1200" err="1">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bibliométrica</a:t>
          </a:r>
          <a:endParaRPr lang="en-US" sz="2400" kern="120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0058-2BD7-42F5-8986-7D835B6F6A43}">
      <dsp:nvSpPr>
        <dsp:cNvPr id="0" name=""/>
        <dsp:cNvSpPr/>
      </dsp:nvSpPr>
      <dsp:spPr>
        <a:xfrm>
          <a:off x="325172" y="1134822"/>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F03F1-6167-4233-832B-63FCDD086EED}">
      <dsp:nvSpPr>
        <dsp:cNvPr id="0" name=""/>
        <dsp:cNvSpPr/>
      </dsp:nvSpPr>
      <dsp:spPr>
        <a:xfrm>
          <a:off x="517957" y="1349543"/>
          <a:ext cx="556171" cy="556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23043A-512D-4D1A-A41E-4F6E849A98E7}">
      <dsp:nvSpPr>
        <dsp:cNvPr id="0" name=""/>
        <dsp:cNvSpPr/>
      </dsp:nvSpPr>
      <dsp:spPr>
        <a:xfrm>
          <a:off x="1512"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latin typeface="Times New Roman"/>
              <a:cs typeface="Times New Roman"/>
            </a:rPr>
            <a:t>Contabilidade </a:t>
          </a:r>
        </a:p>
      </dsp:txBody>
      <dsp:txXfrm>
        <a:off x="1512" y="2414215"/>
        <a:ext cx="1589062" cy="635625"/>
      </dsp:txXfrm>
    </dsp:sp>
    <dsp:sp modelId="{ECAA1DAA-7318-4B43-9BE6-FE161CD8D49A}">
      <dsp:nvSpPr>
        <dsp:cNvPr id="0" name=""/>
        <dsp:cNvSpPr/>
      </dsp:nvSpPr>
      <dsp:spPr>
        <a:xfrm>
          <a:off x="2178527"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7E440-47AB-473A-ACDE-0A27F8B8FA73}">
      <dsp:nvSpPr>
        <dsp:cNvPr id="0" name=""/>
        <dsp:cNvSpPr/>
      </dsp:nvSpPr>
      <dsp:spPr>
        <a:xfrm>
          <a:off x="2385105" y="1349543"/>
          <a:ext cx="556171" cy="556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853C38-5F46-459C-B194-149A4C4D818D}">
      <dsp:nvSpPr>
        <dsp:cNvPr id="0" name=""/>
        <dsp:cNvSpPr/>
      </dsp:nvSpPr>
      <dsp:spPr>
        <a:xfrm>
          <a:off x="1868660"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latin typeface="Times New Roman"/>
              <a:cs typeface="Times New Roman"/>
            </a:rPr>
            <a:t>economia </a:t>
          </a:r>
        </a:p>
      </dsp:txBody>
      <dsp:txXfrm>
        <a:off x="1868660" y="2414215"/>
        <a:ext cx="1589062" cy="635625"/>
      </dsp:txXfrm>
    </dsp:sp>
    <dsp:sp modelId="{28F3D89C-1DBA-4F49-AC63-AB1D02212CE1}">
      <dsp:nvSpPr>
        <dsp:cNvPr id="0" name=""/>
        <dsp:cNvSpPr/>
      </dsp:nvSpPr>
      <dsp:spPr>
        <a:xfrm>
          <a:off x="4045676"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B03100-123F-4332-9044-3A806A0D26EA}">
      <dsp:nvSpPr>
        <dsp:cNvPr id="0" name=""/>
        <dsp:cNvSpPr/>
      </dsp:nvSpPr>
      <dsp:spPr>
        <a:xfrm>
          <a:off x="4252254" y="1349543"/>
          <a:ext cx="556171" cy="55617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DB7919-9206-4944-8EFE-744AD642D08C}">
      <dsp:nvSpPr>
        <dsp:cNvPr id="0" name=""/>
        <dsp:cNvSpPr/>
      </dsp:nvSpPr>
      <dsp:spPr>
        <a:xfrm>
          <a:off x="3735809"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latin typeface="Times New Roman"/>
              <a:cs typeface="Times New Roman"/>
            </a:rPr>
            <a:t>econometria </a:t>
          </a:r>
        </a:p>
      </dsp:txBody>
      <dsp:txXfrm>
        <a:off x="3735809" y="2414215"/>
        <a:ext cx="1589062" cy="635625"/>
      </dsp:txXfrm>
    </dsp:sp>
    <dsp:sp modelId="{DEB9573B-0276-4490-9B5F-478326907828}">
      <dsp:nvSpPr>
        <dsp:cNvPr id="0" name=""/>
        <dsp:cNvSpPr/>
      </dsp:nvSpPr>
      <dsp:spPr>
        <a:xfrm>
          <a:off x="5912824"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011F6-21F5-4739-9023-90732FB8D29E}">
      <dsp:nvSpPr>
        <dsp:cNvPr id="0" name=""/>
        <dsp:cNvSpPr/>
      </dsp:nvSpPr>
      <dsp:spPr>
        <a:xfrm>
          <a:off x="6119402" y="1349543"/>
          <a:ext cx="556171" cy="556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2E7FB0-1413-4D49-AF3C-BB605CEE243C}">
      <dsp:nvSpPr>
        <dsp:cNvPr id="0" name=""/>
        <dsp:cNvSpPr/>
      </dsp:nvSpPr>
      <dsp:spPr>
        <a:xfrm>
          <a:off x="5602957"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latin typeface="Times New Roman"/>
              <a:cs typeface="Times New Roman"/>
            </a:rPr>
            <a:t>finanças </a:t>
          </a:r>
        </a:p>
      </dsp:txBody>
      <dsp:txXfrm>
        <a:off x="5602957" y="2414215"/>
        <a:ext cx="1589062" cy="635625"/>
      </dsp:txXfrm>
    </dsp:sp>
    <dsp:sp modelId="{92ABB360-BCD6-4480-8DDC-F27C750042DB}">
      <dsp:nvSpPr>
        <dsp:cNvPr id="0" name=""/>
        <dsp:cNvSpPr/>
      </dsp:nvSpPr>
      <dsp:spPr>
        <a:xfrm>
          <a:off x="7779973"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100C4-4B8C-44E0-8C62-4B3D82EDC675}">
      <dsp:nvSpPr>
        <dsp:cNvPr id="0" name=""/>
        <dsp:cNvSpPr/>
      </dsp:nvSpPr>
      <dsp:spPr>
        <a:xfrm>
          <a:off x="7986551" y="1349543"/>
          <a:ext cx="556171" cy="5561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1C878B-BC0F-44A1-AF30-3FF4D74086EF}">
      <dsp:nvSpPr>
        <dsp:cNvPr id="0" name=""/>
        <dsp:cNvSpPr/>
      </dsp:nvSpPr>
      <dsp:spPr>
        <a:xfrm>
          <a:off x="7470105"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latin typeface="Times New Roman"/>
              <a:cs typeface="Times New Roman"/>
            </a:rPr>
            <a:t>ciências sociais </a:t>
          </a:r>
        </a:p>
      </dsp:txBody>
      <dsp:txXfrm>
        <a:off x="7470105" y="2414215"/>
        <a:ext cx="1589062" cy="635625"/>
      </dsp:txXfrm>
    </dsp:sp>
    <dsp:sp modelId="{6E14012F-3942-4F6B-8AF6-E82A04729A19}">
      <dsp:nvSpPr>
        <dsp:cNvPr id="0" name=""/>
        <dsp:cNvSpPr/>
      </dsp:nvSpPr>
      <dsp:spPr>
        <a:xfrm>
          <a:off x="9647121" y="1142964"/>
          <a:ext cx="969328" cy="969328"/>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DDA2D-611A-4084-A24E-6B57B6D9E0C4}">
      <dsp:nvSpPr>
        <dsp:cNvPr id="0" name=""/>
        <dsp:cNvSpPr/>
      </dsp:nvSpPr>
      <dsp:spPr>
        <a:xfrm>
          <a:off x="9853699" y="1349543"/>
          <a:ext cx="556171" cy="5561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B57593-FFCC-4DAC-B7E7-2DF8B18F052D}">
      <dsp:nvSpPr>
        <dsp:cNvPr id="0" name=""/>
        <dsp:cNvSpPr/>
      </dsp:nvSpPr>
      <dsp:spPr>
        <a:xfrm>
          <a:off x="9337254" y="2414215"/>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latin typeface="Times New Roman"/>
              <a:cs typeface="Times New Roman"/>
            </a:rPr>
            <a:t>gestão</a:t>
          </a:r>
        </a:p>
      </dsp:txBody>
      <dsp:txXfrm>
        <a:off x="9337254" y="2414215"/>
        <a:ext cx="1589062" cy="635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69183-0A48-44A9-97CD-868CCFD8E479}">
      <dsp:nvSpPr>
        <dsp:cNvPr id="0" name=""/>
        <dsp:cNvSpPr/>
      </dsp:nvSpPr>
      <dsp:spPr>
        <a:xfrm>
          <a:off x="1103528"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D54EF-0D1D-4F33-9684-1D8E1C7E7D1F}">
      <dsp:nvSpPr>
        <dsp:cNvPr id="0" name=""/>
        <dsp:cNvSpPr/>
      </dsp:nvSpPr>
      <dsp:spPr>
        <a:xfrm>
          <a:off x="1316962"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E4F455-35AA-42F8-B734-7A00C14CF8EB}">
      <dsp:nvSpPr>
        <dsp:cNvPr id="0" name=""/>
        <dsp:cNvSpPr/>
      </dsp:nvSpPr>
      <dsp:spPr>
        <a:xfrm>
          <a:off x="7833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latin typeface="Times New Roman" panose="02020603050405020304" pitchFamily="18" charset="0"/>
              <a:cs typeface="Times New Roman" panose="02020603050405020304" pitchFamily="18" charset="0"/>
            </a:rPr>
            <a:t>Estratégia de gestão</a:t>
          </a:r>
        </a:p>
      </dsp:txBody>
      <dsp:txXfrm>
        <a:off x="783378" y="1313725"/>
        <a:ext cx="1641796" cy="656718"/>
      </dsp:txXfrm>
    </dsp:sp>
    <dsp:sp modelId="{CAD15E39-883F-47C9-B801-6ED00C4DF3D5}">
      <dsp:nvSpPr>
        <dsp:cNvPr id="0" name=""/>
        <dsp:cNvSpPr/>
      </dsp:nvSpPr>
      <dsp:spPr>
        <a:xfrm>
          <a:off x="3032639"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933D2-5B28-4978-8A09-4261759C15CA}">
      <dsp:nvSpPr>
        <dsp:cNvPr id="0" name=""/>
        <dsp:cNvSpPr/>
      </dsp:nvSpPr>
      <dsp:spPr>
        <a:xfrm>
          <a:off x="3246073"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A3290-E944-494B-B7A9-A960A94DAC78}">
      <dsp:nvSpPr>
        <dsp:cNvPr id="0" name=""/>
        <dsp:cNvSpPr/>
      </dsp:nvSpPr>
      <dsp:spPr>
        <a:xfrm>
          <a:off x="2712489"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err="1">
              <a:latin typeface="Times New Roman" panose="02020603050405020304" pitchFamily="18" charset="0"/>
              <a:cs typeface="Times New Roman" panose="02020603050405020304" pitchFamily="18" charset="0"/>
            </a:rPr>
            <a:t>Comércio</a:t>
          </a:r>
          <a:r>
            <a:rPr lang="en-US" sz="1600" kern="1200">
              <a:latin typeface="Times New Roman" panose="02020603050405020304" pitchFamily="18" charset="0"/>
              <a:cs typeface="Times New Roman" panose="02020603050405020304" pitchFamily="18" charset="0"/>
            </a:rPr>
            <a:t> </a:t>
          </a:r>
          <a:r>
            <a:rPr lang="en-US" sz="1600" kern="1200" err="1">
              <a:latin typeface="Times New Roman" panose="02020603050405020304" pitchFamily="18" charset="0"/>
              <a:cs typeface="Times New Roman" panose="02020603050405020304" pitchFamily="18" charset="0"/>
            </a:rPr>
            <a:t>eletrónico</a:t>
          </a:r>
          <a:endParaRPr lang="en-US" sz="1600" kern="1200">
            <a:latin typeface="Times New Roman" panose="02020603050405020304" pitchFamily="18" charset="0"/>
            <a:cs typeface="Times New Roman" panose="02020603050405020304" pitchFamily="18" charset="0"/>
          </a:endParaRPr>
        </a:p>
      </dsp:txBody>
      <dsp:txXfrm>
        <a:off x="2712489" y="1313725"/>
        <a:ext cx="1641796" cy="656718"/>
      </dsp:txXfrm>
    </dsp:sp>
    <dsp:sp modelId="{C970C605-062A-4F0A-87DB-F5A94CE26947}">
      <dsp:nvSpPr>
        <dsp:cNvPr id="0" name=""/>
        <dsp:cNvSpPr/>
      </dsp:nvSpPr>
      <dsp:spPr>
        <a:xfrm>
          <a:off x="4961751" y="288"/>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B19C4-CB66-41E8-AB80-6234E6D4E4EB}">
      <dsp:nvSpPr>
        <dsp:cNvPr id="0" name=""/>
        <dsp:cNvSpPr/>
      </dsp:nvSpPr>
      <dsp:spPr>
        <a:xfrm>
          <a:off x="5175184"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D9A0E-58AC-487B-AD4D-0E5D0469DF8C}">
      <dsp:nvSpPr>
        <dsp:cNvPr id="0" name=""/>
        <dsp:cNvSpPr/>
      </dsp:nvSpPr>
      <dsp:spPr>
        <a:xfrm>
          <a:off x="464160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latin typeface="Times New Roman" panose="02020603050405020304" pitchFamily="18" charset="0"/>
              <a:cs typeface="Times New Roman" panose="02020603050405020304" pitchFamily="18" charset="0"/>
            </a:rPr>
            <a:t>Finanças</a:t>
          </a:r>
          <a:endParaRPr lang="en-US" sz="1000" kern="1200">
            <a:solidFill>
              <a:prstClr val="white"/>
            </a:solidFill>
            <a:latin typeface="Times New Roman" panose="02020603050405020304" pitchFamily="18" charset="0"/>
            <a:ea typeface="+mn-ea"/>
            <a:cs typeface="Times New Roman" panose="02020603050405020304" pitchFamily="18" charset="0"/>
          </a:endParaRPr>
        </a:p>
      </dsp:txBody>
      <dsp:txXfrm>
        <a:off x="4641600" y="1313725"/>
        <a:ext cx="1641796" cy="656718"/>
      </dsp:txXfrm>
    </dsp:sp>
    <dsp:sp modelId="{A31AEE63-F654-48D2-BA8E-0E1F3AD14CC5}">
      <dsp:nvSpPr>
        <dsp:cNvPr id="0" name=""/>
        <dsp:cNvSpPr/>
      </dsp:nvSpPr>
      <dsp:spPr>
        <a:xfrm>
          <a:off x="2068084" y="2380893"/>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CFA545-B8C6-459C-B7E2-2A474DBBB0BF}">
      <dsp:nvSpPr>
        <dsp:cNvPr id="0" name=""/>
        <dsp:cNvSpPr/>
      </dsp:nvSpPr>
      <dsp:spPr>
        <a:xfrm>
          <a:off x="2281517" y="2594327"/>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D7238-275E-41DD-9FA2-3ED2D85BDA56}">
      <dsp:nvSpPr>
        <dsp:cNvPr id="0" name=""/>
        <dsp:cNvSpPr/>
      </dsp:nvSpPr>
      <dsp:spPr>
        <a:xfrm>
          <a:off x="1747933"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err="1">
              <a:latin typeface="Times New Roman" panose="02020603050405020304" pitchFamily="18" charset="0"/>
              <a:cs typeface="Times New Roman" panose="02020603050405020304" pitchFamily="18" charset="0"/>
            </a:rPr>
            <a:t>Recursos</a:t>
          </a:r>
          <a:r>
            <a:rPr lang="en-US" sz="1600" kern="1200">
              <a:latin typeface="Times New Roman" panose="02020603050405020304" pitchFamily="18" charset="0"/>
              <a:cs typeface="Times New Roman" panose="02020603050405020304" pitchFamily="18" charset="0"/>
            </a:rPr>
            <a:t> </a:t>
          </a:r>
          <a:r>
            <a:rPr lang="en-US" sz="1600" kern="1200" err="1">
              <a:latin typeface="Times New Roman" panose="02020603050405020304" pitchFamily="18" charset="0"/>
              <a:cs typeface="Times New Roman" panose="02020603050405020304" pitchFamily="18" charset="0"/>
            </a:rPr>
            <a:t>humanos</a:t>
          </a:r>
          <a:endParaRPr lang="en-US" sz="1000" kern="1200">
            <a:solidFill>
              <a:prstClr val="white"/>
            </a:solidFill>
            <a:latin typeface="Times New Roman" panose="02020603050405020304" pitchFamily="18" charset="0"/>
            <a:ea typeface="+mn-ea"/>
            <a:cs typeface="Times New Roman" panose="02020603050405020304" pitchFamily="18" charset="0"/>
          </a:endParaRPr>
        </a:p>
      </dsp:txBody>
      <dsp:txXfrm>
        <a:off x="1747933" y="3694331"/>
        <a:ext cx="1641796" cy="656718"/>
      </dsp:txXfrm>
    </dsp:sp>
    <dsp:sp modelId="{23FF7FF1-D69A-4688-82DE-F13BCAF8DDF0}">
      <dsp:nvSpPr>
        <dsp:cNvPr id="0" name=""/>
        <dsp:cNvSpPr/>
      </dsp:nvSpPr>
      <dsp:spPr>
        <a:xfrm>
          <a:off x="3997195" y="2380893"/>
          <a:ext cx="1001496" cy="100149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12B53-DB7D-4611-8369-B7E513F6F26F}">
      <dsp:nvSpPr>
        <dsp:cNvPr id="0" name=""/>
        <dsp:cNvSpPr/>
      </dsp:nvSpPr>
      <dsp:spPr>
        <a:xfrm>
          <a:off x="4238061" y="2594327"/>
          <a:ext cx="574628" cy="57462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92257-4861-49CD-B136-83F89DD2E549}">
      <dsp:nvSpPr>
        <dsp:cNvPr id="0" name=""/>
        <dsp:cNvSpPr/>
      </dsp:nvSpPr>
      <dsp:spPr>
        <a:xfrm>
          <a:off x="3677045"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cap="all">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Marketing</a:t>
          </a:r>
        </a:p>
      </dsp:txBody>
      <dsp:txXfrm>
        <a:off x="3677045" y="3694331"/>
        <a:ext cx="1641796" cy="656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D874-FB5B-4069-91DE-8671027955B9}">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29DDB-F044-45FF-8638-3E23A48127B8}">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EACFF-C097-49EF-A68C-1EA906DD087D}">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err="1">
              <a:latin typeface="Times New Roman" panose="02020603050405020304" pitchFamily="18" charset="0"/>
              <a:cs typeface="Times New Roman" panose="02020603050405020304" pitchFamily="18" charset="0"/>
            </a:rPr>
            <a:t>Permite</a:t>
          </a:r>
          <a:r>
            <a:rPr lang="en-US" sz="2200" kern="1200">
              <a:latin typeface="Times New Roman" panose="02020603050405020304" pitchFamily="18" charset="0"/>
              <a:cs typeface="Times New Roman" panose="02020603050405020304" pitchFamily="18" charset="0"/>
            </a:rPr>
            <a:t> lidar com </a:t>
          </a:r>
          <a:r>
            <a:rPr lang="en-US" sz="2200" kern="1200" err="1">
              <a:latin typeface="Times New Roman" panose="02020603050405020304" pitchFamily="18" charset="0"/>
              <a:cs typeface="Times New Roman" panose="02020603050405020304" pitchFamily="18" charset="0"/>
            </a:rPr>
            <a:t>grandes</a:t>
          </a:r>
          <a:r>
            <a:rPr lang="en-US" sz="2200" kern="1200">
              <a:latin typeface="Times New Roman" panose="02020603050405020304" pitchFamily="18" charset="0"/>
              <a:cs typeface="Times New Roman" panose="02020603050405020304" pitchFamily="18" charset="0"/>
            </a:rPr>
            <a:t> volumes de dados </a:t>
          </a:r>
          <a:r>
            <a:rPr lang="en-US" sz="2200" kern="1200" err="1">
              <a:latin typeface="Times New Roman" panose="02020603050405020304" pitchFamily="18" charset="0"/>
              <a:cs typeface="Times New Roman" panose="02020603050405020304" pitchFamily="18" charset="0"/>
            </a:rPr>
            <a:t>científicos</a:t>
          </a:r>
          <a:r>
            <a:rPr lang="en-US" sz="2200" kern="1200">
              <a:latin typeface="Times New Roman" panose="02020603050405020304" pitchFamily="18" charset="0"/>
              <a:cs typeface="Times New Roman" panose="02020603050405020304" pitchFamily="18" charset="0"/>
            </a:rPr>
            <a:t> </a:t>
          </a:r>
        </a:p>
      </dsp:txBody>
      <dsp:txXfrm>
        <a:off x="1057183" y="1805"/>
        <a:ext cx="9458416" cy="915310"/>
      </dsp:txXfrm>
    </dsp:sp>
    <dsp:sp modelId="{957DD8A4-2929-47B6-A36C-A7CFE2230A4C}">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987C6-8989-478F-AF2C-F2E976A90BF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30935-2DE5-4714-9831-9879BBF303A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Auxilia a </a:t>
          </a:r>
          <a:r>
            <a:rPr lang="en-US" sz="2200" kern="1200" err="1">
              <a:latin typeface="Times New Roman" panose="02020603050405020304" pitchFamily="18" charset="0"/>
              <a:cs typeface="Times New Roman" panose="02020603050405020304" pitchFamily="18" charset="0"/>
            </a:rPr>
            <a:t>produção</a:t>
          </a:r>
          <a:r>
            <a:rPr lang="en-US" sz="2200" kern="1200">
              <a:latin typeface="Times New Roman" panose="02020603050405020304" pitchFamily="18" charset="0"/>
              <a:cs typeface="Times New Roman" panose="02020603050405020304" pitchFamily="18" charset="0"/>
            </a:rPr>
            <a:t> de </a:t>
          </a:r>
          <a:r>
            <a:rPr lang="en-US" sz="2200" kern="1200" err="1">
              <a:latin typeface="Times New Roman" panose="02020603050405020304" pitchFamily="18" charset="0"/>
              <a:cs typeface="Times New Roman" panose="02020603050405020304" pitchFamily="18" charset="0"/>
            </a:rPr>
            <a:t>investigação</a:t>
          </a:r>
          <a:r>
            <a:rPr lang="en-US" sz="2200" kern="1200">
              <a:latin typeface="Times New Roman" panose="02020603050405020304" pitchFamily="18" charset="0"/>
              <a:cs typeface="Times New Roman" panose="02020603050405020304" pitchFamily="18" charset="0"/>
            </a:rPr>
            <a:t> com </a:t>
          </a:r>
          <a:r>
            <a:rPr lang="en-US" sz="2200" kern="1200" err="1">
              <a:latin typeface="Times New Roman" panose="02020603050405020304" pitchFamily="18" charset="0"/>
              <a:cs typeface="Times New Roman" panose="02020603050405020304" pitchFamily="18" charset="0"/>
            </a:rPr>
            <a:t>elevado</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impacto</a:t>
          </a:r>
          <a:endParaRPr lang="en-US" sz="2200" kern="1200">
            <a:latin typeface="Times New Roman" panose="02020603050405020304" pitchFamily="18" charset="0"/>
            <a:cs typeface="Times New Roman" panose="02020603050405020304" pitchFamily="18" charset="0"/>
          </a:endParaRPr>
        </a:p>
      </dsp:txBody>
      <dsp:txXfrm>
        <a:off x="1057183" y="1145944"/>
        <a:ext cx="9458416" cy="915310"/>
      </dsp:txXfrm>
    </dsp:sp>
    <dsp:sp modelId="{3709C896-8770-4099-A71A-6F030C967C95}">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95F6A-807C-4808-973F-41C3F071952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A32B44-7643-4A97-8DFB-5BCFA06FE3D9}">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err="1">
              <a:latin typeface="Times New Roman" panose="02020603050405020304" pitchFamily="18" charset="0"/>
              <a:cs typeface="Times New Roman" panose="02020603050405020304" pitchFamily="18" charset="0"/>
            </a:rPr>
            <a:t>Possibilita</a:t>
          </a:r>
          <a:r>
            <a:rPr lang="en-US" sz="2200" kern="1200">
              <a:latin typeface="Times New Roman" panose="02020603050405020304" pitchFamily="18" charset="0"/>
              <a:cs typeface="Times New Roman" panose="02020603050405020304" pitchFamily="18" charset="0"/>
            </a:rPr>
            <a:t> o </a:t>
          </a:r>
          <a:r>
            <a:rPr lang="en-US" sz="2200" kern="1200" err="1">
              <a:latin typeface="Times New Roman" panose="02020603050405020304" pitchFamily="18" charset="0"/>
              <a:cs typeface="Times New Roman" panose="02020603050405020304" pitchFamily="18" charset="0"/>
            </a:rPr>
            <a:t>estudo</a:t>
          </a:r>
          <a:r>
            <a:rPr lang="en-US" sz="2200" kern="1200">
              <a:latin typeface="Times New Roman" panose="02020603050405020304" pitchFamily="18" charset="0"/>
              <a:cs typeface="Times New Roman" panose="02020603050405020304" pitchFamily="18" charset="0"/>
            </a:rPr>
            <a:t> de </a:t>
          </a:r>
          <a:r>
            <a:rPr lang="en-US" sz="2200" kern="1200" err="1">
              <a:latin typeface="Times New Roman" panose="02020603050405020304" pitchFamily="18" charset="0"/>
              <a:cs typeface="Times New Roman" panose="02020603050405020304" pitchFamily="18" charset="0"/>
            </a:rPr>
            <a:t>tendências</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emergentes</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sobre</a:t>
          </a:r>
          <a:r>
            <a:rPr lang="en-US" sz="2200" kern="1200">
              <a:latin typeface="Times New Roman" panose="02020603050405020304" pitchFamily="18" charset="0"/>
              <a:cs typeface="Times New Roman" panose="02020603050405020304" pitchFamily="18" charset="0"/>
            </a:rPr>
            <a:t> performance de </a:t>
          </a:r>
          <a:r>
            <a:rPr lang="en-US" sz="2200" kern="1200" err="1">
              <a:latin typeface="Times New Roman" panose="02020603050405020304" pitchFamily="18" charset="0"/>
              <a:cs typeface="Times New Roman" panose="02020603050405020304" pitchFamily="18" charset="0"/>
            </a:rPr>
            <a:t>artigos</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jornais</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padrões</a:t>
          </a:r>
          <a:r>
            <a:rPr lang="en-US" sz="2200" kern="1200">
              <a:latin typeface="Times New Roman" panose="02020603050405020304" pitchFamily="18" charset="0"/>
              <a:cs typeface="Times New Roman" panose="02020603050405020304" pitchFamily="18" charset="0"/>
            </a:rPr>
            <a:t> de </a:t>
          </a:r>
          <a:r>
            <a:rPr lang="en-US" sz="2200" kern="1200" err="1">
              <a:latin typeface="Times New Roman" panose="02020603050405020304" pitchFamily="18" charset="0"/>
              <a:cs typeface="Times New Roman" panose="02020603050405020304" pitchFamily="18" charset="0"/>
            </a:rPr>
            <a:t>colaboração</a:t>
          </a:r>
          <a:r>
            <a:rPr lang="en-US" sz="2200" kern="1200">
              <a:latin typeface="Times New Roman" panose="02020603050405020304" pitchFamily="18" charset="0"/>
              <a:cs typeface="Times New Roman" panose="02020603050405020304" pitchFamily="18" charset="0"/>
            </a:rPr>
            <a:t> e </a:t>
          </a:r>
          <a:r>
            <a:rPr lang="en-US" sz="2200" kern="1200" err="1">
              <a:latin typeface="Times New Roman" panose="02020603050405020304" pitchFamily="18" charset="0"/>
              <a:cs typeface="Times New Roman" panose="02020603050405020304" pitchFamily="18" charset="0"/>
            </a:rPr>
            <a:t>constituintes</a:t>
          </a:r>
          <a:r>
            <a:rPr lang="en-US" sz="2200" kern="1200">
              <a:latin typeface="Times New Roman" panose="02020603050405020304" pitchFamily="18" charset="0"/>
              <a:cs typeface="Times New Roman" panose="02020603050405020304" pitchFamily="18" charset="0"/>
            </a:rPr>
            <a:t> de </a:t>
          </a:r>
          <a:r>
            <a:rPr lang="en-US" sz="2200" kern="1200" err="1">
              <a:latin typeface="Times New Roman" panose="02020603050405020304" pitchFamily="18" charset="0"/>
              <a:cs typeface="Times New Roman" panose="02020603050405020304" pitchFamily="18" charset="0"/>
            </a:rPr>
            <a:t>pesquisa</a:t>
          </a:r>
          <a:endParaRPr lang="en-US" sz="2200" kern="1200">
            <a:latin typeface="Times New Roman" panose="02020603050405020304" pitchFamily="18" charset="0"/>
            <a:cs typeface="Times New Roman" panose="02020603050405020304" pitchFamily="18" charset="0"/>
          </a:endParaRPr>
        </a:p>
      </dsp:txBody>
      <dsp:txXfrm>
        <a:off x="1057183" y="2290082"/>
        <a:ext cx="9458416" cy="915310"/>
      </dsp:txXfrm>
    </dsp:sp>
    <dsp:sp modelId="{862DF93B-5AF3-4FEC-95B8-6A0716AD721C}">
      <dsp:nvSpPr>
        <dsp:cNvPr id="0" name=""/>
        <dsp:cNvSpPr/>
      </dsp:nvSpPr>
      <dsp:spPr>
        <a:xfrm>
          <a:off x="0" y="3436027"/>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DE6AC-82BF-4411-89D2-A45CCDD90B58}">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97DE6-1A99-4F17-8AD0-35E0C352C69C}">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err="1">
              <a:latin typeface="Times New Roman" panose="02020603050405020304" pitchFamily="18" charset="0"/>
              <a:cs typeface="Times New Roman" panose="02020603050405020304" pitchFamily="18" charset="0"/>
            </a:rPr>
            <a:t>Facilita</a:t>
          </a:r>
          <a:r>
            <a:rPr lang="en-US" sz="2200" kern="1200">
              <a:latin typeface="Times New Roman" panose="02020603050405020304" pitchFamily="18" charset="0"/>
              <a:cs typeface="Times New Roman" panose="02020603050405020304" pitchFamily="18" charset="0"/>
            </a:rPr>
            <a:t> a </a:t>
          </a:r>
          <a:r>
            <a:rPr lang="en-US" sz="2200" kern="1200" err="1">
              <a:latin typeface="Times New Roman" panose="02020603050405020304" pitchFamily="18" charset="0"/>
              <a:cs typeface="Times New Roman" panose="02020603050405020304" pitchFamily="18" charset="0"/>
            </a:rPr>
            <a:t>exploração</a:t>
          </a:r>
          <a:r>
            <a:rPr lang="en-US" sz="2200" kern="1200">
              <a:latin typeface="Times New Roman" panose="02020603050405020304" pitchFamily="18" charset="0"/>
              <a:cs typeface="Times New Roman" panose="02020603050405020304" pitchFamily="18" charset="0"/>
            </a:rPr>
            <a:t> da </a:t>
          </a:r>
          <a:r>
            <a:rPr lang="en-US" sz="2200" kern="1200" err="1">
              <a:latin typeface="Times New Roman" panose="02020603050405020304" pitchFamily="18" charset="0"/>
              <a:cs typeface="Times New Roman" panose="02020603050405020304" pitchFamily="18" charset="0"/>
            </a:rPr>
            <a:t>estrutura</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intelectual</a:t>
          </a:r>
          <a:r>
            <a:rPr lang="en-US" sz="2200" kern="1200">
              <a:latin typeface="Times New Roman" panose="02020603050405020304" pitchFamily="18" charset="0"/>
              <a:cs typeface="Times New Roman" panose="02020603050405020304" pitchFamily="18" charset="0"/>
            </a:rPr>
            <a:t> de um </a:t>
          </a:r>
          <a:r>
            <a:rPr lang="en-US" sz="2200" kern="1200" err="1">
              <a:latin typeface="Times New Roman" panose="02020603050405020304" pitchFamily="18" charset="0"/>
              <a:cs typeface="Times New Roman" panose="02020603050405020304" pitchFamily="18" charset="0"/>
            </a:rPr>
            <a:t>tema</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específico</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na</a:t>
          </a:r>
          <a:r>
            <a:rPr lang="en-US" sz="2200" kern="1200">
              <a:latin typeface="Times New Roman" panose="02020603050405020304" pitchFamily="18" charset="0"/>
              <a:cs typeface="Times New Roman" panose="02020603050405020304" pitchFamily="18" charset="0"/>
            </a:rPr>
            <a:t> </a:t>
          </a:r>
          <a:r>
            <a:rPr lang="en-US" sz="2200" kern="1200" err="1">
              <a:latin typeface="Times New Roman" panose="02020603050405020304" pitchFamily="18" charset="0"/>
              <a:cs typeface="Times New Roman" panose="02020603050405020304" pitchFamily="18" charset="0"/>
            </a:rPr>
            <a:t>literatura</a:t>
          </a:r>
          <a:endParaRPr lang="en-US" sz="2200" kern="1200">
            <a:latin typeface="Times New Roman" panose="02020603050405020304" pitchFamily="18" charset="0"/>
            <a:cs typeface="Times New Roman" panose="02020603050405020304" pitchFamily="18" charset="0"/>
          </a:endParaRPr>
        </a:p>
      </dsp:txBody>
      <dsp:txXfrm>
        <a:off x="1057183" y="3434221"/>
        <a:ext cx="9458416" cy="915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ED79-E3E3-431B-9665-87A2DBA14AAC}">
      <dsp:nvSpPr>
        <dsp:cNvPr id="0" name=""/>
        <dsp:cNvSpPr/>
      </dsp:nvSpPr>
      <dsp:spPr>
        <a:xfrm>
          <a:off x="559800" y="75680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E70C5-9A10-441B-A300-AC75E6E9717F}">
      <dsp:nvSpPr>
        <dsp:cNvPr id="0" name=""/>
        <dsp:cNvSpPr/>
      </dsp:nvSpPr>
      <dsp:spPr>
        <a:xfrm>
          <a:off x="559800" y="239083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kern="1200" err="1">
              <a:latin typeface="Times New Roman" panose="02020603050405020304" pitchFamily="18" charset="0"/>
              <a:cs typeface="Times New Roman" panose="02020603050405020304" pitchFamily="18" charset="0"/>
            </a:rPr>
            <a:t>Análise</a:t>
          </a:r>
          <a:r>
            <a:rPr lang="en-US" sz="3300" kern="1200">
              <a:latin typeface="Times New Roman" panose="02020603050405020304" pitchFamily="18" charset="0"/>
              <a:cs typeface="Times New Roman" panose="02020603050405020304" pitchFamily="18" charset="0"/>
            </a:rPr>
            <a:t> de performance</a:t>
          </a:r>
        </a:p>
      </dsp:txBody>
      <dsp:txXfrm>
        <a:off x="559800" y="2390831"/>
        <a:ext cx="4320000" cy="648000"/>
      </dsp:txXfrm>
    </dsp:sp>
    <dsp:sp modelId="{6E9D40F4-3D50-423A-920A-12B6DBE68B69}">
      <dsp:nvSpPr>
        <dsp:cNvPr id="0" name=""/>
        <dsp:cNvSpPr/>
      </dsp:nvSpPr>
      <dsp:spPr>
        <a:xfrm>
          <a:off x="559800" y="3095586"/>
          <a:ext cx="4320000" cy="49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Analisa as </a:t>
          </a:r>
          <a:r>
            <a:rPr lang="en-US" sz="1700" kern="1200" err="1">
              <a:latin typeface="Times New Roman" panose="02020603050405020304" pitchFamily="18" charset="0"/>
              <a:cs typeface="Times New Roman" panose="02020603050405020304" pitchFamily="18" charset="0"/>
            </a:rPr>
            <a:t>contribuições</a:t>
          </a:r>
          <a:r>
            <a:rPr lang="en-US" sz="1700" kern="1200">
              <a:latin typeface="Times New Roman" panose="02020603050405020304" pitchFamily="18" charset="0"/>
              <a:cs typeface="Times New Roman" panose="02020603050405020304" pitchFamily="18" charset="0"/>
            </a:rPr>
            <a:t> dos </a:t>
          </a:r>
          <a:r>
            <a:rPr lang="en-US" sz="1700" kern="1200" err="1">
              <a:latin typeface="Times New Roman" panose="02020603050405020304" pitchFamily="18" charset="0"/>
              <a:cs typeface="Times New Roman" panose="02020603050405020304" pitchFamily="18" charset="0"/>
            </a:rPr>
            <a:t>constituintes</a:t>
          </a:r>
          <a:r>
            <a:rPr lang="en-US" sz="1700" kern="1200">
              <a:latin typeface="Times New Roman" panose="02020603050405020304" pitchFamily="18" charset="0"/>
              <a:cs typeface="Times New Roman" panose="02020603050405020304" pitchFamily="18" charset="0"/>
            </a:rPr>
            <a:t> de </a:t>
          </a:r>
          <a:r>
            <a:rPr lang="en-US" sz="1700" kern="1200" err="1">
              <a:latin typeface="Times New Roman" panose="02020603050405020304" pitchFamily="18" charset="0"/>
              <a:cs typeface="Times New Roman" panose="02020603050405020304" pitchFamily="18" charset="0"/>
            </a:rPr>
            <a:t>investigação</a:t>
          </a:r>
          <a:endParaRPr lang="en-US" sz="1700" kern="1200">
            <a:latin typeface="Times New Roman" panose="02020603050405020304" pitchFamily="18" charset="0"/>
            <a:cs typeface="Times New Roman" panose="02020603050405020304" pitchFamily="18" charset="0"/>
          </a:endParaRPr>
        </a:p>
      </dsp:txBody>
      <dsp:txXfrm>
        <a:off x="559800" y="3095586"/>
        <a:ext cx="4320000" cy="498942"/>
      </dsp:txXfrm>
    </dsp:sp>
    <dsp:sp modelId="{266BE1CF-742B-4C7D-B9E7-14440BD56FBC}">
      <dsp:nvSpPr>
        <dsp:cNvPr id="0" name=""/>
        <dsp:cNvSpPr/>
      </dsp:nvSpPr>
      <dsp:spPr>
        <a:xfrm>
          <a:off x="5644932" y="756809"/>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246A8-97E1-480A-87C6-08BE2438D1EE}">
      <dsp:nvSpPr>
        <dsp:cNvPr id="0" name=""/>
        <dsp:cNvSpPr/>
      </dsp:nvSpPr>
      <dsp:spPr>
        <a:xfrm>
          <a:off x="5635800" y="239083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kern="1200" err="1">
              <a:latin typeface="Times New Roman" panose="02020603050405020304" pitchFamily="18" charset="0"/>
              <a:cs typeface="Times New Roman" panose="02020603050405020304" pitchFamily="18" charset="0"/>
            </a:rPr>
            <a:t>Mapeamento</a:t>
          </a:r>
          <a:r>
            <a:rPr lang="en-US" sz="3300" kern="1200"/>
            <a:t> </a:t>
          </a:r>
          <a:r>
            <a:rPr lang="en-US" sz="3300" kern="1200" err="1"/>
            <a:t>científico</a:t>
          </a:r>
          <a:r>
            <a:rPr lang="en-US" sz="3300" kern="1200"/>
            <a:t> </a:t>
          </a:r>
        </a:p>
      </dsp:txBody>
      <dsp:txXfrm>
        <a:off x="5635800" y="2390831"/>
        <a:ext cx="4320000" cy="648000"/>
      </dsp:txXfrm>
    </dsp:sp>
    <dsp:sp modelId="{41C90E56-0514-4189-A177-35FCE12CF4C6}">
      <dsp:nvSpPr>
        <dsp:cNvPr id="0" name=""/>
        <dsp:cNvSpPr/>
      </dsp:nvSpPr>
      <dsp:spPr>
        <a:xfrm>
          <a:off x="5635800" y="3095586"/>
          <a:ext cx="4320000" cy="49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err="1">
              <a:latin typeface="Times New Roman" panose="02020603050405020304" pitchFamily="18" charset="0"/>
              <a:cs typeface="Times New Roman" panose="02020603050405020304" pitchFamily="18" charset="0"/>
            </a:rPr>
            <a:t>Foca</a:t>
          </a:r>
          <a:r>
            <a:rPr lang="en-US" sz="1700" kern="1200">
              <a:latin typeface="Times New Roman" panose="02020603050405020304" pitchFamily="18" charset="0"/>
              <a:cs typeface="Times New Roman" panose="02020603050405020304" pitchFamily="18" charset="0"/>
            </a:rPr>
            <a:t>-se </a:t>
          </a:r>
          <a:r>
            <a:rPr lang="en-US" sz="1700" kern="1200" err="1">
              <a:latin typeface="Times New Roman" panose="02020603050405020304" pitchFamily="18" charset="0"/>
              <a:cs typeface="Times New Roman" panose="02020603050405020304" pitchFamily="18" charset="0"/>
            </a:rPr>
            <a:t>nas</a:t>
          </a:r>
          <a:r>
            <a:rPr lang="en-US" sz="1700" kern="1200">
              <a:latin typeface="Times New Roman" panose="02020603050405020304" pitchFamily="18" charset="0"/>
              <a:cs typeface="Times New Roman" panose="02020603050405020304" pitchFamily="18" charset="0"/>
            </a:rPr>
            <a:t> </a:t>
          </a:r>
          <a:r>
            <a:rPr lang="en-US" sz="1700" kern="1200" err="1">
              <a:latin typeface="Times New Roman" panose="02020603050405020304" pitchFamily="18" charset="0"/>
              <a:cs typeface="Times New Roman" panose="02020603050405020304" pitchFamily="18" charset="0"/>
            </a:rPr>
            <a:t>relações</a:t>
          </a:r>
          <a:r>
            <a:rPr lang="en-US" sz="1700" kern="1200">
              <a:latin typeface="Times New Roman" panose="02020603050405020304" pitchFamily="18" charset="0"/>
              <a:cs typeface="Times New Roman" panose="02020603050405020304" pitchFamily="18" charset="0"/>
            </a:rPr>
            <a:t> entre </a:t>
          </a:r>
          <a:r>
            <a:rPr lang="en-US" sz="1700" kern="1200" err="1">
              <a:latin typeface="Times New Roman" panose="02020603050405020304" pitchFamily="18" charset="0"/>
              <a:cs typeface="Times New Roman" panose="02020603050405020304" pitchFamily="18" charset="0"/>
            </a:rPr>
            <a:t>constituintes</a:t>
          </a:r>
          <a:r>
            <a:rPr lang="en-US" sz="1700" kern="1200">
              <a:latin typeface="Times New Roman" panose="02020603050405020304" pitchFamily="18" charset="0"/>
              <a:cs typeface="Times New Roman" panose="02020603050405020304" pitchFamily="18" charset="0"/>
            </a:rPr>
            <a:t> de </a:t>
          </a:r>
          <a:r>
            <a:rPr lang="en-US" sz="1700" kern="1200" err="1">
              <a:latin typeface="Times New Roman" panose="02020603050405020304" pitchFamily="18" charset="0"/>
              <a:cs typeface="Times New Roman" panose="02020603050405020304" pitchFamily="18" charset="0"/>
            </a:rPr>
            <a:t>investigação</a:t>
          </a:r>
          <a:endParaRPr lang="en-US" sz="1700" kern="1200">
            <a:latin typeface="Times New Roman" panose="02020603050405020304" pitchFamily="18" charset="0"/>
            <a:cs typeface="Times New Roman" panose="02020603050405020304" pitchFamily="18" charset="0"/>
          </a:endParaRPr>
        </a:p>
      </dsp:txBody>
      <dsp:txXfrm>
        <a:off x="5635800" y="3095586"/>
        <a:ext cx="4320000" cy="4989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691C5-3D11-4D8E-8488-3A5F175C492F}">
      <dsp:nvSpPr>
        <dsp:cNvPr id="0" name=""/>
        <dsp:cNvSpPr/>
      </dsp:nvSpPr>
      <dsp:spPr>
        <a:xfrm>
          <a:off x="631814" y="969369"/>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BAAC7-8416-40A8-85DC-270A61155B5A}">
      <dsp:nvSpPr>
        <dsp:cNvPr id="0" name=""/>
        <dsp:cNvSpPr/>
      </dsp:nvSpPr>
      <dsp:spPr>
        <a:xfrm>
          <a:off x="182303" y="2083890"/>
          <a:ext cx="2354903" cy="6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err="1">
              <a:latin typeface="Times New Roman" panose="02020603050405020304" pitchFamily="18" charset="0"/>
              <a:cs typeface="Times New Roman" panose="02020603050405020304" pitchFamily="18" charset="0"/>
            </a:rPr>
            <a:t>Número</a:t>
          </a:r>
          <a:r>
            <a:rPr lang="en-US" sz="1400" kern="1200">
              <a:latin typeface="Times New Roman" panose="02020603050405020304" pitchFamily="18" charset="0"/>
              <a:cs typeface="Times New Roman" panose="02020603050405020304" pitchFamily="18" charset="0"/>
            </a:rPr>
            <a:t> de </a:t>
          </a:r>
          <a:r>
            <a:rPr lang="en-US" sz="1400" kern="1200" err="1">
              <a:latin typeface="Times New Roman" panose="02020603050405020304" pitchFamily="18" charset="0"/>
              <a:cs typeface="Times New Roman" panose="02020603050405020304" pitchFamily="18" charset="0"/>
            </a:rPr>
            <a:t>publicações</a:t>
          </a:r>
          <a:r>
            <a:rPr lang="en-US" sz="1400" kern="1200">
              <a:latin typeface="Times New Roman" panose="02020603050405020304" pitchFamily="18" charset="0"/>
              <a:cs typeface="Times New Roman" panose="02020603050405020304" pitchFamily="18" charset="0"/>
            </a:rPr>
            <a:t> e </a:t>
          </a:r>
          <a:r>
            <a:rPr lang="en-US" sz="1400" kern="1200" err="1">
              <a:latin typeface="Times New Roman" panose="02020603050405020304" pitchFamily="18" charset="0"/>
              <a:cs typeface="Times New Roman" panose="02020603050405020304" pitchFamily="18" charset="0"/>
            </a:rPr>
            <a:t>citações</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por</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ano</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ou</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por</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constituinte</a:t>
          </a:r>
          <a:r>
            <a:rPr lang="en-US" sz="1400" kern="1200">
              <a:latin typeface="Times New Roman" panose="02020603050405020304" pitchFamily="18" charset="0"/>
              <a:cs typeface="Times New Roman" panose="02020603050405020304" pitchFamily="18" charset="0"/>
            </a:rPr>
            <a:t> de </a:t>
          </a:r>
          <a:r>
            <a:rPr lang="en-US" sz="1400" kern="1200" err="1">
              <a:latin typeface="Times New Roman" panose="02020603050405020304" pitchFamily="18" charset="0"/>
              <a:cs typeface="Times New Roman" panose="02020603050405020304" pitchFamily="18" charset="0"/>
            </a:rPr>
            <a:t>investigação</a:t>
          </a:r>
          <a:endParaRPr lang="en-US" sz="1400" kern="1200">
            <a:latin typeface="Times New Roman" panose="02020603050405020304" pitchFamily="18" charset="0"/>
            <a:cs typeface="Times New Roman" panose="02020603050405020304" pitchFamily="18" charset="0"/>
          </a:endParaRPr>
        </a:p>
      </dsp:txBody>
      <dsp:txXfrm>
        <a:off x="182303" y="2083890"/>
        <a:ext cx="2354903" cy="617941"/>
      </dsp:txXfrm>
    </dsp:sp>
    <dsp:sp modelId="{01D8F1C7-94E5-4382-AD2B-54DA9DFADD77}">
      <dsp:nvSpPr>
        <dsp:cNvPr id="0" name=""/>
        <dsp:cNvSpPr/>
      </dsp:nvSpPr>
      <dsp:spPr>
        <a:xfrm>
          <a:off x="214175" y="2906604"/>
          <a:ext cx="2108282" cy="818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A </a:t>
          </a:r>
          <a:r>
            <a:rPr lang="en-US" sz="1400" kern="1200" err="1">
              <a:latin typeface="Times New Roman" panose="02020603050405020304" pitchFamily="18" charset="0"/>
              <a:cs typeface="Times New Roman" panose="02020603050405020304" pitchFamily="18" charset="0"/>
            </a:rPr>
            <a:t>publicação</a:t>
          </a:r>
          <a:r>
            <a:rPr lang="en-US" sz="1400" kern="1200">
              <a:latin typeface="Times New Roman" panose="02020603050405020304" pitchFamily="18" charset="0"/>
              <a:cs typeface="Times New Roman" panose="02020603050405020304" pitchFamily="18" charset="0"/>
            </a:rPr>
            <a:t> é </a:t>
          </a:r>
          <a:r>
            <a:rPr lang="en-US" sz="1400" kern="1200" err="1">
              <a:latin typeface="Times New Roman" panose="02020603050405020304" pitchFamily="18" charset="0"/>
              <a:cs typeface="Times New Roman" panose="02020603050405020304" pitchFamily="18" charset="0"/>
            </a:rPr>
            <a:t>uma</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medida</a:t>
          </a:r>
          <a:r>
            <a:rPr lang="en-US" sz="1400" kern="1200">
              <a:latin typeface="Times New Roman" panose="02020603050405020304" pitchFamily="18" charset="0"/>
              <a:cs typeface="Times New Roman" panose="02020603050405020304" pitchFamily="18" charset="0"/>
            </a:rPr>
            <a:t> de </a:t>
          </a:r>
          <a:r>
            <a:rPr lang="en-US" sz="1400" b="1" kern="1200" err="1">
              <a:latin typeface="Times New Roman" panose="02020603050405020304" pitchFamily="18" charset="0"/>
              <a:cs typeface="Times New Roman" panose="02020603050405020304" pitchFamily="18" charset="0"/>
            </a:rPr>
            <a:t>produtividade</a:t>
          </a:r>
          <a:r>
            <a:rPr lang="en-US" sz="1400" kern="1200">
              <a:latin typeface="Times New Roman" panose="02020603050405020304" pitchFamily="18" charset="0"/>
              <a:cs typeface="Times New Roman" panose="02020603050405020304" pitchFamily="18" charset="0"/>
            </a:rPr>
            <a:t>, a </a:t>
          </a:r>
          <a:r>
            <a:rPr lang="en-US" sz="1400" kern="1200" err="1">
              <a:latin typeface="Times New Roman" panose="02020603050405020304" pitchFamily="18" charset="0"/>
              <a:cs typeface="Times New Roman" panose="02020603050405020304" pitchFamily="18" charset="0"/>
            </a:rPr>
            <a:t>citação</a:t>
          </a:r>
          <a:r>
            <a:rPr lang="en-US" sz="1400" kern="1200">
              <a:latin typeface="Times New Roman" panose="02020603050405020304" pitchFamily="18" charset="0"/>
              <a:cs typeface="Times New Roman" panose="02020603050405020304" pitchFamily="18" charset="0"/>
            </a:rPr>
            <a:t> é </a:t>
          </a:r>
          <a:r>
            <a:rPr lang="en-US" sz="1400" kern="1200" err="1">
              <a:latin typeface="Times New Roman" panose="02020603050405020304" pitchFamily="18" charset="0"/>
              <a:cs typeface="Times New Roman" panose="02020603050405020304" pitchFamily="18" charset="0"/>
            </a:rPr>
            <a:t>uma</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medida</a:t>
          </a:r>
          <a:r>
            <a:rPr lang="en-US" sz="1400" kern="1200">
              <a:latin typeface="Times New Roman" panose="02020603050405020304" pitchFamily="18" charset="0"/>
              <a:cs typeface="Times New Roman" panose="02020603050405020304" pitchFamily="18" charset="0"/>
            </a:rPr>
            <a:t> de </a:t>
          </a:r>
          <a:r>
            <a:rPr lang="en-US" sz="1400" b="1" kern="1200" err="1">
              <a:latin typeface="Times New Roman" panose="02020603050405020304" pitchFamily="18" charset="0"/>
              <a:cs typeface="Times New Roman" panose="02020603050405020304" pitchFamily="18" charset="0"/>
            </a:rPr>
            <a:t>impacto</a:t>
          </a:r>
          <a:r>
            <a:rPr lang="en-US" sz="1400" b="1" kern="1200">
              <a:latin typeface="Times New Roman" panose="02020603050405020304" pitchFamily="18" charset="0"/>
              <a:cs typeface="Times New Roman" panose="02020603050405020304" pitchFamily="18" charset="0"/>
            </a:rPr>
            <a:t> e </a:t>
          </a:r>
          <a:r>
            <a:rPr lang="en-US" sz="1400" b="1" kern="1200" err="1">
              <a:latin typeface="Times New Roman" panose="02020603050405020304" pitchFamily="18" charset="0"/>
              <a:cs typeface="Times New Roman" panose="02020603050405020304" pitchFamily="18" charset="0"/>
            </a:rPr>
            <a:t>influência</a:t>
          </a:r>
          <a:r>
            <a:rPr lang="en-US" sz="1400" b="1" kern="1200">
              <a:latin typeface="Times New Roman" panose="02020603050405020304" pitchFamily="18" charset="0"/>
              <a:cs typeface="Times New Roman" panose="02020603050405020304" pitchFamily="18" charset="0"/>
            </a:rPr>
            <a:t>. </a:t>
          </a:r>
        </a:p>
      </dsp:txBody>
      <dsp:txXfrm>
        <a:off x="214175" y="2906604"/>
        <a:ext cx="2108282" cy="818022"/>
      </dsp:txXfrm>
    </dsp:sp>
    <dsp:sp modelId="{09D69298-68C2-4AD6-9368-1AB252D1D8AD}">
      <dsp:nvSpPr>
        <dsp:cNvPr id="0" name=""/>
        <dsp:cNvSpPr/>
      </dsp:nvSpPr>
      <dsp:spPr>
        <a:xfrm>
          <a:off x="4017609" y="936498"/>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A3A8A-71AF-42DB-BCC2-B245ED70A050}">
      <dsp:nvSpPr>
        <dsp:cNvPr id="0" name=""/>
        <dsp:cNvSpPr/>
      </dsp:nvSpPr>
      <dsp:spPr>
        <a:xfrm>
          <a:off x="3688425" y="2132070"/>
          <a:ext cx="3138750" cy="6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err="1">
              <a:latin typeface="Times New Roman" panose="02020603050405020304" pitchFamily="18" charset="0"/>
              <a:cs typeface="Times New Roman" panose="02020603050405020304" pitchFamily="18" charset="0"/>
            </a:rPr>
            <a:t>Citação</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por</a:t>
          </a:r>
          <a:r>
            <a:rPr lang="en-US" sz="1400" kern="1200">
              <a:latin typeface="Times New Roman" panose="02020603050405020304" pitchFamily="18" charset="0"/>
              <a:cs typeface="Times New Roman" panose="02020603050405020304" pitchFamily="18" charset="0"/>
            </a:rPr>
            <a:t> </a:t>
          </a:r>
          <a:r>
            <a:rPr lang="en-US" sz="1400" kern="1200" err="1">
              <a:latin typeface="Times New Roman" panose="02020603050405020304" pitchFamily="18" charset="0"/>
              <a:cs typeface="Times New Roman" panose="02020603050405020304" pitchFamily="18" charset="0"/>
            </a:rPr>
            <a:t>publicação</a:t>
          </a:r>
          <a:endParaRPr lang="en-US" sz="1400" kern="1200">
            <a:latin typeface="Times New Roman" panose="02020603050405020304" pitchFamily="18" charset="0"/>
            <a:cs typeface="Times New Roman" panose="02020603050405020304" pitchFamily="18" charset="0"/>
          </a:endParaRPr>
        </a:p>
      </dsp:txBody>
      <dsp:txXfrm>
        <a:off x="3688425" y="2132070"/>
        <a:ext cx="3138750" cy="617941"/>
      </dsp:txXfrm>
    </dsp:sp>
    <dsp:sp modelId="{048BDD37-2710-48EC-8F56-F8A21E1CA905}">
      <dsp:nvSpPr>
        <dsp:cNvPr id="0" name=""/>
        <dsp:cNvSpPr/>
      </dsp:nvSpPr>
      <dsp:spPr>
        <a:xfrm>
          <a:off x="3688425" y="2799997"/>
          <a:ext cx="3138750" cy="625300"/>
        </a:xfrm>
        <a:prstGeom prst="rect">
          <a:avLst/>
        </a:prstGeom>
        <a:noFill/>
        <a:ln>
          <a:noFill/>
        </a:ln>
        <a:effectLst/>
      </dsp:spPr>
      <dsp:style>
        <a:lnRef idx="0">
          <a:scrgbClr r="0" g="0" b="0"/>
        </a:lnRef>
        <a:fillRef idx="0">
          <a:scrgbClr r="0" g="0" b="0"/>
        </a:fillRef>
        <a:effectRef idx="0">
          <a:scrgbClr r="0" g="0" b="0"/>
        </a:effectRef>
        <a:fontRef idx="minor"/>
      </dsp:style>
    </dsp:sp>
    <dsp:sp modelId="{99E47CE1-5369-4B60-B521-5B7F81DC9546}">
      <dsp:nvSpPr>
        <dsp:cNvPr id="0" name=""/>
        <dsp:cNvSpPr/>
      </dsp:nvSpPr>
      <dsp:spPr>
        <a:xfrm>
          <a:off x="7449609" y="936498"/>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6F8B6-461E-45FD-9279-69BF337E9212}">
      <dsp:nvSpPr>
        <dsp:cNvPr id="0" name=""/>
        <dsp:cNvSpPr/>
      </dsp:nvSpPr>
      <dsp:spPr>
        <a:xfrm>
          <a:off x="7376456" y="2132070"/>
          <a:ext cx="3138750" cy="61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a:latin typeface="Times New Roman" panose="02020603050405020304" pitchFamily="18" charset="0"/>
              <a:cs typeface="Times New Roman" panose="02020603050405020304" pitchFamily="18" charset="0"/>
            </a:rPr>
            <a:t>h-index </a:t>
          </a:r>
        </a:p>
      </dsp:txBody>
      <dsp:txXfrm>
        <a:off x="7376456" y="2132070"/>
        <a:ext cx="3138750" cy="617941"/>
      </dsp:txXfrm>
    </dsp:sp>
    <dsp:sp modelId="{B0C32E7E-2ED9-46FD-BA08-4CD9353A5ACD}">
      <dsp:nvSpPr>
        <dsp:cNvPr id="0" name=""/>
        <dsp:cNvSpPr/>
      </dsp:nvSpPr>
      <dsp:spPr>
        <a:xfrm>
          <a:off x="4901175" y="3396333"/>
          <a:ext cx="3138750" cy="625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1" kern="1200" err="1">
              <a:latin typeface="Times New Roman" panose="02020603050405020304" pitchFamily="18" charset="0"/>
              <a:cs typeface="Times New Roman" panose="02020603050405020304" pitchFamily="18" charset="0"/>
            </a:rPr>
            <a:t>Combinam</a:t>
          </a:r>
          <a:r>
            <a:rPr lang="en-US" sz="1400" b="1" kern="1200">
              <a:latin typeface="Times New Roman" panose="02020603050405020304" pitchFamily="18" charset="0"/>
              <a:cs typeface="Times New Roman" panose="02020603050405020304" pitchFamily="18" charset="0"/>
            </a:rPr>
            <a:t> </a:t>
          </a:r>
          <a:r>
            <a:rPr lang="en-US" sz="1400" b="1" kern="1200" err="1">
              <a:latin typeface="Times New Roman" panose="02020603050405020304" pitchFamily="18" charset="0"/>
              <a:cs typeface="Times New Roman" panose="02020603050405020304" pitchFamily="18" charset="0"/>
            </a:rPr>
            <a:t>citações</a:t>
          </a:r>
          <a:r>
            <a:rPr lang="en-US" sz="1400" b="1" kern="1200">
              <a:latin typeface="Times New Roman" panose="02020603050405020304" pitchFamily="18" charset="0"/>
              <a:cs typeface="Times New Roman" panose="02020603050405020304" pitchFamily="18" charset="0"/>
            </a:rPr>
            <a:t> e </a:t>
          </a:r>
          <a:r>
            <a:rPr lang="en-US" sz="1400" b="1" kern="1200" err="1">
              <a:latin typeface="Times New Roman" panose="02020603050405020304" pitchFamily="18" charset="0"/>
              <a:cs typeface="Times New Roman" panose="02020603050405020304" pitchFamily="18" charset="0"/>
            </a:rPr>
            <a:t>publicações</a:t>
          </a:r>
          <a:r>
            <a:rPr lang="en-US" sz="1400" b="1" kern="1200">
              <a:latin typeface="Times New Roman" panose="02020603050405020304" pitchFamily="18" charset="0"/>
              <a:cs typeface="Times New Roman" panose="02020603050405020304" pitchFamily="18" charset="0"/>
            </a:rPr>
            <a:t> </a:t>
          </a:r>
          <a:r>
            <a:rPr lang="en-US" sz="1400" kern="1200">
              <a:latin typeface="Times New Roman" panose="02020603050405020304" pitchFamily="18" charset="0"/>
              <a:cs typeface="Times New Roman" panose="02020603050405020304" pitchFamily="18" charset="0"/>
            </a:rPr>
            <a:t>para </a:t>
          </a:r>
          <a:r>
            <a:rPr lang="en-US" sz="1400" kern="1200" err="1">
              <a:latin typeface="Times New Roman" panose="02020603050405020304" pitchFamily="18" charset="0"/>
              <a:cs typeface="Times New Roman" panose="02020603050405020304" pitchFamily="18" charset="0"/>
            </a:rPr>
            <a:t>medir</a:t>
          </a:r>
          <a:r>
            <a:rPr lang="en-US" sz="1400" kern="1200">
              <a:latin typeface="Times New Roman" panose="02020603050405020304" pitchFamily="18" charset="0"/>
              <a:cs typeface="Times New Roman" panose="02020603050405020304" pitchFamily="18" charset="0"/>
            </a:rPr>
            <a:t> a performance dos </a:t>
          </a:r>
          <a:r>
            <a:rPr lang="en-US" sz="1400" kern="1200" err="1">
              <a:latin typeface="Times New Roman" panose="02020603050405020304" pitchFamily="18" charset="0"/>
              <a:cs typeface="Times New Roman" panose="02020603050405020304" pitchFamily="18" charset="0"/>
            </a:rPr>
            <a:t>constituintes</a:t>
          </a:r>
          <a:r>
            <a:rPr lang="en-US" sz="1400" kern="1200">
              <a:latin typeface="Times New Roman" panose="02020603050405020304" pitchFamily="18" charset="0"/>
              <a:cs typeface="Times New Roman" panose="02020603050405020304" pitchFamily="18" charset="0"/>
            </a:rPr>
            <a:t> de </a:t>
          </a:r>
          <a:r>
            <a:rPr lang="en-US" sz="1400" kern="1200" err="1">
              <a:latin typeface="Times New Roman" panose="02020603050405020304" pitchFamily="18" charset="0"/>
              <a:cs typeface="Times New Roman" panose="02020603050405020304" pitchFamily="18" charset="0"/>
            </a:rPr>
            <a:t>pesquisa</a:t>
          </a:r>
          <a:r>
            <a:rPr lang="en-US" sz="1400" kern="1200">
              <a:latin typeface="Times New Roman" panose="02020603050405020304" pitchFamily="18" charset="0"/>
              <a:cs typeface="Times New Roman" panose="02020603050405020304" pitchFamily="18" charset="0"/>
            </a:rPr>
            <a:t>.</a:t>
          </a:r>
        </a:p>
      </dsp:txBody>
      <dsp:txXfrm>
        <a:off x="4901175" y="3396333"/>
        <a:ext cx="3138750" cy="625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ED79-E3E3-431B-9665-87A2DBA14AAC}">
      <dsp:nvSpPr>
        <dsp:cNvPr id="0" name=""/>
        <dsp:cNvSpPr/>
      </dsp:nvSpPr>
      <dsp:spPr>
        <a:xfrm>
          <a:off x="559800" y="75680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E70C5-9A10-441B-A300-AC75E6E9717F}">
      <dsp:nvSpPr>
        <dsp:cNvPr id="0" name=""/>
        <dsp:cNvSpPr/>
      </dsp:nvSpPr>
      <dsp:spPr>
        <a:xfrm>
          <a:off x="559800" y="239083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kern="1200" err="1">
              <a:latin typeface="Times New Roman" panose="02020603050405020304" pitchFamily="18" charset="0"/>
              <a:cs typeface="Times New Roman" panose="02020603050405020304" pitchFamily="18" charset="0"/>
            </a:rPr>
            <a:t>Análise</a:t>
          </a:r>
          <a:r>
            <a:rPr lang="en-US" sz="3300" kern="1200">
              <a:latin typeface="Times New Roman" panose="02020603050405020304" pitchFamily="18" charset="0"/>
              <a:cs typeface="Times New Roman" panose="02020603050405020304" pitchFamily="18" charset="0"/>
            </a:rPr>
            <a:t> de performance</a:t>
          </a:r>
        </a:p>
      </dsp:txBody>
      <dsp:txXfrm>
        <a:off x="559800" y="2390831"/>
        <a:ext cx="4320000" cy="648000"/>
      </dsp:txXfrm>
    </dsp:sp>
    <dsp:sp modelId="{6E9D40F4-3D50-423A-920A-12B6DBE68B69}">
      <dsp:nvSpPr>
        <dsp:cNvPr id="0" name=""/>
        <dsp:cNvSpPr/>
      </dsp:nvSpPr>
      <dsp:spPr>
        <a:xfrm>
          <a:off x="559800" y="3095586"/>
          <a:ext cx="4320000" cy="49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Analisa as </a:t>
          </a:r>
          <a:r>
            <a:rPr lang="en-US" sz="1700" kern="1200" err="1">
              <a:latin typeface="Times New Roman" panose="02020603050405020304" pitchFamily="18" charset="0"/>
              <a:cs typeface="Times New Roman" panose="02020603050405020304" pitchFamily="18" charset="0"/>
            </a:rPr>
            <a:t>contribuições</a:t>
          </a:r>
          <a:r>
            <a:rPr lang="en-US" sz="1700" kern="1200">
              <a:latin typeface="Times New Roman" panose="02020603050405020304" pitchFamily="18" charset="0"/>
              <a:cs typeface="Times New Roman" panose="02020603050405020304" pitchFamily="18" charset="0"/>
            </a:rPr>
            <a:t> dos </a:t>
          </a:r>
          <a:r>
            <a:rPr lang="en-US" sz="1700" kern="1200" err="1">
              <a:latin typeface="Times New Roman" panose="02020603050405020304" pitchFamily="18" charset="0"/>
              <a:cs typeface="Times New Roman" panose="02020603050405020304" pitchFamily="18" charset="0"/>
            </a:rPr>
            <a:t>constituintes</a:t>
          </a:r>
          <a:r>
            <a:rPr lang="en-US" sz="1700" kern="1200">
              <a:latin typeface="Times New Roman" panose="02020603050405020304" pitchFamily="18" charset="0"/>
              <a:cs typeface="Times New Roman" panose="02020603050405020304" pitchFamily="18" charset="0"/>
            </a:rPr>
            <a:t> de </a:t>
          </a:r>
          <a:r>
            <a:rPr lang="en-US" sz="1700" kern="1200" err="1">
              <a:latin typeface="Times New Roman" panose="02020603050405020304" pitchFamily="18" charset="0"/>
              <a:cs typeface="Times New Roman" panose="02020603050405020304" pitchFamily="18" charset="0"/>
            </a:rPr>
            <a:t>investigação</a:t>
          </a:r>
          <a:endParaRPr lang="en-US" sz="1700" kern="1200">
            <a:latin typeface="Times New Roman" panose="02020603050405020304" pitchFamily="18" charset="0"/>
            <a:cs typeface="Times New Roman" panose="02020603050405020304" pitchFamily="18" charset="0"/>
          </a:endParaRPr>
        </a:p>
      </dsp:txBody>
      <dsp:txXfrm>
        <a:off x="559800" y="3095586"/>
        <a:ext cx="4320000" cy="498942"/>
      </dsp:txXfrm>
    </dsp:sp>
    <dsp:sp modelId="{266BE1CF-742B-4C7D-B9E7-14440BD56FBC}">
      <dsp:nvSpPr>
        <dsp:cNvPr id="0" name=""/>
        <dsp:cNvSpPr/>
      </dsp:nvSpPr>
      <dsp:spPr>
        <a:xfrm>
          <a:off x="5644932" y="756809"/>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246A8-97E1-480A-87C6-08BE2438D1EE}">
      <dsp:nvSpPr>
        <dsp:cNvPr id="0" name=""/>
        <dsp:cNvSpPr/>
      </dsp:nvSpPr>
      <dsp:spPr>
        <a:xfrm>
          <a:off x="5635800" y="239083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kern="1200" err="1">
              <a:latin typeface="Times New Roman" panose="02020603050405020304" pitchFamily="18" charset="0"/>
              <a:cs typeface="Times New Roman" panose="02020603050405020304" pitchFamily="18" charset="0"/>
            </a:rPr>
            <a:t>Mapeamento</a:t>
          </a:r>
          <a:r>
            <a:rPr lang="en-US" sz="3300" kern="1200"/>
            <a:t> </a:t>
          </a:r>
          <a:r>
            <a:rPr lang="en-US" sz="3300" kern="1200" err="1"/>
            <a:t>científico</a:t>
          </a:r>
          <a:r>
            <a:rPr lang="en-US" sz="3300" kern="1200"/>
            <a:t> </a:t>
          </a:r>
        </a:p>
      </dsp:txBody>
      <dsp:txXfrm>
        <a:off x="5635800" y="2390831"/>
        <a:ext cx="4320000" cy="648000"/>
      </dsp:txXfrm>
    </dsp:sp>
    <dsp:sp modelId="{41C90E56-0514-4189-A177-35FCE12CF4C6}">
      <dsp:nvSpPr>
        <dsp:cNvPr id="0" name=""/>
        <dsp:cNvSpPr/>
      </dsp:nvSpPr>
      <dsp:spPr>
        <a:xfrm>
          <a:off x="5635800" y="3095586"/>
          <a:ext cx="4320000" cy="498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err="1">
              <a:latin typeface="Times New Roman" panose="02020603050405020304" pitchFamily="18" charset="0"/>
              <a:cs typeface="Times New Roman" panose="02020603050405020304" pitchFamily="18" charset="0"/>
            </a:rPr>
            <a:t>Foca</a:t>
          </a:r>
          <a:r>
            <a:rPr lang="en-US" sz="1700" kern="1200">
              <a:latin typeface="Times New Roman" panose="02020603050405020304" pitchFamily="18" charset="0"/>
              <a:cs typeface="Times New Roman" panose="02020603050405020304" pitchFamily="18" charset="0"/>
            </a:rPr>
            <a:t>-se </a:t>
          </a:r>
          <a:r>
            <a:rPr lang="en-US" sz="1700" kern="1200" err="1">
              <a:latin typeface="Times New Roman" panose="02020603050405020304" pitchFamily="18" charset="0"/>
              <a:cs typeface="Times New Roman" panose="02020603050405020304" pitchFamily="18" charset="0"/>
            </a:rPr>
            <a:t>nas</a:t>
          </a:r>
          <a:r>
            <a:rPr lang="en-US" sz="1700" kern="1200">
              <a:latin typeface="Times New Roman" panose="02020603050405020304" pitchFamily="18" charset="0"/>
              <a:cs typeface="Times New Roman" panose="02020603050405020304" pitchFamily="18" charset="0"/>
            </a:rPr>
            <a:t> </a:t>
          </a:r>
          <a:r>
            <a:rPr lang="en-US" sz="1700" kern="1200" err="1">
              <a:latin typeface="Times New Roman" panose="02020603050405020304" pitchFamily="18" charset="0"/>
              <a:cs typeface="Times New Roman" panose="02020603050405020304" pitchFamily="18" charset="0"/>
            </a:rPr>
            <a:t>relações</a:t>
          </a:r>
          <a:r>
            <a:rPr lang="en-US" sz="1700" kern="1200">
              <a:latin typeface="Times New Roman" panose="02020603050405020304" pitchFamily="18" charset="0"/>
              <a:cs typeface="Times New Roman" panose="02020603050405020304" pitchFamily="18" charset="0"/>
            </a:rPr>
            <a:t> entre </a:t>
          </a:r>
          <a:r>
            <a:rPr lang="en-US" sz="1700" kern="1200" err="1">
              <a:latin typeface="Times New Roman" panose="02020603050405020304" pitchFamily="18" charset="0"/>
              <a:cs typeface="Times New Roman" panose="02020603050405020304" pitchFamily="18" charset="0"/>
            </a:rPr>
            <a:t>constituintes</a:t>
          </a:r>
          <a:r>
            <a:rPr lang="en-US" sz="1700" kern="1200">
              <a:latin typeface="Times New Roman" panose="02020603050405020304" pitchFamily="18" charset="0"/>
              <a:cs typeface="Times New Roman" panose="02020603050405020304" pitchFamily="18" charset="0"/>
            </a:rPr>
            <a:t> de </a:t>
          </a:r>
          <a:r>
            <a:rPr lang="en-US" sz="1700" kern="1200" err="1">
              <a:latin typeface="Times New Roman" panose="02020603050405020304" pitchFamily="18" charset="0"/>
              <a:cs typeface="Times New Roman" panose="02020603050405020304" pitchFamily="18" charset="0"/>
            </a:rPr>
            <a:t>investigação</a:t>
          </a:r>
          <a:endParaRPr lang="en-US" sz="1700" kern="1200">
            <a:latin typeface="Times New Roman" panose="02020603050405020304" pitchFamily="18" charset="0"/>
            <a:cs typeface="Times New Roman" panose="02020603050405020304" pitchFamily="18" charset="0"/>
          </a:endParaRPr>
        </a:p>
      </dsp:txBody>
      <dsp:txXfrm>
        <a:off x="5635800" y="3095586"/>
        <a:ext cx="4320000" cy="4989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ED79-E3E3-431B-9665-87A2DBA14AAC}">
      <dsp:nvSpPr>
        <dsp:cNvPr id="0" name=""/>
        <dsp:cNvSpPr/>
      </dsp:nvSpPr>
      <dsp:spPr>
        <a:xfrm>
          <a:off x="6179" y="0"/>
          <a:ext cx="691892" cy="6573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E70C5-9A10-441B-A300-AC75E6E9717F}">
      <dsp:nvSpPr>
        <dsp:cNvPr id="0" name=""/>
        <dsp:cNvSpPr/>
      </dsp:nvSpPr>
      <dsp:spPr>
        <a:xfrm>
          <a:off x="6179" y="711428"/>
          <a:ext cx="1976836" cy="28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err="1">
              <a:latin typeface="Times New Roman" panose="02020603050405020304" pitchFamily="18" charset="0"/>
              <a:cs typeface="Times New Roman" panose="02020603050405020304" pitchFamily="18" charset="0"/>
            </a:rPr>
            <a:t>Análise</a:t>
          </a:r>
          <a:r>
            <a:rPr lang="en-US" sz="1500" kern="1200">
              <a:latin typeface="Times New Roman" panose="02020603050405020304" pitchFamily="18" charset="0"/>
              <a:cs typeface="Times New Roman" panose="02020603050405020304" pitchFamily="18" charset="0"/>
            </a:rPr>
            <a:t> de performance</a:t>
          </a:r>
        </a:p>
      </dsp:txBody>
      <dsp:txXfrm>
        <a:off x="6179" y="711428"/>
        <a:ext cx="1976836" cy="281712"/>
      </dsp:txXfrm>
    </dsp:sp>
    <dsp:sp modelId="{6E9D40F4-3D50-423A-920A-12B6DBE68B69}">
      <dsp:nvSpPr>
        <dsp:cNvPr id="0" name=""/>
        <dsp:cNvSpPr/>
      </dsp:nvSpPr>
      <dsp:spPr>
        <a:xfrm>
          <a:off x="6179" y="1018304"/>
          <a:ext cx="1976836" cy="307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latin typeface="Times New Roman" panose="02020603050405020304" pitchFamily="18" charset="0"/>
              <a:cs typeface="Times New Roman" panose="02020603050405020304" pitchFamily="18" charset="0"/>
            </a:rPr>
            <a:t>Analisa as </a:t>
          </a:r>
          <a:r>
            <a:rPr lang="en-US" sz="1100" kern="1200" err="1">
              <a:latin typeface="Times New Roman" panose="02020603050405020304" pitchFamily="18" charset="0"/>
              <a:cs typeface="Times New Roman" panose="02020603050405020304" pitchFamily="18" charset="0"/>
            </a:rPr>
            <a:t>contribuições</a:t>
          </a:r>
          <a:r>
            <a:rPr lang="en-US" sz="1100" kern="1200">
              <a:latin typeface="Times New Roman" panose="02020603050405020304" pitchFamily="18" charset="0"/>
              <a:cs typeface="Times New Roman" panose="02020603050405020304" pitchFamily="18" charset="0"/>
            </a:rPr>
            <a:t> dos </a:t>
          </a:r>
          <a:r>
            <a:rPr lang="en-US" sz="1100" kern="1200" err="1">
              <a:latin typeface="Times New Roman" panose="02020603050405020304" pitchFamily="18" charset="0"/>
              <a:cs typeface="Times New Roman" panose="02020603050405020304" pitchFamily="18" charset="0"/>
            </a:rPr>
            <a:t>constituintes</a:t>
          </a:r>
          <a:r>
            <a:rPr lang="en-US" sz="1100" kern="1200">
              <a:latin typeface="Times New Roman" panose="02020603050405020304" pitchFamily="18" charset="0"/>
              <a:cs typeface="Times New Roman" panose="02020603050405020304" pitchFamily="18" charset="0"/>
            </a:rPr>
            <a:t> de </a:t>
          </a:r>
          <a:r>
            <a:rPr lang="en-US" sz="1100" kern="1200" err="1">
              <a:latin typeface="Times New Roman" panose="02020603050405020304" pitchFamily="18" charset="0"/>
              <a:cs typeface="Times New Roman" panose="02020603050405020304" pitchFamily="18" charset="0"/>
            </a:rPr>
            <a:t>investigação</a:t>
          </a:r>
          <a:endParaRPr lang="en-US" sz="1100" kern="1200">
            <a:latin typeface="Times New Roman" panose="02020603050405020304" pitchFamily="18" charset="0"/>
            <a:cs typeface="Times New Roman" panose="02020603050405020304" pitchFamily="18" charset="0"/>
          </a:endParaRPr>
        </a:p>
      </dsp:txBody>
      <dsp:txXfrm>
        <a:off x="6179" y="1018304"/>
        <a:ext cx="1976836" cy="307258"/>
      </dsp:txXfrm>
    </dsp:sp>
    <dsp:sp modelId="{266BE1CF-742B-4C7D-B9E7-14440BD56FBC}">
      <dsp:nvSpPr>
        <dsp:cNvPr id="0" name=""/>
        <dsp:cNvSpPr/>
      </dsp:nvSpPr>
      <dsp:spPr>
        <a:xfrm>
          <a:off x="2333141" y="33723"/>
          <a:ext cx="691892" cy="65732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246A8-97E1-480A-87C6-08BE2438D1EE}">
      <dsp:nvSpPr>
        <dsp:cNvPr id="0" name=""/>
        <dsp:cNvSpPr/>
      </dsp:nvSpPr>
      <dsp:spPr>
        <a:xfrm>
          <a:off x="2328962" y="745152"/>
          <a:ext cx="1976836" cy="281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err="1">
              <a:latin typeface="Times New Roman" panose="02020603050405020304" pitchFamily="18" charset="0"/>
              <a:cs typeface="Times New Roman" panose="02020603050405020304" pitchFamily="18" charset="0"/>
            </a:rPr>
            <a:t>Mapeamento</a:t>
          </a:r>
          <a:r>
            <a:rPr lang="en-US" sz="1500" kern="1200"/>
            <a:t> </a:t>
          </a:r>
          <a:r>
            <a:rPr lang="en-US" sz="1500" kern="1200" err="1"/>
            <a:t>científico</a:t>
          </a:r>
          <a:r>
            <a:rPr lang="en-US" sz="1500" kern="1200"/>
            <a:t> </a:t>
          </a:r>
        </a:p>
      </dsp:txBody>
      <dsp:txXfrm>
        <a:off x="2328962" y="745152"/>
        <a:ext cx="1976836" cy="281712"/>
      </dsp:txXfrm>
    </dsp:sp>
    <dsp:sp modelId="{41C90E56-0514-4189-A177-35FCE12CF4C6}">
      <dsp:nvSpPr>
        <dsp:cNvPr id="0" name=""/>
        <dsp:cNvSpPr/>
      </dsp:nvSpPr>
      <dsp:spPr>
        <a:xfrm>
          <a:off x="2328962" y="1052027"/>
          <a:ext cx="1976836" cy="23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err="1">
              <a:latin typeface="Times New Roman" panose="02020603050405020304" pitchFamily="18" charset="0"/>
              <a:cs typeface="Times New Roman" panose="02020603050405020304" pitchFamily="18" charset="0"/>
            </a:rPr>
            <a:t>Foca</a:t>
          </a:r>
          <a:r>
            <a:rPr lang="en-US" sz="1100" kern="1200">
              <a:latin typeface="Times New Roman" panose="02020603050405020304" pitchFamily="18" charset="0"/>
              <a:cs typeface="Times New Roman" panose="02020603050405020304" pitchFamily="18" charset="0"/>
            </a:rPr>
            <a:t>-se </a:t>
          </a:r>
          <a:r>
            <a:rPr lang="en-US" sz="1100" kern="1200" err="1">
              <a:latin typeface="Times New Roman" panose="02020603050405020304" pitchFamily="18" charset="0"/>
              <a:cs typeface="Times New Roman" panose="02020603050405020304" pitchFamily="18" charset="0"/>
            </a:rPr>
            <a:t>nas</a:t>
          </a:r>
          <a:r>
            <a:rPr lang="en-US" sz="1100" kern="1200">
              <a:latin typeface="Times New Roman" panose="02020603050405020304" pitchFamily="18" charset="0"/>
              <a:cs typeface="Times New Roman" panose="02020603050405020304" pitchFamily="18" charset="0"/>
            </a:rPr>
            <a:t> </a:t>
          </a:r>
          <a:r>
            <a:rPr lang="en-US" sz="1100" kern="1200" err="1">
              <a:latin typeface="Times New Roman" panose="02020603050405020304" pitchFamily="18" charset="0"/>
              <a:cs typeface="Times New Roman" panose="02020603050405020304" pitchFamily="18" charset="0"/>
            </a:rPr>
            <a:t>relações</a:t>
          </a:r>
          <a:r>
            <a:rPr lang="en-US" sz="1100" kern="1200">
              <a:latin typeface="Times New Roman" panose="02020603050405020304" pitchFamily="18" charset="0"/>
              <a:cs typeface="Times New Roman" panose="02020603050405020304" pitchFamily="18" charset="0"/>
            </a:rPr>
            <a:t> entre </a:t>
          </a:r>
          <a:r>
            <a:rPr lang="en-US" sz="1100" kern="1200" err="1">
              <a:latin typeface="Times New Roman" panose="02020603050405020304" pitchFamily="18" charset="0"/>
              <a:cs typeface="Times New Roman" panose="02020603050405020304" pitchFamily="18" charset="0"/>
            </a:rPr>
            <a:t>constituintes</a:t>
          </a:r>
          <a:r>
            <a:rPr lang="en-US" sz="1100" kern="1200">
              <a:latin typeface="Times New Roman" panose="02020603050405020304" pitchFamily="18" charset="0"/>
              <a:cs typeface="Times New Roman" panose="02020603050405020304" pitchFamily="18" charset="0"/>
            </a:rPr>
            <a:t> de </a:t>
          </a:r>
          <a:r>
            <a:rPr lang="en-US" sz="1100" kern="1200" err="1">
              <a:latin typeface="Times New Roman" panose="02020603050405020304" pitchFamily="18" charset="0"/>
              <a:cs typeface="Times New Roman" panose="02020603050405020304" pitchFamily="18" charset="0"/>
            </a:rPr>
            <a:t>investigação</a:t>
          </a:r>
          <a:endParaRPr lang="en-US" sz="1100" kern="1200">
            <a:latin typeface="Times New Roman" panose="02020603050405020304" pitchFamily="18" charset="0"/>
            <a:cs typeface="Times New Roman" panose="02020603050405020304" pitchFamily="18" charset="0"/>
          </a:endParaRPr>
        </a:p>
      </dsp:txBody>
      <dsp:txXfrm>
        <a:off x="2328962" y="1052027"/>
        <a:ext cx="1976836" cy="23981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81DC7-BBDA-4432-A890-0DD72B2D9E75}" type="datetimeFigureOut">
              <a:rPr lang="pt-PT" smtClean="0"/>
              <a:t>03/10/2024</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8A296-DF69-44D6-9A3B-2E30DBAB756E}" type="slidenum">
              <a:rPr lang="pt-PT" smtClean="0"/>
              <a:t>‹#›</a:t>
            </a:fld>
            <a:endParaRPr lang="pt-PT"/>
          </a:p>
        </p:txBody>
      </p:sp>
    </p:spTree>
    <p:extLst>
      <p:ext uri="{BB962C8B-B14F-4D97-AF65-F5344CB8AC3E}">
        <p14:creationId xmlns:p14="http://schemas.microsoft.com/office/powerpoint/2010/main" val="386122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38A296-DF69-44D6-9A3B-2E30DBAB756E}" type="slidenum">
              <a:rPr lang="pt-PT" smtClean="0"/>
              <a:t>1</a:t>
            </a:fld>
            <a:endParaRPr lang="pt-PT"/>
          </a:p>
        </p:txBody>
      </p:sp>
    </p:spTree>
    <p:extLst>
      <p:ext uri="{BB962C8B-B14F-4D97-AF65-F5344CB8AC3E}">
        <p14:creationId xmlns:p14="http://schemas.microsoft.com/office/powerpoint/2010/main" val="1849777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24</a:t>
            </a:fld>
            <a:endParaRPr lang="pt-PT"/>
          </a:p>
        </p:txBody>
      </p:sp>
    </p:spTree>
    <p:extLst>
      <p:ext uri="{BB962C8B-B14F-4D97-AF65-F5344CB8AC3E}">
        <p14:creationId xmlns:p14="http://schemas.microsoft.com/office/powerpoint/2010/main" val="253253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25</a:t>
            </a:fld>
            <a:endParaRPr lang="pt-PT"/>
          </a:p>
        </p:txBody>
      </p:sp>
    </p:spTree>
    <p:extLst>
      <p:ext uri="{BB962C8B-B14F-4D97-AF65-F5344CB8AC3E}">
        <p14:creationId xmlns:p14="http://schemas.microsoft.com/office/powerpoint/2010/main" val="918552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26</a:t>
            </a:fld>
            <a:endParaRPr lang="pt-PT"/>
          </a:p>
        </p:txBody>
      </p:sp>
    </p:spTree>
    <p:extLst>
      <p:ext uri="{BB962C8B-B14F-4D97-AF65-F5344CB8AC3E}">
        <p14:creationId xmlns:p14="http://schemas.microsoft.com/office/powerpoint/2010/main" val="206107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27</a:t>
            </a:fld>
            <a:endParaRPr lang="pt-PT"/>
          </a:p>
        </p:txBody>
      </p:sp>
    </p:spTree>
    <p:extLst>
      <p:ext uri="{BB962C8B-B14F-4D97-AF65-F5344CB8AC3E}">
        <p14:creationId xmlns:p14="http://schemas.microsoft.com/office/powerpoint/2010/main" val="2726875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31</a:t>
            </a:fld>
            <a:endParaRPr lang="pt-PT"/>
          </a:p>
        </p:txBody>
      </p:sp>
    </p:spTree>
    <p:extLst>
      <p:ext uri="{BB962C8B-B14F-4D97-AF65-F5344CB8AC3E}">
        <p14:creationId xmlns:p14="http://schemas.microsoft.com/office/powerpoint/2010/main" val="1069895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8A296-DF69-44D6-9A3B-2E30DBAB756E}" type="slidenum">
              <a:rPr lang="pt-PT" smtClean="0"/>
              <a:t>32</a:t>
            </a:fld>
            <a:endParaRPr lang="pt-PT"/>
          </a:p>
        </p:txBody>
      </p:sp>
    </p:spTree>
    <p:extLst>
      <p:ext uri="{BB962C8B-B14F-4D97-AF65-F5344CB8AC3E}">
        <p14:creationId xmlns:p14="http://schemas.microsoft.com/office/powerpoint/2010/main" val="194068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35</a:t>
            </a:fld>
            <a:endParaRPr lang="pt-PT"/>
          </a:p>
        </p:txBody>
      </p:sp>
    </p:spTree>
    <p:extLst>
      <p:ext uri="{BB962C8B-B14F-4D97-AF65-F5344CB8AC3E}">
        <p14:creationId xmlns:p14="http://schemas.microsoft.com/office/powerpoint/2010/main" val="270038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36</a:t>
            </a:fld>
            <a:endParaRPr lang="pt-PT"/>
          </a:p>
        </p:txBody>
      </p:sp>
    </p:spTree>
    <p:extLst>
      <p:ext uri="{BB962C8B-B14F-4D97-AF65-F5344CB8AC3E}">
        <p14:creationId xmlns:p14="http://schemas.microsoft.com/office/powerpoint/2010/main" val="236083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8A296-DF69-44D6-9A3B-2E30DBAB756E}" type="slidenum">
              <a:rPr lang="pt-PT" smtClean="0"/>
              <a:t>37</a:t>
            </a:fld>
            <a:endParaRPr lang="pt-PT"/>
          </a:p>
        </p:txBody>
      </p:sp>
    </p:spTree>
    <p:extLst>
      <p:ext uri="{BB962C8B-B14F-4D97-AF65-F5344CB8AC3E}">
        <p14:creationId xmlns:p14="http://schemas.microsoft.com/office/powerpoint/2010/main" val="3182533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38</a:t>
            </a:fld>
            <a:endParaRPr lang="pt-PT"/>
          </a:p>
        </p:txBody>
      </p:sp>
    </p:spTree>
    <p:extLst>
      <p:ext uri="{BB962C8B-B14F-4D97-AF65-F5344CB8AC3E}">
        <p14:creationId xmlns:p14="http://schemas.microsoft.com/office/powerpoint/2010/main" val="40716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5"/>
          </p:nvPr>
        </p:nvSpPr>
        <p:spPr/>
        <p:txBody>
          <a:bodyPr/>
          <a:lstStyle/>
          <a:p>
            <a:fld id="{C938A296-DF69-44D6-9A3B-2E30DBAB756E}" type="slidenum">
              <a:rPr lang="pt-PT" smtClean="0"/>
              <a:t>5</a:t>
            </a:fld>
            <a:endParaRPr lang="pt-PT"/>
          </a:p>
        </p:txBody>
      </p:sp>
    </p:spTree>
    <p:extLst>
      <p:ext uri="{BB962C8B-B14F-4D97-AF65-F5344CB8AC3E}">
        <p14:creationId xmlns:p14="http://schemas.microsoft.com/office/powerpoint/2010/main" val="202116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39</a:t>
            </a:fld>
            <a:endParaRPr lang="pt-PT"/>
          </a:p>
        </p:txBody>
      </p:sp>
    </p:spTree>
    <p:extLst>
      <p:ext uri="{BB962C8B-B14F-4D97-AF65-F5344CB8AC3E}">
        <p14:creationId xmlns:p14="http://schemas.microsoft.com/office/powerpoint/2010/main" val="133920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40</a:t>
            </a:fld>
            <a:endParaRPr lang="pt-PT"/>
          </a:p>
        </p:txBody>
      </p:sp>
    </p:spTree>
    <p:extLst>
      <p:ext uri="{BB962C8B-B14F-4D97-AF65-F5344CB8AC3E}">
        <p14:creationId xmlns:p14="http://schemas.microsoft.com/office/powerpoint/2010/main" val="124232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8A296-DF69-44D6-9A3B-2E30DBAB756E}" type="slidenum">
              <a:rPr lang="pt-PT" smtClean="0"/>
              <a:t>41</a:t>
            </a:fld>
            <a:endParaRPr lang="pt-PT"/>
          </a:p>
        </p:txBody>
      </p:sp>
    </p:spTree>
    <p:extLst>
      <p:ext uri="{BB962C8B-B14F-4D97-AF65-F5344CB8AC3E}">
        <p14:creationId xmlns:p14="http://schemas.microsoft.com/office/powerpoint/2010/main" val="2741245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43</a:t>
            </a:fld>
            <a:endParaRPr lang="pt-PT"/>
          </a:p>
        </p:txBody>
      </p:sp>
    </p:spTree>
    <p:extLst>
      <p:ext uri="{BB962C8B-B14F-4D97-AF65-F5344CB8AC3E}">
        <p14:creationId xmlns:p14="http://schemas.microsoft.com/office/powerpoint/2010/main" val="2257844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44</a:t>
            </a:fld>
            <a:endParaRPr lang="pt-PT"/>
          </a:p>
        </p:txBody>
      </p:sp>
    </p:spTree>
    <p:extLst>
      <p:ext uri="{BB962C8B-B14F-4D97-AF65-F5344CB8AC3E}">
        <p14:creationId xmlns:p14="http://schemas.microsoft.com/office/powerpoint/2010/main" val="4058026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38A296-DF69-44D6-9A3B-2E30DBAB756E}" type="slidenum">
              <a:rPr lang="pt-PT" smtClean="0"/>
              <a:t>45</a:t>
            </a:fld>
            <a:endParaRPr lang="pt-PT"/>
          </a:p>
        </p:txBody>
      </p:sp>
    </p:spTree>
    <p:extLst>
      <p:ext uri="{BB962C8B-B14F-4D97-AF65-F5344CB8AC3E}">
        <p14:creationId xmlns:p14="http://schemas.microsoft.com/office/powerpoint/2010/main" val="269748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8A296-DF69-44D6-9A3B-2E30DBAB756E}" type="slidenum">
              <a:rPr lang="pt-PT" smtClean="0"/>
              <a:t>46</a:t>
            </a:fld>
            <a:endParaRPr lang="pt-PT"/>
          </a:p>
        </p:txBody>
      </p:sp>
    </p:spTree>
    <p:extLst>
      <p:ext uri="{BB962C8B-B14F-4D97-AF65-F5344CB8AC3E}">
        <p14:creationId xmlns:p14="http://schemas.microsoft.com/office/powerpoint/2010/main" val="170950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47</a:t>
            </a:fld>
            <a:endParaRPr lang="pt-PT"/>
          </a:p>
        </p:txBody>
      </p:sp>
    </p:spTree>
    <p:extLst>
      <p:ext uri="{BB962C8B-B14F-4D97-AF65-F5344CB8AC3E}">
        <p14:creationId xmlns:p14="http://schemas.microsoft.com/office/powerpoint/2010/main" val="1831659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dirty="0">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dirty="0">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38A296-DF69-44D6-9A3B-2E30DBAB756E}" type="slidenum">
              <a:rPr lang="pt-PT" smtClean="0"/>
              <a:t>48</a:t>
            </a:fld>
            <a:endParaRPr lang="pt-PT"/>
          </a:p>
        </p:txBody>
      </p:sp>
    </p:spTree>
    <p:extLst>
      <p:ext uri="{BB962C8B-B14F-4D97-AF65-F5344CB8AC3E}">
        <p14:creationId xmlns:p14="http://schemas.microsoft.com/office/powerpoint/2010/main" val="3343868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38A296-DF69-44D6-9A3B-2E30DBAB756E}" type="slidenum">
              <a:rPr lang="pt-PT" smtClean="0"/>
              <a:t>49</a:t>
            </a:fld>
            <a:endParaRPr lang="pt-PT"/>
          </a:p>
        </p:txBody>
      </p:sp>
    </p:spTree>
    <p:extLst>
      <p:ext uri="{BB962C8B-B14F-4D97-AF65-F5344CB8AC3E}">
        <p14:creationId xmlns:p14="http://schemas.microsoft.com/office/powerpoint/2010/main" val="128758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17</a:t>
            </a:fld>
            <a:endParaRPr lang="pt-PT"/>
          </a:p>
        </p:txBody>
      </p:sp>
    </p:spTree>
    <p:extLst>
      <p:ext uri="{BB962C8B-B14F-4D97-AF65-F5344CB8AC3E}">
        <p14:creationId xmlns:p14="http://schemas.microsoft.com/office/powerpoint/2010/main" val="2369486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50</a:t>
            </a:fld>
            <a:endParaRPr lang="pt-PT"/>
          </a:p>
        </p:txBody>
      </p:sp>
    </p:spTree>
    <p:extLst>
      <p:ext uri="{BB962C8B-B14F-4D97-AF65-F5344CB8AC3E}">
        <p14:creationId xmlns:p14="http://schemas.microsoft.com/office/powerpoint/2010/main" val="788396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51</a:t>
            </a:fld>
            <a:endParaRPr lang="pt-PT"/>
          </a:p>
        </p:txBody>
      </p:sp>
    </p:spTree>
    <p:extLst>
      <p:ext uri="{BB962C8B-B14F-4D97-AF65-F5344CB8AC3E}">
        <p14:creationId xmlns:p14="http://schemas.microsoft.com/office/powerpoint/2010/main" val="249132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938A296-DF69-44D6-9A3B-2E30DBAB756E}" type="slidenum">
              <a:rPr lang="pt-PT" smtClean="0"/>
              <a:t>52</a:t>
            </a:fld>
            <a:endParaRPr lang="pt-PT"/>
          </a:p>
        </p:txBody>
      </p:sp>
    </p:spTree>
    <p:extLst>
      <p:ext uri="{BB962C8B-B14F-4D97-AF65-F5344CB8AC3E}">
        <p14:creationId xmlns:p14="http://schemas.microsoft.com/office/powerpoint/2010/main" val="2559401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38A296-DF69-44D6-9A3B-2E30DBAB756E}" type="slidenum">
              <a:rPr lang="pt-PT" smtClean="0"/>
              <a:t>53</a:t>
            </a:fld>
            <a:endParaRPr lang="pt-PT"/>
          </a:p>
        </p:txBody>
      </p:sp>
    </p:spTree>
    <p:extLst>
      <p:ext uri="{BB962C8B-B14F-4D97-AF65-F5344CB8AC3E}">
        <p14:creationId xmlns:p14="http://schemas.microsoft.com/office/powerpoint/2010/main" val="3404858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38A296-DF69-44D6-9A3B-2E30DBAB756E}" type="slidenum">
              <a:rPr lang="pt-PT" smtClean="0"/>
              <a:t>54</a:t>
            </a:fld>
            <a:endParaRPr lang="pt-PT"/>
          </a:p>
        </p:txBody>
      </p:sp>
    </p:spTree>
    <p:extLst>
      <p:ext uri="{BB962C8B-B14F-4D97-AF65-F5344CB8AC3E}">
        <p14:creationId xmlns:p14="http://schemas.microsoft.com/office/powerpoint/2010/main" val="3156761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C938A296-DF69-44D6-9A3B-2E30DBAB756E}" type="slidenum">
              <a:rPr lang="pt-PT" smtClean="0"/>
              <a:t>55</a:t>
            </a:fld>
            <a:endParaRPr lang="pt-PT"/>
          </a:p>
        </p:txBody>
      </p:sp>
    </p:spTree>
    <p:extLst>
      <p:ext uri="{BB962C8B-B14F-4D97-AF65-F5344CB8AC3E}">
        <p14:creationId xmlns:p14="http://schemas.microsoft.com/office/powerpoint/2010/main" val="197713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18</a:t>
            </a:fld>
            <a:endParaRPr lang="pt-PT"/>
          </a:p>
        </p:txBody>
      </p:sp>
    </p:spTree>
    <p:extLst>
      <p:ext uri="{BB962C8B-B14F-4D97-AF65-F5344CB8AC3E}">
        <p14:creationId xmlns:p14="http://schemas.microsoft.com/office/powerpoint/2010/main" val="2650349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19</a:t>
            </a:fld>
            <a:endParaRPr lang="pt-PT"/>
          </a:p>
        </p:txBody>
      </p:sp>
    </p:spTree>
    <p:extLst>
      <p:ext uri="{BB962C8B-B14F-4D97-AF65-F5344CB8AC3E}">
        <p14:creationId xmlns:p14="http://schemas.microsoft.com/office/powerpoint/2010/main" val="354969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20</a:t>
            </a:fld>
            <a:endParaRPr lang="pt-PT"/>
          </a:p>
        </p:txBody>
      </p:sp>
    </p:spTree>
    <p:extLst>
      <p:ext uri="{BB962C8B-B14F-4D97-AF65-F5344CB8AC3E}">
        <p14:creationId xmlns:p14="http://schemas.microsoft.com/office/powerpoint/2010/main" val="185278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21</a:t>
            </a:fld>
            <a:endParaRPr lang="pt-PT"/>
          </a:p>
        </p:txBody>
      </p:sp>
    </p:spTree>
    <p:extLst>
      <p:ext uri="{BB962C8B-B14F-4D97-AF65-F5344CB8AC3E}">
        <p14:creationId xmlns:p14="http://schemas.microsoft.com/office/powerpoint/2010/main" val="282814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38A296-DF69-44D6-9A3B-2E30DBAB756E}" type="slidenum">
              <a:rPr lang="pt-PT" smtClean="0"/>
              <a:t>22</a:t>
            </a:fld>
            <a:endParaRPr lang="pt-PT"/>
          </a:p>
        </p:txBody>
      </p:sp>
    </p:spTree>
    <p:extLst>
      <p:ext uri="{BB962C8B-B14F-4D97-AF65-F5344CB8AC3E}">
        <p14:creationId xmlns:p14="http://schemas.microsoft.com/office/powerpoint/2010/main" val="362367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938A296-DF69-44D6-9A3B-2E30DBAB756E}" type="slidenum">
              <a:rPr lang="pt-PT" smtClean="0"/>
              <a:t>23</a:t>
            </a:fld>
            <a:endParaRPr lang="pt-PT"/>
          </a:p>
        </p:txBody>
      </p:sp>
    </p:spTree>
    <p:extLst>
      <p:ext uri="{BB962C8B-B14F-4D97-AF65-F5344CB8AC3E}">
        <p14:creationId xmlns:p14="http://schemas.microsoft.com/office/powerpoint/2010/main" val="77496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03.10.2024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87768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03.10.2024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74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03.10.2024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13063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03.10.2024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3140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03.10.2024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37813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03.10.2024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21246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03.10.2024</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36944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03.10.2024</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31085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03.10.2024</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5782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03.10.2024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2217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03.10.2024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a:t>
            </a:fld>
            <a:endParaRPr lang="de-DE"/>
          </a:p>
        </p:txBody>
      </p:sp>
    </p:spTree>
    <p:extLst>
      <p:ext uri="{BB962C8B-B14F-4D97-AF65-F5344CB8AC3E}">
        <p14:creationId xmlns:p14="http://schemas.microsoft.com/office/powerpoint/2010/main" val="2245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E51C7C-CEA3-4CAA-BE4B-344879E7C377}" type="datetimeFigureOut">
              <a:rPr lang="de-DE" smtClean="0"/>
              <a:t>03.10.2024</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4FE2FE-B55E-4328-8F5C-2CEB8781A47B}" type="slidenum">
              <a:rPr lang="de-DE" smtClean="0"/>
              <a:t>‹#›</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 Id="rId9" Type="http://schemas.microsoft.com/office/2007/relationships/hdphoto" Target="../media/hdphoto4.wdp"/></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20.png"/><Relationship Id="rId9" Type="http://schemas.microsoft.com/office/2007/relationships/hdphoto" Target="../media/hdphoto3.wdp"/></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6.svg"/><Relationship Id="rId4" Type="http://schemas.openxmlformats.org/officeDocument/2006/relationships/diagramData" Target="../diagrams/data3.xml"/><Relationship Id="rId9" Type="http://schemas.openxmlformats.org/officeDocument/2006/relationships/image" Target="../media/image45.png"/></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46.svg"/><Relationship Id="rId10" Type="http://schemas.microsoft.com/office/2007/relationships/diagramDrawing" Target="../diagrams/drawing4.xml"/><Relationship Id="rId4" Type="http://schemas.openxmlformats.org/officeDocument/2006/relationships/image" Target="../media/image45.png"/><Relationship Id="rId9" Type="http://schemas.openxmlformats.org/officeDocument/2006/relationships/diagramColors" Target="../diagrams/colors4.xml"/></Relationships>
</file>

<file path=ppt/slides/_rels/slide3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75.svg"/><Relationship Id="rId4" Type="http://schemas.openxmlformats.org/officeDocument/2006/relationships/diagramLayout" Target="../diagrams/layout8.xml"/><Relationship Id="rId9"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oi.org/10.1177/109442811456262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www.youtube.com/watch?v=QcB9GTHEieY" TargetMode="External"/><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youtube.com/watch?v=QcB9GTHEieY" TargetMode="Externa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journals.sagepub.com/doi/full/10.1177/1094428120986851" TargetMode="External"/><Relationship Id="rId4" Type="http://schemas.openxmlformats.org/officeDocument/2006/relationships/hyperlink" Target="https://doi.org/10.1016/j.jbusres.2021.04.07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784512-D416-DDC4-7916-F9042B51BCBD}"/>
              </a:ext>
            </a:extLst>
          </p:cNvPr>
          <p:cNvSpPr>
            <a:spLocks noGrp="1"/>
          </p:cNvSpPr>
          <p:nvPr>
            <p:ph type="ctrTitle"/>
          </p:nvPr>
        </p:nvSpPr>
        <p:spPr>
          <a:xfrm>
            <a:off x="1524000" y="956113"/>
            <a:ext cx="9144000" cy="2387600"/>
          </a:xfrm>
        </p:spPr>
        <p:txBody>
          <a:bodyPr anchor="ctr">
            <a:normAutofit/>
          </a:bodyPr>
          <a:lstStyle/>
          <a:p>
            <a:r>
              <a:rPr lang="pt-PT" sz="5400">
                <a:latin typeface="Times New Roman" panose="02020603050405020304" pitchFamily="18" charset="0"/>
                <a:cs typeface="Times New Roman" panose="02020603050405020304" pitchFamily="18" charset="0"/>
              </a:rPr>
              <a:t>Metodologias de Investigação</a:t>
            </a:r>
          </a:p>
        </p:txBody>
      </p:sp>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524000" y="3174526"/>
            <a:ext cx="9144000" cy="2515737"/>
          </a:xfrm>
        </p:spPr>
        <p:txBody>
          <a:bodyPr>
            <a:normAutofit fontScale="92500" lnSpcReduction="10000"/>
          </a:bodyPr>
          <a:lstStyle/>
          <a:p>
            <a:r>
              <a:rPr lang="pt-PT" sz="1800">
                <a:latin typeface="Times New Roman" panose="02020603050405020304" pitchFamily="18" charset="0"/>
                <a:cs typeface="Times New Roman" panose="02020603050405020304" pitchFamily="18" charset="0"/>
              </a:rPr>
              <a:t>Programa de Doutoramento em Gestão | ISEG, ULisboa</a:t>
            </a:r>
          </a:p>
          <a:p>
            <a:r>
              <a:rPr lang="pt-PT" sz="1800">
                <a:latin typeface="Times New Roman" panose="02020603050405020304" pitchFamily="18" charset="0"/>
                <a:cs typeface="Times New Roman" panose="02020603050405020304" pitchFamily="18" charset="0"/>
              </a:rPr>
              <a:t>Docente: Professora Doutora Carla Curado</a:t>
            </a:r>
          </a:p>
          <a:p>
            <a:endParaRPr lang="pt-PT" sz="1800">
              <a:latin typeface="Times New Roman" panose="02020603050405020304" pitchFamily="18" charset="0"/>
              <a:cs typeface="Times New Roman" panose="02020603050405020304" pitchFamily="18" charset="0"/>
            </a:endParaRPr>
          </a:p>
          <a:p>
            <a:r>
              <a:rPr lang="pt-PT" sz="1800">
                <a:latin typeface="Times New Roman" panose="02020603050405020304" pitchFamily="18" charset="0"/>
                <a:cs typeface="Times New Roman" panose="02020603050405020304" pitchFamily="18" charset="0"/>
              </a:rPr>
              <a:t>1º ano, 1º semestre | 2024/2025</a:t>
            </a:r>
          </a:p>
          <a:p>
            <a:endParaRPr lang="pt-PT" sz="1800">
              <a:latin typeface="Times New Roman" panose="02020603050405020304" pitchFamily="18" charset="0"/>
              <a:cs typeface="Times New Roman" panose="02020603050405020304" pitchFamily="18" charset="0"/>
            </a:endParaRPr>
          </a:p>
          <a:p>
            <a:r>
              <a:rPr lang="pt-PT" sz="1400">
                <a:latin typeface="Times New Roman" panose="02020603050405020304" pitchFamily="18" charset="0"/>
                <a:cs typeface="Times New Roman" panose="02020603050405020304" pitchFamily="18" charset="0"/>
              </a:rPr>
              <a:t>TEMA:</a:t>
            </a:r>
            <a:r>
              <a:rPr lang="pt-PT" sz="1800">
                <a:latin typeface="Times New Roman" panose="02020603050405020304" pitchFamily="18" charset="0"/>
                <a:cs typeface="Times New Roman" panose="02020603050405020304" pitchFamily="18" charset="0"/>
              </a:rPr>
              <a:t> </a:t>
            </a:r>
            <a:r>
              <a:rPr lang="pt-PT" sz="3500" b="1">
                <a:latin typeface="Times New Roman" panose="02020603050405020304" pitchFamily="18" charset="0"/>
                <a:cs typeface="Times New Roman" panose="02020603050405020304" pitchFamily="18" charset="0"/>
              </a:rPr>
              <a:t>Revisão de Literatura </a:t>
            </a:r>
            <a:endParaRPr lang="pt-PT" sz="1800" b="1">
              <a:latin typeface="Times New Roman" panose="02020603050405020304" pitchFamily="18" charset="0"/>
              <a:cs typeface="Times New Roman" panose="02020603050405020304" pitchFamily="18" charset="0"/>
            </a:endParaRPr>
          </a:p>
          <a:p>
            <a:r>
              <a:rPr lang="pt-PT" sz="1400">
                <a:latin typeface="Times New Roman" panose="02020603050405020304" pitchFamily="18" charset="0"/>
                <a:cs typeface="Times New Roman" panose="02020603050405020304" pitchFamily="18" charset="0"/>
              </a:rPr>
              <a:t>SESSÃO 5, 2 Outubro de 2024, 18h-20h, </a:t>
            </a:r>
            <a:r>
              <a:rPr lang="pt-PT" sz="1400" b="1">
                <a:latin typeface="Times New Roman" panose="02020603050405020304" pitchFamily="18" charset="0"/>
                <a:cs typeface="Times New Roman" panose="02020603050405020304" pitchFamily="18" charset="0"/>
              </a:rPr>
              <a:t>Grupo 3</a:t>
            </a:r>
            <a:endParaRPr lang="pt-PT" sz="1800" b="1">
              <a:latin typeface="Times New Roman" panose="02020603050405020304" pitchFamily="18" charset="0"/>
              <a:cs typeface="Times New Roman" panose="02020603050405020304" pitchFamily="18" charset="0"/>
            </a:endParaRP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6" name="CaixaDeTexto 5">
            <a:extLst>
              <a:ext uri="{FF2B5EF4-FFF2-40B4-BE49-F238E27FC236}">
                <a16:creationId xmlns:a16="http://schemas.microsoft.com/office/drawing/2014/main" id="{66B53CED-1918-18F8-1C41-702DC09D7C42}"/>
              </a:ext>
            </a:extLst>
          </p:cNvPr>
          <p:cNvSpPr txBox="1"/>
          <p:nvPr/>
        </p:nvSpPr>
        <p:spPr>
          <a:xfrm>
            <a:off x="87086" y="5822409"/>
            <a:ext cx="5551714" cy="954107"/>
          </a:xfrm>
          <a:prstGeom prst="rect">
            <a:avLst/>
          </a:prstGeom>
          <a:noFill/>
        </p:spPr>
        <p:txBody>
          <a:bodyPr wrap="square" lIns="91440" tIns="45720" rIns="91440" bIns="45720" rtlCol="0" anchor="t">
            <a:spAutoFit/>
          </a:bodyPr>
          <a:lstStyle/>
          <a:p>
            <a:r>
              <a:rPr lang="pt-PT" sz="1400">
                <a:latin typeface="Times New Roman"/>
                <a:cs typeface="Times New Roman"/>
              </a:rPr>
              <a:t>Trabalho realizado por:</a:t>
            </a:r>
          </a:p>
          <a:p>
            <a:r>
              <a:rPr lang="pt-PT" sz="1400">
                <a:latin typeface="Times New Roman"/>
                <a:cs typeface="Times New Roman"/>
              </a:rPr>
              <a:t>Beatriz Lorga, l56407</a:t>
            </a:r>
            <a:endParaRPr lang="pt-PT" sz="1400">
              <a:latin typeface="Times New Roman" panose="02020603050405020304" pitchFamily="18" charset="0"/>
              <a:cs typeface="Times New Roman" panose="02020603050405020304" pitchFamily="18" charset="0"/>
            </a:endParaRPr>
          </a:p>
          <a:p>
            <a:r>
              <a:rPr lang="pt-PT" sz="1400">
                <a:latin typeface="Times New Roman"/>
                <a:cs typeface="Times New Roman"/>
              </a:rPr>
              <a:t>Joana Andrade, l54035</a:t>
            </a:r>
          </a:p>
          <a:p>
            <a:r>
              <a:rPr lang="pt-PT" sz="1400">
                <a:latin typeface="Times New Roman"/>
                <a:cs typeface="Times New Roman"/>
              </a:rPr>
              <a:t>Patrícia Rodrigues, l63124</a:t>
            </a:r>
          </a:p>
        </p:txBody>
      </p:sp>
    </p:spTree>
    <p:extLst>
      <p:ext uri="{BB962C8B-B14F-4D97-AF65-F5344CB8AC3E}">
        <p14:creationId xmlns:p14="http://schemas.microsoft.com/office/powerpoint/2010/main" val="159575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210378" y="1033892"/>
            <a:ext cx="11843658" cy="5649669"/>
          </a:xfrm>
        </p:spPr>
        <p:txBody>
          <a:bodyPr>
            <a:normAutofit/>
          </a:bodyPr>
          <a:lstStyle/>
          <a:p>
            <a:pPr algn="l"/>
            <a:r>
              <a:rPr lang="pt-PT" sz="1800" b="1">
                <a:latin typeface="Times New Roman" panose="02020603050405020304" pitchFamily="18" charset="0"/>
                <a:cs typeface="Times New Roman" panose="02020603050405020304" pitchFamily="18" charset="0"/>
              </a:rPr>
              <a:t>Fase 2: Condução</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78922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10</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o processo</a:t>
            </a:r>
            <a:endParaRPr lang="pt-PT" sz="2400" b="1">
              <a:latin typeface="Times New Roman" panose="02020603050405020304" pitchFamily="18" charset="0"/>
              <a:cs typeface="Times New Roman" panose="02020603050405020304" pitchFamily="18" charset="0"/>
            </a:endParaRPr>
          </a:p>
        </p:txBody>
      </p:sp>
      <p:sp>
        <p:nvSpPr>
          <p:cNvPr id="18" name="CaixaDeTexto 17">
            <a:extLst>
              <a:ext uri="{FF2B5EF4-FFF2-40B4-BE49-F238E27FC236}">
                <a16:creationId xmlns:a16="http://schemas.microsoft.com/office/drawing/2014/main" id="{9E392CE0-5D4B-6BD9-C9CA-4AD17793D0F1}"/>
              </a:ext>
            </a:extLst>
          </p:cNvPr>
          <p:cNvSpPr txBox="1"/>
          <p:nvPr/>
        </p:nvSpPr>
        <p:spPr>
          <a:xfrm>
            <a:off x="5541594" y="2069774"/>
            <a:ext cx="6512442" cy="369332"/>
          </a:xfrm>
          <a:prstGeom prst="rect">
            <a:avLst/>
          </a:prstGeom>
          <a:noFill/>
        </p:spPr>
        <p:txBody>
          <a:bodyPr wrap="square">
            <a:spAutoFit/>
          </a:bodyPr>
          <a:lstStyle/>
          <a:p>
            <a:r>
              <a:rPr kumimoji="0" lang="pt-PT" altLang="pt-PT" sz="1800" u="sng"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Etapas:</a:t>
            </a:r>
            <a:endParaRPr lang="pt-PT" u="sng"/>
          </a:p>
        </p:txBody>
      </p:sp>
      <p:sp>
        <p:nvSpPr>
          <p:cNvPr id="19" name="CaixaDeTexto 18">
            <a:extLst>
              <a:ext uri="{FF2B5EF4-FFF2-40B4-BE49-F238E27FC236}">
                <a16:creationId xmlns:a16="http://schemas.microsoft.com/office/drawing/2014/main" id="{D617033F-71B5-BE2F-4B2C-8FA176BBFE32}"/>
              </a:ext>
            </a:extLst>
          </p:cNvPr>
          <p:cNvSpPr txBox="1"/>
          <p:nvPr/>
        </p:nvSpPr>
        <p:spPr>
          <a:xfrm>
            <a:off x="388217" y="2688156"/>
            <a:ext cx="11415565" cy="2311915"/>
          </a:xfrm>
          <a:prstGeom prst="rect">
            <a:avLst/>
          </a:prstGeom>
          <a:noFill/>
        </p:spPr>
        <p:txBody>
          <a:bodyPr wrap="square">
            <a:spAutoFit/>
          </a:bodyPr>
          <a:lstStyle/>
          <a:p>
            <a:pPr algn="ctr">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(1)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ealizar um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teste piloto</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(2)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Compreender</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que abordagem é a mais apropriada;</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(3) G</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arantir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que</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os artigos iniciais, ou a literatura relevante,</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satisfazem os critérios de inclusão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(4) R</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ecorrer às referências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dos artigos relacionados para identificar artigos que possam ser relevantes (não é sempre adequado);</a:t>
            </a:r>
          </a:p>
          <a:p>
            <a:pPr algn="ctr">
              <a:lnSpc>
                <a:spcPct val="150000"/>
              </a:lnSpc>
              <a:spcAft>
                <a:spcPts val="80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(5) Documentar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cuidadosamente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processo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inclusão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exclusão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artigos.</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0810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342900" y="1170773"/>
            <a:ext cx="11843658" cy="5649669"/>
          </a:xfrm>
        </p:spPr>
        <p:txBody>
          <a:bodyPr>
            <a:normAutofit/>
          </a:bodyPr>
          <a:lstStyle/>
          <a:p>
            <a:pPr algn="l"/>
            <a:r>
              <a:rPr lang="pt-PT" sz="1800" b="1">
                <a:latin typeface="Times New Roman" panose="02020603050405020304" pitchFamily="18" charset="0"/>
                <a:cs typeface="Times New Roman" panose="02020603050405020304" pitchFamily="18" charset="0"/>
              </a:rPr>
              <a:t>Fase 3: Análise</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654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11</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o processo</a:t>
            </a:r>
            <a:endParaRPr lang="pt-PT" sz="2400" b="1">
              <a:latin typeface="Times New Roman" panose="02020603050405020304" pitchFamily="18" charset="0"/>
              <a:cs typeface="Times New Roman" panose="02020603050405020304" pitchFamily="18" charset="0"/>
            </a:endParaRPr>
          </a:p>
        </p:txBody>
      </p:sp>
      <p:sp>
        <p:nvSpPr>
          <p:cNvPr id="18" name="CaixaDeTexto 17">
            <a:extLst>
              <a:ext uri="{FF2B5EF4-FFF2-40B4-BE49-F238E27FC236}">
                <a16:creationId xmlns:a16="http://schemas.microsoft.com/office/drawing/2014/main" id="{9E392CE0-5D4B-6BD9-C9CA-4AD17793D0F1}"/>
              </a:ext>
            </a:extLst>
          </p:cNvPr>
          <p:cNvSpPr txBox="1"/>
          <p:nvPr/>
        </p:nvSpPr>
        <p:spPr>
          <a:xfrm>
            <a:off x="326571" y="1907060"/>
            <a:ext cx="6512442" cy="369332"/>
          </a:xfrm>
          <a:prstGeom prst="rect">
            <a:avLst/>
          </a:prstGeom>
          <a:noFill/>
        </p:spPr>
        <p:txBody>
          <a:bodyPr wrap="square">
            <a:spAutoFit/>
          </a:bodyPr>
          <a:lstStyle/>
          <a:p>
            <a:r>
              <a:rPr kumimoji="0" lang="pt-PT" altLang="pt-PT" sz="1800" u="sng"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Etapas:</a:t>
            </a:r>
            <a:endParaRPr lang="pt-PT" u="sng"/>
          </a:p>
        </p:txBody>
      </p:sp>
      <p:sp>
        <p:nvSpPr>
          <p:cNvPr id="19" name="CaixaDeTexto 18">
            <a:extLst>
              <a:ext uri="{FF2B5EF4-FFF2-40B4-BE49-F238E27FC236}">
                <a16:creationId xmlns:a16="http://schemas.microsoft.com/office/drawing/2014/main" id="{D617033F-71B5-BE2F-4B2C-8FA176BBFE32}"/>
              </a:ext>
            </a:extLst>
          </p:cNvPr>
          <p:cNvSpPr txBox="1"/>
          <p:nvPr/>
        </p:nvSpPr>
        <p:spPr>
          <a:xfrm>
            <a:off x="664028" y="2384869"/>
            <a:ext cx="11379876" cy="4097019"/>
          </a:xfrm>
          <a:prstGeom prst="rect">
            <a:avLst/>
          </a:prstGeom>
          <a:noFill/>
        </p:spPr>
        <p:txBody>
          <a:bodyPr wrap="square">
            <a:spAutoFit/>
          </a:bodyPr>
          <a:lstStyle/>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(1)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Compreender uma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f</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orma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estandardizada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retirar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informação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apropriada de cada artigo</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(2) Dados recolhidos: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informação descritiva (autores, ano de publicação, tópico/tipo de estudo), efeitos/resultados, conceções ideológicas/teóricas;</a:t>
            </a: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(3)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star em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concordância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com 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objetivo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com as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questões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investigação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do trabalho:</a:t>
            </a:r>
          </a:p>
          <a:p>
            <a:pPr algn="just">
              <a:lnSpc>
                <a:spcPct val="150000"/>
              </a:lnSpc>
              <a:spcAft>
                <a:spcPts val="800"/>
              </a:spcAft>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	Por exemplo, se o objetivo for: </a:t>
            </a:r>
          </a:p>
          <a:p>
            <a:pPr algn="just">
              <a:lnSpc>
                <a:spcPct val="150000"/>
              </a:lnSpc>
              <a:spcAft>
                <a:spcPts val="800"/>
              </a:spcAft>
            </a:pP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 publicação num jornal académico: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descrição detalhada do processo</a:t>
            </a:r>
          </a:p>
          <a:p>
            <a:pPr algn="just">
              <a:lnSpc>
                <a:spcPct val="150000"/>
              </a:lnSpc>
              <a:spcAft>
                <a:spcPts val="800"/>
              </a:spcAft>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Avaliar evidência do efeito: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abordagem de análise meta</a:t>
            </a:r>
          </a:p>
          <a:p>
            <a:pPr algn="just">
              <a:lnSpc>
                <a:spcPct val="150000"/>
              </a:lnSpc>
              <a:spcAft>
                <a:spcPts val="800"/>
              </a:spcAft>
            </a:pP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Desenvolver um modelo teórico: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análise técnica de revisão integrada</a:t>
            </a:r>
          </a:p>
          <a:p>
            <a:pPr algn="just">
              <a:lnSpc>
                <a:spcPct val="150000"/>
              </a:lnSpc>
              <a:spcAft>
                <a:spcPts val="800"/>
              </a:spcAft>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367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348342" y="1203169"/>
            <a:ext cx="11843658" cy="5649669"/>
          </a:xfrm>
        </p:spPr>
        <p:txBody>
          <a:bodyPr>
            <a:normAutofit/>
          </a:bodyPr>
          <a:lstStyle/>
          <a:p>
            <a:pPr algn="l"/>
            <a:r>
              <a:rPr lang="pt-PT" sz="1800" b="1">
                <a:latin typeface="Times New Roman" panose="02020603050405020304" pitchFamily="18" charset="0"/>
                <a:cs typeface="Times New Roman" panose="02020603050405020304" pitchFamily="18" charset="0"/>
              </a:rPr>
              <a:t>Fase 4: Escrita</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12</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o processo</a:t>
            </a:r>
            <a:endParaRPr lang="pt-PT" sz="2400" b="1">
              <a:latin typeface="Times New Roman" panose="02020603050405020304" pitchFamily="18" charset="0"/>
              <a:cs typeface="Times New Roman" panose="02020603050405020304" pitchFamily="18" charset="0"/>
            </a:endParaRPr>
          </a:p>
        </p:txBody>
      </p:sp>
      <p:sp>
        <p:nvSpPr>
          <p:cNvPr id="18" name="CaixaDeTexto 17">
            <a:extLst>
              <a:ext uri="{FF2B5EF4-FFF2-40B4-BE49-F238E27FC236}">
                <a16:creationId xmlns:a16="http://schemas.microsoft.com/office/drawing/2014/main" id="{9E392CE0-5D4B-6BD9-C9CA-4AD17793D0F1}"/>
              </a:ext>
            </a:extLst>
          </p:cNvPr>
          <p:cNvSpPr txBox="1"/>
          <p:nvPr/>
        </p:nvSpPr>
        <p:spPr>
          <a:xfrm>
            <a:off x="406062" y="1857217"/>
            <a:ext cx="6512442" cy="369332"/>
          </a:xfrm>
          <a:prstGeom prst="rect">
            <a:avLst/>
          </a:prstGeom>
          <a:noFill/>
        </p:spPr>
        <p:txBody>
          <a:bodyPr wrap="square">
            <a:spAutoFit/>
          </a:bodyPr>
          <a:lstStyle/>
          <a:p>
            <a:r>
              <a:rPr kumimoji="0" lang="pt-PT" altLang="pt-PT" sz="1800" u="sng"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Etapas</a:t>
            </a:r>
            <a:r>
              <a:rPr kumimoji="0" lang="pt-PT" altLang="pt-PT" sz="180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PT"/>
          </a:p>
        </p:txBody>
      </p:sp>
      <p:sp>
        <p:nvSpPr>
          <p:cNvPr id="2" name="CaixaDeTexto 1">
            <a:extLst>
              <a:ext uri="{FF2B5EF4-FFF2-40B4-BE49-F238E27FC236}">
                <a16:creationId xmlns:a16="http://schemas.microsoft.com/office/drawing/2014/main" id="{8FEEE08C-A59D-CDFA-F71A-F4CE5B04B2DB}"/>
              </a:ext>
            </a:extLst>
          </p:cNvPr>
          <p:cNvSpPr txBox="1"/>
          <p:nvPr/>
        </p:nvSpPr>
        <p:spPr>
          <a:xfrm>
            <a:off x="406062" y="2295470"/>
            <a:ext cx="11379876" cy="4568943"/>
          </a:xfrm>
          <a:prstGeom prst="rect">
            <a:avLst/>
          </a:prstGeom>
          <a:noFill/>
        </p:spPr>
        <p:txBody>
          <a:bodyPr wrap="square">
            <a:spAutoFit/>
          </a:bodyPr>
          <a:lstStyle/>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(1)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Descrição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transparente</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do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processo</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de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desenho</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da revisão e da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metodologia</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utilizada para recolher, identificar, analisar, sintetizar e reportar a literatura;</a:t>
            </a:r>
            <a:endPar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(2) Contribuição de cada revisão de literatura: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maturidade do campo, estado do conhecimento;</a:t>
            </a: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(3)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Revisões de literatura podem resultar numa…</a:t>
            </a: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Análise histórica do desenvolvimento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A</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gendamento para investigação futura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M</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odelo conceptual</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ou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categorização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Ev</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idência de um efeito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PT" sz="1600" b="1" i="1"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53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276864" y="1312047"/>
            <a:ext cx="11705941" cy="5649669"/>
          </a:xfrm>
        </p:spPr>
        <p:txBody>
          <a:bodyPr>
            <a:normAutofit/>
          </a:bodyPr>
          <a:lstStyle/>
          <a:p>
            <a:pPr algn="l"/>
            <a:r>
              <a:rPr lang="pt-PT" sz="1800" u="sng">
                <a:latin typeface="Times New Roman" panose="02020603050405020304" pitchFamily="18" charset="0"/>
                <a:cs typeface="Times New Roman" panose="02020603050405020304" pitchFamily="18" charset="0"/>
              </a:rPr>
              <a:t>Critérios de Qualidade:</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11</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o processo</a:t>
            </a:r>
            <a:endParaRPr lang="pt-PT" sz="2400" b="1">
              <a:latin typeface="Times New Roman" panose="02020603050405020304" pitchFamily="18" charset="0"/>
              <a:cs typeface="Times New Roman" panose="02020603050405020304" pitchFamily="18" charset="0"/>
            </a:endParaRPr>
          </a:p>
        </p:txBody>
      </p:sp>
      <p:sp>
        <p:nvSpPr>
          <p:cNvPr id="10" name="CaixaDeTexto 9">
            <a:extLst>
              <a:ext uri="{FF2B5EF4-FFF2-40B4-BE49-F238E27FC236}">
                <a16:creationId xmlns:a16="http://schemas.microsoft.com/office/drawing/2014/main" id="{9ED95781-AB57-E91D-1485-2F15CB5EF12B}"/>
              </a:ext>
            </a:extLst>
          </p:cNvPr>
          <p:cNvSpPr txBox="1"/>
          <p:nvPr/>
        </p:nvSpPr>
        <p:spPr>
          <a:xfrm>
            <a:off x="273391" y="2066709"/>
            <a:ext cx="6491176" cy="1661993"/>
          </a:xfrm>
          <a:prstGeom prst="rect">
            <a:avLst/>
          </a:prstGeom>
          <a:noFill/>
        </p:spPr>
        <p:txBody>
          <a:bodyPr wrap="square">
            <a:spAutoFit/>
          </a:bodyPr>
          <a:lstStyle/>
          <a:p>
            <a:r>
              <a:rPr lang="pt-PT" sz="1600" b="1">
                <a:latin typeface="Times New Roman" panose="02020603050405020304" pitchFamily="18" charset="0"/>
                <a:ea typeface="Times New Roman" panose="02020603050405020304" pitchFamily="18" charset="0"/>
              </a:rPr>
              <a:t>(1) P</a:t>
            </a:r>
            <a:r>
              <a:rPr lang="pt-PT" sz="1600" b="1">
                <a:effectLst/>
                <a:latin typeface="Times New Roman" panose="02020603050405020304" pitchFamily="18" charset="0"/>
                <a:ea typeface="Times New Roman" panose="02020603050405020304" pitchFamily="18" charset="0"/>
              </a:rPr>
              <a:t>rofundidade </a:t>
            </a:r>
            <a:r>
              <a:rPr lang="pt-PT" sz="1600">
                <a:effectLst/>
                <a:latin typeface="Times New Roman" panose="02020603050405020304" pitchFamily="18" charset="0"/>
                <a:ea typeface="Times New Roman" panose="02020603050405020304" pitchFamily="18" charset="0"/>
              </a:rPr>
              <a:t>e</a:t>
            </a:r>
            <a:r>
              <a:rPr lang="pt-PT" sz="1600" b="1">
                <a:effectLst/>
                <a:latin typeface="Times New Roman" panose="02020603050405020304" pitchFamily="18" charset="0"/>
                <a:ea typeface="Times New Roman" panose="02020603050405020304" pitchFamily="18" charset="0"/>
              </a:rPr>
              <a:t> </a:t>
            </a:r>
            <a:r>
              <a:rPr lang="pt-PT" sz="1600" b="1">
                <a:latin typeface="Times New Roman" panose="02020603050405020304" pitchFamily="18" charset="0"/>
                <a:ea typeface="Times New Roman" panose="02020603050405020304" pitchFamily="18" charset="0"/>
              </a:rPr>
              <a:t>R</a:t>
            </a:r>
            <a:r>
              <a:rPr lang="pt-PT" sz="1600" b="1">
                <a:effectLst/>
                <a:latin typeface="Times New Roman" panose="02020603050405020304" pitchFamily="18" charset="0"/>
                <a:ea typeface="Times New Roman" panose="02020603050405020304" pitchFamily="18" charset="0"/>
              </a:rPr>
              <a:t>igor</a:t>
            </a:r>
            <a:endParaRPr lang="pt-PT" sz="1600" b="1">
              <a:latin typeface="Times New Roman" panose="02020603050405020304" pitchFamily="18" charset="0"/>
              <a:ea typeface="Times New Roman" panose="02020603050405020304" pitchFamily="18" charset="0"/>
            </a:endParaRPr>
          </a:p>
          <a:p>
            <a:endParaRPr lang="pt-PT" sz="1600" b="1">
              <a:effectLst/>
              <a:latin typeface="Times New Roman" panose="02020603050405020304" pitchFamily="18" charset="0"/>
              <a:ea typeface="Times New Roman" panose="02020603050405020304" pitchFamily="18" charset="0"/>
            </a:endParaRPr>
          </a:p>
          <a:p>
            <a:r>
              <a:rPr lang="pt-PT" sz="1600" b="1">
                <a:effectLst/>
                <a:latin typeface="Times New Roman" panose="02020603050405020304" pitchFamily="18" charset="0"/>
                <a:ea typeface="Times New Roman" panose="02020603050405020304" pitchFamily="18" charset="0"/>
              </a:rPr>
              <a:t>(2) Replicabilidade</a:t>
            </a:r>
          </a:p>
          <a:p>
            <a:endParaRPr lang="pt-PT" sz="1600">
              <a:latin typeface="Times New Roman" panose="02020603050405020304" pitchFamily="18" charset="0"/>
              <a:ea typeface="Times New Roman" panose="02020603050405020304" pitchFamily="18" charset="0"/>
            </a:endParaRPr>
          </a:p>
          <a:p>
            <a:r>
              <a:rPr lang="pt-PT" sz="1600" b="1">
                <a:effectLst/>
                <a:latin typeface="Times New Roman" panose="02020603050405020304" pitchFamily="18" charset="0"/>
                <a:ea typeface="Times New Roman" panose="02020603050405020304" pitchFamily="18" charset="0"/>
              </a:rPr>
              <a:t>(3) Utilidade: </a:t>
            </a:r>
            <a:r>
              <a:rPr lang="pt-PT" sz="1600">
                <a:effectLst/>
                <a:latin typeface="Times New Roman" panose="02020603050405020304" pitchFamily="18" charset="0"/>
                <a:ea typeface="Times New Roman" panose="02020603050405020304" pitchFamily="18" charset="0"/>
              </a:rPr>
              <a:t>para os investigadores e o universo académico. </a:t>
            </a:r>
          </a:p>
          <a:p>
            <a:endParaRPr lang="pt-PT">
              <a:latin typeface="Times New Roman" panose="02020603050405020304" pitchFamily="18" charset="0"/>
              <a:ea typeface="Times New Roman" panose="02020603050405020304" pitchFamily="18" charset="0"/>
            </a:endParaRPr>
          </a:p>
        </p:txBody>
      </p:sp>
      <p:pic>
        <p:nvPicPr>
          <p:cNvPr id="11" name="Imagem 10" descr="Uma imagem com texto, captura de ecrã, Tipo de letra, número&#10;&#10;Descrição gerada automaticamente">
            <a:extLst>
              <a:ext uri="{FF2B5EF4-FFF2-40B4-BE49-F238E27FC236}">
                <a16:creationId xmlns:a16="http://schemas.microsoft.com/office/drawing/2014/main" id="{33AF5836-307B-4971-9692-DC02A0E8E0D4}"/>
              </a:ext>
            </a:extLst>
          </p:cNvPr>
          <p:cNvPicPr>
            <a:picLocks noChangeAspect="1"/>
          </p:cNvPicPr>
          <p:nvPr/>
        </p:nvPicPr>
        <p:blipFill>
          <a:blip r:embed="rId3"/>
          <a:stretch>
            <a:fillRect/>
          </a:stretch>
        </p:blipFill>
        <p:spPr>
          <a:xfrm>
            <a:off x="7165223" y="-15269"/>
            <a:ext cx="5034736" cy="6873269"/>
          </a:xfrm>
          <a:prstGeom prst="rect">
            <a:avLst/>
          </a:prstGeom>
          <a:ln>
            <a:solidFill>
              <a:schemeClr val="tx1"/>
            </a:solidFill>
          </a:ln>
        </p:spPr>
      </p:pic>
      <p:sp>
        <p:nvSpPr>
          <p:cNvPr id="4" name="CaixaDeTexto 3">
            <a:extLst>
              <a:ext uri="{FF2B5EF4-FFF2-40B4-BE49-F238E27FC236}">
                <a16:creationId xmlns:a16="http://schemas.microsoft.com/office/drawing/2014/main" id="{3131F682-1B1C-E5BA-CB2F-4AC0FBBF400B}"/>
              </a:ext>
            </a:extLst>
          </p:cNvPr>
          <p:cNvSpPr txBox="1"/>
          <p:nvPr/>
        </p:nvSpPr>
        <p:spPr>
          <a:xfrm>
            <a:off x="816427" y="4508300"/>
            <a:ext cx="5817951" cy="830997"/>
          </a:xfrm>
          <a:prstGeom prst="rect">
            <a:avLst/>
          </a:prstGeom>
          <a:noFill/>
        </p:spPr>
        <p:txBody>
          <a:bodyPr wrap="square">
            <a:spAutoFit/>
          </a:bodyPr>
          <a:lstStyle/>
          <a:p>
            <a:pPr algn="ctr"/>
            <a:r>
              <a:rPr lang="pt-PT" sz="1600" i="1">
                <a:latin typeface="Times New Roman" panose="02020603050405020304" pitchFamily="18" charset="0"/>
                <a:ea typeface="Times New Roman" panose="02020603050405020304" pitchFamily="18" charset="0"/>
              </a:rPr>
              <a:t>“O</a:t>
            </a:r>
            <a:r>
              <a:rPr lang="pt-PT" sz="1600" i="1">
                <a:effectLst/>
                <a:latin typeface="Times New Roman" panose="02020603050405020304" pitchFamily="18" charset="0"/>
                <a:ea typeface="Times New Roman" panose="02020603050405020304" pitchFamily="18" charset="0"/>
              </a:rPr>
              <a:t> que constitui uma boa contribuição numa área pode não ser o mesmo que noutra.” </a:t>
            </a:r>
            <a:r>
              <a:rPr lang="pt-PT" sz="1100" kern="100" err="1">
                <a:effectLst/>
                <a:latin typeface="Times New Roman" panose="02020603050405020304" pitchFamily="18" charset="0"/>
                <a:ea typeface="Aptos" panose="020B0004020202020204" pitchFamily="34" charset="0"/>
                <a:cs typeface="Arial" panose="020B0604020202020204" pitchFamily="34" charset="0"/>
              </a:rPr>
              <a:t>Snyder</a:t>
            </a:r>
            <a:r>
              <a:rPr lang="pt-PT" sz="1100" kern="100">
                <a:effectLst/>
                <a:latin typeface="Times New Roman" panose="02020603050405020304" pitchFamily="18" charset="0"/>
                <a:ea typeface="Aptos" panose="020B0004020202020204" pitchFamily="34" charset="0"/>
                <a:cs typeface="Arial" panose="020B0604020202020204" pitchFamily="34" charset="0"/>
              </a:rPr>
              <a:t> (2019)</a:t>
            </a:r>
            <a:endParaRPr lang="pt-PT" sz="1100"/>
          </a:p>
          <a:p>
            <a:pPr algn="ctr"/>
            <a:endParaRPr lang="pt-PT" sz="1600"/>
          </a:p>
        </p:txBody>
      </p:sp>
      <p:sp>
        <p:nvSpPr>
          <p:cNvPr id="19" name="CaixaDeTexto 18">
            <a:extLst>
              <a:ext uri="{FF2B5EF4-FFF2-40B4-BE49-F238E27FC236}">
                <a16:creationId xmlns:a16="http://schemas.microsoft.com/office/drawing/2014/main" id="{41B1C092-BCF7-4B20-F6E0-5A1AF9EB411E}"/>
              </a:ext>
            </a:extLst>
          </p:cNvPr>
          <p:cNvSpPr txBox="1"/>
          <p:nvPr/>
        </p:nvSpPr>
        <p:spPr>
          <a:xfrm>
            <a:off x="0" y="6497395"/>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13</a:t>
            </a:r>
          </a:p>
        </p:txBody>
      </p:sp>
      <p:sp>
        <p:nvSpPr>
          <p:cNvPr id="20" name="CaixaDeTexto 19">
            <a:extLst>
              <a:ext uri="{FF2B5EF4-FFF2-40B4-BE49-F238E27FC236}">
                <a16:creationId xmlns:a16="http://schemas.microsoft.com/office/drawing/2014/main" id="{A7927444-B25F-C58D-9E88-259EF729D061}"/>
              </a:ext>
            </a:extLst>
          </p:cNvPr>
          <p:cNvSpPr txBox="1"/>
          <p:nvPr/>
        </p:nvSpPr>
        <p:spPr>
          <a:xfrm>
            <a:off x="6129835" y="6597329"/>
            <a:ext cx="6558642" cy="276999"/>
          </a:xfrm>
          <a:prstGeom prst="rect">
            <a:avLst/>
          </a:prstGeom>
          <a:noFill/>
        </p:spPr>
        <p:txBody>
          <a:bodyPr wrap="square">
            <a:spAutoFit/>
          </a:bodyPr>
          <a:lstStyle/>
          <a:p>
            <a:r>
              <a:rPr lang="pt-PT" sz="1200" kern="100" err="1">
                <a:effectLst/>
                <a:latin typeface="Times New Roman" panose="02020603050405020304" pitchFamily="18" charset="0"/>
                <a:ea typeface="Aptos" panose="020B0004020202020204" pitchFamily="34" charset="0"/>
                <a:cs typeface="Arial" panose="020B0604020202020204" pitchFamily="34" charset="0"/>
              </a:rPr>
              <a:t>Snyder</a:t>
            </a:r>
            <a:r>
              <a:rPr lang="pt-PT" sz="1200" kern="100">
                <a:effectLst/>
                <a:latin typeface="Times New Roman" panose="02020603050405020304" pitchFamily="18" charset="0"/>
                <a:ea typeface="Aptos" panose="020B0004020202020204" pitchFamily="34" charset="0"/>
                <a:cs typeface="Arial" panose="020B0604020202020204" pitchFamily="34" charset="0"/>
              </a:rPr>
              <a:t> (2019)</a:t>
            </a:r>
            <a:endParaRPr lang="pt-PT" sz="1200"/>
          </a:p>
        </p:txBody>
      </p:sp>
    </p:spTree>
    <p:extLst>
      <p:ext uri="{BB962C8B-B14F-4D97-AF65-F5344CB8AC3E}">
        <p14:creationId xmlns:p14="http://schemas.microsoft.com/office/powerpoint/2010/main" val="268061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74171" y="996959"/>
            <a:ext cx="11843658" cy="5649669"/>
          </a:xfrm>
        </p:spPr>
        <p:txBody>
          <a:bodyPr>
            <a:normAutofit/>
          </a:bodyPr>
          <a:lstStyle/>
          <a:p>
            <a:pPr algn="l"/>
            <a:r>
              <a:rPr lang="pt-PT" sz="1800" u="sng">
                <a:latin typeface="Times New Roman" panose="02020603050405020304" pitchFamily="18" charset="0"/>
                <a:cs typeface="Times New Roman" panose="02020603050405020304" pitchFamily="18" charset="0"/>
              </a:rPr>
              <a:t>Como publicar:</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14</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a:t>
            </a:r>
            <a:endParaRPr lang="pt-PT" sz="2400" b="1">
              <a:latin typeface="Times New Roman" panose="02020603050405020304" pitchFamily="18" charset="0"/>
              <a:cs typeface="Times New Roman" panose="02020603050405020304" pitchFamily="18" charset="0"/>
            </a:endParaRPr>
          </a:p>
        </p:txBody>
      </p:sp>
      <p:sp>
        <p:nvSpPr>
          <p:cNvPr id="4" name="CaixaDeTexto 3">
            <a:extLst>
              <a:ext uri="{FF2B5EF4-FFF2-40B4-BE49-F238E27FC236}">
                <a16:creationId xmlns:a16="http://schemas.microsoft.com/office/drawing/2014/main" id="{67DE52B1-DF70-4D80-E276-ABCDE58C66AD}"/>
              </a:ext>
            </a:extLst>
          </p:cNvPr>
          <p:cNvSpPr txBox="1"/>
          <p:nvPr/>
        </p:nvSpPr>
        <p:spPr>
          <a:xfrm>
            <a:off x="174171" y="1471470"/>
            <a:ext cx="11843658" cy="4238981"/>
          </a:xfrm>
          <a:prstGeom prst="rect">
            <a:avLst/>
          </a:prstGeom>
          <a:noFill/>
        </p:spPr>
        <p:txBody>
          <a:bodyPr wrap="square">
            <a:spAutoFit/>
          </a:bodyPr>
          <a:lstStyle/>
          <a:p>
            <a:pPr algn="just">
              <a:lnSpc>
                <a:spcPct val="150000"/>
              </a:lnSpc>
              <a:spcAft>
                <a:spcPts val="800"/>
              </a:spcAft>
            </a:pPr>
            <a:r>
              <a:rPr lang="pt-PT" sz="1800" u="sng" kern="100">
                <a:effectLst/>
                <a:latin typeface="Times New Roman" panose="02020603050405020304" pitchFamily="18" charset="0"/>
                <a:ea typeface="Times New Roman" panose="02020603050405020304" pitchFamily="18" charset="0"/>
                <a:cs typeface="Times New Roman" panose="02020603050405020304" pitchFamily="18" charset="0"/>
              </a:rPr>
              <a:t>Erros comuns:</a:t>
            </a: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(1) N</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ão descrever em detalhe suficiente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como é que a revisão de literatura foi conduzida;</a:t>
            </a:r>
            <a:endParaRPr lang="pt-PT" sz="1600" kern="1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(2) D</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emasiada restrição nos critérios de inclusão</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(3) F</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alha na apresentação e explicação dos resultados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da revisão de forma clara</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(4) F</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alha na geração de contribuições valiosas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para o campo de estudo.</a:t>
            </a:r>
          </a:p>
          <a:p>
            <a:pPr algn="just">
              <a:lnSpc>
                <a:spcPct val="150000"/>
              </a:lnSpc>
              <a:spcAft>
                <a:spcPts val="800"/>
              </a:spcAft>
            </a:pPr>
            <a:endParaRPr lang="pt-PT" sz="1600" b="1" i="1" kern="1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endParaRPr lang="pt-PT" sz="1600" b="1" i="1" kern="1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Estratégias para garantir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que se encontram resultados que contribuam para o universo académico: </a:t>
            </a:r>
          </a:p>
          <a:p>
            <a:pPr algn="just">
              <a:lnSpc>
                <a:spcPct val="150000"/>
              </a:lnSpc>
              <a:spcAft>
                <a:spcPts val="80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(1)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Utilizar boa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metodologia de investigação que satisfaça os critérios de qualidade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na condução das revisões de literatura</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03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15</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tipos</a:t>
            </a:r>
            <a:endParaRPr lang="pt-PT" sz="2400" b="1">
              <a:latin typeface="Times New Roman" panose="02020603050405020304" pitchFamily="18" charset="0"/>
              <a:cs typeface="Times New Roman" panose="02020603050405020304" pitchFamily="18" charset="0"/>
            </a:endParaRPr>
          </a:p>
        </p:txBody>
      </p:sp>
      <p:pic>
        <p:nvPicPr>
          <p:cNvPr id="2" name="Imagem 1" descr="Uma imagem com texto, captura de ecrã, Tipo de letra, file&#10;&#10;Descrição gerada automaticamente">
            <a:extLst>
              <a:ext uri="{FF2B5EF4-FFF2-40B4-BE49-F238E27FC236}">
                <a16:creationId xmlns:a16="http://schemas.microsoft.com/office/drawing/2014/main" id="{7F73939D-9078-4C29-B3F5-F0667DF82B48}"/>
              </a:ext>
            </a:extLst>
          </p:cNvPr>
          <p:cNvPicPr>
            <a:picLocks noChangeAspect="1"/>
          </p:cNvPicPr>
          <p:nvPr/>
        </p:nvPicPr>
        <p:blipFill>
          <a:blip r:embed="rId3"/>
          <a:stretch>
            <a:fillRect/>
          </a:stretch>
        </p:blipFill>
        <p:spPr>
          <a:xfrm>
            <a:off x="1042375" y="942161"/>
            <a:ext cx="10107250" cy="2734805"/>
          </a:xfrm>
          <a:prstGeom prst="rect">
            <a:avLst/>
          </a:prstGeom>
          <a:ln>
            <a:solidFill>
              <a:schemeClr val="tx1"/>
            </a:solidFill>
          </a:ln>
        </p:spPr>
      </p:pic>
      <p:pic>
        <p:nvPicPr>
          <p:cNvPr id="6" name="Imagem 5" descr="Uma imagem com texto, captura de ecrã, Tipo de letra, número&#10;&#10;Descrição gerada automaticamente">
            <a:extLst>
              <a:ext uri="{FF2B5EF4-FFF2-40B4-BE49-F238E27FC236}">
                <a16:creationId xmlns:a16="http://schemas.microsoft.com/office/drawing/2014/main" id="{517CE882-5993-4B2A-A877-98633EAD8A42}"/>
              </a:ext>
            </a:extLst>
          </p:cNvPr>
          <p:cNvPicPr>
            <a:picLocks noChangeAspect="1"/>
          </p:cNvPicPr>
          <p:nvPr/>
        </p:nvPicPr>
        <p:blipFill>
          <a:blip r:embed="rId4"/>
          <a:stretch>
            <a:fillRect/>
          </a:stretch>
        </p:blipFill>
        <p:spPr>
          <a:xfrm>
            <a:off x="1852596" y="3553963"/>
            <a:ext cx="8267936" cy="3102420"/>
          </a:xfrm>
          <a:prstGeom prst="rect">
            <a:avLst/>
          </a:prstGeom>
          <a:ln>
            <a:solidFill>
              <a:schemeClr val="tx1"/>
            </a:solidFill>
          </a:ln>
        </p:spPr>
      </p:pic>
      <p:sp>
        <p:nvSpPr>
          <p:cNvPr id="7" name="CaixaDeTexto 6">
            <a:extLst>
              <a:ext uri="{FF2B5EF4-FFF2-40B4-BE49-F238E27FC236}">
                <a16:creationId xmlns:a16="http://schemas.microsoft.com/office/drawing/2014/main" id="{411F0587-4C54-EB79-3E47-8BF6EBD1BBD3}"/>
              </a:ext>
            </a:extLst>
          </p:cNvPr>
          <p:cNvSpPr txBox="1"/>
          <p:nvPr/>
        </p:nvSpPr>
        <p:spPr>
          <a:xfrm>
            <a:off x="7902961" y="244932"/>
            <a:ext cx="6493328" cy="369332"/>
          </a:xfrm>
          <a:prstGeom prst="rect">
            <a:avLst/>
          </a:prstGeom>
          <a:noFill/>
        </p:spPr>
        <p:txBody>
          <a:bodyPr wrap="square">
            <a:spAutoFit/>
          </a:bodyPr>
          <a:lstStyle/>
          <a:p>
            <a:pPr algn="l"/>
            <a:r>
              <a:rPr lang="pt-PT" sz="1800" b="1">
                <a:latin typeface="Times New Roman" panose="02020603050405020304" pitchFamily="18" charset="0"/>
                <a:cs typeface="Times New Roman" panose="02020603050405020304" pitchFamily="18" charset="0"/>
              </a:rPr>
              <a:t>Sistemática, Semi-sistemática</a:t>
            </a:r>
            <a:r>
              <a:rPr lang="pt-PT" b="1">
                <a:latin typeface="Times New Roman" panose="02020603050405020304" pitchFamily="18" charset="0"/>
                <a:cs typeface="Times New Roman" panose="02020603050405020304" pitchFamily="18" charset="0"/>
              </a:rPr>
              <a:t>, </a:t>
            </a:r>
            <a:r>
              <a:rPr lang="pt-PT" sz="1800" b="1">
                <a:latin typeface="Times New Roman" panose="02020603050405020304" pitchFamily="18" charset="0"/>
                <a:cs typeface="Times New Roman" panose="02020603050405020304" pitchFamily="18" charset="0"/>
              </a:rPr>
              <a:t>Integrada</a:t>
            </a:r>
          </a:p>
        </p:txBody>
      </p:sp>
      <p:sp>
        <p:nvSpPr>
          <p:cNvPr id="3" name="CaixaDeTexto 2">
            <a:extLst>
              <a:ext uri="{FF2B5EF4-FFF2-40B4-BE49-F238E27FC236}">
                <a16:creationId xmlns:a16="http://schemas.microsoft.com/office/drawing/2014/main" id="{E48BDF30-1D62-8697-49E3-748ADAB7B885}"/>
              </a:ext>
            </a:extLst>
          </p:cNvPr>
          <p:cNvSpPr txBox="1"/>
          <p:nvPr/>
        </p:nvSpPr>
        <p:spPr>
          <a:xfrm>
            <a:off x="10287000" y="6485213"/>
            <a:ext cx="6558642" cy="276999"/>
          </a:xfrm>
          <a:prstGeom prst="rect">
            <a:avLst/>
          </a:prstGeom>
          <a:noFill/>
        </p:spPr>
        <p:txBody>
          <a:bodyPr wrap="square">
            <a:spAutoFit/>
          </a:bodyPr>
          <a:lstStyle/>
          <a:p>
            <a:r>
              <a:rPr lang="pt-PT" sz="1200" kern="100" err="1">
                <a:effectLst/>
                <a:latin typeface="Times New Roman" panose="02020603050405020304" pitchFamily="18" charset="0"/>
                <a:ea typeface="Aptos" panose="020B0004020202020204" pitchFamily="34" charset="0"/>
                <a:cs typeface="Arial" panose="020B0604020202020204" pitchFamily="34" charset="0"/>
              </a:rPr>
              <a:t>Snyder</a:t>
            </a:r>
            <a:r>
              <a:rPr lang="pt-PT" sz="1200" kern="100">
                <a:effectLst/>
                <a:latin typeface="Times New Roman" panose="02020603050405020304" pitchFamily="18" charset="0"/>
                <a:ea typeface="Aptos" panose="020B0004020202020204" pitchFamily="34" charset="0"/>
                <a:cs typeface="Arial" panose="020B0604020202020204" pitchFamily="34" charset="0"/>
              </a:rPr>
              <a:t> (2019)</a:t>
            </a:r>
            <a:endParaRPr lang="pt-PT" sz="1200"/>
          </a:p>
        </p:txBody>
      </p:sp>
    </p:spTree>
    <p:extLst>
      <p:ext uri="{BB962C8B-B14F-4D97-AF65-F5344CB8AC3E}">
        <p14:creationId xmlns:p14="http://schemas.microsoft.com/office/powerpoint/2010/main" val="71991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16</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a:t>
            </a:r>
            <a:r>
              <a:rPr lang="pt-PT" sz="2400" b="1">
                <a:latin typeface="Times New Roman" panose="02020603050405020304" pitchFamily="18" charset="0"/>
                <a:cs typeface="Times New Roman" panose="02020603050405020304" pitchFamily="18" charset="0"/>
              </a:rPr>
              <a:t>Sistemática</a:t>
            </a:r>
            <a:r>
              <a:rPr lang="pt-PT" sz="2400">
                <a:latin typeface="Times New Roman" panose="02020603050405020304" pitchFamily="18" charset="0"/>
                <a:cs typeface="Times New Roman" panose="02020603050405020304" pitchFamily="18" charset="0"/>
              </a:rPr>
              <a:t> </a:t>
            </a:r>
            <a:endParaRPr lang="pt-PT" sz="2400" b="1">
              <a:latin typeface="Times New Roman" panose="02020603050405020304" pitchFamily="18" charset="0"/>
              <a:cs typeface="Times New Roman" panose="02020603050405020304" pitchFamily="18" charset="0"/>
            </a:endParaRPr>
          </a:p>
        </p:txBody>
      </p:sp>
      <p:sp>
        <p:nvSpPr>
          <p:cNvPr id="4" name="CaixaDeTexto 3">
            <a:extLst>
              <a:ext uri="{FF2B5EF4-FFF2-40B4-BE49-F238E27FC236}">
                <a16:creationId xmlns:a16="http://schemas.microsoft.com/office/drawing/2014/main" id="{B1FADB89-5EC0-85AE-4A7D-45FFB43CC5FE}"/>
              </a:ext>
            </a:extLst>
          </p:cNvPr>
          <p:cNvSpPr txBox="1"/>
          <p:nvPr/>
        </p:nvSpPr>
        <p:spPr>
          <a:xfrm>
            <a:off x="193844" y="934656"/>
            <a:ext cx="6493328" cy="338554"/>
          </a:xfrm>
          <a:prstGeom prst="rect">
            <a:avLst/>
          </a:prstGeom>
          <a:noFill/>
        </p:spPr>
        <p:txBody>
          <a:bodyPr wrap="square">
            <a:spAutoFit/>
          </a:bodyPr>
          <a:lstStyle/>
          <a:p>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O que é e quando devemos utilizar? </a:t>
            </a:r>
            <a:endParaRPr lang="pt-PT" sz="1600"/>
          </a:p>
        </p:txBody>
      </p:sp>
      <p:sp>
        <p:nvSpPr>
          <p:cNvPr id="10" name="CaixaDeTexto 9">
            <a:extLst>
              <a:ext uri="{FF2B5EF4-FFF2-40B4-BE49-F238E27FC236}">
                <a16:creationId xmlns:a16="http://schemas.microsoft.com/office/drawing/2014/main" id="{2348D57A-949F-F753-995D-46BC54E7E0DF}"/>
              </a:ext>
            </a:extLst>
          </p:cNvPr>
          <p:cNvSpPr txBox="1"/>
          <p:nvPr/>
        </p:nvSpPr>
        <p:spPr>
          <a:xfrm>
            <a:off x="193844" y="1177803"/>
            <a:ext cx="11781803" cy="793551"/>
          </a:xfrm>
          <a:prstGeom prst="rect">
            <a:avLst/>
          </a:prstGeom>
          <a:noFill/>
        </p:spPr>
        <p:txBody>
          <a:bodyPr wrap="square">
            <a:spAutoFit/>
          </a:bodyPr>
          <a:lstStyle/>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M</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etodologia de investigação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realizada para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identificar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avaliar,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forma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crítica,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investigação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relevante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recolher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analisar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dados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para 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investigação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respetiva.</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3" name="CaixaDeTexto 12">
            <a:extLst>
              <a:ext uri="{FF2B5EF4-FFF2-40B4-BE49-F238E27FC236}">
                <a16:creationId xmlns:a16="http://schemas.microsoft.com/office/drawing/2014/main" id="{F31472EE-1079-6E5E-0F7D-997A3EE23B35}"/>
              </a:ext>
            </a:extLst>
          </p:cNvPr>
          <p:cNvSpPr txBox="1"/>
          <p:nvPr/>
        </p:nvSpPr>
        <p:spPr>
          <a:xfrm>
            <a:off x="216352" y="1971354"/>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Qual é o seu objetivo?</a:t>
            </a:r>
          </a:p>
        </p:txBody>
      </p:sp>
      <p:sp>
        <p:nvSpPr>
          <p:cNvPr id="16" name="CaixaDeTexto 15">
            <a:extLst>
              <a:ext uri="{FF2B5EF4-FFF2-40B4-BE49-F238E27FC236}">
                <a16:creationId xmlns:a16="http://schemas.microsoft.com/office/drawing/2014/main" id="{FABC4AD5-B455-B55F-37C9-E90D86A060A8}"/>
              </a:ext>
            </a:extLst>
          </p:cNvPr>
          <p:cNvSpPr txBox="1"/>
          <p:nvPr/>
        </p:nvSpPr>
        <p:spPr>
          <a:xfrm>
            <a:off x="216352" y="2302821"/>
            <a:ext cx="11473765" cy="793551"/>
          </a:xfrm>
          <a:prstGeom prst="rect">
            <a:avLst/>
          </a:prstGeom>
          <a:noFill/>
        </p:spPr>
        <p:txBody>
          <a:bodyPr wrap="square">
            <a:spAutoFit/>
          </a:bodyPr>
          <a:lstStyle/>
          <a:p>
            <a:pPr>
              <a:lnSpc>
                <a:spcPct val="150000"/>
              </a:lnSpc>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I</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dentificar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toda 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evidência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empírica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que se adequa ao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critério de inclusão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definido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 priori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para responder a uma certa questão de investigação ou hipótese. </a:t>
            </a:r>
            <a:endParaRPr lang="pt-PT" sz="1600"/>
          </a:p>
        </p:txBody>
      </p:sp>
      <p:sp>
        <p:nvSpPr>
          <p:cNvPr id="17" name="CaixaDeTexto 16">
            <a:extLst>
              <a:ext uri="{FF2B5EF4-FFF2-40B4-BE49-F238E27FC236}">
                <a16:creationId xmlns:a16="http://schemas.microsoft.com/office/drawing/2014/main" id="{31022B37-7010-328E-7DD4-1CF4DA06BB17}"/>
              </a:ext>
            </a:extLst>
          </p:cNvPr>
          <p:cNvSpPr txBox="1"/>
          <p:nvPr/>
        </p:nvSpPr>
        <p:spPr>
          <a:xfrm>
            <a:off x="193844" y="3154963"/>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Qual é a sua função?</a:t>
            </a:r>
          </a:p>
        </p:txBody>
      </p:sp>
      <p:sp>
        <p:nvSpPr>
          <p:cNvPr id="19" name="CaixaDeTexto 18">
            <a:extLst>
              <a:ext uri="{FF2B5EF4-FFF2-40B4-BE49-F238E27FC236}">
                <a16:creationId xmlns:a16="http://schemas.microsoft.com/office/drawing/2014/main" id="{F72A1E5F-A41E-EFD1-C53D-E0FBF1D98EA5}"/>
              </a:ext>
            </a:extLst>
          </p:cNvPr>
          <p:cNvSpPr txBox="1"/>
          <p:nvPr/>
        </p:nvSpPr>
        <p:spPr>
          <a:xfrm>
            <a:off x="193844" y="3463336"/>
            <a:ext cx="11320125" cy="424219"/>
          </a:xfrm>
          <a:prstGeom prst="rect">
            <a:avLst/>
          </a:prstGeom>
          <a:noFill/>
        </p:spPr>
        <p:txBody>
          <a:bodyPr wrap="square">
            <a:spAutoFit/>
          </a:bodyPr>
          <a:lstStyle/>
          <a:p>
            <a:pPr algn="just">
              <a:lnSpc>
                <a:spcPct val="150000"/>
              </a:lnSpc>
              <a:spcAft>
                <a:spcPts val="80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Avaliar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os estudos de forma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explícita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sistemática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minimizando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por isso, 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enviesamento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que pode provir da parcialidade.</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20" name="CaixaDeTexto 19">
            <a:extLst>
              <a:ext uri="{FF2B5EF4-FFF2-40B4-BE49-F238E27FC236}">
                <a16:creationId xmlns:a16="http://schemas.microsoft.com/office/drawing/2014/main" id="{36BCD3DD-1BED-0133-6A95-2EE3AA20271F}"/>
              </a:ext>
            </a:extLst>
          </p:cNvPr>
          <p:cNvSpPr txBox="1"/>
          <p:nvPr/>
        </p:nvSpPr>
        <p:spPr>
          <a:xfrm>
            <a:off x="164109" y="4157164"/>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Que tipo de análise pode ser conduzida?</a:t>
            </a:r>
          </a:p>
        </p:txBody>
      </p:sp>
      <p:sp>
        <p:nvSpPr>
          <p:cNvPr id="22" name="CaixaDeTexto 21">
            <a:extLst>
              <a:ext uri="{FF2B5EF4-FFF2-40B4-BE49-F238E27FC236}">
                <a16:creationId xmlns:a16="http://schemas.microsoft.com/office/drawing/2014/main" id="{EBDEB9FA-B2AA-F9F5-0C7C-577A4B7C2886}"/>
              </a:ext>
            </a:extLst>
          </p:cNvPr>
          <p:cNvSpPr txBox="1"/>
          <p:nvPr/>
        </p:nvSpPr>
        <p:spPr>
          <a:xfrm>
            <a:off x="229651" y="4481305"/>
            <a:ext cx="7783473" cy="793551"/>
          </a:xfrm>
          <a:prstGeom prst="rect">
            <a:avLst/>
          </a:prstGeom>
          <a:noFill/>
        </p:spPr>
        <p:txBody>
          <a:bodyPr wrap="square">
            <a:spAutoFit/>
          </a:bodyPr>
          <a:lstStyle/>
          <a:p>
            <a:pPr>
              <a:lnSpc>
                <a:spcPct val="150000"/>
              </a:lnSpc>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Análise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meta</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análise estatística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que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combina, pesa e compara resultados de diferentes estudos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para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identificar padrões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discordâncias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ou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possíveis relações</a:t>
            </a:r>
            <a:endParaRPr lang="pt-PT" sz="1600"/>
          </a:p>
        </p:txBody>
      </p:sp>
      <p:sp>
        <p:nvSpPr>
          <p:cNvPr id="23" name="CaixaDeTexto 22">
            <a:extLst>
              <a:ext uri="{FF2B5EF4-FFF2-40B4-BE49-F238E27FC236}">
                <a16:creationId xmlns:a16="http://schemas.microsoft.com/office/drawing/2014/main" id="{4AF91351-AADD-4033-D9AB-25B5266EFA47}"/>
              </a:ext>
            </a:extLst>
          </p:cNvPr>
          <p:cNvSpPr txBox="1"/>
          <p:nvPr/>
        </p:nvSpPr>
        <p:spPr>
          <a:xfrm>
            <a:off x="193844" y="5543931"/>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Quais são as contribuições de uma revisão de literatura sistemática?</a:t>
            </a:r>
          </a:p>
        </p:txBody>
      </p:sp>
      <p:sp>
        <p:nvSpPr>
          <p:cNvPr id="25" name="CaixaDeTexto 24">
            <a:extLst>
              <a:ext uri="{FF2B5EF4-FFF2-40B4-BE49-F238E27FC236}">
                <a16:creationId xmlns:a16="http://schemas.microsoft.com/office/drawing/2014/main" id="{ACE6FFD9-873E-11E9-035B-40D56A71A7F7}"/>
              </a:ext>
            </a:extLst>
          </p:cNvPr>
          <p:cNvSpPr txBox="1"/>
          <p:nvPr/>
        </p:nvSpPr>
        <p:spPr>
          <a:xfrm>
            <a:off x="300321" y="5923601"/>
            <a:ext cx="11675326" cy="793551"/>
          </a:xfrm>
          <a:prstGeom prst="rect">
            <a:avLst/>
          </a:prstGeom>
          <a:noFill/>
        </p:spPr>
        <p:txBody>
          <a:bodyPr wrap="square">
            <a:spAutoFit/>
          </a:bodyPr>
          <a:lstStyle/>
          <a:p>
            <a:pPr>
              <a:lnSpc>
                <a:spcPct val="150000"/>
              </a:lnSpc>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D</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eterminar se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o efeito é constante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ao longo dos vários estudos</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Descobrir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que estudos futuros são necessários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para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demonstrar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esse mesmo efeito;</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Descobrir que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nível de estudo ou características da amostra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possuem um efeito no fenómeno de estudo;</a:t>
            </a:r>
            <a:endParaRPr lang="pt-PT" sz="1600"/>
          </a:p>
        </p:txBody>
      </p:sp>
      <p:cxnSp>
        <p:nvCxnSpPr>
          <p:cNvPr id="27" name="Conexão reta unidirecional 26">
            <a:extLst>
              <a:ext uri="{FF2B5EF4-FFF2-40B4-BE49-F238E27FC236}">
                <a16:creationId xmlns:a16="http://schemas.microsoft.com/office/drawing/2014/main" id="{C2CD4E08-36BF-D31D-C852-8BB8998F5446}"/>
              </a:ext>
            </a:extLst>
          </p:cNvPr>
          <p:cNvCxnSpPr>
            <a:cxnSpLocks/>
          </p:cNvCxnSpPr>
          <p:nvPr/>
        </p:nvCxnSpPr>
        <p:spPr>
          <a:xfrm flipV="1">
            <a:off x="8013124" y="4234280"/>
            <a:ext cx="844142" cy="5011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Conexão reta unidirecional 28">
            <a:extLst>
              <a:ext uri="{FF2B5EF4-FFF2-40B4-BE49-F238E27FC236}">
                <a16:creationId xmlns:a16="http://schemas.microsoft.com/office/drawing/2014/main" id="{F2940ACE-B91B-8BD1-1852-7C1F883F5229}"/>
              </a:ext>
            </a:extLst>
          </p:cNvPr>
          <p:cNvCxnSpPr>
            <a:cxnSpLocks/>
          </p:cNvCxnSpPr>
          <p:nvPr/>
        </p:nvCxnSpPr>
        <p:spPr>
          <a:xfrm flipV="1">
            <a:off x="8013124" y="4713551"/>
            <a:ext cx="926185" cy="1942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Conexão reta unidirecional 33">
            <a:extLst>
              <a:ext uri="{FF2B5EF4-FFF2-40B4-BE49-F238E27FC236}">
                <a16:creationId xmlns:a16="http://schemas.microsoft.com/office/drawing/2014/main" id="{CD07F8C2-4648-AA84-42E0-B4366904DAA1}"/>
              </a:ext>
            </a:extLst>
          </p:cNvPr>
          <p:cNvCxnSpPr>
            <a:cxnSpLocks/>
          </p:cNvCxnSpPr>
          <p:nvPr/>
        </p:nvCxnSpPr>
        <p:spPr>
          <a:xfrm>
            <a:off x="8013124" y="4750759"/>
            <a:ext cx="880100" cy="6596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CaixaDeTexto 39">
            <a:extLst>
              <a:ext uri="{FF2B5EF4-FFF2-40B4-BE49-F238E27FC236}">
                <a16:creationId xmlns:a16="http://schemas.microsoft.com/office/drawing/2014/main" id="{17B39CC7-8C87-25D9-AD0B-AA2488CAD518}"/>
              </a:ext>
            </a:extLst>
          </p:cNvPr>
          <p:cNvSpPr txBox="1"/>
          <p:nvPr/>
        </p:nvSpPr>
        <p:spPr>
          <a:xfrm>
            <a:off x="8842285" y="3996032"/>
            <a:ext cx="12149254" cy="417422"/>
          </a:xfrm>
          <a:prstGeom prst="rect">
            <a:avLst/>
          </a:prstGeom>
          <a:noFill/>
        </p:spPr>
        <p:txBody>
          <a:bodyPr wrap="square">
            <a:spAutoFit/>
          </a:bodyPr>
          <a:lstStyle/>
          <a:p>
            <a:pPr algn="just">
              <a:lnSpc>
                <a:spcPct val="150000"/>
              </a:lnSpc>
              <a:spcAft>
                <a:spcPts val="800"/>
              </a:spcAft>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C</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ada estudo primário é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codificado</a:t>
            </a:r>
            <a:endParaRPr lang="pt-PT" sz="1600" b="1" kern="1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2" name="CaixaDeTexto 41">
            <a:extLst>
              <a:ext uri="{FF2B5EF4-FFF2-40B4-BE49-F238E27FC236}">
                <a16:creationId xmlns:a16="http://schemas.microsoft.com/office/drawing/2014/main" id="{1774AA06-393C-E41A-4D84-4EC94C861E05}"/>
              </a:ext>
            </a:extLst>
          </p:cNvPr>
          <p:cNvSpPr txBox="1"/>
          <p:nvPr/>
        </p:nvSpPr>
        <p:spPr>
          <a:xfrm>
            <a:off x="8901614" y="4470062"/>
            <a:ext cx="3290386" cy="584775"/>
          </a:xfrm>
          <a:prstGeom prst="rect">
            <a:avLst/>
          </a:prstGeom>
          <a:noFill/>
        </p:spPr>
        <p:txBody>
          <a:bodyPr wrap="square">
            <a:spAutoFit/>
          </a:bodyPr>
          <a:lstStyle/>
          <a:p>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M</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étrica comum: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calcular o tamanho geral de efeito</a:t>
            </a:r>
            <a:endParaRPr lang="pt-PT" sz="1600"/>
          </a:p>
        </p:txBody>
      </p:sp>
      <p:sp>
        <p:nvSpPr>
          <p:cNvPr id="44" name="CaixaDeTexto 43">
            <a:extLst>
              <a:ext uri="{FF2B5EF4-FFF2-40B4-BE49-F238E27FC236}">
                <a16:creationId xmlns:a16="http://schemas.microsoft.com/office/drawing/2014/main" id="{939745F1-1BE0-E87C-2925-28E48EC22D71}"/>
              </a:ext>
            </a:extLst>
          </p:cNvPr>
          <p:cNvSpPr txBox="1"/>
          <p:nvPr/>
        </p:nvSpPr>
        <p:spPr>
          <a:xfrm>
            <a:off x="8893224" y="5116421"/>
            <a:ext cx="3254883" cy="584775"/>
          </a:xfrm>
          <a:prstGeom prst="rect">
            <a:avLst/>
          </a:prstGeom>
          <a:noFill/>
        </p:spPr>
        <p:txBody>
          <a:bodyPr wrap="square">
            <a:spAutoFit/>
          </a:bodyPr>
          <a:lstStyle/>
          <a:p>
            <a:pPr algn="just">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P</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artilha de medidas estatísticas: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comparar resultados</a:t>
            </a:r>
          </a:p>
        </p:txBody>
      </p:sp>
    </p:spTree>
    <p:extLst>
      <p:ext uri="{BB962C8B-B14F-4D97-AF65-F5344CB8AC3E}">
        <p14:creationId xmlns:p14="http://schemas.microsoft.com/office/powerpoint/2010/main" val="129027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Texto&#10;&#10;Descrição gerada automaticamente">
            <a:extLst>
              <a:ext uri="{FF2B5EF4-FFF2-40B4-BE49-F238E27FC236}">
                <a16:creationId xmlns:a16="http://schemas.microsoft.com/office/drawing/2014/main" id="{8157B15D-901C-53C2-95CA-14D1F984B789}"/>
              </a:ext>
            </a:extLst>
          </p:cNvPr>
          <p:cNvPicPr>
            <a:picLocks noChangeAspect="1"/>
          </p:cNvPicPr>
          <p:nvPr/>
        </p:nvPicPr>
        <p:blipFill>
          <a:blip r:embed="rId3"/>
          <a:stretch>
            <a:fillRect/>
          </a:stretch>
        </p:blipFill>
        <p:spPr>
          <a:xfrm>
            <a:off x="6796555" y="739490"/>
            <a:ext cx="5396282" cy="6143503"/>
          </a:xfrm>
          <a:prstGeom prst="rect">
            <a:avLst/>
          </a:prstGeom>
        </p:spPr>
      </p:pic>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54628" y="93207"/>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sistemática de literatura </a:t>
            </a:r>
            <a:endParaRPr lang="pt-PT" sz="2400" b="1">
              <a:latin typeface="Times New Roman" panose="02020603050405020304" pitchFamily="18" charset="0"/>
              <a:cs typeface="Times New Roman" panose="02020603050405020304" pitchFamily="18" charset="0"/>
            </a:endParaRPr>
          </a:p>
        </p:txBody>
      </p:sp>
      <p:sp>
        <p:nvSpPr>
          <p:cNvPr id="8" name="CaixaDeTexto 7">
            <a:extLst>
              <a:ext uri="{FF2B5EF4-FFF2-40B4-BE49-F238E27FC236}">
                <a16:creationId xmlns:a16="http://schemas.microsoft.com/office/drawing/2014/main" id="{66B971CA-B6A2-3F6C-4525-A8A7210E479C}"/>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17</a:t>
            </a:r>
          </a:p>
        </p:txBody>
      </p:sp>
      <p:pic>
        <p:nvPicPr>
          <p:cNvPr id="5" name="Imagem 4" descr="74,565 Right Icons, Logos, Symbols - Free Download in SVG, PNG, ICO |  IconScout">
            <a:extLst>
              <a:ext uri="{FF2B5EF4-FFF2-40B4-BE49-F238E27FC236}">
                <a16:creationId xmlns:a16="http://schemas.microsoft.com/office/drawing/2014/main" id="{E1E6A76F-3709-777C-2982-B6B52D153586}"/>
              </a:ext>
            </a:extLst>
          </p:cNvPr>
          <p:cNvPicPr>
            <a:picLocks noChangeAspect="1"/>
          </p:cNvPicPr>
          <p:nvPr/>
        </p:nvPicPr>
        <p:blipFill>
          <a:blip r:embed="rId5"/>
          <a:stretch>
            <a:fillRect/>
          </a:stretch>
        </p:blipFill>
        <p:spPr>
          <a:xfrm>
            <a:off x="1226627" y="1847613"/>
            <a:ext cx="815623" cy="829733"/>
          </a:xfrm>
          <a:prstGeom prst="rect">
            <a:avLst/>
          </a:prstGeom>
        </p:spPr>
      </p:pic>
      <p:sp>
        <p:nvSpPr>
          <p:cNvPr id="11" name="CaixaDeTexto 10">
            <a:extLst>
              <a:ext uri="{FF2B5EF4-FFF2-40B4-BE49-F238E27FC236}">
                <a16:creationId xmlns:a16="http://schemas.microsoft.com/office/drawing/2014/main" id="{314F79F7-C9E7-087F-6827-EFBF6C7561D6}"/>
              </a:ext>
            </a:extLst>
          </p:cNvPr>
          <p:cNvSpPr txBox="1"/>
          <p:nvPr/>
        </p:nvSpPr>
        <p:spPr>
          <a:xfrm>
            <a:off x="2173360" y="2279720"/>
            <a:ext cx="1841880" cy="442674"/>
          </a:xfrm>
          <a:prstGeom prst="roundRect">
            <a:avLst/>
          </a:prstGeom>
          <a:noFill/>
          <a:ln w="12700">
            <a:solidFill>
              <a:schemeClr val="tx1"/>
            </a:solidFill>
            <a:prstDash val="solid"/>
            <a:extLst>
              <a:ext uri="{C807C97D-BFC1-408E-A445-0C87EB9F89A2}">
                <ask:lineSketchStyleProps xmlns:ask="http://schemas.microsoft.com/office/drawing/2018/sketchyshapes" sd="3499211612">
                  <a:custGeom>
                    <a:avLst/>
                    <a:gdLst>
                      <a:gd name="connsiteX0" fmla="*/ 0 w 1841880"/>
                      <a:gd name="connsiteY0" fmla="*/ 73780 h 442674"/>
                      <a:gd name="connsiteX1" fmla="*/ 73780 w 1841880"/>
                      <a:gd name="connsiteY1" fmla="*/ 0 h 442674"/>
                      <a:gd name="connsiteX2" fmla="*/ 672440 w 1841880"/>
                      <a:gd name="connsiteY2" fmla="*/ 0 h 442674"/>
                      <a:gd name="connsiteX3" fmla="*/ 1254156 w 1841880"/>
                      <a:gd name="connsiteY3" fmla="*/ 0 h 442674"/>
                      <a:gd name="connsiteX4" fmla="*/ 1768100 w 1841880"/>
                      <a:gd name="connsiteY4" fmla="*/ 0 h 442674"/>
                      <a:gd name="connsiteX5" fmla="*/ 1841880 w 1841880"/>
                      <a:gd name="connsiteY5" fmla="*/ 73780 h 442674"/>
                      <a:gd name="connsiteX6" fmla="*/ 1841880 w 1841880"/>
                      <a:gd name="connsiteY6" fmla="*/ 368894 h 442674"/>
                      <a:gd name="connsiteX7" fmla="*/ 1768100 w 1841880"/>
                      <a:gd name="connsiteY7" fmla="*/ 442674 h 442674"/>
                      <a:gd name="connsiteX8" fmla="*/ 1186383 w 1841880"/>
                      <a:gd name="connsiteY8" fmla="*/ 442674 h 442674"/>
                      <a:gd name="connsiteX9" fmla="*/ 655497 w 1841880"/>
                      <a:gd name="connsiteY9" fmla="*/ 442674 h 442674"/>
                      <a:gd name="connsiteX10" fmla="*/ 73780 w 1841880"/>
                      <a:gd name="connsiteY10" fmla="*/ 442674 h 442674"/>
                      <a:gd name="connsiteX11" fmla="*/ 0 w 1841880"/>
                      <a:gd name="connsiteY11" fmla="*/ 368894 h 442674"/>
                      <a:gd name="connsiteX12" fmla="*/ 0 w 1841880"/>
                      <a:gd name="connsiteY12" fmla="*/ 73780 h 44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1880" h="442674" extrusionOk="0">
                        <a:moveTo>
                          <a:pt x="0" y="73780"/>
                        </a:moveTo>
                        <a:cubicBezTo>
                          <a:pt x="-3462" y="22166"/>
                          <a:pt x="21150" y="1023"/>
                          <a:pt x="73780" y="0"/>
                        </a:cubicBezTo>
                        <a:cubicBezTo>
                          <a:pt x="335349" y="-22458"/>
                          <a:pt x="441860" y="23579"/>
                          <a:pt x="672440" y="0"/>
                        </a:cubicBezTo>
                        <a:cubicBezTo>
                          <a:pt x="903020" y="-23579"/>
                          <a:pt x="1031045" y="874"/>
                          <a:pt x="1254156" y="0"/>
                        </a:cubicBezTo>
                        <a:cubicBezTo>
                          <a:pt x="1477267" y="-874"/>
                          <a:pt x="1539669" y="28422"/>
                          <a:pt x="1768100" y="0"/>
                        </a:cubicBezTo>
                        <a:cubicBezTo>
                          <a:pt x="1816696" y="-2873"/>
                          <a:pt x="1839811" y="34296"/>
                          <a:pt x="1841880" y="73780"/>
                        </a:cubicBezTo>
                        <a:cubicBezTo>
                          <a:pt x="1863594" y="146442"/>
                          <a:pt x="1831216" y="230427"/>
                          <a:pt x="1841880" y="368894"/>
                        </a:cubicBezTo>
                        <a:cubicBezTo>
                          <a:pt x="1839858" y="410482"/>
                          <a:pt x="1810466" y="439446"/>
                          <a:pt x="1768100" y="442674"/>
                        </a:cubicBezTo>
                        <a:cubicBezTo>
                          <a:pt x="1493498" y="461501"/>
                          <a:pt x="1423623" y="393354"/>
                          <a:pt x="1186383" y="442674"/>
                        </a:cubicBezTo>
                        <a:cubicBezTo>
                          <a:pt x="949143" y="491994"/>
                          <a:pt x="863978" y="417381"/>
                          <a:pt x="655497" y="442674"/>
                        </a:cubicBezTo>
                        <a:cubicBezTo>
                          <a:pt x="447016" y="467967"/>
                          <a:pt x="254142" y="425780"/>
                          <a:pt x="73780" y="442674"/>
                        </a:cubicBezTo>
                        <a:cubicBezTo>
                          <a:pt x="35602" y="454436"/>
                          <a:pt x="2857" y="409340"/>
                          <a:pt x="0" y="368894"/>
                        </a:cubicBezTo>
                        <a:cubicBezTo>
                          <a:pt x="-15335" y="252287"/>
                          <a:pt x="25072" y="214817"/>
                          <a:pt x="0" y="7378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pt-BR" sz="2000">
                <a:solidFill>
                  <a:srgbClr val="0C0C0C"/>
                </a:solidFill>
                <a:latin typeface="Times New Roman"/>
              </a:rPr>
              <a:t>Relevância</a:t>
            </a:r>
            <a:endParaRPr lang="pt-BR"/>
          </a:p>
        </p:txBody>
      </p:sp>
      <p:sp>
        <p:nvSpPr>
          <p:cNvPr id="19" name="CaixaDeTexto 18">
            <a:extLst>
              <a:ext uri="{FF2B5EF4-FFF2-40B4-BE49-F238E27FC236}">
                <a16:creationId xmlns:a16="http://schemas.microsoft.com/office/drawing/2014/main" id="{8AFBFE1B-42A5-8F58-F12C-D073CD09A6C7}"/>
              </a:ext>
            </a:extLst>
          </p:cNvPr>
          <p:cNvSpPr txBox="1"/>
          <p:nvPr/>
        </p:nvSpPr>
        <p:spPr>
          <a:xfrm>
            <a:off x="4081287" y="2274428"/>
            <a:ext cx="1831296" cy="442674"/>
          </a:xfrm>
          <a:prstGeom prst="roundRect">
            <a:avLst/>
          </a:prstGeom>
          <a:noFill/>
          <a:ln w="12700">
            <a:solidFill>
              <a:schemeClr val="tx1"/>
            </a:solidFill>
            <a:prstDash val="solid"/>
            <a:extLst>
              <a:ext uri="{C807C97D-BFC1-408E-A445-0C87EB9F89A2}">
                <ask:lineSketchStyleProps xmlns:ask="http://schemas.microsoft.com/office/drawing/2018/sketchyshapes" sd="283741067">
                  <a:custGeom>
                    <a:avLst/>
                    <a:gdLst>
                      <a:gd name="connsiteX0" fmla="*/ 0 w 1831296"/>
                      <a:gd name="connsiteY0" fmla="*/ 73780 h 442674"/>
                      <a:gd name="connsiteX1" fmla="*/ 73780 w 1831296"/>
                      <a:gd name="connsiteY1" fmla="*/ 0 h 442674"/>
                      <a:gd name="connsiteX2" fmla="*/ 651863 w 1831296"/>
                      <a:gd name="connsiteY2" fmla="*/ 0 h 442674"/>
                      <a:gd name="connsiteX3" fmla="*/ 1229945 w 1831296"/>
                      <a:gd name="connsiteY3" fmla="*/ 0 h 442674"/>
                      <a:gd name="connsiteX4" fmla="*/ 1757516 w 1831296"/>
                      <a:gd name="connsiteY4" fmla="*/ 0 h 442674"/>
                      <a:gd name="connsiteX5" fmla="*/ 1831296 w 1831296"/>
                      <a:gd name="connsiteY5" fmla="*/ 73780 h 442674"/>
                      <a:gd name="connsiteX6" fmla="*/ 1831296 w 1831296"/>
                      <a:gd name="connsiteY6" fmla="*/ 368894 h 442674"/>
                      <a:gd name="connsiteX7" fmla="*/ 1757516 w 1831296"/>
                      <a:gd name="connsiteY7" fmla="*/ 442674 h 442674"/>
                      <a:gd name="connsiteX8" fmla="*/ 1179433 w 1831296"/>
                      <a:gd name="connsiteY8" fmla="*/ 442674 h 442674"/>
                      <a:gd name="connsiteX9" fmla="*/ 668700 w 1831296"/>
                      <a:gd name="connsiteY9" fmla="*/ 442674 h 442674"/>
                      <a:gd name="connsiteX10" fmla="*/ 73780 w 1831296"/>
                      <a:gd name="connsiteY10" fmla="*/ 442674 h 442674"/>
                      <a:gd name="connsiteX11" fmla="*/ 0 w 1831296"/>
                      <a:gd name="connsiteY11" fmla="*/ 368894 h 442674"/>
                      <a:gd name="connsiteX12" fmla="*/ 0 w 1831296"/>
                      <a:gd name="connsiteY12" fmla="*/ 73780 h 44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1296" h="442674" extrusionOk="0">
                        <a:moveTo>
                          <a:pt x="0" y="73780"/>
                        </a:moveTo>
                        <a:cubicBezTo>
                          <a:pt x="-3822" y="43701"/>
                          <a:pt x="33392" y="5741"/>
                          <a:pt x="73780" y="0"/>
                        </a:cubicBezTo>
                        <a:cubicBezTo>
                          <a:pt x="274247" y="-35020"/>
                          <a:pt x="460948" y="5819"/>
                          <a:pt x="651863" y="0"/>
                        </a:cubicBezTo>
                        <a:cubicBezTo>
                          <a:pt x="842778" y="-5819"/>
                          <a:pt x="1076449" y="11498"/>
                          <a:pt x="1229945" y="0"/>
                        </a:cubicBezTo>
                        <a:cubicBezTo>
                          <a:pt x="1383441" y="-11498"/>
                          <a:pt x="1505083" y="56537"/>
                          <a:pt x="1757516" y="0"/>
                        </a:cubicBezTo>
                        <a:cubicBezTo>
                          <a:pt x="1790584" y="-2313"/>
                          <a:pt x="1831450" y="35574"/>
                          <a:pt x="1831296" y="73780"/>
                        </a:cubicBezTo>
                        <a:cubicBezTo>
                          <a:pt x="1843349" y="174533"/>
                          <a:pt x="1812870" y="270741"/>
                          <a:pt x="1831296" y="368894"/>
                        </a:cubicBezTo>
                        <a:cubicBezTo>
                          <a:pt x="1822343" y="405252"/>
                          <a:pt x="1800403" y="435965"/>
                          <a:pt x="1757516" y="442674"/>
                        </a:cubicBezTo>
                        <a:cubicBezTo>
                          <a:pt x="1477749" y="444705"/>
                          <a:pt x="1379803" y="394389"/>
                          <a:pt x="1179433" y="442674"/>
                        </a:cubicBezTo>
                        <a:cubicBezTo>
                          <a:pt x="979063" y="490959"/>
                          <a:pt x="839756" y="396339"/>
                          <a:pt x="668700" y="442674"/>
                        </a:cubicBezTo>
                        <a:cubicBezTo>
                          <a:pt x="497644" y="489009"/>
                          <a:pt x="211964" y="374770"/>
                          <a:pt x="73780" y="442674"/>
                        </a:cubicBezTo>
                        <a:cubicBezTo>
                          <a:pt x="42691" y="444209"/>
                          <a:pt x="-5333" y="409429"/>
                          <a:pt x="0" y="368894"/>
                        </a:cubicBezTo>
                        <a:cubicBezTo>
                          <a:pt x="-30156" y="298811"/>
                          <a:pt x="15351" y="158911"/>
                          <a:pt x="0" y="7378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pt-BR" sz="2000">
                <a:solidFill>
                  <a:srgbClr val="0C0C0C"/>
                </a:solidFill>
                <a:latin typeface="Times New Roman"/>
              </a:rPr>
              <a:t>Destaque</a:t>
            </a:r>
            <a:endParaRPr lang="pt-BR"/>
          </a:p>
        </p:txBody>
      </p:sp>
      <p:sp>
        <p:nvSpPr>
          <p:cNvPr id="2" name="CaixaDeTexto 10">
            <a:extLst>
              <a:ext uri="{FF2B5EF4-FFF2-40B4-BE49-F238E27FC236}">
                <a16:creationId xmlns:a16="http://schemas.microsoft.com/office/drawing/2014/main" id="{57CFF27C-7B65-8633-5B42-AAF9CBE30ADE}"/>
              </a:ext>
            </a:extLst>
          </p:cNvPr>
          <p:cNvSpPr txBox="1"/>
          <p:nvPr/>
        </p:nvSpPr>
        <p:spPr>
          <a:xfrm>
            <a:off x="2173360" y="1728702"/>
            <a:ext cx="3739223" cy="442674"/>
          </a:xfrm>
          <a:prstGeom prst="roundRect">
            <a:avLst/>
          </a:prstGeom>
          <a:noFill/>
          <a:ln w="12700">
            <a:solidFill>
              <a:schemeClr val="tx1"/>
            </a:solidFill>
            <a:prstDash val="solid"/>
            <a:extLst>
              <a:ext uri="{C807C97D-BFC1-408E-A445-0C87EB9F89A2}">
                <ask:lineSketchStyleProps xmlns:ask="http://schemas.microsoft.com/office/drawing/2018/sketchyshapes" sd="3499211612">
                  <a:custGeom>
                    <a:avLst/>
                    <a:gdLst>
                      <a:gd name="connsiteX0" fmla="*/ 0 w 3739223"/>
                      <a:gd name="connsiteY0" fmla="*/ 73780 h 442674"/>
                      <a:gd name="connsiteX1" fmla="*/ 73780 w 3739223"/>
                      <a:gd name="connsiteY1" fmla="*/ 0 h 442674"/>
                      <a:gd name="connsiteX2" fmla="*/ 744224 w 3739223"/>
                      <a:gd name="connsiteY2" fmla="*/ 0 h 442674"/>
                      <a:gd name="connsiteX3" fmla="*/ 1378751 w 3739223"/>
                      <a:gd name="connsiteY3" fmla="*/ 0 h 442674"/>
                      <a:gd name="connsiteX4" fmla="*/ 1869611 w 3739223"/>
                      <a:gd name="connsiteY4" fmla="*/ 0 h 442674"/>
                      <a:gd name="connsiteX5" fmla="*/ 2396389 w 3739223"/>
                      <a:gd name="connsiteY5" fmla="*/ 0 h 442674"/>
                      <a:gd name="connsiteX6" fmla="*/ 2923166 w 3739223"/>
                      <a:gd name="connsiteY6" fmla="*/ 0 h 442674"/>
                      <a:gd name="connsiteX7" fmla="*/ 3665443 w 3739223"/>
                      <a:gd name="connsiteY7" fmla="*/ 0 h 442674"/>
                      <a:gd name="connsiteX8" fmla="*/ 3739223 w 3739223"/>
                      <a:gd name="connsiteY8" fmla="*/ 73780 h 442674"/>
                      <a:gd name="connsiteX9" fmla="*/ 3739223 w 3739223"/>
                      <a:gd name="connsiteY9" fmla="*/ 368894 h 442674"/>
                      <a:gd name="connsiteX10" fmla="*/ 3665443 w 3739223"/>
                      <a:gd name="connsiteY10" fmla="*/ 442674 h 442674"/>
                      <a:gd name="connsiteX11" fmla="*/ 3138666 w 3739223"/>
                      <a:gd name="connsiteY11" fmla="*/ 442674 h 442674"/>
                      <a:gd name="connsiteX12" fmla="*/ 2611889 w 3739223"/>
                      <a:gd name="connsiteY12" fmla="*/ 442674 h 442674"/>
                      <a:gd name="connsiteX13" fmla="*/ 1977361 w 3739223"/>
                      <a:gd name="connsiteY13" fmla="*/ 442674 h 442674"/>
                      <a:gd name="connsiteX14" fmla="*/ 1342834 w 3739223"/>
                      <a:gd name="connsiteY14" fmla="*/ 442674 h 442674"/>
                      <a:gd name="connsiteX15" fmla="*/ 780140 w 3739223"/>
                      <a:gd name="connsiteY15" fmla="*/ 442674 h 442674"/>
                      <a:gd name="connsiteX16" fmla="*/ 73780 w 3739223"/>
                      <a:gd name="connsiteY16" fmla="*/ 442674 h 442674"/>
                      <a:gd name="connsiteX17" fmla="*/ 0 w 3739223"/>
                      <a:gd name="connsiteY17" fmla="*/ 368894 h 442674"/>
                      <a:gd name="connsiteX18" fmla="*/ 0 w 3739223"/>
                      <a:gd name="connsiteY18" fmla="*/ 73780 h 44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9223" h="442674" extrusionOk="0">
                        <a:moveTo>
                          <a:pt x="0" y="73780"/>
                        </a:moveTo>
                        <a:cubicBezTo>
                          <a:pt x="-3462" y="22166"/>
                          <a:pt x="21150" y="1023"/>
                          <a:pt x="73780" y="0"/>
                        </a:cubicBezTo>
                        <a:cubicBezTo>
                          <a:pt x="216562" y="-44538"/>
                          <a:pt x="575091" y="20760"/>
                          <a:pt x="744224" y="0"/>
                        </a:cubicBezTo>
                        <a:cubicBezTo>
                          <a:pt x="913357" y="-20760"/>
                          <a:pt x="1069751" y="19898"/>
                          <a:pt x="1378751" y="0"/>
                        </a:cubicBezTo>
                        <a:cubicBezTo>
                          <a:pt x="1687751" y="-19898"/>
                          <a:pt x="1729989" y="21248"/>
                          <a:pt x="1869611" y="0"/>
                        </a:cubicBezTo>
                        <a:cubicBezTo>
                          <a:pt x="2009233" y="-21248"/>
                          <a:pt x="2207416" y="43974"/>
                          <a:pt x="2396389" y="0"/>
                        </a:cubicBezTo>
                        <a:cubicBezTo>
                          <a:pt x="2585362" y="-43974"/>
                          <a:pt x="2737303" y="20688"/>
                          <a:pt x="2923166" y="0"/>
                        </a:cubicBezTo>
                        <a:cubicBezTo>
                          <a:pt x="3109029" y="-20688"/>
                          <a:pt x="3493945" y="38099"/>
                          <a:pt x="3665443" y="0"/>
                        </a:cubicBezTo>
                        <a:cubicBezTo>
                          <a:pt x="3704169" y="840"/>
                          <a:pt x="3740841" y="29804"/>
                          <a:pt x="3739223" y="73780"/>
                        </a:cubicBezTo>
                        <a:cubicBezTo>
                          <a:pt x="3750993" y="171018"/>
                          <a:pt x="3732560" y="222272"/>
                          <a:pt x="3739223" y="368894"/>
                        </a:cubicBezTo>
                        <a:cubicBezTo>
                          <a:pt x="3729064" y="403420"/>
                          <a:pt x="3711906" y="444355"/>
                          <a:pt x="3665443" y="442674"/>
                        </a:cubicBezTo>
                        <a:cubicBezTo>
                          <a:pt x="3553650" y="490215"/>
                          <a:pt x="3282848" y="382254"/>
                          <a:pt x="3138666" y="442674"/>
                        </a:cubicBezTo>
                        <a:cubicBezTo>
                          <a:pt x="2994484" y="503094"/>
                          <a:pt x="2756891" y="437866"/>
                          <a:pt x="2611889" y="442674"/>
                        </a:cubicBezTo>
                        <a:cubicBezTo>
                          <a:pt x="2466887" y="447482"/>
                          <a:pt x="2113375" y="431333"/>
                          <a:pt x="1977361" y="442674"/>
                        </a:cubicBezTo>
                        <a:cubicBezTo>
                          <a:pt x="1841347" y="454015"/>
                          <a:pt x="1493777" y="439969"/>
                          <a:pt x="1342834" y="442674"/>
                        </a:cubicBezTo>
                        <a:cubicBezTo>
                          <a:pt x="1191891" y="445379"/>
                          <a:pt x="958160" y="412067"/>
                          <a:pt x="780140" y="442674"/>
                        </a:cubicBezTo>
                        <a:cubicBezTo>
                          <a:pt x="602120" y="473281"/>
                          <a:pt x="419922" y="381822"/>
                          <a:pt x="73780" y="442674"/>
                        </a:cubicBezTo>
                        <a:cubicBezTo>
                          <a:pt x="35472" y="437435"/>
                          <a:pt x="5458" y="410921"/>
                          <a:pt x="0" y="368894"/>
                        </a:cubicBezTo>
                        <a:cubicBezTo>
                          <a:pt x="-9085" y="298643"/>
                          <a:pt x="29974" y="218206"/>
                          <a:pt x="0" y="7378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pt-BR" sz="2000">
                <a:solidFill>
                  <a:srgbClr val="0C0C0C"/>
                </a:solidFill>
                <a:latin typeface="Times New Roman"/>
              </a:rPr>
              <a:t>Padrão ouro entre as revisões</a:t>
            </a:r>
            <a:endParaRPr lang="pt-BR"/>
          </a:p>
        </p:txBody>
      </p:sp>
      <p:sp>
        <p:nvSpPr>
          <p:cNvPr id="12" name="CaixaDeTexto 10">
            <a:extLst>
              <a:ext uri="{FF2B5EF4-FFF2-40B4-BE49-F238E27FC236}">
                <a16:creationId xmlns:a16="http://schemas.microsoft.com/office/drawing/2014/main" id="{0204C83A-E255-D5CB-D7DF-04E8320B5DFD}"/>
              </a:ext>
            </a:extLst>
          </p:cNvPr>
          <p:cNvSpPr txBox="1"/>
          <p:nvPr/>
        </p:nvSpPr>
        <p:spPr>
          <a:xfrm>
            <a:off x="707156" y="3534964"/>
            <a:ext cx="5371655" cy="783193"/>
          </a:xfrm>
          <a:prstGeom prst="roundRect">
            <a:avLst/>
          </a:prstGeom>
          <a:solidFill>
            <a:schemeClr val="tx1"/>
          </a:solidFill>
          <a:ln w="12700">
            <a:solidFill>
              <a:schemeClr val="tx1"/>
            </a:solidFill>
            <a:prstDash val="solid"/>
            <a:extLst>
              <a:ext uri="{C807C97D-BFC1-408E-A445-0C87EB9F89A2}">
                <ask:lineSketchStyleProps xmlns:ask="http://schemas.microsoft.com/office/drawing/2018/sketchyshapes" sd="3499211612">
                  <a:custGeom>
                    <a:avLst/>
                    <a:gdLst>
                      <a:gd name="connsiteX0" fmla="*/ 0 w 3739223"/>
                      <a:gd name="connsiteY0" fmla="*/ 73780 h 442674"/>
                      <a:gd name="connsiteX1" fmla="*/ 73780 w 3739223"/>
                      <a:gd name="connsiteY1" fmla="*/ 0 h 442674"/>
                      <a:gd name="connsiteX2" fmla="*/ 744224 w 3739223"/>
                      <a:gd name="connsiteY2" fmla="*/ 0 h 442674"/>
                      <a:gd name="connsiteX3" fmla="*/ 1378751 w 3739223"/>
                      <a:gd name="connsiteY3" fmla="*/ 0 h 442674"/>
                      <a:gd name="connsiteX4" fmla="*/ 1869611 w 3739223"/>
                      <a:gd name="connsiteY4" fmla="*/ 0 h 442674"/>
                      <a:gd name="connsiteX5" fmla="*/ 2396389 w 3739223"/>
                      <a:gd name="connsiteY5" fmla="*/ 0 h 442674"/>
                      <a:gd name="connsiteX6" fmla="*/ 2923166 w 3739223"/>
                      <a:gd name="connsiteY6" fmla="*/ 0 h 442674"/>
                      <a:gd name="connsiteX7" fmla="*/ 3665443 w 3739223"/>
                      <a:gd name="connsiteY7" fmla="*/ 0 h 442674"/>
                      <a:gd name="connsiteX8" fmla="*/ 3739223 w 3739223"/>
                      <a:gd name="connsiteY8" fmla="*/ 73780 h 442674"/>
                      <a:gd name="connsiteX9" fmla="*/ 3739223 w 3739223"/>
                      <a:gd name="connsiteY9" fmla="*/ 368894 h 442674"/>
                      <a:gd name="connsiteX10" fmla="*/ 3665443 w 3739223"/>
                      <a:gd name="connsiteY10" fmla="*/ 442674 h 442674"/>
                      <a:gd name="connsiteX11" fmla="*/ 3138666 w 3739223"/>
                      <a:gd name="connsiteY11" fmla="*/ 442674 h 442674"/>
                      <a:gd name="connsiteX12" fmla="*/ 2611889 w 3739223"/>
                      <a:gd name="connsiteY12" fmla="*/ 442674 h 442674"/>
                      <a:gd name="connsiteX13" fmla="*/ 1977361 w 3739223"/>
                      <a:gd name="connsiteY13" fmla="*/ 442674 h 442674"/>
                      <a:gd name="connsiteX14" fmla="*/ 1342834 w 3739223"/>
                      <a:gd name="connsiteY14" fmla="*/ 442674 h 442674"/>
                      <a:gd name="connsiteX15" fmla="*/ 780140 w 3739223"/>
                      <a:gd name="connsiteY15" fmla="*/ 442674 h 442674"/>
                      <a:gd name="connsiteX16" fmla="*/ 73780 w 3739223"/>
                      <a:gd name="connsiteY16" fmla="*/ 442674 h 442674"/>
                      <a:gd name="connsiteX17" fmla="*/ 0 w 3739223"/>
                      <a:gd name="connsiteY17" fmla="*/ 368894 h 442674"/>
                      <a:gd name="connsiteX18" fmla="*/ 0 w 3739223"/>
                      <a:gd name="connsiteY18" fmla="*/ 73780 h 44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9223" h="442674" extrusionOk="0">
                        <a:moveTo>
                          <a:pt x="0" y="73780"/>
                        </a:moveTo>
                        <a:cubicBezTo>
                          <a:pt x="-3462" y="22166"/>
                          <a:pt x="21150" y="1023"/>
                          <a:pt x="73780" y="0"/>
                        </a:cubicBezTo>
                        <a:cubicBezTo>
                          <a:pt x="216562" y="-44538"/>
                          <a:pt x="575091" y="20760"/>
                          <a:pt x="744224" y="0"/>
                        </a:cubicBezTo>
                        <a:cubicBezTo>
                          <a:pt x="913357" y="-20760"/>
                          <a:pt x="1069751" y="19898"/>
                          <a:pt x="1378751" y="0"/>
                        </a:cubicBezTo>
                        <a:cubicBezTo>
                          <a:pt x="1687751" y="-19898"/>
                          <a:pt x="1729989" y="21248"/>
                          <a:pt x="1869611" y="0"/>
                        </a:cubicBezTo>
                        <a:cubicBezTo>
                          <a:pt x="2009233" y="-21248"/>
                          <a:pt x="2207416" y="43974"/>
                          <a:pt x="2396389" y="0"/>
                        </a:cubicBezTo>
                        <a:cubicBezTo>
                          <a:pt x="2585362" y="-43974"/>
                          <a:pt x="2737303" y="20688"/>
                          <a:pt x="2923166" y="0"/>
                        </a:cubicBezTo>
                        <a:cubicBezTo>
                          <a:pt x="3109029" y="-20688"/>
                          <a:pt x="3493945" y="38099"/>
                          <a:pt x="3665443" y="0"/>
                        </a:cubicBezTo>
                        <a:cubicBezTo>
                          <a:pt x="3704169" y="840"/>
                          <a:pt x="3740841" y="29804"/>
                          <a:pt x="3739223" y="73780"/>
                        </a:cubicBezTo>
                        <a:cubicBezTo>
                          <a:pt x="3750993" y="171018"/>
                          <a:pt x="3732560" y="222272"/>
                          <a:pt x="3739223" y="368894"/>
                        </a:cubicBezTo>
                        <a:cubicBezTo>
                          <a:pt x="3729064" y="403420"/>
                          <a:pt x="3711906" y="444355"/>
                          <a:pt x="3665443" y="442674"/>
                        </a:cubicBezTo>
                        <a:cubicBezTo>
                          <a:pt x="3553650" y="490215"/>
                          <a:pt x="3282848" y="382254"/>
                          <a:pt x="3138666" y="442674"/>
                        </a:cubicBezTo>
                        <a:cubicBezTo>
                          <a:pt x="2994484" y="503094"/>
                          <a:pt x="2756891" y="437866"/>
                          <a:pt x="2611889" y="442674"/>
                        </a:cubicBezTo>
                        <a:cubicBezTo>
                          <a:pt x="2466887" y="447482"/>
                          <a:pt x="2113375" y="431333"/>
                          <a:pt x="1977361" y="442674"/>
                        </a:cubicBezTo>
                        <a:cubicBezTo>
                          <a:pt x="1841347" y="454015"/>
                          <a:pt x="1493777" y="439969"/>
                          <a:pt x="1342834" y="442674"/>
                        </a:cubicBezTo>
                        <a:cubicBezTo>
                          <a:pt x="1191891" y="445379"/>
                          <a:pt x="958160" y="412067"/>
                          <a:pt x="780140" y="442674"/>
                        </a:cubicBezTo>
                        <a:cubicBezTo>
                          <a:pt x="602120" y="473281"/>
                          <a:pt x="419922" y="381822"/>
                          <a:pt x="73780" y="442674"/>
                        </a:cubicBezTo>
                        <a:cubicBezTo>
                          <a:pt x="35472" y="437435"/>
                          <a:pt x="5458" y="410921"/>
                          <a:pt x="0" y="368894"/>
                        </a:cubicBezTo>
                        <a:cubicBezTo>
                          <a:pt x="-9085" y="298643"/>
                          <a:pt x="29974" y="218206"/>
                          <a:pt x="0" y="7378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pt-BR" sz="2000" b="1">
                <a:solidFill>
                  <a:schemeClr val="bg1"/>
                </a:solidFill>
                <a:latin typeface="Times New Roman"/>
                <a:cs typeface="Times New Roman"/>
              </a:rPr>
              <a:t>Qual a forma mais assertiva de selecionar os artigos que serão incluídos na revisão?</a:t>
            </a:r>
            <a:endParaRPr lang="pt-BR" sz="2000">
              <a:solidFill>
                <a:schemeClr val="bg1"/>
              </a:solidFill>
            </a:endParaRPr>
          </a:p>
        </p:txBody>
      </p:sp>
      <p:sp>
        <p:nvSpPr>
          <p:cNvPr id="14" name="CaixaDeTexto 10">
            <a:extLst>
              <a:ext uri="{FF2B5EF4-FFF2-40B4-BE49-F238E27FC236}">
                <a16:creationId xmlns:a16="http://schemas.microsoft.com/office/drawing/2014/main" id="{1357739F-D8BD-5F78-8554-26BEAE5389F0}"/>
              </a:ext>
            </a:extLst>
          </p:cNvPr>
          <p:cNvSpPr txBox="1"/>
          <p:nvPr/>
        </p:nvSpPr>
        <p:spPr>
          <a:xfrm>
            <a:off x="707156" y="4855082"/>
            <a:ext cx="5371655" cy="715089"/>
          </a:xfrm>
          <a:prstGeom prst="roundRect">
            <a:avLst/>
          </a:prstGeom>
          <a:solidFill>
            <a:schemeClr val="bg1">
              <a:lumMod val="95000"/>
            </a:schemeClr>
          </a:solidFill>
          <a:ln w="12700">
            <a:solidFill>
              <a:schemeClr val="tx1">
                <a:lumMod val="50000"/>
                <a:lumOff val="50000"/>
              </a:schemeClr>
            </a:solidFill>
            <a:prstDash val="solid"/>
            <a:extLst>
              <a:ext uri="{C807C97D-BFC1-408E-A445-0C87EB9F89A2}">
                <ask:lineSketchStyleProps xmlns:ask="http://schemas.microsoft.com/office/drawing/2018/sketchyshapes" sd="3499211612">
                  <a:custGeom>
                    <a:avLst/>
                    <a:gdLst>
                      <a:gd name="connsiteX0" fmla="*/ 0 w 3739223"/>
                      <a:gd name="connsiteY0" fmla="*/ 73780 h 442674"/>
                      <a:gd name="connsiteX1" fmla="*/ 73780 w 3739223"/>
                      <a:gd name="connsiteY1" fmla="*/ 0 h 442674"/>
                      <a:gd name="connsiteX2" fmla="*/ 744224 w 3739223"/>
                      <a:gd name="connsiteY2" fmla="*/ 0 h 442674"/>
                      <a:gd name="connsiteX3" fmla="*/ 1378751 w 3739223"/>
                      <a:gd name="connsiteY3" fmla="*/ 0 h 442674"/>
                      <a:gd name="connsiteX4" fmla="*/ 1869611 w 3739223"/>
                      <a:gd name="connsiteY4" fmla="*/ 0 h 442674"/>
                      <a:gd name="connsiteX5" fmla="*/ 2396389 w 3739223"/>
                      <a:gd name="connsiteY5" fmla="*/ 0 h 442674"/>
                      <a:gd name="connsiteX6" fmla="*/ 2923166 w 3739223"/>
                      <a:gd name="connsiteY6" fmla="*/ 0 h 442674"/>
                      <a:gd name="connsiteX7" fmla="*/ 3665443 w 3739223"/>
                      <a:gd name="connsiteY7" fmla="*/ 0 h 442674"/>
                      <a:gd name="connsiteX8" fmla="*/ 3739223 w 3739223"/>
                      <a:gd name="connsiteY8" fmla="*/ 73780 h 442674"/>
                      <a:gd name="connsiteX9" fmla="*/ 3739223 w 3739223"/>
                      <a:gd name="connsiteY9" fmla="*/ 368894 h 442674"/>
                      <a:gd name="connsiteX10" fmla="*/ 3665443 w 3739223"/>
                      <a:gd name="connsiteY10" fmla="*/ 442674 h 442674"/>
                      <a:gd name="connsiteX11" fmla="*/ 3138666 w 3739223"/>
                      <a:gd name="connsiteY11" fmla="*/ 442674 h 442674"/>
                      <a:gd name="connsiteX12" fmla="*/ 2611889 w 3739223"/>
                      <a:gd name="connsiteY12" fmla="*/ 442674 h 442674"/>
                      <a:gd name="connsiteX13" fmla="*/ 1977361 w 3739223"/>
                      <a:gd name="connsiteY13" fmla="*/ 442674 h 442674"/>
                      <a:gd name="connsiteX14" fmla="*/ 1342834 w 3739223"/>
                      <a:gd name="connsiteY14" fmla="*/ 442674 h 442674"/>
                      <a:gd name="connsiteX15" fmla="*/ 780140 w 3739223"/>
                      <a:gd name="connsiteY15" fmla="*/ 442674 h 442674"/>
                      <a:gd name="connsiteX16" fmla="*/ 73780 w 3739223"/>
                      <a:gd name="connsiteY16" fmla="*/ 442674 h 442674"/>
                      <a:gd name="connsiteX17" fmla="*/ 0 w 3739223"/>
                      <a:gd name="connsiteY17" fmla="*/ 368894 h 442674"/>
                      <a:gd name="connsiteX18" fmla="*/ 0 w 3739223"/>
                      <a:gd name="connsiteY18" fmla="*/ 73780 h 44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9223" h="442674" extrusionOk="0">
                        <a:moveTo>
                          <a:pt x="0" y="73780"/>
                        </a:moveTo>
                        <a:cubicBezTo>
                          <a:pt x="-3462" y="22166"/>
                          <a:pt x="21150" y="1023"/>
                          <a:pt x="73780" y="0"/>
                        </a:cubicBezTo>
                        <a:cubicBezTo>
                          <a:pt x="216562" y="-44538"/>
                          <a:pt x="575091" y="20760"/>
                          <a:pt x="744224" y="0"/>
                        </a:cubicBezTo>
                        <a:cubicBezTo>
                          <a:pt x="913357" y="-20760"/>
                          <a:pt x="1069751" y="19898"/>
                          <a:pt x="1378751" y="0"/>
                        </a:cubicBezTo>
                        <a:cubicBezTo>
                          <a:pt x="1687751" y="-19898"/>
                          <a:pt x="1729989" y="21248"/>
                          <a:pt x="1869611" y="0"/>
                        </a:cubicBezTo>
                        <a:cubicBezTo>
                          <a:pt x="2009233" y="-21248"/>
                          <a:pt x="2207416" y="43974"/>
                          <a:pt x="2396389" y="0"/>
                        </a:cubicBezTo>
                        <a:cubicBezTo>
                          <a:pt x="2585362" y="-43974"/>
                          <a:pt x="2737303" y="20688"/>
                          <a:pt x="2923166" y="0"/>
                        </a:cubicBezTo>
                        <a:cubicBezTo>
                          <a:pt x="3109029" y="-20688"/>
                          <a:pt x="3493945" y="38099"/>
                          <a:pt x="3665443" y="0"/>
                        </a:cubicBezTo>
                        <a:cubicBezTo>
                          <a:pt x="3704169" y="840"/>
                          <a:pt x="3740841" y="29804"/>
                          <a:pt x="3739223" y="73780"/>
                        </a:cubicBezTo>
                        <a:cubicBezTo>
                          <a:pt x="3750993" y="171018"/>
                          <a:pt x="3732560" y="222272"/>
                          <a:pt x="3739223" y="368894"/>
                        </a:cubicBezTo>
                        <a:cubicBezTo>
                          <a:pt x="3729064" y="403420"/>
                          <a:pt x="3711906" y="444355"/>
                          <a:pt x="3665443" y="442674"/>
                        </a:cubicBezTo>
                        <a:cubicBezTo>
                          <a:pt x="3553650" y="490215"/>
                          <a:pt x="3282848" y="382254"/>
                          <a:pt x="3138666" y="442674"/>
                        </a:cubicBezTo>
                        <a:cubicBezTo>
                          <a:pt x="2994484" y="503094"/>
                          <a:pt x="2756891" y="437866"/>
                          <a:pt x="2611889" y="442674"/>
                        </a:cubicBezTo>
                        <a:cubicBezTo>
                          <a:pt x="2466887" y="447482"/>
                          <a:pt x="2113375" y="431333"/>
                          <a:pt x="1977361" y="442674"/>
                        </a:cubicBezTo>
                        <a:cubicBezTo>
                          <a:pt x="1841347" y="454015"/>
                          <a:pt x="1493777" y="439969"/>
                          <a:pt x="1342834" y="442674"/>
                        </a:cubicBezTo>
                        <a:cubicBezTo>
                          <a:pt x="1191891" y="445379"/>
                          <a:pt x="958160" y="412067"/>
                          <a:pt x="780140" y="442674"/>
                        </a:cubicBezTo>
                        <a:cubicBezTo>
                          <a:pt x="602120" y="473281"/>
                          <a:pt x="419922" y="381822"/>
                          <a:pt x="73780" y="442674"/>
                        </a:cubicBezTo>
                        <a:cubicBezTo>
                          <a:pt x="35472" y="437435"/>
                          <a:pt x="5458" y="410921"/>
                          <a:pt x="0" y="368894"/>
                        </a:cubicBezTo>
                        <a:cubicBezTo>
                          <a:pt x="-9085" y="298643"/>
                          <a:pt x="29974" y="218206"/>
                          <a:pt x="0" y="7378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r>
              <a:rPr lang="pt-BR">
                <a:latin typeface="Times New Roman"/>
                <a:cs typeface="Segoe UI"/>
              </a:rPr>
              <a:t>Muitos autores baseiam escolhas em outros artigos por falta de diretrizes</a:t>
            </a:r>
            <a:endParaRPr lang="pt-BR">
              <a:latin typeface="Aptos" panose="020B0004020202020204"/>
              <a:cs typeface="Segoe UI"/>
            </a:endParaRPr>
          </a:p>
        </p:txBody>
      </p:sp>
      <p:sp>
        <p:nvSpPr>
          <p:cNvPr id="15" name="CaixaDeTexto 10">
            <a:extLst>
              <a:ext uri="{FF2B5EF4-FFF2-40B4-BE49-F238E27FC236}">
                <a16:creationId xmlns:a16="http://schemas.microsoft.com/office/drawing/2014/main" id="{52711E2B-568E-B918-6719-13D791E308E5}"/>
              </a:ext>
            </a:extLst>
          </p:cNvPr>
          <p:cNvSpPr txBox="1"/>
          <p:nvPr/>
        </p:nvSpPr>
        <p:spPr>
          <a:xfrm>
            <a:off x="707156" y="5690492"/>
            <a:ext cx="5371655" cy="408623"/>
          </a:xfrm>
          <a:prstGeom prst="roundRect">
            <a:avLst/>
          </a:prstGeom>
          <a:solidFill>
            <a:schemeClr val="bg1">
              <a:lumMod val="95000"/>
            </a:schemeClr>
          </a:solidFill>
          <a:ln w="12700">
            <a:solidFill>
              <a:schemeClr val="tx1">
                <a:lumMod val="50000"/>
                <a:lumOff val="50000"/>
              </a:schemeClr>
            </a:solidFill>
            <a:prstDash val="solid"/>
            <a:extLst>
              <a:ext uri="{C807C97D-BFC1-408E-A445-0C87EB9F89A2}">
                <ask:lineSketchStyleProps xmlns:ask="http://schemas.microsoft.com/office/drawing/2018/sketchyshapes" sd="3499211612">
                  <a:custGeom>
                    <a:avLst/>
                    <a:gdLst>
                      <a:gd name="connsiteX0" fmla="*/ 0 w 3739223"/>
                      <a:gd name="connsiteY0" fmla="*/ 73780 h 442674"/>
                      <a:gd name="connsiteX1" fmla="*/ 73780 w 3739223"/>
                      <a:gd name="connsiteY1" fmla="*/ 0 h 442674"/>
                      <a:gd name="connsiteX2" fmla="*/ 744224 w 3739223"/>
                      <a:gd name="connsiteY2" fmla="*/ 0 h 442674"/>
                      <a:gd name="connsiteX3" fmla="*/ 1378751 w 3739223"/>
                      <a:gd name="connsiteY3" fmla="*/ 0 h 442674"/>
                      <a:gd name="connsiteX4" fmla="*/ 1869611 w 3739223"/>
                      <a:gd name="connsiteY4" fmla="*/ 0 h 442674"/>
                      <a:gd name="connsiteX5" fmla="*/ 2396389 w 3739223"/>
                      <a:gd name="connsiteY5" fmla="*/ 0 h 442674"/>
                      <a:gd name="connsiteX6" fmla="*/ 2923166 w 3739223"/>
                      <a:gd name="connsiteY6" fmla="*/ 0 h 442674"/>
                      <a:gd name="connsiteX7" fmla="*/ 3665443 w 3739223"/>
                      <a:gd name="connsiteY7" fmla="*/ 0 h 442674"/>
                      <a:gd name="connsiteX8" fmla="*/ 3739223 w 3739223"/>
                      <a:gd name="connsiteY8" fmla="*/ 73780 h 442674"/>
                      <a:gd name="connsiteX9" fmla="*/ 3739223 w 3739223"/>
                      <a:gd name="connsiteY9" fmla="*/ 368894 h 442674"/>
                      <a:gd name="connsiteX10" fmla="*/ 3665443 w 3739223"/>
                      <a:gd name="connsiteY10" fmla="*/ 442674 h 442674"/>
                      <a:gd name="connsiteX11" fmla="*/ 3138666 w 3739223"/>
                      <a:gd name="connsiteY11" fmla="*/ 442674 h 442674"/>
                      <a:gd name="connsiteX12" fmla="*/ 2611889 w 3739223"/>
                      <a:gd name="connsiteY12" fmla="*/ 442674 h 442674"/>
                      <a:gd name="connsiteX13" fmla="*/ 1977361 w 3739223"/>
                      <a:gd name="connsiteY13" fmla="*/ 442674 h 442674"/>
                      <a:gd name="connsiteX14" fmla="*/ 1342834 w 3739223"/>
                      <a:gd name="connsiteY14" fmla="*/ 442674 h 442674"/>
                      <a:gd name="connsiteX15" fmla="*/ 780140 w 3739223"/>
                      <a:gd name="connsiteY15" fmla="*/ 442674 h 442674"/>
                      <a:gd name="connsiteX16" fmla="*/ 73780 w 3739223"/>
                      <a:gd name="connsiteY16" fmla="*/ 442674 h 442674"/>
                      <a:gd name="connsiteX17" fmla="*/ 0 w 3739223"/>
                      <a:gd name="connsiteY17" fmla="*/ 368894 h 442674"/>
                      <a:gd name="connsiteX18" fmla="*/ 0 w 3739223"/>
                      <a:gd name="connsiteY18" fmla="*/ 73780 h 44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39223" h="442674" extrusionOk="0">
                        <a:moveTo>
                          <a:pt x="0" y="73780"/>
                        </a:moveTo>
                        <a:cubicBezTo>
                          <a:pt x="-3462" y="22166"/>
                          <a:pt x="21150" y="1023"/>
                          <a:pt x="73780" y="0"/>
                        </a:cubicBezTo>
                        <a:cubicBezTo>
                          <a:pt x="216562" y="-44538"/>
                          <a:pt x="575091" y="20760"/>
                          <a:pt x="744224" y="0"/>
                        </a:cubicBezTo>
                        <a:cubicBezTo>
                          <a:pt x="913357" y="-20760"/>
                          <a:pt x="1069751" y="19898"/>
                          <a:pt x="1378751" y="0"/>
                        </a:cubicBezTo>
                        <a:cubicBezTo>
                          <a:pt x="1687751" y="-19898"/>
                          <a:pt x="1729989" y="21248"/>
                          <a:pt x="1869611" y="0"/>
                        </a:cubicBezTo>
                        <a:cubicBezTo>
                          <a:pt x="2009233" y="-21248"/>
                          <a:pt x="2207416" y="43974"/>
                          <a:pt x="2396389" y="0"/>
                        </a:cubicBezTo>
                        <a:cubicBezTo>
                          <a:pt x="2585362" y="-43974"/>
                          <a:pt x="2737303" y="20688"/>
                          <a:pt x="2923166" y="0"/>
                        </a:cubicBezTo>
                        <a:cubicBezTo>
                          <a:pt x="3109029" y="-20688"/>
                          <a:pt x="3493945" y="38099"/>
                          <a:pt x="3665443" y="0"/>
                        </a:cubicBezTo>
                        <a:cubicBezTo>
                          <a:pt x="3704169" y="840"/>
                          <a:pt x="3740841" y="29804"/>
                          <a:pt x="3739223" y="73780"/>
                        </a:cubicBezTo>
                        <a:cubicBezTo>
                          <a:pt x="3750993" y="171018"/>
                          <a:pt x="3732560" y="222272"/>
                          <a:pt x="3739223" y="368894"/>
                        </a:cubicBezTo>
                        <a:cubicBezTo>
                          <a:pt x="3729064" y="403420"/>
                          <a:pt x="3711906" y="444355"/>
                          <a:pt x="3665443" y="442674"/>
                        </a:cubicBezTo>
                        <a:cubicBezTo>
                          <a:pt x="3553650" y="490215"/>
                          <a:pt x="3282848" y="382254"/>
                          <a:pt x="3138666" y="442674"/>
                        </a:cubicBezTo>
                        <a:cubicBezTo>
                          <a:pt x="2994484" y="503094"/>
                          <a:pt x="2756891" y="437866"/>
                          <a:pt x="2611889" y="442674"/>
                        </a:cubicBezTo>
                        <a:cubicBezTo>
                          <a:pt x="2466887" y="447482"/>
                          <a:pt x="2113375" y="431333"/>
                          <a:pt x="1977361" y="442674"/>
                        </a:cubicBezTo>
                        <a:cubicBezTo>
                          <a:pt x="1841347" y="454015"/>
                          <a:pt x="1493777" y="439969"/>
                          <a:pt x="1342834" y="442674"/>
                        </a:cubicBezTo>
                        <a:cubicBezTo>
                          <a:pt x="1191891" y="445379"/>
                          <a:pt x="958160" y="412067"/>
                          <a:pt x="780140" y="442674"/>
                        </a:cubicBezTo>
                        <a:cubicBezTo>
                          <a:pt x="602120" y="473281"/>
                          <a:pt x="419922" y="381822"/>
                          <a:pt x="73780" y="442674"/>
                        </a:cubicBezTo>
                        <a:cubicBezTo>
                          <a:pt x="35472" y="437435"/>
                          <a:pt x="5458" y="410921"/>
                          <a:pt x="0" y="368894"/>
                        </a:cubicBezTo>
                        <a:cubicBezTo>
                          <a:pt x="-9085" y="298643"/>
                          <a:pt x="29974" y="218206"/>
                          <a:pt x="0" y="7378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r>
              <a:rPr lang="pt-BR">
                <a:latin typeface="Times New Roman"/>
                <a:cs typeface="Segoe UI"/>
              </a:rPr>
              <a:t>RSL em revistas conceituadas possuem falhas evidentes </a:t>
            </a:r>
          </a:p>
        </p:txBody>
      </p:sp>
    </p:spTree>
    <p:extLst>
      <p:ext uri="{BB962C8B-B14F-4D97-AF65-F5344CB8AC3E}">
        <p14:creationId xmlns:p14="http://schemas.microsoft.com/office/powerpoint/2010/main" val="218435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sistemática de literatura </a:t>
            </a:r>
            <a:endParaRPr lang="pt-PT" sz="2400" b="1">
              <a:latin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34CA2720-8EA2-B992-88CB-3A6BC1B0EE75}"/>
              </a:ext>
            </a:extLst>
          </p:cNvPr>
          <p:cNvSpPr txBox="1"/>
          <p:nvPr/>
        </p:nvSpPr>
        <p:spPr>
          <a:xfrm>
            <a:off x="11822009" y="6514284"/>
            <a:ext cx="1088572" cy="338554"/>
          </a:xfrm>
          <a:prstGeom prst="rect">
            <a:avLst/>
          </a:prstGeom>
          <a:noFill/>
        </p:spPr>
        <p:txBody>
          <a:bodyPr wrap="square" lIns="91440" tIns="45720" rIns="91440" bIns="45720" rtlCol="0" anchor="t">
            <a:spAutoFit/>
          </a:bodyPr>
          <a:lstStyle/>
          <a:p>
            <a:r>
              <a:rPr lang="pt-PT" sz="1600">
                <a:latin typeface="Times New Roman" panose="02020603050405020304" pitchFamily="18" charset="0"/>
                <a:cs typeface="Times New Roman" panose="02020603050405020304" pitchFamily="18" charset="0"/>
              </a:rPr>
              <a:t>18</a:t>
            </a:r>
          </a:p>
        </p:txBody>
      </p:sp>
      <p:grpSp>
        <p:nvGrpSpPr>
          <p:cNvPr id="10" name="Agrupar 9">
            <a:extLst>
              <a:ext uri="{FF2B5EF4-FFF2-40B4-BE49-F238E27FC236}">
                <a16:creationId xmlns:a16="http://schemas.microsoft.com/office/drawing/2014/main" id="{129EFFC9-0542-6993-DA55-DE3BB6D051F6}"/>
              </a:ext>
            </a:extLst>
          </p:cNvPr>
          <p:cNvGrpSpPr/>
          <p:nvPr/>
        </p:nvGrpSpPr>
        <p:grpSpPr>
          <a:xfrm>
            <a:off x="1287045" y="1534632"/>
            <a:ext cx="3031102" cy="4436971"/>
            <a:chOff x="3335677" y="795094"/>
            <a:chExt cx="2756850" cy="5138811"/>
          </a:xfrm>
        </p:grpSpPr>
        <p:sp>
          <p:nvSpPr>
            <p:cNvPr id="4" name="Retângulo: Cantos Arredondados 3">
              <a:extLst>
                <a:ext uri="{FF2B5EF4-FFF2-40B4-BE49-F238E27FC236}">
                  <a16:creationId xmlns:a16="http://schemas.microsoft.com/office/drawing/2014/main" id="{82B7BD7B-5BB4-C4EA-5345-125619792BFA}"/>
                </a:ext>
              </a:extLst>
            </p:cNvPr>
            <p:cNvSpPr/>
            <p:nvPr/>
          </p:nvSpPr>
          <p:spPr>
            <a:xfrm>
              <a:off x="3335677" y="795094"/>
              <a:ext cx="2756850" cy="5138811"/>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2252452847">
                    <a:custGeom>
                      <a:avLst/>
                      <a:gdLst>
                        <a:gd name="connsiteX0" fmla="*/ 0 w 2756850"/>
                        <a:gd name="connsiteY0" fmla="*/ 459484 h 5138811"/>
                        <a:gd name="connsiteX1" fmla="*/ 459484 w 2756850"/>
                        <a:gd name="connsiteY1" fmla="*/ 0 h 5138811"/>
                        <a:gd name="connsiteX2" fmla="*/ 1072111 w 2756850"/>
                        <a:gd name="connsiteY2" fmla="*/ 0 h 5138811"/>
                        <a:gd name="connsiteX3" fmla="*/ 1703117 w 2756850"/>
                        <a:gd name="connsiteY3" fmla="*/ 0 h 5138811"/>
                        <a:gd name="connsiteX4" fmla="*/ 2297366 w 2756850"/>
                        <a:gd name="connsiteY4" fmla="*/ 0 h 5138811"/>
                        <a:gd name="connsiteX5" fmla="*/ 2756850 w 2756850"/>
                        <a:gd name="connsiteY5" fmla="*/ 459484 h 5138811"/>
                        <a:gd name="connsiteX6" fmla="*/ 2756850 w 2756850"/>
                        <a:gd name="connsiteY6" fmla="*/ 1062319 h 5138811"/>
                        <a:gd name="connsiteX7" fmla="*/ 2756850 w 2756850"/>
                        <a:gd name="connsiteY7" fmla="*/ 1622955 h 5138811"/>
                        <a:gd name="connsiteX8" fmla="*/ 2756850 w 2756850"/>
                        <a:gd name="connsiteY8" fmla="*/ 2310187 h 5138811"/>
                        <a:gd name="connsiteX9" fmla="*/ 2756850 w 2756850"/>
                        <a:gd name="connsiteY9" fmla="*/ 2786426 h 5138811"/>
                        <a:gd name="connsiteX10" fmla="*/ 2756850 w 2756850"/>
                        <a:gd name="connsiteY10" fmla="*/ 3389261 h 5138811"/>
                        <a:gd name="connsiteX11" fmla="*/ 2756850 w 2756850"/>
                        <a:gd name="connsiteY11" fmla="*/ 3949897 h 5138811"/>
                        <a:gd name="connsiteX12" fmla="*/ 2756850 w 2756850"/>
                        <a:gd name="connsiteY12" fmla="*/ 4679327 h 5138811"/>
                        <a:gd name="connsiteX13" fmla="*/ 2297366 w 2756850"/>
                        <a:gd name="connsiteY13" fmla="*/ 5138811 h 5138811"/>
                        <a:gd name="connsiteX14" fmla="*/ 1684739 w 2756850"/>
                        <a:gd name="connsiteY14" fmla="*/ 5138811 h 5138811"/>
                        <a:gd name="connsiteX15" fmla="*/ 1035354 w 2756850"/>
                        <a:gd name="connsiteY15" fmla="*/ 5138811 h 5138811"/>
                        <a:gd name="connsiteX16" fmla="*/ 459484 w 2756850"/>
                        <a:gd name="connsiteY16" fmla="*/ 5138811 h 5138811"/>
                        <a:gd name="connsiteX17" fmla="*/ 0 w 2756850"/>
                        <a:gd name="connsiteY17" fmla="*/ 4679327 h 5138811"/>
                        <a:gd name="connsiteX18" fmla="*/ 0 w 2756850"/>
                        <a:gd name="connsiteY18" fmla="*/ 4034294 h 5138811"/>
                        <a:gd name="connsiteX19" fmla="*/ 0 w 2756850"/>
                        <a:gd name="connsiteY19" fmla="*/ 3347062 h 5138811"/>
                        <a:gd name="connsiteX20" fmla="*/ 0 w 2756850"/>
                        <a:gd name="connsiteY20" fmla="*/ 2659831 h 5138811"/>
                        <a:gd name="connsiteX21" fmla="*/ 0 w 2756850"/>
                        <a:gd name="connsiteY21" fmla="*/ 2056996 h 5138811"/>
                        <a:gd name="connsiteX22" fmla="*/ 0 w 2756850"/>
                        <a:gd name="connsiteY22" fmla="*/ 1580757 h 5138811"/>
                        <a:gd name="connsiteX23" fmla="*/ 0 w 2756850"/>
                        <a:gd name="connsiteY23" fmla="*/ 459484 h 513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6850" h="5138811" fill="none" extrusionOk="0">
                          <a:moveTo>
                            <a:pt x="0" y="459484"/>
                          </a:moveTo>
                          <a:cubicBezTo>
                            <a:pt x="-20991" y="231392"/>
                            <a:pt x="184875" y="5821"/>
                            <a:pt x="459484" y="0"/>
                          </a:cubicBezTo>
                          <a:cubicBezTo>
                            <a:pt x="611463" y="-9315"/>
                            <a:pt x="862211" y="4416"/>
                            <a:pt x="1072111" y="0"/>
                          </a:cubicBezTo>
                          <a:cubicBezTo>
                            <a:pt x="1282011" y="-4416"/>
                            <a:pt x="1494365" y="-27934"/>
                            <a:pt x="1703117" y="0"/>
                          </a:cubicBezTo>
                          <a:cubicBezTo>
                            <a:pt x="1911869" y="27934"/>
                            <a:pt x="2156869" y="-18457"/>
                            <a:pt x="2297366" y="0"/>
                          </a:cubicBezTo>
                          <a:cubicBezTo>
                            <a:pt x="2584733" y="2221"/>
                            <a:pt x="2760498" y="211472"/>
                            <a:pt x="2756850" y="459484"/>
                          </a:cubicBezTo>
                          <a:cubicBezTo>
                            <a:pt x="2757280" y="647240"/>
                            <a:pt x="2761713" y="914517"/>
                            <a:pt x="2756850" y="1062319"/>
                          </a:cubicBezTo>
                          <a:cubicBezTo>
                            <a:pt x="2751987" y="1210121"/>
                            <a:pt x="2779948" y="1418228"/>
                            <a:pt x="2756850" y="1622955"/>
                          </a:cubicBezTo>
                          <a:cubicBezTo>
                            <a:pt x="2733752" y="1827682"/>
                            <a:pt x="2786156" y="1990224"/>
                            <a:pt x="2756850" y="2310187"/>
                          </a:cubicBezTo>
                          <a:cubicBezTo>
                            <a:pt x="2727544" y="2630150"/>
                            <a:pt x="2736057" y="2585606"/>
                            <a:pt x="2756850" y="2786426"/>
                          </a:cubicBezTo>
                          <a:cubicBezTo>
                            <a:pt x="2777643" y="2987246"/>
                            <a:pt x="2732955" y="3132020"/>
                            <a:pt x="2756850" y="3389261"/>
                          </a:cubicBezTo>
                          <a:cubicBezTo>
                            <a:pt x="2780745" y="3646502"/>
                            <a:pt x="2750017" y="3809589"/>
                            <a:pt x="2756850" y="3949897"/>
                          </a:cubicBezTo>
                          <a:cubicBezTo>
                            <a:pt x="2763683" y="4090205"/>
                            <a:pt x="2764030" y="4353789"/>
                            <a:pt x="2756850" y="4679327"/>
                          </a:cubicBezTo>
                          <a:cubicBezTo>
                            <a:pt x="2752264" y="4967936"/>
                            <a:pt x="2530881" y="5176997"/>
                            <a:pt x="2297366" y="5138811"/>
                          </a:cubicBezTo>
                          <a:cubicBezTo>
                            <a:pt x="2028844" y="5136858"/>
                            <a:pt x="1883412" y="5113040"/>
                            <a:pt x="1684739" y="5138811"/>
                          </a:cubicBezTo>
                          <a:cubicBezTo>
                            <a:pt x="1486066" y="5164582"/>
                            <a:pt x="1179298" y="5162283"/>
                            <a:pt x="1035354" y="5138811"/>
                          </a:cubicBezTo>
                          <a:cubicBezTo>
                            <a:pt x="891411" y="5115339"/>
                            <a:pt x="633944" y="5133060"/>
                            <a:pt x="459484" y="5138811"/>
                          </a:cubicBezTo>
                          <a:cubicBezTo>
                            <a:pt x="157051" y="5116900"/>
                            <a:pt x="-26528" y="4954206"/>
                            <a:pt x="0" y="4679327"/>
                          </a:cubicBezTo>
                          <a:cubicBezTo>
                            <a:pt x="-25139" y="4494405"/>
                            <a:pt x="-13016" y="4220495"/>
                            <a:pt x="0" y="4034294"/>
                          </a:cubicBezTo>
                          <a:cubicBezTo>
                            <a:pt x="13016" y="3848093"/>
                            <a:pt x="25777" y="3649314"/>
                            <a:pt x="0" y="3347062"/>
                          </a:cubicBezTo>
                          <a:cubicBezTo>
                            <a:pt x="-25777" y="3044810"/>
                            <a:pt x="-32130" y="2829956"/>
                            <a:pt x="0" y="2659831"/>
                          </a:cubicBezTo>
                          <a:cubicBezTo>
                            <a:pt x="32130" y="2489706"/>
                            <a:pt x="-307" y="2295805"/>
                            <a:pt x="0" y="2056996"/>
                          </a:cubicBezTo>
                          <a:cubicBezTo>
                            <a:pt x="307" y="1818187"/>
                            <a:pt x="-4294" y="1702592"/>
                            <a:pt x="0" y="1580757"/>
                          </a:cubicBezTo>
                          <a:cubicBezTo>
                            <a:pt x="4294" y="1458922"/>
                            <a:pt x="-26534" y="984611"/>
                            <a:pt x="0" y="459484"/>
                          </a:cubicBezTo>
                          <a:close/>
                        </a:path>
                        <a:path w="2756850" h="5138811" stroke="0" extrusionOk="0">
                          <a:moveTo>
                            <a:pt x="0" y="459484"/>
                          </a:moveTo>
                          <a:cubicBezTo>
                            <a:pt x="-1599" y="153508"/>
                            <a:pt x="209045" y="9849"/>
                            <a:pt x="459484" y="0"/>
                          </a:cubicBezTo>
                          <a:cubicBezTo>
                            <a:pt x="661081" y="14975"/>
                            <a:pt x="810007" y="1502"/>
                            <a:pt x="1016975" y="0"/>
                          </a:cubicBezTo>
                          <a:cubicBezTo>
                            <a:pt x="1223943" y="-1502"/>
                            <a:pt x="1368936" y="-18067"/>
                            <a:pt x="1629602" y="0"/>
                          </a:cubicBezTo>
                          <a:cubicBezTo>
                            <a:pt x="1890268" y="18067"/>
                            <a:pt x="2005645" y="17581"/>
                            <a:pt x="2297366" y="0"/>
                          </a:cubicBezTo>
                          <a:cubicBezTo>
                            <a:pt x="2523570" y="24322"/>
                            <a:pt x="2702359" y="180395"/>
                            <a:pt x="2756850" y="459484"/>
                          </a:cubicBezTo>
                          <a:cubicBezTo>
                            <a:pt x="2742581" y="577730"/>
                            <a:pt x="2739919" y="863269"/>
                            <a:pt x="2756850" y="1020120"/>
                          </a:cubicBezTo>
                          <a:cubicBezTo>
                            <a:pt x="2773781" y="1176971"/>
                            <a:pt x="2751048" y="1417441"/>
                            <a:pt x="2756850" y="1538558"/>
                          </a:cubicBezTo>
                          <a:cubicBezTo>
                            <a:pt x="2762652" y="1659675"/>
                            <a:pt x="2774523" y="1838392"/>
                            <a:pt x="2756850" y="2099194"/>
                          </a:cubicBezTo>
                          <a:cubicBezTo>
                            <a:pt x="2739177" y="2359996"/>
                            <a:pt x="2747597" y="2409412"/>
                            <a:pt x="2756850" y="2617632"/>
                          </a:cubicBezTo>
                          <a:cubicBezTo>
                            <a:pt x="2766103" y="2825852"/>
                            <a:pt x="2776711" y="2936951"/>
                            <a:pt x="2756850" y="3093872"/>
                          </a:cubicBezTo>
                          <a:cubicBezTo>
                            <a:pt x="2736989" y="3250793"/>
                            <a:pt x="2776820" y="3430124"/>
                            <a:pt x="2756850" y="3570111"/>
                          </a:cubicBezTo>
                          <a:cubicBezTo>
                            <a:pt x="2736880" y="3710098"/>
                            <a:pt x="2746985" y="3838173"/>
                            <a:pt x="2756850" y="4088549"/>
                          </a:cubicBezTo>
                          <a:cubicBezTo>
                            <a:pt x="2766715" y="4338925"/>
                            <a:pt x="2767474" y="4406965"/>
                            <a:pt x="2756850" y="4679327"/>
                          </a:cubicBezTo>
                          <a:cubicBezTo>
                            <a:pt x="2756991" y="4904233"/>
                            <a:pt x="2541781" y="5127287"/>
                            <a:pt x="2297366" y="5138811"/>
                          </a:cubicBezTo>
                          <a:cubicBezTo>
                            <a:pt x="2019561" y="5168985"/>
                            <a:pt x="1908254" y="5165269"/>
                            <a:pt x="1684739" y="5138811"/>
                          </a:cubicBezTo>
                          <a:cubicBezTo>
                            <a:pt x="1461224" y="5112353"/>
                            <a:pt x="1217156" y="5151846"/>
                            <a:pt x="1090490" y="5138811"/>
                          </a:cubicBezTo>
                          <a:cubicBezTo>
                            <a:pt x="963824" y="5125776"/>
                            <a:pt x="706036" y="5118740"/>
                            <a:pt x="459484" y="5138811"/>
                          </a:cubicBezTo>
                          <a:cubicBezTo>
                            <a:pt x="191457" y="5162433"/>
                            <a:pt x="-37258" y="4976668"/>
                            <a:pt x="0" y="4679327"/>
                          </a:cubicBezTo>
                          <a:cubicBezTo>
                            <a:pt x="12272" y="4402146"/>
                            <a:pt x="24982" y="4290742"/>
                            <a:pt x="0" y="4034294"/>
                          </a:cubicBezTo>
                          <a:cubicBezTo>
                            <a:pt x="-24982" y="3777846"/>
                            <a:pt x="19227" y="3731565"/>
                            <a:pt x="0" y="3558054"/>
                          </a:cubicBezTo>
                          <a:cubicBezTo>
                            <a:pt x="-19227" y="3384543"/>
                            <a:pt x="246" y="3248972"/>
                            <a:pt x="0" y="3039617"/>
                          </a:cubicBezTo>
                          <a:cubicBezTo>
                            <a:pt x="-246" y="2830262"/>
                            <a:pt x="-24812" y="2579279"/>
                            <a:pt x="0" y="2436782"/>
                          </a:cubicBezTo>
                          <a:cubicBezTo>
                            <a:pt x="24812" y="2294285"/>
                            <a:pt x="13742" y="1927062"/>
                            <a:pt x="0" y="1749550"/>
                          </a:cubicBezTo>
                          <a:cubicBezTo>
                            <a:pt x="-13742" y="1572038"/>
                            <a:pt x="-26672" y="1319680"/>
                            <a:pt x="0" y="1104517"/>
                          </a:cubicBezTo>
                          <a:cubicBezTo>
                            <a:pt x="26672" y="889354"/>
                            <a:pt x="5451" y="667125"/>
                            <a:pt x="0" y="459484"/>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solidFill>
                  <a:srgbClr val="000000"/>
                </a:solidFill>
                <a:latin typeface="Times New Roman"/>
                <a:cs typeface="Times New Roman"/>
              </a:endParaRPr>
            </a:p>
            <a:p>
              <a:pPr algn="ctr"/>
              <a:endParaRPr lang="pt-BR" b="1">
                <a:solidFill>
                  <a:srgbClr val="000000"/>
                </a:solidFill>
                <a:latin typeface="Times New Roman"/>
                <a:cs typeface="Times New Roman"/>
              </a:endParaRPr>
            </a:p>
            <a:p>
              <a:pPr algn="ctr"/>
              <a:endParaRPr lang="pt-BR" b="1">
                <a:solidFill>
                  <a:srgbClr val="000000"/>
                </a:solidFill>
                <a:latin typeface="Times New Roman"/>
                <a:cs typeface="Times New Roman"/>
              </a:endParaRPr>
            </a:p>
            <a:p>
              <a:pPr algn="ctr"/>
              <a:endParaRPr lang="pt-BR" b="1">
                <a:solidFill>
                  <a:srgbClr val="000000"/>
                </a:solidFill>
                <a:latin typeface="Times New Roman"/>
                <a:cs typeface="Times New Roman"/>
              </a:endParaRPr>
            </a:p>
            <a:p>
              <a:pPr algn="ctr"/>
              <a:r>
                <a:rPr lang="pt-BR" b="1">
                  <a:solidFill>
                    <a:srgbClr val="000000"/>
                  </a:solidFill>
                  <a:latin typeface="Times New Roman"/>
                  <a:cs typeface="Times New Roman"/>
                </a:rPr>
                <a:t>Estrutura metódica e ordenada </a:t>
              </a:r>
              <a:endParaRPr lang="en-US">
                <a:solidFill>
                  <a:srgbClr val="000000"/>
                </a:solidFill>
                <a:latin typeface="Times New Roman"/>
                <a:cs typeface="Times New Roman"/>
              </a:endParaRPr>
            </a:p>
            <a:p>
              <a:endParaRPr lang="pt-BR" sz="1700" b="1">
                <a:solidFill>
                  <a:srgbClr val="000000"/>
                </a:solidFill>
                <a:latin typeface="Times New Roman"/>
                <a:cs typeface="Times New Roman"/>
              </a:endParaRPr>
            </a:p>
            <a:p>
              <a:r>
                <a:rPr lang="pt-BR" sz="1700">
                  <a:solidFill>
                    <a:srgbClr val="000000"/>
                  </a:solidFill>
                  <a:latin typeface="Times New Roman"/>
                  <a:cs typeface="Times New Roman"/>
                </a:rPr>
                <a:t>Derivada da questão de investigação</a:t>
              </a:r>
            </a:p>
            <a:p>
              <a:endParaRPr lang="pt-BR" sz="1700">
                <a:solidFill>
                  <a:srgbClr val="000000"/>
                </a:solidFill>
                <a:latin typeface="Times New Roman"/>
                <a:cs typeface="Times New Roman"/>
              </a:endParaRPr>
            </a:p>
            <a:p>
              <a:r>
                <a:rPr lang="pt-BR" sz="1700">
                  <a:solidFill>
                    <a:srgbClr val="000000"/>
                  </a:solidFill>
                  <a:latin typeface="Times New Roman"/>
                  <a:cs typeface="Times New Roman"/>
                </a:rPr>
                <a:t>Keywords/termos de busca</a:t>
              </a:r>
            </a:p>
            <a:p>
              <a:endParaRPr lang="pt-BR" sz="1700">
                <a:solidFill>
                  <a:srgbClr val="000000"/>
                </a:solidFill>
                <a:latin typeface="Times New Roman"/>
                <a:cs typeface="Times New Roman"/>
              </a:endParaRPr>
            </a:p>
            <a:p>
              <a:r>
                <a:rPr lang="pt-BR" sz="1700">
                  <a:solidFill>
                    <a:srgbClr val="000000"/>
                  </a:solidFill>
                  <a:latin typeface="Times New Roman"/>
                  <a:cs typeface="Times New Roman"/>
                </a:rPr>
                <a:t>Bases de dados utilizadas e justificadas</a:t>
              </a:r>
              <a:endParaRPr lang="pt-BR"/>
            </a:p>
          </p:txBody>
        </p:sp>
        <p:pic>
          <p:nvPicPr>
            <p:cNvPr id="17" name="Imagem 16" descr="Structure - Free business icons">
              <a:extLst>
                <a:ext uri="{FF2B5EF4-FFF2-40B4-BE49-F238E27FC236}">
                  <a16:creationId xmlns:a16="http://schemas.microsoft.com/office/drawing/2014/main" id="{FE4A8F51-7A7C-7F14-A573-998735DF0E66}"/>
                </a:ext>
              </a:extLst>
            </p:cNvPr>
            <p:cNvPicPr>
              <a:picLocks noChangeAspect="1"/>
            </p:cNvPicPr>
            <p:nvPr/>
          </p:nvPicPr>
          <p:blipFill>
            <a:blip r:embed="rId4"/>
            <a:stretch>
              <a:fillRect/>
            </a:stretch>
          </p:blipFill>
          <p:spPr>
            <a:xfrm>
              <a:off x="4346492" y="998718"/>
              <a:ext cx="648015" cy="854041"/>
            </a:xfrm>
            <a:prstGeom prst="rect">
              <a:avLst/>
            </a:prstGeom>
            <a:ln>
              <a:noFill/>
              <a:extLst>
                <a:ext uri="{C807C97D-BFC1-408E-A445-0C87EB9F89A2}">
                  <ask:lineSketchStyleProps xmlns:ask="http://schemas.microsoft.com/office/drawing/2018/sketchyshapes" sd="2350464590">
                    <a:custGeom>
                      <a:avLst/>
                      <a:gdLst>
                        <a:gd name="connsiteX0" fmla="*/ 0 w 648015"/>
                        <a:gd name="connsiteY0" fmla="*/ 0 h 854041"/>
                        <a:gd name="connsiteX1" fmla="*/ 648015 w 648015"/>
                        <a:gd name="connsiteY1" fmla="*/ 0 h 854041"/>
                        <a:gd name="connsiteX2" fmla="*/ 648015 w 648015"/>
                        <a:gd name="connsiteY2" fmla="*/ 418480 h 854041"/>
                        <a:gd name="connsiteX3" fmla="*/ 648015 w 648015"/>
                        <a:gd name="connsiteY3" fmla="*/ 854041 h 854041"/>
                        <a:gd name="connsiteX4" fmla="*/ 0 w 648015"/>
                        <a:gd name="connsiteY4" fmla="*/ 854041 h 854041"/>
                        <a:gd name="connsiteX5" fmla="*/ 0 w 648015"/>
                        <a:gd name="connsiteY5" fmla="*/ 435561 h 854041"/>
                        <a:gd name="connsiteX6" fmla="*/ 0 w 648015"/>
                        <a:gd name="connsiteY6" fmla="*/ 0 h 85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15" h="854041" fill="none" extrusionOk="0">
                          <a:moveTo>
                            <a:pt x="0" y="0"/>
                          </a:moveTo>
                          <a:cubicBezTo>
                            <a:pt x="177920" y="-13378"/>
                            <a:pt x="505453" y="-26217"/>
                            <a:pt x="648015" y="0"/>
                          </a:cubicBezTo>
                          <a:cubicBezTo>
                            <a:pt x="662094" y="150973"/>
                            <a:pt x="628435" y="260917"/>
                            <a:pt x="648015" y="418480"/>
                          </a:cubicBezTo>
                          <a:cubicBezTo>
                            <a:pt x="667595" y="576043"/>
                            <a:pt x="648006" y="704568"/>
                            <a:pt x="648015" y="854041"/>
                          </a:cubicBezTo>
                          <a:cubicBezTo>
                            <a:pt x="420285" y="880303"/>
                            <a:pt x="213455" y="835888"/>
                            <a:pt x="0" y="854041"/>
                          </a:cubicBezTo>
                          <a:cubicBezTo>
                            <a:pt x="11800" y="767460"/>
                            <a:pt x="-7510" y="568283"/>
                            <a:pt x="0" y="435561"/>
                          </a:cubicBezTo>
                          <a:cubicBezTo>
                            <a:pt x="7510" y="302839"/>
                            <a:pt x="18402" y="205219"/>
                            <a:pt x="0" y="0"/>
                          </a:cubicBezTo>
                          <a:close/>
                        </a:path>
                        <a:path w="648015" h="854041" stroke="0" extrusionOk="0">
                          <a:moveTo>
                            <a:pt x="0" y="0"/>
                          </a:moveTo>
                          <a:cubicBezTo>
                            <a:pt x="216207" y="19345"/>
                            <a:pt x="459502" y="-23325"/>
                            <a:pt x="648015" y="0"/>
                          </a:cubicBezTo>
                          <a:cubicBezTo>
                            <a:pt x="642193" y="170358"/>
                            <a:pt x="631265" y="230382"/>
                            <a:pt x="648015" y="409940"/>
                          </a:cubicBezTo>
                          <a:cubicBezTo>
                            <a:pt x="664765" y="589498"/>
                            <a:pt x="646165" y="753862"/>
                            <a:pt x="648015" y="854041"/>
                          </a:cubicBezTo>
                          <a:cubicBezTo>
                            <a:pt x="365092" y="837005"/>
                            <a:pt x="178951" y="867180"/>
                            <a:pt x="0" y="854041"/>
                          </a:cubicBezTo>
                          <a:cubicBezTo>
                            <a:pt x="-1347" y="769275"/>
                            <a:pt x="-5686" y="583488"/>
                            <a:pt x="0" y="444101"/>
                          </a:cubicBezTo>
                          <a:cubicBezTo>
                            <a:pt x="5686" y="304714"/>
                            <a:pt x="-4197" y="194281"/>
                            <a:pt x="0" y="0"/>
                          </a:cubicBezTo>
                          <a:close/>
                        </a:path>
                      </a:pathLst>
                    </a:custGeom>
                    <ask:type>
                      <ask:lineSketchNone/>
                    </ask:type>
                  </ask:lineSketchStyleProps>
                </a:ext>
              </a:extLst>
            </a:ln>
          </p:spPr>
        </p:pic>
      </p:grpSp>
      <p:sp>
        <p:nvSpPr>
          <p:cNvPr id="8" name="Retângulo: Cantos Arredondados 7">
            <a:extLst>
              <a:ext uri="{FF2B5EF4-FFF2-40B4-BE49-F238E27FC236}">
                <a16:creationId xmlns:a16="http://schemas.microsoft.com/office/drawing/2014/main" id="{AAADB854-F18D-74F5-C82C-38009A6A08BC}"/>
              </a:ext>
            </a:extLst>
          </p:cNvPr>
          <p:cNvSpPr/>
          <p:nvPr/>
        </p:nvSpPr>
        <p:spPr>
          <a:xfrm>
            <a:off x="4641031" y="1533941"/>
            <a:ext cx="3019814" cy="4436535"/>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605280368">
                  <a:custGeom>
                    <a:avLst/>
                    <a:gdLst>
                      <a:gd name="connsiteX0" fmla="*/ 0 w 3019814"/>
                      <a:gd name="connsiteY0" fmla="*/ 503312 h 4436535"/>
                      <a:gd name="connsiteX1" fmla="*/ 503312 w 3019814"/>
                      <a:gd name="connsiteY1" fmla="*/ 0 h 4436535"/>
                      <a:gd name="connsiteX2" fmla="*/ 1214639 w 3019814"/>
                      <a:gd name="connsiteY2" fmla="*/ 0 h 4436535"/>
                      <a:gd name="connsiteX3" fmla="*/ 1865571 w 3019814"/>
                      <a:gd name="connsiteY3" fmla="*/ 0 h 4436535"/>
                      <a:gd name="connsiteX4" fmla="*/ 2516502 w 3019814"/>
                      <a:gd name="connsiteY4" fmla="*/ 0 h 4436535"/>
                      <a:gd name="connsiteX5" fmla="*/ 3019814 w 3019814"/>
                      <a:gd name="connsiteY5" fmla="*/ 503312 h 4436535"/>
                      <a:gd name="connsiteX6" fmla="*/ 3019814 w 3019814"/>
                      <a:gd name="connsiteY6" fmla="*/ 1086397 h 4436535"/>
                      <a:gd name="connsiteX7" fmla="*/ 3019814 w 3019814"/>
                      <a:gd name="connsiteY7" fmla="*/ 1738080 h 4436535"/>
                      <a:gd name="connsiteX8" fmla="*/ 3019814 w 3019814"/>
                      <a:gd name="connsiteY8" fmla="*/ 2492660 h 4436535"/>
                      <a:gd name="connsiteX9" fmla="*/ 3019814 w 3019814"/>
                      <a:gd name="connsiteY9" fmla="*/ 3144343 h 4436535"/>
                      <a:gd name="connsiteX10" fmla="*/ 3019814 w 3019814"/>
                      <a:gd name="connsiteY10" fmla="*/ 3933223 h 4436535"/>
                      <a:gd name="connsiteX11" fmla="*/ 2516502 w 3019814"/>
                      <a:gd name="connsiteY11" fmla="*/ 4436535 h 4436535"/>
                      <a:gd name="connsiteX12" fmla="*/ 1865571 w 3019814"/>
                      <a:gd name="connsiteY12" fmla="*/ 4436535 h 4436535"/>
                      <a:gd name="connsiteX13" fmla="*/ 1234771 w 3019814"/>
                      <a:gd name="connsiteY13" fmla="*/ 4436535 h 4436535"/>
                      <a:gd name="connsiteX14" fmla="*/ 503312 w 3019814"/>
                      <a:gd name="connsiteY14" fmla="*/ 4436535 h 4436535"/>
                      <a:gd name="connsiteX15" fmla="*/ 0 w 3019814"/>
                      <a:gd name="connsiteY15" fmla="*/ 3933223 h 4436535"/>
                      <a:gd name="connsiteX16" fmla="*/ 0 w 3019814"/>
                      <a:gd name="connsiteY16" fmla="*/ 3281540 h 4436535"/>
                      <a:gd name="connsiteX17" fmla="*/ 0 w 3019814"/>
                      <a:gd name="connsiteY17" fmla="*/ 2561259 h 4436535"/>
                      <a:gd name="connsiteX18" fmla="*/ 0 w 3019814"/>
                      <a:gd name="connsiteY18" fmla="*/ 1806678 h 4436535"/>
                      <a:gd name="connsiteX19" fmla="*/ 0 w 3019814"/>
                      <a:gd name="connsiteY19" fmla="*/ 503312 h 44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9814" h="4436535" fill="none" extrusionOk="0">
                        <a:moveTo>
                          <a:pt x="0" y="503312"/>
                        </a:moveTo>
                        <a:cubicBezTo>
                          <a:pt x="-25678" y="178888"/>
                          <a:pt x="217494" y="-63767"/>
                          <a:pt x="503312" y="0"/>
                        </a:cubicBezTo>
                        <a:cubicBezTo>
                          <a:pt x="763295" y="-20165"/>
                          <a:pt x="972215" y="27203"/>
                          <a:pt x="1214639" y="0"/>
                        </a:cubicBezTo>
                        <a:cubicBezTo>
                          <a:pt x="1457063" y="-27203"/>
                          <a:pt x="1704724" y="-21502"/>
                          <a:pt x="1865571" y="0"/>
                        </a:cubicBezTo>
                        <a:cubicBezTo>
                          <a:pt x="2026418" y="21502"/>
                          <a:pt x="2381354" y="409"/>
                          <a:pt x="2516502" y="0"/>
                        </a:cubicBezTo>
                        <a:cubicBezTo>
                          <a:pt x="2783296" y="30691"/>
                          <a:pt x="3020941" y="238776"/>
                          <a:pt x="3019814" y="503312"/>
                        </a:cubicBezTo>
                        <a:cubicBezTo>
                          <a:pt x="3011039" y="733696"/>
                          <a:pt x="2999311" y="841560"/>
                          <a:pt x="3019814" y="1086397"/>
                        </a:cubicBezTo>
                        <a:cubicBezTo>
                          <a:pt x="3040317" y="1331234"/>
                          <a:pt x="3025527" y="1589813"/>
                          <a:pt x="3019814" y="1738080"/>
                        </a:cubicBezTo>
                        <a:cubicBezTo>
                          <a:pt x="3014101" y="1886347"/>
                          <a:pt x="3025064" y="2273917"/>
                          <a:pt x="3019814" y="2492660"/>
                        </a:cubicBezTo>
                        <a:cubicBezTo>
                          <a:pt x="3014564" y="2711403"/>
                          <a:pt x="3002230" y="2886369"/>
                          <a:pt x="3019814" y="3144343"/>
                        </a:cubicBezTo>
                        <a:cubicBezTo>
                          <a:pt x="3037398" y="3402317"/>
                          <a:pt x="2987348" y="3584943"/>
                          <a:pt x="3019814" y="3933223"/>
                        </a:cubicBezTo>
                        <a:cubicBezTo>
                          <a:pt x="3028808" y="4275866"/>
                          <a:pt x="2841428" y="4414016"/>
                          <a:pt x="2516502" y="4436535"/>
                        </a:cubicBezTo>
                        <a:cubicBezTo>
                          <a:pt x="2292480" y="4454855"/>
                          <a:pt x="2121145" y="4409776"/>
                          <a:pt x="1865571" y="4436535"/>
                        </a:cubicBezTo>
                        <a:cubicBezTo>
                          <a:pt x="1609997" y="4463294"/>
                          <a:pt x="1509322" y="4461642"/>
                          <a:pt x="1234771" y="4436535"/>
                        </a:cubicBezTo>
                        <a:cubicBezTo>
                          <a:pt x="960220" y="4411428"/>
                          <a:pt x="722060" y="4406961"/>
                          <a:pt x="503312" y="4436535"/>
                        </a:cubicBezTo>
                        <a:cubicBezTo>
                          <a:pt x="229231" y="4472202"/>
                          <a:pt x="-1266" y="4231793"/>
                          <a:pt x="0" y="3933223"/>
                        </a:cubicBezTo>
                        <a:cubicBezTo>
                          <a:pt x="25413" y="3773568"/>
                          <a:pt x="-5271" y="3490374"/>
                          <a:pt x="0" y="3281540"/>
                        </a:cubicBezTo>
                        <a:cubicBezTo>
                          <a:pt x="5271" y="3072706"/>
                          <a:pt x="-4998" y="2818737"/>
                          <a:pt x="0" y="2561259"/>
                        </a:cubicBezTo>
                        <a:cubicBezTo>
                          <a:pt x="4998" y="2303781"/>
                          <a:pt x="22843" y="1972413"/>
                          <a:pt x="0" y="1806678"/>
                        </a:cubicBezTo>
                        <a:cubicBezTo>
                          <a:pt x="-22843" y="1640943"/>
                          <a:pt x="22011" y="765637"/>
                          <a:pt x="0" y="503312"/>
                        </a:cubicBezTo>
                        <a:close/>
                      </a:path>
                      <a:path w="3019814" h="4436535" stroke="0" extrusionOk="0">
                        <a:moveTo>
                          <a:pt x="0" y="503312"/>
                        </a:moveTo>
                        <a:cubicBezTo>
                          <a:pt x="-9581" y="282009"/>
                          <a:pt x="231830" y="1208"/>
                          <a:pt x="503312" y="0"/>
                        </a:cubicBezTo>
                        <a:cubicBezTo>
                          <a:pt x="641183" y="25206"/>
                          <a:pt x="832128" y="-26624"/>
                          <a:pt x="1154243" y="0"/>
                        </a:cubicBezTo>
                        <a:cubicBezTo>
                          <a:pt x="1476358" y="26624"/>
                          <a:pt x="1715471" y="-34008"/>
                          <a:pt x="1865571" y="0"/>
                        </a:cubicBezTo>
                        <a:cubicBezTo>
                          <a:pt x="2015671" y="34008"/>
                          <a:pt x="2333347" y="10560"/>
                          <a:pt x="2516502" y="0"/>
                        </a:cubicBezTo>
                        <a:cubicBezTo>
                          <a:pt x="2800646" y="48340"/>
                          <a:pt x="3079190" y="257493"/>
                          <a:pt x="3019814" y="503312"/>
                        </a:cubicBezTo>
                        <a:cubicBezTo>
                          <a:pt x="2990483" y="826795"/>
                          <a:pt x="3047930" y="1089094"/>
                          <a:pt x="3019814" y="1257892"/>
                        </a:cubicBezTo>
                        <a:cubicBezTo>
                          <a:pt x="2991698" y="1426690"/>
                          <a:pt x="2986872" y="1748316"/>
                          <a:pt x="3019814" y="1943875"/>
                        </a:cubicBezTo>
                        <a:cubicBezTo>
                          <a:pt x="3052756" y="2139434"/>
                          <a:pt x="3028530" y="2329317"/>
                          <a:pt x="3019814" y="2526959"/>
                        </a:cubicBezTo>
                        <a:cubicBezTo>
                          <a:pt x="3011098" y="2724601"/>
                          <a:pt x="3040807" y="3044805"/>
                          <a:pt x="3019814" y="3281540"/>
                        </a:cubicBezTo>
                        <a:cubicBezTo>
                          <a:pt x="2998821" y="3518275"/>
                          <a:pt x="3029712" y="3784044"/>
                          <a:pt x="3019814" y="3933223"/>
                        </a:cubicBezTo>
                        <a:cubicBezTo>
                          <a:pt x="3025237" y="4202329"/>
                          <a:pt x="2787910" y="4492597"/>
                          <a:pt x="2516502" y="4436535"/>
                        </a:cubicBezTo>
                        <a:cubicBezTo>
                          <a:pt x="2245680" y="4466587"/>
                          <a:pt x="2043011" y="4451351"/>
                          <a:pt x="1865571" y="4436535"/>
                        </a:cubicBezTo>
                        <a:cubicBezTo>
                          <a:pt x="1688131" y="4421719"/>
                          <a:pt x="1410938" y="4414344"/>
                          <a:pt x="1214639" y="4436535"/>
                        </a:cubicBezTo>
                        <a:cubicBezTo>
                          <a:pt x="1018340" y="4458726"/>
                          <a:pt x="749536" y="4457484"/>
                          <a:pt x="503312" y="4436535"/>
                        </a:cubicBezTo>
                        <a:cubicBezTo>
                          <a:pt x="233407" y="4444461"/>
                          <a:pt x="33274" y="4186679"/>
                          <a:pt x="0" y="3933223"/>
                        </a:cubicBezTo>
                        <a:cubicBezTo>
                          <a:pt x="-26835" y="3699492"/>
                          <a:pt x="-10734" y="3544306"/>
                          <a:pt x="0" y="3281540"/>
                        </a:cubicBezTo>
                        <a:cubicBezTo>
                          <a:pt x="10734" y="3018774"/>
                          <a:pt x="21554" y="2871840"/>
                          <a:pt x="0" y="2595558"/>
                        </a:cubicBezTo>
                        <a:cubicBezTo>
                          <a:pt x="-21554" y="2319276"/>
                          <a:pt x="25836" y="2106658"/>
                          <a:pt x="0" y="1978174"/>
                        </a:cubicBezTo>
                        <a:cubicBezTo>
                          <a:pt x="-25836" y="1849690"/>
                          <a:pt x="27363" y="1604276"/>
                          <a:pt x="0" y="1326491"/>
                        </a:cubicBezTo>
                        <a:cubicBezTo>
                          <a:pt x="-27363" y="1048706"/>
                          <a:pt x="-30765" y="879618"/>
                          <a:pt x="0" y="503312"/>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a:solidFill>
                <a:srgbClr val="000000"/>
              </a:solidFill>
              <a:latin typeface="Times New Roman"/>
              <a:cs typeface="Times New Roman"/>
            </a:endParaRPr>
          </a:p>
          <a:p>
            <a:pPr algn="ctr"/>
            <a:endParaRPr lang="en-US">
              <a:solidFill>
                <a:srgbClr val="000000"/>
              </a:solidFill>
              <a:latin typeface="Times New Roman"/>
              <a:cs typeface="Times New Roman"/>
            </a:endParaRPr>
          </a:p>
          <a:p>
            <a:pPr algn="ctr"/>
            <a:endParaRPr lang="pt-BR" b="1">
              <a:solidFill>
                <a:srgbClr val="000000"/>
              </a:solidFill>
              <a:latin typeface="Times New Roman"/>
              <a:cs typeface="Times New Roman"/>
            </a:endParaRPr>
          </a:p>
          <a:p>
            <a:pPr algn="ctr"/>
            <a:endParaRPr lang="pt-BR" b="1">
              <a:solidFill>
                <a:srgbClr val="000000"/>
              </a:solidFill>
              <a:latin typeface="Times New Roman"/>
              <a:cs typeface="Times New Roman"/>
            </a:endParaRPr>
          </a:p>
          <a:p>
            <a:pPr algn="ctr"/>
            <a:r>
              <a:rPr lang="pt-BR" b="1">
                <a:solidFill>
                  <a:srgbClr val="000000"/>
                </a:solidFill>
                <a:latin typeface="Times New Roman"/>
                <a:cs typeface="Times New Roman"/>
              </a:rPr>
              <a:t>Abrangência</a:t>
            </a:r>
            <a:r>
              <a:rPr lang="en-US">
                <a:solidFill>
                  <a:srgbClr val="000000"/>
                </a:solidFill>
                <a:latin typeface="Times New Roman"/>
                <a:cs typeface="Times New Roman"/>
              </a:rPr>
              <a:t> </a:t>
            </a:r>
            <a:endParaRPr lang="en-US"/>
          </a:p>
          <a:p>
            <a:endParaRPr lang="en-US">
              <a:solidFill>
                <a:srgbClr val="000000"/>
              </a:solidFill>
              <a:latin typeface="Times New Roman"/>
              <a:cs typeface="Times New Roman"/>
            </a:endParaRPr>
          </a:p>
          <a:p>
            <a:pPr algn="just"/>
            <a:r>
              <a:rPr lang="pt-BR" sz="1700">
                <a:solidFill>
                  <a:srgbClr val="000000"/>
                </a:solidFill>
                <a:latin typeface="Times New Roman"/>
                <a:cs typeface="Times New Roman"/>
              </a:rPr>
              <a:t>Garantir que </a:t>
            </a:r>
            <a:r>
              <a:rPr lang="pt-BR" sz="1700" b="1">
                <a:solidFill>
                  <a:srgbClr val="000000"/>
                </a:solidFill>
                <a:latin typeface="Times New Roman"/>
                <a:cs typeface="Times New Roman"/>
              </a:rPr>
              <a:t>toda</a:t>
            </a:r>
            <a:r>
              <a:rPr lang="pt-BR" sz="1700">
                <a:solidFill>
                  <a:srgbClr val="000000"/>
                </a:solidFill>
                <a:latin typeface="Times New Roman"/>
                <a:cs typeface="Times New Roman"/>
              </a:rPr>
              <a:t> a literatura relevante foi analisada (e, então, incluída ou excluída) </a:t>
            </a:r>
          </a:p>
          <a:p>
            <a:pPr algn="just"/>
            <a:endParaRPr lang="pt-BR" sz="1700">
              <a:solidFill>
                <a:srgbClr val="000000"/>
              </a:solidFill>
              <a:latin typeface="Times New Roman"/>
              <a:cs typeface="Times New Roman"/>
            </a:endParaRPr>
          </a:p>
          <a:p>
            <a:pPr algn="just"/>
            <a:r>
              <a:rPr lang="pt-BR" sz="1700">
                <a:solidFill>
                  <a:srgbClr val="000000"/>
                </a:solidFill>
                <a:latin typeface="Times New Roman"/>
                <a:cs typeface="Times New Roman"/>
              </a:rPr>
              <a:t>Garantia de que nenhum trabalho importante foi desconsiderado</a:t>
            </a:r>
          </a:p>
        </p:txBody>
      </p:sp>
      <p:pic>
        <p:nvPicPr>
          <p:cNvPr id="14" name="Imagem 13" descr="Symbol für rotierendes instagram-werkzeug - Kostenlose schnittstelle-Icons">
            <a:extLst>
              <a:ext uri="{FF2B5EF4-FFF2-40B4-BE49-F238E27FC236}">
                <a16:creationId xmlns:a16="http://schemas.microsoft.com/office/drawing/2014/main" id="{2705A108-0B55-FEFE-F473-1B16B2ADDACE}"/>
              </a:ext>
            </a:extLst>
          </p:cNvPr>
          <p:cNvPicPr>
            <a:picLocks noChangeAspect="1"/>
          </p:cNvPicPr>
          <p:nvPr/>
        </p:nvPicPr>
        <p:blipFill>
          <a:blip r:embed="rId5"/>
          <a:stretch>
            <a:fillRect/>
          </a:stretch>
        </p:blipFill>
        <p:spPr>
          <a:xfrm>
            <a:off x="5883416" y="1806090"/>
            <a:ext cx="533400" cy="549728"/>
          </a:xfrm>
          <a:custGeom>
            <a:avLst/>
            <a:gdLst>
              <a:gd name="connsiteX0" fmla="*/ 0 w 533400"/>
              <a:gd name="connsiteY0" fmla="*/ 0 h 549728"/>
              <a:gd name="connsiteX1" fmla="*/ 533400 w 533400"/>
              <a:gd name="connsiteY1" fmla="*/ 0 h 549728"/>
              <a:gd name="connsiteX2" fmla="*/ 533400 w 533400"/>
              <a:gd name="connsiteY2" fmla="*/ 549728 h 549728"/>
              <a:gd name="connsiteX3" fmla="*/ 0 w 533400"/>
              <a:gd name="connsiteY3" fmla="*/ 549728 h 549728"/>
              <a:gd name="connsiteX4" fmla="*/ 0 w 533400"/>
              <a:gd name="connsiteY4" fmla="*/ 0 h 549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49728" fill="none" extrusionOk="0">
                <a:moveTo>
                  <a:pt x="0" y="0"/>
                </a:moveTo>
                <a:cubicBezTo>
                  <a:pt x="143371" y="-22155"/>
                  <a:pt x="367933" y="21556"/>
                  <a:pt x="533400" y="0"/>
                </a:cubicBezTo>
                <a:cubicBezTo>
                  <a:pt x="538432" y="178301"/>
                  <a:pt x="512796" y="328596"/>
                  <a:pt x="533400" y="549728"/>
                </a:cubicBezTo>
                <a:cubicBezTo>
                  <a:pt x="398726" y="527036"/>
                  <a:pt x="256324" y="566932"/>
                  <a:pt x="0" y="549728"/>
                </a:cubicBezTo>
                <a:cubicBezTo>
                  <a:pt x="26279" y="372059"/>
                  <a:pt x="3705" y="219311"/>
                  <a:pt x="0" y="0"/>
                </a:cubicBezTo>
                <a:close/>
              </a:path>
              <a:path w="533400" h="549728" stroke="0" extrusionOk="0">
                <a:moveTo>
                  <a:pt x="0" y="0"/>
                </a:moveTo>
                <a:cubicBezTo>
                  <a:pt x="152914" y="11514"/>
                  <a:pt x="277311" y="-22659"/>
                  <a:pt x="533400" y="0"/>
                </a:cubicBezTo>
                <a:cubicBezTo>
                  <a:pt x="539760" y="207691"/>
                  <a:pt x="510701" y="321249"/>
                  <a:pt x="533400" y="549728"/>
                </a:cubicBezTo>
                <a:cubicBezTo>
                  <a:pt x="328880" y="552447"/>
                  <a:pt x="143050" y="550949"/>
                  <a:pt x="0" y="549728"/>
                </a:cubicBezTo>
                <a:cubicBezTo>
                  <a:pt x="-2465" y="410469"/>
                  <a:pt x="-14491" y="256504"/>
                  <a:pt x="0" y="0"/>
                </a:cubicBezTo>
                <a:close/>
              </a:path>
            </a:pathLst>
          </a:custGeom>
          <a:ln>
            <a:noFill/>
            <a:extLst>
              <a:ext uri="{C807C97D-BFC1-408E-A445-0C87EB9F89A2}">
                <ask:lineSketchStyleProps xmlns:ask="http://schemas.microsoft.com/office/drawing/2018/sketchyshapes" sd="3846561244">
                  <a:prstGeom prst="rect">
                    <a:avLst/>
                  </a:prstGeom>
                  <ask:type>
                    <ask:lineSketchFreehand/>
                  </ask:type>
                </ask:lineSketchStyleProps>
              </a:ext>
            </a:extLst>
          </a:ln>
        </p:spPr>
      </p:pic>
      <p:grpSp>
        <p:nvGrpSpPr>
          <p:cNvPr id="15" name="Agrupar 14">
            <a:extLst>
              <a:ext uri="{FF2B5EF4-FFF2-40B4-BE49-F238E27FC236}">
                <a16:creationId xmlns:a16="http://schemas.microsoft.com/office/drawing/2014/main" id="{898C9F3D-7FF0-8EA4-D8A3-58FC7E3F2027}"/>
              </a:ext>
            </a:extLst>
          </p:cNvPr>
          <p:cNvGrpSpPr/>
          <p:nvPr/>
        </p:nvGrpSpPr>
        <p:grpSpPr>
          <a:xfrm>
            <a:off x="7953569" y="1533941"/>
            <a:ext cx="3135322" cy="4438050"/>
            <a:chOff x="4722986" y="1580587"/>
            <a:chExt cx="3135322" cy="4207843"/>
          </a:xfrm>
        </p:grpSpPr>
        <p:sp>
          <p:nvSpPr>
            <p:cNvPr id="5" name="Retângulo: Cantos Arredondados 4">
              <a:extLst>
                <a:ext uri="{FF2B5EF4-FFF2-40B4-BE49-F238E27FC236}">
                  <a16:creationId xmlns:a16="http://schemas.microsoft.com/office/drawing/2014/main" id="{434727E2-756B-DAB2-670C-33A4AD6F90A4}"/>
                </a:ext>
              </a:extLst>
            </p:cNvPr>
            <p:cNvSpPr/>
            <p:nvPr/>
          </p:nvSpPr>
          <p:spPr>
            <a:xfrm>
              <a:off x="4722986" y="1580587"/>
              <a:ext cx="3135322" cy="4207843"/>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1716680472">
                    <a:custGeom>
                      <a:avLst/>
                      <a:gdLst>
                        <a:gd name="connsiteX0" fmla="*/ 0 w 3135322"/>
                        <a:gd name="connsiteY0" fmla="*/ 522564 h 4207843"/>
                        <a:gd name="connsiteX1" fmla="*/ 522564 w 3135322"/>
                        <a:gd name="connsiteY1" fmla="*/ 0 h 4207843"/>
                        <a:gd name="connsiteX2" fmla="*/ 1156590 w 3135322"/>
                        <a:gd name="connsiteY2" fmla="*/ 0 h 4207843"/>
                        <a:gd name="connsiteX3" fmla="*/ 1832419 w 3135322"/>
                        <a:gd name="connsiteY3" fmla="*/ 0 h 4207843"/>
                        <a:gd name="connsiteX4" fmla="*/ 2612758 w 3135322"/>
                        <a:gd name="connsiteY4" fmla="*/ 0 h 4207843"/>
                        <a:gd name="connsiteX5" fmla="*/ 3135322 w 3135322"/>
                        <a:gd name="connsiteY5" fmla="*/ 522564 h 4207843"/>
                        <a:gd name="connsiteX6" fmla="*/ 3135322 w 3135322"/>
                        <a:gd name="connsiteY6" fmla="*/ 1218361 h 4207843"/>
                        <a:gd name="connsiteX7" fmla="*/ 3135322 w 3135322"/>
                        <a:gd name="connsiteY7" fmla="*/ 1914159 h 4207843"/>
                        <a:gd name="connsiteX8" fmla="*/ 3135322 w 3135322"/>
                        <a:gd name="connsiteY8" fmla="*/ 2578329 h 4207843"/>
                        <a:gd name="connsiteX9" fmla="*/ 3135322 w 3135322"/>
                        <a:gd name="connsiteY9" fmla="*/ 3685279 h 4207843"/>
                        <a:gd name="connsiteX10" fmla="*/ 2612758 w 3135322"/>
                        <a:gd name="connsiteY10" fmla="*/ 4207843 h 4207843"/>
                        <a:gd name="connsiteX11" fmla="*/ 1978732 w 3135322"/>
                        <a:gd name="connsiteY11" fmla="*/ 4207843 h 4207843"/>
                        <a:gd name="connsiteX12" fmla="*/ 1282001 w 3135322"/>
                        <a:gd name="connsiteY12" fmla="*/ 4207843 h 4207843"/>
                        <a:gd name="connsiteX13" fmla="*/ 522564 w 3135322"/>
                        <a:gd name="connsiteY13" fmla="*/ 4207843 h 4207843"/>
                        <a:gd name="connsiteX14" fmla="*/ 0 w 3135322"/>
                        <a:gd name="connsiteY14" fmla="*/ 3685279 h 4207843"/>
                        <a:gd name="connsiteX15" fmla="*/ 0 w 3135322"/>
                        <a:gd name="connsiteY15" fmla="*/ 3052736 h 4207843"/>
                        <a:gd name="connsiteX16" fmla="*/ 0 w 3135322"/>
                        <a:gd name="connsiteY16" fmla="*/ 2420193 h 4207843"/>
                        <a:gd name="connsiteX17" fmla="*/ 0 w 3135322"/>
                        <a:gd name="connsiteY17" fmla="*/ 1724396 h 4207843"/>
                        <a:gd name="connsiteX18" fmla="*/ 0 w 3135322"/>
                        <a:gd name="connsiteY18" fmla="*/ 1186734 h 4207843"/>
                        <a:gd name="connsiteX19" fmla="*/ 0 w 3135322"/>
                        <a:gd name="connsiteY19" fmla="*/ 522564 h 420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35322" h="4207843" fill="none" extrusionOk="0">
                          <a:moveTo>
                            <a:pt x="0" y="522564"/>
                          </a:moveTo>
                          <a:cubicBezTo>
                            <a:pt x="-31755" y="231402"/>
                            <a:pt x="226872" y="51617"/>
                            <a:pt x="522564" y="0"/>
                          </a:cubicBezTo>
                          <a:cubicBezTo>
                            <a:pt x="758435" y="18872"/>
                            <a:pt x="958689" y="26350"/>
                            <a:pt x="1156590" y="0"/>
                          </a:cubicBezTo>
                          <a:cubicBezTo>
                            <a:pt x="1354491" y="-26350"/>
                            <a:pt x="1520487" y="-11621"/>
                            <a:pt x="1832419" y="0"/>
                          </a:cubicBezTo>
                          <a:cubicBezTo>
                            <a:pt x="2144351" y="11621"/>
                            <a:pt x="2369184" y="36002"/>
                            <a:pt x="2612758" y="0"/>
                          </a:cubicBezTo>
                          <a:cubicBezTo>
                            <a:pt x="2903902" y="-37420"/>
                            <a:pt x="3156221" y="236127"/>
                            <a:pt x="3135322" y="522564"/>
                          </a:cubicBezTo>
                          <a:cubicBezTo>
                            <a:pt x="3146987" y="841556"/>
                            <a:pt x="3134454" y="1029511"/>
                            <a:pt x="3135322" y="1218361"/>
                          </a:cubicBezTo>
                          <a:cubicBezTo>
                            <a:pt x="3136190" y="1407211"/>
                            <a:pt x="3151091" y="1615814"/>
                            <a:pt x="3135322" y="1914159"/>
                          </a:cubicBezTo>
                          <a:cubicBezTo>
                            <a:pt x="3119553" y="2212504"/>
                            <a:pt x="3125322" y="2266942"/>
                            <a:pt x="3135322" y="2578329"/>
                          </a:cubicBezTo>
                          <a:cubicBezTo>
                            <a:pt x="3145323" y="2889716"/>
                            <a:pt x="3168849" y="3347229"/>
                            <a:pt x="3135322" y="3685279"/>
                          </a:cubicBezTo>
                          <a:cubicBezTo>
                            <a:pt x="3169731" y="3928541"/>
                            <a:pt x="2892600" y="4242830"/>
                            <a:pt x="2612758" y="4207843"/>
                          </a:cubicBezTo>
                          <a:cubicBezTo>
                            <a:pt x="2357700" y="4182937"/>
                            <a:pt x="2239443" y="4209062"/>
                            <a:pt x="1978732" y="4207843"/>
                          </a:cubicBezTo>
                          <a:cubicBezTo>
                            <a:pt x="1718021" y="4206624"/>
                            <a:pt x="1553325" y="4210959"/>
                            <a:pt x="1282001" y="4207843"/>
                          </a:cubicBezTo>
                          <a:cubicBezTo>
                            <a:pt x="1010677" y="4204727"/>
                            <a:pt x="681257" y="4213456"/>
                            <a:pt x="522564" y="4207843"/>
                          </a:cubicBezTo>
                          <a:cubicBezTo>
                            <a:pt x="216468" y="4195079"/>
                            <a:pt x="-46576" y="3919065"/>
                            <a:pt x="0" y="3685279"/>
                          </a:cubicBezTo>
                          <a:cubicBezTo>
                            <a:pt x="7415" y="3400092"/>
                            <a:pt x="-18868" y="3315698"/>
                            <a:pt x="0" y="3052736"/>
                          </a:cubicBezTo>
                          <a:cubicBezTo>
                            <a:pt x="18868" y="2789774"/>
                            <a:pt x="22913" y="2713382"/>
                            <a:pt x="0" y="2420193"/>
                          </a:cubicBezTo>
                          <a:cubicBezTo>
                            <a:pt x="-22913" y="2127004"/>
                            <a:pt x="-25362" y="2050621"/>
                            <a:pt x="0" y="1724396"/>
                          </a:cubicBezTo>
                          <a:cubicBezTo>
                            <a:pt x="25362" y="1398171"/>
                            <a:pt x="-26015" y="1348024"/>
                            <a:pt x="0" y="1186734"/>
                          </a:cubicBezTo>
                          <a:cubicBezTo>
                            <a:pt x="26015" y="1025444"/>
                            <a:pt x="-569" y="805916"/>
                            <a:pt x="0" y="522564"/>
                          </a:cubicBezTo>
                          <a:close/>
                        </a:path>
                        <a:path w="3135322" h="4207843" stroke="0" extrusionOk="0">
                          <a:moveTo>
                            <a:pt x="0" y="522564"/>
                          </a:moveTo>
                          <a:cubicBezTo>
                            <a:pt x="-7821" y="255867"/>
                            <a:pt x="291175" y="23786"/>
                            <a:pt x="522564" y="0"/>
                          </a:cubicBezTo>
                          <a:cubicBezTo>
                            <a:pt x="761887" y="1624"/>
                            <a:pt x="1003676" y="-23930"/>
                            <a:pt x="1177491" y="0"/>
                          </a:cubicBezTo>
                          <a:cubicBezTo>
                            <a:pt x="1351306" y="23930"/>
                            <a:pt x="1611548" y="10305"/>
                            <a:pt x="1874223" y="0"/>
                          </a:cubicBezTo>
                          <a:cubicBezTo>
                            <a:pt x="2136898" y="-10305"/>
                            <a:pt x="2461542" y="19541"/>
                            <a:pt x="2612758" y="0"/>
                          </a:cubicBezTo>
                          <a:cubicBezTo>
                            <a:pt x="2939434" y="-10548"/>
                            <a:pt x="3134010" y="181102"/>
                            <a:pt x="3135322" y="522564"/>
                          </a:cubicBezTo>
                          <a:cubicBezTo>
                            <a:pt x="3159170" y="756805"/>
                            <a:pt x="3152210" y="795598"/>
                            <a:pt x="3135322" y="1060226"/>
                          </a:cubicBezTo>
                          <a:cubicBezTo>
                            <a:pt x="3118434" y="1324854"/>
                            <a:pt x="3135628" y="1509096"/>
                            <a:pt x="3135322" y="1692769"/>
                          </a:cubicBezTo>
                          <a:cubicBezTo>
                            <a:pt x="3135016" y="1876442"/>
                            <a:pt x="3146545" y="2125991"/>
                            <a:pt x="3135322" y="2262057"/>
                          </a:cubicBezTo>
                          <a:cubicBezTo>
                            <a:pt x="3124099" y="2398123"/>
                            <a:pt x="3108929" y="2772556"/>
                            <a:pt x="3135322" y="2957855"/>
                          </a:cubicBezTo>
                          <a:cubicBezTo>
                            <a:pt x="3161715" y="3143154"/>
                            <a:pt x="3124729" y="3363257"/>
                            <a:pt x="3135322" y="3685279"/>
                          </a:cubicBezTo>
                          <a:cubicBezTo>
                            <a:pt x="3180175" y="3958296"/>
                            <a:pt x="2915945" y="4249534"/>
                            <a:pt x="2612758" y="4207843"/>
                          </a:cubicBezTo>
                          <a:cubicBezTo>
                            <a:pt x="2268915" y="4210831"/>
                            <a:pt x="2111110" y="4231518"/>
                            <a:pt x="1874223" y="4207843"/>
                          </a:cubicBezTo>
                          <a:cubicBezTo>
                            <a:pt x="1637336" y="4184168"/>
                            <a:pt x="1374434" y="4183263"/>
                            <a:pt x="1177491" y="4207843"/>
                          </a:cubicBezTo>
                          <a:cubicBezTo>
                            <a:pt x="980548" y="4232423"/>
                            <a:pt x="801650" y="4182371"/>
                            <a:pt x="522564" y="4207843"/>
                          </a:cubicBezTo>
                          <a:cubicBezTo>
                            <a:pt x="237203" y="4250811"/>
                            <a:pt x="-16852" y="3985067"/>
                            <a:pt x="0" y="3685279"/>
                          </a:cubicBezTo>
                          <a:cubicBezTo>
                            <a:pt x="-24026" y="3484583"/>
                            <a:pt x="-20922" y="3188374"/>
                            <a:pt x="0" y="3021109"/>
                          </a:cubicBezTo>
                          <a:cubicBezTo>
                            <a:pt x="20922" y="2853844"/>
                            <a:pt x="15673" y="2621258"/>
                            <a:pt x="0" y="2356939"/>
                          </a:cubicBezTo>
                          <a:cubicBezTo>
                            <a:pt x="-15673" y="2092620"/>
                            <a:pt x="561" y="1937971"/>
                            <a:pt x="0" y="1724396"/>
                          </a:cubicBezTo>
                          <a:cubicBezTo>
                            <a:pt x="-561" y="1510821"/>
                            <a:pt x="-19543" y="995244"/>
                            <a:pt x="0" y="522564"/>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pt-BR" b="1">
                <a:solidFill>
                  <a:srgbClr val="000000"/>
                </a:solidFill>
                <a:latin typeface="Times New Roman"/>
                <a:cs typeface="Times New Roman"/>
              </a:endParaRPr>
            </a:p>
            <a:p>
              <a:pPr algn="ctr"/>
              <a:endParaRPr lang="pt-BR" b="1">
                <a:solidFill>
                  <a:srgbClr val="000000"/>
                </a:solidFill>
                <a:latin typeface="Times New Roman"/>
                <a:cs typeface="Times New Roman"/>
              </a:endParaRPr>
            </a:p>
            <a:p>
              <a:pPr algn="ctr"/>
              <a:endParaRPr lang="pt-BR" b="1">
                <a:solidFill>
                  <a:srgbClr val="000000"/>
                </a:solidFill>
                <a:latin typeface="Times New Roman"/>
                <a:cs typeface="Times New Roman"/>
              </a:endParaRPr>
            </a:p>
            <a:p>
              <a:pPr algn="ctr"/>
              <a:endParaRPr lang="pt-BR" b="1">
                <a:solidFill>
                  <a:srgbClr val="000000"/>
                </a:solidFill>
                <a:latin typeface="Times New Roman"/>
                <a:cs typeface="Times New Roman"/>
              </a:endParaRPr>
            </a:p>
            <a:p>
              <a:pPr algn="ctr"/>
              <a:r>
                <a:rPr lang="pt-BR" b="1">
                  <a:solidFill>
                    <a:srgbClr val="000000"/>
                  </a:solidFill>
                  <a:latin typeface="Times New Roman"/>
                  <a:cs typeface="Times New Roman"/>
                </a:rPr>
                <a:t>Transparência</a:t>
              </a:r>
              <a:endParaRPr lang="pt-BR">
                <a:solidFill>
                  <a:srgbClr val="000000"/>
                </a:solidFill>
                <a:latin typeface="Times New Roman"/>
                <a:cs typeface="Times New Roman"/>
              </a:endParaRPr>
            </a:p>
            <a:p>
              <a:endParaRPr lang="pt-BR" b="1">
                <a:solidFill>
                  <a:srgbClr val="000000"/>
                </a:solidFill>
                <a:latin typeface="Times New Roman"/>
                <a:cs typeface="Times New Roman"/>
              </a:endParaRPr>
            </a:p>
            <a:p>
              <a:r>
                <a:rPr lang="pt-BR" sz="1700">
                  <a:solidFill>
                    <a:srgbClr val="000000"/>
                  </a:solidFill>
                  <a:latin typeface="Times New Roman"/>
                  <a:cs typeface="Times New Roman"/>
                </a:rPr>
                <a:t>Descrição de todas as etapas (explicação/ justificação)</a:t>
              </a:r>
            </a:p>
            <a:p>
              <a:endParaRPr lang="pt-BR" sz="1700">
                <a:solidFill>
                  <a:srgbClr val="000000"/>
                </a:solidFill>
                <a:latin typeface="Times New Roman"/>
                <a:cs typeface="Times New Roman"/>
              </a:endParaRPr>
            </a:p>
            <a:p>
              <a:pPr algn="just"/>
              <a:r>
                <a:rPr lang="pt-BR" sz="1700">
                  <a:solidFill>
                    <a:srgbClr val="000000"/>
                  </a:solidFill>
                  <a:latin typeface="Times New Roman"/>
                  <a:cs typeface="Times New Roman"/>
                </a:rPr>
                <a:t>Permite que o leitor entenda as decisões tomadas e o resultado alcançado </a:t>
              </a:r>
            </a:p>
            <a:p>
              <a:pPr algn="just"/>
              <a:endParaRPr lang="pt-BR" sz="1700">
                <a:solidFill>
                  <a:srgbClr val="000000"/>
                </a:solidFill>
                <a:latin typeface="Times New Roman"/>
                <a:cs typeface="Times New Roman"/>
              </a:endParaRPr>
            </a:p>
            <a:p>
              <a:pPr algn="just"/>
              <a:r>
                <a:rPr lang="pt-BR" sz="1700">
                  <a:solidFill>
                    <a:srgbClr val="000000"/>
                  </a:solidFill>
                  <a:latin typeface="Times New Roman"/>
                  <a:cs typeface="Times New Roman"/>
                </a:rPr>
                <a:t>Gera maior credibilidade e possível replicabilidade</a:t>
              </a:r>
              <a:endParaRPr lang="pt-BR" sz="1700"/>
            </a:p>
          </p:txBody>
        </p:sp>
        <p:pic>
          <p:nvPicPr>
            <p:cNvPr id="11" name="Imagem 10" descr="Transparent Icons - Free SVG &amp; PNG Transparent Images - Noun Project">
              <a:extLst>
                <a:ext uri="{FF2B5EF4-FFF2-40B4-BE49-F238E27FC236}">
                  <a16:creationId xmlns:a16="http://schemas.microsoft.com/office/drawing/2014/main" id="{5837EDB6-8CDE-1AC1-FB2D-C56852350242}"/>
                </a:ext>
              </a:extLst>
            </p:cNvPr>
            <p:cNvPicPr>
              <a:picLocks noChangeAspect="1"/>
            </p:cNvPicPr>
            <p:nvPr/>
          </p:nvPicPr>
          <p:blipFill>
            <a:blip r:embed="rId6"/>
            <a:stretch>
              <a:fillRect/>
            </a:stretch>
          </p:blipFill>
          <p:spPr>
            <a:xfrm>
              <a:off x="5951015" y="1804566"/>
              <a:ext cx="669155" cy="658270"/>
            </a:xfrm>
            <a:prstGeom prst="rect">
              <a:avLst/>
            </a:prstGeom>
            <a:ln>
              <a:noFill/>
              <a:extLst>
                <a:ext uri="{C807C97D-BFC1-408E-A445-0C87EB9F89A2}">
                  <ask:lineSketchStyleProps xmlns:ask="http://schemas.microsoft.com/office/drawing/2018/sketchyshapes" sd="3737605484">
                    <a:custGeom>
                      <a:avLst/>
                      <a:gdLst>
                        <a:gd name="connsiteX0" fmla="*/ 0 w 669155"/>
                        <a:gd name="connsiteY0" fmla="*/ 0 h 658270"/>
                        <a:gd name="connsiteX1" fmla="*/ 669155 w 669155"/>
                        <a:gd name="connsiteY1" fmla="*/ 0 h 658270"/>
                        <a:gd name="connsiteX2" fmla="*/ 669155 w 669155"/>
                        <a:gd name="connsiteY2" fmla="*/ 658270 h 658270"/>
                        <a:gd name="connsiteX3" fmla="*/ 0 w 669155"/>
                        <a:gd name="connsiteY3" fmla="*/ 658270 h 658270"/>
                        <a:gd name="connsiteX4" fmla="*/ 0 w 669155"/>
                        <a:gd name="connsiteY4" fmla="*/ 0 h 658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155" h="658270" fill="none" extrusionOk="0">
                          <a:moveTo>
                            <a:pt x="0" y="0"/>
                          </a:moveTo>
                          <a:cubicBezTo>
                            <a:pt x="245196" y="28286"/>
                            <a:pt x="475382" y="9725"/>
                            <a:pt x="669155" y="0"/>
                          </a:cubicBezTo>
                          <a:cubicBezTo>
                            <a:pt x="685805" y="320971"/>
                            <a:pt x="662815" y="354366"/>
                            <a:pt x="669155" y="658270"/>
                          </a:cubicBezTo>
                          <a:cubicBezTo>
                            <a:pt x="348744" y="672408"/>
                            <a:pt x="226991" y="665006"/>
                            <a:pt x="0" y="658270"/>
                          </a:cubicBezTo>
                          <a:cubicBezTo>
                            <a:pt x="-28057" y="348755"/>
                            <a:pt x="1214" y="218286"/>
                            <a:pt x="0" y="0"/>
                          </a:cubicBezTo>
                          <a:close/>
                        </a:path>
                        <a:path w="669155" h="658270" stroke="0" extrusionOk="0">
                          <a:moveTo>
                            <a:pt x="0" y="0"/>
                          </a:moveTo>
                          <a:cubicBezTo>
                            <a:pt x="158014" y="28065"/>
                            <a:pt x="519929" y="32692"/>
                            <a:pt x="669155" y="0"/>
                          </a:cubicBezTo>
                          <a:cubicBezTo>
                            <a:pt x="645588" y="243245"/>
                            <a:pt x="643911" y="367914"/>
                            <a:pt x="669155" y="658270"/>
                          </a:cubicBezTo>
                          <a:cubicBezTo>
                            <a:pt x="527600" y="690381"/>
                            <a:pt x="224398" y="654442"/>
                            <a:pt x="0" y="658270"/>
                          </a:cubicBezTo>
                          <a:cubicBezTo>
                            <a:pt x="16778" y="476687"/>
                            <a:pt x="-20561" y="234483"/>
                            <a:pt x="0" y="0"/>
                          </a:cubicBezTo>
                          <a:close/>
                        </a:path>
                      </a:pathLst>
                    </a:custGeom>
                    <ask:type>
                      <ask:lineSketchNone/>
                    </ask:type>
                  </ask:lineSketchStyleProps>
                </a:ext>
              </a:extLst>
            </a:ln>
          </p:spPr>
        </p:pic>
      </p:grpSp>
    </p:spTree>
    <p:extLst>
      <p:ext uri="{BB962C8B-B14F-4D97-AF65-F5344CB8AC3E}">
        <p14:creationId xmlns:p14="http://schemas.microsoft.com/office/powerpoint/2010/main" val="1751083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Exemplo critérios</a:t>
            </a:r>
            <a:endParaRPr lang="pt-PT" sz="2400" b="1">
              <a:latin typeface="Times New Roman" panose="02020603050405020304" pitchFamily="18" charset="0"/>
              <a:cs typeface="Times New Roman" panose="02020603050405020304" pitchFamily="18" charset="0"/>
            </a:endParaRPr>
          </a:p>
        </p:txBody>
      </p:sp>
      <p:sp>
        <p:nvSpPr>
          <p:cNvPr id="3" name="Retângulo: Cantos Diagonais Arredondados 2">
            <a:extLst>
              <a:ext uri="{FF2B5EF4-FFF2-40B4-BE49-F238E27FC236}">
                <a16:creationId xmlns:a16="http://schemas.microsoft.com/office/drawing/2014/main" id="{1FEA5E3C-C765-9671-839A-C2C164C5C460}"/>
              </a:ext>
            </a:extLst>
          </p:cNvPr>
          <p:cNvSpPr/>
          <p:nvPr/>
        </p:nvSpPr>
        <p:spPr>
          <a:xfrm>
            <a:off x="-7235" y="2622070"/>
            <a:ext cx="12207407" cy="639528"/>
          </a:xfrm>
          <a:prstGeom prst="round2DiagRect">
            <a:avLst/>
          </a:prstGeom>
          <a:solidFill>
            <a:schemeClr val="bg1">
              <a:lumMod val="85000"/>
            </a:schemeClr>
          </a:solidFill>
          <a:ln w="57150">
            <a:solidFill>
              <a:schemeClr val="bg1">
                <a:lumMod val="85000"/>
              </a:schemeClr>
            </a:solidFill>
            <a:extLst>
              <a:ext uri="{C807C97D-BFC1-408E-A445-0C87EB9F89A2}">
                <ask:lineSketchStyleProps xmlns:ask="http://schemas.microsoft.com/office/drawing/2018/sketchyshapes" sd="2089899531">
                  <a:custGeom>
                    <a:avLst/>
                    <a:gdLst>
                      <a:gd name="connsiteX0" fmla="*/ 106590 w 12207407"/>
                      <a:gd name="connsiteY0" fmla="*/ 0 h 639528"/>
                      <a:gd name="connsiteX1" fmla="*/ 657849 w 12207407"/>
                      <a:gd name="connsiteY1" fmla="*/ 0 h 639528"/>
                      <a:gd name="connsiteX2" fmla="*/ 1330117 w 12207407"/>
                      <a:gd name="connsiteY2" fmla="*/ 0 h 639528"/>
                      <a:gd name="connsiteX3" fmla="*/ 1639360 w 12207407"/>
                      <a:gd name="connsiteY3" fmla="*/ 0 h 639528"/>
                      <a:gd name="connsiteX4" fmla="*/ 2190620 w 12207407"/>
                      <a:gd name="connsiteY4" fmla="*/ 0 h 639528"/>
                      <a:gd name="connsiteX5" fmla="*/ 2862887 w 12207407"/>
                      <a:gd name="connsiteY5" fmla="*/ 0 h 639528"/>
                      <a:gd name="connsiteX6" fmla="*/ 3656163 w 12207407"/>
                      <a:gd name="connsiteY6" fmla="*/ 0 h 639528"/>
                      <a:gd name="connsiteX7" fmla="*/ 4207422 w 12207407"/>
                      <a:gd name="connsiteY7" fmla="*/ 0 h 639528"/>
                      <a:gd name="connsiteX8" fmla="*/ 4516666 w 12207407"/>
                      <a:gd name="connsiteY8" fmla="*/ 0 h 639528"/>
                      <a:gd name="connsiteX9" fmla="*/ 4946917 w 12207407"/>
                      <a:gd name="connsiteY9" fmla="*/ 0 h 639528"/>
                      <a:gd name="connsiteX10" fmla="*/ 5377168 w 12207407"/>
                      <a:gd name="connsiteY10" fmla="*/ 0 h 639528"/>
                      <a:gd name="connsiteX11" fmla="*/ 6170444 w 12207407"/>
                      <a:gd name="connsiteY11" fmla="*/ 0 h 639528"/>
                      <a:gd name="connsiteX12" fmla="*/ 6600695 w 12207407"/>
                      <a:gd name="connsiteY12" fmla="*/ 0 h 639528"/>
                      <a:gd name="connsiteX13" fmla="*/ 7030946 w 12207407"/>
                      <a:gd name="connsiteY13" fmla="*/ 0 h 639528"/>
                      <a:gd name="connsiteX14" fmla="*/ 7824222 w 12207407"/>
                      <a:gd name="connsiteY14" fmla="*/ 0 h 639528"/>
                      <a:gd name="connsiteX15" fmla="*/ 8133465 w 12207407"/>
                      <a:gd name="connsiteY15" fmla="*/ 0 h 639528"/>
                      <a:gd name="connsiteX16" fmla="*/ 8805733 w 12207407"/>
                      <a:gd name="connsiteY16" fmla="*/ 0 h 639528"/>
                      <a:gd name="connsiteX17" fmla="*/ 9356992 w 12207407"/>
                      <a:gd name="connsiteY17" fmla="*/ 0 h 639528"/>
                      <a:gd name="connsiteX18" fmla="*/ 10029260 w 12207407"/>
                      <a:gd name="connsiteY18" fmla="*/ 0 h 639528"/>
                      <a:gd name="connsiteX19" fmla="*/ 10459511 w 12207407"/>
                      <a:gd name="connsiteY19" fmla="*/ 0 h 639528"/>
                      <a:gd name="connsiteX20" fmla="*/ 11010771 w 12207407"/>
                      <a:gd name="connsiteY20" fmla="*/ 0 h 639528"/>
                      <a:gd name="connsiteX21" fmla="*/ 11562030 w 12207407"/>
                      <a:gd name="connsiteY21" fmla="*/ 0 h 639528"/>
                      <a:gd name="connsiteX22" fmla="*/ 12207407 w 12207407"/>
                      <a:gd name="connsiteY22" fmla="*/ 0 h 639528"/>
                      <a:gd name="connsiteX23" fmla="*/ 12207407 w 12207407"/>
                      <a:gd name="connsiteY23" fmla="*/ 0 h 639528"/>
                      <a:gd name="connsiteX24" fmla="*/ 12207407 w 12207407"/>
                      <a:gd name="connsiteY24" fmla="*/ 532938 h 639528"/>
                      <a:gd name="connsiteX25" fmla="*/ 12100817 w 12207407"/>
                      <a:gd name="connsiteY25" fmla="*/ 639528 h 639528"/>
                      <a:gd name="connsiteX26" fmla="*/ 11549558 w 12207407"/>
                      <a:gd name="connsiteY26" fmla="*/ 639528 h 639528"/>
                      <a:gd name="connsiteX27" fmla="*/ 11119306 w 12207407"/>
                      <a:gd name="connsiteY27" fmla="*/ 639528 h 639528"/>
                      <a:gd name="connsiteX28" fmla="*/ 10205022 w 12207407"/>
                      <a:gd name="connsiteY28" fmla="*/ 639528 h 639528"/>
                      <a:gd name="connsiteX29" fmla="*/ 9774771 w 12207407"/>
                      <a:gd name="connsiteY29" fmla="*/ 639528 h 639528"/>
                      <a:gd name="connsiteX30" fmla="*/ 9102503 w 12207407"/>
                      <a:gd name="connsiteY30" fmla="*/ 639528 h 639528"/>
                      <a:gd name="connsiteX31" fmla="*/ 8793260 w 12207407"/>
                      <a:gd name="connsiteY31" fmla="*/ 639528 h 639528"/>
                      <a:gd name="connsiteX32" fmla="*/ 7878976 w 12207407"/>
                      <a:gd name="connsiteY32" fmla="*/ 639528 h 639528"/>
                      <a:gd name="connsiteX33" fmla="*/ 7085701 w 12207407"/>
                      <a:gd name="connsiteY33" fmla="*/ 639528 h 639528"/>
                      <a:gd name="connsiteX34" fmla="*/ 6776458 w 12207407"/>
                      <a:gd name="connsiteY34" fmla="*/ 639528 h 639528"/>
                      <a:gd name="connsiteX35" fmla="*/ 6225198 w 12207407"/>
                      <a:gd name="connsiteY35" fmla="*/ 639528 h 639528"/>
                      <a:gd name="connsiteX36" fmla="*/ 5310914 w 12207407"/>
                      <a:gd name="connsiteY36" fmla="*/ 639528 h 639528"/>
                      <a:gd name="connsiteX37" fmla="*/ 4638647 w 12207407"/>
                      <a:gd name="connsiteY37" fmla="*/ 639528 h 639528"/>
                      <a:gd name="connsiteX38" fmla="*/ 4208395 w 12207407"/>
                      <a:gd name="connsiteY38" fmla="*/ 639528 h 639528"/>
                      <a:gd name="connsiteX39" fmla="*/ 3536128 w 12207407"/>
                      <a:gd name="connsiteY39" fmla="*/ 639528 h 639528"/>
                      <a:gd name="connsiteX40" fmla="*/ 2621844 w 12207407"/>
                      <a:gd name="connsiteY40" fmla="*/ 639528 h 639528"/>
                      <a:gd name="connsiteX41" fmla="*/ 2070584 w 12207407"/>
                      <a:gd name="connsiteY41" fmla="*/ 639528 h 639528"/>
                      <a:gd name="connsiteX42" fmla="*/ 1761341 w 12207407"/>
                      <a:gd name="connsiteY42" fmla="*/ 639528 h 639528"/>
                      <a:gd name="connsiteX43" fmla="*/ 968065 w 12207407"/>
                      <a:gd name="connsiteY43" fmla="*/ 639528 h 639528"/>
                      <a:gd name="connsiteX44" fmla="*/ 0 w 12207407"/>
                      <a:gd name="connsiteY44" fmla="*/ 639528 h 639528"/>
                      <a:gd name="connsiteX45" fmla="*/ 0 w 12207407"/>
                      <a:gd name="connsiteY45" fmla="*/ 639528 h 639528"/>
                      <a:gd name="connsiteX46" fmla="*/ 0 w 12207407"/>
                      <a:gd name="connsiteY46" fmla="*/ 106590 h 639528"/>
                      <a:gd name="connsiteX47" fmla="*/ 106590 w 12207407"/>
                      <a:gd name="connsiteY47" fmla="*/ 0 h 6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207407" h="639528" fill="none" extrusionOk="0">
                        <a:moveTo>
                          <a:pt x="106590" y="0"/>
                        </a:moveTo>
                        <a:cubicBezTo>
                          <a:pt x="314947" y="5277"/>
                          <a:pt x="439859" y="-22191"/>
                          <a:pt x="657849" y="0"/>
                        </a:cubicBezTo>
                        <a:cubicBezTo>
                          <a:pt x="875839" y="22191"/>
                          <a:pt x="1078060" y="-19101"/>
                          <a:pt x="1330117" y="0"/>
                        </a:cubicBezTo>
                        <a:cubicBezTo>
                          <a:pt x="1582174" y="19101"/>
                          <a:pt x="1494075" y="-3059"/>
                          <a:pt x="1639360" y="0"/>
                        </a:cubicBezTo>
                        <a:cubicBezTo>
                          <a:pt x="1784645" y="3059"/>
                          <a:pt x="2063660" y="-1271"/>
                          <a:pt x="2190620" y="0"/>
                        </a:cubicBezTo>
                        <a:cubicBezTo>
                          <a:pt x="2317580" y="1271"/>
                          <a:pt x="2637357" y="19434"/>
                          <a:pt x="2862887" y="0"/>
                        </a:cubicBezTo>
                        <a:cubicBezTo>
                          <a:pt x="3088417" y="-19434"/>
                          <a:pt x="3344058" y="13715"/>
                          <a:pt x="3656163" y="0"/>
                        </a:cubicBezTo>
                        <a:cubicBezTo>
                          <a:pt x="3968268" y="-13715"/>
                          <a:pt x="4004458" y="15010"/>
                          <a:pt x="4207422" y="0"/>
                        </a:cubicBezTo>
                        <a:cubicBezTo>
                          <a:pt x="4410386" y="-15010"/>
                          <a:pt x="4423441" y="-1320"/>
                          <a:pt x="4516666" y="0"/>
                        </a:cubicBezTo>
                        <a:cubicBezTo>
                          <a:pt x="4609891" y="1320"/>
                          <a:pt x="4744418" y="-19390"/>
                          <a:pt x="4946917" y="0"/>
                        </a:cubicBezTo>
                        <a:cubicBezTo>
                          <a:pt x="5149416" y="19390"/>
                          <a:pt x="5222143" y="-20090"/>
                          <a:pt x="5377168" y="0"/>
                        </a:cubicBezTo>
                        <a:cubicBezTo>
                          <a:pt x="5532193" y="20090"/>
                          <a:pt x="5821193" y="-37464"/>
                          <a:pt x="6170444" y="0"/>
                        </a:cubicBezTo>
                        <a:cubicBezTo>
                          <a:pt x="6519695" y="37464"/>
                          <a:pt x="6449949" y="-599"/>
                          <a:pt x="6600695" y="0"/>
                        </a:cubicBezTo>
                        <a:cubicBezTo>
                          <a:pt x="6751441" y="599"/>
                          <a:pt x="6912542" y="-10061"/>
                          <a:pt x="7030946" y="0"/>
                        </a:cubicBezTo>
                        <a:cubicBezTo>
                          <a:pt x="7149350" y="10061"/>
                          <a:pt x="7496299" y="32432"/>
                          <a:pt x="7824222" y="0"/>
                        </a:cubicBezTo>
                        <a:cubicBezTo>
                          <a:pt x="8152145" y="-32432"/>
                          <a:pt x="8023727" y="6218"/>
                          <a:pt x="8133465" y="0"/>
                        </a:cubicBezTo>
                        <a:cubicBezTo>
                          <a:pt x="8243203" y="-6218"/>
                          <a:pt x="8669368" y="-30669"/>
                          <a:pt x="8805733" y="0"/>
                        </a:cubicBezTo>
                        <a:cubicBezTo>
                          <a:pt x="8942098" y="30669"/>
                          <a:pt x="9229955" y="7286"/>
                          <a:pt x="9356992" y="0"/>
                        </a:cubicBezTo>
                        <a:cubicBezTo>
                          <a:pt x="9484029" y="-7286"/>
                          <a:pt x="9747289" y="-9027"/>
                          <a:pt x="10029260" y="0"/>
                        </a:cubicBezTo>
                        <a:cubicBezTo>
                          <a:pt x="10311231" y="9027"/>
                          <a:pt x="10315773" y="3924"/>
                          <a:pt x="10459511" y="0"/>
                        </a:cubicBezTo>
                        <a:cubicBezTo>
                          <a:pt x="10603249" y="-3924"/>
                          <a:pt x="10793825" y="26908"/>
                          <a:pt x="11010771" y="0"/>
                        </a:cubicBezTo>
                        <a:cubicBezTo>
                          <a:pt x="11227717" y="-26908"/>
                          <a:pt x="11298123" y="-27424"/>
                          <a:pt x="11562030" y="0"/>
                        </a:cubicBezTo>
                        <a:cubicBezTo>
                          <a:pt x="11825937" y="27424"/>
                          <a:pt x="12014741" y="-27332"/>
                          <a:pt x="12207407" y="0"/>
                        </a:cubicBezTo>
                        <a:lnTo>
                          <a:pt x="12207407" y="0"/>
                        </a:lnTo>
                        <a:cubicBezTo>
                          <a:pt x="12218942" y="149923"/>
                          <a:pt x="12189393" y="414435"/>
                          <a:pt x="12207407" y="532938"/>
                        </a:cubicBezTo>
                        <a:cubicBezTo>
                          <a:pt x="12212835" y="580955"/>
                          <a:pt x="12151207" y="644003"/>
                          <a:pt x="12100817" y="639528"/>
                        </a:cubicBezTo>
                        <a:cubicBezTo>
                          <a:pt x="11875722" y="623851"/>
                          <a:pt x="11698379" y="665981"/>
                          <a:pt x="11549558" y="639528"/>
                        </a:cubicBezTo>
                        <a:cubicBezTo>
                          <a:pt x="11400737" y="613075"/>
                          <a:pt x="11320934" y="647624"/>
                          <a:pt x="11119306" y="639528"/>
                        </a:cubicBezTo>
                        <a:cubicBezTo>
                          <a:pt x="10917678" y="631432"/>
                          <a:pt x="10396781" y="634845"/>
                          <a:pt x="10205022" y="639528"/>
                        </a:cubicBezTo>
                        <a:cubicBezTo>
                          <a:pt x="10013263" y="644211"/>
                          <a:pt x="9930440" y="630129"/>
                          <a:pt x="9774771" y="639528"/>
                        </a:cubicBezTo>
                        <a:cubicBezTo>
                          <a:pt x="9619102" y="648927"/>
                          <a:pt x="9308173" y="664265"/>
                          <a:pt x="9102503" y="639528"/>
                        </a:cubicBezTo>
                        <a:cubicBezTo>
                          <a:pt x="8896833" y="614791"/>
                          <a:pt x="8937539" y="626064"/>
                          <a:pt x="8793260" y="639528"/>
                        </a:cubicBezTo>
                        <a:cubicBezTo>
                          <a:pt x="8648981" y="652992"/>
                          <a:pt x="8248254" y="648896"/>
                          <a:pt x="7878976" y="639528"/>
                        </a:cubicBezTo>
                        <a:cubicBezTo>
                          <a:pt x="7509698" y="630160"/>
                          <a:pt x="7247149" y="643924"/>
                          <a:pt x="7085701" y="639528"/>
                        </a:cubicBezTo>
                        <a:cubicBezTo>
                          <a:pt x="6924253" y="635132"/>
                          <a:pt x="6919852" y="639258"/>
                          <a:pt x="6776458" y="639528"/>
                        </a:cubicBezTo>
                        <a:cubicBezTo>
                          <a:pt x="6633064" y="639798"/>
                          <a:pt x="6356623" y="666152"/>
                          <a:pt x="6225198" y="639528"/>
                        </a:cubicBezTo>
                        <a:cubicBezTo>
                          <a:pt x="6093773" y="612904"/>
                          <a:pt x="5527486" y="681019"/>
                          <a:pt x="5310914" y="639528"/>
                        </a:cubicBezTo>
                        <a:cubicBezTo>
                          <a:pt x="5094342" y="598037"/>
                          <a:pt x="4970020" y="667553"/>
                          <a:pt x="4638647" y="639528"/>
                        </a:cubicBezTo>
                        <a:cubicBezTo>
                          <a:pt x="4307274" y="611503"/>
                          <a:pt x="4326875" y="626763"/>
                          <a:pt x="4208395" y="639528"/>
                        </a:cubicBezTo>
                        <a:cubicBezTo>
                          <a:pt x="4089915" y="652293"/>
                          <a:pt x="3692149" y="661518"/>
                          <a:pt x="3536128" y="639528"/>
                        </a:cubicBezTo>
                        <a:cubicBezTo>
                          <a:pt x="3380107" y="617538"/>
                          <a:pt x="3028836" y="648097"/>
                          <a:pt x="2621844" y="639528"/>
                        </a:cubicBezTo>
                        <a:cubicBezTo>
                          <a:pt x="2214852" y="630959"/>
                          <a:pt x="2277658" y="647412"/>
                          <a:pt x="2070584" y="639528"/>
                        </a:cubicBezTo>
                        <a:cubicBezTo>
                          <a:pt x="1863510" y="631644"/>
                          <a:pt x="1864649" y="630557"/>
                          <a:pt x="1761341" y="639528"/>
                        </a:cubicBezTo>
                        <a:cubicBezTo>
                          <a:pt x="1658033" y="648499"/>
                          <a:pt x="1279918" y="625108"/>
                          <a:pt x="968065" y="639528"/>
                        </a:cubicBezTo>
                        <a:cubicBezTo>
                          <a:pt x="656212" y="653948"/>
                          <a:pt x="398793" y="669099"/>
                          <a:pt x="0" y="639528"/>
                        </a:cubicBezTo>
                        <a:lnTo>
                          <a:pt x="0" y="639528"/>
                        </a:lnTo>
                        <a:cubicBezTo>
                          <a:pt x="-13799" y="392913"/>
                          <a:pt x="-12247" y="219840"/>
                          <a:pt x="0" y="106590"/>
                        </a:cubicBezTo>
                        <a:cubicBezTo>
                          <a:pt x="-4073" y="51242"/>
                          <a:pt x="58340" y="1215"/>
                          <a:pt x="106590" y="0"/>
                        </a:cubicBezTo>
                        <a:close/>
                      </a:path>
                      <a:path w="12207407" h="639528" stroke="0" extrusionOk="0">
                        <a:moveTo>
                          <a:pt x="106590" y="0"/>
                        </a:moveTo>
                        <a:cubicBezTo>
                          <a:pt x="378913" y="-24754"/>
                          <a:pt x="739791" y="-23876"/>
                          <a:pt x="899866" y="0"/>
                        </a:cubicBezTo>
                        <a:cubicBezTo>
                          <a:pt x="1059941" y="23876"/>
                          <a:pt x="1380252" y="-7739"/>
                          <a:pt x="1572133" y="0"/>
                        </a:cubicBezTo>
                        <a:cubicBezTo>
                          <a:pt x="1764014" y="7739"/>
                          <a:pt x="2199300" y="2667"/>
                          <a:pt x="2365409" y="0"/>
                        </a:cubicBezTo>
                        <a:cubicBezTo>
                          <a:pt x="2531518" y="-2667"/>
                          <a:pt x="2599928" y="-12048"/>
                          <a:pt x="2795660" y="0"/>
                        </a:cubicBezTo>
                        <a:cubicBezTo>
                          <a:pt x="2991392" y="12048"/>
                          <a:pt x="3325076" y="9610"/>
                          <a:pt x="3588936" y="0"/>
                        </a:cubicBezTo>
                        <a:cubicBezTo>
                          <a:pt x="3852796" y="-9610"/>
                          <a:pt x="4134482" y="-34257"/>
                          <a:pt x="4503220" y="0"/>
                        </a:cubicBezTo>
                        <a:cubicBezTo>
                          <a:pt x="4871958" y="34257"/>
                          <a:pt x="5082511" y="-29240"/>
                          <a:pt x="5296496" y="0"/>
                        </a:cubicBezTo>
                        <a:cubicBezTo>
                          <a:pt x="5510481" y="29240"/>
                          <a:pt x="5893592" y="836"/>
                          <a:pt x="6210780" y="0"/>
                        </a:cubicBezTo>
                        <a:cubicBezTo>
                          <a:pt x="6527968" y="-836"/>
                          <a:pt x="6740086" y="-10185"/>
                          <a:pt x="6883048" y="0"/>
                        </a:cubicBezTo>
                        <a:cubicBezTo>
                          <a:pt x="7026010" y="10185"/>
                          <a:pt x="7333445" y="17732"/>
                          <a:pt x="7676323" y="0"/>
                        </a:cubicBezTo>
                        <a:cubicBezTo>
                          <a:pt x="8019202" y="-17732"/>
                          <a:pt x="8285126" y="9362"/>
                          <a:pt x="8590607" y="0"/>
                        </a:cubicBezTo>
                        <a:cubicBezTo>
                          <a:pt x="8896088" y="-9362"/>
                          <a:pt x="8772615" y="48"/>
                          <a:pt x="8899850" y="0"/>
                        </a:cubicBezTo>
                        <a:cubicBezTo>
                          <a:pt x="9027085" y="-48"/>
                          <a:pt x="9482105" y="9716"/>
                          <a:pt x="9814134" y="0"/>
                        </a:cubicBezTo>
                        <a:cubicBezTo>
                          <a:pt x="10146163" y="-9716"/>
                          <a:pt x="10032571" y="-5995"/>
                          <a:pt x="10123377" y="0"/>
                        </a:cubicBezTo>
                        <a:cubicBezTo>
                          <a:pt x="10214183" y="5995"/>
                          <a:pt x="10459210" y="23091"/>
                          <a:pt x="10674637" y="0"/>
                        </a:cubicBezTo>
                        <a:cubicBezTo>
                          <a:pt x="10890064" y="-23091"/>
                          <a:pt x="11071873" y="-20378"/>
                          <a:pt x="11346904" y="0"/>
                        </a:cubicBezTo>
                        <a:cubicBezTo>
                          <a:pt x="11621935" y="20378"/>
                          <a:pt x="11813335" y="-26839"/>
                          <a:pt x="12207407" y="0"/>
                        </a:cubicBezTo>
                        <a:lnTo>
                          <a:pt x="12207407" y="0"/>
                        </a:lnTo>
                        <a:cubicBezTo>
                          <a:pt x="12207292" y="232255"/>
                          <a:pt x="12197204" y="372002"/>
                          <a:pt x="12207407" y="532938"/>
                        </a:cubicBezTo>
                        <a:cubicBezTo>
                          <a:pt x="12207499" y="598973"/>
                          <a:pt x="12170489" y="645865"/>
                          <a:pt x="12100817" y="639528"/>
                        </a:cubicBezTo>
                        <a:cubicBezTo>
                          <a:pt x="12037011" y="627630"/>
                          <a:pt x="11933299" y="648195"/>
                          <a:pt x="11791574" y="639528"/>
                        </a:cubicBezTo>
                        <a:cubicBezTo>
                          <a:pt x="11649849" y="630861"/>
                          <a:pt x="11340428" y="658942"/>
                          <a:pt x="11119306" y="639528"/>
                        </a:cubicBezTo>
                        <a:cubicBezTo>
                          <a:pt x="10898184" y="620114"/>
                          <a:pt x="10610849" y="642788"/>
                          <a:pt x="10447039" y="639528"/>
                        </a:cubicBezTo>
                        <a:cubicBezTo>
                          <a:pt x="10283229" y="636268"/>
                          <a:pt x="10288073" y="648164"/>
                          <a:pt x="10137796" y="639528"/>
                        </a:cubicBezTo>
                        <a:cubicBezTo>
                          <a:pt x="9987519" y="630892"/>
                          <a:pt x="9581827" y="626810"/>
                          <a:pt x="9344520" y="639528"/>
                        </a:cubicBezTo>
                        <a:cubicBezTo>
                          <a:pt x="9107213" y="652246"/>
                          <a:pt x="8625078" y="623571"/>
                          <a:pt x="8430236" y="639528"/>
                        </a:cubicBezTo>
                        <a:cubicBezTo>
                          <a:pt x="8235394" y="655485"/>
                          <a:pt x="7958917" y="642144"/>
                          <a:pt x="7636960" y="639528"/>
                        </a:cubicBezTo>
                        <a:cubicBezTo>
                          <a:pt x="7315003" y="636912"/>
                          <a:pt x="7064162" y="677273"/>
                          <a:pt x="6843684" y="639528"/>
                        </a:cubicBezTo>
                        <a:cubicBezTo>
                          <a:pt x="6623206" y="601783"/>
                          <a:pt x="6211435" y="639550"/>
                          <a:pt x="6050409" y="639528"/>
                        </a:cubicBezTo>
                        <a:cubicBezTo>
                          <a:pt x="5889383" y="639506"/>
                          <a:pt x="5752948" y="626977"/>
                          <a:pt x="5499149" y="639528"/>
                        </a:cubicBezTo>
                        <a:cubicBezTo>
                          <a:pt x="5245350" y="652079"/>
                          <a:pt x="5190307" y="650672"/>
                          <a:pt x="5068898" y="639528"/>
                        </a:cubicBezTo>
                        <a:cubicBezTo>
                          <a:pt x="4947489" y="628384"/>
                          <a:pt x="4502222" y="657940"/>
                          <a:pt x="4154614" y="639528"/>
                        </a:cubicBezTo>
                        <a:cubicBezTo>
                          <a:pt x="3807006" y="621116"/>
                          <a:pt x="3681827" y="644571"/>
                          <a:pt x="3361338" y="639528"/>
                        </a:cubicBezTo>
                        <a:cubicBezTo>
                          <a:pt x="3040849" y="634485"/>
                          <a:pt x="3155810" y="636364"/>
                          <a:pt x="3052095" y="639528"/>
                        </a:cubicBezTo>
                        <a:cubicBezTo>
                          <a:pt x="2948380" y="642692"/>
                          <a:pt x="2666192" y="619896"/>
                          <a:pt x="2379827" y="639528"/>
                        </a:cubicBezTo>
                        <a:cubicBezTo>
                          <a:pt x="2093462" y="659160"/>
                          <a:pt x="2195842" y="624643"/>
                          <a:pt x="2070584" y="639528"/>
                        </a:cubicBezTo>
                        <a:cubicBezTo>
                          <a:pt x="1945326" y="654413"/>
                          <a:pt x="1679807" y="642386"/>
                          <a:pt x="1398317" y="639528"/>
                        </a:cubicBezTo>
                        <a:cubicBezTo>
                          <a:pt x="1116827" y="636670"/>
                          <a:pt x="1235908" y="648856"/>
                          <a:pt x="1089074" y="639528"/>
                        </a:cubicBezTo>
                        <a:cubicBezTo>
                          <a:pt x="942240" y="630200"/>
                          <a:pt x="761042" y="623158"/>
                          <a:pt x="658822" y="639528"/>
                        </a:cubicBezTo>
                        <a:cubicBezTo>
                          <a:pt x="556602" y="655898"/>
                          <a:pt x="153297" y="641047"/>
                          <a:pt x="0" y="639528"/>
                        </a:cubicBezTo>
                        <a:lnTo>
                          <a:pt x="0" y="639528"/>
                        </a:lnTo>
                        <a:cubicBezTo>
                          <a:pt x="-2445" y="487783"/>
                          <a:pt x="-26185" y="370995"/>
                          <a:pt x="0" y="106590"/>
                        </a:cubicBezTo>
                        <a:cubicBezTo>
                          <a:pt x="5694" y="59005"/>
                          <a:pt x="49026" y="10388"/>
                          <a:pt x="106590"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err="1">
                <a:solidFill>
                  <a:srgbClr val="0C0C0C"/>
                </a:solidFill>
                <a:latin typeface="Times New Roman"/>
                <a:cs typeface="Times New Roman"/>
              </a:rPr>
              <a:t>Journals</a:t>
            </a:r>
            <a:r>
              <a:rPr lang="pt-BR" sz="2000">
                <a:solidFill>
                  <a:srgbClr val="0C0C0C"/>
                </a:solidFill>
                <a:latin typeface="Times New Roman"/>
                <a:cs typeface="Times New Roman"/>
              </a:rPr>
              <a:t> (rankings)</a:t>
            </a:r>
          </a:p>
        </p:txBody>
      </p:sp>
      <p:sp>
        <p:nvSpPr>
          <p:cNvPr id="18" name="Retângulo: Cantos Diagonais Arredondados 17">
            <a:extLst>
              <a:ext uri="{FF2B5EF4-FFF2-40B4-BE49-F238E27FC236}">
                <a16:creationId xmlns:a16="http://schemas.microsoft.com/office/drawing/2014/main" id="{4DC69ECE-FDBC-97F7-6DEA-9F44267B6482}"/>
              </a:ext>
            </a:extLst>
          </p:cNvPr>
          <p:cNvSpPr/>
          <p:nvPr/>
        </p:nvSpPr>
        <p:spPr>
          <a:xfrm>
            <a:off x="-1506" y="4425949"/>
            <a:ext cx="12191082" cy="639526"/>
          </a:xfrm>
          <a:prstGeom prst="round2DiagRect">
            <a:avLst/>
          </a:prstGeom>
          <a:solidFill>
            <a:schemeClr val="bg1">
              <a:lumMod val="85000"/>
            </a:schemeClr>
          </a:solidFill>
          <a:ln w="57150">
            <a:solidFill>
              <a:schemeClr val="bg1">
                <a:lumMod val="85000"/>
              </a:schemeClr>
            </a:solidFill>
            <a:extLst>
              <a:ext uri="{C807C97D-BFC1-408E-A445-0C87EB9F89A2}">
                <ask:lineSketchStyleProps xmlns:ask="http://schemas.microsoft.com/office/drawing/2018/sketchyshapes" sd="3119664357">
                  <a:custGeom>
                    <a:avLst/>
                    <a:gdLst>
                      <a:gd name="connsiteX0" fmla="*/ 106590 w 12191082"/>
                      <a:gd name="connsiteY0" fmla="*/ 0 h 639526"/>
                      <a:gd name="connsiteX1" fmla="*/ 657106 w 12191082"/>
                      <a:gd name="connsiteY1" fmla="*/ 0 h 639526"/>
                      <a:gd name="connsiteX2" fmla="*/ 1570156 w 12191082"/>
                      <a:gd name="connsiteY2" fmla="*/ 0 h 639526"/>
                      <a:gd name="connsiteX3" fmla="*/ 1999827 w 12191082"/>
                      <a:gd name="connsiteY3" fmla="*/ 0 h 639526"/>
                      <a:gd name="connsiteX4" fmla="*/ 2912878 w 12191082"/>
                      <a:gd name="connsiteY4" fmla="*/ 0 h 639526"/>
                      <a:gd name="connsiteX5" fmla="*/ 3463393 w 12191082"/>
                      <a:gd name="connsiteY5" fmla="*/ 0 h 639526"/>
                      <a:gd name="connsiteX6" fmla="*/ 3893064 w 12191082"/>
                      <a:gd name="connsiteY6" fmla="*/ 0 h 639526"/>
                      <a:gd name="connsiteX7" fmla="*/ 4201890 w 12191082"/>
                      <a:gd name="connsiteY7" fmla="*/ 0 h 639526"/>
                      <a:gd name="connsiteX8" fmla="*/ 4752406 w 12191082"/>
                      <a:gd name="connsiteY8" fmla="*/ 0 h 639526"/>
                      <a:gd name="connsiteX9" fmla="*/ 5665456 w 12191082"/>
                      <a:gd name="connsiteY9" fmla="*/ 0 h 639526"/>
                      <a:gd name="connsiteX10" fmla="*/ 6215972 w 12191082"/>
                      <a:gd name="connsiteY10" fmla="*/ 0 h 639526"/>
                      <a:gd name="connsiteX11" fmla="*/ 7129023 w 12191082"/>
                      <a:gd name="connsiteY11" fmla="*/ 0 h 639526"/>
                      <a:gd name="connsiteX12" fmla="*/ 7800383 w 12191082"/>
                      <a:gd name="connsiteY12" fmla="*/ 0 h 639526"/>
                      <a:gd name="connsiteX13" fmla="*/ 8230054 w 12191082"/>
                      <a:gd name="connsiteY13" fmla="*/ 0 h 639526"/>
                      <a:gd name="connsiteX14" fmla="*/ 9143105 w 12191082"/>
                      <a:gd name="connsiteY14" fmla="*/ 0 h 639526"/>
                      <a:gd name="connsiteX15" fmla="*/ 9693620 w 12191082"/>
                      <a:gd name="connsiteY15" fmla="*/ 0 h 639526"/>
                      <a:gd name="connsiteX16" fmla="*/ 10123291 w 12191082"/>
                      <a:gd name="connsiteY16" fmla="*/ 0 h 639526"/>
                      <a:gd name="connsiteX17" fmla="*/ 10552962 w 12191082"/>
                      <a:gd name="connsiteY17" fmla="*/ 0 h 639526"/>
                      <a:gd name="connsiteX18" fmla="*/ 11466012 w 12191082"/>
                      <a:gd name="connsiteY18" fmla="*/ 0 h 639526"/>
                      <a:gd name="connsiteX19" fmla="*/ 12191082 w 12191082"/>
                      <a:gd name="connsiteY19" fmla="*/ 0 h 639526"/>
                      <a:gd name="connsiteX20" fmla="*/ 12191082 w 12191082"/>
                      <a:gd name="connsiteY20" fmla="*/ 0 h 639526"/>
                      <a:gd name="connsiteX21" fmla="*/ 12191082 w 12191082"/>
                      <a:gd name="connsiteY21" fmla="*/ 532936 h 639526"/>
                      <a:gd name="connsiteX22" fmla="*/ 12084492 w 12191082"/>
                      <a:gd name="connsiteY22" fmla="*/ 639526 h 639526"/>
                      <a:gd name="connsiteX23" fmla="*/ 11171441 w 12191082"/>
                      <a:gd name="connsiteY23" fmla="*/ 639526 h 639526"/>
                      <a:gd name="connsiteX24" fmla="*/ 10741771 w 12191082"/>
                      <a:gd name="connsiteY24" fmla="*/ 639526 h 639526"/>
                      <a:gd name="connsiteX25" fmla="*/ 10432945 w 12191082"/>
                      <a:gd name="connsiteY25" fmla="*/ 639526 h 639526"/>
                      <a:gd name="connsiteX26" fmla="*/ 9519894 w 12191082"/>
                      <a:gd name="connsiteY26" fmla="*/ 639526 h 639526"/>
                      <a:gd name="connsiteX27" fmla="*/ 8969379 w 12191082"/>
                      <a:gd name="connsiteY27" fmla="*/ 639526 h 639526"/>
                      <a:gd name="connsiteX28" fmla="*/ 8418863 w 12191082"/>
                      <a:gd name="connsiteY28" fmla="*/ 639526 h 639526"/>
                      <a:gd name="connsiteX29" fmla="*/ 7747502 w 12191082"/>
                      <a:gd name="connsiteY29" fmla="*/ 639526 h 639526"/>
                      <a:gd name="connsiteX30" fmla="*/ 7076141 w 12191082"/>
                      <a:gd name="connsiteY30" fmla="*/ 639526 h 639526"/>
                      <a:gd name="connsiteX31" fmla="*/ 6283936 w 12191082"/>
                      <a:gd name="connsiteY31" fmla="*/ 639526 h 639526"/>
                      <a:gd name="connsiteX32" fmla="*/ 5975110 w 12191082"/>
                      <a:gd name="connsiteY32" fmla="*/ 639526 h 639526"/>
                      <a:gd name="connsiteX33" fmla="*/ 5182904 w 12191082"/>
                      <a:gd name="connsiteY33" fmla="*/ 639526 h 639526"/>
                      <a:gd name="connsiteX34" fmla="*/ 4511544 w 12191082"/>
                      <a:gd name="connsiteY34" fmla="*/ 639526 h 639526"/>
                      <a:gd name="connsiteX35" fmla="*/ 3840183 w 12191082"/>
                      <a:gd name="connsiteY35" fmla="*/ 639526 h 639526"/>
                      <a:gd name="connsiteX36" fmla="*/ 2927133 w 12191082"/>
                      <a:gd name="connsiteY36" fmla="*/ 639526 h 639526"/>
                      <a:gd name="connsiteX37" fmla="*/ 2497462 w 12191082"/>
                      <a:gd name="connsiteY37" fmla="*/ 639526 h 639526"/>
                      <a:gd name="connsiteX38" fmla="*/ 2188636 w 12191082"/>
                      <a:gd name="connsiteY38" fmla="*/ 639526 h 639526"/>
                      <a:gd name="connsiteX39" fmla="*/ 1879810 w 12191082"/>
                      <a:gd name="connsiteY39" fmla="*/ 639526 h 639526"/>
                      <a:gd name="connsiteX40" fmla="*/ 1570984 w 12191082"/>
                      <a:gd name="connsiteY40" fmla="*/ 639526 h 639526"/>
                      <a:gd name="connsiteX41" fmla="*/ 657933 w 12191082"/>
                      <a:gd name="connsiteY41" fmla="*/ 639526 h 639526"/>
                      <a:gd name="connsiteX42" fmla="*/ 0 w 12191082"/>
                      <a:gd name="connsiteY42" fmla="*/ 639526 h 639526"/>
                      <a:gd name="connsiteX43" fmla="*/ 0 w 12191082"/>
                      <a:gd name="connsiteY43" fmla="*/ 639526 h 639526"/>
                      <a:gd name="connsiteX44" fmla="*/ 0 w 12191082"/>
                      <a:gd name="connsiteY44" fmla="*/ 106590 h 639526"/>
                      <a:gd name="connsiteX45" fmla="*/ 106590 w 12191082"/>
                      <a:gd name="connsiteY45" fmla="*/ 0 h 6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91082" h="639526" fill="none" extrusionOk="0">
                        <a:moveTo>
                          <a:pt x="106590" y="0"/>
                        </a:moveTo>
                        <a:cubicBezTo>
                          <a:pt x="254363" y="15024"/>
                          <a:pt x="523251" y="20745"/>
                          <a:pt x="657106" y="0"/>
                        </a:cubicBezTo>
                        <a:cubicBezTo>
                          <a:pt x="790961" y="-20745"/>
                          <a:pt x="1204218" y="41174"/>
                          <a:pt x="1570156" y="0"/>
                        </a:cubicBezTo>
                        <a:cubicBezTo>
                          <a:pt x="1936094" y="-41174"/>
                          <a:pt x="1870308" y="15883"/>
                          <a:pt x="1999827" y="0"/>
                        </a:cubicBezTo>
                        <a:cubicBezTo>
                          <a:pt x="2129346" y="-15883"/>
                          <a:pt x="2514172" y="27068"/>
                          <a:pt x="2912878" y="0"/>
                        </a:cubicBezTo>
                        <a:cubicBezTo>
                          <a:pt x="3311584" y="-27068"/>
                          <a:pt x="3252174" y="13195"/>
                          <a:pt x="3463393" y="0"/>
                        </a:cubicBezTo>
                        <a:cubicBezTo>
                          <a:pt x="3674612" y="-13195"/>
                          <a:pt x="3773858" y="4806"/>
                          <a:pt x="3893064" y="0"/>
                        </a:cubicBezTo>
                        <a:cubicBezTo>
                          <a:pt x="4012270" y="-4806"/>
                          <a:pt x="4117675" y="2585"/>
                          <a:pt x="4201890" y="0"/>
                        </a:cubicBezTo>
                        <a:cubicBezTo>
                          <a:pt x="4286105" y="-2585"/>
                          <a:pt x="4594447" y="-4933"/>
                          <a:pt x="4752406" y="0"/>
                        </a:cubicBezTo>
                        <a:cubicBezTo>
                          <a:pt x="4910365" y="4933"/>
                          <a:pt x="5252067" y="-33961"/>
                          <a:pt x="5665456" y="0"/>
                        </a:cubicBezTo>
                        <a:cubicBezTo>
                          <a:pt x="6078845" y="33961"/>
                          <a:pt x="6039728" y="22574"/>
                          <a:pt x="6215972" y="0"/>
                        </a:cubicBezTo>
                        <a:cubicBezTo>
                          <a:pt x="6392216" y="-22574"/>
                          <a:pt x="6809354" y="-19418"/>
                          <a:pt x="7129023" y="0"/>
                        </a:cubicBezTo>
                        <a:cubicBezTo>
                          <a:pt x="7448692" y="19418"/>
                          <a:pt x="7648220" y="31012"/>
                          <a:pt x="7800383" y="0"/>
                        </a:cubicBezTo>
                        <a:cubicBezTo>
                          <a:pt x="7952546" y="-31012"/>
                          <a:pt x="8120195" y="12153"/>
                          <a:pt x="8230054" y="0"/>
                        </a:cubicBezTo>
                        <a:cubicBezTo>
                          <a:pt x="8339913" y="-12153"/>
                          <a:pt x="8794448" y="-6341"/>
                          <a:pt x="9143105" y="0"/>
                        </a:cubicBezTo>
                        <a:cubicBezTo>
                          <a:pt x="9491762" y="6341"/>
                          <a:pt x="9558810" y="-12748"/>
                          <a:pt x="9693620" y="0"/>
                        </a:cubicBezTo>
                        <a:cubicBezTo>
                          <a:pt x="9828431" y="12748"/>
                          <a:pt x="9945490" y="-7522"/>
                          <a:pt x="10123291" y="0"/>
                        </a:cubicBezTo>
                        <a:cubicBezTo>
                          <a:pt x="10301092" y="7522"/>
                          <a:pt x="10410143" y="14385"/>
                          <a:pt x="10552962" y="0"/>
                        </a:cubicBezTo>
                        <a:cubicBezTo>
                          <a:pt x="10695781" y="-14385"/>
                          <a:pt x="11233861" y="-17736"/>
                          <a:pt x="11466012" y="0"/>
                        </a:cubicBezTo>
                        <a:cubicBezTo>
                          <a:pt x="11698163" y="17736"/>
                          <a:pt x="11911008" y="25036"/>
                          <a:pt x="12191082" y="0"/>
                        </a:cubicBezTo>
                        <a:lnTo>
                          <a:pt x="12191082" y="0"/>
                        </a:lnTo>
                        <a:cubicBezTo>
                          <a:pt x="12200231" y="138427"/>
                          <a:pt x="12174365" y="420799"/>
                          <a:pt x="12191082" y="532936"/>
                        </a:cubicBezTo>
                        <a:cubicBezTo>
                          <a:pt x="12185209" y="585420"/>
                          <a:pt x="12147095" y="652876"/>
                          <a:pt x="12084492" y="639526"/>
                        </a:cubicBezTo>
                        <a:cubicBezTo>
                          <a:pt x="11796396" y="627785"/>
                          <a:pt x="11491741" y="635071"/>
                          <a:pt x="11171441" y="639526"/>
                        </a:cubicBezTo>
                        <a:cubicBezTo>
                          <a:pt x="10851141" y="643981"/>
                          <a:pt x="10947864" y="654624"/>
                          <a:pt x="10741771" y="639526"/>
                        </a:cubicBezTo>
                        <a:cubicBezTo>
                          <a:pt x="10535678" y="624429"/>
                          <a:pt x="10573462" y="631744"/>
                          <a:pt x="10432945" y="639526"/>
                        </a:cubicBezTo>
                        <a:cubicBezTo>
                          <a:pt x="10292428" y="647308"/>
                          <a:pt x="9863090" y="664175"/>
                          <a:pt x="9519894" y="639526"/>
                        </a:cubicBezTo>
                        <a:cubicBezTo>
                          <a:pt x="9176698" y="614877"/>
                          <a:pt x="9179522" y="666599"/>
                          <a:pt x="8969379" y="639526"/>
                        </a:cubicBezTo>
                        <a:cubicBezTo>
                          <a:pt x="8759237" y="612453"/>
                          <a:pt x="8641449" y="647738"/>
                          <a:pt x="8418863" y="639526"/>
                        </a:cubicBezTo>
                        <a:cubicBezTo>
                          <a:pt x="8196277" y="631314"/>
                          <a:pt x="8074700" y="666713"/>
                          <a:pt x="7747502" y="639526"/>
                        </a:cubicBezTo>
                        <a:cubicBezTo>
                          <a:pt x="7420304" y="612339"/>
                          <a:pt x="7391253" y="609074"/>
                          <a:pt x="7076141" y="639526"/>
                        </a:cubicBezTo>
                        <a:cubicBezTo>
                          <a:pt x="6761029" y="669978"/>
                          <a:pt x="6596984" y="615430"/>
                          <a:pt x="6283936" y="639526"/>
                        </a:cubicBezTo>
                        <a:cubicBezTo>
                          <a:pt x="5970889" y="663622"/>
                          <a:pt x="6110544" y="627253"/>
                          <a:pt x="5975110" y="639526"/>
                        </a:cubicBezTo>
                        <a:cubicBezTo>
                          <a:pt x="5839676" y="651799"/>
                          <a:pt x="5401495" y="632839"/>
                          <a:pt x="5182904" y="639526"/>
                        </a:cubicBezTo>
                        <a:cubicBezTo>
                          <a:pt x="4964313" y="646213"/>
                          <a:pt x="4759712" y="648921"/>
                          <a:pt x="4511544" y="639526"/>
                        </a:cubicBezTo>
                        <a:cubicBezTo>
                          <a:pt x="4263376" y="630131"/>
                          <a:pt x="4138895" y="645185"/>
                          <a:pt x="3840183" y="639526"/>
                        </a:cubicBezTo>
                        <a:cubicBezTo>
                          <a:pt x="3541471" y="633867"/>
                          <a:pt x="3259695" y="682482"/>
                          <a:pt x="2927133" y="639526"/>
                        </a:cubicBezTo>
                        <a:cubicBezTo>
                          <a:pt x="2594571" y="596571"/>
                          <a:pt x="2707549" y="658754"/>
                          <a:pt x="2497462" y="639526"/>
                        </a:cubicBezTo>
                        <a:cubicBezTo>
                          <a:pt x="2287375" y="620298"/>
                          <a:pt x="2331890" y="649830"/>
                          <a:pt x="2188636" y="639526"/>
                        </a:cubicBezTo>
                        <a:cubicBezTo>
                          <a:pt x="2045382" y="629222"/>
                          <a:pt x="1988891" y="649673"/>
                          <a:pt x="1879810" y="639526"/>
                        </a:cubicBezTo>
                        <a:cubicBezTo>
                          <a:pt x="1770729" y="629379"/>
                          <a:pt x="1655356" y="625763"/>
                          <a:pt x="1570984" y="639526"/>
                        </a:cubicBezTo>
                        <a:cubicBezTo>
                          <a:pt x="1486612" y="653289"/>
                          <a:pt x="900001" y="595096"/>
                          <a:pt x="657933" y="639526"/>
                        </a:cubicBezTo>
                        <a:cubicBezTo>
                          <a:pt x="415865" y="683956"/>
                          <a:pt x="253782" y="651723"/>
                          <a:pt x="0" y="639526"/>
                        </a:cubicBezTo>
                        <a:lnTo>
                          <a:pt x="0" y="639526"/>
                        </a:lnTo>
                        <a:cubicBezTo>
                          <a:pt x="-23923" y="472702"/>
                          <a:pt x="18135" y="303487"/>
                          <a:pt x="0" y="106590"/>
                        </a:cubicBezTo>
                        <a:cubicBezTo>
                          <a:pt x="-7993" y="47741"/>
                          <a:pt x="59798" y="22"/>
                          <a:pt x="106590" y="0"/>
                        </a:cubicBezTo>
                        <a:close/>
                      </a:path>
                      <a:path w="12191082" h="639526" stroke="0" extrusionOk="0">
                        <a:moveTo>
                          <a:pt x="106590" y="0"/>
                        </a:moveTo>
                        <a:cubicBezTo>
                          <a:pt x="223462" y="10474"/>
                          <a:pt x="465881" y="-14232"/>
                          <a:pt x="657106" y="0"/>
                        </a:cubicBezTo>
                        <a:cubicBezTo>
                          <a:pt x="848331" y="14232"/>
                          <a:pt x="1103180" y="-31833"/>
                          <a:pt x="1328466" y="0"/>
                        </a:cubicBezTo>
                        <a:cubicBezTo>
                          <a:pt x="1553752" y="31833"/>
                          <a:pt x="1507994" y="-5167"/>
                          <a:pt x="1637292" y="0"/>
                        </a:cubicBezTo>
                        <a:cubicBezTo>
                          <a:pt x="1766590" y="5167"/>
                          <a:pt x="1944649" y="14637"/>
                          <a:pt x="2187808" y="0"/>
                        </a:cubicBezTo>
                        <a:cubicBezTo>
                          <a:pt x="2430967" y="-14637"/>
                          <a:pt x="2757147" y="-41064"/>
                          <a:pt x="3100859" y="0"/>
                        </a:cubicBezTo>
                        <a:cubicBezTo>
                          <a:pt x="3444571" y="41064"/>
                          <a:pt x="3523980" y="-5543"/>
                          <a:pt x="3893064" y="0"/>
                        </a:cubicBezTo>
                        <a:cubicBezTo>
                          <a:pt x="4262149" y="5543"/>
                          <a:pt x="4474159" y="-11666"/>
                          <a:pt x="4685270" y="0"/>
                        </a:cubicBezTo>
                        <a:cubicBezTo>
                          <a:pt x="4896381" y="11666"/>
                          <a:pt x="5032452" y="23923"/>
                          <a:pt x="5235785" y="0"/>
                        </a:cubicBezTo>
                        <a:cubicBezTo>
                          <a:pt x="5439119" y="-23923"/>
                          <a:pt x="5797725" y="-39003"/>
                          <a:pt x="6027991" y="0"/>
                        </a:cubicBezTo>
                        <a:cubicBezTo>
                          <a:pt x="6258257" y="39003"/>
                          <a:pt x="6493399" y="24059"/>
                          <a:pt x="6941042" y="0"/>
                        </a:cubicBezTo>
                        <a:cubicBezTo>
                          <a:pt x="7388685" y="-24059"/>
                          <a:pt x="7172760" y="-17260"/>
                          <a:pt x="7370712" y="0"/>
                        </a:cubicBezTo>
                        <a:cubicBezTo>
                          <a:pt x="7568664" y="17260"/>
                          <a:pt x="7547779" y="-12233"/>
                          <a:pt x="7679538" y="0"/>
                        </a:cubicBezTo>
                        <a:cubicBezTo>
                          <a:pt x="7811297" y="12233"/>
                          <a:pt x="8133396" y="-9312"/>
                          <a:pt x="8350899" y="0"/>
                        </a:cubicBezTo>
                        <a:cubicBezTo>
                          <a:pt x="8568402" y="9312"/>
                          <a:pt x="8548490" y="8757"/>
                          <a:pt x="8659725" y="0"/>
                        </a:cubicBezTo>
                        <a:cubicBezTo>
                          <a:pt x="8770960" y="-8757"/>
                          <a:pt x="8978885" y="-15229"/>
                          <a:pt x="9210241" y="0"/>
                        </a:cubicBezTo>
                        <a:cubicBezTo>
                          <a:pt x="9441597" y="15229"/>
                          <a:pt x="9403615" y="11796"/>
                          <a:pt x="9519067" y="0"/>
                        </a:cubicBezTo>
                        <a:cubicBezTo>
                          <a:pt x="9634519" y="-11796"/>
                          <a:pt x="9763914" y="14755"/>
                          <a:pt x="9827892" y="0"/>
                        </a:cubicBezTo>
                        <a:cubicBezTo>
                          <a:pt x="9891870" y="-14755"/>
                          <a:pt x="10089148" y="-3773"/>
                          <a:pt x="10257563" y="0"/>
                        </a:cubicBezTo>
                        <a:cubicBezTo>
                          <a:pt x="10425978" y="3773"/>
                          <a:pt x="10415388" y="9121"/>
                          <a:pt x="10566389" y="0"/>
                        </a:cubicBezTo>
                        <a:cubicBezTo>
                          <a:pt x="10717390" y="-9121"/>
                          <a:pt x="10857645" y="-2900"/>
                          <a:pt x="10996060" y="0"/>
                        </a:cubicBezTo>
                        <a:cubicBezTo>
                          <a:pt x="11134475" y="2900"/>
                          <a:pt x="11290894" y="18047"/>
                          <a:pt x="11425731" y="0"/>
                        </a:cubicBezTo>
                        <a:cubicBezTo>
                          <a:pt x="11560568" y="-18047"/>
                          <a:pt x="11958490" y="20668"/>
                          <a:pt x="12191082" y="0"/>
                        </a:cubicBezTo>
                        <a:lnTo>
                          <a:pt x="12191082" y="0"/>
                        </a:lnTo>
                        <a:cubicBezTo>
                          <a:pt x="12201928" y="262260"/>
                          <a:pt x="12194762" y="313822"/>
                          <a:pt x="12191082" y="532936"/>
                        </a:cubicBezTo>
                        <a:cubicBezTo>
                          <a:pt x="12188684" y="585206"/>
                          <a:pt x="12137619" y="633989"/>
                          <a:pt x="12084492" y="639526"/>
                        </a:cubicBezTo>
                        <a:cubicBezTo>
                          <a:pt x="11653368" y="618235"/>
                          <a:pt x="11376496" y="634655"/>
                          <a:pt x="11171441" y="639526"/>
                        </a:cubicBezTo>
                        <a:cubicBezTo>
                          <a:pt x="10966386" y="644397"/>
                          <a:pt x="10573721" y="640598"/>
                          <a:pt x="10379236" y="639526"/>
                        </a:cubicBezTo>
                        <a:cubicBezTo>
                          <a:pt x="10184751" y="638454"/>
                          <a:pt x="9942154" y="645817"/>
                          <a:pt x="9828720" y="639526"/>
                        </a:cubicBezTo>
                        <a:cubicBezTo>
                          <a:pt x="9715286" y="633235"/>
                          <a:pt x="9567517" y="628021"/>
                          <a:pt x="9399049" y="639526"/>
                        </a:cubicBezTo>
                        <a:cubicBezTo>
                          <a:pt x="9230581" y="651031"/>
                          <a:pt x="8864092" y="637843"/>
                          <a:pt x="8727689" y="639526"/>
                        </a:cubicBezTo>
                        <a:cubicBezTo>
                          <a:pt x="8591286" y="641209"/>
                          <a:pt x="8412377" y="658394"/>
                          <a:pt x="8298018" y="639526"/>
                        </a:cubicBezTo>
                        <a:cubicBezTo>
                          <a:pt x="8183659" y="620658"/>
                          <a:pt x="7862002" y="618504"/>
                          <a:pt x="7626657" y="639526"/>
                        </a:cubicBezTo>
                        <a:cubicBezTo>
                          <a:pt x="7391312" y="660548"/>
                          <a:pt x="7213926" y="638558"/>
                          <a:pt x="7076141" y="639526"/>
                        </a:cubicBezTo>
                        <a:cubicBezTo>
                          <a:pt x="6938356" y="640494"/>
                          <a:pt x="6515128" y="644337"/>
                          <a:pt x="6283936" y="639526"/>
                        </a:cubicBezTo>
                        <a:cubicBezTo>
                          <a:pt x="6052745" y="634715"/>
                          <a:pt x="5871754" y="647621"/>
                          <a:pt x="5612575" y="639526"/>
                        </a:cubicBezTo>
                        <a:cubicBezTo>
                          <a:pt x="5353396" y="631431"/>
                          <a:pt x="5107692" y="676672"/>
                          <a:pt x="4699525" y="639526"/>
                        </a:cubicBezTo>
                        <a:cubicBezTo>
                          <a:pt x="4291358" y="602381"/>
                          <a:pt x="4156118" y="654361"/>
                          <a:pt x="3786474" y="639526"/>
                        </a:cubicBezTo>
                        <a:cubicBezTo>
                          <a:pt x="3416830" y="624691"/>
                          <a:pt x="3226909" y="600373"/>
                          <a:pt x="2994269" y="639526"/>
                        </a:cubicBezTo>
                        <a:cubicBezTo>
                          <a:pt x="2761630" y="678679"/>
                          <a:pt x="2476818" y="626225"/>
                          <a:pt x="2081218" y="639526"/>
                        </a:cubicBezTo>
                        <a:cubicBezTo>
                          <a:pt x="1685618" y="652827"/>
                          <a:pt x="1749556" y="654361"/>
                          <a:pt x="1651547" y="639526"/>
                        </a:cubicBezTo>
                        <a:cubicBezTo>
                          <a:pt x="1553538" y="624691"/>
                          <a:pt x="1237532" y="635699"/>
                          <a:pt x="1101031" y="639526"/>
                        </a:cubicBezTo>
                        <a:cubicBezTo>
                          <a:pt x="964530" y="643353"/>
                          <a:pt x="471504" y="639490"/>
                          <a:pt x="0" y="639526"/>
                        </a:cubicBezTo>
                        <a:lnTo>
                          <a:pt x="0" y="639526"/>
                        </a:lnTo>
                        <a:cubicBezTo>
                          <a:pt x="21331" y="405632"/>
                          <a:pt x="17386" y="239685"/>
                          <a:pt x="0" y="106590"/>
                        </a:cubicBezTo>
                        <a:cubicBezTo>
                          <a:pt x="-3467" y="45904"/>
                          <a:pt x="48365" y="-1257"/>
                          <a:pt x="106590"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a:solidFill>
                  <a:srgbClr val="0C0C0C"/>
                </a:solidFill>
                <a:latin typeface="Times New Roman"/>
                <a:cs typeface="Times New Roman"/>
              </a:rPr>
              <a:t>Acesso</a:t>
            </a:r>
          </a:p>
        </p:txBody>
      </p:sp>
      <p:sp>
        <p:nvSpPr>
          <p:cNvPr id="23" name="Retângulo: Cantos Diagonais Arredondados 22">
            <a:extLst>
              <a:ext uri="{FF2B5EF4-FFF2-40B4-BE49-F238E27FC236}">
                <a16:creationId xmlns:a16="http://schemas.microsoft.com/office/drawing/2014/main" id="{12B46C24-6535-879A-90DA-559911A575BD}"/>
              </a:ext>
            </a:extLst>
          </p:cNvPr>
          <p:cNvSpPr/>
          <p:nvPr/>
        </p:nvSpPr>
        <p:spPr>
          <a:xfrm>
            <a:off x="1971387" y="1326667"/>
            <a:ext cx="8245868" cy="997669"/>
          </a:xfrm>
          <a:prstGeom prst="round2DiagRect">
            <a:avLst/>
          </a:prstGeom>
          <a:solidFill>
            <a:schemeClr val="tx1">
              <a:lumMod val="95000"/>
              <a:lumOff val="5000"/>
            </a:schemeClr>
          </a:solidFill>
          <a:ln w="57150">
            <a:solidFill>
              <a:srgbClr val="000000"/>
            </a:solidFill>
            <a:extLst>
              <a:ext uri="{C807C97D-BFC1-408E-A445-0C87EB9F89A2}">
                <ask:lineSketchStyleProps xmlns:ask="http://schemas.microsoft.com/office/drawing/2018/sketchyshapes" sd="3933073170">
                  <a:custGeom>
                    <a:avLst/>
                    <a:gdLst>
                      <a:gd name="connsiteX0" fmla="*/ 166281 w 8245868"/>
                      <a:gd name="connsiteY0" fmla="*/ 0 h 997669"/>
                      <a:gd name="connsiteX1" fmla="*/ 8245868 w 8245868"/>
                      <a:gd name="connsiteY1" fmla="*/ 0 h 997669"/>
                      <a:gd name="connsiteX2" fmla="*/ 8245868 w 8245868"/>
                      <a:gd name="connsiteY2" fmla="*/ 0 h 997669"/>
                      <a:gd name="connsiteX3" fmla="*/ 8245868 w 8245868"/>
                      <a:gd name="connsiteY3" fmla="*/ 831388 h 997669"/>
                      <a:gd name="connsiteX4" fmla="*/ 8079587 w 8245868"/>
                      <a:gd name="connsiteY4" fmla="*/ 997669 h 997669"/>
                      <a:gd name="connsiteX5" fmla="*/ 0 w 8245868"/>
                      <a:gd name="connsiteY5" fmla="*/ 997669 h 997669"/>
                      <a:gd name="connsiteX6" fmla="*/ 0 w 8245868"/>
                      <a:gd name="connsiteY6" fmla="*/ 997669 h 997669"/>
                      <a:gd name="connsiteX7" fmla="*/ 0 w 8245868"/>
                      <a:gd name="connsiteY7" fmla="*/ 166281 h 997669"/>
                      <a:gd name="connsiteX8" fmla="*/ 166281 w 8245868"/>
                      <a:gd name="connsiteY8" fmla="*/ 0 h 9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868" h="997669" fill="none" extrusionOk="0">
                        <a:moveTo>
                          <a:pt x="166281" y="0"/>
                        </a:moveTo>
                        <a:cubicBezTo>
                          <a:pt x="1979884" y="158241"/>
                          <a:pt x="7031908" y="-162719"/>
                          <a:pt x="8245868" y="0"/>
                        </a:cubicBezTo>
                        <a:lnTo>
                          <a:pt x="8245868" y="0"/>
                        </a:lnTo>
                        <a:cubicBezTo>
                          <a:pt x="8233913" y="241571"/>
                          <a:pt x="8201831" y="744186"/>
                          <a:pt x="8245868" y="831388"/>
                        </a:cubicBezTo>
                        <a:cubicBezTo>
                          <a:pt x="8256547" y="933384"/>
                          <a:pt x="8161321" y="1008304"/>
                          <a:pt x="8079587" y="997669"/>
                        </a:cubicBezTo>
                        <a:cubicBezTo>
                          <a:pt x="4760640" y="1110707"/>
                          <a:pt x="1758275" y="951198"/>
                          <a:pt x="0" y="997669"/>
                        </a:cubicBezTo>
                        <a:lnTo>
                          <a:pt x="0" y="997669"/>
                        </a:lnTo>
                        <a:cubicBezTo>
                          <a:pt x="52587" y="669169"/>
                          <a:pt x="-11613" y="268084"/>
                          <a:pt x="0" y="166281"/>
                        </a:cubicBezTo>
                        <a:cubicBezTo>
                          <a:pt x="-14017" y="78848"/>
                          <a:pt x="68830" y="2791"/>
                          <a:pt x="166281" y="0"/>
                        </a:cubicBezTo>
                        <a:close/>
                      </a:path>
                      <a:path w="8245868" h="997669" stroke="0" extrusionOk="0">
                        <a:moveTo>
                          <a:pt x="166281" y="0"/>
                        </a:moveTo>
                        <a:cubicBezTo>
                          <a:pt x="1129313" y="26763"/>
                          <a:pt x="6120341" y="-85974"/>
                          <a:pt x="8245868" y="0"/>
                        </a:cubicBezTo>
                        <a:lnTo>
                          <a:pt x="8245868" y="0"/>
                        </a:lnTo>
                        <a:cubicBezTo>
                          <a:pt x="8264929" y="92720"/>
                          <a:pt x="8190440" y="538622"/>
                          <a:pt x="8245868" y="831388"/>
                        </a:cubicBezTo>
                        <a:cubicBezTo>
                          <a:pt x="8257225" y="927373"/>
                          <a:pt x="8171712" y="1000102"/>
                          <a:pt x="8079587" y="997669"/>
                        </a:cubicBezTo>
                        <a:cubicBezTo>
                          <a:pt x="5972950" y="1028253"/>
                          <a:pt x="3730375" y="1060773"/>
                          <a:pt x="0" y="997669"/>
                        </a:cubicBezTo>
                        <a:lnTo>
                          <a:pt x="0" y="997669"/>
                        </a:lnTo>
                        <a:cubicBezTo>
                          <a:pt x="52589" y="781097"/>
                          <a:pt x="-41299" y="336298"/>
                          <a:pt x="0" y="166281"/>
                        </a:cubicBezTo>
                        <a:cubicBezTo>
                          <a:pt x="2526" y="61968"/>
                          <a:pt x="85206" y="-4505"/>
                          <a:pt x="166281"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a:solidFill>
                  <a:schemeClr val="bg1"/>
                </a:solidFill>
                <a:latin typeface="Times New Roman"/>
                <a:cs typeface="Times New Roman"/>
              </a:rPr>
              <a:t>Exemplos critérios de inclusão/exclusão</a:t>
            </a:r>
          </a:p>
        </p:txBody>
      </p:sp>
      <p:sp>
        <p:nvSpPr>
          <p:cNvPr id="2" name="CaixaDeTexto 1">
            <a:extLst>
              <a:ext uri="{FF2B5EF4-FFF2-40B4-BE49-F238E27FC236}">
                <a16:creationId xmlns:a16="http://schemas.microsoft.com/office/drawing/2014/main" id="{A53FD3DE-4CBA-0852-C539-C12080EA1001}"/>
              </a:ext>
            </a:extLst>
          </p:cNvPr>
          <p:cNvSpPr txBox="1"/>
          <p:nvPr/>
        </p:nvSpPr>
        <p:spPr>
          <a:xfrm>
            <a:off x="11822009" y="6514284"/>
            <a:ext cx="1088572" cy="338554"/>
          </a:xfrm>
          <a:prstGeom prst="rect">
            <a:avLst/>
          </a:prstGeom>
          <a:noFill/>
        </p:spPr>
        <p:txBody>
          <a:bodyPr wrap="square" lIns="91440" tIns="45720" rIns="91440" bIns="45720" rtlCol="0" anchor="t">
            <a:spAutoFit/>
          </a:bodyPr>
          <a:lstStyle/>
          <a:p>
            <a:r>
              <a:rPr lang="pt-PT" sz="1600">
                <a:latin typeface="Times New Roman"/>
                <a:cs typeface="Times New Roman"/>
              </a:rPr>
              <a:t>19</a:t>
            </a:r>
            <a:endParaRPr lang="pt-PT" sz="1600">
              <a:latin typeface="Times New Roman" panose="02020603050405020304" pitchFamily="18" charset="0"/>
              <a:cs typeface="Times New Roman" panose="02020603050405020304" pitchFamily="18" charset="0"/>
            </a:endParaRPr>
          </a:p>
        </p:txBody>
      </p:sp>
      <p:sp>
        <p:nvSpPr>
          <p:cNvPr id="4" name="Retângulo: Cantos Diagonais Arredondados 3">
            <a:extLst>
              <a:ext uri="{FF2B5EF4-FFF2-40B4-BE49-F238E27FC236}">
                <a16:creationId xmlns:a16="http://schemas.microsoft.com/office/drawing/2014/main" id="{54F19E09-ABFD-CF4F-921A-861471B58AB1}"/>
              </a:ext>
            </a:extLst>
          </p:cNvPr>
          <p:cNvSpPr/>
          <p:nvPr/>
        </p:nvSpPr>
        <p:spPr>
          <a:xfrm>
            <a:off x="-12680" y="3509256"/>
            <a:ext cx="12201967" cy="639526"/>
          </a:xfrm>
          <a:prstGeom prst="round2DiagRect">
            <a:avLst/>
          </a:prstGeom>
          <a:solidFill>
            <a:schemeClr val="bg1">
              <a:lumMod val="85000"/>
            </a:schemeClr>
          </a:solidFill>
          <a:ln w="57150">
            <a:solidFill>
              <a:schemeClr val="bg1">
                <a:lumMod val="85000"/>
              </a:schemeClr>
            </a:solidFill>
            <a:extLst>
              <a:ext uri="{C807C97D-BFC1-408E-A445-0C87EB9F89A2}">
                <ask:lineSketchStyleProps xmlns:ask="http://schemas.microsoft.com/office/drawing/2018/sketchyshapes" sd="3362914343">
                  <a:custGeom>
                    <a:avLst/>
                    <a:gdLst>
                      <a:gd name="connsiteX0" fmla="*/ 106590 w 12201967"/>
                      <a:gd name="connsiteY0" fmla="*/ 0 h 639526"/>
                      <a:gd name="connsiteX1" fmla="*/ 536648 w 12201967"/>
                      <a:gd name="connsiteY1" fmla="*/ 0 h 639526"/>
                      <a:gd name="connsiteX2" fmla="*/ 1450521 w 12201967"/>
                      <a:gd name="connsiteY2" fmla="*/ 0 h 639526"/>
                      <a:gd name="connsiteX3" fmla="*/ 1880579 w 12201967"/>
                      <a:gd name="connsiteY3" fmla="*/ 0 h 639526"/>
                      <a:gd name="connsiteX4" fmla="*/ 2552544 w 12201967"/>
                      <a:gd name="connsiteY4" fmla="*/ 0 h 639526"/>
                      <a:gd name="connsiteX5" fmla="*/ 2982602 w 12201967"/>
                      <a:gd name="connsiteY5" fmla="*/ 0 h 639526"/>
                      <a:gd name="connsiteX6" fmla="*/ 3291706 w 12201967"/>
                      <a:gd name="connsiteY6" fmla="*/ 0 h 639526"/>
                      <a:gd name="connsiteX7" fmla="*/ 3842718 w 12201967"/>
                      <a:gd name="connsiteY7" fmla="*/ 0 h 639526"/>
                      <a:gd name="connsiteX8" fmla="*/ 4756590 w 12201967"/>
                      <a:gd name="connsiteY8" fmla="*/ 0 h 639526"/>
                      <a:gd name="connsiteX9" fmla="*/ 5428556 w 12201967"/>
                      <a:gd name="connsiteY9" fmla="*/ 0 h 639526"/>
                      <a:gd name="connsiteX10" fmla="*/ 5737660 w 12201967"/>
                      <a:gd name="connsiteY10" fmla="*/ 0 h 639526"/>
                      <a:gd name="connsiteX11" fmla="*/ 6046764 w 12201967"/>
                      <a:gd name="connsiteY11" fmla="*/ 0 h 639526"/>
                      <a:gd name="connsiteX12" fmla="*/ 6355868 w 12201967"/>
                      <a:gd name="connsiteY12" fmla="*/ 0 h 639526"/>
                      <a:gd name="connsiteX13" fmla="*/ 7148787 w 12201967"/>
                      <a:gd name="connsiteY13" fmla="*/ 0 h 639526"/>
                      <a:gd name="connsiteX14" fmla="*/ 7578845 w 12201967"/>
                      <a:gd name="connsiteY14" fmla="*/ 0 h 639526"/>
                      <a:gd name="connsiteX15" fmla="*/ 8129857 w 12201967"/>
                      <a:gd name="connsiteY15" fmla="*/ 0 h 639526"/>
                      <a:gd name="connsiteX16" fmla="*/ 8559915 w 12201967"/>
                      <a:gd name="connsiteY16" fmla="*/ 0 h 639526"/>
                      <a:gd name="connsiteX17" fmla="*/ 9231880 w 12201967"/>
                      <a:gd name="connsiteY17" fmla="*/ 0 h 639526"/>
                      <a:gd name="connsiteX18" fmla="*/ 10024799 w 12201967"/>
                      <a:gd name="connsiteY18" fmla="*/ 0 h 639526"/>
                      <a:gd name="connsiteX19" fmla="*/ 10333903 w 12201967"/>
                      <a:gd name="connsiteY19" fmla="*/ 0 h 639526"/>
                      <a:gd name="connsiteX20" fmla="*/ 11005869 w 12201967"/>
                      <a:gd name="connsiteY20" fmla="*/ 0 h 639526"/>
                      <a:gd name="connsiteX21" fmla="*/ 11435926 w 12201967"/>
                      <a:gd name="connsiteY21" fmla="*/ 0 h 639526"/>
                      <a:gd name="connsiteX22" fmla="*/ 12201967 w 12201967"/>
                      <a:gd name="connsiteY22" fmla="*/ 0 h 639526"/>
                      <a:gd name="connsiteX23" fmla="*/ 12201967 w 12201967"/>
                      <a:gd name="connsiteY23" fmla="*/ 0 h 639526"/>
                      <a:gd name="connsiteX24" fmla="*/ 12201967 w 12201967"/>
                      <a:gd name="connsiteY24" fmla="*/ 532936 h 639526"/>
                      <a:gd name="connsiteX25" fmla="*/ 12095377 w 12201967"/>
                      <a:gd name="connsiteY25" fmla="*/ 639526 h 639526"/>
                      <a:gd name="connsiteX26" fmla="*/ 11423412 w 12201967"/>
                      <a:gd name="connsiteY26" fmla="*/ 639526 h 639526"/>
                      <a:gd name="connsiteX27" fmla="*/ 10872400 w 12201967"/>
                      <a:gd name="connsiteY27" fmla="*/ 639526 h 639526"/>
                      <a:gd name="connsiteX28" fmla="*/ 10321388 w 12201967"/>
                      <a:gd name="connsiteY28" fmla="*/ 639526 h 639526"/>
                      <a:gd name="connsiteX29" fmla="*/ 9891331 w 12201967"/>
                      <a:gd name="connsiteY29" fmla="*/ 639526 h 639526"/>
                      <a:gd name="connsiteX30" fmla="*/ 8977458 w 12201967"/>
                      <a:gd name="connsiteY30" fmla="*/ 639526 h 639526"/>
                      <a:gd name="connsiteX31" fmla="*/ 8305492 w 12201967"/>
                      <a:gd name="connsiteY31" fmla="*/ 639526 h 639526"/>
                      <a:gd name="connsiteX32" fmla="*/ 7512573 w 12201967"/>
                      <a:gd name="connsiteY32" fmla="*/ 639526 h 639526"/>
                      <a:gd name="connsiteX33" fmla="*/ 7082515 w 12201967"/>
                      <a:gd name="connsiteY33" fmla="*/ 639526 h 639526"/>
                      <a:gd name="connsiteX34" fmla="*/ 6410550 w 12201967"/>
                      <a:gd name="connsiteY34" fmla="*/ 639526 h 639526"/>
                      <a:gd name="connsiteX35" fmla="*/ 5617631 w 12201967"/>
                      <a:gd name="connsiteY35" fmla="*/ 639526 h 639526"/>
                      <a:gd name="connsiteX36" fmla="*/ 5066619 w 12201967"/>
                      <a:gd name="connsiteY36" fmla="*/ 639526 h 639526"/>
                      <a:gd name="connsiteX37" fmla="*/ 4636561 w 12201967"/>
                      <a:gd name="connsiteY37" fmla="*/ 639526 h 639526"/>
                      <a:gd name="connsiteX38" fmla="*/ 3722688 w 12201967"/>
                      <a:gd name="connsiteY38" fmla="*/ 639526 h 639526"/>
                      <a:gd name="connsiteX39" fmla="*/ 3050723 w 12201967"/>
                      <a:gd name="connsiteY39" fmla="*/ 639526 h 639526"/>
                      <a:gd name="connsiteX40" fmla="*/ 2620665 w 12201967"/>
                      <a:gd name="connsiteY40" fmla="*/ 639526 h 639526"/>
                      <a:gd name="connsiteX41" fmla="*/ 2311561 w 12201967"/>
                      <a:gd name="connsiteY41" fmla="*/ 639526 h 639526"/>
                      <a:gd name="connsiteX42" fmla="*/ 1881503 w 12201967"/>
                      <a:gd name="connsiteY42" fmla="*/ 639526 h 639526"/>
                      <a:gd name="connsiteX43" fmla="*/ 1330491 w 12201967"/>
                      <a:gd name="connsiteY43" fmla="*/ 639526 h 639526"/>
                      <a:gd name="connsiteX44" fmla="*/ 1021387 w 12201967"/>
                      <a:gd name="connsiteY44" fmla="*/ 639526 h 639526"/>
                      <a:gd name="connsiteX45" fmla="*/ 0 w 12201967"/>
                      <a:gd name="connsiteY45" fmla="*/ 639526 h 639526"/>
                      <a:gd name="connsiteX46" fmla="*/ 0 w 12201967"/>
                      <a:gd name="connsiteY46" fmla="*/ 639526 h 639526"/>
                      <a:gd name="connsiteX47" fmla="*/ 0 w 12201967"/>
                      <a:gd name="connsiteY47" fmla="*/ 106590 h 639526"/>
                      <a:gd name="connsiteX48" fmla="*/ 106590 w 12201967"/>
                      <a:gd name="connsiteY48" fmla="*/ 0 h 6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201967" h="639526" fill="none" extrusionOk="0">
                        <a:moveTo>
                          <a:pt x="106590" y="0"/>
                        </a:moveTo>
                        <a:cubicBezTo>
                          <a:pt x="206962" y="3661"/>
                          <a:pt x="407662" y="-20031"/>
                          <a:pt x="536648" y="0"/>
                        </a:cubicBezTo>
                        <a:cubicBezTo>
                          <a:pt x="665634" y="20031"/>
                          <a:pt x="1214858" y="12178"/>
                          <a:pt x="1450521" y="0"/>
                        </a:cubicBezTo>
                        <a:cubicBezTo>
                          <a:pt x="1686184" y="-12178"/>
                          <a:pt x="1677522" y="-6615"/>
                          <a:pt x="1880579" y="0"/>
                        </a:cubicBezTo>
                        <a:cubicBezTo>
                          <a:pt x="2083636" y="6615"/>
                          <a:pt x="2241262" y="-16140"/>
                          <a:pt x="2552544" y="0"/>
                        </a:cubicBezTo>
                        <a:cubicBezTo>
                          <a:pt x="2863827" y="16140"/>
                          <a:pt x="2795949" y="-8060"/>
                          <a:pt x="2982602" y="0"/>
                        </a:cubicBezTo>
                        <a:cubicBezTo>
                          <a:pt x="3169255" y="8060"/>
                          <a:pt x="3216401" y="-11299"/>
                          <a:pt x="3291706" y="0"/>
                        </a:cubicBezTo>
                        <a:cubicBezTo>
                          <a:pt x="3367011" y="11299"/>
                          <a:pt x="3704562" y="-9296"/>
                          <a:pt x="3842718" y="0"/>
                        </a:cubicBezTo>
                        <a:cubicBezTo>
                          <a:pt x="3980874" y="9296"/>
                          <a:pt x="4370747" y="-36848"/>
                          <a:pt x="4756590" y="0"/>
                        </a:cubicBezTo>
                        <a:cubicBezTo>
                          <a:pt x="5142433" y="36848"/>
                          <a:pt x="5250308" y="5873"/>
                          <a:pt x="5428556" y="0"/>
                        </a:cubicBezTo>
                        <a:cubicBezTo>
                          <a:pt x="5606804" y="-5873"/>
                          <a:pt x="5675294" y="153"/>
                          <a:pt x="5737660" y="0"/>
                        </a:cubicBezTo>
                        <a:cubicBezTo>
                          <a:pt x="5800026" y="-153"/>
                          <a:pt x="5899805" y="-10367"/>
                          <a:pt x="6046764" y="0"/>
                        </a:cubicBezTo>
                        <a:cubicBezTo>
                          <a:pt x="6193723" y="10367"/>
                          <a:pt x="6267466" y="-14450"/>
                          <a:pt x="6355868" y="0"/>
                        </a:cubicBezTo>
                        <a:cubicBezTo>
                          <a:pt x="6444270" y="14450"/>
                          <a:pt x="6884485" y="29313"/>
                          <a:pt x="7148787" y="0"/>
                        </a:cubicBezTo>
                        <a:cubicBezTo>
                          <a:pt x="7413089" y="-29313"/>
                          <a:pt x="7420050" y="-6828"/>
                          <a:pt x="7578845" y="0"/>
                        </a:cubicBezTo>
                        <a:cubicBezTo>
                          <a:pt x="7737640" y="6828"/>
                          <a:pt x="7928657" y="-9222"/>
                          <a:pt x="8129857" y="0"/>
                        </a:cubicBezTo>
                        <a:cubicBezTo>
                          <a:pt x="8331057" y="9222"/>
                          <a:pt x="8435742" y="892"/>
                          <a:pt x="8559915" y="0"/>
                        </a:cubicBezTo>
                        <a:cubicBezTo>
                          <a:pt x="8684088" y="-892"/>
                          <a:pt x="8918513" y="9032"/>
                          <a:pt x="9231880" y="0"/>
                        </a:cubicBezTo>
                        <a:cubicBezTo>
                          <a:pt x="9545247" y="-9032"/>
                          <a:pt x="9719583" y="-5404"/>
                          <a:pt x="10024799" y="0"/>
                        </a:cubicBezTo>
                        <a:cubicBezTo>
                          <a:pt x="10330015" y="5404"/>
                          <a:pt x="10210629" y="13074"/>
                          <a:pt x="10333903" y="0"/>
                        </a:cubicBezTo>
                        <a:cubicBezTo>
                          <a:pt x="10457177" y="-13074"/>
                          <a:pt x="10827632" y="31724"/>
                          <a:pt x="11005869" y="0"/>
                        </a:cubicBezTo>
                        <a:cubicBezTo>
                          <a:pt x="11184106" y="-31724"/>
                          <a:pt x="11286202" y="-20310"/>
                          <a:pt x="11435926" y="0"/>
                        </a:cubicBezTo>
                        <a:cubicBezTo>
                          <a:pt x="11585650" y="20310"/>
                          <a:pt x="11950698" y="25700"/>
                          <a:pt x="12201967" y="0"/>
                        </a:cubicBezTo>
                        <a:lnTo>
                          <a:pt x="12201967" y="0"/>
                        </a:lnTo>
                        <a:cubicBezTo>
                          <a:pt x="12217294" y="239603"/>
                          <a:pt x="12208973" y="374072"/>
                          <a:pt x="12201967" y="532936"/>
                        </a:cubicBezTo>
                        <a:cubicBezTo>
                          <a:pt x="12199679" y="594802"/>
                          <a:pt x="12154672" y="643388"/>
                          <a:pt x="12095377" y="639526"/>
                        </a:cubicBezTo>
                        <a:cubicBezTo>
                          <a:pt x="11879272" y="616090"/>
                          <a:pt x="11584889" y="628002"/>
                          <a:pt x="11423412" y="639526"/>
                        </a:cubicBezTo>
                        <a:cubicBezTo>
                          <a:pt x="11261935" y="651050"/>
                          <a:pt x="11005308" y="657028"/>
                          <a:pt x="10872400" y="639526"/>
                        </a:cubicBezTo>
                        <a:cubicBezTo>
                          <a:pt x="10739492" y="622024"/>
                          <a:pt x="10495396" y="663115"/>
                          <a:pt x="10321388" y="639526"/>
                        </a:cubicBezTo>
                        <a:cubicBezTo>
                          <a:pt x="10147380" y="615937"/>
                          <a:pt x="9986320" y="623057"/>
                          <a:pt x="9891331" y="639526"/>
                        </a:cubicBezTo>
                        <a:cubicBezTo>
                          <a:pt x="9796342" y="655995"/>
                          <a:pt x="9214644" y="644537"/>
                          <a:pt x="8977458" y="639526"/>
                        </a:cubicBezTo>
                        <a:cubicBezTo>
                          <a:pt x="8740272" y="634515"/>
                          <a:pt x="8452966" y="612374"/>
                          <a:pt x="8305492" y="639526"/>
                        </a:cubicBezTo>
                        <a:cubicBezTo>
                          <a:pt x="8158018" y="666678"/>
                          <a:pt x="7906257" y="601143"/>
                          <a:pt x="7512573" y="639526"/>
                        </a:cubicBezTo>
                        <a:cubicBezTo>
                          <a:pt x="7118889" y="677909"/>
                          <a:pt x="7280575" y="638110"/>
                          <a:pt x="7082515" y="639526"/>
                        </a:cubicBezTo>
                        <a:cubicBezTo>
                          <a:pt x="6884455" y="640942"/>
                          <a:pt x="6610550" y="658409"/>
                          <a:pt x="6410550" y="639526"/>
                        </a:cubicBezTo>
                        <a:cubicBezTo>
                          <a:pt x="6210551" y="620643"/>
                          <a:pt x="5805547" y="643742"/>
                          <a:pt x="5617631" y="639526"/>
                        </a:cubicBezTo>
                        <a:cubicBezTo>
                          <a:pt x="5429715" y="635310"/>
                          <a:pt x="5340787" y="665050"/>
                          <a:pt x="5066619" y="639526"/>
                        </a:cubicBezTo>
                        <a:cubicBezTo>
                          <a:pt x="4792451" y="614002"/>
                          <a:pt x="4836215" y="654006"/>
                          <a:pt x="4636561" y="639526"/>
                        </a:cubicBezTo>
                        <a:cubicBezTo>
                          <a:pt x="4436907" y="625046"/>
                          <a:pt x="4005606" y="635392"/>
                          <a:pt x="3722688" y="639526"/>
                        </a:cubicBezTo>
                        <a:cubicBezTo>
                          <a:pt x="3439770" y="643660"/>
                          <a:pt x="3284588" y="657266"/>
                          <a:pt x="3050723" y="639526"/>
                        </a:cubicBezTo>
                        <a:cubicBezTo>
                          <a:pt x="2816858" y="621786"/>
                          <a:pt x="2714934" y="646005"/>
                          <a:pt x="2620665" y="639526"/>
                        </a:cubicBezTo>
                        <a:cubicBezTo>
                          <a:pt x="2526396" y="633047"/>
                          <a:pt x="2431995" y="650957"/>
                          <a:pt x="2311561" y="639526"/>
                        </a:cubicBezTo>
                        <a:cubicBezTo>
                          <a:pt x="2191127" y="628095"/>
                          <a:pt x="1993740" y="635167"/>
                          <a:pt x="1881503" y="639526"/>
                        </a:cubicBezTo>
                        <a:cubicBezTo>
                          <a:pt x="1769266" y="643885"/>
                          <a:pt x="1497933" y="656796"/>
                          <a:pt x="1330491" y="639526"/>
                        </a:cubicBezTo>
                        <a:cubicBezTo>
                          <a:pt x="1163049" y="622256"/>
                          <a:pt x="1108881" y="642788"/>
                          <a:pt x="1021387" y="639526"/>
                        </a:cubicBezTo>
                        <a:cubicBezTo>
                          <a:pt x="933893" y="636264"/>
                          <a:pt x="447743" y="687017"/>
                          <a:pt x="0" y="639526"/>
                        </a:cubicBezTo>
                        <a:lnTo>
                          <a:pt x="0" y="639526"/>
                        </a:lnTo>
                        <a:cubicBezTo>
                          <a:pt x="5861" y="478346"/>
                          <a:pt x="-5335" y="321198"/>
                          <a:pt x="0" y="106590"/>
                        </a:cubicBezTo>
                        <a:cubicBezTo>
                          <a:pt x="-2520" y="51702"/>
                          <a:pt x="49947" y="6789"/>
                          <a:pt x="106590" y="0"/>
                        </a:cubicBezTo>
                        <a:close/>
                      </a:path>
                      <a:path w="12201967" h="639526" stroke="0" extrusionOk="0">
                        <a:moveTo>
                          <a:pt x="106590" y="0"/>
                        </a:moveTo>
                        <a:cubicBezTo>
                          <a:pt x="220135" y="-3957"/>
                          <a:pt x="310980" y="11634"/>
                          <a:pt x="415694" y="0"/>
                        </a:cubicBezTo>
                        <a:cubicBezTo>
                          <a:pt x="520408" y="-11634"/>
                          <a:pt x="1100875" y="-35556"/>
                          <a:pt x="1329567" y="0"/>
                        </a:cubicBezTo>
                        <a:cubicBezTo>
                          <a:pt x="1558259" y="35556"/>
                          <a:pt x="1693554" y="3568"/>
                          <a:pt x="2001532" y="0"/>
                        </a:cubicBezTo>
                        <a:cubicBezTo>
                          <a:pt x="2309511" y="-3568"/>
                          <a:pt x="2294634" y="-11516"/>
                          <a:pt x="2431590" y="0"/>
                        </a:cubicBezTo>
                        <a:cubicBezTo>
                          <a:pt x="2568546" y="11516"/>
                          <a:pt x="2722610" y="-16672"/>
                          <a:pt x="2982602" y="0"/>
                        </a:cubicBezTo>
                        <a:cubicBezTo>
                          <a:pt x="3242594" y="16672"/>
                          <a:pt x="3309019" y="10933"/>
                          <a:pt x="3412660" y="0"/>
                        </a:cubicBezTo>
                        <a:cubicBezTo>
                          <a:pt x="3516301" y="-10933"/>
                          <a:pt x="3925127" y="-10027"/>
                          <a:pt x="4084625" y="0"/>
                        </a:cubicBezTo>
                        <a:cubicBezTo>
                          <a:pt x="4244123" y="10027"/>
                          <a:pt x="4703001" y="4603"/>
                          <a:pt x="4998498" y="0"/>
                        </a:cubicBezTo>
                        <a:cubicBezTo>
                          <a:pt x="5293995" y="-4603"/>
                          <a:pt x="5497476" y="33169"/>
                          <a:pt x="5791417" y="0"/>
                        </a:cubicBezTo>
                        <a:cubicBezTo>
                          <a:pt x="6085358" y="-33169"/>
                          <a:pt x="6012916" y="-12949"/>
                          <a:pt x="6100521" y="0"/>
                        </a:cubicBezTo>
                        <a:cubicBezTo>
                          <a:pt x="6188126" y="12949"/>
                          <a:pt x="6420636" y="-14852"/>
                          <a:pt x="6651533" y="0"/>
                        </a:cubicBezTo>
                        <a:cubicBezTo>
                          <a:pt x="6882430" y="14852"/>
                          <a:pt x="6998791" y="22632"/>
                          <a:pt x="7323498" y="0"/>
                        </a:cubicBezTo>
                        <a:cubicBezTo>
                          <a:pt x="7648206" y="-22632"/>
                          <a:pt x="7564336" y="-9737"/>
                          <a:pt x="7632602" y="0"/>
                        </a:cubicBezTo>
                        <a:cubicBezTo>
                          <a:pt x="7700868" y="9737"/>
                          <a:pt x="7808250" y="11918"/>
                          <a:pt x="7941706" y="0"/>
                        </a:cubicBezTo>
                        <a:cubicBezTo>
                          <a:pt x="8075162" y="-11918"/>
                          <a:pt x="8487068" y="10024"/>
                          <a:pt x="8734626" y="0"/>
                        </a:cubicBezTo>
                        <a:cubicBezTo>
                          <a:pt x="8982184" y="-10024"/>
                          <a:pt x="8904383" y="6302"/>
                          <a:pt x="9043730" y="0"/>
                        </a:cubicBezTo>
                        <a:cubicBezTo>
                          <a:pt x="9183077" y="-6302"/>
                          <a:pt x="9244360" y="-1356"/>
                          <a:pt x="9352834" y="0"/>
                        </a:cubicBezTo>
                        <a:cubicBezTo>
                          <a:pt x="9461308" y="1356"/>
                          <a:pt x="9783138" y="-21222"/>
                          <a:pt x="10145753" y="0"/>
                        </a:cubicBezTo>
                        <a:cubicBezTo>
                          <a:pt x="10508368" y="21222"/>
                          <a:pt x="10508417" y="8471"/>
                          <a:pt x="10817718" y="0"/>
                        </a:cubicBezTo>
                        <a:cubicBezTo>
                          <a:pt x="11127020" y="-8471"/>
                          <a:pt x="11402526" y="23276"/>
                          <a:pt x="11610637" y="0"/>
                        </a:cubicBezTo>
                        <a:cubicBezTo>
                          <a:pt x="11818748" y="-23276"/>
                          <a:pt x="12055172" y="2161"/>
                          <a:pt x="12201967" y="0"/>
                        </a:cubicBezTo>
                        <a:lnTo>
                          <a:pt x="12201967" y="0"/>
                        </a:lnTo>
                        <a:cubicBezTo>
                          <a:pt x="12186991" y="234757"/>
                          <a:pt x="12187484" y="316094"/>
                          <a:pt x="12201967" y="532936"/>
                        </a:cubicBezTo>
                        <a:cubicBezTo>
                          <a:pt x="12195449" y="582616"/>
                          <a:pt x="12149974" y="637924"/>
                          <a:pt x="12095377" y="639526"/>
                        </a:cubicBezTo>
                        <a:cubicBezTo>
                          <a:pt x="11809843" y="663890"/>
                          <a:pt x="11605815" y="623363"/>
                          <a:pt x="11302458" y="639526"/>
                        </a:cubicBezTo>
                        <a:cubicBezTo>
                          <a:pt x="10999101" y="655689"/>
                          <a:pt x="10832400" y="648325"/>
                          <a:pt x="10630492" y="639526"/>
                        </a:cubicBezTo>
                        <a:cubicBezTo>
                          <a:pt x="10428584" y="630727"/>
                          <a:pt x="9944383" y="643467"/>
                          <a:pt x="9716620" y="639526"/>
                        </a:cubicBezTo>
                        <a:cubicBezTo>
                          <a:pt x="9488857" y="635585"/>
                          <a:pt x="9354179" y="625143"/>
                          <a:pt x="9165608" y="639526"/>
                        </a:cubicBezTo>
                        <a:cubicBezTo>
                          <a:pt x="8977037" y="653909"/>
                          <a:pt x="8602723" y="673552"/>
                          <a:pt x="8372689" y="639526"/>
                        </a:cubicBezTo>
                        <a:cubicBezTo>
                          <a:pt x="8142655" y="605500"/>
                          <a:pt x="7784486" y="600579"/>
                          <a:pt x="7579770" y="639526"/>
                        </a:cubicBezTo>
                        <a:cubicBezTo>
                          <a:pt x="7375054" y="678473"/>
                          <a:pt x="7054846" y="607364"/>
                          <a:pt x="6786850" y="639526"/>
                        </a:cubicBezTo>
                        <a:cubicBezTo>
                          <a:pt x="6518854" y="671688"/>
                          <a:pt x="6323987" y="622003"/>
                          <a:pt x="5872977" y="639526"/>
                        </a:cubicBezTo>
                        <a:cubicBezTo>
                          <a:pt x="5421967" y="657049"/>
                          <a:pt x="5368927" y="678858"/>
                          <a:pt x="4959105" y="639526"/>
                        </a:cubicBezTo>
                        <a:cubicBezTo>
                          <a:pt x="4549283" y="600194"/>
                          <a:pt x="4552650" y="625155"/>
                          <a:pt x="4408093" y="639526"/>
                        </a:cubicBezTo>
                        <a:cubicBezTo>
                          <a:pt x="4263536" y="653897"/>
                          <a:pt x="3841712" y="655872"/>
                          <a:pt x="3615174" y="639526"/>
                        </a:cubicBezTo>
                        <a:cubicBezTo>
                          <a:pt x="3388636" y="623180"/>
                          <a:pt x="3129371" y="660701"/>
                          <a:pt x="2701301" y="639526"/>
                        </a:cubicBezTo>
                        <a:cubicBezTo>
                          <a:pt x="2273231" y="618351"/>
                          <a:pt x="1998575" y="642125"/>
                          <a:pt x="1787428" y="639526"/>
                        </a:cubicBezTo>
                        <a:cubicBezTo>
                          <a:pt x="1576281" y="636927"/>
                          <a:pt x="1509864" y="646543"/>
                          <a:pt x="1357370" y="639526"/>
                        </a:cubicBezTo>
                        <a:cubicBezTo>
                          <a:pt x="1204876" y="632509"/>
                          <a:pt x="278386" y="587588"/>
                          <a:pt x="0" y="639526"/>
                        </a:cubicBezTo>
                        <a:lnTo>
                          <a:pt x="0" y="639526"/>
                        </a:lnTo>
                        <a:cubicBezTo>
                          <a:pt x="-11913" y="409815"/>
                          <a:pt x="25723" y="292361"/>
                          <a:pt x="0" y="106590"/>
                        </a:cubicBezTo>
                        <a:cubicBezTo>
                          <a:pt x="3817" y="47556"/>
                          <a:pt x="48326" y="2033"/>
                          <a:pt x="106590"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a:solidFill>
                  <a:srgbClr val="0C0C0C"/>
                </a:solidFill>
                <a:latin typeface="Times New Roman"/>
                <a:cs typeface="Times New Roman"/>
              </a:rPr>
              <a:t>Janela temporal</a:t>
            </a:r>
            <a:endParaRPr lang="pt-BR" sz="2000">
              <a:solidFill>
                <a:srgbClr val="0C0C0C"/>
              </a:solidFill>
            </a:endParaRPr>
          </a:p>
        </p:txBody>
      </p:sp>
      <p:sp>
        <p:nvSpPr>
          <p:cNvPr id="5" name="Retângulo: Cantos Diagonais Arredondados 4">
            <a:extLst>
              <a:ext uri="{FF2B5EF4-FFF2-40B4-BE49-F238E27FC236}">
                <a16:creationId xmlns:a16="http://schemas.microsoft.com/office/drawing/2014/main" id="{55FE06EA-DFED-A986-CA58-19B5C1A45D5D}"/>
              </a:ext>
            </a:extLst>
          </p:cNvPr>
          <p:cNvSpPr/>
          <p:nvPr/>
        </p:nvSpPr>
        <p:spPr>
          <a:xfrm>
            <a:off x="-1792" y="5310842"/>
            <a:ext cx="12207408" cy="639525"/>
          </a:xfrm>
          <a:prstGeom prst="round2DiagRect">
            <a:avLst/>
          </a:prstGeom>
          <a:solidFill>
            <a:schemeClr val="bg1">
              <a:lumMod val="85000"/>
            </a:schemeClr>
          </a:solidFill>
          <a:ln w="57150">
            <a:solidFill>
              <a:schemeClr val="bg1">
                <a:lumMod val="85000"/>
              </a:schemeClr>
            </a:solidFill>
            <a:extLst>
              <a:ext uri="{C807C97D-BFC1-408E-A445-0C87EB9F89A2}">
                <ask:lineSketchStyleProps xmlns:ask="http://schemas.microsoft.com/office/drawing/2018/sketchyshapes" sd="623175589">
                  <a:custGeom>
                    <a:avLst/>
                    <a:gdLst>
                      <a:gd name="connsiteX0" fmla="*/ 106590 w 12207408"/>
                      <a:gd name="connsiteY0" fmla="*/ 0 h 639525"/>
                      <a:gd name="connsiteX1" fmla="*/ 657849 w 12207408"/>
                      <a:gd name="connsiteY1" fmla="*/ 0 h 639525"/>
                      <a:gd name="connsiteX2" fmla="*/ 967093 w 12207408"/>
                      <a:gd name="connsiteY2" fmla="*/ 0 h 639525"/>
                      <a:gd name="connsiteX3" fmla="*/ 1518352 w 12207408"/>
                      <a:gd name="connsiteY3" fmla="*/ 0 h 639525"/>
                      <a:gd name="connsiteX4" fmla="*/ 2311628 w 12207408"/>
                      <a:gd name="connsiteY4" fmla="*/ 0 h 639525"/>
                      <a:gd name="connsiteX5" fmla="*/ 3104904 w 12207408"/>
                      <a:gd name="connsiteY5" fmla="*/ 0 h 639525"/>
                      <a:gd name="connsiteX6" fmla="*/ 3414147 w 12207408"/>
                      <a:gd name="connsiteY6" fmla="*/ 0 h 639525"/>
                      <a:gd name="connsiteX7" fmla="*/ 3723390 w 12207408"/>
                      <a:gd name="connsiteY7" fmla="*/ 0 h 639525"/>
                      <a:gd name="connsiteX8" fmla="*/ 4395658 w 12207408"/>
                      <a:gd name="connsiteY8" fmla="*/ 0 h 639525"/>
                      <a:gd name="connsiteX9" fmla="*/ 5309942 w 12207408"/>
                      <a:gd name="connsiteY9" fmla="*/ 0 h 639525"/>
                      <a:gd name="connsiteX10" fmla="*/ 5982209 w 12207408"/>
                      <a:gd name="connsiteY10" fmla="*/ 0 h 639525"/>
                      <a:gd name="connsiteX11" fmla="*/ 6533469 w 12207408"/>
                      <a:gd name="connsiteY11" fmla="*/ 0 h 639525"/>
                      <a:gd name="connsiteX12" fmla="*/ 7084728 w 12207408"/>
                      <a:gd name="connsiteY12" fmla="*/ 0 h 639525"/>
                      <a:gd name="connsiteX13" fmla="*/ 7514980 w 12207408"/>
                      <a:gd name="connsiteY13" fmla="*/ 0 h 639525"/>
                      <a:gd name="connsiteX14" fmla="*/ 8429264 w 12207408"/>
                      <a:gd name="connsiteY14" fmla="*/ 0 h 639525"/>
                      <a:gd name="connsiteX15" fmla="*/ 8859515 w 12207408"/>
                      <a:gd name="connsiteY15" fmla="*/ 0 h 639525"/>
                      <a:gd name="connsiteX16" fmla="*/ 9773799 w 12207408"/>
                      <a:gd name="connsiteY16" fmla="*/ 0 h 639525"/>
                      <a:gd name="connsiteX17" fmla="*/ 10325059 w 12207408"/>
                      <a:gd name="connsiteY17" fmla="*/ 0 h 639525"/>
                      <a:gd name="connsiteX18" fmla="*/ 10755310 w 12207408"/>
                      <a:gd name="connsiteY18" fmla="*/ 0 h 639525"/>
                      <a:gd name="connsiteX19" fmla="*/ 11064553 w 12207408"/>
                      <a:gd name="connsiteY19" fmla="*/ 0 h 639525"/>
                      <a:gd name="connsiteX20" fmla="*/ 12207408 w 12207408"/>
                      <a:gd name="connsiteY20" fmla="*/ 0 h 639525"/>
                      <a:gd name="connsiteX21" fmla="*/ 12207408 w 12207408"/>
                      <a:gd name="connsiteY21" fmla="*/ 0 h 639525"/>
                      <a:gd name="connsiteX22" fmla="*/ 12207408 w 12207408"/>
                      <a:gd name="connsiteY22" fmla="*/ 532935 h 639525"/>
                      <a:gd name="connsiteX23" fmla="*/ 12100818 w 12207408"/>
                      <a:gd name="connsiteY23" fmla="*/ 639525 h 639525"/>
                      <a:gd name="connsiteX24" fmla="*/ 11186534 w 12207408"/>
                      <a:gd name="connsiteY24" fmla="*/ 639525 h 639525"/>
                      <a:gd name="connsiteX25" fmla="*/ 10514266 w 12207408"/>
                      <a:gd name="connsiteY25" fmla="*/ 639525 h 639525"/>
                      <a:gd name="connsiteX26" fmla="*/ 9841999 w 12207408"/>
                      <a:gd name="connsiteY26" fmla="*/ 639525 h 639525"/>
                      <a:gd name="connsiteX27" fmla="*/ 9290739 w 12207408"/>
                      <a:gd name="connsiteY27" fmla="*/ 639525 h 639525"/>
                      <a:gd name="connsiteX28" fmla="*/ 8497463 w 12207408"/>
                      <a:gd name="connsiteY28" fmla="*/ 639525 h 639525"/>
                      <a:gd name="connsiteX29" fmla="*/ 8067212 w 12207408"/>
                      <a:gd name="connsiteY29" fmla="*/ 639525 h 639525"/>
                      <a:gd name="connsiteX30" fmla="*/ 7273936 w 12207408"/>
                      <a:gd name="connsiteY30" fmla="*/ 639525 h 639525"/>
                      <a:gd name="connsiteX31" fmla="*/ 6601668 w 12207408"/>
                      <a:gd name="connsiteY31" fmla="*/ 639525 h 639525"/>
                      <a:gd name="connsiteX32" fmla="*/ 6292425 w 12207408"/>
                      <a:gd name="connsiteY32" fmla="*/ 639525 h 639525"/>
                      <a:gd name="connsiteX33" fmla="*/ 5378141 w 12207408"/>
                      <a:gd name="connsiteY33" fmla="*/ 639525 h 639525"/>
                      <a:gd name="connsiteX34" fmla="*/ 4584865 w 12207408"/>
                      <a:gd name="connsiteY34" fmla="*/ 639525 h 639525"/>
                      <a:gd name="connsiteX35" fmla="*/ 4275622 w 12207408"/>
                      <a:gd name="connsiteY35" fmla="*/ 639525 h 639525"/>
                      <a:gd name="connsiteX36" fmla="*/ 3845371 w 12207408"/>
                      <a:gd name="connsiteY36" fmla="*/ 639525 h 639525"/>
                      <a:gd name="connsiteX37" fmla="*/ 3052095 w 12207408"/>
                      <a:gd name="connsiteY37" fmla="*/ 639525 h 639525"/>
                      <a:gd name="connsiteX38" fmla="*/ 2137811 w 12207408"/>
                      <a:gd name="connsiteY38" fmla="*/ 639525 h 639525"/>
                      <a:gd name="connsiteX39" fmla="*/ 1828568 w 12207408"/>
                      <a:gd name="connsiteY39" fmla="*/ 639525 h 639525"/>
                      <a:gd name="connsiteX40" fmla="*/ 1156300 w 12207408"/>
                      <a:gd name="connsiteY40" fmla="*/ 639525 h 639525"/>
                      <a:gd name="connsiteX41" fmla="*/ 847057 w 12207408"/>
                      <a:gd name="connsiteY41" fmla="*/ 639525 h 639525"/>
                      <a:gd name="connsiteX42" fmla="*/ 0 w 12207408"/>
                      <a:gd name="connsiteY42" fmla="*/ 639525 h 639525"/>
                      <a:gd name="connsiteX43" fmla="*/ 0 w 12207408"/>
                      <a:gd name="connsiteY43" fmla="*/ 639525 h 639525"/>
                      <a:gd name="connsiteX44" fmla="*/ 0 w 12207408"/>
                      <a:gd name="connsiteY44" fmla="*/ 106590 h 639525"/>
                      <a:gd name="connsiteX45" fmla="*/ 106590 w 12207408"/>
                      <a:gd name="connsiteY45" fmla="*/ 0 h 6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207408" h="639525" fill="none" extrusionOk="0">
                        <a:moveTo>
                          <a:pt x="106590" y="0"/>
                        </a:moveTo>
                        <a:cubicBezTo>
                          <a:pt x="333176" y="9417"/>
                          <a:pt x="483755" y="20921"/>
                          <a:pt x="657849" y="0"/>
                        </a:cubicBezTo>
                        <a:cubicBezTo>
                          <a:pt x="831943" y="-20921"/>
                          <a:pt x="856249" y="-1862"/>
                          <a:pt x="967093" y="0"/>
                        </a:cubicBezTo>
                        <a:cubicBezTo>
                          <a:pt x="1077937" y="1862"/>
                          <a:pt x="1328806" y="-14401"/>
                          <a:pt x="1518352" y="0"/>
                        </a:cubicBezTo>
                        <a:cubicBezTo>
                          <a:pt x="1707898" y="14401"/>
                          <a:pt x="1929824" y="-6195"/>
                          <a:pt x="2311628" y="0"/>
                        </a:cubicBezTo>
                        <a:cubicBezTo>
                          <a:pt x="2693432" y="6195"/>
                          <a:pt x="2750436" y="-34832"/>
                          <a:pt x="3104904" y="0"/>
                        </a:cubicBezTo>
                        <a:cubicBezTo>
                          <a:pt x="3459372" y="34832"/>
                          <a:pt x="3264462" y="2372"/>
                          <a:pt x="3414147" y="0"/>
                        </a:cubicBezTo>
                        <a:cubicBezTo>
                          <a:pt x="3563832" y="-2372"/>
                          <a:pt x="3636060" y="2364"/>
                          <a:pt x="3723390" y="0"/>
                        </a:cubicBezTo>
                        <a:cubicBezTo>
                          <a:pt x="3810720" y="-2364"/>
                          <a:pt x="4236073" y="-18907"/>
                          <a:pt x="4395658" y="0"/>
                        </a:cubicBezTo>
                        <a:cubicBezTo>
                          <a:pt x="4555243" y="18907"/>
                          <a:pt x="5069667" y="-38324"/>
                          <a:pt x="5309942" y="0"/>
                        </a:cubicBezTo>
                        <a:cubicBezTo>
                          <a:pt x="5550217" y="38324"/>
                          <a:pt x="5796513" y="-27587"/>
                          <a:pt x="5982209" y="0"/>
                        </a:cubicBezTo>
                        <a:cubicBezTo>
                          <a:pt x="6167905" y="27587"/>
                          <a:pt x="6343811" y="-6199"/>
                          <a:pt x="6533469" y="0"/>
                        </a:cubicBezTo>
                        <a:cubicBezTo>
                          <a:pt x="6723127" y="6199"/>
                          <a:pt x="6903077" y="-6691"/>
                          <a:pt x="7084728" y="0"/>
                        </a:cubicBezTo>
                        <a:cubicBezTo>
                          <a:pt x="7266379" y="6691"/>
                          <a:pt x="7415760" y="-10953"/>
                          <a:pt x="7514980" y="0"/>
                        </a:cubicBezTo>
                        <a:cubicBezTo>
                          <a:pt x="7614200" y="10953"/>
                          <a:pt x="8084095" y="-1135"/>
                          <a:pt x="8429264" y="0"/>
                        </a:cubicBezTo>
                        <a:cubicBezTo>
                          <a:pt x="8774433" y="1135"/>
                          <a:pt x="8651443" y="-7970"/>
                          <a:pt x="8859515" y="0"/>
                        </a:cubicBezTo>
                        <a:cubicBezTo>
                          <a:pt x="9067587" y="7970"/>
                          <a:pt x="9551859" y="-21622"/>
                          <a:pt x="9773799" y="0"/>
                        </a:cubicBezTo>
                        <a:cubicBezTo>
                          <a:pt x="9995739" y="21622"/>
                          <a:pt x="10057047" y="-5733"/>
                          <a:pt x="10325059" y="0"/>
                        </a:cubicBezTo>
                        <a:cubicBezTo>
                          <a:pt x="10593071" y="5733"/>
                          <a:pt x="10566344" y="-9695"/>
                          <a:pt x="10755310" y="0"/>
                        </a:cubicBezTo>
                        <a:cubicBezTo>
                          <a:pt x="10944276" y="9695"/>
                          <a:pt x="10981676" y="7866"/>
                          <a:pt x="11064553" y="0"/>
                        </a:cubicBezTo>
                        <a:cubicBezTo>
                          <a:pt x="11147430" y="-7866"/>
                          <a:pt x="11950421" y="-51446"/>
                          <a:pt x="12207408" y="0"/>
                        </a:cubicBezTo>
                        <a:lnTo>
                          <a:pt x="12207408" y="0"/>
                        </a:lnTo>
                        <a:cubicBezTo>
                          <a:pt x="12182950" y="177927"/>
                          <a:pt x="12203073" y="308304"/>
                          <a:pt x="12207408" y="532935"/>
                        </a:cubicBezTo>
                        <a:cubicBezTo>
                          <a:pt x="12193030" y="588783"/>
                          <a:pt x="12155134" y="649691"/>
                          <a:pt x="12100818" y="639525"/>
                        </a:cubicBezTo>
                        <a:cubicBezTo>
                          <a:pt x="11913178" y="667647"/>
                          <a:pt x="11408067" y="611558"/>
                          <a:pt x="11186534" y="639525"/>
                        </a:cubicBezTo>
                        <a:cubicBezTo>
                          <a:pt x="10965001" y="667492"/>
                          <a:pt x="10738008" y="611368"/>
                          <a:pt x="10514266" y="639525"/>
                        </a:cubicBezTo>
                        <a:cubicBezTo>
                          <a:pt x="10290524" y="667682"/>
                          <a:pt x="10012160" y="649506"/>
                          <a:pt x="9841999" y="639525"/>
                        </a:cubicBezTo>
                        <a:cubicBezTo>
                          <a:pt x="9671838" y="629544"/>
                          <a:pt x="9533129" y="636349"/>
                          <a:pt x="9290739" y="639525"/>
                        </a:cubicBezTo>
                        <a:cubicBezTo>
                          <a:pt x="9048349" y="642701"/>
                          <a:pt x="8717522" y="610660"/>
                          <a:pt x="8497463" y="639525"/>
                        </a:cubicBezTo>
                        <a:cubicBezTo>
                          <a:pt x="8277404" y="668390"/>
                          <a:pt x="8247795" y="625582"/>
                          <a:pt x="8067212" y="639525"/>
                        </a:cubicBezTo>
                        <a:cubicBezTo>
                          <a:pt x="7886629" y="653468"/>
                          <a:pt x="7619564" y="607381"/>
                          <a:pt x="7273936" y="639525"/>
                        </a:cubicBezTo>
                        <a:cubicBezTo>
                          <a:pt x="6928308" y="671669"/>
                          <a:pt x="6928349" y="647300"/>
                          <a:pt x="6601668" y="639525"/>
                        </a:cubicBezTo>
                        <a:cubicBezTo>
                          <a:pt x="6274987" y="631750"/>
                          <a:pt x="6425222" y="644869"/>
                          <a:pt x="6292425" y="639525"/>
                        </a:cubicBezTo>
                        <a:cubicBezTo>
                          <a:pt x="6159628" y="634181"/>
                          <a:pt x="5753443" y="642934"/>
                          <a:pt x="5378141" y="639525"/>
                        </a:cubicBezTo>
                        <a:cubicBezTo>
                          <a:pt x="5002839" y="636116"/>
                          <a:pt x="4874720" y="600867"/>
                          <a:pt x="4584865" y="639525"/>
                        </a:cubicBezTo>
                        <a:cubicBezTo>
                          <a:pt x="4295010" y="678183"/>
                          <a:pt x="4355405" y="630853"/>
                          <a:pt x="4275622" y="639525"/>
                        </a:cubicBezTo>
                        <a:cubicBezTo>
                          <a:pt x="4195839" y="648197"/>
                          <a:pt x="3943709" y="628781"/>
                          <a:pt x="3845371" y="639525"/>
                        </a:cubicBezTo>
                        <a:cubicBezTo>
                          <a:pt x="3747033" y="650269"/>
                          <a:pt x="3328576" y="654521"/>
                          <a:pt x="3052095" y="639525"/>
                        </a:cubicBezTo>
                        <a:cubicBezTo>
                          <a:pt x="2775614" y="624529"/>
                          <a:pt x="2525948" y="618038"/>
                          <a:pt x="2137811" y="639525"/>
                        </a:cubicBezTo>
                        <a:cubicBezTo>
                          <a:pt x="1749674" y="661012"/>
                          <a:pt x="1903333" y="628798"/>
                          <a:pt x="1828568" y="639525"/>
                        </a:cubicBezTo>
                        <a:cubicBezTo>
                          <a:pt x="1753803" y="650252"/>
                          <a:pt x="1441801" y="608360"/>
                          <a:pt x="1156300" y="639525"/>
                        </a:cubicBezTo>
                        <a:cubicBezTo>
                          <a:pt x="870799" y="670690"/>
                          <a:pt x="929755" y="645527"/>
                          <a:pt x="847057" y="639525"/>
                        </a:cubicBezTo>
                        <a:cubicBezTo>
                          <a:pt x="764359" y="633523"/>
                          <a:pt x="273455" y="621760"/>
                          <a:pt x="0" y="639525"/>
                        </a:cubicBezTo>
                        <a:lnTo>
                          <a:pt x="0" y="639525"/>
                        </a:lnTo>
                        <a:cubicBezTo>
                          <a:pt x="-11872" y="473122"/>
                          <a:pt x="16539" y="247442"/>
                          <a:pt x="0" y="106590"/>
                        </a:cubicBezTo>
                        <a:cubicBezTo>
                          <a:pt x="7306" y="49364"/>
                          <a:pt x="56097" y="-11278"/>
                          <a:pt x="106590" y="0"/>
                        </a:cubicBezTo>
                        <a:close/>
                      </a:path>
                      <a:path w="12207408" h="639525" stroke="0" extrusionOk="0">
                        <a:moveTo>
                          <a:pt x="106590" y="0"/>
                        </a:moveTo>
                        <a:cubicBezTo>
                          <a:pt x="315676" y="-15043"/>
                          <a:pt x="346516" y="-21250"/>
                          <a:pt x="536841" y="0"/>
                        </a:cubicBezTo>
                        <a:cubicBezTo>
                          <a:pt x="727166" y="21250"/>
                          <a:pt x="1246646" y="-31042"/>
                          <a:pt x="1451125" y="0"/>
                        </a:cubicBezTo>
                        <a:cubicBezTo>
                          <a:pt x="1655604" y="31042"/>
                          <a:pt x="1795744" y="32576"/>
                          <a:pt x="2123393" y="0"/>
                        </a:cubicBezTo>
                        <a:cubicBezTo>
                          <a:pt x="2451042" y="-32576"/>
                          <a:pt x="2594729" y="43877"/>
                          <a:pt x="3037677" y="0"/>
                        </a:cubicBezTo>
                        <a:cubicBezTo>
                          <a:pt x="3480625" y="-43877"/>
                          <a:pt x="3274937" y="13619"/>
                          <a:pt x="3346920" y="0"/>
                        </a:cubicBezTo>
                        <a:cubicBezTo>
                          <a:pt x="3418903" y="-13619"/>
                          <a:pt x="3584914" y="1565"/>
                          <a:pt x="3656163" y="0"/>
                        </a:cubicBezTo>
                        <a:cubicBezTo>
                          <a:pt x="3727412" y="-1565"/>
                          <a:pt x="3932456" y="12237"/>
                          <a:pt x="4086415" y="0"/>
                        </a:cubicBezTo>
                        <a:cubicBezTo>
                          <a:pt x="4240374" y="-12237"/>
                          <a:pt x="4615632" y="4990"/>
                          <a:pt x="4879690" y="0"/>
                        </a:cubicBezTo>
                        <a:cubicBezTo>
                          <a:pt x="5143749" y="-4990"/>
                          <a:pt x="5361650" y="-33172"/>
                          <a:pt x="5551958" y="0"/>
                        </a:cubicBezTo>
                        <a:cubicBezTo>
                          <a:pt x="5742266" y="33172"/>
                          <a:pt x="5935734" y="-8336"/>
                          <a:pt x="6224226" y="0"/>
                        </a:cubicBezTo>
                        <a:cubicBezTo>
                          <a:pt x="6512718" y="8336"/>
                          <a:pt x="6722667" y="32285"/>
                          <a:pt x="7017502" y="0"/>
                        </a:cubicBezTo>
                        <a:cubicBezTo>
                          <a:pt x="7312337" y="-32285"/>
                          <a:pt x="7227656" y="7028"/>
                          <a:pt x="7326745" y="0"/>
                        </a:cubicBezTo>
                        <a:cubicBezTo>
                          <a:pt x="7425834" y="-7028"/>
                          <a:pt x="7539006" y="-1735"/>
                          <a:pt x="7635988" y="0"/>
                        </a:cubicBezTo>
                        <a:cubicBezTo>
                          <a:pt x="7732970" y="1735"/>
                          <a:pt x="8210429" y="15466"/>
                          <a:pt x="8429264" y="0"/>
                        </a:cubicBezTo>
                        <a:cubicBezTo>
                          <a:pt x="8648099" y="-15466"/>
                          <a:pt x="9111986" y="-21637"/>
                          <a:pt x="9343548" y="0"/>
                        </a:cubicBezTo>
                        <a:cubicBezTo>
                          <a:pt x="9575110" y="21637"/>
                          <a:pt x="9771812" y="-24346"/>
                          <a:pt x="10015815" y="0"/>
                        </a:cubicBezTo>
                        <a:cubicBezTo>
                          <a:pt x="10259818" y="24346"/>
                          <a:pt x="10536103" y="5612"/>
                          <a:pt x="10930099" y="0"/>
                        </a:cubicBezTo>
                        <a:cubicBezTo>
                          <a:pt x="11324095" y="-5612"/>
                          <a:pt x="11811383" y="27602"/>
                          <a:pt x="12207408" y="0"/>
                        </a:cubicBezTo>
                        <a:lnTo>
                          <a:pt x="12207408" y="0"/>
                        </a:lnTo>
                        <a:cubicBezTo>
                          <a:pt x="12182160" y="192492"/>
                          <a:pt x="12219736" y="378997"/>
                          <a:pt x="12207408" y="532935"/>
                        </a:cubicBezTo>
                        <a:cubicBezTo>
                          <a:pt x="12201852" y="589247"/>
                          <a:pt x="12164912" y="635793"/>
                          <a:pt x="12100818" y="639525"/>
                        </a:cubicBezTo>
                        <a:cubicBezTo>
                          <a:pt x="12033808" y="653839"/>
                          <a:pt x="11888127" y="645806"/>
                          <a:pt x="11791575" y="639525"/>
                        </a:cubicBezTo>
                        <a:cubicBezTo>
                          <a:pt x="11695023" y="633244"/>
                          <a:pt x="11503052" y="635287"/>
                          <a:pt x="11361324" y="639525"/>
                        </a:cubicBezTo>
                        <a:cubicBezTo>
                          <a:pt x="11219596" y="643763"/>
                          <a:pt x="10966117" y="609426"/>
                          <a:pt x="10689056" y="639525"/>
                        </a:cubicBezTo>
                        <a:cubicBezTo>
                          <a:pt x="10411995" y="669624"/>
                          <a:pt x="10222990" y="672264"/>
                          <a:pt x="9774772" y="639525"/>
                        </a:cubicBezTo>
                        <a:cubicBezTo>
                          <a:pt x="9326554" y="606786"/>
                          <a:pt x="9547344" y="641699"/>
                          <a:pt x="9344521" y="639525"/>
                        </a:cubicBezTo>
                        <a:cubicBezTo>
                          <a:pt x="9141698" y="637351"/>
                          <a:pt x="9172308" y="652765"/>
                          <a:pt x="9035277" y="639525"/>
                        </a:cubicBezTo>
                        <a:cubicBezTo>
                          <a:pt x="8898246" y="626285"/>
                          <a:pt x="8305167" y="674866"/>
                          <a:pt x="8120993" y="639525"/>
                        </a:cubicBezTo>
                        <a:cubicBezTo>
                          <a:pt x="7936819" y="604184"/>
                          <a:pt x="7883336" y="633488"/>
                          <a:pt x="7690742" y="639525"/>
                        </a:cubicBezTo>
                        <a:cubicBezTo>
                          <a:pt x="7498148" y="645562"/>
                          <a:pt x="7468665" y="660685"/>
                          <a:pt x="7260491" y="639525"/>
                        </a:cubicBezTo>
                        <a:cubicBezTo>
                          <a:pt x="7052317" y="618365"/>
                          <a:pt x="6630661" y="655145"/>
                          <a:pt x="6467215" y="639525"/>
                        </a:cubicBezTo>
                        <a:cubicBezTo>
                          <a:pt x="6303769" y="623905"/>
                          <a:pt x="5914976" y="633762"/>
                          <a:pt x="5552931" y="639525"/>
                        </a:cubicBezTo>
                        <a:cubicBezTo>
                          <a:pt x="5190886" y="645288"/>
                          <a:pt x="4828755" y="613839"/>
                          <a:pt x="4638647" y="639525"/>
                        </a:cubicBezTo>
                        <a:cubicBezTo>
                          <a:pt x="4448539" y="665211"/>
                          <a:pt x="4179257" y="607997"/>
                          <a:pt x="3966379" y="639525"/>
                        </a:cubicBezTo>
                        <a:cubicBezTo>
                          <a:pt x="3753501" y="671053"/>
                          <a:pt x="3619917" y="643967"/>
                          <a:pt x="3415120" y="639525"/>
                        </a:cubicBezTo>
                        <a:cubicBezTo>
                          <a:pt x="3210323" y="635083"/>
                          <a:pt x="3074107" y="628722"/>
                          <a:pt x="2984868" y="639525"/>
                        </a:cubicBezTo>
                        <a:cubicBezTo>
                          <a:pt x="2895629" y="650328"/>
                          <a:pt x="2766321" y="660900"/>
                          <a:pt x="2554617" y="639525"/>
                        </a:cubicBezTo>
                        <a:cubicBezTo>
                          <a:pt x="2342913" y="618150"/>
                          <a:pt x="2155192" y="626513"/>
                          <a:pt x="1761341" y="639525"/>
                        </a:cubicBezTo>
                        <a:cubicBezTo>
                          <a:pt x="1367490" y="652537"/>
                          <a:pt x="1517203" y="623496"/>
                          <a:pt x="1331090" y="639525"/>
                        </a:cubicBezTo>
                        <a:cubicBezTo>
                          <a:pt x="1144977" y="655554"/>
                          <a:pt x="929527" y="624731"/>
                          <a:pt x="779830" y="639525"/>
                        </a:cubicBezTo>
                        <a:cubicBezTo>
                          <a:pt x="630133" y="654319"/>
                          <a:pt x="303383" y="632478"/>
                          <a:pt x="0" y="639525"/>
                        </a:cubicBezTo>
                        <a:lnTo>
                          <a:pt x="0" y="639525"/>
                        </a:lnTo>
                        <a:cubicBezTo>
                          <a:pt x="-18350" y="390984"/>
                          <a:pt x="20467" y="332681"/>
                          <a:pt x="0" y="106590"/>
                        </a:cubicBezTo>
                        <a:cubicBezTo>
                          <a:pt x="5114" y="47201"/>
                          <a:pt x="47503" y="2104"/>
                          <a:pt x="106590"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a:solidFill>
                  <a:srgbClr val="0C0C0C"/>
                </a:solidFill>
                <a:latin typeface="Times New Roman"/>
                <a:cs typeface="Times New Roman"/>
              </a:rPr>
              <a:t>Quantidade de citações</a:t>
            </a:r>
          </a:p>
        </p:txBody>
      </p:sp>
      <p:pic>
        <p:nvPicPr>
          <p:cNvPr id="10" name="Imagem 7" descr="File:Scopus logo.svg - Wikipedia">
            <a:extLst>
              <a:ext uri="{FF2B5EF4-FFF2-40B4-BE49-F238E27FC236}">
                <a16:creationId xmlns:a16="http://schemas.microsoft.com/office/drawing/2014/main" id="{A1451A5C-109C-C80F-8088-3AD0B3BF3333}"/>
              </a:ext>
            </a:extLst>
          </p:cNvPr>
          <p:cNvPicPr>
            <a:picLocks noChangeAspect="1"/>
          </p:cNvPicPr>
          <p:nvPr/>
        </p:nvPicPr>
        <p:blipFill>
          <a:blip r:embed="rId4"/>
          <a:stretch>
            <a:fillRect/>
          </a:stretch>
        </p:blipFill>
        <p:spPr>
          <a:xfrm>
            <a:off x="10637225" y="2817138"/>
            <a:ext cx="908957" cy="290853"/>
          </a:xfrm>
          <a:prstGeom prst="rect">
            <a:avLst/>
          </a:prstGeom>
          <a:ln>
            <a:solidFill>
              <a:schemeClr val="bg1">
                <a:lumMod val="85000"/>
              </a:schemeClr>
            </a:solidFill>
          </a:ln>
        </p:spPr>
      </p:pic>
      <p:pic>
        <p:nvPicPr>
          <p:cNvPr id="11" name="Imagem 10" descr="File:Financial Times corporate logo (no background).svg - Wikimedia Commons">
            <a:extLst>
              <a:ext uri="{FF2B5EF4-FFF2-40B4-BE49-F238E27FC236}">
                <a16:creationId xmlns:a16="http://schemas.microsoft.com/office/drawing/2014/main" id="{221A67BB-D708-F59B-E242-F0167CA91329}"/>
              </a:ext>
            </a:extLst>
          </p:cNvPr>
          <p:cNvPicPr>
            <a:picLocks noChangeAspect="1"/>
          </p:cNvPicPr>
          <p:nvPr/>
        </p:nvPicPr>
        <p:blipFill>
          <a:blip r:embed="rId5"/>
          <a:stretch>
            <a:fillRect/>
          </a:stretch>
        </p:blipFill>
        <p:spPr>
          <a:xfrm>
            <a:off x="8868547" y="2637817"/>
            <a:ext cx="485422" cy="628791"/>
          </a:xfrm>
          <a:prstGeom prst="rect">
            <a:avLst/>
          </a:prstGeom>
          <a:ln>
            <a:noFill/>
          </a:ln>
        </p:spPr>
      </p:pic>
      <p:pic>
        <p:nvPicPr>
          <p:cNvPr id="1026" name="Picture 2">
            <a:extLst>
              <a:ext uri="{FF2B5EF4-FFF2-40B4-BE49-F238E27FC236}">
                <a16:creationId xmlns:a16="http://schemas.microsoft.com/office/drawing/2014/main" id="{2B42E6E4-05BD-9E87-B49E-052AEA9A940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94587" y="2903785"/>
            <a:ext cx="1131411" cy="117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Chartered Association of Business Schools">
            <a:extLst>
              <a:ext uri="{FF2B5EF4-FFF2-40B4-BE49-F238E27FC236}">
                <a16:creationId xmlns:a16="http://schemas.microsoft.com/office/drawing/2014/main" id="{2543F1F3-03E4-6DFC-7719-B9E6EA11BA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7465" y="2747359"/>
            <a:ext cx="613123" cy="37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9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7" name="CaixaDeTexto 6">
            <a:extLst>
              <a:ext uri="{FF2B5EF4-FFF2-40B4-BE49-F238E27FC236}">
                <a16:creationId xmlns:a16="http://schemas.microsoft.com/office/drawing/2014/main" id="{0B0EFECC-1DBB-7602-5F9D-883EB10A9F90}"/>
              </a:ext>
            </a:extLst>
          </p:cNvPr>
          <p:cNvSpPr txBox="1"/>
          <p:nvPr/>
        </p:nvSpPr>
        <p:spPr>
          <a:xfrm>
            <a:off x="2460172" y="2614834"/>
            <a:ext cx="7772400" cy="2031325"/>
          </a:xfrm>
          <a:prstGeom prst="rect">
            <a:avLst/>
          </a:prstGeom>
          <a:noFill/>
        </p:spPr>
        <p:txBody>
          <a:bodyPr wrap="square">
            <a:spAutoFit/>
          </a:bodyPr>
          <a:lstStyle/>
          <a:p>
            <a:pPr algn="just">
              <a:spcAft>
                <a:spcPts val="800"/>
              </a:spcAft>
              <a:tabLst>
                <a:tab pos="3740785" algn="l"/>
              </a:tabLst>
            </a:pPr>
            <a:r>
              <a:rPr lang="pt-PT" kern="100">
                <a:effectLst/>
                <a:latin typeface="Times New Roman" panose="02020603050405020304" pitchFamily="18" charset="0"/>
                <a:ea typeface="Aptos" panose="020B0004020202020204" pitchFamily="34" charset="0"/>
                <a:cs typeface="Arial" panose="020B0604020202020204" pitchFamily="34" charset="0"/>
              </a:rPr>
              <a:t>Declaro que conduzi este trabalho com integridade. Confirmo que não utilizei plágio ou qualquer forma de falsificação de resultados no processo de elaboração deste trabalho. Confirmo também que não foram usadas ferramentas de inteligência artificial que utilizam tecnologia de transformação e/ou geração digital e modelos de aprendizagem virtual durante a elaboração deste trabalho. Declaro ainda que tomei pleno conhecimento, respeitei e segui o Código de Conduta Ética da Universidade de Lisboa.</a:t>
            </a:r>
            <a:endParaRPr lang="pt-PT" sz="1600" kern="100">
              <a:effectLst/>
              <a:latin typeface="Aptos" panose="020B0004020202020204" pitchFamily="34" charset="0"/>
              <a:ea typeface="Aptos" panose="020B0004020202020204" pitchFamily="34" charset="0"/>
              <a:cs typeface="Arial" panose="020B0604020202020204" pitchFamily="34" charset="0"/>
            </a:endParaRPr>
          </a:p>
        </p:txBody>
      </p:sp>
      <p:sp>
        <p:nvSpPr>
          <p:cNvPr id="11" name="Título 6">
            <a:extLst>
              <a:ext uri="{FF2B5EF4-FFF2-40B4-BE49-F238E27FC236}">
                <a16:creationId xmlns:a16="http://schemas.microsoft.com/office/drawing/2014/main" id="{490BF748-EABA-8639-18CE-357CE5546213}"/>
              </a:ext>
            </a:extLst>
          </p:cNvPr>
          <p:cNvSpPr txBox="1">
            <a:spLocks/>
          </p:cNvSpPr>
          <p:nvPr/>
        </p:nvSpPr>
        <p:spPr>
          <a:xfrm>
            <a:off x="1643740" y="-15269"/>
            <a:ext cx="6814458" cy="6470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400">
                <a:latin typeface="Times New Roman" panose="02020603050405020304" pitchFamily="18" charset="0"/>
                <a:cs typeface="Times New Roman" panose="02020603050405020304" pitchFamily="18" charset="0"/>
              </a:rPr>
              <a:t>MI-DG | Declaração de Integridade</a:t>
            </a:r>
            <a:endParaRPr lang="pt-PT" sz="2400" b="1">
              <a:latin typeface="Times New Roman" panose="02020603050405020304"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776D1520-9BA5-40F1-FD69-58BB0A5E6D7F}"/>
              </a:ext>
            </a:extLst>
          </p:cNvPr>
          <p:cNvSpPr txBox="1"/>
          <p:nvPr/>
        </p:nvSpPr>
        <p:spPr>
          <a:xfrm>
            <a:off x="118654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841053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sistemática de literatura </a:t>
            </a:r>
            <a:endParaRPr lang="pt-PT" sz="2400" b="1">
              <a:latin typeface="Times New Roman" panose="02020603050405020304" pitchFamily="18" charset="0"/>
              <a:cs typeface="Times New Roman" panose="02020603050405020304" pitchFamily="18" charset="0"/>
            </a:endParaRPr>
          </a:p>
        </p:txBody>
      </p:sp>
      <p:sp>
        <p:nvSpPr>
          <p:cNvPr id="5" name="CaixaDeTexto 4">
            <a:extLst>
              <a:ext uri="{FF2B5EF4-FFF2-40B4-BE49-F238E27FC236}">
                <a16:creationId xmlns:a16="http://schemas.microsoft.com/office/drawing/2014/main" id="{A282FDAA-94B1-082B-7FB6-681D6C0E7EC9}"/>
              </a:ext>
            </a:extLst>
          </p:cNvPr>
          <p:cNvSpPr txBox="1"/>
          <p:nvPr/>
        </p:nvSpPr>
        <p:spPr>
          <a:xfrm>
            <a:off x="11797393" y="6519446"/>
            <a:ext cx="1088572" cy="338554"/>
          </a:xfrm>
          <a:prstGeom prst="rect">
            <a:avLst/>
          </a:prstGeom>
          <a:noFill/>
        </p:spPr>
        <p:txBody>
          <a:bodyPr wrap="square" lIns="91440" tIns="45720" rIns="91440" bIns="45720" rtlCol="0" anchor="t">
            <a:spAutoFit/>
          </a:bodyPr>
          <a:lstStyle/>
          <a:p>
            <a:r>
              <a:rPr lang="pt-PT" sz="1600">
                <a:latin typeface="Times New Roman"/>
                <a:cs typeface="Times New Roman"/>
              </a:rPr>
              <a:t>20</a:t>
            </a:r>
            <a:endParaRPr lang="pt-PT" sz="1600">
              <a:latin typeface="Times New Roman" panose="02020603050405020304" pitchFamily="18" charset="0"/>
              <a:cs typeface="Times New Roman" panose="02020603050405020304" pitchFamily="18" charset="0"/>
            </a:endParaRPr>
          </a:p>
        </p:txBody>
      </p:sp>
      <p:sp>
        <p:nvSpPr>
          <p:cNvPr id="8" name="Retângulo: Cantos Arredondados 7">
            <a:extLst>
              <a:ext uri="{FF2B5EF4-FFF2-40B4-BE49-F238E27FC236}">
                <a16:creationId xmlns:a16="http://schemas.microsoft.com/office/drawing/2014/main" id="{953723C1-31AB-E3E7-BD81-599648CE7565}"/>
              </a:ext>
            </a:extLst>
          </p:cNvPr>
          <p:cNvSpPr/>
          <p:nvPr/>
        </p:nvSpPr>
        <p:spPr>
          <a:xfrm>
            <a:off x="970956" y="2290987"/>
            <a:ext cx="4312391" cy="3212125"/>
          </a:xfrm>
          <a:prstGeom prst="roundRect">
            <a:avLst/>
          </a:prstGeom>
          <a:solidFill>
            <a:schemeClr val="bg1">
              <a:lumMod val="95000"/>
            </a:schemeClr>
          </a:solidFill>
          <a:ln w="57150">
            <a:solidFill>
              <a:schemeClr val="tx1"/>
            </a:solidFill>
            <a:extLst>
              <a:ext uri="{C807C97D-BFC1-408E-A445-0C87EB9F89A2}">
                <ask:lineSketchStyleProps xmlns:ask="http://schemas.microsoft.com/office/drawing/2018/sketchyshapes" sd="4133732530">
                  <a:custGeom>
                    <a:avLst/>
                    <a:gdLst>
                      <a:gd name="connsiteX0" fmla="*/ 0 w 4312391"/>
                      <a:gd name="connsiteY0" fmla="*/ 535365 h 3212125"/>
                      <a:gd name="connsiteX1" fmla="*/ 535365 w 4312391"/>
                      <a:gd name="connsiteY1" fmla="*/ 0 h 3212125"/>
                      <a:gd name="connsiteX2" fmla="*/ 1086447 w 4312391"/>
                      <a:gd name="connsiteY2" fmla="*/ 0 h 3212125"/>
                      <a:gd name="connsiteX3" fmla="*/ 1767196 w 4312391"/>
                      <a:gd name="connsiteY3" fmla="*/ 0 h 3212125"/>
                      <a:gd name="connsiteX4" fmla="*/ 2318279 w 4312391"/>
                      <a:gd name="connsiteY4" fmla="*/ 0 h 3212125"/>
                      <a:gd name="connsiteX5" fmla="*/ 3031444 w 4312391"/>
                      <a:gd name="connsiteY5" fmla="*/ 0 h 3212125"/>
                      <a:gd name="connsiteX6" fmla="*/ 3777026 w 4312391"/>
                      <a:gd name="connsiteY6" fmla="*/ 0 h 3212125"/>
                      <a:gd name="connsiteX7" fmla="*/ 4312391 w 4312391"/>
                      <a:gd name="connsiteY7" fmla="*/ 535365 h 3212125"/>
                      <a:gd name="connsiteX8" fmla="*/ 4312391 w 4312391"/>
                      <a:gd name="connsiteY8" fmla="*/ 1070714 h 3212125"/>
                      <a:gd name="connsiteX9" fmla="*/ 4312391 w 4312391"/>
                      <a:gd name="connsiteY9" fmla="*/ 1584649 h 3212125"/>
                      <a:gd name="connsiteX10" fmla="*/ 4312391 w 4312391"/>
                      <a:gd name="connsiteY10" fmla="*/ 2119997 h 3212125"/>
                      <a:gd name="connsiteX11" fmla="*/ 4312391 w 4312391"/>
                      <a:gd name="connsiteY11" fmla="*/ 2676760 h 3212125"/>
                      <a:gd name="connsiteX12" fmla="*/ 3777026 w 4312391"/>
                      <a:gd name="connsiteY12" fmla="*/ 3212125 h 3212125"/>
                      <a:gd name="connsiteX13" fmla="*/ 3128694 w 4312391"/>
                      <a:gd name="connsiteY13" fmla="*/ 3212125 h 3212125"/>
                      <a:gd name="connsiteX14" fmla="*/ 2447945 w 4312391"/>
                      <a:gd name="connsiteY14" fmla="*/ 3212125 h 3212125"/>
                      <a:gd name="connsiteX15" fmla="*/ 1896863 w 4312391"/>
                      <a:gd name="connsiteY15" fmla="*/ 3212125 h 3212125"/>
                      <a:gd name="connsiteX16" fmla="*/ 1345780 w 4312391"/>
                      <a:gd name="connsiteY16" fmla="*/ 3212125 h 3212125"/>
                      <a:gd name="connsiteX17" fmla="*/ 535365 w 4312391"/>
                      <a:gd name="connsiteY17" fmla="*/ 3212125 h 3212125"/>
                      <a:gd name="connsiteX18" fmla="*/ 0 w 4312391"/>
                      <a:gd name="connsiteY18" fmla="*/ 2676760 h 3212125"/>
                      <a:gd name="connsiteX19" fmla="*/ 0 w 4312391"/>
                      <a:gd name="connsiteY19" fmla="*/ 2141411 h 3212125"/>
                      <a:gd name="connsiteX20" fmla="*/ 0 w 4312391"/>
                      <a:gd name="connsiteY20" fmla="*/ 1670304 h 3212125"/>
                      <a:gd name="connsiteX21" fmla="*/ 0 w 4312391"/>
                      <a:gd name="connsiteY21" fmla="*/ 1113542 h 3212125"/>
                      <a:gd name="connsiteX22" fmla="*/ 0 w 4312391"/>
                      <a:gd name="connsiteY22" fmla="*/ 535365 h 321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2391" h="3212125" fill="none" extrusionOk="0">
                        <a:moveTo>
                          <a:pt x="0" y="535365"/>
                        </a:moveTo>
                        <a:cubicBezTo>
                          <a:pt x="-38761" y="250265"/>
                          <a:pt x="255416" y="13731"/>
                          <a:pt x="535365" y="0"/>
                        </a:cubicBezTo>
                        <a:cubicBezTo>
                          <a:pt x="766051" y="20839"/>
                          <a:pt x="880418" y="21433"/>
                          <a:pt x="1086447" y="0"/>
                        </a:cubicBezTo>
                        <a:cubicBezTo>
                          <a:pt x="1292476" y="-21433"/>
                          <a:pt x="1530101" y="4716"/>
                          <a:pt x="1767196" y="0"/>
                        </a:cubicBezTo>
                        <a:cubicBezTo>
                          <a:pt x="2004291" y="-4716"/>
                          <a:pt x="2146668" y="21708"/>
                          <a:pt x="2318279" y="0"/>
                        </a:cubicBezTo>
                        <a:cubicBezTo>
                          <a:pt x="2489890" y="-21708"/>
                          <a:pt x="2839858" y="14248"/>
                          <a:pt x="3031444" y="0"/>
                        </a:cubicBezTo>
                        <a:cubicBezTo>
                          <a:pt x="3223030" y="-14248"/>
                          <a:pt x="3552922" y="-27631"/>
                          <a:pt x="3777026" y="0"/>
                        </a:cubicBezTo>
                        <a:cubicBezTo>
                          <a:pt x="4065444" y="-55406"/>
                          <a:pt x="4296345" y="206863"/>
                          <a:pt x="4312391" y="535365"/>
                        </a:cubicBezTo>
                        <a:cubicBezTo>
                          <a:pt x="4308119" y="722120"/>
                          <a:pt x="4318087" y="907169"/>
                          <a:pt x="4312391" y="1070714"/>
                        </a:cubicBezTo>
                        <a:cubicBezTo>
                          <a:pt x="4306695" y="1234259"/>
                          <a:pt x="4337706" y="1427943"/>
                          <a:pt x="4312391" y="1584649"/>
                        </a:cubicBezTo>
                        <a:cubicBezTo>
                          <a:pt x="4287076" y="1741355"/>
                          <a:pt x="4324314" y="1862873"/>
                          <a:pt x="4312391" y="2119997"/>
                        </a:cubicBezTo>
                        <a:cubicBezTo>
                          <a:pt x="4300468" y="2377121"/>
                          <a:pt x="4294637" y="2551777"/>
                          <a:pt x="4312391" y="2676760"/>
                        </a:cubicBezTo>
                        <a:cubicBezTo>
                          <a:pt x="4301678" y="2968393"/>
                          <a:pt x="4108185" y="3235549"/>
                          <a:pt x="3777026" y="3212125"/>
                        </a:cubicBezTo>
                        <a:cubicBezTo>
                          <a:pt x="3489188" y="3200032"/>
                          <a:pt x="3350909" y="3192826"/>
                          <a:pt x="3128694" y="3212125"/>
                        </a:cubicBezTo>
                        <a:cubicBezTo>
                          <a:pt x="2906479" y="3231424"/>
                          <a:pt x="2708555" y="3237152"/>
                          <a:pt x="2447945" y="3212125"/>
                        </a:cubicBezTo>
                        <a:cubicBezTo>
                          <a:pt x="2187335" y="3187098"/>
                          <a:pt x="2163429" y="3234252"/>
                          <a:pt x="1896863" y="3212125"/>
                        </a:cubicBezTo>
                        <a:cubicBezTo>
                          <a:pt x="1630297" y="3189998"/>
                          <a:pt x="1591376" y="3191156"/>
                          <a:pt x="1345780" y="3212125"/>
                        </a:cubicBezTo>
                        <a:cubicBezTo>
                          <a:pt x="1100184" y="3233094"/>
                          <a:pt x="713720" y="3180010"/>
                          <a:pt x="535365" y="3212125"/>
                        </a:cubicBezTo>
                        <a:cubicBezTo>
                          <a:pt x="251150" y="3165606"/>
                          <a:pt x="9700" y="2949889"/>
                          <a:pt x="0" y="2676760"/>
                        </a:cubicBezTo>
                        <a:cubicBezTo>
                          <a:pt x="17055" y="2429620"/>
                          <a:pt x="-7750" y="2406466"/>
                          <a:pt x="0" y="2141411"/>
                        </a:cubicBezTo>
                        <a:cubicBezTo>
                          <a:pt x="7750" y="1876356"/>
                          <a:pt x="-10920" y="1800347"/>
                          <a:pt x="0" y="1670304"/>
                        </a:cubicBezTo>
                        <a:cubicBezTo>
                          <a:pt x="10920" y="1540261"/>
                          <a:pt x="-26008" y="1281112"/>
                          <a:pt x="0" y="1113542"/>
                        </a:cubicBezTo>
                        <a:cubicBezTo>
                          <a:pt x="26008" y="945972"/>
                          <a:pt x="-15948" y="667598"/>
                          <a:pt x="0" y="535365"/>
                        </a:cubicBezTo>
                        <a:close/>
                      </a:path>
                      <a:path w="4312391" h="3212125" stroke="0" extrusionOk="0">
                        <a:moveTo>
                          <a:pt x="0" y="535365"/>
                        </a:moveTo>
                        <a:cubicBezTo>
                          <a:pt x="21256" y="282493"/>
                          <a:pt x="243516" y="60171"/>
                          <a:pt x="535365" y="0"/>
                        </a:cubicBezTo>
                        <a:cubicBezTo>
                          <a:pt x="713612" y="14124"/>
                          <a:pt x="940175" y="-22051"/>
                          <a:pt x="1086447" y="0"/>
                        </a:cubicBezTo>
                        <a:cubicBezTo>
                          <a:pt x="1232719" y="22051"/>
                          <a:pt x="1563800" y="-6079"/>
                          <a:pt x="1702363" y="0"/>
                        </a:cubicBezTo>
                        <a:cubicBezTo>
                          <a:pt x="1840926" y="6079"/>
                          <a:pt x="2086731" y="-9046"/>
                          <a:pt x="2415528" y="0"/>
                        </a:cubicBezTo>
                        <a:cubicBezTo>
                          <a:pt x="2744325" y="9046"/>
                          <a:pt x="2794220" y="18926"/>
                          <a:pt x="3128694" y="0"/>
                        </a:cubicBezTo>
                        <a:cubicBezTo>
                          <a:pt x="3463168" y="-18926"/>
                          <a:pt x="3535653" y="-2059"/>
                          <a:pt x="3777026" y="0"/>
                        </a:cubicBezTo>
                        <a:cubicBezTo>
                          <a:pt x="4043380" y="-2688"/>
                          <a:pt x="4326624" y="250036"/>
                          <a:pt x="4312391" y="535365"/>
                        </a:cubicBezTo>
                        <a:cubicBezTo>
                          <a:pt x="4296699" y="666798"/>
                          <a:pt x="4318849" y="852997"/>
                          <a:pt x="4312391" y="1092128"/>
                        </a:cubicBezTo>
                        <a:cubicBezTo>
                          <a:pt x="4305933" y="1331259"/>
                          <a:pt x="4305323" y="1430699"/>
                          <a:pt x="4312391" y="1606063"/>
                        </a:cubicBezTo>
                        <a:cubicBezTo>
                          <a:pt x="4319459" y="1781427"/>
                          <a:pt x="4315479" y="1954766"/>
                          <a:pt x="4312391" y="2119997"/>
                        </a:cubicBezTo>
                        <a:cubicBezTo>
                          <a:pt x="4309303" y="2285228"/>
                          <a:pt x="4285577" y="2495078"/>
                          <a:pt x="4312391" y="2676760"/>
                        </a:cubicBezTo>
                        <a:cubicBezTo>
                          <a:pt x="4351324" y="2942869"/>
                          <a:pt x="4002152" y="3196092"/>
                          <a:pt x="3777026" y="3212125"/>
                        </a:cubicBezTo>
                        <a:cubicBezTo>
                          <a:pt x="3596269" y="3191479"/>
                          <a:pt x="3440559" y="3189989"/>
                          <a:pt x="3193527" y="3212125"/>
                        </a:cubicBezTo>
                        <a:cubicBezTo>
                          <a:pt x="2946495" y="3234261"/>
                          <a:pt x="2869003" y="3187808"/>
                          <a:pt x="2642445" y="3212125"/>
                        </a:cubicBezTo>
                        <a:cubicBezTo>
                          <a:pt x="2415887" y="3236442"/>
                          <a:pt x="2329616" y="3182079"/>
                          <a:pt x="2026529" y="3212125"/>
                        </a:cubicBezTo>
                        <a:cubicBezTo>
                          <a:pt x="1723442" y="3242171"/>
                          <a:pt x="1501976" y="3178208"/>
                          <a:pt x="1313364" y="3212125"/>
                        </a:cubicBezTo>
                        <a:cubicBezTo>
                          <a:pt x="1124753" y="3246042"/>
                          <a:pt x="753058" y="3215337"/>
                          <a:pt x="535365" y="3212125"/>
                        </a:cubicBezTo>
                        <a:cubicBezTo>
                          <a:pt x="215139" y="3262485"/>
                          <a:pt x="-40474" y="2970438"/>
                          <a:pt x="0" y="2676760"/>
                        </a:cubicBezTo>
                        <a:cubicBezTo>
                          <a:pt x="7513" y="2442766"/>
                          <a:pt x="5897" y="2339475"/>
                          <a:pt x="0" y="2205653"/>
                        </a:cubicBezTo>
                        <a:cubicBezTo>
                          <a:pt x="-5897" y="2071831"/>
                          <a:pt x="-14447" y="1899216"/>
                          <a:pt x="0" y="1691718"/>
                        </a:cubicBezTo>
                        <a:cubicBezTo>
                          <a:pt x="14447" y="1484221"/>
                          <a:pt x="13411" y="1321795"/>
                          <a:pt x="0" y="1113542"/>
                        </a:cubicBezTo>
                        <a:cubicBezTo>
                          <a:pt x="-13411" y="905289"/>
                          <a:pt x="24214" y="788078"/>
                          <a:pt x="0" y="53536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solidFill>
                <a:srgbClr val="000000"/>
              </a:solidFill>
              <a:latin typeface="Times New Roman"/>
              <a:ea typeface="Segoe UI"/>
              <a:cs typeface="Segoe UI"/>
            </a:endParaRPr>
          </a:p>
          <a:p>
            <a:pPr algn="ctr"/>
            <a:r>
              <a:rPr lang="pt-BR" sz="1800" b="1" baseline="0">
                <a:solidFill>
                  <a:srgbClr val="000000"/>
                </a:solidFill>
                <a:latin typeface="Times New Roman"/>
                <a:ea typeface="Segoe UI"/>
                <a:cs typeface="Segoe UI"/>
              </a:rPr>
              <a:t>Base de dados</a:t>
            </a:r>
            <a:r>
              <a:rPr lang="pt-BR" sz="1800">
                <a:solidFill>
                  <a:srgbClr val="000000"/>
                </a:solidFill>
                <a:latin typeface="Times New Roman"/>
                <a:ea typeface="Segoe UI"/>
                <a:cs typeface="Segoe UI"/>
              </a:rPr>
              <a:t>​</a:t>
            </a:r>
            <a:endParaRPr lang="pt-BR"/>
          </a:p>
          <a:p>
            <a:pPr algn="ctr"/>
            <a:endParaRPr lang="pt-BR">
              <a:solidFill>
                <a:srgbClr val="000000"/>
              </a:solidFill>
              <a:latin typeface="Times New Roman"/>
              <a:ea typeface="Segoe UI"/>
              <a:cs typeface="Segoe UI"/>
            </a:endParaRPr>
          </a:p>
          <a:p>
            <a:pPr algn="ctr"/>
            <a:endParaRPr lang="pt-BR">
              <a:solidFill>
                <a:srgbClr val="000000"/>
              </a:solidFill>
              <a:latin typeface="Times New Roman"/>
              <a:ea typeface="Segoe UI"/>
              <a:cs typeface="Segoe UI"/>
            </a:endParaRPr>
          </a:p>
          <a:p>
            <a:pPr rtl="0"/>
            <a:r>
              <a:rPr lang="pt-BR" sz="1800" baseline="0">
                <a:solidFill>
                  <a:srgbClr val="000000"/>
                </a:solidFill>
                <a:latin typeface="Times New Roman"/>
                <a:ea typeface="Segoe UI"/>
                <a:cs typeface="Segoe UI"/>
              </a:rPr>
              <a:t>É sugerido o uso de </a:t>
            </a:r>
            <a:r>
              <a:rPr lang="pt-BR" sz="1800" b="1" baseline="0">
                <a:solidFill>
                  <a:srgbClr val="000000"/>
                </a:solidFill>
                <a:latin typeface="Times New Roman"/>
                <a:ea typeface="Segoe UI"/>
                <a:cs typeface="Segoe UI"/>
              </a:rPr>
              <a:t>ao menos</a:t>
            </a:r>
            <a:r>
              <a:rPr lang="pt-BR" sz="1800" baseline="0">
                <a:solidFill>
                  <a:srgbClr val="000000"/>
                </a:solidFill>
                <a:latin typeface="Times New Roman"/>
                <a:ea typeface="Segoe UI"/>
                <a:cs typeface="Segoe UI"/>
              </a:rPr>
              <a:t> duas, a fim de cobrir um maior número de revistas.</a:t>
            </a:r>
            <a:endParaRPr lang="pt-BR">
              <a:solidFill>
                <a:srgbClr val="000000"/>
              </a:solidFill>
            </a:endParaRPr>
          </a:p>
        </p:txBody>
      </p:sp>
      <p:sp>
        <p:nvSpPr>
          <p:cNvPr id="12" name="Retângulo: Cantos Arredondados 11">
            <a:extLst>
              <a:ext uri="{FF2B5EF4-FFF2-40B4-BE49-F238E27FC236}">
                <a16:creationId xmlns:a16="http://schemas.microsoft.com/office/drawing/2014/main" id="{A03736C6-F822-C520-B7CF-21E69AFA11CB}"/>
              </a:ext>
            </a:extLst>
          </p:cNvPr>
          <p:cNvSpPr/>
          <p:nvPr/>
        </p:nvSpPr>
        <p:spPr>
          <a:xfrm>
            <a:off x="6733934" y="2290986"/>
            <a:ext cx="4645413" cy="3212127"/>
          </a:xfrm>
          <a:prstGeom prst="roundRect">
            <a:avLst/>
          </a:prstGeom>
          <a:solidFill>
            <a:schemeClr val="bg1">
              <a:lumMod val="95000"/>
            </a:schemeClr>
          </a:solidFill>
          <a:ln w="57150">
            <a:solidFill>
              <a:schemeClr val="tx1"/>
            </a:solidFill>
            <a:extLst>
              <a:ext uri="{C807C97D-BFC1-408E-A445-0C87EB9F89A2}">
                <ask:lineSketchStyleProps xmlns:ask="http://schemas.microsoft.com/office/drawing/2018/sketchyshapes" sd="234412272">
                  <a:custGeom>
                    <a:avLst/>
                    <a:gdLst>
                      <a:gd name="connsiteX0" fmla="*/ 0 w 4645413"/>
                      <a:gd name="connsiteY0" fmla="*/ 535365 h 3212127"/>
                      <a:gd name="connsiteX1" fmla="*/ 535365 w 4645413"/>
                      <a:gd name="connsiteY1" fmla="*/ 0 h 3212127"/>
                      <a:gd name="connsiteX2" fmla="*/ 1202639 w 4645413"/>
                      <a:gd name="connsiteY2" fmla="*/ 0 h 3212127"/>
                      <a:gd name="connsiteX3" fmla="*/ 1869913 w 4645413"/>
                      <a:gd name="connsiteY3" fmla="*/ 0 h 3212127"/>
                      <a:gd name="connsiteX4" fmla="*/ 2501441 w 4645413"/>
                      <a:gd name="connsiteY4" fmla="*/ 0 h 3212127"/>
                      <a:gd name="connsiteX5" fmla="*/ 3168715 w 4645413"/>
                      <a:gd name="connsiteY5" fmla="*/ 0 h 3212127"/>
                      <a:gd name="connsiteX6" fmla="*/ 4110048 w 4645413"/>
                      <a:gd name="connsiteY6" fmla="*/ 0 h 3212127"/>
                      <a:gd name="connsiteX7" fmla="*/ 4645413 w 4645413"/>
                      <a:gd name="connsiteY7" fmla="*/ 535365 h 3212127"/>
                      <a:gd name="connsiteX8" fmla="*/ 4645413 w 4645413"/>
                      <a:gd name="connsiteY8" fmla="*/ 1027886 h 3212127"/>
                      <a:gd name="connsiteX9" fmla="*/ 4645413 w 4645413"/>
                      <a:gd name="connsiteY9" fmla="*/ 1606064 h 3212127"/>
                      <a:gd name="connsiteX10" fmla="*/ 4645413 w 4645413"/>
                      <a:gd name="connsiteY10" fmla="*/ 2098585 h 3212127"/>
                      <a:gd name="connsiteX11" fmla="*/ 4645413 w 4645413"/>
                      <a:gd name="connsiteY11" fmla="*/ 2676762 h 3212127"/>
                      <a:gd name="connsiteX12" fmla="*/ 4110048 w 4645413"/>
                      <a:gd name="connsiteY12" fmla="*/ 3212127 h 3212127"/>
                      <a:gd name="connsiteX13" fmla="*/ 3478521 w 4645413"/>
                      <a:gd name="connsiteY13" fmla="*/ 3212127 h 3212127"/>
                      <a:gd name="connsiteX14" fmla="*/ 2846993 w 4645413"/>
                      <a:gd name="connsiteY14" fmla="*/ 3212127 h 3212127"/>
                      <a:gd name="connsiteX15" fmla="*/ 2215466 w 4645413"/>
                      <a:gd name="connsiteY15" fmla="*/ 3212127 h 3212127"/>
                      <a:gd name="connsiteX16" fmla="*/ 1655432 w 4645413"/>
                      <a:gd name="connsiteY16" fmla="*/ 3212127 h 3212127"/>
                      <a:gd name="connsiteX17" fmla="*/ 1095399 w 4645413"/>
                      <a:gd name="connsiteY17" fmla="*/ 3212127 h 3212127"/>
                      <a:gd name="connsiteX18" fmla="*/ 535365 w 4645413"/>
                      <a:gd name="connsiteY18" fmla="*/ 3212127 h 3212127"/>
                      <a:gd name="connsiteX19" fmla="*/ 0 w 4645413"/>
                      <a:gd name="connsiteY19" fmla="*/ 2676762 h 3212127"/>
                      <a:gd name="connsiteX20" fmla="*/ 0 w 4645413"/>
                      <a:gd name="connsiteY20" fmla="*/ 2098585 h 3212127"/>
                      <a:gd name="connsiteX21" fmla="*/ 0 w 4645413"/>
                      <a:gd name="connsiteY21" fmla="*/ 1541822 h 3212127"/>
                      <a:gd name="connsiteX22" fmla="*/ 0 w 4645413"/>
                      <a:gd name="connsiteY22" fmla="*/ 1049300 h 3212127"/>
                      <a:gd name="connsiteX23" fmla="*/ 0 w 4645413"/>
                      <a:gd name="connsiteY23" fmla="*/ 535365 h 321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5413" h="3212127" fill="none" extrusionOk="0">
                        <a:moveTo>
                          <a:pt x="0" y="535365"/>
                        </a:moveTo>
                        <a:cubicBezTo>
                          <a:pt x="37140" y="268782"/>
                          <a:pt x="225494" y="-18229"/>
                          <a:pt x="535365" y="0"/>
                        </a:cubicBezTo>
                        <a:cubicBezTo>
                          <a:pt x="801372" y="-32497"/>
                          <a:pt x="1062205" y="-13293"/>
                          <a:pt x="1202639" y="0"/>
                        </a:cubicBezTo>
                        <a:cubicBezTo>
                          <a:pt x="1343073" y="13293"/>
                          <a:pt x="1644679" y="-25893"/>
                          <a:pt x="1869913" y="0"/>
                        </a:cubicBezTo>
                        <a:cubicBezTo>
                          <a:pt x="2095147" y="25893"/>
                          <a:pt x="2269188" y="19794"/>
                          <a:pt x="2501441" y="0"/>
                        </a:cubicBezTo>
                        <a:cubicBezTo>
                          <a:pt x="2733694" y="-19794"/>
                          <a:pt x="2849872" y="11105"/>
                          <a:pt x="3168715" y="0"/>
                        </a:cubicBezTo>
                        <a:cubicBezTo>
                          <a:pt x="3487558" y="-11105"/>
                          <a:pt x="3764602" y="46699"/>
                          <a:pt x="4110048" y="0"/>
                        </a:cubicBezTo>
                        <a:cubicBezTo>
                          <a:pt x="4414527" y="3615"/>
                          <a:pt x="4603412" y="244214"/>
                          <a:pt x="4645413" y="535365"/>
                        </a:cubicBezTo>
                        <a:cubicBezTo>
                          <a:pt x="4668494" y="720785"/>
                          <a:pt x="4664002" y="821198"/>
                          <a:pt x="4645413" y="1027886"/>
                        </a:cubicBezTo>
                        <a:cubicBezTo>
                          <a:pt x="4626824" y="1234574"/>
                          <a:pt x="4623361" y="1401435"/>
                          <a:pt x="4645413" y="1606064"/>
                        </a:cubicBezTo>
                        <a:cubicBezTo>
                          <a:pt x="4667465" y="1810693"/>
                          <a:pt x="4662384" y="1938554"/>
                          <a:pt x="4645413" y="2098585"/>
                        </a:cubicBezTo>
                        <a:cubicBezTo>
                          <a:pt x="4628442" y="2258616"/>
                          <a:pt x="4673115" y="2414723"/>
                          <a:pt x="4645413" y="2676762"/>
                        </a:cubicBezTo>
                        <a:cubicBezTo>
                          <a:pt x="4656883" y="2971086"/>
                          <a:pt x="4387457" y="3206308"/>
                          <a:pt x="4110048" y="3212127"/>
                        </a:cubicBezTo>
                        <a:cubicBezTo>
                          <a:pt x="3803475" y="3227153"/>
                          <a:pt x="3743118" y="3226559"/>
                          <a:pt x="3478521" y="3212127"/>
                        </a:cubicBezTo>
                        <a:cubicBezTo>
                          <a:pt x="3213924" y="3197695"/>
                          <a:pt x="2994493" y="3225081"/>
                          <a:pt x="2846993" y="3212127"/>
                        </a:cubicBezTo>
                        <a:cubicBezTo>
                          <a:pt x="2699493" y="3199173"/>
                          <a:pt x="2378298" y="3209098"/>
                          <a:pt x="2215466" y="3212127"/>
                        </a:cubicBezTo>
                        <a:cubicBezTo>
                          <a:pt x="2052634" y="3215156"/>
                          <a:pt x="1863276" y="3238766"/>
                          <a:pt x="1655432" y="3212127"/>
                        </a:cubicBezTo>
                        <a:cubicBezTo>
                          <a:pt x="1447588" y="3185488"/>
                          <a:pt x="1306427" y="3224555"/>
                          <a:pt x="1095399" y="3212127"/>
                        </a:cubicBezTo>
                        <a:cubicBezTo>
                          <a:pt x="884371" y="3199699"/>
                          <a:pt x="734792" y="3197881"/>
                          <a:pt x="535365" y="3212127"/>
                        </a:cubicBezTo>
                        <a:cubicBezTo>
                          <a:pt x="278328" y="3238816"/>
                          <a:pt x="-39854" y="2942141"/>
                          <a:pt x="0" y="2676762"/>
                        </a:cubicBezTo>
                        <a:cubicBezTo>
                          <a:pt x="-14701" y="2449361"/>
                          <a:pt x="-2224" y="2328823"/>
                          <a:pt x="0" y="2098585"/>
                        </a:cubicBezTo>
                        <a:cubicBezTo>
                          <a:pt x="2224" y="1868347"/>
                          <a:pt x="-12101" y="1711866"/>
                          <a:pt x="0" y="1541822"/>
                        </a:cubicBezTo>
                        <a:cubicBezTo>
                          <a:pt x="12101" y="1371778"/>
                          <a:pt x="5153" y="1188504"/>
                          <a:pt x="0" y="1049300"/>
                        </a:cubicBezTo>
                        <a:cubicBezTo>
                          <a:pt x="-5153" y="910096"/>
                          <a:pt x="10621" y="729330"/>
                          <a:pt x="0" y="535365"/>
                        </a:cubicBezTo>
                        <a:close/>
                      </a:path>
                      <a:path w="4645413" h="3212127" stroke="0" extrusionOk="0">
                        <a:moveTo>
                          <a:pt x="0" y="535365"/>
                        </a:moveTo>
                        <a:cubicBezTo>
                          <a:pt x="70318" y="248337"/>
                          <a:pt x="266420" y="-65927"/>
                          <a:pt x="535365" y="0"/>
                        </a:cubicBezTo>
                        <a:cubicBezTo>
                          <a:pt x="846780" y="27278"/>
                          <a:pt x="913294" y="-20697"/>
                          <a:pt x="1202639" y="0"/>
                        </a:cubicBezTo>
                        <a:cubicBezTo>
                          <a:pt x="1491984" y="20697"/>
                          <a:pt x="1569537" y="22277"/>
                          <a:pt x="1691179" y="0"/>
                        </a:cubicBezTo>
                        <a:cubicBezTo>
                          <a:pt x="1812821" y="-22277"/>
                          <a:pt x="2049062" y="8836"/>
                          <a:pt x="2286960" y="0"/>
                        </a:cubicBezTo>
                        <a:cubicBezTo>
                          <a:pt x="2524858" y="-8836"/>
                          <a:pt x="2568448" y="26735"/>
                          <a:pt x="2846993" y="0"/>
                        </a:cubicBezTo>
                        <a:cubicBezTo>
                          <a:pt x="3125538" y="-26735"/>
                          <a:pt x="3271251" y="20381"/>
                          <a:pt x="3514267" y="0"/>
                        </a:cubicBezTo>
                        <a:cubicBezTo>
                          <a:pt x="3757283" y="-20381"/>
                          <a:pt x="3828762" y="-1727"/>
                          <a:pt x="4110048" y="0"/>
                        </a:cubicBezTo>
                        <a:cubicBezTo>
                          <a:pt x="4406522" y="-57319"/>
                          <a:pt x="4638700" y="255865"/>
                          <a:pt x="4645413" y="535365"/>
                        </a:cubicBezTo>
                        <a:cubicBezTo>
                          <a:pt x="4626347" y="753325"/>
                          <a:pt x="4619511" y="906731"/>
                          <a:pt x="4645413" y="1092128"/>
                        </a:cubicBezTo>
                        <a:cubicBezTo>
                          <a:pt x="4671315" y="1277525"/>
                          <a:pt x="4648571" y="1522696"/>
                          <a:pt x="4645413" y="1648891"/>
                        </a:cubicBezTo>
                        <a:cubicBezTo>
                          <a:pt x="4642255" y="1775086"/>
                          <a:pt x="4652345" y="1941922"/>
                          <a:pt x="4645413" y="2119999"/>
                        </a:cubicBezTo>
                        <a:cubicBezTo>
                          <a:pt x="4638481" y="2298076"/>
                          <a:pt x="4623459" y="2437424"/>
                          <a:pt x="4645413" y="2676762"/>
                        </a:cubicBezTo>
                        <a:cubicBezTo>
                          <a:pt x="4689389" y="2959277"/>
                          <a:pt x="4399975" y="3182109"/>
                          <a:pt x="4110048" y="3212127"/>
                        </a:cubicBezTo>
                        <a:cubicBezTo>
                          <a:pt x="3890581" y="3243010"/>
                          <a:pt x="3770647" y="3189484"/>
                          <a:pt x="3442774" y="3212127"/>
                        </a:cubicBezTo>
                        <a:cubicBezTo>
                          <a:pt x="3114901" y="3234770"/>
                          <a:pt x="3138984" y="3235803"/>
                          <a:pt x="2918487" y="3212127"/>
                        </a:cubicBezTo>
                        <a:cubicBezTo>
                          <a:pt x="2697990" y="3188451"/>
                          <a:pt x="2640066" y="3226281"/>
                          <a:pt x="2429947" y="3212127"/>
                        </a:cubicBezTo>
                        <a:cubicBezTo>
                          <a:pt x="2219828" y="3197973"/>
                          <a:pt x="2064018" y="3191693"/>
                          <a:pt x="1905660" y="3212127"/>
                        </a:cubicBezTo>
                        <a:cubicBezTo>
                          <a:pt x="1747302" y="3232561"/>
                          <a:pt x="1530076" y="3212011"/>
                          <a:pt x="1417120" y="3212127"/>
                        </a:cubicBezTo>
                        <a:cubicBezTo>
                          <a:pt x="1304164" y="3212243"/>
                          <a:pt x="837380" y="3184390"/>
                          <a:pt x="535365" y="3212127"/>
                        </a:cubicBezTo>
                        <a:cubicBezTo>
                          <a:pt x="304306" y="3201930"/>
                          <a:pt x="7852" y="2901281"/>
                          <a:pt x="0" y="2676762"/>
                        </a:cubicBezTo>
                        <a:cubicBezTo>
                          <a:pt x="-1317" y="2520975"/>
                          <a:pt x="-11801" y="2266056"/>
                          <a:pt x="0" y="2098585"/>
                        </a:cubicBezTo>
                        <a:cubicBezTo>
                          <a:pt x="11801" y="1931114"/>
                          <a:pt x="10164" y="1766874"/>
                          <a:pt x="0" y="1606064"/>
                        </a:cubicBezTo>
                        <a:cubicBezTo>
                          <a:pt x="-10164" y="1445254"/>
                          <a:pt x="-16920" y="1313267"/>
                          <a:pt x="0" y="1092128"/>
                        </a:cubicBezTo>
                        <a:cubicBezTo>
                          <a:pt x="16920" y="870989"/>
                          <a:pt x="4361" y="655677"/>
                          <a:pt x="0" y="53536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solidFill>
                <a:srgbClr val="000000"/>
              </a:solidFill>
              <a:latin typeface="Times New Roman"/>
              <a:ea typeface="Segoe UI"/>
              <a:cs typeface="Times New Roman"/>
            </a:endParaRPr>
          </a:p>
          <a:p>
            <a:pPr algn="ctr"/>
            <a:r>
              <a:rPr lang="pt-BR" b="1">
                <a:solidFill>
                  <a:srgbClr val="000000"/>
                </a:solidFill>
                <a:latin typeface="Times New Roman"/>
                <a:ea typeface="Segoe UI"/>
                <a:cs typeface="Times New Roman"/>
              </a:rPr>
              <a:t>Papers</a:t>
            </a:r>
            <a:endParaRPr lang="en-US">
              <a:solidFill>
                <a:srgbClr val="000000"/>
              </a:solidFill>
              <a:latin typeface="Times New Roman"/>
              <a:ea typeface="Segoe UI"/>
              <a:cs typeface="Times New Roman"/>
            </a:endParaRPr>
          </a:p>
          <a:p>
            <a:pPr algn="ctr"/>
            <a:endParaRPr lang="pt-BR" b="1">
              <a:solidFill>
                <a:srgbClr val="000000"/>
              </a:solidFill>
              <a:latin typeface="Times New Roman"/>
              <a:cs typeface="Times New Roman"/>
            </a:endParaRPr>
          </a:p>
          <a:p>
            <a:pPr algn="just"/>
            <a:br>
              <a:rPr lang="pt-BR">
                <a:solidFill>
                  <a:srgbClr val="000000"/>
                </a:solidFill>
                <a:latin typeface="Times New Roman"/>
                <a:cs typeface="Times New Roman"/>
              </a:rPr>
            </a:br>
            <a:r>
              <a:rPr lang="pt-BR">
                <a:solidFill>
                  <a:srgbClr val="000000"/>
                </a:solidFill>
                <a:latin typeface="Times New Roman"/>
                <a:cs typeface="Times New Roman"/>
              </a:rPr>
              <a:t>Não há um consenso sobre o </a:t>
            </a:r>
            <a:r>
              <a:rPr lang="pt-BR" b="1">
                <a:solidFill>
                  <a:srgbClr val="000000"/>
                </a:solidFill>
                <a:latin typeface="Times New Roman"/>
                <a:cs typeface="Times New Roman"/>
              </a:rPr>
              <a:t>número</a:t>
            </a:r>
            <a:r>
              <a:rPr lang="pt-BR">
                <a:solidFill>
                  <a:srgbClr val="000000"/>
                </a:solidFill>
                <a:latin typeface="Times New Roman"/>
                <a:cs typeface="Times New Roman"/>
              </a:rPr>
              <a:t> exato. Porém, os artigos publicados em bons </a:t>
            </a:r>
            <a:r>
              <a:rPr lang="pt-BR" err="1">
                <a:solidFill>
                  <a:srgbClr val="000000"/>
                </a:solidFill>
                <a:latin typeface="Times New Roman"/>
                <a:cs typeface="Times New Roman"/>
              </a:rPr>
              <a:t>journals</a:t>
            </a:r>
            <a:r>
              <a:rPr lang="pt-BR">
                <a:solidFill>
                  <a:srgbClr val="000000"/>
                </a:solidFill>
                <a:latin typeface="Times New Roman"/>
                <a:cs typeface="Times New Roman"/>
              </a:rPr>
              <a:t> costumam cobrir um tema com literatura suficiente para elucidar o estudo.</a:t>
            </a:r>
            <a:endParaRPr lang="pt-BR"/>
          </a:p>
          <a:p>
            <a:pPr algn="ctr"/>
            <a:endParaRPr lang="pt-BR">
              <a:solidFill>
                <a:srgbClr val="000000"/>
              </a:solidFill>
              <a:latin typeface="Times New Roman"/>
              <a:ea typeface="Segoe UI"/>
              <a:cs typeface="Segoe UI"/>
            </a:endParaRPr>
          </a:p>
          <a:p>
            <a:pPr rtl="0"/>
            <a:endParaRPr lang="pt-BR">
              <a:solidFill>
                <a:srgbClr val="000000"/>
              </a:solidFill>
            </a:endParaRPr>
          </a:p>
        </p:txBody>
      </p:sp>
    </p:spTree>
    <p:extLst>
      <p:ext uri="{BB962C8B-B14F-4D97-AF65-F5344CB8AC3E}">
        <p14:creationId xmlns:p14="http://schemas.microsoft.com/office/powerpoint/2010/main" val="386970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pt-PT" sz="2400">
                <a:latin typeface="Times New Roman"/>
                <a:cs typeface="Times New Roman"/>
              </a:rPr>
              <a:t>MI-DG | Etapas</a:t>
            </a:r>
            <a:endParaRPr lang="pt-BR" sz="2400">
              <a:latin typeface="Times New Roman"/>
              <a:cs typeface="Times New Roman"/>
            </a:endParaRPr>
          </a:p>
        </p:txBody>
      </p:sp>
      <p:sp>
        <p:nvSpPr>
          <p:cNvPr id="2" name="Retângulo: Cantos Arredondados 1">
            <a:extLst>
              <a:ext uri="{FF2B5EF4-FFF2-40B4-BE49-F238E27FC236}">
                <a16:creationId xmlns:a16="http://schemas.microsoft.com/office/drawing/2014/main" id="{9AD1C2AC-3D4C-BF59-E4C5-3F7438C18353}"/>
              </a:ext>
            </a:extLst>
          </p:cNvPr>
          <p:cNvSpPr/>
          <p:nvPr/>
        </p:nvSpPr>
        <p:spPr>
          <a:xfrm>
            <a:off x="756120" y="1826253"/>
            <a:ext cx="3323997" cy="4081428"/>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1067886988">
                  <a:custGeom>
                    <a:avLst/>
                    <a:gdLst>
                      <a:gd name="connsiteX0" fmla="*/ 0 w 3323997"/>
                      <a:gd name="connsiteY0" fmla="*/ 554011 h 4081428"/>
                      <a:gd name="connsiteX1" fmla="*/ 554011 w 3323997"/>
                      <a:gd name="connsiteY1" fmla="*/ 0 h 4081428"/>
                      <a:gd name="connsiteX2" fmla="*/ 1152324 w 3323997"/>
                      <a:gd name="connsiteY2" fmla="*/ 0 h 4081428"/>
                      <a:gd name="connsiteX3" fmla="*/ 1639839 w 3323997"/>
                      <a:gd name="connsiteY3" fmla="*/ 0 h 4081428"/>
                      <a:gd name="connsiteX4" fmla="*/ 2127353 w 3323997"/>
                      <a:gd name="connsiteY4" fmla="*/ 0 h 4081428"/>
                      <a:gd name="connsiteX5" fmla="*/ 2769986 w 3323997"/>
                      <a:gd name="connsiteY5" fmla="*/ 0 h 4081428"/>
                      <a:gd name="connsiteX6" fmla="*/ 3323997 w 3323997"/>
                      <a:gd name="connsiteY6" fmla="*/ 554011 h 4081428"/>
                      <a:gd name="connsiteX7" fmla="*/ 3323997 w 3323997"/>
                      <a:gd name="connsiteY7" fmla="*/ 1208160 h 4081428"/>
                      <a:gd name="connsiteX8" fmla="*/ 3323997 w 3323997"/>
                      <a:gd name="connsiteY8" fmla="*/ 1713639 h 4081428"/>
                      <a:gd name="connsiteX9" fmla="*/ 3323997 w 3323997"/>
                      <a:gd name="connsiteY9" fmla="*/ 2248852 h 4081428"/>
                      <a:gd name="connsiteX10" fmla="*/ 3323997 w 3323997"/>
                      <a:gd name="connsiteY10" fmla="*/ 2813800 h 4081428"/>
                      <a:gd name="connsiteX11" fmla="*/ 3323997 w 3323997"/>
                      <a:gd name="connsiteY11" fmla="*/ 3527417 h 4081428"/>
                      <a:gd name="connsiteX12" fmla="*/ 2769986 w 3323997"/>
                      <a:gd name="connsiteY12" fmla="*/ 4081428 h 4081428"/>
                      <a:gd name="connsiteX13" fmla="*/ 2171673 w 3323997"/>
                      <a:gd name="connsiteY13" fmla="*/ 4081428 h 4081428"/>
                      <a:gd name="connsiteX14" fmla="*/ 1595519 w 3323997"/>
                      <a:gd name="connsiteY14" fmla="*/ 4081428 h 4081428"/>
                      <a:gd name="connsiteX15" fmla="*/ 1108005 w 3323997"/>
                      <a:gd name="connsiteY15" fmla="*/ 4081428 h 4081428"/>
                      <a:gd name="connsiteX16" fmla="*/ 554011 w 3323997"/>
                      <a:gd name="connsiteY16" fmla="*/ 4081428 h 4081428"/>
                      <a:gd name="connsiteX17" fmla="*/ 0 w 3323997"/>
                      <a:gd name="connsiteY17" fmla="*/ 3527417 h 4081428"/>
                      <a:gd name="connsiteX18" fmla="*/ 0 w 3323997"/>
                      <a:gd name="connsiteY18" fmla="*/ 2903002 h 4081428"/>
                      <a:gd name="connsiteX19" fmla="*/ 0 w 3323997"/>
                      <a:gd name="connsiteY19" fmla="*/ 2248852 h 4081428"/>
                      <a:gd name="connsiteX20" fmla="*/ 0 w 3323997"/>
                      <a:gd name="connsiteY20" fmla="*/ 1713639 h 4081428"/>
                      <a:gd name="connsiteX21" fmla="*/ 0 w 3323997"/>
                      <a:gd name="connsiteY21" fmla="*/ 1178426 h 4081428"/>
                      <a:gd name="connsiteX22" fmla="*/ 0 w 3323997"/>
                      <a:gd name="connsiteY22" fmla="*/ 554011 h 40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23997" h="4081428" fill="none" extrusionOk="0">
                        <a:moveTo>
                          <a:pt x="0" y="554011"/>
                        </a:moveTo>
                        <a:cubicBezTo>
                          <a:pt x="-19016" y="278299"/>
                          <a:pt x="204709" y="-36455"/>
                          <a:pt x="554011" y="0"/>
                        </a:cubicBezTo>
                        <a:cubicBezTo>
                          <a:pt x="841272" y="-27618"/>
                          <a:pt x="933062" y="14982"/>
                          <a:pt x="1152324" y="0"/>
                        </a:cubicBezTo>
                        <a:cubicBezTo>
                          <a:pt x="1371586" y="-14982"/>
                          <a:pt x="1474779" y="-3417"/>
                          <a:pt x="1639839" y="0"/>
                        </a:cubicBezTo>
                        <a:cubicBezTo>
                          <a:pt x="1804900" y="3417"/>
                          <a:pt x="1890777" y="-1687"/>
                          <a:pt x="2127353" y="0"/>
                        </a:cubicBezTo>
                        <a:cubicBezTo>
                          <a:pt x="2363929" y="1687"/>
                          <a:pt x="2525948" y="-18164"/>
                          <a:pt x="2769986" y="0"/>
                        </a:cubicBezTo>
                        <a:cubicBezTo>
                          <a:pt x="3106299" y="-15029"/>
                          <a:pt x="3327443" y="261891"/>
                          <a:pt x="3323997" y="554011"/>
                        </a:cubicBezTo>
                        <a:cubicBezTo>
                          <a:pt x="3310410" y="758677"/>
                          <a:pt x="3323394" y="1076881"/>
                          <a:pt x="3323997" y="1208160"/>
                        </a:cubicBezTo>
                        <a:cubicBezTo>
                          <a:pt x="3324600" y="1339439"/>
                          <a:pt x="3328168" y="1575090"/>
                          <a:pt x="3323997" y="1713639"/>
                        </a:cubicBezTo>
                        <a:cubicBezTo>
                          <a:pt x="3319826" y="1852188"/>
                          <a:pt x="3308425" y="2050295"/>
                          <a:pt x="3323997" y="2248852"/>
                        </a:cubicBezTo>
                        <a:cubicBezTo>
                          <a:pt x="3339569" y="2447409"/>
                          <a:pt x="3338714" y="2573067"/>
                          <a:pt x="3323997" y="2813800"/>
                        </a:cubicBezTo>
                        <a:cubicBezTo>
                          <a:pt x="3309280" y="3054533"/>
                          <a:pt x="3289045" y="3246183"/>
                          <a:pt x="3323997" y="3527417"/>
                        </a:cubicBezTo>
                        <a:cubicBezTo>
                          <a:pt x="3312955" y="3789114"/>
                          <a:pt x="3062561" y="4046613"/>
                          <a:pt x="2769986" y="4081428"/>
                        </a:cubicBezTo>
                        <a:cubicBezTo>
                          <a:pt x="2583660" y="4097960"/>
                          <a:pt x="2370256" y="4102675"/>
                          <a:pt x="2171673" y="4081428"/>
                        </a:cubicBezTo>
                        <a:cubicBezTo>
                          <a:pt x="1973090" y="4060181"/>
                          <a:pt x="1737768" y="4100020"/>
                          <a:pt x="1595519" y="4081428"/>
                        </a:cubicBezTo>
                        <a:cubicBezTo>
                          <a:pt x="1453270" y="4062836"/>
                          <a:pt x="1219964" y="4103742"/>
                          <a:pt x="1108005" y="4081428"/>
                        </a:cubicBezTo>
                        <a:cubicBezTo>
                          <a:pt x="996046" y="4059114"/>
                          <a:pt x="804579" y="4095528"/>
                          <a:pt x="554011" y="4081428"/>
                        </a:cubicBezTo>
                        <a:cubicBezTo>
                          <a:pt x="264598" y="4086404"/>
                          <a:pt x="-14399" y="3823159"/>
                          <a:pt x="0" y="3527417"/>
                        </a:cubicBezTo>
                        <a:cubicBezTo>
                          <a:pt x="-265" y="3283792"/>
                          <a:pt x="-15718" y="3200179"/>
                          <a:pt x="0" y="2903002"/>
                        </a:cubicBezTo>
                        <a:cubicBezTo>
                          <a:pt x="15718" y="2605825"/>
                          <a:pt x="-30699" y="2462261"/>
                          <a:pt x="0" y="2248852"/>
                        </a:cubicBezTo>
                        <a:cubicBezTo>
                          <a:pt x="30699" y="2035443"/>
                          <a:pt x="-26075" y="1876591"/>
                          <a:pt x="0" y="1713639"/>
                        </a:cubicBezTo>
                        <a:cubicBezTo>
                          <a:pt x="26075" y="1550687"/>
                          <a:pt x="11428" y="1363992"/>
                          <a:pt x="0" y="1178426"/>
                        </a:cubicBezTo>
                        <a:cubicBezTo>
                          <a:pt x="-11428" y="992860"/>
                          <a:pt x="-6194" y="845075"/>
                          <a:pt x="0" y="554011"/>
                        </a:cubicBezTo>
                        <a:close/>
                      </a:path>
                      <a:path w="3323997" h="4081428" stroke="0" extrusionOk="0">
                        <a:moveTo>
                          <a:pt x="0" y="554011"/>
                        </a:moveTo>
                        <a:cubicBezTo>
                          <a:pt x="-30031" y="250120"/>
                          <a:pt x="241523" y="-48625"/>
                          <a:pt x="554011" y="0"/>
                        </a:cubicBezTo>
                        <a:cubicBezTo>
                          <a:pt x="727451" y="5935"/>
                          <a:pt x="974777" y="12639"/>
                          <a:pt x="1152324" y="0"/>
                        </a:cubicBezTo>
                        <a:cubicBezTo>
                          <a:pt x="1329871" y="-12639"/>
                          <a:pt x="1559192" y="-7969"/>
                          <a:pt x="1706318" y="0"/>
                        </a:cubicBezTo>
                        <a:cubicBezTo>
                          <a:pt x="1853444" y="7969"/>
                          <a:pt x="2127672" y="-15156"/>
                          <a:pt x="2260312" y="0"/>
                        </a:cubicBezTo>
                        <a:cubicBezTo>
                          <a:pt x="2392952" y="15156"/>
                          <a:pt x="2526720" y="-25370"/>
                          <a:pt x="2769986" y="0"/>
                        </a:cubicBezTo>
                        <a:cubicBezTo>
                          <a:pt x="3086425" y="-70"/>
                          <a:pt x="3361550" y="232782"/>
                          <a:pt x="3323997" y="554011"/>
                        </a:cubicBezTo>
                        <a:cubicBezTo>
                          <a:pt x="3315915" y="783552"/>
                          <a:pt x="3305048" y="974101"/>
                          <a:pt x="3323997" y="1208160"/>
                        </a:cubicBezTo>
                        <a:cubicBezTo>
                          <a:pt x="3342946" y="1442219"/>
                          <a:pt x="3316703" y="1617973"/>
                          <a:pt x="3323997" y="1862310"/>
                        </a:cubicBezTo>
                        <a:cubicBezTo>
                          <a:pt x="3331292" y="2106647"/>
                          <a:pt x="3311442" y="2230142"/>
                          <a:pt x="3323997" y="2516459"/>
                        </a:cubicBezTo>
                        <a:cubicBezTo>
                          <a:pt x="3336552" y="2802776"/>
                          <a:pt x="3292515" y="3074946"/>
                          <a:pt x="3323997" y="3527417"/>
                        </a:cubicBezTo>
                        <a:cubicBezTo>
                          <a:pt x="3325724" y="3845581"/>
                          <a:pt x="3002042" y="4098551"/>
                          <a:pt x="2769986" y="4081428"/>
                        </a:cubicBezTo>
                        <a:cubicBezTo>
                          <a:pt x="2553802" y="4068769"/>
                          <a:pt x="2429523" y="4105090"/>
                          <a:pt x="2238152" y="4081428"/>
                        </a:cubicBezTo>
                        <a:cubicBezTo>
                          <a:pt x="2046781" y="4057766"/>
                          <a:pt x="1845570" y="4080535"/>
                          <a:pt x="1706318" y="4081428"/>
                        </a:cubicBezTo>
                        <a:cubicBezTo>
                          <a:pt x="1567066" y="4082321"/>
                          <a:pt x="1239528" y="4058080"/>
                          <a:pt x="1108005" y="4081428"/>
                        </a:cubicBezTo>
                        <a:cubicBezTo>
                          <a:pt x="976482" y="4104776"/>
                          <a:pt x="776789" y="4085708"/>
                          <a:pt x="554011" y="4081428"/>
                        </a:cubicBezTo>
                        <a:cubicBezTo>
                          <a:pt x="237192" y="4099717"/>
                          <a:pt x="56628" y="3882926"/>
                          <a:pt x="0" y="3527417"/>
                        </a:cubicBezTo>
                        <a:cubicBezTo>
                          <a:pt x="-16018" y="3420242"/>
                          <a:pt x="24462" y="3199202"/>
                          <a:pt x="0" y="3021938"/>
                        </a:cubicBezTo>
                        <a:cubicBezTo>
                          <a:pt x="-24462" y="2844674"/>
                          <a:pt x="-4409" y="2674675"/>
                          <a:pt x="0" y="2427257"/>
                        </a:cubicBezTo>
                        <a:cubicBezTo>
                          <a:pt x="4409" y="2179839"/>
                          <a:pt x="5299" y="2153586"/>
                          <a:pt x="0" y="1892044"/>
                        </a:cubicBezTo>
                        <a:cubicBezTo>
                          <a:pt x="-5299" y="1630502"/>
                          <a:pt x="-26179" y="1476158"/>
                          <a:pt x="0" y="1356831"/>
                        </a:cubicBezTo>
                        <a:cubicBezTo>
                          <a:pt x="26179" y="1237504"/>
                          <a:pt x="924" y="839927"/>
                          <a:pt x="0" y="554011"/>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pt-BR" sz="2000" b="1">
              <a:solidFill>
                <a:srgbClr val="000000"/>
              </a:solidFill>
              <a:latin typeface="Times New Roman"/>
              <a:cs typeface="Times New Roman"/>
            </a:endParaRPr>
          </a:p>
          <a:p>
            <a:pPr algn="ctr"/>
            <a:r>
              <a:rPr lang="pt-BR" sz="2000" b="1">
                <a:solidFill>
                  <a:srgbClr val="000000"/>
                </a:solidFill>
                <a:latin typeface="Times New Roman"/>
                <a:cs typeface="Times New Roman"/>
              </a:rPr>
              <a:t>Identificação</a:t>
            </a:r>
            <a:endParaRPr lang="pt-BR" sz="2000">
              <a:solidFill>
                <a:srgbClr val="000000"/>
              </a:solidFill>
            </a:endParaRPr>
          </a:p>
          <a:p>
            <a:pPr algn="ctr"/>
            <a:endParaRPr lang="pt-BR" sz="2000" b="1">
              <a:solidFill>
                <a:srgbClr val="C00000"/>
              </a:solidFill>
              <a:latin typeface="Times New Roman"/>
              <a:cs typeface="Times New Roman"/>
            </a:endParaRPr>
          </a:p>
          <a:p>
            <a:pPr marL="342900" indent="-342900">
              <a:buAutoNum type="arabicPeriod"/>
            </a:pPr>
            <a:endParaRPr lang="pt-BR" b="1">
              <a:solidFill>
                <a:schemeClr val="tx1">
                  <a:lumMod val="95000"/>
                  <a:lumOff val="5000"/>
                </a:schemeClr>
              </a:solidFill>
              <a:latin typeface="Times New Roman"/>
              <a:cs typeface="Times New Roman"/>
            </a:endParaRPr>
          </a:p>
          <a:p>
            <a:r>
              <a:rPr lang="pt-BR">
                <a:solidFill>
                  <a:schemeClr val="tx1">
                    <a:lumMod val="95000"/>
                    <a:lumOff val="5000"/>
                  </a:schemeClr>
                </a:solidFill>
                <a:latin typeface="Times New Roman"/>
                <a:cs typeface="Times New Roman"/>
              </a:rPr>
              <a:t>Keywords e bases de dados a serem utilizadas</a:t>
            </a:r>
            <a:endParaRPr lang="pt-BR">
              <a:solidFill>
                <a:schemeClr val="tx1">
                  <a:lumMod val="95000"/>
                  <a:lumOff val="5000"/>
                </a:schemeClr>
              </a:solidFill>
            </a:endParaRPr>
          </a:p>
          <a:p>
            <a:endParaRPr lang="pt-BR">
              <a:solidFill>
                <a:schemeClr val="tx1">
                  <a:lumMod val="95000"/>
                  <a:lumOff val="5000"/>
                </a:schemeClr>
              </a:solidFill>
              <a:latin typeface="Times New Roman"/>
              <a:cs typeface="Times New Roman"/>
            </a:endParaRPr>
          </a:p>
          <a:p>
            <a:r>
              <a:rPr lang="pt-BR">
                <a:solidFill>
                  <a:schemeClr val="tx1">
                    <a:lumMod val="95000"/>
                    <a:lumOff val="5000"/>
                  </a:schemeClr>
                </a:solidFill>
                <a:latin typeface="Times New Roman"/>
                <a:cs typeface="Times New Roman"/>
              </a:rPr>
              <a:t>Itens potencialmente relevantes para responder a QI</a:t>
            </a:r>
          </a:p>
          <a:p>
            <a:endParaRPr lang="pt-BR">
              <a:solidFill>
                <a:schemeClr val="tx1">
                  <a:lumMod val="95000"/>
                  <a:lumOff val="5000"/>
                </a:schemeClr>
              </a:solidFill>
              <a:latin typeface="Times New Roman"/>
              <a:cs typeface="Times New Roman"/>
            </a:endParaRPr>
          </a:p>
          <a:p>
            <a:r>
              <a:rPr lang="pt-BR">
                <a:solidFill>
                  <a:schemeClr val="tx1">
                    <a:lumMod val="95000"/>
                    <a:lumOff val="5000"/>
                  </a:schemeClr>
                </a:solidFill>
                <a:latin typeface="Times New Roman"/>
                <a:cs typeface="Times New Roman"/>
              </a:rPr>
              <a:t>Amostra imparcial e representativa de </a:t>
            </a:r>
            <a:r>
              <a:rPr lang="pt-BR" err="1">
                <a:solidFill>
                  <a:schemeClr val="tx1">
                    <a:lumMod val="95000"/>
                    <a:lumOff val="5000"/>
                  </a:schemeClr>
                </a:solidFill>
                <a:latin typeface="Times New Roman"/>
                <a:cs typeface="Times New Roman"/>
              </a:rPr>
              <a:t>papers</a:t>
            </a:r>
            <a:endParaRPr lang="pt-BR">
              <a:solidFill>
                <a:schemeClr val="tx1">
                  <a:lumMod val="95000"/>
                  <a:lumOff val="5000"/>
                </a:schemeClr>
              </a:solidFill>
              <a:latin typeface="Times New Roman"/>
              <a:cs typeface="Times New Roman"/>
            </a:endParaRPr>
          </a:p>
        </p:txBody>
      </p:sp>
      <p:sp>
        <p:nvSpPr>
          <p:cNvPr id="3" name="Retângulo: Cantos Arredondados 2">
            <a:extLst>
              <a:ext uri="{FF2B5EF4-FFF2-40B4-BE49-F238E27FC236}">
                <a16:creationId xmlns:a16="http://schemas.microsoft.com/office/drawing/2014/main" id="{B8BF3AD5-F002-4D55-94D4-E0804F8AF52B}"/>
              </a:ext>
            </a:extLst>
          </p:cNvPr>
          <p:cNvSpPr/>
          <p:nvPr/>
        </p:nvSpPr>
        <p:spPr>
          <a:xfrm>
            <a:off x="4515757" y="1826256"/>
            <a:ext cx="3268450" cy="4062848"/>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117699760">
                  <a:custGeom>
                    <a:avLst/>
                    <a:gdLst>
                      <a:gd name="connsiteX0" fmla="*/ 0 w 3268450"/>
                      <a:gd name="connsiteY0" fmla="*/ 544753 h 4062848"/>
                      <a:gd name="connsiteX1" fmla="*/ 544753 w 3268450"/>
                      <a:gd name="connsiteY1" fmla="*/ 0 h 4062848"/>
                      <a:gd name="connsiteX2" fmla="*/ 1067700 w 3268450"/>
                      <a:gd name="connsiteY2" fmla="*/ 0 h 4062848"/>
                      <a:gd name="connsiteX3" fmla="*/ 1612436 w 3268450"/>
                      <a:gd name="connsiteY3" fmla="*/ 0 h 4062848"/>
                      <a:gd name="connsiteX4" fmla="*/ 2157172 w 3268450"/>
                      <a:gd name="connsiteY4" fmla="*/ 0 h 4062848"/>
                      <a:gd name="connsiteX5" fmla="*/ 2723697 w 3268450"/>
                      <a:gd name="connsiteY5" fmla="*/ 0 h 4062848"/>
                      <a:gd name="connsiteX6" fmla="*/ 3268450 w 3268450"/>
                      <a:gd name="connsiteY6" fmla="*/ 544753 h 4062848"/>
                      <a:gd name="connsiteX7" fmla="*/ 3268450 w 3268450"/>
                      <a:gd name="connsiteY7" fmla="*/ 1169155 h 4062848"/>
                      <a:gd name="connsiteX8" fmla="*/ 3268450 w 3268450"/>
                      <a:gd name="connsiteY8" fmla="*/ 1823290 h 4062848"/>
                      <a:gd name="connsiteX9" fmla="*/ 3268450 w 3268450"/>
                      <a:gd name="connsiteY9" fmla="*/ 2388225 h 4062848"/>
                      <a:gd name="connsiteX10" fmla="*/ 3268450 w 3268450"/>
                      <a:gd name="connsiteY10" fmla="*/ 3518095 h 4062848"/>
                      <a:gd name="connsiteX11" fmla="*/ 2723697 w 3268450"/>
                      <a:gd name="connsiteY11" fmla="*/ 4062848 h 4062848"/>
                      <a:gd name="connsiteX12" fmla="*/ 2244329 w 3268450"/>
                      <a:gd name="connsiteY12" fmla="*/ 4062848 h 4062848"/>
                      <a:gd name="connsiteX13" fmla="*/ 1677804 w 3268450"/>
                      <a:gd name="connsiteY13" fmla="*/ 4062848 h 4062848"/>
                      <a:gd name="connsiteX14" fmla="*/ 1089489 w 3268450"/>
                      <a:gd name="connsiteY14" fmla="*/ 4062848 h 4062848"/>
                      <a:gd name="connsiteX15" fmla="*/ 544753 w 3268450"/>
                      <a:gd name="connsiteY15" fmla="*/ 4062848 h 4062848"/>
                      <a:gd name="connsiteX16" fmla="*/ 0 w 3268450"/>
                      <a:gd name="connsiteY16" fmla="*/ 3518095 h 4062848"/>
                      <a:gd name="connsiteX17" fmla="*/ 0 w 3268450"/>
                      <a:gd name="connsiteY17" fmla="*/ 2893693 h 4062848"/>
                      <a:gd name="connsiteX18" fmla="*/ 0 w 3268450"/>
                      <a:gd name="connsiteY18" fmla="*/ 2299025 h 4062848"/>
                      <a:gd name="connsiteX19" fmla="*/ 0 w 3268450"/>
                      <a:gd name="connsiteY19" fmla="*/ 1793557 h 4062848"/>
                      <a:gd name="connsiteX20" fmla="*/ 0 w 3268450"/>
                      <a:gd name="connsiteY20" fmla="*/ 1139421 h 4062848"/>
                      <a:gd name="connsiteX21" fmla="*/ 0 w 3268450"/>
                      <a:gd name="connsiteY21" fmla="*/ 544753 h 406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68450" h="4062848" fill="none" extrusionOk="0">
                        <a:moveTo>
                          <a:pt x="0" y="544753"/>
                        </a:moveTo>
                        <a:cubicBezTo>
                          <a:pt x="63038" y="265830"/>
                          <a:pt x="232265" y="-16877"/>
                          <a:pt x="544753" y="0"/>
                        </a:cubicBezTo>
                        <a:cubicBezTo>
                          <a:pt x="750034" y="17388"/>
                          <a:pt x="939409" y="2060"/>
                          <a:pt x="1067700" y="0"/>
                        </a:cubicBezTo>
                        <a:cubicBezTo>
                          <a:pt x="1195991" y="-2060"/>
                          <a:pt x="1478010" y="-18265"/>
                          <a:pt x="1612436" y="0"/>
                        </a:cubicBezTo>
                        <a:cubicBezTo>
                          <a:pt x="1746862" y="18265"/>
                          <a:pt x="1927719" y="-9664"/>
                          <a:pt x="2157172" y="0"/>
                        </a:cubicBezTo>
                        <a:cubicBezTo>
                          <a:pt x="2386625" y="9664"/>
                          <a:pt x="2593040" y="-7005"/>
                          <a:pt x="2723697" y="0"/>
                        </a:cubicBezTo>
                        <a:cubicBezTo>
                          <a:pt x="2995625" y="32558"/>
                          <a:pt x="3264489" y="228976"/>
                          <a:pt x="3268450" y="544753"/>
                        </a:cubicBezTo>
                        <a:cubicBezTo>
                          <a:pt x="3257227" y="788706"/>
                          <a:pt x="3250182" y="946986"/>
                          <a:pt x="3268450" y="1169155"/>
                        </a:cubicBezTo>
                        <a:cubicBezTo>
                          <a:pt x="3286718" y="1391324"/>
                          <a:pt x="3249509" y="1595842"/>
                          <a:pt x="3268450" y="1823290"/>
                        </a:cubicBezTo>
                        <a:cubicBezTo>
                          <a:pt x="3287391" y="2050738"/>
                          <a:pt x="3286952" y="2231770"/>
                          <a:pt x="3268450" y="2388225"/>
                        </a:cubicBezTo>
                        <a:cubicBezTo>
                          <a:pt x="3249948" y="2544680"/>
                          <a:pt x="3267038" y="3204263"/>
                          <a:pt x="3268450" y="3518095"/>
                        </a:cubicBezTo>
                        <a:cubicBezTo>
                          <a:pt x="3296709" y="3816057"/>
                          <a:pt x="3081479" y="4079025"/>
                          <a:pt x="2723697" y="4062848"/>
                        </a:cubicBezTo>
                        <a:cubicBezTo>
                          <a:pt x="2597407" y="4069813"/>
                          <a:pt x="2364802" y="4047853"/>
                          <a:pt x="2244329" y="4062848"/>
                        </a:cubicBezTo>
                        <a:cubicBezTo>
                          <a:pt x="2123856" y="4077843"/>
                          <a:pt x="1930711" y="4050340"/>
                          <a:pt x="1677804" y="4062848"/>
                        </a:cubicBezTo>
                        <a:cubicBezTo>
                          <a:pt x="1424897" y="4075356"/>
                          <a:pt x="1225291" y="4077470"/>
                          <a:pt x="1089489" y="4062848"/>
                        </a:cubicBezTo>
                        <a:cubicBezTo>
                          <a:pt x="953688" y="4048226"/>
                          <a:pt x="662590" y="4053762"/>
                          <a:pt x="544753" y="4062848"/>
                        </a:cubicBezTo>
                        <a:cubicBezTo>
                          <a:pt x="297772" y="4039132"/>
                          <a:pt x="1206" y="3848001"/>
                          <a:pt x="0" y="3518095"/>
                        </a:cubicBezTo>
                        <a:cubicBezTo>
                          <a:pt x="12397" y="3250957"/>
                          <a:pt x="29608" y="3114636"/>
                          <a:pt x="0" y="2893693"/>
                        </a:cubicBezTo>
                        <a:cubicBezTo>
                          <a:pt x="-29608" y="2672750"/>
                          <a:pt x="4586" y="2506690"/>
                          <a:pt x="0" y="2299025"/>
                        </a:cubicBezTo>
                        <a:cubicBezTo>
                          <a:pt x="-4586" y="2091360"/>
                          <a:pt x="-443" y="1951284"/>
                          <a:pt x="0" y="1793557"/>
                        </a:cubicBezTo>
                        <a:cubicBezTo>
                          <a:pt x="443" y="1635830"/>
                          <a:pt x="-10586" y="1326833"/>
                          <a:pt x="0" y="1139421"/>
                        </a:cubicBezTo>
                        <a:cubicBezTo>
                          <a:pt x="10586" y="952009"/>
                          <a:pt x="18016" y="813704"/>
                          <a:pt x="0" y="544753"/>
                        </a:cubicBezTo>
                        <a:close/>
                      </a:path>
                      <a:path w="3268450" h="4062848" stroke="0" extrusionOk="0">
                        <a:moveTo>
                          <a:pt x="0" y="544753"/>
                        </a:moveTo>
                        <a:cubicBezTo>
                          <a:pt x="-5484" y="264274"/>
                          <a:pt x="245096" y="-45771"/>
                          <a:pt x="544753" y="0"/>
                        </a:cubicBezTo>
                        <a:cubicBezTo>
                          <a:pt x="743909" y="-5453"/>
                          <a:pt x="924579" y="18127"/>
                          <a:pt x="1089489" y="0"/>
                        </a:cubicBezTo>
                        <a:cubicBezTo>
                          <a:pt x="1254399" y="-18127"/>
                          <a:pt x="1380442" y="16663"/>
                          <a:pt x="1590646" y="0"/>
                        </a:cubicBezTo>
                        <a:cubicBezTo>
                          <a:pt x="1800850" y="-16663"/>
                          <a:pt x="1900482" y="22272"/>
                          <a:pt x="2135382" y="0"/>
                        </a:cubicBezTo>
                        <a:cubicBezTo>
                          <a:pt x="2370282" y="-22272"/>
                          <a:pt x="2470181" y="-4826"/>
                          <a:pt x="2723697" y="0"/>
                        </a:cubicBezTo>
                        <a:cubicBezTo>
                          <a:pt x="3088722" y="31472"/>
                          <a:pt x="3262733" y="294051"/>
                          <a:pt x="3268450" y="544753"/>
                        </a:cubicBezTo>
                        <a:cubicBezTo>
                          <a:pt x="3271081" y="802022"/>
                          <a:pt x="3273172" y="884466"/>
                          <a:pt x="3268450" y="1109688"/>
                        </a:cubicBezTo>
                        <a:cubicBezTo>
                          <a:pt x="3263728" y="1334911"/>
                          <a:pt x="3289910" y="1453674"/>
                          <a:pt x="3268450" y="1674623"/>
                        </a:cubicBezTo>
                        <a:cubicBezTo>
                          <a:pt x="3246990" y="1895573"/>
                          <a:pt x="3264920" y="2032161"/>
                          <a:pt x="3268450" y="2239558"/>
                        </a:cubicBezTo>
                        <a:cubicBezTo>
                          <a:pt x="3271980" y="2446956"/>
                          <a:pt x="3283617" y="2500850"/>
                          <a:pt x="3268450" y="2745026"/>
                        </a:cubicBezTo>
                        <a:cubicBezTo>
                          <a:pt x="3253283" y="2989202"/>
                          <a:pt x="3258179" y="3144572"/>
                          <a:pt x="3268450" y="3518095"/>
                        </a:cubicBezTo>
                        <a:cubicBezTo>
                          <a:pt x="3241773" y="3864108"/>
                          <a:pt x="3049616" y="4074746"/>
                          <a:pt x="2723697" y="4062848"/>
                        </a:cubicBezTo>
                        <a:cubicBezTo>
                          <a:pt x="2593956" y="4085996"/>
                          <a:pt x="2441575" y="4077553"/>
                          <a:pt x="2244329" y="4062848"/>
                        </a:cubicBezTo>
                        <a:cubicBezTo>
                          <a:pt x="2047083" y="4048143"/>
                          <a:pt x="1963601" y="4084082"/>
                          <a:pt x="1764962" y="4062848"/>
                        </a:cubicBezTo>
                        <a:cubicBezTo>
                          <a:pt x="1566323" y="4041614"/>
                          <a:pt x="1420576" y="4043195"/>
                          <a:pt x="1242015" y="4062848"/>
                        </a:cubicBezTo>
                        <a:cubicBezTo>
                          <a:pt x="1063454" y="4082501"/>
                          <a:pt x="892711" y="4045152"/>
                          <a:pt x="544753" y="4062848"/>
                        </a:cubicBezTo>
                        <a:cubicBezTo>
                          <a:pt x="203875" y="4048432"/>
                          <a:pt x="20260" y="3886198"/>
                          <a:pt x="0" y="3518095"/>
                        </a:cubicBezTo>
                        <a:cubicBezTo>
                          <a:pt x="24338" y="3392443"/>
                          <a:pt x="-4692" y="3174241"/>
                          <a:pt x="0" y="2923427"/>
                        </a:cubicBezTo>
                        <a:cubicBezTo>
                          <a:pt x="4692" y="2672613"/>
                          <a:pt x="-13932" y="2590810"/>
                          <a:pt x="0" y="2299025"/>
                        </a:cubicBezTo>
                        <a:cubicBezTo>
                          <a:pt x="13932" y="2007240"/>
                          <a:pt x="4721" y="1776189"/>
                          <a:pt x="0" y="1644890"/>
                        </a:cubicBezTo>
                        <a:cubicBezTo>
                          <a:pt x="-4721" y="1513591"/>
                          <a:pt x="-34830" y="954622"/>
                          <a:pt x="0" y="54475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pt-BR" sz="2000" b="1">
              <a:solidFill>
                <a:srgbClr val="C00000"/>
              </a:solidFill>
              <a:latin typeface="Times New Roman"/>
              <a:cs typeface="Times New Roman"/>
            </a:endParaRPr>
          </a:p>
          <a:p>
            <a:pPr algn="ctr"/>
            <a:r>
              <a:rPr lang="pt-BR" sz="2000" b="1">
                <a:solidFill>
                  <a:srgbClr val="000000"/>
                </a:solidFill>
                <a:latin typeface="Times New Roman"/>
                <a:cs typeface="Times New Roman"/>
              </a:rPr>
              <a:t>Triagem</a:t>
            </a:r>
            <a:endParaRPr lang="pt-BR" sz="2000">
              <a:solidFill>
                <a:srgbClr val="000000"/>
              </a:solidFill>
            </a:endParaRPr>
          </a:p>
          <a:p>
            <a:pPr algn="ctr"/>
            <a:endParaRPr lang="pt-BR" sz="2000" b="1">
              <a:solidFill>
                <a:srgbClr val="C00000"/>
              </a:solidFill>
              <a:latin typeface="Times New Roman"/>
              <a:cs typeface="Times New Roman"/>
            </a:endParaRPr>
          </a:p>
          <a:p>
            <a:endParaRPr lang="pt-BR" sz="2000" b="1">
              <a:solidFill>
                <a:srgbClr val="C00000"/>
              </a:solidFill>
              <a:latin typeface="Times New Roman"/>
              <a:cs typeface="Times New Roman"/>
            </a:endParaRPr>
          </a:p>
          <a:p>
            <a:r>
              <a:rPr lang="pt-BR">
                <a:solidFill>
                  <a:schemeClr val="tx1">
                    <a:lumMod val="95000"/>
                    <a:lumOff val="5000"/>
                  </a:schemeClr>
                </a:solidFill>
                <a:latin typeface="Times New Roman"/>
                <a:cs typeface="Times New Roman"/>
              </a:rPr>
              <a:t>Análise dos artigos identificados</a:t>
            </a:r>
          </a:p>
          <a:p>
            <a:endParaRPr lang="pt-BR">
              <a:solidFill>
                <a:schemeClr val="tx1">
                  <a:lumMod val="95000"/>
                  <a:lumOff val="5000"/>
                </a:schemeClr>
              </a:solidFill>
              <a:latin typeface="Times New Roman"/>
              <a:cs typeface="Times New Roman"/>
            </a:endParaRPr>
          </a:p>
          <a:p>
            <a:r>
              <a:rPr lang="pt-BR">
                <a:solidFill>
                  <a:schemeClr val="tx1">
                    <a:lumMod val="95000"/>
                    <a:lumOff val="5000"/>
                  </a:schemeClr>
                </a:solidFill>
                <a:latin typeface="Times New Roman"/>
                <a:cs typeface="Times New Roman"/>
              </a:rPr>
              <a:t>Classificação de relevância/capacidade de responder a QI</a:t>
            </a:r>
          </a:p>
          <a:p>
            <a:endParaRPr lang="pt-BR">
              <a:solidFill>
                <a:schemeClr val="tx1">
                  <a:lumMod val="95000"/>
                  <a:lumOff val="5000"/>
                </a:schemeClr>
              </a:solidFill>
              <a:latin typeface="Times New Roman"/>
              <a:cs typeface="Times New Roman"/>
            </a:endParaRPr>
          </a:p>
        </p:txBody>
      </p:sp>
      <p:sp>
        <p:nvSpPr>
          <p:cNvPr id="4" name="Retângulo: Cantos Arredondados 3">
            <a:extLst>
              <a:ext uri="{FF2B5EF4-FFF2-40B4-BE49-F238E27FC236}">
                <a16:creationId xmlns:a16="http://schemas.microsoft.com/office/drawing/2014/main" id="{0BA3D3D6-0F92-DB88-1141-1B2E04C1183D}"/>
              </a:ext>
            </a:extLst>
          </p:cNvPr>
          <p:cNvSpPr/>
          <p:nvPr/>
        </p:nvSpPr>
        <p:spPr>
          <a:xfrm>
            <a:off x="8217588" y="1829448"/>
            <a:ext cx="3225954" cy="4065097"/>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3554277088">
                  <a:custGeom>
                    <a:avLst/>
                    <a:gdLst>
                      <a:gd name="connsiteX0" fmla="*/ 0 w 3225954"/>
                      <a:gd name="connsiteY0" fmla="*/ 537670 h 4065097"/>
                      <a:gd name="connsiteX1" fmla="*/ 537670 w 3225954"/>
                      <a:gd name="connsiteY1" fmla="*/ 0 h 4065097"/>
                      <a:gd name="connsiteX2" fmla="*/ 1075324 w 3225954"/>
                      <a:gd name="connsiteY2" fmla="*/ 0 h 4065097"/>
                      <a:gd name="connsiteX3" fmla="*/ 1569965 w 3225954"/>
                      <a:gd name="connsiteY3" fmla="*/ 0 h 4065097"/>
                      <a:gd name="connsiteX4" fmla="*/ 2129124 w 3225954"/>
                      <a:gd name="connsiteY4" fmla="*/ 0 h 4065097"/>
                      <a:gd name="connsiteX5" fmla="*/ 2688284 w 3225954"/>
                      <a:gd name="connsiteY5" fmla="*/ 0 h 4065097"/>
                      <a:gd name="connsiteX6" fmla="*/ 3225954 w 3225954"/>
                      <a:gd name="connsiteY6" fmla="*/ 537670 h 4065097"/>
                      <a:gd name="connsiteX7" fmla="*/ 3225954 w 3225954"/>
                      <a:gd name="connsiteY7" fmla="*/ 1075826 h 4065097"/>
                      <a:gd name="connsiteX8" fmla="*/ 3225954 w 3225954"/>
                      <a:gd name="connsiteY8" fmla="*/ 1613983 h 4065097"/>
                      <a:gd name="connsiteX9" fmla="*/ 3225954 w 3225954"/>
                      <a:gd name="connsiteY9" fmla="*/ 2182036 h 4065097"/>
                      <a:gd name="connsiteX10" fmla="*/ 3225954 w 3225954"/>
                      <a:gd name="connsiteY10" fmla="*/ 2720193 h 4065097"/>
                      <a:gd name="connsiteX11" fmla="*/ 3225954 w 3225954"/>
                      <a:gd name="connsiteY11" fmla="*/ 3527427 h 4065097"/>
                      <a:gd name="connsiteX12" fmla="*/ 2688284 w 3225954"/>
                      <a:gd name="connsiteY12" fmla="*/ 4065097 h 4065097"/>
                      <a:gd name="connsiteX13" fmla="*/ 2215149 w 3225954"/>
                      <a:gd name="connsiteY13" fmla="*/ 4065097 h 4065097"/>
                      <a:gd name="connsiteX14" fmla="*/ 1634483 w 3225954"/>
                      <a:gd name="connsiteY14" fmla="*/ 4065097 h 4065097"/>
                      <a:gd name="connsiteX15" fmla="*/ 1075324 w 3225954"/>
                      <a:gd name="connsiteY15" fmla="*/ 4065097 h 4065097"/>
                      <a:gd name="connsiteX16" fmla="*/ 537670 w 3225954"/>
                      <a:gd name="connsiteY16" fmla="*/ 4065097 h 4065097"/>
                      <a:gd name="connsiteX17" fmla="*/ 0 w 3225954"/>
                      <a:gd name="connsiteY17" fmla="*/ 3527427 h 4065097"/>
                      <a:gd name="connsiteX18" fmla="*/ 0 w 3225954"/>
                      <a:gd name="connsiteY18" fmla="*/ 2869680 h 4065097"/>
                      <a:gd name="connsiteX19" fmla="*/ 0 w 3225954"/>
                      <a:gd name="connsiteY19" fmla="*/ 2271729 h 4065097"/>
                      <a:gd name="connsiteX20" fmla="*/ 0 w 3225954"/>
                      <a:gd name="connsiteY20" fmla="*/ 1673778 h 4065097"/>
                      <a:gd name="connsiteX21" fmla="*/ 0 w 3225954"/>
                      <a:gd name="connsiteY21" fmla="*/ 1135621 h 4065097"/>
                      <a:gd name="connsiteX22" fmla="*/ 0 w 3225954"/>
                      <a:gd name="connsiteY22" fmla="*/ 537670 h 406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25954" h="4065097" fill="none" extrusionOk="0">
                        <a:moveTo>
                          <a:pt x="0" y="537670"/>
                        </a:moveTo>
                        <a:cubicBezTo>
                          <a:pt x="-14105" y="205211"/>
                          <a:pt x="274120" y="36688"/>
                          <a:pt x="537670" y="0"/>
                        </a:cubicBezTo>
                        <a:cubicBezTo>
                          <a:pt x="756054" y="22702"/>
                          <a:pt x="913275" y="-244"/>
                          <a:pt x="1075324" y="0"/>
                        </a:cubicBezTo>
                        <a:cubicBezTo>
                          <a:pt x="1237373" y="244"/>
                          <a:pt x="1345500" y="-16570"/>
                          <a:pt x="1569965" y="0"/>
                        </a:cubicBezTo>
                        <a:cubicBezTo>
                          <a:pt x="1794430" y="16570"/>
                          <a:pt x="1939076" y="5678"/>
                          <a:pt x="2129124" y="0"/>
                        </a:cubicBezTo>
                        <a:cubicBezTo>
                          <a:pt x="2319172" y="-5678"/>
                          <a:pt x="2497015" y="-20216"/>
                          <a:pt x="2688284" y="0"/>
                        </a:cubicBezTo>
                        <a:cubicBezTo>
                          <a:pt x="2989221" y="22007"/>
                          <a:pt x="3186852" y="247502"/>
                          <a:pt x="3225954" y="537670"/>
                        </a:cubicBezTo>
                        <a:cubicBezTo>
                          <a:pt x="3220292" y="729306"/>
                          <a:pt x="3245605" y="844187"/>
                          <a:pt x="3225954" y="1075826"/>
                        </a:cubicBezTo>
                        <a:cubicBezTo>
                          <a:pt x="3206303" y="1307465"/>
                          <a:pt x="3233414" y="1457990"/>
                          <a:pt x="3225954" y="1613983"/>
                        </a:cubicBezTo>
                        <a:cubicBezTo>
                          <a:pt x="3218494" y="1769976"/>
                          <a:pt x="3234810" y="2011900"/>
                          <a:pt x="3225954" y="2182036"/>
                        </a:cubicBezTo>
                        <a:cubicBezTo>
                          <a:pt x="3217098" y="2352172"/>
                          <a:pt x="3248324" y="2461880"/>
                          <a:pt x="3225954" y="2720193"/>
                        </a:cubicBezTo>
                        <a:cubicBezTo>
                          <a:pt x="3203584" y="2978506"/>
                          <a:pt x="3234409" y="3226833"/>
                          <a:pt x="3225954" y="3527427"/>
                        </a:cubicBezTo>
                        <a:cubicBezTo>
                          <a:pt x="3171704" y="3817179"/>
                          <a:pt x="2996288" y="4093104"/>
                          <a:pt x="2688284" y="4065097"/>
                        </a:cubicBezTo>
                        <a:cubicBezTo>
                          <a:pt x="2454580" y="4086151"/>
                          <a:pt x="2380203" y="4064380"/>
                          <a:pt x="2215149" y="4065097"/>
                        </a:cubicBezTo>
                        <a:cubicBezTo>
                          <a:pt x="2050096" y="4065814"/>
                          <a:pt x="1772484" y="4077804"/>
                          <a:pt x="1634483" y="4065097"/>
                        </a:cubicBezTo>
                        <a:cubicBezTo>
                          <a:pt x="1496482" y="4052390"/>
                          <a:pt x="1300383" y="4091045"/>
                          <a:pt x="1075324" y="4065097"/>
                        </a:cubicBezTo>
                        <a:cubicBezTo>
                          <a:pt x="850265" y="4039149"/>
                          <a:pt x="667804" y="4088783"/>
                          <a:pt x="537670" y="4065097"/>
                        </a:cubicBezTo>
                        <a:cubicBezTo>
                          <a:pt x="198987" y="4012091"/>
                          <a:pt x="8260" y="3832904"/>
                          <a:pt x="0" y="3527427"/>
                        </a:cubicBezTo>
                        <a:cubicBezTo>
                          <a:pt x="-964" y="3324480"/>
                          <a:pt x="-29492" y="3174560"/>
                          <a:pt x="0" y="2869680"/>
                        </a:cubicBezTo>
                        <a:cubicBezTo>
                          <a:pt x="29492" y="2564800"/>
                          <a:pt x="-1113" y="2427159"/>
                          <a:pt x="0" y="2271729"/>
                        </a:cubicBezTo>
                        <a:cubicBezTo>
                          <a:pt x="1113" y="2116299"/>
                          <a:pt x="-27470" y="1891436"/>
                          <a:pt x="0" y="1673778"/>
                        </a:cubicBezTo>
                        <a:cubicBezTo>
                          <a:pt x="27470" y="1456120"/>
                          <a:pt x="17920" y="1379497"/>
                          <a:pt x="0" y="1135621"/>
                        </a:cubicBezTo>
                        <a:cubicBezTo>
                          <a:pt x="-17920" y="891745"/>
                          <a:pt x="-11222" y="797672"/>
                          <a:pt x="0" y="537670"/>
                        </a:cubicBezTo>
                        <a:close/>
                      </a:path>
                      <a:path w="3225954" h="4065097" stroke="0" extrusionOk="0">
                        <a:moveTo>
                          <a:pt x="0" y="537670"/>
                        </a:moveTo>
                        <a:cubicBezTo>
                          <a:pt x="11739" y="230644"/>
                          <a:pt x="229124" y="43508"/>
                          <a:pt x="537670" y="0"/>
                        </a:cubicBezTo>
                        <a:cubicBezTo>
                          <a:pt x="774540" y="-11341"/>
                          <a:pt x="824665" y="1185"/>
                          <a:pt x="1096830" y="0"/>
                        </a:cubicBezTo>
                        <a:cubicBezTo>
                          <a:pt x="1368995" y="-1185"/>
                          <a:pt x="1442939" y="-17506"/>
                          <a:pt x="1677495" y="0"/>
                        </a:cubicBezTo>
                        <a:cubicBezTo>
                          <a:pt x="1912052" y="17506"/>
                          <a:pt x="2007251" y="7274"/>
                          <a:pt x="2150631" y="0"/>
                        </a:cubicBezTo>
                        <a:cubicBezTo>
                          <a:pt x="2294011" y="-7274"/>
                          <a:pt x="2497572" y="-7764"/>
                          <a:pt x="2688284" y="0"/>
                        </a:cubicBezTo>
                        <a:cubicBezTo>
                          <a:pt x="2989085" y="9715"/>
                          <a:pt x="3215762" y="224800"/>
                          <a:pt x="3225954" y="537670"/>
                        </a:cubicBezTo>
                        <a:cubicBezTo>
                          <a:pt x="3208375" y="665573"/>
                          <a:pt x="3225599" y="939106"/>
                          <a:pt x="3225954" y="1135621"/>
                        </a:cubicBezTo>
                        <a:cubicBezTo>
                          <a:pt x="3226309" y="1332136"/>
                          <a:pt x="3201058" y="1585102"/>
                          <a:pt x="3225954" y="1703675"/>
                        </a:cubicBezTo>
                        <a:cubicBezTo>
                          <a:pt x="3250850" y="1822248"/>
                          <a:pt x="3198675" y="2008579"/>
                          <a:pt x="3225954" y="2301627"/>
                        </a:cubicBezTo>
                        <a:cubicBezTo>
                          <a:pt x="3253233" y="2594675"/>
                          <a:pt x="3212405" y="2644393"/>
                          <a:pt x="3225954" y="2809885"/>
                        </a:cubicBezTo>
                        <a:cubicBezTo>
                          <a:pt x="3239503" y="2975377"/>
                          <a:pt x="3233987" y="3291039"/>
                          <a:pt x="3225954" y="3527427"/>
                        </a:cubicBezTo>
                        <a:cubicBezTo>
                          <a:pt x="3239931" y="3829028"/>
                          <a:pt x="2972019" y="4056881"/>
                          <a:pt x="2688284" y="4065097"/>
                        </a:cubicBezTo>
                        <a:cubicBezTo>
                          <a:pt x="2532738" y="4073884"/>
                          <a:pt x="2376513" y="4090332"/>
                          <a:pt x="2107618" y="4065097"/>
                        </a:cubicBezTo>
                        <a:cubicBezTo>
                          <a:pt x="1838723" y="4039862"/>
                          <a:pt x="1749570" y="4072547"/>
                          <a:pt x="1634483" y="4065097"/>
                        </a:cubicBezTo>
                        <a:cubicBezTo>
                          <a:pt x="1519396" y="4057647"/>
                          <a:pt x="1288981" y="4089839"/>
                          <a:pt x="1096830" y="4065097"/>
                        </a:cubicBezTo>
                        <a:cubicBezTo>
                          <a:pt x="904679" y="4040355"/>
                          <a:pt x="798784" y="4077206"/>
                          <a:pt x="537670" y="4065097"/>
                        </a:cubicBezTo>
                        <a:cubicBezTo>
                          <a:pt x="219735" y="4003689"/>
                          <a:pt x="-30343" y="3809712"/>
                          <a:pt x="0" y="3527427"/>
                        </a:cubicBezTo>
                        <a:cubicBezTo>
                          <a:pt x="-2827" y="3367055"/>
                          <a:pt x="-7493" y="3235903"/>
                          <a:pt x="0" y="2989271"/>
                        </a:cubicBezTo>
                        <a:cubicBezTo>
                          <a:pt x="7493" y="2742639"/>
                          <a:pt x="18578" y="2540548"/>
                          <a:pt x="0" y="2331524"/>
                        </a:cubicBezTo>
                        <a:cubicBezTo>
                          <a:pt x="-18578" y="2122500"/>
                          <a:pt x="-16412" y="1885173"/>
                          <a:pt x="0" y="1763470"/>
                        </a:cubicBezTo>
                        <a:cubicBezTo>
                          <a:pt x="16412" y="1641767"/>
                          <a:pt x="-9271" y="1374924"/>
                          <a:pt x="0" y="1255212"/>
                        </a:cubicBezTo>
                        <a:cubicBezTo>
                          <a:pt x="9271" y="1135500"/>
                          <a:pt x="5321" y="868749"/>
                          <a:pt x="0" y="53767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endParaRPr lang="pt-BR" sz="2000" b="1">
              <a:solidFill>
                <a:srgbClr val="C00000"/>
              </a:solidFill>
              <a:latin typeface="Times New Roman"/>
              <a:cs typeface="Times New Roman"/>
            </a:endParaRPr>
          </a:p>
          <a:p>
            <a:pPr algn="ctr"/>
            <a:r>
              <a:rPr lang="pt-BR" sz="2000" b="1">
                <a:solidFill>
                  <a:srgbClr val="000000"/>
                </a:solidFill>
                <a:latin typeface="Times New Roman"/>
                <a:cs typeface="Times New Roman"/>
              </a:rPr>
              <a:t>Divulgação</a:t>
            </a:r>
            <a:endParaRPr lang="pt-BR" sz="2000">
              <a:solidFill>
                <a:srgbClr val="000000"/>
              </a:solidFill>
            </a:endParaRPr>
          </a:p>
          <a:p>
            <a:pPr algn="ctr"/>
            <a:endParaRPr lang="pt-BR" sz="2000" b="1">
              <a:solidFill>
                <a:srgbClr val="C00000"/>
              </a:solidFill>
              <a:latin typeface="Times New Roman"/>
              <a:cs typeface="Times New Roman"/>
            </a:endParaRPr>
          </a:p>
          <a:p>
            <a:pPr algn="ctr"/>
            <a:endParaRPr lang="pt-BR" b="1">
              <a:solidFill>
                <a:srgbClr val="0D0D0D"/>
              </a:solidFill>
              <a:latin typeface="Times New Roman"/>
              <a:cs typeface="Times New Roman"/>
            </a:endParaRPr>
          </a:p>
          <a:p>
            <a:r>
              <a:rPr lang="pt-BR">
                <a:solidFill>
                  <a:schemeClr val="tx1">
                    <a:lumMod val="95000"/>
                    <a:lumOff val="5000"/>
                  </a:schemeClr>
                </a:solidFill>
                <a:latin typeface="Times New Roman"/>
                <a:cs typeface="Times New Roman"/>
              </a:rPr>
              <a:t>Todas as decisões precisam ser bem fundamentadas/justificadas</a:t>
            </a:r>
            <a:endParaRPr lang="pt-BR">
              <a:solidFill>
                <a:schemeClr val="tx1">
                  <a:lumMod val="95000"/>
                  <a:lumOff val="5000"/>
                </a:schemeClr>
              </a:solidFill>
              <a:latin typeface="Aptos" panose="020B0004020202020204"/>
              <a:cs typeface="Times New Roman"/>
            </a:endParaRPr>
          </a:p>
          <a:p>
            <a:endParaRPr lang="pt-BR">
              <a:solidFill>
                <a:schemeClr val="tx1">
                  <a:lumMod val="95000"/>
                  <a:lumOff val="5000"/>
                </a:schemeClr>
              </a:solidFill>
              <a:latin typeface="Times New Roman"/>
              <a:cs typeface="Times New Roman"/>
            </a:endParaRPr>
          </a:p>
          <a:p>
            <a:r>
              <a:rPr lang="pt-BR">
                <a:solidFill>
                  <a:schemeClr val="tx1">
                    <a:lumMod val="95000"/>
                    <a:lumOff val="5000"/>
                  </a:schemeClr>
                </a:solidFill>
                <a:latin typeface="Times New Roman"/>
                <a:cs typeface="Times New Roman"/>
              </a:rPr>
              <a:t>Pode ser estabelecido uma quantidade mínima de artigos pelo autor</a:t>
            </a:r>
          </a:p>
          <a:p>
            <a:endParaRPr lang="pt-BR" sz="1600">
              <a:solidFill>
                <a:schemeClr val="tx1">
                  <a:lumMod val="95000"/>
                  <a:lumOff val="5000"/>
                </a:schemeClr>
              </a:solidFill>
              <a:latin typeface="Times New Roman"/>
              <a:cs typeface="Times New Roman"/>
            </a:endParaRPr>
          </a:p>
          <a:p>
            <a:r>
              <a:rPr lang="pt-BR" sz="1600">
                <a:solidFill>
                  <a:schemeClr val="tx1">
                    <a:lumMod val="95000"/>
                    <a:lumOff val="5000"/>
                  </a:schemeClr>
                </a:solidFill>
                <a:latin typeface="Times New Roman"/>
                <a:cs typeface="Times New Roman"/>
              </a:rPr>
              <a:t>*atualização/inclusão contínua</a:t>
            </a:r>
          </a:p>
        </p:txBody>
      </p:sp>
      <p:sp>
        <p:nvSpPr>
          <p:cNvPr id="5" name="Seta: para a Direita 4">
            <a:extLst>
              <a:ext uri="{FF2B5EF4-FFF2-40B4-BE49-F238E27FC236}">
                <a16:creationId xmlns:a16="http://schemas.microsoft.com/office/drawing/2014/main" id="{37B49DAD-F947-71B9-38D8-C5795C232019}"/>
              </a:ext>
            </a:extLst>
          </p:cNvPr>
          <p:cNvSpPr/>
          <p:nvPr/>
        </p:nvSpPr>
        <p:spPr>
          <a:xfrm>
            <a:off x="4080932" y="3557167"/>
            <a:ext cx="428977" cy="23706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a:extLst>
              <a:ext uri="{FF2B5EF4-FFF2-40B4-BE49-F238E27FC236}">
                <a16:creationId xmlns:a16="http://schemas.microsoft.com/office/drawing/2014/main" id="{FD3F86C5-7537-6EB4-ECCC-90C95FCE13C8}"/>
              </a:ext>
            </a:extLst>
          </p:cNvPr>
          <p:cNvSpPr/>
          <p:nvPr/>
        </p:nvSpPr>
        <p:spPr>
          <a:xfrm>
            <a:off x="7789332" y="3557167"/>
            <a:ext cx="428977" cy="23706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2CD263CC-386A-50EB-2DED-B07B309AEE1F}"/>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21</a:t>
            </a:r>
          </a:p>
        </p:txBody>
      </p:sp>
    </p:spTree>
    <p:extLst>
      <p:ext uri="{BB962C8B-B14F-4D97-AF65-F5344CB8AC3E}">
        <p14:creationId xmlns:p14="http://schemas.microsoft.com/office/powerpoint/2010/main" val="653919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Exemplo de reporte</a:t>
            </a:r>
            <a:endParaRPr lang="pt-PT" sz="2400" b="1">
              <a:latin typeface="Times New Roman" panose="02020603050405020304" pitchFamily="18" charset="0"/>
              <a:cs typeface="Times New Roman" panose="02020603050405020304" pitchFamily="18" charset="0"/>
            </a:endParaRPr>
          </a:p>
        </p:txBody>
      </p:sp>
      <p:sp>
        <p:nvSpPr>
          <p:cNvPr id="2" name="CaixaDeTexto 1">
            <a:extLst>
              <a:ext uri="{FF2B5EF4-FFF2-40B4-BE49-F238E27FC236}">
                <a16:creationId xmlns:a16="http://schemas.microsoft.com/office/drawing/2014/main" id="{1C4542ED-C345-AB8A-49E4-4725128DEE2F}"/>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22</a:t>
            </a:r>
          </a:p>
        </p:txBody>
      </p:sp>
      <p:sp>
        <p:nvSpPr>
          <p:cNvPr id="20" name="CaixaDeTexto 19">
            <a:extLst>
              <a:ext uri="{FF2B5EF4-FFF2-40B4-BE49-F238E27FC236}">
                <a16:creationId xmlns:a16="http://schemas.microsoft.com/office/drawing/2014/main" id="{101985E9-0ACF-0E26-E94F-1FF7D1301C53}"/>
              </a:ext>
            </a:extLst>
          </p:cNvPr>
          <p:cNvSpPr txBox="1"/>
          <p:nvPr/>
        </p:nvSpPr>
        <p:spPr>
          <a:xfrm>
            <a:off x="1821771" y="1160200"/>
            <a:ext cx="80154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Times New Roman"/>
                <a:cs typeface="Times New Roman"/>
              </a:rPr>
              <a:t>Preferred Reporting Items for Systematic reviews and Meta-Analyses (PRISMA)</a:t>
            </a:r>
          </a:p>
        </p:txBody>
      </p:sp>
      <p:sp>
        <p:nvSpPr>
          <p:cNvPr id="3" name="CaixaDeTexto 2">
            <a:extLst>
              <a:ext uri="{FF2B5EF4-FFF2-40B4-BE49-F238E27FC236}">
                <a16:creationId xmlns:a16="http://schemas.microsoft.com/office/drawing/2014/main" id="{87B42768-8649-0742-35CF-3F6F3B8F575D}"/>
              </a:ext>
            </a:extLst>
          </p:cNvPr>
          <p:cNvSpPr txBox="1"/>
          <p:nvPr/>
        </p:nvSpPr>
        <p:spPr>
          <a:xfrm>
            <a:off x="641230" y="6248400"/>
            <a:ext cx="291572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100">
                <a:latin typeface="Times New Roman"/>
                <a:cs typeface="Times New Roman"/>
              </a:rPr>
              <a:t>Adaptado de Page et al. (2021)</a:t>
            </a:r>
          </a:p>
        </p:txBody>
      </p:sp>
      <p:sp>
        <p:nvSpPr>
          <p:cNvPr id="5" name="Retângulo: Cantos Arredondados 4">
            <a:extLst>
              <a:ext uri="{FF2B5EF4-FFF2-40B4-BE49-F238E27FC236}">
                <a16:creationId xmlns:a16="http://schemas.microsoft.com/office/drawing/2014/main" id="{A75C7814-F561-7E63-C747-6611DA338B2C}"/>
              </a:ext>
            </a:extLst>
          </p:cNvPr>
          <p:cNvSpPr/>
          <p:nvPr/>
        </p:nvSpPr>
        <p:spPr>
          <a:xfrm>
            <a:off x="726125" y="2148877"/>
            <a:ext cx="3131764" cy="529847"/>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2713110714">
                  <a:custGeom>
                    <a:avLst/>
                    <a:gdLst>
                      <a:gd name="connsiteX0" fmla="*/ 0 w 3131764"/>
                      <a:gd name="connsiteY0" fmla="*/ 88310 h 529847"/>
                      <a:gd name="connsiteX1" fmla="*/ 88310 w 3131764"/>
                      <a:gd name="connsiteY1" fmla="*/ 0 h 529847"/>
                      <a:gd name="connsiteX2" fmla="*/ 679339 w 3131764"/>
                      <a:gd name="connsiteY2" fmla="*/ 0 h 529847"/>
                      <a:gd name="connsiteX3" fmla="*/ 1240816 w 3131764"/>
                      <a:gd name="connsiteY3" fmla="*/ 0 h 529847"/>
                      <a:gd name="connsiteX4" fmla="*/ 1802294 w 3131764"/>
                      <a:gd name="connsiteY4" fmla="*/ 0 h 529847"/>
                      <a:gd name="connsiteX5" fmla="*/ 2304668 w 3131764"/>
                      <a:gd name="connsiteY5" fmla="*/ 0 h 529847"/>
                      <a:gd name="connsiteX6" fmla="*/ 3043454 w 3131764"/>
                      <a:gd name="connsiteY6" fmla="*/ 0 h 529847"/>
                      <a:gd name="connsiteX7" fmla="*/ 3131764 w 3131764"/>
                      <a:gd name="connsiteY7" fmla="*/ 88310 h 529847"/>
                      <a:gd name="connsiteX8" fmla="*/ 3131764 w 3131764"/>
                      <a:gd name="connsiteY8" fmla="*/ 441537 h 529847"/>
                      <a:gd name="connsiteX9" fmla="*/ 3043454 w 3131764"/>
                      <a:gd name="connsiteY9" fmla="*/ 529847 h 529847"/>
                      <a:gd name="connsiteX10" fmla="*/ 2393322 w 3131764"/>
                      <a:gd name="connsiteY10" fmla="*/ 529847 h 529847"/>
                      <a:gd name="connsiteX11" fmla="*/ 1802294 w 3131764"/>
                      <a:gd name="connsiteY11" fmla="*/ 529847 h 529847"/>
                      <a:gd name="connsiteX12" fmla="*/ 1181713 w 3131764"/>
                      <a:gd name="connsiteY12" fmla="*/ 529847 h 529847"/>
                      <a:gd name="connsiteX13" fmla="*/ 88310 w 3131764"/>
                      <a:gd name="connsiteY13" fmla="*/ 529847 h 529847"/>
                      <a:gd name="connsiteX14" fmla="*/ 0 w 3131764"/>
                      <a:gd name="connsiteY14" fmla="*/ 441537 h 529847"/>
                      <a:gd name="connsiteX15" fmla="*/ 0 w 3131764"/>
                      <a:gd name="connsiteY15" fmla="*/ 88310 h 52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1764" h="529847" fill="none" extrusionOk="0">
                        <a:moveTo>
                          <a:pt x="0" y="88310"/>
                        </a:moveTo>
                        <a:cubicBezTo>
                          <a:pt x="-8018" y="41399"/>
                          <a:pt x="42906" y="895"/>
                          <a:pt x="88310" y="0"/>
                        </a:cubicBezTo>
                        <a:cubicBezTo>
                          <a:pt x="376484" y="-3116"/>
                          <a:pt x="445530" y="-18965"/>
                          <a:pt x="679339" y="0"/>
                        </a:cubicBezTo>
                        <a:cubicBezTo>
                          <a:pt x="913148" y="18965"/>
                          <a:pt x="996368" y="19251"/>
                          <a:pt x="1240816" y="0"/>
                        </a:cubicBezTo>
                        <a:cubicBezTo>
                          <a:pt x="1485264" y="-19251"/>
                          <a:pt x="1634543" y="-19705"/>
                          <a:pt x="1802294" y="0"/>
                        </a:cubicBezTo>
                        <a:cubicBezTo>
                          <a:pt x="1970045" y="19705"/>
                          <a:pt x="2054355" y="19776"/>
                          <a:pt x="2304668" y="0"/>
                        </a:cubicBezTo>
                        <a:cubicBezTo>
                          <a:pt x="2554981" y="-19776"/>
                          <a:pt x="2870563" y="29281"/>
                          <a:pt x="3043454" y="0"/>
                        </a:cubicBezTo>
                        <a:cubicBezTo>
                          <a:pt x="3084046" y="-2472"/>
                          <a:pt x="3125653" y="33374"/>
                          <a:pt x="3131764" y="88310"/>
                        </a:cubicBezTo>
                        <a:cubicBezTo>
                          <a:pt x="3121567" y="210455"/>
                          <a:pt x="3136478" y="337198"/>
                          <a:pt x="3131764" y="441537"/>
                        </a:cubicBezTo>
                        <a:cubicBezTo>
                          <a:pt x="3125367" y="487612"/>
                          <a:pt x="3089495" y="531126"/>
                          <a:pt x="3043454" y="529847"/>
                        </a:cubicBezTo>
                        <a:cubicBezTo>
                          <a:pt x="2737902" y="518828"/>
                          <a:pt x="2700285" y="504351"/>
                          <a:pt x="2393322" y="529847"/>
                        </a:cubicBezTo>
                        <a:cubicBezTo>
                          <a:pt x="2086359" y="555343"/>
                          <a:pt x="2079508" y="523529"/>
                          <a:pt x="1802294" y="529847"/>
                        </a:cubicBezTo>
                        <a:cubicBezTo>
                          <a:pt x="1525080" y="536165"/>
                          <a:pt x="1378518" y="553946"/>
                          <a:pt x="1181713" y="529847"/>
                        </a:cubicBezTo>
                        <a:cubicBezTo>
                          <a:pt x="984908" y="505748"/>
                          <a:pt x="327379" y="569184"/>
                          <a:pt x="88310" y="529847"/>
                        </a:cubicBezTo>
                        <a:cubicBezTo>
                          <a:pt x="33259" y="528014"/>
                          <a:pt x="225" y="500105"/>
                          <a:pt x="0" y="441537"/>
                        </a:cubicBezTo>
                        <a:cubicBezTo>
                          <a:pt x="-8274" y="329519"/>
                          <a:pt x="4499" y="211184"/>
                          <a:pt x="0" y="88310"/>
                        </a:cubicBezTo>
                        <a:close/>
                      </a:path>
                      <a:path w="3131764" h="529847" stroke="0" extrusionOk="0">
                        <a:moveTo>
                          <a:pt x="0" y="88310"/>
                        </a:moveTo>
                        <a:cubicBezTo>
                          <a:pt x="2762" y="48190"/>
                          <a:pt x="39297" y="1161"/>
                          <a:pt x="88310" y="0"/>
                        </a:cubicBezTo>
                        <a:cubicBezTo>
                          <a:pt x="330716" y="756"/>
                          <a:pt x="500152" y="24443"/>
                          <a:pt x="649787" y="0"/>
                        </a:cubicBezTo>
                        <a:cubicBezTo>
                          <a:pt x="799422" y="-24443"/>
                          <a:pt x="1005939" y="18505"/>
                          <a:pt x="1240816" y="0"/>
                        </a:cubicBezTo>
                        <a:cubicBezTo>
                          <a:pt x="1475693" y="-18505"/>
                          <a:pt x="1565906" y="-15441"/>
                          <a:pt x="1743191" y="0"/>
                        </a:cubicBezTo>
                        <a:cubicBezTo>
                          <a:pt x="1920477" y="15441"/>
                          <a:pt x="2261922" y="378"/>
                          <a:pt x="2393322" y="0"/>
                        </a:cubicBezTo>
                        <a:cubicBezTo>
                          <a:pt x="2524722" y="-378"/>
                          <a:pt x="2727925" y="31580"/>
                          <a:pt x="3043454" y="0"/>
                        </a:cubicBezTo>
                        <a:cubicBezTo>
                          <a:pt x="3092708" y="-8633"/>
                          <a:pt x="3135440" y="46056"/>
                          <a:pt x="3131764" y="88310"/>
                        </a:cubicBezTo>
                        <a:cubicBezTo>
                          <a:pt x="3122635" y="170943"/>
                          <a:pt x="3143031" y="299994"/>
                          <a:pt x="3131764" y="441537"/>
                        </a:cubicBezTo>
                        <a:cubicBezTo>
                          <a:pt x="3123491" y="486135"/>
                          <a:pt x="3102565" y="524036"/>
                          <a:pt x="3043454" y="529847"/>
                        </a:cubicBezTo>
                        <a:cubicBezTo>
                          <a:pt x="2843707" y="512793"/>
                          <a:pt x="2609285" y="512923"/>
                          <a:pt x="2481977" y="529847"/>
                        </a:cubicBezTo>
                        <a:cubicBezTo>
                          <a:pt x="2354669" y="546771"/>
                          <a:pt x="2196735" y="518850"/>
                          <a:pt x="1920499" y="529847"/>
                        </a:cubicBezTo>
                        <a:cubicBezTo>
                          <a:pt x="1644263" y="540844"/>
                          <a:pt x="1454056" y="555024"/>
                          <a:pt x="1329470" y="529847"/>
                        </a:cubicBezTo>
                        <a:cubicBezTo>
                          <a:pt x="1204884" y="504670"/>
                          <a:pt x="904028" y="550656"/>
                          <a:pt x="708890" y="529847"/>
                        </a:cubicBezTo>
                        <a:cubicBezTo>
                          <a:pt x="513752" y="509038"/>
                          <a:pt x="340195" y="538385"/>
                          <a:pt x="88310" y="529847"/>
                        </a:cubicBezTo>
                        <a:cubicBezTo>
                          <a:pt x="45626" y="532758"/>
                          <a:pt x="-2718" y="490153"/>
                          <a:pt x="0" y="441537"/>
                        </a:cubicBezTo>
                        <a:cubicBezTo>
                          <a:pt x="-12127" y="314173"/>
                          <a:pt x="5285" y="159466"/>
                          <a:pt x="0" y="8831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2000" b="1">
                <a:solidFill>
                  <a:srgbClr val="000000"/>
                </a:solidFill>
                <a:latin typeface="Times New Roman"/>
                <a:cs typeface="Times New Roman"/>
              </a:rPr>
              <a:t>Identificação</a:t>
            </a:r>
            <a:endParaRPr lang="pt-BR" sz="2000">
              <a:solidFill>
                <a:srgbClr val="000000"/>
              </a:solidFill>
            </a:endParaRPr>
          </a:p>
        </p:txBody>
      </p:sp>
      <p:sp>
        <p:nvSpPr>
          <p:cNvPr id="10" name="Retângulo: Cantos Arredondados 9">
            <a:extLst>
              <a:ext uri="{FF2B5EF4-FFF2-40B4-BE49-F238E27FC236}">
                <a16:creationId xmlns:a16="http://schemas.microsoft.com/office/drawing/2014/main" id="{76FC0DC4-E90B-3830-9102-0C243C1FCBB5}"/>
              </a:ext>
            </a:extLst>
          </p:cNvPr>
          <p:cNvSpPr/>
          <p:nvPr/>
        </p:nvSpPr>
        <p:spPr>
          <a:xfrm>
            <a:off x="4464238" y="2148877"/>
            <a:ext cx="3131764" cy="529847"/>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3450760365">
                  <a:custGeom>
                    <a:avLst/>
                    <a:gdLst>
                      <a:gd name="connsiteX0" fmla="*/ 0 w 3131764"/>
                      <a:gd name="connsiteY0" fmla="*/ 88310 h 529847"/>
                      <a:gd name="connsiteX1" fmla="*/ 88310 w 3131764"/>
                      <a:gd name="connsiteY1" fmla="*/ 0 h 529847"/>
                      <a:gd name="connsiteX2" fmla="*/ 738442 w 3131764"/>
                      <a:gd name="connsiteY2" fmla="*/ 0 h 529847"/>
                      <a:gd name="connsiteX3" fmla="*/ 1240816 w 3131764"/>
                      <a:gd name="connsiteY3" fmla="*/ 0 h 529847"/>
                      <a:gd name="connsiteX4" fmla="*/ 1743191 w 3131764"/>
                      <a:gd name="connsiteY4" fmla="*/ 0 h 529847"/>
                      <a:gd name="connsiteX5" fmla="*/ 2245565 w 3131764"/>
                      <a:gd name="connsiteY5" fmla="*/ 0 h 529847"/>
                      <a:gd name="connsiteX6" fmla="*/ 3043454 w 3131764"/>
                      <a:gd name="connsiteY6" fmla="*/ 0 h 529847"/>
                      <a:gd name="connsiteX7" fmla="*/ 3131764 w 3131764"/>
                      <a:gd name="connsiteY7" fmla="*/ 88310 h 529847"/>
                      <a:gd name="connsiteX8" fmla="*/ 3131764 w 3131764"/>
                      <a:gd name="connsiteY8" fmla="*/ 441537 h 529847"/>
                      <a:gd name="connsiteX9" fmla="*/ 3043454 w 3131764"/>
                      <a:gd name="connsiteY9" fmla="*/ 529847 h 529847"/>
                      <a:gd name="connsiteX10" fmla="*/ 2511528 w 3131764"/>
                      <a:gd name="connsiteY10" fmla="*/ 529847 h 529847"/>
                      <a:gd name="connsiteX11" fmla="*/ 2009154 w 3131764"/>
                      <a:gd name="connsiteY11" fmla="*/ 529847 h 529847"/>
                      <a:gd name="connsiteX12" fmla="*/ 1506779 w 3131764"/>
                      <a:gd name="connsiteY12" fmla="*/ 529847 h 529847"/>
                      <a:gd name="connsiteX13" fmla="*/ 856647 w 3131764"/>
                      <a:gd name="connsiteY13" fmla="*/ 529847 h 529847"/>
                      <a:gd name="connsiteX14" fmla="*/ 88310 w 3131764"/>
                      <a:gd name="connsiteY14" fmla="*/ 529847 h 529847"/>
                      <a:gd name="connsiteX15" fmla="*/ 0 w 3131764"/>
                      <a:gd name="connsiteY15" fmla="*/ 441537 h 529847"/>
                      <a:gd name="connsiteX16" fmla="*/ 0 w 3131764"/>
                      <a:gd name="connsiteY16" fmla="*/ 88310 h 52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764" h="529847" fill="none" extrusionOk="0">
                        <a:moveTo>
                          <a:pt x="0" y="88310"/>
                        </a:moveTo>
                        <a:cubicBezTo>
                          <a:pt x="1235" y="38298"/>
                          <a:pt x="34862" y="-3945"/>
                          <a:pt x="88310" y="0"/>
                        </a:cubicBezTo>
                        <a:cubicBezTo>
                          <a:pt x="280564" y="13114"/>
                          <a:pt x="455428" y="-10563"/>
                          <a:pt x="738442" y="0"/>
                        </a:cubicBezTo>
                        <a:cubicBezTo>
                          <a:pt x="1021456" y="10563"/>
                          <a:pt x="1113709" y="-17103"/>
                          <a:pt x="1240816" y="0"/>
                        </a:cubicBezTo>
                        <a:cubicBezTo>
                          <a:pt x="1367923" y="17103"/>
                          <a:pt x="1565389" y="-9656"/>
                          <a:pt x="1743191" y="0"/>
                        </a:cubicBezTo>
                        <a:cubicBezTo>
                          <a:pt x="1920993" y="9656"/>
                          <a:pt x="2059801" y="18701"/>
                          <a:pt x="2245565" y="0"/>
                        </a:cubicBezTo>
                        <a:cubicBezTo>
                          <a:pt x="2431329" y="-18701"/>
                          <a:pt x="2817031" y="-22207"/>
                          <a:pt x="3043454" y="0"/>
                        </a:cubicBezTo>
                        <a:cubicBezTo>
                          <a:pt x="3087752" y="3408"/>
                          <a:pt x="3134532" y="38256"/>
                          <a:pt x="3131764" y="88310"/>
                        </a:cubicBezTo>
                        <a:cubicBezTo>
                          <a:pt x="3140567" y="219517"/>
                          <a:pt x="3130656" y="290919"/>
                          <a:pt x="3131764" y="441537"/>
                        </a:cubicBezTo>
                        <a:cubicBezTo>
                          <a:pt x="3131558" y="484868"/>
                          <a:pt x="3089871" y="521341"/>
                          <a:pt x="3043454" y="529847"/>
                        </a:cubicBezTo>
                        <a:cubicBezTo>
                          <a:pt x="2788003" y="534414"/>
                          <a:pt x="2717295" y="542663"/>
                          <a:pt x="2511528" y="529847"/>
                        </a:cubicBezTo>
                        <a:cubicBezTo>
                          <a:pt x="2305761" y="517031"/>
                          <a:pt x="2150317" y="510050"/>
                          <a:pt x="2009154" y="529847"/>
                        </a:cubicBezTo>
                        <a:cubicBezTo>
                          <a:pt x="1867991" y="549644"/>
                          <a:pt x="1664143" y="542826"/>
                          <a:pt x="1506779" y="529847"/>
                        </a:cubicBezTo>
                        <a:cubicBezTo>
                          <a:pt x="1349415" y="516868"/>
                          <a:pt x="1119034" y="511340"/>
                          <a:pt x="856647" y="529847"/>
                        </a:cubicBezTo>
                        <a:cubicBezTo>
                          <a:pt x="594260" y="548354"/>
                          <a:pt x="460846" y="518868"/>
                          <a:pt x="88310" y="529847"/>
                        </a:cubicBezTo>
                        <a:cubicBezTo>
                          <a:pt x="44997" y="535440"/>
                          <a:pt x="10420" y="487853"/>
                          <a:pt x="0" y="441537"/>
                        </a:cubicBezTo>
                        <a:cubicBezTo>
                          <a:pt x="-15141" y="364747"/>
                          <a:pt x="-17305" y="168105"/>
                          <a:pt x="0" y="88310"/>
                        </a:cubicBezTo>
                        <a:close/>
                      </a:path>
                      <a:path w="3131764" h="529847" stroke="0" extrusionOk="0">
                        <a:moveTo>
                          <a:pt x="0" y="88310"/>
                        </a:moveTo>
                        <a:cubicBezTo>
                          <a:pt x="-2989" y="38632"/>
                          <a:pt x="34379" y="7086"/>
                          <a:pt x="88310" y="0"/>
                        </a:cubicBezTo>
                        <a:cubicBezTo>
                          <a:pt x="237180" y="-13981"/>
                          <a:pt x="473462" y="-22444"/>
                          <a:pt x="708890" y="0"/>
                        </a:cubicBezTo>
                        <a:cubicBezTo>
                          <a:pt x="944318" y="22444"/>
                          <a:pt x="995800" y="-20784"/>
                          <a:pt x="1270368" y="0"/>
                        </a:cubicBezTo>
                        <a:cubicBezTo>
                          <a:pt x="1544936" y="20784"/>
                          <a:pt x="1587070" y="-15140"/>
                          <a:pt x="1861396" y="0"/>
                        </a:cubicBezTo>
                        <a:cubicBezTo>
                          <a:pt x="2135722" y="15140"/>
                          <a:pt x="2207354" y="9818"/>
                          <a:pt x="2452425" y="0"/>
                        </a:cubicBezTo>
                        <a:cubicBezTo>
                          <a:pt x="2697496" y="-9818"/>
                          <a:pt x="2853012" y="3396"/>
                          <a:pt x="3043454" y="0"/>
                        </a:cubicBezTo>
                        <a:cubicBezTo>
                          <a:pt x="3095958" y="-1657"/>
                          <a:pt x="3123756" y="39822"/>
                          <a:pt x="3131764" y="88310"/>
                        </a:cubicBezTo>
                        <a:cubicBezTo>
                          <a:pt x="3124060" y="251713"/>
                          <a:pt x="3131341" y="318610"/>
                          <a:pt x="3131764" y="441537"/>
                        </a:cubicBezTo>
                        <a:cubicBezTo>
                          <a:pt x="3143051" y="492537"/>
                          <a:pt x="3103458" y="532218"/>
                          <a:pt x="3043454" y="529847"/>
                        </a:cubicBezTo>
                        <a:cubicBezTo>
                          <a:pt x="2759927" y="548762"/>
                          <a:pt x="2652370" y="505394"/>
                          <a:pt x="2452425" y="529847"/>
                        </a:cubicBezTo>
                        <a:cubicBezTo>
                          <a:pt x="2252480" y="554300"/>
                          <a:pt x="2058895" y="500369"/>
                          <a:pt x="1831845" y="529847"/>
                        </a:cubicBezTo>
                        <a:cubicBezTo>
                          <a:pt x="1604795" y="559325"/>
                          <a:pt x="1379915" y="513447"/>
                          <a:pt x="1211265" y="529847"/>
                        </a:cubicBezTo>
                        <a:cubicBezTo>
                          <a:pt x="1042615" y="546247"/>
                          <a:pt x="419517" y="477077"/>
                          <a:pt x="88310" y="529847"/>
                        </a:cubicBezTo>
                        <a:cubicBezTo>
                          <a:pt x="41398" y="532992"/>
                          <a:pt x="-1409" y="488733"/>
                          <a:pt x="0" y="441537"/>
                        </a:cubicBezTo>
                        <a:cubicBezTo>
                          <a:pt x="-5279" y="332757"/>
                          <a:pt x="12731" y="253722"/>
                          <a:pt x="0" y="8831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2000" b="1">
                <a:solidFill>
                  <a:srgbClr val="000000"/>
                </a:solidFill>
                <a:latin typeface="Times New Roman"/>
                <a:cs typeface="Times New Roman"/>
              </a:rPr>
              <a:t>Triagem</a:t>
            </a:r>
            <a:endParaRPr lang="pt-BR">
              <a:solidFill>
                <a:srgbClr val="000000"/>
              </a:solidFill>
            </a:endParaRPr>
          </a:p>
        </p:txBody>
      </p:sp>
      <p:sp>
        <p:nvSpPr>
          <p:cNvPr id="11" name="Retângulo: Cantos Arredondados 10">
            <a:extLst>
              <a:ext uri="{FF2B5EF4-FFF2-40B4-BE49-F238E27FC236}">
                <a16:creationId xmlns:a16="http://schemas.microsoft.com/office/drawing/2014/main" id="{D7A3111F-B091-A319-71F9-7B1B7A8C05A9}"/>
              </a:ext>
            </a:extLst>
          </p:cNvPr>
          <p:cNvSpPr/>
          <p:nvPr/>
        </p:nvSpPr>
        <p:spPr>
          <a:xfrm>
            <a:off x="8202351" y="2148877"/>
            <a:ext cx="3131764" cy="529847"/>
          </a:xfrm>
          <a:prstGeom prst="roundRect">
            <a:avLst/>
          </a:prstGeom>
          <a:solidFill>
            <a:schemeClr val="bg1">
              <a:lumMod val="95000"/>
            </a:schemeClr>
          </a:solidFill>
          <a:ln>
            <a:solidFill>
              <a:schemeClr val="tx1"/>
            </a:solidFill>
            <a:extLst>
              <a:ext uri="{C807C97D-BFC1-408E-A445-0C87EB9F89A2}">
                <ask:lineSketchStyleProps xmlns:ask="http://schemas.microsoft.com/office/drawing/2018/sketchyshapes" sd="652062778">
                  <a:custGeom>
                    <a:avLst/>
                    <a:gdLst>
                      <a:gd name="connsiteX0" fmla="*/ 0 w 3131764"/>
                      <a:gd name="connsiteY0" fmla="*/ 88310 h 529847"/>
                      <a:gd name="connsiteX1" fmla="*/ 88310 w 3131764"/>
                      <a:gd name="connsiteY1" fmla="*/ 0 h 529847"/>
                      <a:gd name="connsiteX2" fmla="*/ 649787 w 3131764"/>
                      <a:gd name="connsiteY2" fmla="*/ 0 h 529847"/>
                      <a:gd name="connsiteX3" fmla="*/ 1211265 w 3131764"/>
                      <a:gd name="connsiteY3" fmla="*/ 0 h 529847"/>
                      <a:gd name="connsiteX4" fmla="*/ 1743191 w 3131764"/>
                      <a:gd name="connsiteY4" fmla="*/ 0 h 529847"/>
                      <a:gd name="connsiteX5" fmla="*/ 2245565 w 3131764"/>
                      <a:gd name="connsiteY5" fmla="*/ 0 h 529847"/>
                      <a:gd name="connsiteX6" fmla="*/ 3043454 w 3131764"/>
                      <a:gd name="connsiteY6" fmla="*/ 0 h 529847"/>
                      <a:gd name="connsiteX7" fmla="*/ 3131764 w 3131764"/>
                      <a:gd name="connsiteY7" fmla="*/ 88310 h 529847"/>
                      <a:gd name="connsiteX8" fmla="*/ 3131764 w 3131764"/>
                      <a:gd name="connsiteY8" fmla="*/ 441537 h 529847"/>
                      <a:gd name="connsiteX9" fmla="*/ 3043454 w 3131764"/>
                      <a:gd name="connsiteY9" fmla="*/ 529847 h 529847"/>
                      <a:gd name="connsiteX10" fmla="*/ 2541080 w 3131764"/>
                      <a:gd name="connsiteY10" fmla="*/ 529847 h 529847"/>
                      <a:gd name="connsiteX11" fmla="*/ 1890948 w 3131764"/>
                      <a:gd name="connsiteY11" fmla="*/ 529847 h 529847"/>
                      <a:gd name="connsiteX12" fmla="*/ 1299919 w 3131764"/>
                      <a:gd name="connsiteY12" fmla="*/ 529847 h 529847"/>
                      <a:gd name="connsiteX13" fmla="*/ 767993 w 3131764"/>
                      <a:gd name="connsiteY13" fmla="*/ 529847 h 529847"/>
                      <a:gd name="connsiteX14" fmla="*/ 88310 w 3131764"/>
                      <a:gd name="connsiteY14" fmla="*/ 529847 h 529847"/>
                      <a:gd name="connsiteX15" fmla="*/ 0 w 3131764"/>
                      <a:gd name="connsiteY15" fmla="*/ 441537 h 529847"/>
                      <a:gd name="connsiteX16" fmla="*/ 0 w 3131764"/>
                      <a:gd name="connsiteY16" fmla="*/ 88310 h 52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764" h="529847" fill="none" extrusionOk="0">
                        <a:moveTo>
                          <a:pt x="0" y="88310"/>
                        </a:moveTo>
                        <a:cubicBezTo>
                          <a:pt x="-5463" y="30172"/>
                          <a:pt x="42275" y="-2726"/>
                          <a:pt x="88310" y="0"/>
                        </a:cubicBezTo>
                        <a:cubicBezTo>
                          <a:pt x="214731" y="10096"/>
                          <a:pt x="482493" y="-3174"/>
                          <a:pt x="649787" y="0"/>
                        </a:cubicBezTo>
                        <a:cubicBezTo>
                          <a:pt x="817081" y="3174"/>
                          <a:pt x="968619" y="-1727"/>
                          <a:pt x="1211265" y="0"/>
                        </a:cubicBezTo>
                        <a:cubicBezTo>
                          <a:pt x="1453911" y="1727"/>
                          <a:pt x="1500768" y="4288"/>
                          <a:pt x="1743191" y="0"/>
                        </a:cubicBezTo>
                        <a:cubicBezTo>
                          <a:pt x="1985614" y="-4288"/>
                          <a:pt x="2025852" y="21433"/>
                          <a:pt x="2245565" y="0"/>
                        </a:cubicBezTo>
                        <a:cubicBezTo>
                          <a:pt x="2465278" y="-21433"/>
                          <a:pt x="2823521" y="-28446"/>
                          <a:pt x="3043454" y="0"/>
                        </a:cubicBezTo>
                        <a:cubicBezTo>
                          <a:pt x="3092580" y="4530"/>
                          <a:pt x="3138476" y="34878"/>
                          <a:pt x="3131764" y="88310"/>
                        </a:cubicBezTo>
                        <a:cubicBezTo>
                          <a:pt x="3115453" y="186128"/>
                          <a:pt x="3144074" y="336752"/>
                          <a:pt x="3131764" y="441537"/>
                        </a:cubicBezTo>
                        <a:cubicBezTo>
                          <a:pt x="3128123" y="495065"/>
                          <a:pt x="3091913" y="531716"/>
                          <a:pt x="3043454" y="529847"/>
                        </a:cubicBezTo>
                        <a:cubicBezTo>
                          <a:pt x="2889893" y="545076"/>
                          <a:pt x="2647015" y="514671"/>
                          <a:pt x="2541080" y="529847"/>
                        </a:cubicBezTo>
                        <a:cubicBezTo>
                          <a:pt x="2435145" y="545023"/>
                          <a:pt x="2175134" y="540520"/>
                          <a:pt x="1890948" y="529847"/>
                        </a:cubicBezTo>
                        <a:cubicBezTo>
                          <a:pt x="1606762" y="519174"/>
                          <a:pt x="1441918" y="526151"/>
                          <a:pt x="1299919" y="529847"/>
                        </a:cubicBezTo>
                        <a:cubicBezTo>
                          <a:pt x="1157920" y="533543"/>
                          <a:pt x="946999" y="546912"/>
                          <a:pt x="767993" y="529847"/>
                        </a:cubicBezTo>
                        <a:cubicBezTo>
                          <a:pt x="588987" y="512782"/>
                          <a:pt x="335481" y="546363"/>
                          <a:pt x="88310" y="529847"/>
                        </a:cubicBezTo>
                        <a:cubicBezTo>
                          <a:pt x="34187" y="536194"/>
                          <a:pt x="-3543" y="479000"/>
                          <a:pt x="0" y="441537"/>
                        </a:cubicBezTo>
                        <a:cubicBezTo>
                          <a:pt x="-8022" y="290424"/>
                          <a:pt x="-10899" y="181158"/>
                          <a:pt x="0" y="88310"/>
                        </a:cubicBezTo>
                        <a:close/>
                      </a:path>
                      <a:path w="3131764" h="529847" stroke="0" extrusionOk="0">
                        <a:moveTo>
                          <a:pt x="0" y="88310"/>
                        </a:moveTo>
                        <a:cubicBezTo>
                          <a:pt x="-2679" y="28031"/>
                          <a:pt x="37957" y="1536"/>
                          <a:pt x="88310" y="0"/>
                        </a:cubicBezTo>
                        <a:cubicBezTo>
                          <a:pt x="333193" y="2214"/>
                          <a:pt x="435710" y="11344"/>
                          <a:pt x="738442" y="0"/>
                        </a:cubicBezTo>
                        <a:cubicBezTo>
                          <a:pt x="1041174" y="-11344"/>
                          <a:pt x="1034615" y="-12579"/>
                          <a:pt x="1240816" y="0"/>
                        </a:cubicBezTo>
                        <a:cubicBezTo>
                          <a:pt x="1447017" y="12579"/>
                          <a:pt x="1660467" y="8955"/>
                          <a:pt x="1831845" y="0"/>
                        </a:cubicBezTo>
                        <a:cubicBezTo>
                          <a:pt x="2003223" y="-8955"/>
                          <a:pt x="2203505" y="-11758"/>
                          <a:pt x="2422874" y="0"/>
                        </a:cubicBezTo>
                        <a:cubicBezTo>
                          <a:pt x="2642243" y="11758"/>
                          <a:pt x="2811016" y="-23090"/>
                          <a:pt x="3043454" y="0"/>
                        </a:cubicBezTo>
                        <a:cubicBezTo>
                          <a:pt x="3091174" y="-11342"/>
                          <a:pt x="3123974" y="35485"/>
                          <a:pt x="3131764" y="88310"/>
                        </a:cubicBezTo>
                        <a:cubicBezTo>
                          <a:pt x="3137393" y="218004"/>
                          <a:pt x="3132989" y="311497"/>
                          <a:pt x="3131764" y="441537"/>
                        </a:cubicBezTo>
                        <a:cubicBezTo>
                          <a:pt x="3141129" y="484372"/>
                          <a:pt x="3090451" y="523673"/>
                          <a:pt x="3043454" y="529847"/>
                        </a:cubicBezTo>
                        <a:cubicBezTo>
                          <a:pt x="2840386" y="501046"/>
                          <a:pt x="2645166" y="502143"/>
                          <a:pt x="2452425" y="529847"/>
                        </a:cubicBezTo>
                        <a:cubicBezTo>
                          <a:pt x="2259684" y="557551"/>
                          <a:pt x="2132107" y="543072"/>
                          <a:pt x="1890948" y="529847"/>
                        </a:cubicBezTo>
                        <a:cubicBezTo>
                          <a:pt x="1649789" y="516622"/>
                          <a:pt x="1484551" y="513192"/>
                          <a:pt x="1270368" y="529847"/>
                        </a:cubicBezTo>
                        <a:cubicBezTo>
                          <a:pt x="1056185" y="546502"/>
                          <a:pt x="953819" y="526978"/>
                          <a:pt x="738442" y="529847"/>
                        </a:cubicBezTo>
                        <a:cubicBezTo>
                          <a:pt x="523065" y="532716"/>
                          <a:pt x="254655" y="499564"/>
                          <a:pt x="88310" y="529847"/>
                        </a:cubicBezTo>
                        <a:cubicBezTo>
                          <a:pt x="35129" y="529591"/>
                          <a:pt x="-2850" y="490535"/>
                          <a:pt x="0" y="441537"/>
                        </a:cubicBezTo>
                        <a:cubicBezTo>
                          <a:pt x="835" y="340548"/>
                          <a:pt x="999" y="254806"/>
                          <a:pt x="0" y="8831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2000" b="1">
                <a:solidFill>
                  <a:srgbClr val="000000"/>
                </a:solidFill>
                <a:latin typeface="Times New Roman"/>
                <a:cs typeface="Times New Roman"/>
              </a:rPr>
              <a:t>Divulgação</a:t>
            </a:r>
            <a:endParaRPr lang="pt-BR">
              <a:solidFill>
                <a:srgbClr val="000000"/>
              </a:solidFill>
            </a:endParaRPr>
          </a:p>
        </p:txBody>
      </p:sp>
      <p:sp>
        <p:nvSpPr>
          <p:cNvPr id="12" name="Retângulo: Cantos Arredondados 11">
            <a:extLst>
              <a:ext uri="{FF2B5EF4-FFF2-40B4-BE49-F238E27FC236}">
                <a16:creationId xmlns:a16="http://schemas.microsoft.com/office/drawing/2014/main" id="{0A909C01-3A6C-EFB8-2B40-A12FCF3B1D5A}"/>
              </a:ext>
            </a:extLst>
          </p:cNvPr>
          <p:cNvSpPr/>
          <p:nvPr/>
        </p:nvSpPr>
        <p:spPr>
          <a:xfrm>
            <a:off x="726124" y="2939631"/>
            <a:ext cx="3131764" cy="1148073"/>
          </a:xfrm>
          <a:prstGeom prst="roundRect">
            <a:avLst/>
          </a:prstGeom>
          <a:solidFill>
            <a:srgbClr val="F2F2F2">
              <a:alpha val="19000"/>
            </a:srgbClr>
          </a:solidFill>
          <a:ln>
            <a:solidFill>
              <a:schemeClr val="tx1"/>
            </a:solidFill>
            <a:extLst>
              <a:ext uri="{C807C97D-BFC1-408E-A445-0C87EB9F89A2}">
                <ask:lineSketchStyleProps xmlns:ask="http://schemas.microsoft.com/office/drawing/2018/sketchyshapes" sd="34396064">
                  <a:custGeom>
                    <a:avLst/>
                    <a:gdLst>
                      <a:gd name="connsiteX0" fmla="*/ 0 w 3131764"/>
                      <a:gd name="connsiteY0" fmla="*/ 191349 h 1148073"/>
                      <a:gd name="connsiteX1" fmla="*/ 191349 w 3131764"/>
                      <a:gd name="connsiteY1" fmla="*/ 0 h 1148073"/>
                      <a:gd name="connsiteX2" fmla="*/ 823634 w 3131764"/>
                      <a:gd name="connsiteY2" fmla="*/ 0 h 1148073"/>
                      <a:gd name="connsiteX3" fmla="*/ 1510901 w 3131764"/>
                      <a:gd name="connsiteY3" fmla="*/ 0 h 1148073"/>
                      <a:gd name="connsiteX4" fmla="*/ 2225658 w 3131764"/>
                      <a:gd name="connsiteY4" fmla="*/ 0 h 1148073"/>
                      <a:gd name="connsiteX5" fmla="*/ 2940415 w 3131764"/>
                      <a:gd name="connsiteY5" fmla="*/ 0 h 1148073"/>
                      <a:gd name="connsiteX6" fmla="*/ 3131764 w 3131764"/>
                      <a:gd name="connsiteY6" fmla="*/ 191349 h 1148073"/>
                      <a:gd name="connsiteX7" fmla="*/ 3131764 w 3131764"/>
                      <a:gd name="connsiteY7" fmla="*/ 566383 h 1148073"/>
                      <a:gd name="connsiteX8" fmla="*/ 3131764 w 3131764"/>
                      <a:gd name="connsiteY8" fmla="*/ 956724 h 1148073"/>
                      <a:gd name="connsiteX9" fmla="*/ 2940415 w 3131764"/>
                      <a:gd name="connsiteY9" fmla="*/ 1148073 h 1148073"/>
                      <a:gd name="connsiteX10" fmla="*/ 2253149 w 3131764"/>
                      <a:gd name="connsiteY10" fmla="*/ 1148073 h 1148073"/>
                      <a:gd name="connsiteX11" fmla="*/ 1565882 w 3131764"/>
                      <a:gd name="connsiteY11" fmla="*/ 1148073 h 1148073"/>
                      <a:gd name="connsiteX12" fmla="*/ 878616 w 3131764"/>
                      <a:gd name="connsiteY12" fmla="*/ 1148073 h 1148073"/>
                      <a:gd name="connsiteX13" fmla="*/ 191349 w 3131764"/>
                      <a:gd name="connsiteY13" fmla="*/ 1148073 h 1148073"/>
                      <a:gd name="connsiteX14" fmla="*/ 0 w 3131764"/>
                      <a:gd name="connsiteY14" fmla="*/ 956724 h 1148073"/>
                      <a:gd name="connsiteX15" fmla="*/ 0 w 3131764"/>
                      <a:gd name="connsiteY15" fmla="*/ 566383 h 1148073"/>
                      <a:gd name="connsiteX16" fmla="*/ 0 w 3131764"/>
                      <a:gd name="connsiteY16" fmla="*/ 191349 h 114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764" h="1148073" fill="none" extrusionOk="0">
                        <a:moveTo>
                          <a:pt x="0" y="191349"/>
                        </a:moveTo>
                        <a:cubicBezTo>
                          <a:pt x="11492" y="86593"/>
                          <a:pt x="85641" y="19740"/>
                          <a:pt x="191349" y="0"/>
                        </a:cubicBezTo>
                        <a:cubicBezTo>
                          <a:pt x="446112" y="23056"/>
                          <a:pt x="576288" y="-26086"/>
                          <a:pt x="823634" y="0"/>
                        </a:cubicBezTo>
                        <a:cubicBezTo>
                          <a:pt x="1070981" y="26086"/>
                          <a:pt x="1191847" y="-7619"/>
                          <a:pt x="1510901" y="0"/>
                        </a:cubicBezTo>
                        <a:cubicBezTo>
                          <a:pt x="1829955" y="7619"/>
                          <a:pt x="1950388" y="6958"/>
                          <a:pt x="2225658" y="0"/>
                        </a:cubicBezTo>
                        <a:cubicBezTo>
                          <a:pt x="2500928" y="-6958"/>
                          <a:pt x="2628325" y="33487"/>
                          <a:pt x="2940415" y="0"/>
                        </a:cubicBezTo>
                        <a:cubicBezTo>
                          <a:pt x="3058050" y="-9717"/>
                          <a:pt x="3138659" y="82705"/>
                          <a:pt x="3131764" y="191349"/>
                        </a:cubicBezTo>
                        <a:cubicBezTo>
                          <a:pt x="3114491" y="374905"/>
                          <a:pt x="3139842" y="406123"/>
                          <a:pt x="3131764" y="566383"/>
                        </a:cubicBezTo>
                        <a:cubicBezTo>
                          <a:pt x="3123686" y="726643"/>
                          <a:pt x="3121324" y="795518"/>
                          <a:pt x="3131764" y="956724"/>
                        </a:cubicBezTo>
                        <a:cubicBezTo>
                          <a:pt x="3133366" y="1085275"/>
                          <a:pt x="3067600" y="1153437"/>
                          <a:pt x="2940415" y="1148073"/>
                        </a:cubicBezTo>
                        <a:cubicBezTo>
                          <a:pt x="2763851" y="1162404"/>
                          <a:pt x="2580060" y="1157533"/>
                          <a:pt x="2253149" y="1148073"/>
                        </a:cubicBezTo>
                        <a:cubicBezTo>
                          <a:pt x="1926238" y="1138613"/>
                          <a:pt x="1781106" y="1125158"/>
                          <a:pt x="1565882" y="1148073"/>
                        </a:cubicBezTo>
                        <a:cubicBezTo>
                          <a:pt x="1350658" y="1170988"/>
                          <a:pt x="1088326" y="1129257"/>
                          <a:pt x="878616" y="1148073"/>
                        </a:cubicBezTo>
                        <a:cubicBezTo>
                          <a:pt x="668906" y="1166889"/>
                          <a:pt x="495046" y="1171915"/>
                          <a:pt x="191349" y="1148073"/>
                        </a:cubicBezTo>
                        <a:cubicBezTo>
                          <a:pt x="95669" y="1127327"/>
                          <a:pt x="527" y="1070300"/>
                          <a:pt x="0" y="956724"/>
                        </a:cubicBezTo>
                        <a:cubicBezTo>
                          <a:pt x="15224" y="871818"/>
                          <a:pt x="4570" y="666125"/>
                          <a:pt x="0" y="566383"/>
                        </a:cubicBezTo>
                        <a:cubicBezTo>
                          <a:pt x="-4570" y="466641"/>
                          <a:pt x="-4765" y="298966"/>
                          <a:pt x="0" y="191349"/>
                        </a:cubicBezTo>
                        <a:close/>
                      </a:path>
                      <a:path w="3131764" h="1148073" stroke="0" extrusionOk="0">
                        <a:moveTo>
                          <a:pt x="0" y="191349"/>
                        </a:moveTo>
                        <a:cubicBezTo>
                          <a:pt x="-15953" y="83799"/>
                          <a:pt x="82828" y="9939"/>
                          <a:pt x="191349" y="0"/>
                        </a:cubicBezTo>
                        <a:cubicBezTo>
                          <a:pt x="377889" y="23051"/>
                          <a:pt x="715110" y="17773"/>
                          <a:pt x="933597" y="0"/>
                        </a:cubicBezTo>
                        <a:cubicBezTo>
                          <a:pt x="1152084" y="-17773"/>
                          <a:pt x="1275091" y="-31011"/>
                          <a:pt x="1565882" y="0"/>
                        </a:cubicBezTo>
                        <a:cubicBezTo>
                          <a:pt x="1856674" y="31011"/>
                          <a:pt x="1982729" y="-33196"/>
                          <a:pt x="2308130" y="0"/>
                        </a:cubicBezTo>
                        <a:cubicBezTo>
                          <a:pt x="2633531" y="33196"/>
                          <a:pt x="2773773" y="31517"/>
                          <a:pt x="2940415" y="0"/>
                        </a:cubicBezTo>
                        <a:cubicBezTo>
                          <a:pt x="3029201" y="-15327"/>
                          <a:pt x="3143505" y="105140"/>
                          <a:pt x="3131764" y="191349"/>
                        </a:cubicBezTo>
                        <a:cubicBezTo>
                          <a:pt x="3113096" y="362880"/>
                          <a:pt x="3150216" y="445017"/>
                          <a:pt x="3131764" y="566383"/>
                        </a:cubicBezTo>
                        <a:cubicBezTo>
                          <a:pt x="3113312" y="687749"/>
                          <a:pt x="3125448" y="762176"/>
                          <a:pt x="3131764" y="956724"/>
                        </a:cubicBezTo>
                        <a:cubicBezTo>
                          <a:pt x="3112671" y="1050830"/>
                          <a:pt x="3041850" y="1148142"/>
                          <a:pt x="2940415" y="1148073"/>
                        </a:cubicBezTo>
                        <a:cubicBezTo>
                          <a:pt x="2791536" y="1182068"/>
                          <a:pt x="2395618" y="1113174"/>
                          <a:pt x="2225658" y="1148073"/>
                        </a:cubicBezTo>
                        <a:cubicBezTo>
                          <a:pt x="2055698" y="1182972"/>
                          <a:pt x="1753319" y="1142755"/>
                          <a:pt x="1510901" y="1148073"/>
                        </a:cubicBezTo>
                        <a:cubicBezTo>
                          <a:pt x="1268483" y="1153391"/>
                          <a:pt x="764355" y="1109459"/>
                          <a:pt x="191349" y="1148073"/>
                        </a:cubicBezTo>
                        <a:cubicBezTo>
                          <a:pt x="64617" y="1155235"/>
                          <a:pt x="993" y="1053193"/>
                          <a:pt x="0" y="956724"/>
                        </a:cubicBezTo>
                        <a:cubicBezTo>
                          <a:pt x="18598" y="817150"/>
                          <a:pt x="-19056" y="719695"/>
                          <a:pt x="0" y="574037"/>
                        </a:cubicBezTo>
                        <a:cubicBezTo>
                          <a:pt x="19056" y="428379"/>
                          <a:pt x="17322" y="272879"/>
                          <a:pt x="0" y="19134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1600">
                <a:solidFill>
                  <a:srgbClr val="000000"/>
                </a:solidFill>
                <a:latin typeface="Times New Roman"/>
                <a:cs typeface="Times New Roman"/>
              </a:rPr>
              <a:t>Registros identificados de:</a:t>
            </a:r>
          </a:p>
          <a:p>
            <a:pPr algn="ctr"/>
            <a:endParaRPr lang="pt-BR" sz="1600">
              <a:solidFill>
                <a:srgbClr val="000000"/>
              </a:solidFill>
              <a:latin typeface="Times New Roman"/>
              <a:cs typeface="Times New Roman"/>
            </a:endParaRPr>
          </a:p>
          <a:p>
            <a:pPr algn="ctr"/>
            <a:r>
              <a:rPr lang="pt-BR" sz="1600">
                <a:solidFill>
                  <a:srgbClr val="000000"/>
                </a:solidFill>
                <a:latin typeface="Times New Roman"/>
                <a:cs typeface="Times New Roman"/>
              </a:rPr>
              <a:t>Base de dados (n = )</a:t>
            </a:r>
          </a:p>
          <a:p>
            <a:pPr algn="ctr"/>
            <a:r>
              <a:rPr lang="pt-BR" sz="1600">
                <a:solidFill>
                  <a:srgbClr val="000000"/>
                </a:solidFill>
                <a:latin typeface="Times New Roman"/>
                <a:cs typeface="Times New Roman"/>
              </a:rPr>
              <a:t>...</a:t>
            </a:r>
          </a:p>
        </p:txBody>
      </p:sp>
      <p:sp>
        <p:nvSpPr>
          <p:cNvPr id="14" name="Retângulo: Cantos Arredondados 13">
            <a:extLst>
              <a:ext uri="{FF2B5EF4-FFF2-40B4-BE49-F238E27FC236}">
                <a16:creationId xmlns:a16="http://schemas.microsoft.com/office/drawing/2014/main" id="{883F5A8A-B825-FEAF-7715-DBDE9934C43D}"/>
              </a:ext>
            </a:extLst>
          </p:cNvPr>
          <p:cNvSpPr/>
          <p:nvPr/>
        </p:nvSpPr>
        <p:spPr>
          <a:xfrm>
            <a:off x="740500" y="4607404"/>
            <a:ext cx="3131764" cy="1449998"/>
          </a:xfrm>
          <a:prstGeom prst="roundRect">
            <a:avLst/>
          </a:prstGeom>
          <a:solidFill>
            <a:srgbClr val="F2F2F2">
              <a:alpha val="19000"/>
            </a:srgbClr>
          </a:solidFill>
          <a:ln>
            <a:solidFill>
              <a:schemeClr val="tx1"/>
            </a:solidFill>
            <a:extLst>
              <a:ext uri="{C807C97D-BFC1-408E-A445-0C87EB9F89A2}">
                <ask:lineSketchStyleProps xmlns:ask="http://schemas.microsoft.com/office/drawing/2018/sketchyshapes" sd="1513387693">
                  <a:custGeom>
                    <a:avLst/>
                    <a:gdLst>
                      <a:gd name="connsiteX0" fmla="*/ 0 w 3131764"/>
                      <a:gd name="connsiteY0" fmla="*/ 241671 h 1449998"/>
                      <a:gd name="connsiteX1" fmla="*/ 241671 w 3131764"/>
                      <a:gd name="connsiteY1" fmla="*/ 0 h 1449998"/>
                      <a:gd name="connsiteX2" fmla="*/ 903777 w 3131764"/>
                      <a:gd name="connsiteY2" fmla="*/ 0 h 1449998"/>
                      <a:gd name="connsiteX3" fmla="*/ 1512914 w 3131764"/>
                      <a:gd name="connsiteY3" fmla="*/ 0 h 1449998"/>
                      <a:gd name="connsiteX4" fmla="*/ 2227988 w 3131764"/>
                      <a:gd name="connsiteY4" fmla="*/ 0 h 1449998"/>
                      <a:gd name="connsiteX5" fmla="*/ 2890093 w 3131764"/>
                      <a:gd name="connsiteY5" fmla="*/ 0 h 1449998"/>
                      <a:gd name="connsiteX6" fmla="*/ 3131764 w 3131764"/>
                      <a:gd name="connsiteY6" fmla="*/ 241671 h 1449998"/>
                      <a:gd name="connsiteX7" fmla="*/ 3131764 w 3131764"/>
                      <a:gd name="connsiteY7" fmla="*/ 734666 h 1449998"/>
                      <a:gd name="connsiteX8" fmla="*/ 3131764 w 3131764"/>
                      <a:gd name="connsiteY8" fmla="*/ 1208327 h 1449998"/>
                      <a:gd name="connsiteX9" fmla="*/ 2890093 w 3131764"/>
                      <a:gd name="connsiteY9" fmla="*/ 1449998 h 1449998"/>
                      <a:gd name="connsiteX10" fmla="*/ 2280956 w 3131764"/>
                      <a:gd name="connsiteY10" fmla="*/ 1449998 h 1449998"/>
                      <a:gd name="connsiteX11" fmla="*/ 1698303 w 3131764"/>
                      <a:gd name="connsiteY11" fmla="*/ 1449998 h 1449998"/>
                      <a:gd name="connsiteX12" fmla="*/ 1089166 w 3131764"/>
                      <a:gd name="connsiteY12" fmla="*/ 1449998 h 1449998"/>
                      <a:gd name="connsiteX13" fmla="*/ 241671 w 3131764"/>
                      <a:gd name="connsiteY13" fmla="*/ 1449998 h 1449998"/>
                      <a:gd name="connsiteX14" fmla="*/ 0 w 3131764"/>
                      <a:gd name="connsiteY14" fmla="*/ 1208327 h 1449998"/>
                      <a:gd name="connsiteX15" fmla="*/ 0 w 3131764"/>
                      <a:gd name="connsiteY15" fmla="*/ 734666 h 1449998"/>
                      <a:gd name="connsiteX16" fmla="*/ 0 w 3131764"/>
                      <a:gd name="connsiteY16" fmla="*/ 241671 h 144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764" h="1449998" fill="none" extrusionOk="0">
                        <a:moveTo>
                          <a:pt x="0" y="241671"/>
                        </a:moveTo>
                        <a:cubicBezTo>
                          <a:pt x="21625" y="112999"/>
                          <a:pt x="88026" y="-15142"/>
                          <a:pt x="241671" y="0"/>
                        </a:cubicBezTo>
                        <a:cubicBezTo>
                          <a:pt x="511226" y="31226"/>
                          <a:pt x="676970" y="-30479"/>
                          <a:pt x="903777" y="0"/>
                        </a:cubicBezTo>
                        <a:cubicBezTo>
                          <a:pt x="1130584" y="30479"/>
                          <a:pt x="1209003" y="-8585"/>
                          <a:pt x="1512914" y="0"/>
                        </a:cubicBezTo>
                        <a:cubicBezTo>
                          <a:pt x="1816825" y="8585"/>
                          <a:pt x="2082796" y="28463"/>
                          <a:pt x="2227988" y="0"/>
                        </a:cubicBezTo>
                        <a:cubicBezTo>
                          <a:pt x="2373180" y="-28463"/>
                          <a:pt x="2620917" y="21275"/>
                          <a:pt x="2890093" y="0"/>
                        </a:cubicBezTo>
                        <a:cubicBezTo>
                          <a:pt x="3035739" y="-27718"/>
                          <a:pt x="3138992" y="107859"/>
                          <a:pt x="3131764" y="241671"/>
                        </a:cubicBezTo>
                        <a:cubicBezTo>
                          <a:pt x="3137923" y="400490"/>
                          <a:pt x="3133490" y="529460"/>
                          <a:pt x="3131764" y="734666"/>
                        </a:cubicBezTo>
                        <a:cubicBezTo>
                          <a:pt x="3130038" y="939873"/>
                          <a:pt x="3131863" y="1067813"/>
                          <a:pt x="3131764" y="1208327"/>
                        </a:cubicBezTo>
                        <a:cubicBezTo>
                          <a:pt x="3114850" y="1338972"/>
                          <a:pt x="3031664" y="1448941"/>
                          <a:pt x="2890093" y="1449998"/>
                        </a:cubicBezTo>
                        <a:cubicBezTo>
                          <a:pt x="2668830" y="1433660"/>
                          <a:pt x="2481532" y="1456439"/>
                          <a:pt x="2280956" y="1449998"/>
                        </a:cubicBezTo>
                        <a:cubicBezTo>
                          <a:pt x="2080380" y="1443557"/>
                          <a:pt x="1847596" y="1425564"/>
                          <a:pt x="1698303" y="1449998"/>
                        </a:cubicBezTo>
                        <a:cubicBezTo>
                          <a:pt x="1549010" y="1474432"/>
                          <a:pt x="1293718" y="1467374"/>
                          <a:pt x="1089166" y="1449998"/>
                        </a:cubicBezTo>
                        <a:cubicBezTo>
                          <a:pt x="884614" y="1432622"/>
                          <a:pt x="573737" y="1487793"/>
                          <a:pt x="241671" y="1449998"/>
                        </a:cubicBezTo>
                        <a:cubicBezTo>
                          <a:pt x="128658" y="1453487"/>
                          <a:pt x="-15317" y="1347078"/>
                          <a:pt x="0" y="1208327"/>
                        </a:cubicBezTo>
                        <a:cubicBezTo>
                          <a:pt x="-14808" y="1017841"/>
                          <a:pt x="7806" y="947055"/>
                          <a:pt x="0" y="734666"/>
                        </a:cubicBezTo>
                        <a:cubicBezTo>
                          <a:pt x="-7806" y="522277"/>
                          <a:pt x="-8991" y="470325"/>
                          <a:pt x="0" y="241671"/>
                        </a:cubicBezTo>
                        <a:close/>
                      </a:path>
                      <a:path w="3131764" h="1449998" stroke="0" extrusionOk="0">
                        <a:moveTo>
                          <a:pt x="0" y="241671"/>
                        </a:moveTo>
                        <a:cubicBezTo>
                          <a:pt x="11202" y="91970"/>
                          <a:pt x="114782" y="47"/>
                          <a:pt x="241671" y="0"/>
                        </a:cubicBezTo>
                        <a:cubicBezTo>
                          <a:pt x="381822" y="27685"/>
                          <a:pt x="646936" y="12514"/>
                          <a:pt x="930261" y="0"/>
                        </a:cubicBezTo>
                        <a:cubicBezTo>
                          <a:pt x="1213586" y="-12514"/>
                          <a:pt x="1259247" y="-2370"/>
                          <a:pt x="1565882" y="0"/>
                        </a:cubicBezTo>
                        <a:cubicBezTo>
                          <a:pt x="1872517" y="2370"/>
                          <a:pt x="1951522" y="8453"/>
                          <a:pt x="2227988" y="0"/>
                        </a:cubicBezTo>
                        <a:cubicBezTo>
                          <a:pt x="2504454" y="-8453"/>
                          <a:pt x="2590957" y="-29568"/>
                          <a:pt x="2890093" y="0"/>
                        </a:cubicBezTo>
                        <a:cubicBezTo>
                          <a:pt x="3031300" y="3727"/>
                          <a:pt x="3123744" y="125423"/>
                          <a:pt x="3131764" y="241671"/>
                        </a:cubicBezTo>
                        <a:cubicBezTo>
                          <a:pt x="3125283" y="356599"/>
                          <a:pt x="3144932" y="504334"/>
                          <a:pt x="3131764" y="744332"/>
                        </a:cubicBezTo>
                        <a:cubicBezTo>
                          <a:pt x="3118596" y="984330"/>
                          <a:pt x="3127838" y="1113510"/>
                          <a:pt x="3131764" y="1208327"/>
                        </a:cubicBezTo>
                        <a:cubicBezTo>
                          <a:pt x="3128480" y="1342036"/>
                          <a:pt x="3030207" y="1450866"/>
                          <a:pt x="2890093" y="1449998"/>
                        </a:cubicBezTo>
                        <a:cubicBezTo>
                          <a:pt x="2652138" y="1445687"/>
                          <a:pt x="2549473" y="1466835"/>
                          <a:pt x="2280956" y="1449998"/>
                        </a:cubicBezTo>
                        <a:cubicBezTo>
                          <a:pt x="2012439" y="1433161"/>
                          <a:pt x="1826888" y="1444865"/>
                          <a:pt x="1645335" y="1449998"/>
                        </a:cubicBezTo>
                        <a:cubicBezTo>
                          <a:pt x="1463782" y="1455131"/>
                          <a:pt x="1255309" y="1418872"/>
                          <a:pt x="1009713" y="1449998"/>
                        </a:cubicBezTo>
                        <a:cubicBezTo>
                          <a:pt x="764117" y="1481124"/>
                          <a:pt x="535784" y="1422523"/>
                          <a:pt x="241671" y="1449998"/>
                        </a:cubicBezTo>
                        <a:cubicBezTo>
                          <a:pt x="124147" y="1452183"/>
                          <a:pt x="-5676" y="1331153"/>
                          <a:pt x="0" y="1208327"/>
                        </a:cubicBezTo>
                        <a:cubicBezTo>
                          <a:pt x="-15923" y="1097708"/>
                          <a:pt x="13670" y="810852"/>
                          <a:pt x="0" y="705666"/>
                        </a:cubicBezTo>
                        <a:cubicBezTo>
                          <a:pt x="-13670" y="600480"/>
                          <a:pt x="17186" y="407042"/>
                          <a:pt x="0" y="241671"/>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1600">
                <a:solidFill>
                  <a:srgbClr val="000000"/>
                </a:solidFill>
                <a:latin typeface="Times New Roman"/>
                <a:cs typeface="Times New Roman"/>
              </a:rPr>
              <a:t>Registros excluídos antes da triagem:</a:t>
            </a:r>
          </a:p>
          <a:p>
            <a:pPr algn="ctr"/>
            <a:endParaRPr lang="pt-BR" sz="1600">
              <a:solidFill>
                <a:srgbClr val="000000"/>
              </a:solidFill>
              <a:latin typeface="Times New Roman"/>
              <a:cs typeface="Times New Roman"/>
            </a:endParaRPr>
          </a:p>
          <a:p>
            <a:pPr algn="ctr"/>
            <a:r>
              <a:rPr lang="pt-BR" sz="1600">
                <a:solidFill>
                  <a:srgbClr val="000000"/>
                </a:solidFill>
                <a:latin typeface="Times New Roman"/>
                <a:cs typeface="Times New Roman"/>
              </a:rPr>
              <a:t>Duplicados (n = )</a:t>
            </a:r>
          </a:p>
          <a:p>
            <a:pPr algn="ctr"/>
            <a:r>
              <a:rPr lang="pt-BR" sz="1600">
                <a:solidFill>
                  <a:srgbClr val="000000"/>
                </a:solidFill>
                <a:latin typeface="Times New Roman"/>
                <a:cs typeface="Times New Roman"/>
              </a:rPr>
              <a:t>...</a:t>
            </a:r>
          </a:p>
          <a:p>
            <a:pPr algn="ctr"/>
            <a:endParaRPr lang="pt-BR" sz="1600">
              <a:solidFill>
                <a:srgbClr val="000000"/>
              </a:solidFill>
              <a:latin typeface="Times New Roman"/>
              <a:cs typeface="Times New Roman"/>
            </a:endParaRPr>
          </a:p>
        </p:txBody>
      </p:sp>
      <p:cxnSp>
        <p:nvCxnSpPr>
          <p:cNvPr id="16" name="Conector de Seta Reta 15">
            <a:extLst>
              <a:ext uri="{FF2B5EF4-FFF2-40B4-BE49-F238E27FC236}">
                <a16:creationId xmlns:a16="http://schemas.microsoft.com/office/drawing/2014/main" id="{5238BBC1-76A1-6B33-126B-FADB3D83367B}"/>
              </a:ext>
            </a:extLst>
          </p:cNvPr>
          <p:cNvCxnSpPr/>
          <p:nvPr/>
        </p:nvCxnSpPr>
        <p:spPr>
          <a:xfrm flipH="1">
            <a:off x="2297503" y="4150743"/>
            <a:ext cx="5750" cy="407167"/>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7" name="Retângulo: Cantos Arredondados 16">
            <a:extLst>
              <a:ext uri="{FF2B5EF4-FFF2-40B4-BE49-F238E27FC236}">
                <a16:creationId xmlns:a16="http://schemas.microsoft.com/office/drawing/2014/main" id="{D2BC0A8E-8AF6-86EE-0E81-A6D1F824B5A0}"/>
              </a:ext>
            </a:extLst>
          </p:cNvPr>
          <p:cNvSpPr/>
          <p:nvPr/>
        </p:nvSpPr>
        <p:spPr>
          <a:xfrm>
            <a:off x="4492991" y="2925253"/>
            <a:ext cx="3131764" cy="1148073"/>
          </a:xfrm>
          <a:prstGeom prst="roundRect">
            <a:avLst/>
          </a:prstGeom>
          <a:solidFill>
            <a:srgbClr val="F2F2F2">
              <a:alpha val="19000"/>
            </a:srgbClr>
          </a:solidFill>
          <a:ln>
            <a:solidFill>
              <a:schemeClr val="tx1"/>
            </a:solidFill>
            <a:extLst>
              <a:ext uri="{C807C97D-BFC1-408E-A445-0C87EB9F89A2}">
                <ask:lineSketchStyleProps xmlns:ask="http://schemas.microsoft.com/office/drawing/2018/sketchyshapes" sd="3888802503">
                  <a:custGeom>
                    <a:avLst/>
                    <a:gdLst>
                      <a:gd name="connsiteX0" fmla="*/ 0 w 3131764"/>
                      <a:gd name="connsiteY0" fmla="*/ 191349 h 1148073"/>
                      <a:gd name="connsiteX1" fmla="*/ 191349 w 3131764"/>
                      <a:gd name="connsiteY1" fmla="*/ 0 h 1148073"/>
                      <a:gd name="connsiteX2" fmla="*/ 933597 w 3131764"/>
                      <a:gd name="connsiteY2" fmla="*/ 0 h 1148073"/>
                      <a:gd name="connsiteX3" fmla="*/ 1538391 w 3131764"/>
                      <a:gd name="connsiteY3" fmla="*/ 0 h 1148073"/>
                      <a:gd name="connsiteX4" fmla="*/ 2253149 w 3131764"/>
                      <a:gd name="connsiteY4" fmla="*/ 0 h 1148073"/>
                      <a:gd name="connsiteX5" fmla="*/ 2940415 w 3131764"/>
                      <a:gd name="connsiteY5" fmla="*/ 0 h 1148073"/>
                      <a:gd name="connsiteX6" fmla="*/ 3131764 w 3131764"/>
                      <a:gd name="connsiteY6" fmla="*/ 191349 h 1148073"/>
                      <a:gd name="connsiteX7" fmla="*/ 3131764 w 3131764"/>
                      <a:gd name="connsiteY7" fmla="*/ 566383 h 1148073"/>
                      <a:gd name="connsiteX8" fmla="*/ 3131764 w 3131764"/>
                      <a:gd name="connsiteY8" fmla="*/ 956724 h 1148073"/>
                      <a:gd name="connsiteX9" fmla="*/ 2940415 w 3131764"/>
                      <a:gd name="connsiteY9" fmla="*/ 1148073 h 1148073"/>
                      <a:gd name="connsiteX10" fmla="*/ 2280639 w 3131764"/>
                      <a:gd name="connsiteY10" fmla="*/ 1148073 h 1148073"/>
                      <a:gd name="connsiteX11" fmla="*/ 1675845 w 3131764"/>
                      <a:gd name="connsiteY11" fmla="*/ 1148073 h 1148073"/>
                      <a:gd name="connsiteX12" fmla="*/ 1016069 w 3131764"/>
                      <a:gd name="connsiteY12" fmla="*/ 1148073 h 1148073"/>
                      <a:gd name="connsiteX13" fmla="*/ 191349 w 3131764"/>
                      <a:gd name="connsiteY13" fmla="*/ 1148073 h 1148073"/>
                      <a:gd name="connsiteX14" fmla="*/ 0 w 3131764"/>
                      <a:gd name="connsiteY14" fmla="*/ 956724 h 1148073"/>
                      <a:gd name="connsiteX15" fmla="*/ 0 w 3131764"/>
                      <a:gd name="connsiteY15" fmla="*/ 558729 h 1148073"/>
                      <a:gd name="connsiteX16" fmla="*/ 0 w 3131764"/>
                      <a:gd name="connsiteY16" fmla="*/ 191349 h 114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764" h="1148073" fill="none" extrusionOk="0">
                        <a:moveTo>
                          <a:pt x="0" y="191349"/>
                        </a:moveTo>
                        <a:cubicBezTo>
                          <a:pt x="167" y="104332"/>
                          <a:pt x="73596" y="-3585"/>
                          <a:pt x="191349" y="0"/>
                        </a:cubicBezTo>
                        <a:cubicBezTo>
                          <a:pt x="429602" y="-24324"/>
                          <a:pt x="689568" y="-27074"/>
                          <a:pt x="933597" y="0"/>
                        </a:cubicBezTo>
                        <a:cubicBezTo>
                          <a:pt x="1177626" y="27074"/>
                          <a:pt x="1328134" y="20177"/>
                          <a:pt x="1538391" y="0"/>
                        </a:cubicBezTo>
                        <a:cubicBezTo>
                          <a:pt x="1748648" y="-20177"/>
                          <a:pt x="2026785" y="32472"/>
                          <a:pt x="2253149" y="0"/>
                        </a:cubicBezTo>
                        <a:cubicBezTo>
                          <a:pt x="2479513" y="-32472"/>
                          <a:pt x="2621839" y="6714"/>
                          <a:pt x="2940415" y="0"/>
                        </a:cubicBezTo>
                        <a:cubicBezTo>
                          <a:pt x="3064347" y="-12262"/>
                          <a:pt x="3109957" y="75912"/>
                          <a:pt x="3131764" y="191349"/>
                        </a:cubicBezTo>
                        <a:cubicBezTo>
                          <a:pt x="3116425" y="347129"/>
                          <a:pt x="3132454" y="382753"/>
                          <a:pt x="3131764" y="566383"/>
                        </a:cubicBezTo>
                        <a:cubicBezTo>
                          <a:pt x="3131074" y="750013"/>
                          <a:pt x="3112795" y="764611"/>
                          <a:pt x="3131764" y="956724"/>
                        </a:cubicBezTo>
                        <a:cubicBezTo>
                          <a:pt x="3146965" y="1083374"/>
                          <a:pt x="3043688" y="1143853"/>
                          <a:pt x="2940415" y="1148073"/>
                        </a:cubicBezTo>
                        <a:cubicBezTo>
                          <a:pt x="2614647" y="1136461"/>
                          <a:pt x="2527202" y="1132755"/>
                          <a:pt x="2280639" y="1148073"/>
                        </a:cubicBezTo>
                        <a:cubicBezTo>
                          <a:pt x="2034076" y="1163391"/>
                          <a:pt x="1828888" y="1134268"/>
                          <a:pt x="1675845" y="1148073"/>
                        </a:cubicBezTo>
                        <a:cubicBezTo>
                          <a:pt x="1522802" y="1161878"/>
                          <a:pt x="1244463" y="1133949"/>
                          <a:pt x="1016069" y="1148073"/>
                        </a:cubicBezTo>
                        <a:cubicBezTo>
                          <a:pt x="787675" y="1162197"/>
                          <a:pt x="585751" y="1175844"/>
                          <a:pt x="191349" y="1148073"/>
                        </a:cubicBezTo>
                        <a:cubicBezTo>
                          <a:pt x="72994" y="1158075"/>
                          <a:pt x="-11243" y="1075196"/>
                          <a:pt x="0" y="956724"/>
                        </a:cubicBezTo>
                        <a:cubicBezTo>
                          <a:pt x="14653" y="801894"/>
                          <a:pt x="-1454" y="756034"/>
                          <a:pt x="0" y="558729"/>
                        </a:cubicBezTo>
                        <a:cubicBezTo>
                          <a:pt x="1454" y="361424"/>
                          <a:pt x="4455" y="331727"/>
                          <a:pt x="0" y="191349"/>
                        </a:cubicBezTo>
                        <a:close/>
                      </a:path>
                      <a:path w="3131764" h="1148073" stroke="0" extrusionOk="0">
                        <a:moveTo>
                          <a:pt x="0" y="191349"/>
                        </a:moveTo>
                        <a:cubicBezTo>
                          <a:pt x="-2331" y="84608"/>
                          <a:pt x="98276" y="-8813"/>
                          <a:pt x="191349" y="0"/>
                        </a:cubicBezTo>
                        <a:cubicBezTo>
                          <a:pt x="476458" y="-3486"/>
                          <a:pt x="636162" y="10473"/>
                          <a:pt x="933597" y="0"/>
                        </a:cubicBezTo>
                        <a:cubicBezTo>
                          <a:pt x="1231032" y="-10473"/>
                          <a:pt x="1420356" y="1315"/>
                          <a:pt x="1675845" y="0"/>
                        </a:cubicBezTo>
                        <a:cubicBezTo>
                          <a:pt x="1931334" y="-1315"/>
                          <a:pt x="2046508" y="-30408"/>
                          <a:pt x="2335620" y="0"/>
                        </a:cubicBezTo>
                        <a:cubicBezTo>
                          <a:pt x="2624733" y="30408"/>
                          <a:pt x="2689597" y="11823"/>
                          <a:pt x="2940415" y="0"/>
                        </a:cubicBezTo>
                        <a:cubicBezTo>
                          <a:pt x="3052773" y="16967"/>
                          <a:pt x="3142403" y="92054"/>
                          <a:pt x="3131764" y="191349"/>
                        </a:cubicBezTo>
                        <a:cubicBezTo>
                          <a:pt x="3119003" y="330805"/>
                          <a:pt x="3124088" y="478277"/>
                          <a:pt x="3131764" y="558729"/>
                        </a:cubicBezTo>
                        <a:cubicBezTo>
                          <a:pt x="3139440" y="639181"/>
                          <a:pt x="3133656" y="830205"/>
                          <a:pt x="3131764" y="956724"/>
                        </a:cubicBezTo>
                        <a:cubicBezTo>
                          <a:pt x="3130703" y="1081444"/>
                          <a:pt x="3040262" y="1171484"/>
                          <a:pt x="2940415" y="1148073"/>
                        </a:cubicBezTo>
                        <a:cubicBezTo>
                          <a:pt x="2696092" y="1153734"/>
                          <a:pt x="2416421" y="1117673"/>
                          <a:pt x="2225658" y="1148073"/>
                        </a:cubicBezTo>
                        <a:cubicBezTo>
                          <a:pt x="2034895" y="1178473"/>
                          <a:pt x="1868983" y="1121154"/>
                          <a:pt x="1538391" y="1148073"/>
                        </a:cubicBezTo>
                        <a:cubicBezTo>
                          <a:pt x="1207799" y="1174992"/>
                          <a:pt x="1082919" y="1172534"/>
                          <a:pt x="823634" y="1148073"/>
                        </a:cubicBezTo>
                        <a:cubicBezTo>
                          <a:pt x="564349" y="1123612"/>
                          <a:pt x="357790" y="1155866"/>
                          <a:pt x="191349" y="1148073"/>
                        </a:cubicBezTo>
                        <a:cubicBezTo>
                          <a:pt x="107609" y="1134617"/>
                          <a:pt x="21554" y="1069783"/>
                          <a:pt x="0" y="956724"/>
                        </a:cubicBezTo>
                        <a:cubicBezTo>
                          <a:pt x="4945" y="783834"/>
                          <a:pt x="-9378" y="662078"/>
                          <a:pt x="0" y="574037"/>
                        </a:cubicBezTo>
                        <a:cubicBezTo>
                          <a:pt x="9378" y="485996"/>
                          <a:pt x="17789" y="363380"/>
                          <a:pt x="0" y="19134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1600">
                <a:solidFill>
                  <a:srgbClr val="000000"/>
                </a:solidFill>
                <a:latin typeface="Times New Roman"/>
                <a:cs typeface="Times New Roman"/>
              </a:rPr>
              <a:t>Registros analisados</a:t>
            </a:r>
            <a:endParaRPr lang="pt-BR"/>
          </a:p>
          <a:p>
            <a:pPr algn="ctr"/>
            <a:r>
              <a:rPr lang="pt-BR" sz="1600">
                <a:solidFill>
                  <a:srgbClr val="000000"/>
                </a:solidFill>
                <a:latin typeface="Times New Roman"/>
                <a:cs typeface="Times New Roman"/>
              </a:rPr>
              <a:t> (n = )</a:t>
            </a:r>
          </a:p>
          <a:p>
            <a:pPr algn="ctr"/>
            <a:r>
              <a:rPr lang="pt-BR" sz="1600">
                <a:solidFill>
                  <a:srgbClr val="000000"/>
                </a:solidFill>
                <a:latin typeface="Times New Roman"/>
                <a:cs typeface="Times New Roman"/>
              </a:rPr>
              <a:t>...</a:t>
            </a:r>
          </a:p>
        </p:txBody>
      </p:sp>
      <p:sp>
        <p:nvSpPr>
          <p:cNvPr id="18" name="Retângulo: Cantos Arredondados 17">
            <a:extLst>
              <a:ext uri="{FF2B5EF4-FFF2-40B4-BE49-F238E27FC236}">
                <a16:creationId xmlns:a16="http://schemas.microsoft.com/office/drawing/2014/main" id="{DF42059F-0D7F-55C0-DBFC-98CB7917D832}"/>
              </a:ext>
            </a:extLst>
          </p:cNvPr>
          <p:cNvSpPr/>
          <p:nvPr/>
        </p:nvSpPr>
        <p:spPr>
          <a:xfrm>
            <a:off x="4507367" y="4593026"/>
            <a:ext cx="3131764" cy="1449998"/>
          </a:xfrm>
          <a:prstGeom prst="roundRect">
            <a:avLst/>
          </a:prstGeom>
          <a:solidFill>
            <a:srgbClr val="F2F2F2">
              <a:alpha val="19000"/>
            </a:srgbClr>
          </a:solidFill>
          <a:ln>
            <a:solidFill>
              <a:schemeClr val="tx1"/>
            </a:solidFill>
            <a:extLst>
              <a:ext uri="{C807C97D-BFC1-408E-A445-0C87EB9F89A2}">
                <ask:lineSketchStyleProps xmlns:ask="http://schemas.microsoft.com/office/drawing/2018/sketchyshapes" sd="1289779013">
                  <a:custGeom>
                    <a:avLst/>
                    <a:gdLst>
                      <a:gd name="connsiteX0" fmla="*/ 0 w 3131764"/>
                      <a:gd name="connsiteY0" fmla="*/ 241671 h 1449998"/>
                      <a:gd name="connsiteX1" fmla="*/ 241671 w 3131764"/>
                      <a:gd name="connsiteY1" fmla="*/ 0 h 1449998"/>
                      <a:gd name="connsiteX2" fmla="*/ 930261 w 3131764"/>
                      <a:gd name="connsiteY2" fmla="*/ 0 h 1449998"/>
                      <a:gd name="connsiteX3" fmla="*/ 1539398 w 3131764"/>
                      <a:gd name="connsiteY3" fmla="*/ 0 h 1449998"/>
                      <a:gd name="connsiteX4" fmla="*/ 2148535 w 3131764"/>
                      <a:gd name="connsiteY4" fmla="*/ 0 h 1449998"/>
                      <a:gd name="connsiteX5" fmla="*/ 2890093 w 3131764"/>
                      <a:gd name="connsiteY5" fmla="*/ 0 h 1449998"/>
                      <a:gd name="connsiteX6" fmla="*/ 3131764 w 3131764"/>
                      <a:gd name="connsiteY6" fmla="*/ 241671 h 1449998"/>
                      <a:gd name="connsiteX7" fmla="*/ 3131764 w 3131764"/>
                      <a:gd name="connsiteY7" fmla="*/ 744332 h 1449998"/>
                      <a:gd name="connsiteX8" fmla="*/ 3131764 w 3131764"/>
                      <a:gd name="connsiteY8" fmla="*/ 1208327 h 1449998"/>
                      <a:gd name="connsiteX9" fmla="*/ 2890093 w 3131764"/>
                      <a:gd name="connsiteY9" fmla="*/ 1449998 h 1449998"/>
                      <a:gd name="connsiteX10" fmla="*/ 2175019 w 3131764"/>
                      <a:gd name="connsiteY10" fmla="*/ 1449998 h 1449998"/>
                      <a:gd name="connsiteX11" fmla="*/ 1486429 w 3131764"/>
                      <a:gd name="connsiteY11" fmla="*/ 1449998 h 1449998"/>
                      <a:gd name="connsiteX12" fmla="*/ 903777 w 3131764"/>
                      <a:gd name="connsiteY12" fmla="*/ 1449998 h 1449998"/>
                      <a:gd name="connsiteX13" fmla="*/ 241671 w 3131764"/>
                      <a:gd name="connsiteY13" fmla="*/ 1449998 h 1449998"/>
                      <a:gd name="connsiteX14" fmla="*/ 0 w 3131764"/>
                      <a:gd name="connsiteY14" fmla="*/ 1208327 h 1449998"/>
                      <a:gd name="connsiteX15" fmla="*/ 0 w 3131764"/>
                      <a:gd name="connsiteY15" fmla="*/ 705666 h 1449998"/>
                      <a:gd name="connsiteX16" fmla="*/ 0 w 3131764"/>
                      <a:gd name="connsiteY16" fmla="*/ 241671 h 144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31764" h="1449998" fill="none" extrusionOk="0">
                        <a:moveTo>
                          <a:pt x="0" y="241671"/>
                        </a:moveTo>
                        <a:cubicBezTo>
                          <a:pt x="-20148" y="129795"/>
                          <a:pt x="104063" y="-11574"/>
                          <a:pt x="241671" y="0"/>
                        </a:cubicBezTo>
                        <a:cubicBezTo>
                          <a:pt x="410255" y="26361"/>
                          <a:pt x="697203" y="-14612"/>
                          <a:pt x="930261" y="0"/>
                        </a:cubicBezTo>
                        <a:cubicBezTo>
                          <a:pt x="1163319" y="14612"/>
                          <a:pt x="1366546" y="-2792"/>
                          <a:pt x="1539398" y="0"/>
                        </a:cubicBezTo>
                        <a:cubicBezTo>
                          <a:pt x="1712250" y="2792"/>
                          <a:pt x="1991954" y="-19162"/>
                          <a:pt x="2148535" y="0"/>
                        </a:cubicBezTo>
                        <a:cubicBezTo>
                          <a:pt x="2305116" y="19162"/>
                          <a:pt x="2719390" y="1283"/>
                          <a:pt x="2890093" y="0"/>
                        </a:cubicBezTo>
                        <a:cubicBezTo>
                          <a:pt x="3040257" y="14894"/>
                          <a:pt x="3113942" y="117023"/>
                          <a:pt x="3131764" y="241671"/>
                        </a:cubicBezTo>
                        <a:cubicBezTo>
                          <a:pt x="3128810" y="347964"/>
                          <a:pt x="3154049" y="495977"/>
                          <a:pt x="3131764" y="744332"/>
                        </a:cubicBezTo>
                        <a:cubicBezTo>
                          <a:pt x="3109479" y="992687"/>
                          <a:pt x="3151263" y="1016831"/>
                          <a:pt x="3131764" y="1208327"/>
                        </a:cubicBezTo>
                        <a:cubicBezTo>
                          <a:pt x="3153918" y="1325543"/>
                          <a:pt x="3034563" y="1429228"/>
                          <a:pt x="2890093" y="1449998"/>
                        </a:cubicBezTo>
                        <a:cubicBezTo>
                          <a:pt x="2554676" y="1414508"/>
                          <a:pt x="2321026" y="1430459"/>
                          <a:pt x="2175019" y="1449998"/>
                        </a:cubicBezTo>
                        <a:cubicBezTo>
                          <a:pt x="2029012" y="1469537"/>
                          <a:pt x="1819498" y="1481363"/>
                          <a:pt x="1486429" y="1449998"/>
                        </a:cubicBezTo>
                        <a:cubicBezTo>
                          <a:pt x="1153360" y="1418634"/>
                          <a:pt x="1044682" y="1453801"/>
                          <a:pt x="903777" y="1449998"/>
                        </a:cubicBezTo>
                        <a:cubicBezTo>
                          <a:pt x="762872" y="1446195"/>
                          <a:pt x="419085" y="1471137"/>
                          <a:pt x="241671" y="1449998"/>
                        </a:cubicBezTo>
                        <a:cubicBezTo>
                          <a:pt x="122310" y="1439051"/>
                          <a:pt x="-13787" y="1331750"/>
                          <a:pt x="0" y="1208327"/>
                        </a:cubicBezTo>
                        <a:cubicBezTo>
                          <a:pt x="-20777" y="1041530"/>
                          <a:pt x="-8783" y="885675"/>
                          <a:pt x="0" y="705666"/>
                        </a:cubicBezTo>
                        <a:cubicBezTo>
                          <a:pt x="8783" y="525657"/>
                          <a:pt x="14317" y="364208"/>
                          <a:pt x="0" y="241671"/>
                        </a:cubicBezTo>
                        <a:close/>
                      </a:path>
                      <a:path w="3131764" h="1449998" stroke="0" extrusionOk="0">
                        <a:moveTo>
                          <a:pt x="0" y="241671"/>
                        </a:moveTo>
                        <a:cubicBezTo>
                          <a:pt x="22364" y="107604"/>
                          <a:pt x="97823" y="-12741"/>
                          <a:pt x="241671" y="0"/>
                        </a:cubicBezTo>
                        <a:cubicBezTo>
                          <a:pt x="448601" y="-11747"/>
                          <a:pt x="648385" y="32439"/>
                          <a:pt x="930261" y="0"/>
                        </a:cubicBezTo>
                        <a:cubicBezTo>
                          <a:pt x="1212137" y="-32439"/>
                          <a:pt x="1454512" y="-19979"/>
                          <a:pt x="1618850" y="0"/>
                        </a:cubicBezTo>
                        <a:cubicBezTo>
                          <a:pt x="1783188" y="19979"/>
                          <a:pt x="2122154" y="-14848"/>
                          <a:pt x="2307440" y="0"/>
                        </a:cubicBezTo>
                        <a:cubicBezTo>
                          <a:pt x="2492726" y="14848"/>
                          <a:pt x="2630607" y="-10489"/>
                          <a:pt x="2890093" y="0"/>
                        </a:cubicBezTo>
                        <a:cubicBezTo>
                          <a:pt x="3000932" y="18285"/>
                          <a:pt x="3158072" y="114556"/>
                          <a:pt x="3131764" y="241671"/>
                        </a:cubicBezTo>
                        <a:cubicBezTo>
                          <a:pt x="3125421" y="457550"/>
                          <a:pt x="3116166" y="510354"/>
                          <a:pt x="3131764" y="705666"/>
                        </a:cubicBezTo>
                        <a:cubicBezTo>
                          <a:pt x="3147362" y="900978"/>
                          <a:pt x="3153936" y="964686"/>
                          <a:pt x="3131764" y="1208327"/>
                        </a:cubicBezTo>
                        <a:cubicBezTo>
                          <a:pt x="3137531" y="1340260"/>
                          <a:pt x="3021787" y="1445085"/>
                          <a:pt x="2890093" y="1449998"/>
                        </a:cubicBezTo>
                        <a:cubicBezTo>
                          <a:pt x="2755645" y="1453515"/>
                          <a:pt x="2451126" y="1446940"/>
                          <a:pt x="2307440" y="1449998"/>
                        </a:cubicBezTo>
                        <a:cubicBezTo>
                          <a:pt x="2163754" y="1453056"/>
                          <a:pt x="1928890" y="1463214"/>
                          <a:pt x="1645335" y="1449998"/>
                        </a:cubicBezTo>
                        <a:cubicBezTo>
                          <a:pt x="1361781" y="1436782"/>
                          <a:pt x="1264378" y="1463774"/>
                          <a:pt x="930261" y="1449998"/>
                        </a:cubicBezTo>
                        <a:cubicBezTo>
                          <a:pt x="596144" y="1436222"/>
                          <a:pt x="545748" y="1461798"/>
                          <a:pt x="241671" y="1449998"/>
                        </a:cubicBezTo>
                        <a:cubicBezTo>
                          <a:pt x="108477" y="1446155"/>
                          <a:pt x="19190" y="1335146"/>
                          <a:pt x="0" y="1208327"/>
                        </a:cubicBezTo>
                        <a:cubicBezTo>
                          <a:pt x="-1991" y="1022707"/>
                          <a:pt x="-19560" y="942245"/>
                          <a:pt x="0" y="753999"/>
                        </a:cubicBezTo>
                        <a:cubicBezTo>
                          <a:pt x="19560" y="565753"/>
                          <a:pt x="22045" y="459340"/>
                          <a:pt x="0" y="241671"/>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1600">
                <a:solidFill>
                  <a:srgbClr val="000000"/>
                </a:solidFill>
                <a:latin typeface="Times New Roman"/>
                <a:cs typeface="Times New Roman"/>
              </a:rPr>
              <a:t>Registros excluídos</a:t>
            </a:r>
            <a:endParaRPr lang="pt-BR">
              <a:solidFill>
                <a:srgbClr val="FFFFFF"/>
              </a:solidFill>
              <a:latin typeface="Aptos" panose="020B0004020202020204"/>
              <a:cs typeface="Times New Roman"/>
            </a:endParaRPr>
          </a:p>
          <a:p>
            <a:pPr algn="ctr"/>
            <a:endParaRPr lang="pt-BR" sz="1600">
              <a:solidFill>
                <a:srgbClr val="000000"/>
              </a:solidFill>
              <a:latin typeface="Times New Roman"/>
              <a:cs typeface="Times New Roman"/>
            </a:endParaRPr>
          </a:p>
          <a:p>
            <a:pPr algn="ctr"/>
            <a:r>
              <a:rPr lang="pt-BR" sz="1600">
                <a:solidFill>
                  <a:srgbClr val="000000"/>
                </a:solidFill>
                <a:latin typeface="Times New Roman"/>
                <a:cs typeface="Times New Roman"/>
              </a:rPr>
              <a:t>Justificativa 1 (n = )</a:t>
            </a:r>
            <a:endParaRPr lang="pt-BR"/>
          </a:p>
          <a:p>
            <a:pPr algn="ctr"/>
            <a:r>
              <a:rPr lang="pt-BR" sz="1600">
                <a:solidFill>
                  <a:srgbClr val="000000"/>
                </a:solidFill>
                <a:latin typeface="Times New Roman"/>
                <a:cs typeface="Times New Roman"/>
              </a:rPr>
              <a:t>Justificativa 2 (n = )</a:t>
            </a:r>
            <a:endParaRPr lang="pt-BR"/>
          </a:p>
          <a:p>
            <a:pPr algn="ctr"/>
            <a:r>
              <a:rPr lang="pt-BR" sz="1600">
                <a:solidFill>
                  <a:srgbClr val="000000"/>
                </a:solidFill>
                <a:latin typeface="Times New Roman"/>
                <a:cs typeface="Times New Roman"/>
              </a:rPr>
              <a:t>...</a:t>
            </a:r>
          </a:p>
          <a:p>
            <a:pPr algn="ctr"/>
            <a:endParaRPr lang="pt-BR" sz="1600">
              <a:solidFill>
                <a:srgbClr val="000000"/>
              </a:solidFill>
              <a:latin typeface="Times New Roman"/>
              <a:cs typeface="Times New Roman"/>
            </a:endParaRPr>
          </a:p>
        </p:txBody>
      </p:sp>
      <p:cxnSp>
        <p:nvCxnSpPr>
          <p:cNvPr id="23" name="Conector de Seta Reta 22">
            <a:extLst>
              <a:ext uri="{FF2B5EF4-FFF2-40B4-BE49-F238E27FC236}">
                <a16:creationId xmlns:a16="http://schemas.microsoft.com/office/drawing/2014/main" id="{BEBFEE36-B5DF-8594-8B26-F2D36BA2AE22}"/>
              </a:ext>
            </a:extLst>
          </p:cNvPr>
          <p:cNvCxnSpPr>
            <a:cxnSpLocks/>
          </p:cNvCxnSpPr>
          <p:nvPr/>
        </p:nvCxnSpPr>
        <p:spPr>
          <a:xfrm flipH="1">
            <a:off x="6021238" y="4150742"/>
            <a:ext cx="5750" cy="407167"/>
          </a:xfrm>
          <a:prstGeom prst="straightConnector1">
            <a:avLst/>
          </a:prstGeom>
          <a:ln w="571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ector de Seta Reta 23">
            <a:extLst>
              <a:ext uri="{FF2B5EF4-FFF2-40B4-BE49-F238E27FC236}">
                <a16:creationId xmlns:a16="http://schemas.microsoft.com/office/drawing/2014/main" id="{138B4CF5-93E6-C927-1735-0A568B43727F}"/>
              </a:ext>
            </a:extLst>
          </p:cNvPr>
          <p:cNvCxnSpPr>
            <a:cxnSpLocks/>
          </p:cNvCxnSpPr>
          <p:nvPr/>
        </p:nvCxnSpPr>
        <p:spPr>
          <a:xfrm>
            <a:off x="4014160" y="3518139"/>
            <a:ext cx="353683" cy="460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5" name="Imagem 24" descr="Interface gráfica do usuário, Texto, Aplicativo&#10;&#10;Descrição gerada automaticamente">
            <a:extLst>
              <a:ext uri="{FF2B5EF4-FFF2-40B4-BE49-F238E27FC236}">
                <a16:creationId xmlns:a16="http://schemas.microsoft.com/office/drawing/2014/main" id="{1F589A37-E7EC-A0C3-7500-0449F068B90E}"/>
              </a:ext>
            </a:extLst>
          </p:cNvPr>
          <p:cNvPicPr>
            <a:picLocks noChangeAspect="1"/>
          </p:cNvPicPr>
          <p:nvPr/>
        </p:nvPicPr>
        <p:blipFill>
          <a:blip r:embed="rId4"/>
          <a:srcRect l="182" r="1748" b="1657"/>
          <a:stretch/>
        </p:blipFill>
        <p:spPr>
          <a:xfrm>
            <a:off x="7801393" y="4753389"/>
            <a:ext cx="4032562" cy="2100604"/>
          </a:xfrm>
          <a:prstGeom prst="rect">
            <a:avLst/>
          </a:prstGeom>
        </p:spPr>
      </p:pic>
      <p:sp>
        <p:nvSpPr>
          <p:cNvPr id="26" name="Retângulo: Cantos Arredondados 25">
            <a:extLst>
              <a:ext uri="{FF2B5EF4-FFF2-40B4-BE49-F238E27FC236}">
                <a16:creationId xmlns:a16="http://schemas.microsoft.com/office/drawing/2014/main" id="{E0552343-DE6A-739E-FF63-2CD2CB68DF26}"/>
              </a:ext>
            </a:extLst>
          </p:cNvPr>
          <p:cNvSpPr/>
          <p:nvPr/>
        </p:nvSpPr>
        <p:spPr>
          <a:xfrm>
            <a:off x="8202349" y="2939629"/>
            <a:ext cx="3131764" cy="903659"/>
          </a:xfrm>
          <a:prstGeom prst="roundRect">
            <a:avLst/>
          </a:prstGeom>
          <a:solidFill>
            <a:srgbClr val="F2F2F2">
              <a:alpha val="19000"/>
            </a:srgbClr>
          </a:solidFill>
          <a:ln>
            <a:solidFill>
              <a:schemeClr val="tx1"/>
            </a:solidFill>
            <a:extLst>
              <a:ext uri="{C807C97D-BFC1-408E-A445-0C87EB9F89A2}">
                <ask:lineSketchStyleProps xmlns:ask="http://schemas.microsoft.com/office/drawing/2018/sketchyshapes" sd="4238884192">
                  <a:custGeom>
                    <a:avLst/>
                    <a:gdLst>
                      <a:gd name="connsiteX0" fmla="*/ 0 w 3131764"/>
                      <a:gd name="connsiteY0" fmla="*/ 150613 h 903659"/>
                      <a:gd name="connsiteX1" fmla="*/ 150613 w 3131764"/>
                      <a:gd name="connsiteY1" fmla="*/ 0 h 903659"/>
                      <a:gd name="connsiteX2" fmla="*/ 773331 w 3131764"/>
                      <a:gd name="connsiteY2" fmla="*/ 0 h 903659"/>
                      <a:gd name="connsiteX3" fmla="*/ 1339439 w 3131764"/>
                      <a:gd name="connsiteY3" fmla="*/ 0 h 903659"/>
                      <a:gd name="connsiteX4" fmla="*/ 1877241 w 3131764"/>
                      <a:gd name="connsiteY4" fmla="*/ 0 h 903659"/>
                      <a:gd name="connsiteX5" fmla="*/ 2981151 w 3131764"/>
                      <a:gd name="connsiteY5" fmla="*/ 0 h 903659"/>
                      <a:gd name="connsiteX6" fmla="*/ 3131764 w 3131764"/>
                      <a:gd name="connsiteY6" fmla="*/ 150613 h 903659"/>
                      <a:gd name="connsiteX7" fmla="*/ 3131764 w 3131764"/>
                      <a:gd name="connsiteY7" fmla="*/ 753046 h 903659"/>
                      <a:gd name="connsiteX8" fmla="*/ 2981151 w 3131764"/>
                      <a:gd name="connsiteY8" fmla="*/ 903659 h 903659"/>
                      <a:gd name="connsiteX9" fmla="*/ 2415043 w 3131764"/>
                      <a:gd name="connsiteY9" fmla="*/ 903659 h 903659"/>
                      <a:gd name="connsiteX10" fmla="*/ 1933852 w 3131764"/>
                      <a:gd name="connsiteY10" fmla="*/ 903659 h 903659"/>
                      <a:gd name="connsiteX11" fmla="*/ 1396050 w 3131764"/>
                      <a:gd name="connsiteY11" fmla="*/ 903659 h 903659"/>
                      <a:gd name="connsiteX12" fmla="*/ 858248 w 3131764"/>
                      <a:gd name="connsiteY12" fmla="*/ 903659 h 903659"/>
                      <a:gd name="connsiteX13" fmla="*/ 150613 w 3131764"/>
                      <a:gd name="connsiteY13" fmla="*/ 903659 h 903659"/>
                      <a:gd name="connsiteX14" fmla="*/ 0 w 3131764"/>
                      <a:gd name="connsiteY14" fmla="*/ 753046 h 903659"/>
                      <a:gd name="connsiteX15" fmla="*/ 0 w 3131764"/>
                      <a:gd name="connsiteY15" fmla="*/ 150613 h 90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1764" h="903659" fill="none" extrusionOk="0">
                        <a:moveTo>
                          <a:pt x="0" y="150613"/>
                        </a:moveTo>
                        <a:cubicBezTo>
                          <a:pt x="2339" y="57471"/>
                          <a:pt x="66474" y="-9782"/>
                          <a:pt x="150613" y="0"/>
                        </a:cubicBezTo>
                        <a:cubicBezTo>
                          <a:pt x="433695" y="3434"/>
                          <a:pt x="601831" y="-6495"/>
                          <a:pt x="773331" y="0"/>
                        </a:cubicBezTo>
                        <a:cubicBezTo>
                          <a:pt x="944831" y="6495"/>
                          <a:pt x="1122112" y="15436"/>
                          <a:pt x="1339439" y="0"/>
                        </a:cubicBezTo>
                        <a:cubicBezTo>
                          <a:pt x="1556766" y="-15436"/>
                          <a:pt x="1721404" y="-22246"/>
                          <a:pt x="1877241" y="0"/>
                        </a:cubicBezTo>
                        <a:cubicBezTo>
                          <a:pt x="2033078" y="22246"/>
                          <a:pt x="2726487" y="-16456"/>
                          <a:pt x="2981151" y="0"/>
                        </a:cubicBezTo>
                        <a:cubicBezTo>
                          <a:pt x="3064989" y="18105"/>
                          <a:pt x="3129432" y="67755"/>
                          <a:pt x="3131764" y="150613"/>
                        </a:cubicBezTo>
                        <a:cubicBezTo>
                          <a:pt x="3116748" y="392119"/>
                          <a:pt x="3109404" y="499324"/>
                          <a:pt x="3131764" y="753046"/>
                        </a:cubicBezTo>
                        <a:cubicBezTo>
                          <a:pt x="3145191" y="839703"/>
                          <a:pt x="3059711" y="908067"/>
                          <a:pt x="2981151" y="903659"/>
                        </a:cubicBezTo>
                        <a:cubicBezTo>
                          <a:pt x="2821235" y="902348"/>
                          <a:pt x="2599012" y="884467"/>
                          <a:pt x="2415043" y="903659"/>
                        </a:cubicBezTo>
                        <a:cubicBezTo>
                          <a:pt x="2231074" y="922851"/>
                          <a:pt x="2107137" y="888303"/>
                          <a:pt x="1933852" y="903659"/>
                        </a:cubicBezTo>
                        <a:cubicBezTo>
                          <a:pt x="1760567" y="919015"/>
                          <a:pt x="1590948" y="900548"/>
                          <a:pt x="1396050" y="903659"/>
                        </a:cubicBezTo>
                        <a:cubicBezTo>
                          <a:pt x="1201152" y="906770"/>
                          <a:pt x="1003157" y="882780"/>
                          <a:pt x="858248" y="903659"/>
                        </a:cubicBezTo>
                        <a:cubicBezTo>
                          <a:pt x="713339" y="924538"/>
                          <a:pt x="445233" y="929945"/>
                          <a:pt x="150613" y="903659"/>
                        </a:cubicBezTo>
                        <a:cubicBezTo>
                          <a:pt x="81667" y="907450"/>
                          <a:pt x="1882" y="837665"/>
                          <a:pt x="0" y="753046"/>
                        </a:cubicBezTo>
                        <a:cubicBezTo>
                          <a:pt x="26266" y="505986"/>
                          <a:pt x="3972" y="331785"/>
                          <a:pt x="0" y="150613"/>
                        </a:cubicBezTo>
                        <a:close/>
                      </a:path>
                      <a:path w="3131764" h="903659" stroke="0" extrusionOk="0">
                        <a:moveTo>
                          <a:pt x="0" y="150613"/>
                        </a:moveTo>
                        <a:cubicBezTo>
                          <a:pt x="-16477" y="71155"/>
                          <a:pt x="70037" y="-484"/>
                          <a:pt x="150613" y="0"/>
                        </a:cubicBezTo>
                        <a:cubicBezTo>
                          <a:pt x="324362" y="21494"/>
                          <a:pt x="469495" y="-3944"/>
                          <a:pt x="631804" y="0"/>
                        </a:cubicBezTo>
                        <a:cubicBezTo>
                          <a:pt x="794113" y="3944"/>
                          <a:pt x="1009915" y="16948"/>
                          <a:pt x="1112996" y="0"/>
                        </a:cubicBezTo>
                        <a:cubicBezTo>
                          <a:pt x="1216077" y="-16948"/>
                          <a:pt x="1463305" y="-20576"/>
                          <a:pt x="1650798" y="0"/>
                        </a:cubicBezTo>
                        <a:cubicBezTo>
                          <a:pt x="1838291" y="20576"/>
                          <a:pt x="1956262" y="-2296"/>
                          <a:pt x="2160295" y="0"/>
                        </a:cubicBezTo>
                        <a:cubicBezTo>
                          <a:pt x="2364328" y="2296"/>
                          <a:pt x="2712928" y="-8061"/>
                          <a:pt x="2981151" y="0"/>
                        </a:cubicBezTo>
                        <a:cubicBezTo>
                          <a:pt x="3063035" y="15255"/>
                          <a:pt x="3135775" y="47102"/>
                          <a:pt x="3131764" y="150613"/>
                        </a:cubicBezTo>
                        <a:cubicBezTo>
                          <a:pt x="3148829" y="410720"/>
                          <a:pt x="3105893" y="629949"/>
                          <a:pt x="3131764" y="753046"/>
                        </a:cubicBezTo>
                        <a:cubicBezTo>
                          <a:pt x="3128296" y="834333"/>
                          <a:pt x="3070644" y="887666"/>
                          <a:pt x="2981151" y="903659"/>
                        </a:cubicBezTo>
                        <a:cubicBezTo>
                          <a:pt x="2852077" y="921323"/>
                          <a:pt x="2695221" y="901316"/>
                          <a:pt x="2415043" y="903659"/>
                        </a:cubicBezTo>
                        <a:cubicBezTo>
                          <a:pt x="2134865" y="906002"/>
                          <a:pt x="2161588" y="902767"/>
                          <a:pt x="1933852" y="903659"/>
                        </a:cubicBezTo>
                        <a:cubicBezTo>
                          <a:pt x="1706116" y="904551"/>
                          <a:pt x="1628467" y="905550"/>
                          <a:pt x="1424355" y="903659"/>
                        </a:cubicBezTo>
                        <a:cubicBezTo>
                          <a:pt x="1220243" y="901768"/>
                          <a:pt x="1150534" y="912723"/>
                          <a:pt x="886553" y="903659"/>
                        </a:cubicBezTo>
                        <a:cubicBezTo>
                          <a:pt x="622572" y="894595"/>
                          <a:pt x="345473" y="916587"/>
                          <a:pt x="150613" y="903659"/>
                        </a:cubicBezTo>
                        <a:cubicBezTo>
                          <a:pt x="56126" y="910380"/>
                          <a:pt x="-8784" y="852181"/>
                          <a:pt x="0" y="753046"/>
                        </a:cubicBezTo>
                        <a:cubicBezTo>
                          <a:pt x="-9899" y="538975"/>
                          <a:pt x="-29107" y="330294"/>
                          <a:pt x="0" y="15061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pt-BR" sz="1600">
                <a:solidFill>
                  <a:srgbClr val="000000"/>
                </a:solidFill>
                <a:latin typeface="Times New Roman"/>
                <a:cs typeface="Times New Roman"/>
              </a:rPr>
              <a:t>Estudos incluídos na revisão</a:t>
            </a:r>
            <a:endParaRPr lang="pt-BR"/>
          </a:p>
          <a:p>
            <a:pPr algn="ctr"/>
            <a:r>
              <a:rPr lang="pt-BR" sz="1600">
                <a:solidFill>
                  <a:srgbClr val="000000"/>
                </a:solidFill>
                <a:latin typeface="Times New Roman"/>
                <a:cs typeface="Times New Roman"/>
              </a:rPr>
              <a:t> (n = )</a:t>
            </a:r>
          </a:p>
          <a:p>
            <a:pPr algn="ctr"/>
            <a:r>
              <a:rPr lang="pt-BR" sz="1600">
                <a:solidFill>
                  <a:srgbClr val="000000"/>
                </a:solidFill>
                <a:latin typeface="Times New Roman"/>
                <a:cs typeface="Times New Roman"/>
              </a:rPr>
              <a:t>...</a:t>
            </a:r>
          </a:p>
        </p:txBody>
      </p:sp>
      <p:cxnSp>
        <p:nvCxnSpPr>
          <p:cNvPr id="27" name="Conector de Seta Reta 26">
            <a:extLst>
              <a:ext uri="{FF2B5EF4-FFF2-40B4-BE49-F238E27FC236}">
                <a16:creationId xmlns:a16="http://schemas.microsoft.com/office/drawing/2014/main" id="{416452E4-1445-7B6B-DFE7-C1085F39E58B}"/>
              </a:ext>
            </a:extLst>
          </p:cNvPr>
          <p:cNvCxnSpPr>
            <a:cxnSpLocks/>
          </p:cNvCxnSpPr>
          <p:nvPr/>
        </p:nvCxnSpPr>
        <p:spPr>
          <a:xfrm>
            <a:off x="7723518" y="3503761"/>
            <a:ext cx="353683" cy="4601"/>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88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Abordagens de busca</a:t>
            </a:r>
            <a:endParaRPr lang="pt-PT" sz="2400" b="1">
              <a:latin typeface="Times New Roman" panose="02020603050405020304" pitchFamily="18" charset="0"/>
              <a:cs typeface="Times New Roman" panose="02020603050405020304" pitchFamily="18" charset="0"/>
            </a:endParaRPr>
          </a:p>
        </p:txBody>
      </p:sp>
      <p:sp>
        <p:nvSpPr>
          <p:cNvPr id="3" name="Retângulo: Cantos Diagonais Arredondados 2">
            <a:extLst>
              <a:ext uri="{FF2B5EF4-FFF2-40B4-BE49-F238E27FC236}">
                <a16:creationId xmlns:a16="http://schemas.microsoft.com/office/drawing/2014/main" id="{1FEA5E3C-C765-9671-839A-C2C164C5C460}"/>
              </a:ext>
            </a:extLst>
          </p:cNvPr>
          <p:cNvSpPr/>
          <p:nvPr/>
        </p:nvSpPr>
        <p:spPr>
          <a:xfrm>
            <a:off x="4205535" y="1647799"/>
            <a:ext cx="6399881" cy="914934"/>
          </a:xfrm>
          <a:prstGeom prst="round2DiagRect">
            <a:avLst/>
          </a:prstGeom>
          <a:solidFill>
            <a:schemeClr val="bg1">
              <a:lumMod val="95000"/>
            </a:schemeClr>
          </a:solidFill>
          <a:ln w="38100">
            <a:solidFill>
              <a:srgbClr val="000000"/>
            </a:solidFill>
            <a:extLst>
              <a:ext uri="{C807C97D-BFC1-408E-A445-0C87EB9F89A2}">
                <ask:lineSketchStyleProps xmlns:ask="http://schemas.microsoft.com/office/drawing/2018/sketchyshapes" sd="1972503453">
                  <a:custGeom>
                    <a:avLst/>
                    <a:gdLst>
                      <a:gd name="connsiteX0" fmla="*/ 152492 w 6399881"/>
                      <a:gd name="connsiteY0" fmla="*/ 0 h 914934"/>
                      <a:gd name="connsiteX1" fmla="*/ 971594 w 6399881"/>
                      <a:gd name="connsiteY1" fmla="*/ 0 h 914934"/>
                      <a:gd name="connsiteX2" fmla="*/ 1603275 w 6399881"/>
                      <a:gd name="connsiteY2" fmla="*/ 0 h 914934"/>
                      <a:gd name="connsiteX3" fmla="*/ 2359903 w 6399881"/>
                      <a:gd name="connsiteY3" fmla="*/ 0 h 914934"/>
                      <a:gd name="connsiteX4" fmla="*/ 3116531 w 6399881"/>
                      <a:gd name="connsiteY4" fmla="*/ 0 h 914934"/>
                      <a:gd name="connsiteX5" fmla="*/ 3935633 w 6399881"/>
                      <a:gd name="connsiteY5" fmla="*/ 0 h 914934"/>
                      <a:gd name="connsiteX6" fmla="*/ 4442366 w 6399881"/>
                      <a:gd name="connsiteY6" fmla="*/ 0 h 914934"/>
                      <a:gd name="connsiteX7" fmla="*/ 5136520 w 6399881"/>
                      <a:gd name="connsiteY7" fmla="*/ 0 h 914934"/>
                      <a:gd name="connsiteX8" fmla="*/ 6399881 w 6399881"/>
                      <a:gd name="connsiteY8" fmla="*/ 0 h 914934"/>
                      <a:gd name="connsiteX9" fmla="*/ 6399881 w 6399881"/>
                      <a:gd name="connsiteY9" fmla="*/ 0 h 914934"/>
                      <a:gd name="connsiteX10" fmla="*/ 6399881 w 6399881"/>
                      <a:gd name="connsiteY10" fmla="*/ 358348 h 914934"/>
                      <a:gd name="connsiteX11" fmla="*/ 6399881 w 6399881"/>
                      <a:gd name="connsiteY11" fmla="*/ 762442 h 914934"/>
                      <a:gd name="connsiteX12" fmla="*/ 6247389 w 6399881"/>
                      <a:gd name="connsiteY12" fmla="*/ 914934 h 914934"/>
                      <a:gd name="connsiteX13" fmla="*/ 5678182 w 6399881"/>
                      <a:gd name="connsiteY13" fmla="*/ 914934 h 914934"/>
                      <a:gd name="connsiteX14" fmla="*/ 4859080 w 6399881"/>
                      <a:gd name="connsiteY14" fmla="*/ 914934 h 914934"/>
                      <a:gd name="connsiteX15" fmla="*/ 4289874 w 6399881"/>
                      <a:gd name="connsiteY15" fmla="*/ 914934 h 914934"/>
                      <a:gd name="connsiteX16" fmla="*/ 3470772 w 6399881"/>
                      <a:gd name="connsiteY16" fmla="*/ 914934 h 914934"/>
                      <a:gd name="connsiteX17" fmla="*/ 2776617 w 6399881"/>
                      <a:gd name="connsiteY17" fmla="*/ 914934 h 914934"/>
                      <a:gd name="connsiteX18" fmla="*/ 1957515 w 6399881"/>
                      <a:gd name="connsiteY18" fmla="*/ 914934 h 914934"/>
                      <a:gd name="connsiteX19" fmla="*/ 1325835 w 6399881"/>
                      <a:gd name="connsiteY19" fmla="*/ 914934 h 914934"/>
                      <a:gd name="connsiteX20" fmla="*/ 0 w 6399881"/>
                      <a:gd name="connsiteY20" fmla="*/ 914934 h 914934"/>
                      <a:gd name="connsiteX21" fmla="*/ 0 w 6399881"/>
                      <a:gd name="connsiteY21" fmla="*/ 914934 h 914934"/>
                      <a:gd name="connsiteX22" fmla="*/ 0 w 6399881"/>
                      <a:gd name="connsiteY22" fmla="*/ 548962 h 914934"/>
                      <a:gd name="connsiteX23" fmla="*/ 0 w 6399881"/>
                      <a:gd name="connsiteY23" fmla="*/ 152492 h 914934"/>
                      <a:gd name="connsiteX24" fmla="*/ 152492 w 6399881"/>
                      <a:gd name="connsiteY24" fmla="*/ 0 h 9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9881" h="914934" fill="none" extrusionOk="0">
                        <a:moveTo>
                          <a:pt x="152492" y="0"/>
                        </a:moveTo>
                        <a:cubicBezTo>
                          <a:pt x="466084" y="7219"/>
                          <a:pt x="758493" y="-23198"/>
                          <a:pt x="971594" y="0"/>
                        </a:cubicBezTo>
                        <a:cubicBezTo>
                          <a:pt x="1184695" y="23198"/>
                          <a:pt x="1316674" y="26426"/>
                          <a:pt x="1603275" y="0"/>
                        </a:cubicBezTo>
                        <a:cubicBezTo>
                          <a:pt x="1889876" y="-26426"/>
                          <a:pt x="2078543" y="29985"/>
                          <a:pt x="2359903" y="0"/>
                        </a:cubicBezTo>
                        <a:cubicBezTo>
                          <a:pt x="2641263" y="-29985"/>
                          <a:pt x="2894995" y="2734"/>
                          <a:pt x="3116531" y="0"/>
                        </a:cubicBezTo>
                        <a:cubicBezTo>
                          <a:pt x="3338067" y="-2734"/>
                          <a:pt x="3530028" y="38974"/>
                          <a:pt x="3935633" y="0"/>
                        </a:cubicBezTo>
                        <a:cubicBezTo>
                          <a:pt x="4341238" y="-38974"/>
                          <a:pt x="4193713" y="-12940"/>
                          <a:pt x="4442366" y="0"/>
                        </a:cubicBezTo>
                        <a:cubicBezTo>
                          <a:pt x="4691019" y="12940"/>
                          <a:pt x="4850673" y="14730"/>
                          <a:pt x="5136520" y="0"/>
                        </a:cubicBezTo>
                        <a:cubicBezTo>
                          <a:pt x="5422367" y="-14730"/>
                          <a:pt x="6073741" y="36583"/>
                          <a:pt x="6399881" y="0"/>
                        </a:cubicBezTo>
                        <a:lnTo>
                          <a:pt x="6399881" y="0"/>
                        </a:lnTo>
                        <a:cubicBezTo>
                          <a:pt x="6396596" y="159267"/>
                          <a:pt x="6397722" y="251798"/>
                          <a:pt x="6399881" y="358348"/>
                        </a:cubicBezTo>
                        <a:cubicBezTo>
                          <a:pt x="6402040" y="464898"/>
                          <a:pt x="6400789" y="674422"/>
                          <a:pt x="6399881" y="762442"/>
                        </a:cubicBezTo>
                        <a:cubicBezTo>
                          <a:pt x="6407102" y="842385"/>
                          <a:pt x="6334827" y="914077"/>
                          <a:pt x="6247389" y="914934"/>
                        </a:cubicBezTo>
                        <a:cubicBezTo>
                          <a:pt x="6130214" y="909070"/>
                          <a:pt x="5850252" y="933329"/>
                          <a:pt x="5678182" y="914934"/>
                        </a:cubicBezTo>
                        <a:cubicBezTo>
                          <a:pt x="5506112" y="896539"/>
                          <a:pt x="5248240" y="919893"/>
                          <a:pt x="4859080" y="914934"/>
                        </a:cubicBezTo>
                        <a:cubicBezTo>
                          <a:pt x="4469920" y="909975"/>
                          <a:pt x="4476743" y="891233"/>
                          <a:pt x="4289874" y="914934"/>
                        </a:cubicBezTo>
                        <a:cubicBezTo>
                          <a:pt x="4103005" y="938635"/>
                          <a:pt x="3833637" y="885974"/>
                          <a:pt x="3470772" y="914934"/>
                        </a:cubicBezTo>
                        <a:cubicBezTo>
                          <a:pt x="3107907" y="943894"/>
                          <a:pt x="2948690" y="907557"/>
                          <a:pt x="2776617" y="914934"/>
                        </a:cubicBezTo>
                        <a:cubicBezTo>
                          <a:pt x="2604544" y="922311"/>
                          <a:pt x="2334450" y="921105"/>
                          <a:pt x="1957515" y="914934"/>
                        </a:cubicBezTo>
                        <a:cubicBezTo>
                          <a:pt x="1580580" y="908763"/>
                          <a:pt x="1464627" y="897870"/>
                          <a:pt x="1325835" y="914934"/>
                        </a:cubicBezTo>
                        <a:cubicBezTo>
                          <a:pt x="1187043" y="931998"/>
                          <a:pt x="465571" y="861253"/>
                          <a:pt x="0" y="914934"/>
                        </a:cubicBezTo>
                        <a:lnTo>
                          <a:pt x="0" y="914934"/>
                        </a:lnTo>
                        <a:cubicBezTo>
                          <a:pt x="-802" y="792527"/>
                          <a:pt x="15607" y="662119"/>
                          <a:pt x="0" y="548962"/>
                        </a:cubicBezTo>
                        <a:cubicBezTo>
                          <a:pt x="-15607" y="435805"/>
                          <a:pt x="6747" y="283562"/>
                          <a:pt x="0" y="152492"/>
                        </a:cubicBezTo>
                        <a:cubicBezTo>
                          <a:pt x="10579" y="51953"/>
                          <a:pt x="66806" y="3137"/>
                          <a:pt x="152492" y="0"/>
                        </a:cubicBezTo>
                        <a:close/>
                      </a:path>
                      <a:path w="6399881" h="914934" stroke="0" extrusionOk="0">
                        <a:moveTo>
                          <a:pt x="152492" y="0"/>
                        </a:moveTo>
                        <a:cubicBezTo>
                          <a:pt x="526743" y="23088"/>
                          <a:pt x="784788" y="13012"/>
                          <a:pt x="971594" y="0"/>
                        </a:cubicBezTo>
                        <a:cubicBezTo>
                          <a:pt x="1158400" y="-13012"/>
                          <a:pt x="1411426" y="-4679"/>
                          <a:pt x="1540801" y="0"/>
                        </a:cubicBezTo>
                        <a:cubicBezTo>
                          <a:pt x="1670176" y="4679"/>
                          <a:pt x="1861394" y="23625"/>
                          <a:pt x="2172481" y="0"/>
                        </a:cubicBezTo>
                        <a:cubicBezTo>
                          <a:pt x="2483568" y="-23625"/>
                          <a:pt x="2501929" y="-16586"/>
                          <a:pt x="2679214" y="0"/>
                        </a:cubicBezTo>
                        <a:cubicBezTo>
                          <a:pt x="2856499" y="16586"/>
                          <a:pt x="3133725" y="22810"/>
                          <a:pt x="3310894" y="0"/>
                        </a:cubicBezTo>
                        <a:cubicBezTo>
                          <a:pt x="3488063" y="-22810"/>
                          <a:pt x="3823299" y="-8071"/>
                          <a:pt x="4067522" y="0"/>
                        </a:cubicBezTo>
                        <a:cubicBezTo>
                          <a:pt x="4311745" y="8071"/>
                          <a:pt x="4520595" y="-29065"/>
                          <a:pt x="4824151" y="0"/>
                        </a:cubicBezTo>
                        <a:cubicBezTo>
                          <a:pt x="5127707" y="29065"/>
                          <a:pt x="5141385" y="-23915"/>
                          <a:pt x="5330883" y="0"/>
                        </a:cubicBezTo>
                        <a:cubicBezTo>
                          <a:pt x="5520381" y="23915"/>
                          <a:pt x="6047382" y="5373"/>
                          <a:pt x="6399881" y="0"/>
                        </a:cubicBezTo>
                        <a:lnTo>
                          <a:pt x="6399881" y="0"/>
                        </a:lnTo>
                        <a:cubicBezTo>
                          <a:pt x="6403887" y="106614"/>
                          <a:pt x="6407165" y="195550"/>
                          <a:pt x="6399881" y="381221"/>
                        </a:cubicBezTo>
                        <a:cubicBezTo>
                          <a:pt x="6392597" y="566892"/>
                          <a:pt x="6385761" y="583828"/>
                          <a:pt x="6399881" y="762442"/>
                        </a:cubicBezTo>
                        <a:cubicBezTo>
                          <a:pt x="6393209" y="864706"/>
                          <a:pt x="6328247" y="902424"/>
                          <a:pt x="6247389" y="914934"/>
                        </a:cubicBezTo>
                        <a:cubicBezTo>
                          <a:pt x="6103390" y="924291"/>
                          <a:pt x="5943418" y="927479"/>
                          <a:pt x="5678182" y="914934"/>
                        </a:cubicBezTo>
                        <a:cubicBezTo>
                          <a:pt x="5412946" y="902389"/>
                          <a:pt x="5254726" y="935659"/>
                          <a:pt x="4859080" y="914934"/>
                        </a:cubicBezTo>
                        <a:cubicBezTo>
                          <a:pt x="4463434" y="894209"/>
                          <a:pt x="4482669" y="919186"/>
                          <a:pt x="4164926" y="914934"/>
                        </a:cubicBezTo>
                        <a:cubicBezTo>
                          <a:pt x="3847183" y="910682"/>
                          <a:pt x="3858014" y="915258"/>
                          <a:pt x="3658193" y="914934"/>
                        </a:cubicBezTo>
                        <a:cubicBezTo>
                          <a:pt x="3458372" y="914610"/>
                          <a:pt x="3399000" y="900509"/>
                          <a:pt x="3151461" y="914934"/>
                        </a:cubicBezTo>
                        <a:cubicBezTo>
                          <a:pt x="2903922" y="929359"/>
                          <a:pt x="2827469" y="923919"/>
                          <a:pt x="2582254" y="914934"/>
                        </a:cubicBezTo>
                        <a:cubicBezTo>
                          <a:pt x="2337039" y="905949"/>
                          <a:pt x="2137181" y="894104"/>
                          <a:pt x="1950574" y="914934"/>
                        </a:cubicBezTo>
                        <a:cubicBezTo>
                          <a:pt x="1763967" y="935764"/>
                          <a:pt x="1674042" y="939936"/>
                          <a:pt x="1443841" y="914934"/>
                        </a:cubicBezTo>
                        <a:cubicBezTo>
                          <a:pt x="1213640" y="889932"/>
                          <a:pt x="913971" y="891010"/>
                          <a:pt x="624739" y="914934"/>
                        </a:cubicBezTo>
                        <a:cubicBezTo>
                          <a:pt x="335507" y="938858"/>
                          <a:pt x="195584" y="935993"/>
                          <a:pt x="0" y="914934"/>
                        </a:cubicBezTo>
                        <a:lnTo>
                          <a:pt x="0" y="914934"/>
                        </a:lnTo>
                        <a:cubicBezTo>
                          <a:pt x="-3050" y="737867"/>
                          <a:pt x="-3407" y="686158"/>
                          <a:pt x="0" y="548962"/>
                        </a:cubicBezTo>
                        <a:cubicBezTo>
                          <a:pt x="3407" y="411766"/>
                          <a:pt x="19462" y="343835"/>
                          <a:pt x="0" y="152492"/>
                        </a:cubicBezTo>
                        <a:cubicBezTo>
                          <a:pt x="-7023" y="71844"/>
                          <a:pt x="66598" y="-3830"/>
                          <a:pt x="152492"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err="1">
                <a:solidFill>
                  <a:srgbClr val="000000"/>
                </a:solidFill>
                <a:latin typeface="Times New Roman"/>
                <a:cs typeface="Times New Roman"/>
              </a:rPr>
              <a:t>Journals</a:t>
            </a:r>
            <a:endParaRPr lang="pt-BR" sz="2400" b="1">
              <a:solidFill>
                <a:srgbClr val="000000"/>
              </a:solidFill>
              <a:latin typeface="Times New Roman"/>
              <a:cs typeface="Times New Roman"/>
            </a:endParaRPr>
          </a:p>
        </p:txBody>
      </p:sp>
      <p:sp>
        <p:nvSpPr>
          <p:cNvPr id="17" name="Retângulo: Cantos Diagonais Arredondados 16">
            <a:extLst>
              <a:ext uri="{FF2B5EF4-FFF2-40B4-BE49-F238E27FC236}">
                <a16:creationId xmlns:a16="http://schemas.microsoft.com/office/drawing/2014/main" id="{3BC4EE6F-6E5D-92E6-1AC9-F4269FD19A83}"/>
              </a:ext>
            </a:extLst>
          </p:cNvPr>
          <p:cNvSpPr/>
          <p:nvPr/>
        </p:nvSpPr>
        <p:spPr>
          <a:xfrm>
            <a:off x="4211265" y="2759287"/>
            <a:ext cx="6399882" cy="914934"/>
          </a:xfrm>
          <a:prstGeom prst="round2DiagRect">
            <a:avLst/>
          </a:prstGeom>
          <a:solidFill>
            <a:schemeClr val="bg1">
              <a:lumMod val="95000"/>
            </a:schemeClr>
          </a:solidFill>
          <a:ln w="38100">
            <a:solidFill>
              <a:srgbClr val="000000"/>
            </a:solidFill>
            <a:extLst>
              <a:ext uri="{C807C97D-BFC1-408E-A445-0C87EB9F89A2}">
                <ask:lineSketchStyleProps xmlns:ask="http://schemas.microsoft.com/office/drawing/2018/sketchyshapes" sd="546309319">
                  <a:custGeom>
                    <a:avLst/>
                    <a:gdLst>
                      <a:gd name="connsiteX0" fmla="*/ 152492 w 6399882"/>
                      <a:gd name="connsiteY0" fmla="*/ 0 h 914934"/>
                      <a:gd name="connsiteX1" fmla="*/ 721699 w 6399882"/>
                      <a:gd name="connsiteY1" fmla="*/ 0 h 914934"/>
                      <a:gd name="connsiteX2" fmla="*/ 1353379 w 6399882"/>
                      <a:gd name="connsiteY2" fmla="*/ 0 h 914934"/>
                      <a:gd name="connsiteX3" fmla="*/ 1922586 w 6399882"/>
                      <a:gd name="connsiteY3" fmla="*/ 0 h 914934"/>
                      <a:gd name="connsiteX4" fmla="*/ 2741688 w 6399882"/>
                      <a:gd name="connsiteY4" fmla="*/ 0 h 914934"/>
                      <a:gd name="connsiteX5" fmla="*/ 3310895 w 6399882"/>
                      <a:gd name="connsiteY5" fmla="*/ 0 h 914934"/>
                      <a:gd name="connsiteX6" fmla="*/ 4005049 w 6399882"/>
                      <a:gd name="connsiteY6" fmla="*/ 0 h 914934"/>
                      <a:gd name="connsiteX7" fmla="*/ 4761678 w 6399882"/>
                      <a:gd name="connsiteY7" fmla="*/ 0 h 914934"/>
                      <a:gd name="connsiteX8" fmla="*/ 5268410 w 6399882"/>
                      <a:gd name="connsiteY8" fmla="*/ 0 h 914934"/>
                      <a:gd name="connsiteX9" fmla="*/ 6399882 w 6399882"/>
                      <a:gd name="connsiteY9" fmla="*/ 0 h 914934"/>
                      <a:gd name="connsiteX10" fmla="*/ 6399882 w 6399882"/>
                      <a:gd name="connsiteY10" fmla="*/ 0 h 914934"/>
                      <a:gd name="connsiteX11" fmla="*/ 6399882 w 6399882"/>
                      <a:gd name="connsiteY11" fmla="*/ 396470 h 914934"/>
                      <a:gd name="connsiteX12" fmla="*/ 6399882 w 6399882"/>
                      <a:gd name="connsiteY12" fmla="*/ 762442 h 914934"/>
                      <a:gd name="connsiteX13" fmla="*/ 6247390 w 6399882"/>
                      <a:gd name="connsiteY13" fmla="*/ 914934 h 914934"/>
                      <a:gd name="connsiteX14" fmla="*/ 5740657 w 6399882"/>
                      <a:gd name="connsiteY14" fmla="*/ 914934 h 914934"/>
                      <a:gd name="connsiteX15" fmla="*/ 5046503 w 6399882"/>
                      <a:gd name="connsiteY15" fmla="*/ 914934 h 914934"/>
                      <a:gd name="connsiteX16" fmla="*/ 4477296 w 6399882"/>
                      <a:gd name="connsiteY16" fmla="*/ 914934 h 914934"/>
                      <a:gd name="connsiteX17" fmla="*/ 3658194 w 6399882"/>
                      <a:gd name="connsiteY17" fmla="*/ 914934 h 914934"/>
                      <a:gd name="connsiteX18" fmla="*/ 2964039 w 6399882"/>
                      <a:gd name="connsiteY18" fmla="*/ 914934 h 914934"/>
                      <a:gd name="connsiteX19" fmla="*/ 2457307 w 6399882"/>
                      <a:gd name="connsiteY19" fmla="*/ 914934 h 914934"/>
                      <a:gd name="connsiteX20" fmla="*/ 1700678 w 6399882"/>
                      <a:gd name="connsiteY20" fmla="*/ 914934 h 914934"/>
                      <a:gd name="connsiteX21" fmla="*/ 944050 w 6399882"/>
                      <a:gd name="connsiteY21" fmla="*/ 914934 h 914934"/>
                      <a:gd name="connsiteX22" fmla="*/ 0 w 6399882"/>
                      <a:gd name="connsiteY22" fmla="*/ 914934 h 914934"/>
                      <a:gd name="connsiteX23" fmla="*/ 0 w 6399882"/>
                      <a:gd name="connsiteY23" fmla="*/ 914934 h 914934"/>
                      <a:gd name="connsiteX24" fmla="*/ 0 w 6399882"/>
                      <a:gd name="connsiteY24" fmla="*/ 541337 h 914934"/>
                      <a:gd name="connsiteX25" fmla="*/ 0 w 6399882"/>
                      <a:gd name="connsiteY25" fmla="*/ 152492 h 914934"/>
                      <a:gd name="connsiteX26" fmla="*/ 152492 w 6399882"/>
                      <a:gd name="connsiteY26" fmla="*/ 0 h 9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9882" h="914934" fill="none" extrusionOk="0">
                        <a:moveTo>
                          <a:pt x="152492" y="0"/>
                        </a:moveTo>
                        <a:cubicBezTo>
                          <a:pt x="286517" y="-16204"/>
                          <a:pt x="534564" y="767"/>
                          <a:pt x="721699" y="0"/>
                        </a:cubicBezTo>
                        <a:cubicBezTo>
                          <a:pt x="908834" y="-767"/>
                          <a:pt x="1140322" y="29384"/>
                          <a:pt x="1353379" y="0"/>
                        </a:cubicBezTo>
                        <a:cubicBezTo>
                          <a:pt x="1566436" y="-29384"/>
                          <a:pt x="1768270" y="-27596"/>
                          <a:pt x="1922586" y="0"/>
                        </a:cubicBezTo>
                        <a:cubicBezTo>
                          <a:pt x="2076902" y="27596"/>
                          <a:pt x="2358788" y="100"/>
                          <a:pt x="2741688" y="0"/>
                        </a:cubicBezTo>
                        <a:cubicBezTo>
                          <a:pt x="3124588" y="-100"/>
                          <a:pt x="3155559" y="-13922"/>
                          <a:pt x="3310895" y="0"/>
                        </a:cubicBezTo>
                        <a:cubicBezTo>
                          <a:pt x="3466231" y="13922"/>
                          <a:pt x="3698771" y="-24627"/>
                          <a:pt x="4005049" y="0"/>
                        </a:cubicBezTo>
                        <a:cubicBezTo>
                          <a:pt x="4311327" y="24627"/>
                          <a:pt x="4478808" y="2353"/>
                          <a:pt x="4761678" y="0"/>
                        </a:cubicBezTo>
                        <a:cubicBezTo>
                          <a:pt x="5044548" y="-2353"/>
                          <a:pt x="5146241" y="23258"/>
                          <a:pt x="5268410" y="0"/>
                        </a:cubicBezTo>
                        <a:cubicBezTo>
                          <a:pt x="5390579" y="-23258"/>
                          <a:pt x="5949157" y="48875"/>
                          <a:pt x="6399882" y="0"/>
                        </a:cubicBezTo>
                        <a:lnTo>
                          <a:pt x="6399882" y="0"/>
                        </a:lnTo>
                        <a:cubicBezTo>
                          <a:pt x="6403145" y="112965"/>
                          <a:pt x="6396746" y="296359"/>
                          <a:pt x="6399882" y="396470"/>
                        </a:cubicBezTo>
                        <a:cubicBezTo>
                          <a:pt x="6403019" y="496581"/>
                          <a:pt x="6417749" y="685316"/>
                          <a:pt x="6399882" y="762442"/>
                        </a:cubicBezTo>
                        <a:cubicBezTo>
                          <a:pt x="6402944" y="858128"/>
                          <a:pt x="6327697" y="904806"/>
                          <a:pt x="6247390" y="914934"/>
                        </a:cubicBezTo>
                        <a:cubicBezTo>
                          <a:pt x="6099405" y="903910"/>
                          <a:pt x="5873815" y="898530"/>
                          <a:pt x="5740657" y="914934"/>
                        </a:cubicBezTo>
                        <a:cubicBezTo>
                          <a:pt x="5607499" y="931338"/>
                          <a:pt x="5310147" y="946062"/>
                          <a:pt x="5046503" y="914934"/>
                        </a:cubicBezTo>
                        <a:cubicBezTo>
                          <a:pt x="4782859" y="883806"/>
                          <a:pt x="4691691" y="923684"/>
                          <a:pt x="4477296" y="914934"/>
                        </a:cubicBezTo>
                        <a:cubicBezTo>
                          <a:pt x="4262901" y="906184"/>
                          <a:pt x="4009437" y="950936"/>
                          <a:pt x="3658194" y="914934"/>
                        </a:cubicBezTo>
                        <a:cubicBezTo>
                          <a:pt x="3306951" y="878932"/>
                          <a:pt x="3271749" y="943131"/>
                          <a:pt x="2964039" y="914934"/>
                        </a:cubicBezTo>
                        <a:cubicBezTo>
                          <a:pt x="2656330" y="886737"/>
                          <a:pt x="2684979" y="896996"/>
                          <a:pt x="2457307" y="914934"/>
                        </a:cubicBezTo>
                        <a:cubicBezTo>
                          <a:pt x="2229635" y="932872"/>
                          <a:pt x="2035932" y="922083"/>
                          <a:pt x="1700678" y="914934"/>
                        </a:cubicBezTo>
                        <a:cubicBezTo>
                          <a:pt x="1365424" y="907785"/>
                          <a:pt x="1145352" y="903006"/>
                          <a:pt x="944050" y="914934"/>
                        </a:cubicBezTo>
                        <a:cubicBezTo>
                          <a:pt x="742748" y="926862"/>
                          <a:pt x="442960" y="922102"/>
                          <a:pt x="0" y="914934"/>
                        </a:cubicBezTo>
                        <a:lnTo>
                          <a:pt x="0" y="914934"/>
                        </a:lnTo>
                        <a:cubicBezTo>
                          <a:pt x="-9980" y="787604"/>
                          <a:pt x="-144" y="654703"/>
                          <a:pt x="0" y="541337"/>
                        </a:cubicBezTo>
                        <a:cubicBezTo>
                          <a:pt x="144" y="427971"/>
                          <a:pt x="755" y="267457"/>
                          <a:pt x="0" y="152492"/>
                        </a:cubicBezTo>
                        <a:cubicBezTo>
                          <a:pt x="6956" y="53635"/>
                          <a:pt x="82020" y="13344"/>
                          <a:pt x="152492" y="0"/>
                        </a:cubicBezTo>
                        <a:close/>
                      </a:path>
                      <a:path w="6399882" h="914934" stroke="0" extrusionOk="0">
                        <a:moveTo>
                          <a:pt x="152492" y="0"/>
                        </a:moveTo>
                        <a:cubicBezTo>
                          <a:pt x="411396" y="-22214"/>
                          <a:pt x="663590" y="21494"/>
                          <a:pt x="846646" y="0"/>
                        </a:cubicBezTo>
                        <a:cubicBezTo>
                          <a:pt x="1029702" y="-21494"/>
                          <a:pt x="1325176" y="3564"/>
                          <a:pt x="1540801" y="0"/>
                        </a:cubicBezTo>
                        <a:cubicBezTo>
                          <a:pt x="1756427" y="-3564"/>
                          <a:pt x="1894172" y="19899"/>
                          <a:pt x="2234955" y="0"/>
                        </a:cubicBezTo>
                        <a:cubicBezTo>
                          <a:pt x="2575738" y="-19899"/>
                          <a:pt x="2797748" y="10336"/>
                          <a:pt x="3054058" y="0"/>
                        </a:cubicBezTo>
                        <a:cubicBezTo>
                          <a:pt x="3310368" y="-10336"/>
                          <a:pt x="3549393" y="17623"/>
                          <a:pt x="3748212" y="0"/>
                        </a:cubicBezTo>
                        <a:cubicBezTo>
                          <a:pt x="3947031" y="-17623"/>
                          <a:pt x="4083872" y="23559"/>
                          <a:pt x="4254945" y="0"/>
                        </a:cubicBezTo>
                        <a:cubicBezTo>
                          <a:pt x="4426018" y="-23559"/>
                          <a:pt x="4525975" y="2313"/>
                          <a:pt x="4761678" y="0"/>
                        </a:cubicBezTo>
                        <a:cubicBezTo>
                          <a:pt x="4997381" y="-2313"/>
                          <a:pt x="5147627" y="20691"/>
                          <a:pt x="5455832" y="0"/>
                        </a:cubicBezTo>
                        <a:cubicBezTo>
                          <a:pt x="5764037" y="-20691"/>
                          <a:pt x="6110656" y="17373"/>
                          <a:pt x="6399882" y="0"/>
                        </a:cubicBezTo>
                        <a:lnTo>
                          <a:pt x="6399882" y="0"/>
                        </a:lnTo>
                        <a:cubicBezTo>
                          <a:pt x="6414030" y="151082"/>
                          <a:pt x="6393957" y="195598"/>
                          <a:pt x="6399882" y="373597"/>
                        </a:cubicBezTo>
                        <a:cubicBezTo>
                          <a:pt x="6405807" y="551596"/>
                          <a:pt x="6392227" y="677888"/>
                          <a:pt x="6399882" y="762442"/>
                        </a:cubicBezTo>
                        <a:cubicBezTo>
                          <a:pt x="6411506" y="848525"/>
                          <a:pt x="6335944" y="897666"/>
                          <a:pt x="6247390" y="914934"/>
                        </a:cubicBezTo>
                        <a:cubicBezTo>
                          <a:pt x="5993918" y="890734"/>
                          <a:pt x="5824536" y="924313"/>
                          <a:pt x="5553236" y="914934"/>
                        </a:cubicBezTo>
                        <a:cubicBezTo>
                          <a:pt x="5281936" y="905555"/>
                          <a:pt x="5038908" y="940919"/>
                          <a:pt x="4796607" y="914934"/>
                        </a:cubicBezTo>
                        <a:cubicBezTo>
                          <a:pt x="4554306" y="888949"/>
                          <a:pt x="4313957" y="920191"/>
                          <a:pt x="3977505" y="914934"/>
                        </a:cubicBezTo>
                        <a:cubicBezTo>
                          <a:pt x="3641053" y="909677"/>
                          <a:pt x="3612981" y="895549"/>
                          <a:pt x="3345824" y="914934"/>
                        </a:cubicBezTo>
                        <a:cubicBezTo>
                          <a:pt x="3078667" y="934319"/>
                          <a:pt x="2899119" y="889623"/>
                          <a:pt x="2776618" y="914934"/>
                        </a:cubicBezTo>
                        <a:cubicBezTo>
                          <a:pt x="2654117" y="940245"/>
                          <a:pt x="2512563" y="935149"/>
                          <a:pt x="2269885" y="914934"/>
                        </a:cubicBezTo>
                        <a:cubicBezTo>
                          <a:pt x="2027207" y="894719"/>
                          <a:pt x="1749872" y="884299"/>
                          <a:pt x="1513257" y="914934"/>
                        </a:cubicBezTo>
                        <a:cubicBezTo>
                          <a:pt x="1276642" y="945569"/>
                          <a:pt x="1036358" y="917936"/>
                          <a:pt x="694154" y="914934"/>
                        </a:cubicBezTo>
                        <a:cubicBezTo>
                          <a:pt x="351950" y="911932"/>
                          <a:pt x="332071" y="894649"/>
                          <a:pt x="0" y="914934"/>
                        </a:cubicBezTo>
                        <a:lnTo>
                          <a:pt x="0" y="914934"/>
                        </a:lnTo>
                        <a:cubicBezTo>
                          <a:pt x="-798" y="833997"/>
                          <a:pt x="-17160" y="728116"/>
                          <a:pt x="0" y="548962"/>
                        </a:cubicBezTo>
                        <a:cubicBezTo>
                          <a:pt x="17160" y="369808"/>
                          <a:pt x="-11817" y="307900"/>
                          <a:pt x="0" y="152492"/>
                        </a:cubicBezTo>
                        <a:cubicBezTo>
                          <a:pt x="2249" y="74430"/>
                          <a:pt x="68635" y="2472"/>
                          <a:pt x="152492"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a:solidFill>
                  <a:srgbClr val="000000"/>
                </a:solidFill>
                <a:latin typeface="Times New Roman"/>
                <a:cs typeface="Times New Roman"/>
              </a:rPr>
              <a:t>Base de dados</a:t>
            </a:r>
            <a:endParaRPr lang="pt-BR">
              <a:solidFill>
                <a:srgbClr val="000000"/>
              </a:solidFill>
            </a:endParaRPr>
          </a:p>
        </p:txBody>
      </p:sp>
      <p:sp>
        <p:nvSpPr>
          <p:cNvPr id="18" name="Retângulo: Cantos Diagonais Arredondados 17">
            <a:extLst>
              <a:ext uri="{FF2B5EF4-FFF2-40B4-BE49-F238E27FC236}">
                <a16:creationId xmlns:a16="http://schemas.microsoft.com/office/drawing/2014/main" id="{4DC69ECE-FDBC-97F7-6DEA-9F44267B6482}"/>
              </a:ext>
            </a:extLst>
          </p:cNvPr>
          <p:cNvSpPr/>
          <p:nvPr/>
        </p:nvSpPr>
        <p:spPr>
          <a:xfrm>
            <a:off x="4211265" y="3870777"/>
            <a:ext cx="6399882" cy="914933"/>
          </a:xfrm>
          <a:prstGeom prst="round2DiagRect">
            <a:avLst/>
          </a:prstGeom>
          <a:solidFill>
            <a:schemeClr val="bg1">
              <a:lumMod val="95000"/>
            </a:schemeClr>
          </a:solidFill>
          <a:ln w="38100">
            <a:solidFill>
              <a:srgbClr val="000000"/>
            </a:solidFill>
            <a:extLst>
              <a:ext uri="{C807C97D-BFC1-408E-A445-0C87EB9F89A2}">
                <ask:lineSketchStyleProps xmlns:ask="http://schemas.microsoft.com/office/drawing/2018/sketchyshapes" sd="1744794472">
                  <a:custGeom>
                    <a:avLst/>
                    <a:gdLst>
                      <a:gd name="connsiteX0" fmla="*/ 152492 w 6399882"/>
                      <a:gd name="connsiteY0" fmla="*/ 0 h 914933"/>
                      <a:gd name="connsiteX1" fmla="*/ 784173 w 6399882"/>
                      <a:gd name="connsiteY1" fmla="*/ 0 h 914933"/>
                      <a:gd name="connsiteX2" fmla="*/ 1415853 w 6399882"/>
                      <a:gd name="connsiteY2" fmla="*/ 0 h 914933"/>
                      <a:gd name="connsiteX3" fmla="*/ 2172481 w 6399882"/>
                      <a:gd name="connsiteY3" fmla="*/ 0 h 914933"/>
                      <a:gd name="connsiteX4" fmla="*/ 2991584 w 6399882"/>
                      <a:gd name="connsiteY4" fmla="*/ 0 h 914933"/>
                      <a:gd name="connsiteX5" fmla="*/ 3560790 w 6399882"/>
                      <a:gd name="connsiteY5" fmla="*/ 0 h 914933"/>
                      <a:gd name="connsiteX6" fmla="*/ 4317419 w 6399882"/>
                      <a:gd name="connsiteY6" fmla="*/ 0 h 914933"/>
                      <a:gd name="connsiteX7" fmla="*/ 4949099 w 6399882"/>
                      <a:gd name="connsiteY7" fmla="*/ 0 h 914933"/>
                      <a:gd name="connsiteX8" fmla="*/ 5768201 w 6399882"/>
                      <a:gd name="connsiteY8" fmla="*/ 0 h 914933"/>
                      <a:gd name="connsiteX9" fmla="*/ 6399882 w 6399882"/>
                      <a:gd name="connsiteY9" fmla="*/ 0 h 914933"/>
                      <a:gd name="connsiteX10" fmla="*/ 6399882 w 6399882"/>
                      <a:gd name="connsiteY10" fmla="*/ 0 h 914933"/>
                      <a:gd name="connsiteX11" fmla="*/ 6399882 w 6399882"/>
                      <a:gd name="connsiteY11" fmla="*/ 396469 h 914933"/>
                      <a:gd name="connsiteX12" fmla="*/ 6399882 w 6399882"/>
                      <a:gd name="connsiteY12" fmla="*/ 762441 h 914933"/>
                      <a:gd name="connsiteX13" fmla="*/ 6247390 w 6399882"/>
                      <a:gd name="connsiteY13" fmla="*/ 914933 h 914933"/>
                      <a:gd name="connsiteX14" fmla="*/ 5428288 w 6399882"/>
                      <a:gd name="connsiteY14" fmla="*/ 914933 h 914933"/>
                      <a:gd name="connsiteX15" fmla="*/ 4671659 w 6399882"/>
                      <a:gd name="connsiteY15" fmla="*/ 914933 h 914933"/>
                      <a:gd name="connsiteX16" fmla="*/ 4102453 w 6399882"/>
                      <a:gd name="connsiteY16" fmla="*/ 914933 h 914933"/>
                      <a:gd name="connsiteX17" fmla="*/ 3595720 w 6399882"/>
                      <a:gd name="connsiteY17" fmla="*/ 914933 h 914933"/>
                      <a:gd name="connsiteX18" fmla="*/ 2964039 w 6399882"/>
                      <a:gd name="connsiteY18" fmla="*/ 914933 h 914933"/>
                      <a:gd name="connsiteX19" fmla="*/ 2269885 w 6399882"/>
                      <a:gd name="connsiteY19" fmla="*/ 914933 h 914933"/>
                      <a:gd name="connsiteX20" fmla="*/ 1450783 w 6399882"/>
                      <a:gd name="connsiteY20" fmla="*/ 914933 h 914933"/>
                      <a:gd name="connsiteX21" fmla="*/ 944050 w 6399882"/>
                      <a:gd name="connsiteY21" fmla="*/ 914933 h 914933"/>
                      <a:gd name="connsiteX22" fmla="*/ 0 w 6399882"/>
                      <a:gd name="connsiteY22" fmla="*/ 914933 h 914933"/>
                      <a:gd name="connsiteX23" fmla="*/ 0 w 6399882"/>
                      <a:gd name="connsiteY23" fmla="*/ 914933 h 914933"/>
                      <a:gd name="connsiteX24" fmla="*/ 0 w 6399882"/>
                      <a:gd name="connsiteY24" fmla="*/ 548961 h 914933"/>
                      <a:gd name="connsiteX25" fmla="*/ 0 w 6399882"/>
                      <a:gd name="connsiteY25" fmla="*/ 152492 h 914933"/>
                      <a:gd name="connsiteX26" fmla="*/ 152492 w 6399882"/>
                      <a:gd name="connsiteY26" fmla="*/ 0 h 91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99882" h="914933" fill="none" extrusionOk="0">
                        <a:moveTo>
                          <a:pt x="152492" y="0"/>
                        </a:moveTo>
                        <a:cubicBezTo>
                          <a:pt x="309126" y="-2543"/>
                          <a:pt x="567800" y="-22706"/>
                          <a:pt x="784173" y="0"/>
                        </a:cubicBezTo>
                        <a:cubicBezTo>
                          <a:pt x="1000546" y="22706"/>
                          <a:pt x="1109169" y="11757"/>
                          <a:pt x="1415853" y="0"/>
                        </a:cubicBezTo>
                        <a:cubicBezTo>
                          <a:pt x="1722537" y="-11757"/>
                          <a:pt x="1859198" y="35091"/>
                          <a:pt x="2172481" y="0"/>
                        </a:cubicBezTo>
                        <a:cubicBezTo>
                          <a:pt x="2485764" y="-35091"/>
                          <a:pt x="2820831" y="-33564"/>
                          <a:pt x="2991584" y="0"/>
                        </a:cubicBezTo>
                        <a:cubicBezTo>
                          <a:pt x="3162337" y="33564"/>
                          <a:pt x="3326313" y="21502"/>
                          <a:pt x="3560790" y="0"/>
                        </a:cubicBezTo>
                        <a:cubicBezTo>
                          <a:pt x="3795267" y="-21502"/>
                          <a:pt x="4120132" y="-34224"/>
                          <a:pt x="4317419" y="0"/>
                        </a:cubicBezTo>
                        <a:cubicBezTo>
                          <a:pt x="4514706" y="34224"/>
                          <a:pt x="4776154" y="5136"/>
                          <a:pt x="4949099" y="0"/>
                        </a:cubicBezTo>
                        <a:cubicBezTo>
                          <a:pt x="5122044" y="-5136"/>
                          <a:pt x="5479598" y="-40532"/>
                          <a:pt x="5768201" y="0"/>
                        </a:cubicBezTo>
                        <a:cubicBezTo>
                          <a:pt x="6056804" y="40532"/>
                          <a:pt x="6100709" y="-22503"/>
                          <a:pt x="6399882" y="0"/>
                        </a:cubicBezTo>
                        <a:lnTo>
                          <a:pt x="6399882" y="0"/>
                        </a:lnTo>
                        <a:cubicBezTo>
                          <a:pt x="6405003" y="130040"/>
                          <a:pt x="6388638" y="316059"/>
                          <a:pt x="6399882" y="396469"/>
                        </a:cubicBezTo>
                        <a:cubicBezTo>
                          <a:pt x="6411126" y="476879"/>
                          <a:pt x="6415240" y="621899"/>
                          <a:pt x="6399882" y="762441"/>
                        </a:cubicBezTo>
                        <a:cubicBezTo>
                          <a:pt x="6400601" y="862918"/>
                          <a:pt x="6338563" y="927985"/>
                          <a:pt x="6247390" y="914933"/>
                        </a:cubicBezTo>
                        <a:cubicBezTo>
                          <a:pt x="6010893" y="940195"/>
                          <a:pt x="5798388" y="884403"/>
                          <a:pt x="5428288" y="914933"/>
                        </a:cubicBezTo>
                        <a:cubicBezTo>
                          <a:pt x="5058188" y="945463"/>
                          <a:pt x="5000431" y="937326"/>
                          <a:pt x="4671659" y="914933"/>
                        </a:cubicBezTo>
                        <a:cubicBezTo>
                          <a:pt x="4342887" y="892540"/>
                          <a:pt x="4373528" y="896911"/>
                          <a:pt x="4102453" y="914933"/>
                        </a:cubicBezTo>
                        <a:cubicBezTo>
                          <a:pt x="3831378" y="932955"/>
                          <a:pt x="3711013" y="924385"/>
                          <a:pt x="3595720" y="914933"/>
                        </a:cubicBezTo>
                        <a:cubicBezTo>
                          <a:pt x="3480427" y="905481"/>
                          <a:pt x="3235691" y="903489"/>
                          <a:pt x="2964039" y="914933"/>
                        </a:cubicBezTo>
                        <a:cubicBezTo>
                          <a:pt x="2692387" y="926377"/>
                          <a:pt x="2504458" y="914410"/>
                          <a:pt x="2269885" y="914933"/>
                        </a:cubicBezTo>
                        <a:cubicBezTo>
                          <a:pt x="2035312" y="915456"/>
                          <a:pt x="1643465" y="944023"/>
                          <a:pt x="1450783" y="914933"/>
                        </a:cubicBezTo>
                        <a:cubicBezTo>
                          <a:pt x="1258101" y="885843"/>
                          <a:pt x="1176170" y="935939"/>
                          <a:pt x="944050" y="914933"/>
                        </a:cubicBezTo>
                        <a:cubicBezTo>
                          <a:pt x="711930" y="893927"/>
                          <a:pt x="313130" y="877242"/>
                          <a:pt x="0" y="914933"/>
                        </a:cubicBezTo>
                        <a:lnTo>
                          <a:pt x="0" y="914933"/>
                        </a:lnTo>
                        <a:cubicBezTo>
                          <a:pt x="10600" y="743760"/>
                          <a:pt x="2891" y="641347"/>
                          <a:pt x="0" y="548961"/>
                        </a:cubicBezTo>
                        <a:cubicBezTo>
                          <a:pt x="-2891" y="456575"/>
                          <a:pt x="10887" y="342853"/>
                          <a:pt x="0" y="152492"/>
                        </a:cubicBezTo>
                        <a:cubicBezTo>
                          <a:pt x="956" y="73253"/>
                          <a:pt x="79861" y="-5521"/>
                          <a:pt x="152492" y="0"/>
                        </a:cubicBezTo>
                        <a:close/>
                      </a:path>
                      <a:path w="6399882" h="914933" stroke="0" extrusionOk="0">
                        <a:moveTo>
                          <a:pt x="152492" y="0"/>
                        </a:moveTo>
                        <a:cubicBezTo>
                          <a:pt x="551495" y="37195"/>
                          <a:pt x="651351" y="-27056"/>
                          <a:pt x="971594" y="0"/>
                        </a:cubicBezTo>
                        <a:cubicBezTo>
                          <a:pt x="1291837" y="27056"/>
                          <a:pt x="1250842" y="17635"/>
                          <a:pt x="1478327" y="0"/>
                        </a:cubicBezTo>
                        <a:cubicBezTo>
                          <a:pt x="1705812" y="-17635"/>
                          <a:pt x="1895046" y="-10253"/>
                          <a:pt x="2110008" y="0"/>
                        </a:cubicBezTo>
                        <a:cubicBezTo>
                          <a:pt x="2324970" y="10253"/>
                          <a:pt x="2695341" y="20766"/>
                          <a:pt x="2866636" y="0"/>
                        </a:cubicBezTo>
                        <a:cubicBezTo>
                          <a:pt x="3037931" y="-20766"/>
                          <a:pt x="3253326" y="-13758"/>
                          <a:pt x="3373369" y="0"/>
                        </a:cubicBezTo>
                        <a:cubicBezTo>
                          <a:pt x="3493412" y="13758"/>
                          <a:pt x="3826247" y="15214"/>
                          <a:pt x="3942575" y="0"/>
                        </a:cubicBezTo>
                        <a:cubicBezTo>
                          <a:pt x="4058903" y="-15214"/>
                          <a:pt x="4279593" y="15234"/>
                          <a:pt x="4511782" y="0"/>
                        </a:cubicBezTo>
                        <a:cubicBezTo>
                          <a:pt x="4743971" y="-15234"/>
                          <a:pt x="4781439" y="5674"/>
                          <a:pt x="5018515" y="0"/>
                        </a:cubicBezTo>
                        <a:cubicBezTo>
                          <a:pt x="5255591" y="-5674"/>
                          <a:pt x="5464690" y="7132"/>
                          <a:pt x="5775143" y="0"/>
                        </a:cubicBezTo>
                        <a:cubicBezTo>
                          <a:pt x="6085596" y="-7132"/>
                          <a:pt x="6240164" y="-5380"/>
                          <a:pt x="6399882" y="0"/>
                        </a:cubicBezTo>
                        <a:lnTo>
                          <a:pt x="6399882" y="0"/>
                        </a:lnTo>
                        <a:cubicBezTo>
                          <a:pt x="6403978" y="140549"/>
                          <a:pt x="6409016" y="202651"/>
                          <a:pt x="6399882" y="373596"/>
                        </a:cubicBezTo>
                        <a:cubicBezTo>
                          <a:pt x="6390748" y="544541"/>
                          <a:pt x="6386570" y="674577"/>
                          <a:pt x="6399882" y="762441"/>
                        </a:cubicBezTo>
                        <a:cubicBezTo>
                          <a:pt x="6407784" y="836647"/>
                          <a:pt x="6319246" y="907635"/>
                          <a:pt x="6247390" y="914933"/>
                        </a:cubicBezTo>
                        <a:cubicBezTo>
                          <a:pt x="6080556" y="913311"/>
                          <a:pt x="5864562" y="884832"/>
                          <a:pt x="5553236" y="914933"/>
                        </a:cubicBezTo>
                        <a:cubicBezTo>
                          <a:pt x="5241910" y="945034"/>
                          <a:pt x="4999619" y="882431"/>
                          <a:pt x="4796607" y="914933"/>
                        </a:cubicBezTo>
                        <a:cubicBezTo>
                          <a:pt x="4593595" y="947435"/>
                          <a:pt x="4280357" y="912815"/>
                          <a:pt x="4039979" y="914933"/>
                        </a:cubicBezTo>
                        <a:cubicBezTo>
                          <a:pt x="3799601" y="917051"/>
                          <a:pt x="3646862" y="922395"/>
                          <a:pt x="3283351" y="914933"/>
                        </a:cubicBezTo>
                        <a:cubicBezTo>
                          <a:pt x="2919840" y="907471"/>
                          <a:pt x="2990496" y="923461"/>
                          <a:pt x="2776618" y="914933"/>
                        </a:cubicBezTo>
                        <a:cubicBezTo>
                          <a:pt x="2562740" y="906405"/>
                          <a:pt x="2443406" y="927221"/>
                          <a:pt x="2269885" y="914933"/>
                        </a:cubicBezTo>
                        <a:cubicBezTo>
                          <a:pt x="2096364" y="902645"/>
                          <a:pt x="1971553" y="902852"/>
                          <a:pt x="1700678" y="914933"/>
                        </a:cubicBezTo>
                        <a:cubicBezTo>
                          <a:pt x="1429803" y="927014"/>
                          <a:pt x="1341045" y="916085"/>
                          <a:pt x="1193946" y="914933"/>
                        </a:cubicBezTo>
                        <a:cubicBezTo>
                          <a:pt x="1046847" y="913781"/>
                          <a:pt x="475335" y="857926"/>
                          <a:pt x="0" y="914933"/>
                        </a:cubicBezTo>
                        <a:lnTo>
                          <a:pt x="0" y="914933"/>
                        </a:lnTo>
                        <a:cubicBezTo>
                          <a:pt x="-3989" y="817670"/>
                          <a:pt x="17819" y="636343"/>
                          <a:pt x="0" y="541337"/>
                        </a:cubicBezTo>
                        <a:cubicBezTo>
                          <a:pt x="-17819" y="446331"/>
                          <a:pt x="-11520" y="232215"/>
                          <a:pt x="0" y="152492"/>
                        </a:cubicBezTo>
                        <a:cubicBezTo>
                          <a:pt x="2582" y="68703"/>
                          <a:pt x="50255" y="8598"/>
                          <a:pt x="152492"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a:solidFill>
                  <a:srgbClr val="000000"/>
                </a:solidFill>
                <a:latin typeface="Times New Roman"/>
                <a:cs typeface="Times New Roman"/>
              </a:rPr>
              <a:t>Trabalhos seminais</a:t>
            </a:r>
            <a:endParaRPr lang="pt-BR">
              <a:solidFill>
                <a:srgbClr val="000000"/>
              </a:solidFill>
            </a:endParaRPr>
          </a:p>
        </p:txBody>
      </p:sp>
      <p:sp>
        <p:nvSpPr>
          <p:cNvPr id="19" name="Retângulo: Cantos Diagonais Arredondados 18">
            <a:extLst>
              <a:ext uri="{FF2B5EF4-FFF2-40B4-BE49-F238E27FC236}">
                <a16:creationId xmlns:a16="http://schemas.microsoft.com/office/drawing/2014/main" id="{1F405412-C959-5A3B-0508-600F0EF479E7}"/>
              </a:ext>
            </a:extLst>
          </p:cNvPr>
          <p:cNvSpPr/>
          <p:nvPr/>
        </p:nvSpPr>
        <p:spPr>
          <a:xfrm>
            <a:off x="4199806" y="5045288"/>
            <a:ext cx="6399882" cy="914934"/>
          </a:xfrm>
          <a:prstGeom prst="round2DiagRect">
            <a:avLst/>
          </a:prstGeom>
          <a:solidFill>
            <a:schemeClr val="bg1">
              <a:lumMod val="95000"/>
            </a:schemeClr>
          </a:solidFill>
          <a:ln w="38100">
            <a:solidFill>
              <a:srgbClr val="000000"/>
            </a:solidFill>
            <a:extLst>
              <a:ext uri="{C807C97D-BFC1-408E-A445-0C87EB9F89A2}">
                <ask:lineSketchStyleProps xmlns:ask="http://schemas.microsoft.com/office/drawing/2018/sketchyshapes" sd="3288115722">
                  <a:custGeom>
                    <a:avLst/>
                    <a:gdLst>
                      <a:gd name="connsiteX0" fmla="*/ 152492 w 6399882"/>
                      <a:gd name="connsiteY0" fmla="*/ 0 h 914934"/>
                      <a:gd name="connsiteX1" fmla="*/ 971594 w 6399882"/>
                      <a:gd name="connsiteY1" fmla="*/ 0 h 914934"/>
                      <a:gd name="connsiteX2" fmla="*/ 1665749 w 6399882"/>
                      <a:gd name="connsiteY2" fmla="*/ 0 h 914934"/>
                      <a:gd name="connsiteX3" fmla="*/ 2297429 w 6399882"/>
                      <a:gd name="connsiteY3" fmla="*/ 0 h 914934"/>
                      <a:gd name="connsiteX4" fmla="*/ 3116531 w 6399882"/>
                      <a:gd name="connsiteY4" fmla="*/ 0 h 914934"/>
                      <a:gd name="connsiteX5" fmla="*/ 3748212 w 6399882"/>
                      <a:gd name="connsiteY5" fmla="*/ 0 h 914934"/>
                      <a:gd name="connsiteX6" fmla="*/ 4504840 w 6399882"/>
                      <a:gd name="connsiteY6" fmla="*/ 0 h 914934"/>
                      <a:gd name="connsiteX7" fmla="*/ 5261469 w 6399882"/>
                      <a:gd name="connsiteY7" fmla="*/ 0 h 914934"/>
                      <a:gd name="connsiteX8" fmla="*/ 6399882 w 6399882"/>
                      <a:gd name="connsiteY8" fmla="*/ 0 h 914934"/>
                      <a:gd name="connsiteX9" fmla="*/ 6399882 w 6399882"/>
                      <a:gd name="connsiteY9" fmla="*/ 0 h 914934"/>
                      <a:gd name="connsiteX10" fmla="*/ 6399882 w 6399882"/>
                      <a:gd name="connsiteY10" fmla="*/ 373597 h 914934"/>
                      <a:gd name="connsiteX11" fmla="*/ 6399882 w 6399882"/>
                      <a:gd name="connsiteY11" fmla="*/ 762442 h 914934"/>
                      <a:gd name="connsiteX12" fmla="*/ 6247390 w 6399882"/>
                      <a:gd name="connsiteY12" fmla="*/ 914934 h 914934"/>
                      <a:gd name="connsiteX13" fmla="*/ 5490762 w 6399882"/>
                      <a:gd name="connsiteY13" fmla="*/ 914934 h 914934"/>
                      <a:gd name="connsiteX14" fmla="*/ 4734133 w 6399882"/>
                      <a:gd name="connsiteY14" fmla="*/ 914934 h 914934"/>
                      <a:gd name="connsiteX15" fmla="*/ 3977505 w 6399882"/>
                      <a:gd name="connsiteY15" fmla="*/ 914934 h 914934"/>
                      <a:gd name="connsiteX16" fmla="*/ 3220877 w 6399882"/>
                      <a:gd name="connsiteY16" fmla="*/ 914934 h 914934"/>
                      <a:gd name="connsiteX17" fmla="*/ 2714144 w 6399882"/>
                      <a:gd name="connsiteY17" fmla="*/ 914934 h 914934"/>
                      <a:gd name="connsiteX18" fmla="*/ 2082463 w 6399882"/>
                      <a:gd name="connsiteY18" fmla="*/ 914934 h 914934"/>
                      <a:gd name="connsiteX19" fmla="*/ 1575731 w 6399882"/>
                      <a:gd name="connsiteY19" fmla="*/ 914934 h 914934"/>
                      <a:gd name="connsiteX20" fmla="*/ 944050 w 6399882"/>
                      <a:gd name="connsiteY20" fmla="*/ 914934 h 914934"/>
                      <a:gd name="connsiteX21" fmla="*/ 0 w 6399882"/>
                      <a:gd name="connsiteY21" fmla="*/ 914934 h 914934"/>
                      <a:gd name="connsiteX22" fmla="*/ 0 w 6399882"/>
                      <a:gd name="connsiteY22" fmla="*/ 914934 h 914934"/>
                      <a:gd name="connsiteX23" fmla="*/ 0 w 6399882"/>
                      <a:gd name="connsiteY23" fmla="*/ 556586 h 914934"/>
                      <a:gd name="connsiteX24" fmla="*/ 0 w 6399882"/>
                      <a:gd name="connsiteY24" fmla="*/ 152492 h 914934"/>
                      <a:gd name="connsiteX25" fmla="*/ 152492 w 6399882"/>
                      <a:gd name="connsiteY25" fmla="*/ 0 h 9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99882" h="914934" fill="none" extrusionOk="0">
                        <a:moveTo>
                          <a:pt x="152492" y="0"/>
                        </a:moveTo>
                        <a:cubicBezTo>
                          <a:pt x="418763" y="9180"/>
                          <a:pt x="758635" y="29352"/>
                          <a:pt x="971594" y="0"/>
                        </a:cubicBezTo>
                        <a:cubicBezTo>
                          <a:pt x="1184553" y="-29352"/>
                          <a:pt x="1500089" y="-4176"/>
                          <a:pt x="1665749" y="0"/>
                        </a:cubicBezTo>
                        <a:cubicBezTo>
                          <a:pt x="1831409" y="4176"/>
                          <a:pt x="2143587" y="8668"/>
                          <a:pt x="2297429" y="0"/>
                        </a:cubicBezTo>
                        <a:cubicBezTo>
                          <a:pt x="2451271" y="-8668"/>
                          <a:pt x="2824541" y="8990"/>
                          <a:pt x="3116531" y="0"/>
                        </a:cubicBezTo>
                        <a:cubicBezTo>
                          <a:pt x="3408521" y="-8990"/>
                          <a:pt x="3577924" y="30752"/>
                          <a:pt x="3748212" y="0"/>
                        </a:cubicBezTo>
                        <a:cubicBezTo>
                          <a:pt x="3918500" y="-30752"/>
                          <a:pt x="4165572" y="23154"/>
                          <a:pt x="4504840" y="0"/>
                        </a:cubicBezTo>
                        <a:cubicBezTo>
                          <a:pt x="4844108" y="-23154"/>
                          <a:pt x="5018306" y="6435"/>
                          <a:pt x="5261469" y="0"/>
                        </a:cubicBezTo>
                        <a:cubicBezTo>
                          <a:pt x="5504632" y="-6435"/>
                          <a:pt x="5939493" y="15516"/>
                          <a:pt x="6399882" y="0"/>
                        </a:cubicBezTo>
                        <a:lnTo>
                          <a:pt x="6399882" y="0"/>
                        </a:lnTo>
                        <a:cubicBezTo>
                          <a:pt x="6415616" y="173985"/>
                          <a:pt x="6407233" y="284914"/>
                          <a:pt x="6399882" y="373597"/>
                        </a:cubicBezTo>
                        <a:cubicBezTo>
                          <a:pt x="6392531" y="462280"/>
                          <a:pt x="6398881" y="677017"/>
                          <a:pt x="6399882" y="762442"/>
                        </a:cubicBezTo>
                        <a:cubicBezTo>
                          <a:pt x="6380692" y="840012"/>
                          <a:pt x="6340182" y="906985"/>
                          <a:pt x="6247390" y="914934"/>
                        </a:cubicBezTo>
                        <a:cubicBezTo>
                          <a:pt x="5948281" y="909597"/>
                          <a:pt x="5776055" y="946085"/>
                          <a:pt x="5490762" y="914934"/>
                        </a:cubicBezTo>
                        <a:cubicBezTo>
                          <a:pt x="5205469" y="883783"/>
                          <a:pt x="4967957" y="936674"/>
                          <a:pt x="4734133" y="914934"/>
                        </a:cubicBezTo>
                        <a:cubicBezTo>
                          <a:pt x="4500309" y="893194"/>
                          <a:pt x="4239548" y="913608"/>
                          <a:pt x="3977505" y="914934"/>
                        </a:cubicBezTo>
                        <a:cubicBezTo>
                          <a:pt x="3715462" y="916260"/>
                          <a:pt x="3504497" y="949118"/>
                          <a:pt x="3220877" y="914934"/>
                        </a:cubicBezTo>
                        <a:cubicBezTo>
                          <a:pt x="2937257" y="880750"/>
                          <a:pt x="2828360" y="915531"/>
                          <a:pt x="2714144" y="914934"/>
                        </a:cubicBezTo>
                        <a:cubicBezTo>
                          <a:pt x="2599928" y="914337"/>
                          <a:pt x="2339363" y="886986"/>
                          <a:pt x="2082463" y="914934"/>
                        </a:cubicBezTo>
                        <a:cubicBezTo>
                          <a:pt x="1825563" y="942882"/>
                          <a:pt x="1733839" y="891322"/>
                          <a:pt x="1575731" y="914934"/>
                        </a:cubicBezTo>
                        <a:cubicBezTo>
                          <a:pt x="1417623" y="938546"/>
                          <a:pt x="1214419" y="901116"/>
                          <a:pt x="944050" y="914934"/>
                        </a:cubicBezTo>
                        <a:cubicBezTo>
                          <a:pt x="673681" y="928752"/>
                          <a:pt x="252316" y="915649"/>
                          <a:pt x="0" y="914934"/>
                        </a:cubicBezTo>
                        <a:lnTo>
                          <a:pt x="0" y="914934"/>
                        </a:lnTo>
                        <a:cubicBezTo>
                          <a:pt x="-1759" y="823723"/>
                          <a:pt x="8640" y="717078"/>
                          <a:pt x="0" y="556586"/>
                        </a:cubicBezTo>
                        <a:cubicBezTo>
                          <a:pt x="-8640" y="396094"/>
                          <a:pt x="-18641" y="272370"/>
                          <a:pt x="0" y="152492"/>
                        </a:cubicBezTo>
                        <a:cubicBezTo>
                          <a:pt x="-6569" y="70528"/>
                          <a:pt x="74020" y="-5255"/>
                          <a:pt x="152492" y="0"/>
                        </a:cubicBezTo>
                        <a:close/>
                      </a:path>
                      <a:path w="6399882" h="914934" stroke="0" extrusionOk="0">
                        <a:moveTo>
                          <a:pt x="152492" y="0"/>
                        </a:moveTo>
                        <a:cubicBezTo>
                          <a:pt x="320422" y="-13486"/>
                          <a:pt x="647526" y="3765"/>
                          <a:pt x="784173" y="0"/>
                        </a:cubicBezTo>
                        <a:cubicBezTo>
                          <a:pt x="920820" y="-3765"/>
                          <a:pt x="1155964" y="2836"/>
                          <a:pt x="1415853" y="0"/>
                        </a:cubicBezTo>
                        <a:cubicBezTo>
                          <a:pt x="1675742" y="-2836"/>
                          <a:pt x="1846894" y="23540"/>
                          <a:pt x="1985060" y="0"/>
                        </a:cubicBezTo>
                        <a:cubicBezTo>
                          <a:pt x="2123226" y="-23540"/>
                          <a:pt x="2388718" y="-11192"/>
                          <a:pt x="2616740" y="0"/>
                        </a:cubicBezTo>
                        <a:cubicBezTo>
                          <a:pt x="2844762" y="11192"/>
                          <a:pt x="2968767" y="13680"/>
                          <a:pt x="3248421" y="0"/>
                        </a:cubicBezTo>
                        <a:cubicBezTo>
                          <a:pt x="3528075" y="-13680"/>
                          <a:pt x="3559553" y="5092"/>
                          <a:pt x="3755154" y="0"/>
                        </a:cubicBezTo>
                        <a:cubicBezTo>
                          <a:pt x="3950755" y="-5092"/>
                          <a:pt x="4227300" y="-2233"/>
                          <a:pt x="4449308" y="0"/>
                        </a:cubicBezTo>
                        <a:cubicBezTo>
                          <a:pt x="4671316" y="2233"/>
                          <a:pt x="4806040" y="-5634"/>
                          <a:pt x="4956041" y="0"/>
                        </a:cubicBezTo>
                        <a:cubicBezTo>
                          <a:pt x="5106042" y="5634"/>
                          <a:pt x="5403156" y="25917"/>
                          <a:pt x="5775143" y="0"/>
                        </a:cubicBezTo>
                        <a:cubicBezTo>
                          <a:pt x="6147130" y="-25917"/>
                          <a:pt x="6231549" y="-17976"/>
                          <a:pt x="6399882" y="0"/>
                        </a:cubicBezTo>
                        <a:lnTo>
                          <a:pt x="6399882" y="0"/>
                        </a:lnTo>
                        <a:cubicBezTo>
                          <a:pt x="6407102" y="81315"/>
                          <a:pt x="6396431" y="260726"/>
                          <a:pt x="6399882" y="365972"/>
                        </a:cubicBezTo>
                        <a:cubicBezTo>
                          <a:pt x="6403333" y="471218"/>
                          <a:pt x="6408390" y="575328"/>
                          <a:pt x="6399882" y="762442"/>
                        </a:cubicBezTo>
                        <a:cubicBezTo>
                          <a:pt x="6403119" y="845175"/>
                          <a:pt x="6343794" y="915704"/>
                          <a:pt x="6247390" y="914934"/>
                        </a:cubicBezTo>
                        <a:cubicBezTo>
                          <a:pt x="5973267" y="899530"/>
                          <a:pt x="5845181" y="923400"/>
                          <a:pt x="5678183" y="914934"/>
                        </a:cubicBezTo>
                        <a:cubicBezTo>
                          <a:pt x="5511185" y="906468"/>
                          <a:pt x="5226084" y="892186"/>
                          <a:pt x="5108977" y="914934"/>
                        </a:cubicBezTo>
                        <a:cubicBezTo>
                          <a:pt x="4991870" y="937682"/>
                          <a:pt x="4570720" y="946526"/>
                          <a:pt x="4414822" y="914934"/>
                        </a:cubicBezTo>
                        <a:cubicBezTo>
                          <a:pt x="4258925" y="883342"/>
                          <a:pt x="3907452" y="935301"/>
                          <a:pt x="3658194" y="914934"/>
                        </a:cubicBezTo>
                        <a:cubicBezTo>
                          <a:pt x="3408936" y="894567"/>
                          <a:pt x="3277742" y="892262"/>
                          <a:pt x="2901566" y="914934"/>
                        </a:cubicBezTo>
                        <a:cubicBezTo>
                          <a:pt x="2525390" y="937606"/>
                          <a:pt x="2460191" y="912040"/>
                          <a:pt x="2332359" y="914934"/>
                        </a:cubicBezTo>
                        <a:cubicBezTo>
                          <a:pt x="2204527" y="917828"/>
                          <a:pt x="1739161" y="924893"/>
                          <a:pt x="1513257" y="914934"/>
                        </a:cubicBezTo>
                        <a:cubicBezTo>
                          <a:pt x="1287353" y="904975"/>
                          <a:pt x="1127427" y="916216"/>
                          <a:pt x="944050" y="914934"/>
                        </a:cubicBezTo>
                        <a:cubicBezTo>
                          <a:pt x="760673" y="913652"/>
                          <a:pt x="210286" y="885631"/>
                          <a:pt x="0" y="914934"/>
                        </a:cubicBezTo>
                        <a:lnTo>
                          <a:pt x="0" y="914934"/>
                        </a:lnTo>
                        <a:cubicBezTo>
                          <a:pt x="-13206" y="783199"/>
                          <a:pt x="-820" y="642425"/>
                          <a:pt x="0" y="526089"/>
                        </a:cubicBezTo>
                        <a:cubicBezTo>
                          <a:pt x="820" y="409753"/>
                          <a:pt x="7830" y="326674"/>
                          <a:pt x="0" y="152492"/>
                        </a:cubicBezTo>
                        <a:cubicBezTo>
                          <a:pt x="542" y="62074"/>
                          <a:pt x="58778" y="-17719"/>
                          <a:pt x="152492"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a:solidFill>
                  <a:srgbClr val="000000"/>
                </a:solidFill>
                <a:latin typeface="Times New Roman"/>
                <a:cs typeface="Times New Roman"/>
              </a:rPr>
              <a:t>Mista</a:t>
            </a:r>
          </a:p>
        </p:txBody>
      </p:sp>
      <p:sp>
        <p:nvSpPr>
          <p:cNvPr id="23" name="Retângulo: Cantos Diagonais Arredondados 22">
            <a:extLst>
              <a:ext uri="{FF2B5EF4-FFF2-40B4-BE49-F238E27FC236}">
                <a16:creationId xmlns:a16="http://schemas.microsoft.com/office/drawing/2014/main" id="{12B46C24-6535-879A-90DA-559911A575BD}"/>
              </a:ext>
            </a:extLst>
          </p:cNvPr>
          <p:cNvSpPr/>
          <p:nvPr/>
        </p:nvSpPr>
        <p:spPr>
          <a:xfrm>
            <a:off x="1650258" y="1647796"/>
            <a:ext cx="2411126" cy="4328696"/>
          </a:xfrm>
          <a:prstGeom prst="round2DiagRect">
            <a:avLst/>
          </a:prstGeom>
          <a:noFill/>
          <a:ln w="38100">
            <a:solidFill>
              <a:schemeClr val="tx1"/>
            </a:solidFill>
            <a:extLst>
              <a:ext uri="{C807C97D-BFC1-408E-A445-0C87EB9F89A2}">
                <ask:lineSketchStyleProps xmlns:ask="http://schemas.microsoft.com/office/drawing/2018/sketchyshapes" sd="1495091072">
                  <a:custGeom>
                    <a:avLst/>
                    <a:gdLst>
                      <a:gd name="connsiteX0" fmla="*/ 401862 w 2411126"/>
                      <a:gd name="connsiteY0" fmla="*/ 0 h 4328696"/>
                      <a:gd name="connsiteX1" fmla="*/ 1091709 w 2411126"/>
                      <a:gd name="connsiteY1" fmla="*/ 0 h 4328696"/>
                      <a:gd name="connsiteX2" fmla="*/ 1721279 w 2411126"/>
                      <a:gd name="connsiteY2" fmla="*/ 0 h 4328696"/>
                      <a:gd name="connsiteX3" fmla="*/ 2411126 w 2411126"/>
                      <a:gd name="connsiteY3" fmla="*/ 0 h 4328696"/>
                      <a:gd name="connsiteX4" fmla="*/ 2411126 w 2411126"/>
                      <a:gd name="connsiteY4" fmla="*/ 0 h 4328696"/>
                      <a:gd name="connsiteX5" fmla="*/ 2411126 w 2411126"/>
                      <a:gd name="connsiteY5" fmla="*/ 693741 h 4328696"/>
                      <a:gd name="connsiteX6" fmla="*/ 2411126 w 2411126"/>
                      <a:gd name="connsiteY6" fmla="*/ 1387481 h 4328696"/>
                      <a:gd name="connsiteX7" fmla="*/ 2411126 w 2411126"/>
                      <a:gd name="connsiteY7" fmla="*/ 2081222 h 4328696"/>
                      <a:gd name="connsiteX8" fmla="*/ 2411126 w 2411126"/>
                      <a:gd name="connsiteY8" fmla="*/ 2774963 h 4328696"/>
                      <a:gd name="connsiteX9" fmla="*/ 2411126 w 2411126"/>
                      <a:gd name="connsiteY9" fmla="*/ 3926834 h 4328696"/>
                      <a:gd name="connsiteX10" fmla="*/ 2009264 w 2411126"/>
                      <a:gd name="connsiteY10" fmla="*/ 4328696 h 4328696"/>
                      <a:gd name="connsiteX11" fmla="*/ 1359602 w 2411126"/>
                      <a:gd name="connsiteY11" fmla="*/ 4328696 h 4328696"/>
                      <a:gd name="connsiteX12" fmla="*/ 689847 w 2411126"/>
                      <a:gd name="connsiteY12" fmla="*/ 4328696 h 4328696"/>
                      <a:gd name="connsiteX13" fmla="*/ 0 w 2411126"/>
                      <a:gd name="connsiteY13" fmla="*/ 4328696 h 4328696"/>
                      <a:gd name="connsiteX14" fmla="*/ 0 w 2411126"/>
                      <a:gd name="connsiteY14" fmla="*/ 4328696 h 4328696"/>
                      <a:gd name="connsiteX15" fmla="*/ 0 w 2411126"/>
                      <a:gd name="connsiteY15" fmla="*/ 3674224 h 4328696"/>
                      <a:gd name="connsiteX16" fmla="*/ 0 w 2411126"/>
                      <a:gd name="connsiteY16" fmla="*/ 3098288 h 4328696"/>
                      <a:gd name="connsiteX17" fmla="*/ 0 w 2411126"/>
                      <a:gd name="connsiteY17" fmla="*/ 2404547 h 4328696"/>
                      <a:gd name="connsiteX18" fmla="*/ 0 w 2411126"/>
                      <a:gd name="connsiteY18" fmla="*/ 1671538 h 4328696"/>
                      <a:gd name="connsiteX19" fmla="*/ 0 w 2411126"/>
                      <a:gd name="connsiteY19" fmla="*/ 1056334 h 4328696"/>
                      <a:gd name="connsiteX20" fmla="*/ 0 w 2411126"/>
                      <a:gd name="connsiteY20" fmla="*/ 401862 h 4328696"/>
                      <a:gd name="connsiteX21" fmla="*/ 401862 w 2411126"/>
                      <a:gd name="connsiteY21" fmla="*/ 0 h 432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11126" h="4328696" extrusionOk="0">
                        <a:moveTo>
                          <a:pt x="401862" y="0"/>
                        </a:moveTo>
                        <a:cubicBezTo>
                          <a:pt x="585820" y="1867"/>
                          <a:pt x="951651" y="-8416"/>
                          <a:pt x="1091709" y="0"/>
                        </a:cubicBezTo>
                        <a:cubicBezTo>
                          <a:pt x="1231767" y="8416"/>
                          <a:pt x="1593684" y="-5114"/>
                          <a:pt x="1721279" y="0"/>
                        </a:cubicBezTo>
                        <a:cubicBezTo>
                          <a:pt x="1848874" y="5114"/>
                          <a:pt x="2183462" y="-2839"/>
                          <a:pt x="2411126" y="0"/>
                        </a:cubicBezTo>
                        <a:lnTo>
                          <a:pt x="2411126" y="0"/>
                        </a:lnTo>
                        <a:cubicBezTo>
                          <a:pt x="2393081" y="333916"/>
                          <a:pt x="2438234" y="401401"/>
                          <a:pt x="2411126" y="693741"/>
                        </a:cubicBezTo>
                        <a:cubicBezTo>
                          <a:pt x="2384018" y="986081"/>
                          <a:pt x="2427817" y="1186026"/>
                          <a:pt x="2411126" y="1387481"/>
                        </a:cubicBezTo>
                        <a:cubicBezTo>
                          <a:pt x="2394435" y="1588936"/>
                          <a:pt x="2434903" y="1942282"/>
                          <a:pt x="2411126" y="2081222"/>
                        </a:cubicBezTo>
                        <a:cubicBezTo>
                          <a:pt x="2387349" y="2220162"/>
                          <a:pt x="2406571" y="2538462"/>
                          <a:pt x="2411126" y="2774963"/>
                        </a:cubicBezTo>
                        <a:cubicBezTo>
                          <a:pt x="2415681" y="3011464"/>
                          <a:pt x="2428991" y="3498283"/>
                          <a:pt x="2411126" y="3926834"/>
                        </a:cubicBezTo>
                        <a:cubicBezTo>
                          <a:pt x="2432543" y="4146271"/>
                          <a:pt x="2235462" y="4368211"/>
                          <a:pt x="2009264" y="4328696"/>
                        </a:cubicBezTo>
                        <a:cubicBezTo>
                          <a:pt x="1807980" y="4299938"/>
                          <a:pt x="1588144" y="4305413"/>
                          <a:pt x="1359602" y="4328696"/>
                        </a:cubicBezTo>
                        <a:cubicBezTo>
                          <a:pt x="1131060" y="4351979"/>
                          <a:pt x="968143" y="4322299"/>
                          <a:pt x="689847" y="4328696"/>
                        </a:cubicBezTo>
                        <a:cubicBezTo>
                          <a:pt x="411552" y="4335093"/>
                          <a:pt x="203635" y="4308332"/>
                          <a:pt x="0" y="4328696"/>
                        </a:cubicBezTo>
                        <a:lnTo>
                          <a:pt x="0" y="4328696"/>
                        </a:lnTo>
                        <a:cubicBezTo>
                          <a:pt x="9717" y="4168191"/>
                          <a:pt x="-19804" y="3989354"/>
                          <a:pt x="0" y="3674224"/>
                        </a:cubicBezTo>
                        <a:cubicBezTo>
                          <a:pt x="19804" y="3359094"/>
                          <a:pt x="13243" y="3371473"/>
                          <a:pt x="0" y="3098288"/>
                        </a:cubicBezTo>
                        <a:cubicBezTo>
                          <a:pt x="-13243" y="2825103"/>
                          <a:pt x="27962" y="2628357"/>
                          <a:pt x="0" y="2404547"/>
                        </a:cubicBezTo>
                        <a:cubicBezTo>
                          <a:pt x="-27962" y="2180737"/>
                          <a:pt x="5984" y="1871717"/>
                          <a:pt x="0" y="1671538"/>
                        </a:cubicBezTo>
                        <a:cubicBezTo>
                          <a:pt x="-5984" y="1471359"/>
                          <a:pt x="710" y="1206336"/>
                          <a:pt x="0" y="1056334"/>
                        </a:cubicBezTo>
                        <a:cubicBezTo>
                          <a:pt x="-710" y="906332"/>
                          <a:pt x="-23825" y="605535"/>
                          <a:pt x="0" y="401862"/>
                        </a:cubicBezTo>
                        <a:cubicBezTo>
                          <a:pt x="-18735" y="182369"/>
                          <a:pt x="193472" y="45659"/>
                          <a:pt x="401862"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a:solidFill>
                  <a:srgbClr val="000000"/>
                </a:solidFill>
                <a:latin typeface="Times New Roman"/>
                <a:cs typeface="Times New Roman"/>
              </a:rPr>
              <a:t>Abordagens de busca</a:t>
            </a:r>
          </a:p>
        </p:txBody>
      </p:sp>
      <p:sp>
        <p:nvSpPr>
          <p:cNvPr id="2" name="CaixaDeTexto 1">
            <a:extLst>
              <a:ext uri="{FF2B5EF4-FFF2-40B4-BE49-F238E27FC236}">
                <a16:creationId xmlns:a16="http://schemas.microsoft.com/office/drawing/2014/main" id="{A53FD3DE-4CBA-0852-C539-C12080EA1001}"/>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2618072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Diagonais Arredondados 10">
            <a:extLst>
              <a:ext uri="{FF2B5EF4-FFF2-40B4-BE49-F238E27FC236}">
                <a16:creationId xmlns:a16="http://schemas.microsoft.com/office/drawing/2014/main" id="{FC1CC011-097F-A915-D72A-6164C7FAA80D}"/>
              </a:ext>
            </a:extLst>
          </p:cNvPr>
          <p:cNvSpPr/>
          <p:nvPr/>
        </p:nvSpPr>
        <p:spPr>
          <a:xfrm>
            <a:off x="7454060" y="3973903"/>
            <a:ext cx="3912209" cy="2014734"/>
          </a:xfrm>
          <a:prstGeom prst="round2DiagRect">
            <a:avLst/>
          </a:prstGeom>
          <a:noFill/>
          <a:ln w="57150">
            <a:solidFill>
              <a:schemeClr val="tx1">
                <a:lumMod val="95000"/>
                <a:lumOff val="5000"/>
              </a:schemeClr>
            </a:solidFill>
            <a:extLst>
              <a:ext uri="{C807C97D-BFC1-408E-A445-0C87EB9F89A2}">
                <ask:lineSketchStyleProps xmlns:ask="http://schemas.microsoft.com/office/drawing/2018/sketchyshapes" sd="1972503453">
                  <a:custGeom>
                    <a:avLst/>
                    <a:gdLst>
                      <a:gd name="connsiteX0" fmla="*/ 335796 w 3912209"/>
                      <a:gd name="connsiteY0" fmla="*/ 0 h 2014734"/>
                      <a:gd name="connsiteX1" fmla="*/ 1003393 w 3912209"/>
                      <a:gd name="connsiteY1" fmla="*/ 0 h 2014734"/>
                      <a:gd name="connsiteX2" fmla="*/ 1527934 w 3912209"/>
                      <a:gd name="connsiteY2" fmla="*/ 0 h 2014734"/>
                      <a:gd name="connsiteX3" fmla="*/ 2088238 w 3912209"/>
                      <a:gd name="connsiteY3" fmla="*/ 0 h 2014734"/>
                      <a:gd name="connsiteX4" fmla="*/ 2577015 w 3912209"/>
                      <a:gd name="connsiteY4" fmla="*/ 0 h 2014734"/>
                      <a:gd name="connsiteX5" fmla="*/ 3137320 w 3912209"/>
                      <a:gd name="connsiteY5" fmla="*/ 0 h 2014734"/>
                      <a:gd name="connsiteX6" fmla="*/ 3912209 w 3912209"/>
                      <a:gd name="connsiteY6" fmla="*/ 0 h 2014734"/>
                      <a:gd name="connsiteX7" fmla="*/ 3912209 w 3912209"/>
                      <a:gd name="connsiteY7" fmla="*/ 0 h 2014734"/>
                      <a:gd name="connsiteX8" fmla="*/ 3912209 w 3912209"/>
                      <a:gd name="connsiteY8" fmla="*/ 576435 h 2014734"/>
                      <a:gd name="connsiteX9" fmla="*/ 3912209 w 3912209"/>
                      <a:gd name="connsiteY9" fmla="*/ 1085713 h 2014734"/>
                      <a:gd name="connsiteX10" fmla="*/ 3912209 w 3912209"/>
                      <a:gd name="connsiteY10" fmla="*/ 1678938 h 2014734"/>
                      <a:gd name="connsiteX11" fmla="*/ 3576413 w 3912209"/>
                      <a:gd name="connsiteY11" fmla="*/ 2014734 h 2014734"/>
                      <a:gd name="connsiteX12" fmla="*/ 2908816 w 3912209"/>
                      <a:gd name="connsiteY12" fmla="*/ 2014734 h 2014734"/>
                      <a:gd name="connsiteX13" fmla="*/ 2276983 w 3912209"/>
                      <a:gd name="connsiteY13" fmla="*/ 2014734 h 2014734"/>
                      <a:gd name="connsiteX14" fmla="*/ 1609386 w 3912209"/>
                      <a:gd name="connsiteY14" fmla="*/ 2014734 h 2014734"/>
                      <a:gd name="connsiteX15" fmla="*/ 941789 w 3912209"/>
                      <a:gd name="connsiteY15" fmla="*/ 2014734 h 2014734"/>
                      <a:gd name="connsiteX16" fmla="*/ 0 w 3912209"/>
                      <a:gd name="connsiteY16" fmla="*/ 2014734 h 2014734"/>
                      <a:gd name="connsiteX17" fmla="*/ 0 w 3912209"/>
                      <a:gd name="connsiteY17" fmla="*/ 2014734 h 2014734"/>
                      <a:gd name="connsiteX18" fmla="*/ 0 w 3912209"/>
                      <a:gd name="connsiteY18" fmla="*/ 1505456 h 2014734"/>
                      <a:gd name="connsiteX19" fmla="*/ 0 w 3912209"/>
                      <a:gd name="connsiteY19" fmla="*/ 929021 h 2014734"/>
                      <a:gd name="connsiteX20" fmla="*/ 0 w 3912209"/>
                      <a:gd name="connsiteY20" fmla="*/ 335796 h 2014734"/>
                      <a:gd name="connsiteX21" fmla="*/ 335796 w 3912209"/>
                      <a:gd name="connsiteY21" fmla="*/ 0 h 201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2209" h="2014734" extrusionOk="0">
                        <a:moveTo>
                          <a:pt x="335796" y="0"/>
                        </a:moveTo>
                        <a:cubicBezTo>
                          <a:pt x="497380" y="16919"/>
                          <a:pt x="762733" y="3415"/>
                          <a:pt x="1003393" y="0"/>
                        </a:cubicBezTo>
                        <a:cubicBezTo>
                          <a:pt x="1244053" y="-3415"/>
                          <a:pt x="1311041" y="13537"/>
                          <a:pt x="1527934" y="0"/>
                        </a:cubicBezTo>
                        <a:cubicBezTo>
                          <a:pt x="1744827" y="-13537"/>
                          <a:pt x="1885152" y="-18344"/>
                          <a:pt x="2088238" y="0"/>
                        </a:cubicBezTo>
                        <a:cubicBezTo>
                          <a:pt x="2291324" y="18344"/>
                          <a:pt x="2372697" y="24115"/>
                          <a:pt x="2577015" y="0"/>
                        </a:cubicBezTo>
                        <a:cubicBezTo>
                          <a:pt x="2781333" y="-24115"/>
                          <a:pt x="2886501" y="-16385"/>
                          <a:pt x="3137320" y="0"/>
                        </a:cubicBezTo>
                        <a:cubicBezTo>
                          <a:pt x="3388139" y="16385"/>
                          <a:pt x="3576454" y="-34576"/>
                          <a:pt x="3912209" y="0"/>
                        </a:cubicBezTo>
                        <a:lnTo>
                          <a:pt x="3912209" y="0"/>
                        </a:lnTo>
                        <a:cubicBezTo>
                          <a:pt x="3887837" y="156841"/>
                          <a:pt x="3915038" y="292016"/>
                          <a:pt x="3912209" y="576435"/>
                        </a:cubicBezTo>
                        <a:cubicBezTo>
                          <a:pt x="3909380" y="860854"/>
                          <a:pt x="3928614" y="926669"/>
                          <a:pt x="3912209" y="1085713"/>
                        </a:cubicBezTo>
                        <a:cubicBezTo>
                          <a:pt x="3895804" y="1244757"/>
                          <a:pt x="3929415" y="1386502"/>
                          <a:pt x="3912209" y="1678938"/>
                        </a:cubicBezTo>
                        <a:cubicBezTo>
                          <a:pt x="3914887" y="1867928"/>
                          <a:pt x="3748432" y="1982783"/>
                          <a:pt x="3576413" y="2014734"/>
                        </a:cubicBezTo>
                        <a:cubicBezTo>
                          <a:pt x="3435106" y="2027910"/>
                          <a:pt x="3082398" y="2025179"/>
                          <a:pt x="2908816" y="2014734"/>
                        </a:cubicBezTo>
                        <a:cubicBezTo>
                          <a:pt x="2735234" y="2004289"/>
                          <a:pt x="2468060" y="2006675"/>
                          <a:pt x="2276983" y="2014734"/>
                        </a:cubicBezTo>
                        <a:cubicBezTo>
                          <a:pt x="2085906" y="2022793"/>
                          <a:pt x="1796315" y="2011727"/>
                          <a:pt x="1609386" y="2014734"/>
                        </a:cubicBezTo>
                        <a:cubicBezTo>
                          <a:pt x="1422457" y="2017741"/>
                          <a:pt x="1149792" y="2032452"/>
                          <a:pt x="941789" y="2014734"/>
                        </a:cubicBezTo>
                        <a:cubicBezTo>
                          <a:pt x="733786" y="1997016"/>
                          <a:pt x="379432" y="2058837"/>
                          <a:pt x="0" y="2014734"/>
                        </a:cubicBezTo>
                        <a:lnTo>
                          <a:pt x="0" y="2014734"/>
                        </a:lnTo>
                        <a:cubicBezTo>
                          <a:pt x="-5291" y="1845633"/>
                          <a:pt x="14586" y="1655978"/>
                          <a:pt x="0" y="1505456"/>
                        </a:cubicBezTo>
                        <a:cubicBezTo>
                          <a:pt x="-14586" y="1354934"/>
                          <a:pt x="7764" y="1113762"/>
                          <a:pt x="0" y="929021"/>
                        </a:cubicBezTo>
                        <a:cubicBezTo>
                          <a:pt x="-7764" y="744281"/>
                          <a:pt x="-21313" y="575646"/>
                          <a:pt x="0" y="335796"/>
                        </a:cubicBezTo>
                        <a:cubicBezTo>
                          <a:pt x="-2891" y="146682"/>
                          <a:pt x="156675" y="-40505"/>
                          <a:pt x="335796"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latin typeface="Times New Roman"/>
              <a:cs typeface="Times New Roman"/>
            </a:endParaRPr>
          </a:p>
          <a:p>
            <a:pPr algn="ctr"/>
            <a:r>
              <a:rPr lang="pt-BR" b="1">
                <a:latin typeface="Times New Roman"/>
                <a:cs typeface="Times New Roman"/>
              </a:rPr>
              <a:t>Contras</a:t>
            </a:r>
            <a:endParaRPr lang="pt-BR"/>
          </a:p>
          <a:p>
            <a:pPr algn="ctr"/>
            <a:endParaRPr lang="pt-BR" sz="1700">
              <a:solidFill>
                <a:srgbClr val="000000"/>
              </a:solidFill>
              <a:latin typeface="Times New Roman"/>
              <a:cs typeface="Times New Roman"/>
            </a:endParaRPr>
          </a:p>
          <a:p>
            <a:pPr algn="ctr"/>
            <a:endParaRPr lang="pt-BR" sz="1700">
              <a:solidFill>
                <a:srgbClr val="000000"/>
              </a:solidFill>
              <a:latin typeface="Times New Roman"/>
              <a:cs typeface="Times New Roman"/>
            </a:endParaRPr>
          </a:p>
          <a:p>
            <a:r>
              <a:rPr lang="pt-BR" sz="1700">
                <a:solidFill>
                  <a:srgbClr val="000000"/>
                </a:solidFill>
                <a:latin typeface="Times New Roman"/>
                <a:cs typeface="Times New Roman"/>
              </a:rPr>
              <a:t>Pode</a:t>
            </a:r>
            <a:r>
              <a:rPr lang="pt-BR" sz="1700">
                <a:latin typeface="Times New Roman"/>
                <a:cs typeface="Times New Roman"/>
              </a:rPr>
              <a:t> desconsiderar artigos úteis e relevantes para o estudo</a:t>
            </a:r>
          </a:p>
          <a:p>
            <a:endParaRPr lang="pt-BR" sz="1700">
              <a:latin typeface="Times New Roman"/>
              <a:cs typeface="Times New Roman"/>
            </a:endParaRPr>
          </a:p>
          <a:p>
            <a:endParaRPr lang="pt-BR" sz="1700">
              <a:latin typeface="Times New Roman"/>
              <a:cs typeface="Times New Roman"/>
            </a:endParaRPr>
          </a:p>
        </p:txBody>
      </p:sp>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Abordagens de busca</a:t>
            </a:r>
            <a:endParaRPr lang="pt-PT" sz="2400" b="1">
              <a:latin typeface="Times New Roman" panose="02020603050405020304" pitchFamily="18" charset="0"/>
              <a:cs typeface="Times New Roman" panose="02020603050405020304" pitchFamily="18" charset="0"/>
            </a:endParaRPr>
          </a:p>
        </p:txBody>
      </p:sp>
      <p:sp>
        <p:nvSpPr>
          <p:cNvPr id="3" name="Retângulo: Cantos Diagonais Arredondados 2">
            <a:extLst>
              <a:ext uri="{FF2B5EF4-FFF2-40B4-BE49-F238E27FC236}">
                <a16:creationId xmlns:a16="http://schemas.microsoft.com/office/drawing/2014/main" id="{1FEA5E3C-C765-9671-839A-C2C164C5C460}"/>
              </a:ext>
            </a:extLst>
          </p:cNvPr>
          <p:cNvSpPr/>
          <p:nvPr/>
        </p:nvSpPr>
        <p:spPr>
          <a:xfrm>
            <a:off x="1363791" y="1717694"/>
            <a:ext cx="4748690" cy="1080000"/>
          </a:xfrm>
          <a:prstGeom prst="round2DiagRect">
            <a:avLst/>
          </a:prstGeom>
          <a:solidFill>
            <a:schemeClr val="tx1">
              <a:lumMod val="95000"/>
              <a:lumOff val="5000"/>
            </a:schemeClr>
          </a:solidFill>
          <a:ln w="57150">
            <a:solidFill>
              <a:schemeClr val="tx1"/>
            </a:solidFill>
            <a:extLst>
              <a:ext uri="{C807C97D-BFC1-408E-A445-0C87EB9F89A2}">
                <ask:lineSketchStyleProps xmlns:ask="http://schemas.microsoft.com/office/drawing/2018/sketchyshapes" sd="505979027">
                  <a:custGeom>
                    <a:avLst/>
                    <a:gdLst>
                      <a:gd name="connsiteX0" fmla="*/ 180004 w 4748690"/>
                      <a:gd name="connsiteY0" fmla="*/ 0 h 1080000"/>
                      <a:gd name="connsiteX1" fmla="*/ 786987 w 4748690"/>
                      <a:gd name="connsiteY1" fmla="*/ 0 h 1080000"/>
                      <a:gd name="connsiteX2" fmla="*/ 1485343 w 4748690"/>
                      <a:gd name="connsiteY2" fmla="*/ 0 h 1080000"/>
                      <a:gd name="connsiteX3" fmla="*/ 2183699 w 4748690"/>
                      <a:gd name="connsiteY3" fmla="*/ 0 h 1080000"/>
                      <a:gd name="connsiteX4" fmla="*/ 2882055 w 4748690"/>
                      <a:gd name="connsiteY4" fmla="*/ 0 h 1080000"/>
                      <a:gd name="connsiteX5" fmla="*/ 3397664 w 4748690"/>
                      <a:gd name="connsiteY5" fmla="*/ 0 h 1080000"/>
                      <a:gd name="connsiteX6" fmla="*/ 4050334 w 4748690"/>
                      <a:gd name="connsiteY6" fmla="*/ 0 h 1080000"/>
                      <a:gd name="connsiteX7" fmla="*/ 4748690 w 4748690"/>
                      <a:gd name="connsiteY7" fmla="*/ 0 h 1080000"/>
                      <a:gd name="connsiteX8" fmla="*/ 4748690 w 4748690"/>
                      <a:gd name="connsiteY8" fmla="*/ 0 h 1080000"/>
                      <a:gd name="connsiteX9" fmla="*/ 4748690 w 4748690"/>
                      <a:gd name="connsiteY9" fmla="*/ 440998 h 1080000"/>
                      <a:gd name="connsiteX10" fmla="*/ 4748690 w 4748690"/>
                      <a:gd name="connsiteY10" fmla="*/ 899996 h 1080000"/>
                      <a:gd name="connsiteX11" fmla="*/ 4568686 w 4748690"/>
                      <a:gd name="connsiteY11" fmla="*/ 1080000 h 1080000"/>
                      <a:gd name="connsiteX12" fmla="*/ 3916017 w 4748690"/>
                      <a:gd name="connsiteY12" fmla="*/ 1080000 h 1080000"/>
                      <a:gd name="connsiteX13" fmla="*/ 3171973 w 4748690"/>
                      <a:gd name="connsiteY13" fmla="*/ 1080000 h 1080000"/>
                      <a:gd name="connsiteX14" fmla="*/ 2656365 w 4748690"/>
                      <a:gd name="connsiteY14" fmla="*/ 1080000 h 1080000"/>
                      <a:gd name="connsiteX15" fmla="*/ 1912321 w 4748690"/>
                      <a:gd name="connsiteY15" fmla="*/ 1080000 h 1080000"/>
                      <a:gd name="connsiteX16" fmla="*/ 1351026 w 4748690"/>
                      <a:gd name="connsiteY16" fmla="*/ 1080000 h 1080000"/>
                      <a:gd name="connsiteX17" fmla="*/ 606983 w 4748690"/>
                      <a:gd name="connsiteY17" fmla="*/ 1080000 h 1080000"/>
                      <a:gd name="connsiteX18" fmla="*/ 0 w 4748690"/>
                      <a:gd name="connsiteY18" fmla="*/ 1080000 h 1080000"/>
                      <a:gd name="connsiteX19" fmla="*/ 0 w 4748690"/>
                      <a:gd name="connsiteY19" fmla="*/ 1080000 h 1080000"/>
                      <a:gd name="connsiteX20" fmla="*/ 0 w 4748690"/>
                      <a:gd name="connsiteY20" fmla="*/ 657002 h 1080000"/>
                      <a:gd name="connsiteX21" fmla="*/ 0 w 4748690"/>
                      <a:gd name="connsiteY21" fmla="*/ 180004 h 1080000"/>
                      <a:gd name="connsiteX22" fmla="*/ 180004 w 4748690"/>
                      <a:gd name="connsiteY2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48690" h="1080000" fill="none" extrusionOk="0">
                        <a:moveTo>
                          <a:pt x="180004" y="0"/>
                        </a:moveTo>
                        <a:cubicBezTo>
                          <a:pt x="453292" y="12074"/>
                          <a:pt x="644139" y="16370"/>
                          <a:pt x="786987" y="0"/>
                        </a:cubicBezTo>
                        <a:cubicBezTo>
                          <a:pt x="929835" y="-16370"/>
                          <a:pt x="1276899" y="29468"/>
                          <a:pt x="1485343" y="0"/>
                        </a:cubicBezTo>
                        <a:cubicBezTo>
                          <a:pt x="1693787" y="-29468"/>
                          <a:pt x="1964357" y="-12798"/>
                          <a:pt x="2183699" y="0"/>
                        </a:cubicBezTo>
                        <a:cubicBezTo>
                          <a:pt x="2403041" y="12798"/>
                          <a:pt x="2647088" y="12489"/>
                          <a:pt x="2882055" y="0"/>
                        </a:cubicBezTo>
                        <a:cubicBezTo>
                          <a:pt x="3117022" y="-12489"/>
                          <a:pt x="3167480" y="-25693"/>
                          <a:pt x="3397664" y="0"/>
                        </a:cubicBezTo>
                        <a:cubicBezTo>
                          <a:pt x="3627848" y="25693"/>
                          <a:pt x="3862204" y="22589"/>
                          <a:pt x="4050334" y="0"/>
                        </a:cubicBezTo>
                        <a:cubicBezTo>
                          <a:pt x="4238464" y="-22589"/>
                          <a:pt x="4439786" y="24490"/>
                          <a:pt x="4748690" y="0"/>
                        </a:cubicBezTo>
                        <a:lnTo>
                          <a:pt x="4748690" y="0"/>
                        </a:lnTo>
                        <a:cubicBezTo>
                          <a:pt x="4745238" y="203213"/>
                          <a:pt x="4731281" y="318706"/>
                          <a:pt x="4748690" y="440998"/>
                        </a:cubicBezTo>
                        <a:cubicBezTo>
                          <a:pt x="4766099" y="563290"/>
                          <a:pt x="4747934" y="711105"/>
                          <a:pt x="4748690" y="899996"/>
                        </a:cubicBezTo>
                        <a:cubicBezTo>
                          <a:pt x="4729300" y="1002535"/>
                          <a:pt x="4676783" y="1065603"/>
                          <a:pt x="4568686" y="1080000"/>
                        </a:cubicBezTo>
                        <a:cubicBezTo>
                          <a:pt x="4424386" y="1099542"/>
                          <a:pt x="4218337" y="1094104"/>
                          <a:pt x="3916017" y="1080000"/>
                        </a:cubicBezTo>
                        <a:cubicBezTo>
                          <a:pt x="3613697" y="1065896"/>
                          <a:pt x="3483121" y="1109578"/>
                          <a:pt x="3171973" y="1080000"/>
                        </a:cubicBezTo>
                        <a:cubicBezTo>
                          <a:pt x="2860825" y="1050422"/>
                          <a:pt x="2832818" y="1076259"/>
                          <a:pt x="2656365" y="1080000"/>
                        </a:cubicBezTo>
                        <a:cubicBezTo>
                          <a:pt x="2479912" y="1083741"/>
                          <a:pt x="2162100" y="1110234"/>
                          <a:pt x="1912321" y="1080000"/>
                        </a:cubicBezTo>
                        <a:cubicBezTo>
                          <a:pt x="1662542" y="1049766"/>
                          <a:pt x="1528574" y="1057658"/>
                          <a:pt x="1351026" y="1080000"/>
                        </a:cubicBezTo>
                        <a:cubicBezTo>
                          <a:pt x="1173478" y="1102342"/>
                          <a:pt x="888401" y="1065892"/>
                          <a:pt x="606983" y="1080000"/>
                        </a:cubicBezTo>
                        <a:cubicBezTo>
                          <a:pt x="325565" y="1094108"/>
                          <a:pt x="287826" y="1066827"/>
                          <a:pt x="0" y="1080000"/>
                        </a:cubicBezTo>
                        <a:lnTo>
                          <a:pt x="0" y="1080000"/>
                        </a:lnTo>
                        <a:cubicBezTo>
                          <a:pt x="8590" y="875947"/>
                          <a:pt x="-12986" y="821089"/>
                          <a:pt x="0" y="657002"/>
                        </a:cubicBezTo>
                        <a:cubicBezTo>
                          <a:pt x="12986" y="492915"/>
                          <a:pt x="-6251" y="417581"/>
                          <a:pt x="0" y="180004"/>
                        </a:cubicBezTo>
                        <a:cubicBezTo>
                          <a:pt x="21319" y="78640"/>
                          <a:pt x="87683" y="-3546"/>
                          <a:pt x="180004" y="0"/>
                        </a:cubicBezTo>
                        <a:close/>
                      </a:path>
                      <a:path w="4748690" h="1080000" stroke="0" extrusionOk="0">
                        <a:moveTo>
                          <a:pt x="180004" y="0"/>
                        </a:moveTo>
                        <a:cubicBezTo>
                          <a:pt x="322455" y="23263"/>
                          <a:pt x="543640" y="-6548"/>
                          <a:pt x="878360" y="0"/>
                        </a:cubicBezTo>
                        <a:cubicBezTo>
                          <a:pt x="1213080" y="6548"/>
                          <a:pt x="1322009" y="-27266"/>
                          <a:pt x="1439656" y="0"/>
                        </a:cubicBezTo>
                        <a:cubicBezTo>
                          <a:pt x="1557303" y="27266"/>
                          <a:pt x="1837518" y="-26495"/>
                          <a:pt x="2092325" y="0"/>
                        </a:cubicBezTo>
                        <a:cubicBezTo>
                          <a:pt x="2347132" y="26495"/>
                          <a:pt x="2554313" y="16727"/>
                          <a:pt x="2836369" y="0"/>
                        </a:cubicBezTo>
                        <a:cubicBezTo>
                          <a:pt x="3118425" y="-16727"/>
                          <a:pt x="3134223" y="-1408"/>
                          <a:pt x="3351977" y="0"/>
                        </a:cubicBezTo>
                        <a:cubicBezTo>
                          <a:pt x="3569731" y="1408"/>
                          <a:pt x="3629016" y="16280"/>
                          <a:pt x="3867586" y="0"/>
                        </a:cubicBezTo>
                        <a:cubicBezTo>
                          <a:pt x="4106156" y="-16280"/>
                          <a:pt x="4437040" y="-30120"/>
                          <a:pt x="4748690" y="0"/>
                        </a:cubicBezTo>
                        <a:lnTo>
                          <a:pt x="4748690" y="0"/>
                        </a:lnTo>
                        <a:cubicBezTo>
                          <a:pt x="4761772" y="187608"/>
                          <a:pt x="4769624" y="298092"/>
                          <a:pt x="4748690" y="458998"/>
                        </a:cubicBezTo>
                        <a:cubicBezTo>
                          <a:pt x="4727756" y="619904"/>
                          <a:pt x="4737936" y="705564"/>
                          <a:pt x="4748690" y="899996"/>
                        </a:cubicBezTo>
                        <a:cubicBezTo>
                          <a:pt x="4747097" y="1008695"/>
                          <a:pt x="4666090" y="1078110"/>
                          <a:pt x="4568686" y="1080000"/>
                        </a:cubicBezTo>
                        <a:cubicBezTo>
                          <a:pt x="4356550" y="1077703"/>
                          <a:pt x="4167938" y="1082622"/>
                          <a:pt x="3870330" y="1080000"/>
                        </a:cubicBezTo>
                        <a:cubicBezTo>
                          <a:pt x="3572722" y="1077378"/>
                          <a:pt x="3454139" y="1084906"/>
                          <a:pt x="3126287" y="1080000"/>
                        </a:cubicBezTo>
                        <a:cubicBezTo>
                          <a:pt x="2798435" y="1075094"/>
                          <a:pt x="2762096" y="1055530"/>
                          <a:pt x="2473617" y="1080000"/>
                        </a:cubicBezTo>
                        <a:cubicBezTo>
                          <a:pt x="2185138" y="1104471"/>
                          <a:pt x="2033921" y="1081334"/>
                          <a:pt x="1866635" y="1080000"/>
                        </a:cubicBezTo>
                        <a:cubicBezTo>
                          <a:pt x="1699349" y="1078666"/>
                          <a:pt x="1464966" y="1057786"/>
                          <a:pt x="1168278" y="1080000"/>
                        </a:cubicBezTo>
                        <a:cubicBezTo>
                          <a:pt x="871590" y="1102214"/>
                          <a:pt x="762049" y="1100335"/>
                          <a:pt x="606983" y="1080000"/>
                        </a:cubicBezTo>
                        <a:cubicBezTo>
                          <a:pt x="451918" y="1059665"/>
                          <a:pt x="299417" y="1065562"/>
                          <a:pt x="0" y="1080000"/>
                        </a:cubicBezTo>
                        <a:lnTo>
                          <a:pt x="0" y="1080000"/>
                        </a:lnTo>
                        <a:cubicBezTo>
                          <a:pt x="21343" y="870660"/>
                          <a:pt x="5605" y="828077"/>
                          <a:pt x="0" y="612002"/>
                        </a:cubicBezTo>
                        <a:cubicBezTo>
                          <a:pt x="-5605" y="395927"/>
                          <a:pt x="5371" y="290329"/>
                          <a:pt x="0" y="180004"/>
                        </a:cubicBezTo>
                        <a:cubicBezTo>
                          <a:pt x="-2958" y="82845"/>
                          <a:pt x="83093" y="-2757"/>
                          <a:pt x="18000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err="1">
                <a:solidFill>
                  <a:schemeClr val="bg1"/>
                </a:solidFill>
                <a:latin typeface="Times New Roman"/>
                <a:cs typeface="Times New Roman"/>
              </a:rPr>
              <a:t>Journals</a:t>
            </a:r>
            <a:endParaRPr lang="pt-BR" sz="2400" err="1">
              <a:solidFill>
                <a:schemeClr val="bg1"/>
              </a:solidFill>
            </a:endParaRPr>
          </a:p>
        </p:txBody>
      </p:sp>
      <p:pic>
        <p:nvPicPr>
          <p:cNvPr id="10" name="Imagem 9" descr="Free Pros And Cons Review SVG, PNG Icon, Symbol. Download Image.">
            <a:extLst>
              <a:ext uri="{FF2B5EF4-FFF2-40B4-BE49-F238E27FC236}">
                <a16:creationId xmlns:a16="http://schemas.microsoft.com/office/drawing/2014/main" id="{85EF33E7-ADD7-8638-2C38-43C5B46AFE61}"/>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l="50042" t="14226" r="1506" b="39540"/>
          <a:stretch/>
        </p:blipFill>
        <p:spPr>
          <a:xfrm>
            <a:off x="7784051" y="4112504"/>
            <a:ext cx="527048" cy="494845"/>
          </a:xfrm>
          <a:custGeom>
            <a:avLst/>
            <a:gdLst>
              <a:gd name="connsiteX0" fmla="*/ 0 w 527048"/>
              <a:gd name="connsiteY0" fmla="*/ 0 h 494845"/>
              <a:gd name="connsiteX1" fmla="*/ 527048 w 527048"/>
              <a:gd name="connsiteY1" fmla="*/ 0 h 494845"/>
              <a:gd name="connsiteX2" fmla="*/ 527048 w 527048"/>
              <a:gd name="connsiteY2" fmla="*/ 494845 h 494845"/>
              <a:gd name="connsiteX3" fmla="*/ 0 w 527048"/>
              <a:gd name="connsiteY3" fmla="*/ 494845 h 494845"/>
              <a:gd name="connsiteX4" fmla="*/ 0 w 527048"/>
              <a:gd name="connsiteY4" fmla="*/ 0 h 49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48" h="494845" fill="none" extrusionOk="0">
                <a:moveTo>
                  <a:pt x="0" y="0"/>
                </a:moveTo>
                <a:cubicBezTo>
                  <a:pt x="191965" y="4375"/>
                  <a:pt x="290140" y="5864"/>
                  <a:pt x="527048" y="0"/>
                </a:cubicBezTo>
                <a:cubicBezTo>
                  <a:pt x="545869" y="107795"/>
                  <a:pt x="505942" y="329219"/>
                  <a:pt x="527048" y="494845"/>
                </a:cubicBezTo>
                <a:cubicBezTo>
                  <a:pt x="327655" y="498136"/>
                  <a:pt x="174004" y="501652"/>
                  <a:pt x="0" y="494845"/>
                </a:cubicBezTo>
                <a:cubicBezTo>
                  <a:pt x="12862" y="252860"/>
                  <a:pt x="7728" y="212592"/>
                  <a:pt x="0" y="0"/>
                </a:cubicBezTo>
                <a:close/>
              </a:path>
              <a:path w="527048" h="494845" stroke="0" extrusionOk="0">
                <a:moveTo>
                  <a:pt x="0" y="0"/>
                </a:moveTo>
                <a:cubicBezTo>
                  <a:pt x="212455" y="22170"/>
                  <a:pt x="270022" y="8424"/>
                  <a:pt x="527048" y="0"/>
                </a:cubicBezTo>
                <a:cubicBezTo>
                  <a:pt x="507270" y="236874"/>
                  <a:pt x="550263" y="328902"/>
                  <a:pt x="527048" y="494845"/>
                </a:cubicBezTo>
                <a:cubicBezTo>
                  <a:pt x="331335" y="498274"/>
                  <a:pt x="108178" y="491313"/>
                  <a:pt x="0" y="494845"/>
                </a:cubicBezTo>
                <a:cubicBezTo>
                  <a:pt x="-14325" y="363116"/>
                  <a:pt x="-684" y="124714"/>
                  <a:pt x="0" y="0"/>
                </a:cubicBezTo>
                <a:close/>
              </a:path>
            </a:pathLst>
          </a:custGeom>
          <a:ln>
            <a:noFill/>
            <a:extLst>
              <a:ext uri="{C807C97D-BFC1-408E-A445-0C87EB9F89A2}">
                <ask:lineSketchStyleProps xmlns:ask="http://schemas.microsoft.com/office/drawing/2018/sketchyshapes" sd="636589364">
                  <a:prstGeom prst="rect">
                    <a:avLst/>
                  </a:prstGeom>
                  <ask:type>
                    <ask:lineSketchFreehand/>
                  </ask:type>
                </ask:lineSketchStyleProps>
              </a:ext>
            </a:extLst>
          </a:ln>
        </p:spPr>
      </p:pic>
      <p:sp>
        <p:nvSpPr>
          <p:cNvPr id="2" name="Retângulo: Cantos Diagonais Arredondados 1">
            <a:extLst>
              <a:ext uri="{FF2B5EF4-FFF2-40B4-BE49-F238E27FC236}">
                <a16:creationId xmlns:a16="http://schemas.microsoft.com/office/drawing/2014/main" id="{B720D8EF-56E8-603D-61C2-D906CD3A7B0C}"/>
              </a:ext>
            </a:extLst>
          </p:cNvPr>
          <p:cNvSpPr/>
          <p:nvPr/>
        </p:nvSpPr>
        <p:spPr>
          <a:xfrm>
            <a:off x="7454060" y="1699362"/>
            <a:ext cx="3912209" cy="2002586"/>
          </a:xfrm>
          <a:prstGeom prst="round2DiagRect">
            <a:avLst/>
          </a:prstGeom>
          <a:noFill/>
          <a:ln w="57150">
            <a:solidFill>
              <a:schemeClr val="tx1">
                <a:lumMod val="95000"/>
                <a:lumOff val="5000"/>
              </a:schemeClr>
            </a:solidFill>
            <a:extLst>
              <a:ext uri="{C807C97D-BFC1-408E-A445-0C87EB9F89A2}">
                <ask:lineSketchStyleProps xmlns:ask="http://schemas.microsoft.com/office/drawing/2018/sketchyshapes" sd="2713110714">
                  <a:custGeom>
                    <a:avLst/>
                    <a:gdLst>
                      <a:gd name="connsiteX0" fmla="*/ 333771 w 3912209"/>
                      <a:gd name="connsiteY0" fmla="*/ 0 h 2002586"/>
                      <a:gd name="connsiteX1" fmla="*/ 930177 w 3912209"/>
                      <a:gd name="connsiteY1" fmla="*/ 0 h 2002586"/>
                      <a:gd name="connsiteX2" fmla="*/ 1526584 w 3912209"/>
                      <a:gd name="connsiteY2" fmla="*/ 0 h 2002586"/>
                      <a:gd name="connsiteX3" fmla="*/ 2051421 w 3912209"/>
                      <a:gd name="connsiteY3" fmla="*/ 0 h 2002586"/>
                      <a:gd name="connsiteX4" fmla="*/ 2576259 w 3912209"/>
                      <a:gd name="connsiteY4" fmla="*/ 0 h 2002586"/>
                      <a:gd name="connsiteX5" fmla="*/ 3065312 w 3912209"/>
                      <a:gd name="connsiteY5" fmla="*/ 0 h 2002586"/>
                      <a:gd name="connsiteX6" fmla="*/ 3912209 w 3912209"/>
                      <a:gd name="connsiteY6" fmla="*/ 0 h 2002586"/>
                      <a:gd name="connsiteX7" fmla="*/ 3912209 w 3912209"/>
                      <a:gd name="connsiteY7" fmla="*/ 0 h 2002586"/>
                      <a:gd name="connsiteX8" fmla="*/ 3912209 w 3912209"/>
                      <a:gd name="connsiteY8" fmla="*/ 556272 h 2002586"/>
                      <a:gd name="connsiteX9" fmla="*/ 3912209 w 3912209"/>
                      <a:gd name="connsiteY9" fmla="*/ 1129231 h 2002586"/>
                      <a:gd name="connsiteX10" fmla="*/ 3912209 w 3912209"/>
                      <a:gd name="connsiteY10" fmla="*/ 1668815 h 2002586"/>
                      <a:gd name="connsiteX11" fmla="*/ 3578438 w 3912209"/>
                      <a:gd name="connsiteY11" fmla="*/ 2002586 h 2002586"/>
                      <a:gd name="connsiteX12" fmla="*/ 2982032 w 3912209"/>
                      <a:gd name="connsiteY12" fmla="*/ 2002586 h 2002586"/>
                      <a:gd name="connsiteX13" fmla="*/ 2314057 w 3912209"/>
                      <a:gd name="connsiteY13" fmla="*/ 2002586 h 2002586"/>
                      <a:gd name="connsiteX14" fmla="*/ 1789219 w 3912209"/>
                      <a:gd name="connsiteY14" fmla="*/ 2002586 h 2002586"/>
                      <a:gd name="connsiteX15" fmla="*/ 1228597 w 3912209"/>
                      <a:gd name="connsiteY15" fmla="*/ 2002586 h 2002586"/>
                      <a:gd name="connsiteX16" fmla="*/ 596406 w 3912209"/>
                      <a:gd name="connsiteY16" fmla="*/ 2002586 h 2002586"/>
                      <a:gd name="connsiteX17" fmla="*/ 0 w 3912209"/>
                      <a:gd name="connsiteY17" fmla="*/ 2002586 h 2002586"/>
                      <a:gd name="connsiteX18" fmla="*/ 0 w 3912209"/>
                      <a:gd name="connsiteY18" fmla="*/ 2002586 h 2002586"/>
                      <a:gd name="connsiteX19" fmla="*/ 0 w 3912209"/>
                      <a:gd name="connsiteY19" fmla="*/ 1479691 h 2002586"/>
                      <a:gd name="connsiteX20" fmla="*/ 0 w 3912209"/>
                      <a:gd name="connsiteY20" fmla="*/ 906731 h 2002586"/>
                      <a:gd name="connsiteX21" fmla="*/ 0 w 3912209"/>
                      <a:gd name="connsiteY21" fmla="*/ 333771 h 2002586"/>
                      <a:gd name="connsiteX22" fmla="*/ 333771 w 3912209"/>
                      <a:gd name="connsiteY22" fmla="*/ 0 h 20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2209" h="2002586" extrusionOk="0">
                        <a:moveTo>
                          <a:pt x="333771" y="0"/>
                        </a:moveTo>
                        <a:cubicBezTo>
                          <a:pt x="625514" y="7400"/>
                          <a:pt x="737069" y="-5264"/>
                          <a:pt x="930177" y="0"/>
                        </a:cubicBezTo>
                        <a:cubicBezTo>
                          <a:pt x="1123285" y="5264"/>
                          <a:pt x="1374858" y="5308"/>
                          <a:pt x="1526584" y="0"/>
                        </a:cubicBezTo>
                        <a:cubicBezTo>
                          <a:pt x="1678310" y="-5308"/>
                          <a:pt x="1806291" y="-2684"/>
                          <a:pt x="2051421" y="0"/>
                        </a:cubicBezTo>
                        <a:cubicBezTo>
                          <a:pt x="2296551" y="2684"/>
                          <a:pt x="2412034" y="-2423"/>
                          <a:pt x="2576259" y="0"/>
                        </a:cubicBezTo>
                        <a:cubicBezTo>
                          <a:pt x="2740484" y="2423"/>
                          <a:pt x="2919540" y="-12649"/>
                          <a:pt x="3065312" y="0"/>
                        </a:cubicBezTo>
                        <a:cubicBezTo>
                          <a:pt x="3211084" y="12649"/>
                          <a:pt x="3557115" y="20093"/>
                          <a:pt x="3912209" y="0"/>
                        </a:cubicBezTo>
                        <a:lnTo>
                          <a:pt x="3912209" y="0"/>
                        </a:lnTo>
                        <a:cubicBezTo>
                          <a:pt x="3900982" y="154475"/>
                          <a:pt x="3926181" y="321284"/>
                          <a:pt x="3912209" y="556272"/>
                        </a:cubicBezTo>
                        <a:cubicBezTo>
                          <a:pt x="3898237" y="791260"/>
                          <a:pt x="3909153" y="967781"/>
                          <a:pt x="3912209" y="1129231"/>
                        </a:cubicBezTo>
                        <a:cubicBezTo>
                          <a:pt x="3915265" y="1290681"/>
                          <a:pt x="3890935" y="1473356"/>
                          <a:pt x="3912209" y="1668815"/>
                        </a:cubicBezTo>
                        <a:cubicBezTo>
                          <a:pt x="3896992" y="1882239"/>
                          <a:pt x="3759035" y="1978397"/>
                          <a:pt x="3578438" y="2002586"/>
                        </a:cubicBezTo>
                        <a:cubicBezTo>
                          <a:pt x="3455458" y="1981424"/>
                          <a:pt x="3228696" y="2002493"/>
                          <a:pt x="2982032" y="2002586"/>
                        </a:cubicBezTo>
                        <a:cubicBezTo>
                          <a:pt x="2735368" y="2002679"/>
                          <a:pt x="2488722" y="1988858"/>
                          <a:pt x="2314057" y="2002586"/>
                        </a:cubicBezTo>
                        <a:cubicBezTo>
                          <a:pt x="2139393" y="2016314"/>
                          <a:pt x="1920425" y="2017018"/>
                          <a:pt x="1789219" y="2002586"/>
                        </a:cubicBezTo>
                        <a:cubicBezTo>
                          <a:pt x="1658013" y="1988154"/>
                          <a:pt x="1392938" y="1986593"/>
                          <a:pt x="1228597" y="2002586"/>
                        </a:cubicBezTo>
                        <a:cubicBezTo>
                          <a:pt x="1064256" y="2018579"/>
                          <a:pt x="750867" y="2014609"/>
                          <a:pt x="596406" y="2002586"/>
                        </a:cubicBezTo>
                        <a:cubicBezTo>
                          <a:pt x="441945" y="1990563"/>
                          <a:pt x="237964" y="1975232"/>
                          <a:pt x="0" y="2002586"/>
                        </a:cubicBezTo>
                        <a:lnTo>
                          <a:pt x="0" y="2002586"/>
                        </a:lnTo>
                        <a:cubicBezTo>
                          <a:pt x="-9959" y="1892225"/>
                          <a:pt x="774" y="1610584"/>
                          <a:pt x="0" y="1479691"/>
                        </a:cubicBezTo>
                        <a:cubicBezTo>
                          <a:pt x="-774" y="1348798"/>
                          <a:pt x="16279" y="1093358"/>
                          <a:pt x="0" y="906731"/>
                        </a:cubicBezTo>
                        <a:cubicBezTo>
                          <a:pt x="-16279" y="720104"/>
                          <a:pt x="-22747" y="531561"/>
                          <a:pt x="0" y="333771"/>
                        </a:cubicBezTo>
                        <a:cubicBezTo>
                          <a:pt x="-8575" y="111927"/>
                          <a:pt x="141078" y="-1831"/>
                          <a:pt x="333771"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latin typeface="Times New Roman"/>
              <a:cs typeface="Times New Roman"/>
            </a:endParaRPr>
          </a:p>
          <a:p>
            <a:pPr algn="ctr"/>
            <a:r>
              <a:rPr lang="pt-BR" b="1">
                <a:latin typeface="Times New Roman"/>
                <a:cs typeface="Times New Roman"/>
              </a:rPr>
              <a:t>Prós</a:t>
            </a:r>
            <a:endParaRPr lang="pt-BR"/>
          </a:p>
          <a:p>
            <a:pPr algn="ctr"/>
            <a:endParaRPr lang="pt-BR" b="1">
              <a:solidFill>
                <a:srgbClr val="000000"/>
              </a:solidFill>
              <a:latin typeface="Times New Roman"/>
              <a:cs typeface="Times New Roman"/>
            </a:endParaRPr>
          </a:p>
          <a:p>
            <a:r>
              <a:rPr lang="pt-BR" sz="1700">
                <a:solidFill>
                  <a:srgbClr val="000000"/>
                </a:solidFill>
                <a:latin typeface="Times New Roman"/>
                <a:cs typeface="Times New Roman"/>
              </a:rPr>
              <a:t>Utilização</a:t>
            </a:r>
            <a:r>
              <a:rPr lang="pt-BR" sz="1700">
                <a:latin typeface="Times New Roman"/>
                <a:cs typeface="Times New Roman"/>
              </a:rPr>
              <a:t> de </a:t>
            </a:r>
            <a:r>
              <a:rPr lang="pt-BR" sz="1700" err="1">
                <a:latin typeface="Times New Roman"/>
                <a:cs typeface="Times New Roman"/>
              </a:rPr>
              <a:t>papers</a:t>
            </a:r>
            <a:r>
              <a:rPr lang="pt-BR" sz="1700">
                <a:latin typeface="Times New Roman"/>
                <a:cs typeface="Times New Roman"/>
              </a:rPr>
              <a:t> com relevância, qualidade e rigor; custo/eficiência no tempo. Método transparente</a:t>
            </a:r>
            <a:endParaRPr lang="pt-BR"/>
          </a:p>
          <a:p>
            <a:endParaRPr lang="pt-BR" sz="1700">
              <a:latin typeface="Times New Roman"/>
              <a:cs typeface="Times New Roman"/>
            </a:endParaRPr>
          </a:p>
        </p:txBody>
      </p:sp>
      <p:pic>
        <p:nvPicPr>
          <p:cNvPr id="8" name="Imagem 7" descr="Free Pros And Cons Review SVG, PNG Icon, Symbol. Download Image.">
            <a:extLst>
              <a:ext uri="{FF2B5EF4-FFF2-40B4-BE49-F238E27FC236}">
                <a16:creationId xmlns:a16="http://schemas.microsoft.com/office/drawing/2014/main" id="{F213454A-8740-8995-0DA4-31B647B30D1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t="11715" r="49953" b="37866"/>
          <a:stretch/>
        </p:blipFill>
        <p:spPr>
          <a:xfrm>
            <a:off x="7671859" y="1828783"/>
            <a:ext cx="490575" cy="489309"/>
          </a:xfrm>
          <a:custGeom>
            <a:avLst/>
            <a:gdLst>
              <a:gd name="connsiteX0" fmla="*/ 0 w 490575"/>
              <a:gd name="connsiteY0" fmla="*/ 0 h 489309"/>
              <a:gd name="connsiteX1" fmla="*/ 490575 w 490575"/>
              <a:gd name="connsiteY1" fmla="*/ 0 h 489309"/>
              <a:gd name="connsiteX2" fmla="*/ 490575 w 490575"/>
              <a:gd name="connsiteY2" fmla="*/ 489309 h 489309"/>
              <a:gd name="connsiteX3" fmla="*/ 0 w 490575"/>
              <a:gd name="connsiteY3" fmla="*/ 489309 h 489309"/>
              <a:gd name="connsiteX4" fmla="*/ 0 w 490575"/>
              <a:gd name="connsiteY4" fmla="*/ 0 h 4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75" h="489309" fill="none" extrusionOk="0">
                <a:moveTo>
                  <a:pt x="0" y="0"/>
                </a:moveTo>
                <a:cubicBezTo>
                  <a:pt x="159007" y="-10384"/>
                  <a:pt x="285205" y="9922"/>
                  <a:pt x="490575" y="0"/>
                </a:cubicBezTo>
                <a:cubicBezTo>
                  <a:pt x="507343" y="185856"/>
                  <a:pt x="489373" y="314998"/>
                  <a:pt x="490575" y="489309"/>
                </a:cubicBezTo>
                <a:cubicBezTo>
                  <a:pt x="374865" y="476228"/>
                  <a:pt x="214249" y="465299"/>
                  <a:pt x="0" y="489309"/>
                </a:cubicBezTo>
                <a:cubicBezTo>
                  <a:pt x="24142" y="281662"/>
                  <a:pt x="3897" y="194177"/>
                  <a:pt x="0" y="0"/>
                </a:cubicBezTo>
                <a:close/>
              </a:path>
              <a:path w="490575" h="489309" stroke="0" extrusionOk="0">
                <a:moveTo>
                  <a:pt x="0" y="0"/>
                </a:moveTo>
                <a:cubicBezTo>
                  <a:pt x="104162" y="14157"/>
                  <a:pt x="334344" y="-6632"/>
                  <a:pt x="490575" y="0"/>
                </a:cubicBezTo>
                <a:cubicBezTo>
                  <a:pt x="471415" y="211494"/>
                  <a:pt x="491572" y="376715"/>
                  <a:pt x="490575" y="489309"/>
                </a:cubicBezTo>
                <a:cubicBezTo>
                  <a:pt x="287429" y="498824"/>
                  <a:pt x="195664" y="506545"/>
                  <a:pt x="0" y="489309"/>
                </a:cubicBezTo>
                <a:cubicBezTo>
                  <a:pt x="4595" y="326290"/>
                  <a:pt x="-5327" y="150886"/>
                  <a:pt x="0" y="0"/>
                </a:cubicBezTo>
                <a:close/>
              </a:path>
            </a:pathLst>
          </a:custGeom>
          <a:ln>
            <a:noFill/>
            <a:extLst>
              <a:ext uri="{C807C97D-BFC1-408E-A445-0C87EB9F89A2}">
                <ask:lineSketchStyleProps xmlns:ask="http://schemas.microsoft.com/office/drawing/2018/sketchyshapes" sd="3277621588">
                  <a:prstGeom prst="rect">
                    <a:avLst/>
                  </a:prstGeom>
                  <ask:type>
                    <ask:lineSketchFreehand/>
                  </ask:type>
                </ask:lineSketchStyleProps>
              </a:ext>
            </a:extLst>
          </a:ln>
        </p:spPr>
      </p:pic>
      <p:sp>
        <p:nvSpPr>
          <p:cNvPr id="12" name="Retângulo: Cantos Diagonais Arredondados 11">
            <a:extLst>
              <a:ext uri="{FF2B5EF4-FFF2-40B4-BE49-F238E27FC236}">
                <a16:creationId xmlns:a16="http://schemas.microsoft.com/office/drawing/2014/main" id="{5E772DC1-40AF-937C-F6AF-0F045237C98A}"/>
              </a:ext>
            </a:extLst>
          </p:cNvPr>
          <p:cNvSpPr/>
          <p:nvPr/>
        </p:nvSpPr>
        <p:spPr>
          <a:xfrm>
            <a:off x="1363789" y="3120233"/>
            <a:ext cx="4731503" cy="1234860"/>
          </a:xfrm>
          <a:prstGeom prst="round2DiagRect">
            <a:avLst/>
          </a:prstGeom>
          <a:noFill/>
          <a:ln w="57150">
            <a:solidFill>
              <a:schemeClr val="tx1"/>
            </a:solidFill>
            <a:extLst>
              <a:ext uri="{C807C97D-BFC1-408E-A445-0C87EB9F89A2}">
                <ask:lineSketchStyleProps xmlns:ask="http://schemas.microsoft.com/office/drawing/2018/sketchyshapes" sd="2381312762">
                  <a:custGeom>
                    <a:avLst/>
                    <a:gdLst>
                      <a:gd name="connsiteX0" fmla="*/ 205814 w 4731503"/>
                      <a:gd name="connsiteY0" fmla="*/ 0 h 1234860"/>
                      <a:gd name="connsiteX1" fmla="*/ 716570 w 4731503"/>
                      <a:gd name="connsiteY1" fmla="*/ 0 h 1234860"/>
                      <a:gd name="connsiteX2" fmla="*/ 1317840 w 4731503"/>
                      <a:gd name="connsiteY2" fmla="*/ 0 h 1234860"/>
                      <a:gd name="connsiteX3" fmla="*/ 1919111 w 4731503"/>
                      <a:gd name="connsiteY3" fmla="*/ 0 h 1234860"/>
                      <a:gd name="connsiteX4" fmla="*/ 2565638 w 4731503"/>
                      <a:gd name="connsiteY4" fmla="*/ 0 h 1234860"/>
                      <a:gd name="connsiteX5" fmla="*/ 3257421 w 4731503"/>
                      <a:gd name="connsiteY5" fmla="*/ 0 h 1234860"/>
                      <a:gd name="connsiteX6" fmla="*/ 3768178 w 4731503"/>
                      <a:gd name="connsiteY6" fmla="*/ 0 h 1234860"/>
                      <a:gd name="connsiteX7" fmla="*/ 4731503 w 4731503"/>
                      <a:gd name="connsiteY7" fmla="*/ 0 h 1234860"/>
                      <a:gd name="connsiteX8" fmla="*/ 4731503 w 4731503"/>
                      <a:gd name="connsiteY8" fmla="*/ 0 h 1234860"/>
                      <a:gd name="connsiteX9" fmla="*/ 4731503 w 4731503"/>
                      <a:gd name="connsiteY9" fmla="*/ 535104 h 1234860"/>
                      <a:gd name="connsiteX10" fmla="*/ 4731503 w 4731503"/>
                      <a:gd name="connsiteY10" fmla="*/ 1029046 h 1234860"/>
                      <a:gd name="connsiteX11" fmla="*/ 4525689 w 4731503"/>
                      <a:gd name="connsiteY11" fmla="*/ 1234860 h 1234860"/>
                      <a:gd name="connsiteX12" fmla="*/ 3924419 w 4731503"/>
                      <a:gd name="connsiteY12" fmla="*/ 1234860 h 1234860"/>
                      <a:gd name="connsiteX13" fmla="*/ 3368406 w 4731503"/>
                      <a:gd name="connsiteY13" fmla="*/ 1234860 h 1234860"/>
                      <a:gd name="connsiteX14" fmla="*/ 2676622 w 4731503"/>
                      <a:gd name="connsiteY14" fmla="*/ 1234860 h 1234860"/>
                      <a:gd name="connsiteX15" fmla="*/ 2165865 w 4731503"/>
                      <a:gd name="connsiteY15" fmla="*/ 1234860 h 1234860"/>
                      <a:gd name="connsiteX16" fmla="*/ 1428825 w 4731503"/>
                      <a:gd name="connsiteY16" fmla="*/ 1234860 h 1234860"/>
                      <a:gd name="connsiteX17" fmla="*/ 782298 w 4731503"/>
                      <a:gd name="connsiteY17" fmla="*/ 1234860 h 1234860"/>
                      <a:gd name="connsiteX18" fmla="*/ 0 w 4731503"/>
                      <a:gd name="connsiteY18" fmla="*/ 1234860 h 1234860"/>
                      <a:gd name="connsiteX19" fmla="*/ 0 w 4731503"/>
                      <a:gd name="connsiteY19" fmla="*/ 1234860 h 1234860"/>
                      <a:gd name="connsiteX20" fmla="*/ 0 w 4731503"/>
                      <a:gd name="connsiteY20" fmla="*/ 740918 h 1234860"/>
                      <a:gd name="connsiteX21" fmla="*/ 0 w 4731503"/>
                      <a:gd name="connsiteY21" fmla="*/ 205814 h 1234860"/>
                      <a:gd name="connsiteX22" fmla="*/ 205814 w 4731503"/>
                      <a:gd name="connsiteY22" fmla="*/ 0 h 123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1503" h="1234860" extrusionOk="0">
                        <a:moveTo>
                          <a:pt x="205814" y="0"/>
                        </a:moveTo>
                        <a:cubicBezTo>
                          <a:pt x="398039" y="-17013"/>
                          <a:pt x="470148" y="-21437"/>
                          <a:pt x="716570" y="0"/>
                        </a:cubicBezTo>
                        <a:cubicBezTo>
                          <a:pt x="962992" y="21437"/>
                          <a:pt x="1144182" y="3150"/>
                          <a:pt x="1317840" y="0"/>
                        </a:cubicBezTo>
                        <a:cubicBezTo>
                          <a:pt x="1491498" y="-3150"/>
                          <a:pt x="1696020" y="28773"/>
                          <a:pt x="1919111" y="0"/>
                        </a:cubicBezTo>
                        <a:cubicBezTo>
                          <a:pt x="2142202" y="-28773"/>
                          <a:pt x="2249943" y="31918"/>
                          <a:pt x="2565638" y="0"/>
                        </a:cubicBezTo>
                        <a:cubicBezTo>
                          <a:pt x="2881333" y="-31918"/>
                          <a:pt x="3049327" y="-33117"/>
                          <a:pt x="3257421" y="0"/>
                        </a:cubicBezTo>
                        <a:cubicBezTo>
                          <a:pt x="3465515" y="33117"/>
                          <a:pt x="3634220" y="8946"/>
                          <a:pt x="3768178" y="0"/>
                        </a:cubicBezTo>
                        <a:cubicBezTo>
                          <a:pt x="3902136" y="-8946"/>
                          <a:pt x="4467802" y="12757"/>
                          <a:pt x="4731503" y="0"/>
                        </a:cubicBezTo>
                        <a:lnTo>
                          <a:pt x="4731503" y="0"/>
                        </a:lnTo>
                        <a:cubicBezTo>
                          <a:pt x="4756097" y="206996"/>
                          <a:pt x="4738859" y="368348"/>
                          <a:pt x="4731503" y="535104"/>
                        </a:cubicBezTo>
                        <a:cubicBezTo>
                          <a:pt x="4724147" y="701860"/>
                          <a:pt x="4719522" y="847665"/>
                          <a:pt x="4731503" y="1029046"/>
                        </a:cubicBezTo>
                        <a:cubicBezTo>
                          <a:pt x="4745998" y="1133337"/>
                          <a:pt x="4625937" y="1218224"/>
                          <a:pt x="4525689" y="1234860"/>
                        </a:cubicBezTo>
                        <a:cubicBezTo>
                          <a:pt x="4324665" y="1208858"/>
                          <a:pt x="4161341" y="1215841"/>
                          <a:pt x="3924419" y="1234860"/>
                        </a:cubicBezTo>
                        <a:cubicBezTo>
                          <a:pt x="3687497" y="1253880"/>
                          <a:pt x="3567689" y="1233195"/>
                          <a:pt x="3368406" y="1234860"/>
                        </a:cubicBezTo>
                        <a:cubicBezTo>
                          <a:pt x="3169123" y="1236525"/>
                          <a:pt x="2938728" y="1205465"/>
                          <a:pt x="2676622" y="1234860"/>
                        </a:cubicBezTo>
                        <a:cubicBezTo>
                          <a:pt x="2414516" y="1264255"/>
                          <a:pt x="2385449" y="1220002"/>
                          <a:pt x="2165865" y="1234860"/>
                        </a:cubicBezTo>
                        <a:cubicBezTo>
                          <a:pt x="1946281" y="1249718"/>
                          <a:pt x="1790238" y="1242711"/>
                          <a:pt x="1428825" y="1234860"/>
                        </a:cubicBezTo>
                        <a:cubicBezTo>
                          <a:pt x="1067412" y="1227009"/>
                          <a:pt x="972664" y="1222161"/>
                          <a:pt x="782298" y="1234860"/>
                        </a:cubicBezTo>
                        <a:cubicBezTo>
                          <a:pt x="591932" y="1247559"/>
                          <a:pt x="254872" y="1208345"/>
                          <a:pt x="0" y="1234860"/>
                        </a:cubicBezTo>
                        <a:lnTo>
                          <a:pt x="0" y="1234860"/>
                        </a:lnTo>
                        <a:cubicBezTo>
                          <a:pt x="1231" y="1069097"/>
                          <a:pt x="786" y="881115"/>
                          <a:pt x="0" y="740918"/>
                        </a:cubicBezTo>
                        <a:cubicBezTo>
                          <a:pt x="-786" y="600721"/>
                          <a:pt x="9254" y="434149"/>
                          <a:pt x="0" y="205814"/>
                        </a:cubicBezTo>
                        <a:cubicBezTo>
                          <a:pt x="376" y="86838"/>
                          <a:pt x="91616" y="12440"/>
                          <a:pt x="20581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a:latin typeface="Times New Roman"/>
                <a:cs typeface="Times New Roman"/>
              </a:rPr>
              <a:t>   Seleção do conjunto de revistas</a:t>
            </a:r>
            <a:endParaRPr lang="pt-BR" b="1">
              <a:latin typeface="Times New Roman"/>
              <a:cs typeface="Times New Roman"/>
            </a:endParaRPr>
          </a:p>
        </p:txBody>
      </p:sp>
      <p:pic>
        <p:nvPicPr>
          <p:cNvPr id="5" name="Imagem 4" descr="1 digit&quot; Icon - Download for free – Iconduck">
            <a:extLst>
              <a:ext uri="{FF2B5EF4-FFF2-40B4-BE49-F238E27FC236}">
                <a16:creationId xmlns:a16="http://schemas.microsoft.com/office/drawing/2014/main" id="{EFA4B451-EC25-4D3A-24DE-331454E44C7E}"/>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642024" y="3357957"/>
            <a:ext cx="766585" cy="760854"/>
          </a:xfrm>
          <a:prstGeom prst="rect">
            <a:avLst/>
          </a:prstGeom>
        </p:spPr>
      </p:pic>
      <p:sp>
        <p:nvSpPr>
          <p:cNvPr id="6" name="Retângulo: Cantos Diagonais Arredondados 5">
            <a:extLst>
              <a:ext uri="{FF2B5EF4-FFF2-40B4-BE49-F238E27FC236}">
                <a16:creationId xmlns:a16="http://schemas.microsoft.com/office/drawing/2014/main" id="{D9685B67-38D4-1FE3-1DE8-971ECF968923}"/>
              </a:ext>
            </a:extLst>
          </p:cNvPr>
          <p:cNvSpPr/>
          <p:nvPr/>
        </p:nvSpPr>
        <p:spPr>
          <a:xfrm>
            <a:off x="1363789" y="4753090"/>
            <a:ext cx="4731503" cy="1234860"/>
          </a:xfrm>
          <a:prstGeom prst="round2DiagRect">
            <a:avLst/>
          </a:prstGeom>
          <a:noFill/>
          <a:ln w="57150">
            <a:solidFill>
              <a:schemeClr val="tx1"/>
            </a:solidFill>
            <a:extLst>
              <a:ext uri="{C807C97D-BFC1-408E-A445-0C87EB9F89A2}">
                <ask:lineSketchStyleProps xmlns:ask="http://schemas.microsoft.com/office/drawing/2018/sketchyshapes" sd="2642468369">
                  <a:custGeom>
                    <a:avLst/>
                    <a:gdLst>
                      <a:gd name="connsiteX0" fmla="*/ 205814 w 4731503"/>
                      <a:gd name="connsiteY0" fmla="*/ 0 h 1234860"/>
                      <a:gd name="connsiteX1" fmla="*/ 897598 w 4731503"/>
                      <a:gd name="connsiteY1" fmla="*/ 0 h 1234860"/>
                      <a:gd name="connsiteX2" fmla="*/ 1589382 w 4731503"/>
                      <a:gd name="connsiteY2" fmla="*/ 0 h 1234860"/>
                      <a:gd name="connsiteX3" fmla="*/ 2326423 w 4731503"/>
                      <a:gd name="connsiteY3" fmla="*/ 0 h 1234860"/>
                      <a:gd name="connsiteX4" fmla="*/ 2927693 w 4731503"/>
                      <a:gd name="connsiteY4" fmla="*/ 0 h 1234860"/>
                      <a:gd name="connsiteX5" fmla="*/ 3574220 w 4731503"/>
                      <a:gd name="connsiteY5" fmla="*/ 0 h 1234860"/>
                      <a:gd name="connsiteX6" fmla="*/ 4175490 w 4731503"/>
                      <a:gd name="connsiteY6" fmla="*/ 0 h 1234860"/>
                      <a:gd name="connsiteX7" fmla="*/ 4731503 w 4731503"/>
                      <a:gd name="connsiteY7" fmla="*/ 0 h 1234860"/>
                      <a:gd name="connsiteX8" fmla="*/ 4731503 w 4731503"/>
                      <a:gd name="connsiteY8" fmla="*/ 0 h 1234860"/>
                      <a:gd name="connsiteX9" fmla="*/ 4731503 w 4731503"/>
                      <a:gd name="connsiteY9" fmla="*/ 524813 h 1234860"/>
                      <a:gd name="connsiteX10" fmla="*/ 4731503 w 4731503"/>
                      <a:gd name="connsiteY10" fmla="*/ 1029046 h 1234860"/>
                      <a:gd name="connsiteX11" fmla="*/ 4525689 w 4731503"/>
                      <a:gd name="connsiteY11" fmla="*/ 1234860 h 1234860"/>
                      <a:gd name="connsiteX12" fmla="*/ 4014933 w 4731503"/>
                      <a:gd name="connsiteY12" fmla="*/ 1234860 h 1234860"/>
                      <a:gd name="connsiteX13" fmla="*/ 3504176 w 4731503"/>
                      <a:gd name="connsiteY13" fmla="*/ 1234860 h 1234860"/>
                      <a:gd name="connsiteX14" fmla="*/ 2857649 w 4731503"/>
                      <a:gd name="connsiteY14" fmla="*/ 1234860 h 1234860"/>
                      <a:gd name="connsiteX15" fmla="*/ 2211122 w 4731503"/>
                      <a:gd name="connsiteY15" fmla="*/ 1234860 h 1234860"/>
                      <a:gd name="connsiteX16" fmla="*/ 1474082 w 4731503"/>
                      <a:gd name="connsiteY16" fmla="*/ 1234860 h 1234860"/>
                      <a:gd name="connsiteX17" fmla="*/ 963325 w 4731503"/>
                      <a:gd name="connsiteY17" fmla="*/ 1234860 h 1234860"/>
                      <a:gd name="connsiteX18" fmla="*/ 0 w 4731503"/>
                      <a:gd name="connsiteY18" fmla="*/ 1234860 h 1234860"/>
                      <a:gd name="connsiteX19" fmla="*/ 0 w 4731503"/>
                      <a:gd name="connsiteY19" fmla="*/ 1234860 h 1234860"/>
                      <a:gd name="connsiteX20" fmla="*/ 0 w 4731503"/>
                      <a:gd name="connsiteY20" fmla="*/ 730627 h 1234860"/>
                      <a:gd name="connsiteX21" fmla="*/ 0 w 4731503"/>
                      <a:gd name="connsiteY21" fmla="*/ 205814 h 1234860"/>
                      <a:gd name="connsiteX22" fmla="*/ 205814 w 4731503"/>
                      <a:gd name="connsiteY22" fmla="*/ 0 h 123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1503" h="1234860" extrusionOk="0">
                        <a:moveTo>
                          <a:pt x="205814" y="0"/>
                        </a:moveTo>
                        <a:cubicBezTo>
                          <a:pt x="496110" y="-4306"/>
                          <a:pt x="653821" y="27910"/>
                          <a:pt x="897598" y="0"/>
                        </a:cubicBezTo>
                        <a:cubicBezTo>
                          <a:pt x="1141375" y="-27910"/>
                          <a:pt x="1391188" y="-14733"/>
                          <a:pt x="1589382" y="0"/>
                        </a:cubicBezTo>
                        <a:cubicBezTo>
                          <a:pt x="1787576" y="14733"/>
                          <a:pt x="2099470" y="21689"/>
                          <a:pt x="2326423" y="0"/>
                        </a:cubicBezTo>
                        <a:cubicBezTo>
                          <a:pt x="2553376" y="-21689"/>
                          <a:pt x="2739170" y="-8810"/>
                          <a:pt x="2927693" y="0"/>
                        </a:cubicBezTo>
                        <a:cubicBezTo>
                          <a:pt x="3116216" y="8810"/>
                          <a:pt x="3279821" y="1340"/>
                          <a:pt x="3574220" y="0"/>
                        </a:cubicBezTo>
                        <a:cubicBezTo>
                          <a:pt x="3868619" y="-1340"/>
                          <a:pt x="3919987" y="-27099"/>
                          <a:pt x="4175490" y="0"/>
                        </a:cubicBezTo>
                        <a:cubicBezTo>
                          <a:pt x="4430993" y="27099"/>
                          <a:pt x="4609916" y="-6794"/>
                          <a:pt x="4731503" y="0"/>
                        </a:cubicBezTo>
                        <a:lnTo>
                          <a:pt x="4731503" y="0"/>
                        </a:lnTo>
                        <a:cubicBezTo>
                          <a:pt x="4746614" y="210925"/>
                          <a:pt x="4754800" y="359170"/>
                          <a:pt x="4731503" y="524813"/>
                        </a:cubicBezTo>
                        <a:cubicBezTo>
                          <a:pt x="4708206" y="690456"/>
                          <a:pt x="4751985" y="831994"/>
                          <a:pt x="4731503" y="1029046"/>
                        </a:cubicBezTo>
                        <a:cubicBezTo>
                          <a:pt x="4747332" y="1125811"/>
                          <a:pt x="4622325" y="1222969"/>
                          <a:pt x="4525689" y="1234860"/>
                        </a:cubicBezTo>
                        <a:cubicBezTo>
                          <a:pt x="4343589" y="1241748"/>
                          <a:pt x="4173462" y="1241076"/>
                          <a:pt x="4014933" y="1234860"/>
                        </a:cubicBezTo>
                        <a:cubicBezTo>
                          <a:pt x="3856404" y="1228644"/>
                          <a:pt x="3640948" y="1209435"/>
                          <a:pt x="3504176" y="1234860"/>
                        </a:cubicBezTo>
                        <a:cubicBezTo>
                          <a:pt x="3367404" y="1260285"/>
                          <a:pt x="3087609" y="1247346"/>
                          <a:pt x="2857649" y="1234860"/>
                        </a:cubicBezTo>
                        <a:cubicBezTo>
                          <a:pt x="2627689" y="1222374"/>
                          <a:pt x="2530340" y="1258416"/>
                          <a:pt x="2211122" y="1234860"/>
                        </a:cubicBezTo>
                        <a:cubicBezTo>
                          <a:pt x="1891904" y="1211304"/>
                          <a:pt x="1727995" y="1233901"/>
                          <a:pt x="1474082" y="1234860"/>
                        </a:cubicBezTo>
                        <a:cubicBezTo>
                          <a:pt x="1220169" y="1235819"/>
                          <a:pt x="1177022" y="1231502"/>
                          <a:pt x="963325" y="1234860"/>
                        </a:cubicBezTo>
                        <a:cubicBezTo>
                          <a:pt x="749628" y="1238218"/>
                          <a:pt x="301290" y="1232570"/>
                          <a:pt x="0" y="1234860"/>
                        </a:cubicBezTo>
                        <a:lnTo>
                          <a:pt x="0" y="1234860"/>
                        </a:lnTo>
                        <a:cubicBezTo>
                          <a:pt x="3085" y="991136"/>
                          <a:pt x="9618" y="979899"/>
                          <a:pt x="0" y="730627"/>
                        </a:cubicBezTo>
                        <a:cubicBezTo>
                          <a:pt x="-9618" y="481355"/>
                          <a:pt x="-8060" y="375129"/>
                          <a:pt x="0" y="205814"/>
                        </a:cubicBezTo>
                        <a:cubicBezTo>
                          <a:pt x="-22889" y="84073"/>
                          <a:pt x="95852" y="-25227"/>
                          <a:pt x="20581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a:latin typeface="Times New Roman"/>
                <a:cs typeface="Times New Roman"/>
              </a:rPr>
              <a:t>     </a:t>
            </a:r>
            <a:r>
              <a:rPr lang="pt-BR" sz="1700">
                <a:latin typeface="Times New Roman"/>
                <a:cs typeface="Times New Roman"/>
              </a:rPr>
              <a:t>Definição do uso de bases de dados e                        	de </a:t>
            </a:r>
            <a:r>
              <a:rPr lang="pt-BR" sz="1700" err="1">
                <a:latin typeface="Times New Roman"/>
                <a:cs typeface="Times New Roman"/>
              </a:rPr>
              <a:t>keywords</a:t>
            </a:r>
            <a:endParaRPr lang="pt-BR"/>
          </a:p>
        </p:txBody>
      </p:sp>
      <p:pic>
        <p:nvPicPr>
          <p:cNvPr id="15" name="Imagem 14" descr="Ficheiro:Icon 2 red.svg – Wikipédia, a enciclopédia livre">
            <a:extLst>
              <a:ext uri="{FF2B5EF4-FFF2-40B4-BE49-F238E27FC236}">
                <a16:creationId xmlns:a16="http://schemas.microsoft.com/office/drawing/2014/main" id="{3C381EBB-9888-E869-36F5-561CB92E1DCB}"/>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573272" y="4967897"/>
            <a:ext cx="795230" cy="800959"/>
          </a:xfrm>
          <a:prstGeom prst="rect">
            <a:avLst/>
          </a:prstGeom>
        </p:spPr>
      </p:pic>
      <p:sp>
        <p:nvSpPr>
          <p:cNvPr id="4" name="CaixaDeTexto 3">
            <a:extLst>
              <a:ext uri="{FF2B5EF4-FFF2-40B4-BE49-F238E27FC236}">
                <a16:creationId xmlns:a16="http://schemas.microsoft.com/office/drawing/2014/main" id="{CE794DC9-983C-1FEC-5A29-35D212B2D401}"/>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24</a:t>
            </a:r>
          </a:p>
        </p:txBody>
      </p:sp>
    </p:spTree>
    <p:extLst>
      <p:ext uri="{BB962C8B-B14F-4D97-AF65-F5344CB8AC3E}">
        <p14:creationId xmlns:p14="http://schemas.microsoft.com/office/powerpoint/2010/main" val="3884125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Abordagens de busca</a:t>
            </a:r>
            <a:endParaRPr lang="pt-PT" sz="2400" b="1">
              <a:latin typeface="Times New Roman" panose="02020603050405020304" pitchFamily="18" charset="0"/>
              <a:cs typeface="Times New Roman" panose="02020603050405020304" pitchFamily="18" charset="0"/>
            </a:endParaRPr>
          </a:p>
        </p:txBody>
      </p:sp>
      <p:sp>
        <p:nvSpPr>
          <p:cNvPr id="3" name="Retângulo: Cantos Diagonais Arredondados 2">
            <a:extLst>
              <a:ext uri="{FF2B5EF4-FFF2-40B4-BE49-F238E27FC236}">
                <a16:creationId xmlns:a16="http://schemas.microsoft.com/office/drawing/2014/main" id="{1FEA5E3C-C765-9671-839A-C2C164C5C460}"/>
              </a:ext>
            </a:extLst>
          </p:cNvPr>
          <p:cNvSpPr/>
          <p:nvPr/>
        </p:nvSpPr>
        <p:spPr>
          <a:xfrm>
            <a:off x="3883834" y="1244165"/>
            <a:ext cx="4748690" cy="1080000"/>
          </a:xfrm>
          <a:prstGeom prst="round2DiagRect">
            <a:avLst/>
          </a:prstGeom>
          <a:solidFill>
            <a:schemeClr val="tx1">
              <a:lumMod val="95000"/>
              <a:lumOff val="5000"/>
            </a:schemeClr>
          </a:solidFill>
          <a:ln w="57150">
            <a:solidFill>
              <a:schemeClr val="tx1"/>
            </a:solidFill>
            <a:extLst>
              <a:ext uri="{C807C97D-BFC1-408E-A445-0C87EB9F89A2}">
                <ask:lineSketchStyleProps xmlns:ask="http://schemas.microsoft.com/office/drawing/2018/sketchyshapes" sd="2414131637">
                  <a:custGeom>
                    <a:avLst/>
                    <a:gdLst>
                      <a:gd name="connsiteX0" fmla="*/ 180004 w 4748690"/>
                      <a:gd name="connsiteY0" fmla="*/ 0 h 1080000"/>
                      <a:gd name="connsiteX1" fmla="*/ 786987 w 4748690"/>
                      <a:gd name="connsiteY1" fmla="*/ 0 h 1080000"/>
                      <a:gd name="connsiteX2" fmla="*/ 1393969 w 4748690"/>
                      <a:gd name="connsiteY2" fmla="*/ 0 h 1080000"/>
                      <a:gd name="connsiteX3" fmla="*/ 1909578 w 4748690"/>
                      <a:gd name="connsiteY3" fmla="*/ 0 h 1080000"/>
                      <a:gd name="connsiteX4" fmla="*/ 2425187 w 4748690"/>
                      <a:gd name="connsiteY4" fmla="*/ 0 h 1080000"/>
                      <a:gd name="connsiteX5" fmla="*/ 3077856 w 4748690"/>
                      <a:gd name="connsiteY5" fmla="*/ 0 h 1080000"/>
                      <a:gd name="connsiteX6" fmla="*/ 3593465 w 4748690"/>
                      <a:gd name="connsiteY6" fmla="*/ 0 h 1080000"/>
                      <a:gd name="connsiteX7" fmla="*/ 4154761 w 4748690"/>
                      <a:gd name="connsiteY7" fmla="*/ 0 h 1080000"/>
                      <a:gd name="connsiteX8" fmla="*/ 4748690 w 4748690"/>
                      <a:gd name="connsiteY8" fmla="*/ 0 h 1080000"/>
                      <a:gd name="connsiteX9" fmla="*/ 4748690 w 4748690"/>
                      <a:gd name="connsiteY9" fmla="*/ 0 h 1080000"/>
                      <a:gd name="connsiteX10" fmla="*/ 4748690 w 4748690"/>
                      <a:gd name="connsiteY10" fmla="*/ 467998 h 1080000"/>
                      <a:gd name="connsiteX11" fmla="*/ 4748690 w 4748690"/>
                      <a:gd name="connsiteY11" fmla="*/ 899996 h 1080000"/>
                      <a:gd name="connsiteX12" fmla="*/ 4568686 w 4748690"/>
                      <a:gd name="connsiteY12" fmla="*/ 1080000 h 1080000"/>
                      <a:gd name="connsiteX13" fmla="*/ 4053077 w 4748690"/>
                      <a:gd name="connsiteY13" fmla="*/ 1080000 h 1080000"/>
                      <a:gd name="connsiteX14" fmla="*/ 3446095 w 4748690"/>
                      <a:gd name="connsiteY14" fmla="*/ 1080000 h 1080000"/>
                      <a:gd name="connsiteX15" fmla="*/ 2793425 w 4748690"/>
                      <a:gd name="connsiteY15" fmla="*/ 1080000 h 1080000"/>
                      <a:gd name="connsiteX16" fmla="*/ 2049382 w 4748690"/>
                      <a:gd name="connsiteY16" fmla="*/ 1080000 h 1080000"/>
                      <a:gd name="connsiteX17" fmla="*/ 1488086 w 4748690"/>
                      <a:gd name="connsiteY17" fmla="*/ 1080000 h 1080000"/>
                      <a:gd name="connsiteX18" fmla="*/ 835417 w 4748690"/>
                      <a:gd name="connsiteY18" fmla="*/ 1080000 h 1080000"/>
                      <a:gd name="connsiteX19" fmla="*/ 0 w 4748690"/>
                      <a:gd name="connsiteY19" fmla="*/ 1080000 h 1080000"/>
                      <a:gd name="connsiteX20" fmla="*/ 0 w 4748690"/>
                      <a:gd name="connsiteY20" fmla="*/ 1080000 h 1080000"/>
                      <a:gd name="connsiteX21" fmla="*/ 0 w 4748690"/>
                      <a:gd name="connsiteY21" fmla="*/ 648002 h 1080000"/>
                      <a:gd name="connsiteX22" fmla="*/ 0 w 4748690"/>
                      <a:gd name="connsiteY22" fmla="*/ 180004 h 1080000"/>
                      <a:gd name="connsiteX23" fmla="*/ 180004 w 4748690"/>
                      <a:gd name="connsiteY23"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48690" h="1080000" fill="none" extrusionOk="0">
                        <a:moveTo>
                          <a:pt x="180004" y="0"/>
                        </a:moveTo>
                        <a:cubicBezTo>
                          <a:pt x="445834" y="7507"/>
                          <a:pt x="583185" y="10273"/>
                          <a:pt x="786987" y="0"/>
                        </a:cubicBezTo>
                        <a:cubicBezTo>
                          <a:pt x="990789" y="-10273"/>
                          <a:pt x="1208429" y="28451"/>
                          <a:pt x="1393969" y="0"/>
                        </a:cubicBezTo>
                        <a:cubicBezTo>
                          <a:pt x="1579509" y="-28451"/>
                          <a:pt x="1711310" y="-3805"/>
                          <a:pt x="1909578" y="0"/>
                        </a:cubicBezTo>
                        <a:cubicBezTo>
                          <a:pt x="2107846" y="3805"/>
                          <a:pt x="2172985" y="23457"/>
                          <a:pt x="2425187" y="0"/>
                        </a:cubicBezTo>
                        <a:cubicBezTo>
                          <a:pt x="2677389" y="-23457"/>
                          <a:pt x="2791557" y="-9404"/>
                          <a:pt x="3077856" y="0"/>
                        </a:cubicBezTo>
                        <a:cubicBezTo>
                          <a:pt x="3364155" y="9404"/>
                          <a:pt x="3383324" y="-11373"/>
                          <a:pt x="3593465" y="0"/>
                        </a:cubicBezTo>
                        <a:cubicBezTo>
                          <a:pt x="3803606" y="11373"/>
                          <a:pt x="3916825" y="5160"/>
                          <a:pt x="4154761" y="0"/>
                        </a:cubicBezTo>
                        <a:cubicBezTo>
                          <a:pt x="4392697" y="-5160"/>
                          <a:pt x="4500753" y="-14636"/>
                          <a:pt x="4748690" y="0"/>
                        </a:cubicBezTo>
                        <a:lnTo>
                          <a:pt x="4748690" y="0"/>
                        </a:lnTo>
                        <a:cubicBezTo>
                          <a:pt x="4755582" y="151591"/>
                          <a:pt x="4770090" y="251006"/>
                          <a:pt x="4748690" y="467998"/>
                        </a:cubicBezTo>
                        <a:cubicBezTo>
                          <a:pt x="4727290" y="684990"/>
                          <a:pt x="4764497" y="730730"/>
                          <a:pt x="4748690" y="899996"/>
                        </a:cubicBezTo>
                        <a:cubicBezTo>
                          <a:pt x="4747191" y="994194"/>
                          <a:pt x="4681981" y="1063682"/>
                          <a:pt x="4568686" y="1080000"/>
                        </a:cubicBezTo>
                        <a:cubicBezTo>
                          <a:pt x="4445227" y="1064291"/>
                          <a:pt x="4305928" y="1064151"/>
                          <a:pt x="4053077" y="1080000"/>
                        </a:cubicBezTo>
                        <a:cubicBezTo>
                          <a:pt x="3800226" y="1095849"/>
                          <a:pt x="3668433" y="1084432"/>
                          <a:pt x="3446095" y="1080000"/>
                        </a:cubicBezTo>
                        <a:cubicBezTo>
                          <a:pt x="3223757" y="1075568"/>
                          <a:pt x="3076144" y="1081470"/>
                          <a:pt x="2793425" y="1080000"/>
                        </a:cubicBezTo>
                        <a:cubicBezTo>
                          <a:pt x="2510706" y="1078531"/>
                          <a:pt x="2268004" y="1073412"/>
                          <a:pt x="2049382" y="1080000"/>
                        </a:cubicBezTo>
                        <a:cubicBezTo>
                          <a:pt x="1830760" y="1086588"/>
                          <a:pt x="1676945" y="1077244"/>
                          <a:pt x="1488086" y="1080000"/>
                        </a:cubicBezTo>
                        <a:cubicBezTo>
                          <a:pt x="1299227" y="1082756"/>
                          <a:pt x="1111402" y="1072605"/>
                          <a:pt x="835417" y="1080000"/>
                        </a:cubicBezTo>
                        <a:cubicBezTo>
                          <a:pt x="559432" y="1087395"/>
                          <a:pt x="187791" y="1101532"/>
                          <a:pt x="0" y="1080000"/>
                        </a:cubicBezTo>
                        <a:lnTo>
                          <a:pt x="0" y="1080000"/>
                        </a:lnTo>
                        <a:cubicBezTo>
                          <a:pt x="-11987" y="940885"/>
                          <a:pt x="-13031" y="859063"/>
                          <a:pt x="0" y="648002"/>
                        </a:cubicBezTo>
                        <a:cubicBezTo>
                          <a:pt x="13031" y="436941"/>
                          <a:pt x="15033" y="397844"/>
                          <a:pt x="0" y="180004"/>
                        </a:cubicBezTo>
                        <a:cubicBezTo>
                          <a:pt x="-2282" y="88657"/>
                          <a:pt x="92919" y="3748"/>
                          <a:pt x="180004" y="0"/>
                        </a:cubicBezTo>
                        <a:close/>
                      </a:path>
                      <a:path w="4748690" h="1080000" stroke="0" extrusionOk="0">
                        <a:moveTo>
                          <a:pt x="180004" y="0"/>
                        </a:moveTo>
                        <a:cubicBezTo>
                          <a:pt x="446462" y="20590"/>
                          <a:pt x="634925" y="-27934"/>
                          <a:pt x="924047" y="0"/>
                        </a:cubicBezTo>
                        <a:cubicBezTo>
                          <a:pt x="1213169" y="27934"/>
                          <a:pt x="1407245" y="16840"/>
                          <a:pt x="1531030" y="0"/>
                        </a:cubicBezTo>
                        <a:cubicBezTo>
                          <a:pt x="1654815" y="-16840"/>
                          <a:pt x="1877269" y="12563"/>
                          <a:pt x="2046639" y="0"/>
                        </a:cubicBezTo>
                        <a:cubicBezTo>
                          <a:pt x="2216009" y="-12563"/>
                          <a:pt x="2421289" y="23290"/>
                          <a:pt x="2562247" y="0"/>
                        </a:cubicBezTo>
                        <a:cubicBezTo>
                          <a:pt x="2703205" y="-23290"/>
                          <a:pt x="2950610" y="-25683"/>
                          <a:pt x="3169230" y="0"/>
                        </a:cubicBezTo>
                        <a:cubicBezTo>
                          <a:pt x="3387850" y="25683"/>
                          <a:pt x="3597522" y="12161"/>
                          <a:pt x="3776213" y="0"/>
                        </a:cubicBezTo>
                        <a:cubicBezTo>
                          <a:pt x="3954904" y="-12161"/>
                          <a:pt x="4295809" y="16353"/>
                          <a:pt x="4748690" y="0"/>
                        </a:cubicBezTo>
                        <a:lnTo>
                          <a:pt x="4748690" y="0"/>
                        </a:lnTo>
                        <a:cubicBezTo>
                          <a:pt x="4740197" y="193205"/>
                          <a:pt x="4769522" y="329802"/>
                          <a:pt x="4748690" y="467998"/>
                        </a:cubicBezTo>
                        <a:cubicBezTo>
                          <a:pt x="4727858" y="606194"/>
                          <a:pt x="4732670" y="799208"/>
                          <a:pt x="4748690" y="899996"/>
                        </a:cubicBezTo>
                        <a:cubicBezTo>
                          <a:pt x="4749423" y="1001580"/>
                          <a:pt x="4649961" y="1064929"/>
                          <a:pt x="4568686" y="1080000"/>
                        </a:cubicBezTo>
                        <a:cubicBezTo>
                          <a:pt x="4416579" y="1092361"/>
                          <a:pt x="4144660" y="1088833"/>
                          <a:pt x="3870330" y="1080000"/>
                        </a:cubicBezTo>
                        <a:cubicBezTo>
                          <a:pt x="3596000" y="1071167"/>
                          <a:pt x="3466035" y="1099529"/>
                          <a:pt x="3309034" y="1080000"/>
                        </a:cubicBezTo>
                        <a:cubicBezTo>
                          <a:pt x="3152033" y="1060471"/>
                          <a:pt x="2956998" y="1073312"/>
                          <a:pt x="2793425" y="1080000"/>
                        </a:cubicBezTo>
                        <a:cubicBezTo>
                          <a:pt x="2629852" y="1086688"/>
                          <a:pt x="2255147" y="1048649"/>
                          <a:pt x="2095069" y="1080000"/>
                        </a:cubicBezTo>
                        <a:cubicBezTo>
                          <a:pt x="1934991" y="1111351"/>
                          <a:pt x="1688749" y="1075454"/>
                          <a:pt x="1579460" y="1080000"/>
                        </a:cubicBezTo>
                        <a:cubicBezTo>
                          <a:pt x="1470171" y="1084546"/>
                          <a:pt x="1217643" y="1070681"/>
                          <a:pt x="926791" y="1080000"/>
                        </a:cubicBezTo>
                        <a:cubicBezTo>
                          <a:pt x="635939" y="1089319"/>
                          <a:pt x="205696" y="1078881"/>
                          <a:pt x="0" y="1080000"/>
                        </a:cubicBezTo>
                        <a:lnTo>
                          <a:pt x="0" y="1080000"/>
                        </a:lnTo>
                        <a:cubicBezTo>
                          <a:pt x="22158" y="941014"/>
                          <a:pt x="-21480" y="835859"/>
                          <a:pt x="0" y="621002"/>
                        </a:cubicBezTo>
                        <a:cubicBezTo>
                          <a:pt x="21480" y="406145"/>
                          <a:pt x="13717" y="344241"/>
                          <a:pt x="0" y="180004"/>
                        </a:cubicBezTo>
                        <a:cubicBezTo>
                          <a:pt x="-779" y="83733"/>
                          <a:pt x="85819" y="-15478"/>
                          <a:pt x="18000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a:solidFill>
                  <a:schemeClr val="bg1"/>
                </a:solidFill>
                <a:latin typeface="Times New Roman"/>
                <a:cs typeface="Times New Roman"/>
              </a:rPr>
              <a:t>Base de dados</a:t>
            </a:r>
          </a:p>
        </p:txBody>
      </p:sp>
      <p:sp>
        <p:nvSpPr>
          <p:cNvPr id="2" name="Retângulo: Cantos Diagonais Arredondados 1">
            <a:extLst>
              <a:ext uri="{FF2B5EF4-FFF2-40B4-BE49-F238E27FC236}">
                <a16:creationId xmlns:a16="http://schemas.microsoft.com/office/drawing/2014/main" id="{B720D8EF-56E8-603D-61C2-D906CD3A7B0C}"/>
              </a:ext>
            </a:extLst>
          </p:cNvPr>
          <p:cNvSpPr/>
          <p:nvPr/>
        </p:nvSpPr>
        <p:spPr>
          <a:xfrm>
            <a:off x="2397645" y="4328261"/>
            <a:ext cx="3912209" cy="2002586"/>
          </a:xfrm>
          <a:prstGeom prst="round2DiagRect">
            <a:avLst/>
          </a:prstGeom>
          <a:noFill/>
          <a:ln w="57150">
            <a:solidFill>
              <a:schemeClr val="tx1"/>
            </a:solidFill>
            <a:extLst>
              <a:ext uri="{C807C97D-BFC1-408E-A445-0C87EB9F89A2}">
                <ask:lineSketchStyleProps xmlns:ask="http://schemas.microsoft.com/office/drawing/2018/sketchyshapes" sd="2505064550">
                  <a:custGeom>
                    <a:avLst/>
                    <a:gdLst>
                      <a:gd name="connsiteX0" fmla="*/ 333771 w 3912209"/>
                      <a:gd name="connsiteY0" fmla="*/ 0 h 2002586"/>
                      <a:gd name="connsiteX1" fmla="*/ 894393 w 3912209"/>
                      <a:gd name="connsiteY1" fmla="*/ 0 h 2002586"/>
                      <a:gd name="connsiteX2" fmla="*/ 1419231 w 3912209"/>
                      <a:gd name="connsiteY2" fmla="*/ 0 h 2002586"/>
                      <a:gd name="connsiteX3" fmla="*/ 1908284 w 3912209"/>
                      <a:gd name="connsiteY3" fmla="*/ 0 h 2002586"/>
                      <a:gd name="connsiteX4" fmla="*/ 2397337 w 3912209"/>
                      <a:gd name="connsiteY4" fmla="*/ 0 h 2002586"/>
                      <a:gd name="connsiteX5" fmla="*/ 3029528 w 3912209"/>
                      <a:gd name="connsiteY5" fmla="*/ 0 h 2002586"/>
                      <a:gd name="connsiteX6" fmla="*/ 3912209 w 3912209"/>
                      <a:gd name="connsiteY6" fmla="*/ 0 h 2002586"/>
                      <a:gd name="connsiteX7" fmla="*/ 3912209 w 3912209"/>
                      <a:gd name="connsiteY7" fmla="*/ 0 h 2002586"/>
                      <a:gd name="connsiteX8" fmla="*/ 3912209 w 3912209"/>
                      <a:gd name="connsiteY8" fmla="*/ 539584 h 2002586"/>
                      <a:gd name="connsiteX9" fmla="*/ 3912209 w 3912209"/>
                      <a:gd name="connsiteY9" fmla="*/ 1062479 h 2002586"/>
                      <a:gd name="connsiteX10" fmla="*/ 3912209 w 3912209"/>
                      <a:gd name="connsiteY10" fmla="*/ 1668815 h 2002586"/>
                      <a:gd name="connsiteX11" fmla="*/ 3578438 w 3912209"/>
                      <a:gd name="connsiteY11" fmla="*/ 2002586 h 2002586"/>
                      <a:gd name="connsiteX12" fmla="*/ 2946247 w 3912209"/>
                      <a:gd name="connsiteY12" fmla="*/ 2002586 h 2002586"/>
                      <a:gd name="connsiteX13" fmla="*/ 2421410 w 3912209"/>
                      <a:gd name="connsiteY13" fmla="*/ 2002586 h 2002586"/>
                      <a:gd name="connsiteX14" fmla="*/ 1789219 w 3912209"/>
                      <a:gd name="connsiteY14" fmla="*/ 2002586 h 2002586"/>
                      <a:gd name="connsiteX15" fmla="*/ 1192813 w 3912209"/>
                      <a:gd name="connsiteY15" fmla="*/ 2002586 h 2002586"/>
                      <a:gd name="connsiteX16" fmla="*/ 596406 w 3912209"/>
                      <a:gd name="connsiteY16" fmla="*/ 2002586 h 2002586"/>
                      <a:gd name="connsiteX17" fmla="*/ 0 w 3912209"/>
                      <a:gd name="connsiteY17" fmla="*/ 2002586 h 2002586"/>
                      <a:gd name="connsiteX18" fmla="*/ 0 w 3912209"/>
                      <a:gd name="connsiteY18" fmla="*/ 2002586 h 2002586"/>
                      <a:gd name="connsiteX19" fmla="*/ 0 w 3912209"/>
                      <a:gd name="connsiteY19" fmla="*/ 1446314 h 2002586"/>
                      <a:gd name="connsiteX20" fmla="*/ 0 w 3912209"/>
                      <a:gd name="connsiteY20" fmla="*/ 890043 h 2002586"/>
                      <a:gd name="connsiteX21" fmla="*/ 0 w 3912209"/>
                      <a:gd name="connsiteY21" fmla="*/ 333771 h 2002586"/>
                      <a:gd name="connsiteX22" fmla="*/ 333771 w 3912209"/>
                      <a:gd name="connsiteY22" fmla="*/ 0 h 20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2209" h="2002586" extrusionOk="0">
                        <a:moveTo>
                          <a:pt x="333771" y="0"/>
                        </a:moveTo>
                        <a:cubicBezTo>
                          <a:pt x="607386" y="5553"/>
                          <a:pt x="739441" y="19902"/>
                          <a:pt x="894393" y="0"/>
                        </a:cubicBezTo>
                        <a:cubicBezTo>
                          <a:pt x="1049345" y="-19902"/>
                          <a:pt x="1302909" y="19278"/>
                          <a:pt x="1419231" y="0"/>
                        </a:cubicBezTo>
                        <a:cubicBezTo>
                          <a:pt x="1535553" y="-19278"/>
                          <a:pt x="1803597" y="16485"/>
                          <a:pt x="1908284" y="0"/>
                        </a:cubicBezTo>
                        <a:cubicBezTo>
                          <a:pt x="2012971" y="-16485"/>
                          <a:pt x="2214701" y="-4444"/>
                          <a:pt x="2397337" y="0"/>
                        </a:cubicBezTo>
                        <a:cubicBezTo>
                          <a:pt x="2579973" y="4444"/>
                          <a:pt x="2714464" y="5960"/>
                          <a:pt x="3029528" y="0"/>
                        </a:cubicBezTo>
                        <a:cubicBezTo>
                          <a:pt x="3344592" y="-5960"/>
                          <a:pt x="3578248" y="-18818"/>
                          <a:pt x="3912209" y="0"/>
                        </a:cubicBezTo>
                        <a:lnTo>
                          <a:pt x="3912209" y="0"/>
                        </a:lnTo>
                        <a:cubicBezTo>
                          <a:pt x="3910345" y="162622"/>
                          <a:pt x="3921441" y="418118"/>
                          <a:pt x="3912209" y="539584"/>
                        </a:cubicBezTo>
                        <a:cubicBezTo>
                          <a:pt x="3902977" y="661050"/>
                          <a:pt x="3928084" y="888138"/>
                          <a:pt x="3912209" y="1062479"/>
                        </a:cubicBezTo>
                        <a:cubicBezTo>
                          <a:pt x="3896334" y="1236820"/>
                          <a:pt x="3888063" y="1403755"/>
                          <a:pt x="3912209" y="1668815"/>
                        </a:cubicBezTo>
                        <a:cubicBezTo>
                          <a:pt x="3881140" y="1840347"/>
                          <a:pt x="3792040" y="1981942"/>
                          <a:pt x="3578438" y="2002586"/>
                        </a:cubicBezTo>
                        <a:cubicBezTo>
                          <a:pt x="3390880" y="1978597"/>
                          <a:pt x="3207669" y="1996191"/>
                          <a:pt x="2946247" y="2002586"/>
                        </a:cubicBezTo>
                        <a:cubicBezTo>
                          <a:pt x="2684825" y="2008981"/>
                          <a:pt x="2648574" y="1982642"/>
                          <a:pt x="2421410" y="2002586"/>
                        </a:cubicBezTo>
                        <a:cubicBezTo>
                          <a:pt x="2194246" y="2022530"/>
                          <a:pt x="2032252" y="1978606"/>
                          <a:pt x="1789219" y="2002586"/>
                        </a:cubicBezTo>
                        <a:cubicBezTo>
                          <a:pt x="1546186" y="2026566"/>
                          <a:pt x="1364321" y="1989762"/>
                          <a:pt x="1192813" y="2002586"/>
                        </a:cubicBezTo>
                        <a:cubicBezTo>
                          <a:pt x="1021305" y="2015410"/>
                          <a:pt x="885470" y="2018906"/>
                          <a:pt x="596406" y="2002586"/>
                        </a:cubicBezTo>
                        <a:cubicBezTo>
                          <a:pt x="307342" y="1986266"/>
                          <a:pt x="195392" y="1982205"/>
                          <a:pt x="0" y="2002586"/>
                        </a:cubicBezTo>
                        <a:lnTo>
                          <a:pt x="0" y="2002586"/>
                        </a:lnTo>
                        <a:cubicBezTo>
                          <a:pt x="14459" y="1842398"/>
                          <a:pt x="-16046" y="1559921"/>
                          <a:pt x="0" y="1446314"/>
                        </a:cubicBezTo>
                        <a:cubicBezTo>
                          <a:pt x="16046" y="1332707"/>
                          <a:pt x="-16110" y="1145170"/>
                          <a:pt x="0" y="890043"/>
                        </a:cubicBezTo>
                        <a:cubicBezTo>
                          <a:pt x="16110" y="634916"/>
                          <a:pt x="-22309" y="484964"/>
                          <a:pt x="0" y="333771"/>
                        </a:cubicBezTo>
                        <a:cubicBezTo>
                          <a:pt x="41562" y="163838"/>
                          <a:pt x="130120" y="-12673"/>
                          <a:pt x="333771"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latin typeface="Times New Roman"/>
              <a:cs typeface="Times New Roman"/>
            </a:endParaRPr>
          </a:p>
          <a:p>
            <a:pPr algn="ctr"/>
            <a:r>
              <a:rPr lang="pt-BR" b="1">
                <a:latin typeface="Times New Roman"/>
                <a:cs typeface="Times New Roman"/>
              </a:rPr>
              <a:t>Prós</a:t>
            </a:r>
            <a:endParaRPr lang="pt-BR"/>
          </a:p>
          <a:p>
            <a:pPr algn="ctr"/>
            <a:endParaRPr lang="pt-BR" b="1">
              <a:solidFill>
                <a:srgbClr val="000000"/>
              </a:solidFill>
              <a:latin typeface="Times New Roman"/>
              <a:cs typeface="Times New Roman"/>
            </a:endParaRPr>
          </a:p>
          <a:p>
            <a:r>
              <a:rPr lang="pt-BR" sz="1600">
                <a:solidFill>
                  <a:srgbClr val="000000"/>
                </a:solidFill>
                <a:latin typeface="Times New Roman"/>
                <a:cs typeface="Times New Roman"/>
              </a:rPr>
              <a:t>Consegue</a:t>
            </a:r>
            <a:r>
              <a:rPr lang="pt-BR" sz="1600">
                <a:latin typeface="Times New Roman"/>
                <a:cs typeface="Times New Roman"/>
              </a:rPr>
              <a:t> abranger um maior número de artigos (útil em </a:t>
            </a:r>
            <a:r>
              <a:rPr lang="pt-BR" sz="1600" err="1">
                <a:latin typeface="Times New Roman"/>
                <a:cs typeface="Times New Roman"/>
              </a:rPr>
              <a:t>metanálise</a:t>
            </a:r>
            <a:r>
              <a:rPr lang="pt-BR" sz="1600">
                <a:latin typeface="Times New Roman"/>
                <a:cs typeface="Times New Roman"/>
              </a:rPr>
              <a:t>) que responda a QI</a:t>
            </a:r>
            <a:endParaRPr lang="en-US"/>
          </a:p>
          <a:p>
            <a:endParaRPr lang="pt-BR" sz="1600">
              <a:latin typeface="Times New Roman"/>
              <a:cs typeface="Times New Roman"/>
            </a:endParaRPr>
          </a:p>
          <a:p>
            <a:endParaRPr lang="pt-BR" sz="1700">
              <a:latin typeface="Times New Roman"/>
              <a:cs typeface="Times New Roman"/>
            </a:endParaRPr>
          </a:p>
        </p:txBody>
      </p:sp>
      <p:sp>
        <p:nvSpPr>
          <p:cNvPr id="11" name="Retângulo: Cantos Diagonais Arredondados 10">
            <a:extLst>
              <a:ext uri="{FF2B5EF4-FFF2-40B4-BE49-F238E27FC236}">
                <a16:creationId xmlns:a16="http://schemas.microsoft.com/office/drawing/2014/main" id="{FC1CC011-097F-A915-D72A-6164C7FAA80D}"/>
              </a:ext>
            </a:extLst>
          </p:cNvPr>
          <p:cNvSpPr/>
          <p:nvPr/>
        </p:nvSpPr>
        <p:spPr>
          <a:xfrm>
            <a:off x="6594088" y="4316803"/>
            <a:ext cx="3912209" cy="2014734"/>
          </a:xfrm>
          <a:prstGeom prst="round2DiagRect">
            <a:avLst/>
          </a:prstGeom>
          <a:noFill/>
          <a:ln w="57150">
            <a:solidFill>
              <a:schemeClr val="tx1"/>
            </a:solidFill>
            <a:extLst>
              <a:ext uri="{C807C97D-BFC1-408E-A445-0C87EB9F89A2}">
                <ask:lineSketchStyleProps xmlns:ask="http://schemas.microsoft.com/office/drawing/2018/sketchyshapes" sd="719433228">
                  <a:custGeom>
                    <a:avLst/>
                    <a:gdLst>
                      <a:gd name="connsiteX0" fmla="*/ 335796 w 3912209"/>
                      <a:gd name="connsiteY0" fmla="*/ 0 h 2014734"/>
                      <a:gd name="connsiteX1" fmla="*/ 896101 w 3912209"/>
                      <a:gd name="connsiteY1" fmla="*/ 0 h 2014734"/>
                      <a:gd name="connsiteX2" fmla="*/ 1384877 w 3912209"/>
                      <a:gd name="connsiteY2" fmla="*/ 0 h 2014734"/>
                      <a:gd name="connsiteX3" fmla="*/ 1873654 w 3912209"/>
                      <a:gd name="connsiteY3" fmla="*/ 0 h 2014734"/>
                      <a:gd name="connsiteX4" fmla="*/ 2469722 w 3912209"/>
                      <a:gd name="connsiteY4" fmla="*/ 0 h 2014734"/>
                      <a:gd name="connsiteX5" fmla="*/ 3137320 w 3912209"/>
                      <a:gd name="connsiteY5" fmla="*/ 0 h 2014734"/>
                      <a:gd name="connsiteX6" fmla="*/ 3912209 w 3912209"/>
                      <a:gd name="connsiteY6" fmla="*/ 0 h 2014734"/>
                      <a:gd name="connsiteX7" fmla="*/ 3912209 w 3912209"/>
                      <a:gd name="connsiteY7" fmla="*/ 0 h 2014734"/>
                      <a:gd name="connsiteX8" fmla="*/ 3912209 w 3912209"/>
                      <a:gd name="connsiteY8" fmla="*/ 559646 h 2014734"/>
                      <a:gd name="connsiteX9" fmla="*/ 3912209 w 3912209"/>
                      <a:gd name="connsiteY9" fmla="*/ 1068924 h 2014734"/>
                      <a:gd name="connsiteX10" fmla="*/ 3912209 w 3912209"/>
                      <a:gd name="connsiteY10" fmla="*/ 1678938 h 2014734"/>
                      <a:gd name="connsiteX11" fmla="*/ 3576413 w 3912209"/>
                      <a:gd name="connsiteY11" fmla="*/ 2014734 h 2014734"/>
                      <a:gd name="connsiteX12" fmla="*/ 2980344 w 3912209"/>
                      <a:gd name="connsiteY12" fmla="*/ 2014734 h 2014734"/>
                      <a:gd name="connsiteX13" fmla="*/ 2491568 w 3912209"/>
                      <a:gd name="connsiteY13" fmla="*/ 2014734 h 2014734"/>
                      <a:gd name="connsiteX14" fmla="*/ 1931263 w 3912209"/>
                      <a:gd name="connsiteY14" fmla="*/ 2014734 h 2014734"/>
                      <a:gd name="connsiteX15" fmla="*/ 1299430 w 3912209"/>
                      <a:gd name="connsiteY15" fmla="*/ 2014734 h 2014734"/>
                      <a:gd name="connsiteX16" fmla="*/ 739125 w 3912209"/>
                      <a:gd name="connsiteY16" fmla="*/ 2014734 h 2014734"/>
                      <a:gd name="connsiteX17" fmla="*/ 0 w 3912209"/>
                      <a:gd name="connsiteY17" fmla="*/ 2014734 h 2014734"/>
                      <a:gd name="connsiteX18" fmla="*/ 0 w 3912209"/>
                      <a:gd name="connsiteY18" fmla="*/ 2014734 h 2014734"/>
                      <a:gd name="connsiteX19" fmla="*/ 0 w 3912209"/>
                      <a:gd name="connsiteY19" fmla="*/ 1421509 h 2014734"/>
                      <a:gd name="connsiteX20" fmla="*/ 0 w 3912209"/>
                      <a:gd name="connsiteY20" fmla="*/ 878653 h 2014734"/>
                      <a:gd name="connsiteX21" fmla="*/ 0 w 3912209"/>
                      <a:gd name="connsiteY21" fmla="*/ 335796 h 2014734"/>
                      <a:gd name="connsiteX22" fmla="*/ 335796 w 3912209"/>
                      <a:gd name="connsiteY22" fmla="*/ 0 h 201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2209" h="2014734" extrusionOk="0">
                        <a:moveTo>
                          <a:pt x="335796" y="0"/>
                        </a:moveTo>
                        <a:cubicBezTo>
                          <a:pt x="562353" y="3748"/>
                          <a:pt x="658039" y="-6921"/>
                          <a:pt x="896101" y="0"/>
                        </a:cubicBezTo>
                        <a:cubicBezTo>
                          <a:pt x="1134164" y="6921"/>
                          <a:pt x="1212482" y="-10327"/>
                          <a:pt x="1384877" y="0"/>
                        </a:cubicBezTo>
                        <a:cubicBezTo>
                          <a:pt x="1557272" y="10327"/>
                          <a:pt x="1702288" y="-8720"/>
                          <a:pt x="1873654" y="0"/>
                        </a:cubicBezTo>
                        <a:cubicBezTo>
                          <a:pt x="2045020" y="8720"/>
                          <a:pt x="2327977" y="-28767"/>
                          <a:pt x="2469722" y="0"/>
                        </a:cubicBezTo>
                        <a:cubicBezTo>
                          <a:pt x="2611467" y="28767"/>
                          <a:pt x="2949495" y="10337"/>
                          <a:pt x="3137320" y="0"/>
                        </a:cubicBezTo>
                        <a:cubicBezTo>
                          <a:pt x="3325145" y="-10337"/>
                          <a:pt x="3580342" y="27926"/>
                          <a:pt x="3912209" y="0"/>
                        </a:cubicBezTo>
                        <a:lnTo>
                          <a:pt x="3912209" y="0"/>
                        </a:lnTo>
                        <a:cubicBezTo>
                          <a:pt x="3907798" y="137911"/>
                          <a:pt x="3887082" y="314857"/>
                          <a:pt x="3912209" y="559646"/>
                        </a:cubicBezTo>
                        <a:cubicBezTo>
                          <a:pt x="3937336" y="804435"/>
                          <a:pt x="3897504" y="871244"/>
                          <a:pt x="3912209" y="1068924"/>
                        </a:cubicBezTo>
                        <a:cubicBezTo>
                          <a:pt x="3926914" y="1266604"/>
                          <a:pt x="3890874" y="1530985"/>
                          <a:pt x="3912209" y="1678938"/>
                        </a:cubicBezTo>
                        <a:cubicBezTo>
                          <a:pt x="3905825" y="1846609"/>
                          <a:pt x="3733770" y="2003537"/>
                          <a:pt x="3576413" y="2014734"/>
                        </a:cubicBezTo>
                        <a:cubicBezTo>
                          <a:pt x="3434017" y="2043294"/>
                          <a:pt x="3102615" y="2006668"/>
                          <a:pt x="2980344" y="2014734"/>
                        </a:cubicBezTo>
                        <a:cubicBezTo>
                          <a:pt x="2858073" y="2022800"/>
                          <a:pt x="2673822" y="2009189"/>
                          <a:pt x="2491568" y="2014734"/>
                        </a:cubicBezTo>
                        <a:cubicBezTo>
                          <a:pt x="2309314" y="2020279"/>
                          <a:pt x="2124210" y="2038930"/>
                          <a:pt x="1931263" y="2014734"/>
                        </a:cubicBezTo>
                        <a:cubicBezTo>
                          <a:pt x="1738317" y="1990538"/>
                          <a:pt x="1527937" y="2044160"/>
                          <a:pt x="1299430" y="2014734"/>
                        </a:cubicBezTo>
                        <a:cubicBezTo>
                          <a:pt x="1070923" y="1985308"/>
                          <a:pt x="886699" y="2039653"/>
                          <a:pt x="739125" y="2014734"/>
                        </a:cubicBezTo>
                        <a:cubicBezTo>
                          <a:pt x="591551" y="1989815"/>
                          <a:pt x="196697" y="1997701"/>
                          <a:pt x="0" y="2014734"/>
                        </a:cubicBezTo>
                        <a:lnTo>
                          <a:pt x="0" y="2014734"/>
                        </a:lnTo>
                        <a:cubicBezTo>
                          <a:pt x="-12529" y="1870380"/>
                          <a:pt x="10800" y="1684745"/>
                          <a:pt x="0" y="1421509"/>
                        </a:cubicBezTo>
                        <a:cubicBezTo>
                          <a:pt x="-10800" y="1158273"/>
                          <a:pt x="17005" y="1002292"/>
                          <a:pt x="0" y="878653"/>
                        </a:cubicBezTo>
                        <a:cubicBezTo>
                          <a:pt x="-17005" y="755014"/>
                          <a:pt x="5902" y="453375"/>
                          <a:pt x="0" y="335796"/>
                        </a:cubicBezTo>
                        <a:cubicBezTo>
                          <a:pt x="30146" y="119976"/>
                          <a:pt x="145246" y="2908"/>
                          <a:pt x="335796"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latin typeface="Times New Roman"/>
              <a:cs typeface="Times New Roman"/>
            </a:endParaRPr>
          </a:p>
          <a:p>
            <a:pPr algn="ctr"/>
            <a:r>
              <a:rPr lang="pt-BR" b="1">
                <a:latin typeface="Times New Roman"/>
                <a:cs typeface="Times New Roman"/>
              </a:rPr>
              <a:t>Contras</a:t>
            </a:r>
            <a:endParaRPr lang="pt-BR"/>
          </a:p>
          <a:p>
            <a:pPr algn="ctr"/>
            <a:endParaRPr lang="pt-BR" sz="1700">
              <a:solidFill>
                <a:srgbClr val="000000"/>
              </a:solidFill>
              <a:latin typeface="Times New Roman"/>
              <a:cs typeface="Times New Roman"/>
            </a:endParaRPr>
          </a:p>
          <a:p>
            <a:pPr algn="ctr"/>
            <a:endParaRPr lang="pt-BR" sz="1700">
              <a:solidFill>
                <a:srgbClr val="000000"/>
              </a:solidFill>
              <a:latin typeface="Times New Roman"/>
              <a:cs typeface="Times New Roman"/>
            </a:endParaRPr>
          </a:p>
          <a:p>
            <a:r>
              <a:rPr lang="pt-BR" sz="1600">
                <a:solidFill>
                  <a:srgbClr val="000000"/>
                </a:solidFill>
                <a:latin typeface="Times New Roman"/>
                <a:cs typeface="Times New Roman"/>
              </a:rPr>
              <a:t>Elevado número de resultados </a:t>
            </a:r>
            <a:r>
              <a:rPr lang="pt-BR" sz="1600">
                <a:latin typeface="Times New Roman"/>
                <a:cs typeface="Times New Roman"/>
              </a:rPr>
              <a:t>(requer mais acessos e tempo para análise/maior custo)</a:t>
            </a:r>
            <a:endParaRPr lang="pt-BR"/>
          </a:p>
          <a:p>
            <a:endParaRPr lang="pt-BR" sz="1700">
              <a:latin typeface="Times New Roman"/>
              <a:cs typeface="Times New Roman"/>
            </a:endParaRPr>
          </a:p>
          <a:p>
            <a:endParaRPr lang="pt-BR" sz="1700">
              <a:latin typeface="Times New Roman"/>
              <a:cs typeface="Times New Roman"/>
            </a:endParaRPr>
          </a:p>
        </p:txBody>
      </p:sp>
      <p:sp>
        <p:nvSpPr>
          <p:cNvPr id="12" name="Retângulo: Cantos Diagonais Arredondados 11">
            <a:extLst>
              <a:ext uri="{FF2B5EF4-FFF2-40B4-BE49-F238E27FC236}">
                <a16:creationId xmlns:a16="http://schemas.microsoft.com/office/drawing/2014/main" id="{5E772DC1-40AF-937C-F6AF-0F045237C98A}"/>
              </a:ext>
            </a:extLst>
          </p:cNvPr>
          <p:cNvSpPr/>
          <p:nvPr/>
        </p:nvSpPr>
        <p:spPr>
          <a:xfrm>
            <a:off x="1576061" y="2809990"/>
            <a:ext cx="4731503" cy="1234860"/>
          </a:xfrm>
          <a:prstGeom prst="round2DiagRect">
            <a:avLst/>
          </a:prstGeom>
          <a:noFill/>
          <a:ln w="57150">
            <a:solidFill>
              <a:schemeClr val="tx1"/>
            </a:solidFill>
            <a:extLst>
              <a:ext uri="{C807C97D-BFC1-408E-A445-0C87EB9F89A2}">
                <ask:lineSketchStyleProps xmlns:ask="http://schemas.microsoft.com/office/drawing/2018/sketchyshapes" sd="4163031390">
                  <a:custGeom>
                    <a:avLst/>
                    <a:gdLst>
                      <a:gd name="connsiteX0" fmla="*/ 205814 w 4731503"/>
                      <a:gd name="connsiteY0" fmla="*/ 0 h 1234860"/>
                      <a:gd name="connsiteX1" fmla="*/ 761827 w 4731503"/>
                      <a:gd name="connsiteY1" fmla="*/ 0 h 1234860"/>
                      <a:gd name="connsiteX2" fmla="*/ 1317840 w 4731503"/>
                      <a:gd name="connsiteY2" fmla="*/ 0 h 1234860"/>
                      <a:gd name="connsiteX3" fmla="*/ 2054881 w 4731503"/>
                      <a:gd name="connsiteY3" fmla="*/ 0 h 1234860"/>
                      <a:gd name="connsiteX4" fmla="*/ 2746665 w 4731503"/>
                      <a:gd name="connsiteY4" fmla="*/ 0 h 1234860"/>
                      <a:gd name="connsiteX5" fmla="*/ 3393192 w 4731503"/>
                      <a:gd name="connsiteY5" fmla="*/ 0 h 1234860"/>
                      <a:gd name="connsiteX6" fmla="*/ 4039719 w 4731503"/>
                      <a:gd name="connsiteY6" fmla="*/ 0 h 1234860"/>
                      <a:gd name="connsiteX7" fmla="*/ 4731503 w 4731503"/>
                      <a:gd name="connsiteY7" fmla="*/ 0 h 1234860"/>
                      <a:gd name="connsiteX8" fmla="*/ 4731503 w 4731503"/>
                      <a:gd name="connsiteY8" fmla="*/ 0 h 1234860"/>
                      <a:gd name="connsiteX9" fmla="*/ 4731503 w 4731503"/>
                      <a:gd name="connsiteY9" fmla="*/ 504233 h 1234860"/>
                      <a:gd name="connsiteX10" fmla="*/ 4731503 w 4731503"/>
                      <a:gd name="connsiteY10" fmla="*/ 1029046 h 1234860"/>
                      <a:gd name="connsiteX11" fmla="*/ 4525689 w 4731503"/>
                      <a:gd name="connsiteY11" fmla="*/ 1234860 h 1234860"/>
                      <a:gd name="connsiteX12" fmla="*/ 3788648 w 4731503"/>
                      <a:gd name="connsiteY12" fmla="*/ 1234860 h 1234860"/>
                      <a:gd name="connsiteX13" fmla="*/ 3051607 w 4731503"/>
                      <a:gd name="connsiteY13" fmla="*/ 1234860 h 1234860"/>
                      <a:gd name="connsiteX14" fmla="*/ 2405080 w 4731503"/>
                      <a:gd name="connsiteY14" fmla="*/ 1234860 h 1234860"/>
                      <a:gd name="connsiteX15" fmla="*/ 1803810 w 4731503"/>
                      <a:gd name="connsiteY15" fmla="*/ 1234860 h 1234860"/>
                      <a:gd name="connsiteX16" fmla="*/ 1066770 w 4731503"/>
                      <a:gd name="connsiteY16" fmla="*/ 1234860 h 1234860"/>
                      <a:gd name="connsiteX17" fmla="*/ 556013 w 4731503"/>
                      <a:gd name="connsiteY17" fmla="*/ 1234860 h 1234860"/>
                      <a:gd name="connsiteX18" fmla="*/ 0 w 4731503"/>
                      <a:gd name="connsiteY18" fmla="*/ 1234860 h 1234860"/>
                      <a:gd name="connsiteX19" fmla="*/ 0 w 4731503"/>
                      <a:gd name="connsiteY19" fmla="*/ 1234860 h 1234860"/>
                      <a:gd name="connsiteX20" fmla="*/ 0 w 4731503"/>
                      <a:gd name="connsiteY20" fmla="*/ 710047 h 1234860"/>
                      <a:gd name="connsiteX21" fmla="*/ 0 w 4731503"/>
                      <a:gd name="connsiteY21" fmla="*/ 205814 h 1234860"/>
                      <a:gd name="connsiteX22" fmla="*/ 205814 w 4731503"/>
                      <a:gd name="connsiteY22" fmla="*/ 0 h 123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1503" h="1234860" extrusionOk="0">
                        <a:moveTo>
                          <a:pt x="205814" y="0"/>
                        </a:moveTo>
                        <a:cubicBezTo>
                          <a:pt x="358836" y="-183"/>
                          <a:pt x="546333" y="27435"/>
                          <a:pt x="761827" y="0"/>
                        </a:cubicBezTo>
                        <a:cubicBezTo>
                          <a:pt x="977321" y="-27435"/>
                          <a:pt x="1146558" y="20670"/>
                          <a:pt x="1317840" y="0"/>
                        </a:cubicBezTo>
                        <a:cubicBezTo>
                          <a:pt x="1489122" y="-20670"/>
                          <a:pt x="1761840" y="-12500"/>
                          <a:pt x="2054881" y="0"/>
                        </a:cubicBezTo>
                        <a:cubicBezTo>
                          <a:pt x="2347922" y="12500"/>
                          <a:pt x="2453877" y="-30902"/>
                          <a:pt x="2746665" y="0"/>
                        </a:cubicBezTo>
                        <a:cubicBezTo>
                          <a:pt x="3039453" y="30902"/>
                          <a:pt x="3204866" y="7978"/>
                          <a:pt x="3393192" y="0"/>
                        </a:cubicBezTo>
                        <a:cubicBezTo>
                          <a:pt x="3581518" y="-7978"/>
                          <a:pt x="3882544" y="-5824"/>
                          <a:pt x="4039719" y="0"/>
                        </a:cubicBezTo>
                        <a:cubicBezTo>
                          <a:pt x="4196894" y="5824"/>
                          <a:pt x="4407110" y="-6601"/>
                          <a:pt x="4731503" y="0"/>
                        </a:cubicBezTo>
                        <a:lnTo>
                          <a:pt x="4731503" y="0"/>
                        </a:lnTo>
                        <a:cubicBezTo>
                          <a:pt x="4726463" y="199882"/>
                          <a:pt x="4728133" y="349803"/>
                          <a:pt x="4731503" y="504233"/>
                        </a:cubicBezTo>
                        <a:cubicBezTo>
                          <a:pt x="4734873" y="658663"/>
                          <a:pt x="4734758" y="878583"/>
                          <a:pt x="4731503" y="1029046"/>
                        </a:cubicBezTo>
                        <a:cubicBezTo>
                          <a:pt x="4732792" y="1145773"/>
                          <a:pt x="4660331" y="1237271"/>
                          <a:pt x="4525689" y="1234860"/>
                        </a:cubicBezTo>
                        <a:cubicBezTo>
                          <a:pt x="4247303" y="1213743"/>
                          <a:pt x="4140105" y="1265979"/>
                          <a:pt x="3788648" y="1234860"/>
                        </a:cubicBezTo>
                        <a:cubicBezTo>
                          <a:pt x="3437191" y="1203741"/>
                          <a:pt x="3221929" y="1263430"/>
                          <a:pt x="3051607" y="1234860"/>
                        </a:cubicBezTo>
                        <a:cubicBezTo>
                          <a:pt x="2881285" y="1206290"/>
                          <a:pt x="2647802" y="1227820"/>
                          <a:pt x="2405080" y="1234860"/>
                        </a:cubicBezTo>
                        <a:cubicBezTo>
                          <a:pt x="2162358" y="1241900"/>
                          <a:pt x="1939473" y="1258381"/>
                          <a:pt x="1803810" y="1234860"/>
                        </a:cubicBezTo>
                        <a:cubicBezTo>
                          <a:pt x="1668147" y="1211340"/>
                          <a:pt x="1322626" y="1248577"/>
                          <a:pt x="1066770" y="1234860"/>
                        </a:cubicBezTo>
                        <a:cubicBezTo>
                          <a:pt x="810914" y="1221143"/>
                          <a:pt x="800834" y="1259710"/>
                          <a:pt x="556013" y="1234860"/>
                        </a:cubicBezTo>
                        <a:cubicBezTo>
                          <a:pt x="311192" y="1210010"/>
                          <a:pt x="228333" y="1218525"/>
                          <a:pt x="0" y="1234860"/>
                        </a:cubicBezTo>
                        <a:lnTo>
                          <a:pt x="0" y="1234860"/>
                        </a:lnTo>
                        <a:cubicBezTo>
                          <a:pt x="-1758" y="1023340"/>
                          <a:pt x="-11099" y="893750"/>
                          <a:pt x="0" y="710047"/>
                        </a:cubicBezTo>
                        <a:cubicBezTo>
                          <a:pt x="11099" y="526344"/>
                          <a:pt x="-10453" y="337803"/>
                          <a:pt x="0" y="205814"/>
                        </a:cubicBezTo>
                        <a:cubicBezTo>
                          <a:pt x="-8000" y="99690"/>
                          <a:pt x="92206" y="4847"/>
                          <a:pt x="20581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a:latin typeface="Times New Roman"/>
                <a:cs typeface="Times New Roman"/>
              </a:rPr>
              <a:t>    </a:t>
            </a:r>
            <a:r>
              <a:rPr lang="pt-BR">
                <a:latin typeface="Times New Roman"/>
                <a:cs typeface="Times New Roman"/>
              </a:rPr>
              <a:t> Identificação de </a:t>
            </a:r>
            <a:r>
              <a:rPr lang="pt-BR" err="1">
                <a:latin typeface="Times New Roman"/>
                <a:cs typeface="Times New Roman"/>
              </a:rPr>
              <a:t>keywords</a:t>
            </a:r>
            <a:r>
              <a:rPr lang="pt-BR">
                <a:latin typeface="Times New Roman"/>
                <a:cs typeface="Times New Roman"/>
              </a:rPr>
              <a:t> a partir de outros estudos</a:t>
            </a:r>
            <a:endParaRPr lang="pt-BR" b="1">
              <a:latin typeface="Times New Roman"/>
              <a:cs typeface="Times New Roman"/>
            </a:endParaRPr>
          </a:p>
        </p:txBody>
      </p:sp>
      <p:sp>
        <p:nvSpPr>
          <p:cNvPr id="6" name="Retângulo: Cantos Diagonais Arredondados 5">
            <a:extLst>
              <a:ext uri="{FF2B5EF4-FFF2-40B4-BE49-F238E27FC236}">
                <a16:creationId xmlns:a16="http://schemas.microsoft.com/office/drawing/2014/main" id="{D9685B67-38D4-1FE3-1DE8-971ECF968923}"/>
              </a:ext>
            </a:extLst>
          </p:cNvPr>
          <p:cNvSpPr/>
          <p:nvPr/>
        </p:nvSpPr>
        <p:spPr>
          <a:xfrm>
            <a:off x="6594375" y="2809990"/>
            <a:ext cx="4731503" cy="1234860"/>
          </a:xfrm>
          <a:prstGeom prst="round2DiagRect">
            <a:avLst/>
          </a:prstGeom>
          <a:noFill/>
          <a:ln w="57150">
            <a:solidFill>
              <a:schemeClr val="tx1"/>
            </a:solidFill>
            <a:extLst>
              <a:ext uri="{C807C97D-BFC1-408E-A445-0C87EB9F89A2}">
                <ask:lineSketchStyleProps xmlns:ask="http://schemas.microsoft.com/office/drawing/2018/sketchyshapes" sd="1440657186">
                  <a:custGeom>
                    <a:avLst/>
                    <a:gdLst>
                      <a:gd name="connsiteX0" fmla="*/ 205814 w 4731503"/>
                      <a:gd name="connsiteY0" fmla="*/ 0 h 1234860"/>
                      <a:gd name="connsiteX1" fmla="*/ 761827 w 4731503"/>
                      <a:gd name="connsiteY1" fmla="*/ 0 h 1234860"/>
                      <a:gd name="connsiteX2" fmla="*/ 1498868 w 4731503"/>
                      <a:gd name="connsiteY2" fmla="*/ 0 h 1234860"/>
                      <a:gd name="connsiteX3" fmla="*/ 2009624 w 4731503"/>
                      <a:gd name="connsiteY3" fmla="*/ 0 h 1234860"/>
                      <a:gd name="connsiteX4" fmla="*/ 2565638 w 4731503"/>
                      <a:gd name="connsiteY4" fmla="*/ 0 h 1234860"/>
                      <a:gd name="connsiteX5" fmla="*/ 3076394 w 4731503"/>
                      <a:gd name="connsiteY5" fmla="*/ 0 h 1234860"/>
                      <a:gd name="connsiteX6" fmla="*/ 3768178 w 4731503"/>
                      <a:gd name="connsiteY6" fmla="*/ 0 h 1234860"/>
                      <a:gd name="connsiteX7" fmla="*/ 4731503 w 4731503"/>
                      <a:gd name="connsiteY7" fmla="*/ 0 h 1234860"/>
                      <a:gd name="connsiteX8" fmla="*/ 4731503 w 4731503"/>
                      <a:gd name="connsiteY8" fmla="*/ 0 h 1234860"/>
                      <a:gd name="connsiteX9" fmla="*/ 4731503 w 4731503"/>
                      <a:gd name="connsiteY9" fmla="*/ 504233 h 1234860"/>
                      <a:gd name="connsiteX10" fmla="*/ 4731503 w 4731503"/>
                      <a:gd name="connsiteY10" fmla="*/ 1029046 h 1234860"/>
                      <a:gd name="connsiteX11" fmla="*/ 4525689 w 4731503"/>
                      <a:gd name="connsiteY11" fmla="*/ 1234860 h 1234860"/>
                      <a:gd name="connsiteX12" fmla="*/ 3833905 w 4731503"/>
                      <a:gd name="connsiteY12" fmla="*/ 1234860 h 1234860"/>
                      <a:gd name="connsiteX13" fmla="*/ 3142121 w 4731503"/>
                      <a:gd name="connsiteY13" fmla="*/ 1234860 h 1234860"/>
                      <a:gd name="connsiteX14" fmla="*/ 2631365 w 4731503"/>
                      <a:gd name="connsiteY14" fmla="*/ 1234860 h 1234860"/>
                      <a:gd name="connsiteX15" fmla="*/ 1984838 w 4731503"/>
                      <a:gd name="connsiteY15" fmla="*/ 1234860 h 1234860"/>
                      <a:gd name="connsiteX16" fmla="*/ 1428825 w 4731503"/>
                      <a:gd name="connsiteY16" fmla="*/ 1234860 h 1234860"/>
                      <a:gd name="connsiteX17" fmla="*/ 782298 w 4731503"/>
                      <a:gd name="connsiteY17" fmla="*/ 1234860 h 1234860"/>
                      <a:gd name="connsiteX18" fmla="*/ 0 w 4731503"/>
                      <a:gd name="connsiteY18" fmla="*/ 1234860 h 1234860"/>
                      <a:gd name="connsiteX19" fmla="*/ 0 w 4731503"/>
                      <a:gd name="connsiteY19" fmla="*/ 1234860 h 1234860"/>
                      <a:gd name="connsiteX20" fmla="*/ 0 w 4731503"/>
                      <a:gd name="connsiteY20" fmla="*/ 740918 h 1234860"/>
                      <a:gd name="connsiteX21" fmla="*/ 0 w 4731503"/>
                      <a:gd name="connsiteY21" fmla="*/ 205814 h 1234860"/>
                      <a:gd name="connsiteX22" fmla="*/ 205814 w 4731503"/>
                      <a:gd name="connsiteY22" fmla="*/ 0 h 123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1503" h="1234860" extrusionOk="0">
                        <a:moveTo>
                          <a:pt x="205814" y="0"/>
                        </a:moveTo>
                        <a:cubicBezTo>
                          <a:pt x="386901" y="3692"/>
                          <a:pt x="493044" y="3720"/>
                          <a:pt x="761827" y="0"/>
                        </a:cubicBezTo>
                        <a:cubicBezTo>
                          <a:pt x="1030610" y="-3720"/>
                          <a:pt x="1226492" y="-11981"/>
                          <a:pt x="1498868" y="0"/>
                        </a:cubicBezTo>
                        <a:cubicBezTo>
                          <a:pt x="1771244" y="11981"/>
                          <a:pt x="1855648" y="17970"/>
                          <a:pt x="2009624" y="0"/>
                        </a:cubicBezTo>
                        <a:cubicBezTo>
                          <a:pt x="2163600" y="-17970"/>
                          <a:pt x="2435384" y="-10937"/>
                          <a:pt x="2565638" y="0"/>
                        </a:cubicBezTo>
                        <a:cubicBezTo>
                          <a:pt x="2695892" y="10937"/>
                          <a:pt x="2970287" y="5064"/>
                          <a:pt x="3076394" y="0"/>
                        </a:cubicBezTo>
                        <a:cubicBezTo>
                          <a:pt x="3182501" y="-5064"/>
                          <a:pt x="3488515" y="26141"/>
                          <a:pt x="3768178" y="0"/>
                        </a:cubicBezTo>
                        <a:cubicBezTo>
                          <a:pt x="4047841" y="-26141"/>
                          <a:pt x="4371390" y="-35318"/>
                          <a:pt x="4731503" y="0"/>
                        </a:cubicBezTo>
                        <a:lnTo>
                          <a:pt x="4731503" y="0"/>
                        </a:lnTo>
                        <a:cubicBezTo>
                          <a:pt x="4755356" y="148313"/>
                          <a:pt x="4715502" y="373648"/>
                          <a:pt x="4731503" y="504233"/>
                        </a:cubicBezTo>
                        <a:cubicBezTo>
                          <a:pt x="4747504" y="634818"/>
                          <a:pt x="4734792" y="769789"/>
                          <a:pt x="4731503" y="1029046"/>
                        </a:cubicBezTo>
                        <a:cubicBezTo>
                          <a:pt x="4710391" y="1139664"/>
                          <a:pt x="4636733" y="1219545"/>
                          <a:pt x="4525689" y="1234860"/>
                        </a:cubicBezTo>
                        <a:cubicBezTo>
                          <a:pt x="4203724" y="1214671"/>
                          <a:pt x="4105416" y="1231026"/>
                          <a:pt x="3833905" y="1234860"/>
                        </a:cubicBezTo>
                        <a:cubicBezTo>
                          <a:pt x="3562394" y="1238694"/>
                          <a:pt x="3451642" y="1226032"/>
                          <a:pt x="3142121" y="1234860"/>
                        </a:cubicBezTo>
                        <a:cubicBezTo>
                          <a:pt x="2832600" y="1243688"/>
                          <a:pt x="2810261" y="1234346"/>
                          <a:pt x="2631365" y="1234860"/>
                        </a:cubicBezTo>
                        <a:cubicBezTo>
                          <a:pt x="2452469" y="1235374"/>
                          <a:pt x="2123153" y="1254223"/>
                          <a:pt x="1984838" y="1234860"/>
                        </a:cubicBezTo>
                        <a:cubicBezTo>
                          <a:pt x="1846523" y="1215497"/>
                          <a:pt x="1545389" y="1235802"/>
                          <a:pt x="1428825" y="1234860"/>
                        </a:cubicBezTo>
                        <a:cubicBezTo>
                          <a:pt x="1312261" y="1233918"/>
                          <a:pt x="922370" y="1242603"/>
                          <a:pt x="782298" y="1234860"/>
                        </a:cubicBezTo>
                        <a:cubicBezTo>
                          <a:pt x="642226" y="1227117"/>
                          <a:pt x="172778" y="1212024"/>
                          <a:pt x="0" y="1234860"/>
                        </a:cubicBezTo>
                        <a:lnTo>
                          <a:pt x="0" y="1234860"/>
                        </a:lnTo>
                        <a:cubicBezTo>
                          <a:pt x="-19903" y="1067900"/>
                          <a:pt x="-15241" y="940232"/>
                          <a:pt x="0" y="740918"/>
                        </a:cubicBezTo>
                        <a:cubicBezTo>
                          <a:pt x="15241" y="541604"/>
                          <a:pt x="18002" y="460446"/>
                          <a:pt x="0" y="205814"/>
                        </a:cubicBezTo>
                        <a:cubicBezTo>
                          <a:pt x="-21232" y="83749"/>
                          <a:pt x="88306" y="-7567"/>
                          <a:pt x="20581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a:latin typeface="Times New Roman"/>
                <a:cs typeface="Times New Roman"/>
              </a:rPr>
              <a:t>     </a:t>
            </a:r>
            <a:endParaRPr lang="en-US">
              <a:latin typeface="Times New Roman"/>
              <a:cs typeface="Times New Roman"/>
            </a:endParaRPr>
          </a:p>
          <a:p>
            <a:r>
              <a:rPr lang="pt-BR">
                <a:latin typeface="Times New Roman"/>
                <a:cs typeface="Times New Roman"/>
              </a:rPr>
              <a:t>     </a:t>
            </a:r>
            <a:endParaRPr lang="en-US">
              <a:latin typeface="Times New Roman"/>
              <a:cs typeface="Times New Roman"/>
            </a:endParaRPr>
          </a:p>
          <a:p>
            <a:r>
              <a:rPr lang="pt-BR">
                <a:latin typeface="Times New Roman"/>
                <a:cs typeface="Times New Roman"/>
              </a:rPr>
              <a:t>     Busca nas bases de dados</a:t>
            </a:r>
            <a:endParaRPr lang="en-US">
              <a:latin typeface="Times New Roman"/>
              <a:cs typeface="Times New Roman"/>
            </a:endParaRPr>
          </a:p>
          <a:p>
            <a:endParaRPr lang="pt-BR" sz="1600">
              <a:latin typeface="Times New Roman"/>
              <a:cs typeface="Times New Roman"/>
            </a:endParaRPr>
          </a:p>
          <a:p>
            <a:endParaRPr lang="pt-BR">
              <a:latin typeface="Times New Roman"/>
              <a:cs typeface="Times New Roman"/>
            </a:endParaRPr>
          </a:p>
        </p:txBody>
      </p:sp>
      <p:sp>
        <p:nvSpPr>
          <p:cNvPr id="18" name="CaixaDeTexto 17">
            <a:extLst>
              <a:ext uri="{FF2B5EF4-FFF2-40B4-BE49-F238E27FC236}">
                <a16:creationId xmlns:a16="http://schemas.microsoft.com/office/drawing/2014/main" id="{140F9852-2B13-5582-AFAF-109C127883CF}"/>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25</a:t>
            </a:r>
          </a:p>
        </p:txBody>
      </p:sp>
      <p:pic>
        <p:nvPicPr>
          <p:cNvPr id="20" name="Imagem 19" descr="1 digit&quot; Icon - Download for free – Iconduck">
            <a:extLst>
              <a:ext uri="{FF2B5EF4-FFF2-40B4-BE49-F238E27FC236}">
                <a16:creationId xmlns:a16="http://schemas.microsoft.com/office/drawing/2014/main" id="{A543872E-473A-2B63-C5CD-0AF42918040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787798" y="3053157"/>
            <a:ext cx="766585" cy="760854"/>
          </a:xfrm>
          <a:prstGeom prst="rect">
            <a:avLst/>
          </a:prstGeom>
        </p:spPr>
      </p:pic>
      <p:pic>
        <p:nvPicPr>
          <p:cNvPr id="22" name="Imagem 21" descr="Ficheiro:Icon 2 red.svg – Wikipédia, a enciclopédia livre">
            <a:extLst>
              <a:ext uri="{FF2B5EF4-FFF2-40B4-BE49-F238E27FC236}">
                <a16:creationId xmlns:a16="http://schemas.microsoft.com/office/drawing/2014/main" id="{B58C4D2B-932F-CCCB-3E01-F8F5BE4EE14A}"/>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847637" y="3052958"/>
            <a:ext cx="795230" cy="800959"/>
          </a:xfrm>
          <a:prstGeom prst="rect">
            <a:avLst/>
          </a:prstGeom>
        </p:spPr>
      </p:pic>
      <p:pic>
        <p:nvPicPr>
          <p:cNvPr id="24" name="Imagem 23" descr="Free Pros And Cons Review SVG, PNG Icon, Symbol. Download Image.">
            <a:extLst>
              <a:ext uri="{FF2B5EF4-FFF2-40B4-BE49-F238E27FC236}">
                <a16:creationId xmlns:a16="http://schemas.microsoft.com/office/drawing/2014/main" id="{A5FB7B77-4193-7020-BB5D-F5ED0D8733A5}"/>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rcRect t="11715" r="49953" b="37866"/>
          <a:stretch/>
        </p:blipFill>
        <p:spPr>
          <a:xfrm>
            <a:off x="2556520" y="4532226"/>
            <a:ext cx="490575" cy="489309"/>
          </a:xfrm>
          <a:custGeom>
            <a:avLst/>
            <a:gdLst>
              <a:gd name="connsiteX0" fmla="*/ 0 w 490575"/>
              <a:gd name="connsiteY0" fmla="*/ 0 h 489309"/>
              <a:gd name="connsiteX1" fmla="*/ 490575 w 490575"/>
              <a:gd name="connsiteY1" fmla="*/ 0 h 489309"/>
              <a:gd name="connsiteX2" fmla="*/ 490575 w 490575"/>
              <a:gd name="connsiteY2" fmla="*/ 489309 h 489309"/>
              <a:gd name="connsiteX3" fmla="*/ 0 w 490575"/>
              <a:gd name="connsiteY3" fmla="*/ 489309 h 489309"/>
              <a:gd name="connsiteX4" fmla="*/ 0 w 490575"/>
              <a:gd name="connsiteY4" fmla="*/ 0 h 4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75" h="489309" fill="none" extrusionOk="0">
                <a:moveTo>
                  <a:pt x="0" y="0"/>
                </a:moveTo>
                <a:cubicBezTo>
                  <a:pt x="159007" y="-10384"/>
                  <a:pt x="285205" y="9922"/>
                  <a:pt x="490575" y="0"/>
                </a:cubicBezTo>
                <a:cubicBezTo>
                  <a:pt x="507343" y="185856"/>
                  <a:pt x="489373" y="314998"/>
                  <a:pt x="490575" y="489309"/>
                </a:cubicBezTo>
                <a:cubicBezTo>
                  <a:pt x="374865" y="476228"/>
                  <a:pt x="214249" y="465299"/>
                  <a:pt x="0" y="489309"/>
                </a:cubicBezTo>
                <a:cubicBezTo>
                  <a:pt x="24142" y="281662"/>
                  <a:pt x="3897" y="194177"/>
                  <a:pt x="0" y="0"/>
                </a:cubicBezTo>
                <a:close/>
              </a:path>
              <a:path w="490575" h="489309" stroke="0" extrusionOk="0">
                <a:moveTo>
                  <a:pt x="0" y="0"/>
                </a:moveTo>
                <a:cubicBezTo>
                  <a:pt x="104162" y="14157"/>
                  <a:pt x="334344" y="-6632"/>
                  <a:pt x="490575" y="0"/>
                </a:cubicBezTo>
                <a:cubicBezTo>
                  <a:pt x="471415" y="211494"/>
                  <a:pt x="491572" y="376715"/>
                  <a:pt x="490575" y="489309"/>
                </a:cubicBezTo>
                <a:cubicBezTo>
                  <a:pt x="287429" y="498824"/>
                  <a:pt x="195664" y="506545"/>
                  <a:pt x="0" y="489309"/>
                </a:cubicBezTo>
                <a:cubicBezTo>
                  <a:pt x="4595" y="326290"/>
                  <a:pt x="-5327" y="150886"/>
                  <a:pt x="0" y="0"/>
                </a:cubicBezTo>
                <a:close/>
              </a:path>
            </a:pathLst>
          </a:custGeom>
          <a:ln>
            <a:noFill/>
            <a:extLst>
              <a:ext uri="{C807C97D-BFC1-408E-A445-0C87EB9F89A2}">
                <ask:lineSketchStyleProps xmlns:ask="http://schemas.microsoft.com/office/drawing/2018/sketchyshapes" sd="3277621588">
                  <a:prstGeom prst="rect">
                    <a:avLst/>
                  </a:prstGeom>
                  <ask:type>
                    <ask:lineSketchFreehand/>
                  </ask:type>
                </ask:lineSketchStyleProps>
              </a:ext>
            </a:extLst>
          </a:ln>
        </p:spPr>
      </p:pic>
      <p:pic>
        <p:nvPicPr>
          <p:cNvPr id="26" name="Imagem 25" descr="Free Pros And Cons Review SVG, PNG Icon, Symbol. Download Image.">
            <a:extLst>
              <a:ext uri="{FF2B5EF4-FFF2-40B4-BE49-F238E27FC236}">
                <a16:creationId xmlns:a16="http://schemas.microsoft.com/office/drawing/2014/main" id="{7B71C290-F946-327B-A7BC-023248EFF871}"/>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rcRect l="50042" t="14226" r="1506" b="39540"/>
          <a:stretch/>
        </p:blipFill>
        <p:spPr>
          <a:xfrm>
            <a:off x="6723877" y="4529947"/>
            <a:ext cx="527048" cy="494845"/>
          </a:xfrm>
          <a:custGeom>
            <a:avLst/>
            <a:gdLst>
              <a:gd name="connsiteX0" fmla="*/ 0 w 527048"/>
              <a:gd name="connsiteY0" fmla="*/ 0 h 494845"/>
              <a:gd name="connsiteX1" fmla="*/ 527048 w 527048"/>
              <a:gd name="connsiteY1" fmla="*/ 0 h 494845"/>
              <a:gd name="connsiteX2" fmla="*/ 527048 w 527048"/>
              <a:gd name="connsiteY2" fmla="*/ 494845 h 494845"/>
              <a:gd name="connsiteX3" fmla="*/ 0 w 527048"/>
              <a:gd name="connsiteY3" fmla="*/ 494845 h 494845"/>
              <a:gd name="connsiteX4" fmla="*/ 0 w 527048"/>
              <a:gd name="connsiteY4" fmla="*/ 0 h 49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48" h="494845" fill="none" extrusionOk="0">
                <a:moveTo>
                  <a:pt x="0" y="0"/>
                </a:moveTo>
                <a:cubicBezTo>
                  <a:pt x="191965" y="4375"/>
                  <a:pt x="290140" y="5864"/>
                  <a:pt x="527048" y="0"/>
                </a:cubicBezTo>
                <a:cubicBezTo>
                  <a:pt x="545869" y="107795"/>
                  <a:pt x="505942" y="329219"/>
                  <a:pt x="527048" y="494845"/>
                </a:cubicBezTo>
                <a:cubicBezTo>
                  <a:pt x="327655" y="498136"/>
                  <a:pt x="174004" y="501652"/>
                  <a:pt x="0" y="494845"/>
                </a:cubicBezTo>
                <a:cubicBezTo>
                  <a:pt x="12862" y="252860"/>
                  <a:pt x="7728" y="212592"/>
                  <a:pt x="0" y="0"/>
                </a:cubicBezTo>
                <a:close/>
              </a:path>
              <a:path w="527048" h="494845" stroke="0" extrusionOk="0">
                <a:moveTo>
                  <a:pt x="0" y="0"/>
                </a:moveTo>
                <a:cubicBezTo>
                  <a:pt x="212455" y="22170"/>
                  <a:pt x="270022" y="8424"/>
                  <a:pt x="527048" y="0"/>
                </a:cubicBezTo>
                <a:cubicBezTo>
                  <a:pt x="507270" y="236874"/>
                  <a:pt x="550263" y="328902"/>
                  <a:pt x="527048" y="494845"/>
                </a:cubicBezTo>
                <a:cubicBezTo>
                  <a:pt x="331335" y="498274"/>
                  <a:pt x="108178" y="491313"/>
                  <a:pt x="0" y="494845"/>
                </a:cubicBezTo>
                <a:cubicBezTo>
                  <a:pt x="-14325" y="363116"/>
                  <a:pt x="-684" y="124714"/>
                  <a:pt x="0" y="0"/>
                </a:cubicBezTo>
                <a:close/>
              </a:path>
            </a:pathLst>
          </a:custGeom>
          <a:ln>
            <a:noFill/>
            <a:extLst>
              <a:ext uri="{C807C97D-BFC1-408E-A445-0C87EB9F89A2}">
                <ask:lineSketchStyleProps xmlns:ask="http://schemas.microsoft.com/office/drawing/2018/sketchyshapes" sd="636589364">
                  <a:prstGeom prst="rect">
                    <a:avLst/>
                  </a:prstGeom>
                  <ask:type>
                    <ask:lineSketchFreehand/>
                  </ask:type>
                </ask:lineSketchStyleProps>
              </a:ext>
            </a:extLst>
          </a:ln>
        </p:spPr>
      </p:pic>
    </p:spTree>
    <p:extLst>
      <p:ext uri="{BB962C8B-B14F-4D97-AF65-F5344CB8AC3E}">
        <p14:creationId xmlns:p14="http://schemas.microsoft.com/office/powerpoint/2010/main" val="3752286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Cantos Diagonais Arredondados 10">
            <a:extLst>
              <a:ext uri="{FF2B5EF4-FFF2-40B4-BE49-F238E27FC236}">
                <a16:creationId xmlns:a16="http://schemas.microsoft.com/office/drawing/2014/main" id="{FC1CC011-097F-A915-D72A-6164C7FAA80D}"/>
              </a:ext>
            </a:extLst>
          </p:cNvPr>
          <p:cNvSpPr/>
          <p:nvPr/>
        </p:nvSpPr>
        <p:spPr>
          <a:xfrm>
            <a:off x="7454060" y="3973903"/>
            <a:ext cx="3912209" cy="2014734"/>
          </a:xfrm>
          <a:prstGeom prst="round2DiagRect">
            <a:avLst/>
          </a:prstGeom>
          <a:noFill/>
          <a:ln w="57150">
            <a:solidFill>
              <a:schemeClr val="tx1"/>
            </a:solidFill>
            <a:extLst>
              <a:ext uri="{C807C97D-BFC1-408E-A445-0C87EB9F89A2}">
                <ask:lineSketchStyleProps xmlns:ask="http://schemas.microsoft.com/office/drawing/2018/sketchyshapes" sd="3863046776">
                  <a:custGeom>
                    <a:avLst/>
                    <a:gdLst>
                      <a:gd name="connsiteX0" fmla="*/ 335796 w 3912209"/>
                      <a:gd name="connsiteY0" fmla="*/ 0 h 2014734"/>
                      <a:gd name="connsiteX1" fmla="*/ 860337 w 3912209"/>
                      <a:gd name="connsiteY1" fmla="*/ 0 h 2014734"/>
                      <a:gd name="connsiteX2" fmla="*/ 1527934 w 3912209"/>
                      <a:gd name="connsiteY2" fmla="*/ 0 h 2014734"/>
                      <a:gd name="connsiteX3" fmla="*/ 2159767 w 3912209"/>
                      <a:gd name="connsiteY3" fmla="*/ 0 h 2014734"/>
                      <a:gd name="connsiteX4" fmla="*/ 2755835 w 3912209"/>
                      <a:gd name="connsiteY4" fmla="*/ 0 h 2014734"/>
                      <a:gd name="connsiteX5" fmla="*/ 3280376 w 3912209"/>
                      <a:gd name="connsiteY5" fmla="*/ 0 h 2014734"/>
                      <a:gd name="connsiteX6" fmla="*/ 3912209 w 3912209"/>
                      <a:gd name="connsiteY6" fmla="*/ 0 h 2014734"/>
                      <a:gd name="connsiteX7" fmla="*/ 3912209 w 3912209"/>
                      <a:gd name="connsiteY7" fmla="*/ 0 h 2014734"/>
                      <a:gd name="connsiteX8" fmla="*/ 3912209 w 3912209"/>
                      <a:gd name="connsiteY8" fmla="*/ 576435 h 2014734"/>
                      <a:gd name="connsiteX9" fmla="*/ 3912209 w 3912209"/>
                      <a:gd name="connsiteY9" fmla="*/ 1119292 h 2014734"/>
                      <a:gd name="connsiteX10" fmla="*/ 3912209 w 3912209"/>
                      <a:gd name="connsiteY10" fmla="*/ 1678938 h 2014734"/>
                      <a:gd name="connsiteX11" fmla="*/ 3576413 w 3912209"/>
                      <a:gd name="connsiteY11" fmla="*/ 2014734 h 2014734"/>
                      <a:gd name="connsiteX12" fmla="*/ 3016108 w 3912209"/>
                      <a:gd name="connsiteY12" fmla="*/ 2014734 h 2014734"/>
                      <a:gd name="connsiteX13" fmla="*/ 2455804 w 3912209"/>
                      <a:gd name="connsiteY13" fmla="*/ 2014734 h 2014734"/>
                      <a:gd name="connsiteX14" fmla="*/ 1823971 w 3912209"/>
                      <a:gd name="connsiteY14" fmla="*/ 2014734 h 2014734"/>
                      <a:gd name="connsiteX15" fmla="*/ 1192138 w 3912209"/>
                      <a:gd name="connsiteY15" fmla="*/ 2014734 h 2014734"/>
                      <a:gd name="connsiteX16" fmla="*/ 560305 w 3912209"/>
                      <a:gd name="connsiteY16" fmla="*/ 2014734 h 2014734"/>
                      <a:gd name="connsiteX17" fmla="*/ 0 w 3912209"/>
                      <a:gd name="connsiteY17" fmla="*/ 2014734 h 2014734"/>
                      <a:gd name="connsiteX18" fmla="*/ 0 w 3912209"/>
                      <a:gd name="connsiteY18" fmla="*/ 2014734 h 2014734"/>
                      <a:gd name="connsiteX19" fmla="*/ 0 w 3912209"/>
                      <a:gd name="connsiteY19" fmla="*/ 1438299 h 2014734"/>
                      <a:gd name="connsiteX20" fmla="*/ 0 w 3912209"/>
                      <a:gd name="connsiteY20" fmla="*/ 845074 h 2014734"/>
                      <a:gd name="connsiteX21" fmla="*/ 0 w 3912209"/>
                      <a:gd name="connsiteY21" fmla="*/ 335796 h 2014734"/>
                      <a:gd name="connsiteX22" fmla="*/ 335796 w 3912209"/>
                      <a:gd name="connsiteY22" fmla="*/ 0 h 201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2209" h="2014734" extrusionOk="0">
                        <a:moveTo>
                          <a:pt x="335796" y="0"/>
                        </a:moveTo>
                        <a:cubicBezTo>
                          <a:pt x="484820" y="-10098"/>
                          <a:pt x="688730" y="25223"/>
                          <a:pt x="860337" y="0"/>
                        </a:cubicBezTo>
                        <a:cubicBezTo>
                          <a:pt x="1031944" y="-25223"/>
                          <a:pt x="1342927" y="30782"/>
                          <a:pt x="1527934" y="0"/>
                        </a:cubicBezTo>
                        <a:cubicBezTo>
                          <a:pt x="1712941" y="-30782"/>
                          <a:pt x="2027164" y="10990"/>
                          <a:pt x="2159767" y="0"/>
                        </a:cubicBezTo>
                        <a:cubicBezTo>
                          <a:pt x="2292370" y="-10990"/>
                          <a:pt x="2558138" y="-2534"/>
                          <a:pt x="2755835" y="0"/>
                        </a:cubicBezTo>
                        <a:cubicBezTo>
                          <a:pt x="2953532" y="2534"/>
                          <a:pt x="3155367" y="11067"/>
                          <a:pt x="3280376" y="0"/>
                        </a:cubicBezTo>
                        <a:cubicBezTo>
                          <a:pt x="3405385" y="-11067"/>
                          <a:pt x="3664500" y="27777"/>
                          <a:pt x="3912209" y="0"/>
                        </a:cubicBezTo>
                        <a:lnTo>
                          <a:pt x="3912209" y="0"/>
                        </a:lnTo>
                        <a:cubicBezTo>
                          <a:pt x="3898124" y="201139"/>
                          <a:pt x="3918428" y="371151"/>
                          <a:pt x="3912209" y="576435"/>
                        </a:cubicBezTo>
                        <a:cubicBezTo>
                          <a:pt x="3905990" y="781719"/>
                          <a:pt x="3896538" y="944955"/>
                          <a:pt x="3912209" y="1119292"/>
                        </a:cubicBezTo>
                        <a:cubicBezTo>
                          <a:pt x="3927880" y="1293629"/>
                          <a:pt x="3900078" y="1466749"/>
                          <a:pt x="3912209" y="1678938"/>
                        </a:cubicBezTo>
                        <a:cubicBezTo>
                          <a:pt x="3920488" y="1841703"/>
                          <a:pt x="3734492" y="1986683"/>
                          <a:pt x="3576413" y="2014734"/>
                        </a:cubicBezTo>
                        <a:cubicBezTo>
                          <a:pt x="3360333" y="2025250"/>
                          <a:pt x="3145864" y="2036905"/>
                          <a:pt x="3016108" y="2014734"/>
                        </a:cubicBezTo>
                        <a:cubicBezTo>
                          <a:pt x="2886353" y="1992563"/>
                          <a:pt x="2711945" y="2029025"/>
                          <a:pt x="2455804" y="2014734"/>
                        </a:cubicBezTo>
                        <a:cubicBezTo>
                          <a:pt x="2199663" y="2000443"/>
                          <a:pt x="2059396" y="1998149"/>
                          <a:pt x="1823971" y="2014734"/>
                        </a:cubicBezTo>
                        <a:cubicBezTo>
                          <a:pt x="1588546" y="2031319"/>
                          <a:pt x="1461222" y="2030748"/>
                          <a:pt x="1192138" y="2014734"/>
                        </a:cubicBezTo>
                        <a:cubicBezTo>
                          <a:pt x="923054" y="1998720"/>
                          <a:pt x="731184" y="2019827"/>
                          <a:pt x="560305" y="2014734"/>
                        </a:cubicBezTo>
                        <a:cubicBezTo>
                          <a:pt x="389426" y="2009641"/>
                          <a:pt x="174960" y="2035408"/>
                          <a:pt x="0" y="2014734"/>
                        </a:cubicBezTo>
                        <a:lnTo>
                          <a:pt x="0" y="2014734"/>
                        </a:lnTo>
                        <a:cubicBezTo>
                          <a:pt x="-21554" y="1794365"/>
                          <a:pt x="-24629" y="1647559"/>
                          <a:pt x="0" y="1438299"/>
                        </a:cubicBezTo>
                        <a:cubicBezTo>
                          <a:pt x="24629" y="1229039"/>
                          <a:pt x="-1430" y="1095878"/>
                          <a:pt x="0" y="845074"/>
                        </a:cubicBezTo>
                        <a:cubicBezTo>
                          <a:pt x="1430" y="594271"/>
                          <a:pt x="22712" y="519376"/>
                          <a:pt x="0" y="335796"/>
                        </a:cubicBezTo>
                        <a:cubicBezTo>
                          <a:pt x="-238" y="136584"/>
                          <a:pt x="163836" y="8797"/>
                          <a:pt x="335796"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latin typeface="Times New Roman"/>
              <a:cs typeface="Times New Roman"/>
            </a:endParaRPr>
          </a:p>
          <a:p>
            <a:pPr algn="ctr"/>
            <a:r>
              <a:rPr lang="pt-BR" b="1">
                <a:latin typeface="Times New Roman"/>
                <a:cs typeface="Times New Roman"/>
              </a:rPr>
              <a:t>Contras</a:t>
            </a:r>
            <a:endParaRPr lang="pt-BR"/>
          </a:p>
          <a:p>
            <a:pPr algn="ctr"/>
            <a:endParaRPr lang="pt-BR" sz="1700">
              <a:solidFill>
                <a:srgbClr val="000000"/>
              </a:solidFill>
              <a:latin typeface="Times New Roman"/>
              <a:cs typeface="Times New Roman"/>
            </a:endParaRPr>
          </a:p>
          <a:p>
            <a:pPr algn="ctr"/>
            <a:r>
              <a:rPr lang="pt-BR" sz="1700">
                <a:solidFill>
                  <a:srgbClr val="000000"/>
                </a:solidFill>
                <a:latin typeface="Times New Roman"/>
                <a:cs typeface="Times New Roman"/>
              </a:rPr>
              <a:t>Desconsidera a qualidade (pode incluir artigos com pouco rigor)</a:t>
            </a:r>
          </a:p>
          <a:p>
            <a:endParaRPr lang="pt-BR" sz="1700">
              <a:latin typeface="Times New Roman"/>
              <a:cs typeface="Times New Roman"/>
            </a:endParaRPr>
          </a:p>
          <a:p>
            <a:endParaRPr lang="pt-BR" sz="1700">
              <a:latin typeface="Times New Roman"/>
              <a:cs typeface="Times New Roman"/>
            </a:endParaRPr>
          </a:p>
        </p:txBody>
      </p:sp>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Abordagens de busca</a:t>
            </a:r>
            <a:endParaRPr lang="pt-PT" sz="2400" b="1">
              <a:latin typeface="Times New Roman" panose="02020603050405020304" pitchFamily="18" charset="0"/>
              <a:cs typeface="Times New Roman" panose="02020603050405020304" pitchFamily="18" charset="0"/>
            </a:endParaRPr>
          </a:p>
        </p:txBody>
      </p:sp>
      <p:sp>
        <p:nvSpPr>
          <p:cNvPr id="3" name="Retângulo: Cantos Diagonais Arredondados 2">
            <a:extLst>
              <a:ext uri="{FF2B5EF4-FFF2-40B4-BE49-F238E27FC236}">
                <a16:creationId xmlns:a16="http://schemas.microsoft.com/office/drawing/2014/main" id="{1FEA5E3C-C765-9671-839A-C2C164C5C460}"/>
              </a:ext>
            </a:extLst>
          </p:cNvPr>
          <p:cNvSpPr/>
          <p:nvPr/>
        </p:nvSpPr>
        <p:spPr>
          <a:xfrm>
            <a:off x="1363791" y="1699361"/>
            <a:ext cx="4748690" cy="1080000"/>
          </a:xfrm>
          <a:prstGeom prst="round2DiagRect">
            <a:avLst/>
          </a:prstGeom>
          <a:solidFill>
            <a:schemeClr val="tx1">
              <a:lumMod val="95000"/>
              <a:lumOff val="5000"/>
            </a:schemeClr>
          </a:solidFill>
          <a:ln w="57150">
            <a:solidFill>
              <a:schemeClr val="tx1"/>
            </a:solidFill>
            <a:extLst>
              <a:ext uri="{C807C97D-BFC1-408E-A445-0C87EB9F89A2}">
                <ask:lineSketchStyleProps xmlns:ask="http://schemas.microsoft.com/office/drawing/2018/sketchyshapes" sd="917532381">
                  <a:custGeom>
                    <a:avLst/>
                    <a:gdLst>
                      <a:gd name="connsiteX0" fmla="*/ 180004 w 4748690"/>
                      <a:gd name="connsiteY0" fmla="*/ 0 h 1080000"/>
                      <a:gd name="connsiteX1" fmla="*/ 695613 w 4748690"/>
                      <a:gd name="connsiteY1" fmla="*/ 0 h 1080000"/>
                      <a:gd name="connsiteX2" fmla="*/ 1302595 w 4748690"/>
                      <a:gd name="connsiteY2" fmla="*/ 0 h 1080000"/>
                      <a:gd name="connsiteX3" fmla="*/ 1818204 w 4748690"/>
                      <a:gd name="connsiteY3" fmla="*/ 0 h 1080000"/>
                      <a:gd name="connsiteX4" fmla="*/ 2379500 w 4748690"/>
                      <a:gd name="connsiteY4" fmla="*/ 0 h 1080000"/>
                      <a:gd name="connsiteX5" fmla="*/ 3077856 w 4748690"/>
                      <a:gd name="connsiteY5" fmla="*/ 0 h 1080000"/>
                      <a:gd name="connsiteX6" fmla="*/ 3776213 w 4748690"/>
                      <a:gd name="connsiteY6" fmla="*/ 0 h 1080000"/>
                      <a:gd name="connsiteX7" fmla="*/ 4748690 w 4748690"/>
                      <a:gd name="connsiteY7" fmla="*/ 0 h 1080000"/>
                      <a:gd name="connsiteX8" fmla="*/ 4748690 w 4748690"/>
                      <a:gd name="connsiteY8" fmla="*/ 0 h 1080000"/>
                      <a:gd name="connsiteX9" fmla="*/ 4748690 w 4748690"/>
                      <a:gd name="connsiteY9" fmla="*/ 458998 h 1080000"/>
                      <a:gd name="connsiteX10" fmla="*/ 4748690 w 4748690"/>
                      <a:gd name="connsiteY10" fmla="*/ 899996 h 1080000"/>
                      <a:gd name="connsiteX11" fmla="*/ 4568686 w 4748690"/>
                      <a:gd name="connsiteY11" fmla="*/ 1080000 h 1080000"/>
                      <a:gd name="connsiteX12" fmla="*/ 4053077 w 4748690"/>
                      <a:gd name="connsiteY12" fmla="*/ 1080000 h 1080000"/>
                      <a:gd name="connsiteX13" fmla="*/ 3400408 w 4748690"/>
                      <a:gd name="connsiteY13" fmla="*/ 1080000 h 1080000"/>
                      <a:gd name="connsiteX14" fmla="*/ 2839112 w 4748690"/>
                      <a:gd name="connsiteY14" fmla="*/ 1080000 h 1080000"/>
                      <a:gd name="connsiteX15" fmla="*/ 2232129 w 4748690"/>
                      <a:gd name="connsiteY15" fmla="*/ 1080000 h 1080000"/>
                      <a:gd name="connsiteX16" fmla="*/ 1670834 w 4748690"/>
                      <a:gd name="connsiteY16" fmla="*/ 1080000 h 1080000"/>
                      <a:gd name="connsiteX17" fmla="*/ 1155225 w 4748690"/>
                      <a:gd name="connsiteY17" fmla="*/ 1080000 h 1080000"/>
                      <a:gd name="connsiteX18" fmla="*/ 0 w 4748690"/>
                      <a:gd name="connsiteY18" fmla="*/ 1080000 h 1080000"/>
                      <a:gd name="connsiteX19" fmla="*/ 0 w 4748690"/>
                      <a:gd name="connsiteY19" fmla="*/ 1080000 h 1080000"/>
                      <a:gd name="connsiteX20" fmla="*/ 0 w 4748690"/>
                      <a:gd name="connsiteY20" fmla="*/ 648002 h 1080000"/>
                      <a:gd name="connsiteX21" fmla="*/ 0 w 4748690"/>
                      <a:gd name="connsiteY21" fmla="*/ 180004 h 1080000"/>
                      <a:gd name="connsiteX22" fmla="*/ 180004 w 4748690"/>
                      <a:gd name="connsiteY2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48690" h="1080000" fill="none" extrusionOk="0">
                        <a:moveTo>
                          <a:pt x="180004" y="0"/>
                        </a:moveTo>
                        <a:cubicBezTo>
                          <a:pt x="283171" y="9124"/>
                          <a:pt x="501762" y="6159"/>
                          <a:pt x="695613" y="0"/>
                        </a:cubicBezTo>
                        <a:cubicBezTo>
                          <a:pt x="889464" y="-6159"/>
                          <a:pt x="1075442" y="7607"/>
                          <a:pt x="1302595" y="0"/>
                        </a:cubicBezTo>
                        <a:cubicBezTo>
                          <a:pt x="1529748" y="-7607"/>
                          <a:pt x="1685405" y="6652"/>
                          <a:pt x="1818204" y="0"/>
                        </a:cubicBezTo>
                        <a:cubicBezTo>
                          <a:pt x="1951003" y="-6652"/>
                          <a:pt x="2124827" y="18841"/>
                          <a:pt x="2379500" y="0"/>
                        </a:cubicBezTo>
                        <a:cubicBezTo>
                          <a:pt x="2634173" y="-18841"/>
                          <a:pt x="2876515" y="-10639"/>
                          <a:pt x="3077856" y="0"/>
                        </a:cubicBezTo>
                        <a:cubicBezTo>
                          <a:pt x="3279197" y="10639"/>
                          <a:pt x="3448732" y="-26404"/>
                          <a:pt x="3776213" y="0"/>
                        </a:cubicBezTo>
                        <a:cubicBezTo>
                          <a:pt x="4103694" y="26404"/>
                          <a:pt x="4387338" y="1428"/>
                          <a:pt x="4748690" y="0"/>
                        </a:cubicBezTo>
                        <a:lnTo>
                          <a:pt x="4748690" y="0"/>
                        </a:lnTo>
                        <a:cubicBezTo>
                          <a:pt x="4763080" y="162651"/>
                          <a:pt x="4737429" y="316742"/>
                          <a:pt x="4748690" y="458998"/>
                        </a:cubicBezTo>
                        <a:cubicBezTo>
                          <a:pt x="4759951" y="601254"/>
                          <a:pt x="4756656" y="690091"/>
                          <a:pt x="4748690" y="899996"/>
                        </a:cubicBezTo>
                        <a:cubicBezTo>
                          <a:pt x="4729087" y="996876"/>
                          <a:pt x="4663992" y="1072316"/>
                          <a:pt x="4568686" y="1080000"/>
                        </a:cubicBezTo>
                        <a:cubicBezTo>
                          <a:pt x="4435297" y="1077799"/>
                          <a:pt x="4257015" y="1070192"/>
                          <a:pt x="4053077" y="1080000"/>
                        </a:cubicBezTo>
                        <a:cubicBezTo>
                          <a:pt x="3849139" y="1089808"/>
                          <a:pt x="3687572" y="1090733"/>
                          <a:pt x="3400408" y="1080000"/>
                        </a:cubicBezTo>
                        <a:cubicBezTo>
                          <a:pt x="3113244" y="1069267"/>
                          <a:pt x="3040156" y="1076995"/>
                          <a:pt x="2839112" y="1080000"/>
                        </a:cubicBezTo>
                        <a:cubicBezTo>
                          <a:pt x="2638068" y="1083005"/>
                          <a:pt x="2465450" y="1109880"/>
                          <a:pt x="2232129" y="1080000"/>
                        </a:cubicBezTo>
                        <a:cubicBezTo>
                          <a:pt x="1998808" y="1050120"/>
                          <a:pt x="1948425" y="1096227"/>
                          <a:pt x="1670834" y="1080000"/>
                        </a:cubicBezTo>
                        <a:cubicBezTo>
                          <a:pt x="1393243" y="1063773"/>
                          <a:pt x="1312250" y="1079468"/>
                          <a:pt x="1155225" y="1080000"/>
                        </a:cubicBezTo>
                        <a:cubicBezTo>
                          <a:pt x="998200" y="1080532"/>
                          <a:pt x="569714" y="1104899"/>
                          <a:pt x="0" y="1080000"/>
                        </a:cubicBezTo>
                        <a:lnTo>
                          <a:pt x="0" y="1080000"/>
                        </a:lnTo>
                        <a:cubicBezTo>
                          <a:pt x="-12496" y="940123"/>
                          <a:pt x="-9500" y="807738"/>
                          <a:pt x="0" y="648002"/>
                        </a:cubicBezTo>
                        <a:cubicBezTo>
                          <a:pt x="9500" y="488266"/>
                          <a:pt x="2849" y="291406"/>
                          <a:pt x="0" y="180004"/>
                        </a:cubicBezTo>
                        <a:cubicBezTo>
                          <a:pt x="-19283" y="86590"/>
                          <a:pt x="86079" y="-18200"/>
                          <a:pt x="180004" y="0"/>
                        </a:cubicBezTo>
                        <a:close/>
                      </a:path>
                      <a:path w="4748690" h="1080000" stroke="0" extrusionOk="0">
                        <a:moveTo>
                          <a:pt x="180004" y="0"/>
                        </a:moveTo>
                        <a:cubicBezTo>
                          <a:pt x="323867" y="-10813"/>
                          <a:pt x="586362" y="18343"/>
                          <a:pt x="878360" y="0"/>
                        </a:cubicBezTo>
                        <a:cubicBezTo>
                          <a:pt x="1170358" y="-18343"/>
                          <a:pt x="1376976" y="20793"/>
                          <a:pt x="1531030" y="0"/>
                        </a:cubicBezTo>
                        <a:cubicBezTo>
                          <a:pt x="1685084" y="-20793"/>
                          <a:pt x="2079094" y="-23225"/>
                          <a:pt x="2275073" y="0"/>
                        </a:cubicBezTo>
                        <a:cubicBezTo>
                          <a:pt x="2471052" y="23225"/>
                          <a:pt x="2583312" y="7314"/>
                          <a:pt x="2882055" y="0"/>
                        </a:cubicBezTo>
                        <a:cubicBezTo>
                          <a:pt x="3180798" y="-7314"/>
                          <a:pt x="3223272" y="-17611"/>
                          <a:pt x="3443351" y="0"/>
                        </a:cubicBezTo>
                        <a:cubicBezTo>
                          <a:pt x="3663430" y="17611"/>
                          <a:pt x="3874251" y="-7184"/>
                          <a:pt x="4004647" y="0"/>
                        </a:cubicBezTo>
                        <a:cubicBezTo>
                          <a:pt x="4135043" y="7184"/>
                          <a:pt x="4541934" y="34700"/>
                          <a:pt x="4748690" y="0"/>
                        </a:cubicBezTo>
                        <a:lnTo>
                          <a:pt x="4748690" y="0"/>
                        </a:lnTo>
                        <a:cubicBezTo>
                          <a:pt x="4770351" y="173542"/>
                          <a:pt x="4770083" y="282305"/>
                          <a:pt x="4748690" y="458998"/>
                        </a:cubicBezTo>
                        <a:cubicBezTo>
                          <a:pt x="4727297" y="635691"/>
                          <a:pt x="4767711" y="793426"/>
                          <a:pt x="4748690" y="899996"/>
                        </a:cubicBezTo>
                        <a:cubicBezTo>
                          <a:pt x="4747940" y="992327"/>
                          <a:pt x="4690261" y="1071683"/>
                          <a:pt x="4568686" y="1080000"/>
                        </a:cubicBezTo>
                        <a:cubicBezTo>
                          <a:pt x="4371828" y="1048955"/>
                          <a:pt x="4178749" y="1067286"/>
                          <a:pt x="3870330" y="1080000"/>
                        </a:cubicBezTo>
                        <a:cubicBezTo>
                          <a:pt x="3561911" y="1092714"/>
                          <a:pt x="3564338" y="1105733"/>
                          <a:pt x="3263347" y="1080000"/>
                        </a:cubicBezTo>
                        <a:cubicBezTo>
                          <a:pt x="2962356" y="1054267"/>
                          <a:pt x="2902842" y="1065151"/>
                          <a:pt x="2656365" y="1080000"/>
                        </a:cubicBezTo>
                        <a:cubicBezTo>
                          <a:pt x="2409888" y="1094849"/>
                          <a:pt x="2328048" y="1095133"/>
                          <a:pt x="2140756" y="1080000"/>
                        </a:cubicBezTo>
                        <a:cubicBezTo>
                          <a:pt x="1953464" y="1064867"/>
                          <a:pt x="1767057" y="1081957"/>
                          <a:pt x="1579460" y="1080000"/>
                        </a:cubicBezTo>
                        <a:cubicBezTo>
                          <a:pt x="1391863" y="1078043"/>
                          <a:pt x="1184116" y="1061052"/>
                          <a:pt x="1018164" y="1080000"/>
                        </a:cubicBezTo>
                        <a:cubicBezTo>
                          <a:pt x="852212" y="1098948"/>
                          <a:pt x="471816" y="1115148"/>
                          <a:pt x="0" y="1080000"/>
                        </a:cubicBezTo>
                        <a:lnTo>
                          <a:pt x="0" y="1080000"/>
                        </a:lnTo>
                        <a:cubicBezTo>
                          <a:pt x="19529" y="962753"/>
                          <a:pt x="5551" y="744841"/>
                          <a:pt x="0" y="621002"/>
                        </a:cubicBezTo>
                        <a:cubicBezTo>
                          <a:pt x="-5551" y="497163"/>
                          <a:pt x="-860" y="324889"/>
                          <a:pt x="0" y="180004"/>
                        </a:cubicBezTo>
                        <a:cubicBezTo>
                          <a:pt x="-1493" y="77722"/>
                          <a:pt x="77944" y="7988"/>
                          <a:pt x="18000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a:solidFill>
                  <a:schemeClr val="bg1"/>
                </a:solidFill>
                <a:latin typeface="Times New Roman"/>
                <a:cs typeface="Times New Roman"/>
              </a:rPr>
              <a:t>Trabalhos seminais</a:t>
            </a:r>
            <a:endParaRPr lang="pt-BR">
              <a:solidFill>
                <a:schemeClr val="bg1"/>
              </a:solidFill>
            </a:endParaRPr>
          </a:p>
        </p:txBody>
      </p:sp>
      <p:sp>
        <p:nvSpPr>
          <p:cNvPr id="2" name="Retângulo: Cantos Diagonais Arredondados 1">
            <a:extLst>
              <a:ext uri="{FF2B5EF4-FFF2-40B4-BE49-F238E27FC236}">
                <a16:creationId xmlns:a16="http://schemas.microsoft.com/office/drawing/2014/main" id="{B720D8EF-56E8-603D-61C2-D906CD3A7B0C}"/>
              </a:ext>
            </a:extLst>
          </p:cNvPr>
          <p:cNvSpPr/>
          <p:nvPr/>
        </p:nvSpPr>
        <p:spPr>
          <a:xfrm>
            <a:off x="7454060" y="1699362"/>
            <a:ext cx="3912209" cy="2002586"/>
          </a:xfrm>
          <a:prstGeom prst="round2DiagRect">
            <a:avLst/>
          </a:prstGeom>
          <a:noFill/>
          <a:ln w="57150">
            <a:solidFill>
              <a:schemeClr val="tx1"/>
            </a:solidFill>
            <a:extLst>
              <a:ext uri="{C807C97D-BFC1-408E-A445-0C87EB9F89A2}">
                <ask:lineSketchStyleProps xmlns:ask="http://schemas.microsoft.com/office/drawing/2018/sketchyshapes" sd="577963421">
                  <a:custGeom>
                    <a:avLst/>
                    <a:gdLst>
                      <a:gd name="connsiteX0" fmla="*/ 333771 w 3912209"/>
                      <a:gd name="connsiteY0" fmla="*/ 0 h 2002586"/>
                      <a:gd name="connsiteX1" fmla="*/ 965962 w 3912209"/>
                      <a:gd name="connsiteY1" fmla="*/ 0 h 2002586"/>
                      <a:gd name="connsiteX2" fmla="*/ 1598152 w 3912209"/>
                      <a:gd name="connsiteY2" fmla="*/ 0 h 2002586"/>
                      <a:gd name="connsiteX3" fmla="*/ 2194559 w 3912209"/>
                      <a:gd name="connsiteY3" fmla="*/ 0 h 2002586"/>
                      <a:gd name="connsiteX4" fmla="*/ 2755181 w 3912209"/>
                      <a:gd name="connsiteY4" fmla="*/ 0 h 2002586"/>
                      <a:gd name="connsiteX5" fmla="*/ 3912209 w 3912209"/>
                      <a:gd name="connsiteY5" fmla="*/ 0 h 2002586"/>
                      <a:gd name="connsiteX6" fmla="*/ 3912209 w 3912209"/>
                      <a:gd name="connsiteY6" fmla="*/ 0 h 2002586"/>
                      <a:gd name="connsiteX7" fmla="*/ 3912209 w 3912209"/>
                      <a:gd name="connsiteY7" fmla="*/ 506207 h 2002586"/>
                      <a:gd name="connsiteX8" fmla="*/ 3912209 w 3912209"/>
                      <a:gd name="connsiteY8" fmla="*/ 1062479 h 2002586"/>
                      <a:gd name="connsiteX9" fmla="*/ 3912209 w 3912209"/>
                      <a:gd name="connsiteY9" fmla="*/ 1668815 h 2002586"/>
                      <a:gd name="connsiteX10" fmla="*/ 3578438 w 3912209"/>
                      <a:gd name="connsiteY10" fmla="*/ 2002586 h 2002586"/>
                      <a:gd name="connsiteX11" fmla="*/ 2946247 w 3912209"/>
                      <a:gd name="connsiteY11" fmla="*/ 2002586 h 2002586"/>
                      <a:gd name="connsiteX12" fmla="*/ 2421410 w 3912209"/>
                      <a:gd name="connsiteY12" fmla="*/ 2002586 h 2002586"/>
                      <a:gd name="connsiteX13" fmla="*/ 1896572 w 3912209"/>
                      <a:gd name="connsiteY13" fmla="*/ 2002586 h 2002586"/>
                      <a:gd name="connsiteX14" fmla="*/ 1300166 w 3912209"/>
                      <a:gd name="connsiteY14" fmla="*/ 2002586 h 2002586"/>
                      <a:gd name="connsiteX15" fmla="*/ 667975 w 3912209"/>
                      <a:gd name="connsiteY15" fmla="*/ 2002586 h 2002586"/>
                      <a:gd name="connsiteX16" fmla="*/ 0 w 3912209"/>
                      <a:gd name="connsiteY16" fmla="*/ 2002586 h 2002586"/>
                      <a:gd name="connsiteX17" fmla="*/ 0 w 3912209"/>
                      <a:gd name="connsiteY17" fmla="*/ 2002586 h 2002586"/>
                      <a:gd name="connsiteX18" fmla="*/ 0 w 3912209"/>
                      <a:gd name="connsiteY18" fmla="*/ 1463002 h 2002586"/>
                      <a:gd name="connsiteX19" fmla="*/ 0 w 3912209"/>
                      <a:gd name="connsiteY19" fmla="*/ 923419 h 2002586"/>
                      <a:gd name="connsiteX20" fmla="*/ 0 w 3912209"/>
                      <a:gd name="connsiteY20" fmla="*/ 333771 h 2002586"/>
                      <a:gd name="connsiteX21" fmla="*/ 333771 w 3912209"/>
                      <a:gd name="connsiteY21" fmla="*/ 0 h 20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2209" h="2002586" extrusionOk="0">
                        <a:moveTo>
                          <a:pt x="333771" y="0"/>
                        </a:moveTo>
                        <a:cubicBezTo>
                          <a:pt x="494186" y="2436"/>
                          <a:pt x="690589" y="-15795"/>
                          <a:pt x="965962" y="0"/>
                        </a:cubicBezTo>
                        <a:cubicBezTo>
                          <a:pt x="1241335" y="15795"/>
                          <a:pt x="1391900" y="-864"/>
                          <a:pt x="1598152" y="0"/>
                        </a:cubicBezTo>
                        <a:cubicBezTo>
                          <a:pt x="1804404" y="864"/>
                          <a:pt x="1993135" y="-7566"/>
                          <a:pt x="2194559" y="0"/>
                        </a:cubicBezTo>
                        <a:cubicBezTo>
                          <a:pt x="2395983" y="7566"/>
                          <a:pt x="2537929" y="12620"/>
                          <a:pt x="2755181" y="0"/>
                        </a:cubicBezTo>
                        <a:cubicBezTo>
                          <a:pt x="2972433" y="-12620"/>
                          <a:pt x="3381691" y="35764"/>
                          <a:pt x="3912209" y="0"/>
                        </a:cubicBezTo>
                        <a:lnTo>
                          <a:pt x="3912209" y="0"/>
                        </a:lnTo>
                        <a:cubicBezTo>
                          <a:pt x="3921975" y="186862"/>
                          <a:pt x="3926638" y="294455"/>
                          <a:pt x="3912209" y="506207"/>
                        </a:cubicBezTo>
                        <a:cubicBezTo>
                          <a:pt x="3897780" y="717959"/>
                          <a:pt x="3930669" y="920071"/>
                          <a:pt x="3912209" y="1062479"/>
                        </a:cubicBezTo>
                        <a:cubicBezTo>
                          <a:pt x="3893749" y="1204887"/>
                          <a:pt x="3939943" y="1444385"/>
                          <a:pt x="3912209" y="1668815"/>
                        </a:cubicBezTo>
                        <a:cubicBezTo>
                          <a:pt x="3887594" y="1850694"/>
                          <a:pt x="3797153" y="2022885"/>
                          <a:pt x="3578438" y="2002586"/>
                        </a:cubicBezTo>
                        <a:cubicBezTo>
                          <a:pt x="3446539" y="2014069"/>
                          <a:pt x="3167398" y="2010192"/>
                          <a:pt x="2946247" y="2002586"/>
                        </a:cubicBezTo>
                        <a:cubicBezTo>
                          <a:pt x="2725096" y="1994980"/>
                          <a:pt x="2651770" y="2008409"/>
                          <a:pt x="2421410" y="2002586"/>
                        </a:cubicBezTo>
                        <a:cubicBezTo>
                          <a:pt x="2191050" y="1996763"/>
                          <a:pt x="2112517" y="2025440"/>
                          <a:pt x="1896572" y="2002586"/>
                        </a:cubicBezTo>
                        <a:cubicBezTo>
                          <a:pt x="1680627" y="1979732"/>
                          <a:pt x="1559451" y="2021006"/>
                          <a:pt x="1300166" y="2002586"/>
                        </a:cubicBezTo>
                        <a:cubicBezTo>
                          <a:pt x="1040881" y="1984166"/>
                          <a:pt x="923076" y="2027593"/>
                          <a:pt x="667975" y="2002586"/>
                        </a:cubicBezTo>
                        <a:cubicBezTo>
                          <a:pt x="412874" y="1977579"/>
                          <a:pt x="275186" y="2035318"/>
                          <a:pt x="0" y="2002586"/>
                        </a:cubicBezTo>
                        <a:lnTo>
                          <a:pt x="0" y="2002586"/>
                        </a:lnTo>
                        <a:cubicBezTo>
                          <a:pt x="16912" y="1845338"/>
                          <a:pt x="2415" y="1604780"/>
                          <a:pt x="0" y="1463002"/>
                        </a:cubicBezTo>
                        <a:cubicBezTo>
                          <a:pt x="-2415" y="1321224"/>
                          <a:pt x="-26592" y="1128352"/>
                          <a:pt x="0" y="923419"/>
                        </a:cubicBezTo>
                        <a:cubicBezTo>
                          <a:pt x="26592" y="718486"/>
                          <a:pt x="7166" y="474834"/>
                          <a:pt x="0" y="333771"/>
                        </a:cubicBezTo>
                        <a:cubicBezTo>
                          <a:pt x="34650" y="144054"/>
                          <a:pt x="145540" y="-21684"/>
                          <a:pt x="333771"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latin typeface="Times New Roman"/>
              <a:cs typeface="Times New Roman"/>
            </a:endParaRPr>
          </a:p>
          <a:p>
            <a:pPr algn="ctr"/>
            <a:r>
              <a:rPr lang="pt-BR" b="1">
                <a:latin typeface="Times New Roman"/>
                <a:cs typeface="Times New Roman"/>
              </a:rPr>
              <a:t>Prós</a:t>
            </a:r>
            <a:endParaRPr lang="pt-BR"/>
          </a:p>
          <a:p>
            <a:pPr algn="ctr"/>
            <a:endParaRPr lang="pt-BR" b="1">
              <a:solidFill>
                <a:srgbClr val="000000"/>
              </a:solidFill>
              <a:latin typeface="Times New Roman"/>
              <a:cs typeface="Times New Roman"/>
            </a:endParaRPr>
          </a:p>
          <a:p>
            <a:r>
              <a:rPr lang="pt-BR" sz="1700">
                <a:solidFill>
                  <a:srgbClr val="000000"/>
                </a:solidFill>
                <a:latin typeface="Times New Roman"/>
                <a:cs typeface="Times New Roman"/>
              </a:rPr>
              <a:t>Cobertura abrangente do caminho de pesquisa (fonte e seus desdobramentos)</a:t>
            </a:r>
            <a:endParaRPr lang="pt-BR" sz="1700">
              <a:latin typeface="Times New Roman"/>
              <a:cs typeface="Times New Roman"/>
            </a:endParaRPr>
          </a:p>
          <a:p>
            <a:endParaRPr lang="pt-BR" sz="1700">
              <a:latin typeface="Times New Roman"/>
              <a:cs typeface="Times New Roman"/>
            </a:endParaRPr>
          </a:p>
        </p:txBody>
      </p:sp>
      <p:sp>
        <p:nvSpPr>
          <p:cNvPr id="12" name="Retângulo: Cantos Diagonais Arredondados 11">
            <a:extLst>
              <a:ext uri="{FF2B5EF4-FFF2-40B4-BE49-F238E27FC236}">
                <a16:creationId xmlns:a16="http://schemas.microsoft.com/office/drawing/2014/main" id="{5E772DC1-40AF-937C-F6AF-0F045237C98A}"/>
              </a:ext>
            </a:extLst>
          </p:cNvPr>
          <p:cNvSpPr/>
          <p:nvPr/>
        </p:nvSpPr>
        <p:spPr>
          <a:xfrm>
            <a:off x="1363789" y="3120233"/>
            <a:ext cx="4731503" cy="1234860"/>
          </a:xfrm>
          <a:prstGeom prst="round2DiagRect">
            <a:avLst/>
          </a:prstGeom>
          <a:noFill/>
          <a:ln w="57150">
            <a:solidFill>
              <a:schemeClr val="tx1"/>
            </a:solidFill>
            <a:extLst>
              <a:ext uri="{C807C97D-BFC1-408E-A445-0C87EB9F89A2}">
                <ask:lineSketchStyleProps xmlns:ask="http://schemas.microsoft.com/office/drawing/2018/sketchyshapes" sd="1683192274">
                  <a:custGeom>
                    <a:avLst/>
                    <a:gdLst>
                      <a:gd name="connsiteX0" fmla="*/ 205814 w 4731503"/>
                      <a:gd name="connsiteY0" fmla="*/ 0 h 1234860"/>
                      <a:gd name="connsiteX1" fmla="*/ 897598 w 4731503"/>
                      <a:gd name="connsiteY1" fmla="*/ 0 h 1234860"/>
                      <a:gd name="connsiteX2" fmla="*/ 1453611 w 4731503"/>
                      <a:gd name="connsiteY2" fmla="*/ 0 h 1234860"/>
                      <a:gd name="connsiteX3" fmla="*/ 2009624 w 4731503"/>
                      <a:gd name="connsiteY3" fmla="*/ 0 h 1234860"/>
                      <a:gd name="connsiteX4" fmla="*/ 2701408 w 4731503"/>
                      <a:gd name="connsiteY4" fmla="*/ 0 h 1234860"/>
                      <a:gd name="connsiteX5" fmla="*/ 3212165 w 4731503"/>
                      <a:gd name="connsiteY5" fmla="*/ 0 h 1234860"/>
                      <a:gd name="connsiteX6" fmla="*/ 3722921 w 4731503"/>
                      <a:gd name="connsiteY6" fmla="*/ 0 h 1234860"/>
                      <a:gd name="connsiteX7" fmla="*/ 4731503 w 4731503"/>
                      <a:gd name="connsiteY7" fmla="*/ 0 h 1234860"/>
                      <a:gd name="connsiteX8" fmla="*/ 4731503 w 4731503"/>
                      <a:gd name="connsiteY8" fmla="*/ 0 h 1234860"/>
                      <a:gd name="connsiteX9" fmla="*/ 4731503 w 4731503"/>
                      <a:gd name="connsiteY9" fmla="*/ 524813 h 1234860"/>
                      <a:gd name="connsiteX10" fmla="*/ 4731503 w 4731503"/>
                      <a:gd name="connsiteY10" fmla="*/ 1029046 h 1234860"/>
                      <a:gd name="connsiteX11" fmla="*/ 4525689 w 4731503"/>
                      <a:gd name="connsiteY11" fmla="*/ 1234860 h 1234860"/>
                      <a:gd name="connsiteX12" fmla="*/ 3924419 w 4731503"/>
                      <a:gd name="connsiteY12" fmla="*/ 1234860 h 1234860"/>
                      <a:gd name="connsiteX13" fmla="*/ 3232635 w 4731503"/>
                      <a:gd name="connsiteY13" fmla="*/ 1234860 h 1234860"/>
                      <a:gd name="connsiteX14" fmla="*/ 2540851 w 4731503"/>
                      <a:gd name="connsiteY14" fmla="*/ 1234860 h 1234860"/>
                      <a:gd name="connsiteX15" fmla="*/ 2030095 w 4731503"/>
                      <a:gd name="connsiteY15" fmla="*/ 1234860 h 1234860"/>
                      <a:gd name="connsiteX16" fmla="*/ 1428825 w 4731503"/>
                      <a:gd name="connsiteY16" fmla="*/ 1234860 h 1234860"/>
                      <a:gd name="connsiteX17" fmla="*/ 872811 w 4731503"/>
                      <a:gd name="connsiteY17" fmla="*/ 1234860 h 1234860"/>
                      <a:gd name="connsiteX18" fmla="*/ 0 w 4731503"/>
                      <a:gd name="connsiteY18" fmla="*/ 1234860 h 1234860"/>
                      <a:gd name="connsiteX19" fmla="*/ 0 w 4731503"/>
                      <a:gd name="connsiteY19" fmla="*/ 1234860 h 1234860"/>
                      <a:gd name="connsiteX20" fmla="*/ 0 w 4731503"/>
                      <a:gd name="connsiteY20" fmla="*/ 740918 h 1234860"/>
                      <a:gd name="connsiteX21" fmla="*/ 0 w 4731503"/>
                      <a:gd name="connsiteY21" fmla="*/ 205814 h 1234860"/>
                      <a:gd name="connsiteX22" fmla="*/ 205814 w 4731503"/>
                      <a:gd name="connsiteY22" fmla="*/ 0 h 123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1503" h="1234860" extrusionOk="0">
                        <a:moveTo>
                          <a:pt x="205814" y="0"/>
                        </a:moveTo>
                        <a:cubicBezTo>
                          <a:pt x="477970" y="1593"/>
                          <a:pt x="714366" y="-28355"/>
                          <a:pt x="897598" y="0"/>
                        </a:cubicBezTo>
                        <a:cubicBezTo>
                          <a:pt x="1080830" y="28355"/>
                          <a:pt x="1187827" y="-1395"/>
                          <a:pt x="1453611" y="0"/>
                        </a:cubicBezTo>
                        <a:cubicBezTo>
                          <a:pt x="1719395" y="1395"/>
                          <a:pt x="1867304" y="-19081"/>
                          <a:pt x="2009624" y="0"/>
                        </a:cubicBezTo>
                        <a:cubicBezTo>
                          <a:pt x="2151944" y="19081"/>
                          <a:pt x="2361413" y="15474"/>
                          <a:pt x="2701408" y="0"/>
                        </a:cubicBezTo>
                        <a:cubicBezTo>
                          <a:pt x="3041403" y="-15474"/>
                          <a:pt x="2975064" y="-23733"/>
                          <a:pt x="3212165" y="0"/>
                        </a:cubicBezTo>
                        <a:cubicBezTo>
                          <a:pt x="3449266" y="23733"/>
                          <a:pt x="3561402" y="13237"/>
                          <a:pt x="3722921" y="0"/>
                        </a:cubicBezTo>
                        <a:cubicBezTo>
                          <a:pt x="3884440" y="-13237"/>
                          <a:pt x="4315475" y="-9466"/>
                          <a:pt x="4731503" y="0"/>
                        </a:cubicBezTo>
                        <a:lnTo>
                          <a:pt x="4731503" y="0"/>
                        </a:lnTo>
                        <a:cubicBezTo>
                          <a:pt x="4716311" y="175473"/>
                          <a:pt x="4731069" y="390117"/>
                          <a:pt x="4731503" y="524813"/>
                        </a:cubicBezTo>
                        <a:cubicBezTo>
                          <a:pt x="4731937" y="659509"/>
                          <a:pt x="4713697" y="813714"/>
                          <a:pt x="4731503" y="1029046"/>
                        </a:cubicBezTo>
                        <a:cubicBezTo>
                          <a:pt x="4725267" y="1154473"/>
                          <a:pt x="4646077" y="1232007"/>
                          <a:pt x="4525689" y="1234860"/>
                        </a:cubicBezTo>
                        <a:cubicBezTo>
                          <a:pt x="4379868" y="1244688"/>
                          <a:pt x="4193094" y="1213834"/>
                          <a:pt x="3924419" y="1234860"/>
                        </a:cubicBezTo>
                        <a:cubicBezTo>
                          <a:pt x="3655744" y="1255887"/>
                          <a:pt x="3430219" y="1249202"/>
                          <a:pt x="3232635" y="1234860"/>
                        </a:cubicBezTo>
                        <a:cubicBezTo>
                          <a:pt x="3035051" y="1220518"/>
                          <a:pt x="2862939" y="1248229"/>
                          <a:pt x="2540851" y="1234860"/>
                        </a:cubicBezTo>
                        <a:cubicBezTo>
                          <a:pt x="2218763" y="1221491"/>
                          <a:pt x="2239295" y="1253813"/>
                          <a:pt x="2030095" y="1234860"/>
                        </a:cubicBezTo>
                        <a:cubicBezTo>
                          <a:pt x="1820895" y="1215907"/>
                          <a:pt x="1571507" y="1262404"/>
                          <a:pt x="1428825" y="1234860"/>
                        </a:cubicBezTo>
                        <a:cubicBezTo>
                          <a:pt x="1286143" y="1207317"/>
                          <a:pt x="1116114" y="1219238"/>
                          <a:pt x="872811" y="1234860"/>
                        </a:cubicBezTo>
                        <a:cubicBezTo>
                          <a:pt x="629508" y="1250482"/>
                          <a:pt x="337916" y="1276687"/>
                          <a:pt x="0" y="1234860"/>
                        </a:cubicBezTo>
                        <a:lnTo>
                          <a:pt x="0" y="1234860"/>
                        </a:lnTo>
                        <a:cubicBezTo>
                          <a:pt x="4050" y="1086707"/>
                          <a:pt x="13658" y="889554"/>
                          <a:pt x="0" y="740918"/>
                        </a:cubicBezTo>
                        <a:cubicBezTo>
                          <a:pt x="-13658" y="592282"/>
                          <a:pt x="-13868" y="322853"/>
                          <a:pt x="0" y="205814"/>
                        </a:cubicBezTo>
                        <a:cubicBezTo>
                          <a:pt x="8806" y="97885"/>
                          <a:pt x="65689" y="-3134"/>
                          <a:pt x="20581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a:latin typeface="Times New Roman"/>
                <a:cs typeface="Times New Roman"/>
              </a:rPr>
              <a:t>    Identificação de trabalhos fulcrais para o estudo</a:t>
            </a:r>
            <a:endParaRPr lang="pt-BR" b="1">
              <a:latin typeface="Times New Roman"/>
              <a:cs typeface="Times New Roman"/>
            </a:endParaRPr>
          </a:p>
        </p:txBody>
      </p:sp>
      <p:sp>
        <p:nvSpPr>
          <p:cNvPr id="6" name="Retângulo: Cantos Diagonais Arredondados 5">
            <a:extLst>
              <a:ext uri="{FF2B5EF4-FFF2-40B4-BE49-F238E27FC236}">
                <a16:creationId xmlns:a16="http://schemas.microsoft.com/office/drawing/2014/main" id="{D9685B67-38D4-1FE3-1DE8-971ECF968923}"/>
              </a:ext>
            </a:extLst>
          </p:cNvPr>
          <p:cNvSpPr/>
          <p:nvPr/>
        </p:nvSpPr>
        <p:spPr>
          <a:xfrm>
            <a:off x="1363789" y="4753090"/>
            <a:ext cx="4731503" cy="1234860"/>
          </a:xfrm>
          <a:prstGeom prst="round2DiagRect">
            <a:avLst/>
          </a:prstGeom>
          <a:noFill/>
          <a:ln w="57150">
            <a:solidFill>
              <a:schemeClr val="tx1"/>
            </a:solidFill>
            <a:extLst>
              <a:ext uri="{C807C97D-BFC1-408E-A445-0C87EB9F89A2}">
                <ask:lineSketchStyleProps xmlns:ask="http://schemas.microsoft.com/office/drawing/2018/sketchyshapes" sd="3747697818">
                  <a:custGeom>
                    <a:avLst/>
                    <a:gdLst>
                      <a:gd name="connsiteX0" fmla="*/ 205814 w 4731503"/>
                      <a:gd name="connsiteY0" fmla="*/ 0 h 1234860"/>
                      <a:gd name="connsiteX1" fmla="*/ 807084 w 4731503"/>
                      <a:gd name="connsiteY1" fmla="*/ 0 h 1234860"/>
                      <a:gd name="connsiteX2" fmla="*/ 1317840 w 4731503"/>
                      <a:gd name="connsiteY2" fmla="*/ 0 h 1234860"/>
                      <a:gd name="connsiteX3" fmla="*/ 2054881 w 4731503"/>
                      <a:gd name="connsiteY3" fmla="*/ 0 h 1234860"/>
                      <a:gd name="connsiteX4" fmla="*/ 2701408 w 4731503"/>
                      <a:gd name="connsiteY4" fmla="*/ 0 h 1234860"/>
                      <a:gd name="connsiteX5" fmla="*/ 3212165 w 4731503"/>
                      <a:gd name="connsiteY5" fmla="*/ 0 h 1234860"/>
                      <a:gd name="connsiteX6" fmla="*/ 3949205 w 4731503"/>
                      <a:gd name="connsiteY6" fmla="*/ 0 h 1234860"/>
                      <a:gd name="connsiteX7" fmla="*/ 4731503 w 4731503"/>
                      <a:gd name="connsiteY7" fmla="*/ 0 h 1234860"/>
                      <a:gd name="connsiteX8" fmla="*/ 4731503 w 4731503"/>
                      <a:gd name="connsiteY8" fmla="*/ 0 h 1234860"/>
                      <a:gd name="connsiteX9" fmla="*/ 4731503 w 4731503"/>
                      <a:gd name="connsiteY9" fmla="*/ 483652 h 1234860"/>
                      <a:gd name="connsiteX10" fmla="*/ 4731503 w 4731503"/>
                      <a:gd name="connsiteY10" fmla="*/ 1029046 h 1234860"/>
                      <a:gd name="connsiteX11" fmla="*/ 4525689 w 4731503"/>
                      <a:gd name="connsiteY11" fmla="*/ 1234860 h 1234860"/>
                      <a:gd name="connsiteX12" fmla="*/ 4014933 w 4731503"/>
                      <a:gd name="connsiteY12" fmla="*/ 1234860 h 1234860"/>
                      <a:gd name="connsiteX13" fmla="*/ 3277892 w 4731503"/>
                      <a:gd name="connsiteY13" fmla="*/ 1234860 h 1234860"/>
                      <a:gd name="connsiteX14" fmla="*/ 2767136 w 4731503"/>
                      <a:gd name="connsiteY14" fmla="*/ 1234860 h 1234860"/>
                      <a:gd name="connsiteX15" fmla="*/ 2165865 w 4731503"/>
                      <a:gd name="connsiteY15" fmla="*/ 1234860 h 1234860"/>
                      <a:gd name="connsiteX16" fmla="*/ 1428825 w 4731503"/>
                      <a:gd name="connsiteY16" fmla="*/ 1234860 h 1234860"/>
                      <a:gd name="connsiteX17" fmla="*/ 691784 w 4731503"/>
                      <a:gd name="connsiteY17" fmla="*/ 1234860 h 1234860"/>
                      <a:gd name="connsiteX18" fmla="*/ 0 w 4731503"/>
                      <a:gd name="connsiteY18" fmla="*/ 1234860 h 1234860"/>
                      <a:gd name="connsiteX19" fmla="*/ 0 w 4731503"/>
                      <a:gd name="connsiteY19" fmla="*/ 1234860 h 1234860"/>
                      <a:gd name="connsiteX20" fmla="*/ 0 w 4731503"/>
                      <a:gd name="connsiteY20" fmla="*/ 710047 h 1234860"/>
                      <a:gd name="connsiteX21" fmla="*/ 0 w 4731503"/>
                      <a:gd name="connsiteY21" fmla="*/ 205814 h 1234860"/>
                      <a:gd name="connsiteX22" fmla="*/ 205814 w 4731503"/>
                      <a:gd name="connsiteY22" fmla="*/ 0 h 123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31503" h="1234860" extrusionOk="0">
                        <a:moveTo>
                          <a:pt x="205814" y="0"/>
                        </a:moveTo>
                        <a:cubicBezTo>
                          <a:pt x="416647" y="27068"/>
                          <a:pt x="537982" y="-1838"/>
                          <a:pt x="807084" y="0"/>
                        </a:cubicBezTo>
                        <a:cubicBezTo>
                          <a:pt x="1076186" y="1838"/>
                          <a:pt x="1079375" y="-23932"/>
                          <a:pt x="1317840" y="0"/>
                        </a:cubicBezTo>
                        <a:cubicBezTo>
                          <a:pt x="1556305" y="23932"/>
                          <a:pt x="1712226" y="-3901"/>
                          <a:pt x="2054881" y="0"/>
                        </a:cubicBezTo>
                        <a:cubicBezTo>
                          <a:pt x="2397536" y="3901"/>
                          <a:pt x="2481433" y="-13031"/>
                          <a:pt x="2701408" y="0"/>
                        </a:cubicBezTo>
                        <a:cubicBezTo>
                          <a:pt x="2921383" y="13031"/>
                          <a:pt x="3026650" y="-13659"/>
                          <a:pt x="3212165" y="0"/>
                        </a:cubicBezTo>
                        <a:cubicBezTo>
                          <a:pt x="3397680" y="13659"/>
                          <a:pt x="3750051" y="-28002"/>
                          <a:pt x="3949205" y="0"/>
                        </a:cubicBezTo>
                        <a:cubicBezTo>
                          <a:pt x="4148359" y="28002"/>
                          <a:pt x="4502929" y="4912"/>
                          <a:pt x="4731503" y="0"/>
                        </a:cubicBezTo>
                        <a:lnTo>
                          <a:pt x="4731503" y="0"/>
                        </a:lnTo>
                        <a:cubicBezTo>
                          <a:pt x="4753469" y="209802"/>
                          <a:pt x="4746683" y="354864"/>
                          <a:pt x="4731503" y="483652"/>
                        </a:cubicBezTo>
                        <a:cubicBezTo>
                          <a:pt x="4716323" y="612440"/>
                          <a:pt x="4738151" y="909073"/>
                          <a:pt x="4731503" y="1029046"/>
                        </a:cubicBezTo>
                        <a:cubicBezTo>
                          <a:pt x="4744987" y="1123958"/>
                          <a:pt x="4651280" y="1224325"/>
                          <a:pt x="4525689" y="1234860"/>
                        </a:cubicBezTo>
                        <a:cubicBezTo>
                          <a:pt x="4316802" y="1212258"/>
                          <a:pt x="4211027" y="1228931"/>
                          <a:pt x="4014933" y="1234860"/>
                        </a:cubicBezTo>
                        <a:cubicBezTo>
                          <a:pt x="3818839" y="1240789"/>
                          <a:pt x="3632694" y="1255703"/>
                          <a:pt x="3277892" y="1234860"/>
                        </a:cubicBezTo>
                        <a:cubicBezTo>
                          <a:pt x="2923090" y="1214017"/>
                          <a:pt x="2940072" y="1226578"/>
                          <a:pt x="2767136" y="1234860"/>
                        </a:cubicBezTo>
                        <a:cubicBezTo>
                          <a:pt x="2594200" y="1243142"/>
                          <a:pt x="2317096" y="1255314"/>
                          <a:pt x="2165865" y="1234860"/>
                        </a:cubicBezTo>
                        <a:cubicBezTo>
                          <a:pt x="2014634" y="1214406"/>
                          <a:pt x="1613029" y="1266397"/>
                          <a:pt x="1428825" y="1234860"/>
                        </a:cubicBezTo>
                        <a:cubicBezTo>
                          <a:pt x="1244621" y="1203323"/>
                          <a:pt x="1004820" y="1210839"/>
                          <a:pt x="691784" y="1234860"/>
                        </a:cubicBezTo>
                        <a:cubicBezTo>
                          <a:pt x="378748" y="1258881"/>
                          <a:pt x="156211" y="1236685"/>
                          <a:pt x="0" y="1234860"/>
                        </a:cubicBezTo>
                        <a:lnTo>
                          <a:pt x="0" y="1234860"/>
                        </a:lnTo>
                        <a:cubicBezTo>
                          <a:pt x="13152" y="1068537"/>
                          <a:pt x="1470" y="826243"/>
                          <a:pt x="0" y="710047"/>
                        </a:cubicBezTo>
                        <a:cubicBezTo>
                          <a:pt x="-1470" y="593851"/>
                          <a:pt x="-8710" y="454178"/>
                          <a:pt x="0" y="205814"/>
                        </a:cubicBezTo>
                        <a:cubicBezTo>
                          <a:pt x="14732" y="70013"/>
                          <a:pt x="115962" y="-13826"/>
                          <a:pt x="20581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BR">
                <a:latin typeface="Times New Roman"/>
                <a:cs typeface="Times New Roman"/>
              </a:rPr>
              <a:t>    Análise dos </a:t>
            </a:r>
            <a:r>
              <a:rPr lang="pt-BR" err="1">
                <a:latin typeface="Times New Roman"/>
                <a:cs typeface="Times New Roman"/>
              </a:rPr>
              <a:t>papers</a:t>
            </a:r>
            <a:r>
              <a:rPr lang="pt-BR">
                <a:latin typeface="Times New Roman"/>
                <a:cs typeface="Times New Roman"/>
              </a:rPr>
              <a:t> que citaram este</a:t>
            </a:r>
          </a:p>
          <a:p>
            <a:r>
              <a:rPr lang="pt-BR">
                <a:latin typeface="Times New Roman"/>
                <a:cs typeface="Times New Roman"/>
              </a:rPr>
              <a:t>      primeiro artigo e assim por diante  </a:t>
            </a:r>
          </a:p>
          <a:p>
            <a:r>
              <a:rPr lang="pt-BR">
                <a:latin typeface="Times New Roman"/>
                <a:cs typeface="Times New Roman"/>
              </a:rPr>
              <a:t>               (caminho de citação)</a:t>
            </a:r>
          </a:p>
        </p:txBody>
      </p:sp>
      <p:sp>
        <p:nvSpPr>
          <p:cNvPr id="4" name="CaixaDeTexto 3">
            <a:extLst>
              <a:ext uri="{FF2B5EF4-FFF2-40B4-BE49-F238E27FC236}">
                <a16:creationId xmlns:a16="http://schemas.microsoft.com/office/drawing/2014/main" id="{9B6F8594-E937-3D6A-BB8F-8C740C14EB00}"/>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26</a:t>
            </a:r>
          </a:p>
        </p:txBody>
      </p:sp>
      <p:pic>
        <p:nvPicPr>
          <p:cNvPr id="16" name="Imagem 15" descr="1 digit&quot; Icon - Download for free – Iconduck">
            <a:extLst>
              <a:ext uri="{FF2B5EF4-FFF2-40B4-BE49-F238E27FC236}">
                <a16:creationId xmlns:a16="http://schemas.microsoft.com/office/drawing/2014/main" id="{D76C58D9-F057-AF56-5ABC-61081B5EAB6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582389" y="3357957"/>
            <a:ext cx="766585" cy="760854"/>
          </a:xfrm>
          <a:prstGeom prst="rect">
            <a:avLst/>
          </a:prstGeom>
        </p:spPr>
      </p:pic>
      <p:pic>
        <p:nvPicPr>
          <p:cNvPr id="18" name="Imagem 17" descr="Ficheiro:Icon 2 red.svg – Wikipédia, a enciclopédia livre">
            <a:extLst>
              <a:ext uri="{FF2B5EF4-FFF2-40B4-BE49-F238E27FC236}">
                <a16:creationId xmlns:a16="http://schemas.microsoft.com/office/drawing/2014/main" id="{7ED002E9-8100-9B80-4778-934441CF7295}"/>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493759" y="4967897"/>
            <a:ext cx="795230" cy="800959"/>
          </a:xfrm>
          <a:prstGeom prst="rect">
            <a:avLst/>
          </a:prstGeom>
        </p:spPr>
      </p:pic>
      <p:pic>
        <p:nvPicPr>
          <p:cNvPr id="20" name="Imagem 19" descr="Free Pros And Cons Review SVG, PNG Icon, Symbol. Download Image.">
            <a:extLst>
              <a:ext uri="{FF2B5EF4-FFF2-40B4-BE49-F238E27FC236}">
                <a16:creationId xmlns:a16="http://schemas.microsoft.com/office/drawing/2014/main" id="{A3011FFC-5365-FCC4-424F-F016BC1DC777}"/>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rcRect t="11715" r="49953" b="37866"/>
          <a:stretch/>
        </p:blipFill>
        <p:spPr>
          <a:xfrm>
            <a:off x="7671859" y="1828783"/>
            <a:ext cx="490575" cy="489309"/>
          </a:xfrm>
          <a:custGeom>
            <a:avLst/>
            <a:gdLst>
              <a:gd name="connsiteX0" fmla="*/ 0 w 490575"/>
              <a:gd name="connsiteY0" fmla="*/ 0 h 489309"/>
              <a:gd name="connsiteX1" fmla="*/ 490575 w 490575"/>
              <a:gd name="connsiteY1" fmla="*/ 0 h 489309"/>
              <a:gd name="connsiteX2" fmla="*/ 490575 w 490575"/>
              <a:gd name="connsiteY2" fmla="*/ 489309 h 489309"/>
              <a:gd name="connsiteX3" fmla="*/ 0 w 490575"/>
              <a:gd name="connsiteY3" fmla="*/ 489309 h 489309"/>
              <a:gd name="connsiteX4" fmla="*/ 0 w 490575"/>
              <a:gd name="connsiteY4" fmla="*/ 0 h 4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75" h="489309" fill="none" extrusionOk="0">
                <a:moveTo>
                  <a:pt x="0" y="0"/>
                </a:moveTo>
                <a:cubicBezTo>
                  <a:pt x="159007" y="-10384"/>
                  <a:pt x="285205" y="9922"/>
                  <a:pt x="490575" y="0"/>
                </a:cubicBezTo>
                <a:cubicBezTo>
                  <a:pt x="507343" y="185856"/>
                  <a:pt x="489373" y="314998"/>
                  <a:pt x="490575" y="489309"/>
                </a:cubicBezTo>
                <a:cubicBezTo>
                  <a:pt x="374865" y="476228"/>
                  <a:pt x="214249" y="465299"/>
                  <a:pt x="0" y="489309"/>
                </a:cubicBezTo>
                <a:cubicBezTo>
                  <a:pt x="24142" y="281662"/>
                  <a:pt x="3897" y="194177"/>
                  <a:pt x="0" y="0"/>
                </a:cubicBezTo>
                <a:close/>
              </a:path>
              <a:path w="490575" h="489309" stroke="0" extrusionOk="0">
                <a:moveTo>
                  <a:pt x="0" y="0"/>
                </a:moveTo>
                <a:cubicBezTo>
                  <a:pt x="104162" y="14157"/>
                  <a:pt x="334344" y="-6632"/>
                  <a:pt x="490575" y="0"/>
                </a:cubicBezTo>
                <a:cubicBezTo>
                  <a:pt x="471415" y="211494"/>
                  <a:pt x="491572" y="376715"/>
                  <a:pt x="490575" y="489309"/>
                </a:cubicBezTo>
                <a:cubicBezTo>
                  <a:pt x="287429" y="498824"/>
                  <a:pt x="195664" y="506545"/>
                  <a:pt x="0" y="489309"/>
                </a:cubicBezTo>
                <a:cubicBezTo>
                  <a:pt x="4595" y="326290"/>
                  <a:pt x="-5327" y="150886"/>
                  <a:pt x="0" y="0"/>
                </a:cubicBezTo>
                <a:close/>
              </a:path>
            </a:pathLst>
          </a:custGeom>
          <a:ln>
            <a:noFill/>
            <a:extLst>
              <a:ext uri="{C807C97D-BFC1-408E-A445-0C87EB9F89A2}">
                <ask:lineSketchStyleProps xmlns:ask="http://schemas.microsoft.com/office/drawing/2018/sketchyshapes" sd="3277621588">
                  <a:prstGeom prst="rect">
                    <a:avLst/>
                  </a:prstGeom>
                  <ask:type>
                    <ask:lineSketchFreehand/>
                  </ask:type>
                </ask:lineSketchStyleProps>
              </a:ext>
            </a:extLst>
          </a:ln>
        </p:spPr>
      </p:pic>
      <p:pic>
        <p:nvPicPr>
          <p:cNvPr id="22" name="Imagem 21" descr="Free Pros And Cons Review SVG, PNG Icon, Symbol. Download Image.">
            <a:extLst>
              <a:ext uri="{FF2B5EF4-FFF2-40B4-BE49-F238E27FC236}">
                <a16:creationId xmlns:a16="http://schemas.microsoft.com/office/drawing/2014/main" id="{527A8C83-EAD4-529B-DEBE-EFEE5C87EB45}"/>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rcRect l="50042" t="14226" r="1506" b="39540"/>
          <a:stretch/>
        </p:blipFill>
        <p:spPr>
          <a:xfrm>
            <a:off x="7784051" y="4112504"/>
            <a:ext cx="527048" cy="494845"/>
          </a:xfrm>
          <a:custGeom>
            <a:avLst/>
            <a:gdLst>
              <a:gd name="connsiteX0" fmla="*/ 0 w 527048"/>
              <a:gd name="connsiteY0" fmla="*/ 0 h 494845"/>
              <a:gd name="connsiteX1" fmla="*/ 527048 w 527048"/>
              <a:gd name="connsiteY1" fmla="*/ 0 h 494845"/>
              <a:gd name="connsiteX2" fmla="*/ 527048 w 527048"/>
              <a:gd name="connsiteY2" fmla="*/ 494845 h 494845"/>
              <a:gd name="connsiteX3" fmla="*/ 0 w 527048"/>
              <a:gd name="connsiteY3" fmla="*/ 494845 h 494845"/>
              <a:gd name="connsiteX4" fmla="*/ 0 w 527048"/>
              <a:gd name="connsiteY4" fmla="*/ 0 h 49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48" h="494845" fill="none" extrusionOk="0">
                <a:moveTo>
                  <a:pt x="0" y="0"/>
                </a:moveTo>
                <a:cubicBezTo>
                  <a:pt x="191965" y="4375"/>
                  <a:pt x="290140" y="5864"/>
                  <a:pt x="527048" y="0"/>
                </a:cubicBezTo>
                <a:cubicBezTo>
                  <a:pt x="545869" y="107795"/>
                  <a:pt x="505942" y="329219"/>
                  <a:pt x="527048" y="494845"/>
                </a:cubicBezTo>
                <a:cubicBezTo>
                  <a:pt x="327655" y="498136"/>
                  <a:pt x="174004" y="501652"/>
                  <a:pt x="0" y="494845"/>
                </a:cubicBezTo>
                <a:cubicBezTo>
                  <a:pt x="12862" y="252860"/>
                  <a:pt x="7728" y="212592"/>
                  <a:pt x="0" y="0"/>
                </a:cubicBezTo>
                <a:close/>
              </a:path>
              <a:path w="527048" h="494845" stroke="0" extrusionOk="0">
                <a:moveTo>
                  <a:pt x="0" y="0"/>
                </a:moveTo>
                <a:cubicBezTo>
                  <a:pt x="212455" y="22170"/>
                  <a:pt x="270022" y="8424"/>
                  <a:pt x="527048" y="0"/>
                </a:cubicBezTo>
                <a:cubicBezTo>
                  <a:pt x="507270" y="236874"/>
                  <a:pt x="550263" y="328902"/>
                  <a:pt x="527048" y="494845"/>
                </a:cubicBezTo>
                <a:cubicBezTo>
                  <a:pt x="331335" y="498274"/>
                  <a:pt x="108178" y="491313"/>
                  <a:pt x="0" y="494845"/>
                </a:cubicBezTo>
                <a:cubicBezTo>
                  <a:pt x="-14325" y="363116"/>
                  <a:pt x="-684" y="124714"/>
                  <a:pt x="0" y="0"/>
                </a:cubicBezTo>
                <a:close/>
              </a:path>
            </a:pathLst>
          </a:custGeom>
          <a:ln>
            <a:noFill/>
            <a:extLst>
              <a:ext uri="{C807C97D-BFC1-408E-A445-0C87EB9F89A2}">
                <ask:lineSketchStyleProps xmlns:ask="http://schemas.microsoft.com/office/drawing/2018/sketchyshapes" sd="636589364">
                  <a:prstGeom prst="rect">
                    <a:avLst/>
                  </a:prstGeom>
                  <ask:type>
                    <ask:lineSketchFreehand/>
                  </ask:type>
                </ask:lineSketchStyleProps>
              </a:ext>
            </a:extLst>
          </a:ln>
        </p:spPr>
      </p:pic>
    </p:spTree>
    <p:extLst>
      <p:ext uri="{BB962C8B-B14F-4D97-AF65-F5344CB8AC3E}">
        <p14:creationId xmlns:p14="http://schemas.microsoft.com/office/powerpoint/2010/main" val="115701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CBDFC8DD-CF95-1B70-5806-E92BF4590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625ECDA9-4E8D-97E0-038E-4146397ACDE3}"/>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3" name="Título 6">
            <a:extLst>
              <a:ext uri="{FF2B5EF4-FFF2-40B4-BE49-F238E27FC236}">
                <a16:creationId xmlns:a16="http://schemas.microsoft.com/office/drawing/2014/main" id="{FA59E984-DA31-10F0-DBBC-44A439D7E719}"/>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Abordagens de busca</a:t>
            </a:r>
            <a:endParaRPr lang="pt-PT" sz="2400" b="1">
              <a:latin typeface="Times New Roman" panose="02020603050405020304" pitchFamily="18" charset="0"/>
              <a:cs typeface="Times New Roman" panose="02020603050405020304" pitchFamily="18" charset="0"/>
            </a:endParaRPr>
          </a:p>
        </p:txBody>
      </p:sp>
      <p:sp>
        <p:nvSpPr>
          <p:cNvPr id="3" name="Retângulo: Cantos Diagonais Arredondados 2">
            <a:extLst>
              <a:ext uri="{FF2B5EF4-FFF2-40B4-BE49-F238E27FC236}">
                <a16:creationId xmlns:a16="http://schemas.microsoft.com/office/drawing/2014/main" id="{1FEA5E3C-C765-9671-839A-C2C164C5C460}"/>
              </a:ext>
            </a:extLst>
          </p:cNvPr>
          <p:cNvSpPr/>
          <p:nvPr/>
        </p:nvSpPr>
        <p:spPr>
          <a:xfrm>
            <a:off x="3883834" y="1244165"/>
            <a:ext cx="4748690" cy="1080000"/>
          </a:xfrm>
          <a:prstGeom prst="round2DiagRect">
            <a:avLst/>
          </a:prstGeom>
          <a:solidFill>
            <a:schemeClr val="tx1">
              <a:lumMod val="95000"/>
              <a:lumOff val="5000"/>
            </a:schemeClr>
          </a:solidFill>
          <a:ln w="57150">
            <a:solidFill>
              <a:srgbClr val="000000"/>
            </a:solidFill>
            <a:extLst>
              <a:ext uri="{C807C97D-BFC1-408E-A445-0C87EB9F89A2}">
                <ask:lineSketchStyleProps xmlns:ask="http://schemas.microsoft.com/office/drawing/2018/sketchyshapes" sd="2713110714">
                  <a:custGeom>
                    <a:avLst/>
                    <a:gdLst>
                      <a:gd name="connsiteX0" fmla="*/ 180004 w 4748690"/>
                      <a:gd name="connsiteY0" fmla="*/ 0 h 1080000"/>
                      <a:gd name="connsiteX1" fmla="*/ 659716 w 4748690"/>
                      <a:gd name="connsiteY1" fmla="*/ 0 h 1080000"/>
                      <a:gd name="connsiteX2" fmla="*/ 1093741 w 4748690"/>
                      <a:gd name="connsiteY2" fmla="*/ 0 h 1080000"/>
                      <a:gd name="connsiteX3" fmla="*/ 1756201 w 4748690"/>
                      <a:gd name="connsiteY3" fmla="*/ 0 h 1080000"/>
                      <a:gd name="connsiteX4" fmla="*/ 2190226 w 4748690"/>
                      <a:gd name="connsiteY4" fmla="*/ 0 h 1080000"/>
                      <a:gd name="connsiteX5" fmla="*/ 2715625 w 4748690"/>
                      <a:gd name="connsiteY5" fmla="*/ 0 h 1080000"/>
                      <a:gd name="connsiteX6" fmla="*/ 3149650 w 4748690"/>
                      <a:gd name="connsiteY6" fmla="*/ 0 h 1080000"/>
                      <a:gd name="connsiteX7" fmla="*/ 3812109 w 4748690"/>
                      <a:gd name="connsiteY7" fmla="*/ 0 h 1080000"/>
                      <a:gd name="connsiteX8" fmla="*/ 4748690 w 4748690"/>
                      <a:gd name="connsiteY8" fmla="*/ 0 h 1080000"/>
                      <a:gd name="connsiteX9" fmla="*/ 4748690 w 4748690"/>
                      <a:gd name="connsiteY9" fmla="*/ 0 h 1080000"/>
                      <a:gd name="connsiteX10" fmla="*/ 4748690 w 4748690"/>
                      <a:gd name="connsiteY10" fmla="*/ 458998 h 1080000"/>
                      <a:gd name="connsiteX11" fmla="*/ 4748690 w 4748690"/>
                      <a:gd name="connsiteY11" fmla="*/ 899996 h 1080000"/>
                      <a:gd name="connsiteX12" fmla="*/ 4568686 w 4748690"/>
                      <a:gd name="connsiteY12" fmla="*/ 1080000 h 1080000"/>
                      <a:gd name="connsiteX13" fmla="*/ 3906227 w 4748690"/>
                      <a:gd name="connsiteY13" fmla="*/ 1080000 h 1080000"/>
                      <a:gd name="connsiteX14" fmla="*/ 3380828 w 4748690"/>
                      <a:gd name="connsiteY14" fmla="*/ 1080000 h 1080000"/>
                      <a:gd name="connsiteX15" fmla="*/ 2764055 w 4748690"/>
                      <a:gd name="connsiteY15" fmla="*/ 1080000 h 1080000"/>
                      <a:gd name="connsiteX16" fmla="*/ 2147282 w 4748690"/>
                      <a:gd name="connsiteY16" fmla="*/ 1080000 h 1080000"/>
                      <a:gd name="connsiteX17" fmla="*/ 1484823 w 4748690"/>
                      <a:gd name="connsiteY17" fmla="*/ 1080000 h 1080000"/>
                      <a:gd name="connsiteX18" fmla="*/ 913737 w 4748690"/>
                      <a:gd name="connsiteY18" fmla="*/ 1080000 h 1080000"/>
                      <a:gd name="connsiteX19" fmla="*/ 0 w 4748690"/>
                      <a:gd name="connsiteY19" fmla="*/ 1080000 h 1080000"/>
                      <a:gd name="connsiteX20" fmla="*/ 0 w 4748690"/>
                      <a:gd name="connsiteY20" fmla="*/ 1080000 h 1080000"/>
                      <a:gd name="connsiteX21" fmla="*/ 0 w 4748690"/>
                      <a:gd name="connsiteY21" fmla="*/ 648002 h 1080000"/>
                      <a:gd name="connsiteX22" fmla="*/ 0 w 4748690"/>
                      <a:gd name="connsiteY22" fmla="*/ 180004 h 1080000"/>
                      <a:gd name="connsiteX23" fmla="*/ 180004 w 4748690"/>
                      <a:gd name="connsiteY23"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48690" h="1080000" fill="none" extrusionOk="0">
                        <a:moveTo>
                          <a:pt x="180004" y="0"/>
                        </a:moveTo>
                        <a:cubicBezTo>
                          <a:pt x="321618" y="-45453"/>
                          <a:pt x="533345" y="23161"/>
                          <a:pt x="659716" y="0"/>
                        </a:cubicBezTo>
                        <a:cubicBezTo>
                          <a:pt x="786087" y="-23161"/>
                          <a:pt x="955339" y="33504"/>
                          <a:pt x="1093741" y="0"/>
                        </a:cubicBezTo>
                        <a:cubicBezTo>
                          <a:pt x="1232143" y="-33504"/>
                          <a:pt x="1465988" y="71383"/>
                          <a:pt x="1756201" y="0"/>
                        </a:cubicBezTo>
                        <a:cubicBezTo>
                          <a:pt x="2046414" y="-71383"/>
                          <a:pt x="2082311" y="36914"/>
                          <a:pt x="2190226" y="0"/>
                        </a:cubicBezTo>
                        <a:cubicBezTo>
                          <a:pt x="2298142" y="-36914"/>
                          <a:pt x="2598833" y="26413"/>
                          <a:pt x="2715625" y="0"/>
                        </a:cubicBezTo>
                        <a:cubicBezTo>
                          <a:pt x="2832417" y="-26413"/>
                          <a:pt x="3052359" y="6730"/>
                          <a:pt x="3149650" y="0"/>
                        </a:cubicBezTo>
                        <a:cubicBezTo>
                          <a:pt x="3246941" y="-6730"/>
                          <a:pt x="3640354" y="55410"/>
                          <a:pt x="3812109" y="0"/>
                        </a:cubicBezTo>
                        <a:cubicBezTo>
                          <a:pt x="3983864" y="-55410"/>
                          <a:pt x="4516704" y="14253"/>
                          <a:pt x="4748690" y="0"/>
                        </a:cubicBezTo>
                        <a:lnTo>
                          <a:pt x="4748690" y="0"/>
                        </a:lnTo>
                        <a:cubicBezTo>
                          <a:pt x="4764711" y="180009"/>
                          <a:pt x="4695134" y="303147"/>
                          <a:pt x="4748690" y="458998"/>
                        </a:cubicBezTo>
                        <a:cubicBezTo>
                          <a:pt x="4802246" y="614849"/>
                          <a:pt x="4707728" y="739408"/>
                          <a:pt x="4748690" y="899996"/>
                        </a:cubicBezTo>
                        <a:cubicBezTo>
                          <a:pt x="4748796" y="1004021"/>
                          <a:pt x="4654586" y="1076424"/>
                          <a:pt x="4568686" y="1080000"/>
                        </a:cubicBezTo>
                        <a:cubicBezTo>
                          <a:pt x="4329513" y="1132832"/>
                          <a:pt x="4125898" y="1020842"/>
                          <a:pt x="3906227" y="1080000"/>
                        </a:cubicBezTo>
                        <a:cubicBezTo>
                          <a:pt x="3686556" y="1139158"/>
                          <a:pt x="3565501" y="1032068"/>
                          <a:pt x="3380828" y="1080000"/>
                        </a:cubicBezTo>
                        <a:cubicBezTo>
                          <a:pt x="3196155" y="1127932"/>
                          <a:pt x="2965922" y="1053686"/>
                          <a:pt x="2764055" y="1080000"/>
                        </a:cubicBezTo>
                        <a:cubicBezTo>
                          <a:pt x="2562188" y="1106314"/>
                          <a:pt x="2280671" y="1021750"/>
                          <a:pt x="2147282" y="1080000"/>
                        </a:cubicBezTo>
                        <a:cubicBezTo>
                          <a:pt x="2013893" y="1138250"/>
                          <a:pt x="1687152" y="1010139"/>
                          <a:pt x="1484823" y="1080000"/>
                        </a:cubicBezTo>
                        <a:cubicBezTo>
                          <a:pt x="1282494" y="1149861"/>
                          <a:pt x="1179244" y="1041968"/>
                          <a:pt x="913737" y="1080000"/>
                        </a:cubicBezTo>
                        <a:cubicBezTo>
                          <a:pt x="648230" y="1118032"/>
                          <a:pt x="382402" y="1039772"/>
                          <a:pt x="0" y="1080000"/>
                        </a:cubicBezTo>
                        <a:lnTo>
                          <a:pt x="0" y="1080000"/>
                        </a:lnTo>
                        <a:cubicBezTo>
                          <a:pt x="-6801" y="874818"/>
                          <a:pt x="21343" y="831438"/>
                          <a:pt x="0" y="648002"/>
                        </a:cubicBezTo>
                        <a:cubicBezTo>
                          <a:pt x="-21343" y="464566"/>
                          <a:pt x="40688" y="380605"/>
                          <a:pt x="0" y="180004"/>
                        </a:cubicBezTo>
                        <a:cubicBezTo>
                          <a:pt x="-12031" y="60673"/>
                          <a:pt x="78743" y="-3370"/>
                          <a:pt x="180004" y="0"/>
                        </a:cubicBezTo>
                        <a:close/>
                      </a:path>
                      <a:path w="4748690" h="1080000" stroke="0" extrusionOk="0">
                        <a:moveTo>
                          <a:pt x="180004" y="0"/>
                        </a:moveTo>
                        <a:cubicBezTo>
                          <a:pt x="360301" y="-35954"/>
                          <a:pt x="508166" y="41473"/>
                          <a:pt x="751090" y="0"/>
                        </a:cubicBezTo>
                        <a:cubicBezTo>
                          <a:pt x="994014" y="-41473"/>
                          <a:pt x="1202495" y="46486"/>
                          <a:pt x="1322176" y="0"/>
                        </a:cubicBezTo>
                        <a:cubicBezTo>
                          <a:pt x="1441857" y="-46486"/>
                          <a:pt x="1661126" y="15156"/>
                          <a:pt x="1801888" y="0"/>
                        </a:cubicBezTo>
                        <a:cubicBezTo>
                          <a:pt x="1942650" y="-15156"/>
                          <a:pt x="2165261" y="56817"/>
                          <a:pt x="2281600" y="0"/>
                        </a:cubicBezTo>
                        <a:cubicBezTo>
                          <a:pt x="2397939" y="-56817"/>
                          <a:pt x="2513961" y="23169"/>
                          <a:pt x="2715625" y="0"/>
                        </a:cubicBezTo>
                        <a:cubicBezTo>
                          <a:pt x="2917290" y="-23169"/>
                          <a:pt x="3060489" y="5145"/>
                          <a:pt x="3378084" y="0"/>
                        </a:cubicBezTo>
                        <a:cubicBezTo>
                          <a:pt x="3695679" y="-5145"/>
                          <a:pt x="3778995" y="1801"/>
                          <a:pt x="3949170" y="0"/>
                        </a:cubicBezTo>
                        <a:cubicBezTo>
                          <a:pt x="4119345" y="-1801"/>
                          <a:pt x="4469823" y="53150"/>
                          <a:pt x="4748690" y="0"/>
                        </a:cubicBezTo>
                        <a:lnTo>
                          <a:pt x="4748690" y="0"/>
                        </a:lnTo>
                        <a:cubicBezTo>
                          <a:pt x="4775827" y="86071"/>
                          <a:pt x="4708464" y="230484"/>
                          <a:pt x="4748690" y="422998"/>
                        </a:cubicBezTo>
                        <a:cubicBezTo>
                          <a:pt x="4788916" y="615512"/>
                          <a:pt x="4726639" y="727164"/>
                          <a:pt x="4748690" y="899996"/>
                        </a:cubicBezTo>
                        <a:cubicBezTo>
                          <a:pt x="4762444" y="999877"/>
                          <a:pt x="4667257" y="1092525"/>
                          <a:pt x="4568686" y="1080000"/>
                        </a:cubicBezTo>
                        <a:cubicBezTo>
                          <a:pt x="4404038" y="1148949"/>
                          <a:pt x="4178929" y="1031385"/>
                          <a:pt x="3906227" y="1080000"/>
                        </a:cubicBezTo>
                        <a:cubicBezTo>
                          <a:pt x="3633525" y="1128615"/>
                          <a:pt x="3630325" y="1068433"/>
                          <a:pt x="3426515" y="1080000"/>
                        </a:cubicBezTo>
                        <a:cubicBezTo>
                          <a:pt x="3222705" y="1091567"/>
                          <a:pt x="3129201" y="1018187"/>
                          <a:pt x="2901116" y="1080000"/>
                        </a:cubicBezTo>
                        <a:cubicBezTo>
                          <a:pt x="2673031" y="1141813"/>
                          <a:pt x="2583958" y="1011084"/>
                          <a:pt x="2284343" y="1080000"/>
                        </a:cubicBezTo>
                        <a:cubicBezTo>
                          <a:pt x="1984728" y="1148916"/>
                          <a:pt x="2027700" y="1044468"/>
                          <a:pt x="1850318" y="1080000"/>
                        </a:cubicBezTo>
                        <a:cubicBezTo>
                          <a:pt x="1672936" y="1115532"/>
                          <a:pt x="1536923" y="1079146"/>
                          <a:pt x="1370606" y="1080000"/>
                        </a:cubicBezTo>
                        <a:cubicBezTo>
                          <a:pt x="1204289" y="1080854"/>
                          <a:pt x="1005042" y="1013625"/>
                          <a:pt x="799520" y="1080000"/>
                        </a:cubicBezTo>
                        <a:cubicBezTo>
                          <a:pt x="593998" y="1146375"/>
                          <a:pt x="164042" y="995053"/>
                          <a:pt x="0" y="1080000"/>
                        </a:cubicBezTo>
                        <a:lnTo>
                          <a:pt x="0" y="1080000"/>
                        </a:lnTo>
                        <a:cubicBezTo>
                          <a:pt x="-19085" y="952061"/>
                          <a:pt x="33075" y="746756"/>
                          <a:pt x="0" y="630002"/>
                        </a:cubicBezTo>
                        <a:cubicBezTo>
                          <a:pt x="-33075" y="513248"/>
                          <a:pt x="38725" y="323126"/>
                          <a:pt x="0" y="180004"/>
                        </a:cubicBezTo>
                        <a:cubicBezTo>
                          <a:pt x="9456" y="74376"/>
                          <a:pt x="93309" y="-12877"/>
                          <a:pt x="18000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400" b="1">
                <a:solidFill>
                  <a:schemeClr val="bg1"/>
                </a:solidFill>
                <a:latin typeface="Times New Roman"/>
                <a:cs typeface="Times New Roman"/>
              </a:rPr>
              <a:t>Misto</a:t>
            </a:r>
            <a:endParaRPr lang="pt-BR">
              <a:solidFill>
                <a:schemeClr val="bg1"/>
              </a:solidFill>
            </a:endParaRPr>
          </a:p>
        </p:txBody>
      </p:sp>
      <p:sp>
        <p:nvSpPr>
          <p:cNvPr id="2" name="Retângulo: Cantos Diagonais Arredondados 1">
            <a:extLst>
              <a:ext uri="{FF2B5EF4-FFF2-40B4-BE49-F238E27FC236}">
                <a16:creationId xmlns:a16="http://schemas.microsoft.com/office/drawing/2014/main" id="{B720D8EF-56E8-603D-61C2-D906CD3A7B0C}"/>
              </a:ext>
            </a:extLst>
          </p:cNvPr>
          <p:cNvSpPr/>
          <p:nvPr/>
        </p:nvSpPr>
        <p:spPr>
          <a:xfrm>
            <a:off x="2397645" y="4208519"/>
            <a:ext cx="3912209" cy="2002586"/>
          </a:xfrm>
          <a:prstGeom prst="round2DiagRect">
            <a:avLst/>
          </a:prstGeom>
          <a:noFill/>
          <a:ln w="57150">
            <a:solidFill>
              <a:srgbClr val="000000"/>
            </a:solidFill>
            <a:extLst>
              <a:ext uri="{C807C97D-BFC1-408E-A445-0C87EB9F89A2}">
                <ask:lineSketchStyleProps xmlns:ask="http://schemas.microsoft.com/office/drawing/2018/sketchyshapes" sd="2991790240">
                  <a:custGeom>
                    <a:avLst/>
                    <a:gdLst>
                      <a:gd name="connsiteX0" fmla="*/ 333771 w 3912209"/>
                      <a:gd name="connsiteY0" fmla="*/ 0 h 2002586"/>
                      <a:gd name="connsiteX1" fmla="*/ 1001746 w 3912209"/>
                      <a:gd name="connsiteY1" fmla="*/ 0 h 2002586"/>
                      <a:gd name="connsiteX2" fmla="*/ 1562368 w 3912209"/>
                      <a:gd name="connsiteY2" fmla="*/ 0 h 2002586"/>
                      <a:gd name="connsiteX3" fmla="*/ 2122990 w 3912209"/>
                      <a:gd name="connsiteY3" fmla="*/ 0 h 2002586"/>
                      <a:gd name="connsiteX4" fmla="*/ 2719396 w 3912209"/>
                      <a:gd name="connsiteY4" fmla="*/ 0 h 2002586"/>
                      <a:gd name="connsiteX5" fmla="*/ 3387371 w 3912209"/>
                      <a:gd name="connsiteY5" fmla="*/ 0 h 2002586"/>
                      <a:gd name="connsiteX6" fmla="*/ 3912209 w 3912209"/>
                      <a:gd name="connsiteY6" fmla="*/ 0 h 2002586"/>
                      <a:gd name="connsiteX7" fmla="*/ 3912209 w 3912209"/>
                      <a:gd name="connsiteY7" fmla="*/ 0 h 2002586"/>
                      <a:gd name="connsiteX8" fmla="*/ 3912209 w 3912209"/>
                      <a:gd name="connsiteY8" fmla="*/ 506207 h 2002586"/>
                      <a:gd name="connsiteX9" fmla="*/ 3912209 w 3912209"/>
                      <a:gd name="connsiteY9" fmla="*/ 1029103 h 2002586"/>
                      <a:gd name="connsiteX10" fmla="*/ 3912209 w 3912209"/>
                      <a:gd name="connsiteY10" fmla="*/ 1668815 h 2002586"/>
                      <a:gd name="connsiteX11" fmla="*/ 3578438 w 3912209"/>
                      <a:gd name="connsiteY11" fmla="*/ 2002586 h 2002586"/>
                      <a:gd name="connsiteX12" fmla="*/ 3053600 w 3912209"/>
                      <a:gd name="connsiteY12" fmla="*/ 2002586 h 2002586"/>
                      <a:gd name="connsiteX13" fmla="*/ 2421410 w 3912209"/>
                      <a:gd name="connsiteY13" fmla="*/ 2002586 h 2002586"/>
                      <a:gd name="connsiteX14" fmla="*/ 1753435 w 3912209"/>
                      <a:gd name="connsiteY14" fmla="*/ 2002586 h 2002586"/>
                      <a:gd name="connsiteX15" fmla="*/ 1121244 w 3912209"/>
                      <a:gd name="connsiteY15" fmla="*/ 2002586 h 2002586"/>
                      <a:gd name="connsiteX16" fmla="*/ 632191 w 3912209"/>
                      <a:gd name="connsiteY16" fmla="*/ 2002586 h 2002586"/>
                      <a:gd name="connsiteX17" fmla="*/ 0 w 3912209"/>
                      <a:gd name="connsiteY17" fmla="*/ 2002586 h 2002586"/>
                      <a:gd name="connsiteX18" fmla="*/ 0 w 3912209"/>
                      <a:gd name="connsiteY18" fmla="*/ 2002586 h 2002586"/>
                      <a:gd name="connsiteX19" fmla="*/ 0 w 3912209"/>
                      <a:gd name="connsiteY19" fmla="*/ 1446314 h 2002586"/>
                      <a:gd name="connsiteX20" fmla="*/ 0 w 3912209"/>
                      <a:gd name="connsiteY20" fmla="*/ 890043 h 2002586"/>
                      <a:gd name="connsiteX21" fmla="*/ 0 w 3912209"/>
                      <a:gd name="connsiteY21" fmla="*/ 333771 h 2002586"/>
                      <a:gd name="connsiteX22" fmla="*/ 333771 w 3912209"/>
                      <a:gd name="connsiteY22" fmla="*/ 0 h 20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2209" h="2002586" extrusionOk="0">
                        <a:moveTo>
                          <a:pt x="333771" y="0"/>
                        </a:moveTo>
                        <a:cubicBezTo>
                          <a:pt x="595540" y="-55788"/>
                          <a:pt x="803508" y="39218"/>
                          <a:pt x="1001746" y="0"/>
                        </a:cubicBezTo>
                        <a:cubicBezTo>
                          <a:pt x="1199984" y="-39218"/>
                          <a:pt x="1424586" y="36653"/>
                          <a:pt x="1562368" y="0"/>
                        </a:cubicBezTo>
                        <a:cubicBezTo>
                          <a:pt x="1700150" y="-36653"/>
                          <a:pt x="1938251" y="65003"/>
                          <a:pt x="2122990" y="0"/>
                        </a:cubicBezTo>
                        <a:cubicBezTo>
                          <a:pt x="2307729" y="-65003"/>
                          <a:pt x="2457753" y="23262"/>
                          <a:pt x="2719396" y="0"/>
                        </a:cubicBezTo>
                        <a:cubicBezTo>
                          <a:pt x="2981039" y="-23262"/>
                          <a:pt x="3155500" y="39876"/>
                          <a:pt x="3387371" y="0"/>
                        </a:cubicBezTo>
                        <a:cubicBezTo>
                          <a:pt x="3619243" y="-39876"/>
                          <a:pt x="3750385" y="16794"/>
                          <a:pt x="3912209" y="0"/>
                        </a:cubicBezTo>
                        <a:lnTo>
                          <a:pt x="3912209" y="0"/>
                        </a:lnTo>
                        <a:cubicBezTo>
                          <a:pt x="3971147" y="205082"/>
                          <a:pt x="3892642" y="344956"/>
                          <a:pt x="3912209" y="506207"/>
                        </a:cubicBezTo>
                        <a:cubicBezTo>
                          <a:pt x="3931776" y="667458"/>
                          <a:pt x="3905726" y="784880"/>
                          <a:pt x="3912209" y="1029103"/>
                        </a:cubicBezTo>
                        <a:cubicBezTo>
                          <a:pt x="3918692" y="1273326"/>
                          <a:pt x="3869331" y="1403246"/>
                          <a:pt x="3912209" y="1668815"/>
                        </a:cubicBezTo>
                        <a:cubicBezTo>
                          <a:pt x="3960710" y="1831497"/>
                          <a:pt x="3760473" y="1974264"/>
                          <a:pt x="3578438" y="2002586"/>
                        </a:cubicBezTo>
                        <a:cubicBezTo>
                          <a:pt x="3388599" y="2016657"/>
                          <a:pt x="3291019" y="1983062"/>
                          <a:pt x="3053600" y="2002586"/>
                        </a:cubicBezTo>
                        <a:cubicBezTo>
                          <a:pt x="2816181" y="2022110"/>
                          <a:pt x="2700962" y="1950622"/>
                          <a:pt x="2421410" y="2002586"/>
                        </a:cubicBezTo>
                        <a:cubicBezTo>
                          <a:pt x="2141858" y="2054550"/>
                          <a:pt x="2083035" y="1974373"/>
                          <a:pt x="1753435" y="2002586"/>
                        </a:cubicBezTo>
                        <a:cubicBezTo>
                          <a:pt x="1423836" y="2030799"/>
                          <a:pt x="1352208" y="1955978"/>
                          <a:pt x="1121244" y="2002586"/>
                        </a:cubicBezTo>
                        <a:cubicBezTo>
                          <a:pt x="890280" y="2049194"/>
                          <a:pt x="778374" y="1957421"/>
                          <a:pt x="632191" y="2002586"/>
                        </a:cubicBezTo>
                        <a:cubicBezTo>
                          <a:pt x="486008" y="2047751"/>
                          <a:pt x="257829" y="1967972"/>
                          <a:pt x="0" y="2002586"/>
                        </a:cubicBezTo>
                        <a:lnTo>
                          <a:pt x="0" y="2002586"/>
                        </a:lnTo>
                        <a:cubicBezTo>
                          <a:pt x="-62878" y="1845703"/>
                          <a:pt x="14558" y="1592867"/>
                          <a:pt x="0" y="1446314"/>
                        </a:cubicBezTo>
                        <a:cubicBezTo>
                          <a:pt x="-14558" y="1299761"/>
                          <a:pt x="39242" y="1122627"/>
                          <a:pt x="0" y="890043"/>
                        </a:cubicBezTo>
                        <a:cubicBezTo>
                          <a:pt x="-39242" y="657459"/>
                          <a:pt x="65029" y="451653"/>
                          <a:pt x="0" y="333771"/>
                        </a:cubicBezTo>
                        <a:cubicBezTo>
                          <a:pt x="-25783" y="177271"/>
                          <a:pt x="197765" y="6667"/>
                          <a:pt x="333771"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latin typeface="Times New Roman"/>
              <a:cs typeface="Times New Roman"/>
            </a:endParaRPr>
          </a:p>
          <a:p>
            <a:pPr algn="ctr"/>
            <a:r>
              <a:rPr lang="pt-BR" b="1">
                <a:latin typeface="Times New Roman"/>
                <a:cs typeface="Times New Roman"/>
              </a:rPr>
              <a:t>Prós</a:t>
            </a:r>
            <a:endParaRPr lang="pt-BR"/>
          </a:p>
          <a:p>
            <a:pPr algn="ctr"/>
            <a:endParaRPr lang="pt-BR" b="1">
              <a:solidFill>
                <a:srgbClr val="000000"/>
              </a:solidFill>
              <a:latin typeface="Times New Roman"/>
              <a:cs typeface="Times New Roman"/>
            </a:endParaRPr>
          </a:p>
          <a:p>
            <a:r>
              <a:rPr lang="pt-BR" sz="1700">
                <a:solidFill>
                  <a:srgbClr val="000000"/>
                </a:solidFill>
                <a:latin typeface="Times New Roman"/>
                <a:cs typeface="Times New Roman"/>
              </a:rPr>
              <a:t>Reduz</a:t>
            </a:r>
            <a:r>
              <a:rPr lang="pt-BR" sz="1700">
                <a:latin typeface="Times New Roman"/>
                <a:cs typeface="Times New Roman"/>
              </a:rPr>
              <a:t> as desvantagens das abordagens puras</a:t>
            </a:r>
            <a:endParaRPr lang="en-US" sz="1700"/>
          </a:p>
          <a:p>
            <a:endParaRPr lang="pt-BR" sz="1600">
              <a:latin typeface="Times New Roman"/>
              <a:cs typeface="Times New Roman"/>
            </a:endParaRPr>
          </a:p>
          <a:p>
            <a:endParaRPr lang="pt-BR" sz="1700">
              <a:latin typeface="Times New Roman"/>
              <a:cs typeface="Times New Roman"/>
            </a:endParaRPr>
          </a:p>
        </p:txBody>
      </p:sp>
      <p:sp>
        <p:nvSpPr>
          <p:cNvPr id="11" name="Retângulo: Cantos Diagonais Arredondados 10">
            <a:extLst>
              <a:ext uri="{FF2B5EF4-FFF2-40B4-BE49-F238E27FC236}">
                <a16:creationId xmlns:a16="http://schemas.microsoft.com/office/drawing/2014/main" id="{FC1CC011-097F-A915-D72A-6164C7FAA80D}"/>
              </a:ext>
            </a:extLst>
          </p:cNvPr>
          <p:cNvSpPr/>
          <p:nvPr/>
        </p:nvSpPr>
        <p:spPr>
          <a:xfrm>
            <a:off x="6594088" y="4207945"/>
            <a:ext cx="3912209" cy="2014734"/>
          </a:xfrm>
          <a:prstGeom prst="round2DiagRect">
            <a:avLst/>
          </a:prstGeom>
          <a:noFill/>
          <a:ln w="57150">
            <a:solidFill>
              <a:srgbClr val="000000"/>
            </a:solidFill>
            <a:extLst>
              <a:ext uri="{C807C97D-BFC1-408E-A445-0C87EB9F89A2}">
                <ask:lineSketchStyleProps xmlns:ask="http://schemas.microsoft.com/office/drawing/2018/sketchyshapes" sd="3876159954">
                  <a:custGeom>
                    <a:avLst/>
                    <a:gdLst>
                      <a:gd name="connsiteX0" fmla="*/ 335796 w 3912209"/>
                      <a:gd name="connsiteY0" fmla="*/ 0 h 2014734"/>
                      <a:gd name="connsiteX1" fmla="*/ 860337 w 3912209"/>
                      <a:gd name="connsiteY1" fmla="*/ 0 h 2014734"/>
                      <a:gd name="connsiteX2" fmla="*/ 1349113 w 3912209"/>
                      <a:gd name="connsiteY2" fmla="*/ 0 h 2014734"/>
                      <a:gd name="connsiteX3" fmla="*/ 2016710 w 3912209"/>
                      <a:gd name="connsiteY3" fmla="*/ 0 h 2014734"/>
                      <a:gd name="connsiteX4" fmla="*/ 2577015 w 3912209"/>
                      <a:gd name="connsiteY4" fmla="*/ 0 h 2014734"/>
                      <a:gd name="connsiteX5" fmla="*/ 3208848 w 3912209"/>
                      <a:gd name="connsiteY5" fmla="*/ 0 h 2014734"/>
                      <a:gd name="connsiteX6" fmla="*/ 3912209 w 3912209"/>
                      <a:gd name="connsiteY6" fmla="*/ 0 h 2014734"/>
                      <a:gd name="connsiteX7" fmla="*/ 3912209 w 3912209"/>
                      <a:gd name="connsiteY7" fmla="*/ 0 h 2014734"/>
                      <a:gd name="connsiteX8" fmla="*/ 3912209 w 3912209"/>
                      <a:gd name="connsiteY8" fmla="*/ 593225 h 2014734"/>
                      <a:gd name="connsiteX9" fmla="*/ 3912209 w 3912209"/>
                      <a:gd name="connsiteY9" fmla="*/ 1119292 h 2014734"/>
                      <a:gd name="connsiteX10" fmla="*/ 3912209 w 3912209"/>
                      <a:gd name="connsiteY10" fmla="*/ 1678938 h 2014734"/>
                      <a:gd name="connsiteX11" fmla="*/ 3576413 w 3912209"/>
                      <a:gd name="connsiteY11" fmla="*/ 2014734 h 2014734"/>
                      <a:gd name="connsiteX12" fmla="*/ 2908816 w 3912209"/>
                      <a:gd name="connsiteY12" fmla="*/ 2014734 h 2014734"/>
                      <a:gd name="connsiteX13" fmla="*/ 2384275 w 3912209"/>
                      <a:gd name="connsiteY13" fmla="*/ 2014734 h 2014734"/>
                      <a:gd name="connsiteX14" fmla="*/ 1788207 w 3912209"/>
                      <a:gd name="connsiteY14" fmla="*/ 2014734 h 2014734"/>
                      <a:gd name="connsiteX15" fmla="*/ 1156374 w 3912209"/>
                      <a:gd name="connsiteY15" fmla="*/ 2014734 h 2014734"/>
                      <a:gd name="connsiteX16" fmla="*/ 631833 w 3912209"/>
                      <a:gd name="connsiteY16" fmla="*/ 2014734 h 2014734"/>
                      <a:gd name="connsiteX17" fmla="*/ 0 w 3912209"/>
                      <a:gd name="connsiteY17" fmla="*/ 2014734 h 2014734"/>
                      <a:gd name="connsiteX18" fmla="*/ 0 w 3912209"/>
                      <a:gd name="connsiteY18" fmla="*/ 2014734 h 2014734"/>
                      <a:gd name="connsiteX19" fmla="*/ 0 w 3912209"/>
                      <a:gd name="connsiteY19" fmla="*/ 1455088 h 2014734"/>
                      <a:gd name="connsiteX20" fmla="*/ 0 w 3912209"/>
                      <a:gd name="connsiteY20" fmla="*/ 895442 h 2014734"/>
                      <a:gd name="connsiteX21" fmla="*/ 0 w 3912209"/>
                      <a:gd name="connsiteY21" fmla="*/ 335796 h 2014734"/>
                      <a:gd name="connsiteX22" fmla="*/ 335796 w 3912209"/>
                      <a:gd name="connsiteY22" fmla="*/ 0 h 201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12209" h="2014734" extrusionOk="0">
                        <a:moveTo>
                          <a:pt x="335796" y="0"/>
                        </a:moveTo>
                        <a:cubicBezTo>
                          <a:pt x="545044" y="-28030"/>
                          <a:pt x="639576" y="47051"/>
                          <a:pt x="860337" y="0"/>
                        </a:cubicBezTo>
                        <a:cubicBezTo>
                          <a:pt x="1081098" y="-47051"/>
                          <a:pt x="1138779" y="47070"/>
                          <a:pt x="1349113" y="0"/>
                        </a:cubicBezTo>
                        <a:cubicBezTo>
                          <a:pt x="1559447" y="-47070"/>
                          <a:pt x="1687305" y="64318"/>
                          <a:pt x="2016710" y="0"/>
                        </a:cubicBezTo>
                        <a:cubicBezTo>
                          <a:pt x="2346115" y="-64318"/>
                          <a:pt x="2414880" y="54371"/>
                          <a:pt x="2577015" y="0"/>
                        </a:cubicBezTo>
                        <a:cubicBezTo>
                          <a:pt x="2739150" y="-54371"/>
                          <a:pt x="3027910" y="57085"/>
                          <a:pt x="3208848" y="0"/>
                        </a:cubicBezTo>
                        <a:cubicBezTo>
                          <a:pt x="3389786" y="-57085"/>
                          <a:pt x="3682534" y="58644"/>
                          <a:pt x="3912209" y="0"/>
                        </a:cubicBezTo>
                        <a:lnTo>
                          <a:pt x="3912209" y="0"/>
                        </a:lnTo>
                        <a:cubicBezTo>
                          <a:pt x="3979852" y="171107"/>
                          <a:pt x="3845334" y="298159"/>
                          <a:pt x="3912209" y="593225"/>
                        </a:cubicBezTo>
                        <a:cubicBezTo>
                          <a:pt x="3979084" y="888291"/>
                          <a:pt x="3902997" y="954943"/>
                          <a:pt x="3912209" y="1119292"/>
                        </a:cubicBezTo>
                        <a:cubicBezTo>
                          <a:pt x="3921421" y="1283641"/>
                          <a:pt x="3849346" y="1531760"/>
                          <a:pt x="3912209" y="1678938"/>
                        </a:cubicBezTo>
                        <a:cubicBezTo>
                          <a:pt x="3909241" y="1843905"/>
                          <a:pt x="3733547" y="2009422"/>
                          <a:pt x="3576413" y="2014734"/>
                        </a:cubicBezTo>
                        <a:cubicBezTo>
                          <a:pt x="3315066" y="2074092"/>
                          <a:pt x="3180328" y="2003770"/>
                          <a:pt x="2908816" y="2014734"/>
                        </a:cubicBezTo>
                        <a:cubicBezTo>
                          <a:pt x="2637304" y="2025698"/>
                          <a:pt x="2502754" y="1967781"/>
                          <a:pt x="2384275" y="2014734"/>
                        </a:cubicBezTo>
                        <a:cubicBezTo>
                          <a:pt x="2265796" y="2061687"/>
                          <a:pt x="2061589" y="1967320"/>
                          <a:pt x="1788207" y="2014734"/>
                        </a:cubicBezTo>
                        <a:cubicBezTo>
                          <a:pt x="1514825" y="2062148"/>
                          <a:pt x="1414713" y="2004830"/>
                          <a:pt x="1156374" y="2014734"/>
                        </a:cubicBezTo>
                        <a:cubicBezTo>
                          <a:pt x="898035" y="2024638"/>
                          <a:pt x="848725" y="1976023"/>
                          <a:pt x="631833" y="2014734"/>
                        </a:cubicBezTo>
                        <a:cubicBezTo>
                          <a:pt x="414941" y="2053445"/>
                          <a:pt x="194256" y="1985758"/>
                          <a:pt x="0" y="2014734"/>
                        </a:cubicBezTo>
                        <a:lnTo>
                          <a:pt x="0" y="2014734"/>
                        </a:lnTo>
                        <a:cubicBezTo>
                          <a:pt x="-18463" y="1860686"/>
                          <a:pt x="8628" y="1609448"/>
                          <a:pt x="0" y="1455088"/>
                        </a:cubicBezTo>
                        <a:cubicBezTo>
                          <a:pt x="-8628" y="1300728"/>
                          <a:pt x="20457" y="1071177"/>
                          <a:pt x="0" y="895442"/>
                        </a:cubicBezTo>
                        <a:cubicBezTo>
                          <a:pt x="-20457" y="719707"/>
                          <a:pt x="55348" y="540335"/>
                          <a:pt x="0" y="335796"/>
                        </a:cubicBezTo>
                        <a:cubicBezTo>
                          <a:pt x="-34657" y="143486"/>
                          <a:pt x="140668" y="44062"/>
                          <a:pt x="335796"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pt-BR" b="1">
              <a:latin typeface="Times New Roman"/>
              <a:cs typeface="Times New Roman"/>
            </a:endParaRPr>
          </a:p>
          <a:p>
            <a:pPr algn="ctr"/>
            <a:r>
              <a:rPr lang="pt-BR" b="1">
                <a:latin typeface="Times New Roman"/>
                <a:cs typeface="Times New Roman"/>
              </a:rPr>
              <a:t>Contras</a:t>
            </a:r>
            <a:endParaRPr lang="pt-BR"/>
          </a:p>
          <a:p>
            <a:pPr algn="ctr"/>
            <a:endParaRPr lang="pt-BR" sz="1700">
              <a:solidFill>
                <a:srgbClr val="000000"/>
              </a:solidFill>
              <a:latin typeface="Times New Roman"/>
              <a:cs typeface="Times New Roman"/>
            </a:endParaRPr>
          </a:p>
          <a:p>
            <a:pPr algn="ctr"/>
            <a:r>
              <a:rPr lang="pt-BR" sz="1700">
                <a:solidFill>
                  <a:srgbClr val="000000"/>
                </a:solidFill>
                <a:latin typeface="Times New Roman"/>
                <a:cs typeface="Times New Roman"/>
              </a:rPr>
              <a:t>A depender das escolhas, pode demandar mais tempo e recursos </a:t>
            </a:r>
          </a:p>
          <a:p>
            <a:pPr algn="ctr"/>
            <a:endParaRPr lang="pt-BR" sz="1700">
              <a:latin typeface="Times New Roman"/>
              <a:cs typeface="Times New Roman"/>
            </a:endParaRPr>
          </a:p>
          <a:p>
            <a:endParaRPr lang="pt-BR" sz="1600">
              <a:latin typeface="Times New Roman"/>
              <a:cs typeface="Times New Roman"/>
            </a:endParaRPr>
          </a:p>
          <a:p>
            <a:endParaRPr lang="pt-BR" sz="1700">
              <a:latin typeface="Times New Roman"/>
              <a:cs typeface="Times New Roman"/>
            </a:endParaRPr>
          </a:p>
          <a:p>
            <a:endParaRPr lang="pt-BR" sz="1700">
              <a:latin typeface="Times New Roman"/>
              <a:cs typeface="Times New Roman"/>
            </a:endParaRPr>
          </a:p>
        </p:txBody>
      </p:sp>
      <p:sp>
        <p:nvSpPr>
          <p:cNvPr id="12" name="Retângulo: Cantos Diagonais Arredondados 11">
            <a:extLst>
              <a:ext uri="{FF2B5EF4-FFF2-40B4-BE49-F238E27FC236}">
                <a16:creationId xmlns:a16="http://schemas.microsoft.com/office/drawing/2014/main" id="{5E772DC1-40AF-937C-F6AF-0F045237C98A}"/>
              </a:ext>
            </a:extLst>
          </p:cNvPr>
          <p:cNvSpPr/>
          <p:nvPr/>
        </p:nvSpPr>
        <p:spPr>
          <a:xfrm>
            <a:off x="1576061" y="2809990"/>
            <a:ext cx="4731503" cy="1234860"/>
          </a:xfrm>
          <a:prstGeom prst="round2DiagRect">
            <a:avLst/>
          </a:prstGeom>
          <a:noFill/>
          <a:ln w="57150">
            <a:solidFill>
              <a:srgbClr val="000000"/>
            </a:solidFill>
            <a:extLst>
              <a:ext uri="{C807C97D-BFC1-408E-A445-0C87EB9F89A2}">
                <ask:lineSketchStyleProps xmlns:ask="http://schemas.microsoft.com/office/drawing/2018/sketchyshapes" sd="427839008">
                  <a:custGeom>
                    <a:avLst/>
                    <a:gdLst>
                      <a:gd name="connsiteX0" fmla="*/ 205814 w 4731503"/>
                      <a:gd name="connsiteY0" fmla="*/ 0 h 1234860"/>
                      <a:gd name="connsiteX1" fmla="*/ 862039 w 4731503"/>
                      <a:gd name="connsiteY1" fmla="*/ 0 h 1234860"/>
                      <a:gd name="connsiteX2" fmla="*/ 1337236 w 4731503"/>
                      <a:gd name="connsiteY2" fmla="*/ 0 h 1234860"/>
                      <a:gd name="connsiteX3" fmla="*/ 1767177 w 4731503"/>
                      <a:gd name="connsiteY3" fmla="*/ 0 h 1234860"/>
                      <a:gd name="connsiteX4" fmla="*/ 2378145 w 4731503"/>
                      <a:gd name="connsiteY4" fmla="*/ 0 h 1234860"/>
                      <a:gd name="connsiteX5" fmla="*/ 2853342 w 4731503"/>
                      <a:gd name="connsiteY5" fmla="*/ 0 h 1234860"/>
                      <a:gd name="connsiteX6" fmla="*/ 3373796 w 4731503"/>
                      <a:gd name="connsiteY6" fmla="*/ 0 h 1234860"/>
                      <a:gd name="connsiteX7" fmla="*/ 3939507 w 4731503"/>
                      <a:gd name="connsiteY7" fmla="*/ 0 h 1234860"/>
                      <a:gd name="connsiteX8" fmla="*/ 4731503 w 4731503"/>
                      <a:gd name="connsiteY8" fmla="*/ 0 h 1234860"/>
                      <a:gd name="connsiteX9" fmla="*/ 4731503 w 4731503"/>
                      <a:gd name="connsiteY9" fmla="*/ 0 h 1234860"/>
                      <a:gd name="connsiteX10" fmla="*/ 4731503 w 4731503"/>
                      <a:gd name="connsiteY10" fmla="*/ 493942 h 1234860"/>
                      <a:gd name="connsiteX11" fmla="*/ 4731503 w 4731503"/>
                      <a:gd name="connsiteY11" fmla="*/ 1029046 h 1234860"/>
                      <a:gd name="connsiteX12" fmla="*/ 4525689 w 4731503"/>
                      <a:gd name="connsiteY12" fmla="*/ 1234860 h 1234860"/>
                      <a:gd name="connsiteX13" fmla="*/ 3914721 w 4731503"/>
                      <a:gd name="connsiteY13" fmla="*/ 1234860 h 1234860"/>
                      <a:gd name="connsiteX14" fmla="*/ 3484781 w 4731503"/>
                      <a:gd name="connsiteY14" fmla="*/ 1234860 h 1234860"/>
                      <a:gd name="connsiteX15" fmla="*/ 2873813 w 4731503"/>
                      <a:gd name="connsiteY15" fmla="*/ 1234860 h 1234860"/>
                      <a:gd name="connsiteX16" fmla="*/ 2308101 w 4731503"/>
                      <a:gd name="connsiteY16" fmla="*/ 1234860 h 1234860"/>
                      <a:gd name="connsiteX17" fmla="*/ 1787647 w 4731503"/>
                      <a:gd name="connsiteY17" fmla="*/ 1234860 h 1234860"/>
                      <a:gd name="connsiteX18" fmla="*/ 1312450 w 4731503"/>
                      <a:gd name="connsiteY18" fmla="*/ 1234860 h 1234860"/>
                      <a:gd name="connsiteX19" fmla="*/ 701482 w 4731503"/>
                      <a:gd name="connsiteY19" fmla="*/ 1234860 h 1234860"/>
                      <a:gd name="connsiteX20" fmla="*/ 0 w 4731503"/>
                      <a:gd name="connsiteY20" fmla="*/ 1234860 h 1234860"/>
                      <a:gd name="connsiteX21" fmla="*/ 0 w 4731503"/>
                      <a:gd name="connsiteY21" fmla="*/ 1234860 h 1234860"/>
                      <a:gd name="connsiteX22" fmla="*/ 0 w 4731503"/>
                      <a:gd name="connsiteY22" fmla="*/ 720337 h 1234860"/>
                      <a:gd name="connsiteX23" fmla="*/ 0 w 4731503"/>
                      <a:gd name="connsiteY23" fmla="*/ 205814 h 1234860"/>
                      <a:gd name="connsiteX24" fmla="*/ 205814 w 4731503"/>
                      <a:gd name="connsiteY24" fmla="*/ 0 h 123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31503" h="1234860" extrusionOk="0">
                        <a:moveTo>
                          <a:pt x="205814" y="0"/>
                        </a:moveTo>
                        <a:cubicBezTo>
                          <a:pt x="500672" y="-48671"/>
                          <a:pt x="646654" y="68206"/>
                          <a:pt x="862039" y="0"/>
                        </a:cubicBezTo>
                        <a:cubicBezTo>
                          <a:pt x="1077424" y="-68206"/>
                          <a:pt x="1156990" y="55556"/>
                          <a:pt x="1337236" y="0"/>
                        </a:cubicBezTo>
                        <a:cubicBezTo>
                          <a:pt x="1517482" y="-55556"/>
                          <a:pt x="1645766" y="18640"/>
                          <a:pt x="1767177" y="0"/>
                        </a:cubicBezTo>
                        <a:cubicBezTo>
                          <a:pt x="1888588" y="-18640"/>
                          <a:pt x="2172551" y="66125"/>
                          <a:pt x="2378145" y="0"/>
                        </a:cubicBezTo>
                        <a:cubicBezTo>
                          <a:pt x="2583739" y="-66125"/>
                          <a:pt x="2717991" y="940"/>
                          <a:pt x="2853342" y="0"/>
                        </a:cubicBezTo>
                        <a:cubicBezTo>
                          <a:pt x="2988693" y="-940"/>
                          <a:pt x="3127662" y="24378"/>
                          <a:pt x="3373796" y="0"/>
                        </a:cubicBezTo>
                        <a:cubicBezTo>
                          <a:pt x="3619930" y="-24378"/>
                          <a:pt x="3739409" y="53091"/>
                          <a:pt x="3939507" y="0"/>
                        </a:cubicBezTo>
                        <a:cubicBezTo>
                          <a:pt x="4139605" y="-53091"/>
                          <a:pt x="4519043" y="30346"/>
                          <a:pt x="4731503" y="0"/>
                        </a:cubicBezTo>
                        <a:lnTo>
                          <a:pt x="4731503" y="0"/>
                        </a:lnTo>
                        <a:cubicBezTo>
                          <a:pt x="4767661" y="139560"/>
                          <a:pt x="4730173" y="340598"/>
                          <a:pt x="4731503" y="493942"/>
                        </a:cubicBezTo>
                        <a:cubicBezTo>
                          <a:pt x="4732833" y="647286"/>
                          <a:pt x="4682795" y="847724"/>
                          <a:pt x="4731503" y="1029046"/>
                        </a:cubicBezTo>
                        <a:cubicBezTo>
                          <a:pt x="4742584" y="1122538"/>
                          <a:pt x="4644583" y="1253620"/>
                          <a:pt x="4525689" y="1234860"/>
                        </a:cubicBezTo>
                        <a:cubicBezTo>
                          <a:pt x="4297792" y="1256595"/>
                          <a:pt x="4092292" y="1229983"/>
                          <a:pt x="3914721" y="1234860"/>
                        </a:cubicBezTo>
                        <a:cubicBezTo>
                          <a:pt x="3737150" y="1239737"/>
                          <a:pt x="3654511" y="1219329"/>
                          <a:pt x="3484781" y="1234860"/>
                        </a:cubicBezTo>
                        <a:cubicBezTo>
                          <a:pt x="3315051" y="1250391"/>
                          <a:pt x="3106695" y="1185968"/>
                          <a:pt x="2873813" y="1234860"/>
                        </a:cubicBezTo>
                        <a:cubicBezTo>
                          <a:pt x="2640931" y="1283752"/>
                          <a:pt x="2503610" y="1175840"/>
                          <a:pt x="2308101" y="1234860"/>
                        </a:cubicBezTo>
                        <a:cubicBezTo>
                          <a:pt x="2112592" y="1293880"/>
                          <a:pt x="1977785" y="1204830"/>
                          <a:pt x="1787647" y="1234860"/>
                        </a:cubicBezTo>
                        <a:cubicBezTo>
                          <a:pt x="1597509" y="1264890"/>
                          <a:pt x="1409356" y="1190088"/>
                          <a:pt x="1312450" y="1234860"/>
                        </a:cubicBezTo>
                        <a:cubicBezTo>
                          <a:pt x="1215544" y="1279632"/>
                          <a:pt x="927697" y="1209313"/>
                          <a:pt x="701482" y="1234860"/>
                        </a:cubicBezTo>
                        <a:cubicBezTo>
                          <a:pt x="475267" y="1260407"/>
                          <a:pt x="283840" y="1202259"/>
                          <a:pt x="0" y="1234860"/>
                        </a:cubicBezTo>
                        <a:lnTo>
                          <a:pt x="0" y="1234860"/>
                        </a:lnTo>
                        <a:cubicBezTo>
                          <a:pt x="-15949" y="1082772"/>
                          <a:pt x="4474" y="975076"/>
                          <a:pt x="0" y="720337"/>
                        </a:cubicBezTo>
                        <a:cubicBezTo>
                          <a:pt x="-4474" y="465598"/>
                          <a:pt x="15402" y="342075"/>
                          <a:pt x="0" y="205814"/>
                        </a:cubicBezTo>
                        <a:cubicBezTo>
                          <a:pt x="-9354" y="100066"/>
                          <a:pt x="103050" y="-5935"/>
                          <a:pt x="20581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a:latin typeface="Times New Roman"/>
                <a:cs typeface="Times New Roman"/>
              </a:rPr>
              <a:t>   Combinação das três abordagens anteriores</a:t>
            </a:r>
          </a:p>
        </p:txBody>
      </p:sp>
      <p:sp>
        <p:nvSpPr>
          <p:cNvPr id="6" name="Retângulo: Cantos Diagonais Arredondados 5">
            <a:extLst>
              <a:ext uri="{FF2B5EF4-FFF2-40B4-BE49-F238E27FC236}">
                <a16:creationId xmlns:a16="http://schemas.microsoft.com/office/drawing/2014/main" id="{D9685B67-38D4-1FE3-1DE8-971ECF968923}"/>
              </a:ext>
            </a:extLst>
          </p:cNvPr>
          <p:cNvSpPr/>
          <p:nvPr/>
        </p:nvSpPr>
        <p:spPr>
          <a:xfrm>
            <a:off x="6594375" y="2809990"/>
            <a:ext cx="4731503" cy="1234860"/>
          </a:xfrm>
          <a:prstGeom prst="round2DiagRect">
            <a:avLst/>
          </a:prstGeom>
          <a:noFill/>
          <a:ln w="57150">
            <a:solidFill>
              <a:srgbClr val="000000"/>
            </a:solidFill>
            <a:extLst>
              <a:ext uri="{C807C97D-BFC1-408E-A445-0C87EB9F89A2}">
                <ask:lineSketchStyleProps xmlns:ask="http://schemas.microsoft.com/office/drawing/2018/sketchyshapes" sd="3223295887">
                  <a:custGeom>
                    <a:avLst/>
                    <a:gdLst>
                      <a:gd name="connsiteX0" fmla="*/ 205814 w 4731503"/>
                      <a:gd name="connsiteY0" fmla="*/ 0 h 1234860"/>
                      <a:gd name="connsiteX1" fmla="*/ 862039 w 4731503"/>
                      <a:gd name="connsiteY1" fmla="*/ 0 h 1234860"/>
                      <a:gd name="connsiteX2" fmla="*/ 1473007 w 4731503"/>
                      <a:gd name="connsiteY2" fmla="*/ 0 h 1234860"/>
                      <a:gd name="connsiteX3" fmla="*/ 1948204 w 4731503"/>
                      <a:gd name="connsiteY3" fmla="*/ 0 h 1234860"/>
                      <a:gd name="connsiteX4" fmla="*/ 2423402 w 4731503"/>
                      <a:gd name="connsiteY4" fmla="*/ 0 h 1234860"/>
                      <a:gd name="connsiteX5" fmla="*/ 3034370 w 4731503"/>
                      <a:gd name="connsiteY5" fmla="*/ 0 h 1234860"/>
                      <a:gd name="connsiteX6" fmla="*/ 3509567 w 4731503"/>
                      <a:gd name="connsiteY6" fmla="*/ 0 h 1234860"/>
                      <a:gd name="connsiteX7" fmla="*/ 4075278 w 4731503"/>
                      <a:gd name="connsiteY7" fmla="*/ 0 h 1234860"/>
                      <a:gd name="connsiteX8" fmla="*/ 4731503 w 4731503"/>
                      <a:gd name="connsiteY8" fmla="*/ 0 h 1234860"/>
                      <a:gd name="connsiteX9" fmla="*/ 4731503 w 4731503"/>
                      <a:gd name="connsiteY9" fmla="*/ 0 h 1234860"/>
                      <a:gd name="connsiteX10" fmla="*/ 4731503 w 4731503"/>
                      <a:gd name="connsiteY10" fmla="*/ 483652 h 1234860"/>
                      <a:gd name="connsiteX11" fmla="*/ 4731503 w 4731503"/>
                      <a:gd name="connsiteY11" fmla="*/ 1029046 h 1234860"/>
                      <a:gd name="connsiteX12" fmla="*/ 4525689 w 4731503"/>
                      <a:gd name="connsiteY12" fmla="*/ 1234860 h 1234860"/>
                      <a:gd name="connsiteX13" fmla="*/ 4095749 w 4731503"/>
                      <a:gd name="connsiteY13" fmla="*/ 1234860 h 1234860"/>
                      <a:gd name="connsiteX14" fmla="*/ 3439524 w 4731503"/>
                      <a:gd name="connsiteY14" fmla="*/ 1234860 h 1234860"/>
                      <a:gd name="connsiteX15" fmla="*/ 2783299 w 4731503"/>
                      <a:gd name="connsiteY15" fmla="*/ 1234860 h 1234860"/>
                      <a:gd name="connsiteX16" fmla="*/ 2172331 w 4731503"/>
                      <a:gd name="connsiteY16" fmla="*/ 1234860 h 1234860"/>
                      <a:gd name="connsiteX17" fmla="*/ 1561363 w 4731503"/>
                      <a:gd name="connsiteY17" fmla="*/ 1234860 h 1234860"/>
                      <a:gd name="connsiteX18" fmla="*/ 1040908 w 4731503"/>
                      <a:gd name="connsiteY18" fmla="*/ 1234860 h 1234860"/>
                      <a:gd name="connsiteX19" fmla="*/ 0 w 4731503"/>
                      <a:gd name="connsiteY19" fmla="*/ 1234860 h 1234860"/>
                      <a:gd name="connsiteX20" fmla="*/ 0 w 4731503"/>
                      <a:gd name="connsiteY20" fmla="*/ 1234860 h 1234860"/>
                      <a:gd name="connsiteX21" fmla="*/ 0 w 4731503"/>
                      <a:gd name="connsiteY21" fmla="*/ 699756 h 1234860"/>
                      <a:gd name="connsiteX22" fmla="*/ 0 w 4731503"/>
                      <a:gd name="connsiteY22" fmla="*/ 205814 h 1234860"/>
                      <a:gd name="connsiteX23" fmla="*/ 205814 w 4731503"/>
                      <a:gd name="connsiteY23" fmla="*/ 0 h 123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731503" h="1234860" extrusionOk="0">
                        <a:moveTo>
                          <a:pt x="205814" y="0"/>
                        </a:moveTo>
                        <a:cubicBezTo>
                          <a:pt x="356358" y="-77753"/>
                          <a:pt x="640874" y="52558"/>
                          <a:pt x="862039" y="0"/>
                        </a:cubicBezTo>
                        <a:cubicBezTo>
                          <a:pt x="1083205" y="-52558"/>
                          <a:pt x="1316773" y="39395"/>
                          <a:pt x="1473007" y="0"/>
                        </a:cubicBezTo>
                        <a:cubicBezTo>
                          <a:pt x="1629241" y="-39395"/>
                          <a:pt x="1853060" y="20646"/>
                          <a:pt x="1948204" y="0"/>
                        </a:cubicBezTo>
                        <a:cubicBezTo>
                          <a:pt x="2043348" y="-20646"/>
                          <a:pt x="2195877" y="7333"/>
                          <a:pt x="2423402" y="0"/>
                        </a:cubicBezTo>
                        <a:cubicBezTo>
                          <a:pt x="2650927" y="-7333"/>
                          <a:pt x="2841066" y="1823"/>
                          <a:pt x="3034370" y="0"/>
                        </a:cubicBezTo>
                        <a:cubicBezTo>
                          <a:pt x="3227674" y="-1823"/>
                          <a:pt x="3291331" y="20746"/>
                          <a:pt x="3509567" y="0"/>
                        </a:cubicBezTo>
                        <a:cubicBezTo>
                          <a:pt x="3727803" y="-20746"/>
                          <a:pt x="3953755" y="16491"/>
                          <a:pt x="4075278" y="0"/>
                        </a:cubicBezTo>
                        <a:cubicBezTo>
                          <a:pt x="4196801" y="-16491"/>
                          <a:pt x="4509617" y="38468"/>
                          <a:pt x="4731503" y="0"/>
                        </a:cubicBezTo>
                        <a:lnTo>
                          <a:pt x="4731503" y="0"/>
                        </a:lnTo>
                        <a:cubicBezTo>
                          <a:pt x="4773403" y="222728"/>
                          <a:pt x="4713310" y="317504"/>
                          <a:pt x="4731503" y="483652"/>
                        </a:cubicBezTo>
                        <a:cubicBezTo>
                          <a:pt x="4749696" y="649800"/>
                          <a:pt x="4726784" y="856013"/>
                          <a:pt x="4731503" y="1029046"/>
                        </a:cubicBezTo>
                        <a:cubicBezTo>
                          <a:pt x="4721334" y="1114166"/>
                          <a:pt x="4617821" y="1232806"/>
                          <a:pt x="4525689" y="1234860"/>
                        </a:cubicBezTo>
                        <a:cubicBezTo>
                          <a:pt x="4363192" y="1258683"/>
                          <a:pt x="4236888" y="1195862"/>
                          <a:pt x="4095749" y="1234860"/>
                        </a:cubicBezTo>
                        <a:cubicBezTo>
                          <a:pt x="3954610" y="1273858"/>
                          <a:pt x="3744872" y="1165550"/>
                          <a:pt x="3439524" y="1234860"/>
                        </a:cubicBezTo>
                        <a:cubicBezTo>
                          <a:pt x="3134177" y="1304170"/>
                          <a:pt x="2997796" y="1188364"/>
                          <a:pt x="2783299" y="1234860"/>
                        </a:cubicBezTo>
                        <a:cubicBezTo>
                          <a:pt x="2568802" y="1281356"/>
                          <a:pt x="2405881" y="1233688"/>
                          <a:pt x="2172331" y="1234860"/>
                        </a:cubicBezTo>
                        <a:cubicBezTo>
                          <a:pt x="1938781" y="1236032"/>
                          <a:pt x="1819378" y="1192319"/>
                          <a:pt x="1561363" y="1234860"/>
                        </a:cubicBezTo>
                        <a:cubicBezTo>
                          <a:pt x="1303348" y="1277401"/>
                          <a:pt x="1283104" y="1216975"/>
                          <a:pt x="1040908" y="1234860"/>
                        </a:cubicBezTo>
                        <a:cubicBezTo>
                          <a:pt x="798713" y="1252745"/>
                          <a:pt x="303530" y="1216463"/>
                          <a:pt x="0" y="1234860"/>
                        </a:cubicBezTo>
                        <a:lnTo>
                          <a:pt x="0" y="1234860"/>
                        </a:lnTo>
                        <a:cubicBezTo>
                          <a:pt x="-29124" y="1006948"/>
                          <a:pt x="29102" y="858224"/>
                          <a:pt x="0" y="699756"/>
                        </a:cubicBezTo>
                        <a:cubicBezTo>
                          <a:pt x="-29102" y="541288"/>
                          <a:pt x="28541" y="313718"/>
                          <a:pt x="0" y="205814"/>
                        </a:cubicBezTo>
                        <a:cubicBezTo>
                          <a:pt x="-12481" y="118118"/>
                          <a:pt x="89234" y="2713"/>
                          <a:pt x="205814" y="0"/>
                        </a:cubicBezTo>
                        <a:close/>
                      </a:path>
                    </a:pathLst>
                  </a:custGeom>
                  <ask:type>
                    <ask:lineSketchNone/>
                  </ask:type>
                </ask:lineSketchStyleProps>
              </a:ext>
            </a:extLst>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pt-BR">
              <a:latin typeface="Times New Roman"/>
              <a:cs typeface="Times New Roman"/>
            </a:endParaRPr>
          </a:p>
          <a:p>
            <a:r>
              <a:rPr lang="pt-BR">
                <a:latin typeface="Times New Roman"/>
                <a:cs typeface="Times New Roman"/>
              </a:rPr>
              <a:t>    </a:t>
            </a:r>
            <a:endParaRPr lang="en-US">
              <a:latin typeface="Times New Roman"/>
              <a:cs typeface="Times New Roman"/>
            </a:endParaRPr>
          </a:p>
          <a:p>
            <a:r>
              <a:rPr lang="pt-BR">
                <a:latin typeface="Times New Roman"/>
                <a:cs typeface="Times New Roman"/>
              </a:rPr>
              <a:t>      Resulta em uma amostra            	abrangente, imparcial e relevante</a:t>
            </a:r>
            <a:endParaRPr lang="en-US">
              <a:latin typeface="Times New Roman"/>
              <a:cs typeface="Times New Roman"/>
            </a:endParaRPr>
          </a:p>
          <a:p>
            <a:endParaRPr lang="pt-BR" sz="1600">
              <a:latin typeface="Times New Roman"/>
              <a:cs typeface="Times New Roman"/>
            </a:endParaRPr>
          </a:p>
          <a:p>
            <a:endParaRPr lang="pt-BR">
              <a:latin typeface="Times New Roman"/>
              <a:cs typeface="Times New Roman"/>
            </a:endParaRPr>
          </a:p>
        </p:txBody>
      </p:sp>
      <p:sp>
        <p:nvSpPr>
          <p:cNvPr id="18" name="CaixaDeTexto 17">
            <a:extLst>
              <a:ext uri="{FF2B5EF4-FFF2-40B4-BE49-F238E27FC236}">
                <a16:creationId xmlns:a16="http://schemas.microsoft.com/office/drawing/2014/main" id="{3CD717CF-88D2-A688-FCB3-736E541D251E}"/>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27</a:t>
            </a:r>
          </a:p>
        </p:txBody>
      </p:sp>
      <p:pic>
        <p:nvPicPr>
          <p:cNvPr id="20" name="Imagem 19" descr="1 digit&quot; Icon - Download for free – Iconduck">
            <a:extLst>
              <a:ext uri="{FF2B5EF4-FFF2-40B4-BE49-F238E27FC236}">
                <a16:creationId xmlns:a16="http://schemas.microsoft.com/office/drawing/2014/main" id="{399400CD-45CB-2A08-C3F1-D1614D8936A0}"/>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787798" y="3053157"/>
            <a:ext cx="766585" cy="760854"/>
          </a:xfrm>
          <a:prstGeom prst="rect">
            <a:avLst/>
          </a:prstGeom>
        </p:spPr>
      </p:pic>
      <p:pic>
        <p:nvPicPr>
          <p:cNvPr id="24" name="Imagem 23" descr="Free Pros And Cons Review SVG, PNG Icon, Symbol. Download Image.">
            <a:extLst>
              <a:ext uri="{FF2B5EF4-FFF2-40B4-BE49-F238E27FC236}">
                <a16:creationId xmlns:a16="http://schemas.microsoft.com/office/drawing/2014/main" id="{8FAFAD3A-4F35-10B7-404B-D6C8DB5631BB}"/>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rcRect t="11715" r="49953" b="37866"/>
          <a:stretch/>
        </p:blipFill>
        <p:spPr>
          <a:xfrm>
            <a:off x="2556520" y="4532226"/>
            <a:ext cx="490575" cy="489309"/>
          </a:xfrm>
          <a:custGeom>
            <a:avLst/>
            <a:gdLst>
              <a:gd name="connsiteX0" fmla="*/ 0 w 490575"/>
              <a:gd name="connsiteY0" fmla="*/ 0 h 489309"/>
              <a:gd name="connsiteX1" fmla="*/ 490575 w 490575"/>
              <a:gd name="connsiteY1" fmla="*/ 0 h 489309"/>
              <a:gd name="connsiteX2" fmla="*/ 490575 w 490575"/>
              <a:gd name="connsiteY2" fmla="*/ 489309 h 489309"/>
              <a:gd name="connsiteX3" fmla="*/ 0 w 490575"/>
              <a:gd name="connsiteY3" fmla="*/ 489309 h 489309"/>
              <a:gd name="connsiteX4" fmla="*/ 0 w 490575"/>
              <a:gd name="connsiteY4" fmla="*/ 0 h 489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75" h="489309" fill="none" extrusionOk="0">
                <a:moveTo>
                  <a:pt x="0" y="0"/>
                </a:moveTo>
                <a:cubicBezTo>
                  <a:pt x="159007" y="-10384"/>
                  <a:pt x="285205" y="9922"/>
                  <a:pt x="490575" y="0"/>
                </a:cubicBezTo>
                <a:cubicBezTo>
                  <a:pt x="507343" y="185856"/>
                  <a:pt x="489373" y="314998"/>
                  <a:pt x="490575" y="489309"/>
                </a:cubicBezTo>
                <a:cubicBezTo>
                  <a:pt x="374865" y="476228"/>
                  <a:pt x="214249" y="465299"/>
                  <a:pt x="0" y="489309"/>
                </a:cubicBezTo>
                <a:cubicBezTo>
                  <a:pt x="24142" y="281662"/>
                  <a:pt x="3897" y="194177"/>
                  <a:pt x="0" y="0"/>
                </a:cubicBezTo>
                <a:close/>
              </a:path>
              <a:path w="490575" h="489309" stroke="0" extrusionOk="0">
                <a:moveTo>
                  <a:pt x="0" y="0"/>
                </a:moveTo>
                <a:cubicBezTo>
                  <a:pt x="104162" y="14157"/>
                  <a:pt x="334344" y="-6632"/>
                  <a:pt x="490575" y="0"/>
                </a:cubicBezTo>
                <a:cubicBezTo>
                  <a:pt x="471415" y="211494"/>
                  <a:pt x="491572" y="376715"/>
                  <a:pt x="490575" y="489309"/>
                </a:cubicBezTo>
                <a:cubicBezTo>
                  <a:pt x="287429" y="498824"/>
                  <a:pt x="195664" y="506545"/>
                  <a:pt x="0" y="489309"/>
                </a:cubicBezTo>
                <a:cubicBezTo>
                  <a:pt x="4595" y="326290"/>
                  <a:pt x="-5327" y="150886"/>
                  <a:pt x="0" y="0"/>
                </a:cubicBezTo>
                <a:close/>
              </a:path>
            </a:pathLst>
          </a:custGeom>
          <a:ln>
            <a:noFill/>
            <a:extLst>
              <a:ext uri="{C807C97D-BFC1-408E-A445-0C87EB9F89A2}">
                <ask:lineSketchStyleProps xmlns:ask="http://schemas.microsoft.com/office/drawing/2018/sketchyshapes" sd="3277621588">
                  <a:prstGeom prst="rect">
                    <a:avLst/>
                  </a:prstGeom>
                  <ask:type>
                    <ask:lineSketchFreehand/>
                  </ask:type>
                </ask:lineSketchStyleProps>
              </a:ext>
            </a:extLst>
          </a:ln>
        </p:spPr>
      </p:pic>
      <p:pic>
        <p:nvPicPr>
          <p:cNvPr id="26" name="Imagem 25" descr="Free Pros And Cons Review SVG, PNG Icon, Symbol. Download Image.">
            <a:extLst>
              <a:ext uri="{FF2B5EF4-FFF2-40B4-BE49-F238E27FC236}">
                <a16:creationId xmlns:a16="http://schemas.microsoft.com/office/drawing/2014/main" id="{405F0803-DFB4-0019-3253-B43B7D356107}"/>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rcRect l="50042" t="14226" r="1506" b="39540"/>
          <a:stretch/>
        </p:blipFill>
        <p:spPr>
          <a:xfrm>
            <a:off x="6723877" y="4529947"/>
            <a:ext cx="527048" cy="494845"/>
          </a:xfrm>
          <a:custGeom>
            <a:avLst/>
            <a:gdLst>
              <a:gd name="connsiteX0" fmla="*/ 0 w 527048"/>
              <a:gd name="connsiteY0" fmla="*/ 0 h 494845"/>
              <a:gd name="connsiteX1" fmla="*/ 527048 w 527048"/>
              <a:gd name="connsiteY1" fmla="*/ 0 h 494845"/>
              <a:gd name="connsiteX2" fmla="*/ 527048 w 527048"/>
              <a:gd name="connsiteY2" fmla="*/ 494845 h 494845"/>
              <a:gd name="connsiteX3" fmla="*/ 0 w 527048"/>
              <a:gd name="connsiteY3" fmla="*/ 494845 h 494845"/>
              <a:gd name="connsiteX4" fmla="*/ 0 w 527048"/>
              <a:gd name="connsiteY4" fmla="*/ 0 h 49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48" h="494845" fill="none" extrusionOk="0">
                <a:moveTo>
                  <a:pt x="0" y="0"/>
                </a:moveTo>
                <a:cubicBezTo>
                  <a:pt x="191965" y="4375"/>
                  <a:pt x="290140" y="5864"/>
                  <a:pt x="527048" y="0"/>
                </a:cubicBezTo>
                <a:cubicBezTo>
                  <a:pt x="545869" y="107795"/>
                  <a:pt x="505942" y="329219"/>
                  <a:pt x="527048" y="494845"/>
                </a:cubicBezTo>
                <a:cubicBezTo>
                  <a:pt x="327655" y="498136"/>
                  <a:pt x="174004" y="501652"/>
                  <a:pt x="0" y="494845"/>
                </a:cubicBezTo>
                <a:cubicBezTo>
                  <a:pt x="12862" y="252860"/>
                  <a:pt x="7728" y="212592"/>
                  <a:pt x="0" y="0"/>
                </a:cubicBezTo>
                <a:close/>
              </a:path>
              <a:path w="527048" h="494845" stroke="0" extrusionOk="0">
                <a:moveTo>
                  <a:pt x="0" y="0"/>
                </a:moveTo>
                <a:cubicBezTo>
                  <a:pt x="212455" y="22170"/>
                  <a:pt x="270022" y="8424"/>
                  <a:pt x="527048" y="0"/>
                </a:cubicBezTo>
                <a:cubicBezTo>
                  <a:pt x="507270" y="236874"/>
                  <a:pt x="550263" y="328902"/>
                  <a:pt x="527048" y="494845"/>
                </a:cubicBezTo>
                <a:cubicBezTo>
                  <a:pt x="331335" y="498274"/>
                  <a:pt x="108178" y="491313"/>
                  <a:pt x="0" y="494845"/>
                </a:cubicBezTo>
                <a:cubicBezTo>
                  <a:pt x="-14325" y="363116"/>
                  <a:pt x="-684" y="124714"/>
                  <a:pt x="0" y="0"/>
                </a:cubicBezTo>
                <a:close/>
              </a:path>
            </a:pathLst>
          </a:custGeom>
          <a:ln>
            <a:noFill/>
            <a:extLst>
              <a:ext uri="{C807C97D-BFC1-408E-A445-0C87EB9F89A2}">
                <ask:lineSketchStyleProps xmlns:ask="http://schemas.microsoft.com/office/drawing/2018/sketchyshapes" sd="636589364">
                  <a:prstGeom prst="rect">
                    <a:avLst/>
                  </a:prstGeom>
                  <ask:type>
                    <ask:lineSketchFreehand/>
                  </ask:type>
                </ask:lineSketchStyleProps>
              </a:ext>
            </a:extLst>
          </a:ln>
        </p:spPr>
      </p:pic>
      <p:pic>
        <p:nvPicPr>
          <p:cNvPr id="28" name="Imagem 27" descr="Ficheiro:Icon 2 red.svg – Wikipédia, a enciclopédia livre">
            <a:extLst>
              <a:ext uri="{FF2B5EF4-FFF2-40B4-BE49-F238E27FC236}">
                <a16:creationId xmlns:a16="http://schemas.microsoft.com/office/drawing/2014/main" id="{497BD4B8-15A0-5663-C822-4495D0AF2859}"/>
              </a:ext>
            </a:extLst>
          </p:cNvPr>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6768124" y="2986697"/>
            <a:ext cx="795230" cy="800959"/>
          </a:xfrm>
          <a:prstGeom prst="rect">
            <a:avLst/>
          </a:prstGeom>
        </p:spPr>
      </p:pic>
    </p:spTree>
    <p:extLst>
      <p:ext uri="{BB962C8B-B14F-4D97-AF65-F5344CB8AC3E}">
        <p14:creationId xmlns:p14="http://schemas.microsoft.com/office/powerpoint/2010/main" val="1017366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45863" y="6552970"/>
            <a:ext cx="2576043"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28</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39" y="-15269"/>
            <a:ext cx="8240489"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a:t>
            </a:r>
            <a:r>
              <a:rPr lang="pt-PT" sz="2400" b="1">
                <a:latin typeface="Times New Roman" panose="02020603050405020304" pitchFamily="18" charset="0"/>
                <a:cs typeface="Times New Roman" panose="02020603050405020304" pitchFamily="18" charset="0"/>
              </a:rPr>
              <a:t>Semi-Sistemática/Narrativa</a:t>
            </a:r>
          </a:p>
        </p:txBody>
      </p:sp>
      <p:sp>
        <p:nvSpPr>
          <p:cNvPr id="4" name="CaixaDeTexto 3">
            <a:extLst>
              <a:ext uri="{FF2B5EF4-FFF2-40B4-BE49-F238E27FC236}">
                <a16:creationId xmlns:a16="http://schemas.microsoft.com/office/drawing/2014/main" id="{B1FADB89-5EC0-85AE-4A7D-45FFB43CC5FE}"/>
              </a:ext>
            </a:extLst>
          </p:cNvPr>
          <p:cNvSpPr txBox="1"/>
          <p:nvPr/>
        </p:nvSpPr>
        <p:spPr>
          <a:xfrm>
            <a:off x="146854" y="1067266"/>
            <a:ext cx="6493328" cy="338554"/>
          </a:xfrm>
          <a:prstGeom prst="rect">
            <a:avLst/>
          </a:prstGeom>
          <a:noFill/>
        </p:spPr>
        <p:txBody>
          <a:bodyPr wrap="square">
            <a:spAutoFit/>
          </a:bodyPr>
          <a:lstStyle/>
          <a:p>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O que é e quando devemos utilizar? </a:t>
            </a:r>
            <a:endParaRPr lang="pt-PT" sz="1600"/>
          </a:p>
        </p:txBody>
      </p:sp>
      <p:sp>
        <p:nvSpPr>
          <p:cNvPr id="13" name="CaixaDeTexto 12">
            <a:extLst>
              <a:ext uri="{FF2B5EF4-FFF2-40B4-BE49-F238E27FC236}">
                <a16:creationId xmlns:a16="http://schemas.microsoft.com/office/drawing/2014/main" id="{F31472EE-1079-6E5E-0F7D-997A3EE23B35}"/>
              </a:ext>
            </a:extLst>
          </p:cNvPr>
          <p:cNvSpPr txBox="1"/>
          <p:nvPr/>
        </p:nvSpPr>
        <p:spPr>
          <a:xfrm>
            <a:off x="193844" y="2250316"/>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Qual é o seu objetivo?</a:t>
            </a:r>
          </a:p>
        </p:txBody>
      </p:sp>
      <p:sp>
        <p:nvSpPr>
          <p:cNvPr id="17" name="CaixaDeTexto 16">
            <a:extLst>
              <a:ext uri="{FF2B5EF4-FFF2-40B4-BE49-F238E27FC236}">
                <a16:creationId xmlns:a16="http://schemas.microsoft.com/office/drawing/2014/main" id="{31022B37-7010-328E-7DD4-1CF4DA06BB17}"/>
              </a:ext>
            </a:extLst>
          </p:cNvPr>
          <p:cNvSpPr txBox="1"/>
          <p:nvPr/>
        </p:nvSpPr>
        <p:spPr>
          <a:xfrm>
            <a:off x="193844" y="3154812"/>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Qual é a sua função?</a:t>
            </a:r>
          </a:p>
        </p:txBody>
      </p:sp>
      <p:sp>
        <p:nvSpPr>
          <p:cNvPr id="20" name="CaixaDeTexto 19">
            <a:extLst>
              <a:ext uri="{FF2B5EF4-FFF2-40B4-BE49-F238E27FC236}">
                <a16:creationId xmlns:a16="http://schemas.microsoft.com/office/drawing/2014/main" id="{36BCD3DD-1BED-0133-6A95-2EE3AA20271F}"/>
              </a:ext>
            </a:extLst>
          </p:cNvPr>
          <p:cNvSpPr txBox="1"/>
          <p:nvPr/>
        </p:nvSpPr>
        <p:spPr>
          <a:xfrm>
            <a:off x="146854" y="4404401"/>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Que tipo de análise pode ser conduzida?</a:t>
            </a:r>
          </a:p>
        </p:txBody>
      </p:sp>
      <p:sp>
        <p:nvSpPr>
          <p:cNvPr id="23" name="CaixaDeTexto 22">
            <a:extLst>
              <a:ext uri="{FF2B5EF4-FFF2-40B4-BE49-F238E27FC236}">
                <a16:creationId xmlns:a16="http://schemas.microsoft.com/office/drawing/2014/main" id="{4AF91351-AADD-4033-D9AB-25B5266EFA47}"/>
              </a:ext>
            </a:extLst>
          </p:cNvPr>
          <p:cNvSpPr txBox="1"/>
          <p:nvPr/>
        </p:nvSpPr>
        <p:spPr>
          <a:xfrm>
            <a:off x="146854" y="5350891"/>
            <a:ext cx="6493328" cy="417422"/>
          </a:xfrm>
          <a:prstGeom prst="rect">
            <a:avLst/>
          </a:prstGeom>
          <a:noFill/>
        </p:spPr>
        <p:txBody>
          <a:bodyPr wrap="square">
            <a:spAutoFit/>
          </a:bodyPr>
          <a:lstStyle/>
          <a:p>
            <a:pPr algn="just">
              <a:lnSpc>
                <a:spcPct val="150000"/>
              </a:lnSpc>
              <a:spcAft>
                <a:spcPts val="800"/>
              </a:spcAft>
            </a:pPr>
            <a:r>
              <a:rPr lang="pt-PT" sz="1600" u="sng" kern="100" dirty="0">
                <a:effectLst/>
                <a:latin typeface="Times New Roman" panose="02020603050405020304" pitchFamily="18" charset="0"/>
                <a:ea typeface="Times New Roman" panose="02020603050405020304" pitchFamily="18" charset="0"/>
                <a:cs typeface="Times New Roman" panose="02020603050405020304" pitchFamily="18" charset="0"/>
              </a:rPr>
              <a:t>Quais são as contribuições de uma revisão de literatura semi</a:t>
            </a:r>
            <a:r>
              <a:rPr lang="pt-PT" sz="1600" u="sng" kern="100" dirty="0">
                <a:latin typeface="Times New Roman" panose="02020603050405020304" pitchFamily="18" charset="0"/>
                <a:ea typeface="Times New Roman" panose="02020603050405020304" pitchFamily="18" charset="0"/>
                <a:cs typeface="Times New Roman" panose="02020603050405020304" pitchFamily="18" charset="0"/>
              </a:rPr>
              <a:t>-</a:t>
            </a:r>
            <a:r>
              <a:rPr lang="pt-PT" sz="1600" u="sng" kern="100" dirty="0">
                <a:effectLst/>
                <a:latin typeface="Times New Roman" panose="02020603050405020304" pitchFamily="18" charset="0"/>
                <a:ea typeface="Times New Roman" panose="02020603050405020304" pitchFamily="18" charset="0"/>
                <a:cs typeface="Times New Roman" panose="02020603050405020304" pitchFamily="18" charset="0"/>
              </a:rPr>
              <a:t>sistemática?</a:t>
            </a:r>
          </a:p>
        </p:txBody>
      </p:sp>
      <p:sp>
        <p:nvSpPr>
          <p:cNvPr id="7" name="CaixaDeTexto 6">
            <a:extLst>
              <a:ext uri="{FF2B5EF4-FFF2-40B4-BE49-F238E27FC236}">
                <a16:creationId xmlns:a16="http://schemas.microsoft.com/office/drawing/2014/main" id="{C17B76F9-1A53-A7CB-EE07-E1178E1B41BD}"/>
              </a:ext>
            </a:extLst>
          </p:cNvPr>
          <p:cNvSpPr txBox="1"/>
          <p:nvPr/>
        </p:nvSpPr>
        <p:spPr>
          <a:xfrm>
            <a:off x="146854" y="1313099"/>
            <a:ext cx="11767395" cy="793551"/>
          </a:xfrm>
          <a:prstGeom prst="rect">
            <a:avLst/>
          </a:prstGeom>
          <a:noFill/>
        </p:spPr>
        <p:txBody>
          <a:bodyPr wrap="square">
            <a:spAutoFit/>
          </a:bodyPr>
          <a:lstStyle/>
          <a:p>
            <a:pPr>
              <a:lnSpc>
                <a:spcPct val="150000"/>
              </a:lnSpc>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D</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estina-se 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tópicos concetualizados diferentemente</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estudados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por</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diferentes grupos de investigadores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dentro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diferentes disciplinas,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 que</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dificultam o processo completo de revisão sistemática.</a:t>
            </a:r>
            <a:endParaRPr lang="pt-PT" sz="1600"/>
          </a:p>
        </p:txBody>
      </p:sp>
      <p:sp>
        <p:nvSpPr>
          <p:cNvPr id="15" name="CaixaDeTexto 14">
            <a:extLst>
              <a:ext uri="{FF2B5EF4-FFF2-40B4-BE49-F238E27FC236}">
                <a16:creationId xmlns:a16="http://schemas.microsoft.com/office/drawing/2014/main" id="{4D6022B4-67D0-01ED-DD75-2D4AA095DB1B}"/>
              </a:ext>
            </a:extLst>
          </p:cNvPr>
          <p:cNvSpPr txBox="1"/>
          <p:nvPr/>
        </p:nvSpPr>
        <p:spPr>
          <a:xfrm>
            <a:off x="193844" y="3473728"/>
            <a:ext cx="11751000" cy="793551"/>
          </a:xfrm>
          <a:prstGeom prst="rect">
            <a:avLst/>
          </a:prstGeom>
          <a:noFill/>
        </p:spPr>
        <p:txBody>
          <a:bodyPr wrap="square">
            <a:spAutoFit/>
          </a:bodyPr>
          <a:lstStyle/>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A</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valiar a forma como um certo tópico tem sido desenvolvido ao longo das diferentes tradições de investigação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 forma como tem progredido ao longo do tempo. </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0" name="CaixaDeTexto 29">
            <a:extLst>
              <a:ext uri="{FF2B5EF4-FFF2-40B4-BE49-F238E27FC236}">
                <a16:creationId xmlns:a16="http://schemas.microsoft.com/office/drawing/2014/main" id="{253F3D1C-12BA-0F64-99CE-249126CE27F3}"/>
              </a:ext>
            </a:extLst>
          </p:cNvPr>
          <p:cNvSpPr txBox="1"/>
          <p:nvPr/>
        </p:nvSpPr>
        <p:spPr>
          <a:xfrm>
            <a:off x="193844" y="2628921"/>
            <a:ext cx="12042752" cy="424219"/>
          </a:xfrm>
          <a:prstGeom prst="rect">
            <a:avLst/>
          </a:prstGeom>
          <a:noFill/>
        </p:spPr>
        <p:txBody>
          <a:bodyPr wrap="square">
            <a:spAutoFit/>
          </a:bodyPr>
          <a:lstStyle/>
          <a:p>
            <a:pPr>
              <a:lnSpc>
                <a:spcPct val="150000"/>
              </a:lnSpc>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I</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dentificar e compreender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todas as tradições de investigação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relevantes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que possam ter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implicações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para 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tópico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estudo,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sintetizá-las.</a:t>
            </a:r>
            <a:endParaRPr lang="pt-PT" sz="1600"/>
          </a:p>
        </p:txBody>
      </p:sp>
      <p:sp>
        <p:nvSpPr>
          <p:cNvPr id="33" name="CaixaDeTexto 32">
            <a:extLst>
              <a:ext uri="{FF2B5EF4-FFF2-40B4-BE49-F238E27FC236}">
                <a16:creationId xmlns:a16="http://schemas.microsoft.com/office/drawing/2014/main" id="{B06C4F37-ECD6-84DA-3588-9852FC1B768B}"/>
              </a:ext>
            </a:extLst>
          </p:cNvPr>
          <p:cNvSpPr txBox="1"/>
          <p:nvPr/>
        </p:nvSpPr>
        <p:spPr>
          <a:xfrm>
            <a:off x="146854" y="4756778"/>
            <a:ext cx="11382547" cy="417422"/>
          </a:xfrm>
          <a:prstGeom prst="rect">
            <a:avLst/>
          </a:prstGeom>
          <a:noFill/>
        </p:spPr>
        <p:txBody>
          <a:bodyPr wrap="square">
            <a:spAutoFit/>
          </a:bodyPr>
          <a:lstStyle/>
          <a:p>
            <a:pPr algn="just">
              <a:lnSpc>
                <a:spcPct val="150000"/>
              </a:lnSpc>
              <a:spcAft>
                <a:spcPts val="80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Análise temática ou de conteúdo</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metodologia de identificação, análise e reportagem de padrões na forma de temas dentro de um texto.</a:t>
            </a:r>
          </a:p>
        </p:txBody>
      </p:sp>
      <p:sp>
        <p:nvSpPr>
          <p:cNvPr id="36" name="CaixaDeTexto 35">
            <a:extLst>
              <a:ext uri="{FF2B5EF4-FFF2-40B4-BE49-F238E27FC236}">
                <a16:creationId xmlns:a16="http://schemas.microsoft.com/office/drawing/2014/main" id="{51454321-64E0-6A8A-34BC-E22F02E58854}"/>
              </a:ext>
            </a:extLst>
          </p:cNvPr>
          <p:cNvSpPr txBox="1"/>
          <p:nvPr/>
        </p:nvSpPr>
        <p:spPr>
          <a:xfrm>
            <a:off x="146854" y="5720998"/>
            <a:ext cx="11797990" cy="793551"/>
          </a:xfrm>
          <a:prstGeom prst="rect">
            <a:avLst/>
          </a:prstGeom>
          <a:noFill/>
        </p:spPr>
        <p:txBody>
          <a:bodyPr wrap="square">
            <a:spAutoFit/>
          </a:bodyPr>
          <a:lstStyle/>
          <a:p>
            <a:pPr>
              <a:lnSpc>
                <a:spcPct val="150000"/>
              </a:lnSpc>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D</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etetar</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temas, perspetivas teóricas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ou</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problemas comuns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dentro de uma disciplina</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específica</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investigação ou metodologia</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I</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dentificar componentes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de um conceito teórico</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a:t>
            </a:r>
            <a:endParaRPr lang="pt-PT" sz="1600"/>
          </a:p>
        </p:txBody>
      </p:sp>
    </p:spTree>
    <p:extLst>
      <p:ext uri="{BB962C8B-B14F-4D97-AF65-F5344CB8AC3E}">
        <p14:creationId xmlns:p14="http://schemas.microsoft.com/office/powerpoint/2010/main" val="247772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45863" y="6552970"/>
            <a:ext cx="2576043"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29</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a:t>
            </a:r>
            <a:r>
              <a:rPr lang="pt-PT" sz="2400" b="1">
                <a:latin typeface="Times New Roman" panose="02020603050405020304" pitchFamily="18" charset="0"/>
                <a:cs typeface="Times New Roman" panose="02020603050405020304" pitchFamily="18" charset="0"/>
              </a:rPr>
              <a:t>Integrada/Crítica</a:t>
            </a:r>
          </a:p>
        </p:txBody>
      </p:sp>
      <p:sp>
        <p:nvSpPr>
          <p:cNvPr id="13" name="CaixaDeTexto 12">
            <a:extLst>
              <a:ext uri="{FF2B5EF4-FFF2-40B4-BE49-F238E27FC236}">
                <a16:creationId xmlns:a16="http://schemas.microsoft.com/office/drawing/2014/main" id="{F31472EE-1079-6E5E-0F7D-997A3EE23B35}"/>
              </a:ext>
            </a:extLst>
          </p:cNvPr>
          <p:cNvSpPr txBox="1"/>
          <p:nvPr/>
        </p:nvSpPr>
        <p:spPr>
          <a:xfrm>
            <a:off x="219023" y="2468300"/>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Qual é o seu objetivo?</a:t>
            </a:r>
          </a:p>
        </p:txBody>
      </p:sp>
      <p:sp>
        <p:nvSpPr>
          <p:cNvPr id="20" name="CaixaDeTexto 19">
            <a:extLst>
              <a:ext uri="{FF2B5EF4-FFF2-40B4-BE49-F238E27FC236}">
                <a16:creationId xmlns:a16="http://schemas.microsoft.com/office/drawing/2014/main" id="{36BCD3DD-1BED-0133-6A95-2EE3AA20271F}"/>
              </a:ext>
            </a:extLst>
          </p:cNvPr>
          <p:cNvSpPr txBox="1"/>
          <p:nvPr/>
        </p:nvSpPr>
        <p:spPr>
          <a:xfrm>
            <a:off x="219023" y="3965461"/>
            <a:ext cx="6493328" cy="417422"/>
          </a:xfrm>
          <a:prstGeom prst="rect">
            <a:avLst/>
          </a:prstGeom>
          <a:noFill/>
        </p:spPr>
        <p:txBody>
          <a:bodyPr wrap="square">
            <a:spAutoFit/>
          </a:bodyPr>
          <a:lstStyle/>
          <a:p>
            <a:pPr algn="just">
              <a:lnSpc>
                <a:spcPct val="150000"/>
              </a:lnSpc>
              <a:spcAft>
                <a:spcPts val="800"/>
              </a:spcAft>
            </a:pP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Que tipo de análise pode ser conduzida?</a:t>
            </a:r>
          </a:p>
        </p:txBody>
      </p:sp>
      <p:sp>
        <p:nvSpPr>
          <p:cNvPr id="23" name="CaixaDeTexto 22">
            <a:extLst>
              <a:ext uri="{FF2B5EF4-FFF2-40B4-BE49-F238E27FC236}">
                <a16:creationId xmlns:a16="http://schemas.microsoft.com/office/drawing/2014/main" id="{4AF91351-AADD-4033-D9AB-25B5266EFA47}"/>
              </a:ext>
            </a:extLst>
          </p:cNvPr>
          <p:cNvSpPr txBox="1"/>
          <p:nvPr/>
        </p:nvSpPr>
        <p:spPr>
          <a:xfrm>
            <a:off x="188245" y="5085247"/>
            <a:ext cx="6493328" cy="417422"/>
          </a:xfrm>
          <a:prstGeom prst="rect">
            <a:avLst/>
          </a:prstGeom>
          <a:noFill/>
        </p:spPr>
        <p:txBody>
          <a:bodyPr wrap="square">
            <a:spAutoFit/>
          </a:bodyPr>
          <a:lstStyle/>
          <a:p>
            <a:pPr algn="just">
              <a:lnSpc>
                <a:spcPct val="150000"/>
              </a:lnSpc>
              <a:spcAft>
                <a:spcPts val="800"/>
              </a:spcAft>
            </a:pPr>
            <a:r>
              <a:rPr lang="pt-PT" sz="1600" u="sng" kern="100" dirty="0">
                <a:effectLst/>
                <a:latin typeface="Times New Roman" panose="02020603050405020304" pitchFamily="18" charset="0"/>
                <a:ea typeface="Times New Roman" panose="02020603050405020304" pitchFamily="18" charset="0"/>
                <a:cs typeface="Times New Roman" panose="02020603050405020304" pitchFamily="18" charset="0"/>
              </a:rPr>
              <a:t>Quais são as contribuições de uma revisão de literatura integrada?</a:t>
            </a:r>
          </a:p>
        </p:txBody>
      </p:sp>
      <p:sp>
        <p:nvSpPr>
          <p:cNvPr id="10" name="CaixaDeTexto 9">
            <a:extLst>
              <a:ext uri="{FF2B5EF4-FFF2-40B4-BE49-F238E27FC236}">
                <a16:creationId xmlns:a16="http://schemas.microsoft.com/office/drawing/2014/main" id="{41574A90-7692-246D-BA92-6F0F18850119}"/>
              </a:ext>
            </a:extLst>
          </p:cNvPr>
          <p:cNvSpPr txBox="1"/>
          <p:nvPr/>
        </p:nvSpPr>
        <p:spPr>
          <a:xfrm>
            <a:off x="188245" y="2942578"/>
            <a:ext cx="7105184" cy="793551"/>
          </a:xfrm>
          <a:prstGeom prst="rect">
            <a:avLst/>
          </a:prstGeom>
          <a:noFill/>
        </p:spPr>
        <p:txBody>
          <a:bodyPr wrap="square">
            <a:spAutoFit/>
          </a:bodyPr>
          <a:lstStyle/>
          <a:p>
            <a:pPr>
              <a:lnSpc>
                <a:spcPct val="150000"/>
              </a:lnSpc>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A</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nalisar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criticar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sintetizar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 literatura num tópico de investigação de forma a permitir 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emergência de novas estruturas teóricas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perspetivas.</a:t>
            </a:r>
            <a:endParaRPr lang="pt-PT" sz="1600"/>
          </a:p>
        </p:txBody>
      </p:sp>
      <p:cxnSp>
        <p:nvCxnSpPr>
          <p:cNvPr id="11" name="Conexão reta unidirecional 10">
            <a:extLst>
              <a:ext uri="{FF2B5EF4-FFF2-40B4-BE49-F238E27FC236}">
                <a16:creationId xmlns:a16="http://schemas.microsoft.com/office/drawing/2014/main" id="{99D26B38-350B-3AC6-B695-050D8FFE708B}"/>
              </a:ext>
            </a:extLst>
          </p:cNvPr>
          <p:cNvCxnSpPr>
            <a:cxnSpLocks/>
          </p:cNvCxnSpPr>
          <p:nvPr/>
        </p:nvCxnSpPr>
        <p:spPr>
          <a:xfrm flipV="1">
            <a:off x="7261380" y="2399139"/>
            <a:ext cx="782982" cy="5791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Conexão reta unidirecional 13">
            <a:extLst>
              <a:ext uri="{FF2B5EF4-FFF2-40B4-BE49-F238E27FC236}">
                <a16:creationId xmlns:a16="http://schemas.microsoft.com/office/drawing/2014/main" id="{C8B81A46-A8BB-A885-23C5-7DC86A72F2A9}"/>
              </a:ext>
            </a:extLst>
          </p:cNvPr>
          <p:cNvCxnSpPr>
            <a:cxnSpLocks/>
          </p:cNvCxnSpPr>
          <p:nvPr/>
        </p:nvCxnSpPr>
        <p:spPr>
          <a:xfrm>
            <a:off x="7269122" y="2992315"/>
            <a:ext cx="782982" cy="3852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CaixaDeTexto 21">
            <a:extLst>
              <a:ext uri="{FF2B5EF4-FFF2-40B4-BE49-F238E27FC236}">
                <a16:creationId xmlns:a16="http://schemas.microsoft.com/office/drawing/2014/main" id="{ECE1E9A8-737B-16AE-C50F-4763A3175A01}"/>
              </a:ext>
            </a:extLst>
          </p:cNvPr>
          <p:cNvSpPr txBox="1"/>
          <p:nvPr/>
        </p:nvSpPr>
        <p:spPr>
          <a:xfrm>
            <a:off x="8972953" y="1408730"/>
            <a:ext cx="1861258" cy="369332"/>
          </a:xfrm>
          <a:prstGeom prst="rect">
            <a:avLst/>
          </a:prstGeom>
          <a:noFill/>
        </p:spPr>
        <p:txBody>
          <a:bodyPr wrap="square">
            <a:spAutoFit/>
          </a:bodyPr>
          <a:lstStyle/>
          <a:p>
            <a:r>
              <a:rPr lang="pt-PT" u="sng" kern="100">
                <a:latin typeface="Times New Roman" panose="02020603050405020304" pitchFamily="18" charset="0"/>
                <a:ea typeface="Times New Roman" panose="02020603050405020304" pitchFamily="18" charset="0"/>
                <a:cs typeface="Times New Roman" panose="02020603050405020304" pitchFamily="18" charset="0"/>
              </a:rPr>
              <a:t>T</a:t>
            </a:r>
            <a:r>
              <a:rPr lang="pt-PT" sz="1800" u="sng" kern="100">
                <a:effectLst/>
                <a:latin typeface="Times New Roman" panose="02020603050405020304" pitchFamily="18" charset="0"/>
                <a:ea typeface="Times New Roman" panose="02020603050405020304" pitchFamily="18" charset="0"/>
                <a:cs typeface="Times New Roman" panose="02020603050405020304" pitchFamily="18" charset="0"/>
              </a:rPr>
              <a:t>ópicos maduros</a:t>
            </a:r>
            <a:endParaRPr lang="pt-PT" u="sng"/>
          </a:p>
        </p:txBody>
      </p:sp>
      <p:sp>
        <p:nvSpPr>
          <p:cNvPr id="27" name="CaixaDeTexto 26">
            <a:extLst>
              <a:ext uri="{FF2B5EF4-FFF2-40B4-BE49-F238E27FC236}">
                <a16:creationId xmlns:a16="http://schemas.microsoft.com/office/drawing/2014/main" id="{23E2638D-2E9B-70B2-D4B2-006B212A9308}"/>
              </a:ext>
            </a:extLst>
          </p:cNvPr>
          <p:cNvSpPr txBox="1"/>
          <p:nvPr/>
        </p:nvSpPr>
        <p:spPr>
          <a:xfrm>
            <a:off x="8777923" y="3154687"/>
            <a:ext cx="2251318" cy="369332"/>
          </a:xfrm>
          <a:prstGeom prst="rect">
            <a:avLst/>
          </a:prstGeom>
          <a:noFill/>
        </p:spPr>
        <p:txBody>
          <a:bodyPr wrap="square">
            <a:spAutoFit/>
          </a:bodyPr>
          <a:lstStyle/>
          <a:p>
            <a:r>
              <a:rPr lang="pt-PT" u="sng" kern="100">
                <a:latin typeface="Times New Roman" panose="02020603050405020304" pitchFamily="18" charset="0"/>
                <a:ea typeface="Times New Roman" panose="02020603050405020304" pitchFamily="18" charset="0"/>
                <a:cs typeface="Times New Roman" panose="02020603050405020304" pitchFamily="18" charset="0"/>
              </a:rPr>
              <a:t>T</a:t>
            </a:r>
            <a:r>
              <a:rPr lang="pt-PT" sz="1800" u="sng" kern="100">
                <a:effectLst/>
                <a:latin typeface="Times New Roman" panose="02020603050405020304" pitchFamily="18" charset="0"/>
                <a:ea typeface="Times New Roman" panose="02020603050405020304" pitchFamily="18" charset="0"/>
                <a:cs typeface="Times New Roman" panose="02020603050405020304" pitchFamily="18" charset="0"/>
              </a:rPr>
              <a:t>ópicos emergentes</a:t>
            </a:r>
            <a:endParaRPr lang="pt-PT" u="sng"/>
          </a:p>
        </p:txBody>
      </p:sp>
      <p:sp>
        <p:nvSpPr>
          <p:cNvPr id="29" name="CaixaDeTexto 28">
            <a:extLst>
              <a:ext uri="{FF2B5EF4-FFF2-40B4-BE49-F238E27FC236}">
                <a16:creationId xmlns:a16="http://schemas.microsoft.com/office/drawing/2014/main" id="{1CBDD327-0B68-F4D5-B66B-18C07EFA1D8A}"/>
              </a:ext>
            </a:extLst>
          </p:cNvPr>
          <p:cNvSpPr txBox="1"/>
          <p:nvPr/>
        </p:nvSpPr>
        <p:spPr>
          <a:xfrm>
            <a:off x="8226796" y="1776460"/>
            <a:ext cx="3312061" cy="1077218"/>
          </a:xfrm>
          <a:prstGeom prst="rect">
            <a:avLst/>
          </a:prstGeom>
          <a:noFill/>
        </p:spPr>
        <p:txBody>
          <a:bodyPr wrap="square">
            <a:spAutoFit/>
          </a:bodyPr>
          <a:lstStyle/>
          <a:p>
            <a:pPr algn="just"/>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Criar uma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visão geral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da base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conhecimento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rever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forma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crítica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conceitualizar novamente,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expandir a base teórica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PT" sz="1600"/>
          </a:p>
        </p:txBody>
      </p:sp>
      <p:sp>
        <p:nvSpPr>
          <p:cNvPr id="34" name="CaixaDeTexto 33">
            <a:extLst>
              <a:ext uri="{FF2B5EF4-FFF2-40B4-BE49-F238E27FC236}">
                <a16:creationId xmlns:a16="http://schemas.microsoft.com/office/drawing/2014/main" id="{04035708-88DE-822E-2758-6FE2C5B13A50}"/>
              </a:ext>
            </a:extLst>
          </p:cNvPr>
          <p:cNvSpPr txBox="1"/>
          <p:nvPr/>
        </p:nvSpPr>
        <p:spPr>
          <a:xfrm>
            <a:off x="8159556" y="3489147"/>
            <a:ext cx="3615278" cy="830997"/>
          </a:xfrm>
          <a:prstGeom prst="rect">
            <a:avLst/>
          </a:prstGeom>
          <a:noFill/>
        </p:spPr>
        <p:txBody>
          <a:bodyPr wrap="square">
            <a:spAutoFit/>
          </a:bodyPr>
          <a:lstStyle/>
          <a:p>
            <a:pPr algn="just"/>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C</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riar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uma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conceptualização inicial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ou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preliminar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tal como modelos teóricos, ao invés de rever modelos antigos. </a:t>
            </a:r>
            <a:endParaRPr lang="pt-PT" sz="1600"/>
          </a:p>
        </p:txBody>
      </p:sp>
      <p:sp>
        <p:nvSpPr>
          <p:cNvPr id="37" name="CaixaDeTexto 36">
            <a:extLst>
              <a:ext uri="{FF2B5EF4-FFF2-40B4-BE49-F238E27FC236}">
                <a16:creationId xmlns:a16="http://schemas.microsoft.com/office/drawing/2014/main" id="{ABACBD8E-2571-AF98-D87A-41501AA33BDD}"/>
              </a:ext>
            </a:extLst>
          </p:cNvPr>
          <p:cNvSpPr txBox="1"/>
          <p:nvPr/>
        </p:nvSpPr>
        <p:spPr>
          <a:xfrm>
            <a:off x="545659" y="1157649"/>
            <a:ext cx="6390355" cy="793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I</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mplica capacidades de investigação avançadas</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pensamento conceptual superior</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transparência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no processo de documentação da análise. </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9" name="CaixaDeTexto 38">
            <a:extLst>
              <a:ext uri="{FF2B5EF4-FFF2-40B4-BE49-F238E27FC236}">
                <a16:creationId xmlns:a16="http://schemas.microsoft.com/office/drawing/2014/main" id="{99178ACE-5D65-E558-4FC1-467D492B869E}"/>
              </a:ext>
            </a:extLst>
          </p:cNvPr>
          <p:cNvSpPr txBox="1"/>
          <p:nvPr/>
        </p:nvSpPr>
        <p:spPr>
          <a:xfrm>
            <a:off x="219023" y="5502669"/>
            <a:ext cx="11481782" cy="896143"/>
          </a:xfrm>
          <a:prstGeom prst="rect">
            <a:avLst/>
          </a:prstGeom>
          <a:noFill/>
        </p:spPr>
        <p:txBody>
          <a:bodyPr wrap="square">
            <a:spAutoFit/>
          </a:bodyPr>
          <a:lstStyle/>
          <a:p>
            <a:pPr algn="just">
              <a:lnSpc>
                <a:spcPct val="150000"/>
              </a:lnSpc>
              <a:spcAft>
                <a:spcPts val="800"/>
              </a:spcAft>
            </a:pPr>
            <a:r>
              <a:rPr lang="pt-PT" sz="1600" kern="100">
                <a:latin typeface="Times New Roman" panose="02020603050405020304" pitchFamily="18" charset="0"/>
                <a:ea typeface="Times New Roman" panose="02020603050405020304" pitchFamily="18" charset="0"/>
                <a:cs typeface="Times New Roman" panose="02020603050405020304" pitchFamily="18" charset="0"/>
              </a:rPr>
              <a:t>C</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ontribui para 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avanço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conhecimento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estruturas teóricas</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geração de uma nova </a:t>
            </a:r>
            <a:r>
              <a:rPr lang="pt-PT" sz="1600" b="1" kern="100" err="1">
                <a:effectLst/>
                <a:latin typeface="Times New Roman" panose="02020603050405020304" pitchFamily="18" charset="0"/>
                <a:ea typeface="Times New Roman" panose="02020603050405020304" pitchFamily="18" charset="0"/>
                <a:cs typeface="Times New Roman" panose="02020603050405020304" pitchFamily="18" charset="0"/>
              </a:rPr>
              <a:t>framework</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conceptual</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ou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teoria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Dificuldade acentuada: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realizar revisão de literatura integrada de forma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transparente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ou com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integração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verdadeira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1" name="CaixaDeTexto 40">
            <a:extLst>
              <a:ext uri="{FF2B5EF4-FFF2-40B4-BE49-F238E27FC236}">
                <a16:creationId xmlns:a16="http://schemas.microsoft.com/office/drawing/2014/main" id="{15E15FAE-3C37-F682-E217-C0CFC33F3CCB}"/>
              </a:ext>
            </a:extLst>
          </p:cNvPr>
          <p:cNvSpPr txBox="1"/>
          <p:nvPr/>
        </p:nvSpPr>
        <p:spPr>
          <a:xfrm>
            <a:off x="219023" y="4384225"/>
            <a:ext cx="9004610" cy="424219"/>
          </a:xfrm>
          <a:prstGeom prst="rect">
            <a:avLst/>
          </a:prstGeom>
          <a:noFill/>
        </p:spPr>
        <p:txBody>
          <a:bodyPr wrap="square">
            <a:spAutoFit/>
          </a:bodyPr>
          <a:lstStyle/>
          <a:p>
            <a:pPr>
              <a:lnSpc>
                <a:spcPct val="150000"/>
              </a:lnSpc>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Não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segue um tipo específico de padrão.</a:t>
            </a:r>
            <a:endParaRPr lang="pt-PT" sz="1600"/>
          </a:p>
        </p:txBody>
      </p:sp>
    </p:spTree>
    <p:extLst>
      <p:ext uri="{BB962C8B-B14F-4D97-AF65-F5344CB8AC3E}">
        <p14:creationId xmlns:p14="http://schemas.microsoft.com/office/powerpoint/2010/main" val="79132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0" name="Título 6">
            <a:extLst>
              <a:ext uri="{FF2B5EF4-FFF2-40B4-BE49-F238E27FC236}">
                <a16:creationId xmlns:a16="http://schemas.microsoft.com/office/drawing/2014/main" id="{57B03935-3246-61BC-A91E-CBDA7604281F}"/>
              </a:ext>
            </a:extLst>
          </p:cNvPr>
          <p:cNvSpPr>
            <a:spLocks noGrp="1"/>
          </p:cNvSpPr>
          <p:nvPr>
            <p:ph type="ctrTitle"/>
          </p:nvPr>
        </p:nvSpPr>
        <p:spPr>
          <a:xfrm>
            <a:off x="1045026" y="-15269"/>
            <a:ext cx="6814458" cy="647019"/>
          </a:xfrm>
        </p:spPr>
        <p:txBody>
          <a:bodyPr>
            <a:normAutofit/>
          </a:bodyPr>
          <a:lstStyle/>
          <a:p>
            <a:r>
              <a:rPr lang="pt-PT" sz="2400">
                <a:latin typeface="Times New Roman" panose="02020603050405020304" pitchFamily="18" charset="0"/>
                <a:cs typeface="Times New Roman" panose="02020603050405020304" pitchFamily="18" charset="0"/>
              </a:rPr>
              <a:t>MI-DG | Revisão de Literatura: artigos </a:t>
            </a:r>
            <a:r>
              <a:rPr lang="pt-PT" sz="2400" b="1">
                <a:latin typeface="Times New Roman" panose="02020603050405020304" pitchFamily="18" charset="0"/>
                <a:cs typeface="Times New Roman" panose="02020603050405020304" pitchFamily="18" charset="0"/>
              </a:rPr>
              <a:t>7</a:t>
            </a:r>
            <a:r>
              <a:rPr lang="pt-PT" sz="2400">
                <a:latin typeface="Times New Roman" panose="02020603050405020304" pitchFamily="18" charset="0"/>
                <a:cs typeface="Times New Roman" panose="02020603050405020304" pitchFamily="18" charset="0"/>
              </a:rPr>
              <a:t>, </a:t>
            </a:r>
            <a:r>
              <a:rPr lang="pt-PT" sz="2400" b="1">
                <a:latin typeface="Times New Roman" panose="02020603050405020304" pitchFamily="18" charset="0"/>
                <a:cs typeface="Times New Roman" panose="02020603050405020304" pitchFamily="18" charset="0"/>
              </a:rPr>
              <a:t>8</a:t>
            </a:r>
            <a:r>
              <a:rPr lang="pt-PT" sz="2400">
                <a:latin typeface="Times New Roman" panose="02020603050405020304" pitchFamily="18" charset="0"/>
                <a:cs typeface="Times New Roman" panose="02020603050405020304" pitchFamily="18" charset="0"/>
              </a:rPr>
              <a:t>, </a:t>
            </a:r>
            <a:r>
              <a:rPr lang="pt-PT" sz="2400" b="1">
                <a:latin typeface="Times New Roman" panose="02020603050405020304" pitchFamily="18" charset="0"/>
                <a:cs typeface="Times New Roman" panose="02020603050405020304" pitchFamily="18" charset="0"/>
              </a:rPr>
              <a:t>9</a:t>
            </a:r>
          </a:p>
        </p:txBody>
      </p:sp>
      <p:pic>
        <p:nvPicPr>
          <p:cNvPr id="12" name="Imagem 11">
            <a:extLst>
              <a:ext uri="{FF2B5EF4-FFF2-40B4-BE49-F238E27FC236}">
                <a16:creationId xmlns:a16="http://schemas.microsoft.com/office/drawing/2014/main" id="{78886858-4420-EA31-7C45-10A5E14C6D55}"/>
              </a:ext>
            </a:extLst>
          </p:cNvPr>
          <p:cNvPicPr>
            <a:picLocks noChangeAspect="1"/>
          </p:cNvPicPr>
          <p:nvPr/>
        </p:nvPicPr>
        <p:blipFill>
          <a:blip r:embed="rId3"/>
          <a:stretch>
            <a:fillRect/>
          </a:stretch>
        </p:blipFill>
        <p:spPr>
          <a:xfrm>
            <a:off x="243949" y="1621971"/>
            <a:ext cx="5538522" cy="5236029"/>
          </a:xfrm>
          <a:prstGeom prst="rect">
            <a:avLst/>
          </a:prstGeom>
          <a:ln>
            <a:solidFill>
              <a:schemeClr val="tx1"/>
            </a:solidFill>
          </a:ln>
        </p:spPr>
      </p:pic>
      <p:pic>
        <p:nvPicPr>
          <p:cNvPr id="14" name="Imagem 13">
            <a:extLst>
              <a:ext uri="{FF2B5EF4-FFF2-40B4-BE49-F238E27FC236}">
                <a16:creationId xmlns:a16="http://schemas.microsoft.com/office/drawing/2014/main" id="{EBA0C279-CCCF-5758-8496-39FF42808F19}"/>
              </a:ext>
            </a:extLst>
          </p:cNvPr>
          <p:cNvPicPr>
            <a:picLocks noChangeAspect="1"/>
          </p:cNvPicPr>
          <p:nvPr/>
        </p:nvPicPr>
        <p:blipFill>
          <a:blip r:embed="rId4"/>
          <a:stretch>
            <a:fillRect/>
          </a:stretch>
        </p:blipFill>
        <p:spPr>
          <a:xfrm>
            <a:off x="3494313" y="1104978"/>
            <a:ext cx="6090052" cy="5753022"/>
          </a:xfrm>
          <a:prstGeom prst="rect">
            <a:avLst/>
          </a:prstGeom>
          <a:ln>
            <a:solidFill>
              <a:schemeClr val="tx1"/>
            </a:solidFill>
          </a:ln>
        </p:spPr>
      </p:pic>
      <p:pic>
        <p:nvPicPr>
          <p:cNvPr id="16" name="Imagem 15">
            <a:extLst>
              <a:ext uri="{FF2B5EF4-FFF2-40B4-BE49-F238E27FC236}">
                <a16:creationId xmlns:a16="http://schemas.microsoft.com/office/drawing/2014/main" id="{6567A2A3-5A31-7B8E-2E96-0012523AC5B3}"/>
              </a:ext>
            </a:extLst>
          </p:cNvPr>
          <p:cNvPicPr>
            <a:picLocks noChangeAspect="1"/>
          </p:cNvPicPr>
          <p:nvPr/>
        </p:nvPicPr>
        <p:blipFill>
          <a:blip r:embed="rId5"/>
          <a:stretch>
            <a:fillRect/>
          </a:stretch>
        </p:blipFill>
        <p:spPr>
          <a:xfrm>
            <a:off x="7264248" y="1471908"/>
            <a:ext cx="4723868" cy="5386092"/>
          </a:xfrm>
          <a:prstGeom prst="rect">
            <a:avLst/>
          </a:prstGeom>
          <a:ln>
            <a:solidFill>
              <a:schemeClr val="tx1"/>
            </a:solidFill>
          </a:ln>
        </p:spPr>
      </p:pic>
      <p:sp>
        <p:nvSpPr>
          <p:cNvPr id="2" name="CaixaDeTexto 1">
            <a:extLst>
              <a:ext uri="{FF2B5EF4-FFF2-40B4-BE49-F238E27FC236}">
                <a16:creationId xmlns:a16="http://schemas.microsoft.com/office/drawing/2014/main" id="{058FEDED-ACD8-1BDF-9D74-B816A388EB08}"/>
              </a:ext>
            </a:extLst>
          </p:cNvPr>
          <p:cNvSpPr txBox="1"/>
          <p:nvPr/>
        </p:nvSpPr>
        <p:spPr>
          <a:xfrm>
            <a:off x="11948051" y="6519446"/>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a:t>
            </a:r>
          </a:p>
        </p:txBody>
      </p:sp>
      <p:sp>
        <p:nvSpPr>
          <p:cNvPr id="4" name="CaixaDeTexto 3">
            <a:extLst>
              <a:ext uri="{FF2B5EF4-FFF2-40B4-BE49-F238E27FC236}">
                <a16:creationId xmlns:a16="http://schemas.microsoft.com/office/drawing/2014/main" id="{0F25E3A1-DF66-5D4A-455B-126FBA47D80F}"/>
              </a:ext>
            </a:extLst>
          </p:cNvPr>
          <p:cNvSpPr txBox="1"/>
          <p:nvPr/>
        </p:nvSpPr>
        <p:spPr>
          <a:xfrm>
            <a:off x="214992" y="1317560"/>
            <a:ext cx="6558642" cy="338554"/>
          </a:xfrm>
          <a:prstGeom prst="rect">
            <a:avLst/>
          </a:prstGeom>
          <a:noFill/>
        </p:spPr>
        <p:txBody>
          <a:bodyPr wrap="square">
            <a:spAutoFit/>
          </a:bodyPr>
          <a:lstStyle/>
          <a:p>
            <a:r>
              <a:rPr lang="pt-PT" sz="1600" kern="100" err="1">
                <a:effectLst/>
                <a:latin typeface="Times New Roman" panose="02020603050405020304" pitchFamily="18" charset="0"/>
                <a:ea typeface="Aptos" panose="020B0004020202020204" pitchFamily="34" charset="0"/>
                <a:cs typeface="Arial" panose="020B0604020202020204" pitchFamily="34" charset="0"/>
              </a:rPr>
              <a:t>Snyder</a:t>
            </a:r>
            <a:r>
              <a:rPr lang="pt-PT" sz="1600" kern="100">
                <a:effectLst/>
                <a:latin typeface="Times New Roman" panose="02020603050405020304" pitchFamily="18" charset="0"/>
                <a:ea typeface="Aptos" panose="020B0004020202020204" pitchFamily="34" charset="0"/>
                <a:cs typeface="Arial" panose="020B0604020202020204" pitchFamily="34" charset="0"/>
              </a:rPr>
              <a:t> (2019)</a:t>
            </a:r>
            <a:endParaRPr lang="pt-PT" sz="1600"/>
          </a:p>
        </p:txBody>
      </p:sp>
      <p:sp>
        <p:nvSpPr>
          <p:cNvPr id="7" name="CaixaDeTexto 6">
            <a:extLst>
              <a:ext uri="{FF2B5EF4-FFF2-40B4-BE49-F238E27FC236}">
                <a16:creationId xmlns:a16="http://schemas.microsoft.com/office/drawing/2014/main" id="{581EDDA3-3445-A52B-4B52-24EEA4744799}"/>
              </a:ext>
            </a:extLst>
          </p:cNvPr>
          <p:cNvSpPr txBox="1"/>
          <p:nvPr/>
        </p:nvSpPr>
        <p:spPr>
          <a:xfrm>
            <a:off x="10757808" y="1160841"/>
            <a:ext cx="6558642" cy="338554"/>
          </a:xfrm>
          <a:prstGeom prst="rect">
            <a:avLst/>
          </a:prstGeom>
          <a:noFill/>
        </p:spPr>
        <p:txBody>
          <a:bodyPr wrap="square">
            <a:spAutoFit/>
          </a:bodyPr>
          <a:lstStyle/>
          <a:p>
            <a:r>
              <a:rPr lang="pt-PT" sz="1600" kern="100" err="1">
                <a:effectLst/>
                <a:latin typeface="Times New Roman" panose="02020603050405020304" pitchFamily="18" charset="0"/>
                <a:ea typeface="Times New Roman" panose="02020603050405020304" pitchFamily="18" charset="0"/>
                <a:cs typeface="Arial" panose="020B0604020202020204" pitchFamily="34" charset="0"/>
              </a:rPr>
              <a:t>Hiebl</a:t>
            </a:r>
            <a:r>
              <a:rPr lang="pt-PT" sz="1600" kern="100">
                <a:effectLst/>
                <a:latin typeface="Times New Roman" panose="02020603050405020304" pitchFamily="18" charset="0"/>
                <a:ea typeface="Times New Roman" panose="02020603050405020304" pitchFamily="18" charset="0"/>
                <a:cs typeface="Arial" panose="020B0604020202020204" pitchFamily="34" charset="0"/>
              </a:rPr>
              <a:t> (2021)</a:t>
            </a:r>
            <a:endParaRPr lang="pt-PT" sz="1600"/>
          </a:p>
        </p:txBody>
      </p:sp>
      <p:sp>
        <p:nvSpPr>
          <p:cNvPr id="9" name="CaixaDeTexto 8">
            <a:extLst>
              <a:ext uri="{FF2B5EF4-FFF2-40B4-BE49-F238E27FC236}">
                <a16:creationId xmlns:a16="http://schemas.microsoft.com/office/drawing/2014/main" id="{2AAC381F-5638-8DF5-A253-9737BDD17D69}"/>
              </a:ext>
            </a:extLst>
          </p:cNvPr>
          <p:cNvSpPr txBox="1"/>
          <p:nvPr/>
        </p:nvSpPr>
        <p:spPr>
          <a:xfrm>
            <a:off x="5609973" y="822287"/>
            <a:ext cx="8273142" cy="338554"/>
          </a:xfrm>
          <a:prstGeom prst="rect">
            <a:avLst/>
          </a:prstGeom>
          <a:noFill/>
        </p:spPr>
        <p:txBody>
          <a:bodyPr wrap="square">
            <a:spAutoFit/>
          </a:bodyPr>
          <a:lstStyle/>
          <a:p>
            <a:r>
              <a:rPr lang="pt-PT" sz="1600" kern="100" err="1">
                <a:effectLst/>
                <a:latin typeface="Times New Roman" panose="02020603050405020304" pitchFamily="18" charset="0"/>
                <a:ea typeface="Aptos" panose="020B0004020202020204" pitchFamily="34" charset="0"/>
                <a:cs typeface="Arial" panose="020B0604020202020204" pitchFamily="34" charset="0"/>
              </a:rPr>
              <a:t>Donthu</a:t>
            </a:r>
            <a:r>
              <a:rPr lang="pt-PT" sz="1600" kern="100">
                <a:effectLst/>
                <a:latin typeface="Times New Roman" panose="02020603050405020304" pitchFamily="18" charset="0"/>
                <a:ea typeface="Aptos" panose="020B0004020202020204" pitchFamily="34" charset="0"/>
                <a:cs typeface="Arial" panose="020B0604020202020204" pitchFamily="34" charset="0"/>
              </a:rPr>
              <a:t> </a:t>
            </a:r>
            <a:r>
              <a:rPr lang="pt-PT" sz="16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600" kern="100">
                <a:effectLst/>
                <a:latin typeface="Times New Roman" panose="02020603050405020304" pitchFamily="18" charset="0"/>
                <a:ea typeface="Aptos" panose="020B0004020202020204" pitchFamily="34" charset="0"/>
                <a:cs typeface="Arial" panose="020B0604020202020204" pitchFamily="34" charset="0"/>
              </a:rPr>
              <a:t> al. (2021)</a:t>
            </a:r>
            <a:endParaRPr lang="pt-PT" sz="1600"/>
          </a:p>
        </p:txBody>
      </p:sp>
    </p:spTree>
    <p:extLst>
      <p:ext uri="{BB962C8B-B14F-4D97-AF65-F5344CB8AC3E}">
        <p14:creationId xmlns:p14="http://schemas.microsoft.com/office/powerpoint/2010/main" val="3774948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74170" y="1006683"/>
            <a:ext cx="11843658" cy="5649669"/>
          </a:xfrm>
        </p:spPr>
        <p:txBody>
          <a:bodyPr>
            <a:normAutofit/>
          </a:bodyPr>
          <a:lstStyle/>
          <a:p>
            <a:pPr algn="l"/>
            <a:r>
              <a:rPr lang="pt-PT" sz="1800" u="sng">
                <a:latin typeface="Times New Roman" panose="02020603050405020304" pitchFamily="18" charset="0"/>
                <a:cs typeface="Times New Roman" panose="02020603050405020304" pitchFamily="18" charset="0"/>
              </a:rPr>
              <a:t>Qual escolher?</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32767" y="6487075"/>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30</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tipos </a:t>
            </a:r>
            <a:endParaRPr lang="pt-PT" sz="2400" b="1">
              <a:latin typeface="Times New Roman" panose="02020603050405020304" pitchFamily="18" charset="0"/>
              <a:cs typeface="Times New Roman" panose="02020603050405020304" pitchFamily="18" charset="0"/>
            </a:endParaRPr>
          </a:p>
        </p:txBody>
      </p:sp>
      <p:sp>
        <p:nvSpPr>
          <p:cNvPr id="7" name="CaixaDeTexto 6">
            <a:extLst>
              <a:ext uri="{FF2B5EF4-FFF2-40B4-BE49-F238E27FC236}">
                <a16:creationId xmlns:a16="http://schemas.microsoft.com/office/drawing/2014/main" id="{3B110C7D-29BF-20CA-7053-EDDCD7D27561}"/>
              </a:ext>
            </a:extLst>
          </p:cNvPr>
          <p:cNvSpPr txBox="1"/>
          <p:nvPr/>
        </p:nvSpPr>
        <p:spPr>
          <a:xfrm>
            <a:off x="1578426" y="4634678"/>
            <a:ext cx="9601203" cy="200413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800"/>
              </a:spcAft>
            </a:pPr>
            <a:r>
              <a:rPr lang="pt-PT" sz="1600" b="1" kern="1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evisão Integrada</a:t>
            </a:r>
            <a:r>
              <a:rPr lang="pt-PT" sz="1600" b="1" kern="1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é útil quando a </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questão de investigação requer um conjunto de dados mais criativos</a:t>
            </a:r>
            <a:r>
              <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quando o objetivo não é o de abranger todos os artigos publicados, mas sim o de </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combinar novos modelos teóricos.</a:t>
            </a:r>
            <a:r>
              <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MAS</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pode dar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mais trabalho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o que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requer mais responsabilidade e capacidades de investigação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existem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poucas regras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 etapas.</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CaixaDeTexto 5">
            <a:extLst>
              <a:ext uri="{FF2B5EF4-FFF2-40B4-BE49-F238E27FC236}">
                <a16:creationId xmlns:a16="http://schemas.microsoft.com/office/drawing/2014/main" id="{F8D3A4A8-943B-7668-891E-4F8643264F78}"/>
              </a:ext>
            </a:extLst>
          </p:cNvPr>
          <p:cNvSpPr txBox="1"/>
          <p:nvPr/>
        </p:nvSpPr>
        <p:spPr>
          <a:xfrm>
            <a:off x="2100939" y="922776"/>
            <a:ext cx="6139542" cy="417422"/>
          </a:xfrm>
          <a:prstGeom prst="rect">
            <a:avLst/>
          </a:prstGeom>
          <a:noFill/>
        </p:spPr>
        <p:txBody>
          <a:bodyPr wrap="square">
            <a:spAutoFit/>
          </a:bodyPr>
          <a:lstStyle/>
          <a:p>
            <a:pPr algn="just">
              <a:lnSpc>
                <a:spcPct val="150000"/>
              </a:lnSpc>
              <a:spcAft>
                <a:spcPts val="800"/>
              </a:spcAft>
            </a:pPr>
            <a:r>
              <a:rPr lang="pt-PT" sz="1600" u="sng" kern="100">
                <a:latin typeface="Times New Roman" panose="02020603050405020304" pitchFamily="18" charset="0"/>
                <a:ea typeface="Times New Roman" panose="02020603050405020304" pitchFamily="18" charset="0"/>
                <a:cs typeface="Times New Roman" panose="02020603050405020304" pitchFamily="18" charset="0"/>
              </a:rPr>
              <a:t>Q</a:t>
            </a: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uestão de investigação &amp; </a:t>
            </a:r>
            <a:r>
              <a:rPr lang="pt-PT" sz="1600" u="sng" kern="100">
                <a:latin typeface="Times New Roman" panose="02020603050405020304" pitchFamily="18" charset="0"/>
                <a:ea typeface="Times New Roman" panose="02020603050405020304" pitchFamily="18" charset="0"/>
                <a:cs typeface="Times New Roman" panose="02020603050405020304" pitchFamily="18" charset="0"/>
              </a:rPr>
              <a:t>O</a:t>
            </a:r>
            <a:r>
              <a:rPr lang="pt-PT" sz="1600" u="sng" kern="100">
                <a:effectLst/>
                <a:latin typeface="Times New Roman" panose="02020603050405020304" pitchFamily="18" charset="0"/>
                <a:ea typeface="Times New Roman" panose="02020603050405020304" pitchFamily="18" charset="0"/>
                <a:cs typeface="Times New Roman" panose="02020603050405020304" pitchFamily="18" charset="0"/>
              </a:rPr>
              <a:t>bjetivo específico da investigação</a:t>
            </a:r>
          </a:p>
        </p:txBody>
      </p:sp>
      <p:sp>
        <p:nvSpPr>
          <p:cNvPr id="11" name="CaixaDeTexto 10">
            <a:extLst>
              <a:ext uri="{FF2B5EF4-FFF2-40B4-BE49-F238E27FC236}">
                <a16:creationId xmlns:a16="http://schemas.microsoft.com/office/drawing/2014/main" id="{03C37809-FC09-118A-9B43-FC97D28E9692}"/>
              </a:ext>
            </a:extLst>
          </p:cNvPr>
          <p:cNvSpPr txBox="1"/>
          <p:nvPr/>
        </p:nvSpPr>
        <p:spPr>
          <a:xfrm>
            <a:off x="359233" y="1668722"/>
            <a:ext cx="5181067" cy="273600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80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R</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evisão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S</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istemática</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inclusão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todos os dados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relevantes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segue um conjunto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regras bem definidas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 rígidas, eficiente em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sintetizar o que os estudos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evidenciam</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acerca de uma questão em particular e acerca do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efeito relevante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para políticas e práticas</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MAS</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requer uma questão de investigação mais estreita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ou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mais específica</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CaixaDeTexto 12">
            <a:extLst>
              <a:ext uri="{FF2B5EF4-FFF2-40B4-BE49-F238E27FC236}">
                <a16:creationId xmlns:a16="http://schemas.microsoft.com/office/drawing/2014/main" id="{3CE01666-C421-4404-1575-106D187B3994}"/>
              </a:ext>
            </a:extLst>
          </p:cNvPr>
          <p:cNvSpPr txBox="1"/>
          <p:nvPr/>
        </p:nvSpPr>
        <p:spPr>
          <a:xfrm>
            <a:off x="6007100" y="1668722"/>
            <a:ext cx="5825667" cy="1997342"/>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spcAft>
                <a:spcPts val="800"/>
              </a:spcAft>
            </a:pPr>
            <a:r>
              <a:rPr lang="pt-PT" sz="1600" b="1" kern="1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evisão </a:t>
            </a:r>
            <a:r>
              <a:rPr lang="pt-PT" sz="1600" b="1" kern="1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emi-Sistemática</a:t>
            </a:r>
            <a:r>
              <a:rPr lang="pt-PT" sz="1600" b="1" kern="1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vantajosa </a:t>
            </a:r>
            <a:r>
              <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para </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temas</a:t>
            </a:r>
            <a:r>
              <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ou </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abordagens</a:t>
            </a:r>
            <a:r>
              <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teóricas de </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mapeamento</a:t>
            </a:r>
            <a:r>
              <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identificação de </a:t>
            </a:r>
            <a:r>
              <a:rPr lang="pt-PT" sz="1600" b="1"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lacunas</a:t>
            </a:r>
            <a:r>
              <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conhecimento na literatura</a:t>
            </a:r>
            <a:r>
              <a:rPr lang="pt-PT" sz="1600" kern="1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pt-PT" sz="1600" kern="1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MAS…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não possui etapas definidas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de forma tão clara, e requer um desenvolvimento e especificação para um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projeto específico.</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540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41A2561-9860-63C1-E026-B5B534577442}"/>
              </a:ext>
            </a:extLst>
          </p:cNvPr>
          <p:cNvGraphicFramePr>
            <a:graphicFrameLocks noGrp="1"/>
          </p:cNvGraphicFramePr>
          <p:nvPr>
            <p:ph idx="1"/>
            <p:extLst>
              <p:ext uri="{D42A27DB-BD31-4B8C-83A1-F6EECF244321}">
                <p14:modId xmlns:p14="http://schemas.microsoft.com/office/powerpoint/2010/main" val="40905963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a:extLst>
              <a:ext uri="{FF2B5EF4-FFF2-40B4-BE49-F238E27FC236}">
                <a16:creationId xmlns:a16="http://schemas.microsoft.com/office/drawing/2014/main" id="{BAA8AF05-111D-514B-7DAD-A66935DAAC86}"/>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31</a:t>
            </a:r>
          </a:p>
        </p:txBody>
      </p:sp>
      <p:pic>
        <p:nvPicPr>
          <p:cNvPr id="4" name="Picture 2" descr="Media e Identidade de Marca - ISEG">
            <a:extLst>
              <a:ext uri="{FF2B5EF4-FFF2-40B4-BE49-F238E27FC236}">
                <a16:creationId xmlns:a16="http://schemas.microsoft.com/office/drawing/2014/main" id="{843BA7E7-ACCB-8D1F-C4D5-A7AA2DED8E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xão reta 4">
            <a:extLst>
              <a:ext uri="{FF2B5EF4-FFF2-40B4-BE49-F238E27FC236}">
                <a16:creationId xmlns:a16="http://schemas.microsoft.com/office/drawing/2014/main" id="{711B287A-C324-CDCC-9228-EA51A9ECA214}"/>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7" name="Título 6">
            <a:extLst>
              <a:ext uri="{FF2B5EF4-FFF2-40B4-BE49-F238E27FC236}">
                <a16:creationId xmlns:a16="http://schemas.microsoft.com/office/drawing/2014/main" id="{468D9B79-F59D-4467-D136-2D06DE8289B5}"/>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Tree>
    <p:extLst>
      <p:ext uri="{BB962C8B-B14F-4D97-AF65-F5344CB8AC3E}">
        <p14:creationId xmlns:p14="http://schemas.microsoft.com/office/powerpoint/2010/main" val="2090563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ocument&#10;&#10;Description automatically generated">
            <a:extLst>
              <a:ext uri="{FF2B5EF4-FFF2-40B4-BE49-F238E27FC236}">
                <a16:creationId xmlns:a16="http://schemas.microsoft.com/office/drawing/2014/main" id="{85C5CBAE-EDCF-8475-922A-70D3558B0BF4}"/>
              </a:ext>
            </a:extLst>
          </p:cNvPr>
          <p:cNvPicPr>
            <a:picLocks noChangeAspect="1"/>
          </p:cNvPicPr>
          <p:nvPr/>
        </p:nvPicPr>
        <p:blipFill>
          <a:blip r:embed="rId3"/>
          <a:stretch>
            <a:fillRect/>
          </a:stretch>
        </p:blipFill>
        <p:spPr>
          <a:xfrm>
            <a:off x="838200" y="1192439"/>
            <a:ext cx="10382250" cy="5343525"/>
          </a:xfrm>
          <a:prstGeom prst="rect">
            <a:avLst/>
          </a:prstGeom>
          <a:ln>
            <a:solidFill>
              <a:schemeClr val="tx1"/>
            </a:solidFill>
          </a:ln>
        </p:spPr>
      </p:pic>
      <p:pic>
        <p:nvPicPr>
          <p:cNvPr id="4" name="Picture 2" descr="Media e Identidade de Marca - ISEG">
            <a:extLst>
              <a:ext uri="{FF2B5EF4-FFF2-40B4-BE49-F238E27FC236}">
                <a16:creationId xmlns:a16="http://schemas.microsoft.com/office/drawing/2014/main" id="{42A5AAC5-DB0E-24CE-5967-7651165B2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xão reta 4">
            <a:extLst>
              <a:ext uri="{FF2B5EF4-FFF2-40B4-BE49-F238E27FC236}">
                <a16:creationId xmlns:a16="http://schemas.microsoft.com/office/drawing/2014/main" id="{53974F9B-E707-922F-4FDC-D2C583327F4D}"/>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3CDE16EE-956D-FBA8-0EB7-FB8F15871C17}"/>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32</a:t>
            </a:r>
          </a:p>
        </p:txBody>
      </p:sp>
      <p:sp>
        <p:nvSpPr>
          <p:cNvPr id="9" name="Título 6">
            <a:extLst>
              <a:ext uri="{FF2B5EF4-FFF2-40B4-BE49-F238E27FC236}">
                <a16:creationId xmlns:a16="http://schemas.microsoft.com/office/drawing/2014/main" id="{EC031FE3-9DAB-3656-22CC-D815CD97B886}"/>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10" name="TextBox 9">
            <a:extLst>
              <a:ext uri="{FF2B5EF4-FFF2-40B4-BE49-F238E27FC236}">
                <a16:creationId xmlns:a16="http://schemas.microsoft.com/office/drawing/2014/main" id="{E074DC20-3E9C-3B31-50DC-1CBCB3C424F5}"/>
              </a:ext>
            </a:extLst>
          </p:cNvPr>
          <p:cNvSpPr txBox="1"/>
          <p:nvPr/>
        </p:nvSpPr>
        <p:spPr>
          <a:xfrm>
            <a:off x="9660835" y="835528"/>
            <a:ext cx="4598504" cy="261610"/>
          </a:xfrm>
          <a:prstGeom prst="rect">
            <a:avLst/>
          </a:prstGeom>
          <a:noFill/>
        </p:spPr>
        <p:txBody>
          <a:bodyPr wrap="square">
            <a:spAutoFit/>
          </a:bodyPr>
          <a:lstStyle/>
          <a:p>
            <a:r>
              <a:rPr lang="pt-PT" sz="11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1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1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1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100" dirty="0"/>
          </a:p>
        </p:txBody>
      </p:sp>
    </p:spTree>
    <p:extLst>
      <p:ext uri="{BB962C8B-B14F-4D97-AF65-F5344CB8AC3E}">
        <p14:creationId xmlns:p14="http://schemas.microsoft.com/office/powerpoint/2010/main" val="386284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A screenshot of a newspaper&#10;&#10;Description automatically generated">
            <a:extLst>
              <a:ext uri="{FF2B5EF4-FFF2-40B4-BE49-F238E27FC236}">
                <a16:creationId xmlns:a16="http://schemas.microsoft.com/office/drawing/2014/main" id="{408FC06E-66E8-BF7E-E227-4F450D670C3D}"/>
              </a:ext>
            </a:extLst>
          </p:cNvPr>
          <p:cNvPicPr>
            <a:picLocks noGrp="1" noChangeAspect="1"/>
          </p:cNvPicPr>
          <p:nvPr>
            <p:ph idx="1"/>
          </p:nvPr>
        </p:nvPicPr>
        <p:blipFill>
          <a:blip r:embed="rId2"/>
          <a:stretch>
            <a:fillRect/>
          </a:stretch>
        </p:blipFill>
        <p:spPr>
          <a:xfrm>
            <a:off x="171508" y="1624542"/>
            <a:ext cx="5795317" cy="5452004"/>
          </a:xfrm>
        </p:spPr>
      </p:pic>
      <p:sp>
        <p:nvSpPr>
          <p:cNvPr id="5" name="Subtítulo 2">
            <a:extLst>
              <a:ext uri="{FF2B5EF4-FFF2-40B4-BE49-F238E27FC236}">
                <a16:creationId xmlns:a16="http://schemas.microsoft.com/office/drawing/2014/main" id="{12130FB8-AF4C-54EB-049B-921FB177743E}"/>
              </a:ext>
            </a:extLst>
          </p:cNvPr>
          <p:cNvSpPr txBox="1">
            <a:spLocks/>
          </p:cNvSpPr>
          <p:nvPr/>
        </p:nvSpPr>
        <p:spPr>
          <a:xfrm>
            <a:off x="174171" y="1001496"/>
            <a:ext cx="11843658" cy="56496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PT" sz="1800" b="1">
                <a:solidFill>
                  <a:srgbClr val="000000"/>
                </a:solidFill>
                <a:latin typeface="Times New Roman"/>
                <a:cs typeface="Times New Roman"/>
              </a:rPr>
              <a:t>Artigo 8:</a:t>
            </a:r>
            <a:endParaRPr lang="en-US">
              <a:solidFill>
                <a:srgbClr val="000000"/>
              </a:solidFill>
            </a:endParaRPr>
          </a:p>
        </p:txBody>
      </p:sp>
      <p:pic>
        <p:nvPicPr>
          <p:cNvPr id="7" name="Picture 2" descr="Media e Identidade de Marca - ISEG">
            <a:extLst>
              <a:ext uri="{FF2B5EF4-FFF2-40B4-BE49-F238E27FC236}">
                <a16:creationId xmlns:a16="http://schemas.microsoft.com/office/drawing/2014/main" id="{25F9F858-ECD0-A57B-717D-7F90D604A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7B5D5C15-2C69-7F13-BB07-4AD104C3F517}"/>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1" name="CaixaDeTexto 7">
            <a:extLst>
              <a:ext uri="{FF2B5EF4-FFF2-40B4-BE49-F238E27FC236}">
                <a16:creationId xmlns:a16="http://schemas.microsoft.com/office/drawing/2014/main" id="{78D502A0-909F-70C6-5CB8-424CDE719A4E}"/>
              </a:ext>
            </a:extLst>
          </p:cNvPr>
          <p:cNvSpPr txBox="1"/>
          <p:nvPr/>
        </p:nvSpPr>
        <p:spPr>
          <a:xfrm>
            <a:off x="117892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33</a:t>
            </a:r>
          </a:p>
        </p:txBody>
      </p:sp>
      <p:sp>
        <p:nvSpPr>
          <p:cNvPr id="17" name="Rectangle 1">
            <a:extLst>
              <a:ext uri="{FF2B5EF4-FFF2-40B4-BE49-F238E27FC236}">
                <a16:creationId xmlns:a16="http://schemas.microsoft.com/office/drawing/2014/main" id="{2362DB69-22EA-F5DF-A1A3-084A09A398CF}"/>
              </a:ext>
            </a:extLst>
          </p:cNvPr>
          <p:cNvSpPr>
            <a:spLocks noChangeArrowheads="1"/>
          </p:cNvSpPr>
          <p:nvPr/>
        </p:nvSpPr>
        <p:spPr bwMode="auto">
          <a:xfrm>
            <a:off x="6149546" y="2468358"/>
            <a:ext cx="550120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
              <a:spcBef>
                <a:spcPct val="0"/>
              </a:spcBef>
              <a:spcAft>
                <a:spcPct val="0"/>
              </a:spcAft>
              <a:buFont typeface="+mj-lt"/>
              <a:buAutoNum type="arabicPeriod"/>
            </a:pPr>
            <a:r>
              <a:rPr lang="pt-PT" altLang="pt-PT" sz="1600">
                <a:solidFill>
                  <a:srgbClr val="000000"/>
                </a:solidFill>
                <a:latin typeface="Times New Roman"/>
                <a:cs typeface="Times New Roman"/>
              </a:rPr>
              <a:t>Breve </a:t>
            </a:r>
            <a:r>
              <a:rPr lang="pt-PT" altLang="pt-PT" sz="1600" b="1">
                <a:solidFill>
                  <a:srgbClr val="000000"/>
                </a:solidFill>
                <a:latin typeface="Times New Roman"/>
                <a:cs typeface="Times New Roman"/>
              </a:rPr>
              <a:t>comparação da análise sistemática, meta análise e análise bibliométrica;</a:t>
            </a:r>
            <a:endParaRPr lang="en-US" altLang="pt-PT" sz="1600" b="1">
              <a:solidFill>
                <a:srgbClr val="000000"/>
              </a:solidFill>
              <a:latin typeface="Times New Roman"/>
              <a:cs typeface="Times New Roman"/>
            </a:endParaRPr>
          </a:p>
          <a:p>
            <a:pPr marL="342900" indent="-342900" algn="just">
              <a:spcBef>
                <a:spcPct val="0"/>
              </a:spcBef>
              <a:spcAft>
                <a:spcPct val="0"/>
              </a:spcAft>
              <a:buFont typeface="+mj-lt"/>
              <a:buAutoNum type="arabicPeriod"/>
            </a:pPr>
            <a:r>
              <a:rPr lang="pt-PT" altLang="pt-PT" sz="1600">
                <a:solidFill>
                  <a:srgbClr val="000000"/>
                </a:solidFill>
                <a:latin typeface="Times New Roman"/>
                <a:cs typeface="Times New Roman"/>
              </a:rPr>
              <a:t>Definição </a:t>
            </a:r>
            <a:r>
              <a:rPr lang="pt-PT" altLang="pt-PT" sz="1600" b="1">
                <a:solidFill>
                  <a:srgbClr val="000000"/>
                </a:solidFill>
                <a:latin typeface="Times New Roman"/>
                <a:cs typeface="Times New Roman"/>
              </a:rPr>
              <a:t>análise bibliométrica</a:t>
            </a:r>
            <a:r>
              <a:rPr lang="pt-PT" altLang="pt-PT" sz="1600">
                <a:solidFill>
                  <a:srgbClr val="000000"/>
                </a:solidFill>
                <a:latin typeface="Times New Roman"/>
                <a:cs typeface="Times New Roman"/>
              </a:rPr>
              <a:t>; </a:t>
            </a:r>
          </a:p>
          <a:p>
            <a:pPr marL="342900" indent="-342900" algn="just">
              <a:spcBef>
                <a:spcPct val="0"/>
              </a:spcBef>
              <a:spcAft>
                <a:spcPct val="0"/>
              </a:spcAft>
              <a:buFont typeface="+mj-lt"/>
              <a:buAutoNum type="arabicPeriod"/>
            </a:pPr>
            <a:r>
              <a:rPr lang="pt-PT" altLang="pt-PT" sz="1600">
                <a:latin typeface="Times New Roman"/>
                <a:ea typeface="Times New Roman" panose="02020603050405020304" pitchFamily="18" charset="0"/>
                <a:cs typeface="Times New Roman"/>
              </a:rPr>
              <a:t>Identificação de casos onde deve ser utilizada e quais os seus </a:t>
            </a:r>
            <a:r>
              <a:rPr lang="pt-PT" altLang="pt-PT" sz="1600" b="1">
                <a:latin typeface="Times New Roman"/>
                <a:ea typeface="Times New Roman" panose="02020603050405020304" pitchFamily="18" charset="0"/>
                <a:cs typeface="Times New Roman"/>
              </a:rPr>
              <a:t>beneficios</a:t>
            </a:r>
            <a:r>
              <a:rPr lang="pt-PT" altLang="pt-PT" sz="1600">
                <a:latin typeface="Times New Roman"/>
                <a:ea typeface="Times New Roman" panose="02020603050405020304" pitchFamily="18" charset="0"/>
                <a:cs typeface="Times New Roman"/>
              </a:rPr>
              <a:t>;</a:t>
            </a:r>
          </a:p>
          <a:p>
            <a:pPr marL="342900" indent="-342900" algn="just">
              <a:spcBef>
                <a:spcPct val="0"/>
              </a:spcBef>
              <a:spcAft>
                <a:spcPct val="0"/>
              </a:spcAft>
              <a:buFont typeface="+mj-lt"/>
              <a:buAutoNum type="arabicPeriod"/>
            </a:pPr>
            <a:r>
              <a:rPr lang="pt-PT" altLang="pt-PT" sz="1600">
                <a:latin typeface="Times New Roman"/>
                <a:cs typeface="Times New Roman"/>
              </a:rPr>
              <a:t>Explicação de </a:t>
            </a:r>
            <a:r>
              <a:rPr lang="pt-PT" altLang="pt-PT" sz="1600" b="1">
                <a:latin typeface="Times New Roman"/>
                <a:cs typeface="Times New Roman"/>
              </a:rPr>
              <a:t>técnicas</a:t>
            </a:r>
            <a:r>
              <a:rPr lang="pt-PT" altLang="pt-PT" sz="1600">
                <a:latin typeface="Times New Roman"/>
                <a:cs typeface="Times New Roman"/>
              </a:rPr>
              <a:t> para produzir uma análise bibliométrica;</a:t>
            </a:r>
          </a:p>
          <a:p>
            <a:pPr marL="342900" indent="-342900" algn="just">
              <a:spcBef>
                <a:spcPct val="0"/>
              </a:spcBef>
              <a:spcAft>
                <a:spcPct val="0"/>
              </a:spcAft>
              <a:buFont typeface="+mj-lt"/>
              <a:buAutoNum type="arabicPeriod"/>
            </a:pPr>
            <a:r>
              <a:rPr lang="pt-PT" altLang="pt-PT" sz="1600">
                <a:latin typeface="Times New Roman"/>
                <a:ea typeface="Times New Roman" panose="02020603050405020304" pitchFamily="18" charset="0"/>
                <a:cs typeface="Times New Roman"/>
              </a:rPr>
              <a:t>Sistematização do </a:t>
            </a:r>
            <a:r>
              <a:rPr lang="pt-PT" altLang="pt-PT" sz="1600" b="1">
                <a:latin typeface="Times New Roman"/>
                <a:ea typeface="Times New Roman" panose="02020603050405020304" pitchFamily="18" charset="0"/>
                <a:cs typeface="Times New Roman"/>
              </a:rPr>
              <a:t>processo de realização </a:t>
            </a:r>
            <a:r>
              <a:rPr lang="pt-PT" altLang="pt-PT" sz="1600">
                <a:latin typeface="Times New Roman"/>
                <a:ea typeface="Times New Roman" panose="02020603050405020304" pitchFamily="18" charset="0"/>
                <a:cs typeface="Times New Roman"/>
              </a:rPr>
              <a:t>de uma análise bibliométrica.</a:t>
            </a:r>
          </a:p>
          <a:p>
            <a:pPr marL="342900" indent="-342900" algn="just">
              <a:spcBef>
                <a:spcPct val="0"/>
              </a:spcBef>
              <a:spcAft>
                <a:spcPct val="0"/>
              </a:spcAft>
              <a:buFont typeface="+mj-lt"/>
              <a:buAutoNum type="arabicPeriod"/>
            </a:pPr>
            <a:r>
              <a:rPr lang="pt-PT" altLang="pt-PT" sz="1600" b="1">
                <a:latin typeface="Times New Roman"/>
                <a:cs typeface="Times New Roman"/>
              </a:rPr>
              <a:t>Limitações</a:t>
            </a:r>
            <a:r>
              <a:rPr lang="pt-PT" altLang="pt-PT" sz="1600">
                <a:latin typeface="Times New Roman"/>
                <a:cs typeface="Times New Roman"/>
              </a:rPr>
              <a:t> da análise bibliométrica.</a:t>
            </a:r>
          </a:p>
        </p:txBody>
      </p:sp>
      <p:sp>
        <p:nvSpPr>
          <p:cNvPr id="2" name="Título 6">
            <a:extLst>
              <a:ext uri="{FF2B5EF4-FFF2-40B4-BE49-F238E27FC236}">
                <a16:creationId xmlns:a16="http://schemas.microsoft.com/office/drawing/2014/main" id="{0DA980F9-941D-E15B-0A42-B16EBBF66D66}"/>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4" name="TextBox 3">
            <a:extLst>
              <a:ext uri="{FF2B5EF4-FFF2-40B4-BE49-F238E27FC236}">
                <a16:creationId xmlns:a16="http://schemas.microsoft.com/office/drawing/2014/main" id="{6E81FC6C-2ADB-21AB-7D09-612D9489F64C}"/>
              </a:ext>
            </a:extLst>
          </p:cNvPr>
          <p:cNvSpPr txBox="1"/>
          <p:nvPr/>
        </p:nvSpPr>
        <p:spPr>
          <a:xfrm>
            <a:off x="3889513" y="1222552"/>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1988049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D67EB-3EC4-ED79-402E-B85EF1C8F183}"/>
              </a:ext>
            </a:extLst>
          </p:cNvPr>
          <p:cNvSpPr>
            <a:spLocks noGrp="1"/>
          </p:cNvSpPr>
          <p:nvPr>
            <p:ph type="title"/>
          </p:nvPr>
        </p:nvSpPr>
        <p:spPr>
          <a:xfrm>
            <a:off x="465437" y="1125160"/>
            <a:ext cx="10515600" cy="1325563"/>
          </a:xfrm>
        </p:spPr>
        <p:txBody>
          <a:bodyPr>
            <a:normAutofit/>
          </a:bodyPr>
          <a:lstStyle/>
          <a:p>
            <a:r>
              <a:rPr lang="en-US" sz="3200" b="1" i="1" err="1">
                <a:solidFill>
                  <a:srgbClr val="000000"/>
                </a:solidFill>
                <a:latin typeface="Times New Roman"/>
                <a:cs typeface="Times New Roman"/>
              </a:rPr>
              <a:t>Análise</a:t>
            </a:r>
            <a:r>
              <a:rPr lang="en-US" sz="3200" b="1" i="1">
                <a:solidFill>
                  <a:srgbClr val="000000"/>
                </a:solidFill>
                <a:latin typeface="Times New Roman"/>
                <a:cs typeface="Times New Roman"/>
              </a:rPr>
              <a:t> </a:t>
            </a:r>
            <a:r>
              <a:rPr lang="en-US" sz="3200" b="1" i="1" err="1">
                <a:solidFill>
                  <a:srgbClr val="000000"/>
                </a:solidFill>
                <a:latin typeface="Times New Roman"/>
                <a:cs typeface="Times New Roman"/>
              </a:rPr>
              <a:t>Bibliométrica</a:t>
            </a:r>
            <a:endParaRPr lang="en-US" sz="3200" b="1" i="1">
              <a:solidFill>
                <a:srgbClr val="000000"/>
              </a:solidFill>
              <a:latin typeface="Times New Roman"/>
              <a:cs typeface="Times New Roman"/>
            </a:endParaRPr>
          </a:p>
        </p:txBody>
      </p:sp>
      <p:sp>
        <p:nvSpPr>
          <p:cNvPr id="3" name="Content Placeholder 2">
            <a:extLst>
              <a:ext uri="{FF2B5EF4-FFF2-40B4-BE49-F238E27FC236}">
                <a16:creationId xmlns:a16="http://schemas.microsoft.com/office/drawing/2014/main" id="{B05F6D36-510C-39AB-D0B6-19DD42B63D74}"/>
              </a:ext>
            </a:extLst>
          </p:cNvPr>
          <p:cNvSpPr>
            <a:spLocks noGrp="1"/>
          </p:cNvSpPr>
          <p:nvPr>
            <p:ph sz="half" idx="1"/>
          </p:nvPr>
        </p:nvSpPr>
        <p:spPr>
          <a:xfrm>
            <a:off x="926334" y="2135030"/>
            <a:ext cx="9716328" cy="3507833"/>
          </a:xfrm>
          <a:ln>
            <a:solidFill>
              <a:srgbClr val="000000"/>
            </a:solidFill>
          </a:ln>
        </p:spPr>
        <p:txBody>
          <a:bodyPr vert="horz" lIns="91440" tIns="45720" rIns="91440" bIns="45720" rtlCol="0" anchor="t">
            <a:normAutofit fontScale="77500" lnSpcReduction="20000"/>
          </a:bodyPr>
          <a:lstStyle/>
          <a:p>
            <a:pPr marL="0" indent="0">
              <a:lnSpc>
                <a:spcPct val="120000"/>
              </a:lnSpc>
              <a:buNone/>
            </a:pPr>
            <a:r>
              <a:rPr lang="en-US" sz="3800" b="1">
                <a:latin typeface="Times New Roman"/>
                <a:ea typeface="+mn-lt"/>
                <a:cs typeface="Times New Roman"/>
              </a:rPr>
              <a:t>Uma </a:t>
            </a:r>
            <a:r>
              <a:rPr lang="en-US" sz="3800" b="1" err="1">
                <a:latin typeface="Times New Roman"/>
                <a:ea typeface="+mn-lt"/>
                <a:cs typeface="Times New Roman"/>
              </a:rPr>
              <a:t>metodologia</a:t>
            </a:r>
            <a:r>
              <a:rPr lang="en-US" sz="3800" b="1">
                <a:latin typeface="Times New Roman"/>
                <a:ea typeface="+mn-lt"/>
                <a:cs typeface="Times New Roman"/>
              </a:rPr>
              <a:t> que </a:t>
            </a:r>
            <a:r>
              <a:rPr lang="en-US" sz="3800" b="1" err="1">
                <a:latin typeface="Times New Roman"/>
                <a:ea typeface="+mn-lt"/>
                <a:cs typeface="Times New Roman"/>
              </a:rPr>
              <a:t>aplica</a:t>
            </a:r>
            <a:r>
              <a:rPr lang="en-US" sz="3800" b="1">
                <a:latin typeface="Times New Roman"/>
                <a:ea typeface="+mn-lt"/>
                <a:cs typeface="Times New Roman"/>
              </a:rPr>
              <a:t> </a:t>
            </a:r>
            <a:r>
              <a:rPr lang="en-US" sz="3800" b="1" err="1">
                <a:latin typeface="Times New Roman"/>
                <a:ea typeface="+mn-lt"/>
                <a:cs typeface="Times New Roman"/>
              </a:rPr>
              <a:t>técnicas</a:t>
            </a:r>
            <a:r>
              <a:rPr lang="en-US" sz="3800" b="1">
                <a:latin typeface="Times New Roman"/>
                <a:ea typeface="+mn-lt"/>
                <a:cs typeface="Times New Roman"/>
              </a:rPr>
              <a:t> de </a:t>
            </a:r>
            <a:r>
              <a:rPr lang="en-US" sz="3800" b="1" err="1">
                <a:latin typeface="Times New Roman"/>
                <a:ea typeface="+mn-lt"/>
                <a:cs typeface="Times New Roman"/>
              </a:rPr>
              <a:t>análise</a:t>
            </a:r>
            <a:r>
              <a:rPr lang="en-US" sz="3800" b="1">
                <a:latin typeface="Times New Roman"/>
                <a:ea typeface="+mn-lt"/>
                <a:cs typeface="Times New Roman"/>
              </a:rPr>
              <a:t> </a:t>
            </a:r>
            <a:r>
              <a:rPr lang="en-US" sz="3800" b="1" err="1">
                <a:latin typeface="Times New Roman"/>
                <a:ea typeface="+mn-lt"/>
                <a:cs typeface="Times New Roman"/>
              </a:rPr>
              <a:t>quantitativas</a:t>
            </a:r>
            <a:r>
              <a:rPr lang="en-US" sz="3800" b="1">
                <a:latin typeface="Times New Roman"/>
                <a:ea typeface="+mn-lt"/>
                <a:cs typeface="Times New Roman"/>
              </a:rPr>
              <a:t> em dados </a:t>
            </a:r>
            <a:r>
              <a:rPr lang="en-US" sz="3800" b="1" err="1">
                <a:latin typeface="Times New Roman"/>
                <a:ea typeface="+mn-lt"/>
                <a:cs typeface="Times New Roman"/>
              </a:rPr>
              <a:t>bibliométricos</a:t>
            </a:r>
            <a:r>
              <a:rPr lang="en-US" sz="3800" b="1">
                <a:latin typeface="Times New Roman"/>
                <a:ea typeface="+mn-lt"/>
                <a:cs typeface="Times New Roman"/>
              </a:rPr>
              <a:t> para </a:t>
            </a:r>
            <a:r>
              <a:rPr lang="en-US" sz="3800" b="1" err="1">
                <a:latin typeface="Times New Roman"/>
                <a:ea typeface="+mn-lt"/>
                <a:cs typeface="Times New Roman"/>
              </a:rPr>
              <a:t>entender</a:t>
            </a:r>
            <a:r>
              <a:rPr lang="en-US" sz="3800" b="1">
                <a:latin typeface="Times New Roman"/>
                <a:ea typeface="+mn-lt"/>
                <a:cs typeface="Times New Roman"/>
              </a:rPr>
              <a:t> a </a:t>
            </a:r>
            <a:r>
              <a:rPr lang="en-US" sz="3800" b="1" err="1">
                <a:latin typeface="Times New Roman"/>
                <a:ea typeface="+mn-lt"/>
                <a:cs typeface="Times New Roman"/>
              </a:rPr>
              <a:t>produção</a:t>
            </a:r>
            <a:r>
              <a:rPr lang="en-US" sz="3800" b="1">
                <a:latin typeface="Times New Roman"/>
                <a:ea typeface="+mn-lt"/>
                <a:cs typeface="Times New Roman"/>
              </a:rPr>
              <a:t> </a:t>
            </a:r>
            <a:r>
              <a:rPr lang="en-US" sz="3800" b="1" err="1">
                <a:latin typeface="Times New Roman"/>
                <a:ea typeface="+mn-lt"/>
                <a:cs typeface="Times New Roman"/>
              </a:rPr>
              <a:t>cientifica</a:t>
            </a:r>
            <a:r>
              <a:rPr lang="en-US" sz="3800" b="1">
                <a:latin typeface="Times New Roman"/>
                <a:ea typeface="+mn-lt"/>
                <a:cs typeface="Times New Roman"/>
              </a:rPr>
              <a:t> e </a:t>
            </a:r>
            <a:r>
              <a:rPr lang="en-US" sz="3800" b="1" err="1">
                <a:latin typeface="Times New Roman"/>
                <a:ea typeface="+mn-lt"/>
                <a:cs typeface="Times New Roman"/>
              </a:rPr>
              <a:t>tendências</a:t>
            </a:r>
            <a:r>
              <a:rPr lang="en-US" sz="3800" b="1">
                <a:latin typeface="Times New Roman"/>
                <a:ea typeface="+mn-lt"/>
                <a:cs typeface="Times New Roman"/>
              </a:rPr>
              <a:t> de </a:t>
            </a:r>
            <a:r>
              <a:rPr lang="en-US" sz="3800" b="1" err="1">
                <a:latin typeface="Times New Roman"/>
                <a:ea typeface="+mn-lt"/>
                <a:cs typeface="Times New Roman"/>
              </a:rPr>
              <a:t>pesquisa</a:t>
            </a:r>
            <a:r>
              <a:rPr lang="en-US" sz="3800" b="1">
                <a:latin typeface="Times New Roman"/>
                <a:ea typeface="+mn-lt"/>
                <a:cs typeface="Times New Roman"/>
              </a:rPr>
              <a:t> </a:t>
            </a:r>
            <a:r>
              <a:rPr lang="en-US" sz="3800" b="1" err="1">
                <a:latin typeface="Times New Roman"/>
                <a:ea typeface="+mn-lt"/>
                <a:cs typeface="Times New Roman"/>
              </a:rPr>
              <a:t>numa</a:t>
            </a:r>
            <a:r>
              <a:rPr lang="en-US" sz="3800" b="1">
                <a:latin typeface="Times New Roman"/>
                <a:ea typeface="+mn-lt"/>
                <a:cs typeface="Times New Roman"/>
              </a:rPr>
              <a:t> </a:t>
            </a:r>
            <a:r>
              <a:rPr lang="en-US" sz="3800" b="1" err="1">
                <a:latin typeface="Times New Roman"/>
                <a:ea typeface="+mn-lt"/>
                <a:cs typeface="Times New Roman"/>
              </a:rPr>
              <a:t>determinada</a:t>
            </a:r>
            <a:r>
              <a:rPr lang="en-US" sz="3800" b="1">
                <a:latin typeface="Times New Roman"/>
                <a:ea typeface="+mn-lt"/>
                <a:cs typeface="Times New Roman"/>
              </a:rPr>
              <a:t> </a:t>
            </a:r>
            <a:r>
              <a:rPr lang="en-US" sz="3800" b="1" err="1">
                <a:latin typeface="Times New Roman"/>
                <a:ea typeface="+mn-lt"/>
                <a:cs typeface="Times New Roman"/>
              </a:rPr>
              <a:t>área</a:t>
            </a:r>
            <a:r>
              <a:rPr lang="en-US" sz="3800" b="1">
                <a:latin typeface="Times New Roman"/>
                <a:ea typeface="+mn-lt"/>
                <a:cs typeface="Times New Roman"/>
              </a:rPr>
              <a:t> </a:t>
            </a:r>
            <a:r>
              <a:rPr lang="en-US" sz="3800" b="1" err="1">
                <a:latin typeface="Times New Roman"/>
                <a:ea typeface="+mn-lt"/>
                <a:cs typeface="Times New Roman"/>
              </a:rPr>
              <a:t>científica</a:t>
            </a:r>
            <a:r>
              <a:rPr lang="en-US" sz="3800" b="1">
                <a:latin typeface="Times New Roman"/>
                <a:ea typeface="+mn-lt"/>
                <a:cs typeface="Times New Roman"/>
              </a:rPr>
              <a:t>.</a:t>
            </a:r>
          </a:p>
          <a:p>
            <a:pPr>
              <a:lnSpc>
                <a:spcPct val="120000"/>
              </a:lnSpc>
            </a:pPr>
            <a:r>
              <a:rPr lang="en-US" sz="2400" err="1">
                <a:latin typeface="Times New Roman"/>
                <a:ea typeface="+mn-lt"/>
                <a:cs typeface="Times New Roman"/>
              </a:rPr>
              <a:t>Metodologia</a:t>
            </a:r>
            <a:r>
              <a:rPr lang="en-US" sz="2400">
                <a:latin typeface="Times New Roman"/>
                <a:ea typeface="+mn-lt"/>
                <a:cs typeface="Times New Roman"/>
              </a:rPr>
              <a:t> </a:t>
            </a:r>
            <a:r>
              <a:rPr lang="en-US" sz="2400" b="1" err="1">
                <a:latin typeface="Times New Roman"/>
                <a:ea typeface="+mn-lt"/>
                <a:cs typeface="Times New Roman"/>
              </a:rPr>
              <a:t>rigorosa</a:t>
            </a:r>
            <a:r>
              <a:rPr lang="en-US" sz="2400">
                <a:latin typeface="Times New Roman"/>
                <a:ea typeface="+mn-lt"/>
                <a:cs typeface="Times New Roman"/>
              </a:rPr>
              <a:t> </a:t>
            </a:r>
          </a:p>
          <a:p>
            <a:pPr>
              <a:lnSpc>
                <a:spcPct val="120000"/>
              </a:lnSpc>
            </a:pPr>
            <a:r>
              <a:rPr lang="en-US" sz="2400">
                <a:latin typeface="Times New Roman"/>
                <a:ea typeface="+mn-lt"/>
                <a:cs typeface="Times New Roman"/>
              </a:rPr>
              <a:t>Permite </a:t>
            </a:r>
            <a:r>
              <a:rPr lang="en-US" sz="2400" err="1">
                <a:latin typeface="Times New Roman"/>
                <a:ea typeface="+mn-lt"/>
                <a:cs typeface="Times New Roman"/>
              </a:rPr>
              <a:t>exploração</a:t>
            </a:r>
            <a:r>
              <a:rPr lang="en-US" sz="2400">
                <a:latin typeface="Times New Roman"/>
                <a:ea typeface="+mn-lt"/>
                <a:cs typeface="Times New Roman"/>
              </a:rPr>
              <a:t> e </a:t>
            </a:r>
            <a:r>
              <a:rPr lang="en-US" sz="2400" err="1">
                <a:latin typeface="Times New Roman"/>
                <a:ea typeface="+mn-lt"/>
                <a:cs typeface="Times New Roman"/>
              </a:rPr>
              <a:t>análise</a:t>
            </a:r>
            <a:r>
              <a:rPr lang="en-US" sz="2400">
                <a:latin typeface="Times New Roman"/>
                <a:ea typeface="+mn-lt"/>
                <a:cs typeface="Times New Roman"/>
              </a:rPr>
              <a:t> de </a:t>
            </a:r>
            <a:r>
              <a:rPr lang="en-US" sz="2400" b="1" err="1">
                <a:latin typeface="Times New Roman"/>
                <a:ea typeface="+mn-lt"/>
                <a:cs typeface="Times New Roman"/>
              </a:rPr>
              <a:t>grandes</a:t>
            </a:r>
            <a:r>
              <a:rPr lang="en-US" sz="2400" b="1">
                <a:latin typeface="Times New Roman"/>
                <a:ea typeface="+mn-lt"/>
                <a:cs typeface="Times New Roman"/>
              </a:rPr>
              <a:t> </a:t>
            </a:r>
            <a:r>
              <a:rPr lang="en-US" sz="2400" b="1" err="1">
                <a:latin typeface="Times New Roman"/>
                <a:ea typeface="+mn-lt"/>
                <a:cs typeface="Times New Roman"/>
              </a:rPr>
              <a:t>quantidades</a:t>
            </a:r>
            <a:r>
              <a:rPr lang="en-US" sz="2400" b="1">
                <a:latin typeface="Times New Roman"/>
                <a:ea typeface="+mn-lt"/>
                <a:cs typeface="Times New Roman"/>
              </a:rPr>
              <a:t> de dados </a:t>
            </a:r>
            <a:r>
              <a:rPr lang="en-US" sz="2400" b="1" err="1">
                <a:latin typeface="Times New Roman"/>
                <a:ea typeface="+mn-lt"/>
                <a:cs typeface="Times New Roman"/>
              </a:rPr>
              <a:t>científicos</a:t>
            </a:r>
            <a:r>
              <a:rPr lang="en-US" sz="2400" b="1">
                <a:latin typeface="Times New Roman"/>
                <a:ea typeface="+mn-lt"/>
                <a:cs typeface="Times New Roman"/>
              </a:rPr>
              <a:t> </a:t>
            </a:r>
          </a:p>
          <a:p>
            <a:pPr>
              <a:lnSpc>
                <a:spcPct val="120000"/>
              </a:lnSpc>
            </a:pPr>
            <a:r>
              <a:rPr lang="en-US" sz="2400" err="1">
                <a:latin typeface="Times New Roman"/>
                <a:ea typeface="+mn-lt"/>
                <a:cs typeface="Times New Roman"/>
              </a:rPr>
              <a:t>Possibilita</a:t>
            </a:r>
            <a:r>
              <a:rPr lang="en-US" sz="2400">
                <a:latin typeface="Times New Roman"/>
                <a:ea typeface="+mn-lt"/>
                <a:cs typeface="Times New Roman"/>
              </a:rPr>
              <a:t> o </a:t>
            </a:r>
            <a:r>
              <a:rPr lang="en-US" sz="2400" err="1">
                <a:latin typeface="Times New Roman"/>
                <a:ea typeface="+mn-lt"/>
                <a:cs typeface="Times New Roman"/>
              </a:rPr>
              <a:t>estudo</a:t>
            </a:r>
            <a:r>
              <a:rPr lang="en-US" sz="2400">
                <a:latin typeface="Times New Roman"/>
                <a:ea typeface="+mn-lt"/>
                <a:cs typeface="Times New Roman"/>
              </a:rPr>
              <a:t> das </a:t>
            </a:r>
            <a:r>
              <a:rPr lang="en-US" sz="2400" b="1" err="1">
                <a:latin typeface="Times New Roman"/>
                <a:ea typeface="+mn-lt"/>
                <a:cs typeface="Times New Roman"/>
              </a:rPr>
              <a:t>evoluções</a:t>
            </a:r>
            <a:r>
              <a:rPr lang="en-US" sz="2400" b="1">
                <a:latin typeface="Times New Roman"/>
                <a:ea typeface="+mn-lt"/>
                <a:cs typeface="Times New Roman"/>
              </a:rPr>
              <a:t> de um campo </a:t>
            </a:r>
            <a:r>
              <a:rPr lang="en-US" sz="2400" b="1" err="1">
                <a:latin typeface="Times New Roman"/>
                <a:ea typeface="+mn-lt"/>
                <a:cs typeface="Times New Roman"/>
              </a:rPr>
              <a:t>específico</a:t>
            </a:r>
            <a:r>
              <a:rPr lang="en-US" sz="2400">
                <a:latin typeface="Times New Roman"/>
                <a:ea typeface="+mn-lt"/>
                <a:cs typeface="Times New Roman"/>
              </a:rPr>
              <a:t>, </a:t>
            </a:r>
            <a:r>
              <a:rPr lang="en-US" sz="2400" err="1">
                <a:latin typeface="Times New Roman"/>
                <a:ea typeface="+mn-lt"/>
                <a:cs typeface="Times New Roman"/>
              </a:rPr>
              <a:t>enquanto</a:t>
            </a:r>
            <a:r>
              <a:rPr lang="en-US" sz="2400">
                <a:latin typeface="Times New Roman"/>
                <a:ea typeface="+mn-lt"/>
                <a:cs typeface="Times New Roman"/>
              </a:rPr>
              <a:t> </a:t>
            </a:r>
            <a:r>
              <a:rPr lang="en-US" sz="2400" err="1">
                <a:latin typeface="Times New Roman"/>
                <a:ea typeface="+mn-lt"/>
                <a:cs typeface="Times New Roman"/>
              </a:rPr>
              <a:t>estuda</a:t>
            </a:r>
            <a:r>
              <a:rPr lang="en-US" sz="2400">
                <a:latin typeface="Times New Roman"/>
                <a:ea typeface="+mn-lt"/>
                <a:cs typeface="Times New Roman"/>
              </a:rPr>
              <a:t> </a:t>
            </a:r>
            <a:r>
              <a:rPr lang="en-US" sz="2400" err="1">
                <a:latin typeface="Times New Roman"/>
                <a:ea typeface="+mn-lt"/>
                <a:cs typeface="Times New Roman"/>
              </a:rPr>
              <a:t>também</a:t>
            </a:r>
            <a:r>
              <a:rPr lang="en-US" sz="2400">
                <a:latin typeface="Times New Roman"/>
                <a:ea typeface="+mn-lt"/>
                <a:cs typeface="Times New Roman"/>
              </a:rPr>
              <a:t> as </a:t>
            </a:r>
            <a:r>
              <a:rPr lang="en-US" sz="2400" b="1" err="1">
                <a:latin typeface="Times New Roman"/>
                <a:ea typeface="+mn-lt"/>
                <a:cs typeface="Times New Roman"/>
              </a:rPr>
              <a:t>novas</a:t>
            </a:r>
            <a:r>
              <a:rPr lang="en-US" sz="2400" b="1">
                <a:latin typeface="Times New Roman"/>
                <a:ea typeface="+mn-lt"/>
                <a:cs typeface="Times New Roman"/>
              </a:rPr>
              <a:t> </a:t>
            </a:r>
            <a:r>
              <a:rPr lang="en-US" sz="2400" b="1" err="1">
                <a:latin typeface="Times New Roman"/>
                <a:ea typeface="+mn-lt"/>
                <a:cs typeface="Times New Roman"/>
              </a:rPr>
              <a:t>descobertas</a:t>
            </a:r>
            <a:r>
              <a:rPr lang="en-US" sz="2400">
                <a:latin typeface="Times New Roman"/>
                <a:ea typeface="+mn-lt"/>
                <a:cs typeface="Times New Roman"/>
              </a:rPr>
              <a:t> </a:t>
            </a:r>
            <a:r>
              <a:rPr lang="en-US" sz="2400" err="1">
                <a:latin typeface="Times New Roman"/>
                <a:ea typeface="+mn-lt"/>
                <a:cs typeface="Times New Roman"/>
              </a:rPr>
              <a:t>feitas</a:t>
            </a:r>
            <a:r>
              <a:rPr lang="en-US" sz="2400">
                <a:latin typeface="Times New Roman"/>
                <a:ea typeface="+mn-lt"/>
                <a:cs typeface="Times New Roman"/>
              </a:rPr>
              <a:t> </a:t>
            </a:r>
            <a:r>
              <a:rPr lang="en-US" sz="2400" err="1">
                <a:latin typeface="Times New Roman"/>
                <a:ea typeface="+mn-lt"/>
                <a:cs typeface="Times New Roman"/>
              </a:rPr>
              <a:t>nesse</a:t>
            </a:r>
            <a:r>
              <a:rPr lang="en-US" sz="2400">
                <a:latin typeface="Times New Roman"/>
                <a:ea typeface="+mn-lt"/>
                <a:cs typeface="Times New Roman"/>
              </a:rPr>
              <a:t> </a:t>
            </a:r>
            <a:r>
              <a:rPr lang="en-US" sz="2400" err="1">
                <a:latin typeface="Times New Roman"/>
                <a:ea typeface="+mn-lt"/>
                <a:cs typeface="Times New Roman"/>
              </a:rPr>
              <a:t>mesmo</a:t>
            </a:r>
            <a:r>
              <a:rPr lang="en-US" sz="2400">
                <a:latin typeface="Times New Roman"/>
                <a:ea typeface="+mn-lt"/>
                <a:cs typeface="Times New Roman"/>
              </a:rPr>
              <a:t> campo.</a:t>
            </a:r>
            <a:endParaRPr lang="en-US" sz="2400">
              <a:latin typeface="Times New Roman"/>
              <a:cs typeface="Times New Roman"/>
            </a:endParaRPr>
          </a:p>
          <a:p>
            <a:pPr marL="0" indent="0">
              <a:lnSpc>
                <a:spcPct val="120000"/>
              </a:lnSpc>
              <a:buNone/>
            </a:pPr>
            <a:endParaRPr lang="en-US" sz="2400">
              <a:latin typeface="Times New Roman"/>
              <a:cs typeface="Times New Roman"/>
            </a:endParaRPr>
          </a:p>
          <a:p>
            <a:pPr>
              <a:lnSpc>
                <a:spcPct val="120000"/>
              </a:lnSpc>
            </a:pPr>
            <a:endParaRPr lang="en-US" sz="2400">
              <a:latin typeface="Times New Roman"/>
              <a:cs typeface="Times New Roman"/>
            </a:endParaRPr>
          </a:p>
        </p:txBody>
      </p:sp>
      <p:pic>
        <p:nvPicPr>
          <p:cNvPr id="11" name="Picture 2" descr="Media e Identidade de Marca - ISEG">
            <a:extLst>
              <a:ext uri="{FF2B5EF4-FFF2-40B4-BE49-F238E27FC236}">
                <a16:creationId xmlns:a16="http://schemas.microsoft.com/office/drawing/2014/main" id="{017C103E-5556-7968-0EEC-C06A9C342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xão reta 4">
            <a:extLst>
              <a:ext uri="{FF2B5EF4-FFF2-40B4-BE49-F238E27FC236}">
                <a16:creationId xmlns:a16="http://schemas.microsoft.com/office/drawing/2014/main" id="{D27DEFB9-AD12-12AA-1B3F-0E0050585D1D}"/>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4" name="CaixaDeTexto 3">
            <a:extLst>
              <a:ext uri="{FF2B5EF4-FFF2-40B4-BE49-F238E27FC236}">
                <a16:creationId xmlns:a16="http://schemas.microsoft.com/office/drawing/2014/main" id="{54CC316E-7882-8DAF-93C1-2FCC71130A98}"/>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34</a:t>
            </a:r>
          </a:p>
        </p:txBody>
      </p:sp>
      <p:sp>
        <p:nvSpPr>
          <p:cNvPr id="7" name="Título 6">
            <a:extLst>
              <a:ext uri="{FF2B5EF4-FFF2-40B4-BE49-F238E27FC236}">
                <a16:creationId xmlns:a16="http://schemas.microsoft.com/office/drawing/2014/main" id="{FB5FB6B7-22B2-8DDD-B28F-39E4B3E99D3B}"/>
              </a:ext>
            </a:extLst>
          </p:cNvPr>
          <p:cNvSpPr txBox="1">
            <a:spLocks/>
          </p:cNvSpPr>
          <p:nvPr/>
        </p:nvSpPr>
        <p:spPr>
          <a:xfrm>
            <a:off x="1578426" y="93207"/>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a:t>
            </a:r>
            <a:endParaRPr lang="pt-PT" sz="2400" b="1" i="1">
              <a:solidFill>
                <a:srgbClr val="FF0000"/>
              </a:solidFill>
              <a:latin typeface="Times New Roman"/>
              <a:cs typeface="Times New Roman"/>
            </a:endParaRPr>
          </a:p>
        </p:txBody>
      </p:sp>
    </p:spTree>
    <p:extLst>
      <p:ext uri="{BB962C8B-B14F-4D97-AF65-F5344CB8AC3E}">
        <p14:creationId xmlns:p14="http://schemas.microsoft.com/office/powerpoint/2010/main" val="2031878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ma imagem com texto, captura de ecrã, file, Gráfico&#10;&#10;Descrição gerada automaticamente">
            <a:extLst>
              <a:ext uri="{FF2B5EF4-FFF2-40B4-BE49-F238E27FC236}">
                <a16:creationId xmlns:a16="http://schemas.microsoft.com/office/drawing/2014/main" id="{93B00996-6782-53D1-1DB4-CC7843DF8A00}"/>
              </a:ext>
            </a:extLst>
          </p:cNvPr>
          <p:cNvPicPr>
            <a:picLocks noChangeAspect="1"/>
          </p:cNvPicPr>
          <p:nvPr/>
        </p:nvPicPr>
        <p:blipFill>
          <a:blip r:embed="rId3"/>
          <a:stretch>
            <a:fillRect/>
          </a:stretch>
        </p:blipFill>
        <p:spPr>
          <a:xfrm>
            <a:off x="2432816" y="1568668"/>
            <a:ext cx="7326367" cy="4117173"/>
          </a:xfrm>
          <a:prstGeom prst="rect">
            <a:avLst/>
          </a:prstGeom>
        </p:spPr>
      </p:pic>
      <p:pic>
        <p:nvPicPr>
          <p:cNvPr id="7" name="Picture 2" descr="Media e Identidade de Marca - ISEG">
            <a:extLst>
              <a:ext uri="{FF2B5EF4-FFF2-40B4-BE49-F238E27FC236}">
                <a16:creationId xmlns:a16="http://schemas.microsoft.com/office/drawing/2014/main" id="{A4A530C5-E983-BED3-0796-04A21FAD6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EB4FC6CD-FC08-7B58-1011-B7D7D23400AF}"/>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pic>
        <p:nvPicPr>
          <p:cNvPr id="2050" name="Picture 2" descr="Gephi – Wikipédia, a enciclopédia livre">
            <a:extLst>
              <a:ext uri="{FF2B5EF4-FFF2-40B4-BE49-F238E27FC236}">
                <a16:creationId xmlns:a16="http://schemas.microsoft.com/office/drawing/2014/main" id="{EEAC6CBD-ED43-AD29-224E-A2B0A998D5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16" y="1245635"/>
            <a:ext cx="1493458" cy="5784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OSviewer Online">
            <a:extLst>
              <a:ext uri="{FF2B5EF4-FFF2-40B4-BE49-F238E27FC236}">
                <a16:creationId xmlns:a16="http://schemas.microsoft.com/office/drawing/2014/main" id="{96958BA9-2A6F-B3E9-AA03-F8C5C5EAE7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816" y="5941305"/>
            <a:ext cx="2090770" cy="3529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to effectively navigate the Scopus Research Database - Academic Hive">
            <a:extLst>
              <a:ext uri="{FF2B5EF4-FFF2-40B4-BE49-F238E27FC236}">
                <a16:creationId xmlns:a16="http://schemas.microsoft.com/office/drawing/2014/main" id="{041BC6B1-E064-03F1-646F-F304FC25DE2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2458" b="21837"/>
          <a:stretch/>
        </p:blipFill>
        <p:spPr bwMode="auto">
          <a:xfrm>
            <a:off x="9461621" y="1245635"/>
            <a:ext cx="2076969" cy="57849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rso online Web of Science | Biblioteca">
            <a:extLst>
              <a:ext uri="{FF2B5EF4-FFF2-40B4-BE49-F238E27FC236}">
                <a16:creationId xmlns:a16="http://schemas.microsoft.com/office/drawing/2014/main" id="{3D1F6478-BB1C-C587-92F2-682E4E69B15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8237" b="27631"/>
          <a:stretch/>
        </p:blipFill>
        <p:spPr bwMode="auto">
          <a:xfrm>
            <a:off x="9752539" y="5899169"/>
            <a:ext cx="1786051" cy="43720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E88153E0-B614-FE0B-4A8A-EB641E4CF9FF}"/>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35</a:t>
            </a:r>
          </a:p>
        </p:txBody>
      </p:sp>
      <p:sp>
        <p:nvSpPr>
          <p:cNvPr id="3" name="Título 6">
            <a:extLst>
              <a:ext uri="{FF2B5EF4-FFF2-40B4-BE49-F238E27FC236}">
                <a16:creationId xmlns:a16="http://schemas.microsoft.com/office/drawing/2014/main" id="{1395F4D5-6A8D-009E-9A89-42D993AF4DF2}"/>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4" name="TextBox 3">
            <a:extLst>
              <a:ext uri="{FF2B5EF4-FFF2-40B4-BE49-F238E27FC236}">
                <a16:creationId xmlns:a16="http://schemas.microsoft.com/office/drawing/2014/main" id="{6E297D09-555E-6DEE-F8A6-3B57EF38A7AA}"/>
              </a:ext>
            </a:extLst>
          </p:cNvPr>
          <p:cNvSpPr txBox="1"/>
          <p:nvPr/>
        </p:nvSpPr>
        <p:spPr>
          <a:xfrm>
            <a:off x="3889513" y="1222552"/>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4049517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A4A530C5-E983-BED3-0796-04A21FAD6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EB4FC6CD-FC08-7B58-1011-B7D7D23400AF}"/>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6" name="Content Placeholder 2">
            <a:extLst>
              <a:ext uri="{FF2B5EF4-FFF2-40B4-BE49-F238E27FC236}">
                <a16:creationId xmlns:a16="http://schemas.microsoft.com/office/drawing/2014/main" id="{4C7BA3ED-0708-9A3A-81AE-508BF79CFF54}"/>
              </a:ext>
            </a:extLst>
          </p:cNvPr>
          <p:cNvGraphicFramePr>
            <a:graphicFrameLocks/>
          </p:cNvGraphicFramePr>
          <p:nvPr>
            <p:extLst>
              <p:ext uri="{D42A27DB-BD31-4B8C-83A1-F6EECF244321}">
                <p14:modId xmlns:p14="http://schemas.microsoft.com/office/powerpoint/2010/main" val="214475433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aixaDeTexto 1">
            <a:extLst>
              <a:ext uri="{FF2B5EF4-FFF2-40B4-BE49-F238E27FC236}">
                <a16:creationId xmlns:a16="http://schemas.microsoft.com/office/drawing/2014/main" id="{D659A4CE-C824-9739-E2DA-3136ED85E428}"/>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36</a:t>
            </a:r>
          </a:p>
        </p:txBody>
      </p:sp>
      <p:sp>
        <p:nvSpPr>
          <p:cNvPr id="3" name="Título 6">
            <a:extLst>
              <a:ext uri="{FF2B5EF4-FFF2-40B4-BE49-F238E27FC236}">
                <a16:creationId xmlns:a16="http://schemas.microsoft.com/office/drawing/2014/main" id="{47496769-DA63-0403-D893-60A05804F330}"/>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Tree>
    <p:extLst>
      <p:ext uri="{BB962C8B-B14F-4D97-AF65-F5344CB8AC3E}">
        <p14:creationId xmlns:p14="http://schemas.microsoft.com/office/powerpoint/2010/main" val="1866760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A4A530C5-E983-BED3-0796-04A21FAD6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EB4FC6CD-FC08-7B58-1011-B7D7D23400AF}"/>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3" name="Content Placeholder 2">
            <a:extLst>
              <a:ext uri="{FF2B5EF4-FFF2-40B4-BE49-F238E27FC236}">
                <a16:creationId xmlns:a16="http://schemas.microsoft.com/office/drawing/2014/main" id="{0A0EBCCE-E5B5-6CD2-EDD7-83C30E461C86}"/>
              </a:ext>
            </a:extLst>
          </p:cNvPr>
          <p:cNvGraphicFramePr/>
          <p:nvPr>
            <p:extLst>
              <p:ext uri="{D42A27DB-BD31-4B8C-83A1-F6EECF244321}">
                <p14:modId xmlns:p14="http://schemas.microsoft.com/office/powerpoint/2010/main" val="985964210"/>
              </p:ext>
            </p:extLst>
          </p:nvPr>
        </p:nvGraphicFramePr>
        <p:xfrm>
          <a:off x="2562612" y="2212993"/>
          <a:ext cx="7066776"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a:extLst>
              <a:ext uri="{FF2B5EF4-FFF2-40B4-BE49-F238E27FC236}">
                <a16:creationId xmlns:a16="http://schemas.microsoft.com/office/drawing/2014/main" id="{61338B57-AE97-7B01-5639-1FE903CBA915}"/>
              </a:ext>
            </a:extLst>
          </p:cNvPr>
          <p:cNvSpPr/>
          <p:nvPr/>
        </p:nvSpPr>
        <p:spPr>
          <a:xfrm>
            <a:off x="390200" y="881360"/>
            <a:ext cx="1464255" cy="1404843"/>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txBody>
          <a:bodyPr/>
          <a:lstStyle/>
          <a:p>
            <a:endParaRPr lang="en-GB"/>
          </a:p>
        </p:txBody>
      </p:sp>
      <p:sp>
        <p:nvSpPr>
          <p:cNvPr id="4" name="Rectangle 3" descr="Hierarchy">
            <a:extLst>
              <a:ext uri="{FF2B5EF4-FFF2-40B4-BE49-F238E27FC236}">
                <a16:creationId xmlns:a16="http://schemas.microsoft.com/office/drawing/2014/main" id="{1DD6E7A4-CBAB-62FA-614A-C837FD03D7DB}"/>
              </a:ext>
            </a:extLst>
          </p:cNvPr>
          <p:cNvSpPr/>
          <p:nvPr/>
        </p:nvSpPr>
        <p:spPr>
          <a:xfrm>
            <a:off x="695930" y="1184717"/>
            <a:ext cx="840145" cy="806056"/>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5" name="Group 4">
            <a:extLst>
              <a:ext uri="{FF2B5EF4-FFF2-40B4-BE49-F238E27FC236}">
                <a16:creationId xmlns:a16="http://schemas.microsoft.com/office/drawing/2014/main" id="{087C3D5E-28A4-549F-BDA7-46859A44A14D}"/>
              </a:ext>
            </a:extLst>
          </p:cNvPr>
          <p:cNvGrpSpPr/>
          <p:nvPr/>
        </p:nvGrpSpPr>
        <p:grpSpPr>
          <a:xfrm>
            <a:off x="321471" y="2427336"/>
            <a:ext cx="1589062" cy="635625"/>
            <a:chOff x="9337254" y="2414215"/>
            <a:chExt cx="1589062" cy="635625"/>
          </a:xfrm>
        </p:grpSpPr>
        <p:sp>
          <p:nvSpPr>
            <p:cNvPr id="8" name="Rectangle 7">
              <a:extLst>
                <a:ext uri="{FF2B5EF4-FFF2-40B4-BE49-F238E27FC236}">
                  <a16:creationId xmlns:a16="http://schemas.microsoft.com/office/drawing/2014/main" id="{3E2D0F24-F8E0-36C9-674F-9E25EA6B1C8F}"/>
                </a:ext>
              </a:extLst>
            </p:cNvPr>
            <p:cNvSpPr/>
            <p:nvPr/>
          </p:nvSpPr>
          <p:spPr>
            <a:xfrm>
              <a:off x="9337254" y="2414215"/>
              <a:ext cx="1589062" cy="635625"/>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TextBox 9">
              <a:extLst>
                <a:ext uri="{FF2B5EF4-FFF2-40B4-BE49-F238E27FC236}">
                  <a16:creationId xmlns:a16="http://schemas.microsoft.com/office/drawing/2014/main" id="{FAE00D28-4237-D1C1-8F83-BC4888909DE0}"/>
                </a:ext>
              </a:extLst>
            </p:cNvPr>
            <p:cNvSpPr txBox="1"/>
            <p:nvPr/>
          </p:nvSpPr>
          <p:spPr>
            <a:xfrm>
              <a:off x="9337254" y="2414215"/>
              <a:ext cx="1589062" cy="6356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latin typeface="Times New Roman" panose="02020603050405020304" pitchFamily="18" charset="0"/>
                  <a:cs typeface="Times New Roman" panose="02020603050405020304" pitchFamily="18" charset="0"/>
                </a:rPr>
                <a:t>gestão</a:t>
              </a:r>
            </a:p>
          </p:txBody>
        </p:sp>
      </p:grpSp>
      <p:sp>
        <p:nvSpPr>
          <p:cNvPr id="2" name="CaixaDeTexto 1">
            <a:extLst>
              <a:ext uri="{FF2B5EF4-FFF2-40B4-BE49-F238E27FC236}">
                <a16:creationId xmlns:a16="http://schemas.microsoft.com/office/drawing/2014/main" id="{A7B3AA5A-32FB-404D-E3F6-3E895AD44044}"/>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37</a:t>
            </a:r>
          </a:p>
        </p:txBody>
      </p:sp>
      <p:sp>
        <p:nvSpPr>
          <p:cNvPr id="6" name="Título 6">
            <a:extLst>
              <a:ext uri="{FF2B5EF4-FFF2-40B4-BE49-F238E27FC236}">
                <a16:creationId xmlns:a16="http://schemas.microsoft.com/office/drawing/2014/main" id="{38988005-673D-50A3-288E-CE525AFEBEA9}"/>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Tree>
    <p:extLst>
      <p:ext uri="{BB962C8B-B14F-4D97-AF65-F5344CB8AC3E}">
        <p14:creationId xmlns:p14="http://schemas.microsoft.com/office/powerpoint/2010/main" val="2195290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edia e Identidade de Marca - ISEG">
            <a:extLst>
              <a:ext uri="{FF2B5EF4-FFF2-40B4-BE49-F238E27FC236}">
                <a16:creationId xmlns:a16="http://schemas.microsoft.com/office/drawing/2014/main" id="{A4A530C5-E983-BED3-0796-04A21FAD6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EB4FC6CD-FC08-7B58-1011-B7D7D23400AF}"/>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4" name="Rectangle 3" descr="Hierarchy">
            <a:extLst>
              <a:ext uri="{FF2B5EF4-FFF2-40B4-BE49-F238E27FC236}">
                <a16:creationId xmlns:a16="http://schemas.microsoft.com/office/drawing/2014/main" id="{1DD6E7A4-CBAB-62FA-614A-C837FD03D7DB}"/>
              </a:ext>
            </a:extLst>
          </p:cNvPr>
          <p:cNvSpPr/>
          <p:nvPr/>
        </p:nvSpPr>
        <p:spPr>
          <a:xfrm>
            <a:off x="571123" y="1148321"/>
            <a:ext cx="556171" cy="55617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5" name="Title 14">
            <a:extLst>
              <a:ext uri="{FF2B5EF4-FFF2-40B4-BE49-F238E27FC236}">
                <a16:creationId xmlns:a16="http://schemas.microsoft.com/office/drawing/2014/main" id="{68A35FF4-797B-C72B-7D35-BE03B9670792}"/>
              </a:ext>
            </a:extLst>
          </p:cNvPr>
          <p:cNvSpPr>
            <a:spLocks noGrp="1"/>
          </p:cNvSpPr>
          <p:nvPr>
            <p:ph type="title"/>
          </p:nvPr>
        </p:nvSpPr>
        <p:spPr>
          <a:xfrm>
            <a:off x="326572" y="642263"/>
            <a:ext cx="10515600" cy="1325563"/>
          </a:xfrm>
        </p:spPr>
        <p:txBody>
          <a:bodyPr/>
          <a:lstStyle/>
          <a:p>
            <a:r>
              <a:rPr lang="en-US" sz="3200" b="1" i="1" err="1">
                <a:solidFill>
                  <a:srgbClr val="000000"/>
                </a:solidFill>
                <a:latin typeface="Times New Roman"/>
                <a:cs typeface="Times New Roman"/>
              </a:rPr>
              <a:t>Vantagens</a:t>
            </a:r>
            <a:endParaRPr lang="en-GB" b="1" i="1">
              <a:solidFill>
                <a:srgbClr val="000000"/>
              </a:solidFill>
              <a:latin typeface="Times New Roman"/>
              <a:cs typeface="Times New Roman"/>
            </a:endParaRPr>
          </a:p>
        </p:txBody>
      </p:sp>
      <p:graphicFrame>
        <p:nvGraphicFramePr>
          <p:cNvPr id="18" name="Content Placeholder 15">
            <a:extLst>
              <a:ext uri="{FF2B5EF4-FFF2-40B4-BE49-F238E27FC236}">
                <a16:creationId xmlns:a16="http://schemas.microsoft.com/office/drawing/2014/main" id="{7046ED16-7DDC-9D8C-911A-117F1216F1FB}"/>
              </a:ext>
            </a:extLst>
          </p:cNvPr>
          <p:cNvGraphicFramePr>
            <a:graphicFrameLocks noGrp="1"/>
          </p:cNvGraphicFramePr>
          <p:nvPr>
            <p:ph idx="1"/>
            <p:extLst>
              <p:ext uri="{D42A27DB-BD31-4B8C-83A1-F6EECF244321}">
                <p14:modId xmlns:p14="http://schemas.microsoft.com/office/powerpoint/2010/main" val="4057576984"/>
              </p:ext>
            </p:extLst>
          </p:nvPr>
        </p:nvGraphicFramePr>
        <p:xfrm>
          <a:off x="849208" y="1680482"/>
          <a:ext cx="10515600" cy="43513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CaixaDeTexto 1">
            <a:extLst>
              <a:ext uri="{FF2B5EF4-FFF2-40B4-BE49-F238E27FC236}">
                <a16:creationId xmlns:a16="http://schemas.microsoft.com/office/drawing/2014/main" id="{482C8D6D-60C6-C73A-6083-1A9D0E966EDA}"/>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38</a:t>
            </a:r>
          </a:p>
        </p:txBody>
      </p:sp>
      <p:sp>
        <p:nvSpPr>
          <p:cNvPr id="3" name="Título 6">
            <a:extLst>
              <a:ext uri="{FF2B5EF4-FFF2-40B4-BE49-F238E27FC236}">
                <a16:creationId xmlns:a16="http://schemas.microsoft.com/office/drawing/2014/main" id="{E6847907-AA45-6134-CFD2-2AA7E77B24D1}"/>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Tree>
    <p:extLst>
      <p:ext uri="{BB962C8B-B14F-4D97-AF65-F5344CB8AC3E}">
        <p14:creationId xmlns:p14="http://schemas.microsoft.com/office/powerpoint/2010/main" val="2188999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2E73-4CFC-CF66-EAC3-40BD82641034}"/>
              </a:ext>
            </a:extLst>
          </p:cNvPr>
          <p:cNvSpPr>
            <a:spLocks noGrp="1"/>
          </p:cNvSpPr>
          <p:nvPr>
            <p:ph type="title"/>
          </p:nvPr>
        </p:nvSpPr>
        <p:spPr>
          <a:xfrm>
            <a:off x="500743" y="904758"/>
            <a:ext cx="10515600" cy="1325563"/>
          </a:xfrm>
        </p:spPr>
        <p:txBody>
          <a:bodyPr>
            <a:normAutofit/>
          </a:bodyPr>
          <a:lstStyle/>
          <a:p>
            <a:r>
              <a:rPr lang="en-US" sz="3200" b="1" i="1" err="1">
                <a:solidFill>
                  <a:srgbClr val="000000"/>
                </a:solidFill>
                <a:latin typeface="Times New Roman"/>
                <a:cs typeface="Times New Roman"/>
              </a:rPr>
              <a:t>Técnicas</a:t>
            </a:r>
            <a:r>
              <a:rPr lang="en-US" sz="3200" b="1" i="1">
                <a:solidFill>
                  <a:srgbClr val="000000"/>
                </a:solidFill>
                <a:latin typeface="Times New Roman"/>
                <a:cs typeface="Times New Roman"/>
              </a:rPr>
              <a:t> de </a:t>
            </a:r>
            <a:r>
              <a:rPr lang="en-US" sz="3200" b="1" i="1" err="1">
                <a:solidFill>
                  <a:srgbClr val="000000"/>
                </a:solidFill>
                <a:latin typeface="Times New Roman"/>
                <a:cs typeface="Times New Roman"/>
              </a:rPr>
              <a:t>Análise</a:t>
            </a:r>
            <a:r>
              <a:rPr lang="en-US" sz="3200" b="1" i="1">
                <a:solidFill>
                  <a:srgbClr val="000000"/>
                </a:solidFill>
                <a:latin typeface="Times New Roman"/>
                <a:cs typeface="Times New Roman"/>
              </a:rPr>
              <a:t> </a:t>
            </a:r>
            <a:r>
              <a:rPr lang="en-US" sz="3200" b="1" i="1" err="1">
                <a:solidFill>
                  <a:srgbClr val="000000"/>
                </a:solidFill>
                <a:latin typeface="Times New Roman"/>
                <a:cs typeface="Times New Roman"/>
              </a:rPr>
              <a:t>Bibliométrica</a:t>
            </a:r>
            <a:endParaRPr lang="en-US" sz="3200" b="1" i="1">
              <a:solidFill>
                <a:srgbClr val="000000"/>
              </a:solidFill>
              <a:latin typeface="Times New Roman"/>
              <a:cs typeface="Times New Roman"/>
            </a:endParaRPr>
          </a:p>
        </p:txBody>
      </p:sp>
      <p:graphicFrame>
        <p:nvGraphicFramePr>
          <p:cNvPr id="11" name="Content Placeholder 2">
            <a:extLst>
              <a:ext uri="{FF2B5EF4-FFF2-40B4-BE49-F238E27FC236}">
                <a16:creationId xmlns:a16="http://schemas.microsoft.com/office/drawing/2014/main" id="{CF82EBEA-DDBA-41DC-1F90-E49778B2F5B3}"/>
              </a:ext>
            </a:extLst>
          </p:cNvPr>
          <p:cNvGraphicFramePr>
            <a:graphicFrameLocks noGrp="1"/>
          </p:cNvGraphicFramePr>
          <p:nvPr>
            <p:ph idx="1"/>
            <p:extLst>
              <p:ext uri="{D42A27DB-BD31-4B8C-83A1-F6EECF244321}">
                <p14:modId xmlns:p14="http://schemas.microsoft.com/office/powerpoint/2010/main" val="39580862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Media e Identidade de Marca - ISEG">
            <a:extLst>
              <a:ext uri="{FF2B5EF4-FFF2-40B4-BE49-F238E27FC236}">
                <a16:creationId xmlns:a16="http://schemas.microsoft.com/office/drawing/2014/main" id="{47B4DD15-D58A-6A47-3CF7-BF996AD6A6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xão reta 4">
            <a:extLst>
              <a:ext uri="{FF2B5EF4-FFF2-40B4-BE49-F238E27FC236}">
                <a16:creationId xmlns:a16="http://schemas.microsoft.com/office/drawing/2014/main" id="{52AF1977-CEDD-3C9B-A6F1-8F9D66D5BFC0}"/>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9" name="Título 6">
            <a:extLst>
              <a:ext uri="{FF2B5EF4-FFF2-40B4-BE49-F238E27FC236}">
                <a16:creationId xmlns:a16="http://schemas.microsoft.com/office/drawing/2014/main" id="{2AD3383C-5AC7-0055-0BE0-FE0DB793A47D}"/>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a:t>
            </a:r>
            <a:endParaRPr lang="pt-PT" sz="2400" b="1">
              <a:latin typeface="Times New Roman"/>
              <a:cs typeface="Times New Roman"/>
            </a:endParaRPr>
          </a:p>
        </p:txBody>
      </p:sp>
      <p:sp>
        <p:nvSpPr>
          <p:cNvPr id="4" name="CaixaDeTexto 3">
            <a:extLst>
              <a:ext uri="{FF2B5EF4-FFF2-40B4-BE49-F238E27FC236}">
                <a16:creationId xmlns:a16="http://schemas.microsoft.com/office/drawing/2014/main" id="{AC740A60-8179-DB30-80BB-A0EA24BFA3CE}"/>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39</a:t>
            </a:r>
          </a:p>
        </p:txBody>
      </p:sp>
    </p:spTree>
    <p:extLst>
      <p:ext uri="{BB962C8B-B14F-4D97-AF65-F5344CB8AC3E}">
        <p14:creationId xmlns:p14="http://schemas.microsoft.com/office/powerpoint/2010/main" val="5718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74171" y="1001497"/>
            <a:ext cx="11843658" cy="5725874"/>
          </a:xfrm>
        </p:spPr>
        <p:txBody>
          <a:bodyPr vert="horz" lIns="91440" tIns="45720" rIns="91440" bIns="45720" rtlCol="0" anchor="t">
            <a:normAutofit/>
          </a:bodyPr>
          <a:lstStyle/>
          <a:p>
            <a:pPr algn="l"/>
            <a:r>
              <a:rPr lang="pt-PT" sz="2000" b="1">
                <a:latin typeface="Times New Roman"/>
                <a:cs typeface="Times New Roman"/>
              </a:rPr>
              <a:t>Índice:</a:t>
            </a:r>
          </a:p>
          <a:p>
            <a:pPr marL="285750" indent="-285750" algn="l">
              <a:buFont typeface="Arial" panose="020B0604020202020204" pitchFamily="34" charset="0"/>
              <a:buChar char="•"/>
            </a:pPr>
            <a:r>
              <a:rPr lang="pt-PT" sz="1800" b="1">
                <a:latin typeface="Times New Roman"/>
                <a:cs typeface="Times New Roman"/>
              </a:rPr>
              <a:t>Introdução:</a:t>
            </a:r>
            <a:r>
              <a:rPr lang="pt-PT" sz="1600">
                <a:latin typeface="Times New Roman"/>
                <a:cs typeface="Times New Roman"/>
              </a:rPr>
              <a:t> objetivo do trabalho, artigos abordados;</a:t>
            </a:r>
          </a:p>
          <a:p>
            <a:pPr marL="285750" indent="-285750" algn="l">
              <a:buFont typeface="Arial" panose="020B0604020202020204" pitchFamily="34" charset="0"/>
              <a:buChar char="•"/>
            </a:pPr>
            <a:r>
              <a:rPr lang="pt-PT" sz="1800" b="1">
                <a:latin typeface="Times New Roman"/>
                <a:cs typeface="Times New Roman"/>
              </a:rPr>
              <a:t>Artigo 7: Revisão de Literatura, </a:t>
            </a:r>
            <a:r>
              <a:rPr lang="pt-PT" sz="1800" b="1" kern="100">
                <a:effectLst/>
                <a:latin typeface="Times New Roman"/>
                <a:ea typeface="Aptos" panose="020B0004020202020204" pitchFamily="34" charset="0"/>
                <a:cs typeface="Arial"/>
              </a:rPr>
              <a:t>segundo </a:t>
            </a:r>
            <a:r>
              <a:rPr lang="pt-PT" sz="1800" b="1" kern="100" err="1">
                <a:effectLst/>
                <a:latin typeface="Times New Roman"/>
                <a:ea typeface="Aptos" panose="020B0004020202020204" pitchFamily="34" charset="0"/>
                <a:cs typeface="Arial"/>
              </a:rPr>
              <a:t>Snyder</a:t>
            </a:r>
            <a:r>
              <a:rPr lang="pt-PT" sz="1800" b="1" kern="100">
                <a:effectLst/>
                <a:latin typeface="Times New Roman"/>
                <a:ea typeface="Aptos" panose="020B0004020202020204" pitchFamily="34" charset="0"/>
                <a:cs typeface="Arial"/>
              </a:rPr>
              <a:t> (2019):</a:t>
            </a:r>
            <a:endParaRPr lang="pt-PT" sz="1800" b="1">
              <a:latin typeface="Times New Roman"/>
              <a:cs typeface="Arial"/>
            </a:endParaRPr>
          </a:p>
          <a:p>
            <a:pPr marL="742950" lvl="1" indent="-285750" algn="l">
              <a:buFont typeface="Arial" panose="020B0604020202020204" pitchFamily="34" charset="0"/>
              <a:buChar char="•"/>
            </a:pPr>
            <a:r>
              <a:rPr lang="pt-PT" sz="1600">
                <a:latin typeface="Times New Roman"/>
                <a:cs typeface="Times New Roman"/>
              </a:rPr>
              <a:t>Definição;</a:t>
            </a:r>
          </a:p>
          <a:p>
            <a:pPr marL="742950" lvl="1" indent="-285750" algn="l">
              <a:buFont typeface="Arial" panose="020B0604020202020204" pitchFamily="34" charset="0"/>
              <a:buChar char="•"/>
            </a:pPr>
            <a:r>
              <a:rPr lang="pt-PT" sz="1600">
                <a:latin typeface="Times New Roman"/>
                <a:cs typeface="Times New Roman"/>
              </a:rPr>
              <a:t>Vantagens;</a:t>
            </a:r>
          </a:p>
          <a:p>
            <a:pPr marL="742950" lvl="1" indent="-285750" algn="l">
              <a:buFont typeface="Arial" panose="020B0604020202020204" pitchFamily="34" charset="0"/>
              <a:buChar char="•"/>
            </a:pPr>
            <a:r>
              <a:rPr lang="pt-PT" sz="1600">
                <a:latin typeface="Times New Roman"/>
                <a:cs typeface="Times New Roman"/>
              </a:rPr>
              <a:t>Principais dificuldades;</a:t>
            </a:r>
          </a:p>
          <a:p>
            <a:pPr marL="742950" lvl="1" indent="-285750" algn="l">
              <a:buFont typeface="Arial" panose="020B0604020202020204" pitchFamily="34" charset="0"/>
              <a:buChar char="•"/>
            </a:pPr>
            <a:r>
              <a:rPr lang="pt-PT" sz="1600">
                <a:latin typeface="Times New Roman"/>
                <a:cs typeface="Times New Roman"/>
              </a:rPr>
              <a:t>O </a:t>
            </a:r>
            <a:r>
              <a:rPr lang="pt-PT" sz="1600" b="1">
                <a:latin typeface="Times New Roman"/>
                <a:cs typeface="Times New Roman"/>
              </a:rPr>
              <a:t>processo</a:t>
            </a:r>
            <a:r>
              <a:rPr lang="pt-PT" sz="1600">
                <a:latin typeface="Times New Roman"/>
                <a:cs typeface="Times New Roman"/>
              </a:rPr>
              <a:t>: desenho, condução, análise, escrita, critérios de qualidade, publicação;</a:t>
            </a:r>
          </a:p>
          <a:p>
            <a:pPr marL="742950" lvl="1" indent="-285750" algn="l">
              <a:buFont typeface="Arial" panose="020B0604020202020204" pitchFamily="34" charset="0"/>
              <a:buChar char="•"/>
            </a:pPr>
            <a:r>
              <a:rPr lang="pt-PT" sz="1600" b="1">
                <a:latin typeface="Times New Roman"/>
                <a:cs typeface="Times New Roman"/>
              </a:rPr>
              <a:t>Tipos</a:t>
            </a:r>
            <a:r>
              <a:rPr lang="pt-PT" sz="1600">
                <a:latin typeface="Times New Roman"/>
                <a:cs typeface="Times New Roman"/>
              </a:rPr>
              <a:t> de </a:t>
            </a:r>
            <a:r>
              <a:rPr lang="pt-PT" sz="1600" b="1">
                <a:latin typeface="Times New Roman"/>
                <a:cs typeface="Times New Roman"/>
              </a:rPr>
              <a:t>Revisão de Literatura</a:t>
            </a:r>
            <a:r>
              <a:rPr lang="pt-PT" sz="1600">
                <a:latin typeface="Times New Roman"/>
                <a:cs typeface="Times New Roman"/>
              </a:rPr>
              <a:t>:</a:t>
            </a:r>
            <a:r>
              <a:rPr lang="pt-PT">
                <a:latin typeface="Times New Roman"/>
                <a:cs typeface="Times New Roman"/>
              </a:rPr>
              <a:t> </a:t>
            </a:r>
          </a:p>
          <a:p>
            <a:pPr marL="1200150" lvl="2" indent="-285750" algn="l">
              <a:buFont typeface="Arial" panose="020B0604020202020204" pitchFamily="34" charset="0"/>
              <a:buChar char="•"/>
            </a:pPr>
            <a:r>
              <a:rPr lang="pt-PT" sz="1600" b="1">
                <a:latin typeface="Times New Roman"/>
                <a:cs typeface="Times New Roman"/>
              </a:rPr>
              <a:t>Sistemática</a:t>
            </a:r>
            <a:r>
              <a:rPr lang="pt-PT" sz="1600">
                <a:latin typeface="Times New Roman"/>
                <a:cs typeface="Times New Roman"/>
              </a:rPr>
              <a:t>:</a:t>
            </a:r>
          </a:p>
          <a:p>
            <a:pPr marL="1657350" lvl="3" indent="-285750" algn="l">
              <a:buFont typeface="Arial" panose="020B0604020202020204" pitchFamily="34" charset="0"/>
              <a:buChar char="•"/>
            </a:pPr>
            <a:r>
              <a:rPr lang="pt-PT" sz="1800" b="1">
                <a:latin typeface="Times New Roman"/>
                <a:cs typeface="Times New Roman"/>
              </a:rPr>
              <a:t>Artigo 9: </a:t>
            </a:r>
            <a:r>
              <a:rPr lang="pt-PT" sz="1800">
                <a:latin typeface="Times New Roman"/>
                <a:cs typeface="Times New Roman"/>
              </a:rPr>
              <a:t>Seleção da </a:t>
            </a:r>
            <a:r>
              <a:rPr lang="pt-PT" sz="1800" b="1">
                <a:latin typeface="Times New Roman"/>
                <a:cs typeface="Times New Roman"/>
              </a:rPr>
              <a:t>Amostra,</a:t>
            </a:r>
            <a:r>
              <a:rPr lang="pt-PT" sz="1800" b="1" kern="100">
                <a:effectLst/>
                <a:latin typeface="Times New Roman"/>
                <a:ea typeface="Times New Roman" panose="02020603050405020304" pitchFamily="18" charset="0"/>
                <a:cs typeface="Arial"/>
              </a:rPr>
              <a:t> segundo </a:t>
            </a:r>
            <a:r>
              <a:rPr lang="pt-PT" sz="1800" b="1" kern="100" err="1">
                <a:effectLst/>
                <a:latin typeface="Times New Roman"/>
                <a:ea typeface="Times New Roman" panose="02020603050405020304" pitchFamily="18" charset="0"/>
                <a:cs typeface="Arial"/>
              </a:rPr>
              <a:t>Hiebl</a:t>
            </a:r>
            <a:r>
              <a:rPr lang="pt-PT" sz="1800" b="1" kern="100">
                <a:effectLst/>
                <a:latin typeface="Times New Roman"/>
                <a:ea typeface="Times New Roman" panose="02020603050405020304" pitchFamily="18" charset="0"/>
                <a:cs typeface="Arial"/>
              </a:rPr>
              <a:t> (2021)</a:t>
            </a:r>
            <a:r>
              <a:rPr lang="pt-PT" sz="1800">
                <a:latin typeface="Times New Roman"/>
                <a:cs typeface="Times New Roman"/>
              </a:rPr>
              <a:t>: </a:t>
            </a:r>
          </a:p>
          <a:p>
            <a:pPr marL="2114550" lvl="4" indent="-285750" algn="l">
              <a:buFont typeface="Arial" panose="020B0604020202020204" pitchFamily="34" charset="0"/>
              <a:buChar char="•"/>
            </a:pPr>
            <a:r>
              <a:rPr lang="pt-PT">
                <a:latin typeface="Times New Roman"/>
                <a:cs typeface="Times New Roman"/>
              </a:rPr>
              <a:t>Os três </a:t>
            </a:r>
            <a:r>
              <a:rPr lang="pt-PT" b="1">
                <a:latin typeface="Times New Roman"/>
                <a:cs typeface="Times New Roman"/>
              </a:rPr>
              <a:t>atributos</a:t>
            </a:r>
            <a:r>
              <a:rPr lang="pt-PT">
                <a:latin typeface="Times New Roman"/>
                <a:cs typeface="Times New Roman"/>
              </a:rPr>
              <a:t>: estruturada, transparente, abrangente;</a:t>
            </a:r>
          </a:p>
          <a:p>
            <a:pPr marL="2114550" lvl="4" indent="-285750" algn="l">
              <a:buFont typeface="Arial" panose="020B0604020202020204" pitchFamily="34" charset="0"/>
              <a:buChar char="•"/>
            </a:pPr>
            <a:r>
              <a:rPr lang="pt-PT">
                <a:latin typeface="Times New Roman"/>
                <a:cs typeface="Times New Roman"/>
              </a:rPr>
              <a:t>Os três </a:t>
            </a:r>
            <a:r>
              <a:rPr lang="pt-PT" b="1">
                <a:latin typeface="Times New Roman"/>
                <a:cs typeface="Times New Roman"/>
              </a:rPr>
              <a:t>passos</a:t>
            </a:r>
            <a:r>
              <a:rPr lang="pt-PT">
                <a:latin typeface="Times New Roman"/>
                <a:cs typeface="Times New Roman"/>
              </a:rPr>
              <a:t>: </a:t>
            </a:r>
          </a:p>
          <a:p>
            <a:pPr marL="2571750" lvl="5" indent="-285750" algn="l">
              <a:buFont typeface="Arial" panose="020B0604020202020204" pitchFamily="34" charset="0"/>
              <a:buChar char="•"/>
            </a:pPr>
            <a:r>
              <a:rPr lang="pt-PT" b="1">
                <a:latin typeface="Times New Roman"/>
                <a:cs typeface="Times New Roman"/>
              </a:rPr>
              <a:t>Identificação</a:t>
            </a:r>
            <a:r>
              <a:rPr lang="pt-PT">
                <a:latin typeface="Times New Roman"/>
                <a:cs typeface="Times New Roman"/>
              </a:rPr>
              <a:t> (período abordado; quatro </a:t>
            </a:r>
            <a:r>
              <a:rPr lang="pt-PT" b="1">
                <a:latin typeface="Times New Roman"/>
                <a:cs typeface="Times New Roman"/>
              </a:rPr>
              <a:t>abordagens</a:t>
            </a:r>
            <a:r>
              <a:rPr lang="pt-PT">
                <a:latin typeface="Times New Roman"/>
                <a:cs typeface="Times New Roman"/>
              </a:rPr>
              <a:t>: derivada de jornais, de bases de dados, de trabalhos seminais, combinatórias);</a:t>
            </a:r>
          </a:p>
          <a:p>
            <a:pPr marL="2571750" lvl="5" indent="-285750" algn="l">
              <a:buFont typeface="Arial" panose="020B0604020202020204" pitchFamily="34" charset="0"/>
              <a:buChar char="•"/>
            </a:pPr>
            <a:r>
              <a:rPr lang="pt-PT" b="1">
                <a:latin typeface="Times New Roman"/>
                <a:cs typeface="Times New Roman"/>
              </a:rPr>
              <a:t>Triagem</a:t>
            </a:r>
            <a:r>
              <a:rPr lang="pt-PT">
                <a:latin typeface="Times New Roman"/>
                <a:cs typeface="Times New Roman"/>
              </a:rPr>
              <a:t>;</a:t>
            </a:r>
          </a:p>
          <a:p>
            <a:pPr marL="2571750" lvl="5" indent="-285750" algn="l">
              <a:buFont typeface="Arial" panose="020B0604020202020204" pitchFamily="34" charset="0"/>
              <a:buChar char="•"/>
            </a:pPr>
            <a:r>
              <a:rPr lang="pt-PT" b="1">
                <a:latin typeface="Times New Roman"/>
                <a:cs typeface="Times New Roman"/>
              </a:rPr>
              <a:t>Divulgação</a:t>
            </a:r>
            <a:r>
              <a:rPr lang="pt-PT">
                <a:latin typeface="Times New Roman"/>
                <a:cs typeface="Times New Roman"/>
              </a:rPr>
              <a:t> dos resultados.</a:t>
            </a:r>
          </a:p>
          <a:p>
            <a:pPr marL="1200150" lvl="2" indent="-285750" algn="l">
              <a:buFont typeface="Arial" panose="020B0604020202020204" pitchFamily="34" charset="0"/>
              <a:buChar char="•"/>
            </a:pPr>
            <a:r>
              <a:rPr lang="pt-PT" sz="1600" b="1" err="1">
                <a:latin typeface="Times New Roman"/>
                <a:cs typeface="Times New Roman"/>
              </a:rPr>
              <a:t>Semi-sistemática</a:t>
            </a:r>
            <a:r>
              <a:rPr lang="pt-PT" sz="1600">
                <a:latin typeface="Times New Roman"/>
                <a:cs typeface="Times New Roman"/>
              </a:rPr>
              <a:t>;</a:t>
            </a:r>
          </a:p>
          <a:p>
            <a:pPr marL="1200150" lvl="2" indent="-285750" algn="l">
              <a:buFont typeface="Arial" panose="020B0604020202020204" pitchFamily="34" charset="0"/>
              <a:buChar char="•"/>
            </a:pPr>
            <a:r>
              <a:rPr lang="pt-PT" sz="1600" b="1">
                <a:latin typeface="Times New Roman"/>
                <a:cs typeface="Times New Roman"/>
              </a:rPr>
              <a:t>Integrada</a:t>
            </a:r>
            <a:r>
              <a:rPr lang="pt-PT" sz="1600">
                <a:latin typeface="Times New Roman"/>
                <a:cs typeface="Times New Roman"/>
              </a:rPr>
              <a:t>.</a:t>
            </a:r>
          </a:p>
          <a:p>
            <a:pPr marL="742950" lvl="1" indent="-285750" algn="l">
              <a:buFont typeface="Arial" panose="020B0604020202020204" pitchFamily="34" charset="0"/>
              <a:buChar char="•"/>
            </a:pPr>
            <a:r>
              <a:rPr lang="pt-PT" sz="1600">
                <a:latin typeface="Times New Roman"/>
                <a:cs typeface="Times New Roman"/>
              </a:rPr>
              <a:t>Que </a:t>
            </a:r>
            <a:r>
              <a:rPr lang="pt-PT" sz="1600" b="1">
                <a:latin typeface="Times New Roman"/>
                <a:cs typeface="Times New Roman"/>
              </a:rPr>
              <a:t>tipo</a:t>
            </a:r>
            <a:r>
              <a:rPr lang="pt-PT" sz="1600">
                <a:latin typeface="Times New Roman"/>
                <a:cs typeface="Times New Roman"/>
              </a:rPr>
              <a:t> de Revisão de Literatura </a:t>
            </a:r>
            <a:r>
              <a:rPr lang="pt-PT" sz="1600" b="1">
                <a:latin typeface="Times New Roman"/>
                <a:cs typeface="Times New Roman"/>
              </a:rPr>
              <a:t>escolher.</a:t>
            </a:r>
            <a:endParaRPr lang="pt-PT" sz="1600">
              <a:latin typeface="Times New Roman"/>
              <a:cs typeface="Times New Roman"/>
            </a:endParaRPr>
          </a:p>
          <a:p>
            <a:pPr marL="285750" indent="-285750" algn="l">
              <a:buFont typeface="Arial" panose="020B0604020202020204" pitchFamily="34" charset="0"/>
              <a:buChar char="•"/>
            </a:pPr>
            <a:endParaRPr lang="pt-PT" sz="1800">
              <a:latin typeface="Times New Roman" panose="02020603050405020304" pitchFamily="18" charset="0"/>
              <a:cs typeface="Times New Roman" panose="02020603050405020304" pitchFamily="18" charset="0"/>
            </a:endParaRP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654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a:t>
            </a:r>
          </a:p>
        </p:txBody>
      </p:sp>
      <p:sp>
        <p:nvSpPr>
          <p:cNvPr id="19" name="Título 6">
            <a:extLst>
              <a:ext uri="{FF2B5EF4-FFF2-40B4-BE49-F238E27FC236}">
                <a16:creationId xmlns:a16="http://schemas.microsoft.com/office/drawing/2014/main" id="{14EA1A08-C21C-C892-075E-CDD776213E75}"/>
              </a:ext>
            </a:extLst>
          </p:cNvPr>
          <p:cNvSpPr txBox="1">
            <a:spLocks/>
          </p:cNvSpPr>
          <p:nvPr/>
        </p:nvSpPr>
        <p:spPr>
          <a:xfrm>
            <a:off x="1643740" y="-15269"/>
            <a:ext cx="6814458" cy="6470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400">
                <a:latin typeface="Times New Roman" panose="02020603050405020304" pitchFamily="18" charset="0"/>
                <a:cs typeface="Times New Roman" panose="02020603050405020304" pitchFamily="18" charset="0"/>
              </a:rPr>
              <a:t>MI-DG | Revisão de Literatura</a:t>
            </a:r>
            <a:endParaRPr lang="pt-PT"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950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290B22-DD11-2FF7-94F9-21D5DF533843}"/>
              </a:ext>
            </a:extLst>
          </p:cNvPr>
          <p:cNvSpPr>
            <a:spLocks noGrp="1"/>
          </p:cNvSpPr>
          <p:nvPr>
            <p:ph type="title"/>
          </p:nvPr>
        </p:nvSpPr>
        <p:spPr>
          <a:xfrm>
            <a:off x="862531" y="734782"/>
            <a:ext cx="5256212" cy="1600200"/>
          </a:xfrm>
        </p:spPr>
        <p:txBody>
          <a:bodyPr/>
          <a:lstStyle/>
          <a:p>
            <a:r>
              <a:rPr lang="en-US" b="1" i="1">
                <a:latin typeface="Times New Roman" panose="02020603050405020304" pitchFamily="18" charset="0"/>
                <a:cs typeface="Times New Roman" panose="02020603050405020304" pitchFamily="18" charset="0"/>
              </a:rPr>
              <a:t>Análise de performance: </a:t>
            </a:r>
            <a:br>
              <a:rPr lang="en-US" b="1" i="1">
                <a:latin typeface="Times New Roman" panose="02020603050405020304" pitchFamily="18" charset="0"/>
                <a:cs typeface="Times New Roman" panose="02020603050405020304" pitchFamily="18" charset="0"/>
              </a:rPr>
            </a:br>
            <a:br>
              <a:rPr lang="en-US">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Tipos de </a:t>
            </a:r>
            <a:r>
              <a:rPr lang="en-US" sz="2400" err="1">
                <a:latin typeface="Times New Roman" panose="02020603050405020304" pitchFamily="18" charset="0"/>
                <a:cs typeface="Times New Roman" panose="02020603050405020304" pitchFamily="18" charset="0"/>
              </a:rPr>
              <a:t>métricas</a:t>
            </a:r>
            <a:endParaRPr lang="en-GB">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635C5C7-4161-EEE6-F61E-43CEABC382C6}"/>
              </a:ext>
            </a:extLst>
          </p:cNvPr>
          <p:cNvSpPr>
            <a:spLocks noGrp="1"/>
          </p:cNvSpPr>
          <p:nvPr>
            <p:ph type="body" sz="half" idx="2"/>
          </p:nvPr>
        </p:nvSpPr>
        <p:spPr>
          <a:xfrm>
            <a:off x="862531" y="2469220"/>
            <a:ext cx="5396755" cy="3811588"/>
          </a:xfrm>
        </p:spPr>
        <p:txBody>
          <a:bodyPr vert="horz" lIns="91440" tIns="45720" rIns="91440" bIns="45720" rtlCol="0" anchor="t">
            <a:normAutofit/>
          </a:bodyPr>
          <a:lstStyle/>
          <a:p>
            <a:pPr marL="285750" indent="-285750">
              <a:buFont typeface="Arial" panose="020B0604020202020204" pitchFamily="34" charset="0"/>
              <a:buChar char="•"/>
            </a:pPr>
            <a:r>
              <a:rPr lang="en-US" sz="1800" err="1">
                <a:latin typeface="Times New Roman"/>
                <a:cs typeface="Times New Roman"/>
              </a:rPr>
              <a:t>Métricas</a:t>
            </a:r>
            <a:r>
              <a:rPr lang="en-US" sz="1800">
                <a:latin typeface="Times New Roman"/>
                <a:cs typeface="Times New Roman"/>
              </a:rPr>
              <a:t> </a:t>
            </a:r>
            <a:r>
              <a:rPr lang="en-US" sz="1800" b="1" i="1" err="1">
                <a:solidFill>
                  <a:srgbClr val="000000"/>
                </a:solidFill>
                <a:latin typeface="Times New Roman"/>
                <a:cs typeface="Times New Roman"/>
              </a:rPr>
              <a:t>relacionadas</a:t>
            </a:r>
            <a:r>
              <a:rPr lang="en-US" sz="1800" b="1" i="1">
                <a:solidFill>
                  <a:srgbClr val="000000"/>
                </a:solidFill>
                <a:latin typeface="Times New Roman"/>
                <a:cs typeface="Times New Roman"/>
              </a:rPr>
              <a:t> com a </a:t>
            </a:r>
            <a:r>
              <a:rPr lang="en-US" sz="1800" b="1" i="1" err="1">
                <a:solidFill>
                  <a:srgbClr val="000000"/>
                </a:solidFill>
                <a:latin typeface="Times New Roman"/>
                <a:cs typeface="Times New Roman"/>
              </a:rPr>
              <a:t>publicação</a:t>
            </a:r>
            <a:endParaRPr lang="en-US" sz="1800" b="1" i="1">
              <a:solidFill>
                <a:srgbClr val="000000"/>
              </a:solidFill>
              <a:latin typeface="Times New Roman"/>
              <a:cs typeface="Times New Roman"/>
            </a:endParaRPr>
          </a:p>
          <a:p>
            <a:pPr marL="285750" indent="-285750">
              <a:buFont typeface="Arial" panose="020B0604020202020204" pitchFamily="34" charset="0"/>
              <a:buChar char="•"/>
            </a:pPr>
            <a:r>
              <a:rPr lang="en-US" sz="1800" err="1">
                <a:latin typeface="Times New Roman"/>
                <a:cs typeface="Times New Roman"/>
              </a:rPr>
              <a:t>Métricas</a:t>
            </a:r>
            <a:r>
              <a:rPr lang="en-US" sz="1800">
                <a:latin typeface="Times New Roman"/>
                <a:cs typeface="Times New Roman"/>
              </a:rPr>
              <a:t> </a:t>
            </a:r>
            <a:r>
              <a:rPr lang="en-US" sz="1800" b="1" i="1" err="1">
                <a:solidFill>
                  <a:srgbClr val="000000"/>
                </a:solidFill>
                <a:latin typeface="Times New Roman"/>
                <a:cs typeface="Times New Roman"/>
              </a:rPr>
              <a:t>relacionadas</a:t>
            </a:r>
            <a:r>
              <a:rPr lang="en-US" sz="1800" b="1" i="1">
                <a:solidFill>
                  <a:srgbClr val="000000"/>
                </a:solidFill>
                <a:latin typeface="Times New Roman"/>
                <a:cs typeface="Times New Roman"/>
              </a:rPr>
              <a:t> com a </a:t>
            </a:r>
            <a:r>
              <a:rPr lang="en-US" sz="1800" b="1" i="1" err="1">
                <a:solidFill>
                  <a:srgbClr val="000000"/>
                </a:solidFill>
                <a:latin typeface="Times New Roman"/>
                <a:cs typeface="Times New Roman"/>
              </a:rPr>
              <a:t>citação</a:t>
            </a:r>
            <a:endParaRPr lang="en-US" sz="1800" b="1" i="1">
              <a:solidFill>
                <a:srgbClr val="000000"/>
              </a:solidFill>
              <a:latin typeface="Times New Roman"/>
              <a:cs typeface="Times New Roman"/>
            </a:endParaRPr>
          </a:p>
          <a:p>
            <a:pPr marL="285750" indent="-285750">
              <a:buFont typeface="Arial" panose="020B0604020202020204" pitchFamily="34" charset="0"/>
              <a:buChar char="•"/>
            </a:pPr>
            <a:r>
              <a:rPr lang="en-US" sz="1800" err="1">
                <a:latin typeface="Times New Roman"/>
                <a:cs typeface="Times New Roman"/>
              </a:rPr>
              <a:t>Métricas</a:t>
            </a:r>
            <a:r>
              <a:rPr lang="en-US" sz="1800">
                <a:latin typeface="Times New Roman"/>
                <a:cs typeface="Times New Roman"/>
              </a:rPr>
              <a:t> que </a:t>
            </a:r>
            <a:r>
              <a:rPr lang="en-US" sz="1800" b="1" i="1" err="1">
                <a:solidFill>
                  <a:srgbClr val="000000"/>
                </a:solidFill>
                <a:latin typeface="Times New Roman"/>
                <a:cs typeface="Times New Roman"/>
              </a:rPr>
              <a:t>relacionam</a:t>
            </a:r>
            <a:r>
              <a:rPr lang="en-US" sz="1800" b="1" i="1">
                <a:solidFill>
                  <a:srgbClr val="000000"/>
                </a:solidFill>
                <a:latin typeface="Times New Roman"/>
                <a:cs typeface="Times New Roman"/>
              </a:rPr>
              <a:t> </a:t>
            </a:r>
            <a:r>
              <a:rPr lang="en-US" sz="1800" b="1" i="1" err="1">
                <a:solidFill>
                  <a:srgbClr val="000000"/>
                </a:solidFill>
                <a:latin typeface="Times New Roman"/>
                <a:cs typeface="Times New Roman"/>
              </a:rPr>
              <a:t>publicação</a:t>
            </a:r>
            <a:r>
              <a:rPr lang="en-US" sz="1800" b="1" i="1">
                <a:solidFill>
                  <a:srgbClr val="000000"/>
                </a:solidFill>
                <a:latin typeface="Times New Roman"/>
                <a:cs typeface="Times New Roman"/>
              </a:rPr>
              <a:t> e </a:t>
            </a:r>
            <a:r>
              <a:rPr lang="en-US" sz="1800" b="1" i="1" err="1">
                <a:solidFill>
                  <a:srgbClr val="000000"/>
                </a:solidFill>
                <a:latin typeface="Times New Roman"/>
                <a:cs typeface="Times New Roman"/>
              </a:rPr>
              <a:t>citação</a:t>
            </a:r>
            <a:r>
              <a:rPr lang="en-US" sz="1800" b="1" i="1">
                <a:solidFill>
                  <a:srgbClr val="000000"/>
                </a:solidFill>
                <a:latin typeface="Times New Roman"/>
                <a:cs typeface="Times New Roman"/>
              </a:rPr>
              <a:t> </a:t>
            </a:r>
            <a:r>
              <a:rPr lang="en-US" sz="1800" b="1" i="1" err="1">
                <a:solidFill>
                  <a:srgbClr val="000000"/>
                </a:solidFill>
                <a:latin typeface="Times New Roman"/>
                <a:cs typeface="Times New Roman"/>
              </a:rPr>
              <a:t>em</a:t>
            </a:r>
            <a:r>
              <a:rPr lang="en-US" sz="1800" b="1" i="1">
                <a:solidFill>
                  <a:srgbClr val="000000"/>
                </a:solidFill>
                <a:latin typeface="Times New Roman"/>
                <a:cs typeface="Times New Roman"/>
              </a:rPr>
              <a:t> conjunto</a:t>
            </a:r>
            <a:endParaRPr lang="en-GB" sz="1800" b="1" i="1">
              <a:solidFill>
                <a:srgbClr val="000000"/>
              </a:solidFill>
              <a:latin typeface="Times New Roman"/>
              <a:cs typeface="Times New Roman"/>
            </a:endParaRPr>
          </a:p>
        </p:txBody>
      </p:sp>
      <p:pic>
        <p:nvPicPr>
          <p:cNvPr id="5" name="Picture 4" descr="A close-up of a paper&#10;&#10;Description automatically generated">
            <a:extLst>
              <a:ext uri="{FF2B5EF4-FFF2-40B4-BE49-F238E27FC236}">
                <a16:creationId xmlns:a16="http://schemas.microsoft.com/office/drawing/2014/main" id="{CB019260-EBEA-EAE9-4123-7F3B93C74FC5}"/>
              </a:ext>
            </a:extLst>
          </p:cNvPr>
          <p:cNvPicPr>
            <a:picLocks noChangeAspect="1"/>
          </p:cNvPicPr>
          <p:nvPr/>
        </p:nvPicPr>
        <p:blipFill>
          <a:blip r:embed="rId3"/>
          <a:stretch>
            <a:fillRect/>
          </a:stretch>
        </p:blipFill>
        <p:spPr>
          <a:xfrm>
            <a:off x="6805487" y="1023253"/>
            <a:ext cx="4286186" cy="5387664"/>
          </a:xfrm>
          <a:prstGeom prst="rect">
            <a:avLst/>
          </a:prstGeom>
        </p:spPr>
      </p:pic>
      <p:pic>
        <p:nvPicPr>
          <p:cNvPr id="7" name="Picture 2" descr="Media e Identidade de Marca - ISEG">
            <a:extLst>
              <a:ext uri="{FF2B5EF4-FFF2-40B4-BE49-F238E27FC236}">
                <a16:creationId xmlns:a16="http://schemas.microsoft.com/office/drawing/2014/main" id="{EA3B8AD1-8594-9645-1FA0-7AF46127A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A7928DA1-2D89-E0EF-88F1-032C215EB1E0}"/>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2" name="CaixaDeTexto 1">
            <a:extLst>
              <a:ext uri="{FF2B5EF4-FFF2-40B4-BE49-F238E27FC236}">
                <a16:creationId xmlns:a16="http://schemas.microsoft.com/office/drawing/2014/main" id="{DD7F1D5D-E8ED-0D7C-60F8-DD455446327B}"/>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40</a:t>
            </a:r>
          </a:p>
        </p:txBody>
      </p:sp>
      <p:sp>
        <p:nvSpPr>
          <p:cNvPr id="3" name="Título 6">
            <a:extLst>
              <a:ext uri="{FF2B5EF4-FFF2-40B4-BE49-F238E27FC236}">
                <a16:creationId xmlns:a16="http://schemas.microsoft.com/office/drawing/2014/main" id="{FBD0D4DF-6E08-1CAB-C2D2-5F146D35079B}"/>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4" name="TextBox 3">
            <a:extLst>
              <a:ext uri="{FF2B5EF4-FFF2-40B4-BE49-F238E27FC236}">
                <a16:creationId xmlns:a16="http://schemas.microsoft.com/office/drawing/2014/main" id="{3BAE4744-A68B-9482-14C7-8B082911C9FF}"/>
              </a:ext>
            </a:extLst>
          </p:cNvPr>
          <p:cNvSpPr txBox="1"/>
          <p:nvPr/>
        </p:nvSpPr>
        <p:spPr>
          <a:xfrm>
            <a:off x="7255565" y="884752"/>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2338230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C85A-C959-8247-79CD-CF7B1C246E58}"/>
              </a:ext>
            </a:extLst>
          </p:cNvPr>
          <p:cNvSpPr>
            <a:spLocks noGrp="1"/>
          </p:cNvSpPr>
          <p:nvPr>
            <p:ph type="title"/>
          </p:nvPr>
        </p:nvSpPr>
        <p:spPr>
          <a:xfrm>
            <a:off x="1850695" y="1198022"/>
            <a:ext cx="10515600" cy="1325563"/>
          </a:xfrm>
        </p:spPr>
        <p:txBody>
          <a:bodyPr>
            <a:normAutofit/>
          </a:bodyPr>
          <a:lstStyle/>
          <a:p>
            <a:r>
              <a:rPr lang="en-US" sz="3200" b="1" i="1" err="1">
                <a:solidFill>
                  <a:srgbClr val="000000"/>
                </a:solidFill>
                <a:latin typeface="Times New Roman"/>
                <a:cs typeface="Times New Roman"/>
              </a:rPr>
              <a:t>Análise</a:t>
            </a:r>
            <a:r>
              <a:rPr lang="en-US" sz="3200" b="1" i="1">
                <a:solidFill>
                  <a:srgbClr val="000000"/>
                </a:solidFill>
                <a:latin typeface="Times New Roman"/>
                <a:cs typeface="Times New Roman"/>
              </a:rPr>
              <a:t> de Performance – </a:t>
            </a:r>
            <a:r>
              <a:rPr lang="en-US" sz="3200" b="1" i="1" err="1">
                <a:solidFill>
                  <a:srgbClr val="000000"/>
                </a:solidFill>
                <a:latin typeface="Times New Roman"/>
                <a:cs typeface="Times New Roman"/>
              </a:rPr>
              <a:t>Métricas</a:t>
            </a:r>
            <a:r>
              <a:rPr lang="en-US" sz="3200" b="1" i="1">
                <a:solidFill>
                  <a:srgbClr val="000000"/>
                </a:solidFill>
                <a:latin typeface="Times New Roman"/>
                <a:cs typeface="Times New Roman"/>
              </a:rPr>
              <a:t> </a:t>
            </a:r>
            <a:r>
              <a:rPr lang="en-US" sz="3200" b="1" i="1" err="1">
                <a:solidFill>
                  <a:srgbClr val="000000"/>
                </a:solidFill>
                <a:latin typeface="Times New Roman"/>
                <a:cs typeface="Times New Roman"/>
              </a:rPr>
              <a:t>principais</a:t>
            </a:r>
            <a:endParaRPr lang="en-US" sz="3200" b="1" i="1">
              <a:solidFill>
                <a:srgbClr val="000000"/>
              </a:solidFill>
              <a:latin typeface="Times New Roman"/>
              <a:cs typeface="Times New Roman"/>
            </a:endParaRPr>
          </a:p>
        </p:txBody>
      </p:sp>
      <p:graphicFrame>
        <p:nvGraphicFramePr>
          <p:cNvPr id="13" name="Content Placeholder 4">
            <a:extLst>
              <a:ext uri="{FF2B5EF4-FFF2-40B4-BE49-F238E27FC236}">
                <a16:creationId xmlns:a16="http://schemas.microsoft.com/office/drawing/2014/main" id="{D3B36C00-F62A-C0A8-40E8-6BC25A0F0D00}"/>
              </a:ext>
            </a:extLst>
          </p:cNvPr>
          <p:cNvGraphicFramePr>
            <a:graphicFrameLocks noGrp="1"/>
          </p:cNvGraphicFramePr>
          <p:nvPr>
            <p:ph idx="1"/>
            <p:extLst>
              <p:ext uri="{D42A27DB-BD31-4B8C-83A1-F6EECF244321}">
                <p14:modId xmlns:p14="http://schemas.microsoft.com/office/powerpoint/2010/main" val="2874703688"/>
              </p:ext>
            </p:extLst>
          </p:nvPr>
        </p:nvGraphicFramePr>
        <p:xfrm>
          <a:off x="838200" y="211024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Media e Identidade de Marca - ISEG">
            <a:extLst>
              <a:ext uri="{FF2B5EF4-FFF2-40B4-BE49-F238E27FC236}">
                <a16:creationId xmlns:a16="http://schemas.microsoft.com/office/drawing/2014/main" id="{0F6D7758-3598-80AE-171E-DCCF961EA4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1E4E86EC-2F2F-F8C5-309F-22A548ACEB76}"/>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3" name="Right Brace 2">
            <a:extLst>
              <a:ext uri="{FF2B5EF4-FFF2-40B4-BE49-F238E27FC236}">
                <a16:creationId xmlns:a16="http://schemas.microsoft.com/office/drawing/2014/main" id="{02CBD771-EC8C-952B-EEAB-262CD4C36314}"/>
              </a:ext>
            </a:extLst>
          </p:cNvPr>
          <p:cNvSpPr/>
          <p:nvPr/>
        </p:nvSpPr>
        <p:spPr>
          <a:xfrm rot="5400000">
            <a:off x="7013448" y="3913632"/>
            <a:ext cx="265176" cy="2432304"/>
          </a:xfrm>
          <a:prstGeom prst="righ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CaixaDeTexto 4">
            <a:extLst>
              <a:ext uri="{FF2B5EF4-FFF2-40B4-BE49-F238E27FC236}">
                <a16:creationId xmlns:a16="http://schemas.microsoft.com/office/drawing/2014/main" id="{0816BB0B-C2BE-8063-5C85-3E137393E9CD}"/>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41</a:t>
            </a:r>
          </a:p>
        </p:txBody>
      </p:sp>
      <p:sp>
        <p:nvSpPr>
          <p:cNvPr id="4" name="Título 6">
            <a:extLst>
              <a:ext uri="{FF2B5EF4-FFF2-40B4-BE49-F238E27FC236}">
                <a16:creationId xmlns:a16="http://schemas.microsoft.com/office/drawing/2014/main" id="{8F9034BD-BB64-0CA7-5A42-0851AE6D5F2C}"/>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Tree>
    <p:extLst>
      <p:ext uri="{BB962C8B-B14F-4D97-AF65-F5344CB8AC3E}">
        <p14:creationId xmlns:p14="http://schemas.microsoft.com/office/powerpoint/2010/main" val="2234315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aper with text on it&#10;&#10;Description automatically generated">
            <a:extLst>
              <a:ext uri="{FF2B5EF4-FFF2-40B4-BE49-F238E27FC236}">
                <a16:creationId xmlns:a16="http://schemas.microsoft.com/office/drawing/2014/main" id="{CAC37517-5C11-AB6A-E621-A1A104AB3DF0}"/>
              </a:ext>
            </a:extLst>
          </p:cNvPr>
          <p:cNvPicPr>
            <a:picLocks noGrp="1" noChangeAspect="1"/>
          </p:cNvPicPr>
          <p:nvPr>
            <p:ph idx="1"/>
          </p:nvPr>
        </p:nvPicPr>
        <p:blipFill>
          <a:blip r:embed="rId2"/>
          <a:srcRect b="48174"/>
          <a:stretch/>
        </p:blipFill>
        <p:spPr>
          <a:xfrm>
            <a:off x="718454" y="1271015"/>
            <a:ext cx="4974760" cy="4493494"/>
          </a:xfrm>
          <a:ln>
            <a:solidFill>
              <a:schemeClr val="tx1"/>
            </a:solidFill>
          </a:ln>
        </p:spPr>
      </p:pic>
      <p:pic>
        <p:nvPicPr>
          <p:cNvPr id="7" name="Picture 2" descr="Media e Identidade de Marca - ISEG">
            <a:extLst>
              <a:ext uri="{FF2B5EF4-FFF2-40B4-BE49-F238E27FC236}">
                <a16:creationId xmlns:a16="http://schemas.microsoft.com/office/drawing/2014/main" id="{EA3B8AD1-8594-9645-1FA0-7AF46127A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A7928DA1-2D89-E0EF-88F1-032C215EB1E0}"/>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pic>
        <p:nvPicPr>
          <p:cNvPr id="3" name="Content Placeholder 3" descr="A paper with text on it&#10;&#10;Description automatically generated">
            <a:extLst>
              <a:ext uri="{FF2B5EF4-FFF2-40B4-BE49-F238E27FC236}">
                <a16:creationId xmlns:a16="http://schemas.microsoft.com/office/drawing/2014/main" id="{0ED4E2B7-71EB-F270-1488-66B972EFD595}"/>
              </a:ext>
            </a:extLst>
          </p:cNvPr>
          <p:cNvPicPr>
            <a:picLocks noChangeAspect="1"/>
          </p:cNvPicPr>
          <p:nvPr/>
        </p:nvPicPr>
        <p:blipFill>
          <a:blip r:embed="rId2"/>
          <a:srcRect t="52896"/>
          <a:stretch/>
        </p:blipFill>
        <p:spPr>
          <a:xfrm>
            <a:off x="6162045" y="1673352"/>
            <a:ext cx="4983393" cy="4091157"/>
          </a:xfrm>
          <a:prstGeom prst="rect">
            <a:avLst/>
          </a:prstGeom>
          <a:ln>
            <a:solidFill>
              <a:schemeClr val="tx1"/>
            </a:solidFill>
          </a:ln>
        </p:spPr>
      </p:pic>
      <p:sp>
        <p:nvSpPr>
          <p:cNvPr id="6" name="Rectangle 5">
            <a:extLst>
              <a:ext uri="{FF2B5EF4-FFF2-40B4-BE49-F238E27FC236}">
                <a16:creationId xmlns:a16="http://schemas.microsoft.com/office/drawing/2014/main" id="{E1108E0B-813F-F09F-70AD-E6CC2E789B32}"/>
              </a:ext>
            </a:extLst>
          </p:cNvPr>
          <p:cNvSpPr/>
          <p:nvPr/>
        </p:nvSpPr>
        <p:spPr>
          <a:xfrm>
            <a:off x="867736" y="5112051"/>
            <a:ext cx="1421379" cy="167085"/>
          </a:xfrm>
          <a:prstGeom prst="rect">
            <a:avLst/>
          </a:prstGeom>
          <a:noFill/>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8660ECC8-26AF-CBE5-157F-6C5FB22A674A}"/>
              </a:ext>
            </a:extLst>
          </p:cNvPr>
          <p:cNvSpPr/>
          <p:nvPr/>
        </p:nvSpPr>
        <p:spPr>
          <a:xfrm>
            <a:off x="867736" y="2041249"/>
            <a:ext cx="1421379" cy="167085"/>
          </a:xfrm>
          <a:prstGeom prst="rect">
            <a:avLst/>
          </a:prstGeom>
          <a:noFill/>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D3E58CD9-C681-99DC-DB79-DAB5894AD6BF}"/>
              </a:ext>
            </a:extLst>
          </p:cNvPr>
          <p:cNvSpPr/>
          <p:nvPr/>
        </p:nvSpPr>
        <p:spPr>
          <a:xfrm>
            <a:off x="6323589" y="1673352"/>
            <a:ext cx="1805427" cy="367896"/>
          </a:xfrm>
          <a:prstGeom prst="rect">
            <a:avLst/>
          </a:prstGeom>
          <a:noFill/>
          <a:ln>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 name="CaixaDeTexto 1">
            <a:extLst>
              <a:ext uri="{FF2B5EF4-FFF2-40B4-BE49-F238E27FC236}">
                <a16:creationId xmlns:a16="http://schemas.microsoft.com/office/drawing/2014/main" id="{7AA14AF5-1C05-3707-2EF7-23E4E9E3F77E}"/>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42</a:t>
            </a:r>
          </a:p>
        </p:txBody>
      </p:sp>
      <p:sp>
        <p:nvSpPr>
          <p:cNvPr id="5" name="Título 6">
            <a:extLst>
              <a:ext uri="{FF2B5EF4-FFF2-40B4-BE49-F238E27FC236}">
                <a16:creationId xmlns:a16="http://schemas.microsoft.com/office/drawing/2014/main" id="{5D1FFFC2-00C8-2911-5A96-209ACEADEA4C}"/>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8" name="TextBox 7">
            <a:extLst>
              <a:ext uri="{FF2B5EF4-FFF2-40B4-BE49-F238E27FC236}">
                <a16:creationId xmlns:a16="http://schemas.microsoft.com/office/drawing/2014/main" id="{D9A6E303-D2D3-E0E8-7BC6-FDCCB6AE6E7C}"/>
              </a:ext>
            </a:extLst>
          </p:cNvPr>
          <p:cNvSpPr txBox="1"/>
          <p:nvPr/>
        </p:nvSpPr>
        <p:spPr>
          <a:xfrm>
            <a:off x="6051704" y="1248745"/>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2333806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2E73-4CFC-CF66-EAC3-40BD82641034}"/>
              </a:ext>
            </a:extLst>
          </p:cNvPr>
          <p:cNvSpPr>
            <a:spLocks noGrp="1"/>
          </p:cNvSpPr>
          <p:nvPr>
            <p:ph type="title"/>
          </p:nvPr>
        </p:nvSpPr>
        <p:spPr>
          <a:xfrm>
            <a:off x="2873829" y="1050925"/>
            <a:ext cx="10515600" cy="1325563"/>
          </a:xfrm>
        </p:spPr>
        <p:txBody>
          <a:bodyPr>
            <a:normAutofit/>
          </a:bodyPr>
          <a:lstStyle/>
          <a:p>
            <a:r>
              <a:rPr lang="en-US" sz="3200" b="1" i="1" err="1">
                <a:solidFill>
                  <a:srgbClr val="000000"/>
                </a:solidFill>
                <a:latin typeface="Times New Roman"/>
                <a:cs typeface="Times New Roman"/>
              </a:rPr>
              <a:t>Técnicas</a:t>
            </a:r>
            <a:r>
              <a:rPr lang="en-US" sz="3200" b="1" i="1">
                <a:solidFill>
                  <a:srgbClr val="000000"/>
                </a:solidFill>
                <a:latin typeface="Times New Roman"/>
                <a:cs typeface="Times New Roman"/>
              </a:rPr>
              <a:t> de </a:t>
            </a:r>
            <a:r>
              <a:rPr lang="en-US" sz="3200" b="1" i="1" err="1">
                <a:solidFill>
                  <a:srgbClr val="000000"/>
                </a:solidFill>
                <a:latin typeface="Times New Roman"/>
                <a:cs typeface="Times New Roman"/>
              </a:rPr>
              <a:t>Análise</a:t>
            </a:r>
            <a:r>
              <a:rPr lang="en-US" sz="3200" b="1" i="1">
                <a:solidFill>
                  <a:srgbClr val="000000"/>
                </a:solidFill>
                <a:latin typeface="Times New Roman"/>
                <a:cs typeface="Times New Roman"/>
              </a:rPr>
              <a:t> </a:t>
            </a:r>
            <a:r>
              <a:rPr lang="en-US" sz="3200" b="1" i="1" err="1">
                <a:solidFill>
                  <a:srgbClr val="000000"/>
                </a:solidFill>
                <a:latin typeface="Times New Roman"/>
                <a:cs typeface="Times New Roman"/>
              </a:rPr>
              <a:t>Bibliométrica</a:t>
            </a:r>
            <a:endParaRPr lang="en-US" sz="3200" b="1" i="1">
              <a:solidFill>
                <a:srgbClr val="000000"/>
              </a:solidFill>
              <a:latin typeface="Times New Roman"/>
              <a:cs typeface="Times New Roman"/>
            </a:endParaRPr>
          </a:p>
        </p:txBody>
      </p:sp>
      <p:graphicFrame>
        <p:nvGraphicFramePr>
          <p:cNvPr id="11" name="Content Placeholder 2">
            <a:extLst>
              <a:ext uri="{FF2B5EF4-FFF2-40B4-BE49-F238E27FC236}">
                <a16:creationId xmlns:a16="http://schemas.microsoft.com/office/drawing/2014/main" id="{CF82EBEA-DDBA-41DC-1F90-E49778B2F5B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Media e Identidade de Marca - ISEG">
            <a:extLst>
              <a:ext uri="{FF2B5EF4-FFF2-40B4-BE49-F238E27FC236}">
                <a16:creationId xmlns:a16="http://schemas.microsoft.com/office/drawing/2014/main" id="{47B4DD15-D58A-6A47-3CF7-BF996AD6A6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xão reta 4">
            <a:extLst>
              <a:ext uri="{FF2B5EF4-FFF2-40B4-BE49-F238E27FC236}">
                <a16:creationId xmlns:a16="http://schemas.microsoft.com/office/drawing/2014/main" id="{52AF1977-CEDD-3C9B-A6F1-8F9D66D5BFC0}"/>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3" name="CaixaDeTexto 2">
            <a:extLst>
              <a:ext uri="{FF2B5EF4-FFF2-40B4-BE49-F238E27FC236}">
                <a16:creationId xmlns:a16="http://schemas.microsoft.com/office/drawing/2014/main" id="{AA360FC3-A068-3959-E8D2-01B5528DBA52}"/>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43</a:t>
            </a:r>
          </a:p>
        </p:txBody>
      </p:sp>
      <p:sp>
        <p:nvSpPr>
          <p:cNvPr id="4" name="Título 6">
            <a:extLst>
              <a:ext uri="{FF2B5EF4-FFF2-40B4-BE49-F238E27FC236}">
                <a16:creationId xmlns:a16="http://schemas.microsoft.com/office/drawing/2014/main" id="{1E2F25FD-B6A7-975A-1AB5-CD2FEC093CBF}"/>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Tree>
    <p:extLst>
      <p:ext uri="{BB962C8B-B14F-4D97-AF65-F5344CB8AC3E}">
        <p14:creationId xmlns:p14="http://schemas.microsoft.com/office/powerpoint/2010/main" val="2042718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290B22-DD11-2FF7-94F9-21D5DF533843}"/>
              </a:ext>
            </a:extLst>
          </p:cNvPr>
          <p:cNvSpPr>
            <a:spLocks noGrp="1"/>
          </p:cNvSpPr>
          <p:nvPr>
            <p:ph type="title"/>
          </p:nvPr>
        </p:nvSpPr>
        <p:spPr>
          <a:xfrm>
            <a:off x="1186721" y="954018"/>
            <a:ext cx="5256212" cy="1600200"/>
          </a:xfrm>
        </p:spPr>
        <p:txBody>
          <a:bodyPr/>
          <a:lstStyle/>
          <a:p>
            <a:r>
              <a:rPr lang="en-US" b="1" i="1" err="1">
                <a:latin typeface="Times New Roman" panose="02020603050405020304" pitchFamily="18" charset="0"/>
                <a:cs typeface="Times New Roman" panose="02020603050405020304" pitchFamily="18" charset="0"/>
              </a:rPr>
              <a:t>Mapeamento</a:t>
            </a:r>
            <a:r>
              <a:rPr lang="en-US" b="1" i="1">
                <a:latin typeface="Times New Roman" panose="02020603050405020304" pitchFamily="18" charset="0"/>
                <a:cs typeface="Times New Roman" panose="02020603050405020304" pitchFamily="18" charset="0"/>
              </a:rPr>
              <a:t> </a:t>
            </a:r>
            <a:r>
              <a:rPr lang="en-US" b="1" i="1" err="1">
                <a:latin typeface="Times New Roman" panose="02020603050405020304" pitchFamily="18" charset="0"/>
                <a:cs typeface="Times New Roman" panose="02020603050405020304" pitchFamily="18" charset="0"/>
              </a:rPr>
              <a:t>Científico</a:t>
            </a:r>
            <a:r>
              <a:rPr lang="en-US" b="1" i="1">
                <a:latin typeface="Times New Roman" panose="02020603050405020304" pitchFamily="18" charset="0"/>
                <a:cs typeface="Times New Roman" panose="02020603050405020304" pitchFamily="18" charset="0"/>
              </a:rPr>
              <a:t>:</a:t>
            </a:r>
            <a:br>
              <a:rPr lang="en-US" b="1" i="1">
                <a:latin typeface="Times New Roman" panose="02020603050405020304" pitchFamily="18" charset="0"/>
                <a:cs typeface="Times New Roman" panose="02020603050405020304" pitchFamily="18" charset="0"/>
              </a:rPr>
            </a:br>
            <a:r>
              <a:rPr lang="en-US" b="1" i="1">
                <a:latin typeface="Times New Roman" panose="02020603050405020304" pitchFamily="18" charset="0"/>
                <a:cs typeface="Times New Roman" panose="02020603050405020304" pitchFamily="18" charset="0"/>
              </a:rPr>
              <a:t> </a:t>
            </a:r>
            <a:br>
              <a:rPr lang="en-US">
                <a:latin typeface="Times New Roman" panose="02020603050405020304" pitchFamily="18" charset="0"/>
                <a:cs typeface="Times New Roman" panose="02020603050405020304" pitchFamily="18" charset="0"/>
              </a:rPr>
            </a:br>
            <a:r>
              <a:rPr lang="en-US" sz="2400">
                <a:latin typeface="Times New Roman" panose="02020603050405020304" pitchFamily="18" charset="0"/>
                <a:cs typeface="Times New Roman" panose="02020603050405020304" pitchFamily="18" charset="0"/>
              </a:rPr>
              <a:t>Tipos de </a:t>
            </a:r>
            <a:r>
              <a:rPr lang="en-US" sz="2400" err="1">
                <a:latin typeface="Times New Roman" panose="02020603050405020304" pitchFamily="18" charset="0"/>
                <a:cs typeface="Times New Roman" panose="02020603050405020304" pitchFamily="18" charset="0"/>
              </a:rPr>
              <a:t>análise</a:t>
            </a:r>
            <a:endParaRPr lang="en-GB">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635C5C7-4161-EEE6-F61E-43CEABC382C6}"/>
              </a:ext>
            </a:extLst>
          </p:cNvPr>
          <p:cNvSpPr>
            <a:spLocks noGrp="1"/>
          </p:cNvSpPr>
          <p:nvPr>
            <p:ph type="body" sz="half" idx="2"/>
          </p:nvPr>
        </p:nvSpPr>
        <p:spPr>
          <a:xfrm>
            <a:off x="1186721" y="2702696"/>
            <a:ext cx="3932237" cy="3811588"/>
          </a:xfrm>
        </p:spPr>
        <p:txBody>
          <a:bodyPr vert="horz" lIns="91440" tIns="45720" rIns="91440" bIns="45720" rtlCol="0" anchor="t">
            <a:normAutofit/>
          </a:bodyPr>
          <a:lstStyle/>
          <a:p>
            <a:pPr marL="285750" indent="-285750">
              <a:buFont typeface="Arial" panose="020B0604020202020204" pitchFamily="34" charset="0"/>
              <a:buChar char="•"/>
            </a:pPr>
            <a:r>
              <a:rPr lang="en-US" sz="1800" err="1">
                <a:latin typeface="Times New Roman"/>
                <a:ea typeface="+mn-lt"/>
                <a:cs typeface="Times New Roman"/>
              </a:rPr>
              <a:t>Análise</a:t>
            </a:r>
            <a:r>
              <a:rPr lang="en-US" sz="1800">
                <a:latin typeface="Times New Roman"/>
                <a:ea typeface="+mn-lt"/>
                <a:cs typeface="Times New Roman"/>
              </a:rPr>
              <a:t> de </a:t>
            </a:r>
            <a:r>
              <a:rPr lang="en-US" sz="1800" b="1" i="1" err="1">
                <a:solidFill>
                  <a:srgbClr val="000000"/>
                </a:solidFill>
                <a:latin typeface="Times New Roman"/>
                <a:ea typeface="+mn-lt"/>
                <a:cs typeface="Times New Roman"/>
              </a:rPr>
              <a:t>citação</a:t>
            </a:r>
            <a:endParaRPr lang="en-US" sz="1800" b="1" i="1">
              <a:solidFill>
                <a:srgbClr val="000000"/>
              </a:solidFill>
              <a:latin typeface="Times New Roman"/>
              <a:ea typeface="+mn-lt"/>
              <a:cs typeface="Times New Roman"/>
            </a:endParaRPr>
          </a:p>
          <a:p>
            <a:pPr marL="285750" indent="-285750">
              <a:buFont typeface="Arial" panose="020B0604020202020204" pitchFamily="34" charset="0"/>
              <a:buChar char="•"/>
            </a:pPr>
            <a:r>
              <a:rPr lang="en-US" sz="1800" err="1">
                <a:latin typeface="Times New Roman"/>
                <a:ea typeface="+mn-lt"/>
                <a:cs typeface="Times New Roman"/>
              </a:rPr>
              <a:t>Análise</a:t>
            </a:r>
            <a:r>
              <a:rPr lang="en-US" sz="1800">
                <a:latin typeface="Times New Roman"/>
                <a:ea typeface="+mn-lt"/>
                <a:cs typeface="Times New Roman"/>
              </a:rPr>
              <a:t> de </a:t>
            </a:r>
            <a:r>
              <a:rPr lang="en-US" sz="1800" b="1" i="1">
                <a:solidFill>
                  <a:srgbClr val="000000"/>
                </a:solidFill>
                <a:latin typeface="Times New Roman"/>
                <a:ea typeface="+mn-lt"/>
                <a:cs typeface="Times New Roman"/>
              </a:rPr>
              <a:t>co-</a:t>
            </a:r>
            <a:r>
              <a:rPr lang="en-US" sz="1800" b="1" i="1" err="1">
                <a:solidFill>
                  <a:srgbClr val="000000"/>
                </a:solidFill>
                <a:latin typeface="Times New Roman"/>
                <a:ea typeface="+mn-lt"/>
                <a:cs typeface="Times New Roman"/>
              </a:rPr>
              <a:t>citação</a:t>
            </a:r>
            <a:endParaRPr lang="en-US" sz="1800" b="1" i="1">
              <a:solidFill>
                <a:srgbClr val="000000"/>
              </a:solidFill>
              <a:latin typeface="Times New Roman"/>
              <a:ea typeface="+mn-lt"/>
              <a:cs typeface="Times New Roman"/>
            </a:endParaRPr>
          </a:p>
          <a:p>
            <a:pPr marL="285750" indent="-285750">
              <a:buFont typeface="Arial" panose="020B0604020202020204" pitchFamily="34" charset="0"/>
              <a:buChar char="•"/>
            </a:pPr>
            <a:r>
              <a:rPr lang="en-US" sz="1800" b="1" i="1" err="1">
                <a:solidFill>
                  <a:srgbClr val="000000"/>
                </a:solidFill>
                <a:latin typeface="Times New Roman"/>
                <a:ea typeface="+mn-lt"/>
                <a:cs typeface="Times New Roman"/>
              </a:rPr>
              <a:t>Acoplamento</a:t>
            </a:r>
            <a:r>
              <a:rPr lang="en-US" sz="1800">
                <a:latin typeface="Times New Roman"/>
                <a:ea typeface="+mn-lt"/>
                <a:cs typeface="Times New Roman"/>
              </a:rPr>
              <a:t> </a:t>
            </a:r>
            <a:r>
              <a:rPr lang="en-US" sz="1800" b="1" i="1" err="1">
                <a:solidFill>
                  <a:srgbClr val="000000"/>
                </a:solidFill>
                <a:latin typeface="Times New Roman"/>
                <a:ea typeface="+mn-lt"/>
                <a:cs typeface="Times New Roman"/>
              </a:rPr>
              <a:t>bibliográfico</a:t>
            </a:r>
            <a:endParaRPr lang="en-US" sz="1800" b="1" i="1">
              <a:solidFill>
                <a:srgbClr val="000000"/>
              </a:solidFill>
              <a:latin typeface="Times New Roman"/>
              <a:ea typeface="+mn-lt"/>
              <a:cs typeface="Times New Roman"/>
            </a:endParaRPr>
          </a:p>
          <a:p>
            <a:pPr marL="285750" indent="-285750">
              <a:buFont typeface="Arial" panose="020B0604020202020204" pitchFamily="34" charset="0"/>
              <a:buChar char="•"/>
            </a:pPr>
            <a:r>
              <a:rPr lang="en-US" sz="1800" err="1">
                <a:latin typeface="Times New Roman"/>
                <a:ea typeface="+mn-lt"/>
                <a:cs typeface="Times New Roman"/>
              </a:rPr>
              <a:t>Análise</a:t>
            </a:r>
            <a:r>
              <a:rPr lang="en-US" sz="1800">
                <a:latin typeface="Times New Roman"/>
                <a:ea typeface="+mn-lt"/>
                <a:cs typeface="Times New Roman"/>
              </a:rPr>
              <a:t> de </a:t>
            </a:r>
            <a:r>
              <a:rPr lang="en-US" sz="1800" b="1" i="1">
                <a:solidFill>
                  <a:srgbClr val="000000"/>
                </a:solidFill>
                <a:latin typeface="Times New Roman"/>
                <a:ea typeface="+mn-lt"/>
                <a:cs typeface="Times New Roman"/>
              </a:rPr>
              <a:t>co-</a:t>
            </a:r>
            <a:r>
              <a:rPr lang="en-US" sz="1800" b="1" i="1" err="1">
                <a:solidFill>
                  <a:srgbClr val="000000"/>
                </a:solidFill>
                <a:latin typeface="Times New Roman"/>
                <a:ea typeface="+mn-lt"/>
                <a:cs typeface="Times New Roman"/>
              </a:rPr>
              <a:t>palavra</a:t>
            </a:r>
            <a:endParaRPr lang="en-US" sz="1800" b="1" i="1">
              <a:solidFill>
                <a:srgbClr val="000000"/>
              </a:solidFill>
              <a:latin typeface="Times New Roman"/>
              <a:ea typeface="+mn-lt"/>
              <a:cs typeface="Times New Roman"/>
            </a:endParaRPr>
          </a:p>
          <a:p>
            <a:pPr marL="285750" indent="-285750">
              <a:buFont typeface="Arial" panose="020B0604020202020204" pitchFamily="34" charset="0"/>
              <a:buChar char="•"/>
            </a:pPr>
            <a:r>
              <a:rPr lang="en-US" sz="1800" err="1">
                <a:latin typeface="Times New Roman"/>
                <a:ea typeface="+mn-lt"/>
                <a:cs typeface="Times New Roman"/>
              </a:rPr>
              <a:t>Análise</a:t>
            </a:r>
            <a:r>
              <a:rPr lang="en-US" sz="1800">
                <a:latin typeface="Times New Roman"/>
                <a:ea typeface="+mn-lt"/>
                <a:cs typeface="Times New Roman"/>
              </a:rPr>
              <a:t> de </a:t>
            </a:r>
            <a:r>
              <a:rPr lang="en-US" sz="1800" b="1" i="1">
                <a:solidFill>
                  <a:srgbClr val="000000"/>
                </a:solidFill>
                <a:latin typeface="Times New Roman"/>
                <a:ea typeface="+mn-lt"/>
                <a:cs typeface="Times New Roman"/>
              </a:rPr>
              <a:t>co-</a:t>
            </a:r>
            <a:r>
              <a:rPr lang="en-US" sz="1800" b="1" i="1" err="1">
                <a:solidFill>
                  <a:srgbClr val="000000"/>
                </a:solidFill>
                <a:latin typeface="Times New Roman"/>
                <a:ea typeface="+mn-lt"/>
                <a:cs typeface="Times New Roman"/>
              </a:rPr>
              <a:t>autoria</a:t>
            </a:r>
            <a:endParaRPr lang="en-US" b="1" i="1">
              <a:solidFill>
                <a:srgbClr val="000000"/>
              </a:solidFill>
              <a:latin typeface="Times New Roman"/>
              <a:ea typeface="+mn-lt"/>
              <a:cs typeface="Times New Roman"/>
            </a:endParaRPr>
          </a:p>
        </p:txBody>
      </p:sp>
      <p:pic>
        <p:nvPicPr>
          <p:cNvPr id="7" name="Picture 2" descr="Media e Identidade de Marca - ISEG">
            <a:extLst>
              <a:ext uri="{FF2B5EF4-FFF2-40B4-BE49-F238E27FC236}">
                <a16:creationId xmlns:a16="http://schemas.microsoft.com/office/drawing/2014/main" id="{EA3B8AD1-8594-9645-1FA0-7AF46127A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A7928DA1-2D89-E0EF-88F1-032C215EB1E0}"/>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1" name="Título 6">
            <a:extLst>
              <a:ext uri="{FF2B5EF4-FFF2-40B4-BE49-F238E27FC236}">
                <a16:creationId xmlns:a16="http://schemas.microsoft.com/office/drawing/2014/main" id="{C9D49249-439F-5F60-A92D-81AC0345B1A5}"/>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a:t>
            </a:r>
            <a:endParaRPr lang="pt-PT" sz="2400" b="1">
              <a:latin typeface="Times New Roman"/>
              <a:cs typeface="Times New Roman"/>
            </a:endParaRPr>
          </a:p>
        </p:txBody>
      </p:sp>
      <p:pic>
        <p:nvPicPr>
          <p:cNvPr id="4" name="Content Placeholder 3" descr="A close-up of a book&#10;&#10;Description automatically generated">
            <a:extLst>
              <a:ext uri="{FF2B5EF4-FFF2-40B4-BE49-F238E27FC236}">
                <a16:creationId xmlns:a16="http://schemas.microsoft.com/office/drawing/2014/main" id="{F37A728D-9AE7-FFCE-1EC4-02C7E1F625AF}"/>
              </a:ext>
            </a:extLst>
          </p:cNvPr>
          <p:cNvPicPr>
            <a:picLocks noChangeAspect="1"/>
          </p:cNvPicPr>
          <p:nvPr/>
        </p:nvPicPr>
        <p:blipFill>
          <a:blip r:embed="rId4"/>
          <a:stretch>
            <a:fillRect/>
          </a:stretch>
        </p:blipFill>
        <p:spPr>
          <a:xfrm>
            <a:off x="8074153" y="1023253"/>
            <a:ext cx="3402012" cy="5436549"/>
          </a:xfrm>
          <a:prstGeom prst="rect">
            <a:avLst/>
          </a:prstGeom>
        </p:spPr>
      </p:pic>
      <p:sp>
        <p:nvSpPr>
          <p:cNvPr id="2" name="CaixaDeTexto 1">
            <a:extLst>
              <a:ext uri="{FF2B5EF4-FFF2-40B4-BE49-F238E27FC236}">
                <a16:creationId xmlns:a16="http://schemas.microsoft.com/office/drawing/2014/main" id="{1FD9F475-1178-96CB-F698-74261FF7673B}"/>
              </a:ext>
            </a:extLst>
          </p:cNvPr>
          <p:cNvSpPr txBox="1"/>
          <p:nvPr/>
        </p:nvSpPr>
        <p:spPr>
          <a:xfrm>
            <a:off x="11822009" y="6514284"/>
            <a:ext cx="1088572" cy="338554"/>
          </a:xfrm>
          <a:prstGeom prst="rect">
            <a:avLst/>
          </a:prstGeom>
          <a:noFill/>
        </p:spPr>
        <p:txBody>
          <a:bodyPr wrap="square" lIns="91440" tIns="45720" rIns="91440" bIns="45720" rtlCol="0" anchor="t">
            <a:spAutoFit/>
          </a:bodyPr>
          <a:lstStyle/>
          <a:p>
            <a:r>
              <a:rPr lang="pt-PT" sz="1600">
                <a:latin typeface="Times New Roman"/>
                <a:cs typeface="Times New Roman"/>
              </a:rPr>
              <a:t>44</a:t>
            </a:r>
            <a:endParaRPr lang="pt-PT" sz="160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83BD58A-D551-E5F9-DEA7-05EE8C98C589}"/>
              </a:ext>
            </a:extLst>
          </p:cNvPr>
          <p:cNvSpPr txBox="1"/>
          <p:nvPr/>
        </p:nvSpPr>
        <p:spPr>
          <a:xfrm>
            <a:off x="8169965" y="730027"/>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1305150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1BDA-5BB6-A963-6E04-1B3415C9DA2E}"/>
              </a:ext>
            </a:extLst>
          </p:cNvPr>
          <p:cNvSpPr>
            <a:spLocks noGrp="1"/>
          </p:cNvSpPr>
          <p:nvPr>
            <p:ph type="title"/>
          </p:nvPr>
        </p:nvSpPr>
        <p:spPr>
          <a:xfrm>
            <a:off x="838200" y="681037"/>
            <a:ext cx="10515600" cy="1325563"/>
          </a:xfrm>
        </p:spPr>
        <p:txBody>
          <a:bodyPr>
            <a:normAutofit/>
          </a:bodyPr>
          <a:lstStyle/>
          <a:p>
            <a:r>
              <a:rPr lang="en-US" sz="3200" b="1" i="1" err="1">
                <a:solidFill>
                  <a:srgbClr val="000000"/>
                </a:solidFill>
                <a:latin typeface="Times New Roman"/>
                <a:cs typeface="Times New Roman"/>
              </a:rPr>
              <a:t>Técnicas</a:t>
            </a:r>
            <a:r>
              <a:rPr lang="en-US" sz="3200" b="1" i="1">
                <a:solidFill>
                  <a:srgbClr val="000000"/>
                </a:solidFill>
                <a:latin typeface="Times New Roman"/>
                <a:cs typeface="Times New Roman"/>
              </a:rPr>
              <a:t> de </a:t>
            </a:r>
            <a:r>
              <a:rPr lang="en-US" sz="3200" b="1" i="1" err="1">
                <a:solidFill>
                  <a:srgbClr val="000000"/>
                </a:solidFill>
                <a:latin typeface="Times New Roman"/>
                <a:cs typeface="Times New Roman"/>
              </a:rPr>
              <a:t>mapeamento</a:t>
            </a:r>
            <a:r>
              <a:rPr lang="en-US" sz="3200" b="1" i="1">
                <a:solidFill>
                  <a:srgbClr val="000000"/>
                </a:solidFill>
                <a:latin typeface="Times New Roman"/>
                <a:cs typeface="Times New Roman"/>
              </a:rPr>
              <a:t> </a:t>
            </a:r>
            <a:r>
              <a:rPr lang="en-US" sz="3200" b="1" i="1" err="1">
                <a:solidFill>
                  <a:srgbClr val="000000"/>
                </a:solidFill>
                <a:latin typeface="Times New Roman"/>
                <a:cs typeface="Times New Roman"/>
              </a:rPr>
              <a:t>científico</a:t>
            </a:r>
            <a:endParaRPr lang="en-US" sz="3200" b="1" i="1">
              <a:solidFill>
                <a:srgbClr val="000000"/>
              </a:solidFill>
              <a:latin typeface="Times New Roman"/>
              <a:cs typeface="Times New Roman"/>
            </a:endParaRPr>
          </a:p>
        </p:txBody>
      </p:sp>
      <p:pic>
        <p:nvPicPr>
          <p:cNvPr id="6" name="Picture 2" descr="Media e Identidade de Marca - ISEG">
            <a:extLst>
              <a:ext uri="{FF2B5EF4-FFF2-40B4-BE49-F238E27FC236}">
                <a16:creationId xmlns:a16="http://schemas.microsoft.com/office/drawing/2014/main" id="{D16AC61C-BED8-FF65-73C2-4AA5831EA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xão reta 4">
            <a:extLst>
              <a:ext uri="{FF2B5EF4-FFF2-40B4-BE49-F238E27FC236}">
                <a16:creationId xmlns:a16="http://schemas.microsoft.com/office/drawing/2014/main" id="{35A74E8F-356A-3145-D7EC-53DBD30DBB81}"/>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7" name="Content Placeholder 6">
            <a:extLst>
              <a:ext uri="{FF2B5EF4-FFF2-40B4-BE49-F238E27FC236}">
                <a16:creationId xmlns:a16="http://schemas.microsoft.com/office/drawing/2014/main" id="{E77F9784-8AE4-5ED4-02AA-E07319126185}"/>
              </a:ext>
            </a:extLst>
          </p:cNvPr>
          <p:cNvSpPr>
            <a:spLocks noGrp="1"/>
          </p:cNvSpPr>
          <p:nvPr>
            <p:ph idx="1"/>
          </p:nvPr>
        </p:nvSpPr>
        <p:spPr/>
        <p:txBody>
          <a:bodyPr>
            <a:normAutofit fontScale="92500" lnSpcReduction="20000"/>
          </a:bodyPr>
          <a:lstStyle/>
          <a:p>
            <a:r>
              <a:rPr lang="pt-PT" sz="1800" b="1">
                <a:latin typeface="Times New Roman" panose="02020603050405020304" pitchFamily="18" charset="0"/>
                <a:cs typeface="Times New Roman" panose="02020603050405020304" pitchFamily="18" charset="0"/>
              </a:rPr>
              <a:t>Análise de citação </a:t>
            </a:r>
          </a:p>
          <a:p>
            <a:pPr lvl="1"/>
            <a:r>
              <a:rPr lang="en-US" sz="1600">
                <a:latin typeface="Times New Roman" panose="02020603050405020304" pitchFamily="18" charset="0"/>
                <a:cs typeface="Times New Roman" panose="02020603050405020304" pitchFamily="18" charset="0"/>
              </a:rPr>
              <a:t>Nesta </a:t>
            </a:r>
            <a:r>
              <a:rPr lang="en-US" sz="1600" err="1">
                <a:latin typeface="Times New Roman" panose="02020603050405020304" pitchFamily="18" charset="0"/>
                <a:cs typeface="Times New Roman" panose="02020603050405020304" pitchFamily="18" charset="0"/>
              </a:rPr>
              <a:t>análise</a:t>
            </a:r>
            <a:r>
              <a:rPr lang="en-US" sz="1600">
                <a:latin typeface="Times New Roman" panose="02020603050405020304" pitchFamily="18" charset="0"/>
                <a:cs typeface="Times New Roman" panose="02020603050405020304" pitchFamily="18" charset="0"/>
              </a:rPr>
              <a:t>, o </a:t>
            </a:r>
            <a:r>
              <a:rPr lang="en-US" sz="1600" err="1">
                <a:latin typeface="Times New Roman" panose="02020603050405020304" pitchFamily="18" charset="0"/>
                <a:cs typeface="Times New Roman" panose="02020603050405020304" pitchFamily="18" charset="0"/>
              </a:rPr>
              <a:t>impacto</a:t>
            </a:r>
            <a:r>
              <a:rPr lang="en-US" sz="1600">
                <a:latin typeface="Times New Roman" panose="02020603050405020304" pitchFamily="18" charset="0"/>
                <a:cs typeface="Times New Roman" panose="02020603050405020304" pitchFamily="18" charset="0"/>
              </a:rPr>
              <a:t> de </a:t>
            </a:r>
            <a:r>
              <a:rPr lang="en-US" sz="1600" err="1">
                <a:latin typeface="Times New Roman" panose="02020603050405020304" pitchFamily="18" charset="0"/>
                <a:cs typeface="Times New Roman" panose="02020603050405020304" pitchFamily="18" charset="0"/>
              </a:rPr>
              <a:t>uma</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publicação</a:t>
            </a:r>
            <a:r>
              <a:rPr lang="en-US" sz="1600">
                <a:latin typeface="Times New Roman" panose="02020603050405020304" pitchFamily="18" charset="0"/>
                <a:cs typeface="Times New Roman" panose="02020603050405020304" pitchFamily="18" charset="0"/>
              </a:rPr>
              <a:t> varia </a:t>
            </a:r>
            <a:r>
              <a:rPr lang="en-US" sz="1600" err="1">
                <a:latin typeface="Times New Roman" panose="02020603050405020304" pitchFamily="18" charset="0"/>
                <a:cs typeface="Times New Roman" panose="02020603050405020304" pitchFamily="18" charset="0"/>
              </a:rPr>
              <a:t>conforme</a:t>
            </a:r>
            <a:r>
              <a:rPr lang="en-US" sz="1600">
                <a:latin typeface="Times New Roman" panose="02020603050405020304" pitchFamily="18" charset="0"/>
                <a:cs typeface="Times New Roman" panose="02020603050405020304" pitchFamily="18" charset="0"/>
              </a:rPr>
              <a:t> o </a:t>
            </a:r>
            <a:r>
              <a:rPr lang="en-US" sz="1600" err="1">
                <a:latin typeface="Times New Roman" panose="02020603050405020304" pitchFamily="18" charset="0"/>
                <a:cs typeface="Times New Roman" panose="02020603050405020304" pitchFamily="18" charset="0"/>
              </a:rPr>
              <a:t>número</a:t>
            </a:r>
            <a:r>
              <a:rPr lang="en-US" sz="1600">
                <a:latin typeface="Times New Roman" panose="02020603050405020304" pitchFamily="18" charset="0"/>
                <a:cs typeface="Times New Roman" panose="02020603050405020304" pitchFamily="18" charset="0"/>
              </a:rPr>
              <a:t> de </a:t>
            </a:r>
            <a:r>
              <a:rPr lang="en-US" sz="1600" err="1">
                <a:latin typeface="Times New Roman" panose="02020603050405020304" pitchFamily="18" charset="0"/>
                <a:cs typeface="Times New Roman" panose="02020603050405020304" pitchFamily="18" charset="0"/>
              </a:rPr>
              <a:t>citações</a:t>
            </a:r>
            <a:r>
              <a:rPr lang="en-US" sz="1600">
                <a:latin typeface="Times New Roman" panose="02020603050405020304" pitchFamily="18" charset="0"/>
                <a:cs typeface="Times New Roman" panose="02020603050405020304" pitchFamily="18" charset="0"/>
              </a:rPr>
              <a:t> que </a:t>
            </a:r>
            <a:r>
              <a:rPr lang="en-US" sz="1600" err="1">
                <a:latin typeface="Times New Roman" panose="02020603050405020304" pitchFamily="18" charset="0"/>
                <a:cs typeface="Times New Roman" panose="02020603050405020304" pitchFamily="18" charset="0"/>
              </a:rPr>
              <a:t>recebe</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verificando</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por</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isso</a:t>
            </a:r>
            <a:r>
              <a:rPr lang="en-US" sz="1600">
                <a:latin typeface="Times New Roman" panose="02020603050405020304" pitchFamily="18" charset="0"/>
                <a:cs typeface="Times New Roman" panose="02020603050405020304" pitchFamily="18" charset="0"/>
              </a:rPr>
              <a:t>, as </a:t>
            </a:r>
            <a:r>
              <a:rPr lang="en-US" sz="1600" err="1">
                <a:latin typeface="Times New Roman" panose="02020603050405020304" pitchFamily="18" charset="0"/>
                <a:cs typeface="Times New Roman" panose="02020603050405020304" pitchFamily="18" charset="0"/>
              </a:rPr>
              <a:t>publicações</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mais</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influenciais</a:t>
            </a:r>
            <a:r>
              <a:rPr lang="en-US" sz="1600">
                <a:latin typeface="Times New Roman" panose="02020603050405020304" pitchFamily="18" charset="0"/>
                <a:cs typeface="Times New Roman" panose="02020603050405020304" pitchFamily="18" charset="0"/>
              </a:rPr>
              <a:t>.</a:t>
            </a:r>
          </a:p>
          <a:p>
            <a:pPr marL="457200" lvl="1" indent="0">
              <a:buNone/>
            </a:pPr>
            <a:endParaRPr lang="en-US" sz="1600">
              <a:latin typeface="Times New Roman" panose="02020603050405020304" pitchFamily="18" charset="0"/>
              <a:cs typeface="Times New Roman" panose="02020603050405020304" pitchFamily="18" charset="0"/>
            </a:endParaRPr>
          </a:p>
          <a:p>
            <a:r>
              <a:rPr lang="en-US" sz="1800" b="1" err="1">
                <a:latin typeface="Times New Roman" panose="02020603050405020304" pitchFamily="18" charset="0"/>
                <a:cs typeface="Times New Roman" panose="02020603050405020304" pitchFamily="18" charset="0"/>
              </a:rPr>
              <a:t>Análise</a:t>
            </a:r>
            <a:r>
              <a:rPr lang="en-US" sz="1800" b="1">
                <a:latin typeface="Times New Roman" panose="02020603050405020304" pitchFamily="18" charset="0"/>
                <a:cs typeface="Times New Roman" panose="02020603050405020304" pitchFamily="18" charset="0"/>
              </a:rPr>
              <a:t> da co-</a:t>
            </a:r>
            <a:r>
              <a:rPr lang="en-US" sz="1800" b="1" err="1">
                <a:latin typeface="Times New Roman" panose="02020603050405020304" pitchFamily="18" charset="0"/>
                <a:cs typeface="Times New Roman" panose="02020603050405020304" pitchFamily="18" charset="0"/>
              </a:rPr>
              <a:t>citação</a:t>
            </a:r>
            <a:endParaRPr lang="en-US" sz="1800" b="1">
              <a:latin typeface="Times New Roman" panose="02020603050405020304" pitchFamily="18" charset="0"/>
              <a:cs typeface="Times New Roman" panose="02020603050405020304" pitchFamily="18" charset="0"/>
            </a:endParaRPr>
          </a:p>
          <a:p>
            <a:pPr lvl="1"/>
            <a:r>
              <a:rPr lang="en-US" sz="1600">
                <a:latin typeface="Times New Roman" panose="02020603050405020304" pitchFamily="18" charset="0"/>
                <a:cs typeface="Times New Roman" panose="02020603050405020304" pitchFamily="18" charset="0"/>
              </a:rPr>
              <a:t>Técnica que assume que as </a:t>
            </a:r>
            <a:r>
              <a:rPr lang="en-US" sz="1600" err="1">
                <a:latin typeface="Times New Roman" panose="02020603050405020304" pitchFamily="18" charset="0"/>
                <a:cs typeface="Times New Roman" panose="02020603050405020304" pitchFamily="18" charset="0"/>
              </a:rPr>
              <a:t>publicações</a:t>
            </a:r>
            <a:r>
              <a:rPr lang="en-US" sz="1600">
                <a:latin typeface="Times New Roman" panose="02020603050405020304" pitchFamily="18" charset="0"/>
                <a:cs typeface="Times New Roman" panose="02020603050405020304" pitchFamily="18" charset="0"/>
              </a:rPr>
              <a:t> que </a:t>
            </a:r>
            <a:r>
              <a:rPr lang="en-US" sz="1600" err="1">
                <a:latin typeface="Times New Roman" panose="02020603050405020304" pitchFamily="18" charset="0"/>
                <a:cs typeface="Times New Roman" panose="02020603050405020304" pitchFamily="18" charset="0"/>
              </a:rPr>
              <a:t>são</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citadas</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em</a:t>
            </a:r>
            <a:r>
              <a:rPr lang="en-US" sz="1600">
                <a:latin typeface="Times New Roman" panose="02020603050405020304" pitchFamily="18" charset="0"/>
                <a:cs typeface="Times New Roman" panose="02020603050405020304" pitchFamily="18" charset="0"/>
              </a:rPr>
              <a:t> conjunto </a:t>
            </a:r>
            <a:r>
              <a:rPr lang="en-US" sz="1600" err="1">
                <a:latin typeface="Times New Roman" panose="02020603050405020304" pitchFamily="18" charset="0"/>
                <a:cs typeface="Times New Roman" panose="02020603050405020304" pitchFamily="18" charset="0"/>
              </a:rPr>
              <a:t>tendem</a:t>
            </a:r>
            <a:r>
              <a:rPr lang="en-US" sz="1600">
                <a:latin typeface="Times New Roman" panose="02020603050405020304" pitchFamily="18" charset="0"/>
                <a:cs typeface="Times New Roman" panose="02020603050405020304" pitchFamily="18" charset="0"/>
              </a:rPr>
              <a:t> a ser </a:t>
            </a:r>
            <a:r>
              <a:rPr lang="en-US" sz="1600" err="1">
                <a:latin typeface="Times New Roman" panose="02020603050405020304" pitchFamily="18" charset="0"/>
                <a:cs typeface="Times New Roman" panose="02020603050405020304" pitchFamily="18" charset="0"/>
              </a:rPr>
              <a:t>similares</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em</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termos</a:t>
            </a:r>
            <a:r>
              <a:rPr lang="en-US" sz="1600">
                <a:latin typeface="Times New Roman" panose="02020603050405020304" pitchFamily="18" charset="0"/>
                <a:cs typeface="Times New Roman" panose="02020603050405020304" pitchFamily="18" charset="0"/>
              </a:rPr>
              <a:t> do </a:t>
            </a:r>
            <a:r>
              <a:rPr lang="en-US" sz="1600" err="1">
                <a:latin typeface="Times New Roman" panose="02020603050405020304" pitchFamily="18" charset="0"/>
                <a:cs typeface="Times New Roman" panose="02020603050405020304" pitchFamily="18" charset="0"/>
              </a:rPr>
              <a:t>tema</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abordado</a:t>
            </a:r>
            <a:r>
              <a:rPr lang="en-US" sz="1600">
                <a:latin typeface="Times New Roman" panose="02020603050405020304" pitchFamily="18" charset="0"/>
                <a:cs typeface="Times New Roman" panose="02020603050405020304" pitchFamily="18" charset="0"/>
              </a:rPr>
              <a:t>. A </a:t>
            </a:r>
            <a:r>
              <a:rPr lang="en-US" sz="1600" err="1">
                <a:latin typeface="Times New Roman" panose="02020603050405020304" pitchFamily="18" charset="0"/>
                <a:cs typeface="Times New Roman" panose="02020603050405020304" pitchFamily="18" charset="0"/>
              </a:rPr>
              <a:t>vantagem</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desta</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análise</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inclui</a:t>
            </a:r>
            <a:r>
              <a:rPr lang="en-US" sz="1600">
                <a:latin typeface="Times New Roman" panose="02020603050405020304" pitchFamily="18" charset="0"/>
                <a:cs typeface="Times New Roman" panose="02020603050405020304" pitchFamily="18" charset="0"/>
              </a:rPr>
              <a:t> o </a:t>
            </a:r>
            <a:r>
              <a:rPr lang="en-US" sz="1600" err="1">
                <a:latin typeface="Times New Roman" panose="02020603050405020304" pitchFamily="18" charset="0"/>
                <a:cs typeface="Times New Roman" panose="02020603050405020304" pitchFamily="18" charset="0"/>
              </a:rPr>
              <a:t>encontro</a:t>
            </a:r>
            <a:r>
              <a:rPr lang="en-US" sz="1600">
                <a:latin typeface="Times New Roman" panose="02020603050405020304" pitchFamily="18" charset="0"/>
                <a:cs typeface="Times New Roman" panose="02020603050405020304" pitchFamily="18" charset="0"/>
              </a:rPr>
              <a:t> das </a:t>
            </a:r>
            <a:r>
              <a:rPr lang="en-US" sz="1600" err="1">
                <a:latin typeface="Times New Roman" panose="02020603050405020304" pitchFamily="18" charset="0"/>
                <a:cs typeface="Times New Roman" panose="02020603050405020304" pitchFamily="18" charset="0"/>
              </a:rPr>
              <a:t>publicações</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mais</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influenciais</a:t>
            </a:r>
            <a:r>
              <a:rPr lang="en-US" sz="1600">
                <a:latin typeface="Times New Roman" panose="02020603050405020304" pitchFamily="18" charset="0"/>
                <a:cs typeface="Times New Roman" panose="02020603050405020304" pitchFamily="18" charset="0"/>
              </a:rPr>
              <a:t>, e </a:t>
            </a:r>
            <a:r>
              <a:rPr lang="en-US" sz="1600" err="1">
                <a:latin typeface="Times New Roman" panose="02020603050405020304" pitchFamily="18" charset="0"/>
                <a:cs typeface="Times New Roman" panose="02020603050405020304" pitchFamily="18" charset="0"/>
              </a:rPr>
              <a:t>ainda</a:t>
            </a:r>
            <a:r>
              <a:rPr lang="en-US" sz="1600">
                <a:latin typeface="Times New Roman" panose="02020603050405020304" pitchFamily="18" charset="0"/>
                <a:cs typeface="Times New Roman" panose="02020603050405020304" pitchFamily="18" charset="0"/>
              </a:rPr>
              <a:t> o </a:t>
            </a:r>
            <a:r>
              <a:rPr lang="en-US" sz="1600" err="1">
                <a:latin typeface="Times New Roman" panose="02020603050405020304" pitchFamily="18" charset="0"/>
                <a:cs typeface="Times New Roman" panose="02020603050405020304" pitchFamily="18" charset="0"/>
              </a:rPr>
              <a:t>descobrimento</a:t>
            </a:r>
            <a:r>
              <a:rPr lang="en-US" sz="1600">
                <a:latin typeface="Times New Roman" panose="02020603050405020304" pitchFamily="18" charset="0"/>
                <a:cs typeface="Times New Roman" panose="02020603050405020304" pitchFamily="18" charset="0"/>
              </a:rPr>
              <a:t> de </a:t>
            </a:r>
            <a:r>
              <a:rPr lang="en-US" sz="1600" err="1">
                <a:latin typeface="Times New Roman" panose="02020603050405020304" pitchFamily="18" charset="0"/>
                <a:cs typeface="Times New Roman" panose="02020603050405020304" pitchFamily="18" charset="0"/>
              </a:rPr>
              <a:t>grupos</a:t>
            </a:r>
            <a:r>
              <a:rPr lang="en-US" sz="1600">
                <a:latin typeface="Times New Roman" panose="02020603050405020304" pitchFamily="18" charset="0"/>
                <a:cs typeface="Times New Roman" panose="02020603050405020304" pitchFamily="18" charset="0"/>
              </a:rPr>
              <a:t> </a:t>
            </a:r>
            <a:r>
              <a:rPr lang="en-US" sz="1600" err="1">
                <a:latin typeface="Times New Roman" panose="02020603050405020304" pitchFamily="18" charset="0"/>
                <a:cs typeface="Times New Roman" panose="02020603050405020304" pitchFamily="18" charset="0"/>
              </a:rPr>
              <a:t>temáticos</a:t>
            </a:r>
            <a:r>
              <a:rPr lang="en-US" sz="1600">
                <a:latin typeface="Times New Roman" panose="02020603050405020304" pitchFamily="18" charset="0"/>
                <a:cs typeface="Times New Roman" panose="02020603050405020304" pitchFamily="18" charset="0"/>
              </a:rPr>
              <a:t>.</a:t>
            </a:r>
          </a:p>
          <a:p>
            <a:pPr marL="457200" lvl="1" indent="0">
              <a:buNone/>
            </a:pPr>
            <a:endParaRPr lang="pt-PT" sz="1100">
              <a:latin typeface="Times New Roman" panose="02020603050405020304" pitchFamily="18" charset="0"/>
              <a:cs typeface="Times New Roman" panose="02020603050405020304" pitchFamily="18" charset="0"/>
            </a:endParaRPr>
          </a:p>
          <a:p>
            <a:r>
              <a:rPr lang="pt-PT" sz="1800" b="1">
                <a:latin typeface="Times New Roman" panose="02020603050405020304" pitchFamily="18" charset="0"/>
                <a:cs typeface="Times New Roman" panose="02020603050405020304" pitchFamily="18" charset="0"/>
              </a:rPr>
              <a:t>Acoplamento bibliográfico</a:t>
            </a:r>
          </a:p>
          <a:p>
            <a:pPr lvl="1"/>
            <a:r>
              <a:rPr lang="pt-PT" sz="1600">
                <a:latin typeface="Times New Roman" panose="02020603050405020304" pitchFamily="18" charset="0"/>
                <a:cs typeface="Times New Roman" panose="02020603050405020304" pitchFamily="18" charset="0"/>
              </a:rPr>
              <a:t>Considera que duas publicações que partilham referências são similares em conteúdo. Esta análise concentra-se na divisão de publicações em grupos temáticos baseados em referências partilhadas, e é útil para linhas de tempo específicas. </a:t>
            </a:r>
          </a:p>
          <a:p>
            <a:pPr marL="457200" lvl="1" indent="0">
              <a:buNone/>
            </a:pPr>
            <a:endParaRPr lang="pt-PT" sz="1600">
              <a:latin typeface="Times New Roman" panose="02020603050405020304" pitchFamily="18" charset="0"/>
              <a:cs typeface="Times New Roman" panose="02020603050405020304" pitchFamily="18" charset="0"/>
            </a:endParaRPr>
          </a:p>
          <a:p>
            <a:r>
              <a:rPr lang="pt-PT" sz="1800" b="1">
                <a:latin typeface="Times New Roman" panose="02020603050405020304" pitchFamily="18" charset="0"/>
                <a:cs typeface="Times New Roman" panose="02020603050405020304" pitchFamily="18" charset="0"/>
              </a:rPr>
              <a:t>Análise de co-palavra </a:t>
            </a:r>
          </a:p>
          <a:p>
            <a:pPr lvl="1"/>
            <a:r>
              <a:rPr lang="pt-PT" sz="1600">
                <a:latin typeface="Times New Roman" panose="02020603050405020304" pitchFamily="18" charset="0"/>
                <a:cs typeface="Times New Roman" panose="02020603050405020304" pitchFamily="18" charset="0"/>
              </a:rPr>
              <a:t>Foca-se em palavras, ao invés de publicações, por isso, examina o conteúdo da publicação em si. Semelhantemente à análise de co-citação, esta análise assume que palavras que aparecem frequentemente juntas possuem, por isso, uma relação temática entre si. </a:t>
            </a:r>
          </a:p>
          <a:p>
            <a:endParaRPr lang="pt-PT" sz="1100">
              <a:latin typeface="Times New Roman" panose="02020603050405020304" pitchFamily="18" charset="0"/>
              <a:cs typeface="Times New Roman" panose="02020603050405020304" pitchFamily="18" charset="0"/>
            </a:endParaRPr>
          </a:p>
          <a:p>
            <a:r>
              <a:rPr lang="pt-PT" sz="1800" b="1">
                <a:latin typeface="Times New Roman" panose="02020603050405020304" pitchFamily="18" charset="0"/>
                <a:cs typeface="Times New Roman" panose="02020603050405020304" pitchFamily="18" charset="0"/>
              </a:rPr>
              <a:t>Análise de co-autoria </a:t>
            </a:r>
          </a:p>
          <a:p>
            <a:pPr lvl="1"/>
            <a:r>
              <a:rPr lang="pt-PT" sz="1400">
                <a:latin typeface="Times New Roman" panose="02020603050405020304" pitchFamily="18" charset="0"/>
                <a:cs typeface="Times New Roman" panose="02020603050405020304" pitchFamily="18" charset="0"/>
              </a:rPr>
              <a:t>Examina as interações entre investigadores dentro de um campo de investigação. </a:t>
            </a:r>
            <a:endParaRPr lang="en-GB" sz="1600">
              <a:latin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0F4B788A-B16C-0921-B168-59686032FF54}"/>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45</a:t>
            </a:r>
          </a:p>
        </p:txBody>
      </p:sp>
      <p:sp>
        <p:nvSpPr>
          <p:cNvPr id="4" name="Título 6">
            <a:extLst>
              <a:ext uri="{FF2B5EF4-FFF2-40B4-BE49-F238E27FC236}">
                <a16:creationId xmlns:a16="http://schemas.microsoft.com/office/drawing/2014/main" id="{6DC7AB3C-B6EA-E564-4BF8-BC48D21FA18F}"/>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Tree>
    <p:extLst>
      <p:ext uri="{BB962C8B-B14F-4D97-AF65-F5344CB8AC3E}">
        <p14:creationId xmlns:p14="http://schemas.microsoft.com/office/powerpoint/2010/main" val="223444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12E73-4CFC-CF66-EAC3-40BD82641034}"/>
              </a:ext>
            </a:extLst>
          </p:cNvPr>
          <p:cNvSpPr>
            <a:spLocks noGrp="1"/>
          </p:cNvSpPr>
          <p:nvPr>
            <p:ph type="title"/>
          </p:nvPr>
        </p:nvSpPr>
        <p:spPr>
          <a:xfrm>
            <a:off x="532665" y="1216061"/>
            <a:ext cx="10515600" cy="1325563"/>
          </a:xfrm>
        </p:spPr>
        <p:txBody>
          <a:bodyPr>
            <a:normAutofit/>
          </a:bodyPr>
          <a:lstStyle/>
          <a:p>
            <a:r>
              <a:rPr lang="en-US" sz="3200" b="1" i="1" err="1">
                <a:solidFill>
                  <a:srgbClr val="000000"/>
                </a:solidFill>
                <a:latin typeface="Times New Roman"/>
                <a:cs typeface="Times New Roman"/>
              </a:rPr>
              <a:t>Técnicas</a:t>
            </a:r>
            <a:r>
              <a:rPr lang="en-US" sz="3200" b="1" i="1">
                <a:solidFill>
                  <a:srgbClr val="000000"/>
                </a:solidFill>
                <a:latin typeface="Times New Roman"/>
                <a:cs typeface="Times New Roman"/>
              </a:rPr>
              <a:t> de </a:t>
            </a:r>
            <a:r>
              <a:rPr lang="en-US" sz="3200" b="1" i="1" err="1">
                <a:solidFill>
                  <a:srgbClr val="000000"/>
                </a:solidFill>
                <a:latin typeface="Times New Roman"/>
                <a:cs typeface="Times New Roman"/>
              </a:rPr>
              <a:t>Análise</a:t>
            </a:r>
            <a:r>
              <a:rPr lang="en-US" sz="3200" b="1" i="1">
                <a:solidFill>
                  <a:srgbClr val="000000"/>
                </a:solidFill>
                <a:latin typeface="Times New Roman"/>
                <a:cs typeface="Times New Roman"/>
              </a:rPr>
              <a:t> </a:t>
            </a:r>
            <a:r>
              <a:rPr lang="en-US" sz="3200" b="1" i="1" err="1">
                <a:solidFill>
                  <a:srgbClr val="000000"/>
                </a:solidFill>
                <a:latin typeface="Times New Roman"/>
                <a:cs typeface="Times New Roman"/>
              </a:rPr>
              <a:t>Bibliométrica</a:t>
            </a:r>
            <a:endParaRPr lang="en-US" sz="3200" b="1" i="1">
              <a:solidFill>
                <a:srgbClr val="000000"/>
              </a:solidFill>
              <a:latin typeface="Times New Roman"/>
              <a:cs typeface="Times New Roman"/>
            </a:endParaRPr>
          </a:p>
        </p:txBody>
      </p:sp>
      <p:graphicFrame>
        <p:nvGraphicFramePr>
          <p:cNvPr id="11" name="Content Placeholder 2">
            <a:extLst>
              <a:ext uri="{FF2B5EF4-FFF2-40B4-BE49-F238E27FC236}">
                <a16:creationId xmlns:a16="http://schemas.microsoft.com/office/drawing/2014/main" id="{CF82EBEA-DDBA-41DC-1F90-E49778B2F5B3}"/>
              </a:ext>
            </a:extLst>
          </p:cNvPr>
          <p:cNvGraphicFramePr>
            <a:graphicFrameLocks noGrp="1"/>
          </p:cNvGraphicFramePr>
          <p:nvPr>
            <p:ph idx="1"/>
            <p:extLst>
              <p:ext uri="{D42A27DB-BD31-4B8C-83A1-F6EECF244321}">
                <p14:modId xmlns:p14="http://schemas.microsoft.com/office/powerpoint/2010/main" val="2865853529"/>
              </p:ext>
            </p:extLst>
          </p:nvPr>
        </p:nvGraphicFramePr>
        <p:xfrm>
          <a:off x="838200" y="2921317"/>
          <a:ext cx="4311978"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Media e Identidade de Marca - ISEG">
            <a:extLst>
              <a:ext uri="{FF2B5EF4-FFF2-40B4-BE49-F238E27FC236}">
                <a16:creationId xmlns:a16="http://schemas.microsoft.com/office/drawing/2014/main" id="{47B4DD15-D58A-6A47-3CF7-BF996AD6A6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xão reta 4">
            <a:extLst>
              <a:ext uri="{FF2B5EF4-FFF2-40B4-BE49-F238E27FC236}">
                <a16:creationId xmlns:a16="http://schemas.microsoft.com/office/drawing/2014/main" id="{52AF1977-CEDD-3C9B-A6F1-8F9D66D5BFC0}"/>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grpSp>
        <p:nvGrpSpPr>
          <p:cNvPr id="3" name="Group 2">
            <a:extLst>
              <a:ext uri="{FF2B5EF4-FFF2-40B4-BE49-F238E27FC236}">
                <a16:creationId xmlns:a16="http://schemas.microsoft.com/office/drawing/2014/main" id="{98C228BE-41BA-962E-827D-A64CAB7F575B}"/>
              </a:ext>
            </a:extLst>
          </p:cNvPr>
          <p:cNvGrpSpPr/>
          <p:nvPr/>
        </p:nvGrpSpPr>
        <p:grpSpPr>
          <a:xfrm>
            <a:off x="7438196" y="3715576"/>
            <a:ext cx="3486768" cy="596008"/>
            <a:chOff x="6450" y="1851876"/>
            <a:chExt cx="3108024" cy="596008"/>
          </a:xfrm>
        </p:grpSpPr>
        <p:sp>
          <p:nvSpPr>
            <p:cNvPr id="4" name="Rectangle 3">
              <a:extLst>
                <a:ext uri="{FF2B5EF4-FFF2-40B4-BE49-F238E27FC236}">
                  <a16:creationId xmlns:a16="http://schemas.microsoft.com/office/drawing/2014/main" id="{2481CAB9-BE50-3EDE-AAEE-263F0C3461C5}"/>
                </a:ext>
              </a:extLst>
            </p:cNvPr>
            <p:cNvSpPr/>
            <p:nvPr/>
          </p:nvSpPr>
          <p:spPr>
            <a:xfrm>
              <a:off x="6450" y="1944577"/>
              <a:ext cx="3076679" cy="5033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 name="TextBox 5">
              <a:extLst>
                <a:ext uri="{FF2B5EF4-FFF2-40B4-BE49-F238E27FC236}">
                  <a16:creationId xmlns:a16="http://schemas.microsoft.com/office/drawing/2014/main" id="{69C8E13A-7439-5952-997E-8653F680231D}"/>
                </a:ext>
              </a:extLst>
            </p:cNvPr>
            <p:cNvSpPr txBox="1"/>
            <p:nvPr/>
          </p:nvSpPr>
          <p:spPr>
            <a:xfrm>
              <a:off x="37795" y="1851876"/>
              <a:ext cx="3076679" cy="5033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Técnicas</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adicionais</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de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enriquecimento</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dos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resultados</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das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técnicas</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de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análise</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aplicadas</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aos</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estudos</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1700" err="1">
                  <a:solidFill>
                    <a:prstClr val="black">
                      <a:hueOff val="0"/>
                      <a:satOff val="0"/>
                      <a:lumOff val="0"/>
                      <a:alphaOff val="0"/>
                    </a:prstClr>
                  </a:solidFill>
                  <a:latin typeface="Times New Roman" panose="02020603050405020304" pitchFamily="18" charset="0"/>
                  <a:cs typeface="Times New Roman" panose="02020603050405020304" pitchFamily="18" charset="0"/>
                </a:rPr>
                <a:t>bibliométricos</a:t>
              </a:r>
              <a:r>
                <a:rPr lang="en-US" sz="170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p:txBody>
        </p:sp>
      </p:grpSp>
      <p:grpSp>
        <p:nvGrpSpPr>
          <p:cNvPr id="8" name="Group 7">
            <a:extLst>
              <a:ext uri="{FF2B5EF4-FFF2-40B4-BE49-F238E27FC236}">
                <a16:creationId xmlns:a16="http://schemas.microsoft.com/office/drawing/2014/main" id="{08087CD2-D55C-886F-263E-A0B8AFF622DA}"/>
              </a:ext>
            </a:extLst>
          </p:cNvPr>
          <p:cNvGrpSpPr/>
          <p:nvPr/>
        </p:nvGrpSpPr>
        <p:grpSpPr>
          <a:xfrm>
            <a:off x="7350062" y="3222594"/>
            <a:ext cx="3804141" cy="474668"/>
            <a:chOff x="6450" y="1439497"/>
            <a:chExt cx="3164813" cy="474668"/>
          </a:xfrm>
        </p:grpSpPr>
        <p:sp>
          <p:nvSpPr>
            <p:cNvPr id="10" name="Rectangle 9">
              <a:extLst>
                <a:ext uri="{FF2B5EF4-FFF2-40B4-BE49-F238E27FC236}">
                  <a16:creationId xmlns:a16="http://schemas.microsoft.com/office/drawing/2014/main" id="{5DE57D23-717E-4333-0BBD-5CAF25AC175A}"/>
                </a:ext>
              </a:extLst>
            </p:cNvPr>
            <p:cNvSpPr/>
            <p:nvPr/>
          </p:nvSpPr>
          <p:spPr>
            <a:xfrm>
              <a:off x="6450" y="1439497"/>
              <a:ext cx="3076679" cy="4615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A2525E14-77DE-0B4B-34C1-5875267E8DE4}"/>
                </a:ext>
              </a:extLst>
            </p:cNvPr>
            <p:cNvSpPr txBox="1"/>
            <p:nvPr/>
          </p:nvSpPr>
          <p:spPr>
            <a:xfrm>
              <a:off x="94584" y="1452664"/>
              <a:ext cx="3076679" cy="4615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22350">
                <a:lnSpc>
                  <a:spcPct val="100000"/>
                </a:lnSpc>
                <a:spcBef>
                  <a:spcPct val="0"/>
                </a:spcBef>
                <a:spcAft>
                  <a:spcPct val="35000"/>
                </a:spcAft>
                <a:buNone/>
                <a:defRPr b="1"/>
              </a:pPr>
              <a:r>
                <a:rPr lang="en-US" sz="2300" kern="1200" err="1">
                  <a:latin typeface="Times New Roman" panose="02020603050405020304" pitchFamily="18" charset="0"/>
                  <a:cs typeface="Times New Roman" panose="02020603050405020304" pitchFamily="18" charset="0"/>
                </a:rPr>
                <a:t>Técnicas</a:t>
              </a:r>
              <a:r>
                <a:rPr lang="en-US" sz="2300" kern="1200">
                  <a:latin typeface="Times New Roman" panose="02020603050405020304" pitchFamily="18" charset="0"/>
                  <a:cs typeface="Times New Roman" panose="02020603050405020304" pitchFamily="18" charset="0"/>
                </a:rPr>
                <a:t> de </a:t>
              </a:r>
              <a:r>
                <a:rPr lang="en-US" sz="2300" kern="1200" err="1">
                  <a:latin typeface="Times New Roman" panose="02020603050405020304" pitchFamily="18" charset="0"/>
                  <a:cs typeface="Times New Roman" panose="02020603050405020304" pitchFamily="18" charset="0"/>
                </a:rPr>
                <a:t>enriquecimento</a:t>
              </a:r>
              <a:endParaRPr lang="en-US" sz="2300" kern="1200">
                <a:latin typeface="Times New Roman" panose="02020603050405020304" pitchFamily="18" charset="0"/>
                <a:cs typeface="Times New Roman" panose="02020603050405020304" pitchFamily="18" charset="0"/>
              </a:endParaRPr>
            </a:p>
          </p:txBody>
        </p:sp>
      </p:grpSp>
      <p:sp>
        <p:nvSpPr>
          <p:cNvPr id="13" name="Rectangle 12" descr="Internet Of Things outline">
            <a:extLst>
              <a:ext uri="{FF2B5EF4-FFF2-40B4-BE49-F238E27FC236}">
                <a16:creationId xmlns:a16="http://schemas.microsoft.com/office/drawing/2014/main" id="{5CE13213-7F9E-8A82-6E97-549238AD9F9C}"/>
              </a:ext>
            </a:extLst>
          </p:cNvPr>
          <p:cNvSpPr/>
          <p:nvPr/>
        </p:nvSpPr>
        <p:spPr>
          <a:xfrm>
            <a:off x="8660743" y="2021575"/>
            <a:ext cx="1076837" cy="1076837"/>
          </a:xfrm>
          <a:prstGeom prst="rect">
            <a:avLst/>
          </a:prstGeom>
          <a:blipFill>
            <a:blip r:embed="rId9">
              <a:extLst>
                <a:ext uri="{96DAC541-7B7A-43D3-8B79-37D633B846F1}">
                  <asvg:svgBlip xmlns:asvg="http://schemas.microsoft.com/office/drawing/2016/SVG/main" r:embed="rId10"/>
                </a:ext>
              </a:extLst>
            </a:blip>
            <a:stretch>
              <a:fillRect/>
            </a:stretch>
          </a:blipFill>
          <a:ln>
            <a:solidFill>
              <a:srgbClr val="00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0FFEEF0-1317-202C-2260-C940814876E6}"/>
              </a:ext>
            </a:extLst>
          </p:cNvPr>
          <p:cNvSpPr/>
          <p:nvPr/>
        </p:nvSpPr>
        <p:spPr>
          <a:xfrm>
            <a:off x="6808424" y="1690688"/>
            <a:ext cx="4825388" cy="4082147"/>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aixaDeTexto 14">
            <a:extLst>
              <a:ext uri="{FF2B5EF4-FFF2-40B4-BE49-F238E27FC236}">
                <a16:creationId xmlns:a16="http://schemas.microsoft.com/office/drawing/2014/main" id="{7FA4CE45-5F9C-4AD3-5393-A53A4440D7D7}"/>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46</a:t>
            </a:r>
          </a:p>
        </p:txBody>
      </p:sp>
      <p:sp>
        <p:nvSpPr>
          <p:cNvPr id="18" name="Título 6">
            <a:extLst>
              <a:ext uri="{FF2B5EF4-FFF2-40B4-BE49-F238E27FC236}">
                <a16:creationId xmlns:a16="http://schemas.microsoft.com/office/drawing/2014/main" id="{B2B36883-9D96-F0CB-9136-E5A21016BB4F}"/>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Tree>
    <p:extLst>
      <p:ext uri="{BB962C8B-B14F-4D97-AF65-F5344CB8AC3E}">
        <p14:creationId xmlns:p14="http://schemas.microsoft.com/office/powerpoint/2010/main" val="173682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290B22-DD11-2FF7-94F9-21D5DF533843}"/>
              </a:ext>
            </a:extLst>
          </p:cNvPr>
          <p:cNvSpPr>
            <a:spLocks noGrp="1"/>
          </p:cNvSpPr>
          <p:nvPr>
            <p:ph type="title"/>
          </p:nvPr>
        </p:nvSpPr>
        <p:spPr>
          <a:xfrm>
            <a:off x="605352" y="488017"/>
            <a:ext cx="6563547" cy="1981203"/>
          </a:xfrm>
        </p:spPr>
        <p:txBody>
          <a:bodyPr/>
          <a:lstStyle/>
          <a:p>
            <a:r>
              <a:rPr lang="en-US" b="1" i="1" dirty="0" err="1">
                <a:latin typeface="Times New Roman" panose="02020603050405020304" pitchFamily="18" charset="0"/>
                <a:cs typeface="Times New Roman" panose="02020603050405020304" pitchFamily="18" charset="0"/>
              </a:rPr>
              <a:t>Tipos</a:t>
            </a:r>
            <a:r>
              <a:rPr lang="en-US" b="1" i="1">
                <a:latin typeface="Times New Roman" panose="02020603050405020304" pitchFamily="18" charset="0"/>
                <a:cs typeface="Times New Roman" panose="02020603050405020304" pitchFamily="18" charset="0"/>
              </a:rPr>
              <a:t> de </a:t>
            </a:r>
            <a:r>
              <a:rPr lang="en-US" b="1" i="1" err="1">
                <a:latin typeface="Times New Roman" panose="02020603050405020304" pitchFamily="18" charset="0"/>
                <a:cs typeface="Times New Roman" panose="02020603050405020304" pitchFamily="18" charset="0"/>
              </a:rPr>
              <a:t>técnicas</a:t>
            </a:r>
            <a:r>
              <a:rPr lang="en-US" b="1" i="1">
                <a:latin typeface="Times New Roman" panose="02020603050405020304" pitchFamily="18" charset="0"/>
                <a:cs typeface="Times New Roman" panose="02020603050405020304" pitchFamily="18" charset="0"/>
              </a:rPr>
              <a:t> de </a:t>
            </a:r>
            <a:r>
              <a:rPr lang="en-US" b="1" i="1" err="1">
                <a:latin typeface="Times New Roman" panose="02020603050405020304" pitchFamily="18" charset="0"/>
                <a:cs typeface="Times New Roman" panose="02020603050405020304" pitchFamily="18" charset="0"/>
              </a:rPr>
              <a:t>enriquecimento</a:t>
            </a:r>
            <a:br>
              <a:rPr lang="en-US" b="1" i="1">
                <a:latin typeface="Times New Roman" panose="02020603050405020304" pitchFamily="18" charset="0"/>
                <a:cs typeface="Times New Roman" panose="02020603050405020304" pitchFamily="18" charset="0"/>
              </a:rPr>
            </a:br>
            <a:r>
              <a:rPr lang="en-US" b="1" i="1">
                <a:latin typeface="Times New Roman" panose="02020603050405020304" pitchFamily="18" charset="0"/>
                <a:cs typeface="Times New Roman" panose="02020603050405020304" pitchFamily="18" charset="0"/>
              </a:rPr>
              <a:t> </a:t>
            </a:r>
            <a:br>
              <a:rPr lang="en-US" b="1" i="1">
                <a:latin typeface="Times New Roman" panose="02020603050405020304" pitchFamily="18" charset="0"/>
                <a:cs typeface="Times New Roman" panose="02020603050405020304" pitchFamily="18" charset="0"/>
              </a:rPr>
            </a:br>
            <a:r>
              <a:rPr lang="en-US" b="1" i="1">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Análise</a:t>
            </a:r>
            <a:r>
              <a:rPr lang="en-US" b="1" i="1">
                <a:latin typeface="Times New Roman" panose="02020603050405020304" pitchFamily="18" charset="0"/>
                <a:cs typeface="Times New Roman" panose="02020603050405020304" pitchFamily="18" charset="0"/>
              </a:rPr>
              <a:t> de redes:</a:t>
            </a:r>
            <a:endParaRPr lang="en-GB" b="1" i="1">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9635C5C7-4161-EEE6-F61E-43CEABC382C6}"/>
              </a:ext>
            </a:extLst>
          </p:cNvPr>
          <p:cNvSpPr>
            <a:spLocks noGrp="1"/>
          </p:cNvSpPr>
          <p:nvPr>
            <p:ph type="body" sz="half" idx="2"/>
          </p:nvPr>
        </p:nvSpPr>
        <p:spPr>
          <a:xfrm>
            <a:off x="862531" y="2469220"/>
            <a:ext cx="5135498" cy="3811588"/>
          </a:xfrm>
        </p:spPr>
        <p:txBody>
          <a:bodyPr vert="horz" lIns="91440" tIns="45720" rIns="91440" bIns="45720" rtlCol="0" anchor="t">
            <a:normAutofit/>
          </a:bodyPr>
          <a:lstStyle/>
          <a:p>
            <a:pPr marL="285750" indent="-285750">
              <a:buFont typeface="Arial" panose="020B0604020202020204" pitchFamily="34" charset="0"/>
              <a:buChar char="•"/>
            </a:pPr>
            <a:r>
              <a:rPr lang="en-US" sz="1800" b="1" i="1" err="1">
                <a:solidFill>
                  <a:srgbClr val="000000"/>
                </a:solidFill>
                <a:latin typeface="Times New Roman"/>
                <a:ea typeface="+mn-lt"/>
                <a:cs typeface="Times New Roman"/>
              </a:rPr>
              <a:t>Métricas</a:t>
            </a:r>
            <a:r>
              <a:rPr lang="en-US" sz="1800" b="1" i="1">
                <a:solidFill>
                  <a:srgbClr val="000000"/>
                </a:solidFill>
                <a:latin typeface="Times New Roman"/>
                <a:ea typeface="+mn-lt"/>
                <a:cs typeface="Times New Roman"/>
              </a:rPr>
              <a:t> de rede</a:t>
            </a:r>
          </a:p>
          <a:p>
            <a:pPr marL="285750" indent="-285750">
              <a:buFont typeface="Arial" panose="020B0604020202020204" pitchFamily="34" charset="0"/>
              <a:buChar char="•"/>
            </a:pPr>
            <a:r>
              <a:rPr lang="en-US" sz="1800" err="1">
                <a:latin typeface="Times New Roman"/>
                <a:ea typeface="+mn-lt"/>
                <a:cs typeface="Times New Roman"/>
              </a:rPr>
              <a:t>Técnicas</a:t>
            </a:r>
            <a:r>
              <a:rPr lang="en-US" sz="1800">
                <a:latin typeface="Times New Roman"/>
                <a:ea typeface="+mn-lt"/>
                <a:cs typeface="Times New Roman"/>
              </a:rPr>
              <a:t> de </a:t>
            </a:r>
            <a:r>
              <a:rPr lang="en-US" sz="1800" b="1" i="1">
                <a:solidFill>
                  <a:srgbClr val="000000"/>
                </a:solidFill>
                <a:latin typeface="Times New Roman"/>
                <a:ea typeface="+mn-lt"/>
                <a:cs typeface="Times New Roman"/>
              </a:rPr>
              <a:t>clustering</a:t>
            </a:r>
            <a:r>
              <a:rPr lang="en-US" sz="1800">
                <a:latin typeface="Times New Roman"/>
                <a:ea typeface="+mn-lt"/>
                <a:cs typeface="Times New Roman"/>
              </a:rPr>
              <a:t> (</a:t>
            </a:r>
            <a:r>
              <a:rPr lang="en-US" sz="1800" err="1">
                <a:latin typeface="Times New Roman"/>
                <a:ea typeface="+mn-lt"/>
                <a:cs typeface="Times New Roman"/>
              </a:rPr>
              <a:t>Análise</a:t>
            </a:r>
            <a:r>
              <a:rPr lang="en-US" sz="1800">
                <a:latin typeface="Times New Roman"/>
                <a:ea typeface="+mn-lt"/>
                <a:cs typeface="Times New Roman"/>
              </a:rPr>
              <a:t> de </a:t>
            </a:r>
            <a:r>
              <a:rPr lang="en-US" sz="1800" err="1">
                <a:latin typeface="Times New Roman"/>
                <a:ea typeface="+mn-lt"/>
                <a:cs typeface="Times New Roman"/>
              </a:rPr>
              <a:t>agrupamento</a:t>
            </a:r>
            <a:r>
              <a:rPr lang="en-US" sz="1800">
                <a:latin typeface="Times New Roman"/>
                <a:ea typeface="+mn-lt"/>
                <a:cs typeface="Times New Roman"/>
              </a:rPr>
              <a:t> de dados)</a:t>
            </a:r>
          </a:p>
          <a:p>
            <a:pPr marL="285750" indent="-285750">
              <a:buFont typeface="Arial" panose="020B0604020202020204" pitchFamily="34" charset="0"/>
              <a:buChar char="•"/>
            </a:pPr>
            <a:r>
              <a:rPr lang="en-US" sz="1800" err="1">
                <a:latin typeface="Times New Roman"/>
                <a:ea typeface="+mn-lt"/>
                <a:cs typeface="Times New Roman"/>
              </a:rPr>
              <a:t>Técnicas</a:t>
            </a:r>
            <a:r>
              <a:rPr lang="en-US" sz="1800">
                <a:latin typeface="Times New Roman"/>
                <a:ea typeface="+mn-lt"/>
                <a:cs typeface="Times New Roman"/>
              </a:rPr>
              <a:t> de </a:t>
            </a:r>
            <a:r>
              <a:rPr lang="en-US" sz="1800" b="1" i="1" err="1">
                <a:solidFill>
                  <a:srgbClr val="000000"/>
                </a:solidFill>
                <a:latin typeface="Times New Roman"/>
                <a:ea typeface="+mn-lt"/>
                <a:cs typeface="Times New Roman"/>
              </a:rPr>
              <a:t>visualização</a:t>
            </a:r>
            <a:endParaRPr lang="en-US" sz="1800" b="1" i="1">
              <a:solidFill>
                <a:srgbClr val="000000"/>
              </a:solidFill>
              <a:latin typeface="Times New Roman"/>
              <a:ea typeface="+mn-lt"/>
              <a:cs typeface="Times New Roman"/>
            </a:endParaRPr>
          </a:p>
        </p:txBody>
      </p:sp>
      <p:pic>
        <p:nvPicPr>
          <p:cNvPr id="7" name="Picture 2" descr="Media e Identidade de Marca - ISEG">
            <a:extLst>
              <a:ext uri="{FF2B5EF4-FFF2-40B4-BE49-F238E27FC236}">
                <a16:creationId xmlns:a16="http://schemas.microsoft.com/office/drawing/2014/main" id="{EA3B8AD1-8594-9645-1FA0-7AF46127A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A7928DA1-2D89-E0EF-88F1-032C215EB1E0}"/>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pic>
        <p:nvPicPr>
          <p:cNvPr id="2" name="Content Placeholder 3" descr="A screenshot of a computer&#10;&#10;Description automatically generated">
            <a:extLst>
              <a:ext uri="{FF2B5EF4-FFF2-40B4-BE49-F238E27FC236}">
                <a16:creationId xmlns:a16="http://schemas.microsoft.com/office/drawing/2014/main" id="{B35CDA02-8E24-7440-7B38-9C663B8D3494}"/>
              </a:ext>
            </a:extLst>
          </p:cNvPr>
          <p:cNvPicPr>
            <a:picLocks noChangeAspect="1"/>
          </p:cNvPicPr>
          <p:nvPr/>
        </p:nvPicPr>
        <p:blipFill>
          <a:blip r:embed="rId4"/>
          <a:stretch>
            <a:fillRect/>
          </a:stretch>
        </p:blipFill>
        <p:spPr>
          <a:xfrm>
            <a:off x="8339769" y="1023253"/>
            <a:ext cx="3302255" cy="5447857"/>
          </a:xfrm>
          <a:prstGeom prst="rect">
            <a:avLst/>
          </a:prstGeom>
        </p:spPr>
      </p:pic>
      <p:sp>
        <p:nvSpPr>
          <p:cNvPr id="3" name="CaixaDeTexto 2">
            <a:extLst>
              <a:ext uri="{FF2B5EF4-FFF2-40B4-BE49-F238E27FC236}">
                <a16:creationId xmlns:a16="http://schemas.microsoft.com/office/drawing/2014/main" id="{7CC6EFFE-F053-BE05-60D4-570D042F71A6}"/>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47</a:t>
            </a:r>
          </a:p>
        </p:txBody>
      </p:sp>
      <p:sp>
        <p:nvSpPr>
          <p:cNvPr id="6" name="Título 6">
            <a:extLst>
              <a:ext uri="{FF2B5EF4-FFF2-40B4-BE49-F238E27FC236}">
                <a16:creationId xmlns:a16="http://schemas.microsoft.com/office/drawing/2014/main" id="{9048F179-B7BB-52CA-18E2-C53B2244AA0D}"/>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4" name="TextBox 3">
            <a:extLst>
              <a:ext uri="{FF2B5EF4-FFF2-40B4-BE49-F238E27FC236}">
                <a16:creationId xmlns:a16="http://schemas.microsoft.com/office/drawing/2014/main" id="{A063E346-84E7-BF2C-04F4-0D0D34091DDD}"/>
              </a:ext>
            </a:extLst>
          </p:cNvPr>
          <p:cNvSpPr txBox="1"/>
          <p:nvPr/>
        </p:nvSpPr>
        <p:spPr>
          <a:xfrm>
            <a:off x="7913584" y="749363"/>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963697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1BDA-5BB6-A963-6E04-1B3415C9DA2E}"/>
              </a:ext>
            </a:extLst>
          </p:cNvPr>
          <p:cNvSpPr>
            <a:spLocks noGrp="1"/>
          </p:cNvSpPr>
          <p:nvPr>
            <p:ph type="title"/>
          </p:nvPr>
        </p:nvSpPr>
        <p:spPr>
          <a:xfrm>
            <a:off x="152401" y="815974"/>
            <a:ext cx="13432969" cy="1325563"/>
          </a:xfrm>
        </p:spPr>
        <p:txBody>
          <a:bodyPr>
            <a:normAutofit/>
          </a:bodyPr>
          <a:lstStyle/>
          <a:p>
            <a:r>
              <a:rPr lang="en-US" sz="2800" b="1" i="1">
                <a:latin typeface="Times New Roman" panose="02020603050405020304" pitchFamily="18" charset="0"/>
                <a:cs typeface="Times New Roman" panose="02020603050405020304" pitchFamily="18" charset="0"/>
              </a:rPr>
              <a:t>Tipos de </a:t>
            </a:r>
            <a:r>
              <a:rPr lang="en-US" sz="2800" b="1" i="1" err="1">
                <a:latin typeface="Times New Roman" panose="02020603050405020304" pitchFamily="18" charset="0"/>
                <a:cs typeface="Times New Roman" panose="02020603050405020304" pitchFamily="18" charset="0"/>
              </a:rPr>
              <a:t>técnicas</a:t>
            </a:r>
            <a:r>
              <a:rPr lang="en-US" sz="2800" b="1" i="1">
                <a:latin typeface="Times New Roman" panose="02020603050405020304" pitchFamily="18" charset="0"/>
                <a:cs typeface="Times New Roman" panose="02020603050405020304" pitchFamily="18" charset="0"/>
              </a:rPr>
              <a:t> de </a:t>
            </a:r>
            <a:r>
              <a:rPr lang="en-US" sz="2800" b="1" i="1" err="1">
                <a:latin typeface="Times New Roman" panose="02020603050405020304" pitchFamily="18" charset="0"/>
                <a:cs typeface="Times New Roman" panose="02020603050405020304" pitchFamily="18" charset="0"/>
              </a:rPr>
              <a:t>enriquecimento</a:t>
            </a:r>
            <a:r>
              <a:rPr lang="en-US" sz="2800" b="1" i="1">
                <a:latin typeface="Times New Roman" panose="02020603050405020304" pitchFamily="18" charset="0"/>
                <a:cs typeface="Times New Roman" panose="02020603050405020304" pitchFamily="18" charset="0"/>
              </a:rPr>
              <a:t> – Análise de redes</a:t>
            </a:r>
            <a:br>
              <a:rPr lang="en-US" sz="2800" b="1" i="1">
                <a:latin typeface="Times New Roman" panose="02020603050405020304" pitchFamily="18" charset="0"/>
                <a:cs typeface="Times New Roman" panose="02020603050405020304" pitchFamily="18" charset="0"/>
              </a:rPr>
            </a:br>
            <a:br>
              <a:rPr lang="en-US" sz="2800" b="1" i="1">
                <a:latin typeface="Times New Roman" panose="02020603050405020304" pitchFamily="18" charset="0"/>
                <a:cs typeface="Times New Roman" panose="02020603050405020304" pitchFamily="18" charset="0"/>
              </a:rPr>
            </a:br>
            <a:r>
              <a:rPr lang="en-US" sz="2800" b="1" i="1" err="1">
                <a:latin typeface="Times New Roman" panose="02020603050405020304" pitchFamily="18" charset="0"/>
                <a:cs typeface="Times New Roman" panose="02020603050405020304" pitchFamily="18" charset="0"/>
              </a:rPr>
              <a:t>Métricas</a:t>
            </a:r>
            <a:r>
              <a:rPr lang="en-US" sz="2800" b="1" i="1">
                <a:latin typeface="Times New Roman" panose="02020603050405020304" pitchFamily="18" charset="0"/>
                <a:cs typeface="Times New Roman" panose="02020603050405020304" pitchFamily="18" charset="0"/>
              </a:rPr>
              <a:t> de rede: </a:t>
            </a:r>
          </a:p>
        </p:txBody>
      </p:sp>
      <p:pic>
        <p:nvPicPr>
          <p:cNvPr id="6" name="Picture 2" descr="Media e Identidade de Marca - ISEG">
            <a:extLst>
              <a:ext uri="{FF2B5EF4-FFF2-40B4-BE49-F238E27FC236}">
                <a16:creationId xmlns:a16="http://schemas.microsoft.com/office/drawing/2014/main" id="{D16AC61C-BED8-FF65-73C2-4AA5831EA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xão reta 4">
            <a:extLst>
              <a:ext uri="{FF2B5EF4-FFF2-40B4-BE49-F238E27FC236}">
                <a16:creationId xmlns:a16="http://schemas.microsoft.com/office/drawing/2014/main" id="{35A74E8F-356A-3145-D7EC-53DBD30DBB81}"/>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7" name="Content Placeholder 6">
            <a:extLst>
              <a:ext uri="{FF2B5EF4-FFF2-40B4-BE49-F238E27FC236}">
                <a16:creationId xmlns:a16="http://schemas.microsoft.com/office/drawing/2014/main" id="{E77F9784-8AE4-5ED4-02AA-E07319126185}"/>
              </a:ext>
            </a:extLst>
          </p:cNvPr>
          <p:cNvSpPr>
            <a:spLocks noGrp="1"/>
          </p:cNvSpPr>
          <p:nvPr>
            <p:ph idx="1"/>
          </p:nvPr>
        </p:nvSpPr>
        <p:spPr>
          <a:xfrm>
            <a:off x="520905" y="2217284"/>
            <a:ext cx="10515600" cy="4351338"/>
          </a:xfrm>
        </p:spPr>
        <p:txBody>
          <a:bodyPr vert="horz" lIns="91440" tIns="45720" rIns="91440" bIns="45720" rtlCol="0" anchor="t">
            <a:normAutofit/>
          </a:bodyPr>
          <a:lstStyle/>
          <a:p>
            <a:r>
              <a:rPr lang="pt-PT" sz="1800" b="1" i="1" dirty="0">
                <a:solidFill>
                  <a:srgbClr val="000000"/>
                </a:solidFill>
                <a:latin typeface="Times New Roman"/>
                <a:cs typeface="Times New Roman"/>
              </a:rPr>
              <a:t>Grau de centralidade </a:t>
            </a:r>
          </a:p>
          <a:p>
            <a:pPr lvl="1"/>
            <a:r>
              <a:rPr lang="pt-PT" sz="1600" dirty="0">
                <a:latin typeface="Times New Roman"/>
                <a:cs typeface="Times New Roman"/>
              </a:rPr>
              <a:t>Refere-se ao número de relações entre um constituinte de pesquisa e a sua rede.</a:t>
            </a:r>
            <a:endParaRPr lang="en-US" sz="1600" dirty="0">
              <a:latin typeface="Times New Roman" panose="02020603050405020304" pitchFamily="18" charset="0"/>
              <a:cs typeface="Times New Roman" panose="02020603050405020304" pitchFamily="18" charset="0"/>
            </a:endParaRPr>
          </a:p>
          <a:p>
            <a:r>
              <a:rPr lang="en-US" sz="1800" b="1" i="1" dirty="0">
                <a:solidFill>
                  <a:srgbClr val="000000"/>
                </a:solidFill>
                <a:latin typeface="Times New Roman"/>
                <a:cs typeface="Times New Roman"/>
              </a:rPr>
              <a:t>Grau de peso de </a:t>
            </a:r>
            <a:r>
              <a:rPr lang="en-US" sz="1800" b="1" i="1" dirty="0" err="1">
                <a:solidFill>
                  <a:srgbClr val="000000"/>
                </a:solidFill>
                <a:latin typeface="Times New Roman"/>
                <a:cs typeface="Times New Roman"/>
              </a:rPr>
              <a:t>centralidade</a:t>
            </a:r>
            <a:endParaRPr lang="en-US" sz="1800" b="1" i="1" dirty="0">
              <a:solidFill>
                <a:srgbClr val="000000"/>
              </a:solidFill>
              <a:latin typeface="Times New Roman"/>
              <a:cs typeface="Times New Roman"/>
            </a:endParaRPr>
          </a:p>
          <a:p>
            <a:pPr lvl="1"/>
            <a:r>
              <a:rPr lang="pt-PT" sz="1600" dirty="0">
                <a:latin typeface="Times New Roman"/>
                <a:cs typeface="Times New Roman"/>
              </a:rPr>
              <a:t>É calculado através da multiplicação do número total de relações com a força de cada relação.</a:t>
            </a:r>
            <a:endParaRPr lang="pt-PT" sz="1100" dirty="0">
              <a:latin typeface="Times New Roman" panose="02020603050405020304" pitchFamily="18" charset="0"/>
              <a:cs typeface="Times New Roman" panose="02020603050405020304" pitchFamily="18" charset="0"/>
            </a:endParaRPr>
          </a:p>
          <a:p>
            <a:r>
              <a:rPr lang="pt-PT" sz="1800" b="1" i="1" dirty="0">
                <a:solidFill>
                  <a:srgbClr val="000000"/>
                </a:solidFill>
                <a:latin typeface="Times New Roman"/>
                <a:cs typeface="Times New Roman"/>
              </a:rPr>
              <a:t>Centralidade intermédia</a:t>
            </a:r>
          </a:p>
          <a:p>
            <a:pPr lvl="1"/>
            <a:r>
              <a:rPr lang="pt-PT" sz="1600" dirty="0">
                <a:latin typeface="Times New Roman"/>
                <a:cs typeface="Times New Roman"/>
              </a:rPr>
              <a:t>Refere-se à habilidade de um nó de transportar informação entre grupos desconectados de nós, em que cada nó representa um constituinte de pesquisa.</a:t>
            </a:r>
            <a:endParaRPr lang="pt-PT" sz="1600" dirty="0">
              <a:latin typeface="Times New Roman" panose="02020603050405020304" pitchFamily="18" charset="0"/>
              <a:cs typeface="Times New Roman" panose="02020603050405020304" pitchFamily="18" charset="0"/>
            </a:endParaRPr>
          </a:p>
          <a:p>
            <a:r>
              <a:rPr lang="pt-PT" sz="1800" b="1" i="1" dirty="0">
                <a:solidFill>
                  <a:srgbClr val="000000"/>
                </a:solidFill>
                <a:latin typeface="Times New Roman"/>
                <a:cs typeface="Times New Roman"/>
              </a:rPr>
              <a:t>Centralidade de autovetor (</a:t>
            </a:r>
            <a:r>
              <a:rPr lang="pt-PT" sz="1800" b="1" i="1" dirty="0" err="1">
                <a:solidFill>
                  <a:srgbClr val="000000"/>
                </a:solidFill>
                <a:latin typeface="Times New Roman"/>
                <a:cs typeface="Times New Roman"/>
              </a:rPr>
              <a:t>Eigenvector</a:t>
            </a:r>
            <a:r>
              <a:rPr lang="pt-PT" sz="1800" b="1" i="1" dirty="0">
                <a:solidFill>
                  <a:srgbClr val="000000"/>
                </a:solidFill>
                <a:latin typeface="Times New Roman"/>
                <a:cs typeface="Times New Roman"/>
              </a:rPr>
              <a:t>)</a:t>
            </a:r>
          </a:p>
          <a:p>
            <a:pPr lvl="1"/>
            <a:r>
              <a:rPr lang="pt-PT" sz="1600" dirty="0">
                <a:latin typeface="Times New Roman"/>
                <a:cs typeface="Times New Roman"/>
              </a:rPr>
              <a:t>É maior para nós que estejam conectados com outros nós altamente conectados, em que cada nó representa novamente um constituinte de pesquisa</a:t>
            </a:r>
            <a:endParaRPr lang="pt-PT" sz="1100" dirty="0">
              <a:latin typeface="Times New Roman" panose="02020603050405020304" pitchFamily="18" charset="0"/>
              <a:cs typeface="Times New Roman" panose="02020603050405020304" pitchFamily="18" charset="0"/>
            </a:endParaRPr>
          </a:p>
          <a:p>
            <a:r>
              <a:rPr lang="pt-PT" sz="1800" b="1" i="1" dirty="0" err="1">
                <a:solidFill>
                  <a:srgbClr val="000000"/>
                </a:solidFill>
                <a:latin typeface="Times New Roman"/>
                <a:cs typeface="Times New Roman"/>
              </a:rPr>
              <a:t>PageRank</a:t>
            </a:r>
            <a:endParaRPr lang="pt-PT" sz="1800" b="1" i="1" dirty="0">
              <a:solidFill>
                <a:srgbClr val="000000"/>
              </a:solidFill>
              <a:latin typeface="Times New Roman"/>
              <a:cs typeface="Times New Roman"/>
            </a:endParaRPr>
          </a:p>
          <a:p>
            <a:pPr lvl="1"/>
            <a:r>
              <a:rPr lang="pt-PT" sz="1600" dirty="0">
                <a:latin typeface="Times New Roman"/>
                <a:cs typeface="Times New Roman"/>
              </a:rPr>
              <a:t>Utilizada para calcular o prestígio das publicações que possuem uma influência no campo de investigação através da sua influência de publicações altamente citadas.</a:t>
            </a:r>
            <a:endParaRPr lang="en-GB" sz="1800" dirty="0">
              <a:latin typeface="Times New Roman" panose="02020603050405020304" pitchFamily="18" charset="0"/>
              <a:cs typeface="Times New Roman" panose="02020603050405020304" pitchFamily="18" charset="0"/>
            </a:endParaRPr>
          </a:p>
        </p:txBody>
      </p:sp>
      <p:pic>
        <p:nvPicPr>
          <p:cNvPr id="3" name="Picture 2" descr="Uma imagem com Tipo de letra, texto, branco, Gráficos&#10;&#10;Descrição gerada automaticamente">
            <a:extLst>
              <a:ext uri="{FF2B5EF4-FFF2-40B4-BE49-F238E27FC236}">
                <a16:creationId xmlns:a16="http://schemas.microsoft.com/office/drawing/2014/main" id="{620946B2-BE1B-160B-578B-0744683711DF}"/>
              </a:ext>
            </a:extLst>
          </p:cNvPr>
          <p:cNvPicPr>
            <a:picLocks noChangeAspect="1"/>
          </p:cNvPicPr>
          <p:nvPr/>
        </p:nvPicPr>
        <p:blipFill>
          <a:blip r:embed="rId4"/>
          <a:stretch>
            <a:fillRect/>
          </a:stretch>
        </p:blipFill>
        <p:spPr>
          <a:xfrm>
            <a:off x="10236405" y="3336912"/>
            <a:ext cx="1600200" cy="495300"/>
          </a:xfrm>
          <a:prstGeom prst="rect">
            <a:avLst/>
          </a:prstGeom>
        </p:spPr>
      </p:pic>
      <p:pic>
        <p:nvPicPr>
          <p:cNvPr id="4" name="Picture 3" descr="Uma imagem com texto, Tipo de letra, captura de ecrã, branco&#10;&#10;Descrição gerada automaticamente">
            <a:extLst>
              <a:ext uri="{FF2B5EF4-FFF2-40B4-BE49-F238E27FC236}">
                <a16:creationId xmlns:a16="http://schemas.microsoft.com/office/drawing/2014/main" id="{723A340E-4F65-0C71-ECB0-1A73A55E2E08}"/>
              </a:ext>
            </a:extLst>
          </p:cNvPr>
          <p:cNvPicPr>
            <a:picLocks noChangeAspect="1"/>
          </p:cNvPicPr>
          <p:nvPr/>
        </p:nvPicPr>
        <p:blipFill>
          <a:blip r:embed="rId5"/>
          <a:stretch>
            <a:fillRect/>
          </a:stretch>
        </p:blipFill>
        <p:spPr>
          <a:xfrm>
            <a:off x="9159303" y="4974313"/>
            <a:ext cx="2435899" cy="593217"/>
          </a:xfrm>
          <a:prstGeom prst="rect">
            <a:avLst/>
          </a:prstGeom>
        </p:spPr>
      </p:pic>
      <p:pic>
        <p:nvPicPr>
          <p:cNvPr id="5" name="Picture 4" descr="Uma imagem com texto, Tipo de letra, captura de ecrã, file&#10;&#10;Descrição gerada automaticamente">
            <a:extLst>
              <a:ext uri="{FF2B5EF4-FFF2-40B4-BE49-F238E27FC236}">
                <a16:creationId xmlns:a16="http://schemas.microsoft.com/office/drawing/2014/main" id="{B289C250-A68F-119A-F6ED-A1BB7EFF8419}"/>
              </a:ext>
            </a:extLst>
          </p:cNvPr>
          <p:cNvPicPr>
            <a:picLocks noChangeAspect="1"/>
          </p:cNvPicPr>
          <p:nvPr/>
        </p:nvPicPr>
        <p:blipFill>
          <a:blip r:embed="rId6"/>
          <a:stretch>
            <a:fillRect/>
          </a:stretch>
        </p:blipFill>
        <p:spPr>
          <a:xfrm>
            <a:off x="7194793" y="5860972"/>
            <a:ext cx="4036573" cy="997027"/>
          </a:xfrm>
          <a:prstGeom prst="rect">
            <a:avLst/>
          </a:prstGeom>
        </p:spPr>
      </p:pic>
      <p:sp>
        <p:nvSpPr>
          <p:cNvPr id="9" name="CaixaDeTexto 8">
            <a:extLst>
              <a:ext uri="{FF2B5EF4-FFF2-40B4-BE49-F238E27FC236}">
                <a16:creationId xmlns:a16="http://schemas.microsoft.com/office/drawing/2014/main" id="{E603A077-331B-0A46-F322-987F6080E55A}"/>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48</a:t>
            </a:r>
          </a:p>
        </p:txBody>
      </p:sp>
      <p:sp>
        <p:nvSpPr>
          <p:cNvPr id="11" name="Título 6">
            <a:extLst>
              <a:ext uri="{FF2B5EF4-FFF2-40B4-BE49-F238E27FC236}">
                <a16:creationId xmlns:a16="http://schemas.microsoft.com/office/drawing/2014/main" id="{DE72E442-0BE6-A923-DC9D-24B76A5BC459}"/>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10" name="TextBox 9">
            <a:extLst>
              <a:ext uri="{FF2B5EF4-FFF2-40B4-BE49-F238E27FC236}">
                <a16:creationId xmlns:a16="http://schemas.microsoft.com/office/drawing/2014/main" id="{3531DBB5-48CC-CFE6-2B80-92F40B9DE0DB}"/>
              </a:ext>
            </a:extLst>
          </p:cNvPr>
          <p:cNvSpPr txBox="1"/>
          <p:nvPr/>
        </p:nvSpPr>
        <p:spPr>
          <a:xfrm>
            <a:off x="10377252" y="387480"/>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1000321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1BDA-5BB6-A963-6E04-1B3415C9DA2E}"/>
              </a:ext>
            </a:extLst>
          </p:cNvPr>
          <p:cNvSpPr>
            <a:spLocks noGrp="1"/>
          </p:cNvSpPr>
          <p:nvPr>
            <p:ph type="title"/>
          </p:nvPr>
        </p:nvSpPr>
        <p:spPr>
          <a:xfrm>
            <a:off x="239486" y="848703"/>
            <a:ext cx="10515600" cy="1325563"/>
          </a:xfrm>
        </p:spPr>
        <p:txBody>
          <a:bodyPr>
            <a:normAutofit fontScale="90000"/>
          </a:bodyPr>
          <a:lstStyle/>
          <a:p>
            <a:r>
              <a:rPr lang="en-US" sz="3200" b="1" i="1" err="1">
                <a:latin typeface="Times New Roman"/>
                <a:cs typeface="Times New Roman"/>
              </a:rPr>
              <a:t>Tipos</a:t>
            </a:r>
            <a:r>
              <a:rPr lang="en-US" sz="3200" b="1" i="1">
                <a:latin typeface="Times New Roman"/>
                <a:cs typeface="Times New Roman"/>
              </a:rPr>
              <a:t> de </a:t>
            </a:r>
            <a:r>
              <a:rPr lang="en-US" sz="3200" b="1" i="1" err="1">
                <a:latin typeface="Times New Roman"/>
                <a:cs typeface="Times New Roman"/>
              </a:rPr>
              <a:t>técnicas</a:t>
            </a:r>
            <a:r>
              <a:rPr lang="en-US" sz="3200" b="1" i="1">
                <a:latin typeface="Times New Roman"/>
                <a:cs typeface="Times New Roman"/>
              </a:rPr>
              <a:t> de </a:t>
            </a:r>
            <a:r>
              <a:rPr lang="en-US" sz="3200" b="1" i="1" err="1">
                <a:latin typeface="Times New Roman"/>
                <a:cs typeface="Times New Roman"/>
              </a:rPr>
              <a:t>enriquecimento</a:t>
            </a:r>
            <a:r>
              <a:rPr lang="en-US" sz="3200" b="1" i="1">
                <a:latin typeface="Times New Roman"/>
                <a:cs typeface="Times New Roman"/>
              </a:rPr>
              <a:t> – </a:t>
            </a:r>
            <a:r>
              <a:rPr lang="en-US" sz="3200" b="1" i="1" err="1">
                <a:latin typeface="Times New Roman"/>
                <a:cs typeface="Times New Roman"/>
              </a:rPr>
              <a:t>Análise</a:t>
            </a:r>
            <a:r>
              <a:rPr lang="en-US" sz="3200" b="1" i="1">
                <a:latin typeface="Times New Roman"/>
                <a:cs typeface="Times New Roman"/>
              </a:rPr>
              <a:t> de redes</a:t>
            </a:r>
            <a:br>
              <a:rPr lang="en-US" sz="3200" b="1" i="1">
                <a:latin typeface="Times New Roman" panose="02020603050405020304" pitchFamily="18" charset="0"/>
                <a:cs typeface="Times New Roman" panose="02020603050405020304" pitchFamily="18" charset="0"/>
              </a:rPr>
            </a:br>
            <a:br>
              <a:rPr lang="en-US" sz="3200" b="1" i="1">
                <a:latin typeface="Times New Roman" panose="02020603050405020304" pitchFamily="18" charset="0"/>
                <a:cs typeface="Times New Roman" panose="02020603050405020304" pitchFamily="18" charset="0"/>
              </a:rPr>
            </a:br>
            <a:r>
              <a:rPr lang="en-US" sz="3200" b="1" i="1" err="1">
                <a:solidFill>
                  <a:srgbClr val="000000"/>
                </a:solidFill>
                <a:latin typeface="Times New Roman"/>
                <a:cs typeface="Times New Roman"/>
              </a:rPr>
              <a:t>Técnicas</a:t>
            </a:r>
            <a:r>
              <a:rPr lang="en-US" sz="3200" b="1" i="1">
                <a:solidFill>
                  <a:srgbClr val="000000"/>
                </a:solidFill>
                <a:latin typeface="Times New Roman"/>
                <a:cs typeface="Times New Roman"/>
              </a:rPr>
              <a:t> de c</a:t>
            </a:r>
            <a:r>
              <a:rPr lang="pt-PT" sz="3200" b="1" i="1" err="1">
                <a:solidFill>
                  <a:srgbClr val="000000"/>
                </a:solidFill>
                <a:latin typeface="Times New Roman"/>
                <a:cs typeface="Times New Roman"/>
              </a:rPr>
              <a:t>lustering</a:t>
            </a:r>
            <a:r>
              <a:rPr lang="en-US" sz="3200" b="1" i="1">
                <a:solidFill>
                  <a:srgbClr val="000000"/>
                </a:solidFill>
                <a:latin typeface="Times New Roman"/>
                <a:cs typeface="Times New Roman"/>
              </a:rPr>
              <a:t>:</a:t>
            </a:r>
          </a:p>
        </p:txBody>
      </p:sp>
      <p:pic>
        <p:nvPicPr>
          <p:cNvPr id="6" name="Picture 2" descr="Media e Identidade de Marca - ISEG">
            <a:extLst>
              <a:ext uri="{FF2B5EF4-FFF2-40B4-BE49-F238E27FC236}">
                <a16:creationId xmlns:a16="http://schemas.microsoft.com/office/drawing/2014/main" id="{D16AC61C-BED8-FF65-73C2-4AA5831EA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xão reta 4">
            <a:extLst>
              <a:ext uri="{FF2B5EF4-FFF2-40B4-BE49-F238E27FC236}">
                <a16:creationId xmlns:a16="http://schemas.microsoft.com/office/drawing/2014/main" id="{35A74E8F-356A-3145-D7EC-53DBD30DBB81}"/>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7" name="Content Placeholder 6">
            <a:extLst>
              <a:ext uri="{FF2B5EF4-FFF2-40B4-BE49-F238E27FC236}">
                <a16:creationId xmlns:a16="http://schemas.microsoft.com/office/drawing/2014/main" id="{E77F9784-8AE4-5ED4-02AA-E07319126185}"/>
              </a:ext>
            </a:extLst>
          </p:cNvPr>
          <p:cNvSpPr>
            <a:spLocks noGrp="1"/>
          </p:cNvSpPr>
          <p:nvPr>
            <p:ph idx="1"/>
          </p:nvPr>
        </p:nvSpPr>
        <p:spPr>
          <a:xfrm>
            <a:off x="1222215" y="2362003"/>
            <a:ext cx="10515600" cy="4351338"/>
          </a:xfrm>
        </p:spPr>
        <p:txBody>
          <a:bodyPr>
            <a:normAutofit/>
          </a:bodyPr>
          <a:lstStyle/>
          <a:p>
            <a:r>
              <a:rPr lang="pt-PT" sz="1800" b="1" dirty="0">
                <a:latin typeface="Times New Roman" panose="02020603050405020304" pitchFamily="18" charset="0"/>
                <a:cs typeface="Times New Roman" panose="02020603050405020304" pitchFamily="18" charset="0"/>
              </a:rPr>
              <a:t>Análise de fator exploratório</a:t>
            </a:r>
          </a:p>
          <a:p>
            <a:r>
              <a:rPr lang="en-US" sz="1800" b="1" dirty="0" err="1">
                <a:latin typeface="Times New Roman" panose="02020603050405020304" pitchFamily="18" charset="0"/>
                <a:cs typeface="Times New Roman" panose="02020603050405020304" pitchFamily="18" charset="0"/>
              </a:rPr>
              <a:t>Agrupamento</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hierárquico</a:t>
            </a:r>
            <a:endParaRPr lang="en-US" sz="1800" b="1" dirty="0">
              <a:latin typeface="Times New Roman" panose="02020603050405020304" pitchFamily="18" charset="0"/>
              <a:cs typeface="Times New Roman" panose="02020603050405020304" pitchFamily="18" charset="0"/>
            </a:endParaRPr>
          </a:p>
          <a:p>
            <a:r>
              <a:rPr lang="pt-PT" sz="1800" b="1" dirty="0">
                <a:latin typeface="Times New Roman" panose="02020603050405020304" pitchFamily="18" charset="0"/>
                <a:cs typeface="Times New Roman" panose="02020603050405020304" pitchFamily="18" charset="0"/>
              </a:rPr>
              <a:t>Algoritmo de ilha</a:t>
            </a:r>
            <a:endParaRPr lang="pt-PT" sz="1600" dirty="0">
              <a:latin typeface="Times New Roman" panose="02020603050405020304" pitchFamily="18" charset="0"/>
              <a:cs typeface="Times New Roman" panose="02020603050405020304" pitchFamily="18" charset="0"/>
            </a:endParaRPr>
          </a:p>
          <a:p>
            <a:r>
              <a:rPr lang="pt-PT" sz="1800" b="1" dirty="0">
                <a:latin typeface="Times New Roman" panose="02020603050405020304" pitchFamily="18" charset="0"/>
                <a:cs typeface="Times New Roman" panose="02020603050405020304" pitchFamily="18" charset="0"/>
              </a:rPr>
              <a:t>Método de </a:t>
            </a:r>
            <a:r>
              <a:rPr lang="pt-PT" sz="1800" b="1" dirty="0" err="1">
                <a:latin typeface="Times New Roman" panose="02020603050405020304" pitchFamily="18" charset="0"/>
                <a:cs typeface="Times New Roman" panose="02020603050405020304" pitchFamily="18" charset="0"/>
              </a:rPr>
              <a:t>Lovain</a:t>
            </a:r>
            <a:endParaRPr lang="pt-PT" sz="1100" dirty="0">
              <a:latin typeface="Times New Roman" panose="02020603050405020304" pitchFamily="18" charset="0"/>
              <a:cs typeface="Times New Roman" panose="02020603050405020304" pitchFamily="18" charset="0"/>
            </a:endParaRPr>
          </a:p>
          <a:p>
            <a:r>
              <a:rPr lang="pt-PT" sz="1800" b="1" dirty="0">
                <a:latin typeface="Times New Roman" panose="02020603050405020304" pitchFamily="18" charset="0"/>
                <a:cs typeface="Times New Roman" panose="02020603050405020304" pitchFamily="18" charset="0"/>
              </a:rPr>
              <a:t>Escala multidimensional</a:t>
            </a:r>
          </a:p>
          <a:p>
            <a:r>
              <a:rPr lang="pt-PT" sz="1800" b="1" dirty="0">
                <a:latin typeface="Times New Roman" panose="02020603050405020304" pitchFamily="18" charset="0"/>
                <a:cs typeface="Times New Roman" panose="02020603050405020304" pitchFamily="18" charset="0"/>
              </a:rPr>
              <a:t>Algoritmo de centros simples</a:t>
            </a:r>
          </a:p>
          <a:p>
            <a:endParaRPr lang="pt-PT" sz="1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FA5CF83-7BF1-C3EC-B001-5CB450888F03}"/>
              </a:ext>
            </a:extLst>
          </p:cNvPr>
          <p:cNvSpPr txBox="1"/>
          <p:nvPr/>
        </p:nvSpPr>
        <p:spPr>
          <a:xfrm>
            <a:off x="6019923" y="6240253"/>
            <a:ext cx="6141902" cy="769441"/>
          </a:xfrm>
          <a:prstGeom prst="rect">
            <a:avLst/>
          </a:prstGeom>
          <a:noFill/>
        </p:spPr>
        <p:txBody>
          <a:bodyPr wrap="square">
            <a:spAutoFit/>
          </a:bodyPr>
          <a:lstStyle/>
          <a:p>
            <a:pPr marL="457200" indent="-457200"/>
            <a:r>
              <a:rPr lang="en-US" sz="1100" b="0" i="0" dirty="0" err="1">
                <a:solidFill>
                  <a:srgbClr val="000000"/>
                </a:solidFill>
                <a:effectLst/>
                <a:latin typeface="Times New Roman" panose="02020603050405020304" pitchFamily="18" charset="0"/>
                <a:cs typeface="Times New Roman" panose="02020603050405020304" pitchFamily="18" charset="0"/>
              </a:rPr>
              <a:t>Zupic</a:t>
            </a:r>
            <a:r>
              <a:rPr lang="en-US" sz="1100" b="0" i="0" dirty="0">
                <a:solidFill>
                  <a:srgbClr val="000000"/>
                </a:solidFill>
                <a:effectLst/>
                <a:latin typeface="Times New Roman" panose="02020603050405020304" pitchFamily="18" charset="0"/>
                <a:cs typeface="Times New Roman" panose="02020603050405020304" pitchFamily="18" charset="0"/>
              </a:rPr>
              <a:t>, I., &amp; </a:t>
            </a:r>
            <a:r>
              <a:rPr lang="en-US" sz="1100" b="0" i="0" dirty="0" err="1">
                <a:solidFill>
                  <a:srgbClr val="000000"/>
                </a:solidFill>
                <a:effectLst/>
                <a:latin typeface="Times New Roman" panose="02020603050405020304" pitchFamily="18" charset="0"/>
                <a:cs typeface="Times New Roman" panose="02020603050405020304" pitchFamily="18" charset="0"/>
              </a:rPr>
              <a:t>Čater</a:t>
            </a:r>
            <a:r>
              <a:rPr lang="en-US" sz="1100" b="0" i="0" dirty="0">
                <a:solidFill>
                  <a:srgbClr val="000000"/>
                </a:solidFill>
                <a:effectLst/>
                <a:latin typeface="Times New Roman" panose="02020603050405020304" pitchFamily="18" charset="0"/>
                <a:cs typeface="Times New Roman" panose="02020603050405020304" pitchFamily="18" charset="0"/>
              </a:rPr>
              <a:t>, T. (2015). Bibliometric Methods in Management and Organization. </a:t>
            </a:r>
            <a:r>
              <a:rPr lang="en-US" sz="1100" b="0" i="1" dirty="0">
                <a:solidFill>
                  <a:srgbClr val="000000"/>
                </a:solidFill>
                <a:effectLst/>
                <a:latin typeface="Times New Roman" panose="02020603050405020304" pitchFamily="18" charset="0"/>
                <a:cs typeface="Times New Roman" panose="02020603050405020304" pitchFamily="18" charset="0"/>
              </a:rPr>
              <a:t>Organizational Research Methods</a:t>
            </a:r>
            <a:r>
              <a:rPr lang="en-US" sz="1100" b="0" i="0" dirty="0">
                <a:solidFill>
                  <a:srgbClr val="000000"/>
                </a:solidFill>
                <a:effectLst/>
                <a:latin typeface="Times New Roman" panose="02020603050405020304" pitchFamily="18" charset="0"/>
                <a:cs typeface="Times New Roman" panose="02020603050405020304" pitchFamily="18" charset="0"/>
              </a:rPr>
              <a:t>, </a:t>
            </a:r>
            <a:r>
              <a:rPr lang="en-US" sz="1100" b="0" i="1" dirty="0">
                <a:solidFill>
                  <a:srgbClr val="000000"/>
                </a:solidFill>
                <a:effectLst/>
                <a:latin typeface="Times New Roman" panose="02020603050405020304" pitchFamily="18" charset="0"/>
                <a:cs typeface="Times New Roman" panose="02020603050405020304" pitchFamily="18" charset="0"/>
              </a:rPr>
              <a:t>18</a:t>
            </a:r>
            <a:r>
              <a:rPr lang="en-US" sz="1100" b="0" i="0" dirty="0">
                <a:solidFill>
                  <a:srgbClr val="000000"/>
                </a:solidFill>
                <a:effectLst/>
                <a:latin typeface="Times New Roman" panose="02020603050405020304" pitchFamily="18" charset="0"/>
                <a:cs typeface="Times New Roman" panose="02020603050405020304" pitchFamily="18" charset="0"/>
              </a:rPr>
              <a:t>(3), 429–472. </a:t>
            </a:r>
            <a:r>
              <a:rPr lang="en-US" sz="1100" b="0" i="0" dirty="0">
                <a:solidFill>
                  <a:srgbClr val="000000"/>
                </a:solidFill>
                <a:effectLst/>
                <a:latin typeface="Times New Roman" panose="02020603050405020304" pitchFamily="18" charset="0"/>
                <a:cs typeface="Times New Roman" panose="02020603050405020304" pitchFamily="18" charset="0"/>
                <a:hlinkClick r:id="rId4"/>
              </a:rPr>
              <a:t>https://doi.org/10.1177/1094428114562629</a:t>
            </a:r>
            <a:endParaRPr lang="en-US" sz="1100" b="0" i="0" dirty="0">
              <a:solidFill>
                <a:srgbClr val="000000"/>
              </a:solidFill>
              <a:effectLst/>
              <a:latin typeface="Times New Roman" panose="02020603050405020304" pitchFamily="18" charset="0"/>
              <a:cs typeface="Times New Roman" panose="02020603050405020304" pitchFamily="18" charset="0"/>
            </a:endParaRPr>
          </a:p>
          <a:p>
            <a:pPr marL="457200" indent="-457200" algn="l"/>
            <a:endParaRPr lang="en-US" sz="1100" b="0" i="0" dirty="0">
              <a:solidFill>
                <a:srgbClr val="000000"/>
              </a:solidFill>
              <a:effectLst/>
              <a:latin typeface="Calibri" panose="020F0502020204030204" pitchFamily="34" charset="0"/>
            </a:endParaRPr>
          </a:p>
          <a:p>
            <a:pPr algn="l"/>
            <a:r>
              <a:rPr lang="en-US" sz="1100" b="0" i="0" dirty="0">
                <a:solidFill>
                  <a:srgbClr val="000000"/>
                </a:solidFill>
                <a:effectLst/>
                <a:latin typeface="Calibri" panose="020F0502020204030204" pitchFamily="34" charset="0"/>
              </a:rPr>
              <a:t>‌</a:t>
            </a:r>
          </a:p>
        </p:txBody>
      </p:sp>
      <p:sp>
        <p:nvSpPr>
          <p:cNvPr id="3" name="CaixaDeTexto 2">
            <a:extLst>
              <a:ext uri="{FF2B5EF4-FFF2-40B4-BE49-F238E27FC236}">
                <a16:creationId xmlns:a16="http://schemas.microsoft.com/office/drawing/2014/main" id="{07C13E4D-D1AE-C534-51E5-602F52D1DD7A}"/>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49</a:t>
            </a:r>
          </a:p>
        </p:txBody>
      </p:sp>
      <p:sp>
        <p:nvSpPr>
          <p:cNvPr id="5" name="Título 6">
            <a:extLst>
              <a:ext uri="{FF2B5EF4-FFF2-40B4-BE49-F238E27FC236}">
                <a16:creationId xmlns:a16="http://schemas.microsoft.com/office/drawing/2014/main" id="{678483C3-98F5-254E-1154-86DCD472A007}"/>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10" name="CaixaDeTexto 9">
            <a:extLst>
              <a:ext uri="{FF2B5EF4-FFF2-40B4-BE49-F238E27FC236}">
                <a16:creationId xmlns:a16="http://schemas.microsoft.com/office/drawing/2014/main" id="{78FC03FB-0B95-C485-273E-6856A70373E5}"/>
              </a:ext>
            </a:extLst>
          </p:cNvPr>
          <p:cNvSpPr txBox="1"/>
          <p:nvPr/>
        </p:nvSpPr>
        <p:spPr>
          <a:xfrm>
            <a:off x="6684485" y="5901699"/>
            <a:ext cx="6493328" cy="338554"/>
          </a:xfrm>
          <a:prstGeom prst="rect">
            <a:avLst/>
          </a:prstGeom>
          <a:noFill/>
        </p:spPr>
        <p:txBody>
          <a:bodyPr wrap="square">
            <a:spAutoFit/>
          </a:bodyPr>
          <a:lstStyle/>
          <a:p>
            <a:r>
              <a:rPr lang="pt-PT" sz="1600" b="1" dirty="0">
                <a:latin typeface="Times New Roman" panose="02020603050405020304" pitchFamily="18" charset="0"/>
                <a:cs typeface="Times New Roman" panose="02020603050405020304" pitchFamily="18" charset="0"/>
              </a:rPr>
              <a:t>Leitura adicional recomendada:</a:t>
            </a:r>
            <a:endParaRPr lang="pt-PT" sz="1600" dirty="0"/>
          </a:p>
        </p:txBody>
      </p:sp>
    </p:spTree>
    <p:extLst>
      <p:ext uri="{BB962C8B-B14F-4D97-AF65-F5344CB8AC3E}">
        <p14:creationId xmlns:p14="http://schemas.microsoft.com/office/powerpoint/2010/main" val="368087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74171" y="1001496"/>
            <a:ext cx="11843658" cy="5649669"/>
          </a:xfrm>
        </p:spPr>
        <p:txBody>
          <a:bodyPr vert="horz" lIns="91440" tIns="45720" rIns="91440" bIns="45720" rtlCol="0" anchor="t">
            <a:normAutofit/>
          </a:bodyPr>
          <a:lstStyle/>
          <a:p>
            <a:pPr algn="l"/>
            <a:r>
              <a:rPr lang="pt-PT" sz="1800" b="1">
                <a:latin typeface="Times New Roman"/>
                <a:cs typeface="Times New Roman"/>
              </a:rPr>
              <a:t>Índice:</a:t>
            </a:r>
          </a:p>
          <a:p>
            <a:pPr marL="685800" indent="-685800" algn="l">
              <a:buFont typeface="Arial" panose="020B0604020202020204" pitchFamily="34" charset="0"/>
              <a:buChar char="•"/>
            </a:pPr>
            <a:r>
              <a:rPr lang="pt-PT" sz="1800" b="1" kern="100">
                <a:latin typeface="Times New Roman"/>
                <a:ea typeface="Yu Mincho"/>
                <a:cs typeface="Times New Roman"/>
              </a:rPr>
              <a:t>Artigo 8: Análise </a:t>
            </a:r>
            <a:r>
              <a:rPr lang="pt-PT" sz="1800" b="1" kern="100" err="1">
                <a:latin typeface="Times New Roman"/>
                <a:ea typeface="Yu Mincho"/>
                <a:cs typeface="Times New Roman"/>
              </a:rPr>
              <a:t>Bibliométrica</a:t>
            </a:r>
            <a:r>
              <a:rPr lang="pt-PT" sz="1800" b="1" kern="100">
                <a:latin typeface="Times New Roman"/>
                <a:ea typeface="Yu Mincho"/>
                <a:cs typeface="Times New Roman"/>
              </a:rPr>
              <a:t>, </a:t>
            </a:r>
            <a:r>
              <a:rPr lang="pt-PT" sz="1800" b="1" kern="100">
                <a:effectLst/>
                <a:latin typeface="Times New Roman" panose="02020603050405020304" pitchFamily="18" charset="0"/>
                <a:ea typeface="Aptos" panose="020B0004020202020204" pitchFamily="34" charset="0"/>
                <a:cs typeface="Arial" panose="020B0604020202020204" pitchFamily="34" charset="0"/>
              </a:rPr>
              <a:t>segundo </a:t>
            </a:r>
            <a:r>
              <a:rPr lang="pt-PT" sz="1800" b="1" kern="100" err="1">
                <a:effectLst/>
                <a:latin typeface="Times New Roman" panose="02020603050405020304" pitchFamily="18" charset="0"/>
                <a:ea typeface="Aptos" panose="020B0004020202020204" pitchFamily="34" charset="0"/>
                <a:cs typeface="Arial" panose="020B0604020202020204" pitchFamily="34" charset="0"/>
              </a:rPr>
              <a:t>Donthu</a:t>
            </a:r>
            <a:r>
              <a:rPr lang="pt-PT" sz="1800" b="1" kern="100">
                <a:effectLst/>
                <a:latin typeface="Times New Roman" panose="02020603050405020304" pitchFamily="18" charset="0"/>
                <a:ea typeface="Aptos" panose="020B0004020202020204" pitchFamily="34" charset="0"/>
                <a:cs typeface="Arial" panose="020B0604020202020204" pitchFamily="34" charset="0"/>
              </a:rPr>
              <a:t> et al. (2021)</a:t>
            </a:r>
            <a:r>
              <a:rPr lang="pt-PT" sz="1800" b="1" kern="100">
                <a:latin typeface="Times New Roman"/>
                <a:ea typeface="Yu Mincho"/>
                <a:cs typeface="Times New Roman"/>
              </a:rPr>
              <a:t>:</a:t>
            </a:r>
          </a:p>
          <a:p>
            <a:pPr marL="1200150" lvl="2" indent="-285750" algn="l">
              <a:buFont typeface="Arial,Sans-Serif" panose="020B0604020202020204" pitchFamily="34" charset="0"/>
              <a:buChar char="•"/>
            </a:pPr>
            <a:r>
              <a:rPr lang="pt-PT" sz="1600" kern="100">
                <a:latin typeface="Times New Roman"/>
                <a:ea typeface="Yu Mincho"/>
                <a:cs typeface="Times New Roman"/>
              </a:rPr>
              <a:t>Definição;</a:t>
            </a:r>
            <a:endParaRPr lang="en-US" sz="1600" kern="100">
              <a:latin typeface="Times New Roman"/>
              <a:ea typeface="Yu Mincho"/>
              <a:cs typeface="Times New Roman"/>
            </a:endParaRPr>
          </a:p>
          <a:p>
            <a:pPr marL="1200150" lvl="2" indent="-285750" algn="l">
              <a:buFont typeface="Arial,Sans-Serif" panose="020B0604020202020204" pitchFamily="34" charset="0"/>
              <a:buChar char="•"/>
            </a:pPr>
            <a:r>
              <a:rPr lang="pt-PT" sz="1600" kern="100">
                <a:latin typeface="Times New Roman"/>
                <a:ea typeface="Yu Mincho"/>
                <a:cs typeface="Times New Roman"/>
              </a:rPr>
              <a:t>Vantagens;</a:t>
            </a:r>
            <a:endParaRPr lang="en-US" sz="1600" kern="100">
              <a:latin typeface="Times New Roman"/>
              <a:ea typeface="Yu Mincho"/>
              <a:cs typeface="Times New Roman"/>
            </a:endParaRPr>
          </a:p>
          <a:p>
            <a:pPr marL="1200150" lvl="2" indent="-285750" algn="l">
              <a:buFont typeface="Arial,Sans-Serif" panose="020B0604020202020204" pitchFamily="34" charset="0"/>
              <a:buChar char="•"/>
            </a:pPr>
            <a:r>
              <a:rPr lang="pt-PT" sz="1600" b="1" kern="100">
                <a:effectLst/>
                <a:latin typeface="Times New Roman"/>
                <a:ea typeface="Yu Mincho"/>
                <a:cs typeface="Arial"/>
              </a:rPr>
              <a:t>Técnicas</a:t>
            </a:r>
            <a:r>
              <a:rPr lang="pt-PT" sz="1600" kern="100">
                <a:effectLst/>
                <a:latin typeface="Times New Roman"/>
                <a:ea typeface="Yu Mincho"/>
                <a:cs typeface="Arial"/>
              </a:rPr>
              <a:t>:</a:t>
            </a:r>
            <a:endParaRPr lang="pt-PT" sz="1600">
              <a:latin typeface="Aptos" panose="020B0004020202020204"/>
              <a:ea typeface="Yu Mincho"/>
              <a:cs typeface="Arial"/>
            </a:endParaRPr>
          </a:p>
          <a:p>
            <a:pPr marL="1657350" lvl="3" indent="-285750" algn="l">
              <a:buFont typeface="Arial,Sans-Serif" panose="020B0604020202020204" pitchFamily="34" charset="0"/>
              <a:buChar char="•"/>
            </a:pPr>
            <a:r>
              <a:rPr lang="pt-PT" b="1" kern="100">
                <a:latin typeface="Times New Roman"/>
                <a:ea typeface="Yu Mincho"/>
                <a:cs typeface="Arial"/>
              </a:rPr>
              <a:t>Análise de performance; </a:t>
            </a:r>
          </a:p>
          <a:p>
            <a:pPr marL="1657350" lvl="3" indent="-285750" algn="l">
              <a:buFont typeface="Arial,Sans-Serif" panose="020B0604020202020204" pitchFamily="34" charset="0"/>
              <a:buChar char="•"/>
            </a:pPr>
            <a:r>
              <a:rPr lang="pt-PT" b="1" kern="100">
                <a:latin typeface="Times New Roman"/>
                <a:ea typeface="Yu Mincho"/>
                <a:cs typeface="Arial"/>
              </a:rPr>
              <a:t>Mapeamento </a:t>
            </a:r>
            <a:r>
              <a:rPr lang="pt-PT" b="1" kern="100">
                <a:effectLst/>
                <a:latin typeface="Times New Roman"/>
                <a:ea typeface="Yu Mincho"/>
                <a:cs typeface="Arial"/>
              </a:rPr>
              <a:t>científico: </a:t>
            </a:r>
            <a:r>
              <a:rPr lang="pt-PT" kern="100">
                <a:effectLst/>
                <a:latin typeface="Times New Roman"/>
                <a:ea typeface="Yu Mincho"/>
                <a:cs typeface="Arial"/>
              </a:rPr>
              <a:t>análise de citação,</a:t>
            </a:r>
            <a:r>
              <a:rPr lang="pt-PT" kern="100">
                <a:latin typeface="Aptos"/>
                <a:ea typeface="Yu Mincho"/>
                <a:cs typeface="Arial"/>
              </a:rPr>
              <a:t> </a:t>
            </a:r>
            <a:r>
              <a:rPr lang="pt-PT" kern="100">
                <a:effectLst/>
                <a:latin typeface="Times New Roman"/>
                <a:ea typeface="Yu Mincho"/>
                <a:cs typeface="Arial"/>
              </a:rPr>
              <a:t>análise de </a:t>
            </a:r>
            <a:r>
              <a:rPr lang="pt-PT" kern="100" err="1">
                <a:effectLst/>
                <a:latin typeface="Times New Roman"/>
                <a:ea typeface="Yu Mincho"/>
                <a:cs typeface="Arial"/>
              </a:rPr>
              <a:t>co-citação</a:t>
            </a:r>
            <a:r>
              <a:rPr lang="pt-PT" kern="100">
                <a:effectLst/>
                <a:latin typeface="Times New Roman"/>
                <a:ea typeface="Yu Mincho"/>
                <a:cs typeface="Arial"/>
              </a:rPr>
              <a:t>,</a:t>
            </a:r>
            <a:r>
              <a:rPr lang="pt-PT" kern="100">
                <a:latin typeface="Aptos"/>
                <a:ea typeface="Yu Mincho"/>
                <a:cs typeface="Arial"/>
              </a:rPr>
              <a:t> </a:t>
            </a:r>
            <a:r>
              <a:rPr lang="pt-PT" kern="100">
                <a:effectLst/>
                <a:latin typeface="Times New Roman"/>
                <a:ea typeface="Yu Mincho"/>
                <a:cs typeface="Arial"/>
              </a:rPr>
              <a:t>acoplamento bibliográfico,</a:t>
            </a:r>
            <a:r>
              <a:rPr lang="pt-PT" kern="100">
                <a:latin typeface="Aptos"/>
                <a:ea typeface="Yu Mincho"/>
                <a:cs typeface="Arial"/>
              </a:rPr>
              <a:t> </a:t>
            </a:r>
            <a:r>
              <a:rPr lang="pt-PT" kern="100">
                <a:effectLst/>
                <a:latin typeface="Times New Roman"/>
                <a:ea typeface="Yu Mincho"/>
                <a:cs typeface="Arial"/>
              </a:rPr>
              <a:t>análise de </a:t>
            </a:r>
            <a:r>
              <a:rPr lang="pt-PT" kern="100" err="1">
                <a:effectLst/>
                <a:latin typeface="Times New Roman"/>
                <a:ea typeface="Yu Mincho"/>
                <a:cs typeface="Arial"/>
              </a:rPr>
              <a:t>co-palavra</a:t>
            </a:r>
            <a:r>
              <a:rPr lang="pt-PT" kern="100">
                <a:effectLst/>
                <a:latin typeface="Times New Roman"/>
                <a:ea typeface="Yu Mincho"/>
                <a:cs typeface="Arial"/>
              </a:rPr>
              <a:t>, análise de </a:t>
            </a:r>
            <a:r>
              <a:rPr lang="pt-PT" kern="100" err="1">
                <a:effectLst/>
                <a:latin typeface="Times New Roman"/>
                <a:ea typeface="Yu Mincho"/>
                <a:cs typeface="Arial"/>
              </a:rPr>
              <a:t>co-autoria</a:t>
            </a:r>
            <a:r>
              <a:rPr lang="pt-PT" kern="100">
                <a:effectLst/>
                <a:latin typeface="Times New Roman"/>
                <a:ea typeface="Yu Mincho"/>
                <a:cs typeface="Arial"/>
              </a:rPr>
              <a:t>;</a:t>
            </a:r>
            <a:endParaRPr lang="pt-PT">
              <a:effectLst/>
              <a:latin typeface="Aptos" panose="020B0004020202020204"/>
              <a:ea typeface="Yu Mincho"/>
              <a:cs typeface="Arial"/>
            </a:endParaRPr>
          </a:p>
          <a:p>
            <a:pPr marL="1600200" lvl="2" indent="-685800" algn="l">
              <a:buFont typeface="Arial" panose="020B0604020202020204" pitchFamily="34" charset="0"/>
              <a:buChar char="•"/>
            </a:pPr>
            <a:r>
              <a:rPr lang="pt-PT" sz="1600" b="1" kern="100">
                <a:effectLst/>
                <a:latin typeface="Times New Roman"/>
                <a:ea typeface="Yu Mincho"/>
                <a:cs typeface="Arial"/>
              </a:rPr>
              <a:t>Técnicas</a:t>
            </a:r>
            <a:r>
              <a:rPr lang="pt-PT" sz="1600" kern="100">
                <a:effectLst/>
                <a:latin typeface="Times New Roman"/>
                <a:ea typeface="Yu Mincho"/>
                <a:cs typeface="Arial"/>
              </a:rPr>
              <a:t> de </a:t>
            </a:r>
            <a:r>
              <a:rPr lang="pt-PT" sz="1600" b="1" kern="100">
                <a:effectLst/>
                <a:latin typeface="Times New Roman"/>
                <a:ea typeface="Yu Mincho"/>
                <a:cs typeface="Arial"/>
              </a:rPr>
              <a:t>enriquecimento</a:t>
            </a:r>
            <a:r>
              <a:rPr lang="pt-PT" sz="1600" kern="100">
                <a:effectLst/>
                <a:latin typeface="Times New Roman"/>
                <a:ea typeface="Yu Mincho"/>
                <a:cs typeface="Arial"/>
              </a:rPr>
              <a:t> </a:t>
            </a:r>
            <a:r>
              <a:rPr lang="pt-PT" sz="1600" kern="100" err="1">
                <a:effectLst/>
                <a:latin typeface="Times New Roman"/>
                <a:ea typeface="Yu Mincho"/>
                <a:cs typeface="Arial"/>
              </a:rPr>
              <a:t>bibliométricas</a:t>
            </a:r>
            <a:r>
              <a:rPr lang="pt-PT" sz="1600" kern="100">
                <a:effectLst/>
                <a:latin typeface="Times New Roman"/>
                <a:ea typeface="Yu Mincho"/>
                <a:cs typeface="Arial"/>
              </a:rPr>
              <a:t>: </a:t>
            </a:r>
          </a:p>
          <a:p>
            <a:pPr marL="2057400" lvl="3" indent="-685800" algn="l">
              <a:buFont typeface="Arial" panose="020B0604020202020204" pitchFamily="34" charset="0"/>
              <a:buChar char="•"/>
            </a:pPr>
            <a:r>
              <a:rPr lang="pt-PT" b="1" kern="100">
                <a:effectLst/>
                <a:latin typeface="Times New Roman"/>
                <a:ea typeface="Yu Mincho"/>
                <a:cs typeface="Arial"/>
              </a:rPr>
              <a:t>Métricas de rede: </a:t>
            </a:r>
            <a:r>
              <a:rPr lang="pt-PT" kern="100">
                <a:effectLst/>
                <a:latin typeface="Times New Roman"/>
                <a:ea typeface="Yu Mincho"/>
                <a:cs typeface="Arial"/>
              </a:rPr>
              <a:t>grau de centralidade;</a:t>
            </a:r>
            <a:r>
              <a:rPr lang="pt-PT" kern="100">
                <a:latin typeface="Aptos"/>
                <a:ea typeface="Yu Mincho"/>
                <a:cs typeface="Arial"/>
              </a:rPr>
              <a:t> </a:t>
            </a:r>
            <a:r>
              <a:rPr lang="pt-PT" kern="100">
                <a:effectLst/>
                <a:latin typeface="Times New Roman"/>
                <a:ea typeface="Yu Mincho"/>
                <a:cs typeface="Arial"/>
              </a:rPr>
              <a:t>centralidade média;</a:t>
            </a:r>
            <a:r>
              <a:rPr lang="pt-PT" kern="100">
                <a:latin typeface="Aptos"/>
                <a:ea typeface="Yu Mincho"/>
                <a:cs typeface="Arial"/>
              </a:rPr>
              <a:t> </a:t>
            </a:r>
            <a:r>
              <a:rPr lang="pt-PT" kern="100">
                <a:effectLst/>
                <a:latin typeface="Times New Roman"/>
                <a:ea typeface="Yu Mincho"/>
                <a:cs typeface="Arial"/>
              </a:rPr>
              <a:t>centralidade de auto vetor;</a:t>
            </a:r>
            <a:r>
              <a:rPr lang="pt-PT" kern="100">
                <a:latin typeface="Aptos"/>
                <a:ea typeface="Yu Mincho"/>
                <a:cs typeface="Arial"/>
              </a:rPr>
              <a:t> </a:t>
            </a:r>
            <a:r>
              <a:rPr lang="pt-PT" kern="100">
                <a:effectLst/>
                <a:latin typeface="Times New Roman"/>
                <a:ea typeface="Yu Mincho"/>
                <a:cs typeface="Arial"/>
              </a:rPr>
              <a:t>centralidade de proximidade e </a:t>
            </a:r>
            <a:r>
              <a:rPr lang="pt-PT" kern="100" err="1">
                <a:effectLst/>
                <a:latin typeface="Times New Roman"/>
                <a:ea typeface="Yu Mincho"/>
                <a:cs typeface="Arial"/>
              </a:rPr>
              <a:t>pagerank</a:t>
            </a:r>
            <a:r>
              <a:rPr lang="pt-PT" kern="100">
                <a:effectLst/>
                <a:latin typeface="Times New Roman"/>
                <a:ea typeface="Yu Mincho"/>
                <a:cs typeface="Arial"/>
              </a:rPr>
              <a:t>;</a:t>
            </a:r>
          </a:p>
          <a:p>
            <a:pPr marL="2057400" lvl="3" indent="-685800" algn="l">
              <a:buFont typeface="Arial" panose="020B0604020202020204" pitchFamily="34" charset="0"/>
              <a:buChar char="•"/>
            </a:pPr>
            <a:r>
              <a:rPr lang="pt-PT" b="1" kern="100">
                <a:latin typeface="Times New Roman"/>
                <a:ea typeface="Yu Mincho"/>
                <a:cs typeface="Arial"/>
              </a:rPr>
              <a:t>Agrupamento</a:t>
            </a:r>
            <a:r>
              <a:rPr lang="pt-PT" kern="100">
                <a:effectLst/>
                <a:latin typeface="Times New Roman"/>
                <a:ea typeface="Yu Mincho"/>
                <a:cs typeface="Arial"/>
              </a:rPr>
              <a:t>; </a:t>
            </a:r>
          </a:p>
          <a:p>
            <a:pPr marL="2057400" lvl="3" indent="-685800" algn="l">
              <a:buFont typeface="Arial" panose="020B0604020202020204" pitchFamily="34" charset="0"/>
              <a:buChar char="•"/>
            </a:pPr>
            <a:r>
              <a:rPr lang="pt-PT" b="1" kern="100">
                <a:effectLst/>
                <a:latin typeface="Times New Roman"/>
                <a:ea typeface="Yu Mincho"/>
                <a:cs typeface="Arial"/>
              </a:rPr>
              <a:t>Visualização</a:t>
            </a:r>
            <a:r>
              <a:rPr lang="pt-PT" kern="100">
                <a:effectLst/>
                <a:latin typeface="Times New Roman"/>
                <a:ea typeface="Yu Mincho"/>
                <a:cs typeface="Arial"/>
              </a:rPr>
              <a:t>; </a:t>
            </a:r>
          </a:p>
          <a:p>
            <a:pPr marL="1600200" lvl="2" indent="-685800" algn="l">
              <a:buFont typeface="Arial" panose="020B0604020202020204" pitchFamily="34" charset="0"/>
              <a:buChar char="•"/>
            </a:pPr>
            <a:r>
              <a:rPr lang="pt-PT" sz="1600" kern="100">
                <a:latin typeface="Times New Roman"/>
                <a:ea typeface="Yu Mincho"/>
                <a:cs typeface="Arial"/>
              </a:rPr>
              <a:t>O</a:t>
            </a:r>
            <a:r>
              <a:rPr lang="pt-PT" sz="1600" b="1" kern="100">
                <a:latin typeface="Times New Roman"/>
                <a:ea typeface="Yu Mincho"/>
                <a:cs typeface="Arial"/>
              </a:rPr>
              <a:t> processo:</a:t>
            </a:r>
            <a:r>
              <a:rPr lang="pt-PT" sz="1600" kern="100">
                <a:latin typeface="Times New Roman"/>
                <a:ea typeface="Yu Mincho"/>
                <a:cs typeface="Arial"/>
              </a:rPr>
              <a:t> o</a:t>
            </a:r>
            <a:r>
              <a:rPr lang="pt-PT" sz="1600" kern="100">
                <a:effectLst/>
                <a:latin typeface="Times New Roman"/>
                <a:ea typeface="Yu Mincho"/>
                <a:cs typeface="Arial"/>
              </a:rPr>
              <a:t>bjetivos e propósitos, </a:t>
            </a:r>
            <a:r>
              <a:rPr lang="pt-PT" sz="1600" kern="100">
                <a:latin typeface="Times New Roman"/>
                <a:ea typeface="Yu Mincho"/>
                <a:cs typeface="Arial"/>
              </a:rPr>
              <a:t>d</a:t>
            </a:r>
            <a:r>
              <a:rPr lang="pt-PT" sz="1600" kern="100">
                <a:effectLst/>
                <a:latin typeface="Times New Roman"/>
                <a:ea typeface="Yu Mincho"/>
                <a:cs typeface="Arial"/>
              </a:rPr>
              <a:t>esenho e escolha de técnicas,</a:t>
            </a:r>
            <a:r>
              <a:rPr lang="pt-PT" sz="1600" kern="100">
                <a:latin typeface="Times New Roman"/>
                <a:ea typeface="Yu Mincho"/>
                <a:cs typeface="Arial"/>
              </a:rPr>
              <a:t> c</a:t>
            </a:r>
            <a:r>
              <a:rPr lang="pt-PT" sz="1600" kern="100">
                <a:effectLst/>
                <a:latin typeface="Times New Roman"/>
                <a:ea typeface="Yu Mincho"/>
                <a:cs typeface="Arial"/>
              </a:rPr>
              <a:t>oleção de dados, </a:t>
            </a:r>
            <a:r>
              <a:rPr lang="pt-PT" sz="1600" kern="100">
                <a:latin typeface="Times New Roman"/>
                <a:ea typeface="Yu Mincho"/>
                <a:cs typeface="Arial"/>
              </a:rPr>
              <a:t>c</a:t>
            </a:r>
            <a:r>
              <a:rPr lang="pt-PT" sz="1600" kern="100">
                <a:effectLst/>
                <a:latin typeface="Times New Roman"/>
                <a:ea typeface="Yu Mincho"/>
                <a:cs typeface="Arial"/>
              </a:rPr>
              <a:t>ondução e reportagem;</a:t>
            </a:r>
          </a:p>
          <a:p>
            <a:pPr marL="1600200" lvl="2" indent="-685800" algn="l">
              <a:buFont typeface="Arial" panose="020B0604020202020204" pitchFamily="34" charset="0"/>
              <a:buChar char="•"/>
            </a:pPr>
            <a:r>
              <a:rPr lang="pt-PT" sz="1600" b="1" kern="100">
                <a:latin typeface="Times New Roman"/>
                <a:ea typeface="Yu Mincho"/>
                <a:cs typeface="Arial"/>
              </a:rPr>
              <a:t>Limitações</a:t>
            </a:r>
            <a:r>
              <a:rPr lang="pt-PT" sz="1600" kern="100">
                <a:latin typeface="Times New Roman"/>
                <a:ea typeface="Yu Mincho"/>
                <a:cs typeface="Arial"/>
              </a:rPr>
              <a:t>;</a:t>
            </a:r>
            <a:endParaRPr lang="pt-PT" sz="1600" kern="100">
              <a:effectLst/>
              <a:latin typeface="Times New Roman"/>
              <a:ea typeface="Yu Mincho"/>
              <a:cs typeface="Arial"/>
            </a:endParaRPr>
          </a:p>
          <a:p>
            <a:pPr marL="685800" indent="-685800" algn="l">
              <a:buFont typeface="Arial" panose="020B0604020202020204" pitchFamily="34" charset="0"/>
              <a:buChar char="•"/>
            </a:pPr>
            <a:r>
              <a:rPr lang="pt-PT" sz="1800" b="1" kern="100">
                <a:effectLst/>
                <a:latin typeface="Times New Roman"/>
                <a:ea typeface="Yu Mincho"/>
                <a:cs typeface="Arial"/>
              </a:rPr>
              <a:t>Conclusões</a:t>
            </a:r>
            <a:r>
              <a:rPr lang="pt-PT" sz="1800" b="1" kern="100">
                <a:latin typeface="Times New Roman"/>
                <a:ea typeface="Yu Mincho"/>
                <a:cs typeface="Arial"/>
              </a:rPr>
              <a:t>;</a:t>
            </a:r>
          </a:p>
          <a:p>
            <a:pPr marL="685800" indent="-685800" algn="l">
              <a:buFont typeface="Arial" panose="020B0604020202020204" pitchFamily="34" charset="0"/>
              <a:buChar char="•"/>
            </a:pPr>
            <a:r>
              <a:rPr lang="pt-PT" sz="1800" b="1" kern="100">
                <a:latin typeface="Times New Roman"/>
                <a:ea typeface="Yu Mincho"/>
                <a:cs typeface="Arial"/>
              </a:rPr>
              <a:t>Referências Bibliográficas.</a:t>
            </a:r>
            <a:endParaRPr lang="pt-PT" sz="3600" b="1">
              <a:latin typeface="Times New Roman"/>
              <a:ea typeface="Yu Mincho"/>
              <a:cs typeface="Arial"/>
            </a:endParaRP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654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5</a:t>
            </a:r>
          </a:p>
        </p:txBody>
      </p:sp>
      <p:sp>
        <p:nvSpPr>
          <p:cNvPr id="12" name="Título 6">
            <a:extLst>
              <a:ext uri="{FF2B5EF4-FFF2-40B4-BE49-F238E27FC236}">
                <a16:creationId xmlns:a16="http://schemas.microsoft.com/office/drawing/2014/main" id="{F68AC9B5-809A-BDC8-C097-59064E478DF5}"/>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a:t>
            </a:r>
            <a:endParaRPr lang="pt-PT"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192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1BDA-5BB6-A963-6E04-1B3415C9DA2E}"/>
              </a:ext>
            </a:extLst>
          </p:cNvPr>
          <p:cNvSpPr>
            <a:spLocks noGrp="1"/>
          </p:cNvSpPr>
          <p:nvPr>
            <p:ph type="title"/>
          </p:nvPr>
        </p:nvSpPr>
        <p:spPr>
          <a:xfrm>
            <a:off x="174171" y="814815"/>
            <a:ext cx="10515600" cy="1325563"/>
          </a:xfrm>
        </p:spPr>
        <p:txBody>
          <a:bodyPr>
            <a:normAutofit/>
          </a:bodyPr>
          <a:lstStyle/>
          <a:p>
            <a:r>
              <a:rPr lang="en-US" sz="2400" b="1" i="1" err="1">
                <a:latin typeface="Times New Roman"/>
                <a:cs typeface="Times New Roman"/>
              </a:rPr>
              <a:t>Tipos</a:t>
            </a:r>
            <a:r>
              <a:rPr lang="en-US" sz="2400" b="1" i="1">
                <a:latin typeface="Times New Roman"/>
                <a:cs typeface="Times New Roman"/>
              </a:rPr>
              <a:t> de </a:t>
            </a:r>
            <a:r>
              <a:rPr lang="en-US" sz="2400" b="1" i="1" err="1">
                <a:latin typeface="Times New Roman"/>
                <a:cs typeface="Times New Roman"/>
              </a:rPr>
              <a:t>técnicas</a:t>
            </a:r>
            <a:r>
              <a:rPr lang="en-US" sz="2400" b="1" i="1">
                <a:latin typeface="Times New Roman"/>
                <a:cs typeface="Times New Roman"/>
              </a:rPr>
              <a:t> de </a:t>
            </a:r>
            <a:r>
              <a:rPr lang="en-US" sz="2400" b="1" i="1" err="1">
                <a:latin typeface="Times New Roman"/>
                <a:cs typeface="Times New Roman"/>
              </a:rPr>
              <a:t>enriquecimento</a:t>
            </a:r>
            <a:r>
              <a:rPr lang="en-US" sz="2400" b="1" i="1">
                <a:latin typeface="Times New Roman"/>
                <a:cs typeface="Times New Roman"/>
              </a:rPr>
              <a:t> – </a:t>
            </a:r>
            <a:r>
              <a:rPr lang="en-US" sz="2400" b="1" i="1" err="1">
                <a:latin typeface="Times New Roman"/>
                <a:cs typeface="Times New Roman"/>
              </a:rPr>
              <a:t>Análise</a:t>
            </a:r>
            <a:r>
              <a:rPr lang="en-US" sz="2400" b="1" i="1">
                <a:latin typeface="Times New Roman"/>
                <a:cs typeface="Times New Roman"/>
              </a:rPr>
              <a:t> de redes</a:t>
            </a:r>
            <a:br>
              <a:rPr lang="en-US" sz="2400" b="1" i="1">
                <a:latin typeface="Times New Roman" panose="02020603050405020304" pitchFamily="18" charset="0"/>
                <a:cs typeface="Times New Roman" panose="02020603050405020304" pitchFamily="18" charset="0"/>
              </a:rPr>
            </a:br>
            <a:br>
              <a:rPr lang="en-US" sz="2400" b="1" i="1">
                <a:latin typeface="Times New Roman" panose="02020603050405020304" pitchFamily="18" charset="0"/>
                <a:cs typeface="Times New Roman" panose="02020603050405020304" pitchFamily="18" charset="0"/>
              </a:rPr>
            </a:br>
            <a:r>
              <a:rPr lang="en-US" sz="2400" b="1" i="1" err="1">
                <a:latin typeface="Times New Roman"/>
                <a:cs typeface="Times New Roman"/>
              </a:rPr>
              <a:t>Técnicas</a:t>
            </a:r>
            <a:r>
              <a:rPr lang="en-US" sz="2400" b="1" i="1">
                <a:latin typeface="Times New Roman"/>
                <a:cs typeface="Times New Roman"/>
              </a:rPr>
              <a:t> de </a:t>
            </a:r>
            <a:r>
              <a:rPr lang="en-US" sz="2400" b="1" i="1" err="1">
                <a:solidFill>
                  <a:srgbClr val="000000"/>
                </a:solidFill>
                <a:latin typeface="Times New Roman"/>
                <a:cs typeface="Times New Roman"/>
              </a:rPr>
              <a:t>visualização</a:t>
            </a:r>
            <a:r>
              <a:rPr lang="en-US" sz="2400" b="1" i="1">
                <a:solidFill>
                  <a:srgbClr val="FF0000"/>
                </a:solidFill>
                <a:latin typeface="Times New Roman"/>
                <a:cs typeface="Times New Roman"/>
              </a:rPr>
              <a:t>:</a:t>
            </a:r>
          </a:p>
        </p:txBody>
      </p:sp>
      <p:pic>
        <p:nvPicPr>
          <p:cNvPr id="6" name="Picture 2" descr="Media e Identidade de Marca - ISEG">
            <a:extLst>
              <a:ext uri="{FF2B5EF4-FFF2-40B4-BE49-F238E27FC236}">
                <a16:creationId xmlns:a16="http://schemas.microsoft.com/office/drawing/2014/main" id="{D16AC61C-BED8-FF65-73C2-4AA5831EA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xão reta 4">
            <a:extLst>
              <a:ext uri="{FF2B5EF4-FFF2-40B4-BE49-F238E27FC236}">
                <a16:creationId xmlns:a16="http://schemas.microsoft.com/office/drawing/2014/main" id="{35A74E8F-356A-3145-D7EC-53DBD30DBB81}"/>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pic>
        <p:nvPicPr>
          <p:cNvPr id="5" name="Picture 4" descr="Uma imagem com texto, diagrama, captura de ecrã, mapa&#10;&#10;Descrição gerada automaticamente">
            <a:extLst>
              <a:ext uri="{FF2B5EF4-FFF2-40B4-BE49-F238E27FC236}">
                <a16:creationId xmlns:a16="http://schemas.microsoft.com/office/drawing/2014/main" id="{D6A6BBF4-5E25-8E2D-D3AB-DFE9449FA88D}"/>
              </a:ext>
            </a:extLst>
          </p:cNvPr>
          <p:cNvPicPr>
            <a:picLocks noChangeAspect="1"/>
          </p:cNvPicPr>
          <p:nvPr/>
        </p:nvPicPr>
        <p:blipFill>
          <a:blip r:embed="rId4"/>
          <a:stretch>
            <a:fillRect/>
          </a:stretch>
        </p:blipFill>
        <p:spPr>
          <a:xfrm>
            <a:off x="749731" y="2928867"/>
            <a:ext cx="4887568" cy="3432129"/>
          </a:xfrm>
          <a:prstGeom prst="rect">
            <a:avLst/>
          </a:prstGeom>
        </p:spPr>
      </p:pic>
      <p:pic>
        <p:nvPicPr>
          <p:cNvPr id="9" name="Picture 8" descr="Uma imagem com texto, captura de ecrã, Tipo de letra, file&#10;&#10;Descrição gerada automaticamente">
            <a:extLst>
              <a:ext uri="{FF2B5EF4-FFF2-40B4-BE49-F238E27FC236}">
                <a16:creationId xmlns:a16="http://schemas.microsoft.com/office/drawing/2014/main" id="{C9DAD983-6C28-435D-9D60-83C17A1EFFE8}"/>
              </a:ext>
            </a:extLst>
          </p:cNvPr>
          <p:cNvPicPr>
            <a:picLocks noChangeAspect="1"/>
          </p:cNvPicPr>
          <p:nvPr/>
        </p:nvPicPr>
        <p:blipFill>
          <a:blip r:embed="rId5"/>
          <a:stretch>
            <a:fillRect/>
          </a:stretch>
        </p:blipFill>
        <p:spPr>
          <a:xfrm>
            <a:off x="6419609" y="3005530"/>
            <a:ext cx="3838762" cy="3278802"/>
          </a:xfrm>
          <a:prstGeom prst="rect">
            <a:avLst/>
          </a:prstGeom>
        </p:spPr>
      </p:pic>
      <p:pic>
        <p:nvPicPr>
          <p:cNvPr id="11" name="Picture 2" descr="Gephi – Wikipédia, a enciclopédia livre">
            <a:extLst>
              <a:ext uri="{FF2B5EF4-FFF2-40B4-BE49-F238E27FC236}">
                <a16:creationId xmlns:a16="http://schemas.microsoft.com/office/drawing/2014/main" id="{76D8C257-56E2-F293-7401-021CF65A5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9997" y="2085394"/>
            <a:ext cx="2177987" cy="8436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OSviewer Online">
            <a:extLst>
              <a:ext uri="{FF2B5EF4-FFF2-40B4-BE49-F238E27FC236}">
                <a16:creationId xmlns:a16="http://schemas.microsoft.com/office/drawing/2014/main" id="{DE908E51-51E4-1DB2-C903-3FF3775954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2982" y="2214966"/>
            <a:ext cx="3049078" cy="51470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8A0A220-7E7A-D940-6516-E544A47FA592}"/>
              </a:ext>
            </a:extLst>
          </p:cNvPr>
          <p:cNvSpPr txBox="1"/>
          <p:nvPr/>
        </p:nvSpPr>
        <p:spPr>
          <a:xfrm>
            <a:off x="6794654" y="6360821"/>
            <a:ext cx="6141902" cy="369332"/>
          </a:xfrm>
          <a:prstGeom prst="rect">
            <a:avLst/>
          </a:prstGeom>
          <a:noFill/>
        </p:spPr>
        <p:txBody>
          <a:bodyPr wrap="square">
            <a:spAutoFit/>
          </a:bodyPr>
          <a:lstStyle/>
          <a:p>
            <a:r>
              <a:rPr lang="en-US">
                <a:hlinkClick r:id="rId8"/>
              </a:rPr>
              <a:t>https://www.youtube.com/watch?v=QcB9GTHEieY</a:t>
            </a:r>
            <a:endParaRPr lang="en-US"/>
          </a:p>
        </p:txBody>
      </p:sp>
      <p:sp>
        <p:nvSpPr>
          <p:cNvPr id="3" name="CaixaDeTexto 2">
            <a:extLst>
              <a:ext uri="{FF2B5EF4-FFF2-40B4-BE49-F238E27FC236}">
                <a16:creationId xmlns:a16="http://schemas.microsoft.com/office/drawing/2014/main" id="{C412E44A-41D3-8545-82E8-F6D420A5AF94}"/>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50</a:t>
            </a:r>
          </a:p>
        </p:txBody>
      </p:sp>
      <p:sp>
        <p:nvSpPr>
          <p:cNvPr id="4" name="Título 6">
            <a:extLst>
              <a:ext uri="{FF2B5EF4-FFF2-40B4-BE49-F238E27FC236}">
                <a16:creationId xmlns:a16="http://schemas.microsoft.com/office/drawing/2014/main" id="{08E55169-53DC-6E19-F9D1-401467D7EAD8}"/>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7" name="TextBox 6">
            <a:extLst>
              <a:ext uri="{FF2B5EF4-FFF2-40B4-BE49-F238E27FC236}">
                <a16:creationId xmlns:a16="http://schemas.microsoft.com/office/drawing/2014/main" id="{B734846E-B3C0-B0E9-2F56-35D1CD93B650}"/>
              </a:ext>
            </a:extLst>
          </p:cNvPr>
          <p:cNvSpPr txBox="1"/>
          <p:nvPr/>
        </p:nvSpPr>
        <p:spPr>
          <a:xfrm>
            <a:off x="10047512" y="378351"/>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3809119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EF4E-956F-9ADF-E61F-0E84D2DEC971}"/>
              </a:ext>
            </a:extLst>
          </p:cNvPr>
          <p:cNvSpPr>
            <a:spLocks noGrp="1"/>
          </p:cNvSpPr>
          <p:nvPr>
            <p:ph type="title"/>
          </p:nvPr>
        </p:nvSpPr>
        <p:spPr>
          <a:xfrm>
            <a:off x="385801" y="1120431"/>
            <a:ext cx="10515600" cy="1325563"/>
          </a:xfrm>
        </p:spPr>
        <p:txBody>
          <a:bodyPr>
            <a:normAutofit/>
          </a:bodyPr>
          <a:lstStyle/>
          <a:p>
            <a:r>
              <a:rPr lang="en-US" sz="2800" b="1" i="1">
                <a:solidFill>
                  <a:srgbClr val="000000"/>
                </a:solidFill>
                <a:latin typeface="Times New Roman"/>
                <a:ea typeface="+mj-lt"/>
                <a:cs typeface="Times New Roman"/>
              </a:rPr>
              <a:t>O </a:t>
            </a:r>
            <a:r>
              <a:rPr lang="en-US" sz="2800" b="1" i="1" err="1">
                <a:solidFill>
                  <a:srgbClr val="000000"/>
                </a:solidFill>
                <a:latin typeface="Times New Roman"/>
                <a:ea typeface="+mj-lt"/>
                <a:cs typeface="Times New Roman"/>
              </a:rPr>
              <a:t>procedimento</a:t>
            </a:r>
            <a:r>
              <a:rPr lang="en-US" sz="2800" b="1" i="1">
                <a:solidFill>
                  <a:srgbClr val="000000"/>
                </a:solidFill>
                <a:latin typeface="Times New Roman"/>
                <a:ea typeface="+mj-lt"/>
                <a:cs typeface="Times New Roman"/>
              </a:rPr>
              <a:t> da </a:t>
            </a:r>
            <a:r>
              <a:rPr lang="en-US" sz="2800" b="1" i="1" err="1">
                <a:solidFill>
                  <a:srgbClr val="000000"/>
                </a:solidFill>
                <a:latin typeface="Times New Roman"/>
                <a:ea typeface="+mj-lt"/>
                <a:cs typeface="Times New Roman"/>
              </a:rPr>
              <a:t>análise</a:t>
            </a:r>
            <a:r>
              <a:rPr lang="en-US" sz="2800" b="1" i="1">
                <a:solidFill>
                  <a:srgbClr val="000000"/>
                </a:solidFill>
                <a:latin typeface="Times New Roman"/>
                <a:ea typeface="+mj-lt"/>
                <a:cs typeface="Times New Roman"/>
              </a:rPr>
              <a:t> </a:t>
            </a:r>
            <a:r>
              <a:rPr lang="en-US" sz="2800" b="1" i="1" err="1">
                <a:solidFill>
                  <a:srgbClr val="000000"/>
                </a:solidFill>
                <a:latin typeface="Times New Roman"/>
                <a:ea typeface="+mj-lt"/>
                <a:cs typeface="Times New Roman"/>
              </a:rPr>
              <a:t>bibliométrica</a:t>
            </a:r>
            <a:endParaRPr lang="en-US" sz="2800" b="1" i="1">
              <a:solidFill>
                <a:srgbClr val="000000"/>
              </a:solidFill>
              <a:latin typeface="Times New Roman"/>
              <a:cs typeface="Times New Roman"/>
            </a:endParaRPr>
          </a:p>
        </p:txBody>
      </p:sp>
      <p:pic>
        <p:nvPicPr>
          <p:cNvPr id="4" name="Content Placeholder 3" descr="Uma imagem com texto, captura de ecrã, recibo, Tipo de letra&#10;&#10;Descrição gerada automaticamente">
            <a:extLst>
              <a:ext uri="{FF2B5EF4-FFF2-40B4-BE49-F238E27FC236}">
                <a16:creationId xmlns:a16="http://schemas.microsoft.com/office/drawing/2014/main" id="{224E03CA-2F32-2E3D-18A1-15B7532AC3A1}"/>
              </a:ext>
            </a:extLst>
          </p:cNvPr>
          <p:cNvPicPr>
            <a:picLocks noGrp="1" noChangeAspect="1"/>
          </p:cNvPicPr>
          <p:nvPr>
            <p:ph idx="1"/>
          </p:nvPr>
        </p:nvPicPr>
        <p:blipFill>
          <a:blip r:embed="rId3"/>
          <a:stretch>
            <a:fillRect/>
          </a:stretch>
        </p:blipFill>
        <p:spPr>
          <a:xfrm>
            <a:off x="6907312" y="1426406"/>
            <a:ext cx="4898887" cy="5046890"/>
          </a:xfrm>
        </p:spPr>
      </p:pic>
      <p:sp>
        <p:nvSpPr>
          <p:cNvPr id="5" name="TextBox 4">
            <a:extLst>
              <a:ext uri="{FF2B5EF4-FFF2-40B4-BE49-F238E27FC236}">
                <a16:creationId xmlns:a16="http://schemas.microsoft.com/office/drawing/2014/main" id="{5AAB354F-195A-487B-AF48-4580545763E8}"/>
              </a:ext>
            </a:extLst>
          </p:cNvPr>
          <p:cNvSpPr txBox="1"/>
          <p:nvPr/>
        </p:nvSpPr>
        <p:spPr>
          <a:xfrm>
            <a:off x="1311426" y="2413337"/>
            <a:ext cx="544195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b="1">
                <a:latin typeface="Times New Roman" panose="02020603050405020304" pitchFamily="18" charset="0"/>
                <a:cs typeface="Times New Roman" panose="02020603050405020304" pitchFamily="18" charset="0"/>
              </a:rPr>
              <a:t>Definição dos objetivos e </a:t>
            </a:r>
            <a:r>
              <a:rPr lang="en-US" b="1" err="1">
                <a:latin typeface="Times New Roman" panose="02020603050405020304" pitchFamily="18" charset="0"/>
                <a:cs typeface="Times New Roman" panose="02020603050405020304" pitchFamily="18" charset="0"/>
              </a:rPr>
              <a:t>propósito</a:t>
            </a:r>
            <a:r>
              <a:rPr lang="en-US" b="1">
                <a:latin typeface="Times New Roman" panose="02020603050405020304" pitchFamily="18" charset="0"/>
                <a:cs typeface="Times New Roman" panose="02020603050405020304" pitchFamily="18" charset="0"/>
              </a:rPr>
              <a:t> do </a:t>
            </a:r>
            <a:r>
              <a:rPr lang="en-US" b="1" err="1">
                <a:latin typeface="Times New Roman" panose="02020603050405020304" pitchFamily="18" charset="0"/>
                <a:cs typeface="Times New Roman" panose="02020603050405020304" pitchFamily="18" charset="0"/>
              </a:rPr>
              <a:t>estudo</a:t>
            </a:r>
            <a:r>
              <a:rPr lang="en-US" b="1">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bibliométrico</a:t>
            </a:r>
            <a:r>
              <a:rPr lang="en-US" b="1">
                <a:latin typeface="Times New Roman" panose="02020603050405020304" pitchFamily="18" charset="0"/>
                <a:cs typeface="Times New Roman" panose="02020603050405020304" pitchFamily="18" charset="0"/>
              </a:rPr>
              <a:t>;</a:t>
            </a:r>
          </a:p>
          <a:p>
            <a:pPr marL="342900" indent="-342900">
              <a:buAutoNum type="arabicPeriod"/>
            </a:pPr>
            <a:endParaRPr lang="en-US" b="1">
              <a:latin typeface="Times New Roman" panose="02020603050405020304" pitchFamily="18" charset="0"/>
              <a:cs typeface="Times New Roman" panose="02020603050405020304" pitchFamily="18" charset="0"/>
            </a:endParaRPr>
          </a:p>
          <a:p>
            <a:pPr marL="342900" indent="-342900">
              <a:buAutoNum type="arabicPeriod"/>
            </a:pPr>
            <a:r>
              <a:rPr lang="en-US" b="1" err="1">
                <a:latin typeface="Times New Roman" panose="02020603050405020304" pitchFamily="18" charset="0"/>
                <a:cs typeface="Times New Roman" panose="02020603050405020304" pitchFamily="18" charset="0"/>
              </a:rPr>
              <a:t>Desenhar</a:t>
            </a:r>
            <a:r>
              <a:rPr lang="en-US" b="1">
                <a:latin typeface="Times New Roman" panose="02020603050405020304" pitchFamily="18" charset="0"/>
                <a:cs typeface="Times New Roman" panose="02020603050405020304" pitchFamily="18" charset="0"/>
              </a:rPr>
              <a:t> o </a:t>
            </a:r>
            <a:r>
              <a:rPr lang="en-US" b="1" err="1">
                <a:latin typeface="Times New Roman" panose="02020603050405020304" pitchFamily="18" charset="0"/>
                <a:cs typeface="Times New Roman" panose="02020603050405020304" pitchFamily="18" charset="0"/>
              </a:rPr>
              <a:t>estudo</a:t>
            </a:r>
            <a:r>
              <a:rPr lang="en-US" b="1">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bibliométrico</a:t>
            </a:r>
            <a:r>
              <a:rPr lang="en-US" b="1">
                <a:latin typeface="Times New Roman" panose="02020603050405020304" pitchFamily="18" charset="0"/>
                <a:cs typeface="Times New Roman" panose="02020603050405020304" pitchFamily="18" charset="0"/>
              </a:rPr>
              <a:t>;</a:t>
            </a:r>
          </a:p>
          <a:p>
            <a:pPr marL="342900" indent="-342900">
              <a:buAutoNum type="arabicPeriod"/>
            </a:pPr>
            <a:endParaRPr lang="en-US" b="1">
              <a:latin typeface="Times New Roman" panose="02020603050405020304" pitchFamily="18" charset="0"/>
              <a:cs typeface="Times New Roman" panose="02020603050405020304" pitchFamily="18" charset="0"/>
            </a:endParaRPr>
          </a:p>
          <a:p>
            <a:pPr marL="342900" indent="-342900">
              <a:buAutoNum type="arabicPeriod"/>
            </a:pPr>
            <a:r>
              <a:rPr lang="en-US" b="1" err="1">
                <a:latin typeface="Times New Roman" panose="02020603050405020304" pitchFamily="18" charset="0"/>
                <a:cs typeface="Times New Roman" panose="02020603050405020304" pitchFamily="18" charset="0"/>
              </a:rPr>
              <a:t>Recolha</a:t>
            </a:r>
            <a:r>
              <a:rPr lang="en-US" b="1">
                <a:latin typeface="Times New Roman" panose="02020603050405020304" pitchFamily="18" charset="0"/>
                <a:cs typeface="Times New Roman" panose="02020603050405020304" pitchFamily="18" charset="0"/>
              </a:rPr>
              <a:t> e </a:t>
            </a:r>
            <a:r>
              <a:rPr lang="en-US" b="1" err="1">
                <a:latin typeface="Times New Roman" panose="02020603050405020304" pitchFamily="18" charset="0"/>
                <a:cs typeface="Times New Roman" panose="02020603050405020304" pitchFamily="18" charset="0"/>
              </a:rPr>
              <a:t>coleção</a:t>
            </a:r>
            <a:r>
              <a:rPr lang="en-US" b="1">
                <a:latin typeface="Times New Roman" panose="02020603050405020304" pitchFamily="18" charset="0"/>
                <a:cs typeface="Times New Roman" panose="02020603050405020304" pitchFamily="18" charset="0"/>
              </a:rPr>
              <a:t> de dados </a:t>
            </a:r>
            <a:r>
              <a:rPr lang="en-US" b="1" err="1">
                <a:latin typeface="Times New Roman" panose="02020603050405020304" pitchFamily="18" charset="0"/>
                <a:cs typeface="Times New Roman" panose="02020603050405020304" pitchFamily="18" charset="0"/>
              </a:rPr>
              <a:t>necessários</a:t>
            </a:r>
            <a:r>
              <a:rPr lang="en-US" b="1">
                <a:latin typeface="Times New Roman" panose="02020603050405020304" pitchFamily="18" charset="0"/>
                <a:cs typeface="Times New Roman" panose="02020603050405020304" pitchFamily="18" charset="0"/>
              </a:rPr>
              <a:t> para as </a:t>
            </a:r>
            <a:r>
              <a:rPr lang="en-US" b="1" err="1">
                <a:latin typeface="Times New Roman" panose="02020603050405020304" pitchFamily="18" charset="0"/>
                <a:cs typeface="Times New Roman" panose="02020603050405020304" pitchFamily="18" charset="0"/>
              </a:rPr>
              <a:t>técnicas</a:t>
            </a:r>
            <a:r>
              <a:rPr lang="en-US" b="1">
                <a:latin typeface="Times New Roman" panose="02020603050405020304" pitchFamily="18" charset="0"/>
                <a:cs typeface="Times New Roman" panose="02020603050405020304" pitchFamily="18" charset="0"/>
              </a:rPr>
              <a:t> de </a:t>
            </a:r>
            <a:r>
              <a:rPr lang="en-US" b="1" err="1">
                <a:latin typeface="Times New Roman" panose="02020603050405020304" pitchFamily="18" charset="0"/>
                <a:cs typeface="Times New Roman" panose="02020603050405020304" pitchFamily="18" charset="0"/>
              </a:rPr>
              <a:t>análise</a:t>
            </a:r>
            <a:r>
              <a:rPr lang="en-US" b="1">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bibliométrica</a:t>
            </a:r>
            <a:r>
              <a:rPr lang="en-US" b="1">
                <a:latin typeface="Times New Roman" panose="02020603050405020304" pitchFamily="18" charset="0"/>
                <a:cs typeface="Times New Roman" panose="02020603050405020304" pitchFamily="18" charset="0"/>
              </a:rPr>
              <a:t>;</a:t>
            </a:r>
          </a:p>
          <a:p>
            <a:pPr marL="342900" indent="-342900">
              <a:buAutoNum type="arabicPeriod"/>
            </a:pPr>
            <a:endParaRPr lang="en-US" b="1">
              <a:latin typeface="Times New Roman" panose="02020603050405020304" pitchFamily="18" charset="0"/>
              <a:cs typeface="Times New Roman" panose="02020603050405020304" pitchFamily="18" charset="0"/>
            </a:endParaRPr>
          </a:p>
          <a:p>
            <a:pPr marL="342900" indent="-342900">
              <a:buAutoNum type="arabicPeriod"/>
            </a:pPr>
            <a:r>
              <a:rPr lang="en-US" b="1" err="1">
                <a:latin typeface="Times New Roman" panose="02020603050405020304" pitchFamily="18" charset="0"/>
                <a:cs typeface="Times New Roman" panose="02020603050405020304" pitchFamily="18" charset="0"/>
              </a:rPr>
              <a:t>Condução</a:t>
            </a:r>
            <a:r>
              <a:rPr lang="en-US" b="1">
                <a:latin typeface="Times New Roman" panose="02020603050405020304" pitchFamily="18" charset="0"/>
                <a:cs typeface="Times New Roman" panose="02020603050405020304" pitchFamily="18" charset="0"/>
              </a:rPr>
              <a:t> da </a:t>
            </a:r>
            <a:r>
              <a:rPr lang="en-US" b="1" err="1">
                <a:latin typeface="Times New Roman" panose="02020603050405020304" pitchFamily="18" charset="0"/>
                <a:cs typeface="Times New Roman" panose="02020603050405020304" pitchFamily="18" charset="0"/>
              </a:rPr>
              <a:t>análise</a:t>
            </a:r>
            <a:r>
              <a:rPr lang="en-US" b="1">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bibliométrica</a:t>
            </a:r>
            <a:r>
              <a:rPr lang="en-US" b="1">
                <a:latin typeface="Times New Roman" panose="02020603050405020304" pitchFamily="18" charset="0"/>
                <a:cs typeface="Times New Roman" panose="02020603050405020304" pitchFamily="18" charset="0"/>
              </a:rPr>
              <a:t> e </a:t>
            </a:r>
            <a:r>
              <a:rPr lang="en-US" b="1" err="1">
                <a:latin typeface="Times New Roman" panose="02020603050405020304" pitchFamily="18" charset="0"/>
                <a:cs typeface="Times New Roman" panose="02020603050405020304" pitchFamily="18" charset="0"/>
              </a:rPr>
              <a:t>reportagem</a:t>
            </a:r>
            <a:r>
              <a:rPr lang="en-US" b="1">
                <a:latin typeface="Times New Roman" panose="02020603050405020304" pitchFamily="18" charset="0"/>
                <a:cs typeface="Times New Roman" panose="02020603050405020304" pitchFamily="18" charset="0"/>
              </a:rPr>
              <a:t> dos </a:t>
            </a:r>
            <a:r>
              <a:rPr lang="en-US" b="1" err="1">
                <a:latin typeface="Times New Roman" panose="02020603050405020304" pitchFamily="18" charset="0"/>
                <a:cs typeface="Times New Roman" panose="02020603050405020304" pitchFamily="18" charset="0"/>
              </a:rPr>
              <a:t>resultados</a:t>
            </a:r>
            <a:r>
              <a:rPr lang="en-US" b="1">
                <a:latin typeface="Times New Roman" panose="02020603050405020304" pitchFamily="18" charset="0"/>
                <a:cs typeface="Times New Roman" panose="02020603050405020304" pitchFamily="18" charset="0"/>
              </a:rPr>
              <a:t> </a:t>
            </a:r>
            <a:r>
              <a:rPr lang="en-US" b="1" err="1">
                <a:latin typeface="Times New Roman" panose="02020603050405020304" pitchFamily="18" charset="0"/>
                <a:cs typeface="Times New Roman" panose="02020603050405020304" pitchFamily="18" charset="0"/>
              </a:rPr>
              <a:t>encontrados</a:t>
            </a:r>
            <a:r>
              <a:rPr lang="en-US" b="1">
                <a:latin typeface="Times New Roman" panose="02020603050405020304" pitchFamily="18" charset="0"/>
                <a:cs typeface="Times New Roman" panose="02020603050405020304" pitchFamily="18" charset="0"/>
              </a:rPr>
              <a:t>. </a:t>
            </a:r>
            <a:endParaRPr lang="en-US">
              <a:latin typeface="Times New Roman"/>
              <a:cs typeface="Times New Roman"/>
            </a:endParaRPr>
          </a:p>
        </p:txBody>
      </p:sp>
      <p:pic>
        <p:nvPicPr>
          <p:cNvPr id="7" name="Picture 2" descr="Media e Identidade de Marca - ISEG">
            <a:extLst>
              <a:ext uri="{FF2B5EF4-FFF2-40B4-BE49-F238E27FC236}">
                <a16:creationId xmlns:a16="http://schemas.microsoft.com/office/drawing/2014/main" id="{A0915805-D1BD-B9B3-9FD7-43634BEF6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88C0604A-A8A4-EFF6-5916-1AF1F0734ED0}"/>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3" name="CaixaDeTexto 2">
            <a:extLst>
              <a:ext uri="{FF2B5EF4-FFF2-40B4-BE49-F238E27FC236}">
                <a16:creationId xmlns:a16="http://schemas.microsoft.com/office/drawing/2014/main" id="{A8B44222-DC9A-1B0D-F4C8-EABA2BE3E4C6}"/>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51</a:t>
            </a:r>
          </a:p>
        </p:txBody>
      </p:sp>
      <p:sp>
        <p:nvSpPr>
          <p:cNvPr id="10" name="Título 6">
            <a:extLst>
              <a:ext uri="{FF2B5EF4-FFF2-40B4-BE49-F238E27FC236}">
                <a16:creationId xmlns:a16="http://schemas.microsoft.com/office/drawing/2014/main" id="{A294A6FF-8E65-3383-1B4E-72F8608ABE6C}"/>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6" name="TextBox 5">
            <a:extLst>
              <a:ext uri="{FF2B5EF4-FFF2-40B4-BE49-F238E27FC236}">
                <a16:creationId xmlns:a16="http://schemas.microsoft.com/office/drawing/2014/main" id="{9BA9D485-7B50-70E4-689B-AF3DA9EBFB4E}"/>
              </a:ext>
            </a:extLst>
          </p:cNvPr>
          <p:cNvSpPr txBox="1"/>
          <p:nvPr/>
        </p:nvSpPr>
        <p:spPr>
          <a:xfrm>
            <a:off x="9971310" y="341057"/>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1247967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ma imagem com texto, captura de ecrã, Tipo de letra, documento&#10;&#10;Descrição gerada automaticamente">
            <a:extLst>
              <a:ext uri="{FF2B5EF4-FFF2-40B4-BE49-F238E27FC236}">
                <a16:creationId xmlns:a16="http://schemas.microsoft.com/office/drawing/2014/main" id="{CB8B57B0-AD81-F849-D4B6-A0F206603504}"/>
              </a:ext>
            </a:extLst>
          </p:cNvPr>
          <p:cNvPicPr>
            <a:picLocks noGrp="1" noChangeAspect="1"/>
          </p:cNvPicPr>
          <p:nvPr>
            <p:ph idx="1"/>
          </p:nvPr>
        </p:nvPicPr>
        <p:blipFill>
          <a:blip r:embed="rId3"/>
          <a:stretch>
            <a:fillRect/>
          </a:stretch>
        </p:blipFill>
        <p:spPr>
          <a:xfrm>
            <a:off x="2781083" y="810793"/>
            <a:ext cx="5905864" cy="5509739"/>
          </a:xfrm>
          <a:ln>
            <a:solidFill>
              <a:schemeClr val="tx1"/>
            </a:solidFill>
          </a:ln>
        </p:spPr>
      </p:pic>
      <p:pic>
        <p:nvPicPr>
          <p:cNvPr id="6" name="Picture 2" descr="Media e Identidade de Marca - ISEG">
            <a:extLst>
              <a:ext uri="{FF2B5EF4-FFF2-40B4-BE49-F238E27FC236}">
                <a16:creationId xmlns:a16="http://schemas.microsoft.com/office/drawing/2014/main" id="{C03AF530-9D87-BD44-7AB9-4BC5E349D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xão reta 4">
            <a:extLst>
              <a:ext uri="{FF2B5EF4-FFF2-40B4-BE49-F238E27FC236}">
                <a16:creationId xmlns:a16="http://schemas.microsoft.com/office/drawing/2014/main" id="{33809AF1-D634-8647-8195-B3928F76AD56}"/>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0C0B9242-CBD8-2DF6-793C-4C140EFE96BB}"/>
              </a:ext>
            </a:extLst>
          </p:cNvPr>
          <p:cNvSpPr txBox="1"/>
          <p:nvPr/>
        </p:nvSpPr>
        <p:spPr>
          <a:xfrm>
            <a:off x="6656976" y="6391099"/>
            <a:ext cx="6141902" cy="369332"/>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hlinkClick r:id="rId5"/>
              </a:rPr>
              <a:t>https://www.youtube.com/watch?v=QcB9GTHEieY</a:t>
            </a:r>
            <a:endParaRPr lang="en-US">
              <a:latin typeface="Times New Roman" panose="02020603050405020304" pitchFamily="18" charset="0"/>
              <a:cs typeface="Times New Roman" panose="02020603050405020304" pitchFamily="18" charset="0"/>
            </a:endParaRPr>
          </a:p>
        </p:txBody>
      </p:sp>
      <p:sp>
        <p:nvSpPr>
          <p:cNvPr id="2" name="CaixaDeTexto 1">
            <a:extLst>
              <a:ext uri="{FF2B5EF4-FFF2-40B4-BE49-F238E27FC236}">
                <a16:creationId xmlns:a16="http://schemas.microsoft.com/office/drawing/2014/main" id="{03F82CDF-40B5-999C-41A8-9F283938EA5E}"/>
              </a:ext>
            </a:extLst>
          </p:cNvPr>
          <p:cNvSpPr txBox="1"/>
          <p:nvPr/>
        </p:nvSpPr>
        <p:spPr>
          <a:xfrm>
            <a:off x="11822009" y="6514284"/>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52</a:t>
            </a:r>
          </a:p>
        </p:txBody>
      </p:sp>
      <p:sp>
        <p:nvSpPr>
          <p:cNvPr id="3" name="Título 6">
            <a:extLst>
              <a:ext uri="{FF2B5EF4-FFF2-40B4-BE49-F238E27FC236}">
                <a16:creationId xmlns:a16="http://schemas.microsoft.com/office/drawing/2014/main" id="{594D50C3-854A-9E71-18B3-259B64E653DF}"/>
              </a:ext>
            </a:extLst>
          </p:cNvPr>
          <p:cNvSpPr txBox="1">
            <a:spLocks/>
          </p:cNvSpPr>
          <p:nvPr/>
        </p:nvSpPr>
        <p:spPr>
          <a:xfrm>
            <a:off x="1578426" y="93207"/>
            <a:ext cx="6814458" cy="6470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 </a:t>
            </a:r>
            <a:r>
              <a:rPr lang="pt-PT" sz="2400" b="1" i="1">
                <a:solidFill>
                  <a:srgbClr val="000000"/>
                </a:solidFill>
                <a:latin typeface="Times New Roman"/>
                <a:cs typeface="Times New Roman"/>
              </a:rPr>
              <a:t>Análise </a:t>
            </a:r>
            <a:r>
              <a:rPr lang="pt-PT" sz="2400" b="1" i="1" err="1">
                <a:solidFill>
                  <a:srgbClr val="000000"/>
                </a:solidFill>
                <a:latin typeface="Times New Roman"/>
                <a:cs typeface="Times New Roman"/>
              </a:rPr>
              <a:t>Bibliométrica</a:t>
            </a:r>
            <a:endParaRPr lang="pt-PT" sz="2400" b="1" i="1">
              <a:solidFill>
                <a:srgbClr val="000000"/>
              </a:solidFill>
              <a:latin typeface="Times New Roman"/>
              <a:cs typeface="Times New Roman"/>
            </a:endParaRPr>
          </a:p>
        </p:txBody>
      </p:sp>
      <p:sp>
        <p:nvSpPr>
          <p:cNvPr id="7" name="TextBox 6">
            <a:extLst>
              <a:ext uri="{FF2B5EF4-FFF2-40B4-BE49-F238E27FC236}">
                <a16:creationId xmlns:a16="http://schemas.microsoft.com/office/drawing/2014/main" id="{8B7BE183-D5FA-D9E0-C796-E5663E6992C8}"/>
              </a:ext>
            </a:extLst>
          </p:cNvPr>
          <p:cNvSpPr txBox="1"/>
          <p:nvPr/>
        </p:nvSpPr>
        <p:spPr>
          <a:xfrm>
            <a:off x="9727927" y="370820"/>
            <a:ext cx="2077312" cy="276999"/>
          </a:xfrm>
          <a:prstGeom prst="rect">
            <a:avLst/>
          </a:prstGeom>
          <a:noFill/>
        </p:spPr>
        <p:txBody>
          <a:bodyPr wrap="square">
            <a:spAutoFit/>
          </a:bodyPr>
          <a:lstStyle/>
          <a:p>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Donthu</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t>
            </a:r>
            <a:r>
              <a:rPr lang="pt-PT" sz="1200" kern="100" dirty="0" err="1">
                <a:effectLst/>
                <a:latin typeface="Times New Roman" panose="02020603050405020304" pitchFamily="18" charset="0"/>
                <a:ea typeface="Aptos" panose="020B0004020202020204" pitchFamily="34" charset="0"/>
                <a:cs typeface="Arial" panose="020B0604020202020204" pitchFamily="34" charset="0"/>
              </a:rPr>
              <a:t>et</a:t>
            </a:r>
            <a:r>
              <a:rPr lang="pt-PT" sz="1200" kern="100" dirty="0">
                <a:effectLst/>
                <a:latin typeface="Times New Roman" panose="02020603050405020304" pitchFamily="18" charset="0"/>
                <a:ea typeface="Aptos" panose="020B0004020202020204" pitchFamily="34" charset="0"/>
                <a:cs typeface="Arial" panose="020B0604020202020204" pitchFamily="34" charset="0"/>
              </a:rPr>
              <a:t> al. (2021)</a:t>
            </a:r>
            <a:endParaRPr lang="pt-PT" sz="1200" dirty="0"/>
          </a:p>
        </p:txBody>
      </p:sp>
    </p:spTree>
    <p:extLst>
      <p:ext uri="{BB962C8B-B14F-4D97-AF65-F5344CB8AC3E}">
        <p14:creationId xmlns:p14="http://schemas.microsoft.com/office/powerpoint/2010/main" val="620756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8889-611F-858E-A065-94203C747D67}"/>
              </a:ext>
            </a:extLst>
          </p:cNvPr>
          <p:cNvSpPr>
            <a:spLocks noGrp="1"/>
          </p:cNvSpPr>
          <p:nvPr>
            <p:ph type="title"/>
          </p:nvPr>
        </p:nvSpPr>
        <p:spPr>
          <a:xfrm>
            <a:off x="838200" y="631750"/>
            <a:ext cx="10515600" cy="1325563"/>
          </a:xfrm>
        </p:spPr>
        <p:txBody>
          <a:bodyPr/>
          <a:lstStyle/>
          <a:p>
            <a:r>
              <a:rPr lang="en-US" err="1">
                <a:latin typeface="Times New Roman" panose="02020603050405020304" pitchFamily="18" charset="0"/>
                <a:cs typeface="Times New Roman" panose="02020603050405020304" pitchFamily="18" charset="0"/>
              </a:rPr>
              <a:t>Limitações</a:t>
            </a:r>
            <a:r>
              <a:rPr lang="en-US"/>
              <a:t>:</a:t>
            </a:r>
          </a:p>
        </p:txBody>
      </p:sp>
      <p:sp>
        <p:nvSpPr>
          <p:cNvPr id="3" name="Content Placeholder 2">
            <a:extLst>
              <a:ext uri="{FF2B5EF4-FFF2-40B4-BE49-F238E27FC236}">
                <a16:creationId xmlns:a16="http://schemas.microsoft.com/office/drawing/2014/main" id="{8E6782BC-B02E-EFB7-4E1B-1BC12FE875FE}"/>
              </a:ext>
            </a:extLst>
          </p:cNvPr>
          <p:cNvSpPr>
            <a:spLocks noGrp="1"/>
          </p:cNvSpPr>
          <p:nvPr>
            <p:ph idx="1"/>
          </p:nvPr>
        </p:nvSpPr>
        <p:spPr>
          <a:xfrm>
            <a:off x="838200" y="2110243"/>
            <a:ext cx="10515600" cy="3329471"/>
          </a:xfrm>
        </p:spPr>
        <p:txBody>
          <a:bodyPr vert="horz" lIns="91440" tIns="45720" rIns="91440" bIns="45720" rtlCol="0" anchor="t">
            <a:normAutofit/>
          </a:bodyPr>
          <a:lstStyle/>
          <a:p>
            <a:r>
              <a:rPr lang="en-US" sz="1800" b="1" dirty="0" err="1">
                <a:latin typeface="Times New Roman" panose="02020603050405020304" pitchFamily="18" charset="0"/>
                <a:cs typeface="Times New Roman" panose="02020603050405020304" pitchFamily="18" charset="0"/>
              </a:rPr>
              <a:t>Limitações</a:t>
            </a:r>
            <a:r>
              <a:rPr lang="en-US" sz="1800" b="1" dirty="0">
                <a:latin typeface="Times New Roman" panose="02020603050405020304" pitchFamily="18" charset="0"/>
                <a:cs typeface="Times New Roman" panose="02020603050405020304" pitchFamily="18" charset="0"/>
              </a:rPr>
              <a:t> de dados: </a:t>
            </a:r>
          </a:p>
          <a:p>
            <a:pPr lvl="1"/>
            <a:r>
              <a:rPr lang="en-US" sz="1400" dirty="0">
                <a:latin typeface="Times New Roman" panose="02020603050405020304" pitchFamily="18" charset="0"/>
                <a:cs typeface="Times New Roman" panose="02020603050405020304" pitchFamily="18" charset="0"/>
              </a:rPr>
              <a:t>Por </a:t>
            </a:r>
            <a:r>
              <a:rPr lang="en-US" sz="1400" dirty="0" err="1">
                <a:latin typeface="Times New Roman" panose="02020603050405020304" pitchFamily="18" charset="0"/>
                <a:cs typeface="Times New Roman" panose="02020603050405020304" pitchFamily="18" charset="0"/>
              </a:rPr>
              <a:t>vezes</a:t>
            </a:r>
            <a:r>
              <a:rPr lang="en-US" sz="1400" dirty="0">
                <a:latin typeface="Times New Roman" panose="02020603050405020304" pitchFamily="18" charset="0"/>
                <a:cs typeface="Times New Roman" panose="02020603050405020304" pitchFamily="18" charset="0"/>
              </a:rPr>
              <a:t> as bases de dados como a </a:t>
            </a:r>
            <a:r>
              <a:rPr lang="en-US" sz="1400" dirty="0" err="1">
                <a:latin typeface="Times New Roman" panose="02020603050405020304" pitchFamily="18" charset="0"/>
                <a:cs typeface="Times New Roman" panose="02020603050405020304" pitchFamily="18" charset="0"/>
              </a:rPr>
              <a:t>scopus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podem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erros</a:t>
            </a:r>
            <a:r>
              <a:rPr lang="en-US" sz="1400" dirty="0">
                <a:latin typeface="Times New Roman" panose="02020603050405020304" pitchFamily="18" charset="0"/>
                <a:cs typeface="Times New Roman" panose="02020603050405020304" pitchFamily="18" charset="0"/>
              </a:rPr>
              <a:t> e/ou </a:t>
            </a:r>
            <a:r>
              <a:rPr lang="en-US" sz="1400" dirty="0" err="1">
                <a:latin typeface="Times New Roman" panose="02020603050405020304" pitchFamily="18" charset="0"/>
                <a:cs typeface="Times New Roman" panose="02020603050405020304" pitchFamily="18" charset="0"/>
              </a:rPr>
              <a:t>informação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incompleta</a:t>
            </a:r>
            <a:r>
              <a:rPr lang="en-US" sz="1400" dirty="0">
                <a:latin typeface="Times New Roman" panose="02020603050405020304" pitchFamily="18" charset="0"/>
                <a:cs typeface="Times New Roman" panose="02020603050405020304" pitchFamily="18" charset="0"/>
              </a:rPr>
              <a:t> (ex. </a:t>
            </a:r>
            <a:r>
              <a:rPr lang="en-US" sz="1400" dirty="0" err="1">
                <a:latin typeface="Times New Roman" panose="02020603050405020304" pitchFamily="18" charset="0"/>
                <a:cs typeface="Times New Roman" panose="02020603050405020304" pitchFamily="18" charset="0"/>
              </a:rPr>
              <a:t>nomes</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autores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incorretos</a:t>
            </a:r>
            <a:r>
              <a:rPr lang="en-US" sz="1400" dirty="0">
                <a:latin typeface="Times New Roman" panose="02020603050405020304" pitchFamily="18" charset="0"/>
                <a:cs typeface="Times New Roman" panose="02020603050405020304" pitchFamily="18" charset="0"/>
              </a:rPr>
              <a:t>)</a:t>
            </a:r>
          </a:p>
          <a:p>
            <a:r>
              <a:rPr lang="en-US" sz="1800" b="1" dirty="0" err="1">
                <a:latin typeface="Times New Roman" panose="02020603050405020304" pitchFamily="18" charset="0"/>
                <a:cs typeface="Times New Roman" panose="02020603050405020304" pitchFamily="18" charset="0"/>
              </a:rPr>
              <a:t>Limitações</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foco</a:t>
            </a:r>
            <a:r>
              <a:rPr lang="en-US" sz="1800" b="1" dirty="0">
                <a:latin typeface="Times New Roman" panose="02020603050405020304" pitchFamily="18" charset="0"/>
                <a:cs typeface="Times New Roman" panose="02020603050405020304" pitchFamily="18" charset="0"/>
              </a:rPr>
              <a:t> temporal: </a:t>
            </a:r>
          </a:p>
          <a:p>
            <a:pPr lvl="1"/>
            <a:r>
              <a:rPr lang="en-US" sz="1400" dirty="0" err="1">
                <a:latin typeface="Times New Roman" panose="02020603050405020304" pitchFamily="18" charset="0"/>
                <a:cs typeface="Times New Roman" panose="02020603050405020304" pitchFamily="18" charset="0"/>
              </a:rPr>
              <a:t>Algumas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técnicas</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análise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bibliométrica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destacam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artigos</a:t>
            </a:r>
            <a:r>
              <a:rPr lang="en-US" sz="1400" dirty="0">
                <a:latin typeface="Times New Roman" panose="02020603050405020304" pitchFamily="18" charset="0"/>
                <a:cs typeface="Times New Roman" panose="02020603050405020304" pitchFamily="18" charset="0"/>
              </a:rPr>
              <a:t> com muitas </a:t>
            </a:r>
            <a:r>
              <a:rPr lang="en-US" sz="1400" dirty="0" err="1">
                <a:latin typeface="Times New Roman" panose="02020603050405020304" pitchFamily="18" charset="0"/>
                <a:cs typeface="Times New Roman" panose="02020603050405020304" pitchFamily="18" charset="0"/>
              </a:rPr>
              <a:t>citações</a:t>
            </a:r>
            <a:r>
              <a:rPr lang="en-US" sz="1400" dirty="0">
                <a:latin typeface="Times New Roman" panose="02020603050405020304" pitchFamily="18" charset="0"/>
                <a:cs typeface="Times New Roman" panose="02020603050405020304" pitchFamily="18" charset="0"/>
              </a:rPr>
              <a:t>, o que </a:t>
            </a:r>
            <a:r>
              <a:rPr lang="en-US" sz="1400" dirty="0" err="1">
                <a:latin typeface="Times New Roman" panose="02020603050405020304" pitchFamily="18" charset="0"/>
                <a:cs typeface="Times New Roman" panose="02020603050405020304" pitchFamily="18" charset="0"/>
              </a:rPr>
              <a:t>pode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levar</a:t>
            </a:r>
            <a:r>
              <a:rPr lang="en-US" sz="1400" dirty="0">
                <a:latin typeface="Times New Roman" panose="02020603050405020304" pitchFamily="18" charset="0"/>
                <a:cs typeface="Times New Roman" panose="02020603050405020304" pitchFamily="18" charset="0"/>
              </a:rPr>
              <a:t> a um </a:t>
            </a:r>
            <a:r>
              <a:rPr lang="en-US" sz="1400" dirty="0" err="1">
                <a:latin typeface="Times New Roman" panose="02020603050405020304" pitchFamily="18" charset="0"/>
                <a:cs typeface="Times New Roman" panose="02020603050405020304" pitchFamily="18" charset="0"/>
              </a:rPr>
              <a:t>enviesamento</a:t>
            </a:r>
            <a:r>
              <a:rPr lang="en-US" sz="1400" dirty="0">
                <a:latin typeface="Times New Roman" panose="02020603050405020304" pitchFamily="18" charset="0"/>
                <a:cs typeface="Times New Roman" panose="02020603050405020304" pitchFamily="18" charset="0"/>
              </a:rPr>
              <a:t> para </a:t>
            </a:r>
            <a:r>
              <a:rPr lang="en-US" sz="1400" dirty="0" err="1">
                <a:latin typeface="Times New Roman" panose="02020603050405020304" pitchFamily="18" charset="0"/>
                <a:cs typeface="Times New Roman" panose="02020603050405020304" pitchFamily="18" charset="0"/>
              </a:rPr>
              <a:t>literatura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mais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antiga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ignorando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pesquisas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mais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recentes</a:t>
            </a:r>
            <a:r>
              <a:rPr lang="en-US" sz="1400" dirty="0">
                <a:latin typeface="Times New Roman" panose="02020603050405020304" pitchFamily="18" charset="0"/>
                <a:cs typeface="Times New Roman" panose="02020603050405020304" pitchFamily="18" charset="0"/>
              </a:rPr>
              <a:t>.</a:t>
            </a:r>
          </a:p>
          <a:p>
            <a:r>
              <a:rPr lang="en-US" sz="1800" b="1" dirty="0" err="1">
                <a:latin typeface="Times New Roman" panose="02020603050405020304" pitchFamily="18" charset="0"/>
                <a:cs typeface="Times New Roman" panose="02020603050405020304" pitchFamily="18" charset="0"/>
              </a:rPr>
              <a:t>Limitações</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abordagem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quantitativa</a:t>
            </a:r>
            <a:r>
              <a:rPr lang="en-US" sz="1800" b="1" dirty="0">
                <a:latin typeface="Times New Roman" panose="02020603050405020304" pitchFamily="18" charset="0"/>
                <a:cs typeface="Times New Roman" panose="02020603050405020304" pitchFamily="18" charset="0"/>
              </a:rPr>
              <a:t>: </a:t>
            </a:r>
          </a:p>
          <a:p>
            <a:pPr lvl="1"/>
            <a:r>
              <a:rPr lang="en-US" sz="1400" dirty="0">
                <a:latin typeface="Times New Roman" panose="02020603050405020304" pitchFamily="18" charset="0"/>
                <a:cs typeface="Times New Roman" panose="02020603050405020304" pitchFamily="18" charset="0"/>
              </a:rPr>
              <a:t>A </a:t>
            </a:r>
            <a:r>
              <a:rPr lang="en-US" sz="1400" dirty="0" err="1">
                <a:latin typeface="Times New Roman" panose="02020603050405020304" pitchFamily="18" charset="0"/>
                <a:cs typeface="Times New Roman" panose="02020603050405020304" pitchFamily="18" charset="0"/>
              </a:rPr>
              <a:t>análise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bibliométrica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faz</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uso</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números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associados</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citações</a:t>
            </a:r>
            <a:r>
              <a:rPr lang="en-US" sz="1400" dirty="0">
                <a:latin typeface="Times New Roman" panose="02020603050405020304" pitchFamily="18" charset="0"/>
                <a:cs typeface="Times New Roman" panose="02020603050405020304" pitchFamily="18" charset="0"/>
              </a:rPr>
              <a:t> e </a:t>
            </a:r>
            <a:r>
              <a:rPr lang="en-US" sz="1400" dirty="0" err="1">
                <a:latin typeface="Times New Roman" panose="02020603050405020304" pitchFamily="18" charset="0"/>
                <a:cs typeface="Times New Roman" panose="02020603050405020304" pitchFamily="18" charset="0"/>
              </a:rPr>
              <a:t>publicações</a:t>
            </a:r>
            <a:r>
              <a:rPr lang="en-US" sz="1400" dirty="0">
                <a:latin typeface="Times New Roman" panose="02020603050405020304" pitchFamily="18" charset="0"/>
                <a:cs typeface="Times New Roman" panose="02020603050405020304" pitchFamily="18" charset="0"/>
              </a:rPr>
              <a:t>, o que </a:t>
            </a:r>
            <a:r>
              <a:rPr lang="en-US" sz="1400" dirty="0" err="1">
                <a:latin typeface="Times New Roman" panose="02020603050405020304" pitchFamily="18" charset="0"/>
                <a:cs typeface="Times New Roman" panose="02020603050405020304" pitchFamily="18" charset="0"/>
              </a:rPr>
              <a:t>pode</a:t>
            </a:r>
            <a:r>
              <a:rPr lang="en-US" sz="1400" dirty="0">
                <a:latin typeface="Times New Roman" panose="02020603050405020304" pitchFamily="18" charset="0"/>
                <a:cs typeface="Times New Roman" panose="02020603050405020304" pitchFamily="18" charset="0"/>
              </a:rPr>
              <a:t> não </a:t>
            </a:r>
            <a:r>
              <a:rPr lang="en-US" sz="1400" dirty="0" err="1">
                <a:latin typeface="Times New Roman" panose="02020603050405020304" pitchFamily="18" charset="0"/>
                <a:cs typeface="Times New Roman" panose="02020603050405020304" pitchFamily="18" charset="0"/>
              </a:rPr>
              <a:t>captar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aspetos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qualitativos</a:t>
            </a:r>
            <a:r>
              <a:rPr lang="en-US" sz="1400" dirty="0">
                <a:latin typeface="Times New Roman" panose="02020603050405020304" pitchFamily="18" charset="0"/>
                <a:cs typeface="Times New Roman" panose="02020603050405020304" pitchFamily="18" charset="0"/>
              </a:rPr>
              <a:t> da </a:t>
            </a:r>
            <a:r>
              <a:rPr lang="en-US" sz="1400" dirty="0" err="1">
                <a:latin typeface="Times New Roman" panose="02020603050405020304" pitchFamily="18" charset="0"/>
                <a:cs typeface="Times New Roman" panose="02020603050405020304" pitchFamily="18" charset="0"/>
              </a:rPr>
              <a:t>pesquisa</a:t>
            </a:r>
            <a:r>
              <a:rPr lang="en-US" sz="1400" dirty="0">
                <a:latin typeface="Times New Roman" panose="02020603050405020304" pitchFamily="18" charset="0"/>
                <a:cs typeface="Times New Roman" panose="02020603050405020304" pitchFamily="18" charset="0"/>
              </a:rPr>
              <a:t>.</a:t>
            </a:r>
          </a:p>
          <a:p>
            <a:r>
              <a:rPr lang="en-US" sz="1800" b="1" dirty="0" err="1">
                <a:latin typeface="Times New Roman" panose="02020603050405020304" pitchFamily="18" charset="0"/>
                <a:cs typeface="Times New Roman" panose="02020603050405020304" pitchFamily="18" charset="0"/>
              </a:rPr>
              <a:t>Limitações</a:t>
            </a:r>
            <a:r>
              <a:rPr lang="en-US" sz="1800" b="1" dirty="0">
                <a:latin typeface="Times New Roman" panose="02020603050405020304" pitchFamily="18" charset="0"/>
                <a:cs typeface="Times New Roman" panose="02020603050405020304" pitchFamily="18" charset="0"/>
              </a:rPr>
              <a:t> de </a:t>
            </a:r>
            <a:r>
              <a:rPr lang="en-US" sz="1800" b="1" dirty="0" err="1">
                <a:latin typeface="Times New Roman" panose="02020603050405020304" pitchFamily="18" charset="0"/>
                <a:cs typeface="Times New Roman" panose="02020603050405020304" pitchFamily="18" charset="0"/>
              </a:rPr>
              <a:t>perspetiva</a:t>
            </a:r>
            <a:r>
              <a:rPr lang="en-US" sz="1800" b="1" dirty="0">
                <a:latin typeface="Times New Roman" panose="02020603050405020304" pitchFamily="18" charset="0"/>
                <a:cs typeface="Times New Roman" panose="02020603050405020304" pitchFamily="18" charset="0"/>
              </a:rPr>
              <a:t> temporal: </a:t>
            </a:r>
          </a:p>
          <a:p>
            <a:pPr lvl="1"/>
            <a:r>
              <a:rPr lang="en-US" sz="1400" dirty="0" err="1">
                <a:latin typeface="Times New Roman" panose="02020603050405020304" pitchFamily="18" charset="0"/>
                <a:cs typeface="Times New Roman" panose="02020603050405020304" pitchFamily="18" charset="0"/>
              </a:rPr>
              <a:t>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estudos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bibliométricos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analisam</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impacto</a:t>
            </a:r>
            <a:r>
              <a:rPr lang="en-US" sz="1400" dirty="0">
                <a:latin typeface="Times New Roman" panose="02020603050405020304" pitchFamily="18" charset="0"/>
                <a:cs typeface="Times New Roman" panose="02020603050405020304" pitchFamily="18" charset="0"/>
              </a:rPr>
              <a:t> dos </a:t>
            </a:r>
            <a:r>
              <a:rPr lang="en-US" sz="1400" dirty="0" err="1">
                <a:latin typeface="Times New Roman" panose="02020603050405020304" pitchFamily="18" charset="0"/>
                <a:cs typeface="Times New Roman" panose="02020603050405020304" pitchFamily="18" charset="0"/>
              </a:rPr>
              <a:t>artigos</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científicos</a:t>
            </a:r>
            <a:r>
              <a:rPr lang="en-US" sz="1400" dirty="0">
                <a:latin typeface="Times New Roman" panose="02020603050405020304" pitchFamily="18" charset="0"/>
                <a:cs typeface="Times New Roman" panose="02020603050405020304" pitchFamily="18" charset="0"/>
              </a:rPr>
              <a:t> num </a:t>
            </a:r>
            <a:r>
              <a:rPr lang="en-US" sz="1400" dirty="0" err="1">
                <a:latin typeface="Times New Roman" panose="02020603050405020304" pitchFamily="18" charset="0"/>
                <a:cs typeface="Times New Roman" panose="02020603050405020304" pitchFamily="18" charset="0"/>
              </a:rPr>
              <a:t>periodo</a:t>
            </a:r>
            <a:r>
              <a:rPr lang="en-US" sz="1400" dirty="0">
                <a:latin typeface="Times New Roman" panose="02020603050405020304" pitchFamily="18" charset="0"/>
                <a:cs typeface="Times New Roman" panose="02020603050405020304" pitchFamily="18" charset="0"/>
              </a:rPr>
              <a:t> de tempo </a:t>
            </a:r>
            <a:r>
              <a:rPr lang="en-US" sz="1400" dirty="0" err="1">
                <a:latin typeface="Times New Roman" panose="02020603050405020304" pitchFamily="18" charset="0"/>
                <a:cs typeface="Times New Roman" panose="02020603050405020304" pitchFamily="18" charset="0"/>
              </a:rPr>
              <a:t>relativamente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curto</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metodologia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analisa</a:t>
            </a:r>
            <a:r>
              <a:rPr lang="en-US" sz="1400" dirty="0">
                <a:latin typeface="Times New Roman" panose="02020603050405020304" pitchFamily="18" charset="0"/>
                <a:cs typeface="Times New Roman" panose="02020603050405020304" pitchFamily="18" charset="0"/>
              </a:rPr>
              <a:t> o interesse </a:t>
            </a:r>
            <a:r>
              <a:rPr lang="en-US" sz="1400" dirty="0" err="1">
                <a:latin typeface="Times New Roman" panose="02020603050405020304" pitchFamily="18" charset="0"/>
                <a:cs typeface="Times New Roman" panose="02020603050405020304" pitchFamily="18" charset="0"/>
              </a:rPr>
              <a:t>atual</a:t>
            </a:r>
            <a:r>
              <a:rPr lang="en-US" sz="1400" dirty="0">
                <a:latin typeface="Times New Roman" panose="02020603050405020304" pitchFamily="18" charset="0"/>
                <a:cs typeface="Times New Roman" panose="02020603050405020304" pitchFamily="18" charset="0"/>
              </a:rPr>
              <a:t> mas não </a:t>
            </a:r>
            <a:r>
              <a:rPr lang="en-US" sz="1400" dirty="0" err="1">
                <a:latin typeface="Times New Roman" panose="02020603050405020304" pitchFamily="18" charset="0"/>
                <a:cs typeface="Times New Roman" panose="02020603050405020304" pitchFamily="18" charset="0"/>
              </a:rPr>
              <a:t>pode</a:t>
            </a:r>
            <a:r>
              <a:rPr lang="en-US" sz="1400" dirty="0">
                <a:latin typeface="Times New Roman" panose="02020603050405020304" pitchFamily="18" charset="0"/>
                <a:cs typeface="Times New Roman" panose="02020603050405020304" pitchFamily="18" charset="0"/>
              </a:rPr>
              <a:t> criar </a:t>
            </a:r>
            <a:r>
              <a:rPr lang="en-US" sz="1400" dirty="0" err="1">
                <a:latin typeface="Times New Roman" panose="02020603050405020304" pitchFamily="18" charset="0"/>
                <a:cs typeface="Times New Roman" panose="02020603050405020304" pitchFamily="18" charset="0"/>
              </a:rPr>
              <a:t>suposições</a:t>
            </a:r>
            <a:r>
              <a:rPr lang="en-US" sz="1400" dirty="0">
                <a:latin typeface="Times New Roman" panose="02020603050405020304" pitchFamily="18" charset="0"/>
                <a:cs typeface="Times New Roman" panose="02020603050405020304" pitchFamily="18" charset="0"/>
              </a:rPr>
              <a:t> ou </a:t>
            </a:r>
            <a:r>
              <a:rPr lang="en-US" sz="1400" dirty="0" err="1">
                <a:latin typeface="Times New Roman" panose="02020603050405020304" pitchFamily="18" charset="0"/>
                <a:cs typeface="Times New Roman" panose="02020603050405020304" pitchFamily="18" charset="0"/>
              </a:rPr>
              <a:t>prever</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evolução</a:t>
            </a:r>
            <a:r>
              <a:rPr lang="en-US" sz="1400" dirty="0">
                <a:latin typeface="Times New Roman" panose="02020603050405020304" pitchFamily="18" charset="0"/>
                <a:cs typeface="Times New Roman" panose="02020603050405020304" pitchFamily="18" charset="0"/>
              </a:rPr>
              <a:t> do interesse </a:t>
            </a:r>
            <a:r>
              <a:rPr lang="en-US" sz="1400" dirty="0" err="1">
                <a:latin typeface="Times New Roman" panose="02020603050405020304" pitchFamily="18" charset="0"/>
                <a:cs typeface="Times New Roman" panose="02020603050405020304" pitchFamily="18" charset="0"/>
              </a:rPr>
              <a:t>dum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determinado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artigo</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longo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prazo</a:t>
            </a:r>
            <a:r>
              <a:rPr lang="en-US" sz="1400" dirty="0">
                <a:latin typeface="Times New Roman" panose="02020603050405020304" pitchFamily="18" charset="0"/>
                <a:cs typeface="Times New Roman" panose="02020603050405020304" pitchFamily="18" charset="0"/>
              </a:rPr>
              <a:t>. </a:t>
            </a:r>
          </a:p>
        </p:txBody>
      </p:sp>
      <p:pic>
        <p:nvPicPr>
          <p:cNvPr id="5" name="Picture 2" descr="Media e Identidade de Marca - ISEG">
            <a:extLst>
              <a:ext uri="{FF2B5EF4-FFF2-40B4-BE49-F238E27FC236}">
                <a16:creationId xmlns:a16="http://schemas.microsoft.com/office/drawing/2014/main" id="{DCD4D668-D26E-BCA1-2B72-9E4E5B8D1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exão reta 4">
            <a:extLst>
              <a:ext uri="{FF2B5EF4-FFF2-40B4-BE49-F238E27FC236}">
                <a16:creationId xmlns:a16="http://schemas.microsoft.com/office/drawing/2014/main" id="{851FA5D6-C918-DAE0-D24B-41C07AFBD489}"/>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9" name="Título 6">
            <a:extLst>
              <a:ext uri="{FF2B5EF4-FFF2-40B4-BE49-F238E27FC236}">
                <a16:creationId xmlns:a16="http://schemas.microsoft.com/office/drawing/2014/main" id="{91B2994B-3129-E80E-5E7C-ED0AA8CE2504}"/>
              </a:ext>
            </a:extLst>
          </p:cNvPr>
          <p:cNvSpPr txBox="1">
            <a:spLocks/>
          </p:cNvSpPr>
          <p:nvPr/>
        </p:nvSpPr>
        <p:spPr>
          <a:xfrm>
            <a:off x="1643740" y="-15269"/>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a:t>
            </a:r>
            <a:endParaRPr lang="pt-PT" sz="2400" b="1">
              <a:latin typeface="Times New Roman"/>
              <a:cs typeface="Times New Roman"/>
            </a:endParaRPr>
          </a:p>
        </p:txBody>
      </p:sp>
      <p:sp>
        <p:nvSpPr>
          <p:cNvPr id="4" name="CaixaDeTexto 3">
            <a:extLst>
              <a:ext uri="{FF2B5EF4-FFF2-40B4-BE49-F238E27FC236}">
                <a16:creationId xmlns:a16="http://schemas.microsoft.com/office/drawing/2014/main" id="{ED2957E5-CFFB-DE33-84FA-F20BB29C03A5}"/>
              </a:ext>
            </a:extLst>
          </p:cNvPr>
          <p:cNvSpPr txBox="1"/>
          <p:nvPr/>
        </p:nvSpPr>
        <p:spPr>
          <a:xfrm>
            <a:off x="11822009" y="6514284"/>
            <a:ext cx="1088572" cy="338554"/>
          </a:xfrm>
          <a:prstGeom prst="rect">
            <a:avLst/>
          </a:prstGeom>
          <a:noFill/>
        </p:spPr>
        <p:txBody>
          <a:bodyPr wrap="square" lIns="91440" tIns="45720" rIns="91440" bIns="45720" rtlCol="0" anchor="t">
            <a:spAutoFit/>
          </a:bodyPr>
          <a:lstStyle/>
          <a:p>
            <a:r>
              <a:rPr lang="pt-PT" sz="1600">
                <a:latin typeface="Times New Roman"/>
                <a:cs typeface="Times New Roman"/>
              </a:rPr>
              <a:t>53</a:t>
            </a:r>
            <a:endParaRPr lang="pt-PT" sz="1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679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2CD4-B2B0-4D47-E988-4D00A97BA2F3}"/>
              </a:ext>
            </a:extLst>
          </p:cNvPr>
          <p:cNvSpPr>
            <a:spLocks noGrp="1"/>
          </p:cNvSpPr>
          <p:nvPr>
            <p:ph type="title"/>
          </p:nvPr>
        </p:nvSpPr>
        <p:spPr>
          <a:xfrm>
            <a:off x="437016" y="872101"/>
            <a:ext cx="10515600" cy="1325563"/>
          </a:xfrm>
        </p:spPr>
        <p:txBody>
          <a:bodyPr>
            <a:normAutofit/>
          </a:bodyPr>
          <a:lstStyle/>
          <a:p>
            <a:r>
              <a:rPr lang="en-US" sz="3200" b="1" i="1" err="1">
                <a:solidFill>
                  <a:srgbClr val="000000"/>
                </a:solidFill>
                <a:latin typeface="Times New Roman"/>
                <a:cs typeface="Times New Roman"/>
              </a:rPr>
              <a:t>Conclusão</a:t>
            </a:r>
            <a:endParaRPr lang="en-US" sz="3200" b="1" i="1">
              <a:solidFill>
                <a:srgbClr val="000000"/>
              </a:solidFill>
              <a:latin typeface="Times New Roman"/>
              <a:cs typeface="Times New Roman"/>
            </a:endParaRPr>
          </a:p>
        </p:txBody>
      </p:sp>
      <p:pic>
        <p:nvPicPr>
          <p:cNvPr id="7" name="Picture 2" descr="Media e Identidade de Marca - ISEG">
            <a:extLst>
              <a:ext uri="{FF2B5EF4-FFF2-40B4-BE49-F238E27FC236}">
                <a16:creationId xmlns:a16="http://schemas.microsoft.com/office/drawing/2014/main" id="{5DB87CE7-7B97-64FA-95B7-6CC2074A5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4">
            <a:extLst>
              <a:ext uri="{FF2B5EF4-FFF2-40B4-BE49-F238E27FC236}">
                <a16:creationId xmlns:a16="http://schemas.microsoft.com/office/drawing/2014/main" id="{09E6A9F3-6D14-4608-A9D0-11BB2722D0FA}"/>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3" name="CaixaDeTexto 2">
            <a:extLst>
              <a:ext uri="{FF2B5EF4-FFF2-40B4-BE49-F238E27FC236}">
                <a16:creationId xmlns:a16="http://schemas.microsoft.com/office/drawing/2014/main" id="{2ACBE114-020D-CB68-CD2F-9DE5896BC816}"/>
              </a:ext>
            </a:extLst>
          </p:cNvPr>
          <p:cNvSpPr txBox="1"/>
          <p:nvPr/>
        </p:nvSpPr>
        <p:spPr>
          <a:xfrm>
            <a:off x="11822009" y="6514284"/>
            <a:ext cx="1088572" cy="338554"/>
          </a:xfrm>
          <a:prstGeom prst="rect">
            <a:avLst/>
          </a:prstGeom>
          <a:noFill/>
        </p:spPr>
        <p:txBody>
          <a:bodyPr wrap="square" lIns="91440" tIns="45720" rIns="91440" bIns="45720" rtlCol="0" anchor="t">
            <a:spAutoFit/>
          </a:bodyPr>
          <a:lstStyle/>
          <a:p>
            <a:r>
              <a:rPr lang="pt-PT" sz="1600">
                <a:latin typeface="Times New Roman"/>
                <a:cs typeface="Times New Roman"/>
              </a:rPr>
              <a:t>54</a:t>
            </a:r>
            <a:endParaRPr lang="pt-PT" sz="1600">
              <a:latin typeface="Times New Roman" panose="02020603050405020304" pitchFamily="18" charset="0"/>
              <a:cs typeface="Times New Roman" panose="02020603050405020304" pitchFamily="18" charset="0"/>
            </a:endParaRPr>
          </a:p>
        </p:txBody>
      </p:sp>
      <p:sp>
        <p:nvSpPr>
          <p:cNvPr id="4" name="Título 6">
            <a:extLst>
              <a:ext uri="{FF2B5EF4-FFF2-40B4-BE49-F238E27FC236}">
                <a16:creationId xmlns:a16="http://schemas.microsoft.com/office/drawing/2014/main" id="{E0AE8EC5-80FD-F4B0-EC61-0233162D11E9}"/>
              </a:ext>
            </a:extLst>
          </p:cNvPr>
          <p:cNvSpPr txBox="1">
            <a:spLocks/>
          </p:cNvSpPr>
          <p:nvPr/>
        </p:nvSpPr>
        <p:spPr>
          <a:xfrm>
            <a:off x="1578426" y="93207"/>
            <a:ext cx="6814458" cy="647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a:latin typeface="Times New Roman"/>
                <a:cs typeface="Times New Roman"/>
              </a:rPr>
              <a:t>MI-DG | Revisão de Literatura</a:t>
            </a:r>
            <a:endParaRPr lang="pt-PT" sz="2400" b="1" i="1">
              <a:solidFill>
                <a:srgbClr val="FF0000"/>
              </a:solidFill>
              <a:latin typeface="Times New Roman"/>
              <a:cs typeface="Times New Roman"/>
            </a:endParaRPr>
          </a:p>
        </p:txBody>
      </p:sp>
      <p:sp>
        <p:nvSpPr>
          <p:cNvPr id="10" name="TextBox 9">
            <a:extLst>
              <a:ext uri="{FF2B5EF4-FFF2-40B4-BE49-F238E27FC236}">
                <a16:creationId xmlns:a16="http://schemas.microsoft.com/office/drawing/2014/main" id="{247E1CAB-913D-EBED-2091-186672C9E0B6}"/>
              </a:ext>
            </a:extLst>
          </p:cNvPr>
          <p:cNvSpPr txBox="1"/>
          <p:nvPr/>
        </p:nvSpPr>
        <p:spPr>
          <a:xfrm>
            <a:off x="439615" y="2110154"/>
            <a:ext cx="1131276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err="1">
                <a:latin typeface="Times New Roman"/>
                <a:cs typeface="Times New Roman"/>
              </a:rPr>
              <a:t>Há</a:t>
            </a:r>
            <a:r>
              <a:rPr lang="en-US" sz="2400">
                <a:latin typeface="Times New Roman"/>
                <a:cs typeface="Times New Roman"/>
              </a:rPr>
              <a:t> </a:t>
            </a:r>
            <a:r>
              <a:rPr lang="en-US" sz="2400" err="1">
                <a:latin typeface="Times New Roman"/>
                <a:cs typeface="Times New Roman"/>
              </a:rPr>
              <a:t>diversos</a:t>
            </a:r>
            <a:r>
              <a:rPr lang="en-US" sz="2400">
                <a:latin typeface="Times New Roman"/>
                <a:cs typeface="Times New Roman"/>
              </a:rPr>
              <a:t> </a:t>
            </a:r>
            <a:r>
              <a:rPr lang="en-US" sz="2400" err="1">
                <a:latin typeface="Times New Roman"/>
                <a:cs typeface="Times New Roman"/>
              </a:rPr>
              <a:t>métodos</a:t>
            </a:r>
            <a:r>
              <a:rPr lang="en-US" sz="2400">
                <a:latin typeface="Times New Roman"/>
                <a:cs typeface="Times New Roman"/>
              </a:rPr>
              <a:t> para </a:t>
            </a:r>
            <a:r>
              <a:rPr lang="en-US" sz="2400" err="1">
                <a:latin typeface="Times New Roman"/>
                <a:cs typeface="Times New Roman"/>
              </a:rPr>
              <a:t>fazer</a:t>
            </a:r>
            <a:r>
              <a:rPr lang="en-US" sz="2400">
                <a:latin typeface="Times New Roman"/>
                <a:cs typeface="Times New Roman"/>
              </a:rPr>
              <a:t> </a:t>
            </a:r>
            <a:r>
              <a:rPr lang="en-US" sz="2400" err="1">
                <a:latin typeface="Times New Roman"/>
                <a:cs typeface="Times New Roman"/>
              </a:rPr>
              <a:t>revisões</a:t>
            </a:r>
            <a:r>
              <a:rPr lang="en-US" sz="2400">
                <a:latin typeface="Times New Roman"/>
                <a:cs typeface="Times New Roman"/>
              </a:rPr>
              <a:t> de </a:t>
            </a:r>
            <a:r>
              <a:rPr lang="en-US" sz="2400" err="1">
                <a:latin typeface="Times New Roman"/>
                <a:cs typeface="Times New Roman"/>
              </a:rPr>
              <a:t>literatura</a:t>
            </a:r>
            <a:r>
              <a:rPr lang="en-US" sz="2400">
                <a:latin typeface="Times New Roman"/>
                <a:cs typeface="Times New Roman"/>
              </a:rPr>
              <a:t>.</a:t>
            </a:r>
            <a:endParaRPr lang="en-US" sz="2400">
              <a:solidFill>
                <a:srgbClr val="444444"/>
              </a:solidFill>
              <a:latin typeface="Times New Roman"/>
              <a:cs typeface="Times New Roman"/>
            </a:endParaRPr>
          </a:p>
          <a:p>
            <a:pPr marL="285750" indent="-285750">
              <a:buFont typeface="Arial"/>
              <a:buChar char="•"/>
            </a:pPr>
            <a:r>
              <a:rPr lang="en-US" sz="2400">
                <a:latin typeface="Times New Roman"/>
                <a:cs typeface="Times New Roman"/>
              </a:rPr>
              <a:t>A </a:t>
            </a:r>
            <a:r>
              <a:rPr lang="en-US" sz="2400" err="1">
                <a:latin typeface="Times New Roman"/>
                <a:cs typeface="Times New Roman"/>
              </a:rPr>
              <a:t>análise</a:t>
            </a:r>
            <a:r>
              <a:rPr lang="en-US" sz="2400">
                <a:latin typeface="Times New Roman"/>
                <a:cs typeface="Times New Roman"/>
              </a:rPr>
              <a:t> </a:t>
            </a:r>
            <a:r>
              <a:rPr lang="en-US" sz="2400" err="1">
                <a:latin typeface="Times New Roman"/>
                <a:cs typeface="Times New Roman"/>
              </a:rPr>
              <a:t>bibliométrica</a:t>
            </a:r>
            <a:r>
              <a:rPr lang="en-US" sz="2400">
                <a:latin typeface="Times New Roman"/>
                <a:cs typeface="Times New Roman"/>
              </a:rPr>
              <a:t> </a:t>
            </a:r>
            <a:r>
              <a:rPr lang="en-US" sz="2400" err="1">
                <a:latin typeface="Times New Roman"/>
                <a:cs typeface="Times New Roman"/>
              </a:rPr>
              <a:t>tem</a:t>
            </a:r>
            <a:r>
              <a:rPr lang="en-US" sz="2400">
                <a:latin typeface="Times New Roman"/>
                <a:cs typeface="Times New Roman"/>
              </a:rPr>
              <a:t> </a:t>
            </a:r>
            <a:r>
              <a:rPr lang="en-US" sz="2400" err="1">
                <a:latin typeface="Times New Roman"/>
                <a:cs typeface="Times New Roman"/>
              </a:rPr>
              <a:t>ganho</a:t>
            </a:r>
            <a:r>
              <a:rPr lang="en-US" sz="2400">
                <a:latin typeface="Times New Roman"/>
                <a:cs typeface="Times New Roman"/>
              </a:rPr>
              <a:t> </a:t>
            </a:r>
            <a:r>
              <a:rPr lang="en-US" sz="2400" err="1">
                <a:latin typeface="Times New Roman"/>
                <a:cs typeface="Times New Roman"/>
              </a:rPr>
              <a:t>popularidade</a:t>
            </a:r>
            <a:r>
              <a:rPr lang="en-US" sz="2400">
                <a:latin typeface="Times New Roman"/>
                <a:cs typeface="Times New Roman"/>
              </a:rPr>
              <a:t> </a:t>
            </a:r>
            <a:r>
              <a:rPr lang="en-US" sz="2400" err="1">
                <a:latin typeface="Times New Roman"/>
                <a:cs typeface="Times New Roman"/>
              </a:rPr>
              <a:t>na</a:t>
            </a:r>
            <a:r>
              <a:rPr lang="en-US" sz="2400">
                <a:latin typeface="Times New Roman"/>
                <a:cs typeface="Times New Roman"/>
              </a:rPr>
              <a:t> </a:t>
            </a:r>
            <a:r>
              <a:rPr lang="en-US" sz="2400" err="1">
                <a:latin typeface="Times New Roman"/>
                <a:cs typeface="Times New Roman"/>
              </a:rPr>
              <a:t>área</a:t>
            </a:r>
            <a:r>
              <a:rPr lang="en-US" sz="2400">
                <a:latin typeface="Times New Roman"/>
                <a:cs typeface="Times New Roman"/>
              </a:rPr>
              <a:t> de </a:t>
            </a:r>
            <a:r>
              <a:rPr lang="en-US" sz="2400" err="1">
                <a:latin typeface="Times New Roman"/>
                <a:cs typeface="Times New Roman"/>
              </a:rPr>
              <a:t>gestão</a:t>
            </a:r>
            <a:r>
              <a:rPr lang="en-US" sz="2400">
                <a:latin typeface="Times New Roman"/>
                <a:cs typeface="Times New Roman"/>
              </a:rPr>
              <a:t>. </a:t>
            </a:r>
            <a:endParaRPr lang="en-US" sz="2400">
              <a:solidFill>
                <a:srgbClr val="000000"/>
              </a:solidFill>
              <a:latin typeface="Times New Roman"/>
              <a:cs typeface="Times New Roman"/>
            </a:endParaRPr>
          </a:p>
          <a:p>
            <a:pPr marL="285750" indent="-285750">
              <a:buFont typeface="Arial"/>
              <a:buChar char="•"/>
            </a:pPr>
            <a:r>
              <a:rPr lang="en-GB" sz="2400" err="1">
                <a:solidFill>
                  <a:srgbClr val="000000"/>
                </a:solidFill>
                <a:latin typeface="Times New Roman"/>
                <a:cs typeface="Times New Roman"/>
              </a:rPr>
              <a:t>Adequação</a:t>
            </a:r>
            <a:r>
              <a:rPr lang="en-GB" sz="2400">
                <a:solidFill>
                  <a:srgbClr val="000000"/>
                </a:solidFill>
                <a:latin typeface="Times New Roman"/>
                <a:cs typeface="Times New Roman"/>
              </a:rPr>
              <a:t> </a:t>
            </a:r>
            <a:r>
              <a:rPr lang="en-GB" sz="2400" err="1">
                <a:solidFill>
                  <a:srgbClr val="000000"/>
                </a:solidFill>
                <a:latin typeface="Times New Roman"/>
                <a:cs typeface="Times New Roman"/>
              </a:rPr>
              <a:t>ao</a:t>
            </a:r>
            <a:r>
              <a:rPr lang="en-GB" sz="2400">
                <a:solidFill>
                  <a:srgbClr val="000000"/>
                </a:solidFill>
                <a:latin typeface="Times New Roman"/>
                <a:cs typeface="Times New Roman"/>
              </a:rPr>
              <a:t> </a:t>
            </a:r>
            <a:r>
              <a:rPr lang="en-GB" sz="2400" err="1">
                <a:solidFill>
                  <a:srgbClr val="000000"/>
                </a:solidFill>
                <a:latin typeface="Times New Roman"/>
                <a:cs typeface="Times New Roman"/>
              </a:rPr>
              <a:t>contexto</a:t>
            </a:r>
            <a:r>
              <a:rPr lang="en-GB" sz="2400">
                <a:solidFill>
                  <a:srgbClr val="000000"/>
                </a:solidFill>
                <a:latin typeface="Times New Roman"/>
                <a:cs typeface="Times New Roman"/>
              </a:rPr>
              <a:t> e </a:t>
            </a:r>
            <a:r>
              <a:rPr lang="en-GB" sz="2400" err="1">
                <a:solidFill>
                  <a:srgbClr val="000000"/>
                </a:solidFill>
                <a:latin typeface="Times New Roman"/>
                <a:cs typeface="Times New Roman"/>
              </a:rPr>
              <a:t>objetivos</a:t>
            </a:r>
            <a:endParaRPr lang="en-GB" sz="2400">
              <a:solidFill>
                <a:srgbClr val="000000"/>
              </a:solidFill>
              <a:latin typeface="Times New Roman"/>
              <a:cs typeface="Times New Roman"/>
            </a:endParaRPr>
          </a:p>
          <a:p>
            <a:pPr marL="285750" indent="-285750" algn="l">
              <a:buFont typeface="Arial"/>
              <a:buChar char="•"/>
            </a:pPr>
            <a:endParaRPr lang="en-US" sz="2400">
              <a:latin typeface="Times New Roman"/>
              <a:cs typeface="Times New Roman"/>
            </a:endParaRPr>
          </a:p>
        </p:txBody>
      </p:sp>
    </p:spTree>
    <p:extLst>
      <p:ext uri="{BB962C8B-B14F-4D97-AF65-F5344CB8AC3E}">
        <p14:creationId xmlns:p14="http://schemas.microsoft.com/office/powerpoint/2010/main" val="2023302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11" name="Título 6">
            <a:extLst>
              <a:ext uri="{FF2B5EF4-FFF2-40B4-BE49-F238E27FC236}">
                <a16:creationId xmlns:a16="http://schemas.microsoft.com/office/drawing/2014/main" id="{490BF748-EABA-8639-18CE-357CE5546213}"/>
              </a:ext>
            </a:extLst>
          </p:cNvPr>
          <p:cNvSpPr txBox="1">
            <a:spLocks/>
          </p:cNvSpPr>
          <p:nvPr/>
        </p:nvSpPr>
        <p:spPr>
          <a:xfrm>
            <a:off x="1643740" y="-15269"/>
            <a:ext cx="6814458" cy="6470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2400">
                <a:latin typeface="Times New Roman" panose="02020603050405020304" pitchFamily="18" charset="0"/>
                <a:cs typeface="Times New Roman" panose="02020603050405020304" pitchFamily="18" charset="0"/>
              </a:rPr>
              <a:t>MI-DG | Referências Bibliográficas</a:t>
            </a:r>
            <a:endParaRPr lang="pt-PT" sz="2400" b="1">
              <a:latin typeface="Times New Roman" panose="02020603050405020304" pitchFamily="18" charset="0"/>
              <a:cs typeface="Times New Roman" panose="02020603050405020304" pitchFamily="18" charset="0"/>
            </a:endParaRPr>
          </a:p>
        </p:txBody>
      </p:sp>
      <p:sp>
        <p:nvSpPr>
          <p:cNvPr id="12" name="CaixaDeTexto 11">
            <a:extLst>
              <a:ext uri="{FF2B5EF4-FFF2-40B4-BE49-F238E27FC236}">
                <a16:creationId xmlns:a16="http://schemas.microsoft.com/office/drawing/2014/main" id="{776D1520-9BA5-40F1-FD69-58BB0A5E6D7F}"/>
              </a:ext>
            </a:extLst>
          </p:cNvPr>
          <p:cNvSpPr txBox="1"/>
          <p:nvPr/>
        </p:nvSpPr>
        <p:spPr>
          <a:xfrm>
            <a:off x="11811001" y="6519446"/>
            <a:ext cx="1088572" cy="338554"/>
          </a:xfrm>
          <a:prstGeom prst="rect">
            <a:avLst/>
          </a:prstGeom>
          <a:noFill/>
        </p:spPr>
        <p:txBody>
          <a:bodyPr wrap="square" lIns="91440" tIns="45720" rIns="91440" bIns="45720" rtlCol="0" anchor="t">
            <a:spAutoFit/>
          </a:bodyPr>
          <a:lstStyle/>
          <a:p>
            <a:r>
              <a:rPr lang="pt-PT" sz="1600">
                <a:latin typeface="Times New Roman"/>
                <a:cs typeface="Times New Roman"/>
              </a:rPr>
              <a:t>55</a:t>
            </a:r>
            <a:endParaRPr lang="pt-PT" sz="1600">
              <a:latin typeface="Times New Roman" panose="02020603050405020304" pitchFamily="18" charset="0"/>
              <a:cs typeface="Times New Roman" panose="02020603050405020304" pitchFamily="18" charset="0"/>
            </a:endParaRPr>
          </a:p>
        </p:txBody>
      </p:sp>
      <p:sp>
        <p:nvSpPr>
          <p:cNvPr id="3" name="CaixaDeTexto 2">
            <a:extLst>
              <a:ext uri="{FF2B5EF4-FFF2-40B4-BE49-F238E27FC236}">
                <a16:creationId xmlns:a16="http://schemas.microsoft.com/office/drawing/2014/main" id="{5791B689-FC25-9034-D6E8-DA60E3533CCD}"/>
              </a:ext>
            </a:extLst>
          </p:cNvPr>
          <p:cNvSpPr txBox="1"/>
          <p:nvPr/>
        </p:nvSpPr>
        <p:spPr>
          <a:xfrm>
            <a:off x="174171" y="1132193"/>
            <a:ext cx="11843658" cy="4576766"/>
          </a:xfrm>
          <a:prstGeom prst="rect">
            <a:avLst/>
          </a:prstGeom>
          <a:noFill/>
        </p:spPr>
        <p:txBody>
          <a:bodyPr wrap="square">
            <a:spAutoFit/>
          </a:bodyPr>
          <a:lstStyle/>
          <a:p>
            <a:pPr algn="just">
              <a:lnSpc>
                <a:spcPct val="150000"/>
              </a:lnSpc>
              <a:spcAft>
                <a:spcPts val="800"/>
              </a:spcAft>
            </a:pPr>
            <a:r>
              <a:rPr lang="en-US" sz="1800" b="1" kern="100" dirty="0">
                <a:effectLst/>
                <a:latin typeface="Times New Roman" panose="02020603050405020304" pitchFamily="18" charset="0"/>
                <a:ea typeface="Arial" panose="020B0604020202020204" pitchFamily="34" charset="0"/>
                <a:cs typeface="Times New Roman" panose="02020603050405020304" pitchFamily="18" charset="0"/>
              </a:rPr>
              <a:t> </a:t>
            </a:r>
            <a:endParaRPr lang="pt-PT"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indent="-457200" algn="l"/>
            <a:r>
              <a:rPr lang="en-US" b="0" i="0" dirty="0">
                <a:solidFill>
                  <a:srgbClr val="000000"/>
                </a:solidFill>
                <a:effectLst/>
                <a:latin typeface="Times New Roman" panose="02020603050405020304" pitchFamily="18" charset="0"/>
                <a:cs typeface="Times New Roman" panose="02020603050405020304" pitchFamily="18" charset="0"/>
              </a:rPr>
              <a:t>Snyder, H. (2019). Literature review as a research methodology: An overview and guidelines. </a:t>
            </a:r>
            <a:r>
              <a:rPr lang="en-US" b="0" i="1" dirty="0">
                <a:solidFill>
                  <a:srgbClr val="000000"/>
                </a:solidFill>
                <a:effectLst/>
                <a:latin typeface="Times New Roman" panose="02020603050405020304" pitchFamily="18" charset="0"/>
                <a:cs typeface="Times New Roman" panose="02020603050405020304" pitchFamily="18" charset="0"/>
              </a:rPr>
              <a:t>Journal of Business Research</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1" dirty="0">
                <a:solidFill>
                  <a:srgbClr val="000000"/>
                </a:solidFill>
                <a:effectLst/>
                <a:latin typeface="Times New Roman" panose="02020603050405020304" pitchFamily="18" charset="0"/>
                <a:cs typeface="Times New Roman" panose="02020603050405020304" pitchFamily="18" charset="0"/>
              </a:rPr>
              <a:t>104</a:t>
            </a:r>
            <a:r>
              <a:rPr lang="en-US" b="0" i="0" dirty="0">
                <a:solidFill>
                  <a:srgbClr val="000000"/>
                </a:solidFill>
                <a:effectLst/>
                <a:latin typeface="Times New Roman" panose="02020603050405020304" pitchFamily="18" charset="0"/>
                <a:cs typeface="Times New Roman" panose="02020603050405020304" pitchFamily="18" charset="0"/>
              </a:rPr>
              <a:t>(1), 333–339. ScienceDirect.</a:t>
            </a:r>
          </a:p>
          <a:p>
            <a:pPr algn="l"/>
            <a:r>
              <a:rPr lang="en-US" b="0" i="0" dirty="0">
                <a:solidFill>
                  <a:srgbClr val="000000"/>
                </a:solidFill>
                <a:effectLst/>
                <a:latin typeface="Times New Roman" panose="02020603050405020304" pitchFamily="18" charset="0"/>
                <a:cs typeface="Times New Roman" panose="02020603050405020304" pitchFamily="18" charset="0"/>
              </a:rPr>
              <a:t>‌</a:t>
            </a:r>
          </a:p>
          <a:p>
            <a:pPr algn="just">
              <a:lnSpc>
                <a:spcPct val="150000"/>
              </a:lnSpc>
              <a:spcAft>
                <a:spcPts val="800"/>
              </a:spcAft>
            </a:pPr>
            <a:endParaRPr lang="pt-PT"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indent="-457200" algn="l"/>
            <a:r>
              <a:rPr lang="en-US" b="0" i="0" dirty="0" err="1">
                <a:solidFill>
                  <a:srgbClr val="000000"/>
                </a:solidFill>
                <a:effectLst/>
                <a:latin typeface="Times New Roman" panose="02020603050405020304" pitchFamily="18" charset="0"/>
                <a:cs typeface="Times New Roman" panose="02020603050405020304" pitchFamily="18" charset="0"/>
              </a:rPr>
              <a:t>Donthu</a:t>
            </a:r>
            <a:r>
              <a:rPr lang="en-US" b="0" i="0" dirty="0">
                <a:solidFill>
                  <a:srgbClr val="000000"/>
                </a:solidFill>
                <a:effectLst/>
                <a:latin typeface="Times New Roman" panose="02020603050405020304" pitchFamily="18" charset="0"/>
                <a:cs typeface="Times New Roman" panose="02020603050405020304" pitchFamily="18" charset="0"/>
              </a:rPr>
              <a:t>, N., Kumar, S., Mukherjee, D., Pandey, N., &amp; Lim, W. M. (2021). How to conduct a bibliometric analysis: An overview and guidelines. </a:t>
            </a:r>
            <a:r>
              <a:rPr lang="en-US" b="0" i="1" dirty="0">
                <a:solidFill>
                  <a:srgbClr val="000000"/>
                </a:solidFill>
                <a:effectLst/>
                <a:latin typeface="Times New Roman" panose="02020603050405020304" pitchFamily="18" charset="0"/>
                <a:cs typeface="Times New Roman" panose="02020603050405020304" pitchFamily="18" charset="0"/>
              </a:rPr>
              <a:t>Journal of Business Research</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1" dirty="0">
                <a:solidFill>
                  <a:srgbClr val="000000"/>
                </a:solidFill>
                <a:effectLst/>
                <a:latin typeface="Times New Roman" panose="02020603050405020304" pitchFamily="18" charset="0"/>
                <a:cs typeface="Times New Roman" panose="02020603050405020304" pitchFamily="18" charset="0"/>
              </a:rPr>
              <a:t>133</a:t>
            </a:r>
            <a:r>
              <a:rPr lang="en-US" b="0" i="0" dirty="0">
                <a:solidFill>
                  <a:srgbClr val="000000"/>
                </a:solidFill>
                <a:effectLst/>
                <a:latin typeface="Times New Roman" panose="02020603050405020304" pitchFamily="18" charset="0"/>
                <a:cs typeface="Times New Roman" panose="02020603050405020304" pitchFamily="18" charset="0"/>
              </a:rPr>
              <a:t>, 285–296. </a:t>
            </a:r>
            <a:r>
              <a:rPr lang="en-US" b="0" i="0" dirty="0">
                <a:solidFill>
                  <a:srgbClr val="000000"/>
                </a:solidFill>
                <a:effectLst/>
                <a:latin typeface="Times New Roman" panose="02020603050405020304" pitchFamily="18" charset="0"/>
                <a:cs typeface="Times New Roman" panose="02020603050405020304" pitchFamily="18" charset="0"/>
                <a:hlinkClick r:id="rId4"/>
              </a:rPr>
              <a:t>https://doi.org/10.1016/j.jbusres.2021.04.070</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spcAft>
                <a:spcPts val="800"/>
              </a:spcAft>
            </a:pPr>
            <a:endParaRPr lang="pt-PT" sz="1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indent="-457200" algn="l"/>
            <a:r>
              <a:rPr lang="en-US" b="0" i="0" dirty="0" err="1">
                <a:solidFill>
                  <a:srgbClr val="000000"/>
                </a:solidFill>
                <a:effectLst/>
                <a:latin typeface="Times New Roman" panose="02020603050405020304" pitchFamily="18" charset="0"/>
                <a:cs typeface="Times New Roman" panose="02020603050405020304" pitchFamily="18" charset="0"/>
              </a:rPr>
              <a:t>Hiebl</a:t>
            </a:r>
            <a:r>
              <a:rPr lang="en-US" b="0" i="0" dirty="0">
                <a:solidFill>
                  <a:srgbClr val="000000"/>
                </a:solidFill>
                <a:effectLst/>
                <a:latin typeface="Times New Roman" panose="02020603050405020304" pitchFamily="18" charset="0"/>
                <a:cs typeface="Times New Roman" panose="02020603050405020304" pitchFamily="18" charset="0"/>
              </a:rPr>
              <a:t>, M. R. W. (2021). Sample Selection in Systematic Literature Reviews of Management Research. </a:t>
            </a:r>
            <a:r>
              <a:rPr lang="en-US" b="0" i="1" dirty="0">
                <a:solidFill>
                  <a:srgbClr val="000000"/>
                </a:solidFill>
                <a:effectLst/>
                <a:latin typeface="Times New Roman" panose="02020603050405020304" pitchFamily="18" charset="0"/>
                <a:cs typeface="Times New Roman" panose="02020603050405020304" pitchFamily="18" charset="0"/>
              </a:rPr>
              <a:t>Organizational Research Methods</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1" dirty="0">
                <a:solidFill>
                  <a:srgbClr val="000000"/>
                </a:solidFill>
                <a:effectLst/>
                <a:latin typeface="Times New Roman" panose="02020603050405020304" pitchFamily="18" charset="0"/>
                <a:cs typeface="Times New Roman" panose="02020603050405020304" pitchFamily="18" charset="0"/>
              </a:rPr>
              <a:t>26</a:t>
            </a:r>
            <a:r>
              <a:rPr lang="en-US" b="0" i="0" dirty="0">
                <a:solidFill>
                  <a:srgbClr val="000000"/>
                </a:solidFill>
                <a:effectLst/>
                <a:latin typeface="Times New Roman" panose="02020603050405020304" pitchFamily="18" charset="0"/>
                <a:cs typeface="Times New Roman" panose="02020603050405020304" pitchFamily="18" charset="0"/>
              </a:rPr>
              <a:t>(2), 229–261. </a:t>
            </a:r>
            <a:r>
              <a:rPr lang="en-US" b="0" i="0" dirty="0">
                <a:solidFill>
                  <a:srgbClr val="000000"/>
                </a:solidFill>
                <a:effectLst/>
                <a:latin typeface="Times New Roman" panose="02020603050405020304" pitchFamily="18" charset="0"/>
                <a:cs typeface="Times New Roman" panose="02020603050405020304" pitchFamily="18" charset="0"/>
                <a:hlinkClick r:id="rId5"/>
              </a:rPr>
              <a:t>https://journals.sagepub.com/doi/full/10.1177/1094428120986851</a:t>
            </a:r>
            <a:endParaRPr lang="en-US" b="0" i="0" dirty="0">
              <a:solidFill>
                <a:srgbClr val="000000"/>
              </a:solidFill>
              <a:effectLst/>
              <a:latin typeface="Times New Roman" panose="02020603050405020304" pitchFamily="18" charset="0"/>
              <a:cs typeface="Times New Roman" panose="02020603050405020304" pitchFamily="18" charset="0"/>
            </a:endParaRPr>
          </a:p>
          <a:p>
            <a:pPr marL="457200" indent="-457200" algn="l"/>
            <a:endParaRPr lang="en-US" b="0" i="0" dirty="0">
              <a:solidFill>
                <a:srgbClr val="000000"/>
              </a:solidFill>
              <a:effectLst/>
              <a:latin typeface="Times New Roman" panose="02020603050405020304" pitchFamily="18" charset="0"/>
              <a:cs typeface="Times New Roman" panose="02020603050405020304" pitchFamily="18" charset="0"/>
            </a:endParaRPr>
          </a:p>
          <a:p>
            <a:pPr algn="l"/>
            <a:r>
              <a:rPr lang="en-US" b="0" i="0" dirty="0">
                <a:solidFill>
                  <a:srgbClr val="000000"/>
                </a:solidFill>
                <a:effectLst/>
                <a:latin typeface="Calibri" panose="020F0502020204030204" pitchFamily="34" charset="0"/>
              </a:rPr>
              <a:t>‌</a:t>
            </a:r>
          </a:p>
          <a:p>
            <a:pPr algn="just">
              <a:lnSpc>
                <a:spcPct val="107000"/>
              </a:lnSpc>
              <a:spcAft>
                <a:spcPts val="800"/>
              </a:spcAft>
            </a:pPr>
            <a:r>
              <a:rPr lang="en-US" sz="1600" kern="100" dirty="0">
                <a:effectLst/>
                <a:latin typeface="Times New Roman" panose="02020603050405020304" pitchFamily="18" charset="0"/>
                <a:ea typeface="Arial" panose="020B0604020202020204" pitchFamily="34" charset="0"/>
                <a:cs typeface="Arial" panose="020B0604020202020204" pitchFamily="34" charset="0"/>
              </a:rPr>
              <a:t> </a:t>
            </a:r>
            <a:endParaRPr lang="pt-PT" sz="16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5754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74171" y="1001496"/>
            <a:ext cx="11843658" cy="5649669"/>
          </a:xfrm>
        </p:spPr>
        <p:txBody>
          <a:bodyPr>
            <a:normAutofit/>
          </a:bodyPr>
          <a:lstStyle/>
          <a:p>
            <a:pPr algn="l"/>
            <a:r>
              <a:rPr lang="pt-PT" sz="1800" b="1">
                <a:latin typeface="Times New Roman" panose="02020603050405020304" pitchFamily="18" charset="0"/>
                <a:cs typeface="Times New Roman" panose="02020603050405020304" pitchFamily="18" charset="0"/>
              </a:rPr>
              <a:t>Artigo 7:</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654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6</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a:t>
            </a:r>
            <a:endParaRPr lang="pt-PT" sz="2400" b="1">
              <a:latin typeface="Times New Roman" panose="02020603050405020304" pitchFamily="18" charset="0"/>
              <a:cs typeface="Times New Roman" panose="02020603050405020304" pitchFamily="18" charset="0"/>
            </a:endParaRPr>
          </a:p>
        </p:txBody>
      </p:sp>
      <p:pic>
        <p:nvPicPr>
          <p:cNvPr id="10" name="Imagem 9">
            <a:extLst>
              <a:ext uri="{FF2B5EF4-FFF2-40B4-BE49-F238E27FC236}">
                <a16:creationId xmlns:a16="http://schemas.microsoft.com/office/drawing/2014/main" id="{CDC36582-9538-E472-5F16-9725C1EABFF6}"/>
              </a:ext>
            </a:extLst>
          </p:cNvPr>
          <p:cNvPicPr>
            <a:picLocks noChangeAspect="1"/>
          </p:cNvPicPr>
          <p:nvPr/>
        </p:nvPicPr>
        <p:blipFill>
          <a:blip r:embed="rId3"/>
          <a:stretch>
            <a:fillRect/>
          </a:stretch>
        </p:blipFill>
        <p:spPr>
          <a:xfrm>
            <a:off x="243948" y="1426407"/>
            <a:ext cx="5745385" cy="5431594"/>
          </a:xfrm>
          <a:prstGeom prst="rect">
            <a:avLst/>
          </a:prstGeom>
          <a:ln>
            <a:solidFill>
              <a:schemeClr val="tx1"/>
            </a:solidFill>
          </a:ln>
        </p:spPr>
      </p:pic>
      <p:sp>
        <p:nvSpPr>
          <p:cNvPr id="11" name="Rectangle 1">
            <a:extLst>
              <a:ext uri="{FF2B5EF4-FFF2-40B4-BE49-F238E27FC236}">
                <a16:creationId xmlns:a16="http://schemas.microsoft.com/office/drawing/2014/main" id="{EDDE2D1F-318A-0D62-84CE-2D5FF20D48DD}"/>
              </a:ext>
            </a:extLst>
          </p:cNvPr>
          <p:cNvSpPr>
            <a:spLocks noChangeArrowheads="1"/>
          </p:cNvSpPr>
          <p:nvPr/>
        </p:nvSpPr>
        <p:spPr bwMode="auto">
          <a:xfrm>
            <a:off x="6149546" y="1852803"/>
            <a:ext cx="550120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0" fontAlgn="base" latinLnBrk="0" hangingPunct="0">
              <a:lnSpc>
                <a:spcPct val="100000"/>
              </a:lnSpc>
              <a:spcBef>
                <a:spcPct val="0"/>
              </a:spcBef>
              <a:spcAft>
                <a:spcPct val="0"/>
              </a:spcAft>
              <a:buClrTx/>
              <a:buSzTx/>
              <a:buFontTx/>
              <a:buAutoNum type="arabicParenBoth"/>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 </a:t>
            </a:r>
            <a:r>
              <a:rPr lang="pt-PT" altLang="pt-PT" sz="1600">
                <a:latin typeface="Times New Roman" panose="02020603050405020304" pitchFamily="18" charset="0"/>
                <a:ea typeface="Times New Roman" panose="02020603050405020304" pitchFamily="18" charset="0"/>
                <a:cs typeface="Times New Roman" panose="02020603050405020304" pitchFamily="18" charset="0"/>
              </a:rPr>
              <a:t>D</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istingue diferentes </a:t>
            </a:r>
            <a:r>
              <a:rPr kumimoji="0" lang="pt-PT" altLang="pt-PT" sz="1600" b="1"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tipos de revisão de literatura </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(sistem</a:t>
            </a:r>
            <a:r>
              <a:rPr kumimoji="0" lang="pt-PT" altLang="pt-PT" sz="1600" b="0" u="none" strike="noStrike" cap="none" normalizeH="0" baseline="0">
                <a:ln>
                  <a:noFill/>
                </a:ln>
                <a:effectLst/>
                <a:latin typeface="Aptos" panose="020B0004020202020204" pitchFamily="34" charset="0"/>
                <a:ea typeface="Times New Roman" panose="02020603050405020304" pitchFamily="18" charset="0"/>
                <a:cs typeface="Times New Roman" panose="02020603050405020304" pitchFamily="18" charset="0"/>
              </a:rPr>
              <a:t>á</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tica, semi-sistem</a:t>
            </a:r>
            <a:r>
              <a:rPr kumimoji="0" lang="pt-PT" altLang="pt-PT" sz="1600" b="0" u="none" strike="noStrike" cap="none" normalizeH="0" baseline="0">
                <a:ln>
                  <a:noFill/>
                </a:ln>
                <a:effectLst/>
                <a:latin typeface="Aptos" panose="020B0004020202020204" pitchFamily="34" charset="0"/>
                <a:ea typeface="Times New Roman" panose="02020603050405020304" pitchFamily="18" charset="0"/>
                <a:cs typeface="Times New Roman" panose="02020603050405020304" pitchFamily="18" charset="0"/>
              </a:rPr>
              <a:t>á</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tica e integrada) e adequa a </a:t>
            </a:r>
            <a:r>
              <a:rPr kumimoji="0" lang="pt-PT" altLang="pt-PT" sz="1600" b="1"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efetividade de cada um </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conforme o </a:t>
            </a:r>
            <a:r>
              <a:rPr kumimoji="0" lang="pt-PT" altLang="pt-PT" sz="1600" b="1"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objetivo</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e a </a:t>
            </a:r>
            <a:r>
              <a:rPr kumimoji="0" lang="pt-PT" altLang="pt-PT" sz="1600" b="1"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qualidade</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de execu</a:t>
            </a:r>
            <a:r>
              <a:rPr kumimoji="0" lang="pt-PT" altLang="pt-PT" sz="1600" b="0" u="none" strike="noStrike" cap="none" normalizeH="0" baseline="0">
                <a:ln>
                  <a:noFill/>
                </a:ln>
                <a:effectLst/>
                <a:latin typeface="Aptos" panose="020B0004020202020204" pitchFamily="34" charset="0"/>
                <a:ea typeface="Times New Roman" panose="02020603050405020304" pitchFamily="18" charset="0"/>
                <a:cs typeface="Times New Roman" panose="02020603050405020304" pitchFamily="18" charset="0"/>
              </a:rPr>
              <a:t>ç</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ão do </a:t>
            </a:r>
            <a:r>
              <a:rPr kumimoji="0" lang="pt-PT" altLang="pt-PT" sz="1600" b="1"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estudo</a:t>
            </a:r>
            <a:r>
              <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(2) </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Aborda </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problemas</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a:t>
            </a:r>
            <a:r>
              <a:rPr kumimoji="0" lang="pt-PT" altLang="pt-PT" sz="1600" b="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á</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ticos normalmente encontrados na realiza</a:t>
            </a:r>
            <a:r>
              <a:rPr kumimoji="0" lang="pt-PT" altLang="pt-PT" sz="1600" b="0"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ç</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ão de </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investiga</a:t>
            </a:r>
            <a:r>
              <a:rPr kumimoji="0" lang="pt-PT" altLang="pt-PT" sz="1600" b="1"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ç</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ão em gestão</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(3) </a:t>
            </a:r>
            <a:r>
              <a:rPr lang="pt-PT" altLang="pt-PT" sz="1600">
                <a:latin typeface="Times New Roman" panose="02020603050405020304" pitchFamily="18" charset="0"/>
                <a:ea typeface="Times New Roman" panose="02020603050405020304" pitchFamily="18" charset="0"/>
                <a:cs typeface="Times New Roman" panose="02020603050405020304" pitchFamily="18" charset="0"/>
              </a:rPr>
              <a:t>P</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rovidencia </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contextualiza</a:t>
            </a:r>
            <a:r>
              <a:rPr kumimoji="0" lang="pt-PT" altLang="pt-PT" sz="1600" b="1"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ç</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ão</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guia o investigador </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 procura realizar revisão de literatura para sintetizar conhecimento individualmente; </a:t>
            </a: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(4) </a:t>
            </a:r>
            <a:r>
              <a:rPr lang="pt-PT" altLang="pt-PT" sz="1600">
                <a:latin typeface="Times New Roman" panose="02020603050405020304" pitchFamily="18" charset="0"/>
                <a:ea typeface="Times New Roman" panose="02020603050405020304" pitchFamily="18" charset="0"/>
                <a:cs typeface="Times New Roman" panose="02020603050405020304" pitchFamily="18" charset="0"/>
              </a:rPr>
              <a:t>A</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juda a identificar as </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caracter</a:t>
            </a:r>
            <a:r>
              <a:rPr kumimoji="0" lang="pt-PT" altLang="pt-PT" sz="1600" b="1" u="none" strike="noStrike" cap="none" normalizeH="0" baseline="0">
                <a:ln>
                  <a:noFill/>
                </a:ln>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í</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sticas de qualidade </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numa </a:t>
            </a:r>
            <a:r>
              <a:rPr kumimoji="0" lang="pt-PT" altLang="pt-PT" sz="1600" b="1"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revisão de literatura</a:t>
            </a:r>
            <a:r>
              <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podendo ajudar editores, autores ou qualquer outra pessoa. </a:t>
            </a:r>
            <a:endParaRPr kumimoji="0" lang="pt-PT" altLang="pt-PT" sz="2400" b="0" u="none" strike="noStrike" cap="none" normalizeH="0" baseline="0">
              <a:ln>
                <a:noFill/>
              </a:ln>
              <a:solidFill>
                <a:schemeClr val="tx1"/>
              </a:solidFill>
              <a:effectLst/>
              <a:latin typeface="Arial" panose="020B0604020202020204" pitchFamily="34" charset="0"/>
            </a:endParaRPr>
          </a:p>
        </p:txBody>
      </p:sp>
      <p:sp>
        <p:nvSpPr>
          <p:cNvPr id="2" name="CaixaDeTexto 1">
            <a:extLst>
              <a:ext uri="{FF2B5EF4-FFF2-40B4-BE49-F238E27FC236}">
                <a16:creationId xmlns:a16="http://schemas.microsoft.com/office/drawing/2014/main" id="{300218CD-8160-A1DB-C4D1-27194D8824D9}"/>
              </a:ext>
            </a:extLst>
          </p:cNvPr>
          <p:cNvSpPr txBox="1"/>
          <p:nvPr/>
        </p:nvSpPr>
        <p:spPr>
          <a:xfrm>
            <a:off x="5050969" y="1141117"/>
            <a:ext cx="6558642" cy="276999"/>
          </a:xfrm>
          <a:prstGeom prst="rect">
            <a:avLst/>
          </a:prstGeom>
          <a:noFill/>
        </p:spPr>
        <p:txBody>
          <a:bodyPr wrap="square">
            <a:spAutoFit/>
          </a:bodyPr>
          <a:lstStyle/>
          <a:p>
            <a:r>
              <a:rPr lang="pt-PT" sz="1200" kern="100" err="1">
                <a:effectLst/>
                <a:latin typeface="Times New Roman" panose="02020603050405020304" pitchFamily="18" charset="0"/>
                <a:ea typeface="Aptos" panose="020B0004020202020204" pitchFamily="34" charset="0"/>
                <a:cs typeface="Arial" panose="020B0604020202020204" pitchFamily="34" charset="0"/>
              </a:rPr>
              <a:t>Snyder</a:t>
            </a:r>
            <a:r>
              <a:rPr lang="pt-PT" sz="1200" kern="100">
                <a:effectLst/>
                <a:latin typeface="Times New Roman" panose="02020603050405020304" pitchFamily="18" charset="0"/>
                <a:ea typeface="Aptos" panose="020B0004020202020204" pitchFamily="34" charset="0"/>
                <a:cs typeface="Arial" panose="020B0604020202020204" pitchFamily="34" charset="0"/>
              </a:rPr>
              <a:t> (2019)</a:t>
            </a:r>
            <a:endParaRPr lang="pt-PT" sz="1200"/>
          </a:p>
        </p:txBody>
      </p:sp>
    </p:spTree>
    <p:extLst>
      <p:ext uri="{BB962C8B-B14F-4D97-AF65-F5344CB8AC3E}">
        <p14:creationId xmlns:p14="http://schemas.microsoft.com/office/powerpoint/2010/main" val="155201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74171" y="1001496"/>
            <a:ext cx="11843658" cy="5649669"/>
          </a:xfrm>
        </p:spPr>
        <p:txBody>
          <a:bodyPr>
            <a:normAutofit/>
          </a:bodyPr>
          <a:lstStyle/>
          <a:p>
            <a:pPr algn="l"/>
            <a:r>
              <a:rPr lang="pt-PT" sz="1800" b="1">
                <a:latin typeface="Times New Roman" panose="02020603050405020304" pitchFamily="18" charset="0"/>
                <a:cs typeface="Times New Roman" panose="02020603050405020304" pitchFamily="18" charset="0"/>
              </a:rPr>
              <a:t>Revisão de Literatura:</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654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7</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a:t>
            </a:r>
            <a:endParaRPr lang="pt-PT" sz="2400" b="1">
              <a:latin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EDDE2D1F-318A-0D62-84CE-2D5FF20D48DD}"/>
              </a:ext>
            </a:extLst>
          </p:cNvPr>
          <p:cNvSpPr>
            <a:spLocks noChangeArrowheads="1"/>
          </p:cNvSpPr>
          <p:nvPr/>
        </p:nvSpPr>
        <p:spPr bwMode="auto">
          <a:xfrm>
            <a:off x="174171" y="1410817"/>
            <a:ext cx="570930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0" fontAlgn="base" latinLnBrk="0" hangingPunct="0">
              <a:lnSpc>
                <a:spcPct val="100000"/>
              </a:lnSpc>
              <a:spcBef>
                <a:spcPct val="0"/>
              </a:spcBef>
              <a:spcAft>
                <a:spcPct val="0"/>
              </a:spcAft>
              <a:buClrTx/>
              <a:buSzTx/>
              <a:buFontTx/>
              <a:buAutoNum type="arabicParenBoth"/>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 F</a:t>
            </a:r>
            <a:r>
              <a:rPr lang="pt-PT" sz="1600" b="1">
                <a:effectLst/>
                <a:latin typeface="Times New Roman" panose="02020603050405020304" pitchFamily="18" charset="0"/>
                <a:ea typeface="Times New Roman" panose="02020603050405020304" pitchFamily="18" charset="0"/>
              </a:rPr>
              <a:t>orma sistemática de recolher e sintetizar investigação prévia;</a:t>
            </a:r>
            <a:endParaRPr lang="pt-PT" sz="1600">
              <a:effectLst/>
              <a:latin typeface="Times New Roman" panose="02020603050405020304" pitchFamily="18" charset="0"/>
              <a:ea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(2) </a:t>
            </a:r>
            <a:r>
              <a:rPr lang="pt-PT" altLang="pt-PT" sz="1600">
                <a:latin typeface="Times New Roman" panose="02020603050405020304" pitchFamily="18" charset="0"/>
                <a:ea typeface="Times New Roman" panose="02020603050405020304" pitchFamily="18" charset="0"/>
                <a:cs typeface="Times New Roman" panose="02020603050405020304" pitchFamily="18" charset="0"/>
              </a:rPr>
              <a:t>C</a:t>
            </a:r>
            <a:r>
              <a:rPr lang="pt-PT" sz="1600">
                <a:effectLst/>
                <a:latin typeface="Times New Roman" panose="02020603050405020304" pitchFamily="18" charset="0"/>
                <a:ea typeface="Times New Roman" panose="02020603050405020304" pitchFamily="18" charset="0"/>
              </a:rPr>
              <a:t>ria uma </a:t>
            </a:r>
            <a:r>
              <a:rPr lang="pt-PT" sz="1600" b="1">
                <a:effectLst/>
                <a:latin typeface="Times New Roman" panose="02020603050405020304" pitchFamily="18" charset="0"/>
                <a:ea typeface="Times New Roman" panose="02020603050405020304" pitchFamily="18" charset="0"/>
              </a:rPr>
              <a:t>base firme </a:t>
            </a:r>
            <a:r>
              <a:rPr lang="pt-PT" sz="1600">
                <a:effectLst/>
                <a:latin typeface="Times New Roman" panose="02020603050405020304" pitchFamily="18" charset="0"/>
                <a:ea typeface="Times New Roman" panose="02020603050405020304" pitchFamily="18" charset="0"/>
              </a:rPr>
              <a:t>para</a:t>
            </a:r>
            <a:r>
              <a:rPr lang="pt-PT" sz="1600" b="1">
                <a:effectLst/>
                <a:latin typeface="Times New Roman" panose="02020603050405020304" pitchFamily="18" charset="0"/>
                <a:ea typeface="Times New Roman" panose="02020603050405020304" pitchFamily="18" charset="0"/>
              </a:rPr>
              <a:t> avançar o conhecimento</a:t>
            </a:r>
            <a:r>
              <a:rPr lang="pt-PT" sz="1600">
                <a:effectLst/>
                <a:latin typeface="Times New Roman" panose="02020603050405020304" pitchFamily="18" charset="0"/>
                <a:ea typeface="Times New Roman" panose="02020603050405020304" pitchFamily="18" charset="0"/>
              </a:rPr>
              <a:t> e </a:t>
            </a:r>
            <a:r>
              <a:rPr lang="pt-PT" sz="1600" b="1">
                <a:effectLst/>
                <a:latin typeface="Times New Roman" panose="02020603050405020304" pitchFamily="18" charset="0"/>
                <a:ea typeface="Times New Roman" panose="02020603050405020304" pitchFamily="18" charset="0"/>
              </a:rPr>
              <a:t>facilita o desenvolvimento teórico</a:t>
            </a:r>
            <a:r>
              <a:rPr lang="pt-PT" sz="1600" b="1">
                <a:latin typeface="Times New Roman" panose="02020603050405020304" pitchFamily="18" charset="0"/>
                <a:ea typeface="Times New Roman" panose="02020603050405020304" pitchFamily="18" charset="0"/>
              </a:rPr>
              <a:t>;</a:t>
            </a: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(3) </a:t>
            </a:r>
            <a:r>
              <a:rPr lang="pt-PT" altLang="pt-PT" sz="1600" kern="100">
                <a:latin typeface="Times New Roman" panose="02020603050405020304" pitchFamily="18" charset="0"/>
                <a:ea typeface="Times New Roman" panose="02020603050405020304" pitchFamily="18" charset="0"/>
                <a:cs typeface="Times New Roman" panose="02020603050405020304" pitchFamily="18" charset="0"/>
              </a:rPr>
              <a:t>L</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evanta</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questões de investigação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que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nenhum outro estudo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aborda na sua individualidade</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CaixaDeTexto 3">
            <a:extLst>
              <a:ext uri="{FF2B5EF4-FFF2-40B4-BE49-F238E27FC236}">
                <a16:creationId xmlns:a16="http://schemas.microsoft.com/office/drawing/2014/main" id="{8A88D111-6E02-08A1-8FE5-3C0E49309FCB}"/>
              </a:ext>
            </a:extLst>
          </p:cNvPr>
          <p:cNvSpPr txBox="1"/>
          <p:nvPr/>
        </p:nvSpPr>
        <p:spPr>
          <a:xfrm>
            <a:off x="6096000" y="3709816"/>
            <a:ext cx="6512442" cy="369332"/>
          </a:xfrm>
          <a:prstGeom prst="rect">
            <a:avLst/>
          </a:prstGeom>
          <a:noFill/>
        </p:spPr>
        <p:txBody>
          <a:bodyPr wrap="square">
            <a:spAutoFit/>
          </a:bodyPr>
          <a:lstStyle/>
          <a:p>
            <a:r>
              <a:rPr kumimoji="0" lang="pt-PT" altLang="pt-PT" sz="1800" u="sng"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Útil quando:</a:t>
            </a:r>
            <a:endParaRPr lang="pt-PT" u="sng"/>
          </a:p>
        </p:txBody>
      </p:sp>
      <p:sp>
        <p:nvSpPr>
          <p:cNvPr id="6" name="Rectangle 1">
            <a:extLst>
              <a:ext uri="{FF2B5EF4-FFF2-40B4-BE49-F238E27FC236}">
                <a16:creationId xmlns:a16="http://schemas.microsoft.com/office/drawing/2014/main" id="{9D013229-FE1B-150D-DA50-73BF82DB9FAC}"/>
              </a:ext>
            </a:extLst>
          </p:cNvPr>
          <p:cNvSpPr>
            <a:spLocks noChangeArrowheads="1"/>
          </p:cNvSpPr>
          <p:nvPr/>
        </p:nvSpPr>
        <p:spPr bwMode="auto">
          <a:xfrm>
            <a:off x="6096000" y="4079148"/>
            <a:ext cx="570930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0" fontAlgn="base" latinLnBrk="0" hangingPunct="0">
              <a:lnSpc>
                <a:spcPct val="100000"/>
              </a:lnSpc>
              <a:spcBef>
                <a:spcPct val="0"/>
              </a:spcBef>
              <a:spcAft>
                <a:spcPct val="0"/>
              </a:spcAft>
              <a:buClrTx/>
              <a:buSzTx/>
              <a:buFontTx/>
              <a:buAutoNum type="arabicParenBoth"/>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 S</a:t>
            </a:r>
            <a:r>
              <a:rPr lang="pt-PT" sz="1600">
                <a:effectLst/>
                <a:latin typeface="Times New Roman" panose="02020603050405020304" pitchFamily="18" charset="0"/>
                <a:ea typeface="Times New Roman" panose="02020603050405020304" pitchFamily="18" charset="0"/>
              </a:rPr>
              <a:t>e pretende </a:t>
            </a:r>
            <a:r>
              <a:rPr lang="pt-PT" sz="1600" b="1">
                <a:effectLst/>
                <a:latin typeface="Times New Roman" panose="02020603050405020304" pitchFamily="18" charset="0"/>
                <a:ea typeface="Times New Roman" panose="02020603050405020304" pitchFamily="18" charset="0"/>
              </a:rPr>
              <a:t>avaliar teoria numa área específica </a:t>
            </a:r>
            <a:r>
              <a:rPr lang="pt-PT" sz="1600">
                <a:effectLst/>
                <a:latin typeface="Times New Roman" panose="02020603050405020304" pitchFamily="18" charset="0"/>
                <a:ea typeface="Times New Roman" panose="02020603050405020304" pitchFamily="18" charset="0"/>
              </a:rPr>
              <a:t>ou</a:t>
            </a:r>
            <a:r>
              <a:rPr lang="pt-PT" sz="1600" b="1">
                <a:effectLst/>
                <a:latin typeface="Times New Roman" panose="02020603050405020304" pitchFamily="18" charset="0"/>
                <a:ea typeface="Times New Roman" panose="02020603050405020304" pitchFamily="18" charset="0"/>
              </a:rPr>
              <a:t> avaliar a exatidão de uma teoria;</a:t>
            </a:r>
            <a:endParaRPr lang="pt-PT" sz="1600">
              <a:effectLst/>
              <a:latin typeface="Times New Roman" panose="02020603050405020304" pitchFamily="18" charset="0"/>
              <a:ea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(2) S</a:t>
            </a:r>
            <a:r>
              <a:rPr lang="pt-PT" sz="1600">
                <a:effectLst/>
                <a:latin typeface="Times New Roman" panose="02020603050405020304" pitchFamily="18" charset="0"/>
                <a:ea typeface="Times New Roman" panose="02020603050405020304" pitchFamily="18" charset="0"/>
              </a:rPr>
              <a:t>e pretende </a:t>
            </a:r>
            <a:r>
              <a:rPr lang="pt-PT" sz="1600" b="1">
                <a:effectLst/>
                <a:latin typeface="Times New Roman" panose="02020603050405020304" pitchFamily="18" charset="0"/>
                <a:ea typeface="Times New Roman" panose="02020603050405020304" pitchFamily="18" charset="0"/>
              </a:rPr>
              <a:t>gerar uma visão geral acerca de um problema de investigação específico</a:t>
            </a:r>
            <a:r>
              <a:rPr lang="pt-PT" sz="1600">
                <a:effectLst/>
                <a:latin typeface="Times New Roman" panose="02020603050405020304" pitchFamily="18" charset="0"/>
                <a:ea typeface="Times New Roman" panose="02020603050405020304" pitchFamily="18" charset="0"/>
              </a:rPr>
              <a:t>; </a:t>
            </a: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(3) </a:t>
            </a:r>
            <a:r>
              <a:rPr lang="pt-PT" altLang="pt-PT" sz="1600" b="1" kern="100">
                <a:latin typeface="Times New Roman" panose="02020603050405020304" pitchFamily="18" charset="0"/>
                <a:ea typeface="Times New Roman" panose="02020603050405020304" pitchFamily="18" charset="0"/>
                <a:cs typeface="Times New Roman" panose="02020603050405020304" pitchFamily="18" charset="0"/>
              </a:rPr>
              <a:t>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e pretende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desenvolver teoria.</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69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74171" y="1001496"/>
            <a:ext cx="11843658" cy="5649669"/>
          </a:xfrm>
        </p:spPr>
        <p:txBody>
          <a:bodyPr>
            <a:normAutofit/>
          </a:bodyPr>
          <a:lstStyle/>
          <a:p>
            <a:pPr algn="l"/>
            <a:r>
              <a:rPr lang="pt-PT" sz="1800">
                <a:latin typeface="Times New Roman" panose="02020603050405020304" pitchFamily="18" charset="0"/>
                <a:cs typeface="Times New Roman" panose="02020603050405020304" pitchFamily="18" charset="0"/>
              </a:rPr>
              <a:t>Revisão de Literatura:</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654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8</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a:t>
            </a:r>
            <a:endParaRPr lang="pt-PT" sz="2400" b="1">
              <a:latin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EDDE2D1F-318A-0D62-84CE-2D5FF20D48DD}"/>
              </a:ext>
            </a:extLst>
          </p:cNvPr>
          <p:cNvSpPr>
            <a:spLocks noChangeArrowheads="1"/>
          </p:cNvSpPr>
          <p:nvPr/>
        </p:nvSpPr>
        <p:spPr bwMode="auto">
          <a:xfrm>
            <a:off x="174171" y="1980655"/>
            <a:ext cx="45845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0" fontAlgn="base" latinLnBrk="0" hangingPunct="0">
              <a:lnSpc>
                <a:spcPct val="100000"/>
              </a:lnSpc>
              <a:spcBef>
                <a:spcPct val="0"/>
              </a:spcBef>
              <a:spcAft>
                <a:spcPct val="0"/>
              </a:spcAft>
              <a:buClrTx/>
              <a:buSzTx/>
              <a:buFontTx/>
              <a:buAutoNum type="arabicParenBoth"/>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 </a:t>
            </a:r>
            <a:r>
              <a:rPr lang="pt-PT" altLang="pt-PT" sz="1600">
                <a:latin typeface="Times New Roman" panose="02020603050405020304" pitchFamily="18" charset="0"/>
                <a:ea typeface="Times New Roman" panose="02020603050405020304" pitchFamily="18" charset="0"/>
                <a:cs typeface="Times New Roman" panose="02020603050405020304" pitchFamily="18" charset="0"/>
              </a:rPr>
              <a:t>S</a:t>
            </a:r>
            <a:r>
              <a:rPr lang="pt-PT" sz="1600">
                <a:effectLst/>
                <a:latin typeface="Times New Roman" panose="02020603050405020304" pitchFamily="18" charset="0"/>
                <a:ea typeface="Times New Roman" panose="02020603050405020304" pitchFamily="18" charset="0"/>
              </a:rPr>
              <a:t>eleção de </a:t>
            </a:r>
            <a:r>
              <a:rPr lang="pt-PT" sz="1600" b="1">
                <a:effectLst/>
                <a:latin typeface="Times New Roman" panose="02020603050405020304" pitchFamily="18" charset="0"/>
                <a:ea typeface="Times New Roman" panose="02020603050405020304" pitchFamily="18" charset="0"/>
              </a:rPr>
              <a:t>metodologia</a:t>
            </a:r>
            <a:r>
              <a:rPr lang="pt-PT" sz="1600">
                <a:effectLst/>
                <a:latin typeface="Times New Roman" panose="02020603050405020304" pitchFamily="18" charset="0"/>
                <a:ea typeface="Times New Roman" panose="02020603050405020304" pitchFamily="18" charset="0"/>
              </a:rPr>
              <a:t> de revisão </a:t>
            </a:r>
            <a:r>
              <a:rPr lang="pt-PT" sz="1600" b="1">
                <a:effectLst/>
                <a:latin typeface="Times New Roman" panose="02020603050405020304" pitchFamily="18" charset="0"/>
                <a:ea typeface="Times New Roman" panose="02020603050405020304" pitchFamily="18" charset="0"/>
              </a:rPr>
              <a:t>apropriada</a:t>
            </a:r>
            <a:r>
              <a:rPr lang="pt-PT" sz="1600">
                <a:effectLst/>
                <a:latin typeface="Times New Roman" panose="02020603050405020304" pitchFamily="18" charset="0"/>
                <a:ea typeface="Times New Roman" panose="02020603050405020304" pitchFamily="18" charset="0"/>
              </a:rPr>
              <a:t>;</a:t>
            </a: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(2) </a:t>
            </a:r>
            <a:r>
              <a:rPr lang="pt-PT" altLang="pt-PT" sz="1600">
                <a:latin typeface="Times New Roman" panose="02020603050405020304" pitchFamily="18" charset="0"/>
                <a:ea typeface="Times New Roman" panose="02020603050405020304" pitchFamily="18" charset="0"/>
                <a:cs typeface="Times New Roman" panose="02020603050405020304" pitchFamily="18" charset="0"/>
              </a:rPr>
              <a:t>E</a:t>
            </a:r>
            <a:r>
              <a:rPr lang="pt-PT" sz="1600">
                <a:effectLst/>
                <a:latin typeface="Times New Roman" panose="02020603050405020304" pitchFamily="18" charset="0"/>
                <a:ea typeface="Times New Roman" panose="02020603050405020304" pitchFamily="18" charset="0"/>
              </a:rPr>
              <a:t>scolher </a:t>
            </a:r>
            <a:r>
              <a:rPr lang="pt-PT" sz="1600" b="1">
                <a:effectLst/>
                <a:latin typeface="Times New Roman" panose="02020603050405020304" pitchFamily="18" charset="0"/>
                <a:ea typeface="Times New Roman" panose="02020603050405020304" pitchFamily="18" charset="0"/>
              </a:rPr>
              <a:t>critérios</a:t>
            </a:r>
            <a:r>
              <a:rPr lang="pt-PT" sz="1600">
                <a:effectLst/>
                <a:latin typeface="Times New Roman" panose="02020603050405020304" pitchFamily="18" charset="0"/>
                <a:ea typeface="Times New Roman" panose="02020603050405020304" pitchFamily="18" charset="0"/>
              </a:rPr>
              <a:t> de </a:t>
            </a:r>
            <a:r>
              <a:rPr lang="pt-PT" sz="1600" b="1">
                <a:effectLst/>
                <a:latin typeface="Times New Roman" panose="02020603050405020304" pitchFamily="18" charset="0"/>
                <a:ea typeface="Times New Roman" panose="02020603050405020304" pitchFamily="18" charset="0"/>
              </a:rPr>
              <a:t>inclusão</a:t>
            </a:r>
            <a:r>
              <a:rPr lang="pt-PT" sz="1600">
                <a:effectLst/>
                <a:latin typeface="Times New Roman" panose="02020603050405020304" pitchFamily="18" charset="0"/>
                <a:ea typeface="Times New Roman" panose="02020603050405020304" pitchFamily="18" charset="0"/>
              </a:rPr>
              <a:t> e </a:t>
            </a:r>
            <a:r>
              <a:rPr lang="pt-PT" sz="1600" b="1">
                <a:effectLst/>
                <a:latin typeface="Times New Roman" panose="02020603050405020304" pitchFamily="18" charset="0"/>
                <a:ea typeface="Times New Roman" panose="02020603050405020304" pitchFamily="18" charset="0"/>
              </a:rPr>
              <a:t>exclusão</a:t>
            </a:r>
            <a:r>
              <a:rPr lang="pt-PT" sz="1600">
                <a:effectLst/>
                <a:latin typeface="Times New Roman" panose="02020603050405020304" pitchFamily="18" charset="0"/>
                <a:ea typeface="Times New Roman" panose="02020603050405020304" pitchFamily="18" charset="0"/>
              </a:rPr>
              <a:t> legítimos;</a:t>
            </a: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(3) </a:t>
            </a:r>
            <a:r>
              <a:rPr lang="pt-PT" altLang="pt-PT" sz="1600">
                <a:latin typeface="Times New Roman" panose="02020603050405020304" pitchFamily="18" charset="0"/>
                <a:ea typeface="Times New Roman" panose="02020603050405020304" pitchFamily="18" charset="0"/>
                <a:cs typeface="Times New Roman" panose="02020603050405020304" pitchFamily="18" charset="0"/>
              </a:rPr>
              <a:t>D</a:t>
            </a:r>
            <a:r>
              <a:rPr lang="pt-PT" sz="1600">
                <a:effectLst/>
                <a:latin typeface="Times New Roman" panose="02020603050405020304" pitchFamily="18" charset="0"/>
                <a:ea typeface="Times New Roman" panose="02020603050405020304" pitchFamily="18" charset="0"/>
              </a:rPr>
              <a:t>eterminar</a:t>
            </a:r>
            <a:r>
              <a:rPr lang="pt-PT" sz="1600" b="1">
                <a:effectLst/>
                <a:latin typeface="Times New Roman" panose="02020603050405020304" pitchFamily="18" charset="0"/>
                <a:ea typeface="Times New Roman" panose="02020603050405020304" pitchFamily="18" charset="0"/>
              </a:rPr>
              <a:t> limites apropriados</a:t>
            </a:r>
            <a:r>
              <a:rPr lang="pt-PT" sz="1600">
                <a:effectLst/>
                <a:latin typeface="Times New Roman" panose="02020603050405020304" pitchFamily="18" charset="0"/>
                <a:ea typeface="Times New Roman" panose="02020603050405020304" pitchFamily="18" charset="0"/>
              </a:rPr>
              <a:t> para a revisão;</a:t>
            </a:r>
          </a:p>
          <a:p>
            <a:pPr algn="just" eaLnBrk="0" fontAlgn="base" hangingPunct="0">
              <a:spcBef>
                <a:spcPct val="0"/>
              </a:spcBef>
              <a:spcAft>
                <a:spcPct val="0"/>
              </a:spcAft>
            </a:pPr>
            <a:endParaRPr lang="pt-PT" sz="1600" kern="100">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(4)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E</a:t>
            </a:r>
            <a:r>
              <a:rPr lang="pt-PT" sz="1600" b="1">
                <a:effectLst/>
                <a:latin typeface="Times New Roman" panose="02020603050405020304" pitchFamily="18" charset="0"/>
                <a:ea typeface="Times New Roman" panose="02020603050405020304" pitchFamily="18" charset="0"/>
              </a:rPr>
              <a:t>scolher que dados extrair </a:t>
            </a:r>
            <a:r>
              <a:rPr lang="pt-PT" sz="1600">
                <a:effectLst/>
                <a:latin typeface="Times New Roman" panose="02020603050405020304" pitchFamily="18" charset="0"/>
                <a:ea typeface="Times New Roman" panose="02020603050405020304" pitchFamily="18" charset="0"/>
              </a:rPr>
              <a:t>para o artigo;</a:t>
            </a:r>
          </a:p>
          <a:p>
            <a:pPr algn="just" eaLnBrk="0" fontAlgn="base" hangingPunct="0">
              <a:spcBef>
                <a:spcPct val="0"/>
              </a:spcBef>
              <a:spcAft>
                <a:spcPct val="0"/>
              </a:spcAft>
            </a:pPr>
            <a:endParaRPr lang="pt-PT" sz="1800">
              <a:effectLst/>
              <a:latin typeface="Times New Roman" panose="02020603050405020304" pitchFamily="18" charset="0"/>
              <a:ea typeface="Times New Roman" panose="02020603050405020304" pitchFamily="18" charset="0"/>
            </a:endParaRPr>
          </a:p>
          <a:p>
            <a:pPr algn="just" eaLnBrk="0" fontAlgn="base" hangingPunct="0">
              <a:spcBef>
                <a:spcPct val="0"/>
              </a:spcBef>
              <a:spcAft>
                <a:spcPct val="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(5)</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Concluir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que tipo de </a:t>
            </a:r>
          </a:p>
          <a:p>
            <a:pPr algn="just" eaLnBrk="0" fontAlgn="base" hangingPunct="0">
              <a:spcBef>
                <a:spcPct val="0"/>
              </a:spcBef>
              <a:spcAft>
                <a:spcPct val="0"/>
              </a:spcAft>
            </a:pP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contribuição é que se quer fazer.</a:t>
            </a: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endParaRPr lang="pt-PT" sz="1600" kern="1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CaixaDeTexto 3">
            <a:extLst>
              <a:ext uri="{FF2B5EF4-FFF2-40B4-BE49-F238E27FC236}">
                <a16:creationId xmlns:a16="http://schemas.microsoft.com/office/drawing/2014/main" id="{8A88D111-6E02-08A1-8FE5-3C0E49309FCB}"/>
              </a:ext>
            </a:extLst>
          </p:cNvPr>
          <p:cNvSpPr txBox="1"/>
          <p:nvPr/>
        </p:nvSpPr>
        <p:spPr>
          <a:xfrm>
            <a:off x="7850563" y="961346"/>
            <a:ext cx="1541844" cy="369332"/>
          </a:xfrm>
          <a:prstGeom prst="rect">
            <a:avLst/>
          </a:prstGeom>
          <a:noFill/>
        </p:spPr>
        <p:txBody>
          <a:bodyPr wrap="square">
            <a:spAutoFit/>
          </a:bodyPr>
          <a:lstStyle/>
          <a:p>
            <a:r>
              <a:rPr kumimoji="0" lang="pt-PT" altLang="pt-PT" sz="1800" u="sng"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rPr>
              <a:t>O processo:</a:t>
            </a:r>
            <a:endParaRPr lang="pt-PT" u="sng"/>
          </a:p>
        </p:txBody>
      </p:sp>
      <p:sp>
        <p:nvSpPr>
          <p:cNvPr id="2" name="CaixaDeTexto 1">
            <a:extLst>
              <a:ext uri="{FF2B5EF4-FFF2-40B4-BE49-F238E27FC236}">
                <a16:creationId xmlns:a16="http://schemas.microsoft.com/office/drawing/2014/main" id="{AD3AC286-B48A-BD03-77F2-1B9B977ABE38}"/>
              </a:ext>
            </a:extLst>
          </p:cNvPr>
          <p:cNvSpPr txBox="1"/>
          <p:nvPr/>
        </p:nvSpPr>
        <p:spPr>
          <a:xfrm>
            <a:off x="174171" y="1594975"/>
            <a:ext cx="6512442" cy="369332"/>
          </a:xfrm>
          <a:prstGeom prst="rect">
            <a:avLst/>
          </a:prstGeom>
          <a:noFill/>
        </p:spPr>
        <p:txBody>
          <a:bodyPr wrap="square">
            <a:spAutoFit/>
          </a:bodyPr>
          <a:lstStyle/>
          <a:p>
            <a:r>
              <a:rPr kumimoji="0" lang="pt-PT" altLang="pt-PT" sz="1800" u="sng"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Principais dificuldades:</a:t>
            </a:r>
            <a:endParaRPr lang="pt-PT" u="sng"/>
          </a:p>
        </p:txBody>
      </p:sp>
      <p:cxnSp>
        <p:nvCxnSpPr>
          <p:cNvPr id="12" name="Conexão reta 11">
            <a:extLst>
              <a:ext uri="{FF2B5EF4-FFF2-40B4-BE49-F238E27FC236}">
                <a16:creationId xmlns:a16="http://schemas.microsoft.com/office/drawing/2014/main" id="{1FEF5DC6-3AC5-E24A-AB8A-8B0A196984C6}"/>
              </a:ext>
            </a:extLst>
          </p:cNvPr>
          <p:cNvCxnSpPr>
            <a:cxnSpLocks/>
          </p:cNvCxnSpPr>
          <p:nvPr/>
        </p:nvCxnSpPr>
        <p:spPr>
          <a:xfrm>
            <a:off x="5050969" y="738078"/>
            <a:ext cx="0" cy="6300678"/>
          </a:xfrm>
          <a:prstGeom prst="line">
            <a:avLst/>
          </a:prstGeom>
        </p:spPr>
        <p:style>
          <a:lnRef idx="2">
            <a:schemeClr val="dk1"/>
          </a:lnRef>
          <a:fillRef idx="0">
            <a:schemeClr val="dk1"/>
          </a:fillRef>
          <a:effectRef idx="1">
            <a:schemeClr val="dk1"/>
          </a:effectRef>
          <a:fontRef idx="minor">
            <a:schemeClr val="tx1"/>
          </a:fontRef>
        </p:style>
      </p:cxnSp>
      <p:pic>
        <p:nvPicPr>
          <p:cNvPr id="15" name="Imagem 14">
            <a:extLst>
              <a:ext uri="{FF2B5EF4-FFF2-40B4-BE49-F238E27FC236}">
                <a16:creationId xmlns:a16="http://schemas.microsoft.com/office/drawing/2014/main" id="{E6AE0727-FEBA-4038-FFDF-3D418543B86E}"/>
              </a:ext>
            </a:extLst>
          </p:cNvPr>
          <p:cNvPicPr>
            <a:picLocks noChangeAspect="1"/>
          </p:cNvPicPr>
          <p:nvPr/>
        </p:nvPicPr>
        <p:blipFill>
          <a:blip r:embed="rId3"/>
          <a:stretch>
            <a:fillRect/>
          </a:stretch>
        </p:blipFill>
        <p:spPr>
          <a:xfrm>
            <a:off x="6016825" y="1503378"/>
            <a:ext cx="5071922" cy="5317064"/>
          </a:xfrm>
          <a:prstGeom prst="rect">
            <a:avLst/>
          </a:prstGeom>
          <a:ln>
            <a:solidFill>
              <a:schemeClr val="tx1"/>
            </a:solidFill>
          </a:ln>
        </p:spPr>
      </p:pic>
      <p:sp>
        <p:nvSpPr>
          <p:cNvPr id="6" name="CaixaDeTexto 5">
            <a:extLst>
              <a:ext uri="{FF2B5EF4-FFF2-40B4-BE49-F238E27FC236}">
                <a16:creationId xmlns:a16="http://schemas.microsoft.com/office/drawing/2014/main" id="{ED06A0D0-A1A2-2934-843A-AB9EA4584FDF}"/>
              </a:ext>
            </a:extLst>
          </p:cNvPr>
          <p:cNvSpPr txBox="1"/>
          <p:nvPr/>
        </p:nvSpPr>
        <p:spPr>
          <a:xfrm>
            <a:off x="10138305" y="1242109"/>
            <a:ext cx="6558642" cy="276999"/>
          </a:xfrm>
          <a:prstGeom prst="rect">
            <a:avLst/>
          </a:prstGeom>
          <a:noFill/>
        </p:spPr>
        <p:txBody>
          <a:bodyPr wrap="square">
            <a:spAutoFit/>
          </a:bodyPr>
          <a:lstStyle/>
          <a:p>
            <a:r>
              <a:rPr lang="pt-PT" sz="1200" kern="100" err="1">
                <a:effectLst/>
                <a:latin typeface="Times New Roman" panose="02020603050405020304" pitchFamily="18" charset="0"/>
                <a:ea typeface="Aptos" panose="020B0004020202020204" pitchFamily="34" charset="0"/>
                <a:cs typeface="Arial" panose="020B0604020202020204" pitchFamily="34" charset="0"/>
              </a:rPr>
              <a:t>Snyder</a:t>
            </a:r>
            <a:r>
              <a:rPr lang="pt-PT" sz="1200" kern="100">
                <a:effectLst/>
                <a:latin typeface="Times New Roman" panose="02020603050405020304" pitchFamily="18" charset="0"/>
                <a:ea typeface="Aptos" panose="020B0004020202020204" pitchFamily="34" charset="0"/>
                <a:cs typeface="Arial" panose="020B0604020202020204" pitchFamily="34" charset="0"/>
              </a:rPr>
              <a:t> (2019)</a:t>
            </a:r>
            <a:endParaRPr lang="pt-PT" sz="1200"/>
          </a:p>
        </p:txBody>
      </p:sp>
    </p:spTree>
    <p:extLst>
      <p:ext uri="{BB962C8B-B14F-4D97-AF65-F5344CB8AC3E}">
        <p14:creationId xmlns:p14="http://schemas.microsoft.com/office/powerpoint/2010/main" val="175338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EB7803A-8760-6B24-BF0B-0F23B349764D}"/>
              </a:ext>
            </a:extLst>
          </p:cNvPr>
          <p:cNvSpPr>
            <a:spLocks noGrp="1"/>
          </p:cNvSpPr>
          <p:nvPr>
            <p:ph type="subTitle" idx="1"/>
          </p:nvPr>
        </p:nvSpPr>
        <p:spPr>
          <a:xfrm>
            <a:off x="174171" y="1001496"/>
            <a:ext cx="11843658" cy="5649669"/>
          </a:xfrm>
        </p:spPr>
        <p:txBody>
          <a:bodyPr>
            <a:normAutofit/>
          </a:bodyPr>
          <a:lstStyle/>
          <a:p>
            <a:pPr algn="l"/>
            <a:r>
              <a:rPr lang="pt-PT" sz="1800" b="1">
                <a:latin typeface="Times New Roman" panose="02020603050405020304" pitchFamily="18" charset="0"/>
                <a:cs typeface="Times New Roman" panose="02020603050405020304" pitchFamily="18" charset="0"/>
              </a:rPr>
              <a:t>Fase 1: Desenho</a:t>
            </a:r>
          </a:p>
        </p:txBody>
      </p:sp>
      <p:pic>
        <p:nvPicPr>
          <p:cNvPr id="1026" name="Picture 2" descr="Media e Identidade de Marca - ISEG">
            <a:extLst>
              <a:ext uri="{FF2B5EF4-FFF2-40B4-BE49-F238E27FC236}">
                <a16:creationId xmlns:a16="http://schemas.microsoft.com/office/drawing/2014/main" id="{31348466-8AB6-9D06-01B5-F08A22853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2" y="-54430"/>
            <a:ext cx="1654628" cy="8273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xão reta 4">
            <a:extLst>
              <a:ext uri="{FF2B5EF4-FFF2-40B4-BE49-F238E27FC236}">
                <a16:creationId xmlns:a16="http://schemas.microsoft.com/office/drawing/2014/main" id="{F37671D5-61F6-C726-AC14-56F93227261E}"/>
              </a:ext>
            </a:extLst>
          </p:cNvPr>
          <p:cNvCxnSpPr/>
          <p:nvPr/>
        </p:nvCxnSpPr>
        <p:spPr>
          <a:xfrm>
            <a:off x="0" y="740226"/>
            <a:ext cx="12192000" cy="0"/>
          </a:xfrm>
          <a:prstGeom prst="line">
            <a:avLst/>
          </a:prstGeom>
        </p:spPr>
        <p:style>
          <a:lnRef idx="2">
            <a:schemeClr val="dk1"/>
          </a:lnRef>
          <a:fillRef idx="0">
            <a:schemeClr val="dk1"/>
          </a:fillRef>
          <a:effectRef idx="1">
            <a:schemeClr val="dk1"/>
          </a:effectRef>
          <a:fontRef idx="minor">
            <a:schemeClr val="tx1"/>
          </a:fontRef>
        </p:style>
      </p:cxnSp>
      <p:sp>
        <p:nvSpPr>
          <p:cNvPr id="8" name="CaixaDeTexto 7">
            <a:extLst>
              <a:ext uri="{FF2B5EF4-FFF2-40B4-BE49-F238E27FC236}">
                <a16:creationId xmlns:a16="http://schemas.microsoft.com/office/drawing/2014/main" id="{F12F3CF5-77B5-5FC0-C865-645D295AC9BC}"/>
              </a:ext>
            </a:extLst>
          </p:cNvPr>
          <p:cNvSpPr txBox="1"/>
          <p:nvPr/>
        </p:nvSpPr>
        <p:spPr>
          <a:xfrm>
            <a:off x="11865429" y="6481888"/>
            <a:ext cx="1088572" cy="338554"/>
          </a:xfrm>
          <a:prstGeom prst="rect">
            <a:avLst/>
          </a:prstGeom>
          <a:noFill/>
        </p:spPr>
        <p:txBody>
          <a:bodyPr wrap="square" rtlCol="0">
            <a:spAutoFit/>
          </a:bodyPr>
          <a:lstStyle/>
          <a:p>
            <a:r>
              <a:rPr lang="pt-PT" sz="1600">
                <a:latin typeface="Times New Roman" panose="02020603050405020304" pitchFamily="18" charset="0"/>
                <a:cs typeface="Times New Roman" panose="02020603050405020304" pitchFamily="18" charset="0"/>
              </a:rPr>
              <a:t>9</a:t>
            </a:r>
          </a:p>
        </p:txBody>
      </p:sp>
      <p:sp>
        <p:nvSpPr>
          <p:cNvPr id="9" name="Título 6">
            <a:extLst>
              <a:ext uri="{FF2B5EF4-FFF2-40B4-BE49-F238E27FC236}">
                <a16:creationId xmlns:a16="http://schemas.microsoft.com/office/drawing/2014/main" id="{C51142CF-C9CB-D6C1-A4A8-B7CF449FE912}"/>
              </a:ext>
            </a:extLst>
          </p:cNvPr>
          <p:cNvSpPr>
            <a:spLocks noGrp="1"/>
          </p:cNvSpPr>
          <p:nvPr>
            <p:ph type="ctrTitle"/>
          </p:nvPr>
        </p:nvSpPr>
        <p:spPr>
          <a:xfrm>
            <a:off x="1643740" y="-15269"/>
            <a:ext cx="6814458" cy="647019"/>
          </a:xfrm>
        </p:spPr>
        <p:txBody>
          <a:bodyPr>
            <a:normAutofit/>
          </a:bodyPr>
          <a:lstStyle/>
          <a:p>
            <a:pPr algn="l"/>
            <a:r>
              <a:rPr lang="pt-PT" sz="2400">
                <a:latin typeface="Times New Roman" panose="02020603050405020304" pitchFamily="18" charset="0"/>
                <a:cs typeface="Times New Roman" panose="02020603050405020304" pitchFamily="18" charset="0"/>
              </a:rPr>
              <a:t>MI-DG | Revisão de Literatura: o processo</a:t>
            </a:r>
            <a:endParaRPr lang="pt-PT" sz="2400" b="1">
              <a:latin typeface="Times New Roman" panose="02020603050405020304" pitchFamily="18" charset="0"/>
              <a:cs typeface="Times New Roman" panose="02020603050405020304" pitchFamily="18" charset="0"/>
            </a:endParaRPr>
          </a:p>
        </p:txBody>
      </p:sp>
      <p:sp>
        <p:nvSpPr>
          <p:cNvPr id="2" name="CaixaDeTexto 1">
            <a:extLst>
              <a:ext uri="{FF2B5EF4-FFF2-40B4-BE49-F238E27FC236}">
                <a16:creationId xmlns:a16="http://schemas.microsoft.com/office/drawing/2014/main" id="{AD3AC286-B48A-BD03-77F2-1B9B977ABE38}"/>
              </a:ext>
            </a:extLst>
          </p:cNvPr>
          <p:cNvSpPr txBox="1"/>
          <p:nvPr/>
        </p:nvSpPr>
        <p:spPr>
          <a:xfrm>
            <a:off x="408087" y="1432948"/>
            <a:ext cx="6512442" cy="369332"/>
          </a:xfrm>
          <a:prstGeom prst="rect">
            <a:avLst/>
          </a:prstGeom>
          <a:noFill/>
        </p:spPr>
        <p:txBody>
          <a:bodyPr wrap="square">
            <a:spAutoFit/>
          </a:bodyPr>
          <a:lstStyle/>
          <a:p>
            <a:r>
              <a:rPr kumimoji="0" lang="pt-PT" altLang="pt-PT" sz="1800" u="sng"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Questionamentos inicias:</a:t>
            </a:r>
            <a:endParaRPr lang="pt-PT" u="sng"/>
          </a:p>
        </p:txBody>
      </p:sp>
      <p:sp>
        <p:nvSpPr>
          <p:cNvPr id="7" name="CaixaDeTexto 6">
            <a:extLst>
              <a:ext uri="{FF2B5EF4-FFF2-40B4-BE49-F238E27FC236}">
                <a16:creationId xmlns:a16="http://schemas.microsoft.com/office/drawing/2014/main" id="{9FFBB828-98AF-FCE1-9237-CD076A5F20F4}"/>
              </a:ext>
            </a:extLst>
          </p:cNvPr>
          <p:cNvSpPr txBox="1"/>
          <p:nvPr/>
        </p:nvSpPr>
        <p:spPr>
          <a:xfrm>
            <a:off x="846297" y="1877095"/>
            <a:ext cx="11019132" cy="1077218"/>
          </a:xfrm>
          <a:prstGeom prst="rect">
            <a:avLst/>
          </a:prstGeom>
          <a:noFill/>
        </p:spPr>
        <p:txBody>
          <a:bodyPr wrap="square">
            <a:spAutoFit/>
          </a:bodyPr>
          <a:lstStyle/>
          <a:p>
            <a:pPr marL="228600" indent="-228600" algn="just" eaLnBrk="0" fontAlgn="base" hangingPunct="0">
              <a:spcBef>
                <a:spcPct val="0"/>
              </a:spcBef>
              <a:spcAft>
                <a:spcPct val="0"/>
              </a:spcAft>
              <a:buFontTx/>
              <a:buAutoNum type="arabicParenBoth"/>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xiste 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necessidade</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realizar revisão de literatura na sua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área específica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se sim, que tipo de RL trará a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maior contribuição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PT" sz="1600">
              <a:effectLst/>
              <a:latin typeface="Times New Roman" panose="02020603050405020304" pitchFamily="18" charset="0"/>
              <a:ea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pt-PT" altLang="pt-PT" sz="1600" b="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(2)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Que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audiência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estará mais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interessada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na revisão?</a:t>
            </a:r>
          </a:p>
        </p:txBody>
      </p:sp>
      <p:sp>
        <p:nvSpPr>
          <p:cNvPr id="18" name="CaixaDeTexto 17">
            <a:extLst>
              <a:ext uri="{FF2B5EF4-FFF2-40B4-BE49-F238E27FC236}">
                <a16:creationId xmlns:a16="http://schemas.microsoft.com/office/drawing/2014/main" id="{9E392CE0-5D4B-6BD9-C9CA-4AD17793D0F1}"/>
              </a:ext>
            </a:extLst>
          </p:cNvPr>
          <p:cNvSpPr txBox="1"/>
          <p:nvPr/>
        </p:nvSpPr>
        <p:spPr>
          <a:xfrm>
            <a:off x="408087" y="3223372"/>
            <a:ext cx="6512442" cy="369332"/>
          </a:xfrm>
          <a:prstGeom prst="rect">
            <a:avLst/>
          </a:prstGeom>
          <a:noFill/>
        </p:spPr>
        <p:txBody>
          <a:bodyPr wrap="square">
            <a:spAutoFit/>
          </a:bodyPr>
          <a:lstStyle/>
          <a:p>
            <a:r>
              <a:rPr kumimoji="0" lang="pt-PT" altLang="pt-PT" sz="1800" u="sng"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Etapas</a:t>
            </a:r>
            <a:r>
              <a:rPr kumimoji="0" lang="pt-PT" altLang="pt-PT" sz="180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PT"/>
          </a:p>
        </p:txBody>
      </p:sp>
      <p:sp>
        <p:nvSpPr>
          <p:cNvPr id="19" name="CaixaDeTexto 18">
            <a:extLst>
              <a:ext uri="{FF2B5EF4-FFF2-40B4-BE49-F238E27FC236}">
                <a16:creationId xmlns:a16="http://schemas.microsoft.com/office/drawing/2014/main" id="{D617033F-71B5-BE2F-4B2C-8FA176BBFE32}"/>
              </a:ext>
            </a:extLst>
          </p:cNvPr>
          <p:cNvSpPr txBox="1"/>
          <p:nvPr/>
        </p:nvSpPr>
        <p:spPr>
          <a:xfrm>
            <a:off x="846297" y="3666830"/>
            <a:ext cx="11019132" cy="2308324"/>
          </a:xfrm>
          <a:prstGeom prst="rect">
            <a:avLst/>
          </a:prstGeom>
          <a:noFill/>
        </p:spPr>
        <p:txBody>
          <a:bodyPr wrap="square">
            <a:spAutoFit/>
          </a:bodyPr>
          <a:lstStyle/>
          <a:p>
            <a:pPr marL="228600" indent="-228600" algn="just" eaLnBrk="0" fontAlgn="base" hangingPunct="0">
              <a:spcBef>
                <a:spcPct val="0"/>
              </a:spcBef>
              <a:spcAft>
                <a:spcPct val="0"/>
              </a:spcAft>
              <a:buFontTx/>
              <a:buAutoNum type="arabicParenBoth"/>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 </a:t>
            </a:r>
            <a:r>
              <a:rPr lang="pt-PT" altLang="pt-PT" sz="1600" b="1" kern="100">
                <a:latin typeface="Times New Roman" panose="02020603050405020304" pitchFamily="18" charset="0"/>
                <a:ea typeface="Times New Roman" panose="02020603050405020304" pitchFamily="18" charset="0"/>
                <a:cs typeface="Times New Roman" panose="02020603050405020304" pitchFamily="18" charset="0"/>
              </a:rPr>
              <a:t>V</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erificar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o número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revisões de literatura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que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já existem</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estudos que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precisam de ser realizados</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formular</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clarificar o propósito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objetivo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questão de investigação;</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lgn="just" eaLnBrk="0" fontAlgn="base" hangingPunct="0">
              <a:spcBef>
                <a:spcPct val="0"/>
              </a:spcBef>
              <a:spcAft>
                <a:spcPct val="0"/>
              </a:spcAft>
              <a:buFontTx/>
              <a:buAutoNum type="arabicParenBoth"/>
            </a:pPr>
            <a:endParaRPr kumimoji="0" lang="pt-PT" altLang="pt-PT" sz="1600" u="none" strike="noStrike" cap="none" normalizeH="0" baseline="0">
              <a:ln>
                <a:noFill/>
              </a:ln>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PT" altLang="pt-PT" sz="1600" b="1">
                <a:latin typeface="Times New Roman" panose="02020603050405020304" pitchFamily="18" charset="0"/>
                <a:ea typeface="Times New Roman" panose="02020603050405020304" pitchFamily="18" charset="0"/>
                <a:cs typeface="Times New Roman" panose="02020603050405020304" pitchFamily="18" charset="0"/>
              </a:rPr>
              <a:t>(2) </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Desenvolver a estratégia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identificação</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de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literatura</a:t>
            </a:r>
            <a:r>
              <a:rPr lang="pt-PT" sz="1600" kern="100">
                <a:effectLst/>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effectLst/>
                <a:latin typeface="Times New Roman" panose="02020603050405020304" pitchFamily="18" charset="0"/>
                <a:ea typeface="Times New Roman" panose="02020603050405020304" pitchFamily="18" charset="0"/>
                <a:cs typeface="Times New Roman" panose="02020603050405020304" pitchFamily="18" charset="0"/>
              </a:rPr>
              <a:t>relevante</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seleção de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termos de pesquisa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(frases/palavras -&gt; artigos/livros/reportes),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bases de dados</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critérios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(ano de publicação, linguagem, tipo de artigo/jornal);</a:t>
            </a:r>
          </a:p>
          <a:p>
            <a:pPr algn="just" eaLnBrk="0" fontAlgn="base" hangingPunct="0">
              <a:spcBef>
                <a:spcPct val="0"/>
              </a:spcBef>
              <a:spcAft>
                <a:spcPct val="0"/>
              </a:spcAft>
            </a:pP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(3)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Incluir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limitações</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adicionais;</a:t>
            </a:r>
          </a:p>
          <a:p>
            <a:pPr algn="just" eaLnBrk="0" fontAlgn="base" hangingPunct="0">
              <a:spcBef>
                <a:spcPct val="0"/>
              </a:spcBef>
              <a:spcAft>
                <a:spcPct val="0"/>
              </a:spcAft>
            </a:pPr>
            <a:endParaRPr lang="pt-PT" sz="1600" kern="100">
              <a:latin typeface="Times New Roman" panose="02020603050405020304" pitchFamily="18" charset="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(4) Racionalização</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 e </a:t>
            </a:r>
            <a:r>
              <a:rPr lang="pt-PT" sz="1600" b="1" kern="100">
                <a:latin typeface="Times New Roman" panose="02020603050405020304" pitchFamily="18" charset="0"/>
                <a:ea typeface="Times New Roman" panose="02020603050405020304" pitchFamily="18" charset="0"/>
                <a:cs typeface="Times New Roman" panose="02020603050405020304" pitchFamily="18" charset="0"/>
              </a:rPr>
              <a:t>transparência: </a:t>
            </a:r>
            <a:r>
              <a:rPr lang="pt-PT" sz="1600" kern="100">
                <a:latin typeface="Times New Roman" panose="02020603050405020304" pitchFamily="18" charset="0"/>
                <a:ea typeface="Times New Roman" panose="02020603050405020304" pitchFamily="18" charset="0"/>
                <a:cs typeface="Times New Roman" panose="02020603050405020304" pitchFamily="18" charset="0"/>
              </a:rPr>
              <a:t>descrever detalhadamente as escolhas e a sua justificação.</a:t>
            </a:r>
            <a:endParaRPr lang="pt-PT" sz="1600" kern="1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01164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scritório">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C69566A7653DE4FB0012DF328CF2F0A" ma:contentTypeVersion="4" ma:contentTypeDescription="Criar um novo documento." ma:contentTypeScope="" ma:versionID="7c61d5b155aabb715afb1a976eff84d5">
  <xsd:schema xmlns:xsd="http://www.w3.org/2001/XMLSchema" xmlns:xs="http://www.w3.org/2001/XMLSchema" xmlns:p="http://schemas.microsoft.com/office/2006/metadata/properties" xmlns:ns2="3c087b82-000f-42c9-819d-47c3d577eb6d" targetNamespace="http://schemas.microsoft.com/office/2006/metadata/properties" ma:root="true" ma:fieldsID="2cc6d72f4a09a25f1cdf7da6ac9343cc" ns2:_="">
    <xsd:import namespace="3c087b82-000f-42c9-819d-47c3d577eb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87b82-000f-42c9-819d-47c3d577eb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60CCA-971F-4BC5-8B73-FEF59323D9E4}">
  <ds:schemaRefs>
    <ds:schemaRef ds:uri="3c087b82-000f-42c9-819d-47c3d577eb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02CEE5-280F-4CD7-8182-91C317AABB1E}">
  <ds:schemaRefs>
    <ds:schemaRef ds:uri="http://schemas.microsoft.com/sharepoint/v3/contenttype/forms"/>
  </ds:schemaRefs>
</ds:datastoreItem>
</file>

<file path=customXml/itemProps3.xml><?xml version="1.0" encoding="utf-8"?>
<ds:datastoreItem xmlns:ds="http://schemas.openxmlformats.org/officeDocument/2006/customXml" ds:itemID="{003ED3AF-7F2D-4F33-B49C-A86372DBA731}">
  <ds:schemaRefs>
    <ds:schemaRef ds:uri="http://purl.org/dc/dcmitype/"/>
    <ds:schemaRef ds:uri="http://purl.org/dc/elements/1.1/"/>
    <ds:schemaRef ds:uri="http://purl.org/dc/term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3c087b82-000f-42c9-819d-47c3d577eb6d"/>
  </ds:schemaRefs>
</ds:datastoreItem>
</file>

<file path=docProps/app.xml><?xml version="1.0" encoding="utf-8"?>
<Properties xmlns="http://schemas.openxmlformats.org/officeDocument/2006/extended-properties" xmlns:vt="http://schemas.openxmlformats.org/officeDocument/2006/docPropsVTypes">
  <TotalTime>3</TotalTime>
  <Words>4178</Words>
  <Application>Microsoft Office PowerPoint</Application>
  <PresentationFormat>Widescreen</PresentationFormat>
  <Paragraphs>644</Paragraphs>
  <Slides>55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Aptos</vt:lpstr>
      <vt:lpstr>Aptos Display</vt:lpstr>
      <vt:lpstr>Arial</vt:lpstr>
      <vt:lpstr>Arial,Sans-Serif</vt:lpstr>
      <vt:lpstr>Calibri</vt:lpstr>
      <vt:lpstr>Times New Roman</vt:lpstr>
      <vt:lpstr>Tema do Office</vt:lpstr>
      <vt:lpstr>Metodologias de Investigação</vt:lpstr>
      <vt:lpstr>PowerPoint Presentation</vt:lpstr>
      <vt:lpstr>MI-DG | Revisão de Literatura: artigos 7, 8, 9</vt:lpstr>
      <vt:lpstr>PowerPoint Presentation</vt:lpstr>
      <vt:lpstr>MI-DG | Revisão de Literatura</vt:lpstr>
      <vt:lpstr>MI-DG | Revisão de Literatura</vt:lpstr>
      <vt:lpstr>MI-DG | Revisão de Literatura</vt:lpstr>
      <vt:lpstr>MI-DG | Revisão de Literatura</vt:lpstr>
      <vt:lpstr>MI-DG | Revisão de Literatura: o processo</vt:lpstr>
      <vt:lpstr>MI-DG | Revisão de Literatura: o processo</vt:lpstr>
      <vt:lpstr>MI-DG | Revisão de Literatura: o processo</vt:lpstr>
      <vt:lpstr>MI-DG | Revisão de Literatura: o processo</vt:lpstr>
      <vt:lpstr>MI-DG | Revisão de Literatura: o processo</vt:lpstr>
      <vt:lpstr>MI-DG | Revisão de Literatura</vt:lpstr>
      <vt:lpstr>MI-DG | Revisão de Literatura: tipos</vt:lpstr>
      <vt:lpstr>MI-DG | Revisão de Literatura: Sistemática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MI-DG | Revisão de Literatura: Semi-Sistemática/Narrativa</vt:lpstr>
      <vt:lpstr>MI-DG | Revisão de Literatura: Integrada/Crítica</vt:lpstr>
      <vt:lpstr>MI-DG | Revisão de Literatura: tipos </vt:lpstr>
      <vt:lpstr>PowerPoint Presentation</vt:lpstr>
      <vt:lpstr>PowerPoint Presentation</vt:lpstr>
      <vt:lpstr>PowerPoint Presentation</vt:lpstr>
      <vt:lpstr>Análise Bibliométrica</vt:lpstr>
      <vt:lpstr>PowerPoint Presentation</vt:lpstr>
      <vt:lpstr>PowerPoint Presentation</vt:lpstr>
      <vt:lpstr>PowerPoint Presentation</vt:lpstr>
      <vt:lpstr>Vantagens</vt:lpstr>
      <vt:lpstr>Técnicas de Análise Bibliométrica</vt:lpstr>
      <vt:lpstr>Análise de performance:   Tipos de métricas</vt:lpstr>
      <vt:lpstr>Análise de Performance – Métricas principais</vt:lpstr>
      <vt:lpstr>PowerPoint Presentation</vt:lpstr>
      <vt:lpstr>Técnicas de Análise Bibliométrica</vt:lpstr>
      <vt:lpstr>Mapeamento Científico:   Tipos de análise</vt:lpstr>
      <vt:lpstr>Técnicas de mapeamento científico</vt:lpstr>
      <vt:lpstr>Técnicas de Análise Bibliométrica</vt:lpstr>
      <vt:lpstr>Tipos de técnicas de enriquecimento    Análise de redes:</vt:lpstr>
      <vt:lpstr>Tipos de técnicas de enriquecimento – Análise de redes  Métricas de rede: </vt:lpstr>
      <vt:lpstr>Tipos de técnicas de enriquecimento – Análise de redes  Técnicas de clustering:</vt:lpstr>
      <vt:lpstr>Tipos de técnicas de enriquecimento – Análise de redes  Técnicas de visualização:</vt:lpstr>
      <vt:lpstr>O procedimento da análise bibliométrica</vt:lpstr>
      <vt:lpstr>PowerPoint Presentation</vt:lpstr>
      <vt:lpstr>Limitações:</vt:lpstr>
      <vt:lpstr>Conclusão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dc:title>
  <dc:creator>Asus</dc:creator>
  <cp:lastModifiedBy>CARLA CURADO</cp:lastModifiedBy>
  <cp:revision>2</cp:revision>
  <dcterms:created xsi:type="dcterms:W3CDTF">2024-09-06T12:03:22Z</dcterms:created>
  <dcterms:modified xsi:type="dcterms:W3CDTF">2024-10-03T14:42:52Z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0x0101004C69566A7653DE4FB0012DF328CF2F0A</vt:lpwstr>
  </property>
</Properties>
</file>