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1739" r:id="rId2"/>
    <p:sldId id="1790" r:id="rId3"/>
    <p:sldId id="1740" r:id="rId4"/>
    <p:sldId id="1748" r:id="rId5"/>
    <p:sldId id="1747" r:id="rId6"/>
    <p:sldId id="1746" r:id="rId7"/>
    <p:sldId id="1752" r:id="rId8"/>
    <p:sldId id="1750" r:id="rId9"/>
    <p:sldId id="1751" r:id="rId10"/>
    <p:sldId id="1749" r:id="rId11"/>
    <p:sldId id="1753" r:id="rId12"/>
    <p:sldId id="1760" r:id="rId13"/>
    <p:sldId id="1754" r:id="rId14"/>
    <p:sldId id="1755" r:id="rId15"/>
    <p:sldId id="1756" r:id="rId16"/>
    <p:sldId id="1780" r:id="rId17"/>
    <p:sldId id="1744" r:id="rId18"/>
    <p:sldId id="1781" r:id="rId19"/>
    <p:sldId id="1741" r:id="rId20"/>
    <p:sldId id="1770" r:id="rId21"/>
    <p:sldId id="1782" r:id="rId22"/>
    <p:sldId id="1783" r:id="rId23"/>
    <p:sldId id="1784" r:id="rId24"/>
    <p:sldId id="1785" r:id="rId25"/>
    <p:sldId id="1786" r:id="rId26"/>
    <p:sldId id="1787" r:id="rId27"/>
    <p:sldId id="1788" r:id="rId28"/>
    <p:sldId id="1789" r:id="rId29"/>
    <p:sldId id="1670" r:id="rId30"/>
    <p:sldId id="1779" r:id="rId31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A9E041-A477-141D-525B-4535007DD17A}" v="100" dt="2024-10-11T17:42:27.296"/>
    <p1510:client id="{23A3D34A-8702-4A36-ACA1-93F4E8E56CAE}" v="10" dt="2024-10-11T18:03:50.4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A54D8-352A-425F-BB71-B879C242816E}" type="datetimeFigureOut">
              <a:rPr lang="pt-PT" smtClean="0"/>
              <a:t>11/10/2024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3360A-13AE-40B4-B251-814288ACFE5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56066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915004" y="10553985"/>
            <a:ext cx="2991827" cy="558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476" tIns="44736" rIns="89476" bIns="44736" anchor="b"/>
          <a:lstStyle/>
          <a:p>
            <a:pPr algn="r" defTabSz="893151"/>
            <a:r>
              <a:rPr lang="en-US" sz="1300" dirty="0">
                <a:latin typeface="Calibri" pitchFamily="34" charset="0"/>
              </a:rPr>
              <a:t>‹#›</a:t>
            </a:r>
          </a:p>
        </p:txBody>
      </p:sp>
      <p:sp>
        <p:nvSpPr>
          <p:cNvPr id="16386" name="Text Box 2"/>
          <p:cNvSpPr txBox="1">
            <a:spLocks noGrp="1" noChangeArrowheads="1"/>
          </p:cNvSpPr>
          <p:nvPr/>
        </p:nvSpPr>
        <p:spPr bwMode="auto">
          <a:xfrm>
            <a:off x="3915004" y="10553985"/>
            <a:ext cx="2991827" cy="558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476" tIns="44736" rIns="89476" bIns="44736" anchor="b"/>
          <a:lstStyle/>
          <a:p>
            <a:pPr algn="r" defTabSz="893151"/>
            <a:r>
              <a:rPr lang="pt-PT" sz="1300" dirty="0">
                <a:latin typeface="Calibri" pitchFamily="34" charset="0"/>
              </a:rPr>
              <a:t>2</a:t>
            </a:r>
          </a:p>
        </p:txBody>
      </p:sp>
      <p:sp>
        <p:nvSpPr>
          <p:cNvPr id="163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8934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5549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583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3009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121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466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4407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725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416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482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653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450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7284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619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499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619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469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834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026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2799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2063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45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4457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915004" y="10553985"/>
            <a:ext cx="2991827" cy="558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476" tIns="44736" rIns="89476" bIns="44736" anchor="b"/>
          <a:lstStyle/>
          <a:p>
            <a:pPr algn="r" defTabSz="893151"/>
            <a:r>
              <a:rPr lang="en-US" sz="1300" dirty="0">
                <a:latin typeface="Calibri" pitchFamily="34" charset="0"/>
              </a:rPr>
              <a:t>‹#›</a:t>
            </a:r>
          </a:p>
        </p:txBody>
      </p:sp>
      <p:sp>
        <p:nvSpPr>
          <p:cNvPr id="16386" name="Text Box 2"/>
          <p:cNvSpPr txBox="1">
            <a:spLocks noGrp="1" noChangeArrowheads="1"/>
          </p:cNvSpPr>
          <p:nvPr/>
        </p:nvSpPr>
        <p:spPr bwMode="auto">
          <a:xfrm>
            <a:off x="3915004" y="10553985"/>
            <a:ext cx="2991827" cy="558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476" tIns="44736" rIns="89476" bIns="44736" anchor="b"/>
          <a:lstStyle/>
          <a:p>
            <a:pPr algn="r" defTabSz="893151"/>
            <a:r>
              <a:rPr lang="pt-PT" sz="1300" dirty="0">
                <a:latin typeface="Calibri" pitchFamily="34" charset="0"/>
              </a:rPr>
              <a:t>2</a:t>
            </a:r>
          </a:p>
        </p:txBody>
      </p:sp>
      <p:sp>
        <p:nvSpPr>
          <p:cNvPr id="163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818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302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74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913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1893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536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en-US" sz="1400"/>
              <a:t>‹#›</a:t>
            </a:r>
          </a:p>
        </p:txBody>
      </p:sp>
      <p:sp>
        <p:nvSpPr>
          <p:cNvPr id="18434" name="Text Box 2"/>
          <p:cNvSpPr txBox="1">
            <a:spLocks noGrp="1" noChangeArrowheads="1"/>
          </p:cNvSpPr>
          <p:nvPr/>
        </p:nvSpPr>
        <p:spPr bwMode="auto">
          <a:xfrm>
            <a:off x="4054568" y="10881423"/>
            <a:ext cx="3098480" cy="5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7" tIns="44558" rIns="89117" bIns="44558" anchor="b"/>
          <a:lstStyle/>
          <a:p>
            <a:pPr algn="r" defTabSz="890913"/>
            <a:r>
              <a:rPr lang="pt-PT" sz="1400"/>
              <a:t>2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80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539269-D842-16CF-4CD5-AEB68863F8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F4971B-760B-7EE8-D340-4820FC7910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0C939F6-4C53-BC23-0F9D-BE16358E6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5E1C9-D606-45F2-9D21-35B89F67806A}" type="datetimeFigureOut">
              <a:rPr lang="pt-PT" smtClean="0"/>
              <a:t>11/10/2024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047DC09-A5EF-89D1-B522-2C47AE63A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5582E6D-20AD-9B73-20CA-3B53F5674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1D5B-12D2-4237-A30E-4EDCD753E1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65049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069EDB-EFA8-2293-784C-7A3D7EE52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B7AC60EF-DE57-24D3-BD69-0EA5CD8788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BD659F0-627C-B4E4-67D1-33773EAE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5E1C9-D606-45F2-9D21-35B89F67806A}" type="datetimeFigureOut">
              <a:rPr lang="pt-PT" smtClean="0"/>
              <a:t>11/10/2024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C3E059D-00E7-0AFB-ACC3-8B8588F40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03F79B1-F26D-53D9-4E86-6091F86AA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1D5B-12D2-4237-A30E-4EDCD753E1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034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F57A6C9-E36C-87A3-ED50-2105B428DD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B4D1073F-3B9C-4611-049F-566BF40B89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E24A244-D70C-8468-F4E1-F25DCE9FA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5E1C9-D606-45F2-9D21-35B89F67806A}" type="datetimeFigureOut">
              <a:rPr lang="pt-PT" smtClean="0"/>
              <a:t>11/10/2024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6244E0C-4AA3-446D-3641-1EACFE3A1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B6BD131-8942-1AD9-B778-9A30882D9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1D5B-12D2-4237-A30E-4EDCD753E1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9625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620BBE-EACA-43BB-6AF9-BD30D9B24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D443AC2-50A3-DE12-74F7-F4D5BD32A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1314CD7-04E0-9ACA-4279-08252224B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5E1C9-D606-45F2-9D21-35B89F67806A}" type="datetimeFigureOut">
              <a:rPr lang="pt-PT" smtClean="0"/>
              <a:t>11/10/2024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F3E001F-2D41-5149-FB5C-004C686BD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95D5D7E-5B9C-9F41-1D9F-7E54D12B1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1D5B-12D2-4237-A30E-4EDCD753E1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22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79772-2464-D842-808F-DFC54CD5D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5AA7D81-F901-9F5E-8B3F-CF9808356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1E9BC48-F030-4F5A-F383-280888861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5E1C9-D606-45F2-9D21-35B89F67806A}" type="datetimeFigureOut">
              <a:rPr lang="pt-PT" smtClean="0"/>
              <a:t>11/10/2024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8A29655-A26D-D55F-1D85-30D0F5C55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A8B78E7-B6B2-9D3B-0ABF-14C4111C9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1D5B-12D2-4237-A30E-4EDCD753E1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0472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CA6559-9607-E29B-9AB2-4F79C8650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A09B313A-D1DB-9BA6-2186-177ADEBAA8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792EA3D9-D4CC-185F-9574-B349B5DF3F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1A368A4-0556-F911-1615-E5878F315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5E1C9-D606-45F2-9D21-35B89F67806A}" type="datetimeFigureOut">
              <a:rPr lang="pt-PT" smtClean="0"/>
              <a:t>11/10/2024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2D237B87-24AE-02A1-EF3D-0DF8DB891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26E59D5B-EAA4-1DAD-F4BB-6BE8F4495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1D5B-12D2-4237-A30E-4EDCD753E1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7427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737EDC-1FD7-6B9C-AAF8-1F96B812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76FA516-89A7-100D-D94B-419D6C968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4A040E07-908C-CE78-1F4A-BDDD6E611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84B84FC0-A10E-1B4C-E9C1-E6C41A443D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C7F224E3-B99C-60A7-8DF1-2F1A9ACC61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05ECCE79-BC9B-C03E-D707-51F1D7302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5E1C9-D606-45F2-9D21-35B89F67806A}" type="datetimeFigureOut">
              <a:rPr lang="pt-PT" smtClean="0"/>
              <a:t>11/10/2024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5530865D-DEE5-304E-52B4-1FC1125C7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FC775C60-BDE2-1D27-A7A0-C8DF1F644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1D5B-12D2-4237-A30E-4EDCD753E1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2740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B2597F-1AAD-C0DB-A34A-626F32345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93333438-AD68-7854-164A-EABF10AEC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5E1C9-D606-45F2-9D21-35B89F67806A}" type="datetimeFigureOut">
              <a:rPr lang="pt-PT" smtClean="0"/>
              <a:t>11/10/2024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9DC70E1D-762B-21B2-7079-FFA582ED0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E00872FF-ACED-C9EE-FAAE-5C4527D59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1D5B-12D2-4237-A30E-4EDCD753E1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5321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0165B603-7D4A-4E5E-61FB-16DE52189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5E1C9-D606-45F2-9D21-35B89F67806A}" type="datetimeFigureOut">
              <a:rPr lang="pt-PT" smtClean="0"/>
              <a:t>11/10/2024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87C735D6-3680-3AA5-7131-1A38F316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1480F6D4-6AA7-77C4-3432-D22F57EC7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1D5B-12D2-4237-A30E-4EDCD753E1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17444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A66B2-F0BF-5375-5BFA-935323621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BEF04B8-4116-CF61-0A61-ED4D81A17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3416AED2-D65C-9FD9-E6D5-7D3DE06CF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E2E298D6-79C8-002D-2A4B-F3F9835C5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5E1C9-D606-45F2-9D21-35B89F67806A}" type="datetimeFigureOut">
              <a:rPr lang="pt-PT" smtClean="0"/>
              <a:t>11/10/2024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4C6EC8CA-AA11-7CF3-5496-9F621E25C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58D57357-6725-75F0-8466-3A9D6930E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1D5B-12D2-4237-A30E-4EDCD753E1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72645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F56426-B9E4-1167-DE4D-EFECCADCD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91E98E4A-E56E-A11A-C674-13E3273A89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84041D9B-E84D-809C-A1F9-7451014E0D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17C9FC7-A413-537F-7F7E-A16960B8F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5E1C9-D606-45F2-9D21-35B89F67806A}" type="datetimeFigureOut">
              <a:rPr lang="pt-PT" smtClean="0"/>
              <a:t>11/10/2024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E964897-0E90-9205-A1E4-8C5BA5319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F20872A3-337C-905A-5B71-45AA4C9CD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1D5B-12D2-4237-A30E-4EDCD753E1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951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3DF8DC3B-C75A-BFE4-DBD8-78E77E3F2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A58CF400-9371-A788-32DC-DDF6E0B5F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B23180F-7DEF-4325-6B25-61840EB997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B5E1C9-D606-45F2-9D21-35B89F67806A}" type="datetimeFigureOut">
              <a:rPr lang="pt-PT" smtClean="0"/>
              <a:t>11/10/2024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AA348AB-E97B-FE5A-00B9-B65B8884F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0E5B521-41A0-4F57-B546-A6AECC43F6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931D5B-12D2-4237-A30E-4EDCD753E1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174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defRPr/>
              </a:pPr>
              <a:t>1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F272EC06-A360-039B-8A5F-E4B6DDE127D5}"/>
              </a:ext>
            </a:extLst>
          </p:cNvPr>
          <p:cNvSpPr>
            <a:spLocks noGrp="1" noChangeArrowheads="1"/>
          </p:cNvSpPr>
          <p:nvPr/>
        </p:nvSpPr>
        <p:spPr>
          <a:xfrm>
            <a:off x="1071397" y="543197"/>
            <a:ext cx="10049206" cy="577160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t-PT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pt-PT" dirty="0">
                <a:latin typeface="Arial"/>
                <a:cs typeface="Arial"/>
              </a:rPr>
              <a:t>Doutoramento em Gestão</a:t>
            </a:r>
            <a:endParaRPr lang="pt-PT" u="sng" dirty="0"/>
          </a:p>
          <a:p>
            <a:pPr marL="0" indent="0" algn="ctr">
              <a:buNone/>
            </a:pPr>
            <a:endParaRPr lang="pt-PT" sz="4400" b="1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pt-PT" sz="4000" b="1" dirty="0">
                <a:latin typeface="Arial"/>
                <a:cs typeface="Arial"/>
              </a:rPr>
              <a:t>Metodologias de Investigação</a:t>
            </a:r>
            <a:endParaRPr lang="pt-PT" sz="4000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pt-PT" sz="3200" b="1" dirty="0">
                <a:latin typeface="Arial"/>
                <a:cs typeface="Arial"/>
              </a:rPr>
              <a:t>Professora Doutora Carla Curado </a:t>
            </a:r>
            <a:endParaRPr lang="pt-PT" dirty="0">
              <a:latin typeface="Arial"/>
              <a:cs typeface="Arial"/>
            </a:endParaRPr>
          </a:p>
          <a:p>
            <a:pPr marL="0" indent="0" algn="ctr">
              <a:buNone/>
            </a:pPr>
            <a:endParaRPr lang="pt-PT" sz="2400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pt-PT" sz="4400" dirty="0">
                <a:ea typeface="+mn-lt"/>
                <a:cs typeface="+mn-lt"/>
              </a:rPr>
              <a:t>Investigação em Gestão</a:t>
            </a:r>
            <a:endParaRPr lang="pt-PT" sz="4400" dirty="0"/>
          </a:p>
          <a:p>
            <a:pPr marL="0" indent="0" algn="ctr">
              <a:buNone/>
            </a:pPr>
            <a:endParaRPr lang="pt-PT" sz="2400" dirty="0">
              <a:latin typeface="Aptos"/>
              <a:cs typeface="Arial"/>
            </a:endParaRPr>
          </a:p>
          <a:p>
            <a:pPr marL="0" indent="0" algn="ctr">
              <a:buNone/>
            </a:pPr>
            <a:r>
              <a:rPr lang="pt-PT" sz="2400" b="1" dirty="0">
                <a:latin typeface="Arial"/>
                <a:cs typeface="Arial"/>
              </a:rPr>
              <a:t>Grupo 1</a:t>
            </a:r>
          </a:p>
          <a:p>
            <a:pPr marL="0" indent="0" algn="ctr">
              <a:buNone/>
            </a:pPr>
            <a:r>
              <a:rPr lang="pt-PT" sz="2400" dirty="0">
                <a:latin typeface="Arial"/>
                <a:cs typeface="Arial"/>
              </a:rPr>
              <a:t>62908, António Lourenço</a:t>
            </a:r>
          </a:p>
          <a:p>
            <a:pPr marL="0" indent="0" algn="ctr">
              <a:buNone/>
            </a:pPr>
            <a:r>
              <a:rPr lang="pt-PT" sz="2400">
                <a:latin typeface="Arial"/>
                <a:cs typeface="Arial"/>
              </a:rPr>
              <a:t>62589, Nuno </a:t>
            </a:r>
            <a:r>
              <a:rPr lang="pt-PT" sz="2400" dirty="0">
                <a:latin typeface="Arial"/>
                <a:cs typeface="Arial"/>
              </a:rPr>
              <a:t>M. Morujão</a:t>
            </a:r>
          </a:p>
          <a:p>
            <a:pPr marL="0" indent="0" algn="ctr">
              <a:buNone/>
            </a:pPr>
            <a:endParaRPr lang="pt-PT" sz="2400" dirty="0">
              <a:latin typeface="Arial"/>
              <a:cs typeface="Arial"/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pt-PT" sz="1600" dirty="0">
                <a:latin typeface="Arial"/>
                <a:cs typeface="Arial"/>
              </a:rPr>
              <a:t>Ano Letivo 2024-2025</a:t>
            </a:r>
            <a:endParaRPr lang="pt-PT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6816741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55663" y="1690069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Artigos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83% artigos com abordagem quantitativa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85% orientação micro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Tópicos destacados (os “feature topics”)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70% quantitativos, 15% qualitativos, 15% mistos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10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Aguinis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H., Ramani, R. and Villamor, I. (2019). The First 20 Years of Organizational Research Methods: Trajectory, Impact, and Predictions for the Future, Organizational Research Methods, 22(2), 463-489.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86257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55663" y="1690069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Impacto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endParaRPr lang="pt-PT" sz="2400" dirty="0">
              <a:latin typeface="Arial" charset="0"/>
            </a:endParaRP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0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Mesmo assim, não fazem parte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pt-PT" sz="2400" dirty="0">
                <a:latin typeface="Arial" charset="0"/>
              </a:rPr>
              <a:t>das “A-lists” (FT-50, UT-Dallas)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11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Aguinis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H., Ramani, R. and Villamor, I. (2019). The First 20 Years of Organizational Research Methods: Trajectory, Impact, and Predictions for the Future, Organizational Research Methods, 22(2), 463-489.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36853DF-6DFB-4C2C-A6B7-211A90A428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945384"/>
            <a:ext cx="4001404" cy="5735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10708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55663" y="1690069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Impacto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Exemplo no FT-50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12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Aguinis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H., Ramani, R. and Villamor, I. (2019). The First 20 Years of Organizational Research Methods: Trajectory, Impact, and Predictions for the Future, Organizational Research Methods, 22(2), 463-489.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9AAEBF8-D16E-6828-4DA6-28BED095A3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6054" y="1376076"/>
            <a:ext cx="5210902" cy="410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306853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55663" y="1690069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Melhores artigos AOM Research Methods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8 prémios, 4 deles nos últimos 4 anos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7 de 8 quantitativos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7 de 8 reviews ou boas práticas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Artigos com mais citações WoS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13 de 15 quantitativos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12 de 15 questões de análise e medidas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13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Aguinis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H., Ramani, R. and Villamor, I. (2019). The First 20 Years of Organizational Research Methods: Trajectory, Impact, and Predictions for the Future, Organizational Research Methods, 22(2), 463-489.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190942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55663" y="1690069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Nos 20 anos do estudo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484 artigos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884 autores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18% a solo, 39% 2 autores, 28% (3), 9% (4), 6% (5 ou mais)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Dos 82 que escreveram pelo menos 2 artigos (authorship credit &gt;= 1.0)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57% de departamentos de gestão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54% de psicologia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4% da indústia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5% outros</a:t>
            </a:r>
            <a:endParaRPr lang="pt-PT" sz="160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14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Aguinis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H., Ramani, R. and Villamor, I. (2019). The First 20 Years of Organizational Research Methods: Trajectory, Impact, and Predictions for the Future, Organizational Research Methods, 22(2), 463-489.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268067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55663" y="1690069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Desafios e oportunidades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No último mandato, 460 submissões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6,74% eram macro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Mas perfazem 15% das publicações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Alguns interessados em questões macro preferem outras publicações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Investigadores preferem “contar uma boa história” para mais fácil publicação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15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Aguinis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H., Ramani, R. and Villamor, I. (2019). The First 20 Years of Organizational Research Methods: Trajectory, Impact, and Predictions for the Future, Organizational Research Methods, 22(2), 463-489.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256721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762000" y="1705792"/>
            <a:ext cx="11334205" cy="4282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Aguinis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H., Ramani, R. and Villamor, I. (2019). The First 20 Years of Organizational Research Methods: Trajectory, Impact, and Predictions for the Future, Organizational Research Methods, 22(2), 463-489.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2. Vermeulen, F. (2005). On rigor and relevance: Fostering dialectic progress in management research, Academy of Management Journal, 48 (6), 978-982.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Vicari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S. (2013). Is the Problem Only Ours? A Question of Relevance in Management Research, European Management Review, 10, 173–181.</a:t>
            </a:r>
            <a:endParaRPr lang="pt-PT" sz="18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16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CaixaDeTexto 6"/>
          <p:cNvSpPr txBox="1">
            <a:spLocks noChangeArrowheads="1"/>
          </p:cNvSpPr>
          <p:nvPr/>
        </p:nvSpPr>
        <p:spPr bwMode="auto">
          <a:xfrm>
            <a:off x="762000" y="591745"/>
            <a:ext cx="103349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42913" indent="-442913" algn="ctr"/>
            <a:r>
              <a:rPr lang="pt-P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Artigos a apresentar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804483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55663" y="1690069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A experiência dos investigadores como uma expedição: o trajeto, o destino e a bússola. 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Devemos envolvermo-nos mais em questões políticas públicas, tentando fazer a diferença? 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Apenas mudança do sistema académico, poderá resultar impacto relevante e rigoroso.</a:t>
            </a:r>
          </a:p>
          <a:p>
            <a:pPr marL="400050" lvl="1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endParaRPr lang="pt-PT" sz="20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A questão “irritante”: A investigação tem pouca relevância prática nas organizações -» incentivo a tornar os métodos de investigação mais práticos.</a:t>
            </a: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17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2. Vermeulen, F. (2005). On rigor and relevance: Fostering dialectic progress in management research, Academy of Management Journal, 48 (6), 978-982.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713477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55663" y="1690069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Progresso dialético na investigação: 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Rigor versus Relevância; Ponto intermédio? -» Confronto entre diferentes pontos de vista a um nível mais abstrato.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Importância da formulação da questão de investigação, para a utilidade dos </a:t>
            </a:r>
            <a:r>
              <a:rPr lang="pt-PT" sz="2000" dirty="0" err="1">
                <a:latin typeface="Arial" charset="0"/>
              </a:rPr>
              <a:t>findings</a:t>
            </a:r>
            <a:r>
              <a:rPr lang="pt-PT" sz="2000" dirty="0">
                <a:latin typeface="Arial" charset="0"/>
              </a:rPr>
              <a:t>.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A relevância das questões poderá influenciar o significado das respostas académicas.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A utilidade prática, sem prescindir do rigor -» proporcionam mais valor.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Mudar o sistema académico -» maior importância à </a:t>
            </a:r>
            <a:r>
              <a:rPr lang="pt-PT" sz="2000" dirty="0" err="1">
                <a:latin typeface="Arial" charset="0"/>
              </a:rPr>
              <a:t>relevància</a:t>
            </a:r>
            <a:r>
              <a:rPr lang="pt-PT" sz="2000" dirty="0">
                <a:latin typeface="Arial" charset="0"/>
              </a:rPr>
              <a:t> e abertura às organizações (mudança cultural), que provavelmente exponencia a divulgação de novidades.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Fazer a diferença: impacto na sociedade, bem-estar e lucro.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Criar a mudança nas nossas próprias organizações académicas, nos docentes e estudantes.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Compromisso não só com a sociedade, mas também com as nossas próprias ambições, em benefício da investigação em gestão e no nosso desejo de fazer a diferença.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18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2. Vermeulen, F. (2005). On rigor and relevance: Fostering dialectic progress in management research, Academy of Management Journal, 48 (6), 978-982.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967877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762000" y="1705792"/>
            <a:ext cx="11334205" cy="4282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Aguinis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H., Ramani, R. and Villamor, I. (2019). The First 20 Years of Organizational Research Methods: Trajectory, Impact, and Predictions for the Future, Organizational Research Methods, 22(2), 463-489.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4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Vermeulen, F. (2005). On rigor and relevance: Fostering dialectic progress in management research, Academy of Management Journal, 48 (6), 978-982.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Vicari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S. (2013). Is the Problem Only Ours? A Question of Relevance in Management Research, European Management Review, 10, 173–181.</a:t>
            </a:r>
            <a:endParaRPr lang="pt-P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19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CaixaDeTexto 6"/>
          <p:cNvSpPr txBox="1">
            <a:spLocks noChangeArrowheads="1"/>
          </p:cNvSpPr>
          <p:nvPr/>
        </p:nvSpPr>
        <p:spPr bwMode="auto">
          <a:xfrm>
            <a:off x="762000" y="591745"/>
            <a:ext cx="103349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42913" indent="-442913" algn="ctr"/>
            <a:r>
              <a:rPr lang="pt-P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Artigos a apresentar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43272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2514600" y="1716677"/>
            <a:ext cx="6675120" cy="4271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pt-PT" sz="1600" b="1" dirty="0">
                <a:latin typeface="Arial"/>
                <a:cs typeface="Arial"/>
              </a:rPr>
              <a:t>Declaração quanto a questões éticas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pt-PT" sz="1600" dirty="0">
                <a:latin typeface="Arial"/>
                <a:cs typeface="Arial"/>
              </a:rPr>
              <a:t>Declaramos que conduzimos este trabalho com integridade. 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pt-PT" sz="1600" dirty="0">
                <a:latin typeface="Arial"/>
                <a:cs typeface="Arial"/>
              </a:rPr>
              <a:t>Confirmamos que </a:t>
            </a:r>
            <a:r>
              <a:rPr lang="pt-PT" sz="1600" dirty="0" err="1">
                <a:latin typeface="Arial"/>
                <a:cs typeface="Arial"/>
              </a:rPr>
              <a:t>não</a:t>
            </a:r>
            <a:r>
              <a:rPr lang="pt-PT" sz="1600" dirty="0">
                <a:latin typeface="Arial"/>
                <a:cs typeface="Arial"/>
              </a:rPr>
              <a:t> utilizámos </a:t>
            </a:r>
            <a:r>
              <a:rPr lang="pt-PT" sz="1600" dirty="0" err="1">
                <a:latin typeface="Arial"/>
                <a:cs typeface="Arial"/>
              </a:rPr>
              <a:t>plágio</a:t>
            </a:r>
            <a:r>
              <a:rPr lang="pt-PT" sz="1600" dirty="0">
                <a:latin typeface="Arial"/>
                <a:cs typeface="Arial"/>
              </a:rPr>
              <a:t> ou qualquer forma de </a:t>
            </a:r>
            <a:r>
              <a:rPr lang="pt-PT" sz="1600" dirty="0" err="1">
                <a:latin typeface="Arial"/>
                <a:cs typeface="Arial"/>
              </a:rPr>
              <a:t>falsificação</a:t>
            </a:r>
            <a:r>
              <a:rPr lang="pt-PT" sz="1600" dirty="0">
                <a:latin typeface="Arial"/>
                <a:cs typeface="Arial"/>
              </a:rPr>
              <a:t> de resultados no processo de </a:t>
            </a:r>
            <a:r>
              <a:rPr lang="pt-PT" sz="1600" dirty="0" err="1">
                <a:latin typeface="Arial"/>
                <a:cs typeface="Arial"/>
              </a:rPr>
              <a:t>elaboração</a:t>
            </a:r>
            <a:r>
              <a:rPr lang="pt-PT" sz="1600" dirty="0">
                <a:latin typeface="Arial"/>
                <a:cs typeface="Arial"/>
              </a:rPr>
              <a:t> deste trabalho, e que </a:t>
            </a:r>
            <a:r>
              <a:rPr lang="pt-PT" sz="1600" dirty="0" err="1">
                <a:latin typeface="Arial"/>
                <a:cs typeface="Arial"/>
              </a:rPr>
              <a:t>não</a:t>
            </a:r>
            <a:r>
              <a:rPr lang="pt-PT" sz="1600" dirty="0">
                <a:latin typeface="Arial"/>
                <a:cs typeface="Arial"/>
              </a:rPr>
              <a:t> foram usadas ferramentas de </a:t>
            </a:r>
            <a:r>
              <a:rPr lang="pt-PT" sz="1600" dirty="0" err="1">
                <a:latin typeface="Arial"/>
                <a:cs typeface="Arial"/>
              </a:rPr>
              <a:t>inteligência</a:t>
            </a:r>
            <a:r>
              <a:rPr lang="pt-PT" sz="1600" dirty="0">
                <a:latin typeface="Arial"/>
                <a:cs typeface="Arial"/>
              </a:rPr>
              <a:t> artificial que utilizam tecnologia de </a:t>
            </a:r>
            <a:r>
              <a:rPr lang="pt-PT" sz="1600" dirty="0" err="1">
                <a:latin typeface="Arial"/>
                <a:cs typeface="Arial"/>
              </a:rPr>
              <a:t>transformação</a:t>
            </a:r>
            <a:r>
              <a:rPr lang="pt-PT" sz="1600" dirty="0">
                <a:latin typeface="Arial"/>
                <a:cs typeface="Arial"/>
              </a:rPr>
              <a:t> e/ou </a:t>
            </a:r>
            <a:r>
              <a:rPr lang="pt-PT" sz="1600" dirty="0" err="1">
                <a:latin typeface="Arial"/>
                <a:cs typeface="Arial"/>
              </a:rPr>
              <a:t>geração</a:t>
            </a:r>
            <a:r>
              <a:rPr lang="pt-PT" sz="1600" dirty="0">
                <a:latin typeface="Arial"/>
                <a:cs typeface="Arial"/>
              </a:rPr>
              <a:t> digital e modelos de aprendizagem virtual durante a </a:t>
            </a:r>
            <a:r>
              <a:rPr lang="pt-PT" sz="1600" dirty="0" err="1">
                <a:latin typeface="Arial"/>
                <a:cs typeface="Arial"/>
              </a:rPr>
              <a:t>elaboração</a:t>
            </a:r>
            <a:r>
              <a:rPr lang="pt-PT" sz="1600" dirty="0">
                <a:latin typeface="Arial"/>
                <a:cs typeface="Arial"/>
              </a:rPr>
              <a:t> deste trabalho. 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pt-PT" sz="1600" dirty="0">
                <a:latin typeface="Arial"/>
                <a:cs typeface="Arial"/>
              </a:rPr>
              <a:t>Declaramos ainda que tomámos pleno conhecimento, respeitámos e seguimos o </a:t>
            </a:r>
            <a:r>
              <a:rPr lang="pt-PT" sz="1600" dirty="0" err="1">
                <a:latin typeface="Arial"/>
                <a:cs typeface="Arial"/>
              </a:rPr>
              <a:t>Código</a:t>
            </a:r>
            <a:r>
              <a:rPr lang="pt-PT" sz="1600" dirty="0">
                <a:latin typeface="Arial"/>
                <a:cs typeface="Arial"/>
              </a:rPr>
              <a:t> de Conduta </a:t>
            </a:r>
            <a:r>
              <a:rPr lang="pt-PT" sz="1600" dirty="0" err="1">
                <a:latin typeface="Arial"/>
                <a:cs typeface="Arial"/>
              </a:rPr>
              <a:t>Ética</a:t>
            </a:r>
            <a:r>
              <a:rPr lang="pt-PT" sz="1600" dirty="0">
                <a:latin typeface="Arial"/>
                <a:cs typeface="Arial"/>
              </a:rPr>
              <a:t> da Universidade de Lisboa.</a:t>
            </a: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2</a:t>
            </a:fld>
            <a:endParaRPr lang="pt-PT" sz="1200" b="1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881904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55663" y="1690069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pt-PT" sz="2400" b="1" dirty="0">
                <a:latin typeface="Arial" charset="0"/>
              </a:rPr>
              <a:t>Existe um problema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charset="0"/>
              </a:rPr>
              <a:t>1982: está a aumentar o abismo entre a ciência e a prática da gestão. Os estudos académicos são pouco úteis para a gestão.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charset="0"/>
              </a:rPr>
              <a:t>Os académicos não inspiram os práticos, e estes não os consultam para definir as suas estratégias. 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charset="0"/>
              </a:rPr>
              <a:t>Por uma questão da relevância da investigação, ou por menor abertura às necessidades dos práticos?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charset="0"/>
              </a:rPr>
              <a:t>Solução: criar ecossistema entre academia e empresas.</a:t>
            </a: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20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Vicari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S. (2013). Is the Problem Only Ours? A Question of Relevance in Management Research, European Management Review, 10, 173–181.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882336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55663" y="1690069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pt-PT" sz="2400" b="1" dirty="0">
                <a:latin typeface="Arial" charset="0"/>
              </a:rPr>
              <a:t>O nascimento do gap entre relevância e rigor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No início da “gestão científica” (início séc. XX), a investigação estava ligada à prática (produtividade).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Ao longo do tempo, foi emergindo a importância relativa daqueles que se ocupavam de questões metodológicas, o que, depois da 2.ª grande guerra, mereceu críticas de ONG dos EUA, a par do debate quanto à legitimidade e o mérito da investigação.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A investigação foi-se tornando cada vez mais Rigorosa, e também mais abstrata, e por isso, menos Relevante (para os práticos).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Foi-se criando a ideia de que os académicos eram competentes em estudos minuciosos, mas frequentemente irrelevantes, e que eram arrogantes.</a:t>
            </a: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21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Vicari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S. (2013). Is the Problem Only Ours? A Question of Relevance in Management Research, European Management Review, 10, 173–181.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0175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55663" y="1690069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pt-PT" sz="2400" b="1" dirty="0">
                <a:latin typeface="Arial" charset="0"/>
              </a:rPr>
              <a:t>O nascimento do gap entre relevância e rigor (</a:t>
            </a:r>
            <a:r>
              <a:rPr lang="pt-PT" sz="2400" b="1" dirty="0" err="1">
                <a:latin typeface="Arial" charset="0"/>
              </a:rPr>
              <a:t>cont</a:t>
            </a:r>
            <a:r>
              <a:rPr lang="pt-PT" sz="2400" b="1" dirty="0">
                <a:latin typeface="Arial" charset="0"/>
              </a:rPr>
              <a:t>.)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Argumenta-se que Relevância e Método não são antagónicos. A prática e a ciência não são um contínuo, mas é possível alcançar soluções que combinem as virtudes da Relevância e Método, com Rigor.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Solução: criar ecossistema entre academia e empresas.</a:t>
            </a: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22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Vicari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S. (2013). Is the Problem Only Ours? A Question of Relevance in Management Research, European Management Review, 10, 173–181.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438864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55663" y="1690069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pt-PT" sz="2400" b="1" dirty="0">
                <a:latin typeface="Arial" charset="0"/>
              </a:rPr>
              <a:t>Relevância e Utilidade do conhecimento: a ciência como sistema fechado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A utilidade do conhecimento foi fortemente influenciada pela criação do computador.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Diferentes disciplinas do conhecimento têm potencial de evolução diferente, na sequência desse fenómeno. De um lado história e filosofia p.e., de outro disciplinas mais práticas, como economia e gestão.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Em qualquer área do conhecimento, a necessidade de um sistema fechado, decorre da vocação do cientista apenas para o conhecimento (Aristóteles), dotado de liberdade intelectual e curiosidade.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23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Vicari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S. (2013). Is the Problem Only Ours? A Question of Relevance in Management Research, European Management Review, 10, 173–181.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569909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55663" y="1690069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pt-PT" sz="2400" b="1" dirty="0">
                <a:latin typeface="Arial" charset="0"/>
              </a:rPr>
              <a:t>Relevância e Utilidade do conhecimento: a ciência como sistema fechado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O ponto de partida do conhecimento é, não a utilidade, mas a abstração e a dimensão intelectual. Por isso se justifica a separação da academia e mundo empresarial, visando evitar a subordinação / enviesamento da ciência a interesses políticos, mediáticos, e outros que não o conhecimento propriamente dito.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A ciência torna-se um sistema fechado, desligado das questões práticas.</a:t>
            </a: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24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Vicari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S. (2013). Is the Problem Only Ours? A Question of Relevance in Management Research, European Management Review, 10, 173–181.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009837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55663" y="1690069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pt-PT" sz="2400" b="1" dirty="0">
                <a:latin typeface="Arial" charset="0"/>
              </a:rPr>
              <a:t>Relevância e Utilidade do conhecimento: a ciência como sistema fechado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O sistema académico reconhece a importância de ser sujeito a escrutínio (externo), e também a necessidade de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auto-preservação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, distinguindo internamente académicos de profissionais de outras áreas.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O mecanismo que permite a seleção dentro da academia, é o Rigor metodológico e não a utilidade prática da ciência.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Ou seja, os sistemas têm de ser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auto-referenciais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e assentes em métodos próprios. Por isso, sistemas fechados.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Solução: criar ecossistema entre academia e empresas.</a:t>
            </a: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25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Vicari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S. (2013). Is the Problem Only Ours? A Question of Relevance in Management Research, European Management Review, 10, 173–181.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238884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55663" y="1690069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Um gap insuscetível de pontes?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É possível criar pontes, tal como sucede na medicina e na engenharia. Porque isso aconteceu nessas áreas?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26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Vicari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S. (2013). Is the Problem Only Ours? A Question of Relevance in Management Research, European Management Review, 10, 173–181.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926471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55663" y="1690069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A criação de conhecimento de gestão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Ideia base: a ligação entre ciência e prática é similar a atividade de I&amp;D.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Importância do papel de “traduzir” necessidades práticas para conhecimento e vice-versa.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Perceber as diferenças do conhecimento:</a:t>
            </a:r>
          </a:p>
          <a:p>
            <a:pPr lvl="1"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Dos cientistas: abstração e dedução.</a:t>
            </a:r>
          </a:p>
          <a:p>
            <a:pPr lvl="1"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Dos práticos: experiência e necessidade de correção.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27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Vicari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S. (2013). Is the Problem Only Ours? A Question of Relevance in Management Research, European Management Review, 10, 173–181.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978150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55663" y="1690069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Possível colaboração e partilha de recursos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Das necessidades às soluções;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Melhorar o funcionamento de ambos os sistemas: académico e empresarial.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Os problemas passam a ser de ambos os sistemas: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Mantém-se a importância da Relevância, Rigor, mas agora também com uma dimensão de financiamento e eficiência / lucro e correção de erros.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Desenvolvimento de novas competências.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28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Vicari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S. (2013). Is the Problem Only Ours? A Question of Relevance in Management Research, European Management Review, 10, 173–181.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69631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762000" y="1705792"/>
            <a:ext cx="11334205" cy="4282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>
                <a:latin typeface="Arial"/>
                <a:cs typeface="Arial"/>
              </a:rPr>
              <a:t>1 . </a:t>
            </a:r>
            <a:r>
              <a:rPr lang="en-US" sz="2400" dirty="0" err="1">
                <a:latin typeface="Arial"/>
                <a:cs typeface="Arial"/>
              </a:rPr>
              <a:t>Aguinis</a:t>
            </a:r>
            <a:r>
              <a:rPr lang="en-US" sz="2400" dirty="0">
                <a:latin typeface="Arial"/>
                <a:cs typeface="Arial"/>
              </a:rPr>
              <a:t>, H., Ramani, R. and Villamor, I. (2019). The First 20 Years of Organizational Research Methods: Trajectory, Impact, and Predictions for the Future, Organizational Research Methods, 22(2), 463-489.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>
                <a:latin typeface="Arial"/>
                <a:cs typeface="Arial"/>
              </a:rPr>
              <a:t>2. Vermeulen, F. (2005). On rigor and relevance: Fostering dialectic progress in management research, Academy of Management Journal, 48 (6), 978-982.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>
                <a:latin typeface="Arial"/>
                <a:cs typeface="Arial"/>
              </a:rPr>
              <a:t>3. Vicari, S. (2013). Is the Problem Only Ours? A Question of Relevance in Management Research, European Management Review, 10, 173–181.</a:t>
            </a:r>
            <a:endParaRPr lang="pt-PT" sz="1800">
              <a:latin typeface="Arial"/>
              <a:cs typeface="Arial"/>
            </a:endParaRP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29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CaixaDeTexto 6"/>
          <p:cNvSpPr txBox="1">
            <a:spLocks noChangeArrowheads="1"/>
          </p:cNvSpPr>
          <p:nvPr/>
        </p:nvSpPr>
        <p:spPr bwMode="auto">
          <a:xfrm>
            <a:off x="762000" y="591745"/>
            <a:ext cx="103349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42913" indent="-442913" algn="ctr"/>
            <a:r>
              <a:rPr lang="pt-P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Bibliografia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50141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762000" y="1705792"/>
            <a:ext cx="11334205" cy="4282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Aguinis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H., Ramani, R. and Villamor, I. (2019). The First 20 Years of Organizational Research Methods: Trajectory, Impact, and Predictions for the Future, Organizational Research Methods, 22(2), 463-489.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Vermeulen, F. (2005). On rigor and relevance: Fostering dialectic progress in management research, Academy of Management Journal, 48 (6), 978-982.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Vicari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S. (2013). Is the Problem Only Ours? A Question of Relevance in Management Research, European Management Review, 10, 173–181.</a:t>
            </a:r>
            <a:endParaRPr lang="pt-PT" sz="18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3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CaixaDeTexto 6"/>
          <p:cNvSpPr txBox="1">
            <a:spLocks noChangeArrowheads="1"/>
          </p:cNvSpPr>
          <p:nvPr/>
        </p:nvSpPr>
        <p:spPr bwMode="auto">
          <a:xfrm>
            <a:off x="762000" y="591745"/>
            <a:ext cx="103349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42913" indent="-442913" algn="ctr"/>
            <a:r>
              <a:rPr lang="pt-P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Artigos a apresentar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207864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047750" y="533400"/>
            <a:ext cx="10049206" cy="5771606"/>
          </a:xfrm>
        </p:spPr>
        <p:txBody>
          <a:bodyPr/>
          <a:lstStyle/>
          <a:p>
            <a:pPr marL="0" indent="-177800">
              <a:spcBef>
                <a:spcPts val="1200"/>
              </a:spcBef>
            </a:pPr>
            <a:endParaRPr lang="pt-PT" u="sng" dirty="0"/>
          </a:p>
          <a:p>
            <a:pPr marL="0" indent="-177800" algn="ctr">
              <a:spcBef>
                <a:spcPts val="600"/>
              </a:spcBef>
              <a:buNone/>
            </a:pPr>
            <a:endParaRPr lang="pt-PT" sz="4400" dirty="0">
              <a:latin typeface="Arial" charset="0"/>
            </a:endParaRPr>
          </a:p>
          <a:p>
            <a:pPr marL="0" indent="-17780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t-PT" sz="4400" b="1" dirty="0">
              <a:latin typeface="Arial" charset="0"/>
            </a:endParaRPr>
          </a:p>
          <a:p>
            <a:pPr marL="0" indent="-17780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PT" sz="4400" b="1" dirty="0">
                <a:latin typeface="Arial" charset="0"/>
              </a:rPr>
              <a:t>Obrigado!</a:t>
            </a:r>
          </a:p>
          <a:p>
            <a:pPr marL="0" indent="-177800" algn="ctr">
              <a:spcBef>
                <a:spcPts val="600"/>
              </a:spcBef>
              <a:buNone/>
            </a:pPr>
            <a:endParaRPr lang="pt-PT" sz="1800" dirty="0">
              <a:latin typeface="Arial" charset="0"/>
            </a:endParaRPr>
          </a:p>
        </p:txBody>
      </p:sp>
      <p:sp>
        <p:nvSpPr>
          <p:cNvPr id="15363" name="Rectângulo 8"/>
          <p:cNvSpPr>
            <a:spLocks noChangeArrowheads="1"/>
          </p:cNvSpPr>
          <p:nvPr/>
        </p:nvSpPr>
        <p:spPr bwMode="auto">
          <a:xfrm>
            <a:off x="9623022" y="5493603"/>
            <a:ext cx="18485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Grupo 1:</a:t>
            </a:r>
          </a:p>
          <a:p>
            <a:pPr algn="ctr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António Lourenço</a:t>
            </a:r>
          </a:p>
          <a:p>
            <a:pPr algn="ctr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Nuno M. Morujão</a:t>
            </a: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defRPr/>
              </a:pPr>
              <a:t>30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4221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402643" y="1709118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Reflexão detalhada sobre a revista ORM -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Organizational Research Methods</a:t>
            </a:r>
            <a:endParaRPr lang="pt-PT" sz="2400" dirty="0">
              <a:latin typeface="Arial" charset="0"/>
            </a:endParaRP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O progresso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Liderança editorial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Impacto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Direção futura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Análise 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Editoriais publicados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Equipas editoriais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Tópicos destacados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Impacto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Identificação de oportunidades e desafios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4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Aguinis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H., Ramani, R. and Villamor, I. (2019). The First 20 Years of Organizational Research Methods: Trajectory, Impact, and Predictions for the Future, Organizational Research Methods, 22(2), 463-489.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5798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55663" y="1690069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Patrocinada pela Research Methods Division (RMD) da Academy of Management (AOM)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Primeiro líder editorial, Larry J. Williams, 1998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Proporcionar uma plataforma rigorosa para publicar investigações metodológicas inovadoras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400" dirty="0">
                <a:latin typeface="Arial" charset="0"/>
              </a:rPr>
              <a:t>Servir como recurso para investigadores que, embora não sejam metodologistas, necessitam de ferramentas metodológicas para os seus estudos empíricos</a:t>
            </a: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Aparecimento dos “Feature Topics”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3 anos depois da sua fundação já tinham estabelecido reputação no top10 da área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5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Aguinis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H., Ramani, R. and Villamor, I. (2019). The First 20 Years of Organizational Research Methods: Trajectory, Impact, and Predictions for the Future, Organizational Research Methods, 22(2), 463-489.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91302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55663" y="1690069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Herman Aguinis, 2005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90 dias para revisão de papers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Arial" charset="0"/>
              </a:rPr>
              <a:t>Mais </a:t>
            </a:r>
            <a:r>
              <a:rPr lang="en-US" sz="2400" dirty="0" err="1">
                <a:latin typeface="Arial" charset="0"/>
              </a:rPr>
              <a:t>diversidade</a:t>
            </a:r>
            <a:r>
              <a:rPr lang="en-US" sz="2400" dirty="0">
                <a:latin typeface="Arial" charset="0"/>
              </a:rPr>
              <a:t> no </a:t>
            </a:r>
            <a:r>
              <a:rPr lang="en-US" sz="2400" dirty="0" err="1">
                <a:latin typeface="Arial" charset="0"/>
              </a:rPr>
              <a:t>conselho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científico</a:t>
            </a:r>
            <a:endParaRPr lang="en-US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Arial" charset="0"/>
              </a:rPr>
              <a:t>Reviewers dos reviewers</a:t>
            </a: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Aberto a outros tipos de documentos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6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Aguinis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H., Ramani, R. and Villamor, I. (2019). The First 20 Years of Organizational Research Methods: Trajectory, Impact, and Predictions for the Future, Organizational Research Methods, 22(2), 463-489.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09317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50703" y="1709118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Robert Vanderberg, 2008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Interesse em papers que tivessem aplicabilidade imediata</a:t>
            </a:r>
          </a:p>
          <a:p>
            <a:pPr marL="755650" lvl="1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000" dirty="0">
                <a:latin typeface="Arial" charset="0"/>
              </a:rPr>
              <a:t>O teste “So What” 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Apresentação de diferentes pontos de vista sobre assuntos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Tornou-se Top10 em Gestão e top 5 em Psicologia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225% de aumento de subscrições institucionais 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7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Aguinis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H., Ramani, R. and Villamor, I. (2019). The First 20 Years of Organizational Research Methods: Trajectory, Impact, and Predictions for the Future, Organizational Research Methods, 22(2), 463-489.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64388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55663" y="1690069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Jose Cortina, 2011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Foco em que o conteúdo publicado tivesse o reconhecimento merecido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Artigos que se focassem em impacto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8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Aguinis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H., Ramani, R. and Villamor, I. (2019). The First 20 Years of Organizational Research Methods: Trajectory, Impact, and Predictions for the Future, Organizational Research Methods, 22(2), 463-489.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41810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55663" y="1690069"/>
            <a:ext cx="11490593" cy="449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James LeBreton, 2014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Artigos sobre problemas reais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Que fossem entendidos por todos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Papers com avanços de metodologia de aplicação imediata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Arial" charset="0"/>
              </a:rPr>
              <a:t>200 papers por ano, 15% de sucessos</a:t>
            </a:r>
          </a:p>
          <a:p>
            <a:pPr marL="355600" indent="-35560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PT" sz="2400" dirty="0">
              <a:latin typeface="Arial" charset="0"/>
            </a:endParaRPr>
          </a:p>
        </p:txBody>
      </p:sp>
      <p:sp>
        <p:nvSpPr>
          <p:cNvPr id="7" name="Marcador de Posição do Número do Diapositivo 12"/>
          <p:cNvSpPr txBox="1">
            <a:spLocks noGrp="1"/>
          </p:cNvSpPr>
          <p:nvPr/>
        </p:nvSpPr>
        <p:spPr bwMode="auto">
          <a:xfrm>
            <a:off x="11096956" y="6200776"/>
            <a:ext cx="749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>
              <a:defRPr/>
            </a:pPr>
            <a:fld id="{5980EA4F-6CB3-492F-946C-89773CAE5CF1}" type="slidenum">
              <a:rPr lang="pt-PT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9</a:t>
            </a:fld>
            <a:endParaRPr lang="pt-PT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ixaDeTexto 6"/>
          <p:cNvSpPr txBox="1">
            <a:spLocks noChangeArrowheads="1"/>
          </p:cNvSpPr>
          <p:nvPr/>
        </p:nvSpPr>
        <p:spPr bwMode="auto">
          <a:xfrm>
            <a:off x="2317285" y="242969"/>
            <a:ext cx="845349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Aguinis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H., Ramani, R. and Villamor, I. (2019). The First 20 Years of Organizational Research Methods: Trajectory, Impact, and Predictions for the Future, Organizational Research Methods, 22(2), 463-489.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" y="183384"/>
            <a:ext cx="1714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46833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2845</Words>
  <Application>Microsoft Office PowerPoint</Application>
  <PresentationFormat>Ecrã Panorâmico</PresentationFormat>
  <Paragraphs>304</Paragraphs>
  <Slides>30</Slides>
  <Notes>30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30</vt:i4>
      </vt:variant>
    </vt:vector>
  </HeadingPairs>
  <TitlesOfParts>
    <vt:vector size="36" baseType="lpstr">
      <vt:lpstr>Aptos</vt:lpstr>
      <vt:lpstr>Aptos Display</vt:lpstr>
      <vt:lpstr>Arial</vt:lpstr>
      <vt:lpstr>Calibri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Nuno Miguel Morujão;António Lourenço</dc:creator>
  <cp:lastModifiedBy>Nuno Miguel Morujão</cp:lastModifiedBy>
  <cp:revision>24</cp:revision>
  <cp:lastPrinted>2024-10-11T20:27:20Z</cp:lastPrinted>
  <dcterms:created xsi:type="dcterms:W3CDTF">2024-09-15T16:17:00Z</dcterms:created>
  <dcterms:modified xsi:type="dcterms:W3CDTF">2024-10-11T21:41:20Z</dcterms:modified>
</cp:coreProperties>
</file>