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8" r:id="rId2"/>
    <p:sldId id="340" r:id="rId3"/>
    <p:sldId id="419" r:id="rId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A0C3"/>
    <a:srgbClr val="00AE00"/>
    <a:srgbClr val="00BA00"/>
    <a:srgbClr val="A5386F"/>
    <a:srgbClr val="F8F9BF"/>
    <a:srgbClr val="FFFF99"/>
    <a:srgbClr val="F888EB"/>
    <a:srgbClr val="F999EE"/>
    <a:srgbClr val="F21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62" autoAdjust="0"/>
    <p:restoredTop sz="84536" autoAdjust="0"/>
  </p:normalViewPr>
  <p:slideViewPr>
    <p:cSldViewPr>
      <p:cViewPr varScale="1">
        <p:scale>
          <a:sx n="82" d="100"/>
          <a:sy n="82" d="100"/>
        </p:scale>
        <p:origin x="1219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946" y="-72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2AD51-511A-4D75-96A4-137ACC8455F5}" type="datetimeFigureOut">
              <a:rPr lang="en-US" smtClean="0"/>
              <a:pPr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7883D-7EF6-418A-879E-BCAD6A373A2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83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26F94-7999-4849-B420-B118DF776861}" type="datetimeFigureOut">
              <a:rPr lang="en-US" smtClean="0"/>
              <a:pPr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CC2C0-48BC-4AC7-83F2-20BC9DAF28F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1076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33C13-ACA8-43F9-AA3C-2BFDC7B6F26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6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399" y="3581400"/>
            <a:ext cx="6858001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9"/>
            <a:ext cx="7772400" cy="13144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3800"/>
            <a:ext cx="6400800" cy="10117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BA670-8177-4FCF-BBD1-FBF39C1AF8F3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B8FE-ABD5-4835-8B09-912CA1459454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BC4F6-AA9D-43A4-B341-75DF41B831A0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8D8C-920B-4B0C-88A2-A404E29D1741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 userDrawn="1"/>
        </p:nvGraphicFramePr>
        <p:xfrm>
          <a:off x="4495800" y="1051560"/>
          <a:ext cx="4495800" cy="512064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353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5DC-7C86-4400-8DB7-4C38C4F22D6A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/>
        </p:nvGraphicFramePr>
        <p:xfrm>
          <a:off x="0" y="1066800"/>
          <a:ext cx="9144000" cy="512064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F578-8D63-4435-9FE3-884F9023680A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 userDrawn="1"/>
        </p:nvGraphicFramePr>
        <p:xfrm>
          <a:off x="0" y="76200"/>
          <a:ext cx="9144000" cy="621792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dirty="0">
                        <a:ln w="3175">
                          <a:solidFill>
                            <a:schemeClr val="bg1">
                              <a:lumMod val="75000"/>
                            </a:schemeClr>
                          </a:solidFill>
                        </a:ln>
                        <a:noFill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A3653-8C17-4D6D-B2B2-4CACE7A79DA9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71D7-A708-42B8-BC0A-BAE779811C1D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D4B78-1B32-4B97-A1FD-147315EA21EB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For use with Nechyba, Intermediate Microeconomics © 2018 Cengage EMEA, ISBN: 9781473759008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012E-3B7D-4E51-9B06-DCC47257C8A3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76200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3" r:id="rId5"/>
    <p:sldLayoutId id="2147483654" r:id="rId6"/>
    <p:sldLayoutId id="2147483655" r:id="rId7"/>
    <p:sldLayoutId id="2147483657" r:id="rId8"/>
  </p:sldLayoutIdLst>
  <p:transition>
    <p:wipe dir="d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osterveen@iseg.ulisboa.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44000" cy="387798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400" dirty="0" err="1"/>
              <a:t>Microeconomics</a:t>
            </a:r>
            <a:r>
              <a:rPr lang="nl-NL" sz="4400" dirty="0"/>
              <a:t> II</a:t>
            </a:r>
          </a:p>
          <a:p>
            <a:r>
              <a:rPr lang="nl-NL" sz="4400" dirty="0"/>
              <a:t>Spring 2025/2026</a:t>
            </a:r>
            <a:endParaRPr lang="en-US" sz="4400" dirty="0"/>
          </a:p>
          <a:p>
            <a:endParaRPr lang="en-US" sz="4300" dirty="0"/>
          </a:p>
          <a:p>
            <a:r>
              <a:rPr lang="en-US" sz="3600" dirty="0"/>
              <a:t>Matthijs Oosterveen</a:t>
            </a:r>
          </a:p>
          <a:p>
            <a:r>
              <a:rPr lang="en-US" sz="3600" dirty="0">
                <a:hlinkClick r:id="rId3"/>
              </a:rPr>
              <a:t>oosterveen@iseg.ulisboa.pt</a:t>
            </a:r>
            <a:r>
              <a:rPr lang="en-US" sz="3600" dirty="0"/>
              <a:t> </a:t>
            </a:r>
          </a:p>
          <a:p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369308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/>
              <a:t>About the course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76800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Book:</a:t>
            </a:r>
            <a:r>
              <a:rPr lang="en-US" sz="2000" dirty="0"/>
              <a:t> </a:t>
            </a:r>
            <a:r>
              <a:rPr lang="en-GB" sz="2000" i="1" dirty="0"/>
              <a:t>Intermediate Microeconomics: An Intuitive Approach with Calculus </a:t>
            </a:r>
            <a:r>
              <a:rPr lang="en-GB" sz="2000" dirty="0"/>
              <a:t>by Thomas </a:t>
            </a:r>
            <a:r>
              <a:rPr lang="en-GB" sz="2000" dirty="0" err="1"/>
              <a:t>Nechyba</a:t>
            </a:r>
            <a:endParaRPr lang="en-US" sz="2000" dirty="0"/>
          </a:p>
          <a:p>
            <a:r>
              <a:rPr lang="en-US" sz="2000" b="1" dirty="0"/>
              <a:t>Lectures:</a:t>
            </a:r>
            <a:r>
              <a:rPr lang="en-US" sz="2000" dirty="0"/>
              <a:t> Discuss theory via slides. Like the book, the lecture slides are divided into two parts: </a:t>
            </a:r>
            <a:r>
              <a:rPr lang="en-US" sz="2000" b="1" i="1" dirty="0"/>
              <a:t>Intuition</a:t>
            </a:r>
            <a:r>
              <a:rPr lang="en-US" sz="2000" dirty="0"/>
              <a:t> (part A) and </a:t>
            </a:r>
            <a:r>
              <a:rPr lang="en-US" sz="2000" b="1" i="1" dirty="0">
                <a:solidFill>
                  <a:srgbClr val="CAA0C3"/>
                </a:solidFill>
              </a:rPr>
              <a:t>Math</a:t>
            </a:r>
            <a:r>
              <a:rPr lang="en-US" sz="2000" dirty="0"/>
              <a:t> (part B). We will focus on </a:t>
            </a:r>
            <a:r>
              <a:rPr lang="en-US" sz="2000" b="1" i="1" dirty="0"/>
              <a:t>Intuition </a:t>
            </a:r>
            <a:r>
              <a:rPr lang="en-US" sz="2000" dirty="0"/>
              <a:t>but at times will also add more rigor with </a:t>
            </a:r>
            <a:r>
              <a:rPr lang="en-US" sz="2000" b="1" i="1" dirty="0">
                <a:solidFill>
                  <a:srgbClr val="CAA0C3"/>
                </a:solidFill>
              </a:rPr>
              <a:t>Math</a:t>
            </a:r>
            <a:r>
              <a:rPr lang="en-US" sz="2000" dirty="0"/>
              <a:t>. </a:t>
            </a:r>
          </a:p>
          <a:p>
            <a:r>
              <a:rPr lang="en-US" sz="2000" b="1" dirty="0"/>
              <a:t>Tutorials: </a:t>
            </a:r>
            <a:r>
              <a:rPr lang="en-US" sz="2000" dirty="0"/>
              <a:t>Discuss exercises. The book contains more relevant exercises than we can discuss in class. Final slide of each chapter will contain an overview of (within-chapter and end-of-chapter) exercises we will discuss in class.</a:t>
            </a:r>
          </a:p>
          <a:p>
            <a:r>
              <a:rPr lang="en-US" sz="2000" b="1" dirty="0"/>
              <a:t>Fenix: </a:t>
            </a:r>
            <a:r>
              <a:rPr lang="en-US" sz="2000" dirty="0"/>
              <a:t>Everything you need can be found in the folder “</a:t>
            </a:r>
            <a:r>
              <a:rPr lang="en-US" sz="2000" i="1" dirty="0"/>
              <a:t>All you need</a:t>
            </a:r>
            <a:r>
              <a:rPr lang="en-US" sz="2000" dirty="0"/>
              <a:t>” (EN)</a:t>
            </a:r>
          </a:p>
          <a:p>
            <a:r>
              <a:rPr lang="en-US" sz="2000" b="1" dirty="0"/>
              <a:t>Cengage: </a:t>
            </a:r>
            <a:r>
              <a:rPr lang="en-US" sz="2000" dirty="0"/>
              <a:t>Provides access to the book and exercises, and many more relevant material such as explainer videos, revision questions, study guides with selected answers, etc.</a:t>
            </a:r>
          </a:p>
          <a:p>
            <a:r>
              <a:rPr lang="en-US" sz="2000" b="1" dirty="0"/>
              <a:t>Assessment: </a:t>
            </a:r>
            <a:r>
              <a:rPr lang="en-US" sz="2000" dirty="0"/>
              <a:t>Three assessment alternatives: </a:t>
            </a:r>
            <a:r>
              <a:rPr lang="en-US" sz="2000" b="1" dirty="0"/>
              <a:t>(</a:t>
            </a:r>
            <a:r>
              <a:rPr lang="en-US" sz="2000" b="1" dirty="0" err="1"/>
              <a:t>i</a:t>
            </a:r>
            <a:r>
              <a:rPr lang="en-US" sz="2000" b="1" dirty="0"/>
              <a:t>) </a:t>
            </a:r>
            <a:r>
              <a:rPr lang="en-US" sz="2000" dirty="0"/>
              <a:t>two midterms only, </a:t>
            </a:r>
            <a:r>
              <a:rPr lang="en-US" sz="2000" b="1" dirty="0"/>
              <a:t>(ii) </a:t>
            </a:r>
            <a:r>
              <a:rPr lang="en-US" sz="2000" dirty="0"/>
              <a:t>one midterm and final exam, </a:t>
            </a:r>
            <a:r>
              <a:rPr lang="en-US" sz="2000" b="1" dirty="0"/>
              <a:t>(iii) </a:t>
            </a:r>
            <a:r>
              <a:rPr lang="en-US" sz="2000" dirty="0"/>
              <a:t>final exam only. You need to choose.</a:t>
            </a:r>
            <a:endParaRPr lang="en-US" sz="2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D31CE-3056-FB4C-675A-727D5DCE1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706AFB-BE55-BB7D-E26C-888D70BF08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/>
              <a:t>Program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EBD84EE-3D60-94BD-749B-1A6C25D44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76800"/>
          </a:xfrm>
        </p:spPr>
        <p:txBody>
          <a:bodyPr>
            <a:normAutofit/>
          </a:bodyPr>
          <a:lstStyle/>
          <a:p>
            <a:endParaRPr lang="en-GB" sz="2000" dirty="0"/>
          </a:p>
          <a:p>
            <a:r>
              <a:rPr lang="en-GB" sz="2000" dirty="0"/>
              <a:t>Ch 21 - Externalities in Competitive Markets</a:t>
            </a:r>
          </a:p>
          <a:p>
            <a:r>
              <a:rPr lang="en-GB" sz="2000" dirty="0"/>
              <a:t>Ch 17 - Choice and Markets in the Presence of Risk</a:t>
            </a:r>
          </a:p>
          <a:p>
            <a:r>
              <a:rPr lang="en-GB" sz="2000" dirty="0"/>
              <a:t>Ch 22 - Asymmetric Information in Competitive Markets</a:t>
            </a:r>
          </a:p>
          <a:p>
            <a:r>
              <a:rPr lang="en-GB" sz="2000" dirty="0"/>
              <a:t>Ch 23 - Monopoly</a:t>
            </a:r>
          </a:p>
          <a:p>
            <a:r>
              <a:rPr lang="en-GB" sz="2000" dirty="0"/>
              <a:t>Ch 24 - Strategic Thinking and Game Theory</a:t>
            </a:r>
          </a:p>
          <a:p>
            <a:r>
              <a:rPr lang="en-GB" sz="2000" dirty="0"/>
              <a:t>Ch 25 - Oligopoly</a:t>
            </a:r>
          </a:p>
          <a:p>
            <a:r>
              <a:rPr lang="en-GB" sz="2000" dirty="0"/>
              <a:t>Ch 26 - Product Differentiation and Innovation in Markets</a:t>
            </a:r>
          </a:p>
          <a:p>
            <a:r>
              <a:rPr lang="en-GB" sz="2000" dirty="0"/>
              <a:t>Ch 27 - Public Goods</a:t>
            </a:r>
          </a:p>
        </p:txBody>
      </p:sp>
    </p:spTree>
    <p:extLst>
      <p:ext uri="{BB962C8B-B14F-4D97-AF65-F5344CB8AC3E}">
        <p14:creationId xmlns:p14="http://schemas.microsoft.com/office/powerpoint/2010/main" val="90004876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nechy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nechyba</Template>
  <TotalTime>42939</TotalTime>
  <Words>258</Words>
  <Application>Microsoft Office PowerPoint</Application>
  <PresentationFormat>Diavoorstelling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Calibri</vt:lpstr>
      <vt:lpstr>nechyba</vt:lpstr>
      <vt:lpstr>PowerPoint-presentatie</vt:lpstr>
      <vt:lpstr>About the course</vt:lpstr>
      <vt:lpstr>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Eugenio</dc:creator>
  <cp:lastModifiedBy>Matthijs Oosterveen</cp:lastModifiedBy>
  <cp:revision>520</cp:revision>
  <dcterms:created xsi:type="dcterms:W3CDTF">2010-11-08T13:52:37Z</dcterms:created>
  <dcterms:modified xsi:type="dcterms:W3CDTF">2026-01-06T19:29:01Z</dcterms:modified>
</cp:coreProperties>
</file>