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8" r:id="rId2"/>
    <p:sldId id="340" r:id="rId3"/>
    <p:sldId id="390" r:id="rId4"/>
    <p:sldId id="419" r:id="rId5"/>
    <p:sldId id="391" r:id="rId6"/>
    <p:sldId id="416" r:id="rId7"/>
    <p:sldId id="392" r:id="rId8"/>
    <p:sldId id="393" r:id="rId9"/>
    <p:sldId id="420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22" r:id="rId18"/>
    <p:sldId id="330" r:id="rId19"/>
    <p:sldId id="395" r:id="rId20"/>
    <p:sldId id="396" r:id="rId21"/>
    <p:sldId id="397" r:id="rId22"/>
    <p:sldId id="398" r:id="rId23"/>
    <p:sldId id="399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0"/>
    <a:srgbClr val="00BA00"/>
    <a:srgbClr val="A5386F"/>
    <a:srgbClr val="F8F9BF"/>
    <a:srgbClr val="FFFF99"/>
    <a:srgbClr val="F888EB"/>
    <a:srgbClr val="F999EE"/>
    <a:srgbClr val="F21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2" autoAdjust="0"/>
    <p:restoredTop sz="84536" autoAdjust="0"/>
  </p:normalViewPr>
  <p:slideViewPr>
    <p:cSldViewPr>
      <p:cViewPr varScale="1">
        <p:scale>
          <a:sx n="82" d="100"/>
          <a:sy n="82" d="100"/>
        </p:scale>
        <p:origin x="1219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83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7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A670-8177-4FCF-BBD1-FBF39C1AF8F3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B8FE-ABD5-4835-8B09-912CA1459454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C4F6-AA9D-43A4-B341-75DF41B831A0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8D8C-920B-4B0C-88A2-A404E29D174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E5DC-7C86-4400-8DB7-4C38C4F22D6A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F578-8D63-4435-9FE3-884F9023680A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3653-8C17-4D6D-B2B2-4CACE7A79DA9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71D7-A708-42B8-BC0A-BAE779811C1D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4B78-1B32-4B97-A1FD-147315EA21EB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6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2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21 – </a:t>
            </a:r>
          </a:p>
          <a:p>
            <a:r>
              <a:rPr lang="en-US" sz="3600" dirty="0"/>
              <a:t>Externalities in Competitive Markets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Market Failure or Failure of Markets to Exist?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876800"/>
            <a:ext cx="7924800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Fundamentally, the externality problem is therefore a </a:t>
            </a:r>
            <a:r>
              <a:rPr lang="en-US" i="1" dirty="0"/>
              <a:t>problem of </a:t>
            </a:r>
            <a:r>
              <a:rPr lang="en-US" b="1" i="1" dirty="0"/>
              <a:t>missing markets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firm pollutes, it is essentially </a:t>
            </a:r>
            <a:r>
              <a:rPr lang="en-US" i="1" dirty="0"/>
              <a:t>using another input </a:t>
            </a:r>
            <a:r>
              <a:rPr lang="en-US" dirty="0"/>
              <a:t>– “clean air” – that it is not paying for.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market existed for this input – as it does for </a:t>
            </a:r>
            <a:r>
              <a:rPr lang="en-US" i="1" dirty="0" err="1"/>
              <a:t>labour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capital</a:t>
            </a:r>
            <a:r>
              <a:rPr lang="en-US" dirty="0"/>
              <a:t>, the input would be priced in the market; i.e. the owners of “clean air” would have to agree to sell just as the owners of “</a:t>
            </a:r>
            <a:r>
              <a:rPr lang="en-US" dirty="0" err="1"/>
              <a:t>labour</a:t>
            </a:r>
            <a:r>
              <a:rPr lang="en-US" dirty="0"/>
              <a:t>” agree to sell.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63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Similarly, a </a:t>
            </a:r>
            <a:r>
              <a:rPr lang="en-US" i="1" dirty="0"/>
              <a:t>positive externality </a:t>
            </a:r>
            <a:r>
              <a:rPr lang="en-US" dirty="0"/>
              <a:t>is a “product” that is produced but for which no market exists – and so it is consumed “for free”.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92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both cases, there exists an externality because of the non-existence of a market that prices either inputs or outputs appropriately.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Assigning </a:t>
            </a:r>
            <a:r>
              <a:rPr lang="en-US" b="1" i="1" dirty="0"/>
              <a:t>property rights </a:t>
            </a:r>
            <a:r>
              <a:rPr lang="en-US" dirty="0"/>
              <a:t>and allowing competitive trades would in principle eliminate the externality – but this is only sometimes a practical option.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5AE6B7-C555-4CAC-B0F2-75114895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Tragedy of the Commons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of viewing the externality problem is as a problem of </a:t>
            </a:r>
            <a:r>
              <a:rPr lang="en-US" b="1" i="1" dirty="0"/>
              <a:t>common ownership </a:t>
            </a:r>
            <a:r>
              <a:rPr lang="en-US" dirty="0"/>
              <a:t>rather than </a:t>
            </a:r>
            <a:r>
              <a:rPr lang="en-US" b="1" i="1" dirty="0"/>
              <a:t>private property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“common ownership” means that anyone can take resources for free, we have a </a:t>
            </a:r>
            <a:r>
              <a:rPr lang="en-US" i="1" dirty="0"/>
              <a:t>missing market </a:t>
            </a:r>
            <a:r>
              <a:rPr lang="en-US" dirty="0"/>
              <a:t>due to a </a:t>
            </a:r>
            <a:r>
              <a:rPr lang="en-US" i="1" dirty="0"/>
              <a:t>lack of property rights </a:t>
            </a:r>
            <a:r>
              <a:rPr lang="en-US" dirty="0"/>
              <a:t>having been assigned.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 Air, water, plants and animals on un-owned land,</a:t>
            </a:r>
          </a:p>
          <a:p>
            <a:r>
              <a:rPr lang="en-US" dirty="0"/>
              <a:t>	  public roads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276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Tragedy of the Commons </a:t>
            </a:r>
            <a:r>
              <a:rPr lang="en-US" dirty="0"/>
              <a:t>is the “tragedy” of the social losses that occur from such common ownership in the form of the inefficiently excessive use of un-priced resources.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cases where the establishment of property rights is not practical, a variety of policies may lead to efficiency improvements: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8400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 Pigouvian Taxes, Pollution Taxes, Cap-and-Trade</a:t>
            </a:r>
          </a:p>
          <a:p>
            <a:r>
              <a:rPr lang="en-US" dirty="0"/>
              <a:t>	  Congestion pricing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63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a significant portion of government activity in fact involves </a:t>
            </a:r>
            <a:r>
              <a:rPr lang="en-US" b="1" i="1" dirty="0"/>
              <a:t>guaranteeing property rights</a:t>
            </a:r>
            <a:r>
              <a:rPr lang="en-US" dirty="0"/>
              <a:t> – and thus taking resources “out of the commons”.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344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Coase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11069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appreciation of externalities as a “missing markets” problem has also led to a better understanding of “small externalities” (where establishing property rights would not lead to a competitive market).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“small” externalities typically happen in communities – with disputes that arise often ending up in courtrooms in front of judges.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then in the area of </a:t>
            </a:r>
            <a:r>
              <a:rPr lang="en-US" b="1" i="1" dirty="0"/>
              <a:t>Law and Economics </a:t>
            </a:r>
            <a:r>
              <a:rPr lang="en-US" dirty="0"/>
              <a:t>that Ronald Coase derived what has become known as the </a:t>
            </a:r>
            <a:r>
              <a:rPr lang="en-US" b="1" i="1" dirty="0"/>
              <a:t>Coase Theorem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648200"/>
            <a:ext cx="68580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Coase Theorem</a:t>
            </a:r>
            <a:r>
              <a:rPr lang="en-US" i="1" dirty="0"/>
              <a:t>: </a:t>
            </a:r>
            <a:r>
              <a:rPr lang="en-US" dirty="0"/>
              <a:t>From an efficiency perspective, </a:t>
            </a:r>
            <a:r>
              <a:rPr lang="en-US" i="1" dirty="0"/>
              <a:t>so long as transactions </a:t>
            </a:r>
          </a:p>
          <a:p>
            <a:r>
              <a:rPr lang="en-US" i="1" dirty="0"/>
              <a:t>	costs are low, </a:t>
            </a:r>
            <a:r>
              <a:rPr lang="en-US" dirty="0"/>
              <a:t>it does not matter how judges “assign property </a:t>
            </a:r>
          </a:p>
          <a:p>
            <a:r>
              <a:rPr lang="en-US" dirty="0"/>
              <a:t>	rights”– i.e. it does not matter in whose favor they rule</a:t>
            </a:r>
            <a:r>
              <a:rPr lang="en-US" i="1" dirty="0"/>
              <a:t>.</a:t>
            </a:r>
            <a:endParaRPr lang="en-US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53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Case of The Shadowy Swimming Pool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you and I are </a:t>
            </a:r>
            <a:r>
              <a:rPr lang="en-US" dirty="0" err="1"/>
              <a:t>neighbours</a:t>
            </a:r>
            <a:r>
              <a:rPr lang="en-US" dirty="0"/>
              <a:t>, and you currently enjoy a swimming pool in your backyard.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86826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day you find out that I have made plans to build a third story to my home. The problem (from your perspective) is that this will cast a shadow on your pool – significantly reducing its value to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858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of us knows who has the “property rights” in this case – whether I have the right to build or whether you have the right to have sun on your pool.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you go to a local zoning board or homeowner’s association or courtroom to force me to abandon my building plans.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judge cares only that the </a:t>
            </a:r>
            <a:r>
              <a:rPr lang="en-US" i="1" dirty="0"/>
              <a:t>efficient </a:t>
            </a:r>
            <a:r>
              <a:rPr lang="en-US" dirty="0"/>
              <a:t>outcome is reached.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 Should I build my addition on another part of my house so that there is no shadow?</a:t>
            </a:r>
          </a:p>
          <a:p>
            <a:pPr>
              <a:buFont typeface="Wingdings" charset="2"/>
              <a:buChar char="§"/>
            </a:pPr>
            <a:r>
              <a:rPr lang="en-US" dirty="0"/>
              <a:t> Should I be forced to not build at all?</a:t>
            </a:r>
          </a:p>
          <a:p>
            <a:pPr>
              <a:buFont typeface="Wingdings" charset="2"/>
              <a:buChar char="§"/>
            </a:pPr>
            <a:r>
              <a:rPr lang="en-US" dirty="0"/>
              <a:t> Should I be allowed to build my addition as planned?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solidFill>
            <a:srgbClr val="00BA00">
              <a:alpha val="3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efficient </a:t>
            </a:r>
            <a:r>
              <a:rPr lang="en-US" dirty="0"/>
              <a:t>outcome depends on how much you value the sun on your pool and how much I value building the addition as is (as opposed to going to the next best alternative).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C9C33BA-F7FA-42A9-9AE9-0D596320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832" y="972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Case of The Shadowy Swimming Pool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I value the currently planned addition €5,000 more than the next best alternative; and you value the sunshine at €10,000.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Ruling 1: You win in court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752600" y="2971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Result: My currently planned addition is not built.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Ruling 2: I win in court</a:t>
            </a:r>
          </a:p>
        </p:txBody>
      </p:sp>
      <p:cxnSp>
        <p:nvCxnSpPr>
          <p:cNvPr id="10" name="Straight Arrow Connector 9"/>
          <p:cNvCxnSpPr>
            <a:endCxn id="11" idx="0"/>
          </p:cNvCxnSpPr>
          <p:nvPr/>
        </p:nvCxnSpPr>
        <p:spPr>
          <a:xfrm rot="5400000">
            <a:off x="5982891" y="2934097"/>
            <a:ext cx="83661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3352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now have an incentive to visit me and offer me an amount between €5,000 and €10,000 to abandon my building plans.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733800" y="3886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828800" y="4572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 Outcome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5020270"/>
            <a:ext cx="4038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matter which way the judge rules, the efficient outcome arises </a:t>
            </a:r>
            <a:r>
              <a:rPr lang="en-US" i="1" dirty="0"/>
              <a:t>so long as transactions costs are below €5,000.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93CD4B3-A941-41FF-8EE7-2A4B194BF46A}"/>
              </a:ext>
            </a:extLst>
          </p:cNvPr>
          <p:cNvSpPr txBox="1">
            <a:spLocks/>
          </p:cNvSpPr>
          <p:nvPr/>
        </p:nvSpPr>
        <p:spPr>
          <a:xfrm>
            <a:off x="228600" y="82409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1" grpId="0"/>
      <p:bldP spid="20" grpId="0"/>
      <p:bldP spid="20" grpId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-29497" y="-3946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Case of The Shadowy Swimming Pool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instead I value the currently planned addition €10,000 more than the next best alternative; and you value the sunshine at €5,000.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Ruling 1: You win in court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867400" y="2971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Result: My currently planned addition is built.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Ruling 2: I win in court</a:t>
            </a:r>
          </a:p>
        </p:txBody>
      </p:sp>
      <p:cxnSp>
        <p:nvCxnSpPr>
          <p:cNvPr id="10" name="Straight Arrow Connector 9"/>
          <p:cNvCxnSpPr>
            <a:endCxn id="11" idx="0"/>
          </p:cNvCxnSpPr>
          <p:nvPr/>
        </p:nvCxnSpPr>
        <p:spPr>
          <a:xfrm rot="5400000">
            <a:off x="2096691" y="2934097"/>
            <a:ext cx="83661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3352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now have an incentive to visit you and offer you an amount between €5,000 and €10,000 to waive your rights and allow me to build.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3886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943600" y="4572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 Outcome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248870"/>
            <a:ext cx="4038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matter which way the judge rules, the efficient outcome arises </a:t>
            </a:r>
            <a:r>
              <a:rPr lang="en-US" i="1" dirty="0"/>
              <a:t>so long as transactions costs are below €5,000.</a:t>
            </a:r>
            <a:endParaRPr lang="en-US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EC035C0A-E3F8-4786-8ED4-3D7326AD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2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11" grpId="0"/>
      <p:bldP spid="14" grpId="0"/>
      <p:bldP spid="14" grpId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-1973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Case of The Shadowy Swimming Pool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As long as transactions costs are low</a:t>
            </a:r>
            <a:r>
              <a:rPr lang="en-US" dirty="0"/>
              <a:t>, an efficiency-driven judge therefore does not need to worry about what is actually efficient – he just needs to assign property rights in some way.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20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and I would still prefer to win rather than loose – because that determines which way cash changes hands, but the efficient </a:t>
            </a:r>
            <a:r>
              <a:rPr lang="en-US" i="1" dirty="0"/>
              <a:t>outcome </a:t>
            </a:r>
            <a:r>
              <a:rPr lang="en-US" dirty="0"/>
              <a:t>happens regardless.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reason this does not apply to </a:t>
            </a:r>
            <a:r>
              <a:rPr lang="en-US" i="1" dirty="0"/>
              <a:t>large </a:t>
            </a:r>
            <a:r>
              <a:rPr lang="en-US" dirty="0"/>
              <a:t>externalities is because there the </a:t>
            </a:r>
            <a:r>
              <a:rPr lang="en-US" i="1" dirty="0"/>
              <a:t>transactions costs are high.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810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Coase rejects any inherent </a:t>
            </a:r>
            <a:r>
              <a:rPr lang="en-US" i="1" dirty="0"/>
              <a:t>moral </a:t>
            </a:r>
            <a:r>
              <a:rPr lang="en-US" dirty="0"/>
              <a:t>argument for ruling one way or another – pointing out that it takes both of us for there to be an externality: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724400"/>
            <a:ext cx="4724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did not live next door with your swimming pool, my shadow would be not be a problem.</a:t>
            </a:r>
          </a:p>
          <a:p>
            <a:endParaRPr lang="en-US" dirty="0"/>
          </a:p>
          <a:p>
            <a:r>
              <a:rPr lang="en-US" dirty="0"/>
              <a:t>And if I built my addition a different way, there would be no shadow.</a:t>
            </a:r>
          </a:p>
          <a:p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5715000" y="4648200"/>
            <a:ext cx="228600" cy="1905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4953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parties are, in this sense, “responsible” for the externality.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3DDFB52-827D-482D-8366-142DCEB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0" grpId="0" build="p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dirty="0"/>
              <a:t>21A.3, 21</a:t>
            </a:r>
            <a:r>
              <a:rPr lang="en-US" b="1"/>
              <a:t>.A7, 21.A8, 21.A15, 21.A18, 21.A20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21.1, 21.2, 21.4A, 21.6A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12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Negative Production Externalities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demand and supply functions are given 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each unit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produces</a:t>
            </a:r>
            <a:r>
              <a:rPr lang="en-US" i="1" dirty="0"/>
              <a:t>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units of </a:t>
            </a:r>
            <a:r>
              <a:rPr lang="en-US" i="1" dirty="0"/>
              <a:t>CO</a:t>
            </a:r>
            <a:r>
              <a:rPr lang="en-US" baseline="-25000" dirty="0"/>
              <a:t>2</a:t>
            </a:r>
            <a:r>
              <a:rPr lang="en-US" dirty="0"/>
              <a:t>, with an externality cost of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28" y="1600200"/>
            <a:ext cx="3344672" cy="625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2209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which we can calculate the market price and output as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608" y="2667000"/>
            <a:ext cx="3974592" cy="6339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952" y="3810000"/>
            <a:ext cx="1450848" cy="2804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600" y="426058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marginal externality cost </a:t>
            </a:r>
            <a:r>
              <a:rPr lang="en-US" dirty="0"/>
              <a:t>is then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741683" y="4202668"/>
          <a:ext cx="235431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368300" progId="Equation.3">
                  <p:embed/>
                </p:oleObj>
              </mc:Choice>
              <mc:Fallback>
                <p:oleObj name="Equation" r:id="rId5" imgW="16256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683" y="4202668"/>
                        <a:ext cx="235431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5073904"/>
            <a:ext cx="1877568" cy="26009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54864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social marginal cost </a:t>
            </a:r>
            <a:r>
              <a:rPr lang="en-US" i="1" dirty="0"/>
              <a:t>curve </a:t>
            </a:r>
            <a:r>
              <a:rPr lang="en-US" dirty="0"/>
              <a:t>is then the sum of these two marginal costs; i.e.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743200" y="6019800"/>
          <a:ext cx="4038600" cy="42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0300" imgH="254000" progId="Equation.3">
                  <p:embed/>
                </p:oleObj>
              </mc:Choice>
              <mc:Fallback>
                <p:oleObj name="Equation" r:id="rId8" imgW="24003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019800"/>
                        <a:ext cx="4038600" cy="427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28600" y="4583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cost </a:t>
            </a:r>
            <a:r>
              <a:rPr lang="en-US" dirty="0"/>
              <a:t>is the inverse supply function; i.e.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26667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</a:t>
            </a:r>
            <a:r>
              <a:rPr lang="en-US" i="1" dirty="0"/>
              <a:t>private marginal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819400" y="1554480"/>
            <a:ext cx="15240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590800" y="5943600"/>
            <a:ext cx="41910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21E7BA3B-5649-41EF-A7B3-91D6BC9E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4" grpId="0"/>
      <p:bldP spid="36" grpId="0"/>
      <p:bldP spid="37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512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Efficient Production with Negative Externality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1345184" cy="5852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1000" y="1219200"/>
            <a:ext cx="16002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00400"/>
            <a:ext cx="3818534" cy="3433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3218688"/>
            <a:ext cx="3799027" cy="341376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057400" y="1447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552" y="1295400"/>
            <a:ext cx="1288288" cy="2560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32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 Curve</a:t>
            </a:r>
          </a:p>
        </p:txBody>
      </p:sp>
      <p:sp>
        <p:nvSpPr>
          <p:cNvPr id="36" name="Right Brace 35"/>
          <p:cNvSpPr/>
          <p:nvPr/>
        </p:nvSpPr>
        <p:spPr>
          <a:xfrm rot="5400000">
            <a:off x="3429000" y="990600"/>
            <a:ext cx="2286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560" y="1307592"/>
            <a:ext cx="841248" cy="2153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295400"/>
            <a:ext cx="2726944" cy="3129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104" y="1295400"/>
            <a:ext cx="1889760" cy="32512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562600" y="1219200"/>
            <a:ext cx="3124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69664" y="20939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209397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solve for the optimum:</a:t>
            </a:r>
          </a:p>
        </p:txBody>
      </p:sp>
      <p:cxnSp>
        <p:nvCxnSpPr>
          <p:cNvPr id="48" name="Elbow Connector 47"/>
          <p:cNvCxnSpPr/>
          <p:nvPr/>
        </p:nvCxnSpPr>
        <p:spPr>
          <a:xfrm>
            <a:off x="4343400" y="2514600"/>
            <a:ext cx="838200" cy="609600"/>
          </a:xfrm>
          <a:prstGeom prst="bentConnector3">
            <a:avLst>
              <a:gd name="adj1" fmla="val -5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2819400"/>
            <a:ext cx="2279904" cy="642112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rot="5400000">
            <a:off x="713232" y="5410200"/>
            <a:ext cx="19812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4066" y="6419088"/>
            <a:ext cx="360934" cy="2320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343400" y="39624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5027356" y="4495800"/>
          <a:ext cx="3354644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19300" imgH="393700" progId="Equation.3">
                  <p:embed/>
                </p:oleObj>
              </mc:Choice>
              <mc:Fallback>
                <p:oleObj name="Equation" r:id="rId11" imgW="20193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356" y="4495800"/>
                        <a:ext cx="3354644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34340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i.e. the market </a:t>
            </a:r>
            <a:r>
              <a:rPr lang="en-US" b="1" i="1" dirty="0"/>
              <a:t>over-produces</a:t>
            </a:r>
            <a:r>
              <a:rPr lang="en-US" dirty="0"/>
              <a:t> from an efficiency perspective.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48CB26D2-198C-4C1F-B984-1A2ED9478422}"/>
              </a:ext>
            </a:extLst>
          </p:cNvPr>
          <p:cNvSpPr txBox="1">
            <a:spLocks/>
          </p:cNvSpPr>
          <p:nvPr/>
        </p:nvSpPr>
        <p:spPr>
          <a:xfrm>
            <a:off x="228600" y="82409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3984 L -0.00399 0.128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357E-8 1.5748E-6 L -0.22838 0.120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6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42" grpId="0"/>
      <p:bldP spid="43" grpId="0"/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Externalities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Externalities arise when either </a:t>
            </a:r>
            <a:r>
              <a:rPr lang="en-US" b="1" i="1" dirty="0"/>
              <a:t>costs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/>
              <a:t>benefits </a:t>
            </a:r>
            <a:r>
              <a:rPr lang="en-US" dirty="0"/>
              <a:t>are imposed on non-market participants.</a:t>
            </a:r>
          </a:p>
          <a:p>
            <a:r>
              <a:rPr lang="en-US" dirty="0"/>
              <a:t>Market participants – i.e. producers and consumers – have no incentive to take such costs and benefits into account.</a:t>
            </a:r>
          </a:p>
          <a:p>
            <a:r>
              <a:rPr lang="en-US" dirty="0"/>
              <a:t>In the absence of such “external costs and benefits”, private marginal benefits (as expressed in demand curves) and private marginal costs (as expressed in supply curves) are equivalent to </a:t>
            </a:r>
            <a:r>
              <a:rPr lang="en-US" b="1" i="1" dirty="0"/>
              <a:t>social marginal benefits </a:t>
            </a:r>
            <a:r>
              <a:rPr lang="en-US" dirty="0"/>
              <a:t>and </a:t>
            </a:r>
            <a:r>
              <a:rPr lang="en-US" b="1" i="1" dirty="0"/>
              <a:t>social marginal costs</a:t>
            </a:r>
            <a:r>
              <a:rPr lang="en-US" dirty="0"/>
              <a:t>.</a:t>
            </a:r>
          </a:p>
          <a:p>
            <a:r>
              <a:rPr lang="en-US" dirty="0"/>
              <a:t>But in the presence of external costs and benefits, social marginal costs and social marginal benefits deviate from what we measure in demand and supply curves.</a:t>
            </a:r>
          </a:p>
          <a:p>
            <a:r>
              <a:rPr lang="en-US" dirty="0"/>
              <a:t>As a result, the competitive equilibrium ceases to be efficient unless </a:t>
            </a:r>
            <a:r>
              <a:rPr lang="en-US" i="1" dirty="0"/>
              <a:t>something </a:t>
            </a:r>
            <a:r>
              <a:rPr lang="en-US" dirty="0"/>
              <a:t>happens to bring private and social incentives in line with one another.</a:t>
            </a:r>
          </a:p>
          <a:p>
            <a:r>
              <a:rPr lang="en-US" dirty="0"/>
              <a:t>That “something” can involve government policy, markets and/or civil society.</a:t>
            </a:r>
            <a:endParaRPr lang="en-US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016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Optimal Pigouvian Tax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3218688"/>
            <a:ext cx="3799027" cy="341376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5400000">
            <a:off x="713232" y="5410200"/>
            <a:ext cx="19812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66" y="6419088"/>
            <a:ext cx="360934" cy="23202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>
            <a:off x="1243584" y="4876800"/>
            <a:ext cx="914400" cy="1588"/>
          </a:xfrm>
          <a:prstGeom prst="line">
            <a:avLst/>
          </a:prstGeom>
          <a:ln w="50800">
            <a:solidFill>
              <a:srgbClr val="00A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533400" y="4419600"/>
            <a:ext cx="11430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533400" y="5334000"/>
            <a:ext cx="11430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15333"/>
            <a:ext cx="239395" cy="1804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226050"/>
            <a:ext cx="213614" cy="1841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600" y="1182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optimal </a:t>
            </a:r>
            <a:r>
              <a:rPr lang="en-US" b="1" i="1" dirty="0"/>
              <a:t>Pigouvian tax </a:t>
            </a:r>
            <a:r>
              <a:rPr lang="en-US" b="1" i="1" dirty="0">
                <a:solidFill>
                  <a:srgbClr val="00AE00"/>
                </a:solidFill>
              </a:rPr>
              <a:t>t</a:t>
            </a:r>
            <a:r>
              <a:rPr lang="en-US" b="1" i="1" baseline="30000" dirty="0">
                <a:solidFill>
                  <a:srgbClr val="00AE00"/>
                </a:solidFill>
              </a:rPr>
              <a:t>opt</a:t>
            </a:r>
            <a:r>
              <a:rPr lang="en-US" dirty="0"/>
              <a:t> is then a tax that results in a consumer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d</a:t>
            </a:r>
            <a:r>
              <a:rPr lang="en-US" dirty="0"/>
              <a:t> and supplier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s</a:t>
            </a:r>
            <a:r>
              <a:rPr lang="en-US" dirty="0"/>
              <a:t> such that the optimal quantity is demanded and supplied; i.e.</a:t>
            </a:r>
            <a:endParaRPr lang="en-US" baseline="-25000" dirty="0">
              <a:latin typeface="Times New Roman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514600"/>
            <a:ext cx="2726944" cy="2804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056384"/>
            <a:ext cx="2783840" cy="3007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8280" y="1823720"/>
            <a:ext cx="2560320" cy="69088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3733800" y="220472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2590800"/>
            <a:ext cx="2564384" cy="658368"/>
          </a:xfrm>
          <a:prstGeom prst="rect">
            <a:avLst/>
          </a:prstGeom>
        </p:spPr>
      </p:pic>
      <p:cxnSp>
        <p:nvCxnSpPr>
          <p:cNvPr id="41" name="Elbow Connector 40"/>
          <p:cNvCxnSpPr/>
          <p:nvPr/>
        </p:nvCxnSpPr>
        <p:spPr>
          <a:xfrm>
            <a:off x="3733800" y="2667000"/>
            <a:ext cx="13716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67200" y="3581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then implies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4114800"/>
            <a:ext cx="3470656" cy="66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00600" y="5181599"/>
                <a:ext cx="34706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is then an efficient per-unit tax that causes the market to produce the optimal output level. Indeed, the tax is equal to the MEC at the social optimum: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81599"/>
                <a:ext cx="3470656" cy="1477328"/>
              </a:xfrm>
              <a:prstGeom prst="rect">
                <a:avLst/>
              </a:prstGeom>
              <a:blipFill>
                <a:blip r:embed="rId11"/>
                <a:stretch>
                  <a:fillRect l="-1582" t="-2066" r="-263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4D3D17FC-19F3-4464-9B26-F6C973F8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15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Cap-and-Trade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instead that a pollution permit is required for every </a:t>
            </a:r>
            <a:r>
              <a:rPr lang="en-US" i="1" dirty="0"/>
              <a:t>CO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unit emitted in production.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16118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units of </a:t>
            </a:r>
            <a:r>
              <a:rPr lang="en-US" i="1" dirty="0"/>
              <a:t>CO</a:t>
            </a:r>
            <a:r>
              <a:rPr lang="en-US" baseline="-25000" dirty="0"/>
              <a:t>2</a:t>
            </a:r>
            <a:r>
              <a:rPr lang="en-US" dirty="0"/>
              <a:t> are emitted for every unit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that is produced, a firm has to purchase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permits per output unit.   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228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permits trade for a price </a:t>
            </a:r>
            <a:r>
              <a:rPr lang="en-US" i="1" dirty="0">
                <a:latin typeface="Times New Roman"/>
              </a:rPr>
              <a:t>r</a:t>
            </a:r>
            <a:r>
              <a:rPr lang="en-US" dirty="0"/>
              <a:t>, this means the pollution permits add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r </a:t>
            </a:r>
            <a:r>
              <a:rPr lang="en-US" dirty="0"/>
              <a:t>to the pre-permit industry marginal cost of                          to give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152" y="2647696"/>
            <a:ext cx="1146048" cy="247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000248"/>
            <a:ext cx="2438400" cy="2763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3352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industry produces until </a:t>
            </a:r>
            <a:r>
              <a:rPr lang="en-US" i="1" dirty="0">
                <a:latin typeface="Times New Roman"/>
              </a:rPr>
              <a:t>MC=p</a:t>
            </a:r>
            <a:r>
              <a:rPr lang="en-US" i="1" dirty="0"/>
              <a:t>, </a:t>
            </a:r>
            <a:r>
              <a:rPr lang="en-US" dirty="0"/>
              <a:t>where                       is the demand curve (derived from our original demand </a:t>
            </a:r>
            <a:r>
              <a:rPr lang="en-US" i="1" dirty="0"/>
              <a:t>function</a:t>
            </a:r>
            <a:r>
              <a:rPr lang="en-US" dirty="0"/>
              <a:t>);  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267200" y="3443795"/>
          <a:ext cx="1104901" cy="26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165100" progId="Equation.3">
                  <p:embed/>
                </p:oleObj>
              </mc:Choice>
              <mc:Fallback>
                <p:oleObj name="Equation" r:id="rId4" imgW="6858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443795"/>
                        <a:ext cx="1104901" cy="265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743200" y="363931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i.e. equilibrium output under a permit price </a:t>
            </a:r>
            <a:r>
              <a:rPr lang="en-US" i="1" dirty="0">
                <a:latin typeface="Times New Roman"/>
              </a:rPr>
              <a:t>r</a:t>
            </a:r>
            <a:r>
              <a:rPr lang="en-US" dirty="0"/>
              <a:t> occurs when 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344863" y="4191000"/>
          <a:ext cx="21891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900" imgH="177800" progId="Equation.3">
                  <p:embed/>
                </p:oleObj>
              </mc:Choice>
              <mc:Fallback>
                <p:oleObj name="Equation" r:id="rId6" imgW="1358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4191000"/>
                        <a:ext cx="2189162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28600" y="455453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output, we get the equilibrium industry output as a function of </a:t>
            </a:r>
            <a:r>
              <a:rPr lang="en-US" i="1" dirty="0">
                <a:latin typeface="Times New Roman"/>
              </a:rPr>
              <a:t>r</a:t>
            </a:r>
            <a:r>
              <a:rPr lang="en-US" dirty="0"/>
              <a:t>: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5105400"/>
            <a:ext cx="2348992" cy="66243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200400" y="5029200"/>
            <a:ext cx="25146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609777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that, so long as </a:t>
            </a:r>
            <a:r>
              <a:rPr lang="en-US" i="1" dirty="0">
                <a:latin typeface="Times New Roman"/>
              </a:rPr>
              <a:t>r</a:t>
            </a:r>
            <a:r>
              <a:rPr lang="en-US" dirty="0"/>
              <a:t>&gt;0,  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AFB73C-D730-427E-A9AA-741836084978}"/>
              </a:ext>
            </a:extLst>
          </p:cNvPr>
          <p:cNvSpPr txBox="1">
            <a:spLocks/>
          </p:cNvSpPr>
          <p:nvPr/>
        </p:nvSpPr>
        <p:spPr>
          <a:xfrm>
            <a:off x="228600" y="82409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0B37A0-2363-46D4-1DA9-9AD1D2334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6451" y="6033905"/>
            <a:ext cx="1933845" cy="6192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1" grpId="0"/>
      <p:bldP spid="32" grpId="0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553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Permit Price under Cap-and-Trade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95400"/>
            <a:ext cx="2227072" cy="6461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1371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price of permits is determined in a market in which the government sets supply equal to </a:t>
            </a:r>
            <a:r>
              <a:rPr lang="en-US" i="1" dirty="0">
                <a:latin typeface="Times New Roman"/>
              </a:rPr>
              <a:t>V</a:t>
            </a:r>
            <a:r>
              <a:rPr lang="en-US" dirty="0"/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06906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units of </a:t>
            </a:r>
            <a:r>
              <a:rPr lang="en-US" i="1" dirty="0"/>
              <a:t>CO</a:t>
            </a:r>
            <a:r>
              <a:rPr lang="en-US" baseline="-25000" dirty="0"/>
              <a:t>2</a:t>
            </a:r>
            <a:r>
              <a:rPr lang="en-US" dirty="0"/>
              <a:t> are emitted for every unit of </a:t>
            </a:r>
            <a:r>
              <a:rPr lang="en-US" i="1" dirty="0">
                <a:latin typeface="Times New Roman"/>
              </a:rPr>
              <a:t>x</a:t>
            </a:r>
            <a:r>
              <a:rPr lang="en-US" i="1" dirty="0"/>
              <a:t> </a:t>
            </a:r>
            <a:r>
              <a:rPr lang="en-US" dirty="0"/>
              <a:t>that is produced, the “cap” </a:t>
            </a:r>
            <a:r>
              <a:rPr lang="en-US" i="1" dirty="0">
                <a:latin typeface="Times New Roman"/>
              </a:rPr>
              <a:t>V</a:t>
            </a:r>
            <a:r>
              <a:rPr lang="en-US" dirty="0"/>
              <a:t> implies market output is reduced to               (in the absence of pollution abating technologies). 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32304"/>
            <a:ext cx="650240" cy="2397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04" y="1316736"/>
            <a:ext cx="1641856" cy="6177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24600" y="1219200"/>
            <a:ext cx="2438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38400"/>
            <a:ext cx="650240" cy="2397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5400000">
            <a:off x="4152900" y="3543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952" y="3886200"/>
            <a:ext cx="3178048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472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</a:t>
            </a:r>
            <a:r>
              <a:rPr lang="en-US" i="1" dirty="0"/>
              <a:t>that</a:t>
            </a:r>
            <a:r>
              <a:rPr lang="en-US" dirty="0"/>
              <a:t> </a:t>
            </a:r>
            <a:r>
              <a:rPr lang="en-US" i="1" dirty="0">
                <a:latin typeface="Times New Roman"/>
              </a:rPr>
              <a:t>r</a:t>
            </a:r>
            <a:r>
              <a:rPr lang="en-US" dirty="0">
                <a:latin typeface="Times New Roman"/>
              </a:rPr>
              <a:t>(</a:t>
            </a:r>
            <a:r>
              <a:rPr lang="en-US" i="1" dirty="0"/>
              <a:t>V</a:t>
            </a:r>
            <a:r>
              <a:rPr lang="en-US" dirty="0">
                <a:latin typeface="Times New Roman"/>
              </a:rPr>
              <a:t>)=0</a:t>
            </a:r>
            <a:r>
              <a:rPr lang="en-US" dirty="0"/>
              <a:t> when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818888"/>
            <a:ext cx="2373376" cy="2275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76800" y="472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i.e. when there is a sufficient number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506577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permits to produce the undisturbed market quantity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514975" y="5072063"/>
          <a:ext cx="22574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900" imgH="203200" progId="Equation.3">
                  <p:embed/>
                </p:oleObj>
              </mc:Choice>
              <mc:Fallback>
                <p:oleObj name="Equation" r:id="rId7" imgW="13589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5072063"/>
                        <a:ext cx="225742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43000" y="5638800"/>
            <a:ext cx="72390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Pollution permits therefore become valuable as the “cap” is set to limit production below the market quantity.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6400800" y="3810000"/>
            <a:ext cx="228600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05600" y="3733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Demand curve for pollution permits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19400" y="3810000"/>
            <a:ext cx="34290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96522"/>
            <a:ext cx="5638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195E-6 3.17277E-6 L -0.2975 0.22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11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4774 0.0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0" grpId="0"/>
      <p:bldP spid="31" grpId="0"/>
      <p:bldP spid="32" grpId="0" animBg="1"/>
      <p:bldP spid="33" grpId="0" animBg="1"/>
      <p:bldP spid="34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6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Implementing the Efficient Output with Permits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achieve the </a:t>
            </a:r>
            <a:r>
              <a:rPr lang="en-US" i="1" dirty="0"/>
              <a:t>efficient </a:t>
            </a:r>
            <a:r>
              <a:rPr lang="en-US" dirty="0"/>
              <a:t>output level the “cap” </a:t>
            </a:r>
            <a:r>
              <a:rPr lang="en-US" i="1" dirty="0"/>
              <a:t>V</a:t>
            </a:r>
            <a:r>
              <a:rPr lang="en-US" dirty="0"/>
              <a:t> has to be set so that the optimal output level can be produced given that it takes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permits per output unit; i.e.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then implies an equilibrium price for permits of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19400"/>
            <a:ext cx="3117088" cy="699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95400"/>
            <a:ext cx="2279904" cy="6421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53200" y="1219200"/>
            <a:ext cx="2438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95400"/>
            <a:ext cx="3178048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895600" y="1219200"/>
            <a:ext cx="34290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61872"/>
            <a:ext cx="2206752" cy="6746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048" y="3529584"/>
            <a:ext cx="2714752" cy="6502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600" y="4343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it takes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permits to produce 1 output, the </a:t>
            </a:r>
            <a:r>
              <a:rPr lang="en-US" i="1" dirty="0"/>
              <a:t>marginal cost of production</a:t>
            </a:r>
            <a:r>
              <a:rPr lang="en-US" dirty="0"/>
              <a:t> then goes up by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584" y="4800600"/>
            <a:ext cx="2718816" cy="6786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600" y="55742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is exactly the optimal </a:t>
            </a:r>
            <a:r>
              <a:rPr lang="en-US" i="1" dirty="0"/>
              <a:t>Pigouvian tax </a:t>
            </a:r>
            <a:r>
              <a:rPr lang="en-US" dirty="0"/>
              <a:t>we calculated earlier.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029200"/>
            <a:ext cx="219456" cy="1625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2" y="1261872"/>
            <a:ext cx="2206752" cy="67462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28600" y="1219200"/>
            <a:ext cx="24384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38200" y="6019800"/>
            <a:ext cx="7467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Taxes set a price for pollution and let the market determine quantity, whereas pollution permits set the quantity and let the market determine price.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4289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35 0.00023 L 0.45468 0.511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7374" y="666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Pigouvian Taxes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from our work on taxes that market output can be reduced through the imposition of a per-unit tax.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1" y="3254350"/>
            <a:ext cx="4406189" cy="3451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3276600"/>
            <a:ext cx="4703369" cy="3435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" y="3276600"/>
            <a:ext cx="4687519" cy="3435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" y="3276600"/>
            <a:ext cx="4691482" cy="3435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" y="3264408"/>
            <a:ext cx="4687519" cy="3451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264408"/>
            <a:ext cx="4719218" cy="34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43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without tax       </a:t>
            </a:r>
            <a:r>
              <a:rPr lang="en-US" dirty="0">
                <a:solidFill>
                  <a:srgbClr val="008000"/>
                </a:solidFill>
              </a:rPr>
              <a:t>with tax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Surplus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58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Producer Surplus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Pollution Damage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–</a:t>
            </a:r>
            <a:r>
              <a:rPr lang="en-US" sz="800" i="1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45090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45090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sz="800" i="1" dirty="0"/>
              <a:t> </a:t>
            </a:r>
            <a:r>
              <a:rPr lang="en-US" dirty="0"/>
              <a:t>–</a:t>
            </a:r>
            <a:r>
              <a:rPr lang="en-US" sz="800" i="1" dirty="0"/>
              <a:t> </a:t>
            </a:r>
            <a:r>
              <a:rPr lang="en-US" i="1" dirty="0"/>
              <a:t>j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1000" y="450905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0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–</a:t>
            </a:r>
            <a:r>
              <a:rPr lang="en-US" sz="800" i="1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819400"/>
            <a:ext cx="434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4419600"/>
            <a:ext cx="434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95800" y="3974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 Revenue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3974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1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56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–</a:t>
            </a:r>
            <a:r>
              <a:rPr lang="en-US" sz="800" i="1" dirty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83058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296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10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–</a:t>
            </a:r>
            <a:r>
              <a:rPr lang="en-US" sz="800" i="1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01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600" y="183773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per-unit tax </a:t>
            </a:r>
            <a:r>
              <a:rPr lang="en-US" b="1" i="1" dirty="0">
                <a:solidFill>
                  <a:srgbClr val="008000"/>
                </a:solidFill>
              </a:rPr>
              <a:t>t</a:t>
            </a:r>
            <a:r>
              <a:rPr lang="en-US" b="1" i="1" dirty="0"/>
              <a:t> </a:t>
            </a:r>
            <a:r>
              <a:rPr lang="en-US" dirty="0"/>
              <a:t>that is set equal to the </a:t>
            </a:r>
            <a:r>
              <a:rPr lang="en-US" i="1" dirty="0"/>
              <a:t>difference between SMC and producer MC </a:t>
            </a:r>
            <a:r>
              <a:rPr lang="en-US" dirty="0"/>
              <a:t>as evaluated at at the efficient output level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x</a:t>
            </a:r>
            <a:r>
              <a:rPr lang="en-US" b="1" baseline="30000" dirty="0">
                <a:solidFill>
                  <a:srgbClr val="008000"/>
                </a:solidFill>
                <a:latin typeface="Times New Roman"/>
              </a:rPr>
              <a:t>B</a:t>
            </a:r>
            <a:r>
              <a:rPr lang="en-US" dirty="0"/>
              <a:t> </a:t>
            </a:r>
          </a:p>
          <a:p>
            <a:r>
              <a:rPr lang="en-US" dirty="0"/>
              <a:t>is called a </a:t>
            </a:r>
            <a:r>
              <a:rPr lang="en-US" b="1" i="1" dirty="0">
                <a:solidFill>
                  <a:srgbClr val="FF0000"/>
                </a:solidFill>
              </a:rPr>
              <a:t>Pigouvian Tax</a:t>
            </a:r>
            <a:r>
              <a:rPr lang="en-US" dirty="0"/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53000" y="5181600"/>
            <a:ext cx="3962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reducing the market quantity to the efficient quantity, a Pigouvian tax eliminates the </a:t>
            </a:r>
            <a:r>
              <a:rPr lang="en-US" i="1" dirty="0"/>
              <a:t>DWL </a:t>
            </a:r>
            <a:r>
              <a:rPr lang="en-US" dirty="0"/>
              <a:t>from the pollution externality.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24" grpId="0"/>
      <p:bldP spid="24" grpId="1"/>
      <p:bldP spid="25" grpId="0"/>
      <p:bldP spid="26" grpId="0"/>
      <p:bldP spid="27" grpId="0"/>
      <p:bldP spid="28" grpId="0"/>
      <p:bldP spid="28" grpId="1"/>
      <p:bldP spid="31" grpId="0"/>
      <p:bldP spid="32" grpId="0"/>
      <p:bldP spid="33" grpId="0"/>
      <p:bldP spid="33" grpId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23" y="1981200"/>
            <a:ext cx="9243614" cy="320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7374" y="666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Welfare Effect of a Pigouvian Tax </a:t>
            </a:r>
          </a:p>
        </p:txBody>
      </p:sp>
    </p:spTree>
    <p:extLst>
      <p:ext uri="{BB962C8B-B14F-4D97-AF65-F5344CB8AC3E}">
        <p14:creationId xmlns:p14="http://schemas.microsoft.com/office/powerpoint/2010/main" val="273457158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0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Cap-and-Trade and Pollution Permits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policy to address pollution externalities is known as </a:t>
            </a:r>
            <a:r>
              <a:rPr lang="en-US" b="1" i="1" dirty="0"/>
              <a:t>Cap-and-Trade</a:t>
            </a:r>
            <a:r>
              <a:rPr lang="en-US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63291"/>
            <a:ext cx="4670450" cy="3842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62072"/>
            <a:ext cx="4667098" cy="3842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62072"/>
            <a:ext cx="4734154" cy="3855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14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cap </a:t>
            </a:r>
            <a:r>
              <a:rPr lang="en-US" dirty="0"/>
              <a:t>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pollution is set, and </a:t>
            </a:r>
            <a:r>
              <a:rPr lang="en-US" b="1" i="1" dirty="0"/>
              <a:t>pollution permits </a:t>
            </a:r>
            <a:r>
              <a:rPr lang="en-US" dirty="0"/>
              <a:t>(or </a:t>
            </a:r>
            <a:r>
              <a:rPr lang="en-US" b="1" i="1" dirty="0"/>
              <a:t>pollution vouchers</a:t>
            </a:r>
            <a:r>
              <a:rPr lang="en-US" dirty="0"/>
              <a:t>) that sum to the cap are printed and then </a:t>
            </a:r>
            <a:r>
              <a:rPr lang="en-US" b="1" i="1" dirty="0"/>
              <a:t>traded </a:t>
            </a:r>
            <a:r>
              <a:rPr lang="en-US" dirty="0"/>
              <a:t>in a market for such permits.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13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Pollution permits then become an </a:t>
            </a:r>
            <a:r>
              <a:rPr lang="en-US" i="1" dirty="0"/>
              <a:t>input into production </a:t>
            </a:r>
            <a:r>
              <a:rPr lang="en-US" dirty="0"/>
              <a:t>for polluting firms, with market </a:t>
            </a:r>
            <a:r>
              <a:rPr lang="en-US" b="1" i="1" dirty="0">
                <a:solidFill>
                  <a:srgbClr val="F21AD8"/>
                </a:solidFill>
              </a:rPr>
              <a:t>demand for vouchers </a:t>
            </a:r>
            <a:r>
              <a:rPr lang="en-US" dirty="0"/>
              <a:t>summing all polluting firms’ demands.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2782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00FF"/>
                </a:solidFill>
              </a:rPr>
              <a:t>supply of vouchers </a:t>
            </a:r>
            <a:r>
              <a:rPr lang="en-US" dirty="0"/>
              <a:t>is set by the government as it sets the </a:t>
            </a:r>
            <a:r>
              <a:rPr lang="en-US" b="1" i="1" dirty="0"/>
              <a:t>cap </a:t>
            </a:r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34684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a market price </a:t>
            </a:r>
            <a:r>
              <a:rPr lang="en-US" i="1" dirty="0"/>
              <a:t>p</a:t>
            </a:r>
            <a:r>
              <a:rPr lang="en-US" dirty="0"/>
              <a:t>* permits are </a:t>
            </a:r>
            <a:r>
              <a:rPr lang="en-US" b="1" i="1" dirty="0"/>
              <a:t>traded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925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High demand firms </a:t>
            </a:r>
            <a:r>
              <a:rPr lang="en-US" dirty="0"/>
              <a:t>find it difficult to reduce pollution and thus buy the vouchers …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46114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while </a:t>
            </a:r>
            <a:r>
              <a:rPr lang="en-US" i="1" dirty="0">
                <a:solidFill>
                  <a:srgbClr val="008000"/>
                </a:solidFill>
              </a:rPr>
              <a:t>low demand firms </a:t>
            </a:r>
            <a:r>
              <a:rPr lang="en-US" dirty="0"/>
              <a:t>find it cheaper to just reduce pollution and thus don’t buy vouchers.</a:t>
            </a:r>
            <a:endParaRPr lang="en-US" i="1" dirty="0"/>
          </a:p>
        </p:txBody>
      </p:sp>
      <p:sp>
        <p:nvSpPr>
          <p:cNvPr id="18" name="Right Brace 17"/>
          <p:cNvSpPr/>
          <p:nvPr/>
        </p:nvSpPr>
        <p:spPr>
          <a:xfrm rot="8067822">
            <a:off x="1435747" y="2974946"/>
            <a:ext cx="304800" cy="21653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038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High 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demand firms</a:t>
            </a:r>
          </a:p>
        </p:txBody>
      </p:sp>
      <p:sp>
        <p:nvSpPr>
          <p:cNvPr id="20" name="Right Brace 19"/>
          <p:cNvSpPr/>
          <p:nvPr/>
        </p:nvSpPr>
        <p:spPr>
          <a:xfrm rot="7331614">
            <a:off x="3298859" y="4414183"/>
            <a:ext cx="304800" cy="2165349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5496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8000"/>
                </a:solidFill>
              </a:rPr>
              <a:t>Low </a:t>
            </a:r>
          </a:p>
          <a:p>
            <a:pPr algn="ctr"/>
            <a:r>
              <a:rPr lang="en-US" sz="1400" b="1" i="1" dirty="0">
                <a:solidFill>
                  <a:srgbClr val="008000"/>
                </a:solidFill>
              </a:rPr>
              <a:t>demand firms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5410200"/>
            <a:ext cx="38862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 pollution is then reduced in the least costly way (without the government having to know firm costs.)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FEE58E59-7013-488A-BBF6-DC015215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553F9-C249-4F4D-B7B0-14E63E5BF53F}"/>
              </a:ext>
            </a:extLst>
          </p:cNvPr>
          <p:cNvSpPr txBox="1"/>
          <p:nvPr/>
        </p:nvSpPr>
        <p:spPr>
          <a:xfrm>
            <a:off x="266700" y="2779931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910A8-8286-4FBB-AA5C-CBCF9E2E2367}"/>
              </a:ext>
            </a:extLst>
          </p:cNvPr>
          <p:cNvSpPr txBox="1"/>
          <p:nvPr/>
        </p:nvSpPr>
        <p:spPr>
          <a:xfrm>
            <a:off x="225248" y="278835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91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Pollution Taxes vs. Cap-and-Trade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Pigouvian Tax </a:t>
            </a:r>
            <a:r>
              <a:rPr lang="en-US" dirty="0"/>
              <a:t>is a </a:t>
            </a:r>
            <a:r>
              <a:rPr lang="en-US" i="1" dirty="0"/>
              <a:t>per-unit tax </a:t>
            </a:r>
            <a:r>
              <a:rPr lang="en-US" b="1" i="1" dirty="0"/>
              <a:t>on output </a:t>
            </a:r>
            <a:r>
              <a:rPr lang="en-US" dirty="0"/>
              <a:t>in industries that emit pollution.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35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Pollution Tax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i="1" dirty="0"/>
              <a:t>per-unit tax </a:t>
            </a:r>
            <a:r>
              <a:rPr lang="en-US" b="1" i="1" dirty="0"/>
              <a:t>on pollution </a:t>
            </a:r>
            <a:r>
              <a:rPr lang="en-US" dirty="0"/>
              <a:t>in industries that emit pollution.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91666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therefore sets a </a:t>
            </a:r>
            <a:r>
              <a:rPr lang="en-US" b="1" i="1" dirty="0"/>
              <a:t>price for polluting </a:t>
            </a:r>
            <a:r>
              <a:rPr lang="en-US" dirty="0"/>
              <a:t>directly so that firms that employ </a:t>
            </a:r>
            <a:r>
              <a:rPr lang="en-US" i="1" dirty="0"/>
              <a:t>pollution-abating technologies </a:t>
            </a:r>
            <a:r>
              <a:rPr lang="en-US" dirty="0"/>
              <a:t>reduce their tax burden.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667000"/>
            <a:ext cx="7010400" cy="646331"/>
          </a:xfrm>
          <a:prstGeom prst="rect">
            <a:avLst/>
          </a:prstGeom>
          <a:solidFill>
            <a:srgbClr val="F21AD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Once a </a:t>
            </a:r>
            <a:r>
              <a:rPr lang="en-US" i="1" dirty="0"/>
              <a:t>price for polluting </a:t>
            </a:r>
            <a:r>
              <a:rPr lang="en-US" dirty="0"/>
              <a:t>is set under a pollution tax, the overall </a:t>
            </a:r>
            <a:r>
              <a:rPr lang="en-US" i="1" dirty="0"/>
              <a:t>level of pollution </a:t>
            </a:r>
            <a:r>
              <a:rPr lang="en-US" dirty="0"/>
              <a:t>is determined in the market.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</a:t>
            </a:r>
            <a:r>
              <a:rPr lang="en-US" b="1" i="1" dirty="0"/>
              <a:t>cap-and-trade</a:t>
            </a:r>
            <a:r>
              <a:rPr lang="en-US" dirty="0"/>
              <a:t>, the government instead sets an overall </a:t>
            </a:r>
            <a:r>
              <a:rPr lang="en-US" i="1" dirty="0"/>
              <a:t>level of pollution </a:t>
            </a:r>
            <a:r>
              <a:rPr lang="en-US" dirty="0"/>
              <a:t>and then allows the price for polluting to be set in the market for pollution permits.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4191000"/>
            <a:ext cx="7010400" cy="646331"/>
          </a:xfrm>
          <a:prstGeom prst="rect">
            <a:avLst/>
          </a:prstGeom>
          <a:solidFill>
            <a:srgbClr val="F21AD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Once a </a:t>
            </a:r>
            <a:r>
              <a:rPr lang="en-US" i="1" dirty="0"/>
              <a:t>level of pollution </a:t>
            </a:r>
            <a:r>
              <a:rPr lang="en-US" dirty="0"/>
              <a:t>is set under cap-and trade, the price of polluting</a:t>
            </a:r>
            <a:r>
              <a:rPr lang="en-US" i="1" dirty="0"/>
              <a:t> </a:t>
            </a:r>
            <a:r>
              <a:rPr lang="en-US" dirty="0"/>
              <a:t>is determined in the market.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81534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equilibrium </a:t>
            </a:r>
            <a:r>
              <a:rPr lang="en-US" i="1" dirty="0"/>
              <a:t>level of pollution </a:t>
            </a:r>
            <a:r>
              <a:rPr lang="en-US" dirty="0"/>
              <a:t>that emerges under a pollution tax is instead set as the </a:t>
            </a:r>
            <a:r>
              <a:rPr lang="en-US" i="1" dirty="0"/>
              <a:t>cap on pollution </a:t>
            </a:r>
            <a:r>
              <a:rPr lang="en-US" dirty="0"/>
              <a:t>under a cap-and-trade system, the </a:t>
            </a:r>
            <a:r>
              <a:rPr lang="en-US" i="1" dirty="0"/>
              <a:t>equilibrium price of pollution </a:t>
            </a:r>
            <a:r>
              <a:rPr lang="en-US" dirty="0"/>
              <a:t>that emerges under cap-and-trade is equal to the pollution tax.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Whether a pollution tax or a cap-and-trade system is “better” then largely depends on political feasibility and administrative costs of the two systems.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6D71D266-51CF-47DE-9B20-61C231F2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Positive Consumption Externalities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60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a </a:t>
            </a:r>
            <a:r>
              <a:rPr lang="en-US" b="1" i="1" dirty="0"/>
              <a:t>positive (consumption) externality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8000"/>
                </a:solidFill>
              </a:rPr>
              <a:t>social marginal benefit (SMB)</a:t>
            </a:r>
            <a:r>
              <a:rPr lang="en-US" i="1" dirty="0"/>
              <a:t> </a:t>
            </a:r>
            <a:r>
              <a:rPr lang="en-US" dirty="0"/>
              <a:t>is higher than private marginal benefit –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3779520" cy="3394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3200400"/>
            <a:ext cx="3838042" cy="3394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3200400"/>
            <a:ext cx="3799027" cy="3394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" y="3218688"/>
            <a:ext cx="3799027" cy="33747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6" y="3200400"/>
            <a:ext cx="3799027" cy="33747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08" y="3200400"/>
            <a:ext cx="3867302" cy="3394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3182112"/>
            <a:ext cx="3803904" cy="3413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616" y="3200400"/>
            <a:ext cx="3823411" cy="33942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200400"/>
            <a:ext cx="3803904" cy="33942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2192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Regardless of externalities, competitive markets produce where </a:t>
            </a:r>
            <a:r>
              <a:rPr lang="en-US" b="1" i="1" dirty="0">
                <a:solidFill>
                  <a:srgbClr val="0000FF"/>
                </a:solidFill>
              </a:rPr>
              <a:t>D</a:t>
            </a:r>
            <a:r>
              <a:rPr lang="en-US" dirty="0"/>
              <a:t>emand crosses </a:t>
            </a:r>
            <a:r>
              <a:rPr lang="en-US" b="1" i="1" dirty="0">
                <a:solidFill>
                  <a:srgbClr val="F21AD8"/>
                </a:solidFill>
              </a:rPr>
              <a:t>S</a:t>
            </a:r>
            <a:r>
              <a:rPr lang="en-US" dirty="0"/>
              <a:t>upply.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187452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an efficient level of output 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x</a:t>
            </a:r>
            <a:r>
              <a:rPr lang="en-US" b="1" i="1" baseline="30000" dirty="0">
                <a:solidFill>
                  <a:srgbClr val="008000"/>
                </a:solidFill>
                <a:latin typeface="Times New Roman"/>
              </a:rPr>
              <a:t>B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266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surplus is </a:t>
            </a:r>
            <a:r>
              <a:rPr lang="en-US" i="1" dirty="0"/>
              <a:t>a</a:t>
            </a:r>
            <a:r>
              <a:rPr lang="en-US" dirty="0"/>
              <a:t>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8400" y="266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producer surplus is </a:t>
            </a:r>
            <a:r>
              <a:rPr lang="en-US" i="1" dirty="0"/>
              <a:t>b</a:t>
            </a:r>
            <a:r>
              <a:rPr lang="en-US" dirty="0"/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2667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externality benefits of </a:t>
            </a:r>
            <a:r>
              <a:rPr lang="en-US" i="1" dirty="0"/>
              <a:t>c </a:t>
            </a:r>
            <a:r>
              <a:rPr lang="en-US" dirty="0"/>
              <a:t>are generated.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311253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surplus of </a:t>
            </a:r>
            <a:r>
              <a:rPr lang="en-US" i="1" dirty="0"/>
              <a:t>d </a:t>
            </a:r>
            <a:r>
              <a:rPr lang="en-US" dirty="0"/>
              <a:t>is possible but </a:t>
            </a:r>
            <a:r>
              <a:rPr lang="en-US" i="1" dirty="0"/>
              <a:t>NOT  </a:t>
            </a:r>
            <a:r>
              <a:rPr lang="en-US" dirty="0"/>
              <a:t>attained when the market produces </a:t>
            </a:r>
            <a:r>
              <a:rPr lang="en-US" i="1" dirty="0">
                <a:latin typeface="Times New Roman"/>
              </a:rPr>
              <a:t>x</a:t>
            </a:r>
            <a:r>
              <a:rPr lang="en-US" baseline="30000" dirty="0">
                <a:latin typeface="Times New Roman"/>
              </a:rPr>
              <a:t>M</a:t>
            </a:r>
            <a:r>
              <a:rPr lang="en-US" dirty="0"/>
              <a:t>.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228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quantity at which </a:t>
            </a:r>
            <a:r>
              <a:rPr lang="en-US" b="1" i="1" dirty="0"/>
              <a:t>total surplus </a:t>
            </a:r>
            <a:r>
              <a:rPr lang="en-US" dirty="0"/>
              <a:t>is maximized.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886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surplus from market production is then 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), but the total possible surplus is 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) – implying a </a:t>
            </a:r>
            <a:r>
              <a:rPr lang="en-US" i="1" dirty="0"/>
              <a:t>DWL </a:t>
            </a:r>
            <a:r>
              <a:rPr lang="en-US" dirty="0"/>
              <a:t> of </a:t>
            </a:r>
            <a:r>
              <a:rPr lang="en-US" i="1" dirty="0"/>
              <a:t>d </a:t>
            </a:r>
            <a:r>
              <a:rPr lang="en-US" dirty="0"/>
              <a:t>under market production.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6800" y="5410200"/>
            <a:ext cx="3657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 positive externalities, competitive markets </a:t>
            </a:r>
            <a:r>
              <a:rPr lang="en-US" b="1" i="1" dirty="0"/>
              <a:t>under-produce</a:t>
            </a:r>
            <a:r>
              <a:rPr lang="en-US" dirty="0"/>
              <a:t> relative to the efficient output level.</a:t>
            </a: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4B0CD11F-0BA2-4B58-BEB5-FF16FE7A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9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13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Pigouvian Subsidies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4067251" cy="31857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3438144"/>
            <a:ext cx="4356202" cy="31674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" y="3429000"/>
            <a:ext cx="4341571" cy="31711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429000"/>
            <a:ext cx="4330598" cy="31711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" y="3429000"/>
            <a:ext cx="4326941" cy="31711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44" y="3419856"/>
            <a:ext cx="4345229" cy="32150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419856"/>
            <a:ext cx="4359859" cy="32004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286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from our work on subsidies that market output can be increased through a per-unit subsidy.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67400" y="243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subsidy    </a:t>
            </a:r>
            <a:r>
              <a:rPr lang="en-US" dirty="0">
                <a:solidFill>
                  <a:srgbClr val="008000"/>
                </a:solidFill>
              </a:rPr>
              <a:t>with subsidy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434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Surplus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008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000" y="2819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g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34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Producer Surplus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00800" y="3200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200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d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434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Externality Benefit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008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43400" y="450905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67400" y="45090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15200" y="450905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d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962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j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419600" y="2819400"/>
            <a:ext cx="457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19600" y="4419600"/>
            <a:ext cx="457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43400" y="3974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Subsidy Cost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24600" y="3974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None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152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–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g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j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k</a:t>
            </a:r>
            <a:r>
              <a:rPr lang="en-US" dirty="0">
                <a:solidFill>
                  <a:srgbClr val="008000"/>
                </a:solidFill>
              </a:rPr>
              <a:t>)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200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d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96200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e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15200" y="396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–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008000"/>
                </a:solidFill>
              </a:rPr>
              <a:t>)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8600" y="183773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per-unit subsidy that is set equal to the </a:t>
            </a:r>
            <a:r>
              <a:rPr lang="en-US" i="1" dirty="0"/>
              <a:t>difference between SMB and consumer MB </a:t>
            </a:r>
            <a:r>
              <a:rPr lang="en-US" dirty="0"/>
              <a:t>as evaluated at at the efficient output level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x</a:t>
            </a:r>
            <a:r>
              <a:rPr lang="en-US" b="1" baseline="30000" dirty="0">
                <a:solidFill>
                  <a:srgbClr val="008000"/>
                </a:solidFill>
                <a:latin typeface="Times New Roman"/>
              </a:rPr>
              <a:t>B</a:t>
            </a:r>
            <a:r>
              <a:rPr lang="en-US" dirty="0"/>
              <a:t> </a:t>
            </a:r>
          </a:p>
          <a:p>
            <a:r>
              <a:rPr lang="en-US" dirty="0"/>
              <a:t>is called a </a:t>
            </a:r>
            <a:r>
              <a:rPr lang="en-US" b="1" i="1" dirty="0">
                <a:solidFill>
                  <a:srgbClr val="FF0000"/>
                </a:solidFill>
              </a:rPr>
              <a:t>Pigouvian Subsidy</a:t>
            </a:r>
            <a:r>
              <a:rPr lang="en-US" dirty="0"/>
              <a:t>.     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53000" y="5181600"/>
            <a:ext cx="3962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raising the market quantity to the efficient quantity, a Pigouvian subsidy eliminates the </a:t>
            </a:r>
            <a:r>
              <a:rPr lang="en-US" i="1" dirty="0"/>
              <a:t>DWL </a:t>
            </a:r>
            <a:r>
              <a:rPr lang="en-US" dirty="0"/>
              <a:t>from the externality-induced underproduction.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8600" y="5105400"/>
            <a:ext cx="5334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rgbClr val="00AE00"/>
                </a:solidFill>
                <a:latin typeface="Times New Roman"/>
              </a:rPr>
              <a:t>SMB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91000" y="4809744"/>
            <a:ext cx="38100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4A2A62D0-6C9A-45B8-875A-B22392CA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24095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1" grpId="1"/>
      <p:bldP spid="62" grpId="0"/>
      <p:bldP spid="63" grpId="0"/>
      <p:bldP spid="64" grpId="0"/>
      <p:bldP spid="64" grpId="1"/>
      <p:bldP spid="65" grpId="0"/>
      <p:bldP spid="66" grpId="0"/>
      <p:bldP spid="67" grpId="0"/>
      <p:bldP spid="68" grpId="0"/>
      <p:bldP spid="69" grpId="0"/>
      <p:bldP spid="70" grpId="0"/>
      <p:bldP spid="70" grpId="1"/>
      <p:bldP spid="73" grpId="0"/>
      <p:bldP spid="74" grpId="0"/>
      <p:bldP spid="75" grpId="0"/>
      <p:bldP spid="75" grpId="1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7374" y="666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Welfare Effect of a Pigouvian Subsidy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0" y="2000405"/>
            <a:ext cx="914183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8428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42972</TotalTime>
  <Words>3074</Words>
  <Application>Microsoft Office PowerPoint</Application>
  <PresentationFormat>Diavoorstelling (4:3)</PresentationFormat>
  <Paragraphs>233</Paragraphs>
  <Slides>23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nechyba</vt:lpstr>
      <vt:lpstr>Equation</vt:lpstr>
      <vt:lpstr>PowerPoint-presentatie</vt:lpstr>
      <vt:lpstr>Externalities</vt:lpstr>
      <vt:lpstr>Pigouvian Taxes </vt:lpstr>
      <vt:lpstr>PowerPoint-presentatie</vt:lpstr>
      <vt:lpstr>Cap-and-Trade and Pollution Permits</vt:lpstr>
      <vt:lpstr>Pollution Taxes vs. Cap-and-Trade</vt:lpstr>
      <vt:lpstr>Positive Consumption Externalities</vt:lpstr>
      <vt:lpstr>Pigouvian Subsidies</vt:lpstr>
      <vt:lpstr>PowerPoint-presentatie</vt:lpstr>
      <vt:lpstr>Market Failure or Failure of Markets to Exist?</vt:lpstr>
      <vt:lpstr>The Tragedy of the Commons</vt:lpstr>
      <vt:lpstr>The Coase Theorem</vt:lpstr>
      <vt:lpstr>The Case of The Shadowy Swimming Pool</vt:lpstr>
      <vt:lpstr>The Case of The Shadowy Swimming Pool</vt:lpstr>
      <vt:lpstr>The Case of The Shadowy Swimming Pool</vt:lpstr>
      <vt:lpstr>The Case of The Shadowy Swimming Pool</vt:lpstr>
      <vt:lpstr>Tutorial exercises</vt:lpstr>
      <vt:lpstr>Negative Production Externalities</vt:lpstr>
      <vt:lpstr>Efficient Production with Negative Externality</vt:lpstr>
      <vt:lpstr>Optimal Pigouvian Tax</vt:lpstr>
      <vt:lpstr>Cap-and-Trade</vt:lpstr>
      <vt:lpstr>Permit Price under Cap-and-Trade</vt:lpstr>
      <vt:lpstr>Implementing the Efficient Output with Permits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498</cp:revision>
  <dcterms:created xsi:type="dcterms:W3CDTF">2010-11-08T13:52:37Z</dcterms:created>
  <dcterms:modified xsi:type="dcterms:W3CDTF">2025-02-13T16:13:13Z</dcterms:modified>
</cp:coreProperties>
</file>