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1"/>
  </p:sldMasterIdLst>
  <p:notesMasterIdLst>
    <p:notesMasterId r:id="rId34"/>
  </p:notesMasterIdLst>
  <p:handoutMasterIdLst>
    <p:handoutMasterId r:id="rId35"/>
  </p:handoutMasterIdLst>
  <p:sldIdLst>
    <p:sldId id="257" r:id="rId2"/>
    <p:sldId id="1121" r:id="rId3"/>
    <p:sldId id="1122" r:id="rId4"/>
    <p:sldId id="1101" r:id="rId5"/>
    <p:sldId id="4202" r:id="rId6"/>
    <p:sldId id="4215" r:id="rId7"/>
    <p:sldId id="4207" r:id="rId8"/>
    <p:sldId id="1158" r:id="rId9"/>
    <p:sldId id="4208" r:id="rId10"/>
    <p:sldId id="4209" r:id="rId11"/>
    <p:sldId id="4204" r:id="rId12"/>
    <p:sldId id="4205" r:id="rId13"/>
    <p:sldId id="4206" r:id="rId14"/>
    <p:sldId id="4210" r:id="rId15"/>
    <p:sldId id="1140" r:id="rId16"/>
    <p:sldId id="4211" r:id="rId17"/>
    <p:sldId id="1037" r:id="rId18"/>
    <p:sldId id="1134" r:id="rId19"/>
    <p:sldId id="1135" r:id="rId20"/>
    <p:sldId id="1139" r:id="rId21"/>
    <p:sldId id="1141" r:id="rId22"/>
    <p:sldId id="1108" r:id="rId23"/>
    <p:sldId id="1109" r:id="rId24"/>
    <p:sldId id="1111" r:id="rId25"/>
    <p:sldId id="1118" r:id="rId26"/>
    <p:sldId id="4213" r:id="rId27"/>
    <p:sldId id="1172" r:id="rId28"/>
    <p:sldId id="4212" r:id="rId29"/>
    <p:sldId id="3640" r:id="rId30"/>
    <p:sldId id="4214" r:id="rId31"/>
    <p:sldId id="1153" r:id="rId32"/>
    <p:sldId id="1031" r:id="rId33"/>
  </p:sldIdLst>
  <p:sldSz cx="12192000" cy="6858000"/>
  <p:notesSz cx="7102475" cy="93884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Falcao Casaca" initials="SFC" lastIdx="2" clrIdx="0"/>
  <p:cmAuthor id="1" name="Sara Falcao Casaca" initials="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AEA"/>
    <a:srgbClr val="CCFF99"/>
    <a:srgbClr val="117B79"/>
    <a:srgbClr val="2FE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679" autoAdjust="0"/>
  </p:normalViewPr>
  <p:slideViewPr>
    <p:cSldViewPr>
      <p:cViewPr varScale="1">
        <p:scale>
          <a:sx n="95" d="100"/>
          <a:sy n="95" d="100"/>
        </p:scale>
        <p:origin x="112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John Standring" userId="f4b09891-0bf5-4779-bbf8-b4c971217e96" providerId="ADAL" clId="{684F266D-AE1C-4273-B6A7-EAF74F580181}"/>
    <pc:docChg chg="delSld">
      <pc:chgData name="Adam John Standring" userId="f4b09891-0bf5-4779-bbf8-b4c971217e96" providerId="ADAL" clId="{684F266D-AE1C-4273-B6A7-EAF74F580181}" dt="2026-03-06T08:43:45.880" v="1" actId="2696"/>
      <pc:docMkLst>
        <pc:docMk/>
      </pc:docMkLst>
      <pc:sldChg chg="del">
        <pc:chgData name="Adam John Standring" userId="f4b09891-0bf5-4779-bbf8-b4c971217e96" providerId="ADAL" clId="{684F266D-AE1C-4273-B6A7-EAF74F580181}" dt="2026-03-06T08:43:43.863" v="0" actId="2696"/>
        <pc:sldMkLst>
          <pc:docMk/>
          <pc:sldMk cId="1319399053" sldId="1061"/>
        </pc:sldMkLst>
      </pc:sldChg>
      <pc:sldChg chg="del">
        <pc:chgData name="Adam John Standring" userId="f4b09891-0bf5-4779-bbf8-b4c971217e96" providerId="ADAL" clId="{684F266D-AE1C-4273-B6A7-EAF74F580181}" dt="2026-03-06T08:43:45.880" v="1" actId="2696"/>
        <pc:sldMkLst>
          <pc:docMk/>
          <pc:sldMk cId="2684946478" sldId="4216"/>
        </pc:sldMkLst>
      </pc:sldChg>
    </pc:docChg>
  </pc:docChgLst>
  <pc:docChgLst>
    <pc:chgData name="Adam John Standring" userId="f4b09891-0bf5-4779-bbf8-b4c971217e96" providerId="ADAL" clId="{5FAB5861-BFB8-488F-B6BA-A257ACAB6415}"/>
    <pc:docChg chg="delSld modSld">
      <pc:chgData name="Adam John Standring" userId="f4b09891-0bf5-4779-bbf8-b4c971217e96" providerId="ADAL" clId="{5FAB5861-BFB8-488F-B6BA-A257ACAB6415}" dt="2026-03-05T08:05:41.457" v="21" actId="47"/>
      <pc:docMkLst>
        <pc:docMk/>
      </pc:docMkLst>
      <pc:sldChg chg="modSp mod">
        <pc:chgData name="Adam John Standring" userId="f4b09891-0bf5-4779-bbf8-b4c971217e96" providerId="ADAL" clId="{5FAB5861-BFB8-488F-B6BA-A257ACAB6415}" dt="2026-03-05T07:52:01.976" v="19" actId="20577"/>
        <pc:sldMkLst>
          <pc:docMk/>
          <pc:sldMk cId="1425696126" sldId="257"/>
        </pc:sldMkLst>
        <pc:spChg chg="mod">
          <ac:chgData name="Adam John Standring" userId="f4b09891-0bf5-4779-bbf8-b4c971217e96" providerId="ADAL" clId="{5FAB5861-BFB8-488F-B6BA-A257ACAB6415}" dt="2026-03-05T07:52:01.976" v="19" actId="20577"/>
          <ac:spMkLst>
            <pc:docMk/>
            <pc:sldMk cId="1425696126" sldId="257"/>
            <ac:spMk id="14" creationId="{380E966F-40A5-47DC-9DF4-2D0289A58EE9}"/>
          </ac:spMkLst>
        </pc:spChg>
      </pc:sldChg>
      <pc:sldChg chg="del">
        <pc:chgData name="Adam John Standring" userId="f4b09891-0bf5-4779-bbf8-b4c971217e96" providerId="ADAL" clId="{5FAB5861-BFB8-488F-B6BA-A257ACAB6415}" dt="2026-03-05T08:05:38.682" v="20" actId="47"/>
        <pc:sldMkLst>
          <pc:docMk/>
          <pc:sldMk cId="2352050882" sldId="4217"/>
        </pc:sldMkLst>
      </pc:sldChg>
      <pc:sldChg chg="del">
        <pc:chgData name="Adam John Standring" userId="f4b09891-0bf5-4779-bbf8-b4c971217e96" providerId="ADAL" clId="{5FAB5861-BFB8-488F-B6BA-A257ACAB6415}" dt="2026-03-05T08:05:41.457" v="21" actId="47"/>
        <pc:sldMkLst>
          <pc:docMk/>
          <pc:sldMk cId="4195825915" sldId="42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D843C-DDBF-4DD8-8872-6963AE94464D}" type="doc">
      <dgm:prSet loTypeId="urn:microsoft.com/office/officeart/2005/8/layout/hierarchy3" loCatId="hierarchy" qsTypeId="urn:microsoft.com/office/officeart/2005/8/quickstyle/simple1" qsCatId="simple" csTypeId="urn:microsoft.com/office/officeart/2005/8/colors/accent5_1" csCatId="accent5" phldr="1"/>
      <dgm:spPr/>
      <dgm:t>
        <a:bodyPr/>
        <a:lstStyle/>
        <a:p>
          <a:endParaRPr lang="en-US"/>
        </a:p>
      </dgm:t>
    </dgm:pt>
    <dgm:pt modelId="{3B8BFB5E-BEA3-425A-A9DE-D759581BF4F0}">
      <dgm:prSet phldrT="[Text]" phldr="0"/>
      <dgm:spPr/>
      <dgm:t>
        <a:bodyPr/>
        <a:lstStyle/>
        <a:p>
          <a:r>
            <a:rPr lang="en-US" dirty="0">
              <a:latin typeface="Helvetica Neue"/>
            </a:rPr>
            <a:t>Involvement</a:t>
          </a:r>
          <a:endParaRPr lang="en-US" dirty="0"/>
        </a:p>
      </dgm:t>
    </dgm:pt>
    <dgm:pt modelId="{8B15C523-F679-4B22-8C8B-6065710AF688}" type="parTrans" cxnId="{CA37DAAA-B5A8-427E-84B2-46F6BC5AE8D8}">
      <dgm:prSet/>
      <dgm:spPr/>
      <dgm:t>
        <a:bodyPr/>
        <a:lstStyle/>
        <a:p>
          <a:endParaRPr lang="en-US"/>
        </a:p>
      </dgm:t>
    </dgm:pt>
    <dgm:pt modelId="{3E8E7A56-66FC-4007-8A61-22C72E3172F7}" type="sibTrans" cxnId="{CA37DAAA-B5A8-427E-84B2-46F6BC5AE8D8}">
      <dgm:prSet/>
      <dgm:spPr/>
      <dgm:t>
        <a:bodyPr/>
        <a:lstStyle/>
        <a:p>
          <a:endParaRPr lang="en-US"/>
        </a:p>
      </dgm:t>
    </dgm:pt>
    <dgm:pt modelId="{74F5C0B7-3C5D-46BF-B96C-72817798CE88}">
      <dgm:prSet phldrT="[Text]" phldr="0"/>
      <dgm:spPr/>
      <dgm:t>
        <a:bodyPr/>
        <a:lstStyle/>
        <a:p>
          <a:pPr rtl="0"/>
          <a:r>
            <a:rPr lang="en-US" dirty="0">
              <a:latin typeface="Helvetica Neue"/>
            </a:rPr>
            <a:t>Operational tasks/issues</a:t>
          </a:r>
          <a:endParaRPr lang="en-US" dirty="0"/>
        </a:p>
      </dgm:t>
    </dgm:pt>
    <dgm:pt modelId="{89A49A5E-24FD-43F0-9E13-317BED7109D6}" type="parTrans" cxnId="{A6F9B032-DEA8-4875-B5B1-1BB51A6D80F3}">
      <dgm:prSet/>
      <dgm:spPr/>
      <dgm:t>
        <a:bodyPr/>
        <a:lstStyle/>
        <a:p>
          <a:endParaRPr lang="en-US"/>
        </a:p>
      </dgm:t>
    </dgm:pt>
    <dgm:pt modelId="{714A3567-43E3-4B15-9B8A-BB212FDC0AF5}" type="sibTrans" cxnId="{A6F9B032-DEA8-4875-B5B1-1BB51A6D80F3}">
      <dgm:prSet/>
      <dgm:spPr/>
      <dgm:t>
        <a:bodyPr/>
        <a:lstStyle/>
        <a:p>
          <a:endParaRPr lang="en-US"/>
        </a:p>
      </dgm:t>
    </dgm:pt>
    <dgm:pt modelId="{556D3A29-1CA2-46F3-B003-6EBB034AB554}">
      <dgm:prSet phldrT="[Text]" phldr="0"/>
      <dgm:spPr/>
      <dgm:t>
        <a:bodyPr/>
        <a:lstStyle/>
        <a:p>
          <a:pPr rtl="0"/>
          <a:r>
            <a:rPr lang="en-US" dirty="0">
              <a:latin typeface="Helvetica Neue"/>
            </a:rPr>
            <a:t> Ideas and suggestions (decision-making and implementation not included)</a:t>
          </a:r>
          <a:endParaRPr lang="en-US" dirty="0"/>
        </a:p>
      </dgm:t>
    </dgm:pt>
    <dgm:pt modelId="{B3A302C9-A95D-4780-99B1-63508D1C284D}" type="parTrans" cxnId="{E94E9B56-168E-4D7A-9F92-8BC7DE26DC40}">
      <dgm:prSet/>
      <dgm:spPr/>
      <dgm:t>
        <a:bodyPr/>
        <a:lstStyle/>
        <a:p>
          <a:endParaRPr lang="en-US"/>
        </a:p>
      </dgm:t>
    </dgm:pt>
    <dgm:pt modelId="{B671F1B6-12E2-4962-9A99-ADA705E72B98}" type="sibTrans" cxnId="{E94E9B56-168E-4D7A-9F92-8BC7DE26DC40}">
      <dgm:prSet/>
      <dgm:spPr/>
      <dgm:t>
        <a:bodyPr/>
        <a:lstStyle/>
        <a:p>
          <a:endParaRPr lang="en-US"/>
        </a:p>
      </dgm:t>
    </dgm:pt>
    <dgm:pt modelId="{18E4DF3F-845A-44C4-A90D-AB23A8921949}">
      <dgm:prSet phldrT="[Text]" phldr="0"/>
      <dgm:spPr/>
      <dgm:t>
        <a:bodyPr/>
        <a:lstStyle/>
        <a:p>
          <a:r>
            <a:rPr lang="en-US" dirty="0">
              <a:latin typeface="Helvetica Neue"/>
            </a:rPr>
            <a:t>Participation</a:t>
          </a:r>
          <a:endParaRPr lang="en-US" dirty="0"/>
        </a:p>
      </dgm:t>
    </dgm:pt>
    <dgm:pt modelId="{D94FBB00-19D2-41B7-A5A4-051D139D6466}" type="parTrans" cxnId="{81D26BC1-ACDA-42CD-B3F0-0380ACD8B7E3}">
      <dgm:prSet/>
      <dgm:spPr/>
      <dgm:t>
        <a:bodyPr/>
        <a:lstStyle/>
        <a:p>
          <a:endParaRPr lang="en-US"/>
        </a:p>
      </dgm:t>
    </dgm:pt>
    <dgm:pt modelId="{0F024153-2BCA-48CE-9A37-4C82636590B2}" type="sibTrans" cxnId="{81D26BC1-ACDA-42CD-B3F0-0380ACD8B7E3}">
      <dgm:prSet/>
      <dgm:spPr/>
      <dgm:t>
        <a:bodyPr/>
        <a:lstStyle/>
        <a:p>
          <a:endParaRPr lang="en-US"/>
        </a:p>
      </dgm:t>
    </dgm:pt>
    <dgm:pt modelId="{9307BD5F-422D-47A0-80CC-FFBCED1663F7}">
      <dgm:prSet phldrT="[Text]" phldr="0"/>
      <dgm:spPr/>
      <dgm:t>
        <a:bodyPr/>
        <a:lstStyle/>
        <a:p>
          <a:pPr rtl="0"/>
          <a:r>
            <a:rPr lang="en-US" dirty="0">
              <a:latin typeface="Helvetica Neue"/>
            </a:rPr>
            <a:t>Strategic decisions</a:t>
          </a:r>
          <a:endParaRPr lang="en-US" dirty="0"/>
        </a:p>
      </dgm:t>
    </dgm:pt>
    <dgm:pt modelId="{FFA4996E-2CE9-477C-8A19-09E12E2A9DFA}" type="parTrans" cxnId="{05F26A8E-BC34-4A38-961E-D6BA95078472}">
      <dgm:prSet/>
      <dgm:spPr/>
      <dgm:t>
        <a:bodyPr/>
        <a:lstStyle/>
        <a:p>
          <a:endParaRPr lang="en-US"/>
        </a:p>
      </dgm:t>
    </dgm:pt>
    <dgm:pt modelId="{2DFAD5CD-D558-4624-B3FF-5568CA8E3398}" type="sibTrans" cxnId="{05F26A8E-BC34-4A38-961E-D6BA95078472}">
      <dgm:prSet/>
      <dgm:spPr/>
      <dgm:t>
        <a:bodyPr/>
        <a:lstStyle/>
        <a:p>
          <a:endParaRPr lang="en-US"/>
        </a:p>
      </dgm:t>
    </dgm:pt>
    <dgm:pt modelId="{019B3D6D-6559-4724-90C2-DB371C20B001}">
      <dgm:prSet phldrT="[Text]" phldr="0"/>
      <dgm:spPr/>
      <dgm:t>
        <a:bodyPr/>
        <a:lstStyle/>
        <a:p>
          <a:r>
            <a:rPr lang="en-US" dirty="0">
              <a:latin typeface="Helvetica Neue"/>
            </a:rPr>
            <a:t>Direct</a:t>
          </a:r>
          <a:endParaRPr lang="en-US" dirty="0"/>
        </a:p>
      </dgm:t>
    </dgm:pt>
    <dgm:pt modelId="{C0B6739A-D215-444B-95DE-F301A6E8655A}" type="parTrans" cxnId="{E61BA4BC-2D5B-4B72-BFE8-06B3FBE62AFD}">
      <dgm:prSet/>
      <dgm:spPr/>
      <dgm:t>
        <a:bodyPr/>
        <a:lstStyle/>
        <a:p>
          <a:endParaRPr lang="en-US"/>
        </a:p>
      </dgm:t>
    </dgm:pt>
    <dgm:pt modelId="{F16115C2-DC1A-464B-BCD1-FC85DE222147}" type="sibTrans" cxnId="{E61BA4BC-2D5B-4B72-BFE8-06B3FBE62AFD}">
      <dgm:prSet/>
      <dgm:spPr/>
      <dgm:t>
        <a:bodyPr/>
        <a:lstStyle/>
        <a:p>
          <a:endParaRPr lang="en-US"/>
        </a:p>
      </dgm:t>
    </dgm:pt>
    <dgm:pt modelId="{72F09E91-B1E7-42DB-BD40-54815E212C1B}">
      <dgm:prSet phldr="0"/>
      <dgm:spPr/>
      <dgm:t>
        <a:bodyPr/>
        <a:lstStyle/>
        <a:p>
          <a:pPr rtl="0"/>
          <a:r>
            <a:rPr lang="en-US" dirty="0">
              <a:latin typeface="Helvetica Neue"/>
            </a:rPr>
            <a:t>Indirect</a:t>
          </a:r>
        </a:p>
      </dgm:t>
    </dgm:pt>
    <dgm:pt modelId="{6EF92155-EE14-47E9-9501-B4DC333A163D}" type="parTrans" cxnId="{F1099BC8-0346-4FE6-9F75-CE413783B84F}">
      <dgm:prSet/>
      <dgm:spPr/>
      <dgm:t>
        <a:bodyPr/>
        <a:lstStyle/>
        <a:p>
          <a:endParaRPr lang="pt-PT"/>
        </a:p>
      </dgm:t>
    </dgm:pt>
    <dgm:pt modelId="{0B3BE959-91F1-4EB3-BB9F-7CA524C62796}" type="sibTrans" cxnId="{F1099BC8-0346-4FE6-9F75-CE413783B84F}">
      <dgm:prSet/>
      <dgm:spPr/>
      <dgm:t>
        <a:bodyPr/>
        <a:lstStyle/>
        <a:p>
          <a:endParaRPr lang="pt-PT"/>
        </a:p>
      </dgm:t>
    </dgm:pt>
    <dgm:pt modelId="{7ED2E6C5-672E-4619-A459-9BA3A92D3C01}" type="pres">
      <dgm:prSet presAssocID="{988D843C-DDBF-4DD8-8872-6963AE94464D}" presName="diagram" presStyleCnt="0">
        <dgm:presLayoutVars>
          <dgm:chPref val="1"/>
          <dgm:dir/>
          <dgm:animOne val="branch"/>
          <dgm:animLvl val="lvl"/>
          <dgm:resizeHandles/>
        </dgm:presLayoutVars>
      </dgm:prSet>
      <dgm:spPr/>
    </dgm:pt>
    <dgm:pt modelId="{21780CB8-E133-4F1E-ADFD-FA1B82FBDDB2}" type="pres">
      <dgm:prSet presAssocID="{3B8BFB5E-BEA3-425A-A9DE-D759581BF4F0}" presName="root" presStyleCnt="0"/>
      <dgm:spPr/>
    </dgm:pt>
    <dgm:pt modelId="{5A58C4EC-6A43-4359-BBB6-9285429BB7BD}" type="pres">
      <dgm:prSet presAssocID="{3B8BFB5E-BEA3-425A-A9DE-D759581BF4F0}" presName="rootComposite" presStyleCnt="0"/>
      <dgm:spPr/>
    </dgm:pt>
    <dgm:pt modelId="{79495B7D-55D4-4FC0-B39A-D8AA01D04F02}" type="pres">
      <dgm:prSet presAssocID="{3B8BFB5E-BEA3-425A-A9DE-D759581BF4F0}" presName="rootText" presStyleLbl="node1" presStyleIdx="0" presStyleCnt="2"/>
      <dgm:spPr/>
    </dgm:pt>
    <dgm:pt modelId="{3FDA49D0-AE16-495B-8994-6C2B6E10B08F}" type="pres">
      <dgm:prSet presAssocID="{3B8BFB5E-BEA3-425A-A9DE-D759581BF4F0}" presName="rootConnector" presStyleLbl="node1" presStyleIdx="0" presStyleCnt="2"/>
      <dgm:spPr/>
    </dgm:pt>
    <dgm:pt modelId="{5B70060D-5F6E-413B-9DB8-660A63072B0C}" type="pres">
      <dgm:prSet presAssocID="{3B8BFB5E-BEA3-425A-A9DE-D759581BF4F0}" presName="childShape" presStyleCnt="0"/>
      <dgm:spPr/>
    </dgm:pt>
    <dgm:pt modelId="{38F4D245-5683-4024-A774-7856DFD05E56}" type="pres">
      <dgm:prSet presAssocID="{89A49A5E-24FD-43F0-9E13-317BED7109D6}" presName="Name13" presStyleLbl="parChTrans1D2" presStyleIdx="0" presStyleCnt="5"/>
      <dgm:spPr/>
    </dgm:pt>
    <dgm:pt modelId="{D4B58E20-2E8F-4453-997E-F5F2D0DF2CD5}" type="pres">
      <dgm:prSet presAssocID="{74F5C0B7-3C5D-46BF-B96C-72817798CE88}" presName="childText" presStyleLbl="bgAcc1" presStyleIdx="0" presStyleCnt="5">
        <dgm:presLayoutVars>
          <dgm:bulletEnabled val="1"/>
        </dgm:presLayoutVars>
      </dgm:prSet>
      <dgm:spPr/>
    </dgm:pt>
    <dgm:pt modelId="{DA45F422-DF57-4B13-AC8E-7DDC89C0B81E}" type="pres">
      <dgm:prSet presAssocID="{B3A302C9-A95D-4780-99B1-63508D1C284D}" presName="Name13" presStyleLbl="parChTrans1D2" presStyleIdx="1" presStyleCnt="5"/>
      <dgm:spPr/>
    </dgm:pt>
    <dgm:pt modelId="{A58D5B96-4CA2-49F6-87C9-4D7CC728A5EB}" type="pres">
      <dgm:prSet presAssocID="{556D3A29-1CA2-46F3-B003-6EBB034AB554}" presName="childText" presStyleLbl="bgAcc1" presStyleIdx="1" presStyleCnt="5">
        <dgm:presLayoutVars>
          <dgm:bulletEnabled val="1"/>
        </dgm:presLayoutVars>
      </dgm:prSet>
      <dgm:spPr/>
    </dgm:pt>
    <dgm:pt modelId="{AE16A016-CCAE-4867-BDE0-87BDF743C655}" type="pres">
      <dgm:prSet presAssocID="{18E4DF3F-845A-44C4-A90D-AB23A8921949}" presName="root" presStyleCnt="0"/>
      <dgm:spPr/>
    </dgm:pt>
    <dgm:pt modelId="{46640EED-BA3A-461D-B4C5-3E7D69C5C01B}" type="pres">
      <dgm:prSet presAssocID="{18E4DF3F-845A-44C4-A90D-AB23A8921949}" presName="rootComposite" presStyleCnt="0"/>
      <dgm:spPr/>
    </dgm:pt>
    <dgm:pt modelId="{C41BAEBE-7B26-4E26-907E-ECE24CD7FF6A}" type="pres">
      <dgm:prSet presAssocID="{18E4DF3F-845A-44C4-A90D-AB23A8921949}" presName="rootText" presStyleLbl="node1" presStyleIdx="1" presStyleCnt="2"/>
      <dgm:spPr/>
    </dgm:pt>
    <dgm:pt modelId="{8C564621-E489-44BB-9D1B-EC50030C917E}" type="pres">
      <dgm:prSet presAssocID="{18E4DF3F-845A-44C4-A90D-AB23A8921949}" presName="rootConnector" presStyleLbl="node1" presStyleIdx="1" presStyleCnt="2"/>
      <dgm:spPr/>
    </dgm:pt>
    <dgm:pt modelId="{8461E20F-FAB5-4931-8BBB-88E137A75E1A}" type="pres">
      <dgm:prSet presAssocID="{18E4DF3F-845A-44C4-A90D-AB23A8921949}" presName="childShape" presStyleCnt="0"/>
      <dgm:spPr/>
    </dgm:pt>
    <dgm:pt modelId="{0FD54BAD-D2D1-4250-A9F6-70E18664F461}" type="pres">
      <dgm:prSet presAssocID="{FFA4996E-2CE9-477C-8A19-09E12E2A9DFA}" presName="Name13" presStyleLbl="parChTrans1D2" presStyleIdx="2" presStyleCnt="5"/>
      <dgm:spPr/>
    </dgm:pt>
    <dgm:pt modelId="{04C31450-2D48-4E9B-A2F9-3E7829BA6234}" type="pres">
      <dgm:prSet presAssocID="{9307BD5F-422D-47A0-80CC-FFBCED1663F7}" presName="childText" presStyleLbl="bgAcc1" presStyleIdx="2" presStyleCnt="5">
        <dgm:presLayoutVars>
          <dgm:bulletEnabled val="1"/>
        </dgm:presLayoutVars>
      </dgm:prSet>
      <dgm:spPr/>
    </dgm:pt>
    <dgm:pt modelId="{5B4069CF-1691-4097-A27C-0A8465D8FF4A}" type="pres">
      <dgm:prSet presAssocID="{C0B6739A-D215-444B-95DE-F301A6E8655A}" presName="Name13" presStyleLbl="parChTrans1D2" presStyleIdx="3" presStyleCnt="5"/>
      <dgm:spPr/>
    </dgm:pt>
    <dgm:pt modelId="{3DFB782D-9D53-469D-AEBF-5A29F096005F}" type="pres">
      <dgm:prSet presAssocID="{019B3D6D-6559-4724-90C2-DB371C20B001}" presName="childText" presStyleLbl="bgAcc1" presStyleIdx="3" presStyleCnt="5">
        <dgm:presLayoutVars>
          <dgm:bulletEnabled val="1"/>
        </dgm:presLayoutVars>
      </dgm:prSet>
      <dgm:spPr/>
    </dgm:pt>
    <dgm:pt modelId="{CF3FA5B8-4000-4ABF-B00D-526F7C076DB7}" type="pres">
      <dgm:prSet presAssocID="{6EF92155-EE14-47E9-9501-B4DC333A163D}" presName="Name13" presStyleLbl="parChTrans1D2" presStyleIdx="4" presStyleCnt="5"/>
      <dgm:spPr/>
    </dgm:pt>
    <dgm:pt modelId="{001C9F47-A9FC-4133-A2E0-855119ACCD20}" type="pres">
      <dgm:prSet presAssocID="{72F09E91-B1E7-42DB-BD40-54815E212C1B}" presName="childText" presStyleLbl="bgAcc1" presStyleIdx="4" presStyleCnt="5">
        <dgm:presLayoutVars>
          <dgm:bulletEnabled val="1"/>
        </dgm:presLayoutVars>
      </dgm:prSet>
      <dgm:spPr/>
    </dgm:pt>
  </dgm:ptLst>
  <dgm:cxnLst>
    <dgm:cxn modelId="{BC282D05-48FA-460B-BAC5-9ACBA577CD74}" type="presOf" srcId="{B3A302C9-A95D-4780-99B1-63508D1C284D}" destId="{DA45F422-DF57-4B13-AC8E-7DDC89C0B81E}" srcOrd="0" destOrd="0" presId="urn:microsoft.com/office/officeart/2005/8/layout/hierarchy3"/>
    <dgm:cxn modelId="{8DAAC511-60B9-448B-8686-E5DE004855B2}" type="presOf" srcId="{3B8BFB5E-BEA3-425A-A9DE-D759581BF4F0}" destId="{3FDA49D0-AE16-495B-8994-6C2B6E10B08F}" srcOrd="1" destOrd="0" presId="urn:microsoft.com/office/officeart/2005/8/layout/hierarchy3"/>
    <dgm:cxn modelId="{2C53AD19-6C42-4A7D-8D48-EEF94D11FC86}" type="presOf" srcId="{019B3D6D-6559-4724-90C2-DB371C20B001}" destId="{3DFB782D-9D53-469D-AEBF-5A29F096005F}" srcOrd="0" destOrd="0" presId="urn:microsoft.com/office/officeart/2005/8/layout/hierarchy3"/>
    <dgm:cxn modelId="{A6F9B032-DEA8-4875-B5B1-1BB51A6D80F3}" srcId="{3B8BFB5E-BEA3-425A-A9DE-D759581BF4F0}" destId="{74F5C0B7-3C5D-46BF-B96C-72817798CE88}" srcOrd="0" destOrd="0" parTransId="{89A49A5E-24FD-43F0-9E13-317BED7109D6}" sibTransId="{714A3567-43E3-4B15-9B8A-BB212FDC0AF5}"/>
    <dgm:cxn modelId="{E8D19B3B-AE8B-44C2-99D1-8BB548A28F8C}" type="presOf" srcId="{74F5C0B7-3C5D-46BF-B96C-72817798CE88}" destId="{D4B58E20-2E8F-4453-997E-F5F2D0DF2CD5}" srcOrd="0" destOrd="0" presId="urn:microsoft.com/office/officeart/2005/8/layout/hierarchy3"/>
    <dgm:cxn modelId="{923EBB3F-E73F-4DBE-BE9B-5E1486EEA121}" type="presOf" srcId="{72F09E91-B1E7-42DB-BD40-54815E212C1B}" destId="{001C9F47-A9FC-4133-A2E0-855119ACCD20}" srcOrd="0" destOrd="0" presId="urn:microsoft.com/office/officeart/2005/8/layout/hierarchy3"/>
    <dgm:cxn modelId="{D7EFFD52-1D0E-488D-9931-3DF5F445FF07}" type="presOf" srcId="{89A49A5E-24FD-43F0-9E13-317BED7109D6}" destId="{38F4D245-5683-4024-A774-7856DFD05E56}" srcOrd="0" destOrd="0" presId="urn:microsoft.com/office/officeart/2005/8/layout/hierarchy3"/>
    <dgm:cxn modelId="{E94E9B56-168E-4D7A-9F92-8BC7DE26DC40}" srcId="{3B8BFB5E-BEA3-425A-A9DE-D759581BF4F0}" destId="{556D3A29-1CA2-46F3-B003-6EBB034AB554}" srcOrd="1" destOrd="0" parTransId="{B3A302C9-A95D-4780-99B1-63508D1C284D}" sibTransId="{B671F1B6-12E2-4962-9A99-ADA705E72B98}"/>
    <dgm:cxn modelId="{70A40788-BCF0-496C-B379-B597AD830341}" type="presOf" srcId="{FFA4996E-2CE9-477C-8A19-09E12E2A9DFA}" destId="{0FD54BAD-D2D1-4250-A9F6-70E18664F461}" srcOrd="0" destOrd="0" presId="urn:microsoft.com/office/officeart/2005/8/layout/hierarchy3"/>
    <dgm:cxn modelId="{AEC8F288-D226-40FE-95C5-4CAEAF6523C4}" type="presOf" srcId="{18E4DF3F-845A-44C4-A90D-AB23A8921949}" destId="{8C564621-E489-44BB-9D1B-EC50030C917E}" srcOrd="1" destOrd="0" presId="urn:microsoft.com/office/officeart/2005/8/layout/hierarchy3"/>
    <dgm:cxn modelId="{089DE98D-26F9-4940-B7AD-92FB34D35A2E}" type="presOf" srcId="{18E4DF3F-845A-44C4-A90D-AB23A8921949}" destId="{C41BAEBE-7B26-4E26-907E-ECE24CD7FF6A}" srcOrd="0" destOrd="0" presId="urn:microsoft.com/office/officeart/2005/8/layout/hierarchy3"/>
    <dgm:cxn modelId="{05F26A8E-BC34-4A38-961E-D6BA95078472}" srcId="{18E4DF3F-845A-44C4-A90D-AB23A8921949}" destId="{9307BD5F-422D-47A0-80CC-FFBCED1663F7}" srcOrd="0" destOrd="0" parTransId="{FFA4996E-2CE9-477C-8A19-09E12E2A9DFA}" sibTransId="{2DFAD5CD-D558-4624-B3FF-5568CA8E3398}"/>
    <dgm:cxn modelId="{26ECBD9C-747B-43F4-BE32-69A5DF1505DA}" type="presOf" srcId="{6EF92155-EE14-47E9-9501-B4DC333A163D}" destId="{CF3FA5B8-4000-4ABF-B00D-526F7C076DB7}" srcOrd="0" destOrd="0" presId="urn:microsoft.com/office/officeart/2005/8/layout/hierarchy3"/>
    <dgm:cxn modelId="{CA37DAAA-B5A8-427E-84B2-46F6BC5AE8D8}" srcId="{988D843C-DDBF-4DD8-8872-6963AE94464D}" destId="{3B8BFB5E-BEA3-425A-A9DE-D759581BF4F0}" srcOrd="0" destOrd="0" parTransId="{8B15C523-F679-4B22-8C8B-6065710AF688}" sibTransId="{3E8E7A56-66FC-4007-8A61-22C72E3172F7}"/>
    <dgm:cxn modelId="{C28781B6-6A76-4A5B-83E6-2F2A642B232C}" type="presOf" srcId="{556D3A29-1CA2-46F3-B003-6EBB034AB554}" destId="{A58D5B96-4CA2-49F6-87C9-4D7CC728A5EB}" srcOrd="0" destOrd="0" presId="urn:microsoft.com/office/officeart/2005/8/layout/hierarchy3"/>
    <dgm:cxn modelId="{E61BA4BC-2D5B-4B72-BFE8-06B3FBE62AFD}" srcId="{18E4DF3F-845A-44C4-A90D-AB23A8921949}" destId="{019B3D6D-6559-4724-90C2-DB371C20B001}" srcOrd="1" destOrd="0" parTransId="{C0B6739A-D215-444B-95DE-F301A6E8655A}" sibTransId="{F16115C2-DC1A-464B-BCD1-FC85DE222147}"/>
    <dgm:cxn modelId="{81D26BC1-ACDA-42CD-B3F0-0380ACD8B7E3}" srcId="{988D843C-DDBF-4DD8-8872-6963AE94464D}" destId="{18E4DF3F-845A-44C4-A90D-AB23A8921949}" srcOrd="1" destOrd="0" parTransId="{D94FBB00-19D2-41B7-A5A4-051D139D6466}" sibTransId="{0F024153-2BCA-48CE-9A37-4C82636590B2}"/>
    <dgm:cxn modelId="{F1099BC8-0346-4FE6-9F75-CE413783B84F}" srcId="{18E4DF3F-845A-44C4-A90D-AB23A8921949}" destId="{72F09E91-B1E7-42DB-BD40-54815E212C1B}" srcOrd="2" destOrd="0" parTransId="{6EF92155-EE14-47E9-9501-B4DC333A163D}" sibTransId="{0B3BE959-91F1-4EB3-BB9F-7CA524C62796}"/>
    <dgm:cxn modelId="{30A4F1D4-8323-464E-A002-8B477FAD1B64}" type="presOf" srcId="{C0B6739A-D215-444B-95DE-F301A6E8655A}" destId="{5B4069CF-1691-4097-A27C-0A8465D8FF4A}" srcOrd="0" destOrd="0" presId="urn:microsoft.com/office/officeart/2005/8/layout/hierarchy3"/>
    <dgm:cxn modelId="{0B4E9CDB-B8EF-4B1B-98B9-28BD38240CBA}" type="presOf" srcId="{988D843C-DDBF-4DD8-8872-6963AE94464D}" destId="{7ED2E6C5-672E-4619-A459-9BA3A92D3C01}" srcOrd="0" destOrd="0" presId="urn:microsoft.com/office/officeart/2005/8/layout/hierarchy3"/>
    <dgm:cxn modelId="{C7E18BF9-3BD3-4D06-819D-357714706F17}" type="presOf" srcId="{3B8BFB5E-BEA3-425A-A9DE-D759581BF4F0}" destId="{79495B7D-55D4-4FC0-B39A-D8AA01D04F02}" srcOrd="0" destOrd="0" presId="urn:microsoft.com/office/officeart/2005/8/layout/hierarchy3"/>
    <dgm:cxn modelId="{B183B2FB-DC6D-4C53-877F-ABBEE9D2CE8B}" type="presOf" srcId="{9307BD5F-422D-47A0-80CC-FFBCED1663F7}" destId="{04C31450-2D48-4E9B-A2F9-3E7829BA6234}" srcOrd="0" destOrd="0" presId="urn:microsoft.com/office/officeart/2005/8/layout/hierarchy3"/>
    <dgm:cxn modelId="{EE08E22E-60F8-4027-BE69-956D51BB67F9}" type="presParOf" srcId="{7ED2E6C5-672E-4619-A459-9BA3A92D3C01}" destId="{21780CB8-E133-4F1E-ADFD-FA1B82FBDDB2}" srcOrd="0" destOrd="0" presId="urn:microsoft.com/office/officeart/2005/8/layout/hierarchy3"/>
    <dgm:cxn modelId="{9796221E-AFE2-4003-82AF-6EA63C38D436}" type="presParOf" srcId="{21780CB8-E133-4F1E-ADFD-FA1B82FBDDB2}" destId="{5A58C4EC-6A43-4359-BBB6-9285429BB7BD}" srcOrd="0" destOrd="0" presId="urn:microsoft.com/office/officeart/2005/8/layout/hierarchy3"/>
    <dgm:cxn modelId="{C8653209-3ED6-4EEE-9DDC-F18701F8A0FF}" type="presParOf" srcId="{5A58C4EC-6A43-4359-BBB6-9285429BB7BD}" destId="{79495B7D-55D4-4FC0-B39A-D8AA01D04F02}" srcOrd="0" destOrd="0" presId="urn:microsoft.com/office/officeart/2005/8/layout/hierarchy3"/>
    <dgm:cxn modelId="{DC1FBB93-3C8D-4E8E-93A2-F7EF58ABC128}" type="presParOf" srcId="{5A58C4EC-6A43-4359-BBB6-9285429BB7BD}" destId="{3FDA49D0-AE16-495B-8994-6C2B6E10B08F}" srcOrd="1" destOrd="0" presId="urn:microsoft.com/office/officeart/2005/8/layout/hierarchy3"/>
    <dgm:cxn modelId="{CB68F73E-B329-4660-8289-2C0891505605}" type="presParOf" srcId="{21780CB8-E133-4F1E-ADFD-FA1B82FBDDB2}" destId="{5B70060D-5F6E-413B-9DB8-660A63072B0C}" srcOrd="1" destOrd="0" presId="urn:microsoft.com/office/officeart/2005/8/layout/hierarchy3"/>
    <dgm:cxn modelId="{DB0B18FF-F7A5-43E4-8C1D-4B8B5D129AF2}" type="presParOf" srcId="{5B70060D-5F6E-413B-9DB8-660A63072B0C}" destId="{38F4D245-5683-4024-A774-7856DFD05E56}" srcOrd="0" destOrd="0" presId="urn:microsoft.com/office/officeart/2005/8/layout/hierarchy3"/>
    <dgm:cxn modelId="{6D541E75-52DD-4481-B774-AC57003D80AB}" type="presParOf" srcId="{5B70060D-5F6E-413B-9DB8-660A63072B0C}" destId="{D4B58E20-2E8F-4453-997E-F5F2D0DF2CD5}" srcOrd="1" destOrd="0" presId="urn:microsoft.com/office/officeart/2005/8/layout/hierarchy3"/>
    <dgm:cxn modelId="{3509A5A7-C6E4-414A-9BBE-B0F11DF27C2B}" type="presParOf" srcId="{5B70060D-5F6E-413B-9DB8-660A63072B0C}" destId="{DA45F422-DF57-4B13-AC8E-7DDC89C0B81E}" srcOrd="2" destOrd="0" presId="urn:microsoft.com/office/officeart/2005/8/layout/hierarchy3"/>
    <dgm:cxn modelId="{848E49A4-EB4C-4B3B-AB67-E25CE5368562}" type="presParOf" srcId="{5B70060D-5F6E-413B-9DB8-660A63072B0C}" destId="{A58D5B96-4CA2-49F6-87C9-4D7CC728A5EB}" srcOrd="3" destOrd="0" presId="urn:microsoft.com/office/officeart/2005/8/layout/hierarchy3"/>
    <dgm:cxn modelId="{18F7C307-A247-45B3-B269-50E9F67F43B2}" type="presParOf" srcId="{7ED2E6C5-672E-4619-A459-9BA3A92D3C01}" destId="{AE16A016-CCAE-4867-BDE0-87BDF743C655}" srcOrd="1" destOrd="0" presId="urn:microsoft.com/office/officeart/2005/8/layout/hierarchy3"/>
    <dgm:cxn modelId="{527B2A39-FBD7-4893-8905-95C2FE6BEDB5}" type="presParOf" srcId="{AE16A016-CCAE-4867-BDE0-87BDF743C655}" destId="{46640EED-BA3A-461D-B4C5-3E7D69C5C01B}" srcOrd="0" destOrd="0" presId="urn:microsoft.com/office/officeart/2005/8/layout/hierarchy3"/>
    <dgm:cxn modelId="{E37A1A14-4450-4B91-B573-20C4CDD93FF9}" type="presParOf" srcId="{46640EED-BA3A-461D-B4C5-3E7D69C5C01B}" destId="{C41BAEBE-7B26-4E26-907E-ECE24CD7FF6A}" srcOrd="0" destOrd="0" presId="urn:microsoft.com/office/officeart/2005/8/layout/hierarchy3"/>
    <dgm:cxn modelId="{FF5D3EF9-FE8C-41B0-8E56-0C3491D9E155}" type="presParOf" srcId="{46640EED-BA3A-461D-B4C5-3E7D69C5C01B}" destId="{8C564621-E489-44BB-9D1B-EC50030C917E}" srcOrd="1" destOrd="0" presId="urn:microsoft.com/office/officeart/2005/8/layout/hierarchy3"/>
    <dgm:cxn modelId="{3AD67B85-9306-49B5-A7C3-94306341E23F}" type="presParOf" srcId="{AE16A016-CCAE-4867-BDE0-87BDF743C655}" destId="{8461E20F-FAB5-4931-8BBB-88E137A75E1A}" srcOrd="1" destOrd="0" presId="urn:microsoft.com/office/officeart/2005/8/layout/hierarchy3"/>
    <dgm:cxn modelId="{1C5A2EFA-D530-4B62-83E6-8F340DFD0A1C}" type="presParOf" srcId="{8461E20F-FAB5-4931-8BBB-88E137A75E1A}" destId="{0FD54BAD-D2D1-4250-A9F6-70E18664F461}" srcOrd="0" destOrd="0" presId="urn:microsoft.com/office/officeart/2005/8/layout/hierarchy3"/>
    <dgm:cxn modelId="{9CD99CBF-27B1-42E7-A84F-F5A868EA344F}" type="presParOf" srcId="{8461E20F-FAB5-4931-8BBB-88E137A75E1A}" destId="{04C31450-2D48-4E9B-A2F9-3E7829BA6234}" srcOrd="1" destOrd="0" presId="urn:microsoft.com/office/officeart/2005/8/layout/hierarchy3"/>
    <dgm:cxn modelId="{AC08B243-340E-4191-9338-C7885F0C3FFF}" type="presParOf" srcId="{8461E20F-FAB5-4931-8BBB-88E137A75E1A}" destId="{5B4069CF-1691-4097-A27C-0A8465D8FF4A}" srcOrd="2" destOrd="0" presId="urn:microsoft.com/office/officeart/2005/8/layout/hierarchy3"/>
    <dgm:cxn modelId="{4DC3416D-AEFC-4363-87F6-5C0B4842C0BB}" type="presParOf" srcId="{8461E20F-FAB5-4931-8BBB-88E137A75E1A}" destId="{3DFB782D-9D53-469D-AEBF-5A29F096005F}" srcOrd="3" destOrd="0" presId="urn:microsoft.com/office/officeart/2005/8/layout/hierarchy3"/>
    <dgm:cxn modelId="{CA88E1F6-21C3-426D-9B70-EC25C5242867}" type="presParOf" srcId="{8461E20F-FAB5-4931-8BBB-88E137A75E1A}" destId="{CF3FA5B8-4000-4ABF-B00D-526F7C076DB7}" srcOrd="4" destOrd="0" presId="urn:microsoft.com/office/officeart/2005/8/layout/hierarchy3"/>
    <dgm:cxn modelId="{C5D3F8A4-39BE-479B-9436-223BF0725543}" type="presParOf" srcId="{8461E20F-FAB5-4931-8BBB-88E137A75E1A}" destId="{001C9F47-A9FC-4133-A2E0-855119ACCD2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F10F8-A65A-4BA1-96B7-FC00A77ABEAD}" type="doc">
      <dgm:prSet loTypeId="urn:microsoft.com/office/officeart/2005/8/layout/radial3" loCatId="cycle" qsTypeId="urn:microsoft.com/office/officeart/2005/8/quickstyle/simple2" qsCatId="simple" csTypeId="urn:microsoft.com/office/officeart/2005/8/colors/accent0_1" csCatId="mainScheme" phldr="1"/>
      <dgm:spPr/>
      <dgm:t>
        <a:bodyPr/>
        <a:lstStyle/>
        <a:p>
          <a:endParaRPr lang="en-US"/>
        </a:p>
      </dgm:t>
    </dgm:pt>
    <dgm:pt modelId="{6CE940D0-EF57-4A3A-AFBD-BEEF6453E23B}">
      <dgm:prSet phldrT="[Texto]" custT="1"/>
      <dgm:spPr/>
      <dgm:t>
        <a:bodyPr/>
        <a:lstStyle/>
        <a:p>
          <a:r>
            <a:rPr lang="pt-PT" sz="2800" b="1" dirty="0">
              <a:latin typeface="Sharp Sans"/>
            </a:rPr>
            <a:t>New forms of work organization</a:t>
          </a:r>
          <a:endParaRPr lang="en-US" sz="2800" b="1" dirty="0">
            <a:latin typeface="Sharp Sans"/>
          </a:endParaRPr>
        </a:p>
      </dgm:t>
    </dgm:pt>
    <dgm:pt modelId="{DDD4FC3F-8977-4D73-83E1-8139FB8584DD}" type="parTrans" cxnId="{9502781F-61AE-400C-AA40-914BAA57CD23}">
      <dgm:prSet/>
      <dgm:spPr/>
      <dgm:t>
        <a:bodyPr/>
        <a:lstStyle/>
        <a:p>
          <a:endParaRPr lang="en-US">
            <a:latin typeface="Sharp Sans"/>
          </a:endParaRPr>
        </a:p>
      </dgm:t>
    </dgm:pt>
    <dgm:pt modelId="{7035CEB9-3191-4EC0-8E3D-0D2BF797D069}" type="sibTrans" cxnId="{9502781F-61AE-400C-AA40-914BAA57CD23}">
      <dgm:prSet/>
      <dgm:spPr/>
      <dgm:t>
        <a:bodyPr/>
        <a:lstStyle/>
        <a:p>
          <a:endParaRPr lang="en-US">
            <a:latin typeface="Sharp Sans"/>
          </a:endParaRPr>
        </a:p>
      </dgm:t>
    </dgm:pt>
    <dgm:pt modelId="{5D3E0915-C902-48D6-9C3B-EC0471F21079}">
      <dgm:prSet phldrT="[Texto]" custT="1"/>
      <dgm:spPr/>
      <dgm:t>
        <a:bodyPr/>
        <a:lstStyle/>
        <a:p>
          <a:r>
            <a:rPr lang="pt-PT" altLang="pt-PT" sz="1400" dirty="0">
              <a:latin typeface="Sharp Sans"/>
            </a:rPr>
            <a:t>Task enlargement / multi-tasking</a:t>
          </a:r>
          <a:endParaRPr lang="en-US" sz="1400" dirty="0">
            <a:latin typeface="Sharp Sans"/>
          </a:endParaRPr>
        </a:p>
      </dgm:t>
    </dgm:pt>
    <dgm:pt modelId="{ABCDE359-CE02-4FAA-A0ED-8B55352C6606}" type="parTrans" cxnId="{C7FEEA65-5C80-4D85-BEB0-651F1E810D9B}">
      <dgm:prSet/>
      <dgm:spPr/>
      <dgm:t>
        <a:bodyPr/>
        <a:lstStyle/>
        <a:p>
          <a:endParaRPr lang="en-US">
            <a:latin typeface="Sharp Sans"/>
          </a:endParaRPr>
        </a:p>
      </dgm:t>
    </dgm:pt>
    <dgm:pt modelId="{DB4C65E9-7BE9-4BF8-AC44-AE3B4C2D5867}" type="sibTrans" cxnId="{C7FEEA65-5C80-4D85-BEB0-651F1E810D9B}">
      <dgm:prSet/>
      <dgm:spPr/>
      <dgm:t>
        <a:bodyPr/>
        <a:lstStyle/>
        <a:p>
          <a:endParaRPr lang="en-US">
            <a:latin typeface="Sharp Sans"/>
          </a:endParaRPr>
        </a:p>
      </dgm:t>
    </dgm:pt>
    <dgm:pt modelId="{57E611E3-256B-4CB1-8373-D98CFFC85F4B}">
      <dgm:prSet phldrT="[Texto]" custT="1"/>
      <dgm:spPr/>
      <dgm:t>
        <a:bodyPr/>
        <a:lstStyle/>
        <a:p>
          <a:r>
            <a:rPr kumimoji="0" lang="en-US" sz="1400" b="0" i="0" u="none" strike="noStrike" cap="none" normalizeH="0" baseline="0" dirty="0">
              <a:ln>
                <a:noFill/>
              </a:ln>
              <a:solidFill>
                <a:schemeClr val="tx1"/>
              </a:solidFill>
              <a:effectLst/>
              <a:latin typeface="Sharp Sans"/>
              <a:ea typeface="Times New Roman" pitchFamily="18" charset="0"/>
              <a:cs typeface="Arial" charset="0"/>
            </a:rPr>
            <a:t>Multi-skilling</a:t>
          </a:r>
          <a:endParaRPr lang="en-US" sz="1400" dirty="0">
            <a:latin typeface="Sharp Sans"/>
          </a:endParaRPr>
        </a:p>
      </dgm:t>
    </dgm:pt>
    <dgm:pt modelId="{E785E7C9-9661-46FF-8C4E-1FC4F88F6629}" type="parTrans" cxnId="{5ACD29C2-611B-4275-8229-DB302130B0EA}">
      <dgm:prSet/>
      <dgm:spPr/>
      <dgm:t>
        <a:bodyPr/>
        <a:lstStyle/>
        <a:p>
          <a:endParaRPr lang="en-US">
            <a:latin typeface="Sharp Sans"/>
          </a:endParaRPr>
        </a:p>
      </dgm:t>
    </dgm:pt>
    <dgm:pt modelId="{BBA80002-514C-45FE-9F4C-30516D8BE41C}" type="sibTrans" cxnId="{5ACD29C2-611B-4275-8229-DB302130B0EA}">
      <dgm:prSet/>
      <dgm:spPr/>
      <dgm:t>
        <a:bodyPr/>
        <a:lstStyle/>
        <a:p>
          <a:endParaRPr lang="en-US">
            <a:latin typeface="Sharp Sans"/>
          </a:endParaRPr>
        </a:p>
      </dgm:t>
    </dgm:pt>
    <dgm:pt modelId="{C34F1ED7-1EB3-4C53-AB3E-A22976CE6B0E}">
      <dgm:prSet phldrT="[Texto]" custT="1"/>
      <dgm:spPr/>
      <dgm:t>
        <a:bodyPr/>
        <a:lstStyle/>
        <a:p>
          <a:r>
            <a:rPr lang="pt-PT" altLang="pt-PT" sz="1400" dirty="0">
              <a:latin typeface="Sharp Sans"/>
            </a:rPr>
            <a:t>Task enrichment</a:t>
          </a:r>
          <a:endParaRPr lang="en-US" sz="1400" dirty="0">
            <a:latin typeface="Sharp Sans"/>
          </a:endParaRPr>
        </a:p>
      </dgm:t>
    </dgm:pt>
    <dgm:pt modelId="{1970C982-F879-4CCF-8A7C-66B01592EA64}" type="parTrans" cxnId="{94763F20-F765-47C1-BE67-F9CA9EF639E6}">
      <dgm:prSet/>
      <dgm:spPr/>
      <dgm:t>
        <a:bodyPr/>
        <a:lstStyle/>
        <a:p>
          <a:endParaRPr lang="en-US">
            <a:latin typeface="Sharp Sans"/>
          </a:endParaRPr>
        </a:p>
      </dgm:t>
    </dgm:pt>
    <dgm:pt modelId="{30B76EBA-75BB-4660-B8B0-6CE0779CF0D1}" type="sibTrans" cxnId="{94763F20-F765-47C1-BE67-F9CA9EF639E6}">
      <dgm:prSet/>
      <dgm:spPr/>
      <dgm:t>
        <a:bodyPr/>
        <a:lstStyle/>
        <a:p>
          <a:endParaRPr lang="en-US">
            <a:latin typeface="Sharp Sans"/>
          </a:endParaRPr>
        </a:p>
      </dgm:t>
    </dgm:pt>
    <dgm:pt modelId="{2DB0BE63-20F1-4970-87A0-25F78196DA0F}">
      <dgm:prSet phldrT="[Texto]" custT="1"/>
      <dgm:spPr/>
      <dgm:t>
        <a:bodyPr/>
        <a:lstStyle/>
        <a:p>
          <a:r>
            <a:rPr lang="pt-PT" altLang="pt-PT" sz="1400" dirty="0">
              <a:latin typeface="Sharp Sans"/>
            </a:rPr>
            <a:t>Team work</a:t>
          </a:r>
          <a:endParaRPr lang="en-US" sz="1400" dirty="0">
            <a:latin typeface="Sharp Sans"/>
          </a:endParaRPr>
        </a:p>
      </dgm:t>
    </dgm:pt>
    <dgm:pt modelId="{4E40D7F4-CBAB-40A8-83AB-040612D8B5EB}" type="parTrans" cxnId="{EBB28C93-0F83-453A-A1E7-D1509E635DF9}">
      <dgm:prSet/>
      <dgm:spPr/>
      <dgm:t>
        <a:bodyPr/>
        <a:lstStyle/>
        <a:p>
          <a:endParaRPr lang="en-US">
            <a:latin typeface="Sharp Sans"/>
          </a:endParaRPr>
        </a:p>
      </dgm:t>
    </dgm:pt>
    <dgm:pt modelId="{4FCCDC33-EAC7-4852-93D2-2A579D7148D1}" type="sibTrans" cxnId="{EBB28C93-0F83-453A-A1E7-D1509E635DF9}">
      <dgm:prSet/>
      <dgm:spPr/>
      <dgm:t>
        <a:bodyPr/>
        <a:lstStyle/>
        <a:p>
          <a:endParaRPr lang="en-US">
            <a:latin typeface="Sharp Sans"/>
          </a:endParaRPr>
        </a:p>
      </dgm:t>
    </dgm:pt>
    <dgm:pt modelId="{967DFBD7-2398-4D01-A1AA-560AE4DB5534}">
      <dgm:prSet custT="1"/>
      <dgm:spPr/>
      <dgm:t>
        <a:bodyPr/>
        <a:lstStyle/>
        <a:p>
          <a:r>
            <a:rPr kumimoji="0" lang="en-US" sz="1400" b="0" i="0" u="none" strike="noStrike" cap="none" normalizeH="0" baseline="0" dirty="0">
              <a:ln>
                <a:noFill/>
              </a:ln>
              <a:solidFill>
                <a:schemeClr val="tx1"/>
              </a:solidFill>
              <a:effectLst/>
              <a:latin typeface="Sharp Sans"/>
              <a:ea typeface="Times New Roman" pitchFamily="18" charset="0"/>
              <a:cs typeface="Arial" charset="0"/>
            </a:rPr>
            <a:t>Semi-autonomous workgroups</a:t>
          </a:r>
          <a:endParaRPr lang="en-US" sz="1400" dirty="0">
            <a:latin typeface="Sharp Sans"/>
          </a:endParaRPr>
        </a:p>
      </dgm:t>
    </dgm:pt>
    <dgm:pt modelId="{83A39F87-C86D-403D-85D4-091816A27B1B}" type="parTrans" cxnId="{12158340-1BEE-4BB2-BC38-FFC1E8CD0203}">
      <dgm:prSet/>
      <dgm:spPr/>
      <dgm:t>
        <a:bodyPr/>
        <a:lstStyle/>
        <a:p>
          <a:endParaRPr lang="en-US">
            <a:latin typeface="Sharp Sans"/>
          </a:endParaRPr>
        </a:p>
      </dgm:t>
    </dgm:pt>
    <dgm:pt modelId="{9FFC7E0A-DECB-4857-A754-C2AB62D1DE1B}" type="sibTrans" cxnId="{12158340-1BEE-4BB2-BC38-FFC1E8CD0203}">
      <dgm:prSet/>
      <dgm:spPr/>
      <dgm:t>
        <a:bodyPr/>
        <a:lstStyle/>
        <a:p>
          <a:endParaRPr lang="en-US">
            <a:latin typeface="Sharp Sans"/>
          </a:endParaRPr>
        </a:p>
      </dgm:t>
    </dgm:pt>
    <dgm:pt modelId="{362A79F5-BD06-430C-9671-532834EFDF67}" type="pres">
      <dgm:prSet presAssocID="{F15F10F8-A65A-4BA1-96B7-FC00A77ABEAD}" presName="composite" presStyleCnt="0">
        <dgm:presLayoutVars>
          <dgm:chMax val="1"/>
          <dgm:dir/>
          <dgm:resizeHandles val="exact"/>
        </dgm:presLayoutVars>
      </dgm:prSet>
      <dgm:spPr/>
    </dgm:pt>
    <dgm:pt modelId="{C74DD82D-6993-4430-96EB-879BA005568C}" type="pres">
      <dgm:prSet presAssocID="{F15F10F8-A65A-4BA1-96B7-FC00A77ABEAD}" presName="radial" presStyleCnt="0">
        <dgm:presLayoutVars>
          <dgm:animLvl val="ctr"/>
        </dgm:presLayoutVars>
      </dgm:prSet>
      <dgm:spPr/>
    </dgm:pt>
    <dgm:pt modelId="{5625E71F-78D4-473E-B906-7866BB40BDA1}" type="pres">
      <dgm:prSet presAssocID="{6CE940D0-EF57-4A3A-AFBD-BEEF6453E23B}" presName="centerShape" presStyleLbl="vennNode1" presStyleIdx="0" presStyleCnt="6"/>
      <dgm:spPr/>
    </dgm:pt>
    <dgm:pt modelId="{1ED00D70-A818-47CC-AC30-801082EB0B9C}" type="pres">
      <dgm:prSet presAssocID="{5D3E0915-C902-48D6-9C3B-EC0471F21079}" presName="node" presStyleLbl="vennNode1" presStyleIdx="1" presStyleCnt="6">
        <dgm:presLayoutVars>
          <dgm:bulletEnabled val="1"/>
        </dgm:presLayoutVars>
      </dgm:prSet>
      <dgm:spPr/>
    </dgm:pt>
    <dgm:pt modelId="{A8E4437C-6322-4115-8BC5-10EFA8BEE364}" type="pres">
      <dgm:prSet presAssocID="{57E611E3-256B-4CB1-8373-D98CFFC85F4B}" presName="node" presStyleLbl="vennNode1" presStyleIdx="2" presStyleCnt="6">
        <dgm:presLayoutVars>
          <dgm:bulletEnabled val="1"/>
        </dgm:presLayoutVars>
      </dgm:prSet>
      <dgm:spPr/>
    </dgm:pt>
    <dgm:pt modelId="{6A364AC5-5F20-4ADD-9F62-B5C22EA2C79D}" type="pres">
      <dgm:prSet presAssocID="{C34F1ED7-1EB3-4C53-AB3E-A22976CE6B0E}" presName="node" presStyleLbl="vennNode1" presStyleIdx="3" presStyleCnt="6">
        <dgm:presLayoutVars>
          <dgm:bulletEnabled val="1"/>
        </dgm:presLayoutVars>
      </dgm:prSet>
      <dgm:spPr/>
    </dgm:pt>
    <dgm:pt modelId="{87F741F2-E993-485A-9F8C-3C9B3ACDF645}" type="pres">
      <dgm:prSet presAssocID="{2DB0BE63-20F1-4970-87A0-25F78196DA0F}" presName="node" presStyleLbl="vennNode1" presStyleIdx="4" presStyleCnt="6">
        <dgm:presLayoutVars>
          <dgm:bulletEnabled val="1"/>
        </dgm:presLayoutVars>
      </dgm:prSet>
      <dgm:spPr/>
    </dgm:pt>
    <dgm:pt modelId="{7CCE8B38-3406-4F26-83D1-A37008F9C726}" type="pres">
      <dgm:prSet presAssocID="{967DFBD7-2398-4D01-A1AA-560AE4DB5534}" presName="node" presStyleLbl="vennNode1" presStyleIdx="5" presStyleCnt="6">
        <dgm:presLayoutVars>
          <dgm:bulletEnabled val="1"/>
        </dgm:presLayoutVars>
      </dgm:prSet>
      <dgm:spPr/>
    </dgm:pt>
  </dgm:ptLst>
  <dgm:cxnLst>
    <dgm:cxn modelId="{9502781F-61AE-400C-AA40-914BAA57CD23}" srcId="{F15F10F8-A65A-4BA1-96B7-FC00A77ABEAD}" destId="{6CE940D0-EF57-4A3A-AFBD-BEEF6453E23B}" srcOrd="0" destOrd="0" parTransId="{DDD4FC3F-8977-4D73-83E1-8139FB8584DD}" sibTransId="{7035CEB9-3191-4EC0-8E3D-0D2BF797D069}"/>
    <dgm:cxn modelId="{94763F20-F765-47C1-BE67-F9CA9EF639E6}" srcId="{6CE940D0-EF57-4A3A-AFBD-BEEF6453E23B}" destId="{C34F1ED7-1EB3-4C53-AB3E-A22976CE6B0E}" srcOrd="2" destOrd="0" parTransId="{1970C982-F879-4CCF-8A7C-66B01592EA64}" sibTransId="{30B76EBA-75BB-4660-B8B0-6CE0779CF0D1}"/>
    <dgm:cxn modelId="{12158340-1BEE-4BB2-BC38-FFC1E8CD0203}" srcId="{6CE940D0-EF57-4A3A-AFBD-BEEF6453E23B}" destId="{967DFBD7-2398-4D01-A1AA-560AE4DB5534}" srcOrd="4" destOrd="0" parTransId="{83A39F87-C86D-403D-85D4-091816A27B1B}" sibTransId="{9FFC7E0A-DECB-4857-A754-C2AB62D1DE1B}"/>
    <dgm:cxn modelId="{C7FEEA65-5C80-4D85-BEB0-651F1E810D9B}" srcId="{6CE940D0-EF57-4A3A-AFBD-BEEF6453E23B}" destId="{5D3E0915-C902-48D6-9C3B-EC0471F21079}" srcOrd="0" destOrd="0" parTransId="{ABCDE359-CE02-4FAA-A0ED-8B55352C6606}" sibTransId="{DB4C65E9-7BE9-4BF8-AC44-AE3B4C2D5867}"/>
    <dgm:cxn modelId="{2B9A426E-FA37-469F-9E59-CCFF759E15C1}" type="presOf" srcId="{57E611E3-256B-4CB1-8373-D98CFFC85F4B}" destId="{A8E4437C-6322-4115-8BC5-10EFA8BEE364}" srcOrd="0" destOrd="0" presId="urn:microsoft.com/office/officeart/2005/8/layout/radial3"/>
    <dgm:cxn modelId="{D1B82189-C45B-4615-8C15-E99D1834C740}" type="presOf" srcId="{2DB0BE63-20F1-4970-87A0-25F78196DA0F}" destId="{87F741F2-E993-485A-9F8C-3C9B3ACDF645}" srcOrd="0" destOrd="0" presId="urn:microsoft.com/office/officeart/2005/8/layout/radial3"/>
    <dgm:cxn modelId="{EBB28C93-0F83-453A-A1E7-D1509E635DF9}" srcId="{6CE940D0-EF57-4A3A-AFBD-BEEF6453E23B}" destId="{2DB0BE63-20F1-4970-87A0-25F78196DA0F}" srcOrd="3" destOrd="0" parTransId="{4E40D7F4-CBAB-40A8-83AB-040612D8B5EB}" sibTransId="{4FCCDC33-EAC7-4852-93D2-2A579D7148D1}"/>
    <dgm:cxn modelId="{B34D549E-0383-40C5-8F74-A95892E7AB96}" type="presOf" srcId="{C34F1ED7-1EB3-4C53-AB3E-A22976CE6B0E}" destId="{6A364AC5-5F20-4ADD-9F62-B5C22EA2C79D}" srcOrd="0" destOrd="0" presId="urn:microsoft.com/office/officeart/2005/8/layout/radial3"/>
    <dgm:cxn modelId="{F093FD9E-69EA-45E1-BB34-EE3B6F2AC59C}" type="presOf" srcId="{5D3E0915-C902-48D6-9C3B-EC0471F21079}" destId="{1ED00D70-A818-47CC-AC30-801082EB0B9C}" srcOrd="0" destOrd="0" presId="urn:microsoft.com/office/officeart/2005/8/layout/radial3"/>
    <dgm:cxn modelId="{5ACD29C2-611B-4275-8229-DB302130B0EA}" srcId="{6CE940D0-EF57-4A3A-AFBD-BEEF6453E23B}" destId="{57E611E3-256B-4CB1-8373-D98CFFC85F4B}" srcOrd="1" destOrd="0" parTransId="{E785E7C9-9661-46FF-8C4E-1FC4F88F6629}" sibTransId="{BBA80002-514C-45FE-9F4C-30516D8BE41C}"/>
    <dgm:cxn modelId="{CEDDD2EC-FE0F-4500-B534-98195F613530}" type="presOf" srcId="{F15F10F8-A65A-4BA1-96B7-FC00A77ABEAD}" destId="{362A79F5-BD06-430C-9671-532834EFDF67}" srcOrd="0" destOrd="0" presId="urn:microsoft.com/office/officeart/2005/8/layout/radial3"/>
    <dgm:cxn modelId="{4ED955F1-47FD-4A58-902D-F84163C56AF4}" type="presOf" srcId="{6CE940D0-EF57-4A3A-AFBD-BEEF6453E23B}" destId="{5625E71F-78D4-473E-B906-7866BB40BDA1}" srcOrd="0" destOrd="0" presId="urn:microsoft.com/office/officeart/2005/8/layout/radial3"/>
    <dgm:cxn modelId="{0E486FFC-346F-44DF-AE0F-494E7A161AD0}" type="presOf" srcId="{967DFBD7-2398-4D01-A1AA-560AE4DB5534}" destId="{7CCE8B38-3406-4F26-83D1-A37008F9C726}" srcOrd="0" destOrd="0" presId="urn:microsoft.com/office/officeart/2005/8/layout/radial3"/>
    <dgm:cxn modelId="{0D194CDE-D488-4BA9-A52B-295275B54FAD}" type="presParOf" srcId="{362A79F5-BD06-430C-9671-532834EFDF67}" destId="{C74DD82D-6993-4430-96EB-879BA005568C}" srcOrd="0" destOrd="0" presId="urn:microsoft.com/office/officeart/2005/8/layout/radial3"/>
    <dgm:cxn modelId="{6F82A63A-0ACF-4787-B842-6B70E52247E9}" type="presParOf" srcId="{C74DD82D-6993-4430-96EB-879BA005568C}" destId="{5625E71F-78D4-473E-B906-7866BB40BDA1}" srcOrd="0" destOrd="0" presId="urn:microsoft.com/office/officeart/2005/8/layout/radial3"/>
    <dgm:cxn modelId="{43DDF307-3880-4991-90FE-74FF21069D4E}" type="presParOf" srcId="{C74DD82D-6993-4430-96EB-879BA005568C}" destId="{1ED00D70-A818-47CC-AC30-801082EB0B9C}" srcOrd="1" destOrd="0" presId="urn:microsoft.com/office/officeart/2005/8/layout/radial3"/>
    <dgm:cxn modelId="{267FF4EE-6EE7-4B43-B9D3-107828E89DD5}" type="presParOf" srcId="{C74DD82D-6993-4430-96EB-879BA005568C}" destId="{A8E4437C-6322-4115-8BC5-10EFA8BEE364}" srcOrd="2" destOrd="0" presId="urn:microsoft.com/office/officeart/2005/8/layout/radial3"/>
    <dgm:cxn modelId="{3FB7C50B-2232-4B78-9341-DE51CEDEF80E}" type="presParOf" srcId="{C74DD82D-6993-4430-96EB-879BA005568C}" destId="{6A364AC5-5F20-4ADD-9F62-B5C22EA2C79D}" srcOrd="3" destOrd="0" presId="urn:microsoft.com/office/officeart/2005/8/layout/radial3"/>
    <dgm:cxn modelId="{B7E829DA-80A9-4F97-A0E8-52B40CF1088E}" type="presParOf" srcId="{C74DD82D-6993-4430-96EB-879BA005568C}" destId="{87F741F2-E993-485A-9F8C-3C9B3ACDF645}" srcOrd="4" destOrd="0" presId="urn:microsoft.com/office/officeart/2005/8/layout/radial3"/>
    <dgm:cxn modelId="{16CD036F-3689-42A3-929F-E8B0ED3487F3}" type="presParOf" srcId="{C74DD82D-6993-4430-96EB-879BA005568C}" destId="{7CCE8B38-3406-4F26-83D1-A37008F9C726}"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95B7D-55D4-4FC0-B39A-D8AA01D04F02}">
      <dsp:nvSpPr>
        <dsp:cNvPr id="0" name=""/>
        <dsp:cNvSpPr/>
      </dsp:nvSpPr>
      <dsp:spPr>
        <a:xfrm>
          <a:off x="1012742" y="1260"/>
          <a:ext cx="1884741" cy="94237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Neue"/>
            </a:rPr>
            <a:t>Involvement</a:t>
          </a:r>
          <a:endParaRPr lang="en-US" sz="2400" kern="1200" dirty="0"/>
        </a:p>
      </dsp:txBody>
      <dsp:txXfrm>
        <a:off x="1040343" y="28861"/>
        <a:ext cx="1829539" cy="887168"/>
      </dsp:txXfrm>
    </dsp:sp>
    <dsp:sp modelId="{38F4D245-5683-4024-A774-7856DFD05E56}">
      <dsp:nvSpPr>
        <dsp:cNvPr id="0" name=""/>
        <dsp:cNvSpPr/>
      </dsp:nvSpPr>
      <dsp:spPr>
        <a:xfrm>
          <a:off x="1201217" y="943631"/>
          <a:ext cx="188474" cy="706778"/>
        </a:xfrm>
        <a:custGeom>
          <a:avLst/>
          <a:gdLst/>
          <a:ahLst/>
          <a:cxnLst/>
          <a:rect l="0" t="0" r="0" b="0"/>
          <a:pathLst>
            <a:path>
              <a:moveTo>
                <a:pt x="0" y="0"/>
              </a:moveTo>
              <a:lnTo>
                <a:pt x="0" y="706778"/>
              </a:lnTo>
              <a:lnTo>
                <a:pt x="188474" y="70677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58E20-2E8F-4453-997E-F5F2D0DF2CD5}">
      <dsp:nvSpPr>
        <dsp:cNvPr id="0" name=""/>
        <dsp:cNvSpPr/>
      </dsp:nvSpPr>
      <dsp:spPr>
        <a:xfrm>
          <a:off x="1389691" y="1179224"/>
          <a:ext cx="1507793" cy="942370"/>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Helvetica Neue"/>
            </a:rPr>
            <a:t>Operational tasks/issues</a:t>
          </a:r>
          <a:endParaRPr lang="en-US" sz="1200" kern="1200" dirty="0"/>
        </a:p>
      </dsp:txBody>
      <dsp:txXfrm>
        <a:off x="1417292" y="1206825"/>
        <a:ext cx="1452591" cy="887168"/>
      </dsp:txXfrm>
    </dsp:sp>
    <dsp:sp modelId="{DA45F422-DF57-4B13-AC8E-7DDC89C0B81E}">
      <dsp:nvSpPr>
        <dsp:cNvPr id="0" name=""/>
        <dsp:cNvSpPr/>
      </dsp:nvSpPr>
      <dsp:spPr>
        <a:xfrm>
          <a:off x="1201217" y="943631"/>
          <a:ext cx="188474" cy="1884741"/>
        </a:xfrm>
        <a:custGeom>
          <a:avLst/>
          <a:gdLst/>
          <a:ahLst/>
          <a:cxnLst/>
          <a:rect l="0" t="0" r="0" b="0"/>
          <a:pathLst>
            <a:path>
              <a:moveTo>
                <a:pt x="0" y="0"/>
              </a:moveTo>
              <a:lnTo>
                <a:pt x="0" y="1884741"/>
              </a:lnTo>
              <a:lnTo>
                <a:pt x="188474" y="18847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D5B96-4CA2-49F6-87C9-4D7CC728A5EB}">
      <dsp:nvSpPr>
        <dsp:cNvPr id="0" name=""/>
        <dsp:cNvSpPr/>
      </dsp:nvSpPr>
      <dsp:spPr>
        <a:xfrm>
          <a:off x="1389691" y="2357188"/>
          <a:ext cx="1507793" cy="942370"/>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Helvetica Neue"/>
            </a:rPr>
            <a:t> Ideas and suggestions (decision-making and implementation not included)</a:t>
          </a:r>
          <a:endParaRPr lang="en-US" sz="1200" kern="1200" dirty="0"/>
        </a:p>
      </dsp:txBody>
      <dsp:txXfrm>
        <a:off x="1417292" y="2384789"/>
        <a:ext cx="1452591" cy="887168"/>
      </dsp:txXfrm>
    </dsp:sp>
    <dsp:sp modelId="{C41BAEBE-7B26-4E26-907E-ECE24CD7FF6A}">
      <dsp:nvSpPr>
        <dsp:cNvPr id="0" name=""/>
        <dsp:cNvSpPr/>
      </dsp:nvSpPr>
      <dsp:spPr>
        <a:xfrm>
          <a:off x="3368670" y="1260"/>
          <a:ext cx="1884741" cy="94237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Neue"/>
            </a:rPr>
            <a:t>Participation</a:t>
          </a:r>
          <a:endParaRPr lang="en-US" sz="2400" kern="1200" dirty="0"/>
        </a:p>
      </dsp:txBody>
      <dsp:txXfrm>
        <a:off x="3396271" y="28861"/>
        <a:ext cx="1829539" cy="887168"/>
      </dsp:txXfrm>
    </dsp:sp>
    <dsp:sp modelId="{0FD54BAD-D2D1-4250-A9F6-70E18664F461}">
      <dsp:nvSpPr>
        <dsp:cNvPr id="0" name=""/>
        <dsp:cNvSpPr/>
      </dsp:nvSpPr>
      <dsp:spPr>
        <a:xfrm>
          <a:off x="3557144" y="943631"/>
          <a:ext cx="188474" cy="706778"/>
        </a:xfrm>
        <a:custGeom>
          <a:avLst/>
          <a:gdLst/>
          <a:ahLst/>
          <a:cxnLst/>
          <a:rect l="0" t="0" r="0" b="0"/>
          <a:pathLst>
            <a:path>
              <a:moveTo>
                <a:pt x="0" y="0"/>
              </a:moveTo>
              <a:lnTo>
                <a:pt x="0" y="706778"/>
              </a:lnTo>
              <a:lnTo>
                <a:pt x="188474" y="70677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31450-2D48-4E9B-A2F9-3E7829BA6234}">
      <dsp:nvSpPr>
        <dsp:cNvPr id="0" name=""/>
        <dsp:cNvSpPr/>
      </dsp:nvSpPr>
      <dsp:spPr>
        <a:xfrm>
          <a:off x="3745618" y="1179224"/>
          <a:ext cx="1507793" cy="942370"/>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Helvetica Neue"/>
            </a:rPr>
            <a:t>Strategic decisions</a:t>
          </a:r>
          <a:endParaRPr lang="en-US" sz="1200" kern="1200" dirty="0"/>
        </a:p>
      </dsp:txBody>
      <dsp:txXfrm>
        <a:off x="3773219" y="1206825"/>
        <a:ext cx="1452591" cy="887168"/>
      </dsp:txXfrm>
    </dsp:sp>
    <dsp:sp modelId="{5B4069CF-1691-4097-A27C-0A8465D8FF4A}">
      <dsp:nvSpPr>
        <dsp:cNvPr id="0" name=""/>
        <dsp:cNvSpPr/>
      </dsp:nvSpPr>
      <dsp:spPr>
        <a:xfrm>
          <a:off x="3557144" y="943631"/>
          <a:ext cx="188474" cy="1884741"/>
        </a:xfrm>
        <a:custGeom>
          <a:avLst/>
          <a:gdLst/>
          <a:ahLst/>
          <a:cxnLst/>
          <a:rect l="0" t="0" r="0" b="0"/>
          <a:pathLst>
            <a:path>
              <a:moveTo>
                <a:pt x="0" y="0"/>
              </a:moveTo>
              <a:lnTo>
                <a:pt x="0" y="1884741"/>
              </a:lnTo>
              <a:lnTo>
                <a:pt x="188474" y="18847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B782D-9D53-469D-AEBF-5A29F096005F}">
      <dsp:nvSpPr>
        <dsp:cNvPr id="0" name=""/>
        <dsp:cNvSpPr/>
      </dsp:nvSpPr>
      <dsp:spPr>
        <a:xfrm>
          <a:off x="3745618" y="2357188"/>
          <a:ext cx="1507793" cy="942370"/>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rPr>
            <a:t>Direct</a:t>
          </a:r>
          <a:endParaRPr lang="en-US" sz="1200" kern="1200" dirty="0"/>
        </a:p>
      </dsp:txBody>
      <dsp:txXfrm>
        <a:off x="3773219" y="2384789"/>
        <a:ext cx="1452591" cy="887168"/>
      </dsp:txXfrm>
    </dsp:sp>
    <dsp:sp modelId="{CF3FA5B8-4000-4ABF-B00D-526F7C076DB7}">
      <dsp:nvSpPr>
        <dsp:cNvPr id="0" name=""/>
        <dsp:cNvSpPr/>
      </dsp:nvSpPr>
      <dsp:spPr>
        <a:xfrm>
          <a:off x="3557144" y="943631"/>
          <a:ext cx="188474" cy="3062705"/>
        </a:xfrm>
        <a:custGeom>
          <a:avLst/>
          <a:gdLst/>
          <a:ahLst/>
          <a:cxnLst/>
          <a:rect l="0" t="0" r="0" b="0"/>
          <a:pathLst>
            <a:path>
              <a:moveTo>
                <a:pt x="0" y="0"/>
              </a:moveTo>
              <a:lnTo>
                <a:pt x="0" y="3062705"/>
              </a:lnTo>
              <a:lnTo>
                <a:pt x="188474" y="30627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C9F47-A9FC-4133-A2E0-855119ACCD20}">
      <dsp:nvSpPr>
        <dsp:cNvPr id="0" name=""/>
        <dsp:cNvSpPr/>
      </dsp:nvSpPr>
      <dsp:spPr>
        <a:xfrm>
          <a:off x="3745618" y="3535152"/>
          <a:ext cx="1507793" cy="942370"/>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Helvetica Neue"/>
            </a:rPr>
            <a:t>Indirect</a:t>
          </a:r>
        </a:p>
      </dsp:txBody>
      <dsp:txXfrm>
        <a:off x="3773219" y="3562753"/>
        <a:ext cx="1452591" cy="88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E71F-78D4-473E-B906-7866BB40BDA1}">
      <dsp:nvSpPr>
        <dsp:cNvPr id="0" name=""/>
        <dsp:cNvSpPr/>
      </dsp:nvSpPr>
      <dsp:spPr>
        <a:xfrm>
          <a:off x="1947161" y="1250734"/>
          <a:ext cx="2899306" cy="2899306"/>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pt-PT" sz="2800" b="1" kern="1200" dirty="0">
              <a:latin typeface="Sharp Sans"/>
            </a:rPr>
            <a:t>New forms of work organization</a:t>
          </a:r>
          <a:endParaRPr lang="en-US" sz="2800" b="1" kern="1200" dirty="0">
            <a:latin typeface="Sharp Sans"/>
          </a:endParaRPr>
        </a:p>
      </dsp:txBody>
      <dsp:txXfrm>
        <a:off x="2371755" y="1675328"/>
        <a:ext cx="2050118" cy="2050118"/>
      </dsp:txXfrm>
    </dsp:sp>
    <dsp:sp modelId="{1ED00D70-A818-47CC-AC30-801082EB0B9C}">
      <dsp:nvSpPr>
        <dsp:cNvPr id="0" name=""/>
        <dsp:cNvSpPr/>
      </dsp:nvSpPr>
      <dsp:spPr>
        <a:xfrm>
          <a:off x="2671988" y="89450"/>
          <a:ext cx="1449653" cy="1449653"/>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altLang="pt-PT" sz="1400" kern="1200" dirty="0">
              <a:latin typeface="Sharp Sans"/>
            </a:rPr>
            <a:t>Task enlargement / multi-tasking</a:t>
          </a:r>
          <a:endParaRPr lang="en-US" sz="1400" kern="1200" dirty="0">
            <a:latin typeface="Sharp Sans"/>
          </a:endParaRPr>
        </a:p>
      </dsp:txBody>
      <dsp:txXfrm>
        <a:off x="2884285" y="301747"/>
        <a:ext cx="1025059" cy="1025059"/>
      </dsp:txXfrm>
    </dsp:sp>
    <dsp:sp modelId="{A8E4437C-6322-4115-8BC5-10EFA8BEE364}">
      <dsp:nvSpPr>
        <dsp:cNvPr id="0" name=""/>
        <dsp:cNvSpPr/>
      </dsp:nvSpPr>
      <dsp:spPr>
        <a:xfrm>
          <a:off x="4465785" y="1392720"/>
          <a:ext cx="1449653" cy="1449653"/>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0" lang="en-US" sz="1400" b="0" i="0" u="none" strike="noStrike" kern="1200" cap="none" normalizeH="0" baseline="0" dirty="0">
              <a:ln>
                <a:noFill/>
              </a:ln>
              <a:solidFill>
                <a:schemeClr val="tx1"/>
              </a:solidFill>
              <a:effectLst/>
              <a:latin typeface="Sharp Sans"/>
              <a:ea typeface="Times New Roman" pitchFamily="18" charset="0"/>
              <a:cs typeface="Arial" charset="0"/>
            </a:rPr>
            <a:t>Multi-skilling</a:t>
          </a:r>
          <a:endParaRPr lang="en-US" sz="1400" kern="1200" dirty="0">
            <a:latin typeface="Sharp Sans"/>
          </a:endParaRPr>
        </a:p>
      </dsp:txBody>
      <dsp:txXfrm>
        <a:off x="4678082" y="1605017"/>
        <a:ext cx="1025059" cy="1025059"/>
      </dsp:txXfrm>
    </dsp:sp>
    <dsp:sp modelId="{6A364AC5-5F20-4ADD-9F62-B5C22EA2C79D}">
      <dsp:nvSpPr>
        <dsp:cNvPr id="0" name=""/>
        <dsp:cNvSpPr/>
      </dsp:nvSpPr>
      <dsp:spPr>
        <a:xfrm>
          <a:off x="3780616" y="3501456"/>
          <a:ext cx="1449653" cy="1449653"/>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altLang="pt-PT" sz="1400" kern="1200" dirty="0">
              <a:latin typeface="Sharp Sans"/>
            </a:rPr>
            <a:t>Task enrichment</a:t>
          </a:r>
          <a:endParaRPr lang="en-US" sz="1400" kern="1200" dirty="0">
            <a:latin typeface="Sharp Sans"/>
          </a:endParaRPr>
        </a:p>
      </dsp:txBody>
      <dsp:txXfrm>
        <a:off x="3992913" y="3713753"/>
        <a:ext cx="1025059" cy="1025059"/>
      </dsp:txXfrm>
    </dsp:sp>
    <dsp:sp modelId="{87F741F2-E993-485A-9F8C-3C9B3ACDF645}">
      <dsp:nvSpPr>
        <dsp:cNvPr id="0" name=""/>
        <dsp:cNvSpPr/>
      </dsp:nvSpPr>
      <dsp:spPr>
        <a:xfrm>
          <a:off x="1563360" y="3501456"/>
          <a:ext cx="1449653" cy="1449653"/>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altLang="pt-PT" sz="1400" kern="1200" dirty="0">
              <a:latin typeface="Sharp Sans"/>
            </a:rPr>
            <a:t>Team work</a:t>
          </a:r>
          <a:endParaRPr lang="en-US" sz="1400" kern="1200" dirty="0">
            <a:latin typeface="Sharp Sans"/>
          </a:endParaRPr>
        </a:p>
      </dsp:txBody>
      <dsp:txXfrm>
        <a:off x="1775657" y="3713753"/>
        <a:ext cx="1025059" cy="1025059"/>
      </dsp:txXfrm>
    </dsp:sp>
    <dsp:sp modelId="{7CCE8B38-3406-4F26-83D1-A37008F9C726}">
      <dsp:nvSpPr>
        <dsp:cNvPr id="0" name=""/>
        <dsp:cNvSpPr/>
      </dsp:nvSpPr>
      <dsp:spPr>
        <a:xfrm>
          <a:off x="878190" y="1392720"/>
          <a:ext cx="1449653" cy="1449653"/>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0" lang="en-US" sz="1400" b="0" i="0" u="none" strike="noStrike" kern="1200" cap="none" normalizeH="0" baseline="0" dirty="0">
              <a:ln>
                <a:noFill/>
              </a:ln>
              <a:solidFill>
                <a:schemeClr val="tx1"/>
              </a:solidFill>
              <a:effectLst/>
              <a:latin typeface="Sharp Sans"/>
              <a:ea typeface="Times New Roman" pitchFamily="18" charset="0"/>
              <a:cs typeface="Arial" charset="0"/>
            </a:rPr>
            <a:t>Semi-autonomous workgroups</a:t>
          </a:r>
          <a:endParaRPr lang="en-US" sz="1400" kern="1200" dirty="0">
            <a:latin typeface="Sharp Sans"/>
          </a:endParaRPr>
        </a:p>
      </dsp:txBody>
      <dsp:txXfrm>
        <a:off x="1090487" y="1605017"/>
        <a:ext cx="1025059" cy="10250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77" cy="471213"/>
          </a:xfrm>
          <a:prstGeom prst="rect">
            <a:avLst/>
          </a:prstGeom>
        </p:spPr>
        <p:txBody>
          <a:bodyPr vert="horz" lIns="91458" tIns="45729" rIns="91458" bIns="45729" rtlCol="0"/>
          <a:lstStyle>
            <a:lvl1pPr algn="l">
              <a:defRPr sz="1200"/>
            </a:lvl1pPr>
          </a:lstStyle>
          <a:p>
            <a:endParaRPr lang="pt-PT"/>
          </a:p>
        </p:txBody>
      </p:sp>
      <p:sp>
        <p:nvSpPr>
          <p:cNvPr id="3" name="Date Placeholder 2"/>
          <p:cNvSpPr>
            <a:spLocks noGrp="1"/>
          </p:cNvSpPr>
          <p:nvPr>
            <p:ph type="dt" sz="quarter" idx="1"/>
          </p:nvPr>
        </p:nvSpPr>
        <p:spPr>
          <a:xfrm>
            <a:off x="4022657" y="0"/>
            <a:ext cx="3078177" cy="471213"/>
          </a:xfrm>
          <a:prstGeom prst="rect">
            <a:avLst/>
          </a:prstGeom>
        </p:spPr>
        <p:txBody>
          <a:bodyPr vert="horz" lIns="91458" tIns="45729" rIns="91458" bIns="45729" rtlCol="0"/>
          <a:lstStyle>
            <a:lvl1pPr algn="r">
              <a:defRPr sz="1200"/>
            </a:lvl1pPr>
          </a:lstStyle>
          <a:p>
            <a:fld id="{2318C002-E5D8-4EDF-8748-AF3BA62D5A2F}" type="datetimeFigureOut">
              <a:rPr lang="pt-PT" smtClean="0"/>
              <a:t>06/03/2026</a:t>
            </a:fld>
            <a:endParaRPr lang="pt-PT"/>
          </a:p>
        </p:txBody>
      </p:sp>
      <p:sp>
        <p:nvSpPr>
          <p:cNvPr id="4" name="Footer Placeholder 3"/>
          <p:cNvSpPr>
            <a:spLocks noGrp="1"/>
          </p:cNvSpPr>
          <p:nvPr>
            <p:ph type="ftr" sz="quarter" idx="2"/>
          </p:nvPr>
        </p:nvSpPr>
        <p:spPr>
          <a:xfrm>
            <a:off x="2" y="8917263"/>
            <a:ext cx="3078177" cy="471213"/>
          </a:xfrm>
          <a:prstGeom prst="rect">
            <a:avLst/>
          </a:prstGeom>
        </p:spPr>
        <p:txBody>
          <a:bodyPr vert="horz" lIns="91458" tIns="45729" rIns="91458" bIns="45729" rtlCol="0" anchor="b"/>
          <a:lstStyle>
            <a:lvl1pPr algn="l">
              <a:defRPr sz="1200"/>
            </a:lvl1pPr>
          </a:lstStyle>
          <a:p>
            <a:endParaRPr lang="pt-PT"/>
          </a:p>
        </p:txBody>
      </p:sp>
      <p:sp>
        <p:nvSpPr>
          <p:cNvPr id="5" name="Slide Number Placeholder 4"/>
          <p:cNvSpPr>
            <a:spLocks noGrp="1"/>
          </p:cNvSpPr>
          <p:nvPr>
            <p:ph type="sldNum" sz="quarter" idx="3"/>
          </p:nvPr>
        </p:nvSpPr>
        <p:spPr>
          <a:xfrm>
            <a:off x="4022657" y="8917263"/>
            <a:ext cx="3078177" cy="471213"/>
          </a:xfrm>
          <a:prstGeom prst="rect">
            <a:avLst/>
          </a:prstGeom>
        </p:spPr>
        <p:txBody>
          <a:bodyPr vert="horz" lIns="91458" tIns="45729" rIns="91458" bIns="45729" rtlCol="0" anchor="b"/>
          <a:lstStyle>
            <a:lvl1pPr algn="r">
              <a:defRPr sz="1200"/>
            </a:lvl1pPr>
          </a:lstStyle>
          <a:p>
            <a:fld id="{9D94219B-DBE5-4FCB-ACB0-441DD140B957}" type="slidenum">
              <a:rPr lang="pt-PT" smtClean="0"/>
              <a:t>‹#›</a:t>
            </a:fld>
            <a:endParaRPr lang="pt-PT"/>
          </a:p>
        </p:txBody>
      </p:sp>
    </p:spTree>
    <p:extLst>
      <p:ext uri="{BB962C8B-B14F-4D97-AF65-F5344CB8AC3E}">
        <p14:creationId xmlns:p14="http://schemas.microsoft.com/office/powerpoint/2010/main" val="24678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6351" tIns="48176" rIns="96351" bIns="48176" rtlCol="0"/>
          <a:lstStyle>
            <a:lvl1pPr algn="l">
              <a:defRPr sz="1300"/>
            </a:lvl1pPr>
          </a:lstStyle>
          <a:p>
            <a:endParaRPr lang="pt-PT"/>
          </a:p>
        </p:txBody>
      </p:sp>
      <p:sp>
        <p:nvSpPr>
          <p:cNvPr id="3" name="Date Placeholder 2"/>
          <p:cNvSpPr>
            <a:spLocks noGrp="1"/>
          </p:cNvSpPr>
          <p:nvPr>
            <p:ph type="dt" idx="1"/>
          </p:nvPr>
        </p:nvSpPr>
        <p:spPr>
          <a:xfrm>
            <a:off x="4023093" y="0"/>
            <a:ext cx="3077739" cy="469424"/>
          </a:xfrm>
          <a:prstGeom prst="rect">
            <a:avLst/>
          </a:prstGeom>
        </p:spPr>
        <p:txBody>
          <a:bodyPr vert="horz" lIns="96351" tIns="48176" rIns="96351" bIns="48176" rtlCol="0"/>
          <a:lstStyle>
            <a:lvl1pPr algn="r">
              <a:defRPr sz="1300"/>
            </a:lvl1pPr>
          </a:lstStyle>
          <a:p>
            <a:fld id="{B9760B7B-423A-4B7E-8AFD-58F765C37203}" type="datetimeFigureOut">
              <a:rPr lang="pt-PT" smtClean="0"/>
              <a:pPr/>
              <a:t>06/03/2026</a:t>
            </a:fld>
            <a:endParaRPr lang="pt-PT"/>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351" tIns="48176" rIns="96351" bIns="48176" rtlCol="0" anchor="ctr"/>
          <a:lstStyle/>
          <a:p>
            <a:endParaRPr lang="pt-PT"/>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351" tIns="48176" rIns="96351" bIns="481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917422"/>
            <a:ext cx="3077739" cy="469424"/>
          </a:xfrm>
          <a:prstGeom prst="rect">
            <a:avLst/>
          </a:prstGeom>
        </p:spPr>
        <p:txBody>
          <a:bodyPr vert="horz" lIns="96351" tIns="48176" rIns="96351" bIns="48176" rtlCol="0" anchor="b"/>
          <a:lstStyle>
            <a:lvl1pPr algn="l">
              <a:defRPr sz="1300"/>
            </a:lvl1pPr>
          </a:lstStyle>
          <a:p>
            <a:endParaRPr lang="pt-PT"/>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6351" tIns="48176" rIns="96351" bIns="48176" rtlCol="0" anchor="b"/>
          <a:lstStyle>
            <a:lvl1pPr algn="r">
              <a:defRPr sz="1300"/>
            </a:lvl1pPr>
          </a:lstStyle>
          <a:p>
            <a:fld id="{377434D8-2F49-426D-8E4B-4D16E1FBCD5B}" type="slidenum">
              <a:rPr lang="pt-PT" smtClean="0"/>
              <a:pPr/>
              <a:t>‹#›</a:t>
            </a:fld>
            <a:endParaRPr lang="pt-PT"/>
          </a:p>
        </p:txBody>
      </p:sp>
    </p:spTree>
    <p:extLst>
      <p:ext uri="{BB962C8B-B14F-4D97-AF65-F5344CB8AC3E}">
        <p14:creationId xmlns:p14="http://schemas.microsoft.com/office/powerpoint/2010/main" val="402922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644525"/>
            <a:ext cx="5722938" cy="321945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2357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86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25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50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457200" lvl="1" indent="0" algn="just" eaLnBrk="1" hangingPunct="1">
              <a:lnSpc>
                <a:spcPct val="120000"/>
              </a:lnSpc>
              <a:spcBef>
                <a:spcPts val="1200"/>
              </a:spcBef>
              <a:buFont typeface="Arial" charset="0"/>
              <a:buNone/>
              <a:defRPr/>
            </a:pPr>
            <a:r>
              <a:rPr lang="pt-PT" sz="2000">
                <a:solidFill>
                  <a:schemeClr val="tx1"/>
                </a:solidFill>
                <a:ea typeface="ＭＳ Ｐゴシック" charset="-128"/>
              </a:rPr>
              <a:t>Forma mais desenvolvida entre as NFOT, que:</a:t>
            </a:r>
          </a:p>
          <a:p>
            <a:pPr lvl="2" algn="just">
              <a:lnSpc>
                <a:spcPct val="120000"/>
              </a:lnSpc>
              <a:spcBef>
                <a:spcPts val="1200"/>
              </a:spcBef>
              <a:buFont typeface="Wingdings" panose="05000000000000000000" pitchFamily="2" charset="2"/>
              <a:buChar char="ü"/>
              <a:defRPr/>
            </a:pPr>
            <a:r>
              <a:rPr lang="pt-PT">
                <a:solidFill>
                  <a:schemeClr val="tx1"/>
                </a:solidFill>
                <a:ea typeface="ＭＳ Ｐゴシック" charset="-128"/>
              </a:rPr>
              <a:t>inclui as outras formas menos desenvolvidas,</a:t>
            </a:r>
          </a:p>
          <a:p>
            <a:pPr lvl="2" algn="just">
              <a:lnSpc>
                <a:spcPct val="120000"/>
              </a:lnSpc>
              <a:spcBef>
                <a:spcPts val="1200"/>
              </a:spcBef>
              <a:buFont typeface="Wingdings" panose="05000000000000000000" pitchFamily="2" charset="2"/>
              <a:buChar char="ü"/>
              <a:defRPr/>
            </a:pPr>
            <a:r>
              <a:rPr lang="pt-PT">
                <a:solidFill>
                  <a:schemeClr val="tx1"/>
                </a:solidFill>
                <a:ea typeface="ＭＳ Ｐゴシック" charset="-128"/>
              </a:rPr>
              <a:t>implica uma rutura total com os princípios tayloristas.</a:t>
            </a:r>
          </a:p>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30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67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15</a:t>
            </a:fld>
            <a:endParaRPr lang="pt-PT"/>
          </a:p>
        </p:txBody>
      </p:sp>
    </p:spTree>
    <p:extLst>
      <p:ext uri="{BB962C8B-B14F-4D97-AF65-F5344CB8AC3E}">
        <p14:creationId xmlns:p14="http://schemas.microsoft.com/office/powerpoint/2010/main" val="16947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95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1015815"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500" b="0" i="0" u="none" strike="noStrike" kern="1200" cap="none" spc="0" normalizeH="0" baseline="0" noProof="0">
                <a:ln>
                  <a:noFill/>
                </a:ln>
                <a:solidFill>
                  <a:prstClr val="black"/>
                </a:solidFill>
                <a:effectLst/>
                <a:uLnTx/>
                <a:uFillTx/>
                <a:latin typeface="Calibri"/>
                <a:ea typeface="+mn-ea"/>
                <a:cs typeface="+mn-cs"/>
              </a:rPr>
              <a:pPr marL="0" marR="0" lvl="0" indent="0" algn="r" defTabSz="1015815" rtl="0" eaLnBrk="1" fontAlgn="auto" latinLnBrk="0" hangingPunct="1">
                <a:lnSpc>
                  <a:spcPct val="100000"/>
                </a:lnSpc>
                <a:spcBef>
                  <a:spcPts val="0"/>
                </a:spcBef>
                <a:spcAft>
                  <a:spcPts val="0"/>
                </a:spcAft>
                <a:buClrTx/>
                <a:buSzTx/>
                <a:buFontTx/>
                <a:buNone/>
                <a:tabLst/>
                <a:defRPr/>
              </a:pPr>
              <a:t>17</a:t>
            </a:fld>
            <a:endParaRPr kumimoji="0" lang="pt-PT" sz="1500" b="0" i="0" u="none" strike="noStrike" kern="1200" cap="none" spc="0" normalizeH="0" baseline="0" noProof="0">
              <a:ln>
                <a:noFill/>
              </a:ln>
              <a:solidFill>
                <a:prstClr val="black"/>
              </a:solidFill>
              <a:effectLst/>
              <a:uLnTx/>
              <a:uFillTx/>
              <a:latin typeface="Calibri"/>
              <a:ea typeface="+mn-ea"/>
              <a:cs typeface="+mn-cs"/>
            </a:endParaRPr>
          </a:p>
        </p:txBody>
      </p:sp>
      <p:sp>
        <p:nvSpPr>
          <p:cNvPr id="5" name="Marcador de Posição do Rodapé 4">
            <a:extLst>
              <a:ext uri="{FF2B5EF4-FFF2-40B4-BE49-F238E27FC236}">
                <a16:creationId xmlns:a16="http://schemas.microsoft.com/office/drawing/2014/main" id="{F1599F74-D16F-50F1-D4A4-B13E1947B325}"/>
              </a:ext>
            </a:extLst>
          </p:cNvPr>
          <p:cNvSpPr>
            <a:spLocks noGrp="1"/>
          </p:cNvSpPr>
          <p:nvPr>
            <p:ph type="ftr" sz="quarter" idx="4"/>
          </p:nvPr>
        </p:nvSpPr>
        <p:spPr/>
        <p:txBody>
          <a:bodyPr/>
          <a:lstStyle/>
          <a:p>
            <a:pPr marL="0" marR="0" lvl="0" indent="0" algn="l" defTabSz="1015815" rtl="0" eaLnBrk="1" fontAlgn="auto" latinLnBrk="0" hangingPunct="1">
              <a:lnSpc>
                <a:spcPct val="100000"/>
              </a:lnSpc>
              <a:spcBef>
                <a:spcPts val="0"/>
              </a:spcBef>
              <a:spcAft>
                <a:spcPts val="0"/>
              </a:spcAft>
              <a:buClrTx/>
              <a:buSzTx/>
              <a:buFontTx/>
              <a:buNone/>
              <a:tabLst/>
              <a:defRPr/>
            </a:pPr>
            <a:endParaRPr kumimoji="0" lang="pt-PT"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49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18</a:t>
            </a:fld>
            <a:endParaRPr lang="pt-PT"/>
          </a:p>
        </p:txBody>
      </p:sp>
    </p:spTree>
    <p:extLst>
      <p:ext uri="{BB962C8B-B14F-4D97-AF65-F5344CB8AC3E}">
        <p14:creationId xmlns:p14="http://schemas.microsoft.com/office/powerpoint/2010/main" val="284587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19</a:t>
            </a:fld>
            <a:endParaRPr lang="pt-PT"/>
          </a:p>
        </p:txBody>
      </p:sp>
    </p:spTree>
    <p:extLst>
      <p:ext uri="{BB962C8B-B14F-4D97-AF65-F5344CB8AC3E}">
        <p14:creationId xmlns:p14="http://schemas.microsoft.com/office/powerpoint/2010/main" val="24369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2</a:t>
            </a:fld>
            <a:endParaRPr lang="pt-PT"/>
          </a:p>
        </p:txBody>
      </p:sp>
    </p:spTree>
    <p:extLst>
      <p:ext uri="{BB962C8B-B14F-4D97-AF65-F5344CB8AC3E}">
        <p14:creationId xmlns:p14="http://schemas.microsoft.com/office/powerpoint/2010/main" val="354835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20</a:t>
            </a:fld>
            <a:endParaRPr lang="pt-PT"/>
          </a:p>
        </p:txBody>
      </p:sp>
    </p:spTree>
    <p:extLst>
      <p:ext uri="{BB962C8B-B14F-4D97-AF65-F5344CB8AC3E}">
        <p14:creationId xmlns:p14="http://schemas.microsoft.com/office/powerpoint/2010/main" val="210937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21</a:t>
            </a:fld>
            <a:endParaRPr lang="pt-PT"/>
          </a:p>
        </p:txBody>
      </p:sp>
    </p:spTree>
    <p:extLst>
      <p:ext uri="{BB962C8B-B14F-4D97-AF65-F5344CB8AC3E}">
        <p14:creationId xmlns:p14="http://schemas.microsoft.com/office/powerpoint/2010/main" val="192257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22</a:t>
            </a:fld>
            <a:endParaRPr lang="pt-PT"/>
          </a:p>
        </p:txBody>
      </p:sp>
    </p:spTree>
    <p:extLst>
      <p:ext uri="{BB962C8B-B14F-4D97-AF65-F5344CB8AC3E}">
        <p14:creationId xmlns:p14="http://schemas.microsoft.com/office/powerpoint/2010/main" val="425368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23</a:t>
            </a:fld>
            <a:endParaRPr lang="pt-PT"/>
          </a:p>
        </p:txBody>
      </p:sp>
    </p:spTree>
    <p:extLst>
      <p:ext uri="{BB962C8B-B14F-4D97-AF65-F5344CB8AC3E}">
        <p14:creationId xmlns:p14="http://schemas.microsoft.com/office/powerpoint/2010/main" val="3722378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24</a:t>
            </a:fld>
            <a:endParaRPr lang="pt-PT"/>
          </a:p>
        </p:txBody>
      </p:sp>
    </p:spTree>
    <p:extLst>
      <p:ext uri="{BB962C8B-B14F-4D97-AF65-F5344CB8AC3E}">
        <p14:creationId xmlns:p14="http://schemas.microsoft.com/office/powerpoint/2010/main" val="279523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644525"/>
            <a:ext cx="5722938" cy="321945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4221756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27</a:t>
            </a:fld>
            <a:endParaRPr lang="pt-PT"/>
          </a:p>
        </p:txBody>
      </p:sp>
    </p:spTree>
    <p:extLst>
      <p:ext uri="{BB962C8B-B14F-4D97-AF65-F5344CB8AC3E}">
        <p14:creationId xmlns:p14="http://schemas.microsoft.com/office/powerpoint/2010/main" val="3598343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28</a:t>
            </a:fld>
            <a:endParaRPr lang="pt-PT"/>
          </a:p>
        </p:txBody>
      </p:sp>
    </p:spTree>
    <p:extLst>
      <p:ext uri="{BB962C8B-B14F-4D97-AF65-F5344CB8AC3E}">
        <p14:creationId xmlns:p14="http://schemas.microsoft.com/office/powerpoint/2010/main" val="183837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3</a:t>
            </a:fld>
            <a:endParaRPr lang="pt-PT"/>
          </a:p>
        </p:txBody>
      </p:sp>
    </p:spTree>
    <p:extLst>
      <p:ext uri="{BB962C8B-B14F-4D97-AF65-F5344CB8AC3E}">
        <p14:creationId xmlns:p14="http://schemas.microsoft.com/office/powerpoint/2010/main" val="230286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4</a:t>
            </a:fld>
            <a:endParaRPr lang="pt-PT"/>
          </a:p>
        </p:txBody>
      </p:sp>
    </p:spTree>
    <p:extLst>
      <p:ext uri="{BB962C8B-B14F-4D97-AF65-F5344CB8AC3E}">
        <p14:creationId xmlns:p14="http://schemas.microsoft.com/office/powerpoint/2010/main" val="47780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8601-C3D7-BEA3-F8AF-FBC836C12FF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9F82383-F1DA-723D-130B-E709F1B5F20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49A9718-1A92-A1C4-6C85-BCFF687F270F}"/>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EC6ED81F-1CAD-9935-31F8-DD6AE887B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70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8601-C3D7-BEA3-F8AF-FBC836C12FF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9F82383-F1DA-723D-130B-E709F1B5F20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49A9718-1A92-A1C4-6C85-BCFF687F270F}"/>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EC6ED81F-1CAD-9935-31F8-DD6AE887B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73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8601-C3D7-BEA3-F8AF-FBC836C12FF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9F82383-F1DA-723D-130B-E709F1B5F20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49A9718-1A92-A1C4-6C85-BCFF687F270F}"/>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EC6ED81F-1CAD-9935-31F8-DD6AE887B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639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78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434D8-2F49-426D-8E4B-4D16E1FBCD5B}" type="slidenum">
              <a:rPr kumimoji="0" lang="pt-P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PT"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484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APA 2">
    <p:bg>
      <p:bgPr>
        <a:solidFill>
          <a:srgbClr val="F8DB65"/>
        </a:solidFill>
        <a:effectLst/>
      </p:bgPr>
    </p:bg>
    <p:spTree>
      <p:nvGrpSpPr>
        <p:cNvPr id="1" name=""/>
        <p:cNvGrpSpPr/>
        <p:nvPr/>
      </p:nvGrpSpPr>
      <p:grpSpPr>
        <a:xfrm>
          <a:off x="0" y="0"/>
          <a:ext cx="0" cy="0"/>
          <a:chOff x="0" y="0"/>
          <a:chExt cx="0" cy="0"/>
        </a:xfrm>
      </p:grpSpPr>
      <p:pic>
        <p:nvPicPr>
          <p:cNvPr id="28" name="Image" descr="Image"/>
          <p:cNvPicPr>
            <a:picLocks noChangeAspect="1"/>
          </p:cNvPicPr>
          <p:nvPr userDrawn="1"/>
        </p:nvPicPr>
        <p:blipFill>
          <a:blip r:embed="rId2"/>
          <a:stretch>
            <a:fillRect/>
          </a:stretch>
        </p:blipFill>
        <p:spPr>
          <a:xfrm>
            <a:off x="-3911864" y="-1628783"/>
            <a:ext cx="11819995" cy="11825833"/>
          </a:xfrm>
          <a:prstGeom prst="rect">
            <a:avLst/>
          </a:prstGeom>
          <a:ln w="12700">
            <a:miter lim="400000"/>
          </a:ln>
        </p:spPr>
      </p:pic>
      <p:sp>
        <p:nvSpPr>
          <p:cNvPr id="29" name="Presentation Title"/>
          <p:cNvSpPr txBox="1">
            <a:spLocks noGrp="1"/>
          </p:cNvSpPr>
          <p:nvPr>
            <p:ph type="title" hasCustomPrompt="1"/>
          </p:nvPr>
        </p:nvSpPr>
        <p:spPr>
          <a:xfrm>
            <a:off x="603248" y="2444750"/>
            <a:ext cx="10985502" cy="2324100"/>
          </a:xfrm>
          <a:prstGeom prst="rect">
            <a:avLst/>
          </a:prstGeom>
        </p:spPr>
        <p:txBody>
          <a:bodyPr/>
          <a:lstStyle>
            <a:lvl1pPr>
              <a:defRPr sz="5000" b="0" spc="-100">
                <a:solidFill>
                  <a:srgbClr val="FFFFFF"/>
                </a:solidFill>
              </a:defRPr>
            </a:lvl1pPr>
          </a:lstStyle>
          <a:p>
            <a:r>
              <a:t>Presentation Title</a:t>
            </a:r>
          </a:p>
        </p:txBody>
      </p:sp>
      <p:pic>
        <p:nvPicPr>
          <p:cNvPr id="31" name="Image" descr="Image"/>
          <p:cNvPicPr>
            <a:picLocks noChangeAspect="1"/>
          </p:cNvPicPr>
          <p:nvPr/>
        </p:nvPicPr>
        <p:blipFill>
          <a:blip r:embed="rId3"/>
          <a:stretch>
            <a:fillRect/>
          </a:stretch>
        </p:blipFill>
        <p:spPr>
          <a:xfrm>
            <a:off x="9690396" y="5724424"/>
            <a:ext cx="1704518" cy="350338"/>
          </a:xfrm>
          <a:prstGeom prst="rect">
            <a:avLst/>
          </a:prstGeom>
          <a:ln w="12700">
            <a:miter lim="400000"/>
          </a:ln>
        </p:spPr>
      </p:pic>
      <p:pic>
        <p:nvPicPr>
          <p:cNvPr id="33" name="Image" descr="Image"/>
          <p:cNvPicPr>
            <a:picLocks noChangeAspect="1"/>
          </p:cNvPicPr>
          <p:nvPr/>
        </p:nvPicPr>
        <p:blipFill>
          <a:blip r:embed="rId4"/>
          <a:stretch>
            <a:fillRect/>
          </a:stretch>
        </p:blipFill>
        <p:spPr>
          <a:xfrm>
            <a:off x="826090" y="5226854"/>
            <a:ext cx="2450117" cy="1171026"/>
          </a:xfrm>
          <a:prstGeom prst="rect">
            <a:avLst/>
          </a:prstGeom>
          <a:ln w="12700">
            <a:miter lim="400000"/>
          </a:ln>
        </p:spPr>
      </p:pic>
      <p:sp>
        <p:nvSpPr>
          <p:cNvPr id="3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31480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14738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Tree>
    <p:extLst>
      <p:ext uri="{BB962C8B-B14F-4D97-AF65-F5344CB8AC3E}">
        <p14:creationId xmlns:p14="http://schemas.microsoft.com/office/powerpoint/2010/main" val="36881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6632"/>
            <a:ext cx="10972800" cy="562074"/>
          </a:xfrm>
          <a:prstGeom prst="rect">
            <a:avLst/>
          </a:prstGeom>
        </p:spPr>
        <p:txBody>
          <a:bodyPr/>
          <a:lstStyle>
            <a:lvl1pPr marL="0" indent="0" algn="l">
              <a:buNone/>
              <a:defRPr sz="3400" b="1">
                <a:solidFill>
                  <a:schemeClr val="bg1"/>
                </a:solidFill>
              </a:defRPr>
            </a:lvl1pPr>
          </a:lstStyle>
          <a:p>
            <a:r>
              <a:rPr lang="en-US" dirty="0"/>
              <a:t>C</a:t>
            </a:r>
            <a:r>
              <a:rPr lang="pt-PT" sz="3600" dirty="0" err="1">
                <a:solidFill>
                  <a:schemeClr val="accent5">
                    <a:lumMod val="75000"/>
                  </a:schemeClr>
                </a:solidFill>
              </a:rPr>
              <a:t>Title</a:t>
            </a:r>
            <a:br>
              <a:rPr lang="pt-PT" sz="3600" dirty="0">
                <a:solidFill>
                  <a:schemeClr val="accent5">
                    <a:lumMod val="75000"/>
                  </a:schemeClr>
                </a:solidFill>
              </a:rPr>
            </a:br>
            <a:r>
              <a:rPr lang="en-US" dirty="0"/>
              <a:t>l</a:t>
            </a:r>
            <a:r>
              <a:rPr lang="pt-PT" sz="3600" dirty="0"/>
              <a:t>Missão, Valores e Visão</a:t>
            </a:r>
            <a:br>
              <a:rPr lang="pt-PT" sz="3600" dirty="0"/>
            </a:br>
            <a:r>
              <a:rPr lang="pt-PT" sz="3600" dirty="0"/>
              <a:t>Oferta formativa </a:t>
            </a:r>
            <a:br>
              <a:rPr lang="pt-PT" sz="3600" dirty="0"/>
            </a:br>
            <a:r>
              <a:rPr lang="pt-PT" sz="3600" dirty="0"/>
              <a:t>Concorrência</a:t>
            </a:r>
            <a:br>
              <a:rPr lang="pt-PT" sz="3600" dirty="0"/>
            </a:br>
            <a:r>
              <a:rPr lang="pt-PT" sz="3600" dirty="0"/>
              <a:t>Análise SWOT</a:t>
            </a:r>
            <a:br>
              <a:rPr lang="pt-PT" sz="3600" dirty="0"/>
            </a:br>
            <a:r>
              <a:rPr lang="pt-PT" sz="3600" dirty="0"/>
              <a:t>Posicionamento</a:t>
            </a:r>
            <a:br>
              <a:rPr lang="pt-PT" sz="3600" dirty="0"/>
            </a:br>
            <a:r>
              <a:rPr lang="pt-PT" sz="3600" dirty="0"/>
              <a:t>Objetivos estratégicos do ISEG </a:t>
            </a:r>
            <a:br>
              <a:rPr lang="pt-PT" sz="3600" dirty="0"/>
            </a:br>
            <a:r>
              <a:rPr lang="pt-PT" sz="3600" dirty="0" err="1"/>
              <a:t>Stakeholders</a:t>
            </a:r>
            <a:r>
              <a:rPr lang="pt-PT" sz="3600" dirty="0"/>
              <a:t> e públicos-alvo</a:t>
            </a:r>
            <a:br>
              <a:rPr lang="pt-PT" sz="3600" dirty="0"/>
            </a:br>
            <a:r>
              <a:rPr lang="pt-PT" sz="3600" dirty="0"/>
              <a:t>Proposta de objetivos estratégicos de Marketing</a:t>
            </a:r>
            <a:br>
              <a:rPr lang="pt-PT" sz="3600" dirty="0"/>
            </a:br>
            <a:r>
              <a:rPr lang="pt-PT" sz="3600" dirty="0"/>
              <a:t>Plano plurianual de marketing e comunicação</a:t>
            </a:r>
            <a:br>
              <a:rPr lang="pt-PT" sz="3600" dirty="0"/>
            </a:br>
            <a:r>
              <a:rPr lang="pt-PT" sz="3600" dirty="0"/>
              <a:t>Plano de marketing e comunicação 2020</a:t>
            </a:r>
            <a:br>
              <a:rPr lang="pt-PT" sz="3600" dirty="0"/>
            </a:br>
            <a:r>
              <a:rPr lang="en-US" dirty="0"/>
              <a:t>ick to edit Master title style</a:t>
            </a:r>
            <a:endParaRPr lang="pt-PT"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88017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lang="pt-PT" sz="3400" b="1">
                <a:solidFill>
                  <a:schemeClr val="bg1"/>
                </a:solidFill>
              </a:defRPr>
            </a:lvl1pPr>
          </a:lstStyle>
          <a:p>
            <a:pPr lvl="0" algn="l"/>
            <a:r>
              <a:rPr lang="en-US"/>
              <a:t>Click to edit Master title style</a:t>
            </a:r>
            <a:endParaRPr lang="pt-PT"/>
          </a:p>
        </p:txBody>
      </p:sp>
    </p:spTree>
    <p:extLst>
      <p:ext uri="{BB962C8B-B14F-4D97-AF65-F5344CB8AC3E}">
        <p14:creationId xmlns:p14="http://schemas.microsoft.com/office/powerpoint/2010/main" val="147844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428"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26876" y="2"/>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1" y="2052205"/>
            <a:ext cx="5114059" cy="397957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6239741" y="2052206"/>
            <a:ext cx="5114059" cy="3980295"/>
          </a:xfrm>
        </p:spPr>
        <p:txBody>
          <a:bodyPr/>
          <a:lstStyle/>
          <a:p>
            <a:endParaRPr lang="pt-PT"/>
          </a:p>
        </p:txBody>
      </p:sp>
    </p:spTree>
    <p:extLst>
      <p:ext uri="{BB962C8B-B14F-4D97-AF65-F5344CB8AC3E}">
        <p14:creationId xmlns:p14="http://schemas.microsoft.com/office/powerpoint/2010/main" val="13245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853767" y="6233583"/>
            <a:ext cx="5485408" cy="635001"/>
          </a:xfrm>
          <a:prstGeom prst="rect">
            <a:avLst/>
          </a:prstGeom>
          <a:solidFill>
            <a:srgbClr val="BCBEC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dirty="0"/>
          </a:p>
        </p:txBody>
      </p:sp>
      <p:sp>
        <p:nvSpPr>
          <p:cNvPr id="3"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Title</a:t>
            </a:r>
          </a:p>
        </p:txBody>
      </p:sp>
      <p:pic>
        <p:nvPicPr>
          <p:cNvPr id="4" name="Image" descr="Image"/>
          <p:cNvPicPr>
            <a:picLocks noChangeAspect="1"/>
          </p:cNvPicPr>
          <p:nvPr/>
        </p:nvPicPr>
        <p:blipFill>
          <a:blip r:embed="rId8"/>
          <a:stretch>
            <a:fillRect/>
          </a:stretch>
        </p:blipFill>
        <p:spPr>
          <a:xfrm>
            <a:off x="-25400" y="6227233"/>
            <a:ext cx="7874000" cy="635001"/>
          </a:xfrm>
          <a:prstGeom prst="rect">
            <a:avLst/>
          </a:prstGeom>
          <a:ln w="12700">
            <a:miter lim="400000"/>
          </a:ln>
        </p:spPr>
      </p:pic>
      <p:pic>
        <p:nvPicPr>
          <p:cNvPr id="5" name="Image" descr="Image"/>
          <p:cNvPicPr>
            <a:picLocks noChangeAspect="1"/>
          </p:cNvPicPr>
          <p:nvPr/>
        </p:nvPicPr>
        <p:blipFill>
          <a:blip r:embed="rId9"/>
          <a:stretch>
            <a:fillRect/>
          </a:stretch>
        </p:blipFill>
        <p:spPr>
          <a:xfrm>
            <a:off x="344102" y="6336188"/>
            <a:ext cx="1767130" cy="429791"/>
          </a:xfrm>
          <a:prstGeom prst="rect">
            <a:avLst/>
          </a:prstGeom>
          <a:ln w="12700">
            <a:miter lim="400000"/>
          </a:ln>
        </p:spPr>
      </p:pic>
      <p:sp>
        <p:nvSpPr>
          <p:cNvPr id="6" name="Slide Number"/>
          <p:cNvSpPr txBox="1">
            <a:spLocks noGrp="1"/>
          </p:cNvSpPr>
          <p:nvPr>
            <p:ph type="sldNum" sz="quarter" idx="2"/>
          </p:nvPr>
        </p:nvSpPr>
        <p:spPr>
          <a:xfrm>
            <a:off x="11681690" y="6396690"/>
            <a:ext cx="269306" cy="271869"/>
          </a:xfrm>
          <a:prstGeom prst="rect">
            <a:avLst/>
          </a:prstGeom>
          <a:ln w="12700">
            <a:miter lim="400000"/>
          </a:ln>
        </p:spPr>
        <p:txBody>
          <a:bodyPr wrap="none" lIns="50800" tIns="50800" rIns="50800" bIns="50800" anchor="b">
            <a:spAutoFit/>
          </a:bodyPr>
          <a:lstStyle>
            <a:lvl1pPr defTabSz="292100">
              <a:defRPr sz="1100">
                <a:solidFill>
                  <a:srgbClr val="FFFFFF"/>
                </a:solidFill>
                <a:latin typeface="Sharp Sans Semibold"/>
                <a:ea typeface="Sharp Sans Semibold"/>
                <a:cs typeface="Sharp Sans Semibold"/>
                <a:sym typeface="Sharp Sans Semibold"/>
              </a:defRPr>
            </a:lvl1pPr>
          </a:lstStyle>
          <a:p>
            <a:fld id="{86CB4B4D-7CA3-9044-876B-883B54F8677D}" type="slidenum">
              <a:t>‹#›</a:t>
            </a:fld>
            <a:endParaRPr dirty="0"/>
          </a:p>
        </p:txBody>
      </p:sp>
      <p:sp>
        <p:nvSpPr>
          <p:cNvPr id="7" name="Line"/>
          <p:cNvSpPr/>
          <p:nvPr/>
        </p:nvSpPr>
        <p:spPr>
          <a:xfrm flipV="1">
            <a:off x="11588221" y="6433608"/>
            <a:ext cx="1" cy="234951"/>
          </a:xfrm>
          <a:prstGeom prst="line">
            <a:avLst/>
          </a:prstGeom>
          <a:ln w="25400">
            <a:solidFill>
              <a:srgbClr val="000000"/>
            </a:solidFill>
            <a:miter lim="400000"/>
          </a:ln>
        </p:spPr>
        <p:txBody>
          <a:bodyPr lIns="25400" tIns="25400" rIns="25400" bIns="25400" anchor="ctr"/>
          <a:lstStyle/>
          <a:p>
            <a:endParaRPr dirty="0"/>
          </a:p>
        </p:txBody>
      </p:sp>
      <p:sp>
        <p:nvSpPr>
          <p:cNvPr id="8"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655413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ransition spd="med"/>
  <p:txStyles>
    <p:titleStyle>
      <a:lvl1pPr marL="0" marR="0" indent="0" algn="l" defTabSz="1219169" latinLnBrk="0">
        <a:lnSpc>
          <a:spcPct val="80000"/>
        </a:lnSpc>
        <a:spcBef>
          <a:spcPts val="0"/>
        </a:spcBef>
        <a:spcAft>
          <a:spcPts val="0"/>
        </a:spcAft>
        <a:buClrTx/>
        <a:buSzTx/>
        <a:buFontTx/>
        <a:buNone/>
        <a:tabLst/>
        <a:defRPr sz="4300" b="1" i="0" u="none" strike="noStrike" cap="none" spc="-85" baseline="0">
          <a:solidFill>
            <a:srgbClr val="FF0000"/>
          </a:solidFill>
          <a:uFillTx/>
          <a:latin typeface="Sharp Sans"/>
          <a:ea typeface="Sharp Sans"/>
          <a:cs typeface="Sharp Sans"/>
          <a:sym typeface="Sharp Sans"/>
        </a:defRPr>
      </a:lvl1pPr>
      <a:lvl2pPr marL="0" marR="0" indent="228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2pPr>
      <a:lvl3pPr marL="0" marR="0" indent="457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3pPr>
      <a:lvl4pPr marL="0" marR="0" indent="685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4pPr>
      <a:lvl5pPr marL="0" marR="0" indent="9144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5pPr>
      <a:lvl6pPr marL="0" marR="0" indent="11430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6pPr>
      <a:lvl7pPr marL="0" marR="0" indent="1371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7pPr>
      <a:lvl8pPr marL="0" marR="0" indent="1600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8pPr>
      <a:lvl9pPr marL="0" marR="0" indent="1828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9pPr>
    </p:titleStyle>
    <p:bodyStyle>
      <a:lvl1pPr marL="304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1pPr>
      <a:lvl2pPr marL="609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2pPr>
      <a:lvl3pPr marL="914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3pPr>
      <a:lvl4pPr marL="1219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4pPr>
      <a:lvl5pPr marL="15240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5pPr>
      <a:lvl6pPr marL="1828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6pPr>
      <a:lvl7pPr marL="2133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7pPr>
      <a:lvl8pPr marL="2438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8pPr>
      <a:lvl9pPr marL="2743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9pPr>
    </p:bodyStyle>
    <p:otherStyle>
      <a:lvl1pPr marL="0" marR="0" indent="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1pPr>
      <a:lvl2pPr marL="0" marR="0" indent="228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2pPr>
      <a:lvl3pPr marL="0" marR="0" indent="457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3pPr>
      <a:lvl4pPr marL="0" marR="0" indent="685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4pPr>
      <a:lvl5pPr marL="0" marR="0" indent="9144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5pPr>
      <a:lvl6pPr marL="0" marR="0" indent="11430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6pPr>
      <a:lvl7pPr marL="0" marR="0" indent="1371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7pPr>
      <a:lvl8pPr marL="0" marR="0" indent="1600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8pPr>
      <a:lvl9pPr marL="0" marR="0" indent="1828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ore-econ.org/the-economy/book/text/0-3-contents.html#content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omenonboards.pt/e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Rdbo8WZa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aI7ornrCKn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inyurl.com/SW25-work-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F38476-F061-4AF8-A866-8752480D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0"/>
            <a:ext cx="12192000" cy="6858000"/>
          </a:xfrm>
          <a:prstGeom prst="rect">
            <a:avLst/>
          </a:prstGeom>
        </p:spPr>
      </p:pic>
      <p:pic>
        <p:nvPicPr>
          <p:cNvPr id="9" name="Imagem 8">
            <a:extLst>
              <a:ext uri="{FF2B5EF4-FFF2-40B4-BE49-F238E27FC236}">
                <a16:creationId xmlns:a16="http://schemas.microsoft.com/office/drawing/2014/main" id="{69A6EA82-B8F8-4FF9-9D04-1B78FFC97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758" y="221511"/>
            <a:ext cx="889804" cy="744584"/>
          </a:xfrm>
          <a:prstGeom prst="rect">
            <a:avLst/>
          </a:prstGeom>
        </p:spPr>
      </p:pic>
      <p:sp>
        <p:nvSpPr>
          <p:cNvPr id="14" name="Title 1">
            <a:extLst>
              <a:ext uri="{FF2B5EF4-FFF2-40B4-BE49-F238E27FC236}">
                <a16:creationId xmlns:a16="http://schemas.microsoft.com/office/drawing/2014/main" id="{380E966F-40A5-47DC-9DF4-2D0289A58EE9}"/>
              </a:ext>
            </a:extLst>
          </p:cNvPr>
          <p:cNvSpPr txBox="1">
            <a:spLocks/>
          </p:cNvSpPr>
          <p:nvPr/>
        </p:nvSpPr>
        <p:spPr>
          <a:xfrm>
            <a:off x="238070" y="1905000"/>
            <a:ext cx="6924730" cy="2556510"/>
          </a:xfrm>
          <a:prstGeom prst="rect">
            <a:avLst/>
          </a:prstGeom>
        </p:spPr>
        <p:txBody>
          <a:bodyPr lIns="91440" tIns="45720" rIns="91440" bIns="45720" anchor="t"/>
          <a:lst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0000"/>
                </a:solidFill>
                <a:uFillTx/>
                <a:latin typeface="Sharp Sans"/>
                <a:ea typeface="Sharp Sans"/>
                <a:cs typeface="Sharp Sans"/>
                <a:sym typeface="Sharp Sans"/>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Sociology of Work</a:t>
            </a:r>
          </a:p>
          <a:p>
            <a:pPr marL="0" marR="0" lvl="0" indent="0" algn="l" defTabSz="2438338" rtl="0" eaLnBrk="1" fontAlgn="auto" latinLnBrk="0" hangingPunct="1">
              <a:lnSpc>
                <a:spcPct val="80000"/>
              </a:lnSpc>
              <a:spcBef>
                <a:spcPts val="0"/>
              </a:spcBef>
              <a:spcAft>
                <a:spcPts val="0"/>
              </a:spcAft>
              <a:buClrTx/>
              <a:buSzTx/>
              <a:buFontTx/>
              <a:buNone/>
              <a:tabLst/>
              <a:defRPr/>
            </a:pPr>
            <a:endParaRPr lang="pt-PT" sz="5000" b="0" spc="-100" dirty="0">
              <a:solidFill>
                <a:srgbClr val="FFFFFF"/>
              </a:solidFill>
            </a:endParaRPr>
          </a:p>
          <a:p>
            <a:pPr lvl="0">
              <a:defRPr/>
            </a:pPr>
            <a:r>
              <a:rPr lang="en-GB" sz="5000" b="0" spc="-100" dirty="0">
                <a:solidFill>
                  <a:srgbClr val="FFFFFF"/>
                </a:solidFill>
              </a:rPr>
              <a:t>Quality of working life and dignified work</a:t>
            </a:r>
          </a:p>
          <a:p>
            <a:pPr lvl="0">
              <a:defRPr/>
            </a:pPr>
            <a:r>
              <a:rPr lang="en-GB" sz="5000" b="0" spc="-100" dirty="0">
                <a:solidFill>
                  <a:srgbClr val="FFFFFF"/>
                </a:solidFill>
              </a:rPr>
              <a:t> </a:t>
            </a:r>
          </a:p>
          <a:p>
            <a:pPr lvl="0">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r>
              <a:rPr kumimoji="0" lang="pt-PT" sz="2400" b="0" i="0" u="none" strike="noStrike" kern="1200" cap="none" spc="-100" normalizeH="0" baseline="0" noProof="0" dirty="0">
                <a:ln>
                  <a:noFill/>
                </a:ln>
                <a:solidFill>
                  <a:srgbClr val="FFFFFF"/>
                </a:solidFill>
                <a:effectLst/>
                <a:uLnTx/>
                <a:uFillTx/>
                <a:latin typeface="Sharp Sans"/>
                <a:sym typeface="Sharp Sans"/>
              </a:rPr>
              <a:t>Adam Standring, PhD.</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endParaRPr kumimoji="0" lang="pt-PT" sz="2000" b="1" i="0" u="none" strike="noStrike" kern="1200" cap="none" spc="-170" normalizeH="0" baseline="0" noProof="0" dirty="0">
              <a:ln>
                <a:noFill/>
              </a:ln>
              <a:solidFill>
                <a:srgbClr val="FF0000"/>
              </a:solidFill>
              <a:effectLst/>
              <a:highlight>
                <a:srgbClr val="FFFF00"/>
              </a:highligh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5000" b="0" i="0" u="none" strike="noStrike" kern="1200" cap="none" spc="-100" normalizeH="0" baseline="0" noProof="0" dirty="0">
              <a:ln>
                <a:noFill/>
              </a:ln>
              <a:solidFill>
                <a:srgbClr val="FFFFFF"/>
              </a:solidFill>
              <a:effectLs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8500" b="1" i="0" u="none" strike="noStrike" kern="1200" cap="none" spc="-170" normalizeH="0" baseline="0" noProof="0" dirty="0">
              <a:ln>
                <a:noFill/>
              </a:ln>
              <a:solidFill>
                <a:srgbClr val="FF0000"/>
              </a:solidFill>
              <a:effectLst/>
              <a:uLnTx/>
              <a:uFillTx/>
              <a:latin typeface="Sharp Sans"/>
              <a:sym typeface="Sharp Sans"/>
            </a:endParaRPr>
          </a:p>
        </p:txBody>
      </p:sp>
      <p:pic>
        <p:nvPicPr>
          <p:cNvPr id="2" name="Picture 1">
            <a:extLst>
              <a:ext uri="{FF2B5EF4-FFF2-40B4-BE49-F238E27FC236}">
                <a16:creationId xmlns:a16="http://schemas.microsoft.com/office/drawing/2014/main" id="{1F643F39-AEE2-4284-BFD7-AD39FCACDB2E}"/>
              </a:ext>
            </a:extLst>
          </p:cNvPr>
          <p:cNvPicPr>
            <a:picLocks noChangeAspect="1"/>
          </p:cNvPicPr>
          <p:nvPr/>
        </p:nvPicPr>
        <p:blipFill>
          <a:blip r:embed="rId5"/>
          <a:stretch>
            <a:fillRect/>
          </a:stretch>
        </p:blipFill>
        <p:spPr>
          <a:xfrm>
            <a:off x="5899902" y="463131"/>
            <a:ext cx="2364028" cy="1289470"/>
          </a:xfrm>
          <a:prstGeom prst="rect">
            <a:avLst/>
          </a:prstGeom>
        </p:spPr>
      </p:pic>
      <p:pic>
        <p:nvPicPr>
          <p:cNvPr id="3" name="Imagem 9" descr="Uma imagem com texto&#10;&#10;Descrição gerada automaticamente">
            <a:extLst>
              <a:ext uri="{FF2B5EF4-FFF2-40B4-BE49-F238E27FC236}">
                <a16:creationId xmlns:a16="http://schemas.microsoft.com/office/drawing/2014/main" id="{BBE69905-D90C-4FDE-AA01-36F79D509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794" y="4665452"/>
            <a:ext cx="3203922" cy="1821408"/>
          </a:xfrm>
          <a:prstGeom prst="rect">
            <a:avLst/>
          </a:prstGeom>
        </p:spPr>
      </p:pic>
    </p:spTree>
    <p:extLst>
      <p:ext uri="{BB962C8B-B14F-4D97-AF65-F5344CB8AC3E}">
        <p14:creationId xmlns:p14="http://schemas.microsoft.com/office/powerpoint/2010/main" val="14256961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85800"/>
            <a:ext cx="10972800" cy="562074"/>
          </a:xfrm>
        </p:spPr>
        <p:txBody>
          <a:bodyPr>
            <a:noAutofit/>
          </a:bodyPr>
          <a:lstStyle/>
          <a:p>
            <a:r>
              <a:rPr lang="pt-PT" altLang="pt-PT" sz="4400" b="1" dirty="0">
                <a:solidFill>
                  <a:srgbClr val="C00000"/>
                </a:solidFill>
              </a:rPr>
              <a:t>Elements in </a:t>
            </a:r>
            <a:r>
              <a:rPr lang="pt-PT" altLang="pt-PT" sz="4400" dirty="0">
                <a:solidFill>
                  <a:srgbClr val="C00000"/>
                </a:solidFill>
              </a:rPr>
              <a:t>n</a:t>
            </a:r>
            <a:r>
              <a:rPr lang="pt-PT" altLang="pt-PT" sz="4400" b="1" dirty="0">
                <a:solidFill>
                  <a:srgbClr val="C00000"/>
                </a:solidFill>
              </a:rPr>
              <a:t>ew forms of work </a:t>
            </a:r>
            <a:r>
              <a:rPr lang="pt-PT" altLang="pt-PT" sz="4400" dirty="0">
                <a:solidFill>
                  <a:srgbClr val="C00000"/>
                </a:solidFill>
              </a:rPr>
              <a:t>o</a:t>
            </a:r>
            <a:r>
              <a:rPr lang="pt-PT" altLang="pt-PT" sz="4400" b="1" dirty="0">
                <a:solidFill>
                  <a:srgbClr val="C00000"/>
                </a:solidFill>
              </a:rPr>
              <a:t>rganization</a:t>
            </a:r>
            <a:endParaRPr lang="pt-PT" sz="44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603250" y="1752600"/>
            <a:ext cx="9683750" cy="4211701"/>
          </a:xfrm>
        </p:spPr>
        <p:txBody>
          <a:bodyPr>
            <a:normAutofit/>
          </a:bodyPr>
          <a:lstStyle/>
          <a:p>
            <a:pPr>
              <a:lnSpc>
                <a:spcPct val="100000"/>
              </a:lnSpc>
              <a:buFont typeface="Wingdings" panose="05000000000000000000" pitchFamily="2" charset="2"/>
              <a:buChar char="ü"/>
            </a:pPr>
            <a:r>
              <a:rPr lang="pt-BR" altLang="pt-PT" sz="2000" b="1" dirty="0">
                <a:solidFill>
                  <a:schemeClr val="tx1"/>
                </a:solidFill>
              </a:rPr>
              <a:t>Task enrichment</a:t>
            </a:r>
          </a:p>
          <a:p>
            <a:pPr>
              <a:lnSpc>
                <a:spcPct val="100000"/>
              </a:lnSpc>
            </a:pPr>
            <a:r>
              <a:rPr lang="pt-BR" altLang="pt-PT" sz="2000" dirty="0">
                <a:solidFill>
                  <a:schemeClr val="tx1"/>
                </a:solidFill>
              </a:rPr>
              <a:t>Autonomy</a:t>
            </a:r>
          </a:p>
          <a:p>
            <a:pPr>
              <a:lnSpc>
                <a:spcPct val="100000"/>
              </a:lnSpc>
            </a:pPr>
            <a:r>
              <a:rPr lang="pt-BR" altLang="pt-PT" sz="2000" dirty="0">
                <a:solidFill>
                  <a:schemeClr val="tx1"/>
                </a:solidFill>
              </a:rPr>
              <a:t>Complex, challenging and qualified tasks</a:t>
            </a:r>
          </a:p>
          <a:p>
            <a:pPr>
              <a:lnSpc>
                <a:spcPct val="100000"/>
              </a:lnSpc>
            </a:pPr>
            <a:r>
              <a:rPr lang="pt-BR" altLang="pt-PT" sz="2000" dirty="0">
                <a:solidFill>
                  <a:schemeClr val="tx1"/>
                </a:solidFill>
              </a:rPr>
              <a:t>Opportunities for continuous training and up-skill, professional growth and satisfaction</a:t>
            </a:r>
          </a:p>
          <a:p>
            <a:pPr marL="0" indent="0">
              <a:lnSpc>
                <a:spcPct val="100000"/>
              </a:lnSpc>
              <a:buNone/>
            </a:pPr>
            <a:r>
              <a:rPr lang="pt-PT" altLang="pt-PT" sz="2000" dirty="0">
                <a:solidFill>
                  <a:schemeClr val="tx1"/>
                </a:solidFill>
              </a:rPr>
              <a:t>Only found in humanist or anthropocentric approaches to new forms of work organization</a:t>
            </a:r>
          </a:p>
        </p:txBody>
      </p:sp>
    </p:spTree>
    <p:extLst>
      <p:ext uri="{BB962C8B-B14F-4D97-AF65-F5344CB8AC3E}">
        <p14:creationId xmlns:p14="http://schemas.microsoft.com/office/powerpoint/2010/main" val="99940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85800"/>
            <a:ext cx="10972800" cy="562074"/>
          </a:xfrm>
        </p:spPr>
        <p:txBody>
          <a:bodyPr>
            <a:noAutofit/>
          </a:bodyPr>
          <a:lstStyle/>
          <a:p>
            <a:r>
              <a:rPr lang="pt-PT" altLang="pt-PT" sz="4400" dirty="0">
                <a:solidFill>
                  <a:srgbClr val="C00000"/>
                </a:solidFill>
              </a:rPr>
              <a:t>Elements in new forms of work organization</a:t>
            </a:r>
            <a:endParaRPr lang="pt-PT" sz="4400" dirty="0">
              <a:solidFill>
                <a:srgbClr val="C00000"/>
              </a:solidFill>
            </a:endParaRPr>
          </a:p>
        </p:txBody>
      </p:sp>
      <p:pic>
        <p:nvPicPr>
          <p:cNvPr id="8" name="Imagem 7">
            <a:extLst>
              <a:ext uri="{FF2B5EF4-FFF2-40B4-BE49-F238E27FC236}">
                <a16:creationId xmlns:a16="http://schemas.microsoft.com/office/drawing/2014/main" id="{9E548D71-5F95-9182-4FB5-6B0E67989AD0}"/>
              </a:ext>
            </a:extLst>
          </p:cNvPr>
          <p:cNvPicPr>
            <a:picLocks noChangeAspect="1"/>
          </p:cNvPicPr>
          <p:nvPr/>
        </p:nvPicPr>
        <p:blipFill>
          <a:blip r:embed="rId3"/>
          <a:srcRect b="36251"/>
          <a:stretch>
            <a:fillRect/>
          </a:stretch>
        </p:blipFill>
        <p:spPr>
          <a:xfrm>
            <a:off x="3733800" y="3871702"/>
            <a:ext cx="8282805" cy="2057401"/>
          </a:xfrm>
          <a:prstGeom prst="rect">
            <a:avLst/>
          </a:prstGeom>
        </p:spPr>
      </p:pic>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603250" y="1752600"/>
            <a:ext cx="10674350" cy="4211701"/>
          </a:xfrm>
        </p:spPr>
        <p:txBody>
          <a:bodyPr>
            <a:normAutofit/>
          </a:bodyPr>
          <a:lstStyle/>
          <a:p>
            <a:pPr marL="0" indent="0">
              <a:lnSpc>
                <a:spcPct val="100000"/>
              </a:lnSpc>
              <a:buNone/>
            </a:pPr>
            <a:r>
              <a:rPr lang="pt-PT" altLang="pt-PT" sz="2000" b="1" dirty="0">
                <a:solidFill>
                  <a:schemeClr val="tx1"/>
                </a:solidFill>
              </a:rPr>
              <a:t>Team-work</a:t>
            </a:r>
          </a:p>
          <a:p>
            <a:pPr>
              <a:lnSpc>
                <a:spcPct val="100000"/>
              </a:lnSpc>
              <a:buFont typeface="Wingdings" panose="05000000000000000000" pitchFamily="2" charset="2"/>
              <a:buChar char="ü"/>
            </a:pPr>
            <a:r>
              <a:rPr lang="en-GB" altLang="pt-PT" sz="1800" b="1" dirty="0">
                <a:solidFill>
                  <a:schemeClr val="tx1"/>
                </a:solidFill>
              </a:rPr>
              <a:t>Supervised/directed teams</a:t>
            </a:r>
            <a:r>
              <a:rPr lang="en-US" altLang="pt-PT" sz="1800" b="1" dirty="0">
                <a:solidFill>
                  <a:schemeClr val="tx1"/>
                </a:solidFill>
              </a:rPr>
              <a:t> </a:t>
            </a:r>
            <a:r>
              <a:rPr lang="en-US" altLang="pt-PT" sz="1800" dirty="0">
                <a:solidFill>
                  <a:schemeClr val="tx1"/>
                </a:solidFill>
              </a:rPr>
              <a:t>– tasks are interdependent (in a simple way or along an assembly line), but still in an hierarchical way (there is subordination and no or very limited autonomy)</a:t>
            </a:r>
          </a:p>
          <a:p>
            <a:pPr>
              <a:lnSpc>
                <a:spcPct val="100000"/>
              </a:lnSpc>
              <a:buFont typeface="Wingdings" panose="05000000000000000000" pitchFamily="2" charset="2"/>
              <a:buChar char="ü"/>
            </a:pPr>
            <a:r>
              <a:rPr lang="en-US" altLang="pt-PT" sz="1800" b="1" dirty="0">
                <a:solidFill>
                  <a:schemeClr val="tx1"/>
                </a:solidFill>
              </a:rPr>
              <a:t>Semi-autonomous teams</a:t>
            </a:r>
            <a:endParaRPr lang="pt-PT" altLang="pt-PT" sz="1800" b="1" dirty="0">
              <a:solidFill>
                <a:schemeClr val="tx1"/>
              </a:solidFill>
            </a:endParaRPr>
          </a:p>
          <a:p>
            <a:pPr>
              <a:lnSpc>
                <a:spcPct val="100000"/>
              </a:lnSpc>
              <a:buFont typeface="Wingdings" panose="05000000000000000000" pitchFamily="2" charset="2"/>
              <a:buChar char="ü"/>
            </a:pPr>
            <a:r>
              <a:rPr lang="pt-PT" altLang="pt-PT" sz="1800" b="1" dirty="0">
                <a:solidFill>
                  <a:schemeClr val="tx1"/>
                </a:solidFill>
              </a:rPr>
              <a:t>Self-directed teams </a:t>
            </a:r>
            <a:r>
              <a:rPr lang="pt-PT" altLang="pt-PT" sz="1800" dirty="0">
                <a:solidFill>
                  <a:schemeClr val="tx1"/>
                </a:solidFill>
              </a:rPr>
              <a:t>(in practice it is exceptional and only found in some contexts – such as cooperatives, etc)</a:t>
            </a:r>
          </a:p>
          <a:p>
            <a:pPr>
              <a:lnSpc>
                <a:spcPct val="100000"/>
              </a:lnSpc>
              <a:buFont typeface="Wingdings" panose="05000000000000000000" pitchFamily="2" charset="2"/>
              <a:buChar char="ü"/>
            </a:pPr>
            <a:endParaRPr lang="pt-PT" altLang="pt-PT" sz="1800" dirty="0">
              <a:solidFill>
                <a:schemeClr val="tx1"/>
              </a:solidFill>
            </a:endParaRPr>
          </a:p>
          <a:p>
            <a:pPr>
              <a:lnSpc>
                <a:spcPct val="100000"/>
              </a:lnSpc>
              <a:buFont typeface="Wingdings" panose="05000000000000000000" pitchFamily="2" charset="2"/>
              <a:buChar char="ü"/>
            </a:pPr>
            <a:endParaRPr lang="pt-PT" altLang="pt-PT" sz="1800" dirty="0">
              <a:solidFill>
                <a:schemeClr val="tx1"/>
              </a:solidFill>
            </a:endParaRPr>
          </a:p>
        </p:txBody>
      </p:sp>
    </p:spTree>
    <p:extLst>
      <p:ext uri="{BB962C8B-B14F-4D97-AF65-F5344CB8AC3E}">
        <p14:creationId xmlns:p14="http://schemas.microsoft.com/office/powerpoint/2010/main" val="282694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533400"/>
            <a:ext cx="10972800" cy="562074"/>
          </a:xfrm>
        </p:spPr>
        <p:txBody>
          <a:bodyPr>
            <a:normAutofit/>
          </a:bodyPr>
          <a:lstStyle/>
          <a:p>
            <a:r>
              <a:rPr lang="pt-PT" altLang="pt-PT" sz="3600" b="1" dirty="0">
                <a:solidFill>
                  <a:srgbClr val="C00000"/>
                </a:solidFill>
              </a:rPr>
              <a:t>Multi-tasking and supervised teams</a:t>
            </a:r>
            <a:endParaRPr lang="pt-PT" sz="36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590550" y="1503298"/>
            <a:ext cx="10985500" cy="4211701"/>
          </a:xfrm>
        </p:spPr>
        <p:txBody>
          <a:bodyPr>
            <a:normAutofit fontScale="92500" lnSpcReduction="20000"/>
          </a:bodyPr>
          <a:lstStyle/>
          <a:p>
            <a:pPr eaLnBrk="1" hangingPunct="1">
              <a:lnSpc>
                <a:spcPct val="100000"/>
              </a:lnSpc>
              <a:buFont typeface="Wingdings" charset="2"/>
              <a:buNone/>
              <a:defRPr/>
            </a:pPr>
            <a:r>
              <a:rPr lang="pt-PT" dirty="0">
                <a:solidFill>
                  <a:schemeClr val="tx1"/>
                </a:solidFill>
                <a:ea typeface="ＭＳ Ｐゴシック" charset="-128"/>
              </a:rPr>
              <a:t> Main differences from semi-autonomous teams:</a:t>
            </a:r>
          </a:p>
          <a:p>
            <a:pPr lvl="2" algn="just" eaLnBrk="1" hangingPunct="1">
              <a:lnSpc>
                <a:spcPct val="100000"/>
              </a:lnSpc>
              <a:buFont typeface="Wingdings" panose="05000000000000000000" pitchFamily="2" charset="2"/>
              <a:buChar char="ü"/>
              <a:defRPr/>
            </a:pPr>
            <a:r>
              <a:rPr lang="pt-PT" sz="2400" dirty="0">
                <a:solidFill>
                  <a:schemeClr val="tx1"/>
                </a:solidFill>
                <a:ea typeface="ＭＳ Ｐゴシック" charset="-128"/>
              </a:rPr>
              <a:t> No autonomy in conception, coordination and control</a:t>
            </a:r>
          </a:p>
          <a:p>
            <a:pPr lvl="2" algn="just" eaLnBrk="1" hangingPunct="1">
              <a:lnSpc>
                <a:spcPct val="100000"/>
              </a:lnSpc>
              <a:buFont typeface="Wingdings" panose="05000000000000000000" pitchFamily="2" charset="2"/>
              <a:buChar char="ü"/>
              <a:defRPr/>
            </a:pPr>
            <a:r>
              <a:rPr lang="pt-PT" sz="2400" dirty="0">
                <a:solidFill>
                  <a:schemeClr val="tx1"/>
                </a:solidFill>
                <a:ea typeface="ＭＳ Ｐゴシック" charset="-128"/>
              </a:rPr>
              <a:t>There is task rotation and multi-tasking and some degree of internal coordination and some control taks may be delegated to the group</a:t>
            </a:r>
          </a:p>
          <a:p>
            <a:pPr lvl="2" algn="just" eaLnBrk="1" hangingPunct="1">
              <a:lnSpc>
                <a:spcPct val="100000"/>
              </a:lnSpc>
              <a:buFont typeface="Wingdings" panose="05000000000000000000" pitchFamily="2" charset="2"/>
              <a:buChar char="ü"/>
              <a:defRPr/>
            </a:pPr>
            <a:r>
              <a:rPr lang="pt-PT" sz="2400" dirty="0">
                <a:solidFill>
                  <a:schemeClr val="tx1"/>
                </a:solidFill>
                <a:ea typeface="ＭＳ Ｐゴシック" charset="-128"/>
              </a:rPr>
              <a:t>Even these tasks that are delegated are very limited and the group follows the instructions/commands from the leader/hierarchy</a:t>
            </a:r>
          </a:p>
          <a:p>
            <a:pPr lvl="2" algn="just" eaLnBrk="1" hangingPunct="1">
              <a:lnSpc>
                <a:spcPct val="100000"/>
              </a:lnSpc>
              <a:buFont typeface="Wingdings" panose="05000000000000000000" pitchFamily="2" charset="2"/>
              <a:buChar char="ü"/>
              <a:defRPr/>
            </a:pPr>
            <a:r>
              <a:rPr lang="en-GB" sz="2400" dirty="0">
                <a:solidFill>
                  <a:schemeClr val="tx1"/>
                </a:solidFill>
                <a:ea typeface="ＭＳ Ｐゴシック" charset="-128"/>
              </a:rPr>
              <a:t>More responsibilities (from different tasks) and not necessarily greater empowerment: multi-tasking and not multi-qualifications</a:t>
            </a:r>
          </a:p>
          <a:p>
            <a:pPr lvl="2" algn="just" eaLnBrk="1" hangingPunct="1">
              <a:lnSpc>
                <a:spcPct val="100000"/>
              </a:lnSpc>
              <a:buFont typeface="Wingdings" panose="05000000000000000000" pitchFamily="2" charset="2"/>
              <a:buChar char="ü"/>
              <a:defRPr/>
            </a:pPr>
            <a:r>
              <a:rPr lang="pt-PT" sz="2400" dirty="0">
                <a:solidFill>
                  <a:schemeClr val="tx1"/>
                </a:solidFill>
                <a:ea typeface="ＭＳ Ｐゴシック" charset="-128"/>
              </a:rPr>
              <a:t>Quantitative flexibility</a:t>
            </a:r>
          </a:p>
        </p:txBody>
      </p:sp>
    </p:spTree>
    <p:extLst>
      <p:ext uri="{BB962C8B-B14F-4D97-AF65-F5344CB8AC3E}">
        <p14:creationId xmlns:p14="http://schemas.microsoft.com/office/powerpoint/2010/main" val="147838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533400"/>
            <a:ext cx="10972800" cy="562074"/>
          </a:xfrm>
        </p:spPr>
        <p:txBody>
          <a:bodyPr>
            <a:normAutofit/>
          </a:bodyPr>
          <a:lstStyle/>
          <a:p>
            <a:r>
              <a:rPr lang="pt-PT" altLang="pt-PT" sz="3600" b="1" dirty="0">
                <a:solidFill>
                  <a:srgbClr val="C00000"/>
                </a:solidFill>
              </a:rPr>
              <a:t>Semi-autonomous teams</a:t>
            </a:r>
            <a:endParaRPr lang="pt-PT" sz="36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603250" y="1295400"/>
            <a:ext cx="10985500" cy="4572000"/>
          </a:xfrm>
        </p:spPr>
        <p:txBody>
          <a:bodyPr>
            <a:normAutofit fontScale="77500" lnSpcReduction="20000"/>
          </a:bodyPr>
          <a:lstStyle/>
          <a:p>
            <a:pPr marL="357188" lvl="1" indent="-357188" algn="just" eaLnBrk="1" hangingPunct="1">
              <a:lnSpc>
                <a:spcPct val="120000"/>
              </a:lnSpc>
              <a:spcBef>
                <a:spcPts val="1200"/>
              </a:spcBef>
              <a:buFont typeface="Wingdings" charset="2"/>
              <a:buNone/>
              <a:defRPr/>
            </a:pPr>
            <a:r>
              <a:rPr lang="pt-PT" sz="2800" dirty="0">
                <a:solidFill>
                  <a:schemeClr val="tx1"/>
                </a:solidFill>
                <a:ea typeface="ＭＳ Ｐゴシック" charset="-128"/>
              </a:rPr>
              <a:t>This teams may:</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Define and divide tasks among team members</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Define the working methods,</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Coordinate and control their own activities,</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Hire team members (internal job market),</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Have access to the necessary information to be autonomous in their planing and control,</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Members take part in the definition of production objectives,</a:t>
            </a:r>
          </a:p>
          <a:p>
            <a:pPr marL="357188" lvl="2" indent="-357188" algn="just" eaLnBrk="1" hangingPunct="1">
              <a:lnSpc>
                <a:spcPct val="120000"/>
              </a:lnSpc>
              <a:spcBef>
                <a:spcPts val="1200"/>
              </a:spcBef>
              <a:buFont typeface="Wingdings" panose="05000000000000000000" pitchFamily="2" charset="2"/>
              <a:buChar char="ü"/>
              <a:defRPr/>
            </a:pPr>
            <a:r>
              <a:rPr lang="pt-PT" sz="2800" dirty="0">
                <a:solidFill>
                  <a:schemeClr val="tx1"/>
                </a:solidFill>
                <a:ea typeface="ＭＳ Ｐゴシック" charset="-128"/>
              </a:rPr>
              <a:t> Members aquire different skills (task enrichment) through adequate training and emphasis on qualitative flexibility	</a:t>
            </a:r>
          </a:p>
        </p:txBody>
      </p:sp>
    </p:spTree>
    <p:extLst>
      <p:ext uri="{BB962C8B-B14F-4D97-AF65-F5344CB8AC3E}">
        <p14:creationId xmlns:p14="http://schemas.microsoft.com/office/powerpoint/2010/main" val="10659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85800"/>
            <a:ext cx="10972800" cy="562074"/>
          </a:xfrm>
        </p:spPr>
        <p:txBody>
          <a:bodyPr lIns="50800" tIns="50800" rIns="50800" bIns="50800" anchor="t">
            <a:noAutofit/>
          </a:bodyPr>
          <a:lstStyle/>
          <a:p>
            <a:pPr>
              <a:lnSpc>
                <a:spcPct val="100000"/>
              </a:lnSpc>
            </a:pPr>
            <a:r>
              <a:rPr lang="pt-PT" altLang="pt-PT" sz="4400" dirty="0">
                <a:solidFill>
                  <a:srgbClr val="C00000"/>
                </a:solidFill>
              </a:rPr>
              <a:t>New forms of work organization</a:t>
            </a:r>
            <a:endParaRPr lang="pt-PT" sz="4400" dirty="0">
              <a:solidFill>
                <a:srgbClr val="C00000"/>
              </a:solidFill>
            </a:endParaRPr>
          </a:p>
        </p:txBody>
      </p:sp>
      <p:graphicFrame>
        <p:nvGraphicFramePr>
          <p:cNvPr id="4" name="Diagram 3">
            <a:extLst>
              <a:ext uri="{FF2B5EF4-FFF2-40B4-BE49-F238E27FC236}">
                <a16:creationId xmlns:a16="http://schemas.microsoft.com/office/drawing/2014/main" id="{EA7D8975-CFC9-D407-55C3-A3FF323881DD}"/>
              </a:ext>
            </a:extLst>
          </p:cNvPr>
          <p:cNvGraphicFramePr/>
          <p:nvPr>
            <p:extLst>
              <p:ext uri="{D42A27DB-BD31-4B8C-83A1-F6EECF244321}">
                <p14:modId xmlns:p14="http://schemas.microsoft.com/office/powerpoint/2010/main" val="3335927824"/>
              </p:ext>
            </p:extLst>
          </p:nvPr>
        </p:nvGraphicFramePr>
        <p:xfrm>
          <a:off x="2115845" y="1600200"/>
          <a:ext cx="6266155" cy="447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23" name="Straight Arrow Connector 1322">
            <a:extLst>
              <a:ext uri="{FF2B5EF4-FFF2-40B4-BE49-F238E27FC236}">
                <a16:creationId xmlns:a16="http://schemas.microsoft.com/office/drawing/2014/main" id="{38A7A8B2-654A-0A8C-8B08-51795A30A171}"/>
              </a:ext>
            </a:extLst>
          </p:cNvPr>
          <p:cNvCxnSpPr/>
          <p:nvPr/>
        </p:nvCxnSpPr>
        <p:spPr>
          <a:xfrm>
            <a:off x="7399539" y="5546325"/>
            <a:ext cx="292962" cy="4438"/>
          </a:xfrm>
          <a:prstGeom prst="straightConnector1">
            <a:avLst/>
          </a:prstGeom>
          <a:noFill/>
          <a:ln w="25400" cap="flat">
            <a:solidFill>
              <a:srgbClr val="C00000"/>
            </a:solidFill>
            <a:prstDash val="solid"/>
            <a:miter lim="400000"/>
          </a:ln>
          <a:effectLst/>
          <a:sp3d/>
        </p:spPr>
        <p:style>
          <a:lnRef idx="0">
            <a:scrgbClr r="0" g="0" b="0"/>
          </a:lnRef>
          <a:fillRef idx="0">
            <a:scrgbClr r="0" g="0" b="0"/>
          </a:fillRef>
          <a:effectRef idx="0">
            <a:scrgbClr r="0" g="0" b="0"/>
          </a:effectRef>
          <a:fontRef idx="none"/>
        </p:style>
      </p:cxnSp>
      <p:sp>
        <p:nvSpPr>
          <p:cNvPr id="1324" name="Rectangle: Rounded Corners 1323">
            <a:extLst>
              <a:ext uri="{FF2B5EF4-FFF2-40B4-BE49-F238E27FC236}">
                <a16:creationId xmlns:a16="http://schemas.microsoft.com/office/drawing/2014/main" id="{5C706ADA-18B8-58F4-67F7-5D4BA14A4407}"/>
              </a:ext>
            </a:extLst>
          </p:cNvPr>
          <p:cNvSpPr/>
          <p:nvPr/>
        </p:nvSpPr>
        <p:spPr>
          <a:xfrm>
            <a:off x="7697773" y="4696518"/>
            <a:ext cx="1927933" cy="1560711"/>
          </a:xfrm>
          <a:prstGeom prst="roundRect">
            <a:avLst/>
          </a:prstGeom>
          <a:solidFill>
            <a:schemeClr val="accent5">
              <a:lumMod val="40000"/>
              <a:lumOff val="60000"/>
            </a:schemeClr>
          </a:solidFill>
          <a:ln w="12700" cap="flat">
            <a:solidFill>
              <a:schemeClr val="accent5">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742950" lvl="1" indent="-285750" defTabSz="825500">
              <a:spcBef>
                <a:spcPts val="1200"/>
              </a:spcBef>
              <a:buFont typeface="Wingdings,Sans-Serif"/>
              <a:buChar char="ü"/>
            </a:pPr>
            <a:r>
              <a:rPr lang="pt-PT" sz="1100" dirty="0">
                <a:latin typeface="Arial"/>
                <a:cs typeface="Arial"/>
              </a:rPr>
              <a:t>I</a:t>
            </a:r>
            <a:r>
              <a:rPr lang="en-GB" sz="1100" dirty="0">
                <a:latin typeface="Arial"/>
                <a:cs typeface="Arial"/>
              </a:rPr>
              <a:t>information and consultation</a:t>
            </a:r>
            <a:endParaRPr lang="en-US" sz="1100" dirty="0">
              <a:solidFill>
                <a:srgbClr val="5E5E5E"/>
              </a:solidFill>
              <a:latin typeface="Arial"/>
              <a:cs typeface="Arial"/>
            </a:endParaRPr>
          </a:p>
          <a:p>
            <a:pPr marL="742950" lvl="1" indent="-285750" defTabSz="825500">
              <a:spcBef>
                <a:spcPts val="1200"/>
              </a:spcBef>
              <a:buFont typeface="Wingdings,Sans-Serif"/>
              <a:buChar char="ü"/>
            </a:pPr>
            <a:r>
              <a:rPr lang="pt-PT" sz="1100" dirty="0">
                <a:latin typeface="Arial"/>
                <a:cs typeface="Arial"/>
              </a:rPr>
              <a:t>Negotiation</a:t>
            </a:r>
            <a:endParaRPr lang="en-US" sz="1100" dirty="0">
              <a:solidFill>
                <a:srgbClr val="5E5E5E"/>
              </a:solidFill>
              <a:latin typeface="Arial"/>
              <a:cs typeface="Arial"/>
            </a:endParaRPr>
          </a:p>
          <a:p>
            <a:pPr marL="742950" marR="0" lvl="1" indent="-285750" defTabSz="825500">
              <a:lnSpc>
                <a:spcPct val="100000"/>
              </a:lnSpc>
              <a:spcBef>
                <a:spcPts val="1200"/>
              </a:spcBef>
              <a:spcAft>
                <a:spcPts val="0"/>
              </a:spcAft>
              <a:buFont typeface="Wingdings,Sans-Serif"/>
              <a:buChar char="ü"/>
              <a:tabLst/>
            </a:pPr>
            <a:r>
              <a:rPr lang="pt-PT" sz="1100" dirty="0">
                <a:latin typeface="Arial"/>
                <a:cs typeface="Arial"/>
              </a:rPr>
              <a:t>Co-decision</a:t>
            </a:r>
            <a:endParaRPr lang="en-US" sz="1100" dirty="0"/>
          </a:p>
        </p:txBody>
      </p:sp>
    </p:spTree>
    <p:extLst>
      <p:ext uri="{BB962C8B-B14F-4D97-AF65-F5344CB8AC3E}">
        <p14:creationId xmlns:p14="http://schemas.microsoft.com/office/powerpoint/2010/main" val="19798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normAutofit/>
          </a:bodyPr>
          <a:lstStyle/>
          <a:p>
            <a:r>
              <a:rPr lang="pt-PT" sz="3600" dirty="0">
                <a:solidFill>
                  <a:srgbClr val="C00000"/>
                </a:solidFill>
              </a:rPr>
              <a:t>An important distinction</a:t>
            </a:r>
          </a:p>
        </p:txBody>
      </p:sp>
      <p:graphicFrame>
        <p:nvGraphicFramePr>
          <p:cNvPr id="4" name="Group 72">
            <a:extLst>
              <a:ext uri="{FF2B5EF4-FFF2-40B4-BE49-F238E27FC236}">
                <a16:creationId xmlns:a16="http://schemas.microsoft.com/office/drawing/2014/main" id="{88CA2682-D38F-418B-8B60-6CC2EF227380}"/>
              </a:ext>
            </a:extLst>
          </p:cNvPr>
          <p:cNvGraphicFramePr>
            <a:graphicFrameLocks noGrp="1"/>
          </p:cNvGraphicFramePr>
          <p:nvPr>
            <p:ph idx="1"/>
            <p:extLst>
              <p:ext uri="{D42A27DB-BD31-4B8C-83A1-F6EECF244321}">
                <p14:modId xmlns:p14="http://schemas.microsoft.com/office/powerpoint/2010/main" val="2265411623"/>
              </p:ext>
            </p:extLst>
          </p:nvPr>
        </p:nvGraphicFramePr>
        <p:xfrm>
          <a:off x="1028700" y="1066830"/>
          <a:ext cx="10134600" cy="4419540"/>
        </p:xfrm>
        <a:graphic>
          <a:graphicData uri="http://schemas.openxmlformats.org/drawingml/2006/table">
            <a:tbl>
              <a:tblPr/>
              <a:tblGrid>
                <a:gridCol w="5124236">
                  <a:extLst>
                    <a:ext uri="{9D8B030D-6E8A-4147-A177-3AD203B41FA5}">
                      <a16:colId xmlns:a16="http://schemas.microsoft.com/office/drawing/2014/main" val="20000"/>
                    </a:ext>
                  </a:extLst>
                </a:gridCol>
                <a:gridCol w="5010364">
                  <a:extLst>
                    <a:ext uri="{9D8B030D-6E8A-4147-A177-3AD203B41FA5}">
                      <a16:colId xmlns:a16="http://schemas.microsoft.com/office/drawing/2014/main" val="20003"/>
                    </a:ext>
                  </a:extLst>
                </a:gridCol>
              </a:tblGrid>
              <a:tr h="3507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95000"/>
                            </a:schemeClr>
                          </a:solidFill>
                          <a:effectLst/>
                          <a:latin typeface="Arial" charset="0"/>
                          <a:ea typeface="Times New Roman" pitchFamily="18" charset="0"/>
                          <a:cs typeface="Arial" charset="0"/>
                        </a:rPr>
                        <a:t>Involvement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95000"/>
                            </a:schemeClr>
                          </a:solidFill>
                          <a:effectLst/>
                          <a:latin typeface="Arial" charset="0"/>
                          <a:ea typeface="Times New Roman" pitchFamily="18" charset="0"/>
                          <a:cs typeface="Arial" charset="0"/>
                        </a:rPr>
                        <a:t>(Lean Production)</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95000"/>
                            </a:schemeClr>
                          </a:solidFill>
                          <a:effectLst/>
                          <a:latin typeface="Arial" charset="0"/>
                          <a:ea typeface="Times New Roman" pitchFamily="18" charset="0"/>
                          <a:cs typeface="Arial" charset="0"/>
                        </a:rPr>
                        <a:t>Participation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95000"/>
                            </a:schemeClr>
                          </a:solidFill>
                          <a:effectLst/>
                          <a:latin typeface="Arial" charset="0"/>
                          <a:ea typeface="Times New Roman" pitchFamily="18" charset="0"/>
                          <a:cs typeface="Arial" charset="0"/>
                        </a:rPr>
                        <a:t>(Anthropocentric)</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extLst>
                  <a:ext uri="{0D108BD9-81ED-4DB2-BD59-A6C34878D82A}">
                    <a16:rowId xmlns:a16="http://schemas.microsoft.com/office/drawing/2014/main" val="10000"/>
                  </a:ext>
                </a:extLst>
              </a:tr>
              <a:tr h="951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Encorages suggestions and ideas to eliminate waste and optimize production</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Enorages colective results.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Suggestions to optimize production and strategic aspects (training, work organization)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Direct and indirect participation</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08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Multi-tasking </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Task enrichment</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Flat organization, but with defined positions/hierarchies</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Flat organization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Semi-autonomous teams</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9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Management of corporate culture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Firm/workers have a common interest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spc="0" normalizeH="0" baseline="0" dirty="0">
                          <a:ln>
                            <a:noFill/>
                          </a:ln>
                          <a:solidFill>
                            <a:schemeClr val="tx1"/>
                          </a:solidFill>
                          <a:effectLst/>
                          <a:uFillTx/>
                          <a:latin typeface="Arial" charset="0"/>
                          <a:ea typeface="Times New Roman" pitchFamily="18" charset="0"/>
                          <a:cs typeface="Arial" charset="0"/>
                          <a:sym typeface="Sharp Sans Semibold"/>
                        </a:rPr>
                        <a:t>Individual negotiations</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Social dialogue and collective bargaining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Democratic working relations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501725632"/>
                  </a:ext>
                </a:extLst>
              </a:tr>
            </a:tbl>
          </a:graphicData>
        </a:graphic>
      </p:graphicFrame>
      <p:sp>
        <p:nvSpPr>
          <p:cNvPr id="3" name="Rectangle 2">
            <a:extLst>
              <a:ext uri="{FF2B5EF4-FFF2-40B4-BE49-F238E27FC236}">
                <a16:creationId xmlns:a16="http://schemas.microsoft.com/office/drawing/2014/main" id="{A30CF0B4-4FA5-4737-8BBF-5264216DE6F0}"/>
              </a:ext>
            </a:extLst>
          </p:cNvPr>
          <p:cNvSpPr/>
          <p:nvPr/>
        </p:nvSpPr>
        <p:spPr>
          <a:xfrm>
            <a:off x="838200" y="5426233"/>
            <a:ext cx="10325100" cy="646331"/>
          </a:xfrm>
          <a:prstGeom prst="rect">
            <a:avLst/>
          </a:prstGeom>
        </p:spPr>
        <p:txBody>
          <a:bodyPr wrap="square">
            <a:spAutoFit/>
          </a:bodyPr>
          <a:lstStyle/>
          <a:p>
            <a:pPr algn="just">
              <a:spcBef>
                <a:spcPct val="0"/>
              </a:spcBef>
              <a:buClrTx/>
              <a:buSzTx/>
              <a:buFontTx/>
              <a:buNone/>
            </a:pPr>
            <a:r>
              <a:rPr lang="en-GB" altLang="pt-PT" dirty="0">
                <a:cs typeface="Times New Roman" panose="02020603050405020304" pitchFamily="18" charset="0"/>
              </a:rPr>
              <a:t>Source: Adapted from HYMAN, J. &amp; MASON, B. (1995), Managing Employee Involvement and Participation, Sage: London, p.25.</a:t>
            </a:r>
            <a:endParaRPr lang="en-GB" altLang="pt-PT" sz="4000" dirty="0"/>
          </a:p>
        </p:txBody>
      </p:sp>
    </p:spTree>
    <p:extLst>
      <p:ext uri="{BB962C8B-B14F-4D97-AF65-F5344CB8AC3E}">
        <p14:creationId xmlns:p14="http://schemas.microsoft.com/office/powerpoint/2010/main" val="45306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07431"/>
            <a:ext cx="10972800" cy="562074"/>
          </a:xfrm>
        </p:spPr>
        <p:txBody>
          <a:bodyPr>
            <a:noAutofit/>
          </a:bodyPr>
          <a:lstStyle/>
          <a:p>
            <a:r>
              <a:rPr lang="pt-PT" altLang="pt-PT" sz="3600" dirty="0">
                <a:solidFill>
                  <a:srgbClr val="C00000"/>
                </a:solidFill>
              </a:rPr>
              <a:t>New forms of work organization and labour relations</a:t>
            </a:r>
            <a:endParaRPr lang="pt-PT" sz="24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590550" y="1503298"/>
            <a:ext cx="10985500" cy="4211701"/>
          </a:xfrm>
        </p:spPr>
        <p:txBody>
          <a:bodyPr lIns="50800" tIns="50800" rIns="50800" bIns="50800" anchor="t">
            <a:normAutofit fontScale="92500" lnSpcReduction="10000"/>
          </a:bodyPr>
          <a:lstStyle/>
          <a:p>
            <a:pPr marL="0" indent="0">
              <a:lnSpc>
                <a:spcPct val="100000"/>
              </a:lnSpc>
              <a:buNone/>
            </a:pPr>
            <a:r>
              <a:rPr lang="pt-PT" altLang="pt-PT" b="1" dirty="0">
                <a:solidFill>
                  <a:schemeClr val="tx1"/>
                </a:solidFill>
              </a:rPr>
              <a:t>Unitary perspective</a:t>
            </a:r>
          </a:p>
          <a:p>
            <a:pPr marL="0" indent="0">
              <a:lnSpc>
                <a:spcPct val="100000"/>
              </a:lnSpc>
              <a:buNone/>
            </a:pPr>
            <a:r>
              <a:rPr lang="pt-PT" altLang="pt-PT" dirty="0">
                <a:solidFill>
                  <a:schemeClr val="tx1"/>
                </a:solidFill>
              </a:rPr>
              <a:t>Associated with involvement and not participation. Workers and management are understood as having the same interests. Sharing a common corporate culture. Management by peer pressure and through company culture. </a:t>
            </a:r>
          </a:p>
          <a:p>
            <a:pPr marL="0" indent="0">
              <a:lnSpc>
                <a:spcPct val="100000"/>
              </a:lnSpc>
              <a:buNone/>
            </a:pPr>
            <a:r>
              <a:rPr lang="pt-PT" altLang="pt-PT" b="1" dirty="0">
                <a:solidFill>
                  <a:schemeClr val="tx1"/>
                </a:solidFill>
              </a:rPr>
              <a:t>Pluralist perspective</a:t>
            </a:r>
          </a:p>
          <a:p>
            <a:pPr marL="0" indent="0">
              <a:lnSpc>
                <a:spcPct val="100000"/>
              </a:lnSpc>
              <a:buNone/>
            </a:pPr>
            <a:r>
              <a:rPr lang="pt-PT" altLang="pt-PT" dirty="0">
                <a:solidFill>
                  <a:schemeClr val="tx1"/>
                </a:solidFill>
              </a:rPr>
              <a:t>	Recognizes that there are conflicting interest between workers and 	management and these are seen as natural.</a:t>
            </a:r>
          </a:p>
          <a:p>
            <a:pPr marL="0" indent="0">
              <a:lnSpc>
                <a:spcPct val="100000"/>
              </a:lnSpc>
              <a:buNone/>
            </a:pPr>
            <a:r>
              <a:rPr lang="pt-PT" altLang="pt-PT" dirty="0">
                <a:solidFill>
                  <a:schemeClr val="tx1"/>
                </a:solidFill>
              </a:rPr>
              <a:t>	Focus on negotiation and compromise, using participation as a way to develop it 	(will come back to this in point 4)</a:t>
            </a:r>
          </a:p>
        </p:txBody>
      </p:sp>
    </p:spTree>
    <p:extLst>
      <p:ext uri="{BB962C8B-B14F-4D97-AF65-F5344CB8AC3E}">
        <p14:creationId xmlns:p14="http://schemas.microsoft.com/office/powerpoint/2010/main" val="384902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609600"/>
            <a:ext cx="10972800" cy="672594"/>
          </a:xfrm>
        </p:spPr>
        <p:txBody>
          <a:bodyPr>
            <a:normAutofit/>
          </a:bodyPr>
          <a:lstStyle/>
          <a:p>
            <a:r>
              <a:rPr lang="pt-PT" sz="2800" dirty="0">
                <a:solidFill>
                  <a:srgbClr val="C00000"/>
                </a:solidFill>
              </a:rPr>
              <a:t>Arguments presented by Grote &amp; Guest (2017) </a:t>
            </a:r>
          </a:p>
        </p:txBody>
      </p:sp>
      <p:sp>
        <p:nvSpPr>
          <p:cNvPr id="6" name="Marcador de Posição de Conteúdo 4">
            <a:extLst>
              <a:ext uri="{FF2B5EF4-FFF2-40B4-BE49-F238E27FC236}">
                <a16:creationId xmlns:a16="http://schemas.microsoft.com/office/drawing/2014/main" id="{E4BECBB3-6921-5B9C-FC1C-FD66F7B0EEE3}"/>
              </a:ext>
            </a:extLst>
          </p:cNvPr>
          <p:cNvSpPr>
            <a:spLocks noGrp="1"/>
          </p:cNvSpPr>
          <p:nvPr>
            <p:ph idx="1"/>
          </p:nvPr>
        </p:nvSpPr>
        <p:spPr>
          <a:xfrm>
            <a:off x="506959" y="2819400"/>
            <a:ext cx="11073423" cy="2378984"/>
          </a:xfrm>
        </p:spPr>
        <p:txBody>
          <a:bodyPr lIns="50800" tIns="50800" rIns="50800" bIns="50800" anchor="t">
            <a:normAutofit fontScale="92500" lnSpcReduction="20000"/>
          </a:bodyPr>
          <a:lstStyle/>
          <a:p>
            <a:pPr marL="342900" indent="-342900" algn="just">
              <a:buClr>
                <a:srgbClr val="C00000"/>
              </a:buClr>
              <a:buFontTx/>
              <a:buAutoNum type="arabicPeriod"/>
            </a:pPr>
            <a:r>
              <a:rPr lang="pt-PT" sz="2000" dirty="0">
                <a:solidFill>
                  <a:schemeClr val="bg2">
                    <a:lumMod val="50000"/>
                  </a:schemeClr>
                </a:solidFill>
                <a:cs typeface="Calibri"/>
              </a:rPr>
              <a:t>The focus on quality of working life started in the Nordic countries in the 1960s and 1970s. If focused on improving organizational performance and workers’ wellbing (reinforcing each other and not as opposites) and saw the company/organization as an ‘open system’</a:t>
            </a:r>
            <a:r>
              <a:rPr lang="pt-PT" sz="2000" b="1" dirty="0">
                <a:solidFill>
                  <a:schemeClr val="bg2">
                    <a:lumMod val="50000"/>
                  </a:schemeClr>
                </a:solidFill>
                <a:cs typeface="Calibri"/>
              </a:rPr>
              <a:t>. </a:t>
            </a:r>
            <a:r>
              <a:rPr lang="pt-PT" sz="2000" dirty="0">
                <a:solidFill>
                  <a:schemeClr val="bg2">
                    <a:lumMod val="50000"/>
                  </a:schemeClr>
                </a:solidFill>
                <a:cs typeface="Calibri"/>
              </a:rPr>
              <a:t>Changing socio-economic conditions led to a diminishing of its relevance after the 1980s. </a:t>
            </a:r>
          </a:p>
          <a:p>
            <a:pPr marL="342900" indent="-342900" algn="just">
              <a:buClr>
                <a:srgbClr val="C00000"/>
              </a:buClr>
              <a:buFontTx/>
              <a:buAutoNum type="arabicPeriod"/>
            </a:pPr>
            <a:r>
              <a:rPr lang="pt-PT" sz="2000" dirty="0">
                <a:solidFill>
                  <a:schemeClr val="bg2">
                    <a:lumMod val="50000"/>
                  </a:schemeClr>
                </a:solidFill>
                <a:cs typeface="Calibri"/>
              </a:rPr>
              <a:t>They call for a renewed emphasis on the quality of working life, understood as an approach focusing on autonomy, collective negotiation and individual agency.</a:t>
            </a:r>
          </a:p>
          <a:p>
            <a:pPr marL="342900" indent="-342900" algn="just">
              <a:buClr>
                <a:srgbClr val="C00000"/>
              </a:buClr>
              <a:buFontTx/>
              <a:buAutoNum type="arabicPeriod"/>
            </a:pPr>
            <a:r>
              <a:rPr lang="pt-PT" sz="2000" dirty="0">
                <a:solidFill>
                  <a:schemeClr val="bg2">
                    <a:lumMod val="50000"/>
                  </a:schemeClr>
                </a:solidFill>
                <a:cs typeface="Calibri"/>
              </a:rPr>
              <a:t>Refuses technical determinism: technoloy is adapted to the worker7production and not the other way around.</a:t>
            </a:r>
          </a:p>
          <a:p>
            <a:pPr marL="0" indent="0">
              <a:buNone/>
            </a:pPr>
            <a:endParaRPr lang="pt-PT" altLang="pt-PT" b="1" dirty="0">
              <a:solidFill>
                <a:schemeClr val="bg2">
                  <a:lumMod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970A90F-E364-4532-B67F-43A9B2E8DF96}"/>
              </a:ext>
            </a:extLst>
          </p:cNvPr>
          <p:cNvSpPr txBox="1"/>
          <p:nvPr/>
        </p:nvSpPr>
        <p:spPr>
          <a:xfrm>
            <a:off x="611312" y="1466860"/>
            <a:ext cx="109728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just" defTabSz="2438338" rtl="0" eaLnBrk="1" fontAlgn="auto" latinLnBrk="0" hangingPunct="0">
              <a:lnSpc>
                <a:spcPct val="100000"/>
              </a:lnSpc>
              <a:spcBef>
                <a:spcPts val="0"/>
              </a:spcBef>
              <a:spcAft>
                <a:spcPts val="0"/>
              </a:spcAft>
              <a:buClrTx/>
              <a:buSzTx/>
              <a:buFontTx/>
              <a:buNone/>
              <a:tabLst/>
              <a:defRPr/>
            </a:pPr>
            <a:r>
              <a:rPr lang="pt-PT" sz="2400" dirty="0">
                <a:solidFill>
                  <a:srgbClr val="5E5E5E"/>
                </a:solidFill>
                <a:latin typeface="Sharp Sans"/>
              </a:rPr>
              <a:t>Calls for an integrated approach to achieve ‘quality of work life’:</a:t>
            </a:r>
            <a:r>
              <a:rPr kumimoji="0" lang="pt-PT" sz="2400" b="0" i="0" u="none" strike="noStrike" kern="1200" cap="none" spc="0" normalizeH="0" baseline="0" noProof="0" dirty="0">
                <a:ln>
                  <a:noFill/>
                </a:ln>
                <a:solidFill>
                  <a:srgbClr val="5E5E5E"/>
                </a:solidFill>
                <a:effectLst/>
                <a:uLnTx/>
                <a:uFillTx/>
                <a:latin typeface="Sharp Sans"/>
              </a:rPr>
              <a:t>  set of policies and practices that aim to achieve improved autonomy and well-being among workers</a:t>
            </a:r>
            <a:endParaRPr kumimoji="0" lang="pt-PT" sz="2400" b="0" i="0" u="none" strike="noStrike" kern="1200" cap="none" spc="0" normalizeH="0" baseline="0" noProof="0" dirty="0">
              <a:ln>
                <a:noFill/>
              </a:ln>
              <a:solidFill>
                <a:srgbClr val="5E5E5E"/>
              </a:solidFill>
              <a:effectLst/>
              <a:uLnTx/>
              <a:uFillTx/>
              <a:latin typeface="Sharp Sans"/>
              <a:sym typeface="Helvetica Neue"/>
            </a:endParaRPr>
          </a:p>
        </p:txBody>
      </p:sp>
    </p:spTree>
    <p:extLst>
      <p:ext uri="{BB962C8B-B14F-4D97-AF65-F5344CB8AC3E}">
        <p14:creationId xmlns:p14="http://schemas.microsoft.com/office/powerpoint/2010/main" val="375339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normAutofit/>
          </a:bodyPr>
          <a:lstStyle/>
          <a:p>
            <a:r>
              <a:rPr lang="pt-PT" sz="2800" dirty="0">
                <a:solidFill>
                  <a:srgbClr val="C00000"/>
                </a:solidFill>
              </a:rPr>
              <a:t>Anthropocentric / Humanist – why is it not widespread?</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a:bodyPr>
          <a:lstStyle/>
          <a:p>
            <a:pPr marL="0" indent="0">
              <a:buNone/>
            </a:pPr>
            <a:r>
              <a:rPr lang="pt-PT" altLang="pt-PT" dirty="0">
                <a:solidFill>
                  <a:schemeClr val="bg2">
                    <a:lumMod val="10000"/>
                  </a:schemeClr>
                </a:solidFill>
              </a:rPr>
              <a:t>(also dubbed “discretionary models”) Mostly present in innovative sectors, Nordic countries</a:t>
            </a:r>
          </a:p>
          <a:p>
            <a:pPr marL="0" indent="0">
              <a:buNone/>
            </a:pPr>
            <a:r>
              <a:rPr lang="pt-PT" altLang="pt-PT" dirty="0">
                <a:solidFill>
                  <a:schemeClr val="bg2">
                    <a:lumMod val="10000"/>
                  </a:schemeClr>
                </a:solidFill>
              </a:rPr>
              <a:t>Obstacles (in industrialized countries):</a:t>
            </a:r>
          </a:p>
          <a:p>
            <a:r>
              <a:rPr lang="pt-PT" altLang="pt-PT" dirty="0">
                <a:solidFill>
                  <a:srgbClr val="C00000"/>
                </a:solidFill>
              </a:rPr>
              <a:t>R&amp;D focus on technological development</a:t>
            </a:r>
          </a:p>
          <a:p>
            <a:r>
              <a:rPr lang="pt-PT" altLang="pt-PT" dirty="0">
                <a:solidFill>
                  <a:srgbClr val="C00000"/>
                </a:solidFill>
              </a:rPr>
              <a:t>Management techniques focusing on rationalization of processes/workforce (downsizing), using quantitative flexibility (including working hours) as determined by the companies</a:t>
            </a:r>
          </a:p>
          <a:p>
            <a:r>
              <a:rPr lang="pt-PT" altLang="pt-PT" dirty="0">
                <a:solidFill>
                  <a:srgbClr val="C00000"/>
                </a:solidFill>
              </a:rPr>
              <a:t>Organizations are rigid: payment (incentive) schemes, qualifications</a:t>
            </a:r>
          </a:p>
          <a:p>
            <a:r>
              <a:rPr lang="pt-PT" altLang="pt-PT" dirty="0">
                <a:solidFill>
                  <a:srgbClr val="C00000"/>
                </a:solidFill>
              </a:rPr>
              <a:t>Degree of social dialogue (low)</a:t>
            </a:r>
          </a:p>
          <a:p>
            <a:endParaRPr lang="pt-PT" altLang="pt-PT" dirty="0">
              <a:solidFill>
                <a:srgbClr val="C00000"/>
              </a:solidFill>
            </a:endParaRPr>
          </a:p>
        </p:txBody>
      </p:sp>
    </p:spTree>
    <p:extLst>
      <p:ext uri="{BB962C8B-B14F-4D97-AF65-F5344CB8AC3E}">
        <p14:creationId xmlns:p14="http://schemas.microsoft.com/office/powerpoint/2010/main" val="424511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normAutofit/>
          </a:bodyPr>
          <a:lstStyle/>
          <a:p>
            <a:r>
              <a:rPr lang="pt-PT" sz="3600" dirty="0">
                <a:solidFill>
                  <a:srgbClr val="C00000"/>
                </a:solidFill>
              </a:rPr>
              <a:t>Anthropocentric / Humanist</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fontScale="85000" lnSpcReduction="20000"/>
          </a:bodyPr>
          <a:lstStyle/>
          <a:p>
            <a:pPr marL="0" indent="0">
              <a:buNone/>
            </a:pPr>
            <a:r>
              <a:rPr lang="pt-PT" altLang="pt-PT" dirty="0">
                <a:solidFill>
                  <a:schemeClr val="bg2">
                    <a:lumMod val="10000"/>
                  </a:schemeClr>
                </a:solidFill>
              </a:rPr>
              <a:t>Obstacles in Portugal:</a:t>
            </a:r>
          </a:p>
          <a:p>
            <a:r>
              <a:rPr lang="pt-BR" altLang="pt-PT" dirty="0">
                <a:solidFill>
                  <a:srgbClr val="C00000"/>
                </a:solidFill>
              </a:rPr>
              <a:t>Competitive advantage/specialization based on low-wages/costs</a:t>
            </a:r>
          </a:p>
          <a:p>
            <a:r>
              <a:rPr lang="pt-BR" altLang="pt-PT" dirty="0">
                <a:solidFill>
                  <a:srgbClr val="C00000"/>
                </a:solidFill>
              </a:rPr>
              <a:t>Low education/qualification, especially in the industrial sector</a:t>
            </a:r>
          </a:p>
          <a:p>
            <a:r>
              <a:rPr lang="pt-BR" altLang="pt-PT" dirty="0">
                <a:solidFill>
                  <a:srgbClr val="C00000"/>
                </a:solidFill>
              </a:rPr>
              <a:t>Capital and labour: bargaining process centred around quantitative aspects (e.g. wages) instead of qualitative aspects (qualification, work organization)</a:t>
            </a:r>
          </a:p>
          <a:p>
            <a:r>
              <a:rPr lang="pt-BR" altLang="pt-PT" dirty="0">
                <a:solidFill>
                  <a:srgbClr val="C00000"/>
                </a:solidFill>
              </a:rPr>
              <a:t>Confrontational labour relations</a:t>
            </a:r>
          </a:p>
          <a:p>
            <a:r>
              <a:rPr lang="pt-BR" altLang="pt-PT" dirty="0">
                <a:solidFill>
                  <a:srgbClr val="C00000"/>
                </a:solidFill>
              </a:rPr>
              <a:t>Limited innovation &amp; diversification/technocentric perspectives → traditional management methods, hierarchic structures</a:t>
            </a:r>
          </a:p>
          <a:p>
            <a:r>
              <a:rPr lang="pt-PT" altLang="pt-PT" dirty="0">
                <a:solidFill>
                  <a:srgbClr val="C00000"/>
                </a:solidFill>
              </a:rPr>
              <a:t>‘Individual commitment to the company’ seem as the gold-standard and poor understanding of productivity, leading to long working hours</a:t>
            </a:r>
            <a:endParaRPr lang="pt-BR" altLang="pt-PT" dirty="0">
              <a:solidFill>
                <a:srgbClr val="C00000"/>
              </a:solidFill>
            </a:endParaRPr>
          </a:p>
          <a:p>
            <a:r>
              <a:rPr lang="pt-BR" altLang="pt-PT" dirty="0">
                <a:solidFill>
                  <a:srgbClr val="C00000"/>
                </a:solidFill>
              </a:rPr>
              <a:t>New forms of work organization and participatory management are not widespread (limited worker involvement in change processes)</a:t>
            </a:r>
          </a:p>
          <a:p>
            <a:endParaRPr lang="pt-BR" altLang="pt-PT" dirty="0">
              <a:solidFill>
                <a:srgbClr val="C00000"/>
              </a:solidFill>
            </a:endParaRPr>
          </a:p>
        </p:txBody>
      </p:sp>
    </p:spTree>
    <p:extLst>
      <p:ext uri="{BB962C8B-B14F-4D97-AF65-F5344CB8AC3E}">
        <p14:creationId xmlns:p14="http://schemas.microsoft.com/office/powerpoint/2010/main" val="205026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New demands, new forms of production and organization</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fontScale="85000" lnSpcReduction="20000"/>
          </a:bodyPr>
          <a:lstStyle/>
          <a:p>
            <a:pPr marL="0" indent="0" eaLnBrk="1" hangingPunct="1">
              <a:lnSpc>
                <a:spcPct val="80000"/>
              </a:lnSpc>
              <a:buNone/>
            </a:pPr>
            <a:r>
              <a:rPr lang="en-US" altLang="pt-PT" sz="3100" dirty="0">
                <a:solidFill>
                  <a:srgbClr val="C00000"/>
                </a:solidFill>
              </a:rPr>
              <a:t>Rapidly changing markets </a:t>
            </a:r>
            <a:r>
              <a:rPr lang="en-US" altLang="pt-PT" sz="3100" dirty="0">
                <a:solidFill>
                  <a:srgbClr val="C00000"/>
                </a:solidFill>
                <a:cs typeface="Arial" panose="020B0604020202020204" pitchFamily="34" charset="0"/>
              </a:rPr>
              <a:t>→ new consumer demands → limits to mass production</a:t>
            </a:r>
            <a:endParaRPr lang="en-US" altLang="pt-PT" sz="3100" dirty="0">
              <a:solidFill>
                <a:srgbClr val="C00000"/>
              </a:solidFill>
            </a:endParaRPr>
          </a:p>
          <a:p>
            <a:pPr lvl="1"/>
            <a:r>
              <a:rPr lang="en-US" altLang="pt-PT" sz="2600" dirty="0">
                <a:solidFill>
                  <a:schemeClr val="tx1">
                    <a:lumMod val="50000"/>
                  </a:schemeClr>
                </a:solidFill>
              </a:rPr>
              <a:t>Quality </a:t>
            </a:r>
          </a:p>
          <a:p>
            <a:pPr lvl="1"/>
            <a:r>
              <a:rPr lang="en-US" altLang="pt-PT" sz="2600" dirty="0">
                <a:solidFill>
                  <a:schemeClr val="tx1">
                    <a:lumMod val="50000"/>
                  </a:schemeClr>
                </a:solidFill>
              </a:rPr>
              <a:t>Diversity/variety, innovation, individualization/customization, on-time delivery</a:t>
            </a:r>
          </a:p>
          <a:p>
            <a:pPr marL="0" indent="0">
              <a:buNone/>
            </a:pPr>
            <a:r>
              <a:rPr lang="pt-PT" altLang="pt-PT" sz="3100" dirty="0">
                <a:solidFill>
                  <a:srgbClr val="C00000"/>
                </a:solidFill>
              </a:rPr>
              <a:t>Quality-related</a:t>
            </a:r>
          </a:p>
          <a:p>
            <a:pPr lvl="1"/>
            <a:r>
              <a:rPr lang="pt-PT" altLang="pt-PT" sz="2600" dirty="0">
                <a:solidFill>
                  <a:schemeClr val="tx1">
                    <a:lumMod val="50000"/>
                  </a:schemeClr>
                </a:solidFill>
              </a:rPr>
              <a:t>Quality inspection: separate from the assembly line (final inspection/at random sample) </a:t>
            </a:r>
          </a:p>
          <a:p>
            <a:pPr lvl="1"/>
            <a:r>
              <a:rPr lang="pt-PT" altLang="pt-PT" sz="2600" dirty="0">
                <a:solidFill>
                  <a:schemeClr val="tx1">
                    <a:lumMod val="50000"/>
                  </a:schemeClr>
                </a:solidFill>
              </a:rPr>
              <a:t>A lot of faults were not detected … Rectification was very expensive + waste/scrap</a:t>
            </a:r>
          </a:p>
          <a:p>
            <a:pPr>
              <a:buNone/>
            </a:pPr>
            <a:r>
              <a:rPr lang="pt-PT" altLang="pt-PT" sz="3100" dirty="0">
                <a:solidFill>
                  <a:srgbClr val="C00000"/>
                </a:solidFill>
              </a:rPr>
              <a:t>Inflexibility/slow response to market demands</a:t>
            </a:r>
          </a:p>
          <a:p>
            <a:pPr lvl="1"/>
            <a:r>
              <a:rPr lang="pt-PT" altLang="pt-PT" sz="2600" dirty="0">
                <a:solidFill>
                  <a:schemeClr val="tx1">
                    <a:lumMod val="50000"/>
                  </a:schemeClr>
                </a:solidFill>
              </a:rPr>
              <a:t>Model changes required long development</a:t>
            </a:r>
          </a:p>
          <a:p>
            <a:pPr lvl="1"/>
            <a:r>
              <a:rPr lang="pt-PT" altLang="pt-PT" sz="2600" dirty="0">
                <a:solidFill>
                  <a:schemeClr val="tx1">
                    <a:lumMod val="50000"/>
                  </a:schemeClr>
                </a:solidFill>
              </a:rPr>
              <a:t>No variations in the model were possible</a:t>
            </a:r>
          </a:p>
        </p:txBody>
      </p:sp>
    </p:spTree>
    <p:extLst>
      <p:ext uri="{BB962C8B-B14F-4D97-AF65-F5344CB8AC3E}">
        <p14:creationId xmlns:p14="http://schemas.microsoft.com/office/powerpoint/2010/main" val="139836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normAutofit/>
          </a:bodyPr>
          <a:lstStyle/>
          <a:p>
            <a:r>
              <a:rPr lang="pt-PT" sz="3600" dirty="0">
                <a:solidFill>
                  <a:srgbClr val="C00000"/>
                </a:solidFill>
              </a:rPr>
              <a:t>To recapitulate...</a:t>
            </a:r>
          </a:p>
        </p:txBody>
      </p:sp>
      <p:graphicFrame>
        <p:nvGraphicFramePr>
          <p:cNvPr id="4" name="Group 72">
            <a:extLst>
              <a:ext uri="{FF2B5EF4-FFF2-40B4-BE49-F238E27FC236}">
                <a16:creationId xmlns:a16="http://schemas.microsoft.com/office/drawing/2014/main" id="{88CA2682-D38F-418B-8B60-6CC2EF227380}"/>
              </a:ext>
            </a:extLst>
          </p:cNvPr>
          <p:cNvGraphicFramePr>
            <a:graphicFrameLocks noGrp="1"/>
          </p:cNvGraphicFramePr>
          <p:nvPr>
            <p:ph idx="1"/>
            <p:extLst>
              <p:ext uri="{D42A27DB-BD31-4B8C-83A1-F6EECF244321}">
                <p14:modId xmlns:p14="http://schemas.microsoft.com/office/powerpoint/2010/main" val="3948990795"/>
              </p:ext>
            </p:extLst>
          </p:nvPr>
        </p:nvGraphicFramePr>
        <p:xfrm>
          <a:off x="381000" y="533400"/>
          <a:ext cx="11353800" cy="5684730"/>
        </p:xfrm>
        <a:graphic>
          <a:graphicData uri="http://schemas.openxmlformats.org/drawingml/2006/table">
            <a:tbl>
              <a:tblPr/>
              <a:tblGrid>
                <a:gridCol w="17907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3619500">
                  <a:extLst>
                    <a:ext uri="{9D8B030D-6E8A-4147-A177-3AD203B41FA5}">
                      <a16:colId xmlns:a16="http://schemas.microsoft.com/office/drawing/2014/main" val="20003"/>
                    </a:ext>
                  </a:extLst>
                </a:gridCol>
              </a:tblGrid>
              <a:tr h="3507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charset="0"/>
                          <a:ea typeface="Times New Roman" pitchFamily="18" charset="0"/>
                          <a:cs typeface="Arial" charset="0"/>
                        </a:rPr>
                        <a:t>Characteristics</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charset="0"/>
                          <a:ea typeface="Times New Roman" pitchFamily="18" charset="0"/>
                          <a:cs typeface="Arial" charset="0"/>
                        </a:rPr>
                        <a:t>Neo-Taylorism</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charset="0"/>
                          <a:ea typeface="Times New Roman" pitchFamily="18" charset="0"/>
                          <a:cs typeface="Arial" charset="0"/>
                        </a:rPr>
                        <a:t>Lean production</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charset="0"/>
                          <a:ea typeface="Times New Roman" pitchFamily="18" charset="0"/>
                          <a:cs typeface="Arial" charset="0"/>
                        </a:rPr>
                        <a:t>Anthropocentric</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0000"/>
                    </a:solidFill>
                  </a:tcPr>
                </a:tc>
                <a:extLst>
                  <a:ext uri="{0D108BD9-81ED-4DB2-BD59-A6C34878D82A}">
                    <a16:rowId xmlns:a16="http://schemas.microsoft.com/office/drawing/2014/main" val="10000"/>
                  </a:ext>
                </a:extLst>
              </a:tr>
              <a:tr h="951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Organizational structure</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Vertical integration.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Rigid hierarchy,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centralized control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Direct supervision.</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Operational decentralization.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Flat organization, low status differences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Subcontracting based on power</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Decentralization of decisions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Flat organization, low status differences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Subcontracting based on partnership</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290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Principles of work organization </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Strong division of labour.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Individual, simple and fragmented tasks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Multi-tasks (limited task rotation) (eventually)</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Team work organized around a team leader;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Task enlargement, simple multitasks.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Semi-autonomous workgroups,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task enrichment, complex tasks, organized according to socio-technical criteria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Multi-skilling</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88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Communication,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Participation and Labour Relations</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Centralized communication.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Top-down.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Low/no participation.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Adversarial Labour relations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Decentralized communication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Bottom-up</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Mechanisms of involvement.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Marginalization of trade unions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Labour relations based on compliance/consensus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Decentralized communication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Bottom to up.</a:t>
                      </a: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Mechanisms of participation (direct and indirect).</a:t>
                      </a: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Labour relations based on cooperation. </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88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Human resources</a:t>
                      </a: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Lower education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Quantitative flexibility</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High education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Quantitative flexibility and partial qualitative flexibility</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High education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Training for polyvalent functions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Qualitative flexibility</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1367761"/>
                  </a:ext>
                </a:extLst>
              </a:tr>
              <a:tr h="566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Production volume</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14" marB="45714"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High volume/large scale production</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High volume, just in time and flexible production</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Production in small batches and prototypes</a:t>
                      </a:r>
                    </a:p>
                  </a:txBody>
                  <a:tcPr marT="45714" marB="45714"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887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en-US" altLang="pt-PT" sz="3600" dirty="0">
                <a:solidFill>
                  <a:srgbClr val="C00000"/>
                </a:solidFill>
              </a:rPr>
              <a:t>To recapitulate: examples and elements of the new forms of work organization</a:t>
            </a:r>
            <a:br>
              <a:rPr lang="en-US" altLang="pt-PT" sz="3600" dirty="0">
                <a:solidFill>
                  <a:srgbClr val="C00000"/>
                </a:solidFill>
              </a:rPr>
            </a:br>
            <a:br>
              <a:rPr lang="en-US" altLang="pt-PT" sz="3600" dirty="0">
                <a:solidFill>
                  <a:srgbClr val="C00000"/>
                </a:solidFill>
              </a:rPr>
            </a:br>
            <a:br>
              <a:rPr lang="en-US" altLang="pt-PT" sz="3600" dirty="0">
                <a:solidFill>
                  <a:schemeClr val="tx2"/>
                </a:solidFill>
                <a:latin typeface="Arial" panose="020B0604020202020204" pitchFamily="34" charset="0"/>
                <a:cs typeface="Times New Roman" panose="02020603050405020304" pitchFamily="18" charset="0"/>
              </a:rPr>
            </a:br>
            <a:br>
              <a:rPr lang="en-US" altLang="pt-PT" sz="3600" dirty="0">
                <a:solidFill>
                  <a:srgbClr val="C00000"/>
                </a:solidFill>
              </a:rPr>
            </a:br>
            <a:br>
              <a:rPr lang="en-US" altLang="pt-PT" sz="3600" i="1" dirty="0">
                <a:solidFill>
                  <a:schemeClr val="tx2"/>
                </a:solidFill>
                <a:latin typeface="Arial" panose="020B0604020202020204" pitchFamily="34" charset="0"/>
                <a:cs typeface="Times New Roman" panose="02020603050405020304" pitchFamily="18" charset="0"/>
              </a:rPr>
            </a:br>
            <a:br>
              <a:rPr lang="en-US" altLang="pt-PT" sz="3600" i="1" dirty="0">
                <a:solidFill>
                  <a:schemeClr val="tx2"/>
                </a:solidFill>
                <a:latin typeface="Arial" panose="020B0604020202020204" pitchFamily="34" charset="0"/>
                <a:cs typeface="Times New Roman" panose="02020603050405020304" pitchFamily="18" charset="0"/>
              </a:rPr>
            </a:br>
            <a:endParaRPr lang="pt-PT" sz="3600" dirty="0">
              <a:solidFill>
                <a:srgbClr val="C00000"/>
              </a:solidFill>
            </a:endParaRPr>
          </a:p>
        </p:txBody>
      </p:sp>
      <p:graphicFrame>
        <p:nvGraphicFramePr>
          <p:cNvPr id="6" name="Diagrama 5">
            <a:extLst>
              <a:ext uri="{FF2B5EF4-FFF2-40B4-BE49-F238E27FC236}">
                <a16:creationId xmlns:a16="http://schemas.microsoft.com/office/drawing/2014/main" id="{3AB79A65-7DD2-6A24-7818-6E7421C627D8}"/>
              </a:ext>
            </a:extLst>
          </p:cNvPr>
          <p:cNvGraphicFramePr/>
          <p:nvPr>
            <p:extLst>
              <p:ext uri="{D42A27DB-BD31-4B8C-83A1-F6EECF244321}">
                <p14:modId xmlns:p14="http://schemas.microsoft.com/office/powerpoint/2010/main" val="4071926269"/>
              </p:ext>
            </p:extLst>
          </p:nvPr>
        </p:nvGraphicFramePr>
        <p:xfrm>
          <a:off x="2699185" y="908720"/>
          <a:ext cx="679363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64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228600"/>
            <a:ext cx="10972800" cy="647700"/>
          </a:xfrm>
        </p:spPr>
        <p:txBody>
          <a:bodyPr>
            <a:noAutofit/>
          </a:bodyPr>
          <a:lstStyle/>
          <a:p>
            <a:pPr>
              <a:spcBef>
                <a:spcPct val="0"/>
              </a:spcBef>
              <a:buClrTx/>
              <a:buSzTx/>
              <a:buFontTx/>
              <a:buNone/>
            </a:pPr>
            <a:r>
              <a:rPr lang="en-GB" altLang="pt-PT" sz="3600" dirty="0">
                <a:solidFill>
                  <a:srgbClr val="C00000"/>
                </a:solidFill>
              </a:rPr>
              <a:t>Organisational Modes</a:t>
            </a:r>
            <a:br>
              <a:rPr lang="en-GB" altLang="pt-PT" sz="3600" dirty="0">
                <a:solidFill>
                  <a:srgbClr val="C00000"/>
                </a:solidFill>
              </a:rPr>
            </a:br>
            <a:endParaRPr lang="pt-PT" sz="3600" dirty="0">
              <a:solidFill>
                <a:srgbClr val="C00000"/>
              </a:solidFill>
            </a:endParaRPr>
          </a:p>
        </p:txBody>
      </p:sp>
      <p:graphicFrame>
        <p:nvGraphicFramePr>
          <p:cNvPr id="4" name="Group 117">
            <a:extLst>
              <a:ext uri="{FF2B5EF4-FFF2-40B4-BE49-F238E27FC236}">
                <a16:creationId xmlns:a16="http://schemas.microsoft.com/office/drawing/2014/main" id="{46244AB3-20B0-551F-7F08-055267A1D4B0}"/>
              </a:ext>
            </a:extLst>
          </p:cNvPr>
          <p:cNvGraphicFramePr>
            <a:graphicFrameLocks noGrp="1"/>
          </p:cNvGraphicFramePr>
          <p:nvPr>
            <p:extLst>
              <p:ext uri="{D42A27DB-BD31-4B8C-83A1-F6EECF244321}">
                <p14:modId xmlns:p14="http://schemas.microsoft.com/office/powerpoint/2010/main" val="1992002727"/>
              </p:ext>
            </p:extLst>
          </p:nvPr>
        </p:nvGraphicFramePr>
        <p:xfrm>
          <a:off x="2171700" y="1143000"/>
          <a:ext cx="7848600" cy="4846422"/>
        </p:xfrm>
        <a:graphic>
          <a:graphicData uri="http://schemas.openxmlformats.org/drawingml/2006/table">
            <a:tbl>
              <a:tblPr/>
              <a:tblGrid>
                <a:gridCol w="1961734">
                  <a:extLst>
                    <a:ext uri="{9D8B030D-6E8A-4147-A177-3AD203B41FA5}">
                      <a16:colId xmlns:a16="http://schemas.microsoft.com/office/drawing/2014/main" val="20000"/>
                    </a:ext>
                  </a:extLst>
                </a:gridCol>
                <a:gridCol w="1963398">
                  <a:extLst>
                    <a:ext uri="{9D8B030D-6E8A-4147-A177-3AD203B41FA5}">
                      <a16:colId xmlns:a16="http://schemas.microsoft.com/office/drawing/2014/main" val="20001"/>
                    </a:ext>
                  </a:extLst>
                </a:gridCol>
                <a:gridCol w="1960070">
                  <a:extLst>
                    <a:ext uri="{9D8B030D-6E8A-4147-A177-3AD203B41FA5}">
                      <a16:colId xmlns:a16="http://schemas.microsoft.com/office/drawing/2014/main" val="20002"/>
                    </a:ext>
                  </a:extLst>
                </a:gridCol>
                <a:gridCol w="1963398">
                  <a:extLst>
                    <a:ext uri="{9D8B030D-6E8A-4147-A177-3AD203B41FA5}">
                      <a16:colId xmlns:a16="http://schemas.microsoft.com/office/drawing/2014/main" val="20003"/>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Discretionary learning organisation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Lean production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Taylorist organisation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Belgium</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Denmark</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Germany</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44,3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Greece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Italy</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Spain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France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33,3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Ireland</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37,8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Luxembourg</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Netherlands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Portugal</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United Kingdom</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Finland</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Sweden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52,6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Austria</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EU-15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Rectangle 114">
            <a:extLst>
              <a:ext uri="{FF2B5EF4-FFF2-40B4-BE49-F238E27FC236}">
                <a16:creationId xmlns:a16="http://schemas.microsoft.com/office/drawing/2014/main" id="{4D057B95-AA96-7F02-9FF7-FC6EA0C7AA48}"/>
              </a:ext>
            </a:extLst>
          </p:cNvPr>
          <p:cNvSpPr>
            <a:spLocks noChangeArrowheads="1"/>
          </p:cNvSpPr>
          <p:nvPr/>
        </p:nvSpPr>
        <p:spPr bwMode="auto">
          <a:xfrm>
            <a:off x="762000" y="5972032"/>
            <a:ext cx="1066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None/>
            </a:pPr>
            <a:r>
              <a:rPr lang="en-GB" altLang="pt-PT" sz="1400" dirty="0">
                <a:latin typeface="Arial" panose="020B0604020202020204" pitchFamily="34" charset="0"/>
                <a:cs typeface="Times New Roman" panose="02020603050405020304" pitchFamily="18" charset="0"/>
              </a:rPr>
              <a:t>Source: EUROFOUND, 3</a:t>
            </a:r>
            <a:r>
              <a:rPr lang="en-GB" altLang="pt-PT" sz="1400" baseline="30000" dirty="0">
                <a:latin typeface="Arial" panose="020B0604020202020204" pitchFamily="34" charset="0"/>
                <a:cs typeface="Times New Roman" panose="02020603050405020304" pitchFamily="18" charset="0"/>
              </a:rPr>
              <a:t>rd</a:t>
            </a:r>
            <a:r>
              <a:rPr lang="en-GB" altLang="pt-PT" sz="1400" dirty="0">
                <a:latin typeface="Arial" panose="020B0604020202020204" pitchFamily="34" charset="0"/>
                <a:cs typeface="Times New Roman" panose="02020603050405020304" pitchFamily="18" charset="0"/>
              </a:rPr>
              <a:t> European Working Condition Survey in OECD (2010) Innovative Workplaces, OECD, Paris, p.40</a:t>
            </a:r>
            <a:endParaRPr lang="en-GB" altLang="pt-PT" sz="1400" dirty="0">
              <a:latin typeface="Arial" panose="020B0604020202020204" pitchFamily="34" charset="0"/>
            </a:endParaRPr>
          </a:p>
        </p:txBody>
      </p:sp>
      <p:sp>
        <p:nvSpPr>
          <p:cNvPr id="6" name="Rectangle 114">
            <a:extLst>
              <a:ext uri="{FF2B5EF4-FFF2-40B4-BE49-F238E27FC236}">
                <a16:creationId xmlns:a16="http://schemas.microsoft.com/office/drawing/2014/main" id="{7B0E0F7D-52C3-4DB8-96C1-05705CDF64E8}"/>
              </a:ext>
            </a:extLst>
          </p:cNvPr>
          <p:cNvSpPr>
            <a:spLocks noChangeArrowheads="1"/>
          </p:cNvSpPr>
          <p:nvPr/>
        </p:nvSpPr>
        <p:spPr bwMode="auto">
          <a:xfrm>
            <a:off x="1295400" y="732079"/>
            <a:ext cx="922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None/>
            </a:pPr>
            <a:r>
              <a:rPr lang="en-GB" altLang="pt-PT" sz="1800" dirty="0">
                <a:latin typeface="Arial" panose="020B0604020202020204" pitchFamily="34" charset="0"/>
                <a:cs typeface="Times New Roman" panose="02020603050405020304" pitchFamily="18" charset="0"/>
              </a:rPr>
              <a:t>Percent of employees by organisational type/class, per country (2000)</a:t>
            </a:r>
            <a:endParaRPr lang="en-GB" altLang="pt-PT" sz="1800" dirty="0">
              <a:latin typeface="Arial" panose="020B0604020202020204" pitchFamily="34" charset="0"/>
            </a:endParaRPr>
          </a:p>
        </p:txBody>
      </p:sp>
    </p:spTree>
    <p:extLst>
      <p:ext uri="{BB962C8B-B14F-4D97-AF65-F5344CB8AC3E}">
        <p14:creationId xmlns:p14="http://schemas.microsoft.com/office/powerpoint/2010/main" val="2964205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pt-PT" altLang="pt-PT" sz="3600" dirty="0">
                <a:solidFill>
                  <a:srgbClr val="C00000"/>
                </a:solidFill>
              </a:rPr>
              <a:t>European Working Conditions Survey 2015</a:t>
            </a:r>
            <a:endParaRPr lang="pt-PT" sz="3600" dirty="0">
              <a:solidFill>
                <a:srgbClr val="C00000"/>
              </a:solidFill>
            </a:endParaRPr>
          </a:p>
        </p:txBody>
      </p:sp>
      <p:pic>
        <p:nvPicPr>
          <p:cNvPr id="3" name="Picture 2">
            <a:extLst>
              <a:ext uri="{FF2B5EF4-FFF2-40B4-BE49-F238E27FC236}">
                <a16:creationId xmlns:a16="http://schemas.microsoft.com/office/drawing/2014/main" id="{DF319A10-39E7-4750-9968-8DB76F7836BC}"/>
              </a:ext>
            </a:extLst>
          </p:cNvPr>
          <p:cNvPicPr>
            <a:picLocks noChangeAspect="1"/>
          </p:cNvPicPr>
          <p:nvPr/>
        </p:nvPicPr>
        <p:blipFill>
          <a:blip r:embed="rId3"/>
          <a:stretch>
            <a:fillRect/>
          </a:stretch>
        </p:blipFill>
        <p:spPr>
          <a:xfrm>
            <a:off x="757124" y="1520547"/>
            <a:ext cx="10226040" cy="4446105"/>
          </a:xfrm>
          <a:prstGeom prst="rect">
            <a:avLst/>
          </a:prstGeom>
        </p:spPr>
      </p:pic>
      <p:sp>
        <p:nvSpPr>
          <p:cNvPr id="5" name="Rectangle 114">
            <a:extLst>
              <a:ext uri="{FF2B5EF4-FFF2-40B4-BE49-F238E27FC236}">
                <a16:creationId xmlns:a16="http://schemas.microsoft.com/office/drawing/2014/main" id="{2A73EF01-0316-4754-AC3A-C8375EE8E0BE}"/>
              </a:ext>
            </a:extLst>
          </p:cNvPr>
          <p:cNvSpPr>
            <a:spLocks noChangeArrowheads="1"/>
          </p:cNvSpPr>
          <p:nvPr/>
        </p:nvSpPr>
        <p:spPr bwMode="auto">
          <a:xfrm>
            <a:off x="1214091" y="1151215"/>
            <a:ext cx="922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None/>
            </a:pPr>
            <a:r>
              <a:rPr lang="en-GB" altLang="pt-PT" sz="1800" dirty="0">
                <a:latin typeface="Arial" panose="020B0604020202020204" pitchFamily="34" charset="0"/>
                <a:cs typeface="Times New Roman" panose="02020603050405020304" pitchFamily="18" charset="0"/>
              </a:rPr>
              <a:t>Skills and discretion index, by country (2015)</a:t>
            </a:r>
            <a:endParaRPr lang="en-GB" altLang="pt-PT" sz="1800" dirty="0">
              <a:latin typeface="Arial" panose="020B0604020202020204" pitchFamily="34" charset="0"/>
            </a:endParaRPr>
          </a:p>
        </p:txBody>
      </p:sp>
      <p:sp>
        <p:nvSpPr>
          <p:cNvPr id="6" name="Rectangle 114">
            <a:extLst>
              <a:ext uri="{FF2B5EF4-FFF2-40B4-BE49-F238E27FC236}">
                <a16:creationId xmlns:a16="http://schemas.microsoft.com/office/drawing/2014/main" id="{9A72EE79-9325-406A-9FC7-0ADDA63A7E87}"/>
              </a:ext>
            </a:extLst>
          </p:cNvPr>
          <p:cNvSpPr>
            <a:spLocks noChangeArrowheads="1"/>
          </p:cNvSpPr>
          <p:nvPr/>
        </p:nvSpPr>
        <p:spPr bwMode="auto">
          <a:xfrm>
            <a:off x="315164" y="5706785"/>
            <a:ext cx="1066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None/>
            </a:pPr>
            <a:r>
              <a:rPr lang="en-GB" altLang="pt-PT" sz="1400" dirty="0">
                <a:latin typeface="Arial" panose="020B0604020202020204" pitchFamily="34" charset="0"/>
                <a:cs typeface="Times New Roman" panose="02020603050405020304" pitchFamily="18" charset="0"/>
              </a:rPr>
              <a:t>Source: EUROFOUND (2017), 6</a:t>
            </a:r>
            <a:r>
              <a:rPr lang="en-GB" altLang="pt-PT" sz="1400" baseline="30000" dirty="0">
                <a:latin typeface="Arial" panose="020B0604020202020204" pitchFamily="34" charset="0"/>
                <a:cs typeface="Times New Roman" panose="02020603050405020304" pitchFamily="18" charset="0"/>
              </a:rPr>
              <a:t>th</a:t>
            </a:r>
            <a:r>
              <a:rPr lang="en-GB" altLang="pt-PT" sz="1400" dirty="0">
                <a:latin typeface="Arial" panose="020B0604020202020204" pitchFamily="34" charset="0"/>
                <a:cs typeface="Times New Roman" panose="02020603050405020304" pitchFamily="18" charset="0"/>
              </a:rPr>
              <a:t> European Working Condition Survey, Figure 66</a:t>
            </a:r>
            <a:endParaRPr lang="en-GB" altLang="pt-PT" sz="1400" dirty="0">
              <a:latin typeface="Arial" panose="020B0604020202020204" pitchFamily="34" charset="0"/>
            </a:endParaRPr>
          </a:p>
        </p:txBody>
      </p:sp>
    </p:spTree>
    <p:extLst>
      <p:ext uri="{BB962C8B-B14F-4D97-AF65-F5344CB8AC3E}">
        <p14:creationId xmlns:p14="http://schemas.microsoft.com/office/powerpoint/2010/main" val="2365810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B4119-FE62-4BF5-874E-C88051F98252}"/>
              </a:ext>
            </a:extLst>
          </p:cNvPr>
          <p:cNvPicPr>
            <a:picLocks noChangeAspect="1"/>
          </p:cNvPicPr>
          <p:nvPr/>
        </p:nvPicPr>
        <p:blipFill>
          <a:blip r:embed="rId3"/>
          <a:stretch>
            <a:fillRect/>
          </a:stretch>
        </p:blipFill>
        <p:spPr>
          <a:xfrm>
            <a:off x="2057400" y="853042"/>
            <a:ext cx="5043487" cy="5395358"/>
          </a:xfrm>
          <a:prstGeom prst="rect">
            <a:avLst/>
          </a:prstGeom>
        </p:spPr>
      </p:pic>
      <p:sp>
        <p:nvSpPr>
          <p:cNvPr id="6" name="Rectangle 114">
            <a:extLst>
              <a:ext uri="{FF2B5EF4-FFF2-40B4-BE49-F238E27FC236}">
                <a16:creationId xmlns:a16="http://schemas.microsoft.com/office/drawing/2014/main" id="{9B9E46F2-78E0-451B-9455-D66613576AF2}"/>
              </a:ext>
            </a:extLst>
          </p:cNvPr>
          <p:cNvSpPr>
            <a:spLocks noChangeArrowheads="1"/>
          </p:cNvSpPr>
          <p:nvPr/>
        </p:nvSpPr>
        <p:spPr bwMode="auto">
          <a:xfrm>
            <a:off x="723900" y="114163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indent="0">
              <a:spcBef>
                <a:spcPct val="0"/>
              </a:spcBef>
              <a:buClrTx/>
              <a:buSzTx/>
              <a:buNone/>
            </a:pPr>
            <a:r>
              <a:rPr lang="en-GB" altLang="pt-PT" sz="1800" dirty="0">
                <a:latin typeface="Arial" panose="020B0604020202020204" pitchFamily="34" charset="0"/>
                <a:cs typeface="Times New Roman" panose="02020603050405020304" pitchFamily="18" charset="0"/>
              </a:rPr>
              <a:t>Task rotation types, EU28 (2015)</a:t>
            </a:r>
            <a:endParaRPr lang="en-GB" altLang="pt-PT" sz="1800" dirty="0">
              <a:latin typeface="Arial" panose="020B0604020202020204" pitchFamily="34" charset="0"/>
            </a:endParaRPr>
          </a:p>
        </p:txBody>
      </p:sp>
      <p:sp>
        <p:nvSpPr>
          <p:cNvPr id="8" name="Content Placeholder 2">
            <a:extLst>
              <a:ext uri="{FF2B5EF4-FFF2-40B4-BE49-F238E27FC236}">
                <a16:creationId xmlns:a16="http://schemas.microsoft.com/office/drawing/2014/main" id="{2B367B8B-8B98-4E21-B10D-CC309115A833}"/>
              </a:ext>
            </a:extLst>
          </p:cNvPr>
          <p:cNvSpPr>
            <a:spLocks noGrp="1"/>
          </p:cNvSpPr>
          <p:nvPr>
            <p:ph idx="1"/>
          </p:nvPr>
        </p:nvSpPr>
        <p:spPr>
          <a:xfrm>
            <a:off x="7772400" y="1371600"/>
            <a:ext cx="3505200" cy="2895600"/>
          </a:xfrm>
        </p:spPr>
        <p:txBody>
          <a:bodyPr>
            <a:normAutofit fontScale="70000" lnSpcReduction="20000"/>
          </a:bodyPr>
          <a:lstStyle/>
          <a:p>
            <a:pPr>
              <a:lnSpc>
                <a:spcPct val="120000"/>
              </a:lnSpc>
            </a:pPr>
            <a:r>
              <a:rPr lang="pt-PT" altLang="pt-PT" dirty="0">
                <a:solidFill>
                  <a:schemeClr val="bg2">
                    <a:lumMod val="10000"/>
                  </a:schemeClr>
                </a:solidFill>
              </a:rPr>
              <a:t>High percentage of task rotation: DK (77%), SI (72%) and NL (64%)</a:t>
            </a:r>
          </a:p>
          <a:p>
            <a:pPr>
              <a:lnSpc>
                <a:spcPct val="120000"/>
              </a:lnSpc>
            </a:pPr>
            <a:r>
              <a:rPr lang="pt-PT" altLang="pt-PT" dirty="0">
                <a:solidFill>
                  <a:schemeClr val="bg2">
                    <a:lumMod val="10000"/>
                  </a:schemeClr>
                </a:solidFill>
              </a:rPr>
              <a:t>Low percentage of task rotation: LV (32%), IT (28%) and HU (26%)</a:t>
            </a:r>
          </a:p>
          <a:p>
            <a:pPr>
              <a:lnSpc>
                <a:spcPct val="120000"/>
              </a:lnSpc>
            </a:pPr>
            <a:r>
              <a:rPr lang="pt-PT" altLang="pt-PT" dirty="0">
                <a:solidFill>
                  <a:schemeClr val="bg2">
                    <a:lumMod val="10000"/>
                  </a:schemeClr>
                </a:solidFill>
              </a:rPr>
              <a:t>Younger workers, services and sales and healthcare </a:t>
            </a:r>
            <a:r>
              <a:rPr lang="pt-PT" altLang="pt-PT" dirty="0">
                <a:solidFill>
                  <a:schemeClr val="bg2">
                    <a:lumMod val="10000"/>
                  </a:schemeClr>
                </a:solidFill>
                <a:cs typeface="Arial" panose="020B0604020202020204" pitchFamily="34" charset="0"/>
              </a:rPr>
              <a:t>→</a:t>
            </a:r>
            <a:r>
              <a:rPr lang="pt-BR" altLang="pt-PT" dirty="0">
                <a:solidFill>
                  <a:schemeClr val="bg2">
                    <a:lumMod val="10000"/>
                  </a:schemeClr>
                </a:solidFill>
                <a:cs typeface="Arial" panose="020B0604020202020204" pitchFamily="34" charset="0"/>
              </a:rPr>
              <a:t> higher task rotation</a:t>
            </a:r>
            <a:endParaRPr lang="pt-PT" altLang="pt-PT" dirty="0">
              <a:solidFill>
                <a:schemeClr val="bg2">
                  <a:lumMod val="10000"/>
                </a:schemeClr>
              </a:solidFill>
            </a:endParaRPr>
          </a:p>
        </p:txBody>
      </p:sp>
      <p:sp>
        <p:nvSpPr>
          <p:cNvPr id="9" name="Título 1">
            <a:extLst>
              <a:ext uri="{FF2B5EF4-FFF2-40B4-BE49-F238E27FC236}">
                <a16:creationId xmlns:a16="http://schemas.microsoft.com/office/drawing/2014/main" id="{5BD8570C-35A7-426C-88A7-B7E289AC1608}"/>
              </a:ext>
            </a:extLst>
          </p:cNvPr>
          <p:cNvSpPr>
            <a:spLocks noGrp="1"/>
          </p:cNvSpPr>
          <p:nvPr>
            <p:ph type="title"/>
          </p:nvPr>
        </p:nvSpPr>
        <p:spPr>
          <a:xfrm>
            <a:off x="609600" y="419100"/>
            <a:ext cx="10972800" cy="647700"/>
          </a:xfrm>
        </p:spPr>
        <p:txBody>
          <a:bodyPr>
            <a:noAutofit/>
          </a:bodyPr>
          <a:lstStyle/>
          <a:p>
            <a:r>
              <a:rPr lang="pt-PT" altLang="pt-PT" sz="3600" dirty="0">
                <a:solidFill>
                  <a:srgbClr val="C00000"/>
                </a:solidFill>
              </a:rPr>
              <a:t>European Working Conditions Survey 2015</a:t>
            </a:r>
            <a:endParaRPr lang="pt-PT" sz="3600" dirty="0">
              <a:solidFill>
                <a:srgbClr val="C00000"/>
              </a:solidFill>
            </a:endParaRPr>
          </a:p>
        </p:txBody>
      </p:sp>
      <p:sp>
        <p:nvSpPr>
          <p:cNvPr id="10" name="Rectangle 114">
            <a:extLst>
              <a:ext uri="{FF2B5EF4-FFF2-40B4-BE49-F238E27FC236}">
                <a16:creationId xmlns:a16="http://schemas.microsoft.com/office/drawing/2014/main" id="{C2F85E8B-17E4-44CB-B062-75FBDFE325B1}"/>
              </a:ext>
            </a:extLst>
          </p:cNvPr>
          <p:cNvSpPr>
            <a:spLocks noChangeArrowheads="1"/>
          </p:cNvSpPr>
          <p:nvPr/>
        </p:nvSpPr>
        <p:spPr bwMode="auto">
          <a:xfrm>
            <a:off x="5105400" y="5982012"/>
            <a:ext cx="70536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a:spcBef>
                <a:spcPct val="0"/>
              </a:spcBef>
              <a:buClrTx/>
              <a:buSzTx/>
              <a:buNone/>
            </a:pPr>
            <a:r>
              <a:rPr lang="en-GB" altLang="pt-PT" sz="1400" dirty="0">
                <a:latin typeface="Arial" panose="020B0604020202020204" pitchFamily="34" charset="0"/>
                <a:cs typeface="Times New Roman" panose="02020603050405020304" pitchFamily="18" charset="0"/>
              </a:rPr>
              <a:t>Source: EUROFOUND (2017), 6</a:t>
            </a:r>
            <a:r>
              <a:rPr lang="en-GB" altLang="pt-PT" sz="1400" baseline="30000" dirty="0">
                <a:latin typeface="Arial" panose="020B0604020202020204" pitchFamily="34" charset="0"/>
                <a:cs typeface="Times New Roman" panose="02020603050405020304" pitchFamily="18" charset="0"/>
              </a:rPr>
              <a:t>th</a:t>
            </a:r>
            <a:r>
              <a:rPr lang="en-GB" altLang="pt-PT" sz="1400" dirty="0">
                <a:latin typeface="Arial" panose="020B0604020202020204" pitchFamily="34" charset="0"/>
                <a:cs typeface="Times New Roman" panose="02020603050405020304" pitchFamily="18" charset="0"/>
              </a:rPr>
              <a:t> European Working Condition Survey, Figure 78</a:t>
            </a:r>
            <a:endParaRPr lang="en-GB" altLang="pt-PT" sz="1400" dirty="0">
              <a:latin typeface="Arial" panose="020B0604020202020204" pitchFamily="34" charset="0"/>
            </a:endParaRPr>
          </a:p>
        </p:txBody>
      </p:sp>
    </p:spTree>
    <p:extLst>
      <p:ext uri="{BB962C8B-B14F-4D97-AF65-F5344CB8AC3E}">
        <p14:creationId xmlns:p14="http://schemas.microsoft.com/office/powerpoint/2010/main" val="50023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bg2">
                    <a:lumMod val="10000"/>
                  </a:schemeClr>
                </a:solidFill>
              </a:rPr>
              <a:t>Essential reading:</a:t>
            </a:r>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457200" y="1905000"/>
            <a:ext cx="7128510" cy="4171950"/>
          </a:xfrm>
        </p:spPr>
        <p:txBody>
          <a:bodyPr>
            <a:normAutofit/>
          </a:bodyPr>
          <a:lstStyle/>
          <a:p>
            <a:pPr marL="0" indent="0">
              <a:buNone/>
            </a:pPr>
            <a:r>
              <a:rPr lang="en-GB" altLang="pt-PT" dirty="0"/>
              <a:t>The CORE team (2017): The Economy: Economics for a Changing World, UNITs 3.9 and 3.10: </a:t>
            </a:r>
            <a:r>
              <a:rPr lang="en-GB" altLang="pt-PT" dirty="0">
                <a:hlinkClick r:id="rId2"/>
              </a:rPr>
              <a:t>http://www.core-econ.org/the-economy/book/text/0-3-contents.html#contents</a:t>
            </a:r>
            <a:endParaRPr lang="en-GB" altLang="pt-PT" dirty="0"/>
          </a:p>
          <a:p>
            <a:pPr marL="0" indent="0">
              <a:buNone/>
            </a:pPr>
            <a:r>
              <a:rPr lang="en-GB" altLang="pt-PT" dirty="0"/>
              <a:t>Grote, G. &amp; Guest, D. (2017) The case for reinvigorating quality of working life research, </a:t>
            </a:r>
            <a:r>
              <a:rPr lang="en-GB" altLang="pt-PT" i="1" dirty="0"/>
              <a:t>Human Relations</a:t>
            </a:r>
            <a:r>
              <a:rPr lang="en-GB" altLang="pt-PT" dirty="0"/>
              <a:t>, 70(2) 149–167.</a:t>
            </a:r>
          </a:p>
        </p:txBody>
      </p:sp>
      <p:pic>
        <p:nvPicPr>
          <p:cNvPr id="6" name="Picture 5">
            <a:extLst>
              <a:ext uri="{FF2B5EF4-FFF2-40B4-BE49-F238E27FC236}">
                <a16:creationId xmlns:a16="http://schemas.microsoft.com/office/drawing/2014/main" id="{1CEA2C8A-077B-44BA-BFC1-B2A591A18842}"/>
              </a:ext>
            </a:extLst>
          </p:cNvPr>
          <p:cNvPicPr>
            <a:picLocks noChangeAspect="1"/>
          </p:cNvPicPr>
          <p:nvPr/>
        </p:nvPicPr>
        <p:blipFill>
          <a:blip r:embed="rId3"/>
          <a:stretch>
            <a:fillRect/>
          </a:stretch>
        </p:blipFill>
        <p:spPr>
          <a:xfrm>
            <a:off x="7461386" y="1676400"/>
            <a:ext cx="4715374" cy="3048000"/>
          </a:xfrm>
          <a:prstGeom prst="rect">
            <a:avLst/>
          </a:prstGeom>
        </p:spPr>
      </p:pic>
    </p:spTree>
    <p:extLst>
      <p:ext uri="{BB962C8B-B14F-4D97-AF65-F5344CB8AC3E}">
        <p14:creationId xmlns:p14="http://schemas.microsoft.com/office/powerpoint/2010/main" val="366986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F38476-F061-4AF8-A866-8752480D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0"/>
            <a:ext cx="12192000" cy="6858000"/>
          </a:xfrm>
          <a:prstGeom prst="rect">
            <a:avLst/>
          </a:prstGeom>
        </p:spPr>
      </p:pic>
      <p:pic>
        <p:nvPicPr>
          <p:cNvPr id="9" name="Imagem 8">
            <a:extLst>
              <a:ext uri="{FF2B5EF4-FFF2-40B4-BE49-F238E27FC236}">
                <a16:creationId xmlns:a16="http://schemas.microsoft.com/office/drawing/2014/main" id="{69A6EA82-B8F8-4FF9-9D04-1B78FFC97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758" y="221511"/>
            <a:ext cx="889804" cy="744584"/>
          </a:xfrm>
          <a:prstGeom prst="rect">
            <a:avLst/>
          </a:prstGeom>
        </p:spPr>
      </p:pic>
      <p:sp>
        <p:nvSpPr>
          <p:cNvPr id="14" name="Title 1">
            <a:extLst>
              <a:ext uri="{FF2B5EF4-FFF2-40B4-BE49-F238E27FC236}">
                <a16:creationId xmlns:a16="http://schemas.microsoft.com/office/drawing/2014/main" id="{380E966F-40A5-47DC-9DF4-2D0289A58EE9}"/>
              </a:ext>
            </a:extLst>
          </p:cNvPr>
          <p:cNvSpPr txBox="1">
            <a:spLocks/>
          </p:cNvSpPr>
          <p:nvPr/>
        </p:nvSpPr>
        <p:spPr>
          <a:xfrm>
            <a:off x="238070" y="1905000"/>
            <a:ext cx="6924730" cy="2556510"/>
          </a:xfrm>
          <a:prstGeom prst="rect">
            <a:avLst/>
          </a:prstGeom>
        </p:spPr>
        <p:txBody>
          <a:bodyPr lIns="91440" tIns="45720" rIns="91440" bIns="45720" anchor="t"/>
          <a:lst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0000"/>
                </a:solidFill>
                <a:uFillTx/>
                <a:latin typeface="Sharp Sans"/>
                <a:ea typeface="Sharp Sans"/>
                <a:cs typeface="Sharp Sans"/>
                <a:sym typeface="Sharp Sans"/>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Sociology of Work</a:t>
            </a:r>
          </a:p>
          <a:p>
            <a:pPr marL="0" marR="0" lvl="0" indent="0" algn="l" defTabSz="2438338" rtl="0" eaLnBrk="1" fontAlgn="auto" latinLnBrk="0" hangingPunct="1">
              <a:lnSpc>
                <a:spcPct val="80000"/>
              </a:lnSpc>
              <a:spcBef>
                <a:spcPts val="0"/>
              </a:spcBef>
              <a:spcAft>
                <a:spcPts val="0"/>
              </a:spcAft>
              <a:buClrTx/>
              <a:buSzTx/>
              <a:buFontTx/>
              <a:buNone/>
              <a:tabLst/>
              <a:defRPr/>
            </a:pPr>
            <a:endParaRPr lang="pt-PT" sz="5000" b="0" spc="-100" dirty="0">
              <a:solidFill>
                <a:srgbClr val="FFFFFF"/>
              </a:solidFill>
            </a:endParaRPr>
          </a:p>
          <a:p>
            <a:pPr lvl="0">
              <a:defRPr/>
            </a:pPr>
            <a:r>
              <a:rPr lang="en-GB" sz="5000" b="0" spc="-100" dirty="0">
                <a:solidFill>
                  <a:srgbClr val="FFFFFF"/>
                </a:solidFill>
              </a:rPr>
              <a:t>Inclusive forms of work organization</a:t>
            </a:r>
          </a:p>
          <a:p>
            <a:pPr lvl="0">
              <a:defRPr/>
            </a:pPr>
            <a:r>
              <a:rPr lang="en-GB" sz="5000" b="0" spc="-100" dirty="0">
                <a:solidFill>
                  <a:srgbClr val="FFFFFF"/>
                </a:solidFill>
              </a:rPr>
              <a:t> </a:t>
            </a:r>
          </a:p>
          <a:p>
            <a:pPr lvl="0">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r>
              <a:rPr kumimoji="0" lang="pt-PT" sz="2400" b="0" i="0" u="none" strike="noStrike" kern="1200" cap="none" spc="-100" normalizeH="0" baseline="0" noProof="0" dirty="0">
                <a:ln>
                  <a:noFill/>
                </a:ln>
                <a:solidFill>
                  <a:srgbClr val="FFFFFF"/>
                </a:solidFill>
                <a:effectLst/>
                <a:uLnTx/>
                <a:uFillTx/>
                <a:latin typeface="Sharp Sans"/>
                <a:sym typeface="Sharp Sans"/>
              </a:rPr>
              <a:t>Ricardo Rodrigues, PhD, MSc</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endParaRPr kumimoji="0" lang="pt-PT" sz="2000" b="1" i="0" u="none" strike="noStrike" kern="1200" cap="none" spc="-170" normalizeH="0" baseline="0" noProof="0" dirty="0">
              <a:ln>
                <a:noFill/>
              </a:ln>
              <a:solidFill>
                <a:srgbClr val="FF0000"/>
              </a:solidFill>
              <a:effectLst/>
              <a:highlight>
                <a:srgbClr val="FFFF00"/>
              </a:highligh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5000" b="0" i="0" u="none" strike="noStrike" kern="1200" cap="none" spc="-100" normalizeH="0" baseline="0" noProof="0" dirty="0">
              <a:ln>
                <a:noFill/>
              </a:ln>
              <a:solidFill>
                <a:srgbClr val="FFFFFF"/>
              </a:solidFill>
              <a:effectLs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8500" b="1" i="0" u="none" strike="noStrike" kern="1200" cap="none" spc="-170" normalizeH="0" baseline="0" noProof="0" dirty="0">
              <a:ln>
                <a:noFill/>
              </a:ln>
              <a:solidFill>
                <a:srgbClr val="FF0000"/>
              </a:solidFill>
              <a:effectLst/>
              <a:uLnTx/>
              <a:uFillTx/>
              <a:latin typeface="Sharp Sans"/>
              <a:sym typeface="Sharp Sans"/>
            </a:endParaRPr>
          </a:p>
        </p:txBody>
      </p:sp>
      <p:pic>
        <p:nvPicPr>
          <p:cNvPr id="2" name="Picture 1">
            <a:extLst>
              <a:ext uri="{FF2B5EF4-FFF2-40B4-BE49-F238E27FC236}">
                <a16:creationId xmlns:a16="http://schemas.microsoft.com/office/drawing/2014/main" id="{1F643F39-AEE2-4284-BFD7-AD39FCACDB2E}"/>
              </a:ext>
            </a:extLst>
          </p:cNvPr>
          <p:cNvPicPr>
            <a:picLocks noChangeAspect="1"/>
          </p:cNvPicPr>
          <p:nvPr/>
        </p:nvPicPr>
        <p:blipFill>
          <a:blip r:embed="rId5"/>
          <a:stretch>
            <a:fillRect/>
          </a:stretch>
        </p:blipFill>
        <p:spPr>
          <a:xfrm>
            <a:off x="5899902" y="463131"/>
            <a:ext cx="2364028" cy="1289470"/>
          </a:xfrm>
          <a:prstGeom prst="rect">
            <a:avLst/>
          </a:prstGeom>
        </p:spPr>
      </p:pic>
      <p:pic>
        <p:nvPicPr>
          <p:cNvPr id="3" name="Imagem 9" descr="Uma imagem com texto&#10;&#10;Descrição gerada automaticamente">
            <a:extLst>
              <a:ext uri="{FF2B5EF4-FFF2-40B4-BE49-F238E27FC236}">
                <a16:creationId xmlns:a16="http://schemas.microsoft.com/office/drawing/2014/main" id="{BBE69905-D90C-4FDE-AA01-36F79D509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794" y="4665452"/>
            <a:ext cx="3203922" cy="1821408"/>
          </a:xfrm>
          <a:prstGeom prst="rect">
            <a:avLst/>
          </a:prstGeom>
        </p:spPr>
      </p:pic>
    </p:spTree>
    <p:extLst>
      <p:ext uri="{BB962C8B-B14F-4D97-AF65-F5344CB8AC3E}">
        <p14:creationId xmlns:p14="http://schemas.microsoft.com/office/powerpoint/2010/main" val="235109742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156DE-70EE-3D86-3123-DF3800E84454}"/>
              </a:ext>
            </a:extLst>
          </p:cNvPr>
          <p:cNvSpPr>
            <a:spLocks noGrp="1"/>
          </p:cNvSpPr>
          <p:nvPr>
            <p:ph type="title"/>
          </p:nvPr>
        </p:nvSpPr>
        <p:spPr>
          <a:xfrm>
            <a:off x="587237" y="533400"/>
            <a:ext cx="10972800" cy="562074"/>
          </a:xfrm>
        </p:spPr>
        <p:txBody>
          <a:bodyPr>
            <a:noAutofit/>
          </a:bodyPr>
          <a:lstStyle/>
          <a:p>
            <a:r>
              <a:rPr lang="pt-PT" sz="3600" dirty="0">
                <a:solidFill>
                  <a:srgbClr val="C00000"/>
                </a:solidFill>
              </a:rPr>
              <a:t>Inclusive models – organizational constraints</a:t>
            </a:r>
          </a:p>
        </p:txBody>
      </p:sp>
      <p:sp>
        <p:nvSpPr>
          <p:cNvPr id="3" name="Marcador de Posição de Conteúdo 2">
            <a:extLst>
              <a:ext uri="{FF2B5EF4-FFF2-40B4-BE49-F238E27FC236}">
                <a16:creationId xmlns:a16="http://schemas.microsoft.com/office/drawing/2014/main" id="{938D5923-6BF5-41B3-1F7A-E5A2399F9905}"/>
              </a:ext>
            </a:extLst>
          </p:cNvPr>
          <p:cNvSpPr>
            <a:spLocks noGrp="1"/>
          </p:cNvSpPr>
          <p:nvPr>
            <p:ph idx="1"/>
          </p:nvPr>
        </p:nvSpPr>
        <p:spPr>
          <a:xfrm>
            <a:off x="587237" y="1447800"/>
            <a:ext cx="10985500" cy="4648200"/>
          </a:xfrm>
        </p:spPr>
        <p:txBody>
          <a:bodyPr>
            <a:normAutofit/>
          </a:bodyPr>
          <a:lstStyle/>
          <a:p>
            <a:pPr algn="just" rtl="0" fontAlgn="t">
              <a:lnSpc>
                <a:spcPct val="100000"/>
              </a:lnSpc>
              <a:spcBef>
                <a:spcPts val="0"/>
              </a:spcBef>
              <a:spcAft>
                <a:spcPts val="600"/>
              </a:spcAft>
              <a:buSzPts val="1800"/>
              <a:buFont typeface="Wingdings" panose="05000000000000000000" pitchFamily="2" charset="2"/>
              <a:buChar char="ü"/>
            </a:pPr>
            <a:r>
              <a:rPr lang="en-GB" sz="1800" kern="1200" dirty="0">
                <a:solidFill>
                  <a:schemeClr val="tx1"/>
                </a:solidFill>
              </a:rPr>
              <a:t>Management techniques focusing on rationalization of processes/workforce (downsizing), using quantitative flexibility (including working hours) as determined by the companies</a:t>
            </a:r>
          </a:p>
          <a:p>
            <a:pPr marL="0" indent="0" algn="just" rtl="0" eaLnBrk="1" fontAlgn="t" latinLnBrk="0" hangingPunct="1">
              <a:lnSpc>
                <a:spcPct val="100000"/>
              </a:lnSpc>
              <a:spcBef>
                <a:spcPts val="0"/>
              </a:spcBef>
              <a:spcAft>
                <a:spcPts val="600"/>
              </a:spcAft>
              <a:buClrTx/>
              <a:buSzPts val="1800"/>
              <a:buNone/>
            </a:pPr>
            <a:endParaRPr lang="pt-PT" sz="1800" b="0" i="0" u="none" strike="noStrike" dirty="0">
              <a:solidFill>
                <a:schemeClr val="tx1"/>
              </a:solidFill>
              <a:effectLst/>
            </a:endParaRPr>
          </a:p>
          <a:p>
            <a:pPr algn="just" rtl="0" fontAlgn="t">
              <a:lnSpc>
                <a:spcPct val="100000"/>
              </a:lnSpc>
              <a:spcBef>
                <a:spcPts val="0"/>
              </a:spcBef>
              <a:spcAft>
                <a:spcPts val="600"/>
              </a:spcAft>
              <a:buFont typeface="Wingdings" panose="05000000000000000000" pitchFamily="2" charset="2"/>
              <a:buChar char="ü"/>
            </a:pPr>
            <a:r>
              <a:rPr lang="en-GB" sz="1800" kern="1200" dirty="0">
                <a:solidFill>
                  <a:schemeClr val="tx1"/>
                </a:solidFill>
              </a:rPr>
              <a:t>‘Individual commitment to the company’ seem as the gold-standard and poor understanding of productivity, leading to long working hours</a:t>
            </a:r>
          </a:p>
          <a:p>
            <a:pPr marL="0" indent="0" algn="just" rtl="0" eaLnBrk="1" fontAlgn="t" latinLnBrk="0" hangingPunct="1">
              <a:lnSpc>
                <a:spcPct val="100000"/>
              </a:lnSpc>
              <a:spcBef>
                <a:spcPts val="0"/>
              </a:spcBef>
              <a:spcAft>
                <a:spcPts val="600"/>
              </a:spcAft>
              <a:buNone/>
            </a:pPr>
            <a:endParaRPr lang="pt-PT" sz="1800" b="0" i="0" u="none" strike="noStrike" dirty="0">
              <a:solidFill>
                <a:schemeClr val="tx1"/>
              </a:solidFill>
              <a:effectLst/>
            </a:endParaRPr>
          </a:p>
          <a:p>
            <a:pPr algn="just" rtl="0" eaLnBrk="1" fontAlgn="t" latinLnBrk="0" hangingPunct="1">
              <a:lnSpc>
                <a:spcPct val="100000"/>
              </a:lnSpc>
              <a:spcBef>
                <a:spcPts val="0"/>
              </a:spcBef>
              <a:spcAft>
                <a:spcPts val="600"/>
              </a:spcAft>
              <a:buFont typeface="Wingdings" panose="05000000000000000000" pitchFamily="2" charset="2"/>
              <a:buChar char="ü"/>
            </a:pPr>
            <a:r>
              <a:rPr lang="pt-PT" sz="1800" b="0" i="0" u="none" strike="noStrike" kern="1200" dirty="0">
                <a:solidFill>
                  <a:schemeClr val="tx1"/>
                </a:solidFill>
                <a:effectLst/>
              </a:rPr>
              <a:t>Corporate culture and work schedules geared towards ‘company-first’ approaches and thus also leading to long working hours and forfeiting social benefits (see mandatory paternity leave example in Portugal)</a:t>
            </a:r>
          </a:p>
          <a:p>
            <a:pPr marL="0" indent="0" algn="just" rtl="0" eaLnBrk="1" fontAlgn="t" latinLnBrk="0" hangingPunct="1">
              <a:lnSpc>
                <a:spcPct val="100000"/>
              </a:lnSpc>
              <a:spcBef>
                <a:spcPts val="0"/>
              </a:spcBef>
              <a:spcAft>
                <a:spcPts val="600"/>
              </a:spcAft>
              <a:buNone/>
            </a:pPr>
            <a:endParaRPr lang="pt-PT" sz="1800" b="0" i="0" u="none" strike="noStrike" dirty="0">
              <a:solidFill>
                <a:schemeClr val="tx1"/>
              </a:solidFill>
              <a:effectLst/>
            </a:endParaRPr>
          </a:p>
          <a:p>
            <a:pPr algn="just" rtl="0" eaLnBrk="1" fontAlgn="t" latinLnBrk="0" hangingPunct="1">
              <a:lnSpc>
                <a:spcPct val="100000"/>
              </a:lnSpc>
              <a:spcBef>
                <a:spcPts val="0"/>
              </a:spcBef>
              <a:spcAft>
                <a:spcPts val="600"/>
              </a:spcAft>
              <a:buFont typeface="Wingdings" panose="05000000000000000000" pitchFamily="2" charset="2"/>
              <a:buChar char="ü"/>
            </a:pPr>
            <a:r>
              <a:rPr lang="pt-PT" sz="1800" b="0" i="0" u="none" strike="noStrike" kern="1200" dirty="0">
                <a:solidFill>
                  <a:schemeClr val="tx1"/>
                </a:solidFill>
                <a:effectLst/>
              </a:rPr>
              <a:t>Lack of awareness about public policies on work-life balance</a:t>
            </a:r>
            <a:endParaRPr lang="pt-PT" sz="1800" b="0" i="0" u="none" strike="noStrike" dirty="0">
              <a:solidFill>
                <a:schemeClr val="tx1"/>
              </a:solidFill>
              <a:effectLst/>
            </a:endParaRPr>
          </a:p>
          <a:p>
            <a:pPr marL="0" indent="0">
              <a:lnSpc>
                <a:spcPct val="120000"/>
              </a:lnSpc>
              <a:spcBef>
                <a:spcPts val="1200"/>
              </a:spcBef>
              <a:buNone/>
            </a:pPr>
            <a:endParaRPr lang="pt-PT" sz="2400" b="1" dirty="0">
              <a:solidFill>
                <a:schemeClr val="tx1"/>
              </a:solidFill>
            </a:endParaRPr>
          </a:p>
        </p:txBody>
      </p:sp>
      <p:sp>
        <p:nvSpPr>
          <p:cNvPr id="4" name="Rectangle 3">
            <a:extLst>
              <a:ext uri="{FF2B5EF4-FFF2-40B4-BE49-F238E27FC236}">
                <a16:creationId xmlns:a16="http://schemas.microsoft.com/office/drawing/2014/main" id="{4826729E-8AEB-4C67-A4D8-CC8135FB91D9}"/>
              </a:ext>
            </a:extLst>
          </p:cNvPr>
          <p:cNvSpPr/>
          <p:nvPr/>
        </p:nvSpPr>
        <p:spPr>
          <a:xfrm>
            <a:off x="457200" y="5449669"/>
            <a:ext cx="11528563" cy="646331"/>
          </a:xfrm>
          <a:prstGeom prst="rect">
            <a:avLst/>
          </a:prstGeom>
        </p:spPr>
        <p:txBody>
          <a:bodyPr wrap="square">
            <a:spAutoFit/>
          </a:bodyPr>
          <a:lstStyle/>
          <a:p>
            <a:r>
              <a:rPr lang="pt-PT" dirty="0">
                <a:latin typeface="Sharp Sans"/>
              </a:rPr>
              <a:t>Source: Casaca, Sara Falcão (2014) “A conciliação trabalho-família como uma dimensão fundamental da qualidade de vida”, Kovács, Ilona (coord),</a:t>
            </a:r>
            <a:r>
              <a:rPr lang="pt-PT" b="1" dirty="0">
                <a:latin typeface="Sharp Sans"/>
              </a:rPr>
              <a:t> </a:t>
            </a:r>
            <a:r>
              <a:rPr lang="pt-PT" i="1" dirty="0">
                <a:latin typeface="Sharp Sans"/>
              </a:rPr>
              <a:t>Temas atuais em Sociologia do Trabalho</a:t>
            </a:r>
            <a:r>
              <a:rPr lang="pt-PT" dirty="0">
                <a:latin typeface="Sharp Sans"/>
              </a:rPr>
              <a:t>,  Fundação Económicas/Almedina, p. 359.</a:t>
            </a:r>
          </a:p>
        </p:txBody>
      </p:sp>
    </p:spTree>
    <p:extLst>
      <p:ext uri="{BB962C8B-B14F-4D97-AF65-F5344CB8AC3E}">
        <p14:creationId xmlns:p14="http://schemas.microsoft.com/office/powerpoint/2010/main" val="1891095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156DE-70EE-3D86-3123-DF3800E84454}"/>
              </a:ext>
            </a:extLst>
          </p:cNvPr>
          <p:cNvSpPr>
            <a:spLocks noGrp="1"/>
          </p:cNvSpPr>
          <p:nvPr>
            <p:ph type="title"/>
          </p:nvPr>
        </p:nvSpPr>
        <p:spPr>
          <a:xfrm>
            <a:off x="587237" y="533400"/>
            <a:ext cx="10972800" cy="562074"/>
          </a:xfrm>
        </p:spPr>
        <p:txBody>
          <a:bodyPr>
            <a:noAutofit/>
          </a:bodyPr>
          <a:lstStyle/>
          <a:p>
            <a:r>
              <a:rPr lang="pt-PT" sz="3600" dirty="0">
                <a:solidFill>
                  <a:srgbClr val="C00000"/>
                </a:solidFill>
              </a:rPr>
              <a:t>Inclusive models – organizational constraints</a:t>
            </a:r>
          </a:p>
        </p:txBody>
      </p:sp>
      <p:sp>
        <p:nvSpPr>
          <p:cNvPr id="3" name="Marcador de Posição de Conteúdo 2">
            <a:extLst>
              <a:ext uri="{FF2B5EF4-FFF2-40B4-BE49-F238E27FC236}">
                <a16:creationId xmlns:a16="http://schemas.microsoft.com/office/drawing/2014/main" id="{938D5923-6BF5-41B3-1F7A-E5A2399F9905}"/>
              </a:ext>
            </a:extLst>
          </p:cNvPr>
          <p:cNvSpPr>
            <a:spLocks noGrp="1"/>
          </p:cNvSpPr>
          <p:nvPr>
            <p:ph idx="1"/>
          </p:nvPr>
        </p:nvSpPr>
        <p:spPr>
          <a:xfrm>
            <a:off x="587237" y="1447800"/>
            <a:ext cx="10985500" cy="4648200"/>
          </a:xfrm>
        </p:spPr>
        <p:txBody>
          <a:bodyPr>
            <a:normAutofit/>
          </a:bodyPr>
          <a:lstStyle/>
          <a:p>
            <a:pPr algn="just" rtl="0" fontAlgn="t">
              <a:lnSpc>
                <a:spcPct val="100000"/>
              </a:lnSpc>
              <a:spcBef>
                <a:spcPts val="0"/>
              </a:spcBef>
              <a:spcAft>
                <a:spcPts val="600"/>
              </a:spcAft>
              <a:buSzPts val="1800"/>
              <a:buFont typeface="Wingdings" panose="05000000000000000000" pitchFamily="2" charset="2"/>
              <a:buChar char="ü"/>
            </a:pPr>
            <a:r>
              <a:rPr lang="en-GB" sz="1800" kern="1200" dirty="0">
                <a:solidFill>
                  <a:schemeClr val="tx1"/>
                </a:solidFill>
              </a:rPr>
              <a:t>‘Traditional’ management and corporate culture, whose values and practices influence recruitment practices, assessment of performance, payments, which are based on a ‘traditional standard’ worker and on a strict separation of work and family spheres.</a:t>
            </a:r>
          </a:p>
          <a:p>
            <a:pPr marL="0" indent="0" algn="just" rtl="0" eaLnBrk="1" fontAlgn="t" latinLnBrk="0" hangingPunct="1">
              <a:lnSpc>
                <a:spcPct val="100000"/>
              </a:lnSpc>
              <a:spcBef>
                <a:spcPts val="0"/>
              </a:spcBef>
              <a:spcAft>
                <a:spcPts val="600"/>
              </a:spcAft>
              <a:buClrTx/>
              <a:buSzPts val="1800"/>
              <a:buNone/>
            </a:pPr>
            <a:endParaRPr lang="pt-PT" sz="1800" b="0" i="0" u="none" strike="noStrike" dirty="0">
              <a:solidFill>
                <a:schemeClr val="tx1"/>
              </a:solidFill>
              <a:effectLst/>
            </a:endParaRPr>
          </a:p>
          <a:p>
            <a:pPr algn="just" rtl="0" fontAlgn="t">
              <a:lnSpc>
                <a:spcPct val="100000"/>
              </a:lnSpc>
              <a:spcBef>
                <a:spcPts val="0"/>
              </a:spcBef>
              <a:spcAft>
                <a:spcPts val="600"/>
              </a:spcAft>
              <a:buFont typeface="Wingdings" panose="05000000000000000000" pitchFamily="2" charset="2"/>
              <a:buChar char="ü"/>
            </a:pPr>
            <a:r>
              <a:rPr lang="en-GB" sz="1800" kern="1200" dirty="0">
                <a:solidFill>
                  <a:schemeClr val="tx1"/>
                </a:solidFill>
              </a:rPr>
              <a:t>Predominance of stereotypes regarding workers with family responsibilities, disability and within certain age groups and self-selection mechanisms to leadership positions.</a:t>
            </a:r>
          </a:p>
          <a:p>
            <a:pPr marL="0" indent="0" algn="just" rtl="0" eaLnBrk="1" fontAlgn="t" latinLnBrk="0" hangingPunct="1">
              <a:lnSpc>
                <a:spcPct val="100000"/>
              </a:lnSpc>
              <a:spcBef>
                <a:spcPts val="0"/>
              </a:spcBef>
              <a:spcAft>
                <a:spcPts val="600"/>
              </a:spcAft>
              <a:buNone/>
            </a:pPr>
            <a:endParaRPr lang="pt-PT" sz="1800" b="0" i="0" u="none" strike="noStrike" dirty="0">
              <a:solidFill>
                <a:schemeClr val="tx1"/>
              </a:solidFill>
              <a:effectLst/>
            </a:endParaRPr>
          </a:p>
          <a:p>
            <a:pPr algn="just" rtl="0" eaLnBrk="1" fontAlgn="t" latinLnBrk="0" hangingPunct="1">
              <a:lnSpc>
                <a:spcPct val="100000"/>
              </a:lnSpc>
              <a:spcBef>
                <a:spcPts val="0"/>
              </a:spcBef>
              <a:spcAft>
                <a:spcPts val="600"/>
              </a:spcAft>
              <a:buFont typeface="Wingdings" panose="05000000000000000000" pitchFamily="2" charset="2"/>
              <a:buChar char="ü"/>
            </a:pPr>
            <a:r>
              <a:rPr lang="pt-PT" sz="1800" b="0" i="0" u="none" strike="noStrike" kern="1200" dirty="0">
                <a:solidFill>
                  <a:schemeClr val="tx1"/>
                </a:solidFill>
                <a:effectLst/>
              </a:rPr>
              <a:t>Low social dialogue and marginalization of unions, lack of participatory mechanisms</a:t>
            </a:r>
            <a:endParaRPr lang="pt-PT" sz="1800" b="0" i="0" u="none" strike="noStrike" dirty="0">
              <a:solidFill>
                <a:schemeClr val="tx1"/>
              </a:solidFill>
              <a:effectLst/>
            </a:endParaRPr>
          </a:p>
          <a:p>
            <a:pPr marL="0" indent="0">
              <a:lnSpc>
                <a:spcPct val="120000"/>
              </a:lnSpc>
              <a:spcBef>
                <a:spcPts val="1200"/>
              </a:spcBef>
              <a:buNone/>
            </a:pPr>
            <a:endParaRPr lang="pt-PT" sz="2400" b="1" dirty="0">
              <a:solidFill>
                <a:schemeClr val="tx1"/>
              </a:solidFill>
            </a:endParaRPr>
          </a:p>
        </p:txBody>
      </p:sp>
      <p:sp>
        <p:nvSpPr>
          <p:cNvPr id="4" name="Rectangle 3">
            <a:extLst>
              <a:ext uri="{FF2B5EF4-FFF2-40B4-BE49-F238E27FC236}">
                <a16:creationId xmlns:a16="http://schemas.microsoft.com/office/drawing/2014/main" id="{5E2A225E-332F-48B3-B19B-818E7673258B}"/>
              </a:ext>
            </a:extLst>
          </p:cNvPr>
          <p:cNvSpPr/>
          <p:nvPr/>
        </p:nvSpPr>
        <p:spPr>
          <a:xfrm>
            <a:off x="457200" y="5449669"/>
            <a:ext cx="11528563" cy="646331"/>
          </a:xfrm>
          <a:prstGeom prst="rect">
            <a:avLst/>
          </a:prstGeom>
        </p:spPr>
        <p:txBody>
          <a:bodyPr wrap="square">
            <a:spAutoFit/>
          </a:bodyPr>
          <a:lstStyle/>
          <a:p>
            <a:r>
              <a:rPr lang="pt-PT" dirty="0">
                <a:latin typeface="Sharp Sans"/>
              </a:rPr>
              <a:t>Source: Casaca, Sara Falcão (2014) “A conciliação trabalho-família como uma dimensão fundamental da qualidade de vida”, Kovács, Ilona (coord),</a:t>
            </a:r>
            <a:r>
              <a:rPr lang="pt-PT" b="1" dirty="0">
                <a:latin typeface="Sharp Sans"/>
              </a:rPr>
              <a:t> </a:t>
            </a:r>
            <a:r>
              <a:rPr lang="pt-PT" i="1" dirty="0">
                <a:latin typeface="Sharp Sans"/>
              </a:rPr>
              <a:t>Temas atuais em Sociologia do Trabalho</a:t>
            </a:r>
            <a:r>
              <a:rPr lang="pt-PT" dirty="0">
                <a:latin typeface="Sharp Sans"/>
              </a:rPr>
              <a:t>,  Fundação Económicas/Almedina, p. 359.</a:t>
            </a:r>
          </a:p>
        </p:txBody>
      </p:sp>
    </p:spTree>
    <p:extLst>
      <p:ext uri="{BB962C8B-B14F-4D97-AF65-F5344CB8AC3E}">
        <p14:creationId xmlns:p14="http://schemas.microsoft.com/office/powerpoint/2010/main" val="410608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54E1-F6F4-4DF5-4430-5674F658D168}"/>
              </a:ext>
            </a:extLst>
          </p:cNvPr>
          <p:cNvSpPr>
            <a:spLocks noGrp="1"/>
          </p:cNvSpPr>
          <p:nvPr>
            <p:ph type="title"/>
          </p:nvPr>
        </p:nvSpPr>
        <p:spPr>
          <a:xfrm>
            <a:off x="169496" y="199781"/>
            <a:ext cx="10985500" cy="716582"/>
          </a:xfrm>
        </p:spPr>
        <p:txBody>
          <a:bodyPr/>
          <a:lstStyle/>
          <a:p>
            <a:r>
              <a:rPr lang="en-US" sz="4400" b="1" dirty="0">
                <a:solidFill>
                  <a:srgbClr val="C00000"/>
                </a:solidFill>
              </a:rPr>
              <a:t>What companies stand to gain from diversity?</a:t>
            </a:r>
            <a:endParaRPr lang="pt-PT" dirty="0"/>
          </a:p>
        </p:txBody>
      </p:sp>
      <p:sp>
        <p:nvSpPr>
          <p:cNvPr id="3" name="Marcador de Posição do Texto 2">
            <a:extLst>
              <a:ext uri="{FF2B5EF4-FFF2-40B4-BE49-F238E27FC236}">
                <a16:creationId xmlns:a16="http://schemas.microsoft.com/office/drawing/2014/main" id="{3BDF1669-7580-6741-3056-65E7D1BE9C97}"/>
              </a:ext>
            </a:extLst>
          </p:cNvPr>
          <p:cNvSpPr>
            <a:spLocks noGrp="1"/>
          </p:cNvSpPr>
          <p:nvPr>
            <p:ph type="body" sz="quarter" idx="10"/>
          </p:nvPr>
        </p:nvSpPr>
        <p:spPr>
          <a:xfrm>
            <a:off x="471556" y="914400"/>
            <a:ext cx="11491844" cy="4106036"/>
          </a:xfrm>
        </p:spPr>
        <p:txBody>
          <a:bodyPr>
            <a:noAutofit/>
          </a:bodyPr>
          <a:lstStyle/>
          <a:p>
            <a:pPr>
              <a:spcBef>
                <a:spcPts val="1200"/>
              </a:spcBef>
            </a:pPr>
            <a:r>
              <a:rPr lang="en-GB" sz="2000" dirty="0"/>
              <a:t>Improved organizational climate</a:t>
            </a:r>
          </a:p>
          <a:p>
            <a:pPr>
              <a:spcBef>
                <a:spcPts val="1200"/>
              </a:spcBef>
            </a:pPr>
            <a:r>
              <a:rPr lang="en-GB" sz="2000" dirty="0"/>
              <a:t>Greater worker satisfaction, motivation and quality of work life, improved worker retention, low turnover and absenteeism </a:t>
            </a:r>
          </a:p>
          <a:p>
            <a:pPr>
              <a:spcBef>
                <a:spcPts val="1200"/>
              </a:spcBef>
            </a:pPr>
            <a:r>
              <a:rPr lang="en-GB" sz="2000" dirty="0"/>
              <a:t>Greater pool of talent/human resources from which to recruit</a:t>
            </a:r>
          </a:p>
          <a:p>
            <a:pPr>
              <a:spcBef>
                <a:spcPts val="1200"/>
              </a:spcBef>
            </a:pPr>
            <a:r>
              <a:rPr lang="en-GB" sz="2000" dirty="0"/>
              <a:t>Improved internal and external image (reputational gains)</a:t>
            </a:r>
          </a:p>
          <a:p>
            <a:pPr>
              <a:spcBef>
                <a:spcPts val="1200"/>
              </a:spcBef>
            </a:pPr>
            <a:r>
              <a:rPr lang="en-GB" sz="2000" dirty="0"/>
              <a:t>Better able to adapt to the needs and understand the functioning of markets</a:t>
            </a:r>
          </a:p>
          <a:p>
            <a:pPr>
              <a:spcBef>
                <a:spcPts val="1200"/>
              </a:spcBef>
            </a:pPr>
            <a:r>
              <a:rPr lang="en-GB" sz="2000" dirty="0"/>
              <a:t>Better performance and innovation and improved competitiveness </a:t>
            </a:r>
          </a:p>
          <a:p>
            <a:pPr marL="0" indent="0">
              <a:spcBef>
                <a:spcPts val="1200"/>
              </a:spcBef>
              <a:buNone/>
            </a:pPr>
            <a:r>
              <a:rPr lang="pt-PT" sz="2000" b="1" u="sng" dirty="0">
                <a:solidFill>
                  <a:srgbClr val="111111"/>
                </a:solidFill>
                <a:ea typeface="Roboto"/>
                <a:cs typeface="Roboto"/>
              </a:rPr>
              <a:t>In Portugal:</a:t>
            </a:r>
          </a:p>
          <a:p>
            <a:pPr marL="0" indent="0">
              <a:spcBef>
                <a:spcPts val="1200"/>
              </a:spcBef>
              <a:buNone/>
            </a:pPr>
            <a:r>
              <a:rPr lang="pt-PT" sz="2000" b="1" dirty="0">
                <a:solidFill>
                  <a:srgbClr val="111111"/>
                </a:solidFill>
                <a:ea typeface="Roboto"/>
                <a:cs typeface="Roboto"/>
              </a:rPr>
              <a:t>Law 4/2019:</a:t>
            </a:r>
            <a:r>
              <a:rPr lang="pt-PT" sz="2000" dirty="0">
                <a:solidFill>
                  <a:srgbClr val="111111"/>
                </a:solidFill>
                <a:ea typeface="Roboto"/>
                <a:cs typeface="Roboto"/>
              </a:rPr>
              <a:t> from February 2024 onwards, companies with at least 75 workers must include 1% of people with disabilities, if they are medium companies, and 2% if they are considered large companies.</a:t>
            </a:r>
          </a:p>
          <a:p>
            <a:pPr marL="0" indent="0">
              <a:spcBef>
                <a:spcPts val="1200"/>
              </a:spcBef>
              <a:buNone/>
            </a:pPr>
            <a:r>
              <a:rPr lang="en-US" sz="2000" b="1" dirty="0">
                <a:solidFill>
                  <a:srgbClr val="111111"/>
                </a:solidFill>
                <a:ea typeface="Roboto"/>
                <a:cs typeface="Roboto"/>
              </a:rPr>
              <a:t>Law 62/2017:</a:t>
            </a:r>
            <a:r>
              <a:rPr lang="en-US" sz="2000" dirty="0">
                <a:solidFill>
                  <a:srgbClr val="111111"/>
                </a:solidFill>
                <a:ea typeface="Roboto"/>
                <a:cs typeface="Roboto"/>
              </a:rPr>
              <a:t> from January 2018 onwards, public companies must have at least 33.3% of women in their management or regulatory boards; and the same for private companies listed in the Lisbon Stock Exchange from January 2020. </a:t>
            </a:r>
          </a:p>
          <a:p>
            <a:pPr marL="0" indent="0">
              <a:spcBef>
                <a:spcPts val="1200"/>
              </a:spcBef>
              <a:buNone/>
            </a:pPr>
            <a:r>
              <a:rPr lang="pt-PT" sz="2000" dirty="0"/>
              <a:t>If you want to know more for Portugal: </a:t>
            </a:r>
            <a:r>
              <a:rPr lang="pt-PT" sz="2000" dirty="0">
                <a:hlinkClick r:id="rId2"/>
              </a:rPr>
              <a:t>https://womenonboards.pt/en/</a:t>
            </a:r>
            <a:endParaRPr lang="pt-PT" sz="2000" dirty="0"/>
          </a:p>
        </p:txBody>
      </p:sp>
    </p:spTree>
    <p:extLst>
      <p:ext uri="{BB962C8B-B14F-4D97-AF65-F5344CB8AC3E}">
        <p14:creationId xmlns:p14="http://schemas.microsoft.com/office/powerpoint/2010/main" val="170728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normAutofit/>
          </a:bodyPr>
          <a:lstStyle/>
          <a:p>
            <a:r>
              <a:rPr lang="pt-PT" dirty="0">
                <a:solidFill>
                  <a:schemeClr val="tx1">
                    <a:lumMod val="50000"/>
                  </a:schemeClr>
                </a:solidFill>
              </a:rPr>
              <a:t>‘New’ workforce, new forms of labour regulations</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fontScale="92500" lnSpcReduction="10000"/>
          </a:bodyPr>
          <a:lstStyle/>
          <a:p>
            <a:pPr eaLnBrk="1" hangingPunct="1">
              <a:buFont typeface="Wingdings" panose="05000000000000000000" pitchFamily="2" charset="2"/>
              <a:buNone/>
            </a:pPr>
            <a:r>
              <a:rPr lang="pt-PT" altLang="pt-PT" sz="3200" dirty="0">
                <a:solidFill>
                  <a:srgbClr val="C00000"/>
                </a:solidFill>
              </a:rPr>
              <a:t>Labour problems/ a new wave of industrial conflicts:</a:t>
            </a:r>
          </a:p>
          <a:p>
            <a:pPr eaLnBrk="1" hangingPunct="1"/>
            <a:r>
              <a:rPr lang="pt-PT" altLang="pt-PT" sz="3200" dirty="0"/>
              <a:t>Motivation doesn’t only result from maximum earnings for effort</a:t>
            </a:r>
          </a:p>
          <a:p>
            <a:pPr eaLnBrk="1" hangingPunct="1"/>
            <a:r>
              <a:rPr lang="pt-PT" altLang="pt-PT" sz="3200" dirty="0"/>
              <a:t>Psychological and social needs were ignored</a:t>
            </a:r>
          </a:p>
          <a:p>
            <a:pPr eaLnBrk="1" hangingPunct="1">
              <a:buFont typeface="Wingdings" panose="05000000000000000000" pitchFamily="2" charset="2"/>
              <a:buNone/>
            </a:pPr>
            <a:r>
              <a:rPr lang="pt-PT" altLang="pt-PT" sz="3200" dirty="0">
                <a:solidFill>
                  <a:srgbClr val="C00000"/>
                </a:solidFill>
              </a:rPr>
              <a:t>Homo economicus+homo socius</a:t>
            </a:r>
          </a:p>
          <a:p>
            <a:pPr eaLnBrk="1" hangingPunct="1"/>
            <a:r>
              <a:rPr lang="en-US" altLang="pt-PT" sz="3200" dirty="0"/>
              <a:t>Ignored the workers’ tacit skills, their creativity and full potential</a:t>
            </a:r>
          </a:p>
          <a:p>
            <a:pPr eaLnBrk="1" hangingPunct="1"/>
            <a:r>
              <a:rPr lang="en-US" altLang="pt-PT" sz="3200" dirty="0"/>
              <a:t>Ignored the worker as a human being</a:t>
            </a:r>
          </a:p>
          <a:p>
            <a:pPr eaLnBrk="1" hangingPunct="1"/>
            <a:r>
              <a:rPr lang="en-US" altLang="pt-PT" sz="3200" dirty="0"/>
              <a:t>Ignored the hidden costs associated with absenteeism, sloppiness and sabotage </a:t>
            </a:r>
          </a:p>
          <a:p>
            <a:pPr lvl="1"/>
            <a:endParaRPr lang="pt-PT" altLang="pt-PT" sz="2600" dirty="0">
              <a:solidFill>
                <a:schemeClr val="tx1">
                  <a:lumMod val="50000"/>
                </a:schemeClr>
              </a:solidFill>
            </a:endParaRPr>
          </a:p>
        </p:txBody>
      </p:sp>
    </p:spTree>
    <p:extLst>
      <p:ext uri="{BB962C8B-B14F-4D97-AF65-F5344CB8AC3E}">
        <p14:creationId xmlns:p14="http://schemas.microsoft.com/office/powerpoint/2010/main" val="298256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54E1-F6F4-4DF5-4430-5674F658D168}"/>
              </a:ext>
            </a:extLst>
          </p:cNvPr>
          <p:cNvSpPr>
            <a:spLocks noGrp="1"/>
          </p:cNvSpPr>
          <p:nvPr>
            <p:ph type="title"/>
          </p:nvPr>
        </p:nvSpPr>
        <p:spPr>
          <a:xfrm>
            <a:off x="169496" y="199781"/>
            <a:ext cx="10985500" cy="716582"/>
          </a:xfrm>
        </p:spPr>
        <p:txBody>
          <a:bodyPr/>
          <a:lstStyle/>
          <a:p>
            <a:r>
              <a:rPr lang="en-US" sz="4400" b="1" dirty="0">
                <a:solidFill>
                  <a:srgbClr val="C00000"/>
                </a:solidFill>
              </a:rPr>
              <a:t>Diversity and ageism</a:t>
            </a:r>
            <a:endParaRPr lang="pt-PT" dirty="0"/>
          </a:p>
        </p:txBody>
      </p:sp>
      <p:sp>
        <p:nvSpPr>
          <p:cNvPr id="3" name="Marcador de Posição do Texto 2">
            <a:extLst>
              <a:ext uri="{FF2B5EF4-FFF2-40B4-BE49-F238E27FC236}">
                <a16:creationId xmlns:a16="http://schemas.microsoft.com/office/drawing/2014/main" id="{3BDF1669-7580-6741-3056-65E7D1BE9C97}"/>
              </a:ext>
            </a:extLst>
          </p:cNvPr>
          <p:cNvSpPr>
            <a:spLocks noGrp="1"/>
          </p:cNvSpPr>
          <p:nvPr>
            <p:ph type="body" sz="quarter" idx="10"/>
          </p:nvPr>
        </p:nvSpPr>
        <p:spPr>
          <a:xfrm>
            <a:off x="471556" y="914400"/>
            <a:ext cx="8139044" cy="4106036"/>
          </a:xfrm>
        </p:spPr>
        <p:txBody>
          <a:bodyPr>
            <a:noAutofit/>
          </a:bodyPr>
          <a:lstStyle/>
          <a:p>
            <a:pPr>
              <a:lnSpc>
                <a:spcPct val="150000"/>
              </a:lnSpc>
              <a:spcBef>
                <a:spcPts val="1200"/>
              </a:spcBef>
            </a:pPr>
            <a:r>
              <a:rPr lang="en-GB" sz="2000" dirty="0"/>
              <a:t>Jacob Mincer’s theory of human capital: inverted U-shaped curve for earnings (confirmed… only for earnings) related to investment in human capital</a:t>
            </a:r>
          </a:p>
          <a:p>
            <a:pPr marL="0" indent="0">
              <a:lnSpc>
                <a:spcPct val="150000"/>
              </a:lnSpc>
              <a:spcBef>
                <a:spcPts val="1200"/>
              </a:spcBef>
              <a:buNone/>
            </a:pPr>
            <a:r>
              <a:rPr lang="en-GB" sz="2000" dirty="0"/>
              <a:t>However, evidence indicates that:</a:t>
            </a:r>
          </a:p>
          <a:p>
            <a:pPr>
              <a:lnSpc>
                <a:spcPct val="150000"/>
              </a:lnSpc>
              <a:spcBef>
                <a:spcPts val="1200"/>
              </a:spcBef>
            </a:pPr>
            <a:r>
              <a:rPr lang="pt-PT" sz="2000" dirty="0"/>
              <a:t>There is no decline in productivity with age...</a:t>
            </a:r>
          </a:p>
          <a:p>
            <a:pPr>
              <a:lnSpc>
                <a:spcPct val="150000"/>
              </a:lnSpc>
              <a:spcBef>
                <a:spcPts val="1200"/>
              </a:spcBef>
            </a:pPr>
            <a:r>
              <a:rPr lang="pt-PT" sz="2000" dirty="0"/>
              <a:t>... Except in routine or less-demanding tasks, in less heterogeneous environments or expressed in higher abseentism</a:t>
            </a:r>
          </a:p>
          <a:p>
            <a:pPr>
              <a:lnSpc>
                <a:spcPct val="150000"/>
              </a:lnSpc>
              <a:spcBef>
                <a:spcPts val="1200"/>
              </a:spcBef>
            </a:pPr>
            <a:r>
              <a:rPr lang="pt-PT" sz="2000" dirty="0"/>
              <a:t>In fact, older workers perform better in more complex tasks, those requiring verbalization or in more heterogeneous environments</a:t>
            </a:r>
          </a:p>
          <a:p>
            <a:pPr>
              <a:lnSpc>
                <a:spcPct val="150000"/>
              </a:lnSpc>
              <a:spcBef>
                <a:spcPts val="1200"/>
              </a:spcBef>
            </a:pPr>
            <a:r>
              <a:rPr lang="pt-PT" sz="2000" dirty="0"/>
              <a:t>Discrimination based on age is not permited in the EU (Directive 2000/78)</a:t>
            </a:r>
          </a:p>
        </p:txBody>
      </p:sp>
      <p:grpSp>
        <p:nvGrpSpPr>
          <p:cNvPr id="16" name="Group 15">
            <a:extLst>
              <a:ext uri="{FF2B5EF4-FFF2-40B4-BE49-F238E27FC236}">
                <a16:creationId xmlns:a16="http://schemas.microsoft.com/office/drawing/2014/main" id="{F6788CCA-4F66-481B-B279-E1B1D57D7759}"/>
              </a:ext>
            </a:extLst>
          </p:cNvPr>
          <p:cNvGrpSpPr/>
          <p:nvPr/>
        </p:nvGrpSpPr>
        <p:grpSpPr>
          <a:xfrm>
            <a:off x="7696200" y="2006632"/>
            <a:ext cx="3933357" cy="3728423"/>
            <a:chOff x="7696200" y="839180"/>
            <a:chExt cx="3933357" cy="3728423"/>
          </a:xfrm>
        </p:grpSpPr>
        <p:cxnSp>
          <p:nvCxnSpPr>
            <p:cNvPr id="10" name="Straight Connector 9">
              <a:extLst>
                <a:ext uri="{FF2B5EF4-FFF2-40B4-BE49-F238E27FC236}">
                  <a16:creationId xmlns:a16="http://schemas.microsoft.com/office/drawing/2014/main" id="{6A870FB3-34B7-4AC8-A3E5-7754184FA695}"/>
                </a:ext>
              </a:extLst>
            </p:cNvPr>
            <p:cNvCxnSpPr/>
            <p:nvPr/>
          </p:nvCxnSpPr>
          <p:spPr>
            <a:xfrm>
              <a:off x="8429157" y="1066800"/>
              <a:ext cx="0" cy="31242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F9B0CA19-FD82-4303-A23B-F6262B02DD25}"/>
                </a:ext>
              </a:extLst>
            </p:cNvPr>
            <p:cNvCxnSpPr>
              <a:cxnSpLocks/>
            </p:cNvCxnSpPr>
            <p:nvPr/>
          </p:nvCxnSpPr>
          <p:spPr>
            <a:xfrm flipH="1">
              <a:off x="8429157" y="4191000"/>
              <a:ext cx="32004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80936B9B-2BB1-40B3-A05F-2C9F9C61B2E1}"/>
                </a:ext>
              </a:extLst>
            </p:cNvPr>
            <p:cNvSpPr txBox="1"/>
            <p:nvPr/>
          </p:nvSpPr>
          <p:spPr>
            <a:xfrm>
              <a:off x="7696200" y="839180"/>
              <a:ext cx="73295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pt-PT" sz="1600" b="0" i="0" u="none" strike="noStrike" cap="none" spc="0" normalizeH="0" baseline="0" dirty="0">
                  <a:ln>
                    <a:noFill/>
                  </a:ln>
                  <a:solidFill>
                    <a:srgbClr val="5E5E5E"/>
                  </a:solidFill>
                  <a:effectLst/>
                  <a:uFillTx/>
                  <a:latin typeface="+mn-lt"/>
                  <a:ea typeface="+mn-ea"/>
                  <a:cs typeface="+mn-cs"/>
                  <a:sym typeface="Helvetica Neue"/>
                </a:rPr>
                <a:t>Wages</a:t>
              </a:r>
            </a:p>
          </p:txBody>
        </p:sp>
        <p:sp>
          <p:nvSpPr>
            <p:cNvPr id="14" name="TextBox 13">
              <a:extLst>
                <a:ext uri="{FF2B5EF4-FFF2-40B4-BE49-F238E27FC236}">
                  <a16:creationId xmlns:a16="http://schemas.microsoft.com/office/drawing/2014/main" id="{7C3DC1CF-FFB0-44C8-B910-2B08C7F92D56}"/>
                </a:ext>
              </a:extLst>
            </p:cNvPr>
            <p:cNvSpPr txBox="1"/>
            <p:nvPr/>
          </p:nvSpPr>
          <p:spPr>
            <a:xfrm>
              <a:off x="11075562" y="4218790"/>
              <a:ext cx="46647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t-PT" sz="1600" dirty="0">
                  <a:solidFill>
                    <a:srgbClr val="5E5E5E"/>
                  </a:solidFill>
                  <a:sym typeface="Helvetica Neue"/>
                </a:rPr>
                <a:t>A</a:t>
              </a:r>
              <a:r>
                <a:rPr kumimoji="0" lang="pt-PT" sz="1600" b="0" i="0" u="none" strike="noStrike" cap="none" spc="0" normalizeH="0" baseline="0" dirty="0">
                  <a:ln>
                    <a:noFill/>
                  </a:ln>
                  <a:solidFill>
                    <a:srgbClr val="5E5E5E"/>
                  </a:solidFill>
                  <a:effectLst/>
                  <a:uFillTx/>
                  <a:latin typeface="+mn-lt"/>
                  <a:ea typeface="+mn-ea"/>
                  <a:cs typeface="+mn-cs"/>
                  <a:sym typeface="Helvetica Neue"/>
                </a:rPr>
                <a:t>ge</a:t>
              </a:r>
            </a:p>
          </p:txBody>
        </p:sp>
        <p:sp>
          <p:nvSpPr>
            <p:cNvPr id="15" name="Freeform: Shape 14">
              <a:extLst>
                <a:ext uri="{FF2B5EF4-FFF2-40B4-BE49-F238E27FC236}">
                  <a16:creationId xmlns:a16="http://schemas.microsoft.com/office/drawing/2014/main" id="{7192908E-3729-425A-B956-B7731DFF2C67}"/>
                </a:ext>
              </a:extLst>
            </p:cNvPr>
            <p:cNvSpPr/>
            <p:nvPr/>
          </p:nvSpPr>
          <p:spPr>
            <a:xfrm rot="10800000">
              <a:off x="8886357" y="1478280"/>
              <a:ext cx="2270760" cy="2331728"/>
            </a:xfrm>
            <a:custGeom>
              <a:avLst/>
              <a:gdLst>
                <a:gd name="connsiteX0" fmla="*/ 0 w 2270760"/>
                <a:gd name="connsiteY0" fmla="*/ 0 h 2331728"/>
                <a:gd name="connsiteX1" fmla="*/ 1143000 w 2270760"/>
                <a:gd name="connsiteY1" fmla="*/ 2331720 h 2331728"/>
                <a:gd name="connsiteX2" fmla="*/ 2270760 w 2270760"/>
                <a:gd name="connsiteY2" fmla="*/ 30480 h 2331728"/>
                <a:gd name="connsiteX3" fmla="*/ 2270760 w 2270760"/>
                <a:gd name="connsiteY3" fmla="*/ 30480 h 2331728"/>
              </a:gdLst>
              <a:ahLst/>
              <a:cxnLst>
                <a:cxn ang="0">
                  <a:pos x="connsiteX0" y="connsiteY0"/>
                </a:cxn>
                <a:cxn ang="0">
                  <a:pos x="connsiteX1" y="connsiteY1"/>
                </a:cxn>
                <a:cxn ang="0">
                  <a:pos x="connsiteX2" y="connsiteY2"/>
                </a:cxn>
                <a:cxn ang="0">
                  <a:pos x="connsiteX3" y="connsiteY3"/>
                </a:cxn>
              </a:cxnLst>
              <a:rect l="l" t="t" r="r" b="b"/>
              <a:pathLst>
                <a:path w="2270760" h="2331728">
                  <a:moveTo>
                    <a:pt x="0" y="0"/>
                  </a:moveTo>
                  <a:cubicBezTo>
                    <a:pt x="382270" y="1163320"/>
                    <a:pt x="764540" y="2326640"/>
                    <a:pt x="1143000" y="2331720"/>
                  </a:cubicBezTo>
                  <a:cubicBezTo>
                    <a:pt x="1521460" y="2336800"/>
                    <a:pt x="2270760" y="30480"/>
                    <a:pt x="2270760" y="30480"/>
                  </a:cubicBezTo>
                  <a:lnTo>
                    <a:pt x="2270760" y="30480"/>
                  </a:lnTo>
                </a:path>
              </a:pathLst>
            </a:cu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endParaRPr>
            </a:p>
          </p:txBody>
        </p:sp>
      </p:grpSp>
    </p:spTree>
    <p:extLst>
      <p:ext uri="{BB962C8B-B14F-4D97-AF65-F5344CB8AC3E}">
        <p14:creationId xmlns:p14="http://schemas.microsoft.com/office/powerpoint/2010/main" val="311473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4A309-A5A4-B568-A088-5BE78FD5B9DE}"/>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68B132AA-932A-1D88-68F4-6099493C4B56}"/>
              </a:ext>
            </a:extLst>
          </p:cNvPr>
          <p:cNvSpPr txBox="1">
            <a:spLocks/>
          </p:cNvSpPr>
          <p:nvPr/>
        </p:nvSpPr>
        <p:spPr>
          <a:xfrm>
            <a:off x="228600" y="228600"/>
            <a:ext cx="10972800" cy="5620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1219169" latinLnBrk="0">
              <a:lnSpc>
                <a:spcPct val="80000"/>
              </a:lnSpc>
              <a:spcBef>
                <a:spcPts val="0"/>
              </a:spcBef>
              <a:spcAft>
                <a:spcPts val="0"/>
              </a:spcAft>
              <a:buClrTx/>
              <a:buSzTx/>
              <a:buFontTx/>
              <a:buNone/>
              <a:tabLst/>
              <a:defRPr sz="4300" b="1" i="0" u="none" strike="noStrike" cap="none" spc="-85" baseline="0">
                <a:solidFill>
                  <a:srgbClr val="FF0000"/>
                </a:solidFill>
                <a:uFillTx/>
                <a:latin typeface="Sharp Sans"/>
                <a:ea typeface="Sharp Sans"/>
                <a:cs typeface="Sharp Sans"/>
                <a:sym typeface="Sharp Sans"/>
              </a:defRPr>
            </a:lvl1pPr>
            <a:lvl2pPr marL="0" marR="0" indent="228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2pPr>
            <a:lvl3pPr marL="0" marR="0" indent="457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3pPr>
            <a:lvl4pPr marL="0" marR="0" indent="685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4pPr>
            <a:lvl5pPr marL="0" marR="0" indent="9144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5pPr>
            <a:lvl6pPr marL="0" marR="0" indent="11430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6pPr>
            <a:lvl7pPr marL="0" marR="0" indent="1371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7pPr>
            <a:lvl8pPr marL="0" marR="0" indent="1600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8pPr>
            <a:lvl9pPr marL="0" marR="0" indent="1828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9pPr>
          </a:lstStyle>
          <a:p>
            <a:r>
              <a:rPr lang="pt-PT" sz="3600" dirty="0">
                <a:solidFill>
                  <a:srgbClr val="C00000"/>
                </a:solidFill>
              </a:rPr>
              <a:t>Diversity management models – different levels</a:t>
            </a:r>
            <a:endParaRPr lang="pt-PT" sz="3600" kern="0" dirty="0"/>
          </a:p>
        </p:txBody>
      </p:sp>
      <p:pic>
        <p:nvPicPr>
          <p:cNvPr id="6" name="Imagem 5">
            <a:extLst>
              <a:ext uri="{FF2B5EF4-FFF2-40B4-BE49-F238E27FC236}">
                <a16:creationId xmlns:a16="http://schemas.microsoft.com/office/drawing/2014/main" id="{1045EC8F-CA5C-B925-82AD-289028AFFB64}"/>
              </a:ext>
            </a:extLst>
          </p:cNvPr>
          <p:cNvPicPr>
            <a:picLocks noChangeAspect="1"/>
          </p:cNvPicPr>
          <p:nvPr/>
        </p:nvPicPr>
        <p:blipFill>
          <a:blip r:embed="rId2"/>
          <a:srcRect l="32963" t="37777" r="26296" b="24445"/>
          <a:stretch/>
        </p:blipFill>
        <p:spPr>
          <a:xfrm>
            <a:off x="1524000" y="889462"/>
            <a:ext cx="8686800" cy="5054138"/>
          </a:xfrm>
          <a:prstGeom prst="rect">
            <a:avLst/>
          </a:prstGeom>
        </p:spPr>
      </p:pic>
      <p:sp>
        <p:nvSpPr>
          <p:cNvPr id="2" name="CaixaDeTexto 1">
            <a:extLst>
              <a:ext uri="{FF2B5EF4-FFF2-40B4-BE49-F238E27FC236}">
                <a16:creationId xmlns:a16="http://schemas.microsoft.com/office/drawing/2014/main" id="{C7D537B6-A93D-6036-F4AE-4AA83FE0DBDA}"/>
              </a:ext>
            </a:extLst>
          </p:cNvPr>
          <p:cNvSpPr txBox="1"/>
          <p:nvPr/>
        </p:nvSpPr>
        <p:spPr>
          <a:xfrm>
            <a:off x="-685800" y="5799971"/>
            <a:ext cx="419100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pt-PT" sz="1200" b="1" i="0" u="none" strike="noStrike" cap="none" spc="0" normalizeH="0" baseline="0" dirty="0">
                <a:ln>
                  <a:noFill/>
                </a:ln>
                <a:solidFill>
                  <a:srgbClr val="5E5E5E"/>
                </a:solidFill>
                <a:effectLst/>
                <a:uFillTx/>
                <a:latin typeface="+mn-lt"/>
                <a:ea typeface="+mn-ea"/>
                <a:cs typeface="+mn-cs"/>
                <a:sym typeface="Helvetica Neue"/>
              </a:rPr>
              <a:t>Source: </a:t>
            </a:r>
            <a:r>
              <a:rPr kumimoji="0" lang="pt-PT" sz="1200" b="0" i="0" u="none" strike="noStrike" cap="none" spc="0" normalizeH="0" baseline="0" dirty="0">
                <a:ln>
                  <a:noFill/>
                </a:ln>
                <a:solidFill>
                  <a:srgbClr val="5E5E5E"/>
                </a:solidFill>
                <a:effectLst/>
                <a:uFillTx/>
                <a:latin typeface="+mn-lt"/>
                <a:ea typeface="+mn-ea"/>
                <a:cs typeface="+mn-cs"/>
                <a:sym typeface="Helvetica Neue"/>
              </a:rPr>
              <a:t>Shen et al. 2009: 245</a:t>
            </a:r>
          </a:p>
        </p:txBody>
      </p:sp>
      <p:sp>
        <p:nvSpPr>
          <p:cNvPr id="5" name="CaixaDeTexto 26">
            <a:extLst>
              <a:ext uri="{FF2B5EF4-FFF2-40B4-BE49-F238E27FC236}">
                <a16:creationId xmlns:a16="http://schemas.microsoft.com/office/drawing/2014/main" id="{1F6E24B7-8493-4273-A12C-86A39AAA63E7}"/>
              </a:ext>
            </a:extLst>
          </p:cNvPr>
          <p:cNvSpPr txBox="1"/>
          <p:nvPr/>
        </p:nvSpPr>
        <p:spPr>
          <a:xfrm>
            <a:off x="1752261" y="4578879"/>
            <a:ext cx="2220296"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t>Equal Employment Opportunity(EEO) and Affirmative Action (AA)</a:t>
            </a:r>
            <a:endParaRPr lang="pt-PT" sz="1400" dirty="0"/>
          </a:p>
        </p:txBody>
      </p:sp>
      <p:sp>
        <p:nvSpPr>
          <p:cNvPr id="7" name="Arco 27">
            <a:extLst>
              <a:ext uri="{FF2B5EF4-FFF2-40B4-BE49-F238E27FC236}">
                <a16:creationId xmlns:a16="http://schemas.microsoft.com/office/drawing/2014/main" id="{E06BD4C3-A244-49D8-9736-27368F33D17A}"/>
              </a:ext>
            </a:extLst>
          </p:cNvPr>
          <p:cNvSpPr/>
          <p:nvPr/>
        </p:nvSpPr>
        <p:spPr>
          <a:xfrm rot="15434978">
            <a:off x="1600001" y="3688092"/>
            <a:ext cx="949383" cy="914400"/>
          </a:xfrm>
          <a:prstGeom prst="arc">
            <a:avLst>
              <a:gd name="adj1" fmla="val 13363201"/>
              <a:gd name="adj2" fmla="val 20994950"/>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pt-PT" sz="1800" b="0" i="0" u="none" strike="noStrike" cap="none" spc="0" normalizeH="0" baseline="0">
              <a:ln>
                <a:noFill/>
              </a:ln>
              <a:solidFill>
                <a:srgbClr val="000000"/>
              </a:solidFill>
              <a:effectLst/>
              <a:uFillTx/>
            </a:endParaRPr>
          </a:p>
        </p:txBody>
      </p:sp>
      <p:sp>
        <p:nvSpPr>
          <p:cNvPr id="8" name="Balão: Linha 17">
            <a:extLst>
              <a:ext uri="{FF2B5EF4-FFF2-40B4-BE49-F238E27FC236}">
                <a16:creationId xmlns:a16="http://schemas.microsoft.com/office/drawing/2014/main" id="{AED01BC3-FED5-4ED0-AD1C-3C8D775CEB12}"/>
              </a:ext>
            </a:extLst>
          </p:cNvPr>
          <p:cNvSpPr/>
          <p:nvPr/>
        </p:nvSpPr>
        <p:spPr>
          <a:xfrm>
            <a:off x="7848600" y="4992828"/>
            <a:ext cx="2057400" cy="1259063"/>
          </a:xfrm>
          <a:prstGeom prst="borderCallout1">
            <a:avLst>
              <a:gd name="adj1" fmla="val 18750"/>
              <a:gd name="adj2" fmla="val -1087"/>
              <a:gd name="adj3" fmla="val -14142"/>
              <a:gd name="adj4" fmla="val -49122"/>
            </a:avLst>
          </a:prstGeom>
          <a:solidFill>
            <a:schemeClr val="bg1"/>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8900" lvl="1" algn="ctr">
              <a:lnSpc>
                <a:spcPct val="107000"/>
              </a:lnSpc>
              <a:spcAft>
                <a:spcPts val="800"/>
              </a:spcAft>
              <a:buSzPts val="1000"/>
              <a:tabLst>
                <a:tab pos="88900" algn="l"/>
              </a:tabLst>
            </a:pPr>
            <a:r>
              <a:rPr lang="pt-PT" sz="1600" kern="100" dirty="0">
                <a:effectLst/>
                <a:latin typeface="Aptos" panose="020B0004020202020204" pitchFamily="34" charset="0"/>
                <a:ea typeface="Aptos" panose="020B0004020202020204" pitchFamily="34" charset="0"/>
                <a:cs typeface="Times New Roman" panose="02020603050405020304" pitchFamily="18" charset="0"/>
              </a:rPr>
              <a:t>To create an organizational culture that fosters and values diversity </a:t>
            </a:r>
          </a:p>
        </p:txBody>
      </p:sp>
      <p:sp>
        <p:nvSpPr>
          <p:cNvPr id="9" name="Bolha de Discurso: Oval 11">
            <a:extLst>
              <a:ext uri="{FF2B5EF4-FFF2-40B4-BE49-F238E27FC236}">
                <a16:creationId xmlns:a16="http://schemas.microsoft.com/office/drawing/2014/main" id="{811B0656-FD0C-4004-A221-3416719710E7}"/>
              </a:ext>
            </a:extLst>
          </p:cNvPr>
          <p:cNvSpPr/>
          <p:nvPr/>
        </p:nvSpPr>
        <p:spPr>
          <a:xfrm>
            <a:off x="1143000" y="573819"/>
            <a:ext cx="2362200" cy="2113469"/>
          </a:xfrm>
          <a:prstGeom prst="wedgeEllipseCallout">
            <a:avLst>
              <a:gd name="adj1" fmla="val 72189"/>
              <a:gd name="adj2" fmla="val 82107"/>
            </a:avLst>
          </a:prstGeom>
          <a:solidFill>
            <a:schemeClr val="bg1"/>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pt-PT" sz="1300" dirty="0">
                <a:latin typeface="+mj-lt"/>
                <a:cs typeface="Times New Roman" panose="02020603050405020304" pitchFamily="18" charset="0"/>
              </a:rPr>
              <a:t>Management practices that are adapted to support inclusion by recruiting and assessing based on diversity</a:t>
            </a:r>
            <a:endParaRPr kumimoji="0" lang="pt-PT" sz="1300" b="0" i="0" u="none" strike="noStrike" cap="none" spc="0" normalizeH="0" baseline="0" dirty="0">
              <a:ln>
                <a:noFill/>
              </a:ln>
              <a:solidFill>
                <a:srgbClr val="FFFFFF"/>
              </a:solidFill>
              <a:effectLst/>
              <a:uFillTx/>
              <a:latin typeface="+mj-lt"/>
              <a:ea typeface="Helvetica Neue Medium"/>
              <a:cs typeface="Helvetica Neue Medium"/>
              <a:sym typeface="Helvetica Neue Medium"/>
            </a:endParaRPr>
          </a:p>
        </p:txBody>
      </p:sp>
      <p:sp>
        <p:nvSpPr>
          <p:cNvPr id="10" name="Bolha de Discurso: Oval 10">
            <a:extLst>
              <a:ext uri="{FF2B5EF4-FFF2-40B4-BE49-F238E27FC236}">
                <a16:creationId xmlns:a16="http://schemas.microsoft.com/office/drawing/2014/main" id="{EC4CCE8D-9565-4780-B619-E771FDB7270F}"/>
              </a:ext>
            </a:extLst>
          </p:cNvPr>
          <p:cNvSpPr/>
          <p:nvPr/>
        </p:nvSpPr>
        <p:spPr>
          <a:xfrm>
            <a:off x="8001000" y="151478"/>
            <a:ext cx="2362200" cy="1659037"/>
          </a:xfrm>
          <a:prstGeom prst="wedgeEllipseCallout">
            <a:avLst>
              <a:gd name="adj1" fmla="val -97938"/>
              <a:gd name="adj2" fmla="val 15136"/>
            </a:avLst>
          </a:prstGeom>
          <a:solidFill>
            <a:schemeClr val="bg1"/>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t-PT" sz="1400" dirty="0">
                <a:effectLst/>
                <a:latin typeface="Aptos" panose="020B0004020202020204" pitchFamily="34" charset="0"/>
                <a:ea typeface="Aptos" panose="020B0004020202020204" pitchFamily="34" charset="0"/>
                <a:cs typeface="Times New Roman" panose="02020603050405020304" pitchFamily="18" charset="0"/>
              </a:rPr>
              <a:t>Diversity must be aligned with the organizational strategy and business objectives</a:t>
            </a:r>
            <a:endParaRPr kumimoji="0" lang="pt-PT" sz="14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689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m pessoa, multidão, pessoas, grupo&#10;&#10;Descrição gerada automaticamente">
            <a:extLst>
              <a:ext uri="{FF2B5EF4-FFF2-40B4-BE49-F238E27FC236}">
                <a16:creationId xmlns:a16="http://schemas.microsoft.com/office/drawing/2014/main" id="{F983C213-75F6-4F28-A83A-B1F4EABA6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0" y="0"/>
            <a:ext cx="7665720" cy="8486964"/>
          </a:xfrm>
          <a:prstGeom prst="rect">
            <a:avLst/>
          </a:prstGeom>
        </p:spPr>
      </p:pic>
      <p:pic>
        <p:nvPicPr>
          <p:cNvPr id="15" name="Imagem 14" descr="Uma imagem com seta&#10;&#10;Descrição gerada automaticamente">
            <a:extLst>
              <a:ext uri="{FF2B5EF4-FFF2-40B4-BE49-F238E27FC236}">
                <a16:creationId xmlns:a16="http://schemas.microsoft.com/office/drawing/2014/main" id="{884D92BF-899A-4CFF-9684-91966999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4" y="0"/>
            <a:ext cx="12192000" cy="6858000"/>
          </a:xfrm>
          <a:prstGeom prst="rect">
            <a:avLst/>
          </a:prstGeom>
        </p:spPr>
      </p:pic>
      <p:pic>
        <p:nvPicPr>
          <p:cNvPr id="8" name="Imagem 7">
            <a:extLst>
              <a:ext uri="{FF2B5EF4-FFF2-40B4-BE49-F238E27FC236}">
                <a16:creationId xmlns:a16="http://schemas.microsoft.com/office/drawing/2014/main" id="{AE2E0E1E-C7C8-4F99-A8A9-E69823BA1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3796" y="250266"/>
            <a:ext cx="889804" cy="744584"/>
          </a:xfrm>
          <a:prstGeom prst="rect">
            <a:avLst/>
          </a:prstGeom>
        </p:spPr>
      </p:pic>
      <p:sp>
        <p:nvSpPr>
          <p:cNvPr id="20" name="CaixaDeTexto 19">
            <a:extLst>
              <a:ext uri="{FF2B5EF4-FFF2-40B4-BE49-F238E27FC236}">
                <a16:creationId xmlns:a16="http://schemas.microsoft.com/office/drawing/2014/main" id="{7CC83B7C-92DA-4A0D-8B5C-DA6B89550666}"/>
              </a:ext>
            </a:extLst>
          </p:cNvPr>
          <p:cNvSpPr txBox="1"/>
          <p:nvPr/>
        </p:nvSpPr>
        <p:spPr>
          <a:xfrm>
            <a:off x="-363731" y="1000250"/>
            <a:ext cx="9764858"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p:txBody>
      </p:sp>
      <p:sp>
        <p:nvSpPr>
          <p:cNvPr id="11" name="Lorem ipsum dolor sit amet, consectetur adipiscing elit. Morbi lacinia congue rutrum. Ut neque nibh, tincidunt eget blandit congue, imperdiet quis metus. Duis non efficitur elit, ut euismod enim. Nulla nec leo mi. Nulla egestas, velit quis ullamcorper he">
            <a:extLst>
              <a:ext uri="{FF2B5EF4-FFF2-40B4-BE49-F238E27FC236}">
                <a16:creationId xmlns:a16="http://schemas.microsoft.com/office/drawing/2014/main" id="{8142113A-F661-4EB5-8C41-86CC4A82C15A}"/>
              </a:ext>
            </a:extLst>
          </p:cNvPr>
          <p:cNvSpPr txBox="1">
            <a:spLocks/>
          </p:cNvSpPr>
          <p:nvPr/>
        </p:nvSpPr>
        <p:spPr>
          <a:xfrm>
            <a:off x="895331" y="6051232"/>
            <a:ext cx="2864710" cy="691289"/>
          </a:xfrm>
          <a:prstGeom prst="rect">
            <a:avLst/>
          </a:prstGeom>
        </p:spPr>
        <p:txBody>
          <a:bodyPr lIns="91440" tIns="45720" rIns="91440" bIns="45720" anchor="t"/>
          <a:lstStyle>
            <a:lvl1pPr marL="609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1pPr>
            <a:lvl2pPr marL="1219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2pPr>
            <a:lvl3pPr marL="1828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3pPr>
            <a:lvl4pPr marL="2438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4pPr>
            <a:lvl5pPr marL="30480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5pPr>
            <a:lvl6pPr marL="3657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6pPr>
            <a:lvl7pPr marL="4267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7pPr>
            <a:lvl8pPr marL="4876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8pPr>
            <a:lvl9pPr marL="5486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90000"/>
              </a:lnSpc>
              <a:spcBef>
                <a:spcPts val="4500"/>
              </a:spcBef>
              <a:spcAft>
                <a:spcPts val="0"/>
              </a:spcAft>
              <a:buClrTx/>
              <a:buSzPct val="123000"/>
              <a:buFontTx/>
              <a:buNone/>
              <a:tabLst/>
              <a:defRPr/>
            </a:pPr>
            <a:r>
              <a:rPr kumimoji="0" lang="es-ES" sz="1400" b="1" i="0" u="none" strike="noStrike" kern="1200" cap="none" spc="0" normalizeH="0" baseline="0" noProof="0" dirty="0">
                <a:ln>
                  <a:noFill/>
                </a:ln>
                <a:solidFill>
                  <a:srgbClr val="000000"/>
                </a:solidFill>
                <a:effectLst/>
                <a:uLnTx/>
                <a:uFillTx/>
                <a:latin typeface="Sharp Sans"/>
                <a:sym typeface="Sharp Sans"/>
              </a:rPr>
              <a:t>www.iseg.ulisboa.pt</a:t>
            </a:r>
            <a:endParaRPr kumimoji="0" lang="pt-PT" sz="1400" b="1" i="0" u="none" strike="noStrike" kern="1200" cap="none" spc="0" normalizeH="0" baseline="0" noProof="0" dirty="0">
              <a:ln>
                <a:noFill/>
              </a:ln>
              <a:solidFill>
                <a:srgbClr val="000000"/>
              </a:solidFill>
              <a:effectLst/>
              <a:uLnTx/>
              <a:uFillTx/>
              <a:latin typeface="Sharp Sans"/>
              <a:sym typeface="Sharp Sans"/>
            </a:endParaRPr>
          </a:p>
        </p:txBody>
      </p:sp>
      <p:pic>
        <p:nvPicPr>
          <p:cNvPr id="9" name="Imagem 8" descr="Uma imagem com texto&#10;&#10;Descrição gerada automaticamente">
            <a:extLst>
              <a:ext uri="{FF2B5EF4-FFF2-40B4-BE49-F238E27FC236}">
                <a16:creationId xmlns:a16="http://schemas.microsoft.com/office/drawing/2014/main" id="{B5051119-86AE-4D3C-A75C-F84E0E4C2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28" y="1905000"/>
            <a:ext cx="3203922" cy="1821408"/>
          </a:xfrm>
          <a:prstGeom prst="rect">
            <a:avLst/>
          </a:prstGeom>
        </p:spPr>
      </p:pic>
    </p:spTree>
    <p:extLst>
      <p:ext uri="{BB962C8B-B14F-4D97-AF65-F5344CB8AC3E}">
        <p14:creationId xmlns:p14="http://schemas.microsoft.com/office/powerpoint/2010/main" val="4646989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en-US" altLang="pt-PT" sz="3600" dirty="0">
                <a:solidFill>
                  <a:srgbClr val="C00000"/>
                </a:solidFill>
              </a:rPr>
              <a:t>New forms of work organization</a:t>
            </a:r>
            <a:br>
              <a:rPr lang="en-US" altLang="pt-PT" sz="3600" dirty="0">
                <a:solidFill>
                  <a:schemeClr val="tx2"/>
                </a:solidFill>
                <a:latin typeface="Arial" panose="020B0604020202020204" pitchFamily="34" charset="0"/>
                <a:cs typeface="Times New Roman" panose="02020603050405020304" pitchFamily="18" charset="0"/>
              </a:rPr>
            </a:br>
            <a:br>
              <a:rPr lang="en-US" altLang="pt-PT" sz="3600" dirty="0">
                <a:solidFill>
                  <a:srgbClr val="C00000"/>
                </a:solidFill>
              </a:rPr>
            </a:br>
            <a:br>
              <a:rPr lang="en-US" altLang="pt-PT" sz="3600" i="1" dirty="0">
                <a:solidFill>
                  <a:schemeClr val="tx2"/>
                </a:solidFill>
                <a:latin typeface="Arial" panose="020B0604020202020204" pitchFamily="34" charset="0"/>
                <a:cs typeface="Times New Roman" panose="02020603050405020304" pitchFamily="18" charset="0"/>
              </a:rPr>
            </a:br>
            <a:br>
              <a:rPr lang="en-US" altLang="pt-PT" sz="3600" i="1" dirty="0">
                <a:solidFill>
                  <a:schemeClr val="tx2"/>
                </a:solidFill>
                <a:latin typeface="Arial" panose="020B0604020202020204" pitchFamily="34" charset="0"/>
                <a:cs typeface="Times New Roman" panose="02020603050405020304" pitchFamily="18" charset="0"/>
              </a:rPr>
            </a:br>
            <a:endParaRPr lang="pt-PT" sz="3600" dirty="0">
              <a:solidFill>
                <a:srgbClr val="C00000"/>
              </a:solidFill>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609600" y="1447800"/>
            <a:ext cx="11137900" cy="4229100"/>
          </a:xfrm>
        </p:spPr>
        <p:txBody>
          <a:bodyPr>
            <a:normAutofit/>
          </a:bodyPr>
          <a:lstStyle/>
          <a:p>
            <a:pPr marL="285750" indent="-285750" algn="just" eaLnBrk="1" hangingPunct="1">
              <a:lnSpc>
                <a:spcPct val="100000"/>
              </a:lnSpc>
              <a:spcBef>
                <a:spcPct val="50000"/>
              </a:spcBef>
              <a:buSzTx/>
              <a:buFont typeface="Wingdings" pitchFamily="2" charset="2"/>
              <a:buChar char="ü"/>
              <a:defRPr/>
            </a:pPr>
            <a:r>
              <a:rPr lang="pt-BR" altLang="pt-PT" b="1" dirty="0">
                <a:solidFill>
                  <a:srgbClr val="C00000"/>
                </a:solidFill>
              </a:rPr>
              <a:t>Anthropocentric / Humanist </a:t>
            </a:r>
            <a:r>
              <a:rPr lang="pt-BR" altLang="pt-PT" sz="2400" dirty="0">
                <a:solidFill>
                  <a:schemeClr val="tx1"/>
                </a:solidFill>
              </a:rPr>
              <a:t>(inspired in the Nordic countries) focusing on the human factor and including qualitative flexibility (Socio-Technical school, quality of work life).</a:t>
            </a:r>
          </a:p>
          <a:p>
            <a:pPr marL="901700" algn="just" eaLnBrk="1" hangingPunct="1">
              <a:lnSpc>
                <a:spcPct val="100000"/>
              </a:lnSpc>
              <a:spcBef>
                <a:spcPct val="50000"/>
              </a:spcBef>
              <a:buSzTx/>
              <a:buFont typeface="Wingdings" pitchFamily="2" charset="2"/>
              <a:buNone/>
              <a:defRPr/>
            </a:pPr>
            <a:r>
              <a:rPr lang="pt-BR" altLang="pt-PT" sz="2400" dirty="0">
                <a:solidFill>
                  <a:schemeClr val="tx1"/>
                </a:solidFill>
              </a:rPr>
              <a:t>Objective: Improving performance and quality of work life.</a:t>
            </a:r>
          </a:p>
          <a:p>
            <a:pPr marL="901700" algn="just" eaLnBrk="1" hangingPunct="1">
              <a:lnSpc>
                <a:spcPct val="100000"/>
              </a:lnSpc>
              <a:spcBef>
                <a:spcPct val="50000"/>
              </a:spcBef>
              <a:buSzTx/>
              <a:buFont typeface="Wingdings" pitchFamily="2" charset="2"/>
              <a:buNone/>
              <a:defRPr/>
            </a:pPr>
            <a:r>
              <a:rPr lang="pt-BR" altLang="pt-PT" dirty="0">
                <a:solidFill>
                  <a:schemeClr val="tx1"/>
                </a:solidFill>
              </a:rPr>
              <a:t>High Route of Organizational Renovation</a:t>
            </a:r>
            <a:endParaRPr lang="pt-BR" altLang="pt-PT" sz="2400" dirty="0">
              <a:solidFill>
                <a:schemeClr val="tx1"/>
              </a:solidFill>
            </a:endParaRPr>
          </a:p>
          <a:p>
            <a:pPr marL="285750" indent="-285750" algn="just" eaLnBrk="1" hangingPunct="1">
              <a:lnSpc>
                <a:spcPct val="100000"/>
              </a:lnSpc>
              <a:spcBef>
                <a:spcPct val="50000"/>
              </a:spcBef>
              <a:buSzTx/>
              <a:buFont typeface="Wingdings" pitchFamily="2" charset="2"/>
              <a:buChar char="ü"/>
              <a:defRPr/>
            </a:pPr>
            <a:r>
              <a:rPr lang="pt-BR" altLang="pt-PT" sz="2400" b="1" dirty="0">
                <a:solidFill>
                  <a:srgbClr val="C00000"/>
                </a:solidFill>
              </a:rPr>
              <a:t>Efficiency-centred </a:t>
            </a:r>
            <a:r>
              <a:rPr lang="pt-BR" altLang="pt-PT" sz="2400" dirty="0">
                <a:solidFill>
                  <a:schemeClr val="tx1"/>
                </a:solidFill>
              </a:rPr>
              <a:t>(inspired in the Japanese and American examples) focusing on increased competiveness and (mostly) quantitative flexibility.</a:t>
            </a:r>
          </a:p>
          <a:p>
            <a:pPr marL="901700" algn="just" eaLnBrk="1" hangingPunct="1">
              <a:lnSpc>
                <a:spcPct val="100000"/>
              </a:lnSpc>
              <a:spcBef>
                <a:spcPct val="50000"/>
              </a:spcBef>
              <a:buSzTx/>
              <a:buFont typeface="Wingdings" pitchFamily="2" charset="2"/>
              <a:buNone/>
              <a:defRPr/>
            </a:pPr>
            <a:r>
              <a:rPr lang="pt-BR" altLang="pt-PT" sz="2400" dirty="0">
                <a:solidFill>
                  <a:schemeClr val="tx1"/>
                </a:solidFill>
              </a:rPr>
              <a:t>Objective: Increasing flexibility and cost-reduction.</a:t>
            </a:r>
          </a:p>
          <a:p>
            <a:pPr marL="901700" algn="just">
              <a:lnSpc>
                <a:spcPct val="100000"/>
              </a:lnSpc>
              <a:spcBef>
                <a:spcPct val="50000"/>
              </a:spcBef>
              <a:buSzTx/>
              <a:buNone/>
              <a:defRPr/>
            </a:pPr>
            <a:r>
              <a:rPr lang="pt-BR" altLang="pt-PT" dirty="0">
                <a:solidFill>
                  <a:schemeClr val="tx1"/>
                </a:solidFill>
              </a:rPr>
              <a:t>Low Route of Organizational Renovation</a:t>
            </a:r>
          </a:p>
        </p:txBody>
      </p:sp>
      <p:sp>
        <p:nvSpPr>
          <p:cNvPr id="3" name="Rectangle 2">
            <a:extLst>
              <a:ext uri="{FF2B5EF4-FFF2-40B4-BE49-F238E27FC236}">
                <a16:creationId xmlns:a16="http://schemas.microsoft.com/office/drawing/2014/main" id="{12DF159D-3ADB-43C7-ACDC-EFB3231FB682}"/>
              </a:ext>
            </a:extLst>
          </p:cNvPr>
          <p:cNvSpPr/>
          <p:nvPr/>
        </p:nvSpPr>
        <p:spPr>
          <a:xfrm>
            <a:off x="9574834" y="5225534"/>
            <a:ext cx="2277996" cy="369332"/>
          </a:xfrm>
          <a:prstGeom prst="rect">
            <a:avLst/>
          </a:prstGeom>
        </p:spPr>
        <p:txBody>
          <a:bodyPr wrap="none">
            <a:spAutoFit/>
          </a:bodyPr>
          <a:lstStyle/>
          <a:p>
            <a:pPr algn="r">
              <a:spcBef>
                <a:spcPct val="50000"/>
              </a:spcBef>
              <a:defRPr/>
            </a:pPr>
            <a:r>
              <a:rPr lang="pt-BR" altLang="pt-PT" dirty="0">
                <a:latin typeface="Sharp Sans"/>
                <a:cs typeface="Times New Roman" panose="02020603050405020304" pitchFamily="18" charset="0"/>
              </a:rPr>
              <a:t>(Oeij e Wieser, 2002) </a:t>
            </a:r>
          </a:p>
        </p:txBody>
      </p:sp>
    </p:spTree>
    <p:extLst>
      <p:ext uri="{BB962C8B-B14F-4D97-AF65-F5344CB8AC3E}">
        <p14:creationId xmlns:p14="http://schemas.microsoft.com/office/powerpoint/2010/main" val="295561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67B6-3B73-202E-B77B-4A48049222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F46D36-C0DD-559B-A6C9-3D82A8D41B3A}"/>
              </a:ext>
            </a:extLst>
          </p:cNvPr>
          <p:cNvSpPr>
            <a:spLocks noGrp="1"/>
          </p:cNvSpPr>
          <p:nvPr>
            <p:ph type="title"/>
          </p:nvPr>
        </p:nvSpPr>
        <p:spPr>
          <a:xfrm>
            <a:off x="603250" y="533400"/>
            <a:ext cx="10972800" cy="562074"/>
          </a:xfrm>
        </p:spPr>
        <p:txBody>
          <a:bodyPr lIns="50800" tIns="50800" rIns="50800" bIns="50800" anchor="t">
            <a:normAutofit/>
          </a:bodyPr>
          <a:lstStyle/>
          <a:p>
            <a:r>
              <a:rPr lang="pt-PT" altLang="pt-PT" b="1" dirty="0">
                <a:solidFill>
                  <a:srgbClr val="C00000"/>
                </a:solidFill>
              </a:rPr>
              <a:t>New forms of work organization – different views on flexibility</a:t>
            </a:r>
            <a:endParaRPr lang="pt-PT" dirty="0">
              <a:solidFill>
                <a:srgbClr val="C00000"/>
              </a:solidFill>
            </a:endParaRPr>
          </a:p>
        </p:txBody>
      </p:sp>
      <p:sp>
        <p:nvSpPr>
          <p:cNvPr id="3" name="Marcador de Posição de Conteúdo 2">
            <a:extLst>
              <a:ext uri="{FF2B5EF4-FFF2-40B4-BE49-F238E27FC236}">
                <a16:creationId xmlns:a16="http://schemas.microsoft.com/office/drawing/2014/main" id="{DB2E364D-1E56-98CE-A7E5-8A7C9411F6A8}"/>
              </a:ext>
            </a:extLst>
          </p:cNvPr>
          <p:cNvSpPr>
            <a:spLocks noGrp="1"/>
          </p:cNvSpPr>
          <p:nvPr>
            <p:ph idx="1"/>
          </p:nvPr>
        </p:nvSpPr>
        <p:spPr>
          <a:xfrm>
            <a:off x="590550" y="1503298"/>
            <a:ext cx="10985500" cy="4211701"/>
          </a:xfrm>
        </p:spPr>
        <p:txBody>
          <a:bodyPr lIns="50800" tIns="50800" rIns="50800" bIns="50800" anchor="t">
            <a:normAutofit/>
          </a:bodyPr>
          <a:lstStyle/>
          <a:p>
            <a:pPr marL="0" indent="0" algn="just" eaLnBrk="1" hangingPunct="1">
              <a:lnSpc>
                <a:spcPct val="110000"/>
              </a:lnSpc>
              <a:buNone/>
            </a:pPr>
            <a:r>
              <a:rPr lang="pt-PT" altLang="pt-PT" sz="2800" dirty="0">
                <a:solidFill>
                  <a:schemeClr val="tx1"/>
                </a:solidFill>
              </a:rPr>
              <a:t>Each is inspired by different forms of (early) work organization models</a:t>
            </a:r>
          </a:p>
          <a:p>
            <a:pPr algn="just">
              <a:lnSpc>
                <a:spcPct val="110000"/>
              </a:lnSpc>
            </a:pPr>
            <a:r>
              <a:rPr lang="pt-PT" altLang="pt-PT" sz="2800" b="1" dirty="0">
                <a:solidFill>
                  <a:schemeClr val="tx1"/>
                </a:solidFill>
              </a:rPr>
              <a:t>Neo- Taylorism</a:t>
            </a:r>
          </a:p>
          <a:p>
            <a:pPr algn="just">
              <a:lnSpc>
                <a:spcPct val="110000"/>
              </a:lnSpc>
            </a:pPr>
            <a:r>
              <a:rPr lang="pt-PT" altLang="pt-PT" sz="2800" b="1" dirty="0">
                <a:solidFill>
                  <a:schemeClr val="tx1"/>
                </a:solidFill>
              </a:rPr>
              <a:t>Lean Magement/Production</a:t>
            </a:r>
          </a:p>
          <a:p>
            <a:pPr algn="just">
              <a:lnSpc>
                <a:spcPct val="110000"/>
              </a:lnSpc>
            </a:pPr>
            <a:r>
              <a:rPr lang="pt-PT" altLang="pt-PT" sz="2800" b="1" dirty="0">
                <a:solidFill>
                  <a:schemeClr val="tx1"/>
                </a:solidFill>
              </a:rPr>
              <a:t>Humanist</a:t>
            </a:r>
          </a:p>
        </p:txBody>
      </p:sp>
      <p:pic>
        <p:nvPicPr>
          <p:cNvPr id="5" name="Imagem 4">
            <a:extLst>
              <a:ext uri="{FF2B5EF4-FFF2-40B4-BE49-F238E27FC236}">
                <a16:creationId xmlns:a16="http://schemas.microsoft.com/office/drawing/2014/main" id="{941CDC05-3173-81A0-1EAD-5EDB20B05ABA}"/>
              </a:ext>
            </a:extLst>
          </p:cNvPr>
          <p:cNvPicPr>
            <a:picLocks noChangeAspect="1"/>
          </p:cNvPicPr>
          <p:nvPr/>
        </p:nvPicPr>
        <p:blipFill>
          <a:blip r:embed="rId3"/>
          <a:stretch>
            <a:fillRect/>
          </a:stretch>
        </p:blipFill>
        <p:spPr>
          <a:xfrm>
            <a:off x="3631717" y="4370223"/>
            <a:ext cx="2628900" cy="1752600"/>
          </a:xfrm>
          <a:prstGeom prst="rect">
            <a:avLst/>
          </a:prstGeom>
        </p:spPr>
      </p:pic>
      <p:pic>
        <p:nvPicPr>
          <p:cNvPr id="6" name="Imagem 5">
            <a:extLst>
              <a:ext uri="{FF2B5EF4-FFF2-40B4-BE49-F238E27FC236}">
                <a16:creationId xmlns:a16="http://schemas.microsoft.com/office/drawing/2014/main" id="{A162D5C0-B2AD-CEEE-6BD2-0609E2BB2EF4}"/>
              </a:ext>
            </a:extLst>
          </p:cNvPr>
          <p:cNvPicPr>
            <a:picLocks noChangeAspect="1"/>
          </p:cNvPicPr>
          <p:nvPr/>
        </p:nvPicPr>
        <p:blipFill>
          <a:blip r:embed="rId4"/>
          <a:srcRect l="25020" r="13883"/>
          <a:stretch>
            <a:fillRect/>
          </a:stretch>
        </p:blipFill>
        <p:spPr>
          <a:xfrm>
            <a:off x="6468648" y="4364220"/>
            <a:ext cx="2446752" cy="1758603"/>
          </a:xfrm>
          <a:prstGeom prst="rect">
            <a:avLst/>
          </a:prstGeom>
        </p:spPr>
      </p:pic>
      <p:pic>
        <p:nvPicPr>
          <p:cNvPr id="7" name="Imagem 6">
            <a:extLst>
              <a:ext uri="{FF2B5EF4-FFF2-40B4-BE49-F238E27FC236}">
                <a16:creationId xmlns:a16="http://schemas.microsoft.com/office/drawing/2014/main" id="{7C7E051E-70F6-19E5-7C70-9F12A2133E60}"/>
              </a:ext>
            </a:extLst>
          </p:cNvPr>
          <p:cNvPicPr>
            <a:picLocks noChangeAspect="1"/>
          </p:cNvPicPr>
          <p:nvPr/>
        </p:nvPicPr>
        <p:blipFill>
          <a:blip r:embed="rId5"/>
          <a:srcRect l="13199" t="13964" r="14801" b="9159"/>
          <a:stretch>
            <a:fillRect/>
          </a:stretch>
        </p:blipFill>
        <p:spPr>
          <a:xfrm>
            <a:off x="9129299" y="4432289"/>
            <a:ext cx="2446751" cy="1739911"/>
          </a:xfrm>
          <a:prstGeom prst="rect">
            <a:avLst/>
          </a:prstGeom>
        </p:spPr>
      </p:pic>
    </p:spTree>
    <p:extLst>
      <p:ext uri="{BB962C8B-B14F-4D97-AF65-F5344CB8AC3E}">
        <p14:creationId xmlns:p14="http://schemas.microsoft.com/office/powerpoint/2010/main" val="9442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67B6-3B73-202E-B77B-4A48049222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F46D36-C0DD-559B-A6C9-3D82A8D41B3A}"/>
              </a:ext>
            </a:extLst>
          </p:cNvPr>
          <p:cNvSpPr>
            <a:spLocks noGrp="1"/>
          </p:cNvSpPr>
          <p:nvPr>
            <p:ph type="title"/>
          </p:nvPr>
        </p:nvSpPr>
        <p:spPr>
          <a:xfrm>
            <a:off x="603250" y="533400"/>
            <a:ext cx="10972800" cy="562074"/>
          </a:xfrm>
        </p:spPr>
        <p:txBody>
          <a:bodyPr lIns="50800" tIns="50800" rIns="50800" bIns="50800" anchor="t">
            <a:normAutofit/>
          </a:bodyPr>
          <a:lstStyle/>
          <a:p>
            <a:r>
              <a:rPr lang="pt-PT" altLang="pt-PT" b="1" dirty="0">
                <a:solidFill>
                  <a:srgbClr val="C00000"/>
                </a:solidFill>
              </a:rPr>
              <a:t>New forms of work organization – different views on flexibility</a:t>
            </a:r>
            <a:endParaRPr lang="pt-PT" dirty="0">
              <a:solidFill>
                <a:srgbClr val="C00000"/>
              </a:solidFill>
            </a:endParaRPr>
          </a:p>
        </p:txBody>
      </p:sp>
      <p:sp>
        <p:nvSpPr>
          <p:cNvPr id="3" name="Marcador de Posição de Conteúdo 2">
            <a:extLst>
              <a:ext uri="{FF2B5EF4-FFF2-40B4-BE49-F238E27FC236}">
                <a16:creationId xmlns:a16="http://schemas.microsoft.com/office/drawing/2014/main" id="{DB2E364D-1E56-98CE-A7E5-8A7C9411F6A8}"/>
              </a:ext>
            </a:extLst>
          </p:cNvPr>
          <p:cNvSpPr>
            <a:spLocks noGrp="1"/>
          </p:cNvSpPr>
          <p:nvPr>
            <p:ph idx="1"/>
          </p:nvPr>
        </p:nvSpPr>
        <p:spPr>
          <a:xfrm>
            <a:off x="590550" y="1503298"/>
            <a:ext cx="10985500" cy="4211701"/>
          </a:xfrm>
        </p:spPr>
        <p:txBody>
          <a:bodyPr lIns="50800" tIns="50800" rIns="50800" bIns="50800" anchor="t">
            <a:normAutofit/>
          </a:bodyPr>
          <a:lstStyle/>
          <a:p>
            <a:pPr marL="0" indent="0" algn="just" eaLnBrk="1" hangingPunct="1">
              <a:lnSpc>
                <a:spcPct val="110000"/>
              </a:lnSpc>
              <a:buNone/>
            </a:pPr>
            <a:r>
              <a:rPr lang="pt-PT" altLang="pt-PT" sz="2800" dirty="0">
                <a:solidFill>
                  <a:schemeClr val="tx1"/>
                </a:solidFill>
              </a:rPr>
              <a:t>Watch-pair-think (main elements and differences between the two settings) :</a:t>
            </a:r>
          </a:p>
          <a:p>
            <a:pPr marL="0" indent="0">
              <a:buNone/>
            </a:pPr>
            <a:r>
              <a:rPr lang="pt-PT" altLang="pt-PT" sz="2800" dirty="0">
                <a:solidFill>
                  <a:srgbClr val="C00000"/>
                </a:solidFill>
                <a:hlinkClick r:id="rId3"/>
              </a:rPr>
              <a:t>https://www.youtube.com/watch?v=3Rdbo8WZauk</a:t>
            </a:r>
            <a:r>
              <a:rPr lang="pt-PT" altLang="pt-PT" sz="2800" dirty="0">
                <a:solidFill>
                  <a:srgbClr val="C00000"/>
                </a:solidFill>
              </a:rPr>
              <a:t>  (7:38)</a:t>
            </a:r>
          </a:p>
          <a:p>
            <a:pPr marL="0" indent="0">
              <a:buNone/>
            </a:pPr>
            <a:r>
              <a:rPr lang="pt-PT" altLang="pt-PT" sz="2800" dirty="0">
                <a:solidFill>
                  <a:srgbClr val="C00000"/>
                </a:solidFill>
                <a:hlinkClick r:id="rId4"/>
              </a:rPr>
              <a:t>https://www.youtube.com/watch?v=aI7ornrCKnM</a:t>
            </a:r>
            <a:r>
              <a:rPr lang="pt-PT" altLang="pt-PT" sz="2800" dirty="0">
                <a:solidFill>
                  <a:srgbClr val="C00000"/>
                </a:solidFill>
              </a:rPr>
              <a:t>    (6:24)</a:t>
            </a:r>
          </a:p>
        </p:txBody>
      </p:sp>
    </p:spTree>
    <p:extLst>
      <p:ext uri="{BB962C8B-B14F-4D97-AF65-F5344CB8AC3E}">
        <p14:creationId xmlns:p14="http://schemas.microsoft.com/office/powerpoint/2010/main" val="181972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67B6-3B73-202E-B77B-4A48049222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F46D36-C0DD-559B-A6C9-3D82A8D41B3A}"/>
              </a:ext>
            </a:extLst>
          </p:cNvPr>
          <p:cNvSpPr>
            <a:spLocks noGrp="1"/>
          </p:cNvSpPr>
          <p:nvPr>
            <p:ph type="title"/>
          </p:nvPr>
        </p:nvSpPr>
        <p:spPr>
          <a:xfrm>
            <a:off x="603250" y="533400"/>
            <a:ext cx="10972800" cy="562074"/>
          </a:xfrm>
        </p:spPr>
        <p:txBody>
          <a:bodyPr lIns="50800" tIns="50800" rIns="50800" bIns="50800" anchor="t">
            <a:normAutofit/>
          </a:bodyPr>
          <a:lstStyle/>
          <a:p>
            <a:r>
              <a:rPr lang="pt-PT" altLang="pt-PT" b="1" dirty="0">
                <a:solidFill>
                  <a:srgbClr val="C00000"/>
                </a:solidFill>
              </a:rPr>
              <a:t>New forms of work organization – different views on flexibility</a:t>
            </a:r>
            <a:endParaRPr lang="pt-PT" dirty="0">
              <a:solidFill>
                <a:srgbClr val="C00000"/>
              </a:solidFill>
            </a:endParaRPr>
          </a:p>
        </p:txBody>
      </p:sp>
      <p:sp>
        <p:nvSpPr>
          <p:cNvPr id="3" name="Marcador de Posição de Conteúdo 2">
            <a:extLst>
              <a:ext uri="{FF2B5EF4-FFF2-40B4-BE49-F238E27FC236}">
                <a16:creationId xmlns:a16="http://schemas.microsoft.com/office/drawing/2014/main" id="{DB2E364D-1E56-98CE-A7E5-8A7C9411F6A8}"/>
              </a:ext>
            </a:extLst>
          </p:cNvPr>
          <p:cNvSpPr>
            <a:spLocks noGrp="1"/>
          </p:cNvSpPr>
          <p:nvPr>
            <p:ph idx="1"/>
          </p:nvPr>
        </p:nvSpPr>
        <p:spPr>
          <a:xfrm>
            <a:off x="590550" y="1503298"/>
            <a:ext cx="10985500" cy="4211701"/>
          </a:xfrm>
        </p:spPr>
        <p:txBody>
          <a:bodyPr lIns="50800" tIns="50800" rIns="50800" bIns="50800" anchor="t">
            <a:normAutofit/>
          </a:bodyPr>
          <a:lstStyle/>
          <a:p>
            <a:pPr marL="0" indent="0" algn="just" eaLnBrk="1" hangingPunct="1">
              <a:lnSpc>
                <a:spcPct val="110000"/>
              </a:lnSpc>
              <a:buNone/>
            </a:pPr>
            <a:r>
              <a:rPr lang="pt-PT" altLang="pt-PT" sz="2800" dirty="0">
                <a:solidFill>
                  <a:schemeClr val="tx1"/>
                </a:solidFill>
              </a:rPr>
              <a:t>Watch-pair-think (main elements and differences between the two settings) :</a:t>
            </a:r>
          </a:p>
          <a:p>
            <a:pPr marL="0" indent="0" algn="just" eaLnBrk="1" hangingPunct="1">
              <a:lnSpc>
                <a:spcPct val="110000"/>
              </a:lnSpc>
              <a:buNone/>
            </a:pPr>
            <a:r>
              <a:rPr lang="pt-PT" altLang="pt-PT" sz="2800" dirty="0">
                <a:solidFill>
                  <a:schemeClr val="tx1"/>
                </a:solidFill>
                <a:hlinkClick r:id="rId3"/>
              </a:rPr>
              <a:t>https://tinyurl.com/SW25-work-org</a:t>
            </a:r>
            <a:r>
              <a:rPr lang="pt-PT" altLang="pt-PT" sz="2800" dirty="0">
                <a:solidFill>
                  <a:schemeClr val="tx1"/>
                </a:solidFill>
              </a:rPr>
              <a:t>		</a:t>
            </a:r>
          </a:p>
          <a:p>
            <a:pPr marL="0" indent="0" algn="just" eaLnBrk="1" hangingPunct="1">
              <a:lnSpc>
                <a:spcPct val="110000"/>
              </a:lnSpc>
              <a:buNone/>
            </a:pPr>
            <a:endParaRPr lang="pt-PT" altLang="pt-PT" sz="2800" dirty="0">
              <a:solidFill>
                <a:schemeClr val="tx1"/>
              </a:solidFill>
            </a:endParaRPr>
          </a:p>
        </p:txBody>
      </p:sp>
      <p:pic>
        <p:nvPicPr>
          <p:cNvPr id="4" name="Picture 3">
            <a:extLst>
              <a:ext uri="{FF2B5EF4-FFF2-40B4-BE49-F238E27FC236}">
                <a16:creationId xmlns:a16="http://schemas.microsoft.com/office/drawing/2014/main" id="{FD4FBA57-E562-4E1E-B96C-378CFAA13CB5}"/>
              </a:ext>
            </a:extLst>
          </p:cNvPr>
          <p:cNvPicPr>
            <a:picLocks noChangeAspect="1"/>
          </p:cNvPicPr>
          <p:nvPr/>
        </p:nvPicPr>
        <p:blipFill>
          <a:blip r:embed="rId4"/>
          <a:stretch>
            <a:fillRect/>
          </a:stretch>
        </p:blipFill>
        <p:spPr>
          <a:xfrm>
            <a:off x="8305800" y="2325752"/>
            <a:ext cx="3019425" cy="3028950"/>
          </a:xfrm>
          <a:prstGeom prst="rect">
            <a:avLst/>
          </a:prstGeom>
        </p:spPr>
      </p:pic>
    </p:spTree>
    <p:extLst>
      <p:ext uri="{BB962C8B-B14F-4D97-AF65-F5344CB8AC3E}">
        <p14:creationId xmlns:p14="http://schemas.microsoft.com/office/powerpoint/2010/main" val="280904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85800"/>
            <a:ext cx="10972800" cy="562074"/>
          </a:xfrm>
        </p:spPr>
        <p:txBody>
          <a:bodyPr>
            <a:noAutofit/>
          </a:bodyPr>
          <a:lstStyle/>
          <a:p>
            <a:r>
              <a:rPr lang="pt-PT" altLang="pt-PT" sz="4400" b="1" dirty="0">
                <a:solidFill>
                  <a:srgbClr val="C00000"/>
                </a:solidFill>
              </a:rPr>
              <a:t>Elements in </a:t>
            </a:r>
            <a:r>
              <a:rPr lang="pt-PT" altLang="pt-PT" sz="4400" dirty="0">
                <a:solidFill>
                  <a:srgbClr val="C00000"/>
                </a:solidFill>
              </a:rPr>
              <a:t>n</a:t>
            </a:r>
            <a:r>
              <a:rPr lang="pt-PT" altLang="pt-PT" sz="4400" b="1" dirty="0">
                <a:solidFill>
                  <a:srgbClr val="C00000"/>
                </a:solidFill>
              </a:rPr>
              <a:t>ew forms of work </a:t>
            </a:r>
            <a:r>
              <a:rPr lang="pt-PT" altLang="pt-PT" sz="4400" dirty="0">
                <a:solidFill>
                  <a:srgbClr val="C00000"/>
                </a:solidFill>
              </a:rPr>
              <a:t>o</a:t>
            </a:r>
            <a:r>
              <a:rPr lang="pt-PT" altLang="pt-PT" sz="4400" b="1" dirty="0">
                <a:solidFill>
                  <a:srgbClr val="C00000"/>
                </a:solidFill>
              </a:rPr>
              <a:t>rganization</a:t>
            </a:r>
            <a:endParaRPr lang="pt-PT" sz="44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603250" y="1752600"/>
            <a:ext cx="9683750" cy="4211701"/>
          </a:xfrm>
        </p:spPr>
        <p:txBody>
          <a:bodyPr>
            <a:normAutofit fontScale="92500" lnSpcReduction="10000"/>
          </a:bodyPr>
          <a:lstStyle/>
          <a:p>
            <a:pPr>
              <a:lnSpc>
                <a:spcPct val="100000"/>
              </a:lnSpc>
              <a:buFont typeface="Wingdings" panose="05000000000000000000" pitchFamily="2" charset="2"/>
              <a:buChar char="ü"/>
            </a:pPr>
            <a:r>
              <a:rPr lang="pt-BR" altLang="pt-PT" sz="2000" b="1" dirty="0">
                <a:solidFill>
                  <a:schemeClr val="tx1"/>
                </a:solidFill>
              </a:rPr>
              <a:t>Multi-tasking</a:t>
            </a:r>
          </a:p>
          <a:p>
            <a:pPr marL="0" indent="0">
              <a:lnSpc>
                <a:spcPct val="100000"/>
              </a:lnSpc>
              <a:buNone/>
            </a:pPr>
            <a:r>
              <a:rPr lang="pt-PT" altLang="pt-PT" sz="2000" dirty="0">
                <a:solidFill>
                  <a:schemeClr val="tx1"/>
                </a:solidFill>
              </a:rPr>
              <a:t>This new form of work organization is found in the efficiency-centred approaches, in which simple and monotonous tasks that did not require varied qualifications are expanded. Quantitative flexibility.</a:t>
            </a:r>
          </a:p>
          <a:p>
            <a:pPr marL="0" indent="0">
              <a:lnSpc>
                <a:spcPct val="100000"/>
              </a:lnSpc>
              <a:buNone/>
            </a:pPr>
            <a:endParaRPr lang="pt-PT" altLang="pt-PT" sz="2000" dirty="0">
              <a:solidFill>
                <a:schemeClr val="tx1"/>
              </a:solidFill>
            </a:endParaRPr>
          </a:p>
          <a:p>
            <a:pPr>
              <a:lnSpc>
                <a:spcPct val="100000"/>
              </a:lnSpc>
              <a:buFont typeface="Wingdings" panose="05000000000000000000" pitchFamily="2" charset="2"/>
              <a:buChar char="ü"/>
            </a:pPr>
            <a:r>
              <a:rPr lang="en-GB" altLang="pt-PT" sz="2000" b="1" dirty="0">
                <a:solidFill>
                  <a:schemeClr val="tx1"/>
                </a:solidFill>
              </a:rPr>
              <a:t>Task enrichment</a:t>
            </a:r>
            <a:endParaRPr lang="pt-PT" altLang="pt-PT" sz="2000" dirty="0">
              <a:solidFill>
                <a:schemeClr val="tx1"/>
              </a:solidFill>
            </a:endParaRPr>
          </a:p>
          <a:p>
            <a:pPr marL="0" indent="0">
              <a:lnSpc>
                <a:spcPct val="100000"/>
              </a:lnSpc>
              <a:buNone/>
            </a:pPr>
            <a:r>
              <a:rPr lang="pt-PT" altLang="pt-PT" sz="2000" dirty="0">
                <a:solidFill>
                  <a:schemeClr val="tx1"/>
                </a:solidFill>
              </a:rPr>
              <a:t>In the anthropocentric approaches, such task expansion is going to be related to task enrichment: not only do tasks require multiple qualifications and continuous trainingm but they involve greater autonomy and development of new skills that are transferable to other contexts (e.g. management of teams, leadership). This allows also for better quality of work life (through professional fullfilment). Qualitative flexibility.</a:t>
            </a:r>
          </a:p>
        </p:txBody>
      </p:sp>
    </p:spTree>
    <p:extLst>
      <p:ext uri="{BB962C8B-B14F-4D97-AF65-F5344CB8AC3E}">
        <p14:creationId xmlns:p14="http://schemas.microsoft.com/office/powerpoint/2010/main" val="154912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EFF27-C619-9A32-1CAE-89925EDDC840}"/>
              </a:ext>
            </a:extLst>
          </p:cNvPr>
          <p:cNvSpPr>
            <a:spLocks noGrp="1"/>
          </p:cNvSpPr>
          <p:nvPr>
            <p:ph type="title"/>
          </p:nvPr>
        </p:nvSpPr>
        <p:spPr>
          <a:xfrm>
            <a:off x="603250" y="685800"/>
            <a:ext cx="10972800" cy="562074"/>
          </a:xfrm>
        </p:spPr>
        <p:txBody>
          <a:bodyPr>
            <a:noAutofit/>
          </a:bodyPr>
          <a:lstStyle/>
          <a:p>
            <a:r>
              <a:rPr lang="pt-PT" altLang="pt-PT" sz="4400" b="1" dirty="0">
                <a:solidFill>
                  <a:srgbClr val="C00000"/>
                </a:solidFill>
              </a:rPr>
              <a:t>Elements in </a:t>
            </a:r>
            <a:r>
              <a:rPr lang="pt-PT" altLang="pt-PT" sz="4400" dirty="0">
                <a:solidFill>
                  <a:srgbClr val="C00000"/>
                </a:solidFill>
              </a:rPr>
              <a:t>n</a:t>
            </a:r>
            <a:r>
              <a:rPr lang="pt-PT" altLang="pt-PT" sz="4400" b="1" dirty="0">
                <a:solidFill>
                  <a:srgbClr val="C00000"/>
                </a:solidFill>
              </a:rPr>
              <a:t>ew forms of work </a:t>
            </a:r>
            <a:r>
              <a:rPr lang="pt-PT" altLang="pt-PT" sz="4400" dirty="0">
                <a:solidFill>
                  <a:srgbClr val="C00000"/>
                </a:solidFill>
              </a:rPr>
              <a:t>o</a:t>
            </a:r>
            <a:r>
              <a:rPr lang="pt-PT" altLang="pt-PT" sz="4400" b="1" dirty="0">
                <a:solidFill>
                  <a:srgbClr val="C00000"/>
                </a:solidFill>
              </a:rPr>
              <a:t>rganization</a:t>
            </a:r>
            <a:endParaRPr lang="pt-PT" sz="4400" dirty="0">
              <a:solidFill>
                <a:srgbClr val="C00000"/>
              </a:solidFill>
            </a:endParaRPr>
          </a:p>
        </p:txBody>
      </p:sp>
      <p:sp>
        <p:nvSpPr>
          <p:cNvPr id="3" name="Marcador de Posição de Conteúdo 2">
            <a:extLst>
              <a:ext uri="{FF2B5EF4-FFF2-40B4-BE49-F238E27FC236}">
                <a16:creationId xmlns:a16="http://schemas.microsoft.com/office/drawing/2014/main" id="{E1DFAE39-756F-A2FD-77E8-4E47D0E55A1C}"/>
              </a:ext>
            </a:extLst>
          </p:cNvPr>
          <p:cNvSpPr>
            <a:spLocks noGrp="1"/>
          </p:cNvSpPr>
          <p:nvPr>
            <p:ph idx="1"/>
          </p:nvPr>
        </p:nvSpPr>
        <p:spPr>
          <a:xfrm>
            <a:off x="603250" y="1752600"/>
            <a:ext cx="9683750" cy="4211701"/>
          </a:xfrm>
        </p:spPr>
        <p:txBody>
          <a:bodyPr>
            <a:normAutofit/>
          </a:bodyPr>
          <a:lstStyle/>
          <a:p>
            <a:pPr>
              <a:lnSpc>
                <a:spcPct val="100000"/>
              </a:lnSpc>
              <a:buFont typeface="Wingdings" panose="05000000000000000000" pitchFamily="2" charset="2"/>
              <a:buChar char="ü"/>
            </a:pPr>
            <a:r>
              <a:rPr lang="pt-BR" altLang="pt-PT" sz="2000" b="1" dirty="0">
                <a:solidFill>
                  <a:schemeClr val="tx1"/>
                </a:solidFill>
              </a:rPr>
              <a:t>Task rotation</a:t>
            </a:r>
          </a:p>
          <a:p>
            <a:pPr marL="0" indent="0">
              <a:lnSpc>
                <a:spcPct val="100000"/>
              </a:lnSpc>
              <a:buNone/>
            </a:pPr>
            <a:r>
              <a:rPr lang="pt-BR" altLang="pt-PT" sz="2000" dirty="0">
                <a:solidFill>
                  <a:schemeClr val="tx1"/>
                </a:solidFill>
              </a:rPr>
              <a:t>Task rotation can occur between tasks that are part of the same function (multi-tasking) or span different tasks that are part of different functions (task enrichment), often within autonomous teams.</a:t>
            </a:r>
          </a:p>
          <a:p>
            <a:pPr marL="0" indent="0">
              <a:lnSpc>
                <a:spcPct val="100000"/>
              </a:lnSpc>
              <a:buNone/>
            </a:pPr>
            <a:endParaRPr lang="pt-PT" altLang="pt-PT" sz="2000" dirty="0">
              <a:solidFill>
                <a:schemeClr val="tx1"/>
              </a:solidFill>
            </a:endParaRPr>
          </a:p>
        </p:txBody>
      </p:sp>
    </p:spTree>
    <p:extLst>
      <p:ext uri="{BB962C8B-B14F-4D97-AF65-F5344CB8AC3E}">
        <p14:creationId xmlns:p14="http://schemas.microsoft.com/office/powerpoint/2010/main" val="1755174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2571</Words>
  <Application>Microsoft Office PowerPoint</Application>
  <PresentationFormat>Widescreen</PresentationFormat>
  <Paragraphs>361</Paragraphs>
  <Slides>32</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ＭＳ Ｐゴシック</vt:lpstr>
      <vt:lpstr>Aptos</vt:lpstr>
      <vt:lpstr>Arial</vt:lpstr>
      <vt:lpstr>Calibri</vt:lpstr>
      <vt:lpstr>Helvetica Neue</vt:lpstr>
      <vt:lpstr>Helvetica Neue Medium</vt:lpstr>
      <vt:lpstr>Roboto</vt:lpstr>
      <vt:lpstr>Sharp Sans</vt:lpstr>
      <vt:lpstr>Sharp Sans Semibold</vt:lpstr>
      <vt:lpstr>Times New Roman</vt:lpstr>
      <vt:lpstr>Wingdings</vt:lpstr>
      <vt:lpstr>Wingdings,Sans-Serif</vt:lpstr>
      <vt:lpstr>21_BasicWhite</vt:lpstr>
      <vt:lpstr>PowerPoint Presentation</vt:lpstr>
      <vt:lpstr>New demands, new forms of production and organization</vt:lpstr>
      <vt:lpstr>‘New’ workforce, new forms of labour regulations</vt:lpstr>
      <vt:lpstr>New forms of work organization    </vt:lpstr>
      <vt:lpstr>New forms of work organization – different views on flexibility</vt:lpstr>
      <vt:lpstr>New forms of work organization – different views on flexibility</vt:lpstr>
      <vt:lpstr>New forms of work organization – different views on flexibility</vt:lpstr>
      <vt:lpstr>Elements in new forms of work organization</vt:lpstr>
      <vt:lpstr>Elements in new forms of work organization</vt:lpstr>
      <vt:lpstr>Elements in new forms of work organization</vt:lpstr>
      <vt:lpstr>Elements in new forms of work organization</vt:lpstr>
      <vt:lpstr>Multi-tasking and supervised teams</vt:lpstr>
      <vt:lpstr>Semi-autonomous teams</vt:lpstr>
      <vt:lpstr>New forms of work organization</vt:lpstr>
      <vt:lpstr>An important distinction</vt:lpstr>
      <vt:lpstr>New forms of work organization and labour relations</vt:lpstr>
      <vt:lpstr>Arguments presented by Grote &amp; Guest (2017) </vt:lpstr>
      <vt:lpstr>Anthropocentric / Humanist – why is it not widespread?</vt:lpstr>
      <vt:lpstr>Anthropocentric / Humanist</vt:lpstr>
      <vt:lpstr>To recapitulate...</vt:lpstr>
      <vt:lpstr>To recapitulate: examples and elements of the new forms of work organization      </vt:lpstr>
      <vt:lpstr>Organisational Modes </vt:lpstr>
      <vt:lpstr>European Working Conditions Survey 2015</vt:lpstr>
      <vt:lpstr>European Working Conditions Survey 2015</vt:lpstr>
      <vt:lpstr>Essential reading:</vt:lpstr>
      <vt:lpstr>PowerPoint Presentation</vt:lpstr>
      <vt:lpstr>Inclusive models – organizational constraints</vt:lpstr>
      <vt:lpstr>Inclusive models – organizational constraints</vt:lpstr>
      <vt:lpstr>What companies stand to gain from diversity?</vt:lpstr>
      <vt:lpstr>Diversity and ageism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André Anjos</dc:creator>
  <cp:lastModifiedBy>Adam John Standring</cp:lastModifiedBy>
  <cp:revision>1056</cp:revision>
  <cp:lastPrinted>2025-10-12T21:17:42Z</cp:lastPrinted>
  <dcterms:created xsi:type="dcterms:W3CDTF">2011-02-07T10:29:59Z</dcterms:created>
  <dcterms:modified xsi:type="dcterms:W3CDTF">2026-03-06T08:45:05Z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M:\ELEARNING\cursos_UINP\Diplomas\DEGENERO_3053\DEGENERO_tpl.ppta</vt:lpwstr>
  </property>
  <property fmtid="{D5CDD505-2E9C-101B-9397-08002B2CF9AE}" pid="4" name="ArticulateGUID">
    <vt:lpwstr>1636916B-B0C6-4550-83C5-198B03191C13</vt:lpwstr>
  </property>
  <property fmtid="{D5CDD505-2E9C-101B-9397-08002B2CF9AE}" pid="5" name="ArticulatePath">
    <vt:lpwstr>DEGENERO_tpl</vt:lpwstr>
  </property>
</Properties>
</file>