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3"/>
  </p:notesMasterIdLst>
  <p:sldIdLst>
    <p:sldId id="256" r:id="rId2"/>
    <p:sldId id="260" r:id="rId3"/>
    <p:sldId id="259"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ACC4"/>
    <a:srgbClr val="0B5B7F"/>
    <a:srgbClr val="007D7A"/>
    <a:srgbClr val="9EACA4"/>
    <a:srgbClr val="D96E59"/>
    <a:srgbClr val="009999"/>
    <a:srgbClr val="33CCCC"/>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18" autoAdjust="0"/>
    <p:restoredTop sz="94922" autoAdjust="0"/>
  </p:normalViewPr>
  <p:slideViewPr>
    <p:cSldViewPr>
      <p:cViewPr>
        <p:scale>
          <a:sx n="50" d="100"/>
          <a:sy n="50" d="100"/>
        </p:scale>
        <p:origin x="-2256" y="-82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7298082D-B8CA-4C76-A534-C23092F2F3E6}" type="datetimeFigureOut">
              <a:rPr lang="en-US"/>
              <a:pPr>
                <a:defRPr/>
              </a:pPr>
              <a:t>11/26/2012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F6A55692-7A6E-4AF2-8BBB-D8E217F7A4D1}" type="slidenum">
              <a:rPr lang="en-US"/>
              <a:pPr>
                <a:defRPr/>
              </a:pPr>
              <a:t>‹#›</a:t>
            </a:fld>
            <a:endParaRPr lang="en-US"/>
          </a:p>
        </p:txBody>
      </p:sp>
    </p:spTree>
    <p:extLst>
      <p:ext uri="{BB962C8B-B14F-4D97-AF65-F5344CB8AC3E}">
        <p14:creationId xmlns:p14="http://schemas.microsoft.com/office/powerpoint/2010/main" val="398222990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faculty.fuqua.duke.edu/~charvey/Research/Published_Papers/P67_The_theory_and.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p:cNvSpPr>
          <p:nvPr>
            <p:ph type="sldImg"/>
          </p:nvPr>
        </p:nvSpPr>
        <p:spPr bwMode="auto">
          <a:noFill/>
          <a:ln>
            <a:solidFill>
              <a:srgbClr val="000000"/>
            </a:solidFill>
            <a:miter lim="800000"/>
            <a:headEnd/>
            <a:tailEnd/>
          </a:ln>
        </p:spPr>
      </p:sp>
      <p:sp>
        <p:nvSpPr>
          <p:cNvPr id="81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This diagram reinforces the idea discussed in Chapter 2 that financial market opportunity (financial asset) is a benchmark against which real asset investment opportunities are compared.</a:t>
            </a:r>
          </a:p>
          <a:p>
            <a:pPr>
              <a:spcBef>
                <a:spcPct val="0"/>
              </a:spcBef>
            </a:pPr>
            <a:endParaRPr lang="en-US" smtClean="0"/>
          </a:p>
        </p:txBody>
      </p:sp>
      <p:sp>
        <p:nvSpPr>
          <p:cNvPr id="81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81B033E-B4A7-4C5E-A958-01F14FA89429}" type="slidenum">
              <a:rPr lang="en-US"/>
              <a:pPr fontAlgn="base">
                <a:spcBef>
                  <a:spcPct val="0"/>
                </a:spcBef>
                <a:spcAft>
                  <a:spcPct val="0"/>
                </a:spcAft>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project (Slide 10)  has positive NPV for discount rates between  3.5% and +19.54%. </a:t>
            </a:r>
          </a:p>
          <a:p>
            <a:pPr>
              <a:spcBef>
                <a:spcPct val="0"/>
              </a:spcBef>
            </a:pPr>
            <a:r>
              <a:rPr lang="en-US" smtClean="0"/>
              <a:t>It is easier to use the NPV method. </a:t>
            </a:r>
          </a:p>
          <a:p>
            <a:pPr>
              <a:spcBef>
                <a:spcPct val="0"/>
              </a:spcBef>
            </a:pPr>
            <a:endParaRPr lang="en-US" smtClean="0"/>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2ED811F-BE5C-4123-9930-FF7BE94AC80D}" type="slidenum">
              <a:rPr lang="en-US"/>
              <a:pPr fontAlgn="base">
                <a:spcBef>
                  <a:spcPct val="0"/>
                </a:spcBef>
                <a:spcAft>
                  <a:spcPct val="0"/>
                </a:spcAft>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It is possible to have a positive NPV and no IRR.</a:t>
            </a:r>
          </a:p>
          <a:p>
            <a:pPr>
              <a:spcBef>
                <a:spcPct val="0"/>
              </a:spcBef>
            </a:pPr>
            <a:endParaRPr lang="en-US" smtClean="0"/>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C973F5E-6832-4A75-B992-C14C11E3D44A}" type="slidenum">
              <a:rPr lang="en-US"/>
              <a:pPr fontAlgn="base">
                <a:spcBef>
                  <a:spcPct val="0"/>
                </a:spcBef>
                <a:spcAft>
                  <a:spcPct val="0"/>
                </a:spcAft>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For mutually exclusive projects, accept the project with the higher NPV.  A project with higher NPV need not be the one with a higher IRR.  Again using the NPV method is easier.  IRR does not have the value-additive property.</a:t>
            </a:r>
          </a:p>
          <a:p>
            <a:pPr>
              <a:spcBef>
                <a:spcPct val="0"/>
              </a:spcBef>
            </a:pPr>
            <a:r>
              <a:rPr lang="en-US" smtClean="0"/>
              <a:t>Project D has an IRR of 100% and NPV of + 8,182 at 10%. </a:t>
            </a:r>
          </a:p>
          <a:p>
            <a:pPr>
              <a:spcBef>
                <a:spcPct val="0"/>
              </a:spcBef>
            </a:pPr>
            <a:r>
              <a:rPr lang="en-US" smtClean="0"/>
              <a:t>Project E has an IRR of 75% and NPV of +11,818 at 10%.</a:t>
            </a:r>
          </a:p>
          <a:p>
            <a:pPr>
              <a:spcBef>
                <a:spcPct val="0"/>
              </a:spcBef>
            </a:pPr>
            <a:r>
              <a:rPr lang="en-US" smtClean="0"/>
              <a:t>Alternate example:</a:t>
            </a:r>
          </a:p>
          <a:p>
            <a:pPr>
              <a:spcBef>
                <a:spcPct val="0"/>
              </a:spcBef>
            </a:pPr>
            <a:r>
              <a:rPr lang="en-US" smtClean="0"/>
              <a:t>	</a:t>
            </a:r>
            <a:r>
              <a:rPr lang="en-US" u="sng" smtClean="0"/>
              <a:t>Project</a:t>
            </a:r>
            <a:r>
              <a:rPr lang="en-US" smtClean="0"/>
              <a:t>		</a:t>
            </a:r>
            <a:r>
              <a:rPr lang="en-US" i="1" u="sng" smtClean="0"/>
              <a:t>C</a:t>
            </a:r>
            <a:r>
              <a:rPr lang="en-US" u="sng" baseline="-25000" smtClean="0"/>
              <a:t>0</a:t>
            </a:r>
            <a:r>
              <a:rPr lang="en-US" smtClean="0"/>
              <a:t>	</a:t>
            </a:r>
            <a:r>
              <a:rPr lang="en-US" i="1" u="sng" smtClean="0"/>
              <a:t>C</a:t>
            </a:r>
            <a:r>
              <a:rPr lang="en-US" u="sng" baseline="-25000" smtClean="0"/>
              <a:t>1</a:t>
            </a:r>
            <a:r>
              <a:rPr lang="en-US" smtClean="0"/>
              <a:t>	</a:t>
            </a:r>
            <a:r>
              <a:rPr lang="en-US" u="sng" smtClean="0"/>
              <a:t>IRR</a:t>
            </a:r>
            <a:r>
              <a:rPr lang="en-US" smtClean="0"/>
              <a:t>	</a:t>
            </a:r>
            <a:r>
              <a:rPr lang="en-US" u="sng" smtClean="0"/>
              <a:t>NPV at 25%</a:t>
            </a:r>
            <a:endParaRPr lang="en-US" smtClean="0"/>
          </a:p>
          <a:p>
            <a:pPr>
              <a:spcBef>
                <a:spcPct val="0"/>
              </a:spcBef>
            </a:pPr>
            <a:r>
              <a:rPr lang="en-US" smtClean="0"/>
              <a:t>	A		– 1	+2	100%	+0.6</a:t>
            </a:r>
          </a:p>
          <a:p>
            <a:pPr>
              <a:spcBef>
                <a:spcPct val="0"/>
              </a:spcBef>
            </a:pPr>
            <a:r>
              <a:rPr lang="en-US" smtClean="0"/>
              <a:t>	</a:t>
            </a:r>
            <a:r>
              <a:rPr lang="en-US" u="sng" smtClean="0"/>
              <a:t>B		– 1	+4	300%	+2.2</a:t>
            </a:r>
            <a:endParaRPr lang="en-US" smtClean="0"/>
          </a:p>
          <a:p>
            <a:pPr>
              <a:spcBef>
                <a:spcPct val="0"/>
              </a:spcBef>
            </a:pPr>
            <a:r>
              <a:rPr lang="en-US" smtClean="0"/>
              <a:t>	(A + B)		– 2	+6	200%	+2.8</a:t>
            </a:r>
          </a:p>
          <a:p>
            <a:pPr>
              <a:spcBef>
                <a:spcPct val="0"/>
              </a:spcBef>
            </a:pPr>
            <a:endParaRPr lang="en-US" smtClean="0"/>
          </a:p>
          <a:p>
            <a:pPr>
              <a:spcBef>
                <a:spcPct val="0"/>
              </a:spcBef>
            </a:pPr>
            <a:r>
              <a:rPr lang="en-US" smtClean="0"/>
              <a:t>Adding the two NPVs gives the NPV of the combined project. This is called the value-adding property. Adding the two IRRs does not give the IRR of the combined project. </a:t>
            </a:r>
          </a:p>
          <a:p>
            <a:pPr>
              <a:spcBef>
                <a:spcPct val="0"/>
              </a:spcBef>
            </a:pPr>
            <a:endParaRPr lang="en-US" smtClean="0"/>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01F013A-5DBD-408B-92A1-1CB95B6D8EF1}" type="slidenum">
              <a:rPr lang="en-US"/>
              <a:pPr fontAlgn="base">
                <a:spcBef>
                  <a:spcPct val="0"/>
                </a:spcBef>
                <a:spcAft>
                  <a:spcPct val="0"/>
                </a:spcAft>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project with higher IRR need not be a better project. This is because of the reinvestment rate assumption.  In case of the NPV method and the MIRR method, the reinvestment rate is the cost of capital.  This is a more reasonable assumption than investing at the IRR, particularly for projects with high IRRs.</a:t>
            </a:r>
          </a:p>
          <a:p>
            <a:pPr>
              <a:spcBef>
                <a:spcPct val="0"/>
              </a:spcBef>
            </a:pPr>
            <a:r>
              <a:rPr lang="en-US" smtClean="0"/>
              <a:t>Alternate example:</a:t>
            </a:r>
          </a:p>
          <a:p>
            <a:pPr>
              <a:spcBef>
                <a:spcPct val="0"/>
              </a:spcBef>
            </a:pPr>
            <a:r>
              <a:rPr lang="en-US" smtClean="0"/>
              <a:t> </a:t>
            </a:r>
          </a:p>
          <a:p>
            <a:pPr>
              <a:spcBef>
                <a:spcPct val="0"/>
              </a:spcBef>
            </a:pPr>
            <a:r>
              <a:rPr lang="en-US" u="sng" smtClean="0"/>
              <a:t>Project</a:t>
            </a:r>
            <a:r>
              <a:rPr lang="en-US" smtClean="0"/>
              <a:t>	        </a:t>
            </a:r>
            <a:r>
              <a:rPr lang="en-US" i="1" u="sng" smtClean="0"/>
              <a:t>C</a:t>
            </a:r>
            <a:r>
              <a:rPr lang="en-US" u="sng" baseline="-25000" smtClean="0"/>
              <a:t>0</a:t>
            </a:r>
            <a:r>
              <a:rPr lang="en-US" smtClean="0"/>
              <a:t>	     </a:t>
            </a:r>
            <a:r>
              <a:rPr lang="en-US" i="1" u="sng" smtClean="0"/>
              <a:t>C</a:t>
            </a:r>
            <a:r>
              <a:rPr lang="en-US" u="sng" baseline="-25000" smtClean="0"/>
              <a:t>1</a:t>
            </a:r>
            <a:r>
              <a:rPr lang="en-US" smtClean="0"/>
              <a:t>      </a:t>
            </a:r>
            <a:r>
              <a:rPr lang="en-US" u="sng" smtClean="0"/>
              <a:t>IRR </a:t>
            </a:r>
            <a:r>
              <a:rPr lang="en-US" smtClean="0"/>
              <a:t>     </a:t>
            </a:r>
            <a:r>
              <a:rPr lang="en-US" u="sng" smtClean="0"/>
              <a:t>NPV at 25%</a:t>
            </a:r>
            <a:r>
              <a:rPr lang="en-US" smtClean="0"/>
              <a:t>         </a:t>
            </a:r>
          </a:p>
          <a:p>
            <a:pPr>
              <a:spcBef>
                <a:spcPct val="0"/>
              </a:spcBef>
            </a:pPr>
            <a:r>
              <a:rPr lang="en-US" smtClean="0"/>
              <a:t>   </a:t>
            </a:r>
          </a:p>
          <a:p>
            <a:pPr>
              <a:spcBef>
                <a:spcPct val="0"/>
              </a:spcBef>
            </a:pPr>
            <a:r>
              <a:rPr lang="en-US" smtClean="0"/>
              <a:t>   F                  – 20,000  	+35,000    75%     +8,000</a:t>
            </a:r>
          </a:p>
          <a:p>
            <a:pPr>
              <a:spcBef>
                <a:spcPct val="0"/>
              </a:spcBef>
            </a:pPr>
            <a:r>
              <a:rPr lang="en-US" smtClean="0"/>
              <a:t>   E                  – 10,000  	+20,000   100%    +6,000</a:t>
            </a:r>
          </a:p>
          <a:p>
            <a:pPr>
              <a:spcBef>
                <a:spcPct val="0"/>
              </a:spcBef>
            </a:pPr>
            <a:r>
              <a:rPr lang="en-US" smtClean="0"/>
              <a:t>——————————————————————</a:t>
            </a:r>
          </a:p>
          <a:p>
            <a:pPr>
              <a:spcBef>
                <a:spcPct val="0"/>
              </a:spcBef>
            </a:pPr>
            <a:r>
              <a:rPr lang="en-US" smtClean="0"/>
              <a:t>F  –  E            – 10,000     +15,000    50%     +2,000                </a:t>
            </a:r>
          </a:p>
          <a:p>
            <a:pPr>
              <a:spcBef>
                <a:spcPct val="0"/>
              </a:spcBef>
            </a:pPr>
            <a:r>
              <a:rPr lang="en-US" smtClean="0"/>
              <a:t>(Project F is preferred to project E). </a:t>
            </a:r>
          </a:p>
          <a:p>
            <a:pPr>
              <a:spcBef>
                <a:spcPct val="0"/>
              </a:spcBef>
            </a:pPr>
            <a:r>
              <a:rPr lang="en-US" smtClean="0"/>
              <a:t> </a:t>
            </a:r>
          </a:p>
          <a:p>
            <a:pPr>
              <a:spcBef>
                <a:spcPct val="0"/>
              </a:spcBef>
            </a:pPr>
            <a:r>
              <a:rPr lang="en-US" smtClean="0"/>
              <a:t>IRR method cannot be applied to mutually exclusive projects. You can only compare two projects at a time as shown above. It is much easier to use the NPV method and choose the project with the higher (highest if there are more than two projects) NPV.</a:t>
            </a:r>
          </a:p>
          <a:p>
            <a:pPr>
              <a:spcBef>
                <a:spcPct val="0"/>
              </a:spcBef>
            </a:pPr>
            <a:endParaRPr lang="en-US" smtClean="0"/>
          </a:p>
        </p:txBody>
      </p:sp>
      <p:sp>
        <p:nvSpPr>
          <p:cNvPr id="348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C1B620C-293F-4062-8D32-B0A1EEE2C067}" type="slidenum">
              <a:rPr lang="en-US"/>
              <a:pPr fontAlgn="base">
                <a:spcBef>
                  <a:spcPct val="0"/>
                </a:spcBef>
                <a:spcAft>
                  <a:spcPct val="0"/>
                </a:spcAft>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IRR method implicitly assumes that the project cash flows are reinvested at the IRR. This is not a realistic assumption. It also assumes that the discount rates are stable during the term of the project.</a:t>
            </a:r>
          </a:p>
          <a:p>
            <a:pPr>
              <a:spcBef>
                <a:spcPct val="0"/>
              </a:spcBef>
            </a:pPr>
            <a:endParaRPr lang="en-US" smtClean="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357CBD0-794F-4A56-8F10-39434545AB72}" type="slidenum">
              <a:rPr lang="en-US"/>
              <a:pPr fontAlgn="base">
                <a:spcBef>
                  <a:spcPct val="0"/>
                </a:spcBef>
                <a:spcAft>
                  <a:spcPct val="0"/>
                </a:spcAft>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Profitability index (PI) provides a tool for selecting among various projects when the firm is faced with capital constraint. </a:t>
            </a:r>
          </a:p>
          <a:p>
            <a:pPr>
              <a:spcBef>
                <a:spcPct val="0"/>
              </a:spcBef>
            </a:pPr>
            <a:endParaRPr lang="en-US" smtClean="0"/>
          </a:p>
        </p:txBody>
      </p:sp>
      <p:sp>
        <p:nvSpPr>
          <p:cNvPr id="38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20A6165-8209-4F22-A15E-CF6F4AFF7C90}" type="slidenum">
              <a:rPr lang="en-US"/>
              <a:pPr fontAlgn="base">
                <a:spcBef>
                  <a:spcPct val="0"/>
                </a:spcBef>
                <a:spcAft>
                  <a:spcPct val="0"/>
                </a:spcAft>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Profitability index (PI) provides a tool for selecting among various projects when the firm is faced with capital constraint. PI = NPV/(investment).</a:t>
            </a:r>
          </a:p>
          <a:p>
            <a:pPr>
              <a:spcBef>
                <a:spcPct val="0"/>
              </a:spcBef>
            </a:pPr>
            <a:endParaRPr lang="en-US" smtClean="0"/>
          </a:p>
          <a:p>
            <a:pPr>
              <a:spcBef>
                <a:spcPct val="0"/>
              </a:spcBef>
            </a:pPr>
            <a:r>
              <a:rPr lang="en-US" smtClean="0"/>
              <a:t>The combination B + C gives the highest NPV, given the resource constraint. Choose the combination with the highest weighted average PI.</a:t>
            </a:r>
          </a:p>
          <a:p>
            <a:pPr>
              <a:spcBef>
                <a:spcPct val="0"/>
              </a:spcBef>
            </a:pPr>
            <a:endParaRPr lang="en-US" smtClean="0"/>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0D6F9BD-94B2-4A04-82E7-DC09FA574356}" type="slidenum">
              <a:rPr lang="en-US"/>
              <a:pPr fontAlgn="base">
                <a:spcBef>
                  <a:spcPct val="0"/>
                </a:spcBef>
                <a:spcAft>
                  <a:spcPct val="0"/>
                </a:spcAft>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Here is another example. Choose the combination with the highest weighted average PI.</a:t>
            </a:r>
          </a:p>
          <a:p>
            <a:pPr>
              <a:spcBef>
                <a:spcPct val="0"/>
              </a:spcBef>
            </a:pPr>
            <a:r>
              <a:rPr lang="en-US" smtClean="0"/>
              <a:t>PI method indicates that B and C combination is better. It also has the highest NPV. </a:t>
            </a:r>
          </a:p>
          <a:p>
            <a:pPr>
              <a:spcBef>
                <a:spcPct val="0"/>
              </a:spcBef>
            </a:pPr>
            <a:endParaRPr lang="en-US" smtClean="0"/>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45A275F-93B4-445D-A922-7FF3D7BB3B52}" type="slidenum">
              <a:rPr lang="en-US"/>
              <a:pPr fontAlgn="base">
                <a:spcBef>
                  <a:spcPct val="0"/>
                </a:spcBef>
                <a:spcAft>
                  <a:spcPct val="0"/>
                </a:spcAft>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There is capital constraint for the firm. </a:t>
            </a:r>
          </a:p>
          <a:p>
            <a:pPr>
              <a:spcBef>
                <a:spcPct val="0"/>
              </a:spcBef>
            </a:pPr>
            <a:r>
              <a:rPr lang="en-US" smtClean="0"/>
              <a:t>Project:          A                   B              C             D</a:t>
            </a:r>
            <a:br>
              <a:rPr lang="en-US" smtClean="0"/>
            </a:br>
            <a:r>
              <a:rPr lang="en-US" smtClean="0"/>
              <a:t>PI                  1.15            1.13           1.11        1.08</a:t>
            </a:r>
          </a:p>
          <a:p>
            <a:pPr>
              <a:spcBef>
                <a:spcPct val="0"/>
              </a:spcBef>
            </a:pPr>
            <a:r>
              <a:rPr lang="en-US" smtClean="0"/>
              <a:t>Investment    200             125             175        150</a:t>
            </a:r>
            <a:br>
              <a:rPr lang="en-US" smtClean="0"/>
            </a:br>
            <a:endParaRPr lang="en-US" smtClean="0"/>
          </a:p>
          <a:p>
            <a:pPr>
              <a:spcBef>
                <a:spcPct val="0"/>
              </a:spcBef>
            </a:pPr>
            <a:r>
              <a:rPr lang="en-US" smtClean="0"/>
              <a:t>WAPI(BD) = [1.13 × (125/300)] + [1.08 × (150/300)] + [0.0 × (25/300)] = 1.01.</a:t>
            </a:r>
          </a:p>
          <a:p>
            <a:pPr>
              <a:spcBef>
                <a:spcPct val="0"/>
              </a:spcBef>
            </a:pPr>
            <a:r>
              <a:rPr lang="en-US" smtClean="0"/>
              <a:t> </a:t>
            </a:r>
          </a:p>
          <a:p>
            <a:pPr>
              <a:spcBef>
                <a:spcPct val="0"/>
              </a:spcBef>
            </a:pPr>
            <a:r>
              <a:rPr lang="en-US" smtClean="0"/>
              <a:t>($25,000 is invested in the financial market and therefore has zero NPV.)</a:t>
            </a:r>
          </a:p>
          <a:p>
            <a:pPr>
              <a:spcBef>
                <a:spcPct val="0"/>
              </a:spcBef>
            </a:pPr>
            <a:endParaRPr lang="en-US" smtClean="0"/>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D4F4A1-2612-4A88-B118-866AD3C7EC4B}" type="slidenum">
              <a:rPr lang="en-US"/>
              <a:pPr fontAlgn="base">
                <a:spcBef>
                  <a:spcPct val="0"/>
                </a:spcBef>
                <a:spcAft>
                  <a:spcPct val="0"/>
                </a:spcAft>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Weighted average PI for B and C = (125/300)  x 1.13 + (175/300) x (1.11) = 1.12 </a:t>
            </a:r>
          </a:p>
          <a:p>
            <a:pPr>
              <a:spcBef>
                <a:spcPct val="0"/>
              </a:spcBef>
            </a:pPr>
            <a:r>
              <a:rPr lang="en-US" smtClean="0"/>
              <a:t>Weighted average PI (BD) = 1.01</a:t>
            </a:r>
          </a:p>
          <a:p>
            <a:pPr>
              <a:spcBef>
                <a:spcPct val="0"/>
              </a:spcBef>
            </a:pPr>
            <a:r>
              <a:rPr lang="en-US" smtClean="0"/>
              <a:t>WAPI (A) = 0.77</a:t>
            </a:r>
          </a:p>
          <a:p>
            <a:pPr>
              <a:spcBef>
                <a:spcPct val="0"/>
              </a:spcBef>
            </a:pPr>
            <a:r>
              <a:rPr lang="en-US" smtClean="0"/>
              <a:t>WAPI(BC) = 1.12                        </a:t>
            </a:r>
          </a:p>
          <a:p>
            <a:pPr>
              <a:spcBef>
                <a:spcPct val="0"/>
              </a:spcBef>
            </a:pPr>
            <a:r>
              <a:rPr lang="en-US" smtClean="0"/>
              <a:t>Therefore, accept B and C combination.</a:t>
            </a:r>
          </a:p>
          <a:p>
            <a:pPr>
              <a:spcBef>
                <a:spcPct val="0"/>
              </a:spcBef>
            </a:pPr>
            <a:endParaRPr lang="en-US" smtClean="0"/>
          </a:p>
        </p:txBody>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98A15AE-FAC1-4DB4-95C4-40C7C3A81713}" type="slidenum">
              <a:rPr lang="en-US"/>
              <a:pPr fontAlgn="base">
                <a:spcBef>
                  <a:spcPct val="0"/>
                </a:spcBef>
                <a:spcAft>
                  <a:spcPct val="0"/>
                </a:spcAft>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lide Image Placeholder 1"/>
          <p:cNvSpPr>
            <a:spLocks noGrp="1" noRot="1" noChangeAspect="1"/>
          </p:cNvSpPr>
          <p:nvPr>
            <p:ph type="sldImg"/>
          </p:nvPr>
        </p:nvSpPr>
        <p:spPr bwMode="auto">
          <a:noFill/>
          <a:ln>
            <a:solidFill>
              <a:srgbClr val="000000"/>
            </a:solidFill>
            <a:miter lim="800000"/>
            <a:headEnd/>
            <a:tailEnd/>
          </a:ln>
        </p:spPr>
      </p:sp>
      <p:sp>
        <p:nvSpPr>
          <p:cNvPr id="102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Here the survey results from the Graham and Harvey paper are provided. </a:t>
            </a:r>
          </a:p>
          <a:p>
            <a:pPr>
              <a:spcBef>
                <a:spcPct val="0"/>
              </a:spcBef>
            </a:pPr>
            <a:r>
              <a:rPr lang="en-US" smtClean="0"/>
              <a:t>Students should read this article that is available at:</a:t>
            </a:r>
          </a:p>
          <a:p>
            <a:pPr>
              <a:spcBef>
                <a:spcPct val="0"/>
              </a:spcBef>
            </a:pPr>
            <a:r>
              <a:rPr lang="en-US" u="sng" smtClean="0">
                <a:hlinkClick r:id="rId3"/>
              </a:rPr>
              <a:t>http://faculty.fuqua.duke.edu/~charvey/Research/Published_Papers/P67_The_theory_and.pdf</a:t>
            </a:r>
            <a:endParaRPr lang="en-US" smtClean="0"/>
          </a:p>
          <a:p>
            <a:pPr>
              <a:spcBef>
                <a:spcPct val="0"/>
              </a:spcBef>
            </a:pPr>
            <a:endParaRPr lang="en-US" smtClean="0"/>
          </a:p>
        </p:txBody>
      </p:sp>
      <p:sp>
        <p:nvSpPr>
          <p:cNvPr id="102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23E9062-2B0B-4EA7-A3FE-E410A1581FFB}" type="slidenum">
              <a:rPr lang="en-US"/>
              <a:pPr fontAlgn="base">
                <a:spcBef>
                  <a:spcPct val="0"/>
                </a:spcBef>
                <a:spcAft>
                  <a:spcPct val="0"/>
                </a:spcAft>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Point out that companies desire all projects that create positive NPVs. Unfortunately, firms do not have access to endless sources of capital. The credit crisis of 2008 and 2009 provides a good example.</a:t>
            </a:r>
          </a:p>
          <a:p>
            <a:pPr>
              <a:spcBef>
                <a:spcPct val="0"/>
              </a:spcBef>
            </a:pPr>
            <a:endParaRPr lang="en-US" smtClean="0"/>
          </a:p>
        </p:txBody>
      </p:sp>
      <p:sp>
        <p:nvSpPr>
          <p:cNvPr id="491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F51C237-884F-4859-8F62-21418B40B619}" type="slidenum">
              <a:rPr lang="en-US"/>
              <a:pPr fontAlgn="base">
                <a:spcBef>
                  <a:spcPct val="0"/>
                </a:spcBef>
                <a:spcAft>
                  <a:spcPct val="0"/>
                </a:spcAft>
              </a:pPr>
              <a:t>21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Slide Image Placeholder 1"/>
          <p:cNvSpPr>
            <a:spLocks noGrp="1" noRot="1" noChangeAspect="1"/>
          </p:cNvSpPr>
          <p:nvPr>
            <p:ph type="sldImg"/>
          </p:nvPr>
        </p:nvSpPr>
        <p:spPr bwMode="auto">
          <a:noFill/>
          <a:ln>
            <a:solidFill>
              <a:srgbClr val="000000"/>
            </a:solidFill>
            <a:miter lim="800000"/>
            <a:headEnd/>
            <a:tailEnd/>
          </a:ln>
        </p:spPr>
      </p:sp>
      <p:sp>
        <p:nvSpPr>
          <p:cNvPr id="133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Book rate of return is discussed briefly. Note that only 20% of the CFOs use this method.  </a:t>
            </a:r>
          </a:p>
          <a:p>
            <a:pPr>
              <a:spcBef>
                <a:spcPct val="0"/>
              </a:spcBef>
            </a:pPr>
            <a:r>
              <a:rPr lang="en-US" smtClean="0"/>
              <a:t>There is no need to provide a numerical example.  The choice of acceptable book rate of return is also arbitrary.  This method ignores the time value of money and also does not use market values. Cash flows and book income are generally very different. </a:t>
            </a:r>
          </a:p>
          <a:p>
            <a:pPr>
              <a:spcBef>
                <a:spcPct val="0"/>
              </a:spcBef>
            </a:pPr>
            <a:endParaRPr lang="en-US" smtClean="0"/>
          </a:p>
        </p:txBody>
      </p:sp>
      <p:sp>
        <p:nvSpPr>
          <p:cNvPr id="133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044AE95-C560-4C99-8EB0-68FCEFF8F6E4}" type="slidenum">
              <a:rPr lang="en-US"/>
              <a:pPr fontAlgn="base">
                <a:spcBef>
                  <a:spcPct val="0"/>
                </a:spcBef>
                <a:spcAft>
                  <a:spcPct val="0"/>
                </a:spcAft>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standard payback period chosen is arbitrary. Note that 57% of CFOs surveyed use this method.  The payback period is easy to understand and calculate.  Its disadvantages are that it does not consider the time value of money and ignores all cash flows after the payback period.</a:t>
            </a:r>
          </a:p>
          <a:p>
            <a:pPr>
              <a:spcBef>
                <a:spcPct val="0"/>
              </a:spcBef>
            </a:pPr>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4F18B1E-E972-4761-9194-E64E44CCFDB9}" type="slidenum">
              <a:rPr lang="en-US"/>
              <a:pPr fontAlgn="base">
                <a:spcBef>
                  <a:spcPct val="0"/>
                </a:spcBef>
                <a:spcAft>
                  <a:spcPct val="0"/>
                </a:spcAft>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Here the payback period is compared with NPV.</a:t>
            </a:r>
          </a:p>
          <a:p>
            <a:pPr>
              <a:spcBef>
                <a:spcPct val="0"/>
              </a:spcBef>
            </a:pPr>
            <a:r>
              <a:rPr lang="en-US" smtClean="0"/>
              <a:t>Project A, which should have been accepted (based on the NPV), is rejected and Project B, which should have been rejected, was accepted.  The payback period method does not promote value maximization. </a:t>
            </a:r>
          </a:p>
          <a:p>
            <a:pPr>
              <a:spcBef>
                <a:spcPct val="0"/>
              </a:spcBef>
            </a:pPr>
            <a:endParaRPr lang="en-US" smtClean="0"/>
          </a:p>
          <a:p>
            <a:pPr>
              <a:spcBef>
                <a:spcPct val="0"/>
              </a:spcBef>
            </a:pPr>
            <a:endParaRPr lang="en-US"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97AA1D9-8184-42AF-954B-F67A7ED5AD1F}" type="slidenum">
              <a:rPr lang="en-US"/>
              <a:pPr fontAlgn="base">
                <a:spcBef>
                  <a:spcPct val="0"/>
                </a:spcBef>
                <a:spcAft>
                  <a:spcPct val="0"/>
                </a:spcAft>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fontAlgn="auto">
              <a:spcBef>
                <a:spcPts val="0"/>
              </a:spcBef>
              <a:spcAft>
                <a:spcPts val="0"/>
              </a:spcAft>
              <a:defRPr/>
            </a:pPr>
            <a:r>
              <a:rPr lang="en-US" dirty="0" smtClean="0"/>
              <a:t>The internal rate of return method is a discounted cash flow method.  It considers the time value of money.  Calculating the IRR is similar to calculating the yield to maturity on a bond.</a:t>
            </a:r>
          </a:p>
          <a:p>
            <a:pPr fontAlgn="auto">
              <a:spcBef>
                <a:spcPts val="0"/>
              </a:spcBef>
              <a:spcAft>
                <a:spcPts val="0"/>
              </a:spcAft>
              <a:defRPr/>
            </a:pPr>
            <a:r>
              <a:rPr lang="en-US" dirty="0" smtClean="0"/>
              <a:t>IRR is defined as the discount rate that makes NPV equal to zero.</a:t>
            </a:r>
          </a:p>
          <a:p>
            <a:pPr fontAlgn="auto">
              <a:spcBef>
                <a:spcPts val="0"/>
              </a:spcBef>
              <a:spcAft>
                <a:spcPts val="0"/>
              </a:spcAft>
              <a:defRPr/>
            </a:pPr>
            <a:r>
              <a:rPr lang="en-US" dirty="0" smtClean="0"/>
              <a:t>		0 	1	2</a:t>
            </a:r>
          </a:p>
          <a:p>
            <a:pPr fontAlgn="auto">
              <a:spcBef>
                <a:spcPts val="0"/>
              </a:spcBef>
              <a:spcAft>
                <a:spcPts val="0"/>
              </a:spcAft>
              <a:defRPr/>
            </a:pPr>
            <a:r>
              <a:rPr lang="en-US" dirty="0" smtClean="0"/>
              <a:t>		|---------------|----------------|</a:t>
            </a:r>
          </a:p>
          <a:p>
            <a:pPr fontAlgn="auto">
              <a:spcBef>
                <a:spcPts val="0"/>
              </a:spcBef>
              <a:spcAft>
                <a:spcPts val="0"/>
              </a:spcAft>
              <a:defRPr/>
            </a:pPr>
            <a:r>
              <a:rPr lang="en-US" dirty="0" smtClean="0"/>
              <a:t>	      	– 4000         2000         4000</a:t>
            </a:r>
          </a:p>
          <a:p>
            <a:pPr fontAlgn="auto">
              <a:spcBef>
                <a:spcPts val="0"/>
              </a:spcBef>
              <a:spcAft>
                <a:spcPts val="0"/>
              </a:spcAft>
              <a:defRPr/>
            </a:pPr>
            <a:r>
              <a:rPr lang="en-US" dirty="0" smtClean="0"/>
              <a:t>Using a financial calculator: </a:t>
            </a:r>
            <a:r>
              <a:rPr lang="en-US" i="1" dirty="0" smtClean="0"/>
              <a:t>C</a:t>
            </a:r>
            <a:r>
              <a:rPr lang="en-US" baseline="-25000" dirty="0" smtClean="0"/>
              <a:t>0</a:t>
            </a:r>
            <a:r>
              <a:rPr lang="en-US" dirty="0" smtClean="0"/>
              <a:t>   =   – 4,000; </a:t>
            </a:r>
            <a:r>
              <a:rPr lang="en-US" i="1" dirty="0" smtClean="0"/>
              <a:t>C</a:t>
            </a:r>
            <a:r>
              <a:rPr lang="en-US" baseline="-25000" dirty="0" smtClean="0"/>
              <a:t>1</a:t>
            </a:r>
            <a:r>
              <a:rPr lang="en-US" dirty="0" smtClean="0"/>
              <a:t> = 2,000, </a:t>
            </a:r>
            <a:r>
              <a:rPr lang="en-US" i="1" dirty="0" smtClean="0"/>
              <a:t>C</a:t>
            </a:r>
            <a:r>
              <a:rPr lang="en-US" baseline="-25000" dirty="0" smtClean="0"/>
              <a:t>2</a:t>
            </a:r>
            <a:r>
              <a:rPr lang="en-US" dirty="0" smtClean="0"/>
              <a:t> = 4,000,  Compute IRR = 28.08%.</a:t>
            </a:r>
          </a:p>
          <a:p>
            <a:pPr fontAlgn="auto">
              <a:spcBef>
                <a:spcPts val="0"/>
              </a:spcBef>
              <a:spcAft>
                <a:spcPts val="0"/>
              </a:spcAft>
              <a:defRPr/>
            </a:pPr>
            <a:r>
              <a:rPr lang="en-US" dirty="0" smtClean="0"/>
              <a:t/>
            </a:r>
            <a:br>
              <a:rPr lang="en-US" dirty="0" smtClean="0"/>
            </a:br>
            <a:r>
              <a:rPr lang="en-US" dirty="0" smtClean="0"/>
              <a:t>Alternative example:</a:t>
            </a:r>
          </a:p>
          <a:p>
            <a:pPr fontAlgn="auto">
              <a:spcBef>
                <a:spcPts val="0"/>
              </a:spcBef>
              <a:spcAft>
                <a:spcPts val="0"/>
              </a:spcAft>
              <a:defRPr/>
            </a:pPr>
            <a:r>
              <a:rPr lang="en-US" dirty="0" smtClean="0"/>
              <a:t>                                      0                      1	         2</a:t>
            </a:r>
          </a:p>
          <a:p>
            <a:pPr fontAlgn="auto">
              <a:spcBef>
                <a:spcPts val="0"/>
              </a:spcBef>
              <a:spcAft>
                <a:spcPts val="0"/>
              </a:spcAft>
              <a:defRPr/>
            </a:pPr>
            <a:r>
              <a:rPr lang="en-US" dirty="0" smtClean="0"/>
              <a:t>		|-------------------|-------------------|</a:t>
            </a:r>
          </a:p>
          <a:p>
            <a:pPr fontAlgn="auto">
              <a:spcBef>
                <a:spcPts val="0"/>
              </a:spcBef>
              <a:spcAft>
                <a:spcPts val="0"/>
              </a:spcAft>
              <a:defRPr/>
            </a:pPr>
            <a:r>
              <a:rPr lang="en-US" dirty="0" smtClean="0"/>
              <a:t>	           – 2000                   1500	        2250</a:t>
            </a:r>
          </a:p>
          <a:p>
            <a:pPr fontAlgn="auto">
              <a:spcBef>
                <a:spcPts val="0"/>
              </a:spcBef>
              <a:spcAft>
                <a:spcPts val="0"/>
              </a:spcAft>
              <a:defRPr/>
            </a:pPr>
            <a:r>
              <a:rPr lang="en-US" dirty="0" smtClean="0"/>
              <a:t> </a:t>
            </a:r>
          </a:p>
          <a:p>
            <a:pPr fontAlgn="auto">
              <a:spcBef>
                <a:spcPts val="0"/>
              </a:spcBef>
              <a:spcAft>
                <a:spcPts val="0"/>
              </a:spcAft>
              <a:defRPr/>
            </a:pPr>
            <a:r>
              <a:rPr lang="en-US" dirty="0" smtClean="0"/>
              <a:t>Using a financial calculator: </a:t>
            </a:r>
            <a:r>
              <a:rPr lang="en-US" i="1" dirty="0" smtClean="0"/>
              <a:t>C</a:t>
            </a:r>
            <a:r>
              <a:rPr lang="en-US" baseline="-25000" dirty="0" smtClean="0"/>
              <a:t>0</a:t>
            </a:r>
            <a:r>
              <a:rPr lang="en-US" dirty="0" smtClean="0"/>
              <a:t>  =   – 2,000;  </a:t>
            </a:r>
            <a:r>
              <a:rPr lang="en-US" i="1" dirty="0" smtClean="0"/>
              <a:t>C</a:t>
            </a:r>
            <a:r>
              <a:rPr lang="en-US" baseline="-25000" dirty="0" smtClean="0"/>
              <a:t>1</a:t>
            </a:r>
            <a:r>
              <a:rPr lang="en-US" dirty="0" smtClean="0"/>
              <a:t> = 1,500,  </a:t>
            </a:r>
            <a:r>
              <a:rPr lang="en-US" i="1" dirty="0" smtClean="0"/>
              <a:t>C</a:t>
            </a:r>
            <a:r>
              <a:rPr lang="en-US" baseline="-25000" dirty="0" smtClean="0"/>
              <a:t>2</a:t>
            </a:r>
            <a:r>
              <a:rPr lang="en-US" dirty="0" smtClean="0"/>
              <a:t> = 2,250,  Compute IRR = 50%.</a:t>
            </a:r>
          </a:p>
          <a:p>
            <a:pPr fontAlgn="auto">
              <a:spcBef>
                <a:spcPts val="0"/>
              </a:spcBef>
              <a:spcAft>
                <a:spcPts val="0"/>
              </a:spcAft>
              <a:defRPr/>
            </a:pPr>
            <a:r>
              <a:rPr lang="en-US" dirty="0" smtClean="0"/>
              <a:t> </a:t>
            </a:r>
          </a:p>
          <a:p>
            <a:pPr fontAlgn="auto">
              <a:spcBef>
                <a:spcPts val="0"/>
              </a:spcBef>
              <a:spcAft>
                <a:spcPts val="0"/>
              </a:spcAft>
              <a:defRPr/>
            </a:pPr>
            <a:r>
              <a:rPr lang="en-US" dirty="0" smtClean="0"/>
              <a:t>There are three ways to calculate the IRR: graphical method, trial and error method, and using financial calculators.  You accept a project if IRR &gt; opportunity cost of capital.  Both the graphical method and the trial and error method are time consuming. Make sure to explain how IRR can be calculated using financial calculators. </a:t>
            </a:r>
          </a:p>
          <a:p>
            <a:pPr fontAlgn="auto">
              <a:spcBef>
                <a:spcPts val="0"/>
              </a:spcBef>
              <a:spcAft>
                <a:spcPts val="0"/>
              </a:spcAft>
              <a:defRPr/>
            </a:pPr>
            <a:endParaRPr lang="en-US" dirty="0" smtClean="0"/>
          </a:p>
          <a:p>
            <a:pPr fontAlgn="auto">
              <a:spcBef>
                <a:spcPts val="0"/>
              </a:spcBef>
              <a:spcAft>
                <a:spcPts val="0"/>
              </a:spcAft>
              <a:defRPr/>
            </a:pPr>
            <a:endParaRPr lang="en-US" dirty="0"/>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B1997FF-9BF1-4C48-977B-AD4C82F30D94}" type="slidenum">
              <a:rPr lang="en-US"/>
              <a:pPr fontAlgn="base">
                <a:spcBef>
                  <a:spcPct val="0"/>
                </a:spcBef>
                <a:spcAft>
                  <a:spcPct val="0"/>
                </a:spcAft>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graphical method can be used to calculate the IRR, but it is time consuming.</a:t>
            </a:r>
          </a:p>
          <a:p>
            <a:pPr>
              <a:spcBef>
                <a:spcPct val="0"/>
              </a:spcBef>
            </a:pPr>
            <a:endParaRPr lang="en-US" smtClean="0"/>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FE3652C-588E-462E-9634-48712F910835}" type="slidenum">
              <a:rPr lang="en-US"/>
              <a:pPr fontAlgn="base">
                <a:spcBef>
                  <a:spcPct val="0"/>
                </a:spcBef>
                <a:spcAft>
                  <a:spcPct val="0"/>
                </a:spcAft>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IRR method cannot distinguish between investing and borrowing.  In the case of borrowing, you accept the project if IRR &lt; opportunity cost of capital.  But NPV automatically gives the right answer.   Project B is borrowing at 50%.  The NPV of the loan is positive only if the cost of capital is &gt; 50%.</a:t>
            </a:r>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8520178-AFDC-4B0A-B808-33097DEF18F0}" type="slidenum">
              <a:rPr lang="en-US"/>
              <a:pPr fontAlgn="base">
                <a:spcBef>
                  <a:spcPct val="0"/>
                </a:spcBef>
                <a:spcAft>
                  <a:spcPct val="0"/>
                </a:spcAft>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For cash flows with more than one change in sign, there will be more than one IRR or multiple IRRs. This problem can be overcome using the modified IRR method.  By discounting the later cash flows at the cost of capital until there remains only one change in the sign of cash flows, a modified internal rate of return can be calculated using the modified set of cash flows. </a:t>
            </a:r>
          </a:p>
          <a:p>
            <a:pPr>
              <a:spcBef>
                <a:spcPct val="0"/>
              </a:spcBef>
            </a:pPr>
            <a:r>
              <a:rPr lang="en-US" smtClean="0"/>
              <a:t> </a:t>
            </a:r>
          </a:p>
          <a:p>
            <a:pPr>
              <a:spcBef>
                <a:spcPct val="0"/>
              </a:spcBef>
            </a:pPr>
            <a:r>
              <a:rPr lang="en-US" smtClean="0"/>
              <a:t>Alternative example:  </a:t>
            </a:r>
          </a:p>
          <a:p>
            <a:pPr>
              <a:spcBef>
                <a:spcPct val="0"/>
              </a:spcBef>
            </a:pPr>
            <a:r>
              <a:rPr lang="en-US" smtClean="0"/>
              <a:t>                         0          	          1	               2</a:t>
            </a:r>
          </a:p>
          <a:p>
            <a:pPr>
              <a:spcBef>
                <a:spcPct val="0"/>
              </a:spcBef>
            </a:pPr>
            <a:r>
              <a:rPr lang="en-US" smtClean="0"/>
              <a:t>	      |-------------------|-------------------|</a:t>
            </a:r>
          </a:p>
          <a:p>
            <a:pPr>
              <a:spcBef>
                <a:spcPct val="0"/>
              </a:spcBef>
            </a:pPr>
            <a:r>
              <a:rPr lang="en-US" smtClean="0"/>
              <a:t>	     – 4,000	        25,000	       – 25,000</a:t>
            </a:r>
          </a:p>
          <a:p>
            <a:pPr>
              <a:spcBef>
                <a:spcPct val="0"/>
              </a:spcBef>
            </a:pPr>
            <a:r>
              <a:rPr lang="en-US" smtClean="0"/>
              <a:t> </a:t>
            </a:r>
          </a:p>
          <a:p>
            <a:pPr>
              <a:spcBef>
                <a:spcPct val="0"/>
              </a:spcBef>
            </a:pPr>
            <a:r>
              <a:rPr lang="en-US" smtClean="0"/>
              <a:t>This project has two IRRs:   IRR = 25% and IRR = 400%.</a:t>
            </a:r>
          </a:p>
          <a:p>
            <a:pPr>
              <a:spcBef>
                <a:spcPct val="0"/>
              </a:spcBef>
            </a:pPr>
            <a:endParaRPr lang="en-US" smtClean="0"/>
          </a:p>
        </p:txBody>
      </p:sp>
      <p:sp>
        <p:nvSpPr>
          <p:cNvPr id="2662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8399D1F-FE50-4871-ADBF-C937BFA91770}" type="slidenum">
              <a:rPr lang="en-US"/>
              <a:pPr fontAlgn="base">
                <a:spcBef>
                  <a:spcPct val="0"/>
                </a:spcBef>
                <a:spcAft>
                  <a:spcPct val="0"/>
                </a:spcAft>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3" name="Straight Connector 7"/>
          <p:cNvCxnSpPr/>
          <p:nvPr/>
        </p:nvCxnSpPr>
        <p:spPr>
          <a:xfrm>
            <a:off x="457200" y="3398838"/>
            <a:ext cx="5638800" cy="0"/>
          </a:xfrm>
          <a:prstGeom prst="line">
            <a:avLst/>
          </a:prstGeom>
          <a:ln w="19050">
            <a:solidFill>
              <a:srgbClr val="0B5B7F"/>
            </a:solidFill>
          </a:ln>
        </p:spPr>
        <p:style>
          <a:lnRef idx="1">
            <a:schemeClr val="accent1"/>
          </a:lnRef>
          <a:fillRef idx="0">
            <a:schemeClr val="accent1"/>
          </a:fillRef>
          <a:effectRef idx="0">
            <a:schemeClr val="accent1"/>
          </a:effectRef>
          <a:fontRef idx="minor">
            <a:schemeClr val="tx1"/>
          </a:fontRef>
        </p:style>
      </p:cxnSp>
      <p:sp>
        <p:nvSpPr>
          <p:cNvPr id="4" name="Rectangle 3"/>
          <p:cNvSpPr/>
          <p:nvPr userDrawn="1"/>
        </p:nvSpPr>
        <p:spPr>
          <a:xfrm>
            <a:off x="0" y="457200"/>
            <a:ext cx="9144000" cy="10668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Oval 9"/>
          <p:cNvSpPr/>
          <p:nvPr userDrawn="1"/>
        </p:nvSpPr>
        <p:spPr>
          <a:xfrm>
            <a:off x="7250113" y="76200"/>
            <a:ext cx="1905000" cy="1828800"/>
          </a:xfrm>
          <a:prstGeom prst="ellipse">
            <a:avLst/>
          </a:prstGeom>
          <a:solidFill>
            <a:srgbClr val="8EACC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TextBox 4"/>
          <p:cNvSpPr txBox="1"/>
          <p:nvPr userDrawn="1"/>
        </p:nvSpPr>
        <p:spPr>
          <a:xfrm>
            <a:off x="4991100" y="679450"/>
            <a:ext cx="2209800" cy="585788"/>
          </a:xfrm>
          <a:prstGeom prst="rect">
            <a:avLst/>
          </a:prstGeom>
          <a:noFill/>
        </p:spPr>
        <p:txBody>
          <a:bodyPr>
            <a:spAutoFit/>
          </a:bodyPr>
          <a:lstStyle/>
          <a:p>
            <a:pPr algn="r" fontAlgn="auto">
              <a:spcBef>
                <a:spcPts val="0"/>
              </a:spcBef>
              <a:spcAft>
                <a:spcPts val="0"/>
              </a:spcAft>
              <a:defRPr/>
            </a:pPr>
            <a:r>
              <a:rPr lang="en-US" sz="3200" b="1" dirty="0">
                <a:solidFill>
                  <a:schemeClr val="accent4"/>
                </a:solidFill>
                <a:latin typeface="Corbel" pitchFamily="34" charset="0"/>
              </a:rPr>
              <a:t>Chapter</a:t>
            </a:r>
          </a:p>
        </p:txBody>
      </p:sp>
      <p:sp>
        <p:nvSpPr>
          <p:cNvPr id="7" name="Chord 10"/>
          <p:cNvSpPr/>
          <p:nvPr userDrawn="1"/>
        </p:nvSpPr>
        <p:spPr>
          <a:xfrm rot="10800000">
            <a:off x="-1001713" y="4495800"/>
            <a:ext cx="1955801" cy="1804988"/>
          </a:xfrm>
          <a:prstGeom prst="chord">
            <a:avLst>
              <a:gd name="adj1" fmla="val 5406749"/>
              <a:gd name="adj2" fmla="val 16200000"/>
            </a:avLst>
          </a:prstGeom>
          <a:solidFill>
            <a:srgbClr val="9EACA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11"/>
          <p:cNvSpPr/>
          <p:nvPr userDrawn="1"/>
        </p:nvSpPr>
        <p:spPr>
          <a:xfrm>
            <a:off x="6289675" y="3322638"/>
            <a:ext cx="152400" cy="152400"/>
          </a:xfrm>
          <a:prstGeom prst="ellipse">
            <a:avLst/>
          </a:prstGeom>
          <a:solidFill>
            <a:srgbClr val="D96E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Oval 12"/>
          <p:cNvSpPr/>
          <p:nvPr userDrawn="1"/>
        </p:nvSpPr>
        <p:spPr>
          <a:xfrm>
            <a:off x="6681788" y="3322638"/>
            <a:ext cx="152400" cy="152400"/>
          </a:xfrm>
          <a:prstGeom prst="ellipse">
            <a:avLst/>
          </a:prstGeom>
          <a:solidFill>
            <a:srgbClr val="007D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Oval 13"/>
          <p:cNvSpPr/>
          <p:nvPr userDrawn="1"/>
        </p:nvSpPr>
        <p:spPr>
          <a:xfrm>
            <a:off x="7046913" y="3322638"/>
            <a:ext cx="152400" cy="1524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Oval 14"/>
          <p:cNvSpPr/>
          <p:nvPr userDrawn="1"/>
        </p:nvSpPr>
        <p:spPr>
          <a:xfrm>
            <a:off x="7413625" y="3322638"/>
            <a:ext cx="152400" cy="152400"/>
          </a:xfrm>
          <a:prstGeom prst="ellipse">
            <a:avLst/>
          </a:prstGeom>
          <a:solidFill>
            <a:srgbClr val="007D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5"/>
          <p:cNvSpPr/>
          <p:nvPr userDrawn="1"/>
        </p:nvSpPr>
        <p:spPr>
          <a:xfrm>
            <a:off x="7813675" y="3322638"/>
            <a:ext cx="152400" cy="152400"/>
          </a:xfrm>
          <a:prstGeom prst="ellipse">
            <a:avLst/>
          </a:prstGeom>
          <a:solidFill>
            <a:srgbClr val="D96E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TextBox 17"/>
          <p:cNvSpPr txBox="1"/>
          <p:nvPr userDrawn="1"/>
        </p:nvSpPr>
        <p:spPr>
          <a:xfrm>
            <a:off x="2555875" y="4294188"/>
            <a:ext cx="6324600" cy="1878012"/>
          </a:xfrm>
          <a:prstGeom prst="rect">
            <a:avLst/>
          </a:prstGeom>
          <a:noFill/>
        </p:spPr>
        <p:txBody>
          <a:bodyPr>
            <a:spAutoFit/>
          </a:bodyPr>
          <a:lstStyle/>
          <a:p>
            <a:pPr algn="r" fontAlgn="auto">
              <a:spcBef>
                <a:spcPts val="0"/>
              </a:spcBef>
              <a:spcAft>
                <a:spcPts val="1200"/>
              </a:spcAft>
              <a:defRPr/>
            </a:pPr>
            <a:r>
              <a:rPr lang="en-US" sz="3200" dirty="0">
                <a:solidFill>
                  <a:srgbClr val="A50021"/>
                </a:solidFill>
                <a:latin typeface="Corbel" pitchFamily="34" charset="0"/>
              </a:rPr>
              <a:t>Brealey, Myers, and Allen</a:t>
            </a:r>
          </a:p>
          <a:p>
            <a:pPr algn="r" fontAlgn="auto">
              <a:spcBef>
                <a:spcPts val="0"/>
              </a:spcBef>
              <a:spcAft>
                <a:spcPts val="1200"/>
              </a:spcAft>
              <a:defRPr/>
            </a:pPr>
            <a:r>
              <a:rPr lang="en-US" sz="3200" i="1" dirty="0">
                <a:solidFill>
                  <a:srgbClr val="A50021"/>
                </a:solidFill>
                <a:latin typeface="Corbel" pitchFamily="34" charset="0"/>
              </a:rPr>
              <a:t>Principles of Corporate Finance</a:t>
            </a:r>
          </a:p>
          <a:p>
            <a:pPr algn="r" fontAlgn="auto">
              <a:spcBef>
                <a:spcPts val="0"/>
              </a:spcBef>
              <a:spcAft>
                <a:spcPts val="1200"/>
              </a:spcAft>
              <a:defRPr/>
            </a:pPr>
            <a:r>
              <a:rPr lang="en-US" sz="3200" dirty="0">
                <a:solidFill>
                  <a:srgbClr val="A50021"/>
                </a:solidFill>
                <a:latin typeface="Corbel" pitchFamily="34" charset="0"/>
              </a:rPr>
              <a:t>11th Edition</a:t>
            </a:r>
          </a:p>
        </p:txBody>
      </p:sp>
      <p:sp>
        <p:nvSpPr>
          <p:cNvPr id="2" name="Title 1"/>
          <p:cNvSpPr>
            <a:spLocks noGrp="1"/>
          </p:cNvSpPr>
          <p:nvPr>
            <p:ph type="ctrTitle"/>
          </p:nvPr>
        </p:nvSpPr>
        <p:spPr>
          <a:xfrm>
            <a:off x="298938" y="1676400"/>
            <a:ext cx="6934200" cy="1524000"/>
          </a:xfrm>
        </p:spPr>
        <p:txBody>
          <a:bodyPr anchor="b">
            <a:noAutofit/>
          </a:bodyPr>
          <a:lstStyle>
            <a:lvl1pPr>
              <a:defRPr sz="4400" cap="all" baseline="0">
                <a:latin typeface="Corbel" pitchFamily="34" charset="0"/>
              </a:defRPr>
            </a:lvl1pPr>
          </a:lstStyle>
          <a:p>
            <a:r>
              <a:rPr lang="en-US" dirty="0" smtClean="0"/>
              <a:t>Click to edit Master title style</a:t>
            </a:r>
            <a:endParaRPr lang="en-US" dirty="0"/>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12"/>
          <p:cNvCxnSpPr/>
          <p:nvPr userDrawn="1"/>
        </p:nvCxnSpPr>
        <p:spPr>
          <a:xfrm>
            <a:off x="0" y="1066800"/>
            <a:ext cx="7315200" cy="0"/>
          </a:xfrm>
          <a:prstGeom prst="line">
            <a:avLst/>
          </a:prstGeom>
          <a:ln w="28575">
            <a:solidFill>
              <a:srgbClr val="8EACC4"/>
            </a:solidFill>
          </a:ln>
        </p:spPr>
        <p:style>
          <a:lnRef idx="1">
            <a:schemeClr val="accent1"/>
          </a:lnRef>
          <a:fillRef idx="0">
            <a:schemeClr val="accent1"/>
          </a:fillRef>
          <a:effectRef idx="0">
            <a:schemeClr val="accent1"/>
          </a:effectRef>
          <a:fontRef idx="minor">
            <a:schemeClr val="tx1"/>
          </a:fontRef>
        </p:style>
      </p:cxnSp>
      <p:sp>
        <p:nvSpPr>
          <p:cNvPr id="5" name="Oval 13"/>
          <p:cNvSpPr/>
          <p:nvPr userDrawn="1"/>
        </p:nvSpPr>
        <p:spPr>
          <a:xfrm>
            <a:off x="7483475" y="984250"/>
            <a:ext cx="152400" cy="152400"/>
          </a:xfrm>
          <a:prstGeom prst="ellipse">
            <a:avLst/>
          </a:prstGeom>
          <a:solidFill>
            <a:srgbClr val="D96E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Oval 14"/>
          <p:cNvSpPr/>
          <p:nvPr userDrawn="1"/>
        </p:nvSpPr>
        <p:spPr>
          <a:xfrm>
            <a:off x="7877175" y="984250"/>
            <a:ext cx="152400" cy="152400"/>
          </a:xfrm>
          <a:prstGeom prst="ellipse">
            <a:avLst/>
          </a:prstGeom>
          <a:solidFill>
            <a:srgbClr val="007D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15"/>
          <p:cNvSpPr/>
          <p:nvPr userDrawn="1"/>
        </p:nvSpPr>
        <p:spPr>
          <a:xfrm>
            <a:off x="8240713" y="984250"/>
            <a:ext cx="152400" cy="1524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16"/>
          <p:cNvSpPr/>
          <p:nvPr userDrawn="1"/>
        </p:nvSpPr>
        <p:spPr>
          <a:xfrm>
            <a:off x="8609013" y="984250"/>
            <a:ext cx="152400" cy="152400"/>
          </a:xfrm>
          <a:prstGeom prst="ellipse">
            <a:avLst/>
          </a:prstGeom>
          <a:solidFill>
            <a:srgbClr val="007D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Oval 17"/>
          <p:cNvSpPr/>
          <p:nvPr userDrawn="1"/>
        </p:nvSpPr>
        <p:spPr>
          <a:xfrm>
            <a:off x="8996363" y="984250"/>
            <a:ext cx="152400" cy="152400"/>
          </a:xfrm>
          <a:prstGeom prst="ellipse">
            <a:avLst/>
          </a:prstGeom>
          <a:solidFill>
            <a:srgbClr val="D96E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21"/>
          <p:cNvSpPr>
            <a:spLocks noChangeArrowheads="1"/>
          </p:cNvSpPr>
          <p:nvPr userDrawn="1"/>
        </p:nvSpPr>
        <p:spPr bwMode="auto">
          <a:xfrm>
            <a:off x="6915150" y="6346825"/>
            <a:ext cx="2133600" cy="457200"/>
          </a:xfrm>
          <a:prstGeom prst="rect">
            <a:avLst/>
          </a:prstGeom>
          <a:noFill/>
          <a:ln w="9525">
            <a:noFill/>
            <a:miter lim="800000"/>
            <a:headEnd/>
            <a:tailEnd/>
          </a:ln>
        </p:spPr>
        <p:txBody>
          <a:bodyPr anchor="b"/>
          <a:lstStyle/>
          <a:p>
            <a:pPr algn="r"/>
            <a:r>
              <a:rPr lang="en-US" sz="1000">
                <a:effectLst>
                  <a:outerShdw blurRad="38100" dist="38100" dir="2700000" algn="tl">
                    <a:srgbClr val="000000"/>
                  </a:outerShdw>
                </a:effectLst>
                <a:latin typeface="Times New Roman" pitchFamily="18" charset="0"/>
                <a:ea typeface="ＭＳ Ｐゴシック"/>
                <a:cs typeface="ＭＳ Ｐゴシック"/>
              </a:rPr>
              <a:t>5-</a:t>
            </a:r>
            <a:fld id="{D797C906-2052-4F03-A198-06B2BBD970BE}" type="slidenum">
              <a:rPr lang="en-US" sz="1000">
                <a:effectLst>
                  <a:outerShdw blurRad="38100" dist="38100" dir="2700000" algn="tl">
                    <a:srgbClr val="000000"/>
                  </a:outerShdw>
                </a:effectLst>
                <a:latin typeface="Times New Roman" pitchFamily="18" charset="0"/>
                <a:ea typeface="ＭＳ Ｐゴシック"/>
                <a:cs typeface="ＭＳ Ｐゴシック"/>
              </a:rPr>
              <a:pPr algn="r"/>
              <a:t>‹#›</a:t>
            </a:fld>
            <a:endParaRPr lang="en-US" sz="1000">
              <a:effectLst>
                <a:outerShdw blurRad="38100" dist="38100" dir="2700000" algn="tl">
                  <a:srgbClr val="000000"/>
                </a:outerShdw>
              </a:effectLst>
              <a:latin typeface="Times New Roman" pitchFamily="18" charset="0"/>
              <a:ea typeface="ＭＳ Ｐゴシック"/>
              <a:cs typeface="ＭＳ Ｐゴシック"/>
            </a:endParaRPr>
          </a:p>
        </p:txBody>
      </p:sp>
      <p:sp>
        <p:nvSpPr>
          <p:cNvPr id="2" name="Title 1"/>
          <p:cNvSpPr>
            <a:spLocks noGrp="1"/>
          </p:cNvSpPr>
          <p:nvPr>
            <p:ph type="title"/>
          </p:nvPr>
        </p:nvSpPr>
        <p:spPr>
          <a:xfrm>
            <a:off x="152400" y="0"/>
            <a:ext cx="8843672" cy="1060940"/>
          </a:xfrm>
        </p:spPr>
        <p:txBody>
          <a:bodyPr/>
          <a:lstStyle>
            <a:lvl1pPr algn="l" defTabSz="914400" rtl="0" eaLnBrk="1" latinLnBrk="0" hangingPunct="1">
              <a:spcBef>
                <a:spcPct val="0"/>
              </a:spcBef>
              <a:buNone/>
              <a:defRPr lang="en-US" sz="4000" kern="1200" cap="all" spc="-100" baseline="0" dirty="0">
                <a:solidFill>
                  <a:srgbClr val="0B5B7F"/>
                </a:solidFill>
                <a:latin typeface="Calibri" pitchFamily="34" charset="0"/>
                <a:ea typeface="+mj-ea"/>
                <a:cs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43625" y="1295400"/>
            <a:ext cx="8229600" cy="4876800"/>
          </a:xfrm>
          <a:prstGeom prst="rect">
            <a:avLst/>
          </a:prstGeom>
        </p:spPr>
        <p:txBody>
          <a:bodyPr/>
          <a:lstStyle>
            <a:lvl1pPr>
              <a:spcBef>
                <a:spcPts val="600"/>
              </a:spcBef>
              <a:spcAft>
                <a:spcPts val="600"/>
              </a:spcAft>
              <a:buClr>
                <a:schemeClr val="tx2">
                  <a:lumMod val="75000"/>
                </a:schemeClr>
              </a:buClr>
              <a:defRPr/>
            </a:lvl1pPr>
            <a:lvl2pPr>
              <a:spcBef>
                <a:spcPts val="600"/>
              </a:spcBef>
              <a:spcAft>
                <a:spcPts val="600"/>
              </a:spcAft>
              <a:buClr>
                <a:schemeClr val="tx2">
                  <a:lumMod val="75000"/>
                </a:schemeClr>
              </a:buClr>
              <a:defRPr sz="2800"/>
            </a:lvl2pPr>
            <a:lvl3pPr>
              <a:spcBef>
                <a:spcPts val="600"/>
              </a:spcBef>
              <a:spcAft>
                <a:spcPts val="600"/>
              </a:spcAft>
              <a:buClr>
                <a:schemeClr val="tx2">
                  <a:lumMod val="75000"/>
                </a:schemeClr>
              </a:buClr>
              <a:defRPr sz="2400"/>
            </a:lvl3pPr>
            <a:lvl4pPr>
              <a:spcBef>
                <a:spcPts val="600"/>
              </a:spcBef>
              <a:spcAft>
                <a:spcPts val="600"/>
              </a:spcAft>
              <a:buClr>
                <a:schemeClr val="tx2">
                  <a:lumMod val="75000"/>
                </a:schemeClr>
              </a:buClr>
              <a:defRPr sz="2000"/>
            </a:lvl4pPr>
            <a:lvl5pPr>
              <a:spcBef>
                <a:spcPts val="600"/>
              </a:spcBef>
              <a:spcAft>
                <a:spcPts val="600"/>
              </a:spcAft>
              <a:buClr>
                <a:schemeClr val="tx2">
                  <a:lumMod val="75000"/>
                </a:schemeClr>
              </a:buCl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cxnSp>
        <p:nvCxnSpPr>
          <p:cNvPr id="7" name="Straight Connector 10"/>
          <p:cNvCxnSpPr/>
          <p:nvPr/>
        </p:nvCxnSpPr>
        <p:spPr>
          <a:xfrm rot="5400000">
            <a:off x="2218531" y="3631407"/>
            <a:ext cx="4708525" cy="1588"/>
          </a:xfrm>
          <a:prstGeom prst="line">
            <a:avLst/>
          </a:prstGeom>
          <a:ln w="28575">
            <a:solidFill>
              <a:srgbClr val="BD130F"/>
            </a:solidFill>
          </a:ln>
        </p:spPr>
        <p:style>
          <a:lnRef idx="1">
            <a:schemeClr val="accent1"/>
          </a:lnRef>
          <a:fillRef idx="0">
            <a:schemeClr val="accent1"/>
          </a:fillRef>
          <a:effectRef idx="0">
            <a:schemeClr val="accent1"/>
          </a:effectRef>
          <a:fontRef idx="minor">
            <a:schemeClr val="tx1"/>
          </a:fontRef>
        </p:style>
      </p:cxnSp>
      <p:sp>
        <p:nvSpPr>
          <p:cNvPr id="8" name="Footer Placeholder 4"/>
          <p:cNvSpPr txBox="1">
            <a:spLocks/>
          </p:cNvSpPr>
          <p:nvPr userDrawn="1"/>
        </p:nvSpPr>
        <p:spPr>
          <a:xfrm>
            <a:off x="-3175" y="6507163"/>
            <a:ext cx="4114800" cy="330200"/>
          </a:xfrm>
          <a:prstGeom prst="rect">
            <a:avLst/>
          </a:prstGeom>
        </p:spPr>
        <p:txBody>
          <a:bodyPr anchor="ctr"/>
          <a:lstStyle>
            <a:defPPr>
              <a:defRPr lang="en-US"/>
            </a:defPPr>
            <a:lvl1pPr marL="0" algn="l" defTabSz="914400" rtl="0" eaLnBrk="1" latinLnBrk="0" hangingPunct="1">
              <a:defRPr sz="1050" i="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US" dirty="0" smtClean="0"/>
              <a:t>The McGraw-Hill Companies, © 2013</a:t>
            </a:r>
            <a:endParaRPr lang="en-US" dirty="0"/>
          </a:p>
        </p:txBody>
      </p:sp>
      <p:cxnSp>
        <p:nvCxnSpPr>
          <p:cNvPr id="9" name="Straight Connector 17"/>
          <p:cNvCxnSpPr/>
          <p:nvPr userDrawn="1"/>
        </p:nvCxnSpPr>
        <p:spPr>
          <a:xfrm>
            <a:off x="0" y="1066800"/>
            <a:ext cx="7315200" cy="0"/>
          </a:xfrm>
          <a:prstGeom prst="line">
            <a:avLst/>
          </a:prstGeom>
          <a:ln w="28575">
            <a:solidFill>
              <a:srgbClr val="8EACC4"/>
            </a:solidFill>
          </a:ln>
        </p:spPr>
        <p:style>
          <a:lnRef idx="1">
            <a:schemeClr val="accent1"/>
          </a:lnRef>
          <a:fillRef idx="0">
            <a:schemeClr val="accent1"/>
          </a:fillRef>
          <a:effectRef idx="0">
            <a:schemeClr val="accent1"/>
          </a:effectRef>
          <a:fontRef idx="minor">
            <a:schemeClr val="tx1"/>
          </a:fontRef>
        </p:style>
      </p:cxnSp>
      <p:sp>
        <p:nvSpPr>
          <p:cNvPr id="10" name="Footer Placeholder 4"/>
          <p:cNvSpPr txBox="1">
            <a:spLocks/>
          </p:cNvSpPr>
          <p:nvPr userDrawn="1"/>
        </p:nvSpPr>
        <p:spPr>
          <a:xfrm>
            <a:off x="-3175" y="6530975"/>
            <a:ext cx="2517775" cy="328613"/>
          </a:xfrm>
          <a:prstGeom prst="rect">
            <a:avLst/>
          </a:prstGeom>
        </p:spPr>
        <p:txBody>
          <a:bodyPr anchor="ctr"/>
          <a:lstStyle>
            <a:defPPr>
              <a:defRPr lang="en-US"/>
            </a:defPPr>
            <a:lvl1pPr marL="0" algn="l" defTabSz="914400" rtl="0" eaLnBrk="1" latinLnBrk="0" hangingPunct="1">
              <a:defRPr sz="1050" i="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US" dirty="0" smtClean="0">
                <a:solidFill>
                  <a:schemeClr val="tx1"/>
                </a:solidFill>
              </a:rPr>
              <a:t>The McGraw-Hill Companies, © 2014</a:t>
            </a:r>
            <a:endParaRPr lang="en-US" dirty="0">
              <a:solidFill>
                <a:schemeClr val="tx1"/>
              </a:solidFill>
            </a:endParaRPr>
          </a:p>
        </p:txBody>
      </p:sp>
      <p:sp>
        <p:nvSpPr>
          <p:cNvPr id="11" name="Oval 26"/>
          <p:cNvSpPr/>
          <p:nvPr userDrawn="1"/>
        </p:nvSpPr>
        <p:spPr>
          <a:xfrm>
            <a:off x="7483475" y="984250"/>
            <a:ext cx="152400" cy="152400"/>
          </a:xfrm>
          <a:prstGeom prst="ellipse">
            <a:avLst/>
          </a:prstGeom>
          <a:solidFill>
            <a:srgbClr val="D96E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27"/>
          <p:cNvSpPr/>
          <p:nvPr userDrawn="1"/>
        </p:nvSpPr>
        <p:spPr>
          <a:xfrm>
            <a:off x="7877175" y="984250"/>
            <a:ext cx="152400" cy="152400"/>
          </a:xfrm>
          <a:prstGeom prst="ellipse">
            <a:avLst/>
          </a:prstGeom>
          <a:solidFill>
            <a:srgbClr val="007D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28"/>
          <p:cNvSpPr/>
          <p:nvPr userDrawn="1"/>
        </p:nvSpPr>
        <p:spPr>
          <a:xfrm>
            <a:off x="8240713" y="984250"/>
            <a:ext cx="152400" cy="1524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29"/>
          <p:cNvSpPr/>
          <p:nvPr userDrawn="1"/>
        </p:nvSpPr>
        <p:spPr>
          <a:xfrm>
            <a:off x="8609013" y="984250"/>
            <a:ext cx="152400" cy="152400"/>
          </a:xfrm>
          <a:prstGeom prst="ellipse">
            <a:avLst/>
          </a:prstGeom>
          <a:solidFill>
            <a:srgbClr val="007D7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Oval 30"/>
          <p:cNvSpPr/>
          <p:nvPr userDrawn="1"/>
        </p:nvSpPr>
        <p:spPr>
          <a:xfrm>
            <a:off x="8996363" y="984250"/>
            <a:ext cx="152400" cy="152400"/>
          </a:xfrm>
          <a:prstGeom prst="ellipse">
            <a:avLst/>
          </a:prstGeom>
          <a:solidFill>
            <a:srgbClr val="D96E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152400" y="0"/>
            <a:ext cx="8843672" cy="1060940"/>
          </a:xfrm>
        </p:spPr>
        <p:txBody>
          <a:bodyPr/>
          <a:lstStyle>
            <a:lvl1pPr algn="l" defTabSz="914400" rtl="0" eaLnBrk="1" latinLnBrk="0" hangingPunct="1">
              <a:spcBef>
                <a:spcPct val="0"/>
              </a:spcBef>
              <a:buNone/>
              <a:defRPr lang="en-US" sz="4000" kern="1200" cap="all" spc="-100" baseline="0" dirty="0">
                <a:solidFill>
                  <a:srgbClr val="0B5B7F"/>
                </a:solidFill>
                <a:latin typeface="Calibri" pitchFamily="34" charset="0"/>
                <a:ea typeface="+mj-ea"/>
                <a:cs typeface="Calibri" pitchFamily="34" charset="0"/>
              </a:defRPr>
            </a:lvl1pPr>
          </a:lstStyle>
          <a:p>
            <a:pPr lvl="0"/>
            <a:r>
              <a:rPr lang="en-US" dirty="0" smtClean="0"/>
              <a:t>Click to edit Master title style</a:t>
            </a:r>
            <a:endParaRPr lang="en-US" dirty="0"/>
          </a:p>
        </p:txBody>
      </p:sp>
      <p:sp>
        <p:nvSpPr>
          <p:cNvPr id="3" name="Text Placeholder 2"/>
          <p:cNvSpPr>
            <a:spLocks noGrp="1"/>
          </p:cNvSpPr>
          <p:nvPr>
            <p:ph type="body" idx="1"/>
          </p:nvPr>
        </p:nvSpPr>
        <p:spPr>
          <a:xfrm>
            <a:off x="457200" y="1291933"/>
            <a:ext cx="393192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Autofit/>
          </a:bodyPr>
          <a:lstStyle>
            <a:lvl1pPr marL="0" indent="0" algn="ctr">
              <a:buNone/>
              <a:defRPr sz="2800" b="0">
                <a:solidFill>
                  <a:srgbClr val="0B5B7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053933"/>
            <a:ext cx="3931920" cy="3951288"/>
          </a:xfrm>
          <a:prstGeom prst="rect">
            <a:avLst/>
          </a:prstGeom>
        </p:spPr>
        <p:txBody>
          <a:bodyPr/>
          <a:lstStyle>
            <a:lvl1pPr>
              <a:buClr>
                <a:schemeClr val="tx2">
                  <a:lumMod val="75000"/>
                </a:schemeClr>
              </a:buClr>
              <a:defRPr sz="2400"/>
            </a:lvl1pPr>
            <a:lvl2pPr>
              <a:buClr>
                <a:schemeClr val="tx2">
                  <a:lumMod val="75000"/>
                </a:schemeClr>
              </a:buClr>
              <a:defRPr sz="2000"/>
            </a:lvl2pPr>
            <a:lvl3pPr>
              <a:buClr>
                <a:schemeClr val="tx2">
                  <a:lumMod val="75000"/>
                </a:schemeClr>
              </a:buClr>
              <a:defRPr sz="1800"/>
            </a:lvl3pPr>
            <a:lvl4pPr>
              <a:buClr>
                <a:schemeClr val="tx2">
                  <a:lumMod val="75000"/>
                </a:schemeClr>
              </a:buClr>
              <a:defRPr sz="1600"/>
            </a:lvl4pPr>
            <a:lvl5pPr>
              <a:buClr>
                <a:schemeClr val="tx2">
                  <a:lumMod val="75000"/>
                </a:schemeClr>
              </a:buCl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754880" y="1291933"/>
            <a:ext cx="393192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Autofit/>
          </a:bodyPr>
          <a:lstStyle>
            <a:lvl1pPr>
              <a:defRPr lang="en-US" sz="2800" b="0" smtClean="0">
                <a:solidFill>
                  <a:srgbClr val="0B5B7F"/>
                </a:solidFill>
              </a:defRPr>
            </a:lvl1pPr>
          </a:lstStyle>
          <a:p>
            <a:pPr lvl="0"/>
            <a:r>
              <a:rPr lang="en-US" smtClean="0"/>
              <a:t>Click to edit Master text styles</a:t>
            </a:r>
          </a:p>
        </p:txBody>
      </p:sp>
      <p:sp>
        <p:nvSpPr>
          <p:cNvPr id="24" name="Content Placeholder 3"/>
          <p:cNvSpPr>
            <a:spLocks noGrp="1"/>
          </p:cNvSpPr>
          <p:nvPr>
            <p:ph sz="half" idx="13"/>
          </p:nvPr>
        </p:nvSpPr>
        <p:spPr>
          <a:xfrm>
            <a:off x="4753028" y="2059399"/>
            <a:ext cx="3931920" cy="3951288"/>
          </a:xfrm>
          <a:prstGeom prst="rect">
            <a:avLst/>
          </a:prstGeom>
        </p:spPr>
        <p:txBody>
          <a:bodyPr/>
          <a:lstStyle>
            <a:lvl1pPr>
              <a:buClr>
                <a:schemeClr val="tx2">
                  <a:lumMod val="75000"/>
                </a:schemeClr>
              </a:buClr>
              <a:defRPr sz="2400"/>
            </a:lvl1pPr>
            <a:lvl2pPr>
              <a:buClr>
                <a:schemeClr val="tx2">
                  <a:lumMod val="75000"/>
                </a:schemeClr>
              </a:buClr>
              <a:defRPr sz="2000"/>
            </a:lvl2pPr>
            <a:lvl3pPr>
              <a:buClr>
                <a:schemeClr val="tx2">
                  <a:lumMod val="75000"/>
                </a:schemeClr>
              </a:buClr>
              <a:defRPr sz="1800"/>
            </a:lvl3pPr>
            <a:lvl4pPr>
              <a:buClr>
                <a:schemeClr val="tx2">
                  <a:lumMod val="75000"/>
                </a:schemeClr>
              </a:buClr>
              <a:defRPr sz="1600"/>
            </a:lvl4pPr>
            <a:lvl5pPr>
              <a:buClr>
                <a:schemeClr val="tx2">
                  <a:lumMod val="75000"/>
                </a:schemeClr>
              </a:buCl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39999"/>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8925" y="152400"/>
            <a:ext cx="8566150" cy="83661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Lst>
  <p:timing>
    <p:tnLst>
      <p:par>
        <p:cTn id="1" dur="indefinite" restart="never" nodeType="tmRoot"/>
      </p:par>
    </p:tnLst>
  </p:timing>
  <p:hf hdr="0" ftr="0" dt="0"/>
  <p:txStyles>
    <p:titleStyle>
      <a:lvl1pPr algn="l" rtl="0" fontAlgn="base">
        <a:spcBef>
          <a:spcPct val="0"/>
        </a:spcBef>
        <a:spcAft>
          <a:spcPct val="0"/>
        </a:spcAft>
        <a:defRPr sz="4000" kern="1200" spc="-100">
          <a:solidFill>
            <a:srgbClr val="0B5B7F"/>
          </a:solidFill>
          <a:latin typeface="+mj-lt"/>
          <a:ea typeface="Aharoni"/>
          <a:cs typeface="Aharoni" pitchFamily="2" charset="-79"/>
        </a:defRPr>
      </a:lvl1pPr>
      <a:lvl2pPr algn="l" rtl="0" fontAlgn="base">
        <a:spcBef>
          <a:spcPct val="0"/>
        </a:spcBef>
        <a:spcAft>
          <a:spcPct val="0"/>
        </a:spcAft>
        <a:defRPr sz="4000">
          <a:solidFill>
            <a:srgbClr val="0B5B7F"/>
          </a:solidFill>
          <a:latin typeface="Arial" charset="0"/>
          <a:ea typeface="Aharoni"/>
          <a:cs typeface="Aharoni"/>
        </a:defRPr>
      </a:lvl2pPr>
      <a:lvl3pPr algn="l" rtl="0" fontAlgn="base">
        <a:spcBef>
          <a:spcPct val="0"/>
        </a:spcBef>
        <a:spcAft>
          <a:spcPct val="0"/>
        </a:spcAft>
        <a:defRPr sz="4000">
          <a:solidFill>
            <a:srgbClr val="0B5B7F"/>
          </a:solidFill>
          <a:latin typeface="Arial" charset="0"/>
          <a:ea typeface="Aharoni"/>
          <a:cs typeface="Aharoni"/>
        </a:defRPr>
      </a:lvl3pPr>
      <a:lvl4pPr algn="l" rtl="0" fontAlgn="base">
        <a:spcBef>
          <a:spcPct val="0"/>
        </a:spcBef>
        <a:spcAft>
          <a:spcPct val="0"/>
        </a:spcAft>
        <a:defRPr sz="4000">
          <a:solidFill>
            <a:srgbClr val="0B5B7F"/>
          </a:solidFill>
          <a:latin typeface="Arial" charset="0"/>
          <a:ea typeface="Aharoni"/>
          <a:cs typeface="Aharoni"/>
        </a:defRPr>
      </a:lvl4pPr>
      <a:lvl5pPr algn="l" rtl="0" fontAlgn="base">
        <a:spcBef>
          <a:spcPct val="0"/>
        </a:spcBef>
        <a:spcAft>
          <a:spcPct val="0"/>
        </a:spcAft>
        <a:defRPr sz="4000">
          <a:solidFill>
            <a:srgbClr val="0B5B7F"/>
          </a:solidFill>
          <a:latin typeface="Arial" charset="0"/>
          <a:ea typeface="Aharoni"/>
          <a:cs typeface="Aharoni"/>
        </a:defRPr>
      </a:lvl5pPr>
      <a:lvl6pPr marL="457200" algn="l" rtl="0" fontAlgn="base">
        <a:spcBef>
          <a:spcPct val="0"/>
        </a:spcBef>
        <a:spcAft>
          <a:spcPct val="0"/>
        </a:spcAft>
        <a:defRPr sz="4000">
          <a:solidFill>
            <a:srgbClr val="0B5B7F"/>
          </a:solidFill>
          <a:latin typeface="Arial" charset="0"/>
          <a:ea typeface="Aharoni"/>
          <a:cs typeface="Aharoni"/>
        </a:defRPr>
      </a:lvl6pPr>
      <a:lvl7pPr marL="914400" algn="l" rtl="0" fontAlgn="base">
        <a:spcBef>
          <a:spcPct val="0"/>
        </a:spcBef>
        <a:spcAft>
          <a:spcPct val="0"/>
        </a:spcAft>
        <a:defRPr sz="4000">
          <a:solidFill>
            <a:srgbClr val="0B5B7F"/>
          </a:solidFill>
          <a:latin typeface="Arial" charset="0"/>
          <a:ea typeface="Aharoni"/>
          <a:cs typeface="Aharoni"/>
        </a:defRPr>
      </a:lvl7pPr>
      <a:lvl8pPr marL="1371600" algn="l" rtl="0" fontAlgn="base">
        <a:spcBef>
          <a:spcPct val="0"/>
        </a:spcBef>
        <a:spcAft>
          <a:spcPct val="0"/>
        </a:spcAft>
        <a:defRPr sz="4000">
          <a:solidFill>
            <a:srgbClr val="0B5B7F"/>
          </a:solidFill>
          <a:latin typeface="Arial" charset="0"/>
          <a:ea typeface="Aharoni"/>
          <a:cs typeface="Aharoni"/>
        </a:defRPr>
      </a:lvl8pPr>
      <a:lvl9pPr marL="1828800" algn="l" rtl="0" fontAlgn="base">
        <a:spcBef>
          <a:spcPct val="0"/>
        </a:spcBef>
        <a:spcAft>
          <a:spcPct val="0"/>
        </a:spcAft>
        <a:defRPr sz="4000">
          <a:solidFill>
            <a:srgbClr val="0B5B7F"/>
          </a:solidFill>
          <a:latin typeface="Arial" charset="0"/>
          <a:ea typeface="Aharoni"/>
          <a:cs typeface="Aharoni"/>
        </a:defRPr>
      </a:lvl9pPr>
    </p:titleStyle>
    <p:bodyStyle>
      <a:lvl1pPr marL="182563" indent="-182563" algn="l" rtl="0" fontAlgn="base">
        <a:spcBef>
          <a:spcPct val="20000"/>
        </a:spcBef>
        <a:spcAft>
          <a:spcPct val="0"/>
        </a:spcAft>
        <a:buClr>
          <a:schemeClr val="accent1"/>
        </a:buClr>
        <a:buSzPct val="85000"/>
        <a:buFont typeface="Arial" charset="0"/>
        <a:buChar char="•"/>
        <a:defRPr sz="3200" kern="1200">
          <a:solidFill>
            <a:schemeClr val="tx1"/>
          </a:solidFill>
          <a:latin typeface="+mn-lt"/>
          <a:ea typeface="+mn-ea"/>
          <a:cs typeface="+mn-cs"/>
        </a:defRPr>
      </a:lvl1pPr>
      <a:lvl2pPr marL="457200" indent="-182563" algn="l" rtl="0" fontAlgn="base">
        <a:spcBef>
          <a:spcPct val="20000"/>
        </a:spcBef>
        <a:spcAft>
          <a:spcPct val="0"/>
        </a:spcAft>
        <a:buClr>
          <a:schemeClr val="accent1"/>
        </a:buClr>
        <a:buSzPct val="85000"/>
        <a:buFont typeface="Arial" charset="0"/>
        <a:buChar char="•"/>
        <a:defRPr sz="2400" kern="1200">
          <a:solidFill>
            <a:schemeClr val="tx1"/>
          </a:solidFill>
          <a:latin typeface="+mn-lt"/>
          <a:ea typeface="+mn-ea"/>
          <a:cs typeface="+mn-cs"/>
        </a:defRPr>
      </a:lvl2pPr>
      <a:lvl3pPr marL="730250" indent="-182563" algn="l" rtl="0" fontAlgn="base">
        <a:spcBef>
          <a:spcPct val="20000"/>
        </a:spcBef>
        <a:spcAft>
          <a:spcPct val="0"/>
        </a:spcAft>
        <a:buClr>
          <a:schemeClr val="accent1"/>
        </a:buClr>
        <a:buSzPct val="90000"/>
        <a:buFont typeface="Arial" charset="0"/>
        <a:buChar char="•"/>
        <a:defRPr sz="2000" kern="1200">
          <a:solidFill>
            <a:schemeClr val="tx1"/>
          </a:solidFill>
          <a:latin typeface="+mn-lt"/>
          <a:ea typeface="+mn-ea"/>
          <a:cs typeface="+mn-cs"/>
        </a:defRPr>
      </a:lvl3pPr>
      <a:lvl4pPr marL="1004888" indent="-182563" algn="l" rtl="0" fontAlgn="base">
        <a:spcBef>
          <a:spcPct val="20000"/>
        </a:spcBef>
        <a:spcAft>
          <a:spcPct val="0"/>
        </a:spcAft>
        <a:buClr>
          <a:schemeClr val="accent1"/>
        </a:buClr>
        <a:buFont typeface="Arial" charset="0"/>
        <a:buChar char="•"/>
        <a:defRPr kern="1200">
          <a:solidFill>
            <a:schemeClr val="tx1"/>
          </a:solidFill>
          <a:latin typeface="+mn-lt"/>
          <a:ea typeface="+mn-ea"/>
          <a:cs typeface="+mn-cs"/>
        </a:defRPr>
      </a:lvl4pPr>
      <a:lvl5pPr marL="1187450" indent="-136525" algn="l" rtl="0" fontAlgn="base">
        <a:spcBef>
          <a:spcPct val="20000"/>
        </a:spcBef>
        <a:spcAft>
          <a:spcPct val="0"/>
        </a:spcAft>
        <a:buClr>
          <a:schemeClr val="accent1"/>
        </a:buClr>
        <a:buSzPct val="100000"/>
        <a:buFont typeface="Arial" charset="0"/>
        <a:buChar char="•"/>
        <a:defRPr sz="1600" kern="120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6.png"/><Relationship Id="rId5" Type="http://schemas.openxmlformats.org/officeDocument/2006/relationships/image" Target="../media/image15.wmf"/><Relationship Id="rId4" Type="http://schemas.openxmlformats.org/officeDocument/2006/relationships/oleObject" Target="../embeddings/oleObject4.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6.w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ctrTitle"/>
          </p:nvPr>
        </p:nvSpPr>
        <p:spPr>
          <a:xfrm>
            <a:off x="304800" y="1651000"/>
            <a:ext cx="7543800" cy="1524000"/>
          </a:xfrm>
        </p:spPr>
        <p:txBody>
          <a:bodyPr wrap="square" numCol="1" anchorCtr="0" compatLnSpc="1">
            <a:prstTxWarp prst="textNoShape">
              <a:avLst/>
            </a:prstTxWarp>
          </a:bodyPr>
          <a:lstStyle/>
          <a:p>
            <a:r>
              <a:rPr lang="en-US" sz="4300" cap="none" smtClean="0">
                <a:cs typeface="Aharoni"/>
              </a:rPr>
              <a:t>NET PRESENT VALUE AND OTHER INVESTMENT CRITERIA</a:t>
            </a:r>
          </a:p>
        </p:txBody>
      </p:sp>
      <p:sp>
        <p:nvSpPr>
          <p:cNvPr id="6146" name="TextBox 1"/>
          <p:cNvSpPr txBox="1">
            <a:spLocks noChangeArrowheads="1"/>
          </p:cNvSpPr>
          <p:nvPr/>
        </p:nvSpPr>
        <p:spPr bwMode="auto">
          <a:xfrm>
            <a:off x="7850188" y="381000"/>
            <a:ext cx="1066800" cy="1108075"/>
          </a:xfrm>
          <a:prstGeom prst="rect">
            <a:avLst/>
          </a:prstGeom>
          <a:noFill/>
          <a:ln w="9525">
            <a:noFill/>
            <a:miter lim="800000"/>
            <a:headEnd/>
            <a:tailEnd/>
          </a:ln>
        </p:spPr>
        <p:txBody>
          <a:bodyPr>
            <a:spAutoFit/>
          </a:bodyPr>
          <a:lstStyle/>
          <a:p>
            <a:r>
              <a:rPr lang="en-US" sz="6600">
                <a:solidFill>
                  <a:srgbClr val="0B5B7F"/>
                </a:solidFill>
              </a:rPr>
              <a:t>5</a:t>
            </a:r>
          </a:p>
        </p:txBody>
      </p:sp>
      <p:sp>
        <p:nvSpPr>
          <p:cNvPr id="6148" name="Rectangle 11"/>
          <p:cNvSpPr>
            <a:spLocks noChangeArrowheads="1"/>
          </p:cNvSpPr>
          <p:nvPr/>
        </p:nvSpPr>
        <p:spPr bwMode="auto">
          <a:xfrm>
            <a:off x="3714750" y="6553200"/>
            <a:ext cx="5410200" cy="457200"/>
          </a:xfrm>
          <a:prstGeom prst="rect">
            <a:avLst/>
          </a:prstGeom>
          <a:noFill/>
          <a:ln w="12700" cap="sq">
            <a:noFill/>
            <a:miter lim="800000"/>
            <a:headEnd type="none" w="sm" len="sm"/>
            <a:tailEnd type="none" w="sm" len="sm"/>
          </a:ln>
        </p:spPr>
        <p:txBody>
          <a:bodyPr/>
          <a:lstStyle/>
          <a:p>
            <a:pPr algn="r" eaLnBrk="0" hangingPunct="0">
              <a:spcBef>
                <a:spcPct val="50000"/>
              </a:spcBef>
            </a:pPr>
            <a:r>
              <a:rPr lang="en-US" sz="1200" b="1" i="1">
                <a:latin typeface="Times New Roman" pitchFamily="18" charset="0"/>
                <a:cs typeface="Arial" charset="0"/>
              </a:rPr>
              <a:t>Copyright</a:t>
            </a:r>
            <a:r>
              <a:rPr lang="en-US" sz="1200">
                <a:latin typeface="Times New Roman" pitchFamily="18" charset="0"/>
                <a:cs typeface="Arial" charset="0"/>
              </a:rPr>
              <a:t> </a:t>
            </a:r>
            <a:r>
              <a:rPr lang="en-US" sz="1200" b="1" i="1">
                <a:latin typeface="Times New Roman" pitchFamily="18" charset="0"/>
                <a:cs typeface="Arial" charset="0"/>
              </a:rPr>
              <a:t>© 2014 by The McGraw-Hill Companies, Inc. All rights reserved.</a:t>
            </a:r>
          </a:p>
        </p:txBody>
      </p:sp>
      <p:sp>
        <p:nvSpPr>
          <p:cNvPr id="6149" name="Rectangle 10"/>
          <p:cNvSpPr>
            <a:spLocks noChangeArrowheads="1"/>
          </p:cNvSpPr>
          <p:nvPr/>
        </p:nvSpPr>
        <p:spPr bwMode="auto">
          <a:xfrm>
            <a:off x="1588" y="6553200"/>
            <a:ext cx="2667000" cy="457200"/>
          </a:xfrm>
          <a:prstGeom prst="rect">
            <a:avLst/>
          </a:prstGeom>
          <a:noFill/>
          <a:ln w="12700" cap="sq">
            <a:noFill/>
            <a:miter lim="800000"/>
            <a:headEnd type="none" w="sm" len="sm"/>
            <a:tailEnd type="none" w="sm" len="sm"/>
          </a:ln>
        </p:spPr>
        <p:txBody>
          <a:bodyPr/>
          <a:lstStyle/>
          <a:p>
            <a:pPr eaLnBrk="0" hangingPunct="0">
              <a:spcBef>
                <a:spcPct val="50000"/>
              </a:spcBef>
            </a:pPr>
            <a:r>
              <a:rPr lang="en-US" sz="1200" b="1" i="1">
                <a:latin typeface="Times New Roman" pitchFamily="18" charset="0"/>
                <a:cs typeface="Arial" charset="0"/>
              </a:rPr>
              <a:t>McGraw-Hill/Irwin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5-3 </a:t>
            </a:r>
            <a:r>
              <a:t>internal rate of return</a:t>
            </a: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Pitfall 2: Multiple Rates of Return</a:t>
            </a:r>
          </a:p>
          <a:p>
            <a:pPr lvl="1" indent="-182880" fontAlgn="auto">
              <a:buFont typeface="Arial" pitchFamily="34" charset="0"/>
              <a:buChar char="•"/>
              <a:defRPr/>
            </a:pPr>
            <a:r>
              <a:rPr lang="en-US" dirty="0" smtClean="0"/>
              <a:t>Certain cash flows generate NPV = 0 at two different discount rates</a:t>
            </a:r>
          </a:p>
          <a:p>
            <a:pPr marL="731520" lvl="2" indent="-182880" fontAlgn="auto">
              <a:buFont typeface="Arial" pitchFamily="34" charset="0"/>
              <a:buChar char="•"/>
              <a:defRPr/>
            </a:pPr>
            <a:r>
              <a:rPr lang="en-US" dirty="0" smtClean="0"/>
              <a:t>Following cash flow generates NPV = $A253 million at IRR% of 3.5% and 19.54%</a:t>
            </a:r>
            <a:endParaRPr lang="en-US" dirty="0"/>
          </a:p>
        </p:txBody>
      </p:sp>
      <p:pic>
        <p:nvPicPr>
          <p:cNvPr id="25603" name="Picture 2"/>
          <p:cNvPicPr>
            <a:picLocks noChangeAspect="1" noChangeArrowheads="1"/>
          </p:cNvPicPr>
          <p:nvPr/>
        </p:nvPicPr>
        <p:blipFill>
          <a:blip r:embed="rId3"/>
          <a:srcRect/>
          <a:stretch>
            <a:fillRect/>
          </a:stretch>
        </p:blipFill>
        <p:spPr bwMode="auto">
          <a:xfrm>
            <a:off x="1981200" y="4114800"/>
            <a:ext cx="4876800" cy="1609725"/>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Figure 5.4 Multiple rates of return</a:t>
            </a:r>
            <a:endParaRPr/>
          </a:p>
        </p:txBody>
      </p:sp>
      <p:pic>
        <p:nvPicPr>
          <p:cNvPr id="27650" name="Picture 2"/>
          <p:cNvPicPr>
            <a:picLocks noChangeAspect="1" noChangeArrowheads="1"/>
          </p:cNvPicPr>
          <p:nvPr/>
        </p:nvPicPr>
        <p:blipFill>
          <a:blip r:embed="rId3"/>
          <a:srcRect/>
          <a:stretch>
            <a:fillRect/>
          </a:stretch>
        </p:blipFill>
        <p:spPr bwMode="auto">
          <a:xfrm>
            <a:off x="58738" y="1747838"/>
            <a:ext cx="9009062" cy="3509962"/>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5-3 </a:t>
            </a:r>
            <a:r>
              <a:t>internal rate of return</a:t>
            </a: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Pitfall 2: Multiple Rates of Return</a:t>
            </a:r>
          </a:p>
          <a:p>
            <a:pPr lvl="1" indent="-182880" fontAlgn="auto">
              <a:buFont typeface="Arial" pitchFamily="34" charset="0"/>
              <a:buChar char="•"/>
              <a:defRPr/>
            </a:pPr>
            <a:r>
              <a:rPr lang="en-US" dirty="0" smtClean="0"/>
              <a:t>Project can have 0 IRR and positive NPV</a:t>
            </a:r>
            <a:endParaRPr lang="en-US" dirty="0"/>
          </a:p>
        </p:txBody>
      </p:sp>
      <p:pic>
        <p:nvPicPr>
          <p:cNvPr id="29699" name="Picture 2"/>
          <p:cNvPicPr>
            <a:picLocks noChangeAspect="1" noChangeArrowheads="1"/>
          </p:cNvPicPr>
          <p:nvPr/>
        </p:nvPicPr>
        <p:blipFill>
          <a:blip r:embed="rId3"/>
          <a:srcRect/>
          <a:stretch>
            <a:fillRect/>
          </a:stretch>
        </p:blipFill>
        <p:spPr bwMode="auto">
          <a:xfrm>
            <a:off x="1052513" y="2971800"/>
            <a:ext cx="7038975" cy="1609725"/>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5-3 </a:t>
            </a:r>
            <a:r>
              <a:t>internal rate of return</a:t>
            </a: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Pitfall 3: Mutually Exclusive Projects</a:t>
            </a:r>
          </a:p>
          <a:p>
            <a:pPr lvl="1" indent="-182880" fontAlgn="auto">
              <a:buFont typeface="Arial" pitchFamily="34" charset="0"/>
              <a:buChar char="•"/>
              <a:defRPr/>
            </a:pPr>
            <a:r>
              <a:rPr lang="en-US" dirty="0" smtClean="0"/>
              <a:t>IRR sometimes ignores magnitude of project</a:t>
            </a:r>
          </a:p>
        </p:txBody>
      </p:sp>
      <p:pic>
        <p:nvPicPr>
          <p:cNvPr id="31747" name="Picture 2"/>
          <p:cNvPicPr>
            <a:picLocks noChangeAspect="1" noChangeArrowheads="1"/>
          </p:cNvPicPr>
          <p:nvPr/>
        </p:nvPicPr>
        <p:blipFill>
          <a:blip r:embed="rId3"/>
          <a:srcRect/>
          <a:stretch>
            <a:fillRect/>
          </a:stretch>
        </p:blipFill>
        <p:spPr bwMode="auto">
          <a:xfrm>
            <a:off x="1030288" y="3200400"/>
            <a:ext cx="7048500" cy="20193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Figure 5.5 </a:t>
            </a:r>
            <a:r>
              <a:rPr err="1" smtClean="0"/>
              <a:t>irr</a:t>
            </a:r>
            <a:r>
              <a:rPr smtClean="0"/>
              <a:t> of various projects</a:t>
            </a:r>
            <a:endParaRPr/>
          </a:p>
        </p:txBody>
      </p:sp>
      <p:sp>
        <p:nvSpPr>
          <p:cNvPr id="4"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Pitfall 3: Mutually Exclusive Projects</a:t>
            </a:r>
          </a:p>
        </p:txBody>
      </p:sp>
      <p:pic>
        <p:nvPicPr>
          <p:cNvPr id="33795" name="Picture 2"/>
          <p:cNvPicPr>
            <a:picLocks noChangeAspect="1" noChangeArrowheads="1"/>
          </p:cNvPicPr>
          <p:nvPr/>
        </p:nvPicPr>
        <p:blipFill>
          <a:blip r:embed="rId3"/>
          <a:srcRect/>
          <a:stretch>
            <a:fillRect/>
          </a:stretch>
        </p:blipFill>
        <p:spPr bwMode="auto">
          <a:xfrm>
            <a:off x="1508125" y="1981200"/>
            <a:ext cx="6057900" cy="4257675"/>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5-3 </a:t>
            </a:r>
            <a:r>
              <a:t>internal rate of return</a:t>
            </a: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Pitfall 4: More than One Opportunity Cost of Capital</a:t>
            </a:r>
          </a:p>
          <a:p>
            <a:pPr lvl="1" indent="-182880" fontAlgn="auto">
              <a:buFont typeface="Arial" pitchFamily="34" charset="0"/>
              <a:buChar char="•"/>
              <a:defRPr/>
            </a:pPr>
            <a:r>
              <a:rPr lang="en-US" dirty="0" smtClean="0"/>
              <a:t>Term Structure Assumption</a:t>
            </a:r>
          </a:p>
          <a:p>
            <a:pPr marL="731520" lvl="2" indent="-182880" fontAlgn="auto">
              <a:buFont typeface="Arial" pitchFamily="34" charset="0"/>
              <a:buChar char="•"/>
              <a:defRPr/>
            </a:pPr>
            <a:r>
              <a:rPr lang="en-US" sz="2800" dirty="0" smtClean="0"/>
              <a:t>Assume discount rates stable during term of project</a:t>
            </a:r>
          </a:p>
          <a:p>
            <a:pPr marL="1005840" lvl="3" indent="-182880" fontAlgn="auto">
              <a:buFont typeface="Arial" pitchFamily="34" charset="0"/>
              <a:buChar char="•"/>
              <a:defRPr/>
            </a:pPr>
            <a:r>
              <a:rPr lang="en-US" sz="2400" dirty="0" smtClean="0"/>
              <a:t>Implies all funds reinvested at IRR</a:t>
            </a:r>
          </a:p>
          <a:p>
            <a:pPr marL="1005840" lvl="3" indent="-182880" fontAlgn="auto">
              <a:buFont typeface="Arial" pitchFamily="34" charset="0"/>
              <a:buChar char="•"/>
              <a:defRPr/>
            </a:pPr>
            <a:r>
              <a:rPr lang="en-US" sz="2400" dirty="0" smtClean="0"/>
              <a:t>False assumption</a:t>
            </a:r>
          </a:p>
          <a:p>
            <a:pPr lvl="1" indent="-182880" fontAlgn="auto">
              <a:buFont typeface="Arial" pitchFamily="34" charset="0"/>
              <a:buChar char="•"/>
              <a:defRPr/>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5-4 choosing capital investments when resources are limited</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Profitability Index (PI)</a:t>
            </a:r>
          </a:p>
          <a:p>
            <a:pPr lvl="1" indent="-182880" fontAlgn="auto">
              <a:buFont typeface="Arial" pitchFamily="34" charset="0"/>
              <a:buChar char="•"/>
              <a:defRPr/>
            </a:pPr>
            <a:r>
              <a:rPr lang="en-US" dirty="0" smtClean="0"/>
              <a:t>Tool for selecting between project combinations and alternatives</a:t>
            </a:r>
          </a:p>
          <a:p>
            <a:pPr lvl="1" indent="-182880" fontAlgn="auto">
              <a:buFont typeface="Arial" pitchFamily="34" charset="0"/>
              <a:buChar char="•"/>
              <a:defRPr/>
            </a:pPr>
            <a:r>
              <a:rPr lang="en-US" dirty="0" smtClean="0"/>
              <a:t>Set of limited resources and projects can yield various combinations</a:t>
            </a:r>
          </a:p>
          <a:p>
            <a:pPr lvl="1" indent="-182880" fontAlgn="auto">
              <a:buFont typeface="Arial" pitchFamily="34" charset="0"/>
              <a:buChar char="•"/>
              <a:defRPr/>
            </a:pPr>
            <a:r>
              <a:rPr lang="en-US" dirty="0" smtClean="0"/>
              <a:t>Highest weighted average PI indicates optimal project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5-4 </a:t>
            </a:r>
            <a:r>
              <a:t>choosing capital investments when resources are limited</a:t>
            </a:r>
          </a:p>
        </p:txBody>
      </p:sp>
      <p:graphicFrame>
        <p:nvGraphicFramePr>
          <p:cNvPr id="11273" name="Object 9"/>
          <p:cNvGraphicFramePr>
            <a:graphicFrameLocks noChangeAspect="1"/>
          </p:cNvGraphicFramePr>
          <p:nvPr/>
        </p:nvGraphicFramePr>
        <p:xfrm>
          <a:off x="1801813" y="4724400"/>
          <a:ext cx="5233987" cy="1028700"/>
        </p:xfrm>
        <a:graphic>
          <a:graphicData uri="http://schemas.openxmlformats.org/presentationml/2006/ole">
            <mc:AlternateContent xmlns:mc="http://schemas.openxmlformats.org/markup-compatibility/2006">
              <mc:Choice xmlns:v="urn:schemas-microsoft-com:vml" Requires="v">
                <p:oleObj spid="_x0000_s11274" name="Equation" r:id="rId4" imgW="1993680" imgH="393480" progId="Equation.3">
                  <p:embed/>
                </p:oleObj>
              </mc:Choice>
              <mc:Fallback>
                <p:oleObj name="Equation" r:id="rId4" imgW="1993680" imgH="393480" progId="Equation.3">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1813" y="4724400"/>
                        <a:ext cx="5233987" cy="1028700"/>
                      </a:xfrm>
                      <a:prstGeom prst="rect">
                        <a:avLst/>
                      </a:prstGeom>
                      <a:noFill/>
                      <a:ln w="28575">
                        <a:solidFill>
                          <a:schemeClr val="tx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1275" name="Picture 6"/>
          <p:cNvPicPr>
            <a:picLocks noChangeAspect="1" noChangeArrowheads="1"/>
          </p:cNvPicPr>
          <p:nvPr/>
        </p:nvPicPr>
        <p:blipFill>
          <a:blip r:embed="rId6"/>
          <a:srcRect/>
          <a:stretch>
            <a:fillRect/>
          </a:stretch>
        </p:blipFill>
        <p:spPr bwMode="auto">
          <a:xfrm>
            <a:off x="87313" y="1524000"/>
            <a:ext cx="8970962" cy="2733675"/>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5-4 </a:t>
            </a:r>
            <a:r>
              <a:t>choosing capital investments when resources are limited</a:t>
            </a: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Example</a:t>
            </a:r>
          </a:p>
          <a:p>
            <a:pPr lvl="1" indent="-182880" fontAlgn="auto">
              <a:buFont typeface="Arial" pitchFamily="34" charset="0"/>
              <a:buChar char="•"/>
              <a:defRPr/>
            </a:pPr>
            <a:r>
              <a:rPr lang="en-US" dirty="0" smtClean="0"/>
              <a:t>Select best projects for $300,000</a:t>
            </a:r>
            <a:endParaRPr lang="en-US" dirty="0"/>
          </a:p>
        </p:txBody>
      </p:sp>
      <p:graphicFrame>
        <p:nvGraphicFramePr>
          <p:cNvPr id="4" name="Table 3"/>
          <p:cNvGraphicFramePr>
            <a:graphicFrameLocks noGrp="1"/>
          </p:cNvGraphicFramePr>
          <p:nvPr/>
        </p:nvGraphicFramePr>
        <p:xfrm>
          <a:off x="2133600" y="2971800"/>
          <a:ext cx="4876800" cy="1854200"/>
        </p:xfrm>
        <a:graphic>
          <a:graphicData uri="http://schemas.openxmlformats.org/drawingml/2006/table">
            <a:tbl>
              <a:tblPr firstRow="1" bandRow="1">
                <a:tableStyleId>{FABFCF23-3B69-468F-B69F-88F6DE6A72F2}</a:tableStyleId>
              </a:tblPr>
              <a:tblGrid>
                <a:gridCol w="990600"/>
                <a:gridCol w="1203960"/>
                <a:gridCol w="1828800"/>
                <a:gridCol w="853440"/>
              </a:tblGrid>
              <a:tr h="370840">
                <a:tc>
                  <a:txBody>
                    <a:bodyPr/>
                    <a:lstStyle/>
                    <a:p>
                      <a:r>
                        <a:rPr lang="en-US" dirty="0" smtClean="0"/>
                        <a:t>Project</a:t>
                      </a:r>
                      <a:endParaRPr lang="en-US" dirty="0"/>
                    </a:p>
                  </a:txBody>
                  <a:tcPr/>
                </a:tc>
                <a:tc>
                  <a:txBody>
                    <a:bodyPr/>
                    <a:lstStyle/>
                    <a:p>
                      <a:r>
                        <a:rPr lang="en-US" dirty="0" smtClean="0"/>
                        <a:t>NPV</a:t>
                      </a:r>
                      <a:endParaRPr lang="en-US" dirty="0"/>
                    </a:p>
                  </a:txBody>
                  <a:tcPr/>
                </a:tc>
                <a:tc>
                  <a:txBody>
                    <a:bodyPr/>
                    <a:lstStyle/>
                    <a:p>
                      <a:r>
                        <a:rPr lang="en-US" dirty="0" smtClean="0"/>
                        <a:t>Investment</a:t>
                      </a:r>
                      <a:endParaRPr lang="en-US" dirty="0"/>
                    </a:p>
                  </a:txBody>
                  <a:tcPr/>
                </a:tc>
                <a:tc>
                  <a:txBody>
                    <a:bodyPr/>
                    <a:lstStyle/>
                    <a:p>
                      <a:r>
                        <a:rPr lang="en-US" dirty="0" smtClean="0"/>
                        <a:t>PI</a:t>
                      </a:r>
                      <a:endParaRPr lang="en-US" dirty="0"/>
                    </a:p>
                  </a:txBody>
                  <a:tcPr/>
                </a:tc>
              </a:tr>
              <a:tr h="370840">
                <a:tc>
                  <a:txBody>
                    <a:bodyPr/>
                    <a:lstStyle/>
                    <a:p>
                      <a:r>
                        <a:rPr lang="en-US" dirty="0" smtClean="0"/>
                        <a:t>A</a:t>
                      </a:r>
                      <a:endParaRPr lang="en-US" dirty="0"/>
                    </a:p>
                  </a:txBody>
                  <a:tcPr/>
                </a:tc>
                <a:tc>
                  <a:txBody>
                    <a:bodyPr/>
                    <a:lstStyle/>
                    <a:p>
                      <a:r>
                        <a:rPr lang="en-US" dirty="0" smtClean="0"/>
                        <a:t>230,000</a:t>
                      </a:r>
                      <a:endParaRPr lang="en-US" dirty="0"/>
                    </a:p>
                  </a:txBody>
                  <a:tcPr/>
                </a:tc>
                <a:tc>
                  <a:txBody>
                    <a:bodyPr/>
                    <a:lstStyle/>
                    <a:p>
                      <a:r>
                        <a:rPr lang="en-US" dirty="0" smtClean="0"/>
                        <a:t>200,000</a:t>
                      </a:r>
                      <a:endParaRPr lang="en-US" dirty="0"/>
                    </a:p>
                  </a:txBody>
                  <a:tcPr/>
                </a:tc>
                <a:tc>
                  <a:txBody>
                    <a:bodyPr/>
                    <a:lstStyle/>
                    <a:p>
                      <a:r>
                        <a:rPr lang="en-US" dirty="0" smtClean="0"/>
                        <a:t>1.15</a:t>
                      </a:r>
                      <a:endParaRPr lang="en-US" dirty="0"/>
                    </a:p>
                  </a:txBody>
                  <a:tcPr/>
                </a:tc>
              </a:tr>
              <a:tr h="370840">
                <a:tc>
                  <a:txBody>
                    <a:bodyPr/>
                    <a:lstStyle/>
                    <a:p>
                      <a:r>
                        <a:rPr lang="en-US" dirty="0" smtClean="0"/>
                        <a:t>B</a:t>
                      </a:r>
                      <a:endParaRPr lang="en-US" dirty="0"/>
                    </a:p>
                  </a:txBody>
                  <a:tcPr/>
                </a:tc>
                <a:tc>
                  <a:txBody>
                    <a:bodyPr/>
                    <a:lstStyle/>
                    <a:p>
                      <a:r>
                        <a:rPr lang="en-US" dirty="0" smtClean="0"/>
                        <a:t>141,250</a:t>
                      </a:r>
                      <a:endParaRPr lang="en-US" dirty="0"/>
                    </a:p>
                  </a:txBody>
                  <a:tcPr/>
                </a:tc>
                <a:tc>
                  <a:txBody>
                    <a:bodyPr/>
                    <a:lstStyle/>
                    <a:p>
                      <a:r>
                        <a:rPr lang="en-US" dirty="0" smtClean="0"/>
                        <a:t>125,000</a:t>
                      </a:r>
                      <a:endParaRPr lang="en-US" dirty="0"/>
                    </a:p>
                  </a:txBody>
                  <a:tcPr/>
                </a:tc>
                <a:tc>
                  <a:txBody>
                    <a:bodyPr/>
                    <a:lstStyle/>
                    <a:p>
                      <a:r>
                        <a:rPr lang="en-US" dirty="0" smtClean="0"/>
                        <a:t>1.13</a:t>
                      </a:r>
                      <a:endParaRPr lang="en-US" dirty="0"/>
                    </a:p>
                  </a:txBody>
                  <a:tcPr/>
                </a:tc>
              </a:tr>
              <a:tr h="370840">
                <a:tc>
                  <a:txBody>
                    <a:bodyPr/>
                    <a:lstStyle/>
                    <a:p>
                      <a:r>
                        <a:rPr lang="en-US" dirty="0" smtClean="0"/>
                        <a:t>C</a:t>
                      </a:r>
                      <a:endParaRPr lang="en-US" dirty="0"/>
                    </a:p>
                  </a:txBody>
                  <a:tcPr/>
                </a:tc>
                <a:tc>
                  <a:txBody>
                    <a:bodyPr/>
                    <a:lstStyle/>
                    <a:p>
                      <a:r>
                        <a:rPr lang="en-US" dirty="0" smtClean="0"/>
                        <a:t>194,250</a:t>
                      </a:r>
                      <a:endParaRPr lang="en-US" dirty="0"/>
                    </a:p>
                  </a:txBody>
                  <a:tcPr/>
                </a:tc>
                <a:tc>
                  <a:txBody>
                    <a:bodyPr/>
                    <a:lstStyle/>
                    <a:p>
                      <a:r>
                        <a:rPr lang="en-US" dirty="0" smtClean="0"/>
                        <a:t>175,000</a:t>
                      </a:r>
                      <a:endParaRPr lang="en-US" dirty="0"/>
                    </a:p>
                  </a:txBody>
                  <a:tcPr/>
                </a:tc>
                <a:tc>
                  <a:txBody>
                    <a:bodyPr/>
                    <a:lstStyle/>
                    <a:p>
                      <a:r>
                        <a:rPr lang="en-US" dirty="0" smtClean="0"/>
                        <a:t>1.11</a:t>
                      </a:r>
                      <a:endParaRPr lang="en-US" dirty="0"/>
                    </a:p>
                  </a:txBody>
                  <a:tcPr/>
                </a:tc>
              </a:tr>
              <a:tr h="370840">
                <a:tc>
                  <a:txBody>
                    <a:bodyPr/>
                    <a:lstStyle/>
                    <a:p>
                      <a:r>
                        <a:rPr lang="en-US" dirty="0" smtClean="0"/>
                        <a:t>D</a:t>
                      </a:r>
                      <a:endParaRPr lang="en-US" dirty="0"/>
                    </a:p>
                  </a:txBody>
                  <a:tcPr/>
                </a:tc>
                <a:tc>
                  <a:txBody>
                    <a:bodyPr/>
                    <a:lstStyle/>
                    <a:p>
                      <a:r>
                        <a:rPr lang="en-US" dirty="0" smtClean="0"/>
                        <a:t>162,000</a:t>
                      </a:r>
                      <a:endParaRPr lang="en-US" dirty="0"/>
                    </a:p>
                  </a:txBody>
                  <a:tcPr/>
                </a:tc>
                <a:tc>
                  <a:txBody>
                    <a:bodyPr/>
                    <a:lstStyle/>
                    <a:p>
                      <a:r>
                        <a:rPr lang="en-US" dirty="0" smtClean="0"/>
                        <a:t>150,000</a:t>
                      </a:r>
                      <a:endParaRPr lang="en-US" dirty="0"/>
                    </a:p>
                  </a:txBody>
                  <a:tcPr/>
                </a:tc>
                <a:tc>
                  <a:txBody>
                    <a:bodyPr/>
                    <a:lstStyle/>
                    <a:p>
                      <a:r>
                        <a:rPr lang="en-US" dirty="0" smtClean="0"/>
                        <a:t>1.08</a:t>
                      </a:r>
                      <a:endParaRPr lang="en-US" dirty="0"/>
                    </a:p>
                  </a:txBody>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5-4 </a:t>
            </a:r>
            <a:r>
              <a:t>choosing capital investments when resources are limited</a:t>
            </a:r>
          </a:p>
        </p:txBody>
      </p:sp>
      <p:sp>
        <p:nvSpPr>
          <p:cNvPr id="3" name="Content Placeholder 2"/>
          <p:cNvSpPr>
            <a:spLocks noGrp="1" noRot="1" noChangeAspect="1" noMove="1" noResize="1" noEditPoints="1" noAdjustHandles="1" noChangeArrowheads="1" noChangeShapeType="1" noTextEdit="1"/>
          </p:cNvSpPr>
          <p:nvPr>
            <p:ph idx="1"/>
          </p:nvPr>
        </p:nvSpPr>
        <p:spPr>
          <a:xfrm>
            <a:off x="443625" y="1295400"/>
            <a:ext cx="8229600" cy="5257800"/>
          </a:xfrm>
          <a:blipFill rotWithShape="1">
            <a:blip r:embed="rId3"/>
            <a:stretch>
              <a:fillRect l="-1333" t="-1508"/>
            </a:stretch>
          </a:blipFill>
        </p:spPr>
        <p:txBody>
          <a:bodyPr/>
          <a:lstStyle/>
          <a:p>
            <a:pPr marL="182880" indent="-182880" fontAlgn="auto">
              <a:buFont typeface="Arial" pitchFamily="34" charset="0"/>
              <a:buChar char="•"/>
              <a:defRPr/>
            </a:pPr>
            <a:r>
              <a:rPr lang="en-US">
                <a:noFill/>
              </a:rPr>
              <a:t> </a:t>
            </a:r>
          </a:p>
        </p:txBody>
      </p:sp>
      <p:graphicFrame>
        <p:nvGraphicFramePr>
          <p:cNvPr id="4" name="Table 3"/>
          <p:cNvGraphicFramePr>
            <a:graphicFrameLocks noGrp="1"/>
          </p:cNvGraphicFramePr>
          <p:nvPr/>
        </p:nvGraphicFramePr>
        <p:xfrm>
          <a:off x="2057400" y="2209800"/>
          <a:ext cx="4876800" cy="1854200"/>
        </p:xfrm>
        <a:graphic>
          <a:graphicData uri="http://schemas.openxmlformats.org/drawingml/2006/table">
            <a:tbl>
              <a:tblPr firstRow="1" bandRow="1">
                <a:tableStyleId>{FABFCF23-3B69-468F-B69F-88F6DE6A72F2}</a:tableStyleId>
              </a:tblPr>
              <a:tblGrid>
                <a:gridCol w="990600"/>
                <a:gridCol w="1203960"/>
                <a:gridCol w="1828800"/>
                <a:gridCol w="853440"/>
              </a:tblGrid>
              <a:tr h="370840">
                <a:tc>
                  <a:txBody>
                    <a:bodyPr/>
                    <a:lstStyle/>
                    <a:p>
                      <a:r>
                        <a:rPr lang="en-US" dirty="0" smtClean="0"/>
                        <a:t>Project</a:t>
                      </a:r>
                      <a:endParaRPr lang="en-US" dirty="0"/>
                    </a:p>
                  </a:txBody>
                  <a:tcPr/>
                </a:tc>
                <a:tc>
                  <a:txBody>
                    <a:bodyPr/>
                    <a:lstStyle/>
                    <a:p>
                      <a:r>
                        <a:rPr lang="en-US" dirty="0" smtClean="0"/>
                        <a:t>NPV</a:t>
                      </a:r>
                      <a:endParaRPr lang="en-US" dirty="0"/>
                    </a:p>
                  </a:txBody>
                  <a:tcPr/>
                </a:tc>
                <a:tc>
                  <a:txBody>
                    <a:bodyPr/>
                    <a:lstStyle/>
                    <a:p>
                      <a:r>
                        <a:rPr lang="en-US" dirty="0" smtClean="0"/>
                        <a:t>Investment</a:t>
                      </a:r>
                      <a:endParaRPr lang="en-US" dirty="0"/>
                    </a:p>
                  </a:txBody>
                  <a:tcPr/>
                </a:tc>
                <a:tc>
                  <a:txBody>
                    <a:bodyPr/>
                    <a:lstStyle/>
                    <a:p>
                      <a:r>
                        <a:rPr lang="en-US" dirty="0" smtClean="0"/>
                        <a:t>PI</a:t>
                      </a:r>
                      <a:endParaRPr lang="en-US" dirty="0"/>
                    </a:p>
                  </a:txBody>
                  <a:tcPr/>
                </a:tc>
              </a:tr>
              <a:tr h="370840">
                <a:tc>
                  <a:txBody>
                    <a:bodyPr/>
                    <a:lstStyle/>
                    <a:p>
                      <a:r>
                        <a:rPr lang="en-US" dirty="0" smtClean="0"/>
                        <a:t>A</a:t>
                      </a:r>
                      <a:endParaRPr lang="en-US" dirty="0"/>
                    </a:p>
                  </a:txBody>
                  <a:tcPr/>
                </a:tc>
                <a:tc>
                  <a:txBody>
                    <a:bodyPr/>
                    <a:lstStyle/>
                    <a:p>
                      <a:r>
                        <a:rPr lang="en-US" dirty="0" smtClean="0"/>
                        <a:t>230,000</a:t>
                      </a:r>
                      <a:endParaRPr lang="en-US" dirty="0"/>
                    </a:p>
                  </a:txBody>
                  <a:tcPr/>
                </a:tc>
                <a:tc>
                  <a:txBody>
                    <a:bodyPr/>
                    <a:lstStyle/>
                    <a:p>
                      <a:r>
                        <a:rPr lang="en-US" dirty="0" smtClean="0"/>
                        <a:t>200,000</a:t>
                      </a:r>
                      <a:endParaRPr lang="en-US" dirty="0"/>
                    </a:p>
                  </a:txBody>
                  <a:tcPr/>
                </a:tc>
                <a:tc>
                  <a:txBody>
                    <a:bodyPr/>
                    <a:lstStyle/>
                    <a:p>
                      <a:r>
                        <a:rPr lang="en-US" dirty="0" smtClean="0"/>
                        <a:t>1.15</a:t>
                      </a:r>
                      <a:endParaRPr lang="en-US" dirty="0"/>
                    </a:p>
                  </a:txBody>
                  <a:tcPr/>
                </a:tc>
              </a:tr>
              <a:tr h="370840">
                <a:tc>
                  <a:txBody>
                    <a:bodyPr/>
                    <a:lstStyle/>
                    <a:p>
                      <a:r>
                        <a:rPr lang="en-US" dirty="0" smtClean="0"/>
                        <a:t>B</a:t>
                      </a:r>
                      <a:endParaRPr lang="en-US" dirty="0"/>
                    </a:p>
                  </a:txBody>
                  <a:tcPr/>
                </a:tc>
                <a:tc>
                  <a:txBody>
                    <a:bodyPr/>
                    <a:lstStyle/>
                    <a:p>
                      <a:r>
                        <a:rPr lang="en-US" dirty="0" smtClean="0"/>
                        <a:t>141,250</a:t>
                      </a:r>
                      <a:endParaRPr lang="en-US" dirty="0"/>
                    </a:p>
                  </a:txBody>
                  <a:tcPr/>
                </a:tc>
                <a:tc>
                  <a:txBody>
                    <a:bodyPr/>
                    <a:lstStyle/>
                    <a:p>
                      <a:r>
                        <a:rPr lang="en-US" dirty="0" smtClean="0"/>
                        <a:t>125,000</a:t>
                      </a:r>
                      <a:endParaRPr lang="en-US" dirty="0"/>
                    </a:p>
                  </a:txBody>
                  <a:tcPr/>
                </a:tc>
                <a:tc>
                  <a:txBody>
                    <a:bodyPr/>
                    <a:lstStyle/>
                    <a:p>
                      <a:r>
                        <a:rPr lang="en-US" dirty="0" smtClean="0"/>
                        <a:t>1.13</a:t>
                      </a:r>
                      <a:endParaRPr lang="en-US" dirty="0"/>
                    </a:p>
                  </a:txBody>
                  <a:tcPr/>
                </a:tc>
              </a:tr>
              <a:tr h="370840">
                <a:tc>
                  <a:txBody>
                    <a:bodyPr/>
                    <a:lstStyle/>
                    <a:p>
                      <a:r>
                        <a:rPr lang="en-US" dirty="0" smtClean="0"/>
                        <a:t>C</a:t>
                      </a:r>
                      <a:endParaRPr lang="en-US" dirty="0"/>
                    </a:p>
                  </a:txBody>
                  <a:tcPr/>
                </a:tc>
                <a:tc>
                  <a:txBody>
                    <a:bodyPr/>
                    <a:lstStyle/>
                    <a:p>
                      <a:r>
                        <a:rPr lang="en-US" dirty="0" smtClean="0"/>
                        <a:t>194,250</a:t>
                      </a:r>
                      <a:endParaRPr lang="en-US" dirty="0"/>
                    </a:p>
                  </a:txBody>
                  <a:tcPr/>
                </a:tc>
                <a:tc>
                  <a:txBody>
                    <a:bodyPr/>
                    <a:lstStyle/>
                    <a:p>
                      <a:r>
                        <a:rPr lang="en-US" dirty="0" smtClean="0"/>
                        <a:t>175,000</a:t>
                      </a:r>
                      <a:endParaRPr lang="en-US" dirty="0"/>
                    </a:p>
                  </a:txBody>
                  <a:tcPr/>
                </a:tc>
                <a:tc>
                  <a:txBody>
                    <a:bodyPr/>
                    <a:lstStyle/>
                    <a:p>
                      <a:r>
                        <a:rPr lang="en-US" dirty="0" smtClean="0"/>
                        <a:t>1.11</a:t>
                      </a:r>
                      <a:endParaRPr lang="en-US" dirty="0"/>
                    </a:p>
                  </a:txBody>
                  <a:tcPr/>
                </a:tc>
              </a:tr>
              <a:tr h="370840">
                <a:tc>
                  <a:txBody>
                    <a:bodyPr/>
                    <a:lstStyle/>
                    <a:p>
                      <a:r>
                        <a:rPr lang="en-US" dirty="0" smtClean="0"/>
                        <a:t>D</a:t>
                      </a:r>
                      <a:endParaRPr lang="en-US" dirty="0"/>
                    </a:p>
                  </a:txBody>
                  <a:tcPr/>
                </a:tc>
                <a:tc>
                  <a:txBody>
                    <a:bodyPr/>
                    <a:lstStyle/>
                    <a:p>
                      <a:r>
                        <a:rPr lang="en-US" dirty="0" smtClean="0"/>
                        <a:t>162,000</a:t>
                      </a:r>
                      <a:endParaRPr lang="en-US" dirty="0"/>
                    </a:p>
                  </a:txBody>
                  <a:tcPr/>
                </a:tc>
                <a:tc>
                  <a:txBody>
                    <a:bodyPr/>
                    <a:lstStyle/>
                    <a:p>
                      <a:r>
                        <a:rPr lang="en-US" dirty="0" smtClean="0"/>
                        <a:t>150,000</a:t>
                      </a:r>
                      <a:endParaRPr lang="en-US" dirty="0"/>
                    </a:p>
                  </a:txBody>
                  <a:tcPr/>
                </a:tc>
                <a:tc>
                  <a:txBody>
                    <a:bodyPr/>
                    <a:lstStyle/>
                    <a:p>
                      <a:r>
                        <a:rPr lang="en-US" dirty="0" smtClean="0"/>
                        <a:t>1.08</a:t>
                      </a:r>
                      <a:endParaRPr lang="en-US" dirty="0"/>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Figure 5.1 NPV and cash transfers</a:t>
            </a:r>
            <a:endParaRPr/>
          </a:p>
        </p:txBody>
      </p:sp>
      <p:pic>
        <p:nvPicPr>
          <p:cNvPr id="7170" name="Picture 2"/>
          <p:cNvPicPr>
            <a:picLocks noChangeAspect="1" noChangeArrowheads="1"/>
          </p:cNvPicPr>
          <p:nvPr/>
        </p:nvPicPr>
        <p:blipFill>
          <a:blip r:embed="rId3"/>
          <a:srcRect/>
          <a:stretch>
            <a:fillRect/>
          </a:stretch>
        </p:blipFill>
        <p:spPr bwMode="auto">
          <a:xfrm>
            <a:off x="566738" y="1595438"/>
            <a:ext cx="8010525" cy="3667125"/>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5-4 </a:t>
            </a:r>
            <a:r>
              <a:t>choosing capital investments when resources are limited</a:t>
            </a: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a:t>Example, </a:t>
            </a:r>
            <a:r>
              <a:rPr lang="en-US" dirty="0" smtClean="0"/>
              <a:t>continued</a:t>
            </a:r>
          </a:p>
          <a:p>
            <a:pPr marL="182880" indent="-182880" fontAlgn="auto">
              <a:buFont typeface="Arial" pitchFamily="34" charset="0"/>
              <a:buChar char="•"/>
              <a:defRPr/>
            </a:pPr>
            <a:endParaRPr lang="en-US" dirty="0"/>
          </a:p>
          <a:p>
            <a:pPr marL="182880" indent="-182880" fontAlgn="auto">
              <a:buFont typeface="Arial" pitchFamily="34" charset="0"/>
              <a:buChar char="•"/>
              <a:defRPr/>
            </a:pPr>
            <a:endParaRPr lang="en-US" dirty="0" smtClean="0"/>
          </a:p>
          <a:p>
            <a:pPr marL="182880" indent="-182880" fontAlgn="auto">
              <a:buFont typeface="Arial" pitchFamily="34" charset="0"/>
              <a:buChar char="•"/>
              <a:defRPr/>
            </a:pPr>
            <a:endParaRPr lang="en-US" dirty="0"/>
          </a:p>
          <a:p>
            <a:pPr marL="182880" indent="-182880" fontAlgn="auto">
              <a:buFont typeface="Arial" pitchFamily="34" charset="0"/>
              <a:buChar char="•"/>
              <a:defRPr/>
            </a:pPr>
            <a:endParaRPr lang="en-US" dirty="0" smtClean="0"/>
          </a:p>
          <a:p>
            <a:pPr marL="182880" indent="-182880" fontAlgn="auto">
              <a:lnSpc>
                <a:spcPct val="90000"/>
              </a:lnSpc>
              <a:buFont typeface="Arial" pitchFamily="34" charset="0"/>
              <a:buChar char="•"/>
              <a:defRPr/>
            </a:pPr>
            <a:r>
              <a:rPr lang="en-US" sz="2800" dirty="0"/>
              <a:t>Select projects with highest </a:t>
            </a:r>
            <a:r>
              <a:rPr lang="en-US" sz="2800" dirty="0" smtClean="0"/>
              <a:t>weighted average PI</a:t>
            </a:r>
          </a:p>
          <a:p>
            <a:pPr lvl="1" indent="-182880" fontAlgn="auto">
              <a:lnSpc>
                <a:spcPct val="90000"/>
              </a:lnSpc>
              <a:buFont typeface="Arial" pitchFamily="34" charset="0"/>
              <a:buChar char="•"/>
              <a:defRPr/>
            </a:pPr>
            <a:r>
              <a:rPr lang="en-US" sz="2400" dirty="0" smtClean="0"/>
              <a:t>WAPI </a:t>
            </a:r>
            <a:r>
              <a:rPr lang="en-US" sz="2400" dirty="0"/>
              <a:t>(BD) = </a:t>
            </a:r>
            <a:r>
              <a:rPr lang="en-US" sz="2400" dirty="0" smtClean="0"/>
              <a:t>1.01</a:t>
            </a:r>
          </a:p>
          <a:p>
            <a:pPr lvl="1" indent="-182880" fontAlgn="auto">
              <a:lnSpc>
                <a:spcPct val="90000"/>
              </a:lnSpc>
              <a:buFont typeface="Arial" pitchFamily="34" charset="0"/>
              <a:buChar char="•"/>
              <a:defRPr/>
            </a:pPr>
            <a:r>
              <a:rPr lang="en-US" sz="2400" dirty="0" smtClean="0"/>
              <a:t>WAPI </a:t>
            </a:r>
            <a:r>
              <a:rPr lang="en-US" sz="2400" dirty="0"/>
              <a:t>(A)    = </a:t>
            </a:r>
            <a:r>
              <a:rPr lang="en-US" sz="2400" dirty="0" smtClean="0"/>
              <a:t>0.77</a:t>
            </a:r>
          </a:p>
          <a:p>
            <a:pPr lvl="1" indent="-182880" fontAlgn="auto">
              <a:lnSpc>
                <a:spcPct val="90000"/>
              </a:lnSpc>
              <a:buFont typeface="Arial" pitchFamily="34" charset="0"/>
              <a:buChar char="•"/>
              <a:defRPr/>
            </a:pPr>
            <a:r>
              <a:rPr lang="en-US" sz="2400" dirty="0" smtClean="0"/>
              <a:t>WAPI </a:t>
            </a:r>
            <a:r>
              <a:rPr lang="en-US" sz="2400" dirty="0"/>
              <a:t>(BC) = 1.12</a:t>
            </a:r>
          </a:p>
          <a:p>
            <a:pPr marL="182880" indent="-182880" fontAlgn="auto">
              <a:buFont typeface="Arial" pitchFamily="34" charset="0"/>
              <a:buChar char="•"/>
              <a:defRPr/>
            </a:pPr>
            <a:endParaRPr lang="en-US" dirty="0"/>
          </a:p>
          <a:p>
            <a:pPr marL="182880" indent="-182880" fontAlgn="auto">
              <a:buFont typeface="Arial" pitchFamily="34" charset="0"/>
              <a:buChar char="•"/>
              <a:defRPr/>
            </a:pPr>
            <a:endParaRPr lang="en-US" dirty="0"/>
          </a:p>
        </p:txBody>
      </p:sp>
      <p:graphicFrame>
        <p:nvGraphicFramePr>
          <p:cNvPr id="4" name="Table 3"/>
          <p:cNvGraphicFramePr>
            <a:graphicFrameLocks noGrp="1"/>
          </p:cNvGraphicFramePr>
          <p:nvPr/>
        </p:nvGraphicFramePr>
        <p:xfrm>
          <a:off x="2057400" y="2209800"/>
          <a:ext cx="4876800" cy="1854200"/>
        </p:xfrm>
        <a:graphic>
          <a:graphicData uri="http://schemas.openxmlformats.org/drawingml/2006/table">
            <a:tbl>
              <a:tblPr firstRow="1" bandRow="1">
                <a:tableStyleId>{FABFCF23-3B69-468F-B69F-88F6DE6A72F2}</a:tableStyleId>
              </a:tblPr>
              <a:tblGrid>
                <a:gridCol w="990600"/>
                <a:gridCol w="1203960"/>
                <a:gridCol w="1828800"/>
                <a:gridCol w="853440"/>
              </a:tblGrid>
              <a:tr h="370840">
                <a:tc>
                  <a:txBody>
                    <a:bodyPr/>
                    <a:lstStyle/>
                    <a:p>
                      <a:r>
                        <a:rPr lang="en-US" dirty="0" smtClean="0"/>
                        <a:t>Project</a:t>
                      </a:r>
                      <a:endParaRPr lang="en-US" dirty="0"/>
                    </a:p>
                  </a:txBody>
                  <a:tcPr/>
                </a:tc>
                <a:tc>
                  <a:txBody>
                    <a:bodyPr/>
                    <a:lstStyle/>
                    <a:p>
                      <a:r>
                        <a:rPr lang="en-US" dirty="0" smtClean="0"/>
                        <a:t>NPV</a:t>
                      </a:r>
                      <a:endParaRPr lang="en-US" dirty="0"/>
                    </a:p>
                  </a:txBody>
                  <a:tcPr/>
                </a:tc>
                <a:tc>
                  <a:txBody>
                    <a:bodyPr/>
                    <a:lstStyle/>
                    <a:p>
                      <a:r>
                        <a:rPr lang="en-US" dirty="0" smtClean="0"/>
                        <a:t>Investment</a:t>
                      </a:r>
                      <a:endParaRPr lang="en-US" dirty="0"/>
                    </a:p>
                  </a:txBody>
                  <a:tcPr/>
                </a:tc>
                <a:tc>
                  <a:txBody>
                    <a:bodyPr/>
                    <a:lstStyle/>
                    <a:p>
                      <a:r>
                        <a:rPr lang="en-US" dirty="0" smtClean="0"/>
                        <a:t>PI</a:t>
                      </a:r>
                      <a:endParaRPr lang="en-US" dirty="0"/>
                    </a:p>
                  </a:txBody>
                  <a:tcPr/>
                </a:tc>
              </a:tr>
              <a:tr h="370840">
                <a:tc>
                  <a:txBody>
                    <a:bodyPr/>
                    <a:lstStyle/>
                    <a:p>
                      <a:r>
                        <a:rPr lang="en-US" dirty="0" smtClean="0"/>
                        <a:t>A</a:t>
                      </a:r>
                      <a:endParaRPr lang="en-US" dirty="0"/>
                    </a:p>
                  </a:txBody>
                  <a:tcPr/>
                </a:tc>
                <a:tc>
                  <a:txBody>
                    <a:bodyPr/>
                    <a:lstStyle/>
                    <a:p>
                      <a:r>
                        <a:rPr lang="en-US" dirty="0" smtClean="0"/>
                        <a:t>230,000</a:t>
                      </a:r>
                      <a:endParaRPr lang="en-US" dirty="0"/>
                    </a:p>
                  </a:txBody>
                  <a:tcPr/>
                </a:tc>
                <a:tc>
                  <a:txBody>
                    <a:bodyPr/>
                    <a:lstStyle/>
                    <a:p>
                      <a:r>
                        <a:rPr lang="en-US" dirty="0" smtClean="0"/>
                        <a:t>200,000</a:t>
                      </a:r>
                      <a:endParaRPr lang="en-US" dirty="0"/>
                    </a:p>
                  </a:txBody>
                  <a:tcPr/>
                </a:tc>
                <a:tc>
                  <a:txBody>
                    <a:bodyPr/>
                    <a:lstStyle/>
                    <a:p>
                      <a:r>
                        <a:rPr lang="en-US" dirty="0" smtClean="0"/>
                        <a:t>1.15</a:t>
                      </a:r>
                      <a:endParaRPr lang="en-US" dirty="0"/>
                    </a:p>
                  </a:txBody>
                  <a:tcPr/>
                </a:tc>
              </a:tr>
              <a:tr h="370840">
                <a:tc>
                  <a:txBody>
                    <a:bodyPr/>
                    <a:lstStyle/>
                    <a:p>
                      <a:r>
                        <a:rPr lang="en-US" dirty="0" smtClean="0"/>
                        <a:t>B</a:t>
                      </a:r>
                      <a:endParaRPr lang="en-US" dirty="0"/>
                    </a:p>
                  </a:txBody>
                  <a:tcPr/>
                </a:tc>
                <a:tc>
                  <a:txBody>
                    <a:bodyPr/>
                    <a:lstStyle/>
                    <a:p>
                      <a:r>
                        <a:rPr lang="en-US" dirty="0" smtClean="0"/>
                        <a:t>141,250</a:t>
                      </a:r>
                      <a:endParaRPr lang="en-US" dirty="0"/>
                    </a:p>
                  </a:txBody>
                  <a:tcPr/>
                </a:tc>
                <a:tc>
                  <a:txBody>
                    <a:bodyPr/>
                    <a:lstStyle/>
                    <a:p>
                      <a:r>
                        <a:rPr lang="en-US" dirty="0" smtClean="0"/>
                        <a:t>125,000</a:t>
                      </a:r>
                      <a:endParaRPr lang="en-US" dirty="0"/>
                    </a:p>
                  </a:txBody>
                  <a:tcPr/>
                </a:tc>
                <a:tc>
                  <a:txBody>
                    <a:bodyPr/>
                    <a:lstStyle/>
                    <a:p>
                      <a:r>
                        <a:rPr lang="en-US" dirty="0" smtClean="0"/>
                        <a:t>1.13</a:t>
                      </a:r>
                      <a:endParaRPr lang="en-US" dirty="0"/>
                    </a:p>
                  </a:txBody>
                  <a:tcPr/>
                </a:tc>
              </a:tr>
              <a:tr h="370840">
                <a:tc>
                  <a:txBody>
                    <a:bodyPr/>
                    <a:lstStyle/>
                    <a:p>
                      <a:r>
                        <a:rPr lang="en-US" dirty="0" smtClean="0"/>
                        <a:t>C</a:t>
                      </a:r>
                      <a:endParaRPr lang="en-US" dirty="0"/>
                    </a:p>
                  </a:txBody>
                  <a:tcPr/>
                </a:tc>
                <a:tc>
                  <a:txBody>
                    <a:bodyPr/>
                    <a:lstStyle/>
                    <a:p>
                      <a:r>
                        <a:rPr lang="en-US" dirty="0" smtClean="0"/>
                        <a:t>194,250</a:t>
                      </a:r>
                      <a:endParaRPr lang="en-US" dirty="0"/>
                    </a:p>
                  </a:txBody>
                  <a:tcPr/>
                </a:tc>
                <a:tc>
                  <a:txBody>
                    <a:bodyPr/>
                    <a:lstStyle/>
                    <a:p>
                      <a:r>
                        <a:rPr lang="en-US" dirty="0" smtClean="0"/>
                        <a:t>175,000</a:t>
                      </a:r>
                      <a:endParaRPr lang="en-US" dirty="0"/>
                    </a:p>
                  </a:txBody>
                  <a:tcPr/>
                </a:tc>
                <a:tc>
                  <a:txBody>
                    <a:bodyPr/>
                    <a:lstStyle/>
                    <a:p>
                      <a:r>
                        <a:rPr lang="en-US" dirty="0" smtClean="0"/>
                        <a:t>1.11</a:t>
                      </a:r>
                      <a:endParaRPr lang="en-US" dirty="0"/>
                    </a:p>
                  </a:txBody>
                  <a:tcPr/>
                </a:tc>
              </a:tr>
              <a:tr h="370840">
                <a:tc>
                  <a:txBody>
                    <a:bodyPr/>
                    <a:lstStyle/>
                    <a:p>
                      <a:r>
                        <a:rPr lang="en-US" dirty="0" smtClean="0"/>
                        <a:t>D</a:t>
                      </a:r>
                      <a:endParaRPr lang="en-US" dirty="0"/>
                    </a:p>
                  </a:txBody>
                  <a:tcPr/>
                </a:tc>
                <a:tc>
                  <a:txBody>
                    <a:bodyPr/>
                    <a:lstStyle/>
                    <a:p>
                      <a:r>
                        <a:rPr lang="en-US" dirty="0" smtClean="0"/>
                        <a:t>162,000</a:t>
                      </a:r>
                      <a:endParaRPr lang="en-US" dirty="0"/>
                    </a:p>
                  </a:txBody>
                  <a:tcPr/>
                </a:tc>
                <a:tc>
                  <a:txBody>
                    <a:bodyPr/>
                    <a:lstStyle/>
                    <a:p>
                      <a:r>
                        <a:rPr lang="en-US" dirty="0" smtClean="0"/>
                        <a:t>150,000</a:t>
                      </a:r>
                      <a:endParaRPr lang="en-US" dirty="0"/>
                    </a:p>
                  </a:txBody>
                  <a:tcPr/>
                </a:tc>
                <a:tc>
                  <a:txBody>
                    <a:bodyPr/>
                    <a:lstStyle/>
                    <a:p>
                      <a:r>
                        <a:rPr lang="en-US" dirty="0" smtClean="0"/>
                        <a:t>1.08</a:t>
                      </a:r>
                      <a:endParaRPr lang="en-US" dirty="0"/>
                    </a:p>
                  </a:txBody>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normAutofit fontScale="90000"/>
          </a:bodyPr>
          <a:lstStyle/>
          <a:p>
            <a:pPr fontAlgn="auto">
              <a:spcAft>
                <a:spcPts val="0"/>
              </a:spcAft>
              <a:defRPr/>
            </a:pPr>
            <a:r>
              <a:rPr smtClean="0"/>
              <a:t>5-4 </a:t>
            </a:r>
            <a:r>
              <a:t>choosing capital investments when resources are limited</a:t>
            </a: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Capital Rationing</a:t>
            </a:r>
          </a:p>
          <a:p>
            <a:pPr lvl="1" indent="-182880" fontAlgn="auto">
              <a:buFont typeface="Arial" pitchFamily="34" charset="0"/>
              <a:buChar char="•"/>
              <a:defRPr/>
            </a:pPr>
            <a:r>
              <a:rPr lang="en-US" dirty="0" smtClean="0"/>
              <a:t>Limit set on amount of funds available for investment</a:t>
            </a:r>
          </a:p>
          <a:p>
            <a:pPr marL="182880" indent="-182880" fontAlgn="auto">
              <a:buFont typeface="Arial" pitchFamily="34" charset="0"/>
              <a:buChar char="•"/>
              <a:defRPr/>
            </a:pPr>
            <a:r>
              <a:rPr lang="en-US" dirty="0" smtClean="0"/>
              <a:t>Soft Rationing</a:t>
            </a:r>
          </a:p>
          <a:p>
            <a:pPr lvl="1" indent="-182880" fontAlgn="auto">
              <a:buFont typeface="Arial" pitchFamily="34" charset="0"/>
              <a:buChar char="•"/>
              <a:defRPr/>
            </a:pPr>
            <a:r>
              <a:rPr lang="en-US" dirty="0" smtClean="0"/>
              <a:t>Imposed by management</a:t>
            </a:r>
          </a:p>
          <a:p>
            <a:pPr marL="182880" indent="-182880" fontAlgn="auto">
              <a:buFont typeface="Arial" pitchFamily="34" charset="0"/>
              <a:buChar char="•"/>
              <a:defRPr/>
            </a:pPr>
            <a:r>
              <a:rPr lang="en-US" dirty="0" smtClean="0"/>
              <a:t>Hard Rationing</a:t>
            </a:r>
          </a:p>
          <a:p>
            <a:pPr lvl="1" indent="-182880" fontAlgn="auto">
              <a:buFont typeface="Arial" pitchFamily="34" charset="0"/>
              <a:buChar char="•"/>
              <a:defRPr/>
            </a:pPr>
            <a:r>
              <a:rPr lang="en-US" dirty="0" smtClean="0"/>
              <a:t>Imposed by unavailability of funds in capital market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Figure 5.2 </a:t>
            </a:r>
            <a:r>
              <a:rPr err="1" smtClean="0"/>
              <a:t>cfo</a:t>
            </a:r>
            <a:r>
              <a:rPr smtClean="0"/>
              <a:t> decision tools</a:t>
            </a:r>
            <a:endParaRPr/>
          </a:p>
        </p:txBody>
      </p:sp>
      <p:pic>
        <p:nvPicPr>
          <p:cNvPr id="9218" name="Picture 9"/>
          <p:cNvPicPr>
            <a:picLocks noChangeAspect="1" noChangeArrowheads="1"/>
          </p:cNvPicPr>
          <p:nvPr/>
        </p:nvPicPr>
        <p:blipFill>
          <a:blip r:embed="rId3"/>
          <a:srcRect/>
          <a:stretch>
            <a:fillRect/>
          </a:stretch>
        </p:blipFill>
        <p:spPr bwMode="auto">
          <a:xfrm>
            <a:off x="111125" y="1828800"/>
            <a:ext cx="8926513" cy="3119438"/>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5-1 review of basics</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Book Rate of Return</a:t>
            </a:r>
          </a:p>
          <a:p>
            <a:pPr lvl="1" indent="-182880" fontAlgn="auto">
              <a:buFont typeface="Arial" pitchFamily="34" charset="0"/>
              <a:buChar char="•"/>
              <a:defRPr/>
            </a:pPr>
            <a:r>
              <a:rPr lang="en-US" dirty="0"/>
              <a:t>Average income divided by average book value over project </a:t>
            </a:r>
            <a:r>
              <a:rPr lang="en-US" dirty="0" smtClean="0"/>
              <a:t>life</a:t>
            </a:r>
          </a:p>
          <a:p>
            <a:pPr lvl="1" indent="-182880" fontAlgn="auto">
              <a:buFont typeface="Arial" pitchFamily="34" charset="0"/>
              <a:buChar char="•"/>
              <a:defRPr/>
            </a:pPr>
            <a:r>
              <a:rPr lang="en-US" dirty="0" smtClean="0"/>
              <a:t>Also called accounting rate of return</a:t>
            </a:r>
          </a:p>
          <a:p>
            <a:pPr lvl="1" indent="-182880" fontAlgn="auto">
              <a:buFont typeface="Arial" pitchFamily="34" charset="0"/>
              <a:buChar char="•"/>
              <a:defRPr/>
            </a:pPr>
            <a:r>
              <a:rPr lang="en-US" dirty="0" smtClean="0"/>
              <a:t>Components reflect tax and accounting figures, not market values or cash flows</a:t>
            </a:r>
            <a:endParaRPr lang="en-US" dirty="0"/>
          </a:p>
        </p:txBody>
      </p:sp>
      <p:graphicFrame>
        <p:nvGraphicFramePr>
          <p:cNvPr id="3082" name="Object 10"/>
          <p:cNvGraphicFramePr>
            <a:graphicFrameLocks noChangeAspect="1"/>
          </p:cNvGraphicFramePr>
          <p:nvPr/>
        </p:nvGraphicFramePr>
        <p:xfrm>
          <a:off x="1447800" y="4800600"/>
          <a:ext cx="6191250" cy="1117600"/>
        </p:xfrm>
        <a:graphic>
          <a:graphicData uri="http://schemas.openxmlformats.org/presentationml/2006/ole">
            <mc:AlternateContent xmlns:mc="http://schemas.openxmlformats.org/markup-compatibility/2006">
              <mc:Choice xmlns:v="urn:schemas-microsoft-com:vml" Requires="v">
                <p:oleObj spid="_x0000_s3083" name="Equation" r:id="rId4" imgW="2171700" imgH="393700" progId="Equation.3">
                  <p:embed/>
                </p:oleObj>
              </mc:Choice>
              <mc:Fallback>
                <p:oleObj name="Equation" r:id="rId4" imgW="2171700" imgH="393700" progId="Equation.3">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4800600"/>
                        <a:ext cx="6191250" cy="1117600"/>
                      </a:xfrm>
                      <a:prstGeom prst="rect">
                        <a:avLst/>
                      </a:prstGeom>
                      <a:noFill/>
                      <a:ln w="28575">
                        <a:solidFill>
                          <a:schemeClr val="tx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5-2 payback</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Payback Period</a:t>
            </a:r>
          </a:p>
          <a:p>
            <a:pPr lvl="1" indent="-182880" fontAlgn="auto">
              <a:buFont typeface="Arial" pitchFamily="34" charset="0"/>
              <a:buChar char="•"/>
              <a:defRPr/>
            </a:pPr>
            <a:r>
              <a:rPr lang="en-US" dirty="0" smtClean="0"/>
              <a:t>Number of years before cumulative cash flow equals initial outlay</a:t>
            </a:r>
          </a:p>
          <a:p>
            <a:pPr marL="182880" indent="-182880" fontAlgn="auto">
              <a:buFont typeface="Arial" pitchFamily="34" charset="0"/>
              <a:buChar char="•"/>
              <a:defRPr/>
            </a:pPr>
            <a:r>
              <a:rPr lang="en-US" dirty="0" smtClean="0"/>
              <a:t>Payback Rule</a:t>
            </a:r>
          </a:p>
          <a:p>
            <a:pPr lvl="1" indent="-182880" fontAlgn="auto">
              <a:buFont typeface="Arial" pitchFamily="34" charset="0"/>
              <a:buChar char="•"/>
              <a:defRPr/>
            </a:pPr>
            <a:r>
              <a:rPr lang="en-US" dirty="0" smtClean="0"/>
              <a:t>Only accept projects that pay back within desired time frame</a:t>
            </a:r>
          </a:p>
          <a:p>
            <a:pPr lvl="1" indent="-182880" fontAlgn="auto">
              <a:buFont typeface="Arial" pitchFamily="34" charset="0"/>
              <a:buChar char="•"/>
              <a:defRPr/>
            </a:pPr>
            <a:r>
              <a:rPr lang="en-US" dirty="0" smtClean="0"/>
              <a:t>Ignores later year cash flows and present value of future cash flows</a:t>
            </a:r>
          </a:p>
          <a:p>
            <a:pPr lvl="1" indent="-182880" fontAlgn="auto">
              <a:buFont typeface="Arial" pitchFamily="34" charset="0"/>
              <a:buChar char="•"/>
              <a:defRPr/>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5-2 </a:t>
            </a:r>
            <a:r>
              <a:t>payback</a:t>
            </a: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Example</a:t>
            </a:r>
          </a:p>
          <a:p>
            <a:pPr lvl="1" indent="-182880" fontAlgn="auto">
              <a:buFont typeface="Arial" pitchFamily="34" charset="0"/>
              <a:buChar char="•"/>
              <a:defRPr/>
            </a:pPr>
            <a:r>
              <a:rPr lang="en-US" dirty="0" smtClean="0"/>
              <a:t>Find disadvantage of </a:t>
            </a:r>
            <a:r>
              <a:rPr lang="en-US" dirty="0"/>
              <a:t>only taking projects </a:t>
            </a:r>
            <a:r>
              <a:rPr lang="en-US" dirty="0" smtClean="0"/>
              <a:t>with </a:t>
            </a:r>
            <a:r>
              <a:rPr lang="en-US" dirty="0"/>
              <a:t>payback </a:t>
            </a:r>
            <a:r>
              <a:rPr lang="en-US" dirty="0" smtClean="0"/>
              <a:t>period of two </a:t>
            </a:r>
            <a:r>
              <a:rPr lang="en-US" dirty="0"/>
              <a:t>years or </a:t>
            </a:r>
            <a:r>
              <a:rPr lang="en-US" dirty="0" smtClean="0"/>
              <a:t>less</a:t>
            </a:r>
            <a:endParaRPr lang="en-US" dirty="0"/>
          </a:p>
        </p:txBody>
      </p:sp>
      <p:pic>
        <p:nvPicPr>
          <p:cNvPr id="16387" name="Picture 2"/>
          <p:cNvPicPr>
            <a:picLocks noChangeAspect="1" noChangeArrowheads="1"/>
          </p:cNvPicPr>
          <p:nvPr/>
        </p:nvPicPr>
        <p:blipFill>
          <a:blip r:embed="rId3"/>
          <a:srcRect/>
          <a:stretch>
            <a:fillRect/>
          </a:stretch>
        </p:blipFill>
        <p:spPr bwMode="auto">
          <a:xfrm>
            <a:off x="228600" y="3200400"/>
            <a:ext cx="8763000" cy="2185988"/>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5-3 internal rate of return</a:t>
            </a:r>
            <a:endParaRP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Example</a:t>
            </a:r>
          </a:p>
          <a:p>
            <a:pPr lvl="1" indent="-182880" fontAlgn="auto">
              <a:buFont typeface="Arial" pitchFamily="34" charset="0"/>
              <a:buChar char="•"/>
              <a:defRPr/>
            </a:pPr>
            <a:r>
              <a:rPr lang="en-US" dirty="0" smtClean="0"/>
              <a:t>Tool A costs $4,000. Investment will generate $2,000 and $4,000 in cash flows for two years. What is IRR?</a:t>
            </a:r>
            <a:endParaRPr lang="en-US" dirty="0"/>
          </a:p>
        </p:txBody>
      </p:sp>
      <p:graphicFrame>
        <p:nvGraphicFramePr>
          <p:cNvPr id="5134" name="Object 14"/>
          <p:cNvGraphicFramePr>
            <a:graphicFrameLocks/>
          </p:cNvGraphicFramePr>
          <p:nvPr/>
        </p:nvGraphicFramePr>
        <p:xfrm>
          <a:off x="642938" y="3644900"/>
          <a:ext cx="7861300" cy="1239838"/>
        </p:xfrm>
        <a:graphic>
          <a:graphicData uri="http://schemas.openxmlformats.org/presentationml/2006/ole">
            <mc:AlternateContent xmlns:mc="http://schemas.openxmlformats.org/markup-compatibility/2006">
              <mc:Choice xmlns:v="urn:schemas-microsoft-com:vml" Requires="v">
                <p:oleObj spid="_x0000_s5136" name="Equation" r:id="rId4" imgW="2705040" imgH="419040" progId="Equation.3">
                  <p:embed/>
                </p:oleObj>
              </mc:Choice>
              <mc:Fallback>
                <p:oleObj name="Equation" r:id="rId4" imgW="2705040" imgH="419040" progId="Equation.3">
                  <p:embed/>
                  <p:pic>
                    <p:nvPicPr>
                      <p:cNvPr id="0" name="Picture 1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2938" y="3644900"/>
                        <a:ext cx="7861300" cy="123983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15"/>
          <p:cNvGraphicFramePr>
            <a:graphicFrameLocks noChangeAspect="1"/>
          </p:cNvGraphicFramePr>
          <p:nvPr/>
        </p:nvGraphicFramePr>
        <p:xfrm>
          <a:off x="2798763" y="5410200"/>
          <a:ext cx="3095625" cy="603250"/>
        </p:xfrm>
        <a:graphic>
          <a:graphicData uri="http://schemas.openxmlformats.org/presentationml/2006/ole">
            <mc:AlternateContent xmlns:mc="http://schemas.openxmlformats.org/markup-compatibility/2006">
              <mc:Choice xmlns:v="urn:schemas-microsoft-com:vml" Requires="v">
                <p:oleObj spid="_x0000_s5137" name="Equation" r:id="rId6" imgW="927000" imgH="177480" progId="Equation.3">
                  <p:embed/>
                </p:oleObj>
              </mc:Choice>
              <mc:Fallback>
                <p:oleObj name="Equation" r:id="rId6" imgW="927000" imgH="177480" progId="Equation.3">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98763" y="5410200"/>
                        <a:ext cx="3095625" cy="60325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Figure 5.3 internal rate of return </a:t>
            </a:r>
            <a:endParaRPr/>
          </a:p>
        </p:txBody>
      </p:sp>
      <p:pic>
        <p:nvPicPr>
          <p:cNvPr id="21506" name="Picture 2"/>
          <p:cNvPicPr>
            <a:picLocks noChangeAspect="1" noChangeArrowheads="1"/>
          </p:cNvPicPr>
          <p:nvPr/>
        </p:nvPicPr>
        <p:blipFill>
          <a:blip r:embed="rId3"/>
          <a:srcRect/>
          <a:stretch>
            <a:fillRect/>
          </a:stretch>
        </p:blipFill>
        <p:spPr bwMode="auto">
          <a:xfrm>
            <a:off x="1600200" y="1219200"/>
            <a:ext cx="6057900" cy="53848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43963" cy="1060450"/>
          </a:xfrm>
        </p:spPr>
        <p:txBody>
          <a:bodyPr/>
          <a:lstStyle/>
          <a:p>
            <a:pPr fontAlgn="auto">
              <a:spcAft>
                <a:spcPts val="0"/>
              </a:spcAft>
              <a:defRPr/>
            </a:pPr>
            <a:r>
              <a:rPr smtClean="0"/>
              <a:t>5-3 </a:t>
            </a:r>
            <a:r>
              <a:t>internal rate of return</a:t>
            </a:r>
          </a:p>
        </p:txBody>
      </p:sp>
      <p:sp>
        <p:nvSpPr>
          <p:cNvPr id="3" name="Content Placeholder 2"/>
          <p:cNvSpPr>
            <a:spLocks noGrp="1"/>
          </p:cNvSpPr>
          <p:nvPr>
            <p:ph idx="1"/>
          </p:nvPr>
        </p:nvSpPr>
        <p:spPr>
          <a:xfrm>
            <a:off x="442913" y="1295400"/>
            <a:ext cx="8229600" cy="4876800"/>
          </a:xfrm>
        </p:spPr>
        <p:txBody>
          <a:bodyPr/>
          <a:lstStyle/>
          <a:p>
            <a:pPr marL="182880" indent="-182880" fontAlgn="auto">
              <a:buFont typeface="Arial" pitchFamily="34" charset="0"/>
              <a:buChar char="•"/>
              <a:defRPr/>
            </a:pPr>
            <a:r>
              <a:rPr lang="en-US" dirty="0" smtClean="0"/>
              <a:t>Pitfall 1: Lending or Borrowing?</a:t>
            </a:r>
          </a:p>
          <a:p>
            <a:pPr lvl="1" indent="-182880" fontAlgn="auto">
              <a:buFont typeface="Arial" pitchFamily="34" charset="0"/>
              <a:buChar char="•"/>
              <a:defRPr/>
            </a:pPr>
            <a:r>
              <a:rPr lang="en-US" dirty="0" smtClean="0"/>
              <a:t>NPV of project increases as discount rate increases for some cash flows</a:t>
            </a:r>
          </a:p>
        </p:txBody>
      </p:sp>
      <p:pic>
        <p:nvPicPr>
          <p:cNvPr id="23555" name="Picture 2"/>
          <p:cNvPicPr>
            <a:picLocks noChangeAspect="1" noChangeArrowheads="1"/>
          </p:cNvPicPr>
          <p:nvPr/>
        </p:nvPicPr>
        <p:blipFill>
          <a:blip r:embed="rId3"/>
          <a:srcRect/>
          <a:stretch>
            <a:fillRect/>
          </a:stretch>
        </p:blipFill>
        <p:spPr bwMode="auto">
          <a:xfrm>
            <a:off x="1066800" y="3276600"/>
            <a:ext cx="6648450" cy="186690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9e PPT design templat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9e PPT design template</Template>
  <TotalTime>624</TotalTime>
  <Words>1391</Words>
  <Application>Microsoft Office PowerPoint</Application>
  <PresentationFormat>On-screen Show (4:3)</PresentationFormat>
  <Paragraphs>231</Paragraphs>
  <Slides>21</Slides>
  <Notes>20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9e PPT design template</vt:lpstr>
      <vt:lpstr>Equation</vt:lpstr>
      <vt:lpstr>NET PRESENT VALUE AND OTHER INVESTMENT CRITERIA</vt:lpstr>
      <vt:lpstr>Figure 5.1 NPV and cash transfers</vt:lpstr>
      <vt:lpstr>Figure 5.2 cfo decision tools</vt:lpstr>
      <vt:lpstr>5-1 review of basics</vt:lpstr>
      <vt:lpstr>5-2 payback</vt:lpstr>
      <vt:lpstr>5-2 payback</vt:lpstr>
      <vt:lpstr>5-3 internal rate of return</vt:lpstr>
      <vt:lpstr>Figure 5.3 internal rate of return </vt:lpstr>
      <vt:lpstr>5-3 internal rate of return</vt:lpstr>
      <vt:lpstr>5-3 internal rate of return</vt:lpstr>
      <vt:lpstr>Figure 5.4 Multiple rates of return</vt:lpstr>
      <vt:lpstr>5-3 internal rate of return</vt:lpstr>
      <vt:lpstr>5-3 internal rate of return</vt:lpstr>
      <vt:lpstr>Figure 5.5 irr of various projects</vt:lpstr>
      <vt:lpstr>5-3 internal rate of return</vt:lpstr>
      <vt:lpstr>5-4 choosing capital investments when resources are limited</vt:lpstr>
      <vt:lpstr>5-4 choosing capital investments when resources are limited</vt:lpstr>
      <vt:lpstr>5-4 choosing capital investments when resources are limited</vt:lpstr>
      <vt:lpstr>5-4 choosing capital investments when resources are limited</vt:lpstr>
      <vt:lpstr>5-4 choosing capital investments when resources are limited</vt:lpstr>
      <vt:lpstr>5-4 choosing capital investments when resources are limited</vt:lpstr>
    </vt:vector>
  </TitlesOfParts>
  <Company>The McGraw-Hill Companies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Bathurst, Noelle</dc:creator>
  <cp:lastModifiedBy>IT Operations</cp:lastModifiedBy>
  <cp:revision>31</cp:revision>
  <dcterms:created xsi:type="dcterms:W3CDTF">2012-04-04T15:39:55Z</dcterms:created>
  <dcterms:modified xsi:type="dcterms:W3CDTF">2012-11-26T03:34:59Z</dcterms:modified>
</cp:coreProperties>
</file>