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4"/>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33C"/>
    <a:srgbClr val="8EACC4"/>
    <a:srgbClr val="0B5B7F"/>
    <a:srgbClr val="007D7A"/>
    <a:srgbClr val="9EACA4"/>
    <a:srgbClr val="D96E59"/>
    <a:srgbClr val="009999"/>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96756" autoAdjust="0"/>
  </p:normalViewPr>
  <p:slideViewPr>
    <p:cSldViewPr>
      <p:cViewPr>
        <p:scale>
          <a:sx n="50" d="100"/>
          <a:sy n="50" d="100"/>
        </p:scale>
        <p:origin x="-2256" y="-8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200C6C1-4374-41B6-BAD5-71EB52FD6623}" type="datetimeFigureOut">
              <a:rPr lang="en-US"/>
              <a:pPr>
                <a:defRPr/>
              </a:pPr>
              <a:t>11/26/2012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8B05EF-A045-4310-B0AE-A9FE6D42AA2A}" type="slidenum">
              <a:rPr lang="en-US"/>
              <a:pPr>
                <a:defRPr/>
              </a:pPr>
              <a:t>‹#›</a:t>
            </a:fld>
            <a:endParaRPr lang="en-US"/>
          </a:p>
        </p:txBody>
      </p:sp>
    </p:spTree>
    <p:extLst>
      <p:ext uri="{BB962C8B-B14F-4D97-AF65-F5344CB8AC3E}">
        <p14:creationId xmlns:p14="http://schemas.microsoft.com/office/powerpoint/2010/main" val="2564572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p:cNvSpPr>
          <p:nvPr>
            <p:ph type="sldImg"/>
          </p:nvPr>
        </p:nvSpPr>
        <p:spPr bwMode="auto">
          <a:noFill/>
          <a:ln>
            <a:solidFill>
              <a:srgbClr val="000000"/>
            </a:solidFill>
            <a:miter lim="800000"/>
            <a:headEnd/>
            <a:tailEnd/>
          </a:ln>
        </p:spPr>
      </p:sp>
      <p:sp>
        <p:nvSpPr>
          <p:cNvPr id="81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Remember that only cash flows are relevant.  Use incremental, after-tax cash flows to calculate NPVs. Remind students to be very careful when using accounting data.  </a:t>
            </a:r>
          </a:p>
          <a:p>
            <a:pPr>
              <a:spcBef>
                <a:spcPct val="0"/>
              </a:spcBef>
            </a:pPr>
            <a:endParaRPr lang="en-US" smtClean="0"/>
          </a:p>
        </p:txBody>
      </p:sp>
      <p:sp>
        <p:nvSpPr>
          <p:cNvPr id="81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D952BB4-31ED-4B11-B20E-1872C66F56B9}" type="slidenum">
              <a:rPr lang="en-US"/>
              <a:pPr fontAlgn="base">
                <a:spcBef>
                  <a:spcPct val="0"/>
                </a:spcBef>
                <a:spcAft>
                  <a:spcPct val="0"/>
                </a:spcAft>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Go over this table carefully to show how cash flows are estimated.  </a:t>
            </a:r>
          </a:p>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6209D3-BD4C-4C12-BB5E-81084BCC5C1D}" type="slidenum">
              <a:rPr lang="en-US"/>
              <a:pPr fontAlgn="base">
                <a:spcBef>
                  <a:spcPct val="0"/>
                </a:spcBef>
                <a:spcAft>
                  <a:spcPct val="0"/>
                </a:spcAft>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provides an analysis of cash inflows and cash outflows for year three.  This should be worked out for each year.</a:t>
            </a:r>
          </a:p>
          <a:p>
            <a:pPr>
              <a:spcBef>
                <a:spcPct val="0"/>
              </a:spcBef>
            </a:pPr>
            <a:endParaRPr lang="en-US"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287435-AC78-492B-9913-F80BBDBB6353}" type="slidenum">
              <a:rPr lang="en-US"/>
              <a:pPr fontAlgn="base">
                <a:spcBef>
                  <a:spcPct val="0"/>
                </a:spcBef>
                <a:spcAft>
                  <a:spcPct val="0"/>
                </a:spcAft>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Generally, there are two ways to depreciate an asset: the straight-line method and MACRS. This table is provided by IRS. Make sure to point out the terminology inconsistency between the self-described method and the actual years used. </a:t>
            </a:r>
          </a:p>
          <a:p>
            <a:pPr>
              <a:spcBef>
                <a:spcPct val="0"/>
              </a:spcBef>
            </a:pPr>
            <a:endParaRPr lang="en-US"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511C6A-EF0A-4412-96A2-B3414DD4A650}" type="slidenum">
              <a:rPr lang="en-US"/>
              <a:pPr fontAlgn="base">
                <a:spcBef>
                  <a:spcPct val="0"/>
                </a:spcBef>
                <a:spcAft>
                  <a:spcPct val="0"/>
                </a:spcAft>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Note how taxes are different when MACRS is used for depreciation. </a:t>
            </a:r>
          </a:p>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8A6991-D2DC-42FA-8EFB-4DA61FF21B9B}" type="slidenum">
              <a:rPr lang="en-US"/>
              <a:pPr fontAlgn="base">
                <a:spcBef>
                  <a:spcPct val="0"/>
                </a:spcBef>
                <a:spcAft>
                  <a:spcPct val="0"/>
                </a:spcAft>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NPV is also different (higher) when MACRS is used.  NPV = +3,802, which is slightly higher than that for straight-line depreciation. This is because of the tax advantage associated with accelerated depreciation.</a:t>
            </a:r>
          </a:p>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FAD4FF-FA20-475A-AED1-8B22CF638715}" type="slidenum">
              <a:rPr lang="en-US"/>
              <a:pPr fontAlgn="base">
                <a:spcBef>
                  <a:spcPct val="0"/>
                </a:spcBef>
                <a:spcAft>
                  <a:spcPct val="0"/>
                </a:spcAft>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important to explain that NPVs can be calculated at any point in time. Students are most familiar with time = 0. This kind of case shows how we must be flexible in our calculations. It is an “outside the box” concept and hard for students to grasp. </a:t>
            </a:r>
          </a:p>
          <a:p>
            <a:pPr>
              <a:spcBef>
                <a:spcPct val="0"/>
              </a:spcBef>
            </a:pPr>
            <a:endParaRPr lang="en-US"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FDA584-3B7A-48AF-98EF-A4ADF357C289}" type="slidenum">
              <a:rPr lang="en-US"/>
              <a:pPr fontAlgn="base">
                <a:spcBef>
                  <a:spcPct val="0"/>
                </a:spcBef>
                <a:spcAft>
                  <a:spcPct val="0"/>
                </a:spcAft>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are present value costs.  There is no need to consider the revenue side.  (The years should be changed to 0, 1, 2, 3).  EAC (A) = 28.37 / 2.673 = 10.61; EAC (B) = 21/ 1.8333 = 11.45.  Therefore it is best to select machine A.  (Here we are comparing only costs.) </a:t>
            </a:r>
          </a:p>
          <a:p>
            <a:pPr>
              <a:spcBef>
                <a:spcPct val="0"/>
              </a:spcBef>
            </a:pPr>
            <a:endParaRPr lang="en-US" smtClean="0"/>
          </a:p>
          <a:p>
            <a:pPr>
              <a:spcBef>
                <a:spcPct val="0"/>
              </a:spcBef>
            </a:pPr>
            <a:endParaRPr lang="en-US"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EDD662-B63B-470D-BFE7-9A5E05AE7AB6}" type="slidenum">
              <a:rPr lang="en-US"/>
              <a:pPr fontAlgn="base">
                <a:spcBef>
                  <a:spcPct val="0"/>
                </a:spcBef>
                <a:spcAft>
                  <a:spcPct val="0"/>
                </a:spcAft>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Equivalent annual cash flows are useful when comparing machines with different lives.  In many cases you do not need to consider the revenue side, as the machines would be producing the same output. This method has a number of practical applications as managers and engineers routinely face these types of problems. In more robust examples, both positive and negative cash flows may occur. In both, the technique is useful. </a:t>
            </a:r>
          </a:p>
          <a:p>
            <a:pPr>
              <a:spcBef>
                <a:spcPct val="0"/>
              </a:spcBef>
            </a:pPr>
            <a:endParaRPr lang="en-US"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F02250-3F6B-4900-9548-63F66FFE1CE6}" type="slidenum">
              <a:rPr lang="en-US"/>
              <a:pPr fontAlgn="base">
                <a:spcBef>
                  <a:spcPct val="0"/>
                </a:spcBef>
                <a:spcAft>
                  <a:spcPct val="0"/>
                </a:spcAft>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 explains the importance of factoring taxes into lifetime costs.</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7A418B-71C6-48AE-8894-F52A005A5AF1}" type="slidenum">
              <a:rPr lang="en-US"/>
              <a:pPr fontAlgn="base">
                <a:spcBef>
                  <a:spcPct val="0"/>
                </a:spcBef>
                <a:spcAft>
                  <a:spcPct val="0"/>
                </a:spcAft>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practice, the point at which equipment is replaced reflects economics, not physical collapse. </a:t>
            </a:r>
            <a:r>
              <a:rPr lang="en-US" i="1" smtClean="0"/>
              <a:t>We must decide when to replace.</a:t>
            </a:r>
            <a:endParaRPr lang="en-US" smtClean="0"/>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F96ADAE-B217-4D63-B38F-A1E74862CBAE}" type="slidenum">
              <a:rPr lang="en-US"/>
              <a:pPr fontAlgn="base">
                <a:spcBef>
                  <a:spcPct val="0"/>
                </a:spcBef>
                <a:spcAft>
                  <a:spcPct val="0"/>
                </a:spcAft>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are all important points.  Incremental cash flows are cash flows generated by the project.  It may be difficult to figure out all incidental effects. In addition to investing in machinery, plant, etc., investing in working capital is required to produce goods or services.  Sunk costs should not be considered.  Opportunity costs should be included on an after-tax basis.  Include only appropriate overhead costs.</a:t>
            </a:r>
          </a:p>
        </p:txBody>
      </p:sp>
      <p:sp>
        <p:nvSpPr>
          <p:cNvPr id="10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505990-E68C-4A8B-93B8-4AABA5FE0706}" type="slidenum">
              <a:rPr lang="en-US"/>
              <a:pPr fontAlgn="base">
                <a:spcBef>
                  <a:spcPct val="0"/>
                </a:spcBef>
                <a:spcAft>
                  <a:spcPct val="0"/>
                </a:spcAft>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cash flows of the new machine are equivalent to an annuity of $2,387 per year.</a:t>
            </a: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8E6264-D654-403D-AF66-3BA402C32217}" type="slidenum">
              <a:rPr lang="en-US"/>
              <a:pPr fontAlgn="base">
                <a:spcBef>
                  <a:spcPct val="0"/>
                </a:spcBef>
                <a:spcAft>
                  <a:spcPct val="0"/>
                </a:spcAft>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recognized, the NPV of the project may prove to be negative.  If so, we still need to check whether it is worthwhile undertaking the project now and abandoning it later, when the excess capacity of the present system disappears. </a:t>
            </a: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5DD444-7ECD-47F9-81AF-FFB199AA0A92}" type="slidenum">
              <a:rPr lang="en-US"/>
              <a:pPr fontAlgn="base">
                <a:spcBef>
                  <a:spcPct val="0"/>
                </a:spcBef>
                <a:spcAft>
                  <a:spcPct val="0"/>
                </a:spcAft>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If the discount rate and the cash flows are estimated consistently, this should not give any trouble.  The general rule to remember is that after-tax nominal cash flows are discounted using after-tax nominal discount rates.  After-tax real cash flows are discounted using after-tax real discount rates.</a:t>
            </a:r>
          </a:p>
          <a:p>
            <a:pPr>
              <a:spcBef>
                <a:spcPct val="0"/>
              </a:spcBef>
            </a:pPr>
            <a:endParaRPr lang="en-US" smtClean="0"/>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7561701-671B-40FF-94AF-BE35ACC08B27}"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is an example to show how inflation can distort cash flows.</a:t>
            </a:r>
          </a:p>
          <a:p>
            <a:pPr>
              <a:spcBef>
                <a:spcPct val="0"/>
              </a:spcBef>
            </a:pPr>
            <a:r>
              <a:rPr lang="en-US" smtClean="0"/>
              <a:t>This slide represents the introduction that flows through the next two slides. It also calculates the real interest rate, as it will be used in an upcoming slide. </a:t>
            </a:r>
          </a:p>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BF7526-F5B2-45EA-B979-F9591FABCAFB}"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Nominal cash flows are discounted using an inflation rate of 10%. Nominal cash flows include inflation. </a:t>
            </a:r>
          </a:p>
          <a:p>
            <a:pPr>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5F17B7-8A9C-4565-BE3D-781758A87B7A}"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Real cash flows do not include inflation and should be discounted using real discount rates.  The PV is the same as above.  Conclusion: You get the same answer as long as you treat inflation consistently.</a:t>
            </a:r>
          </a:p>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70E8A0-E55C-4070-AA7C-87C695E68F8B}" type="slidenum">
              <a:rPr lang="en-US"/>
              <a:pPr fontAlgn="base">
                <a:spcBef>
                  <a:spcPct val="0"/>
                </a:spcBef>
                <a:spcAft>
                  <a:spcPct val="0"/>
                </a:spcAft>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 covers the importance of separating investment and financing decisions.</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98BA89-C89A-490D-9F49-DFD2E552E4C5}" type="slidenum">
              <a:rPr lang="en-US"/>
              <a:pPr fontAlgn="base">
                <a:spcBef>
                  <a:spcPct val="0"/>
                </a:spcBef>
                <a:spcAft>
                  <a:spcPct val="0"/>
                </a:spcAft>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Go over this table step by step.  Remember that this example uses straight-line depreciation.  Here working capital required is 10% of the sales. Many times working capital is invested in year zero and taken out at the end of the project.  In other words, the same working capital is invested throughout the project, which simplifies the estimation.  This estimation assumes straight-line depreciation, which also simplifies the estimation.</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9ECFF1-E449-4F83-A7FB-53780727F844}" type="slidenum">
              <a:rPr lang="en-US"/>
              <a:pPr fontAlgn="base">
                <a:spcBef>
                  <a:spcPct val="0"/>
                </a:spcBef>
                <a:spcAft>
                  <a:spcPct val="0"/>
                </a:spcAft>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can be covered via a formula calculation, spreadsheet, or financial calculator. The complexity of the example lends itself well to a spreadsheet. </a:t>
            </a:r>
          </a:p>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277B04-CE03-43CE-8DFF-0AF8F718FF34}" type="slidenum">
              <a:rPr lang="en-US"/>
              <a:pPr fontAlgn="base">
                <a:spcBef>
                  <a:spcPct val="0"/>
                </a:spcBef>
                <a:spcAft>
                  <a:spcPct val="0"/>
                </a:spcAft>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3" name="Straight Connector 7"/>
          <p:cNvCxnSpPr/>
          <p:nvPr/>
        </p:nvCxnSpPr>
        <p:spPr>
          <a:xfrm>
            <a:off x="457200" y="3398838"/>
            <a:ext cx="5638800" cy="0"/>
          </a:xfrm>
          <a:prstGeom prst="line">
            <a:avLst/>
          </a:prstGeom>
          <a:ln w="19050">
            <a:solidFill>
              <a:srgbClr val="0B5B7F"/>
            </a:solidFill>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0" y="457200"/>
            <a:ext cx="9144000" cy="10668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9"/>
          <p:cNvSpPr/>
          <p:nvPr userDrawn="1"/>
        </p:nvSpPr>
        <p:spPr>
          <a:xfrm>
            <a:off x="7250113" y="76200"/>
            <a:ext cx="1905000" cy="1828800"/>
          </a:xfrm>
          <a:prstGeom prst="ellipse">
            <a:avLst/>
          </a:prstGeom>
          <a:solidFill>
            <a:srgbClr val="8EAC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extBox 4"/>
          <p:cNvSpPr txBox="1"/>
          <p:nvPr userDrawn="1"/>
        </p:nvSpPr>
        <p:spPr>
          <a:xfrm>
            <a:off x="4991100" y="679450"/>
            <a:ext cx="2209800" cy="585788"/>
          </a:xfrm>
          <a:prstGeom prst="rect">
            <a:avLst/>
          </a:prstGeom>
          <a:noFill/>
        </p:spPr>
        <p:txBody>
          <a:bodyPr>
            <a:spAutoFit/>
          </a:bodyPr>
          <a:lstStyle/>
          <a:p>
            <a:pPr algn="r" fontAlgn="auto">
              <a:spcBef>
                <a:spcPts val="0"/>
              </a:spcBef>
              <a:spcAft>
                <a:spcPts val="0"/>
              </a:spcAft>
              <a:defRPr/>
            </a:pPr>
            <a:r>
              <a:rPr lang="en-US" sz="3200" b="1" dirty="0">
                <a:solidFill>
                  <a:schemeClr val="accent4"/>
                </a:solidFill>
                <a:latin typeface="Corbel" pitchFamily="34" charset="0"/>
              </a:rPr>
              <a:t>Chapter</a:t>
            </a:r>
          </a:p>
        </p:txBody>
      </p:sp>
      <p:sp>
        <p:nvSpPr>
          <p:cNvPr id="7" name="Chord 10"/>
          <p:cNvSpPr/>
          <p:nvPr userDrawn="1"/>
        </p:nvSpPr>
        <p:spPr>
          <a:xfrm rot="10800000">
            <a:off x="-1001713" y="4495800"/>
            <a:ext cx="1955801" cy="1804988"/>
          </a:xfrm>
          <a:prstGeom prst="chord">
            <a:avLst>
              <a:gd name="adj1" fmla="val 5406749"/>
              <a:gd name="adj2" fmla="val 16200000"/>
            </a:avLst>
          </a:prstGeom>
          <a:solidFill>
            <a:srgbClr val="9EAC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1"/>
          <p:cNvSpPr/>
          <p:nvPr userDrawn="1"/>
        </p:nvSpPr>
        <p:spPr>
          <a:xfrm>
            <a:off x="6289675" y="3322638"/>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12"/>
          <p:cNvSpPr/>
          <p:nvPr userDrawn="1"/>
        </p:nvSpPr>
        <p:spPr>
          <a:xfrm>
            <a:off x="6681788" y="3322638"/>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13"/>
          <p:cNvSpPr/>
          <p:nvPr userDrawn="1"/>
        </p:nvSpPr>
        <p:spPr>
          <a:xfrm>
            <a:off x="7046913" y="3322638"/>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14"/>
          <p:cNvSpPr/>
          <p:nvPr userDrawn="1"/>
        </p:nvSpPr>
        <p:spPr>
          <a:xfrm>
            <a:off x="7413625" y="3322638"/>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5"/>
          <p:cNvSpPr/>
          <p:nvPr userDrawn="1"/>
        </p:nvSpPr>
        <p:spPr>
          <a:xfrm>
            <a:off x="7813675" y="3322638"/>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extBox 17"/>
          <p:cNvSpPr txBox="1"/>
          <p:nvPr userDrawn="1"/>
        </p:nvSpPr>
        <p:spPr>
          <a:xfrm>
            <a:off x="2555875" y="4294188"/>
            <a:ext cx="6324600" cy="1878012"/>
          </a:xfrm>
          <a:prstGeom prst="rect">
            <a:avLst/>
          </a:prstGeom>
          <a:noFill/>
        </p:spPr>
        <p:txBody>
          <a:bodyPr>
            <a:spAutoFit/>
          </a:bodyPr>
          <a:lstStyle/>
          <a:p>
            <a:pPr algn="r" fontAlgn="auto">
              <a:spcBef>
                <a:spcPts val="0"/>
              </a:spcBef>
              <a:spcAft>
                <a:spcPts val="1200"/>
              </a:spcAft>
              <a:defRPr/>
            </a:pPr>
            <a:r>
              <a:rPr lang="en-US" sz="3200" dirty="0">
                <a:solidFill>
                  <a:srgbClr val="A50021"/>
                </a:solidFill>
                <a:latin typeface="Corbel" pitchFamily="34" charset="0"/>
              </a:rPr>
              <a:t>Brealey, Myers, and Allen</a:t>
            </a:r>
          </a:p>
          <a:p>
            <a:pPr algn="r" fontAlgn="auto">
              <a:spcBef>
                <a:spcPts val="0"/>
              </a:spcBef>
              <a:spcAft>
                <a:spcPts val="1200"/>
              </a:spcAft>
              <a:defRPr/>
            </a:pPr>
            <a:r>
              <a:rPr lang="en-US" sz="3200" i="1" dirty="0">
                <a:solidFill>
                  <a:srgbClr val="A50021"/>
                </a:solidFill>
                <a:latin typeface="Corbel" pitchFamily="34" charset="0"/>
              </a:rPr>
              <a:t>Principles of Corporate Finance</a:t>
            </a:r>
          </a:p>
          <a:p>
            <a:pPr algn="r" fontAlgn="auto">
              <a:spcBef>
                <a:spcPts val="0"/>
              </a:spcBef>
              <a:spcAft>
                <a:spcPts val="1200"/>
              </a:spcAft>
              <a:defRPr/>
            </a:pPr>
            <a:r>
              <a:rPr lang="en-US" sz="3200" dirty="0">
                <a:solidFill>
                  <a:srgbClr val="A50021"/>
                </a:solidFill>
                <a:latin typeface="Corbel" pitchFamily="34" charset="0"/>
              </a:rPr>
              <a:t>11th Edition</a:t>
            </a:r>
          </a:p>
        </p:txBody>
      </p:sp>
      <p:sp>
        <p:nvSpPr>
          <p:cNvPr id="2" name="Title 1"/>
          <p:cNvSpPr>
            <a:spLocks noGrp="1"/>
          </p:cNvSpPr>
          <p:nvPr>
            <p:ph type="ctrTitle"/>
          </p:nvPr>
        </p:nvSpPr>
        <p:spPr>
          <a:xfrm>
            <a:off x="298938" y="1676400"/>
            <a:ext cx="6934200" cy="1524000"/>
          </a:xfrm>
        </p:spPr>
        <p:txBody>
          <a:bodyPr anchor="b">
            <a:noAutofit/>
          </a:bodyPr>
          <a:lstStyle>
            <a:lvl1pPr>
              <a:defRPr sz="4400" cap="all" baseline="0">
                <a:latin typeface="Corbel" pitchFamily="34" charset="0"/>
              </a:defRPr>
            </a:lvl1pPr>
          </a:lstStyle>
          <a:p>
            <a:r>
              <a:rPr lang="en-US" dirty="0" smtClean="0"/>
              <a:t>Click to edit Master title style</a:t>
            </a:r>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12"/>
          <p:cNvCxnSpPr/>
          <p:nvPr userDrawn="1"/>
        </p:nvCxnSpPr>
        <p:spPr>
          <a:xfrm>
            <a:off x="0" y="1066800"/>
            <a:ext cx="7315200" cy="0"/>
          </a:xfrm>
          <a:prstGeom prst="line">
            <a:avLst/>
          </a:prstGeom>
          <a:ln w="28575">
            <a:solidFill>
              <a:srgbClr val="8EACC4"/>
            </a:solidFill>
          </a:ln>
        </p:spPr>
        <p:style>
          <a:lnRef idx="1">
            <a:schemeClr val="accent1"/>
          </a:lnRef>
          <a:fillRef idx="0">
            <a:schemeClr val="accent1"/>
          </a:fillRef>
          <a:effectRef idx="0">
            <a:schemeClr val="accent1"/>
          </a:effectRef>
          <a:fontRef idx="minor">
            <a:schemeClr val="tx1"/>
          </a:fontRef>
        </p:style>
      </p:cxnSp>
      <p:sp>
        <p:nvSpPr>
          <p:cNvPr id="5" name="Oval 13"/>
          <p:cNvSpPr/>
          <p:nvPr userDrawn="1"/>
        </p:nvSpPr>
        <p:spPr>
          <a:xfrm>
            <a:off x="7483475"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14"/>
          <p:cNvSpPr/>
          <p:nvPr userDrawn="1"/>
        </p:nvSpPr>
        <p:spPr>
          <a:xfrm>
            <a:off x="7877175"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5"/>
          <p:cNvSpPr/>
          <p:nvPr userDrawn="1"/>
        </p:nvSpPr>
        <p:spPr>
          <a:xfrm>
            <a:off x="8240713" y="984250"/>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6"/>
          <p:cNvSpPr/>
          <p:nvPr userDrawn="1"/>
        </p:nvSpPr>
        <p:spPr>
          <a:xfrm>
            <a:off x="8609013"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17"/>
          <p:cNvSpPr/>
          <p:nvPr userDrawn="1"/>
        </p:nvSpPr>
        <p:spPr>
          <a:xfrm>
            <a:off x="8996363"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21"/>
          <p:cNvSpPr>
            <a:spLocks noChangeArrowheads="1"/>
          </p:cNvSpPr>
          <p:nvPr userDrawn="1"/>
        </p:nvSpPr>
        <p:spPr bwMode="auto">
          <a:xfrm>
            <a:off x="6915150" y="6346825"/>
            <a:ext cx="2133600" cy="457200"/>
          </a:xfrm>
          <a:prstGeom prst="rect">
            <a:avLst/>
          </a:prstGeom>
          <a:noFill/>
          <a:ln w="9525">
            <a:noFill/>
            <a:miter lim="800000"/>
            <a:headEnd/>
            <a:tailEnd/>
          </a:ln>
        </p:spPr>
        <p:txBody>
          <a:bodyPr anchor="b"/>
          <a:lstStyle/>
          <a:p>
            <a:pPr algn="r"/>
            <a:r>
              <a:rPr lang="en-US" sz="1000">
                <a:effectLst>
                  <a:outerShdw blurRad="38100" dist="38100" dir="2700000" algn="tl">
                    <a:srgbClr val="000000"/>
                  </a:outerShdw>
                </a:effectLst>
                <a:latin typeface="Times New Roman" pitchFamily="18" charset="0"/>
                <a:ea typeface="ＭＳ Ｐゴシック"/>
                <a:cs typeface="ＭＳ Ｐゴシック"/>
              </a:rPr>
              <a:t>6-</a:t>
            </a:r>
            <a:fld id="{730032BA-5370-45CD-901E-AF751D8F572E}" type="slidenum">
              <a:rPr lang="en-US" sz="1000">
                <a:effectLst>
                  <a:outerShdw blurRad="38100" dist="38100" dir="2700000" algn="tl">
                    <a:srgbClr val="000000"/>
                  </a:outerShdw>
                </a:effectLst>
                <a:latin typeface="Times New Roman" pitchFamily="18" charset="0"/>
                <a:ea typeface="ＭＳ Ｐゴシック"/>
                <a:cs typeface="ＭＳ Ｐゴシック"/>
              </a:rPr>
              <a:pPr algn="r"/>
              <a:t>‹#›</a:t>
            </a:fld>
            <a:endParaRPr lang="en-US" sz="1000">
              <a:effectLst>
                <a:outerShdw blurRad="38100" dist="38100" dir="2700000" algn="tl">
                  <a:srgbClr val="000000"/>
                </a:outerShdw>
              </a:effectLst>
              <a:latin typeface="Times New Roman" pitchFamily="18" charset="0"/>
              <a:ea typeface="ＭＳ Ｐゴシック"/>
              <a:cs typeface="ＭＳ Ｐゴシック"/>
            </a:endParaRPr>
          </a:p>
        </p:txBody>
      </p:sp>
      <p:sp>
        <p:nvSpPr>
          <p:cNvPr id="2" name="Title 1"/>
          <p:cNvSpPr>
            <a:spLocks noGrp="1"/>
          </p:cNvSpPr>
          <p:nvPr>
            <p:ph type="title"/>
          </p:nvPr>
        </p:nvSpPr>
        <p:spPr>
          <a:xfrm>
            <a:off x="152400" y="0"/>
            <a:ext cx="8843672" cy="1060940"/>
          </a:xfrm>
        </p:spPr>
        <p:txBody>
          <a:bodyPr/>
          <a:lstStyle>
            <a:lvl1pPr algn="l" defTabSz="914400" rtl="0" eaLnBrk="1" latinLnBrk="0" hangingPunct="1">
              <a:spcBef>
                <a:spcPct val="0"/>
              </a:spcBef>
              <a:buNone/>
              <a:defRPr lang="en-US" sz="4000" kern="1200" cap="all" spc="-100" baseline="0" dirty="0">
                <a:solidFill>
                  <a:srgbClr val="0B5B7F"/>
                </a:solidFill>
                <a:latin typeface="Calibri" pitchFamily="34" charset="0"/>
                <a:ea typeface="+mj-ea"/>
                <a:cs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3625" y="1295400"/>
            <a:ext cx="8229600" cy="4876800"/>
          </a:xfrm>
          <a:prstGeom prst="rect">
            <a:avLst/>
          </a:prstGeom>
        </p:spPr>
        <p:txBody>
          <a:bodyPr/>
          <a:lstStyle>
            <a:lvl1pPr>
              <a:spcBef>
                <a:spcPts val="600"/>
              </a:spcBef>
              <a:spcAft>
                <a:spcPts val="600"/>
              </a:spcAft>
              <a:buClr>
                <a:schemeClr val="tx2">
                  <a:lumMod val="75000"/>
                </a:schemeClr>
              </a:buClr>
              <a:defRPr/>
            </a:lvl1pPr>
            <a:lvl2pPr>
              <a:spcBef>
                <a:spcPts val="600"/>
              </a:spcBef>
              <a:spcAft>
                <a:spcPts val="600"/>
              </a:spcAft>
              <a:buClr>
                <a:schemeClr val="tx2">
                  <a:lumMod val="75000"/>
                </a:schemeClr>
              </a:buClr>
              <a:defRPr sz="2800"/>
            </a:lvl2pPr>
            <a:lvl3pPr>
              <a:spcBef>
                <a:spcPts val="600"/>
              </a:spcBef>
              <a:spcAft>
                <a:spcPts val="600"/>
              </a:spcAft>
              <a:buClr>
                <a:schemeClr val="tx2">
                  <a:lumMod val="75000"/>
                </a:schemeClr>
              </a:buClr>
              <a:defRPr sz="2400"/>
            </a:lvl3pPr>
            <a:lvl4pPr>
              <a:spcBef>
                <a:spcPts val="600"/>
              </a:spcBef>
              <a:spcAft>
                <a:spcPts val="600"/>
              </a:spcAft>
              <a:buClr>
                <a:schemeClr val="tx2">
                  <a:lumMod val="75000"/>
                </a:schemeClr>
              </a:buClr>
              <a:defRPr sz="2000"/>
            </a:lvl4pPr>
            <a:lvl5pPr>
              <a:spcBef>
                <a:spcPts val="600"/>
              </a:spcBef>
              <a:spcAft>
                <a:spcPts val="600"/>
              </a:spcAft>
              <a:buClr>
                <a:schemeClr val="tx2">
                  <a:lumMod val="75000"/>
                </a:schemeClr>
              </a:buCl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10"/>
          <p:cNvCxnSpPr/>
          <p:nvPr/>
        </p:nvCxnSpPr>
        <p:spPr>
          <a:xfrm rot="5400000">
            <a:off x="2218531" y="3631407"/>
            <a:ext cx="4708525" cy="1588"/>
          </a:xfrm>
          <a:prstGeom prst="line">
            <a:avLst/>
          </a:prstGeom>
          <a:ln w="28575">
            <a:solidFill>
              <a:srgbClr val="BD130F"/>
            </a:solidFill>
          </a:ln>
        </p:spPr>
        <p:style>
          <a:lnRef idx="1">
            <a:schemeClr val="accent1"/>
          </a:lnRef>
          <a:fillRef idx="0">
            <a:schemeClr val="accent1"/>
          </a:fillRef>
          <a:effectRef idx="0">
            <a:schemeClr val="accent1"/>
          </a:effectRef>
          <a:fontRef idx="minor">
            <a:schemeClr val="tx1"/>
          </a:fontRef>
        </p:style>
      </p:cxnSp>
      <p:sp>
        <p:nvSpPr>
          <p:cNvPr id="8" name="Footer Placeholder 4"/>
          <p:cNvSpPr txBox="1">
            <a:spLocks/>
          </p:cNvSpPr>
          <p:nvPr userDrawn="1"/>
        </p:nvSpPr>
        <p:spPr>
          <a:xfrm>
            <a:off x="-3175" y="6507163"/>
            <a:ext cx="4114800" cy="330200"/>
          </a:xfrm>
          <a:prstGeom prst="rect">
            <a:avLst/>
          </a:prstGeom>
        </p:spPr>
        <p:txBody>
          <a:bodyPr anchor="ctr"/>
          <a:lstStyle>
            <a:defPPr>
              <a:defRPr lang="en-US"/>
            </a:defPPr>
            <a:lvl1pPr marL="0" algn="l" defTabSz="914400" rtl="0" eaLnBrk="1" latinLnBrk="0" hangingPunct="1">
              <a:defRPr sz="1050" i="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smtClean="0"/>
              <a:t>The McGraw-Hill Companies, © 2013</a:t>
            </a:r>
            <a:endParaRPr lang="en-US" dirty="0"/>
          </a:p>
        </p:txBody>
      </p:sp>
      <p:cxnSp>
        <p:nvCxnSpPr>
          <p:cNvPr id="9" name="Straight Connector 17"/>
          <p:cNvCxnSpPr/>
          <p:nvPr userDrawn="1"/>
        </p:nvCxnSpPr>
        <p:spPr>
          <a:xfrm>
            <a:off x="0" y="1066800"/>
            <a:ext cx="7315200" cy="0"/>
          </a:xfrm>
          <a:prstGeom prst="line">
            <a:avLst/>
          </a:prstGeom>
          <a:ln w="28575">
            <a:solidFill>
              <a:srgbClr val="8EACC4"/>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3175" y="6530975"/>
            <a:ext cx="2517775" cy="328613"/>
          </a:xfrm>
          <a:prstGeom prst="rect">
            <a:avLst/>
          </a:prstGeom>
        </p:spPr>
        <p:txBody>
          <a:bodyPr anchor="ctr"/>
          <a:lstStyle>
            <a:defPPr>
              <a:defRPr lang="en-US"/>
            </a:defPPr>
            <a:lvl1pPr marL="0" algn="l" defTabSz="914400" rtl="0" eaLnBrk="1" latinLnBrk="0" hangingPunct="1">
              <a:defRPr sz="1050" i="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smtClean="0">
                <a:solidFill>
                  <a:schemeClr val="tx1"/>
                </a:solidFill>
              </a:rPr>
              <a:t>The McGraw-Hill Companies, © 2014</a:t>
            </a:r>
            <a:endParaRPr lang="en-US" dirty="0">
              <a:solidFill>
                <a:schemeClr val="tx1"/>
              </a:solidFill>
            </a:endParaRPr>
          </a:p>
        </p:txBody>
      </p:sp>
      <p:sp>
        <p:nvSpPr>
          <p:cNvPr id="11" name="Oval 26"/>
          <p:cNvSpPr/>
          <p:nvPr userDrawn="1"/>
        </p:nvSpPr>
        <p:spPr>
          <a:xfrm>
            <a:off x="7483475"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27"/>
          <p:cNvSpPr/>
          <p:nvPr userDrawn="1"/>
        </p:nvSpPr>
        <p:spPr>
          <a:xfrm>
            <a:off x="7877175"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28"/>
          <p:cNvSpPr/>
          <p:nvPr userDrawn="1"/>
        </p:nvSpPr>
        <p:spPr>
          <a:xfrm>
            <a:off x="8240713" y="984250"/>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29"/>
          <p:cNvSpPr/>
          <p:nvPr userDrawn="1"/>
        </p:nvSpPr>
        <p:spPr>
          <a:xfrm>
            <a:off x="8609013"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30"/>
          <p:cNvSpPr/>
          <p:nvPr userDrawn="1"/>
        </p:nvSpPr>
        <p:spPr>
          <a:xfrm>
            <a:off x="8996363"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52400" y="0"/>
            <a:ext cx="8843672" cy="1060940"/>
          </a:xfrm>
        </p:spPr>
        <p:txBody>
          <a:bodyPr/>
          <a:lstStyle>
            <a:lvl1pPr algn="l" defTabSz="914400" rtl="0" eaLnBrk="1" latinLnBrk="0" hangingPunct="1">
              <a:spcBef>
                <a:spcPct val="0"/>
              </a:spcBef>
              <a:buNone/>
              <a:defRPr lang="en-US" sz="4000" kern="1200" cap="all" spc="-100" baseline="0" dirty="0">
                <a:solidFill>
                  <a:srgbClr val="0B5B7F"/>
                </a:solidFill>
                <a:latin typeface="Calibri" pitchFamily="34" charset="0"/>
                <a:ea typeface="+mj-ea"/>
                <a:cs typeface="Calibri" pitchFamily="34" charset="0"/>
              </a:defRPr>
            </a:lvl1pPr>
          </a:lstStyle>
          <a:p>
            <a:pPr lvl="0"/>
            <a:r>
              <a:rPr lang="en-US" dirty="0" smtClean="0"/>
              <a:t>Click to edit Master title style</a:t>
            </a:r>
            <a:endParaRPr lang="en-US" dirty="0"/>
          </a:p>
        </p:txBody>
      </p:sp>
      <p:sp>
        <p:nvSpPr>
          <p:cNvPr id="3" name="Text Placeholder 2"/>
          <p:cNvSpPr>
            <a:spLocks noGrp="1"/>
          </p:cNvSpPr>
          <p:nvPr>
            <p:ph type="body" idx="1"/>
          </p:nvPr>
        </p:nvSpPr>
        <p:spPr>
          <a:xfrm>
            <a:off x="457200" y="1291933"/>
            <a:ext cx="393192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Autofit/>
          </a:bodyPr>
          <a:lstStyle>
            <a:lvl1pPr marL="0" indent="0" algn="ctr">
              <a:buNone/>
              <a:defRPr sz="2800" b="0">
                <a:solidFill>
                  <a:srgbClr val="0B5B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53933"/>
            <a:ext cx="3931920" cy="3951288"/>
          </a:xfrm>
          <a:prstGeom prst="rect">
            <a:avLst/>
          </a:prstGeom>
        </p:spPr>
        <p:txBody>
          <a:bodyPr/>
          <a:lstStyle>
            <a:lvl1pPr>
              <a:buClr>
                <a:schemeClr val="tx2">
                  <a:lumMod val="75000"/>
                </a:schemeClr>
              </a:buClr>
              <a:defRPr sz="2400"/>
            </a:lvl1pPr>
            <a:lvl2pPr>
              <a:buClr>
                <a:schemeClr val="tx2">
                  <a:lumMod val="75000"/>
                </a:schemeClr>
              </a:buClr>
              <a:defRPr sz="2000"/>
            </a:lvl2pPr>
            <a:lvl3pPr>
              <a:buClr>
                <a:schemeClr val="tx2">
                  <a:lumMod val="75000"/>
                </a:schemeClr>
              </a:buClr>
              <a:defRPr sz="1800"/>
            </a:lvl3pPr>
            <a:lvl4pPr>
              <a:buClr>
                <a:schemeClr val="tx2">
                  <a:lumMod val="75000"/>
                </a:schemeClr>
              </a:buClr>
              <a:defRPr sz="1600"/>
            </a:lvl4pPr>
            <a:lvl5pPr>
              <a:buClr>
                <a:schemeClr val="tx2">
                  <a:lumMod val="75000"/>
                </a:schemeClr>
              </a:buCl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291933"/>
            <a:ext cx="393192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Autofit/>
          </a:bodyPr>
          <a:lstStyle>
            <a:lvl1pPr>
              <a:defRPr lang="en-US" sz="2800" b="0" smtClean="0">
                <a:solidFill>
                  <a:srgbClr val="0B5B7F"/>
                </a:solidFill>
              </a:defRPr>
            </a:lvl1pPr>
          </a:lstStyle>
          <a:p>
            <a:pPr lvl="0"/>
            <a:r>
              <a:rPr lang="en-US" smtClean="0"/>
              <a:t>Click to edit Master text styles</a:t>
            </a:r>
          </a:p>
        </p:txBody>
      </p:sp>
      <p:sp>
        <p:nvSpPr>
          <p:cNvPr id="24" name="Content Placeholder 3"/>
          <p:cNvSpPr>
            <a:spLocks noGrp="1"/>
          </p:cNvSpPr>
          <p:nvPr>
            <p:ph sz="half" idx="13"/>
          </p:nvPr>
        </p:nvSpPr>
        <p:spPr>
          <a:xfrm>
            <a:off x="4753028" y="2059399"/>
            <a:ext cx="3931920" cy="3951288"/>
          </a:xfrm>
          <a:prstGeom prst="rect">
            <a:avLst/>
          </a:prstGeom>
        </p:spPr>
        <p:txBody>
          <a:bodyPr/>
          <a:lstStyle>
            <a:lvl1pPr>
              <a:buClr>
                <a:schemeClr val="tx2">
                  <a:lumMod val="75000"/>
                </a:schemeClr>
              </a:buClr>
              <a:defRPr sz="2400"/>
            </a:lvl1pPr>
            <a:lvl2pPr>
              <a:buClr>
                <a:schemeClr val="tx2">
                  <a:lumMod val="75000"/>
                </a:schemeClr>
              </a:buClr>
              <a:defRPr sz="2000"/>
            </a:lvl2pPr>
            <a:lvl3pPr>
              <a:buClr>
                <a:schemeClr val="tx2">
                  <a:lumMod val="75000"/>
                </a:schemeClr>
              </a:buClr>
              <a:defRPr sz="1800"/>
            </a:lvl3pPr>
            <a:lvl4pPr>
              <a:buClr>
                <a:schemeClr val="tx2">
                  <a:lumMod val="75000"/>
                </a:schemeClr>
              </a:buClr>
              <a:defRPr sz="1600"/>
            </a:lvl4pPr>
            <a:lvl5pPr>
              <a:buClr>
                <a:schemeClr val="tx2">
                  <a:lumMod val="75000"/>
                </a:schemeClr>
              </a:buCl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39999"/>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8925" y="152400"/>
            <a:ext cx="8566150" cy="83661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Lst>
  <p:timing>
    <p:tnLst>
      <p:par>
        <p:cTn id="1" dur="indefinite" restart="never" nodeType="tmRoot"/>
      </p:par>
    </p:tnLst>
  </p:timing>
  <p:hf hdr="0" ftr="0" dt="0"/>
  <p:txStyles>
    <p:titleStyle>
      <a:lvl1pPr algn="l" rtl="0" fontAlgn="base">
        <a:spcBef>
          <a:spcPct val="0"/>
        </a:spcBef>
        <a:spcAft>
          <a:spcPct val="0"/>
        </a:spcAft>
        <a:defRPr sz="4000" kern="1200" spc="-100">
          <a:solidFill>
            <a:srgbClr val="0B5B7F"/>
          </a:solidFill>
          <a:latin typeface="+mj-lt"/>
          <a:ea typeface="Aharoni"/>
          <a:cs typeface="Aharoni" pitchFamily="2" charset="-79"/>
        </a:defRPr>
      </a:lvl1pPr>
      <a:lvl2pPr algn="l" rtl="0" fontAlgn="base">
        <a:spcBef>
          <a:spcPct val="0"/>
        </a:spcBef>
        <a:spcAft>
          <a:spcPct val="0"/>
        </a:spcAft>
        <a:defRPr sz="4000">
          <a:solidFill>
            <a:srgbClr val="0B5B7F"/>
          </a:solidFill>
          <a:latin typeface="Arial" charset="0"/>
          <a:ea typeface="Aharoni"/>
          <a:cs typeface="Aharoni"/>
        </a:defRPr>
      </a:lvl2pPr>
      <a:lvl3pPr algn="l" rtl="0" fontAlgn="base">
        <a:spcBef>
          <a:spcPct val="0"/>
        </a:spcBef>
        <a:spcAft>
          <a:spcPct val="0"/>
        </a:spcAft>
        <a:defRPr sz="4000">
          <a:solidFill>
            <a:srgbClr val="0B5B7F"/>
          </a:solidFill>
          <a:latin typeface="Arial" charset="0"/>
          <a:ea typeface="Aharoni"/>
          <a:cs typeface="Aharoni"/>
        </a:defRPr>
      </a:lvl3pPr>
      <a:lvl4pPr algn="l" rtl="0" fontAlgn="base">
        <a:spcBef>
          <a:spcPct val="0"/>
        </a:spcBef>
        <a:spcAft>
          <a:spcPct val="0"/>
        </a:spcAft>
        <a:defRPr sz="4000">
          <a:solidFill>
            <a:srgbClr val="0B5B7F"/>
          </a:solidFill>
          <a:latin typeface="Arial" charset="0"/>
          <a:ea typeface="Aharoni"/>
          <a:cs typeface="Aharoni"/>
        </a:defRPr>
      </a:lvl4pPr>
      <a:lvl5pPr algn="l" rtl="0" fontAlgn="base">
        <a:spcBef>
          <a:spcPct val="0"/>
        </a:spcBef>
        <a:spcAft>
          <a:spcPct val="0"/>
        </a:spcAft>
        <a:defRPr sz="4000">
          <a:solidFill>
            <a:srgbClr val="0B5B7F"/>
          </a:solidFill>
          <a:latin typeface="Arial" charset="0"/>
          <a:ea typeface="Aharoni"/>
          <a:cs typeface="Aharoni"/>
        </a:defRPr>
      </a:lvl5pPr>
      <a:lvl6pPr marL="457200" algn="l" rtl="0" fontAlgn="base">
        <a:spcBef>
          <a:spcPct val="0"/>
        </a:spcBef>
        <a:spcAft>
          <a:spcPct val="0"/>
        </a:spcAft>
        <a:defRPr sz="4000">
          <a:solidFill>
            <a:srgbClr val="0B5B7F"/>
          </a:solidFill>
          <a:latin typeface="Arial" charset="0"/>
          <a:ea typeface="Aharoni"/>
          <a:cs typeface="Aharoni"/>
        </a:defRPr>
      </a:lvl6pPr>
      <a:lvl7pPr marL="914400" algn="l" rtl="0" fontAlgn="base">
        <a:spcBef>
          <a:spcPct val="0"/>
        </a:spcBef>
        <a:spcAft>
          <a:spcPct val="0"/>
        </a:spcAft>
        <a:defRPr sz="4000">
          <a:solidFill>
            <a:srgbClr val="0B5B7F"/>
          </a:solidFill>
          <a:latin typeface="Arial" charset="0"/>
          <a:ea typeface="Aharoni"/>
          <a:cs typeface="Aharoni"/>
        </a:defRPr>
      </a:lvl7pPr>
      <a:lvl8pPr marL="1371600" algn="l" rtl="0" fontAlgn="base">
        <a:spcBef>
          <a:spcPct val="0"/>
        </a:spcBef>
        <a:spcAft>
          <a:spcPct val="0"/>
        </a:spcAft>
        <a:defRPr sz="4000">
          <a:solidFill>
            <a:srgbClr val="0B5B7F"/>
          </a:solidFill>
          <a:latin typeface="Arial" charset="0"/>
          <a:ea typeface="Aharoni"/>
          <a:cs typeface="Aharoni"/>
        </a:defRPr>
      </a:lvl8pPr>
      <a:lvl9pPr marL="1828800" algn="l" rtl="0" fontAlgn="base">
        <a:spcBef>
          <a:spcPct val="0"/>
        </a:spcBef>
        <a:spcAft>
          <a:spcPct val="0"/>
        </a:spcAft>
        <a:defRPr sz="4000">
          <a:solidFill>
            <a:srgbClr val="0B5B7F"/>
          </a:solidFill>
          <a:latin typeface="Arial" charset="0"/>
          <a:ea typeface="Aharoni"/>
          <a:cs typeface="Aharoni"/>
        </a:defRPr>
      </a:lvl9pPr>
    </p:titleStyle>
    <p:bodyStyle>
      <a:lvl1pPr marL="182563" indent="-182563" algn="l" rtl="0" fontAlgn="base">
        <a:spcBef>
          <a:spcPct val="20000"/>
        </a:spcBef>
        <a:spcAft>
          <a:spcPct val="0"/>
        </a:spcAft>
        <a:buClr>
          <a:schemeClr val="accent1"/>
        </a:buClr>
        <a:buSzPct val="85000"/>
        <a:buFont typeface="Arial" charset="0"/>
        <a:buChar char="•"/>
        <a:defRPr sz="3200" kern="1200">
          <a:solidFill>
            <a:schemeClr val="tx1"/>
          </a:solidFill>
          <a:latin typeface="+mn-lt"/>
          <a:ea typeface="+mn-ea"/>
          <a:cs typeface="+mn-cs"/>
        </a:defRPr>
      </a:lvl1pPr>
      <a:lvl2pPr marL="457200" indent="-182563" algn="l" rtl="0" fontAlgn="base">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2pPr>
      <a:lvl3pPr marL="730250" indent="-182563" algn="l" rtl="0" fontAlgn="base">
        <a:spcBef>
          <a:spcPct val="20000"/>
        </a:spcBef>
        <a:spcAft>
          <a:spcPct val="0"/>
        </a:spcAft>
        <a:buClr>
          <a:schemeClr val="accent1"/>
        </a:buClr>
        <a:buSzPct val="90000"/>
        <a:buFont typeface="Arial" charset="0"/>
        <a:buChar char="•"/>
        <a:defRPr sz="2000" kern="1200">
          <a:solidFill>
            <a:schemeClr val="tx1"/>
          </a:solidFill>
          <a:latin typeface="+mn-lt"/>
          <a:ea typeface="+mn-ea"/>
          <a:cs typeface="+mn-cs"/>
        </a:defRPr>
      </a:lvl3pPr>
      <a:lvl4pPr marL="1004888" indent="-182563" algn="l" rtl="0" fontAlgn="base">
        <a:spcBef>
          <a:spcPct val="20000"/>
        </a:spcBef>
        <a:spcAft>
          <a:spcPct val="0"/>
        </a:spcAft>
        <a:buClr>
          <a:schemeClr val="accent1"/>
        </a:buClr>
        <a:buFont typeface="Arial" charset="0"/>
        <a:buChar char="•"/>
        <a:defRPr kern="1200">
          <a:solidFill>
            <a:schemeClr val="tx1"/>
          </a:solidFill>
          <a:latin typeface="+mn-lt"/>
          <a:ea typeface="+mn-ea"/>
          <a:cs typeface="+mn-cs"/>
        </a:defRPr>
      </a:lvl4pPr>
      <a:lvl5pPr marL="1187450" indent="-136525" algn="l" rtl="0" fontAlgn="base">
        <a:spcBef>
          <a:spcPct val="20000"/>
        </a:spcBef>
        <a:spcAft>
          <a:spcPct val="0"/>
        </a:spcAft>
        <a:buClr>
          <a:schemeClr val="accent1"/>
        </a:buClr>
        <a:buSzPct val="100000"/>
        <a:buFont typeface="Arial" charset="0"/>
        <a:buChar char="•"/>
        <a:defRPr sz="16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ctrTitle"/>
          </p:nvPr>
        </p:nvSpPr>
        <p:spPr>
          <a:xfrm>
            <a:off x="381000" y="1506538"/>
            <a:ext cx="6934200" cy="1960562"/>
          </a:xfrm>
        </p:spPr>
        <p:txBody>
          <a:bodyPr wrap="square" numCol="1" anchorCtr="0" compatLnSpc="1">
            <a:prstTxWarp prst="textNoShape">
              <a:avLst/>
            </a:prstTxWarp>
          </a:bodyPr>
          <a:lstStyle/>
          <a:p>
            <a:pPr>
              <a:lnSpc>
                <a:spcPct val="95000"/>
              </a:lnSpc>
            </a:pPr>
            <a:r>
              <a:rPr lang="en-US" cap="none" smtClean="0">
                <a:cs typeface="Aharoni"/>
              </a:rPr>
              <a:t>MAKING INVESTMENT DECISIONS WITH THE NET PRESENT VALUE RULE</a:t>
            </a:r>
          </a:p>
        </p:txBody>
      </p:sp>
      <p:sp>
        <p:nvSpPr>
          <p:cNvPr id="6146" name="TextBox 1"/>
          <p:cNvSpPr txBox="1">
            <a:spLocks noChangeArrowheads="1"/>
          </p:cNvSpPr>
          <p:nvPr/>
        </p:nvSpPr>
        <p:spPr bwMode="auto">
          <a:xfrm>
            <a:off x="7853363" y="381000"/>
            <a:ext cx="914400" cy="1108075"/>
          </a:xfrm>
          <a:prstGeom prst="rect">
            <a:avLst/>
          </a:prstGeom>
          <a:noFill/>
          <a:ln w="9525">
            <a:noFill/>
            <a:miter lim="800000"/>
            <a:headEnd/>
            <a:tailEnd/>
          </a:ln>
        </p:spPr>
        <p:txBody>
          <a:bodyPr>
            <a:spAutoFit/>
          </a:bodyPr>
          <a:lstStyle/>
          <a:p>
            <a:r>
              <a:rPr lang="en-US" sz="6600">
                <a:solidFill>
                  <a:srgbClr val="0B5B7F"/>
                </a:solidFill>
              </a:rPr>
              <a:t>6</a:t>
            </a:r>
          </a:p>
        </p:txBody>
      </p:sp>
      <p:sp>
        <p:nvSpPr>
          <p:cNvPr id="6148" name="Rectangle 11"/>
          <p:cNvSpPr>
            <a:spLocks noChangeArrowheads="1"/>
          </p:cNvSpPr>
          <p:nvPr/>
        </p:nvSpPr>
        <p:spPr bwMode="auto">
          <a:xfrm>
            <a:off x="3714750" y="6553200"/>
            <a:ext cx="5410200" cy="457200"/>
          </a:xfrm>
          <a:prstGeom prst="rect">
            <a:avLst/>
          </a:prstGeom>
          <a:noFill/>
          <a:ln w="12700" cap="sq">
            <a:noFill/>
            <a:miter lim="800000"/>
            <a:headEnd type="none" w="sm" len="sm"/>
            <a:tailEnd type="none" w="sm" len="sm"/>
          </a:ln>
        </p:spPr>
        <p:txBody>
          <a:bodyPr/>
          <a:lstStyle/>
          <a:p>
            <a:pPr algn="r" eaLnBrk="0" hangingPunct="0">
              <a:spcBef>
                <a:spcPct val="50000"/>
              </a:spcBef>
            </a:pPr>
            <a:r>
              <a:rPr lang="en-US" sz="1200" b="1" i="1">
                <a:latin typeface="Times New Roman" pitchFamily="18" charset="0"/>
                <a:cs typeface="Arial" charset="0"/>
              </a:rPr>
              <a:t>Copyright</a:t>
            </a:r>
            <a:r>
              <a:rPr lang="en-US" sz="1200">
                <a:latin typeface="Times New Roman" pitchFamily="18" charset="0"/>
                <a:cs typeface="Arial" charset="0"/>
              </a:rPr>
              <a:t> </a:t>
            </a:r>
            <a:r>
              <a:rPr lang="en-US" sz="1200" b="1" i="1">
                <a:latin typeface="Times New Roman" pitchFamily="18" charset="0"/>
                <a:cs typeface="Arial" charset="0"/>
              </a:rPr>
              <a:t>© 2014 by The McGraw-Hill Companies, Inc. All rights reserved.</a:t>
            </a:r>
          </a:p>
        </p:txBody>
      </p:sp>
      <p:sp>
        <p:nvSpPr>
          <p:cNvPr id="6149" name="Rectangle 10"/>
          <p:cNvSpPr>
            <a:spLocks noChangeArrowheads="1"/>
          </p:cNvSpPr>
          <p:nvPr/>
        </p:nvSpPr>
        <p:spPr bwMode="auto">
          <a:xfrm>
            <a:off x="1588" y="6553200"/>
            <a:ext cx="2667000" cy="457200"/>
          </a:xfrm>
          <a:prstGeom prst="rect">
            <a:avLst/>
          </a:prstGeom>
          <a:noFill/>
          <a:ln w="12700" cap="sq">
            <a:noFill/>
            <a:miter lim="800000"/>
            <a:headEnd type="none" w="sm" len="sm"/>
            <a:tailEnd type="none" w="sm" len="sm"/>
          </a:ln>
        </p:spPr>
        <p:txBody>
          <a:bodyPr/>
          <a:lstStyle/>
          <a:p>
            <a:pPr eaLnBrk="0" hangingPunct="0">
              <a:spcBef>
                <a:spcPct val="50000"/>
              </a:spcBef>
            </a:pPr>
            <a:r>
              <a:rPr lang="en-US" sz="1200" b="1" i="1">
                <a:latin typeface="Times New Roman" pitchFamily="18" charset="0"/>
                <a:cs typeface="Arial" charset="0"/>
              </a:rPr>
              <a:t>McGraw-Hill/Irwin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6-2 IM&amp;C’s fertilizer project</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NPV Using Nominal Cash Flows</a:t>
            </a:r>
            <a:endParaRPr lang="en-US" dirty="0"/>
          </a:p>
        </p:txBody>
      </p:sp>
      <p:graphicFrame>
        <p:nvGraphicFramePr>
          <p:cNvPr id="5127" name="Object 7"/>
          <p:cNvGraphicFramePr>
            <a:graphicFrameLocks noChangeAspect="1"/>
          </p:cNvGraphicFramePr>
          <p:nvPr/>
        </p:nvGraphicFramePr>
        <p:xfrm>
          <a:off x="725488" y="2563813"/>
          <a:ext cx="7920037" cy="1876425"/>
        </p:xfrm>
        <a:graphic>
          <a:graphicData uri="http://schemas.openxmlformats.org/presentationml/2006/ole">
            <mc:AlternateContent xmlns:mc="http://schemas.openxmlformats.org/markup-compatibility/2006">
              <mc:Choice xmlns:v="urn:schemas-microsoft-com:vml" Requires="v">
                <p:oleObj spid="_x0000_s5130" name="Equation" r:id="rId4" imgW="3746160" imgH="888840" progId="Equation.3">
                  <p:embed/>
                </p:oleObj>
              </mc:Choice>
              <mc:Fallback>
                <p:oleObj name="Equation" r:id="rId4" imgW="3746160" imgH="88884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5488" y="2563813"/>
                        <a:ext cx="7920037" cy="1876425"/>
                      </a:xfrm>
                      <a:prstGeom prst="rect">
                        <a:avLst/>
                      </a:prstGeom>
                      <a:noFill/>
                      <a:ln w="2857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Table 6.2 </a:t>
            </a:r>
            <a:r>
              <a:rPr err="1" smtClean="0"/>
              <a:t>im&amp;c’s</a:t>
            </a:r>
            <a:r>
              <a:rPr smtClean="0"/>
              <a:t> fertilizer project, cash flow analysis ($1,000s)</a:t>
            </a:r>
            <a:endParaRPr/>
          </a:p>
        </p:txBody>
      </p:sp>
      <p:pic>
        <p:nvPicPr>
          <p:cNvPr id="29698" name="Picture 2"/>
          <p:cNvPicPr>
            <a:picLocks noChangeAspect="1" noChangeArrowheads="1"/>
          </p:cNvPicPr>
          <p:nvPr/>
        </p:nvPicPr>
        <p:blipFill>
          <a:blip r:embed="rId3"/>
          <a:srcRect/>
          <a:stretch>
            <a:fillRect/>
          </a:stretch>
        </p:blipFill>
        <p:spPr bwMode="auto">
          <a:xfrm>
            <a:off x="0" y="1809750"/>
            <a:ext cx="9144000" cy="3048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wrap="square" numCol="1" anchorCtr="0" compatLnSpc="1">
            <a:prstTxWarp prst="textNoShape">
              <a:avLst/>
            </a:prstTxWarp>
            <a:normAutofit fontScale="90000"/>
          </a:bodyPr>
          <a:lstStyle/>
          <a:p>
            <a:r>
              <a:rPr sz="3200" cap="none" smtClean="0">
                <a:ea typeface="Aharoni"/>
              </a:rPr>
              <a:t>TABLE 6.3 IM&amp;C’S FERTILIZER PROJECT, DETAILS OF CASH FLOW FORECAST IN YEAR 3 ($1,000S)</a:t>
            </a:r>
          </a:p>
        </p:txBody>
      </p:sp>
      <p:pic>
        <p:nvPicPr>
          <p:cNvPr id="31746" name="Picture 3"/>
          <p:cNvPicPr>
            <a:picLocks noChangeAspect="1" noChangeArrowheads="1"/>
          </p:cNvPicPr>
          <p:nvPr/>
        </p:nvPicPr>
        <p:blipFill>
          <a:blip r:embed="rId3"/>
          <a:srcRect/>
          <a:stretch>
            <a:fillRect/>
          </a:stretch>
        </p:blipFill>
        <p:spPr bwMode="auto">
          <a:xfrm>
            <a:off x="461963" y="2124075"/>
            <a:ext cx="8220075" cy="26098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Table 6.4 </a:t>
            </a:r>
            <a:r>
              <a:rPr err="1" smtClean="0"/>
              <a:t>im&amp;c’s</a:t>
            </a:r>
            <a:r>
              <a:rPr smtClean="0"/>
              <a:t> fertilizer project, tax depreciation</a:t>
            </a:r>
            <a:endParaRPr/>
          </a:p>
        </p:txBody>
      </p:sp>
      <p:pic>
        <p:nvPicPr>
          <p:cNvPr id="33794" name="Picture 2"/>
          <p:cNvPicPr>
            <a:picLocks noChangeAspect="1" noChangeArrowheads="1"/>
          </p:cNvPicPr>
          <p:nvPr/>
        </p:nvPicPr>
        <p:blipFill>
          <a:blip r:embed="rId3"/>
          <a:srcRect/>
          <a:stretch>
            <a:fillRect/>
          </a:stretch>
        </p:blipFill>
        <p:spPr bwMode="auto">
          <a:xfrm>
            <a:off x="1352550" y="1219200"/>
            <a:ext cx="6438900" cy="5334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Table 6.5 </a:t>
            </a:r>
            <a:r>
              <a:rPr err="1" smtClean="0"/>
              <a:t>im&amp;c’s</a:t>
            </a:r>
            <a:r>
              <a:rPr smtClean="0"/>
              <a:t> fertilizer project, tax payments ($1,000s) </a:t>
            </a:r>
            <a:endParaRPr/>
          </a:p>
        </p:txBody>
      </p:sp>
      <p:pic>
        <p:nvPicPr>
          <p:cNvPr id="35842" name="Picture 2"/>
          <p:cNvPicPr>
            <a:picLocks noChangeAspect="1" noChangeArrowheads="1"/>
          </p:cNvPicPr>
          <p:nvPr/>
        </p:nvPicPr>
        <p:blipFill>
          <a:blip r:embed="rId3"/>
          <a:srcRect/>
          <a:stretch>
            <a:fillRect/>
          </a:stretch>
        </p:blipFill>
        <p:spPr bwMode="auto">
          <a:xfrm>
            <a:off x="63500" y="1981200"/>
            <a:ext cx="8991600" cy="19939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Table 6.6 </a:t>
            </a:r>
            <a:r>
              <a:rPr err="1" smtClean="0"/>
              <a:t>im&amp;c’s</a:t>
            </a:r>
            <a:r>
              <a:rPr smtClean="0"/>
              <a:t> fertilizer project, revised cash flow analysis, ($1,000s) </a:t>
            </a:r>
            <a:endParaRPr/>
          </a:p>
        </p:txBody>
      </p:sp>
      <p:pic>
        <p:nvPicPr>
          <p:cNvPr id="37890" name="Picture 2"/>
          <p:cNvPicPr>
            <a:picLocks noChangeAspect="1" noChangeArrowheads="1"/>
          </p:cNvPicPr>
          <p:nvPr/>
        </p:nvPicPr>
        <p:blipFill>
          <a:blip r:embed="rId3"/>
          <a:srcRect/>
          <a:stretch>
            <a:fillRect/>
          </a:stretch>
        </p:blipFill>
        <p:spPr bwMode="auto">
          <a:xfrm>
            <a:off x="0" y="1752600"/>
            <a:ext cx="9144000" cy="3033713"/>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Problem 1: Investment Timing Decision</a:t>
            </a:r>
          </a:p>
          <a:p>
            <a:pPr lvl="1" indent="-182880" fontAlgn="auto">
              <a:buFont typeface="Arial" pitchFamily="34" charset="0"/>
              <a:buChar char="•"/>
              <a:defRPr/>
            </a:pPr>
            <a:r>
              <a:rPr lang="en-US" dirty="0" smtClean="0"/>
              <a:t>Some projects are more valuable if undertaken in the future</a:t>
            </a:r>
          </a:p>
          <a:p>
            <a:pPr lvl="1" indent="-182880" fontAlgn="auto">
              <a:buFont typeface="Arial" pitchFamily="34" charset="0"/>
              <a:buChar char="•"/>
              <a:defRPr/>
            </a:pPr>
            <a:r>
              <a:rPr lang="en-US" dirty="0" smtClean="0"/>
              <a:t>Examine start dates (</a:t>
            </a:r>
            <a:r>
              <a:rPr lang="en-US" i="1" dirty="0" smtClean="0"/>
              <a:t>t</a:t>
            </a:r>
            <a:r>
              <a:rPr lang="en-US" dirty="0" smtClean="0"/>
              <a:t>) for investment and calculate net future value for each date</a:t>
            </a:r>
          </a:p>
          <a:p>
            <a:pPr marL="731520" lvl="2" indent="-182880" fontAlgn="auto">
              <a:buFont typeface="Arial" pitchFamily="34" charset="0"/>
              <a:buChar char="•"/>
              <a:defRPr/>
            </a:pPr>
            <a:r>
              <a:rPr lang="en-US" dirty="0" smtClean="0"/>
              <a:t>Discount net values back to present</a:t>
            </a:r>
          </a:p>
          <a:p>
            <a:pPr lvl="1" indent="-182880" fontAlgn="auto">
              <a:buFont typeface="Arial" pitchFamily="34" charset="0"/>
              <a:buChar char="•"/>
              <a:defRPr/>
            </a:pPr>
            <a:endParaRPr lang="en-US" dirty="0"/>
          </a:p>
        </p:txBody>
      </p:sp>
      <p:pic>
        <p:nvPicPr>
          <p:cNvPr id="39939" name="Picture 2"/>
          <p:cNvPicPr>
            <a:picLocks noChangeAspect="1" noChangeArrowheads="1"/>
          </p:cNvPicPr>
          <p:nvPr/>
        </p:nvPicPr>
        <p:blipFill>
          <a:blip r:embed="rId3"/>
          <a:srcRect/>
          <a:stretch>
            <a:fillRect/>
          </a:stretch>
        </p:blipFill>
        <p:spPr bwMode="auto">
          <a:xfrm>
            <a:off x="228600" y="4656138"/>
            <a:ext cx="8763000" cy="814387"/>
          </a:xfrm>
          <a:prstGeom prst="rect">
            <a:avLst/>
          </a:prstGeom>
          <a:noFill/>
          <a:ln w="28575">
            <a:solidFill>
              <a:srgbClr val="D2533C"/>
            </a:solid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Problem 2: Choice between Long- and Short-Term Equipment</a:t>
            </a:r>
          </a:p>
          <a:p>
            <a:pPr lvl="1" indent="-182880" fontAlgn="auto">
              <a:buFont typeface="Arial" pitchFamily="34" charset="0"/>
              <a:buChar char="•"/>
              <a:defRPr/>
            </a:pPr>
            <a:r>
              <a:rPr lang="en-US" dirty="0" smtClean="0"/>
              <a:t>Example</a:t>
            </a:r>
          </a:p>
          <a:p>
            <a:pPr marL="731520" lvl="2" indent="-182880" fontAlgn="auto">
              <a:buFont typeface="Arial" pitchFamily="34" charset="0"/>
              <a:buChar char="•"/>
              <a:defRPr/>
            </a:pPr>
            <a:r>
              <a:rPr lang="en-US" dirty="0" smtClean="0"/>
              <a:t>Given the following cash flows from operating two machines and a 6% cost of capital, which machine has the higher value using the equivalent annual annuity method?</a:t>
            </a:r>
          </a:p>
          <a:p>
            <a:pPr marL="731520" lvl="2" indent="-182880" fontAlgn="auto">
              <a:buFont typeface="Arial" pitchFamily="34" charset="0"/>
              <a:buChar char="•"/>
              <a:defRPr/>
            </a:pPr>
            <a:endParaRPr lang="en-US" dirty="0"/>
          </a:p>
        </p:txBody>
      </p:sp>
      <p:graphicFrame>
        <p:nvGraphicFramePr>
          <p:cNvPr id="5" name="Table 4"/>
          <p:cNvGraphicFramePr>
            <a:graphicFrameLocks noGrp="1"/>
          </p:cNvGraphicFramePr>
          <p:nvPr/>
        </p:nvGraphicFramePr>
        <p:xfrm>
          <a:off x="914400" y="4724400"/>
          <a:ext cx="7315200" cy="1482725"/>
        </p:xfrm>
        <a:graphic>
          <a:graphicData uri="http://schemas.openxmlformats.org/drawingml/2006/table">
            <a:tbl>
              <a:tblPr firstRow="1" bandRow="1">
                <a:tableStyleId>{FABFCF23-3B69-468F-B69F-88F6DE6A72F2}</a:tableStyleId>
              </a:tblPr>
              <a:tblGrid>
                <a:gridCol w="1219199"/>
                <a:gridCol w="870857"/>
                <a:gridCol w="1045028"/>
                <a:gridCol w="1045028"/>
                <a:gridCol w="757646"/>
                <a:gridCol w="1332411"/>
                <a:gridCol w="1045028"/>
              </a:tblGrid>
              <a:tr h="370840">
                <a:tc>
                  <a:txBody>
                    <a:bodyPr/>
                    <a:lstStyle/>
                    <a:p>
                      <a:endParaRPr lang="en-US" dirty="0"/>
                    </a:p>
                  </a:txBody>
                  <a:tcPr/>
                </a:tc>
                <a:tc>
                  <a:txBody>
                    <a:bodyPr/>
                    <a:lstStyle/>
                    <a:p>
                      <a:r>
                        <a:rPr lang="en-US" dirty="0" smtClean="0"/>
                        <a:t>Year</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b="1" dirty="0" smtClean="0"/>
                        <a:t>Machine</a:t>
                      </a:r>
                      <a:endParaRPr lang="en-US" b="1" dirty="0"/>
                    </a:p>
                  </a:txBody>
                  <a:tcPr/>
                </a:tc>
                <a:tc>
                  <a:txBody>
                    <a:bodyPr/>
                    <a:lstStyle/>
                    <a:p>
                      <a:r>
                        <a:rPr lang="en-US" b="1" dirty="0" smtClean="0"/>
                        <a:t>0</a:t>
                      </a:r>
                      <a:endParaRPr lang="en-US" b="1" dirty="0"/>
                    </a:p>
                  </a:txBody>
                  <a:tcPr/>
                </a:tc>
                <a:tc>
                  <a:txBody>
                    <a:bodyPr/>
                    <a:lstStyle/>
                    <a:p>
                      <a:r>
                        <a:rPr lang="en-US" b="1" dirty="0" smtClean="0"/>
                        <a:t>1</a:t>
                      </a:r>
                      <a:endParaRPr lang="en-US" b="1" dirty="0"/>
                    </a:p>
                  </a:txBody>
                  <a:tcPr/>
                </a:tc>
                <a:tc>
                  <a:txBody>
                    <a:bodyPr/>
                    <a:lstStyle/>
                    <a:p>
                      <a:r>
                        <a:rPr lang="en-US" b="1" dirty="0" smtClean="0"/>
                        <a:t>2</a:t>
                      </a:r>
                      <a:endParaRPr lang="en-US" b="1" dirty="0"/>
                    </a:p>
                  </a:txBody>
                  <a:tcPr/>
                </a:tc>
                <a:tc>
                  <a:txBody>
                    <a:bodyPr/>
                    <a:lstStyle/>
                    <a:p>
                      <a:r>
                        <a:rPr lang="en-US" b="1" dirty="0" smtClean="0"/>
                        <a:t>3</a:t>
                      </a:r>
                      <a:endParaRPr lang="en-US" b="1" dirty="0"/>
                    </a:p>
                  </a:txBody>
                  <a:tcPr/>
                </a:tc>
                <a:tc>
                  <a:txBody>
                    <a:bodyPr/>
                    <a:lstStyle/>
                    <a:p>
                      <a:r>
                        <a:rPr lang="en-US" b="1" dirty="0" smtClean="0"/>
                        <a:t>PV@6%</a:t>
                      </a:r>
                      <a:endParaRPr lang="en-US" b="1" dirty="0"/>
                    </a:p>
                  </a:txBody>
                  <a:tcPr/>
                </a:tc>
                <a:tc>
                  <a:txBody>
                    <a:bodyPr/>
                    <a:lstStyle/>
                    <a:p>
                      <a:r>
                        <a:rPr lang="en-US" b="1" dirty="0" smtClean="0"/>
                        <a:t>E.A.A.</a:t>
                      </a:r>
                      <a:endParaRPr lang="en-US" b="1" dirty="0"/>
                    </a:p>
                  </a:txBody>
                  <a:tcPr/>
                </a:tc>
              </a:tr>
              <a:tr h="370840">
                <a:tc>
                  <a:txBody>
                    <a:bodyPr/>
                    <a:lstStyle/>
                    <a:p>
                      <a:r>
                        <a:rPr lang="en-US" dirty="0" smtClean="0"/>
                        <a:t>A</a:t>
                      </a:r>
                      <a:endParaRPr lang="en-US" dirty="0"/>
                    </a:p>
                  </a:txBody>
                  <a:tcPr/>
                </a:tc>
                <a:tc>
                  <a:txBody>
                    <a:bodyPr/>
                    <a:lstStyle/>
                    <a:p>
                      <a:r>
                        <a:rPr lang="en-US" dirty="0" smtClean="0"/>
                        <a:t>+15</a:t>
                      </a:r>
                      <a:endParaRPr lang="en-US" dirty="0"/>
                    </a:p>
                  </a:txBody>
                  <a:tcPr/>
                </a:tc>
                <a:tc>
                  <a:txBody>
                    <a:bodyPr/>
                    <a:lstStyle/>
                    <a:p>
                      <a:r>
                        <a:rPr lang="en-US" dirty="0" smtClean="0"/>
                        <a:t>+5</a:t>
                      </a:r>
                      <a:endParaRPr lang="en-US" dirty="0"/>
                    </a:p>
                  </a:txBody>
                  <a:tcPr/>
                </a:tc>
                <a:tc>
                  <a:txBody>
                    <a:bodyPr/>
                    <a:lstStyle/>
                    <a:p>
                      <a:r>
                        <a:rPr lang="en-US" dirty="0" smtClean="0"/>
                        <a:t>+5</a:t>
                      </a:r>
                      <a:endParaRPr lang="en-US" dirty="0"/>
                    </a:p>
                  </a:txBody>
                  <a:tcPr/>
                </a:tc>
                <a:tc>
                  <a:txBody>
                    <a:bodyPr/>
                    <a:lstStyle/>
                    <a:p>
                      <a:r>
                        <a:rPr lang="en-US" dirty="0" smtClean="0"/>
                        <a:t>+5</a:t>
                      </a:r>
                      <a:endParaRPr lang="en-US" dirty="0"/>
                    </a:p>
                  </a:txBody>
                  <a:tcPr/>
                </a:tc>
                <a:tc>
                  <a:txBody>
                    <a:bodyPr/>
                    <a:lstStyle/>
                    <a:p>
                      <a:r>
                        <a:rPr lang="en-US" dirty="0" smtClean="0"/>
                        <a:t>28.37</a:t>
                      </a:r>
                      <a:endParaRPr lang="en-US" dirty="0"/>
                    </a:p>
                  </a:txBody>
                  <a:tcPr/>
                </a:tc>
                <a:tc>
                  <a:txBody>
                    <a:bodyPr/>
                    <a:lstStyle/>
                    <a:p>
                      <a:r>
                        <a:rPr lang="en-US" dirty="0" smtClean="0"/>
                        <a:t>10.61</a:t>
                      </a:r>
                      <a:endParaRPr lang="en-US" dirty="0"/>
                    </a:p>
                  </a:txBody>
                  <a:tcPr/>
                </a:tc>
              </a:tr>
              <a:tr h="370840">
                <a:tc>
                  <a:txBody>
                    <a:bodyPr/>
                    <a:lstStyle/>
                    <a:p>
                      <a:r>
                        <a:rPr lang="en-US" dirty="0" smtClean="0"/>
                        <a:t>B</a:t>
                      </a:r>
                      <a:endParaRPr lang="en-US" dirty="0"/>
                    </a:p>
                  </a:txBody>
                  <a:tcPr/>
                </a:tc>
                <a:tc>
                  <a:txBody>
                    <a:bodyPr/>
                    <a:lstStyle/>
                    <a:p>
                      <a:r>
                        <a:rPr lang="en-US" dirty="0" smtClean="0"/>
                        <a:t>+10</a:t>
                      </a:r>
                      <a:endParaRPr lang="en-US" dirty="0"/>
                    </a:p>
                  </a:txBody>
                  <a:tcPr/>
                </a:tc>
                <a:tc>
                  <a:txBody>
                    <a:bodyPr/>
                    <a:lstStyle/>
                    <a:p>
                      <a:r>
                        <a:rPr lang="en-US" dirty="0" smtClean="0"/>
                        <a:t>+6</a:t>
                      </a:r>
                      <a:endParaRPr lang="en-US" dirty="0"/>
                    </a:p>
                  </a:txBody>
                  <a:tcPr/>
                </a:tc>
                <a:tc>
                  <a:txBody>
                    <a:bodyPr/>
                    <a:lstStyle/>
                    <a:p>
                      <a:r>
                        <a:rPr lang="en-US" dirty="0" smtClean="0"/>
                        <a:t>+6</a:t>
                      </a:r>
                      <a:endParaRPr lang="en-US" dirty="0"/>
                    </a:p>
                  </a:txBody>
                  <a:tcPr/>
                </a:tc>
                <a:tc>
                  <a:txBody>
                    <a:bodyPr/>
                    <a:lstStyle/>
                    <a:p>
                      <a:endParaRPr lang="en-US" dirty="0"/>
                    </a:p>
                  </a:txBody>
                  <a:tcPr/>
                </a:tc>
                <a:tc>
                  <a:txBody>
                    <a:bodyPr/>
                    <a:lstStyle/>
                    <a:p>
                      <a:r>
                        <a:rPr lang="en-US" dirty="0" smtClean="0"/>
                        <a:t>21.00</a:t>
                      </a:r>
                      <a:endParaRPr lang="en-US" dirty="0"/>
                    </a:p>
                  </a:txBody>
                  <a:tcPr/>
                </a:tc>
                <a:tc>
                  <a:txBody>
                    <a:bodyPr/>
                    <a:lstStyle/>
                    <a:p>
                      <a:r>
                        <a:rPr lang="en-US" dirty="0" smtClean="0"/>
                        <a:t>11.45</a:t>
                      </a:r>
                      <a:endParaRPr lang="en-US" dirty="0"/>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Equivalent Annual Cash Flow, Inflation, and Technological Change</a:t>
            </a:r>
          </a:p>
          <a:p>
            <a:pPr lvl="1" indent="-182880" fontAlgn="auto">
              <a:buFont typeface="Arial" pitchFamily="34" charset="0"/>
              <a:buChar char="•"/>
              <a:defRPr/>
            </a:pPr>
            <a:r>
              <a:rPr lang="en-US" dirty="0" smtClean="0"/>
              <a:t>Inflation increases nominal costs of operating equipment, but real costs remain unchanged</a:t>
            </a:r>
          </a:p>
          <a:p>
            <a:pPr lvl="1" indent="-182880" fontAlgn="auto">
              <a:buFont typeface="Arial" pitchFamily="34" charset="0"/>
              <a:buChar char="•"/>
              <a:defRPr/>
            </a:pPr>
            <a:r>
              <a:rPr lang="en-US" dirty="0" smtClean="0"/>
              <a:t>Real cash flows are not always constant</a:t>
            </a:r>
          </a:p>
          <a:p>
            <a:pPr lvl="1" indent="-182880" fontAlgn="auto">
              <a:buFont typeface="Arial" pitchFamily="34" charset="0"/>
              <a:buChar char="•"/>
              <a:defRPr/>
            </a:pPr>
            <a:endParaRPr lang="en-US" dirty="0" smtClean="0"/>
          </a:p>
          <a:p>
            <a:pPr lvl="1" indent="-182880" fontAlgn="auto">
              <a:buFont typeface="Arial" pitchFamily="34" charset="0"/>
              <a:buChar cha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Equivalent Annual Cash Flow and Taxes</a:t>
            </a:r>
          </a:p>
          <a:p>
            <a:pPr lvl="1" indent="-182880" fontAlgn="auto">
              <a:buFont typeface="Arial" pitchFamily="34" charset="0"/>
              <a:buChar char="•"/>
              <a:defRPr/>
            </a:pPr>
            <a:r>
              <a:rPr lang="en-US" dirty="0" smtClean="0"/>
              <a:t>Lifetime costs should be calculated after tax</a:t>
            </a:r>
          </a:p>
          <a:p>
            <a:pPr marL="731520" lvl="2" indent="-182880" fontAlgn="auto">
              <a:buFont typeface="Arial" pitchFamily="34" charset="0"/>
              <a:buChar char="•"/>
              <a:defRPr/>
            </a:pPr>
            <a:r>
              <a:rPr lang="en-US" sz="2800" dirty="0" smtClean="0"/>
              <a:t>Operating costs are tax-deductible</a:t>
            </a:r>
          </a:p>
          <a:p>
            <a:pPr marL="731520" lvl="2" indent="-182880" fontAlgn="auto">
              <a:buFont typeface="Arial" pitchFamily="34" charset="0"/>
              <a:buChar char="•"/>
              <a:defRPr/>
            </a:pPr>
            <a:r>
              <a:rPr lang="en-US" sz="2800" dirty="0" smtClean="0"/>
              <a:t>Capital investment generates depreciation tax shields</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Rule 1: Only Cash Flow Is Relevant</a:t>
            </a:r>
          </a:p>
          <a:p>
            <a:pPr lvl="1" indent="-182880" fontAlgn="auto">
              <a:buFont typeface="Arial" pitchFamily="34" charset="0"/>
              <a:buChar char="•"/>
              <a:defRPr/>
            </a:pPr>
            <a:r>
              <a:rPr lang="en-US" sz="3200" dirty="0" smtClean="0"/>
              <a:t>Capital Expenses</a:t>
            </a:r>
          </a:p>
          <a:p>
            <a:pPr marL="731520" lvl="2" indent="-182880" fontAlgn="auto">
              <a:buFont typeface="Arial" pitchFamily="34" charset="0"/>
              <a:buChar char="•"/>
              <a:defRPr/>
            </a:pPr>
            <a:r>
              <a:rPr lang="en-US" sz="2800" dirty="0" smtClean="0"/>
              <a:t>Record capital expenditures when they occur</a:t>
            </a:r>
          </a:p>
          <a:p>
            <a:pPr marL="731520" lvl="2" indent="-182880" fontAlgn="auto">
              <a:buFont typeface="Arial" pitchFamily="34" charset="0"/>
              <a:buChar char="•"/>
              <a:defRPr/>
            </a:pPr>
            <a:r>
              <a:rPr lang="en-US" sz="2800" dirty="0" smtClean="0"/>
              <a:t>To determine cash flow from income, add back depreciation and subtract capital expenditure </a:t>
            </a:r>
          </a:p>
          <a:p>
            <a:pPr lvl="1" indent="-182880" fontAlgn="auto">
              <a:buFont typeface="Arial" pitchFamily="34" charset="0"/>
              <a:buChar char="•"/>
              <a:defRPr/>
            </a:pPr>
            <a:r>
              <a:rPr lang="en-US" sz="3200" dirty="0" smtClean="0"/>
              <a:t>Working Capital</a:t>
            </a:r>
          </a:p>
          <a:p>
            <a:pPr marL="731520" lvl="2" indent="-182880" fontAlgn="auto">
              <a:buFont typeface="Arial" pitchFamily="34" charset="0"/>
              <a:buChar char="•"/>
              <a:defRPr/>
            </a:pPr>
            <a:r>
              <a:rPr lang="en-US" sz="2800" dirty="0" smtClean="0"/>
              <a:t>Difference between company’s short-term assets and liabilities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Problem 3: When to Replace an Old Machine</a:t>
            </a:r>
          </a:p>
          <a:p>
            <a:pPr lvl="1" indent="-182880" fontAlgn="auto">
              <a:buFont typeface="Arial" pitchFamily="34" charset="0"/>
              <a:buChar char="•"/>
              <a:defRPr/>
            </a:pPr>
            <a:r>
              <a:rPr lang="en-US" dirty="0" smtClean="0"/>
              <a:t>Example</a:t>
            </a:r>
          </a:p>
          <a:p>
            <a:pPr marL="731520" lvl="2" indent="-182880" fontAlgn="auto">
              <a:buFont typeface="Arial" pitchFamily="34" charset="0"/>
              <a:buChar char="•"/>
              <a:defRPr/>
            </a:pPr>
            <a:r>
              <a:rPr lang="en-US" dirty="0" smtClean="0"/>
              <a:t>A machine is expected to produce a net inflow of $4,000 this year and $4,000 next year before breaking. You can replace it now with a machine that costs $15,000 and will produce an inflow of $8,000 per year for three years. Should you replace now or wait a year?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Problem 3: When to Replace an Old Machine</a:t>
            </a:r>
          </a:p>
          <a:p>
            <a:pPr lvl="1" indent="-182880" fontAlgn="auto">
              <a:buFont typeface="Arial" pitchFamily="34" charset="0"/>
              <a:buChar char="•"/>
              <a:defRPr/>
            </a:pPr>
            <a:r>
              <a:rPr lang="en-US" dirty="0" smtClean="0"/>
              <a:t>Example, continued</a:t>
            </a:r>
          </a:p>
          <a:p>
            <a:pPr marL="731520" lvl="2" indent="-182880" fontAlgn="auto">
              <a:buFont typeface="Arial" pitchFamily="34" charset="0"/>
              <a:buChar char="•"/>
              <a:defRPr/>
            </a:pPr>
            <a:endParaRPr lang="en-US" dirty="0"/>
          </a:p>
        </p:txBody>
      </p:sp>
      <p:pic>
        <p:nvPicPr>
          <p:cNvPr id="50179" name="Picture 2"/>
          <p:cNvPicPr>
            <a:picLocks noChangeAspect="1" noChangeArrowheads="1"/>
          </p:cNvPicPr>
          <p:nvPr/>
        </p:nvPicPr>
        <p:blipFill>
          <a:blip r:embed="rId3"/>
          <a:srcRect/>
          <a:stretch>
            <a:fillRect/>
          </a:stretch>
        </p:blipFill>
        <p:spPr bwMode="auto">
          <a:xfrm>
            <a:off x="107950" y="3352800"/>
            <a:ext cx="8883650" cy="19050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6-3 using the </a:t>
            </a:r>
            <a:r>
              <a:rPr err="1" smtClean="0"/>
              <a:t>npv</a:t>
            </a:r>
            <a:r>
              <a:rPr smtClean="0"/>
              <a:t> rule to choose projects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Problem 4: Cost of Excess Capacity</a:t>
            </a:r>
          </a:p>
          <a:p>
            <a:pPr lvl="1" indent="-182880" fontAlgn="auto">
              <a:buFont typeface="Arial" pitchFamily="34" charset="0"/>
              <a:buChar char="•"/>
              <a:defRPr/>
            </a:pPr>
            <a:r>
              <a:rPr lang="en-US" dirty="0" smtClean="0"/>
              <a:t>Example</a:t>
            </a:r>
          </a:p>
          <a:p>
            <a:pPr marL="731520" lvl="2" indent="-182880" fontAlgn="auto">
              <a:buFont typeface="Arial" pitchFamily="34" charset="0"/>
              <a:buChar char="•"/>
              <a:defRPr/>
            </a:pPr>
            <a:r>
              <a:rPr lang="en-US" sz="2800" dirty="0" smtClean="0"/>
              <a:t>A computer system costs $500,000 to buy and operate at a discount rate of 6% and lasts five years</a:t>
            </a:r>
          </a:p>
          <a:p>
            <a:pPr marL="1005840" lvl="3" indent="-182880" fontAlgn="auto">
              <a:buFont typeface="Arial" pitchFamily="34" charset="0"/>
              <a:buChar char="•"/>
              <a:defRPr/>
            </a:pPr>
            <a:r>
              <a:rPr lang="en-US" sz="2400" dirty="0" smtClean="0"/>
              <a:t>Equivalent annual cost of $118,700</a:t>
            </a:r>
          </a:p>
          <a:p>
            <a:pPr marL="1005840" lvl="3" indent="-182880" fontAlgn="auto">
              <a:buFont typeface="Arial" pitchFamily="34" charset="0"/>
              <a:buChar char="•"/>
              <a:defRPr/>
            </a:pPr>
            <a:r>
              <a:rPr lang="en-US" sz="2400" dirty="0" smtClean="0"/>
              <a:t>Undertaking project in year 4 has a present value of 118,700</a:t>
            </a:r>
            <a:r>
              <a:rPr lang="en-US" sz="2400" smtClean="0"/>
              <a:t>/(1.06)</a:t>
            </a:r>
            <a:r>
              <a:rPr lang="en-US" sz="2400" baseline="30000" smtClean="0"/>
              <a:t>4</a:t>
            </a:r>
            <a:r>
              <a:rPr lang="en-US" sz="2400" dirty="0" smtClean="0"/>
              <a:t>, or about $94,000</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5257800"/>
          </a:xfrm>
        </p:spPr>
        <p:txBody>
          <a:bodyPr>
            <a:normAutofit lnSpcReduction="10000"/>
          </a:bodyPr>
          <a:lstStyle/>
          <a:p>
            <a:pPr marL="182880" indent="-182880" fontAlgn="auto">
              <a:buFont typeface="Arial" pitchFamily="34" charset="0"/>
              <a:buChar char="•"/>
              <a:defRPr/>
            </a:pPr>
            <a:r>
              <a:rPr lang="en-US" dirty="0" smtClean="0"/>
              <a:t>Rule 2: Estimate Cash Flows on an Incremental Basis</a:t>
            </a:r>
          </a:p>
          <a:p>
            <a:pPr lvl="1" indent="-182880" fontAlgn="auto">
              <a:buFont typeface="Arial" pitchFamily="34" charset="0"/>
              <a:buChar char="•"/>
              <a:defRPr/>
            </a:pPr>
            <a:r>
              <a:rPr lang="en-US" sz="3200" dirty="0" smtClean="0"/>
              <a:t>Include taxes, salvage value, incidental effects, and opportunity costs</a:t>
            </a:r>
          </a:p>
          <a:p>
            <a:pPr lvl="1" indent="-182880" fontAlgn="auto">
              <a:buFont typeface="Arial" pitchFamily="34" charset="0"/>
              <a:buChar char="•"/>
              <a:defRPr/>
            </a:pPr>
            <a:r>
              <a:rPr lang="en-US" sz="3200" dirty="0" smtClean="0"/>
              <a:t>Do not confuse average with incremental payoffs</a:t>
            </a:r>
          </a:p>
          <a:p>
            <a:pPr lvl="1" indent="-182880" fontAlgn="auto">
              <a:buFont typeface="Arial" pitchFamily="34" charset="0"/>
              <a:buChar char="•"/>
              <a:defRPr/>
            </a:pPr>
            <a:r>
              <a:rPr lang="en-US" sz="3200" dirty="0" smtClean="0"/>
              <a:t>Forecast sales today, recognize after-sales cash flow to come later</a:t>
            </a:r>
          </a:p>
          <a:p>
            <a:pPr lvl="1" indent="-182880" fontAlgn="auto">
              <a:buFont typeface="Arial" pitchFamily="34" charset="0"/>
              <a:buChar char="•"/>
              <a:defRPr/>
            </a:pPr>
            <a:r>
              <a:rPr lang="en-US" sz="3200" dirty="0" smtClean="0"/>
              <a:t>Forget sunk costs</a:t>
            </a:r>
          </a:p>
          <a:p>
            <a:pPr lvl="1" indent="-182880" fontAlgn="auto">
              <a:buFont typeface="Arial" pitchFamily="34" charset="0"/>
              <a:buChar char="•"/>
              <a:defRPr/>
            </a:pPr>
            <a:r>
              <a:rPr lang="en-US" sz="3200" dirty="0" smtClean="0"/>
              <a:t>Beware of allocated overhead costs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Rule 3: Treat Inflation Consistently</a:t>
            </a:r>
          </a:p>
          <a:p>
            <a:pPr lvl="1" indent="-182880" fontAlgn="auto">
              <a:buFont typeface="Arial" pitchFamily="34" charset="0"/>
              <a:buChar char="•"/>
              <a:defRPr/>
            </a:pPr>
            <a:r>
              <a:rPr lang="en-US" sz="3200" dirty="0" smtClean="0"/>
              <a:t>Use nominal interest rates to discount nominal cash flows</a:t>
            </a:r>
          </a:p>
          <a:p>
            <a:pPr lvl="1" indent="-182880" fontAlgn="auto">
              <a:buFont typeface="Arial" pitchFamily="34" charset="0"/>
              <a:buChar char="•"/>
              <a:defRPr/>
            </a:pPr>
            <a:r>
              <a:rPr lang="en-US" sz="3200" dirty="0" smtClean="0"/>
              <a:t>Use real interest rates to discount real cash flows</a:t>
            </a:r>
          </a:p>
          <a:p>
            <a:pPr lvl="1" indent="-182880" fontAlgn="auto">
              <a:buFont typeface="Arial" pitchFamily="34" charset="0"/>
              <a:buChar char="•"/>
              <a:defRPr/>
            </a:pPr>
            <a:r>
              <a:rPr lang="en-US" sz="3200" dirty="0" smtClean="0"/>
              <a:t>Same results from real and nominal figures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Inflation</a:t>
            </a:r>
          </a:p>
          <a:p>
            <a:pPr lvl="1" indent="-182880" fontAlgn="auto">
              <a:buFont typeface="Arial" pitchFamily="34" charset="0"/>
              <a:buChar char="•"/>
              <a:defRPr/>
            </a:pPr>
            <a:r>
              <a:rPr lang="en-US" dirty="0" smtClean="0"/>
              <a:t>Example</a:t>
            </a:r>
          </a:p>
          <a:p>
            <a:pPr marL="731520" lvl="2" indent="-182880" fontAlgn="auto">
              <a:buFont typeface="Arial" pitchFamily="34" charset="0"/>
              <a:buChar char="•"/>
              <a:defRPr/>
            </a:pPr>
            <a:r>
              <a:rPr lang="en-US" dirty="0" smtClean="0"/>
              <a:t>Project produces real cash flows of -$100 in year zero and then $35, $50, and $30 in three following years. Nominal discount rate is 15% and inflation rate is 10%. What is NPV?</a:t>
            </a:r>
          </a:p>
          <a:p>
            <a:pPr marL="182880" indent="-182880" fontAlgn="auto">
              <a:buFont typeface="Arial" pitchFamily="34" charset="0"/>
              <a:buChar char="•"/>
              <a:defRPr/>
            </a:pPr>
            <a:endParaRPr lang="en-US" dirty="0"/>
          </a:p>
        </p:txBody>
      </p:sp>
      <p:graphicFrame>
        <p:nvGraphicFramePr>
          <p:cNvPr id="4" name="Object 8">
            <a:hlinkClick r:id="" action="ppaction://ole?verb=0"/>
          </p:cNvPr>
          <p:cNvGraphicFramePr>
            <a:graphicFrameLocks/>
          </p:cNvGraphicFramePr>
          <p:nvPr/>
        </p:nvGraphicFramePr>
        <p:xfrm>
          <a:off x="1865313" y="4267200"/>
          <a:ext cx="5338762" cy="1525588"/>
        </p:xfrm>
        <a:graphic>
          <a:graphicData uri="http://schemas.openxmlformats.org/presentationml/2006/ole">
            <mc:AlternateContent xmlns:mc="http://schemas.openxmlformats.org/markup-compatibility/2006">
              <mc:Choice xmlns:v="urn:schemas-microsoft-com:vml" Requires="v">
                <p:oleObj spid="_x0000_s1035" name="Equation" r:id="rId4" imgW="2145960" imgH="634680" progId="Equation.3">
                  <p:embed/>
                </p:oleObj>
              </mc:Choice>
              <mc:Fallback>
                <p:oleObj name="Equation" r:id="rId4" imgW="2145960" imgH="634680" progId="Equation.3">
                  <p:embed/>
                  <p:pic>
                    <p:nvPicPr>
                      <p:cNvPr id="0" name="Picture 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5313" y="4267200"/>
                        <a:ext cx="5338762" cy="1525588"/>
                      </a:xfrm>
                      <a:prstGeom prst="rect">
                        <a:avLst/>
                      </a:prstGeom>
                      <a:noFill/>
                      <a:ln w="25400">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Inflation</a:t>
            </a:r>
          </a:p>
          <a:p>
            <a:pPr lvl="1" indent="-182880" fontAlgn="auto">
              <a:buFont typeface="Arial" pitchFamily="34" charset="0"/>
              <a:buChar char="•"/>
              <a:defRPr/>
            </a:pPr>
            <a:r>
              <a:rPr lang="en-US" dirty="0" smtClean="0"/>
              <a:t>Example—Nominal figures</a:t>
            </a:r>
          </a:p>
        </p:txBody>
      </p:sp>
      <p:graphicFrame>
        <p:nvGraphicFramePr>
          <p:cNvPr id="2055" name="Object 7">
            <a:hlinkClick r:id="" action="ppaction://ole?verb=0"/>
          </p:cNvPr>
          <p:cNvGraphicFramePr>
            <a:graphicFrameLocks/>
          </p:cNvGraphicFramePr>
          <p:nvPr/>
        </p:nvGraphicFramePr>
        <p:xfrm>
          <a:off x="1524000" y="2667000"/>
          <a:ext cx="5715000" cy="3657600"/>
        </p:xfrm>
        <a:graphic>
          <a:graphicData uri="http://schemas.openxmlformats.org/presentationml/2006/ole">
            <mc:AlternateContent xmlns:mc="http://schemas.openxmlformats.org/markup-compatibility/2006">
              <mc:Choice xmlns:v="urn:schemas-microsoft-com:vml" Requires="v">
                <p:oleObj spid="_x0000_s2058" name="Equation" r:id="rId4" imgW="2349360" imgH="1600200" progId="Equation.3">
                  <p:embed/>
                </p:oleObj>
              </mc:Choice>
              <mc:Fallback>
                <p:oleObj name="Equation" r:id="rId4" imgW="2349360" imgH="1600200" progId="Equation.3">
                  <p:embed/>
                  <p:pic>
                    <p:nvPicPr>
                      <p:cNvPr id="0" name="Picture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667000"/>
                        <a:ext cx="5715000" cy="3657600"/>
                      </a:xfrm>
                      <a:prstGeom prst="rect">
                        <a:avLst/>
                      </a:prstGeom>
                      <a:noFill/>
                      <a:ln w="28575">
                        <a:solidFill>
                          <a:srgbClr val="D2533C"/>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Inflation</a:t>
            </a:r>
          </a:p>
          <a:p>
            <a:pPr lvl="1" indent="-182880" fontAlgn="auto">
              <a:buFont typeface="Arial" pitchFamily="34" charset="0"/>
              <a:buChar char="•"/>
              <a:defRPr/>
            </a:pPr>
            <a:r>
              <a:rPr lang="en-US" dirty="0" smtClean="0"/>
              <a:t>Example—Real figures</a:t>
            </a:r>
          </a:p>
          <a:p>
            <a:pPr marL="182880" indent="-182880" fontAlgn="auto">
              <a:buFont typeface="Arial" pitchFamily="34" charset="0"/>
              <a:buChar char="•"/>
              <a:defRPr/>
            </a:pPr>
            <a:endParaRPr lang="en-US" dirty="0"/>
          </a:p>
        </p:txBody>
      </p:sp>
      <p:graphicFrame>
        <p:nvGraphicFramePr>
          <p:cNvPr id="3079" name="Object 7">
            <a:hlinkClick r:id="" action="ppaction://ole?verb=0"/>
          </p:cNvPr>
          <p:cNvGraphicFramePr>
            <a:graphicFrameLocks/>
          </p:cNvGraphicFramePr>
          <p:nvPr/>
        </p:nvGraphicFramePr>
        <p:xfrm>
          <a:off x="1600200" y="2667000"/>
          <a:ext cx="5745163" cy="3276600"/>
        </p:xfrm>
        <a:graphic>
          <a:graphicData uri="http://schemas.openxmlformats.org/presentationml/2006/ole">
            <mc:AlternateContent xmlns:mc="http://schemas.openxmlformats.org/markup-compatibility/2006">
              <mc:Choice xmlns:v="urn:schemas-microsoft-com:vml" Requires="v">
                <p:oleObj spid="_x0000_s3082" name="Equation" r:id="rId4" imgW="2361960" imgH="1346040" progId="Equation.3">
                  <p:embed/>
                </p:oleObj>
              </mc:Choice>
              <mc:Fallback>
                <p:oleObj name="Equation" r:id="rId4" imgW="2361960" imgH="1346040" progId="Equation.3">
                  <p:embed/>
                  <p:pic>
                    <p:nvPicPr>
                      <p:cNvPr id="0" name="Picture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667000"/>
                        <a:ext cx="5745163" cy="3276600"/>
                      </a:xfrm>
                      <a:prstGeom prst="rect">
                        <a:avLst/>
                      </a:prstGeom>
                      <a:noFill/>
                      <a:ln w="2857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6-1 applying net present value rule</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Separate Investment and Financing Decisions</a:t>
            </a:r>
          </a:p>
          <a:p>
            <a:pPr lvl="1" indent="-182880" fontAlgn="auto">
              <a:buFont typeface="Arial" pitchFamily="34" charset="0"/>
              <a:buChar char="•"/>
              <a:defRPr/>
            </a:pPr>
            <a:r>
              <a:rPr lang="en-US" dirty="0" smtClean="0"/>
              <a:t>Regardless of financing, treat cash outflows required for project as coming from investors</a:t>
            </a:r>
          </a:p>
          <a:p>
            <a:pPr lvl="1" indent="-182880" fontAlgn="auto">
              <a:buFont typeface="Arial" pitchFamily="34" charset="0"/>
              <a:buChar char="•"/>
              <a:defRPr/>
            </a:pPr>
            <a:r>
              <a:rPr lang="en-US" dirty="0" smtClean="0"/>
              <a:t>Regardless of financing, treat cash inflows as going to investors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wrap="square" numCol="1" anchorCtr="0" compatLnSpc="1">
            <a:prstTxWarp prst="textNoShape">
              <a:avLst/>
            </a:prstTxWarp>
            <a:normAutofit fontScale="90000"/>
          </a:bodyPr>
          <a:lstStyle/>
          <a:p>
            <a:r>
              <a:rPr sz="3200" cap="none" smtClean="0">
                <a:ea typeface="Aharoni"/>
              </a:rPr>
              <a:t>TABLE 6.1 IM&amp;C’S FERTILIZER PROJECT, REVISED PROJECTIONS ($1,000S) REFLECTING INFLATION</a:t>
            </a:r>
          </a:p>
        </p:txBody>
      </p:sp>
      <p:pic>
        <p:nvPicPr>
          <p:cNvPr id="24578" name="Picture 2"/>
          <p:cNvPicPr>
            <a:picLocks noChangeAspect="1" noChangeArrowheads="1"/>
          </p:cNvPicPr>
          <p:nvPr/>
        </p:nvPicPr>
        <p:blipFill>
          <a:blip r:embed="rId3"/>
          <a:srcRect/>
          <a:stretch>
            <a:fillRect/>
          </a:stretch>
        </p:blipFill>
        <p:spPr bwMode="auto">
          <a:xfrm>
            <a:off x="0" y="1571625"/>
            <a:ext cx="9144000" cy="3500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9e PPT design templat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9e PPT design template</Template>
  <TotalTime>690</TotalTime>
  <Words>1521</Words>
  <Application>Microsoft Office PowerPoint</Application>
  <PresentationFormat>On-screen Show (4:3)</PresentationFormat>
  <Paragraphs>140</Paragraphs>
  <Slides>22</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9e PPT design template</vt:lpstr>
      <vt:lpstr>Equation</vt:lpstr>
      <vt:lpstr>MAKING INVESTMENT DECISIONS WITH THE NET PRESENT VALUE RULE</vt:lpstr>
      <vt:lpstr>6-1 applying net present value rule</vt:lpstr>
      <vt:lpstr>6-1 applying net present value rule</vt:lpstr>
      <vt:lpstr>6-1 applying net present value rule</vt:lpstr>
      <vt:lpstr>6-1 applying net present value rule</vt:lpstr>
      <vt:lpstr>6-1 applying net present value rule</vt:lpstr>
      <vt:lpstr>6-1 applying net present value rule</vt:lpstr>
      <vt:lpstr>6-1 applying net present value rule</vt:lpstr>
      <vt:lpstr>TABLE 6.1 IM&amp;C’S FERTILIZER PROJECT, REVISED PROJECTIONS ($1,000S) REFLECTING INFLATION</vt:lpstr>
      <vt:lpstr>6-2 IM&amp;C’s fertilizer project</vt:lpstr>
      <vt:lpstr>Table 6.2 im&amp;c’s fertilizer project, cash flow analysis ($1,000s)</vt:lpstr>
      <vt:lpstr>TABLE 6.3 IM&amp;C’S FERTILIZER PROJECT, DETAILS OF CASH FLOW FORECAST IN YEAR 3 ($1,000S)</vt:lpstr>
      <vt:lpstr>Table 6.4 im&amp;c’s fertilizer project, tax depreciation</vt:lpstr>
      <vt:lpstr>Table 6.5 im&amp;c’s fertilizer project, tax payments ($1,000s) </vt:lpstr>
      <vt:lpstr>Table 6.6 im&amp;c’s fertilizer project, revised cash flow analysis, ($1,000s) </vt:lpstr>
      <vt:lpstr>6-3 using the npv rule to choose projects</vt:lpstr>
      <vt:lpstr>6-3 using the npv rule to choose projects</vt:lpstr>
      <vt:lpstr>6-3 using the npv rule to choose projects</vt:lpstr>
      <vt:lpstr>6-3 using the npv rule to choose projects</vt:lpstr>
      <vt:lpstr>6-3 using the npv rule to choose projects</vt:lpstr>
      <vt:lpstr>6-3 using the npv rule to choose projects</vt:lpstr>
      <vt:lpstr>6-3 using the npv rule to choose projects</vt:lpstr>
    </vt:vector>
  </TitlesOfParts>
  <Company>The McGraw-Hill Companies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Bathurst, Noelle</dc:creator>
  <cp:lastModifiedBy>IT Operations</cp:lastModifiedBy>
  <cp:revision>29</cp:revision>
  <dcterms:created xsi:type="dcterms:W3CDTF">2012-04-04T15:39:55Z</dcterms:created>
  <dcterms:modified xsi:type="dcterms:W3CDTF">2012-11-26T03:54:34Z</dcterms:modified>
</cp:coreProperties>
</file>