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83" r:id="rId2"/>
    <p:sldId id="340" r:id="rId3"/>
    <p:sldId id="505" r:id="rId4"/>
    <p:sldId id="497" r:id="rId5"/>
    <p:sldId id="563" r:id="rId6"/>
    <p:sldId id="565" r:id="rId7"/>
    <p:sldId id="566" r:id="rId8"/>
    <p:sldId id="567" r:id="rId9"/>
    <p:sldId id="568" r:id="rId10"/>
    <p:sldId id="569" r:id="rId11"/>
    <p:sldId id="570" r:id="rId12"/>
    <p:sldId id="571" r:id="rId13"/>
    <p:sldId id="573" r:id="rId14"/>
    <p:sldId id="574" r:id="rId15"/>
    <p:sldId id="575" r:id="rId16"/>
    <p:sldId id="576" r:id="rId17"/>
    <p:sldId id="618" r:id="rId18"/>
    <p:sldId id="514" r:id="rId19"/>
    <p:sldId id="515" r:id="rId20"/>
    <p:sldId id="516" r:id="rId21"/>
    <p:sldId id="545" r:id="rId22"/>
    <p:sldId id="519" r:id="rId23"/>
    <p:sldId id="520" r:id="rId24"/>
    <p:sldId id="521" r:id="rId25"/>
    <p:sldId id="522" r:id="rId26"/>
    <p:sldId id="546" r:id="rId27"/>
    <p:sldId id="547" r:id="rId28"/>
    <p:sldId id="523" r:id="rId29"/>
    <p:sldId id="524" r:id="rId30"/>
    <p:sldId id="548" r:id="rId31"/>
    <p:sldId id="525" r:id="rId32"/>
    <p:sldId id="549" r:id="rId33"/>
    <p:sldId id="550" r:id="rId34"/>
    <p:sldId id="551" r:id="rId35"/>
    <p:sldId id="552" r:id="rId36"/>
    <p:sldId id="553" r:id="rId37"/>
    <p:sldId id="581" r:id="rId38"/>
    <p:sldId id="517" r:id="rId39"/>
    <p:sldId id="518" r:id="rId40"/>
    <p:sldId id="543" r:id="rId41"/>
    <p:sldId id="544" r:id="rId42"/>
    <p:sldId id="582" r:id="rId4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3"/>
    <a:srgbClr val="E8E8DC"/>
    <a:srgbClr val="F935C4"/>
    <a:srgbClr val="91BCFF"/>
    <a:srgbClr val="7BD1FF"/>
    <a:srgbClr val="38BCFF"/>
    <a:srgbClr val="F944C6"/>
    <a:srgbClr val="F96BCB"/>
    <a:srgbClr val="83F499"/>
    <a:srgbClr val="4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6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10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4/24/2026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14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4/24/2026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9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8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68DF4-E04B-4453-A7C9-AAF674331E38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B4F0-DE12-4B07-B90E-22913801231E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36E7-80EE-4269-80E4-F4F29B987A23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43AC-A7B4-4B43-8566-381703F1D9A9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0DAE-2045-4A18-9592-16B0DB82E056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5411-4769-4458-BEB2-ED015F5E6670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D475-98D2-4021-8A02-ACE3563B37E6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1B21-4E2B-4569-A656-39D4FF6F5B47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6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86B4-EEB8-4AF0-98B4-93A2D3CDCD31}" type="datetime1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7.png"/><Relationship Id="rId7" Type="http://schemas.openxmlformats.org/officeDocument/2006/relationships/image" Target="../media/image70.wmf"/><Relationship Id="rId12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2.wmf"/><Relationship Id="rId5" Type="http://schemas.openxmlformats.org/officeDocument/2006/relationships/image" Target="../media/image6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8.png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8.pn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16.png"/><Relationship Id="rId4" Type="http://schemas.openxmlformats.org/officeDocument/2006/relationships/image" Target="../media/image129.png"/><Relationship Id="rId9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3239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27– Public Goods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 long as public goods are </a:t>
            </a:r>
            <a:r>
              <a:rPr lang="en-US" b="1" i="1" dirty="0"/>
              <a:t>excludable</a:t>
            </a:r>
            <a:r>
              <a:rPr lang="en-US" dirty="0"/>
              <a:t>, we can imagine market-based provision. But in this case, we are basically talking about </a:t>
            </a:r>
            <a:r>
              <a:rPr lang="en-US" b="1" dirty="0"/>
              <a:t>club goods</a:t>
            </a:r>
            <a:r>
              <a:rPr lang="en-US" dirty="0"/>
              <a:t>.</a:t>
            </a:r>
          </a:p>
          <a:p>
            <a:r>
              <a:rPr lang="en-US" dirty="0"/>
              <a:t>In some cases, it may be possible to simply exclude non-payers at the “gate” – as, for instance in movie theaters (i.e., club goods).</a:t>
            </a:r>
          </a:p>
          <a:p>
            <a:r>
              <a:rPr lang="en-US" dirty="0"/>
              <a:t>In such cases, firms and “clubs” can compete for paying customers.</a:t>
            </a:r>
          </a:p>
          <a:p>
            <a:r>
              <a:rPr lang="en-US" dirty="0"/>
              <a:t>In other instances, the public good is </a:t>
            </a:r>
            <a:r>
              <a:rPr lang="en-US" b="1" i="1" dirty="0"/>
              <a:t>geographically confined</a:t>
            </a:r>
            <a:r>
              <a:rPr lang="en-US" dirty="0"/>
              <a:t>, and individuals must pay some “price” to live in the community that provides the public good.</a:t>
            </a:r>
          </a:p>
          <a:p>
            <a:r>
              <a:rPr lang="en-US" dirty="0"/>
              <a:t>In such cases, geographically based institutions like </a:t>
            </a:r>
            <a:r>
              <a:rPr lang="en-US" i="1" dirty="0"/>
              <a:t>homeowners’ associations </a:t>
            </a:r>
            <a:r>
              <a:rPr lang="en-US" dirty="0"/>
              <a:t>and </a:t>
            </a:r>
            <a:r>
              <a:rPr lang="en-US" i="1" dirty="0"/>
              <a:t>local governments </a:t>
            </a:r>
            <a:r>
              <a:rPr lang="en-US" dirty="0"/>
              <a:t>emerge.</a:t>
            </a:r>
          </a:p>
          <a:p>
            <a:r>
              <a:rPr lang="en-US" dirty="0"/>
              <a:t>None of this is easily envisioned for </a:t>
            </a:r>
            <a:r>
              <a:rPr lang="en-US" i="1" dirty="0"/>
              <a:t>pure public goods</a:t>
            </a:r>
            <a:r>
              <a:rPr lang="en-US" dirty="0"/>
              <a:t>, like national defense, that are not excludable.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48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Establishing “Markets” to Provide Public Goods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6B64E65-0859-41D6-8310-42734792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335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Price Discrimination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institutions provide (local) public goods – such as public gardens and pools – consumers consume the </a:t>
            </a:r>
            <a:r>
              <a:rPr lang="en-US" b="1" dirty="0"/>
              <a:t>same </a:t>
            </a:r>
            <a:r>
              <a:rPr lang="en-US" b="1" i="1" dirty="0"/>
              <a:t>quantity </a:t>
            </a:r>
            <a:r>
              <a:rPr lang="en-US" dirty="0"/>
              <a:t>but have </a:t>
            </a:r>
            <a:r>
              <a:rPr lang="en-US" b="1" i="1" dirty="0"/>
              <a:t>different willingness to pay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444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private goods markets, efficiency arises from the fact that all individuals pay the </a:t>
            </a:r>
            <a:r>
              <a:rPr lang="en-US" b="1" i="1" dirty="0"/>
              <a:t>same price </a:t>
            </a:r>
            <a:r>
              <a:rPr lang="en-US" dirty="0"/>
              <a:t>and then </a:t>
            </a:r>
            <a:r>
              <a:rPr lang="en-US" b="1" i="1" dirty="0"/>
              <a:t>choose different quantities </a:t>
            </a:r>
            <a:r>
              <a:rPr lang="en-US" dirty="0"/>
              <a:t>as they optimize.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3026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i="1" dirty="0"/>
              <a:t>public good markets</a:t>
            </a:r>
            <a:r>
              <a:rPr lang="en-US" dirty="0"/>
              <a:t>, the reverse is true: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247072"/>
            <a:ext cx="3810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Everyone chooses the </a:t>
            </a:r>
            <a:r>
              <a:rPr lang="en-US" b="1" i="1" dirty="0"/>
              <a:t>same quantity </a:t>
            </a:r>
            <a:r>
              <a:rPr lang="en-US" i="1" dirty="0"/>
              <a:t>– but </a:t>
            </a:r>
            <a:r>
              <a:rPr lang="en-US" dirty="0"/>
              <a:t>in order for this to happen </a:t>
            </a:r>
            <a:r>
              <a:rPr lang="en-US" i="1" dirty="0"/>
              <a:t>efficiently</a:t>
            </a:r>
            <a:r>
              <a:rPr lang="en-US" dirty="0"/>
              <a:t>, individuals must optimize using </a:t>
            </a:r>
            <a:r>
              <a:rPr lang="en-US" b="1" i="1" dirty="0"/>
              <a:t>individualized prices</a:t>
            </a:r>
            <a:r>
              <a:rPr lang="en-US" dirty="0"/>
              <a:t> related to their </a:t>
            </a:r>
            <a:r>
              <a:rPr lang="en-US" i="1" dirty="0"/>
              <a:t>marginal willingness to pay.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724400" y="5335389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5029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23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5843016"/>
            <a:ext cx="2209800" cy="1588"/>
          </a:xfrm>
          <a:prstGeom prst="line">
            <a:avLst/>
          </a:prstGeom>
          <a:ln w="19050">
            <a:solidFill>
              <a:srgbClr val="F935C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6053328"/>
            <a:ext cx="22098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389120" y="5562600"/>
            <a:ext cx="304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p</a:t>
            </a:r>
            <a:r>
              <a:rPr lang="en-US" sz="1400" b="1" baseline="30000" dirty="0">
                <a:solidFill>
                  <a:srgbClr val="F935C4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5867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AE00"/>
                </a:solidFill>
              </a:rPr>
              <a:t>  p</a:t>
            </a:r>
            <a:r>
              <a:rPr lang="en-US" sz="1400" b="1" baseline="30000" dirty="0">
                <a:solidFill>
                  <a:srgbClr val="00AE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953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</a:t>
            </a:r>
            <a:r>
              <a:rPr lang="en-US" i="1" dirty="0"/>
              <a:t>individualized prices </a:t>
            </a:r>
            <a:r>
              <a:rPr lang="en-US" dirty="0"/>
              <a:t>are called </a:t>
            </a:r>
            <a:r>
              <a:rPr lang="en-US" b="1" i="1" dirty="0">
                <a:solidFill>
                  <a:srgbClr val="FF0000"/>
                </a:solidFill>
              </a:rPr>
              <a:t>Lindahl prices</a:t>
            </a:r>
            <a:r>
              <a:rPr lang="en-US" dirty="0"/>
              <a:t>, and an equilibrium in which efficient </a:t>
            </a:r>
            <a:r>
              <a:rPr lang="en-US" i="1" dirty="0"/>
              <a:t>Lindahl price discrimination </a:t>
            </a:r>
            <a:r>
              <a:rPr lang="en-US" dirty="0"/>
              <a:t>arises is called a </a:t>
            </a:r>
          </a:p>
          <a:p>
            <a:pPr algn="ctr"/>
            <a:r>
              <a:rPr lang="en-US" b="1" i="1" dirty="0"/>
              <a:t>Lindahl Equilibrium</a:t>
            </a:r>
            <a:r>
              <a:rPr lang="en-US" dirty="0"/>
              <a:t>.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8B5F4859-A9F8-4FEE-9934-77F8D8C9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C72AD-8455-4584-97A7-AB5DC9A9C8F6}"/>
              </a:ext>
            </a:extLst>
          </p:cNvPr>
          <p:cNvSpPr txBox="1"/>
          <p:nvPr/>
        </p:nvSpPr>
        <p:spPr>
          <a:xfrm>
            <a:off x="4476750" y="2982172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44078-049C-4E78-8A05-D2DA6E519307}"/>
              </a:ext>
            </a:extLst>
          </p:cNvPr>
          <p:cNvSpPr txBox="1"/>
          <p:nvPr/>
        </p:nvSpPr>
        <p:spPr>
          <a:xfrm>
            <a:off x="4437993" y="302818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0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9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Equilibrium and the Incentive to Lie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conceptually see how prices can be </a:t>
            </a:r>
            <a:r>
              <a:rPr lang="en-US" i="1" dirty="0"/>
              <a:t>individualized </a:t>
            </a:r>
            <a:r>
              <a:rPr lang="en-US" dirty="0"/>
              <a:t>as </a:t>
            </a:r>
            <a:r>
              <a:rPr lang="en-US" b="1" i="1" dirty="0"/>
              <a:t>Lindahl prices </a:t>
            </a:r>
            <a:r>
              <a:rPr lang="en-US" dirty="0"/>
              <a:t>in such a way as to get individuals to </a:t>
            </a:r>
            <a:r>
              <a:rPr lang="en-US" i="1" dirty="0"/>
              <a:t>choose the same level of the public good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44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practical problem, however, is that setting such </a:t>
            </a:r>
            <a:r>
              <a:rPr lang="en-US" i="1" dirty="0"/>
              <a:t>individualized prices </a:t>
            </a:r>
            <a:r>
              <a:rPr lang="en-US" dirty="0"/>
              <a:t>requires knowledge of individual </a:t>
            </a:r>
            <a:r>
              <a:rPr lang="en-US" i="1" dirty="0"/>
              <a:t>tastes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580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firms (or clubs) rely on individuals to give indications of their individual tastes, they are relying on </a:t>
            </a:r>
            <a:r>
              <a:rPr lang="en-US" i="1" dirty="0"/>
              <a:t>information provided by consumers who know that the price they will be charged depends on how much they </a:t>
            </a:r>
            <a:r>
              <a:rPr lang="en-US" b="1" i="1" dirty="0"/>
              <a:t>say </a:t>
            </a:r>
            <a:r>
              <a:rPr lang="en-US" i="1" dirty="0"/>
              <a:t>they like the public good.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648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individuals then clearly have an incentive to </a:t>
            </a:r>
            <a:r>
              <a:rPr lang="en-US" b="1" i="1" dirty="0">
                <a:solidFill>
                  <a:srgbClr val="FF0000"/>
                </a:solidFill>
              </a:rPr>
              <a:t>under-report their true taste </a:t>
            </a:r>
            <a:r>
              <a:rPr lang="en-US" dirty="0"/>
              <a:t>for the public good (i.e., an incentive to lie).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38286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the </a:t>
            </a:r>
            <a:r>
              <a:rPr lang="en-US" i="1" dirty="0"/>
              <a:t>number of individuals </a:t>
            </a:r>
            <a:r>
              <a:rPr lang="en-US" dirty="0"/>
              <a:t>increases, the incentive to lie about tastes grows – because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a single individual’s tastes have increasingly little connection to how much of the public good will be produced, while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486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</a:t>
            </a:r>
            <a:r>
              <a:rPr lang="en-US" i="1" dirty="0"/>
              <a:t>individualized price </a:t>
            </a:r>
            <a:r>
              <a:rPr lang="en-US" dirty="0"/>
              <a:t>depends entirely on an individual’s (reported) tastes.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has led to interest in </a:t>
            </a:r>
            <a:r>
              <a:rPr lang="en-US" b="1" i="1" dirty="0"/>
              <a:t>preference revelation mechanisms </a:t>
            </a:r>
            <a:r>
              <a:rPr lang="en-US" dirty="0"/>
              <a:t>– i.e. the structuring of incentives to get people to report their true preferences for public goods.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3AF5594-3C74-4BD4-BA8D-4775B0AA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Even when some public goods are </a:t>
            </a:r>
            <a:r>
              <a:rPr lang="en-US" i="1" dirty="0"/>
              <a:t>not </a:t>
            </a:r>
            <a:r>
              <a:rPr lang="en-US" dirty="0"/>
              <a:t>excludable, we can think of examples where market mechanisms can provide them – </a:t>
            </a:r>
            <a:r>
              <a:rPr lang="en-US" sz="3100" i="1" dirty="0"/>
              <a:t>if the public good can be tied to a private good.</a:t>
            </a:r>
          </a:p>
          <a:p>
            <a:r>
              <a:rPr lang="en-US" dirty="0"/>
              <a:t>The most famous example is that of the 18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  <a:r>
              <a:rPr lang="en-US" i="1" dirty="0"/>
              <a:t>lighthouse</a:t>
            </a:r>
            <a:r>
              <a:rPr lang="en-US" dirty="0"/>
              <a:t> that guided ships into </a:t>
            </a:r>
            <a:r>
              <a:rPr lang="en-US" dirty="0" err="1"/>
              <a:t>harbours</a:t>
            </a:r>
            <a:r>
              <a:rPr lang="en-US" dirty="0"/>
              <a:t> </a:t>
            </a:r>
            <a:r>
              <a:rPr lang="en-US" i="1" dirty="0"/>
              <a:t>and </a:t>
            </a:r>
            <a:r>
              <a:rPr lang="en-US" dirty="0"/>
              <a:t>around treacherous waters.</a:t>
            </a:r>
          </a:p>
          <a:p>
            <a:r>
              <a:rPr lang="en-US" dirty="0"/>
              <a:t>Such lighthouses were in some cases provided by owners of </a:t>
            </a:r>
            <a:r>
              <a:rPr lang="en-US" dirty="0" err="1"/>
              <a:t>harbours</a:t>
            </a:r>
            <a:r>
              <a:rPr lang="en-US" dirty="0"/>
              <a:t> who </a:t>
            </a:r>
            <a:r>
              <a:rPr lang="en-US" b="1" i="1" dirty="0"/>
              <a:t>bundled</a:t>
            </a:r>
            <a:r>
              <a:rPr lang="en-US" i="1" dirty="0"/>
              <a:t> </a:t>
            </a:r>
            <a:r>
              <a:rPr lang="en-US" dirty="0"/>
              <a:t>the public good with </a:t>
            </a:r>
            <a:r>
              <a:rPr lang="en-US" i="1" dirty="0"/>
              <a:t>private docking rights</a:t>
            </a:r>
            <a:r>
              <a:rPr lang="en-US" dirty="0"/>
              <a:t> that were excludable.</a:t>
            </a:r>
          </a:p>
          <a:p>
            <a:r>
              <a:rPr lang="en-US" dirty="0"/>
              <a:t>We can think of similar examples of </a:t>
            </a:r>
            <a:r>
              <a:rPr lang="en-US" i="1" dirty="0"/>
              <a:t>bundling </a:t>
            </a:r>
            <a:r>
              <a:rPr lang="en-US" dirty="0"/>
              <a:t>in modern homeowners’ associations that provide such </a:t>
            </a:r>
            <a:r>
              <a:rPr lang="en-US" i="1" dirty="0"/>
              <a:t>public goods </a:t>
            </a:r>
            <a:r>
              <a:rPr lang="en-US" dirty="0"/>
              <a:t>as swimming pools and street lights </a:t>
            </a:r>
            <a:r>
              <a:rPr lang="en-US" i="1" dirty="0"/>
              <a:t>bundled </a:t>
            </a:r>
            <a:r>
              <a:rPr lang="en-US" dirty="0"/>
              <a:t>with condominiums that include homeowners’ association fees.</a:t>
            </a:r>
          </a:p>
          <a:p>
            <a:r>
              <a:rPr lang="en-US" dirty="0"/>
              <a:t>Such </a:t>
            </a:r>
            <a:r>
              <a:rPr lang="en-US" i="1" dirty="0"/>
              <a:t>bundling </a:t>
            </a:r>
            <a:r>
              <a:rPr lang="en-US" dirty="0"/>
              <a:t>can effectively provide only certain types of public goods – i.e. those that are at least </a:t>
            </a:r>
            <a:r>
              <a:rPr lang="en-US" i="1" dirty="0"/>
              <a:t>somewhat local.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482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“Lighthouse”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have seen how the </a:t>
            </a:r>
            <a:r>
              <a:rPr lang="en-US" i="1" dirty="0"/>
              <a:t>public goods problem </a:t>
            </a:r>
            <a:r>
              <a:rPr lang="en-US" dirty="0"/>
              <a:t>can be addressed through </a:t>
            </a:r>
            <a:r>
              <a:rPr lang="en-US" b="1" i="1" dirty="0"/>
              <a:t>government policy </a:t>
            </a:r>
            <a:r>
              <a:rPr lang="en-US" dirty="0"/>
              <a:t>and, in some instances, through </a:t>
            </a:r>
            <a:r>
              <a:rPr lang="en-US" b="1" i="1" dirty="0"/>
              <a:t>market-like mechanisms</a:t>
            </a:r>
            <a:r>
              <a:rPr lang="en-US" dirty="0"/>
              <a:t>.</a:t>
            </a:r>
          </a:p>
          <a:p>
            <a:r>
              <a:rPr lang="en-US" dirty="0"/>
              <a:t>But many public goods are provided in the </a:t>
            </a:r>
            <a:r>
              <a:rPr lang="en-US" b="1" i="1" dirty="0">
                <a:solidFill>
                  <a:srgbClr val="FF0000"/>
                </a:solidFill>
              </a:rPr>
              <a:t>civil society </a:t>
            </a:r>
            <a:r>
              <a:rPr lang="en-US" dirty="0"/>
              <a:t>– i.e., in the sphere of society where exchange is governed neither by </a:t>
            </a:r>
            <a:r>
              <a:rPr lang="en-US" i="1" dirty="0"/>
              <a:t>government compulsion </a:t>
            </a:r>
            <a:r>
              <a:rPr lang="en-US" dirty="0"/>
              <a:t>nor by </a:t>
            </a:r>
            <a:r>
              <a:rPr lang="en-US" i="1" dirty="0"/>
              <a:t>market prices.</a:t>
            </a:r>
          </a:p>
          <a:p>
            <a:r>
              <a:rPr lang="en-US" dirty="0"/>
              <a:t>Examples include local public goods provided in families, by churches and by charitable organizations.</a:t>
            </a:r>
          </a:p>
          <a:p>
            <a:r>
              <a:rPr lang="en-US" dirty="0"/>
              <a:t>The essential problem that </a:t>
            </a:r>
            <a:r>
              <a:rPr lang="en-US" i="1" dirty="0"/>
              <a:t>civil society organizations </a:t>
            </a:r>
            <a:r>
              <a:rPr lang="en-US" dirty="0"/>
              <a:t>must overcome is the </a:t>
            </a:r>
            <a:r>
              <a:rPr lang="en-US" b="1" i="1" dirty="0"/>
              <a:t>free-rider problem</a:t>
            </a:r>
            <a:r>
              <a:rPr lang="en-US" dirty="0"/>
              <a:t> – i.e., the tendency of individuals to </a:t>
            </a:r>
            <a:r>
              <a:rPr lang="en-US" i="1" dirty="0"/>
              <a:t>free-ride </a:t>
            </a:r>
            <a:r>
              <a:rPr lang="en-US" dirty="0"/>
              <a:t>on the contributions of others.</a:t>
            </a:r>
          </a:p>
          <a:p>
            <a:r>
              <a:rPr lang="en-US" dirty="0"/>
              <a:t>In cases involving </a:t>
            </a:r>
            <a:r>
              <a:rPr lang="en-US" i="1" dirty="0"/>
              <a:t>few individuals </a:t>
            </a:r>
            <a:r>
              <a:rPr lang="en-US" dirty="0"/>
              <a:t>and low transaction costs, the </a:t>
            </a:r>
            <a:r>
              <a:rPr lang="en-US" i="1" dirty="0"/>
              <a:t>Coase Theorem </a:t>
            </a:r>
            <a:r>
              <a:rPr lang="en-US" dirty="0"/>
              <a:t>may apply (recall Externalities from Chapter 21) .</a:t>
            </a:r>
          </a:p>
          <a:p>
            <a:r>
              <a:rPr lang="en-US" dirty="0"/>
              <a:t>In cases involving </a:t>
            </a:r>
            <a:r>
              <a:rPr lang="en-US" i="1" dirty="0"/>
              <a:t>many individuals</a:t>
            </a:r>
            <a:r>
              <a:rPr lang="en-US" dirty="0"/>
              <a:t>, civil society often relies on </a:t>
            </a:r>
            <a:r>
              <a:rPr lang="en-US" b="1" i="1" dirty="0">
                <a:solidFill>
                  <a:srgbClr val="FF0000"/>
                </a:solidFill>
              </a:rPr>
              <a:t>social norms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0000"/>
                </a:solidFill>
              </a:rPr>
              <a:t>tipping points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9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Public Goods Provided by Civil Society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4482" y="-273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Social Norms and “Warm Glow”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Social norms </a:t>
            </a:r>
            <a:r>
              <a:rPr lang="en-US" dirty="0"/>
              <a:t>impact </a:t>
            </a:r>
            <a:r>
              <a:rPr lang="en-US" i="1" dirty="0"/>
              <a:t>individual preferences </a:t>
            </a:r>
            <a:r>
              <a:rPr lang="en-US" dirty="0"/>
              <a:t>in ways that may allow </a:t>
            </a:r>
            <a:r>
              <a:rPr lang="en-US" i="1" dirty="0"/>
              <a:t>civil society institutions </a:t>
            </a:r>
            <a:r>
              <a:rPr lang="en-US" dirty="0"/>
              <a:t>to in part overcome the </a:t>
            </a:r>
            <a:r>
              <a:rPr lang="en-US" i="1" dirty="0"/>
              <a:t>free rider problem.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8655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framework of </a:t>
            </a:r>
            <a:r>
              <a:rPr lang="en-US" i="1" dirty="0"/>
              <a:t>private giving to a public good</a:t>
            </a:r>
            <a:r>
              <a:rPr lang="en-US" dirty="0"/>
              <a:t>, we assumed that individuals only derive “utility” from the public good itself.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513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a </a:t>
            </a:r>
            <a:r>
              <a:rPr lang="en-US" i="1" dirty="0"/>
              <a:t>social norm </a:t>
            </a:r>
            <a:r>
              <a:rPr lang="en-US" dirty="0"/>
              <a:t>that emphasizes </a:t>
            </a:r>
            <a:r>
              <a:rPr lang="en-US" i="1" dirty="0"/>
              <a:t>private giving</a:t>
            </a:r>
            <a:r>
              <a:rPr lang="en-US" dirty="0"/>
              <a:t>, individuals also </a:t>
            </a:r>
            <a:r>
              <a:rPr lang="en-US" b="1" i="1" dirty="0"/>
              <a:t>derive utility from the act of giving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4879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often referred to as the </a:t>
            </a:r>
            <a:r>
              <a:rPr lang="en-US" b="1" i="1" dirty="0">
                <a:solidFill>
                  <a:srgbClr val="FF0000"/>
                </a:solidFill>
              </a:rPr>
              <a:t>warm glow effect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61813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Individuals that get a “</a:t>
            </a:r>
            <a:r>
              <a:rPr lang="en-US" i="1" dirty="0"/>
              <a:t>warm glow</a:t>
            </a:r>
            <a:r>
              <a:rPr lang="en-US" dirty="0"/>
              <a:t>” from giving will give more because they are in essence </a:t>
            </a:r>
            <a:r>
              <a:rPr lang="en-US" i="1" dirty="0"/>
              <a:t>buying the private good of the warm glow </a:t>
            </a:r>
            <a:r>
              <a:rPr lang="en-US" dirty="0"/>
              <a:t>as they are contributing to the </a:t>
            </a:r>
            <a:r>
              <a:rPr lang="en-US" i="1" dirty="0"/>
              <a:t>public good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much evidence that private giving </a:t>
            </a:r>
            <a:r>
              <a:rPr lang="en-US" i="1" dirty="0"/>
              <a:t>must </a:t>
            </a:r>
            <a:r>
              <a:rPr lang="en-US" dirty="0"/>
              <a:t>in fact be accompanied by something like a “warm glow” – and that marketing by charitable organizations can increase this “warm glow” and thus capitalize on the </a:t>
            </a:r>
            <a:r>
              <a:rPr lang="en-US" i="1" dirty="0"/>
              <a:t>private benefits of giving.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6180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0" indent="-1371600"/>
            <a:r>
              <a:rPr lang="en-US" dirty="0"/>
              <a:t>For instance: 	Our model of private giving </a:t>
            </a:r>
            <a:r>
              <a:rPr lang="en-US" i="1" dirty="0"/>
              <a:t>in the absence of a warm glow effect </a:t>
            </a:r>
            <a:r>
              <a:rPr lang="en-US" dirty="0"/>
              <a:t>cannot explain why individuals give to multiple large charities.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0" indent="-1371600"/>
            <a:r>
              <a:rPr lang="en-US" dirty="0"/>
              <a:t>	The model similarly cannot explain why </a:t>
            </a:r>
            <a:r>
              <a:rPr lang="en-US" i="1" dirty="0"/>
              <a:t>government contributions </a:t>
            </a:r>
            <a:r>
              <a:rPr lang="en-US" dirty="0"/>
              <a:t>to groups like the Red Cross or NPR don’t more fully </a:t>
            </a:r>
            <a:r>
              <a:rPr lang="en-US" i="1" dirty="0"/>
              <a:t>crowd out </a:t>
            </a:r>
            <a:r>
              <a:rPr lang="en-US" dirty="0"/>
              <a:t>private contributions.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28506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8965" y="-489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Tipping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some instances, it seems difficult to provide large public goods in the civil society </a:t>
            </a:r>
            <a:r>
              <a:rPr lang="en-US" b="1" i="1" dirty="0"/>
              <a:t>until a sufficiently large number of people are engaged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Consider, for instance, private giving for building a new church.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465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Individuals may consider their </a:t>
            </a:r>
            <a:r>
              <a:rPr lang="en-US" i="1" dirty="0"/>
              <a:t>private benefit </a:t>
            </a:r>
            <a:r>
              <a:rPr lang="en-US" dirty="0"/>
              <a:t>from a new church, and they may get a “warm glow” from knowing that their contribution has helped.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“warm glow” may increase the more an individual sees others as giving – creating a snowball effect as more people give.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581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many such situations, it is initially difficult to get individuals involved in giving – but, once a sufficiently large fraction of people are involved, a </a:t>
            </a:r>
            <a:r>
              <a:rPr lang="en-US" b="1" i="1" dirty="0">
                <a:solidFill>
                  <a:srgbClr val="FF0000"/>
                </a:solidFill>
              </a:rPr>
              <a:t>tipping point</a:t>
            </a:r>
            <a:r>
              <a:rPr lang="en-US" b="1" i="1" dirty="0"/>
              <a:t> </a:t>
            </a:r>
            <a:r>
              <a:rPr lang="en-US" dirty="0"/>
              <a:t>is reached.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funds after the </a:t>
            </a:r>
            <a:r>
              <a:rPr lang="en-US" i="1" dirty="0"/>
              <a:t>tipping point </a:t>
            </a:r>
            <a:r>
              <a:rPr lang="en-US" dirty="0"/>
              <a:t>then becomes much easier as individuals get utility from being seen as giving and disutility from being viewed as “shirking”.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53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i="1" dirty="0"/>
              <a:t>tipping point mechanism </a:t>
            </a:r>
            <a:r>
              <a:rPr lang="en-US" dirty="0"/>
              <a:t>can also explain how some social movements never quite catch on – while others, including those that involve considerable personal risk on the part of individuals that get involved, </a:t>
            </a:r>
            <a:r>
              <a:rPr lang="en-US" i="1" dirty="0"/>
              <a:t>tip </a:t>
            </a:r>
            <a:r>
              <a:rPr lang="en-US" dirty="0"/>
              <a:t>into successful movements.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84233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Successful </a:t>
            </a:r>
            <a:r>
              <a:rPr lang="en-US" b="1" i="1" dirty="0"/>
              <a:t>social entrepreneurs </a:t>
            </a:r>
            <a:r>
              <a:rPr lang="en-US" dirty="0"/>
              <a:t>often combine use of the “warm glow effect” with </a:t>
            </a:r>
            <a:r>
              <a:rPr lang="en-US" i="1" dirty="0"/>
              <a:t>tipping point dynamics </a:t>
            </a:r>
            <a:r>
              <a:rPr lang="en-US" dirty="0"/>
              <a:t>of social movements to provide public goods through the civil society.</a:t>
            </a:r>
            <a:endParaRPr lang="en-US" i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454FAAB-9826-4098-ACDE-2321D150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828506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27A.1, 27A.10, 27A.11, 27A.12, 27A.14, 27A.16, 27A.17, 27A.18, 27A.19, 27A.20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N/A</a:t>
            </a:r>
          </a:p>
          <a:p>
            <a:pPr marL="457200" lvl="1" indent="0">
              <a:buNone/>
            </a:pPr>
            <a:endParaRPr lang="en-US" b="1" i="1" dirty="0"/>
          </a:p>
          <a:p>
            <a:pPr marL="457200" lvl="1" indent="0">
              <a:buNone/>
            </a:pPr>
            <a:endParaRPr lang="en-US" sz="1600" b="1" i="1" dirty="0"/>
          </a:p>
          <a:p>
            <a:pPr marL="457200" lvl="1" indent="0">
              <a:buNone/>
            </a:pPr>
            <a:endParaRPr lang="en-US" sz="1600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7272" y="10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Solving for the Efficient Public Good Level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12954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Letting the constraint                                   be written as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1674368" cy="260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828800"/>
            <a:ext cx="3527552" cy="2560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22214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find an </a:t>
            </a:r>
            <a:r>
              <a:rPr lang="en-US" i="1" dirty="0"/>
              <a:t>efficient allocation </a:t>
            </a:r>
            <a:r>
              <a:rPr lang="en-US" dirty="0"/>
              <a:t>by solving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" y="4736068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Lagrange function </a:t>
            </a:r>
            <a:r>
              <a:rPr lang="en-US" dirty="0"/>
              <a:t>for this problem is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5220700"/>
            <a:ext cx="5986272" cy="6583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6031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which we can then derive the first order conditions.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40568"/>
            <a:ext cx="2954528" cy="658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076"/>
            <a:ext cx="3767328" cy="3169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3772900"/>
            <a:ext cx="1804416" cy="65836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828800" y="5181600"/>
            <a:ext cx="6019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382516"/>
            <a:ext cx="8382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1" grpId="0"/>
      <p:bldP spid="33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Solving for the Efficient Public Good Level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896864" cy="6543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7800" y="1295400"/>
            <a:ext cx="6019800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2209800"/>
            <a:ext cx="2735072" cy="6299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65450"/>
            <a:ext cx="5181600" cy="613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699002"/>
            <a:ext cx="4124960" cy="63804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276600" y="250825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2355850"/>
            <a:ext cx="2032000" cy="288544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rot="5400000">
            <a:off x="6858000" y="311785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72000" y="403225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651250"/>
            <a:ext cx="3600704" cy="666496"/>
          </a:xfrm>
          <a:prstGeom prst="rect">
            <a:avLst/>
          </a:prstGeom>
        </p:spPr>
      </p:pic>
      <p:cxnSp>
        <p:nvCxnSpPr>
          <p:cNvPr id="48" name="Elbow Connector 47"/>
          <p:cNvCxnSpPr/>
          <p:nvPr/>
        </p:nvCxnSpPr>
        <p:spPr>
          <a:xfrm rot="16200000" flipH="1">
            <a:off x="-495300" y="3917950"/>
            <a:ext cx="1676400" cy="381000"/>
          </a:xfrm>
          <a:prstGeom prst="bentConnector3">
            <a:avLst>
              <a:gd name="adj1" fmla="val 992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7160" y="327025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689602"/>
            <a:ext cx="3568192" cy="638048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rot="5400000">
            <a:off x="7048500" y="452755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419600" y="502285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4718050"/>
            <a:ext cx="3320288" cy="68275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7400" y="5838952"/>
            <a:ext cx="2698496" cy="638048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rot="5400000">
            <a:off x="7049294" y="559355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4419600" y="6172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5791200"/>
            <a:ext cx="1609344" cy="658368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2362200" y="5715000"/>
            <a:ext cx="1752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Types of Goods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152652"/>
            <a:ext cx="8763000" cy="1905000"/>
          </a:xfrm>
        </p:spPr>
        <p:txBody>
          <a:bodyPr>
            <a:normAutofit lnSpcReduction="10000"/>
          </a:bodyPr>
          <a:lstStyle/>
          <a:p>
            <a:r>
              <a:rPr lang="en-US" sz="2100" b="1" i="1" dirty="0"/>
              <a:t>Rivalrous: </a:t>
            </a:r>
            <a:r>
              <a:rPr lang="en-US" sz="2100" dirty="0"/>
              <a:t>If the good cannot be consumed by more than one individual at a time.</a:t>
            </a:r>
          </a:p>
          <a:p>
            <a:r>
              <a:rPr lang="en-US" sz="2100" b="1" i="1" dirty="0"/>
              <a:t>Excludable: </a:t>
            </a:r>
            <a:r>
              <a:rPr lang="en-US" sz="2100" dirty="0"/>
              <a:t>If non-paying consumers can be </a:t>
            </a:r>
            <a:r>
              <a:rPr lang="en-US" sz="2100" i="1" dirty="0"/>
              <a:t>excluded </a:t>
            </a:r>
            <a:r>
              <a:rPr lang="en-US" sz="2100" dirty="0"/>
              <a:t>from consumption.</a:t>
            </a:r>
          </a:p>
          <a:p>
            <a:r>
              <a:rPr lang="en-US" sz="2100" dirty="0"/>
              <a:t> Of the many types of goods in the world, our primary focus so far has been on </a:t>
            </a:r>
            <a:r>
              <a:rPr lang="en-US" sz="2100" b="1" i="1" dirty="0">
                <a:solidFill>
                  <a:srgbClr val="FF0000"/>
                </a:solidFill>
              </a:rPr>
              <a:t>private goods </a:t>
            </a:r>
            <a:r>
              <a:rPr lang="en-US" sz="2100" dirty="0"/>
              <a:t>– goods that are both </a:t>
            </a:r>
            <a:r>
              <a:rPr lang="en-US" sz="2100" i="1" dirty="0"/>
              <a:t>rivalrous </a:t>
            </a:r>
            <a:r>
              <a:rPr lang="en-US" sz="2100" dirty="0"/>
              <a:t>and </a:t>
            </a:r>
            <a:r>
              <a:rPr lang="en-US" sz="2100" i="1" dirty="0"/>
              <a:t>excludable.</a:t>
            </a:r>
            <a:endParaRPr lang="en-US" b="1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89246"/>
            <a:ext cx="9086596" cy="1740154"/>
          </a:xfrm>
          <a:prstGeom prst="rect">
            <a:avLst/>
          </a:prstGeom>
        </p:spPr>
      </p:pic>
      <p:sp>
        <p:nvSpPr>
          <p:cNvPr id="22" name="Content Placeholder 1"/>
          <p:cNvSpPr txBox="1">
            <a:spLocks/>
          </p:cNvSpPr>
          <p:nvPr/>
        </p:nvSpPr>
        <p:spPr>
          <a:xfrm>
            <a:off x="152400" y="3048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800" dirty="0">
                <a:solidFill>
                  <a:schemeClr val="tx2"/>
                </a:solidFill>
              </a:rPr>
              <a:t> </a:t>
            </a:r>
            <a:r>
              <a:rPr lang="en-US" sz="3800" b="1" i="1" dirty="0">
                <a:solidFill>
                  <a:srgbClr val="FF0000"/>
                </a:solidFill>
              </a:rPr>
              <a:t>Common goods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arise when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rivalrous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goods are made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non-excludable 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through </a:t>
            </a:r>
            <a:r>
              <a:rPr kumimoji="0" lang="en-US" sz="38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common ownership </a:t>
            </a:r>
            <a:r>
              <a:rPr lang="en-US" sz="3800" dirty="0">
                <a:solidFill>
                  <a:schemeClr val="tx2"/>
                </a:solidFill>
              </a:rPr>
              <a:t>(from </a:t>
            </a:r>
            <a:r>
              <a:rPr lang="en-US" sz="3800" b="1" i="1" dirty="0">
                <a:solidFill>
                  <a:schemeClr val="tx2"/>
                </a:solidFill>
              </a:rPr>
              <a:t>Tragedy of the Commons, </a:t>
            </a:r>
            <a:r>
              <a:rPr lang="en-US" sz="3800" dirty="0">
                <a:solidFill>
                  <a:schemeClr val="tx2"/>
                </a:solidFill>
              </a:rPr>
              <a:t>Chapter 21)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52400" y="37338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goods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both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non-rivalrous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non-excludable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e.g. national defense.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52400" y="441960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Club goods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non-rivalrous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excludable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e.g. public swimming pools.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715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638800" y="5715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33600" y="6096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638800" y="6096000"/>
            <a:ext cx="3505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92040"/>
            <a:ext cx="9086596" cy="174015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2" grpId="0" build="p"/>
      <p:bldP spid="23" grpId="0" build="p"/>
      <p:bldP spid="24" grpId="0" build="p"/>
      <p:bldP spid="25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587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1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2 consumers with (private good)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and identical tastes represented by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42288"/>
            <a:ext cx="2133600" cy="3129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905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suppose the public good production technology is                           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17776"/>
            <a:ext cx="1316736" cy="2316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2401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find an </a:t>
            </a:r>
            <a:r>
              <a:rPr lang="en-US" i="1" dirty="0"/>
              <a:t>efficient allocation </a:t>
            </a:r>
            <a:r>
              <a:rPr lang="en-US" dirty="0"/>
              <a:t>by maximizing one individual’s utility subject to the resource and production constraint and holding the utility of the other fixed: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92" y="3286760"/>
            <a:ext cx="7099808" cy="4470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38978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 first order conditions, we get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379976"/>
            <a:ext cx="2218944" cy="268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8600" y="47244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105400"/>
            <a:ext cx="2491232" cy="2519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016" y="5539232"/>
            <a:ext cx="2564384" cy="2519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6160" y="5996432"/>
            <a:ext cx="1979168" cy="2519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048000" y="5029200"/>
            <a:ext cx="6858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81400" y="5943600"/>
            <a:ext cx="19812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3059" y="6133067"/>
            <a:ext cx="8005482" cy="914399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Provision of Public Goods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53312"/>
            <a:ext cx="2300224" cy="25603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770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14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Continuing with our example, suppose that the public good is funded through private contributions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, and thus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886712"/>
            <a:ext cx="2076704" cy="2560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1000" y="219151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it costs individual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 an amount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to contribute €1, with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 when there is no subsidy for private giving to public goods.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288898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1 then takes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as given when solving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334512"/>
            <a:ext cx="6091936" cy="4754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1000" y="3810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the Cobb-Douglas utility function in log form and substituting in the constraints, this becomes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369816"/>
            <a:ext cx="4535424" cy="4307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513832"/>
            <a:ext cx="2775712" cy="6583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480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first derivative set to zero giving us the first order condition. Solving this, we get individual 1’s </a:t>
            </a:r>
            <a:r>
              <a:rPr lang="en-US" i="1" dirty="0"/>
              <a:t>best response function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" y="61838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and, since individual 2’s situation is symmetric,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6019800"/>
            <a:ext cx="2771648" cy="63398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048000" y="5562600"/>
            <a:ext cx="2743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29200" y="6019800"/>
            <a:ext cx="2743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29200" y="6019800"/>
            <a:ext cx="762000" cy="1524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068BB17-01B5-4933-AD1D-E72AFA0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32" grpId="0"/>
      <p:bldP spid="33" grpId="0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3175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Equilibrium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53312"/>
            <a:ext cx="2300224" cy="2560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532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38984"/>
            <a:ext cx="2706624" cy="585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2710688" cy="5933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200" y="1752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72200" y="2514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219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i="1" dirty="0"/>
              <a:t>Nash equilibrium</a:t>
            </a:r>
            <a:r>
              <a:rPr lang="en-US" dirty="0"/>
              <a:t>, the two must </a:t>
            </a:r>
            <a:r>
              <a:rPr lang="en-US" i="1" dirty="0"/>
              <a:t>best-respond </a:t>
            </a:r>
            <a:r>
              <a:rPr lang="en-US" dirty="0"/>
              <a:t>to one another. We therefore substitute one </a:t>
            </a:r>
            <a:r>
              <a:rPr lang="en-US" i="1" dirty="0"/>
              <a:t>best response function </a:t>
            </a:r>
            <a:r>
              <a:rPr lang="en-US" dirty="0"/>
              <a:t>into the other to get the equilibrium contributions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582672"/>
            <a:ext cx="2060448" cy="6177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956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328" y="2570480"/>
            <a:ext cx="2125472" cy="6299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4800" y="33644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public good level under </a:t>
            </a:r>
            <a:r>
              <a:rPr lang="en-US" i="1" dirty="0"/>
              <a:t>voluntary contributions </a:t>
            </a:r>
            <a:r>
              <a:rPr lang="en-US" dirty="0"/>
              <a:t>is then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886200"/>
            <a:ext cx="4864608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4800" y="4572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i="1" dirty="0"/>
              <a:t>without subsidies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=p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, implying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032" y="5165344"/>
            <a:ext cx="3580384" cy="625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432" y="5165344"/>
            <a:ext cx="2690368" cy="625856"/>
          </a:xfrm>
          <a:prstGeom prst="rect">
            <a:avLst/>
          </a:prstGeom>
        </p:spPr>
      </p:pic>
      <p:sp>
        <p:nvSpPr>
          <p:cNvPr id="38" name="Right Brace 37"/>
          <p:cNvSpPr/>
          <p:nvPr/>
        </p:nvSpPr>
        <p:spPr>
          <a:xfrm rot="5400000">
            <a:off x="3848100" y="4914900"/>
            <a:ext cx="304800" cy="175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5943600" y="4953000"/>
            <a:ext cx="3048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0" y="601980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decentralized public</a:t>
            </a:r>
          </a:p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good level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60198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efficient public good level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B34B54B1-1E59-48DA-9CF0-4B587C8A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9" grpId="0"/>
      <p:bldP spid="31" grpId="0"/>
      <p:bldP spid="38" grpId="0" animBg="1"/>
      <p:bldP spid="39" grpId="0" animBg="1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97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Decentralization with </a:t>
            </a:r>
            <a:r>
              <a:rPr lang="en-US" i="1" dirty="0"/>
              <a:t>N </a:t>
            </a:r>
            <a:r>
              <a:rPr lang="en-US" dirty="0"/>
              <a:t>&gt;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25482" y="-173736"/>
            <a:ext cx="152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353312"/>
            <a:ext cx="2300224" cy="25603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3246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2710688" cy="59334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943600" y="1752600"/>
            <a:ext cx="281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" y="121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there are </a:t>
            </a:r>
            <a:r>
              <a:rPr lang="en-US" i="1" dirty="0"/>
              <a:t>N </a:t>
            </a:r>
            <a:r>
              <a:rPr lang="en-US" dirty="0"/>
              <a:t>individuals contributing to a public good </a:t>
            </a:r>
            <a:r>
              <a:rPr lang="en-US" i="1" dirty="0"/>
              <a:t>without subsidies </a:t>
            </a:r>
            <a:r>
              <a:rPr lang="en-US" dirty="0"/>
              <a:t>(i.e.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).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800" y="18682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simplify the problem further, everyone has identical income</a:t>
            </a:r>
            <a:r>
              <a:rPr lang="en-US" i="1" dirty="0"/>
              <a:t>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2477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individual then takes the (</a:t>
            </a:r>
            <a:r>
              <a:rPr lang="en-US" i="1" dirty="0"/>
              <a:t>N – </a:t>
            </a:r>
            <a:r>
              <a:rPr lang="en-US" dirty="0"/>
              <a:t>1) contributions by everyone else as given, and, since everyone is identical, everyone will contribute the same amount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in equilibrium.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3124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equilibrium, everyone is furthermore </a:t>
            </a:r>
            <a:r>
              <a:rPr lang="en-US" i="1" dirty="0"/>
              <a:t>best-responding</a:t>
            </a:r>
            <a:r>
              <a:rPr lang="en-US" dirty="0"/>
              <a:t>, which implies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30168"/>
            <a:ext cx="2824480" cy="219456"/>
          </a:xfrm>
          <a:prstGeom prst="rect">
            <a:avLst/>
          </a:prstGeom>
        </p:spPr>
      </p:pic>
      <p:cxnSp>
        <p:nvCxnSpPr>
          <p:cNvPr id="47" name="Elbow Connector 46"/>
          <p:cNvCxnSpPr/>
          <p:nvPr/>
        </p:nvCxnSpPr>
        <p:spPr>
          <a:xfrm rot="10800000" flipV="1">
            <a:off x="6019800" y="2514600"/>
            <a:ext cx="2667000" cy="1219200"/>
          </a:xfrm>
          <a:prstGeom prst="bentConnector3">
            <a:avLst>
              <a:gd name="adj1" fmla="val -4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8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, we get 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114800"/>
            <a:ext cx="2300224" cy="56896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04800" y="48122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an equilibrium level of public good of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5350256"/>
            <a:ext cx="2190496" cy="59334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5362448"/>
            <a:ext cx="1910080" cy="581152"/>
          </a:xfrm>
          <a:prstGeom prst="rect">
            <a:avLst/>
          </a:prstGeom>
        </p:spPr>
      </p:pic>
      <p:cxnSp>
        <p:nvCxnSpPr>
          <p:cNvPr id="82" name="Elbow Connector 81"/>
          <p:cNvCxnSpPr/>
          <p:nvPr/>
        </p:nvCxnSpPr>
        <p:spPr>
          <a:xfrm rot="5400000">
            <a:off x="5600700" y="1714500"/>
            <a:ext cx="3505200" cy="3124200"/>
          </a:xfrm>
          <a:prstGeom prst="bentConnector3">
            <a:avLst>
              <a:gd name="adj1" fmla="val 100000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5650992" y="5166360"/>
            <a:ext cx="304800" cy="1588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763000" y="15240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447800" y="6183868"/>
            <a:ext cx="64770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N </a:t>
            </a:r>
            <a:r>
              <a:rPr lang="en-US" dirty="0"/>
              <a:t>increases, the equilibrium deviates further from the optimum.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724400"/>
            <a:ext cx="1662176" cy="247904"/>
          </a:xfrm>
          <a:prstGeom prst="rect">
            <a:avLst/>
          </a:prstGeom>
        </p:spPr>
      </p:pic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F31391A4-FB42-4676-9B82-01040ED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0" grpId="0"/>
      <p:bldP spid="53" grpId="0"/>
      <p:bldP spid="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Decentralization as </a:t>
            </a:r>
            <a:r>
              <a:rPr lang="en-US" i="1" dirty="0"/>
              <a:t>N </a:t>
            </a:r>
            <a:r>
              <a:rPr lang="en-US" dirty="0"/>
              <a:t>Increases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3962400"/>
            <a:ext cx="9078722" cy="24684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56" y="1600200"/>
            <a:ext cx="2218944" cy="5811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56" y="2438400"/>
            <a:ext cx="2190496" cy="5933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080" y="3333496"/>
            <a:ext cx="1662176" cy="2479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1000" y="14110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</a:t>
            </a:r>
            <a:r>
              <a:rPr lang="en-US" i="1" dirty="0">
                <a:latin typeface="Times New Roman"/>
              </a:rPr>
              <a:t>I </a:t>
            </a:r>
            <a:r>
              <a:rPr lang="en-US" dirty="0">
                <a:latin typeface="Times New Roman"/>
              </a:rPr>
              <a:t>= 1,000</a:t>
            </a:r>
            <a:r>
              <a:rPr lang="en-US" dirty="0"/>
              <a:t> and the Cobb-Douglas preference parameter on the utility function 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173069"/>
            <a:ext cx="2048256" cy="32105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2554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</a:t>
            </a:r>
            <a:r>
              <a:rPr lang="en-US" i="1" dirty="0">
                <a:latin typeface="Symbol"/>
              </a:rPr>
              <a:t>a</a:t>
            </a:r>
            <a:r>
              <a:rPr lang="en-US" dirty="0">
                <a:latin typeface="Times New Roman"/>
              </a:rPr>
              <a:t> = 0.5</a:t>
            </a:r>
            <a:r>
              <a:rPr lang="en-US" dirty="0"/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000" y="30112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use the functions we derived to calculate how the equilibrium changes as </a:t>
            </a:r>
            <a:r>
              <a:rPr lang="en-US" i="1" dirty="0"/>
              <a:t>N </a:t>
            </a:r>
            <a:r>
              <a:rPr lang="en-US" dirty="0"/>
              <a:t>increases.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48400" y="1524000"/>
            <a:ext cx="2514600" cy="21336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C7A813B-ED63-4DE6-A135-EEA2693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3609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Government Provision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Going back to our 2-person example where the individuals have identical tastes described by                                          but potentially different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, suppose next that the government provides an amount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to the public good. 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33144"/>
            <a:ext cx="2048256" cy="32105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2198624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fund its contribution, the government taxes the (lump sum) income of the individuals at a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sufficient to pay for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; i.e.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+</a:t>
            </a:r>
            <a:r>
              <a:rPr lang="en-US" dirty="0"/>
              <a:t>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, which implies the tax rate has to be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60624"/>
            <a:ext cx="1515872" cy="5445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3657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1 then takes as given both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and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as well as the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when solving 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114800"/>
            <a:ext cx="5864352" cy="4876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45836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we have written the Cobb-Douglas utility function in log form and where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=1</a:t>
            </a:r>
            <a:r>
              <a:rPr lang="en-US" dirty="0"/>
              <a:t> in the absence of any subsidy for private giving.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52578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in for the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that is necessary to fund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, this can be written as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791200"/>
            <a:ext cx="6652768" cy="65430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371600" y="5791200"/>
            <a:ext cx="662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1679D010-7319-4132-BA4B-BCB2D1BE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39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0292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Best Response Functions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652768" cy="6543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5400" y="1295400"/>
            <a:ext cx="66294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2209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 first order condition for both individuals, we get the </a:t>
            </a:r>
            <a:r>
              <a:rPr lang="en-US" i="1" dirty="0"/>
              <a:t>best response functions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43200"/>
            <a:ext cx="5071872" cy="617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488" y="3505200"/>
            <a:ext cx="5112512" cy="6339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34200" y="2868168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4343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substituting one into the other, we find the </a:t>
            </a:r>
            <a:r>
              <a:rPr lang="en-US" i="1" dirty="0"/>
              <a:t>Nash equilibrium contributions </a:t>
            </a:r>
            <a:r>
              <a:rPr lang="en-US" dirty="0"/>
              <a:t>of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876800"/>
            <a:ext cx="5145024" cy="6380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86600" y="4953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5770880"/>
            <a:ext cx="5230368" cy="629920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8EA97985-6FDB-43A4-835F-1F884A68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Crowd-Out under Government Provision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9928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equilibrium level of the public good </a:t>
            </a:r>
            <a:r>
              <a:rPr lang="en-US" dirty="0"/>
              <a:t>when the government provides </a:t>
            </a:r>
            <a:r>
              <a:rPr lang="en-US" i="1" dirty="0">
                <a:latin typeface="Times New Roman"/>
              </a:rPr>
              <a:t>g</a:t>
            </a:r>
            <a:r>
              <a:rPr lang="en-US" dirty="0"/>
              <a:t> is then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2982976" cy="321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64" y="2895600"/>
            <a:ext cx="7099808" cy="646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464" y="3657600"/>
            <a:ext cx="5153152" cy="6664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295400"/>
            <a:ext cx="3523488" cy="6908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10200" y="1295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1258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previously calculated the </a:t>
            </a:r>
            <a:r>
              <a:rPr lang="en-US" i="1" dirty="0"/>
              <a:t>voluntary contributions equilibrium </a:t>
            </a:r>
            <a:r>
              <a:rPr lang="en-US" dirty="0"/>
              <a:t>in the absence of government provision as</a:t>
            </a:r>
          </a:p>
        </p:txBody>
      </p:sp>
      <p:sp>
        <p:nvSpPr>
          <p:cNvPr id="30" name="Right Brace 29"/>
          <p:cNvSpPr/>
          <p:nvPr/>
        </p:nvSpPr>
        <p:spPr>
          <a:xfrm rot="5400000">
            <a:off x="4495800" y="2514600"/>
            <a:ext cx="304800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4495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crowd-out of private contributions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48884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private giving is </a:t>
            </a:r>
            <a:r>
              <a:rPr lang="en-US" i="1" dirty="0"/>
              <a:t>not </a:t>
            </a:r>
            <a:r>
              <a:rPr lang="en-US" dirty="0"/>
              <a:t>subsidized and thus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=p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=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, this </a:t>
            </a:r>
            <a:r>
              <a:rPr lang="en-US" i="1" dirty="0"/>
              <a:t>crowd-out </a:t>
            </a:r>
            <a:r>
              <a:rPr lang="en-US" dirty="0"/>
              <a:t>term becomes 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81199" y="5343832"/>
          <a:ext cx="2590802" cy="75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457200" progId="Equation.3">
                  <p:embed/>
                </p:oleObj>
              </mc:Choice>
              <mc:Fallback>
                <p:oleObj name="Equation" r:id="rId6" imgW="15748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5343832"/>
                        <a:ext cx="2590802" cy="75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648200" y="5385107"/>
          <a:ext cx="20256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900" imgH="406400" progId="Equation.3">
                  <p:embed/>
                </p:oleObj>
              </mc:Choice>
              <mc:Fallback>
                <p:oleObj name="Equation" r:id="rId8" imgW="12319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85107"/>
                        <a:ext cx="20256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757988" y="5646738"/>
          <a:ext cx="523875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500" imgH="139700" progId="Equation.3">
                  <p:embed/>
                </p:oleObj>
              </mc:Choice>
              <mc:Fallback>
                <p:oleObj name="Equation" r:id="rId10" imgW="3175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646738"/>
                        <a:ext cx="523875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8600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                          and the </a:t>
            </a:r>
            <a:r>
              <a:rPr lang="en-US" i="1" dirty="0"/>
              <a:t>government contribution </a:t>
            </a:r>
            <a:r>
              <a:rPr lang="en-US" b="1" i="1" dirty="0">
                <a:solidFill>
                  <a:srgbClr val="FF0000"/>
                </a:solidFill>
              </a:rPr>
              <a:t>fully crowds 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private contributions – </a:t>
            </a:r>
            <a:r>
              <a:rPr lang="en-US" dirty="0"/>
              <a:t>so long as individuals are not driven to </a:t>
            </a:r>
            <a:r>
              <a:rPr lang="en-US" i="1" dirty="0"/>
              <a:t>corner solutions</a:t>
            </a:r>
            <a:r>
              <a:rPr lang="en-US" dirty="0"/>
              <a:t>.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6400" y="6172200"/>
            <a:ext cx="1231392" cy="264160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F38BCD7-C418-4692-BB94-66A4189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29" grpId="0"/>
      <p:bldP spid="30" grpId="0" animBg="1"/>
      <p:bldP spid="31" grpId="0"/>
      <p:bldP spid="32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Subsidies for Voluntary Giving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18246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 government does </a:t>
            </a:r>
            <a:r>
              <a:rPr lang="en-US" i="1" dirty="0"/>
              <a:t>not </a:t>
            </a:r>
            <a:r>
              <a:rPr lang="en-US" dirty="0"/>
              <a:t>provide any of the public good but instead </a:t>
            </a:r>
            <a:r>
              <a:rPr lang="en-US" i="1" dirty="0"/>
              <a:t>subsidizes private contributions</a:t>
            </a:r>
            <a:r>
              <a:rPr lang="en-US" dirty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124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policy can be characterized by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t</a:t>
            </a:r>
            <a:r>
              <a:rPr lang="en-US" sz="800" i="1" dirty="0">
                <a:latin typeface="Times New Roman"/>
              </a:rPr>
              <a:t> </a:t>
            </a:r>
            <a:r>
              <a:rPr lang="en-US" dirty="0">
                <a:latin typeface="Times New Roman"/>
              </a:rPr>
              <a:t>,</a:t>
            </a:r>
            <a:r>
              <a:rPr lang="en-US" sz="800" i="1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– a subsidy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 that lowers the price of giving €1 to the public good from </a:t>
            </a:r>
            <a:r>
              <a:rPr lang="en-US" dirty="0">
                <a:latin typeface="Times New Roman"/>
              </a:rPr>
              <a:t>1</a:t>
            </a:r>
            <a:r>
              <a:rPr lang="en-US" dirty="0"/>
              <a:t> to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and a tax rate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/>
              <a:t> on (lump sum) income in order to cover to cost of the subsidy.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523488" cy="6908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57800" y="1295400"/>
            <a:ext cx="36576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3048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Multiplying the income terms in our </a:t>
            </a:r>
            <a:r>
              <a:rPr lang="en-US" i="1" dirty="0"/>
              <a:t>voluntary contributions public good equilibrium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30000" dirty="0">
                <a:latin typeface="Times New Roman"/>
              </a:rPr>
              <a:t>v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i="1" dirty="0">
                <a:latin typeface="Times New Roman"/>
              </a:rPr>
              <a:t>,p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i="1" dirty="0">
                <a:latin typeface="Times New Roman"/>
              </a:rPr>
              <a:t>)</a:t>
            </a:r>
            <a:r>
              <a:rPr lang="en-US" dirty="0"/>
              <a:t> by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t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and replacing the price terms by </a:t>
            </a:r>
            <a:r>
              <a:rPr lang="en-US" dirty="0">
                <a:latin typeface="Times New Roman"/>
              </a:rPr>
              <a:t>(1 –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we then get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86200"/>
            <a:ext cx="5766816" cy="613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648200"/>
            <a:ext cx="2852928" cy="6258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5334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aims to implement the </a:t>
            </a:r>
            <a:r>
              <a:rPr lang="en-US" i="1" dirty="0"/>
              <a:t>efficient </a:t>
            </a:r>
            <a:r>
              <a:rPr lang="en-US" dirty="0"/>
              <a:t>public good level</a:t>
            </a:r>
          </a:p>
          <a:p>
            <a:r>
              <a:rPr lang="en-US" dirty="0"/>
              <a:t>the cost of the subsidy is                                                  –  implying a necessary tax rate that satisfies                                                               which in turn simplifies to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20" y="5437632"/>
            <a:ext cx="2348992" cy="2397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5702808"/>
            <a:ext cx="2458720" cy="247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977128"/>
            <a:ext cx="3108960" cy="2357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6385560"/>
            <a:ext cx="1385824" cy="243840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F069B4C4-E842-4E91-9EDC-DE509CA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Subsidies for Voluntary Giving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371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Substituting                             into               , we then get 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371600"/>
            <a:ext cx="3580384" cy="5811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63040"/>
            <a:ext cx="1320800" cy="219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447800"/>
            <a:ext cx="719328" cy="256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015744"/>
            <a:ext cx="4328160" cy="7274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181600" y="1295400"/>
            <a:ext cx="3733800" cy="685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2819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for this to be </a:t>
            </a:r>
            <a:r>
              <a:rPr lang="en-US" i="1" dirty="0"/>
              <a:t>efficient</a:t>
            </a:r>
            <a:r>
              <a:rPr lang="en-US" dirty="0"/>
              <a:t>, the subsidy needs to be set such that                        i.e. such that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874264"/>
            <a:ext cx="1137920" cy="2804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3276600"/>
            <a:ext cx="5457952" cy="72339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4114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</a:t>
            </a:r>
            <a:r>
              <a:rPr lang="en-US" i="1" dirty="0">
                <a:latin typeface="Times New Roman"/>
              </a:rPr>
              <a:t>s</a:t>
            </a:r>
            <a:r>
              <a:rPr lang="en-US" dirty="0"/>
              <a:t>, we get the </a:t>
            </a:r>
            <a:r>
              <a:rPr lang="en-US" i="1" dirty="0"/>
              <a:t>efficient subsidy level </a:t>
            </a:r>
            <a:r>
              <a:rPr lang="en-US" i="1" dirty="0">
                <a:latin typeface="Times New Roman"/>
              </a:rPr>
              <a:t>s*</a:t>
            </a:r>
            <a:r>
              <a:rPr lang="en-US" dirty="0">
                <a:latin typeface="Times New Roman"/>
              </a:rPr>
              <a:t>=1/2</a:t>
            </a:r>
            <a:r>
              <a:rPr lang="en-US" dirty="0"/>
              <a:t>, and, given                           , the full efficient tax/subsidy combination is  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4209288"/>
            <a:ext cx="1320800" cy="2194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724400"/>
            <a:ext cx="2564384" cy="62585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541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number of individuals is </a:t>
            </a:r>
            <a:r>
              <a:rPr lang="en-US" i="1" dirty="0"/>
              <a:t>N </a:t>
            </a:r>
            <a:r>
              <a:rPr lang="en-US" dirty="0"/>
              <a:t>(rather than 2), the optimal subsidy rate increases to 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943600"/>
            <a:ext cx="1389888" cy="532384"/>
          </a:xfrm>
          <a:prstGeom prst="rect">
            <a:avLst/>
          </a:prstGeom>
        </p:spPr>
      </p:pic>
      <p:sp>
        <p:nvSpPr>
          <p:cNvPr id="41" name="Right Brace 40"/>
          <p:cNvSpPr/>
          <p:nvPr/>
        </p:nvSpPr>
        <p:spPr>
          <a:xfrm>
            <a:off x="2438400" y="5867400"/>
            <a:ext cx="2286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43200" y="589178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</a:t>
            </a:r>
            <a:r>
              <a:rPr lang="en-US" i="1" dirty="0"/>
              <a:t>free-rider problem </a:t>
            </a:r>
            <a:r>
              <a:rPr lang="en-US" dirty="0"/>
              <a:t>increases with </a:t>
            </a:r>
            <a:r>
              <a:rPr lang="en-US" i="1" dirty="0"/>
              <a:t>N</a:t>
            </a:r>
            <a:r>
              <a:rPr lang="en-US" dirty="0"/>
              <a:t>, the optimal subsidy for private contributions must also rise.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B0454A9-16FA-4C89-9F73-463D675D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6" grpId="0"/>
      <p:bldP spid="39" grpId="0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0828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Public Goods, Externalities and Markets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i="1" dirty="0"/>
              <a:t>non-rivalry </a:t>
            </a:r>
            <a:r>
              <a:rPr lang="en-US" dirty="0"/>
              <a:t>of </a:t>
            </a:r>
            <a:r>
              <a:rPr lang="en-US" b="1" i="1" dirty="0"/>
              <a:t>public goods </a:t>
            </a:r>
            <a:r>
              <a:rPr lang="en-US" dirty="0"/>
              <a:t>arises from the presence of (</a:t>
            </a:r>
            <a:r>
              <a:rPr lang="en-US" i="1" dirty="0"/>
              <a:t>positive) </a:t>
            </a:r>
            <a:r>
              <a:rPr lang="en-US" sz="3100" b="1" i="1" dirty="0">
                <a:solidFill>
                  <a:srgbClr val="FF0000"/>
                </a:solidFill>
              </a:rPr>
              <a:t>externalities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– because consumption of the good by one individual makes consumption by others possible.</a:t>
            </a:r>
            <a:endParaRPr lang="en-US" b="1" i="1" dirty="0"/>
          </a:p>
          <a:p>
            <a:r>
              <a:rPr lang="en-US" dirty="0"/>
              <a:t>With </a:t>
            </a:r>
            <a:r>
              <a:rPr lang="en-US" i="1" dirty="0"/>
              <a:t>public goods </a:t>
            </a:r>
            <a:r>
              <a:rPr lang="en-US" dirty="0"/>
              <a:t>this consumption is also </a:t>
            </a:r>
            <a:r>
              <a:rPr lang="en-US" i="1" dirty="0"/>
              <a:t>non-excludable</a:t>
            </a:r>
            <a:r>
              <a:rPr lang="en-US" dirty="0"/>
              <a:t>, and so the </a:t>
            </a:r>
            <a:r>
              <a:rPr lang="en-US" i="1" dirty="0"/>
              <a:t>externality </a:t>
            </a:r>
            <a:r>
              <a:rPr lang="en-US" dirty="0"/>
              <a:t>cannot easily be priced.</a:t>
            </a:r>
            <a:endParaRPr lang="en-US" sz="1429" dirty="0"/>
          </a:p>
          <a:p>
            <a:r>
              <a:rPr lang="en-US" i="1" dirty="0"/>
              <a:t>Public goods </a:t>
            </a:r>
            <a:r>
              <a:rPr lang="en-US" dirty="0"/>
              <a:t>are therefore the least likely to be produced in the market. </a:t>
            </a:r>
          </a:p>
          <a:p>
            <a:r>
              <a:rPr lang="en-US" i="1" dirty="0"/>
              <a:t>Excludable </a:t>
            </a:r>
            <a:r>
              <a:rPr lang="en-US" dirty="0"/>
              <a:t>public goods – or </a:t>
            </a:r>
            <a:r>
              <a:rPr lang="en-US" b="1" i="1" dirty="0"/>
              <a:t>club goods</a:t>
            </a:r>
            <a:r>
              <a:rPr lang="en-US" i="1" dirty="0"/>
              <a:t> – </a:t>
            </a:r>
            <a:r>
              <a:rPr lang="en-US" dirty="0"/>
              <a:t>can be produced in the market because firms can </a:t>
            </a:r>
            <a:r>
              <a:rPr lang="en-US" i="1" dirty="0"/>
              <a:t>exclude </a:t>
            </a:r>
            <a:r>
              <a:rPr lang="en-US" dirty="0"/>
              <a:t>non-paying consumers.</a:t>
            </a:r>
          </a:p>
          <a:p>
            <a:r>
              <a:rPr lang="en-US" dirty="0"/>
              <a:t>While we have characterized goods as discretely falling into one of four categories, real world goods often fall along a continuum of </a:t>
            </a:r>
            <a:r>
              <a:rPr lang="en-US" i="1" dirty="0"/>
              <a:t>rivalry </a:t>
            </a:r>
            <a:r>
              <a:rPr lang="en-US" dirty="0"/>
              <a:t>and </a:t>
            </a:r>
            <a:r>
              <a:rPr lang="en-US" i="1" dirty="0"/>
              <a:t>non-rivalry </a:t>
            </a:r>
            <a:r>
              <a:rPr lang="en-US" dirty="0"/>
              <a:t>as well as </a:t>
            </a:r>
            <a:r>
              <a:rPr lang="en-US" i="1" dirty="0"/>
              <a:t>excludability </a:t>
            </a:r>
            <a:r>
              <a:rPr lang="en-US" dirty="0"/>
              <a:t>and </a:t>
            </a:r>
            <a:r>
              <a:rPr lang="en-US" i="1" dirty="0"/>
              <a:t>non-excludability. </a:t>
            </a:r>
            <a:r>
              <a:rPr lang="en-US" b="1" i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892040"/>
            <a:ext cx="9086596" cy="1740154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3CCC273-81CD-4E03-BAB6-03A01C56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Lindahl Prices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24200"/>
            <a:ext cx="2048256" cy="3210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2133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again that the production process is                            which implies that the public good is produced at </a:t>
            </a:r>
            <a:r>
              <a:rPr lang="en-US" i="1" dirty="0"/>
              <a:t>constant marginal cost </a:t>
            </a:r>
            <a:r>
              <a:rPr lang="en-US" i="1" dirty="0">
                <a:latin typeface="Times New Roman"/>
              </a:rPr>
              <a:t>c </a:t>
            </a:r>
            <a:r>
              <a:rPr lang="en-US" dirty="0">
                <a:latin typeface="Times New Roman"/>
              </a:rPr>
              <a:t>= 1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2819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we again have two consumers with identical tastes described by</a:t>
            </a:r>
          </a:p>
          <a:p>
            <a:r>
              <a:rPr lang="en-US" dirty="0"/>
              <a:t>                                         but potentially different incomes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and  </a:t>
            </a:r>
            <a:r>
              <a:rPr lang="en-US" i="1" dirty="0">
                <a:latin typeface="Times New Roman"/>
              </a:rPr>
              <a:t>I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.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18944"/>
            <a:ext cx="1373632" cy="2479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600" y="3505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Lindahl prices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and  </a:t>
            </a:r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 must then sum to 1 (to cover costs) </a:t>
            </a:r>
            <a:r>
              <a:rPr lang="en-US" i="1" dirty="0"/>
              <a:t>and </a:t>
            </a:r>
            <a:r>
              <a:rPr lang="en-US" dirty="0"/>
              <a:t>be such that both consumers will actually choose efficient public good quantity.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19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Cobb-Douglas demands imply consumers allocate a fraction of their income to each good – with consumer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’s </a:t>
            </a:r>
            <a:r>
              <a:rPr lang="en-US" i="1" dirty="0"/>
              <a:t>demand for the public good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61688"/>
            <a:ext cx="176784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353312"/>
            <a:ext cx="2300224" cy="25603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553200" y="1295400"/>
            <a:ext cx="24384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4876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induce the </a:t>
            </a:r>
            <a:r>
              <a:rPr lang="en-US" i="1" dirty="0"/>
              <a:t>efficient quantity </a:t>
            </a:r>
            <a:r>
              <a:rPr lang="en-US" i="1" dirty="0">
                <a:latin typeface="Times New Roman"/>
              </a:rPr>
              <a:t>y*</a:t>
            </a:r>
            <a:r>
              <a:rPr lang="en-US" dirty="0"/>
              <a:t>, the </a:t>
            </a:r>
            <a:r>
              <a:rPr lang="en-US" i="1" dirty="0"/>
              <a:t>individualized price </a:t>
            </a:r>
            <a:r>
              <a:rPr lang="en-US" i="1" dirty="0">
                <a:latin typeface="Times New Roman"/>
              </a:rPr>
              <a:t>p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must then solve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257800"/>
            <a:ext cx="3129280" cy="6380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8600" y="5791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gives the </a:t>
            </a:r>
            <a:r>
              <a:rPr lang="en-US" b="1" i="1" dirty="0"/>
              <a:t>Lindahl price 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504" y="6019800"/>
            <a:ext cx="1479296" cy="5811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1219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Lindahl prices </a:t>
            </a:r>
            <a:r>
              <a:rPr lang="en-US" dirty="0"/>
              <a:t>are </a:t>
            </a:r>
            <a:r>
              <a:rPr lang="en-US" i="1" dirty="0"/>
              <a:t>individualized prices </a:t>
            </a:r>
            <a:r>
              <a:rPr lang="en-US" dirty="0"/>
              <a:t>for public goods such that all individuals will choose the optimal quantity of the public good at their individualized prices.</a:t>
            </a:r>
            <a:endParaRPr lang="en-US" b="1" i="1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8460AD7B-F1E7-4864-A676-DDFAFFD2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0" grpId="0"/>
      <p:bldP spid="34" grpId="0"/>
      <p:bldP spid="36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Civil Society and Free Riding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182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“purely rational” model of voluntary giving has difficulty explaining some behaviors we observe and may need to be supplemented if it is to explain certain empirical regularities.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828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is, for instance, difficult to explain why people give to multiple charities.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260246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an individual considers a gift to one or more of these charities, they have already received gifts of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22214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3 charities: </a:t>
            </a:r>
            <a:r>
              <a:rPr lang="en-US" i="1" dirty="0"/>
              <a:t>a, b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3276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the individual’s assessment of the value that is added by these charities be given by the function </a:t>
            </a:r>
            <a:r>
              <a:rPr lang="en-US" i="1" dirty="0">
                <a:latin typeface="Times New Roman"/>
              </a:rPr>
              <a:t>F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dirty="0">
                <a:latin typeface="Times New Roman"/>
              </a:rPr>
              <a:t>)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392566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deciding where to donate some amount </a:t>
            </a:r>
            <a:r>
              <a:rPr lang="en-US" i="1" dirty="0"/>
              <a:t>D</a:t>
            </a:r>
            <a:r>
              <a:rPr lang="en-US" dirty="0"/>
              <a:t>, the individual then solves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19600"/>
            <a:ext cx="6729984" cy="406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48006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a </a:t>
            </a:r>
            <a:r>
              <a:rPr lang="en-US" i="1" dirty="0"/>
              <a:t>,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b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c </a:t>
            </a:r>
            <a:r>
              <a:rPr lang="en-US" dirty="0"/>
              <a:t>are the individual’s contributions to charities </a:t>
            </a:r>
            <a:r>
              <a:rPr lang="en-US" i="1" dirty="0"/>
              <a:t>a, b </a:t>
            </a:r>
            <a:r>
              <a:rPr lang="en-US" dirty="0"/>
              <a:t>and </a:t>
            </a:r>
            <a:r>
              <a:rPr lang="en-US" i="1" dirty="0"/>
              <a:t>c. </a:t>
            </a:r>
            <a:r>
              <a:rPr lang="en-US" dirty="0"/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5181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i="1" dirty="0"/>
              <a:t>small </a:t>
            </a:r>
            <a:r>
              <a:rPr lang="en-US" dirty="0"/>
              <a:t>relative to each </a:t>
            </a:r>
            <a:r>
              <a:rPr lang="en-US" i="1" dirty="0">
                <a:latin typeface="Times New Roman"/>
              </a:rPr>
              <a:t>Y</a:t>
            </a:r>
            <a:r>
              <a:rPr lang="en-US" i="1" baseline="-25000" dirty="0">
                <a:latin typeface="Times New Roman"/>
              </a:rPr>
              <a:t>i</a:t>
            </a:r>
            <a:r>
              <a:rPr lang="en-US" sz="800" i="1" dirty="0">
                <a:latin typeface="Times New Roman"/>
              </a:rPr>
              <a:t> </a:t>
            </a:r>
            <a:r>
              <a:rPr lang="en-US" dirty="0"/>
              <a:t>,</a:t>
            </a:r>
            <a:r>
              <a:rPr lang="en-US" i="1" dirty="0"/>
              <a:t> the only way </a:t>
            </a:r>
            <a:r>
              <a:rPr lang="en-US" dirty="0"/>
              <a:t>that an individual would optimize by giving to all 3 charities is if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867400"/>
            <a:ext cx="2178304" cy="589280"/>
          </a:xfrm>
          <a:prstGeom prst="rect">
            <a:avLst/>
          </a:prstGeom>
        </p:spPr>
      </p:pic>
      <p:sp>
        <p:nvSpPr>
          <p:cNvPr id="42" name="Right Brace 41"/>
          <p:cNvSpPr/>
          <p:nvPr/>
        </p:nvSpPr>
        <p:spPr>
          <a:xfrm>
            <a:off x="4191000" y="5715000"/>
            <a:ext cx="228600" cy="990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43400" y="5715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is no particular reason to expect this to hold.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00" y="57150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Suggests something is missing from the model.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400800" y="620877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8634E977-662D-4AE1-A618-A6BD1321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35" grpId="0"/>
      <p:bldP spid="36" grpId="0"/>
      <p:bldP spid="39" grpId="0"/>
      <p:bldP spid="40" grpId="0"/>
      <p:bldP spid="42" grpId="0" animBg="1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Warm Glow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371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common addition to the “purely rational” model of public goods giving introduce a “warm glow” from giving and, perhaps, a larger “warm glow” from giving to multiple causes.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2020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essence, this results in an individual </a:t>
            </a:r>
            <a:r>
              <a:rPr lang="en-US" i="1" dirty="0">
                <a:latin typeface="Times New Roman"/>
              </a:rPr>
              <a:t>n</a:t>
            </a:r>
            <a:r>
              <a:rPr lang="en-US" dirty="0"/>
              <a:t>’s contribution </a:t>
            </a:r>
            <a:r>
              <a:rPr lang="en-US" i="1" dirty="0">
                <a:latin typeface="Times New Roman"/>
              </a:rPr>
              <a:t>z</a:t>
            </a:r>
            <a:r>
              <a:rPr lang="en-US" i="1" baseline="-25000" dirty="0">
                <a:latin typeface="Times New Roman"/>
              </a:rPr>
              <a:t>n</a:t>
            </a:r>
            <a:r>
              <a:rPr lang="en-US" dirty="0"/>
              <a:t> entering his utility function twice, once as part of the </a:t>
            </a:r>
            <a:r>
              <a:rPr lang="en-US" b="1" i="1" dirty="0">
                <a:solidFill>
                  <a:schemeClr val="tx2"/>
                </a:solidFill>
              </a:rPr>
              <a:t>public good</a:t>
            </a:r>
            <a:r>
              <a:rPr lang="en-US" dirty="0"/>
              <a:t>, and once </a:t>
            </a:r>
            <a:r>
              <a:rPr lang="en-US" i="1" dirty="0"/>
              <a:t>as a </a:t>
            </a:r>
            <a:r>
              <a:rPr lang="en-US" b="1" i="1" dirty="0"/>
              <a:t>separate </a:t>
            </a:r>
            <a:r>
              <a:rPr lang="en-US" b="1" i="1" dirty="0">
                <a:solidFill>
                  <a:srgbClr val="FF0000"/>
                </a:solidFill>
              </a:rPr>
              <a:t>private good</a:t>
            </a:r>
            <a:r>
              <a:rPr lang="en-US" dirty="0"/>
              <a:t>: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52" y="2743200"/>
            <a:ext cx="4702048" cy="68681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257800" y="28956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629400" y="289560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5791200" y="2804160"/>
            <a:ext cx="228600" cy="1295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505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public good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8216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</a:t>
            </a:r>
            <a:r>
              <a:rPr lang="en-US" i="1" dirty="0"/>
              <a:t>N </a:t>
            </a:r>
            <a:r>
              <a:rPr lang="en-US" dirty="0"/>
              <a:t>identical individuals with this utility function, and suppose they also have identical incomes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459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equilibrium, everyone else will then contribute an identical amount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, with individual 1’s </a:t>
            </a:r>
            <a:r>
              <a:rPr lang="en-US" i="1" dirty="0"/>
              <a:t>best response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determined from the problem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83200"/>
            <a:ext cx="5514848" cy="5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5754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the Cobb-Douglas utility is written in log form and the budget constraint substituted in for private good consumption.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3AD3967-ED10-4993-89F3-370209A2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514848" cy="50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52600" y="1295400"/>
            <a:ext cx="5562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905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order condition, after rearranging some terms, is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41880"/>
            <a:ext cx="6819392" cy="3251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275486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in equilibrium, everyone is </a:t>
            </a:r>
            <a:r>
              <a:rPr lang="en-US" i="1" dirty="0"/>
              <a:t>best-responding </a:t>
            </a:r>
            <a:r>
              <a:rPr lang="en-US" dirty="0"/>
              <a:t>– which implies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. We can therefore replace </a:t>
            </a:r>
            <a:r>
              <a:rPr lang="en-US" i="1" dirty="0">
                <a:latin typeface="Times New Roman"/>
              </a:rPr>
              <a:t>z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with</a:t>
            </a:r>
            <a:r>
              <a:rPr lang="en-US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in the first order condition and then solve for </a:t>
            </a:r>
            <a:r>
              <a:rPr lang="en-US" i="1" dirty="0">
                <a:latin typeface="Times New Roman"/>
              </a:rPr>
              <a:t>z</a:t>
            </a:r>
            <a:r>
              <a:rPr lang="en-US" dirty="0"/>
              <a:t> to get the equilibrium private contribution  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781552"/>
            <a:ext cx="2348992" cy="638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4495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set up a </a:t>
            </a:r>
            <a:r>
              <a:rPr lang="en-US" i="1" dirty="0"/>
              <a:t>social planner </a:t>
            </a:r>
            <a:r>
              <a:rPr lang="en-US" dirty="0"/>
              <a:t>problem and solved for the </a:t>
            </a:r>
            <a:r>
              <a:rPr lang="en-US" i="1" dirty="0"/>
              <a:t>efficient level of private contribution </a:t>
            </a:r>
            <a:r>
              <a:rPr lang="en-US" dirty="0"/>
              <a:t>under the constraint that everyone contributes equally, we would get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562600"/>
            <a:ext cx="2011680" cy="605536"/>
          </a:xfrm>
          <a:prstGeom prst="rect">
            <a:avLst/>
          </a:prstGeom>
        </p:spPr>
      </p:pic>
      <p:sp>
        <p:nvSpPr>
          <p:cNvPr id="26" name="Right Brace 25"/>
          <p:cNvSpPr/>
          <p:nvPr/>
        </p:nvSpPr>
        <p:spPr>
          <a:xfrm>
            <a:off x="5638800" y="3733800"/>
            <a:ext cx="457200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35052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equilibrium</a:t>
            </a:r>
            <a:r>
              <a:rPr lang="en-US" dirty="0"/>
              <a:t> contribution converges to the </a:t>
            </a:r>
            <a:r>
              <a:rPr lang="en-US" i="1" dirty="0"/>
              <a:t>efficient </a:t>
            </a:r>
            <a:r>
              <a:rPr lang="en-US" dirty="0"/>
              <a:t>contribution as </a:t>
            </a:r>
            <a:r>
              <a:rPr lang="en-US" i="1" dirty="0">
                <a:latin typeface="Symbol"/>
              </a:rPr>
              <a:t>b</a:t>
            </a:r>
            <a:r>
              <a:rPr lang="en-US" i="1" dirty="0"/>
              <a:t> </a:t>
            </a:r>
            <a:r>
              <a:rPr lang="en-US" dirty="0"/>
              <a:t>converges to 0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8400" y="49996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because, as </a:t>
            </a:r>
            <a:r>
              <a:rPr lang="en-US" i="1" dirty="0">
                <a:latin typeface="Symbol"/>
              </a:rPr>
              <a:t>b</a:t>
            </a:r>
            <a:r>
              <a:rPr lang="en-US" i="1" dirty="0"/>
              <a:t> </a:t>
            </a:r>
            <a:r>
              <a:rPr lang="en-US" dirty="0"/>
              <a:t>converges to 0, the </a:t>
            </a:r>
            <a:r>
              <a:rPr lang="en-US" i="1" dirty="0"/>
              <a:t>public good </a:t>
            </a:r>
            <a:r>
              <a:rPr lang="en-US" dirty="0"/>
              <a:t>ceases to matter and only the </a:t>
            </a:r>
            <a:r>
              <a:rPr lang="en-US" i="1" dirty="0"/>
              <a:t>warm glow </a:t>
            </a:r>
            <a:r>
              <a:rPr lang="en-US" dirty="0"/>
              <a:t>matters.  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256788E-B620-48AF-A2CB-A557F95A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E5ECFE2-411A-4B49-8ADA-E6A648AB97B5}"/>
              </a:ext>
            </a:extLst>
          </p:cNvPr>
          <p:cNvSpPr txBox="1">
            <a:spLocks/>
          </p:cNvSpPr>
          <p:nvPr/>
        </p:nvSpPr>
        <p:spPr>
          <a:xfrm>
            <a:off x="-15766" y="-184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Equilibrium Giving with Warm Glow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 animBg="1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17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Inefficiency Ameliorated by Warm Glow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" y="4309364"/>
            <a:ext cx="9078722" cy="24724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18960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calculate how a “warm glow” from giving to public goods </a:t>
            </a:r>
            <a:r>
              <a:rPr lang="en-US" i="1" dirty="0"/>
              <a:t>ameliorates </a:t>
            </a:r>
            <a:r>
              <a:rPr lang="en-US" dirty="0"/>
              <a:t>but does </a:t>
            </a:r>
            <a:r>
              <a:rPr lang="en-US" i="1" dirty="0"/>
              <a:t>not eliminate </a:t>
            </a:r>
            <a:r>
              <a:rPr lang="en-US" dirty="0"/>
              <a:t>the free rider problem.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254513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the Cobb-Douglas parameter on private and public good consumption remains equal (as in previous tables) – but now there is also a “warm glow”.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31914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see that, while the equilibrium public good level under private giving deviates from the efficient level as </a:t>
            </a:r>
            <a:r>
              <a:rPr lang="en-US" i="1" dirty="0"/>
              <a:t>N </a:t>
            </a:r>
            <a:r>
              <a:rPr lang="en-US" dirty="0"/>
              <a:t>increases, it deviates </a:t>
            </a:r>
            <a:r>
              <a:rPr lang="en-US" i="1" dirty="0"/>
              <a:t>less </a:t>
            </a:r>
            <a:r>
              <a:rPr lang="en-US" dirty="0"/>
              <a:t>as private giving </a:t>
            </a:r>
            <a:r>
              <a:rPr lang="en-US" i="1" dirty="0"/>
              <a:t>no longer converges to zero </a:t>
            </a:r>
            <a:r>
              <a:rPr lang="en-US" dirty="0"/>
              <a:t>as </a:t>
            </a:r>
            <a:r>
              <a:rPr lang="en-US" i="1" dirty="0"/>
              <a:t>N </a:t>
            </a:r>
            <a:r>
              <a:rPr lang="en-US" dirty="0"/>
              <a:t>increases.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9B61A64D-115C-4BC7-A2FD-5AFB7E8B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1176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Marketing Public Goods in the Civil Society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9166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recognition of “warm glow” effects in private giving then has implications for </a:t>
            </a:r>
            <a:r>
              <a:rPr lang="en-US" b="1" i="1" dirty="0"/>
              <a:t>social entrepreneurs </a:t>
            </a:r>
            <a:r>
              <a:rPr lang="en-US" dirty="0"/>
              <a:t>who market public goods in the civil society.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260246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there are 10,000 individuals with €1,000 and with tastes described by the utility function above where </a:t>
            </a:r>
            <a:r>
              <a:rPr lang="en-US" i="1" dirty="0">
                <a:latin typeface="Symbol"/>
              </a:rPr>
              <a:t>a</a:t>
            </a:r>
            <a:r>
              <a:rPr lang="en-US" dirty="0">
                <a:latin typeface="Times New Roman"/>
              </a:rPr>
              <a:t> = 0.4</a:t>
            </a:r>
            <a:r>
              <a:rPr lang="en-US" dirty="0"/>
              <a:t> and </a:t>
            </a:r>
            <a:r>
              <a:rPr lang="en-US" i="1" dirty="0">
                <a:latin typeface="Symbol"/>
              </a:rPr>
              <a:t>b </a:t>
            </a:r>
            <a:r>
              <a:rPr lang="en-US" dirty="0">
                <a:latin typeface="Times New Roman"/>
              </a:rPr>
              <a:t>+</a:t>
            </a:r>
            <a:r>
              <a:rPr lang="en-US" dirty="0">
                <a:latin typeface="Symbol"/>
              </a:rPr>
              <a:t> </a:t>
            </a:r>
            <a:r>
              <a:rPr lang="en-US" i="1" dirty="0">
                <a:latin typeface="Symbol"/>
              </a:rPr>
              <a:t>g</a:t>
            </a:r>
            <a:r>
              <a:rPr lang="en-US" dirty="0">
                <a:latin typeface="Times New Roman"/>
              </a:rPr>
              <a:t> = 0.6</a:t>
            </a:r>
            <a:r>
              <a:rPr lang="en-US" dirty="0"/>
              <a:t>.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" y="3276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</a:t>
            </a:r>
            <a:r>
              <a:rPr lang="en-US" i="1" dirty="0"/>
              <a:t>marketing </a:t>
            </a:r>
            <a:r>
              <a:rPr lang="en-US" dirty="0"/>
              <a:t>can alter the relative size of </a:t>
            </a:r>
            <a:r>
              <a:rPr lang="en-US" i="1" dirty="0">
                <a:latin typeface="Symbol"/>
              </a:rPr>
              <a:t>b </a:t>
            </a:r>
            <a:r>
              <a:rPr lang="en-US" dirty="0"/>
              <a:t>and</a:t>
            </a:r>
            <a:r>
              <a:rPr lang="en-US" dirty="0">
                <a:latin typeface="Symbol"/>
              </a:rPr>
              <a:t>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669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calculate how a marketing campaign aimed at increasing “warm glow” can significantly increase how much is given to the public good.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4572000"/>
            <a:ext cx="9078722" cy="1996059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05EB9F-1950-4DC9-A1DC-178F439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BBF2DF-9DB8-4758-8083-4C566745B8EF}"/>
              </a:ext>
            </a:extLst>
          </p:cNvPr>
          <p:cNvSpPr txBox="1"/>
          <p:nvPr/>
        </p:nvSpPr>
        <p:spPr>
          <a:xfrm>
            <a:off x="1828800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1CDB2-BB78-4463-86D7-20CCAA352B17}"/>
              </a:ext>
            </a:extLst>
          </p:cNvPr>
          <p:cNvSpPr txBox="1"/>
          <p:nvPr/>
        </p:nvSpPr>
        <p:spPr>
          <a:xfrm>
            <a:off x="762000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95263B-BE89-42EC-88E3-1C0C19C85719}"/>
              </a:ext>
            </a:extLst>
          </p:cNvPr>
          <p:cNvSpPr txBox="1"/>
          <p:nvPr/>
        </p:nvSpPr>
        <p:spPr>
          <a:xfrm>
            <a:off x="3086100" y="5867400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1B6D2-4973-4B57-9D08-0A6FD069FC4C}"/>
              </a:ext>
            </a:extLst>
          </p:cNvPr>
          <p:cNvSpPr txBox="1"/>
          <p:nvPr/>
        </p:nvSpPr>
        <p:spPr>
          <a:xfrm>
            <a:off x="4343501" y="5864422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F7548-0A78-4ECB-8E99-34951B70AAC4}"/>
              </a:ext>
            </a:extLst>
          </p:cNvPr>
          <p:cNvSpPr txBox="1"/>
          <p:nvPr/>
        </p:nvSpPr>
        <p:spPr>
          <a:xfrm>
            <a:off x="5638800" y="5864421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DD2262-BD11-4F8A-AED7-0566C9333DB5}"/>
              </a:ext>
            </a:extLst>
          </p:cNvPr>
          <p:cNvSpPr txBox="1"/>
          <p:nvPr/>
        </p:nvSpPr>
        <p:spPr>
          <a:xfrm>
            <a:off x="6858000" y="5867400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1DB12-C622-4C8C-BC93-6B306B8985E7}"/>
              </a:ext>
            </a:extLst>
          </p:cNvPr>
          <p:cNvSpPr txBox="1"/>
          <p:nvPr/>
        </p:nvSpPr>
        <p:spPr>
          <a:xfrm>
            <a:off x="8153299" y="58644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D0DE7-67A6-40A5-B884-47A863CF1CB9}"/>
              </a:ext>
            </a:extLst>
          </p:cNvPr>
          <p:cNvSpPr txBox="1"/>
          <p:nvPr/>
        </p:nvSpPr>
        <p:spPr>
          <a:xfrm>
            <a:off x="704088" y="58021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82C6B-483B-489B-9FAD-A7BC70F02EAB}"/>
              </a:ext>
            </a:extLst>
          </p:cNvPr>
          <p:cNvSpPr txBox="1"/>
          <p:nvPr/>
        </p:nvSpPr>
        <p:spPr>
          <a:xfrm>
            <a:off x="1770888" y="58021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5692DC-CC37-46FA-928D-E6C8429925A0}"/>
              </a:ext>
            </a:extLst>
          </p:cNvPr>
          <p:cNvSpPr txBox="1"/>
          <p:nvPr/>
        </p:nvSpPr>
        <p:spPr>
          <a:xfrm>
            <a:off x="3028289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7375E3-F376-4BAB-861F-C8150B069676}"/>
              </a:ext>
            </a:extLst>
          </p:cNvPr>
          <p:cNvSpPr txBox="1"/>
          <p:nvPr/>
        </p:nvSpPr>
        <p:spPr>
          <a:xfrm>
            <a:off x="4300804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B065EC-4D9D-4A7C-AED2-D8087E0C1F52}"/>
              </a:ext>
            </a:extLst>
          </p:cNvPr>
          <p:cNvSpPr txBox="1"/>
          <p:nvPr/>
        </p:nvSpPr>
        <p:spPr>
          <a:xfrm>
            <a:off x="5558205" y="580045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2900B8-53CF-4BE4-8E41-BDC8811F2C26}"/>
              </a:ext>
            </a:extLst>
          </p:cNvPr>
          <p:cNvSpPr txBox="1"/>
          <p:nvPr/>
        </p:nvSpPr>
        <p:spPr>
          <a:xfrm>
            <a:off x="6792655" y="5807179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6DC587-14F9-4A26-9915-C4633E9ABA85}"/>
              </a:ext>
            </a:extLst>
          </p:cNvPr>
          <p:cNvSpPr txBox="1"/>
          <p:nvPr/>
        </p:nvSpPr>
        <p:spPr>
          <a:xfrm>
            <a:off x="8080810" y="5807179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F819E7-732A-4C25-BB3A-1172A37989F9}"/>
              </a:ext>
            </a:extLst>
          </p:cNvPr>
          <p:cNvSpPr txBox="1"/>
          <p:nvPr/>
        </p:nvSpPr>
        <p:spPr>
          <a:xfrm>
            <a:off x="664674" y="63200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A43725-A033-4CFF-8673-27FE000EE582}"/>
              </a:ext>
            </a:extLst>
          </p:cNvPr>
          <p:cNvSpPr txBox="1"/>
          <p:nvPr/>
        </p:nvSpPr>
        <p:spPr>
          <a:xfrm>
            <a:off x="1543602" y="63200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378D41-CE45-47D7-8C6A-1E01FEFBFBDD}"/>
              </a:ext>
            </a:extLst>
          </p:cNvPr>
          <p:cNvSpPr txBox="1"/>
          <p:nvPr/>
        </p:nvSpPr>
        <p:spPr>
          <a:xfrm>
            <a:off x="2837789" y="632443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79192E-E8B8-4E7D-A716-56292DA386F2}"/>
              </a:ext>
            </a:extLst>
          </p:cNvPr>
          <p:cNvSpPr txBox="1"/>
          <p:nvPr/>
        </p:nvSpPr>
        <p:spPr>
          <a:xfrm>
            <a:off x="4080189" y="6315748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6ED21A-C083-4E08-B39F-315F4F09ECD1}"/>
              </a:ext>
            </a:extLst>
          </p:cNvPr>
          <p:cNvSpPr txBox="1"/>
          <p:nvPr/>
        </p:nvSpPr>
        <p:spPr>
          <a:xfrm>
            <a:off x="5340286" y="6312066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B9A83-1B01-48D7-A16E-BDD29252B451}"/>
              </a:ext>
            </a:extLst>
          </p:cNvPr>
          <p:cNvSpPr txBox="1"/>
          <p:nvPr/>
        </p:nvSpPr>
        <p:spPr>
          <a:xfrm>
            <a:off x="6617921" y="631206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A95C09-1B7F-45B6-BB6F-E1E6A47AB498}"/>
              </a:ext>
            </a:extLst>
          </p:cNvPr>
          <p:cNvSpPr txBox="1"/>
          <p:nvPr/>
        </p:nvSpPr>
        <p:spPr>
          <a:xfrm>
            <a:off x="7890310" y="621911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A2C91B-2564-4539-A7EA-7CC48BF51059}"/>
              </a:ext>
            </a:extLst>
          </p:cNvPr>
          <p:cNvSpPr txBox="1"/>
          <p:nvPr/>
        </p:nvSpPr>
        <p:spPr>
          <a:xfrm>
            <a:off x="7830835" y="622944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E568E9-5288-40DB-A027-4352EA5D3DBC}"/>
              </a:ext>
            </a:extLst>
          </p:cNvPr>
          <p:cNvSpPr txBox="1"/>
          <p:nvPr/>
        </p:nvSpPr>
        <p:spPr>
          <a:xfrm>
            <a:off x="65532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F1A47-4851-4313-A4B2-D52014807791}"/>
              </a:ext>
            </a:extLst>
          </p:cNvPr>
          <p:cNvSpPr txBox="1"/>
          <p:nvPr/>
        </p:nvSpPr>
        <p:spPr>
          <a:xfrm>
            <a:off x="52578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B8B230-7B5E-49D9-9F41-F631DA2FAC17}"/>
              </a:ext>
            </a:extLst>
          </p:cNvPr>
          <p:cNvSpPr txBox="1"/>
          <p:nvPr/>
        </p:nvSpPr>
        <p:spPr>
          <a:xfrm>
            <a:off x="40386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68093A-1EE0-432E-9E40-BDEF126AF38B}"/>
              </a:ext>
            </a:extLst>
          </p:cNvPr>
          <p:cNvSpPr txBox="1"/>
          <p:nvPr/>
        </p:nvSpPr>
        <p:spPr>
          <a:xfrm>
            <a:off x="27432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95284E-EAAF-486D-8B81-0361DF30D3D9}"/>
              </a:ext>
            </a:extLst>
          </p:cNvPr>
          <p:cNvSpPr txBox="1"/>
          <p:nvPr/>
        </p:nvSpPr>
        <p:spPr>
          <a:xfrm>
            <a:off x="1494584" y="6232877"/>
            <a:ext cx="346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6AAA1B-65BF-4DAB-B5FD-1511BFFDA69D}"/>
              </a:ext>
            </a:extLst>
          </p:cNvPr>
          <p:cNvSpPr txBox="1"/>
          <p:nvPr/>
        </p:nvSpPr>
        <p:spPr>
          <a:xfrm>
            <a:off x="609600" y="6214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682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Tipping Points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190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one more modification to the model: Suppose the size of the “warm glow” depends on how many others also contribute to the public good; for instance, suppose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0270"/>
            <a:ext cx="4702048" cy="686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1865376" cy="5364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2971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solve for the </a:t>
            </a:r>
            <a:r>
              <a:rPr lang="en-US" i="1" dirty="0"/>
              <a:t>equilibrium contribution </a:t>
            </a:r>
            <a:r>
              <a:rPr lang="en-US" dirty="0"/>
              <a:t>just as we did before – but now we would find that the problem yields </a:t>
            </a:r>
            <a:r>
              <a:rPr lang="en-US" b="1" i="1" dirty="0"/>
              <a:t>two solutions</a:t>
            </a:r>
            <a:r>
              <a:rPr lang="en-US" dirty="0"/>
              <a:t>: An equilibrium with </a:t>
            </a:r>
            <a:r>
              <a:rPr lang="en-US" b="1" i="1" dirty="0"/>
              <a:t>high giving </a:t>
            </a:r>
            <a:r>
              <a:rPr lang="en-US" dirty="0"/>
              <a:t>and an equilibrium with </a:t>
            </a:r>
            <a:r>
              <a:rPr lang="en-US" b="1" i="1" dirty="0"/>
              <a:t>low giving</a:t>
            </a:r>
            <a:r>
              <a:rPr lang="en-US" dirty="0"/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387727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b="1" i="1" dirty="0"/>
              <a:t>social entrepreneurs </a:t>
            </a:r>
            <a:r>
              <a:rPr lang="en-US" dirty="0"/>
              <a:t>coordinate individuals to end up in the </a:t>
            </a:r>
            <a:r>
              <a:rPr lang="en-US" i="1" dirty="0"/>
              <a:t>high equilibrium</a:t>
            </a:r>
            <a:r>
              <a:rPr lang="en-US" dirty="0"/>
              <a:t>, we say that we have </a:t>
            </a:r>
            <a:r>
              <a:rPr lang="en-US" b="1" i="1" dirty="0"/>
              <a:t>crossed a tipping point</a:t>
            </a:r>
            <a:r>
              <a:rPr lang="en-US" dirty="0"/>
              <a:t> from little giving to a lot of giving.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4724400"/>
            <a:ext cx="9074785" cy="2051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C1DBF4-9E1E-4170-B29C-6D2818925823}"/>
              </a:ext>
            </a:extLst>
          </p:cNvPr>
          <p:cNvSpPr txBox="1"/>
          <p:nvPr/>
        </p:nvSpPr>
        <p:spPr>
          <a:xfrm>
            <a:off x="1333500" y="603214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2890-5D4F-46C0-9466-958EE3C46838}"/>
              </a:ext>
            </a:extLst>
          </p:cNvPr>
          <p:cNvSpPr txBox="1"/>
          <p:nvPr/>
        </p:nvSpPr>
        <p:spPr>
          <a:xfrm>
            <a:off x="2725674" y="6016823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69236-DB8E-42B0-AF67-370E9C1D4569}"/>
              </a:ext>
            </a:extLst>
          </p:cNvPr>
          <p:cNvSpPr txBox="1"/>
          <p:nvPr/>
        </p:nvSpPr>
        <p:spPr>
          <a:xfrm>
            <a:off x="4141496" y="602470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FAEF7-C0E6-4AEE-B97E-35952923B45A}"/>
              </a:ext>
            </a:extLst>
          </p:cNvPr>
          <p:cNvSpPr txBox="1"/>
          <p:nvPr/>
        </p:nvSpPr>
        <p:spPr>
          <a:xfrm>
            <a:off x="5559946" y="6016822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4FED98-2A3C-4AAA-9F88-463BDABA346D}"/>
              </a:ext>
            </a:extLst>
          </p:cNvPr>
          <p:cNvSpPr txBox="1"/>
          <p:nvPr/>
        </p:nvSpPr>
        <p:spPr>
          <a:xfrm>
            <a:off x="6918395" y="5980036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5D7E0-7986-4BB8-B39D-3F4EE1402BF9}"/>
              </a:ext>
            </a:extLst>
          </p:cNvPr>
          <p:cNvSpPr txBox="1"/>
          <p:nvPr/>
        </p:nvSpPr>
        <p:spPr>
          <a:xfrm>
            <a:off x="8276844" y="5998429"/>
            <a:ext cx="190500" cy="307777"/>
          </a:xfrm>
          <a:prstGeom prst="rect">
            <a:avLst/>
          </a:prstGeom>
          <a:solidFill>
            <a:srgbClr val="E8E8DC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7F3D5-D6B3-4E12-9CDE-059F8403DE2A}"/>
              </a:ext>
            </a:extLst>
          </p:cNvPr>
          <p:cNvSpPr txBox="1"/>
          <p:nvPr/>
        </p:nvSpPr>
        <p:spPr>
          <a:xfrm>
            <a:off x="1238250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9A46F9-0A24-4AEB-B28D-AD91D4332216}"/>
              </a:ext>
            </a:extLst>
          </p:cNvPr>
          <p:cNvSpPr txBox="1"/>
          <p:nvPr/>
        </p:nvSpPr>
        <p:spPr>
          <a:xfrm>
            <a:off x="2654072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01DF8-3BF6-4D0A-8D88-6E31C0821F57}"/>
              </a:ext>
            </a:extLst>
          </p:cNvPr>
          <p:cNvSpPr txBox="1"/>
          <p:nvPr/>
        </p:nvSpPr>
        <p:spPr>
          <a:xfrm>
            <a:off x="4056888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72855-B726-4A63-B1FC-9AA98CA30584}"/>
              </a:ext>
            </a:extLst>
          </p:cNvPr>
          <p:cNvSpPr txBox="1"/>
          <p:nvPr/>
        </p:nvSpPr>
        <p:spPr>
          <a:xfrm>
            <a:off x="5472710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63818F-B8F4-4784-98CD-D89879E15977}"/>
              </a:ext>
            </a:extLst>
          </p:cNvPr>
          <p:cNvSpPr txBox="1"/>
          <p:nvPr/>
        </p:nvSpPr>
        <p:spPr>
          <a:xfrm>
            <a:off x="6857977" y="596947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D3E47-53FF-49A4-9443-87732EE4B55F}"/>
              </a:ext>
            </a:extLst>
          </p:cNvPr>
          <p:cNvSpPr txBox="1"/>
          <p:nvPr/>
        </p:nvSpPr>
        <p:spPr>
          <a:xfrm>
            <a:off x="8191668" y="596765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669FA8-800F-480E-A5C7-ADC2DB2F7074}"/>
              </a:ext>
            </a:extLst>
          </p:cNvPr>
          <p:cNvSpPr txBox="1"/>
          <p:nvPr/>
        </p:nvSpPr>
        <p:spPr>
          <a:xfrm>
            <a:off x="1238250" y="6447516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0EEC4-FCB9-41E3-BE11-D4E6A35E27A2}"/>
              </a:ext>
            </a:extLst>
          </p:cNvPr>
          <p:cNvSpPr txBox="1"/>
          <p:nvPr/>
        </p:nvSpPr>
        <p:spPr>
          <a:xfrm>
            <a:off x="26289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A2BCF-ACD3-4A3D-96D1-908F60848A7C}"/>
              </a:ext>
            </a:extLst>
          </p:cNvPr>
          <p:cNvSpPr txBox="1"/>
          <p:nvPr/>
        </p:nvSpPr>
        <p:spPr>
          <a:xfrm>
            <a:off x="5427778" y="64740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F1102C-7818-4193-B20F-D737B4C075D4}"/>
              </a:ext>
            </a:extLst>
          </p:cNvPr>
          <p:cNvSpPr txBox="1"/>
          <p:nvPr/>
        </p:nvSpPr>
        <p:spPr>
          <a:xfrm>
            <a:off x="4038600" y="640080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E51901-5F27-4A07-89CB-674DD60E6920}"/>
              </a:ext>
            </a:extLst>
          </p:cNvPr>
          <p:cNvSpPr txBox="1"/>
          <p:nvPr/>
        </p:nvSpPr>
        <p:spPr>
          <a:xfrm>
            <a:off x="68199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51187D-80EB-4E95-AB93-96B3F1AD26CA}"/>
              </a:ext>
            </a:extLst>
          </p:cNvPr>
          <p:cNvSpPr txBox="1"/>
          <p:nvPr/>
        </p:nvSpPr>
        <p:spPr>
          <a:xfrm>
            <a:off x="8115300" y="639782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29502-0B66-451C-8728-2475A1786677}"/>
              </a:ext>
            </a:extLst>
          </p:cNvPr>
          <p:cNvSpPr txBox="1"/>
          <p:nvPr/>
        </p:nvSpPr>
        <p:spPr>
          <a:xfrm>
            <a:off x="1143000" y="6400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324E7D-2B53-4F0C-9A39-39812844AF49}"/>
              </a:ext>
            </a:extLst>
          </p:cNvPr>
          <p:cNvSpPr txBox="1"/>
          <p:nvPr/>
        </p:nvSpPr>
        <p:spPr>
          <a:xfrm>
            <a:off x="2555328" y="64008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B4C7D-7157-463A-9A06-21D960F240D7}"/>
              </a:ext>
            </a:extLst>
          </p:cNvPr>
          <p:cNvSpPr txBox="1"/>
          <p:nvPr/>
        </p:nvSpPr>
        <p:spPr>
          <a:xfrm>
            <a:off x="3943350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1BE9B-E117-46B3-83E5-E7F221A5196B}"/>
              </a:ext>
            </a:extLst>
          </p:cNvPr>
          <p:cNvSpPr txBox="1"/>
          <p:nvPr/>
        </p:nvSpPr>
        <p:spPr>
          <a:xfrm>
            <a:off x="5363561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DD9784-16EA-4B32-83C7-816033021924}"/>
              </a:ext>
            </a:extLst>
          </p:cNvPr>
          <p:cNvSpPr txBox="1"/>
          <p:nvPr/>
        </p:nvSpPr>
        <p:spPr>
          <a:xfrm>
            <a:off x="6745976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EFDD4E-2E03-4099-B41E-DC26C31CA13D}"/>
              </a:ext>
            </a:extLst>
          </p:cNvPr>
          <p:cNvSpPr txBox="1"/>
          <p:nvPr/>
        </p:nvSpPr>
        <p:spPr>
          <a:xfrm>
            <a:off x="8045511" y="6382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40" name="Footer Placeholder 1">
            <a:extLst>
              <a:ext uri="{FF2B5EF4-FFF2-40B4-BE49-F238E27FC236}">
                <a16:creationId xmlns:a16="http://schemas.microsoft.com/office/drawing/2014/main" id="{5BD3E472-4478-4369-9531-98B936A9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475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Mechanism Design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168" y="2145792"/>
            <a:ext cx="585216" cy="36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68" y="1917192"/>
            <a:ext cx="4572000" cy="59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168" y="1905000"/>
            <a:ext cx="4599432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168" y="1917192"/>
            <a:ext cx="4587240" cy="26395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295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mechanism </a:t>
            </a:r>
            <a:r>
              <a:rPr lang="en-US" dirty="0"/>
              <a:t>is a way of </a:t>
            </a:r>
            <a:r>
              <a:rPr lang="en-US" i="1" dirty="0"/>
              <a:t>eliciting information </a:t>
            </a:r>
            <a:r>
              <a:rPr lang="en-US" dirty="0"/>
              <a:t>from individuals and </a:t>
            </a:r>
            <a:r>
              <a:rPr lang="en-US" i="1" dirty="0"/>
              <a:t>using this information</a:t>
            </a:r>
            <a:r>
              <a:rPr lang="en-US" dirty="0"/>
              <a:t> to choose the </a:t>
            </a:r>
            <a:r>
              <a:rPr lang="en-US" i="1" dirty="0"/>
              <a:t>social outcome </a:t>
            </a:r>
            <a:r>
              <a:rPr lang="en-US" dirty="0"/>
              <a:t>that one </a:t>
            </a:r>
            <a:r>
              <a:rPr lang="en-US" i="1" dirty="0"/>
              <a:t>would have wanted to choose </a:t>
            </a:r>
            <a:r>
              <a:rPr lang="en-US" dirty="0"/>
              <a:t>had all relevant information been available to begin with.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209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Suppose, for instance, that </a:t>
            </a:r>
            <a:r>
              <a:rPr lang="en-US" i="1" dirty="0"/>
              <a:t>N </a:t>
            </a:r>
            <a:r>
              <a:rPr lang="en-US" dirty="0"/>
              <a:t>individuals each have tastes drawn from the set of all possible tastes         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767584"/>
            <a:ext cx="410464" cy="280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314307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we knew individual tastes</a:t>
            </a:r>
            <a:r>
              <a:rPr lang="en-US" dirty="0"/>
              <a:t>, we would, for </a:t>
            </a:r>
          </a:p>
          <a:p>
            <a:r>
              <a:rPr lang="en-US" dirty="0"/>
              <a:t>instance, want to use criteria like “efficiency” </a:t>
            </a:r>
          </a:p>
          <a:p>
            <a:r>
              <a:rPr lang="en-US" dirty="0"/>
              <a:t>captured by a function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dirty="0"/>
              <a:t>to choose a combination of </a:t>
            </a:r>
          </a:p>
          <a:p>
            <a:r>
              <a:rPr lang="en-US" dirty="0"/>
              <a:t>public goods and taxes from the set of possible outcomes </a:t>
            </a:r>
            <a:r>
              <a:rPr lang="en-US" b="1" i="1" dirty="0">
                <a:solidFill>
                  <a:srgbClr val="3366FF"/>
                </a:solidFill>
              </a:rPr>
              <a:t>A</a:t>
            </a:r>
            <a:r>
              <a:rPr lang="en-US" dirty="0"/>
              <a:t>.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4382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Instead we design a </a:t>
            </a:r>
            <a:r>
              <a:rPr lang="en-US" b="1" i="1" dirty="0">
                <a:solidFill>
                  <a:srgbClr val="F935C4"/>
                </a:solidFill>
              </a:rPr>
              <a:t>message game </a:t>
            </a:r>
            <a:r>
              <a:rPr lang="en-US" dirty="0"/>
              <a:t>in which we allow individuals</a:t>
            </a:r>
          </a:p>
          <a:p>
            <a:r>
              <a:rPr lang="en-US" dirty="0"/>
              <a:t>to send </a:t>
            </a:r>
            <a:r>
              <a:rPr lang="en-US" i="1" dirty="0"/>
              <a:t>information </a:t>
            </a:r>
            <a:r>
              <a:rPr lang="en-US" dirty="0"/>
              <a:t>using a </a:t>
            </a:r>
            <a:r>
              <a:rPr lang="en-US" i="1" dirty="0"/>
              <a:t>message </a:t>
            </a:r>
            <a:r>
              <a:rPr lang="en-US" dirty="0"/>
              <a:t>from a set of messages 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i="1" dirty="0"/>
              <a:t> </a:t>
            </a:r>
            <a:r>
              <a:rPr lang="en-US" dirty="0"/>
              <a:t>that are accepted. 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029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00AE00"/>
                </a:solidFill>
              </a:rPr>
              <a:t>mechanism</a:t>
            </a:r>
            <a:r>
              <a:rPr lang="en-US" b="1" i="1" dirty="0"/>
              <a:t> </a:t>
            </a:r>
            <a:r>
              <a:rPr lang="en-US" dirty="0"/>
              <a:t>represented by the function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g</a:t>
            </a:r>
            <a:r>
              <a:rPr lang="en-US" b="1" i="1" dirty="0"/>
              <a:t> </a:t>
            </a:r>
            <a:r>
              <a:rPr lang="en-US" dirty="0"/>
              <a:t>then uses the messages sent to choose a social outcome from </a:t>
            </a:r>
            <a:r>
              <a:rPr lang="en-US" b="1" i="1" dirty="0">
                <a:solidFill>
                  <a:srgbClr val="3366FF"/>
                </a:solidFill>
              </a:rPr>
              <a:t>A</a:t>
            </a:r>
            <a:r>
              <a:rPr lang="en-US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715000"/>
            <a:ext cx="74676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mechanism (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 g</a:t>
            </a:r>
            <a:r>
              <a:rPr lang="en-US" b="1" dirty="0"/>
              <a:t>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implements a function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i="1" dirty="0"/>
              <a:t> </a:t>
            </a:r>
            <a:r>
              <a:rPr lang="en-US" dirty="0"/>
              <a:t>if the messages that are sent cause the function </a:t>
            </a:r>
            <a:r>
              <a:rPr lang="en-US" b="1" i="1" dirty="0">
                <a:solidFill>
                  <a:srgbClr val="00AE00"/>
                </a:solidFill>
              </a:rPr>
              <a:t>g</a:t>
            </a:r>
            <a:r>
              <a:rPr lang="en-US" b="1" i="1" dirty="0"/>
              <a:t> </a:t>
            </a:r>
            <a:r>
              <a:rPr lang="en-US" dirty="0"/>
              <a:t>to choose the same outcome as the one </a:t>
            </a:r>
            <a:r>
              <a:rPr lang="en-US" b="1" i="1" dirty="0">
                <a:solidFill>
                  <a:srgbClr val="3366FF"/>
                </a:solidFill>
              </a:rPr>
              <a:t>f</a:t>
            </a:r>
            <a:r>
              <a:rPr lang="en-US" b="1" i="1" dirty="0"/>
              <a:t> </a:t>
            </a:r>
            <a:r>
              <a:rPr lang="en-US" dirty="0"/>
              <a:t>would have chosen if tastes had been known.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A7BDA8F-2E6F-4696-ABD5-4A82EC33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Groves-Clarke Mechanism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6352"/>
            <a:ext cx="4323283" cy="3813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34640"/>
            <a:ext cx="4273906" cy="3977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34640"/>
            <a:ext cx="4246474" cy="3977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834640"/>
            <a:ext cx="4323283" cy="37911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667000"/>
            <a:ext cx="4343400" cy="39776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16352"/>
            <a:ext cx="4251960" cy="4021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843784"/>
            <a:ext cx="4251960" cy="39995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852928"/>
            <a:ext cx="4251960" cy="39995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2400" y="1182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we want to produce the efficient level of a public good </a:t>
            </a:r>
            <a:r>
              <a:rPr lang="en-US" i="1" dirty="0">
                <a:latin typeface="Times New Roman"/>
              </a:rPr>
              <a:t>y</a:t>
            </a:r>
            <a:r>
              <a:rPr lang="en-US" i="1" dirty="0"/>
              <a:t> </a:t>
            </a:r>
            <a:r>
              <a:rPr lang="en-US" dirty="0"/>
              <a:t>and charge consumers of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 enough to cover constant </a:t>
            </a:r>
            <a:r>
              <a:rPr lang="en-US" i="1" dirty="0"/>
              <a:t>MC</a:t>
            </a:r>
            <a:r>
              <a:rPr lang="en-US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0" y="1453896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Groves-Clarke </a:t>
            </a:r>
            <a:r>
              <a:rPr lang="en-US" dirty="0"/>
              <a:t>mechanism implements this as follows: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" y="1828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1. Individuals are asked to let us know their </a:t>
            </a:r>
            <a:r>
              <a:rPr lang="en-US" i="1" dirty="0"/>
              <a:t>demand curve </a:t>
            </a:r>
            <a:r>
              <a:rPr lang="en-US" dirty="0"/>
              <a:t>for </a:t>
            </a:r>
            <a:r>
              <a:rPr lang="en-US" i="1" dirty="0">
                <a:latin typeface="Times New Roman"/>
              </a:rPr>
              <a:t>y</a:t>
            </a:r>
            <a:r>
              <a:rPr lang="en-US" dirty="0"/>
              <a:t>, with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“revealed demand” labeled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RD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210312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i="1" dirty="0">
                <a:solidFill>
                  <a:srgbClr val="F935C4"/>
                </a:solidFill>
              </a:rPr>
              <a:t>M</a:t>
            </a:r>
            <a:r>
              <a:rPr lang="en-US" b="1" i="1" dirty="0"/>
              <a:t> </a:t>
            </a:r>
            <a:r>
              <a:rPr lang="en-US" dirty="0"/>
              <a:t>is thus the set of all possible downward sloping curves.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243214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2. For each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, we then calculate                                     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1376" y="2514600"/>
            <a:ext cx="1820672" cy="29667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2400" y="28310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3. The </a:t>
            </a:r>
            <a:r>
              <a:rPr lang="en-US" i="1" dirty="0"/>
              <a:t>public good level </a:t>
            </a:r>
            <a:r>
              <a:rPr lang="en-US" dirty="0"/>
              <a:t>is then set such that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3200400"/>
            <a:ext cx="1930400" cy="6421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7200" y="-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0" y="389786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4. Prior to the </a:t>
            </a:r>
            <a:r>
              <a:rPr lang="en-US" i="1" dirty="0"/>
              <a:t>message game</a:t>
            </a:r>
            <a:r>
              <a:rPr lang="en-US" dirty="0"/>
              <a:t>, a “price”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b="1" i="1" dirty="0"/>
              <a:t> </a:t>
            </a:r>
            <a:r>
              <a:rPr lang="en-US" dirty="0"/>
              <a:t>is assigned to each individual, with                  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2400" y="45352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456" indent="-457200"/>
            <a:r>
              <a:rPr lang="en-US" dirty="0"/>
              <a:t>5. Each individual is then assessed a total charge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b="1" i="1" dirty="0"/>
              <a:t> </a:t>
            </a:r>
            <a:r>
              <a:rPr lang="en-US" dirty="0"/>
              <a:t>composed of a </a:t>
            </a:r>
            <a:r>
              <a:rPr lang="en-US" b="1" i="1" dirty="0">
                <a:solidFill>
                  <a:srgbClr val="3366FF"/>
                </a:solidFill>
              </a:rPr>
              <a:t>fixed fee </a:t>
            </a:r>
            <a:r>
              <a:rPr lang="en-US" dirty="0"/>
              <a:t>and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" y="51054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935C4"/>
                </a:solidFill>
              </a:rPr>
              <a:t>variable fee </a:t>
            </a:r>
            <a:r>
              <a:rPr lang="en-US" dirty="0"/>
              <a:t>for a total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" y="5562600"/>
            <a:ext cx="1458976" cy="2357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600" y="5867400"/>
            <a:ext cx="2840736" cy="73558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4267200"/>
            <a:ext cx="1174496" cy="251968"/>
          </a:xfrm>
          <a:prstGeom prst="rect">
            <a:avLst/>
          </a:prstGeom>
        </p:spPr>
      </p:pic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31D2F92E-B454-40D6-81BA-CA16CEDB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57230D-1DC2-44D9-AB79-399929EC1EA2}"/>
              </a:ext>
            </a:extLst>
          </p:cNvPr>
          <p:cNvSpPr txBox="1"/>
          <p:nvPr/>
        </p:nvSpPr>
        <p:spPr>
          <a:xfrm>
            <a:off x="4566514" y="2788765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3D4DB2-080C-4ACA-8BC2-F534007A72FD}"/>
              </a:ext>
            </a:extLst>
          </p:cNvPr>
          <p:cNvSpPr txBox="1"/>
          <p:nvPr/>
        </p:nvSpPr>
        <p:spPr>
          <a:xfrm>
            <a:off x="4579102" y="282136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92593E-6 L 0.48333 5.9259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1"/>
      <p:bldP spid="47" grpId="2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1548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Truth Telling vs. Under-Reporting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92578"/>
            <a:ext cx="4323283" cy="4065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98064"/>
            <a:ext cx="4295851" cy="4021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25496"/>
            <a:ext cx="4295851" cy="39776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295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result we demonstrate is that, under this mechanism, it is a </a:t>
            </a:r>
            <a:r>
              <a:rPr lang="en-US" b="1" i="1" dirty="0"/>
              <a:t>dominant strategy</a:t>
            </a:r>
            <a:r>
              <a:rPr lang="en-US" dirty="0"/>
              <a:t> for individuals to reveal their public goods demands </a:t>
            </a:r>
            <a:r>
              <a:rPr lang="en-US" b="1" i="1" dirty="0"/>
              <a:t>truthfully</a:t>
            </a:r>
            <a:r>
              <a:rPr lang="en-US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 </a:t>
            </a:r>
            <a:r>
              <a:rPr lang="en-US" dirty="0"/>
              <a:t>be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’s </a:t>
            </a:r>
            <a:r>
              <a:rPr lang="en-US" b="1" i="1" dirty="0">
                <a:solidFill>
                  <a:srgbClr val="00AE00"/>
                </a:solidFill>
              </a:rPr>
              <a:t>true demand</a:t>
            </a:r>
            <a:r>
              <a:rPr lang="en-US" dirty="0">
                <a:solidFill>
                  <a:srgbClr val="00AE00"/>
                </a:solidFill>
              </a:rPr>
              <a:t> </a:t>
            </a:r>
            <a:r>
              <a:rPr lang="en-US" dirty="0"/>
              <a:t>which, if revealed as such, would lead the mechanism to implement the public good level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.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2362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individual instead </a:t>
            </a:r>
            <a:r>
              <a:rPr lang="en-US" b="1" i="1" dirty="0"/>
              <a:t>under-reports </a:t>
            </a:r>
            <a:r>
              <a:rPr lang="en-US" dirty="0"/>
              <a:t>her true demand, the public good level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U</a:t>
            </a:r>
            <a:r>
              <a:rPr lang="en-US" dirty="0"/>
              <a:t> is implemented instead.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276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charge assessed for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then falls by  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 – from 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) to (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).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962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true value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places on the public good quantity (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 –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U</a:t>
            </a:r>
            <a:r>
              <a:rPr lang="en-US" dirty="0"/>
              <a:t>) that is </a:t>
            </a:r>
            <a:r>
              <a:rPr lang="en-US" i="1" dirty="0"/>
              <a:t>no longer produced </a:t>
            </a:r>
            <a:r>
              <a:rPr lang="en-US" dirty="0"/>
              <a:t>is 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494407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i="1" dirty="0"/>
              <a:t>under-reporting </a:t>
            </a:r>
            <a:r>
              <a:rPr lang="en-US" dirty="0"/>
              <a:t>her true demand, she therefore </a:t>
            </a:r>
            <a:r>
              <a:rPr lang="en-US" b="1" i="1" dirty="0"/>
              <a:t>gains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 but </a:t>
            </a:r>
            <a:r>
              <a:rPr lang="en-US" b="1" i="1" dirty="0"/>
              <a:t>loses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5791200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Truth-telling </a:t>
            </a:r>
            <a:r>
              <a:rPr lang="en-US" dirty="0"/>
              <a:t>therefore </a:t>
            </a:r>
            <a:r>
              <a:rPr lang="en-US" i="1" dirty="0"/>
              <a:t>dominates under-reporting.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206F8DB-CEB1-4C76-8CEC-84641048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6983E-4F02-4368-A31A-92A313C49EDA}"/>
              </a:ext>
            </a:extLst>
          </p:cNvPr>
          <p:cNvSpPr txBox="1"/>
          <p:nvPr/>
        </p:nvSpPr>
        <p:spPr>
          <a:xfrm>
            <a:off x="181303" y="2798064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89F0D7-9B39-46F0-9CB8-2C51990F27AA}"/>
              </a:ext>
            </a:extLst>
          </p:cNvPr>
          <p:cNvSpPr txBox="1"/>
          <p:nvPr/>
        </p:nvSpPr>
        <p:spPr>
          <a:xfrm>
            <a:off x="181303" y="278995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Demand, or </a:t>
            </a:r>
            <a:r>
              <a:rPr lang="en-US" i="1" dirty="0"/>
              <a:t>MWTP</a:t>
            </a:r>
            <a:r>
              <a:rPr lang="en-US" dirty="0"/>
              <a:t>, for Public Goods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114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deriving </a:t>
            </a:r>
            <a:r>
              <a:rPr lang="en-US" i="1" dirty="0"/>
              <a:t>market demand </a:t>
            </a:r>
            <a:r>
              <a:rPr lang="en-US" dirty="0"/>
              <a:t>for </a:t>
            </a:r>
            <a:r>
              <a:rPr lang="en-US" b="1" i="1" dirty="0"/>
              <a:t>pure private goods</a:t>
            </a:r>
            <a:r>
              <a:rPr lang="en-US" dirty="0"/>
              <a:t>, we began with demands for 2 individuals.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4283050" cy="35661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3118104"/>
            <a:ext cx="4239158" cy="35990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2400" y="2057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price level, we then </a:t>
            </a:r>
            <a:r>
              <a:rPr lang="en-US" b="1" i="1" dirty="0"/>
              <a:t>add the demand curves </a:t>
            </a:r>
            <a:r>
              <a:rPr lang="en-US" i="1" dirty="0"/>
              <a:t>“horizontally” </a:t>
            </a:r>
            <a:r>
              <a:rPr lang="en-US" dirty="0"/>
              <a:t>to get </a:t>
            </a:r>
            <a:r>
              <a:rPr lang="en-US" i="1" dirty="0"/>
              <a:t>total demand.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4958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</a:t>
            </a:r>
            <a:r>
              <a:rPr lang="en-US" i="1" dirty="0"/>
              <a:t>total demand </a:t>
            </a:r>
            <a:r>
              <a:rPr lang="en-US" dirty="0"/>
              <a:t>for </a:t>
            </a:r>
            <a:r>
              <a:rPr lang="en-US" i="1" dirty="0"/>
              <a:t>pure public goods</a:t>
            </a:r>
            <a:r>
              <a:rPr lang="en-US" dirty="0"/>
              <a:t>, we similarly begin with two initial demand curves.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95800" y="1828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each quantity can be consumed by </a:t>
            </a:r>
            <a:r>
              <a:rPr lang="en-US" i="1" dirty="0"/>
              <a:t>both individuals </a:t>
            </a:r>
            <a:r>
              <a:rPr lang="en-US" dirty="0"/>
              <a:t>– and so we </a:t>
            </a:r>
            <a:r>
              <a:rPr lang="en-US" b="1" i="1" dirty="0"/>
              <a:t>add demand curves “vertically” </a:t>
            </a:r>
            <a:r>
              <a:rPr lang="en-US" dirty="0"/>
              <a:t>to determine the </a:t>
            </a:r>
            <a:r>
              <a:rPr lang="en-US" i="1" dirty="0"/>
              <a:t>total willingness to pay</a:t>
            </a:r>
            <a:r>
              <a:rPr lang="en-US" dirty="0"/>
              <a:t> for that quantity.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3F795BB-DEA8-4210-B0D1-1847B343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6E856-4E77-4240-9CCA-243E2147D7B2}"/>
              </a:ext>
            </a:extLst>
          </p:cNvPr>
          <p:cNvSpPr txBox="1"/>
          <p:nvPr/>
        </p:nvSpPr>
        <p:spPr>
          <a:xfrm>
            <a:off x="257861" y="306237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A09C9-8EC3-4DAB-B0E1-D4743C1BF6FC}"/>
              </a:ext>
            </a:extLst>
          </p:cNvPr>
          <p:cNvSpPr txBox="1"/>
          <p:nvPr/>
        </p:nvSpPr>
        <p:spPr>
          <a:xfrm>
            <a:off x="4506163" y="3120732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B4D5B-DD20-429E-9092-C85B3C58D165}"/>
              </a:ext>
            </a:extLst>
          </p:cNvPr>
          <p:cNvSpPr txBox="1"/>
          <p:nvPr/>
        </p:nvSpPr>
        <p:spPr>
          <a:xfrm>
            <a:off x="202996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67CE-021A-49B3-AC6C-C8AFF9B80602}"/>
              </a:ext>
            </a:extLst>
          </p:cNvPr>
          <p:cNvSpPr txBox="1"/>
          <p:nvPr/>
        </p:nvSpPr>
        <p:spPr>
          <a:xfrm>
            <a:off x="4454611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Truth Telling vs. Over-Reporting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6352"/>
            <a:ext cx="4273906" cy="39995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6352"/>
            <a:ext cx="4273906" cy="39995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43784"/>
            <a:ext cx="4251960" cy="39556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1295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the individual instead considers </a:t>
            </a:r>
            <a:r>
              <a:rPr lang="en-US" b="1" i="1" dirty="0">
                <a:solidFill>
                  <a:srgbClr val="F935C4"/>
                </a:solidFill>
              </a:rPr>
              <a:t>over-reporting</a:t>
            </a:r>
            <a:r>
              <a:rPr lang="en-US" b="1" i="1" dirty="0"/>
              <a:t> </a:t>
            </a:r>
            <a:r>
              <a:rPr lang="en-US" dirty="0"/>
              <a:t>her </a:t>
            </a:r>
            <a:r>
              <a:rPr lang="en-US" b="1" i="1" dirty="0">
                <a:solidFill>
                  <a:srgbClr val="00AE00"/>
                </a:solidFill>
              </a:rPr>
              <a:t>true demand</a:t>
            </a:r>
            <a:r>
              <a:rPr lang="en-US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in the </a:t>
            </a:r>
            <a:r>
              <a:rPr lang="en-US" i="1" dirty="0"/>
              <a:t>public good level </a:t>
            </a:r>
            <a:r>
              <a:rPr lang="en-US" dirty="0"/>
              <a:t>increasing from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 to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O</a:t>
            </a:r>
            <a:r>
              <a:rPr lang="en-US" dirty="0"/>
              <a:t>.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205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charge assessed to 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then increases by 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) – from (</a:t>
            </a:r>
            <a:r>
              <a:rPr lang="en-US" i="1" dirty="0"/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+</a:t>
            </a:r>
            <a:r>
              <a:rPr lang="en-US" i="1" dirty="0"/>
              <a:t>k</a:t>
            </a:r>
            <a:r>
              <a:rPr lang="en-US" dirty="0"/>
              <a:t>) to 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+</a:t>
            </a:r>
            <a:r>
              <a:rPr lang="en-US" i="1" dirty="0"/>
              <a:t>j</a:t>
            </a:r>
            <a:r>
              <a:rPr lang="en-US" dirty="0"/>
              <a:t>+</a:t>
            </a:r>
            <a:r>
              <a:rPr lang="en-US" i="1" dirty="0"/>
              <a:t>k</a:t>
            </a:r>
            <a:r>
              <a:rPr lang="en-US" dirty="0"/>
              <a:t>). 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2438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true value individual </a:t>
            </a:r>
            <a:r>
              <a:rPr lang="en-US" i="1" dirty="0">
                <a:latin typeface="Times New Roman"/>
              </a:rPr>
              <a:t>i</a:t>
            </a:r>
            <a:r>
              <a:rPr lang="en-US" dirty="0"/>
              <a:t> places on the </a:t>
            </a:r>
            <a:r>
              <a:rPr lang="en-US" i="1" dirty="0"/>
              <a:t>additional </a:t>
            </a:r>
            <a:r>
              <a:rPr lang="en-US" dirty="0"/>
              <a:t>public good quantity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F935C4"/>
                </a:solidFill>
                <a:latin typeface="Times New Roman"/>
              </a:rPr>
              <a:t>O</a:t>
            </a:r>
            <a:r>
              <a:rPr lang="en-US" dirty="0"/>
              <a:t> – </a:t>
            </a:r>
            <a:r>
              <a:rPr lang="en-US" b="1" i="1" dirty="0">
                <a:solidFill>
                  <a:srgbClr val="00AE00"/>
                </a:solidFill>
                <a:latin typeface="Times New Roman"/>
              </a:rPr>
              <a:t>y</a:t>
            </a:r>
            <a:r>
              <a:rPr lang="en-US" b="1" baseline="30000" dirty="0">
                <a:solidFill>
                  <a:srgbClr val="00AE00"/>
                </a:solidFill>
                <a:latin typeface="Times New Roman"/>
              </a:rPr>
              <a:t>t</a:t>
            </a:r>
            <a:r>
              <a:rPr lang="en-US" dirty="0"/>
              <a:t>) that is now produced is only (</a:t>
            </a:r>
            <a:r>
              <a:rPr lang="en-US" i="1" dirty="0"/>
              <a:t>h</a:t>
            </a:r>
            <a:r>
              <a:rPr lang="en-US" dirty="0"/>
              <a:t>).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95800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i="1" dirty="0"/>
              <a:t>over-reporting </a:t>
            </a:r>
            <a:r>
              <a:rPr lang="en-US" dirty="0"/>
              <a:t>her true demand, she therefore </a:t>
            </a:r>
            <a:r>
              <a:rPr lang="en-US" b="1" i="1" dirty="0"/>
              <a:t>gains </a:t>
            </a:r>
            <a:r>
              <a:rPr lang="en-US" dirty="0"/>
              <a:t>(</a:t>
            </a:r>
            <a:r>
              <a:rPr lang="en-US" i="1" dirty="0"/>
              <a:t>h</a:t>
            </a:r>
            <a:r>
              <a:rPr lang="en-US" dirty="0"/>
              <a:t>) but </a:t>
            </a:r>
            <a:r>
              <a:rPr lang="en-US" b="1" i="1" dirty="0"/>
              <a:t>loses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h</a:t>
            </a:r>
            <a:r>
              <a:rPr lang="en-US" dirty="0"/>
              <a:t>).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0600" y="4306669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Truth-telling </a:t>
            </a:r>
            <a:r>
              <a:rPr lang="en-US" dirty="0"/>
              <a:t>therefore </a:t>
            </a:r>
            <a:r>
              <a:rPr lang="en-US" i="1" dirty="0"/>
              <a:t>dominates over-reporting.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5068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truth-telling dominates </a:t>
            </a:r>
            <a:r>
              <a:rPr lang="en-US" i="1" dirty="0"/>
              <a:t>both </a:t>
            </a:r>
            <a:r>
              <a:rPr lang="en-US" dirty="0"/>
              <a:t>over- and under-reporting,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0600" y="5830669"/>
            <a:ext cx="3657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Truth-telling is a dominant strategy in the Groves-Clarke mechanism.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A78916A-D5CF-4BCE-9470-C684DF9B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448DA-52CA-4E4C-9E20-5CAA48EEEC2D}"/>
              </a:ext>
            </a:extLst>
          </p:cNvPr>
          <p:cNvSpPr txBox="1"/>
          <p:nvPr/>
        </p:nvSpPr>
        <p:spPr>
          <a:xfrm>
            <a:off x="170793" y="2843784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623A2-AE30-447C-BD85-09C81972846B}"/>
              </a:ext>
            </a:extLst>
          </p:cNvPr>
          <p:cNvSpPr txBox="1"/>
          <p:nvPr/>
        </p:nvSpPr>
        <p:spPr>
          <a:xfrm>
            <a:off x="181303" y="278995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Revenues Raised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7" y="2792578"/>
            <a:ext cx="4323283" cy="40654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14523"/>
            <a:ext cx="4295851" cy="4043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2814523"/>
            <a:ext cx="4323283" cy="40434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" y="2788920"/>
            <a:ext cx="4295851" cy="402153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04800" y="6781800"/>
            <a:ext cx="609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" y="2788920"/>
            <a:ext cx="4251960" cy="39995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" y="2807208"/>
            <a:ext cx="4251960" cy="39556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" y="2788920"/>
            <a:ext cx="4251960" cy="39995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1143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second result we demonstrate is that sufficient funds are raised to pay for the cost 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y*</a:t>
            </a:r>
            <a:r>
              <a:rPr lang="en-US" dirty="0"/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14756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“prices”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are set such that                         Thus, if </a:t>
            </a:r>
            <a:r>
              <a:rPr lang="en-US" i="1" dirty="0"/>
              <a:t>at least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</a:t>
            </a:r>
            <a:r>
              <a:rPr lang="en-US" i="1" dirty="0"/>
              <a:t> </a:t>
            </a:r>
            <a:r>
              <a:rPr lang="en-US" dirty="0"/>
              <a:t>is raised from each individual, the cost </a:t>
            </a:r>
            <a:r>
              <a:rPr lang="en-US" b="1" i="1" dirty="0">
                <a:latin typeface="Times New Roman"/>
              </a:rPr>
              <a:t>y*</a:t>
            </a:r>
            <a:r>
              <a:rPr lang="en-US" dirty="0"/>
              <a:t> times </a:t>
            </a:r>
            <a:r>
              <a:rPr lang="en-US" b="1" i="1" dirty="0">
                <a:latin typeface="Times New Roman"/>
              </a:rPr>
              <a:t>MC</a:t>
            </a:r>
            <a:r>
              <a:rPr lang="en-US" b="1" i="1" dirty="0"/>
              <a:t> </a:t>
            </a:r>
            <a:r>
              <a:rPr lang="en-US" dirty="0"/>
              <a:t>is raised.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1904" y="1551801"/>
            <a:ext cx="1174496" cy="2519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8600" y="21219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some individuals,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is set </a:t>
            </a:r>
            <a:r>
              <a:rPr lang="en-US" i="1" dirty="0"/>
              <a:t>below </a:t>
            </a:r>
            <a:r>
              <a:rPr lang="en-US" dirty="0"/>
              <a:t>the intersection of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RD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 </a:t>
            </a:r>
            <a:r>
              <a:rPr lang="en-US" i="1" dirty="0"/>
              <a:t> </a:t>
            </a:r>
            <a:r>
              <a:rPr lang="en-US" dirty="0"/>
              <a:t>and                                    ,    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40" y="2207276"/>
            <a:ext cx="1820672" cy="29667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8600" y="239015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 =</a:t>
            </a:r>
            <a:r>
              <a:rPr lang="en-US" i="1" dirty="0"/>
              <a:t> 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 </a:t>
            </a:r>
            <a:r>
              <a:rPr lang="en-US" dirty="0"/>
              <a:t>is raised 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163824" y="2390156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plus an </a:t>
            </a:r>
            <a:r>
              <a:rPr lang="en-US" i="1" dirty="0"/>
              <a:t>additional amount d</a:t>
            </a:r>
            <a:r>
              <a:rPr lang="en-US" dirty="0"/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2819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others,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might be set </a:t>
            </a:r>
            <a:r>
              <a:rPr lang="en-US" i="1" dirty="0"/>
              <a:t>exactly at </a:t>
            </a:r>
            <a:r>
              <a:rPr lang="en-US" dirty="0"/>
              <a:t>this intersection – implying she will pay </a:t>
            </a:r>
            <a:r>
              <a:rPr lang="en-US" i="1" dirty="0"/>
              <a:t>exactly</a:t>
            </a:r>
            <a:r>
              <a:rPr lang="en-US" dirty="0"/>
              <a:t>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</a:t>
            </a:r>
            <a:r>
              <a:rPr lang="en-US" dirty="0"/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380107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for yet others, </a:t>
            </a:r>
            <a:r>
              <a:rPr lang="en-US" b="1" i="1" dirty="0">
                <a:solidFill>
                  <a:srgbClr val="3366FF"/>
                </a:solidFill>
                <a:latin typeface="Times New Roman"/>
              </a:rPr>
              <a:t>p</a:t>
            </a:r>
            <a:r>
              <a:rPr lang="en-US" b="1" i="1" baseline="-25000" dirty="0">
                <a:solidFill>
                  <a:srgbClr val="F935C4"/>
                </a:solidFill>
                <a:latin typeface="Times New Roman"/>
              </a:rPr>
              <a:t>i</a:t>
            </a:r>
            <a:r>
              <a:rPr lang="en-US" dirty="0"/>
              <a:t> will be set </a:t>
            </a:r>
            <a:r>
              <a:rPr lang="en-US" i="1" dirty="0"/>
              <a:t>above </a:t>
            </a:r>
            <a:r>
              <a:rPr lang="en-US" dirty="0"/>
              <a:t>this intersection –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408432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implying she will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00600" y="434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</a:t>
            </a:r>
            <a:r>
              <a:rPr lang="en-US" b="1" i="1" dirty="0">
                <a:latin typeface="Times New Roman"/>
              </a:rPr>
              <a:t>p</a:t>
            </a:r>
            <a:r>
              <a:rPr lang="en-US" b="1" i="1" baseline="-25000" dirty="0">
                <a:latin typeface="Times New Roman"/>
              </a:rPr>
              <a:t>i </a:t>
            </a:r>
            <a:r>
              <a:rPr lang="en-US" b="1" i="1" dirty="0">
                <a:latin typeface="Times New Roman"/>
              </a:rPr>
              <a:t>y* =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r>
              <a:rPr lang="en-US" dirty="0"/>
              <a:t>+</a:t>
            </a:r>
            <a:r>
              <a:rPr lang="en-US" i="1" dirty="0"/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70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plus an </a:t>
            </a:r>
            <a:r>
              <a:rPr lang="en-US" i="1" dirty="0"/>
              <a:t>additional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00600" y="4659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amount h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00600" y="5181600"/>
            <a:ext cx="40386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Groves-Clarke mechanism </a:t>
            </a:r>
            <a:r>
              <a:rPr lang="en-US" dirty="0"/>
              <a:t>therefore raises at least as much as is necessary to cover the marginal cost of the efficient level of the public good.</a:t>
            </a: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9135B83-ED41-421E-88C7-06755D5C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637034-01B2-44D2-8291-BFC5CE64D0B8}"/>
              </a:ext>
            </a:extLst>
          </p:cNvPr>
          <p:cNvSpPr txBox="1"/>
          <p:nvPr/>
        </p:nvSpPr>
        <p:spPr>
          <a:xfrm>
            <a:off x="140460" y="2780910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059034-06EA-4D12-9577-820A9A552A4D}"/>
              </a:ext>
            </a:extLst>
          </p:cNvPr>
          <p:cNvSpPr txBox="1"/>
          <p:nvPr/>
        </p:nvSpPr>
        <p:spPr>
          <a:xfrm>
            <a:off x="152400" y="275948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1" grpId="0"/>
      <p:bldP spid="42" grpId="0"/>
      <p:bldP spid="43" grpId="1"/>
      <p:bldP spid="44" grpId="0"/>
      <p:bldP spid="45" grpId="0"/>
      <p:bldP spid="46" grpId="0"/>
      <p:bldP spid="47" grpId="0"/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fact that the Groves-Clarke Mechanism almost always raises </a:t>
            </a:r>
            <a:r>
              <a:rPr lang="en-US" i="1" dirty="0"/>
              <a:t>more </a:t>
            </a:r>
            <a:r>
              <a:rPr lang="en-US" dirty="0"/>
              <a:t>revenue than necessary actually poses a problem: not doing anything with the excess is not efficient, but returning the excess generally creates income effects that would alter the efficient public good level.</a:t>
            </a:r>
          </a:p>
          <a:p>
            <a:r>
              <a:rPr lang="en-US" dirty="0"/>
              <a:t>Strictly speaking, the Groves-Clarke Mechanism can therefore only implement an efficient public goods solution if tastes are quasilinear (and revenues can therefore be returned without altering demands for public goods.)</a:t>
            </a:r>
          </a:p>
          <a:p>
            <a:r>
              <a:rPr lang="en-US" dirty="0"/>
              <a:t>This is a more general issue in mechanism design where the </a:t>
            </a:r>
            <a:r>
              <a:rPr lang="en-US" b="1" i="1" dirty="0"/>
              <a:t>Gibbard-Satterthwaite Theorem</a:t>
            </a:r>
            <a:r>
              <a:rPr lang="en-US" dirty="0"/>
              <a:t> has shown the following: A function </a:t>
            </a:r>
            <a:r>
              <a:rPr lang="en-US" i="1" dirty="0"/>
              <a:t>f </a:t>
            </a:r>
            <a:r>
              <a:rPr lang="en-US" dirty="0"/>
              <a:t>is implementable in </a:t>
            </a:r>
            <a:r>
              <a:rPr lang="en-US" i="1" dirty="0"/>
              <a:t>dominant strategies </a:t>
            </a:r>
            <a:r>
              <a:rPr lang="en-US" dirty="0"/>
              <a:t>only if we restrict preferences, but it can be implemented with </a:t>
            </a:r>
            <a:r>
              <a:rPr lang="en-US" i="1" dirty="0"/>
              <a:t>Nash equilibrium (truth-telling) strategies </a:t>
            </a:r>
            <a:r>
              <a:rPr lang="en-US" dirty="0"/>
              <a:t>without restricting tastes.</a:t>
            </a:r>
          </a:p>
          <a:p>
            <a:r>
              <a:rPr lang="en-US" dirty="0"/>
              <a:t>Since the formulation of the Groves-Clarke mechanism, mechanisms with simpler message requirements have been developed – and some have been implemented in small settings.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Gibbard-Satterthwaite Theorem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FA24C8A-7102-4721-A890-6EDCDC2A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842264"/>
            <a:ext cx="8991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97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Efficient Output Level: Private vs. Public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given </a:t>
            </a:r>
            <a:r>
              <a:rPr lang="en-US" i="1" dirty="0"/>
              <a:t>marginal cost </a:t>
            </a:r>
            <a:r>
              <a:rPr lang="en-US" dirty="0"/>
              <a:t>of production, the </a:t>
            </a:r>
            <a:r>
              <a:rPr lang="en-US" b="1" i="1" dirty="0"/>
              <a:t>efficient private good output level </a:t>
            </a:r>
            <a:r>
              <a:rPr lang="en-US" dirty="0"/>
              <a:t>occurs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M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143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given </a:t>
            </a:r>
            <a:r>
              <a:rPr lang="en-US" i="1" dirty="0"/>
              <a:t>marginal cost </a:t>
            </a:r>
            <a:r>
              <a:rPr lang="en-US" dirty="0"/>
              <a:t>of production, the </a:t>
            </a:r>
            <a:r>
              <a:rPr lang="en-US" b="1" i="1" dirty="0"/>
              <a:t>efficient public good output level </a:t>
            </a:r>
            <a:r>
              <a:rPr lang="en-US" dirty="0"/>
              <a:t>occurs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M</a:t>
            </a:r>
            <a:r>
              <a:rPr lang="en-US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24200"/>
            <a:ext cx="4253789" cy="3599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3118104"/>
            <a:ext cx="4239158" cy="35990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5332412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5026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5335389"/>
            <a:ext cx="3352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50292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MC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590800" y="5943600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370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67594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204847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1 consumes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1</a:t>
            </a:r>
            <a:r>
              <a:rPr lang="en-US" dirty="0"/>
              <a:t> and consumer 2 consumes where </a:t>
            </a:r>
            <a:r>
              <a:rPr lang="en-US" i="1" dirty="0"/>
              <a:t>MC</a:t>
            </a:r>
            <a:r>
              <a:rPr lang="en-US" dirty="0"/>
              <a:t>=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2914471"/>
            <a:ext cx="21336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Efficiency </a:t>
            </a:r>
            <a:r>
              <a:rPr lang="en-US" dirty="0"/>
              <a:t>implies </a:t>
            </a:r>
            <a:r>
              <a:rPr lang="en-US" i="1" dirty="0"/>
              <a:t>private marginal benefits are equal to MC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204847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this efficient quantity, </a:t>
            </a:r>
            <a:r>
              <a:rPr lang="en-US" i="1" dirty="0"/>
              <a:t>D</a:t>
            </a:r>
            <a:r>
              <a:rPr lang="en-US" baseline="30000" dirty="0"/>
              <a:t>1 </a:t>
            </a:r>
            <a:r>
              <a:rPr lang="en-US" dirty="0"/>
              <a:t>+ </a:t>
            </a:r>
            <a:r>
              <a:rPr lang="en-US" i="1" dirty="0"/>
              <a:t>D</a:t>
            </a:r>
            <a:r>
              <a:rPr lang="en-US" baseline="30000" dirty="0"/>
              <a:t>2 </a:t>
            </a:r>
            <a:r>
              <a:rPr lang="en-US" dirty="0"/>
              <a:t>= </a:t>
            </a:r>
            <a:r>
              <a:rPr lang="en-US" i="1" dirty="0"/>
              <a:t>MC</a:t>
            </a:r>
            <a:r>
              <a:rPr lang="en-US" dirty="0"/>
              <a:t>. 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6323806" y="5942806"/>
            <a:ext cx="1219200" cy="15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5843016"/>
            <a:ext cx="2209800" cy="1588"/>
          </a:xfrm>
          <a:prstGeom prst="line">
            <a:avLst/>
          </a:prstGeom>
          <a:ln w="19050">
            <a:solidFill>
              <a:srgbClr val="F935C4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24400" y="6053328"/>
            <a:ext cx="2209800" cy="1588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89120" y="5562600"/>
            <a:ext cx="304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67200" y="563582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935C4"/>
                </a:solidFill>
              </a:rPr>
              <a:t>MB</a:t>
            </a:r>
            <a:r>
              <a:rPr lang="en-US" sz="1400" b="1" baseline="30000" dirty="0">
                <a:solidFill>
                  <a:srgbClr val="F935C4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67200" y="5867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AE00"/>
                </a:solidFill>
              </a:rPr>
              <a:t>MB</a:t>
            </a:r>
            <a:r>
              <a:rPr lang="en-US" sz="1400" b="1" baseline="30000" dirty="0">
                <a:solidFill>
                  <a:srgbClr val="00AE0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2200" y="2667000"/>
            <a:ext cx="2133600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Efficiency </a:t>
            </a:r>
            <a:r>
              <a:rPr lang="en-US" dirty="0"/>
              <a:t>implies </a:t>
            </a:r>
            <a:r>
              <a:rPr lang="en-US" b="1" i="1" dirty="0"/>
              <a:t>the sum of private marginal benefits </a:t>
            </a:r>
            <a:r>
              <a:rPr lang="en-US" b="1" dirty="0"/>
              <a:t>is equal to </a:t>
            </a:r>
            <a:r>
              <a:rPr lang="en-US" b="1" i="1" dirty="0"/>
              <a:t>MC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371F8A0B-37C2-44ED-9371-5C1E8C84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B5E3FB-5EBA-4EEB-8657-2D4640635A80}"/>
              </a:ext>
            </a:extLst>
          </p:cNvPr>
          <p:cNvSpPr txBox="1"/>
          <p:nvPr/>
        </p:nvSpPr>
        <p:spPr>
          <a:xfrm>
            <a:off x="242999" y="3130053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5E9B2-DD9D-47AB-A8B2-588683CAD170}"/>
              </a:ext>
            </a:extLst>
          </p:cNvPr>
          <p:cNvSpPr txBox="1"/>
          <p:nvPr/>
        </p:nvSpPr>
        <p:spPr>
          <a:xfrm>
            <a:off x="4495800" y="3066489"/>
            <a:ext cx="190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536924-C8BE-4E92-B371-D4051CF040DC}"/>
              </a:ext>
            </a:extLst>
          </p:cNvPr>
          <p:cNvSpPr txBox="1"/>
          <p:nvPr/>
        </p:nvSpPr>
        <p:spPr>
          <a:xfrm>
            <a:off x="202996" y="302912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F408EA-7A36-4B0C-BC26-53F427600B5E}"/>
              </a:ext>
            </a:extLst>
          </p:cNvPr>
          <p:cNvSpPr txBox="1"/>
          <p:nvPr/>
        </p:nvSpPr>
        <p:spPr>
          <a:xfrm>
            <a:off x="4419600" y="306648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5" grpId="0"/>
      <p:bldP spid="20" grpId="0"/>
      <p:bldP spid="21" grpId="0" animBg="1"/>
      <p:bldP spid="22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62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Decentralized Public Good Provision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83434"/>
            <a:ext cx="5214518" cy="3964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783434"/>
            <a:ext cx="5193182" cy="3947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" y="2783434"/>
            <a:ext cx="5227320" cy="399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" y="2783434"/>
            <a:ext cx="5193182" cy="399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1430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two people </a:t>
            </a:r>
            <a:r>
              <a:rPr lang="en-US" i="1" dirty="0"/>
              <a:t>individually </a:t>
            </a:r>
            <a:r>
              <a:rPr lang="en-US" dirty="0"/>
              <a:t>contribute to a public good.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 err="1"/>
              <a:t>ind</a:t>
            </a:r>
            <a:r>
              <a:rPr lang="en-US" i="1" dirty="0"/>
              <a:t> 1 </a:t>
            </a:r>
            <a:r>
              <a:rPr lang="en-US" dirty="0"/>
              <a:t>believes </a:t>
            </a:r>
            <a:r>
              <a:rPr lang="en-US" i="1" dirty="0" err="1"/>
              <a:t>ind</a:t>
            </a:r>
            <a:r>
              <a:rPr lang="en-US" i="1" dirty="0"/>
              <a:t> 2 </a:t>
            </a:r>
            <a:r>
              <a:rPr lang="en-US" dirty="0"/>
              <a:t>contributes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= 0</a:t>
            </a:r>
            <a:r>
              <a:rPr lang="en-US" dirty="0"/>
              <a:t>, his </a:t>
            </a:r>
            <a:r>
              <a:rPr lang="en-US" i="1" dirty="0"/>
              <a:t>best response </a:t>
            </a:r>
            <a:r>
              <a:rPr lang="en-US" dirty="0"/>
              <a:t>is to contribute and amount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(0)</a:t>
            </a:r>
            <a:r>
              <a:rPr lang="en-US" dirty="0"/>
              <a:t> such that the </a:t>
            </a:r>
            <a:r>
              <a:rPr lang="en-US" i="1" dirty="0"/>
              <a:t>marginal benefit </a:t>
            </a:r>
            <a:r>
              <a:rPr lang="en-US" dirty="0"/>
              <a:t>of the last euro contribution is equal to €1.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688434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17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 err="1"/>
              <a:t>ind</a:t>
            </a:r>
            <a:r>
              <a:rPr lang="en-US" i="1" dirty="0"/>
              <a:t> 2 </a:t>
            </a:r>
            <a:r>
              <a:rPr lang="en-US" dirty="0"/>
              <a:t>contributes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 &gt; 0</a:t>
            </a:r>
            <a:r>
              <a:rPr lang="en-US" dirty="0"/>
              <a:t>, </a:t>
            </a:r>
            <a:r>
              <a:rPr lang="en-US" i="1" dirty="0" err="1"/>
              <a:t>ind</a:t>
            </a:r>
            <a:r>
              <a:rPr lang="en-US" i="1" dirty="0"/>
              <a:t> 1 best-responds </a:t>
            </a:r>
            <a:r>
              <a:rPr lang="en-US" dirty="0"/>
              <a:t>by contributing 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y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 </a:t>
            </a:r>
            <a:r>
              <a:rPr lang="en-US" i="1" dirty="0">
                <a:latin typeface="Times New Roman"/>
              </a:rPr>
              <a:t>&lt; y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>
                <a:latin typeface="Times New Roman"/>
              </a:rPr>
              <a:t>(0), </a:t>
            </a:r>
            <a:r>
              <a:rPr lang="en-US" dirty="0"/>
              <a:t>due to </a:t>
            </a:r>
            <a:r>
              <a:rPr lang="en-US" dirty="0" err="1"/>
              <a:t>dimi</a:t>
            </a:r>
            <a:r>
              <a:rPr lang="en-US" dirty="0"/>
              <a:t>- </a:t>
            </a:r>
            <a:r>
              <a:rPr lang="en-US" dirty="0" err="1"/>
              <a:t>nishing</a:t>
            </a:r>
            <a:r>
              <a:rPr lang="en-US" dirty="0"/>
              <a:t> returns,</a:t>
            </a:r>
            <a:r>
              <a:rPr lang="en-US" dirty="0">
                <a:latin typeface="Times New Roman"/>
              </a:rPr>
              <a:t> </a:t>
            </a:r>
            <a:r>
              <a:rPr lang="en-US" dirty="0"/>
              <a:t>where the </a:t>
            </a:r>
            <a:r>
              <a:rPr lang="en-US" i="1" dirty="0"/>
              <a:t>marginal benefit </a:t>
            </a:r>
            <a:r>
              <a:rPr lang="en-US" dirty="0"/>
              <a:t>of last euro contribution is again equal to €1.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symmetric is true for </a:t>
            </a:r>
            <a:r>
              <a:rPr lang="en-US" i="1" dirty="0"/>
              <a:t>individual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i="1" dirty="0"/>
              <a:t>individual 1</a:t>
            </a:r>
            <a:r>
              <a:rPr lang="en-US" dirty="0"/>
              <a:t>’s contribution.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3581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Nash equilibrium contributions </a:t>
            </a:r>
            <a:r>
              <a:rPr lang="en-US" dirty="0"/>
              <a:t>then occur where the </a:t>
            </a:r>
            <a:r>
              <a:rPr lang="en-US" i="1" dirty="0"/>
              <a:t>best response functions </a:t>
            </a:r>
            <a:r>
              <a:rPr lang="en-US" dirty="0"/>
              <a:t>cross.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0" y="4279392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Because, in </a:t>
            </a:r>
            <a:r>
              <a:rPr lang="en-US" i="1" dirty="0"/>
              <a:t>best responding </a:t>
            </a:r>
            <a:r>
              <a:rPr lang="en-US" dirty="0"/>
              <a:t>to the other, each individual contributes until </a:t>
            </a:r>
            <a:r>
              <a:rPr lang="en-US" b="1" i="1" dirty="0"/>
              <a:t>his own</a:t>
            </a:r>
            <a:r>
              <a:rPr lang="en-US" i="1" dirty="0"/>
              <a:t> marginal benefit </a:t>
            </a:r>
            <a:r>
              <a:rPr lang="en-US" dirty="0"/>
              <a:t>equals €1,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7118350" y="4906712"/>
          <a:ext cx="1492250" cy="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4906712"/>
                        <a:ext cx="1492250" cy="27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53000" y="5334000"/>
            <a:ext cx="34290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 little —relative to the efficient level— of the public good is therefore provided.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77C98CA-D46F-41B9-A93C-7487BA50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Free-Riding and the Prisoners’ Dilemma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public goods problem is, in essence, a prisoners’ dilemma problem.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99157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individual has an incentive to give too little – regardless of what others do (i.e., a dominant strategy). This is often referred to as the </a:t>
            </a:r>
            <a:r>
              <a:rPr lang="en-US" b="1" i="1" dirty="0">
                <a:solidFill>
                  <a:srgbClr val="FF0000"/>
                </a:solidFill>
              </a:rPr>
              <a:t>free-riding</a:t>
            </a:r>
            <a:r>
              <a:rPr lang="en-US" dirty="0"/>
              <a:t> problem.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293" y="245242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prisoners’ dilemma incentives get </a:t>
            </a:r>
            <a:r>
              <a:rPr lang="en-US" b="1" i="1" dirty="0"/>
              <a:t>worse </a:t>
            </a:r>
            <a:r>
              <a:rPr lang="en-US" dirty="0"/>
              <a:t>the more individuals benefit (and potentially contribute) to the public good.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964" y="313508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seen that individuals who are caught in a prisoners’ dilemma would prefer to </a:t>
            </a:r>
            <a:r>
              <a:rPr lang="en-US" b="1" i="1" dirty="0"/>
              <a:t>hire an enforcer </a:t>
            </a:r>
            <a:r>
              <a:rPr lang="en-US" dirty="0"/>
              <a:t>to force them to the efficient solution.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64" y="384479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 is, in essence, what we are doing when we </a:t>
            </a:r>
            <a:r>
              <a:rPr lang="en-US" b="1" i="1" dirty="0"/>
              <a:t>hire the government as an enforcer</a:t>
            </a:r>
            <a:r>
              <a:rPr lang="en-US" dirty="0"/>
              <a:t> who forces us </a:t>
            </a:r>
            <a:r>
              <a:rPr lang="en-US" i="1" dirty="0"/>
              <a:t>to pay taxes to fund public goods.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9293" y="459638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</a:t>
            </a:r>
            <a:r>
              <a:rPr lang="en-US" b="1" i="1" dirty="0"/>
              <a:t>government funding</a:t>
            </a:r>
            <a:r>
              <a:rPr lang="en-US" dirty="0"/>
              <a:t> can come in essentially three ways: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43" y="501133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</a:t>
            </a:r>
            <a:r>
              <a:rPr lang="en-US" b="1" i="1" dirty="0"/>
              <a:t>subsidize</a:t>
            </a:r>
            <a:r>
              <a:rPr lang="en-US" i="1" dirty="0"/>
              <a:t> private giving to public goods</a:t>
            </a:r>
            <a:r>
              <a:rPr lang="en-US" dirty="0"/>
              <a:t>, as it does by allowing for </a:t>
            </a:r>
            <a:r>
              <a:rPr lang="en-US" i="1" dirty="0"/>
              <a:t>tax deductions </a:t>
            </a:r>
            <a:r>
              <a:rPr lang="en-US" dirty="0"/>
              <a:t>or </a:t>
            </a:r>
            <a:r>
              <a:rPr lang="en-US" i="1" dirty="0"/>
              <a:t>tax credits </a:t>
            </a:r>
            <a:r>
              <a:rPr lang="en-US" dirty="0"/>
              <a:t>for charitable giving.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</a:t>
            </a:r>
            <a:r>
              <a:rPr lang="en-US" b="1" i="1" dirty="0"/>
              <a:t>directly contribute </a:t>
            </a:r>
            <a:r>
              <a:rPr lang="en-US" i="1" dirty="0"/>
              <a:t>to the public good</a:t>
            </a:r>
            <a:r>
              <a:rPr lang="en-US" dirty="0"/>
              <a:t>, as it does for national television.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6248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The government can simply </a:t>
            </a:r>
            <a:r>
              <a:rPr lang="en-US" b="1" i="1" dirty="0"/>
              <a:t>provide</a:t>
            </a:r>
            <a:r>
              <a:rPr lang="en-US" i="1" dirty="0"/>
              <a:t> the public good</a:t>
            </a:r>
            <a:r>
              <a:rPr lang="en-US" dirty="0"/>
              <a:t> as it does for national defense.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A244E0F-F14E-49B7-AA7C-456711DB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4482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 with Subsidies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4498848" cy="3769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34640"/>
            <a:ext cx="4548226" cy="3769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" y="2825496"/>
            <a:ext cx="4548226" cy="3906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219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see the impact of subsidizing the individual contributions made to the public good within the graph of </a:t>
            </a:r>
            <a:r>
              <a:rPr lang="en-US" i="1" dirty="0"/>
              <a:t>best response functions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682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subsidy that make it cheaper for individuals to contribute will raise each person’s </a:t>
            </a:r>
            <a:r>
              <a:rPr lang="en-US" i="1" dirty="0"/>
              <a:t>best response function </a:t>
            </a:r>
            <a:r>
              <a:rPr lang="en-US" dirty="0"/>
              <a:t>– and thus the equilibrium contributions.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27432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two individuals are identical, the </a:t>
            </a:r>
            <a:r>
              <a:rPr lang="en-US" i="1" dirty="0"/>
              <a:t>efficient level of the subsidy </a:t>
            </a:r>
            <a:r>
              <a:rPr lang="en-US" dirty="0"/>
              <a:t>is an amount such that each individual contributes half the efficient level of the public good.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4390072"/>
            <a:ext cx="3657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</a:t>
            </a:r>
            <a:r>
              <a:rPr lang="en-US" i="1" dirty="0"/>
              <a:t>inefficiently low </a:t>
            </a:r>
            <a:r>
              <a:rPr lang="en-US" dirty="0"/>
              <a:t>level of contributions without subsidies arises from the fact that there is a </a:t>
            </a:r>
            <a:r>
              <a:rPr lang="en-US" i="1" dirty="0"/>
              <a:t>positive externality </a:t>
            </a:r>
            <a:r>
              <a:rPr lang="en-US" dirty="0"/>
              <a:t>that is not internalized, the subsidy is an example of a </a:t>
            </a:r>
            <a:r>
              <a:rPr lang="en-US" b="1" i="1" dirty="0"/>
              <a:t>Pigouvian subsidy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6C656AF-DC94-4A52-A840-32F2DAF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89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Government Provision and “Crowd Out”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does not </a:t>
            </a:r>
            <a:r>
              <a:rPr lang="en-US" i="1" dirty="0"/>
              <a:t>subsidize private giving </a:t>
            </a:r>
            <a:r>
              <a:rPr lang="en-US" dirty="0"/>
              <a:t>by making such giving </a:t>
            </a:r>
            <a:r>
              <a:rPr lang="en-US" i="1" dirty="0"/>
              <a:t>cheaper</a:t>
            </a:r>
            <a:r>
              <a:rPr lang="en-US" dirty="0"/>
              <a:t>, the alternative is for the government to contribute to the public good directly – or to simply outright provide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97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Government Contributions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78668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government simply becomes another </a:t>
            </a:r>
            <a:r>
              <a:rPr lang="en-US" i="1" dirty="0"/>
              <a:t>contributor </a:t>
            </a:r>
            <a:r>
              <a:rPr lang="en-US" dirty="0"/>
              <a:t>to a public good to which individuals are already contributing, the </a:t>
            </a:r>
            <a:r>
              <a:rPr lang="en-US" b="1" i="1" dirty="0"/>
              <a:t>government contributions can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“crowd out” </a:t>
            </a:r>
            <a:r>
              <a:rPr lang="en-US" b="1" i="1" dirty="0"/>
              <a:t>private contributions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620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private giving Nash equilibrium </a:t>
            </a:r>
            <a:r>
              <a:rPr lang="en-US" dirty="0"/>
              <a:t>thus results in </a:t>
            </a:r>
            <a:r>
              <a:rPr lang="en-US" i="1" dirty="0"/>
              <a:t>less private giving </a:t>
            </a:r>
            <a:r>
              <a:rPr lang="en-US" dirty="0"/>
              <a:t>as the government </a:t>
            </a:r>
            <a:r>
              <a:rPr lang="en-US" i="1" dirty="0"/>
              <a:t>increases its contribution.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306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holds so long as individuals are in fact still giving to the public good and the public good is not fully provided by the government.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117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Government Provision</a:t>
            </a:r>
            <a:r>
              <a:rPr lang="en-US" dirty="0"/>
              <a:t>: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5536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individuals are not voluntarily giving to a public good, the government can simply address the underlying prisoner’s dilemma by funding such goods through taxation.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FAD0153-2783-4A61-81F2-51F0C0B8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775081"/>
            <a:ext cx="8534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76051</TotalTime>
  <Words>5858</Words>
  <Application>Microsoft Office PowerPoint</Application>
  <PresentationFormat>Diavoorstelling (4:3)</PresentationFormat>
  <Paragraphs>416</Paragraphs>
  <Slides>42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Symbol</vt:lpstr>
      <vt:lpstr>Times New Roman</vt:lpstr>
      <vt:lpstr>nechyba</vt:lpstr>
      <vt:lpstr>Equation</vt:lpstr>
      <vt:lpstr>PowerPoint-presentatie</vt:lpstr>
      <vt:lpstr>Types of Goods</vt:lpstr>
      <vt:lpstr>Public Goods, Externalities and Markets</vt:lpstr>
      <vt:lpstr>Demand, or MWTP, for Public Goods</vt:lpstr>
      <vt:lpstr>Efficient Output Level: Private vs. Public</vt:lpstr>
      <vt:lpstr>Decentralized Public Good Provision</vt:lpstr>
      <vt:lpstr>Free-Riding and the Prisoners’ Dilemma</vt:lpstr>
      <vt:lpstr>Nash Equilibrium with Subsidies</vt:lpstr>
      <vt:lpstr>Government Provision and “Crowd Out”</vt:lpstr>
      <vt:lpstr>Establishing “Markets” to Provide Public Goods</vt:lpstr>
      <vt:lpstr>Lindahl Price Discrimination</vt:lpstr>
      <vt:lpstr>Lindahl Equilibrium and the Incentive to Lie</vt:lpstr>
      <vt:lpstr>The “Lighthouse” Example</vt:lpstr>
      <vt:lpstr>Public Goods Provided by Civil Society</vt:lpstr>
      <vt:lpstr>Social Norms and “Warm Glow”</vt:lpstr>
      <vt:lpstr>Tipping Points</vt:lpstr>
      <vt:lpstr>Tutorial exercises</vt:lpstr>
      <vt:lpstr>Solving for the Efficient Public Good Level</vt:lpstr>
      <vt:lpstr>Solving for the Efficient Public Good Level</vt:lpstr>
      <vt:lpstr>An Example</vt:lpstr>
      <vt:lpstr>Decentralized Provision of Public Goods</vt:lpstr>
      <vt:lpstr>Decentralized Equilibrium</vt:lpstr>
      <vt:lpstr>Decentralization with N &gt; 2</vt:lpstr>
      <vt:lpstr>Decentralization as N Increases</vt:lpstr>
      <vt:lpstr>Government Provision</vt:lpstr>
      <vt:lpstr>Best Response Functions</vt:lpstr>
      <vt:lpstr>Crowd-Out under Government Provision</vt:lpstr>
      <vt:lpstr>Subsidies for Voluntary Giving</vt:lpstr>
      <vt:lpstr>Subsidies for Voluntary Giving</vt:lpstr>
      <vt:lpstr>Lindahl Prices</vt:lpstr>
      <vt:lpstr>Civil Society and Free Riding</vt:lpstr>
      <vt:lpstr>Warm Glow</vt:lpstr>
      <vt:lpstr>PowerPoint-presentatie</vt:lpstr>
      <vt:lpstr>Inefficiency Ameliorated by Warm Glow</vt:lpstr>
      <vt:lpstr>Marketing Public Goods in the Civil Society</vt:lpstr>
      <vt:lpstr>Tipping Points</vt:lpstr>
      <vt:lpstr>Mechanism Design</vt:lpstr>
      <vt:lpstr>The Groves-Clarke Mechanism</vt:lpstr>
      <vt:lpstr>Truth Telling vs. Under-Reporting</vt:lpstr>
      <vt:lpstr>Truth Telling vs. Over-Reporting</vt:lpstr>
      <vt:lpstr>Revenues Raised</vt:lpstr>
      <vt:lpstr>The Gibbard-Satterthwaite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917</cp:revision>
  <dcterms:created xsi:type="dcterms:W3CDTF">2010-11-22T21:12:12Z</dcterms:created>
  <dcterms:modified xsi:type="dcterms:W3CDTF">2026-04-24T11:35:53Z</dcterms:modified>
</cp:coreProperties>
</file>