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  <p:sldMasterId id="2147483737" r:id="rId3"/>
  </p:sldMasterIdLst>
  <p:notesMasterIdLst>
    <p:notesMasterId r:id="rId28"/>
  </p:notesMasterIdLst>
  <p:handoutMasterIdLst>
    <p:handoutMasterId r:id="rId29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o" initials="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39B"/>
    <a:srgbClr val="F6B297"/>
    <a:srgbClr val="F28466"/>
    <a:srgbClr val="EBEE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3" Type="http://schemas.openxmlformats.org/officeDocument/2006/relationships/commentAuthors" Target="commentAuthors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handoutMaster" Target="handoutMasters/handoutMaster1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81562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81562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C064A-D61B-4B21-B757-51A9B82445B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5440379"/>
            <a:ext cx="2971800" cy="815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15440379"/>
            <a:ext cx="2971800" cy="815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05E07-67EA-4042-A3F6-853A8AD8D20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703580"/>
          </a:xfrm>
        </p:spPr>
        <p:txBody>
          <a:bodyPr anchor="ctr" anchorCtr="0">
            <a:normAutofit/>
          </a:bodyPr>
          <a:lstStyle>
            <a:lvl1pPr>
              <a:defRPr sz="4000" b="1">
                <a:effectLst/>
                <a:latin typeface="+mj-lt"/>
                <a:cs typeface="+mj-lt"/>
              </a:defRPr>
            </a:lvl1pPr>
          </a:lstStyle>
          <a:p>
            <a:r>
              <a:rPr lang="zh-CN" altLang="en-US" dirty="0">
                <a:sym typeface="+mn-ea"/>
              </a:rPr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8088" cy="811530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tx1"/>
                </a:solidFill>
                <a:effectLst/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165735"/>
            <a:ext cx="10515600" cy="804545"/>
          </a:xfrm>
        </p:spPr>
        <p:txBody>
          <a:bodyPr>
            <a:normAutofit/>
          </a:bodyPr>
          <a:lstStyle>
            <a:lvl1pPr>
              <a:defRPr sz="36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171450"/>
            <a:ext cx="10515600" cy="786765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1">
                <a:solidFill>
                  <a:schemeClr val="tx1"/>
                </a:solidFill>
                <a:effectLst/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6430" y="185420"/>
            <a:ext cx="5470525" cy="782955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>
                <a:sym typeface="+mn-ea"/>
              </a:rPr>
              <a:t>Click to edit Master title style</a:t>
            </a:r>
            <a:endParaRPr lang="zh-CN" altLang="en-US" dirty="0">
              <a:sym typeface="+mn-ea"/>
            </a:endParaRP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140" y="1423035"/>
            <a:ext cx="5817235" cy="44380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Click to edit Master text styles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3">
              <a:rPr lang="en-US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dirty="0"/>
              <a:t>Programming Techniques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720" y="1165860"/>
            <a:ext cx="1529080" cy="5011420"/>
          </a:xfrm>
        </p:spPr>
        <p:txBody>
          <a:bodyPr vert="eaVer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274445"/>
            <a:ext cx="8879840" cy="4902835"/>
          </a:xfrm>
        </p:spPr>
        <p:txBody>
          <a:bodyPr vert="eaVert"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1621790"/>
            <a:ext cx="10515600" cy="4488815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</p:spTree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703580"/>
          </a:xfrm>
        </p:spPr>
        <p:txBody>
          <a:bodyPr anchor="ctr" anchorCtr="0">
            <a:normAutofit/>
          </a:bodyPr>
          <a:lstStyle>
            <a:lvl1pPr>
              <a:defRPr sz="4000" b="1">
                <a:effectLst/>
                <a:latin typeface="+mj-lt"/>
                <a:cs typeface="+mj-lt"/>
              </a:defRPr>
            </a:lvl1pPr>
          </a:lstStyle>
          <a:p>
            <a:r>
              <a:rPr lang="zh-CN" altLang="en-US" dirty="0">
                <a:sym typeface="+mn-ea"/>
              </a:rPr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8088" cy="811530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tx1"/>
                </a:solidFill>
                <a:effectLst/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165735"/>
            <a:ext cx="10515600" cy="804545"/>
          </a:xfrm>
        </p:spPr>
        <p:txBody>
          <a:bodyPr>
            <a:normAutofit/>
          </a:bodyPr>
          <a:lstStyle>
            <a:lvl1pPr>
              <a:defRPr sz="36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05" y="171450"/>
            <a:ext cx="10515600" cy="786765"/>
          </a:xfrm>
        </p:spPr>
        <p:txBody>
          <a:bodyPr/>
          <a:lstStyle/>
          <a:p>
            <a:r>
              <a:rPr lang="zh-CN" altLang="en-US" dirty="0">
                <a:sym typeface="+mn-ea"/>
              </a:rPr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1">
                <a:solidFill>
                  <a:schemeClr val="tx1"/>
                </a:solidFill>
                <a:effectLst/>
              </a:defRPr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6430" y="185420"/>
            <a:ext cx="5470525" cy="782955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>
                <a:sym typeface="+mn-ea"/>
              </a:rPr>
              <a:t>Click to edit Master title style</a:t>
            </a:r>
            <a:endParaRPr lang="zh-CN" altLang="en-US" dirty="0">
              <a:sym typeface="+mn-ea"/>
            </a:endParaRP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140" y="1423035"/>
            <a:ext cx="5817235" cy="44380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Click to edit Master text styles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3">
              <a:rPr lang="en-US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dirty="0"/>
              <a:t>Programming Techniques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720" y="1165860"/>
            <a:ext cx="1529080" cy="5011420"/>
          </a:xfrm>
        </p:spPr>
        <p:txBody>
          <a:bodyPr vert="eaVer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274445"/>
            <a:ext cx="8879840" cy="4902835"/>
          </a:xfrm>
        </p:spPr>
        <p:txBody>
          <a:bodyPr vert="eaVert"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1621790"/>
            <a:ext cx="10515600" cy="4488815"/>
          </a:xfrm>
        </p:spPr>
        <p:txBody>
          <a:bodyPr/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</p:spTree>
  </p:cSld>
  <p:clrMapOvr>
    <a:masterClrMapping/>
  </p:clrMapOvr>
  <p:hf hdr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Masters/_rels/slideMaster1.xml.rels><?xml version="1.0" encoding="UTF-8" standalone="yes"?>
<Relationships xmlns="http://schemas.openxmlformats.org/package/2006/relationships"><Relationship Id="rId9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89" Type="http://schemas.openxmlformats.org/officeDocument/2006/relationships/image" Target="../media/image1.png"/><Relationship Id="rId88" Type="http://schemas.openxmlformats.org/officeDocument/2006/relationships/slideLayout" Target="../slideLayouts/slideLayout88.xml"/><Relationship Id="rId87" Type="http://schemas.openxmlformats.org/officeDocument/2006/relationships/slideLayout" Target="../slideLayouts/slideLayout87.xml"/><Relationship Id="rId86" Type="http://schemas.openxmlformats.org/officeDocument/2006/relationships/slideLayout" Target="../slideLayouts/slideLayout86.xml"/><Relationship Id="rId85" Type="http://schemas.openxmlformats.org/officeDocument/2006/relationships/slideLayout" Target="../slideLayouts/slideLayout85.xml"/><Relationship Id="rId84" Type="http://schemas.openxmlformats.org/officeDocument/2006/relationships/slideLayout" Target="../slideLayouts/slideLayout84.xml"/><Relationship Id="rId83" Type="http://schemas.openxmlformats.org/officeDocument/2006/relationships/slideLayout" Target="../slideLayouts/slideLayout83.xml"/><Relationship Id="rId82" Type="http://schemas.openxmlformats.org/officeDocument/2006/relationships/slideLayout" Target="../slideLayouts/slideLayout82.xml"/><Relationship Id="rId81" Type="http://schemas.openxmlformats.org/officeDocument/2006/relationships/slideLayout" Target="../slideLayouts/slideLayout81.xml"/><Relationship Id="rId80" Type="http://schemas.openxmlformats.org/officeDocument/2006/relationships/slideLayout" Target="../slideLayouts/slideLayout80.xml"/><Relationship Id="rId8" Type="http://schemas.openxmlformats.org/officeDocument/2006/relationships/slideLayout" Target="../slideLayouts/slideLayout8.xml"/><Relationship Id="rId79" Type="http://schemas.openxmlformats.org/officeDocument/2006/relationships/slideLayout" Target="../slideLayouts/slideLayout79.xml"/><Relationship Id="rId78" Type="http://schemas.openxmlformats.org/officeDocument/2006/relationships/slideLayout" Target="../slideLayouts/slideLayout78.xml"/><Relationship Id="rId77" Type="http://schemas.openxmlformats.org/officeDocument/2006/relationships/slideLayout" Target="../slideLayouts/slideLayout77.xml"/><Relationship Id="rId76" Type="http://schemas.openxmlformats.org/officeDocument/2006/relationships/slideLayout" Target="../slideLayouts/slideLayout76.xml"/><Relationship Id="rId75" Type="http://schemas.openxmlformats.org/officeDocument/2006/relationships/slideLayout" Target="../slideLayouts/slideLayout75.xml"/><Relationship Id="rId74" Type="http://schemas.openxmlformats.org/officeDocument/2006/relationships/slideLayout" Target="../slideLayouts/slideLayout74.xml"/><Relationship Id="rId73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72.xml"/><Relationship Id="rId71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.xml"/><Relationship Id="rId69" Type="http://schemas.openxmlformats.org/officeDocument/2006/relationships/slideLayout" Target="../slideLayouts/slideLayout69.xml"/><Relationship Id="rId68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67.xml"/><Relationship Id="rId66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65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0" Type="http://schemas.openxmlformats.org/officeDocument/2006/relationships/theme" Target="../theme/theme2.xml"/><Relationship Id="rId9" Type="http://schemas.openxmlformats.org/officeDocument/2006/relationships/slideLayout" Target="../slideLayouts/slideLayout97.xml"/><Relationship Id="rId89" Type="http://schemas.openxmlformats.org/officeDocument/2006/relationships/image" Target="../media/image1.png"/><Relationship Id="rId88" Type="http://schemas.openxmlformats.org/officeDocument/2006/relationships/slideLayout" Target="../slideLayouts/slideLayout176.xml"/><Relationship Id="rId87" Type="http://schemas.openxmlformats.org/officeDocument/2006/relationships/slideLayout" Target="../slideLayouts/slideLayout175.xml"/><Relationship Id="rId86" Type="http://schemas.openxmlformats.org/officeDocument/2006/relationships/slideLayout" Target="../slideLayouts/slideLayout174.xml"/><Relationship Id="rId85" Type="http://schemas.openxmlformats.org/officeDocument/2006/relationships/slideLayout" Target="../slideLayouts/slideLayout173.xml"/><Relationship Id="rId84" Type="http://schemas.openxmlformats.org/officeDocument/2006/relationships/slideLayout" Target="../slideLayouts/slideLayout172.xml"/><Relationship Id="rId83" Type="http://schemas.openxmlformats.org/officeDocument/2006/relationships/slideLayout" Target="../slideLayouts/slideLayout171.xml"/><Relationship Id="rId82" Type="http://schemas.openxmlformats.org/officeDocument/2006/relationships/slideLayout" Target="../slideLayouts/slideLayout170.xml"/><Relationship Id="rId81" Type="http://schemas.openxmlformats.org/officeDocument/2006/relationships/slideLayout" Target="../slideLayouts/slideLayout169.xml"/><Relationship Id="rId80" Type="http://schemas.openxmlformats.org/officeDocument/2006/relationships/slideLayout" Target="../slideLayouts/slideLayout168.xml"/><Relationship Id="rId8" Type="http://schemas.openxmlformats.org/officeDocument/2006/relationships/slideLayout" Target="../slideLayouts/slideLayout96.xml"/><Relationship Id="rId79" Type="http://schemas.openxmlformats.org/officeDocument/2006/relationships/slideLayout" Target="../slideLayouts/slideLayout167.xml"/><Relationship Id="rId78" Type="http://schemas.openxmlformats.org/officeDocument/2006/relationships/slideLayout" Target="../slideLayouts/slideLayout166.xml"/><Relationship Id="rId77" Type="http://schemas.openxmlformats.org/officeDocument/2006/relationships/slideLayout" Target="../slideLayouts/slideLayout165.xml"/><Relationship Id="rId76" Type="http://schemas.openxmlformats.org/officeDocument/2006/relationships/slideLayout" Target="../slideLayouts/slideLayout164.xml"/><Relationship Id="rId75" Type="http://schemas.openxmlformats.org/officeDocument/2006/relationships/slideLayout" Target="../slideLayouts/slideLayout163.xml"/><Relationship Id="rId74" Type="http://schemas.openxmlformats.org/officeDocument/2006/relationships/slideLayout" Target="../slideLayouts/slideLayout162.xml"/><Relationship Id="rId73" Type="http://schemas.openxmlformats.org/officeDocument/2006/relationships/slideLayout" Target="../slideLayouts/slideLayout161.xml"/><Relationship Id="rId72" Type="http://schemas.openxmlformats.org/officeDocument/2006/relationships/slideLayout" Target="../slideLayouts/slideLayout160.xml"/><Relationship Id="rId71" Type="http://schemas.openxmlformats.org/officeDocument/2006/relationships/slideLayout" Target="../slideLayouts/slideLayout159.xml"/><Relationship Id="rId70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95.xml"/><Relationship Id="rId69" Type="http://schemas.openxmlformats.org/officeDocument/2006/relationships/slideLayout" Target="../slideLayouts/slideLayout157.xml"/><Relationship Id="rId68" Type="http://schemas.openxmlformats.org/officeDocument/2006/relationships/slideLayout" Target="../slideLayouts/slideLayout156.xml"/><Relationship Id="rId67" Type="http://schemas.openxmlformats.org/officeDocument/2006/relationships/slideLayout" Target="../slideLayouts/slideLayout155.xml"/><Relationship Id="rId66" Type="http://schemas.openxmlformats.org/officeDocument/2006/relationships/slideLayout" Target="../slideLayouts/slideLayout154.xml"/><Relationship Id="rId65" Type="http://schemas.openxmlformats.org/officeDocument/2006/relationships/slideLayout" Target="../slideLayouts/slideLayout153.xml"/><Relationship Id="rId64" Type="http://schemas.openxmlformats.org/officeDocument/2006/relationships/slideLayout" Target="../slideLayouts/slideLayout152.xml"/><Relationship Id="rId63" Type="http://schemas.openxmlformats.org/officeDocument/2006/relationships/slideLayout" Target="../slideLayouts/slideLayout151.xml"/><Relationship Id="rId62" Type="http://schemas.openxmlformats.org/officeDocument/2006/relationships/slideLayout" Target="../slideLayouts/slideLayout150.xml"/><Relationship Id="rId61" Type="http://schemas.openxmlformats.org/officeDocument/2006/relationships/slideLayout" Target="../slideLayouts/slideLayout149.xml"/><Relationship Id="rId60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94.xml"/><Relationship Id="rId59" Type="http://schemas.openxmlformats.org/officeDocument/2006/relationships/slideLayout" Target="../slideLayouts/slideLayout147.xml"/><Relationship Id="rId58" Type="http://schemas.openxmlformats.org/officeDocument/2006/relationships/slideLayout" Target="../slideLayouts/slideLayout146.xml"/><Relationship Id="rId57" Type="http://schemas.openxmlformats.org/officeDocument/2006/relationships/slideLayout" Target="../slideLayouts/slideLayout145.xml"/><Relationship Id="rId56" Type="http://schemas.openxmlformats.org/officeDocument/2006/relationships/slideLayout" Target="../slideLayouts/slideLayout144.xml"/><Relationship Id="rId55" Type="http://schemas.openxmlformats.org/officeDocument/2006/relationships/slideLayout" Target="../slideLayouts/slideLayout143.xml"/><Relationship Id="rId54" Type="http://schemas.openxmlformats.org/officeDocument/2006/relationships/slideLayout" Target="../slideLayouts/slideLayout142.xml"/><Relationship Id="rId53" Type="http://schemas.openxmlformats.org/officeDocument/2006/relationships/slideLayout" Target="../slideLayouts/slideLayout141.xml"/><Relationship Id="rId52" Type="http://schemas.openxmlformats.org/officeDocument/2006/relationships/slideLayout" Target="../slideLayouts/slideLayout140.xml"/><Relationship Id="rId51" Type="http://schemas.openxmlformats.org/officeDocument/2006/relationships/slideLayout" Target="../slideLayouts/slideLayout139.xml"/><Relationship Id="rId50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93.xml"/><Relationship Id="rId49" Type="http://schemas.openxmlformats.org/officeDocument/2006/relationships/slideLayout" Target="../slideLayouts/slideLayout137.xml"/><Relationship Id="rId48" Type="http://schemas.openxmlformats.org/officeDocument/2006/relationships/slideLayout" Target="../slideLayouts/slideLayout136.xml"/><Relationship Id="rId47" Type="http://schemas.openxmlformats.org/officeDocument/2006/relationships/slideLayout" Target="../slideLayouts/slideLayout135.xml"/><Relationship Id="rId46" Type="http://schemas.openxmlformats.org/officeDocument/2006/relationships/slideLayout" Target="../slideLayouts/slideLayout134.xml"/><Relationship Id="rId45" Type="http://schemas.openxmlformats.org/officeDocument/2006/relationships/slideLayout" Target="../slideLayouts/slideLayout133.xml"/><Relationship Id="rId44" Type="http://schemas.openxmlformats.org/officeDocument/2006/relationships/slideLayout" Target="../slideLayouts/slideLayout132.xml"/><Relationship Id="rId43" Type="http://schemas.openxmlformats.org/officeDocument/2006/relationships/slideLayout" Target="../slideLayouts/slideLayout131.xml"/><Relationship Id="rId42" Type="http://schemas.openxmlformats.org/officeDocument/2006/relationships/slideLayout" Target="../slideLayouts/slideLayout130.xml"/><Relationship Id="rId41" Type="http://schemas.openxmlformats.org/officeDocument/2006/relationships/slideLayout" Target="../slideLayouts/slideLayout129.xml"/><Relationship Id="rId4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92.xml"/><Relationship Id="rId39" Type="http://schemas.openxmlformats.org/officeDocument/2006/relationships/slideLayout" Target="../slideLayouts/slideLayout127.xml"/><Relationship Id="rId38" Type="http://schemas.openxmlformats.org/officeDocument/2006/relationships/slideLayout" Target="../slideLayouts/slideLayout126.xml"/><Relationship Id="rId37" Type="http://schemas.openxmlformats.org/officeDocument/2006/relationships/slideLayout" Target="../slideLayouts/slideLayout125.xml"/><Relationship Id="rId36" Type="http://schemas.openxmlformats.org/officeDocument/2006/relationships/slideLayout" Target="../slideLayouts/slideLayout124.xml"/><Relationship Id="rId35" Type="http://schemas.openxmlformats.org/officeDocument/2006/relationships/slideLayout" Target="../slideLayouts/slideLayout123.xml"/><Relationship Id="rId34" Type="http://schemas.openxmlformats.org/officeDocument/2006/relationships/slideLayout" Target="../slideLayouts/slideLayout122.xml"/><Relationship Id="rId33" Type="http://schemas.openxmlformats.org/officeDocument/2006/relationships/slideLayout" Target="../slideLayouts/slideLayout121.xml"/><Relationship Id="rId32" Type="http://schemas.openxmlformats.org/officeDocument/2006/relationships/slideLayout" Target="../slideLayouts/slideLayout120.xml"/><Relationship Id="rId31" Type="http://schemas.openxmlformats.org/officeDocument/2006/relationships/slideLayout" Target="../slideLayouts/slideLayout119.xml"/><Relationship Id="rId30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91.xml"/><Relationship Id="rId29" Type="http://schemas.openxmlformats.org/officeDocument/2006/relationships/slideLayout" Target="../slideLayouts/slideLayout117.xml"/><Relationship Id="rId28" Type="http://schemas.openxmlformats.org/officeDocument/2006/relationships/slideLayout" Target="../slideLayouts/slideLayout116.xml"/><Relationship Id="rId27" Type="http://schemas.openxmlformats.org/officeDocument/2006/relationships/slideLayout" Target="../slideLayouts/slideLayout115.xml"/><Relationship Id="rId26" Type="http://schemas.openxmlformats.org/officeDocument/2006/relationships/slideLayout" Target="../slideLayouts/slideLayout114.xml"/><Relationship Id="rId25" Type="http://schemas.openxmlformats.org/officeDocument/2006/relationships/slideLayout" Target="../slideLayouts/slideLayout113.xml"/><Relationship Id="rId24" Type="http://schemas.openxmlformats.org/officeDocument/2006/relationships/slideLayout" Target="../slideLayouts/slideLayout112.xml"/><Relationship Id="rId23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0.xml"/><Relationship Id="rId21" Type="http://schemas.openxmlformats.org/officeDocument/2006/relationships/slideLayout" Target="../slideLayouts/slideLayout109.xml"/><Relationship Id="rId20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107.xml"/><Relationship Id="rId18" Type="http://schemas.openxmlformats.org/officeDocument/2006/relationships/slideLayout" Target="../slideLayouts/slideLayout106.xml"/><Relationship Id="rId17" Type="http://schemas.openxmlformats.org/officeDocument/2006/relationships/slideLayout" Target="../slideLayouts/slideLayout105.xml"/><Relationship Id="rId16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"/>
          <p:cNvSpPr/>
          <p:nvPr userDrawn="1"/>
        </p:nvSpPr>
        <p:spPr>
          <a:xfrm>
            <a:off x="0" y="0"/>
            <a:ext cx="12192000" cy="986790"/>
          </a:xfrm>
          <a:prstGeom prst="rect">
            <a:avLst/>
          </a:prstGeom>
          <a:solidFill>
            <a:srgbClr val="154C79"/>
          </a:solidFill>
          <a:ln w="12700">
            <a:solidFill>
              <a:srgbClr val="154C79"/>
            </a:solidFill>
            <a:prstDash val="solid"/>
          </a:ln>
        </p:spPr>
      </p:sp>
      <p:sp>
        <p:nvSpPr>
          <p:cNvPr id="19" name="Shape 2"/>
          <p:cNvSpPr/>
          <p:nvPr userDrawn="1"/>
        </p:nvSpPr>
        <p:spPr>
          <a:xfrm>
            <a:off x="0" y="996315"/>
            <a:ext cx="12191695" cy="146304"/>
          </a:xfrm>
          <a:prstGeom prst="rect">
            <a:avLst/>
          </a:prstGeom>
          <a:solidFill>
            <a:srgbClr val="1F7A5C"/>
          </a:solidFill>
          <a:ln w="12700">
            <a:solidFill>
              <a:srgbClr val="1F7A5C"/>
            </a:solidFill>
            <a:prstDash val="solid"/>
          </a:ln>
        </p:spPr>
      </p:sp>
      <p:sp>
        <p:nvSpPr>
          <p:cNvPr id="20" name="Shape 8"/>
          <p:cNvSpPr/>
          <p:nvPr userDrawn="1"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54C79"/>
          </a:solidFill>
          <a:ln w="12700">
            <a:solidFill>
              <a:srgbClr val="154C79"/>
            </a:solidFill>
            <a:prstDash val="solid"/>
          </a:ln>
        </p:spPr>
      </p:sp>
      <p:pic>
        <p:nvPicPr>
          <p:cNvPr id="22" name="Picture 21"/>
          <p:cNvPicPr>
            <a:picLocks noChangeAspect="1"/>
          </p:cNvPicPr>
          <p:nvPr userDrawn="1"/>
        </p:nvPicPr>
        <p:blipFill rotWithShape="1">
          <a:blip r:embed="rId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2"/>
          <a:stretch>
            <a:fillRect/>
          </a:stretch>
        </p:blipFill>
        <p:spPr>
          <a:xfrm>
            <a:off x="11160125" y="6368415"/>
            <a:ext cx="1048385" cy="506095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215265"/>
            <a:ext cx="10515600" cy="738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766570"/>
            <a:ext cx="10515600" cy="4410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52970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52970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529705"/>
            <a:ext cx="24066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  <p:sldLayoutId id="2147483719" r:id="rId71"/>
    <p:sldLayoutId id="2147483720" r:id="rId72"/>
    <p:sldLayoutId id="2147483721" r:id="rId73"/>
    <p:sldLayoutId id="2147483722" r:id="rId74"/>
    <p:sldLayoutId id="2147483723" r:id="rId75"/>
    <p:sldLayoutId id="2147483724" r:id="rId76"/>
    <p:sldLayoutId id="2147483725" r:id="rId77"/>
    <p:sldLayoutId id="2147483726" r:id="rId78"/>
    <p:sldLayoutId id="2147483727" r:id="rId79"/>
    <p:sldLayoutId id="2147483728" r:id="rId80"/>
    <p:sldLayoutId id="2147483729" r:id="rId81"/>
    <p:sldLayoutId id="2147483730" r:id="rId82"/>
    <p:sldLayoutId id="2147483731" r:id="rId83"/>
    <p:sldLayoutId id="2147483732" r:id="rId84"/>
    <p:sldLayoutId id="2147483733" r:id="rId85"/>
    <p:sldLayoutId id="2147483734" r:id="rId86"/>
    <p:sldLayoutId id="2147483735" r:id="rId87"/>
    <p:sldLayoutId id="2147483736" r:id="rId8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lt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"/>
          <p:cNvSpPr/>
          <p:nvPr userDrawn="1"/>
        </p:nvSpPr>
        <p:spPr>
          <a:xfrm>
            <a:off x="0" y="0"/>
            <a:ext cx="12192000" cy="986790"/>
          </a:xfrm>
          <a:prstGeom prst="rect">
            <a:avLst/>
          </a:prstGeom>
          <a:solidFill>
            <a:srgbClr val="154C79"/>
          </a:solidFill>
          <a:ln w="12700">
            <a:solidFill>
              <a:srgbClr val="154C79"/>
            </a:solidFill>
            <a:prstDash val="solid"/>
          </a:ln>
        </p:spPr>
      </p:sp>
      <p:sp>
        <p:nvSpPr>
          <p:cNvPr id="19" name="Shape 2"/>
          <p:cNvSpPr/>
          <p:nvPr userDrawn="1"/>
        </p:nvSpPr>
        <p:spPr>
          <a:xfrm>
            <a:off x="0" y="996315"/>
            <a:ext cx="12191695" cy="146304"/>
          </a:xfrm>
          <a:prstGeom prst="rect">
            <a:avLst/>
          </a:prstGeom>
          <a:solidFill>
            <a:srgbClr val="1F7A5C"/>
          </a:solidFill>
          <a:ln w="12700">
            <a:solidFill>
              <a:srgbClr val="1F7A5C"/>
            </a:solidFill>
            <a:prstDash val="solid"/>
          </a:ln>
        </p:spPr>
      </p:sp>
      <p:sp>
        <p:nvSpPr>
          <p:cNvPr id="20" name="Shape 8"/>
          <p:cNvSpPr/>
          <p:nvPr userDrawn="1"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54C79"/>
          </a:solidFill>
          <a:ln w="12700">
            <a:solidFill>
              <a:srgbClr val="154C79"/>
            </a:solidFill>
            <a:prstDash val="solid"/>
          </a:ln>
        </p:spPr>
      </p:sp>
      <p:pic>
        <p:nvPicPr>
          <p:cNvPr id="22" name="Picture 21"/>
          <p:cNvPicPr>
            <a:picLocks noChangeAspect="1"/>
          </p:cNvPicPr>
          <p:nvPr userDrawn="1"/>
        </p:nvPicPr>
        <p:blipFill rotWithShape="1">
          <a:blip r:embed="rId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2"/>
          <a:stretch>
            <a:fillRect/>
          </a:stretch>
        </p:blipFill>
        <p:spPr>
          <a:xfrm>
            <a:off x="11160125" y="6368415"/>
            <a:ext cx="1048385" cy="506095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215265"/>
            <a:ext cx="10515600" cy="738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766570"/>
            <a:ext cx="10515600" cy="4410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>
                <a:sym typeface="+mn-ea"/>
              </a:rPr>
              <a:t>Click to edit Master text styles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/>
              <a:t>Second level</a:t>
            </a:r>
            <a:endParaRPr lang="zh-CN" altLang="en-US" dirty="0"/>
          </a:p>
          <a:p>
            <a:pPr lvl="2"/>
            <a:r>
              <a:rPr lang="zh-CN" altLang="en-US" dirty="0"/>
              <a:t>Third level</a:t>
            </a:r>
            <a:endParaRPr lang="zh-CN" altLang="en-US" dirty="0"/>
          </a:p>
          <a:p>
            <a:pPr lvl="3"/>
            <a:r>
              <a:rPr lang="zh-CN" altLang="en-US" dirty="0"/>
              <a:t>Fourth level</a:t>
            </a:r>
            <a:endParaRPr lang="zh-CN" altLang="en-US" dirty="0"/>
          </a:p>
          <a:p>
            <a:pPr lvl="4"/>
            <a:r>
              <a:rPr lang="zh-CN" altLang="en-US" dirty="0"/>
              <a:t>Fifth level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52970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60FBDFE-C587-4B4C-A407-44438C67B59E}" type="datetime3">
              <a:rPr lang="en-US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52970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Programming Techniques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529705"/>
            <a:ext cx="24066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757" r:id="rId20"/>
    <p:sldLayoutId id="2147483758" r:id="rId21"/>
    <p:sldLayoutId id="2147483759" r:id="rId22"/>
    <p:sldLayoutId id="2147483760" r:id="rId23"/>
    <p:sldLayoutId id="2147483761" r:id="rId24"/>
    <p:sldLayoutId id="2147483762" r:id="rId25"/>
    <p:sldLayoutId id="2147483763" r:id="rId26"/>
    <p:sldLayoutId id="2147483764" r:id="rId27"/>
    <p:sldLayoutId id="2147483765" r:id="rId28"/>
    <p:sldLayoutId id="2147483766" r:id="rId29"/>
    <p:sldLayoutId id="2147483767" r:id="rId30"/>
    <p:sldLayoutId id="2147483768" r:id="rId31"/>
    <p:sldLayoutId id="2147483769" r:id="rId32"/>
    <p:sldLayoutId id="2147483770" r:id="rId33"/>
    <p:sldLayoutId id="2147483771" r:id="rId34"/>
    <p:sldLayoutId id="2147483772" r:id="rId35"/>
    <p:sldLayoutId id="2147483773" r:id="rId36"/>
    <p:sldLayoutId id="2147483774" r:id="rId37"/>
    <p:sldLayoutId id="2147483775" r:id="rId38"/>
    <p:sldLayoutId id="2147483776" r:id="rId39"/>
    <p:sldLayoutId id="2147483777" r:id="rId40"/>
    <p:sldLayoutId id="2147483778" r:id="rId41"/>
    <p:sldLayoutId id="2147483779" r:id="rId42"/>
    <p:sldLayoutId id="2147483780" r:id="rId43"/>
    <p:sldLayoutId id="2147483781" r:id="rId44"/>
    <p:sldLayoutId id="2147483782" r:id="rId45"/>
    <p:sldLayoutId id="2147483783" r:id="rId46"/>
    <p:sldLayoutId id="2147483784" r:id="rId47"/>
    <p:sldLayoutId id="2147483785" r:id="rId48"/>
    <p:sldLayoutId id="2147483786" r:id="rId49"/>
    <p:sldLayoutId id="2147483787" r:id="rId50"/>
    <p:sldLayoutId id="2147483788" r:id="rId51"/>
    <p:sldLayoutId id="2147483789" r:id="rId52"/>
    <p:sldLayoutId id="2147483790" r:id="rId53"/>
    <p:sldLayoutId id="2147483791" r:id="rId54"/>
    <p:sldLayoutId id="2147483792" r:id="rId55"/>
    <p:sldLayoutId id="2147483793" r:id="rId56"/>
    <p:sldLayoutId id="2147483794" r:id="rId57"/>
    <p:sldLayoutId id="2147483795" r:id="rId58"/>
    <p:sldLayoutId id="2147483796" r:id="rId59"/>
    <p:sldLayoutId id="2147483797" r:id="rId60"/>
    <p:sldLayoutId id="2147483798" r:id="rId61"/>
    <p:sldLayoutId id="2147483799" r:id="rId62"/>
    <p:sldLayoutId id="2147483800" r:id="rId63"/>
    <p:sldLayoutId id="2147483801" r:id="rId64"/>
    <p:sldLayoutId id="2147483802" r:id="rId65"/>
    <p:sldLayoutId id="2147483803" r:id="rId66"/>
    <p:sldLayoutId id="2147483804" r:id="rId67"/>
    <p:sldLayoutId id="2147483805" r:id="rId68"/>
    <p:sldLayoutId id="2147483806" r:id="rId69"/>
    <p:sldLayoutId id="2147483807" r:id="rId70"/>
    <p:sldLayoutId id="2147483808" r:id="rId71"/>
    <p:sldLayoutId id="2147483809" r:id="rId72"/>
    <p:sldLayoutId id="2147483810" r:id="rId73"/>
    <p:sldLayoutId id="2147483811" r:id="rId74"/>
    <p:sldLayoutId id="2147483812" r:id="rId75"/>
    <p:sldLayoutId id="2147483813" r:id="rId76"/>
    <p:sldLayoutId id="2147483814" r:id="rId77"/>
    <p:sldLayoutId id="2147483815" r:id="rId78"/>
    <p:sldLayoutId id="2147483816" r:id="rId79"/>
    <p:sldLayoutId id="2147483817" r:id="rId80"/>
    <p:sldLayoutId id="2147483818" r:id="rId81"/>
    <p:sldLayoutId id="2147483819" r:id="rId82"/>
    <p:sldLayoutId id="2147483820" r:id="rId83"/>
    <p:sldLayoutId id="2147483821" r:id="rId84"/>
    <p:sldLayoutId id="2147483822" r:id="rId85"/>
    <p:sldLayoutId id="2147483823" r:id="rId86"/>
    <p:sldLayoutId id="2147483824" r:id="rId87"/>
    <p:sldLayoutId id="2147483825" r:id="rId8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lt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Lecture 8 - Practice Exercises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20000"/>
          </a:bodyPr>
          <a:lstStyle/>
          <a:p>
            <a:r>
              <a:t>Functions: parameters, return values, scope and decomposition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Lecture 8 - Exercise 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Structure of the practice session:</a:t>
            </a:r>
          </a:p>
          <a:p>
            <a:pPr lvl="1"/>
            <a:r>
              <a:t>1 Guided exercise: quick demonstration of function mechanics</a:t>
            </a:r>
          </a:p>
          <a:p>
            <a:pPr lvl="1"/>
            <a:r>
              <a:t>2 Laboratory exercises: more structured and supported</a:t>
            </a:r>
          </a:p>
          <a:p>
            <a:pPr lvl="1"/>
            <a:r>
              <a:t>3 Independent exercises: exam-style practice</a:t>
            </a:r>
          </a:p>
          <a:p>
            <a:r>
              <a:t>Main focus:</a:t>
            </a:r>
          </a:p>
          <a:p>
            <a:pPr lvl="1"/>
            <a:r>
              <a:t>define and call functions</a:t>
            </a:r>
          </a:p>
          <a:p>
            <a:pPr lvl="1"/>
            <a:r>
              <a:t>use parameters, default values and keyword arguments</a:t>
            </a:r>
          </a:p>
          <a:p>
            <a:pPr lvl="1"/>
            <a:r>
              <a:t>return values instead of printing inside computations</a:t>
            </a:r>
          </a:p>
          <a:p>
            <a:pPr lvl="1"/>
            <a:r>
              <a:t>decompose problems into small reusable parts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Guided Exercise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Online Order Checkout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Guided - Problem and Input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 online shop receives the prices of the products in a customer basket.</a:t>
            </a:r>
          </a:p>
          <a:p>
            <a:r>
              <a:t>For this exercise, the basket is already available in the program as a Python list:</a:t>
            </a:r>
          </a:p>
          <a:p>
            <a:r>
              <a:t>prices = [12.50, 8.90, 4.20, 15.00]</a:t>
            </a:r>
          </a:p>
          <a:p>
            <a:r>
              <a:t>The checkout may apply a promotional discount and then add a delivery charge.</a:t>
            </a:r>
          </a:p>
          <a:p>
            <a:r>
              <a:t>The goal is to separate the calculation into small functions and let the main program print the final result.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Guided - Required Results and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t>Required results</a:t>
            </a:r>
          </a:p>
          <a:p>
            <a:pPr lvl="1">
              <a:lnSpc>
                <a:spcPct val="110000"/>
              </a:lnSpc>
            </a:pPr>
            <a:r>
              <a:t>subtotal of the basket</a:t>
            </a:r>
          </a:p>
          <a:p>
            <a:pPr lvl="1">
              <a:lnSpc>
                <a:spcPct val="110000"/>
              </a:lnSpc>
            </a:pPr>
            <a:r>
              <a:t>amount after discount</a:t>
            </a:r>
          </a:p>
          <a:p>
            <a:pPr lvl="1">
              <a:lnSpc>
                <a:spcPct val="110000"/>
              </a:lnSpc>
            </a:pPr>
            <a:r>
              <a:t>delivery charge</a:t>
            </a:r>
          </a:p>
          <a:p>
            <a:pPr lvl="1">
              <a:lnSpc>
                <a:spcPct val="110000"/>
              </a:lnSpc>
            </a:pPr>
            <a:r>
              <a:t>final total</a:t>
            </a:r>
          </a:p>
          <a:p>
            <a:pPr lvl="1">
              <a:lnSpc>
                <a:spcPct val="110000"/>
              </a:lnSpc>
            </a:pPr>
            <a:r>
              <a:t>repeat the calculation for a second predefined basket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t>Functions to design</a:t>
            </a:r>
          </a:p>
          <a:p>
            <a:pPr lvl="1">
              <a:lnSpc>
                <a:spcPct val="100000"/>
              </a:lnSpc>
            </a:pPr>
            <a:r>
              <a:t>one function receives the list of prices</a:t>
            </a:r>
          </a:p>
          <a:p>
            <a:pPr lvl="1">
              <a:lnSpc>
                <a:spcPct val="100000"/>
              </a:lnSpc>
            </a:pPr>
            <a:r>
              <a:t>one function applies a percentage discount</a:t>
            </a:r>
          </a:p>
          <a:p>
            <a:pPr lvl="1">
              <a:lnSpc>
                <a:spcPct val="100000"/>
              </a:lnSpc>
            </a:pPr>
            <a:r>
              <a:t>one function adds the delivery charge</a:t>
            </a:r>
          </a:p>
          <a:p>
            <a:pPr lvl="1">
              <a:lnSpc>
                <a:spcPct val="100000"/>
              </a:lnSpc>
            </a:pPr>
            <a:r>
              <a:t>at least one function uses a default parameter</a:t>
            </a:r>
          </a:p>
          <a:p>
            <a:pPr lvl="1">
              <a:lnSpc>
                <a:spcPct val="100000"/>
              </a:lnSpc>
            </a:pPr>
            <a:r>
              <a:t>at least one call uses a keyword argument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Guided - Implementation 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Start from the predefined list prices</a:t>
            </a:r>
          </a:p>
          <a:p>
            <a:r>
              <a:t>Write one function for each stage of the checkout</a:t>
            </a:r>
          </a:p>
          <a:p>
            <a:r>
              <a:t>Each function should return its result, not print it</a:t>
            </a:r>
          </a:p>
          <a:p>
            <a:r>
              <a:t>In the main program:</a:t>
            </a:r>
          </a:p>
          <a:p>
            <a:pPr lvl="1"/>
            <a:r>
              <a:t>call the functions in the correct order</a:t>
            </a:r>
          </a:p>
          <a:p>
            <a:pPr lvl="1"/>
            <a:r>
              <a:t>store the returned values</a:t>
            </a:r>
          </a:p>
          <a:p>
            <a:pPr lvl="1"/>
            <a:r>
              <a:t>print a short checkout report</a:t>
            </a:r>
          </a:p>
          <a:p>
            <a:r>
              <a:t>Use this exercise to observe the flow: main code → function call → return value → main code continues.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Laboratory Exercise 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Parcel Shipping Quote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Lab 1 - Problem and Input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 courier company prepares shipping quotes for individual parcels.</a:t>
            </a:r>
          </a:p>
          <a:p>
            <a:r>
              <a:t>For each parcel, the user enters three values separately using </a:t>
            </a:r>
            <a:r>
              <a:rPr>
                <a:latin typeface="Ubuntu Mono" panose="020B0309030602030204" charset="0"/>
                <a:cs typeface="Ubuntu Mono" panose="020B0309030602030204" charset="0"/>
              </a:rPr>
              <a:t>input()</a:t>
            </a:r>
            <a:r>
              <a:t>:</a:t>
            </a:r>
          </a:p>
          <a:p>
            <a:pPr lvl="1"/>
            <a:r>
              <a:rPr b="1"/>
              <a:t>distance </a:t>
            </a:r>
            <a:r>
              <a:t>in kilometres</a:t>
            </a:r>
          </a:p>
          <a:p>
            <a:pPr lvl="1"/>
            <a:r>
              <a:t>parcel </a:t>
            </a:r>
            <a:r>
              <a:rPr b="1"/>
              <a:t>weight </a:t>
            </a:r>
            <a:r>
              <a:t>in kilograms</a:t>
            </a:r>
          </a:p>
          <a:p>
            <a:pPr lvl="1"/>
            <a:r>
              <a:t>delivery </a:t>
            </a:r>
            <a:r>
              <a:rPr b="1"/>
              <a:t>type</a:t>
            </a:r>
            <a:r>
              <a:t>: </a:t>
            </a:r>
            <a:r>
              <a:rPr i="1"/>
              <a:t>standard </a:t>
            </a:r>
            <a:r>
              <a:t>or </a:t>
            </a:r>
            <a:r>
              <a:rPr i="1"/>
              <a:t>express</a:t>
            </a:r>
          </a:p>
          <a:p>
            <a:r>
              <a:t>The price depends on distance, weight and service type</a:t>
            </a:r>
          </a:p>
          <a:p>
            <a:r>
              <a:t>Standard pricing parameters</a:t>
            </a:r>
            <a:r>
              <a:rPr lang="en-US"/>
              <a:t> (constants)</a:t>
            </a:r>
            <a:r>
              <a:t> exist, but they should </a:t>
            </a:r>
            <a:r>
              <a:rPr b="1"/>
              <a:t>remain configurable</a:t>
            </a:r>
            <a:r>
              <a:t> through function parameters.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Lab 1 - Pricing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/>
          <a:lstStyle/>
          <a:p>
            <a:r>
              <a:t>Quote components</a:t>
            </a:r>
          </a:p>
          <a:p>
            <a:pPr lvl="1"/>
            <a:r>
              <a:t>base transportation cost from distance</a:t>
            </a:r>
          </a:p>
          <a:p>
            <a:pPr lvl="1"/>
            <a:r>
              <a:t>extra surcharge for heavy parcels</a:t>
            </a:r>
          </a:p>
          <a:p>
            <a:pPr lvl="1"/>
            <a:r>
              <a:t>express delivery adjustment</a:t>
            </a:r>
          </a:p>
          <a:p>
            <a:pPr lvl="1"/>
            <a:r>
              <a:t>final price combining all components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Invalid cases</a:t>
            </a:r>
          </a:p>
          <a:p>
            <a:pPr lvl="1"/>
            <a:r>
              <a:t>negative distance</a:t>
            </a:r>
          </a:p>
          <a:p>
            <a:pPr lvl="1"/>
            <a:r>
              <a:t>negative weight</a:t>
            </a:r>
          </a:p>
          <a:p>
            <a:pPr lvl="1"/>
            <a:r>
              <a:t>unknown delivery type</a:t>
            </a:r>
          </a:p>
          <a:p>
            <a:pPr lvl="1"/>
            <a:r>
              <a:t>invalid cases should stop the calculation early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Lab 1 - Implementation 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Read distance, weight and delivery type from the user</a:t>
            </a:r>
          </a:p>
          <a:p>
            <a:r>
              <a:t>Convert numerical inputs to suitable numeric types</a:t>
            </a:r>
          </a:p>
          <a:p>
            <a:r>
              <a:t>Create separate functions for the main pricing components</a:t>
            </a:r>
          </a:p>
          <a:p>
            <a:r>
              <a:t>Use default parameters for standard rates or thresholds</a:t>
            </a:r>
          </a:p>
          <a:p>
            <a:r>
              <a:t>Demonstrate at least one keyword-argument call</a:t>
            </a:r>
          </a:p>
          <a:p>
            <a:r>
              <a:t>Use an early return when the quote cannot be computed</a:t>
            </a:r>
          </a:p>
          <a:p>
            <a:r>
              <a:t>Return the final quote from the calculation function</a:t>
            </a:r>
          </a:p>
          <a:p>
            <a:r>
              <a:t>Print the final result only in the main program.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Laboratory Exercise 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Environmental Sensor Data Cleaning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Lab 2 - Problem and Input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 monitoring station has collected a sequence of temperature readings during the day.</a:t>
            </a:r>
          </a:p>
          <a:p>
            <a:r>
              <a:t>For this exercise, the raw measurements are provided directly in the program as a list:</a:t>
            </a:r>
          </a:p>
          <a:p>
            <a:r>
              <a:t>temperatures = [18.4, 19.1, 55.0, 17.8, -40.0, 20.2, 19.7]</a:t>
            </a:r>
          </a:p>
          <a:p>
            <a:r>
              <a:t>The user enters the minimum and maximum acceptable temperature values</a:t>
            </a:r>
          </a:p>
          <a:p>
            <a:r>
              <a:t>Values outside this interval are excluded from the analysis, but the original list must remain available</a:t>
            </a:r>
            <a:r>
              <a:rPr lang="en-US"/>
              <a:t>, and printed at the end to compare it with the final results.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Lab 2 - Required 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t>Clean data</a:t>
            </a:r>
          </a:p>
          <a:p>
            <a:pPr lvl="1"/>
            <a:r>
              <a:t>receive a list of measurements</a:t>
            </a:r>
          </a:p>
          <a:p>
            <a:pPr lvl="1"/>
            <a:r>
              <a:t>receive minimum and maximum accepted values</a:t>
            </a:r>
          </a:p>
          <a:p>
            <a:pPr lvl="1"/>
            <a:r>
              <a:t>return a new list containing only valid readings</a:t>
            </a:r>
          </a:p>
          <a:p>
            <a:pPr lvl="1"/>
            <a:r>
              <a:t>preserve the original list unchanged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t>Analyze data</a:t>
            </a:r>
          </a:p>
          <a:p>
            <a:pPr lvl="1"/>
            <a:r>
              <a:t>compute minimum, maximum and average</a:t>
            </a:r>
          </a:p>
          <a:p>
            <a:pPr lvl="1"/>
            <a:r>
              <a:t>return the three statistics together</a:t>
            </a:r>
          </a:p>
          <a:p>
            <a:pPr lvl="1"/>
            <a:r>
              <a:t>handle the case with no valid values</a:t>
            </a:r>
          </a:p>
          <a:p>
            <a:pPr lvl="1"/>
            <a:r>
              <a:t>include at least one docstring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Lab 2 - Side Effects and Copies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This lab also shows what can happen when a function receives a mutable object such as a list.</a:t>
            </a:r>
          </a:p>
          <a:p>
            <a:r>
              <a:t>Include a small demonstration of two designs:</a:t>
            </a:r>
          </a:p>
          <a:p>
            <a:pPr lvl="1"/>
            <a:r>
              <a:t>a function that modifies a list in place</a:t>
            </a:r>
          </a:p>
          <a:p>
            <a:pPr lvl="1"/>
            <a:r>
              <a:t>a safer function that creates and returns a new list</a:t>
            </a:r>
          </a:p>
          <a:p>
            <a:r>
              <a:t>Compare the original and transformed data after the function calls</a:t>
            </a:r>
          </a:p>
          <a:p>
            <a:r>
              <a:t>The purpose is to make side effects intentional and visible.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Independent Exercise 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Public Transport Fare Calculator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Independent 1 - Problem and Input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 ticket machine calculates the fare for one passenger</a:t>
            </a:r>
          </a:p>
          <a:p>
            <a:r>
              <a:t>The user enters:</a:t>
            </a:r>
          </a:p>
          <a:p>
            <a:pPr lvl="1"/>
            <a:r>
              <a:t>passenger category: </a:t>
            </a:r>
            <a:r>
              <a:rPr i="1"/>
              <a:t>adult</a:t>
            </a:r>
            <a:r>
              <a:t>, </a:t>
            </a:r>
            <a:r>
              <a:rPr i="1"/>
              <a:t>child </a:t>
            </a:r>
            <a:r>
              <a:t>or </a:t>
            </a:r>
            <a:r>
              <a:rPr i="1"/>
              <a:t>senior</a:t>
            </a:r>
          </a:p>
          <a:p>
            <a:pPr lvl="1"/>
            <a:r>
              <a:t>whether the journey includes an airport route: </a:t>
            </a:r>
            <a:r>
              <a:rPr i="1"/>
              <a:t>yes </a:t>
            </a:r>
            <a:r>
              <a:t>or </a:t>
            </a:r>
            <a:r>
              <a:rPr i="1"/>
              <a:t>no</a:t>
            </a:r>
          </a:p>
          <a:p>
            <a:pPr lvl="1"/>
            <a:r>
              <a:t>a discount percentage</a:t>
            </a:r>
          </a:p>
          <a:p>
            <a:r>
              <a:t>The standard adult fare is defined in the program. Children and senior passengers receive reduced base fares</a:t>
            </a:r>
          </a:p>
          <a:p>
            <a:r>
              <a:t>Airport routes add a fixed surcharge before applying the final discount.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Independent 1 - Requirements and Hints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Determine the base fare from the passenger category.</a:t>
            </a:r>
          </a:p>
          <a:p>
            <a:r>
              <a:t>Reject unknown passenger categories explicitly.</a:t>
            </a:r>
          </a:p>
          <a:p>
            <a:r>
              <a:t>Apply the airport surcharge when required.</a:t>
            </a:r>
          </a:p>
          <a:p>
            <a:r>
              <a:t>Apply the percentage discount.</a:t>
            </a:r>
          </a:p>
          <a:p>
            <a:r>
              <a:t>Use at least two functions with distinct responsibilities.</a:t>
            </a:r>
          </a:p>
          <a:p>
            <a:r>
              <a:t>Use at least one default parameter.</a:t>
            </a:r>
          </a:p>
          <a:p>
            <a:r>
              <a:t>Return calculated values from functions; print the final fare from the main program.</a:t>
            </a:r>
          </a:p>
          <a:p>
            <a:r>
              <a:t>Hint: separate the rule that selects the base fare from the rule that adjusts it.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Independent Exercise 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Weekly Energy Consumption Report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Independent 2 - Problem and Input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 small office stores the electricity consumption of the last seven days in one line of input.</a:t>
            </a:r>
          </a:p>
          <a:p>
            <a:r>
              <a:t>Example:</a:t>
            </a:r>
          </a:p>
          <a:p>
            <a:r>
              <a:t>12.4 10.8 15.2 14.0 18.1 11.7 16.3</a:t>
            </a:r>
          </a:p>
          <a:p>
            <a:r>
              <a:t>The user also enters a threshold value.</a:t>
            </a:r>
          </a:p>
          <a:p>
            <a:r>
              <a:t>The program must produce a compact weekly report while preserving the original chronological list.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Independent 2 - Requirements and Hints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Read one line containing the seven daily values.</a:t>
            </a:r>
          </a:p>
          <a:p>
            <a:r>
              <a:t>Split the line and convert values to numbers.</a:t>
            </a:r>
          </a:p>
          <a:p>
            <a:r>
              <a:t>Read the threshold.</a:t>
            </a:r>
          </a:p>
          <a:p>
            <a:r>
              <a:t>Compute total, average, minimum and maximum consumption.</a:t>
            </a:r>
          </a:p>
          <a:p>
            <a:r>
              <a:t>Return these summary values from one function.</a:t>
            </a:r>
          </a:p>
          <a:p>
            <a:r>
              <a:t>Create another function returning a new list with values above the threshold.</a:t>
            </a:r>
          </a:p>
          <a:p>
            <a:r>
              <a:t>Preserve the original list.</a:t>
            </a:r>
          </a:p>
          <a:p>
            <a:r>
              <a:t>Hint: summary statistics and filtering are separate responsibilities.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Independent Exercise 3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User Password Validator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Independent 3 - Problem and Input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 registration form asks the user to enter one password as a string.</a:t>
            </a:r>
          </a:p>
          <a:p>
            <a:r>
              <a:t>The system checks four rules:</a:t>
            </a:r>
          </a:p>
          <a:p>
            <a:pPr lvl="1"/>
            <a:r>
              <a:t>minimum length of 8 characters</a:t>
            </a:r>
          </a:p>
          <a:p>
            <a:pPr lvl="1"/>
            <a:r>
              <a:t>at least one lowercase letter</a:t>
            </a:r>
          </a:p>
          <a:p>
            <a:pPr lvl="1"/>
            <a:r>
              <a:t>at least one uppercase letter</a:t>
            </a:r>
          </a:p>
          <a:p>
            <a:pPr lvl="1"/>
            <a:r>
              <a:t>at least one digit</a:t>
            </a:r>
          </a:p>
          <a:p>
            <a:r>
              <a:t>The password is classified according to how many requirements are satisfied.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Independent 3 - Requirements and Hints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Create separate functions for the individual checks.</a:t>
            </a:r>
          </a:p>
          <a:p>
            <a:r>
              <a:t>Each check function must return True or False.</a:t>
            </a:r>
          </a:p>
          <a:p>
            <a:r>
              <a:t>Create a classification function that calls the checks.</a:t>
            </a:r>
          </a:p>
          <a:p>
            <a:r>
              <a:t>Count how many requirements are satisfied.</a:t>
            </a:r>
          </a:p>
          <a:p>
            <a:r>
              <a:t>Return weak, medium or strong.</a:t>
            </a:r>
          </a:p>
          <a:p>
            <a:r>
              <a:t>Use multiple return statements where they simplify the classification logic.</a:t>
            </a:r>
          </a:p>
          <a:p>
            <a:r>
              <a:t>Do not use global variables.</a:t>
            </a:r>
          </a:p>
          <a:p>
            <a:r>
              <a:t>Hint: each rule can be tested independently, then combined in the classifier.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Lecture 8 - Exercise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For every exercise, verify that:</a:t>
            </a:r>
          </a:p>
          <a:p>
            <a:pPr lvl="1"/>
            <a:r>
              <a:t>functions have clear responsibilities</a:t>
            </a:r>
          </a:p>
          <a:p>
            <a:pPr lvl="1"/>
            <a:r>
              <a:t>parameters provide the data needed by the function</a:t>
            </a:r>
          </a:p>
          <a:p>
            <a:pPr lvl="1"/>
            <a:r>
              <a:t>computed results are returned, not printed inside calculation functions</a:t>
            </a:r>
          </a:p>
          <a:p>
            <a:pPr lvl="1"/>
            <a:r>
              <a:t>input/output stays mainly in the main program</a:t>
            </a:r>
          </a:p>
          <a:p>
            <a:pPr lvl="1"/>
            <a:r>
              <a:t>mutable arguments are modified only when this is intentional</a:t>
            </a:r>
          </a:p>
          <a:p>
            <a:pPr lvl="1"/>
            <a:r>
              <a:t>small functions are tested with simple known cases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7050</Words>
  <Application>WPS Presentation</Application>
  <PresentationFormat>On-screen Show (16:9)</PresentationFormat>
  <Paragraphs>212</Paragraphs>
  <Slides>24</Slides>
  <Notes>80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40" baseType="lpstr">
      <vt:lpstr>Arial</vt:lpstr>
      <vt:lpstr>SimSun</vt:lpstr>
      <vt:lpstr>Wingdings</vt:lpstr>
      <vt:lpstr>Calibri Light</vt:lpstr>
      <vt:lpstr>Calibri</vt:lpstr>
      <vt:lpstr>Trebuchet MS</vt:lpstr>
      <vt:lpstr>Microsoft YaHei</vt:lpstr>
      <vt:lpstr>Droid Sans Fallback</vt:lpstr>
      <vt:lpstr>Arial Unicode MS</vt:lpstr>
      <vt:lpstr>Aptos</vt:lpstr>
      <vt:lpstr>Gubbi</vt:lpstr>
      <vt:lpstr>Ubuntu Mono</vt:lpstr>
      <vt:lpstr>OpenSymbol</vt:lpstr>
      <vt:lpstr>Noto Sans Symbols2</vt:lpstr>
      <vt:lpstr>Custom Design</vt:lpstr>
      <vt:lpstr>1_Custom Design</vt:lpstr>
      <vt:lpstr>Lecture 8 - Practice Exercises</vt:lpstr>
      <vt:lpstr>Lecture 8 - Exercise Set</vt:lpstr>
      <vt:lpstr>Guided Exercise</vt:lpstr>
      <vt:lpstr>Guided - Problem and Input</vt:lpstr>
      <vt:lpstr>Guided - Required Results and Functions</vt:lpstr>
      <vt:lpstr>Guided - Implementation Tasks</vt:lpstr>
      <vt:lpstr>Laboratory Exercise 1</vt:lpstr>
      <vt:lpstr>Lab 1 - Problem and Input</vt:lpstr>
      <vt:lpstr>Lab 1 - Pricing Rules</vt:lpstr>
      <vt:lpstr>Lab 1 - Implementation Tasks</vt:lpstr>
      <vt:lpstr>Laboratory Exercise 2</vt:lpstr>
      <vt:lpstr>Lab 2 - Problem and Input</vt:lpstr>
      <vt:lpstr>Lab 2 - Required Processing</vt:lpstr>
      <vt:lpstr>Lab 2 - Side Effects and Copies</vt:lpstr>
      <vt:lpstr>Independent Exercise 1</vt:lpstr>
      <vt:lpstr>Independent 1 - Problem and Input</vt:lpstr>
      <vt:lpstr>Independent 1 - Requirements and Hints</vt:lpstr>
      <vt:lpstr>Independent Exercise 2</vt:lpstr>
      <vt:lpstr>Independent 2 - Problem and Input</vt:lpstr>
      <vt:lpstr>Independent 2 - Requirements and Hints</vt:lpstr>
      <vt:lpstr>Independent Exercise 3</vt:lpstr>
      <vt:lpstr>Independent 3 - Problem and Input</vt:lpstr>
      <vt:lpstr>Independent 3 - Requirements and Hints</vt:lpstr>
      <vt:lpstr>Lecture 8 - Exercise Checklist</vt:lpstr>
    </vt:vector>
  </TitlesOfParts>
  <Company>ISEG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Programming Techniques - Complete Slide Deck v1</dc:title>
  <dc:creator>ISEG - Programming Techniques</dc:creator>
  <dc:subject>Introductory Python programming course</dc:subject>
  <cp:lastModifiedBy>marco</cp:lastModifiedBy>
  <cp:revision>430</cp:revision>
  <dcterms:created xsi:type="dcterms:W3CDTF">2026-09-29T20:39:56Z</dcterms:created>
  <dcterms:modified xsi:type="dcterms:W3CDTF">2026-09-29T20:39:56Z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1033-11.1.0.11723</vt:lpwstr>
  </property>
</Properties>
</file>