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7" r:id="rId3"/>
    <p:sldId id="339" r:id="rId4"/>
    <p:sldId id="411" r:id="rId5"/>
    <p:sldId id="340" r:id="rId6"/>
    <p:sldId id="412" r:id="rId7"/>
    <p:sldId id="413" r:id="rId8"/>
    <p:sldId id="414" r:id="rId9"/>
    <p:sldId id="415" r:id="rId10"/>
    <p:sldId id="487" r:id="rId11"/>
    <p:sldId id="416" r:id="rId12"/>
    <p:sldId id="417" r:id="rId13"/>
    <p:sldId id="418" r:id="rId14"/>
    <p:sldId id="419" r:id="rId15"/>
    <p:sldId id="420" r:id="rId16"/>
    <p:sldId id="421" r:id="rId17"/>
    <p:sldId id="422" r:id="rId18"/>
    <p:sldId id="426" r:id="rId19"/>
    <p:sldId id="423" r:id="rId20"/>
    <p:sldId id="427" r:id="rId21"/>
    <p:sldId id="428" r:id="rId22"/>
    <p:sldId id="424" r:id="rId23"/>
    <p:sldId id="429" r:id="rId24"/>
    <p:sldId id="425" r:id="rId25"/>
    <p:sldId id="430" r:id="rId26"/>
    <p:sldId id="435" r:id="rId27"/>
    <p:sldId id="437" r:id="rId28"/>
    <p:sldId id="434" r:id="rId29"/>
    <p:sldId id="431" r:id="rId30"/>
    <p:sldId id="433" r:id="rId31"/>
    <p:sldId id="313" r:id="rId32"/>
    <p:sldId id="432" r:id="rId33"/>
    <p:sldId id="436" r:id="rId34"/>
    <p:sldId id="379" r:id="rId35"/>
    <p:sldId id="445" r:id="rId36"/>
    <p:sldId id="334" r:id="rId37"/>
    <p:sldId id="298" r:id="rId38"/>
    <p:sldId id="382" r:id="rId3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4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7608"/>
    <p:restoredTop sz="94669"/>
  </p:normalViewPr>
  <p:slideViewPr>
    <p:cSldViewPr snapToGrid="0" snapToObjects="1">
      <p:cViewPr varScale="1">
        <p:scale>
          <a:sx n="78" d="100"/>
          <a:sy n="78" d="100"/>
        </p:scale>
        <p:origin x="19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CD591-FD46-464E-8E47-2E4DEB0CE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272C7C-CD28-A744-84DE-A3610A5C9B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6D77F54-6B83-4F4B-89F6-A17CBA283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2E67-56F0-734C-9609-C2C3BBAFAAC8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8007C53-08F4-D44A-B2BC-06776EA5B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E2CDFDE-B6E1-CB42-AC61-FD7483128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C029-3CAD-A34F-9D89-F7D313EA33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9060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343924-280D-8B4C-99D2-4D6AA237D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9C3934B-C6BD-6A46-A3DC-DA6213B76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416FBD6-FB4C-1541-9DCB-4A5BE2342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2E67-56F0-734C-9609-C2C3BBAFAAC8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1B30A5A-D00E-0248-A8C5-ED94F8675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C80A412-AE49-F948-B80C-721FBC8B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C029-3CAD-A34F-9D89-F7D313EA33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0318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D0B7134-9C37-B445-9C4F-A425569CA6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B64A2DE-8310-E44E-A007-90628EA2D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5B3FA8E-CE4A-2A4E-BE4B-CC4898D60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2E67-56F0-734C-9609-C2C3BBAFAAC8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4C55B86-A94B-0D4E-929A-6CD4E101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D19A92E-B0AC-E545-8ECD-CC37E273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C029-3CAD-A34F-9D89-F7D313EA33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468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30CE-4FC1-4B11-AEE3-A92ACC3053F5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75F2-79E8-47E7-B93A-0B6474E990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96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30CE-4FC1-4B11-AEE3-A92ACC3053F5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75F2-79E8-47E7-B93A-0B6474E990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5725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30CE-4FC1-4B11-AEE3-A92ACC3053F5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75F2-79E8-47E7-B93A-0B6474E990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5689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30CE-4FC1-4B11-AEE3-A92ACC3053F5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75F2-79E8-47E7-B93A-0B6474E990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4131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30CE-4FC1-4B11-AEE3-A92ACC3053F5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75F2-79E8-47E7-B93A-0B6474E990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3095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30CE-4FC1-4B11-AEE3-A92ACC3053F5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75F2-79E8-47E7-B93A-0B6474E990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1819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30CE-4FC1-4B11-AEE3-A92ACC3053F5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75F2-79E8-47E7-B93A-0B6474E990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7100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30CE-4FC1-4B11-AEE3-A92ACC3053F5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75F2-79E8-47E7-B93A-0B6474E990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830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18A11-A48D-3C46-BC03-08564FF8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0C86E0B-F777-AE44-8799-536810B9A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424F093-00CF-AF47-9098-B121035CC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2E67-56F0-734C-9609-C2C3BBAFAAC8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76A458B-07C6-6846-A209-71D563AA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9994576-4188-7E49-A0E5-5A3304E53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C029-3CAD-A34F-9D89-F7D313EA33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0108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30CE-4FC1-4B11-AEE3-A92ACC3053F5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75F2-79E8-47E7-B93A-0B6474E990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4864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30CE-4FC1-4B11-AEE3-A92ACC3053F5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75F2-79E8-47E7-B93A-0B6474E990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75336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30CE-4FC1-4B11-AEE3-A92ACC3053F5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75F2-79E8-47E7-B93A-0B6474E990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21686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EFE3FF-A0CB-714F-8FD9-8A7395593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4C171BC-9D57-4F46-B554-4EB00AF67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4A8947D-38BF-1245-B997-87ABDEFD0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2E67-56F0-734C-9609-C2C3BBAFAAC8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26D5FEF-70EB-C847-AD0C-54F8F7F09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DF3DD64-E915-7944-9F4B-61ABAC28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C029-3CAD-A34F-9D89-F7D313EA33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179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BC310-9D61-4F4B-BD73-B84C619D3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0EB404B-F52F-2F45-932E-15634CDC0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F90BF99C-7192-C842-8B7E-08677402E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00A85E5-4633-E843-BDC7-5D6B3A86F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2E67-56F0-734C-9609-C2C3BBAFAAC8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17F34BE-B1AC-A14B-B91D-35DF979C7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BE1595C-D80A-0C4E-A713-0362C785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C029-3CAD-A34F-9D89-F7D313EA33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7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CE65A-B480-0148-A6EC-9282103C7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88E4872-9ECF-A449-B2A3-0611F22E5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B57ECCD5-F1B3-6C40-83ED-0FB4BBF25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1464543C-B459-E94D-89FF-96A5992E8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28005071-3C83-E542-8602-8CF5CC207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3F34152E-FD48-C747-9844-E7261F7A6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2E67-56F0-734C-9609-C2C3BBAFAAC8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10B18FB7-77CA-6342-9A0D-CC252882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A93AC469-0F41-0E48-A433-D22E6C7C0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C029-3CAD-A34F-9D89-F7D313EA33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39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C52396-A9ED-7942-B142-A3982EAB2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99D33F53-107E-D441-861D-68642033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2E67-56F0-734C-9609-C2C3BBAFAAC8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E20ADB8D-A109-4D40-9E8E-AF9755411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5A71FBFA-5591-B14F-83E0-7AC9244D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C029-3CAD-A34F-9D89-F7D313EA33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479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06219CEC-4A4E-1543-8320-35CD95859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2E67-56F0-734C-9609-C2C3BBAFAAC8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AFA8D7DB-D1A2-C145-A325-C13A17EC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52A972D-7103-684C-BABB-D37FDE64D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C029-3CAD-A34F-9D89-F7D313EA33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0357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91733-4AD1-3A45-99A6-FDAA54337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52CF878-B28B-E54F-87DC-E8AAD3D24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5BF8603-5A4C-3748-8A6C-3EFE9552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B3AD18D-51AB-9A4B-A689-786A8D37F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2E67-56F0-734C-9609-C2C3BBAFAAC8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03E41EB-DB2E-CD4E-9D70-CB73BF16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F3D76B5-0503-A944-BB00-AEB1E9D24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C029-3CAD-A34F-9D89-F7D313EA33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2649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8EADBD-3528-2B41-AF02-E08455A6D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3D4FC4F0-EBE0-5448-B0D7-3DBFA64F42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167760F-570B-974A-85B8-259094253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182CD55-48FE-E648-8032-CC98DDC9A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2E67-56F0-734C-9609-C2C3BBAFAAC8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5D01C39-B313-0249-A494-F6D24B1B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817C03-DE27-5F48-9385-9D8348B73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C029-3CAD-A34F-9D89-F7D313EA33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760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940FE20D-0219-EC4B-A9FD-3F01D9C05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662E210-F9C3-344F-A672-D46CAD3E1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7116834-4A4B-B94C-97E4-DE2F1B230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F2E67-56F0-734C-9609-C2C3BBAFAAC8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83FCDC3-2FD2-DD40-ACCC-F619FB632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D23E390-0239-D64A-B571-19B43D68B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FC029-3CAD-A34F-9D89-F7D313EA333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357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E30CE-4FC1-4B11-AEE3-A92ACC3053F5}" type="datetimeFigureOut">
              <a:rPr lang="pt-PT" smtClean="0"/>
              <a:t>04/11/25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575F2-79E8-47E7-B93A-0B6474E990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261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moreira@iseg.ulisboa.pt" TargetMode="External"/><Relationship Id="rId2" Type="http://schemas.openxmlformats.org/officeDocument/2006/relationships/hyperlink" Target="mailto:danielslopes@iseg.ulisboa.pt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753C1-7CC7-0E41-AE5B-8BA3B5191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8400"/>
            <a:ext cx="9144000" cy="2191014"/>
          </a:xfrm>
        </p:spPr>
        <p:txBody>
          <a:bodyPr>
            <a:normAutofit fontScale="90000"/>
          </a:bodyPr>
          <a:lstStyle/>
          <a:p>
            <a:r>
              <a:rPr lang="pt-PT" sz="2700" dirty="0"/>
              <a:t>MESTRADO EM GESTÃO DE RECURSOS HUMANOS</a:t>
            </a:r>
            <a:br>
              <a:rPr lang="pt-PT" sz="2200" dirty="0"/>
            </a:br>
            <a:br>
              <a:rPr lang="pt-PT" sz="2200"/>
            </a:br>
            <a:r>
              <a:rPr lang="pt-PT" b="1"/>
              <a:t>METODOLOGIA </a:t>
            </a:r>
            <a:br>
              <a:rPr lang="pt-PT" b="1" dirty="0"/>
            </a:br>
            <a:r>
              <a:rPr lang="pt-PT" b="1" dirty="0"/>
              <a:t>DE INVESTIGAÇÃO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7407CF-A1F3-454B-A986-3E98A7712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18882"/>
            <a:ext cx="9144000" cy="1655762"/>
          </a:xfrm>
        </p:spPr>
        <p:txBody>
          <a:bodyPr/>
          <a:lstStyle/>
          <a:p>
            <a:pPr algn="l"/>
            <a:r>
              <a:rPr lang="pt-PT" dirty="0"/>
              <a:t>Daniel Seabra Lopes: </a:t>
            </a:r>
            <a:r>
              <a:rPr lang="pt-PT" dirty="0">
                <a:hlinkClick r:id="rId2"/>
              </a:rPr>
              <a:t>danielslopes@iseg.ulisboa.pt</a:t>
            </a:r>
            <a:r>
              <a:rPr lang="pt-PT" dirty="0"/>
              <a:t> </a:t>
            </a:r>
          </a:p>
          <a:p>
            <a:pPr algn="l"/>
            <a:r>
              <a:rPr lang="pt-PT" dirty="0"/>
              <a:t>Amílcar Moreira: </a:t>
            </a:r>
            <a:r>
              <a:rPr lang="pt-PT" dirty="0">
                <a:hlinkClick r:id="rId3"/>
              </a:rPr>
              <a:t>amoreira@iseg.ulisboa.pt</a:t>
            </a:r>
            <a:r>
              <a:rPr lang="pt-PT" dirty="0"/>
              <a:t> </a:t>
            </a:r>
          </a:p>
        </p:txBody>
      </p:sp>
      <p:pic>
        <p:nvPicPr>
          <p:cNvPr id="1026" name="Picture 2" descr="Media e Identidade de Marca | ISEG">
            <a:extLst>
              <a:ext uri="{FF2B5EF4-FFF2-40B4-BE49-F238E27FC236}">
                <a16:creationId xmlns:a16="http://schemas.microsoft.com/office/drawing/2014/main" id="{5D141364-1E58-A542-BB54-5DB47B2BA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163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amada para Trabalhos N.º 2: Materialidades do Livro de Fotografia |  Compendium: Journal of Comparative Studies | Revista de Estudos  Comparatistas">
            <a:extLst>
              <a:ext uri="{FF2B5EF4-FFF2-40B4-BE49-F238E27FC236}">
                <a16:creationId xmlns:a16="http://schemas.microsoft.com/office/drawing/2014/main" id="{55E8A6C4-8296-204E-99E3-848AA2229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96268"/>
            <a:ext cx="5054400" cy="13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16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observação etnográfica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sz="4000" dirty="0"/>
              <a:t>implica uma relação intensa com a </a:t>
            </a:r>
            <a:r>
              <a:rPr lang="pt-PT" sz="4000" b="1" dirty="0">
                <a:solidFill>
                  <a:srgbClr val="E4343A"/>
                </a:solidFill>
              </a:rPr>
              <a:t>escrita</a:t>
            </a:r>
            <a:r>
              <a:rPr lang="pt-PT" sz="4000" dirty="0"/>
              <a:t>, nomeadamente através da </a:t>
            </a:r>
            <a:r>
              <a:rPr lang="pt-PT" sz="4000" dirty="0" err="1"/>
              <a:t>redacção</a:t>
            </a:r>
            <a:r>
              <a:rPr lang="pt-PT" sz="4000" dirty="0"/>
              <a:t> de um </a:t>
            </a:r>
            <a:r>
              <a:rPr lang="pt-PT" sz="4000" i="1" dirty="0"/>
              <a:t>diário de campo</a:t>
            </a:r>
            <a:r>
              <a:rPr lang="pt-PT" sz="4000" dirty="0"/>
              <a:t>. este texto destina-se a fixar aquilo que os órgãos dos sentidos vão captando.</a:t>
            </a: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3998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observação etnográfica</a:t>
            </a:r>
          </a:p>
        </p:txBody>
      </p:sp>
      <p:graphicFrame>
        <p:nvGraphicFramePr>
          <p:cNvPr id="4" name="Marcador de Posição de Conteúdo 3">
            <a:extLst>
              <a:ext uri="{FF2B5EF4-FFF2-40B4-BE49-F238E27FC236}">
                <a16:creationId xmlns:a16="http://schemas.microsoft.com/office/drawing/2014/main" id="{53505C4B-4232-B54C-A287-5A226E355FA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321665"/>
              </p:ext>
            </p:extLst>
          </p:nvPr>
        </p:nvGraphicFramePr>
        <p:xfrm>
          <a:off x="189405" y="1690688"/>
          <a:ext cx="7004050" cy="374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r:id="rId3" imgW="7004160" imgH="3749040" progId="">
                  <p:embed/>
                </p:oleObj>
              </mc:Choice>
              <mc:Fallback>
                <p:oleObj r:id="rId3" imgW="7004160" imgH="3749040" progId="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405" y="1690688"/>
                        <a:ext cx="7004050" cy="3749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612707F1-2EB7-EE4A-B46C-F4067BA3CC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720512"/>
              </p:ext>
            </p:extLst>
          </p:nvPr>
        </p:nvGraphicFramePr>
        <p:xfrm>
          <a:off x="7142595" y="2013578"/>
          <a:ext cx="4860000" cy="3522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5" imgW="5399280" imgH="3913560" progId="">
                  <p:embed/>
                </p:oleObj>
              </mc:Choice>
              <mc:Fallback>
                <p:oleObj r:id="rId5" imgW="5399280" imgH="3913560" progId="">
                  <p:embed/>
                  <p:pic>
                    <p:nvPicPr>
                      <p:cNvPr id="10" name="Objeto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42595" y="2013578"/>
                        <a:ext cx="4860000" cy="3522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7670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observação etnográfica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PT" sz="4300" dirty="0"/>
              <a:t>a etnografia como construção potencialmente:</a:t>
            </a:r>
          </a:p>
          <a:p>
            <a:pPr marL="720000" indent="0">
              <a:buNone/>
            </a:pPr>
            <a:r>
              <a:rPr lang="pt-PT" sz="4300" dirty="0"/>
              <a:t>— </a:t>
            </a:r>
            <a:r>
              <a:rPr lang="pt-PT" sz="4300" dirty="0" err="1"/>
              <a:t>pluri-técnica</a:t>
            </a:r>
            <a:r>
              <a:rPr lang="pt-PT" sz="4300" dirty="0"/>
              <a:t> (Caria, 2002) (envolve múltiplos procedimentos e saberes operatórios: entrevistas, inquéritos, contagens, etc.);</a:t>
            </a:r>
          </a:p>
          <a:p>
            <a:pPr marL="720000" indent="0">
              <a:buNone/>
            </a:pPr>
            <a:r>
              <a:rPr lang="pt-PT" sz="4300" dirty="0"/>
              <a:t>— polifónica (contém várias vozes);</a:t>
            </a:r>
          </a:p>
          <a:p>
            <a:pPr marL="720000" indent="0">
              <a:buNone/>
            </a:pPr>
            <a:r>
              <a:rPr lang="pt-PT" sz="4300" dirty="0"/>
              <a:t>— multigénero (envolve várias técnicas de registo e narrativa).</a:t>
            </a: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60880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observação etnográfica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t-PT" sz="4000" b="1" dirty="0">
                <a:solidFill>
                  <a:srgbClr val="E4343A"/>
                </a:solidFill>
              </a:rPr>
              <a:t>vantagens:</a:t>
            </a:r>
          </a:p>
          <a:p>
            <a:pPr marL="720000" indent="0">
              <a:buNone/>
            </a:pPr>
            <a:r>
              <a:rPr lang="pt-PT" sz="4000" dirty="0"/>
              <a:t>— obtenção de dados em primeira mão / inéditos;</a:t>
            </a:r>
          </a:p>
          <a:p>
            <a:pPr marL="720000" indent="0">
              <a:buNone/>
            </a:pPr>
            <a:r>
              <a:rPr lang="pt-PT" sz="4000" dirty="0"/>
              <a:t>— observação em tempo real, à medida que as coisas acontecem (inclui as dimensões do não-verbal e do imprevisto);</a:t>
            </a:r>
          </a:p>
          <a:p>
            <a:pPr marL="720000" indent="0">
              <a:buNone/>
            </a:pPr>
            <a:r>
              <a:rPr lang="pt-PT" sz="4000" dirty="0"/>
              <a:t>— combina bem com outros métodos.</a:t>
            </a:r>
          </a:p>
        </p:txBody>
      </p:sp>
    </p:spTree>
    <p:extLst>
      <p:ext uri="{BB962C8B-B14F-4D97-AF65-F5344CB8AC3E}">
        <p14:creationId xmlns:p14="http://schemas.microsoft.com/office/powerpoint/2010/main" val="841223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observação etnográfica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sz="4000" b="1" dirty="0">
                <a:solidFill>
                  <a:srgbClr val="E4343A"/>
                </a:solidFill>
              </a:rPr>
              <a:t>desvantagens:</a:t>
            </a:r>
          </a:p>
          <a:p>
            <a:pPr marL="720000" indent="0">
              <a:buNone/>
            </a:pPr>
            <a:r>
              <a:rPr lang="pt-PT" sz="4000" dirty="0"/>
              <a:t>— acessibilidade ao terreno nem sempre é garantida;</a:t>
            </a:r>
          </a:p>
          <a:p>
            <a:pPr marL="720000" indent="0">
              <a:buNone/>
            </a:pPr>
            <a:r>
              <a:rPr lang="pt-PT" sz="4000" dirty="0"/>
              <a:t>— morosidade;</a:t>
            </a:r>
          </a:p>
          <a:p>
            <a:pPr marL="720000" indent="0">
              <a:buNone/>
            </a:pPr>
            <a:r>
              <a:rPr lang="pt-PT" sz="4000" dirty="0"/>
              <a:t>— custos da investigação;</a:t>
            </a:r>
          </a:p>
          <a:p>
            <a:pPr marL="720000" indent="0">
              <a:buNone/>
            </a:pPr>
            <a:r>
              <a:rPr lang="pt-PT" sz="4000" dirty="0"/>
              <a:t>— dificuldade da investigação.</a:t>
            </a: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94578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observação etnográfica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sz="4000" dirty="0"/>
              <a:t>técnicas de </a:t>
            </a:r>
            <a:r>
              <a:rPr lang="pt-PT" sz="4000" dirty="0">
                <a:solidFill>
                  <a:srgbClr val="E4343A"/>
                </a:solidFill>
              </a:rPr>
              <a:t>amostragem</a:t>
            </a:r>
            <a:r>
              <a:rPr lang="pt-PT" sz="4000" dirty="0"/>
              <a:t> aplicáveis ao trabalho de campo etnográfico:</a:t>
            </a:r>
          </a:p>
          <a:p>
            <a:pPr marL="720000" indent="0">
              <a:buNone/>
            </a:pPr>
            <a:r>
              <a:rPr lang="pt-PT" sz="4000" dirty="0"/>
              <a:t>— amostragem </a:t>
            </a:r>
            <a:r>
              <a:rPr lang="pt-PT" sz="4000" i="1" dirty="0"/>
              <a:t>intencional</a:t>
            </a:r>
            <a:r>
              <a:rPr lang="pt-PT" sz="4000" dirty="0"/>
              <a:t>: seleção de informantes / atividades de acordo com um certo número de critérios estabelecidos pelo investigador (idade, género, ocupação, etc.)</a:t>
            </a: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84088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observação etnográfica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720000" indent="0">
              <a:buNone/>
            </a:pPr>
            <a:r>
              <a:rPr lang="pt-PT" sz="4000" dirty="0"/>
              <a:t>— amostragem </a:t>
            </a:r>
            <a:r>
              <a:rPr lang="pt-PT" sz="4000" i="1" dirty="0"/>
              <a:t>casuística</a:t>
            </a:r>
            <a:r>
              <a:rPr lang="pt-PT" sz="4000" dirty="0"/>
              <a:t>: </a:t>
            </a:r>
            <a:r>
              <a:rPr lang="pt-PT" sz="4000" dirty="0" err="1"/>
              <a:t>selecção</a:t>
            </a:r>
            <a:r>
              <a:rPr lang="pt-PT" sz="4000" dirty="0"/>
              <a:t> de informantes / </a:t>
            </a:r>
            <a:r>
              <a:rPr lang="pt-PT" sz="4000" dirty="0" err="1"/>
              <a:t>actividades</a:t>
            </a:r>
            <a:r>
              <a:rPr lang="pt-PT" sz="4000" dirty="0"/>
              <a:t> de acordo com a sua disponibilidade / </a:t>
            </a:r>
            <a:r>
              <a:rPr lang="pt-PT" sz="4000" dirty="0" err="1"/>
              <a:t>receptividade</a:t>
            </a:r>
            <a:r>
              <a:rPr lang="pt-PT" sz="4000" dirty="0"/>
              <a:t> para colaborar na investigação</a:t>
            </a:r>
          </a:p>
          <a:p>
            <a:pPr marL="720000" indent="0">
              <a:buNone/>
            </a:pPr>
            <a:r>
              <a:rPr lang="pt-PT" sz="4000" dirty="0"/>
              <a:t>— amostragem em </a:t>
            </a:r>
            <a:r>
              <a:rPr lang="pt-PT" sz="4000" i="1" dirty="0"/>
              <a:t>bola de neve</a:t>
            </a:r>
            <a:r>
              <a:rPr lang="pt-PT" sz="4000" dirty="0"/>
              <a:t>: o investigador usa um primeiro grupo de informantes e pede-lhes que o apresentem a mais pessoas, e assim por diante (útil também para entrevistas).</a:t>
            </a: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36240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observação etnográfica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PT" sz="4000" u="sng" dirty="0"/>
              <a:t>técnicas de recolha de informação qualitativa durante o trabalho de campo:</a:t>
            </a:r>
          </a:p>
          <a:p>
            <a:pPr marL="720000" indent="0">
              <a:buNone/>
            </a:pPr>
            <a:r>
              <a:rPr lang="pt-PT" sz="4000" dirty="0"/>
              <a:t>— observação (participante e não participante);</a:t>
            </a:r>
          </a:p>
          <a:p>
            <a:pPr marL="720000" indent="0">
              <a:buNone/>
            </a:pPr>
            <a:r>
              <a:rPr lang="pt-PT" sz="4000" dirty="0">
                <a:solidFill>
                  <a:srgbClr val="E4343A"/>
                </a:solidFill>
              </a:rPr>
              <a:t>— </a:t>
            </a:r>
            <a:r>
              <a:rPr lang="pt-PT" sz="4000" i="1" dirty="0" err="1">
                <a:solidFill>
                  <a:srgbClr val="E4343A"/>
                </a:solidFill>
              </a:rPr>
              <a:t>shadowing</a:t>
            </a:r>
            <a:r>
              <a:rPr lang="pt-PT" sz="4000" dirty="0">
                <a:solidFill>
                  <a:srgbClr val="E4343A"/>
                </a:solidFill>
              </a:rPr>
              <a:t>;</a:t>
            </a:r>
          </a:p>
          <a:p>
            <a:pPr marL="720000" indent="0">
              <a:buNone/>
            </a:pPr>
            <a:r>
              <a:rPr lang="pt-PT" sz="4000" dirty="0"/>
              <a:t>— entrevistas como conversas / informais / não estruturadas, versando sobre acontecimentos recentes;</a:t>
            </a:r>
          </a:p>
        </p:txBody>
      </p:sp>
    </p:spTree>
    <p:extLst>
      <p:ext uri="{BB962C8B-B14F-4D97-AF65-F5344CB8AC3E}">
        <p14:creationId xmlns:p14="http://schemas.microsoft.com/office/powerpoint/2010/main" val="3850124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observação etnográfica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PT" sz="3700" u="sng" dirty="0"/>
              <a:t>técnicas de recolha de informação qualitativa durante o trabalho de campo:</a:t>
            </a:r>
          </a:p>
          <a:p>
            <a:pPr marL="720000" indent="0">
              <a:buNone/>
            </a:pPr>
            <a:r>
              <a:rPr lang="pt-PT" sz="3700" dirty="0"/>
              <a:t>— entrevistas formais (individuais ou coletivas);</a:t>
            </a:r>
          </a:p>
          <a:p>
            <a:pPr marL="720000" indent="0">
              <a:buNone/>
            </a:pPr>
            <a:r>
              <a:rPr lang="pt-PT" sz="3700" dirty="0"/>
              <a:t>— organização de </a:t>
            </a:r>
            <a:r>
              <a:rPr lang="pt-PT" sz="3700" dirty="0" err="1"/>
              <a:t>mini-eventos</a:t>
            </a:r>
            <a:r>
              <a:rPr lang="pt-PT" sz="3700" dirty="0"/>
              <a:t> para facilitar a presença no terreno (almoços, sessões de fotografia ou desenho);</a:t>
            </a:r>
          </a:p>
          <a:p>
            <a:pPr marL="720000" indent="0">
              <a:buNone/>
            </a:pPr>
            <a:r>
              <a:rPr lang="pt-PT" sz="3700" dirty="0"/>
              <a:t>— recolha / produção documental (relatórios, cartas, fotos, desenhos, etc.).</a:t>
            </a: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55932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D3EC8B1-5306-8145-A3A6-4772142F5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6" b="61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30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A086F10-ABCF-2D44-B40B-B6A2A3C74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6000" b="1" dirty="0">
                <a:solidFill>
                  <a:srgbClr val="E4343A"/>
                </a:solidFill>
              </a:rPr>
              <a:t>i. métodos qualitativos: a observação etnográfica</a:t>
            </a:r>
          </a:p>
        </p:txBody>
      </p:sp>
    </p:spTree>
    <p:extLst>
      <p:ext uri="{BB962C8B-B14F-4D97-AF65-F5344CB8AC3E}">
        <p14:creationId xmlns:p14="http://schemas.microsoft.com/office/powerpoint/2010/main" val="1230978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A086F10-ABCF-2D44-B40B-B6A2A3C74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6000" b="1" dirty="0" err="1">
                <a:solidFill>
                  <a:srgbClr val="E4343A"/>
                </a:solidFill>
              </a:rPr>
              <a:t>ii</a:t>
            </a:r>
            <a:r>
              <a:rPr lang="pt-PT" sz="6000" b="1" dirty="0">
                <a:solidFill>
                  <a:srgbClr val="E4343A"/>
                </a:solidFill>
              </a:rPr>
              <a:t>. o diário de campo</a:t>
            </a:r>
          </a:p>
        </p:txBody>
      </p:sp>
    </p:spTree>
    <p:extLst>
      <p:ext uri="{BB962C8B-B14F-4D97-AF65-F5344CB8AC3E}">
        <p14:creationId xmlns:p14="http://schemas.microsoft.com/office/powerpoint/2010/main" val="230730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 diário de campo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4700" dirty="0"/>
              <a:t>técnicas de registo (dois momentos):</a:t>
            </a:r>
          </a:p>
          <a:p>
            <a:pPr marL="720000" indent="0">
              <a:buNone/>
            </a:pPr>
            <a:r>
              <a:rPr lang="pt-PT" sz="4700" dirty="0">
                <a:solidFill>
                  <a:srgbClr val="E4343A"/>
                </a:solidFill>
              </a:rPr>
              <a:t>momento 1:</a:t>
            </a:r>
            <a:r>
              <a:rPr lang="pt-PT" sz="4700" dirty="0"/>
              <a:t> notas manuscritas rápidas tiradas num bloco aquando da observação (ou pouco depois disso);</a:t>
            </a:r>
          </a:p>
        </p:txBody>
      </p:sp>
    </p:spTree>
    <p:extLst>
      <p:ext uri="{BB962C8B-B14F-4D97-AF65-F5344CB8AC3E}">
        <p14:creationId xmlns:p14="http://schemas.microsoft.com/office/powerpoint/2010/main" val="1045996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25B5FF4-5679-A74F-AF4C-AD2382762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91" y="643466"/>
            <a:ext cx="790221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95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 diário de campo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0" indent="0">
              <a:buNone/>
            </a:pPr>
            <a:r>
              <a:rPr lang="pt-PT" sz="3600" dirty="0"/>
              <a:t>registo </a:t>
            </a:r>
            <a:r>
              <a:rPr lang="pt-PT" sz="3600" i="1" dirty="0"/>
              <a:t>in </a:t>
            </a:r>
            <a:r>
              <a:rPr lang="pt-PT" sz="3600" i="1" dirty="0" err="1"/>
              <a:t>situ</a:t>
            </a:r>
            <a:r>
              <a:rPr lang="pt-PT" sz="3600" i="1" dirty="0"/>
              <a:t> </a:t>
            </a:r>
            <a:r>
              <a:rPr lang="pt-PT" sz="3600" dirty="0"/>
              <a:t>depende das condições oferecidas pelo trabalho de campo: em certos casos, mesmo os apontamentos rápidos têm que ser tomados </a:t>
            </a:r>
            <a:r>
              <a:rPr lang="pt-PT" sz="3600" i="1" dirty="0"/>
              <a:t>a posteriori</a:t>
            </a:r>
            <a:r>
              <a:rPr lang="pt-PT" sz="3600" dirty="0"/>
              <a:t>, para não perturbar a normalidade das situações observadas; noutros casos, a redação do texto mais desenvolvido pode ser feita no próprio local de trabalho de campo, onde o etnógrafo se instala com o seu </a:t>
            </a:r>
            <a:r>
              <a:rPr lang="pt-PT" sz="3600" i="1" dirty="0"/>
              <a:t>laptop</a:t>
            </a:r>
            <a:r>
              <a:rPr lang="pt-PT" sz="3600" dirty="0"/>
              <a:t> e revê as notas do dia.</a:t>
            </a: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71475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 diário de campo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PT" sz="4700" dirty="0"/>
              <a:t>técnicas de registo (dois momentos):</a:t>
            </a:r>
          </a:p>
          <a:p>
            <a:pPr marL="720000" indent="0">
              <a:buNone/>
            </a:pPr>
            <a:r>
              <a:rPr lang="pt-PT" sz="4700" dirty="0">
                <a:solidFill>
                  <a:srgbClr val="E4343A"/>
                </a:solidFill>
              </a:rPr>
              <a:t>momento 2:</a:t>
            </a:r>
            <a:r>
              <a:rPr lang="pt-PT" sz="4700" dirty="0"/>
              <a:t> redação de um texto desenvolvido, dando conta do que se observou durante o dia (o texto desenvolvido constitui o </a:t>
            </a:r>
            <a:r>
              <a:rPr lang="pt-PT" sz="4700" i="1" dirty="0"/>
              <a:t>diário de campo</a:t>
            </a:r>
            <a:r>
              <a:rPr lang="pt-PT" sz="4700" dirty="0"/>
              <a:t> propriamente dito e deve ser redigido no computador). </a:t>
            </a:r>
          </a:p>
        </p:txBody>
      </p:sp>
    </p:spTree>
    <p:extLst>
      <p:ext uri="{BB962C8B-B14F-4D97-AF65-F5344CB8AC3E}">
        <p14:creationId xmlns:p14="http://schemas.microsoft.com/office/powerpoint/2010/main" val="1999818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423E357-85D8-5643-B54F-4FB958409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17" y="643466"/>
            <a:ext cx="834616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18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dirty="0">
                <a:solidFill>
                  <a:schemeClr val="bg1"/>
                </a:solidFill>
                <a:latin typeface="+mn-lt"/>
              </a:rPr>
              <a:t>writing a field journal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0" y="365125"/>
          <a:ext cx="12190073" cy="597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r:id="rId3" imgW="29993400" imgH="14704560" progId="">
                  <p:embed/>
                </p:oleObj>
              </mc:Choice>
              <mc:Fallback>
                <p:oleObj r:id="rId3" imgW="29993400" imgH="14704560" progId="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365125"/>
                        <a:ext cx="12190073" cy="597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2654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 diário de campo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pt-PT" sz="3300" i="1" dirty="0"/>
              <a:t>Miradouro de Sta. Catarina. Deslocamo-nos, a pé, até esta colina donde se dominam alguns dos bairros de Lordelo do Ouro (por exemplo, a Previdência, a mata dos barrancos, o Pinheiro Torres) e a Foz do Douro, Cantareira ao fundo, «na zona chamada dos pilotos», conforme me informa o R. S. Mais perto de nós, o Jardim do </a:t>
            </a:r>
            <a:r>
              <a:rPr lang="pt-PT" sz="3300" i="1" dirty="0" err="1"/>
              <a:t>Calém</a:t>
            </a:r>
            <a:r>
              <a:rPr lang="pt-PT" sz="3300" i="1" dirty="0"/>
              <a:t>. Visão magnífica, luzes no escuro da noite, e o rio no encontro com o mar. Gaia em fundo, é só uma linha escura do outro lado do rio. Chove (embora pouco) e o vento, em rajadas, é de tal ordem que os nossos corpos abanam a cada rajada. Diz-me o R. S. [com agrado e saudade]:</a:t>
            </a:r>
          </a:p>
          <a:p>
            <a:pPr marL="0" indent="0" algn="just">
              <a:buNone/>
            </a:pPr>
            <a:r>
              <a:rPr lang="pt-PT" sz="3300" i="1" dirty="0"/>
              <a:t>— Antigamente era para aqui que vínhamos. Deus me livre. E então com ácido? Um gajo ter isto tudo ao alcance da mão! Vês esta paisagem toda? Estas casas, tudo? Sabes o que é tê-los ao alcance da mão, como uma maqueta, poderes mexer nelas?</a:t>
            </a:r>
          </a:p>
          <a:p>
            <a:pPr marL="0" indent="0" algn="just">
              <a:buNone/>
            </a:pPr>
            <a:r>
              <a:rPr lang="pt-PT" sz="3300" i="1" dirty="0"/>
              <a:t>E acrescenta:</a:t>
            </a:r>
          </a:p>
          <a:p>
            <a:pPr marL="0" indent="0" algn="just">
              <a:buNone/>
            </a:pPr>
            <a:r>
              <a:rPr lang="pt-PT" sz="3300" i="1" dirty="0"/>
              <a:t>— Às vezes dá-me umas saudades desse tempo!... As coisas que já se fizeram na vida...</a:t>
            </a:r>
          </a:p>
          <a:p>
            <a:pPr marL="0" indent="0" algn="r">
              <a:buNone/>
            </a:pPr>
            <a:r>
              <a:rPr lang="pt-PT" sz="2600" dirty="0"/>
              <a:t>Fernandes, Luís. 2002. Um diário de campo nos territórios psicotrópicos: as facetas da escrita etnográfica. in Caria, T. (ed.), </a:t>
            </a:r>
            <a:r>
              <a:rPr lang="pt-PT" sz="2600" i="1" dirty="0"/>
              <a:t>Experiência Etnográfica em Ciências Sociais</a:t>
            </a:r>
            <a:r>
              <a:rPr lang="pt-PT" sz="2600" dirty="0"/>
              <a:t>, pp. 23-40. Porto: Afrontamento.</a:t>
            </a: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01054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 diário de campo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pt-PT" sz="3000" i="1" dirty="0"/>
              <a:t>O tempo passa. Às 10h30 há uma reunião do “Socorro Católico” na sala do lado. «É também uma forma de encontro na qual se exprime a missão da Igreja», explica-me o padre Bernard. Já lá estão dentro uma vintena de pessoas. Visivelmente, espera-se a chegada do padre. Assim que Bernard introduz a oração, um texto do </a:t>
            </a:r>
            <a:r>
              <a:rPr lang="pt-PT" sz="3000" dirty="0"/>
              <a:t>Corão</a:t>
            </a:r>
            <a:r>
              <a:rPr lang="pt-PT" sz="3000" i="1" dirty="0"/>
              <a:t>..., uma senhora interrompe-o para lhe dizer que está alguém a chamá-lo lá fora. E ele sai. A oração fica por ali. Dificilmente eu poderia acompanhá-lo. O responsável do grupo aproveita para indicar as suas boas redes de informação, depois de ter anunciado solenemente a morte de um responsável diocesano. E, claro, a reunião versa sobre as modalidades práticas de ajuda aos pobres da região. Fala-se de problemas com o armazenamento de vestuário, colchões, de atividades a propor (aprender a costurar...), de acolhimento (com ou sem bolachas), das falhas no abastecimento de frutas e legumes, da ideia de uma excursão ou de passeios no bosque para ocupar os desempregados, ou ainda da hesitação quanto ao papel a desempenhar no ensino da leitura aos adultos (é à câmara que compete isto, ao Conselho Geral... «já fizemos o suficiente», diz um homem).</a:t>
            </a:r>
          </a:p>
          <a:p>
            <a:pPr marL="0" indent="0" algn="r">
              <a:buNone/>
            </a:pPr>
            <a:r>
              <a:rPr lang="pt-PT" sz="2300" dirty="0" err="1"/>
              <a:t>Piette</a:t>
            </a:r>
            <a:r>
              <a:rPr lang="pt-PT" sz="2300" dirty="0"/>
              <a:t>, A. (1999). </a:t>
            </a:r>
            <a:r>
              <a:rPr lang="pt-PT" sz="2300" i="1" dirty="0"/>
              <a:t>La </a:t>
            </a:r>
            <a:r>
              <a:rPr lang="pt-PT" sz="2300" i="1" dirty="0" err="1"/>
              <a:t>religion</a:t>
            </a:r>
            <a:r>
              <a:rPr lang="pt-PT" sz="2300" i="1" dirty="0"/>
              <a:t> de </a:t>
            </a:r>
            <a:r>
              <a:rPr lang="pt-PT" sz="2300" i="1" dirty="0" err="1"/>
              <a:t>près</a:t>
            </a:r>
            <a:r>
              <a:rPr lang="pt-PT" sz="2300" i="1" dirty="0"/>
              <a:t>. </a:t>
            </a:r>
            <a:r>
              <a:rPr lang="pt-PT" sz="2300" i="1" dirty="0" err="1"/>
              <a:t>L’activicté</a:t>
            </a:r>
            <a:r>
              <a:rPr lang="pt-PT" sz="2300" i="1" dirty="0"/>
              <a:t> </a:t>
            </a:r>
            <a:r>
              <a:rPr lang="pt-PT" sz="2300" i="1" dirty="0" err="1"/>
              <a:t>religieuse</a:t>
            </a:r>
            <a:r>
              <a:rPr lang="pt-PT" sz="2300" i="1" dirty="0"/>
              <a:t> </a:t>
            </a:r>
            <a:r>
              <a:rPr lang="pt-PT" sz="2300" i="1" dirty="0" err="1"/>
              <a:t>en</a:t>
            </a:r>
            <a:r>
              <a:rPr lang="pt-PT" sz="2300" i="1" dirty="0"/>
              <a:t> </a:t>
            </a:r>
            <a:r>
              <a:rPr lang="pt-PT" sz="2300" i="1" dirty="0" err="1"/>
              <a:t>train</a:t>
            </a:r>
            <a:r>
              <a:rPr lang="pt-PT" sz="2300" i="1" dirty="0"/>
              <a:t> de se </a:t>
            </a:r>
            <a:r>
              <a:rPr lang="pt-PT" sz="2300" i="1" dirty="0" err="1"/>
              <a:t>faire</a:t>
            </a:r>
            <a:r>
              <a:rPr lang="pt-PT" sz="2300" dirty="0"/>
              <a:t>. Paris: </a:t>
            </a:r>
            <a:r>
              <a:rPr lang="pt-PT" sz="2300" dirty="0" err="1"/>
              <a:t>Métaillié</a:t>
            </a:r>
            <a:endParaRPr lang="pt-PT" sz="2300" dirty="0"/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21583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 diário de campo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PT" b="1" i="1" u="sng" dirty="0"/>
              <a:t>24.07.2008</a:t>
            </a:r>
            <a:r>
              <a:rPr lang="pt-PT" b="1" i="1" dirty="0"/>
              <a:t>. Crédito à habitação: ultimando proposta sobre nova fórmula de cálculo da modalidade de prestações mistas. Crédito pessoal: finalização da primeira versão da proposta de taxa fixa e ultimação de proposta de protocolo com empresa na área as energias renováveis.</a:t>
            </a:r>
          </a:p>
          <a:p>
            <a:pPr marL="0" indent="0">
              <a:buNone/>
            </a:pPr>
            <a:r>
              <a:rPr lang="pt-PT" i="1" dirty="0"/>
              <a:t>Chego ainda antes das 10h30. Na </a:t>
            </a:r>
            <a:r>
              <a:rPr lang="pt-PT" i="1" dirty="0" err="1"/>
              <a:t>recepção</a:t>
            </a:r>
            <a:r>
              <a:rPr lang="pt-PT" i="1" dirty="0"/>
              <a:t>, T. diz-me que a minha reunião com a Dra. F. está marcada precisamente para essa hora. Fico um pouco surpreendido, pois, como estive um dia ausente, não sabia de nada. De qualquer modo, estou preparado e instalo-me no meu posto, à espera. Infelizmente, a espera prolonga-se. Às 11h15 ainda ninguém me veio chamar. Vou informar-me na </a:t>
            </a:r>
            <a:r>
              <a:rPr lang="pt-PT" i="1" dirty="0" err="1"/>
              <a:t>recepção</a:t>
            </a:r>
            <a:r>
              <a:rPr lang="pt-PT" i="1" dirty="0"/>
              <a:t> e T. diz-me que, afinal, vai ser difícil conseguir falar com a Dra. F. esta manhã, pois ela está muito ocupada. (...)</a:t>
            </a: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56368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dirty="0">
                <a:solidFill>
                  <a:srgbClr val="E4343A"/>
                </a:solidFill>
                <a:latin typeface="+mn-lt"/>
              </a:rPr>
              <a:t>observação etnográfica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0000" indent="0">
              <a:buNone/>
            </a:pPr>
            <a:endParaRPr lang="pt-PT" sz="4400" dirty="0"/>
          </a:p>
          <a:p>
            <a:pPr marL="1800000" indent="0">
              <a:buNone/>
            </a:pPr>
            <a:endParaRPr lang="pt-PT" sz="4400" dirty="0"/>
          </a:p>
          <a:p>
            <a:pPr marL="1800000" indent="0">
              <a:buNone/>
            </a:pPr>
            <a:endParaRPr lang="pt-PT" sz="4400" dirty="0"/>
          </a:p>
          <a:p>
            <a:pPr marL="1800000" indent="0">
              <a:buNone/>
            </a:pPr>
            <a:endParaRPr lang="pt-PT" sz="4400" dirty="0"/>
          </a:p>
          <a:p>
            <a:pPr marL="1800000" indent="0">
              <a:buNone/>
            </a:pPr>
            <a:endParaRPr lang="pt-PT" sz="44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156260"/>
              </p:ext>
            </p:extLst>
          </p:nvPr>
        </p:nvGraphicFramePr>
        <p:xfrm>
          <a:off x="838200" y="1934318"/>
          <a:ext cx="9908654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6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2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3392">
                <a:tc>
                  <a:txBody>
                    <a:bodyPr/>
                    <a:lstStyle/>
                    <a:p>
                      <a:r>
                        <a:rPr lang="pt-PT" sz="4400" b="1" dirty="0">
                          <a:solidFill>
                            <a:schemeClr val="tx1"/>
                          </a:solidFill>
                        </a:rPr>
                        <a:t>participante        </a:t>
                      </a:r>
                      <a:r>
                        <a:rPr lang="pt-PT" sz="4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PT" sz="4400" b="0" baseline="0" dirty="0">
                          <a:solidFill>
                            <a:schemeClr val="tx1"/>
                          </a:solidFill>
                        </a:rPr>
                        <a:t>  </a:t>
                      </a:r>
                      <a:endParaRPr lang="pt-PT" sz="4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pt-PT" sz="44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pt-PT" sz="4400" b="0" dirty="0">
                          <a:solidFill>
                            <a:schemeClr val="tx1"/>
                          </a:solidFill>
                        </a:rPr>
                        <a:t>(falar, interagir com as pessoas estudadas</a:t>
                      </a:r>
                      <a:r>
                        <a:rPr lang="pt-PT" sz="44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pt-PT" sz="4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4400" b="1" dirty="0">
                          <a:solidFill>
                            <a:schemeClr val="tx1"/>
                          </a:solidFill>
                        </a:rPr>
                        <a:t>não participante</a:t>
                      </a:r>
                    </a:p>
                    <a:p>
                      <a:endParaRPr lang="pt-PT" sz="44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pt-PT" sz="4400" b="0" dirty="0">
                          <a:solidFill>
                            <a:schemeClr val="tx1"/>
                          </a:solidFill>
                        </a:rPr>
                        <a:t>(observar apenas...)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198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dirty="0">
                <a:solidFill>
                  <a:srgbClr val="E4343A"/>
                </a:solidFill>
                <a:latin typeface="+mn-lt"/>
              </a:rPr>
              <a:t>o diário de campo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41680"/>
            <a:ext cx="10515600" cy="4842455"/>
          </a:xfrm>
        </p:spPr>
        <p:txBody>
          <a:bodyPr/>
          <a:lstStyle/>
          <a:p>
            <a:pPr marL="0" indent="0">
              <a:buNone/>
            </a:pPr>
            <a:r>
              <a:rPr lang="pt-PT" sz="3200" dirty="0"/>
              <a:t>exemplo de um guião de registo:</a:t>
            </a:r>
          </a:p>
          <a:p>
            <a:pPr marL="0" indent="0">
              <a:buNone/>
            </a:pPr>
            <a:endParaRPr lang="pt-PT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536870"/>
              </p:ext>
            </p:extLst>
          </p:nvPr>
        </p:nvGraphicFramePr>
        <p:xfrm>
          <a:off x="1482436" y="2443707"/>
          <a:ext cx="9871363" cy="4300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4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6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336">
                <a:tc>
                  <a:txBody>
                    <a:bodyPr/>
                    <a:lstStyle/>
                    <a:p>
                      <a:r>
                        <a:rPr lang="pt-PT" sz="2000" b="0" dirty="0">
                          <a:solidFill>
                            <a:sysClr val="windowText" lastClr="000000"/>
                          </a:solidFill>
                        </a:rPr>
                        <a:t>data: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b="0" dirty="0">
                          <a:solidFill>
                            <a:sysClr val="windowText" lastClr="000000"/>
                          </a:solidFill>
                        </a:rPr>
                        <a:t>investigador: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340">
                <a:tc gridSpan="2">
                  <a:txBody>
                    <a:bodyPr/>
                    <a:lstStyle/>
                    <a:p>
                      <a:r>
                        <a:rPr lang="pt-PT" sz="2000" b="0" dirty="0">
                          <a:solidFill>
                            <a:sysClr val="windowText" lastClr="000000"/>
                          </a:solidFill>
                        </a:rPr>
                        <a:t>duração</a:t>
                      </a:r>
                      <a:r>
                        <a:rPr lang="pt-PT" sz="2000" b="0" baseline="0" dirty="0">
                          <a:solidFill>
                            <a:sysClr val="windowText" lastClr="000000"/>
                          </a:solidFill>
                        </a:rPr>
                        <a:t> da permanência no terreno:</a:t>
                      </a:r>
                    </a:p>
                    <a:p>
                      <a:r>
                        <a:rPr lang="pt-PT" sz="2000" b="0" baseline="0" dirty="0">
                          <a:solidFill>
                            <a:sysClr val="windowText" lastClr="000000"/>
                          </a:solidFill>
                        </a:rPr>
                        <a:t>documentação recolhida:</a:t>
                      </a:r>
                    </a:p>
                    <a:p>
                      <a:r>
                        <a:rPr lang="pt-PT" sz="2000" b="0" baseline="0" dirty="0">
                          <a:solidFill>
                            <a:sysClr val="windowText" lastClr="000000"/>
                          </a:solidFill>
                        </a:rPr>
                        <a:t>registos relacionados:</a:t>
                      </a:r>
                      <a:endParaRPr lang="pt-PT" sz="20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838">
                <a:tc>
                  <a:txBody>
                    <a:bodyPr/>
                    <a:lstStyle/>
                    <a:p>
                      <a:r>
                        <a:rPr lang="pt-PT" sz="2000" b="0" dirty="0">
                          <a:solidFill>
                            <a:sysClr val="windowText" lastClr="000000"/>
                          </a:solidFill>
                        </a:rPr>
                        <a:t>contexto de observação:</a:t>
                      </a:r>
                    </a:p>
                    <a:p>
                      <a:r>
                        <a:rPr lang="pt-PT" sz="2000" b="0" dirty="0">
                          <a:solidFill>
                            <a:sysClr val="windowText" lastClr="000000"/>
                          </a:solidFill>
                        </a:rPr>
                        <a:t>pessoas contactadas: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b="0" dirty="0">
                          <a:solidFill>
                            <a:sysClr val="windowText" lastClr="000000"/>
                          </a:solidFill>
                        </a:rPr>
                        <a:t>temas: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340">
                <a:tc>
                  <a:txBody>
                    <a:bodyPr/>
                    <a:lstStyle/>
                    <a:p>
                      <a:r>
                        <a:rPr lang="pt-PT" sz="2000" b="0" dirty="0">
                          <a:solidFill>
                            <a:sysClr val="windowText" lastClr="000000"/>
                          </a:solidFill>
                        </a:rPr>
                        <a:t>registo</a:t>
                      </a:r>
                      <a:r>
                        <a:rPr lang="pt-PT" sz="2000" b="0" baseline="0" dirty="0">
                          <a:solidFill>
                            <a:sysClr val="windowText" lastClr="000000"/>
                          </a:solidFill>
                        </a:rPr>
                        <a:t> das observações:</a:t>
                      </a:r>
                    </a:p>
                    <a:p>
                      <a:endParaRPr lang="pt-PT" sz="2000" b="0" baseline="0" dirty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pt-PT" sz="20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b="0" dirty="0">
                          <a:solidFill>
                            <a:sysClr val="windowText" lastClr="000000"/>
                          </a:solidFill>
                        </a:rPr>
                        <a:t>tópicos de análise: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838">
                <a:tc>
                  <a:txBody>
                    <a:bodyPr/>
                    <a:lstStyle/>
                    <a:p>
                      <a:r>
                        <a:rPr lang="pt-PT" sz="2000" b="0" dirty="0">
                          <a:solidFill>
                            <a:sysClr val="windowText" lastClr="000000"/>
                          </a:solidFill>
                        </a:rPr>
                        <a:t>observações complementares:</a:t>
                      </a:r>
                    </a:p>
                    <a:p>
                      <a:endParaRPr lang="pt-PT" sz="20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745">
                <a:tc gridSpan="2">
                  <a:txBody>
                    <a:bodyPr/>
                    <a:lstStyle/>
                    <a:p>
                      <a:r>
                        <a:rPr lang="pt-PT" sz="2000" b="0" dirty="0">
                          <a:solidFill>
                            <a:sysClr val="windowText" lastClr="000000"/>
                          </a:solidFill>
                        </a:rPr>
                        <a:t>reflexões / questões futuras: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8190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 diário de campo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sz="4000" dirty="0"/>
              <a:t>Luís Fernandes (2002) divide a informação recolhida em cinco tipos:</a:t>
            </a:r>
          </a:p>
          <a:p>
            <a:pPr marL="720000" lvl="0" indent="0">
              <a:buNone/>
            </a:pPr>
            <a:r>
              <a:rPr lang="pt-PT" sz="4000" dirty="0"/>
              <a:t>1) observações (o que acontece em redor do observador, o que se diz, etc.);</a:t>
            </a:r>
          </a:p>
          <a:p>
            <a:pPr marL="720000" lvl="0" indent="0">
              <a:buNone/>
            </a:pPr>
            <a:r>
              <a:rPr lang="pt-PT" sz="4000" dirty="0"/>
              <a:t>2) notas de terreno (reflexões sobre os dados recolhidos, princípios de análise e de sistematização, primeiros esboços teóricos);</a:t>
            </a: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41799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410840-48AF-164B-973C-9375F65E5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 diário de campo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964F0C1-282E-704B-BEB9-64A4AEA0A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720000" lvl="0" indent="0">
              <a:buNone/>
            </a:pPr>
            <a:r>
              <a:rPr lang="pt-PT" sz="3200" dirty="0"/>
              <a:t>3) notas metodológicas (reflexões sobre a prática de trabalho de campo — relação com os interlocutores privilegiados, avanços e recuos da investigação, saturação do material, estatuto assumido ou camuflado do investigador, etc.);</a:t>
            </a:r>
          </a:p>
          <a:p>
            <a:pPr marL="720000" lvl="0" indent="0">
              <a:buNone/>
            </a:pPr>
            <a:r>
              <a:rPr lang="pt-PT" sz="3200" dirty="0"/>
              <a:t>4) fragmentos (dados relativos ao terreno que surgem de forma súbita — conversas sobre o assunto, pontos de vista do exterior);</a:t>
            </a:r>
          </a:p>
          <a:p>
            <a:pPr marL="720000" lvl="0" indent="0">
              <a:buNone/>
            </a:pPr>
            <a:r>
              <a:rPr lang="pt-PT" sz="3200" dirty="0"/>
              <a:t>5) fichas biográficas das pessoas com quem se contactou mais frequentemente.</a:t>
            </a: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61944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A086F10-ABCF-2D44-B40B-B6A2A3C74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t-PT" sz="6000" b="1" dirty="0">
              <a:solidFill>
                <a:srgbClr val="E4343A"/>
              </a:solidFill>
            </a:endParaRPr>
          </a:p>
          <a:p>
            <a:pPr marL="0" indent="0" algn="ctr">
              <a:buNone/>
            </a:pPr>
            <a:r>
              <a:rPr lang="pt-PT" sz="6000" b="1" dirty="0">
                <a:solidFill>
                  <a:srgbClr val="E4343A"/>
                </a:solidFill>
              </a:rPr>
              <a:t>ATIVIDADE</a:t>
            </a:r>
          </a:p>
        </p:txBody>
      </p:sp>
    </p:spTree>
    <p:extLst>
      <p:ext uri="{BB962C8B-B14F-4D97-AF65-F5344CB8AC3E}">
        <p14:creationId xmlns:p14="http://schemas.microsoft.com/office/powerpoint/2010/main" val="124787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03678-AEE6-9D4C-A81D-D25380149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 diário de campo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CDC508E-A03E-FF47-9577-8559A74E7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PT" sz="4000" dirty="0"/>
          </a:p>
          <a:p>
            <a:pPr marL="0" indent="0" algn="ctr">
              <a:buNone/>
            </a:pPr>
            <a:endParaRPr lang="pt-PT" sz="4000" dirty="0"/>
          </a:p>
          <a:p>
            <a:pPr marL="0" indent="0" algn="ctr">
              <a:buNone/>
            </a:pPr>
            <a:r>
              <a:rPr lang="pt-PT" sz="4000" dirty="0"/>
              <a:t>ler e analisar um excerto de diário de campo</a:t>
            </a:r>
          </a:p>
          <a:p>
            <a:pPr marL="0" indent="0">
              <a:buNone/>
            </a:pPr>
            <a:endParaRPr lang="pt-PT" sz="4000" dirty="0"/>
          </a:p>
          <a:p>
            <a:pPr marL="0" indent="0" algn="r">
              <a:buNone/>
            </a:pPr>
            <a:endParaRPr lang="pt-PT" sz="1800" dirty="0">
              <a:effectLst/>
              <a:ea typeface="Times New Roman" panose="02020603050405020304" pitchFamily="18" charset="0"/>
            </a:endParaRPr>
          </a:p>
          <a:p>
            <a:pPr marL="0" indent="0" algn="r">
              <a:buNone/>
            </a:pPr>
            <a:endParaRPr lang="pt-PT" sz="1800" dirty="0">
              <a:ea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t-PT" sz="1800" dirty="0">
                <a:effectLst/>
                <a:ea typeface="Times New Roman" panose="02020603050405020304" pitchFamily="18" charset="0"/>
              </a:rPr>
              <a:t>Prata, Pedro Miguel Sofia Rosa. 2019. </a:t>
            </a:r>
            <a:r>
              <a:rPr lang="pt-PT" sz="1800" i="1" dirty="0">
                <a:effectLst/>
                <a:ea typeface="Times New Roman" panose="02020603050405020304" pitchFamily="18" charset="0"/>
              </a:rPr>
              <a:t>A Consultoria como Prática: Um Estudo de Caso Etnográfico numa Multinacional de Recursos Humanos</a:t>
            </a:r>
            <a:r>
              <a:rPr lang="pt-PT" sz="1800" dirty="0">
                <a:effectLst/>
                <a:ea typeface="Times New Roman" panose="02020603050405020304" pitchFamily="18" charset="0"/>
              </a:rPr>
              <a:t>. Dissertação de Mestrado em Ciências Empresariais. Lisboa: Instituto Superior de Economia e Gestão.</a:t>
            </a:r>
          </a:p>
        </p:txBody>
      </p:sp>
    </p:spTree>
    <p:extLst>
      <p:ext uri="{BB962C8B-B14F-4D97-AF65-F5344CB8AC3E}">
        <p14:creationId xmlns:p14="http://schemas.microsoft.com/office/powerpoint/2010/main" val="15832385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6000" b="1" dirty="0">
                <a:solidFill>
                  <a:srgbClr val="EB4243"/>
                </a:solidFill>
              </a:rPr>
              <a:t>o diário de campo</a:t>
            </a:r>
            <a:endParaRPr lang="pt-PT" sz="6000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9874"/>
          </a:xfrm>
        </p:spPr>
        <p:txBody>
          <a:bodyPr>
            <a:noAutofit/>
          </a:bodyPr>
          <a:lstStyle/>
          <a:p>
            <a:pPr marL="720000" indent="0">
              <a:buNone/>
            </a:pPr>
            <a:r>
              <a:rPr lang="pt-PT" sz="3600" i="1" dirty="0">
                <a:solidFill>
                  <a:srgbClr val="EB4243"/>
                </a:solidFill>
              </a:rPr>
              <a:t>categorias factuais: </a:t>
            </a:r>
            <a:r>
              <a:rPr lang="pt-PT" sz="3600" dirty="0"/>
              <a:t>factos concretos (coordenadas espácio-temporais, legislação, dados técnicos, etc.);</a:t>
            </a:r>
          </a:p>
          <a:p>
            <a:pPr marL="720000" indent="0">
              <a:buNone/>
            </a:pPr>
            <a:r>
              <a:rPr lang="pt-PT" sz="3600" i="1" dirty="0">
                <a:solidFill>
                  <a:srgbClr val="EB4243"/>
                </a:solidFill>
              </a:rPr>
              <a:t>categorias temáticas:</a:t>
            </a:r>
            <a:r>
              <a:rPr lang="pt-PT" sz="3600" dirty="0">
                <a:solidFill>
                  <a:srgbClr val="EB4243"/>
                </a:solidFill>
              </a:rPr>
              <a:t> </a:t>
            </a:r>
            <a:r>
              <a:rPr lang="pt-PT" sz="3600" dirty="0"/>
              <a:t>organização do conteúdo em torno de um tópico ou tema;</a:t>
            </a:r>
          </a:p>
          <a:p>
            <a:pPr marL="720000" indent="0">
              <a:buNone/>
            </a:pPr>
            <a:r>
              <a:rPr lang="pt-PT" sz="3600" i="1" dirty="0">
                <a:solidFill>
                  <a:srgbClr val="EB4243"/>
                </a:solidFill>
              </a:rPr>
              <a:t>categorias analíticas: </a:t>
            </a:r>
            <a:r>
              <a:rPr lang="pt-PT" sz="3600" dirty="0"/>
              <a:t>assentes na teoria, categorias </a:t>
            </a:r>
            <a:r>
              <a:rPr lang="pt-PT" sz="3600" i="1" dirty="0"/>
              <a:t>a priori</a:t>
            </a:r>
            <a:r>
              <a:rPr lang="pt-PT" sz="3600" dirty="0"/>
              <a:t>, mais abstratas do que temáticas;</a:t>
            </a:r>
          </a:p>
          <a:p>
            <a:pPr marL="720000" indent="0">
              <a:buNone/>
            </a:pPr>
            <a:r>
              <a:rPr lang="pt-PT" sz="3600" i="1" dirty="0">
                <a:solidFill>
                  <a:srgbClr val="EB4243"/>
                </a:solidFill>
              </a:rPr>
              <a:t>categorias</a:t>
            </a:r>
            <a:r>
              <a:rPr lang="pt-PT" sz="3600" dirty="0">
                <a:solidFill>
                  <a:srgbClr val="EB4243"/>
                </a:solidFill>
              </a:rPr>
              <a:t> in vivo</a:t>
            </a:r>
            <a:r>
              <a:rPr lang="pt-PT" sz="3600" i="1" dirty="0">
                <a:solidFill>
                  <a:srgbClr val="EB4243"/>
                </a:solidFill>
              </a:rPr>
              <a:t>: </a:t>
            </a:r>
            <a:r>
              <a:rPr lang="pt-PT" sz="3600" dirty="0"/>
              <a:t>assentes em termos e expressões “locais” usados pelos participantes (jargão profissional)</a:t>
            </a:r>
          </a:p>
        </p:txBody>
      </p:sp>
    </p:spTree>
    <p:extLst>
      <p:ext uri="{BB962C8B-B14F-4D97-AF65-F5344CB8AC3E}">
        <p14:creationId xmlns:p14="http://schemas.microsoft.com/office/powerpoint/2010/main" val="2899203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B4243"/>
                </a:solidFill>
              </a:rPr>
              <a:t>o diário de campo</a:t>
            </a:r>
            <a:endParaRPr lang="pt-PT" sz="6000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5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5200" b="1" i="1" dirty="0" err="1">
                <a:solidFill>
                  <a:srgbClr val="EB424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5200" b="1" i="1" dirty="0" err="1">
                <a:solidFill>
                  <a:srgbClr val="EB42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spetos</a:t>
            </a:r>
            <a:r>
              <a:rPr lang="en-US" sz="15200" b="1" i="1" dirty="0">
                <a:solidFill>
                  <a:srgbClr val="EB42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200" b="1" i="1" dirty="0" err="1">
                <a:solidFill>
                  <a:srgbClr val="EB42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relativos</a:t>
            </a:r>
            <a:r>
              <a:rPr lang="en-US" sz="15200" b="1" i="1" dirty="0">
                <a:solidFill>
                  <a:srgbClr val="EB42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200" b="1" i="1" dirty="0" err="1">
                <a:solidFill>
                  <a:srgbClr val="EB42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US" sz="15200" b="1" i="1" dirty="0">
                <a:solidFill>
                  <a:srgbClr val="EB42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200" b="1" i="1" dirty="0" err="1">
                <a:solidFill>
                  <a:srgbClr val="EB42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contexto</a:t>
            </a:r>
            <a:r>
              <a:rPr lang="en-US" sz="15200" b="1" i="1" dirty="0">
                <a:solidFill>
                  <a:srgbClr val="EB42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5200" b="1" i="1" dirty="0" err="1">
                <a:solidFill>
                  <a:srgbClr val="EB42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ação</a:t>
            </a:r>
            <a:r>
              <a:rPr lang="en-US" sz="15200" b="1" i="1" dirty="0">
                <a:solidFill>
                  <a:srgbClr val="EB42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5200" b="1" dirty="0">
                <a:solidFill>
                  <a:srgbClr val="EB42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20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5200" i="1" dirty="0" err="1">
                <a:solidFill>
                  <a:srgbClr val="EB42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razões</a:t>
            </a:r>
            <a:r>
              <a:rPr lang="en-US" sz="1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dadas </a:t>
            </a:r>
            <a:r>
              <a:rPr lang="en-US" sz="15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pelas</a:t>
            </a:r>
            <a:r>
              <a:rPr lang="en-US" sz="1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pessoas</a:t>
            </a:r>
            <a:r>
              <a:rPr lang="en-US" sz="1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as </a:t>
            </a:r>
            <a:r>
              <a:rPr lang="en-US" sz="15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ações</a:t>
            </a:r>
            <a:r>
              <a:rPr lang="en-US" sz="1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n-US" sz="15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desenvolvem</a:t>
            </a:r>
            <a:r>
              <a:rPr lang="en-US" sz="1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as </a:t>
            </a:r>
            <a:r>
              <a:rPr lang="en-US" sz="15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interações</a:t>
            </a:r>
            <a:r>
              <a:rPr lang="en-US" sz="1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n-US" sz="15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participam</a:t>
            </a:r>
            <a:r>
              <a:rPr lang="en-US" sz="1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720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5200" i="1" dirty="0" err="1">
                <a:solidFill>
                  <a:srgbClr val="EB42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condições</a:t>
            </a:r>
            <a:r>
              <a:rPr lang="en-US" sz="1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n-US" sz="15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limitam</a:t>
            </a:r>
            <a:r>
              <a:rPr lang="en-US" sz="1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n-US" sz="1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facilitam</a:t>
            </a:r>
            <a:r>
              <a:rPr lang="en-US" sz="1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5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ação</a:t>
            </a:r>
            <a:r>
              <a:rPr lang="en-US" sz="1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US" sz="15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interação</a:t>
            </a:r>
            <a:r>
              <a:rPr lang="en-US" sz="1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720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5200" i="1" dirty="0" err="1">
                <a:solidFill>
                  <a:srgbClr val="EB42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consequências</a:t>
            </a:r>
            <a:r>
              <a:rPr lang="en-US" sz="1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sz="15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ação</a:t>
            </a:r>
            <a:r>
              <a:rPr lang="en-US" sz="1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15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interação</a:t>
            </a:r>
            <a:r>
              <a:rPr lang="en-US" sz="15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PT" sz="15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endParaRPr lang="pt-PT" sz="5500" dirty="0"/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endParaRPr lang="pt-PT" sz="7200" dirty="0"/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pt-PT" sz="7200" dirty="0"/>
              <a:t>CORBIN, &amp; A. L. STRAUSS. 2015. </a:t>
            </a:r>
            <a:r>
              <a:rPr lang="pt-PT" sz="7200" i="1" dirty="0"/>
              <a:t>Basics </a:t>
            </a:r>
            <a:r>
              <a:rPr lang="pt-PT" sz="7200" i="1" dirty="0" err="1"/>
              <a:t>of</a:t>
            </a:r>
            <a:r>
              <a:rPr lang="pt-PT" sz="7200" i="1" dirty="0"/>
              <a:t> </a:t>
            </a:r>
            <a:r>
              <a:rPr lang="pt-PT" sz="7200" i="1" dirty="0" err="1"/>
              <a:t>Qualitative</a:t>
            </a:r>
            <a:r>
              <a:rPr lang="pt-PT" sz="7200" i="1" dirty="0"/>
              <a:t> Research: </a:t>
            </a:r>
            <a:r>
              <a:rPr lang="pt-PT" sz="7200" i="1" dirty="0" err="1"/>
              <a:t>Techniques</a:t>
            </a:r>
            <a:r>
              <a:rPr lang="pt-PT" sz="7200" i="1" dirty="0"/>
              <a:t> </a:t>
            </a:r>
            <a:r>
              <a:rPr lang="pt-PT" sz="7200" i="1" dirty="0" err="1"/>
              <a:t>and</a:t>
            </a:r>
            <a:r>
              <a:rPr lang="pt-PT" sz="7200" i="1" dirty="0"/>
              <a:t> </a:t>
            </a:r>
            <a:r>
              <a:rPr lang="pt-PT" sz="7200" i="1" dirty="0" err="1"/>
              <a:t>Procedures</a:t>
            </a:r>
            <a:r>
              <a:rPr lang="pt-PT" sz="7200" i="1" dirty="0"/>
              <a:t> for </a:t>
            </a:r>
            <a:r>
              <a:rPr lang="pt-PT" sz="7200" i="1" dirty="0" err="1"/>
              <a:t>Developing</a:t>
            </a:r>
            <a:r>
              <a:rPr lang="pt-PT" sz="7200" i="1" dirty="0"/>
              <a:t> </a:t>
            </a:r>
            <a:r>
              <a:rPr lang="pt-PT" sz="7200" i="1" dirty="0" err="1"/>
              <a:t>Grounded</a:t>
            </a:r>
            <a:r>
              <a:rPr lang="pt-PT" sz="7200" i="1" dirty="0"/>
              <a:t> </a:t>
            </a:r>
            <a:r>
              <a:rPr lang="pt-PT" sz="7200" i="1" dirty="0" err="1"/>
              <a:t>Theory</a:t>
            </a:r>
            <a:r>
              <a:rPr lang="pt-PT" sz="7200" i="1" dirty="0"/>
              <a:t> </a:t>
            </a:r>
            <a:r>
              <a:rPr lang="pt-PT" sz="7200" dirty="0"/>
              <a:t>(4th </a:t>
            </a:r>
            <a:r>
              <a:rPr lang="pt-PT" sz="7200" dirty="0" err="1"/>
              <a:t>Edition</a:t>
            </a:r>
            <a:r>
              <a:rPr lang="pt-PT" sz="7200" dirty="0"/>
              <a:t>). </a:t>
            </a:r>
            <a:r>
              <a:rPr lang="pt-PT" sz="7200" dirty="0" err="1"/>
              <a:t>Thousand</a:t>
            </a:r>
            <a:r>
              <a:rPr lang="pt-PT" sz="7200" dirty="0"/>
              <a:t> </a:t>
            </a:r>
            <a:r>
              <a:rPr lang="pt-PT" sz="7200" dirty="0" err="1"/>
              <a:t>Oaks</a:t>
            </a:r>
            <a:r>
              <a:rPr lang="pt-PT" sz="7200" dirty="0"/>
              <a:t>: Sage (</a:t>
            </a:r>
            <a:r>
              <a:rPr lang="pt-PT" sz="7200" dirty="0" err="1"/>
              <a:t>chapter</a:t>
            </a:r>
            <a:r>
              <a:rPr lang="pt-PT" sz="7200" dirty="0"/>
              <a:t> 12).</a:t>
            </a:r>
          </a:p>
        </p:txBody>
      </p:sp>
    </p:spTree>
    <p:extLst>
      <p:ext uri="{BB962C8B-B14F-4D97-AF65-F5344CB8AC3E}">
        <p14:creationId xmlns:p14="http://schemas.microsoft.com/office/powerpoint/2010/main" val="934462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C7C9EDF-2068-AF46-9836-CCAC42702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PT" sz="4000" b="1" u="sng" dirty="0">
                <a:solidFill>
                  <a:srgbClr val="E4343A"/>
                </a:solidFill>
              </a:rPr>
              <a:t>TAREFA 9</a:t>
            </a:r>
          </a:p>
          <a:p>
            <a:pPr marL="0" indent="0">
              <a:buNone/>
            </a:pPr>
            <a:endParaRPr lang="pt-PT" sz="40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PT" sz="4000" dirty="0">
                <a:solidFill>
                  <a:srgbClr val="000000"/>
                </a:solidFill>
                <a:ea typeface="Times New Roman" panose="02020603050405020304" pitchFamily="18" charset="0"/>
              </a:rPr>
              <a:t>submeter um </a:t>
            </a:r>
            <a:r>
              <a:rPr lang="pt-PT" sz="4000" b="1" dirty="0">
                <a:solidFill>
                  <a:srgbClr val="E4343A"/>
                </a:solidFill>
                <a:ea typeface="Times New Roman" panose="02020603050405020304" pitchFamily="18" charset="0"/>
              </a:rPr>
              <a:t>índice analítico </a:t>
            </a:r>
            <a:r>
              <a:rPr lang="pt-PT" sz="4000" dirty="0">
                <a:solidFill>
                  <a:srgbClr val="000000"/>
                </a:solidFill>
                <a:ea typeface="Times New Roman" panose="02020603050405020304" pitchFamily="18" charset="0"/>
              </a:rPr>
              <a:t>relativo ao excerto de diário de campo disponibilizado em aula e contendo </a:t>
            </a:r>
            <a:r>
              <a:rPr lang="pt-PT" sz="4000" i="1" dirty="0">
                <a:solidFill>
                  <a:srgbClr val="000000"/>
                </a:solidFill>
                <a:ea typeface="Times New Roman" panose="02020603050405020304" pitchFamily="18" charset="0"/>
              </a:rPr>
              <a:t>pelo menos </a:t>
            </a:r>
            <a:r>
              <a:rPr lang="pt-PT" sz="4000" dirty="0">
                <a:solidFill>
                  <a:srgbClr val="000000"/>
                </a:solidFill>
                <a:ea typeface="Times New Roman" panose="02020603050405020304" pitchFamily="18" charset="0"/>
              </a:rPr>
              <a:t>8 categorias principais e 20 subcategorias (ou </a:t>
            </a:r>
            <a:r>
              <a:rPr lang="pt-PT" sz="4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sub-subcategorias</a:t>
            </a:r>
            <a:r>
              <a:rPr lang="pt-PT" sz="4000" dirty="0">
                <a:solidFill>
                  <a:srgbClr val="000000"/>
                </a:solidFill>
                <a:ea typeface="Times New Roman" panose="02020603050405020304" pitchFamily="18" charset="0"/>
              </a:rPr>
              <a:t>).</a:t>
            </a:r>
            <a:endParaRPr lang="pt-PT" sz="4000" dirty="0">
              <a:solidFill>
                <a:srgbClr val="E434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91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observação etnográfica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sz="4000" dirty="0"/>
              <a:t>o método qualitativo por excelência.</a:t>
            </a:r>
          </a:p>
          <a:p>
            <a:pPr marL="0" indent="0">
              <a:buNone/>
            </a:pPr>
            <a:r>
              <a:rPr lang="pt-PT" sz="4000" dirty="0"/>
              <a:t>implica a presença continuada do investigador num determinado contexto de estudo (“terreno”) e a recolha de dados em primeira mão por via da observação, do contacto direto com pessoas, da vivência de situações.</a:t>
            </a:r>
          </a:p>
          <a:p>
            <a:pPr marL="0" indent="0">
              <a:buNone/>
            </a:pPr>
            <a:r>
              <a:rPr lang="pt-PT" sz="4000" dirty="0"/>
              <a:t>os dados ficam registados num </a:t>
            </a:r>
            <a:r>
              <a:rPr lang="pt-PT" sz="4000" i="1" dirty="0">
                <a:solidFill>
                  <a:srgbClr val="E4343A"/>
                </a:solidFill>
              </a:rPr>
              <a:t>diário de campo</a:t>
            </a:r>
            <a:r>
              <a:rPr lang="pt-PT" sz="4000" dirty="0"/>
              <a:t>.</a:t>
            </a: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99352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observação etnográfica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PT" sz="4000" i="1" dirty="0"/>
              <a:t>etnografia: </a:t>
            </a:r>
            <a:r>
              <a:rPr lang="pt-PT" sz="4000" dirty="0"/>
              <a:t>termo que designa um método apoiado em trabalho de campo de longa duração ou intensivo; ou o produto duma investigação assente nesse método.</a:t>
            </a:r>
          </a:p>
          <a:p>
            <a:pPr marL="0" indent="0">
              <a:buNone/>
            </a:pPr>
            <a:r>
              <a:rPr lang="pt-PT" sz="4000" dirty="0"/>
              <a:t>vinda das ciências sociais fundamentais é, cada vez mais usada nas ciências sociais aplicadas (</a:t>
            </a:r>
            <a:r>
              <a:rPr lang="pt-PT" sz="4000" dirty="0" err="1"/>
              <a:t>microsoft</a:t>
            </a:r>
            <a:r>
              <a:rPr lang="pt-PT" sz="4000" dirty="0"/>
              <a:t>, </a:t>
            </a:r>
            <a:r>
              <a:rPr lang="pt-PT" sz="4000" dirty="0" err="1"/>
              <a:t>nokia</a:t>
            </a:r>
            <a:r>
              <a:rPr lang="pt-PT" sz="4000" dirty="0"/>
              <a:t>, IBM, </a:t>
            </a:r>
            <a:r>
              <a:rPr lang="pt-PT" sz="4000" dirty="0" err="1"/>
              <a:t>intel</a:t>
            </a:r>
            <a:r>
              <a:rPr lang="pt-PT" sz="4000" dirty="0"/>
              <a:t>, xerox recorrem regularmente à etnografia).</a:t>
            </a: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66646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observação etnográfica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PT" sz="4000" dirty="0"/>
              <a:t>uma forma de investigação que recolhe dados com a preocupação de compreender a </a:t>
            </a:r>
            <a:r>
              <a:rPr lang="pt-PT" sz="4000" i="1" dirty="0"/>
              <a:t>(i)racionalidade</a:t>
            </a:r>
            <a:r>
              <a:rPr lang="pt-PT" sz="4000" dirty="0"/>
              <a:t> do outro, o outro cultural, o outro submisso, o outro iletrado, o outro não-ocidental; mas também pode ser usada para abordar o banal e o familiar, aquilo que se encontra mais próximo e que pensamos conhecer bem.</a:t>
            </a:r>
          </a:p>
          <a:p>
            <a:pPr marL="0" indent="0" algn="r">
              <a:buNone/>
            </a:pPr>
            <a:r>
              <a:rPr lang="pt-PT" sz="1900" dirty="0"/>
              <a:t>Caria, Telmo (2002). A construção etnográfica do conhecimento em ciências sociais: reflexividade e fronteiras. in Caria, T. (ed.), </a:t>
            </a:r>
            <a:r>
              <a:rPr lang="pt-PT" sz="1900" i="1" dirty="0"/>
              <a:t>Experiência Etnográfica em Ciências Sociais</a:t>
            </a:r>
            <a:r>
              <a:rPr lang="pt-PT" sz="1900" dirty="0"/>
              <a:t>, pp. 9-20. Porto: Afrontamento.</a:t>
            </a: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52673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observação etnográfica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PT" sz="4000" dirty="0"/>
              <a:t>«uma modalidade metodológica de resolução de enigmas»: consiste em descobrir aquilo que as pessoas de um determinado local (unidade de estudo) já sabem há muito, dizendo-o depois dum modo que essas pessoas nunca diriam —podendo levá-las a redescobrir uma realidade acerca da qual pensavam saber tudo.</a:t>
            </a:r>
          </a:p>
          <a:p>
            <a:pPr marL="0" indent="0" algn="r">
              <a:buNone/>
            </a:pPr>
            <a:r>
              <a:rPr lang="pt-PT" sz="1900" dirty="0"/>
              <a:t>Fernandes, Luís (2002). Um diário de campo nos territórios psicotrópicos: as facetas da escrita etnográfica. in Caria, T. (ed.), </a:t>
            </a:r>
            <a:r>
              <a:rPr lang="pt-PT" sz="1900" i="1" dirty="0"/>
              <a:t>Experiência Etnográfica em Ciências Sociais</a:t>
            </a:r>
            <a:r>
              <a:rPr lang="pt-PT" sz="1900" dirty="0"/>
              <a:t>, pp. 23-40. Porto: Afrontamento</a:t>
            </a:r>
          </a:p>
        </p:txBody>
      </p:sp>
    </p:spTree>
    <p:extLst>
      <p:ext uri="{BB962C8B-B14F-4D97-AF65-F5344CB8AC3E}">
        <p14:creationId xmlns:p14="http://schemas.microsoft.com/office/powerpoint/2010/main" val="3676134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AB59B-A9EF-6141-A29F-C6EE7A77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</a:rPr>
              <a:t>observação etnográfica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05D32-86D2-784C-AE32-BE37FD9E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sz="4000" dirty="0"/>
              <a:t>na etnografia, o principal instrumento de recolha de dados é a pessoa do próprio investigador. neste sentido, a etnografia é sempre assumidamente parcial e também, em certa medida, subjetiva.</a:t>
            </a: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56191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8C18D-F4E5-DD4D-AB55-2E43D79D9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b="1" dirty="0">
                <a:solidFill>
                  <a:srgbClr val="E4343A"/>
                </a:solidFill>
                <a:latin typeface="+mn-lt"/>
              </a:rPr>
              <a:t>observação etnográfica</a:t>
            </a:r>
            <a:endParaRPr lang="pt-PT" sz="6000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0BDB726-4E6E-C541-A3EF-B0C88D387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4000" i="1" dirty="0" err="1">
                <a:solidFill>
                  <a:srgbClr val="E4343A"/>
                </a:solidFill>
              </a:rPr>
              <a:t>autoetnografia</a:t>
            </a:r>
            <a:r>
              <a:rPr lang="pt-PT" sz="4000" i="1" dirty="0">
                <a:solidFill>
                  <a:srgbClr val="E4343A"/>
                </a:solidFill>
              </a:rPr>
              <a:t>:</a:t>
            </a:r>
            <a:r>
              <a:rPr lang="pt-PT" sz="4000" dirty="0"/>
              <a:t> observação etnográfica levada a cabo no local onde o observador já vive e/ou trabalha, não sendo, portanto, uma pessoa “estranha” (a observação pode estar centrada na pessoa da própria investigadora, aproximando-se da autobiografia, ou nas pessoas em volta)</a:t>
            </a:r>
          </a:p>
        </p:txBody>
      </p:sp>
    </p:spTree>
    <p:extLst>
      <p:ext uri="{BB962C8B-B14F-4D97-AF65-F5344CB8AC3E}">
        <p14:creationId xmlns:p14="http://schemas.microsoft.com/office/powerpoint/2010/main" val="15689091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2082</Words>
  <Application>Microsoft Macintosh PowerPoint</Application>
  <PresentationFormat>Ecrã Panorâmico</PresentationFormat>
  <Paragraphs>136</Paragraphs>
  <Slides>37</Slides>
  <Notes>0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2</vt:i4>
      </vt:variant>
      <vt:variant>
        <vt:lpstr>Servidores OLE incorporados</vt:lpstr>
      </vt:variant>
      <vt:variant>
        <vt:i4>0</vt:i4>
      </vt:variant>
      <vt:variant>
        <vt:lpstr>Títulos dos diapositivos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Tema do Office</vt:lpstr>
      <vt:lpstr>1_Tema do Office</vt:lpstr>
      <vt:lpstr>MESTRADO EM GESTÃO DE RECURSOS HUMANOS  METODOLOGIA  DE INVESTIGAÇÃO</vt:lpstr>
      <vt:lpstr>Apresentação do PowerPoint</vt:lpstr>
      <vt:lpstr>observação etnográfica</vt:lpstr>
      <vt:lpstr>observação etnográfica</vt:lpstr>
      <vt:lpstr>observação etnográfica</vt:lpstr>
      <vt:lpstr>observação etnográfica</vt:lpstr>
      <vt:lpstr>observação etnográfica</vt:lpstr>
      <vt:lpstr>observação etnográfica</vt:lpstr>
      <vt:lpstr>observação etnográfica</vt:lpstr>
      <vt:lpstr>observação etnográfica</vt:lpstr>
      <vt:lpstr>observação etnográfica</vt:lpstr>
      <vt:lpstr>observação etnográfica</vt:lpstr>
      <vt:lpstr>observação etnográfica</vt:lpstr>
      <vt:lpstr>observação etnográfica</vt:lpstr>
      <vt:lpstr>observação etnográfica</vt:lpstr>
      <vt:lpstr>observação etnográfica</vt:lpstr>
      <vt:lpstr>observação etnográfica</vt:lpstr>
      <vt:lpstr>observação etnográfica</vt:lpstr>
      <vt:lpstr>Apresentação do PowerPoint</vt:lpstr>
      <vt:lpstr>Apresentação do PowerPoint</vt:lpstr>
      <vt:lpstr>o diário de campo</vt:lpstr>
      <vt:lpstr>Apresentação do PowerPoint</vt:lpstr>
      <vt:lpstr>o diário de campo</vt:lpstr>
      <vt:lpstr>o diário de campo</vt:lpstr>
      <vt:lpstr>Apresentação do PowerPoint</vt:lpstr>
      <vt:lpstr>writing a field journal</vt:lpstr>
      <vt:lpstr>o diário de campo</vt:lpstr>
      <vt:lpstr>o diário de campo</vt:lpstr>
      <vt:lpstr>o diário de campo</vt:lpstr>
      <vt:lpstr>o diário de campo</vt:lpstr>
      <vt:lpstr>o diário de campo</vt:lpstr>
      <vt:lpstr>o diário de campo</vt:lpstr>
      <vt:lpstr>Apresentação do PowerPoint</vt:lpstr>
      <vt:lpstr>o diário de campo</vt:lpstr>
      <vt:lpstr>o diário de campo</vt:lpstr>
      <vt:lpstr>o diário de campo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MESTRADO EM GESTÃO DE RECURSOS HUMANOS  METODOLOGIA  DE INVESTIGAÇÃO</dc:title>
  <dc:creator>DANIEL ALEXANDRE DA SILVA SEABRA LOPES</dc:creator>
  <cp:lastModifiedBy>DANIEL ALEXANDRE DA SILVA SEABRA LOPES</cp:lastModifiedBy>
  <cp:revision>3</cp:revision>
  <cp:lastPrinted>2024-11-05T12:39:54Z</cp:lastPrinted>
  <dcterms:created xsi:type="dcterms:W3CDTF">2022-10-28T17:10:56Z</dcterms:created>
  <dcterms:modified xsi:type="dcterms:W3CDTF">2025-11-04T14:52:06Z</dcterms:modified>
</cp:coreProperties>
</file>