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298" r:id="rId4"/>
    <p:sldId id="307" r:id="rId5"/>
    <p:sldId id="283" r:id="rId6"/>
    <p:sldId id="299" r:id="rId7"/>
    <p:sldId id="310" r:id="rId8"/>
    <p:sldId id="304" r:id="rId9"/>
    <p:sldId id="306" r:id="rId10"/>
    <p:sldId id="303" r:id="rId11"/>
    <p:sldId id="297" r:id="rId12"/>
    <p:sldId id="305" r:id="rId13"/>
    <p:sldId id="300" r:id="rId14"/>
    <p:sldId id="308" r:id="rId15"/>
    <p:sldId id="309" r:id="rId16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574" autoAdjust="0"/>
  </p:normalViewPr>
  <p:slideViewPr>
    <p:cSldViewPr snapToGrid="0">
      <p:cViewPr varScale="1">
        <p:scale>
          <a:sx n="108" d="100"/>
          <a:sy n="108" d="100"/>
        </p:scale>
        <p:origin x="51" y="17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29FC9-62EE-41DA-8063-29EF3B77BD78}" type="datetime1">
              <a:rPr lang="pt-PT" smtClean="0"/>
              <a:t>11/10/2025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B80A-A944-4517-A4D0-352EFDB07E5A}" type="datetime1">
              <a:rPr lang="pt-PT" smtClean="0"/>
              <a:pPr/>
              <a:t>11/10/2025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7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ctr" anchorCtr="0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pt-PT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1" name="Marcador de Posição do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5" name="Marcador de Posição do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d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çã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Edite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a Comparação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2" name="Marcador de Posição da Comparação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Introduza a legenda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PT" dirty="0"/>
              <a:t>Obrigado</a:t>
            </a:r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Nome Completo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Número de Telefone</a:t>
            </a:r>
          </a:p>
        </p:txBody>
      </p:sp>
      <p:sp>
        <p:nvSpPr>
          <p:cNvPr id="11" name="Marcador de Posição do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Identificador de Rede Social ou E-mail</a:t>
            </a:r>
          </a:p>
        </p:txBody>
      </p:sp>
      <p:sp>
        <p:nvSpPr>
          <p:cNvPr id="12" name="Marcador de Posição do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PT" sz="2500" b="1" i="0" spc="-100">
                <a:solidFill>
                  <a:schemeClr val="accent1"/>
                </a:solidFill>
                <a:latin typeface="+mj-lt"/>
              </a:rPr>
              <a:t>TREY</a:t>
            </a:r>
            <a:r>
              <a:rPr lang="pt-PT" sz="1600" b="1" i="0" spc="-100">
                <a:solidFill>
                  <a:schemeClr val="accent1"/>
                </a:solidFill>
                <a:latin typeface="+mj-lt"/>
              </a:rPr>
              <a:t> </a:t>
            </a:r>
            <a:br>
              <a:rPr lang="pt-PT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pt-PT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Mãos a juntarem-se nu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429" y="2811053"/>
            <a:ext cx="9668571" cy="1261295"/>
          </a:xfrm>
        </p:spPr>
        <p:txBody>
          <a:bodyPr rtlCol="0"/>
          <a:lstStyle/>
          <a:p>
            <a:pPr algn="l"/>
            <a:r>
              <a:rPr lang="pt-PT" sz="6000" dirty="0">
                <a:latin typeface="+mn-lt"/>
              </a:rPr>
              <a:t>Exercício 4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3430" y="4061039"/>
            <a:ext cx="7257157" cy="797447"/>
          </a:xfrm>
        </p:spPr>
        <p:txBody>
          <a:bodyPr rtlCol="0"/>
          <a:lstStyle/>
          <a:p>
            <a:r>
              <a:rPr lang="pt-PT" sz="3600" b="1" dirty="0">
                <a:solidFill>
                  <a:srgbClr val="FF0000"/>
                </a:solidFill>
              </a:rPr>
              <a:t>Acumulação, ocultação e proteção</a:t>
            </a:r>
            <a:br>
              <a:rPr lang="pt-PT" sz="3600" dirty="0"/>
            </a:br>
            <a:endParaRPr lang="pt-PT" sz="3600" dirty="0"/>
          </a:p>
        </p:txBody>
      </p:sp>
      <p:pic>
        <p:nvPicPr>
          <p:cNvPr id="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E9E856B9-C3F2-EA52-D758-1ECC8003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51" y="35335"/>
            <a:ext cx="2345634" cy="101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6D7D4-066A-AF2B-4A30-8282FE8CA6DF}"/>
              </a:ext>
            </a:extLst>
          </p:cNvPr>
          <p:cNvSpPr txBox="1"/>
          <p:nvPr/>
        </p:nvSpPr>
        <p:spPr>
          <a:xfrm>
            <a:off x="10313491" y="609468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Carla Curado</a:t>
            </a:r>
          </a:p>
          <a:p>
            <a:r>
              <a:rPr lang="pt-PT" b="1"/>
              <a:t>2025/2026</a:t>
            </a:r>
            <a:endParaRPr lang="pt-PT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B2DB3-2D56-B229-8980-700D027E8955}"/>
              </a:ext>
            </a:extLst>
          </p:cNvPr>
          <p:cNvSpPr txBox="1"/>
          <p:nvPr/>
        </p:nvSpPr>
        <p:spPr>
          <a:xfrm>
            <a:off x="1094445" y="145211"/>
            <a:ext cx="7672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/>
              <a:t>Mestrado de Gestão de Recursos Humanos</a:t>
            </a:r>
          </a:p>
          <a:p>
            <a:pPr algn="ctr"/>
            <a:r>
              <a:rPr lang="pt-PT" sz="3200" b="1" dirty="0"/>
              <a:t>UC –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56688"/>
            <a:ext cx="5971724" cy="1124345"/>
          </a:xfrm>
        </p:spPr>
        <p:txBody>
          <a:bodyPr rtlCol="0"/>
          <a:lstStyle/>
          <a:p>
            <a:pPr rtl="0"/>
            <a:r>
              <a:rPr lang="pt-PT" sz="4000" dirty="0"/>
              <a:t>Quais as formas de proteção do Conhecimento a adotar?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01" y="1161417"/>
            <a:ext cx="5971724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95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332" y="432000"/>
            <a:ext cx="9807234" cy="432000"/>
          </a:xfrm>
        </p:spPr>
        <p:txBody>
          <a:bodyPr rtlCol="0"/>
          <a:lstStyle/>
          <a:p>
            <a:pPr algn="ctr" rtl="0"/>
            <a:r>
              <a:rPr lang="pt-PT" sz="4400" dirty="0">
                <a:latin typeface="+mn-lt"/>
              </a:rPr>
              <a:t>Conclusões – Acumulação do conhecimento</a:t>
            </a:r>
            <a:endParaRPr lang="pt-PT" sz="4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11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400309" y="1424586"/>
            <a:ext cx="202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Vantagens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272275" y="1419362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Desvantagens</a:t>
            </a:r>
          </a:p>
        </p:txBody>
      </p:sp>
    </p:spTree>
    <p:extLst>
      <p:ext uri="{BB962C8B-B14F-4D97-AF65-F5344CB8AC3E}">
        <p14:creationId xmlns:p14="http://schemas.microsoft.com/office/powerpoint/2010/main" val="330508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00" y="432000"/>
            <a:ext cx="9246037" cy="432000"/>
          </a:xfrm>
        </p:spPr>
        <p:txBody>
          <a:bodyPr rtlCol="0"/>
          <a:lstStyle/>
          <a:p>
            <a:pPr algn="ctr" rtl="0"/>
            <a:r>
              <a:rPr lang="pt-PT" sz="4400" dirty="0">
                <a:latin typeface="+mn-lt"/>
              </a:rPr>
              <a:t>Conclusões – Ocultação do conhecimento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12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400309" y="1424586"/>
            <a:ext cx="202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Vantagens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272275" y="1419362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Desvantagens</a:t>
            </a:r>
          </a:p>
        </p:txBody>
      </p:sp>
    </p:spTree>
    <p:extLst>
      <p:ext uri="{BB962C8B-B14F-4D97-AF65-F5344CB8AC3E}">
        <p14:creationId xmlns:p14="http://schemas.microsoft.com/office/powerpoint/2010/main" val="259819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77" y="432000"/>
            <a:ext cx="9081218" cy="432000"/>
          </a:xfrm>
        </p:spPr>
        <p:txBody>
          <a:bodyPr rtlCol="0"/>
          <a:lstStyle/>
          <a:p>
            <a:pPr algn="ctr" rtl="0"/>
            <a:r>
              <a:rPr lang="pt-PT" sz="4400" dirty="0">
                <a:latin typeface="+mn-lt"/>
              </a:rPr>
              <a:t>Conclusões – Proteção do conhecimento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13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400309" y="1424586"/>
            <a:ext cx="202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Vantagens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272275" y="1419362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Desvantagens</a:t>
            </a:r>
          </a:p>
        </p:txBody>
      </p:sp>
    </p:spTree>
    <p:extLst>
      <p:ext uri="{BB962C8B-B14F-4D97-AF65-F5344CB8AC3E}">
        <p14:creationId xmlns:p14="http://schemas.microsoft.com/office/powerpoint/2010/main" val="117113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0901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PT" altLang="en-US" sz="1800" b="1" dirty="0" err="1"/>
              <a:t>Butt</a:t>
            </a:r>
            <a:r>
              <a:rPr lang="pt-PT" altLang="en-US" sz="1800" b="1" dirty="0"/>
              <a:t>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(2021); </a:t>
            </a:r>
            <a:r>
              <a:rPr lang="pt-PT" altLang="en-US" sz="1800" b="1" dirty="0" err="1"/>
              <a:t>Iloven</a:t>
            </a:r>
            <a:r>
              <a:rPr lang="pt-PT" altLang="en-US" sz="1800" b="1" dirty="0"/>
              <a:t>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(2018); Oliveira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(2021).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Leituras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1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46977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Organização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Indústria</a:t>
            </a:r>
            <a:r>
              <a:rPr lang="pt-BR" dirty="0"/>
              <a:t>: 		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Idade da organização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Departamento de GRH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Sobre Nós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Acumulação, ocultação e proteção do conhecimento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C0495FF6-6ECD-B0F2-4041-4F0FCD07E168}"/>
              </a:ext>
            </a:extLst>
          </p:cNvPr>
          <p:cNvSpPr/>
          <p:nvPr/>
        </p:nvSpPr>
        <p:spPr>
          <a:xfrm>
            <a:off x="2611581" y="1287349"/>
            <a:ext cx="6264275" cy="46085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Conector reto 4">
            <a:extLst>
              <a:ext uri="{FF2B5EF4-FFF2-40B4-BE49-F238E27FC236}">
                <a16:creationId xmlns:a16="http://schemas.microsoft.com/office/drawing/2014/main" id="{F26E04A7-A729-6C10-252D-A5EF3FBE1439}"/>
              </a:ext>
            </a:extLst>
          </p:cNvPr>
          <p:cNvCxnSpPr>
            <a:cxnSpLocks/>
          </p:cNvCxnSpPr>
          <p:nvPr/>
        </p:nvCxnSpPr>
        <p:spPr>
          <a:xfrm>
            <a:off x="5743719" y="1308859"/>
            <a:ext cx="0" cy="4608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5">
            <a:extLst>
              <a:ext uri="{FF2B5EF4-FFF2-40B4-BE49-F238E27FC236}">
                <a16:creationId xmlns:a16="http://schemas.microsoft.com/office/drawing/2014/main" id="{A11C1D49-5F64-310B-3673-2860A1DE2BCA}"/>
              </a:ext>
            </a:extLst>
          </p:cNvPr>
          <p:cNvCxnSpPr>
            <a:cxnSpLocks/>
          </p:cNvCxnSpPr>
          <p:nvPr/>
        </p:nvCxnSpPr>
        <p:spPr>
          <a:xfrm>
            <a:off x="2611581" y="3613115"/>
            <a:ext cx="626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5">
            <a:extLst>
              <a:ext uri="{FF2B5EF4-FFF2-40B4-BE49-F238E27FC236}">
                <a16:creationId xmlns:a16="http://schemas.microsoft.com/office/drawing/2014/main" id="{66CE54C9-DEBE-2C1E-DA78-A7039F41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394" y="2274774"/>
            <a:ext cx="2055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ACUMULAÇÃO</a:t>
            </a:r>
          </a:p>
        </p:txBody>
      </p:sp>
      <p:sp>
        <p:nvSpPr>
          <p:cNvPr id="22" name="CaixaDeTexto 26">
            <a:extLst>
              <a:ext uri="{FF2B5EF4-FFF2-40B4-BE49-F238E27FC236}">
                <a16:creationId xmlns:a16="http://schemas.microsoft.com/office/drawing/2014/main" id="{914A95A4-416F-101C-4FF6-8476FF82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953" y="2274774"/>
            <a:ext cx="1098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PODER</a:t>
            </a:r>
          </a:p>
        </p:txBody>
      </p:sp>
      <p:sp>
        <p:nvSpPr>
          <p:cNvPr id="23" name="CaixaDeTexto 27">
            <a:extLst>
              <a:ext uri="{FF2B5EF4-FFF2-40B4-BE49-F238E27FC236}">
                <a16:creationId xmlns:a16="http://schemas.microsoft.com/office/drawing/2014/main" id="{A83D4980-062D-159E-E664-48421B00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547" y="3938547"/>
            <a:ext cx="2380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MECANISMOS 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PROTEÇÃO</a:t>
            </a:r>
          </a:p>
        </p:txBody>
      </p:sp>
      <p:sp>
        <p:nvSpPr>
          <p:cNvPr id="24" name="CaixaDeTexto 28">
            <a:extLst>
              <a:ext uri="{FF2B5EF4-FFF2-40B4-BE49-F238E27FC236}">
                <a16:creationId xmlns:a16="http://schemas.microsoft.com/office/drawing/2014/main" id="{9A83489B-D7F4-BA8C-18C7-83A13B6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315" y="3966019"/>
            <a:ext cx="19193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CULTURA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COMPETITIVA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63A64-877D-20F0-445B-DBD474B48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id="{909D25E2-0135-989D-4023-37200DBA7FF2}"/>
              </a:ext>
            </a:extLst>
          </p:cNvPr>
          <p:cNvSpPr>
            <a:spLocks noChangeAspect="1"/>
          </p:cNvSpPr>
          <p:nvPr/>
        </p:nvSpPr>
        <p:spPr>
          <a:xfrm>
            <a:off x="5129282" y="1444198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59345A3B-9296-2D52-4C13-DF67022101D2}"/>
              </a:ext>
            </a:extLst>
          </p:cNvPr>
          <p:cNvSpPr>
            <a:spLocks noChangeAspect="1"/>
          </p:cNvSpPr>
          <p:nvPr/>
        </p:nvSpPr>
        <p:spPr>
          <a:xfrm>
            <a:off x="3014724" y="1429906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2619D941-057D-B20D-62F0-61E2D188941A}"/>
              </a:ext>
            </a:extLst>
          </p:cNvPr>
          <p:cNvSpPr>
            <a:spLocks noChangeAspect="1"/>
          </p:cNvSpPr>
          <p:nvPr/>
        </p:nvSpPr>
        <p:spPr>
          <a:xfrm>
            <a:off x="6119885" y="1444192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pic>
        <p:nvPicPr>
          <p:cNvPr id="2050" name="Picture 2" descr="Organograma - Emdagro">
            <a:extLst>
              <a:ext uri="{FF2B5EF4-FFF2-40B4-BE49-F238E27FC236}">
                <a16:creationId xmlns:a16="http://schemas.microsoft.com/office/drawing/2014/main" id="{3CE4E41D-8DF8-F534-32AB-5ED286E7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90" y="4918694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5">
            <a:extLst>
              <a:ext uri="{FF2B5EF4-FFF2-40B4-BE49-F238E27FC236}">
                <a16:creationId xmlns:a16="http://schemas.microsoft.com/office/drawing/2014/main" id="{698F6397-A00B-AF0B-7166-B65A894C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397" y="2658714"/>
            <a:ext cx="1788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OCULTAÇÃO</a:t>
            </a:r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CD773C89-A5DF-8B41-CCE1-4A8FD4008583}"/>
              </a:ext>
            </a:extLst>
          </p:cNvPr>
          <p:cNvSpPr>
            <a:spLocks noChangeAspect="1"/>
          </p:cNvSpPr>
          <p:nvPr/>
        </p:nvSpPr>
        <p:spPr>
          <a:xfrm>
            <a:off x="8242379" y="2016509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6" name="CaixaDeTexto 26">
            <a:extLst>
              <a:ext uri="{FF2B5EF4-FFF2-40B4-BE49-F238E27FC236}">
                <a16:creationId xmlns:a16="http://schemas.microsoft.com/office/drawing/2014/main" id="{3B83051B-CC66-8708-0388-CCFECF03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438" y="2658714"/>
            <a:ext cx="1794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REPUTAÇÃO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1C683F-2716-5DDA-AAF3-DF9B9232F4BB}"/>
              </a:ext>
            </a:extLst>
          </p:cNvPr>
          <p:cNvSpPr/>
          <p:nvPr/>
        </p:nvSpPr>
        <p:spPr>
          <a:xfrm>
            <a:off x="2805889" y="1308859"/>
            <a:ext cx="669025" cy="8770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DFC13-0250-990F-7ACE-E9992D79A000}"/>
              </a:ext>
            </a:extLst>
          </p:cNvPr>
          <p:cNvSpPr txBox="1"/>
          <p:nvPr/>
        </p:nvSpPr>
        <p:spPr>
          <a:xfrm>
            <a:off x="6290936" y="1508730"/>
            <a:ext cx="474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🏆</a:t>
            </a:r>
            <a:endParaRPr lang="pt-PT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19E17F-FBEA-F1AE-1802-EA8DA0780DFF}"/>
              </a:ext>
            </a:extLst>
          </p:cNvPr>
          <p:cNvSpPr/>
          <p:nvPr/>
        </p:nvSpPr>
        <p:spPr>
          <a:xfrm>
            <a:off x="6092076" y="2072557"/>
            <a:ext cx="316741" cy="78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22C46E-8977-93C1-2AC0-82989275979D}"/>
              </a:ext>
            </a:extLst>
          </p:cNvPr>
          <p:cNvSpPr/>
          <p:nvPr/>
        </p:nvSpPr>
        <p:spPr>
          <a:xfrm>
            <a:off x="5961261" y="2151381"/>
            <a:ext cx="580815" cy="106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1FBDEF-773B-32F0-E37F-A7060448ED4F}"/>
              </a:ext>
            </a:extLst>
          </p:cNvPr>
          <p:cNvSpPr/>
          <p:nvPr/>
        </p:nvSpPr>
        <p:spPr>
          <a:xfrm>
            <a:off x="5854717" y="2253264"/>
            <a:ext cx="789404" cy="106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ECFF80-4EFF-1311-77CA-CD5EDD68F99F}"/>
              </a:ext>
            </a:extLst>
          </p:cNvPr>
          <p:cNvSpPr txBox="1"/>
          <p:nvPr/>
        </p:nvSpPr>
        <p:spPr>
          <a:xfrm>
            <a:off x="482709" y="2274774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Indivíduo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1FAD1A-48A5-B3DC-9FA1-7B9C764BE0A8}"/>
              </a:ext>
            </a:extLst>
          </p:cNvPr>
          <p:cNvSpPr txBox="1"/>
          <p:nvPr/>
        </p:nvSpPr>
        <p:spPr>
          <a:xfrm>
            <a:off x="160261" y="4255986"/>
            <a:ext cx="237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Organização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071852D-251F-6776-D4E0-053F0A17C9D5}"/>
              </a:ext>
            </a:extLst>
          </p:cNvPr>
          <p:cNvSpPr txBox="1"/>
          <p:nvPr/>
        </p:nvSpPr>
        <p:spPr>
          <a:xfrm>
            <a:off x="3999029" y="529808"/>
            <a:ext cx="59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/>
              <a:t>---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2BBBF8-5524-C458-45F6-F80C146FBE6B}"/>
              </a:ext>
            </a:extLst>
          </p:cNvPr>
          <p:cNvSpPr txBox="1"/>
          <p:nvPr/>
        </p:nvSpPr>
        <p:spPr>
          <a:xfrm>
            <a:off x="6832509" y="596526"/>
            <a:ext cx="1018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+++</a:t>
            </a:r>
          </a:p>
        </p:txBody>
      </p:sp>
      <p:pic>
        <p:nvPicPr>
          <p:cNvPr id="53" name="Picture 2" descr="Organograma - Emdagro">
            <a:extLst>
              <a:ext uri="{FF2B5EF4-FFF2-40B4-BE49-F238E27FC236}">
                <a16:creationId xmlns:a16="http://schemas.microsoft.com/office/drawing/2014/main" id="{767DBC1C-B2B3-16D4-967C-F2CBC5F5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06" y="4918040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6E5F7D-D257-054D-6CD6-3FEF8086743C}"/>
              </a:ext>
            </a:extLst>
          </p:cNvPr>
          <p:cNvSpPr txBox="1"/>
          <p:nvPr/>
        </p:nvSpPr>
        <p:spPr>
          <a:xfrm>
            <a:off x="2835758" y="4820990"/>
            <a:ext cx="829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🥊🥊</a:t>
            </a:r>
            <a:endParaRPr lang="pt-P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30EFF-56D5-397C-3B92-B1FD94795868}"/>
              </a:ext>
            </a:extLst>
          </p:cNvPr>
          <p:cNvSpPr txBox="1"/>
          <p:nvPr/>
        </p:nvSpPr>
        <p:spPr>
          <a:xfrm>
            <a:off x="7974548" y="4817075"/>
            <a:ext cx="829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🔒🔒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8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D60DB-637F-4E11-304A-680EF5B9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844984C8-3C43-7B12-352E-D5F488B1C8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B1A0FFC-14D2-8662-DB41-FA0EC3AA7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A8B075-BE01-ED90-C389-3BE140BA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04" y="56688"/>
            <a:ext cx="5698320" cy="1124345"/>
          </a:xfrm>
        </p:spPr>
        <p:txBody>
          <a:bodyPr rtlCol="0"/>
          <a:lstStyle/>
          <a:p>
            <a:pPr rtl="0"/>
            <a:r>
              <a:rPr lang="pt-PT" sz="4000" dirty="0"/>
              <a:t>Motivações para acumular  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8D248D9-12E9-C2EA-13C3-0A5E3574BD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69404" y="1161417"/>
            <a:ext cx="5698320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55F4250-509D-446A-CC6C-AAE5DEB34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2400" b="1" dirty="0"/>
              <a:t>Que eu tenho</a:t>
            </a:r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r>
              <a:rPr lang="pt-PT" sz="2400" b="1" dirty="0"/>
              <a:t>Que eu penso que os meus colegas têm</a:t>
            </a:r>
          </a:p>
          <a:p>
            <a:pPr rtl="0"/>
            <a:endParaRPr lang="pt-PT" sz="4800" b="1" dirty="0"/>
          </a:p>
          <a:p>
            <a:pPr rtl="0"/>
            <a:endParaRPr lang="pt-PT" sz="4800" b="1" dirty="0"/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1031A61-1BDA-3BA7-5EE3-0DE07F0F4EC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70325-017E-4180-39AF-0A567689E16B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86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04" y="56688"/>
            <a:ext cx="5698320" cy="1124345"/>
          </a:xfrm>
        </p:spPr>
        <p:txBody>
          <a:bodyPr rtlCol="0"/>
          <a:lstStyle/>
          <a:p>
            <a:pPr rtl="0"/>
            <a:r>
              <a:rPr lang="pt-PT" sz="4000"/>
              <a:t>Motivações para </a:t>
            </a:r>
            <a:r>
              <a:rPr lang="pt-PT" sz="4000" dirty="0"/>
              <a:t>ocultar 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69404" y="1161417"/>
            <a:ext cx="5698320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2400" b="1" dirty="0"/>
              <a:t>Que eu tenho</a:t>
            </a:r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r>
              <a:rPr lang="pt-PT" sz="2400" b="1" dirty="0"/>
              <a:t>Que eu penso que os meus colegas têm</a:t>
            </a:r>
          </a:p>
          <a:p>
            <a:pPr rtl="0"/>
            <a:endParaRPr lang="pt-PT" sz="4800" b="1" dirty="0"/>
          </a:p>
          <a:p>
            <a:pPr rtl="0"/>
            <a:endParaRPr lang="pt-PT" sz="4800" b="1" dirty="0"/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2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480" y="56688"/>
            <a:ext cx="5702244" cy="1124345"/>
          </a:xfrm>
        </p:spPr>
        <p:txBody>
          <a:bodyPr rtlCol="0"/>
          <a:lstStyle/>
          <a:p>
            <a:pPr rtl="0"/>
            <a:r>
              <a:rPr lang="pt-PT" sz="4000" dirty="0"/>
              <a:t>Como reduzir a acumulação / ocultação de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65480" y="1161417"/>
            <a:ext cx="570224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2400" b="1" dirty="0"/>
              <a:t>A acumulação de conhecimento</a:t>
            </a:r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r>
              <a:rPr lang="pt-PT" sz="2400" b="1" dirty="0"/>
              <a:t>A ocultação de conhecimento</a:t>
            </a:r>
          </a:p>
          <a:p>
            <a:pPr rtl="0"/>
            <a:endParaRPr lang="pt-PT" sz="4800" b="1" dirty="0"/>
          </a:p>
          <a:p>
            <a:pPr rtl="0"/>
            <a:endParaRPr lang="pt-PT" sz="4800" b="1" dirty="0"/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817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904" y="56688"/>
            <a:ext cx="6243820" cy="1124345"/>
          </a:xfrm>
        </p:spPr>
        <p:txBody>
          <a:bodyPr rtlCol="0"/>
          <a:lstStyle/>
          <a:p>
            <a:pPr rtl="0"/>
            <a:r>
              <a:rPr lang="pt-PT" sz="4000" dirty="0"/>
              <a:t>Qual  deverá ser o Conhecimento a proteger na Organização?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823904" y="1161417"/>
            <a:ext cx="6243820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2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56688"/>
            <a:ext cx="5971725" cy="1124345"/>
          </a:xfrm>
        </p:spPr>
        <p:txBody>
          <a:bodyPr rtlCol="0"/>
          <a:lstStyle/>
          <a:p>
            <a:pPr rtl="0"/>
            <a:r>
              <a:rPr lang="pt-PT" sz="4000" dirty="0"/>
              <a:t>Quais as formas de proteção do Conhecimento existentes?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5999" y="1161417"/>
            <a:ext cx="5971726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62_TF16411250.potx" id="{6F743643-5F89-43EA-9F32-EA73F1D9D0E1}" vid="{2AA69D63-689F-4127-8868-3E4F758407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6dc4bcd6-49db-4c07-9060-8acfc67cef9f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{2879570C-755A-4FD5-B5B6-3C55EECB5326}tf16411250_win32</Template>
  <TotalTime>247</TotalTime>
  <Words>227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Corbel</vt:lpstr>
      <vt:lpstr>Times New Roman</vt:lpstr>
      <vt:lpstr>Tema do Office</vt:lpstr>
      <vt:lpstr>Exercício 4</vt:lpstr>
      <vt:lpstr>Leituras</vt:lpstr>
      <vt:lpstr>Sobre Nós</vt:lpstr>
      <vt:lpstr>Acumulação, ocultação e proteção do conhecimento</vt:lpstr>
      <vt:lpstr>Motivações para acumular  o Conhecimento?</vt:lpstr>
      <vt:lpstr>Motivações para ocultar o Conhecimento?</vt:lpstr>
      <vt:lpstr>Como reduzir a acumulação / ocultação de Conhecimento?</vt:lpstr>
      <vt:lpstr>Qual  deverá ser o Conhecimento a proteger na Organização?</vt:lpstr>
      <vt:lpstr>Quais as formas de proteção do Conhecimento existentes?</vt:lpstr>
      <vt:lpstr>Quais as formas de proteção do Conhecimento a adotar?</vt:lpstr>
      <vt:lpstr>Conclusões – Acumulação do conhecimento</vt:lpstr>
      <vt:lpstr>Conclusões – Ocultação do conhecimento</vt:lpstr>
      <vt:lpstr>Conclusões – Proteção do conhecimento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CURADO</dc:creator>
  <cp:lastModifiedBy>CARLA CURADO</cp:lastModifiedBy>
  <cp:revision>78</cp:revision>
  <dcterms:created xsi:type="dcterms:W3CDTF">2024-06-11T22:22:07Z</dcterms:created>
  <dcterms:modified xsi:type="dcterms:W3CDTF">2025-10-11T17:18:26Z</dcterms:modified>
</cp:coreProperties>
</file>