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90" r:id="rId2"/>
    <p:sldId id="340" r:id="rId3"/>
    <p:sldId id="375" r:id="rId4"/>
    <p:sldId id="359" r:id="rId5"/>
    <p:sldId id="360" r:id="rId6"/>
    <p:sldId id="361" r:id="rId7"/>
    <p:sldId id="362" r:id="rId8"/>
    <p:sldId id="363" r:id="rId9"/>
    <p:sldId id="364" r:id="rId10"/>
    <p:sldId id="365" r:id="rId11"/>
    <p:sldId id="366" r:id="rId12"/>
    <p:sldId id="422" r:id="rId13"/>
    <p:sldId id="330" r:id="rId14"/>
    <p:sldId id="331" r:id="rId15"/>
    <p:sldId id="332" r:id="rId16"/>
    <p:sldId id="345" r:id="rId17"/>
    <p:sldId id="373" r:id="rId18"/>
    <p:sldId id="374" r:id="rId19"/>
    <p:sldId id="423" r:id="rId20"/>
    <p:sldId id="424" r:id="rId21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386F"/>
    <a:srgbClr val="F8F9BF"/>
    <a:srgbClr val="FFFF99"/>
    <a:srgbClr val="F888EB"/>
    <a:srgbClr val="F999EE"/>
    <a:srgbClr val="F21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91" autoAdjust="0"/>
    <p:restoredTop sz="84536" autoAdjust="0"/>
  </p:normalViewPr>
  <p:slideViewPr>
    <p:cSldViewPr>
      <p:cViewPr varScale="1">
        <p:scale>
          <a:sx n="117" d="100"/>
          <a:sy n="117" d="100"/>
        </p:scale>
        <p:origin x="107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946" y="-72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2AD51-511A-4D75-96A4-137ACC8455F5}" type="datetimeFigureOut">
              <a:rPr lang="en-US" smtClean="0"/>
              <a:pPr/>
              <a:t>2/4/2026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7883D-7EF6-418A-879E-BCAD6A373A2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088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26F94-7999-4849-B420-B118DF776861}" type="datetimeFigureOut">
              <a:rPr lang="en-US" smtClean="0"/>
              <a:pPr/>
              <a:t>2/4/2026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CC2C0-48BC-4AC7-83F2-20BC9DAF28F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8329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33C13-ACA8-43F9-AA3C-2BFDC7B6F26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080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399" y="3581400"/>
            <a:ext cx="685800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5999"/>
            <a:ext cx="7772400" cy="13144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0117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51A0-A214-4143-BE7B-FFB3D67972A2}" type="datetime1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6F1D-AE1C-4985-92C9-38E630D2CBDE}" type="datetime1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9916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040C-C354-4E16-9B62-102EBC6B2A51}" type="datetime1">
              <a:rPr lang="en-US" smtClean="0"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9916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8016-EFB0-4781-BACB-280886C85A48}" type="datetime1">
              <a:rPr lang="en-US" smtClean="0"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 userDrawn="1"/>
        </p:nvGraphicFramePr>
        <p:xfrm>
          <a:off x="4495800" y="1051560"/>
          <a:ext cx="4495800" cy="512064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F854-0904-4C07-92C7-D1F19FBF18AF}" type="datetime1">
              <a:rPr lang="en-US" smtClean="0"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/>
        </p:nvGraphicFramePr>
        <p:xfrm>
          <a:off x="0" y="1066800"/>
          <a:ext cx="9144000" cy="512064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94FA-4FE5-414E-AB6E-763C5B53BB7C}" type="datetime1">
              <a:rPr lang="en-US" smtClean="0"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 userDrawn="1"/>
        </p:nvGraphicFramePr>
        <p:xfrm>
          <a:off x="0" y="76200"/>
          <a:ext cx="9144000" cy="621792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7D24-C5C3-4003-81D0-FEE26BA5912A}" type="datetime1">
              <a:rPr lang="en-US" smtClean="0"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E4CB-DABA-4267-A688-C40BACE388CB}" type="datetime1">
              <a:rPr lang="en-US" smtClean="0"/>
              <a:t>2/4/2026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51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30CB8-2D4F-4EF5-9AE0-41ACDE0EC456}" type="datetime1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3" r:id="rId5"/>
    <p:sldLayoutId id="2147483654" r:id="rId6"/>
    <p:sldLayoutId id="2147483655" r:id="rId7"/>
    <p:sldLayoutId id="2147483657" r:id="rId8"/>
  </p:sldLayoutIdLst>
  <p:transition>
    <p:wipe dir="d"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w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6.png"/><Relationship Id="rId7" Type="http://schemas.openxmlformats.org/officeDocument/2006/relationships/oleObject" Target="../embeddings/oleObject1.bin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387798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/>
              <a:t>Intermediate Microeconomics: </a:t>
            </a:r>
            <a:r>
              <a:rPr lang="en-GB" sz="4400" dirty="0"/>
              <a:t>An Intuitive Approach with Calculus, 1e</a:t>
            </a:r>
            <a:endParaRPr lang="en-US" sz="4400" dirty="0"/>
          </a:p>
          <a:p>
            <a:endParaRPr lang="en-US" sz="4300" dirty="0"/>
          </a:p>
          <a:p>
            <a:r>
              <a:rPr lang="en-US" sz="3600" dirty="0"/>
              <a:t>Chapter 17 – </a:t>
            </a:r>
          </a:p>
          <a:p>
            <a:r>
              <a:rPr lang="en-US" sz="3600" dirty="0"/>
              <a:t>Choice and Markets in the Presence of Risk</a:t>
            </a:r>
          </a:p>
          <a:p>
            <a:endParaRPr lang="en-US" sz="4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62547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110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15875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Optimizing when Only Money Matters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667000"/>
            <a:ext cx="5164531" cy="40087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2667000"/>
            <a:ext cx="5212080" cy="40416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56" y="2633472"/>
            <a:ext cx="5179162" cy="40599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312" y="2642616"/>
            <a:ext cx="5212080" cy="40562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168" y="2633472"/>
            <a:ext cx="5230368" cy="40709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2590800"/>
            <a:ext cx="5193792" cy="41294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12954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Tastes over </a:t>
            </a:r>
            <a:r>
              <a:rPr lang="en-US" i="1" dirty="0"/>
              <a:t>outcome pairs </a:t>
            </a:r>
            <a:r>
              <a:rPr lang="en-US" dirty="0"/>
              <a:t>can again be captured by maps of indifference curves.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1676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i="1" dirty="0"/>
              <a:t>uninsured outcome pair 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US" i="1" dirty="0"/>
              <a:t> </a:t>
            </a:r>
            <a:r>
              <a:rPr lang="en-US" dirty="0"/>
              <a:t>puts the individual on an initial indifference curve – but she can do better by  choosing an outcome pair “above” this indifference curve.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24400" y="2685871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i="1" dirty="0"/>
              <a:t>risk averse</a:t>
            </a:r>
            <a:r>
              <a:rPr lang="en-US" dirty="0"/>
              <a:t> individual will choose to fully insure on the 45-degree line when insurance contracts are actuarially fair (and utility is state independent).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24400" y="4191000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for this to always be the case, the slope of the indifference curve (</a:t>
            </a:r>
            <a:r>
              <a:rPr lang="en-US" i="1" dirty="0"/>
              <a:t>MRS) </a:t>
            </a:r>
            <a:r>
              <a:rPr lang="en-US" dirty="0"/>
              <a:t>along the “no risk” 45-degree line must be the same everywhere – i.e. equal to slope of the actuarially fair contract line.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912597"/>
            <a:ext cx="8610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22967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State-Dependent Tastes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0"/>
            <a:ext cx="5630570" cy="4426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304288"/>
            <a:ext cx="5630570" cy="4410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112264"/>
            <a:ext cx="5630570" cy="45884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16" y="2103120"/>
            <a:ext cx="5662270" cy="4592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" y="2112264"/>
            <a:ext cx="5658307" cy="45924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592" y="2084832"/>
            <a:ext cx="5630570" cy="46122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11430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“only money matters”, the only thing that matters about the “good” versus the “bad” state is how much consumption we have in both. Tastes are then </a:t>
            </a:r>
            <a:r>
              <a:rPr lang="en-US" b="1" i="1" dirty="0"/>
              <a:t>state-independent</a:t>
            </a:r>
            <a:r>
              <a:rPr lang="en-US" dirty="0"/>
              <a:t>, and for this reason we know the </a:t>
            </a:r>
            <a:r>
              <a:rPr lang="en-US" i="1" dirty="0"/>
              <a:t>MRS </a:t>
            </a:r>
            <a:r>
              <a:rPr lang="en-US" dirty="0"/>
              <a:t>along the 45 degree line.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5400" y="258187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tastes are instead </a:t>
            </a:r>
            <a:r>
              <a:rPr lang="en-US" b="1" i="1" dirty="0">
                <a:solidFill>
                  <a:srgbClr val="FF0000"/>
                </a:solidFill>
              </a:rPr>
              <a:t>state-dependent</a:t>
            </a:r>
            <a:r>
              <a:rPr lang="en-US" dirty="0"/>
              <a:t>, indifference maps might assume very different shapes.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05400" y="3810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Full actuarially fair insurance </a:t>
            </a:r>
            <a:r>
              <a:rPr lang="en-US" b="1" i="1" dirty="0"/>
              <a:t>may </a:t>
            </a:r>
            <a:r>
              <a:rPr lang="en-US" dirty="0"/>
              <a:t>then be worse than no insurance …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05400" y="479167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and </a:t>
            </a:r>
            <a:r>
              <a:rPr lang="en-US" i="1" dirty="0"/>
              <a:t>partial insurance </a:t>
            </a:r>
            <a:r>
              <a:rPr lang="en-US" dirty="0"/>
              <a:t>becomes optimal even when insurance contracts are actuarially fair.</a:t>
            </a:r>
          </a:p>
        </p:txBody>
      </p:sp>
      <p:sp>
        <p:nvSpPr>
          <p:cNvPr id="16" name="Footer Placeholder 1">
            <a:extLst>
              <a:ext uri="{FF2B5EF4-FFF2-40B4-BE49-F238E27FC236}">
                <a16:creationId xmlns:a16="http://schemas.microsoft.com/office/drawing/2014/main" id="{DFF8BE5F-1FCB-4572-9FDD-B262B579C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808768"/>
            <a:ext cx="8610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709AE-7229-ADEF-80BB-BFBF5AC41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B960FA-B57D-5692-29FC-E3267EFB26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Tutorial exercises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EB3FE19-04A2-7824-B4F3-90F39CF2A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876800"/>
          </a:xfrm>
        </p:spPr>
        <p:txBody>
          <a:bodyPr>
            <a:normAutofit/>
          </a:bodyPr>
          <a:lstStyle/>
          <a:p>
            <a:r>
              <a:rPr lang="en-US"/>
              <a:t>Within-chapter exercises:</a:t>
            </a:r>
            <a:endParaRPr lang="en-US" dirty="0"/>
          </a:p>
          <a:p>
            <a:pPr lvl="1"/>
            <a:r>
              <a:rPr lang="en-US" b="1" i="1" dirty="0"/>
              <a:t>17A.3, 17A.6, 17A.8, 17A.14, 17.A17</a:t>
            </a:r>
            <a:endParaRPr lang="en-US" dirty="0"/>
          </a:p>
          <a:p>
            <a:pPr marL="457200" lvl="1" indent="0">
              <a:buNone/>
            </a:pPr>
            <a:endParaRPr lang="en-US" b="1" i="1" dirty="0"/>
          </a:p>
          <a:p>
            <a:r>
              <a:rPr lang="en-US" dirty="0"/>
              <a:t>End-of-chapter exercises:</a:t>
            </a:r>
          </a:p>
          <a:p>
            <a:pPr lvl="1"/>
            <a:r>
              <a:rPr lang="en-US" b="1" i="1" dirty="0"/>
              <a:t>17.1, 17.2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F011FA-6293-6B2F-9E4F-E385D7053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86868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1050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7374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“Utility” and Expected Utility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4800" y="12954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we model a “utility/consumption” relationship that we then use to derive the </a:t>
            </a:r>
            <a:r>
              <a:rPr lang="en-US" b="1" i="1" dirty="0"/>
              <a:t>expected utility</a:t>
            </a:r>
            <a:r>
              <a:rPr lang="en-US" dirty="0"/>
              <a:t> from facing a gamble, we are modeling a “utility function” </a:t>
            </a:r>
            <a:r>
              <a:rPr lang="en-US" i="1" dirty="0">
                <a:latin typeface="Times New Roman"/>
              </a:rPr>
              <a:t>u</a:t>
            </a:r>
            <a:r>
              <a:rPr lang="en-US" dirty="0">
                <a:latin typeface="Times New Roman"/>
              </a:rPr>
              <a:t>(</a:t>
            </a:r>
            <a:r>
              <a:rPr lang="en-US" i="1" dirty="0">
                <a:latin typeface="Times New Roman"/>
              </a:rPr>
              <a:t>x</a:t>
            </a:r>
            <a:r>
              <a:rPr lang="en-US" dirty="0">
                <a:latin typeface="Times New Roman"/>
              </a:rPr>
              <a:t>)</a:t>
            </a:r>
            <a:r>
              <a:rPr lang="en-US" dirty="0"/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" y="1963928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</a:t>
            </a:r>
            <a:r>
              <a:rPr lang="en-US" b="1" i="1" dirty="0"/>
              <a:t>not </a:t>
            </a:r>
            <a:r>
              <a:rPr lang="en-US" dirty="0"/>
              <a:t>meant to be a utility function that represents someone’s “utility over consumption” – rather it is a </a:t>
            </a:r>
            <a:r>
              <a:rPr lang="en-US" i="1" dirty="0"/>
              <a:t>tool used to construct the </a:t>
            </a:r>
            <a:r>
              <a:rPr lang="en-US" b="1" i="1" dirty="0"/>
              <a:t>expected utility function</a:t>
            </a:r>
            <a:r>
              <a:rPr lang="en-US" dirty="0"/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51" y="3505200"/>
            <a:ext cx="3842457" cy="2971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04800" y="26302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i="1" dirty="0"/>
              <a:t>expected utility function</a:t>
            </a:r>
            <a:r>
              <a:rPr lang="en-US" dirty="0"/>
              <a:t> is simply a </a:t>
            </a:r>
            <a:r>
              <a:rPr lang="en-US" i="1" dirty="0"/>
              <a:t>utility function that represents tastes over outcome bundles </a:t>
            </a:r>
            <a:r>
              <a:rPr lang="en-US" dirty="0"/>
              <a:t> -- tastes that can be modeled using indifference maps.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98006"/>
            <a:ext cx="3977640" cy="3107009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01D28C79-7E61-416E-B5D0-E38EF3F85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912597"/>
            <a:ext cx="8610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9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401"/>
            <a:ext cx="9144000" cy="8382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Expected Utility Theorem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11430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 </a:t>
            </a:r>
            <a:r>
              <a:rPr lang="en-US" i="1" dirty="0">
                <a:latin typeface="Times New Roman"/>
              </a:rPr>
              <a:t>x</a:t>
            </a:r>
            <a:r>
              <a:rPr lang="en-US" i="1" baseline="-25000" dirty="0">
                <a:latin typeface="Times New Roman"/>
              </a:rPr>
              <a:t>B</a:t>
            </a:r>
            <a:r>
              <a:rPr lang="en-US" dirty="0"/>
              <a:t> and </a:t>
            </a:r>
            <a:r>
              <a:rPr lang="en-US" i="1" dirty="0">
                <a:latin typeface="Times New Roman"/>
              </a:rPr>
              <a:t>x</a:t>
            </a:r>
            <a:r>
              <a:rPr lang="en-US" i="1" baseline="-25000" dirty="0">
                <a:latin typeface="Times New Roman"/>
              </a:rPr>
              <a:t>G</a:t>
            </a:r>
            <a:r>
              <a:rPr lang="en-US" dirty="0"/>
              <a:t> represent the outcomes in the “bad state” and “good” state, and let </a:t>
            </a:r>
            <a:r>
              <a:rPr lang="en-US" i="1" dirty="0">
                <a:latin typeface="Symbol"/>
              </a:rPr>
              <a:t>d</a:t>
            </a:r>
            <a:r>
              <a:rPr lang="en-US" dirty="0"/>
              <a:t> be the probability of the “bad state” (leaving (1-</a:t>
            </a:r>
            <a:r>
              <a:rPr lang="en-US" i="1" dirty="0">
                <a:latin typeface="Symbol"/>
              </a:rPr>
              <a:t>d</a:t>
            </a:r>
            <a:r>
              <a:rPr lang="en-US" dirty="0"/>
              <a:t>) as the probability of the “good state”.)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" y="3581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function is said to “take the expected utility form” and is called the (</a:t>
            </a:r>
            <a:r>
              <a:rPr lang="en-US" i="1" dirty="0"/>
              <a:t>von Neumann-Morgenstern</a:t>
            </a:r>
            <a:r>
              <a:rPr lang="en-US" dirty="0"/>
              <a:t>)</a:t>
            </a:r>
            <a:r>
              <a:rPr lang="en-US" b="1" i="1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expected utility function</a:t>
            </a:r>
            <a:r>
              <a:rPr lang="en-US" dirty="0"/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4800" y="19812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(von Neumann-Morgenstern) </a:t>
            </a:r>
            <a:r>
              <a:rPr lang="en-US" b="1" i="1" dirty="0"/>
              <a:t>Expected Utility Theorem</a:t>
            </a:r>
            <a:r>
              <a:rPr lang="en-US" dirty="0"/>
              <a:t>:  If tastes over gambles satisfy the </a:t>
            </a:r>
            <a:r>
              <a:rPr lang="en-US" b="1" i="1" dirty="0"/>
              <a:t>Independence Axiom</a:t>
            </a:r>
            <a:r>
              <a:rPr lang="en-US" dirty="0"/>
              <a:t>, then there exists a function </a:t>
            </a:r>
            <a:r>
              <a:rPr lang="en-US" i="1" dirty="0">
                <a:latin typeface="Times New Roman"/>
              </a:rPr>
              <a:t>u</a:t>
            </a:r>
            <a:r>
              <a:rPr lang="en-US" dirty="0">
                <a:latin typeface="Times New Roman"/>
              </a:rPr>
              <a:t>(</a:t>
            </a:r>
            <a:r>
              <a:rPr lang="en-US" i="1" dirty="0">
                <a:latin typeface="Times New Roman"/>
              </a:rPr>
              <a:t>x</a:t>
            </a:r>
            <a:r>
              <a:rPr lang="en-US" dirty="0">
                <a:latin typeface="Times New Roman"/>
              </a:rPr>
              <a:t>) </a:t>
            </a:r>
            <a:r>
              <a:rPr lang="en-US" dirty="0"/>
              <a:t>such that the tastes over the gambles can be represented by a function </a:t>
            </a:r>
            <a:r>
              <a:rPr lang="en-US" i="1" dirty="0">
                <a:latin typeface="Times New Roman"/>
              </a:rPr>
              <a:t>U</a:t>
            </a:r>
            <a:r>
              <a:rPr lang="en-US" i="1" dirty="0"/>
              <a:t> </a:t>
            </a:r>
            <a:r>
              <a:rPr lang="en-US" dirty="0"/>
              <a:t>that takes the form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971800"/>
            <a:ext cx="3649472" cy="32918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04800" y="1981200"/>
            <a:ext cx="8534400" cy="14478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505200"/>
            <a:ext cx="8305800" cy="86258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51" y="3605785"/>
            <a:ext cx="3842457" cy="29718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598591"/>
            <a:ext cx="3977640" cy="310700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828800" y="4587455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function </a:t>
            </a:r>
            <a:r>
              <a:rPr lang="en-US" i="1" dirty="0">
                <a:latin typeface="Times New Roman"/>
              </a:rPr>
              <a:t>u</a:t>
            </a:r>
            <a:r>
              <a:rPr lang="en-US" dirty="0">
                <a:latin typeface="Times New Roman"/>
              </a:rPr>
              <a:t>(</a:t>
            </a:r>
            <a:r>
              <a:rPr lang="en-US" i="1" dirty="0">
                <a:latin typeface="Times New Roman"/>
              </a:rPr>
              <a:t>x</a:t>
            </a:r>
            <a:r>
              <a:rPr lang="en-US" dirty="0">
                <a:latin typeface="Times New Roman"/>
              </a:rPr>
              <a:t>)</a:t>
            </a:r>
            <a:r>
              <a:rPr lang="en-US" dirty="0"/>
              <a:t> </a:t>
            </a:r>
          </a:p>
          <a:p>
            <a:r>
              <a:rPr lang="en-US" dirty="0"/>
              <a:t>is therefore a tool we use to construct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5240" y="5197857"/>
            <a:ext cx="975360" cy="312928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800600" y="5129785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in turn represents tastes over outcome pairs.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10000" y="5410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Action Button: Custom 16">
            <a:hlinkClick r:id="" action="ppaction://noaction" highlightClick="1"/>
          </p:cNvPr>
          <p:cNvSpPr/>
          <p:nvPr/>
        </p:nvSpPr>
        <p:spPr>
          <a:xfrm>
            <a:off x="7239000" y="3886200"/>
            <a:ext cx="1600200" cy="990600"/>
          </a:xfrm>
          <a:prstGeom prst="actionButtonBlank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 to Independence Axiom</a:t>
            </a:r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CDD00756-AC83-4FA7-8087-1CABBCB91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912597"/>
            <a:ext cx="8610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7" grpId="0" animBg="1"/>
      <p:bldP spid="34" grpId="0"/>
      <p:bldP spid="41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7374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Expected Outcomes and Expected Utility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4800" y="12954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</a:t>
            </a:r>
            <a:r>
              <a:rPr lang="en-US" i="1" dirty="0">
                <a:latin typeface="Times New Roman"/>
              </a:rPr>
              <a:t>x</a:t>
            </a:r>
            <a:r>
              <a:rPr lang="en-US" i="1" baseline="-25000" dirty="0">
                <a:latin typeface="Times New Roman"/>
              </a:rPr>
              <a:t>B </a:t>
            </a:r>
            <a:r>
              <a:rPr lang="en-US" dirty="0"/>
              <a:t>=</a:t>
            </a:r>
            <a:r>
              <a:rPr lang="en-US" i="1" baseline="-25000" dirty="0">
                <a:latin typeface="Times New Roman"/>
              </a:rPr>
              <a:t> </a:t>
            </a:r>
            <a:r>
              <a:rPr lang="en-US" dirty="0"/>
              <a:t>10, </a:t>
            </a:r>
            <a:r>
              <a:rPr lang="en-US" i="1" dirty="0">
                <a:latin typeface="Times New Roman"/>
              </a:rPr>
              <a:t>x</a:t>
            </a:r>
            <a:r>
              <a:rPr lang="en-US" i="1" baseline="-25000" dirty="0">
                <a:latin typeface="Times New Roman"/>
              </a:rPr>
              <a:t>G </a:t>
            </a:r>
            <a:r>
              <a:rPr lang="en-US" dirty="0"/>
              <a:t>=</a:t>
            </a:r>
            <a:r>
              <a:rPr lang="en-US" i="1" baseline="-25000" dirty="0">
                <a:latin typeface="Times New Roman"/>
              </a:rPr>
              <a:t> </a:t>
            </a:r>
            <a:r>
              <a:rPr lang="en-US" dirty="0"/>
              <a:t>250, </a:t>
            </a:r>
            <a:r>
              <a:rPr lang="en-US" i="1" dirty="0">
                <a:latin typeface="Symbol"/>
              </a:rPr>
              <a:t>d</a:t>
            </a:r>
            <a:r>
              <a:rPr lang="en-US" i="1" baseline="-25000" dirty="0">
                <a:latin typeface="Times New Roman"/>
              </a:rPr>
              <a:t> </a:t>
            </a:r>
            <a:r>
              <a:rPr lang="en-US" dirty="0"/>
              <a:t>=</a:t>
            </a:r>
            <a:r>
              <a:rPr lang="en-US" i="1" baseline="-25000" dirty="0">
                <a:latin typeface="Times New Roman"/>
              </a:rPr>
              <a:t> </a:t>
            </a:r>
            <a:r>
              <a:rPr lang="en-US" dirty="0"/>
              <a:t>0.25 and a function that allows us to represent the consumer’s tastes using the expected utility form is                                  Then …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840" y="1639824"/>
            <a:ext cx="1584960" cy="2682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" y="2441661"/>
            <a:ext cx="5380586" cy="42858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04" y="2438400"/>
            <a:ext cx="5399219" cy="42858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438400"/>
            <a:ext cx="5357293" cy="426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2438400"/>
            <a:ext cx="5357293" cy="42858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2438400"/>
            <a:ext cx="5357293" cy="426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181600" y="2017931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Times New Roman"/>
              </a:rPr>
              <a:t>u</a:t>
            </a:r>
            <a:r>
              <a:rPr lang="en-US" dirty="0">
                <a:solidFill>
                  <a:srgbClr val="0000FF"/>
                </a:solidFill>
                <a:latin typeface="Times New Roman"/>
              </a:rPr>
              <a:t>(250) = 0.5 ln (250) = </a:t>
            </a:r>
            <a:r>
              <a:rPr lang="en-US" b="1" dirty="0">
                <a:solidFill>
                  <a:srgbClr val="0000FF"/>
                </a:solidFill>
                <a:latin typeface="Times New Roman"/>
              </a:rPr>
              <a:t>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9600" y="2590800"/>
            <a:ext cx="434848" cy="2926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181600" y="2475131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21AD8"/>
                </a:solidFill>
                <a:latin typeface="Times New Roman"/>
              </a:rPr>
              <a:t>u</a:t>
            </a:r>
            <a:r>
              <a:rPr lang="en-US" dirty="0">
                <a:solidFill>
                  <a:srgbClr val="F21AD8"/>
                </a:solidFill>
                <a:latin typeface="Times New Roman"/>
              </a:rPr>
              <a:t>(10) = 0.5 ln (10) = </a:t>
            </a:r>
            <a:r>
              <a:rPr lang="en-US" b="1" dirty="0">
                <a:solidFill>
                  <a:srgbClr val="F21AD8"/>
                </a:solidFill>
                <a:latin typeface="Times New Roman"/>
              </a:rPr>
              <a:t>10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76800" y="5294531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compares to the </a:t>
            </a:r>
            <a:r>
              <a:rPr lang="en-US" i="1" dirty="0"/>
              <a:t>Utility of the Expected Value </a:t>
            </a:r>
          </a:p>
          <a:p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</a:endParaRPr>
          </a:p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</a:rPr>
              <a:t>         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</a:rPr>
              <a:t>(190, 190) =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</a:rPr>
              <a:t>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</a:rPr>
              <a:t>(190) =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</a:rPr>
              <a:t>    	          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</a:rPr>
              <a:t> 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</a:rPr>
              <a:t>= 0.5 ln (190) =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</a:rPr>
              <a:t>38.50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48200" y="3008531"/>
            <a:ext cx="449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i="1" dirty="0"/>
              <a:t>expected utility</a:t>
            </a:r>
            <a:r>
              <a:rPr lang="en-US" dirty="0"/>
              <a:t> of the gamble is</a:t>
            </a:r>
          </a:p>
          <a:p>
            <a:endParaRPr lang="en-US" sz="800" dirty="0">
              <a:latin typeface="Times New Roman"/>
            </a:endParaRPr>
          </a:p>
          <a:p>
            <a:r>
              <a:rPr lang="en-US" i="1" dirty="0">
                <a:solidFill>
                  <a:srgbClr val="008000"/>
                </a:solidFill>
                <a:latin typeface="Times New Roman"/>
              </a:rPr>
              <a:t>E</a:t>
            </a:r>
            <a:r>
              <a:rPr lang="en-US" dirty="0">
                <a:solidFill>
                  <a:srgbClr val="008000"/>
                </a:solidFill>
                <a:latin typeface="Times New Roman"/>
              </a:rPr>
              <a:t>(</a:t>
            </a:r>
            <a:r>
              <a:rPr lang="en-US" i="1" dirty="0">
                <a:solidFill>
                  <a:srgbClr val="008000"/>
                </a:solidFill>
                <a:latin typeface="Times New Roman"/>
              </a:rPr>
              <a:t>u</a:t>
            </a:r>
            <a:r>
              <a:rPr lang="en-US" dirty="0">
                <a:solidFill>
                  <a:srgbClr val="008000"/>
                </a:solidFill>
                <a:latin typeface="Times New Roman"/>
              </a:rPr>
              <a:t>)</a:t>
            </a:r>
            <a:r>
              <a:rPr lang="en-US" i="1" dirty="0">
                <a:solidFill>
                  <a:srgbClr val="008000"/>
                </a:solidFill>
                <a:latin typeface="Times New Roman"/>
              </a:rPr>
              <a:t> = U</a:t>
            </a:r>
            <a:r>
              <a:rPr lang="en-US" dirty="0">
                <a:solidFill>
                  <a:srgbClr val="008000"/>
                </a:solidFill>
                <a:latin typeface="Times New Roman"/>
              </a:rPr>
              <a:t>(10, 250) = 0.25 </a:t>
            </a:r>
            <a:r>
              <a:rPr lang="en-US" i="1" dirty="0">
                <a:solidFill>
                  <a:srgbClr val="008000"/>
                </a:solidFill>
                <a:latin typeface="Times New Roman"/>
              </a:rPr>
              <a:t>u</a:t>
            </a:r>
            <a:r>
              <a:rPr lang="en-US" dirty="0">
                <a:solidFill>
                  <a:srgbClr val="008000"/>
                </a:solidFill>
                <a:latin typeface="Times New Roman"/>
              </a:rPr>
              <a:t>(10) + 0.75 </a:t>
            </a:r>
            <a:r>
              <a:rPr lang="en-US" i="1" dirty="0">
                <a:solidFill>
                  <a:srgbClr val="008000"/>
                </a:solidFill>
                <a:latin typeface="Times New Roman"/>
              </a:rPr>
              <a:t>u</a:t>
            </a:r>
            <a:r>
              <a:rPr lang="en-US" dirty="0">
                <a:solidFill>
                  <a:srgbClr val="008000"/>
                </a:solidFill>
                <a:latin typeface="Times New Roman"/>
              </a:rPr>
              <a:t>(250) </a:t>
            </a:r>
          </a:p>
          <a:p>
            <a:r>
              <a:rPr lang="en-US" dirty="0">
                <a:solidFill>
                  <a:srgbClr val="008000"/>
                </a:solidFill>
                <a:latin typeface="Times New Roman"/>
              </a:rPr>
              <a:t>	</a:t>
            </a:r>
            <a:r>
              <a:rPr lang="en-US" sz="1400" dirty="0">
                <a:solidFill>
                  <a:srgbClr val="008000"/>
                </a:solidFill>
                <a:latin typeface="Times New Roman"/>
              </a:rPr>
              <a:t> </a:t>
            </a:r>
            <a:r>
              <a:rPr lang="en-US" dirty="0">
                <a:solidFill>
                  <a:srgbClr val="008000"/>
                </a:solidFill>
                <a:latin typeface="Times New Roman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Times New Roman"/>
              </a:rPr>
              <a:t> </a:t>
            </a:r>
            <a:r>
              <a:rPr lang="en-US" dirty="0">
                <a:solidFill>
                  <a:srgbClr val="008000"/>
                </a:solidFill>
                <a:latin typeface="Times New Roman"/>
              </a:rPr>
              <a:t>= 0.25(10) + 0.75(40)</a:t>
            </a:r>
            <a:r>
              <a:rPr lang="en-US" sz="1400" dirty="0">
                <a:solidFill>
                  <a:srgbClr val="008000"/>
                </a:solidFill>
                <a:latin typeface="Times New Roman"/>
              </a:rPr>
              <a:t> </a:t>
            </a:r>
            <a:r>
              <a:rPr lang="en-US" dirty="0">
                <a:solidFill>
                  <a:srgbClr val="008000"/>
                </a:solidFill>
                <a:latin typeface="Times New Roman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Times New Roman"/>
              </a:rPr>
              <a:t> </a:t>
            </a:r>
          </a:p>
          <a:p>
            <a:r>
              <a:rPr lang="en-US" sz="1600" dirty="0">
                <a:solidFill>
                  <a:srgbClr val="008000"/>
                </a:solidFill>
                <a:latin typeface="Times New Roman"/>
              </a:rPr>
              <a:t>	   </a:t>
            </a:r>
            <a:r>
              <a:rPr lang="en-US" dirty="0">
                <a:solidFill>
                  <a:srgbClr val="008000"/>
                </a:solidFill>
                <a:latin typeface="Times New Roman"/>
              </a:rPr>
              <a:t>= </a:t>
            </a:r>
            <a:r>
              <a:rPr lang="en-US" b="1" dirty="0">
                <a:solidFill>
                  <a:srgbClr val="008000"/>
                </a:solidFill>
                <a:latin typeface="Times New Roman"/>
              </a:rPr>
              <a:t>32.5</a:t>
            </a:r>
          </a:p>
          <a:p>
            <a:endParaRPr lang="en-US" sz="800" b="1" dirty="0">
              <a:solidFill>
                <a:srgbClr val="008000"/>
              </a:solidFill>
              <a:latin typeface="Times New Roman"/>
            </a:endParaRPr>
          </a:p>
          <a:p>
            <a:r>
              <a:rPr lang="en-US" dirty="0"/>
              <a:t>while the </a:t>
            </a:r>
            <a:r>
              <a:rPr lang="en-US" b="1" i="1" dirty="0"/>
              <a:t>expected value </a:t>
            </a:r>
            <a:r>
              <a:rPr lang="en-US" dirty="0"/>
              <a:t>of the gamble is</a:t>
            </a:r>
          </a:p>
          <a:p>
            <a:endParaRPr lang="en-US" sz="800" b="1" dirty="0">
              <a:solidFill>
                <a:srgbClr val="008000"/>
              </a:solidFill>
              <a:latin typeface="Times New Roman"/>
            </a:endParaRPr>
          </a:p>
          <a:p>
            <a:r>
              <a:rPr lang="en-US" i="1" dirty="0">
                <a:solidFill>
                  <a:srgbClr val="008000"/>
                </a:solidFill>
                <a:latin typeface="Times New Roman"/>
              </a:rPr>
              <a:t>E</a:t>
            </a:r>
            <a:r>
              <a:rPr lang="en-US" dirty="0">
                <a:solidFill>
                  <a:srgbClr val="008000"/>
                </a:solidFill>
                <a:latin typeface="Times New Roman"/>
              </a:rPr>
              <a:t>(</a:t>
            </a:r>
            <a:r>
              <a:rPr lang="en-US" i="1" dirty="0">
                <a:solidFill>
                  <a:srgbClr val="008000"/>
                </a:solidFill>
                <a:latin typeface="Times New Roman"/>
              </a:rPr>
              <a:t>x</a:t>
            </a:r>
            <a:r>
              <a:rPr lang="en-US" dirty="0">
                <a:solidFill>
                  <a:srgbClr val="008000"/>
                </a:solidFill>
                <a:latin typeface="Times New Roman"/>
              </a:rPr>
              <a:t>)</a:t>
            </a:r>
            <a:r>
              <a:rPr lang="en-US" i="1" dirty="0">
                <a:solidFill>
                  <a:srgbClr val="008000"/>
                </a:solidFill>
                <a:latin typeface="Times New Roman"/>
              </a:rPr>
              <a:t> </a:t>
            </a:r>
            <a:r>
              <a:rPr lang="en-US" dirty="0">
                <a:solidFill>
                  <a:srgbClr val="008000"/>
                </a:solidFill>
                <a:latin typeface="Times New Roman"/>
              </a:rPr>
              <a:t>= 0.25(10) + 0.75(250) = </a:t>
            </a:r>
            <a:r>
              <a:rPr lang="en-US" b="1" dirty="0">
                <a:solidFill>
                  <a:srgbClr val="008000"/>
                </a:solidFill>
                <a:latin typeface="Times New Roman"/>
              </a:rPr>
              <a:t>190</a:t>
            </a:r>
            <a:r>
              <a:rPr lang="en-US" dirty="0">
                <a:solidFill>
                  <a:srgbClr val="008000"/>
                </a:solidFill>
                <a:latin typeface="Times New Roman"/>
              </a:rPr>
              <a:t>.</a:t>
            </a:r>
            <a:endParaRPr lang="en-US" i="1" dirty="0">
              <a:solidFill>
                <a:srgbClr val="008000"/>
              </a:solidFill>
              <a:latin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38800" y="6019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Footer Placeholder 1">
            <a:extLst>
              <a:ext uri="{FF2B5EF4-FFF2-40B4-BE49-F238E27FC236}">
                <a16:creationId xmlns:a16="http://schemas.microsoft.com/office/drawing/2014/main" id="{EE352A50-7967-4FA8-A544-6E240CEB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912597"/>
            <a:ext cx="8610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 idx="4294967295"/>
          </p:nvPr>
        </p:nvSpPr>
        <p:spPr>
          <a:xfrm>
            <a:off x="-28448" y="5121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Risk Aversion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2400" y="1219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individual is </a:t>
            </a:r>
            <a:r>
              <a:rPr lang="en-US" b="1" i="1" dirty="0"/>
              <a:t>risk averse </a:t>
            </a:r>
            <a:r>
              <a:rPr lang="en-US" dirty="0"/>
              <a:t>if and only if the utility of the expected value is greater than the expected utility of the gamble; i.e. if and only if</a:t>
            </a:r>
            <a:endParaRPr lang="en-US" i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981200"/>
            <a:ext cx="2084832" cy="2926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0" y="22098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can also be written as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504" y="2590800"/>
            <a:ext cx="7372096" cy="4307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2400" y="32004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Recall that a function </a:t>
            </a:r>
            <a:r>
              <a:rPr lang="en-US" i="1" dirty="0"/>
              <a:t>f </a:t>
            </a:r>
            <a:r>
              <a:rPr lang="en-US" dirty="0"/>
              <a:t>is concave if and only if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3632200"/>
            <a:ext cx="4271264" cy="406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2400" y="4114800"/>
            <a:ext cx="815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all                  and all </a:t>
            </a:r>
            <a:r>
              <a:rPr lang="en-US" i="1" dirty="0">
                <a:latin typeface="Symbol"/>
              </a:rPr>
              <a:t>d</a:t>
            </a:r>
            <a:r>
              <a:rPr lang="en-US" dirty="0"/>
              <a:t> between zero and 1. 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191000"/>
            <a:ext cx="800608" cy="25603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2400" y="46482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then implies that </a:t>
            </a:r>
            <a:r>
              <a:rPr lang="en-US" b="1" i="1" dirty="0"/>
              <a:t>risk averse </a:t>
            </a:r>
            <a:r>
              <a:rPr lang="en-US" b="1" dirty="0"/>
              <a:t>tastes </a:t>
            </a:r>
            <a:r>
              <a:rPr lang="en-US" dirty="0"/>
              <a:t>can be represented in the expected utility form only with “utility/consumption” relationships </a:t>
            </a:r>
            <a:r>
              <a:rPr lang="en-US" i="1" dirty="0">
                <a:latin typeface="Times New Roman"/>
              </a:rPr>
              <a:t>u</a:t>
            </a:r>
            <a:r>
              <a:rPr lang="en-US" dirty="0">
                <a:latin typeface="Times New Roman"/>
              </a:rPr>
              <a:t>(</a:t>
            </a:r>
            <a:r>
              <a:rPr lang="en-US" i="1" dirty="0">
                <a:latin typeface="Times New Roman"/>
              </a:rPr>
              <a:t>x</a:t>
            </a:r>
            <a:r>
              <a:rPr lang="en-US" dirty="0">
                <a:latin typeface="Times New Roman"/>
              </a:rPr>
              <a:t>)</a:t>
            </a:r>
            <a:r>
              <a:rPr lang="en-US" dirty="0"/>
              <a:t> that are </a:t>
            </a:r>
            <a:r>
              <a:rPr lang="en-US" b="1" i="1" dirty="0"/>
              <a:t>concave </a:t>
            </a:r>
            <a:r>
              <a:rPr lang="en-US" i="1" dirty="0"/>
              <a:t>…</a:t>
            </a:r>
            <a:r>
              <a:rPr lang="en-US" dirty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" y="59436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and </a:t>
            </a:r>
            <a:r>
              <a:rPr lang="en-US" b="1" i="1" dirty="0"/>
              <a:t>risk loving </a:t>
            </a:r>
            <a:r>
              <a:rPr lang="en-US" b="1" dirty="0"/>
              <a:t>tastes </a:t>
            </a:r>
            <a:r>
              <a:rPr lang="en-US" dirty="0"/>
              <a:t>can be represented in this form only with </a:t>
            </a:r>
            <a:r>
              <a:rPr lang="en-US" i="1" dirty="0">
                <a:latin typeface="Times New Roman"/>
              </a:rPr>
              <a:t>u</a:t>
            </a:r>
            <a:r>
              <a:rPr lang="en-US" dirty="0">
                <a:latin typeface="Times New Roman"/>
              </a:rPr>
              <a:t>(</a:t>
            </a:r>
            <a:r>
              <a:rPr lang="en-US" i="1" dirty="0">
                <a:latin typeface="Times New Roman"/>
              </a:rPr>
              <a:t>x</a:t>
            </a:r>
            <a:r>
              <a:rPr lang="en-US" dirty="0">
                <a:latin typeface="Times New Roman"/>
              </a:rPr>
              <a:t>)</a:t>
            </a:r>
            <a:r>
              <a:rPr lang="en-US" dirty="0"/>
              <a:t> that is </a:t>
            </a:r>
            <a:r>
              <a:rPr lang="en-US" b="1" i="1" dirty="0"/>
              <a:t>convex</a:t>
            </a:r>
            <a:r>
              <a:rPr lang="en-US" dirty="0"/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4267200"/>
            <a:ext cx="2414016" cy="23987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4267200"/>
            <a:ext cx="2410968" cy="240182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8200" y="6519672"/>
            <a:ext cx="91440" cy="86360"/>
          </a:xfrm>
          <a:prstGeom prst="rect">
            <a:avLst/>
          </a:prstGeom>
        </p:spPr>
      </p:pic>
      <p:sp>
        <p:nvSpPr>
          <p:cNvPr id="24" name="Footer Placeholder 1">
            <a:extLst>
              <a:ext uri="{FF2B5EF4-FFF2-40B4-BE49-F238E27FC236}">
                <a16:creationId xmlns:a16="http://schemas.microsoft.com/office/drawing/2014/main" id="{36F74AB0-2358-4FD5-BB0A-5A30ADFAC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912597"/>
            <a:ext cx="8610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idx="4294967295"/>
          </p:nvPr>
        </p:nvSpPr>
        <p:spPr>
          <a:xfrm>
            <a:off x="0" y="14058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Certainty Equivalent and Risk Premium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4478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i="1" dirty="0"/>
              <a:t>certainty equivalent  </a:t>
            </a:r>
            <a:r>
              <a:rPr lang="en-US" i="1" dirty="0">
                <a:latin typeface="Times New Roman"/>
              </a:rPr>
              <a:t>x</a:t>
            </a:r>
            <a:r>
              <a:rPr lang="en-US" i="1" baseline="-25000" dirty="0">
                <a:latin typeface="Times New Roman"/>
              </a:rPr>
              <a:t>ce  </a:t>
            </a:r>
            <a:r>
              <a:rPr lang="en-US" dirty="0"/>
              <a:t>of a gamble is the </a:t>
            </a:r>
            <a:r>
              <a:rPr lang="en-US" i="1" dirty="0"/>
              <a:t>minimum amount an individual would accept to not participate in the gamble</a:t>
            </a:r>
            <a:r>
              <a:rPr lang="en-US" dirty="0"/>
              <a:t>; i.e. </a:t>
            </a:r>
          </a:p>
          <a:p>
            <a:endParaRPr lang="en-US" i="1" dirty="0">
              <a:latin typeface="Times New Roman"/>
            </a:endParaRPr>
          </a:p>
          <a:p>
            <a:r>
              <a:rPr lang="en-US" dirty="0"/>
              <a:t>for the gamble (</a:t>
            </a:r>
            <a:r>
              <a:rPr lang="en-US" i="1" dirty="0">
                <a:latin typeface="Times New Roman"/>
              </a:rPr>
              <a:t>x</a:t>
            </a:r>
            <a:r>
              <a:rPr lang="en-US" i="1" baseline="-25000" dirty="0">
                <a:latin typeface="Times New Roman"/>
              </a:rPr>
              <a:t>B </a:t>
            </a:r>
            <a:r>
              <a:rPr lang="en-US" dirty="0"/>
              <a:t>,</a:t>
            </a:r>
            <a:r>
              <a:rPr lang="en-US" i="1" dirty="0">
                <a:latin typeface="Times New Roman"/>
              </a:rPr>
              <a:t> x</a:t>
            </a:r>
            <a:r>
              <a:rPr lang="en-US" i="1" baseline="-25000" dirty="0">
                <a:latin typeface="Times New Roman"/>
              </a:rPr>
              <a:t>G </a:t>
            </a:r>
            <a:r>
              <a:rPr lang="en-US" dirty="0"/>
              <a:t>, </a:t>
            </a:r>
            <a:r>
              <a:rPr lang="en-US" i="1" dirty="0">
                <a:latin typeface="Symbol"/>
              </a:rPr>
              <a:t>d</a:t>
            </a:r>
            <a:r>
              <a:rPr lang="en-US" dirty="0"/>
              <a:t>), </a:t>
            </a:r>
            <a:r>
              <a:rPr lang="en-US" i="1" dirty="0">
                <a:latin typeface="Times New Roman"/>
              </a:rPr>
              <a:t>x</a:t>
            </a:r>
            <a:r>
              <a:rPr lang="en-US" i="1" baseline="-25000" dirty="0">
                <a:latin typeface="Times New Roman"/>
              </a:rPr>
              <a:t>ce  </a:t>
            </a:r>
            <a:r>
              <a:rPr lang="en-US" dirty="0"/>
              <a:t>solves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571750" y="2743200"/>
          <a:ext cx="3894138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52700" imgH="177800" progId="Equation.3">
                  <p:embed/>
                </p:oleObj>
              </mc:Choice>
              <mc:Fallback>
                <p:oleObj name="Equation" r:id="rId2" imgW="25527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2743200"/>
                        <a:ext cx="3894138" cy="27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10200" y="35814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i="1" dirty="0"/>
              <a:t>risk premium </a:t>
            </a:r>
            <a:r>
              <a:rPr lang="en-US" dirty="0"/>
              <a:t>of a gamble is then defined as the difference between the </a:t>
            </a:r>
            <a:r>
              <a:rPr lang="en-US" i="1" dirty="0"/>
              <a:t>expected value </a:t>
            </a:r>
            <a:r>
              <a:rPr lang="en-US" dirty="0"/>
              <a:t>of the gamble and its </a:t>
            </a:r>
            <a:r>
              <a:rPr lang="en-US" i="1" dirty="0"/>
              <a:t>certainty equivalent</a:t>
            </a:r>
            <a:r>
              <a:rPr lang="en-US" dirty="0"/>
              <a:t>; i.e.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715000" y="5334000"/>
          <a:ext cx="2572657" cy="264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27200" imgH="177800" progId="Equation.3">
                  <p:embed/>
                </p:oleObj>
              </mc:Choice>
              <mc:Fallback>
                <p:oleObj name="Equation" r:id="rId4" imgW="17272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334000"/>
                        <a:ext cx="2572657" cy="2648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3200400"/>
            <a:ext cx="4788408" cy="3468624"/>
          </a:xfrm>
          <a:prstGeom prst="rect">
            <a:avLst/>
          </a:prstGeom>
        </p:spPr>
      </p:pic>
      <p:sp>
        <p:nvSpPr>
          <p:cNvPr id="13" name="Left Brace 12"/>
          <p:cNvSpPr/>
          <p:nvPr/>
        </p:nvSpPr>
        <p:spPr>
          <a:xfrm rot="5400000">
            <a:off x="2763012" y="5924550"/>
            <a:ext cx="190500" cy="762000"/>
          </a:xfrm>
          <a:prstGeom prst="lef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38400" y="5791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FF"/>
                </a:solidFill>
              </a:rPr>
              <a:t>risk premium</a:t>
            </a: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0151D4F-7E9A-4EAD-A945-735786CCC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912597"/>
            <a:ext cx="8610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idx="4294967295"/>
          </p:nvPr>
        </p:nvSpPr>
        <p:spPr>
          <a:xfrm>
            <a:off x="0" y="17137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Actuarially Fair Insurance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5240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</a:t>
            </a:r>
            <a:r>
              <a:rPr lang="en-US" b="1" i="1" dirty="0"/>
              <a:t>insurance contract </a:t>
            </a:r>
            <a:r>
              <a:rPr lang="en-US" dirty="0"/>
              <a:t>is a pair </a:t>
            </a:r>
            <a:r>
              <a:rPr lang="en-US" b="1" dirty="0"/>
              <a:t>(</a:t>
            </a:r>
            <a:r>
              <a:rPr lang="en-US" b="1" i="1" dirty="0">
                <a:latin typeface="Times New Roman"/>
              </a:rPr>
              <a:t>b</a:t>
            </a:r>
            <a:r>
              <a:rPr lang="en-US" b="1" dirty="0"/>
              <a:t>,</a:t>
            </a:r>
            <a:r>
              <a:rPr lang="en-US" sz="800" b="1" dirty="0"/>
              <a:t> </a:t>
            </a:r>
            <a:r>
              <a:rPr lang="en-US" b="1" i="1" dirty="0">
                <a:latin typeface="Times New Roman"/>
              </a:rPr>
              <a:t>p</a:t>
            </a:r>
            <a:r>
              <a:rPr lang="en-US" b="1" dirty="0"/>
              <a:t>)</a:t>
            </a:r>
            <a:r>
              <a:rPr lang="en-US" dirty="0"/>
              <a:t> where </a:t>
            </a:r>
            <a:r>
              <a:rPr lang="en-US" i="1" dirty="0">
                <a:latin typeface="Times New Roman"/>
              </a:rPr>
              <a:t>b</a:t>
            </a:r>
            <a:r>
              <a:rPr lang="en-US" dirty="0"/>
              <a:t> is the </a:t>
            </a:r>
            <a:r>
              <a:rPr lang="en-US" b="1" i="1" dirty="0"/>
              <a:t>insurance benefit</a:t>
            </a:r>
            <a:r>
              <a:rPr lang="en-US" dirty="0"/>
              <a:t> that is paid in the bad state and </a:t>
            </a:r>
            <a:r>
              <a:rPr lang="en-US" i="1" dirty="0">
                <a:latin typeface="Times New Roman"/>
              </a:rPr>
              <a:t>p</a:t>
            </a:r>
            <a:r>
              <a:rPr lang="en-US" dirty="0"/>
              <a:t> is the </a:t>
            </a:r>
            <a:r>
              <a:rPr lang="en-US" b="1" i="1" dirty="0"/>
              <a:t>insurance premium</a:t>
            </a:r>
            <a:r>
              <a:rPr lang="en-US" dirty="0"/>
              <a:t> that is paid regardless of the state.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2438400"/>
            <a:ext cx="3886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Consumption in good state: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529840"/>
            <a:ext cx="890016" cy="2641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38400" y="2895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Consumption in bad state: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971800"/>
            <a:ext cx="1365504" cy="2641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3505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insurance company therefore receives the premium </a:t>
            </a:r>
            <a:r>
              <a:rPr lang="en-US" i="1" dirty="0">
                <a:latin typeface="Times New Roman"/>
              </a:rPr>
              <a:t>p</a:t>
            </a:r>
            <a:r>
              <a:rPr lang="en-US" dirty="0"/>
              <a:t> with certainty – and pays the benefit </a:t>
            </a:r>
            <a:r>
              <a:rPr lang="en-US" i="1" dirty="0">
                <a:latin typeface="Times New Roman"/>
              </a:rPr>
              <a:t>b</a:t>
            </a:r>
            <a:r>
              <a:rPr lang="en-US" dirty="0"/>
              <a:t> with probability </a:t>
            </a:r>
            <a:r>
              <a:rPr lang="en-US" i="1" dirty="0">
                <a:latin typeface="Symbol"/>
              </a:rPr>
              <a:t>d</a:t>
            </a:r>
            <a:r>
              <a:rPr lang="en-US" dirty="0"/>
              <a:t>.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42672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implies the expected cost is equal to the expected revenue if and only if </a:t>
            </a:r>
            <a:r>
              <a:rPr lang="en-US" i="1" dirty="0">
                <a:latin typeface="Symbol"/>
              </a:rPr>
              <a:t>d</a:t>
            </a:r>
            <a:r>
              <a:rPr lang="en-US" i="1" dirty="0">
                <a:latin typeface="Times New Roman"/>
              </a:rPr>
              <a:t>b =</a:t>
            </a:r>
            <a:r>
              <a:rPr lang="en-US" dirty="0"/>
              <a:t> </a:t>
            </a:r>
            <a:r>
              <a:rPr lang="en-US" i="1" dirty="0">
                <a:latin typeface="Times New Roman"/>
              </a:rPr>
              <a:t>p</a:t>
            </a:r>
            <a:r>
              <a:rPr lang="en-US" dirty="0"/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48006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Any insurance contract (</a:t>
            </a:r>
            <a:r>
              <a:rPr lang="en-US" i="1" dirty="0">
                <a:latin typeface="Times New Roman"/>
              </a:rPr>
              <a:t>b</a:t>
            </a:r>
            <a:r>
              <a:rPr lang="en-US" dirty="0"/>
              <a:t>,</a:t>
            </a:r>
            <a:r>
              <a:rPr lang="en-US" sz="800" b="1" dirty="0"/>
              <a:t> </a:t>
            </a:r>
            <a:r>
              <a:rPr lang="en-US" i="1" dirty="0">
                <a:latin typeface="Times New Roman"/>
              </a:rPr>
              <a:t>p</a:t>
            </a:r>
            <a:r>
              <a:rPr lang="en-US" dirty="0"/>
              <a:t>) that satisfies this condition is called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actuarially fair</a:t>
            </a:r>
            <a:r>
              <a:rPr lang="en-US" b="1" i="1" dirty="0"/>
              <a:t> </a:t>
            </a:r>
            <a:r>
              <a:rPr lang="en-US" i="1" dirty="0"/>
              <a:t>– </a:t>
            </a:r>
            <a:r>
              <a:rPr lang="en-US" dirty="0"/>
              <a:t>i.e.   </a:t>
            </a:r>
          </a:p>
        </p:txBody>
      </p:sp>
      <p:sp>
        <p:nvSpPr>
          <p:cNvPr id="17" name="Bent-Up Arrow 16"/>
          <p:cNvSpPr/>
          <p:nvPr/>
        </p:nvSpPr>
        <p:spPr>
          <a:xfrm rot="5400000">
            <a:off x="1390650" y="2076450"/>
            <a:ext cx="762000" cy="1181100"/>
          </a:xfrm>
          <a:prstGeom prst="bentUpArrow">
            <a:avLst>
              <a:gd name="adj1" fmla="val 13227"/>
              <a:gd name="adj2" fmla="val 25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14400" y="5398532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menu of </a:t>
            </a:r>
            <a:r>
              <a:rPr lang="en-US" b="1" i="1" dirty="0"/>
              <a:t>actuarially fair insurance contracts </a:t>
            </a:r>
            <a:r>
              <a:rPr lang="en-US" dirty="0"/>
              <a:t>is defined by the equation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895600" y="5791200"/>
          <a:ext cx="2946401" cy="562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30400" imgH="368300" progId="Equation.3">
                  <p:embed/>
                </p:oleObj>
              </mc:Choice>
              <mc:Fallback>
                <p:oleObj name="Equation" r:id="rId4" imgW="19304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791200"/>
                        <a:ext cx="2946401" cy="5621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838200" y="5334000"/>
            <a:ext cx="7162800" cy="11430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ooter Placeholder 1">
            <a:extLst>
              <a:ext uri="{FF2B5EF4-FFF2-40B4-BE49-F238E27FC236}">
                <a16:creationId xmlns:a16="http://schemas.microsoft.com/office/drawing/2014/main" id="{2227D5FE-8B1E-4549-8375-818779872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912597"/>
            <a:ext cx="8610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4" grpId="0"/>
      <p:bldP spid="17" grpId="0" animBg="1"/>
      <p:bldP spid="18" grpId="0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647A6-D8F5-3C2D-EC51-A852177FC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876F63F3-1AA2-F4E7-1B63-DE829F3112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386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Maximizing EU with Risk Aversion &amp; Fair Ins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83974B-A438-F378-A698-3A7F284911DB}"/>
              </a:ext>
            </a:extLst>
          </p:cNvPr>
          <p:cNvSpPr txBox="1"/>
          <p:nvPr/>
        </p:nvSpPr>
        <p:spPr>
          <a:xfrm>
            <a:off x="0" y="1828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9" name="Footer Placeholder 1">
            <a:extLst>
              <a:ext uri="{FF2B5EF4-FFF2-40B4-BE49-F238E27FC236}">
                <a16:creationId xmlns:a16="http://schemas.microsoft.com/office/drawing/2014/main" id="{C03198BF-A0DD-1995-5425-F3027D1AB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912597"/>
            <a:ext cx="8610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8CC7E3C1-F7F3-37FE-A1E2-A67A2D3DB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29000"/>
            <a:ext cx="3756183" cy="29864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8">
                <a:extLst>
                  <a:ext uri="{FF2B5EF4-FFF2-40B4-BE49-F238E27FC236}">
                    <a16:creationId xmlns:a16="http://schemas.microsoft.com/office/drawing/2014/main" id="{56C2D3D8-6FD8-FA2C-D3AF-DFCD9C4C1ACF}"/>
                  </a:ext>
                </a:extLst>
              </p:cNvPr>
              <p:cNvSpPr txBox="1"/>
              <p:nvPr/>
            </p:nvSpPr>
            <p:spPr>
              <a:xfrm>
                <a:off x="449424" y="1408687"/>
                <a:ext cx="4267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+(1−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Subject to: </a:t>
                </a:r>
                <a:endParaRPr lang="nl-NL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28">
                <a:extLst>
                  <a:ext uri="{FF2B5EF4-FFF2-40B4-BE49-F238E27FC236}">
                    <a16:creationId xmlns:a16="http://schemas.microsoft.com/office/drawing/2014/main" id="{56C2D3D8-6FD8-FA2C-D3AF-DFCD9C4C1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24" y="1408687"/>
                <a:ext cx="4267200" cy="923330"/>
              </a:xfrm>
              <a:prstGeom prst="rect">
                <a:avLst/>
              </a:prstGeom>
              <a:blipFill>
                <a:blip r:embed="rId3"/>
                <a:stretch>
                  <a:fillRect b="-4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28">
                <a:extLst>
                  <a:ext uri="{FF2B5EF4-FFF2-40B4-BE49-F238E27FC236}">
                    <a16:creationId xmlns:a16="http://schemas.microsoft.com/office/drawing/2014/main" id="{5872C759-0EC9-AE59-0E3C-CD6BA11749A9}"/>
                  </a:ext>
                </a:extLst>
              </p:cNvPr>
              <p:cNvSpPr txBox="1"/>
              <p:nvPr/>
            </p:nvSpPr>
            <p:spPr>
              <a:xfrm>
                <a:off x="449424" y="2466018"/>
                <a:ext cx="3970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Maximizing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𝐸𝑈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by</m:t>
                      </m:r>
                      <m:r>
                        <a:rPr lang="nl-NL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setting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slope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nl-NL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budget</m:t>
                      </m:r>
                    </m:oMath>
                  </m:oMathPara>
                </a14:m>
                <a:endParaRPr lang="nl-NL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line</m:t>
                      </m:r>
                      <m:r>
                        <a:rPr lang="nl-NL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equal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slope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indifference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curve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28">
                <a:extLst>
                  <a:ext uri="{FF2B5EF4-FFF2-40B4-BE49-F238E27FC236}">
                    <a16:creationId xmlns:a16="http://schemas.microsoft.com/office/drawing/2014/main" id="{5872C759-0EC9-AE59-0E3C-CD6BA1174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24" y="2466018"/>
                <a:ext cx="3970176" cy="646331"/>
              </a:xfrm>
              <a:prstGeom prst="rect">
                <a:avLst/>
              </a:prstGeom>
              <a:blipFill>
                <a:blip r:embed="rId4"/>
                <a:stretch>
                  <a:fillRect l="-461" r="-7066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28">
                <a:extLst>
                  <a:ext uri="{FF2B5EF4-FFF2-40B4-BE49-F238E27FC236}">
                    <a16:creationId xmlns:a16="http://schemas.microsoft.com/office/drawing/2014/main" id="{17A75D5E-A0FD-E139-7772-721801828EF1}"/>
                  </a:ext>
                </a:extLst>
              </p:cNvPr>
              <p:cNvSpPr txBox="1"/>
              <p:nvPr/>
            </p:nvSpPr>
            <p:spPr>
              <a:xfrm>
                <a:off x="4815956" y="1400747"/>
                <a:ext cx="4115192" cy="2014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b="1" smtClean="0">
                        <a:latin typeface="Cambria Math" panose="02040503050406030204" pitchFamily="18" charset="0"/>
                      </a:rPr>
                      <m:t>𝐒𝐥𝐨𝐩𝐞</m:t>
                    </m:r>
                    <m:r>
                      <a:rPr lang="nl-NL" b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b="1" smtClean="0">
                        <a:latin typeface="Cambria Math" panose="02040503050406030204" pitchFamily="18" charset="0"/>
                      </a:rPr>
                      <m:t>𝐨𝐟</m:t>
                    </m:r>
                    <m:r>
                      <a:rPr lang="nl-NL" b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b="1" smtClean="0">
                        <a:latin typeface="Cambria Math" panose="02040503050406030204" pitchFamily="18" charset="0"/>
                      </a:rPr>
                      <m:t>𝐛𝐮𝐝𝐠𝐞𝐭</m:t>
                    </m:r>
                    <m:r>
                      <a:rPr lang="nl-NL" b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b="1" smtClean="0">
                        <a:latin typeface="Cambria Math" panose="02040503050406030204" pitchFamily="18" charset="0"/>
                      </a:rPr>
                      <m:t>𝐥𝐢𝐧𝐞</m:t>
                    </m:r>
                  </m:oMath>
                </a14:m>
                <a:r>
                  <a:rPr lang="nl-NL" b="1" dirty="0"/>
                  <a:t> =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num>
                        <m:den>
                          <m:r>
                            <m:rPr>
                              <m:lit/>
                            </m:rPr>
                            <a:rPr lang="nl-NL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</m:oMath>
                  </m:oMathPara>
                </a14:m>
                <a:endParaRPr lang="nl-NL" b="1" dirty="0"/>
              </a:p>
              <a:p>
                <a:r>
                  <a:rPr lang="en-GB" dirty="0"/>
                  <a:t>If the consumer gives up €1 in the good state, he receives </a:t>
                </a:r>
                <a:r>
                  <a:rPr lang="en-GB" i="1" dirty="0"/>
                  <a:t>b − 1 = (1/δ) − 1 = (1 − δ)/δ</a:t>
                </a:r>
                <a:r>
                  <a:rPr lang="en-GB" dirty="0"/>
                  <a:t> in the bad state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8" name="TextBox 28">
                <a:extLst>
                  <a:ext uri="{FF2B5EF4-FFF2-40B4-BE49-F238E27FC236}">
                    <a16:creationId xmlns:a16="http://schemas.microsoft.com/office/drawing/2014/main" id="{17A75D5E-A0FD-E139-7772-721801828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956" y="1400747"/>
                <a:ext cx="4115192" cy="2014847"/>
              </a:xfrm>
              <a:prstGeom prst="rect">
                <a:avLst/>
              </a:prstGeom>
              <a:blipFill>
                <a:blip r:embed="rId5"/>
                <a:stretch>
                  <a:fillRect l="-1185" t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28">
                <a:extLst>
                  <a:ext uri="{FF2B5EF4-FFF2-40B4-BE49-F238E27FC236}">
                    <a16:creationId xmlns:a16="http://schemas.microsoft.com/office/drawing/2014/main" id="{53F33222-D68B-39F6-C41A-B81B37610966}"/>
                  </a:ext>
                </a:extLst>
              </p:cNvPr>
              <p:cNvSpPr txBox="1"/>
              <p:nvPr/>
            </p:nvSpPr>
            <p:spPr>
              <a:xfrm>
                <a:off x="4295780" y="3415594"/>
                <a:ext cx="5010931" cy="326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Indifference</m:t>
                      </m:r>
                      <m:r>
                        <a:rPr lang="nl-NL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curve</m:t>
                      </m:r>
                      <m:r>
                        <a:rPr lang="nl-NL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e>
                      </m:d>
                      <m:r>
                        <a:rPr lang="nl-NL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nl-NL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𝐸𝑈</m:t>
                      </m:r>
                      <m:r>
                        <a:rPr lang="nl-NL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level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nl-NL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𝐸𝑈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+(1−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by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definition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nl-NL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𝐸𝑈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den>
                      </m:f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𝛿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den>
                      </m:f>
                      <m:r>
                        <a:rPr lang="nl-NL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Slope of indifference curve (MRS):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num>
                        <m:den>
                          <m:r>
                            <m:rPr>
                              <m:lit/>
                            </m:rPr>
                            <a:rPr lang="nl-NL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" name="TextBox 28">
                <a:extLst>
                  <a:ext uri="{FF2B5EF4-FFF2-40B4-BE49-F238E27FC236}">
                    <a16:creationId xmlns:a16="http://schemas.microsoft.com/office/drawing/2014/main" id="{53F33222-D68B-39F6-C41A-B81B37610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780" y="3415594"/>
                <a:ext cx="5010931" cy="3268780"/>
              </a:xfrm>
              <a:prstGeom prst="rect">
                <a:avLst/>
              </a:prstGeom>
              <a:blipFill>
                <a:blip r:embed="rId6"/>
                <a:stretch>
                  <a:fillRect l="-1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55903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Choice with Risk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28600" y="1369142"/>
            <a:ext cx="8686800" cy="4498258"/>
          </a:xfrm>
        </p:spPr>
        <p:txBody>
          <a:bodyPr>
            <a:normAutofit fontScale="70000" lnSpcReduction="20000"/>
          </a:bodyPr>
          <a:lstStyle/>
          <a:p>
            <a:r>
              <a:rPr lang="en-US" b="1" i="1" dirty="0"/>
              <a:t>Risky choice </a:t>
            </a:r>
            <a:r>
              <a:rPr lang="en-US" dirty="0"/>
              <a:t>is often modelled as a </a:t>
            </a:r>
            <a:r>
              <a:rPr lang="en-US" b="1" i="1" dirty="0"/>
              <a:t>choice over different gambles</a:t>
            </a:r>
            <a:r>
              <a:rPr lang="en-US" dirty="0"/>
              <a:t>.</a:t>
            </a:r>
          </a:p>
          <a:p>
            <a:r>
              <a:rPr lang="en-US" dirty="0"/>
              <a:t>Each </a:t>
            </a:r>
            <a:r>
              <a:rPr lang="en-US" b="1" i="1" dirty="0">
                <a:solidFill>
                  <a:srgbClr val="FF0000"/>
                </a:solidFill>
              </a:rPr>
              <a:t>gamble</a:t>
            </a:r>
            <a:r>
              <a:rPr lang="en-US" dirty="0"/>
              <a:t> has at least two possible outcomes – with some </a:t>
            </a:r>
            <a:r>
              <a:rPr lang="en-US" b="1" i="1" dirty="0"/>
              <a:t>probability </a:t>
            </a:r>
            <a:r>
              <a:rPr lang="en-US" dirty="0"/>
              <a:t>associated with each outcome.</a:t>
            </a:r>
          </a:p>
          <a:p>
            <a:r>
              <a:rPr lang="en-US" dirty="0"/>
              <a:t>How much we are willing to pay to reduce the risk we face depends on our degree of </a:t>
            </a:r>
            <a:r>
              <a:rPr lang="en-US" b="1" i="1" dirty="0">
                <a:solidFill>
                  <a:srgbClr val="FF0000"/>
                </a:solidFill>
              </a:rPr>
              <a:t>risk aversion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– which is a feature of tastes that we have so far not modelled.</a:t>
            </a:r>
          </a:p>
          <a:p>
            <a:r>
              <a:rPr lang="en-US" dirty="0"/>
              <a:t>Tastes will now be defined over </a:t>
            </a:r>
            <a:r>
              <a:rPr lang="en-US" b="1" i="1" dirty="0"/>
              <a:t>outcome pairs</a:t>
            </a:r>
            <a:r>
              <a:rPr lang="en-US" dirty="0"/>
              <a:t> – not over </a:t>
            </a:r>
            <a:r>
              <a:rPr lang="en-US" i="1" dirty="0"/>
              <a:t>consumption bundles</a:t>
            </a:r>
            <a:r>
              <a:rPr lang="en-US" dirty="0"/>
              <a:t>.</a:t>
            </a:r>
          </a:p>
          <a:p>
            <a:r>
              <a:rPr lang="en-US" i="1" dirty="0"/>
              <a:t>Markets like </a:t>
            </a:r>
            <a:r>
              <a:rPr lang="en-US" b="1" i="1" dirty="0"/>
              <a:t>insurance markets</a:t>
            </a:r>
            <a:r>
              <a:rPr lang="en-US" dirty="0"/>
              <a:t> sell contracts that offer consumers the opportunity to alter the gambles they face – effectively allowing them to transfer resources from the </a:t>
            </a:r>
            <a:r>
              <a:rPr lang="en-US" i="1" dirty="0"/>
              <a:t>good state </a:t>
            </a:r>
            <a:r>
              <a:rPr lang="en-US" dirty="0"/>
              <a:t>to the </a:t>
            </a:r>
            <a:r>
              <a:rPr lang="en-US" i="1" dirty="0"/>
              <a:t>bad state.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8915400" cy="473075"/>
          </a:xfrm>
        </p:spPr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DB6E9-F45E-86F5-530B-B0A030B44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4B85438F-3191-F966-D314-14EBDCEDFE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386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Maximizing EU with Risk Aversion &amp; Fair Ins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F569A20-3EB6-C944-52E4-69CB9B03DC8A}"/>
              </a:ext>
            </a:extLst>
          </p:cNvPr>
          <p:cNvSpPr txBox="1"/>
          <p:nvPr/>
        </p:nvSpPr>
        <p:spPr>
          <a:xfrm>
            <a:off x="0" y="1828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9" name="Footer Placeholder 1">
            <a:extLst>
              <a:ext uri="{FF2B5EF4-FFF2-40B4-BE49-F238E27FC236}">
                <a16:creationId xmlns:a16="http://schemas.microsoft.com/office/drawing/2014/main" id="{6518F06B-25F7-D3F6-D6AF-C56FC7F1D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912597"/>
            <a:ext cx="8610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28">
                <a:extLst>
                  <a:ext uri="{FF2B5EF4-FFF2-40B4-BE49-F238E27FC236}">
                    <a16:creationId xmlns:a16="http://schemas.microsoft.com/office/drawing/2014/main" id="{86E4EFFD-7EEE-8B55-50DF-6A4D2CFAC4F8}"/>
                  </a:ext>
                </a:extLst>
              </p:cNvPr>
              <p:cNvSpPr txBox="1"/>
              <p:nvPr/>
            </p:nvSpPr>
            <p:spPr>
              <a:xfrm>
                <a:off x="609600" y="1560618"/>
                <a:ext cx="7315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Maximize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𝐸𝑈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slope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budget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line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equal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slope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indifference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curve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28">
                <a:extLst>
                  <a:ext uri="{FF2B5EF4-FFF2-40B4-BE49-F238E27FC236}">
                    <a16:creationId xmlns:a16="http://schemas.microsoft.com/office/drawing/2014/main" id="{86E4EFFD-7EEE-8B55-50DF-6A4D2CFAC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560618"/>
                <a:ext cx="7315200" cy="369332"/>
              </a:xfrm>
              <a:prstGeom prst="rect">
                <a:avLst/>
              </a:prstGeom>
              <a:blipFill>
                <a:blip r:embed="rId2"/>
                <a:stretch>
                  <a:fillRect r="-333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15B11384-BB47-1D65-4725-3BD77ADCEE75}"/>
                  </a:ext>
                </a:extLst>
              </p:cNvPr>
              <p:cNvSpPr txBox="1"/>
              <p:nvPr/>
            </p:nvSpPr>
            <p:spPr>
              <a:xfrm>
                <a:off x="2244012" y="2049233"/>
                <a:ext cx="4655976" cy="709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num>
                        <m:den>
                          <m:r>
                            <m:rPr>
                              <m:lit/>
                            </m:rPr>
                            <a:rPr lang="nl-NL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r>
                        <a:rPr lang="nl-NL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num>
                        <m:den>
                          <m:r>
                            <m:rPr>
                              <m:lit/>
                            </m:rPr>
                            <a:rPr lang="nl-NL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15B11384-BB47-1D65-4725-3BD77ADCE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012" y="2049233"/>
                <a:ext cx="4655976" cy="7094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7EBC9F6A-7DB7-E185-25D0-279B55F17414}"/>
                  </a:ext>
                </a:extLst>
              </p:cNvPr>
              <p:cNvSpPr txBox="1"/>
              <p:nvPr/>
            </p:nvSpPr>
            <p:spPr>
              <a:xfrm>
                <a:off x="2514600" y="2758723"/>
                <a:ext cx="4655976" cy="394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sSub>
                            <m:sSub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sSub>
                            <m:sSub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7EBC9F6A-7DB7-E185-25D0-279B55F17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758723"/>
                <a:ext cx="4655976" cy="394852"/>
              </a:xfrm>
              <a:prstGeom prst="rect">
                <a:avLst/>
              </a:prstGeom>
              <a:blipFill>
                <a:blip r:embed="rId4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7168D80F-8018-0294-334B-C7F3475C7091}"/>
                  </a:ext>
                </a:extLst>
              </p:cNvPr>
              <p:cNvSpPr txBox="1"/>
              <p:nvPr/>
            </p:nvSpPr>
            <p:spPr>
              <a:xfrm>
                <a:off x="631370" y="3216734"/>
                <a:ext cx="782682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risk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averse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individual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𝐟𝐚𝐢𝐫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𝐢𝐧𝐬𝐮𝐫𝐚𝐧𝐜𝐞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premium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fully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insures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nl-NL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>
                        <a:latin typeface="Cambria Math" panose="02040503050406030204" pitchFamily="18" charset="0"/>
                      </a:rPr>
                      <m:t>consumes</m:t>
                    </m:r>
                    <m:r>
                      <a:rPr lang="nl-NL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>
                        <a:latin typeface="Cambria Math" panose="02040503050406030204" pitchFamily="18" charset="0"/>
                      </a:rPr>
                      <m:t>an</m:t>
                    </m:r>
                    <m:r>
                      <a:rPr lang="nl-NL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dirty="0"/>
                  <a:t>equal amount in </a:t>
                </a:r>
                <a:r>
                  <a:rPr lang="nl-NL" dirty="0" err="1"/>
                  <a:t>the</a:t>
                </a:r>
                <a:r>
                  <a:rPr lang="nl-NL" dirty="0"/>
                  <a:t> </a:t>
                </a:r>
                <a:r>
                  <a:rPr lang="nl-NL" dirty="0" err="1"/>
                  <a:t>good</a:t>
                </a:r>
                <a:r>
                  <a:rPr lang="nl-NL" dirty="0"/>
                  <a:t> </a:t>
                </a:r>
                <a:r>
                  <a:rPr lang="nl-NL" dirty="0" err="1"/>
                  <a:t>and</a:t>
                </a:r>
                <a:r>
                  <a:rPr lang="nl-NL" dirty="0"/>
                  <a:t> bad state</a:t>
                </a:r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7168D80F-8018-0294-334B-C7F3475C7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70" y="3216734"/>
                <a:ext cx="7826829" cy="646331"/>
              </a:xfrm>
              <a:prstGeom prst="rect">
                <a:avLst/>
              </a:prstGeom>
              <a:blipFill>
                <a:blip r:embed="rId5"/>
                <a:stretch>
                  <a:fillRect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7998F24C-0625-38BC-2422-B77581BDDE26}"/>
                  </a:ext>
                </a:extLst>
              </p:cNvPr>
              <p:cNvSpPr txBox="1"/>
              <p:nvPr/>
            </p:nvSpPr>
            <p:spPr>
              <a:xfrm>
                <a:off x="664805" y="5129477"/>
                <a:ext cx="7903030" cy="1225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turn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risk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averse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individual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an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𝐮𝐧𝐟𝐚𝐢𝐫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𝐢𝐧𝐬𝐮𝐫𝐚𝐧𝐜𝐞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we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need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that</m:t>
                      </m:r>
                    </m:oMath>
                  </m:oMathPara>
                </a14:m>
                <a:endParaRPr lang="nl-NL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sSub>
                            <m:sSub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sub>
                          </m:sSub>
                        </m:sub>
                      </m:sSub>
                      <m:r>
                        <a:rPr lang="nl-NL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sSub>
                            <m:sSub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</m:sub>
                      </m:sSub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slopes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budget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line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indifference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curve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nl-NL" dirty="0"/>
              </a:p>
              <a:p>
                <a:r>
                  <a:rPr lang="nl-NL" dirty="0" err="1"/>
                  <a:t>to</a:t>
                </a:r>
                <a:r>
                  <a:rPr lang="nl-NL" dirty="0"/>
                  <a:t> be equal. This </a:t>
                </a:r>
                <a:r>
                  <a:rPr lang="nl-NL" dirty="0" err="1"/>
                  <a:t>implies</a:t>
                </a:r>
                <a:r>
                  <a:rPr lang="nl-NL" dirty="0"/>
                  <a:t> more consumption</a:t>
                </a:r>
                <a14:m>
                  <m:oMath xmlns:m="http://schemas.openxmlformats.org/officeDocument/2006/math">
                    <m:r>
                      <a:rPr lang="nl-NL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>
                        <a:latin typeface="Cambria Math" panose="02040503050406030204" pitchFamily="18" charset="0"/>
                      </a:rPr>
                      <m:t>in</m:t>
                    </m:r>
                    <m:r>
                      <a:rPr lang="nl-NL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>
                        <a:latin typeface="Cambria Math" panose="02040503050406030204" pitchFamily="18" charset="0"/>
                      </a:rPr>
                      <m:t>the</m:t>
                    </m:r>
                    <m:r>
                      <a:rPr lang="nl-NL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>
                        <a:latin typeface="Cambria Math" panose="02040503050406030204" pitchFamily="18" charset="0"/>
                      </a:rPr>
                      <m:t>good</m:t>
                    </m:r>
                    <m:r>
                      <a:rPr lang="nl-NL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>
                        <a:latin typeface="Cambria Math" panose="02040503050406030204" pitchFamily="18" charset="0"/>
                      </a:rPr>
                      <m:t>than</m:t>
                    </m:r>
                    <m:r>
                      <a:rPr lang="nl-NL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>
                        <a:latin typeface="Cambria Math" panose="02040503050406030204" pitchFamily="18" charset="0"/>
                      </a:rPr>
                      <m:t>in</m:t>
                    </m:r>
                    <m:r>
                      <a:rPr lang="nl-NL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>
                        <a:latin typeface="Cambria Math" panose="02040503050406030204" pitchFamily="18" charset="0"/>
                      </a:rPr>
                      <m:t>the</m:t>
                    </m:r>
                    <m:r>
                      <a:rPr lang="nl-NL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>
                        <a:latin typeface="Cambria Math" panose="02040503050406030204" pitchFamily="18" charset="0"/>
                      </a:rPr>
                      <m:t>bad</m:t>
                    </m:r>
                    <m:r>
                      <a:rPr lang="nl-NL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>
                        <a:latin typeface="Cambria Math" panose="02040503050406030204" pitchFamily="18" charset="0"/>
                      </a:rPr>
                      <m:t>state</m:t>
                    </m:r>
                  </m:oMath>
                </a14:m>
                <a:endParaRPr lang="nl-NL" dirty="0"/>
              </a:p>
              <a:p>
                <a:r>
                  <a:rPr lang="en-GB" dirty="0"/>
                  <a:t>and </a:t>
                </a:r>
                <a:r>
                  <a:rPr lang="nl-NL" dirty="0" err="1"/>
                  <a:t>less</a:t>
                </a:r>
                <a:r>
                  <a:rPr lang="nl-NL" dirty="0"/>
                  <a:t> </a:t>
                </a:r>
                <a:r>
                  <a:rPr lang="nl-NL" dirty="0" err="1"/>
                  <a:t>than</a:t>
                </a:r>
                <a:r>
                  <a:rPr lang="nl-NL" dirty="0"/>
                  <a:t> full </a:t>
                </a:r>
                <a:r>
                  <a:rPr lang="nl-NL" dirty="0" err="1"/>
                  <a:t>insurance</a:t>
                </a:r>
                <a:r>
                  <a:rPr lang="nl-NL" dirty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7998F24C-0625-38BC-2422-B77581BDD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05" y="5129477"/>
                <a:ext cx="7903030" cy="1225848"/>
              </a:xfrm>
              <a:prstGeom prst="rect">
                <a:avLst/>
              </a:prstGeom>
              <a:blipFill>
                <a:blip r:embed="rId6"/>
                <a:stretch>
                  <a:fillRect l="-617" b="-64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27A209B3-B03D-F444-261D-3754F976594F}"/>
                  </a:ext>
                </a:extLst>
              </p:cNvPr>
              <p:cNvSpPr txBox="1"/>
              <p:nvPr/>
            </p:nvSpPr>
            <p:spPr>
              <a:xfrm>
                <a:off x="658585" y="4117193"/>
                <a:ext cx="7903030" cy="781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>
                        <a:latin typeface="Cambria Math" panose="02040503050406030204" pitchFamily="18" charset="0"/>
                      </a:rPr>
                      <m:t>Note</m:t>
                    </m:r>
                    <m:r>
                      <a:rPr lang="nl-NL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>
                        <a:latin typeface="Cambria Math" panose="02040503050406030204" pitchFamily="18" charset="0"/>
                      </a:rPr>
                      <m:t>that</m:t>
                    </m:r>
                    <m:r>
                      <a:rPr lang="nl-NL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>
                        <a:latin typeface="Cambria Math" panose="02040503050406030204" pitchFamily="18" charset="0"/>
                      </a:rPr>
                      <m:t>with</m:t>
                    </m:r>
                    <m:r>
                      <a:rPr lang="nl-NL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>
                        <a:latin typeface="Cambria Math" panose="02040503050406030204" pitchFamily="18" charset="0"/>
                      </a:rPr>
                      <m:t>an</m:t>
                    </m:r>
                    <m:r>
                      <a:rPr lang="nl-NL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>
                        <a:latin typeface="Cambria Math" panose="02040503050406030204" pitchFamily="18" charset="0"/>
                      </a:rPr>
                      <m:t>𝐮𝐧𝐟𝐚𝐢𝐫</m:t>
                    </m:r>
                    <m:r>
                      <a:rPr lang="nl-NL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>
                        <a:latin typeface="Cambria Math" panose="02040503050406030204" pitchFamily="18" charset="0"/>
                      </a:rPr>
                      <m:t>𝐢𝐧𝐬𝐮𝐫𝐚𝐧𝐜𝐞</m:t>
                    </m:r>
                    <m:r>
                      <a:rPr lang="nl-NL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>
                        <a:latin typeface="Cambria Math" panose="02040503050406030204" pitchFamily="18" charset="0"/>
                      </a:rPr>
                      <m:t>premium</m:t>
                    </m:r>
                    <m:r>
                      <a:rPr lang="nl-NL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>
                        <a:latin typeface="Cambria Math" panose="02040503050406030204" pitchFamily="18" charset="0"/>
                      </a:rPr>
                      <m:t>we</m:t>
                    </m:r>
                    <m:r>
                      <a:rPr lang="nl-NL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>
                        <a:latin typeface="Cambria Math" panose="02040503050406030204" pitchFamily="18" charset="0"/>
                      </a:rPr>
                      <m:t>have</m:t>
                    </m:r>
                    <m:r>
                      <a:rPr lang="nl-NL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>
                        <a:latin typeface="Cambria Math" panose="02040503050406030204" pitchFamily="18" charset="0"/>
                      </a:rPr>
                      <m:t>that</m:t>
                    </m:r>
                    <m:r>
                      <a:rPr lang="nl-NL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nor/>
                      </m:rPr>
                      <a:rPr lang="nl-NL"/>
                      <m:t>&lt;</m:t>
                    </m:r>
                    <m:r>
                      <a:rPr lang="nl-NL">
                        <a:latin typeface="Cambria Math" panose="02040503050406030204" pitchFamily="18" charset="0"/>
                      </a:rPr>
                      <m:t>𝑝</m:t>
                    </m:r>
                    <m:r>
                      <a:rPr lang="nl-NL">
                        <a:latin typeface="Cambria Math" panose="02040503050406030204" pitchFamily="18" charset="0"/>
                      </a:rPr>
                      <m:t>/</m:t>
                    </m:r>
                    <m:r>
                      <a:rPr lang="nl-NL">
                        <a:latin typeface="Cambria Math" panose="02040503050406030204" pitchFamily="18" charset="0"/>
                      </a:rPr>
                      <m:t>𝛿</m:t>
                    </m:r>
                    <m:r>
                      <a:rPr lang="nl-NL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nl-NL" dirty="0"/>
                  <a:t> </a:t>
                </a:r>
                <a:r>
                  <a:rPr lang="nl-NL" dirty="0" err="1"/>
                  <a:t>and</a:t>
                </a:r>
                <a:r>
                  <a:rPr lang="nl-NL" dirty="0"/>
                  <a:t> </a:t>
                </a:r>
                <a:r>
                  <a:rPr lang="nl-NL" dirty="0" err="1"/>
                  <a:t>so</a:t>
                </a:r>
                <a:r>
                  <a:rPr lang="nl-NL" dirty="0"/>
                  <a:t> </a:t>
                </a:r>
                <a:r>
                  <a:rPr lang="nl-NL" dirty="0" err="1"/>
                  <a:t>the</a:t>
                </a:r>
                <a:r>
                  <a:rPr lang="nl-NL" dirty="0"/>
                  <a:t> </a:t>
                </a:r>
                <a:r>
                  <a:rPr lang="nl-NL" dirty="0" err="1"/>
                  <a:t>slope</a:t>
                </a:r>
                <a:r>
                  <a:rPr lang="nl-NL" dirty="0"/>
                  <a:t> of </a:t>
                </a:r>
                <a:r>
                  <a:rPr lang="nl-NL" dirty="0" err="1"/>
                  <a:t>the</a:t>
                </a:r>
                <a:r>
                  <a:rPr lang="nl-NL" dirty="0"/>
                  <a:t> budget line is </a:t>
                </a:r>
                <a:r>
                  <a:rPr lang="nl-NL" dirty="0" err="1"/>
                  <a:t>bigger</a:t>
                </a:r>
                <a:r>
                  <a:rPr lang="nl-NL" dirty="0"/>
                  <a:t> </a:t>
                </a:r>
                <a:r>
                  <a:rPr lang="nl-NL" dirty="0" err="1"/>
                  <a:t>than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nl-NL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num>
                      <m:den>
                        <m:r>
                          <m:rPr>
                            <m:lit/>
                          </m:rPr>
                          <a:rPr lang="nl-NL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NL">
                            <a:latin typeface="Cambria Math" panose="02040503050406030204" pitchFamily="18" charset="0"/>
                          </a:rPr>
                          <m:t>𝛿</m:t>
                        </m:r>
                      </m:den>
                    </m:f>
                  </m:oMath>
                </a14:m>
                <a:r>
                  <a:rPr lang="nl-NL" dirty="0"/>
                  <a:t>.</a:t>
                </a:r>
              </a:p>
            </p:txBody>
          </p:sp>
        </mc:Choice>
        <mc:Fallback xmlns="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27A209B3-B03D-F444-261D-3754F9765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85" y="4117193"/>
                <a:ext cx="7903030" cy="781945"/>
              </a:xfrm>
              <a:prstGeom prst="rect">
                <a:avLst/>
              </a:prstGeom>
              <a:blipFill>
                <a:blip r:embed="rId7"/>
                <a:stretch>
                  <a:fillRect l="-617" t="-3876" b="-38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770162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  <p:bldP spid="11" grpId="0"/>
      <p:bldP spid="14" grpId="0"/>
      <p:bldP spid="16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Two Types of Tastes with Risk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7374" y="900112"/>
            <a:ext cx="8763000" cy="5195888"/>
          </a:xfrm>
        </p:spPr>
        <p:txBody>
          <a:bodyPr>
            <a:noAutofit/>
          </a:bodyPr>
          <a:lstStyle/>
          <a:p>
            <a:r>
              <a:rPr lang="en-US" sz="1900" dirty="0"/>
              <a:t>Anytime we model risky choices, we have the possibility of at least two “states of the world” arising. </a:t>
            </a:r>
          </a:p>
          <a:p>
            <a:r>
              <a:rPr lang="en-US" sz="1900" dirty="0"/>
              <a:t>Typically, the “good state” comes with more consumption than the “bad state”.</a:t>
            </a:r>
          </a:p>
          <a:p>
            <a:r>
              <a:rPr lang="en-US" sz="1900" dirty="0"/>
              <a:t>When the only thing that matters about a “state” is the level of consumption associated with it, we will say that “only money matters” and tastes are </a:t>
            </a:r>
            <a:r>
              <a:rPr lang="en-US" sz="1900" b="1" i="1" dirty="0">
                <a:solidFill>
                  <a:srgbClr val="FF0000"/>
                </a:solidFill>
              </a:rPr>
              <a:t>state-independent</a:t>
            </a:r>
            <a:r>
              <a:rPr lang="en-US" sz="1900" dirty="0"/>
              <a:t>.</a:t>
            </a:r>
          </a:p>
          <a:p>
            <a:r>
              <a:rPr lang="en-US" sz="1900" dirty="0"/>
              <a:t>When something else about the “state” matters – and when that causes us to evaluate consumption differently in the two states, we will say that tastes are </a:t>
            </a:r>
            <a:r>
              <a:rPr lang="en-US" sz="1900" b="1" i="1" dirty="0">
                <a:solidFill>
                  <a:srgbClr val="FF0000"/>
                </a:solidFill>
              </a:rPr>
              <a:t>state-dependent.</a:t>
            </a:r>
            <a:endParaRPr lang="en-US" sz="1900" dirty="0"/>
          </a:p>
          <a:p>
            <a:r>
              <a:rPr lang="en-US" sz="1900" dirty="0"/>
              <a:t>Investment choices in risky environments, for instance, are typically </a:t>
            </a:r>
            <a:r>
              <a:rPr lang="en-US" sz="1900" i="1" dirty="0"/>
              <a:t>state-independent</a:t>
            </a:r>
            <a:r>
              <a:rPr lang="en-US" sz="1900" dirty="0"/>
              <a:t>: the only thing that matters to the investor about “good” versus “bad” outcomes is how much money the investment yields.</a:t>
            </a:r>
          </a:p>
          <a:p>
            <a:r>
              <a:rPr lang="en-US" sz="1900" i="1" dirty="0"/>
              <a:t>But </a:t>
            </a:r>
            <a:r>
              <a:rPr lang="en-US" sz="1900" dirty="0"/>
              <a:t>my evaluation of consumption may differ depending on whether my loved ones are around or not – so the “good state” (in which they are around) differs from the “bad state” (where they are not around) in a more fundamental way.</a:t>
            </a:r>
            <a:endParaRPr lang="en-US" sz="1900" b="1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8465574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42207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Expected Value and Expected Utility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2441661"/>
            <a:ext cx="5380586" cy="42858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" y="2438400"/>
            <a:ext cx="5399219" cy="42858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438400"/>
            <a:ext cx="5357293" cy="4267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438400"/>
            <a:ext cx="5357293" cy="42858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2438400"/>
            <a:ext cx="5357293" cy="426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1450538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begin by hypothesizing a </a:t>
            </a:r>
            <a:r>
              <a:rPr lang="en-US" i="1" dirty="0"/>
              <a:t>concave</a:t>
            </a:r>
            <a:r>
              <a:rPr lang="en-US" dirty="0"/>
              <a:t> utility/consumption relationship.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34200" y="145053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is a 75%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1755338"/>
            <a:ext cx="838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chance of €250 in consumption (</a:t>
            </a:r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dirty="0"/>
              <a:t>) and a 25% chance of €10 in consumption (</a:t>
            </a:r>
            <a:r>
              <a:rPr lang="en-US" b="1" i="1" dirty="0">
                <a:solidFill>
                  <a:srgbClr val="F21AD8"/>
                </a:solidFill>
              </a:rPr>
              <a:t>B</a:t>
            </a:r>
            <a:r>
              <a:rPr lang="en-US" dirty="0"/>
              <a:t>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2136338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i="1" dirty="0"/>
              <a:t>expected utility</a:t>
            </a:r>
            <a:r>
              <a:rPr lang="en-US" dirty="0"/>
              <a:t> of this gamble is then read off the line connecting </a:t>
            </a:r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dirty="0"/>
              <a:t> and </a:t>
            </a:r>
            <a:r>
              <a:rPr lang="en-US" b="1" i="1" dirty="0">
                <a:solidFill>
                  <a:srgbClr val="F21AD8"/>
                </a:solidFill>
              </a:rPr>
              <a:t>B</a:t>
            </a:r>
            <a:r>
              <a:rPr lang="en-US" dirty="0"/>
              <a:t> – three</a:t>
            </a:r>
          </a:p>
          <a:p>
            <a:r>
              <a:rPr lang="en-US" dirty="0"/>
              <a:t>				                quarters of the way toward </a:t>
            </a:r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dirty="0"/>
              <a:t>.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00600" y="2858869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i="1" dirty="0"/>
              <a:t>expected value </a:t>
            </a:r>
            <a:r>
              <a:rPr lang="en-US" dirty="0"/>
              <a:t>of the gamble then lies three quarters of the distance between </a:t>
            </a:r>
            <a:r>
              <a:rPr lang="en-US" b="1" dirty="0">
                <a:solidFill>
                  <a:srgbClr val="F21AD8"/>
                </a:solidFill>
              </a:rPr>
              <a:t>10</a:t>
            </a:r>
            <a:r>
              <a:rPr lang="en-US" dirty="0"/>
              <a:t> and </a:t>
            </a:r>
            <a:r>
              <a:rPr lang="en-US" b="1" dirty="0">
                <a:solidFill>
                  <a:srgbClr val="0000FF"/>
                </a:solidFill>
              </a:rPr>
              <a:t>240</a:t>
            </a:r>
            <a:r>
              <a:rPr lang="en-US" dirty="0"/>
              <a:t> on the horizontal axis; i.e.</a:t>
            </a:r>
          </a:p>
          <a:p>
            <a:endParaRPr lang="en-US" sz="800" dirty="0"/>
          </a:p>
          <a:p>
            <a:pPr algn="ctr"/>
            <a:r>
              <a:rPr lang="en-US" dirty="0"/>
              <a:t>0.25(10) + 0.75(250) = </a:t>
            </a:r>
            <a:r>
              <a:rPr lang="en-US" b="1" dirty="0">
                <a:solidFill>
                  <a:srgbClr val="008000"/>
                </a:solidFill>
              </a:rPr>
              <a:t>190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00600" y="4278630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the </a:t>
            </a:r>
            <a:r>
              <a:rPr lang="en-US" b="1" i="1" dirty="0"/>
              <a:t>expected utility </a:t>
            </a:r>
            <a:r>
              <a:rPr lang="en-US" dirty="0"/>
              <a:t>lies three quarters of the way between the utilities </a:t>
            </a:r>
            <a:r>
              <a:rPr lang="en-US" b="1" dirty="0">
                <a:solidFill>
                  <a:srgbClr val="F21AD8"/>
                </a:solidFill>
              </a:rPr>
              <a:t>10</a:t>
            </a:r>
            <a:r>
              <a:rPr lang="en-US" dirty="0"/>
              <a:t> and </a:t>
            </a:r>
            <a:r>
              <a:rPr lang="en-US" b="1" dirty="0">
                <a:solidFill>
                  <a:srgbClr val="0000FF"/>
                </a:solidFill>
              </a:rPr>
              <a:t>40</a:t>
            </a:r>
            <a:r>
              <a:rPr lang="en-US" dirty="0"/>
              <a:t> on the vertical axis; i.e. </a:t>
            </a:r>
          </a:p>
          <a:p>
            <a:endParaRPr lang="en-US" sz="800" dirty="0"/>
          </a:p>
          <a:p>
            <a:pPr algn="ctr"/>
            <a:r>
              <a:rPr lang="en-US" dirty="0"/>
              <a:t>0.25(10) + 0.75(40) = </a:t>
            </a:r>
            <a:r>
              <a:rPr lang="en-US" b="1" dirty="0">
                <a:solidFill>
                  <a:srgbClr val="008000"/>
                </a:solidFill>
              </a:rPr>
              <a:t>32.5</a:t>
            </a:r>
            <a:r>
              <a:rPr lang="en-US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0600" y="5678269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i="1" dirty="0"/>
              <a:t>utility of the expected value</a:t>
            </a:r>
            <a:r>
              <a:rPr lang="en-US" dirty="0"/>
              <a:t>, on the other hand, is read off 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US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1143000"/>
            <a:ext cx="64008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now, we assume “only money matters” (</a:t>
            </a:r>
            <a:r>
              <a:rPr lang="en-US" sz="1900" b="1" i="1" dirty="0">
                <a:solidFill>
                  <a:srgbClr val="FF0000"/>
                </a:solidFill>
              </a:rPr>
              <a:t>state independence</a:t>
            </a:r>
            <a:r>
              <a:rPr lang="en-US" dirty="0"/>
              <a:t>).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899994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7831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Attitudes toward Risk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31136"/>
            <a:ext cx="4517136" cy="46059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12" y="2209312"/>
            <a:ext cx="4504456" cy="464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203704"/>
            <a:ext cx="4526646" cy="467087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187123"/>
            <a:ext cx="4526646" cy="467087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888" y="2212848"/>
            <a:ext cx="4448983" cy="46043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121027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the </a:t>
            </a:r>
            <a:r>
              <a:rPr lang="en-US" b="1" i="1" dirty="0"/>
              <a:t>utility of the expected value of the gamble </a:t>
            </a:r>
            <a:r>
              <a:rPr lang="en-US" dirty="0"/>
              <a:t>is bigger than the </a:t>
            </a:r>
            <a:r>
              <a:rPr lang="en-US" b="1" i="1" dirty="0"/>
              <a:t>expected utility of the gamble</a:t>
            </a:r>
            <a:r>
              <a:rPr lang="en-US" dirty="0"/>
              <a:t>, we say the person is </a:t>
            </a:r>
            <a:r>
              <a:rPr lang="en-US" b="1" i="1" dirty="0">
                <a:solidFill>
                  <a:srgbClr val="FF0000"/>
                </a:solidFill>
              </a:rPr>
              <a:t>risk averse</a:t>
            </a:r>
            <a:r>
              <a:rPr lang="en-US" dirty="0"/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4400" y="34290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this relationship becomes </a:t>
            </a:r>
            <a:r>
              <a:rPr lang="en-US" i="1" dirty="0"/>
              <a:t>linear</a:t>
            </a:r>
            <a:r>
              <a:rPr lang="en-US" dirty="0"/>
              <a:t>, we say that the person is </a:t>
            </a:r>
            <a:r>
              <a:rPr lang="en-US" b="1" i="1" dirty="0">
                <a:solidFill>
                  <a:srgbClr val="FF0000"/>
                </a:solidFill>
              </a:rPr>
              <a:t>risk neutral</a:t>
            </a:r>
            <a:r>
              <a:rPr lang="en-US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4400" y="4018203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because the </a:t>
            </a:r>
            <a:r>
              <a:rPr lang="en-US" b="1" i="1" dirty="0"/>
              <a:t>utility of the expected value of the gamble </a:t>
            </a:r>
            <a:r>
              <a:rPr lang="en-US" dirty="0"/>
              <a:t>is now equal to the </a:t>
            </a:r>
            <a:r>
              <a:rPr lang="en-US" b="1" i="1" dirty="0"/>
              <a:t>expected utility of the gamble</a:t>
            </a:r>
            <a:r>
              <a:rPr lang="en-US" dirty="0"/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42688" y="5150240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Finally, a </a:t>
            </a:r>
            <a:r>
              <a:rPr lang="en-US" i="1" dirty="0"/>
              <a:t>convex </a:t>
            </a:r>
            <a:r>
              <a:rPr lang="en-US" dirty="0"/>
              <a:t>utility/consumption relationship leads to </a:t>
            </a:r>
            <a:r>
              <a:rPr lang="en-US" b="1" i="1" dirty="0">
                <a:solidFill>
                  <a:srgbClr val="FF0000"/>
                </a:solidFill>
              </a:rPr>
              <a:t>risk loving</a:t>
            </a:r>
            <a:r>
              <a:rPr lang="en-US" dirty="0"/>
              <a:t> tastes. This is because the </a:t>
            </a:r>
            <a:r>
              <a:rPr lang="en-US" b="1" i="1" dirty="0"/>
              <a:t>utility of the expected value of the gamble </a:t>
            </a:r>
            <a:r>
              <a:rPr lang="en-US" dirty="0"/>
              <a:t>is now smaller than the </a:t>
            </a:r>
            <a:r>
              <a:rPr lang="en-US" b="1" i="1" dirty="0"/>
              <a:t>expected utility of the gamble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24400" y="2286001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</a:t>
            </a:r>
            <a:r>
              <a:rPr lang="en-US" i="1" dirty="0"/>
              <a:t>risk aversion </a:t>
            </a:r>
            <a:r>
              <a:rPr lang="en-US" dirty="0"/>
              <a:t>arises here from the </a:t>
            </a:r>
            <a:r>
              <a:rPr lang="en-US" i="1" dirty="0"/>
              <a:t>concavity </a:t>
            </a:r>
            <a:r>
              <a:rPr lang="en-US" dirty="0"/>
              <a:t>of the utility/consumption relationship.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884546"/>
            <a:ext cx="8153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2458" y="35581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Certainty Equivalent and Risk Premium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97" y="2057400"/>
            <a:ext cx="6028662" cy="46711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057400"/>
            <a:ext cx="5990719" cy="46711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063497"/>
            <a:ext cx="6007583" cy="4654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2954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i="1" dirty="0">
                <a:solidFill>
                  <a:srgbClr val="FF0000"/>
                </a:solidFill>
              </a:rPr>
              <a:t>certainty equivalent </a:t>
            </a:r>
            <a:r>
              <a:rPr lang="en-US" dirty="0"/>
              <a:t>of a gamble is the amount an individual would be willing to accept </a:t>
            </a:r>
            <a:r>
              <a:rPr lang="en-US" i="1" dirty="0"/>
              <a:t>without risk</a:t>
            </a:r>
            <a:r>
              <a:rPr lang="en-US" dirty="0"/>
              <a:t> in exchange for participating in the gamble.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5400" y="20574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know that the expected utility of this gamble is </a:t>
            </a:r>
            <a:r>
              <a:rPr lang="en-US" b="1" dirty="0">
                <a:solidFill>
                  <a:srgbClr val="008000"/>
                </a:solidFill>
              </a:rPr>
              <a:t>32.5</a:t>
            </a:r>
            <a:r>
              <a:rPr lang="en-US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28194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i="1" dirty="0"/>
              <a:t>certainty equivalent </a:t>
            </a:r>
            <a:r>
              <a:rPr lang="en-US" dirty="0"/>
              <a:t>of the gamble for this individual is then the amount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115</a:t>
            </a:r>
            <a:r>
              <a:rPr lang="en-US" i="1" dirty="0"/>
              <a:t> </a:t>
            </a:r>
            <a:r>
              <a:rPr lang="en-US" dirty="0"/>
              <a:t>that results in the same utility level.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41910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i="1" dirty="0">
                <a:solidFill>
                  <a:srgbClr val="FF0000"/>
                </a:solidFill>
              </a:rPr>
              <a:t>risk premium </a:t>
            </a:r>
            <a:r>
              <a:rPr lang="en-US" dirty="0"/>
              <a:t>of a gamble is the </a:t>
            </a:r>
            <a:r>
              <a:rPr lang="en-US" i="1" dirty="0"/>
              <a:t>difference </a:t>
            </a:r>
            <a:r>
              <a:rPr lang="en-US" dirty="0"/>
              <a:t>between the  expected value of the gamble and the certainty equivalent.  </a:t>
            </a:r>
          </a:p>
        </p:txBody>
      </p:sp>
      <p:sp>
        <p:nvSpPr>
          <p:cNvPr id="10" name="Left Brace 9"/>
          <p:cNvSpPr/>
          <p:nvPr/>
        </p:nvSpPr>
        <p:spPr>
          <a:xfrm rot="5400000">
            <a:off x="2895600" y="5833872"/>
            <a:ext cx="152400" cy="10668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38400" y="60476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risk premium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05400" y="54864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</a:t>
            </a:r>
            <a:r>
              <a:rPr lang="en-US" b="1" i="1" dirty="0"/>
              <a:t>positive </a:t>
            </a:r>
            <a:r>
              <a:rPr lang="en-US" dirty="0"/>
              <a:t>for </a:t>
            </a:r>
            <a:r>
              <a:rPr lang="en-US" i="1" dirty="0"/>
              <a:t>risk averse tastes</a:t>
            </a:r>
            <a:r>
              <a:rPr lang="en-US" dirty="0"/>
              <a:t>, </a:t>
            </a:r>
            <a:r>
              <a:rPr lang="en-US" b="1" i="1" dirty="0"/>
              <a:t>zero</a:t>
            </a:r>
            <a:r>
              <a:rPr lang="en-US" dirty="0"/>
              <a:t> for </a:t>
            </a:r>
            <a:r>
              <a:rPr lang="en-US" i="1" dirty="0"/>
              <a:t>risk neutral tastes</a:t>
            </a:r>
            <a:r>
              <a:rPr lang="en-US" dirty="0"/>
              <a:t> and </a:t>
            </a:r>
            <a:r>
              <a:rPr lang="en-US" b="1" i="1" dirty="0"/>
              <a:t>negative </a:t>
            </a:r>
            <a:r>
              <a:rPr lang="en-US" dirty="0"/>
              <a:t>for </a:t>
            </a:r>
            <a:r>
              <a:rPr lang="en-US" i="1" dirty="0"/>
              <a:t>risk loving </a:t>
            </a:r>
            <a:r>
              <a:rPr lang="en-US" dirty="0"/>
              <a:t>tastes.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941566"/>
            <a:ext cx="79248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9941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Actuarially Fair Insurance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17" y="1905000"/>
            <a:ext cx="4679290" cy="48182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1905002"/>
            <a:ext cx="4667707" cy="48182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905000"/>
            <a:ext cx="4656125" cy="48066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168" y="1911096"/>
            <a:ext cx="4725619" cy="48066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168" y="1905000"/>
            <a:ext cx="4690872" cy="48182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1219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Under any </a:t>
            </a:r>
            <a:r>
              <a:rPr lang="en-US" b="1" i="1" dirty="0"/>
              <a:t>insurance contract</a:t>
            </a:r>
            <a:r>
              <a:rPr lang="en-US" dirty="0"/>
              <a:t>, an individual agrees to give up something if all goes well in order to be paid something in the event that things go badly.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0436" y="1860486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insurance contract is </a:t>
            </a:r>
            <a:r>
              <a:rPr lang="en-US" b="1" i="1" dirty="0">
                <a:solidFill>
                  <a:srgbClr val="FF0000"/>
                </a:solidFill>
              </a:rPr>
              <a:t>actuarially fair</a:t>
            </a:r>
            <a:r>
              <a:rPr lang="en-US" b="1" i="1" dirty="0"/>
              <a:t> </a:t>
            </a:r>
            <a:r>
              <a:rPr lang="en-US" dirty="0"/>
              <a:t>if the </a:t>
            </a:r>
            <a:r>
              <a:rPr lang="en-US" i="1" dirty="0"/>
              <a:t>premium matches the expected value of the gamble. </a:t>
            </a:r>
            <a:r>
              <a:rPr lang="en-US" dirty="0"/>
              <a:t>In other words</a:t>
            </a:r>
            <a:r>
              <a:rPr lang="en-US" i="1" dirty="0"/>
              <a:t>, the insurance company makes no profits.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30570" y="3055769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tastes are </a:t>
            </a:r>
            <a:r>
              <a:rPr lang="en-US" b="1" i="1" dirty="0"/>
              <a:t>risk averse</a:t>
            </a:r>
            <a:r>
              <a:rPr lang="en-US" dirty="0"/>
              <a:t>, such an insurance contract results in </a:t>
            </a:r>
            <a:r>
              <a:rPr lang="en-US" i="1" dirty="0"/>
              <a:t>higher expected utility</a:t>
            </a:r>
            <a:r>
              <a:rPr lang="en-US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06036" y="3995515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Insuring further thus results in further increases in expected utility 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90784" y="4636836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until the individual is </a:t>
            </a:r>
            <a:r>
              <a:rPr lang="en-US" b="1" i="1" dirty="0"/>
              <a:t>fully insured,  and obtains the expected value of the gamble with certainty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05400" y="5634335"/>
            <a:ext cx="3657600" cy="923330"/>
          </a:xfrm>
          <a:prstGeom prst="rect">
            <a:avLst/>
          </a:prstGeom>
          <a:solidFill>
            <a:srgbClr val="FF0000">
              <a:alpha val="21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With state-independent utility and insurance is actuarially fair,</a:t>
            </a:r>
          </a:p>
          <a:p>
            <a:pPr algn="ctr"/>
            <a:r>
              <a:rPr lang="en-US" b="1" i="1" dirty="0"/>
              <a:t>Risk Aversion implies Full Insurance.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4817" y="882138"/>
            <a:ext cx="8538183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Actuarially Unfair Insurance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25" y="1905000"/>
            <a:ext cx="4754575" cy="48240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68" y="1905000"/>
            <a:ext cx="4737202" cy="484723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12" y="1874520"/>
            <a:ext cx="4731410" cy="482986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" y="1874520"/>
            <a:ext cx="4731410" cy="485302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911096"/>
            <a:ext cx="4702454" cy="47835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118246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</a:t>
            </a:r>
            <a:r>
              <a:rPr lang="en-US" i="1" dirty="0"/>
              <a:t>insurance contract </a:t>
            </a:r>
            <a:r>
              <a:rPr lang="en-US" dirty="0"/>
              <a:t>is </a:t>
            </a:r>
            <a:r>
              <a:rPr lang="en-US" b="1" i="1" dirty="0">
                <a:solidFill>
                  <a:srgbClr val="FF0000"/>
                </a:solidFill>
              </a:rPr>
              <a:t>actuarially unfair </a:t>
            </a:r>
            <a:r>
              <a:rPr lang="en-US" dirty="0"/>
              <a:t>if the </a:t>
            </a:r>
            <a:r>
              <a:rPr lang="en-US" i="1" dirty="0"/>
              <a:t>premium is larger than the actuarially fair premium. </a:t>
            </a:r>
            <a:r>
              <a:rPr lang="en-US" dirty="0"/>
              <a:t>In other words</a:t>
            </a:r>
            <a:r>
              <a:rPr lang="en-US" i="1" dirty="0"/>
              <a:t>, the insurance company makes positive profits.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2304871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That does </a:t>
            </a:r>
            <a:r>
              <a:rPr lang="en-US" i="1" dirty="0"/>
              <a:t>not </a:t>
            </a:r>
            <a:r>
              <a:rPr lang="en-US" dirty="0"/>
              <a:t>mean that a risk averse individual will be worse off under the insurance contract 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0600" y="3447871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and that more insurance might not improve welfare.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0600" y="4667071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it is no longer the case that a risk averse individual will </a:t>
            </a:r>
            <a:r>
              <a:rPr lang="en-US" b="1" i="1" dirty="0"/>
              <a:t>fully insure</a:t>
            </a:r>
            <a:r>
              <a:rPr lang="en-US" dirty="0"/>
              <a:t> when insurance contracts are actuarially unfair.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0312" y="868139"/>
            <a:ext cx="8247888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5765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400" dirty="0"/>
              <a:t>Full Menu of Actuarially Fair Insurance Contracts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438400"/>
            <a:ext cx="5143500" cy="41925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438400"/>
            <a:ext cx="5125212" cy="41925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459736"/>
            <a:ext cx="5125212" cy="41513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459736"/>
            <a:ext cx="5106924" cy="41513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2459736"/>
            <a:ext cx="5106924" cy="41513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12192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Another way to depict </a:t>
            </a:r>
            <a:r>
              <a:rPr lang="en-US" b="1" i="1" dirty="0"/>
              <a:t>actuarially fair insurance contracts</a:t>
            </a:r>
            <a:r>
              <a:rPr lang="en-US" b="1" dirty="0"/>
              <a:t> </a:t>
            </a:r>
            <a:r>
              <a:rPr lang="en-US" dirty="0"/>
              <a:t>is in a graph of </a:t>
            </a:r>
            <a:r>
              <a:rPr lang="en-US" b="1" i="1" dirty="0">
                <a:solidFill>
                  <a:srgbClr val="FF0000"/>
                </a:solidFill>
              </a:rPr>
              <a:t>outcome pairs</a:t>
            </a:r>
            <a:r>
              <a:rPr lang="en-US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1761452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Along the 45-degree line, the individual faces </a:t>
            </a:r>
            <a:r>
              <a:rPr lang="en-US" b="1" i="1" dirty="0"/>
              <a:t>no financial risk</a:t>
            </a:r>
            <a:r>
              <a:rPr lang="en-US" dirty="0"/>
              <a:t> because the “good” consumption outcome is equal to the “bad” consumption outcome.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0" y="23622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uninsured outcome pair </a:t>
            </a:r>
            <a:r>
              <a:rPr lang="en-US" dirty="0"/>
              <a:t>is like an endowment bundle 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US" dirty="0"/>
              <a:t> in this graph.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0" y="3429000"/>
            <a:ext cx="3429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i="1" dirty="0">
                <a:solidFill>
                  <a:srgbClr val="0000FF"/>
                </a:solidFill>
              </a:rPr>
              <a:t>actuarially fair insurance contracts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then lie on a “budget line” along which the expected value of the gamble remains constant. (Here the probability of the “bad” outcome is 0.25.)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0" y="53340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the “good” outcome is three times as likely as the “bad” outcome, the slope is – 3.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3428999" y="3962400"/>
          <a:ext cx="121394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77900" imgH="368300" progId="Equation.3">
                  <p:embed/>
                </p:oleObj>
              </mc:Choice>
              <mc:Fallback>
                <p:oleObj name="Equation" r:id="rId7" imgW="9779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999" y="3962400"/>
                        <a:ext cx="121394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885964"/>
            <a:ext cx="83058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nechyb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nechyba</Template>
  <TotalTime>31537</TotalTime>
  <Words>2586</Words>
  <Application>Microsoft Office PowerPoint</Application>
  <PresentationFormat>Diavoorstelling (4:3)</PresentationFormat>
  <Paragraphs>178</Paragraphs>
  <Slides>20</Slides>
  <Notes>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 Math</vt:lpstr>
      <vt:lpstr>Symbol</vt:lpstr>
      <vt:lpstr>Times New Roman</vt:lpstr>
      <vt:lpstr>nechyba</vt:lpstr>
      <vt:lpstr>Equation</vt:lpstr>
      <vt:lpstr>PowerPoint-presentatie</vt:lpstr>
      <vt:lpstr>Choice with Risk</vt:lpstr>
      <vt:lpstr>Two Types of Tastes with Risk</vt:lpstr>
      <vt:lpstr>Expected Value and Expected Utility</vt:lpstr>
      <vt:lpstr>Attitudes toward Risk</vt:lpstr>
      <vt:lpstr>Certainty Equivalent and Risk Premium</vt:lpstr>
      <vt:lpstr>Actuarially Fair Insurance</vt:lpstr>
      <vt:lpstr>Actuarially Unfair Insurance</vt:lpstr>
      <vt:lpstr>Full Menu of Actuarially Fair Insurance Contracts</vt:lpstr>
      <vt:lpstr>Optimizing when Only Money Matters</vt:lpstr>
      <vt:lpstr>State-Dependent Tastes</vt:lpstr>
      <vt:lpstr>Tutorial exercises</vt:lpstr>
      <vt:lpstr>“Utility” and Expected Utility</vt:lpstr>
      <vt:lpstr>Expected Utility Theorem</vt:lpstr>
      <vt:lpstr>Expected Outcomes and Expected Utility</vt:lpstr>
      <vt:lpstr>Risk Aversion</vt:lpstr>
      <vt:lpstr>Certainty Equivalent and Risk Premium</vt:lpstr>
      <vt:lpstr>Actuarially Fair Insurance</vt:lpstr>
      <vt:lpstr>Maximizing EU with Risk Aversion &amp; Fair Ins</vt:lpstr>
      <vt:lpstr>Maximizing EU with Risk Aversion &amp; Fair Ins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Eugenio</dc:creator>
  <cp:lastModifiedBy>Matthijs Oosterveen</cp:lastModifiedBy>
  <cp:revision>424</cp:revision>
  <dcterms:created xsi:type="dcterms:W3CDTF">2010-09-29T17:01:24Z</dcterms:created>
  <dcterms:modified xsi:type="dcterms:W3CDTF">2026-02-04T12:09:34Z</dcterms:modified>
</cp:coreProperties>
</file>