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44" r:id="rId2"/>
    <p:sldId id="340" r:id="rId3"/>
    <p:sldId id="416" r:id="rId4"/>
    <p:sldId id="417" r:id="rId5"/>
    <p:sldId id="418" r:id="rId6"/>
    <p:sldId id="445" r:id="rId7"/>
    <p:sldId id="419" r:id="rId8"/>
    <p:sldId id="420" r:id="rId9"/>
    <p:sldId id="421" r:id="rId10"/>
    <p:sldId id="422" r:id="rId11"/>
    <p:sldId id="359" r:id="rId12"/>
    <p:sldId id="423" r:id="rId13"/>
    <p:sldId id="424" r:id="rId14"/>
    <p:sldId id="425" r:id="rId15"/>
    <p:sldId id="428" r:id="rId16"/>
    <p:sldId id="429" r:id="rId17"/>
    <p:sldId id="446" r:id="rId18"/>
    <p:sldId id="430" r:id="rId19"/>
    <p:sldId id="431" r:id="rId20"/>
    <p:sldId id="432" r:id="rId21"/>
    <p:sldId id="458" r:id="rId22"/>
    <p:sldId id="434" r:id="rId23"/>
    <p:sldId id="330" r:id="rId24"/>
    <p:sldId id="435" r:id="rId25"/>
    <p:sldId id="433" r:id="rId26"/>
    <p:sldId id="436" r:id="rId27"/>
    <p:sldId id="440" r:id="rId28"/>
    <p:sldId id="441" r:id="rId29"/>
    <p:sldId id="442" r:id="rId30"/>
    <p:sldId id="437" r:id="rId31"/>
    <p:sldId id="443" r:id="rId32"/>
    <p:sldId id="438" r:id="rId33"/>
    <p:sldId id="439" r:id="rId34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1AD8"/>
    <a:srgbClr val="4FFFE1"/>
    <a:srgbClr val="00AE00"/>
    <a:srgbClr val="00BA00"/>
    <a:srgbClr val="A5386F"/>
    <a:srgbClr val="F8F9BF"/>
    <a:srgbClr val="FFFF99"/>
    <a:srgbClr val="F888EB"/>
    <a:srgbClr val="F999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62" autoAdjust="0"/>
    <p:restoredTop sz="84536" autoAdjust="0"/>
  </p:normalViewPr>
  <p:slideViewPr>
    <p:cSldViewPr>
      <p:cViewPr varScale="1">
        <p:scale>
          <a:sx n="117" d="100"/>
          <a:sy n="117" d="100"/>
        </p:scale>
        <p:origin x="1116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946" y="-72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2AD51-511A-4D75-96A4-137ACC8455F5}" type="datetimeFigureOut">
              <a:rPr lang="en-US" smtClean="0"/>
              <a:pPr/>
              <a:t>2/12/2026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7883D-7EF6-418A-879E-BCAD6A373A2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282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26F94-7999-4849-B420-B118DF776861}" type="datetimeFigureOut">
              <a:rPr lang="en-US" smtClean="0"/>
              <a:pPr/>
              <a:t>2/12/2026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CC2C0-48BC-4AC7-83F2-20BC9DAF28F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543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33C13-ACA8-43F9-AA3C-2BFDC7B6F26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14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399" y="3581400"/>
            <a:ext cx="685800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5999"/>
            <a:ext cx="7772400" cy="13144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0117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BF92-6A6C-488B-B8B5-5F9B5B9FFB78}" type="datetime1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4796-9E17-4314-9C35-51ED60A6718C}" type="datetime1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9916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F8DA-FD51-4545-AE9F-DE58FF682F1B}" type="datetime1">
              <a:rPr lang="en-US" smtClean="0"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9916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9E54-B4F5-4F31-8500-FD020C7590DA}" type="datetime1">
              <a:rPr lang="en-US" smtClean="0"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 userDrawn="1"/>
        </p:nvGraphicFramePr>
        <p:xfrm>
          <a:off x="4495800" y="1051560"/>
          <a:ext cx="4495800" cy="512064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CF36-0EF2-4684-AF2A-2A161A083273}" type="datetime1">
              <a:rPr lang="en-US" smtClean="0"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/>
        </p:nvGraphicFramePr>
        <p:xfrm>
          <a:off x="0" y="1066800"/>
          <a:ext cx="9144000" cy="512064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53D0-A9E1-44E5-AC4A-44602DDA6BD8}" type="datetime1">
              <a:rPr lang="en-US" smtClean="0"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 userDrawn="1"/>
        </p:nvGraphicFramePr>
        <p:xfrm>
          <a:off x="0" y="76200"/>
          <a:ext cx="9144000" cy="621792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9117-805C-4B55-9438-3F3B83F5ED55}" type="datetime1">
              <a:rPr lang="en-US" smtClean="0"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C7C4-0608-4451-92DB-24DDDED6B98D}" type="datetime1">
              <a:rPr lang="en-US" smtClean="0"/>
              <a:t>2/12/2026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1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5317D-BCDF-4860-AC00-1C152F519BCF}" type="datetime1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3" r:id="rId5"/>
    <p:sldLayoutId id="2147483654" r:id="rId6"/>
    <p:sldLayoutId id="2147483655" r:id="rId7"/>
    <p:sldLayoutId id="2147483657" r:id="rId8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36.png"/><Relationship Id="rId7" Type="http://schemas.openxmlformats.org/officeDocument/2006/relationships/image" Target="../media/image38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40.wmf"/><Relationship Id="rId5" Type="http://schemas.openxmlformats.org/officeDocument/2006/relationships/image" Target="../media/image31.png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37.png"/><Relationship Id="rId9" Type="http://schemas.openxmlformats.org/officeDocument/2006/relationships/image" Target="../media/image3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7.wmf"/><Relationship Id="rId7" Type="http://schemas.openxmlformats.org/officeDocument/2006/relationships/image" Target="../media/image49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2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387798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/>
              <a:t>Intermediate Microeconomics: </a:t>
            </a:r>
            <a:r>
              <a:rPr lang="en-GB" sz="4400" dirty="0"/>
              <a:t>An Intuitive Approach with Calculus, 1e</a:t>
            </a:r>
            <a:endParaRPr lang="en-US" sz="4400" dirty="0"/>
          </a:p>
          <a:p>
            <a:endParaRPr lang="en-US" sz="4300" dirty="0"/>
          </a:p>
          <a:p>
            <a:r>
              <a:rPr lang="en-US" sz="3600" dirty="0"/>
              <a:t>Chapter 22 – </a:t>
            </a:r>
          </a:p>
          <a:p>
            <a:r>
              <a:rPr lang="en-US" sz="3600" dirty="0"/>
              <a:t>Asymmetric Information in Competitive Markets</a:t>
            </a:r>
          </a:p>
          <a:p>
            <a:endParaRPr lang="en-US" sz="4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625475"/>
          </a:xfrm>
        </p:spPr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88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9832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Moral Hazard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2954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Another problem arising from information asymmetry in our grade insurance example arises from </a:t>
            </a:r>
            <a:r>
              <a:rPr lang="en-US" b="1" i="1" dirty="0"/>
              <a:t>moral hazard</a:t>
            </a:r>
            <a:r>
              <a:rPr lang="en-US" i="1" dirty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85900" y="2003167"/>
            <a:ext cx="6248400" cy="646331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/>
              <a:t>Moral Hazard </a:t>
            </a:r>
            <a:r>
              <a:rPr lang="en-US" dirty="0"/>
              <a:t>is the change in </a:t>
            </a:r>
            <a:r>
              <a:rPr lang="en-US" i="1" dirty="0"/>
              <a:t>hidden behavior </a:t>
            </a:r>
            <a:r>
              <a:rPr lang="en-US" dirty="0"/>
              <a:t>by someone that enters a contract as a result of having entered the contract.</a:t>
            </a:r>
            <a:endParaRPr lang="en-US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28194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our grade insurance example, </a:t>
            </a:r>
            <a:r>
              <a:rPr lang="en-US" i="1" dirty="0"/>
              <a:t>moral hazard </a:t>
            </a:r>
            <a:r>
              <a:rPr lang="en-US" dirty="0"/>
              <a:t>arises from the fact that insured students no longer have an incentive to work as hard as they otherwise would.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3579656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such moral hazard is observable for insurance companies – such that there is no information asymmetry on behavior – the zero-profit price would simply increase.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441067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– some students may be more likely to reduce effort when insured than others, and this difference in student type may not be observable – such that there is information asymmetry </a:t>
            </a:r>
            <a:r>
              <a:rPr lang="en-US"/>
              <a:t>on behavior – </a:t>
            </a:r>
            <a:r>
              <a:rPr lang="en-US" dirty="0"/>
              <a:t>which may worsen the adverse selection problem</a:t>
            </a:r>
            <a:r>
              <a:rPr lang="en-US" i="1" dirty="0"/>
              <a:t>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5562600"/>
            <a:ext cx="6934200" cy="646331"/>
          </a:xfrm>
          <a:prstGeom prst="rect">
            <a:avLst/>
          </a:prstGeom>
          <a:solidFill>
            <a:srgbClr val="00BA0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Thus, when asymmetric information also generates moral hazard, </a:t>
            </a:r>
          </a:p>
          <a:p>
            <a:pPr algn="ctr"/>
            <a:r>
              <a:rPr lang="en-US" dirty="0"/>
              <a:t>it aggravates the adverse selection problem.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B55CD16A-6480-4D14-8D4E-525D67F2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868839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1141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Adverse Selection in Car Insurance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182469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the amount of car insurance bought by consumers and suppose there are two types of drivers, represented in the population in equal numbers, with the same demand for insurance: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211373"/>
            <a:ext cx="7602931" cy="33942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2" y="3211373"/>
            <a:ext cx="7641946" cy="33747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12" y="3211373"/>
            <a:ext cx="7622438" cy="33747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200400"/>
            <a:ext cx="7666330" cy="3516173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2514600" y="4648200"/>
            <a:ext cx="152400" cy="1737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6781800" y="5513832"/>
            <a:ext cx="182880" cy="2194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ight Triangle 31"/>
          <p:cNvSpPr/>
          <p:nvPr/>
        </p:nvSpPr>
        <p:spPr>
          <a:xfrm rot="10800000">
            <a:off x="2093976" y="4514088"/>
            <a:ext cx="740664" cy="66751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ight Triangle 39"/>
          <p:cNvSpPr/>
          <p:nvPr/>
        </p:nvSpPr>
        <p:spPr>
          <a:xfrm>
            <a:off x="6675120" y="5193792"/>
            <a:ext cx="685800" cy="609600"/>
          </a:xfrm>
          <a:prstGeom prst="rtTriangle">
            <a:avLst/>
          </a:prstGeom>
          <a:solidFill>
            <a:srgbClr val="F888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447800" y="18288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i="1" dirty="0"/>
              <a:t> </a:t>
            </a:r>
            <a:r>
              <a:rPr lang="en-US" i="1" dirty="0">
                <a:solidFill>
                  <a:srgbClr val="0000FF"/>
                </a:solidFill>
              </a:rPr>
              <a:t>Unsafe </a:t>
            </a:r>
            <a:r>
              <a:rPr lang="en-US" dirty="0">
                <a:solidFill>
                  <a:srgbClr val="0000FF"/>
                </a:solidFill>
              </a:rPr>
              <a:t>Type 1 </a:t>
            </a:r>
            <a:r>
              <a:rPr lang="en-US" dirty="0"/>
              <a:t>drivers have expected </a:t>
            </a:r>
            <a:r>
              <a:rPr lang="en-US" i="1" dirty="0"/>
              <a:t>MC </a:t>
            </a:r>
            <a:r>
              <a:rPr lang="en-US" dirty="0"/>
              <a:t>of </a:t>
            </a:r>
            <a:r>
              <a:rPr lang="en-US" b="1" i="1" dirty="0">
                <a:solidFill>
                  <a:srgbClr val="0000FF"/>
                </a:solidFill>
                <a:latin typeface="Times New Roman"/>
              </a:rPr>
              <a:t>MC</a:t>
            </a:r>
            <a:r>
              <a:rPr lang="en-US" b="1" baseline="30000" dirty="0">
                <a:solidFill>
                  <a:srgbClr val="0000FF"/>
                </a:solidFill>
                <a:latin typeface="Times New Roman"/>
              </a:rPr>
              <a:t> 1</a:t>
            </a:r>
            <a:r>
              <a:rPr lang="en-US" b="1" dirty="0"/>
              <a:t> </a:t>
            </a:r>
            <a:r>
              <a:rPr lang="en-US" dirty="0"/>
              <a:t>for insurance firms.</a:t>
            </a:r>
          </a:p>
          <a:p>
            <a:pPr>
              <a:buFont typeface="Wingdings" charset="2"/>
              <a:buChar char="§"/>
            </a:pPr>
            <a:r>
              <a:rPr lang="en-US" dirty="0"/>
              <a:t> </a:t>
            </a:r>
            <a:r>
              <a:rPr lang="en-US" i="1" dirty="0">
                <a:solidFill>
                  <a:srgbClr val="F21AD8"/>
                </a:solidFill>
              </a:rPr>
              <a:t>Safe </a:t>
            </a:r>
            <a:r>
              <a:rPr lang="en-US" dirty="0">
                <a:solidFill>
                  <a:srgbClr val="F21AD8"/>
                </a:solidFill>
              </a:rPr>
              <a:t>Type 2 </a:t>
            </a:r>
            <a:r>
              <a:rPr lang="en-US" dirty="0"/>
              <a:t>drivers have expected </a:t>
            </a:r>
            <a:r>
              <a:rPr lang="en-US" i="1" dirty="0"/>
              <a:t>MC</a:t>
            </a:r>
            <a:r>
              <a:rPr lang="en-US" dirty="0"/>
              <a:t> of </a:t>
            </a:r>
            <a:r>
              <a:rPr lang="en-US" b="1" i="1" dirty="0">
                <a:solidFill>
                  <a:srgbClr val="F21AD8"/>
                </a:solidFill>
                <a:latin typeface="Times New Roman"/>
              </a:rPr>
              <a:t>MC</a:t>
            </a:r>
            <a:r>
              <a:rPr lang="en-US" b="1" baseline="30000" dirty="0">
                <a:solidFill>
                  <a:srgbClr val="F21AD8"/>
                </a:solidFill>
                <a:latin typeface="Times New Roman"/>
              </a:rPr>
              <a:t> 2</a:t>
            </a:r>
            <a:r>
              <a:rPr lang="en-US" dirty="0"/>
              <a:t> for insurance firms.</a:t>
            </a:r>
            <a:endParaRPr lang="en-US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304800" y="24384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competitive insurance firms can tell who is who, they will charge </a:t>
            </a:r>
            <a:r>
              <a:rPr lang="en-US" b="1" i="1" dirty="0">
                <a:solidFill>
                  <a:srgbClr val="0000FF"/>
                </a:solidFill>
                <a:latin typeface="Times New Roman"/>
              </a:rPr>
              <a:t>p</a:t>
            </a:r>
            <a:r>
              <a:rPr lang="en-US" b="1" baseline="30000" dirty="0">
                <a:solidFill>
                  <a:srgbClr val="0000FF"/>
                </a:solidFill>
                <a:latin typeface="Times New Roman"/>
              </a:rPr>
              <a:t>1</a:t>
            </a:r>
            <a:r>
              <a:rPr lang="en-US" dirty="0"/>
              <a:t> to type 1 and </a:t>
            </a:r>
            <a:r>
              <a:rPr lang="en-US" b="1" i="1" dirty="0">
                <a:solidFill>
                  <a:srgbClr val="F21AD8"/>
                </a:solidFill>
                <a:latin typeface="Times New Roman"/>
              </a:rPr>
              <a:t>p</a:t>
            </a:r>
            <a:r>
              <a:rPr lang="en-US" b="1" baseline="30000" dirty="0">
                <a:solidFill>
                  <a:srgbClr val="F21AD8"/>
                </a:solidFill>
                <a:latin typeface="Times New Roman"/>
              </a:rPr>
              <a:t>1</a:t>
            </a:r>
            <a:r>
              <a:rPr lang="en-US" dirty="0"/>
              <a:t> to type 1.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66800" y="2724912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if they cannot tell, the zero-profit price </a:t>
            </a:r>
            <a:r>
              <a:rPr lang="en-US" b="1" i="1" dirty="0">
                <a:solidFill>
                  <a:srgbClr val="008000"/>
                </a:solidFill>
                <a:latin typeface="Times New Roman"/>
              </a:rPr>
              <a:t>p*</a:t>
            </a:r>
            <a:r>
              <a:rPr lang="en-US" dirty="0"/>
              <a:t> will fall halfway between </a:t>
            </a:r>
            <a:r>
              <a:rPr lang="en-US" b="1" i="1" dirty="0">
                <a:solidFill>
                  <a:srgbClr val="0000FF"/>
                </a:solidFill>
                <a:latin typeface="Times New Roman"/>
              </a:rPr>
              <a:t>p</a:t>
            </a:r>
            <a:r>
              <a:rPr lang="en-US" b="1" baseline="30000" dirty="0">
                <a:solidFill>
                  <a:srgbClr val="0000FF"/>
                </a:solidFill>
                <a:latin typeface="Times New Roman"/>
              </a:rPr>
              <a:t>1</a:t>
            </a:r>
            <a:r>
              <a:rPr lang="en-US" dirty="0"/>
              <a:t> and </a:t>
            </a:r>
            <a:r>
              <a:rPr lang="en-US" b="1" i="1" dirty="0">
                <a:solidFill>
                  <a:srgbClr val="F21AD8"/>
                </a:solidFill>
                <a:latin typeface="Times New Roman"/>
              </a:rPr>
              <a:t>p</a:t>
            </a:r>
            <a:r>
              <a:rPr lang="en-US" b="1" baseline="30000" dirty="0">
                <a:solidFill>
                  <a:srgbClr val="F21AD8"/>
                </a:solidFill>
                <a:latin typeface="Times New Roman"/>
              </a:rPr>
              <a:t>1</a:t>
            </a:r>
            <a:r>
              <a:rPr lang="en-US" dirty="0"/>
              <a:t>.  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981200" y="6553200"/>
            <a:ext cx="914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6553200" y="6553200"/>
            <a:ext cx="914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524000" y="32766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results in </a:t>
            </a:r>
            <a:r>
              <a:rPr lang="en-US" b="1" i="1" dirty="0"/>
              <a:t>DWL </a:t>
            </a:r>
            <a:r>
              <a:rPr lang="en-US" dirty="0"/>
              <a:t>from </a:t>
            </a:r>
            <a:r>
              <a:rPr lang="en-US" i="1" dirty="0">
                <a:solidFill>
                  <a:srgbClr val="0000FF"/>
                </a:solidFill>
              </a:rPr>
              <a:t>over-provision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of insurance to unsafe drivers …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075688" y="60960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0800000">
            <a:off x="6650736" y="6096000"/>
            <a:ext cx="740664" cy="1588"/>
          </a:xfrm>
          <a:prstGeom prst="straightConnector1">
            <a:avLst/>
          </a:prstGeom>
          <a:ln>
            <a:solidFill>
              <a:srgbClr val="F21AD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410200" y="32766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 and a </a:t>
            </a:r>
            <a:r>
              <a:rPr lang="en-US" b="1" i="1" dirty="0"/>
              <a:t>DWL </a:t>
            </a:r>
            <a:r>
              <a:rPr lang="en-US" dirty="0"/>
              <a:t>from </a:t>
            </a:r>
          </a:p>
          <a:p>
            <a:pPr algn="ctr"/>
            <a:r>
              <a:rPr lang="en-US" i="1" dirty="0">
                <a:solidFill>
                  <a:srgbClr val="F21AD8"/>
                </a:solidFill>
              </a:rPr>
              <a:t>under-provision</a:t>
            </a:r>
            <a:r>
              <a:rPr lang="en-US" dirty="0">
                <a:solidFill>
                  <a:srgbClr val="F21AD8"/>
                </a:solidFill>
              </a:rPr>
              <a:t> </a:t>
            </a:r>
            <a:r>
              <a:rPr lang="en-US" dirty="0"/>
              <a:t>of insurance to safe drivers.</a:t>
            </a:r>
          </a:p>
        </p:txBody>
      </p: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31A77016-5CFC-4B28-85C2-A71031FF8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868839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0" grpId="0" animBg="1"/>
      <p:bldP spid="41" grpId="0"/>
      <p:bldP spid="43" grpId="0"/>
      <p:bldP spid="44" grpId="0"/>
      <p:bldP spid="49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35481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Another Way to See </a:t>
            </a:r>
            <a:r>
              <a:rPr lang="en-US" i="1" dirty="0"/>
              <a:t>DWL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200400"/>
            <a:ext cx="7666330" cy="351617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514600" y="4648200"/>
            <a:ext cx="152400" cy="1737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781800" y="5513832"/>
            <a:ext cx="182880" cy="2194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4" y="3191256"/>
            <a:ext cx="3779520" cy="35990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128" y="3200400"/>
            <a:ext cx="3818534" cy="35161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023006"/>
            <a:ext cx="3840480" cy="36825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224" y="3200400"/>
            <a:ext cx="3779520" cy="343326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248400" y="14478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asymmetric information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2438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1 Surplus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81800" y="2438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48600" y="2438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</a:rPr>
              <a:t>a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b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0" y="2819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2 Surplus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48400" y="2819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+</a:t>
            </a:r>
            <a:r>
              <a:rPr lang="en-US" i="1" dirty="0"/>
              <a:t>b</a:t>
            </a:r>
            <a:r>
              <a:rPr lang="en-US" dirty="0"/>
              <a:t>+</a:t>
            </a:r>
            <a:r>
              <a:rPr lang="en-US" i="1" dirty="0"/>
              <a:t>c</a:t>
            </a:r>
            <a:r>
              <a:rPr lang="en-US" dirty="0"/>
              <a:t>+</a:t>
            </a:r>
            <a:r>
              <a:rPr lang="en-US" i="1" dirty="0"/>
              <a:t>d</a:t>
            </a:r>
            <a:r>
              <a:rPr lang="en-US" dirty="0"/>
              <a:t>+</a:t>
            </a:r>
            <a:r>
              <a:rPr lang="en-US" i="1" dirty="0"/>
              <a:t>e</a:t>
            </a:r>
            <a:r>
              <a:rPr lang="en-US" dirty="0"/>
              <a:t>+</a:t>
            </a:r>
            <a:r>
              <a:rPr lang="en-US" i="1" dirty="0"/>
              <a:t>f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48600" y="2819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</a:rPr>
              <a:t>a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b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c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0" y="344384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Surplus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44384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 </a:t>
            </a:r>
            <a:r>
              <a:rPr lang="en-US" dirty="0"/>
              <a:t>2</a:t>
            </a:r>
            <a:r>
              <a:rPr lang="en-US" i="1" dirty="0"/>
              <a:t>a</a:t>
            </a:r>
            <a:r>
              <a:rPr lang="en-US" dirty="0"/>
              <a:t>+</a:t>
            </a:r>
            <a:r>
              <a:rPr lang="en-US" i="1" dirty="0"/>
              <a:t>b</a:t>
            </a:r>
            <a:r>
              <a:rPr lang="en-US" dirty="0"/>
              <a:t>+</a:t>
            </a:r>
            <a:r>
              <a:rPr lang="en-US" i="1" dirty="0"/>
              <a:t>c</a:t>
            </a:r>
            <a:r>
              <a:rPr lang="en-US" dirty="0"/>
              <a:t>+</a:t>
            </a:r>
            <a:r>
              <a:rPr lang="en-US" i="1" dirty="0"/>
              <a:t>d</a:t>
            </a:r>
            <a:r>
              <a:rPr lang="en-US" dirty="0"/>
              <a:t>+</a:t>
            </a:r>
            <a:r>
              <a:rPr lang="en-US" i="1" dirty="0"/>
              <a:t>e</a:t>
            </a:r>
            <a:r>
              <a:rPr lang="en-US" dirty="0"/>
              <a:t>+</a:t>
            </a:r>
            <a:r>
              <a:rPr lang="en-US" i="1" dirty="0"/>
              <a:t>f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72400" y="344384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2</a:t>
            </a:r>
            <a:r>
              <a:rPr lang="en-US" i="1" dirty="0">
                <a:solidFill>
                  <a:srgbClr val="008000"/>
                </a:solidFill>
              </a:rPr>
              <a:t>a</a:t>
            </a:r>
            <a:r>
              <a:rPr lang="en-US" dirty="0">
                <a:solidFill>
                  <a:srgbClr val="008000"/>
                </a:solidFill>
              </a:rPr>
              <a:t>+2</a:t>
            </a:r>
            <a:r>
              <a:rPr lang="en-US" i="1" dirty="0">
                <a:solidFill>
                  <a:srgbClr val="008000"/>
                </a:solidFill>
              </a:rPr>
              <a:t>b</a:t>
            </a:r>
            <a:r>
              <a:rPr lang="en-US" dirty="0">
                <a:solidFill>
                  <a:srgbClr val="008000"/>
                </a:solidFill>
              </a:rPr>
              <a:t>+2</a:t>
            </a:r>
            <a:r>
              <a:rPr lang="en-US" i="1" dirty="0">
                <a:solidFill>
                  <a:srgbClr val="008000"/>
                </a:solidFill>
              </a:rPr>
              <a:t>c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4648200" y="2439988"/>
            <a:ext cx="419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648200" y="3354388"/>
            <a:ext cx="419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620000" y="1641257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asymmetric information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58000" y="365918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248400" y="388778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 </a:t>
            </a:r>
            <a:r>
              <a:rPr lang="en-US" dirty="0"/>
              <a:t>2</a:t>
            </a:r>
            <a:r>
              <a:rPr lang="en-US" i="1" dirty="0"/>
              <a:t>a</a:t>
            </a:r>
            <a:r>
              <a:rPr lang="en-US" dirty="0"/>
              <a:t>+2</a:t>
            </a:r>
            <a:r>
              <a:rPr lang="en-US" i="1" dirty="0"/>
              <a:t>b</a:t>
            </a:r>
            <a:r>
              <a:rPr lang="en-US" dirty="0"/>
              <a:t>+</a:t>
            </a:r>
            <a:r>
              <a:rPr lang="en-US" i="1" dirty="0"/>
              <a:t>c</a:t>
            </a:r>
            <a:r>
              <a:rPr lang="en-US" dirty="0"/>
              <a:t>+</a:t>
            </a:r>
            <a:r>
              <a:rPr lang="en-US" i="1" dirty="0"/>
              <a:t>e</a:t>
            </a:r>
            <a:r>
              <a:rPr lang="en-US" dirty="0"/>
              <a:t>+</a:t>
            </a:r>
            <a:r>
              <a:rPr lang="en-US" i="1" dirty="0"/>
              <a:t>f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58000" y="411638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96000" y="434498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 </a:t>
            </a:r>
            <a:r>
              <a:rPr lang="en-US" dirty="0"/>
              <a:t>2</a:t>
            </a:r>
            <a:r>
              <a:rPr lang="en-US" i="1" dirty="0"/>
              <a:t>a</a:t>
            </a:r>
            <a:r>
              <a:rPr lang="en-US" dirty="0"/>
              <a:t>+2</a:t>
            </a:r>
            <a:r>
              <a:rPr lang="en-US" i="1" dirty="0"/>
              <a:t>b</a:t>
            </a:r>
            <a:r>
              <a:rPr lang="en-US" dirty="0"/>
              <a:t>+2</a:t>
            </a:r>
            <a:r>
              <a:rPr lang="en-US" i="1" dirty="0"/>
              <a:t>c</a:t>
            </a:r>
            <a:r>
              <a:rPr lang="en-US" dirty="0"/>
              <a:t>+0.5</a:t>
            </a:r>
            <a:r>
              <a:rPr lang="en-US" i="1" dirty="0"/>
              <a:t>e</a:t>
            </a:r>
            <a:r>
              <a:rPr lang="en-US" dirty="0"/>
              <a:t>+</a:t>
            </a:r>
            <a:r>
              <a:rPr lang="en-US" i="1" dirty="0"/>
              <a:t>f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58000" y="458525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248400" y="4813856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 </a:t>
            </a:r>
            <a:r>
              <a:rPr lang="en-US" dirty="0"/>
              <a:t>2</a:t>
            </a:r>
            <a:r>
              <a:rPr lang="en-US" i="1" dirty="0"/>
              <a:t>a</a:t>
            </a:r>
            <a:r>
              <a:rPr lang="en-US" dirty="0"/>
              <a:t>+2</a:t>
            </a:r>
            <a:r>
              <a:rPr lang="en-US" i="1" dirty="0"/>
              <a:t>b</a:t>
            </a:r>
            <a:r>
              <a:rPr lang="en-US" dirty="0"/>
              <a:t>+2</a:t>
            </a:r>
            <a:r>
              <a:rPr lang="en-US" i="1" dirty="0"/>
              <a:t>c</a:t>
            </a:r>
            <a:r>
              <a:rPr lang="en-US" dirty="0"/>
              <a:t>+</a:t>
            </a:r>
            <a:r>
              <a:rPr lang="en-US" i="1" dirty="0"/>
              <a:t>g</a:t>
            </a:r>
            <a:r>
              <a:rPr lang="en-US" dirty="0"/>
              <a:t>+</a:t>
            </a:r>
            <a:r>
              <a:rPr lang="en-US" i="1" dirty="0"/>
              <a:t>f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715000" y="5562600"/>
            <a:ext cx="2819400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i="1" dirty="0"/>
              <a:t>DWL </a:t>
            </a:r>
            <a:r>
              <a:rPr lang="en-US" dirty="0"/>
              <a:t>from asymmetric information is therefore </a:t>
            </a:r>
            <a:r>
              <a:rPr lang="en-US" b="1" i="1" dirty="0">
                <a:solidFill>
                  <a:srgbClr val="0000FF"/>
                </a:solidFill>
              </a:rPr>
              <a:t>g</a:t>
            </a:r>
            <a:r>
              <a:rPr lang="en-US" dirty="0"/>
              <a:t>+</a:t>
            </a:r>
            <a:r>
              <a:rPr lang="en-US" b="1" i="1" dirty="0">
                <a:solidFill>
                  <a:srgbClr val="F21AD8"/>
                </a:solidFill>
              </a:rPr>
              <a:t>f</a:t>
            </a:r>
            <a:r>
              <a:rPr lang="en-US" dirty="0"/>
              <a:t>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9600" y="168806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also overlay these …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09600" y="22214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and derive </a:t>
            </a:r>
            <a:r>
              <a:rPr lang="en-US" i="1" dirty="0"/>
              <a:t>DWL </a:t>
            </a:r>
            <a:r>
              <a:rPr lang="en-US" dirty="0"/>
              <a:t>in a single graph.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172200" y="3440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 </a:t>
            </a:r>
            <a:r>
              <a:rPr lang="en-US" dirty="0"/>
              <a:t>2</a:t>
            </a:r>
            <a:r>
              <a:rPr lang="en-US" i="1" dirty="0"/>
              <a:t>a</a:t>
            </a:r>
            <a:r>
              <a:rPr lang="en-US" dirty="0"/>
              <a:t>+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en-US" dirty="0"/>
              <a:t>+</a:t>
            </a:r>
            <a:r>
              <a:rPr lang="en-US" i="1" dirty="0"/>
              <a:t>c</a:t>
            </a:r>
            <a:r>
              <a:rPr lang="en-US" dirty="0"/>
              <a:t>+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US" dirty="0"/>
              <a:t>+</a:t>
            </a:r>
            <a:r>
              <a:rPr lang="en-US" i="1" dirty="0"/>
              <a:t>e</a:t>
            </a:r>
            <a:r>
              <a:rPr lang="en-US" dirty="0"/>
              <a:t>+</a:t>
            </a:r>
            <a:r>
              <a:rPr lang="en-US" i="1" dirty="0"/>
              <a:t>f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248400" y="3886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 </a:t>
            </a:r>
            <a:r>
              <a:rPr lang="en-US" dirty="0"/>
              <a:t>2</a:t>
            </a:r>
            <a:r>
              <a:rPr lang="en-US" i="1" dirty="0"/>
              <a:t>a</a:t>
            </a:r>
            <a:r>
              <a:rPr lang="en-US" dirty="0"/>
              <a:t>+2</a:t>
            </a:r>
            <a:r>
              <a:rPr lang="en-US" i="1" dirty="0"/>
              <a:t>b</a:t>
            </a:r>
            <a:r>
              <a:rPr lang="en-US" dirty="0"/>
              <a:t>+</a:t>
            </a:r>
            <a:r>
              <a:rPr lang="en-US" i="1" dirty="0"/>
              <a:t>c</a:t>
            </a:r>
            <a:r>
              <a:rPr lang="en-US" dirty="0"/>
              <a:t>+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US" dirty="0"/>
              <a:t>+</a:t>
            </a:r>
            <a:r>
              <a:rPr lang="en-US" i="1" dirty="0"/>
              <a:t>f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96000" y="4343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 </a:t>
            </a:r>
            <a:r>
              <a:rPr lang="en-US" dirty="0"/>
              <a:t>2</a:t>
            </a:r>
            <a:r>
              <a:rPr lang="en-US" i="1" dirty="0"/>
              <a:t>a</a:t>
            </a:r>
            <a:r>
              <a:rPr lang="en-US" dirty="0"/>
              <a:t>+2</a:t>
            </a:r>
            <a:r>
              <a:rPr lang="en-US" i="1" dirty="0"/>
              <a:t>b</a:t>
            </a:r>
            <a:r>
              <a:rPr lang="en-US" dirty="0"/>
              <a:t>+2</a:t>
            </a:r>
            <a:r>
              <a:rPr lang="en-US" i="1" dirty="0"/>
              <a:t>c</a:t>
            </a:r>
            <a:r>
              <a:rPr lang="en-US" dirty="0"/>
              <a:t>+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0.5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US" dirty="0"/>
              <a:t>+</a:t>
            </a:r>
            <a:r>
              <a:rPr lang="en-US" i="1" dirty="0"/>
              <a:t>f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248400" y="48122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 </a:t>
            </a:r>
            <a:r>
              <a:rPr lang="en-US" dirty="0"/>
              <a:t>2</a:t>
            </a:r>
            <a:r>
              <a:rPr lang="en-US" i="1" dirty="0"/>
              <a:t>a</a:t>
            </a:r>
            <a:r>
              <a:rPr lang="en-US" dirty="0"/>
              <a:t>+2</a:t>
            </a:r>
            <a:r>
              <a:rPr lang="en-US" i="1" dirty="0"/>
              <a:t>b</a:t>
            </a:r>
            <a:r>
              <a:rPr lang="en-US" dirty="0"/>
              <a:t>+2</a:t>
            </a:r>
            <a:r>
              <a:rPr lang="en-US" i="1" dirty="0"/>
              <a:t>c</a:t>
            </a:r>
            <a:r>
              <a:rPr lang="en-US" dirty="0"/>
              <a:t>+</a:t>
            </a:r>
            <a:r>
              <a:rPr lang="en-US" b="1" i="1" dirty="0">
                <a:solidFill>
                  <a:srgbClr val="0000FF"/>
                </a:solidFill>
              </a:rPr>
              <a:t>g</a:t>
            </a:r>
            <a:r>
              <a:rPr lang="en-US" dirty="0"/>
              <a:t>+</a:t>
            </a:r>
            <a:r>
              <a:rPr lang="en-US" b="1" i="1" dirty="0">
                <a:solidFill>
                  <a:srgbClr val="F21AD8"/>
                </a:solidFill>
              </a:rPr>
              <a:t>f</a:t>
            </a:r>
          </a:p>
        </p:txBody>
      </p:sp>
      <p:sp>
        <p:nvSpPr>
          <p:cNvPr id="37" name="Footer Placeholder 1">
            <a:extLst>
              <a:ext uri="{FF2B5EF4-FFF2-40B4-BE49-F238E27FC236}">
                <a16:creationId xmlns:a16="http://schemas.microsoft.com/office/drawing/2014/main" id="{00F50E09-EE7D-4EC9-BDF3-AABD06DD4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868839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2751E-6 4.7661E-6 L -0.41681 4.7661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9" grpId="0"/>
      <p:bldP spid="30" grpId="0"/>
      <p:bldP spid="31" grpId="0"/>
      <p:bldP spid="45" grpId="0"/>
      <p:bldP spid="49" grpId="0"/>
      <p:bldP spid="50" grpId="0"/>
      <p:bldP spid="51" grpId="0"/>
      <p:bldP spid="52" grpId="0"/>
      <p:bldP spid="53" grpId="0"/>
      <p:bldP spid="54" grpId="0"/>
      <p:bldP spid="59" grpId="0" animBg="1"/>
      <p:bldP spid="60" grpId="0"/>
      <p:bldP spid="61" grpId="0"/>
      <p:bldP spid="62" grpId="0"/>
      <p:bldP spid="62" grpId="1"/>
      <p:bldP spid="63" grpId="0"/>
      <p:bldP spid="64" grpId="0"/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976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Revealing Information through Screening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895600"/>
            <a:ext cx="4783531" cy="373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895600"/>
            <a:ext cx="4783531" cy="3716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895600"/>
            <a:ext cx="4710989" cy="3733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91000" y="4953000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895600"/>
            <a:ext cx="4732325" cy="36996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2895600"/>
            <a:ext cx="4732325" cy="37124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2895600"/>
            <a:ext cx="4745126" cy="37167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19800" y="1143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without screening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86553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1 Surplus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24600" y="186553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+</a:t>
            </a:r>
            <a:r>
              <a:rPr lang="en-US" i="1" dirty="0"/>
              <a:t>b</a:t>
            </a:r>
            <a:r>
              <a:rPr lang="en-US" dirty="0"/>
              <a:t>+</a:t>
            </a:r>
            <a:r>
              <a:rPr lang="en-US" i="1" dirty="0"/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48600" y="186553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224653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2 Surplus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24600" y="224653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+</a:t>
            </a:r>
            <a:r>
              <a:rPr lang="en-US" i="1" dirty="0"/>
              <a:t>b</a:t>
            </a:r>
            <a:r>
              <a:rPr lang="en-US" dirty="0"/>
              <a:t>+</a:t>
            </a:r>
            <a:r>
              <a:rPr lang="en-US" i="1" dirty="0"/>
              <a:t>c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67600" y="224653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</a:rPr>
              <a:t>a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b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c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h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0" y="293241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Surplus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18793" y="291319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 </a:t>
            </a:r>
            <a:r>
              <a:rPr lang="en-US" dirty="0"/>
              <a:t>2</a:t>
            </a:r>
            <a:r>
              <a:rPr lang="en-US" i="1" dirty="0"/>
              <a:t>a</a:t>
            </a:r>
            <a:r>
              <a:rPr lang="en-US" dirty="0"/>
              <a:t>+2</a:t>
            </a:r>
            <a:r>
              <a:rPr lang="en-US" i="1" dirty="0"/>
              <a:t>b</a:t>
            </a:r>
            <a:r>
              <a:rPr lang="en-US" dirty="0"/>
              <a:t>+2</a:t>
            </a:r>
            <a:r>
              <a:rPr lang="en-US" i="1" dirty="0"/>
              <a:t>c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10535" y="291319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2</a:t>
            </a:r>
            <a:r>
              <a:rPr lang="en-US" i="1" dirty="0">
                <a:solidFill>
                  <a:srgbClr val="008000"/>
                </a:solidFill>
              </a:rPr>
              <a:t>a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b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c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h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i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648200" y="1867119"/>
            <a:ext cx="419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648200" y="2803267"/>
            <a:ext cx="419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91400" y="1143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with screening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76800" y="3501108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screening, we gain surplus of (</a:t>
            </a:r>
            <a:r>
              <a:rPr lang="en-US" i="1" dirty="0"/>
              <a:t>h</a:t>
            </a:r>
            <a:r>
              <a:rPr lang="en-US" dirty="0"/>
              <a:t>+</a:t>
            </a:r>
            <a:r>
              <a:rPr lang="en-US" i="1" dirty="0"/>
              <a:t>i</a:t>
            </a:r>
            <a:r>
              <a:rPr lang="en-US" dirty="0"/>
              <a:t>) and lose surplus of (</a:t>
            </a:r>
            <a:r>
              <a:rPr lang="en-US" i="1" dirty="0" err="1"/>
              <a:t>b</a:t>
            </a:r>
            <a:r>
              <a:rPr lang="en-US" dirty="0" err="1"/>
              <a:t>+</a:t>
            </a:r>
            <a:r>
              <a:rPr lang="en-US" i="1" dirty="0" err="1"/>
              <a:t>c</a:t>
            </a:r>
            <a:r>
              <a:rPr lang="en-US" dirty="0"/>
              <a:t>) 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63389" y="414397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which may result in </a:t>
            </a:r>
            <a:r>
              <a:rPr lang="en-US" i="1" dirty="0"/>
              <a:t>greater DWL</a:t>
            </a:r>
            <a:r>
              <a:rPr lang="en-US" dirty="0"/>
              <a:t> when information is sufficiently costly (high </a:t>
            </a:r>
            <a:r>
              <a:rPr lang="en-US" b="1" i="1" dirty="0">
                <a:solidFill>
                  <a:srgbClr val="F21AD8"/>
                </a:solidFill>
                <a:latin typeface="Times New Roman"/>
              </a:rPr>
              <a:t>p</a:t>
            </a:r>
            <a:r>
              <a:rPr lang="en-US" b="1" baseline="30000" dirty="0">
                <a:solidFill>
                  <a:srgbClr val="F21AD8"/>
                </a:solidFill>
                <a:latin typeface="Times New Roman"/>
              </a:rPr>
              <a:t>2</a:t>
            </a:r>
            <a:r>
              <a:rPr lang="en-US" dirty="0"/>
              <a:t>),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53000" y="5073255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will </a:t>
            </a:r>
            <a:r>
              <a:rPr lang="en-US" i="1" dirty="0"/>
              <a:t>reduce DWL </a:t>
            </a:r>
            <a:r>
              <a:rPr lang="en-US" dirty="0"/>
              <a:t>when information is sufficiently cheap (low </a:t>
            </a:r>
            <a:r>
              <a:rPr lang="en-US" b="1" i="1" dirty="0">
                <a:solidFill>
                  <a:srgbClr val="F21AD8"/>
                </a:solidFill>
                <a:latin typeface="Times New Roman"/>
              </a:rPr>
              <a:t>p</a:t>
            </a:r>
            <a:r>
              <a:rPr lang="en-US" b="1" baseline="30000" dirty="0">
                <a:solidFill>
                  <a:srgbClr val="F21AD8"/>
                </a:solidFill>
                <a:latin typeface="Times New Roman"/>
              </a:rPr>
              <a:t>2</a:t>
            </a:r>
            <a:r>
              <a:rPr lang="en-US" dirty="0"/>
              <a:t>) …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20637" y="2779097"/>
            <a:ext cx="2438400" cy="1200329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Because information is costly, it is not always efficient to gather information.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53000" y="57150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and eliminate </a:t>
            </a:r>
            <a:r>
              <a:rPr lang="en-US" i="1" dirty="0"/>
              <a:t>DWL </a:t>
            </a:r>
            <a:r>
              <a:rPr lang="en-US" dirty="0"/>
              <a:t>when information is free (</a:t>
            </a:r>
            <a:r>
              <a:rPr lang="en-US" b="1" i="1" dirty="0">
                <a:solidFill>
                  <a:srgbClr val="F21AD8"/>
                </a:solidFill>
                <a:latin typeface="Times New Roman"/>
              </a:rPr>
              <a:t>p</a:t>
            </a:r>
            <a:r>
              <a:rPr lang="en-US" b="1" baseline="30000" dirty="0">
                <a:solidFill>
                  <a:srgbClr val="F21AD8"/>
                </a:solidFill>
                <a:latin typeface="Times New Roman"/>
              </a:rPr>
              <a:t>2</a:t>
            </a:r>
            <a:r>
              <a:rPr lang="en-US" b="1" i="1" dirty="0">
                <a:solidFill>
                  <a:srgbClr val="F21AD8"/>
                </a:solidFill>
                <a:latin typeface="Times New Roman"/>
              </a:rPr>
              <a:t> =MC</a:t>
            </a:r>
            <a:r>
              <a:rPr lang="en-US" b="1" baseline="30000" dirty="0">
                <a:solidFill>
                  <a:srgbClr val="F21AD8"/>
                </a:solidFill>
                <a:latin typeface="Times New Roman"/>
              </a:rPr>
              <a:t>2</a:t>
            </a:r>
            <a:r>
              <a:rPr lang="en-US" dirty="0"/>
              <a:t>),.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400" y="1098869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information is revealed through </a:t>
            </a:r>
            <a:r>
              <a:rPr lang="en-US" b="1" i="1" dirty="0"/>
              <a:t>screens</a:t>
            </a:r>
            <a:r>
              <a:rPr lang="en-US" dirty="0"/>
              <a:t>, type 1’s price has to be </a:t>
            </a:r>
            <a:r>
              <a:rPr lang="en-US" b="1" i="1" dirty="0">
                <a:solidFill>
                  <a:srgbClr val="0000FF"/>
                </a:solidFill>
                <a:latin typeface="Times New Roman"/>
              </a:rPr>
              <a:t>p</a:t>
            </a:r>
            <a:r>
              <a:rPr lang="en-US" b="1" baseline="30000" dirty="0">
                <a:solidFill>
                  <a:srgbClr val="0000FF"/>
                </a:solidFill>
                <a:latin typeface="Times New Roman"/>
              </a:rPr>
              <a:t>1</a:t>
            </a:r>
            <a:r>
              <a:rPr lang="en-US" dirty="0"/>
              <a:t> (and cannot be higher or else another firm will offer insurance at </a:t>
            </a:r>
            <a:r>
              <a:rPr lang="en-US" b="1" i="1" dirty="0">
                <a:solidFill>
                  <a:srgbClr val="0000FF"/>
                </a:solidFill>
                <a:latin typeface="Times New Roman"/>
              </a:rPr>
              <a:t>p</a:t>
            </a:r>
            <a:r>
              <a:rPr lang="en-US" b="1" baseline="30000" dirty="0">
                <a:solidFill>
                  <a:srgbClr val="0000FF"/>
                </a:solidFill>
                <a:latin typeface="Times New Roman"/>
              </a:rPr>
              <a:t>1</a:t>
            </a:r>
            <a:r>
              <a:rPr lang="en-US" dirty="0"/>
              <a:t>.)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2400" y="2010337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screening cost is thus passed to type 2</a:t>
            </a:r>
          </a:p>
          <a:p>
            <a:r>
              <a:rPr lang="en-US" dirty="0"/>
              <a:t>by setting </a:t>
            </a:r>
            <a:r>
              <a:rPr lang="en-US" b="1" i="1" dirty="0">
                <a:solidFill>
                  <a:srgbClr val="F21AD8"/>
                </a:solidFill>
                <a:latin typeface="Times New Roman"/>
              </a:rPr>
              <a:t>p</a:t>
            </a:r>
            <a:r>
              <a:rPr lang="en-US" b="1" baseline="30000" dirty="0">
                <a:solidFill>
                  <a:srgbClr val="F21AD8"/>
                </a:solidFill>
                <a:latin typeface="Times New Roman"/>
              </a:rPr>
              <a:t>2</a:t>
            </a:r>
            <a:r>
              <a:rPr lang="en-US" b="1" i="1" dirty="0">
                <a:solidFill>
                  <a:srgbClr val="F21AD8"/>
                </a:solidFill>
                <a:latin typeface="Times New Roman"/>
              </a:rPr>
              <a:t> &gt;MC</a:t>
            </a:r>
            <a:r>
              <a:rPr lang="en-US" b="1" baseline="30000" dirty="0">
                <a:solidFill>
                  <a:srgbClr val="F21AD8"/>
                </a:solidFill>
                <a:latin typeface="Times New Roman"/>
              </a:rPr>
              <a:t>2</a:t>
            </a:r>
            <a:r>
              <a:rPr lang="en-US" dirty="0"/>
              <a:t>, where </a:t>
            </a:r>
            <a:r>
              <a:rPr lang="en-US" b="1" i="1" dirty="0">
                <a:solidFill>
                  <a:srgbClr val="F21AD8"/>
                </a:solidFill>
                <a:latin typeface="Times New Roman"/>
              </a:rPr>
              <a:t>p</a:t>
            </a:r>
            <a:r>
              <a:rPr lang="en-US" b="1" baseline="30000" dirty="0">
                <a:solidFill>
                  <a:srgbClr val="F21AD8"/>
                </a:solidFill>
                <a:latin typeface="Times New Roman"/>
              </a:rPr>
              <a:t>2</a:t>
            </a:r>
            <a:r>
              <a:rPr lang="en-US" b="1" i="1" dirty="0">
                <a:solidFill>
                  <a:srgbClr val="F21AD8"/>
                </a:solidFill>
                <a:latin typeface="Times New Roman"/>
              </a:rPr>
              <a:t> -MC</a:t>
            </a:r>
            <a:r>
              <a:rPr lang="en-US" b="1" baseline="30000" dirty="0">
                <a:solidFill>
                  <a:srgbClr val="F21AD8"/>
                </a:solidFill>
                <a:latin typeface="Times New Roman"/>
              </a:rPr>
              <a:t>2  </a:t>
            </a:r>
            <a:r>
              <a:rPr lang="en-US" dirty="0"/>
              <a:t>are the screening cost.</a:t>
            </a:r>
            <a:endParaRPr lang="en-US" dirty="0">
              <a:solidFill>
                <a:srgbClr val="F21AD8"/>
              </a:solidFill>
            </a:endParaRPr>
          </a:p>
        </p:txBody>
      </p:sp>
      <p:sp>
        <p:nvSpPr>
          <p:cNvPr id="36" name="Footer Placeholder 1">
            <a:extLst>
              <a:ext uri="{FF2B5EF4-FFF2-40B4-BE49-F238E27FC236}">
                <a16:creationId xmlns:a16="http://schemas.microsoft.com/office/drawing/2014/main" id="{A62252BE-125D-4599-9276-42377BFC5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868839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5" grpId="0"/>
      <p:bldP spid="30" grpId="0"/>
      <p:bldP spid="31" grpId="0"/>
      <p:bldP spid="32" grpId="0"/>
      <p:bldP spid="33" grpId="0" animBg="1"/>
      <p:bldP spid="34" grpId="0"/>
      <p:bldP spid="35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374" y="4167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Revealing Information through Signals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3348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Next, suppose that it is too costly for firms to screen and we find our selves in a </a:t>
            </a:r>
            <a:r>
              <a:rPr lang="en-US" b="1" i="1" dirty="0">
                <a:solidFill>
                  <a:srgbClr val="008000"/>
                </a:solidFill>
              </a:rPr>
              <a:t>pooling equilibrium </a:t>
            </a:r>
            <a:r>
              <a:rPr lang="en-US" dirty="0"/>
              <a:t>where both types pay the same price </a:t>
            </a:r>
            <a:r>
              <a:rPr lang="en-US" b="1" i="1" dirty="0">
                <a:solidFill>
                  <a:srgbClr val="008000"/>
                </a:solidFill>
                <a:latin typeface="Times New Roman"/>
              </a:rPr>
              <a:t>p*</a:t>
            </a:r>
            <a:r>
              <a:rPr lang="en-US" dirty="0"/>
              <a:t>, where </a:t>
            </a:r>
            <a:r>
              <a:rPr lang="en-US" b="1" i="1" dirty="0">
                <a:solidFill>
                  <a:srgbClr val="008000"/>
                </a:solidFill>
                <a:latin typeface="Times New Roman"/>
              </a:rPr>
              <a:t>p* </a:t>
            </a:r>
            <a:r>
              <a:rPr lang="en-US" dirty="0"/>
              <a:t>&lt; </a:t>
            </a:r>
            <a:r>
              <a:rPr lang="en-US" b="1" i="1" dirty="0">
                <a:solidFill>
                  <a:srgbClr val="0000FF"/>
                </a:solidFill>
                <a:latin typeface="Times New Roman"/>
              </a:rPr>
              <a:t>MC</a:t>
            </a:r>
            <a:r>
              <a:rPr lang="en-US" b="1" baseline="30000" dirty="0">
                <a:solidFill>
                  <a:srgbClr val="0000FF"/>
                </a:solidFill>
                <a:latin typeface="Times New Roman"/>
              </a:rPr>
              <a:t> 1</a:t>
            </a:r>
            <a:r>
              <a:rPr lang="en-US" dirty="0"/>
              <a:t> and </a:t>
            </a:r>
            <a:r>
              <a:rPr lang="en-US" b="1" i="1" dirty="0">
                <a:solidFill>
                  <a:srgbClr val="008000"/>
                </a:solidFill>
                <a:latin typeface="Times New Roman"/>
              </a:rPr>
              <a:t>p* </a:t>
            </a:r>
            <a:r>
              <a:rPr lang="en-US" dirty="0"/>
              <a:t>&gt;  </a:t>
            </a:r>
            <a:r>
              <a:rPr lang="en-US" b="1" i="1" dirty="0">
                <a:solidFill>
                  <a:srgbClr val="F21AD8"/>
                </a:solidFill>
                <a:latin typeface="Times New Roman"/>
              </a:rPr>
              <a:t>MC</a:t>
            </a:r>
            <a:r>
              <a:rPr lang="en-US" b="1" baseline="30000" dirty="0">
                <a:solidFill>
                  <a:srgbClr val="F21AD8"/>
                </a:solidFill>
                <a:latin typeface="Times New Roman"/>
              </a:rPr>
              <a:t> 2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057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21AD8"/>
                </a:solidFill>
              </a:rPr>
              <a:t>Safe</a:t>
            </a:r>
            <a:r>
              <a:rPr lang="en-US" i="1" dirty="0"/>
              <a:t> </a:t>
            </a:r>
            <a:r>
              <a:rPr lang="en-US" dirty="0"/>
              <a:t>drivers (of type 2) then have an incentive to find a way to credibly </a:t>
            </a:r>
            <a:r>
              <a:rPr lang="en-US" b="1" i="1" dirty="0"/>
              <a:t>signal </a:t>
            </a:r>
            <a:r>
              <a:rPr lang="en-US" dirty="0"/>
              <a:t>that they are safe – and then getting insurance at </a:t>
            </a:r>
            <a:r>
              <a:rPr lang="en-US" b="1" i="1" dirty="0">
                <a:solidFill>
                  <a:srgbClr val="F21AD8"/>
                </a:solidFill>
                <a:latin typeface="Times New Roman"/>
              </a:rPr>
              <a:t>p</a:t>
            </a:r>
            <a:r>
              <a:rPr lang="en-US" b="1" baseline="30000" dirty="0">
                <a:solidFill>
                  <a:srgbClr val="F21AD8"/>
                </a:solidFill>
                <a:latin typeface="Times New Roman"/>
              </a:rPr>
              <a:t>2 </a:t>
            </a:r>
            <a:r>
              <a:rPr lang="en-US" dirty="0"/>
              <a:t>= </a:t>
            </a:r>
            <a:r>
              <a:rPr lang="en-US" b="1" i="1" dirty="0">
                <a:solidFill>
                  <a:srgbClr val="F21AD8"/>
                </a:solidFill>
                <a:latin typeface="Times New Roman"/>
              </a:rPr>
              <a:t>MC</a:t>
            </a:r>
            <a:r>
              <a:rPr lang="en-US" b="1" baseline="30000" dirty="0">
                <a:solidFill>
                  <a:srgbClr val="F21AD8"/>
                </a:solidFill>
                <a:latin typeface="Times New Roman"/>
              </a:rPr>
              <a:t> 2</a:t>
            </a:r>
            <a:r>
              <a:rPr lang="en-US" dirty="0"/>
              <a:t>.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2329299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the problem is that </a:t>
            </a:r>
            <a:r>
              <a:rPr lang="en-US" i="1" dirty="0">
                <a:solidFill>
                  <a:srgbClr val="0000FF"/>
                </a:solidFill>
              </a:rPr>
              <a:t>unsafe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5908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drivers also have an incentive to mimic that signal if it result in a lower price.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303907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order for </a:t>
            </a:r>
            <a:r>
              <a:rPr lang="en-US" b="1" i="1" dirty="0"/>
              <a:t>signaling </a:t>
            </a:r>
            <a:r>
              <a:rPr lang="en-US" dirty="0"/>
              <a:t>to result in a </a:t>
            </a:r>
            <a:r>
              <a:rPr lang="en-US" b="1" i="1" dirty="0"/>
              <a:t>separating equilibrium </a:t>
            </a:r>
            <a:r>
              <a:rPr lang="en-US" dirty="0"/>
              <a:t>where </a:t>
            </a:r>
            <a:r>
              <a:rPr lang="en-US" i="1" dirty="0">
                <a:solidFill>
                  <a:srgbClr val="F21AD8"/>
                </a:solidFill>
              </a:rPr>
              <a:t>safe</a:t>
            </a:r>
            <a:r>
              <a:rPr lang="en-US" i="1" dirty="0"/>
              <a:t> </a:t>
            </a:r>
            <a:r>
              <a:rPr lang="en-US" dirty="0"/>
              <a:t>drivers are charged </a:t>
            </a:r>
            <a:r>
              <a:rPr lang="en-US" b="1" i="1" dirty="0">
                <a:solidFill>
                  <a:srgbClr val="F21AD8"/>
                </a:solidFill>
                <a:latin typeface="Times New Roman"/>
              </a:rPr>
              <a:t>p</a:t>
            </a:r>
            <a:r>
              <a:rPr lang="en-US" b="1" baseline="30000" dirty="0">
                <a:solidFill>
                  <a:srgbClr val="F21AD8"/>
                </a:solidFill>
                <a:latin typeface="Times New Roman"/>
              </a:rPr>
              <a:t>2 </a:t>
            </a:r>
            <a:r>
              <a:rPr lang="en-US" dirty="0"/>
              <a:t>= </a:t>
            </a:r>
            <a:r>
              <a:rPr lang="en-US" b="1" i="1" dirty="0">
                <a:solidFill>
                  <a:srgbClr val="F21AD8"/>
                </a:solidFill>
                <a:latin typeface="Times New Roman"/>
              </a:rPr>
              <a:t>MC</a:t>
            </a:r>
            <a:r>
              <a:rPr lang="en-US" b="1" baseline="30000" dirty="0">
                <a:solidFill>
                  <a:srgbClr val="F21AD8"/>
                </a:solidFill>
                <a:latin typeface="Times New Roman"/>
              </a:rPr>
              <a:t> 2 </a:t>
            </a:r>
            <a:r>
              <a:rPr lang="en-US" dirty="0"/>
              <a:t>and </a:t>
            </a:r>
            <a:r>
              <a:rPr lang="en-US" i="1" dirty="0">
                <a:solidFill>
                  <a:srgbClr val="0000FF"/>
                </a:solidFill>
              </a:rPr>
              <a:t>unsafe</a:t>
            </a:r>
            <a:r>
              <a:rPr lang="en-US" i="1" dirty="0"/>
              <a:t> </a:t>
            </a:r>
            <a:r>
              <a:rPr lang="en-US" dirty="0"/>
              <a:t>drivers are charged </a:t>
            </a:r>
            <a:r>
              <a:rPr lang="en-US" b="1" i="1" dirty="0">
                <a:solidFill>
                  <a:srgbClr val="0000FF"/>
                </a:solidFill>
                <a:latin typeface="Times New Roman"/>
              </a:rPr>
              <a:t>p</a:t>
            </a:r>
            <a:r>
              <a:rPr lang="en-US" b="1" baseline="30000" dirty="0">
                <a:solidFill>
                  <a:srgbClr val="0000FF"/>
                </a:solidFill>
                <a:latin typeface="Times New Roman"/>
              </a:rPr>
              <a:t>1 </a:t>
            </a:r>
            <a:r>
              <a:rPr lang="en-US" dirty="0"/>
              <a:t>= </a:t>
            </a:r>
            <a:r>
              <a:rPr lang="en-US" b="1" i="1" dirty="0">
                <a:solidFill>
                  <a:srgbClr val="0000FF"/>
                </a:solidFill>
                <a:latin typeface="Times New Roman"/>
              </a:rPr>
              <a:t>MC</a:t>
            </a:r>
            <a:r>
              <a:rPr lang="en-US" b="1" baseline="30000" dirty="0">
                <a:solidFill>
                  <a:srgbClr val="0000FF"/>
                </a:solidFill>
                <a:latin typeface="Times New Roman"/>
              </a:rPr>
              <a:t> 1</a:t>
            </a:r>
            <a:r>
              <a:rPr lang="en-US" dirty="0"/>
              <a:t>, it must be sufficiently cheap for </a:t>
            </a:r>
            <a:r>
              <a:rPr lang="en-US" i="1" dirty="0">
                <a:solidFill>
                  <a:srgbClr val="F21AD8"/>
                </a:solidFill>
              </a:rPr>
              <a:t>safe</a:t>
            </a:r>
            <a:r>
              <a:rPr lang="en-US" i="1" dirty="0"/>
              <a:t> </a:t>
            </a:r>
            <a:r>
              <a:rPr lang="en-US" dirty="0"/>
              <a:t>drivers to signal and sufficiently expensive for </a:t>
            </a:r>
            <a:r>
              <a:rPr lang="en-US" i="1" dirty="0">
                <a:solidFill>
                  <a:srgbClr val="0000FF"/>
                </a:solidFill>
              </a:rPr>
              <a:t>unsafe</a:t>
            </a:r>
            <a:r>
              <a:rPr lang="en-US" i="1" dirty="0"/>
              <a:t> </a:t>
            </a:r>
            <a:r>
              <a:rPr lang="en-US" dirty="0"/>
              <a:t>drivers to not signal.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073" y="5193643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</a:t>
            </a:r>
            <a:r>
              <a:rPr lang="en-US" b="1" i="1" dirty="0">
                <a:solidFill>
                  <a:srgbClr val="F21AD8"/>
                </a:solidFill>
                <a:latin typeface="Times New Roman"/>
              </a:rPr>
              <a:t>MC</a:t>
            </a:r>
            <a:r>
              <a:rPr lang="en-US" b="1" baseline="30000" dirty="0">
                <a:solidFill>
                  <a:srgbClr val="F21AD8"/>
                </a:solidFill>
                <a:latin typeface="Times New Roman"/>
              </a:rPr>
              <a:t> 2 </a:t>
            </a:r>
            <a:r>
              <a:rPr lang="en-US" dirty="0"/>
              <a:t>+ </a:t>
            </a:r>
            <a:r>
              <a:rPr lang="en-US" b="1" i="1" dirty="0">
                <a:solidFill>
                  <a:srgbClr val="F21AD8"/>
                </a:solidFill>
                <a:latin typeface="Symbol"/>
              </a:rPr>
              <a:t>d</a:t>
            </a:r>
            <a:r>
              <a:rPr lang="en-US" dirty="0"/>
              <a:t> &lt; </a:t>
            </a:r>
            <a:r>
              <a:rPr lang="en-US" b="1" i="1" dirty="0">
                <a:solidFill>
                  <a:srgbClr val="008000"/>
                </a:solidFill>
                <a:latin typeface="Times New Roman"/>
              </a:rPr>
              <a:t>p*</a:t>
            </a:r>
            <a:r>
              <a:rPr lang="en-US" dirty="0"/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4038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 </a:t>
            </a:r>
            <a:r>
              <a:rPr lang="en-US" b="1" i="1" dirty="0">
                <a:solidFill>
                  <a:srgbClr val="F21AD8"/>
                </a:solidFill>
                <a:latin typeface="Symbol"/>
              </a:rPr>
              <a:t>d </a:t>
            </a:r>
            <a:r>
              <a:rPr lang="en-US" i="1" dirty="0"/>
              <a:t> </a:t>
            </a:r>
            <a:r>
              <a:rPr lang="en-US" dirty="0"/>
              <a:t>be the cost for </a:t>
            </a:r>
            <a:r>
              <a:rPr lang="en-US" i="1" dirty="0">
                <a:solidFill>
                  <a:srgbClr val="F21AD8"/>
                </a:solidFill>
              </a:rPr>
              <a:t>safe</a:t>
            </a:r>
            <a:r>
              <a:rPr lang="en-US" i="1" dirty="0"/>
              <a:t> </a:t>
            </a:r>
            <a:r>
              <a:rPr lang="en-US" dirty="0"/>
              <a:t>drivers to truthfully signal they are safe, and let </a:t>
            </a:r>
            <a:r>
              <a:rPr lang="en-US" b="1" i="1" dirty="0">
                <a:solidFill>
                  <a:srgbClr val="0000FF"/>
                </a:solidFill>
                <a:latin typeface="Symbol"/>
              </a:rPr>
              <a:t>g</a:t>
            </a:r>
            <a:r>
              <a:rPr lang="en-US" dirty="0"/>
              <a:t> be the cost for </a:t>
            </a:r>
            <a:r>
              <a:rPr lang="en-US" i="1" dirty="0">
                <a:solidFill>
                  <a:srgbClr val="0000FF"/>
                </a:solidFill>
              </a:rPr>
              <a:t>unsafe</a:t>
            </a:r>
            <a:r>
              <a:rPr lang="en-US" i="1" dirty="0"/>
              <a:t> </a:t>
            </a:r>
            <a:r>
              <a:rPr lang="en-US" dirty="0"/>
              <a:t>drivers to falsely signal that they are safe.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4800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i="1" dirty="0"/>
              <a:t>separating equilibrium</a:t>
            </a:r>
            <a:r>
              <a:rPr lang="en-US" dirty="0"/>
              <a:t> will then emerge if two conditions hold simultaneously: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5577419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</a:t>
            </a:r>
            <a:r>
              <a:rPr lang="en-US" b="1" i="1" dirty="0">
                <a:solidFill>
                  <a:srgbClr val="F21AD8"/>
                </a:solidFill>
                <a:latin typeface="Times New Roman"/>
              </a:rPr>
              <a:t>MC</a:t>
            </a:r>
            <a:r>
              <a:rPr lang="en-US" b="1" baseline="30000" dirty="0">
                <a:solidFill>
                  <a:srgbClr val="F21AD8"/>
                </a:solidFill>
                <a:latin typeface="Times New Roman"/>
              </a:rPr>
              <a:t> 2 </a:t>
            </a:r>
            <a:r>
              <a:rPr lang="en-US" dirty="0"/>
              <a:t>+ </a:t>
            </a:r>
            <a:r>
              <a:rPr lang="en-US" b="1" i="1" dirty="0">
                <a:solidFill>
                  <a:srgbClr val="0000FF"/>
                </a:solidFill>
                <a:latin typeface="Symbol"/>
              </a:rPr>
              <a:t>g</a:t>
            </a:r>
            <a:r>
              <a:rPr lang="en-US" dirty="0"/>
              <a:t> &gt; </a:t>
            </a:r>
            <a:r>
              <a:rPr lang="en-US" b="1" i="1" dirty="0">
                <a:solidFill>
                  <a:srgbClr val="0000FF"/>
                </a:solidFill>
                <a:latin typeface="Times New Roman"/>
              </a:rPr>
              <a:t>MC</a:t>
            </a:r>
            <a:r>
              <a:rPr lang="en-US" b="1" baseline="30000" dirty="0">
                <a:solidFill>
                  <a:srgbClr val="0000FF"/>
                </a:solidFill>
                <a:latin typeface="Times New Roman"/>
              </a:rPr>
              <a:t> 1</a:t>
            </a:r>
            <a:r>
              <a:rPr lang="en-US" dirty="0"/>
              <a:t> 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324100" y="5376721"/>
            <a:ext cx="838200" cy="1588"/>
          </a:xfrm>
          <a:prstGeom prst="straightConnector1">
            <a:avLst/>
          </a:prstGeom>
          <a:ln>
            <a:solidFill>
              <a:srgbClr val="F21AD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82821" y="5184475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21AD8"/>
                </a:solidFill>
              </a:rPr>
              <a:t>Safe</a:t>
            </a:r>
            <a:r>
              <a:rPr lang="en-US" i="1" dirty="0"/>
              <a:t> </a:t>
            </a:r>
            <a:r>
              <a:rPr lang="en-US" dirty="0"/>
              <a:t>drivers pay </a:t>
            </a:r>
            <a:r>
              <a:rPr lang="en-US" b="1" i="1" dirty="0">
                <a:solidFill>
                  <a:srgbClr val="F21AD8"/>
                </a:solidFill>
                <a:latin typeface="Symbol"/>
              </a:rPr>
              <a:t>d</a:t>
            </a:r>
            <a:r>
              <a:rPr lang="en-US" dirty="0"/>
              <a:t> to send the signal and pay  </a:t>
            </a:r>
            <a:r>
              <a:rPr lang="en-US" b="1" i="1" dirty="0">
                <a:solidFill>
                  <a:srgbClr val="F21AD8"/>
                </a:solidFill>
                <a:latin typeface="Times New Roman"/>
              </a:rPr>
              <a:t>p</a:t>
            </a:r>
            <a:r>
              <a:rPr lang="en-US" b="1" baseline="30000" dirty="0">
                <a:solidFill>
                  <a:srgbClr val="F21AD8"/>
                </a:solidFill>
                <a:latin typeface="Times New Roman"/>
              </a:rPr>
              <a:t>2 </a:t>
            </a:r>
            <a:r>
              <a:rPr lang="en-US" dirty="0"/>
              <a:t>= </a:t>
            </a:r>
            <a:r>
              <a:rPr lang="en-US" b="1" i="1" dirty="0">
                <a:solidFill>
                  <a:srgbClr val="F21AD8"/>
                </a:solidFill>
                <a:latin typeface="Times New Roman"/>
              </a:rPr>
              <a:t>MC</a:t>
            </a:r>
            <a:r>
              <a:rPr lang="en-US" b="1" baseline="30000" dirty="0">
                <a:solidFill>
                  <a:srgbClr val="F21AD8"/>
                </a:solidFill>
                <a:latin typeface="Times New Roman"/>
              </a:rPr>
              <a:t> 2</a:t>
            </a:r>
            <a:r>
              <a:rPr lang="en-US" dirty="0"/>
              <a:t>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431403" y="5754875"/>
            <a:ext cx="838200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99929" y="5584422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Unsafe</a:t>
            </a:r>
            <a:r>
              <a:rPr lang="en-US" i="1" dirty="0"/>
              <a:t> </a:t>
            </a:r>
            <a:r>
              <a:rPr lang="en-US" dirty="0"/>
              <a:t>drivers do </a:t>
            </a:r>
            <a:r>
              <a:rPr lang="en-US" i="1" dirty="0"/>
              <a:t>NOT </a:t>
            </a:r>
            <a:r>
              <a:rPr lang="en-US" dirty="0"/>
              <a:t>send the signal and pay  </a:t>
            </a:r>
            <a:r>
              <a:rPr lang="en-US" b="1" i="1" dirty="0">
                <a:solidFill>
                  <a:srgbClr val="0000FF"/>
                </a:solidFill>
                <a:latin typeface="Times New Roman"/>
              </a:rPr>
              <a:t>p</a:t>
            </a:r>
            <a:r>
              <a:rPr lang="en-US" b="1" baseline="30000" dirty="0">
                <a:solidFill>
                  <a:srgbClr val="0000FF"/>
                </a:solidFill>
                <a:latin typeface="Times New Roman"/>
              </a:rPr>
              <a:t>1 </a:t>
            </a:r>
            <a:r>
              <a:rPr lang="en-US" dirty="0"/>
              <a:t>= </a:t>
            </a:r>
            <a:r>
              <a:rPr lang="en-US" b="1" i="1" dirty="0">
                <a:solidFill>
                  <a:srgbClr val="0000FF"/>
                </a:solidFill>
                <a:latin typeface="Times New Roman"/>
              </a:rPr>
              <a:t>MC</a:t>
            </a:r>
            <a:r>
              <a:rPr lang="en-US" b="1" baseline="30000" dirty="0">
                <a:solidFill>
                  <a:srgbClr val="0000FF"/>
                </a:solidFill>
                <a:latin typeface="Times New Roman"/>
              </a:rPr>
              <a:t> 1</a:t>
            </a:r>
            <a:r>
              <a:rPr lang="en-US" dirty="0"/>
              <a:t>.</a:t>
            </a: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C6855740-A292-4D90-80F6-0D6FB6DCF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868839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BC5EAB64-053C-3EEB-CCEB-CBC9EFDD6AF2}"/>
              </a:ext>
            </a:extLst>
          </p:cNvPr>
          <p:cNvSpPr txBox="1"/>
          <p:nvPr/>
        </p:nvSpPr>
        <p:spPr>
          <a:xfrm>
            <a:off x="342900" y="6007154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But, just as we found in the case of firm </a:t>
            </a:r>
            <a:r>
              <a:rPr lang="en-US" i="1" dirty="0"/>
              <a:t>screening</a:t>
            </a:r>
            <a:r>
              <a:rPr lang="en-US" dirty="0"/>
              <a:t>, the revelation of information through </a:t>
            </a:r>
            <a:r>
              <a:rPr lang="en-US" i="1" dirty="0"/>
              <a:t>signaling </a:t>
            </a:r>
            <a:r>
              <a:rPr lang="en-US" dirty="0"/>
              <a:t>is only efficiency enhancing </a:t>
            </a:r>
            <a:r>
              <a:rPr lang="en-US" i="1" dirty="0"/>
              <a:t>if it is not too costly to reveal true information.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6" grpId="0"/>
      <p:bldP spid="19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32052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Some Real World Applications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5356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Other Insurance Markets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905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Life Insurance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1143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Signals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1143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Screens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9400" y="11430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Other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5600" y="1905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non-smoker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4400" y="1905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health exam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15100" y="1729297"/>
            <a:ext cx="255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statistical discrimination</a:t>
            </a:r>
          </a:p>
          <a:p>
            <a:pPr algn="ctr"/>
            <a:r>
              <a:rPr lang="en-US" dirty="0"/>
              <a:t>( based on age, gender…)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2514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Unemployment Insurance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3200" y="2514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government provision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342942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Health Insurance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3200" y="342942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medical history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3400" y="3277028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pre-existing condition health exam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15100" y="3240297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statistical discrimination</a:t>
            </a:r>
          </a:p>
          <a:p>
            <a:pPr algn="ctr"/>
            <a:r>
              <a:rPr lang="en-US" dirty="0"/>
              <a:t>compulsory mandates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200" y="40502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Output Markets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000" y="468766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Used cars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38400" y="44590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3rd-party certification</a:t>
            </a:r>
          </a:p>
          <a:p>
            <a:pPr algn="ctr"/>
            <a:r>
              <a:rPr lang="en-US" dirty="0"/>
              <a:t>warranties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24400" y="44590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check with mechanic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81800" y="44590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reputation of used car dealer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000" y="561373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Consumer electronics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71996" y="5544482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consumer reports</a:t>
            </a:r>
          </a:p>
          <a:p>
            <a:pPr algn="ctr"/>
            <a:r>
              <a:rPr lang="en-US" dirty="0"/>
              <a:t>required disclosures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90800" y="554448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brand names</a:t>
            </a:r>
          </a:p>
          <a:p>
            <a:pPr algn="ctr"/>
            <a:r>
              <a:rPr lang="en-US" dirty="0"/>
              <a:t>warranties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24400" y="567329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word-of-mouth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315412"/>
            <a:ext cx="6400800" cy="45025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90773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Labour</a:t>
            </a:r>
            <a:r>
              <a:rPr lang="en-US" b="1" dirty="0"/>
              <a:t> Markets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3532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Workers have hidden information about their productivity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4200" y="1447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Signals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1447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Screens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7000" y="14478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Other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9400" y="235327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education</a:t>
            </a:r>
          </a:p>
          <a:p>
            <a:pPr algn="ctr"/>
            <a:r>
              <a:rPr lang="en-US" dirty="0"/>
              <a:t>work history</a:t>
            </a:r>
          </a:p>
          <a:p>
            <a:pPr algn="ctr"/>
            <a:r>
              <a:rPr lang="en-US" dirty="0"/>
              <a:t>references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3400" y="235327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job interviews</a:t>
            </a:r>
          </a:p>
          <a:p>
            <a:pPr algn="ctr"/>
            <a:r>
              <a:rPr lang="en-US" dirty="0"/>
              <a:t>probationary hiring</a:t>
            </a:r>
          </a:p>
          <a:p>
            <a:pPr algn="ctr"/>
            <a:r>
              <a:rPr lang="en-US" dirty="0"/>
              <a:t>skill tests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3200" y="254705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statistical discrimination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395116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Borrowers have hidden information about their ability to pay back loans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67000" y="4103132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credit history</a:t>
            </a:r>
          </a:p>
          <a:p>
            <a:pPr algn="ctr"/>
            <a:r>
              <a:rPr lang="en-US" dirty="0"/>
              <a:t>financial statements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200" y="3429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Financial Markets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29400" y="4191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statistical discrimination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" y="51054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Firms have hidden information about their balance sheets – hidden from investors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29400" y="51054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disclosure requirements</a:t>
            </a:r>
          </a:p>
          <a:p>
            <a:pPr algn="ctr"/>
            <a:r>
              <a:rPr lang="en-US" dirty="0"/>
              <a:t>regulations</a:t>
            </a:r>
          </a:p>
          <a:p>
            <a:pPr algn="ctr"/>
            <a:r>
              <a:rPr lang="en-US" dirty="0"/>
              <a:t>deposit insurance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53000" y="52210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financial advisors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71800" y="53456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Bond ratings</a:t>
            </a:r>
          </a:p>
        </p:txBody>
      </p:sp>
      <p:sp>
        <p:nvSpPr>
          <p:cNvPr id="24" name="Title 2"/>
          <p:cNvSpPr>
            <a:spLocks noGrp="1"/>
          </p:cNvSpPr>
          <p:nvPr>
            <p:ph type="title" idx="4294967295"/>
          </p:nvPr>
        </p:nvSpPr>
        <p:spPr>
          <a:xfrm>
            <a:off x="0" y="-10959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Some More Real World Applications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51041"/>
            <a:ext cx="8610600" cy="5605309"/>
          </a:xfrm>
        </p:spPr>
        <p:txBody>
          <a:bodyPr>
            <a:noAutofit/>
          </a:bodyPr>
          <a:lstStyle/>
          <a:p>
            <a:r>
              <a:rPr lang="en-US" sz="1900" dirty="0"/>
              <a:t>Age and health status are excellent predictors of how much health care we will use in any given year; unregulated competitive health insurance markets will therefore charge substantially higher premiums to older and sicker people – so high, that health insurance becomes unaffordable for those who need it most.</a:t>
            </a:r>
          </a:p>
          <a:p>
            <a:r>
              <a:rPr lang="en-US" sz="1900" dirty="0"/>
              <a:t>The typical efficiency argument (i.e., higher premiums to older and sicker people) becomes problematic when we think of buying health insurance </a:t>
            </a:r>
            <a:r>
              <a:rPr lang="en-US" sz="1900" b="1" i="1" dirty="0">
                <a:solidFill>
                  <a:srgbClr val="FF0000"/>
                </a:solidFill>
              </a:rPr>
              <a:t>across the life cycle</a:t>
            </a:r>
            <a:r>
              <a:rPr lang="en-US" sz="1900" b="1" dirty="0">
                <a:solidFill>
                  <a:srgbClr val="FF0000"/>
                </a:solidFill>
              </a:rPr>
              <a:t> </a:t>
            </a:r>
            <a:r>
              <a:rPr lang="en-US" sz="1900" dirty="0"/>
              <a:t>, rather than annually, since we  start as a low-cost consumer, but as we age, we become higher cost consumers.</a:t>
            </a:r>
          </a:p>
          <a:p>
            <a:r>
              <a:rPr lang="en-US" sz="1900" dirty="0"/>
              <a:t>While pooling everyone into a single insurance pool implies the young and healthy subsidize the old and sick </a:t>
            </a:r>
            <a:r>
              <a:rPr lang="en-US" sz="1900" b="1" i="1" dirty="0">
                <a:solidFill>
                  <a:srgbClr val="FF0000"/>
                </a:solidFill>
              </a:rPr>
              <a:t>in any given year</a:t>
            </a:r>
            <a:r>
              <a:rPr lang="en-US" sz="1900" dirty="0"/>
              <a:t>, it also implies today’s young are pooled with their future selves likely to get old and sick </a:t>
            </a:r>
            <a:r>
              <a:rPr lang="en-US" sz="1900" b="1" i="1" dirty="0">
                <a:solidFill>
                  <a:srgbClr val="FF0000"/>
                </a:solidFill>
              </a:rPr>
              <a:t>over their live cycles</a:t>
            </a:r>
            <a:r>
              <a:rPr lang="en-US" sz="1900" dirty="0"/>
              <a:t>. </a:t>
            </a:r>
          </a:p>
          <a:p>
            <a:r>
              <a:rPr lang="en-US" sz="1900" dirty="0"/>
              <a:t>If health insurance contracts were </a:t>
            </a:r>
            <a:r>
              <a:rPr lang="en-US" sz="1900" b="1" i="1" dirty="0">
                <a:solidFill>
                  <a:srgbClr val="FF0000"/>
                </a:solidFill>
              </a:rPr>
              <a:t>lifetime</a:t>
            </a:r>
            <a:r>
              <a:rPr lang="en-US" sz="1900" dirty="0"/>
              <a:t> and not annual, and people behaved </a:t>
            </a:r>
            <a:r>
              <a:rPr lang="en-US" sz="1900" b="1" dirty="0">
                <a:solidFill>
                  <a:srgbClr val="FF0000"/>
                </a:solidFill>
              </a:rPr>
              <a:t>rationally</a:t>
            </a:r>
            <a:r>
              <a:rPr lang="en-US" sz="1900" dirty="0"/>
              <a:t>, the young would rationally choose to pool with their future selves. The adverse selection problem therefore arises from individuals making (short-run) choices in real time, rather than (long-run) choices for the whole life cycle.</a:t>
            </a:r>
          </a:p>
          <a:p>
            <a:r>
              <a:rPr lang="en-US" sz="1900" dirty="0"/>
              <a:t>If insurers may not price-discriminate, the young and healthy will </a:t>
            </a:r>
            <a:r>
              <a:rPr lang="en-US" sz="1900" b="1" i="1" dirty="0">
                <a:solidFill>
                  <a:srgbClr val="FF0000"/>
                </a:solidFill>
              </a:rPr>
              <a:t>adversely select out</a:t>
            </a:r>
            <a:r>
              <a:rPr lang="en-US" sz="1900" dirty="0"/>
              <a:t>, causing escalating premiums for those who most need health care.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8610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-10959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Special Case of Health Insurance</a:t>
            </a:r>
          </a:p>
        </p:txBody>
      </p:sp>
    </p:spTree>
    <p:extLst>
      <p:ext uri="{BB962C8B-B14F-4D97-AF65-F5344CB8AC3E}">
        <p14:creationId xmlns:p14="http://schemas.microsoft.com/office/powerpoint/2010/main" val="610244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17206" y="2420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Discrimination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2954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</a:t>
            </a:r>
            <a:r>
              <a:rPr lang="en-US" i="1" dirty="0"/>
              <a:t>two </a:t>
            </a:r>
            <a:r>
              <a:rPr lang="en-US" dirty="0"/>
              <a:t>kinds of discrimination: </a:t>
            </a:r>
            <a:r>
              <a:rPr lang="en-US" b="1" i="1" dirty="0"/>
              <a:t>statistical discrimination</a:t>
            </a:r>
            <a:r>
              <a:rPr lang="en-US" dirty="0"/>
              <a:t> and </a:t>
            </a:r>
            <a:r>
              <a:rPr lang="en-US" b="1" i="1" dirty="0"/>
              <a:t>taste discrimination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1896070"/>
            <a:ext cx="5791200" cy="1200329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/>
              <a:t>Statistical Discrimination </a:t>
            </a:r>
            <a:r>
              <a:rPr lang="en-US" dirty="0"/>
              <a:t>is the use of statistical information about a group to infer something about an individual that belongs to the group – and then to base treatment of individuals on statistical group differences.</a:t>
            </a:r>
            <a:endParaRPr lang="en-US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3239869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Examples:  Life insurance companies charge a higher premium to smokers.</a:t>
            </a:r>
          </a:p>
          <a:p>
            <a:r>
              <a:rPr lang="en-US" dirty="0"/>
              <a:t>	  Life insurance is sold at cheaper rates to women than to men.</a:t>
            </a:r>
          </a:p>
          <a:p>
            <a:r>
              <a:rPr lang="en-US" dirty="0"/>
              <a:t>	  Car insurance is sold at higher prices to young drivers.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4287044"/>
            <a:ext cx="5791200" cy="646331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/>
              <a:t>Taste Discrimination </a:t>
            </a:r>
            <a:r>
              <a:rPr lang="en-US" dirty="0"/>
              <a:t>is the use of taste-based arguments in determining how members of different groups are treated.</a:t>
            </a:r>
            <a:endParaRPr lang="en-US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5092005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</a:t>
            </a:r>
            <a:r>
              <a:rPr lang="en-GB" dirty="0"/>
              <a:t>men on corporate boards feeling uncomfortable about allowing 	women more economic opportunities</a:t>
            </a:r>
            <a:r>
              <a:rPr lang="en-US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5943600"/>
            <a:ext cx="7010400" cy="646331"/>
          </a:xfrm>
          <a:prstGeom prst="rect">
            <a:avLst/>
          </a:prstGeom>
          <a:solidFill>
            <a:srgbClr val="0000FF">
              <a:alpha val="20000"/>
            </a:srgbClr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Statistical discrimination arises from </a:t>
            </a:r>
            <a:r>
              <a:rPr lang="en-US" b="1" i="1" dirty="0"/>
              <a:t>asymmetric information</a:t>
            </a:r>
            <a:r>
              <a:rPr lang="en-US" dirty="0"/>
              <a:t>, while taste discrimination is based on </a:t>
            </a:r>
            <a:r>
              <a:rPr lang="en-US" b="1" i="1" dirty="0"/>
              <a:t>prejudice </a:t>
            </a:r>
            <a:r>
              <a:rPr lang="en-US" dirty="0"/>
              <a:t>that prefers one group over another.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79D5E5EB-A3DE-406C-9572-66D2F1033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868839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663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Discrimination and Markets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1430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4 different firms and their employment practices: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600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Firm 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1600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Firm 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1600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Firm 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0400" y="1600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Firm 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2035278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Taste-based discriminates (e.g., women)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2057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taste-based discrimination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9600" y="20574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taste-based discrimination, but statistically discriminates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7000" y="20574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taste-based discrimination, but has inexpensive screening tool</a:t>
            </a:r>
          </a:p>
        </p:txBody>
      </p:sp>
      <p:cxnSp>
        <p:nvCxnSpPr>
          <p:cNvPr id="15" name="Elbow Connector 14"/>
          <p:cNvCxnSpPr/>
          <p:nvPr/>
        </p:nvCxnSpPr>
        <p:spPr>
          <a:xfrm rot="16200000" flipH="1">
            <a:off x="876300" y="3236976"/>
            <a:ext cx="1066800" cy="533400"/>
          </a:xfrm>
          <a:prstGeom prst="bentConnector3">
            <a:avLst>
              <a:gd name="adj1" fmla="val 5755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0800000" flipV="1">
            <a:off x="1676400" y="3276600"/>
            <a:ext cx="990600" cy="304800"/>
          </a:xfrm>
          <a:prstGeom prst="bentConnector3">
            <a:avLst>
              <a:gd name="adj1" fmla="val -87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4800" y="3981271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Firm B has access to a wider qualified </a:t>
            </a:r>
            <a:r>
              <a:rPr lang="en-US" dirty="0" err="1"/>
              <a:t>labour</a:t>
            </a:r>
            <a:r>
              <a:rPr lang="en-US" dirty="0"/>
              <a:t> pool and can thus hire more qualified individuals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4800" y="5486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Firm B will make higher profits for shareholders</a:t>
            </a:r>
          </a:p>
        </p:txBody>
      </p:sp>
      <p:cxnSp>
        <p:nvCxnSpPr>
          <p:cNvPr id="27" name="Straight Arrow Connector 26"/>
          <p:cNvCxnSpPr>
            <a:stCxn id="19" idx="2"/>
            <a:endCxn id="25" idx="0"/>
          </p:cNvCxnSpPr>
          <p:nvPr/>
        </p:nvCxnSpPr>
        <p:spPr>
          <a:xfrm>
            <a:off x="1676400" y="51816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 rot="16200000" flipH="1">
            <a:off x="3695702" y="3314702"/>
            <a:ext cx="762000" cy="685796"/>
          </a:xfrm>
          <a:prstGeom prst="bentConnector3">
            <a:avLst>
              <a:gd name="adj1" fmla="val 4074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 rot="10800000" flipV="1">
            <a:off x="4419600" y="3276600"/>
            <a:ext cx="685800" cy="304800"/>
          </a:xfrm>
          <a:prstGeom prst="bentConnector3">
            <a:avLst>
              <a:gd name="adj1" fmla="val 3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048000" y="397764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Firm C takes advantage of </a:t>
            </a:r>
            <a:r>
              <a:rPr lang="en-US" i="1" dirty="0"/>
              <a:t>some</a:t>
            </a:r>
            <a:r>
              <a:rPr lang="en-US" dirty="0"/>
              <a:t> information that firm B does not consider – and thus hires better </a:t>
            </a:r>
            <a:r>
              <a:rPr lang="en-US" i="1" dirty="0"/>
              <a:t>on average</a:t>
            </a:r>
            <a:r>
              <a:rPr lang="en-US" dirty="0"/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124200" y="54864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Firm C will make higher profits because it partially addresses asymmetric information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rot="5400000">
            <a:off x="4267994" y="53332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/>
          <p:nvPr/>
        </p:nvCxnSpPr>
        <p:spPr>
          <a:xfrm rot="10800000" flipV="1">
            <a:off x="7391400" y="3276600"/>
            <a:ext cx="685800" cy="304800"/>
          </a:xfrm>
          <a:prstGeom prst="bentConnector3">
            <a:avLst>
              <a:gd name="adj1" fmla="val 3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019800" y="397764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Firm D has found a way to extract </a:t>
            </a:r>
            <a:r>
              <a:rPr lang="en-US" i="1" dirty="0"/>
              <a:t>individual </a:t>
            </a:r>
            <a:r>
              <a:rPr lang="en-US" dirty="0"/>
              <a:t>rather than </a:t>
            </a:r>
            <a:r>
              <a:rPr lang="en-US" i="1" dirty="0"/>
              <a:t>statistical </a:t>
            </a:r>
            <a:r>
              <a:rPr lang="en-US" dirty="0"/>
              <a:t>information about potential employees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096000" y="54864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Firm D will make higher profits because it fully addresses asymmetric information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rot="5400000">
            <a:off x="7314406" y="53332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endCxn id="61" idx="0"/>
          </p:cNvCxnSpPr>
          <p:nvPr/>
        </p:nvCxnSpPr>
        <p:spPr>
          <a:xfrm>
            <a:off x="5638800" y="3581400"/>
            <a:ext cx="1828800" cy="39624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5486400" y="3429000"/>
            <a:ext cx="30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685800" y="1600200"/>
            <a:ext cx="1143000" cy="381000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2606040" y="1600200"/>
            <a:ext cx="1143000" cy="381000"/>
          </a:xfrm>
          <a:prstGeom prst="ellipse">
            <a:avLst/>
          </a:prstGeom>
          <a:solidFill>
            <a:srgbClr val="008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4663440" y="1600200"/>
            <a:ext cx="1143000" cy="381000"/>
          </a:xfrm>
          <a:prstGeom prst="ellipse">
            <a:avLst/>
          </a:prstGeom>
          <a:solidFill>
            <a:srgbClr val="FF66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6803136" y="1600200"/>
            <a:ext cx="1143000" cy="381000"/>
          </a:xfrm>
          <a:prstGeom prst="ellipse">
            <a:avLst/>
          </a:prstGeom>
          <a:solidFill>
            <a:srgbClr val="3366FF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ooter Placeholder 1">
            <a:extLst>
              <a:ext uri="{FF2B5EF4-FFF2-40B4-BE49-F238E27FC236}">
                <a16:creationId xmlns:a16="http://schemas.microsoft.com/office/drawing/2014/main" id="{1BB3B41F-7DAE-497E-B651-AA125BA72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868839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9665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Asymmetric Information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28600" y="1106026"/>
            <a:ext cx="8686800" cy="48768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So far, we have assumed that both sides of a market know what product is being traded – i.e. they have the same information about the product.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Asymmetric information</a:t>
            </a:r>
            <a:r>
              <a:rPr lang="en-US" b="1" dirty="0"/>
              <a:t> </a:t>
            </a:r>
            <a:r>
              <a:rPr lang="en-US" dirty="0"/>
              <a:t>arises when one side of the market has more information about the product that is being traded than the other.</a:t>
            </a:r>
            <a:endParaRPr lang="en-US" b="1" i="1" dirty="0"/>
          </a:p>
          <a:p>
            <a:r>
              <a:rPr lang="en-US" dirty="0"/>
              <a:t>Used car owners know more about their cars than potential buyers; workers know more about their commitment to a job than potential employers; and corporate CEO’s know more about a firm’s balance sheet than potential investors.</a:t>
            </a:r>
          </a:p>
          <a:p>
            <a:r>
              <a:rPr lang="en-US" dirty="0"/>
              <a:t>This </a:t>
            </a:r>
            <a:r>
              <a:rPr lang="en-US" i="1" dirty="0"/>
              <a:t>asymmetric information </a:t>
            </a:r>
            <a:r>
              <a:rPr lang="en-US" dirty="0"/>
              <a:t>can then lead to </a:t>
            </a:r>
            <a:r>
              <a:rPr lang="en-US" b="1" i="1" dirty="0">
                <a:solidFill>
                  <a:srgbClr val="FF0000"/>
                </a:solidFill>
              </a:rPr>
              <a:t>adverse selection</a:t>
            </a:r>
            <a:r>
              <a:rPr lang="en-US" b="1" i="1" dirty="0"/>
              <a:t> </a:t>
            </a:r>
            <a:r>
              <a:rPr lang="en-US" dirty="0"/>
              <a:t>of low quality products and high cost consumers selecting into markets in order to free-ride on the high quality or low costs of others. </a:t>
            </a:r>
          </a:p>
          <a:p>
            <a:r>
              <a:rPr lang="en-US" dirty="0"/>
              <a:t>The </a:t>
            </a:r>
            <a:r>
              <a:rPr lang="en-US" i="1" dirty="0"/>
              <a:t>adverse selection </a:t>
            </a:r>
            <a:r>
              <a:rPr lang="en-US" dirty="0"/>
              <a:t>imposes a </a:t>
            </a:r>
            <a:r>
              <a:rPr lang="en-US" i="1" dirty="0"/>
              <a:t>negative externality </a:t>
            </a:r>
            <a:r>
              <a:rPr lang="en-US" dirty="0"/>
              <a:t>on high quality producers and low-cost consumers – which in turn gives rise to </a:t>
            </a:r>
            <a:r>
              <a:rPr lang="en-US" i="1" dirty="0"/>
              <a:t>inefficiencies in competitive markets.</a:t>
            </a:r>
            <a:endParaRPr lang="en-US" dirty="0"/>
          </a:p>
          <a:p>
            <a:r>
              <a:rPr lang="en-US" dirty="0"/>
              <a:t>In some cases, such markets are just distorted – in others they cease to exist entirely.</a:t>
            </a:r>
            <a:endParaRPr lang="en-US" b="1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8600" y="6096000"/>
            <a:ext cx="8686800" cy="595977"/>
          </a:xfrm>
        </p:spPr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24581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Discrimination and Markets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95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Markets therefore </a:t>
            </a:r>
            <a:r>
              <a:rPr lang="en-US" i="1" dirty="0"/>
              <a:t>tend to </a:t>
            </a:r>
            <a:r>
              <a:rPr lang="en-US" dirty="0"/>
              <a:t>punish </a:t>
            </a:r>
            <a:r>
              <a:rPr lang="en-US" i="1" dirty="0"/>
              <a:t>taste-based discrimination</a:t>
            </a:r>
            <a:r>
              <a:rPr lang="en-US" dirty="0"/>
              <a:t> while they </a:t>
            </a:r>
            <a:r>
              <a:rPr lang="en-US" i="1" dirty="0"/>
              <a:t>tend to </a:t>
            </a:r>
            <a:r>
              <a:rPr lang="en-US" dirty="0"/>
              <a:t>reward </a:t>
            </a:r>
            <a:r>
              <a:rPr lang="en-US" i="1" dirty="0"/>
              <a:t>statistical discrimination.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9812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there are exceptions: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24384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that the employees of our firms are visible to customers, and suppose customers are </a:t>
            </a:r>
            <a:r>
              <a:rPr lang="en-US" i="1" dirty="0"/>
              <a:t>prejudiced </a:t>
            </a:r>
            <a:r>
              <a:rPr lang="en-US" dirty="0"/>
              <a:t>against certain groups.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3163669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Then </a:t>
            </a:r>
            <a:r>
              <a:rPr lang="en-US" i="1" dirty="0"/>
              <a:t>demand </a:t>
            </a:r>
            <a:r>
              <a:rPr lang="en-US" dirty="0"/>
              <a:t>may be higher for firms that </a:t>
            </a:r>
            <a:r>
              <a:rPr lang="en-US" i="1" dirty="0"/>
              <a:t>taste-discriminate </a:t>
            </a:r>
            <a:r>
              <a:rPr lang="en-US" dirty="0"/>
              <a:t>against certain groups – and markets may then </a:t>
            </a:r>
            <a:r>
              <a:rPr lang="en-US" i="1" dirty="0"/>
              <a:t>reward </a:t>
            </a:r>
            <a:r>
              <a:rPr lang="en-US" dirty="0"/>
              <a:t>taste-based discrimination (e.g., consider a restaurant in a small prejudiced village).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18207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</a:t>
            </a:r>
            <a:r>
              <a:rPr lang="en-US" i="1" dirty="0"/>
              <a:t>prejudice </a:t>
            </a:r>
            <a:r>
              <a:rPr lang="en-US" dirty="0"/>
              <a:t>diminishes in the population in general, markets will be more likely to punish </a:t>
            </a:r>
            <a:r>
              <a:rPr lang="en-US" i="1" dirty="0"/>
              <a:t>taste-based discrimination …</a:t>
            </a:r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486787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but </a:t>
            </a:r>
            <a:r>
              <a:rPr lang="en-US" i="1" dirty="0"/>
              <a:t>statistical discrimination </a:t>
            </a:r>
            <a:r>
              <a:rPr lang="en-US" dirty="0"/>
              <a:t>is likely to persist (absent organized efforts against it) so long as statistical group differences allow inferences that hold </a:t>
            </a:r>
            <a:r>
              <a:rPr lang="en-US" i="1" dirty="0"/>
              <a:t>on average </a:t>
            </a:r>
            <a:r>
              <a:rPr lang="en-US" dirty="0"/>
              <a:t>even if they do not hold in particular </a:t>
            </a:r>
            <a:r>
              <a:rPr lang="en-US" i="1" dirty="0"/>
              <a:t>individual </a:t>
            </a:r>
            <a:r>
              <a:rPr lang="en-US" dirty="0"/>
              <a:t>cases.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Understanding the </a:t>
            </a:r>
            <a:r>
              <a:rPr lang="en-US" i="1" dirty="0"/>
              <a:t>source </a:t>
            </a:r>
            <a:r>
              <a:rPr lang="en-US" dirty="0"/>
              <a:t>of discrimination can then help formulate appropriate policy responses.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513D6C81-E854-425B-9B2E-6A79B4F0B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868839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709AE-7229-ADEF-80BB-BFBF5AC41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B960FA-B57D-5692-29FC-E3267EFB26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Tutorial exercises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EB3FE19-04A2-7824-B4F3-90F39CF2A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876800"/>
          </a:xfrm>
        </p:spPr>
        <p:txBody>
          <a:bodyPr>
            <a:normAutofit/>
          </a:bodyPr>
          <a:lstStyle/>
          <a:p>
            <a:r>
              <a:rPr lang="en-US" dirty="0"/>
              <a:t>Within-chapter exercises:</a:t>
            </a:r>
          </a:p>
          <a:p>
            <a:pPr lvl="1"/>
            <a:r>
              <a:rPr lang="en-US" b="1" i="1" dirty="0"/>
              <a:t>22A.5, 22A.10, 22A.11, 22.A15, 22A.17, 22A.25, 22A.26, 22A.28, 22A.31 </a:t>
            </a:r>
            <a:endParaRPr lang="en-US" dirty="0"/>
          </a:p>
          <a:p>
            <a:pPr marL="457200" lvl="1" indent="0">
              <a:buNone/>
            </a:pPr>
            <a:endParaRPr lang="en-US" sz="1600" b="1" i="1" dirty="0"/>
          </a:p>
          <a:p>
            <a:r>
              <a:rPr lang="en-US" dirty="0"/>
              <a:t>End-of-chapter exercises:</a:t>
            </a:r>
          </a:p>
          <a:p>
            <a:pPr lvl="1"/>
            <a:r>
              <a:rPr lang="en-US" b="1" i="1" dirty="0"/>
              <a:t>22.1A, 22.2A, 22.3A (challenging)</a:t>
            </a:r>
          </a:p>
          <a:p>
            <a:pPr marL="457200" lvl="1" indent="0">
              <a:buNone/>
            </a:pPr>
            <a:endParaRPr lang="en-US" sz="1600" b="1" i="1" dirty="0"/>
          </a:p>
          <a:p>
            <a:r>
              <a:rPr lang="en-US" dirty="0"/>
              <a:t>Extra exercises (see Fenix)</a:t>
            </a:r>
          </a:p>
          <a:p>
            <a:pPr lvl="1"/>
            <a:r>
              <a:rPr lang="en-US"/>
              <a:t> </a:t>
            </a:r>
            <a:r>
              <a:rPr lang="en-US" b="1"/>
              <a:t>Open Q.5 and Q.9</a:t>
            </a:r>
            <a:endParaRPr lang="en-US" b="1" i="1" dirty="0"/>
          </a:p>
          <a:p>
            <a:pPr lvl="1"/>
            <a:endParaRPr lang="en-US" b="1" i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F011FA-6293-6B2F-9E4F-E385D7053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86868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1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219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</a:t>
            </a:r>
            <a:r>
              <a:rPr lang="en-US" b="1" i="1" dirty="0"/>
              <a:t>insurance contract </a:t>
            </a:r>
            <a:r>
              <a:rPr lang="en-US" dirty="0"/>
              <a:t>is the combination of a </a:t>
            </a:r>
            <a:r>
              <a:rPr lang="en-US" i="1" dirty="0"/>
              <a:t>benefit level </a:t>
            </a:r>
            <a:r>
              <a:rPr lang="en-US" i="1" dirty="0">
                <a:latin typeface="Times New Roman"/>
              </a:rPr>
              <a:t>b</a:t>
            </a:r>
            <a:r>
              <a:rPr lang="en-US" i="1" dirty="0"/>
              <a:t> </a:t>
            </a:r>
            <a:r>
              <a:rPr lang="en-US" dirty="0"/>
              <a:t>that is paid if a “bad” outcome occurs and a </a:t>
            </a:r>
            <a:r>
              <a:rPr lang="en-US" i="1" dirty="0"/>
              <a:t>price </a:t>
            </a:r>
            <a:r>
              <a:rPr lang="en-US" dirty="0"/>
              <a:t>or </a:t>
            </a:r>
            <a:r>
              <a:rPr lang="en-US" i="1" dirty="0"/>
              <a:t>premium </a:t>
            </a:r>
            <a:r>
              <a:rPr lang="en-US" i="1" dirty="0">
                <a:latin typeface="Times New Roman"/>
              </a:rPr>
              <a:t>p</a:t>
            </a:r>
            <a:r>
              <a:rPr lang="en-US" i="1" dirty="0"/>
              <a:t> </a:t>
            </a:r>
            <a:r>
              <a:rPr lang="en-US" dirty="0"/>
              <a:t>that is paid regardless of the outcome.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964939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the “bad outcome” is </a:t>
            </a:r>
            <a:r>
              <a:rPr lang="en-US" i="1" dirty="0">
                <a:latin typeface="Times New Roman"/>
              </a:rPr>
              <a:t>x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dirty="0"/>
              <a:t> and the “good” outcome is </a:t>
            </a:r>
            <a:r>
              <a:rPr lang="en-US" i="1" dirty="0">
                <a:latin typeface="Times New Roman"/>
              </a:rPr>
              <a:t>x</a:t>
            </a:r>
            <a:r>
              <a:rPr lang="en-US" baseline="-25000" dirty="0">
                <a:latin typeface="Times New Roman"/>
              </a:rPr>
              <a:t>2</a:t>
            </a:r>
            <a:r>
              <a:rPr lang="en-US" dirty="0"/>
              <a:t>.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 idx="4294967295"/>
          </p:nvPr>
        </p:nvSpPr>
        <p:spPr>
          <a:xfrm>
            <a:off x="0" y="4465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Tastes over Insurance Contracts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2498339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insurance contract (</a:t>
            </a:r>
            <a:r>
              <a:rPr lang="en-US" i="1" dirty="0">
                <a:latin typeface="Times New Roman"/>
              </a:rPr>
              <a:t>b,p</a:t>
            </a:r>
            <a:r>
              <a:rPr lang="en-US" dirty="0"/>
              <a:t>) then results in consumption of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4318209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tastes over risky gambles are </a:t>
            </a:r>
            <a:r>
              <a:rPr lang="en-US" i="1" dirty="0"/>
              <a:t>state-independent</a:t>
            </a:r>
            <a:r>
              <a:rPr lang="en-US" dirty="0"/>
              <a:t> and satisfy the </a:t>
            </a:r>
            <a:r>
              <a:rPr lang="en-US" i="1" dirty="0"/>
              <a:t>independence axiom</a:t>
            </a:r>
            <a:r>
              <a:rPr lang="en-US" dirty="0"/>
              <a:t>, we know from Chapter 17 that there exists a function </a:t>
            </a:r>
            <a:r>
              <a:rPr lang="en-US" i="1" dirty="0">
                <a:latin typeface="Times New Roman"/>
              </a:rPr>
              <a:t>u</a:t>
            </a:r>
            <a:r>
              <a:rPr lang="en-US" dirty="0">
                <a:latin typeface="Times New Roman"/>
              </a:rPr>
              <a:t>(</a:t>
            </a:r>
            <a:r>
              <a:rPr lang="en-US" i="1" dirty="0">
                <a:latin typeface="Times New Roman"/>
              </a:rPr>
              <a:t>x</a:t>
            </a:r>
            <a:r>
              <a:rPr lang="en-US" dirty="0">
                <a:latin typeface="Times New Roman"/>
              </a:rPr>
              <a:t>)</a:t>
            </a:r>
            <a:r>
              <a:rPr lang="en-US" i="1" dirty="0">
                <a:latin typeface="Times New Roman"/>
              </a:rPr>
              <a:t> </a:t>
            </a:r>
            <a:r>
              <a:rPr lang="en-US" dirty="0"/>
              <a:t>that allows us to represent tastes over insurance contracts with the </a:t>
            </a:r>
            <a:r>
              <a:rPr lang="en-US" b="1" i="1" dirty="0"/>
              <a:t>expected utility function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0" y="2891561"/>
            <a:ext cx="3276600" cy="749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60"/>
              </a:lnSpc>
            </a:pPr>
            <a:r>
              <a:rPr lang="en-US" i="1" dirty="0">
                <a:latin typeface="Times New Roman"/>
              </a:rPr>
              <a:t>x</a:t>
            </a:r>
            <a:r>
              <a:rPr lang="en-US" baseline="-25000" dirty="0">
                <a:latin typeface="Times New Roman"/>
              </a:rPr>
              <a:t>1 </a:t>
            </a:r>
            <a:r>
              <a:rPr lang="en-US" i="1" dirty="0">
                <a:latin typeface="Times New Roman"/>
              </a:rPr>
              <a:t>+ b – p </a:t>
            </a:r>
            <a:r>
              <a:rPr lang="en-US" dirty="0"/>
              <a:t>in the “bad state” and</a:t>
            </a:r>
          </a:p>
          <a:p>
            <a:pPr>
              <a:lnSpc>
                <a:spcPts val="2560"/>
              </a:lnSpc>
            </a:pPr>
            <a:r>
              <a:rPr lang="en-US" i="1" dirty="0">
                <a:latin typeface="Times New Roman"/>
              </a:rPr>
              <a:t>x</a:t>
            </a:r>
            <a:r>
              <a:rPr lang="en-US" baseline="-25000" dirty="0">
                <a:latin typeface="Times New Roman"/>
              </a:rPr>
              <a:t>2 </a:t>
            </a:r>
            <a:r>
              <a:rPr lang="en-US" i="1" dirty="0">
                <a:latin typeface="Times New Roman"/>
              </a:rPr>
              <a:t>– p </a:t>
            </a:r>
            <a:r>
              <a:rPr lang="en-US" dirty="0"/>
              <a:t>in the “good state”.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3793739"/>
            <a:ext cx="853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further that the “bad” outcome occurs with probability </a:t>
            </a:r>
            <a:r>
              <a:rPr lang="en-US" i="1" dirty="0">
                <a:latin typeface="Symbol"/>
              </a:rPr>
              <a:t>d</a:t>
            </a:r>
            <a:r>
              <a:rPr lang="en-US" dirty="0"/>
              <a:t>.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590800" y="5433408"/>
          <a:ext cx="3962400" cy="28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01900" imgH="177800" progId="Equation.3">
                  <p:embed/>
                </p:oleObj>
              </mc:Choice>
              <mc:Fallback>
                <p:oleObj name="Equation" r:id="rId2" imgW="25019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433408"/>
                        <a:ext cx="3962400" cy="2815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4800" y="5943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</a:t>
            </a:r>
            <a:r>
              <a:rPr lang="en-US" i="1" dirty="0">
                <a:latin typeface="Times New Roman"/>
              </a:rPr>
              <a:t>u</a:t>
            </a:r>
            <a:r>
              <a:rPr lang="en-US" dirty="0">
                <a:latin typeface="Times New Roman"/>
              </a:rPr>
              <a:t>(</a:t>
            </a:r>
            <a:r>
              <a:rPr lang="en-US" i="1" dirty="0">
                <a:latin typeface="Times New Roman"/>
              </a:rPr>
              <a:t>x</a:t>
            </a:r>
            <a:r>
              <a:rPr lang="en-US" dirty="0">
                <a:latin typeface="Times New Roman"/>
              </a:rPr>
              <a:t>)</a:t>
            </a:r>
            <a:r>
              <a:rPr lang="en-US" i="1" dirty="0">
                <a:latin typeface="Times New Roman"/>
              </a:rPr>
              <a:t> </a:t>
            </a:r>
            <a:r>
              <a:rPr lang="en-US" dirty="0"/>
              <a:t>is </a:t>
            </a:r>
            <a:r>
              <a:rPr lang="en-US" i="1" dirty="0"/>
              <a:t>concave</a:t>
            </a:r>
            <a:r>
              <a:rPr lang="en-US" dirty="0"/>
              <a:t>, tastes are </a:t>
            </a:r>
            <a:r>
              <a:rPr lang="en-US" b="1" i="1" dirty="0"/>
              <a:t>risk averse </a:t>
            </a:r>
            <a:r>
              <a:rPr lang="en-US" dirty="0"/>
              <a:t>(which we will assume throughout). </a:t>
            </a:r>
          </a:p>
        </p:txBody>
      </p:sp>
      <p:sp>
        <p:nvSpPr>
          <p:cNvPr id="16" name="Footer Placeholder 1">
            <a:extLst>
              <a:ext uri="{FF2B5EF4-FFF2-40B4-BE49-F238E27FC236}">
                <a16:creationId xmlns:a16="http://schemas.microsoft.com/office/drawing/2014/main" id="{6607A3EA-E875-4358-8C3B-0736C4AE7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868839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  <p:bldP spid="12" grpId="0" build="p"/>
      <p:bldP spid="13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12934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Insurance Contracts with 2 Risk Types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429000"/>
            <a:ext cx="3920947" cy="322844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410712"/>
            <a:ext cx="3959962" cy="32528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410712"/>
            <a:ext cx="3940454" cy="325282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429000"/>
            <a:ext cx="3940454" cy="322844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28600" y="12192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set of </a:t>
            </a:r>
            <a:r>
              <a:rPr lang="en-US" i="1" dirty="0"/>
              <a:t>all possible insurance contracts </a:t>
            </a:r>
            <a:r>
              <a:rPr lang="en-US" dirty="0"/>
              <a:t>can then be illustrated with </a:t>
            </a:r>
            <a:r>
              <a:rPr lang="en-US" i="1" dirty="0">
                <a:latin typeface="Times New Roman"/>
              </a:rPr>
              <a:t>b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>
                <a:latin typeface="Times New Roman"/>
              </a:rPr>
              <a:t>p</a:t>
            </a:r>
            <a:r>
              <a:rPr lang="en-US" i="1" dirty="0"/>
              <a:t> </a:t>
            </a:r>
            <a:r>
              <a:rPr lang="en-US" dirty="0"/>
              <a:t>on the axes.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8600" y="1600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the expected utility function </a:t>
            </a:r>
            <a:r>
              <a:rPr lang="en-US" i="1" dirty="0">
                <a:latin typeface="Times New Roman"/>
              </a:rPr>
              <a:t>U</a:t>
            </a:r>
            <a:r>
              <a:rPr lang="en-US" dirty="0">
                <a:latin typeface="Times New Roman"/>
              </a:rPr>
              <a:t>(</a:t>
            </a:r>
            <a:r>
              <a:rPr lang="en-US" i="1" dirty="0">
                <a:latin typeface="Times New Roman"/>
              </a:rPr>
              <a:t>b</a:t>
            </a:r>
            <a:r>
              <a:rPr lang="en-US" dirty="0">
                <a:latin typeface="Times New Roman"/>
              </a:rPr>
              <a:t>,</a:t>
            </a:r>
            <a:r>
              <a:rPr lang="en-US" sz="800" dirty="0">
                <a:latin typeface="Times New Roman"/>
              </a:rPr>
              <a:t> </a:t>
            </a:r>
            <a:r>
              <a:rPr lang="en-US" i="1" dirty="0">
                <a:latin typeface="Times New Roman"/>
              </a:rPr>
              <a:t>p</a:t>
            </a:r>
            <a:r>
              <a:rPr lang="en-US" dirty="0">
                <a:latin typeface="Times New Roman"/>
              </a:rPr>
              <a:t>)</a:t>
            </a:r>
            <a:r>
              <a:rPr lang="en-US" dirty="0"/>
              <a:t>, we can further derive </a:t>
            </a:r>
            <a:r>
              <a:rPr lang="en-US" i="1" dirty="0"/>
              <a:t>indifference curves </a:t>
            </a:r>
            <a:r>
              <a:rPr lang="en-US" dirty="0"/>
              <a:t>over this set of all possible insurance contracts.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8600" y="22860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indifference curves here are derived assuming                                                                 , and assuming                            (which is concave). 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3584" y="2380488"/>
            <a:ext cx="3271520" cy="23977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5064" y="2651760"/>
            <a:ext cx="1345184" cy="24384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648200" y="2968752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set of </a:t>
            </a:r>
            <a:r>
              <a:rPr lang="en-US" i="1" dirty="0"/>
              <a:t>actuarially fair – zero-profit – </a:t>
            </a:r>
            <a:r>
              <a:rPr lang="en-US" dirty="0"/>
              <a:t>insurance contracts has to satisfy the equation 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2200" y="3806952"/>
            <a:ext cx="776224" cy="231648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4648200" y="41148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because the benefit is paid with probability </a:t>
            </a:r>
            <a:r>
              <a:rPr lang="en-US" i="1" dirty="0">
                <a:latin typeface="Symbol"/>
              </a:rPr>
              <a:t>d</a:t>
            </a:r>
            <a:r>
              <a:rPr lang="en-US" dirty="0"/>
              <a:t> while the premium is collected with probability 1. 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648200" y="5257800"/>
            <a:ext cx="4267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expected-utility-maximizing consumer will then choose the policy</a:t>
            </a:r>
          </a:p>
          <a:p>
            <a:endParaRPr lang="en-US" sz="800" dirty="0"/>
          </a:p>
          <a:p>
            <a:pPr algn="ctr"/>
            <a:r>
              <a:rPr lang="en-US" dirty="0">
                <a:latin typeface="Times New Roman"/>
              </a:rPr>
              <a:t>(</a:t>
            </a:r>
            <a:r>
              <a:rPr lang="en-US" i="1" dirty="0">
                <a:latin typeface="Times New Roman"/>
              </a:rPr>
              <a:t>b</a:t>
            </a:r>
            <a:r>
              <a:rPr lang="en-US" dirty="0">
                <a:latin typeface="Times New Roman"/>
              </a:rPr>
              <a:t>,</a:t>
            </a:r>
            <a:r>
              <a:rPr lang="en-US" sz="1000" dirty="0">
                <a:latin typeface="Times New Roman"/>
              </a:rPr>
              <a:t> </a:t>
            </a:r>
            <a:r>
              <a:rPr lang="en-US" i="1" dirty="0">
                <a:latin typeface="Times New Roman"/>
              </a:rPr>
              <a:t>p</a:t>
            </a:r>
            <a:r>
              <a:rPr lang="en-US" dirty="0">
                <a:latin typeface="Times New Roman"/>
              </a:rPr>
              <a:t>) = (240,60).</a:t>
            </a:r>
            <a:r>
              <a:rPr lang="en-US" dirty="0"/>
              <a:t> </a:t>
            </a: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659A4B52-A3EA-44E1-AC87-F0D5D6DB5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868839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9" grpId="0"/>
      <p:bldP spid="51" grpId="0"/>
      <p:bldP spid="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362" y="3429000"/>
            <a:ext cx="3964838" cy="32284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136" y="3429000"/>
            <a:ext cx="3945331" cy="3247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128" y="3429000"/>
            <a:ext cx="3979469" cy="32284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429000"/>
            <a:ext cx="3940454" cy="3228442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title" idx="4294967295"/>
          </p:nvPr>
        </p:nvSpPr>
        <p:spPr>
          <a:xfrm>
            <a:off x="0" y="-9207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Insurance Contracts with 2 Risk Types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12192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suppose there exists a </a:t>
            </a:r>
            <a:r>
              <a:rPr lang="en-US" i="1" dirty="0"/>
              <a:t>second </a:t>
            </a:r>
            <a:r>
              <a:rPr lang="en-US" dirty="0"/>
              <a:t>type of consumer who faces more risk than the first.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16002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particular, suppose the second consumer faces a probability </a:t>
            </a:r>
            <a:r>
              <a:rPr lang="en-US" i="1" dirty="0">
                <a:latin typeface="Symbol"/>
              </a:rPr>
              <a:t>q</a:t>
            </a:r>
            <a:r>
              <a:rPr lang="en-US" dirty="0"/>
              <a:t> of the “bad” outcome, where </a:t>
            </a:r>
            <a:r>
              <a:rPr lang="en-US" i="1" dirty="0">
                <a:latin typeface="Symbol"/>
              </a:rPr>
              <a:t>q</a:t>
            </a:r>
            <a:r>
              <a:rPr lang="en-US" dirty="0"/>
              <a:t> &gt; </a:t>
            </a:r>
            <a:r>
              <a:rPr lang="en-US" i="1" dirty="0">
                <a:latin typeface="Symbol"/>
              </a:rPr>
              <a:t>d</a:t>
            </a:r>
            <a:r>
              <a:rPr lang="en-US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224028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then changes the expected utility function to </a:t>
            </a:r>
          </a:p>
        </p:txBody>
      </p:sp>
      <p:graphicFrame>
        <p:nvGraphicFramePr>
          <p:cNvPr id="114690" name="Object 2"/>
          <p:cNvGraphicFramePr>
            <a:graphicFrameLocks noChangeAspect="1"/>
          </p:cNvGraphicFramePr>
          <p:nvPr/>
        </p:nvGraphicFramePr>
        <p:xfrm>
          <a:off x="4943475" y="2316480"/>
          <a:ext cx="3983038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14600" imgH="177800" progId="Equation.3">
                  <p:embed/>
                </p:oleObj>
              </mc:Choice>
              <mc:Fallback>
                <p:oleObj name="Equation" r:id="rId6" imgW="25146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5" y="2316480"/>
                        <a:ext cx="3983038" cy="280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28600" y="2514600"/>
            <a:ext cx="792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implies an indifference map with steeper indifference curves.</a:t>
            </a:r>
          </a:p>
        </p:txBody>
      </p:sp>
      <p:graphicFrame>
        <p:nvGraphicFramePr>
          <p:cNvPr id="114691" name="Object 3"/>
          <p:cNvGraphicFramePr>
            <a:graphicFrameLocks noChangeAspect="1"/>
          </p:cNvGraphicFramePr>
          <p:nvPr/>
        </p:nvGraphicFramePr>
        <p:xfrm>
          <a:off x="1828800" y="3894138"/>
          <a:ext cx="823913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20700" imgH="139700" progId="Equation.3">
                  <p:embed/>
                </p:oleObj>
              </mc:Choice>
              <mc:Fallback>
                <p:oleObj name="Equation" r:id="rId8" imgW="520700" imgH="139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894138"/>
                        <a:ext cx="823913" cy="220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2" name="Object 4"/>
          <p:cNvGraphicFramePr>
            <a:graphicFrameLocks noChangeAspect="1"/>
          </p:cNvGraphicFramePr>
          <p:nvPr/>
        </p:nvGraphicFramePr>
        <p:xfrm>
          <a:off x="5942013" y="3886200"/>
          <a:ext cx="703262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44500" imgH="139700" progId="Equation.3">
                  <p:embed/>
                </p:oleObj>
              </mc:Choice>
              <mc:Fallback>
                <p:oleObj name="Equation" r:id="rId10" imgW="444500" imgH="139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013" y="3886200"/>
                        <a:ext cx="703262" cy="220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28600" y="2907268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Actuarially fair insurance must now satisfy </a:t>
            </a:r>
            <a:r>
              <a:rPr lang="en-US" i="1" dirty="0">
                <a:latin typeface="Times New Roman"/>
              </a:rPr>
              <a:t>p </a:t>
            </a:r>
            <a:r>
              <a:rPr lang="en-US" dirty="0">
                <a:latin typeface="Times New Roman"/>
              </a:rPr>
              <a:t>= </a:t>
            </a:r>
            <a:r>
              <a:rPr lang="en-US" i="1" dirty="0">
                <a:latin typeface="Symbol"/>
              </a:rPr>
              <a:t>q</a:t>
            </a:r>
            <a:r>
              <a:rPr lang="en-US" i="1" dirty="0">
                <a:latin typeface="Times New Roman"/>
              </a:rPr>
              <a:t>b</a:t>
            </a:r>
            <a:r>
              <a:rPr lang="en-US" dirty="0"/>
              <a:t>,</a:t>
            </a:r>
            <a:endParaRPr lang="en-US" i="1" dirty="0">
              <a:latin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54880" y="290726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leading to the choice </a:t>
            </a:r>
            <a:r>
              <a:rPr lang="en-US" dirty="0">
                <a:latin typeface="Times New Roman"/>
              </a:rPr>
              <a:t>(</a:t>
            </a:r>
            <a:r>
              <a:rPr lang="en-US" i="1" dirty="0">
                <a:latin typeface="Times New Roman"/>
              </a:rPr>
              <a:t>b</a:t>
            </a:r>
            <a:r>
              <a:rPr lang="en-US" dirty="0">
                <a:latin typeface="Times New Roman"/>
              </a:rPr>
              <a:t>,</a:t>
            </a:r>
            <a:r>
              <a:rPr lang="en-US" sz="1000" dirty="0">
                <a:latin typeface="Times New Roman"/>
              </a:rPr>
              <a:t> </a:t>
            </a:r>
            <a:r>
              <a:rPr lang="en-US" i="1" dirty="0">
                <a:latin typeface="Times New Roman"/>
              </a:rPr>
              <a:t>p</a:t>
            </a:r>
            <a:r>
              <a:rPr lang="en-US" dirty="0">
                <a:latin typeface="Times New Roman"/>
              </a:rPr>
              <a:t>) = (240,120).</a:t>
            </a:r>
            <a:r>
              <a:rPr lang="en-US" dirty="0"/>
              <a:t>  </a:t>
            </a: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F9155243-FEF2-4EA5-9554-EB1026C99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868839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331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dirty="0"/>
              <a:t>Equilibrium without Asymmetric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429000"/>
            <a:ext cx="3940454" cy="3228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88" y="3429000"/>
            <a:ext cx="4003853" cy="32284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128" y="3429000"/>
            <a:ext cx="3979469" cy="32284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219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competitive insurance firms can tell how is a </a:t>
            </a:r>
            <a:r>
              <a:rPr lang="en-US" i="1" dirty="0"/>
              <a:t>low-risk </a:t>
            </a:r>
            <a:r>
              <a:rPr lang="en-US" i="1" dirty="0">
                <a:latin typeface="Symbol"/>
              </a:rPr>
              <a:t>d</a:t>
            </a:r>
            <a:r>
              <a:rPr lang="en-US" dirty="0"/>
              <a:t>-type and who is a </a:t>
            </a:r>
            <a:r>
              <a:rPr lang="en-US" i="1" dirty="0"/>
              <a:t>high risk </a:t>
            </a:r>
            <a:r>
              <a:rPr lang="en-US" i="1" dirty="0">
                <a:latin typeface="Symbol"/>
              </a:rPr>
              <a:t>q</a:t>
            </a:r>
            <a:r>
              <a:rPr lang="en-US" dirty="0"/>
              <a:t>-type, a separate set of actuarially fair insurance contracts is offered in equilibrium to each type.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19050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our assumption of </a:t>
            </a:r>
            <a:r>
              <a:rPr lang="en-US" i="1" dirty="0"/>
              <a:t>risk aversion</a:t>
            </a:r>
            <a:r>
              <a:rPr lang="en-US" dirty="0"/>
              <a:t> and </a:t>
            </a:r>
            <a:r>
              <a:rPr lang="en-US" i="1" dirty="0"/>
              <a:t>state-independence</a:t>
            </a:r>
            <a:r>
              <a:rPr lang="en-US" dirty="0"/>
              <a:t> of tastes, each type will then </a:t>
            </a:r>
            <a:r>
              <a:rPr lang="en-US" b="1" i="1" dirty="0"/>
              <a:t>fully insure </a:t>
            </a:r>
            <a:r>
              <a:rPr lang="en-US" dirty="0"/>
              <a:t>at insurance prices that are actuarially fair given the consumer’s type.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2667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then a depiction of an efficient </a:t>
            </a:r>
            <a:r>
              <a:rPr lang="en-US" b="1" i="1" dirty="0"/>
              <a:t>equilibrium in the absence of asymmetric information</a:t>
            </a:r>
            <a:r>
              <a:rPr lang="en-US" dirty="0"/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3429000"/>
            <a:ext cx="4114800" cy="33106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29200" y="36576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an equilibrium because </a:t>
            </a:r>
            <a:r>
              <a:rPr lang="en-US" i="1" dirty="0"/>
              <a:t>high risk </a:t>
            </a:r>
            <a:r>
              <a:rPr lang="en-US" i="1" dirty="0">
                <a:latin typeface="Symbol"/>
              </a:rPr>
              <a:t>q</a:t>
            </a:r>
            <a:r>
              <a:rPr lang="en-US" dirty="0"/>
              <a:t>-types cannot choose from actuarially fair policies aimed at </a:t>
            </a:r>
            <a:r>
              <a:rPr lang="en-US" i="1" dirty="0"/>
              <a:t>low-risk </a:t>
            </a:r>
            <a:r>
              <a:rPr lang="en-US" i="1" dirty="0">
                <a:latin typeface="Symbol"/>
              </a:rPr>
              <a:t>d</a:t>
            </a:r>
            <a:r>
              <a:rPr lang="en-US" dirty="0"/>
              <a:t>-types …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9200" y="50292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which is possible only because insurance firms can tell the two consumer types apart.</a:t>
            </a:r>
          </a:p>
        </p:txBody>
      </p:sp>
      <p:sp>
        <p:nvSpPr>
          <p:cNvPr id="16" name="Footer Placeholder 1">
            <a:extLst>
              <a:ext uri="{FF2B5EF4-FFF2-40B4-BE49-F238E27FC236}">
                <a16:creationId xmlns:a16="http://schemas.microsoft.com/office/drawing/2014/main" id="{0BFDD88F-FC6C-41C2-B6BF-D25081CA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868839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0327E-6 2.70496E-6 L -0.46301 -0.0020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00" y="-1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819400"/>
            <a:ext cx="5048098" cy="3750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" y="2819400"/>
            <a:ext cx="5086502" cy="3767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819400"/>
            <a:ext cx="5065166" cy="373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819400"/>
            <a:ext cx="5086502" cy="3733800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title" idx="4294967295"/>
          </p:nvPr>
        </p:nvSpPr>
        <p:spPr>
          <a:xfrm>
            <a:off x="0" y="7374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3200" dirty="0"/>
              <a:t>Separating Equilibrium with Asymmetric Information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1430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any </a:t>
            </a:r>
            <a:r>
              <a:rPr lang="en-US" b="1" i="1" dirty="0"/>
              <a:t>separating equilibrium</a:t>
            </a:r>
            <a:r>
              <a:rPr lang="en-US" dirty="0"/>
              <a:t>, consumer types are </a:t>
            </a:r>
            <a:r>
              <a:rPr lang="en-US" i="1" dirty="0"/>
              <a:t>revealed </a:t>
            </a:r>
            <a:r>
              <a:rPr lang="en-US" dirty="0"/>
              <a:t>and thus only actuarially fair insurance </a:t>
            </a:r>
            <a:r>
              <a:rPr lang="en-US" i="1" dirty="0"/>
              <a:t>specific to each risk type</a:t>
            </a:r>
            <a:r>
              <a:rPr lang="en-US" dirty="0"/>
              <a:t> will be offered.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18288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no insurance company can loose anything from offering </a:t>
            </a:r>
            <a:r>
              <a:rPr lang="en-US" i="1" dirty="0"/>
              <a:t>all </a:t>
            </a:r>
            <a:r>
              <a:rPr lang="en-US" dirty="0"/>
              <a:t>actuarially fair policies aimed at </a:t>
            </a:r>
            <a:r>
              <a:rPr lang="en-US" i="1" dirty="0"/>
              <a:t>high risk </a:t>
            </a:r>
            <a:r>
              <a:rPr lang="en-US" i="1" dirty="0">
                <a:latin typeface="Symbol"/>
              </a:rPr>
              <a:t>q</a:t>
            </a:r>
            <a:r>
              <a:rPr lang="en-US" dirty="0"/>
              <a:t>-types, such policies will always be offered …</a:t>
            </a:r>
            <a:r>
              <a:rPr lang="en-US" i="1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3000" y="2514600"/>
            <a:ext cx="784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and </a:t>
            </a:r>
            <a:r>
              <a:rPr lang="en-US" i="1" dirty="0"/>
              <a:t>high risk </a:t>
            </a:r>
            <a:r>
              <a:rPr lang="en-US" i="1" dirty="0">
                <a:latin typeface="Symbol"/>
              </a:rPr>
              <a:t>q</a:t>
            </a:r>
            <a:r>
              <a:rPr lang="en-US" dirty="0"/>
              <a:t>-types can always choose to fully insure at </a:t>
            </a:r>
            <a:r>
              <a:rPr lang="en-US" b="1" i="1" dirty="0">
                <a:solidFill>
                  <a:srgbClr val="008000"/>
                </a:solidFill>
              </a:rPr>
              <a:t>A</a:t>
            </a:r>
            <a:r>
              <a:rPr lang="en-US" dirty="0"/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0" y="304800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if the full set of actuarially fair contracts aimed at </a:t>
            </a:r>
            <a:r>
              <a:rPr lang="en-US" i="1" dirty="0"/>
              <a:t>low-risk </a:t>
            </a:r>
            <a:r>
              <a:rPr lang="en-US" i="1" dirty="0">
                <a:latin typeface="Symbol"/>
              </a:rPr>
              <a:t>d</a:t>
            </a:r>
            <a:r>
              <a:rPr lang="en-US" dirty="0"/>
              <a:t>-types is offered, </a:t>
            </a:r>
            <a:r>
              <a:rPr lang="en-US" i="1" dirty="0"/>
              <a:t>high risk </a:t>
            </a:r>
            <a:r>
              <a:rPr lang="en-US" i="1" dirty="0">
                <a:latin typeface="Symbol"/>
              </a:rPr>
              <a:t>q</a:t>
            </a:r>
            <a:r>
              <a:rPr lang="en-US" dirty="0"/>
              <a:t>-types will not choose from “their” actuarially fair line 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0" y="4618672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which implies only those </a:t>
            </a:r>
            <a:r>
              <a:rPr lang="en-US" i="1" dirty="0"/>
              <a:t>low risk</a:t>
            </a:r>
            <a:r>
              <a:rPr lang="en-US" dirty="0"/>
              <a:t> actuarially fair contracts that </a:t>
            </a:r>
            <a:r>
              <a:rPr lang="en-US" i="1" dirty="0"/>
              <a:t>high risk </a:t>
            </a:r>
            <a:r>
              <a:rPr lang="en-US" i="1" dirty="0">
                <a:latin typeface="Symbol"/>
              </a:rPr>
              <a:t>q</a:t>
            </a:r>
            <a:r>
              <a:rPr lang="en-US" dirty="0"/>
              <a:t>-types will </a:t>
            </a:r>
            <a:r>
              <a:rPr lang="en-US" b="1" i="1" dirty="0"/>
              <a:t>not</a:t>
            </a:r>
            <a:r>
              <a:rPr lang="en-US" dirty="0"/>
              <a:t> choose can be offered in a separating equilibrium.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0" y="3048000"/>
            <a:ext cx="2057400" cy="1200329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Inefficiency arises even when all information is revealed.</a:t>
            </a: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877B51B7-6B93-42D5-BB07-56F06C2F4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868839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9304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Calculating the Separating Equilibrium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390904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have shown that </a:t>
            </a:r>
            <a:r>
              <a:rPr lang="en-US" i="1" dirty="0"/>
              <a:t>high risk </a:t>
            </a:r>
            <a:r>
              <a:rPr lang="en-US" i="1" dirty="0">
                <a:latin typeface="Symbol"/>
              </a:rPr>
              <a:t>q</a:t>
            </a:r>
            <a:r>
              <a:rPr lang="en-US" dirty="0"/>
              <a:t>-types fully insure while </a:t>
            </a:r>
            <a:r>
              <a:rPr lang="en-US" i="1" dirty="0"/>
              <a:t>low-risk </a:t>
            </a:r>
            <a:r>
              <a:rPr lang="en-US" i="1" dirty="0">
                <a:latin typeface="Symbol"/>
              </a:rPr>
              <a:t>d</a:t>
            </a:r>
            <a:r>
              <a:rPr lang="en-US" dirty="0"/>
              <a:t>-types only partially insure in a separating equilibrium (because only partial insurance is offered in the market).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088372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Full insurance (under actuarially fair terms) for </a:t>
            </a:r>
            <a:r>
              <a:rPr lang="en-US" i="1" dirty="0"/>
              <a:t>high risk </a:t>
            </a:r>
            <a:r>
              <a:rPr lang="en-US" i="1" dirty="0">
                <a:latin typeface="Symbol"/>
              </a:rPr>
              <a:t>q</a:t>
            </a:r>
            <a:r>
              <a:rPr lang="en-US" dirty="0"/>
              <a:t>-types implies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124200" y="2610104"/>
          <a:ext cx="2851151" cy="267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92300" imgH="177800" progId="Equation.3">
                  <p:embed/>
                </p:oleObj>
              </mc:Choice>
              <mc:Fallback>
                <p:oleObj name="Equation" r:id="rId2" imgW="18923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610104"/>
                        <a:ext cx="2851151" cy="2678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Brace 8"/>
          <p:cNvSpPr/>
          <p:nvPr/>
        </p:nvSpPr>
        <p:spPr>
          <a:xfrm rot="5400000">
            <a:off x="3505200" y="2457704"/>
            <a:ext cx="152400" cy="914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 rot="5400000">
            <a:off x="4419600" y="2610104"/>
            <a:ext cx="152400" cy="609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Brace 10"/>
          <p:cNvSpPr/>
          <p:nvPr/>
        </p:nvSpPr>
        <p:spPr>
          <a:xfrm rot="5400000">
            <a:off x="5562600" y="2610104"/>
            <a:ext cx="152400" cy="609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0" y="2914904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bad state consumption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0" y="2914904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good state</a:t>
            </a:r>
          </a:p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consumption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3000" y="2914904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actuarial</a:t>
            </a:r>
          </a:p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fairness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3536172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for the full insurance contract terms, we get                                                         implying consumption of 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162549" y="3596557"/>
          <a:ext cx="2838451" cy="308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66900" imgH="203200" progId="Equation.3">
                  <p:embed/>
                </p:oleObj>
              </mc:Choice>
              <mc:Fallback>
                <p:oleObj name="Equation" r:id="rId4" imgW="18669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549" y="3596557"/>
                        <a:ext cx="2838451" cy="3089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5162549" y="3600704"/>
            <a:ext cx="990600" cy="3048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686549" y="3600704"/>
            <a:ext cx="1219200" cy="3048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4591304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regardless of whether or not the good state occurs.</a:t>
            </a:r>
          </a:p>
        </p:txBody>
      </p:sp>
      <p:graphicFrame>
        <p:nvGraphicFramePr>
          <p:cNvPr id="119813" name="Object 5"/>
          <p:cNvGraphicFramePr>
            <a:graphicFrameLocks noChangeAspect="1"/>
          </p:cNvGraphicFramePr>
          <p:nvPr/>
        </p:nvGraphicFramePr>
        <p:xfrm>
          <a:off x="2798763" y="4189413"/>
          <a:ext cx="350202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24100" imgH="203200" progId="Equation.3">
                  <p:embed/>
                </p:oleObj>
              </mc:Choice>
              <mc:Fallback>
                <p:oleObj name="Equation" r:id="rId6" imgW="2324100" imgH="203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8763" y="4189413"/>
                        <a:ext cx="3502025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28600" y="5124704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the function                            we are using to derive expected utility, the utility level attained by </a:t>
            </a:r>
            <a:r>
              <a:rPr lang="en-US" i="1" dirty="0"/>
              <a:t>high risk </a:t>
            </a:r>
            <a:r>
              <a:rPr lang="en-US" i="1" dirty="0">
                <a:latin typeface="Symbol"/>
              </a:rPr>
              <a:t>q</a:t>
            </a:r>
            <a:r>
              <a:rPr lang="en-US" dirty="0"/>
              <a:t>-types in a separating equilibrium (under full insurance) is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3120" y="5200904"/>
            <a:ext cx="1345184" cy="2438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7624" y="5962904"/>
            <a:ext cx="3084576" cy="36169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048000" y="5867400"/>
            <a:ext cx="3124200" cy="5334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ooter Placeholder 1">
            <a:extLst>
              <a:ext uri="{FF2B5EF4-FFF2-40B4-BE49-F238E27FC236}">
                <a16:creationId xmlns:a16="http://schemas.microsoft.com/office/drawing/2014/main" id="{09FCDAFB-6714-475E-8224-D7D4716B8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868839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7" grpId="0" animBg="1"/>
      <p:bldP spid="18" grpId="0" animBg="1"/>
      <p:bldP spid="19" grpId="0"/>
      <p:bldP spid="22" grpId="0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idx="4294967295"/>
          </p:nvPr>
        </p:nvSpPr>
        <p:spPr>
          <a:xfrm>
            <a:off x="0" y="-22598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Calculating the Separating Equilibrium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7800"/>
            <a:ext cx="3011424" cy="3616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1371600"/>
            <a:ext cx="3124200" cy="5334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1981200"/>
            <a:ext cx="8763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60"/>
              </a:lnSpc>
            </a:pPr>
            <a:r>
              <a:rPr lang="en-US" dirty="0"/>
              <a:t>because in a separating equilibrium, </a:t>
            </a:r>
            <a:r>
              <a:rPr lang="en-US" i="1" dirty="0"/>
              <a:t>high risk </a:t>
            </a:r>
            <a:r>
              <a:rPr lang="en-US" i="1" dirty="0">
                <a:latin typeface="Symbol"/>
              </a:rPr>
              <a:t>q</a:t>
            </a:r>
            <a:r>
              <a:rPr lang="en-US" dirty="0"/>
              <a:t>-types fully insure under </a:t>
            </a:r>
            <a:r>
              <a:rPr lang="en-US" i="1" dirty="0"/>
              <a:t>their </a:t>
            </a:r>
            <a:r>
              <a:rPr lang="en-US" dirty="0"/>
              <a:t>actuarially fair terms, choosing such full insurance over policies that are actuarially fair for </a:t>
            </a:r>
            <a:r>
              <a:rPr lang="en-US" i="1" dirty="0"/>
              <a:t>low-risk </a:t>
            </a:r>
            <a:r>
              <a:rPr lang="en-US" i="1" dirty="0">
                <a:latin typeface="Symbol"/>
              </a:rPr>
              <a:t>d</a:t>
            </a:r>
            <a:r>
              <a:rPr lang="en-US" dirty="0"/>
              <a:t>-types.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57600" y="1334869"/>
            <a:ext cx="525780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60"/>
              </a:lnSpc>
            </a:pPr>
            <a:r>
              <a:rPr lang="en-US" dirty="0"/>
              <a:t>This is then the highest utility a </a:t>
            </a:r>
            <a:r>
              <a:rPr lang="en-US" i="1" dirty="0"/>
              <a:t>high risk </a:t>
            </a:r>
            <a:r>
              <a:rPr lang="en-US" i="1" dirty="0">
                <a:latin typeface="Symbol"/>
              </a:rPr>
              <a:t>q</a:t>
            </a:r>
            <a:r>
              <a:rPr lang="en-US" dirty="0"/>
              <a:t>-type can attain purchasing a policy aimed at </a:t>
            </a:r>
            <a:r>
              <a:rPr lang="en-US" i="1" dirty="0"/>
              <a:t>low-risk </a:t>
            </a:r>
            <a:r>
              <a:rPr lang="en-US" i="1" dirty="0">
                <a:latin typeface="Symbol"/>
              </a:rPr>
              <a:t>d</a:t>
            </a:r>
            <a:r>
              <a:rPr lang="en-US" dirty="0"/>
              <a:t>-types,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" y="2862072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“best” contract </a:t>
            </a:r>
            <a:r>
              <a:rPr lang="en-US" dirty="0">
                <a:latin typeface="Times New Roman"/>
              </a:rPr>
              <a:t>(</a:t>
            </a:r>
            <a:r>
              <a:rPr lang="en-US" i="1" dirty="0">
                <a:latin typeface="Times New Roman"/>
              </a:rPr>
              <a:t>b</a:t>
            </a:r>
            <a:r>
              <a:rPr lang="en-US" dirty="0">
                <a:latin typeface="Times New Roman"/>
              </a:rPr>
              <a:t>,</a:t>
            </a:r>
            <a:r>
              <a:rPr lang="en-US" sz="1000" dirty="0">
                <a:latin typeface="Times New Roman"/>
              </a:rPr>
              <a:t> </a:t>
            </a:r>
            <a:r>
              <a:rPr lang="en-US" i="1" dirty="0">
                <a:latin typeface="Times New Roman"/>
              </a:rPr>
              <a:t>p</a:t>
            </a:r>
            <a:r>
              <a:rPr lang="en-US" dirty="0">
                <a:latin typeface="Times New Roman"/>
              </a:rPr>
              <a:t>)</a:t>
            </a:r>
            <a:r>
              <a:rPr lang="en-US" dirty="0"/>
              <a:t> offered to </a:t>
            </a:r>
            <a:r>
              <a:rPr lang="en-US" i="1" dirty="0"/>
              <a:t>low-risk </a:t>
            </a:r>
            <a:r>
              <a:rPr lang="en-US" i="1" dirty="0">
                <a:latin typeface="Symbol"/>
              </a:rPr>
              <a:t>d</a:t>
            </a:r>
            <a:r>
              <a:rPr lang="en-US" dirty="0"/>
              <a:t>-types must then satisfy 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321304"/>
            <a:ext cx="5563616" cy="7355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2400" y="4090416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Cancelling </a:t>
            </a:r>
            <a:r>
              <a:rPr lang="en-US" i="1" dirty="0">
                <a:latin typeface="Symbol"/>
              </a:rPr>
              <a:t>a</a:t>
            </a:r>
            <a:r>
              <a:rPr lang="en-US" i="1" dirty="0"/>
              <a:t> </a:t>
            </a:r>
            <a:r>
              <a:rPr lang="en-US" dirty="0"/>
              <a:t>and using the rules of logarithms, we can re-write this as 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4581144"/>
            <a:ext cx="6445504" cy="3535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7480" y="4995672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solve for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9680" y="5224272"/>
            <a:ext cx="3881120" cy="7193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2400" y="60198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then then an equation for the indifference curve that a </a:t>
            </a:r>
            <a:r>
              <a:rPr lang="en-US" i="1" dirty="0"/>
              <a:t>high risk </a:t>
            </a:r>
            <a:r>
              <a:rPr lang="en-US" i="1" dirty="0">
                <a:latin typeface="Symbol"/>
              </a:rPr>
              <a:t>q</a:t>
            </a:r>
            <a:r>
              <a:rPr lang="en-US" dirty="0"/>
              <a:t>-type attains at </a:t>
            </a:r>
            <a:r>
              <a:rPr lang="en-US" i="1" dirty="0"/>
              <a:t>full</a:t>
            </a:r>
            <a:r>
              <a:rPr lang="en-US" dirty="0"/>
              <a:t> actuarially fair insurance.</a:t>
            </a: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34FDE975-84A1-4E96-AA7B-8AB5164AF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868839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295400"/>
            <a:ext cx="3791712" cy="6868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24400" y="1219200"/>
            <a:ext cx="4038600" cy="8382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6200" y="1161871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“best” insurance contract a </a:t>
            </a:r>
            <a:r>
              <a:rPr lang="en-US" i="1" dirty="0"/>
              <a:t>low-risk </a:t>
            </a:r>
            <a:r>
              <a:rPr lang="en-US" i="1" dirty="0">
                <a:latin typeface="Symbol"/>
              </a:rPr>
              <a:t>d</a:t>
            </a:r>
            <a:r>
              <a:rPr lang="en-US" dirty="0"/>
              <a:t>-type can then obtain lies at the intersection of this “full insurance” </a:t>
            </a:r>
            <a:r>
              <a:rPr lang="en-US" i="1" dirty="0">
                <a:latin typeface="Symbol"/>
              </a:rPr>
              <a:t>q</a:t>
            </a:r>
            <a:r>
              <a:rPr lang="en-US" dirty="0"/>
              <a:t>-indifference curve and the actuarially fair contract line </a:t>
            </a:r>
            <a:r>
              <a:rPr lang="en-US" i="1" dirty="0">
                <a:latin typeface="Times New Roman"/>
              </a:rPr>
              <a:t>p </a:t>
            </a:r>
            <a:r>
              <a:rPr lang="en-US" dirty="0">
                <a:latin typeface="Times New Roman"/>
              </a:rPr>
              <a:t>= </a:t>
            </a:r>
            <a:r>
              <a:rPr lang="en-US" i="1" dirty="0">
                <a:latin typeface="Symbol"/>
              </a:rPr>
              <a:t>d</a:t>
            </a:r>
            <a:r>
              <a:rPr lang="en-US" i="1" dirty="0">
                <a:latin typeface="Times New Roman"/>
              </a:rPr>
              <a:t>b.</a:t>
            </a:r>
            <a:endParaRPr lang="en-US" dirty="0"/>
          </a:p>
        </p:txBody>
      </p:sp>
      <p:cxnSp>
        <p:nvCxnSpPr>
          <p:cNvPr id="30" name="Elbow Connector 29"/>
          <p:cNvCxnSpPr/>
          <p:nvPr/>
        </p:nvCxnSpPr>
        <p:spPr>
          <a:xfrm flipV="1">
            <a:off x="3733800" y="1905000"/>
            <a:ext cx="4343400" cy="304800"/>
          </a:xfrm>
          <a:prstGeom prst="bentConnector3">
            <a:avLst>
              <a:gd name="adj1" fmla="val 9982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590800"/>
            <a:ext cx="5086502" cy="37338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" y="2590800"/>
            <a:ext cx="9074785" cy="161417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" y="4204970"/>
            <a:ext cx="9070848" cy="2547239"/>
          </a:xfrm>
          <a:prstGeom prst="rect">
            <a:avLst/>
          </a:prstGeom>
        </p:spPr>
      </p:pic>
      <p:sp>
        <p:nvSpPr>
          <p:cNvPr id="35" name="Title 2"/>
          <p:cNvSpPr>
            <a:spLocks noGrp="1"/>
          </p:cNvSpPr>
          <p:nvPr>
            <p:ph type="title" idx="4294967295"/>
          </p:nvPr>
        </p:nvSpPr>
        <p:spPr>
          <a:xfrm>
            <a:off x="36576" y="2996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Calculating the Separating Equilibrium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E11B8950-295E-4FF7-9983-F1C01F8E8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868839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7997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A Grade Insurance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2954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the following insurance product marketed to students: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752600"/>
            <a:ext cx="7086600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If you buy </a:t>
            </a:r>
            <a:r>
              <a:rPr lang="en-US" i="1" dirty="0"/>
              <a:t>A-insurance</a:t>
            </a:r>
            <a:r>
              <a:rPr lang="en-US" dirty="0"/>
              <a:t>, you are guaranteed to receive an A in this course.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22098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that the </a:t>
            </a:r>
            <a:r>
              <a:rPr lang="en-US" i="1" dirty="0"/>
              <a:t>A-insurance market </a:t>
            </a:r>
            <a:r>
              <a:rPr lang="en-US" dirty="0"/>
              <a:t>is perfectly competitive, and the only costs incurred by insurance firms is the bribe necessary to convince professors to raise grades that would otherwise fall below an </a:t>
            </a:r>
            <a:r>
              <a:rPr lang="en-US" i="1" dirty="0"/>
              <a:t>A.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2004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cost of bribes is </a:t>
            </a:r>
            <a:r>
              <a:rPr lang="en-US" i="1" dirty="0"/>
              <a:t>c </a:t>
            </a:r>
            <a:r>
              <a:rPr lang="en-US" dirty="0"/>
              <a:t>per letter grade – i.e. it costs </a:t>
            </a:r>
            <a:r>
              <a:rPr lang="en-US" i="1" dirty="0"/>
              <a:t>c </a:t>
            </a:r>
            <a:r>
              <a:rPr lang="en-US" dirty="0"/>
              <a:t>to raise a B to an A, 2</a:t>
            </a:r>
            <a:r>
              <a:rPr lang="en-US" i="1" dirty="0"/>
              <a:t>c </a:t>
            </a:r>
            <a:r>
              <a:rPr lang="en-US" dirty="0"/>
              <a:t>to raise a C to an A, etc.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396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in the absence of insurance, grades in the course are curve such that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1400" y="4495800"/>
            <a:ext cx="1905000" cy="14773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10% receive an A</a:t>
            </a:r>
          </a:p>
          <a:p>
            <a:r>
              <a:rPr lang="en-US" dirty="0"/>
              <a:t>25% receive a B</a:t>
            </a:r>
          </a:p>
          <a:p>
            <a:r>
              <a:rPr lang="en-US" dirty="0"/>
              <a:t>30% receive a C</a:t>
            </a:r>
          </a:p>
          <a:p>
            <a:r>
              <a:rPr lang="en-US" dirty="0"/>
              <a:t>25% receive a D</a:t>
            </a:r>
          </a:p>
          <a:p>
            <a:r>
              <a:rPr lang="en-US" dirty="0"/>
              <a:t>10% receive an 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6096000"/>
            <a:ext cx="830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Finally, suppose students work as hard regardless of whether they own insurance.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2900" y="868839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  <p:bldP spid="9" grpId="0" animBg="1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118246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any </a:t>
            </a:r>
            <a:r>
              <a:rPr lang="en-US" b="1" i="1" dirty="0"/>
              <a:t>pooling equilibrium</a:t>
            </a:r>
            <a:r>
              <a:rPr lang="en-US" dirty="0"/>
              <a:t>, consumer types are </a:t>
            </a:r>
            <a:r>
              <a:rPr lang="en-US" i="1" dirty="0"/>
              <a:t>not</a:t>
            </a:r>
            <a:r>
              <a:rPr lang="en-US" dirty="0"/>
              <a:t> </a:t>
            </a:r>
            <a:r>
              <a:rPr lang="en-US" i="1" dirty="0"/>
              <a:t>revealed </a:t>
            </a:r>
            <a:r>
              <a:rPr lang="en-US" dirty="0"/>
              <a:t>and thus both types pay the same price for insurance.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181987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Zero profit implies that equilibrium </a:t>
            </a:r>
            <a:r>
              <a:rPr lang="en-US" i="1" dirty="0"/>
              <a:t>pooling</a:t>
            </a:r>
            <a:r>
              <a:rPr lang="en-US" dirty="0"/>
              <a:t> contracts must lie in </a:t>
            </a:r>
            <a:r>
              <a:rPr lang="en-US" b="1" i="1" dirty="0"/>
              <a:t>between</a:t>
            </a:r>
            <a:r>
              <a:rPr lang="en-US" dirty="0"/>
              <a:t> the actuarially fair contract lines aimed at the two risk types under complete information.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895600"/>
            <a:ext cx="5052365" cy="3733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889504"/>
            <a:ext cx="5052365" cy="375086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38200" y="247786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Exactly where the </a:t>
            </a:r>
            <a:r>
              <a:rPr lang="en-US" i="1" dirty="0">
                <a:solidFill>
                  <a:srgbClr val="008000"/>
                </a:solidFill>
              </a:rPr>
              <a:t>0-profit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i="1" dirty="0">
                <a:solidFill>
                  <a:srgbClr val="008000"/>
                </a:solidFill>
              </a:rPr>
              <a:t>pooling</a:t>
            </a:r>
            <a:r>
              <a:rPr lang="en-US" i="1" dirty="0"/>
              <a:t> </a:t>
            </a:r>
            <a:r>
              <a:rPr lang="en-US" dirty="0"/>
              <a:t>line lies depends on the fraction </a:t>
            </a:r>
            <a:r>
              <a:rPr lang="en-US" b="1" i="1" dirty="0">
                <a:latin typeface="Symbol"/>
              </a:rPr>
              <a:t>g</a:t>
            </a:r>
            <a:r>
              <a:rPr lang="en-US" i="1" dirty="0"/>
              <a:t> </a:t>
            </a:r>
            <a:r>
              <a:rPr lang="en-US" dirty="0"/>
              <a:t>of the population that is low risk.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019296"/>
            <a:ext cx="2328672" cy="26009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3368" y="4476496"/>
            <a:ext cx="2068576" cy="247904"/>
          </a:xfrm>
          <a:prstGeom prst="rect">
            <a:avLst/>
          </a:prstGeom>
        </p:spPr>
      </p:pic>
      <p:sp>
        <p:nvSpPr>
          <p:cNvPr id="29" name="Right Brace 28"/>
          <p:cNvSpPr/>
          <p:nvPr/>
        </p:nvSpPr>
        <p:spPr>
          <a:xfrm rot="16200000">
            <a:off x="6720840" y="3695701"/>
            <a:ext cx="228600" cy="457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ight Brace 29"/>
          <p:cNvSpPr/>
          <p:nvPr/>
        </p:nvSpPr>
        <p:spPr>
          <a:xfrm rot="16200000">
            <a:off x="7772400" y="3352801"/>
            <a:ext cx="228599" cy="11430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096000" y="3048000"/>
            <a:ext cx="137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Expected benefits to low-risk types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39000" y="3048000"/>
            <a:ext cx="129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Expected benefits to high-risk types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43600" y="50292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</a:t>
            </a:r>
            <a:r>
              <a:rPr lang="en-US" b="1" i="1" dirty="0">
                <a:latin typeface="Symbol"/>
              </a:rPr>
              <a:t>g </a:t>
            </a:r>
            <a:r>
              <a:rPr lang="en-US" dirty="0"/>
              <a:t>= ½, the </a:t>
            </a:r>
            <a:r>
              <a:rPr lang="en-US" b="1" i="1" dirty="0">
                <a:solidFill>
                  <a:srgbClr val="008000"/>
                </a:solidFill>
              </a:rPr>
              <a:t>0-profit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i="1" dirty="0">
                <a:solidFill>
                  <a:srgbClr val="008000"/>
                </a:solidFill>
              </a:rPr>
              <a:t>pooling</a:t>
            </a:r>
            <a:r>
              <a:rPr lang="en-US" b="1" i="1" dirty="0"/>
              <a:t> </a:t>
            </a:r>
            <a:r>
              <a:rPr lang="en-US" b="1" dirty="0"/>
              <a:t> </a:t>
            </a:r>
            <a:r>
              <a:rPr lang="en-US" dirty="0"/>
              <a:t>lies exactly halfway in between the two actuarially fair contract lines.</a:t>
            </a:r>
          </a:p>
        </p:txBody>
      </p:sp>
      <p:sp>
        <p:nvSpPr>
          <p:cNvPr id="20" name="Title 2"/>
          <p:cNvSpPr txBox="1">
            <a:spLocks/>
          </p:cNvSpPr>
          <p:nvPr/>
        </p:nvSpPr>
        <p:spPr>
          <a:xfrm>
            <a:off x="36576" y="2996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Pooling Contracts</a:t>
            </a:r>
          </a:p>
        </p:txBody>
      </p:sp>
      <p:sp>
        <p:nvSpPr>
          <p:cNvPr id="16" name="Footer Placeholder 1">
            <a:extLst>
              <a:ext uri="{FF2B5EF4-FFF2-40B4-BE49-F238E27FC236}">
                <a16:creationId xmlns:a16="http://schemas.microsoft.com/office/drawing/2014/main" id="{21AC4E16-2C13-44CD-A6BD-070C291D9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868839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9" grpId="0" animBg="1"/>
      <p:bldP spid="30" grpId="0" animBg="1"/>
      <p:bldP spid="31" grpId="0"/>
      <p:bldP spid="32" grpId="0"/>
      <p:bldP spid="3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895600"/>
            <a:ext cx="5052365" cy="373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889504"/>
            <a:ext cx="5052365" cy="3750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56" y="2895600"/>
            <a:ext cx="5069434" cy="373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024" y="2895600"/>
            <a:ext cx="5107838" cy="3733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1371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High risk </a:t>
            </a:r>
            <a:r>
              <a:rPr lang="en-US" i="1" dirty="0">
                <a:latin typeface="Symbol"/>
              </a:rPr>
              <a:t>q</a:t>
            </a:r>
            <a:r>
              <a:rPr lang="en-US" dirty="0"/>
              <a:t>-types will always prefer to choose from the </a:t>
            </a:r>
            <a:r>
              <a:rPr lang="en-US" i="1" dirty="0">
                <a:solidFill>
                  <a:srgbClr val="008000"/>
                </a:solidFill>
              </a:rPr>
              <a:t>0-profit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i="1" dirty="0">
                <a:solidFill>
                  <a:srgbClr val="008000"/>
                </a:solidFill>
              </a:rPr>
              <a:t>pooling</a:t>
            </a:r>
            <a:r>
              <a:rPr lang="en-US" i="1" dirty="0"/>
              <a:t> </a:t>
            </a:r>
            <a:r>
              <a:rPr lang="en-US" dirty="0"/>
              <a:t>line 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1905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but </a:t>
            </a:r>
            <a:r>
              <a:rPr lang="en-US" i="1" dirty="0"/>
              <a:t>low risk </a:t>
            </a:r>
            <a:r>
              <a:rPr lang="en-US" i="1" dirty="0">
                <a:latin typeface="Symbol"/>
              </a:rPr>
              <a:t>d</a:t>
            </a:r>
            <a:r>
              <a:rPr lang="en-US" dirty="0"/>
              <a:t>-types will prefer choosing from the portion of the low-risk contract line that can be offered in a separating equilibrium if </a:t>
            </a:r>
            <a:r>
              <a:rPr lang="en-US" b="1" i="1" dirty="0">
                <a:latin typeface="Symbol"/>
              </a:rPr>
              <a:t>g </a:t>
            </a:r>
            <a:r>
              <a:rPr lang="en-US" dirty="0"/>
              <a:t>is sufficiently low.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5000" y="5020270"/>
            <a:ext cx="2895600" cy="92333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Thus, if </a:t>
            </a:r>
            <a:r>
              <a:rPr lang="en-US" b="1" i="1" dirty="0">
                <a:latin typeface="Symbol"/>
              </a:rPr>
              <a:t>g </a:t>
            </a:r>
            <a:r>
              <a:rPr lang="en-US" dirty="0"/>
              <a:t>is sufficiently low, </a:t>
            </a:r>
            <a:r>
              <a:rPr lang="en-US" b="1" i="1" dirty="0"/>
              <a:t>no pooling equilibrium can emerge.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15000" y="2819400"/>
            <a:ext cx="2895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Insurance firms can always offer </a:t>
            </a:r>
            <a:r>
              <a:rPr lang="en-US" i="1" dirty="0">
                <a:latin typeface="Times New Roman"/>
              </a:rPr>
              <a:t>p </a:t>
            </a:r>
            <a:r>
              <a:rPr lang="en-US" dirty="0">
                <a:latin typeface="Times New Roman"/>
              </a:rPr>
              <a:t>= </a:t>
            </a:r>
            <a:r>
              <a:rPr lang="en-US" i="1" dirty="0">
                <a:latin typeface="Symbol"/>
              </a:rPr>
              <a:t>d</a:t>
            </a:r>
            <a:r>
              <a:rPr lang="en-US" i="1" dirty="0">
                <a:latin typeface="Times New Roman"/>
              </a:rPr>
              <a:t>b</a:t>
            </a:r>
            <a:r>
              <a:rPr lang="en-US" dirty="0"/>
              <a:t> contracts below </a:t>
            </a:r>
            <a:r>
              <a:rPr lang="en-US" b="1" i="1" dirty="0">
                <a:solidFill>
                  <a:srgbClr val="008000"/>
                </a:solidFill>
              </a:rPr>
              <a:t>B</a:t>
            </a:r>
            <a:r>
              <a:rPr lang="en-US" dirty="0"/>
              <a:t>, and so </a:t>
            </a:r>
            <a:r>
              <a:rPr lang="en-US" i="1" dirty="0"/>
              <a:t>low risk </a:t>
            </a:r>
            <a:r>
              <a:rPr lang="en-US" i="1" dirty="0">
                <a:latin typeface="Symbol"/>
              </a:rPr>
              <a:t>d</a:t>
            </a:r>
            <a:r>
              <a:rPr lang="en-US" dirty="0"/>
              <a:t>-types will not choose from the </a:t>
            </a:r>
            <a:r>
              <a:rPr lang="en-US" b="1" i="1" dirty="0">
                <a:solidFill>
                  <a:srgbClr val="008000"/>
                </a:solidFill>
              </a:rPr>
              <a:t>pooling line</a:t>
            </a:r>
            <a:r>
              <a:rPr lang="en-US" b="1" i="1" dirty="0"/>
              <a:t> </a:t>
            </a:r>
            <a:r>
              <a:rPr lang="en-US" dirty="0"/>
              <a:t> if they get higher utility at </a:t>
            </a:r>
            <a:r>
              <a:rPr lang="en-US" b="1" i="1" dirty="0">
                <a:solidFill>
                  <a:srgbClr val="008000"/>
                </a:solidFill>
              </a:rPr>
              <a:t>B</a:t>
            </a:r>
            <a:r>
              <a:rPr lang="en-US" dirty="0"/>
              <a:t>.</a:t>
            </a: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36576" y="2996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 Pooling Equilibrium? </a:t>
            </a: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703A6DD0-661A-47C6-AD28-F40699CC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868839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6626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Potential Pooling when </a:t>
            </a:r>
            <a:r>
              <a:rPr lang="en-US" b="1" i="1" dirty="0">
                <a:latin typeface="Symbol"/>
              </a:rPr>
              <a:t>g </a:t>
            </a:r>
            <a:r>
              <a:rPr lang="en-US" dirty="0"/>
              <a:t>is High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4" y="2895600"/>
            <a:ext cx="5107838" cy="373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12" y="2889504"/>
            <a:ext cx="5103571" cy="3785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12" y="2895600"/>
            <a:ext cx="5120640" cy="3767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1182469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half the population being low risk (</a:t>
            </a:r>
            <a:r>
              <a:rPr lang="en-US" b="1" i="1" dirty="0">
                <a:latin typeface="Symbol"/>
              </a:rPr>
              <a:t>g </a:t>
            </a:r>
            <a:r>
              <a:rPr lang="en-US" dirty="0"/>
              <a:t>= ½) is insufficient for a pooling equilibrium in our example, </a:t>
            </a:r>
            <a:r>
              <a:rPr lang="en-US" b="1" i="1" dirty="0">
                <a:latin typeface="Symbol"/>
              </a:rPr>
              <a:t>g  </a:t>
            </a:r>
            <a:r>
              <a:rPr lang="en-US" dirty="0"/>
              <a:t>has to increase – thus bringing the </a:t>
            </a:r>
            <a:r>
              <a:rPr lang="en-US" i="1" dirty="0">
                <a:solidFill>
                  <a:srgbClr val="008000"/>
                </a:solidFill>
              </a:rPr>
              <a:t>0-profit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i="1" dirty="0">
                <a:solidFill>
                  <a:srgbClr val="008000"/>
                </a:solidFill>
              </a:rPr>
              <a:t>pooling</a:t>
            </a:r>
            <a:r>
              <a:rPr lang="en-US" i="1" dirty="0"/>
              <a:t> </a:t>
            </a:r>
            <a:r>
              <a:rPr lang="en-US" dirty="0"/>
              <a:t>line closer to the actuarially fair low-risk line.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217306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</a:t>
            </a:r>
            <a:r>
              <a:rPr lang="en-US" b="1" i="1" dirty="0">
                <a:latin typeface="Symbol"/>
              </a:rPr>
              <a:t>g </a:t>
            </a:r>
            <a:r>
              <a:rPr lang="en-US" dirty="0"/>
              <a:t>= 2/3, the </a:t>
            </a:r>
            <a:r>
              <a:rPr lang="en-US" i="1" dirty="0">
                <a:solidFill>
                  <a:srgbClr val="008000"/>
                </a:solidFill>
              </a:rPr>
              <a:t>0-profit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i="1" dirty="0">
                <a:solidFill>
                  <a:srgbClr val="008000"/>
                </a:solidFill>
              </a:rPr>
              <a:t>pooling</a:t>
            </a:r>
            <a:r>
              <a:rPr lang="en-US" i="1" dirty="0"/>
              <a:t> </a:t>
            </a:r>
            <a:r>
              <a:rPr lang="en-US" dirty="0"/>
              <a:t>insurance contract </a:t>
            </a:r>
            <a:r>
              <a:rPr lang="en-US" b="1" i="1" dirty="0">
                <a:solidFill>
                  <a:srgbClr val="008000"/>
                </a:solidFill>
              </a:rPr>
              <a:t>D</a:t>
            </a:r>
            <a:r>
              <a:rPr lang="en-US" b="1" i="1" dirty="0"/>
              <a:t> </a:t>
            </a:r>
            <a:r>
              <a:rPr lang="en-US" dirty="0"/>
              <a:t>is now more attractive to </a:t>
            </a:r>
            <a:r>
              <a:rPr lang="en-US" i="1" dirty="0"/>
              <a:t>low-risk </a:t>
            </a:r>
            <a:r>
              <a:rPr lang="en-US" i="1" dirty="0">
                <a:latin typeface="Symbol"/>
              </a:rPr>
              <a:t>d</a:t>
            </a:r>
            <a:r>
              <a:rPr lang="en-US" dirty="0"/>
              <a:t>-types than the most preferred separating contract </a:t>
            </a:r>
            <a:r>
              <a:rPr lang="en-US" b="1" i="1" dirty="0">
                <a:solidFill>
                  <a:srgbClr val="00AE00"/>
                </a:solidFill>
              </a:rPr>
              <a:t>B</a:t>
            </a:r>
            <a:r>
              <a:rPr lang="en-US" dirty="0"/>
              <a:t>.</a:t>
            </a:r>
            <a:r>
              <a:rPr lang="en-US" i="1" dirty="0"/>
              <a:t> </a:t>
            </a:r>
            <a:r>
              <a:rPr lang="en-US" dirty="0"/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3600" y="2971800"/>
            <a:ext cx="2819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only </a:t>
            </a:r>
            <a:r>
              <a:rPr lang="en-US" b="1" i="1" dirty="0">
                <a:solidFill>
                  <a:srgbClr val="008000"/>
                </a:solidFill>
              </a:rPr>
              <a:t>D</a:t>
            </a:r>
            <a:r>
              <a:rPr lang="en-US" dirty="0"/>
              <a:t> is offered by insurance firms, </a:t>
            </a:r>
            <a:r>
              <a:rPr lang="en-US" i="1" dirty="0"/>
              <a:t>both </a:t>
            </a:r>
            <a:r>
              <a:rPr lang="en-US" dirty="0"/>
              <a:t>risk types would then prefer </a:t>
            </a:r>
            <a:r>
              <a:rPr lang="en-US" b="1" i="1" dirty="0">
                <a:solidFill>
                  <a:srgbClr val="008000"/>
                </a:solidFill>
              </a:rPr>
              <a:t>D</a:t>
            </a:r>
            <a:r>
              <a:rPr lang="en-US" b="1" i="1" dirty="0"/>
              <a:t> </a:t>
            </a:r>
            <a:r>
              <a:rPr lang="en-US" dirty="0"/>
              <a:t>to any contract they could obtain in a separating equilibrium …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3600" y="50292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and both types would therefore choose it.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30DAF4E8-AA98-4B75-BAA2-28AF1E6527D2}"/>
              </a:ext>
            </a:extLst>
          </p:cNvPr>
          <p:cNvSpPr txBox="1">
            <a:spLocks/>
          </p:cNvSpPr>
          <p:nvPr/>
        </p:nvSpPr>
        <p:spPr>
          <a:xfrm>
            <a:off x="342900" y="868839"/>
            <a:ext cx="845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4600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Equilibrium Pooling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2" y="2895600"/>
            <a:ext cx="5120640" cy="37679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" y="2895600"/>
            <a:ext cx="5231587" cy="37508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64" y="2895600"/>
            <a:ext cx="5052365" cy="37679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2895600"/>
            <a:ext cx="5069434" cy="37508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176" y="2907792"/>
            <a:ext cx="5052365" cy="37508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464" y="2907792"/>
            <a:ext cx="5031029" cy="3733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11430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have shown that both risk types prefer the </a:t>
            </a:r>
            <a:r>
              <a:rPr lang="en-US" i="1" dirty="0"/>
              <a:t>pooling contract </a:t>
            </a:r>
            <a:r>
              <a:rPr lang="en-US" b="1" i="1" dirty="0">
                <a:solidFill>
                  <a:srgbClr val="008000"/>
                </a:solidFill>
              </a:rPr>
              <a:t>D</a:t>
            </a:r>
            <a:r>
              <a:rPr lang="en-US" dirty="0"/>
              <a:t> to any separating contract that would reveal risk types.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1752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we ask: If all firms in a competitive industry offer </a:t>
            </a:r>
            <a:r>
              <a:rPr lang="en-US" b="1" i="1" dirty="0">
                <a:solidFill>
                  <a:srgbClr val="008000"/>
                </a:solidFill>
              </a:rPr>
              <a:t>D</a:t>
            </a:r>
            <a:r>
              <a:rPr lang="en-US" dirty="0"/>
              <a:t> as a pooling contract, could a new firm make a profit by offering a different contract?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200" y="2373868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Any contract in areas </a:t>
            </a:r>
            <a:r>
              <a:rPr lang="en-US" b="1" i="1" dirty="0"/>
              <a:t>a</a:t>
            </a:r>
            <a:r>
              <a:rPr lang="en-US" i="1" dirty="0"/>
              <a:t>, </a:t>
            </a:r>
            <a:r>
              <a:rPr lang="en-US" b="1" i="1" dirty="0"/>
              <a:t>b</a:t>
            </a:r>
            <a:r>
              <a:rPr lang="en-US" i="1" dirty="0"/>
              <a:t>, </a:t>
            </a:r>
            <a:r>
              <a:rPr lang="en-US" b="1" i="1" dirty="0"/>
              <a:t>c</a:t>
            </a:r>
            <a:r>
              <a:rPr lang="en-US" i="1" dirty="0"/>
              <a:t>, </a:t>
            </a:r>
            <a:r>
              <a:rPr lang="en-US" dirty="0"/>
              <a:t>or </a:t>
            </a:r>
            <a:r>
              <a:rPr lang="en-US" b="1" i="1" dirty="0"/>
              <a:t>d</a:t>
            </a:r>
            <a:r>
              <a:rPr lang="en-US" i="1" dirty="0"/>
              <a:t> </a:t>
            </a:r>
            <a:r>
              <a:rPr lang="en-US" dirty="0"/>
              <a:t>w</a:t>
            </a:r>
            <a:r>
              <a:rPr lang="en-US" i="1" dirty="0"/>
              <a:t>o</a:t>
            </a:r>
            <a:r>
              <a:rPr lang="en-US" dirty="0"/>
              <a:t>uld attract no customers.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0" y="27432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Contracts in </a:t>
            </a:r>
            <a:r>
              <a:rPr lang="en-US" b="1" i="1" dirty="0"/>
              <a:t>e </a:t>
            </a:r>
            <a:r>
              <a:rPr lang="en-US" dirty="0"/>
              <a:t>and </a:t>
            </a:r>
            <a:r>
              <a:rPr lang="en-US" b="1" i="1" dirty="0"/>
              <a:t>f </a:t>
            </a:r>
            <a:r>
              <a:rPr lang="en-US" dirty="0"/>
              <a:t>would attract only </a:t>
            </a:r>
            <a:r>
              <a:rPr lang="en-US" i="1" dirty="0"/>
              <a:t>high risk </a:t>
            </a:r>
            <a:r>
              <a:rPr lang="en-US" i="1" dirty="0">
                <a:latin typeface="Symbol"/>
              </a:rPr>
              <a:t>q</a:t>
            </a:r>
            <a:r>
              <a:rPr lang="en-US" dirty="0"/>
              <a:t>-types and would thus make </a:t>
            </a:r>
            <a:r>
              <a:rPr lang="en-US" i="1" dirty="0"/>
              <a:t>negative profit.</a:t>
            </a:r>
            <a:r>
              <a:rPr lang="en-US" dirty="0"/>
              <a:t>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62600" y="288667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Contracts in </a:t>
            </a:r>
            <a:r>
              <a:rPr lang="en-US" b="1" i="1" dirty="0"/>
              <a:t>g </a:t>
            </a:r>
            <a:r>
              <a:rPr lang="en-US" dirty="0"/>
              <a:t>and </a:t>
            </a:r>
            <a:r>
              <a:rPr lang="en-US" b="1" i="1" dirty="0"/>
              <a:t>h </a:t>
            </a:r>
            <a:r>
              <a:rPr lang="en-US" dirty="0"/>
              <a:t>would attract </a:t>
            </a:r>
            <a:r>
              <a:rPr lang="en-US" i="1" dirty="0"/>
              <a:t>both risk </a:t>
            </a:r>
            <a:r>
              <a:rPr lang="en-US" dirty="0"/>
              <a:t>types but would make </a:t>
            </a:r>
            <a:r>
              <a:rPr lang="en-US" i="1" dirty="0"/>
              <a:t>negative profit.</a:t>
            </a:r>
            <a:r>
              <a:rPr lang="en-US" dirty="0"/>
              <a:t>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62600" y="395347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Contracts in </a:t>
            </a:r>
            <a:r>
              <a:rPr lang="en-US" b="1" i="1" dirty="0"/>
              <a:t>i </a:t>
            </a:r>
            <a:r>
              <a:rPr lang="en-US" dirty="0"/>
              <a:t>would attract </a:t>
            </a:r>
            <a:r>
              <a:rPr lang="en-US" i="1" dirty="0"/>
              <a:t>only low risk </a:t>
            </a:r>
            <a:r>
              <a:rPr lang="en-US" i="1" dirty="0">
                <a:latin typeface="Symbol"/>
              </a:rPr>
              <a:t>g</a:t>
            </a:r>
            <a:r>
              <a:rPr lang="en-US" dirty="0"/>
              <a:t>-types but would make </a:t>
            </a:r>
            <a:r>
              <a:rPr lang="en-US" i="1" dirty="0"/>
              <a:t>negative profit.</a:t>
            </a:r>
            <a:r>
              <a:rPr lang="en-US" dirty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38800" y="5124271"/>
            <a:ext cx="3124200" cy="1200329"/>
          </a:xfrm>
          <a:prstGeom prst="rect">
            <a:avLst/>
          </a:prstGeom>
          <a:solidFill>
            <a:srgbClr val="4FFFE1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only leaves contracts in </a:t>
            </a:r>
            <a:r>
              <a:rPr lang="en-US" b="1" i="1" dirty="0"/>
              <a:t>j </a:t>
            </a:r>
            <a:r>
              <a:rPr lang="en-US" dirty="0"/>
              <a:t>that would attract </a:t>
            </a:r>
            <a:r>
              <a:rPr lang="en-US" i="1" dirty="0"/>
              <a:t>only low risk </a:t>
            </a:r>
            <a:r>
              <a:rPr lang="en-US" i="1" dirty="0">
                <a:latin typeface="Symbol"/>
              </a:rPr>
              <a:t>g</a:t>
            </a:r>
            <a:r>
              <a:rPr lang="en-US" dirty="0"/>
              <a:t>-types </a:t>
            </a:r>
            <a:r>
              <a:rPr lang="en-US" i="1" dirty="0"/>
              <a:t>and</a:t>
            </a:r>
            <a:r>
              <a:rPr lang="en-US" dirty="0"/>
              <a:t> would make </a:t>
            </a:r>
            <a:r>
              <a:rPr lang="en-US" i="1" dirty="0"/>
              <a:t>positive profit.</a:t>
            </a:r>
            <a:r>
              <a:rPr lang="en-US" dirty="0"/>
              <a:t> </a:t>
            </a: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659ED58B-688A-435D-9C96-0F6457893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868839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4465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Equilibrium in the A-Insurance Market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0400" y="1295400"/>
            <a:ext cx="1905000" cy="14773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10% receive an A</a:t>
            </a:r>
          </a:p>
          <a:p>
            <a:r>
              <a:rPr lang="en-US" dirty="0"/>
              <a:t>25% receive a B</a:t>
            </a:r>
          </a:p>
          <a:p>
            <a:r>
              <a:rPr lang="en-US" dirty="0"/>
              <a:t>30% receive a C</a:t>
            </a:r>
          </a:p>
          <a:p>
            <a:r>
              <a:rPr lang="en-US" dirty="0"/>
              <a:t>25% receive a D</a:t>
            </a:r>
          </a:p>
          <a:p>
            <a:r>
              <a:rPr lang="en-US" dirty="0"/>
              <a:t>10% receive an 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1430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long-run equilibrium price must result in zero expected profit (perfectly competitive market); i.e. </a:t>
            </a:r>
            <a:r>
              <a:rPr lang="en-US" i="1" dirty="0"/>
              <a:t>if all students buy insurance,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191518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/>
              </a:rPr>
              <a:t>p</a:t>
            </a:r>
            <a:r>
              <a:rPr lang="en-US" baseline="-25000" dirty="0">
                <a:latin typeface="Times New Roman"/>
              </a:rPr>
              <a:t>A </a:t>
            </a:r>
            <a:r>
              <a:rPr lang="en-US" dirty="0">
                <a:latin typeface="Times New Roman"/>
              </a:rPr>
              <a:t>= 0.1(4</a:t>
            </a:r>
            <a:r>
              <a:rPr lang="en-US" i="1" dirty="0">
                <a:latin typeface="Times New Roman"/>
              </a:rPr>
              <a:t>c</a:t>
            </a:r>
            <a:r>
              <a:rPr lang="en-US" dirty="0">
                <a:latin typeface="Times New Roman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0" y="191518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</a:rPr>
              <a:t>+ 0.25(3</a:t>
            </a:r>
            <a:r>
              <a:rPr lang="en-US" i="1" dirty="0">
                <a:latin typeface="Times New Roman"/>
              </a:rPr>
              <a:t>c</a:t>
            </a:r>
            <a:r>
              <a:rPr lang="en-US" dirty="0">
                <a:latin typeface="Times New Roman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000" y="191518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</a:rPr>
              <a:t>+ 0.3(2</a:t>
            </a:r>
            <a:r>
              <a:rPr lang="en-US" i="1" dirty="0">
                <a:latin typeface="Times New Roman"/>
              </a:rPr>
              <a:t>c</a:t>
            </a:r>
            <a:r>
              <a:rPr lang="en-US" dirty="0">
                <a:latin typeface="Times New Roman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3400" y="191518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</a:rPr>
              <a:t>+ 0.25(</a:t>
            </a:r>
            <a:r>
              <a:rPr lang="en-US" i="1" dirty="0">
                <a:latin typeface="Times New Roman"/>
              </a:rPr>
              <a:t>c</a:t>
            </a:r>
            <a:r>
              <a:rPr lang="en-US" dirty="0">
                <a:latin typeface="Times New Roman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191518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</a:rPr>
              <a:t>= 2</a:t>
            </a:r>
            <a:r>
              <a:rPr lang="en-US" i="1" dirty="0">
                <a:latin typeface="Times New Roman"/>
              </a:rPr>
              <a:t>c</a:t>
            </a:r>
            <a:endParaRPr lang="en-US" dirty="0">
              <a:latin typeface="Times New Roman"/>
            </a:endParaRPr>
          </a:p>
        </p:txBody>
      </p:sp>
      <p:sp>
        <p:nvSpPr>
          <p:cNvPr id="11" name="Right Brace 10"/>
          <p:cNvSpPr/>
          <p:nvPr/>
        </p:nvSpPr>
        <p:spPr>
          <a:xfrm rot="5400000">
            <a:off x="2057400" y="1953280"/>
            <a:ext cx="190500" cy="7239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Brace 12"/>
          <p:cNvSpPr/>
          <p:nvPr/>
        </p:nvSpPr>
        <p:spPr>
          <a:xfrm rot="5400000">
            <a:off x="3931920" y="1953280"/>
            <a:ext cx="190500" cy="7239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Brace 14"/>
          <p:cNvSpPr/>
          <p:nvPr/>
        </p:nvSpPr>
        <p:spPr>
          <a:xfrm rot="5400000">
            <a:off x="4846320" y="1953280"/>
            <a:ext cx="190500" cy="7239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Brace 18"/>
          <p:cNvSpPr/>
          <p:nvPr/>
        </p:nvSpPr>
        <p:spPr>
          <a:xfrm rot="5400000">
            <a:off x="2999232" y="1931182"/>
            <a:ext cx="190500" cy="76809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76400" y="23723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Cost of F-Students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67000" y="23723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Cost of D-Students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81400" y="23723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Cost of C-Students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95800" y="23723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Cost of B-Students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8600" y="28956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if students know what type they are, then </a:t>
            </a:r>
            <a:r>
              <a:rPr lang="en-US" i="1" dirty="0"/>
              <a:t>A-students </a:t>
            </a:r>
            <a:r>
              <a:rPr lang="en-US" dirty="0"/>
              <a:t>will not buy insurance.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600" y="3276600"/>
            <a:ext cx="868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</a:t>
            </a:r>
            <a:r>
              <a:rPr lang="en-US" i="1" dirty="0"/>
              <a:t>A-students </a:t>
            </a:r>
            <a:r>
              <a:rPr lang="en-US" b="1" i="1" dirty="0"/>
              <a:t>adversely select out of the insurance pool</a:t>
            </a:r>
            <a:r>
              <a:rPr lang="en-US" dirty="0"/>
              <a:t>, the zero-profit price rises to 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2133600" y="3810000"/>
          <a:ext cx="477454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11500" imgH="368300" progId="Equation.3">
                  <p:embed/>
                </p:oleObj>
              </mc:Choice>
              <mc:Fallback>
                <p:oleObj name="Equation" r:id="rId2" imgW="31115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810000"/>
                        <a:ext cx="4774543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28600" y="441067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suppose that students value a 1 letter grade increase at 2</a:t>
            </a:r>
            <a:r>
              <a:rPr lang="en-US" i="1" dirty="0"/>
              <a:t>c </a:t>
            </a:r>
            <a:r>
              <a:rPr lang="en-US" dirty="0"/>
              <a:t>and each additional letter grade at an addition 0.5</a:t>
            </a:r>
            <a:r>
              <a:rPr lang="en-US" i="1" dirty="0"/>
              <a:t>c</a:t>
            </a:r>
            <a:r>
              <a:rPr lang="en-US" dirty="0"/>
              <a:t>. Then </a:t>
            </a:r>
            <a:r>
              <a:rPr lang="en-US" i="1" dirty="0"/>
              <a:t>B-students </a:t>
            </a:r>
            <a:r>
              <a:rPr lang="en-US" dirty="0"/>
              <a:t>will not be willing to buy the </a:t>
            </a:r>
            <a:r>
              <a:rPr lang="en-US" i="1" dirty="0"/>
              <a:t>A-insurance </a:t>
            </a:r>
            <a:r>
              <a:rPr lang="en-US" dirty="0"/>
              <a:t>at a price of 2.22</a:t>
            </a:r>
            <a:r>
              <a:rPr lang="en-US" i="1" dirty="0"/>
              <a:t>c</a:t>
            </a:r>
            <a:r>
              <a:rPr lang="en-US" dirty="0"/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600" y="5334000"/>
            <a:ext cx="868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</a:t>
            </a:r>
            <a:r>
              <a:rPr lang="en-US" i="1" dirty="0"/>
              <a:t>B-students </a:t>
            </a:r>
            <a:r>
              <a:rPr lang="en-US" b="1" i="1" dirty="0"/>
              <a:t>adversely select out of the insurance pool</a:t>
            </a:r>
            <a:r>
              <a:rPr lang="en-US" dirty="0"/>
              <a:t>, the zero-profit price then rises to </a:t>
            </a:r>
          </a:p>
        </p:txBody>
      </p:sp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2571750" y="5911850"/>
          <a:ext cx="38989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40000" imgH="368300" progId="Equation.3">
                  <p:embed/>
                </p:oleObj>
              </mc:Choice>
              <mc:Fallback>
                <p:oleObj name="Equation" r:id="rId4" imgW="2540000" imgH="368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5911850"/>
                        <a:ext cx="389890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8915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3" grpId="0" animBg="1"/>
      <p:bldP spid="15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10557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Equilibrium in the A-Insurance Market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0400" y="1295400"/>
            <a:ext cx="1905000" cy="14773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10% receive an A</a:t>
            </a:r>
          </a:p>
          <a:p>
            <a:r>
              <a:rPr lang="en-US" dirty="0"/>
              <a:t>25% receive a B</a:t>
            </a:r>
          </a:p>
          <a:p>
            <a:r>
              <a:rPr lang="en-US" dirty="0"/>
              <a:t>30% receive a C</a:t>
            </a:r>
          </a:p>
          <a:p>
            <a:r>
              <a:rPr lang="en-US" dirty="0"/>
              <a:t>25% receive a D</a:t>
            </a:r>
          </a:p>
          <a:p>
            <a:r>
              <a:rPr lang="en-US" dirty="0"/>
              <a:t>10% receive an 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230868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</a:t>
            </a:r>
            <a:r>
              <a:rPr lang="en-US" i="1" dirty="0"/>
              <a:t>C-students </a:t>
            </a:r>
            <a:r>
              <a:rPr lang="en-US" dirty="0"/>
              <a:t>value an increase from a </a:t>
            </a:r>
            <a:r>
              <a:rPr lang="en-US" i="1" dirty="0"/>
              <a:t>C </a:t>
            </a:r>
            <a:r>
              <a:rPr lang="en-US" dirty="0"/>
              <a:t>to an </a:t>
            </a:r>
            <a:r>
              <a:rPr lang="en-US" i="1" dirty="0"/>
              <a:t>A </a:t>
            </a:r>
            <a:r>
              <a:rPr lang="en-US" dirty="0"/>
              <a:t>at only 2.5</a:t>
            </a:r>
            <a:r>
              <a:rPr lang="en-US" i="1" dirty="0"/>
              <a:t>c – and thus are not willing to buy A-insurance at a price </a:t>
            </a:r>
            <a:r>
              <a:rPr lang="en-US" dirty="0"/>
              <a:t>2.69</a:t>
            </a:r>
            <a:r>
              <a:rPr lang="en-US" i="1" dirty="0"/>
              <a:t>c</a:t>
            </a:r>
            <a:r>
              <a:rPr lang="en-US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9050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</a:t>
            </a:r>
            <a:r>
              <a:rPr lang="en-US" i="1" dirty="0"/>
              <a:t>C-students </a:t>
            </a:r>
            <a:r>
              <a:rPr lang="en-US" b="1" i="1" dirty="0"/>
              <a:t>adversely select out of the insurance pool</a:t>
            </a:r>
            <a:r>
              <a:rPr lang="en-US" dirty="0"/>
              <a:t>, the zero-profit price then rises to 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3054350" y="2590800"/>
          <a:ext cx="306228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93900" imgH="368300" progId="Equation.3">
                  <p:embed/>
                </p:oleObj>
              </mc:Choice>
              <mc:Fallback>
                <p:oleObj name="Equation" r:id="rId2" imgW="19939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350" y="2590800"/>
                        <a:ext cx="3062288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33528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now </a:t>
            </a:r>
            <a:r>
              <a:rPr lang="en-US" i="1" dirty="0"/>
              <a:t>D-students </a:t>
            </a:r>
            <a:r>
              <a:rPr lang="en-US" dirty="0"/>
              <a:t>(who value an increase from a </a:t>
            </a:r>
            <a:r>
              <a:rPr lang="en-US" i="1" dirty="0"/>
              <a:t>D </a:t>
            </a:r>
            <a:r>
              <a:rPr lang="en-US" dirty="0"/>
              <a:t>to an </a:t>
            </a:r>
            <a:r>
              <a:rPr lang="en-US" i="1" dirty="0"/>
              <a:t>A </a:t>
            </a:r>
            <a:r>
              <a:rPr lang="en-US" dirty="0"/>
              <a:t>at 3</a:t>
            </a:r>
            <a:r>
              <a:rPr lang="en-US" i="1" dirty="0"/>
              <a:t>c</a:t>
            </a:r>
            <a:r>
              <a:rPr lang="en-US" dirty="0"/>
              <a:t>) will no longer buy the insurance. As they </a:t>
            </a:r>
            <a:r>
              <a:rPr lang="en-US" b="1" i="1" dirty="0"/>
              <a:t>adversely select out of the insurance pool</a:t>
            </a:r>
            <a:r>
              <a:rPr lang="en-US" dirty="0"/>
              <a:t>, the zero profit price rises to</a:t>
            </a:r>
          </a:p>
        </p:txBody>
      </p:sp>
      <p:graphicFrame>
        <p:nvGraphicFramePr>
          <p:cNvPr id="97283" name="Object 3"/>
          <p:cNvGraphicFramePr>
            <a:graphicFrameLocks noChangeAspect="1"/>
          </p:cNvGraphicFramePr>
          <p:nvPr/>
        </p:nvGraphicFramePr>
        <p:xfrm>
          <a:off x="3733800" y="4114800"/>
          <a:ext cx="17748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700" imgH="368300" progId="Equation.3">
                  <p:embed/>
                </p:oleObj>
              </mc:Choice>
              <mc:Fallback>
                <p:oleObj name="Equation" r:id="rId4" imgW="1155700" imgH="368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114800"/>
                        <a:ext cx="1774825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" y="48006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implies even </a:t>
            </a:r>
            <a:r>
              <a:rPr lang="en-US" i="1" dirty="0"/>
              <a:t>F-students </a:t>
            </a:r>
            <a:r>
              <a:rPr lang="en-US" dirty="0"/>
              <a:t>will no longer buy the insurance.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5562600"/>
            <a:ext cx="7086600" cy="92333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</a:t>
            </a:r>
            <a:r>
              <a:rPr lang="en-US" b="1" i="1" dirty="0"/>
              <a:t>asymmetric information </a:t>
            </a:r>
            <a:r>
              <a:rPr lang="en-US" dirty="0"/>
              <a:t>in the </a:t>
            </a:r>
            <a:r>
              <a:rPr lang="en-US" i="1" dirty="0"/>
              <a:t>A-insurance market </a:t>
            </a:r>
            <a:r>
              <a:rPr lang="en-US" dirty="0"/>
              <a:t>has unraveled the market – it no longer exists due to</a:t>
            </a:r>
          </a:p>
          <a:p>
            <a:pPr algn="ctr"/>
            <a:r>
              <a:rPr lang="en-US" dirty="0"/>
              <a:t> the </a:t>
            </a:r>
            <a:r>
              <a:rPr lang="en-US" b="1" i="1" dirty="0"/>
              <a:t>negative externality </a:t>
            </a:r>
            <a:r>
              <a:rPr lang="en-US" dirty="0"/>
              <a:t>created through </a:t>
            </a:r>
            <a:r>
              <a:rPr lang="en-US" b="1" i="1" dirty="0"/>
              <a:t>adverse selection</a:t>
            </a:r>
            <a:r>
              <a:rPr lang="en-US" i="1" dirty="0"/>
              <a:t>.</a:t>
            </a:r>
            <a:endParaRPr lang="en-US" dirty="0"/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76F26CB1-74C6-462A-ABD5-FA1EFA0D9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868839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389" y="2643430"/>
            <a:ext cx="8568813" cy="2667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5339" y="6356350"/>
            <a:ext cx="8568812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7206" y="5096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Unraveling of an Insurance Market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66719D8E-D130-5E65-5BC8-75955E46408F}"/>
              </a:ext>
            </a:extLst>
          </p:cNvPr>
          <p:cNvSpPr txBox="1"/>
          <p:nvPr/>
        </p:nvSpPr>
        <p:spPr>
          <a:xfrm>
            <a:off x="1475544" y="1384819"/>
            <a:ext cx="6248400" cy="646331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/>
              <a:t>Adverse selection </a:t>
            </a:r>
            <a:r>
              <a:rPr lang="en-US" dirty="0"/>
              <a:t>is the potential unraveling of the market due to </a:t>
            </a:r>
            <a:r>
              <a:rPr lang="en-US" i="1" dirty="0"/>
              <a:t>hidden characteristics</a:t>
            </a:r>
            <a:r>
              <a:rPr lang="en-US" dirty="0"/>
              <a:t>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889992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7513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Removing the Asymmetry of Information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33486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that firms have access to transcript data and can learn what type each student is (and suppose students also know their own type).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0206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Competitive insurance companies would then provide </a:t>
            </a:r>
            <a:r>
              <a:rPr lang="en-US" i="1" dirty="0"/>
              <a:t>A-insurance</a:t>
            </a:r>
            <a:r>
              <a:rPr lang="en-US" dirty="0"/>
              <a:t> at different prices to different student types: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500313" y="2846804"/>
          <a:ext cx="7016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800" imgH="203200" progId="Equation.3">
                  <p:embed/>
                </p:oleObj>
              </mc:Choice>
              <mc:Fallback>
                <p:oleObj name="Equation" r:id="rId2" imgW="4318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2846804"/>
                        <a:ext cx="70167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4400" y="2829341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i="1" dirty="0"/>
              <a:t>B-students</a:t>
            </a:r>
            <a:r>
              <a:rPr lang="en-US" dirty="0"/>
              <a:t>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438400" y="3227804"/>
          <a:ext cx="825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8000" imgH="203200" progId="Equation.3">
                  <p:embed/>
                </p:oleObj>
              </mc:Choice>
              <mc:Fallback>
                <p:oleObj name="Equation" r:id="rId4" imgW="5080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227804"/>
                        <a:ext cx="8255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14400" y="3210341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i="1" dirty="0"/>
              <a:t>C-students</a:t>
            </a:r>
            <a:r>
              <a:rPr lang="en-US" dirty="0"/>
              <a:t>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438400" y="3608613"/>
          <a:ext cx="825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8000" imgH="203200" progId="Equation.3">
                  <p:embed/>
                </p:oleObj>
              </mc:Choice>
              <mc:Fallback>
                <p:oleObj name="Equation" r:id="rId6" imgW="508000" imgH="203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608613"/>
                        <a:ext cx="8255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14400" y="3591341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i="1" dirty="0"/>
              <a:t>D-students</a:t>
            </a:r>
            <a:r>
              <a:rPr lang="en-US" dirty="0"/>
              <a:t>: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428875" y="3989804"/>
          <a:ext cx="84613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20700" imgH="203200" progId="Equation.3">
                  <p:embed/>
                </p:oleObj>
              </mc:Choice>
              <mc:Fallback>
                <p:oleObj name="Equation" r:id="rId8" imgW="520700" imgH="203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3989804"/>
                        <a:ext cx="846138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14400" y="3972341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i="1" dirty="0"/>
              <a:t>F-students</a:t>
            </a:r>
            <a:r>
              <a:rPr lang="en-US" dirty="0"/>
              <a:t>: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3276600" y="2829341"/>
            <a:ext cx="304800" cy="15240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57600" y="2905541"/>
            <a:ext cx="144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All students other than </a:t>
            </a:r>
          </a:p>
          <a:p>
            <a:pPr algn="ctr"/>
            <a:r>
              <a:rPr lang="en-US" i="1" dirty="0"/>
              <a:t>F-students </a:t>
            </a:r>
            <a:r>
              <a:rPr lang="en-US" dirty="0"/>
              <a:t>would buy </a:t>
            </a:r>
          </a:p>
          <a:p>
            <a:pPr algn="ctr"/>
            <a:r>
              <a:rPr lang="en-US" i="1" dirty="0"/>
              <a:t>A-insurance.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4535269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Students value a 1-letter grade increase at 2</a:t>
            </a:r>
            <a:r>
              <a:rPr lang="en-US" i="1" dirty="0"/>
              <a:t>c</a:t>
            </a:r>
            <a:r>
              <a:rPr lang="en-US" dirty="0"/>
              <a:t> and each additional letter increase at 0.5</a:t>
            </a:r>
            <a:r>
              <a:rPr lang="en-US" i="1" dirty="0"/>
              <a:t>c.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31324" y="2477869"/>
            <a:ext cx="2098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 of </a:t>
            </a:r>
            <a:r>
              <a:rPr lang="en-US" i="1" dirty="0"/>
              <a:t>A-insurance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86400" y="2831437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i="1" dirty="0"/>
              <a:t>B-students</a:t>
            </a:r>
            <a:r>
              <a:rPr lang="en-US" dirty="0"/>
              <a:t>:     2</a:t>
            </a:r>
            <a:r>
              <a:rPr lang="en-US" i="1" dirty="0"/>
              <a:t>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86400" y="320634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i="1" dirty="0"/>
              <a:t>C-students</a:t>
            </a:r>
            <a:r>
              <a:rPr lang="en-US" dirty="0"/>
              <a:t>:  2.5</a:t>
            </a:r>
            <a:r>
              <a:rPr lang="en-US" i="1" dirty="0"/>
              <a:t>c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486400" y="3590389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i="1" dirty="0"/>
              <a:t>D-students</a:t>
            </a:r>
            <a:r>
              <a:rPr lang="en-US" dirty="0"/>
              <a:t>:     3</a:t>
            </a:r>
            <a:r>
              <a:rPr lang="en-US" i="1" dirty="0"/>
              <a:t>c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486400" y="3974437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i="1" dirty="0"/>
              <a:t>F-students</a:t>
            </a:r>
            <a:r>
              <a:rPr lang="en-US" dirty="0"/>
              <a:t>:   3.5</a:t>
            </a:r>
            <a:r>
              <a:rPr lang="en-US" i="1" dirty="0"/>
              <a:t>c</a:t>
            </a:r>
            <a:endParaRPr lang="en-US" dirty="0"/>
          </a:p>
        </p:txBody>
      </p:sp>
      <p:sp>
        <p:nvSpPr>
          <p:cNvPr id="23" name="Right Brace 22"/>
          <p:cNvSpPr/>
          <p:nvPr/>
        </p:nvSpPr>
        <p:spPr>
          <a:xfrm rot="10800000">
            <a:off x="5257801" y="2831437"/>
            <a:ext cx="304800" cy="15240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04800" y="50686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market for </a:t>
            </a:r>
            <a:r>
              <a:rPr lang="en-US" i="1" dirty="0"/>
              <a:t>A-insurance </a:t>
            </a:r>
            <a:r>
              <a:rPr lang="en-US" dirty="0"/>
              <a:t>has been re-established through the removal of asymmetric information.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4800" y="575446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with it, </a:t>
            </a:r>
            <a:r>
              <a:rPr lang="en-US" b="1" i="1" dirty="0"/>
              <a:t>efficiency has been restored</a:t>
            </a:r>
            <a:r>
              <a:rPr lang="en-US" dirty="0"/>
              <a:t> because only students who value the insurance more than it costs to implement will carry </a:t>
            </a:r>
            <a:r>
              <a:rPr lang="en-US" i="1" dirty="0"/>
              <a:t>A-insurance</a:t>
            </a:r>
            <a:r>
              <a:rPr lang="en-US" dirty="0"/>
              <a:t>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04800" y="5029200"/>
            <a:ext cx="8305800" cy="14478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ooter Placeholder 1">
            <a:extLst>
              <a:ext uri="{FF2B5EF4-FFF2-40B4-BE49-F238E27FC236}">
                <a16:creationId xmlns:a16="http://schemas.microsoft.com/office/drawing/2014/main" id="{2E1A8C4D-B57A-4691-9E64-FD6184936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868839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/>
      <p:bldP spid="25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7206" y="5096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Introducing Uncertainty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143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result remains if transcript data leaves some uncertainty about what grade a student will earn in the absence of holding insurance – </a:t>
            </a:r>
            <a:r>
              <a:rPr lang="en-US" i="1" dirty="0"/>
              <a:t>so long as students are equally uncertain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81987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students identified as </a:t>
            </a:r>
            <a:r>
              <a:rPr lang="en-US" i="1" dirty="0"/>
              <a:t>A-students </a:t>
            </a:r>
            <a:r>
              <a:rPr lang="en-US" dirty="0"/>
              <a:t>will make an A with probability 0.75 and a B with probability 0.25, and </a:t>
            </a:r>
            <a:r>
              <a:rPr lang="en-US" i="1" dirty="0"/>
              <a:t>F-students </a:t>
            </a:r>
            <a:r>
              <a:rPr lang="en-US" dirty="0"/>
              <a:t>will make an F with probability 0.75 and a D with probability 0.25.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273427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further that all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 and </a:t>
            </a:r>
            <a:r>
              <a:rPr lang="en-US" i="1" dirty="0"/>
              <a:t>D-students </a:t>
            </a:r>
            <a:r>
              <a:rPr lang="en-US" dirty="0"/>
              <a:t>will make their usual grade with probability 0.5, a grade above their usual grade with probability 0.25 and a grade below their usual grade with probability 0.25.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574925" y="4206367"/>
          <a:ext cx="7016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800" imgH="203200" progId="Equation.3">
                  <p:embed/>
                </p:oleObj>
              </mc:Choice>
              <mc:Fallback>
                <p:oleObj name="Equation" r:id="rId2" imgW="4318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4925" y="4206367"/>
                        <a:ext cx="70167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4400" y="4188904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i="1" dirty="0"/>
              <a:t>B-students</a:t>
            </a:r>
            <a:r>
              <a:rPr lang="en-US" dirty="0"/>
              <a:t>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514600" y="4587367"/>
          <a:ext cx="825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8000" imgH="203200" progId="Equation.3">
                  <p:embed/>
                </p:oleObj>
              </mc:Choice>
              <mc:Fallback>
                <p:oleObj name="Equation" r:id="rId4" imgW="5080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587367"/>
                        <a:ext cx="8255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14400" y="4569904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i="1" dirty="0"/>
              <a:t>C-students</a:t>
            </a:r>
            <a:r>
              <a:rPr lang="en-US" dirty="0"/>
              <a:t>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527300" y="4968176"/>
          <a:ext cx="825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8000" imgH="203200" progId="Equation.3">
                  <p:embed/>
                </p:oleObj>
              </mc:Choice>
              <mc:Fallback>
                <p:oleObj name="Equation" r:id="rId6" imgW="508000" imgH="203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4968176"/>
                        <a:ext cx="8255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14400" y="4950904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i="1" dirty="0"/>
              <a:t>D-students</a:t>
            </a:r>
            <a:r>
              <a:rPr lang="en-US" dirty="0"/>
              <a:t>: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446338" y="5349764"/>
          <a:ext cx="113506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98500" imgH="203200" progId="Equation.3">
                  <p:embed/>
                </p:oleObj>
              </mc:Choice>
              <mc:Fallback>
                <p:oleObj name="Equation" r:id="rId8" imgW="698500" imgH="203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8" y="5349764"/>
                        <a:ext cx="1135062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14400" y="5331904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i="1" dirty="0"/>
              <a:t>F-students</a:t>
            </a:r>
            <a:r>
              <a:rPr lang="en-US" dirty="0"/>
              <a:t>: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3429000" y="3825764"/>
            <a:ext cx="304800" cy="188714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4054364"/>
            <a:ext cx="144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All students other than </a:t>
            </a:r>
          </a:p>
          <a:p>
            <a:pPr algn="ctr"/>
            <a:r>
              <a:rPr lang="en-US" i="1" dirty="0"/>
              <a:t>F-students </a:t>
            </a:r>
            <a:r>
              <a:rPr lang="en-US" dirty="0"/>
              <a:t>would buy </a:t>
            </a:r>
          </a:p>
          <a:p>
            <a:pPr algn="ctr"/>
            <a:r>
              <a:rPr lang="en-US" i="1" dirty="0"/>
              <a:t>A-insurance.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5802868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Students value a 1-letter grade increase above their usual grade at 2</a:t>
            </a:r>
            <a:r>
              <a:rPr lang="en-US" i="1" dirty="0"/>
              <a:t>c</a:t>
            </a:r>
            <a:r>
              <a:rPr lang="en-US" dirty="0"/>
              <a:t> and each additional letter increase at 0.5</a:t>
            </a:r>
            <a:r>
              <a:rPr lang="en-US" i="1" dirty="0"/>
              <a:t>c, and suppose A-students value the insurance that they will get their usual grade at 0.5c</a:t>
            </a:r>
            <a:r>
              <a:rPr lang="en-US" dirty="0"/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1324" y="3444764"/>
            <a:ext cx="2098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 of </a:t>
            </a:r>
            <a:r>
              <a:rPr lang="en-US" i="1" dirty="0"/>
              <a:t>A-insurance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86400" y="41910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i="1" dirty="0"/>
              <a:t>B-students</a:t>
            </a:r>
            <a:r>
              <a:rPr lang="en-US" dirty="0"/>
              <a:t>:     2</a:t>
            </a:r>
            <a:r>
              <a:rPr lang="en-US" i="1" dirty="0"/>
              <a:t>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86400" y="456590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i="1" dirty="0"/>
              <a:t>C-students</a:t>
            </a:r>
            <a:r>
              <a:rPr lang="en-US" dirty="0"/>
              <a:t>:  2.5</a:t>
            </a:r>
            <a:r>
              <a:rPr lang="en-US" i="1" dirty="0"/>
              <a:t>c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486400" y="4949952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i="1" dirty="0"/>
              <a:t>D-students</a:t>
            </a:r>
            <a:r>
              <a:rPr lang="en-US" dirty="0"/>
              <a:t>:     3</a:t>
            </a:r>
            <a:r>
              <a:rPr lang="en-US" i="1" dirty="0"/>
              <a:t>c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486400" y="53340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i="1" dirty="0"/>
              <a:t>F-students</a:t>
            </a:r>
            <a:r>
              <a:rPr lang="en-US" dirty="0"/>
              <a:t>:   3.5</a:t>
            </a:r>
            <a:r>
              <a:rPr lang="en-US" i="1" dirty="0"/>
              <a:t>c</a:t>
            </a:r>
            <a:endParaRPr lang="en-US" dirty="0"/>
          </a:p>
        </p:txBody>
      </p:sp>
      <p:sp>
        <p:nvSpPr>
          <p:cNvPr id="23" name="Right Brace 22"/>
          <p:cNvSpPr/>
          <p:nvPr/>
        </p:nvSpPr>
        <p:spPr>
          <a:xfrm rot="10800000">
            <a:off x="5257801" y="3825764"/>
            <a:ext cx="304800" cy="18892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2446338" y="3843227"/>
          <a:ext cx="113506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98500" imgH="203200" progId="Equation.3">
                  <p:embed/>
                </p:oleObj>
              </mc:Choice>
              <mc:Fallback>
                <p:oleObj name="Equation" r:id="rId10" imgW="698500" imgH="203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8" y="3843227"/>
                        <a:ext cx="1135062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914400" y="3825764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i="1" dirty="0"/>
              <a:t>A-students</a:t>
            </a:r>
            <a:r>
              <a:rPr lang="en-US" dirty="0"/>
              <a:t>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86400" y="382786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i="1" dirty="0"/>
              <a:t>A-students</a:t>
            </a:r>
            <a:r>
              <a:rPr lang="en-US" dirty="0"/>
              <a:t>:  0.5</a:t>
            </a:r>
            <a:r>
              <a:rPr lang="en-US" i="1" dirty="0"/>
              <a:t>c</a:t>
            </a:r>
            <a:endParaRPr lang="en-US" dirty="0"/>
          </a:p>
        </p:txBody>
      </p:sp>
      <p:sp>
        <p:nvSpPr>
          <p:cNvPr id="27" name="Footer Placeholder 1">
            <a:extLst>
              <a:ext uri="{FF2B5EF4-FFF2-40B4-BE49-F238E27FC236}">
                <a16:creationId xmlns:a16="http://schemas.microsoft.com/office/drawing/2014/main" id="{A589591C-025A-4ABB-9BEF-51E267E45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868839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2" grpId="0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5834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/>
              <a:t>Statistical Discrimination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2192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Uncertainty about student types therefore does not change the fact that </a:t>
            </a:r>
            <a:r>
              <a:rPr lang="en-US" b="1" dirty="0"/>
              <a:t>removal of asymmetric information re-establishes the </a:t>
            </a:r>
            <a:r>
              <a:rPr lang="en-US" b="1" i="1" dirty="0"/>
              <a:t>A-insurance market </a:t>
            </a:r>
            <a:r>
              <a:rPr lang="en-US" dirty="0"/>
              <a:t>and results in </a:t>
            </a:r>
            <a:r>
              <a:rPr lang="en-US" i="1" dirty="0"/>
              <a:t>efficient provision of A-insurance</a:t>
            </a:r>
            <a:r>
              <a:rPr lang="en-US" dirty="0"/>
              <a:t> – so long as the uncertainty itself is not </a:t>
            </a:r>
            <a:r>
              <a:rPr lang="en-US" i="1" dirty="0"/>
              <a:t>asymmetric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2098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because the insurance industry will </a:t>
            </a:r>
            <a:r>
              <a:rPr lang="en-US" b="1" i="1" dirty="0"/>
              <a:t>statistically price discriminate</a:t>
            </a:r>
            <a:r>
              <a:rPr lang="en-US" dirty="0"/>
              <a:t> – inferring student type from the statistical distribution of grades likely to be obtained by students with different transcripts.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3496270"/>
            <a:ext cx="5791200" cy="92333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/>
              <a:t>Statistical Discrimination </a:t>
            </a:r>
            <a:r>
              <a:rPr lang="en-US" dirty="0"/>
              <a:t>is the use of statistical information about a group to infer something about an individual that belongs to the group.</a:t>
            </a:r>
            <a:endParaRPr lang="en-US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574268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While potentially efficiency enhancing, we will see less innocuous applications of this to </a:t>
            </a:r>
            <a:r>
              <a:rPr lang="en-US" i="1" dirty="0"/>
              <a:t>gender </a:t>
            </a:r>
            <a:r>
              <a:rPr lang="en-US" dirty="0"/>
              <a:t>and </a:t>
            </a:r>
            <a:r>
              <a:rPr lang="en-US" i="1" dirty="0"/>
              <a:t>racial </a:t>
            </a:r>
            <a:r>
              <a:rPr lang="en-US" dirty="0"/>
              <a:t>discrimination later 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4763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Such statistical discrimination can then re-establish markets that would unravel due to adverse selection in the absence of such discrimination.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846743"/>
            <a:ext cx="8153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nechyb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nechyba</Template>
  <TotalTime>47410</TotalTime>
  <Words>4732</Words>
  <Application>Microsoft Office PowerPoint</Application>
  <PresentationFormat>Diavoorstelling (4:3)</PresentationFormat>
  <Paragraphs>393</Paragraphs>
  <Slides>33</Slides>
  <Notes>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40" baseType="lpstr">
      <vt:lpstr>Arial</vt:lpstr>
      <vt:lpstr>Calibri</vt:lpstr>
      <vt:lpstr>Symbol</vt:lpstr>
      <vt:lpstr>Times New Roman</vt:lpstr>
      <vt:lpstr>Wingdings</vt:lpstr>
      <vt:lpstr>nechyba</vt:lpstr>
      <vt:lpstr>Equation</vt:lpstr>
      <vt:lpstr>PowerPoint-presentatie</vt:lpstr>
      <vt:lpstr>Asymmetric Information</vt:lpstr>
      <vt:lpstr>A Grade Insurance</vt:lpstr>
      <vt:lpstr>Equilibrium in the A-Insurance Market</vt:lpstr>
      <vt:lpstr>Equilibrium in the A-Insurance Market</vt:lpstr>
      <vt:lpstr>PowerPoint-presentatie</vt:lpstr>
      <vt:lpstr>Removing the Asymmetry of Information</vt:lpstr>
      <vt:lpstr>Introducing Uncertainty</vt:lpstr>
      <vt:lpstr>Statistical Discrimination</vt:lpstr>
      <vt:lpstr>Moral Hazard</vt:lpstr>
      <vt:lpstr>Adverse Selection in Car Insurance</vt:lpstr>
      <vt:lpstr>Another Way to See DWL</vt:lpstr>
      <vt:lpstr>Revealing Information through Screening</vt:lpstr>
      <vt:lpstr>Revealing Information through Signals</vt:lpstr>
      <vt:lpstr>Some Real World Applications</vt:lpstr>
      <vt:lpstr>Some More Real World Applications</vt:lpstr>
      <vt:lpstr>PowerPoint-presentatie</vt:lpstr>
      <vt:lpstr>Discrimination</vt:lpstr>
      <vt:lpstr>Discrimination and Markets</vt:lpstr>
      <vt:lpstr>Discrimination and Markets</vt:lpstr>
      <vt:lpstr>Tutorial exercises</vt:lpstr>
      <vt:lpstr>Tastes over Insurance Contracts</vt:lpstr>
      <vt:lpstr>Insurance Contracts with 2 Risk Types</vt:lpstr>
      <vt:lpstr>Insurance Contracts with 2 Risk Types</vt:lpstr>
      <vt:lpstr>Equilibrium without Asymmetric Information</vt:lpstr>
      <vt:lpstr>Separating Equilibrium with Asymmetric Information</vt:lpstr>
      <vt:lpstr>Calculating the Separating Equilibrium</vt:lpstr>
      <vt:lpstr>Calculating the Separating Equilibrium</vt:lpstr>
      <vt:lpstr>Calculating the Separating Equilibrium</vt:lpstr>
      <vt:lpstr>PowerPoint-presentatie</vt:lpstr>
      <vt:lpstr>PowerPoint-presentatie</vt:lpstr>
      <vt:lpstr>Potential Pooling when g is High</vt:lpstr>
      <vt:lpstr>Equilibrium Pooling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Eugenio</dc:creator>
  <cp:lastModifiedBy>Matthijs Oosterveen</cp:lastModifiedBy>
  <cp:revision>561</cp:revision>
  <dcterms:created xsi:type="dcterms:W3CDTF">2010-11-08T14:07:19Z</dcterms:created>
  <dcterms:modified xsi:type="dcterms:W3CDTF">2026-02-12T12:48:06Z</dcterms:modified>
</cp:coreProperties>
</file>