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4"/>
  </p:sldMasterIdLst>
  <p:notesMasterIdLst>
    <p:notesMasterId r:id="rId28"/>
  </p:notesMasterIdLst>
  <p:sldIdLst>
    <p:sldId id="256" r:id="rId5"/>
    <p:sldId id="257" r:id="rId6"/>
    <p:sldId id="1120" r:id="rId7"/>
    <p:sldId id="1103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</p:sldIdLst>
  <p:sldSz cx="12192000" cy="6858000"/>
  <p:notesSz cx="7102475" cy="9388475"/>
  <p:embeddedFontLst>
    <p:embeddedFont>
      <p:font typeface="Calibri" panose="020F0502020204030204" pitchFamily="34" charset="0"/>
      <p:regular r:id="rId29"/>
      <p:bold r:id="rId30"/>
      <p:italic r:id="rId31"/>
      <p:boldItalic r:id="rId32"/>
    </p:embeddedFont>
    <p:embeddedFont>
      <p:font typeface="Helvetica Neue" panose="020B0604020202020204" charset="0"/>
      <p:regular r:id="rId33"/>
      <p:bold r:id="rId34"/>
      <p:italic r:id="rId35"/>
      <p:boldItalic r:id="rId3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7" roundtripDataSignature="AMtx7mjcvXfOmJij9GbAn5GaM19qXq4zs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44BB867A-FFFA-4F5E-A90D-6DCEF94CD9C8}">
  <a:tblStyle styleId="{44BB867A-FFFA-4F5E-A90D-6DCEF94CD9C8}" styleName="Table_0">
    <a:wholeTbl>
      <a:tcTxStyle b="off" i="off">
        <a:font>
          <a:latin typeface="Helvetica Neue"/>
          <a:ea typeface="Helvetica Neue"/>
          <a:cs typeface="Helvetica Neue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6F0FF"/>
          </a:solidFill>
        </a:fill>
      </a:tcStyle>
    </a:wholeTbl>
    <a:band1H>
      <a:tcTxStyle/>
      <a:tcStyle>
        <a:tcBdr/>
        <a:fill>
          <a:solidFill>
            <a:srgbClr val="CADFFF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ADFFF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Helvetica Neue"/>
          <a:ea typeface="Helvetica Neue"/>
          <a:cs typeface="Helvetica Neue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Helvetica Neue"/>
          <a:ea typeface="Helvetica Neue"/>
          <a:cs typeface="Helvetica Neue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Helvetica Neue"/>
          <a:ea typeface="Helvetica Neue"/>
          <a:cs typeface="Helvetica Neue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756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viewProps" Target="viewProps.xml"/><Relationship Id="rId21" Type="http://schemas.openxmlformats.org/officeDocument/2006/relationships/slide" Target="slides/slide17.xml"/><Relationship Id="rId34" Type="http://schemas.openxmlformats.org/officeDocument/2006/relationships/font" Target="fonts/font6.fntdata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font" Target="fonts/font1.fntdata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font" Target="fonts/font4.fntdata"/><Relationship Id="rId37" Type="http://customschemas.google.com/relationships/presentationmetadata" Target="metadata"/><Relationship Id="rId40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36" Type="http://schemas.openxmlformats.org/officeDocument/2006/relationships/font" Target="fonts/font8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3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font" Target="fonts/font2.fntdata"/><Relationship Id="rId35" Type="http://schemas.openxmlformats.org/officeDocument/2006/relationships/font" Target="fonts/font7.fntdata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font" Target="fonts/font5.fntdata"/><Relationship Id="rId38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A345E42-D4A1-4A04-9336-C7985764CEAC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4" csCatId="accent1" phldr="1"/>
      <dgm:spPr/>
      <dgm:t>
        <a:bodyPr/>
        <a:lstStyle/>
        <a:p>
          <a:endParaRPr lang="en-US"/>
        </a:p>
      </dgm:t>
    </dgm:pt>
    <dgm:pt modelId="{DAA40C95-21A7-4A7C-AF33-AB2115B87F49}">
      <dgm:prSet phldrT="[Texto]" custT="1"/>
      <dgm:spPr>
        <a:solidFill>
          <a:srgbClr val="C00000"/>
        </a:solidFill>
      </dgm:spPr>
      <dgm:t>
        <a:bodyPr/>
        <a:lstStyle/>
        <a:p>
          <a:r>
            <a:rPr lang="en-US" sz="2000" dirty="0">
              <a:latin typeface="Sharp Sans"/>
            </a:rPr>
            <a:t>Socio-cultural factors – New values and attitudes concerning work/life-styles and consumption (e.g. quality, individualization)</a:t>
          </a:r>
        </a:p>
      </dgm:t>
    </dgm:pt>
    <dgm:pt modelId="{B0B0A420-BA06-4232-8455-3C44DBB7F6BF}" type="parTrans" cxnId="{3FF75757-62DA-4EC0-BA18-3073D03AB6EC}">
      <dgm:prSet/>
      <dgm:spPr/>
      <dgm:t>
        <a:bodyPr/>
        <a:lstStyle/>
        <a:p>
          <a:endParaRPr lang="en-US" sz="2000">
            <a:latin typeface="Sharp Sans"/>
          </a:endParaRPr>
        </a:p>
      </dgm:t>
    </dgm:pt>
    <dgm:pt modelId="{1876FF6A-276A-40E9-AEE0-0B05C5E979F0}" type="sibTrans" cxnId="{3FF75757-62DA-4EC0-BA18-3073D03AB6EC}">
      <dgm:prSet/>
      <dgm:spPr/>
      <dgm:t>
        <a:bodyPr/>
        <a:lstStyle/>
        <a:p>
          <a:endParaRPr lang="en-US" sz="2000">
            <a:latin typeface="Sharp Sans"/>
          </a:endParaRPr>
        </a:p>
      </dgm:t>
    </dgm:pt>
    <dgm:pt modelId="{670DEED7-CC40-4AB8-BCF7-947B42F3FE2B}">
      <dgm:prSet phldrT="[Texto]" custT="1"/>
      <dgm:spPr>
        <a:solidFill>
          <a:srgbClr val="C00000">
            <a:alpha val="50000"/>
          </a:srgbClr>
        </a:solidFill>
      </dgm:spPr>
      <dgm:t>
        <a:bodyPr/>
        <a:lstStyle/>
        <a:p>
          <a:r>
            <a:rPr lang="pt-PT" sz="2000" dirty="0">
              <a:latin typeface="Sharp Sans"/>
            </a:rPr>
            <a:t>Technological factors – Flexible new technologies spread that allow for technical and economic flexibility</a:t>
          </a:r>
          <a:endParaRPr lang="en-US" sz="2000" dirty="0">
            <a:latin typeface="Sharp Sans"/>
          </a:endParaRPr>
        </a:p>
      </dgm:t>
    </dgm:pt>
    <dgm:pt modelId="{843714EF-2F42-4381-98A5-70A77C208DD2}" type="parTrans" cxnId="{421137CA-AAF6-4268-B566-57353B3E842F}">
      <dgm:prSet/>
      <dgm:spPr/>
      <dgm:t>
        <a:bodyPr/>
        <a:lstStyle/>
        <a:p>
          <a:endParaRPr lang="en-US" sz="2000">
            <a:latin typeface="Sharp Sans"/>
          </a:endParaRPr>
        </a:p>
      </dgm:t>
    </dgm:pt>
    <dgm:pt modelId="{7C18404B-9288-47EF-AF3F-791C4CE05CE9}" type="sibTrans" cxnId="{421137CA-AAF6-4268-B566-57353B3E842F}">
      <dgm:prSet/>
      <dgm:spPr/>
      <dgm:t>
        <a:bodyPr/>
        <a:lstStyle/>
        <a:p>
          <a:endParaRPr lang="en-US" sz="2000">
            <a:latin typeface="Sharp Sans"/>
          </a:endParaRPr>
        </a:p>
      </dgm:t>
    </dgm:pt>
    <dgm:pt modelId="{D636791D-7E7A-4EA3-BA0D-F684CF0FE263}">
      <dgm:prSet phldrT="[Texto]" custT="1"/>
      <dgm:spPr>
        <a:solidFill>
          <a:srgbClr val="C00000">
            <a:alpha val="80000"/>
          </a:srgbClr>
        </a:solidFill>
      </dgm:spPr>
      <dgm:t>
        <a:bodyPr/>
        <a:lstStyle/>
        <a:p>
          <a:r>
            <a:rPr lang="pt-PT" sz="2000" dirty="0">
              <a:latin typeface="Sharp Sans"/>
            </a:rPr>
            <a:t>Political factors – </a:t>
          </a:r>
          <a:r>
            <a:rPr lang="en-GB" sz="2000" dirty="0">
              <a:latin typeface="Sharp Sans"/>
            </a:rPr>
            <a:t>Welfare state crisis and de-regulation</a:t>
          </a:r>
          <a:endParaRPr lang="en-US" sz="2000" dirty="0">
            <a:latin typeface="Sharp Sans"/>
          </a:endParaRPr>
        </a:p>
      </dgm:t>
    </dgm:pt>
    <dgm:pt modelId="{B80E75A9-C660-4CF7-9174-E76D1D5D993D}" type="parTrans" cxnId="{08B30B8C-EE1A-4CB9-9130-ADF34DC0DCD1}">
      <dgm:prSet/>
      <dgm:spPr/>
      <dgm:t>
        <a:bodyPr/>
        <a:lstStyle/>
        <a:p>
          <a:endParaRPr lang="en-US" sz="2000">
            <a:latin typeface="Sharp Sans"/>
          </a:endParaRPr>
        </a:p>
      </dgm:t>
    </dgm:pt>
    <dgm:pt modelId="{7EA15627-27E4-43CD-87C7-F69973B47FEE}" type="sibTrans" cxnId="{08B30B8C-EE1A-4CB9-9130-ADF34DC0DCD1}">
      <dgm:prSet/>
      <dgm:spPr/>
      <dgm:t>
        <a:bodyPr/>
        <a:lstStyle/>
        <a:p>
          <a:endParaRPr lang="en-US" sz="2000">
            <a:latin typeface="Sharp Sans"/>
          </a:endParaRPr>
        </a:p>
      </dgm:t>
    </dgm:pt>
    <dgm:pt modelId="{49737FAB-CCDE-43C4-BC6E-CFA3A94D5981}">
      <dgm:prSet custT="1"/>
      <dgm:spPr>
        <a:solidFill>
          <a:srgbClr val="C00000">
            <a:alpha val="80000"/>
          </a:srgbClr>
        </a:solidFill>
      </dgm:spPr>
      <dgm:t>
        <a:bodyPr/>
        <a:lstStyle/>
        <a:p>
          <a:r>
            <a:rPr lang="pt-PT" altLang="pt-PT" sz="2000" u="none" dirty="0">
              <a:latin typeface="Sharp Sans"/>
            </a:rPr>
            <a:t>Economic factors – Unstable markets and differentiated demand</a:t>
          </a:r>
          <a:r>
            <a:rPr lang="pt-BR" altLang="pt-PT" sz="2000" u="none" dirty="0">
              <a:latin typeface="Sharp Sans"/>
            </a:rPr>
            <a:t> / Demand for quality / Competition (Globalization)</a:t>
          </a:r>
          <a:endParaRPr lang="en-US" sz="2000" u="none" dirty="0">
            <a:latin typeface="Sharp Sans"/>
          </a:endParaRPr>
        </a:p>
      </dgm:t>
    </dgm:pt>
    <dgm:pt modelId="{87A7E95D-9839-463D-B5AF-0EADE5D6B1E1}" type="parTrans" cxnId="{52A8A19C-734F-402A-BE4F-5E72DE2B3A91}">
      <dgm:prSet/>
      <dgm:spPr/>
      <dgm:t>
        <a:bodyPr/>
        <a:lstStyle/>
        <a:p>
          <a:endParaRPr lang="en-US" sz="2000">
            <a:latin typeface="Sharp Sans"/>
          </a:endParaRPr>
        </a:p>
      </dgm:t>
    </dgm:pt>
    <dgm:pt modelId="{8B5F3893-3B01-4B8C-93FC-BD9EBCC659C7}" type="sibTrans" cxnId="{52A8A19C-734F-402A-BE4F-5E72DE2B3A91}">
      <dgm:prSet/>
      <dgm:spPr/>
      <dgm:t>
        <a:bodyPr/>
        <a:lstStyle/>
        <a:p>
          <a:endParaRPr lang="en-US" sz="2000">
            <a:latin typeface="Sharp Sans"/>
          </a:endParaRPr>
        </a:p>
      </dgm:t>
    </dgm:pt>
    <dgm:pt modelId="{D50DC527-FA62-450A-B274-2DBE44B6094D}">
      <dgm:prSet custT="1"/>
      <dgm:spPr>
        <a:solidFill>
          <a:srgbClr val="C00000">
            <a:alpha val="50000"/>
          </a:srgbClr>
        </a:solidFill>
      </dgm:spPr>
      <dgm:t>
        <a:bodyPr/>
        <a:lstStyle/>
        <a:p>
          <a:r>
            <a:rPr lang="pt-PT" sz="2000" dirty="0">
              <a:latin typeface="Sharp Sans"/>
            </a:rPr>
            <a:t>Labour factors – Labour conflicts </a:t>
          </a:r>
          <a:r>
            <a:rPr lang="pt-BR" sz="2000" dirty="0">
              <a:latin typeface="Sharp Sans"/>
            </a:rPr>
            <a:t>/ Consensus model on wage-setting-growth is broken</a:t>
          </a:r>
          <a:endParaRPr lang="en-US" sz="2000" dirty="0">
            <a:latin typeface="Sharp Sans"/>
          </a:endParaRPr>
        </a:p>
      </dgm:t>
    </dgm:pt>
    <dgm:pt modelId="{178E7AFF-9016-4ABA-9FFC-B2B06000F92E}" type="parTrans" cxnId="{1C628117-8664-47FB-AF17-3C38EE598935}">
      <dgm:prSet/>
      <dgm:spPr/>
      <dgm:t>
        <a:bodyPr/>
        <a:lstStyle/>
        <a:p>
          <a:endParaRPr lang="en-US" sz="2000">
            <a:latin typeface="Sharp Sans"/>
          </a:endParaRPr>
        </a:p>
      </dgm:t>
    </dgm:pt>
    <dgm:pt modelId="{E8870E32-293A-494E-BB92-D0C191AB7A56}" type="sibTrans" cxnId="{1C628117-8664-47FB-AF17-3C38EE598935}">
      <dgm:prSet/>
      <dgm:spPr/>
      <dgm:t>
        <a:bodyPr/>
        <a:lstStyle/>
        <a:p>
          <a:endParaRPr lang="en-US" sz="2000">
            <a:latin typeface="Sharp Sans"/>
          </a:endParaRPr>
        </a:p>
      </dgm:t>
    </dgm:pt>
    <dgm:pt modelId="{8E0E7902-519C-4210-87A8-07434E8F7E35}" type="pres">
      <dgm:prSet presAssocID="{5A345E42-D4A1-4A04-9336-C7985764CEAC}" presName="Name0" presStyleCnt="0">
        <dgm:presLayoutVars>
          <dgm:chMax val="7"/>
          <dgm:chPref val="7"/>
          <dgm:dir/>
        </dgm:presLayoutVars>
      </dgm:prSet>
      <dgm:spPr/>
    </dgm:pt>
    <dgm:pt modelId="{0D1E4C11-E4AF-4F15-ADE5-D56834561C86}" type="pres">
      <dgm:prSet presAssocID="{5A345E42-D4A1-4A04-9336-C7985764CEAC}" presName="Name1" presStyleCnt="0"/>
      <dgm:spPr/>
    </dgm:pt>
    <dgm:pt modelId="{F9E2E923-2B6B-42F8-91DC-D1063D0D80C3}" type="pres">
      <dgm:prSet presAssocID="{5A345E42-D4A1-4A04-9336-C7985764CEAC}" presName="cycle" presStyleCnt="0"/>
      <dgm:spPr/>
    </dgm:pt>
    <dgm:pt modelId="{5C19D91E-887B-4FE7-9D17-409DCCC02939}" type="pres">
      <dgm:prSet presAssocID="{5A345E42-D4A1-4A04-9336-C7985764CEAC}" presName="srcNode" presStyleLbl="node1" presStyleIdx="0" presStyleCnt="5"/>
      <dgm:spPr/>
    </dgm:pt>
    <dgm:pt modelId="{66F62827-6A1F-4FD6-88F8-C36318A13629}" type="pres">
      <dgm:prSet presAssocID="{5A345E42-D4A1-4A04-9336-C7985764CEAC}" presName="conn" presStyleLbl="parChTrans1D2" presStyleIdx="0" presStyleCnt="1"/>
      <dgm:spPr/>
    </dgm:pt>
    <dgm:pt modelId="{E5A141A8-7135-49EC-9089-CB09989C4B2A}" type="pres">
      <dgm:prSet presAssocID="{5A345E42-D4A1-4A04-9336-C7985764CEAC}" presName="extraNode" presStyleLbl="node1" presStyleIdx="0" presStyleCnt="5"/>
      <dgm:spPr/>
    </dgm:pt>
    <dgm:pt modelId="{7651EEBE-699F-4624-BEEC-000513634E60}" type="pres">
      <dgm:prSet presAssocID="{5A345E42-D4A1-4A04-9336-C7985764CEAC}" presName="dstNode" presStyleLbl="node1" presStyleIdx="0" presStyleCnt="5"/>
      <dgm:spPr/>
    </dgm:pt>
    <dgm:pt modelId="{7F8A78F4-6B95-42EB-B36F-A1240313D837}" type="pres">
      <dgm:prSet presAssocID="{DAA40C95-21A7-4A7C-AF33-AB2115B87F49}" presName="text_1" presStyleLbl="node1" presStyleIdx="0" presStyleCnt="5">
        <dgm:presLayoutVars>
          <dgm:bulletEnabled val="1"/>
        </dgm:presLayoutVars>
      </dgm:prSet>
      <dgm:spPr/>
    </dgm:pt>
    <dgm:pt modelId="{0D5F13DF-6C54-401B-9388-DE976C492FC8}" type="pres">
      <dgm:prSet presAssocID="{DAA40C95-21A7-4A7C-AF33-AB2115B87F49}" presName="accent_1" presStyleCnt="0"/>
      <dgm:spPr/>
    </dgm:pt>
    <dgm:pt modelId="{A40C9DEC-750D-4190-9367-8DD1C8510103}" type="pres">
      <dgm:prSet presAssocID="{DAA40C95-21A7-4A7C-AF33-AB2115B87F49}" presName="accentRepeatNode" presStyleLbl="solidFgAcc1" presStyleIdx="0" presStyleCnt="5"/>
      <dgm:spPr/>
    </dgm:pt>
    <dgm:pt modelId="{E453E676-ECD6-4622-897F-464AAD48BC99}" type="pres">
      <dgm:prSet presAssocID="{49737FAB-CCDE-43C4-BC6E-CFA3A94D5981}" presName="text_2" presStyleLbl="node1" presStyleIdx="1" presStyleCnt="5">
        <dgm:presLayoutVars>
          <dgm:bulletEnabled val="1"/>
        </dgm:presLayoutVars>
      </dgm:prSet>
      <dgm:spPr/>
    </dgm:pt>
    <dgm:pt modelId="{2CF19CB7-C04F-4D02-A61C-39EB236C6342}" type="pres">
      <dgm:prSet presAssocID="{49737FAB-CCDE-43C4-BC6E-CFA3A94D5981}" presName="accent_2" presStyleCnt="0"/>
      <dgm:spPr/>
    </dgm:pt>
    <dgm:pt modelId="{AF905805-E009-4B17-85DF-68A8E73E35C4}" type="pres">
      <dgm:prSet presAssocID="{49737FAB-CCDE-43C4-BC6E-CFA3A94D5981}" presName="accentRepeatNode" presStyleLbl="solidFgAcc1" presStyleIdx="1" presStyleCnt="5"/>
      <dgm:spPr/>
    </dgm:pt>
    <dgm:pt modelId="{1FEB306F-D53C-4B1B-8384-CA1AB5024CB6}" type="pres">
      <dgm:prSet presAssocID="{D50DC527-FA62-450A-B274-2DBE44B6094D}" presName="text_3" presStyleLbl="node1" presStyleIdx="2" presStyleCnt="5">
        <dgm:presLayoutVars>
          <dgm:bulletEnabled val="1"/>
        </dgm:presLayoutVars>
      </dgm:prSet>
      <dgm:spPr/>
    </dgm:pt>
    <dgm:pt modelId="{CDC54706-853F-4132-BC65-513F73FCBA9C}" type="pres">
      <dgm:prSet presAssocID="{D50DC527-FA62-450A-B274-2DBE44B6094D}" presName="accent_3" presStyleCnt="0"/>
      <dgm:spPr/>
    </dgm:pt>
    <dgm:pt modelId="{AB87492B-7240-48F4-9684-D9AF85CAFF30}" type="pres">
      <dgm:prSet presAssocID="{D50DC527-FA62-450A-B274-2DBE44B6094D}" presName="accentRepeatNode" presStyleLbl="solidFgAcc1" presStyleIdx="2" presStyleCnt="5"/>
      <dgm:spPr/>
    </dgm:pt>
    <dgm:pt modelId="{EE0A281E-9BF5-4D21-8367-CF44BB527049}" type="pres">
      <dgm:prSet presAssocID="{670DEED7-CC40-4AB8-BCF7-947B42F3FE2B}" presName="text_4" presStyleLbl="node1" presStyleIdx="3" presStyleCnt="5">
        <dgm:presLayoutVars>
          <dgm:bulletEnabled val="1"/>
        </dgm:presLayoutVars>
      </dgm:prSet>
      <dgm:spPr/>
    </dgm:pt>
    <dgm:pt modelId="{D681CF40-7FC2-48E1-8525-4F383B218B6E}" type="pres">
      <dgm:prSet presAssocID="{670DEED7-CC40-4AB8-BCF7-947B42F3FE2B}" presName="accent_4" presStyleCnt="0"/>
      <dgm:spPr/>
    </dgm:pt>
    <dgm:pt modelId="{28C5CF42-7745-4156-9B6F-89D28DFA6C81}" type="pres">
      <dgm:prSet presAssocID="{670DEED7-CC40-4AB8-BCF7-947B42F3FE2B}" presName="accentRepeatNode" presStyleLbl="solidFgAcc1" presStyleIdx="3" presStyleCnt="5"/>
      <dgm:spPr/>
    </dgm:pt>
    <dgm:pt modelId="{E68AAC07-9F2C-49EF-A9CD-4D7926F5DC83}" type="pres">
      <dgm:prSet presAssocID="{D636791D-7E7A-4EA3-BA0D-F684CF0FE263}" presName="text_5" presStyleLbl="node1" presStyleIdx="4" presStyleCnt="5">
        <dgm:presLayoutVars>
          <dgm:bulletEnabled val="1"/>
        </dgm:presLayoutVars>
      </dgm:prSet>
      <dgm:spPr/>
    </dgm:pt>
    <dgm:pt modelId="{D61BD89C-947E-4E30-81D8-7E4E809605D5}" type="pres">
      <dgm:prSet presAssocID="{D636791D-7E7A-4EA3-BA0D-F684CF0FE263}" presName="accent_5" presStyleCnt="0"/>
      <dgm:spPr/>
    </dgm:pt>
    <dgm:pt modelId="{6C9A3FC9-260F-4141-91B0-53F38298AE1D}" type="pres">
      <dgm:prSet presAssocID="{D636791D-7E7A-4EA3-BA0D-F684CF0FE263}" presName="accentRepeatNode" presStyleLbl="solidFgAcc1" presStyleIdx="4" presStyleCnt="5"/>
      <dgm:spPr/>
    </dgm:pt>
  </dgm:ptLst>
  <dgm:cxnLst>
    <dgm:cxn modelId="{1C628117-8664-47FB-AF17-3C38EE598935}" srcId="{5A345E42-D4A1-4A04-9336-C7985764CEAC}" destId="{D50DC527-FA62-450A-B274-2DBE44B6094D}" srcOrd="2" destOrd="0" parTransId="{178E7AFF-9016-4ABA-9FFC-B2B06000F92E}" sibTransId="{E8870E32-293A-494E-BB92-D0C191AB7A56}"/>
    <dgm:cxn modelId="{62FF3C24-8083-40B5-891A-F2E7A2CBD46D}" type="presOf" srcId="{5A345E42-D4A1-4A04-9336-C7985764CEAC}" destId="{8E0E7902-519C-4210-87A8-07434E8F7E35}" srcOrd="0" destOrd="0" presId="urn:microsoft.com/office/officeart/2008/layout/VerticalCurvedList"/>
    <dgm:cxn modelId="{57941531-878B-41BE-9686-C7A2A56826CA}" type="presOf" srcId="{D50DC527-FA62-450A-B274-2DBE44B6094D}" destId="{1FEB306F-D53C-4B1B-8384-CA1AB5024CB6}" srcOrd="0" destOrd="0" presId="urn:microsoft.com/office/officeart/2008/layout/VerticalCurvedList"/>
    <dgm:cxn modelId="{C08D4331-6341-4F7A-AA43-CE6F19E22AC0}" type="presOf" srcId="{670DEED7-CC40-4AB8-BCF7-947B42F3FE2B}" destId="{EE0A281E-9BF5-4D21-8367-CF44BB527049}" srcOrd="0" destOrd="0" presId="urn:microsoft.com/office/officeart/2008/layout/VerticalCurvedList"/>
    <dgm:cxn modelId="{3FF75757-62DA-4EC0-BA18-3073D03AB6EC}" srcId="{5A345E42-D4A1-4A04-9336-C7985764CEAC}" destId="{DAA40C95-21A7-4A7C-AF33-AB2115B87F49}" srcOrd="0" destOrd="0" parTransId="{B0B0A420-BA06-4232-8455-3C44DBB7F6BF}" sibTransId="{1876FF6A-276A-40E9-AEE0-0B05C5E979F0}"/>
    <dgm:cxn modelId="{08B30B8C-EE1A-4CB9-9130-ADF34DC0DCD1}" srcId="{5A345E42-D4A1-4A04-9336-C7985764CEAC}" destId="{D636791D-7E7A-4EA3-BA0D-F684CF0FE263}" srcOrd="4" destOrd="0" parTransId="{B80E75A9-C660-4CF7-9174-E76D1D5D993D}" sibTransId="{7EA15627-27E4-43CD-87C7-F69973B47FEE}"/>
    <dgm:cxn modelId="{52A8A19C-734F-402A-BE4F-5E72DE2B3A91}" srcId="{5A345E42-D4A1-4A04-9336-C7985764CEAC}" destId="{49737FAB-CCDE-43C4-BC6E-CFA3A94D5981}" srcOrd="1" destOrd="0" parTransId="{87A7E95D-9839-463D-B5AF-0EADE5D6B1E1}" sibTransId="{8B5F3893-3B01-4B8C-93FC-BD9EBCC659C7}"/>
    <dgm:cxn modelId="{288B8CAD-0CDB-4EBC-9502-69F2E58EC9F8}" type="presOf" srcId="{DAA40C95-21A7-4A7C-AF33-AB2115B87F49}" destId="{7F8A78F4-6B95-42EB-B36F-A1240313D837}" srcOrd="0" destOrd="0" presId="urn:microsoft.com/office/officeart/2008/layout/VerticalCurvedList"/>
    <dgm:cxn modelId="{A54B1BB9-265B-4D7D-B8CB-AE145506F2EE}" type="presOf" srcId="{D636791D-7E7A-4EA3-BA0D-F684CF0FE263}" destId="{E68AAC07-9F2C-49EF-A9CD-4D7926F5DC83}" srcOrd="0" destOrd="0" presId="urn:microsoft.com/office/officeart/2008/layout/VerticalCurvedList"/>
    <dgm:cxn modelId="{5D1D8DBB-BA1C-4E06-8B4A-04CC6750D111}" type="presOf" srcId="{49737FAB-CCDE-43C4-BC6E-CFA3A94D5981}" destId="{E453E676-ECD6-4622-897F-464AAD48BC99}" srcOrd="0" destOrd="0" presId="urn:microsoft.com/office/officeart/2008/layout/VerticalCurvedList"/>
    <dgm:cxn modelId="{421137CA-AAF6-4268-B566-57353B3E842F}" srcId="{5A345E42-D4A1-4A04-9336-C7985764CEAC}" destId="{670DEED7-CC40-4AB8-BCF7-947B42F3FE2B}" srcOrd="3" destOrd="0" parTransId="{843714EF-2F42-4381-98A5-70A77C208DD2}" sibTransId="{7C18404B-9288-47EF-AF3F-791C4CE05CE9}"/>
    <dgm:cxn modelId="{CAF703ED-6592-4F59-B771-3110823A8B3F}" type="presOf" srcId="{1876FF6A-276A-40E9-AEE0-0B05C5E979F0}" destId="{66F62827-6A1F-4FD6-88F8-C36318A13629}" srcOrd="0" destOrd="0" presId="urn:microsoft.com/office/officeart/2008/layout/VerticalCurvedList"/>
    <dgm:cxn modelId="{0310E5E5-5692-4AD6-B72B-DE81182A2D9E}" type="presParOf" srcId="{8E0E7902-519C-4210-87A8-07434E8F7E35}" destId="{0D1E4C11-E4AF-4F15-ADE5-D56834561C86}" srcOrd="0" destOrd="0" presId="urn:microsoft.com/office/officeart/2008/layout/VerticalCurvedList"/>
    <dgm:cxn modelId="{2F27750E-985D-43EB-98EE-3FA655FC482F}" type="presParOf" srcId="{0D1E4C11-E4AF-4F15-ADE5-D56834561C86}" destId="{F9E2E923-2B6B-42F8-91DC-D1063D0D80C3}" srcOrd="0" destOrd="0" presId="urn:microsoft.com/office/officeart/2008/layout/VerticalCurvedList"/>
    <dgm:cxn modelId="{69A0E8F4-33EA-422B-B637-0C1C1E47D6B1}" type="presParOf" srcId="{F9E2E923-2B6B-42F8-91DC-D1063D0D80C3}" destId="{5C19D91E-887B-4FE7-9D17-409DCCC02939}" srcOrd="0" destOrd="0" presId="urn:microsoft.com/office/officeart/2008/layout/VerticalCurvedList"/>
    <dgm:cxn modelId="{C9C76F89-E270-43B6-AAEC-B93339E2CB90}" type="presParOf" srcId="{F9E2E923-2B6B-42F8-91DC-D1063D0D80C3}" destId="{66F62827-6A1F-4FD6-88F8-C36318A13629}" srcOrd="1" destOrd="0" presId="urn:microsoft.com/office/officeart/2008/layout/VerticalCurvedList"/>
    <dgm:cxn modelId="{BC46C8A3-0AFD-4068-94CB-1BFE24F70127}" type="presParOf" srcId="{F9E2E923-2B6B-42F8-91DC-D1063D0D80C3}" destId="{E5A141A8-7135-49EC-9089-CB09989C4B2A}" srcOrd="2" destOrd="0" presId="urn:microsoft.com/office/officeart/2008/layout/VerticalCurvedList"/>
    <dgm:cxn modelId="{8DE10EC3-7ECE-46A1-9D54-397D3AD3F76C}" type="presParOf" srcId="{F9E2E923-2B6B-42F8-91DC-D1063D0D80C3}" destId="{7651EEBE-699F-4624-BEEC-000513634E60}" srcOrd="3" destOrd="0" presId="urn:microsoft.com/office/officeart/2008/layout/VerticalCurvedList"/>
    <dgm:cxn modelId="{4D798C8A-E4E2-4B3C-A49A-8EE22F710452}" type="presParOf" srcId="{0D1E4C11-E4AF-4F15-ADE5-D56834561C86}" destId="{7F8A78F4-6B95-42EB-B36F-A1240313D837}" srcOrd="1" destOrd="0" presId="urn:microsoft.com/office/officeart/2008/layout/VerticalCurvedList"/>
    <dgm:cxn modelId="{7C850EAE-BDD3-4F00-9C0E-4AA9BA4605AB}" type="presParOf" srcId="{0D1E4C11-E4AF-4F15-ADE5-D56834561C86}" destId="{0D5F13DF-6C54-401B-9388-DE976C492FC8}" srcOrd="2" destOrd="0" presId="urn:microsoft.com/office/officeart/2008/layout/VerticalCurvedList"/>
    <dgm:cxn modelId="{179E63D1-69C9-47B6-A50E-9327754947EB}" type="presParOf" srcId="{0D5F13DF-6C54-401B-9388-DE976C492FC8}" destId="{A40C9DEC-750D-4190-9367-8DD1C8510103}" srcOrd="0" destOrd="0" presId="urn:microsoft.com/office/officeart/2008/layout/VerticalCurvedList"/>
    <dgm:cxn modelId="{356101AB-FE09-4835-AC69-E78545792E01}" type="presParOf" srcId="{0D1E4C11-E4AF-4F15-ADE5-D56834561C86}" destId="{E453E676-ECD6-4622-897F-464AAD48BC99}" srcOrd="3" destOrd="0" presId="urn:microsoft.com/office/officeart/2008/layout/VerticalCurvedList"/>
    <dgm:cxn modelId="{B2D463C0-288A-45CB-BE49-DF4BF2F2883D}" type="presParOf" srcId="{0D1E4C11-E4AF-4F15-ADE5-D56834561C86}" destId="{2CF19CB7-C04F-4D02-A61C-39EB236C6342}" srcOrd="4" destOrd="0" presId="urn:microsoft.com/office/officeart/2008/layout/VerticalCurvedList"/>
    <dgm:cxn modelId="{230FFC8A-A38C-49F3-84FC-50163F9C1C5E}" type="presParOf" srcId="{2CF19CB7-C04F-4D02-A61C-39EB236C6342}" destId="{AF905805-E009-4B17-85DF-68A8E73E35C4}" srcOrd="0" destOrd="0" presId="urn:microsoft.com/office/officeart/2008/layout/VerticalCurvedList"/>
    <dgm:cxn modelId="{93938798-3A4B-4FE4-BE31-648EB1201536}" type="presParOf" srcId="{0D1E4C11-E4AF-4F15-ADE5-D56834561C86}" destId="{1FEB306F-D53C-4B1B-8384-CA1AB5024CB6}" srcOrd="5" destOrd="0" presId="urn:microsoft.com/office/officeart/2008/layout/VerticalCurvedList"/>
    <dgm:cxn modelId="{9E3B00E0-819F-471C-8002-E1DE313673A4}" type="presParOf" srcId="{0D1E4C11-E4AF-4F15-ADE5-D56834561C86}" destId="{CDC54706-853F-4132-BC65-513F73FCBA9C}" srcOrd="6" destOrd="0" presId="urn:microsoft.com/office/officeart/2008/layout/VerticalCurvedList"/>
    <dgm:cxn modelId="{A9E1E72F-1D2A-495E-9824-2F69C334C2A3}" type="presParOf" srcId="{CDC54706-853F-4132-BC65-513F73FCBA9C}" destId="{AB87492B-7240-48F4-9684-D9AF85CAFF30}" srcOrd="0" destOrd="0" presId="urn:microsoft.com/office/officeart/2008/layout/VerticalCurvedList"/>
    <dgm:cxn modelId="{2CB13437-B7A0-4846-B695-E630D40454AA}" type="presParOf" srcId="{0D1E4C11-E4AF-4F15-ADE5-D56834561C86}" destId="{EE0A281E-9BF5-4D21-8367-CF44BB527049}" srcOrd="7" destOrd="0" presId="urn:microsoft.com/office/officeart/2008/layout/VerticalCurvedList"/>
    <dgm:cxn modelId="{7A467F87-E945-4C36-897F-7D5D8F6EF27D}" type="presParOf" srcId="{0D1E4C11-E4AF-4F15-ADE5-D56834561C86}" destId="{D681CF40-7FC2-48E1-8525-4F383B218B6E}" srcOrd="8" destOrd="0" presId="urn:microsoft.com/office/officeart/2008/layout/VerticalCurvedList"/>
    <dgm:cxn modelId="{6C642F1D-35B8-4809-8106-FA9BFAD17DE0}" type="presParOf" srcId="{D681CF40-7FC2-48E1-8525-4F383B218B6E}" destId="{28C5CF42-7745-4156-9B6F-89D28DFA6C81}" srcOrd="0" destOrd="0" presId="urn:microsoft.com/office/officeart/2008/layout/VerticalCurvedList"/>
    <dgm:cxn modelId="{A9037C70-D125-430B-A7A7-D0592791F810}" type="presParOf" srcId="{0D1E4C11-E4AF-4F15-ADE5-D56834561C86}" destId="{E68AAC07-9F2C-49EF-A9CD-4D7926F5DC83}" srcOrd="9" destOrd="0" presId="urn:microsoft.com/office/officeart/2008/layout/VerticalCurvedList"/>
    <dgm:cxn modelId="{CB62A60A-FB7E-494B-9F48-37A05F88787D}" type="presParOf" srcId="{0D1E4C11-E4AF-4F15-ADE5-D56834561C86}" destId="{D61BD89C-947E-4E30-81D8-7E4E809605D5}" srcOrd="10" destOrd="0" presId="urn:microsoft.com/office/officeart/2008/layout/VerticalCurvedList"/>
    <dgm:cxn modelId="{E020AC27-B990-48CF-AF0F-94C08811E035}" type="presParOf" srcId="{D61BD89C-947E-4E30-81D8-7E4E809605D5}" destId="{6C9A3FC9-260F-4141-91B0-53F38298AE1D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F62827-6A1F-4FD6-88F8-C36318A13629}">
      <dsp:nvSpPr>
        <dsp:cNvPr id="0" name=""/>
        <dsp:cNvSpPr/>
      </dsp:nvSpPr>
      <dsp:spPr>
        <a:xfrm>
          <a:off x="-6172097" y="-944269"/>
          <a:ext cx="7347083" cy="7347083"/>
        </a:xfrm>
        <a:prstGeom prst="blockArc">
          <a:avLst>
            <a:gd name="adj1" fmla="val 18900000"/>
            <a:gd name="adj2" fmla="val 2700000"/>
            <a:gd name="adj3" fmla="val 294"/>
          </a:avLst>
        </a:prstGeom>
        <a:noFill/>
        <a:ln w="254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F8A78F4-6B95-42EB-B36F-A1240313D837}">
      <dsp:nvSpPr>
        <dsp:cNvPr id="0" name=""/>
        <dsp:cNvSpPr/>
      </dsp:nvSpPr>
      <dsp:spPr>
        <a:xfrm>
          <a:off x="513402" y="341049"/>
          <a:ext cx="8019985" cy="682536"/>
        </a:xfrm>
        <a:prstGeom prst="rect">
          <a:avLst/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41763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latin typeface="Sharp Sans"/>
            </a:rPr>
            <a:t>Socio-cultural factors – New values and attitudes concerning work/life-styles and consumption (e.g. quality, individualization)</a:t>
          </a:r>
        </a:p>
      </dsp:txBody>
      <dsp:txXfrm>
        <a:off x="513402" y="341049"/>
        <a:ext cx="8019985" cy="682536"/>
      </dsp:txXfrm>
    </dsp:sp>
    <dsp:sp modelId="{A40C9DEC-750D-4190-9367-8DD1C8510103}">
      <dsp:nvSpPr>
        <dsp:cNvPr id="0" name=""/>
        <dsp:cNvSpPr/>
      </dsp:nvSpPr>
      <dsp:spPr>
        <a:xfrm>
          <a:off x="86817" y="255732"/>
          <a:ext cx="853170" cy="85317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453E676-ECD6-4622-897F-464AAD48BC99}">
      <dsp:nvSpPr>
        <dsp:cNvPr id="0" name=""/>
        <dsp:cNvSpPr/>
      </dsp:nvSpPr>
      <dsp:spPr>
        <a:xfrm>
          <a:off x="1002488" y="1364526"/>
          <a:ext cx="7530899" cy="682536"/>
        </a:xfrm>
        <a:prstGeom prst="rect">
          <a:avLst/>
        </a:prstGeom>
        <a:solidFill>
          <a:srgbClr val="C00000">
            <a:alpha val="80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41763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altLang="pt-PT" sz="2000" u="none" kern="1200" dirty="0">
              <a:latin typeface="Sharp Sans"/>
            </a:rPr>
            <a:t>Economic factors – Unstable markets and differentiated demand</a:t>
          </a:r>
          <a:r>
            <a:rPr lang="pt-BR" altLang="pt-PT" sz="2000" u="none" kern="1200" dirty="0">
              <a:latin typeface="Sharp Sans"/>
            </a:rPr>
            <a:t> / Demand for quality / Competition (Globalization)</a:t>
          </a:r>
          <a:endParaRPr lang="en-US" sz="2000" u="none" kern="1200" dirty="0">
            <a:latin typeface="Sharp Sans"/>
          </a:endParaRPr>
        </a:p>
      </dsp:txBody>
      <dsp:txXfrm>
        <a:off x="1002488" y="1364526"/>
        <a:ext cx="7530899" cy="682536"/>
      </dsp:txXfrm>
    </dsp:sp>
    <dsp:sp modelId="{AF905805-E009-4B17-85DF-68A8E73E35C4}">
      <dsp:nvSpPr>
        <dsp:cNvPr id="0" name=""/>
        <dsp:cNvSpPr/>
      </dsp:nvSpPr>
      <dsp:spPr>
        <a:xfrm>
          <a:off x="575902" y="1279209"/>
          <a:ext cx="853170" cy="85317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50000"/>
              <a:hueOff val="304453"/>
              <a:satOff val="0"/>
              <a:lumOff val="1932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FEB306F-D53C-4B1B-8384-CA1AB5024CB6}">
      <dsp:nvSpPr>
        <dsp:cNvPr id="0" name=""/>
        <dsp:cNvSpPr/>
      </dsp:nvSpPr>
      <dsp:spPr>
        <a:xfrm>
          <a:off x="1152598" y="2388003"/>
          <a:ext cx="7380790" cy="682536"/>
        </a:xfrm>
        <a:prstGeom prst="rect">
          <a:avLst/>
        </a:prstGeom>
        <a:solidFill>
          <a:srgbClr val="C00000">
            <a:alpha val="50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41763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2000" kern="1200" dirty="0">
              <a:latin typeface="Sharp Sans"/>
            </a:rPr>
            <a:t>Labour factors – Labour conflicts </a:t>
          </a:r>
          <a:r>
            <a:rPr lang="pt-BR" sz="2000" kern="1200" dirty="0">
              <a:latin typeface="Sharp Sans"/>
            </a:rPr>
            <a:t>/ Consensus model on wage-setting-growth is broken</a:t>
          </a:r>
          <a:endParaRPr lang="en-US" sz="2000" kern="1200" dirty="0">
            <a:latin typeface="Sharp Sans"/>
          </a:endParaRPr>
        </a:p>
      </dsp:txBody>
      <dsp:txXfrm>
        <a:off x="1152598" y="2388003"/>
        <a:ext cx="7380790" cy="682536"/>
      </dsp:txXfrm>
    </dsp:sp>
    <dsp:sp modelId="{AB87492B-7240-48F4-9684-D9AF85CAFF30}">
      <dsp:nvSpPr>
        <dsp:cNvPr id="0" name=""/>
        <dsp:cNvSpPr/>
      </dsp:nvSpPr>
      <dsp:spPr>
        <a:xfrm>
          <a:off x="726012" y="2302686"/>
          <a:ext cx="853170" cy="85317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50000"/>
              <a:hueOff val="608907"/>
              <a:satOff val="0"/>
              <a:lumOff val="3864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E0A281E-9BF5-4D21-8367-CF44BB527049}">
      <dsp:nvSpPr>
        <dsp:cNvPr id="0" name=""/>
        <dsp:cNvSpPr/>
      </dsp:nvSpPr>
      <dsp:spPr>
        <a:xfrm>
          <a:off x="1002488" y="3411480"/>
          <a:ext cx="7530899" cy="682536"/>
        </a:xfrm>
        <a:prstGeom prst="rect">
          <a:avLst/>
        </a:prstGeom>
        <a:solidFill>
          <a:srgbClr val="C00000">
            <a:alpha val="50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41763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2000" kern="1200" dirty="0">
              <a:latin typeface="Sharp Sans"/>
            </a:rPr>
            <a:t>Technological factors – Flexible new technologies spread that allow for technical and economic flexibility</a:t>
          </a:r>
          <a:endParaRPr lang="en-US" sz="2000" kern="1200" dirty="0">
            <a:latin typeface="Sharp Sans"/>
          </a:endParaRPr>
        </a:p>
      </dsp:txBody>
      <dsp:txXfrm>
        <a:off x="1002488" y="3411480"/>
        <a:ext cx="7530899" cy="682536"/>
      </dsp:txXfrm>
    </dsp:sp>
    <dsp:sp modelId="{28C5CF42-7745-4156-9B6F-89D28DFA6C81}">
      <dsp:nvSpPr>
        <dsp:cNvPr id="0" name=""/>
        <dsp:cNvSpPr/>
      </dsp:nvSpPr>
      <dsp:spPr>
        <a:xfrm>
          <a:off x="575902" y="3326163"/>
          <a:ext cx="853170" cy="85317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50000"/>
              <a:hueOff val="608907"/>
              <a:satOff val="0"/>
              <a:lumOff val="3864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68AAC07-9F2C-49EF-A9CD-4D7926F5DC83}">
      <dsp:nvSpPr>
        <dsp:cNvPr id="0" name=""/>
        <dsp:cNvSpPr/>
      </dsp:nvSpPr>
      <dsp:spPr>
        <a:xfrm>
          <a:off x="513402" y="4434957"/>
          <a:ext cx="8019985" cy="682536"/>
        </a:xfrm>
        <a:prstGeom prst="rect">
          <a:avLst/>
        </a:prstGeom>
        <a:solidFill>
          <a:srgbClr val="C00000">
            <a:alpha val="80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41763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2000" kern="1200" dirty="0">
              <a:latin typeface="Sharp Sans"/>
            </a:rPr>
            <a:t>Political factors – </a:t>
          </a:r>
          <a:r>
            <a:rPr lang="en-GB" sz="2000" kern="1200" dirty="0">
              <a:latin typeface="Sharp Sans"/>
            </a:rPr>
            <a:t>Welfare state crisis and de-regulation</a:t>
          </a:r>
          <a:endParaRPr lang="en-US" sz="2000" kern="1200" dirty="0">
            <a:latin typeface="Sharp Sans"/>
          </a:endParaRPr>
        </a:p>
      </dsp:txBody>
      <dsp:txXfrm>
        <a:off x="513402" y="4434957"/>
        <a:ext cx="8019985" cy="682536"/>
      </dsp:txXfrm>
    </dsp:sp>
    <dsp:sp modelId="{6C9A3FC9-260F-4141-91B0-53F38298AE1D}">
      <dsp:nvSpPr>
        <dsp:cNvPr id="0" name=""/>
        <dsp:cNvSpPr/>
      </dsp:nvSpPr>
      <dsp:spPr>
        <a:xfrm>
          <a:off x="86817" y="4349640"/>
          <a:ext cx="853170" cy="85317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50000"/>
              <a:hueOff val="304453"/>
              <a:satOff val="0"/>
              <a:lumOff val="1932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077739" cy="4694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350" tIns="48175" rIns="96350" bIns="481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4023093" y="0"/>
            <a:ext cx="3077739" cy="4694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350" tIns="48175" rIns="96350" bIns="4817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420688" y="703263"/>
            <a:ext cx="6261100" cy="35210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710248" y="4459527"/>
            <a:ext cx="5681980" cy="42248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350" tIns="48175" rIns="96350" bIns="4817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917422"/>
            <a:ext cx="3077739" cy="4694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350" tIns="48175" rIns="96350" bIns="4817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4023093" y="8917422"/>
            <a:ext cx="3077739" cy="4694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350" tIns="48175" rIns="96350" bIns="481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44525"/>
            <a:ext cx="5722938" cy="3219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5" name="Google Shape;35;p1:notes"/>
          <p:cNvSpPr txBox="1">
            <a:spLocks noGrp="1"/>
          </p:cNvSpPr>
          <p:nvPr>
            <p:ph type="body" idx="1"/>
          </p:nvPr>
        </p:nvSpPr>
        <p:spPr>
          <a:xfrm>
            <a:off x="710248" y="4459527"/>
            <a:ext cx="5681980" cy="42248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350" tIns="48175" rIns="96350" bIns="481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2:notes"/>
          <p:cNvSpPr txBox="1">
            <a:spLocks noGrp="1"/>
          </p:cNvSpPr>
          <p:nvPr>
            <p:ph type="body" idx="1"/>
          </p:nvPr>
        </p:nvSpPr>
        <p:spPr>
          <a:xfrm>
            <a:off x="710248" y="4459527"/>
            <a:ext cx="5681980" cy="4224814"/>
          </a:xfrm>
          <a:prstGeom prst="rect">
            <a:avLst/>
          </a:prstGeom>
        </p:spPr>
        <p:txBody>
          <a:bodyPr spcFirstLastPara="1" wrap="square" lIns="96350" tIns="48175" rIns="96350" bIns="481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" name="Google Shape;4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703263"/>
            <a:ext cx="6261100" cy="35210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7434D8-2F49-426D-8E4B-4D16E1FBCD5B}" type="slidenum">
              <a:rPr lang="pt-PT" smtClean="0"/>
              <a:pPr/>
              <a:t>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90723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3:notes"/>
          <p:cNvSpPr txBox="1">
            <a:spLocks noGrp="1"/>
          </p:cNvSpPr>
          <p:nvPr>
            <p:ph type="body" idx="1"/>
          </p:nvPr>
        </p:nvSpPr>
        <p:spPr>
          <a:xfrm>
            <a:off x="710248" y="4459527"/>
            <a:ext cx="5681980" cy="4224814"/>
          </a:xfrm>
          <a:prstGeom prst="rect">
            <a:avLst/>
          </a:prstGeom>
        </p:spPr>
        <p:txBody>
          <a:bodyPr spcFirstLastPara="1" wrap="square" lIns="96350" tIns="48175" rIns="96350" bIns="481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6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703263"/>
            <a:ext cx="6261100" cy="35210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4:notes"/>
          <p:cNvSpPr txBox="1">
            <a:spLocks noGrp="1"/>
          </p:cNvSpPr>
          <p:nvPr>
            <p:ph type="body" idx="1"/>
          </p:nvPr>
        </p:nvSpPr>
        <p:spPr>
          <a:xfrm>
            <a:off x="710248" y="4459527"/>
            <a:ext cx="5681980" cy="4224814"/>
          </a:xfrm>
          <a:prstGeom prst="rect">
            <a:avLst/>
          </a:prstGeom>
        </p:spPr>
        <p:txBody>
          <a:bodyPr spcFirstLastPara="1" wrap="square" lIns="96350" tIns="48175" rIns="96350" bIns="481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9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703263"/>
            <a:ext cx="6261100" cy="35210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5:notes"/>
          <p:cNvSpPr txBox="1">
            <a:spLocks noGrp="1"/>
          </p:cNvSpPr>
          <p:nvPr>
            <p:ph type="body" idx="1"/>
          </p:nvPr>
        </p:nvSpPr>
        <p:spPr>
          <a:xfrm>
            <a:off x="710248" y="4459527"/>
            <a:ext cx="5681980" cy="4224814"/>
          </a:xfrm>
          <a:prstGeom prst="rect">
            <a:avLst/>
          </a:prstGeom>
        </p:spPr>
        <p:txBody>
          <a:bodyPr spcFirstLastPara="1" wrap="square" lIns="96350" tIns="48175" rIns="96350" bIns="481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703263"/>
            <a:ext cx="6261100" cy="35210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6:notes"/>
          <p:cNvSpPr txBox="1">
            <a:spLocks noGrp="1"/>
          </p:cNvSpPr>
          <p:nvPr>
            <p:ph type="body" idx="1"/>
          </p:nvPr>
        </p:nvSpPr>
        <p:spPr>
          <a:xfrm>
            <a:off x="710248" y="4459527"/>
            <a:ext cx="5681980" cy="4224814"/>
          </a:xfrm>
          <a:prstGeom prst="rect">
            <a:avLst/>
          </a:prstGeom>
        </p:spPr>
        <p:txBody>
          <a:bodyPr spcFirstLastPara="1" wrap="square" lIns="96350" tIns="48175" rIns="96350" bIns="481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1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703263"/>
            <a:ext cx="6261100" cy="35210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7:notes"/>
          <p:cNvSpPr txBox="1">
            <a:spLocks noGrp="1"/>
          </p:cNvSpPr>
          <p:nvPr>
            <p:ph type="body" idx="1"/>
          </p:nvPr>
        </p:nvSpPr>
        <p:spPr>
          <a:xfrm>
            <a:off x="710248" y="4459527"/>
            <a:ext cx="5681980" cy="4224814"/>
          </a:xfrm>
          <a:prstGeom prst="rect">
            <a:avLst/>
          </a:prstGeom>
        </p:spPr>
        <p:txBody>
          <a:bodyPr spcFirstLastPara="1" wrap="square" lIns="96350" tIns="48175" rIns="96350" bIns="481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3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703263"/>
            <a:ext cx="6261100" cy="35210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8:notes"/>
          <p:cNvSpPr txBox="1">
            <a:spLocks noGrp="1"/>
          </p:cNvSpPr>
          <p:nvPr>
            <p:ph type="body" idx="1"/>
          </p:nvPr>
        </p:nvSpPr>
        <p:spPr>
          <a:xfrm>
            <a:off x="710248" y="4459527"/>
            <a:ext cx="5681980" cy="4224814"/>
          </a:xfrm>
          <a:prstGeom prst="rect">
            <a:avLst/>
          </a:prstGeom>
        </p:spPr>
        <p:txBody>
          <a:bodyPr spcFirstLastPara="1" wrap="square" lIns="96350" tIns="48175" rIns="96350" bIns="481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703263"/>
            <a:ext cx="6261100" cy="35210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9:notes"/>
          <p:cNvSpPr txBox="1">
            <a:spLocks noGrp="1"/>
          </p:cNvSpPr>
          <p:nvPr>
            <p:ph type="body" idx="1"/>
          </p:nvPr>
        </p:nvSpPr>
        <p:spPr>
          <a:xfrm>
            <a:off x="710248" y="4459527"/>
            <a:ext cx="5681980" cy="4224814"/>
          </a:xfrm>
          <a:prstGeom prst="rect">
            <a:avLst/>
          </a:prstGeom>
        </p:spPr>
        <p:txBody>
          <a:bodyPr spcFirstLastPara="1" wrap="square" lIns="96350" tIns="48175" rIns="96350" bIns="481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" name="Google Shape;164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703263"/>
            <a:ext cx="6261100" cy="35210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0:notes"/>
          <p:cNvSpPr txBox="1">
            <a:spLocks noGrp="1"/>
          </p:cNvSpPr>
          <p:nvPr>
            <p:ph type="body" idx="1"/>
          </p:nvPr>
        </p:nvSpPr>
        <p:spPr>
          <a:xfrm>
            <a:off x="710248" y="4459527"/>
            <a:ext cx="5681980" cy="4224814"/>
          </a:xfrm>
          <a:prstGeom prst="rect">
            <a:avLst/>
          </a:prstGeom>
        </p:spPr>
        <p:txBody>
          <a:bodyPr spcFirstLastPara="1" wrap="square" lIns="96350" tIns="48175" rIns="96350" bIns="481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" name="Google Shape;170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703263"/>
            <a:ext cx="6261100" cy="35210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1:notes"/>
          <p:cNvSpPr txBox="1">
            <a:spLocks noGrp="1"/>
          </p:cNvSpPr>
          <p:nvPr>
            <p:ph type="body" idx="1"/>
          </p:nvPr>
        </p:nvSpPr>
        <p:spPr>
          <a:xfrm>
            <a:off x="710248" y="4459527"/>
            <a:ext cx="5681980" cy="4224814"/>
          </a:xfrm>
          <a:prstGeom prst="rect">
            <a:avLst/>
          </a:prstGeom>
        </p:spPr>
        <p:txBody>
          <a:bodyPr spcFirstLastPara="1" wrap="square" lIns="96350" tIns="48175" rIns="96350" bIns="481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703263"/>
            <a:ext cx="6261100" cy="35210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2:notes"/>
          <p:cNvSpPr txBox="1">
            <a:spLocks noGrp="1"/>
          </p:cNvSpPr>
          <p:nvPr>
            <p:ph type="body" idx="1"/>
          </p:nvPr>
        </p:nvSpPr>
        <p:spPr>
          <a:xfrm>
            <a:off x="710248" y="4459527"/>
            <a:ext cx="5681980" cy="4224814"/>
          </a:xfrm>
          <a:prstGeom prst="rect">
            <a:avLst/>
          </a:prstGeom>
        </p:spPr>
        <p:txBody>
          <a:bodyPr spcFirstLastPara="1" wrap="square" lIns="96350" tIns="48175" rIns="96350" bIns="481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" name="Google Shape;183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703263"/>
            <a:ext cx="6261100" cy="35210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3:notes"/>
          <p:cNvSpPr txBox="1">
            <a:spLocks noGrp="1"/>
          </p:cNvSpPr>
          <p:nvPr>
            <p:ph type="body" idx="1"/>
          </p:nvPr>
        </p:nvSpPr>
        <p:spPr>
          <a:xfrm>
            <a:off x="710248" y="4459527"/>
            <a:ext cx="5681980" cy="4224814"/>
          </a:xfrm>
          <a:prstGeom prst="rect">
            <a:avLst/>
          </a:prstGeom>
        </p:spPr>
        <p:txBody>
          <a:bodyPr spcFirstLastPara="1" wrap="square" lIns="96350" tIns="48175" rIns="96350" bIns="481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703263"/>
            <a:ext cx="6261100" cy="35210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14:notes"/>
          <p:cNvSpPr txBox="1">
            <a:spLocks noGrp="1"/>
          </p:cNvSpPr>
          <p:nvPr>
            <p:ph type="body" idx="1"/>
          </p:nvPr>
        </p:nvSpPr>
        <p:spPr>
          <a:xfrm>
            <a:off x="710248" y="4459527"/>
            <a:ext cx="5681980" cy="4224814"/>
          </a:xfrm>
          <a:prstGeom prst="rect">
            <a:avLst/>
          </a:prstGeom>
        </p:spPr>
        <p:txBody>
          <a:bodyPr spcFirstLastPara="1" wrap="square" lIns="96350" tIns="48175" rIns="96350" bIns="481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" name="Google Shape;202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703263"/>
            <a:ext cx="6261100" cy="35210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15:notes"/>
          <p:cNvSpPr txBox="1">
            <a:spLocks noGrp="1"/>
          </p:cNvSpPr>
          <p:nvPr>
            <p:ph type="body" idx="1"/>
          </p:nvPr>
        </p:nvSpPr>
        <p:spPr>
          <a:xfrm>
            <a:off x="710248" y="4459527"/>
            <a:ext cx="5681980" cy="4224814"/>
          </a:xfrm>
          <a:prstGeom prst="rect">
            <a:avLst/>
          </a:prstGeom>
        </p:spPr>
        <p:txBody>
          <a:bodyPr spcFirstLastPara="1" wrap="square" lIns="96350" tIns="48175" rIns="96350" bIns="481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" name="Google Shape;211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703263"/>
            <a:ext cx="6261100" cy="35210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16:notes"/>
          <p:cNvSpPr txBox="1">
            <a:spLocks noGrp="1"/>
          </p:cNvSpPr>
          <p:nvPr>
            <p:ph type="body" idx="1"/>
          </p:nvPr>
        </p:nvSpPr>
        <p:spPr>
          <a:xfrm>
            <a:off x="710248" y="4459527"/>
            <a:ext cx="5681980" cy="4224814"/>
          </a:xfrm>
          <a:prstGeom prst="rect">
            <a:avLst/>
          </a:prstGeom>
        </p:spPr>
        <p:txBody>
          <a:bodyPr spcFirstLastPara="1" wrap="square" lIns="96350" tIns="48175" rIns="96350" bIns="481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" name="Google Shape;219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703263"/>
            <a:ext cx="6261100" cy="35210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7:notes"/>
          <p:cNvSpPr txBox="1">
            <a:spLocks noGrp="1"/>
          </p:cNvSpPr>
          <p:nvPr>
            <p:ph type="body" idx="1"/>
          </p:nvPr>
        </p:nvSpPr>
        <p:spPr>
          <a:xfrm>
            <a:off x="710248" y="4459527"/>
            <a:ext cx="5681980" cy="4224814"/>
          </a:xfrm>
          <a:prstGeom prst="rect">
            <a:avLst/>
          </a:prstGeom>
        </p:spPr>
        <p:txBody>
          <a:bodyPr spcFirstLastPara="1" wrap="square" lIns="96350" tIns="48175" rIns="96350" bIns="481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8" name="Google Shape;228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703263"/>
            <a:ext cx="6261100" cy="35210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703263"/>
            <a:ext cx="6261100" cy="35210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8" name="Google Shape;238;p18:notes"/>
          <p:cNvSpPr txBox="1">
            <a:spLocks noGrp="1"/>
          </p:cNvSpPr>
          <p:nvPr>
            <p:ph type="body" idx="1"/>
          </p:nvPr>
        </p:nvSpPr>
        <p:spPr>
          <a:xfrm>
            <a:off x="710248" y="4459527"/>
            <a:ext cx="5681980" cy="42248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350" tIns="48175" rIns="96350" bIns="481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9" name="Google Shape;239;p18:notes"/>
          <p:cNvSpPr txBox="1">
            <a:spLocks noGrp="1"/>
          </p:cNvSpPr>
          <p:nvPr>
            <p:ph type="sldNum" idx="12"/>
          </p:nvPr>
        </p:nvSpPr>
        <p:spPr>
          <a:xfrm>
            <a:off x="4023093" y="8917422"/>
            <a:ext cx="3077739" cy="4694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350" tIns="48175" rIns="96350" bIns="4817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20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19:notes"/>
          <p:cNvSpPr txBox="1">
            <a:spLocks noGrp="1"/>
          </p:cNvSpPr>
          <p:nvPr>
            <p:ph type="body" idx="1"/>
          </p:nvPr>
        </p:nvSpPr>
        <p:spPr>
          <a:xfrm>
            <a:off x="710248" y="4459527"/>
            <a:ext cx="5681980" cy="4224814"/>
          </a:xfrm>
          <a:prstGeom prst="rect">
            <a:avLst/>
          </a:prstGeom>
        </p:spPr>
        <p:txBody>
          <a:bodyPr spcFirstLastPara="1" wrap="square" lIns="96350" tIns="48175" rIns="96350" bIns="481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7" name="Google Shape;257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703263"/>
            <a:ext cx="6261100" cy="35210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20:notes"/>
          <p:cNvSpPr txBox="1">
            <a:spLocks noGrp="1"/>
          </p:cNvSpPr>
          <p:nvPr>
            <p:ph type="body" idx="1"/>
          </p:nvPr>
        </p:nvSpPr>
        <p:spPr>
          <a:xfrm>
            <a:off x="710248" y="4459527"/>
            <a:ext cx="5681980" cy="4224814"/>
          </a:xfrm>
          <a:prstGeom prst="rect">
            <a:avLst/>
          </a:prstGeom>
        </p:spPr>
        <p:txBody>
          <a:bodyPr spcFirstLastPara="1" wrap="square" lIns="96350" tIns="48175" rIns="96350" bIns="481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4" name="Google Shape;274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703263"/>
            <a:ext cx="6261100" cy="35210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21:notes"/>
          <p:cNvSpPr txBox="1">
            <a:spLocks noGrp="1"/>
          </p:cNvSpPr>
          <p:nvPr>
            <p:ph type="body" idx="1"/>
          </p:nvPr>
        </p:nvSpPr>
        <p:spPr>
          <a:xfrm>
            <a:off x="710248" y="4459527"/>
            <a:ext cx="5681980" cy="4224814"/>
          </a:xfrm>
          <a:prstGeom prst="rect">
            <a:avLst/>
          </a:prstGeom>
        </p:spPr>
        <p:txBody>
          <a:bodyPr spcFirstLastPara="1" wrap="square" lIns="96350" tIns="48175" rIns="96350" bIns="481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1" name="Google Shape;281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703263"/>
            <a:ext cx="6261100" cy="35210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lank" type="tx">
  <p:cSld name="TITLE_AND_BODY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3"/>
          <p:cNvSpPr txBox="1">
            <a:spLocks noGrp="1"/>
          </p:cNvSpPr>
          <p:nvPr>
            <p:ph type="sldNum" idx="12"/>
          </p:nvPr>
        </p:nvSpPr>
        <p:spPr>
          <a:xfrm>
            <a:off x="5971049" y="6486708"/>
            <a:ext cx="243656" cy="2410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spAutoFit/>
          </a:bodyPr>
          <a:lstStyle>
            <a:lvl1pPr marL="0" lvl="0" indent="0" algn="l">
              <a:spcBef>
                <a:spcPts val="0"/>
              </a:spcBef>
              <a:buNone/>
              <a:defRPr sz="9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lvl="1" indent="0" algn="l">
              <a:spcBef>
                <a:spcPts val="0"/>
              </a:spcBef>
              <a:buNone/>
              <a:defRPr sz="9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lvl="2" indent="0" algn="l">
              <a:spcBef>
                <a:spcPts val="0"/>
              </a:spcBef>
              <a:buNone/>
              <a:defRPr sz="9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lvl="3" indent="0" algn="l">
              <a:spcBef>
                <a:spcPts val="0"/>
              </a:spcBef>
              <a:buNone/>
              <a:defRPr sz="9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lvl="4" indent="0" algn="l">
              <a:spcBef>
                <a:spcPts val="0"/>
              </a:spcBef>
              <a:buNone/>
              <a:defRPr sz="9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lvl="5" indent="0" algn="l">
              <a:spcBef>
                <a:spcPts val="0"/>
              </a:spcBef>
              <a:buNone/>
              <a:defRPr sz="9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lvl="6" indent="0" algn="l">
              <a:spcBef>
                <a:spcPts val="0"/>
              </a:spcBef>
              <a:buNone/>
              <a:defRPr sz="9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lvl="7" indent="0" algn="l">
              <a:spcBef>
                <a:spcPts val="0"/>
              </a:spcBef>
              <a:buNone/>
              <a:defRPr sz="9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lvl="8" indent="0" algn="l">
              <a:spcBef>
                <a:spcPts val="0"/>
              </a:spcBef>
              <a:buNone/>
              <a:defRPr sz="9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‹#›</a:t>
            </a:fld>
            <a:endParaRPr b="0" i="0" u="none" strike="noStrike" cap="non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24"/>
          <p:cNvSpPr txBox="1">
            <a:spLocks noGrp="1"/>
          </p:cNvSpPr>
          <p:nvPr>
            <p:ph type="title"/>
          </p:nvPr>
        </p:nvSpPr>
        <p:spPr>
          <a:xfrm>
            <a:off x="609600" y="116632"/>
            <a:ext cx="10972800" cy="5620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Arial"/>
              <a:buNone/>
              <a:defRPr sz="3400" b="1">
                <a:solidFill>
                  <a:schemeClr val="lt1"/>
                </a:solidFill>
              </a:defRPr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24"/>
          <p:cNvSpPr txBox="1">
            <a:spLocks noGrp="1"/>
          </p:cNvSpPr>
          <p:nvPr>
            <p:ph type="body" idx="1"/>
          </p:nvPr>
        </p:nvSpPr>
        <p:spPr>
          <a:xfrm>
            <a:off x="603250" y="2124252"/>
            <a:ext cx="10985500" cy="41280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457200" lvl="0" indent="-416052" algn="l">
              <a:lnSpc>
                <a:spcPct val="90000"/>
              </a:lnSpc>
              <a:spcBef>
                <a:spcPts val="2250"/>
              </a:spcBef>
              <a:spcAft>
                <a:spcPts val="0"/>
              </a:spcAft>
              <a:buClr>
                <a:srgbClr val="000000"/>
              </a:buClr>
              <a:buSzPts val="2952"/>
              <a:buFont typeface="Arial"/>
              <a:buChar char="•"/>
              <a:defRPr sz="2400"/>
            </a:lvl1pPr>
            <a:lvl2pPr marL="914400" lvl="1" indent="-384810" algn="l">
              <a:lnSpc>
                <a:spcPct val="90000"/>
              </a:lnSpc>
              <a:spcBef>
                <a:spcPts val="2250"/>
              </a:spcBef>
              <a:spcAft>
                <a:spcPts val="0"/>
              </a:spcAft>
              <a:buClr>
                <a:srgbClr val="000000"/>
              </a:buClr>
              <a:buSzPts val="2460"/>
              <a:buFont typeface="Arial"/>
              <a:buChar char="•"/>
              <a:defRPr sz="2000"/>
            </a:lvl2pPr>
            <a:lvl3pPr marL="1371600" lvl="2" indent="-369189" algn="l">
              <a:lnSpc>
                <a:spcPct val="90000"/>
              </a:lnSpc>
              <a:spcBef>
                <a:spcPts val="2250"/>
              </a:spcBef>
              <a:spcAft>
                <a:spcPts val="0"/>
              </a:spcAft>
              <a:buClr>
                <a:srgbClr val="000000"/>
              </a:buClr>
              <a:buSzPts val="2214"/>
              <a:buFont typeface="Arial"/>
              <a:buChar char="•"/>
              <a:defRPr sz="1800"/>
            </a:lvl3pPr>
            <a:lvl4pPr marL="1828800" lvl="3" indent="-353567" algn="l">
              <a:lnSpc>
                <a:spcPct val="90000"/>
              </a:lnSpc>
              <a:spcBef>
                <a:spcPts val="2250"/>
              </a:spcBef>
              <a:spcAft>
                <a:spcPts val="0"/>
              </a:spcAft>
              <a:buClr>
                <a:srgbClr val="000000"/>
              </a:buClr>
              <a:buSzPts val="1968"/>
              <a:buFont typeface="Arial"/>
              <a:buChar char="•"/>
              <a:defRPr sz="1600"/>
            </a:lvl4pPr>
            <a:lvl5pPr marL="2286000" lvl="4" indent="-353567" algn="l">
              <a:lnSpc>
                <a:spcPct val="90000"/>
              </a:lnSpc>
              <a:spcBef>
                <a:spcPts val="2250"/>
              </a:spcBef>
              <a:spcAft>
                <a:spcPts val="0"/>
              </a:spcAft>
              <a:buClr>
                <a:srgbClr val="000000"/>
              </a:buClr>
              <a:buSzPts val="1968"/>
              <a:buFont typeface="Arial"/>
              <a:buChar char="•"/>
              <a:defRPr sz="1600"/>
            </a:lvl5pPr>
            <a:lvl6pPr marL="2743200" lvl="5" indent="-369189" algn="l">
              <a:lnSpc>
                <a:spcPct val="90000"/>
              </a:lnSpc>
              <a:spcBef>
                <a:spcPts val="225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marL="3200400" lvl="6" indent="-369189" algn="l">
              <a:lnSpc>
                <a:spcPct val="90000"/>
              </a:lnSpc>
              <a:spcBef>
                <a:spcPts val="225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marL="3657600" lvl="7" indent="-369189" algn="l">
              <a:lnSpc>
                <a:spcPct val="90000"/>
              </a:lnSpc>
              <a:spcBef>
                <a:spcPts val="225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marL="4114800" lvl="8" indent="-369189" algn="l">
              <a:lnSpc>
                <a:spcPct val="90000"/>
              </a:lnSpc>
              <a:spcBef>
                <a:spcPts val="225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APA 2">
  <p:cSld name="CAPA 2">
    <p:bg>
      <p:bgPr>
        <a:solidFill>
          <a:srgbClr val="F8DB65"/>
        </a:solidFill>
        <a:effectLst/>
      </p:bgPr>
    </p:bg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Google Shape;23;p25" descr="Image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3911864" y="-1628783"/>
            <a:ext cx="11819995" cy="11825833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24;p25"/>
          <p:cNvSpPr txBox="1">
            <a:spLocks noGrp="1"/>
          </p:cNvSpPr>
          <p:nvPr>
            <p:ph type="title"/>
          </p:nvPr>
        </p:nvSpPr>
        <p:spPr>
          <a:xfrm>
            <a:off x="603248" y="2444750"/>
            <a:ext cx="10985502" cy="232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Arial"/>
              <a:buNone/>
              <a:defRPr sz="5000" b="0">
                <a:solidFill>
                  <a:srgbClr val="FFFFFF"/>
                </a:solidFill>
              </a:defRPr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pic>
        <p:nvPicPr>
          <p:cNvPr id="25" name="Google Shape;25;p25" descr="Imag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690396" y="5724424"/>
            <a:ext cx="1704518" cy="3503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26;p25" descr="Imag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26090" y="5226854"/>
            <a:ext cx="2450117" cy="1171026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Google Shape;27;p25"/>
          <p:cNvSpPr txBox="1">
            <a:spLocks noGrp="1"/>
          </p:cNvSpPr>
          <p:nvPr>
            <p:ph type="sldNum" idx="12"/>
          </p:nvPr>
        </p:nvSpPr>
        <p:spPr>
          <a:xfrm>
            <a:off x="5971049" y="6486708"/>
            <a:ext cx="243656" cy="2410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spAutoFit/>
          </a:bodyPr>
          <a:lstStyle>
            <a:lvl1pPr marL="0" lvl="0" indent="0" algn="l">
              <a:spcBef>
                <a:spcPts val="0"/>
              </a:spcBef>
              <a:buNone/>
              <a:defRPr sz="9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lvl="1" indent="0" algn="l">
              <a:spcBef>
                <a:spcPts val="0"/>
              </a:spcBef>
              <a:buNone/>
              <a:defRPr sz="9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lvl="2" indent="0" algn="l">
              <a:spcBef>
                <a:spcPts val="0"/>
              </a:spcBef>
              <a:buNone/>
              <a:defRPr sz="9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lvl="3" indent="0" algn="l">
              <a:spcBef>
                <a:spcPts val="0"/>
              </a:spcBef>
              <a:buNone/>
              <a:defRPr sz="9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lvl="4" indent="0" algn="l">
              <a:spcBef>
                <a:spcPts val="0"/>
              </a:spcBef>
              <a:buNone/>
              <a:defRPr sz="9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lvl="5" indent="0" algn="l">
              <a:spcBef>
                <a:spcPts val="0"/>
              </a:spcBef>
              <a:buNone/>
              <a:defRPr sz="9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lvl="6" indent="0" algn="l">
              <a:spcBef>
                <a:spcPts val="0"/>
              </a:spcBef>
              <a:buNone/>
              <a:defRPr sz="9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lvl="7" indent="0" algn="l">
              <a:spcBef>
                <a:spcPts val="0"/>
              </a:spcBef>
              <a:buNone/>
              <a:defRPr sz="9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lvl="8" indent="0" algn="l">
              <a:spcBef>
                <a:spcPts val="0"/>
              </a:spcBef>
              <a:buNone/>
              <a:defRPr sz="9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‹#›</a:t>
            </a:fld>
            <a:endParaRPr b="0" i="0" u="none" strike="noStrike" cap="non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6"/>
          <p:cNvSpPr txBox="1"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26"/>
          <p:cNvSpPr txBox="1"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2250"/>
              </a:spcBef>
              <a:spcAft>
                <a:spcPts val="0"/>
              </a:spcAft>
              <a:buClr>
                <a:srgbClr val="9B9B9B"/>
              </a:buClr>
              <a:buSzPts val="2952"/>
              <a:buFont typeface="Arial"/>
              <a:buNone/>
              <a:defRPr>
                <a:solidFill>
                  <a:srgbClr val="9B9B9B"/>
                </a:solidFill>
              </a:defRPr>
            </a:lvl1pPr>
            <a:lvl2pPr lvl="1" algn="ctr">
              <a:lnSpc>
                <a:spcPct val="90000"/>
              </a:lnSpc>
              <a:spcBef>
                <a:spcPts val="2250"/>
              </a:spcBef>
              <a:spcAft>
                <a:spcPts val="0"/>
              </a:spcAft>
              <a:buClr>
                <a:srgbClr val="9B9B9B"/>
              </a:buClr>
              <a:buSzPts val="2952"/>
              <a:buFont typeface="Arial"/>
              <a:buNone/>
              <a:defRPr>
                <a:solidFill>
                  <a:srgbClr val="9B9B9B"/>
                </a:solidFill>
              </a:defRPr>
            </a:lvl2pPr>
            <a:lvl3pPr lvl="2" algn="ctr">
              <a:lnSpc>
                <a:spcPct val="90000"/>
              </a:lnSpc>
              <a:spcBef>
                <a:spcPts val="2250"/>
              </a:spcBef>
              <a:spcAft>
                <a:spcPts val="0"/>
              </a:spcAft>
              <a:buClr>
                <a:srgbClr val="9B9B9B"/>
              </a:buClr>
              <a:buSzPts val="2952"/>
              <a:buFont typeface="Arial"/>
              <a:buNone/>
              <a:defRPr>
                <a:solidFill>
                  <a:srgbClr val="9B9B9B"/>
                </a:solidFill>
              </a:defRPr>
            </a:lvl3pPr>
            <a:lvl4pPr lvl="3" algn="ctr">
              <a:lnSpc>
                <a:spcPct val="90000"/>
              </a:lnSpc>
              <a:spcBef>
                <a:spcPts val="2250"/>
              </a:spcBef>
              <a:spcAft>
                <a:spcPts val="0"/>
              </a:spcAft>
              <a:buClr>
                <a:srgbClr val="9B9B9B"/>
              </a:buClr>
              <a:buSzPts val="2952"/>
              <a:buFont typeface="Arial"/>
              <a:buNone/>
              <a:defRPr>
                <a:solidFill>
                  <a:srgbClr val="9B9B9B"/>
                </a:solidFill>
              </a:defRPr>
            </a:lvl4pPr>
            <a:lvl5pPr lvl="4" algn="ctr">
              <a:lnSpc>
                <a:spcPct val="90000"/>
              </a:lnSpc>
              <a:spcBef>
                <a:spcPts val="2250"/>
              </a:spcBef>
              <a:spcAft>
                <a:spcPts val="0"/>
              </a:spcAft>
              <a:buClr>
                <a:srgbClr val="9B9B9B"/>
              </a:buClr>
              <a:buSzPts val="2952"/>
              <a:buFont typeface="Arial"/>
              <a:buNone/>
              <a:defRPr>
                <a:solidFill>
                  <a:srgbClr val="9B9B9B"/>
                </a:solidFill>
              </a:defRPr>
            </a:lvl5pPr>
            <a:lvl6pPr lvl="5" algn="ctr">
              <a:lnSpc>
                <a:spcPct val="90000"/>
              </a:lnSpc>
              <a:spcBef>
                <a:spcPts val="2250"/>
              </a:spcBef>
              <a:spcAft>
                <a:spcPts val="0"/>
              </a:spcAft>
              <a:buClr>
                <a:srgbClr val="9B9B9B"/>
              </a:buClr>
              <a:buSzPts val="2952"/>
              <a:buFont typeface="Arial"/>
              <a:buNone/>
              <a:defRPr>
                <a:solidFill>
                  <a:srgbClr val="9B9B9B"/>
                </a:solidFill>
              </a:defRPr>
            </a:lvl6pPr>
            <a:lvl7pPr lvl="6" algn="ctr">
              <a:lnSpc>
                <a:spcPct val="90000"/>
              </a:lnSpc>
              <a:spcBef>
                <a:spcPts val="2250"/>
              </a:spcBef>
              <a:spcAft>
                <a:spcPts val="0"/>
              </a:spcAft>
              <a:buClr>
                <a:srgbClr val="9B9B9B"/>
              </a:buClr>
              <a:buSzPts val="2952"/>
              <a:buFont typeface="Arial"/>
              <a:buNone/>
              <a:defRPr>
                <a:solidFill>
                  <a:srgbClr val="9B9B9B"/>
                </a:solidFill>
              </a:defRPr>
            </a:lvl7pPr>
            <a:lvl8pPr lvl="7" algn="ctr">
              <a:lnSpc>
                <a:spcPct val="90000"/>
              </a:lnSpc>
              <a:spcBef>
                <a:spcPts val="2250"/>
              </a:spcBef>
              <a:spcAft>
                <a:spcPts val="0"/>
              </a:spcAft>
              <a:buClr>
                <a:srgbClr val="9B9B9B"/>
              </a:buClr>
              <a:buSzPts val="2952"/>
              <a:buFont typeface="Arial"/>
              <a:buNone/>
              <a:defRPr>
                <a:solidFill>
                  <a:srgbClr val="9B9B9B"/>
                </a:solidFill>
              </a:defRPr>
            </a:lvl8pPr>
            <a:lvl9pPr lvl="8" algn="ctr">
              <a:lnSpc>
                <a:spcPct val="90000"/>
              </a:lnSpc>
              <a:spcBef>
                <a:spcPts val="2250"/>
              </a:spcBef>
              <a:spcAft>
                <a:spcPts val="0"/>
              </a:spcAft>
              <a:buClr>
                <a:srgbClr val="9B9B9B"/>
              </a:buClr>
              <a:buSzPts val="2952"/>
              <a:buFont typeface="Arial"/>
              <a:buNone/>
              <a:defRPr>
                <a:solidFill>
                  <a:srgbClr val="9B9B9B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27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Arial"/>
              <a:buNone/>
              <a:defRPr sz="3400" b="1">
                <a:solidFill>
                  <a:schemeClr val="lt1"/>
                </a:solidFill>
              </a:defRPr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2"/>
          <p:cNvSpPr/>
          <p:nvPr/>
        </p:nvSpPr>
        <p:spPr>
          <a:xfrm>
            <a:off x="6853767" y="6233583"/>
            <a:ext cx="5485408" cy="635001"/>
          </a:xfrm>
          <a:prstGeom prst="rect">
            <a:avLst/>
          </a:prstGeom>
          <a:solidFill>
            <a:srgbClr val="BCBEC0"/>
          </a:solidFill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" name="Google Shape;11;p22"/>
          <p:cNvSpPr txBox="1">
            <a:spLocks noGrp="1"/>
          </p:cNvSpPr>
          <p:nvPr>
            <p:ph type="title"/>
          </p:nvPr>
        </p:nvSpPr>
        <p:spPr>
          <a:xfrm>
            <a:off x="603250" y="539750"/>
            <a:ext cx="10985500" cy="7165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R="0" lvl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300"/>
              <a:buFont typeface="Arial"/>
              <a:buNone/>
              <a:defRPr sz="4300" b="1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Arial"/>
              <a:buNone/>
              <a:defRPr sz="43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Arial"/>
              <a:buNone/>
              <a:defRPr sz="43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Arial"/>
              <a:buNone/>
              <a:defRPr sz="43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Arial"/>
              <a:buNone/>
              <a:defRPr sz="43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Arial"/>
              <a:buNone/>
              <a:defRPr sz="43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Arial"/>
              <a:buNone/>
              <a:defRPr sz="43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Arial"/>
              <a:buNone/>
              <a:defRPr sz="43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Arial"/>
              <a:buNone/>
              <a:defRPr sz="43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12" name="Google Shape;12;p22" descr="Image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-25400" y="6227233"/>
            <a:ext cx="7874000" cy="635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;p22" descr="Image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44102" y="6336188"/>
            <a:ext cx="1767130" cy="429791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22"/>
          <p:cNvSpPr txBox="1">
            <a:spLocks noGrp="1"/>
          </p:cNvSpPr>
          <p:nvPr>
            <p:ph type="sldNum" idx="12"/>
          </p:nvPr>
        </p:nvSpPr>
        <p:spPr>
          <a:xfrm>
            <a:off x="11681690" y="6396690"/>
            <a:ext cx="269306" cy="2718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spAutoFit/>
          </a:bodyPr>
          <a:lstStyle>
            <a:lvl1pPr marL="0" marR="0" lvl="0" indent="0" algn="l" rtl="0">
              <a:spcBef>
                <a:spcPts val="0"/>
              </a:spcBef>
              <a:buNone/>
              <a:defRPr sz="11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buNone/>
              <a:defRPr sz="11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buNone/>
              <a:defRPr sz="11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buNone/>
              <a:defRPr sz="11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buNone/>
              <a:defRPr sz="11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spcBef>
                <a:spcPts val="0"/>
              </a:spcBef>
              <a:buNone/>
              <a:defRPr sz="11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spcBef>
                <a:spcPts val="0"/>
              </a:spcBef>
              <a:buNone/>
              <a:defRPr sz="11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spcBef>
                <a:spcPts val="0"/>
              </a:spcBef>
              <a:buNone/>
              <a:defRPr sz="11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spcBef>
                <a:spcPts val="0"/>
              </a:spcBef>
              <a:buNone/>
              <a:defRPr sz="11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‹#›</a:t>
            </a:fld>
            <a:endParaRPr/>
          </a:p>
        </p:txBody>
      </p:sp>
      <p:cxnSp>
        <p:nvCxnSpPr>
          <p:cNvPr id="15" name="Google Shape;15;p22"/>
          <p:cNvCxnSpPr/>
          <p:nvPr/>
        </p:nvCxnSpPr>
        <p:spPr>
          <a:xfrm rot="10800000" flipH="1">
            <a:off x="11588221" y="6433608"/>
            <a:ext cx="1" cy="234951"/>
          </a:xfrm>
          <a:prstGeom prst="straightConnector1">
            <a:avLst/>
          </a:prstGeom>
          <a:noFill/>
          <a:ln w="25400" cap="flat" cmpd="sng">
            <a:solidFill>
              <a:srgbClr val="000000"/>
            </a:solidFill>
            <a:prstDash val="solid"/>
            <a:miter lim="400000"/>
            <a:headEnd type="none" w="sm" len="sm"/>
            <a:tailEnd type="none" w="sm" len="sm"/>
          </a:ln>
        </p:spPr>
      </p:cxnSp>
      <p:sp>
        <p:nvSpPr>
          <p:cNvPr id="16" name="Google Shape;16;p22"/>
          <p:cNvSpPr txBox="1">
            <a:spLocks noGrp="1"/>
          </p:cNvSpPr>
          <p:nvPr>
            <p:ph type="body" idx="1"/>
          </p:nvPr>
        </p:nvSpPr>
        <p:spPr>
          <a:xfrm>
            <a:off x="603250" y="2124252"/>
            <a:ext cx="10985500" cy="41280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457200" marR="0" lvl="0" indent="-416052" algn="l" rtl="0">
              <a:lnSpc>
                <a:spcPct val="90000"/>
              </a:lnSpc>
              <a:spcBef>
                <a:spcPts val="2250"/>
              </a:spcBef>
              <a:spcAft>
                <a:spcPts val="0"/>
              </a:spcAft>
              <a:buClr>
                <a:srgbClr val="000000"/>
              </a:buClr>
              <a:buSzPts val="2952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16052" algn="l" rtl="0">
              <a:lnSpc>
                <a:spcPct val="90000"/>
              </a:lnSpc>
              <a:spcBef>
                <a:spcPts val="2250"/>
              </a:spcBef>
              <a:spcAft>
                <a:spcPts val="0"/>
              </a:spcAft>
              <a:buClr>
                <a:srgbClr val="000000"/>
              </a:buClr>
              <a:buSzPts val="2952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16052" algn="l" rtl="0">
              <a:lnSpc>
                <a:spcPct val="90000"/>
              </a:lnSpc>
              <a:spcBef>
                <a:spcPts val="2250"/>
              </a:spcBef>
              <a:spcAft>
                <a:spcPts val="0"/>
              </a:spcAft>
              <a:buClr>
                <a:srgbClr val="000000"/>
              </a:buClr>
              <a:buSzPts val="2952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16052" algn="l" rtl="0">
              <a:lnSpc>
                <a:spcPct val="90000"/>
              </a:lnSpc>
              <a:spcBef>
                <a:spcPts val="2250"/>
              </a:spcBef>
              <a:spcAft>
                <a:spcPts val="0"/>
              </a:spcAft>
              <a:buClr>
                <a:srgbClr val="000000"/>
              </a:buClr>
              <a:buSzPts val="2952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16051" algn="l" rtl="0">
              <a:lnSpc>
                <a:spcPct val="90000"/>
              </a:lnSpc>
              <a:spcBef>
                <a:spcPts val="2250"/>
              </a:spcBef>
              <a:spcAft>
                <a:spcPts val="0"/>
              </a:spcAft>
              <a:buClr>
                <a:srgbClr val="000000"/>
              </a:buClr>
              <a:buSzPts val="2952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16051" algn="l" rtl="0">
              <a:lnSpc>
                <a:spcPct val="90000"/>
              </a:lnSpc>
              <a:spcBef>
                <a:spcPts val="2250"/>
              </a:spcBef>
              <a:spcAft>
                <a:spcPts val="0"/>
              </a:spcAft>
              <a:buClr>
                <a:srgbClr val="000000"/>
              </a:buClr>
              <a:buSzPts val="2952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16051" algn="l" rtl="0">
              <a:lnSpc>
                <a:spcPct val="90000"/>
              </a:lnSpc>
              <a:spcBef>
                <a:spcPts val="2250"/>
              </a:spcBef>
              <a:spcAft>
                <a:spcPts val="0"/>
              </a:spcAft>
              <a:buClr>
                <a:srgbClr val="000000"/>
              </a:buClr>
              <a:buSzPts val="2952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16051" algn="l" rtl="0">
              <a:lnSpc>
                <a:spcPct val="90000"/>
              </a:lnSpc>
              <a:spcBef>
                <a:spcPts val="2250"/>
              </a:spcBef>
              <a:spcAft>
                <a:spcPts val="0"/>
              </a:spcAft>
              <a:buClr>
                <a:srgbClr val="000000"/>
              </a:buClr>
              <a:buSzPts val="2952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16052" algn="l" rtl="0">
              <a:lnSpc>
                <a:spcPct val="90000"/>
              </a:lnSpc>
              <a:spcBef>
                <a:spcPts val="2250"/>
              </a:spcBef>
              <a:spcAft>
                <a:spcPts val="0"/>
              </a:spcAft>
              <a:buClr>
                <a:srgbClr val="000000"/>
              </a:buClr>
              <a:buSzPts val="2952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g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uronews.com/2020/05/15/coronavirus-is-working-from-home-going-to-be-a-legacy-of-lockdown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urofound.europa.eu/sites/default/files/ef_publication/field_ef_document/ef22005en.pdf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7.png"/><Relationship Id="rId4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oogle Shape;37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31531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38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121758" y="221511"/>
            <a:ext cx="889804" cy="744584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1"/>
          <p:cNvSpPr txBox="1"/>
          <p:nvPr/>
        </p:nvSpPr>
        <p:spPr>
          <a:xfrm>
            <a:off x="238070" y="1905000"/>
            <a:ext cx="6924730" cy="2556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Arial"/>
              <a:buNone/>
            </a:pPr>
            <a:r>
              <a:rPr lang="pt-PT" sz="5000" b="0" i="0" u="none" strike="noStrike" cap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Sociology</a:t>
            </a:r>
            <a:r>
              <a:rPr lang="pt-PT" sz="5000" b="0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PT" sz="5000" b="0" i="0" u="none" strike="noStrike" cap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of</a:t>
            </a:r>
            <a:r>
              <a:rPr lang="pt-PT" sz="5000" b="0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PT" sz="5000" b="0" i="0" u="none" strike="noStrike" cap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Work</a:t>
            </a:r>
            <a:endParaRPr dirty="0"/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5000"/>
              <a:buFont typeface="Arial"/>
              <a:buNone/>
            </a:pPr>
            <a:endParaRPr sz="5000" b="0" i="0" u="none" strike="noStrike" cap="none" dirty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Arial"/>
              <a:buNone/>
            </a:pPr>
            <a:r>
              <a:rPr lang="pt-PT" sz="5000" b="0" i="0" u="none" strike="noStrike" cap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Flexibility</a:t>
            </a:r>
            <a:r>
              <a:rPr lang="pt-PT" sz="5000" b="0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pt-PT" sz="5000" b="0" i="0" u="none" strike="noStrike" cap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labour</a:t>
            </a:r>
            <a:r>
              <a:rPr lang="pt-PT" sz="5000" b="0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PT" sz="5000" b="0" i="0" u="none" strike="noStrike" cap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relations</a:t>
            </a:r>
            <a:r>
              <a:rPr lang="pt-PT" sz="5000" b="0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PT" sz="5000" b="0" i="0" u="none" strike="noStrike" cap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and</a:t>
            </a:r>
            <a:r>
              <a:rPr lang="pt-PT" sz="5000" b="0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PT" sz="5000" b="0" i="0" u="none" strike="noStrike" cap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new</a:t>
            </a:r>
            <a:r>
              <a:rPr lang="pt-PT" sz="5000" b="0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PT" sz="5000" b="0" i="0" u="none" strike="noStrike" cap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forms</a:t>
            </a:r>
            <a:r>
              <a:rPr lang="pt-PT" sz="5000" b="0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PT" sz="5000" b="0" i="0" u="none" strike="noStrike" cap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of</a:t>
            </a:r>
            <a:r>
              <a:rPr lang="pt-PT" sz="5000" b="0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PT" sz="5000" b="0" i="0" u="none" strike="noStrike" cap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work</a:t>
            </a:r>
            <a:r>
              <a:rPr lang="pt-PT" sz="5000" b="0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dirty="0"/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</a:pPr>
            <a:r>
              <a:rPr lang="pt-PT" sz="2000" b="0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lang="pt-PT" sz="2400" b="0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Adam Standring, PhD</a:t>
            </a:r>
            <a:endParaRPr sz="2000" b="0" i="0" u="none" strike="noStrike" cap="none" dirty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Arial"/>
              <a:buNone/>
            </a:pPr>
            <a:endParaRPr sz="2000" b="0" i="0" u="none" strike="noStrike" cap="none" dirty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</a:pPr>
            <a:r>
              <a:rPr lang="pt-PT" sz="2000" b="0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endParaRPr sz="2000" b="1" i="0" u="none" strike="noStrike" cap="none" dirty="0">
              <a:solidFill>
                <a:srgbClr val="FF0000"/>
              </a:solidFill>
              <a:highlight>
                <a:srgbClr val="FFFF00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5000"/>
              <a:buFont typeface="Arial"/>
              <a:buNone/>
            </a:pPr>
            <a:endParaRPr sz="5000" b="0" i="0" u="none" strike="noStrike" cap="none" dirty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8500"/>
              <a:buFont typeface="Arial"/>
              <a:buNone/>
            </a:pPr>
            <a:endParaRPr sz="8500" b="1" i="0" u="none" strike="noStrike" cap="none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0" name="Google Shape;40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899902" y="463131"/>
            <a:ext cx="2364028" cy="128947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" name="Google Shape;41;p1" descr="Uma imagem com texto&#10;&#10;Descrição gerada automaticamente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786794" y="4665452"/>
            <a:ext cx="3203922" cy="18214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2"/>
          <p:cNvSpPr txBox="1">
            <a:spLocks noGrp="1"/>
          </p:cNvSpPr>
          <p:nvPr>
            <p:ph type="title"/>
          </p:nvPr>
        </p:nvSpPr>
        <p:spPr>
          <a:xfrm>
            <a:off x="609600" y="116632"/>
            <a:ext cx="10972800" cy="5620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 fontScale="90000"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2F2F2F"/>
              </a:buClr>
              <a:buSzPts val="3400"/>
              <a:buFont typeface="Arial"/>
              <a:buNone/>
            </a:pPr>
            <a:r>
              <a:rPr lang="pt-PT">
                <a:solidFill>
                  <a:srgbClr val="2F2F2F"/>
                </a:solidFill>
              </a:rPr>
              <a:t>What has changed? The model underlying the Golden Age</a:t>
            </a:r>
            <a:endParaRPr i="1">
              <a:solidFill>
                <a:srgbClr val="2F2F2F"/>
              </a:solidFill>
            </a:endParaRPr>
          </a:p>
        </p:txBody>
      </p:sp>
      <p:sp>
        <p:nvSpPr>
          <p:cNvPr id="47" name="Google Shape;47;p2"/>
          <p:cNvSpPr txBox="1"/>
          <p:nvPr/>
        </p:nvSpPr>
        <p:spPr>
          <a:xfrm>
            <a:off x="2546350" y="1740768"/>
            <a:ext cx="7848600" cy="519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None/>
            </a:pP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8" name="Google Shape;48;p2"/>
          <p:cNvGrpSpPr/>
          <p:nvPr/>
        </p:nvGrpSpPr>
        <p:grpSpPr>
          <a:xfrm>
            <a:off x="2438400" y="1371599"/>
            <a:ext cx="7258087" cy="4328864"/>
            <a:chOff x="0" y="-1"/>
            <a:chExt cx="7258087" cy="4328864"/>
          </a:xfrm>
        </p:grpSpPr>
        <p:sp>
          <p:nvSpPr>
            <p:cNvPr id="49" name="Google Shape;49;p2"/>
            <p:cNvSpPr/>
            <p:nvPr/>
          </p:nvSpPr>
          <p:spPr>
            <a:xfrm>
              <a:off x="0" y="0"/>
              <a:ext cx="7200974" cy="1298659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2"/>
            <p:cNvSpPr txBox="1"/>
            <p:nvPr/>
          </p:nvSpPr>
          <p:spPr>
            <a:xfrm>
              <a:off x="57113" y="-1"/>
              <a:ext cx="7200974" cy="129865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6200" tIns="76200" rIns="76200" bIns="762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Arial"/>
                <a:buNone/>
              </a:pPr>
              <a:r>
                <a:rPr lang="pt-PT" sz="2000" b="0" i="0" u="none" strike="noStrike" cap="none" dirty="0">
                  <a:solidFill>
                    <a:schemeClr val="bg1"/>
                  </a:solidFill>
                  <a:latin typeface="Arial"/>
                  <a:ea typeface="Arial"/>
                  <a:cs typeface="Arial"/>
                  <a:sym typeface="Arial"/>
                </a:rPr>
                <a:t>A central role for </a:t>
              </a:r>
              <a:r>
                <a:rPr lang="pt-PT" sz="2000" b="0" i="0" u="none" strike="noStrike" cap="none" dirty="0" err="1">
                  <a:solidFill>
                    <a:schemeClr val="bg1"/>
                  </a:solidFill>
                  <a:latin typeface="Arial"/>
                  <a:ea typeface="Arial"/>
                  <a:cs typeface="Arial"/>
                  <a:sym typeface="Arial"/>
                </a:rPr>
                <a:t>the</a:t>
              </a:r>
              <a:r>
                <a:rPr lang="pt-PT" sz="2000" b="0" i="0" u="none" strike="noStrike" cap="none" dirty="0">
                  <a:solidFill>
                    <a:schemeClr val="bg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pt-PT" sz="2000" b="0" i="0" u="none" strike="noStrike" cap="none" dirty="0" err="1">
                  <a:solidFill>
                    <a:schemeClr val="bg1"/>
                  </a:solidFill>
                  <a:latin typeface="Arial"/>
                  <a:ea typeface="Arial"/>
                  <a:cs typeface="Arial"/>
                  <a:sym typeface="Arial"/>
                </a:rPr>
                <a:t>State</a:t>
              </a:r>
              <a:endParaRPr dirty="0">
                <a:solidFill>
                  <a:schemeClr val="bg1"/>
                </a:solidFill>
              </a:endParaRPr>
            </a:p>
          </p:txBody>
        </p:sp>
        <p:sp>
          <p:nvSpPr>
            <p:cNvPr id="51" name="Google Shape;51;p2"/>
            <p:cNvSpPr/>
            <p:nvPr/>
          </p:nvSpPr>
          <p:spPr>
            <a:xfrm>
              <a:off x="0" y="1298659"/>
              <a:ext cx="1800243" cy="2727184"/>
            </a:xfrm>
            <a:prstGeom prst="rect">
              <a:avLst/>
            </a:prstGeom>
            <a:solidFill>
              <a:srgbClr val="F91F00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2"/>
            <p:cNvSpPr txBox="1"/>
            <p:nvPr/>
          </p:nvSpPr>
          <p:spPr>
            <a:xfrm>
              <a:off x="0" y="1298659"/>
              <a:ext cx="1800243" cy="27271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6200" tIns="76200" rIns="76200" bIns="762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Arial"/>
                <a:buNone/>
              </a:pPr>
              <a:r>
                <a:rPr lang="pt-PT" sz="20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Economic regulation (keynesianism)</a:t>
              </a:r>
              <a:endPara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" name="Google Shape;53;p2"/>
            <p:cNvSpPr/>
            <p:nvPr/>
          </p:nvSpPr>
          <p:spPr>
            <a:xfrm>
              <a:off x="1800243" y="1298659"/>
              <a:ext cx="1800243" cy="2727184"/>
            </a:xfrm>
            <a:prstGeom prst="rect">
              <a:avLst/>
            </a:prstGeom>
            <a:solidFill>
              <a:srgbClr val="F91F00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2"/>
            <p:cNvSpPr txBox="1"/>
            <p:nvPr/>
          </p:nvSpPr>
          <p:spPr>
            <a:xfrm>
              <a:off x="1800243" y="1298659"/>
              <a:ext cx="1800243" cy="27271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6200" tIns="76200" rIns="76200" bIns="762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Arial"/>
                <a:buNone/>
              </a:pPr>
              <a:r>
                <a:rPr lang="pt-PT" sz="20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Providing social benefits and welfare (</a:t>
              </a:r>
              <a:r>
                <a:rPr lang="pt-PT" sz="2000" b="0" i="1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welfare state</a:t>
              </a:r>
              <a:r>
                <a:rPr lang="pt-PT" sz="20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)</a:t>
              </a:r>
              <a:endPara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" name="Google Shape;55;p2"/>
            <p:cNvSpPr/>
            <p:nvPr/>
          </p:nvSpPr>
          <p:spPr>
            <a:xfrm>
              <a:off x="3600487" y="1298659"/>
              <a:ext cx="1800243" cy="2727184"/>
            </a:xfrm>
            <a:prstGeom prst="rect">
              <a:avLst/>
            </a:prstGeom>
            <a:solidFill>
              <a:srgbClr val="F91F00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2"/>
            <p:cNvSpPr txBox="1"/>
            <p:nvPr/>
          </p:nvSpPr>
          <p:spPr>
            <a:xfrm>
              <a:off x="3600487" y="1298659"/>
              <a:ext cx="1800243" cy="27271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6200" tIns="76200" rIns="76200" bIns="762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Arial"/>
                <a:buNone/>
              </a:pPr>
              <a:r>
                <a:rPr lang="pt-PT" sz="20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Wage setting and working conditions</a:t>
              </a:r>
              <a:endPara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" name="Google Shape;57;p2"/>
            <p:cNvSpPr/>
            <p:nvPr/>
          </p:nvSpPr>
          <p:spPr>
            <a:xfrm>
              <a:off x="5400730" y="1298659"/>
              <a:ext cx="1800243" cy="2727184"/>
            </a:xfrm>
            <a:prstGeom prst="rect">
              <a:avLst/>
            </a:prstGeom>
            <a:solidFill>
              <a:srgbClr val="F91F00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2"/>
            <p:cNvSpPr txBox="1"/>
            <p:nvPr/>
          </p:nvSpPr>
          <p:spPr>
            <a:xfrm>
              <a:off x="5400730" y="1298659"/>
              <a:ext cx="1800243" cy="27271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6200" tIns="76200" rIns="76200" bIns="762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Arial"/>
                <a:buNone/>
              </a:pPr>
              <a:r>
                <a:rPr lang="pt-PT" sz="20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Full employment and economic growth</a:t>
              </a:r>
              <a:endPara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" name="Google Shape;59;p2"/>
            <p:cNvSpPr/>
            <p:nvPr/>
          </p:nvSpPr>
          <p:spPr>
            <a:xfrm>
              <a:off x="0" y="4025843"/>
              <a:ext cx="7200974" cy="30302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2545FB-551F-4B15-B5F3-E9E198C65D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>
                <a:solidFill>
                  <a:schemeClr val="tx1">
                    <a:lumMod val="50000"/>
                  </a:schemeClr>
                </a:solidFill>
              </a:rPr>
              <a:t>The times they are a changin’</a:t>
            </a:r>
          </a:p>
        </p:txBody>
      </p:sp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C3663ABE-2454-40A6-995D-74F4AAA76386}"/>
              </a:ext>
            </a:extLst>
          </p:cNvPr>
          <p:cNvGraphicFramePr/>
          <p:nvPr>
            <p:extLst/>
          </p:nvPr>
        </p:nvGraphicFramePr>
        <p:xfrm>
          <a:off x="1524000" y="838200"/>
          <a:ext cx="8610600" cy="5458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3640146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2545FB-551F-4B15-B5F3-E9E198C65D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>
                <a:solidFill>
                  <a:schemeClr val="tx1">
                    <a:lumMod val="50000"/>
                  </a:schemeClr>
                </a:solidFill>
              </a:rPr>
              <a:t>A classic model: taylorism-fordism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2A79A8-5171-48E4-AE65-938DDA69EB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3250" y="1828800"/>
            <a:ext cx="11207750" cy="4423458"/>
          </a:xfrm>
        </p:spPr>
        <p:txBody>
          <a:bodyPr>
            <a:normAutofit fontScale="85000" lnSpcReduction="20000"/>
          </a:bodyPr>
          <a:lstStyle/>
          <a:p>
            <a:r>
              <a:rPr lang="en-GB" altLang="pt-PT" sz="2800" dirty="0"/>
              <a:t>Taylorism – model of </a:t>
            </a:r>
            <a:r>
              <a:rPr lang="en-GB" altLang="pt-PT" sz="2800" u="sng" dirty="0"/>
              <a:t>work organization</a:t>
            </a:r>
          </a:p>
          <a:p>
            <a:r>
              <a:rPr lang="en-GB" altLang="pt-PT" sz="2800" dirty="0"/>
              <a:t>Fordism – model of </a:t>
            </a:r>
            <a:r>
              <a:rPr lang="en-GB" altLang="pt-PT" sz="2800" u="sng" dirty="0"/>
              <a:t>production</a:t>
            </a:r>
            <a:r>
              <a:rPr lang="en-GB" altLang="pt-PT" sz="2800" dirty="0"/>
              <a:t> and a regime of </a:t>
            </a:r>
            <a:r>
              <a:rPr lang="en-GB" altLang="pt-PT" sz="2800" u="sng" dirty="0"/>
              <a:t>accumulation</a:t>
            </a:r>
          </a:p>
          <a:p>
            <a:pPr lvl="1"/>
            <a:r>
              <a:rPr lang="en-GB" altLang="pt-PT" sz="2400" dirty="0"/>
              <a:t>stable macroeconomic growth</a:t>
            </a:r>
          </a:p>
          <a:p>
            <a:pPr lvl="1"/>
            <a:r>
              <a:rPr lang="en-GB" altLang="pt-PT" sz="2400" i="1" dirty="0"/>
              <a:t>virtuous circle</a:t>
            </a:r>
            <a:r>
              <a:rPr lang="en-GB" altLang="pt-PT" sz="2400" dirty="0"/>
              <a:t> of growth: mass production, rising incomes (increasing mass demand), rising productivity (economies of scale)</a:t>
            </a:r>
          </a:p>
          <a:p>
            <a:r>
              <a:rPr lang="en-GB" altLang="pt-PT" sz="2800" dirty="0"/>
              <a:t>Fordism - Keynesianism: a regime of </a:t>
            </a:r>
            <a:r>
              <a:rPr lang="en-GB" altLang="pt-PT" sz="2800" u="sng" dirty="0"/>
              <a:t>regulation</a:t>
            </a:r>
          </a:p>
          <a:p>
            <a:pPr lvl="1"/>
            <a:r>
              <a:rPr lang="en-GB" sz="2400" dirty="0"/>
              <a:t>Capital vs Labour: managed through union recognition, collective bargaining, wages determination (connected to productivity growth), job protection, regulation of work</a:t>
            </a:r>
          </a:p>
          <a:p>
            <a:pPr lvl="1"/>
            <a:r>
              <a:rPr lang="en-GB" sz="2400" dirty="0"/>
              <a:t>Company-level / industry-level  + National-level</a:t>
            </a:r>
          </a:p>
          <a:p>
            <a:pPr marL="457200" indent="-457200" algn="ctr">
              <a:buFont typeface="+mj-lt"/>
              <a:buAutoNum type="arabicPeriod"/>
            </a:pP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1260505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"/>
          <p:cNvSpPr txBox="1">
            <a:spLocks noGrp="1"/>
          </p:cNvSpPr>
          <p:nvPr>
            <p:ph type="title"/>
          </p:nvPr>
        </p:nvSpPr>
        <p:spPr>
          <a:xfrm>
            <a:off x="609600" y="116632"/>
            <a:ext cx="10972800" cy="5620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 fontScale="90000"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2F2F2F"/>
              </a:buClr>
              <a:buSzPts val="3400"/>
              <a:buFont typeface="Arial"/>
              <a:buNone/>
            </a:pPr>
            <a:r>
              <a:rPr lang="pt-PT">
                <a:solidFill>
                  <a:srgbClr val="2F2F2F"/>
                </a:solidFill>
              </a:rPr>
              <a:t>What has changed? The model underlying the Golden Age</a:t>
            </a:r>
            <a:endParaRPr i="1">
              <a:solidFill>
                <a:srgbClr val="2F2F2F"/>
              </a:solidFill>
            </a:endParaRPr>
          </a:p>
        </p:txBody>
      </p:sp>
      <p:grpSp>
        <p:nvGrpSpPr>
          <p:cNvPr id="65" name="Google Shape;65;p3"/>
          <p:cNvGrpSpPr/>
          <p:nvPr/>
        </p:nvGrpSpPr>
        <p:grpSpPr>
          <a:xfrm>
            <a:off x="3827006" y="897726"/>
            <a:ext cx="4747587" cy="4616653"/>
            <a:chOff x="950406" y="-16674"/>
            <a:chExt cx="4747587" cy="4616653"/>
          </a:xfrm>
        </p:grpSpPr>
        <p:sp>
          <p:nvSpPr>
            <p:cNvPr id="66" name="Google Shape;66;p3"/>
            <p:cNvSpPr/>
            <p:nvPr/>
          </p:nvSpPr>
          <p:spPr>
            <a:xfrm>
              <a:off x="2670934" y="1821761"/>
              <a:ext cx="1306531" cy="1248377"/>
            </a:xfrm>
            <a:prstGeom prst="ellipse">
              <a:avLst/>
            </a:prstGeom>
            <a:solidFill>
              <a:srgbClr val="C00000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3"/>
            <p:cNvSpPr txBox="1"/>
            <p:nvPr/>
          </p:nvSpPr>
          <p:spPr>
            <a:xfrm>
              <a:off x="2862271" y="2004582"/>
              <a:ext cx="923857" cy="88273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2850" tIns="22850" rIns="22850" bIns="228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None/>
              </a:pPr>
              <a:r>
                <a:rPr lang="pt-PT" sz="18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Fordism-keynesianism</a:t>
              </a:r>
              <a:endParaRPr/>
            </a:p>
          </p:txBody>
        </p:sp>
        <p:sp>
          <p:nvSpPr>
            <p:cNvPr id="68" name="Google Shape;68;p3"/>
            <p:cNvSpPr/>
            <p:nvPr/>
          </p:nvSpPr>
          <p:spPr>
            <a:xfrm rot="-5400000">
              <a:off x="3180260" y="1338129"/>
              <a:ext cx="287878" cy="440391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A7CD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3"/>
            <p:cNvSpPr txBox="1"/>
            <p:nvPr/>
          </p:nvSpPr>
          <p:spPr>
            <a:xfrm rot="-5400000">
              <a:off x="3223442" y="1469389"/>
              <a:ext cx="201515" cy="26423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Helvetica Neue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" name="Google Shape;70;p3"/>
            <p:cNvSpPr/>
            <p:nvPr/>
          </p:nvSpPr>
          <p:spPr>
            <a:xfrm>
              <a:off x="2676565" y="-16674"/>
              <a:ext cx="1295269" cy="1295269"/>
            </a:xfrm>
            <a:prstGeom prst="ellipse">
              <a:avLst/>
            </a:prstGeom>
            <a:solidFill>
              <a:srgbClr val="C00000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3"/>
            <p:cNvSpPr txBox="1"/>
            <p:nvPr/>
          </p:nvSpPr>
          <p:spPr>
            <a:xfrm>
              <a:off x="2866253" y="173014"/>
              <a:ext cx="915893" cy="91589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775" tIns="17775" rIns="17775" bIns="177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Arial"/>
                <a:buNone/>
              </a:pPr>
              <a:r>
                <a:rPr lang="pt-PT"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Contracts are regulated</a:t>
              </a: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" name="Google Shape;72;p3"/>
            <p:cNvSpPr/>
            <p:nvPr/>
          </p:nvSpPr>
          <p:spPr>
            <a:xfrm rot="-1080000">
              <a:off x="4044160" y="1947306"/>
              <a:ext cx="274033" cy="440391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A7CD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3"/>
            <p:cNvSpPr txBox="1"/>
            <p:nvPr/>
          </p:nvSpPr>
          <p:spPr>
            <a:xfrm rot="-1080000">
              <a:off x="4046172" y="2048086"/>
              <a:ext cx="191823" cy="26423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Helvetica Neue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" name="Google Shape;74;p3"/>
            <p:cNvSpPr/>
            <p:nvPr/>
          </p:nvSpPr>
          <p:spPr>
            <a:xfrm>
              <a:off x="4402724" y="1237453"/>
              <a:ext cx="1295269" cy="1295269"/>
            </a:xfrm>
            <a:prstGeom prst="ellipse">
              <a:avLst/>
            </a:prstGeom>
            <a:solidFill>
              <a:srgbClr val="C00000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3"/>
            <p:cNvSpPr txBox="1"/>
            <p:nvPr/>
          </p:nvSpPr>
          <p:spPr>
            <a:xfrm>
              <a:off x="4592412" y="1427141"/>
              <a:ext cx="915893" cy="91589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775" tIns="17775" rIns="17775" bIns="177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Arial"/>
                <a:buNone/>
              </a:pPr>
              <a:r>
                <a:rPr lang="pt-PT"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Working time is regulated</a:t>
              </a: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" name="Google Shape;76;p3"/>
            <p:cNvSpPr/>
            <p:nvPr/>
          </p:nvSpPr>
          <p:spPr>
            <a:xfrm rot="3240000">
              <a:off x="3707444" y="2947859"/>
              <a:ext cx="282789" cy="440391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A7CD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3"/>
            <p:cNvSpPr txBox="1"/>
            <p:nvPr/>
          </p:nvSpPr>
          <p:spPr>
            <a:xfrm rot="3240000">
              <a:off x="3724930" y="3001620"/>
              <a:ext cx="197952" cy="26423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Helvetica Neue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" name="Google Shape;78;p3"/>
            <p:cNvSpPr/>
            <p:nvPr/>
          </p:nvSpPr>
          <p:spPr>
            <a:xfrm>
              <a:off x="3743390" y="3266674"/>
              <a:ext cx="1295269" cy="1295269"/>
            </a:xfrm>
            <a:prstGeom prst="ellipse">
              <a:avLst/>
            </a:prstGeom>
            <a:solidFill>
              <a:srgbClr val="C00000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3"/>
            <p:cNvSpPr txBox="1"/>
            <p:nvPr/>
          </p:nvSpPr>
          <p:spPr>
            <a:xfrm>
              <a:off x="3933078" y="3456362"/>
              <a:ext cx="915893" cy="91589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775" tIns="17775" rIns="17775" bIns="177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Arial"/>
                <a:buNone/>
              </a:pPr>
              <a:r>
                <a:rPr lang="pt-PT"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Labour relations strongly regulated</a:t>
              </a: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" name="Google Shape;80;p3"/>
            <p:cNvSpPr/>
            <p:nvPr/>
          </p:nvSpPr>
          <p:spPr>
            <a:xfrm rot="7560000">
              <a:off x="2684007" y="2929426"/>
              <a:ext cx="257890" cy="440391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A7CD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3"/>
            <p:cNvSpPr txBox="1"/>
            <p:nvPr/>
          </p:nvSpPr>
          <p:spPr>
            <a:xfrm rot="-3240000">
              <a:off x="2745428" y="2986208"/>
              <a:ext cx="180523" cy="26423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Helvetica Neue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" name="Google Shape;82;p3"/>
            <p:cNvSpPr/>
            <p:nvPr/>
          </p:nvSpPr>
          <p:spPr>
            <a:xfrm>
              <a:off x="1544815" y="3228639"/>
              <a:ext cx="1425120" cy="1371340"/>
            </a:xfrm>
            <a:prstGeom prst="ellipse">
              <a:avLst/>
            </a:prstGeom>
            <a:solidFill>
              <a:srgbClr val="C00000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3"/>
            <p:cNvSpPr txBox="1"/>
            <p:nvPr/>
          </p:nvSpPr>
          <p:spPr>
            <a:xfrm>
              <a:off x="1753519" y="3429467"/>
              <a:ext cx="1007712" cy="9696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775" tIns="17775" rIns="17775" bIns="177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Arial"/>
                <a:buNone/>
              </a:pPr>
              <a:r>
                <a:rPr lang="pt-PT"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Cncentration of production</a:t>
              </a: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" name="Google Shape;84;p3"/>
            <p:cNvSpPr/>
            <p:nvPr/>
          </p:nvSpPr>
          <p:spPr>
            <a:xfrm rot="-9720000">
              <a:off x="2330206" y="1947306"/>
              <a:ext cx="274033" cy="440391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A7CD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3"/>
            <p:cNvSpPr txBox="1"/>
            <p:nvPr/>
          </p:nvSpPr>
          <p:spPr>
            <a:xfrm rot="1080000">
              <a:off x="2410404" y="2048086"/>
              <a:ext cx="191823" cy="26423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Helvetica Neue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" name="Google Shape;86;p3"/>
            <p:cNvSpPr/>
            <p:nvPr/>
          </p:nvSpPr>
          <p:spPr>
            <a:xfrm>
              <a:off x="950406" y="1237453"/>
              <a:ext cx="1295269" cy="1295269"/>
            </a:xfrm>
            <a:prstGeom prst="ellipse">
              <a:avLst/>
            </a:prstGeom>
            <a:solidFill>
              <a:srgbClr val="C00000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3"/>
            <p:cNvSpPr txBox="1"/>
            <p:nvPr/>
          </p:nvSpPr>
          <p:spPr>
            <a:xfrm>
              <a:off x="1140094" y="1427141"/>
              <a:ext cx="915893" cy="91589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0300" tIns="20300" rIns="20300" bIns="203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Arial"/>
                <a:buNone/>
              </a:pPr>
              <a:r>
                <a:rPr lang="pt-PT" sz="16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Stable and linear life-course</a:t>
              </a:r>
              <a:endPara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8" name="Google Shape;88;p3"/>
          <p:cNvSpPr/>
          <p:nvPr/>
        </p:nvSpPr>
        <p:spPr>
          <a:xfrm>
            <a:off x="2919413" y="5670550"/>
            <a:ext cx="6624637" cy="323850"/>
          </a:xfrm>
          <a:prstGeom prst="rect">
            <a:avLst/>
          </a:prstGeom>
          <a:gradFill>
            <a:gsLst>
              <a:gs pos="0">
                <a:srgbClr val="C00000"/>
              </a:gs>
              <a:gs pos="100000">
                <a:srgbClr val="C00000"/>
              </a:gs>
            </a:gsLst>
            <a:lin ang="16200000" scaled="0"/>
          </a:gradFill>
          <a:ln w="9525" cap="flat" cmpd="sng">
            <a:solidFill>
              <a:srgbClr val="009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4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Context: Male breadwinner model, traditional gender roles.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4"/>
          <p:cNvSpPr txBox="1">
            <a:spLocks noGrp="1"/>
          </p:cNvSpPr>
          <p:nvPr>
            <p:ph type="title"/>
          </p:nvPr>
        </p:nvSpPr>
        <p:spPr>
          <a:xfrm>
            <a:off x="609600" y="116632"/>
            <a:ext cx="10972800" cy="5620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 fontScale="90000"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2F2F2F"/>
              </a:buClr>
              <a:buSzPts val="3400"/>
              <a:buFont typeface="Arial"/>
              <a:buNone/>
            </a:pPr>
            <a:r>
              <a:rPr lang="pt-PT">
                <a:solidFill>
                  <a:srgbClr val="2F2F2F"/>
                </a:solidFill>
              </a:rPr>
              <a:t>A paradigm shift: from fordism-keynesianism to flexibility</a:t>
            </a:r>
            <a:endParaRPr i="1">
              <a:solidFill>
                <a:srgbClr val="2F2F2F"/>
              </a:solidFill>
            </a:endParaRPr>
          </a:p>
        </p:txBody>
      </p:sp>
      <p:sp>
        <p:nvSpPr>
          <p:cNvPr id="94" name="Google Shape;94;p4"/>
          <p:cNvSpPr txBox="1"/>
          <p:nvPr/>
        </p:nvSpPr>
        <p:spPr>
          <a:xfrm>
            <a:off x="1986756" y="2615794"/>
            <a:ext cx="9014712" cy="5989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None/>
            </a:pPr>
            <a:endParaRPr sz="2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95" name="Google Shape;95;p4"/>
          <p:cNvGraphicFramePr/>
          <p:nvPr>
            <p:extLst>
              <p:ext uri="{D42A27DB-BD31-4B8C-83A1-F6EECF244321}">
                <p14:modId xmlns:p14="http://schemas.microsoft.com/office/powerpoint/2010/main" val="3377583337"/>
              </p:ext>
            </p:extLst>
          </p:nvPr>
        </p:nvGraphicFramePr>
        <p:xfrm>
          <a:off x="609600" y="1034036"/>
          <a:ext cx="10972800" cy="4590010"/>
        </p:xfrm>
        <a:graphic>
          <a:graphicData uri="http://schemas.openxmlformats.org/drawingml/2006/table">
            <a:tbl>
              <a:tblPr firstRow="1" bandRow="1">
                <a:noFill/>
                <a:tableStyleId>{44BB867A-FFFA-4F5E-A90D-6DCEF94CD9C8}</a:tableStyleId>
              </a:tblPr>
              <a:tblGrid>
                <a:gridCol w="548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86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75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pt-PT" sz="18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Fordism-keynesianism</a:t>
                      </a:r>
                      <a:endParaRPr sz="1200"/>
                    </a:p>
                  </a:txBody>
                  <a:tcPr marL="91450" marR="91450" marT="45700" marB="45700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pt-PT" sz="1800" u="none" strike="noStrike" cap="none" dirty="0" err="1">
                          <a:latin typeface="Arial"/>
                          <a:ea typeface="Arial"/>
                          <a:cs typeface="Arial"/>
                          <a:sym typeface="Arial"/>
                        </a:rPr>
                        <a:t>Flexibility</a:t>
                      </a:r>
                      <a:r>
                        <a:rPr lang="pt-PT" sz="1800" u="none" strike="noStrike" cap="non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 (</a:t>
                      </a:r>
                      <a:r>
                        <a:rPr lang="pt-PT" sz="1800" u="none" strike="noStrike" cap="none" dirty="0" err="1">
                          <a:latin typeface="Arial"/>
                          <a:ea typeface="Arial"/>
                          <a:cs typeface="Arial"/>
                          <a:sym typeface="Arial"/>
                        </a:rPr>
                        <a:t>Post-Fordism</a:t>
                      </a:r>
                      <a:r>
                        <a:rPr lang="pt-PT" sz="1800" u="none" strike="noStrike" cap="non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)</a:t>
                      </a:r>
                      <a:endParaRPr sz="1200" dirty="0"/>
                    </a:p>
                  </a:txBody>
                  <a:tcPr marL="91450" marR="91450" marT="45700" marB="45700"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05175"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F2F2F"/>
                        </a:buClr>
                        <a:buSzPts val="1800"/>
                        <a:buFont typeface="Arial"/>
                        <a:buNone/>
                      </a:pPr>
                      <a:r>
                        <a:rPr lang="pt-PT" sz="1600" u="none" strike="noStrike" cap="none">
                          <a:solidFill>
                            <a:srgbClr val="2F2F2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Labour contracts are regulated; stable and permanent employment. ‘Employment for life’.</a:t>
                      </a:r>
                      <a:endParaRPr sz="1200"/>
                    </a:p>
                  </a:txBody>
                  <a:tcPr marL="91450" marR="91450" marT="45700" marB="45700"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F2F2F"/>
                        </a:buClr>
                        <a:buSzPts val="1800"/>
                        <a:buFont typeface="Arial"/>
                        <a:buNone/>
                      </a:pPr>
                      <a:r>
                        <a:rPr lang="pt-PT" sz="1600" u="none" strike="noStrike" cap="none">
                          <a:solidFill>
                            <a:srgbClr val="2F2F2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Persistent and increasing unemployment (also long-term unemployment). Flexible employmet: insecurity, low wages, limited or no social protection. Career discontinuity (e.g. gap years).</a:t>
                      </a:r>
                      <a:endParaRPr sz="1200"/>
                    </a:p>
                  </a:txBody>
                  <a:tcPr marL="91450" marR="91450" marT="45700" marB="45700"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1500"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F2F2F"/>
                        </a:buClr>
                        <a:buSzPts val="1800"/>
                        <a:buFont typeface="Arial"/>
                        <a:buNone/>
                      </a:pPr>
                      <a:r>
                        <a:rPr lang="pt-PT" sz="1600" u="none" strike="noStrike" cap="none">
                          <a:solidFill>
                            <a:srgbClr val="2F2F2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Working time is regulated, regular and sinchronized (“normal” working time/week); full-time employment. Production is concentrated in the firm/company.</a:t>
                      </a:r>
                      <a:endParaRPr sz="1200"/>
                    </a:p>
                  </a:txBody>
                  <a:tcPr marL="91450" marR="91450" marT="45700" marB="45700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F2F2F"/>
                        </a:buClr>
                        <a:buSzPts val="1800"/>
                        <a:buFont typeface="Arial"/>
                        <a:buNone/>
                      </a:pPr>
                      <a:r>
                        <a:rPr lang="pt-PT" sz="1600" u="none" strike="noStrike" cap="none">
                          <a:solidFill>
                            <a:srgbClr val="2F2F2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Flexible working and rest time: irregular and unpredictable. Flexibility also in the place of production (working from home).</a:t>
                      </a:r>
                      <a:endParaRPr sz="1200"/>
                    </a:p>
                  </a:txBody>
                  <a:tcPr marL="91450" marR="91450" marT="45700" marB="45700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05175"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F2F2F"/>
                        </a:buClr>
                        <a:buSzPts val="1800"/>
                        <a:buFont typeface="Arial"/>
                        <a:buNone/>
                      </a:pPr>
                      <a:r>
                        <a:rPr lang="pt-PT" sz="1600" u="none" strike="noStrike" cap="none">
                          <a:solidFill>
                            <a:srgbClr val="2F2F2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Labour relations are strongly regulated, collective rights (collective work agreements).</a:t>
                      </a:r>
                      <a:endParaRPr sz="1200"/>
                    </a:p>
                  </a:txBody>
                  <a:tcPr marL="91450" marR="91450" marT="45700" marB="45700"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F2F2F"/>
                        </a:buClr>
                        <a:buSzPts val="1800"/>
                        <a:buFont typeface="Arial"/>
                        <a:buNone/>
                      </a:pPr>
                      <a:r>
                        <a:rPr lang="pt-PT" sz="1600" u="none" strike="noStrike" cap="none">
                          <a:solidFill>
                            <a:srgbClr val="2F2F2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Labour relations are organized at an individual level. Shifting balance between capital and labour. Collective work agreements at the firm level.</a:t>
                      </a:r>
                      <a:endParaRPr sz="1200"/>
                    </a:p>
                  </a:txBody>
                  <a:tcPr marL="91450" marR="91450" marT="45700" marB="45700"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4500"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F2F2F"/>
                        </a:buClr>
                        <a:buSzPts val="1800"/>
                        <a:buFont typeface="Arial"/>
                        <a:buNone/>
                      </a:pPr>
                      <a:r>
                        <a:rPr lang="pt-PT" sz="1600" u="none" strike="noStrike" cap="none">
                          <a:solidFill>
                            <a:srgbClr val="2F2F2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Homogeneous working conditions and social protection. Concentration of production favors unionization.</a:t>
                      </a:r>
                      <a:endParaRPr sz="1200"/>
                    </a:p>
                  </a:txBody>
                  <a:tcPr marL="91450" marR="91450" marT="45700" marB="45700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F2F2F"/>
                        </a:buClr>
                        <a:buSzPts val="1800"/>
                        <a:buFont typeface="Arial"/>
                        <a:buNone/>
                      </a:pPr>
                      <a:r>
                        <a:rPr lang="pt-PT" sz="1600" u="none" strike="noStrike" cap="none">
                          <a:solidFill>
                            <a:srgbClr val="2F2F2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Differentiation and segmentation of labour markets and workers. Difused production.</a:t>
                      </a:r>
                      <a:endParaRPr sz="1200"/>
                    </a:p>
                  </a:txBody>
                  <a:tcPr marL="91450" marR="91450" marT="45700" marB="45700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84500"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F2F2F"/>
                        </a:buClr>
                        <a:buSzPts val="1800"/>
                        <a:buFont typeface="Arial"/>
                        <a:buNone/>
                      </a:pPr>
                      <a:r>
                        <a:rPr lang="pt-PT" sz="1600" b="0" i="0" u="none" strike="noStrike" cap="none">
                          <a:solidFill>
                            <a:srgbClr val="2F2F2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Paid work central for social rights, identity and citizenship.</a:t>
                      </a:r>
                      <a:endParaRPr sz="1200"/>
                    </a:p>
                  </a:txBody>
                  <a:tcPr marL="91450" marR="91450" marT="45700" marB="45700"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F2F2F"/>
                        </a:buClr>
                        <a:buSzPts val="1800"/>
                        <a:buFont typeface="Arial"/>
                        <a:buNone/>
                      </a:pPr>
                      <a:r>
                        <a:rPr lang="pt-PT" sz="1600" b="0" i="0" u="none" strike="noStrike" cap="none" dirty="0" err="1">
                          <a:solidFill>
                            <a:srgbClr val="2F2F2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Paid</a:t>
                      </a:r>
                      <a:r>
                        <a:rPr lang="pt-PT" sz="1600" b="0" i="0" u="none" strike="noStrike" cap="none" dirty="0">
                          <a:solidFill>
                            <a:srgbClr val="2F2F2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pt-PT" sz="1600" b="0" i="0" u="none" strike="noStrike" cap="none" dirty="0" err="1">
                          <a:solidFill>
                            <a:srgbClr val="2F2F2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work</a:t>
                      </a:r>
                      <a:r>
                        <a:rPr lang="pt-PT" sz="1600" b="0" i="0" u="none" strike="noStrike" cap="none" dirty="0">
                          <a:solidFill>
                            <a:srgbClr val="2F2F2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AND </a:t>
                      </a:r>
                      <a:r>
                        <a:rPr lang="pt-PT" sz="1600" b="0" i="0" u="none" strike="noStrike" cap="none" dirty="0" err="1">
                          <a:solidFill>
                            <a:srgbClr val="2F2F2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other</a:t>
                      </a:r>
                      <a:r>
                        <a:rPr lang="pt-PT" sz="1600" b="0" i="0" u="none" strike="noStrike" cap="none" dirty="0">
                          <a:solidFill>
                            <a:srgbClr val="2F2F2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pt-PT" sz="1600" b="0" i="0" u="none" strike="noStrike" cap="none" dirty="0" err="1">
                          <a:solidFill>
                            <a:srgbClr val="2F2F2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dimensions</a:t>
                      </a:r>
                      <a:r>
                        <a:rPr lang="pt-PT" sz="1600" b="0" i="0" u="none" strike="noStrike" cap="none" dirty="0">
                          <a:solidFill>
                            <a:srgbClr val="2F2F2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pt-PT" sz="1600" b="0" i="0" u="none" strike="noStrike" cap="none" dirty="0" err="1">
                          <a:solidFill>
                            <a:srgbClr val="2F2F2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of</a:t>
                      </a:r>
                      <a:r>
                        <a:rPr lang="pt-PT" sz="1600" b="0" i="0" u="none" strike="noStrike" cap="none" dirty="0">
                          <a:solidFill>
                            <a:srgbClr val="2F2F2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social </a:t>
                      </a:r>
                      <a:r>
                        <a:rPr lang="pt-PT" sz="1600" b="0" i="0" u="none" strike="noStrike" cap="none" dirty="0" err="1">
                          <a:solidFill>
                            <a:srgbClr val="2F2F2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life</a:t>
                      </a:r>
                      <a:r>
                        <a:rPr lang="pt-PT" sz="1600" b="0" i="0" u="none" strike="noStrike" cap="none" dirty="0">
                          <a:solidFill>
                            <a:srgbClr val="2F2F2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. </a:t>
                      </a:r>
                      <a:r>
                        <a:rPr lang="pt-PT" sz="1600" b="0" i="0" u="none" strike="noStrike" cap="none" dirty="0" err="1">
                          <a:solidFill>
                            <a:srgbClr val="2F2F2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Precarious</a:t>
                      </a:r>
                      <a:r>
                        <a:rPr lang="pt-PT" sz="1600" b="0" i="0" u="none" strike="noStrike" cap="none" dirty="0">
                          <a:solidFill>
                            <a:srgbClr val="2F2F2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jobs </a:t>
                      </a:r>
                      <a:r>
                        <a:rPr lang="pt-PT" sz="1600" b="0" i="0" u="none" strike="noStrike" cap="none" dirty="0" err="1">
                          <a:solidFill>
                            <a:srgbClr val="2F2F2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leading</a:t>
                      </a:r>
                      <a:r>
                        <a:rPr lang="pt-PT" sz="1600" b="0" i="0" u="none" strike="noStrike" cap="none" dirty="0">
                          <a:solidFill>
                            <a:srgbClr val="2F2F2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to </a:t>
                      </a:r>
                      <a:r>
                        <a:rPr lang="pt-PT" sz="1600" b="0" i="0" u="none" strike="noStrike" cap="none" dirty="0" err="1">
                          <a:solidFill>
                            <a:srgbClr val="2F2F2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erosion</a:t>
                      </a:r>
                      <a:r>
                        <a:rPr lang="pt-PT" sz="1600" b="0" i="0" u="none" strike="noStrike" cap="none" dirty="0">
                          <a:solidFill>
                            <a:srgbClr val="2F2F2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pt-PT" sz="1600" b="0" i="0" u="none" strike="noStrike" cap="none" dirty="0" err="1">
                          <a:solidFill>
                            <a:srgbClr val="2F2F2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of</a:t>
                      </a:r>
                      <a:r>
                        <a:rPr lang="pt-PT" sz="1600" b="0" i="0" u="none" strike="noStrike" cap="none" dirty="0">
                          <a:solidFill>
                            <a:srgbClr val="2F2F2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social </a:t>
                      </a:r>
                      <a:r>
                        <a:rPr lang="pt-PT" sz="1600" b="0" i="0" u="none" strike="noStrike" cap="none" dirty="0" err="1">
                          <a:solidFill>
                            <a:srgbClr val="2F2F2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rights</a:t>
                      </a:r>
                      <a:r>
                        <a:rPr lang="pt-PT" sz="1600" b="0" i="0" u="none" strike="noStrike" cap="none" dirty="0">
                          <a:solidFill>
                            <a:srgbClr val="2F2F2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.</a:t>
                      </a:r>
                      <a:endParaRPr sz="1200" dirty="0"/>
                    </a:p>
                  </a:txBody>
                  <a:tcPr marL="91450" marR="91450" marT="45700" marB="45700"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96" name="Google Shape;96;p4"/>
          <p:cNvSpPr/>
          <p:nvPr/>
        </p:nvSpPr>
        <p:spPr>
          <a:xfrm>
            <a:off x="1752600" y="5724988"/>
            <a:ext cx="982980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b="0" i="0" u="none" strike="noStrike" cap="none" dirty="0" err="1">
                <a:solidFill>
                  <a:srgbClr val="2F2F2F"/>
                </a:solidFill>
                <a:latin typeface="Arial"/>
                <a:ea typeface="Arial"/>
                <a:cs typeface="Arial"/>
                <a:sym typeface="Arial"/>
              </a:rPr>
              <a:t>Source</a:t>
            </a:r>
            <a:r>
              <a:rPr lang="pt-PT" b="0" i="0" u="none" strike="noStrike" cap="none" dirty="0">
                <a:solidFill>
                  <a:srgbClr val="2F2F2F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pt-PT" b="0" i="0" u="none" strike="noStrike" cap="none" dirty="0" err="1">
                <a:solidFill>
                  <a:srgbClr val="2F2F2F"/>
                </a:solidFill>
                <a:latin typeface="Arial"/>
                <a:ea typeface="Arial"/>
                <a:cs typeface="Arial"/>
                <a:sym typeface="Arial"/>
              </a:rPr>
              <a:t>Adapted</a:t>
            </a:r>
            <a:r>
              <a:rPr lang="pt-PT" b="0" i="0" u="none" strike="noStrike" cap="none" dirty="0">
                <a:solidFill>
                  <a:srgbClr val="2F2F2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PT" b="0" i="0" u="none" strike="noStrike" cap="none" dirty="0" err="1">
                <a:solidFill>
                  <a:srgbClr val="2F2F2F"/>
                </a:solidFill>
                <a:latin typeface="Arial"/>
                <a:ea typeface="Arial"/>
                <a:cs typeface="Arial"/>
                <a:sym typeface="Arial"/>
              </a:rPr>
              <a:t>from</a:t>
            </a:r>
            <a:r>
              <a:rPr lang="pt-PT" b="0" i="0" u="none" strike="noStrike" cap="none" dirty="0">
                <a:solidFill>
                  <a:srgbClr val="2F2F2F"/>
                </a:solidFill>
                <a:latin typeface="Arial"/>
                <a:ea typeface="Arial"/>
                <a:cs typeface="Arial"/>
                <a:sym typeface="Arial"/>
              </a:rPr>
              <a:t> Casaca, S. (2012), </a:t>
            </a:r>
            <a:r>
              <a:rPr lang="pt-PT" b="0" i="1" u="none" strike="noStrike" cap="none" dirty="0">
                <a:solidFill>
                  <a:srgbClr val="2F2F2F"/>
                </a:solidFill>
                <a:latin typeface="Arial"/>
                <a:ea typeface="Arial"/>
                <a:cs typeface="Arial"/>
                <a:sym typeface="Arial"/>
              </a:rPr>
              <a:t>Mudanças Laborais e Relações de Género: Novos vetores de Desigualdade, </a:t>
            </a:r>
            <a:r>
              <a:rPr lang="pt-PT" b="0" i="0" u="none" strike="noStrike" cap="none" dirty="0">
                <a:solidFill>
                  <a:srgbClr val="2F2F2F"/>
                </a:solidFill>
                <a:latin typeface="Arial"/>
                <a:ea typeface="Arial"/>
                <a:cs typeface="Arial"/>
                <a:sym typeface="Arial"/>
              </a:rPr>
              <a:t>Almedina/Fundação Económicas, p. 13.</a:t>
            </a:r>
            <a:endParaRPr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5"/>
          <p:cNvSpPr txBox="1">
            <a:spLocks noGrp="1"/>
          </p:cNvSpPr>
          <p:nvPr>
            <p:ph type="title"/>
          </p:nvPr>
        </p:nvSpPr>
        <p:spPr>
          <a:xfrm>
            <a:off x="609600" y="116632"/>
            <a:ext cx="10972800" cy="5620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2F2F2F"/>
              </a:buClr>
              <a:buSzPts val="3400"/>
              <a:buFont typeface="Arial"/>
              <a:buNone/>
            </a:pPr>
            <a:r>
              <a:rPr lang="pt-PT">
                <a:solidFill>
                  <a:srgbClr val="2F2F2F"/>
                </a:solidFill>
              </a:rPr>
              <a:t>Making sense of the arguments</a:t>
            </a:r>
            <a:endParaRPr/>
          </a:p>
        </p:txBody>
      </p:sp>
      <p:grpSp>
        <p:nvGrpSpPr>
          <p:cNvPr id="102" name="Google Shape;102;p5"/>
          <p:cNvGrpSpPr/>
          <p:nvPr/>
        </p:nvGrpSpPr>
        <p:grpSpPr>
          <a:xfrm>
            <a:off x="2599758" y="1447800"/>
            <a:ext cx="6992482" cy="4424040"/>
            <a:chOff x="1468" y="0"/>
            <a:chExt cx="6992482" cy="4424040"/>
          </a:xfrm>
        </p:grpSpPr>
        <p:sp>
          <p:nvSpPr>
            <p:cNvPr id="103" name="Google Shape;103;p5"/>
            <p:cNvSpPr/>
            <p:nvPr/>
          </p:nvSpPr>
          <p:spPr>
            <a:xfrm>
              <a:off x="1468" y="0"/>
              <a:ext cx="2285124" cy="4424040"/>
            </a:xfrm>
            <a:prstGeom prst="roundRect">
              <a:avLst>
                <a:gd name="adj" fmla="val 10000"/>
              </a:avLst>
            </a:prstGeom>
            <a:solidFill>
              <a:srgbClr val="C00000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4;p5"/>
            <p:cNvSpPr txBox="1"/>
            <p:nvPr/>
          </p:nvSpPr>
          <p:spPr>
            <a:xfrm>
              <a:off x="1468" y="1769616"/>
              <a:ext cx="2285124" cy="176961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0675" tIns="170675" rIns="170675" bIns="1706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Helvetica Neue"/>
                <a:buNone/>
              </a:pPr>
              <a:r>
                <a:rPr lang="pt-PT" sz="2400" b="0" i="0" u="none" strike="noStrike" cap="none">
                  <a:solidFill>
                    <a:schemeClr val="lt1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Optimist &amp; Determinist</a:t>
              </a:r>
              <a:endParaRPr/>
            </a:p>
          </p:txBody>
        </p:sp>
        <p:sp>
          <p:nvSpPr>
            <p:cNvPr id="105" name="Google Shape;105;p5"/>
            <p:cNvSpPr/>
            <p:nvPr/>
          </p:nvSpPr>
          <p:spPr>
            <a:xfrm>
              <a:off x="407428" y="265442"/>
              <a:ext cx="1473205" cy="1473205"/>
            </a:xfrm>
            <a:prstGeom prst="ellipse">
              <a:avLst/>
            </a:prstGeom>
            <a:blipFill rotWithShape="1">
              <a:blip r:embed="rId3">
                <a:alphaModFix/>
              </a:blip>
              <a:stretch>
                <a:fillRect/>
              </a:stretch>
            </a:blip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p5"/>
            <p:cNvSpPr/>
            <p:nvPr/>
          </p:nvSpPr>
          <p:spPr>
            <a:xfrm>
              <a:off x="2355147" y="0"/>
              <a:ext cx="2285124" cy="4424040"/>
            </a:xfrm>
            <a:prstGeom prst="roundRect">
              <a:avLst>
                <a:gd name="adj" fmla="val 10000"/>
              </a:avLst>
            </a:prstGeom>
            <a:solidFill>
              <a:srgbClr val="C00000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07;p5"/>
            <p:cNvSpPr txBox="1"/>
            <p:nvPr/>
          </p:nvSpPr>
          <p:spPr>
            <a:xfrm>
              <a:off x="2355147" y="1769616"/>
              <a:ext cx="2285124" cy="176961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0675" tIns="170675" rIns="170675" bIns="1706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Helvetica Neue"/>
                <a:buNone/>
              </a:pPr>
              <a:r>
                <a:rPr lang="pt-PT" sz="2400" b="0" i="0" u="none" strike="noStrike" cap="none">
                  <a:solidFill>
                    <a:schemeClr val="lt1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Pessimist Determinist</a:t>
              </a:r>
              <a:endParaRPr sz="24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8" name="Google Shape;108;p5"/>
            <p:cNvSpPr/>
            <p:nvPr/>
          </p:nvSpPr>
          <p:spPr>
            <a:xfrm>
              <a:off x="2761107" y="265442"/>
              <a:ext cx="1473205" cy="1473205"/>
            </a:xfrm>
            <a:prstGeom prst="ellipse">
              <a:avLst/>
            </a:prstGeom>
            <a:blipFill rotWithShape="1">
              <a:blip r:embed="rId4">
                <a:alphaModFix/>
              </a:blip>
              <a:stretch>
                <a:fillRect/>
              </a:stretch>
            </a:blip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5"/>
            <p:cNvSpPr/>
            <p:nvPr/>
          </p:nvSpPr>
          <p:spPr>
            <a:xfrm>
              <a:off x="4708826" y="0"/>
              <a:ext cx="2285124" cy="4424040"/>
            </a:xfrm>
            <a:prstGeom prst="roundRect">
              <a:avLst>
                <a:gd name="adj" fmla="val 10000"/>
              </a:avLst>
            </a:prstGeom>
            <a:solidFill>
              <a:srgbClr val="C00000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5"/>
            <p:cNvSpPr txBox="1"/>
            <p:nvPr/>
          </p:nvSpPr>
          <p:spPr>
            <a:xfrm>
              <a:off x="4708826" y="1769616"/>
              <a:ext cx="2285124" cy="176961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0675" tIns="170675" rIns="170675" bIns="1706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Helvetica Neue"/>
                <a:buNone/>
              </a:pPr>
              <a:r>
                <a:rPr lang="pt-PT" sz="2400" b="0" i="0" u="none" strike="noStrike" cap="none">
                  <a:solidFill>
                    <a:schemeClr val="lt1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Non-determinist</a:t>
              </a:r>
              <a:endParaRPr/>
            </a:p>
          </p:txBody>
        </p:sp>
        <p:sp>
          <p:nvSpPr>
            <p:cNvPr id="111" name="Google Shape;111;p5"/>
            <p:cNvSpPr/>
            <p:nvPr/>
          </p:nvSpPr>
          <p:spPr>
            <a:xfrm>
              <a:off x="5114786" y="265442"/>
              <a:ext cx="1473205" cy="1473205"/>
            </a:xfrm>
            <a:prstGeom prst="ellipse">
              <a:avLst/>
            </a:prstGeom>
            <a:blipFill rotWithShape="1">
              <a:blip r:embed="rId5">
                <a:alphaModFix/>
              </a:blip>
              <a:stretch>
                <a:fillRect l="-999" r="-999"/>
              </a:stretch>
            </a:blip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5"/>
            <p:cNvSpPr/>
            <p:nvPr/>
          </p:nvSpPr>
          <p:spPr>
            <a:xfrm rot="10800000" flipH="1">
              <a:off x="389353" y="4176466"/>
              <a:ext cx="6435786" cy="45722"/>
            </a:xfrm>
            <a:prstGeom prst="leftRightArrow">
              <a:avLst>
                <a:gd name="adj1" fmla="val 50000"/>
                <a:gd name="adj2" fmla="val 50000"/>
              </a:avLst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6"/>
          <p:cNvSpPr txBox="1">
            <a:spLocks noGrp="1"/>
          </p:cNvSpPr>
          <p:nvPr>
            <p:ph type="title"/>
          </p:nvPr>
        </p:nvSpPr>
        <p:spPr>
          <a:xfrm>
            <a:off x="609600" y="116632"/>
            <a:ext cx="10972800" cy="5620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2F2F2F"/>
              </a:buClr>
              <a:buSzPts val="3400"/>
              <a:buFont typeface="Arial"/>
              <a:buNone/>
            </a:pPr>
            <a:r>
              <a:rPr lang="pt-PT">
                <a:solidFill>
                  <a:srgbClr val="2F2F2F"/>
                </a:solidFill>
              </a:rPr>
              <a:t>Optimist &amp; Determinist</a:t>
            </a:r>
            <a:endParaRPr/>
          </a:p>
        </p:txBody>
      </p:sp>
      <p:sp>
        <p:nvSpPr>
          <p:cNvPr id="118" name="Google Shape;118;p6"/>
          <p:cNvSpPr txBox="1">
            <a:spLocks noGrp="1"/>
          </p:cNvSpPr>
          <p:nvPr>
            <p:ph type="body" idx="1"/>
          </p:nvPr>
        </p:nvSpPr>
        <p:spPr>
          <a:xfrm>
            <a:off x="603250" y="2124252"/>
            <a:ext cx="11207750" cy="41280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52"/>
              <a:buFont typeface="Arial"/>
              <a:buNone/>
            </a:pPr>
            <a:r>
              <a:rPr lang="pt-PT"/>
              <a:t>Flexibility brings </a:t>
            </a:r>
            <a:r>
              <a:rPr lang="pt-PT" b="1"/>
              <a:t>new opportunities</a:t>
            </a:r>
            <a:endParaRPr/>
          </a:p>
          <a:p>
            <a:pPr marL="457200" lvl="0" indent="-269748" algn="ctr" rtl="0">
              <a:lnSpc>
                <a:spcPct val="90000"/>
              </a:lnSpc>
              <a:spcBef>
                <a:spcPts val="2250"/>
              </a:spcBef>
              <a:spcAft>
                <a:spcPts val="0"/>
              </a:spcAft>
              <a:buClr>
                <a:srgbClr val="000000"/>
              </a:buClr>
              <a:buSzPts val="2952"/>
              <a:buFont typeface="Helvetica Neue"/>
              <a:buNone/>
            </a:pPr>
            <a:endParaRPr/>
          </a:p>
        </p:txBody>
      </p:sp>
      <p:grpSp>
        <p:nvGrpSpPr>
          <p:cNvPr id="119" name="Google Shape;119;p6"/>
          <p:cNvGrpSpPr/>
          <p:nvPr/>
        </p:nvGrpSpPr>
        <p:grpSpPr>
          <a:xfrm>
            <a:off x="2136931" y="3000386"/>
            <a:ext cx="8178313" cy="2875764"/>
            <a:chOff x="3331" y="626120"/>
            <a:chExt cx="8178313" cy="2875764"/>
          </a:xfrm>
        </p:grpSpPr>
        <p:sp>
          <p:nvSpPr>
            <p:cNvPr id="120" name="Google Shape;120;p6"/>
            <p:cNvSpPr/>
            <p:nvPr/>
          </p:nvSpPr>
          <p:spPr>
            <a:xfrm>
              <a:off x="162874" y="798958"/>
              <a:ext cx="3829034" cy="1196573"/>
            </a:xfrm>
            <a:prstGeom prst="rect">
              <a:avLst/>
            </a:prstGeom>
            <a:solidFill>
              <a:schemeClr val="lt1">
                <a:alpha val="40000"/>
              </a:schemeClr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6"/>
            <p:cNvSpPr txBox="1"/>
            <p:nvPr/>
          </p:nvSpPr>
          <p:spPr>
            <a:xfrm>
              <a:off x="162874" y="798958"/>
              <a:ext cx="3829034" cy="119657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10475" tIns="80000" rIns="80000" bIns="8000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100"/>
                <a:buFont typeface="Helvetica Neue"/>
                <a:buNone/>
              </a:pPr>
              <a:r>
                <a:rPr lang="pt-PT" sz="2100" b="0" i="0" u="none" strike="noStrike" cap="none">
                  <a:solidFill>
                    <a:schemeClr val="dk1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Comercial-like contracts</a:t>
              </a:r>
              <a:endParaRPr sz="21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2" name="Google Shape;122;p6"/>
            <p:cNvSpPr/>
            <p:nvPr/>
          </p:nvSpPr>
          <p:spPr>
            <a:xfrm>
              <a:off x="3331" y="626120"/>
              <a:ext cx="837601" cy="1256401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l="-87994" r="-87997"/>
              </a:stretch>
            </a:blip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6"/>
            <p:cNvSpPr/>
            <p:nvPr/>
          </p:nvSpPr>
          <p:spPr>
            <a:xfrm>
              <a:off x="4352610" y="798958"/>
              <a:ext cx="3829034" cy="1196573"/>
            </a:xfrm>
            <a:prstGeom prst="rect">
              <a:avLst/>
            </a:prstGeom>
            <a:solidFill>
              <a:schemeClr val="lt1">
                <a:alpha val="40000"/>
              </a:schemeClr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6"/>
            <p:cNvSpPr txBox="1"/>
            <p:nvPr/>
          </p:nvSpPr>
          <p:spPr>
            <a:xfrm>
              <a:off x="4352610" y="798958"/>
              <a:ext cx="3829034" cy="119657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10475" tIns="80000" rIns="80000" bIns="8000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100"/>
                <a:buFont typeface="Helvetica Neue"/>
                <a:buNone/>
              </a:pPr>
              <a:r>
                <a:rPr lang="pt-PT" sz="2100" b="0" i="0" u="none" strike="noStrike" cap="none">
                  <a:solidFill>
                    <a:schemeClr val="dk1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Entrepreneur spirit</a:t>
              </a:r>
              <a:endParaRPr sz="21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5" name="Google Shape;125;p6"/>
            <p:cNvSpPr/>
            <p:nvPr/>
          </p:nvSpPr>
          <p:spPr>
            <a:xfrm>
              <a:off x="4193067" y="626120"/>
              <a:ext cx="837601" cy="1256401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 l="-62998" r="-62995"/>
              </a:stretch>
            </a:blip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6"/>
            <p:cNvSpPr/>
            <p:nvPr/>
          </p:nvSpPr>
          <p:spPr>
            <a:xfrm>
              <a:off x="162874" y="2305311"/>
              <a:ext cx="3829034" cy="1196573"/>
            </a:xfrm>
            <a:prstGeom prst="rect">
              <a:avLst/>
            </a:prstGeom>
            <a:solidFill>
              <a:schemeClr val="lt1">
                <a:alpha val="40000"/>
              </a:schemeClr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6"/>
            <p:cNvSpPr txBox="1"/>
            <p:nvPr/>
          </p:nvSpPr>
          <p:spPr>
            <a:xfrm>
              <a:off x="162874" y="2305311"/>
              <a:ext cx="3829034" cy="119657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10475" tIns="80000" rIns="80000" bIns="8000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100"/>
                <a:buFont typeface="Helvetica Neue"/>
                <a:buNone/>
              </a:pPr>
              <a:r>
                <a:rPr lang="pt-PT" sz="2100" b="0" i="0" u="none" strike="noStrike" cap="none">
                  <a:solidFill>
                    <a:schemeClr val="dk1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“Portfolio” of careers</a:t>
              </a:r>
              <a:endParaRPr sz="21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8" name="Google Shape;128;p6"/>
            <p:cNvSpPr/>
            <p:nvPr/>
          </p:nvSpPr>
          <p:spPr>
            <a:xfrm>
              <a:off x="3331" y="2132473"/>
              <a:ext cx="837601" cy="1256401"/>
            </a:xfrm>
            <a:prstGeom prst="rect">
              <a:avLst/>
            </a:prstGeom>
            <a:blipFill rotWithShape="1">
              <a:blip r:embed="rId5">
                <a:alphaModFix/>
              </a:blip>
              <a:stretch>
                <a:fillRect l="-41998" r="-41997"/>
              </a:stretch>
            </a:blip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6"/>
            <p:cNvSpPr/>
            <p:nvPr/>
          </p:nvSpPr>
          <p:spPr>
            <a:xfrm>
              <a:off x="4352610" y="2305311"/>
              <a:ext cx="3829034" cy="1196573"/>
            </a:xfrm>
            <a:prstGeom prst="rect">
              <a:avLst/>
            </a:prstGeom>
            <a:solidFill>
              <a:schemeClr val="lt1">
                <a:alpha val="40000"/>
              </a:schemeClr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6"/>
            <p:cNvSpPr txBox="1"/>
            <p:nvPr/>
          </p:nvSpPr>
          <p:spPr>
            <a:xfrm>
              <a:off x="4352610" y="2305311"/>
              <a:ext cx="3829034" cy="119657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10475" tIns="80000" rIns="80000" bIns="8000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100"/>
                <a:buFont typeface="Helvetica Neue"/>
                <a:buNone/>
              </a:pPr>
              <a:r>
                <a:rPr lang="pt-PT" sz="2100" b="0" i="0" u="none" strike="noStrike" cap="none">
                  <a:solidFill>
                    <a:schemeClr val="dk1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Convergence (class, social groups, countries, gender and social roles)</a:t>
              </a:r>
              <a:endParaRPr/>
            </a:p>
          </p:txBody>
        </p:sp>
        <p:sp>
          <p:nvSpPr>
            <p:cNvPr id="131" name="Google Shape;131;p6"/>
            <p:cNvSpPr/>
            <p:nvPr/>
          </p:nvSpPr>
          <p:spPr>
            <a:xfrm>
              <a:off x="4193067" y="2132473"/>
              <a:ext cx="837601" cy="1256401"/>
            </a:xfrm>
            <a:prstGeom prst="rect">
              <a:avLst/>
            </a:prstGeom>
            <a:blipFill rotWithShape="1">
              <a:blip r:embed="rId6">
                <a:alphaModFix/>
              </a:blip>
              <a:stretch>
                <a:fillRect l="-54994" r="-54996"/>
              </a:stretch>
            </a:blip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7"/>
          <p:cNvSpPr txBox="1">
            <a:spLocks noGrp="1"/>
          </p:cNvSpPr>
          <p:nvPr>
            <p:ph type="title"/>
          </p:nvPr>
        </p:nvSpPr>
        <p:spPr>
          <a:xfrm>
            <a:off x="609600" y="116632"/>
            <a:ext cx="10972800" cy="5620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2F2F2F"/>
              </a:buClr>
              <a:buSzPts val="3400"/>
              <a:buFont typeface="Arial"/>
              <a:buNone/>
            </a:pPr>
            <a:r>
              <a:rPr lang="pt-PT">
                <a:solidFill>
                  <a:srgbClr val="2F2F2F"/>
                </a:solidFill>
              </a:rPr>
              <a:t>Pessimist &amp; Determinist</a:t>
            </a:r>
            <a:endParaRPr/>
          </a:p>
        </p:txBody>
      </p:sp>
      <p:sp>
        <p:nvSpPr>
          <p:cNvPr id="137" name="Google Shape;137;p7"/>
          <p:cNvSpPr txBox="1">
            <a:spLocks noGrp="1"/>
          </p:cNvSpPr>
          <p:nvPr>
            <p:ph type="body" idx="1"/>
          </p:nvPr>
        </p:nvSpPr>
        <p:spPr>
          <a:xfrm>
            <a:off x="603250" y="2124252"/>
            <a:ext cx="11207750" cy="41280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23000"/>
              <a:buFont typeface="Arial"/>
              <a:buNone/>
            </a:pPr>
            <a:r>
              <a:rPr lang="pt-PT" sz="2600"/>
              <a:t>Flexibility brings </a:t>
            </a:r>
            <a:r>
              <a:rPr lang="pt-PT" sz="2600" b="1"/>
              <a:t>new risks and widens inequalities</a:t>
            </a:r>
            <a:endParaRPr/>
          </a:p>
          <a:p>
            <a:pPr marL="304800" lvl="0" indent="-304800" algn="l" rtl="0">
              <a:lnSpc>
                <a:spcPct val="90000"/>
              </a:lnSpc>
              <a:spcBef>
                <a:spcPts val="2250"/>
              </a:spcBef>
              <a:spcAft>
                <a:spcPts val="0"/>
              </a:spcAft>
              <a:buClr>
                <a:srgbClr val="000000"/>
              </a:buClr>
              <a:buSzPct val="123000"/>
              <a:buFont typeface="Arial"/>
              <a:buChar char="•"/>
            </a:pPr>
            <a:r>
              <a:rPr lang="pt-PT"/>
              <a:t>Dualization and erosion of the social contract: winners and loosers → disaffiliation (Robert Castel)</a:t>
            </a:r>
            <a:endParaRPr/>
          </a:p>
          <a:p>
            <a:pPr marL="304800" lvl="0" indent="-304800" algn="l" rtl="0">
              <a:lnSpc>
                <a:spcPct val="90000"/>
              </a:lnSpc>
              <a:spcBef>
                <a:spcPts val="2250"/>
              </a:spcBef>
              <a:spcAft>
                <a:spcPts val="0"/>
              </a:spcAft>
              <a:buClr>
                <a:srgbClr val="000000"/>
              </a:buClr>
              <a:buSzPct val="123000"/>
              <a:buFont typeface="Arial"/>
              <a:buChar char="•"/>
            </a:pPr>
            <a:r>
              <a:rPr lang="pt-PT"/>
              <a:t>Work: no longer a source of identity (individual and collective)</a:t>
            </a:r>
            <a:endParaRPr/>
          </a:p>
          <a:p>
            <a:pPr marL="304800" lvl="0" indent="-304800" algn="l" rtl="0">
              <a:lnSpc>
                <a:spcPct val="90000"/>
              </a:lnSpc>
              <a:spcBef>
                <a:spcPts val="2250"/>
              </a:spcBef>
              <a:spcAft>
                <a:spcPts val="0"/>
              </a:spcAft>
              <a:buClr>
                <a:srgbClr val="000000"/>
              </a:buClr>
              <a:buSzPct val="123000"/>
              <a:buFont typeface="Arial"/>
              <a:buChar char="•"/>
            </a:pPr>
            <a:r>
              <a:rPr lang="pt-PT"/>
              <a:t>Firms are mere places of prodution, not socialization</a:t>
            </a:r>
            <a:endParaRPr/>
          </a:p>
          <a:p>
            <a:pPr marL="304800" lvl="0" indent="-304800" algn="l" rtl="0">
              <a:lnSpc>
                <a:spcPct val="90000"/>
              </a:lnSpc>
              <a:spcBef>
                <a:spcPts val="2250"/>
              </a:spcBef>
              <a:spcAft>
                <a:spcPts val="0"/>
              </a:spcAft>
              <a:buClr>
                <a:srgbClr val="000000"/>
              </a:buClr>
              <a:buSzPct val="123000"/>
              <a:buFont typeface="Arial"/>
              <a:buChar char="•"/>
            </a:pPr>
            <a:r>
              <a:rPr lang="pt-PT"/>
              <a:t>Drifting biographies and life-courses / “corrosion of caracter” (Sennett);</a:t>
            </a:r>
            <a:endParaRPr/>
          </a:p>
          <a:p>
            <a:pPr marL="304800" lvl="0" indent="-304800" algn="l" rtl="0">
              <a:lnSpc>
                <a:spcPct val="90000"/>
              </a:lnSpc>
              <a:spcBef>
                <a:spcPts val="2250"/>
              </a:spcBef>
              <a:spcAft>
                <a:spcPts val="0"/>
              </a:spcAft>
              <a:buClr>
                <a:srgbClr val="000000"/>
              </a:buClr>
              <a:buSzPct val="123000"/>
              <a:buFont typeface="Arial"/>
              <a:buChar char="•"/>
            </a:pPr>
            <a:r>
              <a:rPr lang="pt-PT"/>
              <a:t>No recognized social citizenship but individual values (Petrella);</a:t>
            </a:r>
            <a:endParaRPr/>
          </a:p>
          <a:p>
            <a:pPr marL="304800" lvl="0" indent="-304800" algn="l" rtl="0">
              <a:lnSpc>
                <a:spcPct val="90000"/>
              </a:lnSpc>
              <a:spcBef>
                <a:spcPts val="2250"/>
              </a:spcBef>
              <a:spcAft>
                <a:spcPts val="0"/>
              </a:spcAft>
              <a:buClr>
                <a:srgbClr val="000000"/>
              </a:buClr>
              <a:buSzPct val="123000"/>
              <a:buFont typeface="Arial"/>
              <a:buChar char="•"/>
            </a:pPr>
            <a:r>
              <a:rPr lang="pt-PT"/>
              <a:t>“End of work” (Rifkin) and social desintegration.</a:t>
            </a:r>
            <a:endParaRPr/>
          </a:p>
          <a:p>
            <a:pPr marL="304800" lvl="0" indent="-131406" algn="l" rtl="0">
              <a:lnSpc>
                <a:spcPct val="90000"/>
              </a:lnSpc>
              <a:spcBef>
                <a:spcPts val="2250"/>
              </a:spcBef>
              <a:spcAft>
                <a:spcPts val="0"/>
              </a:spcAft>
              <a:buClr>
                <a:srgbClr val="000000"/>
              </a:buClr>
              <a:buSzPct val="123000"/>
              <a:buFont typeface="Arial"/>
              <a:buNone/>
            </a:pPr>
            <a:endParaRPr b="1"/>
          </a:p>
          <a:p>
            <a:pPr marL="457200" lvl="0" indent="-283806" algn="ctr" rtl="0">
              <a:lnSpc>
                <a:spcPct val="90000"/>
              </a:lnSpc>
              <a:spcBef>
                <a:spcPts val="2250"/>
              </a:spcBef>
              <a:spcAft>
                <a:spcPts val="0"/>
              </a:spcAft>
              <a:buClr>
                <a:srgbClr val="000000"/>
              </a:buClr>
              <a:buSzPct val="123000"/>
              <a:buFont typeface="Helvetica Neue"/>
              <a:buNone/>
            </a:pP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8"/>
          <p:cNvSpPr txBox="1">
            <a:spLocks noGrp="1"/>
          </p:cNvSpPr>
          <p:nvPr>
            <p:ph type="title"/>
          </p:nvPr>
        </p:nvSpPr>
        <p:spPr>
          <a:xfrm>
            <a:off x="609600" y="116632"/>
            <a:ext cx="10972800" cy="5620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2F2F2F"/>
              </a:buClr>
              <a:buSzPts val="3400"/>
              <a:buFont typeface="Arial"/>
              <a:buNone/>
            </a:pPr>
            <a:r>
              <a:rPr lang="pt-PT">
                <a:solidFill>
                  <a:srgbClr val="2F2F2F"/>
                </a:solidFill>
              </a:rPr>
              <a:t>Pessimist &amp; Determinist</a:t>
            </a:r>
            <a:endParaRPr/>
          </a:p>
        </p:txBody>
      </p:sp>
      <p:sp>
        <p:nvSpPr>
          <p:cNvPr id="143" name="Google Shape;143;p8"/>
          <p:cNvSpPr txBox="1">
            <a:spLocks noGrp="1"/>
          </p:cNvSpPr>
          <p:nvPr>
            <p:ph type="body" idx="1"/>
          </p:nvPr>
        </p:nvSpPr>
        <p:spPr>
          <a:xfrm>
            <a:off x="603250" y="1447800"/>
            <a:ext cx="11207750" cy="41280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98"/>
              <a:buFont typeface="Arial"/>
              <a:buNone/>
            </a:pPr>
            <a:r>
              <a:rPr lang="pt-PT" sz="2600"/>
              <a:t>Flexibility brings </a:t>
            </a:r>
            <a:r>
              <a:rPr lang="pt-PT" sz="2600" b="1"/>
              <a:t>new risks and widens inequalities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2250"/>
              </a:spcBef>
              <a:spcAft>
                <a:spcPts val="0"/>
              </a:spcAft>
              <a:buClr>
                <a:srgbClr val="000000"/>
              </a:buClr>
              <a:buSzPts val="2952"/>
              <a:buFont typeface="Arial"/>
              <a:buNone/>
            </a:pPr>
            <a:r>
              <a:rPr lang="pt-PT"/>
              <a:t>Inequalities</a:t>
            </a:r>
            <a:endParaRPr/>
          </a:p>
          <a:p>
            <a:pPr marL="304800" lvl="0" indent="-304800" algn="l" rtl="0">
              <a:lnSpc>
                <a:spcPct val="90000"/>
              </a:lnSpc>
              <a:spcBef>
                <a:spcPts val="2250"/>
              </a:spcBef>
              <a:spcAft>
                <a:spcPts val="0"/>
              </a:spcAft>
              <a:buClr>
                <a:srgbClr val="000000"/>
              </a:buClr>
              <a:buSzPts val="2952"/>
              <a:buFont typeface="Noto Sans Symbols"/>
              <a:buChar char="✔"/>
            </a:pPr>
            <a:r>
              <a:rPr lang="pt-PT"/>
              <a:t>Class</a:t>
            </a:r>
            <a:endParaRPr/>
          </a:p>
          <a:p>
            <a:pPr marL="304800" lvl="0" indent="-304800" algn="l" rtl="0">
              <a:lnSpc>
                <a:spcPct val="90000"/>
              </a:lnSpc>
              <a:spcBef>
                <a:spcPts val="2250"/>
              </a:spcBef>
              <a:spcAft>
                <a:spcPts val="0"/>
              </a:spcAft>
              <a:buClr>
                <a:srgbClr val="000000"/>
              </a:buClr>
              <a:buSzPts val="2952"/>
              <a:buFont typeface="Noto Sans Symbols"/>
              <a:buChar char="✔"/>
            </a:pPr>
            <a:r>
              <a:rPr lang="pt-PT"/>
              <a:t>Spatial (regions, countries)</a:t>
            </a:r>
            <a:endParaRPr/>
          </a:p>
          <a:p>
            <a:pPr marL="304800" lvl="0" indent="-304800" algn="l" rtl="0">
              <a:lnSpc>
                <a:spcPct val="90000"/>
              </a:lnSpc>
              <a:spcBef>
                <a:spcPts val="2250"/>
              </a:spcBef>
              <a:spcAft>
                <a:spcPts val="0"/>
              </a:spcAft>
              <a:buClr>
                <a:srgbClr val="000000"/>
              </a:buClr>
              <a:buSzPts val="2952"/>
              <a:buFont typeface="Noto Sans Symbols"/>
              <a:buChar char="✔"/>
            </a:pPr>
            <a:r>
              <a:rPr lang="pt-PT"/>
              <a:t>Gender</a:t>
            </a:r>
            <a:endParaRPr b="1"/>
          </a:p>
          <a:p>
            <a:pPr marL="457200" lvl="0" indent="-269748" algn="ctr" rtl="0">
              <a:lnSpc>
                <a:spcPct val="90000"/>
              </a:lnSpc>
              <a:spcBef>
                <a:spcPts val="2250"/>
              </a:spcBef>
              <a:spcAft>
                <a:spcPts val="0"/>
              </a:spcAft>
              <a:buClr>
                <a:srgbClr val="000000"/>
              </a:buClr>
              <a:buSzPts val="2952"/>
              <a:buFont typeface="Helvetica Neue"/>
              <a:buNone/>
            </a:pPr>
            <a:endParaRPr/>
          </a:p>
        </p:txBody>
      </p:sp>
      <p:grpSp>
        <p:nvGrpSpPr>
          <p:cNvPr id="144" name="Google Shape;144;p8"/>
          <p:cNvGrpSpPr/>
          <p:nvPr/>
        </p:nvGrpSpPr>
        <p:grpSpPr>
          <a:xfrm>
            <a:off x="6648941" y="2134327"/>
            <a:ext cx="4187912" cy="3774513"/>
            <a:chOff x="498331" y="727"/>
            <a:chExt cx="4187912" cy="3774513"/>
          </a:xfrm>
        </p:grpSpPr>
        <p:sp>
          <p:nvSpPr>
            <p:cNvPr id="145" name="Google Shape;145;p8"/>
            <p:cNvSpPr/>
            <p:nvPr/>
          </p:nvSpPr>
          <p:spPr>
            <a:xfrm rot="5400000">
              <a:off x="196269" y="860726"/>
              <a:ext cx="1335559" cy="161764"/>
            </a:xfrm>
            <a:prstGeom prst="rect">
              <a:avLst/>
            </a:prstGeom>
            <a:solidFill>
              <a:srgbClr val="C00000">
                <a:alpha val="49803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8"/>
            <p:cNvSpPr/>
            <p:nvPr/>
          </p:nvSpPr>
          <p:spPr>
            <a:xfrm>
              <a:off x="498331" y="727"/>
              <a:ext cx="1797387" cy="1078432"/>
            </a:xfrm>
            <a:prstGeom prst="roundRect">
              <a:avLst>
                <a:gd name="adj" fmla="val 10000"/>
              </a:avLst>
            </a:prstGeom>
            <a:solidFill>
              <a:srgbClr val="C00000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8"/>
            <p:cNvSpPr txBox="1"/>
            <p:nvPr/>
          </p:nvSpPr>
          <p:spPr>
            <a:xfrm>
              <a:off x="529917" y="32313"/>
              <a:ext cx="1734215" cy="101526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Arial"/>
                <a:buNone/>
              </a:pPr>
              <a:r>
                <a:rPr lang="pt-PT" sz="16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Uncertainty</a:t>
              </a:r>
              <a:endParaRPr/>
            </a:p>
          </p:txBody>
        </p:sp>
        <p:sp>
          <p:nvSpPr>
            <p:cNvPr id="148" name="Google Shape;148;p8"/>
            <p:cNvSpPr/>
            <p:nvPr/>
          </p:nvSpPr>
          <p:spPr>
            <a:xfrm rot="5400000">
              <a:off x="196269" y="2208766"/>
              <a:ext cx="1335559" cy="161764"/>
            </a:xfrm>
            <a:prstGeom prst="rect">
              <a:avLst/>
            </a:prstGeom>
            <a:solidFill>
              <a:srgbClr val="C00000">
                <a:alpha val="49803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8"/>
            <p:cNvSpPr/>
            <p:nvPr/>
          </p:nvSpPr>
          <p:spPr>
            <a:xfrm>
              <a:off x="498331" y="1348767"/>
              <a:ext cx="1797387" cy="1078432"/>
            </a:xfrm>
            <a:prstGeom prst="roundRect">
              <a:avLst>
                <a:gd name="adj" fmla="val 10000"/>
              </a:avLst>
            </a:prstGeom>
            <a:solidFill>
              <a:srgbClr val="C00000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8"/>
            <p:cNvSpPr txBox="1"/>
            <p:nvPr/>
          </p:nvSpPr>
          <p:spPr>
            <a:xfrm>
              <a:off x="529917" y="1380353"/>
              <a:ext cx="1734215" cy="101526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Arial"/>
                <a:buNone/>
              </a:pPr>
              <a:r>
                <a:rPr lang="pt-PT" sz="16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Risk</a:t>
              </a:r>
              <a:endParaRPr/>
            </a:p>
          </p:txBody>
        </p:sp>
        <p:sp>
          <p:nvSpPr>
            <p:cNvPr id="151" name="Google Shape;151;p8"/>
            <p:cNvSpPr/>
            <p:nvPr/>
          </p:nvSpPr>
          <p:spPr>
            <a:xfrm>
              <a:off x="870289" y="2882787"/>
              <a:ext cx="2378044" cy="161764"/>
            </a:xfrm>
            <a:prstGeom prst="rect">
              <a:avLst/>
            </a:prstGeom>
            <a:solidFill>
              <a:srgbClr val="C00000">
                <a:alpha val="49803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8"/>
            <p:cNvSpPr/>
            <p:nvPr/>
          </p:nvSpPr>
          <p:spPr>
            <a:xfrm>
              <a:off x="498331" y="2696808"/>
              <a:ext cx="1797387" cy="1078432"/>
            </a:xfrm>
            <a:prstGeom prst="roundRect">
              <a:avLst>
                <a:gd name="adj" fmla="val 10000"/>
              </a:avLst>
            </a:prstGeom>
            <a:solidFill>
              <a:srgbClr val="C00000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8"/>
            <p:cNvSpPr txBox="1"/>
            <p:nvPr/>
          </p:nvSpPr>
          <p:spPr>
            <a:xfrm>
              <a:off x="529917" y="2728394"/>
              <a:ext cx="1734215" cy="101526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Arial"/>
                <a:buNone/>
              </a:pPr>
              <a:r>
                <a:rPr lang="pt-PT" sz="16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Insecurity</a:t>
              </a:r>
              <a:endParaRPr/>
            </a:p>
          </p:txBody>
        </p:sp>
        <p:sp>
          <p:nvSpPr>
            <p:cNvPr id="154" name="Google Shape;154;p8"/>
            <p:cNvSpPr/>
            <p:nvPr/>
          </p:nvSpPr>
          <p:spPr>
            <a:xfrm rot="-5400000">
              <a:off x="2586794" y="2208766"/>
              <a:ext cx="1335559" cy="161764"/>
            </a:xfrm>
            <a:prstGeom prst="rect">
              <a:avLst/>
            </a:prstGeom>
            <a:solidFill>
              <a:srgbClr val="C00000">
                <a:alpha val="49803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8"/>
            <p:cNvSpPr/>
            <p:nvPr/>
          </p:nvSpPr>
          <p:spPr>
            <a:xfrm>
              <a:off x="2888856" y="2696808"/>
              <a:ext cx="1797387" cy="1078432"/>
            </a:xfrm>
            <a:prstGeom prst="roundRect">
              <a:avLst>
                <a:gd name="adj" fmla="val 10000"/>
              </a:avLst>
            </a:prstGeom>
            <a:solidFill>
              <a:srgbClr val="C00000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;p8"/>
            <p:cNvSpPr txBox="1"/>
            <p:nvPr/>
          </p:nvSpPr>
          <p:spPr>
            <a:xfrm>
              <a:off x="2920442" y="2728394"/>
              <a:ext cx="1734215" cy="101526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Arial"/>
                <a:buNone/>
              </a:pPr>
              <a:r>
                <a:rPr lang="pt-PT" sz="16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Segmentation based on gender</a:t>
              </a:r>
              <a:endParaRPr/>
            </a:p>
          </p:txBody>
        </p:sp>
        <p:sp>
          <p:nvSpPr>
            <p:cNvPr id="157" name="Google Shape;157;p8"/>
            <p:cNvSpPr/>
            <p:nvPr/>
          </p:nvSpPr>
          <p:spPr>
            <a:xfrm rot="-5400000">
              <a:off x="2586794" y="860726"/>
              <a:ext cx="1335559" cy="161764"/>
            </a:xfrm>
            <a:prstGeom prst="rect">
              <a:avLst/>
            </a:prstGeom>
            <a:solidFill>
              <a:srgbClr val="C00000">
                <a:alpha val="49803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58;p8"/>
            <p:cNvSpPr/>
            <p:nvPr/>
          </p:nvSpPr>
          <p:spPr>
            <a:xfrm>
              <a:off x="2888856" y="1348767"/>
              <a:ext cx="1797387" cy="1078432"/>
            </a:xfrm>
            <a:prstGeom prst="roundRect">
              <a:avLst>
                <a:gd name="adj" fmla="val 10000"/>
              </a:avLst>
            </a:prstGeom>
            <a:solidFill>
              <a:srgbClr val="C00000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59;p8"/>
            <p:cNvSpPr txBox="1"/>
            <p:nvPr/>
          </p:nvSpPr>
          <p:spPr>
            <a:xfrm>
              <a:off x="2920442" y="1380353"/>
              <a:ext cx="1734215" cy="101526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Arial"/>
                <a:buNone/>
              </a:pPr>
              <a:r>
                <a:rPr lang="pt-PT" sz="16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Working time becomes dominant and ‘invades’ other social times</a:t>
              </a:r>
              <a:endParaRPr/>
            </a:p>
          </p:txBody>
        </p:sp>
        <p:sp>
          <p:nvSpPr>
            <p:cNvPr id="160" name="Google Shape;160;p8"/>
            <p:cNvSpPr/>
            <p:nvPr/>
          </p:nvSpPr>
          <p:spPr>
            <a:xfrm>
              <a:off x="2888856" y="727"/>
              <a:ext cx="1797387" cy="1078432"/>
            </a:xfrm>
            <a:prstGeom prst="roundRect">
              <a:avLst>
                <a:gd name="adj" fmla="val 10000"/>
              </a:avLst>
            </a:prstGeom>
            <a:solidFill>
              <a:srgbClr val="C00000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61;p8"/>
            <p:cNvSpPr txBox="1"/>
            <p:nvPr/>
          </p:nvSpPr>
          <p:spPr>
            <a:xfrm>
              <a:off x="2920442" y="32313"/>
              <a:ext cx="1734215" cy="101526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Arial"/>
                <a:buNone/>
              </a:pPr>
              <a:r>
                <a:rPr lang="pt-PT" sz="16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Paid work is overvalued</a:t>
              </a:r>
              <a:endParaRPr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9"/>
          <p:cNvSpPr txBox="1">
            <a:spLocks noGrp="1"/>
          </p:cNvSpPr>
          <p:nvPr>
            <p:ph type="title"/>
          </p:nvPr>
        </p:nvSpPr>
        <p:spPr>
          <a:xfrm>
            <a:off x="609600" y="116632"/>
            <a:ext cx="10972800" cy="5620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2F2F2F"/>
              </a:buClr>
              <a:buSzPts val="3400"/>
              <a:buFont typeface="Arial"/>
              <a:buNone/>
            </a:pPr>
            <a:r>
              <a:rPr lang="pt-PT">
                <a:solidFill>
                  <a:srgbClr val="2F2F2F"/>
                </a:solidFill>
              </a:rPr>
              <a:t>Workforce segmentation</a:t>
            </a:r>
            <a:endParaRPr i="1">
              <a:solidFill>
                <a:srgbClr val="2F2F2F"/>
              </a:solidFill>
            </a:endParaRPr>
          </a:p>
        </p:txBody>
      </p:sp>
      <p:graphicFrame>
        <p:nvGraphicFramePr>
          <p:cNvPr id="167" name="Google Shape;167;p9"/>
          <p:cNvGraphicFramePr/>
          <p:nvPr/>
        </p:nvGraphicFramePr>
        <p:xfrm>
          <a:off x="1314450" y="1143000"/>
          <a:ext cx="9563125" cy="4967755"/>
        </p:xfrm>
        <a:graphic>
          <a:graphicData uri="http://schemas.openxmlformats.org/drawingml/2006/table">
            <a:tbl>
              <a:tblPr>
                <a:noFill/>
                <a:tableStyleId>{44BB867A-FFFA-4F5E-A90D-6DCEF94CD9C8}</a:tableStyleId>
              </a:tblPr>
              <a:tblGrid>
                <a:gridCol w="2095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33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33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095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2400"/>
                        <a:buFont typeface="Arial"/>
                        <a:buNone/>
                      </a:pPr>
                      <a:r>
                        <a:rPr lang="pt-PT" sz="2400" b="1" i="0" u="none" strike="noStrike" cap="none">
                          <a:solidFill>
                            <a:schemeClr val="dk2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Work</a:t>
                      </a:r>
                      <a:endParaRPr/>
                    </a:p>
                  </a:txBody>
                  <a:tcPr marL="91450" marR="91450" marT="45700" marB="4570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pt-PT" sz="2400" b="1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Key workers</a:t>
                      </a:r>
                      <a:endParaRPr sz="24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00" marB="4570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pt-PT" sz="2400" b="1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Peripheric workers</a:t>
                      </a:r>
                      <a:endParaRPr sz="2400" b="1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00" marB="4570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25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600"/>
                        <a:buFont typeface="Arial"/>
                        <a:buNone/>
                      </a:pPr>
                      <a:r>
                        <a:rPr lang="pt-PT" sz="1600" b="1" u="none" strike="noStrike" cap="none">
                          <a:solidFill>
                            <a:schemeClr val="dk2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Work contents</a:t>
                      </a:r>
                      <a:endParaRPr sz="1600" b="1" i="0" u="none" strike="noStrike" cap="none">
                        <a:solidFill>
                          <a:schemeClr val="dk2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00" marB="45700"/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pt-PT" sz="18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Complex tasks, autonomy and responsibility</a:t>
                      </a:r>
                      <a:endParaRPr sz="18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00" marB="45700"/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pt-PT" sz="18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Limited tasks that do not demand qualifications</a:t>
                      </a:r>
                      <a:endParaRPr sz="18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00" marB="4570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2925">
                <a:tc>
                  <a:txBody>
                    <a:bodyPr/>
                    <a:lstStyle/>
                    <a:p>
                      <a:pPr marL="342900" marR="0" lvl="0" indent="-3429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600"/>
                        <a:buFont typeface="Arial"/>
                        <a:buNone/>
                      </a:pPr>
                      <a:r>
                        <a:rPr lang="pt-PT" sz="1600" b="1" u="none" strike="noStrike" cap="none">
                          <a:solidFill>
                            <a:schemeClr val="dk2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Training and qualifications</a:t>
                      </a:r>
                      <a:endParaRPr sz="1600" b="1" i="0" u="none" strike="noStrike" cap="none">
                        <a:solidFill>
                          <a:schemeClr val="dk2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00" marB="45700"/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pt-PT" sz="18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Professional socialization: professional training aimed at ensuring functional flexibility and multi-tasking</a:t>
                      </a:r>
                      <a:endParaRPr sz="18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00" marB="45700"/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pt-PT" sz="18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Minimum qualification for simple and repetitive tasks</a:t>
                      </a:r>
                      <a:endParaRPr sz="18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00" marB="4570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9975">
                <a:tc>
                  <a:txBody>
                    <a:bodyPr/>
                    <a:lstStyle/>
                    <a:p>
                      <a:pPr marL="342900" marR="0" lvl="0" indent="-3429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600"/>
                        <a:buFont typeface="Arial"/>
                        <a:buNone/>
                      </a:pPr>
                      <a:r>
                        <a:rPr lang="pt-PT" sz="1600" b="1" u="none" strike="noStrike" cap="none">
                          <a:solidFill>
                            <a:schemeClr val="dk2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Remuneration</a:t>
                      </a:r>
                      <a:endParaRPr sz="1600" b="1" i="0" u="none" strike="noStrike" cap="none">
                        <a:solidFill>
                          <a:schemeClr val="dk2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00" marB="45700"/>
                </a:tc>
                <a:tc>
                  <a:txBody>
                    <a:bodyPr/>
                    <a:lstStyle/>
                    <a:p>
                      <a:pPr marL="342900" marR="0" lvl="0" indent="-34290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pt-PT" sz="18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High and regular</a:t>
                      </a:r>
                      <a:endParaRPr sz="18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00" marB="45700"/>
                </a:tc>
                <a:tc>
                  <a:txBody>
                    <a:bodyPr/>
                    <a:lstStyle/>
                    <a:p>
                      <a:pPr marL="342900" marR="0" lvl="0" indent="-34290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pt-PT" sz="18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Low and irregular</a:t>
                      </a:r>
                      <a:endParaRPr sz="18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00" marB="4570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9975">
                <a:tc>
                  <a:txBody>
                    <a:bodyPr/>
                    <a:lstStyle/>
                    <a:p>
                      <a:pPr marL="342900" marR="0" lvl="0" indent="-3429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600"/>
                        <a:buFont typeface="Arial"/>
                        <a:buNone/>
                      </a:pPr>
                      <a:r>
                        <a:rPr lang="pt-PT" sz="1600" b="1" u="none" strike="noStrike" cap="none">
                          <a:solidFill>
                            <a:schemeClr val="dk2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Participation</a:t>
                      </a:r>
                      <a:endParaRPr sz="1600" b="1" i="0" u="none" strike="noStrike" cap="none">
                        <a:solidFill>
                          <a:schemeClr val="dk2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00" marB="45700"/>
                </a:tc>
                <a:tc>
                  <a:txBody>
                    <a:bodyPr/>
                    <a:lstStyle/>
                    <a:p>
                      <a:pPr marL="342900" marR="0" lvl="0" indent="-34290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pt-PT" sz="18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Multiple ways</a:t>
                      </a:r>
                      <a:endParaRPr sz="18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00" marB="45700"/>
                </a:tc>
                <a:tc>
                  <a:txBody>
                    <a:bodyPr/>
                    <a:lstStyle/>
                    <a:p>
                      <a:pPr marL="342900" marR="0" lvl="0" indent="-34290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pt-PT" sz="18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Low or non-existent</a:t>
                      </a:r>
                      <a:endParaRPr sz="18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00" marB="4570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6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600"/>
                        <a:buFont typeface="Arial"/>
                        <a:buNone/>
                      </a:pPr>
                      <a:r>
                        <a:rPr lang="pt-PT" sz="1600" b="1" u="none" strike="noStrike" cap="none">
                          <a:solidFill>
                            <a:schemeClr val="dk2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Bargaining power</a:t>
                      </a:r>
                      <a:endParaRPr sz="1600" b="1" i="0" u="none" strike="noStrike" cap="none">
                        <a:solidFill>
                          <a:schemeClr val="dk2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00" marB="45700"/>
                </a:tc>
                <a:tc>
                  <a:txBody>
                    <a:bodyPr/>
                    <a:lstStyle/>
                    <a:p>
                      <a:pPr marL="342900" marR="0" lvl="0" indent="-34290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pt-PT" sz="18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Strong</a:t>
                      </a:r>
                      <a:endParaRPr sz="18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00" marB="45700"/>
                </a:tc>
                <a:tc>
                  <a:txBody>
                    <a:bodyPr/>
                    <a:lstStyle/>
                    <a:p>
                      <a:pPr marL="342900" marR="0" lvl="0" indent="-34290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pt-PT" sz="18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Low</a:t>
                      </a:r>
                      <a:endParaRPr sz="18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00" marB="4570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99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600"/>
                        <a:buFont typeface="Arial"/>
                        <a:buNone/>
                      </a:pPr>
                      <a:r>
                        <a:rPr lang="pt-PT" sz="1600" b="1" u="none" strike="noStrike" cap="none">
                          <a:solidFill>
                            <a:schemeClr val="dk2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Social security</a:t>
                      </a:r>
                      <a:endParaRPr sz="1600" b="1" i="0" u="none" strike="noStrike" cap="none">
                        <a:solidFill>
                          <a:schemeClr val="dk2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00" marB="45700"/>
                </a:tc>
                <a:tc>
                  <a:txBody>
                    <a:bodyPr/>
                    <a:lstStyle/>
                    <a:p>
                      <a:pPr marL="342900" marR="0" lvl="0" indent="-34290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pt-PT" sz="18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Yes</a:t>
                      </a:r>
                      <a:endParaRPr sz="18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00" marB="45700"/>
                </a:tc>
                <a:tc>
                  <a:txBody>
                    <a:bodyPr/>
                    <a:lstStyle/>
                    <a:p>
                      <a:pPr marL="342900" marR="0" lvl="0" indent="-34290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pt-PT" sz="18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May or not cover these workers</a:t>
                      </a:r>
                      <a:endParaRPr sz="18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00" marB="4570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0057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600"/>
                        <a:buFont typeface="Arial"/>
                        <a:buNone/>
                      </a:pPr>
                      <a:r>
                        <a:rPr lang="pt-PT" sz="1600" b="1" u="none" strike="noStrike" cap="none">
                          <a:solidFill>
                            <a:schemeClr val="dk2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Overview</a:t>
                      </a:r>
                      <a:endParaRPr sz="1600" b="1" i="0" u="none" strike="noStrike" cap="none">
                        <a:solidFill>
                          <a:schemeClr val="dk2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00" marB="45700"/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pt-PT" sz="18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Highly-skilled, high education, mature male workers</a:t>
                      </a:r>
                      <a:endParaRPr sz="18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00" marB="45700"/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pt-PT" sz="18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Low or unskilled, low education, women, young, migrants</a:t>
                      </a:r>
                      <a:endParaRPr sz="18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00" marB="4570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0"/>
          <p:cNvSpPr txBox="1">
            <a:spLocks noGrp="1"/>
          </p:cNvSpPr>
          <p:nvPr>
            <p:ph type="title"/>
          </p:nvPr>
        </p:nvSpPr>
        <p:spPr>
          <a:xfrm>
            <a:off x="609600" y="116632"/>
            <a:ext cx="10972800" cy="5620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2F2F2F"/>
              </a:buClr>
              <a:buSzPts val="3400"/>
              <a:buFont typeface="Arial"/>
              <a:buNone/>
            </a:pPr>
            <a:r>
              <a:rPr lang="pt-PT">
                <a:solidFill>
                  <a:srgbClr val="2F2F2F"/>
                </a:solidFill>
              </a:rPr>
              <a:t>Flexibility and working time	</a:t>
            </a:r>
            <a:endParaRPr/>
          </a:p>
        </p:txBody>
      </p:sp>
      <p:sp>
        <p:nvSpPr>
          <p:cNvPr id="173" name="Google Shape;173;p10"/>
          <p:cNvSpPr txBox="1">
            <a:spLocks noGrp="1"/>
          </p:cNvSpPr>
          <p:nvPr>
            <p:ph type="body" idx="1"/>
          </p:nvPr>
        </p:nvSpPr>
        <p:spPr>
          <a:xfrm>
            <a:off x="603250" y="2124252"/>
            <a:ext cx="11207750" cy="41280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 fontScale="85000" lnSpcReduction="20000"/>
          </a:bodyPr>
          <a:lstStyle/>
          <a:p>
            <a:pPr marL="304800" lvl="0" indent="-304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22999"/>
              <a:buFont typeface="Arial"/>
              <a:buChar char="•"/>
            </a:pPr>
            <a:r>
              <a:rPr lang="pt-PT" sz="2900"/>
              <a:t>Part-time</a:t>
            </a:r>
            <a:endParaRPr/>
          </a:p>
          <a:p>
            <a:pPr marL="304800" lvl="0" indent="-304800" algn="l" rtl="0">
              <a:lnSpc>
                <a:spcPct val="90000"/>
              </a:lnSpc>
              <a:spcBef>
                <a:spcPts val="2250"/>
              </a:spcBef>
              <a:spcAft>
                <a:spcPts val="0"/>
              </a:spcAft>
              <a:buClr>
                <a:srgbClr val="000000"/>
              </a:buClr>
              <a:buSzPct val="122999"/>
              <a:buFont typeface="Arial"/>
              <a:buChar char="•"/>
            </a:pPr>
            <a:r>
              <a:rPr lang="pt-PT" sz="2900"/>
              <a:t>Job sharing</a:t>
            </a:r>
            <a:endParaRPr/>
          </a:p>
          <a:p>
            <a:pPr marL="304800" lvl="0" indent="-304800" algn="l" rtl="0">
              <a:lnSpc>
                <a:spcPct val="90000"/>
              </a:lnSpc>
              <a:spcBef>
                <a:spcPts val="2250"/>
              </a:spcBef>
              <a:spcAft>
                <a:spcPts val="0"/>
              </a:spcAft>
              <a:buClr>
                <a:srgbClr val="000000"/>
              </a:buClr>
              <a:buSzPct val="122999"/>
              <a:buFont typeface="Arial"/>
              <a:buChar char="•"/>
            </a:pPr>
            <a:r>
              <a:rPr lang="pt-PT" sz="2900"/>
              <a:t>Compressed week</a:t>
            </a:r>
            <a:endParaRPr/>
          </a:p>
          <a:p>
            <a:pPr marL="304800" lvl="0" indent="-304800" algn="l" rtl="0">
              <a:lnSpc>
                <a:spcPct val="90000"/>
              </a:lnSpc>
              <a:spcBef>
                <a:spcPts val="2250"/>
              </a:spcBef>
              <a:spcAft>
                <a:spcPts val="0"/>
              </a:spcAft>
              <a:buClr>
                <a:srgbClr val="000000"/>
              </a:buClr>
              <a:buSzPct val="122999"/>
              <a:buFont typeface="Arial"/>
              <a:buChar char="•"/>
            </a:pPr>
            <a:r>
              <a:rPr lang="pt-PT" sz="2900"/>
              <a:t>Flexible time (by the week, month, etc), time banks and fixed working time exemption</a:t>
            </a:r>
            <a:endParaRPr/>
          </a:p>
          <a:p>
            <a:pPr marL="304800" lvl="0" indent="-304800" algn="l" rtl="0">
              <a:lnSpc>
                <a:spcPct val="90000"/>
              </a:lnSpc>
              <a:spcBef>
                <a:spcPts val="2250"/>
              </a:spcBef>
              <a:spcAft>
                <a:spcPts val="0"/>
              </a:spcAft>
              <a:buClr>
                <a:srgbClr val="000000"/>
              </a:buClr>
              <a:buSzPct val="122999"/>
              <a:buFont typeface="Arial"/>
              <a:buChar char="•"/>
            </a:pPr>
            <a:r>
              <a:rPr lang="pt-PT" sz="2900"/>
              <a:t>Shift work (regular and irregular)</a:t>
            </a:r>
            <a:endParaRPr/>
          </a:p>
          <a:p>
            <a:pPr marL="304800" lvl="0" indent="-304800" algn="l" rtl="0">
              <a:lnSpc>
                <a:spcPct val="90000"/>
              </a:lnSpc>
              <a:spcBef>
                <a:spcPts val="2250"/>
              </a:spcBef>
              <a:spcAft>
                <a:spcPts val="0"/>
              </a:spcAft>
              <a:buClr>
                <a:srgbClr val="000000"/>
              </a:buClr>
              <a:buSzPct val="122999"/>
              <a:buFont typeface="Arial"/>
              <a:buChar char="•"/>
            </a:pPr>
            <a:r>
              <a:rPr lang="pt-PT" sz="2900"/>
              <a:t>“Anti-social working times” (weekends, evenings, nights).</a:t>
            </a:r>
            <a:endParaRPr/>
          </a:p>
          <a:p>
            <a:pPr marL="304800" lvl="0" indent="-304800" algn="l" rtl="0">
              <a:lnSpc>
                <a:spcPct val="90000"/>
              </a:lnSpc>
              <a:spcBef>
                <a:spcPts val="2250"/>
              </a:spcBef>
              <a:spcAft>
                <a:spcPts val="0"/>
              </a:spcAft>
              <a:buClr>
                <a:srgbClr val="000000"/>
              </a:buClr>
              <a:buSzPct val="122999"/>
              <a:buFont typeface="Arial"/>
              <a:buChar char="•"/>
            </a:pPr>
            <a:r>
              <a:rPr lang="pt-PT" sz="2900"/>
              <a:t>Leaves (sabbatical, paternity, training…).</a:t>
            </a:r>
            <a:endParaRPr/>
          </a:p>
          <a:p>
            <a:pPr marL="304800" lvl="0" indent="-112271" algn="l" rtl="0">
              <a:lnSpc>
                <a:spcPct val="90000"/>
              </a:lnSpc>
              <a:spcBef>
                <a:spcPts val="2250"/>
              </a:spcBef>
              <a:spcAft>
                <a:spcPts val="0"/>
              </a:spcAft>
              <a:buClr>
                <a:srgbClr val="000000"/>
              </a:buClr>
              <a:buSzPct val="122999"/>
              <a:buFont typeface="Arial"/>
              <a:buNone/>
            </a:pPr>
            <a:endParaRPr sz="2900" b="1"/>
          </a:p>
          <a:p>
            <a:pPr marL="457200" lvl="0" indent="-297865" algn="ctr" rtl="0">
              <a:lnSpc>
                <a:spcPct val="90000"/>
              </a:lnSpc>
              <a:spcBef>
                <a:spcPts val="2250"/>
              </a:spcBef>
              <a:spcAft>
                <a:spcPts val="0"/>
              </a:spcAft>
              <a:buClr>
                <a:srgbClr val="000000"/>
              </a:buClr>
              <a:buSzPct val="123000"/>
              <a:buFont typeface="Helvetica Neue"/>
              <a:buNone/>
            </a:pP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1"/>
          <p:cNvSpPr txBox="1">
            <a:spLocks noGrp="1"/>
          </p:cNvSpPr>
          <p:nvPr>
            <p:ph type="title"/>
          </p:nvPr>
        </p:nvSpPr>
        <p:spPr>
          <a:xfrm>
            <a:off x="609600" y="116632"/>
            <a:ext cx="10972800" cy="5620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2F2F2F"/>
              </a:buClr>
              <a:buSzPts val="3400"/>
              <a:buFont typeface="Arial"/>
              <a:buNone/>
            </a:pPr>
            <a:r>
              <a:rPr lang="pt-PT">
                <a:solidFill>
                  <a:srgbClr val="2F2F2F"/>
                </a:solidFill>
              </a:rPr>
              <a:t>Other ‘flexibilities’</a:t>
            </a:r>
            <a:endParaRPr i="1"/>
          </a:p>
        </p:txBody>
      </p:sp>
      <p:sp>
        <p:nvSpPr>
          <p:cNvPr id="179" name="Google Shape;179;p11"/>
          <p:cNvSpPr txBox="1"/>
          <p:nvPr/>
        </p:nvSpPr>
        <p:spPr>
          <a:xfrm>
            <a:off x="899160" y="2133600"/>
            <a:ext cx="10972800" cy="4154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2F2F2F"/>
              </a:buClr>
              <a:buSzPts val="2400"/>
              <a:buFont typeface="Noto Sans Symbols"/>
              <a:buNone/>
            </a:pPr>
            <a:r>
              <a:rPr lang="pt-PT" sz="2400" b="1" i="0" u="sng" strike="noStrike" cap="none">
                <a:solidFill>
                  <a:srgbClr val="2F2F2F"/>
                </a:solidFill>
                <a:latin typeface="Arial"/>
                <a:ea typeface="Arial"/>
                <a:cs typeface="Arial"/>
                <a:sym typeface="Arial"/>
              </a:rPr>
              <a:t>Contracts</a:t>
            </a:r>
            <a:endParaRPr/>
          </a:p>
          <a:p>
            <a:pPr marL="285750" marR="0" lvl="0" indent="-285750" algn="l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Noto Sans Symbols"/>
              <a:buChar char="✔"/>
            </a:pPr>
            <a:r>
              <a:rPr lang="pt-PT" sz="2400" b="0" i="0" u="none" strike="noStrike" cap="none">
                <a:solidFill>
                  <a:srgbClr val="2F2F2F"/>
                </a:solidFill>
                <a:latin typeface="Arial"/>
                <a:ea typeface="Arial"/>
                <a:cs typeface="Arial"/>
                <a:sym typeface="Arial"/>
              </a:rPr>
              <a:t>Fixed-termed, seasonal</a:t>
            </a:r>
            <a:endParaRPr/>
          </a:p>
          <a:p>
            <a:pPr marL="285750" marR="0" lvl="0" indent="-285750" algn="l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Noto Sans Symbols"/>
              <a:buChar char="✔"/>
            </a:pPr>
            <a:r>
              <a:rPr lang="pt-PT" sz="2400" b="0" i="0" u="none" strike="noStrike" cap="none">
                <a:solidFill>
                  <a:srgbClr val="2F2F2F"/>
                </a:solidFill>
                <a:latin typeface="Arial"/>
                <a:ea typeface="Arial"/>
                <a:cs typeface="Arial"/>
                <a:sym typeface="Arial"/>
              </a:rPr>
              <a:t>No contract</a:t>
            </a:r>
            <a:endParaRPr/>
          </a:p>
          <a:p>
            <a:pPr marL="285750" marR="0" lvl="0" indent="-285750" algn="l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Noto Sans Symbols"/>
              <a:buChar char="✔"/>
            </a:pPr>
            <a:r>
              <a:rPr lang="pt-PT" sz="2400" b="0" i="0" u="none" strike="noStrike" cap="none">
                <a:solidFill>
                  <a:srgbClr val="2F2F2F"/>
                </a:solidFill>
                <a:latin typeface="Arial"/>
                <a:ea typeface="Arial"/>
                <a:cs typeface="Arial"/>
                <a:sym typeface="Arial"/>
              </a:rPr>
              <a:t>Subcontracting (consultancy, ‘0 hour’ contracts, self-employed workers…)</a:t>
            </a:r>
            <a:endParaRPr/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Noto Sans Symbols"/>
              <a:buNone/>
            </a:pPr>
            <a:r>
              <a:rPr lang="pt-PT" sz="2400" b="1" i="0" u="sng" strike="noStrike" cap="none">
                <a:solidFill>
                  <a:srgbClr val="2F2F2F"/>
                </a:solidFill>
                <a:latin typeface="Arial"/>
                <a:ea typeface="Arial"/>
                <a:cs typeface="Arial"/>
                <a:sym typeface="Arial"/>
              </a:rPr>
              <a:t>Labour careers or life-courses</a:t>
            </a:r>
            <a:endParaRPr/>
          </a:p>
          <a:p>
            <a:pPr marL="285750" marR="0" lvl="0" indent="-285750" algn="l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Noto Sans Symbols"/>
              <a:buChar char="✔"/>
            </a:pPr>
            <a:r>
              <a:rPr lang="pt-PT" sz="2400" b="0" i="0" u="none" strike="noStrike" cap="none">
                <a:solidFill>
                  <a:srgbClr val="2F2F2F"/>
                </a:solidFill>
                <a:latin typeface="Arial"/>
                <a:ea typeface="Arial"/>
                <a:cs typeface="Arial"/>
                <a:sym typeface="Arial"/>
              </a:rPr>
              <a:t>Career breaks: training, unemployment, gap years and volunteering, family responsibilities</a:t>
            </a:r>
            <a:endParaRPr/>
          </a:p>
          <a:p>
            <a:pPr marL="285750" marR="0" lvl="0" indent="-285750" algn="l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Noto Sans Symbols"/>
              <a:buChar char="✔"/>
            </a:pPr>
            <a:r>
              <a:rPr lang="pt-PT" sz="2400" b="0" i="0" u="none" strike="noStrike" cap="none">
                <a:solidFill>
                  <a:srgbClr val="2F2F2F"/>
                </a:solidFill>
                <a:latin typeface="Arial"/>
                <a:ea typeface="Arial"/>
                <a:cs typeface="Arial"/>
                <a:sym typeface="Arial"/>
              </a:rPr>
              <a:t>Mobility between employers, firms, eventually professions (voluntary or involuntary)</a:t>
            </a:r>
            <a:endParaRPr/>
          </a:p>
        </p:txBody>
      </p:sp>
      <p:sp>
        <p:nvSpPr>
          <p:cNvPr id="180" name="Google Shape;180;p11"/>
          <p:cNvSpPr txBox="1"/>
          <p:nvPr/>
        </p:nvSpPr>
        <p:spPr>
          <a:xfrm>
            <a:off x="838200" y="678706"/>
            <a:ext cx="7150790" cy="1569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2F2F2F"/>
              </a:buClr>
              <a:buSzPts val="2400"/>
              <a:buFont typeface="Noto Sans Symbols"/>
              <a:buNone/>
            </a:pPr>
            <a:r>
              <a:rPr lang="pt-PT" sz="2400" b="1" i="0" u="sng" strike="noStrike" cap="none">
                <a:solidFill>
                  <a:srgbClr val="2F2F2F"/>
                </a:solidFill>
                <a:latin typeface="Arial"/>
                <a:ea typeface="Arial"/>
                <a:cs typeface="Arial"/>
                <a:sym typeface="Arial"/>
              </a:rPr>
              <a:t>Workplace</a:t>
            </a:r>
            <a:endParaRPr/>
          </a:p>
          <a:p>
            <a:pPr marL="285750" marR="0" lvl="0" indent="-285750" algn="l" rtl="0">
              <a:spcBef>
                <a:spcPts val="1200"/>
              </a:spcBef>
              <a:spcAft>
                <a:spcPts val="0"/>
              </a:spcAft>
              <a:buClr>
                <a:srgbClr val="2F2F2F"/>
              </a:buClr>
              <a:buSzPts val="2400"/>
              <a:buFont typeface="Noto Sans Symbols"/>
              <a:buChar char="✔"/>
            </a:pPr>
            <a:r>
              <a:rPr lang="pt-PT" sz="2400" b="0" i="0" u="none" strike="noStrike" cap="none">
                <a:solidFill>
                  <a:srgbClr val="2F2F2F"/>
                </a:solidFill>
                <a:latin typeface="Arial"/>
                <a:ea typeface="Arial"/>
                <a:cs typeface="Arial"/>
                <a:sym typeface="Arial"/>
              </a:rPr>
              <a:t>Remote work / teleworking</a:t>
            </a:r>
            <a:endParaRPr/>
          </a:p>
          <a:p>
            <a:pPr marL="285750" marR="0" lvl="0" indent="-285750" algn="l" rtl="0">
              <a:spcBef>
                <a:spcPts val="1200"/>
              </a:spcBef>
              <a:spcAft>
                <a:spcPts val="0"/>
              </a:spcAft>
              <a:buClr>
                <a:srgbClr val="2F2F2F"/>
              </a:buClr>
              <a:buSzPts val="2400"/>
              <a:buFont typeface="Noto Sans Symbols"/>
              <a:buChar char="✔"/>
            </a:pPr>
            <a:r>
              <a:rPr lang="pt-PT" sz="2400" b="0" i="0" u="none" strike="noStrike" cap="none">
                <a:solidFill>
                  <a:srgbClr val="2F2F2F"/>
                </a:solidFill>
                <a:latin typeface="Arial"/>
                <a:ea typeface="Arial"/>
                <a:cs typeface="Arial"/>
                <a:sym typeface="Arial"/>
              </a:rPr>
              <a:t>Digital nomads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2"/>
          <p:cNvSpPr txBox="1">
            <a:spLocks noGrp="1"/>
          </p:cNvSpPr>
          <p:nvPr>
            <p:ph type="title"/>
          </p:nvPr>
        </p:nvSpPr>
        <p:spPr>
          <a:xfrm>
            <a:off x="609600" y="116632"/>
            <a:ext cx="10972800" cy="5620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2F2F2F"/>
              </a:buClr>
              <a:buSzPts val="3400"/>
              <a:buFont typeface="Arial"/>
              <a:buNone/>
            </a:pPr>
            <a:r>
              <a:rPr lang="pt-PT">
                <a:solidFill>
                  <a:srgbClr val="2F2F2F"/>
                </a:solidFill>
              </a:rPr>
              <a:t>Zooming in on teleworking... During the pandemic</a:t>
            </a:r>
            <a:endParaRPr/>
          </a:p>
        </p:txBody>
      </p:sp>
      <p:sp>
        <p:nvSpPr>
          <p:cNvPr id="186" name="Google Shape;186;p12"/>
          <p:cNvSpPr txBox="1">
            <a:spLocks noGrp="1"/>
          </p:cNvSpPr>
          <p:nvPr>
            <p:ph type="body" idx="1"/>
          </p:nvPr>
        </p:nvSpPr>
        <p:spPr>
          <a:xfrm>
            <a:off x="246945" y="1447800"/>
            <a:ext cx="5239455" cy="41280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67"/>
              <a:buFont typeface="Arial"/>
              <a:buNone/>
            </a:pPr>
            <a:r>
              <a:rPr lang="pt-PT" sz="2900"/>
              <a:t>Mobility in the workplace: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2250"/>
              </a:spcBef>
              <a:spcAft>
                <a:spcPts val="0"/>
              </a:spcAft>
              <a:buClr>
                <a:srgbClr val="000000"/>
              </a:buClr>
              <a:buSzPts val="3567"/>
              <a:buFont typeface="Arial"/>
              <a:buNone/>
            </a:pPr>
            <a:r>
              <a:rPr lang="pt-PT" sz="2900" u="sng">
                <a:solidFill>
                  <a:schemeClr val="hlink"/>
                </a:solidFill>
                <a:hlinkClick r:id="rId3"/>
              </a:rPr>
              <a:t>https://www.euronews.com/2020/05/15/coronavirus-is-working-from-home-going-to-be-a-legacy-of-lockdown</a:t>
            </a:r>
            <a:endParaRPr sz="2900"/>
          </a:p>
          <a:p>
            <a:pPr marL="0" lvl="0" indent="0" algn="l" rtl="0">
              <a:lnSpc>
                <a:spcPct val="90000"/>
              </a:lnSpc>
              <a:spcBef>
                <a:spcPts val="2250"/>
              </a:spcBef>
              <a:spcAft>
                <a:spcPts val="0"/>
              </a:spcAft>
              <a:buClr>
                <a:srgbClr val="000000"/>
              </a:buClr>
              <a:buSzPts val="3567"/>
              <a:buFont typeface="Arial"/>
              <a:buNone/>
            </a:pPr>
            <a:endParaRPr sz="2900"/>
          </a:p>
          <a:p>
            <a:pPr marL="304800" lvl="0" indent="-78295" algn="l" rtl="0">
              <a:lnSpc>
                <a:spcPct val="90000"/>
              </a:lnSpc>
              <a:spcBef>
                <a:spcPts val="2250"/>
              </a:spcBef>
              <a:spcAft>
                <a:spcPts val="0"/>
              </a:spcAft>
              <a:buClr>
                <a:srgbClr val="000000"/>
              </a:buClr>
              <a:buSzPts val="3567"/>
              <a:buFont typeface="Arial"/>
              <a:buNone/>
            </a:pPr>
            <a:endParaRPr sz="2900" b="1"/>
          </a:p>
          <a:p>
            <a:pPr marL="457200" lvl="0" indent="-269748" algn="ctr" rtl="0">
              <a:lnSpc>
                <a:spcPct val="90000"/>
              </a:lnSpc>
              <a:spcBef>
                <a:spcPts val="2250"/>
              </a:spcBef>
              <a:spcAft>
                <a:spcPts val="0"/>
              </a:spcAft>
              <a:buClr>
                <a:srgbClr val="000000"/>
              </a:buClr>
              <a:buSzPts val="2952"/>
              <a:buFont typeface="Helvetica Neue"/>
              <a:buNone/>
            </a:pPr>
            <a:endParaRPr/>
          </a:p>
        </p:txBody>
      </p:sp>
      <p:pic>
        <p:nvPicPr>
          <p:cNvPr id="187" name="Google Shape;187;p1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486400" y="1143000"/>
            <a:ext cx="6458655" cy="4832856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12"/>
          <p:cNvSpPr txBox="1"/>
          <p:nvPr/>
        </p:nvSpPr>
        <p:spPr>
          <a:xfrm>
            <a:off x="3466667" y="646182"/>
            <a:ext cx="8508868" cy="4719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2400"/>
              <a:buFont typeface="Arial"/>
              <a:buNone/>
            </a:pPr>
            <a:r>
              <a:rPr lang="pt-PT" sz="2400" b="0" i="0" u="none" strike="noStrike" cap="none">
                <a:solidFill>
                  <a:srgbClr val="5E5E5E"/>
                </a:solidFill>
                <a:latin typeface="Arial"/>
                <a:ea typeface="Arial"/>
                <a:cs typeface="Arial"/>
                <a:sym typeface="Arial"/>
              </a:rPr>
              <a:t>Share of respondents who worked from home during the pandemic</a:t>
            </a:r>
            <a:endParaRPr/>
          </a:p>
        </p:txBody>
      </p:sp>
      <p:sp>
        <p:nvSpPr>
          <p:cNvPr id="189" name="Google Shape;189;p12"/>
          <p:cNvSpPr txBox="1"/>
          <p:nvPr/>
        </p:nvSpPr>
        <p:spPr>
          <a:xfrm>
            <a:off x="1508760" y="5019407"/>
            <a:ext cx="3992880" cy="933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800" b="0" i="0" u="none" strike="noStrike" cap="none">
                <a:solidFill>
                  <a:srgbClr val="5E5E5E"/>
                </a:solidFill>
                <a:latin typeface="Arial"/>
                <a:ea typeface="Arial"/>
                <a:cs typeface="Arial"/>
                <a:sym typeface="Arial"/>
              </a:rPr>
              <a:t>Source: Eurofound (2020), Living, working and COVID-19 dataset, Dublin, http://eurofound.link/covid19data</a:t>
            </a:r>
            <a:endParaRPr sz="1800" b="0" i="1" u="none" strike="noStrike" cap="non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3"/>
          <p:cNvSpPr txBox="1">
            <a:spLocks noGrp="1"/>
          </p:cNvSpPr>
          <p:nvPr>
            <p:ph type="title"/>
          </p:nvPr>
        </p:nvSpPr>
        <p:spPr>
          <a:xfrm>
            <a:off x="609600" y="116632"/>
            <a:ext cx="10972800" cy="5620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2F2F2F"/>
              </a:buClr>
              <a:buSzPts val="3400"/>
              <a:buFont typeface="Arial"/>
              <a:buNone/>
            </a:pPr>
            <a:r>
              <a:rPr lang="pt-PT">
                <a:solidFill>
                  <a:srgbClr val="2F2F2F"/>
                </a:solidFill>
              </a:rPr>
              <a:t>Zooming in on teleworking</a:t>
            </a:r>
            <a:endParaRPr/>
          </a:p>
        </p:txBody>
      </p:sp>
      <p:sp>
        <p:nvSpPr>
          <p:cNvPr id="195" name="Google Shape;195;p13"/>
          <p:cNvSpPr txBox="1"/>
          <p:nvPr/>
        </p:nvSpPr>
        <p:spPr>
          <a:xfrm>
            <a:off x="5499442" y="893908"/>
            <a:ext cx="6357591" cy="8412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2400"/>
              <a:buFont typeface="Arial"/>
              <a:buNone/>
            </a:pPr>
            <a:r>
              <a:rPr lang="pt-PT" sz="2400" b="0" i="0" u="none" strike="noStrike" cap="none">
                <a:solidFill>
                  <a:srgbClr val="5E5E5E"/>
                </a:solidFill>
                <a:latin typeface="Arial"/>
                <a:ea typeface="Arial"/>
                <a:cs typeface="Arial"/>
                <a:sym typeface="Arial"/>
              </a:rPr>
              <a:t>Share of employees working from home 2019-2021 (left) and gender distribution (right), EU27</a:t>
            </a:r>
            <a:endParaRPr/>
          </a:p>
        </p:txBody>
      </p:sp>
      <p:sp>
        <p:nvSpPr>
          <p:cNvPr id="196" name="Google Shape;196;p13"/>
          <p:cNvSpPr txBox="1"/>
          <p:nvPr/>
        </p:nvSpPr>
        <p:spPr>
          <a:xfrm>
            <a:off x="5699760" y="5450704"/>
            <a:ext cx="6157273" cy="3795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800" b="0" i="0" u="none" strike="noStrike" cap="none">
                <a:solidFill>
                  <a:srgbClr val="5E5E5E"/>
                </a:solidFill>
                <a:latin typeface="Arial"/>
                <a:ea typeface="Arial"/>
                <a:cs typeface="Arial"/>
                <a:sym typeface="Arial"/>
              </a:rPr>
              <a:t>Source: Eurofound (2022): Fig. 3 (left) and Fig. 4 (right), Eurostat</a:t>
            </a:r>
            <a:endParaRPr sz="1800" b="0" i="1" u="none" strike="noStrike" cap="non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7" name="Google Shape;197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82009" y="2209800"/>
            <a:ext cx="3263062" cy="3132887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13"/>
          <p:cNvSpPr txBox="1"/>
          <p:nvPr/>
        </p:nvSpPr>
        <p:spPr>
          <a:xfrm>
            <a:off x="594360" y="881385"/>
            <a:ext cx="5501640" cy="54476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2F2F2F"/>
              </a:buClr>
              <a:buSzPts val="2400"/>
              <a:buFont typeface="Noto Sans Symbols"/>
              <a:buNone/>
            </a:pPr>
            <a:r>
              <a:rPr lang="pt-PT" sz="2400" b="1" i="0" u="sng" strike="noStrike" cap="none">
                <a:solidFill>
                  <a:srgbClr val="2F2F2F"/>
                </a:solidFill>
                <a:latin typeface="Arial"/>
                <a:ea typeface="Arial"/>
                <a:cs typeface="Arial"/>
                <a:sym typeface="Arial"/>
              </a:rPr>
              <a:t>Before the pandemic</a:t>
            </a:r>
            <a:endParaRPr/>
          </a:p>
          <a:p>
            <a:pPr marL="285750" marR="0" lvl="0" indent="-285750" algn="l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Noto Sans Symbols"/>
              <a:buChar char="✔"/>
            </a:pPr>
            <a:r>
              <a:rPr lang="pt-PT" sz="2400" b="0" i="0" u="none" strike="noStrike" cap="none">
                <a:solidFill>
                  <a:srgbClr val="2F2F2F"/>
                </a:solidFill>
                <a:latin typeface="Arial"/>
                <a:ea typeface="Arial"/>
                <a:cs typeface="Arial"/>
                <a:sym typeface="Arial"/>
              </a:rPr>
              <a:t>White-collar, high earners, highly educated</a:t>
            </a:r>
            <a:endParaRPr/>
          </a:p>
          <a:p>
            <a:pPr marL="285750" marR="0" lvl="0" indent="-285750" algn="l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Noto Sans Symbols"/>
              <a:buChar char="✔"/>
            </a:pPr>
            <a:r>
              <a:rPr lang="pt-PT" sz="2400" b="0" i="0" u="none" strike="noStrike" cap="none">
                <a:solidFill>
                  <a:srgbClr val="2F2F2F"/>
                </a:solidFill>
                <a:latin typeface="Arial"/>
                <a:ea typeface="Arial"/>
                <a:cs typeface="Arial"/>
                <a:sym typeface="Arial"/>
              </a:rPr>
              <a:t>Urban, densily populated</a:t>
            </a:r>
            <a:endParaRPr/>
          </a:p>
          <a:p>
            <a:pPr marL="285750" marR="0" lvl="0" indent="-285750" algn="l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Noto Sans Symbols"/>
              <a:buChar char="✔"/>
            </a:pPr>
            <a:r>
              <a:rPr lang="pt-PT" sz="2400" b="0" i="0" u="none" strike="noStrike" cap="none">
                <a:solidFill>
                  <a:srgbClr val="2F2F2F"/>
                </a:solidFill>
                <a:latin typeface="Arial"/>
                <a:ea typeface="Arial"/>
                <a:cs typeface="Arial"/>
                <a:sym typeface="Arial"/>
              </a:rPr>
              <a:t>NL, SE, LU, FI, DK: ¼ working from home</a:t>
            </a:r>
            <a:endParaRPr/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Noto Sans Symbols"/>
              <a:buNone/>
            </a:pPr>
            <a:r>
              <a:rPr lang="pt-PT" sz="2400" b="1" i="0" u="sng" strike="noStrike" cap="none">
                <a:solidFill>
                  <a:srgbClr val="2F2F2F"/>
                </a:solidFill>
                <a:latin typeface="Arial"/>
                <a:ea typeface="Arial"/>
                <a:cs typeface="Arial"/>
                <a:sym typeface="Arial"/>
              </a:rPr>
              <a:t>Key drivers of increase during the pandemic</a:t>
            </a:r>
            <a:endParaRPr/>
          </a:p>
          <a:p>
            <a:pPr marL="285750" marR="0" lvl="0" indent="-285750" algn="l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Noto Sans Symbols"/>
              <a:buChar char="✔"/>
            </a:pPr>
            <a:r>
              <a:rPr lang="pt-PT" sz="2400" b="0" i="0" u="none" strike="noStrike" cap="none">
                <a:solidFill>
                  <a:srgbClr val="2F2F2F"/>
                </a:solidFill>
                <a:latin typeface="Arial"/>
                <a:ea typeface="Arial"/>
                <a:cs typeface="Arial"/>
                <a:sym typeface="Arial"/>
              </a:rPr>
              <a:t>Lockdowns</a:t>
            </a:r>
            <a:endParaRPr/>
          </a:p>
          <a:p>
            <a:pPr marL="285750" marR="0" lvl="0" indent="-285750" algn="l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Noto Sans Symbols"/>
              <a:buChar char="✔"/>
            </a:pPr>
            <a:r>
              <a:rPr lang="pt-PT" sz="2400" b="0" i="0" u="none" strike="noStrike" cap="none">
                <a:solidFill>
                  <a:srgbClr val="2F2F2F"/>
                </a:solidFill>
                <a:latin typeface="Arial"/>
                <a:ea typeface="Arial"/>
                <a:cs typeface="Arial"/>
                <a:sym typeface="Arial"/>
              </a:rPr>
              <a:t>But not small children</a:t>
            </a:r>
            <a:endParaRPr/>
          </a:p>
          <a:p>
            <a:pPr marL="285750" marR="0" lvl="0" indent="-285750" algn="l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Noto Sans Symbols"/>
              <a:buChar char="✔"/>
            </a:pPr>
            <a:r>
              <a:rPr lang="pt-PT" sz="2400" b="0" i="0" u="none" strike="noStrike" cap="none">
                <a:solidFill>
                  <a:srgbClr val="2F2F2F"/>
                </a:solidFill>
                <a:latin typeface="Arial"/>
                <a:ea typeface="Arial"/>
                <a:cs typeface="Arial"/>
                <a:sym typeface="Arial"/>
              </a:rPr>
              <a:t>Women more likely to work in teleworkable sectors/occupations</a:t>
            </a:r>
            <a:endParaRPr/>
          </a:p>
        </p:txBody>
      </p:sp>
      <p:pic>
        <p:nvPicPr>
          <p:cNvPr id="199" name="Google Shape;199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45071" y="2179320"/>
            <a:ext cx="2911962" cy="31334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4"/>
          <p:cNvSpPr txBox="1">
            <a:spLocks noGrp="1"/>
          </p:cNvSpPr>
          <p:nvPr>
            <p:ph type="title"/>
          </p:nvPr>
        </p:nvSpPr>
        <p:spPr>
          <a:xfrm>
            <a:off x="609600" y="116632"/>
            <a:ext cx="10972800" cy="5620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2F2F2F"/>
              </a:buClr>
              <a:buSzPts val="3400"/>
              <a:buFont typeface="Arial"/>
              <a:buNone/>
            </a:pPr>
            <a:r>
              <a:rPr lang="pt-PT">
                <a:solidFill>
                  <a:srgbClr val="2F2F2F"/>
                </a:solidFill>
              </a:rPr>
              <a:t>Zooming in on teleworking</a:t>
            </a:r>
            <a:endParaRPr/>
          </a:p>
        </p:txBody>
      </p:sp>
      <p:sp>
        <p:nvSpPr>
          <p:cNvPr id="205" name="Google Shape;205;p14"/>
          <p:cNvSpPr txBox="1"/>
          <p:nvPr/>
        </p:nvSpPr>
        <p:spPr>
          <a:xfrm>
            <a:off x="148591" y="1021707"/>
            <a:ext cx="12039599" cy="4719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2400"/>
              <a:buFont typeface="Arial"/>
              <a:buNone/>
            </a:pPr>
            <a:r>
              <a:rPr lang="pt-PT" sz="2400" b="0" i="0" u="none" strike="noStrike" cap="none">
                <a:solidFill>
                  <a:srgbClr val="5E5E5E"/>
                </a:solidFill>
                <a:latin typeface="Arial"/>
                <a:ea typeface="Arial"/>
                <a:cs typeface="Arial"/>
                <a:sym typeface="Arial"/>
              </a:rPr>
              <a:t>Employees working from home, by age (left) and level of education (right), 2021 and evolution</a:t>
            </a:r>
            <a:endParaRPr/>
          </a:p>
        </p:txBody>
      </p:sp>
      <p:sp>
        <p:nvSpPr>
          <p:cNvPr id="206" name="Google Shape;206;p14"/>
          <p:cNvSpPr txBox="1"/>
          <p:nvPr/>
        </p:nvSpPr>
        <p:spPr>
          <a:xfrm>
            <a:off x="5715000" y="4895041"/>
            <a:ext cx="6267450" cy="3795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800" b="0" i="0" u="none" strike="noStrike" cap="none">
                <a:solidFill>
                  <a:srgbClr val="5E5E5E"/>
                </a:solidFill>
                <a:latin typeface="Arial"/>
                <a:ea typeface="Arial"/>
                <a:cs typeface="Arial"/>
                <a:sym typeface="Arial"/>
              </a:rPr>
              <a:t>Source: Eurofound (2022): Fig. 6 )left) and Fig. 10 (right), Eurostat</a:t>
            </a:r>
            <a:endParaRPr sz="1800" b="0" i="1" u="none" strike="noStrike" cap="non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7" name="Google Shape;207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0031" y="1703343"/>
            <a:ext cx="5813887" cy="309725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183803" y="1733823"/>
            <a:ext cx="5657850" cy="29091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5"/>
          <p:cNvSpPr txBox="1">
            <a:spLocks noGrp="1"/>
          </p:cNvSpPr>
          <p:nvPr>
            <p:ph type="title"/>
          </p:nvPr>
        </p:nvSpPr>
        <p:spPr>
          <a:xfrm>
            <a:off x="609600" y="116632"/>
            <a:ext cx="10972800" cy="5620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2F2F2F"/>
              </a:buClr>
              <a:buSzPts val="3400"/>
              <a:buFont typeface="Arial"/>
              <a:buNone/>
            </a:pPr>
            <a:r>
              <a:rPr lang="pt-PT">
                <a:solidFill>
                  <a:srgbClr val="2F2F2F"/>
                </a:solidFill>
              </a:rPr>
              <a:t>The mith of conciliation of work and family time?</a:t>
            </a:r>
            <a:endParaRPr/>
          </a:p>
        </p:txBody>
      </p:sp>
      <p:sp>
        <p:nvSpPr>
          <p:cNvPr id="214" name="Google Shape;214;p15"/>
          <p:cNvSpPr txBox="1"/>
          <p:nvPr/>
        </p:nvSpPr>
        <p:spPr>
          <a:xfrm>
            <a:off x="76200" y="713447"/>
            <a:ext cx="12039600" cy="8412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2400"/>
              <a:buFont typeface="Arial"/>
              <a:buNone/>
            </a:pPr>
            <a:r>
              <a:rPr lang="pt-PT" sz="2400" b="0" i="0" u="none" strike="noStrike" cap="none">
                <a:solidFill>
                  <a:srgbClr val="5E5E5E"/>
                </a:solidFill>
                <a:latin typeface="Arial"/>
                <a:ea typeface="Arial"/>
                <a:cs typeface="Arial"/>
                <a:sym typeface="Arial"/>
              </a:rPr>
              <a:t>Share of employees with a poor work-life balance, by teleworking arrangement, gender and having children or not, 2021, EU27</a:t>
            </a:r>
            <a:endParaRPr/>
          </a:p>
        </p:txBody>
      </p:sp>
      <p:sp>
        <p:nvSpPr>
          <p:cNvPr id="215" name="Google Shape;215;p15"/>
          <p:cNvSpPr txBox="1"/>
          <p:nvPr/>
        </p:nvSpPr>
        <p:spPr>
          <a:xfrm>
            <a:off x="7186163" y="4855869"/>
            <a:ext cx="4038600" cy="3795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800" b="0" i="0" u="none" strike="noStrike" cap="none">
                <a:solidFill>
                  <a:srgbClr val="5E5E5E"/>
                </a:solidFill>
                <a:latin typeface="Arial"/>
                <a:ea typeface="Arial"/>
                <a:cs typeface="Arial"/>
                <a:sym typeface="Arial"/>
              </a:rPr>
              <a:t>Source: Eurofound (2021): Table 4, EWCTS</a:t>
            </a:r>
            <a:endParaRPr sz="1800" b="0" i="1" u="none" strike="noStrike" cap="non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6" name="Google Shape;216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9600" y="1539463"/>
            <a:ext cx="10615163" cy="33164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6"/>
          <p:cNvSpPr txBox="1">
            <a:spLocks noGrp="1"/>
          </p:cNvSpPr>
          <p:nvPr>
            <p:ph type="title"/>
          </p:nvPr>
        </p:nvSpPr>
        <p:spPr>
          <a:xfrm>
            <a:off x="609600" y="116632"/>
            <a:ext cx="10972800" cy="5620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2F2F2F"/>
              </a:buClr>
              <a:buSzPts val="3400"/>
              <a:buFont typeface="Arial"/>
              <a:buNone/>
            </a:pPr>
            <a:r>
              <a:rPr lang="pt-PT" dirty="0" err="1">
                <a:solidFill>
                  <a:srgbClr val="2F2F2F"/>
                </a:solidFill>
              </a:rPr>
              <a:t>The</a:t>
            </a:r>
            <a:r>
              <a:rPr lang="pt-PT" dirty="0">
                <a:solidFill>
                  <a:srgbClr val="2F2F2F"/>
                </a:solidFill>
              </a:rPr>
              <a:t> </a:t>
            </a:r>
            <a:r>
              <a:rPr lang="pt-PT" dirty="0" err="1">
                <a:solidFill>
                  <a:srgbClr val="2F2F2F"/>
                </a:solidFill>
              </a:rPr>
              <a:t>myth</a:t>
            </a:r>
            <a:r>
              <a:rPr lang="pt-PT" dirty="0">
                <a:solidFill>
                  <a:srgbClr val="2F2F2F"/>
                </a:solidFill>
              </a:rPr>
              <a:t> </a:t>
            </a:r>
            <a:r>
              <a:rPr lang="pt-PT" dirty="0" err="1">
                <a:solidFill>
                  <a:srgbClr val="2F2F2F"/>
                </a:solidFill>
              </a:rPr>
              <a:t>of</a:t>
            </a:r>
            <a:r>
              <a:rPr lang="pt-PT" dirty="0">
                <a:solidFill>
                  <a:srgbClr val="2F2F2F"/>
                </a:solidFill>
              </a:rPr>
              <a:t> </a:t>
            </a:r>
            <a:r>
              <a:rPr lang="pt-PT" dirty="0" err="1">
                <a:solidFill>
                  <a:srgbClr val="2F2F2F"/>
                </a:solidFill>
              </a:rPr>
              <a:t>conciliation</a:t>
            </a:r>
            <a:r>
              <a:rPr lang="pt-PT" dirty="0">
                <a:solidFill>
                  <a:srgbClr val="2F2F2F"/>
                </a:solidFill>
              </a:rPr>
              <a:t> </a:t>
            </a:r>
            <a:r>
              <a:rPr lang="pt-PT" dirty="0" err="1">
                <a:solidFill>
                  <a:srgbClr val="2F2F2F"/>
                </a:solidFill>
              </a:rPr>
              <a:t>of</a:t>
            </a:r>
            <a:r>
              <a:rPr lang="pt-PT" dirty="0">
                <a:solidFill>
                  <a:srgbClr val="2F2F2F"/>
                </a:solidFill>
              </a:rPr>
              <a:t> </a:t>
            </a:r>
            <a:r>
              <a:rPr lang="pt-PT" dirty="0" err="1">
                <a:solidFill>
                  <a:srgbClr val="2F2F2F"/>
                </a:solidFill>
              </a:rPr>
              <a:t>work</a:t>
            </a:r>
            <a:r>
              <a:rPr lang="pt-PT" dirty="0">
                <a:solidFill>
                  <a:srgbClr val="2F2F2F"/>
                </a:solidFill>
              </a:rPr>
              <a:t> </a:t>
            </a:r>
            <a:r>
              <a:rPr lang="pt-PT" dirty="0" err="1">
                <a:solidFill>
                  <a:srgbClr val="2F2F2F"/>
                </a:solidFill>
              </a:rPr>
              <a:t>and</a:t>
            </a:r>
            <a:r>
              <a:rPr lang="pt-PT" dirty="0">
                <a:solidFill>
                  <a:srgbClr val="2F2F2F"/>
                </a:solidFill>
              </a:rPr>
              <a:t> </a:t>
            </a:r>
            <a:r>
              <a:rPr lang="pt-PT" dirty="0" err="1">
                <a:solidFill>
                  <a:srgbClr val="2F2F2F"/>
                </a:solidFill>
              </a:rPr>
              <a:t>family</a:t>
            </a:r>
            <a:r>
              <a:rPr lang="pt-PT" dirty="0">
                <a:solidFill>
                  <a:srgbClr val="2F2F2F"/>
                </a:solidFill>
              </a:rPr>
              <a:t> time?</a:t>
            </a:r>
            <a:endParaRPr dirty="0"/>
          </a:p>
        </p:txBody>
      </p:sp>
      <p:sp>
        <p:nvSpPr>
          <p:cNvPr id="222" name="Google Shape;222;p16"/>
          <p:cNvSpPr txBox="1"/>
          <p:nvPr/>
        </p:nvSpPr>
        <p:spPr>
          <a:xfrm>
            <a:off x="2895600" y="585510"/>
            <a:ext cx="9220200" cy="8412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5E5E"/>
              </a:buClr>
              <a:buSzPts val="2400"/>
              <a:buFont typeface="Arial"/>
              <a:buNone/>
            </a:pPr>
            <a:r>
              <a:rPr lang="pt-PT" sz="2400" b="0" i="0" u="none" strike="noStrike" cap="none">
                <a:solidFill>
                  <a:srgbClr val="5E5E5E"/>
                </a:solidFill>
                <a:latin typeface="Arial"/>
                <a:ea typeface="Arial"/>
                <a:cs typeface="Arial"/>
                <a:sym typeface="Arial"/>
              </a:rPr>
              <a:t>Share of full-time employees working overtime, during their free time or more than 40 hours per week, per teleworking arrangement, 2021, EU27</a:t>
            </a:r>
            <a:endParaRPr/>
          </a:p>
        </p:txBody>
      </p:sp>
      <p:sp>
        <p:nvSpPr>
          <p:cNvPr id="223" name="Google Shape;223;p16"/>
          <p:cNvSpPr txBox="1"/>
          <p:nvPr/>
        </p:nvSpPr>
        <p:spPr>
          <a:xfrm>
            <a:off x="8001000" y="5709354"/>
            <a:ext cx="5105400" cy="3795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800" b="0" i="0" u="none" strike="noStrike" cap="none">
                <a:solidFill>
                  <a:srgbClr val="5E5E5E"/>
                </a:solidFill>
                <a:latin typeface="Arial"/>
                <a:ea typeface="Arial"/>
                <a:cs typeface="Arial"/>
                <a:sym typeface="Arial"/>
              </a:rPr>
              <a:t>Source: Eurofound (2022): Fig. 17, EWCTS</a:t>
            </a:r>
            <a:endParaRPr sz="1800" b="0" i="1" u="none" strike="noStrike" cap="non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4" name="Google Shape;224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495800" y="1318329"/>
            <a:ext cx="7439025" cy="4391025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Google Shape;225;p16"/>
          <p:cNvSpPr txBox="1"/>
          <p:nvPr/>
        </p:nvSpPr>
        <p:spPr>
          <a:xfrm>
            <a:off x="640079" y="1457246"/>
            <a:ext cx="3550921" cy="4339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Noto Sans Symbols"/>
              <a:buNone/>
            </a:pPr>
            <a:r>
              <a:rPr lang="pt-PT" sz="2400" b="0" i="0" u="none" strike="noStrike" cap="none" dirty="0" err="1">
                <a:solidFill>
                  <a:srgbClr val="2F2F2F"/>
                </a:solidFill>
                <a:latin typeface="Arial"/>
                <a:ea typeface="Arial"/>
                <a:cs typeface="Arial"/>
                <a:sym typeface="Arial"/>
              </a:rPr>
              <a:t>However</a:t>
            </a:r>
            <a:r>
              <a:rPr lang="pt-PT" sz="2400" b="0" i="0" u="none" strike="noStrike" cap="none" dirty="0">
                <a:solidFill>
                  <a:srgbClr val="2F2F2F"/>
                </a:solidFill>
                <a:latin typeface="Arial"/>
                <a:ea typeface="Arial"/>
                <a:cs typeface="Arial"/>
                <a:sym typeface="Arial"/>
              </a:rPr>
              <a:t>...</a:t>
            </a:r>
            <a:endParaRPr dirty="0"/>
          </a:p>
          <a:p>
            <a:pPr marL="285750" marR="0" lvl="0" indent="-285750" algn="l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Noto Sans Symbols"/>
              <a:buChar char="✔"/>
            </a:pPr>
            <a:r>
              <a:rPr lang="pt-PT" sz="2400" b="0" i="0" u="none" strike="noStrike" cap="none" dirty="0" err="1">
                <a:solidFill>
                  <a:srgbClr val="2F2F2F"/>
                </a:solidFill>
                <a:latin typeface="Arial"/>
                <a:ea typeface="Arial"/>
                <a:cs typeface="Arial"/>
                <a:sym typeface="Arial"/>
              </a:rPr>
              <a:t>Pandemic</a:t>
            </a:r>
            <a:r>
              <a:rPr lang="pt-PT" sz="2400" b="0" i="0" u="none" strike="noStrike" cap="none" dirty="0">
                <a:solidFill>
                  <a:srgbClr val="2F2F2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PT" sz="2400" b="0" i="0" u="none" strike="noStrike" cap="none" dirty="0" err="1">
                <a:solidFill>
                  <a:srgbClr val="2F2F2F"/>
                </a:solidFill>
                <a:latin typeface="Arial"/>
                <a:ea typeface="Arial"/>
                <a:cs typeface="Arial"/>
                <a:sym typeface="Arial"/>
              </a:rPr>
              <a:t>was</a:t>
            </a:r>
            <a:r>
              <a:rPr lang="pt-PT" sz="2400" b="0" i="0" u="none" strike="noStrike" cap="none" dirty="0">
                <a:solidFill>
                  <a:srgbClr val="2F2F2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PT" sz="2400" b="0" i="0" u="none" strike="noStrike" cap="none" dirty="0" err="1">
                <a:solidFill>
                  <a:srgbClr val="2F2F2F"/>
                </a:solidFill>
                <a:latin typeface="Arial"/>
                <a:ea typeface="Arial"/>
                <a:cs typeface="Arial"/>
                <a:sym typeface="Arial"/>
              </a:rPr>
              <a:t>itself</a:t>
            </a:r>
            <a:r>
              <a:rPr lang="pt-PT" sz="2400" b="0" i="0" u="none" strike="noStrike" cap="none" dirty="0">
                <a:solidFill>
                  <a:srgbClr val="2F2F2F"/>
                </a:solidFill>
                <a:latin typeface="Arial"/>
                <a:ea typeface="Arial"/>
                <a:cs typeface="Arial"/>
                <a:sym typeface="Arial"/>
              </a:rPr>
              <a:t> a </a:t>
            </a:r>
            <a:r>
              <a:rPr lang="pt-PT" sz="2400" b="0" i="0" u="none" strike="noStrike" cap="none" dirty="0" err="1">
                <a:solidFill>
                  <a:srgbClr val="2F2F2F"/>
                </a:solidFill>
                <a:latin typeface="Arial"/>
                <a:ea typeface="Arial"/>
                <a:cs typeface="Arial"/>
                <a:sym typeface="Arial"/>
              </a:rPr>
              <a:t>factor</a:t>
            </a:r>
            <a:endParaRPr dirty="0"/>
          </a:p>
          <a:p>
            <a:pPr marL="285750" marR="0" lvl="0" indent="-285750" algn="l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Noto Sans Symbols"/>
              <a:buChar char="✔"/>
            </a:pPr>
            <a:r>
              <a:rPr lang="pt-PT" sz="2400" b="0" i="0" u="none" strike="noStrike" cap="none" dirty="0" err="1">
                <a:solidFill>
                  <a:srgbClr val="2F2F2F"/>
                </a:solidFill>
                <a:latin typeface="Arial"/>
                <a:ea typeface="Arial"/>
                <a:cs typeface="Arial"/>
                <a:sym typeface="Arial"/>
              </a:rPr>
              <a:t>Greater</a:t>
            </a:r>
            <a:r>
              <a:rPr lang="pt-PT" sz="2400" b="0" i="0" u="none" strike="noStrike" cap="none" dirty="0">
                <a:solidFill>
                  <a:srgbClr val="2F2F2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PT" sz="2400" b="0" i="0" u="none" strike="noStrike" cap="none" dirty="0" err="1">
                <a:solidFill>
                  <a:srgbClr val="2F2F2F"/>
                </a:solidFill>
                <a:latin typeface="Arial"/>
                <a:ea typeface="Arial"/>
                <a:cs typeface="Arial"/>
                <a:sym typeface="Arial"/>
              </a:rPr>
              <a:t>anxiety</a:t>
            </a:r>
            <a:r>
              <a:rPr lang="pt-PT" sz="2400" b="0" i="0" u="none" strike="noStrike" cap="none" dirty="0">
                <a:solidFill>
                  <a:srgbClr val="2F2F2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PT" sz="2400" b="0" i="0" u="none" strike="noStrike" cap="none" dirty="0" err="1">
                <a:solidFill>
                  <a:srgbClr val="2F2F2F"/>
                </a:solidFill>
                <a:latin typeface="Arial"/>
                <a:ea typeface="Arial"/>
                <a:cs typeface="Arial"/>
                <a:sym typeface="Arial"/>
              </a:rPr>
              <a:t>and</a:t>
            </a:r>
            <a:r>
              <a:rPr lang="pt-PT" sz="2400" b="0" i="0" u="none" strike="noStrike" cap="none" dirty="0">
                <a:solidFill>
                  <a:srgbClr val="2F2F2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PT" sz="2400" b="0" i="0" u="none" strike="noStrike" cap="none" dirty="0" err="1">
                <a:solidFill>
                  <a:srgbClr val="2F2F2F"/>
                </a:solidFill>
                <a:latin typeface="Arial"/>
                <a:ea typeface="Arial"/>
                <a:cs typeface="Arial"/>
                <a:sym typeface="Arial"/>
              </a:rPr>
              <a:t>worse</a:t>
            </a:r>
            <a:r>
              <a:rPr lang="pt-PT" sz="2400" b="0" i="0" u="none" strike="noStrike" cap="none" dirty="0">
                <a:solidFill>
                  <a:srgbClr val="2F2F2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PT" sz="2400" b="0" i="0" u="none" strike="noStrike" cap="none" dirty="0" err="1">
                <a:solidFill>
                  <a:srgbClr val="2F2F2F"/>
                </a:solidFill>
                <a:latin typeface="Arial"/>
                <a:ea typeface="Arial"/>
                <a:cs typeface="Arial"/>
                <a:sym typeface="Arial"/>
              </a:rPr>
              <a:t>health</a:t>
            </a:r>
            <a:r>
              <a:rPr lang="pt-PT" sz="2400" b="0" i="0" u="none" strike="noStrike" cap="none" dirty="0">
                <a:solidFill>
                  <a:srgbClr val="2F2F2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PT" sz="2400" b="0" i="0" u="none" strike="noStrike" cap="none" dirty="0" err="1">
                <a:solidFill>
                  <a:srgbClr val="2F2F2F"/>
                </a:solidFill>
                <a:latin typeface="Arial"/>
                <a:ea typeface="Arial"/>
                <a:cs typeface="Arial"/>
                <a:sym typeface="Arial"/>
              </a:rPr>
              <a:t>symptoms</a:t>
            </a:r>
            <a:r>
              <a:rPr lang="pt-PT" sz="2400" b="0" i="0" u="none" strike="noStrike" cap="none" dirty="0">
                <a:solidFill>
                  <a:srgbClr val="2F2F2F"/>
                </a:solidFill>
                <a:latin typeface="Arial"/>
                <a:ea typeface="Arial"/>
                <a:cs typeface="Arial"/>
                <a:sym typeface="Arial"/>
              </a:rPr>
              <a:t> (e.g. </a:t>
            </a:r>
            <a:r>
              <a:rPr lang="pt-PT" sz="2400" b="0" i="0" u="none" strike="noStrike" cap="none" dirty="0" err="1">
                <a:solidFill>
                  <a:srgbClr val="2F2F2F"/>
                </a:solidFill>
                <a:latin typeface="Arial"/>
                <a:ea typeface="Arial"/>
                <a:cs typeface="Arial"/>
                <a:sym typeface="Arial"/>
              </a:rPr>
              <a:t>headaches</a:t>
            </a:r>
            <a:r>
              <a:rPr lang="pt-PT" sz="2400" b="0" i="0" u="none" strike="noStrike" cap="none" dirty="0">
                <a:solidFill>
                  <a:srgbClr val="2F2F2F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endParaRPr dirty="0"/>
          </a:p>
          <a:p>
            <a:pPr marL="285750" marR="0" lvl="0" indent="-285750" algn="l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Noto Sans Symbols"/>
              <a:buChar char="✔"/>
            </a:pPr>
            <a:r>
              <a:rPr lang="pt-PT" sz="2400" b="0" i="0" u="none" strike="noStrike" cap="none" dirty="0" err="1">
                <a:solidFill>
                  <a:srgbClr val="2F2F2F"/>
                </a:solidFill>
                <a:latin typeface="Arial"/>
                <a:ea typeface="Arial"/>
                <a:cs typeface="Arial"/>
                <a:sym typeface="Arial"/>
              </a:rPr>
              <a:t>Right</a:t>
            </a:r>
            <a:r>
              <a:rPr lang="pt-PT" sz="2400" b="0" i="0" u="none" strike="noStrike" cap="none" dirty="0">
                <a:solidFill>
                  <a:srgbClr val="2F2F2F"/>
                </a:solidFill>
                <a:latin typeface="Arial"/>
                <a:ea typeface="Arial"/>
                <a:cs typeface="Arial"/>
                <a:sym typeface="Arial"/>
              </a:rPr>
              <a:t> to </a:t>
            </a:r>
            <a:r>
              <a:rPr lang="pt-PT" sz="2400" b="0" i="0" u="none" strike="noStrike" cap="none" dirty="0" err="1">
                <a:solidFill>
                  <a:srgbClr val="2F2F2F"/>
                </a:solidFill>
                <a:latin typeface="Arial"/>
                <a:ea typeface="Arial"/>
                <a:cs typeface="Arial"/>
                <a:sym typeface="Arial"/>
              </a:rPr>
              <a:t>disconnect</a:t>
            </a:r>
            <a:r>
              <a:rPr lang="pt-PT" sz="2400" b="0" i="0" u="none" strike="noStrike" cap="none" dirty="0">
                <a:solidFill>
                  <a:srgbClr val="2F2F2F"/>
                </a:solidFill>
                <a:latin typeface="Arial"/>
                <a:ea typeface="Arial"/>
                <a:cs typeface="Arial"/>
                <a:sym typeface="Arial"/>
              </a:rPr>
              <a:t>: EU </a:t>
            </a:r>
            <a:r>
              <a:rPr lang="pt-PT" sz="2400" b="0" i="0" u="none" strike="noStrike" cap="none" dirty="0" err="1">
                <a:solidFill>
                  <a:srgbClr val="2F2F2F"/>
                </a:solidFill>
                <a:latin typeface="Arial"/>
                <a:ea typeface="Arial"/>
                <a:cs typeface="Arial"/>
                <a:sym typeface="Arial"/>
              </a:rPr>
              <a:t>Directive</a:t>
            </a:r>
            <a:r>
              <a:rPr lang="pt-PT" sz="2400" b="0" i="0" u="none" strike="noStrike" cap="none" dirty="0">
                <a:solidFill>
                  <a:srgbClr val="2F2F2F"/>
                </a:solidFill>
                <a:latin typeface="Arial"/>
                <a:ea typeface="Arial"/>
                <a:cs typeface="Arial"/>
                <a:sym typeface="Arial"/>
              </a:rPr>
              <a:t> (</a:t>
            </a:r>
            <a:r>
              <a:rPr lang="pt-PT" sz="2400" b="0" i="0" u="none" strike="noStrike" cap="none" dirty="0" err="1">
                <a:solidFill>
                  <a:srgbClr val="2F2F2F"/>
                </a:solidFill>
                <a:latin typeface="Arial"/>
                <a:ea typeface="Arial"/>
                <a:cs typeface="Arial"/>
                <a:sym typeface="Arial"/>
              </a:rPr>
              <a:t>proposal</a:t>
            </a:r>
            <a:r>
              <a:rPr lang="pt-PT" sz="2400" b="0" i="0" u="none" strike="noStrike" cap="none" dirty="0">
                <a:solidFill>
                  <a:srgbClr val="2F2F2F"/>
                </a:solidFill>
                <a:latin typeface="Arial"/>
                <a:ea typeface="Arial"/>
                <a:cs typeface="Arial"/>
                <a:sym typeface="Arial"/>
              </a:rPr>
              <a:t>), FR (2013), IT, BE, FR, ES </a:t>
            </a:r>
            <a:r>
              <a:rPr lang="pt-PT" sz="2400" b="0" i="0" u="none" strike="noStrike" cap="none" dirty="0" err="1">
                <a:solidFill>
                  <a:srgbClr val="2F2F2F"/>
                </a:solidFill>
                <a:latin typeface="Arial"/>
                <a:ea typeface="Arial"/>
                <a:cs typeface="Arial"/>
                <a:sym typeface="Arial"/>
              </a:rPr>
              <a:t>and</a:t>
            </a:r>
            <a:r>
              <a:rPr lang="pt-PT" sz="2400" b="0" i="0" u="none" strike="noStrike" cap="none" dirty="0">
                <a:solidFill>
                  <a:srgbClr val="2F2F2F"/>
                </a:solidFill>
                <a:latin typeface="Arial"/>
                <a:ea typeface="Arial"/>
                <a:cs typeface="Arial"/>
                <a:sym typeface="Arial"/>
              </a:rPr>
              <a:t> PT (2021)</a:t>
            </a:r>
            <a:endParaRPr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17"/>
          <p:cNvSpPr txBox="1">
            <a:spLocks noGrp="1"/>
          </p:cNvSpPr>
          <p:nvPr>
            <p:ph type="title"/>
          </p:nvPr>
        </p:nvSpPr>
        <p:spPr>
          <a:xfrm>
            <a:off x="609600" y="116632"/>
            <a:ext cx="10972800" cy="5620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2F2F2F"/>
              </a:buClr>
              <a:buSzPts val="3400"/>
              <a:buFont typeface="Arial"/>
              <a:buNone/>
            </a:pPr>
            <a:r>
              <a:rPr lang="pt-PT">
                <a:solidFill>
                  <a:srgbClr val="2F2F2F"/>
                </a:solidFill>
              </a:rPr>
              <a:t>Teleworking and the future of work</a:t>
            </a:r>
            <a:endParaRPr/>
          </a:p>
        </p:txBody>
      </p:sp>
      <p:pic>
        <p:nvPicPr>
          <p:cNvPr id="231" name="Google Shape;231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891899" y="1663169"/>
            <a:ext cx="6010541" cy="3095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9560" y="1663169"/>
            <a:ext cx="5467350" cy="4010025"/>
          </a:xfrm>
          <a:prstGeom prst="rect">
            <a:avLst/>
          </a:prstGeom>
          <a:noFill/>
          <a:ln>
            <a:noFill/>
          </a:ln>
        </p:spPr>
      </p:pic>
      <p:sp>
        <p:nvSpPr>
          <p:cNvPr id="233" name="Google Shape;233;p17"/>
          <p:cNvSpPr txBox="1"/>
          <p:nvPr/>
        </p:nvSpPr>
        <p:spPr>
          <a:xfrm>
            <a:off x="5756910" y="713447"/>
            <a:ext cx="6358889" cy="8412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2400" b="0" i="0" u="none" strike="noStrike" cap="none">
                <a:solidFill>
                  <a:srgbClr val="5E5E5E"/>
                </a:solidFill>
                <a:latin typeface="Arial"/>
                <a:ea typeface="Arial"/>
                <a:cs typeface="Arial"/>
                <a:sym typeface="Arial"/>
              </a:rPr>
              <a:t>Absolute change (thousands) in employment by degree of teleworkability and sex, EU27</a:t>
            </a:r>
            <a:endParaRPr sz="2400" b="0" i="0" u="none" strike="noStrike" cap="non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" name="Google Shape;234;p17"/>
          <p:cNvSpPr txBox="1"/>
          <p:nvPr/>
        </p:nvSpPr>
        <p:spPr>
          <a:xfrm>
            <a:off x="609600" y="912376"/>
            <a:ext cx="5109210" cy="4719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2400" b="0" i="0" u="none" strike="noStrike" cap="none">
                <a:solidFill>
                  <a:srgbClr val="5E5E5E"/>
                </a:solidFill>
                <a:latin typeface="Arial"/>
                <a:ea typeface="Arial"/>
                <a:cs typeface="Arial"/>
                <a:sym typeface="Arial"/>
              </a:rPr>
              <a:t>Teleworkable employment</a:t>
            </a:r>
            <a:endParaRPr sz="2400" b="0" i="0" u="none" strike="noStrike" cap="non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5" name="Google Shape;235;p17"/>
          <p:cNvSpPr txBox="1"/>
          <p:nvPr/>
        </p:nvSpPr>
        <p:spPr>
          <a:xfrm>
            <a:off x="6059538" y="5461397"/>
            <a:ext cx="6025781" cy="65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800" b="0" i="0" u="none" strike="noStrike" cap="none">
                <a:solidFill>
                  <a:srgbClr val="5E5E5E"/>
                </a:solidFill>
                <a:latin typeface="Arial"/>
                <a:ea typeface="Arial"/>
                <a:cs typeface="Arial"/>
                <a:sym typeface="Arial"/>
              </a:rPr>
              <a:t>Source: Eurofound (2022): Tab. 2 and Fig. 15, Eurostat (Fig. 15) and Eurostat and Sostero et al (2020) (Tab 2)</a:t>
            </a:r>
            <a:endParaRPr sz="1800" b="0" i="1" u="none" strike="noStrike" cap="none">
              <a:solidFill>
                <a:srgbClr val="5E5E5E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8"/>
          <p:cNvSpPr txBox="1">
            <a:spLocks noGrp="1"/>
          </p:cNvSpPr>
          <p:nvPr>
            <p:ph type="title"/>
          </p:nvPr>
        </p:nvSpPr>
        <p:spPr>
          <a:xfrm>
            <a:off x="609600" y="116632"/>
            <a:ext cx="10972800" cy="5620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2F2F2F"/>
              </a:buClr>
              <a:buSzPts val="3400"/>
              <a:buFont typeface="Arial"/>
              <a:buNone/>
            </a:pPr>
            <a:r>
              <a:rPr lang="pt-PT">
                <a:solidFill>
                  <a:srgbClr val="2F2F2F"/>
                </a:solidFill>
              </a:rPr>
              <a:t>Contractual precarity	</a:t>
            </a:r>
            <a:endParaRPr/>
          </a:p>
        </p:txBody>
      </p:sp>
      <p:grpSp>
        <p:nvGrpSpPr>
          <p:cNvPr id="242" name="Google Shape;242;p18"/>
          <p:cNvGrpSpPr/>
          <p:nvPr/>
        </p:nvGrpSpPr>
        <p:grpSpPr>
          <a:xfrm>
            <a:off x="1657200" y="977951"/>
            <a:ext cx="6800966" cy="4257001"/>
            <a:chOff x="33" y="139751"/>
            <a:chExt cx="6800966" cy="4257001"/>
          </a:xfrm>
        </p:grpSpPr>
        <p:sp>
          <p:nvSpPr>
            <p:cNvPr id="243" name="Google Shape;243;p18"/>
            <p:cNvSpPr/>
            <p:nvPr/>
          </p:nvSpPr>
          <p:spPr>
            <a:xfrm>
              <a:off x="33" y="139751"/>
              <a:ext cx="3178021" cy="633600"/>
            </a:xfrm>
            <a:prstGeom prst="rect">
              <a:avLst/>
            </a:prstGeom>
            <a:solidFill>
              <a:srgbClr val="C00000"/>
            </a:solidFill>
            <a:ln w="254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244;p18"/>
            <p:cNvSpPr txBox="1"/>
            <p:nvPr/>
          </p:nvSpPr>
          <p:spPr>
            <a:xfrm>
              <a:off x="33" y="139751"/>
              <a:ext cx="3178021" cy="633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6450" tIns="89400" rIns="156450" bIns="894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200"/>
                <a:buFont typeface="Helvetica Neue"/>
                <a:buNone/>
              </a:pPr>
              <a:r>
                <a:rPr lang="pt-PT" sz="2200" b="0" i="0" u="none" strike="noStrike" cap="none">
                  <a:solidFill>
                    <a:schemeClr val="lt1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Objective dimensions</a:t>
              </a:r>
              <a:endParaRPr/>
            </a:p>
          </p:txBody>
        </p:sp>
        <p:sp>
          <p:nvSpPr>
            <p:cNvPr id="245" name="Google Shape;245;p18"/>
            <p:cNvSpPr/>
            <p:nvPr/>
          </p:nvSpPr>
          <p:spPr>
            <a:xfrm>
              <a:off x="33" y="773352"/>
              <a:ext cx="3178021" cy="3623400"/>
            </a:xfrm>
            <a:prstGeom prst="rect">
              <a:avLst/>
            </a:prstGeom>
            <a:solidFill>
              <a:srgbClr val="C00000">
                <a:alpha val="29803"/>
              </a:srgbClr>
            </a:solidFill>
            <a:ln w="25400" cap="flat" cmpd="sng">
              <a:solidFill>
                <a:srgbClr val="CADFFF">
                  <a:alpha val="89803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246;p18"/>
            <p:cNvSpPr txBox="1"/>
            <p:nvPr/>
          </p:nvSpPr>
          <p:spPr>
            <a:xfrm>
              <a:off x="33" y="773352"/>
              <a:ext cx="3178021" cy="3623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7325" tIns="117325" rIns="156450" bIns="176000" anchor="t" anchorCtr="0">
              <a:noAutofit/>
            </a:bodyPr>
            <a:lstStyle/>
            <a:p>
              <a:pPr marL="228600" marR="0" lvl="1" indent="-22860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200"/>
                <a:buFont typeface="Helvetica Neue"/>
                <a:buChar char="•"/>
              </a:pPr>
              <a:r>
                <a:rPr lang="pt-PT" sz="2200" b="0" i="0" u="none" strike="noStrike" cap="none">
                  <a:solidFill>
                    <a:schemeClr val="dk1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Fixed-term contracts or even more flexible contractual arrangements with reduced or null social protection; underemployment</a:t>
              </a:r>
              <a:endParaRPr/>
            </a:p>
            <a:p>
              <a:pPr marL="228600" marR="0" lvl="1" indent="-228600" algn="l" rtl="0">
                <a:lnSpc>
                  <a:spcPct val="90000"/>
                </a:lnSpc>
                <a:spcBef>
                  <a:spcPts val="330"/>
                </a:spcBef>
                <a:spcAft>
                  <a:spcPts val="0"/>
                </a:spcAft>
                <a:buClr>
                  <a:schemeClr val="dk1"/>
                </a:buClr>
                <a:buSzPts val="2200"/>
                <a:buFont typeface="Helvetica Neue"/>
                <a:buChar char="•"/>
              </a:pPr>
              <a:r>
                <a:rPr lang="pt-PT" sz="2200" b="0" i="0" u="none" strike="noStrike" cap="none">
                  <a:solidFill>
                    <a:schemeClr val="dk1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Poor working conditions</a:t>
              </a:r>
              <a:endParaRPr/>
            </a:p>
            <a:p>
              <a:pPr marL="228600" marR="0" lvl="1" indent="-228600" algn="l" rtl="0">
                <a:lnSpc>
                  <a:spcPct val="90000"/>
                </a:lnSpc>
                <a:spcBef>
                  <a:spcPts val="330"/>
                </a:spcBef>
                <a:spcAft>
                  <a:spcPts val="0"/>
                </a:spcAft>
                <a:buClr>
                  <a:schemeClr val="dk1"/>
                </a:buClr>
                <a:buSzPts val="2200"/>
                <a:buFont typeface="Helvetica Neue"/>
                <a:buChar char="•"/>
              </a:pPr>
              <a:r>
                <a:rPr lang="pt-PT" sz="2200" b="0" i="0" u="none" strike="noStrike" cap="none">
                  <a:solidFill>
                    <a:schemeClr val="dk1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Time devoted to job-search; on-call time</a:t>
              </a:r>
              <a:endParaRPr/>
            </a:p>
          </p:txBody>
        </p:sp>
        <p:sp>
          <p:nvSpPr>
            <p:cNvPr id="247" name="Google Shape;247;p18"/>
            <p:cNvSpPr/>
            <p:nvPr/>
          </p:nvSpPr>
          <p:spPr>
            <a:xfrm>
              <a:off x="3622978" y="139751"/>
              <a:ext cx="3178021" cy="633600"/>
            </a:xfrm>
            <a:prstGeom prst="rect">
              <a:avLst/>
            </a:prstGeom>
            <a:solidFill>
              <a:srgbClr val="C00000"/>
            </a:solidFill>
            <a:ln w="254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248;p18"/>
            <p:cNvSpPr txBox="1"/>
            <p:nvPr/>
          </p:nvSpPr>
          <p:spPr>
            <a:xfrm>
              <a:off x="3622978" y="139751"/>
              <a:ext cx="3178021" cy="633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6450" tIns="89400" rIns="156450" bIns="894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200"/>
                <a:buFont typeface="Helvetica Neue"/>
                <a:buNone/>
              </a:pPr>
              <a:r>
                <a:rPr lang="pt-PT" sz="2200" b="0" i="0" u="none" strike="noStrike" cap="none">
                  <a:solidFill>
                    <a:schemeClr val="lt1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Subjective dimensions</a:t>
              </a:r>
              <a:endParaRPr/>
            </a:p>
          </p:txBody>
        </p:sp>
        <p:sp>
          <p:nvSpPr>
            <p:cNvPr id="249" name="Google Shape;249;p18"/>
            <p:cNvSpPr/>
            <p:nvPr/>
          </p:nvSpPr>
          <p:spPr>
            <a:xfrm>
              <a:off x="3622978" y="773352"/>
              <a:ext cx="3178021" cy="3623400"/>
            </a:xfrm>
            <a:prstGeom prst="rect">
              <a:avLst/>
            </a:prstGeom>
            <a:solidFill>
              <a:srgbClr val="C00000">
                <a:alpha val="29803"/>
              </a:srgbClr>
            </a:solidFill>
            <a:ln w="25400" cap="flat" cmpd="sng">
              <a:solidFill>
                <a:srgbClr val="CADFFF">
                  <a:alpha val="89803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250;p18"/>
            <p:cNvSpPr txBox="1"/>
            <p:nvPr/>
          </p:nvSpPr>
          <p:spPr>
            <a:xfrm>
              <a:off x="3622978" y="773352"/>
              <a:ext cx="3178021" cy="3623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7325" tIns="117325" rIns="156450" bIns="176000" anchor="t" anchorCtr="0">
              <a:noAutofit/>
            </a:bodyPr>
            <a:lstStyle/>
            <a:p>
              <a:pPr marL="228600" marR="0" lvl="1" indent="-22860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200"/>
                <a:buFont typeface="Helvetica Neue"/>
                <a:buChar char="•"/>
              </a:pPr>
              <a:r>
                <a:rPr lang="pt-PT" sz="2200" b="0" i="0" u="none" strike="noStrike" cap="none">
                  <a:solidFill>
                    <a:schemeClr val="dk1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(In)voluntary nature of precarious work is deemed as inevitable</a:t>
              </a:r>
              <a:endParaRPr/>
            </a:p>
            <a:p>
              <a:pPr marL="228600" marR="0" lvl="1" indent="-228600" algn="l" rtl="0">
                <a:lnSpc>
                  <a:spcPct val="90000"/>
                </a:lnSpc>
                <a:spcBef>
                  <a:spcPts val="330"/>
                </a:spcBef>
                <a:spcAft>
                  <a:spcPts val="0"/>
                </a:spcAft>
                <a:buClr>
                  <a:schemeClr val="dk1"/>
                </a:buClr>
                <a:buSzPts val="2200"/>
                <a:buFont typeface="Helvetica Neue"/>
                <a:buChar char="•"/>
              </a:pPr>
              <a:r>
                <a:rPr lang="pt-PT" sz="2200" b="0" i="0" u="none" strike="noStrike" cap="none">
                  <a:solidFill>
                    <a:schemeClr val="dk1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Subjective perception of uncertainty and insecurity</a:t>
              </a:r>
              <a:endParaRPr/>
            </a:p>
            <a:p>
              <a:pPr marL="228600" marR="0" lvl="1" indent="-228600" algn="l" rtl="0">
                <a:lnSpc>
                  <a:spcPct val="90000"/>
                </a:lnSpc>
                <a:spcBef>
                  <a:spcPts val="330"/>
                </a:spcBef>
                <a:spcAft>
                  <a:spcPts val="0"/>
                </a:spcAft>
                <a:buClr>
                  <a:schemeClr val="dk1"/>
                </a:buClr>
                <a:buSzPts val="2200"/>
                <a:buFont typeface="Helvetica Neue"/>
                <a:buChar char="•"/>
              </a:pPr>
              <a:r>
                <a:rPr lang="pt-PT" sz="2200" b="0" i="0" u="none" strike="noStrike" cap="none">
                  <a:solidFill>
                    <a:schemeClr val="dk1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Insatisfaction with working conditions</a:t>
              </a:r>
              <a:endParaRPr/>
            </a:p>
            <a:p>
              <a:pPr marL="228600" marR="0" lvl="1" indent="-228600" algn="l" rtl="0">
                <a:lnSpc>
                  <a:spcPct val="90000"/>
                </a:lnSpc>
                <a:spcBef>
                  <a:spcPts val="330"/>
                </a:spcBef>
                <a:spcAft>
                  <a:spcPts val="0"/>
                </a:spcAft>
                <a:buClr>
                  <a:schemeClr val="dk1"/>
                </a:buClr>
                <a:buSzPts val="2200"/>
                <a:buFont typeface="Helvetica Neue"/>
                <a:buChar char="•"/>
              </a:pPr>
              <a:r>
                <a:rPr lang="pt-PT" sz="2200" b="0" i="0" u="none" strike="noStrike" cap="none">
                  <a:solidFill>
                    <a:schemeClr val="dk1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Intrinsic motivation and rewards</a:t>
              </a:r>
              <a:endParaRPr/>
            </a:p>
          </p:txBody>
        </p:sp>
      </p:grpSp>
      <p:sp>
        <p:nvSpPr>
          <p:cNvPr id="251" name="Google Shape;251;p18"/>
          <p:cNvSpPr/>
          <p:nvPr/>
        </p:nvSpPr>
        <p:spPr>
          <a:xfrm>
            <a:off x="8686800" y="2590800"/>
            <a:ext cx="609600" cy="10668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C00000"/>
          </a:solidFill>
          <a:ln>
            <a:noFill/>
          </a:ln>
        </p:spPr>
        <p:txBody>
          <a:bodyPr spcFirstLastPara="1" wrap="square" lIns="50800" tIns="50800" rIns="50800" bIns="508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Helvetica Neue"/>
              <a:buNone/>
            </a:pPr>
            <a:endParaRPr sz="3200" b="0" i="0" u="none" strike="noStrike" cap="non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2" name="Google Shape;252;p18"/>
          <p:cNvSpPr txBox="1"/>
          <p:nvPr/>
        </p:nvSpPr>
        <p:spPr>
          <a:xfrm>
            <a:off x="9326880" y="1892682"/>
            <a:ext cx="2514600" cy="30726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F2F2F"/>
              </a:buClr>
              <a:buSzPts val="2400"/>
              <a:buFont typeface="Arial"/>
              <a:buNone/>
            </a:pPr>
            <a:r>
              <a:rPr lang="pt-PT" sz="2400" b="1" i="0" u="none" strike="noStrike" cap="none">
                <a:solidFill>
                  <a:srgbClr val="2F2F2F"/>
                </a:solidFill>
                <a:latin typeface="Arial"/>
                <a:ea typeface="Arial"/>
                <a:cs typeface="Arial"/>
                <a:sym typeface="Arial"/>
              </a:rPr>
              <a:t>Consequences: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F2F2F"/>
              </a:buClr>
              <a:buSzPts val="2400"/>
              <a:buFont typeface="Arial"/>
              <a:buChar char="•"/>
            </a:pPr>
            <a:r>
              <a:rPr lang="pt-PT" sz="2400" b="0" i="0" u="none" strike="noStrike" cap="none">
                <a:solidFill>
                  <a:srgbClr val="2F2F2F"/>
                </a:solidFill>
                <a:latin typeface="Arial"/>
                <a:ea typeface="Arial"/>
                <a:cs typeface="Arial"/>
                <a:sym typeface="Arial"/>
              </a:rPr>
              <a:t>Poor health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F2F2F"/>
              </a:buClr>
              <a:buSzPts val="2400"/>
              <a:buFont typeface="Arial"/>
              <a:buChar char="•"/>
            </a:pPr>
            <a:r>
              <a:rPr lang="pt-PT" sz="2400" b="0" i="0" u="none" strike="noStrike" cap="none">
                <a:solidFill>
                  <a:srgbClr val="2F2F2F"/>
                </a:solidFill>
                <a:latin typeface="Arial"/>
                <a:ea typeface="Arial"/>
                <a:cs typeface="Arial"/>
                <a:sym typeface="Arial"/>
              </a:rPr>
              <a:t>Poverty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F2F2F"/>
              </a:buClr>
              <a:buSzPts val="2400"/>
              <a:buFont typeface="Arial"/>
              <a:buChar char="•"/>
            </a:pPr>
            <a:r>
              <a:rPr lang="pt-PT" sz="2400" b="0" i="0" u="none" strike="noStrike" cap="none">
                <a:solidFill>
                  <a:srgbClr val="2F2F2F"/>
                </a:solidFill>
                <a:latin typeface="Arial"/>
                <a:ea typeface="Arial"/>
                <a:cs typeface="Arial"/>
                <a:sym typeface="Arial"/>
              </a:rPr>
              <a:t>Inability to plan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F2F2F"/>
              </a:buClr>
              <a:buSzPts val="2400"/>
              <a:buFont typeface="Arial"/>
              <a:buChar char="•"/>
            </a:pPr>
            <a:r>
              <a:rPr lang="pt-PT" sz="2400" b="0" i="0" u="none" strike="noStrike" cap="none">
                <a:solidFill>
                  <a:srgbClr val="2F2F2F"/>
                </a:solidFill>
                <a:latin typeface="Arial"/>
                <a:ea typeface="Arial"/>
                <a:cs typeface="Arial"/>
                <a:sym typeface="Arial"/>
              </a:rPr>
              <a:t>Poor attachment to employer</a:t>
            </a:r>
            <a:endParaRPr sz="2400" b="0" i="0" u="none" strike="noStrike" cap="none">
              <a:solidFill>
                <a:srgbClr val="2F2F2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3" name="Google Shape;253;p18"/>
          <p:cNvSpPr/>
          <p:nvPr/>
        </p:nvSpPr>
        <p:spPr>
          <a:xfrm rot="5400000">
            <a:off x="4752883" y="4800600"/>
            <a:ext cx="609600" cy="10668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C00000"/>
          </a:solidFill>
          <a:ln>
            <a:noFill/>
          </a:ln>
        </p:spPr>
        <p:txBody>
          <a:bodyPr spcFirstLastPara="1" wrap="square" lIns="50800" tIns="50800" rIns="50800" bIns="508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Helvetica Neue"/>
              <a:buNone/>
            </a:pPr>
            <a:endParaRPr sz="3200" b="0" i="0" u="none" strike="noStrike" cap="non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4" name="Google Shape;254;p18"/>
          <p:cNvSpPr txBox="1"/>
          <p:nvPr/>
        </p:nvSpPr>
        <p:spPr>
          <a:xfrm>
            <a:off x="3899225" y="5577245"/>
            <a:ext cx="2316916" cy="5950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2F2F"/>
              </a:buClr>
              <a:buSzPts val="3200"/>
              <a:buFont typeface="Arial"/>
              <a:buNone/>
            </a:pPr>
            <a:r>
              <a:rPr lang="pt-PT" sz="3200" b="0" i="1" u="none" strike="noStrike" cap="none">
                <a:solidFill>
                  <a:srgbClr val="2F2F2F"/>
                </a:solidFill>
                <a:latin typeface="Arial"/>
                <a:ea typeface="Arial"/>
                <a:cs typeface="Arial"/>
                <a:sym typeface="Arial"/>
              </a:rPr>
              <a:t>The Precariat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19"/>
          <p:cNvSpPr txBox="1">
            <a:spLocks noGrp="1"/>
          </p:cNvSpPr>
          <p:nvPr>
            <p:ph type="title"/>
          </p:nvPr>
        </p:nvSpPr>
        <p:spPr>
          <a:xfrm>
            <a:off x="609600" y="116632"/>
            <a:ext cx="10972800" cy="5620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2F2F2F"/>
              </a:buClr>
              <a:buSzPts val="3400"/>
              <a:buFont typeface="Arial"/>
              <a:buNone/>
            </a:pPr>
            <a:r>
              <a:rPr lang="pt-PT">
                <a:solidFill>
                  <a:srgbClr val="2F2F2F"/>
                </a:solidFill>
              </a:rPr>
              <a:t>Flexibility and working time	</a:t>
            </a:r>
            <a:endParaRPr/>
          </a:p>
        </p:txBody>
      </p:sp>
      <p:sp>
        <p:nvSpPr>
          <p:cNvPr id="260" name="Google Shape;260;p19"/>
          <p:cNvSpPr txBox="1">
            <a:spLocks noGrp="1"/>
          </p:cNvSpPr>
          <p:nvPr>
            <p:ph type="body" idx="1"/>
          </p:nvPr>
        </p:nvSpPr>
        <p:spPr>
          <a:xfrm>
            <a:off x="603250" y="1371600"/>
            <a:ext cx="6102350" cy="48806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 lnSpcReduction="10000"/>
          </a:bodyPr>
          <a:lstStyle/>
          <a:p>
            <a:pPr marL="304800" lvl="0" indent="-304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67"/>
              <a:buFont typeface="Arial"/>
              <a:buChar char="•"/>
            </a:pPr>
            <a:r>
              <a:rPr lang="pt-PT" sz="2900"/>
              <a:t>Labour precarity</a:t>
            </a:r>
            <a:endParaRPr/>
          </a:p>
          <a:p>
            <a:pPr marL="304800" lvl="0" indent="-304800" algn="l" rtl="0">
              <a:lnSpc>
                <a:spcPct val="90000"/>
              </a:lnSpc>
              <a:spcBef>
                <a:spcPts val="2250"/>
              </a:spcBef>
              <a:spcAft>
                <a:spcPts val="0"/>
              </a:spcAft>
              <a:buClr>
                <a:srgbClr val="000000"/>
              </a:buClr>
              <a:buSzPts val="3567"/>
              <a:buFont typeface="Arial"/>
              <a:buChar char="•"/>
            </a:pPr>
            <a:r>
              <a:rPr lang="pt-PT" sz="2900"/>
              <a:t>Social precarity</a:t>
            </a:r>
            <a:endParaRPr/>
          </a:p>
          <a:p>
            <a:pPr marL="609600" lvl="1" indent="-304800" algn="l" rtl="0">
              <a:lnSpc>
                <a:spcPct val="90000"/>
              </a:lnSpc>
              <a:spcBef>
                <a:spcPts val="2250"/>
              </a:spcBef>
              <a:spcAft>
                <a:spcPts val="0"/>
              </a:spcAft>
              <a:buClr>
                <a:srgbClr val="000000"/>
              </a:buClr>
              <a:buSzPts val="3075"/>
              <a:buFont typeface="Arial"/>
              <a:buChar char="•"/>
            </a:pPr>
            <a:r>
              <a:rPr lang="pt-PT" sz="2500"/>
              <a:t>Contractual relationship that is involuntary → uncertainty about future employment prospects</a:t>
            </a:r>
            <a:endParaRPr/>
          </a:p>
          <a:p>
            <a:pPr marL="609600" lvl="1" indent="-304800" algn="l" rtl="0">
              <a:lnSpc>
                <a:spcPct val="90000"/>
              </a:lnSpc>
              <a:spcBef>
                <a:spcPts val="2250"/>
              </a:spcBef>
              <a:spcAft>
                <a:spcPts val="0"/>
              </a:spcAft>
              <a:buClr>
                <a:srgbClr val="000000"/>
              </a:buClr>
              <a:buSzPts val="3075"/>
              <a:buFont typeface="Arial"/>
              <a:buChar char="•"/>
            </a:pPr>
            <a:r>
              <a:rPr lang="pt-PT" sz="2500"/>
              <a:t>Low paid work with low social recognition and limited professional or on-job training → uncertainty about future employment prospects</a:t>
            </a:r>
            <a:endParaRPr/>
          </a:p>
          <a:p>
            <a:pPr marL="609600" lvl="1" indent="-304800" algn="l" rtl="0">
              <a:lnSpc>
                <a:spcPct val="90000"/>
              </a:lnSpc>
              <a:spcBef>
                <a:spcPts val="2250"/>
              </a:spcBef>
              <a:spcAft>
                <a:spcPts val="0"/>
              </a:spcAft>
              <a:buClr>
                <a:srgbClr val="000000"/>
              </a:buClr>
              <a:buSzPts val="3075"/>
              <a:buFont typeface="Arial"/>
              <a:buChar char="•"/>
            </a:pPr>
            <a:r>
              <a:rPr lang="pt-PT" sz="2500"/>
              <a:t>Vulnerable social protection (present and future) and health</a:t>
            </a:r>
            <a:endParaRPr/>
          </a:p>
          <a:p>
            <a:pPr marL="609600" lvl="1" indent="-109537" algn="l" rtl="0">
              <a:lnSpc>
                <a:spcPct val="90000"/>
              </a:lnSpc>
              <a:spcBef>
                <a:spcPts val="2250"/>
              </a:spcBef>
              <a:spcAft>
                <a:spcPts val="0"/>
              </a:spcAft>
              <a:buClr>
                <a:srgbClr val="000000"/>
              </a:buClr>
              <a:buSzPts val="3075"/>
              <a:buFont typeface="Arial"/>
              <a:buNone/>
            </a:pPr>
            <a:endParaRPr sz="2500"/>
          </a:p>
          <a:p>
            <a:pPr marL="304800" lvl="0" indent="-78295" algn="l" rtl="0">
              <a:lnSpc>
                <a:spcPct val="90000"/>
              </a:lnSpc>
              <a:spcBef>
                <a:spcPts val="2250"/>
              </a:spcBef>
              <a:spcAft>
                <a:spcPts val="0"/>
              </a:spcAft>
              <a:buClr>
                <a:srgbClr val="000000"/>
              </a:buClr>
              <a:buSzPts val="3567"/>
              <a:buFont typeface="Arial"/>
              <a:buNone/>
            </a:pPr>
            <a:endParaRPr sz="2900" b="1"/>
          </a:p>
          <a:p>
            <a:pPr marL="457200" lvl="0" indent="-269748" algn="ctr" rtl="0">
              <a:lnSpc>
                <a:spcPct val="90000"/>
              </a:lnSpc>
              <a:spcBef>
                <a:spcPts val="2250"/>
              </a:spcBef>
              <a:spcAft>
                <a:spcPts val="0"/>
              </a:spcAft>
              <a:buClr>
                <a:srgbClr val="000000"/>
              </a:buClr>
              <a:buSzPts val="2952"/>
              <a:buFont typeface="Helvetica Neue"/>
              <a:buNone/>
            </a:pPr>
            <a:endParaRPr/>
          </a:p>
        </p:txBody>
      </p:sp>
      <p:grpSp>
        <p:nvGrpSpPr>
          <p:cNvPr id="261" name="Google Shape;261;p19"/>
          <p:cNvGrpSpPr/>
          <p:nvPr/>
        </p:nvGrpSpPr>
        <p:grpSpPr>
          <a:xfrm>
            <a:off x="7908721" y="695470"/>
            <a:ext cx="2851556" cy="4636575"/>
            <a:chOff x="669721" y="920212"/>
            <a:chExt cx="2851556" cy="4636575"/>
          </a:xfrm>
        </p:grpSpPr>
        <p:sp>
          <p:nvSpPr>
            <p:cNvPr id="262" name="Google Shape;262;p19"/>
            <p:cNvSpPr/>
            <p:nvPr/>
          </p:nvSpPr>
          <p:spPr>
            <a:xfrm>
              <a:off x="1289570" y="920212"/>
              <a:ext cx="2231707" cy="2232047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412" y="60000"/>
                  </a:moveTo>
                  <a:lnTo>
                    <a:pt x="8412" y="60000"/>
                  </a:lnTo>
                  <a:cubicBezTo>
                    <a:pt x="8412" y="32962"/>
                    <a:pt x="29287" y="10511"/>
                    <a:pt x="56253" y="8547"/>
                  </a:cubicBezTo>
                  <a:cubicBezTo>
                    <a:pt x="83219" y="6583"/>
                    <a:pt x="107126" y="25773"/>
                    <a:pt x="111044" y="52526"/>
                  </a:cubicBezTo>
                  <a:cubicBezTo>
                    <a:pt x="114961" y="79279"/>
                    <a:pt x="97559" y="104517"/>
                    <a:pt x="71162" y="110367"/>
                  </a:cubicBezTo>
                  <a:lnTo>
                    <a:pt x="70593" y="118429"/>
                  </a:lnTo>
                  <a:lnTo>
                    <a:pt x="56830" y="104890"/>
                  </a:lnTo>
                  <a:lnTo>
                    <a:pt x="72706" y="88508"/>
                  </a:lnTo>
                  <a:lnTo>
                    <a:pt x="72145" y="96445"/>
                  </a:lnTo>
                  <a:cubicBezTo>
                    <a:pt x="90761" y="90240"/>
                    <a:pt x="101708" y="70999"/>
                    <a:pt x="97532" y="51824"/>
                  </a:cubicBezTo>
                  <a:cubicBezTo>
                    <a:pt x="93356" y="32649"/>
                    <a:pt x="75399" y="19705"/>
                    <a:pt x="55889" y="21805"/>
                  </a:cubicBezTo>
                  <a:cubicBezTo>
                    <a:pt x="36379" y="23906"/>
                    <a:pt x="21588" y="40375"/>
                    <a:pt x="21588" y="60000"/>
                  </a:cubicBezTo>
                  <a:close/>
                </a:path>
              </a:pathLst>
            </a:custGeom>
            <a:solidFill>
              <a:srgbClr val="C00000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263;p19"/>
            <p:cNvSpPr/>
            <p:nvPr/>
          </p:nvSpPr>
          <p:spPr>
            <a:xfrm>
              <a:off x="1782851" y="1726049"/>
              <a:ext cx="1240116" cy="6199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264;p19"/>
            <p:cNvSpPr txBox="1"/>
            <p:nvPr/>
          </p:nvSpPr>
          <p:spPr>
            <a:xfrm>
              <a:off x="1782851" y="1726049"/>
              <a:ext cx="1240116" cy="6199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425" tIns="11425" rIns="11425" bIns="114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lang="pt-PT"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Disaffiliation</a:t>
              </a:r>
              <a:endParaRPr/>
            </a:p>
          </p:txBody>
        </p:sp>
        <p:sp>
          <p:nvSpPr>
            <p:cNvPr id="265" name="Google Shape;265;p19"/>
            <p:cNvSpPr/>
            <p:nvPr/>
          </p:nvSpPr>
          <p:spPr>
            <a:xfrm>
              <a:off x="669721" y="2202689"/>
              <a:ext cx="2231707" cy="2232047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96481" y="23524"/>
                  </a:moveTo>
                  <a:lnTo>
                    <a:pt x="87165" y="32840"/>
                  </a:lnTo>
                  <a:cubicBezTo>
                    <a:pt x="75945" y="21617"/>
                    <a:pt x="58981" y="18448"/>
                    <a:pt x="44467" y="24865"/>
                  </a:cubicBezTo>
                  <a:cubicBezTo>
                    <a:pt x="29954" y="31283"/>
                    <a:pt x="20881" y="45964"/>
                    <a:pt x="21631" y="61816"/>
                  </a:cubicBezTo>
                  <a:cubicBezTo>
                    <a:pt x="22381" y="77668"/>
                    <a:pt x="32801" y="91427"/>
                    <a:pt x="47855" y="96445"/>
                  </a:cubicBezTo>
                  <a:lnTo>
                    <a:pt x="47294" y="88508"/>
                  </a:lnTo>
                  <a:lnTo>
                    <a:pt x="63170" y="104890"/>
                  </a:lnTo>
                  <a:lnTo>
                    <a:pt x="49407" y="118429"/>
                  </a:lnTo>
                  <a:lnTo>
                    <a:pt x="48838" y="110367"/>
                  </a:lnTo>
                  <a:lnTo>
                    <a:pt x="48838" y="110367"/>
                  </a:lnTo>
                  <a:cubicBezTo>
                    <a:pt x="27395" y="105615"/>
                    <a:pt x="11311" y="87806"/>
                    <a:pt x="8761" y="65990"/>
                  </a:cubicBezTo>
                  <a:cubicBezTo>
                    <a:pt x="6211" y="44174"/>
                    <a:pt x="17753" y="23136"/>
                    <a:pt x="37522" y="13566"/>
                  </a:cubicBezTo>
                  <a:cubicBezTo>
                    <a:pt x="57291" y="3995"/>
                    <a:pt x="80952" y="7992"/>
                    <a:pt x="96481" y="23524"/>
                  </a:cubicBezTo>
                  <a:close/>
                </a:path>
              </a:pathLst>
            </a:custGeom>
            <a:solidFill>
              <a:srgbClr val="C00000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266;p19"/>
            <p:cNvSpPr/>
            <p:nvPr/>
          </p:nvSpPr>
          <p:spPr>
            <a:xfrm>
              <a:off x="1165517" y="3015944"/>
              <a:ext cx="1240116" cy="6199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267;p19"/>
            <p:cNvSpPr txBox="1"/>
            <p:nvPr/>
          </p:nvSpPr>
          <p:spPr>
            <a:xfrm>
              <a:off x="1165517" y="3015944"/>
              <a:ext cx="1240116" cy="6199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425" tIns="11425" rIns="11425" bIns="114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lang="pt-PT"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Social distitution</a:t>
              </a: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8" name="Google Shape;268;p19"/>
            <p:cNvSpPr/>
            <p:nvPr/>
          </p:nvSpPr>
          <p:spPr>
            <a:xfrm>
              <a:off x="1448409" y="3638636"/>
              <a:ext cx="1917382" cy="1918151"/>
            </a:xfrm>
            <a:prstGeom prst="blockArc">
              <a:avLst>
                <a:gd name="adj1" fmla="val 13500000"/>
                <a:gd name="adj2" fmla="val 10800000"/>
                <a:gd name="adj3" fmla="val 12740"/>
              </a:avLst>
            </a:prstGeom>
            <a:solidFill>
              <a:srgbClr val="C00000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269;p19"/>
            <p:cNvSpPr/>
            <p:nvPr/>
          </p:nvSpPr>
          <p:spPr>
            <a:xfrm>
              <a:off x="1785785" y="4307694"/>
              <a:ext cx="1240116" cy="6199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270;p19"/>
            <p:cNvSpPr txBox="1"/>
            <p:nvPr/>
          </p:nvSpPr>
          <p:spPr>
            <a:xfrm>
              <a:off x="1785785" y="4307694"/>
              <a:ext cx="1240116" cy="6199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425" tIns="11425" rIns="11425" bIns="114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lang="pt-PT"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Under-qualification</a:t>
              </a:r>
              <a:endParaRPr/>
            </a:p>
          </p:txBody>
        </p:sp>
      </p:grpSp>
      <p:sp>
        <p:nvSpPr>
          <p:cNvPr id="271" name="Google Shape;271;p19"/>
          <p:cNvSpPr/>
          <p:nvPr/>
        </p:nvSpPr>
        <p:spPr>
          <a:xfrm>
            <a:off x="8839200" y="5373687"/>
            <a:ext cx="1655762" cy="798513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Social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Exclusion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20"/>
          <p:cNvSpPr txBox="1">
            <a:spLocks noGrp="1"/>
          </p:cNvSpPr>
          <p:nvPr>
            <p:ph type="title"/>
          </p:nvPr>
        </p:nvSpPr>
        <p:spPr>
          <a:xfrm>
            <a:off x="609600" y="116632"/>
            <a:ext cx="10972800" cy="5620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51515"/>
              </a:buClr>
              <a:buSzPts val="3400"/>
              <a:buFont typeface="Arial"/>
              <a:buNone/>
            </a:pPr>
            <a:r>
              <a:rPr lang="pt-PT">
                <a:solidFill>
                  <a:srgbClr val="151515"/>
                </a:solidFill>
              </a:rPr>
              <a:t>Essential reading:</a:t>
            </a:r>
            <a:endParaRPr/>
          </a:p>
        </p:txBody>
      </p:sp>
      <p:sp>
        <p:nvSpPr>
          <p:cNvPr id="277" name="Google Shape;277;p20"/>
          <p:cNvSpPr txBox="1">
            <a:spLocks noGrp="1"/>
          </p:cNvSpPr>
          <p:nvPr>
            <p:ph type="body" idx="1"/>
          </p:nvPr>
        </p:nvSpPr>
        <p:spPr>
          <a:xfrm>
            <a:off x="457200" y="2124252"/>
            <a:ext cx="6781800" cy="41280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52"/>
              <a:buFont typeface="Arial"/>
              <a:buNone/>
            </a:pPr>
            <a:r>
              <a:rPr lang="pt-PT"/>
              <a:t>Eurofound (2022), The rise in telework: Impact on working conditions and regulations, Publications Office of the European Union, Luxembourg. Chapters 1 and 2, pp. 7-44. (</a:t>
            </a:r>
            <a:r>
              <a:rPr lang="pt-PT" u="sng">
                <a:solidFill>
                  <a:schemeClr val="hlink"/>
                </a:solidFill>
                <a:hlinkClick r:id="rId3"/>
              </a:rPr>
              <a:t>https://www.eurofound.europa.eu/sites/default/files/ef_publication/field_ef_document/ef22005en.pdf</a:t>
            </a:r>
            <a:r>
              <a:rPr lang="pt-PT"/>
              <a:t>)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2250"/>
              </a:spcBef>
              <a:spcAft>
                <a:spcPts val="0"/>
              </a:spcAft>
              <a:buClr>
                <a:srgbClr val="000000"/>
              </a:buClr>
              <a:buSzPts val="2952"/>
              <a:buFont typeface="Arial"/>
              <a:buNone/>
            </a:pPr>
            <a:endParaRPr/>
          </a:p>
        </p:txBody>
      </p:sp>
      <p:pic>
        <p:nvPicPr>
          <p:cNvPr id="278" name="Google Shape;278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585710" y="1295400"/>
            <a:ext cx="3981450" cy="4781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3" name="Google Shape;283;p21" descr="Uma imagem com pessoa, multidão, pessoas, grupo&#10;&#10;Descrição gerada automaticament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08320" y="0"/>
            <a:ext cx="7665720" cy="848696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4" name="Google Shape;284;p21" descr="Uma imagem com seta&#10;&#10;Descrição gerada automaticament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128534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5" name="Google Shape;285;p2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2113796" y="250266"/>
            <a:ext cx="889804" cy="744584"/>
          </a:xfrm>
          <a:prstGeom prst="rect">
            <a:avLst/>
          </a:prstGeom>
          <a:noFill/>
          <a:ln>
            <a:noFill/>
          </a:ln>
        </p:spPr>
      </p:pic>
      <p:sp>
        <p:nvSpPr>
          <p:cNvPr id="286" name="Google Shape;286;p21"/>
          <p:cNvSpPr txBox="1"/>
          <p:nvPr/>
        </p:nvSpPr>
        <p:spPr>
          <a:xfrm>
            <a:off x="-363731" y="1000250"/>
            <a:ext cx="9764858" cy="28623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Helvetica Neue"/>
              <a:buNone/>
            </a:pPr>
            <a:endParaRPr sz="3600" b="1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Helvetica Neue"/>
              <a:buNone/>
            </a:pPr>
            <a:endParaRPr sz="3600" b="1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Helvetica Neue"/>
              <a:buNone/>
            </a:pPr>
            <a:endParaRPr sz="3600" b="1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Helvetica Neue"/>
              <a:buNone/>
            </a:pPr>
            <a:endParaRPr sz="3600" b="1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Helvetica Neue"/>
              <a:buNone/>
            </a:pPr>
            <a:endParaRPr sz="3600" b="1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7" name="Google Shape;287;p21"/>
          <p:cNvSpPr txBox="1"/>
          <p:nvPr/>
        </p:nvSpPr>
        <p:spPr>
          <a:xfrm>
            <a:off x="895331" y="6051232"/>
            <a:ext cx="2864710" cy="691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22"/>
              <a:buFont typeface="Arial"/>
              <a:buNone/>
            </a:pPr>
            <a:r>
              <a:rPr lang="pt-PT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www.iseg.ulisboa.pt</a:t>
            </a:r>
            <a:endParaRPr sz="1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8" name="Google Shape;288;p21" descr="Uma imagem com texto&#10;&#10;Descrição gerada automaticamente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66428" y="1905000"/>
            <a:ext cx="3203922" cy="18214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21_BasicWhite">
  <a:themeElements>
    <a:clrScheme name="21_BasicWhite">
      <a:dk1>
        <a:srgbClr val="5E5E5E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C4DABAB355AC949AFED5E08E411EAD5" ma:contentTypeVersion="11" ma:contentTypeDescription="Create a new document." ma:contentTypeScope="" ma:versionID="01030a997b24525073144792b11e3699">
  <xsd:schema xmlns:xsd="http://www.w3.org/2001/XMLSchema" xmlns:xs="http://www.w3.org/2001/XMLSchema" xmlns:p="http://schemas.microsoft.com/office/2006/metadata/properties" xmlns:ns3="448fe8f0-45d1-4ccc-b36a-f0a86d5776a3" targetNamespace="http://schemas.microsoft.com/office/2006/metadata/properties" ma:root="true" ma:fieldsID="bfe9f6bd064e00f5b90a9d099bca14fb" ns3:_="">
    <xsd:import namespace="448fe8f0-45d1-4ccc-b36a-f0a86d5776a3"/>
    <xsd:element name="properties">
      <xsd:complexType>
        <xsd:sequence>
          <xsd:element name="documentManagement">
            <xsd:complexType>
              <xsd:all>
                <xsd:element ref="ns3:MediaServiceDateTaken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_activity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48fe8f0-45d1-4ccc-b36a-f0a86d5776a3" elementFormDefault="qualified">
    <xsd:import namespace="http://schemas.microsoft.com/office/2006/documentManagement/types"/>
    <xsd:import namespace="http://schemas.microsoft.com/office/infopath/2007/PartnerControls"/>
    <xsd:element name="MediaServiceDateTaken" ma:index="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13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_activity" ma:index="17" nillable="true" ma:displayName="_activity" ma:hidden="true" ma:internalName="_activity">
      <xsd:simpleType>
        <xsd:restriction base="dms:Note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448fe8f0-45d1-4ccc-b36a-f0a86d5776a3" xsi:nil="true"/>
  </documentManagement>
</p:properties>
</file>

<file path=customXml/itemProps1.xml><?xml version="1.0" encoding="utf-8"?>
<ds:datastoreItem xmlns:ds="http://schemas.openxmlformats.org/officeDocument/2006/customXml" ds:itemID="{A1E48C6C-5BF9-46CE-868C-502EECE4FDB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6EF1F15-D008-48E2-9F88-7238ED402B2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48fe8f0-45d1-4ccc-b36a-f0a86d5776a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2273E18-1570-475C-AEA5-1D84A814C428}">
  <ds:schemaRefs>
    <ds:schemaRef ds:uri="448fe8f0-45d1-4ccc-b36a-f0a86d5776a3"/>
    <ds:schemaRef ds:uri="http://purl.org/dc/dcmitype/"/>
    <ds:schemaRef ds:uri="http://schemas.openxmlformats.org/package/2006/metadata/core-properties"/>
    <ds:schemaRef ds:uri="http://schemas.microsoft.com/office/2006/documentManagement/types"/>
    <ds:schemaRef ds:uri="http://schemas.microsoft.com/office/2006/metadata/properties"/>
    <ds:schemaRef ds:uri="http://purl.org/dc/elements/1.1/"/>
    <ds:schemaRef ds:uri="http://schemas.microsoft.com/office/infopath/2007/PartnerControls"/>
    <ds:schemaRef ds:uri="http://www.w3.org/XML/1998/namespace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81</TotalTime>
  <Words>1456</Words>
  <Application>Microsoft Office PowerPoint</Application>
  <PresentationFormat>Widescreen</PresentationFormat>
  <Paragraphs>192</Paragraphs>
  <Slides>23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0" baseType="lpstr">
      <vt:lpstr>Arial</vt:lpstr>
      <vt:lpstr>Noto Sans Symbols</vt:lpstr>
      <vt:lpstr>Sharp Sans</vt:lpstr>
      <vt:lpstr>Times New Roman</vt:lpstr>
      <vt:lpstr>Calibri</vt:lpstr>
      <vt:lpstr>Helvetica Neue</vt:lpstr>
      <vt:lpstr>21_BasicWhite</vt:lpstr>
      <vt:lpstr>PowerPoint Presentation</vt:lpstr>
      <vt:lpstr>What has changed? The model underlying the Golden Age</vt:lpstr>
      <vt:lpstr>The times they are a changin’</vt:lpstr>
      <vt:lpstr>A classic model: taylorism-fordism</vt:lpstr>
      <vt:lpstr>What has changed? The model underlying the Golden Age</vt:lpstr>
      <vt:lpstr>A paradigm shift: from fordism-keynesianism to flexibility</vt:lpstr>
      <vt:lpstr>Making sense of the arguments</vt:lpstr>
      <vt:lpstr>Optimist &amp; Determinist</vt:lpstr>
      <vt:lpstr>Pessimist &amp; Determinist</vt:lpstr>
      <vt:lpstr>Pessimist &amp; Determinist</vt:lpstr>
      <vt:lpstr>Workforce segmentation</vt:lpstr>
      <vt:lpstr>Flexibility and working time </vt:lpstr>
      <vt:lpstr>Other ‘flexibilities’</vt:lpstr>
      <vt:lpstr>Zooming in on teleworking... During the pandemic</vt:lpstr>
      <vt:lpstr>Zooming in on teleworking</vt:lpstr>
      <vt:lpstr>Zooming in on teleworking</vt:lpstr>
      <vt:lpstr>The mith of conciliation of work and family time?</vt:lpstr>
      <vt:lpstr>The myth of conciliation of work and family time?</vt:lpstr>
      <vt:lpstr>Teleworking and the future of work</vt:lpstr>
      <vt:lpstr>Contractual precarity </vt:lpstr>
      <vt:lpstr>Flexibility and working time </vt:lpstr>
      <vt:lpstr>Essential reading: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André Anjos</dc:creator>
  <cp:lastModifiedBy>Adam John Standring</cp:lastModifiedBy>
  <cp:revision>2</cp:revision>
  <dcterms:created xsi:type="dcterms:W3CDTF">2011-02-07T10:29:59Z</dcterms:created>
  <dcterms:modified xsi:type="dcterms:W3CDTF">2026-10-07T12:24:36Z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UseProject">
    <vt:lpwstr>1</vt:lpwstr>
  </property>
  <property fmtid="{D5CDD505-2E9C-101B-9397-08002B2CF9AE}" pid="3" name="ArticulateProjectFull">
    <vt:lpwstr>M:\ELEARNING\cursos_UINP\Diplomas\DEGENERO_3053\DEGENERO_tpl.ppta</vt:lpwstr>
  </property>
  <property fmtid="{D5CDD505-2E9C-101B-9397-08002B2CF9AE}" pid="4" name="ArticulateGUID">
    <vt:lpwstr>1636916B-B0C6-4550-83C5-198B03191C13</vt:lpwstr>
  </property>
  <property fmtid="{D5CDD505-2E9C-101B-9397-08002B2CF9AE}" pid="5" name="ArticulatePath">
    <vt:lpwstr>DEGENERO_tpl</vt:lpwstr>
  </property>
  <property fmtid="{D5CDD505-2E9C-101B-9397-08002B2CF9AE}" pid="6" name="ContentTypeId">
    <vt:lpwstr>0x0101004C4DABAB355AC949AFED5E08E411EAD5</vt:lpwstr>
  </property>
</Properties>
</file>