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44" r:id="rId2"/>
    <p:sldId id="340" r:id="rId3"/>
    <p:sldId id="416" r:id="rId4"/>
    <p:sldId id="417" r:id="rId5"/>
    <p:sldId id="418" r:id="rId6"/>
    <p:sldId id="445" r:id="rId7"/>
    <p:sldId id="419" r:id="rId8"/>
    <p:sldId id="420" r:id="rId9"/>
    <p:sldId id="421" r:id="rId10"/>
    <p:sldId id="422" r:id="rId11"/>
    <p:sldId id="359" r:id="rId12"/>
    <p:sldId id="423" r:id="rId13"/>
    <p:sldId id="424" r:id="rId14"/>
    <p:sldId id="425" r:id="rId15"/>
    <p:sldId id="428" r:id="rId16"/>
    <p:sldId id="429" r:id="rId17"/>
    <p:sldId id="446" r:id="rId18"/>
    <p:sldId id="430" r:id="rId19"/>
    <p:sldId id="431" r:id="rId20"/>
    <p:sldId id="432" r:id="rId21"/>
    <p:sldId id="458" r:id="rId22"/>
    <p:sldId id="434" r:id="rId23"/>
    <p:sldId id="330" r:id="rId24"/>
    <p:sldId id="435" r:id="rId25"/>
    <p:sldId id="433" r:id="rId26"/>
    <p:sldId id="436" r:id="rId27"/>
    <p:sldId id="440" r:id="rId28"/>
    <p:sldId id="441" r:id="rId29"/>
    <p:sldId id="442" r:id="rId30"/>
    <p:sldId id="437" r:id="rId31"/>
    <p:sldId id="443" r:id="rId32"/>
    <p:sldId id="438" r:id="rId33"/>
    <p:sldId id="439" r:id="rId3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AD8"/>
    <a:srgbClr val="4FFFE1"/>
    <a:srgbClr val="00AE00"/>
    <a:srgbClr val="00BA00"/>
    <a:srgbClr val="A5386F"/>
    <a:srgbClr val="F8F9BF"/>
    <a:srgbClr val="FFFF99"/>
    <a:srgbClr val="F888EB"/>
    <a:srgbClr val="F99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2" autoAdjust="0"/>
    <p:restoredTop sz="84536" autoAdjust="0"/>
  </p:normalViewPr>
  <p:slideViewPr>
    <p:cSldViewPr>
      <p:cViewPr varScale="1">
        <p:scale>
          <a:sx n="82" d="100"/>
          <a:sy n="82" d="100"/>
        </p:scale>
        <p:origin x="1219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82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3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1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BF92-6A6C-488B-B8B5-5F9B5B9FFB78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4796-9E17-4314-9C35-51ED60A6718C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F8DA-FD51-4545-AE9F-DE58FF682F1B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9E54-B4F5-4F31-8500-FD020C7590DA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CF36-0EF2-4684-AF2A-2A161A083273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53D0-A9E1-44E5-AC4A-44602DDA6BD8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9117-805C-4B55-9438-3F3B83F5ED55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C7C4-0608-4451-92DB-24DDDED6B98D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1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5317D-BCDF-4860-AC00-1C152F519BCF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6.png"/><Relationship Id="rId7" Type="http://schemas.openxmlformats.org/officeDocument/2006/relationships/image" Target="../media/image3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0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37.png"/><Relationship Id="rId9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22 – </a:t>
            </a:r>
          </a:p>
          <a:p>
            <a:r>
              <a:rPr lang="en-US" sz="3600" dirty="0"/>
              <a:t>Asymmetric Information in Competitive Markets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83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Moral Hazard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problem in our grade insurance example arises from </a:t>
            </a:r>
            <a:r>
              <a:rPr lang="en-US" b="1" i="1" dirty="0"/>
              <a:t>moral hazard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1905000"/>
            <a:ext cx="57912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Moral Hazard </a:t>
            </a:r>
            <a:r>
              <a:rPr lang="en-US" dirty="0"/>
              <a:t>is the change in behavior by someone that enters a contract as a result of having entered the contract.</a:t>
            </a:r>
            <a:endParaRPr lang="en-US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819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grade insurance example, </a:t>
            </a:r>
            <a:r>
              <a:rPr lang="en-US" i="1" dirty="0"/>
              <a:t>moral hazard </a:t>
            </a:r>
            <a:r>
              <a:rPr lang="en-US" dirty="0"/>
              <a:t>arises from the fact that insured students no longer have an incentive to work as hard as they otherwise would.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6208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such moral hazard is predictable for insurance companies, the zero-profit price would simply increase.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41067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– if some students are more likely to reduce effort when insured than others, and if this difference in student type is not observable, then </a:t>
            </a:r>
            <a:r>
              <a:rPr lang="en-US" i="1" dirty="0"/>
              <a:t>moral hazard introduces additional asymmetric information.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562600"/>
            <a:ext cx="6934200" cy="646331"/>
          </a:xfrm>
          <a:prstGeom prst="rect">
            <a:avLst/>
          </a:prstGeom>
          <a:solidFill>
            <a:srgbClr val="00BA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Thus, when moral hazard introduces further asymmetric information, </a:t>
            </a:r>
          </a:p>
          <a:p>
            <a:pPr algn="ctr"/>
            <a:r>
              <a:rPr lang="en-US" dirty="0"/>
              <a:t>it aggravates the adverse selection problem.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B55CD16A-6480-4D14-8D4E-525D67F2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4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Adverse Selection in Car Insurance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182469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amount of car insurance bought by consumers and suppose there are two types of drivers, represented in the population in equal numbers, with the same demand for insurance: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211373"/>
            <a:ext cx="7602931" cy="33942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3211373"/>
            <a:ext cx="7641946" cy="33747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" y="3211373"/>
            <a:ext cx="7622438" cy="33747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0400"/>
            <a:ext cx="7666330" cy="3516173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2514600" y="4648200"/>
            <a:ext cx="152400" cy="1737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781800" y="5513832"/>
            <a:ext cx="182880" cy="219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ight Triangle 31"/>
          <p:cNvSpPr/>
          <p:nvPr/>
        </p:nvSpPr>
        <p:spPr>
          <a:xfrm rot="10800000">
            <a:off x="2093976" y="4514088"/>
            <a:ext cx="740664" cy="66751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Triangle 39"/>
          <p:cNvSpPr/>
          <p:nvPr/>
        </p:nvSpPr>
        <p:spPr>
          <a:xfrm>
            <a:off x="6675120" y="5193792"/>
            <a:ext cx="685800" cy="609600"/>
          </a:xfrm>
          <a:prstGeom prst="rtTriangle">
            <a:avLst/>
          </a:prstGeom>
          <a:solidFill>
            <a:srgbClr val="F88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478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Unsafe </a:t>
            </a:r>
            <a:r>
              <a:rPr lang="en-US" dirty="0">
                <a:solidFill>
                  <a:srgbClr val="0000FF"/>
                </a:solidFill>
              </a:rPr>
              <a:t>Type 1 </a:t>
            </a:r>
            <a:r>
              <a:rPr lang="en-US" dirty="0"/>
              <a:t>drivers have expected </a:t>
            </a:r>
            <a:r>
              <a:rPr lang="en-US" i="1" dirty="0"/>
              <a:t>MC </a:t>
            </a:r>
            <a:r>
              <a:rPr lang="en-US" dirty="0"/>
              <a:t>of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b="1" dirty="0"/>
              <a:t> </a:t>
            </a:r>
            <a:r>
              <a:rPr lang="en-US" dirty="0"/>
              <a:t>for insurance firms.</a:t>
            </a:r>
          </a:p>
          <a:p>
            <a:pPr>
              <a:buFont typeface="Wingdings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rgbClr val="F21AD8"/>
                </a:solidFill>
              </a:rPr>
              <a:t>Safe </a:t>
            </a:r>
            <a:r>
              <a:rPr lang="en-US" dirty="0">
                <a:solidFill>
                  <a:srgbClr val="F21AD8"/>
                </a:solidFill>
              </a:rPr>
              <a:t>Type 2 </a:t>
            </a:r>
            <a:r>
              <a:rPr lang="en-US" dirty="0"/>
              <a:t>drivers have expected </a:t>
            </a:r>
            <a:r>
              <a:rPr lang="en-US" i="1" dirty="0"/>
              <a:t>MC</a:t>
            </a:r>
            <a:r>
              <a:rPr lang="en-US" dirty="0"/>
              <a:t> of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 for insurance firms.</a:t>
            </a:r>
            <a:endParaRPr lang="en-US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2438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competitive insurance firms can tell who is who, they will charge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 to type 1 and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1</a:t>
            </a:r>
            <a:r>
              <a:rPr lang="en-US" dirty="0"/>
              <a:t> to type 1.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6800" y="272491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they cannot tell, the zero-profit price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</a:t>
            </a:r>
            <a:r>
              <a:rPr lang="en-US" dirty="0"/>
              <a:t> will fall halfway between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1</a:t>
            </a:r>
            <a:r>
              <a:rPr lang="en-US" dirty="0"/>
              <a:t>.  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81200" y="65532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553200" y="6553200"/>
            <a:ext cx="914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0" y="32766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results in </a:t>
            </a:r>
            <a:r>
              <a:rPr lang="en-US" b="1" i="1" dirty="0"/>
              <a:t>DWL </a:t>
            </a:r>
            <a:r>
              <a:rPr lang="en-US" dirty="0"/>
              <a:t>from </a:t>
            </a:r>
            <a:r>
              <a:rPr lang="en-US" i="1" dirty="0">
                <a:solidFill>
                  <a:srgbClr val="0000FF"/>
                </a:solidFill>
              </a:rPr>
              <a:t>over-provision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of insurance to unsafe drivers …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075688" y="6096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650736" y="6096000"/>
            <a:ext cx="740664" cy="1588"/>
          </a:xfrm>
          <a:prstGeom prst="straightConnector1">
            <a:avLst/>
          </a:prstGeom>
          <a:ln>
            <a:solidFill>
              <a:srgbClr val="F21AD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10200" y="3276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and a </a:t>
            </a:r>
            <a:r>
              <a:rPr lang="en-US" b="1" i="1" dirty="0"/>
              <a:t>DWL </a:t>
            </a:r>
            <a:r>
              <a:rPr lang="en-US" dirty="0"/>
              <a:t>from </a:t>
            </a:r>
          </a:p>
          <a:p>
            <a:pPr algn="ctr"/>
            <a:r>
              <a:rPr lang="en-US" i="1" dirty="0">
                <a:solidFill>
                  <a:srgbClr val="F21AD8"/>
                </a:solidFill>
              </a:rPr>
              <a:t>under-provision</a:t>
            </a:r>
            <a:r>
              <a:rPr lang="en-US" dirty="0">
                <a:solidFill>
                  <a:srgbClr val="F21AD8"/>
                </a:solidFill>
              </a:rPr>
              <a:t> </a:t>
            </a:r>
            <a:r>
              <a:rPr lang="en-US" dirty="0"/>
              <a:t>of insurance to safe drivers.</a:t>
            </a: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31A77016-5CFC-4B28-85C2-A71031FF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/>
      <p:bldP spid="43" grpId="0"/>
      <p:bldP spid="44" grpId="0"/>
      <p:bldP spid="49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548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Another Way to See </a:t>
            </a:r>
            <a:r>
              <a:rPr lang="en-US" i="1" dirty="0"/>
              <a:t>DWL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7666330" cy="3516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4600" y="4648200"/>
            <a:ext cx="152400" cy="1737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5513832"/>
            <a:ext cx="182880" cy="2194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" y="3191256"/>
            <a:ext cx="3779520" cy="3599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3200400"/>
            <a:ext cx="3818534" cy="3516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23006"/>
            <a:ext cx="3840480" cy="36825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24" y="3200400"/>
            <a:ext cx="3779520" cy="34332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248400" y="1447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asymmetric information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1 Surplus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81800" y="2438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86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2 Surplus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8600" y="2819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344384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Surplus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72200" y="344384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72400" y="344384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+2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+2</a:t>
            </a:r>
            <a:r>
              <a:rPr lang="en-US" i="1" dirty="0">
                <a:solidFill>
                  <a:srgbClr val="008000"/>
                </a:solidFill>
              </a:rPr>
              <a:t>c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48200" y="2439988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648200" y="3354388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20000" y="164125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asymmetric information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0" y="36591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48400" y="388778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8000" y="41163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0" y="434498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+0.5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8000" y="458525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48400" y="481385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i="1" dirty="0"/>
              <a:t>g</a:t>
            </a:r>
            <a:r>
              <a:rPr lang="en-US" dirty="0"/>
              <a:t>+</a:t>
            </a:r>
            <a:r>
              <a:rPr lang="en-US" i="1" dirty="0"/>
              <a:t>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5562600"/>
            <a:ext cx="28194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DWL </a:t>
            </a:r>
            <a:r>
              <a:rPr lang="en-US" dirty="0"/>
              <a:t>from asymmetric information is therefore </a:t>
            </a:r>
            <a:r>
              <a:rPr lang="en-US" b="1" i="1" dirty="0">
                <a:solidFill>
                  <a:srgbClr val="0000FF"/>
                </a:solidFill>
              </a:rPr>
              <a:t>g</a:t>
            </a:r>
            <a:r>
              <a:rPr lang="en-US" dirty="0"/>
              <a:t>+</a:t>
            </a:r>
            <a:r>
              <a:rPr lang="en-US" b="1" i="1" dirty="0">
                <a:solidFill>
                  <a:srgbClr val="F21AD8"/>
                </a:solidFill>
              </a:rPr>
              <a:t>f</a:t>
            </a:r>
            <a:r>
              <a:rPr lang="en-US" dirty="0"/>
              <a:t>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6880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also overlay these …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9600" y="2221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derive </a:t>
            </a:r>
            <a:r>
              <a:rPr lang="en-US" i="1" dirty="0"/>
              <a:t>DWL </a:t>
            </a:r>
            <a:r>
              <a:rPr lang="en-US" dirty="0"/>
              <a:t>in a single graph.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72200" y="3440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/>
              <a:t>+</a:t>
            </a:r>
            <a:r>
              <a:rPr lang="en-US" i="1" dirty="0"/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484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0.5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dirty="0"/>
              <a:t>+</a:t>
            </a:r>
            <a:r>
              <a:rPr lang="en-US" i="1" dirty="0"/>
              <a:t>f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48400" y="4812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r>
              <a:rPr lang="en-US" dirty="0"/>
              <a:t>+</a:t>
            </a:r>
            <a:r>
              <a:rPr lang="en-US" b="1" i="1" dirty="0">
                <a:solidFill>
                  <a:srgbClr val="0000FF"/>
                </a:solidFill>
              </a:rPr>
              <a:t>g</a:t>
            </a:r>
            <a:r>
              <a:rPr lang="en-US" dirty="0"/>
              <a:t>+</a:t>
            </a:r>
            <a:r>
              <a:rPr lang="en-US" b="1" i="1" dirty="0">
                <a:solidFill>
                  <a:srgbClr val="F21AD8"/>
                </a:solidFill>
              </a:rPr>
              <a:t>f</a:t>
            </a:r>
          </a:p>
        </p:txBody>
      </p:sp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00F50E09-EE7D-4EC9-BDF3-AABD06DD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2751E-6 4.7661E-6 L -0.41681 4.7661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59" grpId="0" animBg="1"/>
      <p:bldP spid="60" grpId="0"/>
      <p:bldP spid="61" grpId="0"/>
      <p:bldP spid="62" grpId="0"/>
      <p:bldP spid="62" grpId="1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76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Revealing Information through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478353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4783531" cy="3716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95600"/>
            <a:ext cx="4710989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4953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95600"/>
            <a:ext cx="4732325" cy="36996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895600"/>
            <a:ext cx="4732325" cy="3712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895600"/>
            <a:ext cx="4745126" cy="37167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114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without screening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8655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1 Surplus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186553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186553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2465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2 Surplus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224653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dirty="0"/>
              <a:t>+</a:t>
            </a:r>
            <a:r>
              <a:rPr lang="en-US" i="1" dirty="0"/>
              <a:t>c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22465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29324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Surplus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8793" y="291319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dirty="0"/>
              <a:t>a</a:t>
            </a:r>
            <a:r>
              <a:rPr lang="en-US" dirty="0"/>
              <a:t>+2</a:t>
            </a:r>
            <a:r>
              <a:rPr lang="en-US" i="1" dirty="0"/>
              <a:t>b</a:t>
            </a:r>
            <a:r>
              <a:rPr lang="en-US" dirty="0"/>
              <a:t>+2</a:t>
            </a:r>
            <a:r>
              <a:rPr lang="en-US" i="1" dirty="0"/>
              <a:t>c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0535" y="29131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i="1" dirty="0">
                <a:solidFill>
                  <a:srgbClr val="008000"/>
                </a:solidFill>
              </a:rPr>
              <a:t>a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b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h</a:t>
            </a:r>
            <a:r>
              <a:rPr lang="en-US" dirty="0">
                <a:solidFill>
                  <a:srgbClr val="008000"/>
                </a:solidFill>
              </a:rPr>
              <a:t>+</a:t>
            </a:r>
            <a:r>
              <a:rPr lang="en-US" i="1" dirty="0">
                <a:solidFill>
                  <a:srgbClr val="008000"/>
                </a:solidFill>
              </a:rPr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1867119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2803267"/>
            <a:ext cx="419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1143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with screening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6800" y="350110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screening, we gain surplus of (</a:t>
            </a:r>
            <a:r>
              <a:rPr lang="en-US" i="1" dirty="0"/>
              <a:t>h</a:t>
            </a:r>
            <a:r>
              <a:rPr lang="en-US" dirty="0"/>
              <a:t>+</a:t>
            </a:r>
            <a:r>
              <a:rPr lang="en-US" i="1" dirty="0"/>
              <a:t>i</a:t>
            </a:r>
            <a:r>
              <a:rPr lang="en-US" dirty="0"/>
              <a:t>) and lose surplus of (</a:t>
            </a:r>
            <a:r>
              <a:rPr lang="en-US" i="1" dirty="0" err="1"/>
              <a:t>b</a:t>
            </a:r>
            <a:r>
              <a:rPr lang="en-US" dirty="0" err="1"/>
              <a:t>+</a:t>
            </a:r>
            <a:r>
              <a:rPr lang="en-US" i="1" dirty="0" err="1"/>
              <a:t>c</a:t>
            </a:r>
            <a:r>
              <a:rPr lang="en-US" dirty="0"/>
              <a:t>) 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3389" y="414397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may result in </a:t>
            </a:r>
            <a:r>
              <a:rPr lang="en-US" i="1" dirty="0"/>
              <a:t>greater DWL</a:t>
            </a:r>
            <a:r>
              <a:rPr lang="en-US" dirty="0"/>
              <a:t> when information is sufficiently costly (high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),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53000" y="5073255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will </a:t>
            </a:r>
            <a:r>
              <a:rPr lang="en-US" i="1" dirty="0"/>
              <a:t>reduce DWL </a:t>
            </a:r>
            <a:r>
              <a:rPr lang="en-US" dirty="0"/>
              <a:t>when information is sufficiently cheap (low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) 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400" y="2838271"/>
            <a:ext cx="24384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Because information is costly, it is not always efficient to gather information.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53000" y="571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eliminate </a:t>
            </a:r>
            <a:r>
              <a:rPr lang="en-US" i="1" dirty="0"/>
              <a:t>DWL </a:t>
            </a:r>
            <a:r>
              <a:rPr lang="en-US" dirty="0"/>
              <a:t>when information is free (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 =MC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dirty="0"/>
              <a:t>),.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1230868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information is revealed through screens, type 1’s price has to be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 (and cannot be higher or else another firm will offer insurance at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dirty="0"/>
              <a:t>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2400" y="222146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screening cost is thus passed to type 2</a:t>
            </a:r>
          </a:p>
          <a:p>
            <a:r>
              <a:rPr lang="en-US" dirty="0"/>
              <a:t>by setting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 &gt;MC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</a:t>
            </a:r>
            <a:endParaRPr lang="en-US" dirty="0">
              <a:solidFill>
                <a:srgbClr val="F21AD8"/>
              </a:solidFill>
            </a:endParaRPr>
          </a:p>
        </p:txBody>
      </p:sp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A62252BE-125D-4599-9276-42377BFC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30" grpId="0"/>
      <p:bldP spid="31" grpId="0"/>
      <p:bldP spid="32" grpId="0"/>
      <p:bldP spid="33" grpId="0" animBg="1"/>
      <p:bldP spid="34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374" y="416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Revealing Information through Signals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34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suppose that it is too costly for firms to screen and we find our selves in a </a:t>
            </a:r>
            <a:r>
              <a:rPr lang="en-US" b="1" i="1" dirty="0">
                <a:solidFill>
                  <a:srgbClr val="008000"/>
                </a:solidFill>
              </a:rPr>
              <a:t>pooling equilibrium </a:t>
            </a:r>
            <a:r>
              <a:rPr lang="en-US" dirty="0"/>
              <a:t>where both types pay the same price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</a:t>
            </a:r>
            <a:r>
              <a:rPr lang="en-US" dirty="0"/>
              <a:t>, where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 </a:t>
            </a:r>
            <a:r>
              <a:rPr lang="en-US" dirty="0"/>
              <a:t>&lt;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 </a:t>
            </a:r>
            <a:r>
              <a:rPr lang="en-US" dirty="0"/>
              <a:t>&gt; 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(of type 2) then have an incentive to find a way to credibly </a:t>
            </a:r>
            <a:r>
              <a:rPr lang="en-US" b="1" i="1" dirty="0"/>
              <a:t>signal </a:t>
            </a:r>
            <a:r>
              <a:rPr lang="en-US" dirty="0"/>
              <a:t>that they are safe – and then getting insurance at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</a:t>
            </a:r>
            <a:r>
              <a:rPr lang="en-US" dirty="0"/>
              <a:t>=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32929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 problem is that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drivers also have an incentive to mimic that signal if it result in a lower price.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0390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for </a:t>
            </a:r>
            <a:r>
              <a:rPr lang="en-US" b="1" i="1" dirty="0"/>
              <a:t>signaling </a:t>
            </a:r>
            <a:r>
              <a:rPr lang="en-US" dirty="0"/>
              <a:t>to result in a </a:t>
            </a:r>
            <a:r>
              <a:rPr lang="en-US" b="1" i="1" dirty="0"/>
              <a:t>separating equilibrium </a:t>
            </a:r>
            <a:r>
              <a:rPr lang="en-US" dirty="0"/>
              <a:t>where </a:t>
            </a:r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are charged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</a:t>
            </a:r>
            <a:r>
              <a:rPr lang="en-US" dirty="0"/>
              <a:t>=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are charged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 </a:t>
            </a:r>
            <a:r>
              <a:rPr lang="en-US" dirty="0"/>
              <a:t>=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, it must be sufficiently cheap for </a:t>
            </a:r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to signal and sufficiently expensive for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to not signal.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073" y="519364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 </a:t>
            </a:r>
            <a:r>
              <a:rPr lang="en-US" dirty="0"/>
              <a:t>+ </a:t>
            </a:r>
            <a:r>
              <a:rPr lang="en-US" b="1" i="1" dirty="0">
                <a:solidFill>
                  <a:srgbClr val="F21AD8"/>
                </a:solidFill>
                <a:latin typeface="Symbol"/>
              </a:rPr>
              <a:t>d</a:t>
            </a:r>
            <a:r>
              <a:rPr lang="en-US" dirty="0"/>
              <a:t> &lt; </a:t>
            </a:r>
            <a:r>
              <a:rPr lang="en-US" b="1" i="1" dirty="0">
                <a:solidFill>
                  <a:srgbClr val="008000"/>
                </a:solidFill>
                <a:latin typeface="Times New Roman"/>
              </a:rPr>
              <a:t>p*</a:t>
            </a:r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03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</a:t>
            </a:r>
            <a:r>
              <a:rPr lang="en-US" b="1" i="1" dirty="0">
                <a:solidFill>
                  <a:srgbClr val="F21AD8"/>
                </a:solidFill>
                <a:latin typeface="Symbol"/>
              </a:rPr>
              <a:t>d </a:t>
            </a:r>
            <a:r>
              <a:rPr lang="en-US" i="1" dirty="0"/>
              <a:t> </a:t>
            </a:r>
            <a:r>
              <a:rPr lang="en-US" dirty="0"/>
              <a:t>be the cost for </a:t>
            </a:r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to truthfully signal they are safe, and let </a:t>
            </a:r>
            <a:r>
              <a:rPr lang="en-US" b="1" i="1" dirty="0">
                <a:solidFill>
                  <a:srgbClr val="0000FF"/>
                </a:solidFill>
                <a:latin typeface="Symbol"/>
              </a:rPr>
              <a:t>g</a:t>
            </a:r>
            <a:r>
              <a:rPr lang="en-US" dirty="0"/>
              <a:t> be the cost for </a:t>
            </a:r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to falsely signal that they are safe.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800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/>
              <a:t>separating equilibrium</a:t>
            </a:r>
            <a:r>
              <a:rPr lang="en-US" dirty="0"/>
              <a:t> will then emerge if two conditions hold simultaneously: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57741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 </a:t>
            </a:r>
            <a:r>
              <a:rPr lang="en-US" dirty="0"/>
              <a:t>+ </a:t>
            </a:r>
            <a:r>
              <a:rPr lang="en-US" b="1" i="1" dirty="0">
                <a:solidFill>
                  <a:srgbClr val="0000FF"/>
                </a:solidFill>
                <a:latin typeface="Symbol"/>
              </a:rPr>
              <a:t>g</a:t>
            </a:r>
            <a:r>
              <a:rPr lang="en-US" dirty="0"/>
              <a:t> &gt;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324100" y="5376721"/>
            <a:ext cx="838200" cy="1588"/>
          </a:xfrm>
          <a:prstGeom prst="straightConnector1">
            <a:avLst/>
          </a:prstGeom>
          <a:ln>
            <a:solidFill>
              <a:srgbClr val="F21AD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2821" y="5184475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21AD8"/>
                </a:solidFill>
              </a:rPr>
              <a:t>Safe</a:t>
            </a:r>
            <a:r>
              <a:rPr lang="en-US" i="1" dirty="0"/>
              <a:t> </a:t>
            </a:r>
            <a:r>
              <a:rPr lang="en-US" dirty="0"/>
              <a:t>drivers pay </a:t>
            </a:r>
            <a:r>
              <a:rPr lang="en-US" b="1" i="1" dirty="0">
                <a:solidFill>
                  <a:srgbClr val="F21AD8"/>
                </a:solidFill>
                <a:latin typeface="Symbol"/>
              </a:rPr>
              <a:t>d</a:t>
            </a:r>
            <a:r>
              <a:rPr lang="en-US" dirty="0"/>
              <a:t> to send the signal and pay 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2 </a:t>
            </a:r>
            <a:r>
              <a:rPr lang="en-US" dirty="0"/>
              <a:t>= </a:t>
            </a:r>
            <a:r>
              <a:rPr lang="en-US" b="1" i="1" dirty="0">
                <a:solidFill>
                  <a:srgbClr val="F21AD8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F21AD8"/>
                </a:solidFill>
                <a:latin typeface="Times New Roman"/>
              </a:rPr>
              <a:t> 2</a:t>
            </a:r>
            <a:r>
              <a:rPr lang="en-US" dirty="0"/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431403" y="5754875"/>
            <a:ext cx="8382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99929" y="558442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Unsafe</a:t>
            </a:r>
            <a:r>
              <a:rPr lang="en-US" i="1" dirty="0"/>
              <a:t> </a:t>
            </a:r>
            <a:r>
              <a:rPr lang="en-US" dirty="0"/>
              <a:t>drivers do </a:t>
            </a:r>
            <a:r>
              <a:rPr lang="en-US" i="1" dirty="0"/>
              <a:t>NOT </a:t>
            </a:r>
            <a:r>
              <a:rPr lang="en-US" dirty="0"/>
              <a:t>send the signal and pay 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p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1 </a:t>
            </a:r>
            <a:r>
              <a:rPr lang="en-US" dirty="0"/>
              <a:t>= </a:t>
            </a:r>
            <a:r>
              <a:rPr lang="en-US" b="1" i="1" dirty="0">
                <a:solidFill>
                  <a:srgbClr val="0000FF"/>
                </a:solidFill>
                <a:latin typeface="Times New Roman"/>
              </a:rPr>
              <a:t>MC</a:t>
            </a:r>
            <a:r>
              <a:rPr lang="en-US" b="1" baseline="30000" dirty="0">
                <a:solidFill>
                  <a:srgbClr val="0000FF"/>
                </a:solidFill>
                <a:latin typeface="Times New Roman"/>
              </a:rPr>
              <a:t> 1</a:t>
            </a:r>
            <a:r>
              <a:rPr lang="en-US" dirty="0"/>
              <a:t>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855740-A292-4D90-80F6-0D6FB6DC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C5EAB64-053C-3EEB-CCEB-CBC9EFDD6AF2}"/>
              </a:ext>
            </a:extLst>
          </p:cNvPr>
          <p:cNvSpPr txBox="1"/>
          <p:nvPr/>
        </p:nvSpPr>
        <p:spPr>
          <a:xfrm>
            <a:off x="342900" y="600715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But, just as we found in the case of firm </a:t>
            </a:r>
            <a:r>
              <a:rPr lang="en-US" i="1" dirty="0"/>
              <a:t>screening</a:t>
            </a:r>
            <a:r>
              <a:rPr lang="en-US" dirty="0"/>
              <a:t>, the revelation of information through </a:t>
            </a:r>
            <a:r>
              <a:rPr lang="en-US" i="1" dirty="0"/>
              <a:t>signaling </a:t>
            </a:r>
            <a:r>
              <a:rPr lang="en-US" dirty="0"/>
              <a:t>is only efficiency enhancing </a:t>
            </a:r>
            <a:r>
              <a:rPr lang="en-US" i="1" dirty="0"/>
              <a:t>if it is not too costly to reveal true information.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6" grpId="0"/>
      <p:bldP spid="1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205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Some Real World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535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Other Insurance Markets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 Insurance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1143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non-smoker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190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exam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5100" y="172929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</a:t>
            </a:r>
          </a:p>
          <a:p>
            <a:pPr algn="ctr"/>
            <a:r>
              <a:rPr lang="en-US" dirty="0"/>
              <a:t>( based on age, gender…)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Unemployment Insurance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provision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4294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Insurance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3200" y="34294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history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327702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pre-existing condition health exam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5100" y="324029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statistical discrimination</a:t>
            </a:r>
          </a:p>
          <a:p>
            <a:pPr algn="ctr"/>
            <a:r>
              <a:rPr lang="en-US" dirty="0"/>
              <a:t>compulsory mandates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40502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 Markets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46876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Used cars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44590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3rd-party certification</a:t>
            </a:r>
          </a:p>
          <a:p>
            <a:pPr algn="ctr"/>
            <a:r>
              <a:rPr lang="en-US" dirty="0"/>
              <a:t>warranties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4400" y="4459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with mechanic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1800" y="4459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reputation of used car dealer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56137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Consumer electronics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1996" y="554448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consumer reports</a:t>
            </a:r>
          </a:p>
          <a:p>
            <a:pPr algn="ctr"/>
            <a:r>
              <a:rPr lang="en-US" dirty="0"/>
              <a:t>required disclosures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0800" y="554448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brand names</a:t>
            </a:r>
          </a:p>
          <a:p>
            <a:pPr algn="ctr"/>
            <a:r>
              <a:rPr lang="en-US" dirty="0"/>
              <a:t>warranties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4400" y="56732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word-of-mouth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315412"/>
            <a:ext cx="6400800" cy="45025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90773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Labour</a:t>
            </a:r>
            <a:r>
              <a:rPr lang="en-US" b="1" dirty="0"/>
              <a:t> Markets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3532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Workers have hidden information about their productivity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Screens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447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3532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education</a:t>
            </a:r>
          </a:p>
          <a:p>
            <a:pPr algn="ctr"/>
            <a:r>
              <a:rPr lang="en-US" dirty="0"/>
              <a:t>work history</a:t>
            </a:r>
          </a:p>
          <a:p>
            <a:pPr algn="ctr"/>
            <a:r>
              <a:rPr lang="en-US" dirty="0"/>
              <a:t>references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235327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job interviews</a:t>
            </a:r>
          </a:p>
          <a:p>
            <a:pPr algn="ctr"/>
            <a:r>
              <a:rPr lang="en-US" dirty="0"/>
              <a:t>probationary hiring</a:t>
            </a:r>
          </a:p>
          <a:p>
            <a:pPr algn="ctr"/>
            <a:r>
              <a:rPr lang="en-US" dirty="0"/>
              <a:t>skill tests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254705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95116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Borrowers have hidden information about their ability to pay back loans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410313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credit history</a:t>
            </a:r>
          </a:p>
          <a:p>
            <a:pPr algn="ctr"/>
            <a:r>
              <a:rPr lang="en-US" dirty="0"/>
              <a:t>financial statements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3429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Financial Markets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5105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Firms have hidden information about their balance sheets – hidden from investors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9400" y="5105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disclosure requirements</a:t>
            </a:r>
          </a:p>
          <a:p>
            <a:pPr algn="ctr"/>
            <a:r>
              <a:rPr lang="en-US" dirty="0"/>
              <a:t>regulations</a:t>
            </a:r>
          </a:p>
          <a:p>
            <a:pPr algn="ctr"/>
            <a:r>
              <a:rPr lang="en-US" dirty="0"/>
              <a:t>deposit insurance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5221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financial advisors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5345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Bond ratings</a:t>
            </a:r>
          </a:p>
        </p:txBody>
      </p:sp>
      <p:sp>
        <p:nvSpPr>
          <p:cNvPr id="24" name="Title 2"/>
          <p:cNvSpPr>
            <a:spLocks noGrp="1"/>
          </p:cNvSpPr>
          <p:nvPr>
            <p:ph type="title" idx="4294967295"/>
          </p:nvPr>
        </p:nvSpPr>
        <p:spPr>
          <a:xfrm>
            <a:off x="0" y="-1095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Some More Real World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51041"/>
            <a:ext cx="8610600" cy="5605309"/>
          </a:xfrm>
        </p:spPr>
        <p:txBody>
          <a:bodyPr>
            <a:noAutofit/>
          </a:bodyPr>
          <a:lstStyle/>
          <a:p>
            <a:r>
              <a:rPr lang="en-US" sz="1900" dirty="0"/>
              <a:t>Age and health status are excellent predictors of how much health care we will use in any given year; unregulated competitive health insurance markets will therefore charge substantially higher premiums to older and sicker people – so high, that health insurance becomes unaffordable for those who need it most.</a:t>
            </a:r>
          </a:p>
          <a:p>
            <a:r>
              <a:rPr lang="en-US" sz="1900" dirty="0"/>
              <a:t>The typical efficiency argument (i.e., higher premiums to older and sicker people) becomes problematic when we think of buying health insurance </a:t>
            </a:r>
            <a:r>
              <a:rPr lang="en-US" sz="1900" b="1" i="1" dirty="0">
                <a:solidFill>
                  <a:srgbClr val="FF0000"/>
                </a:solidFill>
              </a:rPr>
              <a:t>across the life cycle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, rather than annually, since we  start as a low-cost consumer, but as we age, we become higher cost consumers.</a:t>
            </a:r>
          </a:p>
          <a:p>
            <a:r>
              <a:rPr lang="en-US" sz="1900" dirty="0"/>
              <a:t>While pooling everyone into a single insurance pool implies the young and healthy subsidize the old and sick </a:t>
            </a:r>
            <a:r>
              <a:rPr lang="en-US" sz="1900" b="1" i="1" dirty="0">
                <a:solidFill>
                  <a:srgbClr val="FF0000"/>
                </a:solidFill>
              </a:rPr>
              <a:t>in any given year</a:t>
            </a:r>
            <a:r>
              <a:rPr lang="en-US" sz="1900" dirty="0"/>
              <a:t>, it also implies today’s young are pooled with their future selves likely to get old and sick </a:t>
            </a:r>
            <a:r>
              <a:rPr lang="en-US" sz="1900" b="1" i="1" dirty="0">
                <a:solidFill>
                  <a:srgbClr val="FF0000"/>
                </a:solidFill>
              </a:rPr>
              <a:t>over their live cycles</a:t>
            </a:r>
            <a:r>
              <a:rPr lang="en-US" sz="1900" dirty="0"/>
              <a:t>. </a:t>
            </a:r>
          </a:p>
          <a:p>
            <a:r>
              <a:rPr lang="en-US" sz="1900" dirty="0"/>
              <a:t>If health insurance contracts were </a:t>
            </a:r>
            <a:r>
              <a:rPr lang="en-US" sz="1900" b="1" i="1" dirty="0">
                <a:solidFill>
                  <a:srgbClr val="FF0000"/>
                </a:solidFill>
              </a:rPr>
              <a:t>lifetime</a:t>
            </a:r>
            <a:r>
              <a:rPr lang="en-US" sz="1900" dirty="0"/>
              <a:t> and not annual, and people behaved </a:t>
            </a:r>
            <a:r>
              <a:rPr lang="en-US" sz="1900" b="1" dirty="0">
                <a:solidFill>
                  <a:srgbClr val="FF0000"/>
                </a:solidFill>
              </a:rPr>
              <a:t>rationally</a:t>
            </a:r>
            <a:r>
              <a:rPr lang="en-US" sz="1900" dirty="0"/>
              <a:t>, the young would rationally choose to pool with their future selves. The adverse selection problem therefore arises from individuals making (short-run) choices in real time, rather than (long-run) choices for the whole life cycle.</a:t>
            </a:r>
          </a:p>
          <a:p>
            <a:r>
              <a:rPr lang="en-US" sz="1900" dirty="0"/>
              <a:t>If insurers may not price-discriminate, the young and healthy will </a:t>
            </a:r>
            <a:r>
              <a:rPr lang="en-US" sz="1900" b="1" i="1" dirty="0">
                <a:solidFill>
                  <a:srgbClr val="FF0000"/>
                </a:solidFill>
              </a:rPr>
              <a:t>adversely select out</a:t>
            </a:r>
            <a:r>
              <a:rPr lang="en-US" sz="1900" dirty="0"/>
              <a:t>, causing escalating premiums for those who most need health care.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-1095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Special Case of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610244397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7206" y="2420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Discrimination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</a:t>
            </a:r>
            <a:r>
              <a:rPr lang="en-US" i="1" dirty="0"/>
              <a:t>two </a:t>
            </a:r>
            <a:r>
              <a:rPr lang="en-US" dirty="0"/>
              <a:t>kinds of discrimination: </a:t>
            </a:r>
            <a:r>
              <a:rPr lang="en-US" b="1" i="1" dirty="0"/>
              <a:t>statistical discrimination</a:t>
            </a:r>
            <a:r>
              <a:rPr lang="en-US" dirty="0"/>
              <a:t> and </a:t>
            </a:r>
            <a:r>
              <a:rPr lang="en-US" b="1" i="1" dirty="0"/>
              <a:t>taste discrimination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96070"/>
            <a:ext cx="57912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Statistical Discrimination </a:t>
            </a:r>
            <a:r>
              <a:rPr lang="en-US" dirty="0"/>
              <a:t>is the use of statistical information about a group to infer something about an individual that belongs to the group – and then to base treatment of individuals on statistical group differences.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39869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 Life insurance companies charge a higher premium to smokers.</a:t>
            </a:r>
          </a:p>
          <a:p>
            <a:r>
              <a:rPr lang="en-US" dirty="0"/>
              <a:t>	  Life insurance is sold at cheaper rates to women than to men.</a:t>
            </a:r>
          </a:p>
          <a:p>
            <a:r>
              <a:rPr lang="en-US" dirty="0"/>
              <a:t>	  Car insurance is sold at higher prices to young drivers.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287044"/>
            <a:ext cx="57912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Taste Discrimination </a:t>
            </a:r>
            <a:r>
              <a:rPr lang="en-US" dirty="0"/>
              <a:t>is the use of taste-based arguments in determining how members of different groups are treated.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09200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</a:t>
            </a:r>
            <a:r>
              <a:rPr lang="en-GB" dirty="0"/>
              <a:t>men on corporate boards feeling uncomfortable about allowing 	women more economic opportunities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5943600"/>
            <a:ext cx="7010400" cy="646331"/>
          </a:xfrm>
          <a:prstGeom prst="rect">
            <a:avLst/>
          </a:prstGeom>
          <a:solidFill>
            <a:srgbClr val="0000FF">
              <a:alpha val="20000"/>
            </a:srgbClr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Statistical discrimination arises from </a:t>
            </a:r>
            <a:r>
              <a:rPr lang="en-US" b="1" i="1" dirty="0"/>
              <a:t>asymmetric information</a:t>
            </a:r>
            <a:r>
              <a:rPr lang="en-US" dirty="0"/>
              <a:t>, while taste discrimination is based on </a:t>
            </a:r>
            <a:r>
              <a:rPr lang="en-US" b="1" i="1" dirty="0"/>
              <a:t>prejudice </a:t>
            </a:r>
            <a:r>
              <a:rPr lang="en-US" dirty="0"/>
              <a:t>that prefers one group over another.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9D5E5EB-A3DE-406C-9572-66D2F103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Discrimination and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4 different firms and their employment practices: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1600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03527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Taste-based discriminates (e.g., women)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057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taste-based discrimination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2057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taste-based discrimination, but statistically discriminates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2057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taste-based discrimination, but has inexpensive screening tool</a:t>
            </a: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876300" y="3236976"/>
            <a:ext cx="1066800" cy="533400"/>
          </a:xfrm>
          <a:prstGeom prst="bentConnector3">
            <a:avLst>
              <a:gd name="adj1" fmla="val 5755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1676400" y="3276600"/>
            <a:ext cx="990600" cy="304800"/>
          </a:xfrm>
          <a:prstGeom prst="bentConnector3">
            <a:avLst>
              <a:gd name="adj1" fmla="val -87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39812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B has access to a wider qualified </a:t>
            </a:r>
            <a:r>
              <a:rPr lang="en-US" dirty="0" err="1"/>
              <a:t>labour</a:t>
            </a:r>
            <a:r>
              <a:rPr lang="en-US" dirty="0"/>
              <a:t> pool and can thus hire more qualified individuals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B will make higher profits for shareholders (firm A takes part of its profits as “utility”)</a:t>
            </a:r>
          </a:p>
        </p:txBody>
      </p:sp>
      <p:cxnSp>
        <p:nvCxnSpPr>
          <p:cNvPr id="27" name="Straight Arrow Connector 26"/>
          <p:cNvCxnSpPr>
            <a:stCxn id="19" idx="2"/>
            <a:endCxn id="25" idx="0"/>
          </p:cNvCxnSpPr>
          <p:nvPr/>
        </p:nvCxnSpPr>
        <p:spPr>
          <a:xfrm rot="5400000">
            <a:off x="1524000" y="5334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rot="16200000" flipH="1">
            <a:off x="3695702" y="3314702"/>
            <a:ext cx="762000" cy="685796"/>
          </a:xfrm>
          <a:prstGeom prst="bentConnector3">
            <a:avLst>
              <a:gd name="adj1" fmla="val 407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 flipV="1">
            <a:off x="4419600" y="3276600"/>
            <a:ext cx="685800" cy="304800"/>
          </a:xfrm>
          <a:prstGeom prst="bentConnector3">
            <a:avLst>
              <a:gd name="adj1" fmla="val 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8000" y="397764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C takes advantage of </a:t>
            </a:r>
            <a:r>
              <a:rPr lang="en-US" i="1" dirty="0"/>
              <a:t>some</a:t>
            </a:r>
            <a:r>
              <a:rPr lang="en-US" dirty="0"/>
              <a:t> information that firm B does not consider – and thus hires better </a:t>
            </a:r>
            <a:r>
              <a:rPr lang="en-US" i="1" dirty="0"/>
              <a:t>on average</a:t>
            </a:r>
            <a:r>
              <a:rPr lang="en-US" dirty="0"/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24200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C will make higher profits because it partially addresses asymmetric information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4267994" y="533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 flipV="1">
            <a:off x="7391400" y="3276600"/>
            <a:ext cx="685800" cy="304800"/>
          </a:xfrm>
          <a:prstGeom prst="bentConnector3">
            <a:avLst>
              <a:gd name="adj1" fmla="val 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19800" y="397764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D has found a way to extract </a:t>
            </a:r>
            <a:r>
              <a:rPr lang="en-US" i="1" dirty="0"/>
              <a:t>individual </a:t>
            </a:r>
            <a:r>
              <a:rPr lang="en-US" dirty="0"/>
              <a:t>rather than </a:t>
            </a:r>
            <a:r>
              <a:rPr lang="en-US" i="1" dirty="0"/>
              <a:t>statistical </a:t>
            </a:r>
            <a:r>
              <a:rPr lang="en-US" dirty="0"/>
              <a:t>information about potential employees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000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Firm D will make higher profits because it fully addresses asymmetric information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7314406" y="533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61" idx="0"/>
          </p:cNvCxnSpPr>
          <p:nvPr/>
        </p:nvCxnSpPr>
        <p:spPr>
          <a:xfrm>
            <a:off x="5638800" y="3581400"/>
            <a:ext cx="1828800" cy="39624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5486400" y="34290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85800" y="1600200"/>
            <a:ext cx="1143000" cy="381000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6040" y="1600200"/>
            <a:ext cx="1143000" cy="381000"/>
          </a:xfrm>
          <a:prstGeom prst="ellipse">
            <a:avLst/>
          </a:prstGeom>
          <a:solidFill>
            <a:srgbClr val="008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663440" y="1600200"/>
            <a:ext cx="1143000" cy="381000"/>
          </a:xfrm>
          <a:prstGeom prst="ellipse">
            <a:avLst/>
          </a:prstGeom>
          <a:solidFill>
            <a:srgbClr val="FF66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803136" y="1600200"/>
            <a:ext cx="1143000" cy="381000"/>
          </a:xfrm>
          <a:prstGeom prst="ellipse">
            <a:avLst/>
          </a:prstGeom>
          <a:solidFill>
            <a:srgbClr val="3366FF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1BB3B41F-7DAE-497E-B651-AA125BA72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6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Asymmetric Information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1106026"/>
            <a:ext cx="86868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So far, we have assumed that both sides of a market know what product is being traded – i.e. they have the same information about the product.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Asymmetric information</a:t>
            </a:r>
            <a:r>
              <a:rPr lang="en-US" b="1" dirty="0"/>
              <a:t> </a:t>
            </a:r>
            <a:r>
              <a:rPr lang="en-US" dirty="0"/>
              <a:t>arises when one side of the market has more information about the product that is being traded than the other.</a:t>
            </a:r>
            <a:endParaRPr lang="en-US" b="1" i="1" dirty="0"/>
          </a:p>
          <a:p>
            <a:r>
              <a:rPr lang="en-US" dirty="0"/>
              <a:t>Used car owners know more about their cars than potential buyers; workers know more about their commitment to a job than potential employers; and corporate CEO’s know more about a firm’s balance sheet than potential investors.</a:t>
            </a:r>
          </a:p>
          <a:p>
            <a:r>
              <a:rPr lang="en-US" dirty="0"/>
              <a:t>This </a:t>
            </a:r>
            <a:r>
              <a:rPr lang="en-US" i="1" dirty="0"/>
              <a:t>asymmetric information </a:t>
            </a:r>
            <a:r>
              <a:rPr lang="en-US" dirty="0"/>
              <a:t>can then lead to </a:t>
            </a:r>
            <a:r>
              <a:rPr lang="en-US" b="1" i="1" dirty="0">
                <a:solidFill>
                  <a:srgbClr val="FF0000"/>
                </a:solidFill>
              </a:rPr>
              <a:t>adverse selection</a:t>
            </a:r>
            <a:r>
              <a:rPr lang="en-US" b="1" i="1" dirty="0"/>
              <a:t> </a:t>
            </a:r>
            <a:r>
              <a:rPr lang="en-US" dirty="0"/>
              <a:t>of low quality products and high cost consumers selecting into markets in order to free-ride on the high quality or low costs of others. </a:t>
            </a:r>
          </a:p>
          <a:p>
            <a:r>
              <a:rPr lang="en-US" dirty="0"/>
              <a:t>The </a:t>
            </a:r>
            <a:r>
              <a:rPr lang="en-US" i="1" dirty="0"/>
              <a:t>adverse selection </a:t>
            </a:r>
            <a:r>
              <a:rPr lang="en-US" dirty="0"/>
              <a:t>imposes a </a:t>
            </a:r>
            <a:r>
              <a:rPr lang="en-US" i="1" dirty="0"/>
              <a:t>negative externality </a:t>
            </a:r>
            <a:r>
              <a:rPr lang="en-US" dirty="0"/>
              <a:t>on high quality producers and low-cost consumers – which in turn gives rise to </a:t>
            </a:r>
            <a:r>
              <a:rPr lang="en-US" i="1" dirty="0"/>
              <a:t>inefficiencies in competitive markets.</a:t>
            </a:r>
            <a:endParaRPr lang="en-US" dirty="0"/>
          </a:p>
          <a:p>
            <a:r>
              <a:rPr lang="en-US" dirty="0"/>
              <a:t>In some cases, such markets are just distorted – in others they cease to exist entirely.</a:t>
            </a:r>
            <a:endParaRPr lang="en-US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096000"/>
            <a:ext cx="8686800" cy="595977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24581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Discrimination and Markets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Markets therefore </a:t>
            </a:r>
            <a:r>
              <a:rPr lang="en-US" i="1" dirty="0"/>
              <a:t>tend to </a:t>
            </a:r>
            <a:r>
              <a:rPr lang="en-US" dirty="0"/>
              <a:t>punish </a:t>
            </a:r>
            <a:r>
              <a:rPr lang="en-US" i="1" dirty="0"/>
              <a:t>taste-based discrimination</a:t>
            </a:r>
            <a:r>
              <a:rPr lang="en-US" dirty="0"/>
              <a:t> while they </a:t>
            </a:r>
            <a:r>
              <a:rPr lang="en-US" i="1" dirty="0"/>
              <a:t>tend to </a:t>
            </a:r>
            <a:r>
              <a:rPr lang="en-US" dirty="0"/>
              <a:t>reward </a:t>
            </a:r>
            <a:r>
              <a:rPr lang="en-US" i="1" dirty="0"/>
              <a:t>statistical discrimination.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there are exceptions: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the employees of our firms are visible to customers, and suppose customers are </a:t>
            </a:r>
            <a:r>
              <a:rPr lang="en-US" i="1" dirty="0"/>
              <a:t>prejudiced </a:t>
            </a:r>
            <a:r>
              <a:rPr lang="en-US" dirty="0"/>
              <a:t>against certain groups.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163669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i="1" dirty="0"/>
              <a:t>demand </a:t>
            </a:r>
            <a:r>
              <a:rPr lang="en-US" dirty="0"/>
              <a:t>may be higher for firms that </a:t>
            </a:r>
            <a:r>
              <a:rPr lang="en-US" i="1" dirty="0"/>
              <a:t>taste-discriminate </a:t>
            </a:r>
            <a:r>
              <a:rPr lang="en-US" dirty="0"/>
              <a:t>against certain groups – and markets may then </a:t>
            </a:r>
            <a:r>
              <a:rPr lang="en-US" i="1" dirty="0"/>
              <a:t>reward </a:t>
            </a:r>
            <a:r>
              <a:rPr lang="en-US" dirty="0"/>
              <a:t>taste-based discrimination (e.g., consider a restaurant in a small prejudiced village).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18207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prejudice </a:t>
            </a:r>
            <a:r>
              <a:rPr lang="en-US" dirty="0"/>
              <a:t>diminishes in the population in general, markets will be more likely to punish </a:t>
            </a:r>
            <a:r>
              <a:rPr lang="en-US" i="1" dirty="0"/>
              <a:t>taste-based discrimination …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86787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</a:t>
            </a:r>
            <a:r>
              <a:rPr lang="en-US" i="1" dirty="0"/>
              <a:t>statistical discrimination </a:t>
            </a:r>
            <a:r>
              <a:rPr lang="en-US" dirty="0"/>
              <a:t>is likely to persist (absent organized efforts against it) so long as statistical group differences allow inferences that hold </a:t>
            </a:r>
            <a:r>
              <a:rPr lang="en-US" i="1" dirty="0"/>
              <a:t>on average </a:t>
            </a:r>
            <a:r>
              <a:rPr lang="en-US" dirty="0"/>
              <a:t>even if they do not hold in particular </a:t>
            </a:r>
            <a:r>
              <a:rPr lang="en-US" i="1" dirty="0"/>
              <a:t>individual </a:t>
            </a:r>
            <a:r>
              <a:rPr lang="en-US" dirty="0"/>
              <a:t>cases.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Understanding the </a:t>
            </a:r>
            <a:r>
              <a:rPr lang="en-US" i="1" dirty="0"/>
              <a:t>source </a:t>
            </a:r>
            <a:r>
              <a:rPr lang="en-US" dirty="0"/>
              <a:t>of discrimination can then help formulate appropriate policy responses.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13D6C81-E854-425B-9B2E-6A79B4F0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22A.5, 22A.10, 22A.11, 22.A15, 22A.17, 22A.25, 22A.26, 22A.28, 22A.31 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22.1A, 22.2A, 22.3A (challenging)</a:t>
            </a:r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Extra exercises (see Fenix)</a:t>
            </a:r>
          </a:p>
          <a:p>
            <a:pPr lvl="1"/>
            <a:r>
              <a:rPr lang="en-US"/>
              <a:t> </a:t>
            </a:r>
            <a:r>
              <a:rPr lang="en-US" b="1"/>
              <a:t>Open Q.5 and Q.9</a:t>
            </a:r>
            <a:endParaRPr lang="en-US" b="1" i="1" dirty="0"/>
          </a:p>
          <a:p>
            <a:pPr lvl="1"/>
            <a:endParaRPr lang="en-US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b="1" i="1" dirty="0"/>
              <a:t>insurance contract </a:t>
            </a:r>
            <a:r>
              <a:rPr lang="en-US" dirty="0"/>
              <a:t>is the combination of a </a:t>
            </a:r>
            <a:r>
              <a:rPr lang="en-US" i="1" dirty="0"/>
              <a:t>benefit level </a:t>
            </a:r>
            <a:r>
              <a:rPr lang="en-US" i="1" dirty="0">
                <a:latin typeface="Times New Roman"/>
              </a:rPr>
              <a:t>b</a:t>
            </a:r>
            <a:r>
              <a:rPr lang="en-US" i="1" dirty="0"/>
              <a:t> </a:t>
            </a:r>
            <a:r>
              <a:rPr lang="en-US" dirty="0"/>
              <a:t>that is paid if a “bad” outcome occurs and a </a:t>
            </a:r>
            <a:r>
              <a:rPr lang="en-US" i="1" dirty="0"/>
              <a:t>price </a:t>
            </a:r>
            <a:r>
              <a:rPr lang="en-US" dirty="0"/>
              <a:t>or </a:t>
            </a:r>
            <a:r>
              <a:rPr lang="en-US" i="1" dirty="0"/>
              <a:t>premium </a:t>
            </a:r>
            <a:r>
              <a:rPr lang="en-US" i="1" dirty="0">
                <a:latin typeface="Times New Roman"/>
              </a:rPr>
              <a:t>p</a:t>
            </a:r>
            <a:r>
              <a:rPr lang="en-US" i="1" dirty="0"/>
              <a:t> </a:t>
            </a:r>
            <a:r>
              <a:rPr lang="en-US" dirty="0"/>
              <a:t>that is paid regardless of the outcome.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6493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 “bad outcome” is </a:t>
            </a: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1</a:t>
            </a:r>
            <a:r>
              <a:rPr lang="en-US" dirty="0"/>
              <a:t> and the “good” outcome is </a:t>
            </a: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idx="4294967295"/>
          </p:nvPr>
        </p:nvSpPr>
        <p:spPr>
          <a:xfrm>
            <a:off x="0" y="44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Tastes over Insurance Contracts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49833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insurance contract (</a:t>
            </a:r>
            <a:r>
              <a:rPr lang="en-US" i="1" dirty="0">
                <a:latin typeface="Times New Roman"/>
              </a:rPr>
              <a:t>b,p</a:t>
            </a:r>
            <a:r>
              <a:rPr lang="en-US" dirty="0"/>
              <a:t>) then results in consumption of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431820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tastes over risky gambles are </a:t>
            </a:r>
            <a:r>
              <a:rPr lang="en-US" i="1" dirty="0"/>
              <a:t>state-independent</a:t>
            </a:r>
            <a:r>
              <a:rPr lang="en-US" dirty="0"/>
              <a:t> and satisfy the </a:t>
            </a:r>
            <a:r>
              <a:rPr lang="en-US" i="1" dirty="0"/>
              <a:t>independence axiom</a:t>
            </a:r>
            <a:r>
              <a:rPr lang="en-US" dirty="0"/>
              <a:t>, we know from Chapter 17 that there exists a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that allows us to represent tastes over insurance contracts with the </a:t>
            </a:r>
            <a:r>
              <a:rPr lang="en-US" b="1" i="1" dirty="0"/>
              <a:t>expected utility function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891561"/>
            <a:ext cx="3276600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1 </a:t>
            </a:r>
            <a:r>
              <a:rPr lang="en-US" i="1" dirty="0">
                <a:latin typeface="Times New Roman"/>
              </a:rPr>
              <a:t>+ b – p </a:t>
            </a:r>
            <a:r>
              <a:rPr lang="en-US" dirty="0"/>
              <a:t>in the “bad state” and</a:t>
            </a:r>
          </a:p>
          <a:p>
            <a:pPr>
              <a:lnSpc>
                <a:spcPts val="2560"/>
              </a:lnSpc>
            </a:pPr>
            <a:r>
              <a:rPr lang="en-US" i="1" dirty="0">
                <a:latin typeface="Times New Roman"/>
              </a:rPr>
              <a:t>x</a:t>
            </a:r>
            <a:r>
              <a:rPr lang="en-US" baseline="-25000" dirty="0">
                <a:latin typeface="Times New Roman"/>
              </a:rPr>
              <a:t>2 </a:t>
            </a:r>
            <a:r>
              <a:rPr lang="en-US" i="1" dirty="0">
                <a:latin typeface="Times New Roman"/>
              </a:rPr>
              <a:t>– p </a:t>
            </a:r>
            <a:r>
              <a:rPr lang="en-US" dirty="0"/>
              <a:t>in the “good state”.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793739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the “bad” outcome occurs with probability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.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90800" y="5433408"/>
          <a:ext cx="3962400" cy="28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900" imgH="177800" progId="Equation.3">
                  <p:embed/>
                </p:oleObj>
              </mc:Choice>
              <mc:Fallback>
                <p:oleObj name="Equation" r:id="rId2" imgW="25019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33408"/>
                        <a:ext cx="3962400" cy="281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5943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x</a:t>
            </a:r>
            <a:r>
              <a:rPr lang="en-US" dirty="0">
                <a:latin typeface="Times New Roman"/>
              </a:rPr>
              <a:t>)</a:t>
            </a:r>
            <a:r>
              <a:rPr lang="en-US" i="1" dirty="0">
                <a:latin typeface="Times New Roman"/>
              </a:rPr>
              <a:t> </a:t>
            </a:r>
            <a:r>
              <a:rPr lang="en-US" dirty="0"/>
              <a:t>is </a:t>
            </a:r>
            <a:r>
              <a:rPr lang="en-US" i="1" dirty="0"/>
              <a:t>concave</a:t>
            </a:r>
            <a:r>
              <a:rPr lang="en-US" dirty="0"/>
              <a:t>, tastes are </a:t>
            </a:r>
            <a:r>
              <a:rPr lang="en-US" b="1" i="1" dirty="0"/>
              <a:t>risk averse </a:t>
            </a:r>
            <a:r>
              <a:rPr lang="en-US" dirty="0"/>
              <a:t>(which we will assume throughout). 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6607A3EA-E875-4358-8C3B-0736C4AE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 build="p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293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Insurance Contracts with 2 Risk Types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3920947" cy="32284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10712"/>
            <a:ext cx="3959962" cy="32528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10712"/>
            <a:ext cx="3940454" cy="32528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3940454" cy="32284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</a:t>
            </a:r>
            <a:r>
              <a:rPr lang="en-US" i="1" dirty="0"/>
              <a:t>all possible insurance contracts </a:t>
            </a:r>
            <a:r>
              <a:rPr lang="en-US" dirty="0"/>
              <a:t>can then be illustrated with </a:t>
            </a:r>
            <a:r>
              <a:rPr lang="en-US" i="1" dirty="0">
                <a:latin typeface="Times New Roman"/>
              </a:rPr>
              <a:t>b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latin typeface="Times New Roman"/>
              </a:rPr>
              <a:t>p</a:t>
            </a:r>
            <a:r>
              <a:rPr lang="en-US" i="1" dirty="0"/>
              <a:t> </a:t>
            </a:r>
            <a:r>
              <a:rPr lang="en-US" dirty="0"/>
              <a:t>on the axes.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8600" y="1600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expected utility function </a:t>
            </a:r>
            <a:r>
              <a:rPr lang="en-US" i="1" dirty="0">
                <a:latin typeface="Times New Roman"/>
              </a:rPr>
              <a:t>U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8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, we can further derive </a:t>
            </a:r>
            <a:r>
              <a:rPr lang="en-US" i="1" dirty="0"/>
              <a:t>indifference curves </a:t>
            </a:r>
            <a:r>
              <a:rPr lang="en-US" dirty="0"/>
              <a:t>over this set of all possible insurance contracts.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8600" y="2286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indifference curves here are derived assuming                                                                 , and assuming                            (which is concave). 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584" y="2380488"/>
            <a:ext cx="3271520" cy="2397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064" y="2651760"/>
            <a:ext cx="1345184" cy="2438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648200" y="2968752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</a:t>
            </a:r>
            <a:r>
              <a:rPr lang="en-US" i="1" dirty="0"/>
              <a:t>actuarially fair – zero-profit – </a:t>
            </a:r>
            <a:r>
              <a:rPr lang="en-US" dirty="0"/>
              <a:t>insurance contracts has to satisfy the equation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3806952"/>
            <a:ext cx="776224" cy="23164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48200" y="4114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the benefit is paid with probability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 while the premium is collected with probability 1.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648200" y="5257800"/>
            <a:ext cx="426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expected-utility-maximizing consumer will then choose the policy</a:t>
            </a:r>
          </a:p>
          <a:p>
            <a:endParaRPr lang="en-US" sz="800" dirty="0"/>
          </a:p>
          <a:p>
            <a:pPr algn="ctr"/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1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 = (240,60).</a:t>
            </a:r>
            <a:r>
              <a:rPr lang="en-US" dirty="0"/>
              <a:t>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659A4B52-A3EA-44E1-AC87-F0D5D6DB5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9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362" y="3429000"/>
            <a:ext cx="3964838" cy="3228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6" y="3429000"/>
            <a:ext cx="3945331" cy="3247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3429000"/>
            <a:ext cx="3979469" cy="322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429000"/>
            <a:ext cx="3940454" cy="3228442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0" y="-9207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Insurance Contracts with 2 Risk Types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219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there exists a </a:t>
            </a:r>
            <a:r>
              <a:rPr lang="en-US" i="1" dirty="0"/>
              <a:t>second </a:t>
            </a:r>
            <a:r>
              <a:rPr lang="en-US" dirty="0"/>
              <a:t>type of consumer who faces more risk than the first.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600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particular, suppose the second consumer faces a probability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 of the “bad” outcome, where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 &gt;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4028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then changes the expected utility function to 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4943475" y="2316480"/>
          <a:ext cx="39830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177800" progId="Equation.3">
                  <p:embed/>
                </p:oleObj>
              </mc:Choice>
              <mc:Fallback>
                <p:oleObj name="Equation" r:id="rId6" imgW="251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316480"/>
                        <a:ext cx="3983038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251460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 an indifference map with steeper indifference curves.</a:t>
            </a: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828800" y="3894138"/>
          <a:ext cx="82391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139700" progId="Equation.3">
                  <p:embed/>
                </p:oleObj>
              </mc:Choice>
              <mc:Fallback>
                <p:oleObj name="Equation" r:id="rId8" imgW="520700" imgH="139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94138"/>
                        <a:ext cx="823913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5942013" y="3886200"/>
          <a:ext cx="703262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500" imgH="139700" progId="Equation.3">
                  <p:embed/>
                </p:oleObj>
              </mc:Choice>
              <mc:Fallback>
                <p:oleObj name="Equation" r:id="rId10" imgW="4445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3886200"/>
                        <a:ext cx="703262" cy="22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8600" y="290726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Actuarially fair insurance must now satisfy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Symbol"/>
              </a:rPr>
              <a:t>q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,</a:t>
            </a:r>
            <a:endParaRPr lang="en-US" i="1" dirty="0">
              <a:latin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4880" y="29072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to the choice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1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 = (240,120).</a:t>
            </a:r>
            <a:r>
              <a:rPr lang="en-US" dirty="0"/>
              <a:t>  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F9155243-FEF2-4EA5-9554-EB1026C9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331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Equilibrium without Asymmetric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3940454" cy="3228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88" y="3429000"/>
            <a:ext cx="4003853" cy="3228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128" y="3429000"/>
            <a:ext cx="3979469" cy="3228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219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competitive insurance firms can tell how is a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 and who is a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-type, a separate set of actuarially fair insurance contracts is offered in equilibrium to each type.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90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our assumption of </a:t>
            </a:r>
            <a:r>
              <a:rPr lang="en-US" i="1" dirty="0"/>
              <a:t>risk aversion</a:t>
            </a:r>
            <a:r>
              <a:rPr lang="en-US" dirty="0"/>
              <a:t> and </a:t>
            </a:r>
            <a:r>
              <a:rPr lang="en-US" i="1" dirty="0"/>
              <a:t>state-independence</a:t>
            </a:r>
            <a:r>
              <a:rPr lang="en-US" dirty="0"/>
              <a:t> of tastes, each type will then </a:t>
            </a:r>
            <a:r>
              <a:rPr lang="en-US" b="1" i="1" dirty="0"/>
              <a:t>fully insure </a:t>
            </a:r>
            <a:r>
              <a:rPr lang="en-US" dirty="0"/>
              <a:t>at insurance prices that are actuarially fair given the consumer’s type.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2667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then a depiction of an efficient </a:t>
            </a:r>
            <a:r>
              <a:rPr lang="en-US" b="1" i="1" dirty="0"/>
              <a:t>equilibrium in the absence of asymmetric information</a:t>
            </a:r>
            <a:r>
              <a:rPr lang="en-US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429000"/>
            <a:ext cx="4114800" cy="33106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3657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an equilibrium because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cannot choose from actuarially fair policies aimed at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…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5029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is possible only because insurance firms can tell the two consumer types apart.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0BFDD88F-FC6C-41C2-B6BF-D25081CA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327E-6 2.70496E-6 L -0.46301 -0.0020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5048098" cy="3750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2819400"/>
            <a:ext cx="5086502" cy="3767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19400"/>
            <a:ext cx="5065166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19400"/>
            <a:ext cx="5086502" cy="37338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 idx="4294967295"/>
          </p:nvPr>
        </p:nvSpPr>
        <p:spPr>
          <a:xfrm>
            <a:off x="0" y="737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dirty="0"/>
              <a:t>Separating Equilibrium with Asymmetric Information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any </a:t>
            </a:r>
            <a:r>
              <a:rPr lang="en-US" b="1" i="1" dirty="0"/>
              <a:t>separating equilibrium</a:t>
            </a:r>
            <a:r>
              <a:rPr lang="en-US" dirty="0"/>
              <a:t>, consumer types are </a:t>
            </a:r>
            <a:r>
              <a:rPr lang="en-US" i="1" dirty="0"/>
              <a:t>revealed </a:t>
            </a:r>
            <a:r>
              <a:rPr lang="en-US" dirty="0"/>
              <a:t>and thus only actuarially fair insurance </a:t>
            </a:r>
            <a:r>
              <a:rPr lang="en-US" i="1" dirty="0"/>
              <a:t>specific to each risk type</a:t>
            </a:r>
            <a:r>
              <a:rPr lang="en-US" dirty="0"/>
              <a:t> will be offered.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28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no insurance company can loose anything from offering </a:t>
            </a:r>
            <a:r>
              <a:rPr lang="en-US" i="1" dirty="0"/>
              <a:t>all </a:t>
            </a:r>
            <a:r>
              <a:rPr lang="en-US" dirty="0"/>
              <a:t>actuarially fair policies aimed at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-types, such policies will always be offered …</a:t>
            </a:r>
            <a:r>
              <a:rPr lang="en-US" i="1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5146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can always choose to fully insure at </a:t>
            </a:r>
            <a:r>
              <a:rPr lang="en-US" b="1" i="1" dirty="0">
                <a:solidFill>
                  <a:srgbClr val="008000"/>
                </a:solidFill>
              </a:rPr>
              <a:t>A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30480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 full set of actuarially fair contracts aimed at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is offered,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will not choose from “their” actuarially fair line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0" y="461867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implies only those </a:t>
            </a:r>
            <a:r>
              <a:rPr lang="en-US" i="1" dirty="0"/>
              <a:t>low risk</a:t>
            </a:r>
            <a:r>
              <a:rPr lang="en-US" dirty="0"/>
              <a:t> actuarially fair contracts that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will </a:t>
            </a:r>
            <a:r>
              <a:rPr lang="en-US" b="1" i="1" dirty="0"/>
              <a:t>not</a:t>
            </a:r>
            <a:r>
              <a:rPr lang="en-US" dirty="0"/>
              <a:t> choose can be offered in a separating equilibrium.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3048000"/>
            <a:ext cx="2057400" cy="1200329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Inefficiency arises even when all information is revealed.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877B51B7-6B93-42D5-BB07-56F06C2F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304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Calculating the Separating Equilibrium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9090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shown that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fully insure while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only partially insure in a separating equilibrium (because only partial insurance is offered in the market).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088372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insurance (under actuarially fair terms) for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implies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4200" y="2610104"/>
          <a:ext cx="2851151" cy="26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177800" progId="Equation.3">
                  <p:embed/>
                </p:oleObj>
              </mc:Choice>
              <mc:Fallback>
                <p:oleObj name="Equation" r:id="rId2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10104"/>
                        <a:ext cx="2851151" cy="2678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 rot="5400000">
            <a:off x="3505200" y="2457704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419600" y="2610104"/>
            <a:ext cx="1524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5562600" y="2610104"/>
            <a:ext cx="152400" cy="609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91490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bad state consumption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291490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good state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consumption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291490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actuarial</a:t>
            </a:r>
          </a:p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fairness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3536172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Solving for the full insurance contract terms, we get                                                         implying consumption of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62549" y="3596557"/>
          <a:ext cx="2838451" cy="30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203200" progId="Equation.3">
                  <p:embed/>
                </p:oleObj>
              </mc:Choice>
              <mc:Fallback>
                <p:oleObj name="Equation" r:id="rId4" imgW="18669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49" y="3596557"/>
                        <a:ext cx="2838451" cy="308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62549" y="3600704"/>
            <a:ext cx="990600" cy="304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86549" y="3600704"/>
            <a:ext cx="1219200" cy="304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591304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regardless of whether or not the good state occurs.</a:t>
            </a:r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2798763" y="4189413"/>
          <a:ext cx="35020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24100" imgH="203200" progId="Equation.3">
                  <p:embed/>
                </p:oleObj>
              </mc:Choice>
              <mc:Fallback>
                <p:oleObj name="Equation" r:id="rId6" imgW="23241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4189413"/>
                        <a:ext cx="350202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512470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the function                            we are using to derive expected utility, the utility level attained by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in a separating equilibrium (under full insurance) is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3120" y="5200904"/>
            <a:ext cx="1345184" cy="243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7624" y="5962904"/>
            <a:ext cx="3084576" cy="3616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048000" y="5867400"/>
            <a:ext cx="31242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09FCDAFB-6714-475E-8224-D7D4716B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19" grpId="0"/>
      <p:bldP spid="22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idx="4294967295"/>
          </p:nvPr>
        </p:nvSpPr>
        <p:spPr>
          <a:xfrm>
            <a:off x="0" y="-22598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Calculating the Separating Equilibrium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011424" cy="361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371600"/>
            <a:ext cx="31242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876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60"/>
              </a:lnSpc>
            </a:pPr>
            <a:r>
              <a:rPr lang="en-US" dirty="0"/>
              <a:t>because in a separating equilibrium,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fully insure under </a:t>
            </a:r>
            <a:r>
              <a:rPr lang="en-US" i="1" dirty="0"/>
              <a:t>their </a:t>
            </a:r>
            <a:r>
              <a:rPr lang="en-US" dirty="0"/>
              <a:t>actuarially fair terms, choosing such full insurance over policies that are actuarially fair for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334869"/>
            <a:ext cx="52578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en-US" dirty="0"/>
              <a:t>This is then the highest utility a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 can attain purchasing a policy aimed at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862072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“best” contract </a:t>
            </a:r>
            <a:r>
              <a:rPr lang="en-US" dirty="0">
                <a:latin typeface="Times New Roman"/>
              </a:rPr>
              <a:t>(</a:t>
            </a:r>
            <a:r>
              <a:rPr lang="en-US" i="1" dirty="0">
                <a:latin typeface="Times New Roman"/>
              </a:rPr>
              <a:t>b</a:t>
            </a:r>
            <a:r>
              <a:rPr lang="en-US" dirty="0">
                <a:latin typeface="Times New Roman"/>
              </a:rPr>
              <a:t>,</a:t>
            </a:r>
            <a:r>
              <a:rPr lang="en-US" sz="1000" dirty="0">
                <a:latin typeface="Times New Roman"/>
              </a:rPr>
              <a:t> </a:t>
            </a:r>
            <a:r>
              <a:rPr lang="en-US" i="1" dirty="0">
                <a:latin typeface="Times New Roman"/>
              </a:rPr>
              <a:t>p</a:t>
            </a:r>
            <a:r>
              <a:rPr lang="en-US" dirty="0">
                <a:latin typeface="Times New Roman"/>
              </a:rPr>
              <a:t>)</a:t>
            </a:r>
            <a:r>
              <a:rPr lang="en-US" dirty="0"/>
              <a:t> offered to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must then satisfy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21304"/>
            <a:ext cx="5563616" cy="735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09041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Cancelling </a:t>
            </a:r>
            <a:r>
              <a:rPr lang="en-US" i="1" dirty="0">
                <a:latin typeface="Symbol"/>
              </a:rPr>
              <a:t>a</a:t>
            </a:r>
            <a:r>
              <a:rPr lang="en-US" i="1" dirty="0"/>
              <a:t> </a:t>
            </a:r>
            <a:r>
              <a:rPr lang="en-US" dirty="0"/>
              <a:t>and using the rules of logarithms, we can re-write this as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581144"/>
            <a:ext cx="6445504" cy="3535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7480" y="499567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solve for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680" y="5224272"/>
            <a:ext cx="3881120" cy="7193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6019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then then an equation for the indifference curve that a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 attains at </a:t>
            </a:r>
            <a:r>
              <a:rPr lang="en-US" i="1" dirty="0"/>
              <a:t>full</a:t>
            </a:r>
            <a:r>
              <a:rPr lang="en-US" dirty="0"/>
              <a:t> actuarially fair insurance.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4FDE975-84A1-4E96-AA7B-8AB5164A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95400"/>
            <a:ext cx="3791712" cy="6868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0" y="1219200"/>
            <a:ext cx="4038600" cy="8382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" y="11618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“best” insurance contract a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 can then obtain lies at the intersection of this “full insurance”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-indifference curve and the actuarially fair contract line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Symbol"/>
              </a:rPr>
              <a:t>d</a:t>
            </a:r>
            <a:r>
              <a:rPr lang="en-US" i="1" dirty="0">
                <a:latin typeface="Times New Roman"/>
              </a:rPr>
              <a:t>b.</a:t>
            </a:r>
            <a:endParaRPr lang="en-US" dirty="0"/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3733800" y="1905000"/>
            <a:ext cx="4343400" cy="304800"/>
          </a:xfrm>
          <a:prstGeom prst="bentConnector3">
            <a:avLst>
              <a:gd name="adj1" fmla="val 998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590800"/>
            <a:ext cx="5086502" cy="3733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" y="2590800"/>
            <a:ext cx="9074785" cy="16141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" y="4204970"/>
            <a:ext cx="9070848" cy="2547239"/>
          </a:xfrm>
          <a:prstGeom prst="rect">
            <a:avLst/>
          </a:prstGeom>
        </p:spPr>
      </p:pic>
      <p:sp>
        <p:nvSpPr>
          <p:cNvPr id="35" name="Title 2"/>
          <p:cNvSpPr>
            <a:spLocks noGrp="1"/>
          </p:cNvSpPr>
          <p:nvPr>
            <p:ph type="title" idx="4294967295"/>
          </p:nvPr>
        </p:nvSpPr>
        <p:spPr>
          <a:xfrm>
            <a:off x="36576" y="299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Calculating the Separating Equilibrium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11B8950-295E-4FF7-9983-F1C01F8E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99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 Grade Insurance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following insurance product marketed to students: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752600"/>
            <a:ext cx="70866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buy </a:t>
            </a:r>
            <a:r>
              <a:rPr lang="en-US" i="1" dirty="0"/>
              <a:t>A-insurance</a:t>
            </a:r>
            <a:r>
              <a:rPr lang="en-US" dirty="0"/>
              <a:t>, you are guaranteed to receive an A in this course.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the </a:t>
            </a:r>
            <a:r>
              <a:rPr lang="en-US" i="1" dirty="0"/>
              <a:t>A-insurance market </a:t>
            </a:r>
            <a:r>
              <a:rPr lang="en-US" dirty="0"/>
              <a:t>is perfectly competitive, and the only costs incurred by insurance firms is the bribe necessary to convince professors to raise grades that would otherwise fall below an </a:t>
            </a:r>
            <a:r>
              <a:rPr lang="en-US" i="1" dirty="0"/>
              <a:t>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200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cost of bribes is </a:t>
            </a:r>
            <a:r>
              <a:rPr lang="en-US" i="1" dirty="0"/>
              <a:t>c </a:t>
            </a:r>
            <a:r>
              <a:rPr lang="en-US" dirty="0"/>
              <a:t>per letter grade – i.e. it costs </a:t>
            </a:r>
            <a:r>
              <a:rPr lang="en-US" i="1" dirty="0"/>
              <a:t>c </a:t>
            </a:r>
            <a:r>
              <a:rPr lang="en-US" dirty="0"/>
              <a:t>to raise a B to an A, 2</a:t>
            </a:r>
            <a:r>
              <a:rPr lang="en-US" i="1" dirty="0"/>
              <a:t>c </a:t>
            </a:r>
            <a:r>
              <a:rPr lang="en-US" dirty="0"/>
              <a:t>to raise a C to an A,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96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in the absence of insurance, grades in the course are curve such that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4495800"/>
            <a:ext cx="1905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10% receive an A</a:t>
            </a:r>
          </a:p>
          <a:p>
            <a:r>
              <a:rPr lang="en-US" dirty="0"/>
              <a:t>25% receive a B</a:t>
            </a:r>
          </a:p>
          <a:p>
            <a:r>
              <a:rPr lang="en-US" dirty="0"/>
              <a:t>30% receive a C</a:t>
            </a:r>
          </a:p>
          <a:p>
            <a:r>
              <a:rPr lang="en-US" dirty="0"/>
              <a:t>25% receive a D</a:t>
            </a:r>
          </a:p>
          <a:p>
            <a:r>
              <a:rPr lang="en-US" dirty="0"/>
              <a:t>10% receive an 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0960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suppose students work as hard regardless of whether they own insurance.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1824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any </a:t>
            </a:r>
            <a:r>
              <a:rPr lang="en-US" b="1" i="1" dirty="0"/>
              <a:t>pooling equilibrium</a:t>
            </a:r>
            <a:r>
              <a:rPr lang="en-US" dirty="0"/>
              <a:t>, consumer types are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i="1" dirty="0"/>
              <a:t>revealed </a:t>
            </a:r>
            <a:r>
              <a:rPr lang="en-US" dirty="0"/>
              <a:t>and thus both types pay the same price for insurance.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81987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 profit implies that equilibrium </a:t>
            </a:r>
            <a:r>
              <a:rPr lang="en-US" i="1" dirty="0"/>
              <a:t>pooling</a:t>
            </a:r>
            <a:r>
              <a:rPr lang="en-US" dirty="0"/>
              <a:t> contracts must lie in </a:t>
            </a:r>
            <a:r>
              <a:rPr lang="en-US" b="1" i="1" dirty="0"/>
              <a:t>between</a:t>
            </a:r>
            <a:r>
              <a:rPr lang="en-US" dirty="0"/>
              <a:t> the actuarially fair contract lines aimed at the two risk types under complete information.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5052365" cy="3733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89504"/>
            <a:ext cx="5052365" cy="3750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8200" y="24778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Exactly where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line lies depends on the fraction </a:t>
            </a:r>
            <a:r>
              <a:rPr lang="en-US" b="1" i="1" dirty="0">
                <a:latin typeface="Symbol"/>
              </a:rPr>
              <a:t>g</a:t>
            </a:r>
            <a:r>
              <a:rPr lang="en-US" i="1" dirty="0"/>
              <a:t> </a:t>
            </a:r>
            <a:r>
              <a:rPr lang="en-US" dirty="0"/>
              <a:t>of the population that is low risk.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19296"/>
            <a:ext cx="2328672" cy="2600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368" y="4476496"/>
            <a:ext cx="2068576" cy="247904"/>
          </a:xfrm>
          <a:prstGeom prst="rect">
            <a:avLst/>
          </a:prstGeom>
        </p:spPr>
      </p:pic>
      <p:sp>
        <p:nvSpPr>
          <p:cNvPr id="29" name="Right Brace 28"/>
          <p:cNvSpPr/>
          <p:nvPr/>
        </p:nvSpPr>
        <p:spPr>
          <a:xfrm rot="16200000">
            <a:off x="6720840" y="3695701"/>
            <a:ext cx="228600" cy="457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 rot="16200000">
            <a:off x="7772400" y="3352801"/>
            <a:ext cx="228599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3048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Expected benefits to low-risk types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39000" y="3048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Expected benefits to high-risk types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36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= ½, the </a:t>
            </a:r>
            <a:r>
              <a:rPr lang="en-US" b="1" i="1" dirty="0">
                <a:solidFill>
                  <a:srgbClr val="008000"/>
                </a:solidFill>
              </a:rPr>
              <a:t>0-profit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i="1" dirty="0">
                <a:solidFill>
                  <a:srgbClr val="008000"/>
                </a:solidFill>
              </a:rPr>
              <a:t>pooling</a:t>
            </a:r>
            <a:r>
              <a:rPr lang="en-US" b="1" i="1" dirty="0"/>
              <a:t> </a:t>
            </a:r>
            <a:r>
              <a:rPr lang="en-US" b="1" dirty="0"/>
              <a:t> </a:t>
            </a:r>
            <a:r>
              <a:rPr lang="en-US" dirty="0"/>
              <a:t>lies exactly halfway in between the two actuarially fair contract lines.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6576" y="299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Pooling Contracts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1AC4E16-2C13-44CD-A6BD-070C291D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95600"/>
            <a:ext cx="5052365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89504"/>
            <a:ext cx="5052365" cy="3750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" y="2895600"/>
            <a:ext cx="5069434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24" y="2895600"/>
            <a:ext cx="5107838" cy="373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371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will always prefer to choose from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line 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905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</a:t>
            </a:r>
            <a:r>
              <a:rPr lang="en-US" i="1" dirty="0"/>
              <a:t>low 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will prefer choosing from the portion of the low-risk contract line that can be offered in a separating equilibrium if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is sufficiently low.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5000" y="5020270"/>
            <a:ext cx="2895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Thus, if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is sufficiently low, </a:t>
            </a:r>
            <a:r>
              <a:rPr lang="en-US" b="1" i="1" dirty="0"/>
              <a:t>no pooling equilibrium can emerge.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2819400"/>
            <a:ext cx="2895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Insurance firms can always offer </a:t>
            </a:r>
            <a:r>
              <a:rPr lang="en-US" i="1" dirty="0">
                <a:latin typeface="Times New Roman"/>
              </a:rPr>
              <a:t>p </a:t>
            </a:r>
            <a:r>
              <a:rPr lang="en-US" dirty="0">
                <a:latin typeface="Times New Roman"/>
              </a:rPr>
              <a:t>= </a:t>
            </a:r>
            <a:r>
              <a:rPr lang="en-US" i="1" dirty="0">
                <a:latin typeface="Symbol"/>
              </a:rPr>
              <a:t>d</a:t>
            </a:r>
            <a:r>
              <a:rPr lang="en-US" i="1" dirty="0">
                <a:latin typeface="Times New Roman"/>
              </a:rPr>
              <a:t>b</a:t>
            </a:r>
            <a:r>
              <a:rPr lang="en-US" dirty="0"/>
              <a:t> contracts below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, and so </a:t>
            </a:r>
            <a:r>
              <a:rPr lang="en-US" i="1" dirty="0"/>
              <a:t>low 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will not choose from the </a:t>
            </a:r>
            <a:r>
              <a:rPr lang="en-US" b="1" i="1" dirty="0">
                <a:solidFill>
                  <a:srgbClr val="008000"/>
                </a:solidFill>
              </a:rPr>
              <a:t>pooling line</a:t>
            </a:r>
            <a:r>
              <a:rPr lang="en-US" b="1" i="1" dirty="0"/>
              <a:t> </a:t>
            </a:r>
            <a:r>
              <a:rPr lang="en-US" dirty="0"/>
              <a:t> if they get higher utility at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.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6576" y="299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Pooling Equilibrium? 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03A6DD0-661A-47C6-AD28-F40699CC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626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Potential Pooling when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is High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2895600"/>
            <a:ext cx="5107838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2889504"/>
            <a:ext cx="5103571" cy="3785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2895600"/>
            <a:ext cx="5120640" cy="37679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182469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half the population being low risk (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= ½) is insufficient for a pooling equilibrium in our example, </a:t>
            </a:r>
            <a:r>
              <a:rPr lang="en-US" b="1" i="1" dirty="0">
                <a:latin typeface="Symbol"/>
              </a:rPr>
              <a:t>g  </a:t>
            </a:r>
            <a:r>
              <a:rPr lang="en-US" dirty="0"/>
              <a:t>has to increase – thus bringing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line closer to the actuarially fair low-risk line.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173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</a:t>
            </a:r>
            <a:r>
              <a:rPr lang="en-US" b="1" i="1" dirty="0">
                <a:latin typeface="Symbol"/>
              </a:rPr>
              <a:t>g </a:t>
            </a:r>
            <a:r>
              <a:rPr lang="en-US" dirty="0"/>
              <a:t>= 2/3, the </a:t>
            </a:r>
            <a:r>
              <a:rPr lang="en-US" i="1" dirty="0">
                <a:solidFill>
                  <a:srgbClr val="008000"/>
                </a:solidFill>
              </a:rPr>
              <a:t>0-profit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pooling</a:t>
            </a:r>
            <a:r>
              <a:rPr lang="en-US" i="1" dirty="0"/>
              <a:t> </a:t>
            </a:r>
            <a:r>
              <a:rPr lang="en-US" dirty="0"/>
              <a:t>insurance contract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b="1" i="1" dirty="0"/>
              <a:t> </a:t>
            </a:r>
            <a:r>
              <a:rPr lang="en-US" dirty="0"/>
              <a:t>is now more attractive to </a:t>
            </a:r>
            <a:r>
              <a:rPr lang="en-US" i="1" dirty="0"/>
              <a:t>low-risk </a:t>
            </a:r>
            <a:r>
              <a:rPr lang="en-US" i="1" dirty="0">
                <a:latin typeface="Symbol"/>
              </a:rPr>
              <a:t>d</a:t>
            </a:r>
            <a:r>
              <a:rPr lang="en-US" dirty="0"/>
              <a:t>-types than the most preferred separating contract </a:t>
            </a:r>
            <a:r>
              <a:rPr lang="en-US" b="1" i="1" dirty="0">
                <a:solidFill>
                  <a:srgbClr val="00AE00"/>
                </a:solidFill>
              </a:rPr>
              <a:t>B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2971800"/>
            <a:ext cx="2819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only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dirty="0"/>
              <a:t> is offered by insurance firms, </a:t>
            </a:r>
            <a:r>
              <a:rPr lang="en-US" i="1" dirty="0"/>
              <a:t>both </a:t>
            </a:r>
            <a:r>
              <a:rPr lang="en-US" dirty="0"/>
              <a:t>risk types would then prefer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b="1" i="1" dirty="0"/>
              <a:t> </a:t>
            </a:r>
            <a:r>
              <a:rPr lang="en-US" dirty="0"/>
              <a:t>to any contract they could obtain in a separating equilibrium …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5029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both types would therefore choose it.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0DAF4E8-AA98-4B75-BAA2-28AF1E6527D2}"/>
              </a:ext>
            </a:extLst>
          </p:cNvPr>
          <p:cNvSpPr txBox="1">
            <a:spLocks/>
          </p:cNvSpPr>
          <p:nvPr/>
        </p:nvSpPr>
        <p:spPr>
          <a:xfrm>
            <a:off x="342900" y="868839"/>
            <a:ext cx="845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600"/>
            <a:ext cx="9144000" cy="762000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Pooling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" y="2895600"/>
            <a:ext cx="5120640" cy="3767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2895600"/>
            <a:ext cx="5231587" cy="375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4" y="2895600"/>
            <a:ext cx="5052365" cy="3767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2895600"/>
            <a:ext cx="5069434" cy="375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76" y="2907792"/>
            <a:ext cx="5052365" cy="3750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64" y="2907792"/>
            <a:ext cx="5031029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shown that both risk types prefer the </a:t>
            </a:r>
            <a:r>
              <a:rPr lang="en-US" i="1" dirty="0"/>
              <a:t>pooling contract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dirty="0"/>
              <a:t> to any separating contract that would reveal risk types.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752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we ask: If all firms in a competitive industry offer </a:t>
            </a:r>
            <a:r>
              <a:rPr lang="en-US" b="1" i="1" dirty="0">
                <a:solidFill>
                  <a:srgbClr val="008000"/>
                </a:solidFill>
              </a:rPr>
              <a:t>D</a:t>
            </a:r>
            <a:r>
              <a:rPr lang="en-US" dirty="0"/>
              <a:t> as a pooling contract, could a new firm make a profit by offering a different contract?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23738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contract in areas </a:t>
            </a:r>
            <a:r>
              <a:rPr lang="en-US" b="1" i="1" dirty="0"/>
              <a:t>a</a:t>
            </a:r>
            <a:r>
              <a:rPr lang="en-US" i="1" dirty="0"/>
              <a:t>, </a:t>
            </a:r>
            <a:r>
              <a:rPr lang="en-US" b="1" i="1" dirty="0"/>
              <a:t>b</a:t>
            </a:r>
            <a:r>
              <a:rPr lang="en-US" i="1" dirty="0"/>
              <a:t>, </a:t>
            </a:r>
            <a:r>
              <a:rPr lang="en-US" b="1" i="1" dirty="0"/>
              <a:t>c</a:t>
            </a:r>
            <a:r>
              <a:rPr lang="en-US" i="1" dirty="0"/>
              <a:t>, </a:t>
            </a:r>
            <a:r>
              <a:rPr lang="en-US" dirty="0"/>
              <a:t>or </a:t>
            </a:r>
            <a:r>
              <a:rPr lang="en-US" b="1" i="1" dirty="0"/>
              <a:t>d</a:t>
            </a:r>
            <a:r>
              <a:rPr lang="en-US" i="1" dirty="0"/>
              <a:t> </a:t>
            </a:r>
            <a:r>
              <a:rPr lang="en-US" dirty="0"/>
              <a:t>w</a:t>
            </a:r>
            <a:r>
              <a:rPr lang="en-US" i="1" dirty="0"/>
              <a:t>o</a:t>
            </a:r>
            <a:r>
              <a:rPr lang="en-US" dirty="0"/>
              <a:t>uld attract no customers.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743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Contracts in </a:t>
            </a:r>
            <a:r>
              <a:rPr lang="en-US" b="1" i="1" dirty="0"/>
              <a:t>e </a:t>
            </a:r>
            <a:r>
              <a:rPr lang="en-US" dirty="0"/>
              <a:t>and </a:t>
            </a:r>
            <a:r>
              <a:rPr lang="en-US" b="1" i="1" dirty="0"/>
              <a:t>f </a:t>
            </a:r>
            <a:r>
              <a:rPr lang="en-US" dirty="0"/>
              <a:t>would attract only </a:t>
            </a:r>
            <a:r>
              <a:rPr lang="en-US" i="1" dirty="0"/>
              <a:t>high risk </a:t>
            </a:r>
            <a:r>
              <a:rPr lang="en-US" i="1" dirty="0">
                <a:latin typeface="Symbol"/>
              </a:rPr>
              <a:t>q</a:t>
            </a:r>
            <a:r>
              <a:rPr lang="en-US" dirty="0"/>
              <a:t>-types and would thus make </a:t>
            </a:r>
            <a:r>
              <a:rPr lang="en-US" i="1" dirty="0"/>
              <a:t>negative profit.</a:t>
            </a:r>
            <a:r>
              <a:rPr lang="en-US" dirty="0"/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288667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Contracts in </a:t>
            </a:r>
            <a:r>
              <a:rPr lang="en-US" b="1" i="1" dirty="0"/>
              <a:t>g </a:t>
            </a:r>
            <a:r>
              <a:rPr lang="en-US" dirty="0"/>
              <a:t>and </a:t>
            </a:r>
            <a:r>
              <a:rPr lang="en-US" b="1" i="1" dirty="0"/>
              <a:t>h </a:t>
            </a:r>
            <a:r>
              <a:rPr lang="en-US" dirty="0"/>
              <a:t>would attract </a:t>
            </a:r>
            <a:r>
              <a:rPr lang="en-US" i="1" dirty="0"/>
              <a:t>both risk </a:t>
            </a:r>
            <a:r>
              <a:rPr lang="en-US" dirty="0"/>
              <a:t>types but would make </a:t>
            </a:r>
            <a:r>
              <a:rPr lang="en-US" i="1" dirty="0"/>
              <a:t>negative profit.</a:t>
            </a:r>
            <a:r>
              <a:rPr lang="en-US" dirty="0"/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2600" y="39534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Contracts in </a:t>
            </a:r>
            <a:r>
              <a:rPr lang="en-US" b="1" i="1" dirty="0"/>
              <a:t>i </a:t>
            </a:r>
            <a:r>
              <a:rPr lang="en-US" dirty="0"/>
              <a:t>would attract </a:t>
            </a:r>
            <a:r>
              <a:rPr lang="en-US" i="1" dirty="0"/>
              <a:t>only low risk </a:t>
            </a:r>
            <a:r>
              <a:rPr lang="en-US" i="1" dirty="0">
                <a:latin typeface="Symbol"/>
              </a:rPr>
              <a:t>g</a:t>
            </a:r>
            <a:r>
              <a:rPr lang="en-US" dirty="0"/>
              <a:t>-types but would make </a:t>
            </a:r>
            <a:r>
              <a:rPr lang="en-US" i="1" dirty="0"/>
              <a:t>negative profit.</a:t>
            </a:r>
            <a:r>
              <a:rPr lang="en-US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5124271"/>
            <a:ext cx="3124200" cy="1200329"/>
          </a:xfrm>
          <a:prstGeom prst="rect">
            <a:avLst/>
          </a:prstGeom>
          <a:solidFill>
            <a:srgbClr val="4FFFE1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only leaves contracts in </a:t>
            </a:r>
            <a:r>
              <a:rPr lang="en-US" b="1" i="1" dirty="0"/>
              <a:t>j </a:t>
            </a:r>
            <a:r>
              <a:rPr lang="en-US" dirty="0"/>
              <a:t>that would attract </a:t>
            </a:r>
            <a:r>
              <a:rPr lang="en-US" i="1" dirty="0"/>
              <a:t>only low risk </a:t>
            </a:r>
            <a:r>
              <a:rPr lang="en-US" i="1" dirty="0">
                <a:latin typeface="Symbol"/>
              </a:rPr>
              <a:t>g</a:t>
            </a:r>
            <a:r>
              <a:rPr lang="en-US" dirty="0"/>
              <a:t>-types </a:t>
            </a:r>
            <a:r>
              <a:rPr lang="en-US" i="1" dirty="0"/>
              <a:t>and</a:t>
            </a:r>
            <a:r>
              <a:rPr lang="en-US" dirty="0"/>
              <a:t> would make </a:t>
            </a:r>
            <a:r>
              <a:rPr lang="en-US" i="1" dirty="0"/>
              <a:t>positive profit.</a:t>
            </a:r>
            <a:r>
              <a:rPr lang="en-US" dirty="0"/>
              <a:t> 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59ED58B-688A-435D-9C96-0F645789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4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in the A-Insurance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295400"/>
            <a:ext cx="1905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10% receive an A</a:t>
            </a:r>
          </a:p>
          <a:p>
            <a:r>
              <a:rPr lang="en-US" dirty="0"/>
              <a:t>25% receive a B</a:t>
            </a:r>
          </a:p>
          <a:p>
            <a:r>
              <a:rPr lang="en-US" dirty="0"/>
              <a:t>30% receive a C</a:t>
            </a:r>
          </a:p>
          <a:p>
            <a:r>
              <a:rPr lang="en-US" dirty="0"/>
              <a:t>25% receive a D</a:t>
            </a:r>
          </a:p>
          <a:p>
            <a:r>
              <a:rPr lang="en-US" dirty="0"/>
              <a:t>10% receive an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long-run equilibrium price must result in zero expected profit; i.e. </a:t>
            </a:r>
            <a:r>
              <a:rPr lang="en-US" i="1" dirty="0"/>
              <a:t>if all students buy insurance,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91518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/>
              </a:rPr>
              <a:t>p</a:t>
            </a:r>
            <a:r>
              <a:rPr lang="en-US" baseline="-25000" dirty="0">
                <a:latin typeface="Times New Roman"/>
              </a:rPr>
              <a:t>A </a:t>
            </a:r>
            <a:r>
              <a:rPr lang="en-US" dirty="0">
                <a:latin typeface="Times New Roman"/>
              </a:rPr>
              <a:t>= 0.1(4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+ 0.25(3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+ 0.3(2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+ 0.25(</a:t>
            </a:r>
            <a:r>
              <a:rPr lang="en-US" i="1" dirty="0">
                <a:latin typeface="Times New Roman"/>
              </a:rPr>
              <a:t>c</a:t>
            </a:r>
            <a:r>
              <a:rPr lang="en-US" dirty="0">
                <a:latin typeface="Times New Roman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191518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= 2</a:t>
            </a:r>
            <a:r>
              <a:rPr lang="en-US" i="1" dirty="0">
                <a:latin typeface="Times New Roman"/>
              </a:rPr>
              <a:t>c</a:t>
            </a:r>
            <a:endParaRPr lang="en-US" dirty="0">
              <a:latin typeface="Times New Roman"/>
            </a:endParaRPr>
          </a:p>
        </p:txBody>
      </p:sp>
      <p:sp>
        <p:nvSpPr>
          <p:cNvPr id="11" name="Right Brace 10"/>
          <p:cNvSpPr/>
          <p:nvPr/>
        </p:nvSpPr>
        <p:spPr>
          <a:xfrm rot="5400000">
            <a:off x="2057400" y="1953280"/>
            <a:ext cx="190500" cy="723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931920" y="1953280"/>
            <a:ext cx="190500" cy="723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4846320" y="1953280"/>
            <a:ext cx="190500" cy="7239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2999232" y="1931182"/>
            <a:ext cx="190500" cy="7680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F-Students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670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D-Students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814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C-Students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5800" y="23723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Cost of B-Students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2895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students know what type they are, then </a:t>
            </a:r>
            <a:r>
              <a:rPr lang="en-US" i="1" dirty="0"/>
              <a:t>A-students </a:t>
            </a:r>
            <a:r>
              <a:rPr lang="en-US" dirty="0"/>
              <a:t>will not buy insurance.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32766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A-students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zero-profit price rises to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133600" y="3810000"/>
          <a:ext cx="477454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68300" progId="Equation.3">
                  <p:embed/>
                </p:oleObj>
              </mc:Choice>
              <mc:Fallback>
                <p:oleObj name="Equation" r:id="rId2" imgW="31115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4774543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" y="4410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students value a 1 letter grade increase at 2</a:t>
            </a:r>
            <a:r>
              <a:rPr lang="en-US" i="1" dirty="0"/>
              <a:t>c </a:t>
            </a:r>
            <a:r>
              <a:rPr lang="en-US" dirty="0"/>
              <a:t>and each additional letter grade at an addition 0.5</a:t>
            </a:r>
            <a:r>
              <a:rPr lang="en-US" i="1" dirty="0"/>
              <a:t>c</a:t>
            </a:r>
            <a:r>
              <a:rPr lang="en-US" dirty="0"/>
              <a:t>. Then </a:t>
            </a:r>
            <a:r>
              <a:rPr lang="en-US" i="1" dirty="0"/>
              <a:t>B-students </a:t>
            </a:r>
            <a:r>
              <a:rPr lang="en-US" dirty="0"/>
              <a:t>will not be willing to buy the </a:t>
            </a:r>
            <a:r>
              <a:rPr lang="en-US" i="1" dirty="0"/>
              <a:t>A-insurance </a:t>
            </a:r>
            <a:r>
              <a:rPr lang="en-US" dirty="0"/>
              <a:t>at a price of 2.22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0"/>
            <a:ext cx="868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B-students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zero-profit price then rises to 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571750" y="5911850"/>
          <a:ext cx="3898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368300" progId="Equation.3">
                  <p:embed/>
                </p:oleObj>
              </mc:Choice>
              <mc:Fallback>
                <p:oleObj name="Equation" r:id="rId4" imgW="25400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911850"/>
                        <a:ext cx="38989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915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3" grpId="0" animBg="1"/>
      <p:bldP spid="15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55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in the A-Insurance Market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1295400"/>
            <a:ext cx="1905000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10% receive an A</a:t>
            </a:r>
          </a:p>
          <a:p>
            <a:r>
              <a:rPr lang="en-US" dirty="0"/>
              <a:t>25% receive a B</a:t>
            </a:r>
          </a:p>
          <a:p>
            <a:r>
              <a:rPr lang="en-US" dirty="0"/>
              <a:t>30% receive a C</a:t>
            </a:r>
          </a:p>
          <a:p>
            <a:r>
              <a:rPr lang="en-US" dirty="0"/>
              <a:t>25% receive a D</a:t>
            </a:r>
          </a:p>
          <a:p>
            <a:r>
              <a:rPr lang="en-US" dirty="0"/>
              <a:t>10% receive an 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3086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i="1" dirty="0"/>
              <a:t>C-students </a:t>
            </a:r>
            <a:r>
              <a:rPr lang="en-US" dirty="0"/>
              <a:t>value an increase from a </a:t>
            </a:r>
            <a:r>
              <a:rPr lang="en-US" i="1" dirty="0"/>
              <a:t>C </a:t>
            </a:r>
            <a:r>
              <a:rPr lang="en-US" dirty="0"/>
              <a:t>to an </a:t>
            </a:r>
            <a:r>
              <a:rPr lang="en-US" i="1" dirty="0"/>
              <a:t>A </a:t>
            </a:r>
            <a:r>
              <a:rPr lang="en-US" dirty="0"/>
              <a:t>at only 2.5</a:t>
            </a:r>
            <a:r>
              <a:rPr lang="en-US" i="1" dirty="0"/>
              <a:t>c – and thus are not willing to buy A-insurance at a price </a:t>
            </a:r>
            <a:r>
              <a:rPr lang="en-US" dirty="0"/>
              <a:t>2.69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</a:t>
            </a:r>
            <a:r>
              <a:rPr lang="en-US" i="1" dirty="0"/>
              <a:t>C-students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zero-profit price then rises to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054350" y="2590800"/>
          <a:ext cx="30622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368300" progId="Equation.3">
                  <p:embed/>
                </p:oleObj>
              </mc:Choice>
              <mc:Fallback>
                <p:oleObj name="Equation" r:id="rId2" imgW="19939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590800"/>
                        <a:ext cx="3062288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3352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now </a:t>
            </a:r>
            <a:r>
              <a:rPr lang="en-US" i="1" dirty="0"/>
              <a:t>D-students </a:t>
            </a:r>
            <a:r>
              <a:rPr lang="en-US" dirty="0"/>
              <a:t>(who value an increase from a </a:t>
            </a:r>
            <a:r>
              <a:rPr lang="en-US" i="1" dirty="0"/>
              <a:t>D </a:t>
            </a:r>
            <a:r>
              <a:rPr lang="en-US" dirty="0"/>
              <a:t>to an </a:t>
            </a:r>
            <a:r>
              <a:rPr lang="en-US" i="1" dirty="0"/>
              <a:t>A </a:t>
            </a:r>
            <a:r>
              <a:rPr lang="en-US" dirty="0"/>
              <a:t>at 3</a:t>
            </a:r>
            <a:r>
              <a:rPr lang="en-US" i="1" dirty="0"/>
              <a:t>c</a:t>
            </a:r>
            <a:r>
              <a:rPr lang="en-US" dirty="0"/>
              <a:t>) will no longer buy the insurance. As they </a:t>
            </a:r>
            <a:r>
              <a:rPr lang="en-US" b="1" i="1" dirty="0"/>
              <a:t>adversely select out of the insurance pool</a:t>
            </a:r>
            <a:r>
              <a:rPr lang="en-US" dirty="0"/>
              <a:t>, the zero profit price rises to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733800" y="4114800"/>
          <a:ext cx="17748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368300" progId="Equation.3">
                  <p:embed/>
                </p:oleObj>
              </mc:Choice>
              <mc:Fallback>
                <p:oleObj name="Equation" r:id="rId4" imgW="11557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0"/>
                        <a:ext cx="17748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480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implies even </a:t>
            </a:r>
            <a:r>
              <a:rPr lang="en-US" i="1" dirty="0"/>
              <a:t>F-students </a:t>
            </a:r>
            <a:r>
              <a:rPr lang="en-US" dirty="0"/>
              <a:t>will no longer buy the insurance.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562600"/>
            <a:ext cx="70866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i="1" dirty="0"/>
              <a:t>asymmetric information </a:t>
            </a:r>
            <a:r>
              <a:rPr lang="en-US" dirty="0"/>
              <a:t>in the </a:t>
            </a:r>
            <a:r>
              <a:rPr lang="en-US" i="1" dirty="0"/>
              <a:t>A-insurance market </a:t>
            </a:r>
            <a:r>
              <a:rPr lang="en-US" dirty="0"/>
              <a:t>has unraveled the market – it no longer exists due to</a:t>
            </a:r>
          </a:p>
          <a:p>
            <a:pPr algn="ctr"/>
            <a:r>
              <a:rPr lang="en-US" dirty="0"/>
              <a:t> the </a:t>
            </a:r>
            <a:r>
              <a:rPr lang="en-US" b="1" i="1" dirty="0"/>
              <a:t>negative externality </a:t>
            </a:r>
            <a:r>
              <a:rPr lang="en-US" dirty="0"/>
              <a:t>created through </a:t>
            </a:r>
            <a:r>
              <a:rPr lang="en-US" b="1" i="1" dirty="0"/>
              <a:t>adverse selection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76F26CB1-74C6-462A-ABD5-FA1EFA0D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38" y="2667000"/>
            <a:ext cx="8568813" cy="2667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339" y="6356350"/>
            <a:ext cx="8568812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7206" y="509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Unraveling of an Insurance Market</a:t>
            </a:r>
          </a:p>
        </p:txBody>
      </p:sp>
    </p:spTree>
    <p:extLst>
      <p:ext uri="{BB962C8B-B14F-4D97-AF65-F5344CB8AC3E}">
        <p14:creationId xmlns:p14="http://schemas.microsoft.com/office/powerpoint/2010/main" val="2889992791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751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Removing the Asymmetry of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348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firms have access to transcript data and can learn what type each student is (and suppose students also know their own type).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020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Competitive insurance companies would then provide </a:t>
            </a:r>
            <a:r>
              <a:rPr lang="en-US" i="1" dirty="0"/>
              <a:t>A-insurance</a:t>
            </a:r>
            <a:r>
              <a:rPr lang="en-US" dirty="0"/>
              <a:t> at different prices to different student types: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0313" y="2846804"/>
          <a:ext cx="70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800" imgH="203200" progId="Equation.3">
                  <p:embed/>
                </p:oleObj>
              </mc:Choice>
              <mc:Fallback>
                <p:oleObj name="Equation" r:id="rId2" imgW="4318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846804"/>
                        <a:ext cx="701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2829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8400" y="3227804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03200" progId="Equation.3">
                  <p:embed/>
                </p:oleObj>
              </mc:Choice>
              <mc:Fallback>
                <p:oleObj name="Equation" r:id="rId4" imgW="5080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27804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3210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438400" y="3608613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03200" progId="Equation.3">
                  <p:embed/>
                </p:oleObj>
              </mc:Choice>
              <mc:Fallback>
                <p:oleObj name="Equation" r:id="rId6" imgW="5080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08613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3591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28875" y="3989804"/>
          <a:ext cx="8461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700" imgH="203200" progId="Equation.3">
                  <p:embed/>
                </p:oleObj>
              </mc:Choice>
              <mc:Fallback>
                <p:oleObj name="Equation" r:id="rId8" imgW="5207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989804"/>
                        <a:ext cx="84613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3972341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276600" y="2829341"/>
            <a:ext cx="304800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2905541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students other than </a:t>
            </a:r>
          </a:p>
          <a:p>
            <a:pPr algn="ctr"/>
            <a:r>
              <a:rPr lang="en-US" i="1" dirty="0"/>
              <a:t>F-students </a:t>
            </a:r>
            <a:r>
              <a:rPr lang="en-US" dirty="0"/>
              <a:t>would buy </a:t>
            </a:r>
          </a:p>
          <a:p>
            <a:pPr algn="ctr"/>
            <a:r>
              <a:rPr lang="en-US" i="1" dirty="0"/>
              <a:t>A-insurance.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5352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value a 1-letter grade increase at 2</a:t>
            </a:r>
            <a:r>
              <a:rPr lang="en-US" i="1" dirty="0"/>
              <a:t>c</a:t>
            </a:r>
            <a:r>
              <a:rPr lang="en-US" dirty="0"/>
              <a:t> and each additional letter increase at 0.5</a:t>
            </a:r>
            <a:r>
              <a:rPr lang="en-US" i="1" dirty="0"/>
              <a:t>c.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31324" y="2477869"/>
            <a:ext cx="209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of </a:t>
            </a:r>
            <a:r>
              <a:rPr lang="en-US" i="1" dirty="0"/>
              <a:t>A-insurance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2831437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     2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320634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  2.5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3590389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     3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3974437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   3.5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10800000">
            <a:off x="5257801" y="2831437"/>
            <a:ext cx="304800" cy="1524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5068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market for </a:t>
            </a:r>
            <a:r>
              <a:rPr lang="en-US" i="1" dirty="0"/>
              <a:t>A-insurance </a:t>
            </a:r>
            <a:r>
              <a:rPr lang="en-US" dirty="0"/>
              <a:t>has been re-established through the removal of asymmetric information.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57544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with it, </a:t>
            </a:r>
            <a:r>
              <a:rPr lang="en-US" b="1" i="1" dirty="0"/>
              <a:t>efficiency has been restored</a:t>
            </a:r>
            <a:r>
              <a:rPr lang="en-US" dirty="0"/>
              <a:t> because only students who value the insurance more than it costs to implement will carry </a:t>
            </a:r>
            <a:r>
              <a:rPr lang="en-US" i="1" dirty="0"/>
              <a:t>A-insurance</a:t>
            </a:r>
            <a:r>
              <a:rPr lang="en-US" dirty="0"/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5029200"/>
            <a:ext cx="8305800" cy="144780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2E1A8C4D-B57A-4691-9E64-FD618493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206" y="509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Introducing Uncertainty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 remains if transcript data leaves some uncertainty about what grade a student will earn in the absence of holding insurance – </a:t>
            </a:r>
            <a:r>
              <a:rPr lang="en-US" i="1" dirty="0"/>
              <a:t>so long as students are equally uncertain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8198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students identified as </a:t>
            </a:r>
            <a:r>
              <a:rPr lang="en-US" i="1" dirty="0"/>
              <a:t>A-students </a:t>
            </a:r>
            <a:r>
              <a:rPr lang="en-US" dirty="0"/>
              <a:t>will make an A with probability 0.75 and a B with probability 0.25, and </a:t>
            </a:r>
            <a:r>
              <a:rPr lang="en-US" i="1" dirty="0"/>
              <a:t>F-students </a:t>
            </a:r>
            <a:r>
              <a:rPr lang="en-US" dirty="0"/>
              <a:t>will make an F with probability 0.75 and a D with probability 0.25.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7342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further that all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and </a:t>
            </a:r>
            <a:r>
              <a:rPr lang="en-US" i="1" dirty="0"/>
              <a:t>D-students </a:t>
            </a:r>
            <a:r>
              <a:rPr lang="en-US" dirty="0"/>
              <a:t>will make their usual grade with probability 0.5, a grade above their usual grade with probability 0.25 and a grade below their usual grade with probability 0.25.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74925" y="4206367"/>
          <a:ext cx="70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800" imgH="203200" progId="Equation.3">
                  <p:embed/>
                </p:oleObj>
              </mc:Choice>
              <mc:Fallback>
                <p:oleObj name="Equation" r:id="rId2" imgW="4318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4206367"/>
                        <a:ext cx="701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188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14600" y="4587367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03200" progId="Equation.3">
                  <p:embed/>
                </p:oleObj>
              </mc:Choice>
              <mc:Fallback>
                <p:oleObj name="Equation" r:id="rId4" imgW="5080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87367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4569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27300" y="4968176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03200" progId="Equation.3">
                  <p:embed/>
                </p:oleObj>
              </mc:Choice>
              <mc:Fallback>
                <p:oleObj name="Equation" r:id="rId6" imgW="5080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968176"/>
                        <a:ext cx="825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4950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46338" y="5349764"/>
          <a:ext cx="11350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203200" progId="Equation.3">
                  <p:embed/>
                </p:oleObj>
              </mc:Choice>
              <mc:Fallback>
                <p:oleObj name="Equation" r:id="rId8" imgW="6985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5349764"/>
                        <a:ext cx="11350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533190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3429000" y="3825764"/>
            <a:ext cx="304800" cy="18871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4054364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students other than </a:t>
            </a:r>
          </a:p>
          <a:p>
            <a:pPr algn="ctr"/>
            <a:r>
              <a:rPr lang="en-US" i="1" dirty="0"/>
              <a:t>F-students </a:t>
            </a:r>
            <a:r>
              <a:rPr lang="en-US" dirty="0"/>
              <a:t>would buy </a:t>
            </a:r>
          </a:p>
          <a:p>
            <a:pPr algn="ctr"/>
            <a:r>
              <a:rPr lang="en-US" i="1" dirty="0"/>
              <a:t>A-insurance.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5802868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 value a 1-letter grade increase above their usual grade at 2</a:t>
            </a:r>
            <a:r>
              <a:rPr lang="en-US" i="1" dirty="0"/>
              <a:t>c</a:t>
            </a:r>
            <a:r>
              <a:rPr lang="en-US" dirty="0"/>
              <a:t> and each additional letter increase at 0.5</a:t>
            </a:r>
            <a:r>
              <a:rPr lang="en-US" i="1" dirty="0"/>
              <a:t>c, and suppose A-students value the insurance that they will get their usual grade at 0.5</a:t>
            </a:r>
            <a:r>
              <a:rPr lang="en-US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1324" y="3444764"/>
            <a:ext cx="209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of </a:t>
            </a:r>
            <a:r>
              <a:rPr lang="en-US" i="1" dirty="0"/>
              <a:t>A-insurance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4191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B-students</a:t>
            </a:r>
            <a:r>
              <a:rPr lang="en-US" dirty="0"/>
              <a:t>:     2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45659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C-students</a:t>
            </a:r>
            <a:r>
              <a:rPr lang="en-US" dirty="0"/>
              <a:t>:  2.5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86400" y="4949952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D-students</a:t>
            </a:r>
            <a:r>
              <a:rPr lang="en-US" dirty="0"/>
              <a:t>:     3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53340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F-students</a:t>
            </a:r>
            <a:r>
              <a:rPr lang="en-US" dirty="0"/>
              <a:t>:   3.5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 rot="10800000">
            <a:off x="5257801" y="3825764"/>
            <a:ext cx="304800" cy="18892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446338" y="3843227"/>
          <a:ext cx="11350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500" imgH="203200" progId="Equation.3">
                  <p:embed/>
                </p:oleObj>
              </mc:Choice>
              <mc:Fallback>
                <p:oleObj name="Equation" r:id="rId10" imgW="6985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843227"/>
                        <a:ext cx="11350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14400" y="3825764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A-students</a:t>
            </a:r>
            <a:r>
              <a:rPr lang="en-US" dirty="0"/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382786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i="1" dirty="0"/>
              <a:t>A-students</a:t>
            </a:r>
            <a:r>
              <a:rPr lang="en-US" dirty="0"/>
              <a:t>:  0.5</a:t>
            </a:r>
            <a:r>
              <a:rPr lang="en-US" i="1" dirty="0"/>
              <a:t>c</a:t>
            </a:r>
            <a:endParaRPr 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A589591C-025A-4ABB-9BEF-51E267E4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" y="868839"/>
            <a:ext cx="84582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Statistical Discrimination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Uncertainty about student types therefore does not change the fact that removal of asymmetric information re-establishes the </a:t>
            </a:r>
            <a:r>
              <a:rPr lang="en-US" i="1" dirty="0"/>
              <a:t>A-insurance market </a:t>
            </a:r>
            <a:r>
              <a:rPr lang="en-US" dirty="0"/>
              <a:t>and results in </a:t>
            </a:r>
            <a:r>
              <a:rPr lang="en-US" i="1" dirty="0"/>
              <a:t>efficient provision of A-insurance</a:t>
            </a:r>
            <a:r>
              <a:rPr lang="en-US" dirty="0"/>
              <a:t> – so long as the uncertainty itself is not </a:t>
            </a:r>
            <a:r>
              <a:rPr lang="en-US" i="1" dirty="0"/>
              <a:t>asymmetric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because the insurance industry will </a:t>
            </a:r>
            <a:r>
              <a:rPr lang="en-US" b="1" i="1" dirty="0"/>
              <a:t>statistically price discriminate</a:t>
            </a:r>
            <a:r>
              <a:rPr lang="en-US" dirty="0"/>
              <a:t> – inferring student type from the statistical distribution of grades likely to be obtained by students with different transcripts.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3496270"/>
            <a:ext cx="57912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Statistical Discrimination </a:t>
            </a:r>
            <a:r>
              <a:rPr lang="en-US" dirty="0"/>
              <a:t>is the use of statistical information about a group to infer something about an individual that belongs to the group.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74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potentially efficiency enhancing, we will see less innocuous applications of this to </a:t>
            </a:r>
            <a:r>
              <a:rPr lang="en-US" i="1" dirty="0"/>
              <a:t>gender </a:t>
            </a:r>
            <a:r>
              <a:rPr lang="en-US" dirty="0"/>
              <a:t>and </a:t>
            </a:r>
            <a:r>
              <a:rPr lang="en-US" i="1" dirty="0"/>
              <a:t>racial </a:t>
            </a:r>
            <a:r>
              <a:rPr lang="en-US" dirty="0"/>
              <a:t>discrimination later 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763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statistical discrimination can then re-establish markets that would unravel due to adverse selection in the absence of such discrimination.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46743"/>
            <a:ext cx="8153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47322</TotalTime>
  <Words>4692</Words>
  <Application>Microsoft Office PowerPoint</Application>
  <PresentationFormat>Diavoorstelling (4:3)</PresentationFormat>
  <Paragraphs>392</Paragraphs>
  <Slides>33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Wingdings</vt:lpstr>
      <vt:lpstr>nechyba</vt:lpstr>
      <vt:lpstr>Equation</vt:lpstr>
      <vt:lpstr>PowerPoint-presentatie</vt:lpstr>
      <vt:lpstr>Asymmetric Information</vt:lpstr>
      <vt:lpstr>A Grade Insurance</vt:lpstr>
      <vt:lpstr>Equilibrium in the A-Insurance Market</vt:lpstr>
      <vt:lpstr>Equilibrium in the A-Insurance Market</vt:lpstr>
      <vt:lpstr>PowerPoint-presentatie</vt:lpstr>
      <vt:lpstr>Removing the Asymmetry of Information</vt:lpstr>
      <vt:lpstr>Introducing Uncertainty</vt:lpstr>
      <vt:lpstr>Statistical Discrimination</vt:lpstr>
      <vt:lpstr>Moral Hazard</vt:lpstr>
      <vt:lpstr>Adverse Selection in Car Insurance</vt:lpstr>
      <vt:lpstr>Another Way to See DWL</vt:lpstr>
      <vt:lpstr>Revealing Information through Screening</vt:lpstr>
      <vt:lpstr>Revealing Information through Signals</vt:lpstr>
      <vt:lpstr>Some Real World Applications</vt:lpstr>
      <vt:lpstr>Some More Real World Applications</vt:lpstr>
      <vt:lpstr>PowerPoint-presentatie</vt:lpstr>
      <vt:lpstr>Discrimination</vt:lpstr>
      <vt:lpstr>Discrimination and Markets</vt:lpstr>
      <vt:lpstr>Discrimination and Markets</vt:lpstr>
      <vt:lpstr>Tutorial exercises</vt:lpstr>
      <vt:lpstr>Tastes over Insurance Contracts</vt:lpstr>
      <vt:lpstr>Insurance Contracts with 2 Risk Types</vt:lpstr>
      <vt:lpstr>Insurance Contracts with 2 Risk Types</vt:lpstr>
      <vt:lpstr>Equilibrium without Asymmetric Information</vt:lpstr>
      <vt:lpstr>Separating Equilibrium with Asymmetric Information</vt:lpstr>
      <vt:lpstr>Calculating the Separating Equilibrium</vt:lpstr>
      <vt:lpstr>Calculating the Separating Equilibrium</vt:lpstr>
      <vt:lpstr>Calculating the Separating Equilibrium</vt:lpstr>
      <vt:lpstr>PowerPoint-presentatie</vt:lpstr>
      <vt:lpstr>PowerPoint-presentatie</vt:lpstr>
      <vt:lpstr>Potential Pooling when g is High</vt:lpstr>
      <vt:lpstr>Equilibrium Pooling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552</cp:revision>
  <dcterms:created xsi:type="dcterms:W3CDTF">2010-11-08T14:07:19Z</dcterms:created>
  <dcterms:modified xsi:type="dcterms:W3CDTF">2025-02-26T14:53:07Z</dcterms:modified>
</cp:coreProperties>
</file>