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notesSlides/notesSlide2.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88" r:id="rId1"/>
  </p:sldMasterIdLst>
  <p:notesMasterIdLst>
    <p:notesMasterId r:id="rId40"/>
  </p:notesMasterIdLst>
  <p:handoutMasterIdLst>
    <p:handoutMasterId r:id="rId41"/>
  </p:handoutMasterIdLst>
  <p:sldIdLst>
    <p:sldId id="257" r:id="rId2"/>
    <p:sldId id="1033" r:id="rId3"/>
    <p:sldId id="1054" r:id="rId4"/>
    <p:sldId id="1074" r:id="rId5"/>
    <p:sldId id="1075" r:id="rId6"/>
    <p:sldId id="1107" r:id="rId7"/>
    <p:sldId id="1109" r:id="rId8"/>
    <p:sldId id="1108" r:id="rId9"/>
    <p:sldId id="1110" r:id="rId10"/>
    <p:sldId id="1034" r:id="rId11"/>
    <p:sldId id="1115" r:id="rId12"/>
    <p:sldId id="1102" r:id="rId13"/>
    <p:sldId id="1055" r:id="rId14"/>
    <p:sldId id="1076" r:id="rId15"/>
    <p:sldId id="1077" r:id="rId16"/>
    <p:sldId id="1078" r:id="rId17"/>
    <p:sldId id="1080" r:id="rId18"/>
    <p:sldId id="1081" r:id="rId19"/>
    <p:sldId id="1082" r:id="rId20"/>
    <p:sldId id="1083" r:id="rId21"/>
    <p:sldId id="1035" r:id="rId22"/>
    <p:sldId id="1084" r:id="rId23"/>
    <p:sldId id="1116" r:id="rId24"/>
    <p:sldId id="1117" r:id="rId25"/>
    <p:sldId id="1085" r:id="rId26"/>
    <p:sldId id="1086" r:id="rId27"/>
    <p:sldId id="1087" r:id="rId28"/>
    <p:sldId id="1088" r:id="rId29"/>
    <p:sldId id="1089" r:id="rId30"/>
    <p:sldId id="1118" r:id="rId31"/>
    <p:sldId id="1090" r:id="rId32"/>
    <p:sldId id="1119" r:id="rId33"/>
    <p:sldId id="1091" r:id="rId34"/>
    <p:sldId id="1092" r:id="rId35"/>
    <p:sldId id="1093" r:id="rId36"/>
    <p:sldId id="1120" r:id="rId37"/>
    <p:sldId id="1095" r:id="rId38"/>
    <p:sldId id="1031" r:id="rId39"/>
  </p:sldIdLst>
  <p:sldSz cx="12192000" cy="6858000"/>
  <p:notesSz cx="7102475" cy="9388475"/>
  <p:custDataLst>
    <p:tags r:id="rId4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ra  Falcao Casaca" initials="SFC" lastIdx="2" clrIdx="0"/>
  <p:cmAuthor id="1" name="Sara Falcao Casaca" initials="SFC"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7D31"/>
    <a:srgbClr val="5B9BD5"/>
    <a:srgbClr val="CCFF99"/>
    <a:srgbClr val="117B79"/>
    <a:srgbClr val="2FE3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44" autoAdjust="0"/>
    <p:restoredTop sz="86188" autoAdjust="0"/>
  </p:normalViewPr>
  <p:slideViewPr>
    <p:cSldViewPr>
      <p:cViewPr varScale="1">
        <p:scale>
          <a:sx n="85" d="100"/>
          <a:sy n="85" d="100"/>
        </p:scale>
        <p:origin x="348" y="9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0" d="100"/>
          <a:sy n="80" d="100"/>
        </p:scale>
        <p:origin x="3996"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gs" Target="tags/tag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 Id="rId48"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dam John Standring" userId="f4b09891-0bf5-4779-bbf8-b4c971217e96" providerId="ADAL" clId="{5FAB5861-BFB8-488F-B6BA-A257ACAB6415}"/>
    <pc:docChg chg="modSld">
      <pc:chgData name="Adam John Standring" userId="f4b09891-0bf5-4779-bbf8-b4c971217e96" providerId="ADAL" clId="{5FAB5861-BFB8-488F-B6BA-A257ACAB6415}" dt="2026-02-19T09:39:18.734" v="19" actId="20577"/>
      <pc:docMkLst>
        <pc:docMk/>
      </pc:docMkLst>
      <pc:sldChg chg="modSp mod">
        <pc:chgData name="Adam John Standring" userId="f4b09891-0bf5-4779-bbf8-b4c971217e96" providerId="ADAL" clId="{5FAB5861-BFB8-488F-B6BA-A257ACAB6415}" dt="2026-02-19T09:39:18.734" v="19" actId="20577"/>
        <pc:sldMkLst>
          <pc:docMk/>
          <pc:sldMk cId="1425696126" sldId="257"/>
        </pc:sldMkLst>
        <pc:spChg chg="mod">
          <ac:chgData name="Adam John Standring" userId="f4b09891-0bf5-4779-bbf8-b4c971217e96" providerId="ADAL" clId="{5FAB5861-BFB8-488F-B6BA-A257ACAB6415}" dt="2026-02-19T09:39:18.734" v="19" actId="20577"/>
          <ac:spMkLst>
            <pc:docMk/>
            <pc:sldMk cId="1425696126" sldId="257"/>
            <ac:spMk id="14" creationId="{380E966F-40A5-47DC-9DF4-2D0289A58EE9}"/>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oleObject" Target="file:///C:\Users\Sara%20Falc&#227;o\Documents\Estatisticas%20e%20Bases%20de%20dados\TRATAMENTOS%20-%20PEDIDOS\Dados%20Claudia%20LFS%202020\Taxa%20de%20emprego%20de%20homens%20e%20mulheres%20(15-64)%20(1995-2020).xls"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C:\Users\Sara%20Falc&#227;o\Documents\Estatisticas%20e%20Bases%20de%20dados\TRATAMENTOS%20-%20PEDIDOS\Dados%20Claudia%20LFS%202020\Taxa%20emprego%20H%20e%20M%20(20-49)%20com%201%20crian&#231;a.xls"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1678984205921623E-2"/>
          <c:y val="5.3667404880059409E-2"/>
          <c:w val="0.84589940376245565"/>
          <c:h val="0.85227093981673341"/>
        </c:manualLayout>
      </c:layout>
      <c:lineChart>
        <c:grouping val="standard"/>
        <c:varyColors val="0"/>
        <c:ser>
          <c:idx val="0"/>
          <c:order val="0"/>
          <c:tx>
            <c:strRef>
              <c:f>PT!$A$4</c:f>
              <c:strCache>
                <c:ptCount val="1"/>
                <c:pt idx="0">
                  <c:v>Homens</c:v>
                </c:pt>
              </c:strCache>
            </c:strRef>
          </c:tx>
          <c:spPr>
            <a:ln>
              <a:solidFill>
                <a:srgbClr val="FF0000"/>
              </a:solidFill>
            </a:ln>
          </c:spPr>
          <c:marker>
            <c:symbol val="none"/>
          </c:marker>
          <c:dLbls>
            <c:spPr>
              <a:noFill/>
              <a:ln w="25400">
                <a:noFill/>
              </a:ln>
            </c:spPr>
            <c:txPr>
              <a:bodyPr wrap="square" lIns="38100" tIns="19050" rIns="38100" bIns="19050" anchor="ctr">
                <a:spAutoFit/>
              </a:bodyPr>
              <a:lstStyle/>
              <a:p>
                <a:pPr>
                  <a:defRPr sz="1400"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PT!$B$3:$V$3</c:f>
              <c:strCach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strCache>
            </c:strRef>
          </c:cat>
          <c:val>
            <c:numRef>
              <c:f>PT!$B$4:$V$4</c:f>
              <c:numCache>
                <c:formatCode>#,##0.0</c:formatCode>
                <c:ptCount val="21"/>
                <c:pt idx="0">
                  <c:v>76.2</c:v>
                </c:pt>
                <c:pt idx="1">
                  <c:v>76.900000000000006</c:v>
                </c:pt>
                <c:pt idx="2">
                  <c:v>76.8</c:v>
                </c:pt>
                <c:pt idx="3">
                  <c:v>75</c:v>
                </c:pt>
                <c:pt idx="4">
                  <c:v>74.400000000000006</c:v>
                </c:pt>
                <c:pt idx="5">
                  <c:v>73.3</c:v>
                </c:pt>
                <c:pt idx="6">
                  <c:v>73.7</c:v>
                </c:pt>
                <c:pt idx="7">
                  <c:v>73.599999999999994</c:v>
                </c:pt>
                <c:pt idx="8">
                  <c:v>73.8</c:v>
                </c:pt>
                <c:pt idx="9">
                  <c:v>70.8</c:v>
                </c:pt>
                <c:pt idx="10">
                  <c:v>69.8</c:v>
                </c:pt>
                <c:pt idx="11">
                  <c:v>67.7</c:v>
                </c:pt>
                <c:pt idx="12">
                  <c:v>64.5</c:v>
                </c:pt>
                <c:pt idx="13">
                  <c:v>63.5</c:v>
                </c:pt>
                <c:pt idx="14">
                  <c:v>65.8</c:v>
                </c:pt>
                <c:pt idx="15">
                  <c:v>66.900000000000006</c:v>
                </c:pt>
                <c:pt idx="16">
                  <c:v>68.3</c:v>
                </c:pt>
                <c:pt idx="17">
                  <c:v>71.099999999999994</c:v>
                </c:pt>
                <c:pt idx="18">
                  <c:v>72.7</c:v>
                </c:pt>
                <c:pt idx="19">
                  <c:v>73.599999999999994</c:v>
                </c:pt>
                <c:pt idx="20">
                  <c:v>71.599999999999994</c:v>
                </c:pt>
              </c:numCache>
            </c:numRef>
          </c:val>
          <c:smooth val="0"/>
          <c:extLst>
            <c:ext xmlns:c16="http://schemas.microsoft.com/office/drawing/2014/chart" uri="{C3380CC4-5D6E-409C-BE32-E72D297353CC}">
              <c16:uniqueId val="{00000000-CAF5-4720-ADAC-09255A9F9B3D}"/>
            </c:ext>
          </c:extLst>
        </c:ser>
        <c:ser>
          <c:idx val="1"/>
          <c:order val="1"/>
          <c:tx>
            <c:strRef>
              <c:f>PT!$A$5</c:f>
              <c:strCache>
                <c:ptCount val="1"/>
                <c:pt idx="0">
                  <c:v>Mulheres</c:v>
                </c:pt>
              </c:strCache>
            </c:strRef>
          </c:tx>
          <c:spPr>
            <a:ln>
              <a:solidFill>
                <a:srgbClr val="FFC000"/>
              </a:solidFill>
            </a:ln>
          </c:spPr>
          <c:marker>
            <c:symbol val="none"/>
          </c:marker>
          <c:dLbls>
            <c:spPr>
              <a:noFill/>
              <a:ln w="25400">
                <a:noFill/>
              </a:ln>
            </c:spPr>
            <c:txPr>
              <a:bodyPr wrap="square" lIns="38100" tIns="19050" rIns="38100" bIns="19050" anchor="ctr">
                <a:spAutoFit/>
              </a:bodyPr>
              <a:lstStyle/>
              <a:p>
                <a:pPr>
                  <a:defRPr sz="1400" baseline="0"/>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PT!$B$3:$V$3</c:f>
              <c:strCache>
                <c:ptCount val="2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strCache>
            </c:strRef>
          </c:cat>
          <c:val>
            <c:numRef>
              <c:f>PT!$B$5:$V$5</c:f>
              <c:numCache>
                <c:formatCode>#,##0.0</c:formatCode>
                <c:ptCount val="21"/>
                <c:pt idx="0">
                  <c:v>60.5</c:v>
                </c:pt>
                <c:pt idx="1">
                  <c:v>61.2</c:v>
                </c:pt>
                <c:pt idx="2">
                  <c:v>61.7</c:v>
                </c:pt>
                <c:pt idx="3">
                  <c:v>61.5</c:v>
                </c:pt>
                <c:pt idx="4">
                  <c:v>61.7</c:v>
                </c:pt>
                <c:pt idx="5">
                  <c:v>61.6</c:v>
                </c:pt>
                <c:pt idx="6">
                  <c:v>61.8</c:v>
                </c:pt>
                <c:pt idx="7">
                  <c:v>61.8</c:v>
                </c:pt>
                <c:pt idx="8">
                  <c:v>62.5</c:v>
                </c:pt>
                <c:pt idx="9">
                  <c:v>61.5</c:v>
                </c:pt>
                <c:pt idx="10">
                  <c:v>61</c:v>
                </c:pt>
                <c:pt idx="11">
                  <c:v>60.1</c:v>
                </c:pt>
                <c:pt idx="12">
                  <c:v>58.5</c:v>
                </c:pt>
                <c:pt idx="13">
                  <c:v>57.9</c:v>
                </c:pt>
                <c:pt idx="14">
                  <c:v>59.6</c:v>
                </c:pt>
                <c:pt idx="15">
                  <c:v>61.1</c:v>
                </c:pt>
                <c:pt idx="16">
                  <c:v>62.4</c:v>
                </c:pt>
                <c:pt idx="17">
                  <c:v>64.8</c:v>
                </c:pt>
                <c:pt idx="18">
                  <c:v>66.900000000000006</c:v>
                </c:pt>
                <c:pt idx="19">
                  <c:v>67.599999999999994</c:v>
                </c:pt>
                <c:pt idx="20">
                  <c:v>66.599999999999994</c:v>
                </c:pt>
              </c:numCache>
            </c:numRef>
          </c:val>
          <c:smooth val="0"/>
          <c:extLst>
            <c:ext xmlns:c16="http://schemas.microsoft.com/office/drawing/2014/chart" uri="{C3380CC4-5D6E-409C-BE32-E72D297353CC}">
              <c16:uniqueId val="{00000001-CAF5-4720-ADAC-09255A9F9B3D}"/>
            </c:ext>
          </c:extLst>
        </c:ser>
        <c:dLbls>
          <c:showLegendKey val="0"/>
          <c:showVal val="0"/>
          <c:showCatName val="0"/>
          <c:showSerName val="0"/>
          <c:showPercent val="0"/>
          <c:showBubbleSize val="0"/>
        </c:dLbls>
        <c:smooth val="0"/>
        <c:axId val="253338863"/>
        <c:axId val="1"/>
      </c:lineChart>
      <c:catAx>
        <c:axId val="253338863"/>
        <c:scaling>
          <c:orientation val="minMax"/>
        </c:scaling>
        <c:delete val="0"/>
        <c:axPos val="b"/>
        <c:numFmt formatCode="General" sourceLinked="1"/>
        <c:majorTickMark val="out"/>
        <c:minorTickMark val="none"/>
        <c:tickLblPos val="nextTo"/>
        <c:txPr>
          <a:bodyPr rot="0" vert="horz"/>
          <a:lstStyle/>
          <a:p>
            <a:pPr>
              <a:defRPr/>
            </a:pPr>
            <a:endParaRPr lang="en-US"/>
          </a:p>
        </c:txPr>
        <c:crossAx val="1"/>
        <c:crosses val="autoZero"/>
        <c:auto val="1"/>
        <c:lblAlgn val="ctr"/>
        <c:lblOffset val="100"/>
        <c:noMultiLvlLbl val="0"/>
      </c:catAx>
      <c:valAx>
        <c:axId val="1"/>
        <c:scaling>
          <c:orientation val="minMax"/>
        </c:scaling>
        <c:delete val="0"/>
        <c:axPos val="l"/>
        <c:majorGridlines/>
        <c:numFmt formatCode="#,##0.0" sourceLinked="1"/>
        <c:majorTickMark val="out"/>
        <c:minorTickMark val="none"/>
        <c:tickLblPos val="nextTo"/>
        <c:txPr>
          <a:bodyPr rot="0" vert="horz"/>
          <a:lstStyle/>
          <a:p>
            <a:pPr>
              <a:defRPr/>
            </a:pPr>
            <a:endParaRPr lang="en-US"/>
          </a:p>
        </c:txPr>
        <c:crossAx val="253338863"/>
        <c:crosses val="autoZero"/>
        <c:crossBetween val="between"/>
      </c:valAx>
    </c:plotArea>
    <c:plotVisOnly val="1"/>
    <c:dispBlanksAs val="gap"/>
    <c:showDLblsOverMax val="0"/>
  </c:chart>
  <c:txPr>
    <a:bodyPr/>
    <a:lstStyle/>
    <a:p>
      <a:pPr>
        <a:defRPr sz="12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Folha2!$P$1</c:f>
              <c:strCache>
                <c:ptCount val="1"/>
                <c:pt idx="0">
                  <c:v>Mulheres</c:v>
                </c:pt>
              </c:strCache>
            </c:strRef>
          </c:tx>
          <c:spPr>
            <a:solidFill>
              <a:srgbClr val="C00000"/>
            </a:solidFill>
            <a:ln>
              <a:noFill/>
            </a:ln>
            <a:effectLst/>
          </c:spPr>
          <c:invertIfNegative val="0"/>
          <c:dPt>
            <c:idx val="0"/>
            <c:invertIfNegative val="0"/>
            <c:bubble3D val="0"/>
            <c:spPr>
              <a:solidFill>
                <a:srgbClr val="002060"/>
              </a:solidFill>
              <a:ln>
                <a:noFill/>
              </a:ln>
              <a:effectLst/>
            </c:spPr>
            <c:extLst>
              <c:ext xmlns:c16="http://schemas.microsoft.com/office/drawing/2014/chart" uri="{C3380CC4-5D6E-409C-BE32-E72D297353CC}">
                <c16:uniqueId val="{00000001-D83B-468A-917B-6A22BC08081C}"/>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Folha2!$O$2:$O$5</c:f>
              <c:strCache>
                <c:ptCount val="4"/>
                <c:pt idx="0">
                  <c:v>Nenhuma criança</c:v>
                </c:pt>
                <c:pt idx="1">
                  <c:v>1 criança</c:v>
                </c:pt>
                <c:pt idx="2">
                  <c:v>2 crianças</c:v>
                </c:pt>
                <c:pt idx="3">
                  <c:v>3 ou mais crianças</c:v>
                </c:pt>
              </c:strCache>
            </c:strRef>
          </c:cat>
          <c:val>
            <c:numRef>
              <c:f>Folha2!$P$2:$P$5</c:f>
              <c:numCache>
                <c:formatCode>#,##0.0</c:formatCode>
                <c:ptCount val="4"/>
                <c:pt idx="0">
                  <c:v>80.400000000000006</c:v>
                </c:pt>
                <c:pt idx="1">
                  <c:v>82.1</c:v>
                </c:pt>
                <c:pt idx="2">
                  <c:v>84.3</c:v>
                </c:pt>
                <c:pt idx="3">
                  <c:v>77</c:v>
                </c:pt>
              </c:numCache>
            </c:numRef>
          </c:val>
          <c:extLst>
            <c:ext xmlns:c16="http://schemas.microsoft.com/office/drawing/2014/chart" uri="{C3380CC4-5D6E-409C-BE32-E72D297353CC}">
              <c16:uniqueId val="{00000002-D83B-468A-917B-6A22BC08081C}"/>
            </c:ext>
          </c:extLst>
        </c:ser>
        <c:dLbls>
          <c:showLegendKey val="0"/>
          <c:showVal val="0"/>
          <c:showCatName val="0"/>
          <c:showSerName val="0"/>
          <c:showPercent val="0"/>
          <c:showBubbleSize val="0"/>
        </c:dLbls>
        <c:gapWidth val="182"/>
        <c:axId val="655543423"/>
        <c:axId val="655561311"/>
      </c:barChart>
      <c:catAx>
        <c:axId val="65554342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55561311"/>
        <c:crosses val="autoZero"/>
        <c:auto val="1"/>
        <c:lblAlgn val="ctr"/>
        <c:lblOffset val="100"/>
        <c:noMultiLvlLbl val="0"/>
      </c:catAx>
      <c:valAx>
        <c:axId val="655561311"/>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55543423"/>
        <c:crosses val="autoZero"/>
        <c:crossBetween val="between"/>
      </c:valAx>
      <c:spPr>
        <a:noFill/>
        <a:ln>
          <a:noFill/>
        </a:ln>
        <a:effectLst/>
      </c:spPr>
    </c:plotArea>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23A32F-0BCE-44EC-9D52-5D0C45D76600}" type="doc">
      <dgm:prSet loTypeId="urn:microsoft.com/office/officeart/2005/8/layout/process1" loCatId="process" qsTypeId="urn:microsoft.com/office/officeart/2005/8/quickstyle/simple1" qsCatId="simple" csTypeId="urn:microsoft.com/office/officeart/2005/8/colors/accent1_2" csCatId="accent1" phldr="1"/>
      <dgm:spPr/>
    </dgm:pt>
    <dgm:pt modelId="{9DF0F373-119F-402E-A85D-6EE0959150F2}">
      <dgm:prSet phldrT="[Texto]"/>
      <dgm:spPr>
        <a:solidFill>
          <a:srgbClr val="C00000"/>
        </a:solidFill>
      </dgm:spPr>
      <dgm:t>
        <a:bodyPr/>
        <a:lstStyle/>
        <a:p>
          <a:r>
            <a:rPr lang="pt-PT" dirty="0"/>
            <a:t>Routine prodution</a:t>
          </a:r>
          <a:endParaRPr lang="en-US" dirty="0"/>
        </a:p>
      </dgm:t>
    </dgm:pt>
    <dgm:pt modelId="{739AA266-A4C5-4A56-8288-00D2AE60E3A0}" type="parTrans" cxnId="{8532B8AA-0F09-4BC5-B545-769892EF1227}">
      <dgm:prSet/>
      <dgm:spPr/>
      <dgm:t>
        <a:bodyPr/>
        <a:lstStyle/>
        <a:p>
          <a:endParaRPr lang="en-US"/>
        </a:p>
      </dgm:t>
    </dgm:pt>
    <dgm:pt modelId="{8430AE22-5B98-4CC1-A964-29031D9AC6AF}" type="sibTrans" cxnId="{8532B8AA-0F09-4BC5-B545-769892EF1227}">
      <dgm:prSet/>
      <dgm:spPr>
        <a:noFill/>
      </dgm:spPr>
      <dgm:t>
        <a:bodyPr/>
        <a:lstStyle/>
        <a:p>
          <a:endParaRPr lang="en-US" dirty="0"/>
        </a:p>
      </dgm:t>
    </dgm:pt>
    <dgm:pt modelId="{9962DEA4-A001-4157-B5B9-0EAFD7FA1F94}">
      <dgm:prSet phldrT="[Texto]"/>
      <dgm:spPr>
        <a:solidFill>
          <a:srgbClr val="C00000"/>
        </a:solidFill>
      </dgm:spPr>
      <dgm:t>
        <a:bodyPr/>
        <a:lstStyle/>
        <a:p>
          <a:r>
            <a:rPr lang="pt-PT" dirty="0"/>
            <a:t>Personal services</a:t>
          </a:r>
          <a:endParaRPr lang="en-US" dirty="0"/>
        </a:p>
      </dgm:t>
    </dgm:pt>
    <dgm:pt modelId="{B69CD5D7-20AB-40AA-96F6-065AAB763788}" type="parTrans" cxnId="{CA92E4E5-F962-4E85-8201-57BC213C1AEE}">
      <dgm:prSet/>
      <dgm:spPr/>
      <dgm:t>
        <a:bodyPr/>
        <a:lstStyle/>
        <a:p>
          <a:endParaRPr lang="en-US"/>
        </a:p>
      </dgm:t>
    </dgm:pt>
    <dgm:pt modelId="{B4985A18-7594-447E-9DFA-436D9C087B0C}" type="sibTrans" cxnId="{CA92E4E5-F962-4E85-8201-57BC213C1AEE}">
      <dgm:prSet/>
      <dgm:spPr>
        <a:noFill/>
      </dgm:spPr>
      <dgm:t>
        <a:bodyPr/>
        <a:lstStyle/>
        <a:p>
          <a:endParaRPr lang="en-US" dirty="0"/>
        </a:p>
      </dgm:t>
    </dgm:pt>
    <dgm:pt modelId="{F84E9336-85DC-48D9-97E1-1EDED7083223}">
      <dgm:prSet phldrT="[Texto]"/>
      <dgm:spPr>
        <a:solidFill>
          <a:srgbClr val="C00000"/>
        </a:solidFill>
      </dgm:spPr>
      <dgm:t>
        <a:bodyPr/>
        <a:lstStyle/>
        <a:p>
          <a:r>
            <a:rPr lang="pt-PT"/>
            <a:t>Symbolic </a:t>
          </a:r>
          <a:r>
            <a:rPr lang="pt-PT" dirty="0"/>
            <a:t>analytical services </a:t>
          </a:r>
          <a:endParaRPr lang="en-US" dirty="0"/>
        </a:p>
      </dgm:t>
    </dgm:pt>
    <dgm:pt modelId="{22672B32-7F1A-454F-B9B8-176DF1898235}" type="parTrans" cxnId="{E96559B6-CAD4-4463-8CB2-BD4A1D8CECF9}">
      <dgm:prSet/>
      <dgm:spPr/>
      <dgm:t>
        <a:bodyPr/>
        <a:lstStyle/>
        <a:p>
          <a:endParaRPr lang="en-US"/>
        </a:p>
      </dgm:t>
    </dgm:pt>
    <dgm:pt modelId="{AF29B9DC-A225-436F-A66A-3ACEB7C1FE16}" type="sibTrans" cxnId="{E96559B6-CAD4-4463-8CB2-BD4A1D8CECF9}">
      <dgm:prSet/>
      <dgm:spPr/>
      <dgm:t>
        <a:bodyPr/>
        <a:lstStyle/>
        <a:p>
          <a:endParaRPr lang="en-US"/>
        </a:p>
      </dgm:t>
    </dgm:pt>
    <dgm:pt modelId="{BCE6358B-D167-47F4-8D9E-B969ABF577DB}" type="pres">
      <dgm:prSet presAssocID="{C223A32F-0BCE-44EC-9D52-5D0C45D76600}" presName="Name0" presStyleCnt="0">
        <dgm:presLayoutVars>
          <dgm:dir/>
          <dgm:resizeHandles val="exact"/>
        </dgm:presLayoutVars>
      </dgm:prSet>
      <dgm:spPr/>
    </dgm:pt>
    <dgm:pt modelId="{2994A5AB-72E1-41E9-8F76-4AE333AA2AB7}" type="pres">
      <dgm:prSet presAssocID="{9DF0F373-119F-402E-A85D-6EE0959150F2}" presName="node" presStyleLbl="node1" presStyleIdx="0" presStyleCnt="3">
        <dgm:presLayoutVars>
          <dgm:bulletEnabled val="1"/>
        </dgm:presLayoutVars>
      </dgm:prSet>
      <dgm:spPr/>
    </dgm:pt>
    <dgm:pt modelId="{6E3230FA-91F1-4B44-B9A1-5098F8505EED}" type="pres">
      <dgm:prSet presAssocID="{8430AE22-5B98-4CC1-A964-29031D9AC6AF}" presName="sibTrans" presStyleLbl="sibTrans2D1" presStyleIdx="0" presStyleCnt="2"/>
      <dgm:spPr/>
    </dgm:pt>
    <dgm:pt modelId="{AD067AED-9706-4B3B-A753-7EE681B95D1F}" type="pres">
      <dgm:prSet presAssocID="{8430AE22-5B98-4CC1-A964-29031D9AC6AF}" presName="connectorText" presStyleLbl="sibTrans2D1" presStyleIdx="0" presStyleCnt="2"/>
      <dgm:spPr/>
    </dgm:pt>
    <dgm:pt modelId="{B586919A-6528-4A4F-AC16-F2B5781A2A77}" type="pres">
      <dgm:prSet presAssocID="{9962DEA4-A001-4157-B5B9-0EAFD7FA1F94}" presName="node" presStyleLbl="node1" presStyleIdx="1" presStyleCnt="3">
        <dgm:presLayoutVars>
          <dgm:bulletEnabled val="1"/>
        </dgm:presLayoutVars>
      </dgm:prSet>
      <dgm:spPr/>
    </dgm:pt>
    <dgm:pt modelId="{ABCF58DA-4515-4095-89B0-1EACE93E8C0E}" type="pres">
      <dgm:prSet presAssocID="{B4985A18-7594-447E-9DFA-436D9C087B0C}" presName="sibTrans" presStyleLbl="sibTrans2D1" presStyleIdx="1" presStyleCnt="2"/>
      <dgm:spPr/>
    </dgm:pt>
    <dgm:pt modelId="{06362901-6F73-41E7-86DC-3ED1BA5321C1}" type="pres">
      <dgm:prSet presAssocID="{B4985A18-7594-447E-9DFA-436D9C087B0C}" presName="connectorText" presStyleLbl="sibTrans2D1" presStyleIdx="1" presStyleCnt="2"/>
      <dgm:spPr/>
    </dgm:pt>
    <dgm:pt modelId="{4648F0B3-AAF3-4393-9A9F-FA295EB1E27D}" type="pres">
      <dgm:prSet presAssocID="{F84E9336-85DC-48D9-97E1-1EDED7083223}" presName="node" presStyleLbl="node1" presStyleIdx="2" presStyleCnt="3">
        <dgm:presLayoutVars>
          <dgm:bulletEnabled val="1"/>
        </dgm:presLayoutVars>
      </dgm:prSet>
      <dgm:spPr/>
    </dgm:pt>
  </dgm:ptLst>
  <dgm:cxnLst>
    <dgm:cxn modelId="{AD85400A-0DD6-4C08-B2E4-53CCEB424BFB}" type="presOf" srcId="{8430AE22-5B98-4CC1-A964-29031D9AC6AF}" destId="{AD067AED-9706-4B3B-A753-7EE681B95D1F}" srcOrd="1" destOrd="0" presId="urn:microsoft.com/office/officeart/2005/8/layout/process1"/>
    <dgm:cxn modelId="{AC39581F-9252-4B08-9C5E-733CD4B650A0}" type="presOf" srcId="{9962DEA4-A001-4157-B5B9-0EAFD7FA1F94}" destId="{B586919A-6528-4A4F-AC16-F2B5781A2A77}" srcOrd="0" destOrd="0" presId="urn:microsoft.com/office/officeart/2005/8/layout/process1"/>
    <dgm:cxn modelId="{BE596B32-B075-4554-9D62-A351FB5FB336}" type="presOf" srcId="{C223A32F-0BCE-44EC-9D52-5D0C45D76600}" destId="{BCE6358B-D167-47F4-8D9E-B969ABF577DB}" srcOrd="0" destOrd="0" presId="urn:microsoft.com/office/officeart/2005/8/layout/process1"/>
    <dgm:cxn modelId="{A6E4843B-00F0-48A5-AB69-4EE77ED1F9DD}" type="presOf" srcId="{B4985A18-7594-447E-9DFA-436D9C087B0C}" destId="{06362901-6F73-41E7-86DC-3ED1BA5321C1}" srcOrd="1" destOrd="0" presId="urn:microsoft.com/office/officeart/2005/8/layout/process1"/>
    <dgm:cxn modelId="{B2142C68-D98F-4E0B-880D-BC4DF36A6208}" type="presOf" srcId="{F84E9336-85DC-48D9-97E1-1EDED7083223}" destId="{4648F0B3-AAF3-4393-9A9F-FA295EB1E27D}" srcOrd="0" destOrd="0" presId="urn:microsoft.com/office/officeart/2005/8/layout/process1"/>
    <dgm:cxn modelId="{B239548D-068C-4E1E-93FA-35C52BEF0500}" type="presOf" srcId="{B4985A18-7594-447E-9DFA-436D9C087B0C}" destId="{ABCF58DA-4515-4095-89B0-1EACE93E8C0E}" srcOrd="0" destOrd="0" presId="urn:microsoft.com/office/officeart/2005/8/layout/process1"/>
    <dgm:cxn modelId="{778227AA-583F-4E75-8593-85C5F78FF29A}" type="presOf" srcId="{8430AE22-5B98-4CC1-A964-29031D9AC6AF}" destId="{6E3230FA-91F1-4B44-B9A1-5098F8505EED}" srcOrd="0" destOrd="0" presId="urn:microsoft.com/office/officeart/2005/8/layout/process1"/>
    <dgm:cxn modelId="{8532B8AA-0F09-4BC5-B545-769892EF1227}" srcId="{C223A32F-0BCE-44EC-9D52-5D0C45D76600}" destId="{9DF0F373-119F-402E-A85D-6EE0959150F2}" srcOrd="0" destOrd="0" parTransId="{739AA266-A4C5-4A56-8288-00D2AE60E3A0}" sibTransId="{8430AE22-5B98-4CC1-A964-29031D9AC6AF}"/>
    <dgm:cxn modelId="{E96559B6-CAD4-4463-8CB2-BD4A1D8CECF9}" srcId="{C223A32F-0BCE-44EC-9D52-5D0C45D76600}" destId="{F84E9336-85DC-48D9-97E1-1EDED7083223}" srcOrd="2" destOrd="0" parTransId="{22672B32-7F1A-454F-B9B8-176DF1898235}" sibTransId="{AF29B9DC-A225-436F-A66A-3ACEB7C1FE16}"/>
    <dgm:cxn modelId="{92DCBDC1-6CF8-4495-8C3F-ABAFB28CF3B3}" type="presOf" srcId="{9DF0F373-119F-402E-A85D-6EE0959150F2}" destId="{2994A5AB-72E1-41E9-8F76-4AE333AA2AB7}" srcOrd="0" destOrd="0" presId="urn:microsoft.com/office/officeart/2005/8/layout/process1"/>
    <dgm:cxn modelId="{CA92E4E5-F962-4E85-8201-57BC213C1AEE}" srcId="{C223A32F-0BCE-44EC-9D52-5D0C45D76600}" destId="{9962DEA4-A001-4157-B5B9-0EAFD7FA1F94}" srcOrd="1" destOrd="0" parTransId="{B69CD5D7-20AB-40AA-96F6-065AAB763788}" sibTransId="{B4985A18-7594-447E-9DFA-436D9C087B0C}"/>
    <dgm:cxn modelId="{4A88FC63-D797-46E0-81C7-DF796A0D7944}" type="presParOf" srcId="{BCE6358B-D167-47F4-8D9E-B969ABF577DB}" destId="{2994A5AB-72E1-41E9-8F76-4AE333AA2AB7}" srcOrd="0" destOrd="0" presId="urn:microsoft.com/office/officeart/2005/8/layout/process1"/>
    <dgm:cxn modelId="{9B287775-AD64-4262-934C-650B0E8A26B2}" type="presParOf" srcId="{BCE6358B-D167-47F4-8D9E-B969ABF577DB}" destId="{6E3230FA-91F1-4B44-B9A1-5098F8505EED}" srcOrd="1" destOrd="0" presId="urn:microsoft.com/office/officeart/2005/8/layout/process1"/>
    <dgm:cxn modelId="{F4CEBD7E-0AEF-4642-8798-69F3DEC1E0AB}" type="presParOf" srcId="{6E3230FA-91F1-4B44-B9A1-5098F8505EED}" destId="{AD067AED-9706-4B3B-A753-7EE681B95D1F}" srcOrd="0" destOrd="0" presId="urn:microsoft.com/office/officeart/2005/8/layout/process1"/>
    <dgm:cxn modelId="{22EEF724-3FCD-40C0-8F6E-594510A4A21D}" type="presParOf" srcId="{BCE6358B-D167-47F4-8D9E-B969ABF577DB}" destId="{B586919A-6528-4A4F-AC16-F2B5781A2A77}" srcOrd="2" destOrd="0" presId="urn:microsoft.com/office/officeart/2005/8/layout/process1"/>
    <dgm:cxn modelId="{A755B125-A3C3-4FA1-99C9-A9128397006D}" type="presParOf" srcId="{BCE6358B-D167-47F4-8D9E-B969ABF577DB}" destId="{ABCF58DA-4515-4095-89B0-1EACE93E8C0E}" srcOrd="3" destOrd="0" presId="urn:microsoft.com/office/officeart/2005/8/layout/process1"/>
    <dgm:cxn modelId="{20FD30EB-AAFF-42DF-AF49-B14671C90E92}" type="presParOf" srcId="{ABCF58DA-4515-4095-89B0-1EACE93E8C0E}" destId="{06362901-6F73-41E7-86DC-3ED1BA5321C1}" srcOrd="0" destOrd="0" presId="urn:microsoft.com/office/officeart/2005/8/layout/process1"/>
    <dgm:cxn modelId="{D95F603A-254A-495E-A60E-5F1E0B008CE5}" type="presParOf" srcId="{BCE6358B-D167-47F4-8D9E-B969ABF577DB}" destId="{4648F0B3-AAF3-4393-9A9F-FA295EB1E27D}"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94A5AB-72E1-41E9-8F76-4AE333AA2AB7}">
      <dsp:nvSpPr>
        <dsp:cNvPr id="0" name=""/>
        <dsp:cNvSpPr/>
      </dsp:nvSpPr>
      <dsp:spPr>
        <a:xfrm>
          <a:off x="5885" y="545411"/>
          <a:ext cx="1759151" cy="1055490"/>
        </a:xfrm>
        <a:prstGeom prst="roundRect">
          <a:avLst>
            <a:gd name="adj" fmla="val 10000"/>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pt-PT" sz="2100" kern="1200" dirty="0"/>
            <a:t>Routine prodution</a:t>
          </a:r>
          <a:endParaRPr lang="en-US" sz="2100" kern="1200" dirty="0"/>
        </a:p>
      </dsp:txBody>
      <dsp:txXfrm>
        <a:off x="36799" y="576325"/>
        <a:ext cx="1697323" cy="993662"/>
      </dsp:txXfrm>
    </dsp:sp>
    <dsp:sp modelId="{6E3230FA-91F1-4B44-B9A1-5098F8505EED}">
      <dsp:nvSpPr>
        <dsp:cNvPr id="0" name=""/>
        <dsp:cNvSpPr/>
      </dsp:nvSpPr>
      <dsp:spPr>
        <a:xfrm>
          <a:off x="1940952" y="855022"/>
          <a:ext cx="372940" cy="436269"/>
        </a:xfrm>
        <a:prstGeom prst="righ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dirty="0"/>
        </a:p>
      </dsp:txBody>
      <dsp:txXfrm>
        <a:off x="1940952" y="942276"/>
        <a:ext cx="261058" cy="261761"/>
      </dsp:txXfrm>
    </dsp:sp>
    <dsp:sp modelId="{B586919A-6528-4A4F-AC16-F2B5781A2A77}">
      <dsp:nvSpPr>
        <dsp:cNvPr id="0" name=""/>
        <dsp:cNvSpPr/>
      </dsp:nvSpPr>
      <dsp:spPr>
        <a:xfrm>
          <a:off x="2468697" y="545411"/>
          <a:ext cx="1759151" cy="1055490"/>
        </a:xfrm>
        <a:prstGeom prst="roundRect">
          <a:avLst>
            <a:gd name="adj" fmla="val 10000"/>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pt-PT" sz="2100" kern="1200" dirty="0"/>
            <a:t>Personal services</a:t>
          </a:r>
          <a:endParaRPr lang="en-US" sz="2100" kern="1200" dirty="0"/>
        </a:p>
      </dsp:txBody>
      <dsp:txXfrm>
        <a:off x="2499611" y="576325"/>
        <a:ext cx="1697323" cy="993662"/>
      </dsp:txXfrm>
    </dsp:sp>
    <dsp:sp modelId="{ABCF58DA-4515-4095-89B0-1EACE93E8C0E}">
      <dsp:nvSpPr>
        <dsp:cNvPr id="0" name=""/>
        <dsp:cNvSpPr/>
      </dsp:nvSpPr>
      <dsp:spPr>
        <a:xfrm>
          <a:off x="4403763" y="855022"/>
          <a:ext cx="372940" cy="436269"/>
        </a:xfrm>
        <a:prstGeom prst="rightArrow">
          <a:avLst>
            <a:gd name="adj1" fmla="val 60000"/>
            <a:gd name="adj2" fmla="val 50000"/>
          </a:avLst>
        </a:prstGeom>
        <a:no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dirty="0"/>
        </a:p>
      </dsp:txBody>
      <dsp:txXfrm>
        <a:off x="4403763" y="942276"/>
        <a:ext cx="261058" cy="261761"/>
      </dsp:txXfrm>
    </dsp:sp>
    <dsp:sp modelId="{4648F0B3-AAF3-4393-9A9F-FA295EB1E27D}">
      <dsp:nvSpPr>
        <dsp:cNvPr id="0" name=""/>
        <dsp:cNvSpPr/>
      </dsp:nvSpPr>
      <dsp:spPr>
        <a:xfrm>
          <a:off x="4931509" y="545411"/>
          <a:ext cx="1759151" cy="1055490"/>
        </a:xfrm>
        <a:prstGeom prst="roundRect">
          <a:avLst>
            <a:gd name="adj" fmla="val 10000"/>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pt-PT" sz="2100" kern="1200"/>
            <a:t>Symbolic </a:t>
          </a:r>
          <a:r>
            <a:rPr lang="pt-PT" sz="2100" kern="1200" dirty="0"/>
            <a:t>analytical services </a:t>
          </a:r>
          <a:endParaRPr lang="en-US" sz="2100" kern="1200" dirty="0"/>
        </a:p>
      </dsp:txBody>
      <dsp:txXfrm>
        <a:off x="4962423" y="576325"/>
        <a:ext cx="1697323" cy="993662"/>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78177" cy="471213"/>
          </a:xfrm>
          <a:prstGeom prst="rect">
            <a:avLst/>
          </a:prstGeom>
        </p:spPr>
        <p:txBody>
          <a:bodyPr vert="horz" lIns="91458" tIns="45729" rIns="91458" bIns="45729" rtlCol="0"/>
          <a:lstStyle>
            <a:lvl1pPr algn="l">
              <a:defRPr sz="1200"/>
            </a:lvl1pPr>
          </a:lstStyle>
          <a:p>
            <a:endParaRPr lang="pt-PT"/>
          </a:p>
        </p:txBody>
      </p:sp>
      <p:sp>
        <p:nvSpPr>
          <p:cNvPr id="3" name="Date Placeholder 2"/>
          <p:cNvSpPr>
            <a:spLocks noGrp="1"/>
          </p:cNvSpPr>
          <p:nvPr>
            <p:ph type="dt" sz="quarter" idx="1"/>
          </p:nvPr>
        </p:nvSpPr>
        <p:spPr>
          <a:xfrm>
            <a:off x="4022657" y="0"/>
            <a:ext cx="3078177" cy="471213"/>
          </a:xfrm>
          <a:prstGeom prst="rect">
            <a:avLst/>
          </a:prstGeom>
        </p:spPr>
        <p:txBody>
          <a:bodyPr vert="horz" lIns="91458" tIns="45729" rIns="91458" bIns="45729" rtlCol="0"/>
          <a:lstStyle>
            <a:lvl1pPr algn="r">
              <a:defRPr sz="1200"/>
            </a:lvl1pPr>
          </a:lstStyle>
          <a:p>
            <a:fld id="{2318C002-E5D8-4EDF-8748-AF3BA62D5A2F}" type="datetimeFigureOut">
              <a:rPr lang="pt-PT" smtClean="0"/>
              <a:t>18/02/2026</a:t>
            </a:fld>
            <a:endParaRPr lang="pt-PT"/>
          </a:p>
        </p:txBody>
      </p:sp>
      <p:sp>
        <p:nvSpPr>
          <p:cNvPr id="4" name="Footer Placeholder 3"/>
          <p:cNvSpPr>
            <a:spLocks noGrp="1"/>
          </p:cNvSpPr>
          <p:nvPr>
            <p:ph type="ftr" sz="quarter" idx="2"/>
          </p:nvPr>
        </p:nvSpPr>
        <p:spPr>
          <a:xfrm>
            <a:off x="2" y="8917263"/>
            <a:ext cx="3078177" cy="471213"/>
          </a:xfrm>
          <a:prstGeom prst="rect">
            <a:avLst/>
          </a:prstGeom>
        </p:spPr>
        <p:txBody>
          <a:bodyPr vert="horz" lIns="91458" tIns="45729" rIns="91458" bIns="45729" rtlCol="0" anchor="b"/>
          <a:lstStyle>
            <a:lvl1pPr algn="l">
              <a:defRPr sz="1200"/>
            </a:lvl1pPr>
          </a:lstStyle>
          <a:p>
            <a:endParaRPr lang="pt-PT"/>
          </a:p>
        </p:txBody>
      </p:sp>
      <p:sp>
        <p:nvSpPr>
          <p:cNvPr id="5" name="Slide Number Placeholder 4"/>
          <p:cNvSpPr>
            <a:spLocks noGrp="1"/>
          </p:cNvSpPr>
          <p:nvPr>
            <p:ph type="sldNum" sz="quarter" idx="3"/>
          </p:nvPr>
        </p:nvSpPr>
        <p:spPr>
          <a:xfrm>
            <a:off x="4022657" y="8917263"/>
            <a:ext cx="3078177" cy="471213"/>
          </a:xfrm>
          <a:prstGeom prst="rect">
            <a:avLst/>
          </a:prstGeom>
        </p:spPr>
        <p:txBody>
          <a:bodyPr vert="horz" lIns="91458" tIns="45729" rIns="91458" bIns="45729" rtlCol="0" anchor="b"/>
          <a:lstStyle>
            <a:lvl1pPr algn="r">
              <a:defRPr sz="1200"/>
            </a:lvl1pPr>
          </a:lstStyle>
          <a:p>
            <a:fld id="{9D94219B-DBE5-4FCB-ACB0-441DD140B957}" type="slidenum">
              <a:rPr lang="pt-PT" smtClean="0"/>
              <a:t>‹#›</a:t>
            </a:fld>
            <a:endParaRPr lang="pt-PT"/>
          </a:p>
        </p:txBody>
      </p:sp>
    </p:spTree>
    <p:extLst>
      <p:ext uri="{BB962C8B-B14F-4D97-AF65-F5344CB8AC3E}">
        <p14:creationId xmlns:p14="http://schemas.microsoft.com/office/powerpoint/2010/main" val="246788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6351" tIns="48176" rIns="96351" bIns="48176" rtlCol="0"/>
          <a:lstStyle>
            <a:lvl1pPr algn="l">
              <a:defRPr sz="1300"/>
            </a:lvl1pPr>
          </a:lstStyle>
          <a:p>
            <a:endParaRPr lang="pt-PT"/>
          </a:p>
        </p:txBody>
      </p:sp>
      <p:sp>
        <p:nvSpPr>
          <p:cNvPr id="3" name="Date Placeholder 2"/>
          <p:cNvSpPr>
            <a:spLocks noGrp="1"/>
          </p:cNvSpPr>
          <p:nvPr>
            <p:ph type="dt" idx="1"/>
          </p:nvPr>
        </p:nvSpPr>
        <p:spPr>
          <a:xfrm>
            <a:off x="4023093" y="0"/>
            <a:ext cx="3077739" cy="469424"/>
          </a:xfrm>
          <a:prstGeom prst="rect">
            <a:avLst/>
          </a:prstGeom>
        </p:spPr>
        <p:txBody>
          <a:bodyPr vert="horz" lIns="96351" tIns="48176" rIns="96351" bIns="48176" rtlCol="0"/>
          <a:lstStyle>
            <a:lvl1pPr algn="r">
              <a:defRPr sz="1300"/>
            </a:lvl1pPr>
          </a:lstStyle>
          <a:p>
            <a:fld id="{B9760B7B-423A-4B7E-8AFD-58F765C37203}" type="datetimeFigureOut">
              <a:rPr lang="pt-PT" smtClean="0"/>
              <a:pPr/>
              <a:t>18/02/2026</a:t>
            </a:fld>
            <a:endParaRPr lang="pt-PT"/>
          </a:p>
        </p:txBody>
      </p:sp>
      <p:sp>
        <p:nvSpPr>
          <p:cNvPr id="4" name="Slide Image Placeholder 3"/>
          <p:cNvSpPr>
            <a:spLocks noGrp="1" noRot="1" noChangeAspect="1"/>
          </p:cNvSpPr>
          <p:nvPr>
            <p:ph type="sldImg" idx="2"/>
          </p:nvPr>
        </p:nvSpPr>
        <p:spPr>
          <a:xfrm>
            <a:off x="420688" y="703263"/>
            <a:ext cx="6261100" cy="3521075"/>
          </a:xfrm>
          <a:prstGeom prst="rect">
            <a:avLst/>
          </a:prstGeom>
          <a:noFill/>
          <a:ln w="12700">
            <a:solidFill>
              <a:prstClr val="black"/>
            </a:solidFill>
          </a:ln>
        </p:spPr>
        <p:txBody>
          <a:bodyPr vert="horz" lIns="96351" tIns="48176" rIns="96351" bIns="48176" rtlCol="0" anchor="ctr"/>
          <a:lstStyle/>
          <a:p>
            <a:endParaRPr lang="pt-PT"/>
          </a:p>
        </p:txBody>
      </p:sp>
      <p:sp>
        <p:nvSpPr>
          <p:cNvPr id="5" name="Notes Placeholder 4"/>
          <p:cNvSpPr>
            <a:spLocks noGrp="1"/>
          </p:cNvSpPr>
          <p:nvPr>
            <p:ph type="body" sz="quarter" idx="3"/>
          </p:nvPr>
        </p:nvSpPr>
        <p:spPr>
          <a:xfrm>
            <a:off x="710248" y="4459527"/>
            <a:ext cx="5681980" cy="4224814"/>
          </a:xfrm>
          <a:prstGeom prst="rect">
            <a:avLst/>
          </a:prstGeom>
        </p:spPr>
        <p:txBody>
          <a:bodyPr vert="horz" lIns="96351" tIns="48176" rIns="96351" bIns="4817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6" name="Footer Placeholder 5"/>
          <p:cNvSpPr>
            <a:spLocks noGrp="1"/>
          </p:cNvSpPr>
          <p:nvPr>
            <p:ph type="ftr" sz="quarter" idx="4"/>
          </p:nvPr>
        </p:nvSpPr>
        <p:spPr>
          <a:xfrm>
            <a:off x="0" y="8917422"/>
            <a:ext cx="3077739" cy="469424"/>
          </a:xfrm>
          <a:prstGeom prst="rect">
            <a:avLst/>
          </a:prstGeom>
        </p:spPr>
        <p:txBody>
          <a:bodyPr vert="horz" lIns="96351" tIns="48176" rIns="96351" bIns="48176" rtlCol="0" anchor="b"/>
          <a:lstStyle>
            <a:lvl1pPr algn="l">
              <a:defRPr sz="1300"/>
            </a:lvl1pPr>
          </a:lstStyle>
          <a:p>
            <a:endParaRPr lang="pt-PT"/>
          </a:p>
        </p:txBody>
      </p:sp>
      <p:sp>
        <p:nvSpPr>
          <p:cNvPr id="7" name="Slide Number Placeholder 6"/>
          <p:cNvSpPr>
            <a:spLocks noGrp="1"/>
          </p:cNvSpPr>
          <p:nvPr>
            <p:ph type="sldNum" sz="quarter" idx="5"/>
          </p:nvPr>
        </p:nvSpPr>
        <p:spPr>
          <a:xfrm>
            <a:off x="4023093" y="8917422"/>
            <a:ext cx="3077739" cy="469424"/>
          </a:xfrm>
          <a:prstGeom prst="rect">
            <a:avLst/>
          </a:prstGeom>
        </p:spPr>
        <p:txBody>
          <a:bodyPr vert="horz" lIns="96351" tIns="48176" rIns="96351" bIns="48176" rtlCol="0" anchor="b"/>
          <a:lstStyle>
            <a:lvl1pPr algn="r">
              <a:defRPr sz="1300"/>
            </a:lvl1pPr>
          </a:lstStyle>
          <a:p>
            <a:fld id="{377434D8-2F49-426D-8E4B-4D16E1FBCD5B}" type="slidenum">
              <a:rPr lang="pt-PT" smtClean="0"/>
              <a:pPr/>
              <a:t>‹#›</a:t>
            </a:fld>
            <a:endParaRPr lang="pt-PT"/>
          </a:p>
        </p:txBody>
      </p:sp>
    </p:spTree>
    <p:extLst>
      <p:ext uri="{BB962C8B-B14F-4D97-AF65-F5344CB8AC3E}">
        <p14:creationId xmlns:p14="http://schemas.microsoft.com/office/powerpoint/2010/main" val="40292286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a:xfrm>
            <a:off x="685800" y="644525"/>
            <a:ext cx="5722938" cy="3219450"/>
          </a:xfrm>
        </p:spPr>
      </p:sp>
      <p:sp>
        <p:nvSpPr>
          <p:cNvPr id="3" name="Marcador de Posição de Notas 2"/>
          <p:cNvSpPr>
            <a:spLocks noGrp="1"/>
          </p:cNvSpPr>
          <p:nvPr>
            <p:ph type="body" idx="1"/>
          </p:nvPr>
        </p:nvSpPr>
        <p:spPr/>
        <p:txBody>
          <a:bodyPr/>
          <a:lstStyle/>
          <a:p>
            <a:endParaRPr lang="pt-PT" dirty="0"/>
          </a:p>
        </p:txBody>
      </p:sp>
    </p:spTree>
    <p:extLst>
      <p:ext uri="{BB962C8B-B14F-4D97-AF65-F5344CB8AC3E}">
        <p14:creationId xmlns:p14="http://schemas.microsoft.com/office/powerpoint/2010/main" val="33235704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5"/>
          </p:nvPr>
        </p:nvSpPr>
        <p:spPr/>
        <p:txBody>
          <a:bodyPr/>
          <a:lstStyle/>
          <a:p>
            <a:fld id="{377434D8-2F49-426D-8E4B-4D16E1FBCD5B}" type="slidenum">
              <a:rPr lang="pt-PT" smtClean="0"/>
              <a:pPr/>
              <a:t>18</a:t>
            </a:fld>
            <a:endParaRPr lang="pt-PT"/>
          </a:p>
        </p:txBody>
      </p:sp>
    </p:spTree>
    <p:extLst>
      <p:ext uri="{BB962C8B-B14F-4D97-AF65-F5344CB8AC3E}">
        <p14:creationId xmlns:p14="http://schemas.microsoft.com/office/powerpoint/2010/main" val="33648547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PT" dirty="0"/>
          </a:p>
        </p:txBody>
      </p:sp>
      <p:sp>
        <p:nvSpPr>
          <p:cNvPr id="4" name="Slide Number Placeholder 3"/>
          <p:cNvSpPr>
            <a:spLocks noGrp="1"/>
          </p:cNvSpPr>
          <p:nvPr>
            <p:ph type="sldNum" sz="quarter" idx="5"/>
          </p:nvPr>
        </p:nvSpPr>
        <p:spPr/>
        <p:txBody>
          <a:bodyPr/>
          <a:lstStyle/>
          <a:p>
            <a:fld id="{377434D8-2F49-426D-8E4B-4D16E1FBCD5B}" type="slidenum">
              <a:rPr lang="pt-PT" smtClean="0"/>
              <a:pPr/>
              <a:t>20</a:t>
            </a:fld>
            <a:endParaRPr lang="pt-PT"/>
          </a:p>
        </p:txBody>
      </p:sp>
    </p:spTree>
    <p:extLst>
      <p:ext uri="{BB962C8B-B14F-4D97-AF65-F5344CB8AC3E}">
        <p14:creationId xmlns:p14="http://schemas.microsoft.com/office/powerpoint/2010/main" val="10283093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CAPA 2">
    <p:bg>
      <p:bgPr>
        <a:solidFill>
          <a:srgbClr val="F8DB65"/>
        </a:solidFill>
        <a:effectLst/>
      </p:bgPr>
    </p:bg>
    <p:spTree>
      <p:nvGrpSpPr>
        <p:cNvPr id="1" name=""/>
        <p:cNvGrpSpPr/>
        <p:nvPr/>
      </p:nvGrpSpPr>
      <p:grpSpPr>
        <a:xfrm>
          <a:off x="0" y="0"/>
          <a:ext cx="0" cy="0"/>
          <a:chOff x="0" y="0"/>
          <a:chExt cx="0" cy="0"/>
        </a:xfrm>
      </p:grpSpPr>
      <p:pic>
        <p:nvPicPr>
          <p:cNvPr id="28" name="Image" descr="Image"/>
          <p:cNvPicPr>
            <a:picLocks noChangeAspect="1"/>
          </p:cNvPicPr>
          <p:nvPr userDrawn="1"/>
        </p:nvPicPr>
        <p:blipFill>
          <a:blip r:embed="rId2"/>
          <a:stretch>
            <a:fillRect/>
          </a:stretch>
        </p:blipFill>
        <p:spPr>
          <a:xfrm>
            <a:off x="-3911864" y="-1628783"/>
            <a:ext cx="11819995" cy="11825833"/>
          </a:xfrm>
          <a:prstGeom prst="rect">
            <a:avLst/>
          </a:prstGeom>
          <a:ln w="12700">
            <a:miter lim="400000"/>
          </a:ln>
        </p:spPr>
      </p:pic>
      <p:sp>
        <p:nvSpPr>
          <p:cNvPr id="29" name="Presentation Title"/>
          <p:cNvSpPr txBox="1">
            <a:spLocks noGrp="1"/>
          </p:cNvSpPr>
          <p:nvPr>
            <p:ph type="title" hasCustomPrompt="1"/>
          </p:nvPr>
        </p:nvSpPr>
        <p:spPr>
          <a:xfrm>
            <a:off x="603248" y="2444750"/>
            <a:ext cx="10985502" cy="2324100"/>
          </a:xfrm>
          <a:prstGeom prst="rect">
            <a:avLst/>
          </a:prstGeom>
        </p:spPr>
        <p:txBody>
          <a:bodyPr/>
          <a:lstStyle>
            <a:lvl1pPr>
              <a:defRPr sz="5000" b="0" spc="-100">
                <a:solidFill>
                  <a:srgbClr val="FFFFFF"/>
                </a:solidFill>
              </a:defRPr>
            </a:lvl1pPr>
          </a:lstStyle>
          <a:p>
            <a:r>
              <a:t>Presentation Title</a:t>
            </a:r>
          </a:p>
        </p:txBody>
      </p:sp>
      <p:pic>
        <p:nvPicPr>
          <p:cNvPr id="31" name="Image" descr="Image"/>
          <p:cNvPicPr>
            <a:picLocks noChangeAspect="1"/>
          </p:cNvPicPr>
          <p:nvPr/>
        </p:nvPicPr>
        <p:blipFill>
          <a:blip r:embed="rId3"/>
          <a:stretch>
            <a:fillRect/>
          </a:stretch>
        </p:blipFill>
        <p:spPr>
          <a:xfrm>
            <a:off x="9690396" y="5724424"/>
            <a:ext cx="1704518" cy="350338"/>
          </a:xfrm>
          <a:prstGeom prst="rect">
            <a:avLst/>
          </a:prstGeom>
          <a:ln w="12700">
            <a:miter lim="400000"/>
          </a:ln>
        </p:spPr>
      </p:pic>
      <p:pic>
        <p:nvPicPr>
          <p:cNvPr id="33" name="Image" descr="Image"/>
          <p:cNvPicPr>
            <a:picLocks noChangeAspect="1"/>
          </p:cNvPicPr>
          <p:nvPr/>
        </p:nvPicPr>
        <p:blipFill>
          <a:blip r:embed="rId4"/>
          <a:stretch>
            <a:fillRect/>
          </a:stretch>
        </p:blipFill>
        <p:spPr>
          <a:xfrm>
            <a:off x="826090" y="5226854"/>
            <a:ext cx="2450117" cy="1171026"/>
          </a:xfrm>
          <a:prstGeom prst="rect">
            <a:avLst/>
          </a:prstGeom>
          <a:ln w="12700">
            <a:miter lim="400000"/>
          </a:ln>
        </p:spPr>
      </p:pic>
      <p:sp>
        <p:nvSpPr>
          <p:cNvPr id="34" name="Slide Number"/>
          <p:cNvSpPr txBox="1">
            <a:spLocks noGrp="1"/>
          </p:cNvSpPr>
          <p:nvPr>
            <p:ph type="sldNum" sz="quarter" idx="2"/>
          </p:nvPr>
        </p:nvSpPr>
        <p:spPr>
          <a:xfrm>
            <a:off x="5971049" y="6486708"/>
            <a:ext cx="243656" cy="241092"/>
          </a:xfrm>
          <a:prstGeom prst="rect">
            <a:avLst/>
          </a:prstGeom>
        </p:spPr>
        <p:txBody>
          <a:bodyPr/>
          <a:lstStyle>
            <a:lvl1pPr>
              <a:defRPr sz="900">
                <a:solidFill>
                  <a:srgbClr val="000000"/>
                </a:solidFill>
                <a:latin typeface="+mn-lt"/>
                <a:ea typeface="+mn-ea"/>
                <a:cs typeface="+mn-cs"/>
                <a:sym typeface="Helvetica Neue"/>
              </a:defRPr>
            </a:lvl1pPr>
          </a:lstStyle>
          <a:p>
            <a:fld id="{86CB4B4D-7CA3-9044-876B-883B54F8677D}" type="slidenum">
              <a:t>‹#›</a:t>
            </a:fld>
            <a:endParaRPr dirty="0"/>
          </a:p>
        </p:txBody>
      </p:sp>
    </p:spTree>
    <p:extLst>
      <p:ext uri="{BB962C8B-B14F-4D97-AF65-F5344CB8AC3E}">
        <p14:creationId xmlns:p14="http://schemas.microsoft.com/office/powerpoint/2010/main" val="2831480175"/>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114" name="Slide Number"/>
          <p:cNvSpPr txBox="1">
            <a:spLocks noGrp="1"/>
          </p:cNvSpPr>
          <p:nvPr>
            <p:ph type="sldNum" sz="quarter" idx="2"/>
          </p:nvPr>
        </p:nvSpPr>
        <p:spPr>
          <a:xfrm>
            <a:off x="5971049" y="6486708"/>
            <a:ext cx="243656" cy="241092"/>
          </a:xfrm>
          <a:prstGeom prst="rect">
            <a:avLst/>
          </a:prstGeom>
        </p:spPr>
        <p:txBody>
          <a:bodyPr/>
          <a:lstStyle>
            <a:lvl1pPr>
              <a:defRPr sz="900">
                <a:solidFill>
                  <a:srgbClr val="000000"/>
                </a:solidFill>
                <a:latin typeface="+mn-lt"/>
                <a:ea typeface="+mn-ea"/>
                <a:cs typeface="+mn-cs"/>
                <a:sym typeface="Helvetica Neue"/>
              </a:defRPr>
            </a:lvl1pPr>
          </a:lstStyle>
          <a:p>
            <a:fld id="{86CB4B4D-7CA3-9044-876B-883B54F8677D}" type="slidenum">
              <a:t>‹#›</a:t>
            </a:fld>
            <a:endParaRPr dirty="0"/>
          </a:p>
        </p:txBody>
      </p:sp>
    </p:spTree>
    <p:extLst>
      <p:ext uri="{BB962C8B-B14F-4D97-AF65-F5344CB8AC3E}">
        <p14:creationId xmlns:p14="http://schemas.microsoft.com/office/powerpoint/2010/main" val="2814738165"/>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endParaRPr lang="pt-PT"/>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pt-PT"/>
          </a:p>
        </p:txBody>
      </p:sp>
    </p:spTree>
    <p:extLst>
      <p:ext uri="{BB962C8B-B14F-4D97-AF65-F5344CB8AC3E}">
        <p14:creationId xmlns:p14="http://schemas.microsoft.com/office/powerpoint/2010/main" val="3688134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16632"/>
            <a:ext cx="10972800" cy="562074"/>
          </a:xfrm>
          <a:prstGeom prst="rect">
            <a:avLst/>
          </a:prstGeom>
        </p:spPr>
        <p:txBody>
          <a:bodyPr/>
          <a:lstStyle>
            <a:lvl1pPr marL="0" indent="0" algn="l">
              <a:buNone/>
              <a:defRPr sz="3400" b="1">
                <a:solidFill>
                  <a:schemeClr val="bg1"/>
                </a:solidFill>
              </a:defRPr>
            </a:lvl1pPr>
          </a:lstStyle>
          <a:p>
            <a:r>
              <a:rPr lang="en-US" dirty="0"/>
              <a:t>C</a:t>
            </a:r>
            <a:r>
              <a:rPr lang="pt-PT" sz="3600" dirty="0" err="1">
                <a:solidFill>
                  <a:schemeClr val="accent5">
                    <a:lumMod val="75000"/>
                  </a:schemeClr>
                </a:solidFill>
              </a:rPr>
              <a:t>Title</a:t>
            </a:r>
            <a:br>
              <a:rPr lang="pt-PT" sz="3600" dirty="0">
                <a:solidFill>
                  <a:schemeClr val="accent5">
                    <a:lumMod val="75000"/>
                  </a:schemeClr>
                </a:solidFill>
              </a:rPr>
            </a:br>
            <a:r>
              <a:rPr lang="en-US" dirty="0"/>
              <a:t>l</a:t>
            </a:r>
            <a:r>
              <a:rPr lang="pt-PT" sz="3600" dirty="0"/>
              <a:t>Missão, Valores e Visão</a:t>
            </a:r>
            <a:br>
              <a:rPr lang="pt-PT" sz="3600" dirty="0"/>
            </a:br>
            <a:r>
              <a:rPr lang="pt-PT" sz="3600" dirty="0"/>
              <a:t>Oferta formativa </a:t>
            </a:r>
            <a:br>
              <a:rPr lang="pt-PT" sz="3600" dirty="0"/>
            </a:br>
            <a:r>
              <a:rPr lang="pt-PT" sz="3600" dirty="0"/>
              <a:t>Concorrência</a:t>
            </a:r>
            <a:br>
              <a:rPr lang="pt-PT" sz="3600" dirty="0"/>
            </a:br>
            <a:r>
              <a:rPr lang="pt-PT" sz="3600" dirty="0"/>
              <a:t>Análise SWOT</a:t>
            </a:r>
            <a:br>
              <a:rPr lang="pt-PT" sz="3600" dirty="0"/>
            </a:br>
            <a:r>
              <a:rPr lang="pt-PT" sz="3600" dirty="0"/>
              <a:t>Posicionamento</a:t>
            </a:r>
            <a:br>
              <a:rPr lang="pt-PT" sz="3600" dirty="0"/>
            </a:br>
            <a:r>
              <a:rPr lang="pt-PT" sz="3600" dirty="0"/>
              <a:t>Objetivos estratégicos do ISEG </a:t>
            </a:r>
            <a:br>
              <a:rPr lang="pt-PT" sz="3600" dirty="0"/>
            </a:br>
            <a:r>
              <a:rPr lang="pt-PT" sz="3600" dirty="0" err="1"/>
              <a:t>Stakeholders</a:t>
            </a:r>
            <a:r>
              <a:rPr lang="pt-PT" sz="3600" dirty="0"/>
              <a:t> e públicos-alvo</a:t>
            </a:r>
            <a:br>
              <a:rPr lang="pt-PT" sz="3600" dirty="0"/>
            </a:br>
            <a:r>
              <a:rPr lang="pt-PT" sz="3600" dirty="0"/>
              <a:t>Proposta de objetivos estratégicos de Marketing</a:t>
            </a:r>
            <a:br>
              <a:rPr lang="pt-PT" sz="3600" dirty="0"/>
            </a:br>
            <a:r>
              <a:rPr lang="pt-PT" sz="3600" dirty="0"/>
              <a:t>Plano plurianual de marketing e comunicação</a:t>
            </a:r>
            <a:br>
              <a:rPr lang="pt-PT" sz="3600" dirty="0"/>
            </a:br>
            <a:r>
              <a:rPr lang="pt-PT" sz="3600" dirty="0"/>
              <a:t>Plano de marketing e comunicação 2020</a:t>
            </a:r>
            <a:br>
              <a:rPr lang="pt-PT" sz="3600" dirty="0"/>
            </a:br>
            <a:r>
              <a:rPr lang="en-US" dirty="0"/>
              <a:t>ick to edit Master title style</a:t>
            </a:r>
            <a:endParaRPr lang="pt-PT" dirty="0"/>
          </a:p>
        </p:txBody>
      </p:sp>
      <p:sp>
        <p:nvSpPr>
          <p:cNvPr id="3" name="Content Placeholder 2"/>
          <p:cNvSpPr>
            <a:spLocks noGrp="1"/>
          </p:cNvSpPr>
          <p:nvPr>
            <p:ph idx="1"/>
          </p:nvPr>
        </p:nvSpPr>
        <p:spPr/>
        <p:txBody>
          <a:bodyPr>
            <a:normAutofit/>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pt-PT" dirty="0"/>
          </a:p>
        </p:txBody>
      </p:sp>
    </p:spTree>
    <p:extLst>
      <p:ext uri="{BB962C8B-B14F-4D97-AF65-F5344CB8AC3E}">
        <p14:creationId xmlns:p14="http://schemas.microsoft.com/office/powerpoint/2010/main" val="2880177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lang="pt-PT" sz="3400" b="1">
                <a:solidFill>
                  <a:schemeClr val="bg1"/>
                </a:solidFill>
              </a:defRPr>
            </a:lvl1pPr>
          </a:lstStyle>
          <a:p>
            <a:pPr lvl="0" algn="l"/>
            <a:r>
              <a:rPr lang="en-US"/>
              <a:t>Click to edit Master title style</a:t>
            </a:r>
            <a:endParaRPr lang="pt-PT"/>
          </a:p>
        </p:txBody>
      </p:sp>
    </p:spTree>
    <p:extLst>
      <p:ext uri="{BB962C8B-B14F-4D97-AF65-F5344CB8AC3E}">
        <p14:creationId xmlns:p14="http://schemas.microsoft.com/office/powerpoint/2010/main" val="14784401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p:cNvSpPr/>
          <p:nvPr/>
        </p:nvSpPr>
        <p:spPr>
          <a:xfrm>
            <a:off x="6853767" y="6233583"/>
            <a:ext cx="5485408" cy="635001"/>
          </a:xfrm>
          <a:prstGeom prst="rect">
            <a:avLst/>
          </a:prstGeom>
          <a:solidFill>
            <a:srgbClr val="BCBEC0"/>
          </a:solidFill>
          <a:ln w="12700">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dirty="0"/>
          </a:p>
        </p:txBody>
      </p:sp>
      <p:sp>
        <p:nvSpPr>
          <p:cNvPr id="3" name="Slide Title"/>
          <p:cNvSpPr txBox="1">
            <a:spLocks noGrp="1"/>
          </p:cNvSpPr>
          <p:nvPr>
            <p:ph type="title" hasCustomPrompt="1"/>
          </p:nvPr>
        </p:nvSpPr>
        <p:spPr>
          <a:xfrm>
            <a:off x="603250" y="539750"/>
            <a:ext cx="10985500" cy="7165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rPr dirty="0"/>
              <a:t>Slide Title</a:t>
            </a:r>
          </a:p>
        </p:txBody>
      </p:sp>
      <p:pic>
        <p:nvPicPr>
          <p:cNvPr id="4" name="Image" descr="Image"/>
          <p:cNvPicPr>
            <a:picLocks noChangeAspect="1"/>
          </p:cNvPicPr>
          <p:nvPr/>
        </p:nvPicPr>
        <p:blipFill>
          <a:blip r:embed="rId7"/>
          <a:stretch>
            <a:fillRect/>
          </a:stretch>
        </p:blipFill>
        <p:spPr>
          <a:xfrm>
            <a:off x="-25400" y="6227233"/>
            <a:ext cx="7874000" cy="635001"/>
          </a:xfrm>
          <a:prstGeom prst="rect">
            <a:avLst/>
          </a:prstGeom>
          <a:ln w="12700">
            <a:miter lim="400000"/>
          </a:ln>
        </p:spPr>
      </p:pic>
      <p:pic>
        <p:nvPicPr>
          <p:cNvPr id="5" name="Image" descr="Image"/>
          <p:cNvPicPr>
            <a:picLocks noChangeAspect="1"/>
          </p:cNvPicPr>
          <p:nvPr/>
        </p:nvPicPr>
        <p:blipFill>
          <a:blip r:embed="rId8"/>
          <a:stretch>
            <a:fillRect/>
          </a:stretch>
        </p:blipFill>
        <p:spPr>
          <a:xfrm>
            <a:off x="344102" y="6336188"/>
            <a:ext cx="1767130" cy="429791"/>
          </a:xfrm>
          <a:prstGeom prst="rect">
            <a:avLst/>
          </a:prstGeom>
          <a:ln w="12700">
            <a:miter lim="400000"/>
          </a:ln>
        </p:spPr>
      </p:pic>
      <p:sp>
        <p:nvSpPr>
          <p:cNvPr id="6" name="Slide Number"/>
          <p:cNvSpPr txBox="1">
            <a:spLocks noGrp="1"/>
          </p:cNvSpPr>
          <p:nvPr>
            <p:ph type="sldNum" sz="quarter" idx="2"/>
          </p:nvPr>
        </p:nvSpPr>
        <p:spPr>
          <a:xfrm>
            <a:off x="11681690" y="6396690"/>
            <a:ext cx="269306" cy="271869"/>
          </a:xfrm>
          <a:prstGeom prst="rect">
            <a:avLst/>
          </a:prstGeom>
          <a:ln w="12700">
            <a:miter lim="400000"/>
          </a:ln>
        </p:spPr>
        <p:txBody>
          <a:bodyPr wrap="none" lIns="50800" tIns="50800" rIns="50800" bIns="50800" anchor="b">
            <a:spAutoFit/>
          </a:bodyPr>
          <a:lstStyle>
            <a:lvl1pPr defTabSz="292100">
              <a:defRPr sz="1100">
                <a:solidFill>
                  <a:srgbClr val="FFFFFF"/>
                </a:solidFill>
                <a:latin typeface="Sharp Sans Semibold"/>
                <a:ea typeface="Sharp Sans Semibold"/>
                <a:cs typeface="Sharp Sans Semibold"/>
                <a:sym typeface="Sharp Sans Semibold"/>
              </a:defRPr>
            </a:lvl1pPr>
          </a:lstStyle>
          <a:p>
            <a:fld id="{86CB4B4D-7CA3-9044-876B-883B54F8677D}" type="slidenum">
              <a:t>‹#›</a:t>
            </a:fld>
            <a:endParaRPr dirty="0"/>
          </a:p>
        </p:txBody>
      </p:sp>
      <p:sp>
        <p:nvSpPr>
          <p:cNvPr id="7" name="Line"/>
          <p:cNvSpPr/>
          <p:nvPr/>
        </p:nvSpPr>
        <p:spPr>
          <a:xfrm flipV="1">
            <a:off x="11588221" y="6433608"/>
            <a:ext cx="1" cy="234951"/>
          </a:xfrm>
          <a:prstGeom prst="line">
            <a:avLst/>
          </a:prstGeom>
          <a:ln w="25400">
            <a:solidFill>
              <a:srgbClr val="000000"/>
            </a:solidFill>
            <a:miter lim="400000"/>
          </a:ln>
        </p:spPr>
        <p:txBody>
          <a:bodyPr lIns="25400" tIns="25400" rIns="25400" bIns="25400" anchor="ctr"/>
          <a:lstStyle/>
          <a:p>
            <a:endParaRPr dirty="0"/>
          </a:p>
        </p:txBody>
      </p:sp>
      <p:sp>
        <p:nvSpPr>
          <p:cNvPr id="8" name="Body Level One…"/>
          <p:cNvSpPr txBox="1">
            <a:spLocks noGrp="1"/>
          </p:cNvSpPr>
          <p:nvPr>
            <p:ph type="body" idx="1" hasCustomPrompt="1"/>
          </p:nvPr>
        </p:nvSpPr>
        <p:spPr>
          <a:xfrm>
            <a:off x="603250" y="2124252"/>
            <a:ext cx="10985500" cy="41280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Slide bullet text</a:t>
            </a:r>
          </a:p>
          <a:p>
            <a:pPr lvl="1"/>
            <a:endParaRPr/>
          </a:p>
          <a:p>
            <a:pPr lvl="2"/>
            <a:endParaRPr/>
          </a:p>
          <a:p>
            <a:pPr lvl="3"/>
            <a:endParaRPr/>
          </a:p>
          <a:p>
            <a:pPr lvl="4"/>
            <a:endParaRPr/>
          </a:p>
        </p:txBody>
      </p:sp>
    </p:spTree>
    <p:extLst>
      <p:ext uri="{BB962C8B-B14F-4D97-AF65-F5344CB8AC3E}">
        <p14:creationId xmlns:p14="http://schemas.microsoft.com/office/powerpoint/2010/main" val="655413875"/>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Lst>
  <p:transition spd="med"/>
  <p:txStyles>
    <p:titleStyle>
      <a:lvl1pPr marL="0" marR="0" indent="0" algn="l" defTabSz="1219169" latinLnBrk="0">
        <a:lnSpc>
          <a:spcPct val="80000"/>
        </a:lnSpc>
        <a:spcBef>
          <a:spcPts val="0"/>
        </a:spcBef>
        <a:spcAft>
          <a:spcPts val="0"/>
        </a:spcAft>
        <a:buClrTx/>
        <a:buSzTx/>
        <a:buFontTx/>
        <a:buNone/>
        <a:tabLst/>
        <a:defRPr sz="4300" b="1" i="0" u="none" strike="noStrike" cap="none" spc="-85" baseline="0">
          <a:solidFill>
            <a:srgbClr val="FF0000"/>
          </a:solidFill>
          <a:uFillTx/>
          <a:latin typeface="Sharp Sans"/>
          <a:ea typeface="Sharp Sans"/>
          <a:cs typeface="Sharp Sans"/>
          <a:sym typeface="Sharp Sans"/>
        </a:defRPr>
      </a:lvl1pPr>
      <a:lvl2pPr marL="0" marR="0" indent="228600" algn="l" defTabSz="1219169" latinLnBrk="0">
        <a:lnSpc>
          <a:spcPct val="80000"/>
        </a:lnSpc>
        <a:spcBef>
          <a:spcPts val="0"/>
        </a:spcBef>
        <a:spcAft>
          <a:spcPts val="0"/>
        </a:spcAft>
        <a:buClrTx/>
        <a:buSzTx/>
        <a:buFontTx/>
        <a:buNone/>
        <a:tabLst/>
        <a:defRPr sz="4300" b="1" i="0" u="none" strike="noStrike" cap="none" spc="-85" baseline="0">
          <a:solidFill>
            <a:srgbClr val="000000"/>
          </a:solidFill>
          <a:uFillTx/>
          <a:latin typeface="Sharp Sans"/>
          <a:ea typeface="Sharp Sans"/>
          <a:cs typeface="Sharp Sans"/>
          <a:sym typeface="Sharp Sans"/>
        </a:defRPr>
      </a:lvl2pPr>
      <a:lvl3pPr marL="0" marR="0" indent="457200" algn="l" defTabSz="1219169" latinLnBrk="0">
        <a:lnSpc>
          <a:spcPct val="80000"/>
        </a:lnSpc>
        <a:spcBef>
          <a:spcPts val="0"/>
        </a:spcBef>
        <a:spcAft>
          <a:spcPts val="0"/>
        </a:spcAft>
        <a:buClrTx/>
        <a:buSzTx/>
        <a:buFontTx/>
        <a:buNone/>
        <a:tabLst/>
        <a:defRPr sz="4300" b="1" i="0" u="none" strike="noStrike" cap="none" spc="-85" baseline="0">
          <a:solidFill>
            <a:srgbClr val="000000"/>
          </a:solidFill>
          <a:uFillTx/>
          <a:latin typeface="Sharp Sans"/>
          <a:ea typeface="Sharp Sans"/>
          <a:cs typeface="Sharp Sans"/>
          <a:sym typeface="Sharp Sans"/>
        </a:defRPr>
      </a:lvl3pPr>
      <a:lvl4pPr marL="0" marR="0" indent="685800" algn="l" defTabSz="1219169" latinLnBrk="0">
        <a:lnSpc>
          <a:spcPct val="80000"/>
        </a:lnSpc>
        <a:spcBef>
          <a:spcPts val="0"/>
        </a:spcBef>
        <a:spcAft>
          <a:spcPts val="0"/>
        </a:spcAft>
        <a:buClrTx/>
        <a:buSzTx/>
        <a:buFontTx/>
        <a:buNone/>
        <a:tabLst/>
        <a:defRPr sz="4300" b="1" i="0" u="none" strike="noStrike" cap="none" spc="-85" baseline="0">
          <a:solidFill>
            <a:srgbClr val="000000"/>
          </a:solidFill>
          <a:uFillTx/>
          <a:latin typeface="Sharp Sans"/>
          <a:ea typeface="Sharp Sans"/>
          <a:cs typeface="Sharp Sans"/>
          <a:sym typeface="Sharp Sans"/>
        </a:defRPr>
      </a:lvl4pPr>
      <a:lvl5pPr marL="0" marR="0" indent="914400" algn="l" defTabSz="1219169" latinLnBrk="0">
        <a:lnSpc>
          <a:spcPct val="80000"/>
        </a:lnSpc>
        <a:spcBef>
          <a:spcPts val="0"/>
        </a:spcBef>
        <a:spcAft>
          <a:spcPts val="0"/>
        </a:spcAft>
        <a:buClrTx/>
        <a:buSzTx/>
        <a:buFontTx/>
        <a:buNone/>
        <a:tabLst/>
        <a:defRPr sz="4300" b="1" i="0" u="none" strike="noStrike" cap="none" spc="-85" baseline="0">
          <a:solidFill>
            <a:srgbClr val="000000"/>
          </a:solidFill>
          <a:uFillTx/>
          <a:latin typeface="Sharp Sans"/>
          <a:ea typeface="Sharp Sans"/>
          <a:cs typeface="Sharp Sans"/>
          <a:sym typeface="Sharp Sans"/>
        </a:defRPr>
      </a:lvl5pPr>
      <a:lvl6pPr marL="0" marR="0" indent="1143000" algn="l" defTabSz="1219169" latinLnBrk="0">
        <a:lnSpc>
          <a:spcPct val="80000"/>
        </a:lnSpc>
        <a:spcBef>
          <a:spcPts val="0"/>
        </a:spcBef>
        <a:spcAft>
          <a:spcPts val="0"/>
        </a:spcAft>
        <a:buClrTx/>
        <a:buSzTx/>
        <a:buFontTx/>
        <a:buNone/>
        <a:tabLst/>
        <a:defRPr sz="4300" b="1" i="0" u="none" strike="noStrike" cap="none" spc="-85" baseline="0">
          <a:solidFill>
            <a:srgbClr val="000000"/>
          </a:solidFill>
          <a:uFillTx/>
          <a:latin typeface="Sharp Sans"/>
          <a:ea typeface="Sharp Sans"/>
          <a:cs typeface="Sharp Sans"/>
          <a:sym typeface="Sharp Sans"/>
        </a:defRPr>
      </a:lvl6pPr>
      <a:lvl7pPr marL="0" marR="0" indent="1371600" algn="l" defTabSz="1219169" latinLnBrk="0">
        <a:lnSpc>
          <a:spcPct val="80000"/>
        </a:lnSpc>
        <a:spcBef>
          <a:spcPts val="0"/>
        </a:spcBef>
        <a:spcAft>
          <a:spcPts val="0"/>
        </a:spcAft>
        <a:buClrTx/>
        <a:buSzTx/>
        <a:buFontTx/>
        <a:buNone/>
        <a:tabLst/>
        <a:defRPr sz="4300" b="1" i="0" u="none" strike="noStrike" cap="none" spc="-85" baseline="0">
          <a:solidFill>
            <a:srgbClr val="000000"/>
          </a:solidFill>
          <a:uFillTx/>
          <a:latin typeface="Sharp Sans"/>
          <a:ea typeface="Sharp Sans"/>
          <a:cs typeface="Sharp Sans"/>
          <a:sym typeface="Sharp Sans"/>
        </a:defRPr>
      </a:lvl7pPr>
      <a:lvl8pPr marL="0" marR="0" indent="1600200" algn="l" defTabSz="1219169" latinLnBrk="0">
        <a:lnSpc>
          <a:spcPct val="80000"/>
        </a:lnSpc>
        <a:spcBef>
          <a:spcPts val="0"/>
        </a:spcBef>
        <a:spcAft>
          <a:spcPts val="0"/>
        </a:spcAft>
        <a:buClrTx/>
        <a:buSzTx/>
        <a:buFontTx/>
        <a:buNone/>
        <a:tabLst/>
        <a:defRPr sz="4300" b="1" i="0" u="none" strike="noStrike" cap="none" spc="-85" baseline="0">
          <a:solidFill>
            <a:srgbClr val="000000"/>
          </a:solidFill>
          <a:uFillTx/>
          <a:latin typeface="Sharp Sans"/>
          <a:ea typeface="Sharp Sans"/>
          <a:cs typeface="Sharp Sans"/>
          <a:sym typeface="Sharp Sans"/>
        </a:defRPr>
      </a:lvl8pPr>
      <a:lvl9pPr marL="0" marR="0" indent="1828800" algn="l" defTabSz="1219169" latinLnBrk="0">
        <a:lnSpc>
          <a:spcPct val="80000"/>
        </a:lnSpc>
        <a:spcBef>
          <a:spcPts val="0"/>
        </a:spcBef>
        <a:spcAft>
          <a:spcPts val="0"/>
        </a:spcAft>
        <a:buClrTx/>
        <a:buSzTx/>
        <a:buFontTx/>
        <a:buNone/>
        <a:tabLst/>
        <a:defRPr sz="4300" b="1" i="0" u="none" strike="noStrike" cap="none" spc="-85" baseline="0">
          <a:solidFill>
            <a:srgbClr val="000000"/>
          </a:solidFill>
          <a:uFillTx/>
          <a:latin typeface="Sharp Sans"/>
          <a:ea typeface="Sharp Sans"/>
          <a:cs typeface="Sharp Sans"/>
          <a:sym typeface="Sharp Sans"/>
        </a:defRPr>
      </a:lvl9pPr>
    </p:titleStyle>
    <p:bodyStyle>
      <a:lvl1pPr marL="304800" marR="0" indent="-304800" algn="l" defTabSz="1219169"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Sharp Sans"/>
          <a:ea typeface="Sharp Sans"/>
          <a:cs typeface="Sharp Sans"/>
          <a:sym typeface="Sharp Sans"/>
        </a:defRPr>
      </a:lvl1pPr>
      <a:lvl2pPr marL="609600" marR="0" indent="-304800" algn="l" defTabSz="1219169"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Sharp Sans"/>
          <a:ea typeface="Sharp Sans"/>
          <a:cs typeface="Sharp Sans"/>
          <a:sym typeface="Sharp Sans"/>
        </a:defRPr>
      </a:lvl2pPr>
      <a:lvl3pPr marL="914400" marR="0" indent="-304800" algn="l" defTabSz="1219169"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Sharp Sans"/>
          <a:ea typeface="Sharp Sans"/>
          <a:cs typeface="Sharp Sans"/>
          <a:sym typeface="Sharp Sans"/>
        </a:defRPr>
      </a:lvl3pPr>
      <a:lvl4pPr marL="1219200" marR="0" indent="-304800" algn="l" defTabSz="1219169"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Sharp Sans"/>
          <a:ea typeface="Sharp Sans"/>
          <a:cs typeface="Sharp Sans"/>
          <a:sym typeface="Sharp Sans"/>
        </a:defRPr>
      </a:lvl4pPr>
      <a:lvl5pPr marL="1524000" marR="0" indent="-304800" algn="l" defTabSz="1219169"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Sharp Sans"/>
          <a:ea typeface="Sharp Sans"/>
          <a:cs typeface="Sharp Sans"/>
          <a:sym typeface="Sharp Sans"/>
        </a:defRPr>
      </a:lvl5pPr>
      <a:lvl6pPr marL="1828800" marR="0" indent="-304800" algn="l" defTabSz="1219169"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Sharp Sans"/>
          <a:ea typeface="Sharp Sans"/>
          <a:cs typeface="Sharp Sans"/>
          <a:sym typeface="Sharp Sans"/>
        </a:defRPr>
      </a:lvl6pPr>
      <a:lvl7pPr marL="2133600" marR="0" indent="-304800" algn="l" defTabSz="1219169"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Sharp Sans"/>
          <a:ea typeface="Sharp Sans"/>
          <a:cs typeface="Sharp Sans"/>
          <a:sym typeface="Sharp Sans"/>
        </a:defRPr>
      </a:lvl7pPr>
      <a:lvl8pPr marL="2438400" marR="0" indent="-304800" algn="l" defTabSz="1219169"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Sharp Sans"/>
          <a:ea typeface="Sharp Sans"/>
          <a:cs typeface="Sharp Sans"/>
          <a:sym typeface="Sharp Sans"/>
        </a:defRPr>
      </a:lvl8pPr>
      <a:lvl9pPr marL="2743200" marR="0" indent="-304800" algn="l" defTabSz="1219169"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Sharp Sans"/>
          <a:ea typeface="Sharp Sans"/>
          <a:cs typeface="Sharp Sans"/>
          <a:sym typeface="Sharp Sans"/>
        </a:defRPr>
      </a:lvl9pPr>
    </p:bodyStyle>
    <p:otherStyle>
      <a:lvl1pPr marL="0" marR="0" indent="0" algn="ctr" defTabSz="292100" latinLnBrk="0">
        <a:lnSpc>
          <a:spcPct val="100000"/>
        </a:lnSpc>
        <a:spcBef>
          <a:spcPts val="0"/>
        </a:spcBef>
        <a:spcAft>
          <a:spcPts val="0"/>
        </a:spcAft>
        <a:buClrTx/>
        <a:buSzTx/>
        <a:buFontTx/>
        <a:buNone/>
        <a:tabLst/>
        <a:defRPr sz="1100" b="0" i="0" u="none" strike="noStrike" cap="none" spc="0" baseline="0">
          <a:solidFill>
            <a:schemeClr val="tx1"/>
          </a:solidFill>
          <a:uFillTx/>
          <a:latin typeface="+mn-lt"/>
          <a:ea typeface="+mn-ea"/>
          <a:cs typeface="+mn-cs"/>
          <a:sym typeface="Sharp Sans Semibold"/>
        </a:defRPr>
      </a:lvl1pPr>
      <a:lvl2pPr marL="0" marR="0" indent="228600" algn="ctr" defTabSz="292100" latinLnBrk="0">
        <a:lnSpc>
          <a:spcPct val="100000"/>
        </a:lnSpc>
        <a:spcBef>
          <a:spcPts val="0"/>
        </a:spcBef>
        <a:spcAft>
          <a:spcPts val="0"/>
        </a:spcAft>
        <a:buClrTx/>
        <a:buSzTx/>
        <a:buFontTx/>
        <a:buNone/>
        <a:tabLst/>
        <a:defRPr sz="1100" b="0" i="0" u="none" strike="noStrike" cap="none" spc="0" baseline="0">
          <a:solidFill>
            <a:schemeClr val="tx1"/>
          </a:solidFill>
          <a:uFillTx/>
          <a:latin typeface="+mn-lt"/>
          <a:ea typeface="+mn-ea"/>
          <a:cs typeface="+mn-cs"/>
          <a:sym typeface="Sharp Sans Semibold"/>
        </a:defRPr>
      </a:lvl2pPr>
      <a:lvl3pPr marL="0" marR="0" indent="457200" algn="ctr" defTabSz="292100" latinLnBrk="0">
        <a:lnSpc>
          <a:spcPct val="100000"/>
        </a:lnSpc>
        <a:spcBef>
          <a:spcPts val="0"/>
        </a:spcBef>
        <a:spcAft>
          <a:spcPts val="0"/>
        </a:spcAft>
        <a:buClrTx/>
        <a:buSzTx/>
        <a:buFontTx/>
        <a:buNone/>
        <a:tabLst/>
        <a:defRPr sz="1100" b="0" i="0" u="none" strike="noStrike" cap="none" spc="0" baseline="0">
          <a:solidFill>
            <a:schemeClr val="tx1"/>
          </a:solidFill>
          <a:uFillTx/>
          <a:latin typeface="+mn-lt"/>
          <a:ea typeface="+mn-ea"/>
          <a:cs typeface="+mn-cs"/>
          <a:sym typeface="Sharp Sans Semibold"/>
        </a:defRPr>
      </a:lvl3pPr>
      <a:lvl4pPr marL="0" marR="0" indent="685800" algn="ctr" defTabSz="292100" latinLnBrk="0">
        <a:lnSpc>
          <a:spcPct val="100000"/>
        </a:lnSpc>
        <a:spcBef>
          <a:spcPts val="0"/>
        </a:spcBef>
        <a:spcAft>
          <a:spcPts val="0"/>
        </a:spcAft>
        <a:buClrTx/>
        <a:buSzTx/>
        <a:buFontTx/>
        <a:buNone/>
        <a:tabLst/>
        <a:defRPr sz="1100" b="0" i="0" u="none" strike="noStrike" cap="none" spc="0" baseline="0">
          <a:solidFill>
            <a:schemeClr val="tx1"/>
          </a:solidFill>
          <a:uFillTx/>
          <a:latin typeface="+mn-lt"/>
          <a:ea typeface="+mn-ea"/>
          <a:cs typeface="+mn-cs"/>
          <a:sym typeface="Sharp Sans Semibold"/>
        </a:defRPr>
      </a:lvl4pPr>
      <a:lvl5pPr marL="0" marR="0" indent="914400" algn="ctr" defTabSz="292100" latinLnBrk="0">
        <a:lnSpc>
          <a:spcPct val="100000"/>
        </a:lnSpc>
        <a:spcBef>
          <a:spcPts val="0"/>
        </a:spcBef>
        <a:spcAft>
          <a:spcPts val="0"/>
        </a:spcAft>
        <a:buClrTx/>
        <a:buSzTx/>
        <a:buFontTx/>
        <a:buNone/>
        <a:tabLst/>
        <a:defRPr sz="1100" b="0" i="0" u="none" strike="noStrike" cap="none" spc="0" baseline="0">
          <a:solidFill>
            <a:schemeClr val="tx1"/>
          </a:solidFill>
          <a:uFillTx/>
          <a:latin typeface="+mn-lt"/>
          <a:ea typeface="+mn-ea"/>
          <a:cs typeface="+mn-cs"/>
          <a:sym typeface="Sharp Sans Semibold"/>
        </a:defRPr>
      </a:lvl5pPr>
      <a:lvl6pPr marL="0" marR="0" indent="1143000" algn="ctr" defTabSz="292100" latinLnBrk="0">
        <a:lnSpc>
          <a:spcPct val="100000"/>
        </a:lnSpc>
        <a:spcBef>
          <a:spcPts val="0"/>
        </a:spcBef>
        <a:spcAft>
          <a:spcPts val="0"/>
        </a:spcAft>
        <a:buClrTx/>
        <a:buSzTx/>
        <a:buFontTx/>
        <a:buNone/>
        <a:tabLst/>
        <a:defRPr sz="1100" b="0" i="0" u="none" strike="noStrike" cap="none" spc="0" baseline="0">
          <a:solidFill>
            <a:schemeClr val="tx1"/>
          </a:solidFill>
          <a:uFillTx/>
          <a:latin typeface="+mn-lt"/>
          <a:ea typeface="+mn-ea"/>
          <a:cs typeface="+mn-cs"/>
          <a:sym typeface="Sharp Sans Semibold"/>
        </a:defRPr>
      </a:lvl6pPr>
      <a:lvl7pPr marL="0" marR="0" indent="1371600" algn="ctr" defTabSz="292100" latinLnBrk="0">
        <a:lnSpc>
          <a:spcPct val="100000"/>
        </a:lnSpc>
        <a:spcBef>
          <a:spcPts val="0"/>
        </a:spcBef>
        <a:spcAft>
          <a:spcPts val="0"/>
        </a:spcAft>
        <a:buClrTx/>
        <a:buSzTx/>
        <a:buFontTx/>
        <a:buNone/>
        <a:tabLst/>
        <a:defRPr sz="1100" b="0" i="0" u="none" strike="noStrike" cap="none" spc="0" baseline="0">
          <a:solidFill>
            <a:schemeClr val="tx1"/>
          </a:solidFill>
          <a:uFillTx/>
          <a:latin typeface="+mn-lt"/>
          <a:ea typeface="+mn-ea"/>
          <a:cs typeface="+mn-cs"/>
          <a:sym typeface="Sharp Sans Semibold"/>
        </a:defRPr>
      </a:lvl7pPr>
      <a:lvl8pPr marL="0" marR="0" indent="1600200" algn="ctr" defTabSz="292100" latinLnBrk="0">
        <a:lnSpc>
          <a:spcPct val="100000"/>
        </a:lnSpc>
        <a:spcBef>
          <a:spcPts val="0"/>
        </a:spcBef>
        <a:spcAft>
          <a:spcPts val="0"/>
        </a:spcAft>
        <a:buClrTx/>
        <a:buSzTx/>
        <a:buFontTx/>
        <a:buNone/>
        <a:tabLst/>
        <a:defRPr sz="1100" b="0" i="0" u="none" strike="noStrike" cap="none" spc="0" baseline="0">
          <a:solidFill>
            <a:schemeClr val="tx1"/>
          </a:solidFill>
          <a:uFillTx/>
          <a:latin typeface="+mn-lt"/>
          <a:ea typeface="+mn-ea"/>
          <a:cs typeface="+mn-cs"/>
          <a:sym typeface="Sharp Sans Semibold"/>
        </a:defRPr>
      </a:lvl8pPr>
      <a:lvl9pPr marL="0" marR="0" indent="1828800" algn="ctr" defTabSz="292100" latinLnBrk="0">
        <a:lnSpc>
          <a:spcPct val="100000"/>
        </a:lnSpc>
        <a:spcBef>
          <a:spcPts val="0"/>
        </a:spcBef>
        <a:spcAft>
          <a:spcPts val="0"/>
        </a:spcAft>
        <a:buClrTx/>
        <a:buSzTx/>
        <a:buFontTx/>
        <a:buNone/>
        <a:tabLst/>
        <a:defRPr sz="1100" b="0" i="0" u="none" strike="noStrike" cap="none" spc="0" baseline="0">
          <a:solidFill>
            <a:schemeClr val="tx1"/>
          </a:solidFill>
          <a:uFillTx/>
          <a:latin typeface="+mn-lt"/>
          <a:ea typeface="+mn-ea"/>
          <a:cs typeface="+mn-cs"/>
          <a:sym typeface="Sharp Sans Semibold"/>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eige.europa.eu/publications-resources/publications/artificial-intelligence-platform-work-and-gender-equality-report?language_content_entity=en" TargetMode="Externa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ec.europa.eu/eurostat/databrowser/view/lfsi_pt_a__custom_17959837/default/table" TargetMode="Externa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ec.europa.eu/eurostat/databrowser/view/lfst_hheredch__custom_17959922/default/table" TargetMode="Externa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s://ec.europa.eu/eurostat/databrowser/view/lfst_hheredch__custom_17954636/default/table" TargetMode="External"/><Relationship Id="rId2" Type="http://schemas.openxmlformats.org/officeDocument/2006/relationships/image" Target="../media/image24.png"/><Relationship Id="rId1" Type="http://schemas.openxmlformats.org/officeDocument/2006/relationships/slideLayout" Target="../slideLayouts/slideLayout4.xml"/><Relationship Id="rId4" Type="http://schemas.openxmlformats.org/officeDocument/2006/relationships/chart" Target="../charts/char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s://www.iseg.ulisboa.pt/genero-trabalho-poder/wp-content/uploads/sites/26/2025/01/BarometerGPG.pdf" TargetMode="External"/><Relationship Id="rId2" Type="http://schemas.openxmlformats.org/officeDocument/2006/relationships/image" Target="../media/image26.png"/><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hyperlink" Target="https://www.iseg.ulisboa.pt/genero-trabalho-poder/wp-content/uploads/sites/26/2025/01/BarometerGPG.pdf" TargetMode="External"/><Relationship Id="rId2" Type="http://schemas.openxmlformats.org/officeDocument/2006/relationships/image" Target="../media/image28.png"/><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 Id="rId5" Type="http://schemas.openxmlformats.org/officeDocument/2006/relationships/image" Target="../media/image27.png"/><Relationship Id="rId4" Type="http://schemas.openxmlformats.org/officeDocument/2006/relationships/hyperlink" Target="https://www.iseg.ulisboa.pt/genero-trabalho-poder/wp-content/uploads/sites/26/2025/01/BarometerGPG.pdf"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iseg.ulisboa.pt/genero-trabalho-poder/wp-content/uploads/sites/26/2025/01/BarometerGPG.pdf" TargetMode="External"/><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www.google.pt/url?sa=i&amp;rct=j&amp;q=&amp;esrc=s&amp;source=images&amp;cd=&amp;cad=rja&amp;uact=8&amp;ved=0ahUKEwjigeaTqNbPAhVCOBoKHS0ZCOsQjRwIBw&amp;url=http://inforh.pt/setor-de-call-centers-cresce-7-em-2014/&amp;bvm=bv.135475266,d.d2s&amp;psig=AFQjCNGhOhfIs8ntwxO7swzYwHF90djoFg&amp;ust=1476397678617237" TargetMode="Externa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6.png"/><Relationship Id="rId1" Type="http://schemas.openxmlformats.org/officeDocument/2006/relationships/slideLayout" Target="../slideLayouts/slideLayout4.xml"/><Relationship Id="rId4" Type="http://schemas.openxmlformats.org/officeDocument/2006/relationships/image" Target="../media/image43.png"/></Relationships>
</file>

<file path=ppt/slides/_rels/slide3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e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google.pt/url?sa=i&amp;rct=j&amp;q=&amp;esrc=s&amp;source=images&amp;cd=&amp;cad=rja&amp;uact=8&amp;ved=&amp;url=http%3A%2F%2Fperfilrj.com.br%2Fwebsite%2Fservicos%2Frecrutamento-e-selecao-de-pessoal%2F&amp;bvm=bv.135475266,d.d2s&amp;psig=AFQjCNHKGi7K-xgbH7busr7fW8J9C9GNGQ&amp;ust=1476398115941960"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www.google.pt/url?sa=i&amp;rct=j&amp;q=&amp;esrc=s&amp;source=images&amp;cd=&amp;cad=rja&amp;uact=8&amp;ved=0ahUKEwiGnNz0qtbPAhVDfRoKHWccACEQjRwIBw&amp;url=http%3A%2F%2Fwww.fcq.unc.edu.ar%2Fnode%2F460&amp;bvm=bv.135475266,d.d2s&amp;psig=AFQjCNFrnvOgWlVckj8T13c0M-yXqxguWQ&amp;ust=1476398395038358"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30F38476-F061-4AF8-A866-8752480DA5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531" y="0"/>
            <a:ext cx="12192000" cy="6858000"/>
          </a:xfrm>
          <a:prstGeom prst="rect">
            <a:avLst/>
          </a:prstGeom>
        </p:spPr>
      </p:pic>
      <p:pic>
        <p:nvPicPr>
          <p:cNvPr id="9" name="Imagem 8">
            <a:extLst>
              <a:ext uri="{FF2B5EF4-FFF2-40B4-BE49-F238E27FC236}">
                <a16:creationId xmlns:a16="http://schemas.microsoft.com/office/drawing/2014/main" id="{69A6EA82-B8F8-4FF9-9D04-1B78FFC973B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21758" y="221511"/>
            <a:ext cx="889804" cy="744584"/>
          </a:xfrm>
          <a:prstGeom prst="rect">
            <a:avLst/>
          </a:prstGeom>
        </p:spPr>
      </p:pic>
      <p:sp>
        <p:nvSpPr>
          <p:cNvPr id="14" name="Title 1">
            <a:extLst>
              <a:ext uri="{FF2B5EF4-FFF2-40B4-BE49-F238E27FC236}">
                <a16:creationId xmlns:a16="http://schemas.microsoft.com/office/drawing/2014/main" id="{380E966F-40A5-47DC-9DF4-2D0289A58EE9}"/>
              </a:ext>
            </a:extLst>
          </p:cNvPr>
          <p:cNvSpPr txBox="1">
            <a:spLocks/>
          </p:cNvSpPr>
          <p:nvPr/>
        </p:nvSpPr>
        <p:spPr>
          <a:xfrm>
            <a:off x="238070" y="1905000"/>
            <a:ext cx="6924730" cy="2556510"/>
          </a:xfrm>
          <a:prstGeom prst="rect">
            <a:avLst/>
          </a:prstGeom>
        </p:spPr>
        <p:txBody>
          <a:bodyPr lIns="91440" tIns="45720" rIns="91440" bIns="45720" anchor="t"/>
          <a:lstStyle>
            <a:lvl1pPr marL="0" marR="0" indent="0" algn="l" defTabSz="2438338" latinLnBrk="0">
              <a:lnSpc>
                <a:spcPct val="80000"/>
              </a:lnSpc>
              <a:spcBef>
                <a:spcPts val="0"/>
              </a:spcBef>
              <a:spcAft>
                <a:spcPts val="0"/>
              </a:spcAft>
              <a:buClrTx/>
              <a:buSzTx/>
              <a:buFontTx/>
              <a:buNone/>
              <a:tabLst/>
              <a:defRPr sz="8500" b="1" i="0" u="none" strike="noStrike" cap="none" spc="-170" baseline="0">
                <a:solidFill>
                  <a:srgbClr val="FF0000"/>
                </a:solidFill>
                <a:uFillTx/>
                <a:latin typeface="Sharp Sans"/>
                <a:ea typeface="Sharp Sans"/>
                <a:cs typeface="Sharp Sans"/>
                <a:sym typeface="Sharp Sans"/>
              </a:defRPr>
            </a:lvl1pPr>
            <a:lvl2pPr marL="0" marR="0" indent="457200" algn="l" defTabSz="2438338" latinLnBrk="0">
              <a:lnSpc>
                <a:spcPct val="80000"/>
              </a:lnSpc>
              <a:spcBef>
                <a:spcPts val="0"/>
              </a:spcBef>
              <a:spcAft>
                <a:spcPts val="0"/>
              </a:spcAft>
              <a:buClrTx/>
              <a:buSzTx/>
              <a:buFontTx/>
              <a:buNone/>
              <a:tabLst/>
              <a:defRPr sz="8500" b="1" i="0" u="none" strike="noStrike" cap="none" spc="-170" baseline="0">
                <a:solidFill>
                  <a:srgbClr val="000000"/>
                </a:solidFill>
                <a:uFillTx/>
                <a:latin typeface="Sharp Sans"/>
                <a:ea typeface="Sharp Sans"/>
                <a:cs typeface="Sharp Sans"/>
                <a:sym typeface="Sharp Sans"/>
              </a:defRPr>
            </a:lvl2pPr>
            <a:lvl3pPr marL="0" marR="0" indent="914400" algn="l" defTabSz="2438338" latinLnBrk="0">
              <a:lnSpc>
                <a:spcPct val="80000"/>
              </a:lnSpc>
              <a:spcBef>
                <a:spcPts val="0"/>
              </a:spcBef>
              <a:spcAft>
                <a:spcPts val="0"/>
              </a:spcAft>
              <a:buClrTx/>
              <a:buSzTx/>
              <a:buFontTx/>
              <a:buNone/>
              <a:tabLst/>
              <a:defRPr sz="8500" b="1" i="0" u="none" strike="noStrike" cap="none" spc="-170" baseline="0">
                <a:solidFill>
                  <a:srgbClr val="000000"/>
                </a:solidFill>
                <a:uFillTx/>
                <a:latin typeface="Sharp Sans"/>
                <a:ea typeface="Sharp Sans"/>
                <a:cs typeface="Sharp Sans"/>
                <a:sym typeface="Sharp Sans"/>
              </a:defRPr>
            </a:lvl3pPr>
            <a:lvl4pPr marL="0" marR="0" indent="1371600" algn="l" defTabSz="2438338" latinLnBrk="0">
              <a:lnSpc>
                <a:spcPct val="80000"/>
              </a:lnSpc>
              <a:spcBef>
                <a:spcPts val="0"/>
              </a:spcBef>
              <a:spcAft>
                <a:spcPts val="0"/>
              </a:spcAft>
              <a:buClrTx/>
              <a:buSzTx/>
              <a:buFontTx/>
              <a:buNone/>
              <a:tabLst/>
              <a:defRPr sz="8500" b="1" i="0" u="none" strike="noStrike" cap="none" spc="-170" baseline="0">
                <a:solidFill>
                  <a:srgbClr val="000000"/>
                </a:solidFill>
                <a:uFillTx/>
                <a:latin typeface="Sharp Sans"/>
                <a:ea typeface="Sharp Sans"/>
                <a:cs typeface="Sharp Sans"/>
                <a:sym typeface="Sharp Sans"/>
              </a:defRPr>
            </a:lvl4pPr>
            <a:lvl5pPr marL="0" marR="0" indent="1828800" algn="l" defTabSz="2438338" latinLnBrk="0">
              <a:lnSpc>
                <a:spcPct val="80000"/>
              </a:lnSpc>
              <a:spcBef>
                <a:spcPts val="0"/>
              </a:spcBef>
              <a:spcAft>
                <a:spcPts val="0"/>
              </a:spcAft>
              <a:buClrTx/>
              <a:buSzTx/>
              <a:buFontTx/>
              <a:buNone/>
              <a:tabLst/>
              <a:defRPr sz="8500" b="1" i="0" u="none" strike="noStrike" cap="none" spc="-170" baseline="0">
                <a:solidFill>
                  <a:srgbClr val="000000"/>
                </a:solidFill>
                <a:uFillTx/>
                <a:latin typeface="Sharp Sans"/>
                <a:ea typeface="Sharp Sans"/>
                <a:cs typeface="Sharp Sans"/>
                <a:sym typeface="Sharp Sans"/>
              </a:defRPr>
            </a:lvl5pPr>
            <a:lvl6pPr marL="0" marR="0" indent="2286000" algn="l" defTabSz="2438338" latinLnBrk="0">
              <a:lnSpc>
                <a:spcPct val="80000"/>
              </a:lnSpc>
              <a:spcBef>
                <a:spcPts val="0"/>
              </a:spcBef>
              <a:spcAft>
                <a:spcPts val="0"/>
              </a:spcAft>
              <a:buClrTx/>
              <a:buSzTx/>
              <a:buFontTx/>
              <a:buNone/>
              <a:tabLst/>
              <a:defRPr sz="8500" b="1" i="0" u="none" strike="noStrike" cap="none" spc="-170" baseline="0">
                <a:solidFill>
                  <a:srgbClr val="000000"/>
                </a:solidFill>
                <a:uFillTx/>
                <a:latin typeface="Sharp Sans"/>
                <a:ea typeface="Sharp Sans"/>
                <a:cs typeface="Sharp Sans"/>
                <a:sym typeface="Sharp Sans"/>
              </a:defRPr>
            </a:lvl6pPr>
            <a:lvl7pPr marL="0" marR="0" indent="2743200" algn="l" defTabSz="2438338" latinLnBrk="0">
              <a:lnSpc>
                <a:spcPct val="80000"/>
              </a:lnSpc>
              <a:spcBef>
                <a:spcPts val="0"/>
              </a:spcBef>
              <a:spcAft>
                <a:spcPts val="0"/>
              </a:spcAft>
              <a:buClrTx/>
              <a:buSzTx/>
              <a:buFontTx/>
              <a:buNone/>
              <a:tabLst/>
              <a:defRPr sz="8500" b="1" i="0" u="none" strike="noStrike" cap="none" spc="-170" baseline="0">
                <a:solidFill>
                  <a:srgbClr val="000000"/>
                </a:solidFill>
                <a:uFillTx/>
                <a:latin typeface="Sharp Sans"/>
                <a:ea typeface="Sharp Sans"/>
                <a:cs typeface="Sharp Sans"/>
                <a:sym typeface="Sharp Sans"/>
              </a:defRPr>
            </a:lvl7pPr>
            <a:lvl8pPr marL="0" marR="0" indent="3200400" algn="l" defTabSz="2438338" latinLnBrk="0">
              <a:lnSpc>
                <a:spcPct val="80000"/>
              </a:lnSpc>
              <a:spcBef>
                <a:spcPts val="0"/>
              </a:spcBef>
              <a:spcAft>
                <a:spcPts val="0"/>
              </a:spcAft>
              <a:buClrTx/>
              <a:buSzTx/>
              <a:buFontTx/>
              <a:buNone/>
              <a:tabLst/>
              <a:defRPr sz="8500" b="1" i="0" u="none" strike="noStrike" cap="none" spc="-170" baseline="0">
                <a:solidFill>
                  <a:srgbClr val="000000"/>
                </a:solidFill>
                <a:uFillTx/>
                <a:latin typeface="Sharp Sans"/>
                <a:ea typeface="Sharp Sans"/>
                <a:cs typeface="Sharp Sans"/>
                <a:sym typeface="Sharp Sans"/>
              </a:defRPr>
            </a:lvl8pPr>
            <a:lvl9pPr marL="0" marR="0" indent="3657600" algn="l" defTabSz="2438338" latinLnBrk="0">
              <a:lnSpc>
                <a:spcPct val="80000"/>
              </a:lnSpc>
              <a:spcBef>
                <a:spcPts val="0"/>
              </a:spcBef>
              <a:spcAft>
                <a:spcPts val="0"/>
              </a:spcAft>
              <a:buClrTx/>
              <a:buSzTx/>
              <a:buFontTx/>
              <a:buNone/>
              <a:tabLst/>
              <a:defRPr sz="8500" b="1" i="0" u="none" strike="noStrike" cap="none" spc="-170" baseline="0">
                <a:solidFill>
                  <a:srgbClr val="000000"/>
                </a:solidFill>
                <a:uFillTx/>
                <a:latin typeface="Sharp Sans"/>
                <a:ea typeface="Sharp Sans"/>
                <a:cs typeface="Sharp Sans"/>
                <a:sym typeface="Sharp Sans"/>
              </a:defRPr>
            </a:lvl9pPr>
          </a:lstStyle>
          <a:p>
            <a:pPr marL="0" marR="0" lvl="0" indent="0" algn="l" defTabSz="2438338" rtl="0" eaLnBrk="1" fontAlgn="auto" latinLnBrk="0" hangingPunct="1">
              <a:lnSpc>
                <a:spcPct val="80000"/>
              </a:lnSpc>
              <a:spcBef>
                <a:spcPts val="0"/>
              </a:spcBef>
              <a:spcAft>
                <a:spcPts val="0"/>
              </a:spcAft>
              <a:buClrTx/>
              <a:buSzTx/>
              <a:buFontTx/>
              <a:buNone/>
              <a:tabLst/>
              <a:defRPr/>
            </a:pPr>
            <a:r>
              <a:rPr kumimoji="0" lang="pt-PT" sz="5000" b="0" i="0" u="none" strike="noStrike" kern="1200" cap="none" spc="-100" normalizeH="0" baseline="0" noProof="0" dirty="0">
                <a:ln>
                  <a:noFill/>
                </a:ln>
                <a:solidFill>
                  <a:srgbClr val="FFFFFF"/>
                </a:solidFill>
                <a:effectLst/>
                <a:uLnTx/>
                <a:uFillTx/>
                <a:latin typeface="Sharp Sans"/>
                <a:sym typeface="Sharp Sans"/>
              </a:rPr>
              <a:t>Sociology of Work</a:t>
            </a:r>
          </a:p>
          <a:p>
            <a:pPr marL="0" marR="0" lvl="0" indent="0" algn="l" defTabSz="2438338" rtl="0" eaLnBrk="1" fontAlgn="auto" latinLnBrk="0" hangingPunct="1">
              <a:lnSpc>
                <a:spcPct val="80000"/>
              </a:lnSpc>
              <a:spcBef>
                <a:spcPts val="0"/>
              </a:spcBef>
              <a:spcAft>
                <a:spcPts val="0"/>
              </a:spcAft>
              <a:buClrTx/>
              <a:buSzTx/>
              <a:buFontTx/>
              <a:buNone/>
              <a:tabLst/>
              <a:defRPr/>
            </a:pPr>
            <a:endParaRPr lang="pt-PT" sz="5000" b="0" spc="-100" dirty="0">
              <a:solidFill>
                <a:srgbClr val="FFFFFF"/>
              </a:solidFill>
            </a:endParaRPr>
          </a:p>
          <a:p>
            <a:pPr lvl="0">
              <a:defRPr/>
            </a:pPr>
            <a:r>
              <a:rPr lang="pt-PT" sz="5000" b="0" spc="-100" dirty="0">
                <a:solidFill>
                  <a:srgbClr val="FFFFFF"/>
                </a:solidFill>
              </a:rPr>
              <a:t>Changing professional structures, workforce changes and labour segmentation</a:t>
            </a:r>
            <a:endParaRPr lang="pt-PT" sz="2000" b="0" spc="-100" dirty="0">
              <a:solidFill>
                <a:srgbClr val="FFFFFF"/>
              </a:solidFill>
            </a:endParaRPr>
          </a:p>
          <a:p>
            <a:pPr marL="0" marR="0" lvl="0" indent="0" defTabSz="2438338" rtl="0" eaLnBrk="1" fontAlgn="auto" latinLnBrk="0" hangingPunct="1">
              <a:lnSpc>
                <a:spcPct val="80000"/>
              </a:lnSpc>
              <a:spcBef>
                <a:spcPts val="0"/>
              </a:spcBef>
              <a:spcAft>
                <a:spcPts val="0"/>
              </a:spcAft>
              <a:buClrTx/>
              <a:buSzTx/>
              <a:buFontTx/>
              <a:buNone/>
              <a:tabLst/>
              <a:defRPr/>
            </a:pPr>
            <a:r>
              <a:rPr kumimoji="0" lang="pt-PT" sz="2000" b="0" i="0" u="none" strike="noStrike" kern="1200" cap="none" spc="-100" normalizeH="0" baseline="0" noProof="0" dirty="0">
                <a:ln>
                  <a:noFill/>
                </a:ln>
                <a:solidFill>
                  <a:srgbClr val="FFFFFF"/>
                </a:solidFill>
                <a:effectLst/>
                <a:uLnTx/>
                <a:uFillTx/>
                <a:latin typeface="Sharp Sans"/>
                <a:sym typeface="Sharp Sans"/>
              </a:rPr>
              <a:t>	</a:t>
            </a:r>
            <a:r>
              <a:rPr kumimoji="0" lang="pt-PT" sz="2400" b="0" i="0" u="none" strike="noStrike" kern="1200" cap="none" spc="-100" normalizeH="0" baseline="0" noProof="0">
                <a:ln>
                  <a:noFill/>
                </a:ln>
                <a:solidFill>
                  <a:srgbClr val="FFFFFF"/>
                </a:solidFill>
                <a:effectLst/>
                <a:uLnTx/>
                <a:uFillTx/>
                <a:latin typeface="Sharp Sans"/>
                <a:sym typeface="Sharp Sans"/>
              </a:rPr>
              <a:t>Adam Standring, PhD.</a:t>
            </a:r>
            <a:endParaRPr lang="pt-PT" sz="2000" b="0" spc="-100" dirty="0">
              <a:solidFill>
                <a:srgbClr val="FFFFFF"/>
              </a:solidFill>
            </a:endParaRPr>
          </a:p>
          <a:p>
            <a:pPr marL="0" marR="0" lvl="0" indent="0" defTabSz="2438338" rtl="0" eaLnBrk="1" fontAlgn="auto" latinLnBrk="0" hangingPunct="1">
              <a:lnSpc>
                <a:spcPct val="80000"/>
              </a:lnSpc>
              <a:spcBef>
                <a:spcPts val="0"/>
              </a:spcBef>
              <a:spcAft>
                <a:spcPts val="0"/>
              </a:spcAft>
              <a:buClrTx/>
              <a:buSzTx/>
              <a:buFontTx/>
              <a:buNone/>
              <a:tabLst/>
              <a:defRPr/>
            </a:pPr>
            <a:endParaRPr lang="pt-PT" sz="2000" b="0" spc="-100" dirty="0">
              <a:solidFill>
                <a:srgbClr val="FFFFFF"/>
              </a:solidFill>
            </a:endParaRPr>
          </a:p>
          <a:p>
            <a:pPr marL="0" marR="0" lvl="0" indent="0" defTabSz="2438338" rtl="0" eaLnBrk="1" fontAlgn="auto" latinLnBrk="0" hangingPunct="1">
              <a:lnSpc>
                <a:spcPct val="80000"/>
              </a:lnSpc>
              <a:spcBef>
                <a:spcPts val="0"/>
              </a:spcBef>
              <a:spcAft>
                <a:spcPts val="0"/>
              </a:spcAft>
              <a:buClrTx/>
              <a:buSzTx/>
              <a:buFontTx/>
              <a:buNone/>
              <a:tabLst/>
              <a:defRPr/>
            </a:pPr>
            <a:r>
              <a:rPr kumimoji="0" lang="pt-PT" sz="2000" b="0" i="0" u="none" strike="noStrike" kern="1200" cap="none" spc="-100" normalizeH="0" baseline="0" noProof="0" dirty="0">
                <a:ln>
                  <a:noFill/>
                </a:ln>
                <a:solidFill>
                  <a:srgbClr val="FFFFFF"/>
                </a:solidFill>
                <a:effectLst/>
                <a:uLnTx/>
                <a:uFillTx/>
                <a:latin typeface="Sharp Sans"/>
                <a:sym typeface="Sharp Sans"/>
              </a:rPr>
              <a:t>	</a:t>
            </a:r>
            <a:endParaRPr kumimoji="0" lang="pt-PT" sz="2000" b="1" i="0" u="none" strike="noStrike" kern="1200" cap="none" spc="-170" normalizeH="0" baseline="0" noProof="0" dirty="0">
              <a:ln>
                <a:noFill/>
              </a:ln>
              <a:solidFill>
                <a:srgbClr val="FF0000"/>
              </a:solidFill>
              <a:effectLst/>
              <a:highlight>
                <a:srgbClr val="FFFF00"/>
              </a:highlight>
              <a:uLnTx/>
              <a:uFillTx/>
              <a:latin typeface="Sharp Sans"/>
              <a:sym typeface="Sharp Sans"/>
            </a:endParaRPr>
          </a:p>
          <a:p>
            <a:pPr marL="0" marR="0" lvl="0" indent="0" algn="l" defTabSz="2438338" rtl="0" eaLnBrk="1" fontAlgn="auto" latinLnBrk="0" hangingPunct="1">
              <a:lnSpc>
                <a:spcPct val="80000"/>
              </a:lnSpc>
              <a:spcBef>
                <a:spcPts val="0"/>
              </a:spcBef>
              <a:spcAft>
                <a:spcPts val="0"/>
              </a:spcAft>
              <a:buClrTx/>
              <a:buSzTx/>
              <a:buFontTx/>
              <a:buNone/>
              <a:tabLst/>
              <a:defRPr/>
            </a:pPr>
            <a:endParaRPr kumimoji="0" lang="pt-PT" sz="5000" b="0" i="0" u="none" strike="noStrike" kern="1200" cap="none" spc="-100" normalizeH="0" baseline="0" noProof="0" dirty="0">
              <a:ln>
                <a:noFill/>
              </a:ln>
              <a:solidFill>
                <a:srgbClr val="FFFFFF"/>
              </a:solidFill>
              <a:effectLst/>
              <a:uLnTx/>
              <a:uFillTx/>
              <a:latin typeface="Sharp Sans"/>
              <a:sym typeface="Sharp Sans"/>
            </a:endParaRPr>
          </a:p>
          <a:p>
            <a:pPr marL="0" marR="0" lvl="0" indent="0" algn="l" defTabSz="2438338" rtl="0" eaLnBrk="1" fontAlgn="auto" latinLnBrk="0" hangingPunct="1">
              <a:lnSpc>
                <a:spcPct val="80000"/>
              </a:lnSpc>
              <a:spcBef>
                <a:spcPts val="0"/>
              </a:spcBef>
              <a:spcAft>
                <a:spcPts val="0"/>
              </a:spcAft>
              <a:buClrTx/>
              <a:buSzTx/>
              <a:buFontTx/>
              <a:buNone/>
              <a:tabLst/>
              <a:defRPr/>
            </a:pPr>
            <a:endParaRPr kumimoji="0" lang="pt-PT" sz="8500" b="1" i="0" u="none" strike="noStrike" kern="1200" cap="none" spc="-170" normalizeH="0" baseline="0" noProof="0" dirty="0">
              <a:ln>
                <a:noFill/>
              </a:ln>
              <a:solidFill>
                <a:srgbClr val="FF0000"/>
              </a:solidFill>
              <a:effectLst/>
              <a:uLnTx/>
              <a:uFillTx/>
              <a:latin typeface="Sharp Sans"/>
              <a:sym typeface="Sharp Sans"/>
            </a:endParaRPr>
          </a:p>
        </p:txBody>
      </p:sp>
      <p:pic>
        <p:nvPicPr>
          <p:cNvPr id="2" name="Picture 1">
            <a:extLst>
              <a:ext uri="{FF2B5EF4-FFF2-40B4-BE49-F238E27FC236}">
                <a16:creationId xmlns:a16="http://schemas.microsoft.com/office/drawing/2014/main" id="{1F643F39-AEE2-4284-BFD7-AD39FCACDB2E}"/>
              </a:ext>
            </a:extLst>
          </p:cNvPr>
          <p:cNvPicPr>
            <a:picLocks noChangeAspect="1"/>
          </p:cNvPicPr>
          <p:nvPr/>
        </p:nvPicPr>
        <p:blipFill>
          <a:blip r:embed="rId5"/>
          <a:stretch>
            <a:fillRect/>
          </a:stretch>
        </p:blipFill>
        <p:spPr>
          <a:xfrm>
            <a:off x="5899902" y="463131"/>
            <a:ext cx="2364028" cy="1289470"/>
          </a:xfrm>
          <a:prstGeom prst="rect">
            <a:avLst/>
          </a:prstGeom>
        </p:spPr>
      </p:pic>
      <p:pic>
        <p:nvPicPr>
          <p:cNvPr id="3" name="Imagem 9" descr="Uma imagem com texto&#10;&#10;Descrição gerada automaticamente">
            <a:extLst>
              <a:ext uri="{FF2B5EF4-FFF2-40B4-BE49-F238E27FC236}">
                <a16:creationId xmlns:a16="http://schemas.microsoft.com/office/drawing/2014/main" id="{BBE69905-D90C-4FDE-AA01-36F79D509CA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86794" y="4665452"/>
            <a:ext cx="3203922" cy="1821408"/>
          </a:xfrm>
          <a:prstGeom prst="rect">
            <a:avLst/>
          </a:prstGeom>
        </p:spPr>
      </p:pic>
    </p:spTree>
    <p:extLst>
      <p:ext uri="{BB962C8B-B14F-4D97-AF65-F5344CB8AC3E}">
        <p14:creationId xmlns:p14="http://schemas.microsoft.com/office/powerpoint/2010/main" val="1425696126"/>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ACA84-0B91-414D-92A4-86D6CF3ECF05}"/>
              </a:ext>
            </a:extLst>
          </p:cNvPr>
          <p:cNvSpPr>
            <a:spLocks noGrp="1"/>
          </p:cNvSpPr>
          <p:nvPr>
            <p:ph type="title"/>
          </p:nvPr>
        </p:nvSpPr>
        <p:spPr/>
        <p:txBody>
          <a:bodyPr/>
          <a:lstStyle/>
          <a:p>
            <a:r>
              <a:rPr lang="pt-PT" dirty="0">
                <a:solidFill>
                  <a:schemeClr val="tx1">
                    <a:lumMod val="50000"/>
                  </a:schemeClr>
                </a:solidFill>
              </a:rPr>
              <a:t>Essential reading:</a:t>
            </a:r>
            <a:endParaRPr lang="pt-PT" i="1" dirty="0"/>
          </a:p>
        </p:txBody>
      </p:sp>
      <p:sp>
        <p:nvSpPr>
          <p:cNvPr id="3" name="Content Placeholder 2">
            <a:extLst>
              <a:ext uri="{FF2B5EF4-FFF2-40B4-BE49-F238E27FC236}">
                <a16:creationId xmlns:a16="http://schemas.microsoft.com/office/drawing/2014/main" id="{235E3877-C51C-4521-9391-AA42EE637265}"/>
              </a:ext>
            </a:extLst>
          </p:cNvPr>
          <p:cNvSpPr>
            <a:spLocks noGrp="1"/>
          </p:cNvSpPr>
          <p:nvPr>
            <p:ph idx="1"/>
          </p:nvPr>
        </p:nvSpPr>
        <p:spPr>
          <a:xfrm>
            <a:off x="603250" y="2124252"/>
            <a:ext cx="6635750" cy="4128006"/>
          </a:xfrm>
        </p:spPr>
        <p:txBody>
          <a:bodyPr>
            <a:normAutofit/>
          </a:bodyPr>
          <a:lstStyle/>
          <a:p>
            <a:pPr marL="0" indent="0">
              <a:buNone/>
            </a:pPr>
            <a:r>
              <a:rPr lang="en-GB" altLang="pt-PT" dirty="0"/>
              <a:t>REICH, Robert (1992), “The information age. The three Jobs of the Future”, in R. Reich, The Work of Nations, New Work City, Vintage Press, pp: 204-211.</a:t>
            </a:r>
          </a:p>
        </p:txBody>
      </p:sp>
      <p:pic>
        <p:nvPicPr>
          <p:cNvPr id="5" name="Picture 4">
            <a:extLst>
              <a:ext uri="{FF2B5EF4-FFF2-40B4-BE49-F238E27FC236}">
                <a16:creationId xmlns:a16="http://schemas.microsoft.com/office/drawing/2014/main" id="{45561C6E-124D-4615-A865-06436BFD3DB8}"/>
              </a:ext>
            </a:extLst>
          </p:cNvPr>
          <p:cNvPicPr>
            <a:picLocks noChangeAspect="1"/>
          </p:cNvPicPr>
          <p:nvPr/>
        </p:nvPicPr>
        <p:blipFill>
          <a:blip r:embed="rId2"/>
          <a:stretch>
            <a:fillRect/>
          </a:stretch>
        </p:blipFill>
        <p:spPr>
          <a:xfrm>
            <a:off x="7223760" y="990600"/>
            <a:ext cx="4800600" cy="5019431"/>
          </a:xfrm>
          <a:prstGeom prst="rect">
            <a:avLst/>
          </a:prstGeom>
        </p:spPr>
      </p:pic>
    </p:spTree>
    <p:extLst>
      <p:ext uri="{BB962C8B-B14F-4D97-AF65-F5344CB8AC3E}">
        <p14:creationId xmlns:p14="http://schemas.microsoft.com/office/powerpoint/2010/main" val="14480306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ACA84-0B91-414D-92A4-86D6CF3ECF05}"/>
              </a:ext>
            </a:extLst>
          </p:cNvPr>
          <p:cNvSpPr>
            <a:spLocks noGrp="1"/>
          </p:cNvSpPr>
          <p:nvPr>
            <p:ph type="title"/>
          </p:nvPr>
        </p:nvSpPr>
        <p:spPr/>
        <p:txBody>
          <a:bodyPr/>
          <a:lstStyle/>
          <a:p>
            <a:r>
              <a:rPr lang="pt-PT" dirty="0">
                <a:solidFill>
                  <a:schemeClr val="bg2">
                    <a:lumMod val="10000"/>
                  </a:schemeClr>
                </a:solidFill>
              </a:rPr>
              <a:t>Essential reading:</a:t>
            </a:r>
          </a:p>
        </p:txBody>
      </p:sp>
      <p:sp>
        <p:nvSpPr>
          <p:cNvPr id="3" name="Content Placeholder 2">
            <a:extLst>
              <a:ext uri="{FF2B5EF4-FFF2-40B4-BE49-F238E27FC236}">
                <a16:creationId xmlns:a16="http://schemas.microsoft.com/office/drawing/2014/main" id="{235E3877-C51C-4521-9391-AA42EE637265}"/>
              </a:ext>
            </a:extLst>
          </p:cNvPr>
          <p:cNvSpPr>
            <a:spLocks noGrp="1"/>
          </p:cNvSpPr>
          <p:nvPr>
            <p:ph idx="1"/>
          </p:nvPr>
        </p:nvSpPr>
        <p:spPr>
          <a:xfrm>
            <a:off x="603250" y="2124252"/>
            <a:ext cx="6864350" cy="4128006"/>
          </a:xfrm>
        </p:spPr>
        <p:txBody>
          <a:bodyPr>
            <a:normAutofit/>
          </a:bodyPr>
          <a:lstStyle/>
          <a:p>
            <a:pPr marL="0" indent="0">
              <a:buNone/>
            </a:pPr>
            <a:r>
              <a:rPr lang="en-GB" altLang="pt-PT" dirty="0"/>
              <a:t>EIGE (2023), Artificial intelligence, platform work and gender equality, Publications Office of the European Union, Luxembourg. Chapters 1 and 2, pp. 18-61. (</a:t>
            </a:r>
            <a:r>
              <a:rPr lang="en-GB" altLang="pt-PT" dirty="0">
                <a:hlinkClick r:id="rId2"/>
              </a:rPr>
              <a:t>https://eige.europa.eu/publications-resources/publications/artificial-intelligence-platform-work-and-gender-equality-report?language_content_entity=en</a:t>
            </a:r>
            <a:r>
              <a:rPr lang="en-GB" altLang="pt-PT" dirty="0"/>
              <a:t>)</a:t>
            </a:r>
          </a:p>
          <a:p>
            <a:pPr marL="0" indent="0">
              <a:buNone/>
            </a:pPr>
            <a:endParaRPr lang="en-GB" altLang="pt-PT" dirty="0"/>
          </a:p>
        </p:txBody>
      </p:sp>
      <p:pic>
        <p:nvPicPr>
          <p:cNvPr id="4" name="Picture 3">
            <a:extLst>
              <a:ext uri="{FF2B5EF4-FFF2-40B4-BE49-F238E27FC236}">
                <a16:creationId xmlns:a16="http://schemas.microsoft.com/office/drawing/2014/main" id="{7844503E-52E3-4430-812D-C5F12B52E461}"/>
              </a:ext>
            </a:extLst>
          </p:cNvPr>
          <p:cNvPicPr>
            <a:picLocks noChangeAspect="1"/>
          </p:cNvPicPr>
          <p:nvPr/>
        </p:nvPicPr>
        <p:blipFill>
          <a:blip r:embed="rId3"/>
          <a:stretch>
            <a:fillRect/>
          </a:stretch>
        </p:blipFill>
        <p:spPr>
          <a:xfrm>
            <a:off x="8382000" y="1219200"/>
            <a:ext cx="3467100" cy="4933950"/>
          </a:xfrm>
          <a:prstGeom prst="rect">
            <a:avLst/>
          </a:prstGeom>
        </p:spPr>
      </p:pic>
    </p:spTree>
    <p:extLst>
      <p:ext uri="{BB962C8B-B14F-4D97-AF65-F5344CB8AC3E}">
        <p14:creationId xmlns:p14="http://schemas.microsoft.com/office/powerpoint/2010/main" val="5331253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ACA84-0B91-414D-92A4-86D6CF3ECF05}"/>
              </a:ext>
            </a:extLst>
          </p:cNvPr>
          <p:cNvSpPr>
            <a:spLocks noGrp="1"/>
          </p:cNvSpPr>
          <p:nvPr>
            <p:ph type="title"/>
          </p:nvPr>
        </p:nvSpPr>
        <p:spPr/>
        <p:txBody>
          <a:bodyPr/>
          <a:lstStyle/>
          <a:p>
            <a:r>
              <a:rPr lang="pt-PT" dirty="0">
                <a:solidFill>
                  <a:schemeClr val="tx1">
                    <a:lumMod val="50000"/>
                  </a:schemeClr>
                </a:solidFill>
              </a:rPr>
              <a:t>Gender inequalities in the labour market</a:t>
            </a:r>
            <a:endParaRPr lang="pt-PT" i="1" dirty="0"/>
          </a:p>
        </p:txBody>
      </p:sp>
      <p:sp>
        <p:nvSpPr>
          <p:cNvPr id="3" name="Content Placeholder 2">
            <a:extLst>
              <a:ext uri="{FF2B5EF4-FFF2-40B4-BE49-F238E27FC236}">
                <a16:creationId xmlns:a16="http://schemas.microsoft.com/office/drawing/2014/main" id="{235E3877-C51C-4521-9391-AA42EE637265}"/>
              </a:ext>
            </a:extLst>
          </p:cNvPr>
          <p:cNvSpPr>
            <a:spLocks noGrp="1"/>
          </p:cNvSpPr>
          <p:nvPr>
            <p:ph idx="1"/>
          </p:nvPr>
        </p:nvSpPr>
        <p:spPr/>
        <p:txBody>
          <a:bodyPr>
            <a:normAutofit/>
          </a:bodyPr>
          <a:lstStyle/>
          <a:p>
            <a:r>
              <a:rPr lang="en-GB" altLang="pt-PT" dirty="0"/>
              <a:t>Major trends and country differences</a:t>
            </a:r>
          </a:p>
          <a:p>
            <a:r>
              <a:rPr lang="en-GB" altLang="pt-PT" dirty="0"/>
              <a:t>Portugal in the European context</a:t>
            </a:r>
          </a:p>
          <a:p>
            <a:r>
              <a:rPr lang="en-GB" altLang="pt-PT" dirty="0"/>
              <a:t>Zooming in on Gender Wage Gap in Portugal</a:t>
            </a:r>
          </a:p>
        </p:txBody>
      </p:sp>
    </p:spTree>
    <p:extLst>
      <p:ext uri="{BB962C8B-B14F-4D97-AF65-F5344CB8AC3E}">
        <p14:creationId xmlns:p14="http://schemas.microsoft.com/office/powerpoint/2010/main" val="2022672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ACA84-0B91-414D-92A4-86D6CF3ECF05}"/>
              </a:ext>
            </a:extLst>
          </p:cNvPr>
          <p:cNvSpPr>
            <a:spLocks noGrp="1"/>
          </p:cNvSpPr>
          <p:nvPr>
            <p:ph type="title"/>
          </p:nvPr>
        </p:nvSpPr>
        <p:spPr/>
        <p:txBody>
          <a:bodyPr/>
          <a:lstStyle/>
          <a:p>
            <a:r>
              <a:rPr lang="pt-PT" dirty="0">
                <a:solidFill>
                  <a:schemeClr val="tx1">
                    <a:lumMod val="50000"/>
                  </a:schemeClr>
                </a:solidFill>
              </a:rPr>
              <a:t>Female employment</a:t>
            </a:r>
            <a:endParaRPr lang="pt-PT" i="1" dirty="0"/>
          </a:p>
        </p:txBody>
      </p:sp>
      <p:sp>
        <p:nvSpPr>
          <p:cNvPr id="7" name="TextBox 6">
            <a:extLst>
              <a:ext uri="{FF2B5EF4-FFF2-40B4-BE49-F238E27FC236}">
                <a16:creationId xmlns:a16="http://schemas.microsoft.com/office/drawing/2014/main" id="{6C2AB28A-695B-4A43-8709-BF20FEB05048}"/>
              </a:ext>
            </a:extLst>
          </p:cNvPr>
          <p:cNvSpPr txBox="1"/>
          <p:nvPr/>
        </p:nvSpPr>
        <p:spPr>
          <a:xfrm>
            <a:off x="7154942" y="520135"/>
            <a:ext cx="4808459"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defTabSz="2438338" rtl="0" fontAlgn="auto" latinLnBrk="0" hangingPunct="0">
              <a:lnSpc>
                <a:spcPct val="100000"/>
              </a:lnSpc>
              <a:spcBef>
                <a:spcPts val="0"/>
              </a:spcBef>
              <a:spcAft>
                <a:spcPts val="0"/>
              </a:spcAft>
              <a:buClrTx/>
              <a:buSzTx/>
              <a:buFontTx/>
              <a:buNone/>
              <a:tabLst/>
            </a:pPr>
            <a:r>
              <a:rPr kumimoji="0" lang="pt-PT" sz="2400" b="0" i="0" u="none" strike="noStrike" cap="none" spc="0" normalizeH="0" baseline="0" dirty="0">
                <a:ln>
                  <a:noFill/>
                </a:ln>
                <a:solidFill>
                  <a:srgbClr val="5E5E5E"/>
                </a:solidFill>
                <a:effectLst/>
                <a:uFillTx/>
                <a:latin typeface="Sharp Sans"/>
                <a:sym typeface="Helvetica Neue"/>
              </a:rPr>
              <a:t>Female employent rate 15-64 age group (2024), percentage</a:t>
            </a:r>
          </a:p>
        </p:txBody>
      </p:sp>
      <p:sp>
        <p:nvSpPr>
          <p:cNvPr id="8" name="TextBox 7">
            <a:extLst>
              <a:ext uri="{FF2B5EF4-FFF2-40B4-BE49-F238E27FC236}">
                <a16:creationId xmlns:a16="http://schemas.microsoft.com/office/drawing/2014/main" id="{26865A5E-897B-49F2-8F2D-4C2B544065DF}"/>
              </a:ext>
            </a:extLst>
          </p:cNvPr>
          <p:cNvSpPr txBox="1"/>
          <p:nvPr/>
        </p:nvSpPr>
        <p:spPr>
          <a:xfrm>
            <a:off x="7154942" y="4856908"/>
            <a:ext cx="5037058" cy="14875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2438338" hangingPunct="0"/>
            <a:r>
              <a:rPr kumimoji="0" lang="pt-PT" b="0" i="0" u="none" strike="noStrike" cap="none" spc="0" normalizeH="0" baseline="0" dirty="0">
                <a:ln>
                  <a:noFill/>
                </a:ln>
                <a:solidFill>
                  <a:srgbClr val="5E5E5E"/>
                </a:solidFill>
                <a:effectLst/>
                <a:uFillTx/>
                <a:latin typeface="Sharp Sans"/>
                <a:sym typeface="Helvetica Neue"/>
              </a:rPr>
              <a:t>Source: Eurostat, </a:t>
            </a:r>
            <a:r>
              <a:rPr kumimoji="0" lang="pt-PT" b="0" i="1" u="none" strike="noStrike" cap="none" spc="0" normalizeH="0" baseline="0" dirty="0">
                <a:ln>
                  <a:noFill/>
                </a:ln>
                <a:solidFill>
                  <a:srgbClr val="5E5E5E"/>
                </a:solidFill>
                <a:effectLst/>
                <a:uFillTx/>
                <a:latin typeface="Sharp Sans"/>
                <a:sym typeface="Helvetica Neue"/>
              </a:rPr>
              <a:t>Labour Force Survey, </a:t>
            </a:r>
            <a:r>
              <a:rPr lang="pt-PT" dirty="0"/>
              <a:t>https://ec.europa.eu/eurostat/databrowser/view/lfsi_emp_a__custom_17958120/default/bar?lang=en</a:t>
            </a:r>
            <a:br>
              <a:rPr lang="pt-PT" dirty="0"/>
            </a:br>
            <a:endParaRPr kumimoji="0" lang="pt-PT" b="0" i="1" u="none" strike="noStrike" cap="none" spc="0" normalizeH="0" baseline="0" dirty="0">
              <a:ln>
                <a:noFill/>
              </a:ln>
              <a:solidFill>
                <a:srgbClr val="5E5E5E"/>
              </a:solidFill>
              <a:effectLst/>
              <a:uFillTx/>
              <a:latin typeface="Sharp Sans"/>
              <a:sym typeface="Helvetica Neue"/>
            </a:endParaRPr>
          </a:p>
        </p:txBody>
      </p:sp>
      <p:pic>
        <p:nvPicPr>
          <p:cNvPr id="9" name="Imagem 2">
            <a:extLst>
              <a:ext uri="{FF2B5EF4-FFF2-40B4-BE49-F238E27FC236}">
                <a16:creationId xmlns:a16="http://schemas.microsoft.com/office/drawing/2014/main" id="{8137716A-EDC2-456E-B930-37DC4B7274C4}"/>
              </a:ext>
            </a:extLst>
          </p:cNvPr>
          <p:cNvPicPr>
            <a:picLocks noChangeAspect="1"/>
          </p:cNvPicPr>
          <p:nvPr/>
        </p:nvPicPr>
        <p:blipFill>
          <a:blip r:embed="rId2"/>
          <a:stretch>
            <a:fillRect/>
          </a:stretch>
        </p:blipFill>
        <p:spPr>
          <a:xfrm>
            <a:off x="381000" y="535375"/>
            <a:ext cx="6545342" cy="5562600"/>
          </a:xfrm>
          <a:prstGeom prst="rect">
            <a:avLst/>
          </a:prstGeom>
        </p:spPr>
      </p:pic>
    </p:spTree>
    <p:extLst>
      <p:ext uri="{BB962C8B-B14F-4D97-AF65-F5344CB8AC3E}">
        <p14:creationId xmlns:p14="http://schemas.microsoft.com/office/powerpoint/2010/main" val="23403001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C34C293-CB2B-4500-8051-85222CCE7AED}"/>
              </a:ext>
            </a:extLst>
          </p:cNvPr>
          <p:cNvPicPr>
            <a:picLocks noChangeAspect="1"/>
          </p:cNvPicPr>
          <p:nvPr/>
        </p:nvPicPr>
        <p:blipFill>
          <a:blip r:embed="rId2"/>
          <a:stretch>
            <a:fillRect/>
          </a:stretch>
        </p:blipFill>
        <p:spPr>
          <a:xfrm>
            <a:off x="1143794" y="1244441"/>
            <a:ext cx="9904411" cy="4531338"/>
          </a:xfrm>
          <a:prstGeom prst="rect">
            <a:avLst/>
          </a:prstGeom>
        </p:spPr>
      </p:pic>
      <p:sp>
        <p:nvSpPr>
          <p:cNvPr id="2" name="Title 1">
            <a:extLst>
              <a:ext uri="{FF2B5EF4-FFF2-40B4-BE49-F238E27FC236}">
                <a16:creationId xmlns:a16="http://schemas.microsoft.com/office/drawing/2014/main" id="{B89ACA84-0B91-414D-92A4-86D6CF3ECF05}"/>
              </a:ext>
            </a:extLst>
          </p:cNvPr>
          <p:cNvSpPr>
            <a:spLocks noGrp="1"/>
          </p:cNvSpPr>
          <p:nvPr>
            <p:ph type="title"/>
          </p:nvPr>
        </p:nvSpPr>
        <p:spPr/>
        <p:txBody>
          <a:bodyPr/>
          <a:lstStyle/>
          <a:p>
            <a:r>
              <a:rPr lang="pt-PT" dirty="0">
                <a:solidFill>
                  <a:schemeClr val="tx1">
                    <a:lumMod val="50000"/>
                  </a:schemeClr>
                </a:solidFill>
              </a:rPr>
              <a:t>Female employment over time</a:t>
            </a:r>
            <a:endParaRPr lang="pt-PT" i="1" dirty="0"/>
          </a:p>
        </p:txBody>
      </p:sp>
      <p:sp>
        <p:nvSpPr>
          <p:cNvPr id="7" name="TextBox 6">
            <a:extLst>
              <a:ext uri="{FF2B5EF4-FFF2-40B4-BE49-F238E27FC236}">
                <a16:creationId xmlns:a16="http://schemas.microsoft.com/office/drawing/2014/main" id="{6C2AB28A-695B-4A43-8709-BF20FEB05048}"/>
              </a:ext>
            </a:extLst>
          </p:cNvPr>
          <p:cNvSpPr txBox="1"/>
          <p:nvPr/>
        </p:nvSpPr>
        <p:spPr>
          <a:xfrm>
            <a:off x="1174274" y="846259"/>
            <a:ext cx="8940589"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pt-PT" sz="2400" b="0" i="0" u="none" strike="noStrike" cap="none" spc="0" normalizeH="0" baseline="0" dirty="0">
                <a:ln>
                  <a:noFill/>
                </a:ln>
                <a:solidFill>
                  <a:srgbClr val="5E5E5E"/>
                </a:solidFill>
                <a:effectLst/>
                <a:uFillTx/>
                <a:latin typeface="Sharp Sans"/>
                <a:sym typeface="Helvetica Neue"/>
              </a:rPr>
              <a:t>Proportion of 15+ female population that is active in the labour market</a:t>
            </a:r>
          </a:p>
        </p:txBody>
      </p:sp>
      <p:sp>
        <p:nvSpPr>
          <p:cNvPr id="8" name="TextBox 7">
            <a:extLst>
              <a:ext uri="{FF2B5EF4-FFF2-40B4-BE49-F238E27FC236}">
                <a16:creationId xmlns:a16="http://schemas.microsoft.com/office/drawing/2014/main" id="{26865A5E-897B-49F2-8F2D-4C2B544065DF}"/>
              </a:ext>
            </a:extLst>
          </p:cNvPr>
          <p:cNvSpPr txBox="1"/>
          <p:nvPr/>
        </p:nvSpPr>
        <p:spPr>
          <a:xfrm>
            <a:off x="2133600" y="5836558"/>
            <a:ext cx="10439400" cy="3795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2438338" hangingPunct="0"/>
            <a:r>
              <a:rPr kumimoji="0" lang="pt-PT" b="0" i="0" u="none" strike="noStrike" cap="none" spc="0" normalizeH="0" baseline="0" dirty="0">
                <a:ln>
                  <a:noFill/>
                </a:ln>
                <a:solidFill>
                  <a:srgbClr val="5E5E5E"/>
                </a:solidFill>
                <a:effectLst/>
                <a:uFillTx/>
                <a:latin typeface="Sharp Sans"/>
                <a:sym typeface="Helvetica Neue"/>
              </a:rPr>
              <a:t>Source: </a:t>
            </a:r>
            <a:r>
              <a:rPr lang="en-GB" dirty="0">
                <a:latin typeface="Sharp Sans"/>
                <a:cs typeface="Arial" panose="020B0604020202020204" pitchFamily="34" charset="0"/>
              </a:rPr>
              <a:t>Ortiz-Ospina, Tzvetkova and Roser (2018) - "Women’s employment". OurWorldInData.org. </a:t>
            </a:r>
            <a:endParaRPr kumimoji="0" lang="pt-PT" b="0" i="1" u="none" strike="noStrike" cap="none" spc="0" normalizeH="0" baseline="0" dirty="0">
              <a:ln>
                <a:noFill/>
              </a:ln>
              <a:solidFill>
                <a:srgbClr val="5E5E5E"/>
              </a:solidFill>
              <a:effectLst/>
              <a:uFillTx/>
              <a:latin typeface="Sharp Sans"/>
              <a:sym typeface="Helvetica Neue"/>
            </a:endParaRPr>
          </a:p>
        </p:txBody>
      </p:sp>
    </p:spTree>
    <p:extLst>
      <p:ext uri="{BB962C8B-B14F-4D97-AF65-F5344CB8AC3E}">
        <p14:creationId xmlns:p14="http://schemas.microsoft.com/office/powerpoint/2010/main" val="18042563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ACA84-0B91-414D-92A4-86D6CF3ECF05}"/>
              </a:ext>
            </a:extLst>
          </p:cNvPr>
          <p:cNvSpPr>
            <a:spLocks noGrp="1"/>
          </p:cNvSpPr>
          <p:nvPr>
            <p:ph type="title"/>
          </p:nvPr>
        </p:nvSpPr>
        <p:spPr/>
        <p:txBody>
          <a:bodyPr/>
          <a:lstStyle/>
          <a:p>
            <a:r>
              <a:rPr lang="pt-PT" dirty="0">
                <a:solidFill>
                  <a:schemeClr val="tx1">
                    <a:lumMod val="50000"/>
                  </a:schemeClr>
                </a:solidFill>
              </a:rPr>
              <a:t>Evolution of female employment in Portugal</a:t>
            </a:r>
            <a:endParaRPr lang="pt-PT" i="1" dirty="0"/>
          </a:p>
        </p:txBody>
      </p:sp>
      <p:sp>
        <p:nvSpPr>
          <p:cNvPr id="7" name="TextBox 6">
            <a:extLst>
              <a:ext uri="{FF2B5EF4-FFF2-40B4-BE49-F238E27FC236}">
                <a16:creationId xmlns:a16="http://schemas.microsoft.com/office/drawing/2014/main" id="{6C2AB28A-695B-4A43-8709-BF20FEB05048}"/>
              </a:ext>
            </a:extLst>
          </p:cNvPr>
          <p:cNvSpPr txBox="1"/>
          <p:nvPr/>
        </p:nvSpPr>
        <p:spPr>
          <a:xfrm>
            <a:off x="1036505" y="920614"/>
            <a:ext cx="10118989"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pt-PT" sz="2400" b="0" i="0" u="none" strike="noStrike" cap="none" spc="0" normalizeH="0" baseline="0" dirty="0">
                <a:ln>
                  <a:noFill/>
                </a:ln>
                <a:solidFill>
                  <a:srgbClr val="5E5E5E"/>
                </a:solidFill>
                <a:effectLst/>
                <a:uFillTx/>
                <a:latin typeface="Sharp Sans"/>
                <a:sym typeface="Helvetica Neue"/>
              </a:rPr>
              <a:t>Employment rate of women and men for Portugal, 15-64 age group (2000-2020)</a:t>
            </a:r>
          </a:p>
        </p:txBody>
      </p:sp>
      <p:sp>
        <p:nvSpPr>
          <p:cNvPr id="8" name="TextBox 7">
            <a:extLst>
              <a:ext uri="{FF2B5EF4-FFF2-40B4-BE49-F238E27FC236}">
                <a16:creationId xmlns:a16="http://schemas.microsoft.com/office/drawing/2014/main" id="{26865A5E-897B-49F2-8F2D-4C2B544065DF}"/>
              </a:ext>
            </a:extLst>
          </p:cNvPr>
          <p:cNvSpPr txBox="1"/>
          <p:nvPr/>
        </p:nvSpPr>
        <p:spPr>
          <a:xfrm>
            <a:off x="8382000" y="5747590"/>
            <a:ext cx="3810000" cy="3795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2438338" hangingPunct="0"/>
            <a:r>
              <a:rPr kumimoji="0" lang="pt-PT" b="0" i="0" u="none" strike="noStrike" cap="none" spc="0" normalizeH="0" baseline="0" dirty="0">
                <a:ln>
                  <a:noFill/>
                </a:ln>
                <a:solidFill>
                  <a:srgbClr val="5E5E5E"/>
                </a:solidFill>
                <a:effectLst/>
                <a:uFillTx/>
                <a:latin typeface="Sharp Sans"/>
                <a:sym typeface="Helvetica Neue"/>
              </a:rPr>
              <a:t>Source: </a:t>
            </a:r>
            <a:r>
              <a:rPr lang="en-GB" dirty="0">
                <a:latin typeface="Sharp Sans"/>
                <a:cs typeface="Arial" panose="020B0604020202020204" pitchFamily="34" charset="0"/>
              </a:rPr>
              <a:t>Eurostat, Labour Force Survey</a:t>
            </a:r>
            <a:endParaRPr kumimoji="0" lang="pt-PT" b="0" i="1" u="none" strike="noStrike" cap="none" spc="0" normalizeH="0" baseline="0" dirty="0">
              <a:ln>
                <a:noFill/>
              </a:ln>
              <a:solidFill>
                <a:srgbClr val="5E5E5E"/>
              </a:solidFill>
              <a:effectLst/>
              <a:uFillTx/>
              <a:latin typeface="Sharp Sans"/>
              <a:sym typeface="Helvetica Neue"/>
            </a:endParaRPr>
          </a:p>
        </p:txBody>
      </p:sp>
      <p:graphicFrame>
        <p:nvGraphicFramePr>
          <p:cNvPr id="6" name="Chart 2">
            <a:extLst>
              <a:ext uri="{FF2B5EF4-FFF2-40B4-BE49-F238E27FC236}">
                <a16:creationId xmlns:a16="http://schemas.microsoft.com/office/drawing/2014/main" id="{678C1B3A-6965-402D-8260-BBF908A98D9D}"/>
              </a:ext>
            </a:extLst>
          </p:cNvPr>
          <p:cNvGraphicFramePr>
            <a:graphicFrameLocks/>
          </p:cNvGraphicFramePr>
          <p:nvPr>
            <p:extLst>
              <p:ext uri="{D42A27DB-BD31-4B8C-83A1-F6EECF244321}">
                <p14:modId xmlns:p14="http://schemas.microsoft.com/office/powerpoint/2010/main" val="4191521708"/>
              </p:ext>
            </p:extLst>
          </p:nvPr>
        </p:nvGraphicFramePr>
        <p:xfrm>
          <a:off x="1428063" y="1552548"/>
          <a:ext cx="8686800" cy="3668316"/>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6001E882-FEE5-4861-8576-01CC2D85C284}"/>
              </a:ext>
            </a:extLst>
          </p:cNvPr>
          <p:cNvSpPr txBox="1"/>
          <p:nvPr/>
        </p:nvSpPr>
        <p:spPr>
          <a:xfrm>
            <a:off x="9525000" y="2133600"/>
            <a:ext cx="666063" cy="3795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2438338" hangingPunct="0"/>
            <a:r>
              <a:rPr kumimoji="0" lang="en-GB" b="0" i="0" u="none" strike="noStrike" cap="none" spc="0" normalizeH="0" baseline="0" dirty="0">
                <a:ln>
                  <a:noFill/>
                </a:ln>
                <a:solidFill>
                  <a:srgbClr val="5E5E5E"/>
                </a:solidFill>
                <a:effectLst/>
                <a:uFillTx/>
                <a:latin typeface="Sharp Sans"/>
                <a:sym typeface="Helvetica Neue"/>
              </a:rPr>
              <a:t>Men</a:t>
            </a:r>
            <a:endParaRPr kumimoji="0" lang="pt-PT" b="0" i="1" u="none" strike="noStrike" cap="none" spc="0" normalizeH="0" baseline="0" dirty="0">
              <a:ln>
                <a:noFill/>
              </a:ln>
              <a:solidFill>
                <a:srgbClr val="5E5E5E"/>
              </a:solidFill>
              <a:effectLst/>
              <a:uFillTx/>
              <a:latin typeface="Sharp Sans"/>
              <a:sym typeface="Helvetica Neue"/>
            </a:endParaRPr>
          </a:p>
        </p:txBody>
      </p:sp>
      <p:sp>
        <p:nvSpPr>
          <p:cNvPr id="10" name="TextBox 9">
            <a:extLst>
              <a:ext uri="{FF2B5EF4-FFF2-40B4-BE49-F238E27FC236}">
                <a16:creationId xmlns:a16="http://schemas.microsoft.com/office/drawing/2014/main" id="{4932CD32-A1EC-4AAA-891F-4CCAB48F49B0}"/>
              </a:ext>
            </a:extLst>
          </p:cNvPr>
          <p:cNvSpPr txBox="1"/>
          <p:nvPr/>
        </p:nvSpPr>
        <p:spPr>
          <a:xfrm>
            <a:off x="9525000" y="2516009"/>
            <a:ext cx="990600" cy="3795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2438338" hangingPunct="0"/>
            <a:r>
              <a:rPr kumimoji="0" lang="en-GB" b="0" i="0" u="none" strike="noStrike" cap="none" spc="0" normalizeH="0" baseline="0" dirty="0">
                <a:ln>
                  <a:noFill/>
                </a:ln>
                <a:solidFill>
                  <a:srgbClr val="5E5E5E"/>
                </a:solidFill>
                <a:effectLst/>
                <a:uFillTx/>
                <a:latin typeface="Sharp Sans"/>
                <a:sym typeface="Helvetica Neue"/>
              </a:rPr>
              <a:t>Women</a:t>
            </a:r>
            <a:endParaRPr kumimoji="0" lang="pt-PT" b="0" i="1" u="none" strike="noStrike" cap="none" spc="0" normalizeH="0" baseline="0" dirty="0">
              <a:ln>
                <a:noFill/>
              </a:ln>
              <a:solidFill>
                <a:srgbClr val="5E5E5E"/>
              </a:solidFill>
              <a:effectLst/>
              <a:uFillTx/>
              <a:latin typeface="Sharp Sans"/>
              <a:sym typeface="Helvetica Neue"/>
            </a:endParaRPr>
          </a:p>
        </p:txBody>
      </p:sp>
    </p:spTree>
    <p:extLst>
      <p:ext uri="{BB962C8B-B14F-4D97-AF65-F5344CB8AC3E}">
        <p14:creationId xmlns:p14="http://schemas.microsoft.com/office/powerpoint/2010/main" val="19516962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ACA84-0B91-414D-92A4-86D6CF3ECF05}"/>
              </a:ext>
            </a:extLst>
          </p:cNvPr>
          <p:cNvSpPr>
            <a:spLocks noGrp="1"/>
          </p:cNvSpPr>
          <p:nvPr>
            <p:ph type="title"/>
          </p:nvPr>
        </p:nvSpPr>
        <p:spPr/>
        <p:txBody>
          <a:bodyPr/>
          <a:lstStyle/>
          <a:p>
            <a:r>
              <a:rPr lang="pt-PT" dirty="0">
                <a:solidFill>
                  <a:schemeClr val="tx1">
                    <a:lumMod val="50000"/>
                  </a:schemeClr>
                </a:solidFill>
              </a:rPr>
              <a:t>Female employment: nuances</a:t>
            </a:r>
            <a:endParaRPr lang="pt-PT" i="1" dirty="0"/>
          </a:p>
        </p:txBody>
      </p:sp>
      <p:sp>
        <p:nvSpPr>
          <p:cNvPr id="7" name="TextBox 6">
            <a:extLst>
              <a:ext uri="{FF2B5EF4-FFF2-40B4-BE49-F238E27FC236}">
                <a16:creationId xmlns:a16="http://schemas.microsoft.com/office/drawing/2014/main" id="{6C2AB28A-695B-4A43-8709-BF20FEB05048}"/>
              </a:ext>
            </a:extLst>
          </p:cNvPr>
          <p:cNvSpPr txBox="1"/>
          <p:nvPr/>
        </p:nvSpPr>
        <p:spPr>
          <a:xfrm>
            <a:off x="1600200" y="453819"/>
            <a:ext cx="9398646"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lang="pt-PT" sz="2400" dirty="0">
                <a:solidFill>
                  <a:srgbClr val="5E5E5E"/>
                </a:solidFill>
                <a:latin typeface="Sharp Sans"/>
                <a:sym typeface="Helvetica Neue"/>
              </a:rPr>
              <a:t>Men and w</a:t>
            </a:r>
            <a:r>
              <a:rPr kumimoji="0" lang="pt-PT" sz="2400" b="0" i="0" u="none" strike="noStrike" cap="none" spc="0" normalizeH="0" baseline="0" dirty="0">
                <a:ln>
                  <a:noFill/>
                </a:ln>
                <a:solidFill>
                  <a:srgbClr val="5E5E5E"/>
                </a:solidFill>
                <a:effectLst/>
                <a:uFillTx/>
                <a:latin typeface="Sharp Sans"/>
                <a:sym typeface="Helvetica Neue"/>
              </a:rPr>
              <a:t>omen employed part-time (percentage of employed women), 15-64 age group (2024)</a:t>
            </a:r>
          </a:p>
        </p:txBody>
      </p:sp>
      <p:sp>
        <p:nvSpPr>
          <p:cNvPr id="8" name="TextBox 7">
            <a:extLst>
              <a:ext uri="{FF2B5EF4-FFF2-40B4-BE49-F238E27FC236}">
                <a16:creationId xmlns:a16="http://schemas.microsoft.com/office/drawing/2014/main" id="{26865A5E-897B-49F2-8F2D-4C2B544065DF}"/>
              </a:ext>
            </a:extLst>
          </p:cNvPr>
          <p:cNvSpPr txBox="1"/>
          <p:nvPr/>
        </p:nvSpPr>
        <p:spPr>
          <a:xfrm>
            <a:off x="2971800" y="5606196"/>
            <a:ext cx="9398646"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2438338" hangingPunct="0"/>
            <a:r>
              <a:rPr kumimoji="0" lang="pt-PT" b="0" i="0" u="none" strike="noStrike" cap="none" spc="0" normalizeH="0" baseline="0" dirty="0">
                <a:ln>
                  <a:noFill/>
                </a:ln>
                <a:solidFill>
                  <a:srgbClr val="5E5E5E"/>
                </a:solidFill>
                <a:effectLst/>
                <a:uFillTx/>
                <a:latin typeface="Sharp Sans"/>
                <a:sym typeface="Helvetica Neue"/>
              </a:rPr>
              <a:t>Source: </a:t>
            </a:r>
            <a:r>
              <a:rPr lang="en-GB" dirty="0">
                <a:latin typeface="Sharp Sans"/>
                <a:cs typeface="Arial" panose="020B0604020202020204" pitchFamily="34" charset="0"/>
              </a:rPr>
              <a:t>Eurostat, Labour Force Survey </a:t>
            </a:r>
            <a:r>
              <a:rPr lang="pt-PT" dirty="0">
                <a:solidFill>
                  <a:srgbClr val="C00000"/>
                </a:solidFill>
                <a:latin typeface="Aptos" panose="020B0004020202020204" pitchFamily="34" charset="0"/>
                <a:cs typeface="Aparajita" panose="02020603050405020304" pitchFamily="18" charset="0"/>
                <a:hlinkClick r:id="rId2"/>
              </a:rPr>
              <a:t>https://ec.europa.eu/eurostat/databrowser/view/lfsi_pt_a__custom_17959837/default/table</a:t>
            </a:r>
            <a:endParaRPr lang="pt-PT" dirty="0">
              <a:solidFill>
                <a:srgbClr val="C00000"/>
              </a:solidFill>
              <a:latin typeface="Aptos" panose="020B0004020202020204" pitchFamily="34" charset="0"/>
              <a:cs typeface="Aparajita" panose="02020603050405020304" pitchFamily="18" charset="0"/>
            </a:endParaRPr>
          </a:p>
          <a:p>
            <a:pPr defTabSz="2438338" hangingPunct="0"/>
            <a:endParaRPr kumimoji="0" lang="pt-PT" b="0" i="1" u="none" strike="noStrike" cap="none" spc="0" normalizeH="0" baseline="0" dirty="0">
              <a:ln>
                <a:noFill/>
              </a:ln>
              <a:solidFill>
                <a:srgbClr val="5E5E5E"/>
              </a:solidFill>
              <a:effectLst/>
              <a:uFillTx/>
              <a:latin typeface="Sharp Sans"/>
              <a:sym typeface="Helvetica Neue"/>
            </a:endParaRPr>
          </a:p>
        </p:txBody>
      </p:sp>
      <p:pic>
        <p:nvPicPr>
          <p:cNvPr id="10" name="Imagem 2">
            <a:extLst>
              <a:ext uri="{FF2B5EF4-FFF2-40B4-BE49-F238E27FC236}">
                <a16:creationId xmlns:a16="http://schemas.microsoft.com/office/drawing/2014/main" id="{7BDA23D4-AD2A-4189-8BCE-9A07F172806C}"/>
              </a:ext>
            </a:extLst>
          </p:cNvPr>
          <p:cNvPicPr>
            <a:picLocks noChangeAspect="1"/>
          </p:cNvPicPr>
          <p:nvPr/>
        </p:nvPicPr>
        <p:blipFill>
          <a:blip r:embed="rId3"/>
          <a:stretch>
            <a:fillRect/>
          </a:stretch>
        </p:blipFill>
        <p:spPr>
          <a:xfrm>
            <a:off x="985197" y="1285664"/>
            <a:ext cx="10221606" cy="4286671"/>
          </a:xfrm>
          <a:prstGeom prst="rect">
            <a:avLst/>
          </a:prstGeom>
        </p:spPr>
      </p:pic>
    </p:spTree>
    <p:extLst>
      <p:ext uri="{BB962C8B-B14F-4D97-AF65-F5344CB8AC3E}">
        <p14:creationId xmlns:p14="http://schemas.microsoft.com/office/powerpoint/2010/main" val="7817663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ACA84-0B91-414D-92A4-86D6CF3ECF05}"/>
              </a:ext>
            </a:extLst>
          </p:cNvPr>
          <p:cNvSpPr>
            <a:spLocks noGrp="1"/>
          </p:cNvSpPr>
          <p:nvPr>
            <p:ph type="title"/>
          </p:nvPr>
        </p:nvSpPr>
        <p:spPr/>
        <p:txBody>
          <a:bodyPr/>
          <a:lstStyle/>
          <a:p>
            <a:r>
              <a:rPr lang="pt-PT" dirty="0">
                <a:solidFill>
                  <a:schemeClr val="tx1">
                    <a:lumMod val="50000"/>
                  </a:schemeClr>
                </a:solidFill>
              </a:rPr>
              <a:t>Female employment and maternity</a:t>
            </a:r>
            <a:endParaRPr lang="pt-PT" i="1" dirty="0"/>
          </a:p>
        </p:txBody>
      </p:sp>
      <p:sp>
        <p:nvSpPr>
          <p:cNvPr id="7" name="TextBox 6">
            <a:extLst>
              <a:ext uri="{FF2B5EF4-FFF2-40B4-BE49-F238E27FC236}">
                <a16:creationId xmlns:a16="http://schemas.microsoft.com/office/drawing/2014/main" id="{6C2AB28A-695B-4A43-8709-BF20FEB05048}"/>
              </a:ext>
            </a:extLst>
          </p:cNvPr>
          <p:cNvSpPr txBox="1"/>
          <p:nvPr/>
        </p:nvSpPr>
        <p:spPr>
          <a:xfrm>
            <a:off x="5181601" y="720277"/>
            <a:ext cx="6361934"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defTabSz="2438338" rtl="0" fontAlgn="auto" latinLnBrk="0" hangingPunct="0">
              <a:lnSpc>
                <a:spcPct val="100000"/>
              </a:lnSpc>
              <a:spcBef>
                <a:spcPts val="0"/>
              </a:spcBef>
              <a:spcAft>
                <a:spcPts val="0"/>
              </a:spcAft>
              <a:buClrTx/>
              <a:buSzTx/>
              <a:buFontTx/>
              <a:buNone/>
              <a:tabLst/>
            </a:pPr>
            <a:r>
              <a:rPr lang="pt-PT" sz="2400" dirty="0">
                <a:solidFill>
                  <a:srgbClr val="5E5E5E"/>
                </a:solidFill>
                <a:latin typeface="Sharp Sans"/>
                <a:sym typeface="Helvetica Neue"/>
              </a:rPr>
              <a:t>E</a:t>
            </a:r>
            <a:r>
              <a:rPr kumimoji="0" lang="pt-PT" sz="2400" b="0" i="0" u="none" strike="noStrike" cap="none" spc="0" normalizeH="0" baseline="0" dirty="0">
                <a:ln>
                  <a:noFill/>
                </a:ln>
                <a:solidFill>
                  <a:srgbClr val="5E5E5E"/>
                </a:solidFill>
                <a:effectLst/>
                <a:uFillTx/>
                <a:latin typeface="Sharp Sans"/>
                <a:sym typeface="Helvetica Neue"/>
              </a:rPr>
              <a:t>mployment rate of women with small children (&lt;6 years-old), 20-49 age group (2024)</a:t>
            </a:r>
          </a:p>
        </p:txBody>
      </p:sp>
      <p:sp>
        <p:nvSpPr>
          <p:cNvPr id="8" name="TextBox 7">
            <a:extLst>
              <a:ext uri="{FF2B5EF4-FFF2-40B4-BE49-F238E27FC236}">
                <a16:creationId xmlns:a16="http://schemas.microsoft.com/office/drawing/2014/main" id="{26865A5E-897B-49F2-8F2D-4C2B544065DF}"/>
              </a:ext>
            </a:extLst>
          </p:cNvPr>
          <p:cNvSpPr txBox="1"/>
          <p:nvPr/>
        </p:nvSpPr>
        <p:spPr>
          <a:xfrm>
            <a:off x="4970902" y="5181600"/>
            <a:ext cx="6783332" cy="12105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2438338" hangingPunct="0"/>
            <a:r>
              <a:rPr kumimoji="0" lang="pt-PT" b="0" i="0" u="none" strike="noStrike" cap="none" spc="0" normalizeH="0" baseline="0" dirty="0">
                <a:ln>
                  <a:noFill/>
                </a:ln>
                <a:solidFill>
                  <a:srgbClr val="5E5E5E"/>
                </a:solidFill>
                <a:effectLst/>
                <a:uFillTx/>
                <a:latin typeface="Sharp Sans"/>
                <a:sym typeface="Helvetica Neue"/>
              </a:rPr>
              <a:t>Source: </a:t>
            </a:r>
            <a:r>
              <a:rPr lang="en-GB" dirty="0">
                <a:latin typeface="Sharp Sans"/>
                <a:cs typeface="Arial" panose="020B0604020202020204" pitchFamily="34" charset="0"/>
              </a:rPr>
              <a:t>Eurostat, Labour Force Survey, </a:t>
            </a:r>
            <a:r>
              <a:rPr lang="pt-PT" dirty="0">
                <a:latin typeface="Aptos" panose="020B0004020202020204" pitchFamily="34" charset="0"/>
                <a:cs typeface="Aparajita" panose="02020603050405020304" pitchFamily="18" charset="0"/>
                <a:hlinkClick r:id="rId2"/>
              </a:rPr>
              <a:t>https://ec.europa.eu/eurostat/databrowser/view/lfst_hheredch__custom_17959922/default/table</a:t>
            </a:r>
            <a:endParaRPr lang="pt-PT" dirty="0">
              <a:latin typeface="Aptos" panose="020B0004020202020204" pitchFamily="34" charset="0"/>
              <a:cs typeface="Aparajita" panose="02020603050405020304" pitchFamily="18" charset="0"/>
            </a:endParaRPr>
          </a:p>
          <a:p>
            <a:pPr defTabSz="2438338" hangingPunct="0"/>
            <a:endParaRPr kumimoji="0" lang="pt-PT" b="0" i="1" u="none" strike="noStrike" cap="none" spc="0" normalizeH="0" baseline="0" dirty="0">
              <a:ln>
                <a:noFill/>
              </a:ln>
              <a:solidFill>
                <a:srgbClr val="5E5E5E"/>
              </a:solidFill>
              <a:effectLst/>
              <a:uFillTx/>
              <a:latin typeface="Sharp Sans"/>
              <a:sym typeface="Helvetica Neue"/>
            </a:endParaRPr>
          </a:p>
        </p:txBody>
      </p:sp>
      <p:pic>
        <p:nvPicPr>
          <p:cNvPr id="9" name="Imagem 2">
            <a:extLst>
              <a:ext uri="{FF2B5EF4-FFF2-40B4-BE49-F238E27FC236}">
                <a16:creationId xmlns:a16="http://schemas.microsoft.com/office/drawing/2014/main" id="{C1ADF278-6E25-41CA-AFC8-8E50115C7547}"/>
              </a:ext>
            </a:extLst>
          </p:cNvPr>
          <p:cNvPicPr>
            <a:picLocks noChangeAspect="1"/>
          </p:cNvPicPr>
          <p:nvPr/>
        </p:nvPicPr>
        <p:blipFill>
          <a:blip r:embed="rId3"/>
          <a:stretch>
            <a:fillRect/>
          </a:stretch>
        </p:blipFill>
        <p:spPr>
          <a:xfrm>
            <a:off x="648466" y="678706"/>
            <a:ext cx="4229868" cy="5486401"/>
          </a:xfrm>
          <a:prstGeom prst="rect">
            <a:avLst/>
          </a:prstGeom>
        </p:spPr>
      </p:pic>
    </p:spTree>
    <p:extLst>
      <p:ext uri="{BB962C8B-B14F-4D97-AF65-F5344CB8AC3E}">
        <p14:creationId xmlns:p14="http://schemas.microsoft.com/office/powerpoint/2010/main" val="38066320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ACA84-0B91-414D-92A4-86D6CF3ECF05}"/>
              </a:ext>
            </a:extLst>
          </p:cNvPr>
          <p:cNvSpPr>
            <a:spLocks noGrp="1"/>
          </p:cNvSpPr>
          <p:nvPr>
            <p:ph type="title"/>
          </p:nvPr>
        </p:nvSpPr>
        <p:spPr/>
        <p:txBody>
          <a:bodyPr/>
          <a:lstStyle/>
          <a:p>
            <a:r>
              <a:rPr lang="pt-PT" dirty="0">
                <a:solidFill>
                  <a:schemeClr val="tx1">
                    <a:lumMod val="50000"/>
                  </a:schemeClr>
                </a:solidFill>
              </a:rPr>
              <a:t>Female employment and maternity</a:t>
            </a:r>
            <a:endParaRPr lang="pt-PT" i="1" dirty="0"/>
          </a:p>
        </p:txBody>
      </p:sp>
      <p:sp>
        <p:nvSpPr>
          <p:cNvPr id="7" name="TextBox 6">
            <a:extLst>
              <a:ext uri="{FF2B5EF4-FFF2-40B4-BE49-F238E27FC236}">
                <a16:creationId xmlns:a16="http://schemas.microsoft.com/office/drawing/2014/main" id="{6C2AB28A-695B-4A43-8709-BF20FEB05048}"/>
              </a:ext>
            </a:extLst>
          </p:cNvPr>
          <p:cNvSpPr txBox="1"/>
          <p:nvPr/>
        </p:nvSpPr>
        <p:spPr>
          <a:xfrm>
            <a:off x="6324600" y="846812"/>
            <a:ext cx="5715000" cy="12105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defTabSz="2438338" rtl="0" fontAlgn="auto" latinLnBrk="0" hangingPunct="0">
              <a:lnSpc>
                <a:spcPct val="100000"/>
              </a:lnSpc>
              <a:spcBef>
                <a:spcPts val="0"/>
              </a:spcBef>
              <a:spcAft>
                <a:spcPts val="0"/>
              </a:spcAft>
              <a:buClrTx/>
              <a:buSzTx/>
              <a:buFontTx/>
              <a:buNone/>
              <a:tabLst/>
            </a:pPr>
            <a:r>
              <a:rPr lang="pt-PT" sz="2400" dirty="0">
                <a:solidFill>
                  <a:srgbClr val="5E5E5E"/>
                </a:solidFill>
                <a:latin typeface="Sharp Sans"/>
                <a:sym typeface="Helvetica Neue"/>
              </a:rPr>
              <a:t>Employment</a:t>
            </a:r>
            <a:r>
              <a:rPr kumimoji="0" lang="pt-PT" sz="2400" b="0" i="0" u="none" strike="noStrike" cap="none" spc="0" normalizeH="0" baseline="0" dirty="0">
                <a:ln>
                  <a:noFill/>
                </a:ln>
                <a:solidFill>
                  <a:srgbClr val="5E5E5E"/>
                </a:solidFill>
                <a:effectLst/>
                <a:uFillTx/>
                <a:latin typeface="Sharp Sans"/>
                <a:sym typeface="Helvetica Neue"/>
              </a:rPr>
              <a:t> rate of women with and without small children (&lt;6 years-old), 20-49 age group (2024)</a:t>
            </a:r>
          </a:p>
        </p:txBody>
      </p:sp>
      <p:sp>
        <p:nvSpPr>
          <p:cNvPr id="8" name="TextBox 7">
            <a:extLst>
              <a:ext uri="{FF2B5EF4-FFF2-40B4-BE49-F238E27FC236}">
                <a16:creationId xmlns:a16="http://schemas.microsoft.com/office/drawing/2014/main" id="{26865A5E-897B-49F2-8F2D-4C2B544065DF}"/>
              </a:ext>
            </a:extLst>
          </p:cNvPr>
          <p:cNvSpPr txBox="1"/>
          <p:nvPr/>
        </p:nvSpPr>
        <p:spPr>
          <a:xfrm>
            <a:off x="8382000" y="5747590"/>
            <a:ext cx="3810000" cy="3795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2438338" hangingPunct="0"/>
            <a:r>
              <a:rPr kumimoji="0" lang="pt-PT" b="0" i="0" u="none" strike="noStrike" cap="none" spc="0" normalizeH="0" baseline="0" dirty="0">
                <a:ln>
                  <a:noFill/>
                </a:ln>
                <a:solidFill>
                  <a:srgbClr val="5E5E5E"/>
                </a:solidFill>
                <a:effectLst/>
                <a:uFillTx/>
                <a:latin typeface="Sharp Sans"/>
                <a:sym typeface="Helvetica Neue"/>
              </a:rPr>
              <a:t>Source: </a:t>
            </a:r>
            <a:r>
              <a:rPr lang="en-GB" dirty="0">
                <a:latin typeface="Sharp Sans"/>
                <a:cs typeface="Arial" panose="020B0604020202020204" pitchFamily="34" charset="0"/>
              </a:rPr>
              <a:t>Eurostat, Labour Force Survey</a:t>
            </a:r>
            <a:endParaRPr kumimoji="0" lang="pt-PT" b="0" i="1" u="none" strike="noStrike" cap="none" spc="0" normalizeH="0" baseline="0" dirty="0">
              <a:ln>
                <a:noFill/>
              </a:ln>
              <a:solidFill>
                <a:srgbClr val="5E5E5E"/>
              </a:solidFill>
              <a:effectLst/>
              <a:uFillTx/>
              <a:latin typeface="Sharp Sans"/>
              <a:sym typeface="Helvetica Neue"/>
            </a:endParaRPr>
          </a:p>
        </p:txBody>
      </p:sp>
      <p:pic>
        <p:nvPicPr>
          <p:cNvPr id="20" name="Imagem 5">
            <a:extLst>
              <a:ext uri="{FF2B5EF4-FFF2-40B4-BE49-F238E27FC236}">
                <a16:creationId xmlns:a16="http://schemas.microsoft.com/office/drawing/2014/main" id="{70793379-B15A-4C34-988F-77999A2FE89F}"/>
              </a:ext>
            </a:extLst>
          </p:cNvPr>
          <p:cNvPicPr>
            <a:picLocks noChangeAspect="1"/>
          </p:cNvPicPr>
          <p:nvPr/>
        </p:nvPicPr>
        <p:blipFill>
          <a:blip r:embed="rId3"/>
          <a:stretch>
            <a:fillRect/>
          </a:stretch>
        </p:blipFill>
        <p:spPr>
          <a:xfrm>
            <a:off x="624840" y="500447"/>
            <a:ext cx="5510215" cy="5657214"/>
          </a:xfrm>
          <a:prstGeom prst="rect">
            <a:avLst/>
          </a:prstGeom>
        </p:spPr>
      </p:pic>
      <p:sp>
        <p:nvSpPr>
          <p:cNvPr id="5" name="Arrow: Right 4">
            <a:extLst>
              <a:ext uri="{FF2B5EF4-FFF2-40B4-BE49-F238E27FC236}">
                <a16:creationId xmlns:a16="http://schemas.microsoft.com/office/drawing/2014/main" id="{62A3B72F-0790-4D8D-81F3-F04364407079}"/>
              </a:ext>
            </a:extLst>
          </p:cNvPr>
          <p:cNvSpPr/>
          <p:nvPr/>
        </p:nvSpPr>
        <p:spPr>
          <a:xfrm>
            <a:off x="838200" y="4648200"/>
            <a:ext cx="320040" cy="409674"/>
          </a:xfrm>
          <a:prstGeom prst="rightArrow">
            <a:avLst/>
          </a:prstGeom>
          <a:solidFill>
            <a:srgbClr val="C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pt-PT"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1" name="Arrow: Right 20">
            <a:extLst>
              <a:ext uri="{FF2B5EF4-FFF2-40B4-BE49-F238E27FC236}">
                <a16:creationId xmlns:a16="http://schemas.microsoft.com/office/drawing/2014/main" id="{7403FC1E-7CB4-448B-9AFA-CD442926D301}"/>
              </a:ext>
            </a:extLst>
          </p:cNvPr>
          <p:cNvSpPr/>
          <p:nvPr/>
        </p:nvSpPr>
        <p:spPr>
          <a:xfrm>
            <a:off x="821055" y="2990751"/>
            <a:ext cx="320040" cy="409674"/>
          </a:xfrm>
          <a:prstGeom prst="rightArrow">
            <a:avLst/>
          </a:prstGeom>
          <a:solidFill>
            <a:srgbClr val="C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pt-PT"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28005974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A3FFEF8-D492-479A-A96E-2519E9EE6B8E}"/>
              </a:ext>
            </a:extLst>
          </p:cNvPr>
          <p:cNvGrpSpPr/>
          <p:nvPr/>
        </p:nvGrpSpPr>
        <p:grpSpPr>
          <a:xfrm>
            <a:off x="5378308" y="1483819"/>
            <a:ext cx="6173612" cy="3538248"/>
            <a:chOff x="8382000" y="1630210"/>
            <a:chExt cx="6023046" cy="3625056"/>
          </a:xfrm>
        </p:grpSpPr>
        <p:pic>
          <p:nvPicPr>
            <p:cNvPr id="10" name="Imagem 3">
              <a:extLst>
                <a:ext uri="{FF2B5EF4-FFF2-40B4-BE49-F238E27FC236}">
                  <a16:creationId xmlns:a16="http://schemas.microsoft.com/office/drawing/2014/main" id="{EB6CCA5B-1DCD-4125-90E7-5ED6AF95FBF6}"/>
                </a:ext>
              </a:extLst>
            </p:cNvPr>
            <p:cNvPicPr>
              <a:picLocks noChangeAspect="1"/>
            </p:cNvPicPr>
            <p:nvPr/>
          </p:nvPicPr>
          <p:blipFill>
            <a:blip r:embed="rId2"/>
            <a:stretch>
              <a:fillRect/>
            </a:stretch>
          </p:blipFill>
          <p:spPr>
            <a:xfrm>
              <a:off x="8382000" y="1630210"/>
              <a:ext cx="6023046" cy="3625056"/>
            </a:xfrm>
            <a:prstGeom prst="rect">
              <a:avLst/>
            </a:prstGeom>
          </p:spPr>
        </p:pic>
        <p:sp>
          <p:nvSpPr>
            <p:cNvPr id="3" name="Rectangle 2">
              <a:extLst>
                <a:ext uri="{FF2B5EF4-FFF2-40B4-BE49-F238E27FC236}">
                  <a16:creationId xmlns:a16="http://schemas.microsoft.com/office/drawing/2014/main" id="{E5581F2A-083F-4C53-AD81-21317F1A7B5E}"/>
                </a:ext>
              </a:extLst>
            </p:cNvPr>
            <p:cNvSpPr/>
            <p:nvPr/>
          </p:nvSpPr>
          <p:spPr>
            <a:xfrm>
              <a:off x="8382000" y="1752600"/>
              <a:ext cx="1295400" cy="337185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pt-PT"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sp>
        <p:nvSpPr>
          <p:cNvPr id="2" name="Title 1">
            <a:extLst>
              <a:ext uri="{FF2B5EF4-FFF2-40B4-BE49-F238E27FC236}">
                <a16:creationId xmlns:a16="http://schemas.microsoft.com/office/drawing/2014/main" id="{B89ACA84-0B91-414D-92A4-86D6CF3ECF05}"/>
              </a:ext>
            </a:extLst>
          </p:cNvPr>
          <p:cNvSpPr>
            <a:spLocks noGrp="1"/>
          </p:cNvSpPr>
          <p:nvPr>
            <p:ph type="title"/>
          </p:nvPr>
        </p:nvSpPr>
        <p:spPr/>
        <p:txBody>
          <a:bodyPr/>
          <a:lstStyle/>
          <a:p>
            <a:r>
              <a:rPr lang="pt-PT" dirty="0">
                <a:solidFill>
                  <a:schemeClr val="tx1">
                    <a:lumMod val="50000"/>
                  </a:schemeClr>
                </a:solidFill>
              </a:rPr>
              <a:t>Female employment and fertility</a:t>
            </a:r>
            <a:endParaRPr lang="pt-PT" i="1" dirty="0"/>
          </a:p>
        </p:txBody>
      </p:sp>
      <p:sp>
        <p:nvSpPr>
          <p:cNvPr id="7" name="TextBox 6">
            <a:extLst>
              <a:ext uri="{FF2B5EF4-FFF2-40B4-BE49-F238E27FC236}">
                <a16:creationId xmlns:a16="http://schemas.microsoft.com/office/drawing/2014/main" id="{6C2AB28A-695B-4A43-8709-BF20FEB05048}"/>
              </a:ext>
            </a:extLst>
          </p:cNvPr>
          <p:cNvSpPr txBox="1"/>
          <p:nvPr/>
        </p:nvSpPr>
        <p:spPr>
          <a:xfrm>
            <a:off x="1212436" y="646172"/>
            <a:ext cx="10215730"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lang="pt-PT" sz="2400" dirty="0">
                <a:solidFill>
                  <a:srgbClr val="5E5E5E"/>
                </a:solidFill>
                <a:latin typeface="Sharp Sans"/>
                <a:sym typeface="Helvetica Neue"/>
              </a:rPr>
              <a:t>Employment </a:t>
            </a:r>
            <a:r>
              <a:rPr kumimoji="0" lang="pt-PT" sz="2400" b="0" i="0" u="none" strike="noStrike" cap="none" spc="0" normalizeH="0" baseline="0" dirty="0">
                <a:ln>
                  <a:noFill/>
                </a:ln>
                <a:solidFill>
                  <a:srgbClr val="5E5E5E"/>
                </a:solidFill>
                <a:effectLst/>
                <a:uFillTx/>
                <a:latin typeface="Sharp Sans"/>
                <a:sym typeface="Helvetica Neue"/>
              </a:rPr>
              <a:t>rate of women in relation to number of small children (&lt;6 years-old) in Portugal, 20-49 age group (2020 and 2024)</a:t>
            </a:r>
          </a:p>
        </p:txBody>
      </p:sp>
      <p:sp>
        <p:nvSpPr>
          <p:cNvPr id="8" name="TextBox 7">
            <a:extLst>
              <a:ext uri="{FF2B5EF4-FFF2-40B4-BE49-F238E27FC236}">
                <a16:creationId xmlns:a16="http://schemas.microsoft.com/office/drawing/2014/main" id="{26865A5E-897B-49F2-8F2D-4C2B544065DF}"/>
              </a:ext>
            </a:extLst>
          </p:cNvPr>
          <p:cNvSpPr txBox="1"/>
          <p:nvPr/>
        </p:nvSpPr>
        <p:spPr>
          <a:xfrm>
            <a:off x="2590800" y="5555238"/>
            <a:ext cx="9749301"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2438338" hangingPunct="0"/>
            <a:r>
              <a:rPr kumimoji="0" lang="pt-PT" b="0" i="0" u="none" strike="noStrike" cap="none" spc="0" normalizeH="0" baseline="0" dirty="0">
                <a:ln>
                  <a:noFill/>
                </a:ln>
                <a:solidFill>
                  <a:srgbClr val="5E5E5E"/>
                </a:solidFill>
                <a:effectLst/>
                <a:uFillTx/>
                <a:latin typeface="Sharp Sans"/>
                <a:sym typeface="Helvetica Neue"/>
              </a:rPr>
              <a:t>Source: </a:t>
            </a:r>
            <a:r>
              <a:rPr lang="en-GB" dirty="0">
                <a:latin typeface="Sharp Sans"/>
                <a:cs typeface="Arial" panose="020B0604020202020204" pitchFamily="34" charset="0"/>
              </a:rPr>
              <a:t>Eurostat, Labour Force Survey, </a:t>
            </a:r>
            <a:r>
              <a:rPr lang="pt-PT" dirty="0">
                <a:latin typeface="Aptos" panose="020B0004020202020204" pitchFamily="34" charset="0"/>
                <a:cs typeface="Aparajita" panose="02020603050405020304" pitchFamily="18" charset="0"/>
                <a:hlinkClick r:id="rId3"/>
              </a:rPr>
              <a:t>https://ec.europa.eu/eurostat/databrowser/view/lfst_hheredch__custom_17954636/default/table</a:t>
            </a:r>
            <a:endParaRPr kumimoji="0" lang="pt-PT" b="0" i="1" u="none" strike="noStrike" cap="none" spc="0" normalizeH="0" baseline="0" dirty="0">
              <a:ln>
                <a:noFill/>
              </a:ln>
              <a:solidFill>
                <a:srgbClr val="5E5E5E"/>
              </a:solidFill>
              <a:effectLst/>
              <a:uFillTx/>
              <a:latin typeface="Sharp Sans"/>
              <a:sym typeface="Helvetica Neue"/>
            </a:endParaRPr>
          </a:p>
        </p:txBody>
      </p:sp>
      <p:graphicFrame>
        <p:nvGraphicFramePr>
          <p:cNvPr id="18" name="Gráfico 9">
            <a:extLst>
              <a:ext uri="{FF2B5EF4-FFF2-40B4-BE49-F238E27FC236}">
                <a16:creationId xmlns:a16="http://schemas.microsoft.com/office/drawing/2014/main" id="{FBE71796-FEF3-454B-800E-D597582F1A9A}"/>
              </a:ext>
            </a:extLst>
          </p:cNvPr>
          <p:cNvGraphicFramePr>
            <a:graphicFrameLocks/>
          </p:cNvGraphicFramePr>
          <p:nvPr>
            <p:extLst>
              <p:ext uri="{D42A27DB-BD31-4B8C-83A1-F6EECF244321}">
                <p14:modId xmlns:p14="http://schemas.microsoft.com/office/powerpoint/2010/main" val="1337527478"/>
              </p:ext>
            </p:extLst>
          </p:nvPr>
        </p:nvGraphicFramePr>
        <p:xfrm>
          <a:off x="381000" y="1567018"/>
          <a:ext cx="6215063" cy="3371850"/>
        </p:xfrm>
        <a:graphic>
          <a:graphicData uri="http://schemas.openxmlformats.org/drawingml/2006/chart">
            <c:chart xmlns:c="http://schemas.openxmlformats.org/drawingml/2006/chart" xmlns:r="http://schemas.openxmlformats.org/officeDocument/2006/relationships" r:id="rId4"/>
          </a:graphicData>
        </a:graphic>
      </p:graphicFrame>
      <p:sp>
        <p:nvSpPr>
          <p:cNvPr id="16" name="TextBox 15">
            <a:extLst>
              <a:ext uri="{FF2B5EF4-FFF2-40B4-BE49-F238E27FC236}">
                <a16:creationId xmlns:a16="http://schemas.microsoft.com/office/drawing/2014/main" id="{AC81CF14-FD5C-4F98-A5F5-CECD214DE304}"/>
              </a:ext>
            </a:extLst>
          </p:cNvPr>
          <p:cNvSpPr txBox="1"/>
          <p:nvPr/>
        </p:nvSpPr>
        <p:spPr>
          <a:xfrm>
            <a:off x="228600" y="1906409"/>
            <a:ext cx="1874520" cy="379591"/>
          </a:xfrm>
          <a:prstGeom prst="rect">
            <a:avLst/>
          </a:prstGeom>
          <a:solidFill>
            <a:srgbClr val="FFFF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defTabSz="2438338" rtl="0" fontAlgn="auto" latinLnBrk="0" hangingPunct="0">
              <a:lnSpc>
                <a:spcPct val="100000"/>
              </a:lnSpc>
              <a:spcBef>
                <a:spcPts val="0"/>
              </a:spcBef>
              <a:spcAft>
                <a:spcPts val="0"/>
              </a:spcAft>
              <a:buClrTx/>
              <a:buSzTx/>
              <a:buFontTx/>
              <a:buNone/>
              <a:tabLst/>
            </a:pPr>
            <a:r>
              <a:rPr lang="pt-PT" b="1" dirty="0">
                <a:solidFill>
                  <a:schemeClr val="tx1">
                    <a:lumMod val="50000"/>
                  </a:schemeClr>
                </a:solidFill>
                <a:latin typeface="Sharp Sans"/>
                <a:sym typeface="Helvetica Neue"/>
              </a:rPr>
              <a:t>3 or more children</a:t>
            </a:r>
            <a:endParaRPr kumimoji="0" lang="pt-PT" b="1" i="0" u="none" strike="noStrike" cap="none" spc="0" normalizeH="0" baseline="0" dirty="0">
              <a:ln>
                <a:noFill/>
              </a:ln>
              <a:solidFill>
                <a:schemeClr val="tx1">
                  <a:lumMod val="50000"/>
                </a:schemeClr>
              </a:solidFill>
              <a:effectLst/>
              <a:uFillTx/>
              <a:latin typeface="Sharp Sans"/>
              <a:sym typeface="Helvetica Neue"/>
            </a:endParaRPr>
          </a:p>
        </p:txBody>
      </p:sp>
      <p:sp>
        <p:nvSpPr>
          <p:cNvPr id="19" name="TextBox 18">
            <a:extLst>
              <a:ext uri="{FF2B5EF4-FFF2-40B4-BE49-F238E27FC236}">
                <a16:creationId xmlns:a16="http://schemas.microsoft.com/office/drawing/2014/main" id="{E737150B-E734-4F28-B4E1-8725EABF75E8}"/>
              </a:ext>
            </a:extLst>
          </p:cNvPr>
          <p:cNvSpPr txBox="1"/>
          <p:nvPr/>
        </p:nvSpPr>
        <p:spPr>
          <a:xfrm>
            <a:off x="914400" y="2600864"/>
            <a:ext cx="1188720" cy="379591"/>
          </a:xfrm>
          <a:prstGeom prst="rect">
            <a:avLst/>
          </a:prstGeom>
          <a:solidFill>
            <a:srgbClr val="FFFF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r" defTabSz="2438338" rtl="0" fontAlgn="auto" latinLnBrk="0" hangingPunct="0">
              <a:lnSpc>
                <a:spcPct val="100000"/>
              </a:lnSpc>
              <a:spcBef>
                <a:spcPts val="0"/>
              </a:spcBef>
              <a:spcAft>
                <a:spcPts val="0"/>
              </a:spcAft>
              <a:buClrTx/>
              <a:buSzTx/>
              <a:buFontTx/>
              <a:buNone/>
              <a:tabLst/>
            </a:pPr>
            <a:r>
              <a:rPr lang="pt-PT" b="1" dirty="0">
                <a:solidFill>
                  <a:schemeClr val="tx1">
                    <a:lumMod val="50000"/>
                  </a:schemeClr>
                </a:solidFill>
                <a:latin typeface="Sharp Sans"/>
                <a:sym typeface="Helvetica Neue"/>
              </a:rPr>
              <a:t>2 children</a:t>
            </a:r>
            <a:endParaRPr kumimoji="0" lang="pt-PT" b="1" i="0" u="none" strike="noStrike" cap="none" spc="0" normalizeH="0" baseline="0" dirty="0">
              <a:ln>
                <a:noFill/>
              </a:ln>
              <a:solidFill>
                <a:schemeClr val="tx1">
                  <a:lumMod val="50000"/>
                </a:schemeClr>
              </a:solidFill>
              <a:effectLst/>
              <a:uFillTx/>
              <a:latin typeface="Sharp Sans"/>
              <a:sym typeface="Helvetica Neue"/>
            </a:endParaRPr>
          </a:p>
        </p:txBody>
      </p:sp>
      <p:sp>
        <p:nvSpPr>
          <p:cNvPr id="20" name="TextBox 19">
            <a:extLst>
              <a:ext uri="{FF2B5EF4-FFF2-40B4-BE49-F238E27FC236}">
                <a16:creationId xmlns:a16="http://schemas.microsoft.com/office/drawing/2014/main" id="{2AA869DA-9E3E-4427-B982-6B38DD5BDEE9}"/>
              </a:ext>
            </a:extLst>
          </p:cNvPr>
          <p:cNvSpPr txBox="1"/>
          <p:nvPr/>
        </p:nvSpPr>
        <p:spPr>
          <a:xfrm>
            <a:off x="914400" y="3252943"/>
            <a:ext cx="1188720" cy="379591"/>
          </a:xfrm>
          <a:prstGeom prst="rect">
            <a:avLst/>
          </a:prstGeom>
          <a:solidFill>
            <a:srgbClr val="FFFF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r" defTabSz="2438338" rtl="0" fontAlgn="auto" latinLnBrk="0" hangingPunct="0">
              <a:lnSpc>
                <a:spcPct val="100000"/>
              </a:lnSpc>
              <a:spcBef>
                <a:spcPts val="0"/>
              </a:spcBef>
              <a:spcAft>
                <a:spcPts val="0"/>
              </a:spcAft>
              <a:buClrTx/>
              <a:buSzTx/>
              <a:buFontTx/>
              <a:buNone/>
              <a:tabLst/>
            </a:pPr>
            <a:r>
              <a:rPr lang="pt-PT" b="1" dirty="0">
                <a:solidFill>
                  <a:schemeClr val="tx1">
                    <a:lumMod val="50000"/>
                  </a:schemeClr>
                </a:solidFill>
                <a:latin typeface="Sharp Sans"/>
                <a:sym typeface="Helvetica Neue"/>
              </a:rPr>
              <a:t>1 child</a:t>
            </a:r>
            <a:endParaRPr kumimoji="0" lang="pt-PT" b="1" i="0" u="none" strike="noStrike" cap="none" spc="0" normalizeH="0" baseline="0" dirty="0">
              <a:ln>
                <a:noFill/>
              </a:ln>
              <a:solidFill>
                <a:schemeClr val="tx1">
                  <a:lumMod val="50000"/>
                </a:schemeClr>
              </a:solidFill>
              <a:effectLst/>
              <a:uFillTx/>
              <a:latin typeface="Sharp Sans"/>
              <a:sym typeface="Helvetica Neue"/>
            </a:endParaRPr>
          </a:p>
        </p:txBody>
      </p:sp>
      <p:sp>
        <p:nvSpPr>
          <p:cNvPr id="21" name="TextBox 20">
            <a:extLst>
              <a:ext uri="{FF2B5EF4-FFF2-40B4-BE49-F238E27FC236}">
                <a16:creationId xmlns:a16="http://schemas.microsoft.com/office/drawing/2014/main" id="{C28A0F82-3984-4189-8658-AA5E61E7CF6B}"/>
              </a:ext>
            </a:extLst>
          </p:cNvPr>
          <p:cNvSpPr txBox="1"/>
          <p:nvPr/>
        </p:nvSpPr>
        <p:spPr>
          <a:xfrm>
            <a:off x="152400" y="4040009"/>
            <a:ext cx="1874520" cy="379591"/>
          </a:xfrm>
          <a:prstGeom prst="rect">
            <a:avLst/>
          </a:prstGeom>
          <a:solidFill>
            <a:srgbClr val="FFFF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r" defTabSz="2438338" rtl="0" fontAlgn="auto" latinLnBrk="0" hangingPunct="0">
              <a:lnSpc>
                <a:spcPct val="100000"/>
              </a:lnSpc>
              <a:spcBef>
                <a:spcPts val="0"/>
              </a:spcBef>
              <a:spcAft>
                <a:spcPts val="0"/>
              </a:spcAft>
              <a:buClrTx/>
              <a:buSzTx/>
              <a:buFontTx/>
              <a:buNone/>
              <a:tabLst/>
            </a:pPr>
            <a:r>
              <a:rPr kumimoji="0" lang="pt-PT" b="1" i="0" u="none" strike="noStrike" cap="none" spc="0" normalizeH="0" baseline="0" dirty="0">
                <a:ln>
                  <a:noFill/>
                </a:ln>
                <a:solidFill>
                  <a:schemeClr val="tx1">
                    <a:lumMod val="50000"/>
                  </a:schemeClr>
                </a:solidFill>
                <a:effectLst/>
                <a:uFillTx/>
                <a:latin typeface="Sharp Sans"/>
                <a:sym typeface="Helvetica Neue"/>
              </a:rPr>
              <a:t>No children</a:t>
            </a:r>
          </a:p>
        </p:txBody>
      </p:sp>
      <p:sp>
        <p:nvSpPr>
          <p:cNvPr id="13" name="TextBox 12">
            <a:extLst>
              <a:ext uri="{FF2B5EF4-FFF2-40B4-BE49-F238E27FC236}">
                <a16:creationId xmlns:a16="http://schemas.microsoft.com/office/drawing/2014/main" id="{06228C26-7130-46DA-BB8B-D3BB96B076C3}"/>
              </a:ext>
            </a:extLst>
          </p:cNvPr>
          <p:cNvSpPr txBox="1"/>
          <p:nvPr/>
        </p:nvSpPr>
        <p:spPr>
          <a:xfrm>
            <a:off x="3302810" y="5018458"/>
            <a:ext cx="875809"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defTabSz="2438338" rtl="0" fontAlgn="auto" latinLnBrk="0" hangingPunct="0">
              <a:lnSpc>
                <a:spcPct val="100000"/>
              </a:lnSpc>
              <a:spcBef>
                <a:spcPts val="0"/>
              </a:spcBef>
              <a:spcAft>
                <a:spcPts val="0"/>
              </a:spcAft>
              <a:buClrTx/>
              <a:buSzTx/>
              <a:buFontTx/>
              <a:buNone/>
              <a:tabLst/>
            </a:pPr>
            <a:r>
              <a:rPr lang="pt-PT" sz="2400" dirty="0">
                <a:solidFill>
                  <a:srgbClr val="5E5E5E"/>
                </a:solidFill>
                <a:latin typeface="Sharp Sans"/>
                <a:sym typeface="Helvetica Neue"/>
              </a:rPr>
              <a:t>2020</a:t>
            </a:r>
            <a:endParaRPr kumimoji="0" lang="pt-PT" sz="2400" b="0" i="0" u="none" strike="noStrike" cap="none" spc="0" normalizeH="0" baseline="0" dirty="0">
              <a:ln>
                <a:noFill/>
              </a:ln>
              <a:solidFill>
                <a:srgbClr val="5E5E5E"/>
              </a:solidFill>
              <a:effectLst/>
              <a:uFillTx/>
              <a:latin typeface="Sharp Sans"/>
              <a:sym typeface="Helvetica Neue"/>
            </a:endParaRPr>
          </a:p>
        </p:txBody>
      </p:sp>
      <p:sp>
        <p:nvSpPr>
          <p:cNvPr id="14" name="TextBox 13">
            <a:extLst>
              <a:ext uri="{FF2B5EF4-FFF2-40B4-BE49-F238E27FC236}">
                <a16:creationId xmlns:a16="http://schemas.microsoft.com/office/drawing/2014/main" id="{E4B33E0A-A8A1-4666-93CD-54DAE8A7E1C7}"/>
              </a:ext>
            </a:extLst>
          </p:cNvPr>
          <p:cNvSpPr txBox="1"/>
          <p:nvPr/>
        </p:nvSpPr>
        <p:spPr>
          <a:xfrm>
            <a:off x="8449874" y="5018458"/>
            <a:ext cx="875809"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defTabSz="2438338" rtl="0" fontAlgn="auto" latinLnBrk="0" hangingPunct="0">
              <a:lnSpc>
                <a:spcPct val="100000"/>
              </a:lnSpc>
              <a:spcBef>
                <a:spcPts val="0"/>
              </a:spcBef>
              <a:spcAft>
                <a:spcPts val="0"/>
              </a:spcAft>
              <a:buClrTx/>
              <a:buSzTx/>
              <a:buFontTx/>
              <a:buNone/>
              <a:tabLst/>
            </a:pPr>
            <a:r>
              <a:rPr lang="pt-PT" sz="2400" dirty="0">
                <a:solidFill>
                  <a:srgbClr val="5E5E5E"/>
                </a:solidFill>
                <a:latin typeface="Sharp Sans"/>
                <a:sym typeface="Helvetica Neue"/>
              </a:rPr>
              <a:t>2024</a:t>
            </a:r>
            <a:endParaRPr kumimoji="0" lang="pt-PT" sz="2400" b="0" i="0" u="none" strike="noStrike" cap="none" spc="0" normalizeH="0" baseline="0" dirty="0">
              <a:ln>
                <a:noFill/>
              </a:ln>
              <a:solidFill>
                <a:srgbClr val="5E5E5E"/>
              </a:solidFill>
              <a:effectLst/>
              <a:uFillTx/>
              <a:latin typeface="Sharp Sans"/>
              <a:sym typeface="Helvetica Neue"/>
            </a:endParaRPr>
          </a:p>
        </p:txBody>
      </p:sp>
    </p:spTree>
    <p:extLst>
      <p:ext uri="{BB962C8B-B14F-4D97-AF65-F5344CB8AC3E}">
        <p14:creationId xmlns:p14="http://schemas.microsoft.com/office/powerpoint/2010/main" val="2116214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545FB-551F-4B15-B5F3-E9E198C65D09}"/>
              </a:ext>
            </a:extLst>
          </p:cNvPr>
          <p:cNvSpPr>
            <a:spLocks noGrp="1"/>
          </p:cNvSpPr>
          <p:nvPr>
            <p:ph type="title"/>
          </p:nvPr>
        </p:nvSpPr>
        <p:spPr/>
        <p:txBody>
          <a:bodyPr/>
          <a:lstStyle/>
          <a:p>
            <a:r>
              <a:rPr lang="pt-PT" dirty="0">
                <a:solidFill>
                  <a:schemeClr val="tx1">
                    <a:lumMod val="50000"/>
                  </a:schemeClr>
                </a:solidFill>
              </a:rPr>
              <a:t>Jobs in the global economy according to Robert Reich</a:t>
            </a:r>
            <a:endParaRPr lang="pt-PT" i="1" dirty="0">
              <a:solidFill>
                <a:schemeClr val="tx1">
                  <a:lumMod val="50000"/>
                </a:schemeClr>
              </a:solidFill>
            </a:endParaRPr>
          </a:p>
        </p:txBody>
      </p:sp>
      <p:sp>
        <p:nvSpPr>
          <p:cNvPr id="3" name="Content Placeholder 2">
            <a:extLst>
              <a:ext uri="{FF2B5EF4-FFF2-40B4-BE49-F238E27FC236}">
                <a16:creationId xmlns:a16="http://schemas.microsoft.com/office/drawing/2014/main" id="{0C2A79A8-5171-48E4-AE65-938DDA69EB8C}"/>
              </a:ext>
            </a:extLst>
          </p:cNvPr>
          <p:cNvSpPr>
            <a:spLocks noGrp="1"/>
          </p:cNvSpPr>
          <p:nvPr>
            <p:ph idx="1"/>
          </p:nvPr>
        </p:nvSpPr>
        <p:spPr/>
        <p:txBody>
          <a:bodyPr>
            <a:normAutofit/>
          </a:bodyPr>
          <a:lstStyle/>
          <a:p>
            <a:pPr marL="0" indent="0">
              <a:buNone/>
            </a:pPr>
            <a:r>
              <a:rPr lang="pt-BR" dirty="0"/>
              <a:t>From previous lectures: technology </a:t>
            </a:r>
            <a:r>
              <a:rPr lang="pt-BR" dirty="0">
                <a:cs typeface="Arial" panose="020B0604020202020204" pitchFamily="34" charset="0"/>
              </a:rPr>
              <a:t>→ spread of high qualified work</a:t>
            </a:r>
          </a:p>
          <a:p>
            <a:pPr marL="0" indent="0">
              <a:buNone/>
            </a:pPr>
            <a:r>
              <a:rPr lang="pt-BR" altLang="pt-PT" dirty="0"/>
              <a:t>Robert Reich’s critique:</a:t>
            </a:r>
          </a:p>
          <a:p>
            <a:pPr marL="725488" indent="-342900" algn="just" eaLnBrk="1" hangingPunct="1">
              <a:spcBef>
                <a:spcPct val="50000"/>
              </a:spcBef>
              <a:buSzTx/>
              <a:buFont typeface="Wingdings" pitchFamily="2" charset="2"/>
              <a:buChar char="ü"/>
              <a:defRPr/>
            </a:pPr>
            <a:r>
              <a:rPr lang="pt-BR" altLang="pt-PT" dirty="0"/>
              <a:t>Increased heterogeneity between professional groups</a:t>
            </a:r>
          </a:p>
          <a:p>
            <a:pPr marL="725488" indent="-342900" algn="just" eaLnBrk="1" hangingPunct="1">
              <a:spcBef>
                <a:spcPct val="50000"/>
              </a:spcBef>
              <a:buSzTx/>
              <a:buFont typeface="Wingdings" pitchFamily="2" charset="2"/>
              <a:buChar char="ü"/>
              <a:defRPr/>
            </a:pPr>
            <a:r>
              <a:rPr lang="pt-BR" altLang="pt-PT" dirty="0"/>
              <a:t>Low qualified work still important in a service economy</a:t>
            </a:r>
          </a:p>
          <a:p>
            <a:pPr marL="0" indent="0">
              <a:buNone/>
            </a:pPr>
            <a:endParaRPr lang="pt-PT" dirty="0"/>
          </a:p>
        </p:txBody>
      </p:sp>
      <p:graphicFrame>
        <p:nvGraphicFramePr>
          <p:cNvPr id="4" name="Diagrama 1">
            <a:extLst>
              <a:ext uri="{FF2B5EF4-FFF2-40B4-BE49-F238E27FC236}">
                <a16:creationId xmlns:a16="http://schemas.microsoft.com/office/drawing/2014/main" id="{C156ABF5-E809-445D-A182-E07FA5D3D595}"/>
              </a:ext>
            </a:extLst>
          </p:cNvPr>
          <p:cNvGraphicFramePr/>
          <p:nvPr>
            <p:extLst>
              <p:ext uri="{D42A27DB-BD31-4B8C-83A1-F6EECF244321}">
                <p14:modId xmlns:p14="http://schemas.microsoft.com/office/powerpoint/2010/main" val="1720864480"/>
              </p:ext>
            </p:extLst>
          </p:nvPr>
        </p:nvGraphicFramePr>
        <p:xfrm>
          <a:off x="3318991" y="4595054"/>
          <a:ext cx="6696546" cy="21463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aixaDeTexto 3">
            <a:extLst>
              <a:ext uri="{FF2B5EF4-FFF2-40B4-BE49-F238E27FC236}">
                <a16:creationId xmlns:a16="http://schemas.microsoft.com/office/drawing/2014/main" id="{845B7A28-2F3E-4BA8-8A5B-327778FBE9A4}"/>
              </a:ext>
            </a:extLst>
          </p:cNvPr>
          <p:cNvSpPr txBox="1">
            <a:spLocks noChangeArrowheads="1"/>
          </p:cNvSpPr>
          <p:nvPr/>
        </p:nvSpPr>
        <p:spPr bwMode="auto">
          <a:xfrm>
            <a:off x="3657600" y="4394999"/>
            <a:ext cx="56530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lgn="ctr">
              <a:spcBef>
                <a:spcPct val="0"/>
              </a:spcBef>
              <a:buClrTx/>
              <a:buSzTx/>
              <a:buFontTx/>
              <a:buNone/>
            </a:pPr>
            <a:r>
              <a:rPr lang="pt-PT" altLang="en-US" sz="2000" b="1" dirty="0">
                <a:solidFill>
                  <a:schemeClr val="tx2"/>
                </a:solidFill>
                <a:latin typeface="Arial" panose="020B0604020202020204" pitchFamily="34" charset="0"/>
              </a:rPr>
              <a:t>Professional groups in a service economy</a:t>
            </a:r>
            <a:endParaRPr lang="en-US" altLang="en-US" sz="2000" b="1" dirty="0">
              <a:solidFill>
                <a:schemeClr val="tx2"/>
              </a:solidFill>
              <a:latin typeface="Arial" panose="020B0604020202020204" pitchFamily="34" charset="0"/>
            </a:endParaRPr>
          </a:p>
        </p:txBody>
      </p:sp>
    </p:spTree>
    <p:extLst>
      <p:ext uri="{BB962C8B-B14F-4D97-AF65-F5344CB8AC3E}">
        <p14:creationId xmlns:p14="http://schemas.microsoft.com/office/powerpoint/2010/main" val="25268433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ACA84-0B91-414D-92A4-86D6CF3ECF05}"/>
              </a:ext>
            </a:extLst>
          </p:cNvPr>
          <p:cNvSpPr>
            <a:spLocks noGrp="1"/>
          </p:cNvSpPr>
          <p:nvPr>
            <p:ph type="title"/>
          </p:nvPr>
        </p:nvSpPr>
        <p:spPr/>
        <p:txBody>
          <a:bodyPr/>
          <a:lstStyle/>
          <a:p>
            <a:r>
              <a:rPr lang="pt-PT" dirty="0">
                <a:solidFill>
                  <a:schemeClr val="tx1">
                    <a:lumMod val="50000"/>
                  </a:schemeClr>
                </a:solidFill>
              </a:rPr>
              <a:t>Female employment and fertility</a:t>
            </a:r>
            <a:endParaRPr lang="pt-PT" i="1" dirty="0"/>
          </a:p>
        </p:txBody>
      </p:sp>
      <p:sp>
        <p:nvSpPr>
          <p:cNvPr id="7" name="TextBox 6">
            <a:extLst>
              <a:ext uri="{FF2B5EF4-FFF2-40B4-BE49-F238E27FC236}">
                <a16:creationId xmlns:a16="http://schemas.microsoft.com/office/drawing/2014/main" id="{6C2AB28A-695B-4A43-8709-BF20FEB05048}"/>
              </a:ext>
            </a:extLst>
          </p:cNvPr>
          <p:cNvSpPr txBox="1"/>
          <p:nvPr/>
        </p:nvSpPr>
        <p:spPr>
          <a:xfrm>
            <a:off x="609600" y="719207"/>
            <a:ext cx="10972800"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lang="pt-PT" sz="2400" dirty="0">
                <a:solidFill>
                  <a:srgbClr val="5E5E5E"/>
                </a:solidFill>
                <a:latin typeface="Sharp Sans"/>
                <a:sym typeface="Helvetica Neue"/>
              </a:rPr>
              <a:t>Employment rate </a:t>
            </a:r>
            <a:r>
              <a:rPr kumimoji="0" lang="pt-PT" sz="2400" b="0" i="0" u="none" strike="noStrike" cap="none" spc="0" normalizeH="0" baseline="0" dirty="0">
                <a:ln>
                  <a:noFill/>
                </a:ln>
                <a:solidFill>
                  <a:srgbClr val="5E5E5E"/>
                </a:solidFill>
                <a:effectLst/>
                <a:uFillTx/>
                <a:latin typeface="Sharp Sans"/>
                <a:sym typeface="Helvetica Neue"/>
              </a:rPr>
              <a:t>of women and men with small children (&lt;6 years-old), 20-49 age group (2024)</a:t>
            </a:r>
          </a:p>
        </p:txBody>
      </p:sp>
      <p:sp>
        <p:nvSpPr>
          <p:cNvPr id="8" name="TextBox 7">
            <a:extLst>
              <a:ext uri="{FF2B5EF4-FFF2-40B4-BE49-F238E27FC236}">
                <a16:creationId xmlns:a16="http://schemas.microsoft.com/office/drawing/2014/main" id="{26865A5E-897B-49F2-8F2D-4C2B544065DF}"/>
              </a:ext>
            </a:extLst>
          </p:cNvPr>
          <p:cNvSpPr txBox="1"/>
          <p:nvPr/>
        </p:nvSpPr>
        <p:spPr>
          <a:xfrm>
            <a:off x="8382000" y="5747590"/>
            <a:ext cx="3810000" cy="3795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2438338" hangingPunct="0"/>
            <a:r>
              <a:rPr kumimoji="0" lang="pt-PT" b="0" i="0" u="none" strike="noStrike" cap="none" spc="0" normalizeH="0" baseline="0" dirty="0">
                <a:ln>
                  <a:noFill/>
                </a:ln>
                <a:solidFill>
                  <a:srgbClr val="5E5E5E"/>
                </a:solidFill>
                <a:effectLst/>
                <a:uFillTx/>
                <a:latin typeface="Sharp Sans"/>
                <a:sym typeface="Helvetica Neue"/>
              </a:rPr>
              <a:t>Source: </a:t>
            </a:r>
            <a:r>
              <a:rPr lang="en-GB" dirty="0">
                <a:latin typeface="Sharp Sans"/>
                <a:cs typeface="Arial" panose="020B0604020202020204" pitchFamily="34" charset="0"/>
              </a:rPr>
              <a:t>Eurostat, Labour Force Survey</a:t>
            </a:r>
            <a:endParaRPr kumimoji="0" lang="pt-PT" b="0" i="1" u="none" strike="noStrike" cap="none" spc="0" normalizeH="0" baseline="0" dirty="0">
              <a:ln>
                <a:noFill/>
              </a:ln>
              <a:solidFill>
                <a:srgbClr val="5E5E5E"/>
              </a:solidFill>
              <a:effectLst/>
              <a:uFillTx/>
              <a:latin typeface="Sharp Sans"/>
              <a:sym typeface="Helvetica Neue"/>
            </a:endParaRPr>
          </a:p>
        </p:txBody>
      </p:sp>
      <p:pic>
        <p:nvPicPr>
          <p:cNvPr id="14" name="Imagem 3">
            <a:extLst>
              <a:ext uri="{FF2B5EF4-FFF2-40B4-BE49-F238E27FC236}">
                <a16:creationId xmlns:a16="http://schemas.microsoft.com/office/drawing/2014/main" id="{1B776EFA-926E-4F59-90ED-58A9686C611B}"/>
              </a:ext>
            </a:extLst>
          </p:cNvPr>
          <p:cNvPicPr>
            <a:picLocks noChangeAspect="1"/>
          </p:cNvPicPr>
          <p:nvPr/>
        </p:nvPicPr>
        <p:blipFill>
          <a:blip r:embed="rId3"/>
          <a:stretch>
            <a:fillRect/>
          </a:stretch>
        </p:blipFill>
        <p:spPr>
          <a:xfrm>
            <a:off x="325926" y="1992298"/>
            <a:ext cx="11540147" cy="3752235"/>
          </a:xfrm>
          <a:prstGeom prst="rect">
            <a:avLst/>
          </a:prstGeom>
        </p:spPr>
      </p:pic>
    </p:spTree>
    <p:extLst>
      <p:ext uri="{BB962C8B-B14F-4D97-AF65-F5344CB8AC3E}">
        <p14:creationId xmlns:p14="http://schemas.microsoft.com/office/powerpoint/2010/main" val="2254132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ACA84-0B91-414D-92A4-86D6CF3ECF05}"/>
              </a:ext>
            </a:extLst>
          </p:cNvPr>
          <p:cNvSpPr>
            <a:spLocks noGrp="1"/>
          </p:cNvSpPr>
          <p:nvPr>
            <p:ph type="title"/>
          </p:nvPr>
        </p:nvSpPr>
        <p:spPr/>
        <p:txBody>
          <a:bodyPr/>
          <a:lstStyle/>
          <a:p>
            <a:r>
              <a:rPr lang="pt-PT" dirty="0">
                <a:solidFill>
                  <a:schemeClr val="tx1">
                    <a:lumMod val="50000"/>
                  </a:schemeClr>
                </a:solidFill>
              </a:rPr>
              <a:t>To summarize</a:t>
            </a:r>
            <a:endParaRPr lang="pt-PT" dirty="0"/>
          </a:p>
        </p:txBody>
      </p:sp>
      <p:sp>
        <p:nvSpPr>
          <p:cNvPr id="3" name="Content Placeholder 2">
            <a:extLst>
              <a:ext uri="{FF2B5EF4-FFF2-40B4-BE49-F238E27FC236}">
                <a16:creationId xmlns:a16="http://schemas.microsoft.com/office/drawing/2014/main" id="{235E3877-C51C-4521-9391-AA42EE637265}"/>
              </a:ext>
            </a:extLst>
          </p:cNvPr>
          <p:cNvSpPr>
            <a:spLocks noGrp="1"/>
          </p:cNvSpPr>
          <p:nvPr>
            <p:ph idx="1"/>
          </p:nvPr>
        </p:nvSpPr>
        <p:spPr>
          <a:xfrm>
            <a:off x="603250" y="2124252"/>
            <a:ext cx="11207750" cy="4128006"/>
          </a:xfrm>
        </p:spPr>
        <p:txBody>
          <a:bodyPr>
            <a:normAutofit/>
          </a:bodyPr>
          <a:lstStyle/>
          <a:p>
            <a:r>
              <a:rPr lang="pt-BR" dirty="0"/>
              <a:t>Wide country variation in employment rates despite historic convergence (activity)</a:t>
            </a:r>
          </a:p>
          <a:p>
            <a:r>
              <a:rPr lang="pt-BR" dirty="0"/>
              <a:t>Part-time employment more prevalent among women</a:t>
            </a:r>
          </a:p>
          <a:p>
            <a:r>
              <a:rPr lang="pt-BR" dirty="0"/>
              <a:t>Portugal: relatively high female employment rate, nearly all full-time</a:t>
            </a:r>
          </a:p>
          <a:p>
            <a:r>
              <a:rPr lang="pt-BR" dirty="0"/>
              <a:t>Portugal: unlike EU, maternity reinforces female employment</a:t>
            </a:r>
          </a:p>
          <a:p>
            <a:r>
              <a:rPr lang="pt-BR" dirty="0"/>
              <a:t>Portugal: one of the lowest sex differential in employment rate of parents with small children</a:t>
            </a:r>
          </a:p>
          <a:p>
            <a:r>
              <a:rPr lang="pt-BR" dirty="0"/>
              <a:t>Something’s gotta give: unavailable childcare, ‘second shift’ </a:t>
            </a:r>
            <a:r>
              <a:rPr lang="pt-BR" dirty="0">
                <a:cs typeface="Arial" panose="020B0604020202020204" pitchFamily="34" charset="0"/>
              </a:rPr>
              <a:t>→ low fertility rate</a:t>
            </a:r>
            <a:endParaRPr lang="pt-BR" dirty="0"/>
          </a:p>
        </p:txBody>
      </p:sp>
    </p:spTree>
    <p:extLst>
      <p:ext uri="{BB962C8B-B14F-4D97-AF65-F5344CB8AC3E}">
        <p14:creationId xmlns:p14="http://schemas.microsoft.com/office/powerpoint/2010/main" val="23983292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A86F37B-18F5-478F-B074-64AADB9A5963}"/>
              </a:ext>
            </a:extLst>
          </p:cNvPr>
          <p:cNvPicPr>
            <a:picLocks noChangeAspect="1"/>
          </p:cNvPicPr>
          <p:nvPr/>
        </p:nvPicPr>
        <p:blipFill>
          <a:blip r:embed="rId2"/>
          <a:stretch>
            <a:fillRect/>
          </a:stretch>
        </p:blipFill>
        <p:spPr>
          <a:xfrm>
            <a:off x="1981200" y="1005930"/>
            <a:ext cx="8229600" cy="5117854"/>
          </a:xfrm>
          <a:prstGeom prst="rect">
            <a:avLst/>
          </a:prstGeom>
        </p:spPr>
      </p:pic>
      <p:sp>
        <p:nvSpPr>
          <p:cNvPr id="2" name="Title 1">
            <a:extLst>
              <a:ext uri="{FF2B5EF4-FFF2-40B4-BE49-F238E27FC236}">
                <a16:creationId xmlns:a16="http://schemas.microsoft.com/office/drawing/2014/main" id="{B89ACA84-0B91-414D-92A4-86D6CF3ECF05}"/>
              </a:ext>
            </a:extLst>
          </p:cNvPr>
          <p:cNvSpPr>
            <a:spLocks noGrp="1"/>
          </p:cNvSpPr>
          <p:nvPr>
            <p:ph type="title"/>
          </p:nvPr>
        </p:nvSpPr>
        <p:spPr/>
        <p:txBody>
          <a:bodyPr/>
          <a:lstStyle/>
          <a:p>
            <a:r>
              <a:rPr lang="pt-PT" dirty="0">
                <a:solidFill>
                  <a:schemeClr val="tx1">
                    <a:lumMod val="50000"/>
                  </a:schemeClr>
                </a:solidFill>
              </a:rPr>
              <a:t>What about wages?</a:t>
            </a:r>
            <a:endParaRPr lang="pt-PT" dirty="0"/>
          </a:p>
        </p:txBody>
      </p:sp>
      <p:sp>
        <p:nvSpPr>
          <p:cNvPr id="9" name="CaixaDeTexto 10">
            <a:extLst>
              <a:ext uri="{FF2B5EF4-FFF2-40B4-BE49-F238E27FC236}">
                <a16:creationId xmlns:a16="http://schemas.microsoft.com/office/drawing/2014/main" id="{4515DD23-82FB-4830-B7EE-AA2A0FD92997}"/>
              </a:ext>
            </a:extLst>
          </p:cNvPr>
          <p:cNvSpPr txBox="1"/>
          <p:nvPr/>
        </p:nvSpPr>
        <p:spPr>
          <a:xfrm>
            <a:off x="2057400" y="734216"/>
            <a:ext cx="7300595" cy="4001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spcFirstLastPara="1" wrap="square" lIns="38100" tIns="38100" rIns="38100" bIns="38100" spcCol="38100" anchor="ctr">
            <a:spAutoFit/>
          </a:bodyPr>
          <a:lstStyle/>
          <a:p>
            <a:pPr algn="ctr" defTabSz="1828754" fontAlgn="auto">
              <a:spcBef>
                <a:spcPts val="0"/>
              </a:spcBef>
              <a:spcAft>
                <a:spcPts val="0"/>
              </a:spcAft>
              <a:defRPr/>
            </a:pPr>
            <a:r>
              <a:rPr lang="en-US" sz="2100" b="1" dirty="0">
                <a:solidFill>
                  <a:srgbClr val="5E5E5E"/>
                </a:solidFill>
                <a:latin typeface="Sharp Sans"/>
                <a:sym typeface="Helvetica Neue"/>
              </a:rPr>
              <a:t>Unadjusted Gender Pay Gap for Portugal and EU (2010-2022)</a:t>
            </a:r>
            <a:endParaRPr lang="pt-PT" sz="2100" b="1" dirty="0">
              <a:solidFill>
                <a:srgbClr val="5E5E5E"/>
              </a:solidFill>
              <a:latin typeface="Sharp Sans"/>
              <a:sym typeface="Helvetica Neue"/>
            </a:endParaRPr>
          </a:p>
        </p:txBody>
      </p:sp>
      <p:sp>
        <p:nvSpPr>
          <p:cNvPr id="12" name="CaixaDeTexto 16">
            <a:extLst>
              <a:ext uri="{FF2B5EF4-FFF2-40B4-BE49-F238E27FC236}">
                <a16:creationId xmlns:a16="http://schemas.microsoft.com/office/drawing/2014/main" id="{5A1DBEDB-034F-46FF-A2AB-C8671702A1D3}"/>
              </a:ext>
            </a:extLst>
          </p:cNvPr>
          <p:cNvSpPr txBox="1"/>
          <p:nvPr/>
        </p:nvSpPr>
        <p:spPr>
          <a:xfrm>
            <a:off x="609600" y="5554397"/>
            <a:ext cx="11506200" cy="5693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spcFirstLastPara="1" wrap="square" lIns="38100" tIns="38100" rIns="38100" bIns="38100" spcCol="38100" anchor="ctr">
            <a:spAutoFit/>
          </a:bodyPr>
          <a:lstStyle/>
          <a:p>
            <a:r>
              <a:rPr lang="pt-PT" sz="1600" dirty="0">
                <a:solidFill>
                  <a:srgbClr val="44546A"/>
                </a:solidFill>
                <a:latin typeface="Sharp Sans"/>
                <a:ea typeface="Calibri" panose="020F0502020204030204" pitchFamily="34" charset="0"/>
                <a:cs typeface="Times New Roman" panose="02020603050405020304" pitchFamily="18" charset="0"/>
              </a:rPr>
              <a:t>Source:</a:t>
            </a:r>
            <a:endParaRPr lang="en-GB" sz="1600" b="1" dirty="0"/>
          </a:p>
          <a:p>
            <a:r>
              <a:rPr lang="en-GB" sz="1600" dirty="0">
                <a:hlinkClick r:id="rId3"/>
              </a:rPr>
              <a:t>https://www.iseg.ulisboa.pt/genero-trabalho-poder/wp-content/uploads/sites/26/2025/01/BarometerGPG.pdf</a:t>
            </a:r>
            <a:endParaRPr lang="en-GB" sz="1600" dirty="0"/>
          </a:p>
        </p:txBody>
      </p:sp>
      <p:pic>
        <p:nvPicPr>
          <p:cNvPr id="14" name="Imagem 1">
            <a:extLst>
              <a:ext uri="{FF2B5EF4-FFF2-40B4-BE49-F238E27FC236}">
                <a16:creationId xmlns:a16="http://schemas.microsoft.com/office/drawing/2014/main" id="{E8430B17-934E-43D8-B227-7EA89AD03159}"/>
              </a:ext>
            </a:extLst>
          </p:cNvPr>
          <p:cNvPicPr>
            <a:picLocks noChangeAspect="1"/>
          </p:cNvPicPr>
          <p:nvPr/>
        </p:nvPicPr>
        <p:blipFill>
          <a:blip r:embed="rId4"/>
          <a:stretch>
            <a:fillRect/>
          </a:stretch>
        </p:blipFill>
        <p:spPr>
          <a:xfrm>
            <a:off x="10302099" y="4843574"/>
            <a:ext cx="1833974" cy="1280210"/>
          </a:xfrm>
          <a:prstGeom prst="rect">
            <a:avLst/>
          </a:prstGeom>
        </p:spPr>
      </p:pic>
    </p:spTree>
    <p:extLst>
      <p:ext uri="{BB962C8B-B14F-4D97-AF65-F5344CB8AC3E}">
        <p14:creationId xmlns:p14="http://schemas.microsoft.com/office/powerpoint/2010/main" val="36418192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763FEA54-1DCC-4377-BB35-FA747FF9A6CC}"/>
              </a:ext>
            </a:extLst>
          </p:cNvPr>
          <p:cNvPicPr>
            <a:picLocks noChangeAspect="1"/>
          </p:cNvPicPr>
          <p:nvPr/>
        </p:nvPicPr>
        <p:blipFill>
          <a:blip r:embed="rId2"/>
          <a:stretch>
            <a:fillRect/>
          </a:stretch>
        </p:blipFill>
        <p:spPr>
          <a:xfrm>
            <a:off x="2286000" y="1189836"/>
            <a:ext cx="7300595" cy="4696419"/>
          </a:xfrm>
          <a:prstGeom prst="rect">
            <a:avLst/>
          </a:prstGeom>
        </p:spPr>
      </p:pic>
      <p:sp>
        <p:nvSpPr>
          <p:cNvPr id="2" name="Title 1">
            <a:extLst>
              <a:ext uri="{FF2B5EF4-FFF2-40B4-BE49-F238E27FC236}">
                <a16:creationId xmlns:a16="http://schemas.microsoft.com/office/drawing/2014/main" id="{B89ACA84-0B91-414D-92A4-86D6CF3ECF05}"/>
              </a:ext>
            </a:extLst>
          </p:cNvPr>
          <p:cNvSpPr>
            <a:spLocks noGrp="1"/>
          </p:cNvSpPr>
          <p:nvPr>
            <p:ph type="title"/>
          </p:nvPr>
        </p:nvSpPr>
        <p:spPr/>
        <p:txBody>
          <a:bodyPr/>
          <a:lstStyle/>
          <a:p>
            <a:r>
              <a:rPr lang="pt-PT" dirty="0">
                <a:solidFill>
                  <a:schemeClr val="tx1">
                    <a:lumMod val="50000"/>
                  </a:schemeClr>
                </a:solidFill>
              </a:rPr>
              <a:t>What about wages?</a:t>
            </a:r>
            <a:endParaRPr lang="pt-PT" dirty="0"/>
          </a:p>
        </p:txBody>
      </p:sp>
      <p:sp>
        <p:nvSpPr>
          <p:cNvPr id="9" name="CaixaDeTexto 10">
            <a:extLst>
              <a:ext uri="{FF2B5EF4-FFF2-40B4-BE49-F238E27FC236}">
                <a16:creationId xmlns:a16="http://schemas.microsoft.com/office/drawing/2014/main" id="{4515DD23-82FB-4830-B7EE-AA2A0FD92997}"/>
              </a:ext>
            </a:extLst>
          </p:cNvPr>
          <p:cNvSpPr txBox="1"/>
          <p:nvPr/>
        </p:nvSpPr>
        <p:spPr>
          <a:xfrm>
            <a:off x="2057400" y="734216"/>
            <a:ext cx="7300595" cy="4001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spcFirstLastPara="1" wrap="square" lIns="38100" tIns="38100" rIns="38100" bIns="38100" spcCol="38100" anchor="ctr">
            <a:spAutoFit/>
          </a:bodyPr>
          <a:lstStyle/>
          <a:p>
            <a:pPr algn="ctr" defTabSz="1828754" fontAlgn="auto">
              <a:spcBef>
                <a:spcPts val="0"/>
              </a:spcBef>
              <a:spcAft>
                <a:spcPts val="0"/>
              </a:spcAft>
              <a:defRPr/>
            </a:pPr>
            <a:r>
              <a:rPr lang="en-US" sz="2100" b="1" dirty="0">
                <a:solidFill>
                  <a:srgbClr val="5E5E5E"/>
                </a:solidFill>
                <a:latin typeface="Sharp Sans"/>
                <a:sym typeface="Helvetica Neue"/>
              </a:rPr>
              <a:t>Adjusted and unadjusted Gender Pay Gap for Portugal (2022)</a:t>
            </a:r>
            <a:endParaRPr lang="pt-PT" sz="2100" b="1" dirty="0">
              <a:solidFill>
                <a:srgbClr val="5E5E5E"/>
              </a:solidFill>
              <a:latin typeface="Sharp Sans"/>
              <a:sym typeface="Helvetica Neue"/>
            </a:endParaRPr>
          </a:p>
        </p:txBody>
      </p:sp>
      <p:sp>
        <p:nvSpPr>
          <p:cNvPr id="12" name="CaixaDeTexto 16">
            <a:extLst>
              <a:ext uri="{FF2B5EF4-FFF2-40B4-BE49-F238E27FC236}">
                <a16:creationId xmlns:a16="http://schemas.microsoft.com/office/drawing/2014/main" id="{5A1DBEDB-034F-46FF-A2AB-C8671702A1D3}"/>
              </a:ext>
            </a:extLst>
          </p:cNvPr>
          <p:cNvSpPr txBox="1"/>
          <p:nvPr/>
        </p:nvSpPr>
        <p:spPr>
          <a:xfrm>
            <a:off x="609600" y="5554397"/>
            <a:ext cx="11506200" cy="5693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spcFirstLastPara="1" wrap="square" lIns="38100" tIns="38100" rIns="38100" bIns="38100" spcCol="38100" anchor="ctr">
            <a:spAutoFit/>
          </a:bodyPr>
          <a:lstStyle/>
          <a:p>
            <a:r>
              <a:rPr lang="pt-PT" sz="1600" dirty="0">
                <a:solidFill>
                  <a:srgbClr val="44546A"/>
                </a:solidFill>
                <a:latin typeface="Sharp Sans"/>
                <a:ea typeface="Calibri" panose="020F0502020204030204" pitchFamily="34" charset="0"/>
                <a:cs typeface="Times New Roman" panose="02020603050405020304" pitchFamily="18" charset="0"/>
              </a:rPr>
              <a:t>Source:</a:t>
            </a:r>
            <a:endParaRPr lang="en-GB" sz="1600" b="1" dirty="0"/>
          </a:p>
          <a:p>
            <a:r>
              <a:rPr lang="en-GB" sz="1600" dirty="0">
                <a:hlinkClick r:id="rId3"/>
              </a:rPr>
              <a:t>https://www.iseg.ulisboa.pt/genero-trabalho-poder/wp-content/uploads/sites/26/2025/01/BarometerGPG.pdf</a:t>
            </a:r>
            <a:endParaRPr lang="en-GB" sz="1600" dirty="0"/>
          </a:p>
        </p:txBody>
      </p:sp>
      <p:pic>
        <p:nvPicPr>
          <p:cNvPr id="6" name="Imagem 1">
            <a:extLst>
              <a:ext uri="{FF2B5EF4-FFF2-40B4-BE49-F238E27FC236}">
                <a16:creationId xmlns:a16="http://schemas.microsoft.com/office/drawing/2014/main" id="{A95B6051-4603-4103-A5C7-099DFE1903B8}"/>
              </a:ext>
            </a:extLst>
          </p:cNvPr>
          <p:cNvPicPr>
            <a:picLocks noChangeAspect="1"/>
          </p:cNvPicPr>
          <p:nvPr/>
        </p:nvPicPr>
        <p:blipFill>
          <a:blip r:embed="rId4"/>
          <a:stretch>
            <a:fillRect/>
          </a:stretch>
        </p:blipFill>
        <p:spPr>
          <a:xfrm>
            <a:off x="10429052" y="4946346"/>
            <a:ext cx="1686748" cy="1177438"/>
          </a:xfrm>
          <a:prstGeom prst="rect">
            <a:avLst/>
          </a:prstGeom>
        </p:spPr>
      </p:pic>
    </p:spTree>
    <p:extLst>
      <p:ext uri="{BB962C8B-B14F-4D97-AF65-F5344CB8AC3E}">
        <p14:creationId xmlns:p14="http://schemas.microsoft.com/office/powerpoint/2010/main" val="15640392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F88B3FD-2912-4755-879F-3ECA28FC88E4}"/>
              </a:ext>
            </a:extLst>
          </p:cNvPr>
          <p:cNvPicPr>
            <a:picLocks noChangeAspect="1"/>
          </p:cNvPicPr>
          <p:nvPr/>
        </p:nvPicPr>
        <p:blipFill>
          <a:blip r:embed="rId2"/>
          <a:srcRect t="12802"/>
          <a:stretch>
            <a:fillRect/>
          </a:stretch>
        </p:blipFill>
        <p:spPr>
          <a:xfrm>
            <a:off x="5715000" y="2373642"/>
            <a:ext cx="6036144" cy="3417558"/>
          </a:xfrm>
          <a:prstGeom prst="rect">
            <a:avLst/>
          </a:prstGeom>
        </p:spPr>
      </p:pic>
      <p:pic>
        <p:nvPicPr>
          <p:cNvPr id="10" name="Imagem 4" descr="Uma imagem com captura de ecrã, Gráficos, círculo, logótipo&#10;&#10;Os conteúdos gerados por IA podem estar incorretos.">
            <a:extLst>
              <a:ext uri="{FF2B5EF4-FFF2-40B4-BE49-F238E27FC236}">
                <a16:creationId xmlns:a16="http://schemas.microsoft.com/office/drawing/2014/main" id="{1C5C6D24-FA0A-4D56-87A2-170A239A97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431973"/>
            <a:ext cx="5791200" cy="2565154"/>
          </a:xfrm>
          <a:prstGeom prst="rect">
            <a:avLst/>
          </a:prstGeom>
        </p:spPr>
      </p:pic>
      <p:sp>
        <p:nvSpPr>
          <p:cNvPr id="2" name="Title 1">
            <a:extLst>
              <a:ext uri="{FF2B5EF4-FFF2-40B4-BE49-F238E27FC236}">
                <a16:creationId xmlns:a16="http://schemas.microsoft.com/office/drawing/2014/main" id="{B89ACA84-0B91-414D-92A4-86D6CF3ECF05}"/>
              </a:ext>
            </a:extLst>
          </p:cNvPr>
          <p:cNvSpPr>
            <a:spLocks noGrp="1"/>
          </p:cNvSpPr>
          <p:nvPr>
            <p:ph type="title"/>
          </p:nvPr>
        </p:nvSpPr>
        <p:spPr/>
        <p:txBody>
          <a:bodyPr/>
          <a:lstStyle/>
          <a:p>
            <a:r>
              <a:rPr lang="pt-PT" dirty="0">
                <a:solidFill>
                  <a:schemeClr val="tx1">
                    <a:lumMod val="50000"/>
                  </a:schemeClr>
                </a:solidFill>
              </a:rPr>
              <a:t>What about wages?</a:t>
            </a:r>
            <a:endParaRPr lang="pt-PT" dirty="0"/>
          </a:p>
        </p:txBody>
      </p:sp>
      <p:sp>
        <p:nvSpPr>
          <p:cNvPr id="9" name="CaixaDeTexto 10">
            <a:extLst>
              <a:ext uri="{FF2B5EF4-FFF2-40B4-BE49-F238E27FC236}">
                <a16:creationId xmlns:a16="http://schemas.microsoft.com/office/drawing/2014/main" id="{4515DD23-82FB-4830-B7EE-AA2A0FD92997}"/>
              </a:ext>
            </a:extLst>
          </p:cNvPr>
          <p:cNvSpPr txBox="1"/>
          <p:nvPr/>
        </p:nvSpPr>
        <p:spPr>
          <a:xfrm>
            <a:off x="2057400" y="734216"/>
            <a:ext cx="7924800" cy="4001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spcFirstLastPara="1" wrap="square" lIns="38100" tIns="38100" rIns="38100" bIns="38100" spcCol="38100" anchor="ctr">
            <a:spAutoFit/>
          </a:bodyPr>
          <a:lstStyle/>
          <a:p>
            <a:pPr algn="ctr" defTabSz="1828754" fontAlgn="auto">
              <a:spcBef>
                <a:spcPts val="0"/>
              </a:spcBef>
              <a:spcAft>
                <a:spcPts val="0"/>
              </a:spcAft>
              <a:defRPr/>
            </a:pPr>
            <a:r>
              <a:rPr lang="en-US" sz="2100" b="1" dirty="0">
                <a:solidFill>
                  <a:srgbClr val="5E5E5E"/>
                </a:solidFill>
                <a:latin typeface="Sharp Sans"/>
                <a:sym typeface="Helvetica Neue"/>
              </a:rPr>
              <a:t>Adjusted Gender Pay Gap for Portugal, by age and education (2022)</a:t>
            </a:r>
            <a:endParaRPr lang="pt-PT" sz="2100" b="1" dirty="0">
              <a:solidFill>
                <a:srgbClr val="5E5E5E"/>
              </a:solidFill>
              <a:latin typeface="Sharp Sans"/>
              <a:sym typeface="Helvetica Neue"/>
            </a:endParaRPr>
          </a:p>
        </p:txBody>
      </p:sp>
      <p:sp>
        <p:nvSpPr>
          <p:cNvPr id="12" name="CaixaDeTexto 16">
            <a:extLst>
              <a:ext uri="{FF2B5EF4-FFF2-40B4-BE49-F238E27FC236}">
                <a16:creationId xmlns:a16="http://schemas.microsoft.com/office/drawing/2014/main" id="{5A1DBEDB-034F-46FF-A2AB-C8671702A1D3}"/>
              </a:ext>
            </a:extLst>
          </p:cNvPr>
          <p:cNvSpPr txBox="1"/>
          <p:nvPr/>
        </p:nvSpPr>
        <p:spPr>
          <a:xfrm>
            <a:off x="609600" y="5554397"/>
            <a:ext cx="11506200" cy="5693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spcFirstLastPara="1" wrap="square" lIns="38100" tIns="38100" rIns="38100" bIns="38100" spcCol="38100" anchor="ctr">
            <a:spAutoFit/>
          </a:bodyPr>
          <a:lstStyle/>
          <a:p>
            <a:r>
              <a:rPr lang="pt-PT" sz="1600" dirty="0">
                <a:solidFill>
                  <a:srgbClr val="44546A"/>
                </a:solidFill>
                <a:latin typeface="Sharp Sans"/>
                <a:ea typeface="Calibri" panose="020F0502020204030204" pitchFamily="34" charset="0"/>
                <a:cs typeface="Times New Roman" panose="02020603050405020304" pitchFamily="18" charset="0"/>
              </a:rPr>
              <a:t>Source:</a:t>
            </a:r>
            <a:endParaRPr lang="en-GB" sz="1600" b="1" dirty="0"/>
          </a:p>
          <a:p>
            <a:r>
              <a:rPr lang="en-GB" sz="1600" dirty="0">
                <a:hlinkClick r:id="rId4"/>
              </a:rPr>
              <a:t>https://www.iseg.ulisboa.pt/genero-trabalho-poder/wp-content/uploads/sites/26/2025/01/BarometerGPG.pdf</a:t>
            </a:r>
            <a:endParaRPr lang="en-GB" sz="1600" dirty="0"/>
          </a:p>
        </p:txBody>
      </p:sp>
      <p:pic>
        <p:nvPicPr>
          <p:cNvPr id="6" name="Imagem 1">
            <a:extLst>
              <a:ext uri="{FF2B5EF4-FFF2-40B4-BE49-F238E27FC236}">
                <a16:creationId xmlns:a16="http://schemas.microsoft.com/office/drawing/2014/main" id="{A95B6051-4603-4103-A5C7-099DFE1903B8}"/>
              </a:ext>
            </a:extLst>
          </p:cNvPr>
          <p:cNvPicPr>
            <a:picLocks noChangeAspect="1"/>
          </p:cNvPicPr>
          <p:nvPr/>
        </p:nvPicPr>
        <p:blipFill>
          <a:blip r:embed="rId5"/>
          <a:stretch>
            <a:fillRect/>
          </a:stretch>
        </p:blipFill>
        <p:spPr>
          <a:xfrm>
            <a:off x="10429052" y="4946346"/>
            <a:ext cx="1686748" cy="1177438"/>
          </a:xfrm>
          <a:prstGeom prst="rect">
            <a:avLst/>
          </a:prstGeom>
        </p:spPr>
      </p:pic>
    </p:spTree>
    <p:extLst>
      <p:ext uri="{BB962C8B-B14F-4D97-AF65-F5344CB8AC3E}">
        <p14:creationId xmlns:p14="http://schemas.microsoft.com/office/powerpoint/2010/main" val="21630162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ACA84-0B91-414D-92A4-86D6CF3ECF05}"/>
              </a:ext>
            </a:extLst>
          </p:cNvPr>
          <p:cNvSpPr>
            <a:spLocks noGrp="1"/>
          </p:cNvSpPr>
          <p:nvPr>
            <p:ph type="title"/>
          </p:nvPr>
        </p:nvSpPr>
        <p:spPr/>
        <p:txBody>
          <a:bodyPr/>
          <a:lstStyle/>
          <a:p>
            <a:r>
              <a:rPr lang="pt-PT" dirty="0">
                <a:solidFill>
                  <a:schemeClr val="tx1">
                    <a:lumMod val="50000"/>
                  </a:schemeClr>
                </a:solidFill>
              </a:rPr>
              <a:t>To summarize (also in the EU)</a:t>
            </a:r>
            <a:endParaRPr lang="pt-PT" dirty="0"/>
          </a:p>
        </p:txBody>
      </p:sp>
      <p:sp>
        <p:nvSpPr>
          <p:cNvPr id="3" name="Content Placeholder 2">
            <a:extLst>
              <a:ext uri="{FF2B5EF4-FFF2-40B4-BE49-F238E27FC236}">
                <a16:creationId xmlns:a16="http://schemas.microsoft.com/office/drawing/2014/main" id="{235E3877-C51C-4521-9391-AA42EE637265}"/>
              </a:ext>
            </a:extLst>
          </p:cNvPr>
          <p:cNvSpPr>
            <a:spLocks noGrp="1"/>
          </p:cNvSpPr>
          <p:nvPr>
            <p:ph idx="1"/>
          </p:nvPr>
        </p:nvSpPr>
        <p:spPr>
          <a:xfrm>
            <a:off x="381000" y="1905000"/>
            <a:ext cx="4572000" cy="3280458"/>
          </a:xfrm>
        </p:spPr>
        <p:txBody>
          <a:bodyPr>
            <a:normAutofit fontScale="85000" lnSpcReduction="10000"/>
          </a:bodyPr>
          <a:lstStyle/>
          <a:p>
            <a:pPr>
              <a:defRPr/>
            </a:pPr>
            <a:r>
              <a:rPr lang="pt-PT" dirty="0">
                <a:sym typeface="Helvetica Neue"/>
              </a:rPr>
              <a:t>Horizontal gender segregation: women concentrated in sectors and professions with lower remunerations (e.g. personal services)</a:t>
            </a:r>
          </a:p>
          <a:p>
            <a:pPr>
              <a:defRPr/>
            </a:pPr>
            <a:r>
              <a:rPr lang="pt-PT" dirty="0">
                <a:sym typeface="Helvetica Neue"/>
              </a:rPr>
              <a:t>Vertical sexual segregation</a:t>
            </a:r>
            <a:r>
              <a:rPr lang="pt-PT" dirty="0"/>
              <a:t>: women under-represented in top positions, limited tenure</a:t>
            </a:r>
          </a:p>
          <a:p>
            <a:pPr>
              <a:defRPr/>
            </a:pPr>
            <a:r>
              <a:rPr lang="pt-PT" dirty="0"/>
              <a:t>Precarious jobs</a:t>
            </a:r>
          </a:p>
          <a:p>
            <a:pPr>
              <a:defRPr/>
            </a:pPr>
            <a:r>
              <a:rPr lang="pt-PT" dirty="0"/>
              <a:t>Gender wage/pay gap</a:t>
            </a:r>
          </a:p>
        </p:txBody>
      </p:sp>
      <p:pic>
        <p:nvPicPr>
          <p:cNvPr id="4" name="Imagem 6" descr="Uma imagem com texto, captura de ecrã, Tipo de letra, número&#10;&#10;Os conteúdos gerados por IA podem estar incorretos.">
            <a:extLst>
              <a:ext uri="{FF2B5EF4-FFF2-40B4-BE49-F238E27FC236}">
                <a16:creationId xmlns:a16="http://schemas.microsoft.com/office/drawing/2014/main" id="{F541D4E6-6917-4576-959C-42A2AEDCF995}"/>
              </a:ext>
            </a:extLst>
          </p:cNvPr>
          <p:cNvPicPr>
            <a:picLocks noChangeAspect="1"/>
          </p:cNvPicPr>
          <p:nvPr/>
        </p:nvPicPr>
        <p:blipFill>
          <a:blip r:embed="rId2">
            <a:extLst>
              <a:ext uri="{28A0092B-C50C-407E-A947-70E740481C1C}">
                <a14:useLocalDpi xmlns:a14="http://schemas.microsoft.com/office/drawing/2010/main" val="0"/>
              </a:ext>
            </a:extLst>
          </a:blip>
          <a:srcRect t="13501"/>
          <a:stretch>
            <a:fillRect/>
          </a:stretch>
        </p:blipFill>
        <p:spPr>
          <a:xfrm>
            <a:off x="4953000" y="1752601"/>
            <a:ext cx="7160283" cy="3585258"/>
          </a:xfrm>
          <a:prstGeom prst="rect">
            <a:avLst/>
          </a:prstGeom>
        </p:spPr>
      </p:pic>
      <p:sp>
        <p:nvSpPr>
          <p:cNvPr id="5" name="CaixaDeTexto 10">
            <a:extLst>
              <a:ext uri="{FF2B5EF4-FFF2-40B4-BE49-F238E27FC236}">
                <a16:creationId xmlns:a16="http://schemas.microsoft.com/office/drawing/2014/main" id="{DEBA0655-933A-4C45-8F0B-9089B0AC4479}"/>
              </a:ext>
            </a:extLst>
          </p:cNvPr>
          <p:cNvSpPr txBox="1"/>
          <p:nvPr/>
        </p:nvSpPr>
        <p:spPr>
          <a:xfrm>
            <a:off x="3886200" y="1210555"/>
            <a:ext cx="7300595" cy="4001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spcFirstLastPara="1" wrap="square" lIns="38100" tIns="38100" rIns="38100" bIns="38100" spcCol="38100" anchor="ctr">
            <a:spAutoFit/>
          </a:bodyPr>
          <a:lstStyle/>
          <a:p>
            <a:pPr algn="ctr" defTabSz="1828754" fontAlgn="auto">
              <a:spcBef>
                <a:spcPts val="0"/>
              </a:spcBef>
              <a:spcAft>
                <a:spcPts val="0"/>
              </a:spcAft>
              <a:defRPr/>
            </a:pPr>
            <a:r>
              <a:rPr lang="en-US" sz="2100" b="1" dirty="0">
                <a:solidFill>
                  <a:srgbClr val="5E5E5E"/>
                </a:solidFill>
                <a:latin typeface="Sharp Sans"/>
                <a:sym typeface="Helvetica Neue"/>
              </a:rPr>
              <a:t>Determinants of the gender pay gap for Portugal (2022)</a:t>
            </a:r>
            <a:endParaRPr lang="pt-PT" sz="2100" b="1" dirty="0">
              <a:solidFill>
                <a:srgbClr val="5E5E5E"/>
              </a:solidFill>
              <a:latin typeface="Sharp Sans"/>
              <a:sym typeface="Helvetica Neue"/>
            </a:endParaRPr>
          </a:p>
        </p:txBody>
      </p:sp>
      <p:sp>
        <p:nvSpPr>
          <p:cNvPr id="6" name="CaixaDeTexto 16">
            <a:extLst>
              <a:ext uri="{FF2B5EF4-FFF2-40B4-BE49-F238E27FC236}">
                <a16:creationId xmlns:a16="http://schemas.microsoft.com/office/drawing/2014/main" id="{4747D2A4-39BC-4254-867A-A2333AB4710C}"/>
              </a:ext>
            </a:extLst>
          </p:cNvPr>
          <p:cNvSpPr txBox="1"/>
          <p:nvPr/>
        </p:nvSpPr>
        <p:spPr>
          <a:xfrm>
            <a:off x="342900" y="5490258"/>
            <a:ext cx="11506200" cy="5693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spcFirstLastPara="1" wrap="square" lIns="38100" tIns="38100" rIns="38100" bIns="38100" spcCol="38100" anchor="ctr">
            <a:spAutoFit/>
          </a:bodyPr>
          <a:lstStyle/>
          <a:p>
            <a:r>
              <a:rPr lang="pt-PT" sz="1600" dirty="0">
                <a:solidFill>
                  <a:srgbClr val="44546A"/>
                </a:solidFill>
                <a:latin typeface="Sharp Sans"/>
                <a:ea typeface="Calibri" panose="020F0502020204030204" pitchFamily="34" charset="0"/>
                <a:cs typeface="Times New Roman" panose="02020603050405020304" pitchFamily="18" charset="0"/>
              </a:rPr>
              <a:t>Source:</a:t>
            </a:r>
            <a:endParaRPr lang="en-GB" sz="1600" b="1" dirty="0"/>
          </a:p>
          <a:p>
            <a:r>
              <a:rPr lang="en-GB" sz="1600" dirty="0">
                <a:hlinkClick r:id="rId3"/>
              </a:rPr>
              <a:t>https://www.iseg.ulisboa.pt/genero-trabalho-poder/wp-content/uploads/sites/26/2025/01/BarometerGPG.pdf</a:t>
            </a:r>
            <a:endParaRPr lang="en-GB" sz="1600" dirty="0"/>
          </a:p>
        </p:txBody>
      </p:sp>
    </p:spTree>
    <p:extLst>
      <p:ext uri="{BB962C8B-B14F-4D97-AF65-F5344CB8AC3E}">
        <p14:creationId xmlns:p14="http://schemas.microsoft.com/office/powerpoint/2010/main" val="34136515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ACA84-0B91-414D-92A4-86D6CF3ECF05}"/>
              </a:ext>
            </a:extLst>
          </p:cNvPr>
          <p:cNvSpPr>
            <a:spLocks noGrp="1"/>
          </p:cNvSpPr>
          <p:nvPr>
            <p:ph type="title"/>
          </p:nvPr>
        </p:nvSpPr>
        <p:spPr/>
        <p:txBody>
          <a:bodyPr/>
          <a:lstStyle/>
          <a:p>
            <a:r>
              <a:rPr lang="pt-PT" dirty="0">
                <a:solidFill>
                  <a:schemeClr val="tx1">
                    <a:lumMod val="50000"/>
                  </a:schemeClr>
                </a:solidFill>
              </a:rPr>
              <a:t>The labour market for migrants</a:t>
            </a:r>
            <a:endParaRPr lang="pt-PT" dirty="0"/>
          </a:p>
        </p:txBody>
      </p:sp>
      <p:sp>
        <p:nvSpPr>
          <p:cNvPr id="3" name="Content Placeholder 2">
            <a:extLst>
              <a:ext uri="{FF2B5EF4-FFF2-40B4-BE49-F238E27FC236}">
                <a16:creationId xmlns:a16="http://schemas.microsoft.com/office/drawing/2014/main" id="{235E3877-C51C-4521-9391-AA42EE637265}"/>
              </a:ext>
            </a:extLst>
          </p:cNvPr>
          <p:cNvSpPr>
            <a:spLocks noGrp="1"/>
          </p:cNvSpPr>
          <p:nvPr>
            <p:ph idx="1"/>
          </p:nvPr>
        </p:nvSpPr>
        <p:spPr/>
        <p:txBody>
          <a:bodyPr>
            <a:normAutofit/>
          </a:bodyPr>
          <a:lstStyle/>
          <a:p>
            <a:r>
              <a:rPr lang="en-GB" altLang="pt-PT" dirty="0"/>
              <a:t>Major trends and country differences</a:t>
            </a:r>
          </a:p>
          <a:p>
            <a:r>
              <a:rPr lang="en-GB" altLang="pt-PT" dirty="0"/>
              <a:t>Portugal in the European context</a:t>
            </a:r>
          </a:p>
          <a:p>
            <a:r>
              <a:rPr lang="en-GB" altLang="pt-PT" dirty="0"/>
              <a:t>Zooming in on migrant workers in Portugal</a:t>
            </a:r>
          </a:p>
        </p:txBody>
      </p:sp>
    </p:spTree>
    <p:extLst>
      <p:ext uri="{BB962C8B-B14F-4D97-AF65-F5344CB8AC3E}">
        <p14:creationId xmlns:p14="http://schemas.microsoft.com/office/powerpoint/2010/main" val="3134082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a:extLst>
              <a:ext uri="{FF2B5EF4-FFF2-40B4-BE49-F238E27FC236}">
                <a16:creationId xmlns:a16="http://schemas.microsoft.com/office/drawing/2014/main" id="{7AF34DEB-E737-453B-A634-177AE189747C}"/>
              </a:ext>
            </a:extLst>
          </p:cNvPr>
          <p:cNvPicPr>
            <a:picLocks noChangeAspect="1"/>
          </p:cNvPicPr>
          <p:nvPr/>
        </p:nvPicPr>
        <p:blipFill>
          <a:blip r:embed="rId2"/>
          <a:stretch>
            <a:fillRect/>
          </a:stretch>
        </p:blipFill>
        <p:spPr>
          <a:xfrm>
            <a:off x="1478260" y="665744"/>
            <a:ext cx="9235480" cy="5526512"/>
          </a:xfrm>
          <a:prstGeom prst="rect">
            <a:avLst/>
          </a:prstGeom>
        </p:spPr>
      </p:pic>
      <p:sp>
        <p:nvSpPr>
          <p:cNvPr id="2" name="Title 1">
            <a:extLst>
              <a:ext uri="{FF2B5EF4-FFF2-40B4-BE49-F238E27FC236}">
                <a16:creationId xmlns:a16="http://schemas.microsoft.com/office/drawing/2014/main" id="{B89ACA84-0B91-414D-92A4-86D6CF3ECF05}"/>
              </a:ext>
            </a:extLst>
          </p:cNvPr>
          <p:cNvSpPr>
            <a:spLocks noGrp="1"/>
          </p:cNvSpPr>
          <p:nvPr>
            <p:ph type="title"/>
          </p:nvPr>
        </p:nvSpPr>
        <p:spPr/>
        <p:txBody>
          <a:bodyPr/>
          <a:lstStyle/>
          <a:p>
            <a:r>
              <a:rPr lang="pt-PT" dirty="0">
                <a:solidFill>
                  <a:schemeClr val="tx1">
                    <a:lumMod val="50000"/>
                  </a:schemeClr>
                </a:solidFill>
              </a:rPr>
              <a:t>Migrants in the general population: host countries</a:t>
            </a:r>
            <a:endParaRPr lang="pt-PT" dirty="0"/>
          </a:p>
        </p:txBody>
      </p:sp>
      <p:sp>
        <p:nvSpPr>
          <p:cNvPr id="7" name="Down Arrow 2">
            <a:extLst>
              <a:ext uri="{FF2B5EF4-FFF2-40B4-BE49-F238E27FC236}">
                <a16:creationId xmlns:a16="http://schemas.microsoft.com/office/drawing/2014/main" id="{177BA577-9119-472C-9264-6FF0B02C7CDE}"/>
              </a:ext>
            </a:extLst>
          </p:cNvPr>
          <p:cNvSpPr>
            <a:spLocks noChangeArrowheads="1"/>
          </p:cNvSpPr>
          <p:nvPr/>
        </p:nvSpPr>
        <p:spPr bwMode="auto">
          <a:xfrm>
            <a:off x="5181600" y="2777413"/>
            <a:ext cx="287337" cy="396875"/>
          </a:xfrm>
          <a:prstGeom prst="downArrow">
            <a:avLst>
              <a:gd name="adj1" fmla="val 50000"/>
              <a:gd name="adj2" fmla="val 49960"/>
            </a:avLst>
          </a:prstGeom>
          <a:solidFill>
            <a:srgbClr val="C00000"/>
          </a:solidFill>
          <a:ln w="9525" algn="ctr">
            <a:solidFill>
              <a:schemeClr val="tx1"/>
            </a:solidFill>
            <a:round/>
            <a:headEnd/>
            <a:tailEnd/>
          </a:ln>
        </p:spPr>
        <p:txBody>
          <a:bodyPr wrap="none"/>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eaLnBrk="1" hangingPunct="1">
              <a:spcBef>
                <a:spcPct val="0"/>
              </a:spcBef>
              <a:buClrTx/>
              <a:buSzTx/>
              <a:buFontTx/>
              <a:buNone/>
            </a:pPr>
            <a:endParaRPr lang="pt-PT" altLang="pt-PT" sz="2000">
              <a:latin typeface="Arial" panose="020B0604020202020204" pitchFamily="34" charset="0"/>
            </a:endParaRPr>
          </a:p>
        </p:txBody>
      </p:sp>
      <p:sp>
        <p:nvSpPr>
          <p:cNvPr id="8" name="Rounded Rectangle 3">
            <a:extLst>
              <a:ext uri="{FF2B5EF4-FFF2-40B4-BE49-F238E27FC236}">
                <a16:creationId xmlns:a16="http://schemas.microsoft.com/office/drawing/2014/main" id="{B1769B69-F58E-4462-93C6-152B9634D606}"/>
              </a:ext>
            </a:extLst>
          </p:cNvPr>
          <p:cNvSpPr>
            <a:spLocks noChangeArrowheads="1"/>
          </p:cNvSpPr>
          <p:nvPr/>
        </p:nvSpPr>
        <p:spPr bwMode="auto">
          <a:xfrm>
            <a:off x="5199063" y="3250406"/>
            <a:ext cx="287337" cy="541338"/>
          </a:xfrm>
          <a:prstGeom prst="roundRect">
            <a:avLst>
              <a:gd name="adj" fmla="val 16667"/>
            </a:avLst>
          </a:prstGeom>
          <a:noFill/>
          <a:ln w="381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eaLnBrk="1" hangingPunct="1">
              <a:spcBef>
                <a:spcPct val="0"/>
              </a:spcBef>
              <a:buClrTx/>
              <a:buSzTx/>
              <a:buFontTx/>
              <a:buNone/>
            </a:pPr>
            <a:endParaRPr lang="pt-PT" altLang="pt-PT" sz="2000">
              <a:latin typeface="Arial" panose="020B0604020202020204" pitchFamily="34" charset="0"/>
            </a:endParaRPr>
          </a:p>
        </p:txBody>
      </p:sp>
    </p:spTree>
    <p:extLst>
      <p:ext uri="{BB962C8B-B14F-4D97-AF65-F5344CB8AC3E}">
        <p14:creationId xmlns:p14="http://schemas.microsoft.com/office/powerpoint/2010/main" val="38331880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2C6738C-DD6D-4976-A348-698CFBA7DB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4800" y="678706"/>
            <a:ext cx="8632200" cy="534117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89ACA84-0B91-414D-92A4-86D6CF3ECF05}"/>
              </a:ext>
            </a:extLst>
          </p:cNvPr>
          <p:cNvSpPr>
            <a:spLocks noGrp="1"/>
          </p:cNvSpPr>
          <p:nvPr>
            <p:ph type="title"/>
          </p:nvPr>
        </p:nvSpPr>
        <p:spPr/>
        <p:txBody>
          <a:bodyPr/>
          <a:lstStyle/>
          <a:p>
            <a:r>
              <a:rPr lang="pt-PT" dirty="0">
                <a:solidFill>
                  <a:schemeClr val="tx1">
                    <a:lumMod val="50000"/>
                  </a:schemeClr>
                </a:solidFill>
              </a:rPr>
              <a:t>Migrants in the general population: sending countries</a:t>
            </a:r>
            <a:endParaRPr lang="pt-PT" dirty="0"/>
          </a:p>
        </p:txBody>
      </p:sp>
      <p:sp>
        <p:nvSpPr>
          <p:cNvPr id="12" name="Down Arrow 2">
            <a:extLst>
              <a:ext uri="{FF2B5EF4-FFF2-40B4-BE49-F238E27FC236}">
                <a16:creationId xmlns:a16="http://schemas.microsoft.com/office/drawing/2014/main" id="{2CBF4523-9F3B-4ABD-95EE-93169387BF17}"/>
              </a:ext>
            </a:extLst>
          </p:cNvPr>
          <p:cNvSpPr>
            <a:spLocks noChangeArrowheads="1"/>
          </p:cNvSpPr>
          <p:nvPr/>
        </p:nvSpPr>
        <p:spPr bwMode="auto">
          <a:xfrm>
            <a:off x="4245600" y="2735899"/>
            <a:ext cx="287337" cy="396875"/>
          </a:xfrm>
          <a:prstGeom prst="downArrow">
            <a:avLst>
              <a:gd name="adj1" fmla="val 50000"/>
              <a:gd name="adj2" fmla="val 49960"/>
            </a:avLst>
          </a:prstGeom>
          <a:solidFill>
            <a:srgbClr val="C00000"/>
          </a:solidFill>
          <a:ln w="9525" algn="ctr">
            <a:solidFill>
              <a:schemeClr val="tx1"/>
            </a:solidFill>
            <a:round/>
            <a:headEnd/>
            <a:tailEnd/>
          </a:ln>
        </p:spPr>
        <p:txBody>
          <a:bodyPr wrap="none"/>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eaLnBrk="1" hangingPunct="1">
              <a:spcBef>
                <a:spcPct val="0"/>
              </a:spcBef>
              <a:buClrTx/>
              <a:buSzTx/>
              <a:buFontTx/>
              <a:buNone/>
            </a:pPr>
            <a:endParaRPr lang="pt-PT" altLang="pt-PT" sz="2000">
              <a:latin typeface="Arial" panose="020B0604020202020204" pitchFamily="34" charset="0"/>
            </a:endParaRPr>
          </a:p>
        </p:txBody>
      </p:sp>
      <p:sp>
        <p:nvSpPr>
          <p:cNvPr id="13" name="Rounded Rectangle 3">
            <a:extLst>
              <a:ext uri="{FF2B5EF4-FFF2-40B4-BE49-F238E27FC236}">
                <a16:creationId xmlns:a16="http://schemas.microsoft.com/office/drawing/2014/main" id="{73DD3727-E78E-46AD-9647-4849AEF27E43}"/>
              </a:ext>
            </a:extLst>
          </p:cNvPr>
          <p:cNvSpPr>
            <a:spLocks noChangeArrowheads="1"/>
          </p:cNvSpPr>
          <p:nvPr/>
        </p:nvSpPr>
        <p:spPr bwMode="auto">
          <a:xfrm>
            <a:off x="4245600" y="3254245"/>
            <a:ext cx="228600" cy="719138"/>
          </a:xfrm>
          <a:prstGeom prst="roundRect">
            <a:avLst>
              <a:gd name="adj" fmla="val 16667"/>
            </a:avLst>
          </a:prstGeom>
          <a:noFill/>
          <a:ln w="381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eaLnBrk="1" hangingPunct="1">
              <a:spcBef>
                <a:spcPct val="0"/>
              </a:spcBef>
              <a:buClrTx/>
              <a:buSzTx/>
              <a:buFontTx/>
              <a:buNone/>
            </a:pPr>
            <a:endParaRPr lang="pt-PT" altLang="pt-PT" sz="2000">
              <a:latin typeface="Arial" panose="020B0604020202020204" pitchFamily="34" charset="0"/>
            </a:endParaRPr>
          </a:p>
        </p:txBody>
      </p:sp>
    </p:spTree>
    <p:extLst>
      <p:ext uri="{BB962C8B-B14F-4D97-AF65-F5344CB8AC3E}">
        <p14:creationId xmlns:p14="http://schemas.microsoft.com/office/powerpoint/2010/main" val="10281971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100% vertical stacked bar chart on immigrants by sex presenting percentages of males and females in 2023 in EU countries and EFTA countries. For more details please use the link to the source dataset code below the image.">
            <a:extLst>
              <a:ext uri="{FF2B5EF4-FFF2-40B4-BE49-F238E27FC236}">
                <a16:creationId xmlns:a16="http://schemas.microsoft.com/office/drawing/2014/main" id="{7050BA5F-4DD3-4514-9490-14B4E7D27D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662668"/>
            <a:ext cx="8153400" cy="553266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89ACA84-0B91-414D-92A4-86D6CF3ECF05}"/>
              </a:ext>
            </a:extLst>
          </p:cNvPr>
          <p:cNvSpPr>
            <a:spLocks noGrp="1"/>
          </p:cNvSpPr>
          <p:nvPr>
            <p:ph type="title"/>
          </p:nvPr>
        </p:nvSpPr>
        <p:spPr/>
        <p:txBody>
          <a:bodyPr/>
          <a:lstStyle/>
          <a:p>
            <a:r>
              <a:rPr lang="pt-PT" dirty="0">
                <a:solidFill>
                  <a:schemeClr val="tx1">
                    <a:lumMod val="50000"/>
                  </a:schemeClr>
                </a:solidFill>
              </a:rPr>
              <a:t>Migrants in the general population: host countries</a:t>
            </a:r>
            <a:endParaRPr lang="pt-PT" dirty="0"/>
          </a:p>
        </p:txBody>
      </p:sp>
      <p:sp>
        <p:nvSpPr>
          <p:cNvPr id="8" name="Rounded Rectangle 3">
            <a:extLst>
              <a:ext uri="{FF2B5EF4-FFF2-40B4-BE49-F238E27FC236}">
                <a16:creationId xmlns:a16="http://schemas.microsoft.com/office/drawing/2014/main" id="{8033B11F-BB75-4CA7-A49E-2DC9726487FC}"/>
              </a:ext>
            </a:extLst>
          </p:cNvPr>
          <p:cNvSpPr>
            <a:spLocks noChangeArrowheads="1"/>
          </p:cNvSpPr>
          <p:nvPr/>
        </p:nvSpPr>
        <p:spPr bwMode="auto">
          <a:xfrm rot="1931864">
            <a:off x="5965217" y="3891808"/>
            <a:ext cx="228600" cy="719138"/>
          </a:xfrm>
          <a:prstGeom prst="roundRect">
            <a:avLst>
              <a:gd name="adj" fmla="val 16667"/>
            </a:avLst>
          </a:prstGeom>
          <a:noFill/>
          <a:ln w="381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eaLnBrk="1" hangingPunct="1">
              <a:spcBef>
                <a:spcPct val="0"/>
              </a:spcBef>
              <a:buClrTx/>
              <a:buSzTx/>
              <a:buFontTx/>
              <a:buNone/>
            </a:pPr>
            <a:endParaRPr lang="pt-PT" altLang="pt-PT" sz="2000">
              <a:latin typeface="Arial" panose="020B0604020202020204" pitchFamily="34" charset="0"/>
            </a:endParaRPr>
          </a:p>
        </p:txBody>
      </p:sp>
      <p:cxnSp>
        <p:nvCxnSpPr>
          <p:cNvPr id="4" name="Straight Connector 3">
            <a:extLst>
              <a:ext uri="{FF2B5EF4-FFF2-40B4-BE49-F238E27FC236}">
                <a16:creationId xmlns:a16="http://schemas.microsoft.com/office/drawing/2014/main" id="{233C2373-0AB2-45CC-AF3B-2C5917230CBB}"/>
              </a:ext>
            </a:extLst>
          </p:cNvPr>
          <p:cNvCxnSpPr>
            <a:cxnSpLocks/>
          </p:cNvCxnSpPr>
          <p:nvPr/>
        </p:nvCxnSpPr>
        <p:spPr>
          <a:xfrm>
            <a:off x="2743200" y="2667000"/>
            <a:ext cx="7696200" cy="0"/>
          </a:xfrm>
          <a:prstGeom prst="line">
            <a:avLst/>
          </a:prstGeom>
          <a:noFill/>
          <a:ln w="25400" cap="flat">
            <a:solidFill>
              <a:srgbClr val="C00000"/>
            </a:solidFill>
            <a:prstDash val="solid"/>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41596653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545FB-551F-4B15-B5F3-E9E198C65D09}"/>
              </a:ext>
            </a:extLst>
          </p:cNvPr>
          <p:cNvSpPr>
            <a:spLocks noGrp="1"/>
          </p:cNvSpPr>
          <p:nvPr>
            <p:ph type="title"/>
          </p:nvPr>
        </p:nvSpPr>
        <p:spPr/>
        <p:txBody>
          <a:bodyPr/>
          <a:lstStyle/>
          <a:p>
            <a:r>
              <a:rPr lang="pt-PT" dirty="0">
                <a:solidFill>
                  <a:schemeClr val="tx1">
                    <a:lumMod val="50000"/>
                  </a:schemeClr>
                </a:solidFill>
              </a:rPr>
              <a:t>Routine production</a:t>
            </a:r>
            <a:endParaRPr lang="pt-PT" i="1" dirty="0">
              <a:solidFill>
                <a:schemeClr val="tx1">
                  <a:lumMod val="50000"/>
                </a:schemeClr>
              </a:solidFill>
            </a:endParaRPr>
          </a:p>
        </p:txBody>
      </p:sp>
      <p:sp>
        <p:nvSpPr>
          <p:cNvPr id="3" name="Content Placeholder 2">
            <a:extLst>
              <a:ext uri="{FF2B5EF4-FFF2-40B4-BE49-F238E27FC236}">
                <a16:creationId xmlns:a16="http://schemas.microsoft.com/office/drawing/2014/main" id="{0C2A79A8-5171-48E4-AE65-938DDA69EB8C}"/>
              </a:ext>
            </a:extLst>
          </p:cNvPr>
          <p:cNvSpPr>
            <a:spLocks noGrp="1"/>
          </p:cNvSpPr>
          <p:nvPr>
            <p:ph idx="1"/>
          </p:nvPr>
        </p:nvSpPr>
        <p:spPr>
          <a:xfrm>
            <a:off x="603250" y="1447800"/>
            <a:ext cx="10985500" cy="4804458"/>
          </a:xfrm>
        </p:spPr>
        <p:txBody>
          <a:bodyPr>
            <a:normAutofit lnSpcReduction="10000"/>
          </a:bodyPr>
          <a:lstStyle/>
          <a:p>
            <a:r>
              <a:rPr lang="en-GB" dirty="0"/>
              <a:t>The “pawns” of data gathering and management in an information technology</a:t>
            </a:r>
          </a:p>
          <a:p>
            <a:endParaRPr lang="en-GB" dirty="0"/>
          </a:p>
          <a:p>
            <a:endParaRPr lang="en-GB" dirty="0"/>
          </a:p>
          <a:p>
            <a:endParaRPr lang="en-GB" dirty="0"/>
          </a:p>
          <a:p>
            <a:r>
              <a:rPr lang="en-GB" dirty="0"/>
              <a:t>Examples: data insertion and processing (research: graphs, transcription), automated assembly lines in factories </a:t>
            </a:r>
            <a:r>
              <a:rPr lang="en-GB" dirty="0">
                <a:cs typeface="Arial" panose="020B0604020202020204" pitchFamily="34" charset="0"/>
              </a:rPr>
              <a:t>→ gender segmentation, competition from 3</a:t>
            </a:r>
            <a:r>
              <a:rPr lang="en-GB" baseline="30000" dirty="0">
                <a:cs typeface="Arial" panose="020B0604020202020204" pitchFamily="34" charset="0"/>
              </a:rPr>
              <a:t>rd</a:t>
            </a:r>
            <a:r>
              <a:rPr lang="en-GB" dirty="0">
                <a:cs typeface="Arial" panose="020B0604020202020204" pitchFamily="34" charset="0"/>
              </a:rPr>
              <a:t> World</a:t>
            </a:r>
            <a:endParaRPr lang="en-GB" dirty="0"/>
          </a:p>
          <a:p>
            <a:r>
              <a:rPr lang="en-GB" dirty="0"/>
              <a:t>AI </a:t>
            </a:r>
            <a:r>
              <a:rPr lang="en-GB" dirty="0">
                <a:cs typeface="Arial" panose="020B0604020202020204" pitchFamily="34" charset="0"/>
              </a:rPr>
              <a:t>→ replacing “blue collar” service jobs → supervision</a:t>
            </a:r>
          </a:p>
          <a:p>
            <a:r>
              <a:rPr lang="en-GB" dirty="0">
                <a:cs typeface="Arial" panose="020B0604020202020204" pitchFamily="34" charset="0"/>
              </a:rPr>
              <a:t>Decreasing(?) relevance of these types of jobs</a:t>
            </a:r>
          </a:p>
          <a:p>
            <a:r>
              <a:rPr lang="en-GB" dirty="0">
                <a:cs typeface="Arial" panose="020B0604020202020204" pitchFamily="34" charset="0"/>
              </a:rPr>
              <a:t>Middle-managers and supervisors in office setting (standardized procedures)</a:t>
            </a:r>
            <a:endParaRPr lang="en-GB" dirty="0"/>
          </a:p>
          <a:p>
            <a:pPr marL="457200" indent="-457200">
              <a:buFont typeface="+mj-lt"/>
              <a:buAutoNum type="arabicPeriod"/>
            </a:pPr>
            <a:endParaRPr lang="pt-PT" dirty="0"/>
          </a:p>
        </p:txBody>
      </p:sp>
      <p:pic>
        <p:nvPicPr>
          <p:cNvPr id="4" name="Picture 10" descr="Image result for call center">
            <a:hlinkClick r:id="rId2"/>
            <a:extLst>
              <a:ext uri="{FF2B5EF4-FFF2-40B4-BE49-F238E27FC236}">
                <a16:creationId xmlns:a16="http://schemas.microsoft.com/office/drawing/2014/main" id="{EE27C637-DB56-4B6E-98B5-3441929435D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16846" y="2001617"/>
            <a:ext cx="2958307" cy="184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7996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ACA84-0B91-414D-92A4-86D6CF3ECF05}"/>
              </a:ext>
            </a:extLst>
          </p:cNvPr>
          <p:cNvSpPr>
            <a:spLocks noGrp="1"/>
          </p:cNvSpPr>
          <p:nvPr>
            <p:ph type="title"/>
          </p:nvPr>
        </p:nvSpPr>
        <p:spPr/>
        <p:txBody>
          <a:bodyPr/>
          <a:lstStyle/>
          <a:p>
            <a:r>
              <a:rPr lang="pt-PT" dirty="0">
                <a:solidFill>
                  <a:schemeClr val="tx1">
                    <a:lumMod val="50000"/>
                  </a:schemeClr>
                </a:solidFill>
              </a:rPr>
              <a:t>Migrants in the general population: education</a:t>
            </a:r>
            <a:endParaRPr lang="pt-PT" dirty="0"/>
          </a:p>
        </p:txBody>
      </p:sp>
      <p:pic>
        <p:nvPicPr>
          <p:cNvPr id="7" name="Picture 6">
            <a:extLst>
              <a:ext uri="{FF2B5EF4-FFF2-40B4-BE49-F238E27FC236}">
                <a16:creationId xmlns:a16="http://schemas.microsoft.com/office/drawing/2014/main" id="{9D702685-1FE8-443C-AC5F-6C427169DFF3}"/>
              </a:ext>
            </a:extLst>
          </p:cNvPr>
          <p:cNvPicPr>
            <a:picLocks noChangeAspect="1"/>
          </p:cNvPicPr>
          <p:nvPr/>
        </p:nvPicPr>
        <p:blipFill>
          <a:blip r:embed="rId2"/>
          <a:stretch>
            <a:fillRect/>
          </a:stretch>
        </p:blipFill>
        <p:spPr>
          <a:xfrm>
            <a:off x="2476500" y="648289"/>
            <a:ext cx="7239000" cy="5561422"/>
          </a:xfrm>
          <a:prstGeom prst="rect">
            <a:avLst/>
          </a:prstGeom>
        </p:spPr>
      </p:pic>
      <p:pic>
        <p:nvPicPr>
          <p:cNvPr id="9" name="Picture 8">
            <a:extLst>
              <a:ext uri="{FF2B5EF4-FFF2-40B4-BE49-F238E27FC236}">
                <a16:creationId xmlns:a16="http://schemas.microsoft.com/office/drawing/2014/main" id="{5D28735B-E46B-468B-AA37-7D060A6F9683}"/>
              </a:ext>
            </a:extLst>
          </p:cNvPr>
          <p:cNvPicPr>
            <a:picLocks noChangeAspect="1"/>
          </p:cNvPicPr>
          <p:nvPr/>
        </p:nvPicPr>
        <p:blipFill>
          <a:blip r:embed="rId3"/>
          <a:stretch>
            <a:fillRect/>
          </a:stretch>
        </p:blipFill>
        <p:spPr>
          <a:xfrm>
            <a:off x="10668000" y="5791200"/>
            <a:ext cx="1209675" cy="238125"/>
          </a:xfrm>
          <a:prstGeom prst="rect">
            <a:avLst/>
          </a:prstGeom>
        </p:spPr>
      </p:pic>
    </p:spTree>
    <p:extLst>
      <p:ext uri="{BB962C8B-B14F-4D97-AF65-F5344CB8AC3E}">
        <p14:creationId xmlns:p14="http://schemas.microsoft.com/office/powerpoint/2010/main" val="33779967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ACA84-0B91-414D-92A4-86D6CF3ECF05}"/>
              </a:ext>
            </a:extLst>
          </p:cNvPr>
          <p:cNvSpPr>
            <a:spLocks noGrp="1"/>
          </p:cNvSpPr>
          <p:nvPr>
            <p:ph type="title"/>
          </p:nvPr>
        </p:nvSpPr>
        <p:spPr/>
        <p:txBody>
          <a:bodyPr>
            <a:normAutofit fontScale="90000"/>
          </a:bodyPr>
          <a:lstStyle/>
          <a:p>
            <a:r>
              <a:rPr lang="pt-PT" dirty="0">
                <a:solidFill>
                  <a:schemeClr val="tx1">
                    <a:lumMod val="50000"/>
                  </a:schemeClr>
                </a:solidFill>
              </a:rPr>
              <a:t>Migrants in the labour market: natives, foreigners and 2nd generation</a:t>
            </a:r>
            <a:endParaRPr lang="pt-PT" dirty="0"/>
          </a:p>
        </p:txBody>
      </p:sp>
      <p:pic>
        <p:nvPicPr>
          <p:cNvPr id="10" name="Picture 3">
            <a:extLst>
              <a:ext uri="{FF2B5EF4-FFF2-40B4-BE49-F238E27FC236}">
                <a16:creationId xmlns:a16="http://schemas.microsoft.com/office/drawing/2014/main" id="{543EDC4A-0B4C-4A16-BD73-BA43593E5A01}"/>
              </a:ext>
            </a:extLst>
          </p:cNvPr>
          <p:cNvPicPr>
            <a:picLocks noChangeAspect="1"/>
          </p:cNvPicPr>
          <p:nvPr/>
        </p:nvPicPr>
        <p:blipFill>
          <a:blip r:embed="rId2"/>
          <a:stretch>
            <a:fillRect/>
          </a:stretch>
        </p:blipFill>
        <p:spPr>
          <a:xfrm>
            <a:off x="1205706" y="607376"/>
            <a:ext cx="9780587" cy="5643247"/>
          </a:xfrm>
          <a:prstGeom prst="rect">
            <a:avLst/>
          </a:prstGeom>
        </p:spPr>
      </p:pic>
    </p:spTree>
    <p:extLst>
      <p:ext uri="{BB962C8B-B14F-4D97-AF65-F5344CB8AC3E}">
        <p14:creationId xmlns:p14="http://schemas.microsoft.com/office/powerpoint/2010/main" val="2021936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ACA84-0B91-414D-92A4-86D6CF3ECF05}"/>
              </a:ext>
            </a:extLst>
          </p:cNvPr>
          <p:cNvSpPr>
            <a:spLocks noGrp="1"/>
          </p:cNvSpPr>
          <p:nvPr>
            <p:ph type="title"/>
          </p:nvPr>
        </p:nvSpPr>
        <p:spPr/>
        <p:txBody>
          <a:bodyPr>
            <a:normAutofit fontScale="90000"/>
          </a:bodyPr>
          <a:lstStyle/>
          <a:p>
            <a:r>
              <a:rPr lang="pt-PT" dirty="0">
                <a:solidFill>
                  <a:schemeClr val="tx1">
                    <a:lumMod val="50000"/>
                  </a:schemeClr>
                </a:solidFill>
              </a:rPr>
              <a:t>Migrants in the labour market: natives, foreigners and 2nd generation, by education</a:t>
            </a:r>
            <a:endParaRPr lang="pt-PT" dirty="0"/>
          </a:p>
        </p:txBody>
      </p:sp>
      <p:pic>
        <p:nvPicPr>
          <p:cNvPr id="4" name="Imagem 4">
            <a:extLst>
              <a:ext uri="{FF2B5EF4-FFF2-40B4-BE49-F238E27FC236}">
                <a16:creationId xmlns:a16="http://schemas.microsoft.com/office/drawing/2014/main" id="{5BE11A8E-4B14-4320-89C7-80944E5CB866}"/>
              </a:ext>
            </a:extLst>
          </p:cNvPr>
          <p:cNvPicPr>
            <a:picLocks noChangeAspect="1"/>
          </p:cNvPicPr>
          <p:nvPr/>
        </p:nvPicPr>
        <p:blipFill>
          <a:blip r:embed="rId2"/>
          <a:stretch>
            <a:fillRect/>
          </a:stretch>
        </p:blipFill>
        <p:spPr>
          <a:xfrm>
            <a:off x="2769515" y="521146"/>
            <a:ext cx="8829675" cy="5568541"/>
          </a:xfrm>
          <a:prstGeom prst="rect">
            <a:avLst/>
          </a:prstGeom>
        </p:spPr>
      </p:pic>
      <p:pic>
        <p:nvPicPr>
          <p:cNvPr id="5" name="Picture 4">
            <a:extLst>
              <a:ext uri="{FF2B5EF4-FFF2-40B4-BE49-F238E27FC236}">
                <a16:creationId xmlns:a16="http://schemas.microsoft.com/office/drawing/2014/main" id="{F6EAE81A-5E87-4B39-BFCC-F7E7DBA15D66}"/>
              </a:ext>
            </a:extLst>
          </p:cNvPr>
          <p:cNvPicPr>
            <a:picLocks noChangeAspect="1"/>
          </p:cNvPicPr>
          <p:nvPr/>
        </p:nvPicPr>
        <p:blipFill>
          <a:blip r:embed="rId3"/>
          <a:stretch>
            <a:fillRect/>
          </a:stretch>
        </p:blipFill>
        <p:spPr>
          <a:xfrm>
            <a:off x="10372725" y="5945042"/>
            <a:ext cx="1209675" cy="238125"/>
          </a:xfrm>
          <a:prstGeom prst="rect">
            <a:avLst/>
          </a:prstGeom>
        </p:spPr>
      </p:pic>
    </p:spTree>
    <p:extLst>
      <p:ext uri="{BB962C8B-B14F-4D97-AF65-F5344CB8AC3E}">
        <p14:creationId xmlns:p14="http://schemas.microsoft.com/office/powerpoint/2010/main" val="30851816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ACA84-0B91-414D-92A4-86D6CF3ECF05}"/>
              </a:ext>
            </a:extLst>
          </p:cNvPr>
          <p:cNvSpPr>
            <a:spLocks noGrp="1"/>
          </p:cNvSpPr>
          <p:nvPr>
            <p:ph type="title"/>
          </p:nvPr>
        </p:nvSpPr>
        <p:spPr/>
        <p:txBody>
          <a:bodyPr/>
          <a:lstStyle/>
          <a:p>
            <a:r>
              <a:rPr lang="pt-PT" dirty="0">
                <a:solidFill>
                  <a:schemeClr val="tx1">
                    <a:lumMod val="50000"/>
                  </a:schemeClr>
                </a:solidFill>
              </a:rPr>
              <a:t>Migrants in the labour market: citizenship and employment</a:t>
            </a:r>
            <a:endParaRPr lang="pt-PT" dirty="0"/>
          </a:p>
        </p:txBody>
      </p:sp>
      <p:pic>
        <p:nvPicPr>
          <p:cNvPr id="7" name="Picture 6">
            <a:extLst>
              <a:ext uri="{FF2B5EF4-FFF2-40B4-BE49-F238E27FC236}">
                <a16:creationId xmlns:a16="http://schemas.microsoft.com/office/drawing/2014/main" id="{4B0E0865-CA57-40EB-84C6-CB06E40F28C5}"/>
              </a:ext>
            </a:extLst>
          </p:cNvPr>
          <p:cNvPicPr>
            <a:picLocks noChangeAspect="1"/>
          </p:cNvPicPr>
          <p:nvPr/>
        </p:nvPicPr>
        <p:blipFill>
          <a:blip r:embed="rId2"/>
          <a:stretch>
            <a:fillRect/>
          </a:stretch>
        </p:blipFill>
        <p:spPr>
          <a:xfrm>
            <a:off x="10668000" y="5791200"/>
            <a:ext cx="1209675" cy="238125"/>
          </a:xfrm>
          <a:prstGeom prst="rect">
            <a:avLst/>
          </a:prstGeom>
        </p:spPr>
      </p:pic>
      <p:pic>
        <p:nvPicPr>
          <p:cNvPr id="8" name="Imagem 4" descr="Uma imagem com texto, captura de ecrã, file, Tipo de letra&#10;&#10;Os conteúdos gerados por IA podem estar incorretos.">
            <a:extLst>
              <a:ext uri="{FF2B5EF4-FFF2-40B4-BE49-F238E27FC236}">
                <a16:creationId xmlns:a16="http://schemas.microsoft.com/office/drawing/2014/main" id="{8B3E8CF8-CA07-48DB-A12F-362931499B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656422"/>
            <a:ext cx="7242857" cy="5545155"/>
          </a:xfrm>
          <a:prstGeom prst="rect">
            <a:avLst/>
          </a:prstGeom>
        </p:spPr>
      </p:pic>
    </p:spTree>
    <p:extLst>
      <p:ext uri="{BB962C8B-B14F-4D97-AF65-F5344CB8AC3E}">
        <p14:creationId xmlns:p14="http://schemas.microsoft.com/office/powerpoint/2010/main" val="9388183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ACA84-0B91-414D-92A4-86D6CF3ECF05}"/>
              </a:ext>
            </a:extLst>
          </p:cNvPr>
          <p:cNvSpPr>
            <a:spLocks noGrp="1"/>
          </p:cNvSpPr>
          <p:nvPr>
            <p:ph type="title"/>
          </p:nvPr>
        </p:nvSpPr>
        <p:spPr/>
        <p:txBody>
          <a:bodyPr/>
          <a:lstStyle/>
          <a:p>
            <a:r>
              <a:rPr lang="pt-PT" dirty="0">
                <a:solidFill>
                  <a:schemeClr val="tx1">
                    <a:lumMod val="50000"/>
                  </a:schemeClr>
                </a:solidFill>
              </a:rPr>
              <a:t>Migrants in the labour market: citizenship and precarious jobs</a:t>
            </a:r>
            <a:endParaRPr lang="pt-PT" dirty="0"/>
          </a:p>
        </p:txBody>
      </p:sp>
      <p:pic>
        <p:nvPicPr>
          <p:cNvPr id="7" name="Picture 6">
            <a:extLst>
              <a:ext uri="{FF2B5EF4-FFF2-40B4-BE49-F238E27FC236}">
                <a16:creationId xmlns:a16="http://schemas.microsoft.com/office/drawing/2014/main" id="{4B0E0865-CA57-40EB-84C6-CB06E40F28C5}"/>
              </a:ext>
            </a:extLst>
          </p:cNvPr>
          <p:cNvPicPr>
            <a:picLocks noChangeAspect="1"/>
          </p:cNvPicPr>
          <p:nvPr/>
        </p:nvPicPr>
        <p:blipFill>
          <a:blip r:embed="rId2"/>
          <a:stretch>
            <a:fillRect/>
          </a:stretch>
        </p:blipFill>
        <p:spPr>
          <a:xfrm>
            <a:off x="10668000" y="5791200"/>
            <a:ext cx="1209675" cy="238125"/>
          </a:xfrm>
          <a:prstGeom prst="rect">
            <a:avLst/>
          </a:prstGeom>
        </p:spPr>
      </p:pic>
      <p:pic>
        <p:nvPicPr>
          <p:cNvPr id="8" name="Picture 4">
            <a:extLst>
              <a:ext uri="{FF2B5EF4-FFF2-40B4-BE49-F238E27FC236}">
                <a16:creationId xmlns:a16="http://schemas.microsoft.com/office/drawing/2014/main" id="{3C8D39C0-277D-4BD0-BF8C-83B9A454E699}"/>
              </a:ext>
            </a:extLst>
          </p:cNvPr>
          <p:cNvPicPr>
            <a:picLocks noChangeAspect="1"/>
          </p:cNvPicPr>
          <p:nvPr/>
        </p:nvPicPr>
        <p:blipFill>
          <a:blip r:embed="rId3"/>
          <a:stretch>
            <a:fillRect/>
          </a:stretch>
        </p:blipFill>
        <p:spPr>
          <a:xfrm>
            <a:off x="1752600" y="650292"/>
            <a:ext cx="7239000" cy="5588182"/>
          </a:xfrm>
          <a:prstGeom prst="rect">
            <a:avLst/>
          </a:prstGeom>
        </p:spPr>
      </p:pic>
    </p:spTree>
    <p:extLst>
      <p:ext uri="{BB962C8B-B14F-4D97-AF65-F5344CB8AC3E}">
        <p14:creationId xmlns:p14="http://schemas.microsoft.com/office/powerpoint/2010/main" val="9684155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ACA84-0B91-414D-92A4-86D6CF3ECF05}"/>
              </a:ext>
            </a:extLst>
          </p:cNvPr>
          <p:cNvSpPr>
            <a:spLocks noGrp="1"/>
          </p:cNvSpPr>
          <p:nvPr>
            <p:ph type="title"/>
          </p:nvPr>
        </p:nvSpPr>
        <p:spPr/>
        <p:txBody>
          <a:bodyPr/>
          <a:lstStyle/>
          <a:p>
            <a:r>
              <a:rPr lang="pt-PT" dirty="0">
                <a:solidFill>
                  <a:schemeClr val="tx1">
                    <a:lumMod val="50000"/>
                  </a:schemeClr>
                </a:solidFill>
              </a:rPr>
              <a:t>Migrants in the labour market: citizenship and unemployment</a:t>
            </a:r>
            <a:endParaRPr lang="pt-PT" dirty="0"/>
          </a:p>
        </p:txBody>
      </p:sp>
      <p:pic>
        <p:nvPicPr>
          <p:cNvPr id="7" name="Picture 6">
            <a:extLst>
              <a:ext uri="{FF2B5EF4-FFF2-40B4-BE49-F238E27FC236}">
                <a16:creationId xmlns:a16="http://schemas.microsoft.com/office/drawing/2014/main" id="{4B0E0865-CA57-40EB-84C6-CB06E40F28C5}"/>
              </a:ext>
            </a:extLst>
          </p:cNvPr>
          <p:cNvPicPr>
            <a:picLocks noChangeAspect="1"/>
          </p:cNvPicPr>
          <p:nvPr/>
        </p:nvPicPr>
        <p:blipFill>
          <a:blip r:embed="rId2"/>
          <a:stretch>
            <a:fillRect/>
          </a:stretch>
        </p:blipFill>
        <p:spPr>
          <a:xfrm>
            <a:off x="10668000" y="5791200"/>
            <a:ext cx="1209675" cy="238125"/>
          </a:xfrm>
          <a:prstGeom prst="rect">
            <a:avLst/>
          </a:prstGeom>
        </p:spPr>
      </p:pic>
      <p:pic>
        <p:nvPicPr>
          <p:cNvPr id="8" name="Imagem 3" descr="Uma imagem com texto, file, captura de ecrã, Tipo de letra&#10;&#10;Os conteúdos gerados por IA podem estar incorretos.">
            <a:extLst>
              <a:ext uri="{FF2B5EF4-FFF2-40B4-BE49-F238E27FC236}">
                <a16:creationId xmlns:a16="http://schemas.microsoft.com/office/drawing/2014/main" id="{A8B36E0E-6699-40EA-B21C-79F1589142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637830"/>
            <a:ext cx="7620000" cy="5582339"/>
          </a:xfrm>
          <a:prstGeom prst="rect">
            <a:avLst/>
          </a:prstGeom>
        </p:spPr>
      </p:pic>
    </p:spTree>
    <p:extLst>
      <p:ext uri="{BB962C8B-B14F-4D97-AF65-F5344CB8AC3E}">
        <p14:creationId xmlns:p14="http://schemas.microsoft.com/office/powerpoint/2010/main" val="31667460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ACA84-0B91-414D-92A4-86D6CF3ECF05}"/>
              </a:ext>
            </a:extLst>
          </p:cNvPr>
          <p:cNvSpPr>
            <a:spLocks noGrp="1"/>
          </p:cNvSpPr>
          <p:nvPr>
            <p:ph type="title"/>
          </p:nvPr>
        </p:nvSpPr>
        <p:spPr/>
        <p:txBody>
          <a:bodyPr/>
          <a:lstStyle/>
          <a:p>
            <a:r>
              <a:rPr lang="pt-PT" dirty="0">
                <a:solidFill>
                  <a:schemeClr val="tx1">
                    <a:lumMod val="50000"/>
                  </a:schemeClr>
                </a:solidFill>
              </a:rPr>
              <a:t>Migrants in the labour market: citizenship and unemployment</a:t>
            </a:r>
            <a:endParaRPr lang="pt-PT" dirty="0"/>
          </a:p>
        </p:txBody>
      </p:sp>
      <p:pic>
        <p:nvPicPr>
          <p:cNvPr id="7" name="Picture 6">
            <a:extLst>
              <a:ext uri="{FF2B5EF4-FFF2-40B4-BE49-F238E27FC236}">
                <a16:creationId xmlns:a16="http://schemas.microsoft.com/office/drawing/2014/main" id="{4B0E0865-CA57-40EB-84C6-CB06E40F28C5}"/>
              </a:ext>
            </a:extLst>
          </p:cNvPr>
          <p:cNvPicPr>
            <a:picLocks noChangeAspect="1"/>
          </p:cNvPicPr>
          <p:nvPr/>
        </p:nvPicPr>
        <p:blipFill>
          <a:blip r:embed="rId2"/>
          <a:stretch>
            <a:fillRect/>
          </a:stretch>
        </p:blipFill>
        <p:spPr>
          <a:xfrm>
            <a:off x="10668000" y="5791200"/>
            <a:ext cx="1209675" cy="238125"/>
          </a:xfrm>
          <a:prstGeom prst="rect">
            <a:avLst/>
          </a:prstGeom>
        </p:spPr>
      </p:pic>
      <p:pic>
        <p:nvPicPr>
          <p:cNvPr id="3" name="Picture 2">
            <a:extLst>
              <a:ext uri="{FF2B5EF4-FFF2-40B4-BE49-F238E27FC236}">
                <a16:creationId xmlns:a16="http://schemas.microsoft.com/office/drawing/2014/main" id="{7D1E6A4C-4939-4632-A446-623891709862}"/>
              </a:ext>
            </a:extLst>
          </p:cNvPr>
          <p:cNvPicPr>
            <a:picLocks noChangeAspect="1"/>
          </p:cNvPicPr>
          <p:nvPr/>
        </p:nvPicPr>
        <p:blipFill>
          <a:blip r:embed="rId3"/>
          <a:stretch>
            <a:fillRect/>
          </a:stretch>
        </p:blipFill>
        <p:spPr>
          <a:xfrm>
            <a:off x="2084418" y="623163"/>
            <a:ext cx="8202582" cy="4817748"/>
          </a:xfrm>
          <a:prstGeom prst="rect">
            <a:avLst/>
          </a:prstGeom>
        </p:spPr>
      </p:pic>
      <p:pic>
        <p:nvPicPr>
          <p:cNvPr id="6" name="Picture 5">
            <a:extLst>
              <a:ext uri="{FF2B5EF4-FFF2-40B4-BE49-F238E27FC236}">
                <a16:creationId xmlns:a16="http://schemas.microsoft.com/office/drawing/2014/main" id="{EB9BE6F4-E016-414E-A766-C0298D92B8FA}"/>
              </a:ext>
            </a:extLst>
          </p:cNvPr>
          <p:cNvPicPr>
            <a:picLocks noChangeAspect="1"/>
          </p:cNvPicPr>
          <p:nvPr/>
        </p:nvPicPr>
        <p:blipFill>
          <a:blip r:embed="rId4"/>
          <a:stretch>
            <a:fillRect/>
          </a:stretch>
        </p:blipFill>
        <p:spPr>
          <a:xfrm>
            <a:off x="3962400" y="5215662"/>
            <a:ext cx="4686300" cy="1019175"/>
          </a:xfrm>
          <a:prstGeom prst="rect">
            <a:avLst/>
          </a:prstGeom>
        </p:spPr>
      </p:pic>
    </p:spTree>
    <p:extLst>
      <p:ext uri="{BB962C8B-B14F-4D97-AF65-F5344CB8AC3E}">
        <p14:creationId xmlns:p14="http://schemas.microsoft.com/office/powerpoint/2010/main" val="34542235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3779737E-9A4D-43B8-8130-593B5FEA4932}"/>
              </a:ext>
            </a:extLst>
          </p:cNvPr>
          <p:cNvGrpSpPr/>
          <p:nvPr/>
        </p:nvGrpSpPr>
        <p:grpSpPr>
          <a:xfrm>
            <a:off x="5215694" y="800678"/>
            <a:ext cx="6601764" cy="4695278"/>
            <a:chOff x="6143625" y="865662"/>
            <a:chExt cx="6601764" cy="4695278"/>
          </a:xfrm>
        </p:grpSpPr>
        <p:pic>
          <p:nvPicPr>
            <p:cNvPr id="4" name="Picture 3">
              <a:extLst>
                <a:ext uri="{FF2B5EF4-FFF2-40B4-BE49-F238E27FC236}">
                  <a16:creationId xmlns:a16="http://schemas.microsoft.com/office/drawing/2014/main" id="{1FFC8719-4DAE-4DFE-AB09-5D9D4C4530D1}"/>
                </a:ext>
              </a:extLst>
            </p:cNvPr>
            <p:cNvPicPr>
              <a:picLocks noChangeAspect="1"/>
            </p:cNvPicPr>
            <p:nvPr/>
          </p:nvPicPr>
          <p:blipFill>
            <a:blip r:embed="rId2"/>
            <a:stretch>
              <a:fillRect/>
            </a:stretch>
          </p:blipFill>
          <p:spPr>
            <a:xfrm>
              <a:off x="6629400" y="865662"/>
              <a:ext cx="6115989" cy="4695278"/>
            </a:xfrm>
            <a:prstGeom prst="rect">
              <a:avLst/>
            </a:prstGeom>
          </p:spPr>
        </p:pic>
        <p:sp>
          <p:nvSpPr>
            <p:cNvPr id="6" name="Rectangle 5">
              <a:extLst>
                <a:ext uri="{FF2B5EF4-FFF2-40B4-BE49-F238E27FC236}">
                  <a16:creationId xmlns:a16="http://schemas.microsoft.com/office/drawing/2014/main" id="{F7D26FBA-22F0-4728-B06E-512045BCC275}"/>
                </a:ext>
              </a:extLst>
            </p:cNvPr>
            <p:cNvSpPr/>
            <p:nvPr/>
          </p:nvSpPr>
          <p:spPr>
            <a:xfrm>
              <a:off x="6143625" y="4114800"/>
              <a:ext cx="6411264" cy="12192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pt-PT"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5" name="TextBox 4">
              <a:extLst>
                <a:ext uri="{FF2B5EF4-FFF2-40B4-BE49-F238E27FC236}">
                  <a16:creationId xmlns:a16="http://schemas.microsoft.com/office/drawing/2014/main" id="{29F5E519-8FAF-40B3-820C-71B8BF97EBC6}"/>
                </a:ext>
              </a:extLst>
            </p:cNvPr>
            <p:cNvSpPr txBox="1"/>
            <p:nvPr/>
          </p:nvSpPr>
          <p:spPr>
            <a:xfrm>
              <a:off x="6900396" y="3339899"/>
              <a:ext cx="5596404" cy="1689301"/>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vert270" wrap="square" lIns="50800" tIns="50800" rIns="50800" bIns="50800" numCol="1" spcCol="38100" rtlCol="0" anchor="ctr">
              <a:spAutoFit/>
            </a:bodyPr>
            <a:lstStyle/>
            <a:p>
              <a:pPr marL="0" marR="0" indent="0" algn="r" defTabSz="2438338" rtl="0" fontAlgn="auto" latinLnBrk="0" hangingPunct="0">
                <a:lnSpc>
                  <a:spcPct val="200000"/>
                </a:lnSpc>
                <a:spcBef>
                  <a:spcPts val="0"/>
                </a:spcBef>
                <a:spcAft>
                  <a:spcPts val="0"/>
                </a:spcAft>
                <a:buClrTx/>
                <a:buSzTx/>
                <a:buFontTx/>
                <a:buNone/>
                <a:tabLst/>
              </a:pPr>
              <a:r>
                <a:rPr lang="pt-PT" sz="1050" dirty="0">
                  <a:solidFill>
                    <a:schemeClr val="tx1">
                      <a:lumMod val="50000"/>
                    </a:schemeClr>
                  </a:solidFill>
                  <a:latin typeface="Arial" panose="020B0604020202020204" pitchFamily="34" charset="0"/>
                  <a:cs typeface="Arial" panose="020B0604020202020204" pitchFamily="34" charset="0"/>
                  <a:sym typeface="Helvetica Neue"/>
                </a:rPr>
                <a:t>Agriculture and fisheries</a:t>
              </a:r>
            </a:p>
            <a:p>
              <a:pPr marL="0" marR="0" indent="0" algn="r" defTabSz="2438338" rtl="0" fontAlgn="auto" latinLnBrk="0" hangingPunct="0">
                <a:lnSpc>
                  <a:spcPct val="200000"/>
                </a:lnSpc>
                <a:spcBef>
                  <a:spcPts val="0"/>
                </a:spcBef>
                <a:spcAft>
                  <a:spcPts val="0"/>
                </a:spcAft>
                <a:buClrTx/>
                <a:buSzTx/>
                <a:buFontTx/>
                <a:buNone/>
                <a:tabLst/>
              </a:pPr>
              <a:r>
                <a:rPr lang="pt-PT" sz="1050" dirty="0">
                  <a:solidFill>
                    <a:schemeClr val="tx1">
                      <a:lumMod val="50000"/>
                    </a:schemeClr>
                  </a:solidFill>
                  <a:latin typeface="Arial" panose="020B0604020202020204" pitchFamily="34" charset="0"/>
                  <a:cs typeface="Arial" panose="020B0604020202020204" pitchFamily="34" charset="0"/>
                  <a:sym typeface="Helvetica Neue"/>
                </a:rPr>
                <a:t>Tourism and restaurants</a:t>
              </a:r>
            </a:p>
            <a:p>
              <a:pPr marL="0" marR="0" indent="0" algn="r" defTabSz="2438338" rtl="0" fontAlgn="auto" latinLnBrk="0" hangingPunct="0">
                <a:lnSpc>
                  <a:spcPct val="200000"/>
                </a:lnSpc>
                <a:spcBef>
                  <a:spcPts val="0"/>
                </a:spcBef>
                <a:spcAft>
                  <a:spcPts val="0"/>
                </a:spcAft>
                <a:buClrTx/>
                <a:buSzTx/>
                <a:buFontTx/>
                <a:buNone/>
                <a:tabLst/>
              </a:pPr>
              <a:r>
                <a:rPr kumimoji="0" lang="pt-PT" sz="1050" b="0" i="0" u="none" strike="noStrike" cap="none" spc="0" normalizeH="0" baseline="0" dirty="0">
                  <a:ln>
                    <a:noFill/>
                  </a:ln>
                  <a:solidFill>
                    <a:schemeClr val="tx1">
                      <a:lumMod val="50000"/>
                    </a:schemeClr>
                  </a:solidFill>
                  <a:effectLst/>
                  <a:uFillTx/>
                  <a:latin typeface="Arial" panose="020B0604020202020204" pitchFamily="34" charset="0"/>
                  <a:cs typeface="Arial" panose="020B0604020202020204" pitchFamily="34" charset="0"/>
                  <a:sym typeface="Helvetica Neue"/>
                </a:rPr>
                <a:t>Administrative activities</a:t>
              </a:r>
            </a:p>
            <a:p>
              <a:pPr marL="0" marR="0" indent="0" algn="r" defTabSz="2438338" rtl="0" fontAlgn="auto" latinLnBrk="0" hangingPunct="0">
                <a:lnSpc>
                  <a:spcPct val="200000"/>
                </a:lnSpc>
                <a:spcBef>
                  <a:spcPts val="0"/>
                </a:spcBef>
                <a:spcAft>
                  <a:spcPts val="0"/>
                </a:spcAft>
                <a:buClrTx/>
                <a:buSzTx/>
                <a:buFontTx/>
                <a:buNone/>
                <a:tabLst/>
              </a:pPr>
              <a:r>
                <a:rPr lang="pt-PT" sz="1050" dirty="0">
                  <a:solidFill>
                    <a:schemeClr val="tx1">
                      <a:lumMod val="50000"/>
                    </a:schemeClr>
                  </a:solidFill>
                  <a:latin typeface="Arial" panose="020B0604020202020204" pitchFamily="34" charset="0"/>
                  <a:cs typeface="Arial" panose="020B0604020202020204" pitchFamily="34" charset="0"/>
                  <a:sym typeface="Helvetica Neue"/>
                </a:rPr>
                <a:t>Construction</a:t>
              </a:r>
            </a:p>
            <a:p>
              <a:pPr marL="0" marR="0" indent="0" algn="r" defTabSz="2438338" rtl="0" fontAlgn="auto" latinLnBrk="0" hangingPunct="0">
                <a:lnSpc>
                  <a:spcPct val="200000"/>
                </a:lnSpc>
                <a:spcBef>
                  <a:spcPts val="0"/>
                </a:spcBef>
                <a:spcAft>
                  <a:spcPts val="0"/>
                </a:spcAft>
                <a:buClrTx/>
                <a:buSzTx/>
                <a:buFontTx/>
                <a:buNone/>
                <a:tabLst/>
              </a:pPr>
              <a:r>
                <a:rPr kumimoji="0" lang="pt-PT" sz="1050" b="0" i="0" u="none" strike="noStrike" cap="none" spc="0" normalizeH="0" baseline="0" dirty="0">
                  <a:ln>
                    <a:noFill/>
                  </a:ln>
                  <a:solidFill>
                    <a:schemeClr val="tx1">
                      <a:lumMod val="50000"/>
                    </a:schemeClr>
                  </a:solidFill>
                  <a:effectLst/>
                  <a:uFillTx/>
                  <a:latin typeface="Arial" panose="020B0604020202020204" pitchFamily="34" charset="0"/>
                  <a:cs typeface="Arial" panose="020B0604020202020204" pitchFamily="34" charset="0"/>
                  <a:sym typeface="Helvetica Neue"/>
                </a:rPr>
                <a:t>Real Es</a:t>
              </a:r>
              <a:r>
                <a:rPr lang="pt-PT" sz="1050" dirty="0">
                  <a:solidFill>
                    <a:schemeClr val="tx1">
                      <a:lumMod val="50000"/>
                    </a:schemeClr>
                  </a:solidFill>
                  <a:latin typeface="Arial" panose="020B0604020202020204" pitchFamily="34" charset="0"/>
                  <a:cs typeface="Arial" panose="020B0604020202020204" pitchFamily="34" charset="0"/>
                  <a:sym typeface="Helvetica Neue"/>
                </a:rPr>
                <a:t>tate</a:t>
              </a:r>
            </a:p>
            <a:p>
              <a:pPr marL="0" marR="0" indent="0" algn="r" defTabSz="2438338" rtl="0" fontAlgn="auto" latinLnBrk="0" hangingPunct="0">
                <a:lnSpc>
                  <a:spcPct val="200000"/>
                </a:lnSpc>
                <a:spcBef>
                  <a:spcPts val="0"/>
                </a:spcBef>
                <a:spcAft>
                  <a:spcPts val="0"/>
                </a:spcAft>
                <a:buClrTx/>
                <a:buSzTx/>
                <a:buFontTx/>
                <a:buNone/>
                <a:tabLst/>
              </a:pPr>
              <a:r>
                <a:rPr kumimoji="0" lang="pt-PT" sz="1050" b="0" i="0" u="none" strike="noStrike" cap="none" spc="0" normalizeH="0" baseline="0" dirty="0">
                  <a:ln>
                    <a:noFill/>
                  </a:ln>
                  <a:solidFill>
                    <a:schemeClr val="tx1">
                      <a:lumMod val="50000"/>
                    </a:schemeClr>
                  </a:solidFill>
                  <a:effectLst/>
                  <a:uFillTx/>
                  <a:latin typeface="Arial" panose="020B0604020202020204" pitchFamily="34" charset="0"/>
                  <a:cs typeface="Arial" panose="020B0604020202020204" pitchFamily="34" charset="0"/>
                  <a:sym typeface="Helvetica Neue"/>
                </a:rPr>
                <a:t>Artistic activities</a:t>
              </a:r>
            </a:p>
            <a:p>
              <a:pPr marL="0" marR="0" indent="0" algn="r" defTabSz="2438338" rtl="0" fontAlgn="auto" latinLnBrk="0" hangingPunct="0">
                <a:lnSpc>
                  <a:spcPct val="200000"/>
                </a:lnSpc>
                <a:spcBef>
                  <a:spcPts val="0"/>
                </a:spcBef>
                <a:spcAft>
                  <a:spcPts val="0"/>
                </a:spcAft>
                <a:buClrTx/>
                <a:buSzTx/>
                <a:buFontTx/>
                <a:buNone/>
                <a:tabLst/>
              </a:pPr>
              <a:r>
                <a:rPr lang="pt-PT" sz="1050" dirty="0">
                  <a:solidFill>
                    <a:schemeClr val="tx1">
                      <a:lumMod val="50000"/>
                    </a:schemeClr>
                  </a:solidFill>
                  <a:latin typeface="Arial" panose="020B0604020202020204" pitchFamily="34" charset="0"/>
                  <a:cs typeface="Arial" panose="020B0604020202020204" pitchFamily="34" charset="0"/>
                  <a:sym typeface="Helvetica Neue"/>
                </a:rPr>
                <a:t>Information and comunication</a:t>
              </a:r>
            </a:p>
            <a:p>
              <a:pPr marL="0" marR="0" indent="0" algn="r" defTabSz="2438338" rtl="0" fontAlgn="auto" latinLnBrk="0" hangingPunct="0">
                <a:lnSpc>
                  <a:spcPct val="200000"/>
                </a:lnSpc>
                <a:spcBef>
                  <a:spcPts val="0"/>
                </a:spcBef>
                <a:spcAft>
                  <a:spcPts val="0"/>
                </a:spcAft>
                <a:buClrTx/>
                <a:buSzTx/>
                <a:buFontTx/>
                <a:buNone/>
                <a:tabLst/>
              </a:pPr>
              <a:r>
                <a:rPr kumimoji="0" lang="pt-PT" sz="1050" b="0" i="0" u="none" strike="noStrike" cap="none" spc="0" normalizeH="0" baseline="0" dirty="0">
                  <a:ln>
                    <a:noFill/>
                  </a:ln>
                  <a:solidFill>
                    <a:schemeClr val="tx1">
                      <a:lumMod val="50000"/>
                    </a:schemeClr>
                  </a:solidFill>
                  <a:effectLst/>
                  <a:uFillTx/>
                  <a:latin typeface="Arial" panose="020B0604020202020204" pitchFamily="34" charset="0"/>
                  <a:cs typeface="Arial" panose="020B0604020202020204" pitchFamily="34" charset="0"/>
                  <a:sym typeface="Helvetica Neue"/>
                </a:rPr>
                <a:t>Other services</a:t>
              </a:r>
            </a:p>
            <a:p>
              <a:pPr marL="0" marR="0" indent="0" algn="r" defTabSz="2438338" rtl="0" fontAlgn="auto" latinLnBrk="0" hangingPunct="0">
                <a:lnSpc>
                  <a:spcPct val="200000"/>
                </a:lnSpc>
                <a:spcBef>
                  <a:spcPts val="0"/>
                </a:spcBef>
                <a:spcAft>
                  <a:spcPts val="0"/>
                </a:spcAft>
                <a:buClrTx/>
                <a:buSzTx/>
                <a:buFontTx/>
                <a:buNone/>
                <a:tabLst/>
              </a:pPr>
              <a:r>
                <a:rPr lang="pt-PT" sz="1050" dirty="0">
                  <a:solidFill>
                    <a:schemeClr val="tx1">
                      <a:lumMod val="50000"/>
                    </a:schemeClr>
                  </a:solidFill>
                  <a:latin typeface="Arial" panose="020B0604020202020204" pitchFamily="34" charset="0"/>
                  <a:cs typeface="Arial" panose="020B0604020202020204" pitchFamily="34" charset="0"/>
                  <a:sym typeface="Helvetica Neue"/>
                </a:rPr>
                <a:t>Consultancy and scientific</a:t>
              </a:r>
            </a:p>
            <a:p>
              <a:pPr marL="0" marR="0" indent="0" algn="r" defTabSz="2438338" rtl="0" fontAlgn="auto" latinLnBrk="0" hangingPunct="0">
                <a:lnSpc>
                  <a:spcPct val="200000"/>
                </a:lnSpc>
                <a:spcBef>
                  <a:spcPts val="0"/>
                </a:spcBef>
                <a:spcAft>
                  <a:spcPts val="0"/>
                </a:spcAft>
                <a:buClrTx/>
                <a:buSzTx/>
                <a:buFontTx/>
                <a:buNone/>
                <a:tabLst/>
              </a:pPr>
              <a:r>
                <a:rPr kumimoji="0" lang="pt-PT" sz="1050" b="0" i="0" u="none" strike="noStrike" cap="none" spc="0" normalizeH="0" baseline="0" dirty="0">
                  <a:ln>
                    <a:noFill/>
                  </a:ln>
                  <a:solidFill>
                    <a:schemeClr val="tx1">
                      <a:lumMod val="50000"/>
                    </a:schemeClr>
                  </a:solidFill>
                  <a:effectLst/>
                  <a:uFillTx/>
                  <a:latin typeface="Arial" panose="020B0604020202020204" pitchFamily="34" charset="0"/>
                  <a:cs typeface="Arial" panose="020B0604020202020204" pitchFamily="34" charset="0"/>
                  <a:sym typeface="Helvetica Neue"/>
                </a:rPr>
                <a:t>Transpo</a:t>
              </a:r>
              <a:r>
                <a:rPr lang="pt-PT" sz="1050" dirty="0">
                  <a:solidFill>
                    <a:schemeClr val="tx1">
                      <a:lumMod val="50000"/>
                    </a:schemeClr>
                  </a:solidFill>
                  <a:latin typeface="Arial" panose="020B0604020202020204" pitchFamily="34" charset="0"/>
                  <a:cs typeface="Arial" panose="020B0604020202020204" pitchFamily="34" charset="0"/>
                  <a:sym typeface="Helvetica Neue"/>
                </a:rPr>
                <a:t>rts</a:t>
              </a:r>
            </a:p>
            <a:p>
              <a:pPr marL="0" marR="0" indent="0" algn="r" defTabSz="2438338" rtl="0" fontAlgn="auto" latinLnBrk="0" hangingPunct="0">
                <a:lnSpc>
                  <a:spcPct val="200000"/>
                </a:lnSpc>
                <a:spcBef>
                  <a:spcPts val="0"/>
                </a:spcBef>
                <a:spcAft>
                  <a:spcPts val="0"/>
                </a:spcAft>
                <a:buClrTx/>
                <a:buSzTx/>
                <a:buFontTx/>
                <a:buNone/>
                <a:tabLst/>
              </a:pPr>
              <a:r>
                <a:rPr lang="pt-PT" sz="1050" dirty="0">
                  <a:solidFill>
                    <a:schemeClr val="tx1">
                      <a:lumMod val="50000"/>
                    </a:schemeClr>
                  </a:solidFill>
                  <a:latin typeface="Arial" panose="020B0604020202020204" pitchFamily="34" charset="0"/>
                  <a:cs typeface="Arial" panose="020B0604020202020204" pitchFamily="34" charset="0"/>
                  <a:sym typeface="Helvetica Neue"/>
                </a:rPr>
                <a:t>Retail</a:t>
              </a:r>
            </a:p>
            <a:p>
              <a:pPr marL="0" marR="0" indent="0" algn="r" defTabSz="2438338" rtl="0" fontAlgn="auto" latinLnBrk="0" hangingPunct="0">
                <a:lnSpc>
                  <a:spcPct val="200000"/>
                </a:lnSpc>
                <a:spcBef>
                  <a:spcPts val="0"/>
                </a:spcBef>
                <a:spcAft>
                  <a:spcPts val="0"/>
                </a:spcAft>
                <a:buClrTx/>
                <a:buSzTx/>
                <a:buFontTx/>
                <a:buNone/>
                <a:tabLst/>
              </a:pPr>
              <a:r>
                <a:rPr kumimoji="0" lang="pt-PT" sz="1050" b="0" i="0" u="none" strike="noStrike" cap="none" spc="0" normalizeH="0" baseline="0" dirty="0">
                  <a:ln>
                    <a:noFill/>
                  </a:ln>
                  <a:solidFill>
                    <a:schemeClr val="tx1">
                      <a:lumMod val="50000"/>
                    </a:schemeClr>
                  </a:solidFill>
                  <a:effectLst/>
                  <a:uFillTx/>
                  <a:latin typeface="Arial" panose="020B0604020202020204" pitchFamily="34" charset="0"/>
                  <a:cs typeface="Arial" panose="020B0604020202020204" pitchFamily="34" charset="0"/>
                  <a:sym typeface="Helvetica Neue"/>
                </a:rPr>
                <a:t>Mining and similar</a:t>
              </a:r>
            </a:p>
            <a:p>
              <a:pPr marL="0" marR="0" indent="0" algn="r" defTabSz="2438338" rtl="0" fontAlgn="auto" latinLnBrk="0" hangingPunct="0">
                <a:lnSpc>
                  <a:spcPct val="200000"/>
                </a:lnSpc>
                <a:spcBef>
                  <a:spcPts val="0"/>
                </a:spcBef>
                <a:spcAft>
                  <a:spcPts val="0"/>
                </a:spcAft>
                <a:buClrTx/>
                <a:buSzTx/>
                <a:buFontTx/>
                <a:buNone/>
                <a:tabLst/>
              </a:pPr>
              <a:r>
                <a:rPr lang="pt-PT" sz="1050" dirty="0">
                  <a:solidFill>
                    <a:schemeClr val="tx1">
                      <a:lumMod val="50000"/>
                    </a:schemeClr>
                  </a:solidFill>
                  <a:latin typeface="Arial" panose="020B0604020202020204" pitchFamily="34" charset="0"/>
                  <a:cs typeface="Arial" panose="020B0604020202020204" pitchFamily="34" charset="0"/>
                  <a:sym typeface="Helvetica Neue"/>
                </a:rPr>
                <a:t>Manufacturing</a:t>
              </a:r>
            </a:p>
            <a:p>
              <a:pPr marL="0" marR="0" indent="0" algn="r" defTabSz="2438338" rtl="0" fontAlgn="auto" latinLnBrk="0" hangingPunct="0">
                <a:lnSpc>
                  <a:spcPct val="200000"/>
                </a:lnSpc>
                <a:spcBef>
                  <a:spcPts val="0"/>
                </a:spcBef>
                <a:spcAft>
                  <a:spcPts val="0"/>
                </a:spcAft>
                <a:buClrTx/>
                <a:buSzTx/>
                <a:buFontTx/>
                <a:buNone/>
                <a:tabLst/>
              </a:pPr>
              <a:r>
                <a:rPr kumimoji="0" lang="pt-PT" sz="1050" b="0" i="0" u="none" strike="noStrike" cap="none" spc="0" normalizeH="0" baseline="0" dirty="0">
                  <a:ln>
                    <a:noFill/>
                  </a:ln>
                  <a:solidFill>
                    <a:schemeClr val="tx1">
                      <a:lumMod val="50000"/>
                    </a:schemeClr>
                  </a:solidFill>
                  <a:effectLst/>
                  <a:uFillTx/>
                  <a:latin typeface="Arial" panose="020B0604020202020204" pitchFamily="34" charset="0"/>
                  <a:cs typeface="Arial" panose="020B0604020202020204" pitchFamily="34" charset="0"/>
                  <a:sym typeface="Helvetica Neue"/>
                </a:rPr>
                <a:t>Water</a:t>
              </a:r>
            </a:p>
            <a:p>
              <a:pPr marL="0" marR="0" indent="0" algn="r" defTabSz="2438338" rtl="0" fontAlgn="auto" latinLnBrk="0" hangingPunct="0">
                <a:lnSpc>
                  <a:spcPct val="200000"/>
                </a:lnSpc>
                <a:spcBef>
                  <a:spcPts val="0"/>
                </a:spcBef>
                <a:spcAft>
                  <a:spcPts val="0"/>
                </a:spcAft>
                <a:buClrTx/>
                <a:buSzTx/>
                <a:buFontTx/>
                <a:buNone/>
                <a:tabLst/>
              </a:pPr>
              <a:r>
                <a:rPr lang="pt-PT" sz="1050" dirty="0">
                  <a:solidFill>
                    <a:schemeClr val="tx1">
                      <a:lumMod val="50000"/>
                    </a:schemeClr>
                  </a:solidFill>
                  <a:latin typeface="Arial" panose="020B0604020202020204" pitchFamily="34" charset="0"/>
                  <a:cs typeface="Arial" panose="020B0604020202020204" pitchFamily="34" charset="0"/>
                  <a:sym typeface="Helvetica Neue"/>
                </a:rPr>
                <a:t>Financial sector</a:t>
              </a:r>
            </a:p>
            <a:p>
              <a:pPr marL="0" marR="0" indent="0" algn="r" defTabSz="2438338" rtl="0" fontAlgn="auto" latinLnBrk="0" hangingPunct="0">
                <a:lnSpc>
                  <a:spcPct val="200000"/>
                </a:lnSpc>
                <a:spcBef>
                  <a:spcPts val="0"/>
                </a:spcBef>
                <a:spcAft>
                  <a:spcPts val="0"/>
                </a:spcAft>
                <a:buClrTx/>
                <a:buSzTx/>
                <a:buFontTx/>
                <a:buNone/>
                <a:tabLst/>
              </a:pPr>
              <a:r>
                <a:rPr kumimoji="0" lang="pt-PT" sz="1050" b="0" i="0" u="none" strike="noStrike" cap="none" spc="0" normalizeH="0" baseline="0" dirty="0">
                  <a:ln>
                    <a:noFill/>
                  </a:ln>
                  <a:solidFill>
                    <a:schemeClr val="tx1">
                      <a:lumMod val="50000"/>
                    </a:schemeClr>
                  </a:solidFill>
                  <a:effectLst/>
                  <a:uFillTx/>
                  <a:latin typeface="Arial" panose="020B0604020202020204" pitchFamily="34" charset="0"/>
                  <a:cs typeface="Arial" panose="020B0604020202020204" pitchFamily="34" charset="0"/>
                  <a:sym typeface="Helvetica Neue"/>
                </a:rPr>
                <a:t>Electricity and gas</a:t>
              </a:r>
            </a:p>
          </p:txBody>
        </p:sp>
      </p:grpSp>
      <p:sp>
        <p:nvSpPr>
          <p:cNvPr id="2" name="Title 1">
            <a:extLst>
              <a:ext uri="{FF2B5EF4-FFF2-40B4-BE49-F238E27FC236}">
                <a16:creationId xmlns:a16="http://schemas.microsoft.com/office/drawing/2014/main" id="{B89ACA84-0B91-414D-92A4-86D6CF3ECF05}"/>
              </a:ext>
            </a:extLst>
          </p:cNvPr>
          <p:cNvSpPr>
            <a:spLocks noGrp="1"/>
          </p:cNvSpPr>
          <p:nvPr>
            <p:ph type="title"/>
          </p:nvPr>
        </p:nvSpPr>
        <p:spPr>
          <a:xfrm>
            <a:off x="609600" y="341943"/>
            <a:ext cx="10972800" cy="562074"/>
          </a:xfrm>
        </p:spPr>
        <p:txBody>
          <a:bodyPr/>
          <a:lstStyle/>
          <a:p>
            <a:r>
              <a:rPr lang="pt-PT" dirty="0">
                <a:solidFill>
                  <a:schemeClr val="tx1">
                    <a:lumMod val="50000"/>
                  </a:schemeClr>
                </a:solidFill>
              </a:rPr>
              <a:t>To summarize</a:t>
            </a:r>
            <a:endParaRPr lang="pt-PT" dirty="0"/>
          </a:p>
        </p:txBody>
      </p:sp>
      <p:sp>
        <p:nvSpPr>
          <p:cNvPr id="3" name="Content Placeholder 2">
            <a:extLst>
              <a:ext uri="{FF2B5EF4-FFF2-40B4-BE49-F238E27FC236}">
                <a16:creationId xmlns:a16="http://schemas.microsoft.com/office/drawing/2014/main" id="{235E3877-C51C-4521-9391-AA42EE637265}"/>
              </a:ext>
            </a:extLst>
          </p:cNvPr>
          <p:cNvSpPr>
            <a:spLocks noGrp="1"/>
          </p:cNvSpPr>
          <p:nvPr>
            <p:ph idx="1"/>
          </p:nvPr>
        </p:nvSpPr>
        <p:spPr>
          <a:xfrm>
            <a:off x="457200" y="1904999"/>
            <a:ext cx="4563477" cy="4035615"/>
          </a:xfrm>
        </p:spPr>
        <p:txBody>
          <a:bodyPr>
            <a:normAutofit fontScale="85000" lnSpcReduction="10000"/>
          </a:bodyPr>
          <a:lstStyle/>
          <a:p>
            <a:pPr>
              <a:defRPr/>
            </a:pPr>
            <a:r>
              <a:rPr lang="pt-BR" dirty="0">
                <a:sym typeface="Helvetica Neue"/>
              </a:rPr>
              <a:t>High activity rates</a:t>
            </a:r>
          </a:p>
          <a:p>
            <a:pPr>
              <a:defRPr/>
            </a:pPr>
            <a:r>
              <a:rPr lang="pt-BR" dirty="0">
                <a:sym typeface="Helvetica Neue"/>
              </a:rPr>
              <a:t>Dual labour markets: Migrants more likely to experience...</a:t>
            </a:r>
          </a:p>
          <a:p>
            <a:pPr lvl="1">
              <a:defRPr/>
            </a:pPr>
            <a:r>
              <a:rPr lang="pt-BR" dirty="0">
                <a:sym typeface="Helvetica Neue"/>
              </a:rPr>
              <a:t>Precarious employment</a:t>
            </a:r>
          </a:p>
          <a:p>
            <a:pPr lvl="1">
              <a:defRPr/>
            </a:pPr>
            <a:r>
              <a:rPr lang="pt-BR" dirty="0">
                <a:sym typeface="Helvetica Neue"/>
              </a:rPr>
              <a:t>Higher unemployment</a:t>
            </a:r>
          </a:p>
          <a:p>
            <a:pPr lvl="1">
              <a:defRPr/>
            </a:pPr>
            <a:r>
              <a:rPr lang="pt-BR" dirty="0">
                <a:sym typeface="Helvetica Neue"/>
              </a:rPr>
              <a:t>Temporary work and atypical forms of work</a:t>
            </a:r>
          </a:p>
          <a:p>
            <a:pPr lvl="1">
              <a:defRPr/>
            </a:pPr>
            <a:r>
              <a:rPr lang="pt-BR" dirty="0">
                <a:sym typeface="Helvetica Neue"/>
              </a:rPr>
              <a:t>Part-time work</a:t>
            </a:r>
          </a:p>
          <a:p>
            <a:pPr>
              <a:defRPr/>
            </a:pPr>
            <a:r>
              <a:rPr lang="pt-BR" dirty="0">
                <a:sym typeface="Helvetica Neue"/>
              </a:rPr>
              <a:t>Heterogeneity: education, but especially citizenship</a:t>
            </a:r>
            <a:endParaRPr lang="pt-PT" dirty="0"/>
          </a:p>
        </p:txBody>
      </p:sp>
      <p:sp>
        <p:nvSpPr>
          <p:cNvPr id="11" name="CaixaDeTexto 10">
            <a:extLst>
              <a:ext uri="{FF2B5EF4-FFF2-40B4-BE49-F238E27FC236}">
                <a16:creationId xmlns:a16="http://schemas.microsoft.com/office/drawing/2014/main" id="{060A1ADB-33F8-4464-829F-476D28D9C159}"/>
              </a:ext>
            </a:extLst>
          </p:cNvPr>
          <p:cNvSpPr txBox="1"/>
          <p:nvPr/>
        </p:nvSpPr>
        <p:spPr>
          <a:xfrm>
            <a:off x="4771028" y="917385"/>
            <a:ext cx="7300595" cy="400110"/>
          </a:xfrm>
          <a:prstGeom prst="rect">
            <a:avLst/>
          </a:prstGeom>
          <a:solidFill>
            <a:srgbClr val="FFFFFF"/>
          </a:solidFill>
          <a:ln w="12700" cap="flat">
            <a:noFill/>
            <a:miter lim="400000"/>
          </a:ln>
          <a:effectLst/>
          <a:sp3d/>
        </p:spPr>
        <p:style>
          <a:lnRef idx="0">
            <a:scrgbClr r="0" g="0" b="0"/>
          </a:lnRef>
          <a:fillRef idx="0">
            <a:scrgbClr r="0" g="0" b="0"/>
          </a:fillRef>
          <a:effectRef idx="0">
            <a:scrgbClr r="0" g="0" b="0"/>
          </a:effectRef>
          <a:fontRef idx="none"/>
        </p:style>
        <p:txBody>
          <a:bodyPr spcFirstLastPara="1" wrap="square" lIns="38100" tIns="38100" rIns="38100" bIns="38100" spcCol="38100" anchor="ctr">
            <a:spAutoFit/>
          </a:bodyPr>
          <a:lstStyle/>
          <a:p>
            <a:pPr algn="ctr" defTabSz="1828754" fontAlgn="auto">
              <a:spcBef>
                <a:spcPts val="0"/>
              </a:spcBef>
              <a:spcAft>
                <a:spcPts val="0"/>
              </a:spcAft>
              <a:defRPr/>
            </a:pPr>
            <a:r>
              <a:rPr lang="en-US" sz="2100" b="1" dirty="0">
                <a:solidFill>
                  <a:srgbClr val="5E5E5E"/>
                </a:solidFill>
                <a:latin typeface="Sharp Sans"/>
                <a:sym typeface="Helvetica Neue"/>
              </a:rPr>
              <a:t>Foreign workers as a share of total workers by sector, Portugal</a:t>
            </a:r>
            <a:endParaRPr lang="pt-PT" sz="2100" b="1" dirty="0">
              <a:solidFill>
                <a:srgbClr val="5E5E5E"/>
              </a:solidFill>
              <a:latin typeface="Sharp Sans"/>
              <a:sym typeface="Helvetica Neue"/>
            </a:endParaRPr>
          </a:p>
        </p:txBody>
      </p:sp>
      <p:sp>
        <p:nvSpPr>
          <p:cNvPr id="12" name="Rectangle 11">
            <a:extLst>
              <a:ext uri="{FF2B5EF4-FFF2-40B4-BE49-F238E27FC236}">
                <a16:creationId xmlns:a16="http://schemas.microsoft.com/office/drawing/2014/main" id="{D5F027E3-8C69-4BEA-BA3C-0D50DC33B3C9}"/>
              </a:ext>
            </a:extLst>
          </p:cNvPr>
          <p:cNvSpPr/>
          <p:nvPr/>
        </p:nvSpPr>
        <p:spPr>
          <a:xfrm>
            <a:off x="5618252" y="4964216"/>
            <a:ext cx="6411264" cy="584775"/>
          </a:xfrm>
          <a:prstGeom prst="rect">
            <a:avLst/>
          </a:prstGeom>
        </p:spPr>
        <p:txBody>
          <a:bodyPr wrap="square">
            <a:spAutoFit/>
          </a:bodyPr>
          <a:lstStyle/>
          <a:p>
            <a:r>
              <a:rPr lang="pt-PT" sz="1600" dirty="0">
                <a:solidFill>
                  <a:srgbClr val="44546A"/>
                </a:solidFill>
                <a:latin typeface="Sharp Sans"/>
                <a:ea typeface="Calibri" panose="020F0502020204030204" pitchFamily="34" charset="0"/>
                <a:cs typeface="Times New Roman" panose="02020603050405020304" pitchFamily="18" charset="0"/>
              </a:rPr>
              <a:t>Source: Social Security administrative data and Bank of Portugal. Employers (16-74) who reported social contributions at least one day per month.</a:t>
            </a:r>
            <a:endParaRPr lang="en-GB" sz="1600" b="1" dirty="0"/>
          </a:p>
        </p:txBody>
      </p:sp>
    </p:spTree>
    <p:extLst>
      <p:ext uri="{BB962C8B-B14F-4D97-AF65-F5344CB8AC3E}">
        <p14:creationId xmlns:p14="http://schemas.microsoft.com/office/powerpoint/2010/main" val="42742965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m 18" descr="Uma imagem com pessoa, multidão, pessoas, grupo&#10;&#10;Descrição gerada automaticamente">
            <a:extLst>
              <a:ext uri="{FF2B5EF4-FFF2-40B4-BE49-F238E27FC236}">
                <a16:creationId xmlns:a16="http://schemas.microsoft.com/office/drawing/2014/main" id="{F983C213-75F6-4F28-A83A-B1F4EABA6ED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08320" y="0"/>
            <a:ext cx="7665720" cy="8486964"/>
          </a:xfrm>
          <a:prstGeom prst="rect">
            <a:avLst/>
          </a:prstGeom>
        </p:spPr>
      </p:pic>
      <p:pic>
        <p:nvPicPr>
          <p:cNvPr id="15" name="Imagem 14" descr="Uma imagem com seta&#10;&#10;Descrição gerada automaticamente">
            <a:extLst>
              <a:ext uri="{FF2B5EF4-FFF2-40B4-BE49-F238E27FC236}">
                <a16:creationId xmlns:a16="http://schemas.microsoft.com/office/drawing/2014/main" id="{884D92BF-899A-4CFF-9684-9196699935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534" y="0"/>
            <a:ext cx="12192000" cy="6858000"/>
          </a:xfrm>
          <a:prstGeom prst="rect">
            <a:avLst/>
          </a:prstGeom>
        </p:spPr>
      </p:pic>
      <p:pic>
        <p:nvPicPr>
          <p:cNvPr id="8" name="Imagem 7">
            <a:extLst>
              <a:ext uri="{FF2B5EF4-FFF2-40B4-BE49-F238E27FC236}">
                <a16:creationId xmlns:a16="http://schemas.microsoft.com/office/drawing/2014/main" id="{AE2E0E1E-C7C8-4F99-A8A9-E69823BA1E9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13796" y="250266"/>
            <a:ext cx="889804" cy="744584"/>
          </a:xfrm>
          <a:prstGeom prst="rect">
            <a:avLst/>
          </a:prstGeom>
        </p:spPr>
      </p:pic>
      <p:sp>
        <p:nvSpPr>
          <p:cNvPr id="20" name="CaixaDeTexto 19">
            <a:extLst>
              <a:ext uri="{FF2B5EF4-FFF2-40B4-BE49-F238E27FC236}">
                <a16:creationId xmlns:a16="http://schemas.microsoft.com/office/drawing/2014/main" id="{7CC83B7C-92DA-4A0D-8B5C-DA6B89550666}"/>
              </a:ext>
            </a:extLst>
          </p:cNvPr>
          <p:cNvSpPr txBox="1"/>
          <p:nvPr/>
        </p:nvSpPr>
        <p:spPr>
          <a:xfrm>
            <a:off x="-363731" y="1000250"/>
            <a:ext cx="9764858" cy="28623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PT" sz="3600" b="1" i="0" u="none" strike="noStrike" kern="1200" cap="none" spc="0" normalizeH="0" baseline="0" noProof="0" dirty="0">
              <a:ln>
                <a:noFill/>
              </a:ln>
              <a:solidFill>
                <a:srgbClr val="FFFFFF"/>
              </a:solidFill>
              <a:effectLst/>
              <a:uLnTx/>
              <a:uFillTx/>
              <a:latin typeface="Sharp Sans"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PT" sz="3600" b="1" i="0" u="none" strike="noStrike" kern="1200" cap="none" spc="0" normalizeH="0" baseline="0" noProof="0" dirty="0">
              <a:ln>
                <a:noFill/>
              </a:ln>
              <a:solidFill>
                <a:srgbClr val="FFFFFF"/>
              </a:solidFill>
              <a:effectLst/>
              <a:uLnTx/>
              <a:uFillTx/>
              <a:latin typeface="Sharp Sans"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PT" sz="3600" b="1" i="0" u="none" strike="noStrike" kern="1200" cap="none" spc="0" normalizeH="0" baseline="0" noProof="0" dirty="0">
              <a:ln>
                <a:noFill/>
              </a:ln>
              <a:solidFill>
                <a:srgbClr val="FFFFFF"/>
              </a:solidFill>
              <a:effectLst/>
              <a:uLnTx/>
              <a:uFillTx/>
              <a:latin typeface="Sharp Sans"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PT" sz="3600" b="1" i="0" u="none" strike="noStrike" kern="1200" cap="none" spc="0" normalizeH="0" baseline="0" noProof="0" dirty="0">
              <a:ln>
                <a:noFill/>
              </a:ln>
              <a:solidFill>
                <a:srgbClr val="FFFFFF"/>
              </a:solidFill>
              <a:effectLst/>
              <a:uLnTx/>
              <a:uFillTx/>
              <a:latin typeface="Sharp Sans"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PT" sz="3600" b="1" i="0" u="none" strike="noStrike" kern="1200" cap="none" spc="0" normalizeH="0" baseline="0" noProof="0" dirty="0">
              <a:ln>
                <a:noFill/>
              </a:ln>
              <a:solidFill>
                <a:srgbClr val="FFFFFF"/>
              </a:solidFill>
              <a:effectLst/>
              <a:uLnTx/>
              <a:uFillTx/>
              <a:latin typeface="Sharp Sans" pitchFamily="2" charset="0"/>
            </a:endParaRPr>
          </a:p>
        </p:txBody>
      </p:sp>
      <p:sp>
        <p:nvSpPr>
          <p:cNvPr id="11" name="Lorem ipsum dolor sit amet, consectetur adipiscing elit. Morbi lacinia congue rutrum. Ut neque nibh, tincidunt eget blandit congue, imperdiet quis metus. Duis non efficitur elit, ut euismod enim. Nulla nec leo mi. Nulla egestas, velit quis ullamcorper he">
            <a:extLst>
              <a:ext uri="{FF2B5EF4-FFF2-40B4-BE49-F238E27FC236}">
                <a16:creationId xmlns:a16="http://schemas.microsoft.com/office/drawing/2014/main" id="{8142113A-F661-4EB5-8C41-86CC4A82C15A}"/>
              </a:ext>
            </a:extLst>
          </p:cNvPr>
          <p:cNvSpPr txBox="1">
            <a:spLocks/>
          </p:cNvSpPr>
          <p:nvPr/>
        </p:nvSpPr>
        <p:spPr>
          <a:xfrm>
            <a:off x="895331" y="6051232"/>
            <a:ext cx="2864710" cy="691289"/>
          </a:xfrm>
          <a:prstGeom prst="rect">
            <a:avLst/>
          </a:prstGeom>
        </p:spPr>
        <p:txBody>
          <a:bodyPr lIns="91440" tIns="45720" rIns="91440" bIns="45720" anchor="t"/>
          <a:lstStyle>
            <a:lvl1pPr marL="609600" marR="0" indent="-609600" algn="l" defTabSz="2438338"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Sharp Sans"/>
                <a:ea typeface="Sharp Sans"/>
                <a:cs typeface="Sharp Sans"/>
                <a:sym typeface="Sharp Sans"/>
              </a:defRPr>
            </a:lvl1pPr>
            <a:lvl2pPr marL="1219200" marR="0" indent="-609600" algn="l" defTabSz="2438338"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Sharp Sans"/>
                <a:ea typeface="Sharp Sans"/>
                <a:cs typeface="Sharp Sans"/>
                <a:sym typeface="Sharp Sans"/>
              </a:defRPr>
            </a:lvl2pPr>
            <a:lvl3pPr marL="1828800" marR="0" indent="-609600" algn="l" defTabSz="2438338"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Sharp Sans"/>
                <a:ea typeface="Sharp Sans"/>
                <a:cs typeface="Sharp Sans"/>
                <a:sym typeface="Sharp Sans"/>
              </a:defRPr>
            </a:lvl3pPr>
            <a:lvl4pPr marL="2438400" marR="0" indent="-609600" algn="l" defTabSz="2438338"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Sharp Sans"/>
                <a:ea typeface="Sharp Sans"/>
                <a:cs typeface="Sharp Sans"/>
                <a:sym typeface="Sharp Sans"/>
              </a:defRPr>
            </a:lvl4pPr>
            <a:lvl5pPr marL="3048000" marR="0" indent="-609600" algn="l" defTabSz="2438338"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Sharp Sans"/>
                <a:ea typeface="Sharp Sans"/>
                <a:cs typeface="Sharp Sans"/>
                <a:sym typeface="Sharp Sans"/>
              </a:defRPr>
            </a:lvl5pPr>
            <a:lvl6pPr marL="3657600" marR="0" indent="-609600" algn="l" defTabSz="2438338"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Sharp Sans"/>
                <a:ea typeface="Sharp Sans"/>
                <a:cs typeface="Sharp Sans"/>
                <a:sym typeface="Sharp Sans"/>
              </a:defRPr>
            </a:lvl6pPr>
            <a:lvl7pPr marL="4267200" marR="0" indent="-609600" algn="l" defTabSz="2438338"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Sharp Sans"/>
                <a:ea typeface="Sharp Sans"/>
                <a:cs typeface="Sharp Sans"/>
                <a:sym typeface="Sharp Sans"/>
              </a:defRPr>
            </a:lvl7pPr>
            <a:lvl8pPr marL="4876800" marR="0" indent="-609600" algn="l" defTabSz="2438338"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Sharp Sans"/>
                <a:ea typeface="Sharp Sans"/>
                <a:cs typeface="Sharp Sans"/>
                <a:sym typeface="Sharp Sans"/>
              </a:defRPr>
            </a:lvl8pPr>
            <a:lvl9pPr marL="5486400" marR="0" indent="-609600" algn="l" defTabSz="2438338"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Sharp Sans"/>
                <a:ea typeface="Sharp Sans"/>
                <a:cs typeface="Sharp Sans"/>
                <a:sym typeface="Sharp Sans"/>
              </a:defRPr>
            </a:lvl9pPr>
          </a:lstStyle>
          <a:p>
            <a:pPr marL="0" marR="0" lvl="0" indent="0" algn="l" defTabSz="2438338" rtl="0" eaLnBrk="1" fontAlgn="auto" latinLnBrk="0" hangingPunct="1">
              <a:lnSpc>
                <a:spcPct val="90000"/>
              </a:lnSpc>
              <a:spcBef>
                <a:spcPts val="4500"/>
              </a:spcBef>
              <a:spcAft>
                <a:spcPts val="0"/>
              </a:spcAft>
              <a:buClrTx/>
              <a:buSzPct val="123000"/>
              <a:buFontTx/>
              <a:buNone/>
              <a:tabLst/>
              <a:defRPr/>
            </a:pPr>
            <a:r>
              <a:rPr kumimoji="0" lang="es-ES" sz="1400" b="1" i="0" u="none" strike="noStrike" kern="1200" cap="none" spc="0" normalizeH="0" baseline="0" noProof="0" dirty="0">
                <a:ln>
                  <a:noFill/>
                </a:ln>
                <a:solidFill>
                  <a:srgbClr val="000000"/>
                </a:solidFill>
                <a:effectLst/>
                <a:uLnTx/>
                <a:uFillTx/>
                <a:latin typeface="Sharp Sans"/>
                <a:sym typeface="Sharp Sans"/>
              </a:rPr>
              <a:t>www.iseg.ulisboa.pt</a:t>
            </a:r>
            <a:endParaRPr kumimoji="0" lang="pt-PT" sz="1400" b="1" i="0" u="none" strike="noStrike" kern="1200" cap="none" spc="0" normalizeH="0" baseline="0" noProof="0" dirty="0">
              <a:ln>
                <a:noFill/>
              </a:ln>
              <a:solidFill>
                <a:srgbClr val="000000"/>
              </a:solidFill>
              <a:effectLst/>
              <a:uLnTx/>
              <a:uFillTx/>
              <a:latin typeface="Sharp Sans"/>
              <a:sym typeface="Sharp Sans"/>
            </a:endParaRPr>
          </a:p>
        </p:txBody>
      </p:sp>
      <p:pic>
        <p:nvPicPr>
          <p:cNvPr id="9" name="Imagem 8" descr="Uma imagem com texto&#10;&#10;Descrição gerada automaticamente">
            <a:extLst>
              <a:ext uri="{FF2B5EF4-FFF2-40B4-BE49-F238E27FC236}">
                <a16:creationId xmlns:a16="http://schemas.microsoft.com/office/drawing/2014/main" id="{B5051119-86AE-4D3C-A75C-F84E0E4C243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6428" y="1905000"/>
            <a:ext cx="3203922" cy="1821408"/>
          </a:xfrm>
          <a:prstGeom prst="rect">
            <a:avLst/>
          </a:prstGeom>
        </p:spPr>
      </p:pic>
    </p:spTree>
    <p:extLst>
      <p:ext uri="{BB962C8B-B14F-4D97-AF65-F5344CB8AC3E}">
        <p14:creationId xmlns:p14="http://schemas.microsoft.com/office/powerpoint/2010/main" val="464698925"/>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545FB-551F-4B15-B5F3-E9E198C65D09}"/>
              </a:ext>
            </a:extLst>
          </p:cNvPr>
          <p:cNvSpPr>
            <a:spLocks noGrp="1"/>
          </p:cNvSpPr>
          <p:nvPr>
            <p:ph type="title"/>
          </p:nvPr>
        </p:nvSpPr>
        <p:spPr/>
        <p:txBody>
          <a:bodyPr/>
          <a:lstStyle/>
          <a:p>
            <a:r>
              <a:rPr lang="pt-PT" dirty="0">
                <a:solidFill>
                  <a:schemeClr val="tx1">
                    <a:lumMod val="50000"/>
                  </a:schemeClr>
                </a:solidFill>
              </a:rPr>
              <a:t>Personal services</a:t>
            </a:r>
            <a:endParaRPr lang="pt-PT" i="1" dirty="0">
              <a:solidFill>
                <a:schemeClr val="tx1">
                  <a:lumMod val="50000"/>
                </a:schemeClr>
              </a:solidFill>
            </a:endParaRPr>
          </a:p>
        </p:txBody>
      </p:sp>
      <p:sp>
        <p:nvSpPr>
          <p:cNvPr id="3" name="Content Placeholder 2">
            <a:extLst>
              <a:ext uri="{FF2B5EF4-FFF2-40B4-BE49-F238E27FC236}">
                <a16:creationId xmlns:a16="http://schemas.microsoft.com/office/drawing/2014/main" id="{0C2A79A8-5171-48E4-AE65-938DDA69EB8C}"/>
              </a:ext>
            </a:extLst>
          </p:cNvPr>
          <p:cNvSpPr>
            <a:spLocks noGrp="1"/>
          </p:cNvSpPr>
          <p:nvPr>
            <p:ph idx="1"/>
          </p:nvPr>
        </p:nvSpPr>
        <p:spPr>
          <a:xfrm>
            <a:off x="603250" y="1905000"/>
            <a:ext cx="11207750" cy="4347258"/>
          </a:xfrm>
        </p:spPr>
        <p:txBody>
          <a:bodyPr>
            <a:normAutofit fontScale="92500" lnSpcReduction="20000"/>
          </a:bodyPr>
          <a:lstStyle/>
          <a:p>
            <a:r>
              <a:rPr lang="en-GB" dirty="0"/>
              <a:t>End use services (e.g. taxi-drivers, mechanics, sales and department stores)</a:t>
            </a:r>
          </a:p>
          <a:p>
            <a:r>
              <a:rPr lang="en-GB" dirty="0"/>
              <a:t>Interpersonal relations and contact: emotional labour (e.g. carers, hospitality industry)</a:t>
            </a:r>
          </a:p>
          <a:p>
            <a:r>
              <a:rPr lang="en-GB" dirty="0"/>
              <a:t>Heterogeneous qualifications: high qualifications (e.g. healthcare) vs low qualifications (e.g. cleaning, carers)</a:t>
            </a:r>
          </a:p>
          <a:p>
            <a:r>
              <a:rPr lang="en-GB" dirty="0"/>
              <a:t>Atypical employment forms: part-time, “0 hour contracts”</a:t>
            </a:r>
          </a:p>
          <a:p>
            <a:r>
              <a:rPr lang="en-GB" dirty="0"/>
              <a:t>‘Baumol cost disease’: low paid</a:t>
            </a:r>
          </a:p>
          <a:p>
            <a:r>
              <a:rPr lang="en-GB" dirty="0"/>
              <a:t>Insulated from global competition, but welfare retrenchment</a:t>
            </a:r>
          </a:p>
          <a:p>
            <a:r>
              <a:rPr lang="en-GB" dirty="0"/>
              <a:t>Predominance of women</a:t>
            </a:r>
          </a:p>
          <a:p>
            <a:r>
              <a:rPr lang="en-GB" dirty="0"/>
              <a:t>Growing relevance</a:t>
            </a:r>
          </a:p>
          <a:p>
            <a:endParaRPr lang="en-GB" dirty="0"/>
          </a:p>
          <a:p>
            <a:pPr marL="457200" indent="-457200">
              <a:buFont typeface="+mj-lt"/>
              <a:buAutoNum type="arabicPeriod"/>
            </a:pPr>
            <a:endParaRPr lang="pt-PT" dirty="0"/>
          </a:p>
        </p:txBody>
      </p:sp>
      <p:pic>
        <p:nvPicPr>
          <p:cNvPr id="5" name="Picture 2" descr="Image result for serviços pessoais">
            <a:hlinkClick r:id="rId2"/>
            <a:extLst>
              <a:ext uri="{FF2B5EF4-FFF2-40B4-BE49-F238E27FC236}">
                <a16:creationId xmlns:a16="http://schemas.microsoft.com/office/drawing/2014/main" id="{1FF88D78-1E67-4233-AA6C-C7B138C2C1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53488" y="3791633"/>
            <a:ext cx="2957512" cy="246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05846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545FB-551F-4B15-B5F3-E9E198C65D09}"/>
              </a:ext>
            </a:extLst>
          </p:cNvPr>
          <p:cNvSpPr>
            <a:spLocks noGrp="1"/>
          </p:cNvSpPr>
          <p:nvPr>
            <p:ph type="title"/>
          </p:nvPr>
        </p:nvSpPr>
        <p:spPr/>
        <p:txBody>
          <a:bodyPr/>
          <a:lstStyle/>
          <a:p>
            <a:r>
              <a:rPr lang="pt-PT" dirty="0">
                <a:solidFill>
                  <a:schemeClr val="tx1">
                    <a:lumMod val="50000"/>
                  </a:schemeClr>
                </a:solidFill>
              </a:rPr>
              <a:t>Symbolic analytical services</a:t>
            </a:r>
            <a:endParaRPr lang="pt-PT" i="1" dirty="0">
              <a:solidFill>
                <a:schemeClr val="tx1">
                  <a:lumMod val="50000"/>
                </a:schemeClr>
              </a:solidFill>
            </a:endParaRPr>
          </a:p>
        </p:txBody>
      </p:sp>
      <p:sp>
        <p:nvSpPr>
          <p:cNvPr id="3" name="Content Placeholder 2">
            <a:extLst>
              <a:ext uri="{FF2B5EF4-FFF2-40B4-BE49-F238E27FC236}">
                <a16:creationId xmlns:a16="http://schemas.microsoft.com/office/drawing/2014/main" id="{0C2A79A8-5171-48E4-AE65-938DDA69EB8C}"/>
              </a:ext>
            </a:extLst>
          </p:cNvPr>
          <p:cNvSpPr>
            <a:spLocks noGrp="1"/>
          </p:cNvSpPr>
          <p:nvPr>
            <p:ph idx="1"/>
          </p:nvPr>
        </p:nvSpPr>
        <p:spPr>
          <a:xfrm>
            <a:off x="603250" y="2124252"/>
            <a:ext cx="11207750" cy="4128006"/>
          </a:xfrm>
        </p:spPr>
        <p:txBody>
          <a:bodyPr>
            <a:normAutofit lnSpcReduction="10000"/>
          </a:bodyPr>
          <a:lstStyle/>
          <a:p>
            <a:r>
              <a:rPr lang="en-GB" dirty="0"/>
              <a:t>High expertise, knowledge and creativity</a:t>
            </a:r>
          </a:p>
          <a:p>
            <a:r>
              <a:rPr lang="en-GB" dirty="0"/>
              <a:t>Not easily replicable by technology</a:t>
            </a:r>
          </a:p>
          <a:p>
            <a:r>
              <a:rPr lang="en-GB" dirty="0"/>
              <a:t>Examples: engineers, software developers, researchers, marketing, consulting</a:t>
            </a:r>
          </a:p>
          <a:p>
            <a:r>
              <a:rPr lang="en-GB" dirty="0"/>
              <a:t>Added value to organizations</a:t>
            </a:r>
          </a:p>
          <a:p>
            <a:r>
              <a:rPr lang="en-GB" dirty="0"/>
              <a:t>High bargaining power and status</a:t>
            </a:r>
          </a:p>
          <a:p>
            <a:r>
              <a:rPr lang="en-GB" dirty="0"/>
              <a:t>Smaller group of the three, but growing</a:t>
            </a:r>
          </a:p>
          <a:p>
            <a:r>
              <a:rPr lang="en-GB" dirty="0"/>
              <a:t>Predominance of white male</a:t>
            </a:r>
          </a:p>
          <a:p>
            <a:pPr marL="457200" indent="-457200">
              <a:buFont typeface="+mj-lt"/>
              <a:buAutoNum type="arabicPeriod"/>
            </a:pPr>
            <a:endParaRPr lang="pt-PT" dirty="0"/>
          </a:p>
        </p:txBody>
      </p:sp>
      <p:pic>
        <p:nvPicPr>
          <p:cNvPr id="6" name="Picture 4" descr="Image result for investigador cientifico">
            <a:hlinkClick r:id="rId2"/>
            <a:extLst>
              <a:ext uri="{FF2B5EF4-FFF2-40B4-BE49-F238E27FC236}">
                <a16:creationId xmlns:a16="http://schemas.microsoft.com/office/drawing/2014/main" id="{00ECD833-E943-46CF-BD53-2AA7BDBCDD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29003" y="3810000"/>
            <a:ext cx="3074987" cy="230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55631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DD6BEC0-4150-4083-A7F7-CBFBF7A1402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64497" y="3505200"/>
            <a:ext cx="3627503" cy="2417390"/>
          </a:xfrm>
          <a:prstGeom prst="rect">
            <a:avLst/>
          </a:prstGeom>
        </p:spPr>
      </p:pic>
      <p:sp>
        <p:nvSpPr>
          <p:cNvPr id="2" name="Title 1">
            <a:extLst>
              <a:ext uri="{FF2B5EF4-FFF2-40B4-BE49-F238E27FC236}">
                <a16:creationId xmlns:a16="http://schemas.microsoft.com/office/drawing/2014/main" id="{972545FB-551F-4B15-B5F3-E9E198C65D09}"/>
              </a:ext>
            </a:extLst>
          </p:cNvPr>
          <p:cNvSpPr>
            <a:spLocks noGrp="1"/>
          </p:cNvSpPr>
          <p:nvPr>
            <p:ph type="title"/>
          </p:nvPr>
        </p:nvSpPr>
        <p:spPr/>
        <p:txBody>
          <a:bodyPr/>
          <a:lstStyle/>
          <a:p>
            <a:r>
              <a:rPr lang="pt-PT" dirty="0">
                <a:solidFill>
                  <a:schemeClr val="tx1">
                    <a:lumMod val="50000"/>
                  </a:schemeClr>
                </a:solidFill>
              </a:rPr>
              <a:t>What about artificial inteligence (AI)? The optimist view</a:t>
            </a:r>
            <a:endParaRPr lang="pt-PT" i="1" dirty="0">
              <a:solidFill>
                <a:schemeClr val="tx1">
                  <a:lumMod val="50000"/>
                </a:schemeClr>
              </a:solidFill>
            </a:endParaRPr>
          </a:p>
        </p:txBody>
      </p:sp>
      <p:sp>
        <p:nvSpPr>
          <p:cNvPr id="3" name="Content Placeholder 2">
            <a:extLst>
              <a:ext uri="{FF2B5EF4-FFF2-40B4-BE49-F238E27FC236}">
                <a16:creationId xmlns:a16="http://schemas.microsoft.com/office/drawing/2014/main" id="{0C2A79A8-5171-48E4-AE65-938DDA69EB8C}"/>
              </a:ext>
            </a:extLst>
          </p:cNvPr>
          <p:cNvSpPr>
            <a:spLocks noGrp="1"/>
          </p:cNvSpPr>
          <p:nvPr>
            <p:ph idx="1"/>
          </p:nvPr>
        </p:nvSpPr>
        <p:spPr>
          <a:xfrm>
            <a:off x="603250" y="1600200"/>
            <a:ext cx="11207750" cy="4419600"/>
          </a:xfrm>
        </p:spPr>
        <p:txBody>
          <a:bodyPr>
            <a:normAutofit lnSpcReduction="10000"/>
          </a:bodyPr>
          <a:lstStyle/>
          <a:p>
            <a:r>
              <a:rPr lang="en-GB" dirty="0"/>
              <a:t>AI is inseparable from ICT</a:t>
            </a:r>
          </a:p>
          <a:p>
            <a:r>
              <a:rPr lang="en-GB" dirty="0"/>
              <a:t>Improve/change nature of work: repetitive tasks, improve decision-making.</a:t>
            </a:r>
          </a:p>
          <a:p>
            <a:pPr marL="0" indent="0">
              <a:buNone/>
            </a:pPr>
            <a:r>
              <a:rPr lang="en-GB" dirty="0"/>
              <a:t>Not just routine workers (e.g. Amazon Mechanical Turk), but also health care</a:t>
            </a:r>
          </a:p>
          <a:p>
            <a:r>
              <a:rPr lang="en-GB" dirty="0"/>
              <a:t>Impact on jobs overblown (remember organizational development?)</a:t>
            </a:r>
          </a:p>
          <a:p>
            <a:pPr marL="0" indent="0">
              <a:buNone/>
            </a:pPr>
            <a:r>
              <a:rPr lang="en-GB" dirty="0"/>
              <a:t>Firms as organizations of humans, management of human interactions,                                  resistance from consumers (e.g. airlines, care).</a:t>
            </a:r>
          </a:p>
          <a:p>
            <a:r>
              <a:rPr lang="en-GB" dirty="0"/>
              <a:t>Enhance efficiency and reduce error (e.g. healthcare)</a:t>
            </a:r>
          </a:p>
          <a:p>
            <a:r>
              <a:rPr lang="en-GB" dirty="0"/>
              <a:t>Proof? Pre-COVID: full-employment rather than large structural unemployment</a:t>
            </a:r>
          </a:p>
        </p:txBody>
      </p:sp>
    </p:spTree>
    <p:extLst>
      <p:ext uri="{BB962C8B-B14F-4D97-AF65-F5344CB8AC3E}">
        <p14:creationId xmlns:p14="http://schemas.microsoft.com/office/powerpoint/2010/main" val="25776595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545FB-551F-4B15-B5F3-E9E198C65D09}"/>
              </a:ext>
            </a:extLst>
          </p:cNvPr>
          <p:cNvSpPr>
            <a:spLocks noGrp="1"/>
          </p:cNvSpPr>
          <p:nvPr>
            <p:ph type="title"/>
          </p:nvPr>
        </p:nvSpPr>
        <p:spPr/>
        <p:txBody>
          <a:bodyPr/>
          <a:lstStyle/>
          <a:p>
            <a:r>
              <a:rPr lang="pt-PT" dirty="0">
                <a:solidFill>
                  <a:schemeClr val="tx1">
                    <a:lumMod val="50000"/>
                  </a:schemeClr>
                </a:solidFill>
              </a:rPr>
              <a:t>What about artificial inteligence (AI)? The pessimist view</a:t>
            </a:r>
            <a:endParaRPr lang="pt-PT" i="1" dirty="0">
              <a:solidFill>
                <a:schemeClr val="tx1">
                  <a:lumMod val="50000"/>
                </a:schemeClr>
              </a:solidFill>
            </a:endParaRPr>
          </a:p>
        </p:txBody>
      </p:sp>
      <p:sp>
        <p:nvSpPr>
          <p:cNvPr id="3" name="Content Placeholder 2">
            <a:extLst>
              <a:ext uri="{FF2B5EF4-FFF2-40B4-BE49-F238E27FC236}">
                <a16:creationId xmlns:a16="http://schemas.microsoft.com/office/drawing/2014/main" id="{0C2A79A8-5171-48E4-AE65-938DDA69EB8C}"/>
              </a:ext>
            </a:extLst>
          </p:cNvPr>
          <p:cNvSpPr>
            <a:spLocks noGrp="1"/>
          </p:cNvSpPr>
          <p:nvPr>
            <p:ph idx="1"/>
          </p:nvPr>
        </p:nvSpPr>
        <p:spPr>
          <a:xfrm>
            <a:off x="603250" y="1600199"/>
            <a:ext cx="11207750" cy="4530035"/>
          </a:xfrm>
        </p:spPr>
        <p:txBody>
          <a:bodyPr>
            <a:normAutofit/>
          </a:bodyPr>
          <a:lstStyle/>
          <a:p>
            <a:r>
              <a:rPr lang="en-GB" dirty="0"/>
              <a:t>Previous technologies were task-oriented: AI has the ability to perform wider range of tasks, handle big data, “learn how to do it”</a:t>
            </a:r>
          </a:p>
          <a:p>
            <a:r>
              <a:rPr lang="en-GB" dirty="0"/>
              <a:t>Widens the range of jobs at risk of automation: between 10-20% and ¼ of jobs (OECD , 2016, PwC, 2018)</a:t>
            </a:r>
          </a:p>
          <a:p>
            <a:pPr marL="0" indent="0">
              <a:buNone/>
            </a:pPr>
            <a:r>
              <a:rPr lang="en-GB" dirty="0"/>
              <a:t>This includes even high-skilled tech jobs</a:t>
            </a:r>
          </a:p>
          <a:p>
            <a:r>
              <a:rPr lang="en-GB" dirty="0"/>
              <a:t>Greater possibility for job surveillance</a:t>
            </a:r>
          </a:p>
          <a:p>
            <a:r>
              <a:rPr lang="en-GB" dirty="0" err="1"/>
              <a:t>Taylorization</a:t>
            </a:r>
            <a:r>
              <a:rPr lang="en-GB" dirty="0"/>
              <a:t> and further degradation of work                                                                                 (e.g. Amazon Mechanical Turk)</a:t>
            </a:r>
          </a:p>
          <a:p>
            <a:r>
              <a:rPr lang="en-GB" dirty="0"/>
              <a:t>Will lead to growing inequalities</a:t>
            </a:r>
          </a:p>
        </p:txBody>
      </p:sp>
      <p:pic>
        <p:nvPicPr>
          <p:cNvPr id="7" name="Picture 6">
            <a:extLst>
              <a:ext uri="{FF2B5EF4-FFF2-40B4-BE49-F238E27FC236}">
                <a16:creationId xmlns:a16="http://schemas.microsoft.com/office/drawing/2014/main" id="{60AA1953-1A6E-44B2-A7B1-373A34EE80E1}"/>
              </a:ext>
            </a:extLst>
          </p:cNvPr>
          <p:cNvPicPr>
            <a:picLocks noChangeAspect="1"/>
          </p:cNvPicPr>
          <p:nvPr/>
        </p:nvPicPr>
        <p:blipFill>
          <a:blip r:embed="rId2"/>
          <a:stretch>
            <a:fillRect/>
          </a:stretch>
        </p:blipFill>
        <p:spPr>
          <a:xfrm>
            <a:off x="7848600" y="2971800"/>
            <a:ext cx="4191000" cy="3158435"/>
          </a:xfrm>
          <a:prstGeom prst="rect">
            <a:avLst/>
          </a:prstGeom>
        </p:spPr>
      </p:pic>
    </p:spTree>
    <p:extLst>
      <p:ext uri="{BB962C8B-B14F-4D97-AF65-F5344CB8AC3E}">
        <p14:creationId xmlns:p14="http://schemas.microsoft.com/office/powerpoint/2010/main" val="28335054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545FB-551F-4B15-B5F3-E9E198C65D09}"/>
              </a:ext>
            </a:extLst>
          </p:cNvPr>
          <p:cNvSpPr>
            <a:spLocks noGrp="1"/>
          </p:cNvSpPr>
          <p:nvPr>
            <p:ph type="title"/>
          </p:nvPr>
        </p:nvSpPr>
        <p:spPr/>
        <p:txBody>
          <a:bodyPr/>
          <a:lstStyle/>
          <a:p>
            <a:r>
              <a:rPr lang="pt-PT" dirty="0">
                <a:solidFill>
                  <a:schemeClr val="tx1">
                    <a:lumMod val="50000"/>
                  </a:schemeClr>
                </a:solidFill>
              </a:rPr>
              <a:t>AI and inequalities in the labour market</a:t>
            </a:r>
            <a:endParaRPr lang="pt-PT" i="1" dirty="0">
              <a:solidFill>
                <a:schemeClr val="tx1">
                  <a:lumMod val="50000"/>
                </a:schemeClr>
              </a:solidFill>
            </a:endParaRPr>
          </a:p>
        </p:txBody>
      </p:sp>
      <p:sp>
        <p:nvSpPr>
          <p:cNvPr id="3" name="Content Placeholder 2">
            <a:extLst>
              <a:ext uri="{FF2B5EF4-FFF2-40B4-BE49-F238E27FC236}">
                <a16:creationId xmlns:a16="http://schemas.microsoft.com/office/drawing/2014/main" id="{0C2A79A8-5171-48E4-AE65-938DDA69EB8C}"/>
              </a:ext>
            </a:extLst>
          </p:cNvPr>
          <p:cNvSpPr>
            <a:spLocks noGrp="1"/>
          </p:cNvSpPr>
          <p:nvPr>
            <p:ph idx="1"/>
          </p:nvPr>
        </p:nvSpPr>
        <p:spPr>
          <a:xfrm>
            <a:off x="603250" y="1282194"/>
            <a:ext cx="11207750" cy="4128006"/>
          </a:xfrm>
        </p:spPr>
        <p:txBody>
          <a:bodyPr>
            <a:normAutofit/>
          </a:bodyPr>
          <a:lstStyle/>
          <a:p>
            <a:r>
              <a:rPr lang="en-GB" dirty="0"/>
              <a:t>Uneven impact on jobs: 35% of male jobs and 23% of female jobs (PwC, 2018) vs women more likely to work on routine/repetitive jobs (EIGE, 2023)</a:t>
            </a:r>
          </a:p>
          <a:p>
            <a:r>
              <a:rPr lang="en-GB" dirty="0"/>
              <a:t>AI risks replicating inequalities</a:t>
            </a:r>
          </a:p>
          <a:p>
            <a:pPr marL="0" indent="0">
              <a:buNone/>
            </a:pPr>
            <a:r>
              <a:rPr lang="en-GB" dirty="0"/>
              <a:t>Gender/minorities gap in tech funders, tech workers… → what get’s developed and how</a:t>
            </a:r>
          </a:p>
          <a:p>
            <a:pPr marL="0" indent="0">
              <a:buNone/>
            </a:pPr>
            <a:r>
              <a:rPr lang="en-GB" dirty="0"/>
              <a:t>Based on existing data: biasing recruiting and HR management</a:t>
            </a:r>
          </a:p>
          <a:p>
            <a:pPr marL="0" indent="0">
              <a:buNone/>
            </a:pPr>
            <a:r>
              <a:rPr lang="en-GB" dirty="0"/>
              <a:t>E.g.: previous hiring, work breaks, soft skills</a:t>
            </a:r>
          </a:p>
          <a:p>
            <a:r>
              <a:rPr lang="en-GB" dirty="0"/>
              <a:t>Broader impact: disinformation, privacy, tax evasion</a:t>
            </a:r>
          </a:p>
        </p:txBody>
      </p:sp>
      <p:sp>
        <p:nvSpPr>
          <p:cNvPr id="6" name="Rectangle 5">
            <a:extLst>
              <a:ext uri="{FF2B5EF4-FFF2-40B4-BE49-F238E27FC236}">
                <a16:creationId xmlns:a16="http://schemas.microsoft.com/office/drawing/2014/main" id="{91C0C532-CFB6-4D26-BA6F-247170F3CEE3}"/>
              </a:ext>
            </a:extLst>
          </p:cNvPr>
          <p:cNvSpPr/>
          <p:nvPr/>
        </p:nvSpPr>
        <p:spPr>
          <a:xfrm>
            <a:off x="5943600" y="5681541"/>
            <a:ext cx="6096000" cy="646331"/>
          </a:xfrm>
          <a:prstGeom prst="rect">
            <a:avLst/>
          </a:prstGeom>
        </p:spPr>
        <p:txBody>
          <a:bodyPr>
            <a:spAutoFit/>
          </a:bodyPr>
          <a:lstStyle/>
          <a:p>
            <a:pPr algn="r"/>
            <a:r>
              <a:rPr lang="pt-PT" dirty="0">
                <a:solidFill>
                  <a:schemeClr val="bg2">
                    <a:lumMod val="10000"/>
                  </a:schemeClr>
                </a:solidFill>
                <a:latin typeface="Sharp Sans"/>
              </a:rPr>
              <a:t>Source: https://www.weforum.org/agenda/2020/09/women-biology-sex-gender-birds-stem-female/</a:t>
            </a:r>
          </a:p>
        </p:txBody>
      </p:sp>
      <p:pic>
        <p:nvPicPr>
          <p:cNvPr id="8" name="Picture 7">
            <a:extLst>
              <a:ext uri="{FF2B5EF4-FFF2-40B4-BE49-F238E27FC236}">
                <a16:creationId xmlns:a16="http://schemas.microsoft.com/office/drawing/2014/main" id="{5994080A-F413-41F1-ACD5-FBABC81DE60F}"/>
              </a:ext>
            </a:extLst>
          </p:cNvPr>
          <p:cNvPicPr>
            <a:picLocks noChangeAspect="1"/>
          </p:cNvPicPr>
          <p:nvPr/>
        </p:nvPicPr>
        <p:blipFill>
          <a:blip r:embed="rId2"/>
          <a:stretch>
            <a:fillRect/>
          </a:stretch>
        </p:blipFill>
        <p:spPr>
          <a:xfrm>
            <a:off x="8458200" y="3200399"/>
            <a:ext cx="3695700" cy="2481141"/>
          </a:xfrm>
          <a:prstGeom prst="rect">
            <a:avLst/>
          </a:prstGeom>
        </p:spPr>
      </p:pic>
    </p:spTree>
    <p:extLst>
      <p:ext uri="{BB962C8B-B14F-4D97-AF65-F5344CB8AC3E}">
        <p14:creationId xmlns:p14="http://schemas.microsoft.com/office/powerpoint/2010/main" val="24617585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545FB-551F-4B15-B5F3-E9E198C65D09}"/>
              </a:ext>
            </a:extLst>
          </p:cNvPr>
          <p:cNvSpPr>
            <a:spLocks noGrp="1"/>
          </p:cNvSpPr>
          <p:nvPr>
            <p:ph type="title"/>
          </p:nvPr>
        </p:nvSpPr>
        <p:spPr/>
        <p:txBody>
          <a:bodyPr/>
          <a:lstStyle/>
          <a:p>
            <a:r>
              <a:rPr lang="pt-PT" dirty="0">
                <a:solidFill>
                  <a:schemeClr val="tx1">
                    <a:lumMod val="50000"/>
                  </a:schemeClr>
                </a:solidFill>
              </a:rPr>
              <a:t>AI and the social shapping of technology (remember?)</a:t>
            </a:r>
            <a:endParaRPr lang="pt-PT" i="1" dirty="0">
              <a:solidFill>
                <a:schemeClr val="tx1">
                  <a:lumMod val="50000"/>
                </a:schemeClr>
              </a:solidFill>
            </a:endParaRPr>
          </a:p>
        </p:txBody>
      </p:sp>
      <p:sp>
        <p:nvSpPr>
          <p:cNvPr id="3" name="Content Placeholder 2">
            <a:extLst>
              <a:ext uri="{FF2B5EF4-FFF2-40B4-BE49-F238E27FC236}">
                <a16:creationId xmlns:a16="http://schemas.microsoft.com/office/drawing/2014/main" id="{0C2A79A8-5171-48E4-AE65-938DDA69EB8C}"/>
              </a:ext>
            </a:extLst>
          </p:cNvPr>
          <p:cNvSpPr>
            <a:spLocks noGrp="1"/>
          </p:cNvSpPr>
          <p:nvPr>
            <p:ph idx="1"/>
          </p:nvPr>
        </p:nvSpPr>
        <p:spPr>
          <a:xfrm>
            <a:off x="603250" y="1600200"/>
            <a:ext cx="10972800" cy="4128006"/>
          </a:xfrm>
        </p:spPr>
        <p:txBody>
          <a:bodyPr>
            <a:normAutofit fontScale="92500" lnSpcReduction="10000"/>
          </a:bodyPr>
          <a:lstStyle/>
          <a:p>
            <a:r>
              <a:rPr lang="en-GB" dirty="0"/>
              <a:t>AI develops not in a vacuum: agency of actors, impact of social structure</a:t>
            </a:r>
          </a:p>
          <a:p>
            <a:r>
              <a:rPr lang="en-GB" dirty="0"/>
              <a:t>Oligopoly (Amazon, Facebook, Google, Apple, Microsoft) and ‘state capture’</a:t>
            </a:r>
          </a:p>
          <a:p>
            <a:r>
              <a:rPr lang="en-GB" dirty="0"/>
              <a:t>Is cost-cutting the main driver of automation?</a:t>
            </a:r>
          </a:p>
          <a:p>
            <a:pPr marL="0" indent="0">
              <a:buNone/>
            </a:pPr>
            <a:r>
              <a:rPr lang="en-GB" dirty="0"/>
              <a:t>Auto-industry (male, unionized, high wages) → automation</a:t>
            </a:r>
          </a:p>
          <a:p>
            <a:pPr marL="0" indent="0">
              <a:buNone/>
            </a:pPr>
            <a:r>
              <a:rPr lang="en-GB" dirty="0"/>
              <a:t>Textile-industry (female/migrants, non-unionized, low wages) → no automation</a:t>
            </a:r>
          </a:p>
          <a:p>
            <a:r>
              <a:rPr lang="en-GB" dirty="0"/>
              <a:t>Automation as a strategy to deskill</a:t>
            </a:r>
          </a:p>
          <a:p>
            <a:pPr marL="0" indent="0">
              <a:buNone/>
            </a:pPr>
            <a:r>
              <a:rPr lang="en-GB" i="1" dirty="0"/>
              <a:t>“deskilling weakens the power deriving from nonreplicable skills”</a:t>
            </a:r>
            <a:r>
              <a:rPr lang="en-GB" dirty="0"/>
              <a:t> (</a:t>
            </a:r>
            <a:r>
              <a:rPr lang="en-GB" dirty="0" err="1"/>
              <a:t>Howcroft</a:t>
            </a:r>
            <a:r>
              <a:rPr lang="en-GB" dirty="0"/>
              <a:t> and Taylor, 2020: 359)</a:t>
            </a:r>
            <a:endParaRPr lang="en-GB" i="1" dirty="0"/>
          </a:p>
        </p:txBody>
      </p:sp>
      <p:pic>
        <p:nvPicPr>
          <p:cNvPr id="4" name="Picture 3">
            <a:extLst>
              <a:ext uri="{FF2B5EF4-FFF2-40B4-BE49-F238E27FC236}">
                <a16:creationId xmlns:a16="http://schemas.microsoft.com/office/drawing/2014/main" id="{AF5E7C44-DF9C-44DE-B7FA-B518CF5ADE43}"/>
              </a:ext>
            </a:extLst>
          </p:cNvPr>
          <p:cNvPicPr>
            <a:picLocks noChangeAspect="1"/>
          </p:cNvPicPr>
          <p:nvPr/>
        </p:nvPicPr>
        <p:blipFill>
          <a:blip r:embed="rId2"/>
          <a:stretch>
            <a:fillRect/>
          </a:stretch>
        </p:blipFill>
        <p:spPr>
          <a:xfrm>
            <a:off x="9677400" y="695035"/>
            <a:ext cx="2362200" cy="3211820"/>
          </a:xfrm>
          <a:prstGeom prst="rect">
            <a:avLst/>
          </a:prstGeom>
        </p:spPr>
      </p:pic>
    </p:spTree>
    <p:extLst>
      <p:ext uri="{BB962C8B-B14F-4D97-AF65-F5344CB8AC3E}">
        <p14:creationId xmlns:p14="http://schemas.microsoft.com/office/powerpoint/2010/main" val="6778628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1678</Words>
  <Application>Microsoft Office PowerPoint</Application>
  <PresentationFormat>Widescreen</PresentationFormat>
  <Paragraphs>185</Paragraphs>
  <Slides>38</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Aptos</vt:lpstr>
      <vt:lpstr>Arial</vt:lpstr>
      <vt:lpstr>Calibri</vt:lpstr>
      <vt:lpstr>Helvetica Neue</vt:lpstr>
      <vt:lpstr>Helvetica Neue Medium</vt:lpstr>
      <vt:lpstr>Sharp Sans</vt:lpstr>
      <vt:lpstr>Sharp Sans Semibold</vt:lpstr>
      <vt:lpstr>Wingdings</vt:lpstr>
      <vt:lpstr>21_BasicWhite</vt:lpstr>
      <vt:lpstr>PowerPoint Presentation</vt:lpstr>
      <vt:lpstr>Jobs in the global economy according to Robert Reich</vt:lpstr>
      <vt:lpstr>Routine production</vt:lpstr>
      <vt:lpstr>Personal services</vt:lpstr>
      <vt:lpstr>Symbolic analytical services</vt:lpstr>
      <vt:lpstr>What about artificial inteligence (AI)? The optimist view</vt:lpstr>
      <vt:lpstr>What about artificial inteligence (AI)? The pessimist view</vt:lpstr>
      <vt:lpstr>AI and inequalities in the labour market</vt:lpstr>
      <vt:lpstr>AI and the social shapping of technology (remember?)</vt:lpstr>
      <vt:lpstr>Essential reading:</vt:lpstr>
      <vt:lpstr>Essential reading:</vt:lpstr>
      <vt:lpstr>Gender inequalities in the labour market</vt:lpstr>
      <vt:lpstr>Female employment</vt:lpstr>
      <vt:lpstr>Female employment over time</vt:lpstr>
      <vt:lpstr>Evolution of female employment in Portugal</vt:lpstr>
      <vt:lpstr>Female employment: nuances</vt:lpstr>
      <vt:lpstr>Female employment and maternity</vt:lpstr>
      <vt:lpstr>Female employment and maternity</vt:lpstr>
      <vt:lpstr>Female employment and fertility</vt:lpstr>
      <vt:lpstr>Female employment and fertility</vt:lpstr>
      <vt:lpstr>To summarize</vt:lpstr>
      <vt:lpstr>What about wages?</vt:lpstr>
      <vt:lpstr>What about wages?</vt:lpstr>
      <vt:lpstr>What about wages?</vt:lpstr>
      <vt:lpstr>To summarize (also in the EU)</vt:lpstr>
      <vt:lpstr>The labour market for migrants</vt:lpstr>
      <vt:lpstr>Migrants in the general population: host countries</vt:lpstr>
      <vt:lpstr>Migrants in the general population: sending countries</vt:lpstr>
      <vt:lpstr>Migrants in the general population: host countries</vt:lpstr>
      <vt:lpstr>Migrants in the general population: education</vt:lpstr>
      <vt:lpstr>Migrants in the labour market: natives, foreigners and 2nd generation</vt:lpstr>
      <vt:lpstr>Migrants in the labour market: natives, foreigners and 2nd generation, by education</vt:lpstr>
      <vt:lpstr>Migrants in the labour market: citizenship and employment</vt:lpstr>
      <vt:lpstr>Migrants in the labour market: citizenship and precarious jobs</vt:lpstr>
      <vt:lpstr>Migrants in the labour market: citizenship and unemployment</vt:lpstr>
      <vt:lpstr>Migrants in the labour market: citizenship and unemployment</vt:lpstr>
      <vt:lpstr>To summarize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Diapositivo 1</dc:title>
  <dc:creator>André Anjos</dc:creator>
  <cp:lastModifiedBy>Adam John Standring</cp:lastModifiedBy>
  <cp:revision>1000</cp:revision>
  <cp:lastPrinted>2021-05-14T16:45:15Z</cp:lastPrinted>
  <dcterms:created xsi:type="dcterms:W3CDTF">2011-02-07T10:29:59Z</dcterms:created>
  <dcterms:modified xsi:type="dcterms:W3CDTF">2026-02-19T09:39:22Z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ProjectFull">
    <vt:lpwstr>M:\ELEARNING\cursos_UINP\Diplomas\DEGENERO_3053\DEGENERO_tpl.ppta</vt:lpwstr>
  </property>
  <property fmtid="{D5CDD505-2E9C-101B-9397-08002B2CF9AE}" pid="4" name="ArticulateGUID">
    <vt:lpwstr>1636916B-B0C6-4550-83C5-198B03191C13</vt:lpwstr>
  </property>
  <property fmtid="{D5CDD505-2E9C-101B-9397-08002B2CF9AE}" pid="5" name="ArticulatePath">
    <vt:lpwstr>DEGENERO_tpl</vt:lpwstr>
  </property>
</Properties>
</file>