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63" r:id="rId2"/>
    <p:sldId id="340" r:id="rId3"/>
    <p:sldId id="505" r:id="rId4"/>
    <p:sldId id="497" r:id="rId5"/>
    <p:sldId id="532" r:id="rId6"/>
    <p:sldId id="533" r:id="rId7"/>
    <p:sldId id="534" r:id="rId8"/>
    <p:sldId id="535" r:id="rId9"/>
    <p:sldId id="538" r:id="rId10"/>
    <p:sldId id="539" r:id="rId11"/>
    <p:sldId id="540" r:id="rId12"/>
    <p:sldId id="590" r:id="rId13"/>
    <p:sldId id="536" r:id="rId14"/>
    <p:sldId id="537" r:id="rId15"/>
    <p:sldId id="541" r:id="rId16"/>
    <p:sldId id="542" r:id="rId17"/>
    <p:sldId id="589" r:id="rId18"/>
    <p:sldId id="513" r:id="rId19"/>
    <p:sldId id="514" r:id="rId20"/>
    <p:sldId id="515" r:id="rId21"/>
    <p:sldId id="516" r:id="rId22"/>
    <p:sldId id="517" r:id="rId23"/>
    <p:sldId id="518" r:id="rId24"/>
    <p:sldId id="543" r:id="rId25"/>
    <p:sldId id="544" r:id="rId26"/>
    <p:sldId id="545" r:id="rId27"/>
    <p:sldId id="519" r:id="rId28"/>
    <p:sldId id="520" r:id="rId29"/>
    <p:sldId id="521" r:id="rId30"/>
    <p:sldId id="522" r:id="rId31"/>
    <p:sldId id="546" r:id="rId32"/>
    <p:sldId id="547" r:id="rId33"/>
    <p:sldId id="523" r:id="rId34"/>
    <p:sldId id="524" r:id="rId35"/>
    <p:sldId id="548" r:id="rId36"/>
    <p:sldId id="525" r:id="rId37"/>
    <p:sldId id="549" r:id="rId38"/>
    <p:sldId id="550" r:id="rId39"/>
    <p:sldId id="551" r:id="rId40"/>
    <p:sldId id="552" r:id="rId41"/>
    <p:sldId id="553" r:id="rId42"/>
    <p:sldId id="554" r:id="rId43"/>
    <p:sldId id="555" r:id="rId44"/>
    <p:sldId id="556" r:id="rId45"/>
    <p:sldId id="557" r:id="rId46"/>
    <p:sldId id="558" r:id="rId47"/>
    <p:sldId id="559" r:id="rId48"/>
    <p:sldId id="560" r:id="rId49"/>
    <p:sldId id="561" r:id="rId50"/>
    <p:sldId id="562" r:id="rId5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3"/>
    <a:srgbClr val="E8E8DC"/>
    <a:srgbClr val="F935C4"/>
    <a:srgbClr val="91BCFF"/>
    <a:srgbClr val="7BD1FF"/>
    <a:srgbClr val="38BCFF"/>
    <a:srgbClr val="F944C6"/>
    <a:srgbClr val="F96BCB"/>
    <a:srgbClr val="83F499"/>
    <a:srgbClr val="4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3" autoAdjust="0"/>
    <p:restoredTop sz="84536" autoAdjust="0"/>
  </p:normalViewPr>
  <p:slideViewPr>
    <p:cSldViewPr>
      <p:cViewPr varScale="1">
        <p:scale>
          <a:sx n="117" d="100"/>
          <a:sy n="117" d="100"/>
        </p:scale>
        <p:origin x="10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46" y="-7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AD51-511A-4D75-96A4-137ACC8455F5}" type="datetimeFigureOut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883D-7EF6-418A-879E-BCAD6A373A2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989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6F94-7999-4849-B420-B118DF776861}" type="datetimeFigureOut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CC2C0-48BC-4AC7-83F2-20BC9DAF28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815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33C13-ACA8-43F9-AA3C-2BFDC7B6F2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4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3581400"/>
            <a:ext cx="68580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999"/>
            <a:ext cx="7772400" cy="13144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0117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DCA2-4C72-43A5-A33A-6A080203E0B8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EA0F-5BB8-4C7A-82CE-E703BF7AB37A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DAC4-E4E7-4E00-B8BE-788A8478F496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5804-693F-4370-A85D-744E5F23946F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4495800" y="1051560"/>
          <a:ext cx="44958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8898-8D61-4586-B819-6C366C65FE85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0" y="1066800"/>
          <a:ext cx="91440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7234-1B79-422C-9E8D-6611F0202C1E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/>
        </p:nvGraphicFramePr>
        <p:xfrm>
          <a:off x="0" y="76200"/>
          <a:ext cx="9144000" cy="6217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6EE6-1B91-425B-80F8-38E5159E78BF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6ADF-EA0B-4743-98C2-A258B4238D8D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3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E789A-C1E8-4AA1-8801-98D5AAD84944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  <p:sldLayoutId id="2147483657" r:id="rId8"/>
  </p:sldLayoutIdLst>
  <p:transition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81.png"/><Relationship Id="rId5" Type="http://schemas.openxmlformats.org/officeDocument/2006/relationships/image" Target="../media/image71.png"/><Relationship Id="rId10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0.png"/><Relationship Id="rId7" Type="http://schemas.openxmlformats.org/officeDocument/2006/relationships/image" Target="../media/image12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2.png"/><Relationship Id="rId9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38.png"/><Relationship Id="rId4" Type="http://schemas.openxmlformats.org/officeDocument/2006/relationships/image" Target="../media/image1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44319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Intermediate Microeconomics: </a:t>
            </a:r>
            <a:r>
              <a:rPr lang="en-GB" sz="4400" dirty="0"/>
              <a:t>An Intuitive Approach with Calculus, 1e</a:t>
            </a:r>
            <a:endParaRPr lang="en-US" sz="4400" dirty="0"/>
          </a:p>
          <a:p>
            <a:endParaRPr lang="en-US" sz="4300" dirty="0"/>
          </a:p>
          <a:p>
            <a:r>
              <a:rPr lang="en-US" sz="3600" dirty="0"/>
              <a:t>Chapter 26 – </a:t>
            </a:r>
          </a:p>
          <a:p>
            <a:r>
              <a:rPr lang="en-US" sz="3600" dirty="0"/>
              <a:t>Product Differentiation and</a:t>
            </a:r>
          </a:p>
          <a:p>
            <a:r>
              <a:rPr lang="en-US" sz="3600" dirty="0"/>
              <a:t>Innovation in Markets</a:t>
            </a:r>
          </a:p>
          <a:p>
            <a:endParaRPr lang="en-US" sz="4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625475"/>
          </a:xfrm>
        </p:spPr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69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Subgame Perfect Equilibrium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819400"/>
            <a:ext cx="2136648" cy="2121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743200"/>
            <a:ext cx="292100" cy="29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0" y="3060700"/>
            <a:ext cx="292100" cy="2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0" y="3746500"/>
            <a:ext cx="292100" cy="29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432300"/>
            <a:ext cx="292100" cy="29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737100"/>
            <a:ext cx="292100" cy="29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419600"/>
            <a:ext cx="2921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733800"/>
            <a:ext cx="292100" cy="29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048000"/>
            <a:ext cx="292100" cy="292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1219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any given </a:t>
            </a:r>
            <a:r>
              <a:rPr lang="en-US" i="1" dirty="0"/>
              <a:t>number of firms N </a:t>
            </a:r>
            <a:r>
              <a:rPr lang="en-US" dirty="0"/>
              <a:t>that entered in </a:t>
            </a:r>
            <a:r>
              <a:rPr lang="en-US" b="1" i="1" dirty="0"/>
              <a:t>Stage 1</a:t>
            </a:r>
            <a:r>
              <a:rPr lang="en-US" dirty="0"/>
              <a:t>, the firms then know the </a:t>
            </a:r>
            <a:r>
              <a:rPr lang="en-US" i="1" dirty="0"/>
              <a:t>equilibrium price p*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that will emerge in </a:t>
            </a:r>
            <a:r>
              <a:rPr lang="en-US" b="1" i="1" dirty="0"/>
              <a:t>Stage 2</a:t>
            </a:r>
            <a:r>
              <a:rPr lang="en-US" dirty="0"/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1868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That equilibrium price will reflect the level of </a:t>
            </a:r>
            <a:r>
              <a:rPr lang="en-US" i="1" dirty="0"/>
              <a:t>market power </a:t>
            </a:r>
            <a:r>
              <a:rPr lang="en-US" dirty="0"/>
              <a:t>derived by each firm from its differentiated product – with </a:t>
            </a:r>
            <a:r>
              <a:rPr lang="en-US" i="1" dirty="0"/>
              <a:t>market power diminishing as N increases.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5540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Thus, </a:t>
            </a:r>
            <a:r>
              <a:rPr lang="en-US" i="1" dirty="0"/>
              <a:t>p*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&gt; </a:t>
            </a:r>
            <a:r>
              <a:rPr lang="en-US" i="1" dirty="0"/>
              <a:t>MC </a:t>
            </a:r>
            <a:r>
              <a:rPr lang="en-US" dirty="0"/>
              <a:t>for any finite </a:t>
            </a:r>
            <a:r>
              <a:rPr lang="en-US" i="1" dirty="0"/>
              <a:t>N </a:t>
            </a:r>
            <a:r>
              <a:rPr lang="en-US" dirty="0"/>
              <a:t>– with </a:t>
            </a:r>
            <a:r>
              <a:rPr lang="en-US" i="1" dirty="0"/>
              <a:t>p*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converging to </a:t>
            </a:r>
            <a:r>
              <a:rPr lang="en-US" i="1" dirty="0"/>
              <a:t>MC </a:t>
            </a:r>
            <a:r>
              <a:rPr lang="en-US" dirty="0"/>
              <a:t>as </a:t>
            </a:r>
            <a:r>
              <a:rPr lang="en-US" i="1" dirty="0"/>
              <a:t>N </a:t>
            </a:r>
            <a:r>
              <a:rPr lang="en-US" dirty="0"/>
              <a:t>gets large.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3239869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now consider what happens in the </a:t>
            </a:r>
            <a:r>
              <a:rPr lang="en-US" b="1" i="1" dirty="0"/>
              <a:t>entry game </a:t>
            </a:r>
            <a:r>
              <a:rPr lang="en-US" dirty="0"/>
              <a:t>of </a:t>
            </a:r>
            <a:r>
              <a:rPr lang="en-US" b="1" i="1" dirty="0"/>
              <a:t>Stage 1 </a:t>
            </a:r>
            <a:r>
              <a:rPr lang="en-US" i="1" dirty="0"/>
              <a:t>in light of what firms know will happen in the </a:t>
            </a:r>
            <a:r>
              <a:rPr lang="en-US" b="1" i="1" dirty="0"/>
              <a:t>price-setting game </a:t>
            </a:r>
            <a:r>
              <a:rPr lang="en-US" dirty="0"/>
              <a:t>of </a:t>
            </a:r>
            <a:r>
              <a:rPr lang="en-US" b="1" i="1" dirty="0"/>
              <a:t>Stage 2</a:t>
            </a:r>
            <a:r>
              <a:rPr lang="en-US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418207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the </a:t>
            </a:r>
            <a:r>
              <a:rPr lang="en-US" b="1" i="1" dirty="0"/>
              <a:t>fixed entry cost FC </a:t>
            </a:r>
            <a:r>
              <a:rPr lang="en-US" dirty="0"/>
              <a:t>is a </a:t>
            </a:r>
            <a:r>
              <a:rPr lang="en-US" i="1" dirty="0"/>
              <a:t>sunk cost in Stage 2</a:t>
            </a:r>
            <a:r>
              <a:rPr lang="en-US" dirty="0"/>
              <a:t>, it is an </a:t>
            </a:r>
            <a:r>
              <a:rPr lang="en-US" i="1" dirty="0"/>
              <a:t>economic cost of entry.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4876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Firms will thus </a:t>
            </a:r>
            <a:r>
              <a:rPr lang="en-US" i="1" dirty="0"/>
              <a:t>enter in Stage 1 </a:t>
            </a:r>
            <a:r>
              <a:rPr lang="en-US" dirty="0"/>
              <a:t>so long as the expected profit in </a:t>
            </a:r>
            <a:r>
              <a:rPr lang="en-US" i="1" dirty="0"/>
              <a:t>Stage 2 </a:t>
            </a:r>
            <a:r>
              <a:rPr lang="en-US" dirty="0"/>
              <a:t>is not negative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5574268"/>
            <a:ext cx="8458200" cy="92333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… which implies that, in equilibrium, </a:t>
            </a:r>
            <a:r>
              <a:rPr lang="en-US" b="1" i="1" dirty="0"/>
              <a:t>the number of firms N that enter </a:t>
            </a:r>
            <a:r>
              <a:rPr lang="en-US" dirty="0"/>
              <a:t>in </a:t>
            </a:r>
            <a:r>
              <a:rPr lang="en-US" i="1" dirty="0"/>
              <a:t>Stage 1 </a:t>
            </a:r>
            <a:r>
              <a:rPr lang="en-US" dirty="0"/>
              <a:t>will be such that profits </a:t>
            </a:r>
            <a:r>
              <a:rPr lang="en-US" i="1" dirty="0"/>
              <a:t>in Stage 2</a:t>
            </a:r>
            <a:r>
              <a:rPr lang="en-US" dirty="0"/>
              <a:t> are </a:t>
            </a:r>
            <a:r>
              <a:rPr lang="en-US" i="1" dirty="0"/>
              <a:t>non-negative </a:t>
            </a:r>
            <a:r>
              <a:rPr lang="en-US" dirty="0"/>
              <a:t>and profits in </a:t>
            </a:r>
            <a:r>
              <a:rPr lang="en-US" i="1" dirty="0"/>
              <a:t>Stage 2</a:t>
            </a:r>
            <a:r>
              <a:rPr lang="en-US" dirty="0"/>
              <a:t> would become </a:t>
            </a:r>
            <a:r>
              <a:rPr lang="en-US" i="1" dirty="0"/>
              <a:t>negative </a:t>
            </a:r>
            <a:r>
              <a:rPr lang="en-US" dirty="0"/>
              <a:t>if the number of firms increased to (</a:t>
            </a:r>
            <a:r>
              <a:rPr lang="en-US" i="1" dirty="0"/>
              <a:t>N</a:t>
            </a:r>
            <a:r>
              <a:rPr lang="en-US" dirty="0"/>
              <a:t>+1). 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9857EB2C-68C5-49D8-A311-CA3CB949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Monopolistic Competition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819400"/>
            <a:ext cx="2136648" cy="2121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743200"/>
            <a:ext cx="292100" cy="29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0" y="3060700"/>
            <a:ext cx="292100" cy="2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0" y="3746500"/>
            <a:ext cx="292100" cy="29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432300"/>
            <a:ext cx="292100" cy="29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737100"/>
            <a:ext cx="292100" cy="29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419600"/>
            <a:ext cx="2921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733800"/>
            <a:ext cx="292100" cy="29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048000"/>
            <a:ext cx="292100" cy="292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1219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come to the following general conclusions about the equilibrium in this model of </a:t>
            </a:r>
            <a:r>
              <a:rPr lang="en-US" b="1" i="1" dirty="0"/>
              <a:t>monopolistic competition</a:t>
            </a:r>
            <a:r>
              <a:rPr lang="en-US" dirty="0"/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2057400"/>
            <a:ext cx="5105400" cy="427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600"/>
              </a:spcAft>
              <a:buSzPct val="100000"/>
              <a:buFont typeface="Wingdings" charset="2"/>
              <a:buChar char="§"/>
            </a:pPr>
            <a:r>
              <a:rPr lang="en-US" dirty="0"/>
              <a:t>Firms </a:t>
            </a:r>
            <a:r>
              <a:rPr lang="en-US" i="1" dirty="0"/>
              <a:t>inside the market </a:t>
            </a:r>
            <a:r>
              <a:rPr lang="en-US" dirty="0"/>
              <a:t>make </a:t>
            </a:r>
            <a:r>
              <a:rPr lang="en-US" b="1" dirty="0"/>
              <a:t>positive profit </a:t>
            </a:r>
            <a:r>
              <a:rPr lang="en-US" dirty="0"/>
              <a:t>equal to </a:t>
            </a:r>
            <a:r>
              <a:rPr lang="en-US" i="1" dirty="0"/>
              <a:t>at least the fixed entry cost.</a:t>
            </a:r>
          </a:p>
          <a:p>
            <a:pPr marL="182880" indent="-182880">
              <a:spcAft>
                <a:spcPts val="600"/>
              </a:spcAft>
              <a:buSzPct val="100000"/>
              <a:buFont typeface="Wingdings" charset="2"/>
              <a:buChar char="§"/>
            </a:pPr>
            <a:r>
              <a:rPr lang="en-US" dirty="0"/>
              <a:t>Firms </a:t>
            </a:r>
            <a:r>
              <a:rPr lang="en-US" i="1" dirty="0"/>
              <a:t>outside the market </a:t>
            </a:r>
            <a:r>
              <a:rPr lang="en-US" dirty="0"/>
              <a:t>would </a:t>
            </a:r>
            <a:r>
              <a:rPr lang="en-US"/>
              <a:t>make </a:t>
            </a:r>
            <a:r>
              <a:rPr lang="en-US" b="1"/>
              <a:t>negative or </a:t>
            </a:r>
            <a:r>
              <a:rPr lang="en-US" b="1" dirty="0"/>
              <a:t>zero profit </a:t>
            </a:r>
            <a:r>
              <a:rPr lang="en-US" dirty="0"/>
              <a:t>by entering the market (because of the fixed entry costs).</a:t>
            </a:r>
          </a:p>
          <a:p>
            <a:pPr marL="182880" indent="-182880">
              <a:spcAft>
                <a:spcPts val="600"/>
              </a:spcAft>
              <a:buSzPct val="100000"/>
              <a:buFont typeface="Wingdings" charset="2"/>
              <a:buChar char="§"/>
            </a:pPr>
            <a:r>
              <a:rPr lang="en-US" dirty="0"/>
              <a:t>The </a:t>
            </a:r>
            <a:r>
              <a:rPr lang="en-US" i="1" dirty="0"/>
              <a:t>lower the fixed entry cost</a:t>
            </a:r>
            <a:r>
              <a:rPr lang="en-US" dirty="0"/>
              <a:t>, the </a:t>
            </a:r>
            <a:r>
              <a:rPr lang="en-US" i="1" dirty="0"/>
              <a:t>more </a:t>
            </a:r>
            <a:r>
              <a:rPr lang="en-US" dirty="0"/>
              <a:t>firms will be operating in the market, with each firm’s </a:t>
            </a:r>
            <a:r>
              <a:rPr lang="en-US" i="1" dirty="0"/>
              <a:t>market power </a:t>
            </a:r>
            <a:r>
              <a:rPr lang="en-US" dirty="0"/>
              <a:t>falling as </a:t>
            </a:r>
            <a:r>
              <a:rPr lang="en-US" i="1" dirty="0"/>
              <a:t>fixed costs </a:t>
            </a:r>
            <a:r>
              <a:rPr lang="en-US" dirty="0"/>
              <a:t>fall.</a:t>
            </a:r>
          </a:p>
          <a:p>
            <a:pPr marL="182880" indent="-182880">
              <a:spcAft>
                <a:spcPts val="600"/>
              </a:spcAft>
              <a:buSzPct val="100000"/>
              <a:buFont typeface="Wingdings" charset="2"/>
              <a:buChar char="§"/>
            </a:pPr>
            <a:r>
              <a:rPr lang="en-US" dirty="0"/>
              <a:t>As </a:t>
            </a:r>
            <a:r>
              <a:rPr lang="en-US" i="1" dirty="0"/>
              <a:t>fixed entry costs fall to zero</a:t>
            </a:r>
            <a:r>
              <a:rPr lang="en-US" dirty="0"/>
              <a:t>, the </a:t>
            </a:r>
            <a:r>
              <a:rPr lang="en-US" i="1" dirty="0"/>
              <a:t>number of firms </a:t>
            </a:r>
            <a:r>
              <a:rPr lang="en-US" dirty="0"/>
              <a:t>gets </a:t>
            </a:r>
            <a:r>
              <a:rPr lang="en-US" i="1" dirty="0"/>
              <a:t>large</a:t>
            </a:r>
            <a:r>
              <a:rPr lang="en-US" dirty="0"/>
              <a:t> and the market becomes </a:t>
            </a:r>
            <a:r>
              <a:rPr lang="en-US" b="1" i="1" dirty="0"/>
              <a:t>perfectly competitive</a:t>
            </a:r>
            <a:r>
              <a:rPr lang="en-US" dirty="0"/>
              <a:t>.</a:t>
            </a:r>
          </a:p>
          <a:p>
            <a:pPr marL="182880" indent="-182880">
              <a:spcAft>
                <a:spcPts val="600"/>
              </a:spcAft>
              <a:buSzPct val="100000"/>
              <a:buFont typeface="Wingdings" charset="2"/>
              <a:buChar char="§"/>
            </a:pPr>
            <a:r>
              <a:rPr lang="en-US" dirty="0"/>
              <a:t>As </a:t>
            </a:r>
            <a:r>
              <a:rPr lang="en-US" i="1" dirty="0"/>
              <a:t>fixed entry costs get large</a:t>
            </a:r>
            <a:r>
              <a:rPr lang="en-US" dirty="0"/>
              <a:t>, the </a:t>
            </a:r>
            <a:r>
              <a:rPr lang="en-US" i="1" dirty="0"/>
              <a:t>number of firms </a:t>
            </a:r>
            <a:r>
              <a:rPr lang="en-US" dirty="0"/>
              <a:t>gets </a:t>
            </a:r>
            <a:r>
              <a:rPr lang="en-US" i="1" dirty="0"/>
              <a:t>small</a:t>
            </a:r>
            <a:r>
              <a:rPr lang="en-US" dirty="0"/>
              <a:t>, eventually resulting in a </a:t>
            </a:r>
            <a:r>
              <a:rPr lang="en-US" i="1" dirty="0"/>
              <a:t>single </a:t>
            </a:r>
            <a:r>
              <a:rPr lang="en-US" b="1" i="1" dirty="0"/>
              <a:t>monopoly </a:t>
            </a:r>
            <a:r>
              <a:rPr lang="en-US" dirty="0"/>
              <a:t>in the industry.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5257800"/>
            <a:ext cx="2895600" cy="1200329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 </a:t>
            </a:r>
            <a:r>
              <a:rPr lang="en-US" i="1" dirty="0"/>
              <a:t>fixed entry costs </a:t>
            </a:r>
            <a:r>
              <a:rPr lang="en-US" dirty="0"/>
              <a:t>fall, the model fills in completely the gap between </a:t>
            </a:r>
            <a:r>
              <a:rPr lang="en-US" b="1" i="1" dirty="0"/>
              <a:t>monopoly </a:t>
            </a:r>
            <a:r>
              <a:rPr lang="en-US" dirty="0"/>
              <a:t>and </a:t>
            </a:r>
            <a:r>
              <a:rPr lang="en-US" b="1" i="1" dirty="0"/>
              <a:t>perfect competition</a:t>
            </a:r>
            <a:r>
              <a:rPr lang="en-US" dirty="0"/>
              <a:t>.</a:t>
            </a: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4CBC5B84-6AED-4FBD-B8C0-23D67196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3AD11-8B91-E8DA-3803-B7577F6CB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38825D-A41A-D0FA-E23E-99F2CE8D23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794" y="-806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Monopolistic Comp. w/o Game Theory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B05A2-E93F-9CBC-4288-7C55B34804B8}"/>
              </a:ext>
            </a:extLst>
          </p:cNvPr>
          <p:cNvSpPr txBox="1"/>
          <p:nvPr/>
        </p:nvSpPr>
        <p:spPr>
          <a:xfrm>
            <a:off x="304800" y="1324784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simultaneous existence of </a:t>
            </a:r>
            <a:r>
              <a:rPr lang="en-GB" b="1" i="1" dirty="0"/>
              <a:t>positive economic profits for incumbents </a:t>
            </a:r>
            <a:r>
              <a:rPr lang="en-GB" dirty="0"/>
              <a:t>and </a:t>
            </a:r>
            <a:r>
              <a:rPr lang="en-GB" b="1" i="1" dirty="0"/>
              <a:t>zero to negative profits for potential entrants </a:t>
            </a:r>
            <a:r>
              <a:rPr lang="en-GB" dirty="0"/>
              <a:t>is quite plausible in the presence of fixed entry costs.</a:t>
            </a:r>
          </a:p>
          <a:p>
            <a:endParaRPr lang="en-GB" dirty="0"/>
          </a:p>
          <a:p>
            <a:r>
              <a:rPr lang="en-GB" dirty="0"/>
              <a:t>This idea is one that predates game theory. In the absence of game theory, we think about this issue a bit differently and in ways that link to our previous discussion of monopoly.</a:t>
            </a:r>
          </a:p>
          <a:p>
            <a:endParaRPr lang="en-GB" dirty="0"/>
          </a:p>
          <a:p>
            <a:r>
              <a:rPr lang="en-GB" dirty="0"/>
              <a:t>Realize that </a:t>
            </a:r>
            <a:r>
              <a:rPr lang="en-GB" b="1" i="1" dirty="0"/>
              <a:t>TC=FC+VC</a:t>
            </a:r>
            <a:r>
              <a:rPr lang="en-GB" dirty="0"/>
              <a:t>, so that </a:t>
            </a:r>
            <a:r>
              <a:rPr lang="en-GB" b="1" i="1" dirty="0"/>
              <a:t>ATC=AFC+AVC</a:t>
            </a:r>
            <a:r>
              <a:rPr lang="en-GB" dirty="0"/>
              <a:t>. Since fixed costs</a:t>
            </a:r>
            <a:r>
              <a:rPr lang="en-GB" i="1" dirty="0"/>
              <a:t> FC are sunk for incumbents</a:t>
            </a:r>
            <a:r>
              <a:rPr lang="en-GB" dirty="0"/>
              <a:t>, they are making </a:t>
            </a:r>
            <a:r>
              <a:rPr lang="en-GB" b="1" dirty="0"/>
              <a:t>profits as long as </a:t>
            </a:r>
            <a:r>
              <a:rPr lang="en-GB" b="1" i="1" dirty="0"/>
              <a:t>p&gt;AVC</a:t>
            </a:r>
            <a:r>
              <a:rPr lang="en-GB" i="1" dirty="0"/>
              <a:t>. </a:t>
            </a:r>
            <a:r>
              <a:rPr lang="en-GB" dirty="0"/>
              <a:t>In turn, </a:t>
            </a:r>
            <a:r>
              <a:rPr lang="en-GB" i="1" dirty="0"/>
              <a:t>for potential entrants the fixed costs are not sunk</a:t>
            </a:r>
            <a:r>
              <a:rPr lang="en-GB" dirty="0"/>
              <a:t>, and they may make </a:t>
            </a:r>
            <a:r>
              <a:rPr lang="en-GB" b="1" dirty="0"/>
              <a:t>losses</a:t>
            </a:r>
            <a:r>
              <a:rPr lang="en-GB" dirty="0"/>
              <a:t> </a:t>
            </a:r>
            <a:r>
              <a:rPr lang="en-GB" b="1" dirty="0"/>
              <a:t>even if </a:t>
            </a:r>
            <a:r>
              <a:rPr lang="en-GB" b="1" i="1" dirty="0"/>
              <a:t>p&gt;AVC</a:t>
            </a:r>
            <a:r>
              <a:rPr lang="en-GB" i="1" dirty="0"/>
              <a:t>, </a:t>
            </a:r>
            <a:r>
              <a:rPr lang="en-GB" dirty="0"/>
              <a:t>namely when </a:t>
            </a:r>
            <a:r>
              <a:rPr lang="en-GB" i="1" dirty="0"/>
              <a:t>p&lt;ATC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Hence, in a </a:t>
            </a:r>
            <a:r>
              <a:rPr lang="en-GB" i="1" dirty="0"/>
              <a:t>monopolistic competitive equilibrium </a:t>
            </a:r>
            <a:r>
              <a:rPr lang="en-GB" dirty="0"/>
              <a:t>with fixed costs, incumbents can make positive economic profits and potential entrants would make loses upon entry. </a:t>
            </a:r>
          </a:p>
          <a:p>
            <a:endParaRPr lang="en-GB" dirty="0"/>
          </a:p>
          <a:p>
            <a:r>
              <a:rPr lang="en-GB" dirty="0"/>
              <a:t>The next model of </a:t>
            </a:r>
            <a:r>
              <a:rPr lang="en-GB" i="1" dirty="0"/>
              <a:t>monopolistic competition</a:t>
            </a:r>
            <a:r>
              <a:rPr lang="en-GB" dirty="0"/>
              <a:t> allows us to make this point without game theory. This model will also allow us to have a story for (dynamic) innovation.</a:t>
            </a:r>
          </a:p>
        </p:txBody>
      </p:sp>
      <p:sp>
        <p:nvSpPr>
          <p:cNvPr id="47" name="Footer Placeholder 1">
            <a:extLst>
              <a:ext uri="{FF2B5EF4-FFF2-40B4-BE49-F238E27FC236}">
                <a16:creationId xmlns:a16="http://schemas.microsoft.com/office/drawing/2014/main" id="{E8097EAA-97A4-8581-A46F-3C1C5F4B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636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0973" y="-871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Monopolistic Competition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1" y="3077261"/>
            <a:ext cx="4345229" cy="3628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1" y="3072384"/>
            <a:ext cx="4359859" cy="364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41" y="3072384"/>
            <a:ext cx="4345229" cy="364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1" y="3072384"/>
            <a:ext cx="4359859" cy="3642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856" y="3081528"/>
            <a:ext cx="4374490" cy="3624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528" y="4087368"/>
            <a:ext cx="336499" cy="274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1219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picture a single firm in a </a:t>
            </a:r>
            <a:r>
              <a:rPr lang="en-US" b="1" i="1" dirty="0"/>
              <a:t>monopolistically competitive market</a:t>
            </a:r>
            <a:r>
              <a:rPr lang="en-US" dirty="0"/>
              <a:t> as a </a:t>
            </a:r>
            <a:r>
              <a:rPr lang="en-US" i="1" dirty="0"/>
              <a:t>monopoly </a:t>
            </a:r>
            <a:r>
              <a:rPr lang="en-US" dirty="0"/>
              <a:t>– because each firm in fact has some </a:t>
            </a:r>
            <a:r>
              <a:rPr lang="en-US" i="1" dirty="0"/>
              <a:t>market power</a:t>
            </a:r>
            <a:r>
              <a:rPr lang="en-US" dirty="0"/>
              <a:t> derived from its </a:t>
            </a:r>
            <a:r>
              <a:rPr lang="en-US" i="1" dirty="0"/>
              <a:t>differentiated product</a:t>
            </a:r>
            <a:r>
              <a:rPr lang="en-US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868269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firms </a:t>
            </a:r>
            <a:r>
              <a:rPr lang="en-US" i="1" dirty="0"/>
              <a:t>inside the industry </a:t>
            </a:r>
            <a:r>
              <a:rPr lang="en-US" dirty="0"/>
              <a:t>then make </a:t>
            </a:r>
            <a:r>
              <a:rPr lang="en-US" b="1" i="1" dirty="0">
                <a:solidFill>
                  <a:srgbClr val="3366FF"/>
                </a:solidFill>
              </a:rPr>
              <a:t>positive profit </a:t>
            </a:r>
            <a:r>
              <a:rPr lang="en-US" dirty="0"/>
              <a:t>because the </a:t>
            </a:r>
            <a:r>
              <a:rPr lang="en-US" i="1" dirty="0"/>
              <a:t>FC </a:t>
            </a:r>
            <a:r>
              <a:rPr lang="en-US" dirty="0"/>
              <a:t>is sunk.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2492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for firms</a:t>
            </a:r>
            <a:r>
              <a:rPr lang="en-US" i="1" dirty="0"/>
              <a:t> outside the industry</a:t>
            </a:r>
            <a:r>
              <a:rPr lang="en-US" dirty="0"/>
              <a:t>, the </a:t>
            </a:r>
            <a:r>
              <a:rPr lang="en-US" i="1" dirty="0"/>
              <a:t>FC </a:t>
            </a:r>
            <a:r>
              <a:rPr lang="en-US" dirty="0"/>
              <a:t>is an economic cost of entry – and in equilibrium must be </a:t>
            </a:r>
            <a:r>
              <a:rPr lang="en-US" i="1" dirty="0"/>
              <a:t>at least as large as </a:t>
            </a:r>
            <a:r>
              <a:rPr lang="en-US" dirty="0"/>
              <a:t>the </a:t>
            </a:r>
            <a:r>
              <a:rPr lang="en-US" i="1" dirty="0"/>
              <a:t>profit </a:t>
            </a:r>
            <a:r>
              <a:rPr lang="en-US" dirty="0"/>
              <a:t>firms could make by entering.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CEBD3625-CEA1-494F-9999-7472C80B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353E-6 3.00717E-6 L 0.48316 3.00717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369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Innovation and Monopolistic Competition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9" y="2514600"/>
            <a:ext cx="4295851" cy="4273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" y="2514600"/>
            <a:ext cx="4290365" cy="4295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532888"/>
            <a:ext cx="4328770" cy="4230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143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seen that the profits in a </a:t>
            </a:r>
            <a:r>
              <a:rPr lang="en-US" i="1" dirty="0"/>
              <a:t>monopolistically competitive </a:t>
            </a:r>
            <a:r>
              <a:rPr lang="en-US" dirty="0"/>
              <a:t>industry derive from </a:t>
            </a:r>
            <a:r>
              <a:rPr lang="en-US" i="1" dirty="0"/>
              <a:t>product differentiation.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792069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Firms can then </a:t>
            </a:r>
            <a:r>
              <a:rPr lang="en-US" i="1" dirty="0"/>
              <a:t>increase profit </a:t>
            </a:r>
            <a:r>
              <a:rPr lang="en-US" dirty="0"/>
              <a:t>by</a:t>
            </a:r>
            <a:r>
              <a:rPr lang="en-US" b="1" dirty="0"/>
              <a:t> </a:t>
            </a:r>
            <a:r>
              <a:rPr lang="en-US" b="1" i="1" dirty="0"/>
              <a:t>innovating </a:t>
            </a:r>
            <a:r>
              <a:rPr lang="en-US" dirty="0"/>
              <a:t>in one of two ways: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133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457200"/>
            <a:r>
              <a:rPr lang="en-US" dirty="0"/>
              <a:t> (1)	Creating a new desirable product characteristic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782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457200"/>
            <a:r>
              <a:rPr lang="en-US" dirty="0"/>
              <a:t> (2)	Finding a cheaper production technology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86200" y="2438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0" y="2133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shifts </a:t>
            </a:r>
            <a:r>
              <a:rPr lang="en-US" b="1" i="1" dirty="0"/>
              <a:t>demand </a:t>
            </a:r>
            <a:r>
              <a:rPr lang="en-US" dirty="0"/>
              <a:t>for the firm’s product out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86200" y="31226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76800" y="27826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shifts the firm’s </a:t>
            </a:r>
            <a:r>
              <a:rPr lang="en-US" b="1" i="1" dirty="0"/>
              <a:t>cost curves </a:t>
            </a:r>
            <a:r>
              <a:rPr lang="en-US" dirty="0"/>
              <a:t>down</a:t>
            </a:r>
          </a:p>
        </p:txBody>
      </p:sp>
      <p:sp>
        <p:nvSpPr>
          <p:cNvPr id="22" name="Right Brace 21"/>
          <p:cNvSpPr/>
          <p:nvPr/>
        </p:nvSpPr>
        <p:spPr>
          <a:xfrm>
            <a:off x="7010400" y="2133600"/>
            <a:ext cx="304800" cy="1295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315200" y="2438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implies</a:t>
            </a:r>
          </a:p>
          <a:p>
            <a:pPr algn="ctr"/>
            <a:r>
              <a:rPr lang="en-US" i="1" dirty="0"/>
              <a:t>p</a:t>
            </a:r>
            <a:r>
              <a:rPr lang="en-US" dirty="0"/>
              <a:t> &gt; </a:t>
            </a:r>
            <a:r>
              <a:rPr lang="en-US" i="1" dirty="0"/>
              <a:t>AC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53000" y="3505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a result, firms </a:t>
            </a:r>
            <a:r>
              <a:rPr lang="en-US" i="1" dirty="0"/>
              <a:t>in the industry will imitate</a:t>
            </a:r>
            <a:r>
              <a:rPr lang="en-US" dirty="0"/>
              <a:t> and/or </a:t>
            </a:r>
            <a:r>
              <a:rPr lang="en-US" i="1" dirty="0"/>
              <a:t>new firms will enter 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53000" y="41542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causing market power for the initial firm to decrease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3000" y="48400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until the new </a:t>
            </a:r>
            <a:r>
              <a:rPr lang="en-US" i="1" dirty="0"/>
              <a:t>monopolistic competition equilibrium </a:t>
            </a:r>
            <a:r>
              <a:rPr lang="en-US" dirty="0"/>
              <a:t>is restored.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0600" y="5638800"/>
            <a:ext cx="41910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There is always an incentive to </a:t>
            </a:r>
            <a:r>
              <a:rPr lang="en-US" b="1" i="1" dirty="0"/>
              <a:t>innovate </a:t>
            </a:r>
            <a:r>
              <a:rPr lang="en-US" dirty="0"/>
              <a:t>to raise short run profit – even if  it ultimately disappears without further innovation.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343266A7-6B9B-45B6-A669-D1993C33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3FAEF6-76E9-4F53-A5CF-9A2AE250EA1D}"/>
              </a:ext>
            </a:extLst>
          </p:cNvPr>
          <p:cNvSpPr txBox="1"/>
          <p:nvPr/>
        </p:nvSpPr>
        <p:spPr>
          <a:xfrm>
            <a:off x="173736" y="2514600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F1D209-1ED0-4182-92D7-DBC1D7537C8A}"/>
              </a:ext>
            </a:extLst>
          </p:cNvPr>
          <p:cNvSpPr txBox="1"/>
          <p:nvPr/>
        </p:nvSpPr>
        <p:spPr>
          <a:xfrm>
            <a:off x="159106" y="243062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  <p:bldP spid="16" grpId="0"/>
      <p:bldP spid="22" grpId="0" animBg="1"/>
      <p:bldP spid="23" grpId="0"/>
      <p:bldP spid="24" grpId="0"/>
      <p:bldP spid="25" grpId="0"/>
      <p:bldP spid="26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467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Innovation and Monopolistic Competition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1076"/>
            <a:ext cx="292100" cy="29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1481076"/>
            <a:ext cx="292100" cy="292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90600" y="1631888"/>
            <a:ext cx="7239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167446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small" dirty="0">
                <a:solidFill>
                  <a:srgbClr val="0000FF"/>
                </a:solidFill>
              </a:rPr>
              <a:t>Perfect Competition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179906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small" dirty="0">
                <a:solidFill>
                  <a:srgbClr val="0000FF"/>
                </a:solidFill>
              </a:rPr>
              <a:t>Monopoly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2027667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price competition, innovation and decreasing FC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4200" y="1600200"/>
            <a:ext cx="3276600" cy="43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b="1" i="1" dirty="0">
                <a:solidFill>
                  <a:srgbClr val="FF0000"/>
                </a:solidFill>
              </a:rPr>
              <a:t>Monopolistic Competition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130552" y="2049275"/>
            <a:ext cx="518464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25146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there are indeed </a:t>
            </a:r>
            <a:r>
              <a:rPr lang="en-US" b="1" i="1" dirty="0">
                <a:solidFill>
                  <a:srgbClr val="3366FF"/>
                </a:solidFill>
              </a:rPr>
              <a:t>perfect competitive </a:t>
            </a:r>
            <a:r>
              <a:rPr lang="en-US" dirty="0"/>
              <a:t>markets with perfectly substitutable goods, many small firms and virtually no barriers to entry, and there are indeed </a:t>
            </a:r>
            <a:r>
              <a:rPr lang="en-US" b="1" i="1" dirty="0">
                <a:solidFill>
                  <a:srgbClr val="3366FF"/>
                </a:solidFill>
              </a:rPr>
              <a:t>monopolies</a:t>
            </a:r>
            <a:r>
              <a:rPr lang="en-US" dirty="0"/>
              <a:t> protected by high barriers to entry, much of the world operates in between.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35446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in these less extreme markets that our </a:t>
            </a:r>
            <a:r>
              <a:rPr lang="en-US" i="1" dirty="0"/>
              <a:t>equilibrium </a:t>
            </a:r>
            <a:r>
              <a:rPr lang="en-US" dirty="0"/>
              <a:t>probably never holds – because such markets are characterized by ongoing </a:t>
            </a:r>
            <a:r>
              <a:rPr lang="en-US" b="1" i="1" dirty="0"/>
              <a:t>entry and exit</a:t>
            </a:r>
            <a:r>
              <a:rPr lang="en-US" dirty="0"/>
              <a:t> and </a:t>
            </a:r>
            <a:r>
              <a:rPr lang="en-US" b="1" i="1" dirty="0"/>
              <a:t>innovation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430666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Still, by understanding the idea of an equilibrium in such markets, we come to understand how innovation changes the world as it interacts with pressures to re-establish equilibrium.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5029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of these markets are also characterized with </a:t>
            </a:r>
            <a:r>
              <a:rPr lang="en-US" b="1" i="1" dirty="0"/>
              <a:t>legal protections for innovations </a:t>
            </a:r>
            <a:r>
              <a:rPr lang="en-US" dirty="0"/>
              <a:t> -- allowing innovative firms to benefit for longer periods from </a:t>
            </a:r>
            <a:r>
              <a:rPr lang="en-US" b="1" i="1" dirty="0"/>
              <a:t>patents </a:t>
            </a:r>
            <a:r>
              <a:rPr lang="en-US" dirty="0"/>
              <a:t>and </a:t>
            </a:r>
            <a:r>
              <a:rPr lang="en-US" b="1" i="1" dirty="0"/>
              <a:t>copyrights</a:t>
            </a:r>
            <a:r>
              <a:rPr lang="en-US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580013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we have spend much time devoted to the more extreme models, we should not lose sight of the fact that </a:t>
            </a:r>
            <a:r>
              <a:rPr lang="en-US" i="1" dirty="0"/>
              <a:t>much of the “surplus” in markets arises from such innovation.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" y="6388497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3901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Advertising and Marketing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so far treated </a:t>
            </a:r>
            <a:r>
              <a:rPr lang="en-US" i="1" dirty="0"/>
              <a:t>product differentiation </a:t>
            </a:r>
            <a:r>
              <a:rPr lang="en-US" dirty="0"/>
              <a:t>in terms of </a:t>
            </a:r>
            <a:r>
              <a:rPr lang="en-US" i="1" dirty="0"/>
              <a:t>differentiation of actual product characteristics</a:t>
            </a:r>
            <a:r>
              <a:rPr lang="en-US" dirty="0"/>
              <a:t>. Such </a:t>
            </a:r>
            <a:r>
              <a:rPr lang="en-US" i="1" dirty="0"/>
              <a:t>differentiation </a:t>
            </a:r>
            <a:r>
              <a:rPr lang="en-US" dirty="0"/>
              <a:t>may also arise from </a:t>
            </a:r>
            <a:r>
              <a:rPr lang="en-US" b="1" i="1" dirty="0"/>
              <a:t>advertising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868269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useful to distinguish between two types of </a:t>
            </a:r>
            <a:r>
              <a:rPr lang="en-US" i="1" dirty="0"/>
              <a:t>advertising</a:t>
            </a:r>
            <a:r>
              <a:rPr lang="en-US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43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Informational Advertising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243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Image Marketing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2286000"/>
            <a:ext cx="2895600" cy="685800"/>
          </a:xfrm>
          <a:prstGeom prst="ellipse">
            <a:avLst/>
          </a:prstGeom>
          <a:solidFill>
            <a:srgbClr val="00BA00">
              <a:alpha val="20000"/>
            </a:srgb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953000" y="2286000"/>
            <a:ext cx="2895600" cy="685800"/>
          </a:xfrm>
          <a:prstGeom prst="ellipse">
            <a:avLst/>
          </a:prstGeom>
          <a:solidFill>
            <a:srgbClr val="F935C4">
              <a:alpha val="20000"/>
            </a:srgb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8" idx="4"/>
          </p:cNvCxnSpPr>
          <p:nvPr/>
        </p:nvCxnSpPr>
        <p:spPr>
          <a:xfrm rot="5400000">
            <a:off x="2095500" y="31623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211094" y="3161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3240" y="3262308"/>
            <a:ext cx="3954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Provides information about the quality or price of a product</a:t>
            </a:r>
            <a:r>
              <a:rPr lang="en-US" dirty="0"/>
              <a:t> to “rational” but uninformed consumers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19614" y="3277106"/>
            <a:ext cx="3762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Altering the image rather than providing information to</a:t>
            </a:r>
            <a:r>
              <a:rPr lang="en-US" dirty="0"/>
              <a:t> “malleable” consumers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093912" y="4267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4343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AE00"/>
                </a:solidFill>
              </a:rPr>
              <a:t>increases</a:t>
            </a:r>
            <a:r>
              <a:rPr lang="en-US" b="1" i="1" dirty="0"/>
              <a:t> price competition</a:t>
            </a:r>
            <a:r>
              <a:rPr lang="en-US" dirty="0"/>
              <a:t> by informing consumers of choices</a:t>
            </a:r>
            <a:endParaRPr lang="en-US" b="1" i="1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6201342" y="4284881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24400" y="4343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944C6"/>
                </a:solidFill>
              </a:rPr>
              <a:t>decreases</a:t>
            </a:r>
            <a:r>
              <a:rPr lang="en-US" b="1" i="1" dirty="0"/>
              <a:t> price competition</a:t>
            </a:r>
            <a:r>
              <a:rPr lang="en-US" dirty="0"/>
              <a:t> by differentiating products through changes in product image</a:t>
            </a:r>
            <a:endParaRPr lang="en-US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6636" y="600392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distinction between these is blurry at best as it requires us to paternalistically judge what the actual “information” (as opposed to “image”) is.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0243" y="534126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advertising is </a:t>
            </a:r>
            <a:r>
              <a:rPr lang="en-US" b="1" i="1" dirty="0"/>
              <a:t>costly</a:t>
            </a:r>
            <a:r>
              <a:rPr lang="en-US" dirty="0"/>
              <a:t>, but </a:t>
            </a:r>
            <a:r>
              <a:rPr lang="en-US" b="1" i="1" dirty="0">
                <a:solidFill>
                  <a:srgbClr val="00AE00"/>
                </a:solidFill>
              </a:rPr>
              <a:t>informational advertising </a:t>
            </a:r>
            <a:r>
              <a:rPr lang="en-US" dirty="0"/>
              <a:t>may have enough </a:t>
            </a:r>
            <a:r>
              <a:rPr lang="en-US" b="1" i="1" dirty="0"/>
              <a:t>benefits</a:t>
            </a:r>
            <a:r>
              <a:rPr lang="en-US" dirty="0"/>
              <a:t> through increases in price competition, and hence lower prices, to justify these costs. 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4D137E3E-4361-4B2E-B2D2-E1E50232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3" grpId="0"/>
      <p:bldP spid="14" grpId="0"/>
      <p:bldP spid="16" grpId="0"/>
      <p:bldP spid="19" grpId="0"/>
      <p:bldP spid="20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709AE-7229-ADEF-80BB-BFBF5AC4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B960FA-B57D-5692-29FC-E3267EFB26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Tutorial exercises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EB3FE19-04A2-7824-B4F3-90F39CF2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/>
              <a:t>Within-chapter exercises:</a:t>
            </a:r>
          </a:p>
          <a:p>
            <a:pPr lvl="1"/>
            <a:r>
              <a:rPr lang="en-US" b="1" i="1" dirty="0"/>
              <a:t>26A.1, 26A.2, 26A.3, 26A.4, 26A.11, 26A.12, 26A.14, 26A.15</a:t>
            </a:r>
            <a:endParaRPr lang="en-US" dirty="0"/>
          </a:p>
          <a:p>
            <a:pPr marL="457200" lvl="1" indent="0">
              <a:buNone/>
            </a:pPr>
            <a:endParaRPr lang="en-US" sz="1600" b="1" i="1" dirty="0"/>
          </a:p>
          <a:p>
            <a:r>
              <a:rPr lang="en-US" dirty="0"/>
              <a:t>End-of-chapter exercises:</a:t>
            </a:r>
          </a:p>
          <a:p>
            <a:pPr lvl="1"/>
            <a:r>
              <a:rPr lang="en-US" b="1" i="1" dirty="0"/>
              <a:t>26.1A, 26.4, 26.5A, 26.6A</a:t>
            </a:r>
          </a:p>
          <a:p>
            <a:pPr marL="457200" lvl="1" indent="0">
              <a:buNone/>
            </a:pPr>
            <a:endParaRPr lang="en-US" sz="1600" b="1" i="1" dirty="0"/>
          </a:p>
          <a:p>
            <a:pPr marL="457200" lvl="1" indent="0">
              <a:buNone/>
            </a:pPr>
            <a:endParaRPr lang="en-US" sz="1600" b="1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F011FA-6293-6B2F-9E4F-E385D705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105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-7312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Bertrand Pricing with Differentiated Products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introduce the idea of </a:t>
            </a:r>
            <a:r>
              <a:rPr lang="en-US" i="1" dirty="0"/>
              <a:t>differentiated products </a:t>
            </a:r>
            <a:r>
              <a:rPr lang="en-US" dirty="0"/>
              <a:t>into a 2-firm oligopoly by letting demand for </a:t>
            </a:r>
            <a:r>
              <a:rPr lang="en-US" i="1" dirty="0"/>
              <a:t>firm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’s depend on </a:t>
            </a:r>
            <a:r>
              <a:rPr lang="en-US" b="1" i="1" dirty="0"/>
              <a:t>both </a:t>
            </a:r>
            <a:r>
              <a:rPr lang="en-US" dirty="0"/>
              <a:t>the price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i="1" dirty="0">
                <a:latin typeface="Times New Roman"/>
              </a:rPr>
              <a:t> </a:t>
            </a:r>
            <a:r>
              <a:rPr lang="en-US" dirty="0"/>
              <a:t>set by </a:t>
            </a:r>
            <a:r>
              <a:rPr lang="en-US" i="1" dirty="0"/>
              <a:t>firm </a:t>
            </a:r>
            <a:r>
              <a:rPr lang="en-US" i="1" dirty="0">
                <a:latin typeface="Times New Roman"/>
              </a:rPr>
              <a:t>i</a:t>
            </a:r>
            <a:r>
              <a:rPr lang="en-US" i="1" dirty="0"/>
              <a:t> </a:t>
            </a:r>
            <a:r>
              <a:rPr lang="en-US" b="1" dirty="0"/>
              <a:t>and</a:t>
            </a:r>
            <a:r>
              <a:rPr lang="en-US" dirty="0"/>
              <a:t> the price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j</a:t>
            </a:r>
            <a:r>
              <a:rPr lang="en-US" i="1" dirty="0">
                <a:latin typeface="Times New Roman"/>
              </a:rPr>
              <a:t> </a:t>
            </a:r>
            <a:r>
              <a:rPr lang="en-US" dirty="0"/>
              <a:t>set by </a:t>
            </a:r>
            <a:r>
              <a:rPr lang="en-US" i="1" dirty="0"/>
              <a:t>firm </a:t>
            </a:r>
            <a:r>
              <a:rPr lang="en-US" i="1" dirty="0">
                <a:latin typeface="Times New Roman"/>
              </a:rPr>
              <a:t>j</a:t>
            </a:r>
            <a:r>
              <a:rPr lang="en-US" dirty="0">
                <a:latin typeface="Times New Roman"/>
              </a:rPr>
              <a:t>; i.e.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133600"/>
            <a:ext cx="3690112" cy="3291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8200" y="2667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higher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i="1" dirty="0">
                <a:latin typeface="Times New Roman"/>
              </a:rPr>
              <a:t> </a:t>
            </a:r>
            <a:r>
              <a:rPr lang="en-US" dirty="0"/>
              <a:t>implies a </a:t>
            </a:r>
            <a:r>
              <a:rPr lang="en-US" i="1" dirty="0"/>
              <a:t>lower </a:t>
            </a:r>
            <a:r>
              <a:rPr lang="en-US" dirty="0"/>
              <a:t>quantity of </a:t>
            </a:r>
            <a:r>
              <a:rPr lang="en-US" i="1" dirty="0">
                <a:latin typeface="Times New Roman"/>
              </a:rPr>
              <a:t>x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dirty="0"/>
              <a:t> is demanded.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43400" y="2667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higher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j</a:t>
            </a:r>
            <a:r>
              <a:rPr lang="en-US" i="1" dirty="0">
                <a:latin typeface="Times New Roman"/>
              </a:rPr>
              <a:t> </a:t>
            </a:r>
            <a:r>
              <a:rPr lang="en-US" dirty="0"/>
              <a:t>implies a </a:t>
            </a:r>
            <a:r>
              <a:rPr lang="en-US" i="1" dirty="0"/>
              <a:t>higher </a:t>
            </a:r>
            <a:r>
              <a:rPr lang="en-US" dirty="0"/>
              <a:t>quantity of </a:t>
            </a:r>
            <a:r>
              <a:rPr lang="en-US" i="1" dirty="0">
                <a:latin typeface="Times New Roman"/>
              </a:rPr>
              <a:t>x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dirty="0"/>
              <a:t> is demanded.  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86000" y="2362200"/>
            <a:ext cx="1219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191000" y="23622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8600" y="3352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constant marginal cost </a:t>
            </a:r>
            <a:r>
              <a:rPr lang="en-US" i="1" dirty="0">
                <a:latin typeface="Times New Roman"/>
              </a:rPr>
              <a:t>c</a:t>
            </a:r>
            <a:r>
              <a:rPr lang="en-US" dirty="0"/>
              <a:t>, each firm then solves the problem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810000"/>
            <a:ext cx="3637280" cy="41452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8600" y="42026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this in the usual way, we get </a:t>
            </a:r>
            <a:r>
              <a:rPr lang="en-US" i="1" dirty="0"/>
              <a:t>firm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’s </a:t>
            </a:r>
            <a:r>
              <a:rPr lang="en-US" i="1" dirty="0"/>
              <a:t>best response function </a:t>
            </a:r>
            <a:r>
              <a:rPr lang="en-US" dirty="0"/>
              <a:t>to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j</a:t>
            </a:r>
            <a:r>
              <a:rPr lang="en-US" i="1" dirty="0">
                <a:latin typeface="Times New Roman"/>
              </a:rPr>
              <a:t> </a:t>
            </a:r>
            <a:r>
              <a:rPr lang="en-US" dirty="0"/>
              <a:t>as 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648200"/>
            <a:ext cx="2588768" cy="62585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8600" y="5334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 </a:t>
            </a:r>
            <a:r>
              <a:rPr lang="en-US" i="1" dirty="0"/>
              <a:t>firm </a:t>
            </a:r>
            <a:r>
              <a:rPr lang="en-US" i="1" dirty="0">
                <a:latin typeface="Times New Roman"/>
              </a:rPr>
              <a:t>j</a:t>
            </a:r>
            <a:r>
              <a:rPr lang="en-US" dirty="0"/>
              <a:t>’s</a:t>
            </a:r>
            <a:r>
              <a:rPr lang="en-US" i="1" dirty="0"/>
              <a:t> best response function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j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dirty="0">
                <a:latin typeface="Times New Roman"/>
              </a:rPr>
              <a:t>) </a:t>
            </a:r>
            <a:r>
              <a:rPr lang="en-US" dirty="0"/>
              <a:t>is analogously derived, and substituting it into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j</a:t>
            </a:r>
            <a:r>
              <a:rPr lang="en-US" dirty="0">
                <a:latin typeface="Times New Roman"/>
              </a:rPr>
              <a:t>) </a:t>
            </a:r>
            <a:r>
              <a:rPr lang="en-US" dirty="0"/>
              <a:t>lets us solve for the </a:t>
            </a:r>
            <a:r>
              <a:rPr lang="en-US" i="1" dirty="0"/>
              <a:t>Nash equilibrium prices</a:t>
            </a:r>
            <a:r>
              <a:rPr lang="en-US" dirty="0">
                <a:latin typeface="Times New Roman"/>
              </a:rPr>
              <a:t> </a:t>
            </a:r>
            <a:r>
              <a:rPr lang="en-US" dirty="0"/>
              <a:t>   </a:t>
            </a:r>
            <a:endParaRPr lang="en-US" i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736" y="6023864"/>
            <a:ext cx="2239264" cy="605536"/>
          </a:xfrm>
          <a:prstGeom prst="rect">
            <a:avLst/>
          </a:prstGeom>
        </p:spPr>
      </p:pic>
      <p:sp>
        <p:nvSpPr>
          <p:cNvPr id="37" name="Right Brace 36"/>
          <p:cNvSpPr/>
          <p:nvPr/>
        </p:nvSpPr>
        <p:spPr>
          <a:xfrm>
            <a:off x="5715000" y="5867400"/>
            <a:ext cx="304800" cy="838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6248400"/>
            <a:ext cx="1601216" cy="31292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172200" y="586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  </a:t>
            </a:r>
            <a:r>
              <a:rPr lang="en-US" dirty="0">
                <a:latin typeface="Times New Roman"/>
              </a:rPr>
              <a:t>&gt; </a:t>
            </a:r>
            <a:r>
              <a:rPr lang="en-US" i="1" dirty="0">
                <a:latin typeface="Times New Roman"/>
              </a:rPr>
              <a:t>MC </a:t>
            </a:r>
            <a:r>
              <a:rPr lang="en-US" dirty="0"/>
              <a:t>so long as</a:t>
            </a:r>
            <a:r>
              <a:rPr lang="en-US" i="1" dirty="0">
                <a:latin typeface="Times New Roman"/>
              </a:rPr>
              <a:t> </a:t>
            </a:r>
            <a:r>
              <a:rPr lang="en-US" dirty="0">
                <a:latin typeface="Times New Roman"/>
              </a:rPr>
              <a:t>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882813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9" grpId="0"/>
      <p:bldP spid="31" grpId="0"/>
      <p:bldP spid="33" grpId="0"/>
      <p:bldP spid="37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785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Hotelling Model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976" y="1423416"/>
            <a:ext cx="3544824" cy="6339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4800" y="1295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Hotelling Model </a:t>
            </a:r>
            <a:r>
              <a:rPr lang="en-US" dirty="0"/>
              <a:t>begins with an interval [0,1] that contains all possible </a:t>
            </a:r>
            <a:r>
              <a:rPr lang="en-US" i="1" dirty="0"/>
              <a:t>product characteristics </a:t>
            </a:r>
            <a:r>
              <a:rPr lang="en-US" i="1" dirty="0">
                <a:latin typeface="Times New Roman"/>
              </a:rPr>
              <a:t>y</a:t>
            </a:r>
            <a:r>
              <a:rPr lang="en-US" dirty="0">
                <a:latin typeface="Times New Roman"/>
              </a:rPr>
              <a:t>.</a:t>
            </a:r>
            <a:endParaRPr lang="en-US" i="1" dirty="0">
              <a:latin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2209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Consumer </a:t>
            </a:r>
            <a:r>
              <a:rPr lang="en-US" i="1" dirty="0"/>
              <a:t>ideal points </a:t>
            </a:r>
            <a:r>
              <a:rPr lang="en-US" dirty="0"/>
              <a:t>also lie on this interval, with </a:t>
            </a:r>
            <a:r>
              <a:rPr lang="en-US" i="1" dirty="0"/>
              <a:t>consumer </a:t>
            </a:r>
            <a:r>
              <a:rPr lang="en-US" i="1" dirty="0">
                <a:latin typeface="Times New Roman"/>
              </a:rPr>
              <a:t>n</a:t>
            </a:r>
            <a:r>
              <a:rPr lang="en-US" dirty="0"/>
              <a:t>’s ideal point given by 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91816"/>
            <a:ext cx="922528" cy="22758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19200" y="251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2895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that, in addition to having to pay the product </a:t>
            </a:r>
            <a:r>
              <a:rPr lang="en-US" i="1" dirty="0"/>
              <a:t>price</a:t>
            </a:r>
            <a:r>
              <a:rPr lang="en-US" dirty="0"/>
              <a:t>, the consumer pays a “taste cost” of                      for consuming a product characteristic that does not perfectly match her </a:t>
            </a:r>
            <a:r>
              <a:rPr lang="en-US" i="1" dirty="0"/>
              <a:t>ideal point</a:t>
            </a:r>
            <a:r>
              <a:rPr lang="en-US" dirty="0"/>
              <a:t>.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" y="3209544"/>
            <a:ext cx="979424" cy="31292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04800" y="3821668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any set of product characteristic and price choices made by two firms, we can then identify the consumer     who is indifferent between consuming from the two firms by solving 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168" y="4206240"/>
            <a:ext cx="146304" cy="1950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4800600"/>
            <a:ext cx="3681984" cy="31699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81000" y="52578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get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5649976"/>
            <a:ext cx="6100064" cy="674624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600200" y="5638800"/>
            <a:ext cx="5334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800600" y="5638800"/>
            <a:ext cx="28956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57C4D445-7AFE-489E-A898-C1BA39B3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35" grpId="0"/>
      <p:bldP spid="39" grpId="0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4062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Moving toward the “Real World”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7620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Much of our emphasis so far has been on particular market structures, most of which are relatively extreme.</a:t>
            </a:r>
          </a:p>
          <a:p>
            <a:endParaRPr lang="en-US" b="1" i="1" dirty="0"/>
          </a:p>
          <a:p>
            <a:pPr>
              <a:buNone/>
            </a:pPr>
            <a:endParaRPr lang="en-US" b="1" i="1" dirty="0"/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152400" y="4953000"/>
            <a:ext cx="8763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way to </a:t>
            </a:r>
            <a:r>
              <a:rPr lang="en-US" sz="2100" dirty="0">
                <a:solidFill>
                  <a:schemeClr val="tx2"/>
                </a:solidFill>
              </a:rPr>
              <a:t>“fill in the gaps” is through the </a:t>
            </a:r>
            <a:r>
              <a:rPr lang="en-US" sz="2100" b="1" i="1" dirty="0">
                <a:solidFill>
                  <a:schemeClr val="tx2"/>
                </a:solidFill>
              </a:rPr>
              <a:t>Cournot Model </a:t>
            </a:r>
            <a:r>
              <a:rPr lang="en-US" sz="2100" dirty="0">
                <a:solidFill>
                  <a:schemeClr val="tx2"/>
                </a:solidFill>
              </a:rPr>
              <a:t>as we assume large numbers of firms in the oligopoly.</a:t>
            </a: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0676"/>
            <a:ext cx="292100" cy="292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2090676"/>
            <a:ext cx="292100" cy="292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090676"/>
            <a:ext cx="292100" cy="292100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990600" y="2241488"/>
            <a:ext cx="7239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200" y="2319277"/>
            <a:ext cx="2057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small" dirty="0">
                <a:solidFill>
                  <a:srgbClr val="0000FF"/>
                </a:solidFill>
              </a:rPr>
              <a:t>Perfect Competition</a:t>
            </a:r>
            <a:r>
              <a:rPr lang="en-US" dirty="0"/>
              <a:t>:</a:t>
            </a:r>
          </a:p>
          <a:p>
            <a:pPr algn="ctr"/>
            <a:r>
              <a:rPr lang="en-US" b="1" i="1" dirty="0"/>
              <a:t>perfectly substitutable</a:t>
            </a:r>
            <a:r>
              <a:rPr lang="en-US" dirty="0"/>
              <a:t> outputs produced by </a:t>
            </a:r>
            <a:r>
              <a:rPr lang="en-US" b="1" i="1" dirty="0"/>
              <a:t>many</a:t>
            </a:r>
            <a:r>
              <a:rPr lang="en-US" dirty="0"/>
              <a:t> (often identical) </a:t>
            </a:r>
            <a:r>
              <a:rPr lang="en-US" b="1" i="1" dirty="0"/>
              <a:t>firms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with </a:t>
            </a:r>
            <a:r>
              <a:rPr lang="en-US" b="1" i="1" dirty="0"/>
              <a:t>no barriers to entry</a:t>
            </a: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391400" y="2319276"/>
            <a:ext cx="1600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small" dirty="0">
                <a:solidFill>
                  <a:srgbClr val="0000FF"/>
                </a:solidFill>
              </a:rPr>
              <a:t>Monopoly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output with </a:t>
            </a:r>
          </a:p>
          <a:p>
            <a:pPr algn="ctr"/>
            <a:r>
              <a:rPr lang="en-US" b="1" i="1" dirty="0"/>
              <a:t>no close substitutes</a:t>
            </a:r>
            <a:r>
              <a:rPr lang="en-US" dirty="0"/>
              <a:t> produced by </a:t>
            </a:r>
            <a:r>
              <a:rPr lang="en-US" b="1" i="1" dirty="0"/>
              <a:t>one</a:t>
            </a:r>
            <a:r>
              <a:rPr lang="en-US" dirty="0"/>
              <a:t> </a:t>
            </a:r>
            <a:r>
              <a:rPr lang="en-US" b="1" i="1" dirty="0"/>
              <a:t>firm </a:t>
            </a:r>
            <a:r>
              <a:rPr lang="en-US" dirty="0"/>
              <a:t>protected by </a:t>
            </a:r>
            <a:r>
              <a:rPr lang="en-US" b="1" i="1" dirty="0"/>
              <a:t>high barriers to entry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62600" y="2319276"/>
            <a:ext cx="1981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small" dirty="0">
                <a:solidFill>
                  <a:srgbClr val="00AE00"/>
                </a:solidFill>
              </a:rPr>
              <a:t>2-Firm Oligopoly</a:t>
            </a:r>
            <a:r>
              <a:rPr lang="en-US" dirty="0"/>
              <a:t>:</a:t>
            </a:r>
          </a:p>
          <a:p>
            <a:pPr algn="ctr"/>
            <a:r>
              <a:rPr lang="en-US" b="1" i="1" dirty="0"/>
              <a:t>perfectly substitutable </a:t>
            </a:r>
            <a:r>
              <a:rPr lang="en-US" dirty="0"/>
              <a:t>output (with </a:t>
            </a:r>
            <a:r>
              <a:rPr lang="en-US" i="1" dirty="0"/>
              <a:t>no close substitutes</a:t>
            </a:r>
            <a:r>
              <a:rPr lang="en-US" dirty="0"/>
              <a:t>) produced by </a:t>
            </a:r>
            <a:r>
              <a:rPr lang="en-US" b="1" i="1" dirty="0"/>
              <a:t>two</a:t>
            </a:r>
            <a:r>
              <a:rPr lang="en-US" dirty="0"/>
              <a:t> </a:t>
            </a:r>
            <a:r>
              <a:rPr lang="en-US" b="1" i="1" dirty="0"/>
              <a:t>firms </a:t>
            </a:r>
            <a:r>
              <a:rPr lang="en-US" dirty="0"/>
              <a:t>protected by </a:t>
            </a:r>
            <a:r>
              <a:rPr lang="en-US" b="1" i="1" dirty="0"/>
              <a:t>high barriers to entry</a:t>
            </a:r>
          </a:p>
          <a:p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2209800" y="4189477"/>
            <a:ext cx="3352800" cy="1588"/>
          </a:xfrm>
          <a:prstGeom prst="straightConnector1">
            <a:avLst/>
          </a:prstGeom>
          <a:ln w="38100">
            <a:solidFill>
              <a:srgbClr val="00AE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86000" y="3732277"/>
            <a:ext cx="3276600" cy="79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b="1" i="1" dirty="0">
                <a:solidFill>
                  <a:srgbClr val="00AE00"/>
                </a:solidFill>
              </a:rPr>
              <a:t>Oligopoly Cournot Competition </a:t>
            </a:r>
            <a:r>
              <a:rPr lang="en-US" dirty="0"/>
              <a:t>with increasing numbers of firms</a:t>
            </a:r>
            <a:endParaRPr lang="en-US" b="1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0" y="2471676"/>
            <a:ext cx="3276600" cy="79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b="1" i="1" dirty="0">
                <a:solidFill>
                  <a:srgbClr val="FF0000"/>
                </a:solidFill>
              </a:rPr>
              <a:t>Bertrand Price Competition </a:t>
            </a:r>
          </a:p>
          <a:p>
            <a:pPr algn="ctr">
              <a:lnSpc>
                <a:spcPts val="2760"/>
              </a:lnSpc>
            </a:pPr>
            <a:r>
              <a:rPr lang="en-US" dirty="0"/>
              <a:t>with </a:t>
            </a:r>
            <a:r>
              <a:rPr lang="en-US" i="1" dirty="0"/>
              <a:t>product innovation </a:t>
            </a:r>
            <a:r>
              <a:rPr lang="en-US" dirty="0"/>
              <a:t>and</a:t>
            </a:r>
            <a:endParaRPr lang="en-US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0" y="315747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falling entry barriers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657600" y="1905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small" dirty="0"/>
              <a:t>the “real world”</a:t>
            </a:r>
          </a:p>
        </p:txBody>
      </p:sp>
      <p:sp>
        <p:nvSpPr>
          <p:cNvPr id="47" name="Content Placeholder 1"/>
          <p:cNvSpPr txBox="1">
            <a:spLocks/>
          </p:cNvSpPr>
          <p:nvPr/>
        </p:nvSpPr>
        <p:spPr>
          <a:xfrm>
            <a:off x="152400" y="5715000"/>
            <a:ext cx="8763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dirty="0">
                <a:solidFill>
                  <a:schemeClr val="tx2"/>
                </a:solidFill>
              </a:rPr>
              <a:t>But another, often more realistic, way is to extend the </a:t>
            </a:r>
            <a:r>
              <a:rPr lang="en-US" sz="2100" b="1" i="1" dirty="0">
                <a:solidFill>
                  <a:schemeClr val="tx2"/>
                </a:solidFill>
              </a:rPr>
              <a:t>Bertrand Model </a:t>
            </a:r>
            <a:r>
              <a:rPr lang="en-US" sz="2100" dirty="0">
                <a:solidFill>
                  <a:schemeClr val="tx2"/>
                </a:solidFill>
              </a:rPr>
              <a:t>to incorporate </a:t>
            </a:r>
            <a:r>
              <a:rPr lang="en-US" sz="2100" i="1" dirty="0">
                <a:solidFill>
                  <a:schemeClr val="tx2"/>
                </a:solidFill>
              </a:rPr>
              <a:t>product differentiation, innovation </a:t>
            </a:r>
            <a:r>
              <a:rPr lang="en-US" sz="2100" dirty="0">
                <a:solidFill>
                  <a:schemeClr val="tx2"/>
                </a:solidFill>
              </a:rPr>
              <a:t>and </a:t>
            </a:r>
            <a:r>
              <a:rPr lang="en-US" sz="2100" i="1" dirty="0">
                <a:solidFill>
                  <a:schemeClr val="tx2"/>
                </a:solidFill>
              </a:rPr>
              <a:t>entry with falling fixed entry costs. </a:t>
            </a: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0" y="2479801"/>
            <a:ext cx="3276600" cy="4377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b="1" i="1" dirty="0">
                <a:solidFill>
                  <a:srgbClr val="FF0000"/>
                </a:solidFill>
              </a:rPr>
              <a:t>Monopolistic Competition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209800" y="2928876"/>
            <a:ext cx="3352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28800" y="6263640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2"/>
                </a:solidFill>
              </a:rPr>
              <a:t>Such a market structure is called </a:t>
            </a:r>
            <a:r>
              <a:rPr lang="en-US" sz="2100" b="1" i="1" dirty="0">
                <a:solidFill>
                  <a:srgbClr val="FF0000"/>
                </a:solidFill>
              </a:rPr>
              <a:t>Monopolistic Competition</a:t>
            </a:r>
            <a:r>
              <a:rPr lang="en-US" sz="21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6" grpId="0"/>
      <p:bldP spid="34" grpId="0"/>
      <p:bldP spid="35" grpId="0"/>
      <p:bldP spid="36" grpId="0"/>
      <p:bldP spid="42" grpId="0"/>
      <p:bldP spid="44" grpId="0"/>
      <p:bldP spid="45" grpId="0"/>
      <p:bldP spid="46" grpId="0"/>
      <p:bldP spid="47" grpId="0"/>
      <p:bldP spid="48" grpId="0" animBg="1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1336" y="-2240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Consumer Demands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371600"/>
            <a:ext cx="3092704" cy="59740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791200" y="1295400"/>
            <a:ext cx="32004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1295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 &lt;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2 </a:t>
            </a:r>
            <a:r>
              <a:rPr lang="en-US" dirty="0"/>
              <a:t>, everyone in the interval             the consumes from </a:t>
            </a:r>
            <a:r>
              <a:rPr lang="en-US" i="1" dirty="0"/>
              <a:t>firm 1</a:t>
            </a:r>
            <a:r>
              <a:rPr lang="en-US" dirty="0"/>
              <a:t>, with everyone else consuming from </a:t>
            </a:r>
            <a:r>
              <a:rPr lang="en-US" i="1" dirty="0"/>
              <a:t>firm 2.</a:t>
            </a:r>
            <a:r>
              <a:rPr lang="en-US" dirty="0"/>
              <a:t> 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380744"/>
            <a:ext cx="540512" cy="21945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2057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expression for     is then also the </a:t>
            </a:r>
            <a:r>
              <a:rPr lang="en-US" i="1" dirty="0"/>
              <a:t>demand for firm 1</a:t>
            </a:r>
            <a:r>
              <a:rPr lang="en-US" dirty="0"/>
              <a:t>, which – by adding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 </a:t>
            </a:r>
            <a:r>
              <a:rPr lang="en-US" dirty="0"/>
              <a:t> and subtracting </a:t>
            </a:r>
            <a:r>
              <a:rPr lang="en-US" dirty="0">
                <a:latin typeface="Times New Roman"/>
              </a:rPr>
              <a:t>(2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i="1" dirty="0">
                <a:latin typeface="Times New Roman"/>
              </a:rPr>
              <a:t>/</a:t>
            </a:r>
            <a:r>
              <a:rPr lang="en-US" baseline="-25000" dirty="0">
                <a:latin typeface="Times New Roman"/>
              </a:rPr>
              <a:t> </a:t>
            </a:r>
            <a:r>
              <a:rPr lang="en-US" dirty="0">
                <a:latin typeface="Times New Roman"/>
              </a:rPr>
              <a:t>2)</a:t>
            </a:r>
            <a:r>
              <a:rPr lang="en-US" dirty="0"/>
              <a:t> – can also be written as    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167128"/>
            <a:ext cx="150368" cy="1828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672" y="2819400"/>
            <a:ext cx="5291328" cy="60553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8600" y="3505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remainder of the population buys from </a:t>
            </a:r>
            <a:r>
              <a:rPr lang="en-US" i="1" dirty="0"/>
              <a:t>firm 2</a:t>
            </a:r>
            <a:r>
              <a:rPr lang="en-US" dirty="0"/>
              <a:t> – i.e.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3962400"/>
            <a:ext cx="6925056" cy="6299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28600" y="4648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this background, we can now solve for the </a:t>
            </a:r>
            <a:r>
              <a:rPr lang="en-US" b="1" i="1" dirty="0"/>
              <a:t>subgame-perfect equilibrium </a:t>
            </a:r>
            <a:r>
              <a:rPr lang="en-US" dirty="0"/>
              <a:t>to a 2-stage game: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5800" y="5429071"/>
            <a:ext cx="3276600" cy="1200329"/>
          </a:xfrm>
          <a:prstGeom prst="rect">
            <a:avLst/>
          </a:prstGeom>
          <a:noFill/>
          <a:ln w="25400">
            <a:solidFill>
              <a:srgbClr val="F935C4"/>
            </a:solidFill>
          </a:ln>
        </p:spPr>
        <p:txBody>
          <a:bodyPr wrap="square" rtlCol="0">
            <a:spAutoFit/>
          </a:bodyPr>
          <a:lstStyle/>
          <a:p>
            <a:pPr marL="822960" indent="-914400"/>
            <a:r>
              <a:rPr lang="en-US" b="1" dirty="0">
                <a:solidFill>
                  <a:srgbClr val="F935C4"/>
                </a:solidFill>
              </a:rPr>
              <a:t>Stage 1</a:t>
            </a:r>
            <a:r>
              <a:rPr lang="en-US" dirty="0"/>
              <a:t>: Firms simultaneously choose a </a:t>
            </a:r>
            <a:r>
              <a:rPr lang="en-US" b="1" i="1" dirty="0">
                <a:solidFill>
                  <a:srgbClr val="F935C4"/>
                </a:solidFill>
              </a:rPr>
              <a:t>product characteristic </a:t>
            </a:r>
            <a:r>
              <a:rPr lang="en-US" dirty="0"/>
              <a:t>from the Hotelling line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876800" y="5429071"/>
            <a:ext cx="3886200" cy="1200329"/>
          </a:xfrm>
          <a:prstGeom prst="rect">
            <a:avLst/>
          </a:prstGeom>
          <a:noFill/>
          <a:ln w="25400">
            <a:solidFill>
              <a:srgbClr val="00AE00"/>
            </a:solidFill>
          </a:ln>
        </p:spPr>
        <p:txBody>
          <a:bodyPr wrap="square" rtlCol="0">
            <a:spAutoFit/>
          </a:bodyPr>
          <a:lstStyle/>
          <a:p>
            <a:pPr marL="822960" indent="-914400"/>
            <a:r>
              <a:rPr lang="en-US" b="1" dirty="0">
                <a:solidFill>
                  <a:srgbClr val="00AE00"/>
                </a:solidFill>
              </a:rPr>
              <a:t>Stage 2</a:t>
            </a:r>
            <a:r>
              <a:rPr lang="en-US" dirty="0"/>
              <a:t>: Firms simultaneously choose </a:t>
            </a:r>
            <a:r>
              <a:rPr lang="en-US" b="1" i="1" dirty="0">
                <a:solidFill>
                  <a:srgbClr val="00AE00"/>
                </a:solidFill>
              </a:rPr>
              <a:t>price</a:t>
            </a:r>
            <a:r>
              <a:rPr lang="en-US" dirty="0"/>
              <a:t>, taking as given the product characteristics from stage 1.</a:t>
            </a:r>
            <a:endParaRPr lang="en-US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038600" y="6018212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5A0AFA40-4978-4197-9D04-6C947509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3" grpId="0"/>
      <p:bldP spid="35" grpId="0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583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Stage 2: </a:t>
            </a:r>
            <a:r>
              <a:rPr lang="en-US" i="1" dirty="0"/>
              <a:t>Price Setting Game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36267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b="1" i="1" dirty="0">
                <a:solidFill>
                  <a:srgbClr val="00AE00"/>
                </a:solidFill>
              </a:rPr>
              <a:t>Stage 2</a:t>
            </a:r>
            <a:r>
              <a:rPr lang="en-US" dirty="0"/>
              <a:t>, each firm already knows </a:t>
            </a:r>
            <a:r>
              <a:rPr lang="en-US" i="1" dirty="0"/>
              <a:t>both </a:t>
            </a:r>
            <a:r>
              <a:rPr lang="en-US" dirty="0"/>
              <a:t>firms’ product characteristic.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371600"/>
            <a:ext cx="5185664" cy="59740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657600" y="1295400"/>
            <a:ext cx="53340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240280"/>
            <a:ext cx="5844032" cy="59740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048000" y="2133600"/>
            <a:ext cx="59436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04800" y="2362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Firm 1 </a:t>
            </a:r>
            <a:r>
              <a:rPr lang="en-US" dirty="0"/>
              <a:t>then solves the problem</a:t>
            </a:r>
            <a:endParaRPr lang="en-US" i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099816"/>
            <a:ext cx="3121152" cy="29260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10000" y="30596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we can write as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832" y="3429000"/>
            <a:ext cx="4925568" cy="6746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04800" y="4114800"/>
            <a:ext cx="746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in the usual way, we then get </a:t>
            </a:r>
            <a:r>
              <a:rPr lang="en-US" i="1" dirty="0"/>
              <a:t>firm 1</a:t>
            </a:r>
            <a:r>
              <a:rPr lang="en-US" dirty="0"/>
              <a:t>’s </a:t>
            </a:r>
            <a:r>
              <a:rPr lang="en-US" i="1" dirty="0"/>
              <a:t>best price-response function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4572000"/>
            <a:ext cx="3466592" cy="62585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04800" y="52694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going through analogous steps for </a:t>
            </a:r>
            <a:r>
              <a:rPr lang="en-US" i="1" dirty="0"/>
              <a:t>firm 2</a:t>
            </a:r>
            <a:r>
              <a:rPr lang="en-US" dirty="0"/>
              <a:t>, we get </a:t>
            </a:r>
            <a:r>
              <a:rPr lang="en-US" i="1" dirty="0"/>
              <a:t>firm 2</a:t>
            </a:r>
            <a:r>
              <a:rPr lang="en-US" dirty="0"/>
              <a:t>’s </a:t>
            </a:r>
            <a:r>
              <a:rPr lang="en-US" i="1" dirty="0"/>
              <a:t>best price-response function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24" y="5791200"/>
            <a:ext cx="5014976" cy="617728"/>
          </a:xfrm>
          <a:prstGeom prst="rect">
            <a:avLst/>
          </a:prstGeom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D39925E9-FC38-49EC-864C-A776C096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3" grpId="0"/>
      <p:bldP spid="35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6531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Stage 2: </a:t>
            </a:r>
            <a:r>
              <a:rPr lang="en-US" i="1" dirty="0"/>
              <a:t>Pricing Equilibrium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1295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find where the two </a:t>
            </a:r>
            <a:r>
              <a:rPr lang="en-US" i="1" dirty="0"/>
              <a:t>best response functions </a:t>
            </a:r>
            <a:r>
              <a:rPr lang="en-US" dirty="0"/>
              <a:t>cross by plugging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) </a:t>
            </a:r>
            <a:r>
              <a:rPr lang="en-US" dirty="0"/>
              <a:t>in for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 in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to get </a:t>
            </a:r>
            <a:r>
              <a:rPr lang="en-US" i="1" dirty="0"/>
              <a:t>firm 1’s</a:t>
            </a:r>
            <a:r>
              <a:rPr lang="en-US" dirty="0"/>
              <a:t> </a:t>
            </a:r>
            <a:r>
              <a:rPr lang="en-US" i="1" dirty="0"/>
              <a:t>equilibrium price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71600"/>
            <a:ext cx="491744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209800"/>
            <a:ext cx="3340608" cy="6055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62400" y="1295400"/>
            <a:ext cx="5029199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410200" y="2133600"/>
            <a:ext cx="35814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514600"/>
            <a:ext cx="4620768" cy="6502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600" y="3352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plugging this back into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, we get </a:t>
            </a:r>
            <a:r>
              <a:rPr lang="en-US" i="1" dirty="0"/>
              <a:t>firm 2</a:t>
            </a:r>
            <a:r>
              <a:rPr lang="en-US" dirty="0"/>
              <a:t>’s </a:t>
            </a:r>
            <a:r>
              <a:rPr lang="en-US" i="1" dirty="0"/>
              <a:t>equilibrium price</a:t>
            </a:r>
            <a:r>
              <a:rPr lang="en-US" dirty="0">
                <a:latin typeface="Times New Roman"/>
              </a:rPr>
              <a:t> </a:t>
            </a:r>
            <a:r>
              <a:rPr lang="en-US" dirty="0"/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3853688"/>
            <a:ext cx="4645152" cy="6421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46114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</a:t>
            </a:r>
            <a:r>
              <a:rPr lang="en-US" i="1" dirty="0"/>
              <a:t>Nash equilibrium prices </a:t>
            </a:r>
            <a:r>
              <a:rPr lang="en-US" dirty="0"/>
              <a:t>for the </a:t>
            </a:r>
            <a:r>
              <a:rPr lang="en-US" b="1" i="1" dirty="0"/>
              <a:t>Stage 2 </a:t>
            </a:r>
            <a:r>
              <a:rPr lang="en-US" i="1" dirty="0"/>
              <a:t>pricing game </a:t>
            </a:r>
            <a:r>
              <a:rPr lang="en-US" dirty="0"/>
              <a:t>where firms take the product characteristics 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,</a:t>
            </a:r>
            <a:r>
              <a:rPr lang="en-US" baseline="-25000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from </a:t>
            </a:r>
            <a:r>
              <a:rPr lang="en-US" b="1" i="1" dirty="0"/>
              <a:t>Stage 1 </a:t>
            </a:r>
            <a:r>
              <a:rPr lang="en-US" dirty="0"/>
              <a:t>as given.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5297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b="1" i="1" dirty="0"/>
              <a:t>Stage 1</a:t>
            </a:r>
            <a:r>
              <a:rPr lang="en-US" dirty="0"/>
              <a:t>, firms can predict what these </a:t>
            </a:r>
            <a:r>
              <a:rPr lang="en-US" i="1" dirty="0"/>
              <a:t>Nash equilibrium prices </a:t>
            </a:r>
            <a:r>
              <a:rPr lang="en-US" dirty="0"/>
              <a:t>will be in </a:t>
            </a:r>
            <a:r>
              <a:rPr lang="en-US" b="1" i="1" dirty="0"/>
              <a:t>Stage 2 </a:t>
            </a:r>
            <a:r>
              <a:rPr lang="en-US" i="1" dirty="0"/>
              <a:t>for any combination </a:t>
            </a:r>
            <a:r>
              <a:rPr lang="en-US" dirty="0"/>
              <a:t>of product characteristics 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,</a:t>
            </a:r>
            <a:r>
              <a:rPr lang="en-US" baseline="-25000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59830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a result, these equilibrium price functions enter the firms’ calculations as they set product characteristics 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,</a:t>
            </a:r>
            <a:r>
              <a:rPr lang="en-US" baseline="-25000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in Stage 1.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88164B1C-AB1A-412B-B463-9201131E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Stage 1: </a:t>
            </a:r>
            <a:r>
              <a:rPr lang="en-US" i="1" dirty="0"/>
              <a:t>Product Characteristic Game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2097024"/>
            <a:ext cx="4559808" cy="646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1" y="1295400"/>
            <a:ext cx="4543552" cy="64211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343401" y="1219200"/>
            <a:ext cx="4724399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343401" y="2057400"/>
            <a:ext cx="4724399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1295400"/>
            <a:ext cx="3886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b="1" i="1" dirty="0"/>
              <a:t>Stage 1</a:t>
            </a:r>
            <a:r>
              <a:rPr lang="en-US" dirty="0"/>
              <a:t>, </a:t>
            </a:r>
            <a:r>
              <a:rPr lang="en-US" i="1" dirty="0"/>
              <a:t>firm 1 </a:t>
            </a:r>
            <a:r>
              <a:rPr lang="en-US" dirty="0"/>
              <a:t>takes the equilibrium price functions from </a:t>
            </a:r>
            <a:r>
              <a:rPr lang="en-US" b="1" i="1" dirty="0"/>
              <a:t>Stage 2 </a:t>
            </a:r>
            <a:r>
              <a:rPr lang="en-US" dirty="0"/>
              <a:t>as given when choosing the product characteristic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to maximize profit.</a:t>
            </a:r>
          </a:p>
          <a:p>
            <a:endParaRPr lang="en-US" sz="800" dirty="0"/>
          </a:p>
          <a:p>
            <a:r>
              <a:rPr lang="en-US" dirty="0"/>
              <a:t>It therefore solves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971800"/>
            <a:ext cx="5982208" cy="49580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4800" y="3505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can be expanded to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616" y="3886200"/>
            <a:ext cx="7034784" cy="72745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04800" y="47244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variable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is furthermore constrained to lie in the interval [0,1], and, because we have implicitly assumed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 </a:t>
            </a:r>
            <a:r>
              <a:rPr lang="en-US" i="1" dirty="0">
                <a:latin typeface="Times New Roman"/>
              </a:rPr>
              <a:t>≤</a:t>
            </a:r>
            <a:r>
              <a:rPr lang="en-US" dirty="0"/>
              <a:t>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 when we constructed </a:t>
            </a:r>
            <a:r>
              <a:rPr lang="en-US" i="1" dirty="0"/>
              <a:t>D</a:t>
            </a:r>
            <a:r>
              <a:rPr lang="en-US" baseline="30000" dirty="0"/>
              <a:t>1</a:t>
            </a:r>
            <a:r>
              <a:rPr lang="en-US" dirty="0"/>
              <a:t>, the full constraint on the  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variable is                                    .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344" y="5373624"/>
            <a:ext cx="1767840" cy="2438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4800" y="5715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resulting </a:t>
            </a:r>
            <a:r>
              <a:rPr lang="en-US" i="1" dirty="0"/>
              <a:t>constrained </a:t>
            </a:r>
            <a:r>
              <a:rPr lang="en-US" dirty="0"/>
              <a:t>optimization problem – involving inequality constraints – then requires optimization methods beyond the </a:t>
            </a:r>
            <a:r>
              <a:rPr lang="en-US" i="1" dirty="0"/>
              <a:t>Lagrange method</a:t>
            </a:r>
            <a:r>
              <a:rPr lang="en-US" dirty="0"/>
              <a:t>. But we can conclude what the solution to the problem is by evaluating profit for different 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,</a:t>
            </a:r>
            <a:r>
              <a:rPr lang="en-US" baseline="-25000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.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DCF136C7-0EC6-4051-8A54-DDB7211F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/>
      <p:bldP spid="29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5715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Setting Product Characteristics in Stage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229360"/>
            <a:ext cx="6233160" cy="294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1524000"/>
            <a:ext cx="9062974" cy="429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" y="1947673"/>
            <a:ext cx="783463" cy="4657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" y="1947672"/>
            <a:ext cx="1220470" cy="4653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1938528"/>
            <a:ext cx="1724406" cy="4661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8184" y="1938528"/>
            <a:ext cx="1346454" cy="4653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3208" y="1938528"/>
            <a:ext cx="1385824" cy="4661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4808" y="1938528"/>
            <a:ext cx="1527556" cy="4657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2712" y="1938528"/>
            <a:ext cx="1098423" cy="465747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6576" y="1938528"/>
            <a:ext cx="903427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735836" y="4066032"/>
            <a:ext cx="508406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6576" y="6181344"/>
            <a:ext cx="2020824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57400" y="6172200"/>
            <a:ext cx="16764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33800" y="6172200"/>
            <a:ext cx="13716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105400" y="6172200"/>
            <a:ext cx="13716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77000" y="6172200"/>
            <a:ext cx="15240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001000" y="6172200"/>
            <a:ext cx="10668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3DA03014-1187-4615-AF38-70373953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90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Subgame Perfect Equilibrium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then see that, for any product characteristic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 ≥ 0.5 chosen by </a:t>
            </a:r>
            <a:r>
              <a:rPr lang="en-US" i="1" dirty="0"/>
              <a:t>firm 2</a:t>
            </a:r>
            <a:r>
              <a:rPr lang="en-US" dirty="0"/>
              <a:t>, </a:t>
            </a:r>
            <a:r>
              <a:rPr lang="en-US" i="1" dirty="0"/>
              <a:t>firm 1 best-responds </a:t>
            </a:r>
            <a:r>
              <a:rPr lang="en-US" dirty="0"/>
              <a:t>by choosing the product characteristic 0.</a:t>
            </a:r>
            <a:r>
              <a:rPr lang="en-US" i="1" dirty="0"/>
              <a:t> </a:t>
            </a:r>
            <a:r>
              <a:rPr lang="en-US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868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analogous can be derived for </a:t>
            </a:r>
            <a:r>
              <a:rPr lang="en-US" i="1" dirty="0"/>
              <a:t>firm </a:t>
            </a:r>
            <a:r>
              <a:rPr lang="en-US" dirty="0"/>
              <a:t>2: For any product characteristic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≤ 0.5 chosen by </a:t>
            </a:r>
            <a:r>
              <a:rPr lang="en-US" i="1" dirty="0"/>
              <a:t>firm 1</a:t>
            </a:r>
            <a:r>
              <a:rPr lang="en-US" dirty="0"/>
              <a:t>, </a:t>
            </a:r>
            <a:r>
              <a:rPr lang="en-US" i="1" dirty="0"/>
              <a:t>firm 2 best-responds </a:t>
            </a:r>
            <a:r>
              <a:rPr lang="en-US" dirty="0"/>
              <a:t>by choosing the product characteristic 1.</a:t>
            </a:r>
            <a:r>
              <a:rPr lang="en-US" i="1" dirty="0"/>
              <a:t> </a:t>
            </a:r>
            <a:r>
              <a:rPr lang="en-US" dirty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667000"/>
            <a:ext cx="647700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i="1" dirty="0"/>
              <a:t>subgame-perfect equilibrium</a:t>
            </a:r>
            <a:r>
              <a:rPr lang="en-US" dirty="0"/>
              <a:t>, the firms therefore engage in </a:t>
            </a:r>
            <a:r>
              <a:rPr lang="en-US" b="1" i="1" dirty="0"/>
              <a:t>maximal product differentiation</a:t>
            </a:r>
            <a:r>
              <a:rPr lang="en-US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535424"/>
            <a:ext cx="4559808" cy="646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733800"/>
            <a:ext cx="4543552" cy="6421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1000" y="3657600"/>
            <a:ext cx="4724399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91000" y="4495800"/>
            <a:ext cx="4724399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581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Plugging these </a:t>
            </a:r>
            <a:r>
              <a:rPr lang="en-US" b="1" i="1" dirty="0"/>
              <a:t>Stage 1 </a:t>
            </a:r>
            <a:r>
              <a:rPr lang="en-US" dirty="0"/>
              <a:t>equilibrium product characteristics into the </a:t>
            </a:r>
            <a:r>
              <a:rPr lang="en-US" b="1" i="1" dirty="0"/>
              <a:t>Stage 2 </a:t>
            </a:r>
            <a:r>
              <a:rPr lang="en-US" dirty="0"/>
              <a:t>equilibrium price functions, we then get </a:t>
            </a:r>
            <a:r>
              <a:rPr lang="en-US" i="1" dirty="0"/>
              <a:t>equilibrium prices </a:t>
            </a:r>
            <a:r>
              <a:rPr lang="en-US" dirty="0"/>
              <a:t>set at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876800"/>
            <a:ext cx="2064512" cy="3088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5334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that </a:t>
            </a:r>
            <a:r>
              <a:rPr lang="en-US" i="1" dirty="0">
                <a:latin typeface="Symbol"/>
              </a:rPr>
              <a:t>a</a:t>
            </a:r>
            <a:r>
              <a:rPr lang="en-US" dirty="0"/>
              <a:t> is a </a:t>
            </a:r>
            <a:r>
              <a:rPr lang="en-US" i="1" dirty="0"/>
              <a:t>taste </a:t>
            </a:r>
            <a:r>
              <a:rPr lang="en-US" dirty="0"/>
              <a:t>parameter, with consumers becoming worse off by                     for not consuming at their </a:t>
            </a:r>
            <a:r>
              <a:rPr lang="en-US" i="1" dirty="0"/>
              <a:t>ideal point</a:t>
            </a:r>
            <a:r>
              <a:rPr lang="en-US" dirty="0"/>
              <a:t>.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5373624"/>
            <a:ext cx="979424" cy="3007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6183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>
                <a:latin typeface="Symbol"/>
              </a:rPr>
              <a:t>a </a:t>
            </a:r>
            <a:r>
              <a:rPr lang="en-US" dirty="0"/>
              <a:t>increases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5600" y="6019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Product differentiation becomes more powerful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8400" y="6019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Equilibrium prices rise more above </a:t>
            </a:r>
            <a:r>
              <a:rPr lang="en-US" i="1" dirty="0"/>
              <a:t>MC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33600" y="63992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62600" y="6400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57200" y="6019800"/>
            <a:ext cx="8534400" cy="6858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5B8A9840-F697-47F9-80DE-16D69AEA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13" grpId="0"/>
      <p:bldP spid="15" grpId="0"/>
      <p:bldP spid="16" grpId="0"/>
      <p:bldP spid="17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1771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Equilibrium vs. Efficient Differentiation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58669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</a:t>
            </a:r>
            <a:r>
              <a:rPr lang="en-US" b="1" i="1" dirty="0"/>
              <a:t>maximal product differentiation </a:t>
            </a:r>
            <a:r>
              <a:rPr lang="en-US" dirty="0"/>
              <a:t>arises in the </a:t>
            </a:r>
            <a:r>
              <a:rPr lang="en-US" i="1" dirty="0"/>
              <a:t>Hotelling Model</a:t>
            </a:r>
            <a:r>
              <a:rPr lang="en-US" dirty="0"/>
              <a:t> when we assume the “quadratic taste cost”                     together with a </a:t>
            </a:r>
            <a:r>
              <a:rPr lang="en-US" i="1" dirty="0"/>
              <a:t>uniform distribution of ideal points </a:t>
            </a:r>
            <a:r>
              <a:rPr lang="en-US" dirty="0"/>
              <a:t>along the Hotelling line.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63469"/>
            <a:ext cx="979424" cy="300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184737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ask whether such extreme product differentiation is </a:t>
            </a:r>
            <a:r>
              <a:rPr lang="en-US" i="1" dirty="0"/>
              <a:t>efficient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5540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of the “quadratic” utility cost from consuming away from one’s ideal point, the </a:t>
            </a:r>
            <a:r>
              <a:rPr lang="en-US" i="1" dirty="0"/>
              <a:t>marginal cost </a:t>
            </a:r>
            <a:r>
              <a:rPr lang="en-US" dirty="0"/>
              <a:t>of moving from the ideal point is </a:t>
            </a:r>
            <a:r>
              <a:rPr lang="en-US" i="1" dirty="0"/>
              <a:t>increasing </a:t>
            </a:r>
            <a:r>
              <a:rPr lang="en-US" dirty="0"/>
              <a:t>in distance.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239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a result, the </a:t>
            </a:r>
            <a:r>
              <a:rPr lang="en-US" i="1" dirty="0"/>
              <a:t>efficient </a:t>
            </a:r>
            <a:r>
              <a:rPr lang="en-US" dirty="0"/>
              <a:t>level of product differentiation would </a:t>
            </a:r>
            <a:r>
              <a:rPr lang="en-US" b="1" i="1" dirty="0"/>
              <a:t>minimize the average distance </a:t>
            </a:r>
            <a:r>
              <a:rPr lang="en-US" dirty="0"/>
              <a:t>between ideal points and the closest product characteristic.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78069"/>
            <a:ext cx="3544824" cy="633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00" y="4166969"/>
            <a:ext cx="2921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166969"/>
            <a:ext cx="292100" cy="292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472713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Thus, while the </a:t>
            </a:r>
            <a:r>
              <a:rPr lang="en-US" b="1" i="1" dirty="0"/>
              <a:t>equilibrium product characteristics </a:t>
            </a:r>
            <a:r>
              <a:rPr lang="en-US" dirty="0"/>
              <a:t>are located at the extreme ends of the Hotelling line,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5007709"/>
            <a:ext cx="662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00AE00"/>
                </a:solidFill>
              </a:rPr>
              <a:t>efficient</a:t>
            </a:r>
            <a:r>
              <a:rPr lang="en-US" b="1" i="1" dirty="0"/>
              <a:t> placement of product characteristics </a:t>
            </a:r>
            <a:r>
              <a:rPr lang="en-US" dirty="0"/>
              <a:t>would occur at the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5297269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points </a:t>
            </a:r>
            <a:r>
              <a:rPr lang="en-US" b="1" dirty="0">
                <a:solidFill>
                  <a:srgbClr val="00AE00"/>
                </a:solidFill>
              </a:rPr>
              <a:t>0.25</a:t>
            </a:r>
            <a:r>
              <a:rPr lang="en-US" dirty="0"/>
              <a:t> and </a:t>
            </a:r>
            <a:r>
              <a:rPr lang="en-US" b="1" dirty="0">
                <a:solidFill>
                  <a:srgbClr val="00AE00"/>
                </a:solidFill>
              </a:rPr>
              <a:t>0.75</a:t>
            </a:r>
            <a:r>
              <a:rPr lang="en-US" dirty="0"/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695700" y="4497169"/>
            <a:ext cx="228600" cy="1588"/>
          </a:xfrm>
          <a:prstGeom prst="straightConnector1">
            <a:avLst/>
          </a:prstGeom>
          <a:ln>
            <a:solidFill>
              <a:srgbClr val="00AE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295106" y="4496375"/>
            <a:ext cx="228600" cy="1588"/>
          </a:xfrm>
          <a:prstGeom prst="straightConnector1">
            <a:avLst/>
          </a:prstGeom>
          <a:ln>
            <a:solidFill>
              <a:srgbClr val="00AE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5830669"/>
            <a:ext cx="693420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Because of the </a:t>
            </a:r>
            <a:r>
              <a:rPr lang="en-US" i="1" dirty="0"/>
              <a:t>softening of price competition </a:t>
            </a:r>
            <a:r>
              <a:rPr lang="en-US" dirty="0"/>
              <a:t>that results from </a:t>
            </a:r>
            <a:r>
              <a:rPr lang="en-US" i="1" dirty="0"/>
              <a:t>maximal product differentiation</a:t>
            </a:r>
            <a:r>
              <a:rPr lang="en-US" dirty="0"/>
              <a:t>, firms engage in </a:t>
            </a:r>
            <a:r>
              <a:rPr lang="en-US" i="1" dirty="0"/>
              <a:t>socially excessive differentiation.</a:t>
            </a:r>
            <a:endParaRPr lang="en-US" dirty="0"/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7BB4A9CC-AD97-487B-8799-64DADCA3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/>
      <p:bldP spid="13" grpId="0"/>
      <p:bldP spid="14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709" y="-11668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Firm Entry and Product Differentiation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5494" y="1371600"/>
            <a:ext cx="867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Hotelling model’s incentives for product differentiation similarly drive entry decisions into monopolistically competitive markets with </a:t>
            </a:r>
            <a:r>
              <a:rPr lang="en-US" i="1" dirty="0"/>
              <a:t>constant marginal cost </a:t>
            </a:r>
            <a:r>
              <a:rPr lang="en-US" i="1" dirty="0">
                <a:latin typeface="Times New Roman"/>
              </a:rPr>
              <a:t>c</a:t>
            </a:r>
            <a:r>
              <a:rPr lang="en-US" dirty="0"/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20968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that, rather than lying on the Hotelling line segment, product characteristics lie on the </a:t>
            </a:r>
            <a:r>
              <a:rPr lang="en-US" i="1" dirty="0"/>
              <a:t>unit circle</a:t>
            </a:r>
            <a:r>
              <a:rPr lang="en-US" dirty="0"/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281047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Consumer </a:t>
            </a:r>
            <a:r>
              <a:rPr lang="en-US" i="1" dirty="0"/>
              <a:t>ideal points </a:t>
            </a:r>
            <a:r>
              <a:rPr lang="en-US" dirty="0"/>
              <a:t>are similarly located on this circle, with individual </a:t>
            </a:r>
            <a:r>
              <a:rPr lang="en-US" i="1" dirty="0"/>
              <a:t>n </a:t>
            </a:r>
            <a:r>
              <a:rPr lang="en-US" dirty="0"/>
              <a:t>defined by her ideal point – and her utility cost </a:t>
            </a:r>
          </a:p>
          <a:p>
            <a:r>
              <a:rPr lang="en-US" dirty="0"/>
              <a:t>from consuming a product characteristic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dirty="0"/>
              <a:t> given by                   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429214"/>
            <a:ext cx="918464" cy="2804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4800" y="380107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in the Hotelling model, we assume each consumer purchases a single good in this market, and consumer ideal points are uniformly distributed.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000" y="5181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indent="-914400"/>
            <a:r>
              <a:rPr lang="en-US" b="1" dirty="0"/>
              <a:t>Stage 1</a:t>
            </a:r>
            <a:r>
              <a:rPr lang="en-US" dirty="0"/>
              <a:t>: 	Firms decide whether to </a:t>
            </a:r>
            <a:r>
              <a:rPr lang="en-US" b="1" i="1" dirty="0"/>
              <a:t>enter</a:t>
            </a:r>
            <a:r>
              <a:rPr lang="en-US" dirty="0"/>
              <a:t> the industry and, if they do enter, </a:t>
            </a:r>
            <a:r>
              <a:rPr lang="en-US" b="1" i="1" dirty="0"/>
              <a:t>where to locate their product</a:t>
            </a:r>
            <a:r>
              <a:rPr lang="en-US" dirty="0"/>
              <a:t> on the unit circle.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62000" y="5791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indent="-914400"/>
            <a:r>
              <a:rPr lang="en-US" b="1" dirty="0"/>
              <a:t>Stage 2</a:t>
            </a:r>
            <a:r>
              <a:rPr lang="en-US" dirty="0"/>
              <a:t>: 	The firms that enter in stage 1 determine the </a:t>
            </a:r>
            <a:r>
              <a:rPr lang="en-US" b="1" i="1" dirty="0"/>
              <a:t>price</a:t>
            </a:r>
            <a:r>
              <a:rPr lang="en-US" i="1" dirty="0"/>
              <a:t> </a:t>
            </a:r>
            <a:r>
              <a:rPr lang="en-US" dirty="0"/>
              <a:t>they will charge for their product.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0" y="480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then consider the following two-stage sequential game: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819400"/>
            <a:ext cx="2136648" cy="2121408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2D390B04-25CB-4F27-8CE9-A1E017BD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5" grpId="0"/>
      <p:bldP spid="33" grpId="0"/>
      <p:bldP spid="34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583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i="1" dirty="0"/>
              <a:t>Stage 2</a:t>
            </a:r>
            <a:r>
              <a:rPr lang="en-US" dirty="0"/>
              <a:t>: Price Setting</a:t>
            </a:r>
            <a:endParaRPr lang="en-US" b="1" i="1" dirty="0"/>
          </a:p>
        </p:txBody>
      </p:sp>
      <p:sp>
        <p:nvSpPr>
          <p:cNvPr id="11" name="Rectangle 10"/>
          <p:cNvSpPr/>
          <p:nvPr/>
        </p:nvSpPr>
        <p:spPr>
          <a:xfrm>
            <a:off x="10025482" y="-173736"/>
            <a:ext cx="152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819400"/>
            <a:ext cx="2136648" cy="21214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743200"/>
            <a:ext cx="292100" cy="2921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0" y="3060700"/>
            <a:ext cx="292100" cy="292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0" y="3746500"/>
            <a:ext cx="292100" cy="2921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432300"/>
            <a:ext cx="292100" cy="292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737100"/>
            <a:ext cx="292100" cy="2921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419600"/>
            <a:ext cx="292100" cy="2921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733800"/>
            <a:ext cx="292100" cy="292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048000"/>
            <a:ext cx="292100" cy="2921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640" y="2559304"/>
            <a:ext cx="670560" cy="26009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2855976"/>
            <a:ext cx="906272" cy="268224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4800" y="1219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dirty="0"/>
              <a:t>’s location be defined as 0,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52800" y="1219200"/>
            <a:ext cx="541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suppose that </a:t>
            </a:r>
            <a:r>
              <a:rPr lang="en-US" i="1" dirty="0"/>
              <a:t>N </a:t>
            </a:r>
            <a:r>
              <a:rPr lang="en-US" dirty="0"/>
              <a:t>firms entered in </a:t>
            </a:r>
            <a:r>
              <a:rPr lang="en-US" b="1" i="1" dirty="0"/>
              <a:t>Stage 1 </a:t>
            </a:r>
            <a:r>
              <a:rPr lang="en-US" dirty="0"/>
              <a:t>and spaced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04800" y="1524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 evenly across the unit circle.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305800" y="281940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04800" y="1905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the firm adjacent (in terms of product characteristics) to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 have characteristic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j</a:t>
            </a:r>
            <a:r>
              <a:rPr lang="en-US" dirty="0"/>
              <a:t>.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04800" y="363728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consumer     that is indifferent between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dirty="0"/>
              <a:t> and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j</a:t>
            </a:r>
            <a:r>
              <a:rPr lang="en-US" dirty="0"/>
              <a:t> is then defined by the equation 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1744" y="3740912"/>
            <a:ext cx="142240" cy="191008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04800" y="295148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equilibrium, firms will charge the same price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/>
              <a:t> – to which firm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 will be </a:t>
            </a:r>
            <a:r>
              <a:rPr lang="en-US" i="1" dirty="0"/>
              <a:t>best-responding.</a:t>
            </a:r>
            <a:r>
              <a:rPr lang="en-US" dirty="0"/>
              <a:t>  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9128" y="4191000"/>
            <a:ext cx="3243072" cy="32512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04800" y="2286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there are </a:t>
            </a:r>
            <a:r>
              <a:rPr lang="en-US" i="1" dirty="0"/>
              <a:t>N </a:t>
            </a:r>
            <a:r>
              <a:rPr lang="en-US" dirty="0"/>
              <a:t>firms equally spread across the unit circle, the product characteristic for firm </a:t>
            </a:r>
            <a:r>
              <a:rPr lang="en-US" i="1" dirty="0">
                <a:latin typeface="Times New Roman"/>
              </a:rPr>
              <a:t>j</a:t>
            </a:r>
            <a:r>
              <a:rPr lang="en-US" dirty="0"/>
              <a:t> is then 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0832" y="2630424"/>
            <a:ext cx="963168" cy="312928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304800" y="4572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Substituting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dirty="0"/>
              <a:t> </a:t>
            </a:r>
            <a:r>
              <a:rPr lang="en-US" dirty="0">
                <a:latin typeface="Times New Roman"/>
              </a:rPr>
              <a:t>= 0</a:t>
            </a:r>
            <a:r>
              <a:rPr lang="en-US" dirty="0"/>
              <a:t> and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j</a:t>
            </a:r>
            <a:r>
              <a:rPr lang="en-US" dirty="0"/>
              <a:t> </a:t>
            </a:r>
            <a:r>
              <a:rPr lang="en-US" dirty="0">
                <a:latin typeface="Times New Roman"/>
              </a:rPr>
              <a:t>= 1/</a:t>
            </a:r>
            <a:r>
              <a:rPr lang="en-US" i="1" dirty="0">
                <a:latin typeface="Times New Roman"/>
              </a:rPr>
              <a:t>N </a:t>
            </a:r>
            <a:r>
              <a:rPr lang="en-US" dirty="0"/>
              <a:t>into this equation, we get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800" y="4985667"/>
            <a:ext cx="3035808" cy="613664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304800" y="5638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solving this for    , we get the ideal point for the indifferent consumer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5742432"/>
            <a:ext cx="142240" cy="19100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3656" y="6019800"/>
            <a:ext cx="2218944" cy="56896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3276600" y="6019800"/>
            <a:ext cx="22860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oter Placeholder 1">
            <a:extLst>
              <a:ext uri="{FF2B5EF4-FFF2-40B4-BE49-F238E27FC236}">
                <a16:creationId xmlns:a16="http://schemas.microsoft.com/office/drawing/2014/main" id="{515B0D29-6858-4266-8A34-E0EA6BF2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6" grpId="0" animBg="1"/>
      <p:bldP spid="67" grpId="0"/>
      <p:bldP spid="68" grpId="0"/>
      <p:bldP spid="70" grpId="0"/>
      <p:bldP spid="72" grpId="0"/>
      <p:bldP spid="74" grpId="0"/>
      <p:bldP spid="76" grpId="0"/>
      <p:bldP spid="8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973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i="1" dirty="0"/>
              <a:t>Stage 2</a:t>
            </a:r>
            <a:r>
              <a:rPr lang="en-US" b="1" dirty="0"/>
              <a:t>: </a:t>
            </a:r>
            <a:r>
              <a:rPr lang="en-US" dirty="0"/>
              <a:t>Price Setting</a:t>
            </a:r>
            <a:endParaRPr lang="en-US" b="1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819400"/>
            <a:ext cx="2136648" cy="21214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743200"/>
            <a:ext cx="292100" cy="292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0" y="3060700"/>
            <a:ext cx="292100" cy="292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0" y="3746500"/>
            <a:ext cx="292100" cy="292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432300"/>
            <a:ext cx="292100" cy="292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737100"/>
            <a:ext cx="292100" cy="292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419600"/>
            <a:ext cx="292100" cy="292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733800"/>
            <a:ext cx="292100" cy="292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048000"/>
            <a:ext cx="292100" cy="292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640" y="2559304"/>
            <a:ext cx="670560" cy="2600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2855976"/>
            <a:ext cx="906272" cy="26822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rot="5400000" flipH="1" flipV="1">
            <a:off x="7734300" y="29337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8976" y="2667000"/>
            <a:ext cx="142240" cy="19100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8600" y="1219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</a:t>
            </a:r>
            <a:r>
              <a:rPr lang="en-US" i="1" dirty="0"/>
              <a:t>firm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 charges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dirty="0"/>
              <a:t> and all other firms charge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/>
              <a:t>, consumers with ideal points between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dirty="0"/>
              <a:t> and     will then consume from </a:t>
            </a:r>
            <a:r>
              <a:rPr lang="en-US" i="1" dirty="0"/>
              <a:t>firm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.    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0" y="1594104"/>
            <a:ext cx="142240" cy="19100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1905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same is true to </a:t>
            </a:r>
            <a:r>
              <a:rPr lang="en-US" i="1" dirty="0"/>
              <a:t>firm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’s other side – implying that demand is twice    ; i.e. 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1371600"/>
            <a:ext cx="2125472" cy="54051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781800" y="1295400"/>
            <a:ext cx="22098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2286000"/>
            <a:ext cx="142240" cy="1910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6984" y="2438400"/>
            <a:ext cx="3328416" cy="54864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28600" y="3048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Firm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to other firms charging price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/>
              <a:t> is then determined from the profit-maximization problem </a:t>
            </a:r>
            <a:r>
              <a:rPr lang="en-US" i="1" dirty="0"/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3733800"/>
            <a:ext cx="5738368" cy="609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28600" y="4495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this in the usual way, we get the </a:t>
            </a:r>
            <a:r>
              <a:rPr lang="en-US" i="1" dirty="0"/>
              <a:t>best response </a:t>
            </a:r>
            <a:r>
              <a:rPr lang="en-US" dirty="0"/>
              <a:t>function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0" y="4876800"/>
            <a:ext cx="2344928" cy="5486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600" y="54496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since all firms will charge the same price in equilibrium, it must be that                    , which implies an equilibrium price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2632" y="5543296"/>
            <a:ext cx="955040" cy="24790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3800" y="6096000"/>
            <a:ext cx="1792224" cy="49580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657600" y="6019800"/>
            <a:ext cx="19050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Brace 42"/>
          <p:cNvSpPr/>
          <p:nvPr/>
        </p:nvSpPr>
        <p:spPr>
          <a:xfrm>
            <a:off x="5715000" y="5943600"/>
            <a:ext cx="228600" cy="762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172200" y="6096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Price &gt; </a:t>
            </a:r>
            <a:r>
              <a:rPr lang="en-US" i="1" dirty="0"/>
              <a:t>MC</a:t>
            </a:r>
            <a:endParaRPr lang="en-US" dirty="0"/>
          </a:p>
        </p:txBody>
      </p:sp>
      <p:sp>
        <p:nvSpPr>
          <p:cNvPr id="45" name="Footer Placeholder 1">
            <a:extLst>
              <a:ext uri="{FF2B5EF4-FFF2-40B4-BE49-F238E27FC236}">
                <a16:creationId xmlns:a16="http://schemas.microsoft.com/office/drawing/2014/main" id="{053838D4-8731-4E78-8C7C-4FE3BCD6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5" grpId="0"/>
      <p:bldP spid="37" grpId="0"/>
      <p:bldP spid="39" grpId="0"/>
      <p:bldP spid="42" grpId="0" animBg="1"/>
      <p:bldP spid="43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4354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Differentiated Products in Bertrand Oligopolies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Recall the extreme prediction of the </a:t>
            </a:r>
            <a:r>
              <a:rPr lang="en-US" b="1" i="1" dirty="0">
                <a:solidFill>
                  <a:srgbClr val="FF0000"/>
                </a:solidFill>
              </a:rPr>
              <a:t>Bertrand price competition model</a:t>
            </a:r>
            <a:r>
              <a:rPr lang="en-US" dirty="0"/>
              <a:t>: With just 2 firms in the oligopoly, </a:t>
            </a:r>
            <a:r>
              <a:rPr lang="en-US" i="1" dirty="0"/>
              <a:t>p </a:t>
            </a:r>
            <a:r>
              <a:rPr lang="en-US" dirty="0"/>
              <a:t>= </a:t>
            </a:r>
            <a:r>
              <a:rPr lang="en-US" i="1" dirty="0"/>
              <a:t>MC</a:t>
            </a:r>
            <a:r>
              <a:rPr lang="en-US" dirty="0"/>
              <a:t>.</a:t>
            </a:r>
            <a:endParaRPr lang="en-US" b="1" i="1" dirty="0"/>
          </a:p>
          <a:p>
            <a:r>
              <a:rPr lang="en-US" dirty="0"/>
              <a:t>We can begin to see the role </a:t>
            </a:r>
            <a:r>
              <a:rPr lang="en-US" b="1" i="1" dirty="0"/>
              <a:t>product differentiation </a:t>
            </a:r>
            <a:r>
              <a:rPr lang="en-US" dirty="0"/>
              <a:t>can play by dropping our assumption that both firms produce the </a:t>
            </a:r>
            <a:r>
              <a:rPr lang="en-US" i="1" dirty="0"/>
              <a:t>same </a:t>
            </a:r>
            <a:r>
              <a:rPr lang="en-US" dirty="0"/>
              <a:t>product.</a:t>
            </a:r>
            <a:endParaRPr lang="en-US" b="1" i="1" dirty="0"/>
          </a:p>
          <a:p>
            <a:r>
              <a:rPr lang="en-US" dirty="0"/>
              <a:t>Consider, for instance, the 2-firm </a:t>
            </a:r>
            <a:r>
              <a:rPr lang="en-US" i="1" dirty="0"/>
              <a:t>oligopoly </a:t>
            </a:r>
            <a:r>
              <a:rPr lang="en-US" dirty="0"/>
              <a:t>of </a:t>
            </a:r>
            <a:r>
              <a:rPr lang="en-US" i="1" dirty="0"/>
              <a:t>Coke</a:t>
            </a:r>
            <a:r>
              <a:rPr lang="en-US" dirty="0"/>
              <a:t> and </a:t>
            </a:r>
            <a:r>
              <a:rPr lang="en-US" i="1" dirty="0"/>
              <a:t>Pepsi</a:t>
            </a:r>
            <a:r>
              <a:rPr lang="en-US" dirty="0"/>
              <a:t>:</a:t>
            </a:r>
            <a:endParaRPr lang="en-US" sz="160" dirty="0"/>
          </a:p>
          <a:p>
            <a:pPr lvl="1"/>
            <a:r>
              <a:rPr lang="en-US" sz="2857" dirty="0"/>
              <a:t>While many consumers view the two products as </a:t>
            </a:r>
            <a:r>
              <a:rPr lang="en-US" sz="2857" i="1" dirty="0"/>
              <a:t>perfect substitutes, </a:t>
            </a:r>
            <a:r>
              <a:rPr lang="en-US" sz="2857" dirty="0"/>
              <a:t>other consumers have a clear preference of one over the other </a:t>
            </a:r>
            <a:r>
              <a:rPr lang="en-US" sz="2857" i="1" dirty="0"/>
              <a:t>all else being equal</a:t>
            </a:r>
            <a:r>
              <a:rPr lang="en-US" sz="2857" dirty="0"/>
              <a:t>. </a:t>
            </a:r>
          </a:p>
          <a:p>
            <a:pPr lvl="1">
              <a:buNone/>
            </a:pPr>
            <a:endParaRPr lang="en-US" sz="857" dirty="0"/>
          </a:p>
          <a:p>
            <a:pPr lvl="1"/>
            <a:r>
              <a:rPr lang="en-US" sz="2857" dirty="0"/>
              <a:t>Suppose, then, that </a:t>
            </a:r>
            <a:r>
              <a:rPr lang="en-US" sz="2857" i="1" dirty="0"/>
              <a:t>Pepsi </a:t>
            </a:r>
            <a:r>
              <a:rPr lang="en-US" sz="2857" dirty="0"/>
              <a:t>charges </a:t>
            </a:r>
            <a:r>
              <a:rPr lang="en-US" sz="2857" i="1" dirty="0"/>
              <a:t>p</a:t>
            </a:r>
            <a:r>
              <a:rPr lang="en-US" sz="2857" dirty="0"/>
              <a:t> = </a:t>
            </a:r>
            <a:r>
              <a:rPr lang="en-US" sz="2857" i="1" dirty="0"/>
              <a:t>MC</a:t>
            </a:r>
            <a:r>
              <a:rPr lang="en-US" sz="2857" dirty="0"/>
              <a:t>.</a:t>
            </a:r>
          </a:p>
          <a:p>
            <a:pPr lvl="1">
              <a:buNone/>
            </a:pPr>
            <a:endParaRPr lang="en-US" sz="857" dirty="0"/>
          </a:p>
          <a:p>
            <a:pPr lvl="1"/>
            <a:r>
              <a:rPr lang="en-US" sz="2857" dirty="0"/>
              <a:t>It is now </a:t>
            </a:r>
            <a:r>
              <a:rPr lang="en-US" sz="2857" b="1" i="1" dirty="0"/>
              <a:t>no</a:t>
            </a:r>
            <a:r>
              <a:rPr lang="en-US" sz="2857" dirty="0"/>
              <a:t> longer the case that </a:t>
            </a:r>
            <a:r>
              <a:rPr lang="en-US" sz="2857" i="1" dirty="0"/>
              <a:t>p </a:t>
            </a:r>
            <a:r>
              <a:rPr lang="en-US" sz="2857" dirty="0"/>
              <a:t>= </a:t>
            </a:r>
            <a:r>
              <a:rPr lang="en-US" sz="2857" i="1" dirty="0"/>
              <a:t>MC </a:t>
            </a:r>
            <a:r>
              <a:rPr lang="en-US" sz="2857" dirty="0"/>
              <a:t>is a </a:t>
            </a:r>
            <a:r>
              <a:rPr lang="en-US" sz="2857" i="1" dirty="0"/>
              <a:t>best response </a:t>
            </a:r>
            <a:r>
              <a:rPr lang="en-US" sz="2857" dirty="0"/>
              <a:t>for </a:t>
            </a:r>
            <a:r>
              <a:rPr lang="en-US" sz="2857" i="1" dirty="0"/>
              <a:t>Coke</a:t>
            </a:r>
            <a:r>
              <a:rPr lang="en-US" sz="2857" dirty="0"/>
              <a:t>.</a:t>
            </a:r>
          </a:p>
          <a:p>
            <a:pPr lvl="1">
              <a:buNone/>
            </a:pPr>
            <a:endParaRPr lang="en-US" sz="960" dirty="0"/>
          </a:p>
          <a:p>
            <a:pPr lvl="1"/>
            <a:r>
              <a:rPr lang="en-US" sz="2857" dirty="0"/>
              <a:t>This is because some people will still buy </a:t>
            </a:r>
            <a:r>
              <a:rPr lang="en-US" sz="2857" i="1" dirty="0"/>
              <a:t>Coke </a:t>
            </a:r>
            <a:r>
              <a:rPr lang="en-US" sz="2857" dirty="0"/>
              <a:t>rather than </a:t>
            </a:r>
            <a:r>
              <a:rPr lang="en-US" sz="2857" i="1" dirty="0"/>
              <a:t>Pepsi </a:t>
            </a:r>
            <a:r>
              <a:rPr lang="en-US" sz="2857" dirty="0"/>
              <a:t>even if the price of </a:t>
            </a:r>
            <a:r>
              <a:rPr lang="en-US" sz="2857" i="1" dirty="0"/>
              <a:t>Coke </a:t>
            </a:r>
            <a:r>
              <a:rPr lang="en-US" sz="2857" dirty="0"/>
              <a:t>is a little higher than the price of </a:t>
            </a:r>
            <a:r>
              <a:rPr lang="en-US" sz="2857" i="1" dirty="0"/>
              <a:t>Pepsi</a:t>
            </a:r>
            <a:r>
              <a:rPr lang="en-US" sz="2857" dirty="0"/>
              <a:t>.</a:t>
            </a:r>
          </a:p>
          <a:p>
            <a:pPr lvl="1">
              <a:buNone/>
            </a:pPr>
            <a:endParaRPr lang="en-US" sz="1429" dirty="0"/>
          </a:p>
          <a:p>
            <a:r>
              <a:rPr lang="en-US" i="1" dirty="0"/>
              <a:t>Product differentiation </a:t>
            </a:r>
            <a:r>
              <a:rPr lang="en-US" dirty="0"/>
              <a:t>can then </a:t>
            </a:r>
            <a:r>
              <a:rPr lang="en-US" b="1" i="1" dirty="0">
                <a:solidFill>
                  <a:srgbClr val="FF0000"/>
                </a:solidFill>
              </a:rPr>
              <a:t>soften the extreme price competition </a:t>
            </a:r>
            <a:r>
              <a:rPr lang="en-US" dirty="0"/>
              <a:t>that we predict in a </a:t>
            </a:r>
            <a:r>
              <a:rPr lang="en-US" i="1" dirty="0"/>
              <a:t>Bertrand model </a:t>
            </a:r>
            <a:r>
              <a:rPr lang="en-US" dirty="0"/>
              <a:t>with identical (perfectly substitutable) products. </a:t>
            </a:r>
          </a:p>
          <a:p>
            <a:r>
              <a:rPr lang="en-US" dirty="0"/>
              <a:t>This can also be seen by plotting the </a:t>
            </a:r>
            <a:r>
              <a:rPr lang="en-US" b="1" i="1" dirty="0"/>
              <a:t>best response functions </a:t>
            </a:r>
            <a:r>
              <a:rPr lang="en-US" dirty="0"/>
              <a:t>for the two firms, with price as each firm’s </a:t>
            </a:r>
            <a:r>
              <a:rPr lang="en-US" b="1" i="1" dirty="0"/>
              <a:t>strategic variable</a:t>
            </a:r>
            <a:r>
              <a:rPr lang="en-US" i="1" dirty="0"/>
              <a:t>.</a:t>
            </a:r>
            <a:r>
              <a:rPr lang="en-US" b="1" i="1" dirty="0"/>
              <a:t> 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8166ACC-02B3-48C1-87B5-AB418E4E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-17417" y="19735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i="1" dirty="0"/>
              <a:t>Stage 1</a:t>
            </a:r>
            <a:r>
              <a:rPr lang="en-US" dirty="0"/>
              <a:t>: Market Entry</a:t>
            </a:r>
            <a:endParaRPr lang="en-US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1371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Prior to deciding whether to pay a </a:t>
            </a:r>
            <a:r>
              <a:rPr lang="en-US" b="1" i="1" dirty="0"/>
              <a:t>fixed entry cost FC </a:t>
            </a:r>
            <a:r>
              <a:rPr lang="en-US" dirty="0"/>
              <a:t>to enter the market, firms then know the equilibrium price that will emerge in </a:t>
            </a:r>
            <a:r>
              <a:rPr lang="en-US" i="1" dirty="0"/>
              <a:t>Stage 2</a:t>
            </a:r>
            <a:r>
              <a:rPr lang="en-US" dirty="0"/>
              <a:t> depending on how many firms </a:t>
            </a:r>
            <a:r>
              <a:rPr lang="en-US" i="1" dirty="0"/>
              <a:t>entered </a:t>
            </a:r>
            <a:r>
              <a:rPr lang="en-US" dirty="0"/>
              <a:t>in </a:t>
            </a:r>
            <a:r>
              <a:rPr lang="en-US" i="1" dirty="0"/>
              <a:t>Stage 1</a:t>
            </a:r>
            <a:r>
              <a:rPr lang="en-US" dirty="0"/>
              <a:t>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371600"/>
            <a:ext cx="1715008" cy="4876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086600" y="1295400"/>
            <a:ext cx="19050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2322731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Firms will then </a:t>
            </a:r>
            <a:r>
              <a:rPr lang="en-US" i="1" dirty="0"/>
              <a:t>enter </a:t>
            </a:r>
            <a:r>
              <a:rPr lang="en-US" dirty="0"/>
              <a:t>so long as the </a:t>
            </a:r>
            <a:r>
              <a:rPr lang="en-US" b="1" i="1" dirty="0"/>
              <a:t>profit from entering </a:t>
            </a:r>
            <a:r>
              <a:rPr lang="en-US" dirty="0"/>
              <a:t>is not negative.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160931"/>
            <a:ext cx="3608832" cy="3210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2715399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 subgame-perfect equilibrium, </a:t>
            </a:r>
            <a:r>
              <a:rPr lang="en-US" i="1" dirty="0"/>
              <a:t>firm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’s profit </a:t>
            </a:r>
            <a:r>
              <a:rPr lang="en-US" i="1" dirty="0"/>
              <a:t>from entering </a:t>
            </a:r>
            <a:r>
              <a:rPr lang="en-US" dirty="0"/>
              <a:t>is then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3541931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all </a:t>
            </a:r>
            <a:r>
              <a:rPr lang="en-US" i="1" dirty="0"/>
              <a:t>N </a:t>
            </a:r>
            <a:r>
              <a:rPr lang="en-US" dirty="0"/>
              <a:t>firms charging the same price, demand for each firm along the unit circle is 1/</a:t>
            </a:r>
            <a:r>
              <a:rPr lang="en-US" i="1" dirty="0"/>
              <a:t>N</a:t>
            </a:r>
            <a:r>
              <a:rPr lang="en-US" dirty="0"/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3934599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Substituting 1/</a:t>
            </a:r>
            <a:r>
              <a:rPr lang="en-US" i="1" dirty="0"/>
              <a:t>N</a:t>
            </a:r>
            <a:r>
              <a:rPr lang="en-US" dirty="0"/>
              <a:t> in for </a:t>
            </a:r>
            <a:r>
              <a:rPr lang="en-US" i="1" dirty="0">
                <a:latin typeface="Times New Roman"/>
              </a:rPr>
              <a:t>D</a:t>
            </a:r>
            <a:r>
              <a:rPr lang="en-US" i="1" baseline="30000" dirty="0">
                <a:latin typeface="Times New Roman"/>
              </a:rPr>
              <a:t>i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30000" dirty="0">
                <a:latin typeface="Times New Roman"/>
              </a:rPr>
              <a:t>*</a:t>
            </a:r>
            <a:r>
              <a:rPr lang="en-US" dirty="0">
                <a:latin typeface="Times New Roman"/>
              </a:rPr>
              <a:t>,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30000" dirty="0">
                <a:latin typeface="Times New Roman"/>
              </a:rPr>
              <a:t>*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and substituting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30000" dirty="0">
                <a:latin typeface="Times New Roman"/>
              </a:rPr>
              <a:t>*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N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in for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30000" dirty="0">
                <a:latin typeface="Times New Roman"/>
              </a:rPr>
              <a:t>*</a:t>
            </a:r>
            <a:r>
              <a:rPr lang="en-US" dirty="0"/>
              <a:t>, this implies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248" y="4380131"/>
            <a:ext cx="3121152" cy="6543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600" y="5142131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we can solve to get the </a:t>
            </a:r>
            <a:r>
              <a:rPr lang="en-US" b="1" i="1" dirty="0"/>
              <a:t>equilibrium number of firms                                   </a:t>
            </a:r>
            <a:r>
              <a:rPr lang="en-US" dirty="0"/>
              <a:t>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136" y="5008019"/>
            <a:ext cx="1629664" cy="62992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867400" y="4989731"/>
            <a:ext cx="17526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575173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substituting </a:t>
            </a:r>
            <a:r>
              <a:rPr lang="en-US" i="1" dirty="0">
                <a:latin typeface="Times New Roman"/>
              </a:rPr>
              <a:t>N</a:t>
            </a:r>
            <a:r>
              <a:rPr lang="en-US" i="1" baseline="30000" dirty="0">
                <a:latin typeface="Times New Roman"/>
              </a:rPr>
              <a:t>*</a:t>
            </a:r>
            <a:r>
              <a:rPr lang="en-US" dirty="0"/>
              <a:t> in for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30000" dirty="0">
                <a:latin typeface="Times New Roman"/>
              </a:rPr>
              <a:t>*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N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, the </a:t>
            </a:r>
            <a:r>
              <a:rPr lang="en-US" b="1" i="1" dirty="0"/>
              <a:t>equilibrium price </a:t>
            </a:r>
            <a:r>
              <a:rPr lang="en-US" dirty="0"/>
              <a:t>is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048" y="6208931"/>
            <a:ext cx="2003552" cy="32512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768848" y="6132731"/>
            <a:ext cx="2057400" cy="5334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ooter Placeholder 1">
            <a:extLst>
              <a:ext uri="{FF2B5EF4-FFF2-40B4-BE49-F238E27FC236}">
                <a16:creationId xmlns:a16="http://schemas.microsoft.com/office/drawing/2014/main" id="{4DC9CFC9-0005-4ACE-B058-6BD2F1FC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3" grpId="0"/>
      <p:bldP spid="24" grpId="0"/>
      <p:bldP spid="26" grpId="0"/>
      <p:bldP spid="28" grpId="0" animBg="1"/>
      <p:bldP spid="29" grpId="0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21461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Equilibrium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61187"/>
            <a:ext cx="1682496" cy="694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78069"/>
            <a:ext cx="1946656" cy="3088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161187"/>
            <a:ext cx="18288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4001869"/>
            <a:ext cx="2133600" cy="5334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2590800" y="1905000"/>
            <a:ext cx="228600" cy="1143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183153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number of </a:t>
            </a:r>
            <a:r>
              <a:rPr lang="en-US" i="1" dirty="0"/>
              <a:t>firms </a:t>
            </a:r>
            <a:r>
              <a:rPr lang="en-US" b="1" i="1" dirty="0"/>
              <a:t>increases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2212538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as </a:t>
            </a:r>
            <a:r>
              <a:rPr lang="en-US" i="1" dirty="0"/>
              <a:t>tastes for diverse goods </a:t>
            </a:r>
            <a:r>
              <a:rPr lang="en-US" b="1" i="1" dirty="0"/>
              <a:t>intensify</a:t>
            </a:r>
            <a:r>
              <a:rPr lang="en-US" dirty="0"/>
              <a:t>, and</a:t>
            </a:r>
          </a:p>
          <a:p>
            <a:pPr marL="182880" indent="-457200"/>
            <a:r>
              <a:rPr lang="en-US" dirty="0"/>
              <a:t>– as </a:t>
            </a:r>
            <a:r>
              <a:rPr lang="en-US" i="1" dirty="0"/>
              <a:t>fixed entry costs </a:t>
            </a:r>
            <a:r>
              <a:rPr lang="en-US" b="1" i="1" dirty="0"/>
              <a:t>fall</a:t>
            </a:r>
            <a:r>
              <a:rPr lang="en-US" dirty="0"/>
              <a:t>.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2590800" y="3697069"/>
            <a:ext cx="228600" cy="1143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3620869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Price </a:t>
            </a:r>
            <a:r>
              <a:rPr lang="en-US" b="1" i="1" dirty="0"/>
              <a:t>rises further above MC 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00400" y="4001869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as </a:t>
            </a:r>
            <a:r>
              <a:rPr lang="en-US" i="1" dirty="0"/>
              <a:t>tastes for diverse goods </a:t>
            </a:r>
            <a:r>
              <a:rPr lang="en-US" b="1" i="1" dirty="0"/>
              <a:t>intensify</a:t>
            </a:r>
            <a:r>
              <a:rPr lang="en-US" dirty="0"/>
              <a:t>, and</a:t>
            </a:r>
          </a:p>
          <a:p>
            <a:pPr marL="182880" indent="-457200"/>
            <a:r>
              <a:rPr lang="en-US" dirty="0"/>
              <a:t>– as </a:t>
            </a:r>
            <a:r>
              <a:rPr lang="en-US" i="1" dirty="0"/>
              <a:t>fixed entry costs </a:t>
            </a:r>
            <a:r>
              <a:rPr lang="en-US" b="1" i="1" dirty="0"/>
              <a:t>increase</a:t>
            </a:r>
            <a:r>
              <a:rPr lang="en-US" dirty="0"/>
              <a:t>.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6248400" y="1792069"/>
            <a:ext cx="457200" cy="3200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1944469"/>
            <a:ext cx="1905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 tastes for </a:t>
            </a:r>
            <a:r>
              <a:rPr lang="en-US" i="1" dirty="0"/>
              <a:t>diverse goods </a:t>
            </a:r>
            <a:r>
              <a:rPr lang="en-US" dirty="0"/>
              <a:t>diminish, and as </a:t>
            </a:r>
            <a:r>
              <a:rPr lang="en-US" i="1" dirty="0"/>
              <a:t>fixed entry costs fall</a:t>
            </a:r>
            <a:r>
              <a:rPr lang="en-US" dirty="0"/>
              <a:t>, the monopolistically competitive market becomes </a:t>
            </a:r>
            <a:r>
              <a:rPr lang="en-US" i="1" dirty="0"/>
              <a:t>perfectly competitive.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5486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But as </a:t>
            </a:r>
            <a:r>
              <a:rPr lang="en-US" i="1" dirty="0"/>
              <a:t>tastes for diverse goods </a:t>
            </a:r>
            <a:r>
              <a:rPr lang="en-US" b="1" i="1" dirty="0"/>
              <a:t>intensify</a:t>
            </a:r>
            <a:r>
              <a:rPr lang="en-US" dirty="0"/>
              <a:t> and </a:t>
            </a:r>
            <a:r>
              <a:rPr lang="en-US" i="1" dirty="0"/>
              <a:t>fixed entry costs </a:t>
            </a:r>
            <a:r>
              <a:rPr lang="en-US" b="1" i="1" dirty="0"/>
              <a:t>rise</a:t>
            </a:r>
            <a:r>
              <a:rPr lang="en-US" dirty="0"/>
              <a:t>, the number of firms falls – and each firm’s market power increases.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build="p"/>
      <p:bldP spid="15" grpId="0" animBg="1"/>
      <p:bldP spid="16" grpId="0"/>
      <p:bldP spid="17" grpId="0" build="p"/>
      <p:bldP spid="18" grpId="0" animBg="1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6531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Equilibrium vs. Efficient Number of Firms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295400"/>
            <a:ext cx="1682496" cy="6949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62800" y="1295400"/>
            <a:ext cx="18288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in the </a:t>
            </a:r>
            <a:r>
              <a:rPr lang="en-US" i="1" dirty="0"/>
              <a:t>Hotelling model</a:t>
            </a:r>
            <a:r>
              <a:rPr lang="en-US" dirty="0"/>
              <a:t>, we can then ask how this </a:t>
            </a:r>
            <a:r>
              <a:rPr lang="en-US" i="1" dirty="0"/>
              <a:t>equilibrium number of firms </a:t>
            </a:r>
            <a:r>
              <a:rPr lang="en-US" dirty="0"/>
              <a:t>compares to the </a:t>
            </a:r>
            <a:r>
              <a:rPr lang="en-US" i="1" dirty="0"/>
              <a:t>efficient number of firms.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9928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/>
              <a:t>social planner </a:t>
            </a:r>
            <a:r>
              <a:rPr lang="en-US" dirty="0"/>
              <a:t>would consider the following: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36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a total </a:t>
            </a:r>
            <a:r>
              <a:rPr lang="en-US" b="1" i="1" dirty="0"/>
              <a:t>fixed entry cost </a:t>
            </a:r>
            <a:r>
              <a:rPr lang="en-US" b="1" dirty="0"/>
              <a:t>of </a:t>
            </a:r>
            <a:r>
              <a:rPr lang="en-US" b="1" i="1" dirty="0"/>
              <a:t>N</a:t>
            </a:r>
            <a:r>
              <a:rPr lang="en-US" b="1" dirty="0"/>
              <a:t>(</a:t>
            </a:r>
            <a:r>
              <a:rPr lang="en-US" b="1" i="1" dirty="0"/>
              <a:t>FC</a:t>
            </a:r>
            <a:r>
              <a:rPr lang="en-US" b="1" dirty="0"/>
              <a:t>) </a:t>
            </a:r>
            <a:r>
              <a:rPr lang="en-US" dirty="0"/>
              <a:t>is paid to set up firms;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6786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the </a:t>
            </a:r>
            <a:r>
              <a:rPr lang="en-US" b="1" i="1" dirty="0"/>
              <a:t>average consumer cost </a:t>
            </a:r>
            <a:r>
              <a:rPr lang="en-US" dirty="0"/>
              <a:t>from </a:t>
            </a:r>
            <a:r>
              <a:rPr lang="en-US" i="1" dirty="0"/>
              <a:t>not </a:t>
            </a:r>
            <a:r>
              <a:rPr lang="en-US" dirty="0"/>
              <a:t>consuming at the ideal point is </a:t>
            </a:r>
            <a:r>
              <a:rPr lang="en-US" b="1" i="1" dirty="0">
                <a:latin typeface="Symbol"/>
              </a:rPr>
              <a:t>a</a:t>
            </a:r>
            <a:r>
              <a:rPr lang="en-US" b="1" i="1" dirty="0"/>
              <a:t>/</a:t>
            </a:r>
            <a:r>
              <a:rPr lang="en-US" b="1" dirty="0"/>
              <a:t>(4</a:t>
            </a:r>
            <a:r>
              <a:rPr lang="en-US" b="1" i="1" dirty="0"/>
              <a:t>N</a:t>
            </a:r>
            <a:r>
              <a:rPr lang="en-US" b="1" dirty="0"/>
              <a:t>)</a:t>
            </a:r>
            <a:r>
              <a:rPr lang="en-US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468394" y="3199606"/>
            <a:ext cx="30400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77000" y="3429000"/>
            <a:ext cx="2286000" cy="17543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because the farthest a consumer will consume from her ideal point is 1/(2</a:t>
            </a:r>
            <a:r>
              <a:rPr lang="en-US" i="1" dirty="0"/>
              <a:t>N</a:t>
            </a:r>
            <a:r>
              <a:rPr lang="en-US" dirty="0"/>
              <a:t>) – implying an </a:t>
            </a:r>
            <a:r>
              <a:rPr lang="en-US" i="1" dirty="0"/>
              <a:t>average distance </a:t>
            </a:r>
            <a:r>
              <a:rPr lang="en-US" dirty="0"/>
              <a:t>of 1/(4</a:t>
            </a:r>
            <a:r>
              <a:rPr lang="en-US" i="1" dirty="0"/>
              <a:t>N</a:t>
            </a:r>
            <a:r>
              <a:rPr lang="en-US" dirty="0"/>
              <a:t>).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3276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social planner </a:t>
            </a:r>
            <a:r>
              <a:rPr lang="en-US" dirty="0"/>
              <a:t>therefore solves the problem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657600"/>
            <a:ext cx="2149856" cy="6299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432511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first order condition </a:t>
            </a:r>
            <a:r>
              <a:rPr lang="en-US" dirty="0"/>
              <a:t>is                          , implying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895600" y="4267200"/>
          <a:ext cx="128751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9000" imgH="368300" progId="Equation.3">
                  <p:embed/>
                </p:oleObj>
              </mc:Choice>
              <mc:Fallback>
                <p:oleObj name="Equation" r:id="rId4" imgW="889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267200"/>
                        <a:ext cx="128751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876800"/>
            <a:ext cx="2105152" cy="6339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600" y="5715000"/>
            <a:ext cx="70866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efficient </a:t>
            </a:r>
            <a:r>
              <a:rPr lang="en-US" dirty="0"/>
              <a:t>number of firms is therefore </a:t>
            </a:r>
            <a:r>
              <a:rPr lang="en-US" i="1" dirty="0"/>
              <a:t>half </a:t>
            </a:r>
            <a:r>
              <a:rPr lang="en-US" dirty="0"/>
              <a:t>the </a:t>
            </a:r>
            <a:r>
              <a:rPr lang="en-US" i="1" dirty="0"/>
              <a:t>equilibrium number</a:t>
            </a:r>
            <a:r>
              <a:rPr lang="en-US" dirty="0"/>
              <a:t> – implying that there is an </a:t>
            </a:r>
            <a:r>
              <a:rPr lang="en-US" i="1" dirty="0"/>
              <a:t>inefficiently large number of firms in the industry.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 animBg="1"/>
      <p:bldP spid="16" grpId="0"/>
      <p:bldP spid="18" grpId="0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1959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Tastes for a Diverse Mix of Goods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1219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far, we have modelled each consumer as having an </a:t>
            </a:r>
            <a:r>
              <a:rPr lang="en-US" i="1" dirty="0"/>
              <a:t>ideal point </a:t>
            </a:r>
            <a:r>
              <a:rPr lang="en-US" dirty="0"/>
              <a:t>in the space of product characteristics – with consumers </a:t>
            </a:r>
            <a:r>
              <a:rPr lang="en-US" i="1" dirty="0"/>
              <a:t>in aggregate </a:t>
            </a:r>
            <a:r>
              <a:rPr lang="en-US" dirty="0"/>
              <a:t>exhibiting tastes for </a:t>
            </a:r>
            <a:r>
              <a:rPr lang="en-US" i="1" dirty="0"/>
              <a:t>product diversity</a:t>
            </a:r>
            <a:r>
              <a:rPr lang="en-US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18682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now consider markets in which </a:t>
            </a:r>
            <a:r>
              <a:rPr lang="en-US" i="1" dirty="0"/>
              <a:t>individuals consumers have tastes for variety </a:t>
            </a:r>
            <a:r>
              <a:rPr lang="en-US" dirty="0"/>
              <a:t>– implying we can no longer characterize consumer tastes with </a:t>
            </a:r>
            <a:r>
              <a:rPr lang="en-US" i="1" dirty="0"/>
              <a:t>ideal points</a:t>
            </a:r>
            <a:r>
              <a:rPr lang="en-US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33600" y="2590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Tastes for restaurants in a city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2971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We’ll then assume that consumer welfare increases as the diversity of product offerings in the </a:t>
            </a:r>
            <a:r>
              <a:rPr lang="en-US" b="1" i="1" dirty="0"/>
              <a:t>differentiated product market </a:t>
            </a:r>
            <a:r>
              <a:rPr lang="en-US" i="1" dirty="0">
                <a:latin typeface="Times New Roman"/>
              </a:rPr>
              <a:t>y</a:t>
            </a:r>
            <a:r>
              <a:rPr lang="en-US" i="1" dirty="0"/>
              <a:t> </a:t>
            </a:r>
            <a:r>
              <a:rPr lang="en-US" dirty="0"/>
              <a:t>increases.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3657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consume an </a:t>
            </a:r>
            <a:r>
              <a:rPr lang="en-US" i="1" dirty="0"/>
              <a:t>undifferentiated composite good </a:t>
            </a:r>
            <a:r>
              <a:rPr lang="en-US" i="1" dirty="0">
                <a:latin typeface="Times New Roman"/>
              </a:rPr>
              <a:t>y</a:t>
            </a:r>
            <a:r>
              <a:rPr lang="en-US" dirty="0"/>
              <a:t> as well as the diverse product characteristics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i="1" dirty="0">
                <a:latin typeface="Times New Roman"/>
              </a:rPr>
              <a:t> </a:t>
            </a:r>
            <a:r>
              <a:rPr lang="en-US" dirty="0"/>
              <a:t>produced by the </a:t>
            </a:r>
            <a:r>
              <a:rPr lang="en-US" i="1" dirty="0"/>
              <a:t>N </a:t>
            </a:r>
            <a:r>
              <a:rPr lang="en-US" dirty="0"/>
              <a:t>firms in the differentiated product market.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08372"/>
            <a:ext cx="6395974" cy="70662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28600" y="430393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then model the resulting consumer side of the economy with a </a:t>
            </a:r>
            <a:r>
              <a:rPr lang="en-US" b="1" i="1" dirty="0"/>
              <a:t>representative consumer </a:t>
            </a:r>
            <a:r>
              <a:rPr lang="en-US" dirty="0"/>
              <a:t>whose tastes can be represented by the utility function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6096000"/>
            <a:ext cx="1381760" cy="2722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791200"/>
            <a:ext cx="2469896" cy="68681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638800" y="601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907086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7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226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Dixit-Stiglitz Utility Functions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72" y="1295400"/>
            <a:ext cx="4711954" cy="6769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114800" y="1219200"/>
            <a:ext cx="4876800" cy="8382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12192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Tastes for the </a:t>
            </a:r>
            <a:r>
              <a:rPr lang="en-US" i="1" dirty="0"/>
              <a:t>diversified product market </a:t>
            </a:r>
            <a:r>
              <a:rPr lang="en-US" dirty="0"/>
              <a:t>are then captured by the </a:t>
            </a:r>
            <a:r>
              <a:rPr lang="en-US" i="1" dirty="0"/>
              <a:t>sub-utility function                            </a:t>
            </a:r>
            <a:r>
              <a:rPr lang="en-US" dirty="0"/>
              <a:t>that takes on the </a:t>
            </a:r>
            <a:r>
              <a:rPr lang="en-US" b="1" i="1" dirty="0"/>
              <a:t>CES</a:t>
            </a:r>
            <a:r>
              <a:rPr lang="en-US" i="1" dirty="0"/>
              <a:t> </a:t>
            </a:r>
            <a:r>
              <a:rPr lang="en-US" dirty="0"/>
              <a:t>form.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064" y="1865376"/>
            <a:ext cx="1292352" cy="2397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2400" y="2377654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function aggregates the consumption of the </a:t>
            </a:r>
            <a:r>
              <a:rPr lang="en-US" i="1" dirty="0">
                <a:latin typeface="Times New Roman"/>
              </a:rPr>
              <a:t>y</a:t>
            </a:r>
            <a:r>
              <a:rPr lang="en-US" i="1" dirty="0"/>
              <a:t> </a:t>
            </a:r>
            <a:r>
              <a:rPr lang="en-US" dirty="0"/>
              <a:t>goods in a way that treats the diversified goods within the </a:t>
            </a:r>
            <a:r>
              <a:rPr lang="en-US" i="1" dirty="0"/>
              <a:t>diversified product market </a:t>
            </a:r>
            <a:r>
              <a:rPr lang="en-US" dirty="0"/>
              <a:t>with </a:t>
            </a:r>
            <a:r>
              <a:rPr lang="en-US" b="1" i="1" dirty="0"/>
              <a:t>constant elasticity of substitution </a:t>
            </a:r>
            <a:r>
              <a:rPr lang="en-US" dirty="0"/>
              <a:t>of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752" y="3139654"/>
            <a:ext cx="1552448" cy="28041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2400" y="349627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assuming that </a:t>
            </a:r>
            <a:r>
              <a:rPr lang="en-US" i="1" dirty="0">
                <a:latin typeface="Symbol"/>
              </a:rPr>
              <a:t>r</a:t>
            </a:r>
            <a:r>
              <a:rPr lang="en-US" dirty="0"/>
              <a:t> lies between 0 and –1, we therefore assume that the </a:t>
            </a:r>
            <a:r>
              <a:rPr lang="en-US" b="1" i="1" dirty="0"/>
              <a:t>elasticity of substitution </a:t>
            </a:r>
            <a:r>
              <a:rPr lang="en-US" i="1" dirty="0"/>
              <a:t>between the </a:t>
            </a:r>
            <a:r>
              <a:rPr lang="en-US" i="1" dirty="0">
                <a:latin typeface="Times New Roman"/>
              </a:rPr>
              <a:t>y</a:t>
            </a:r>
            <a:r>
              <a:rPr lang="en-US" i="1" dirty="0"/>
              <a:t> goods</a:t>
            </a:r>
            <a:r>
              <a:rPr lang="en-US" b="1" i="1" dirty="0"/>
              <a:t> lies between 0 and infinity</a:t>
            </a:r>
            <a:r>
              <a:rPr lang="en-US" dirty="0"/>
              <a:t>; i.e. the goods in the diversified product market are </a:t>
            </a:r>
            <a:r>
              <a:rPr lang="en-US" i="1" dirty="0"/>
              <a:t>relatively substitutable.</a:t>
            </a:r>
            <a:r>
              <a:rPr lang="en-US" dirty="0"/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935728"/>
            <a:ext cx="7144512" cy="7030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2400" y="447852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functional form for the </a:t>
            </a:r>
            <a:r>
              <a:rPr lang="en-US" i="1" dirty="0"/>
              <a:t>u </a:t>
            </a:r>
            <a:r>
              <a:rPr lang="en-US" dirty="0"/>
              <a:t>function is then assumed to be </a:t>
            </a:r>
            <a:r>
              <a:rPr lang="en-US" b="1" i="1" dirty="0"/>
              <a:t>Cobb-Douglas, </a:t>
            </a:r>
            <a:r>
              <a:rPr lang="en-US" dirty="0"/>
              <a:t>giving us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" y="56504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an </a:t>
            </a:r>
            <a:r>
              <a:rPr lang="en-US" i="1" dirty="0"/>
              <a:t>elasticity of substitution of 0 </a:t>
            </a:r>
            <a:r>
              <a:rPr lang="en-US" dirty="0"/>
              <a:t>between the composite good and the </a:t>
            </a:r>
            <a:r>
              <a:rPr lang="en-US" i="1" dirty="0">
                <a:latin typeface="Times New Roman"/>
              </a:rPr>
              <a:t>y</a:t>
            </a:r>
            <a:r>
              <a:rPr lang="en-US" i="1" dirty="0"/>
              <a:t> </a:t>
            </a:r>
            <a:r>
              <a:rPr lang="en-US" dirty="0"/>
              <a:t>goods</a:t>
            </a:r>
            <a:r>
              <a:rPr lang="en-US" b="1" i="1" dirty="0"/>
              <a:t>.</a:t>
            </a:r>
            <a:r>
              <a:rPr lang="en-US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" y="6031468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Functions that incorporate a </a:t>
            </a:r>
            <a:r>
              <a:rPr lang="en-US" i="1" dirty="0"/>
              <a:t>taste for product diversity </a:t>
            </a:r>
            <a:r>
              <a:rPr lang="en-US" dirty="0"/>
              <a:t>in this way are called </a:t>
            </a:r>
            <a:r>
              <a:rPr lang="en-US" b="1" i="1" dirty="0">
                <a:solidFill>
                  <a:srgbClr val="FF0000"/>
                </a:solidFill>
              </a:rPr>
              <a:t>Dixit-Stiglitz utility functions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7E023EE1-E0AF-4173-9E10-704A96A8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  <p:bldP spid="25" grpId="0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71600"/>
            <a:ext cx="4462272" cy="670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5800" y="1295400"/>
            <a:ext cx="4572000" cy="838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88" y="2362200"/>
            <a:ext cx="3893312" cy="658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295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a property of Cobb-Douglas utility functions that expenditures on </a:t>
            </a:r>
            <a:r>
              <a:rPr lang="en-US" i="1" dirty="0">
                <a:latin typeface="Times New Roman"/>
              </a:rPr>
              <a:t>x</a:t>
            </a:r>
            <a:r>
              <a:rPr lang="en-US" dirty="0"/>
              <a:t> are </a:t>
            </a:r>
            <a:r>
              <a:rPr lang="en-US" i="1" dirty="0">
                <a:latin typeface="Symbol"/>
              </a:rPr>
              <a:t>a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, and expenditures on the </a:t>
            </a:r>
            <a:r>
              <a:rPr lang="en-US" i="1" dirty="0">
                <a:latin typeface="Times New Roman"/>
              </a:rPr>
              <a:t>y-</a:t>
            </a:r>
            <a:r>
              <a:rPr lang="en-US" dirty="0"/>
              <a:t>goods sum to </a:t>
            </a:r>
            <a:r>
              <a:rPr lang="en-US" dirty="0">
                <a:latin typeface="Times New Roman"/>
              </a:rPr>
              <a:t>(1–</a:t>
            </a:r>
            <a:r>
              <a:rPr lang="en-US" i="1" dirty="0">
                <a:latin typeface="Symbol"/>
              </a:rPr>
              <a:t>a</a:t>
            </a:r>
            <a:r>
              <a:rPr lang="en-US" dirty="0">
                <a:latin typeface="Times New Roman"/>
              </a:rPr>
              <a:t>)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048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all </a:t>
            </a:r>
            <a:r>
              <a:rPr lang="en-US" i="1" dirty="0"/>
              <a:t>N </a:t>
            </a:r>
            <a:r>
              <a:rPr lang="en-US" dirty="0"/>
              <a:t>of the </a:t>
            </a:r>
            <a:r>
              <a:rPr lang="en-US" i="1" dirty="0">
                <a:latin typeface="Times New Roman"/>
              </a:rPr>
              <a:t>y-</a:t>
            </a:r>
            <a:r>
              <a:rPr lang="en-US" dirty="0"/>
              <a:t>goods sell for the same price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145536"/>
            <a:ext cx="211328" cy="247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56" y="3567176"/>
            <a:ext cx="3905504" cy="6868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456" y="3612896"/>
            <a:ext cx="3946144" cy="654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10200" y="30480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Plugging these into </a:t>
            </a:r>
            <a:r>
              <a:rPr lang="en-US" i="1" dirty="0">
                <a:latin typeface="Times New Roman"/>
              </a:rPr>
              <a:t>u</a:t>
            </a:r>
            <a:r>
              <a:rPr lang="en-US" dirty="0"/>
              <a:t>, we get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495800"/>
            <a:ext cx="845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derivative of this with respect to </a:t>
            </a:r>
            <a:r>
              <a:rPr lang="en-US" i="1" dirty="0"/>
              <a:t>N,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5029200"/>
            <a:ext cx="6709664" cy="6624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5726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then </a:t>
            </a:r>
            <a:r>
              <a:rPr lang="en-US" b="1" i="1" dirty="0"/>
              <a:t>positive </a:t>
            </a:r>
            <a:r>
              <a:rPr lang="en-US" dirty="0"/>
              <a:t>(because –</a:t>
            </a:r>
            <a:r>
              <a:rPr lang="en-US" dirty="0">
                <a:latin typeface="Times New Roman"/>
              </a:rPr>
              <a:t>1 &lt; </a:t>
            </a:r>
            <a:r>
              <a:rPr lang="en-US" i="1" dirty="0">
                <a:latin typeface="Symbol"/>
              </a:rPr>
              <a:t>r</a:t>
            </a:r>
            <a:r>
              <a:rPr lang="en-US" dirty="0">
                <a:latin typeface="Times New Roman"/>
              </a:rPr>
              <a:t> &lt; 0</a:t>
            </a:r>
            <a:r>
              <a:rPr lang="en-US" dirty="0"/>
              <a:t>).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7400" y="6248400"/>
            <a:ext cx="5562600" cy="369332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else equal, </a:t>
            </a:r>
            <a:r>
              <a:rPr lang="en-US" i="1" dirty="0"/>
              <a:t>utility increases in the diversity of </a:t>
            </a:r>
            <a:r>
              <a:rPr lang="en-US" i="1" dirty="0">
                <a:latin typeface="Times New Roman"/>
              </a:rPr>
              <a:t>y-</a:t>
            </a:r>
            <a:r>
              <a:rPr lang="en-US" dirty="0"/>
              <a:t>goods.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211226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implies</a:t>
            </a:r>
          </a:p>
        </p:txBody>
      </p:sp>
      <p:sp>
        <p:nvSpPr>
          <p:cNvPr id="22" name="Title 2"/>
          <p:cNvSpPr>
            <a:spLocks noGrp="1"/>
          </p:cNvSpPr>
          <p:nvPr>
            <p:ph type="title" idx="4294967295"/>
          </p:nvPr>
        </p:nvSpPr>
        <p:spPr>
          <a:xfrm>
            <a:off x="0" y="8561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Dixit-Stiglitz Utility Functions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9684D111-58B9-468E-B493-EF988BF0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6" grpId="0"/>
      <p:bldP spid="18" grpId="0"/>
      <p:bldP spid="19" grpId="0" animBg="1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1440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Utility increasing in Product Diversity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3733800"/>
            <a:ext cx="9074785" cy="7992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4526280"/>
            <a:ext cx="2637790" cy="19724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904" y="4526280"/>
            <a:ext cx="6440932" cy="198424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886200" y="4572000"/>
            <a:ext cx="13716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257800" y="4572000"/>
            <a:ext cx="13716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629400" y="4572000"/>
            <a:ext cx="13716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001000" y="4572000"/>
            <a:ext cx="11430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" y="1233606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particular parameter values, we can then illustrate just how much utility changes for the representative consumer as product diversity increases.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400" y="187993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begin with a single firm producing a single </a:t>
            </a:r>
            <a:r>
              <a:rPr lang="en-US" i="1" dirty="0">
                <a:latin typeface="Times New Roman"/>
              </a:rPr>
              <a:t>y-</a:t>
            </a:r>
            <a:r>
              <a:rPr lang="en-US" dirty="0"/>
              <a:t>good – which we can think of as a one-restaurant town.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28800" y="2163556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Going from 1 to 10 restaurants then raises utility by over 25% -- and would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" y="2450068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it possible to </a:t>
            </a:r>
            <a:r>
              <a:rPr lang="en-US" i="1" dirty="0"/>
              <a:t>lower income by over 20% </a:t>
            </a:r>
            <a:r>
              <a:rPr lang="en-US" dirty="0"/>
              <a:t>without making the consumer worse off.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" y="2819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increases in utility arise from additional increases in the number of restaurants, implying people are willing to pay to live in places that offer more variety of the </a:t>
            </a:r>
            <a:r>
              <a:rPr lang="en-US" i="1" dirty="0">
                <a:latin typeface="Times New Roman"/>
              </a:rPr>
              <a:t>y-</a:t>
            </a:r>
            <a:r>
              <a:rPr lang="en-US" dirty="0"/>
              <a:t>good.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904" y="4526280"/>
            <a:ext cx="6440932" cy="1984248"/>
          </a:xfrm>
          <a:prstGeom prst="rect">
            <a:avLst/>
          </a:prstGeom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859D3E45-F46F-4618-BD17-767AFFCF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/>
      <p:bldP spid="29" grpId="0"/>
      <p:bldP spid="30" grpId="0"/>
      <p:bldP spid="31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2192" y="1959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Utility Maximization and Demand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76" y="1524000"/>
            <a:ext cx="5246624" cy="694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209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which, when solved for </a:t>
            </a:r>
            <a:r>
              <a:rPr lang="en-US" i="1" dirty="0">
                <a:latin typeface="Times New Roman"/>
              </a:rPr>
              <a:t>x</a:t>
            </a:r>
            <a:r>
              <a:rPr lang="en-US" dirty="0"/>
              <a:t>, can be substituted into the utility function all allow us to write the utility maximization problem as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830576"/>
            <a:ext cx="4876800" cy="6746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219200"/>
            <a:ext cx="883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representative consumer’s budget constraint is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335272"/>
            <a:ext cx="5157216" cy="6177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3810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problem becomes easier to solve if we transform the utility function using the natural log,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448" y="5677408"/>
            <a:ext cx="5965952" cy="7233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5181600"/>
            <a:ext cx="883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then get </a:t>
            </a:r>
            <a:r>
              <a:rPr lang="en-US" i="1" dirty="0"/>
              <a:t>N </a:t>
            </a:r>
            <a:r>
              <a:rPr lang="en-US" dirty="0"/>
              <a:t>different first order conditions from the utility maximization problem: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28800" y="5638800"/>
            <a:ext cx="5943600" cy="838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2AD893C3-45CB-4451-A349-4DC976F2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1" grpId="0"/>
      <p:bldP spid="13" grpId="0"/>
      <p:bldP spid="15" grpId="0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Demand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48" y="1447800"/>
            <a:ext cx="5965952" cy="7233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1447800"/>
            <a:ext cx="59436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215640"/>
            <a:ext cx="4255008" cy="670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26024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the first order condition for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j </a:t>
            </a:r>
            <a:r>
              <a:rPr lang="en-US" dirty="0"/>
              <a:t>we get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4038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i="1" dirty="0"/>
              <a:t>N </a:t>
            </a:r>
            <a:r>
              <a:rPr lang="en-US" dirty="0"/>
              <a:t>is relatively large,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j  </a:t>
            </a:r>
            <a:r>
              <a:rPr lang="en-US" dirty="0"/>
              <a:t>has little impact on any summation over </a:t>
            </a:r>
            <a:r>
              <a:rPr lang="en-US" i="1" dirty="0"/>
              <a:t>all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dirty="0"/>
              <a:t>’s.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44196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can therefore </a:t>
            </a:r>
            <a:r>
              <a:rPr lang="en-US" i="1" dirty="0"/>
              <a:t>approximate </a:t>
            </a:r>
            <a:r>
              <a:rPr lang="en-US" dirty="0"/>
              <a:t>demand for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j </a:t>
            </a:r>
            <a:r>
              <a:rPr lang="en-US" dirty="0"/>
              <a:t>by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876800"/>
            <a:ext cx="6193536" cy="7152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58028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each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j </a:t>
            </a:r>
            <a:r>
              <a:rPr lang="en-US" dirty="0"/>
              <a:t> is produced by a different firm, this is the demand faced by </a:t>
            </a:r>
            <a:r>
              <a:rPr lang="en-US" i="1" dirty="0"/>
              <a:t>firm j.</a:t>
            </a:r>
            <a:r>
              <a:rPr lang="en-US" dirty="0"/>
              <a:t>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0" y="5029200"/>
            <a:ext cx="19812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46837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1668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Pricing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0" y="1346200"/>
            <a:ext cx="1889760" cy="3576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86600" y="1295400"/>
            <a:ext cx="19812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47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Firm j</a:t>
            </a:r>
            <a:r>
              <a:rPr lang="en-US" dirty="0"/>
              <a:t>’s profit maximizing price level then emerges from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514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this in the usual way, we get the simple result that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905000"/>
            <a:ext cx="4620768" cy="552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124200"/>
            <a:ext cx="1272032" cy="564896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>
          <a:xfrm>
            <a:off x="3962400" y="2971800"/>
            <a:ext cx="152400" cy="762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2971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–</a:t>
            </a:r>
            <a:r>
              <a:rPr lang="en-US" dirty="0">
                <a:latin typeface="Times New Roman"/>
              </a:rPr>
              <a:t>1 &lt; </a:t>
            </a:r>
            <a:r>
              <a:rPr lang="en-US" i="1" dirty="0">
                <a:latin typeface="Symbol"/>
              </a:rPr>
              <a:t>r</a:t>
            </a:r>
            <a:r>
              <a:rPr lang="en-US" dirty="0">
                <a:latin typeface="Times New Roman"/>
              </a:rPr>
              <a:t> &lt; 0</a:t>
            </a:r>
            <a:r>
              <a:rPr lang="en-US" dirty="0"/>
              <a:t>, this implies that price is set </a:t>
            </a:r>
            <a:r>
              <a:rPr lang="en-US" i="1" dirty="0"/>
              <a:t>above marginal cost c, 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47800" y="3886200"/>
            <a:ext cx="63246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 and as the </a:t>
            </a:r>
            <a:r>
              <a:rPr lang="en-US" i="1" dirty="0">
                <a:latin typeface="Times New Roman"/>
              </a:rPr>
              <a:t>y-</a:t>
            </a:r>
            <a:r>
              <a:rPr lang="en-US" dirty="0"/>
              <a:t>goods become increasingly </a:t>
            </a:r>
            <a:r>
              <a:rPr lang="en-US" i="1" dirty="0"/>
              <a:t>substitutable </a:t>
            </a:r>
            <a:r>
              <a:rPr lang="en-US" dirty="0"/>
              <a:t>(i.e., as </a:t>
            </a:r>
            <a:r>
              <a:rPr lang="en-US" i="1" dirty="0">
                <a:latin typeface="Symbol"/>
              </a:rPr>
              <a:t>r</a:t>
            </a:r>
            <a:r>
              <a:rPr lang="en-US" dirty="0">
                <a:latin typeface="Times New Roman"/>
              </a:rPr>
              <a:t> </a:t>
            </a:r>
            <a:r>
              <a:rPr lang="en-US" dirty="0"/>
              <a:t>converges to –1), price </a:t>
            </a:r>
            <a:r>
              <a:rPr lang="en-US" i="1" dirty="0"/>
              <a:t>converges to marginal cost</a:t>
            </a:r>
            <a:r>
              <a:rPr lang="en-US" dirty="0"/>
              <a:t>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5791200"/>
            <a:ext cx="3751072" cy="6055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400" y="4876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firms in the </a:t>
            </a:r>
            <a:r>
              <a:rPr lang="en-US" i="1" dirty="0">
                <a:latin typeface="Times New Roman"/>
              </a:rPr>
              <a:t>y-</a:t>
            </a:r>
            <a:r>
              <a:rPr lang="en-US" dirty="0"/>
              <a:t>goods industry facing the same costs and demands, we can then conclude that the </a:t>
            </a:r>
            <a:r>
              <a:rPr lang="en-US" i="1" dirty="0"/>
              <a:t>equilibrium price charged in the </a:t>
            </a:r>
            <a:r>
              <a:rPr lang="en-US" i="1" dirty="0">
                <a:latin typeface="Times New Roman"/>
              </a:rPr>
              <a:t>y-</a:t>
            </a:r>
            <a:r>
              <a:rPr lang="en-US" dirty="0"/>
              <a:t>goods industry is</a:t>
            </a:r>
            <a:r>
              <a:rPr lang="en-US" i="1" dirty="0"/>
              <a:t> </a:t>
            </a:r>
            <a:r>
              <a:rPr lang="en-US" dirty="0"/>
              <a:t> </a:t>
            </a: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049720B6-4AD9-4ADC-A4D2-854B2E69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5" grpId="0"/>
      <p:bldP spid="1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010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Bertrand Price Competition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200400"/>
            <a:ext cx="3901440" cy="3496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3145536"/>
            <a:ext cx="3920947" cy="3555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" y="3145536"/>
            <a:ext cx="3920947" cy="3555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16" y="3124200"/>
            <a:ext cx="3920947" cy="3560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16" y="3124200"/>
            <a:ext cx="3920947" cy="3579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4438" y="3108960"/>
            <a:ext cx="3959962" cy="3599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8576" y="3108960"/>
            <a:ext cx="3940454" cy="3618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184" y="3124200"/>
            <a:ext cx="3940454" cy="359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0" y="3124200"/>
            <a:ext cx="41910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143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i="1" dirty="0"/>
              <a:t>Bertrand Model</a:t>
            </a:r>
            <a:r>
              <a:rPr lang="en-US" dirty="0"/>
              <a:t>, we assume firms </a:t>
            </a:r>
            <a:r>
              <a:rPr lang="en-US" i="1" dirty="0"/>
              <a:t>strategically set price</a:t>
            </a:r>
            <a:r>
              <a:rPr lang="en-US" dirty="0"/>
              <a:t> and then produce what is demanded.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141732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sz="2000" b="1" i="1" dirty="0">
                <a:solidFill>
                  <a:srgbClr val="FF0000"/>
                </a:solidFill>
              </a:rPr>
              <a:t>absence of product differentiation</a:t>
            </a:r>
            <a:r>
              <a:rPr lang="en-US" dirty="0"/>
              <a:t>, </a:t>
            </a:r>
            <a:r>
              <a:rPr lang="en-US" b="1" i="1" dirty="0">
                <a:solidFill>
                  <a:srgbClr val="F935C4"/>
                </a:solidFill>
              </a:rPr>
              <a:t>firm 2</a:t>
            </a:r>
            <a:r>
              <a:rPr lang="en-US" dirty="0"/>
              <a:t> </a:t>
            </a:r>
            <a:r>
              <a:rPr lang="en-US" i="1" dirty="0"/>
              <a:t>best-responds </a:t>
            </a:r>
            <a:r>
              <a:rPr lang="en-US" dirty="0"/>
              <a:t>to 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3366FF"/>
                </a:solidFill>
              </a:rPr>
              <a:t>firm 1</a:t>
            </a:r>
            <a:r>
              <a:rPr lang="en-US" i="1" dirty="0"/>
              <a:t> </a:t>
            </a:r>
            <a:r>
              <a:rPr lang="en-US" dirty="0"/>
              <a:t>by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1700784"/>
            <a:ext cx="845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setting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just below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unless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≤ </a:t>
            </a:r>
            <a:r>
              <a:rPr lang="en-US" i="1" dirty="0"/>
              <a:t>MC</a:t>
            </a:r>
            <a:r>
              <a:rPr lang="en-US" b="1" i="1" dirty="0"/>
              <a:t> </a:t>
            </a:r>
            <a:r>
              <a:rPr lang="en-US" dirty="0"/>
              <a:t>when it </a:t>
            </a:r>
            <a:r>
              <a:rPr lang="en-US" i="1" dirty="0"/>
              <a:t>best-responds </a:t>
            </a:r>
            <a:r>
              <a:rPr lang="en-US" dirty="0"/>
              <a:t>by setting </a:t>
            </a:r>
            <a:r>
              <a:rPr lang="en-US" i="1" dirty="0"/>
              <a:t>p</a:t>
            </a:r>
            <a:r>
              <a:rPr lang="en-US" baseline="-25000" dirty="0"/>
              <a:t>2 </a:t>
            </a:r>
            <a:r>
              <a:rPr lang="en-US" dirty="0"/>
              <a:t>= </a:t>
            </a:r>
            <a:r>
              <a:rPr lang="en-US" i="1" dirty="0"/>
              <a:t>MC</a:t>
            </a:r>
            <a:r>
              <a:rPr lang="en-US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2133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same is true for </a:t>
            </a:r>
            <a:r>
              <a:rPr lang="en-US" i="1" dirty="0"/>
              <a:t>if </a:t>
            </a:r>
            <a:r>
              <a:rPr lang="en-US" b="1" i="1" dirty="0">
                <a:solidFill>
                  <a:srgbClr val="3366FF"/>
                </a:solidFill>
              </a:rPr>
              <a:t>firm 1</a:t>
            </a:r>
            <a:r>
              <a:rPr lang="en-US" dirty="0"/>
              <a:t>’s </a:t>
            </a:r>
            <a:r>
              <a:rPr lang="en-US" i="1" dirty="0"/>
              <a:t>best response</a:t>
            </a:r>
            <a:r>
              <a:rPr lang="en-US" dirty="0"/>
              <a:t> to </a:t>
            </a:r>
            <a:r>
              <a:rPr lang="en-US" b="1" i="1" dirty="0">
                <a:solidFill>
                  <a:srgbClr val="F935C4"/>
                </a:solidFill>
              </a:rPr>
              <a:t>firm 2</a:t>
            </a:r>
            <a:r>
              <a:rPr lang="en-US" dirty="0"/>
              <a:t>’s</a:t>
            </a:r>
            <a:r>
              <a:rPr lang="en-US" i="1" dirty="0"/>
              <a:t> price.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15568" y="5513832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67400" y="21336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this implies a </a:t>
            </a:r>
            <a:r>
              <a:rPr lang="en-US" i="1" dirty="0"/>
              <a:t>Nash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" y="2438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equilibrium where </a:t>
            </a:r>
            <a:r>
              <a:rPr lang="en-US" i="1" dirty="0"/>
              <a:t>both firms </a:t>
            </a:r>
            <a:r>
              <a:rPr lang="en-US" dirty="0"/>
              <a:t>set </a:t>
            </a:r>
            <a:r>
              <a:rPr lang="en-US" i="1" dirty="0"/>
              <a:t>p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i="1" dirty="0"/>
              <a:t>MC</a:t>
            </a:r>
            <a:r>
              <a:rPr lang="en-US" dirty="0"/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3218688"/>
            <a:ext cx="4411980" cy="35242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00600" y="3581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It’s </a:t>
            </a:r>
            <a:r>
              <a:rPr lang="en-US" b="1" i="1" dirty="0">
                <a:solidFill>
                  <a:srgbClr val="F935C4"/>
                </a:solidFill>
              </a:rPr>
              <a:t>best response </a:t>
            </a:r>
            <a:r>
              <a:rPr lang="en-US" dirty="0"/>
              <a:t>to </a:t>
            </a:r>
            <a:r>
              <a:rPr lang="en-US" b="1" i="1" dirty="0">
                <a:solidFill>
                  <a:srgbClr val="3366FF"/>
                </a:solidFill>
              </a:rPr>
              <a:t>firm 1</a:t>
            </a:r>
            <a:r>
              <a:rPr lang="en-US" i="1" dirty="0"/>
              <a:t> </a:t>
            </a:r>
            <a:r>
              <a:rPr lang="en-US" dirty="0"/>
              <a:t>then begins </a:t>
            </a:r>
            <a:r>
              <a:rPr lang="en-US" i="1" dirty="0"/>
              <a:t>above </a:t>
            </a:r>
            <a:r>
              <a:rPr lang="en-US" b="1" i="1" dirty="0">
                <a:solidFill>
                  <a:srgbClr val="00AE00"/>
                </a:solidFill>
              </a:rPr>
              <a:t>MC</a:t>
            </a:r>
            <a:r>
              <a:rPr lang="en-US" b="1" dirty="0"/>
              <a:t> </a:t>
            </a:r>
            <a:r>
              <a:rPr lang="en-US" dirty="0"/>
              <a:t>and is </a:t>
            </a:r>
            <a:r>
              <a:rPr lang="en-US" i="1" dirty="0"/>
              <a:t>upward-sloping throughout.</a:t>
            </a:r>
            <a:r>
              <a:rPr lang="en-US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44796" y="2667000"/>
            <a:ext cx="41468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with </a:t>
            </a:r>
            <a:r>
              <a:rPr lang="en-US" sz="2000" b="1" i="1" dirty="0">
                <a:solidFill>
                  <a:srgbClr val="FF0000"/>
                </a:solidFill>
              </a:rPr>
              <a:t>sufficient product differentiation</a:t>
            </a:r>
            <a:r>
              <a:rPr lang="en-US" dirty="0"/>
              <a:t>, </a:t>
            </a:r>
            <a:r>
              <a:rPr lang="en-US" b="1" i="1" dirty="0">
                <a:solidFill>
                  <a:srgbClr val="F935C4"/>
                </a:solidFill>
              </a:rPr>
              <a:t>firm 2</a:t>
            </a:r>
            <a:r>
              <a:rPr lang="en-US" dirty="0"/>
              <a:t> can sell </a:t>
            </a:r>
            <a:r>
              <a:rPr lang="en-US" i="1" dirty="0"/>
              <a:t>at least some </a:t>
            </a:r>
            <a:r>
              <a:rPr lang="en-US" dirty="0"/>
              <a:t>of its output at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sz="900" dirty="0"/>
              <a:t> </a:t>
            </a:r>
            <a:r>
              <a:rPr lang="en-US" dirty="0"/>
              <a:t>&gt; </a:t>
            </a:r>
            <a:r>
              <a:rPr lang="en-US" i="1" dirty="0"/>
              <a:t>MC</a:t>
            </a:r>
            <a:r>
              <a:rPr lang="en-US" dirty="0"/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4495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same holds for </a:t>
            </a:r>
            <a:r>
              <a:rPr lang="en-US" b="1" i="1" dirty="0">
                <a:solidFill>
                  <a:srgbClr val="3366FF"/>
                </a:solidFill>
              </a:rPr>
              <a:t>firm 1</a:t>
            </a:r>
            <a:r>
              <a:rPr lang="en-US" i="1" dirty="0"/>
              <a:t> </a:t>
            </a:r>
            <a:r>
              <a:rPr lang="en-US" dirty="0"/>
              <a:t>…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" y="3200400"/>
            <a:ext cx="4431030" cy="3524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3200400"/>
            <a:ext cx="4411980" cy="35242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00600" y="488846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giving us a </a:t>
            </a:r>
            <a:r>
              <a:rPr lang="en-US" i="1" dirty="0"/>
              <a:t>Nash equilibrium </a:t>
            </a:r>
            <a:r>
              <a:rPr lang="en-US" dirty="0"/>
              <a:t>with </a:t>
            </a:r>
            <a:r>
              <a:rPr lang="en-US" i="1" dirty="0"/>
              <a:t>both firms </a:t>
            </a:r>
            <a:r>
              <a:rPr lang="en-US" dirty="0"/>
              <a:t>producing at  </a:t>
            </a:r>
            <a:r>
              <a:rPr lang="en-US" i="1" dirty="0"/>
              <a:t>p</a:t>
            </a:r>
            <a:r>
              <a:rPr lang="en-US" baseline="30000" dirty="0"/>
              <a:t>*</a:t>
            </a:r>
            <a:r>
              <a:rPr lang="en-US" sz="900" dirty="0"/>
              <a:t> </a:t>
            </a:r>
            <a:r>
              <a:rPr lang="en-US" dirty="0"/>
              <a:t>&gt; </a:t>
            </a:r>
            <a:r>
              <a:rPr lang="en-US" i="1" dirty="0"/>
              <a:t>MC</a:t>
            </a:r>
            <a:r>
              <a:rPr lang="en-US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9200" y="5791200"/>
            <a:ext cx="350520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Bertrand price competition </a:t>
            </a:r>
            <a:r>
              <a:rPr lang="en-US" dirty="0"/>
              <a:t>is </a:t>
            </a:r>
            <a:r>
              <a:rPr lang="en-US" b="1" i="1" dirty="0"/>
              <a:t>softened </a:t>
            </a:r>
            <a:r>
              <a:rPr lang="en-US" dirty="0"/>
              <a:t>by </a:t>
            </a:r>
            <a:r>
              <a:rPr lang="en-US" i="1" dirty="0"/>
              <a:t>product differentiation.</a:t>
            </a:r>
          </a:p>
        </p:txBody>
      </p:sp>
      <p:sp>
        <p:nvSpPr>
          <p:cNvPr id="33" name="Footer Placeholder 1">
            <a:extLst>
              <a:ext uri="{FF2B5EF4-FFF2-40B4-BE49-F238E27FC236}">
                <a16:creationId xmlns:a16="http://schemas.microsoft.com/office/drawing/2014/main" id="{C31D261B-7991-4C9F-899C-88862966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3.7037E-6 L -0.46666 -3.7037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7" grpId="0"/>
      <p:bldP spid="19" grpId="0" animBg="1"/>
      <p:bldP spid="19" grpId="1" animBg="1"/>
      <p:bldP spid="22" grpId="0"/>
      <p:bldP spid="23" grpId="0"/>
      <p:bldP spid="26" grpId="0"/>
      <p:bldP spid="27" grpId="0"/>
      <p:bldP spid="28" grpId="0"/>
      <p:bldP spid="31" grpId="0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583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Equilibrium Output of Firms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493264"/>
            <a:ext cx="5283200" cy="707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448" y="1295400"/>
            <a:ext cx="1292352" cy="6299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1295400"/>
            <a:ext cx="12954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371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the equilibrium price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30000" dirty="0">
                <a:latin typeface="Times New Roman"/>
              </a:rPr>
              <a:t>*</a:t>
            </a:r>
            <a:r>
              <a:rPr lang="en-US" dirty="0"/>
              <a:t>, we can now determine the </a:t>
            </a:r>
            <a:r>
              <a:rPr lang="en-US" i="1" dirty="0"/>
              <a:t>equilibrium number of firms </a:t>
            </a:r>
            <a:r>
              <a:rPr lang="en-US" dirty="0"/>
              <a:t>given a </a:t>
            </a:r>
            <a:r>
              <a:rPr lang="en-US" b="1" i="1" dirty="0"/>
              <a:t>fixed entry cost FC</a:t>
            </a:r>
            <a:r>
              <a:rPr lang="en-US" i="1" dirty="0"/>
              <a:t>.</a:t>
            </a:r>
            <a:endParaRPr lang="en-US" baseline="30000" dirty="0"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057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Firms will </a:t>
            </a:r>
            <a:r>
              <a:rPr lang="en-US" i="1" dirty="0"/>
              <a:t>enter the </a:t>
            </a:r>
            <a:r>
              <a:rPr lang="en-US" i="1" dirty="0">
                <a:latin typeface="Times New Roman"/>
              </a:rPr>
              <a:t>y</a:t>
            </a:r>
            <a:r>
              <a:rPr lang="en-US" i="1" dirty="0"/>
              <a:t>-goods market </a:t>
            </a:r>
            <a:r>
              <a:rPr lang="en-US" dirty="0"/>
              <a:t>until                                     or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2087880"/>
            <a:ext cx="1751584" cy="2966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32882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we can solve for the equilibrium quantities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3733800"/>
            <a:ext cx="4844288" cy="666496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5400000">
            <a:off x="3320534" y="3549134"/>
            <a:ext cx="369332" cy="213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48122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–</a:t>
            </a:r>
            <a:r>
              <a:rPr lang="en-US" dirty="0">
                <a:latin typeface="Times New Roman"/>
              </a:rPr>
              <a:t>1 &lt; </a:t>
            </a:r>
            <a:r>
              <a:rPr lang="en-US" i="1" dirty="0">
                <a:latin typeface="Symbol"/>
              </a:rPr>
              <a:t>r</a:t>
            </a:r>
            <a:r>
              <a:rPr lang="en-US" dirty="0">
                <a:latin typeface="Times New Roman"/>
              </a:rPr>
              <a:t> &lt; 0</a:t>
            </a:r>
            <a:r>
              <a:rPr lang="en-US" dirty="0"/>
              <a:t>, this implies that firm output rises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2600" y="52694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as the goods become </a:t>
            </a:r>
            <a:r>
              <a:rPr lang="en-US" i="1" dirty="0"/>
              <a:t>more substitutable </a:t>
            </a:r>
            <a:r>
              <a:rPr lang="en-US" dirty="0"/>
              <a:t>(with </a:t>
            </a:r>
            <a:r>
              <a:rPr lang="en-US" i="1" dirty="0">
                <a:latin typeface="Symbol"/>
              </a:rPr>
              <a:t>r</a:t>
            </a:r>
            <a:r>
              <a:rPr lang="en-US" dirty="0">
                <a:latin typeface="Times New Roman"/>
              </a:rPr>
              <a:t> </a:t>
            </a:r>
            <a:r>
              <a:rPr lang="en-US" dirty="0"/>
              <a:t>approaching –1),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600" y="56504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as the marginal cost </a:t>
            </a:r>
            <a:r>
              <a:rPr lang="en-US" i="1" dirty="0">
                <a:latin typeface="Times New Roman"/>
              </a:rPr>
              <a:t>c</a:t>
            </a:r>
            <a:r>
              <a:rPr lang="en-US" dirty="0"/>
              <a:t> </a:t>
            </a:r>
            <a:r>
              <a:rPr lang="en-US" i="1" dirty="0"/>
              <a:t>decreases</a:t>
            </a:r>
            <a:r>
              <a:rPr lang="en-US" dirty="0"/>
              <a:t>, and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60314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as the fixed cost </a:t>
            </a:r>
            <a:r>
              <a:rPr lang="en-US" i="1" dirty="0">
                <a:latin typeface="Times New Roman"/>
              </a:rPr>
              <a:t>FC</a:t>
            </a:r>
            <a:r>
              <a:rPr lang="en-US" dirty="0"/>
              <a:t> </a:t>
            </a:r>
            <a:r>
              <a:rPr lang="en-US" i="1" dirty="0"/>
              <a:t>increases</a:t>
            </a:r>
            <a:r>
              <a:rPr lang="en-US" dirty="0"/>
              <a:t>.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4600" y="3733800"/>
            <a:ext cx="19812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867158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 animBg="1"/>
      <p:bldP spid="16" grpId="0"/>
      <p:bldP spid="17" grpId="0"/>
      <p:bldP spid="18" grpId="0"/>
      <p:bldP spid="19" grpId="0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6531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Equilibrium Number of Firms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981200"/>
            <a:ext cx="1918208" cy="682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4200" y="1981200"/>
            <a:ext cx="20574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448" y="1295400"/>
            <a:ext cx="1292352" cy="629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96200" y="1295400"/>
            <a:ext cx="12954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295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Finally, with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30000" dirty="0">
                <a:latin typeface="Times New Roman"/>
              </a:rPr>
              <a:t>*</a:t>
            </a:r>
            <a:r>
              <a:rPr lang="en-US" dirty="0"/>
              <a:t> as the </a:t>
            </a:r>
            <a:r>
              <a:rPr lang="en-US" i="1" dirty="0"/>
              <a:t>equilibrium price </a:t>
            </a:r>
            <a:r>
              <a:rPr lang="en-US" dirty="0"/>
              <a:t>and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30000" dirty="0">
                <a:latin typeface="Times New Roman"/>
              </a:rPr>
              <a:t>*</a:t>
            </a:r>
            <a:r>
              <a:rPr lang="en-US" dirty="0"/>
              <a:t> as the </a:t>
            </a:r>
            <a:r>
              <a:rPr lang="en-US" i="1" dirty="0"/>
              <a:t>equilibrium firm output</a:t>
            </a:r>
            <a:r>
              <a:rPr lang="en-US" dirty="0"/>
              <a:t>, consumers must be </a:t>
            </a:r>
            <a:r>
              <a:rPr lang="en-US" i="1" dirty="0"/>
              <a:t>demanding what is supplied</a:t>
            </a:r>
            <a:r>
              <a:rPr lang="en-US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48" y="2781808"/>
            <a:ext cx="5965952" cy="7233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" y="2743200"/>
            <a:ext cx="5943600" cy="838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981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previously calculated the </a:t>
            </a:r>
            <a:r>
              <a:rPr lang="en-US" i="1" dirty="0"/>
              <a:t>first order condition </a:t>
            </a:r>
            <a:r>
              <a:rPr lang="en-US" dirty="0"/>
              <a:t>from which consumer </a:t>
            </a:r>
            <a:r>
              <a:rPr lang="en-US" i="1" dirty="0"/>
              <a:t>demand </a:t>
            </a:r>
            <a:r>
              <a:rPr lang="en-US" dirty="0"/>
              <a:t>is derived as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36970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must now hold at the </a:t>
            </a:r>
            <a:r>
              <a:rPr lang="en-US" i="1" dirty="0"/>
              <a:t>equilibrium price and quantity</a:t>
            </a:r>
            <a:r>
              <a:rPr lang="en-US" dirty="0"/>
              <a:t> – which implies we can replace all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i="1" dirty="0"/>
              <a:t> </a:t>
            </a:r>
            <a:r>
              <a:rPr lang="en-US" dirty="0"/>
              <a:t>terms with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30000" dirty="0">
                <a:latin typeface="Times New Roman"/>
              </a:rPr>
              <a:t>*</a:t>
            </a:r>
            <a:r>
              <a:rPr lang="en-US" dirty="0"/>
              <a:t> and all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i="1" dirty="0"/>
              <a:t> </a:t>
            </a:r>
            <a:r>
              <a:rPr lang="en-US" dirty="0"/>
              <a:t>terms with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30000" dirty="0">
                <a:latin typeface="Times New Roman"/>
              </a:rPr>
              <a:t>*</a:t>
            </a:r>
            <a:r>
              <a:rPr lang="en-US" dirty="0"/>
              <a:t> to write the first order condition as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566988" y="4419600"/>
          <a:ext cx="37576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62200" imgH="419100" progId="Equation.3">
                  <p:embed/>
                </p:oleObj>
              </mc:Choice>
              <mc:Fallback>
                <p:oleObj name="Equation" r:id="rId5" imgW="23622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4419600"/>
                        <a:ext cx="3757612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600" y="51816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Cross-multiplying the first and third term, we can then solve for the </a:t>
            </a:r>
            <a:r>
              <a:rPr lang="en-US" i="1" dirty="0"/>
              <a:t>N </a:t>
            </a:r>
            <a:r>
              <a:rPr lang="en-US" dirty="0"/>
              <a:t>as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5038344"/>
            <a:ext cx="1637792" cy="6827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5562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substituting in our expressions for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30000" dirty="0">
                <a:latin typeface="Times New Roman"/>
              </a:rPr>
              <a:t>*</a:t>
            </a:r>
            <a:r>
              <a:rPr lang="en-US" dirty="0"/>
              <a:t> and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30000" dirty="0">
                <a:latin typeface="Times New Roman"/>
              </a:rPr>
              <a:t>*</a:t>
            </a:r>
            <a:r>
              <a:rPr lang="en-US" dirty="0"/>
              <a:t>, we get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0" y="6068568"/>
            <a:ext cx="2515616" cy="5608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76600" y="5943600"/>
            <a:ext cx="25908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410200" y="4419600"/>
            <a:ext cx="99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2566988" y="4419600"/>
          <a:ext cx="37576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62200" imgH="419100" progId="Equation.3">
                  <p:embed/>
                </p:oleObj>
              </mc:Choice>
              <mc:Fallback>
                <p:oleObj name="Equation" r:id="rId9" imgW="2362200" imgH="419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4419600"/>
                        <a:ext cx="3757612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3810000" y="4419600"/>
            <a:ext cx="1676400" cy="685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831669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/>
      <p:bldP spid="17" grpId="0"/>
      <p:bldP spid="19" grpId="0"/>
      <p:bldP spid="23" grpId="0" animBg="1"/>
      <p:bldP spid="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3063" y="20058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Equilibrium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47800"/>
            <a:ext cx="2458720" cy="556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0800" y="1295400"/>
            <a:ext cx="25908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6096000" y="1219200"/>
            <a:ext cx="228600" cy="990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219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equilibrium number of firms then increases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600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as consumers value the  </a:t>
            </a:r>
            <a:r>
              <a:rPr lang="en-US" i="1" dirty="0">
                <a:latin typeface="Times New Roman"/>
              </a:rPr>
              <a:t>y</a:t>
            </a:r>
            <a:r>
              <a:rPr lang="en-US" dirty="0"/>
              <a:t>-goods more (i.e. as </a:t>
            </a:r>
            <a:r>
              <a:rPr lang="en-US" i="1" dirty="0">
                <a:latin typeface="Symbol"/>
              </a:rPr>
              <a:t>a</a:t>
            </a:r>
            <a:r>
              <a:rPr lang="en-US" i="1" dirty="0"/>
              <a:t> </a:t>
            </a:r>
            <a:r>
              <a:rPr lang="en-US" dirty="0"/>
              <a:t>falls);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51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as the  </a:t>
            </a:r>
            <a:r>
              <a:rPr lang="en-US" i="1" dirty="0">
                <a:latin typeface="Times New Roman"/>
              </a:rPr>
              <a:t>y</a:t>
            </a:r>
            <a:r>
              <a:rPr lang="en-US" dirty="0"/>
              <a:t>-goods become more substitutable (i.e. as </a:t>
            </a:r>
            <a:r>
              <a:rPr lang="en-US" i="1" dirty="0">
                <a:latin typeface="Symbol"/>
              </a:rPr>
              <a:t>r</a:t>
            </a:r>
            <a:r>
              <a:rPr lang="en-US" i="1" dirty="0"/>
              <a:t> </a:t>
            </a:r>
            <a:r>
              <a:rPr lang="en-US" dirty="0"/>
              <a:t>goes to –1).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19166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as the fixed entry costs </a:t>
            </a:r>
            <a:r>
              <a:rPr lang="en-US" i="1" dirty="0">
                <a:latin typeface="Times New Roman"/>
              </a:rPr>
              <a:t>FC</a:t>
            </a:r>
            <a:r>
              <a:rPr lang="en-US" dirty="0"/>
              <a:t> </a:t>
            </a:r>
            <a:r>
              <a:rPr lang="en-US" i="1" dirty="0"/>
              <a:t>fall</a:t>
            </a:r>
            <a:r>
              <a:rPr lang="en-US" dirty="0"/>
              <a:t>;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2209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as consumer income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 </a:t>
            </a:r>
            <a:r>
              <a:rPr lang="en-US" i="1" dirty="0"/>
              <a:t>rises</a:t>
            </a:r>
            <a:r>
              <a:rPr lang="en-US" dirty="0"/>
              <a:t>; and 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3857752"/>
            <a:ext cx="9082659" cy="27716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819400"/>
            <a:ext cx="1918208" cy="6827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34200" y="2819400"/>
            <a:ext cx="20574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448" y="2133600"/>
            <a:ext cx="1292352" cy="62992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96200" y="2133600"/>
            <a:ext cx="12954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2971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specific parameters, we can then easily calculate the equilibrium in this market: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802341"/>
            <a:ext cx="878332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A56A16-5873-4E5C-A041-4F1D134D3DE9}"/>
              </a:ext>
            </a:extLst>
          </p:cNvPr>
          <p:cNvSpPr txBox="1"/>
          <p:nvPr/>
        </p:nvSpPr>
        <p:spPr>
          <a:xfrm>
            <a:off x="2438400" y="3740594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42274A-D21F-4C98-ABFB-BC746D3A2FAB}"/>
              </a:ext>
            </a:extLst>
          </p:cNvPr>
          <p:cNvSpPr txBox="1"/>
          <p:nvPr/>
        </p:nvSpPr>
        <p:spPr>
          <a:xfrm>
            <a:off x="2343150" y="37762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C2113F-41D2-44C6-8AAD-F5E0CF07746A}"/>
              </a:ext>
            </a:extLst>
          </p:cNvPr>
          <p:cNvSpPr txBox="1"/>
          <p:nvPr/>
        </p:nvSpPr>
        <p:spPr>
          <a:xfrm>
            <a:off x="1257300" y="5420329"/>
            <a:ext cx="190500" cy="307777"/>
          </a:xfrm>
          <a:prstGeom prst="rect">
            <a:avLst/>
          </a:prstGeom>
          <a:solidFill>
            <a:srgbClr val="E8E8DC"/>
          </a:solidFill>
          <a:ln>
            <a:solidFill>
              <a:srgbClr val="E8E8DC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C4C176-4640-4121-BC88-0F45B7E607B0}"/>
              </a:ext>
            </a:extLst>
          </p:cNvPr>
          <p:cNvSpPr txBox="1"/>
          <p:nvPr/>
        </p:nvSpPr>
        <p:spPr>
          <a:xfrm>
            <a:off x="3009900" y="5420328"/>
            <a:ext cx="190500" cy="307777"/>
          </a:xfrm>
          <a:prstGeom prst="rect">
            <a:avLst/>
          </a:prstGeom>
          <a:solidFill>
            <a:srgbClr val="E8E8DC"/>
          </a:solidFill>
          <a:ln>
            <a:solidFill>
              <a:srgbClr val="E8E8DC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1B443C-A19A-445B-BCF9-B70AD8EEFCE6}"/>
              </a:ext>
            </a:extLst>
          </p:cNvPr>
          <p:cNvSpPr txBox="1"/>
          <p:nvPr/>
        </p:nvSpPr>
        <p:spPr>
          <a:xfrm>
            <a:off x="4686300" y="5412028"/>
            <a:ext cx="190500" cy="307777"/>
          </a:xfrm>
          <a:prstGeom prst="rect">
            <a:avLst/>
          </a:prstGeom>
          <a:solidFill>
            <a:srgbClr val="E8E8DC"/>
          </a:solidFill>
          <a:ln>
            <a:solidFill>
              <a:srgbClr val="E8E8DC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DD9B36-EEFB-49C0-A128-1C2576097947}"/>
              </a:ext>
            </a:extLst>
          </p:cNvPr>
          <p:cNvSpPr txBox="1"/>
          <p:nvPr/>
        </p:nvSpPr>
        <p:spPr>
          <a:xfrm>
            <a:off x="6407369" y="5420328"/>
            <a:ext cx="190500" cy="307777"/>
          </a:xfrm>
          <a:prstGeom prst="rect">
            <a:avLst/>
          </a:prstGeom>
          <a:solidFill>
            <a:srgbClr val="E8E8DC"/>
          </a:solidFill>
          <a:ln>
            <a:solidFill>
              <a:srgbClr val="E8E8DC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5B4578-8F85-4C9E-AF59-E627F716AF69}"/>
              </a:ext>
            </a:extLst>
          </p:cNvPr>
          <p:cNvSpPr txBox="1"/>
          <p:nvPr/>
        </p:nvSpPr>
        <p:spPr>
          <a:xfrm>
            <a:off x="8174421" y="5393217"/>
            <a:ext cx="190500" cy="307777"/>
          </a:xfrm>
          <a:prstGeom prst="rect">
            <a:avLst/>
          </a:prstGeom>
          <a:solidFill>
            <a:srgbClr val="E8E8DC"/>
          </a:solidFill>
          <a:ln>
            <a:solidFill>
              <a:srgbClr val="E8E8DC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CEC350-1B2C-45AA-8859-D415BF75985B}"/>
              </a:ext>
            </a:extLst>
          </p:cNvPr>
          <p:cNvSpPr txBox="1"/>
          <p:nvPr/>
        </p:nvSpPr>
        <p:spPr>
          <a:xfrm>
            <a:off x="1175188" y="5389551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8F3373-6AAF-4E7D-9BB7-179F07BD519A}"/>
              </a:ext>
            </a:extLst>
          </p:cNvPr>
          <p:cNvSpPr txBox="1"/>
          <p:nvPr/>
        </p:nvSpPr>
        <p:spPr>
          <a:xfrm>
            <a:off x="2971800" y="53764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C0A53F-2D20-4BB7-BD7D-4E4D5999AF86}"/>
              </a:ext>
            </a:extLst>
          </p:cNvPr>
          <p:cNvSpPr txBox="1"/>
          <p:nvPr/>
        </p:nvSpPr>
        <p:spPr>
          <a:xfrm>
            <a:off x="4640317" y="5389551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6043E9-25EA-41C2-8DD9-E61CC5D076AF}"/>
              </a:ext>
            </a:extLst>
          </p:cNvPr>
          <p:cNvSpPr txBox="1"/>
          <p:nvPr/>
        </p:nvSpPr>
        <p:spPr>
          <a:xfrm>
            <a:off x="6353504" y="5389551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0F4AF1-5F4B-4F34-B4DD-FC2FA25D6F7F}"/>
              </a:ext>
            </a:extLst>
          </p:cNvPr>
          <p:cNvSpPr txBox="1"/>
          <p:nvPr/>
        </p:nvSpPr>
        <p:spPr>
          <a:xfrm>
            <a:off x="8153400" y="53764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7" grpId="0" animBg="1"/>
      <p:bldP spid="19" grpId="0" animBg="1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0886" y="-278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Informational Advertising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Informational advertising </a:t>
            </a:r>
            <a:r>
              <a:rPr lang="en-US" dirty="0"/>
              <a:t>is aimed at informing consumers about products they may not know of in the absence of advertising.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Suppose, for instance, the market is </a:t>
            </a:r>
            <a:r>
              <a:rPr lang="en-US" i="1" dirty="0"/>
              <a:t>perfectly competitive </a:t>
            </a:r>
            <a:r>
              <a:rPr lang="en-US" dirty="0"/>
              <a:t>with </a:t>
            </a:r>
            <a:r>
              <a:rPr lang="en-US" i="1" dirty="0"/>
              <a:t>many identical firms </a:t>
            </a:r>
            <a:r>
              <a:rPr lang="en-US" dirty="0"/>
              <a:t>producing an </a:t>
            </a:r>
            <a:r>
              <a:rPr lang="en-US" i="1" dirty="0"/>
              <a:t>undifferentiated product </a:t>
            </a:r>
            <a:r>
              <a:rPr lang="en-US" i="1" dirty="0">
                <a:latin typeface="Times New Roman"/>
              </a:rPr>
              <a:t>x</a:t>
            </a:r>
            <a:r>
              <a:rPr lang="en-US" i="1" dirty="0"/>
              <a:t> </a:t>
            </a:r>
            <a:r>
              <a:rPr lang="en-US" dirty="0"/>
              <a:t>at constant marginal cost </a:t>
            </a:r>
            <a:r>
              <a:rPr lang="en-US" i="1" dirty="0">
                <a:latin typeface="Times New Roman"/>
              </a:rPr>
              <a:t>c</a:t>
            </a:r>
            <a:r>
              <a:rPr lang="en-US" dirty="0"/>
              <a:t>.</a:t>
            </a:r>
            <a:r>
              <a:rPr lang="en-US" i="1" dirty="0"/>
              <a:t>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4778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</a:t>
            </a:r>
            <a:r>
              <a:rPr lang="en-US" i="1" dirty="0">
                <a:latin typeface="Times New Roman"/>
              </a:rPr>
              <a:t>n</a:t>
            </a:r>
            <a:r>
              <a:rPr lang="en-US" i="1" dirty="0"/>
              <a:t> identical </a:t>
            </a:r>
            <a:r>
              <a:rPr lang="en-US" dirty="0"/>
              <a:t>consumers, each willing to pay an amount </a:t>
            </a:r>
            <a:r>
              <a:rPr lang="en-US" i="1" dirty="0">
                <a:latin typeface="Times New Roman"/>
              </a:rPr>
              <a:t>s</a:t>
            </a:r>
            <a:r>
              <a:rPr lang="en-US" dirty="0"/>
              <a:t> where </a:t>
            </a:r>
            <a:r>
              <a:rPr lang="en-US" i="1" dirty="0">
                <a:latin typeface="Times New Roman"/>
              </a:rPr>
              <a:t>s </a:t>
            </a:r>
            <a:r>
              <a:rPr lang="en-US" dirty="0"/>
              <a:t>&gt; </a:t>
            </a:r>
            <a:r>
              <a:rPr lang="en-US" i="1" dirty="0">
                <a:latin typeface="Times New Roman"/>
              </a:rPr>
              <a:t>c</a:t>
            </a:r>
            <a:r>
              <a:rPr lang="en-US" dirty="0"/>
              <a:t> for </a:t>
            </a:r>
            <a:r>
              <a:rPr lang="en-US" i="1" dirty="0"/>
              <a:t>one unit of </a:t>
            </a:r>
            <a:r>
              <a:rPr lang="en-US" i="1" dirty="0">
                <a:latin typeface="Times New Roman"/>
              </a:rPr>
              <a:t>x</a:t>
            </a:r>
            <a:r>
              <a:rPr lang="en-US" i="1" dirty="0"/>
              <a:t> </a:t>
            </a:r>
            <a:r>
              <a:rPr lang="en-US" dirty="0"/>
              <a:t>and an amount </a:t>
            </a:r>
            <a:r>
              <a:rPr lang="en-US" i="1" dirty="0"/>
              <a:t>less than </a:t>
            </a:r>
            <a:r>
              <a:rPr lang="en-US" i="1" dirty="0">
                <a:latin typeface="Times New Roman"/>
              </a:rPr>
              <a:t>c</a:t>
            </a:r>
            <a:r>
              <a:rPr lang="en-US" i="1" dirty="0"/>
              <a:t> </a:t>
            </a:r>
            <a:r>
              <a:rPr lang="en-US" dirty="0"/>
              <a:t>for any additional units.</a:t>
            </a:r>
            <a:r>
              <a:rPr lang="en-US" i="1" dirty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323986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consumer buys 1 unit of </a:t>
            </a:r>
            <a:r>
              <a:rPr lang="en-US" i="1" dirty="0">
                <a:latin typeface="Times New Roman"/>
              </a:rPr>
              <a:t>x</a:t>
            </a:r>
            <a:r>
              <a:rPr lang="en-US" i="1" dirty="0"/>
              <a:t> </a:t>
            </a:r>
            <a:r>
              <a:rPr lang="en-US" dirty="0"/>
              <a:t>so long as </a:t>
            </a:r>
            <a:r>
              <a:rPr lang="en-US" i="1" dirty="0">
                <a:latin typeface="Times New Roman"/>
              </a:rPr>
              <a:t>p </a:t>
            </a:r>
            <a:r>
              <a:rPr lang="en-US" dirty="0"/>
              <a:t>≤ </a:t>
            </a:r>
            <a:r>
              <a:rPr lang="en-US" i="1" dirty="0">
                <a:latin typeface="Times New Roman"/>
              </a:rPr>
              <a:t>s</a:t>
            </a:r>
            <a:r>
              <a:rPr lang="en-US" dirty="0"/>
              <a:t>, and </a:t>
            </a:r>
          </a:p>
          <a:p>
            <a:r>
              <a:rPr lang="en-US" dirty="0"/>
              <a:t>firms produce what is demanded so long as </a:t>
            </a:r>
            <a:r>
              <a:rPr lang="en-US" i="1" dirty="0">
                <a:latin typeface="Times New Roman"/>
              </a:rPr>
              <a:t>p </a:t>
            </a:r>
            <a:r>
              <a:rPr lang="en-US" dirty="0"/>
              <a:t>≥ </a:t>
            </a:r>
            <a:r>
              <a:rPr lang="en-US" i="1" dirty="0">
                <a:latin typeface="Times New Roman"/>
              </a:rPr>
              <a:t>c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7200" y="3466881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0" y="29906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 no </a:t>
            </a:r>
            <a:r>
              <a:rPr lang="en-US" i="1" dirty="0"/>
              <a:t>informational constraints</a:t>
            </a:r>
            <a:r>
              <a:rPr lang="en-US" dirty="0"/>
              <a:t>, all consumers buy 1 unit at </a:t>
            </a:r>
            <a:r>
              <a:rPr lang="en-US" i="1" dirty="0">
                <a:latin typeface="Times New Roman"/>
              </a:rPr>
              <a:t>p </a:t>
            </a:r>
            <a:r>
              <a:rPr lang="en-US" dirty="0"/>
              <a:t>= </a:t>
            </a:r>
            <a:r>
              <a:rPr lang="en-US" i="1" dirty="0">
                <a:latin typeface="Times New Roman"/>
              </a:rPr>
              <a:t>c</a:t>
            </a:r>
            <a:r>
              <a:rPr lang="en-US" dirty="0"/>
              <a:t> under perfect competition.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5867400" y="3124200"/>
            <a:ext cx="304800" cy="990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267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suppose </a:t>
            </a:r>
            <a:r>
              <a:rPr lang="en-US" b="1" i="1" dirty="0"/>
              <a:t>consumers are unaware of the existence of a product</a:t>
            </a:r>
            <a:r>
              <a:rPr lang="en-US" dirty="0"/>
              <a:t> unless they receive an advertisement that tells them a particular firm is producing</a:t>
            </a:r>
            <a:r>
              <a:rPr lang="en-US" i="1" dirty="0"/>
              <a:t> </a:t>
            </a:r>
            <a:r>
              <a:rPr lang="en-US" i="1" dirty="0">
                <a:latin typeface="Times New Roman"/>
              </a:rPr>
              <a:t>x</a:t>
            </a:r>
            <a:r>
              <a:rPr lang="en-US" i="1" dirty="0"/>
              <a:t> </a:t>
            </a:r>
            <a:r>
              <a:rPr lang="en-US" dirty="0"/>
              <a:t>at some price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/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4888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Firms can send advertisements randomly to consumers at a cost of </a:t>
            </a:r>
            <a:r>
              <a:rPr lang="en-US" i="1" dirty="0">
                <a:latin typeface="Times New Roman"/>
              </a:rPr>
              <a:t>c</a:t>
            </a:r>
            <a:r>
              <a:rPr lang="en-US" i="1" baseline="-25000" dirty="0">
                <a:latin typeface="Times New Roman"/>
              </a:rPr>
              <a:t>a</a:t>
            </a:r>
            <a:r>
              <a:rPr lang="en-US" dirty="0"/>
              <a:t> per ad.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257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</a:t>
            </a:r>
            <a:r>
              <a:rPr lang="en-US" i="1" dirty="0">
                <a:latin typeface="Times New Roman"/>
              </a:rPr>
              <a:t>n</a:t>
            </a:r>
            <a:r>
              <a:rPr lang="en-US" dirty="0"/>
              <a:t> consumers, the </a:t>
            </a:r>
            <a:r>
              <a:rPr lang="en-US" b="1" i="1" dirty="0"/>
              <a:t>probability that an ad will reach a particular consumer </a:t>
            </a:r>
            <a:r>
              <a:rPr lang="en-US" dirty="0"/>
              <a:t>is </a:t>
            </a:r>
            <a:r>
              <a:rPr lang="en-US" dirty="0">
                <a:latin typeface="Times New Roman"/>
              </a:rPr>
              <a:t>1</a:t>
            </a:r>
            <a:r>
              <a:rPr lang="en-US" i="1" dirty="0">
                <a:latin typeface="Times New Roman"/>
              </a:rPr>
              <a:t>/n</a:t>
            </a:r>
            <a:r>
              <a:rPr lang="en-US" dirty="0"/>
              <a:t>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5638800"/>
            <a:ext cx="518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price announced on an ad</a:t>
            </a:r>
            <a:r>
              <a:rPr lang="en-US" dirty="0"/>
              <a:t> must be such that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724144"/>
            <a:ext cx="1767840" cy="26009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rot="10800000" flipV="1">
            <a:off x="4038600" y="60198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9400" y="62484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</a:t>
            </a:r>
            <a:r>
              <a:rPr lang="en-US" i="1" dirty="0"/>
              <a:t>MC </a:t>
            </a:r>
            <a:r>
              <a:rPr lang="en-US" dirty="0"/>
              <a:t>for firm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629400" y="60198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15000" y="624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highest price consumers will pay</a:t>
            </a:r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9BDAB0F8-2674-4CCF-AFEF-2875C4AE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1669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uild="p"/>
      <p:bldP spid="12" grpId="0"/>
      <p:bldP spid="13" grpId="0" animBg="1"/>
      <p:bldP spid="14" grpId="0"/>
      <p:bldP spid="15" grpId="0"/>
      <p:bldP spid="16" grpId="0"/>
      <p:bldP spid="17" grpId="0"/>
      <p:bldP spid="21" grpId="0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016" y="-583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Informational Advertising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</a:t>
            </a:r>
            <a:r>
              <a:rPr lang="en-US" i="1" dirty="0">
                <a:latin typeface="Times New Roman"/>
              </a:rPr>
              <a:t>x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p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be the </a:t>
            </a:r>
            <a:r>
              <a:rPr lang="en-US" i="1" dirty="0"/>
              <a:t>probability that an ad announcing price </a:t>
            </a:r>
            <a:r>
              <a:rPr lang="en-US" i="1" dirty="0">
                <a:latin typeface="Times New Roman"/>
              </a:rPr>
              <a:t>p</a:t>
            </a:r>
            <a:r>
              <a:rPr lang="en-US" i="1" dirty="0"/>
              <a:t> will result in a sale. </a:t>
            </a:r>
            <a:r>
              <a:rPr lang="en-US" dirty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18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zero-profit </a:t>
            </a:r>
            <a:r>
              <a:rPr lang="en-US" dirty="0"/>
              <a:t>condition (from </a:t>
            </a:r>
            <a:r>
              <a:rPr lang="en-US" i="1" dirty="0"/>
              <a:t>free entry </a:t>
            </a:r>
            <a:r>
              <a:rPr lang="en-US" dirty="0"/>
              <a:t>into perfectly competitive markets) then implies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049272"/>
            <a:ext cx="2401824" cy="312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362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i="1" dirty="0">
                <a:latin typeface="Times New Roman"/>
              </a:rPr>
              <a:t>x</a:t>
            </a:r>
            <a:r>
              <a:rPr lang="en-US" i="1" baseline="30000" dirty="0">
                <a:latin typeface="Times New Roman"/>
              </a:rPr>
              <a:t>*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p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is the </a:t>
            </a:r>
            <a:r>
              <a:rPr lang="en-US" i="1" dirty="0"/>
              <a:t>equilibrium </a:t>
            </a:r>
            <a:r>
              <a:rPr lang="en-US" dirty="0"/>
              <a:t>probability that an ad announcing price </a:t>
            </a:r>
            <a:r>
              <a:rPr lang="en-US" dirty="0">
                <a:latin typeface="Times New Roman"/>
              </a:rPr>
              <a:t>p</a:t>
            </a:r>
            <a:r>
              <a:rPr lang="en-US" dirty="0"/>
              <a:t> will result in a sale.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971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</a:t>
            </a:r>
            <a:r>
              <a:rPr lang="en-US" i="1" dirty="0"/>
              <a:t>higher priced ads </a:t>
            </a:r>
            <a:r>
              <a:rPr lang="en-US" dirty="0"/>
              <a:t>have </a:t>
            </a:r>
            <a:r>
              <a:rPr lang="en-US" i="1" dirty="0"/>
              <a:t>lower probabilities of a sale</a:t>
            </a:r>
          </a:p>
          <a:p>
            <a:r>
              <a:rPr lang="en-US" dirty="0"/>
              <a:t>– </a:t>
            </a:r>
            <a:r>
              <a:rPr lang="en-US" i="1" dirty="0"/>
              <a:t>lower priced ads </a:t>
            </a:r>
            <a:r>
              <a:rPr lang="en-US" dirty="0"/>
              <a:t>have </a:t>
            </a:r>
            <a:r>
              <a:rPr lang="en-US" i="1" dirty="0"/>
              <a:t>higher probabilities of a sale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5410200" y="2895600"/>
            <a:ext cx="304800" cy="762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2819400"/>
            <a:ext cx="32766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Despite </a:t>
            </a:r>
            <a:r>
              <a:rPr lang="en-US" i="1" dirty="0"/>
              <a:t>perfect competition</a:t>
            </a:r>
            <a:r>
              <a:rPr lang="en-US" dirty="0"/>
              <a:t>, many prices might be advertised and paid by consumers.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886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 when a firm sends an ad with price </a:t>
            </a:r>
            <a:r>
              <a:rPr lang="en-US" i="1" dirty="0">
                <a:latin typeface="Times New Roman"/>
              </a:rPr>
              <a:t>p </a:t>
            </a:r>
            <a:r>
              <a:rPr lang="en-US" dirty="0"/>
              <a:t>= </a:t>
            </a:r>
            <a:r>
              <a:rPr lang="en-US" i="1" dirty="0">
                <a:latin typeface="Times New Roman"/>
              </a:rPr>
              <a:t>s</a:t>
            </a:r>
            <a:r>
              <a:rPr lang="en-US" dirty="0"/>
              <a:t>, there is a positive probability of a sale – 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343400"/>
            <a:ext cx="1674368" cy="5648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4888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no matter how many ads are sent, some consumers may not receive an ad.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526946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the probability of this is greater than </a:t>
            </a:r>
            <a:r>
              <a:rPr lang="en-US" i="1" dirty="0">
                <a:latin typeface="Times New Roman"/>
              </a:rPr>
              <a:t>x</a:t>
            </a:r>
            <a:r>
              <a:rPr lang="en-US" i="1" baseline="30000" dirty="0">
                <a:latin typeface="Times New Roman"/>
              </a:rPr>
              <a:t>*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s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, a firm could make a </a:t>
            </a:r>
            <a:r>
              <a:rPr lang="en-US" i="1" dirty="0"/>
              <a:t>positive expected profit </a:t>
            </a:r>
            <a:r>
              <a:rPr lang="en-US" dirty="0"/>
              <a:t>by sending out an add announcing </a:t>
            </a:r>
            <a:r>
              <a:rPr lang="en-US" i="1" dirty="0">
                <a:latin typeface="Times New Roman"/>
              </a:rPr>
              <a:t>p </a:t>
            </a:r>
            <a:r>
              <a:rPr lang="en-US" dirty="0">
                <a:latin typeface="Times New Roman"/>
              </a:rPr>
              <a:t>= </a:t>
            </a:r>
            <a:r>
              <a:rPr lang="en-US" i="1" dirty="0">
                <a:latin typeface="Times New Roman"/>
              </a:rPr>
              <a:t>s</a:t>
            </a:r>
            <a:r>
              <a:rPr lang="en-US" dirty="0"/>
              <a:t>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24128" y="6248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128" y="6019800"/>
            <a:ext cx="5986272" cy="5161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801368" y="5943600"/>
            <a:ext cx="59436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AB668B33-3F1F-4781-9234-3B13D179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1669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 animBg="1"/>
      <p:bldP spid="12" grpId="0" animBg="1"/>
      <p:bldP spid="13" grpId="0"/>
      <p:bldP spid="15" grpId="0"/>
      <p:bldP spid="16" grpId="0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2738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Informational Advertising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1336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i="1" dirty="0"/>
              <a:t>equilibrium</a:t>
            </a:r>
            <a:r>
              <a:rPr lang="en-US" dirty="0"/>
              <a:t>, the </a:t>
            </a:r>
            <a:r>
              <a:rPr lang="en-US" i="1" dirty="0"/>
              <a:t>perfectly competitive industry</a:t>
            </a:r>
            <a:r>
              <a:rPr lang="en-US" dirty="0"/>
              <a:t> then produces a price(s) above </a:t>
            </a:r>
            <a:r>
              <a:rPr lang="en-US" i="1" dirty="0"/>
              <a:t>MC because of the need to convey information </a:t>
            </a:r>
            <a:r>
              <a:rPr lang="en-US" dirty="0"/>
              <a:t>to consumers – leading to an  industry that has the characteristics of </a:t>
            </a:r>
            <a:r>
              <a:rPr lang="en-US" i="1" dirty="0"/>
              <a:t>monopolistic competition</a:t>
            </a:r>
            <a:r>
              <a:rPr lang="en-US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47800"/>
            <a:ext cx="5986272" cy="5161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2600" y="1371600"/>
            <a:ext cx="59436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0596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 </a:t>
            </a:r>
            <a:r>
              <a:rPr lang="en-US" i="1" dirty="0"/>
              <a:t>equilibrium </a:t>
            </a:r>
            <a:r>
              <a:rPr lang="en-US" dirty="0"/>
              <a:t>amount of information that is conveyed </a:t>
            </a:r>
            <a:r>
              <a:rPr lang="en-US" i="1" dirty="0"/>
              <a:t>efficient</a:t>
            </a:r>
            <a:r>
              <a:rPr lang="en-US" dirty="0"/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4406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/>
              <a:t>social planner </a:t>
            </a:r>
            <a:r>
              <a:rPr lang="en-US" dirty="0"/>
              <a:t>will consider the following: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3821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the </a:t>
            </a:r>
            <a:r>
              <a:rPr lang="en-US" i="1" dirty="0"/>
              <a:t>cost </a:t>
            </a:r>
            <a:r>
              <a:rPr lang="en-US" dirty="0"/>
              <a:t>of sending out one more 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41264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the social gain from sending out one more ad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95800" y="40386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4000" y="4343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65745" y="3810000"/>
            <a:ext cx="39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/>
              </a:rPr>
              <a:t>c</a:t>
            </a:r>
            <a:r>
              <a:rPr lang="en-US" i="1" baseline="-25000" dirty="0">
                <a:latin typeface="Times New Roman"/>
              </a:rPr>
              <a:t>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0800" y="4126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</a:rPr>
              <a:t>P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a</a:t>
            </a:r>
            <a:r>
              <a:rPr lang="en-US" dirty="0">
                <a:latin typeface="Times New Roman"/>
              </a:rPr>
              <a:t>) (</a:t>
            </a:r>
            <a:r>
              <a:rPr lang="en-US" i="1" dirty="0">
                <a:latin typeface="Times New Roman"/>
              </a:rPr>
              <a:t>s – c</a:t>
            </a:r>
            <a:r>
              <a:rPr lang="en-US" dirty="0">
                <a:latin typeface="Times New Roman"/>
              </a:rPr>
              <a:t>)</a:t>
            </a:r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 rot="5400000">
            <a:off x="6591300" y="4305300"/>
            <a:ext cx="228600" cy="457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05400" y="4572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probability the next ad will reach an uninformed consumer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4800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planner </a:t>
            </a:r>
            <a:r>
              <a:rPr lang="en-US" dirty="0"/>
              <a:t>then keeps sending ads until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312" y="5322824"/>
            <a:ext cx="1796288" cy="2397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4800" y="55742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implying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867400"/>
            <a:ext cx="1609344" cy="54864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447800" y="5791200"/>
            <a:ext cx="16764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Brace 31"/>
          <p:cNvSpPr/>
          <p:nvPr/>
        </p:nvSpPr>
        <p:spPr>
          <a:xfrm>
            <a:off x="3200400" y="5715000"/>
            <a:ext cx="228600" cy="838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581400" y="58306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model, the </a:t>
            </a:r>
            <a:r>
              <a:rPr lang="en-US" i="1" dirty="0"/>
              <a:t>equilibrium probability </a:t>
            </a:r>
            <a:r>
              <a:rPr lang="en-US" dirty="0"/>
              <a:t>of an ad reaching a consumer is </a:t>
            </a:r>
            <a:r>
              <a:rPr lang="en-US" i="1" dirty="0"/>
              <a:t>efficient</a:t>
            </a:r>
            <a:r>
              <a:rPr lang="en-US" dirty="0"/>
              <a:t>.</a:t>
            </a:r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CBE3881E-F640-4F38-88B3-A897C58C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1669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21" grpId="0"/>
      <p:bldP spid="22" grpId="0"/>
      <p:bldP spid="23" grpId="0" animBg="1"/>
      <p:bldP spid="24" grpId="0"/>
      <p:bldP spid="25" grpId="0"/>
      <p:bldP spid="28" grpId="0"/>
      <p:bldP spid="31" grpId="0" animBg="1"/>
      <p:bldP spid="32" grpId="0" animBg="1"/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1668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Image Marketing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Now, suppose that instead of conveying information, the advertising is meant to alter </a:t>
            </a:r>
            <a:r>
              <a:rPr lang="en-US" i="1" dirty="0"/>
              <a:t>the image of the product.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133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this in the context of the </a:t>
            </a:r>
            <a:r>
              <a:rPr lang="en-US" i="1" dirty="0"/>
              <a:t>Hotelling model </a:t>
            </a:r>
            <a:r>
              <a:rPr lang="en-US" dirty="0"/>
              <a:t>with 2 firms: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2514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Consumers are spread uniformly over the interval [0,1] and demand at most 1 unit of the output.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255109"/>
            <a:ext cx="918464" cy="235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31636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Consumer                     incurs a “utility cost” of                      from consuming</a:t>
            </a:r>
          </a:p>
          <a:p>
            <a:pPr marL="182880" indent="-457200"/>
            <a:r>
              <a:rPr lang="en-US" dirty="0"/>
              <a:t>                     .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209389"/>
            <a:ext cx="983488" cy="292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" y="3511141"/>
            <a:ext cx="902208" cy="2397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3962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Now, however, we suppose that </a:t>
            </a:r>
            <a:r>
              <a:rPr lang="en-US" i="1" dirty="0">
                <a:latin typeface="Symbol"/>
              </a:rPr>
              <a:t>a</a:t>
            </a:r>
            <a:r>
              <a:rPr lang="en-US" i="1" dirty="0"/>
              <a:t> </a:t>
            </a:r>
            <a:r>
              <a:rPr lang="en-US" dirty="0"/>
              <a:t>is a function of advertising </a:t>
            </a:r>
            <a:r>
              <a:rPr lang="en-US" i="1" dirty="0">
                <a:latin typeface="Times New Roman"/>
              </a:rPr>
              <a:t>a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 New Roman"/>
              </a:rPr>
              <a:t>a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 by firms 1 and 2; i.e.                           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343400"/>
            <a:ext cx="1272032" cy="2438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4812268"/>
            <a:ext cx="1064768" cy="26009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2743200" y="4934188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0" y="47360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“utility cost” – market is </a:t>
            </a:r>
            <a:r>
              <a:rPr lang="en-US" i="1" dirty="0"/>
              <a:t>undifferentiated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43000" y="5449669"/>
            <a:ext cx="64770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i="1" dirty="0"/>
              <a:t>Hotelling </a:t>
            </a:r>
            <a:r>
              <a:rPr lang="en-US" dirty="0"/>
              <a:t>product characteristics are therefore “produced” by advertising by the two firms.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42733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3" grpId="0"/>
      <p:bldP spid="20" grpId="0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" y="-583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Image Marketing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then imagine a 3-stage game: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2017990"/>
            <a:ext cx="1676400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Firms choose advertising levels </a:t>
            </a:r>
            <a:r>
              <a:rPr lang="en-US" i="1" dirty="0">
                <a:latin typeface="Times New Roman"/>
              </a:rPr>
              <a:t>a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 New Roman"/>
              </a:rPr>
              <a:t>a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Stage 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246888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33800" y="2017990"/>
            <a:ext cx="1828800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Firms choose product locations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Stage 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2600" y="246888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7000" y="2017990"/>
            <a:ext cx="1447800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Firms choose prices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Stage 3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5600700" y="952500"/>
            <a:ext cx="457200" cy="4495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3429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just the standard Hotelling model – for which we derived the </a:t>
            </a:r>
            <a:r>
              <a:rPr lang="en-US" i="1" dirty="0"/>
              <a:t>subgame-perfect</a:t>
            </a:r>
            <a:r>
              <a:rPr lang="en-US" dirty="0"/>
              <a:t> equilibrium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343400"/>
            <a:ext cx="1820672" cy="2235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724400"/>
            <a:ext cx="1861312" cy="264160"/>
          </a:xfrm>
          <a:prstGeom prst="rect">
            <a:avLst/>
          </a:prstGeom>
        </p:spPr>
      </p:pic>
      <p:sp>
        <p:nvSpPr>
          <p:cNvPr id="20" name="Left Brace 19"/>
          <p:cNvSpPr/>
          <p:nvPr/>
        </p:nvSpPr>
        <p:spPr>
          <a:xfrm>
            <a:off x="3429000" y="3429000"/>
            <a:ext cx="381000" cy="152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74008"/>
            <a:ext cx="24505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438144"/>
            <a:ext cx="1272032" cy="2438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2000" y="33528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                          ,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50408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                                               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096" y="5080492"/>
            <a:ext cx="2381504" cy="29667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4800" y="5410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derive </a:t>
            </a:r>
            <a:r>
              <a:rPr lang="en-US" i="1" dirty="0"/>
              <a:t>firm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to </a:t>
            </a:r>
            <a:r>
              <a:rPr lang="en-US" i="1" dirty="0"/>
              <a:t>firm </a:t>
            </a:r>
            <a:r>
              <a:rPr lang="en-US" i="1" dirty="0">
                <a:latin typeface="Times New Roman"/>
              </a:rPr>
              <a:t>j</a:t>
            </a:r>
            <a:r>
              <a:rPr lang="en-US" dirty="0"/>
              <a:t>’s advertising </a:t>
            </a:r>
            <a:r>
              <a:rPr lang="en-US" i="1" dirty="0">
                <a:latin typeface="Times New Roman"/>
              </a:rPr>
              <a:t>a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dirty="0"/>
              <a:t> in </a:t>
            </a:r>
            <a:r>
              <a:rPr lang="en-US" b="1" i="1" dirty="0"/>
              <a:t>Stage 1 </a:t>
            </a:r>
            <a:r>
              <a:rPr lang="en-US" dirty="0"/>
              <a:t>by solving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5943600"/>
            <a:ext cx="3588512" cy="57302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743200" y="5867400"/>
            <a:ext cx="36576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6700" y="805299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1" grpId="0" animBg="1"/>
      <p:bldP spid="12" grpId="0"/>
      <p:bldP spid="14" grpId="0" animBg="1"/>
      <p:bldP spid="15" grpId="0"/>
      <p:bldP spid="16" grpId="0" animBg="1"/>
      <p:bldP spid="17" grpId="0"/>
      <p:bldP spid="20" grpId="0" animBg="1"/>
      <p:bldP spid="24" grpId="0"/>
      <p:bldP spid="25" grpId="0"/>
      <p:bldP spid="28" grpId="0"/>
      <p:bldP spid="3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461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Image Marketing Equilibrium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371600"/>
            <a:ext cx="3588512" cy="573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1295400"/>
            <a:ext cx="36576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this in the usual way, we get </a:t>
            </a:r>
            <a:r>
              <a:rPr lang="en-US" i="1" dirty="0"/>
              <a:t>firm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’s </a:t>
            </a:r>
            <a:r>
              <a:rPr lang="en-US" i="1" dirty="0"/>
              <a:t>best response function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05000"/>
            <a:ext cx="3332480" cy="7559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743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since the firms are identical and symmetric to one another, </a:t>
            </a:r>
            <a:r>
              <a:rPr lang="en-US" i="1" dirty="0"/>
              <a:t>firm </a:t>
            </a:r>
            <a:r>
              <a:rPr lang="en-US" i="1" dirty="0">
                <a:latin typeface="Times New Roman"/>
              </a:rPr>
              <a:t>j</a:t>
            </a:r>
            <a:r>
              <a:rPr lang="en-US" dirty="0"/>
              <a:t>’s </a:t>
            </a:r>
            <a:r>
              <a:rPr lang="en-US" i="1" dirty="0"/>
              <a:t>best response function </a:t>
            </a:r>
            <a:r>
              <a:rPr lang="en-US" dirty="0"/>
              <a:t>is similar – allowing us to find the </a:t>
            </a:r>
            <a:r>
              <a:rPr lang="en-US" i="1" dirty="0"/>
              <a:t>Nash equilibrium </a:t>
            </a:r>
            <a:r>
              <a:rPr lang="en-US" dirty="0"/>
              <a:t>in the first stage of our game as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505200"/>
            <a:ext cx="2751328" cy="6177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4191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equilibrium level of “image differentiation” </a:t>
            </a:r>
            <a:r>
              <a:rPr lang="en-US" dirty="0"/>
              <a:t>is then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760" y="4648200"/>
            <a:ext cx="5628640" cy="7680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56388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our specification of the model, this is unambiguously inefficient – because the advertising leads to utility losses for all consumers with ideal points inside the [0,1] interval.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909327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Efficient?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2586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</a:t>
            </a:r>
            <a:r>
              <a:rPr lang="en-US" i="1" dirty="0"/>
              <a:t>inefficiency of image marketing </a:t>
            </a:r>
            <a:r>
              <a:rPr lang="en-US" dirty="0"/>
              <a:t>in our model derives from our assumption that the “utility cost” of not consuming at the ideal point is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128" y="1578709"/>
            <a:ext cx="1048512" cy="29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905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instead that we had specified the utility implication of </a:t>
            </a:r>
            <a:r>
              <a:rPr lang="en-US" i="1" dirty="0"/>
              <a:t>image differentiation </a:t>
            </a:r>
            <a:r>
              <a:rPr lang="en-US" dirty="0"/>
              <a:t>as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362200"/>
            <a:ext cx="1613408" cy="2926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2514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i="1" dirty="0">
                <a:latin typeface="Symbol"/>
              </a:rPr>
              <a:t>g</a:t>
            </a:r>
            <a:r>
              <a:rPr lang="en-US" i="1" dirty="0">
                <a:latin typeface="Times New Roman"/>
              </a:rPr>
              <a:t> </a:t>
            </a:r>
            <a:r>
              <a:rPr lang="en-US" dirty="0">
                <a:latin typeface="Times New Roman"/>
              </a:rPr>
              <a:t>&gt; 0</a:t>
            </a:r>
            <a:r>
              <a:rPr lang="en-US" dirty="0"/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2895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Stages 2 and 3 of our expanded </a:t>
            </a:r>
            <a:r>
              <a:rPr lang="en-US" i="1" dirty="0"/>
              <a:t>Hotelling game </a:t>
            </a:r>
            <a:r>
              <a:rPr lang="en-US" dirty="0"/>
              <a:t>remain unchanged – implying that firms will maximally differentiate at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 </a:t>
            </a:r>
            <a:r>
              <a:rPr lang="en-US" dirty="0">
                <a:latin typeface="Times New Roman"/>
              </a:rPr>
              <a:t>= 0</a:t>
            </a:r>
            <a:r>
              <a:rPr lang="en-US" dirty="0"/>
              <a:t> and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2 </a:t>
            </a:r>
            <a:r>
              <a:rPr lang="en-US" dirty="0">
                <a:latin typeface="Times New Roman"/>
              </a:rPr>
              <a:t>= 1</a:t>
            </a:r>
            <a:r>
              <a:rPr lang="en-US" dirty="0"/>
              <a:t> and set prices equal to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657600"/>
            <a:ext cx="2450592" cy="6217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05400" y="394716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before.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3066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profit maximization problem used to derive </a:t>
            </a:r>
            <a:r>
              <a:rPr lang="en-US" i="1" dirty="0"/>
              <a:t>best respond functions </a:t>
            </a:r>
            <a:r>
              <a:rPr lang="en-US" dirty="0"/>
              <a:t>in Stage 1 is similarly unchanged as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088" y="4913376"/>
            <a:ext cx="3588512" cy="5730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5486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Thus, the </a:t>
            </a:r>
            <a:r>
              <a:rPr lang="en-US" b="1" i="1" dirty="0"/>
              <a:t>equilibrium in the model is unaffected when </a:t>
            </a:r>
            <a:r>
              <a:rPr lang="en-US" b="1" i="1" dirty="0">
                <a:latin typeface="Symbol"/>
              </a:rPr>
              <a:t>g</a:t>
            </a:r>
            <a:r>
              <a:rPr lang="en-US" b="1" i="1" dirty="0">
                <a:latin typeface="Times New Roman"/>
              </a:rPr>
              <a:t> </a:t>
            </a:r>
            <a:r>
              <a:rPr lang="en-US" b="1" dirty="0">
                <a:latin typeface="Times New Roman"/>
              </a:rPr>
              <a:t>&gt; 0</a:t>
            </a:r>
            <a:r>
              <a:rPr lang="en-US" dirty="0"/>
              <a:t>.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0" y="5943600"/>
            <a:ext cx="67056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But if </a:t>
            </a:r>
            <a:r>
              <a:rPr lang="en-US" i="1" dirty="0">
                <a:latin typeface="Symbol"/>
              </a:rPr>
              <a:t>g</a:t>
            </a:r>
            <a:r>
              <a:rPr lang="en-US" i="1" dirty="0">
                <a:latin typeface="Times New Roman"/>
              </a:rPr>
              <a:t> </a:t>
            </a:r>
            <a:r>
              <a:rPr lang="en-US" dirty="0"/>
              <a:t>is sufficiently high, average utility will now </a:t>
            </a:r>
            <a:r>
              <a:rPr lang="en-US" i="1" dirty="0"/>
              <a:t>increase </a:t>
            </a:r>
            <a:r>
              <a:rPr lang="en-US" dirty="0"/>
              <a:t>as a result of image advertising – and may even increase </a:t>
            </a:r>
            <a:r>
              <a:rPr lang="en-US" i="1" dirty="0"/>
              <a:t>for all consumers.</a:t>
            </a:r>
            <a:endParaRPr lang="en-US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160F7FFE-091B-4B03-B585-31C1B73A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909327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4" grpId="0"/>
      <p:bldP spid="15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794" y="-806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Hotelling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588" y="2047661"/>
            <a:ext cx="3544824" cy="633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23086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firms produce somewhat different products where the possible </a:t>
            </a:r>
            <a:r>
              <a:rPr lang="en-US" i="1" dirty="0"/>
              <a:t>product characteristics </a:t>
            </a:r>
            <a:r>
              <a:rPr lang="en-US" dirty="0"/>
              <a:t>fall on an interval: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831068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consumer has an </a:t>
            </a:r>
            <a:r>
              <a:rPr lang="en-US" b="1" i="1" dirty="0"/>
              <a:t>ideal point </a:t>
            </a:r>
            <a:r>
              <a:rPr lang="en-US" dirty="0"/>
              <a:t>on this interval and, all else equal, becomes less satisfied the further the product characteristic of the good lies away from this ideal point.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440668"/>
            <a:ext cx="845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ideal points of consumers are distributed </a:t>
            </a:r>
            <a:r>
              <a:rPr lang="en-US" i="1" dirty="0"/>
              <a:t>uniformly across the </a:t>
            </a:r>
            <a:r>
              <a:rPr lang="en-US" dirty="0"/>
              <a:t>[0,1] interval.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821668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Hotelling model: </a:t>
            </a:r>
            <a:r>
              <a:rPr lang="en-US" i="1" dirty="0"/>
              <a:t>Price is fixed</a:t>
            </a:r>
            <a:r>
              <a:rPr lang="en-US" dirty="0"/>
              <a:t>, and the only strategic variable is the </a:t>
            </a:r>
            <a:r>
              <a:rPr lang="en-US" i="1" dirty="0"/>
              <a:t>product characteristic. </a:t>
            </a:r>
            <a:r>
              <a:rPr lang="en-US" b="1" dirty="0"/>
              <a:t>Bertrand model</a:t>
            </a:r>
            <a:r>
              <a:rPr lang="en-US" dirty="0"/>
              <a:t>: </a:t>
            </a:r>
            <a:r>
              <a:rPr lang="en-US" i="1" dirty="0"/>
              <a:t>Product characteristic is fixed,</a:t>
            </a:r>
            <a:r>
              <a:rPr lang="en-US" dirty="0"/>
              <a:t> and the only strategic variable is the</a:t>
            </a:r>
            <a:r>
              <a:rPr lang="en-US" i="1" dirty="0"/>
              <a:t> price</a:t>
            </a:r>
            <a:r>
              <a:rPr lang="en-US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5074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b="1" i="1" dirty="0">
                <a:solidFill>
                  <a:srgbClr val="0000FF"/>
                </a:solidFill>
              </a:rPr>
              <a:t>firm 2 </a:t>
            </a:r>
            <a:r>
              <a:rPr lang="en-US" dirty="0"/>
              <a:t>chooses a product characteristic </a:t>
            </a:r>
            <a:r>
              <a:rPr lang="en-US" b="1" i="1" dirty="0">
                <a:solidFill>
                  <a:srgbClr val="0000FF"/>
                </a:solidFill>
              </a:rPr>
              <a:t>below 0.5</a:t>
            </a:r>
            <a:r>
              <a:rPr lang="en-US" dirty="0"/>
              <a:t>,</a:t>
            </a:r>
            <a:endParaRPr lang="en-US" b="1" i="1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3430127" y="2462189"/>
            <a:ext cx="301752" cy="7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3582527" y="2462189"/>
            <a:ext cx="301752" cy="794"/>
          </a:xfrm>
          <a:prstGeom prst="straightConnector1">
            <a:avLst/>
          </a:prstGeom>
          <a:ln>
            <a:solidFill>
              <a:srgbClr val="F935C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Brace 23"/>
          <p:cNvSpPr/>
          <p:nvPr/>
        </p:nvSpPr>
        <p:spPr>
          <a:xfrm rot="16200000">
            <a:off x="4838700" y="811768"/>
            <a:ext cx="228600" cy="2438400"/>
          </a:xfrm>
          <a:prstGeom prst="rightBrace">
            <a:avLst/>
          </a:prstGeom>
          <a:ln>
            <a:solidFill>
              <a:srgbClr val="F935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6200000" flipV="1">
            <a:off x="5411327" y="2462189"/>
            <a:ext cx="301752" cy="7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5258927" y="2462189"/>
            <a:ext cx="301752" cy="794"/>
          </a:xfrm>
          <a:prstGeom prst="straightConnector1">
            <a:avLst/>
          </a:prstGeom>
          <a:ln>
            <a:solidFill>
              <a:srgbClr val="F935C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14800" y="1631751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935C4"/>
                </a:solidFill>
              </a:rPr>
              <a:t>Firm 1 Market Share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00" y="450442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935C4"/>
                </a:solidFill>
              </a:rPr>
              <a:t>firm 1 </a:t>
            </a:r>
            <a:r>
              <a:rPr lang="en-US" i="1" dirty="0"/>
              <a:t>best-responds </a:t>
            </a:r>
            <a:r>
              <a:rPr lang="en-US" dirty="0"/>
              <a:t>by choosing a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800" y="48122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characteristic </a:t>
            </a:r>
            <a:r>
              <a:rPr lang="en-US" b="1" i="1" dirty="0">
                <a:solidFill>
                  <a:srgbClr val="F935C4"/>
                </a:solidFill>
              </a:rPr>
              <a:t>just above </a:t>
            </a:r>
            <a:r>
              <a:rPr lang="en-US" dirty="0"/>
              <a:t>(and thus capturing more than half the market.)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85032" y="1706356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4800" y="5204936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b="1" i="1" dirty="0">
                <a:solidFill>
                  <a:srgbClr val="0000FF"/>
                </a:solidFill>
              </a:rPr>
              <a:t>firm 2 </a:t>
            </a:r>
            <a:r>
              <a:rPr lang="en-US" dirty="0"/>
              <a:t>chooses a product characteristic </a:t>
            </a:r>
            <a:r>
              <a:rPr lang="en-US" b="1" i="1" dirty="0">
                <a:solidFill>
                  <a:srgbClr val="0000FF"/>
                </a:solidFill>
              </a:rPr>
              <a:t>above 0.5</a:t>
            </a:r>
            <a:r>
              <a:rPr lang="en-US" dirty="0"/>
              <a:t>,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7800" y="520188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935C4"/>
                </a:solidFill>
              </a:rPr>
              <a:t>firm 1 </a:t>
            </a:r>
            <a:r>
              <a:rPr lang="en-US" i="1" dirty="0"/>
              <a:t>best-responds </a:t>
            </a:r>
            <a:r>
              <a:rPr lang="en-US" dirty="0"/>
              <a:t>by choosing a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5509736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characteristic </a:t>
            </a:r>
            <a:r>
              <a:rPr lang="en-US" b="1" i="1" dirty="0">
                <a:solidFill>
                  <a:srgbClr val="F935C4"/>
                </a:solidFill>
              </a:rPr>
              <a:t>just below </a:t>
            </a:r>
            <a:r>
              <a:rPr lang="en-US" dirty="0"/>
              <a:t>(and thus again capturing more than half the market.)</a:t>
            </a:r>
          </a:p>
        </p:txBody>
      </p:sp>
      <p:sp>
        <p:nvSpPr>
          <p:cNvPr id="38" name="Right Brace 37"/>
          <p:cNvSpPr/>
          <p:nvPr/>
        </p:nvSpPr>
        <p:spPr>
          <a:xfrm rot="16200000">
            <a:off x="4076700" y="791885"/>
            <a:ext cx="228600" cy="2438400"/>
          </a:xfrm>
          <a:prstGeom prst="rightBrace">
            <a:avLst/>
          </a:prstGeom>
          <a:ln>
            <a:solidFill>
              <a:srgbClr val="F935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52800" y="1611868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935C4"/>
                </a:solidFill>
              </a:rPr>
              <a:t>Firm 1 Market Share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53512" y="1688068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4420394" y="2047661"/>
            <a:ext cx="3048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4445508" y="2478953"/>
            <a:ext cx="252190" cy="794"/>
          </a:xfrm>
          <a:prstGeom prst="straightConnector1">
            <a:avLst/>
          </a:prstGeom>
          <a:ln>
            <a:solidFill>
              <a:srgbClr val="F935C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434840" y="1840468"/>
            <a:ext cx="3048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04800" y="5890736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when </a:t>
            </a:r>
            <a:r>
              <a:rPr lang="en-US" i="1" dirty="0"/>
              <a:t>both firms choose 0.5</a:t>
            </a:r>
            <a:r>
              <a:rPr lang="en-US" dirty="0"/>
              <a:t>, they are </a:t>
            </a:r>
            <a:r>
              <a:rPr lang="en-US" i="1" dirty="0"/>
              <a:t>best-responding </a:t>
            </a:r>
            <a:r>
              <a:rPr lang="en-US" dirty="0"/>
              <a:t>to one another,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39000" y="5879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giving us 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61838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Nash equilibrium </a:t>
            </a:r>
            <a:r>
              <a:rPr lang="en-US" i="1" dirty="0"/>
              <a:t>without product differentiation</a:t>
            </a:r>
            <a:r>
              <a:rPr lang="en-US" dirty="0"/>
              <a:t>.</a:t>
            </a:r>
          </a:p>
        </p:txBody>
      </p:sp>
      <p:sp>
        <p:nvSpPr>
          <p:cNvPr id="47" name="Footer Placeholder 1">
            <a:extLst>
              <a:ext uri="{FF2B5EF4-FFF2-40B4-BE49-F238E27FC236}">
                <a16:creationId xmlns:a16="http://schemas.microsoft.com/office/drawing/2014/main" id="{DC72A1B5-8DCE-459E-A9DF-FC493F54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4" grpId="0" animBg="1"/>
      <p:bldP spid="31" grpId="0"/>
      <p:bldP spid="32" grpId="0"/>
      <p:bldP spid="33" grpId="0"/>
      <p:bldP spid="34" grpId="0" animBg="1"/>
      <p:bldP spid="35" grpId="0"/>
      <p:bldP spid="36" grpId="0"/>
      <p:bldP spid="37" grpId="0"/>
      <p:bldP spid="38" grpId="0" animBg="1"/>
      <p:bldP spid="39" grpId="0"/>
      <p:bldP spid="40" grpId="0" animBg="1"/>
      <p:bldP spid="43" grpId="0" animBg="1"/>
      <p:bldP spid="44" grpId="0"/>
      <p:bldP spid="45" grpId="0"/>
      <p:bldP spid="4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30371" y="6531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Equilibrium and Efficiency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1676400"/>
            <a:ext cx="9094470" cy="4251960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D3EBB46-5B2C-4404-8A60-554C8E88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909327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010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400" dirty="0"/>
              <a:t>No Product Differentiation w/o Price Competition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also see this result by plotting the two firms’ </a:t>
            </a:r>
            <a:r>
              <a:rPr lang="en-US" i="1" dirty="0"/>
              <a:t>best response functions </a:t>
            </a:r>
            <a:r>
              <a:rPr lang="en-US" dirty="0"/>
              <a:t>when the </a:t>
            </a:r>
            <a:r>
              <a:rPr lang="en-US" i="1" dirty="0"/>
              <a:t>strategic variable </a:t>
            </a:r>
            <a:r>
              <a:rPr lang="en-US" dirty="0"/>
              <a:t>is the choice of </a:t>
            </a:r>
            <a:r>
              <a:rPr lang="en-US" i="1" dirty="0"/>
              <a:t>product characteristics </a:t>
            </a:r>
            <a:r>
              <a:rPr lang="en-US" i="1" dirty="0">
                <a:latin typeface="Times New Roman"/>
              </a:rPr>
              <a:t>y</a:t>
            </a:r>
            <a:r>
              <a:rPr lang="en-US" dirty="0"/>
              <a:t> (and price is fixed).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52267"/>
            <a:ext cx="4639970" cy="365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0"/>
            <a:ext cx="4604309" cy="36533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828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b="1" i="1" dirty="0">
                <a:solidFill>
                  <a:srgbClr val="0000FF"/>
                </a:solidFill>
              </a:rPr>
              <a:t>firm 2</a:t>
            </a:r>
            <a:r>
              <a:rPr lang="en-US" b="1" i="1" dirty="0"/>
              <a:t> </a:t>
            </a:r>
            <a:r>
              <a:rPr lang="en-US" dirty="0"/>
              <a:t>sets </a:t>
            </a:r>
            <a:r>
              <a:rPr lang="en-US" i="1" dirty="0">
                <a:latin typeface="Times New Roman"/>
              </a:rPr>
              <a:t>y</a:t>
            </a:r>
            <a:r>
              <a:rPr lang="en-US" dirty="0"/>
              <a:t> below </a:t>
            </a:r>
            <a:r>
              <a:rPr lang="en-US" b="1" i="1" dirty="0"/>
              <a:t>0.5</a:t>
            </a:r>
            <a:r>
              <a:rPr lang="en-US" dirty="0"/>
              <a:t>, </a:t>
            </a:r>
            <a:r>
              <a:rPr lang="en-US" b="1" i="1" dirty="0">
                <a:solidFill>
                  <a:srgbClr val="F935C4"/>
                </a:solidFill>
              </a:rPr>
              <a:t>firm 1</a:t>
            </a:r>
            <a:r>
              <a:rPr lang="en-US" b="1" i="1" dirty="0"/>
              <a:t> </a:t>
            </a:r>
            <a:r>
              <a:rPr lang="en-US" i="1" dirty="0"/>
              <a:t>best-responds </a:t>
            </a:r>
            <a:r>
              <a:rPr lang="en-US" dirty="0"/>
              <a:t>by setting its </a:t>
            </a:r>
            <a:r>
              <a:rPr lang="en-US" i="1" dirty="0">
                <a:latin typeface="Times New Roman"/>
              </a:rPr>
              <a:t>y</a:t>
            </a:r>
            <a:r>
              <a:rPr lang="en-US" dirty="0"/>
              <a:t> just above </a:t>
            </a:r>
            <a:r>
              <a:rPr lang="en-US" b="1" i="1" dirty="0">
                <a:solidFill>
                  <a:srgbClr val="0000FF"/>
                </a:solidFill>
              </a:rPr>
              <a:t>firm 2</a:t>
            </a:r>
            <a:r>
              <a:rPr lang="en-US" dirty="0"/>
              <a:t>’s.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182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if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133600"/>
            <a:ext cx="792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firm 2</a:t>
            </a:r>
            <a:r>
              <a:rPr lang="en-US" b="1" i="1" dirty="0"/>
              <a:t> </a:t>
            </a:r>
            <a:r>
              <a:rPr lang="en-US" dirty="0"/>
              <a:t>sets </a:t>
            </a:r>
            <a:r>
              <a:rPr lang="en-US" i="1" dirty="0">
                <a:latin typeface="Times New Roman"/>
              </a:rPr>
              <a:t>y</a:t>
            </a:r>
            <a:r>
              <a:rPr lang="en-US" dirty="0"/>
              <a:t> above </a:t>
            </a:r>
            <a:r>
              <a:rPr lang="en-US" b="1" i="1" dirty="0"/>
              <a:t>0.5</a:t>
            </a:r>
            <a:r>
              <a:rPr lang="en-US" dirty="0"/>
              <a:t>, </a:t>
            </a:r>
            <a:r>
              <a:rPr lang="en-US" b="1" i="1" dirty="0">
                <a:solidFill>
                  <a:srgbClr val="F935C4"/>
                </a:solidFill>
              </a:rPr>
              <a:t>firm 1</a:t>
            </a:r>
            <a:r>
              <a:rPr lang="en-US" b="1" i="1" dirty="0"/>
              <a:t> </a:t>
            </a:r>
            <a:r>
              <a:rPr lang="en-US" i="1" dirty="0"/>
              <a:t>best-responds </a:t>
            </a:r>
            <a:r>
              <a:rPr lang="en-US" dirty="0"/>
              <a:t>by setting its </a:t>
            </a:r>
            <a:r>
              <a:rPr lang="en-US" i="1" dirty="0">
                <a:latin typeface="Times New Roman"/>
              </a:rPr>
              <a:t>y</a:t>
            </a:r>
            <a:r>
              <a:rPr lang="en-US" dirty="0"/>
              <a:t> just below </a:t>
            </a:r>
            <a:r>
              <a:rPr lang="en-US" b="1" i="1" dirty="0">
                <a:solidFill>
                  <a:srgbClr val="0000FF"/>
                </a:solidFill>
              </a:rPr>
              <a:t>firm 2</a:t>
            </a:r>
            <a:r>
              <a:rPr lang="en-US" dirty="0"/>
              <a:t>’s.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048000"/>
            <a:ext cx="4604309" cy="36493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048000"/>
            <a:ext cx="4608271" cy="36493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25262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analogous holds for </a:t>
            </a:r>
            <a:r>
              <a:rPr lang="en-US" b="1" i="1" dirty="0">
                <a:solidFill>
                  <a:srgbClr val="0000FF"/>
                </a:solidFill>
              </a:rPr>
              <a:t>firm 2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to </a:t>
            </a:r>
            <a:r>
              <a:rPr lang="en-US" b="1" i="1" dirty="0">
                <a:solidFill>
                  <a:srgbClr val="F935C4"/>
                </a:solidFill>
              </a:rPr>
              <a:t>firm 1</a:t>
            </a:r>
            <a:r>
              <a:rPr lang="en-US" dirty="0"/>
              <a:t>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3352800"/>
            <a:ext cx="33528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the absence of </a:t>
            </a:r>
            <a:r>
              <a:rPr lang="en-US" i="1" dirty="0"/>
              <a:t>price competition</a:t>
            </a:r>
            <a:r>
              <a:rPr lang="en-US" dirty="0"/>
              <a:t>, the firms do </a:t>
            </a:r>
            <a:r>
              <a:rPr lang="en-US" b="1" i="1" dirty="0"/>
              <a:t>not </a:t>
            </a:r>
            <a:r>
              <a:rPr lang="en-US" dirty="0"/>
              <a:t>engage in product differentiation.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0" y="4618672"/>
            <a:ext cx="3352800" cy="1477328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incentive to </a:t>
            </a:r>
            <a:r>
              <a:rPr lang="en-US" i="1" dirty="0"/>
              <a:t>differentiate products </a:t>
            </a:r>
            <a:r>
              <a:rPr lang="en-US" dirty="0"/>
              <a:t>therefore arises from price competition – with product differentiation softening such competition.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3AC96BA7-ECF8-4351-8A94-AABF873C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46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Price Competition and Product Differentiation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now seen that: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40932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	When products are already </a:t>
            </a:r>
            <a:r>
              <a:rPr lang="en-US" i="1" dirty="0"/>
              <a:t>differentiated </a:t>
            </a:r>
            <a:r>
              <a:rPr lang="en-US" dirty="0"/>
              <a:t>and </a:t>
            </a:r>
            <a:r>
              <a:rPr lang="en-US" i="1" dirty="0"/>
              <a:t>price is the strategic variable</a:t>
            </a:r>
            <a:r>
              <a:rPr lang="en-US" dirty="0"/>
              <a:t>, the existing product differentiation allows firms to set </a:t>
            </a:r>
            <a:r>
              <a:rPr lang="en-US" i="1" dirty="0"/>
              <a:t>p </a:t>
            </a:r>
            <a:r>
              <a:rPr lang="en-US" dirty="0"/>
              <a:t>&gt; </a:t>
            </a:r>
            <a:r>
              <a:rPr lang="en-US" i="1" dirty="0"/>
              <a:t>MC (</a:t>
            </a:r>
            <a:r>
              <a:rPr lang="en-US" b="1" i="1" dirty="0"/>
              <a:t>Bertrand model </a:t>
            </a:r>
            <a:r>
              <a:rPr lang="en-US" dirty="0"/>
              <a:t>w/ prod. diff.</a:t>
            </a:r>
            <a:r>
              <a:rPr lang="en-US" i="1" dirty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466201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	When </a:t>
            </a:r>
            <a:r>
              <a:rPr lang="en-US" i="1" dirty="0"/>
              <a:t>prices are fixed </a:t>
            </a:r>
            <a:r>
              <a:rPr lang="en-US" dirty="0"/>
              <a:t>and </a:t>
            </a:r>
            <a:r>
              <a:rPr lang="en-US" i="1" dirty="0"/>
              <a:t>product characteristic is the strategic variable</a:t>
            </a:r>
            <a:r>
              <a:rPr lang="en-US" dirty="0"/>
              <a:t>, firms will </a:t>
            </a:r>
            <a:r>
              <a:rPr lang="en-US" i="1" dirty="0"/>
              <a:t>not </a:t>
            </a:r>
            <a:r>
              <a:rPr lang="en-US" dirty="0"/>
              <a:t>choose to differentiate their products </a:t>
            </a:r>
            <a:r>
              <a:rPr lang="en-US" i="1" dirty="0"/>
              <a:t>(</a:t>
            </a:r>
            <a:r>
              <a:rPr lang="en-US" b="1" i="1" dirty="0"/>
              <a:t>Hotelling model</a:t>
            </a:r>
            <a:r>
              <a:rPr lang="en-US" i="1" dirty="0"/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276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</a:t>
            </a:r>
            <a:r>
              <a:rPr lang="en-US" b="1" i="1" dirty="0"/>
              <a:t>expanded</a:t>
            </a:r>
            <a:r>
              <a:rPr lang="en-US" dirty="0"/>
              <a:t> </a:t>
            </a:r>
            <a:r>
              <a:rPr lang="en-US" b="1" i="1" dirty="0"/>
              <a:t>Hotelling</a:t>
            </a:r>
            <a:r>
              <a:rPr lang="en-US" i="1" dirty="0"/>
              <a:t> model</a:t>
            </a:r>
            <a:r>
              <a:rPr lang="en-US" dirty="0"/>
              <a:t> would assume a more </a:t>
            </a:r>
            <a:r>
              <a:rPr lang="en-US" i="1" dirty="0"/>
              <a:t>sequential structure</a:t>
            </a:r>
            <a:r>
              <a:rPr lang="en-US" dirty="0"/>
              <a:t> – with firms strategically choosing </a:t>
            </a:r>
            <a:r>
              <a:rPr lang="en-US" i="1" dirty="0"/>
              <a:t>product characteristics </a:t>
            </a:r>
            <a:r>
              <a:rPr lang="en-US" dirty="0"/>
              <a:t>in stage 1 and then choosing </a:t>
            </a:r>
            <a:r>
              <a:rPr lang="en-US" i="1" dirty="0"/>
              <a:t>price </a:t>
            </a:r>
            <a:r>
              <a:rPr lang="en-US" dirty="0"/>
              <a:t>in stage 2.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01079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our two results holding one strategic variable fixed, it is reasonable to conclude that such a model would result in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84899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Product differentiation </a:t>
            </a:r>
            <a:r>
              <a:rPr lang="en-US" dirty="0"/>
              <a:t>in stage 1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48400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Softened price competition </a:t>
            </a:r>
            <a:r>
              <a:rPr lang="en-US" dirty="0"/>
              <a:t>in stage 2 such that firms set </a:t>
            </a:r>
            <a:r>
              <a:rPr lang="en-US" i="1" dirty="0"/>
              <a:t>p </a:t>
            </a:r>
            <a:r>
              <a:rPr lang="en-US" dirty="0"/>
              <a:t>&gt; </a:t>
            </a:r>
            <a:r>
              <a:rPr lang="en-US" i="1" dirty="0"/>
              <a:t>MC</a:t>
            </a:r>
            <a:r>
              <a:rPr lang="en-US" dirty="0"/>
              <a:t>. 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830669"/>
            <a:ext cx="662940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Bertrand price competition for 2 firms becomes more realistic as </a:t>
            </a:r>
          </a:p>
          <a:p>
            <a:pPr algn="ctr"/>
            <a:r>
              <a:rPr lang="en-US" dirty="0"/>
              <a:t>product differentiation becomes part of the strategic environment.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24200" y="51816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4800600"/>
            <a:ext cx="1600200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ts val="2360"/>
              </a:lnSpc>
            </a:pPr>
            <a:r>
              <a:rPr lang="en-US" i="1" dirty="0"/>
              <a:t>in anticipation of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2C43B07-11AB-49F1-A372-89BD6A22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Adding Entry into a Differentiated Market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819400"/>
            <a:ext cx="2136648" cy="2121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1824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Hotelling Model </a:t>
            </a:r>
            <a:r>
              <a:rPr lang="en-US" dirty="0"/>
              <a:t>with 2 firms provides intuition for how </a:t>
            </a:r>
            <a:r>
              <a:rPr lang="en-US" i="1" dirty="0"/>
              <a:t>product differentiation </a:t>
            </a:r>
            <a:r>
              <a:rPr lang="en-US" dirty="0"/>
              <a:t>and </a:t>
            </a:r>
            <a:r>
              <a:rPr lang="en-US" i="1" dirty="0"/>
              <a:t>price competition </a:t>
            </a:r>
            <a:r>
              <a:rPr lang="en-US" dirty="0"/>
              <a:t>interact.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8682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it is not as useful a model for thinking about how the </a:t>
            </a:r>
            <a:r>
              <a:rPr lang="en-US" b="1" i="1" dirty="0">
                <a:solidFill>
                  <a:srgbClr val="FF0000"/>
                </a:solidFill>
              </a:rPr>
              <a:t>number of firms </a:t>
            </a:r>
            <a:r>
              <a:rPr lang="en-US" dirty="0"/>
              <a:t>in an industry that produces </a:t>
            </a:r>
            <a:r>
              <a:rPr lang="en-US" i="1" dirty="0"/>
              <a:t>differentiated products</a:t>
            </a:r>
            <a:r>
              <a:rPr lang="en-US" dirty="0"/>
              <a:t> emerges in the face of </a:t>
            </a:r>
            <a:r>
              <a:rPr lang="en-US" b="1" i="1" dirty="0"/>
              <a:t>fixed entry costs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590800"/>
            <a:ext cx="581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investigate this, we instead model </a:t>
            </a:r>
            <a:r>
              <a:rPr lang="en-US" i="1" dirty="0"/>
              <a:t>product characteristics </a:t>
            </a:r>
            <a:r>
              <a:rPr lang="en-US" dirty="0"/>
              <a:t>as points located around a </a:t>
            </a:r>
            <a:r>
              <a:rPr lang="en-US" i="1" dirty="0"/>
              <a:t>circle. </a:t>
            </a:r>
            <a:r>
              <a:rPr lang="en-US" dirty="0"/>
              <a:t>This is the </a:t>
            </a:r>
            <a:r>
              <a:rPr lang="en-US" i="1" dirty="0"/>
              <a:t>Salop model</a:t>
            </a:r>
            <a:r>
              <a:rPr lang="en-US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276600"/>
            <a:ext cx="581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in the </a:t>
            </a:r>
            <a:r>
              <a:rPr lang="en-US" i="1" dirty="0"/>
              <a:t>Hotelling model</a:t>
            </a:r>
            <a:r>
              <a:rPr lang="en-US" dirty="0"/>
              <a:t>, we continue to assume that consumers who purchase a single good have </a:t>
            </a:r>
            <a:r>
              <a:rPr lang="en-US" i="1" dirty="0"/>
              <a:t>tastes </a:t>
            </a:r>
            <a:r>
              <a:rPr lang="en-US" dirty="0"/>
              <a:t>with </a:t>
            </a:r>
            <a:r>
              <a:rPr lang="en-US" b="1" i="1" dirty="0"/>
              <a:t>ideal points </a:t>
            </a:r>
            <a:r>
              <a:rPr lang="en-US" dirty="0"/>
              <a:t>that also lie on this circle.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258270"/>
            <a:ext cx="581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firm can then locate its product anywhere on the circle, establishing some </a:t>
            </a:r>
            <a:r>
              <a:rPr lang="en-US" b="1" i="1" dirty="0"/>
              <a:t>market power</a:t>
            </a:r>
            <a:r>
              <a:rPr lang="en-US" i="1" dirty="0"/>
              <a:t> </a:t>
            </a:r>
            <a:r>
              <a:rPr lang="en-US" dirty="0"/>
              <a:t>by differentiating its product from others.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24887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else equal, consumers are better off the closer the product they consume lies to their </a:t>
            </a:r>
            <a:r>
              <a:rPr lang="en-US" i="1" dirty="0"/>
              <a:t>ideal point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9068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Finally, as in the </a:t>
            </a:r>
            <a:r>
              <a:rPr lang="en-US" i="1" dirty="0"/>
              <a:t>Hotelling model</a:t>
            </a:r>
            <a:r>
              <a:rPr lang="en-US" dirty="0"/>
              <a:t>, we assume that consumer ideal points are </a:t>
            </a:r>
            <a:r>
              <a:rPr lang="en-US" b="1" i="1" dirty="0"/>
              <a:t>uniformly distributed </a:t>
            </a:r>
            <a:r>
              <a:rPr lang="en-US" dirty="0"/>
              <a:t>along the circle.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8F265FFB-68A0-46D8-9A33-1F8685C0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6691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 2-Stage Sequential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then think of </a:t>
            </a:r>
            <a:r>
              <a:rPr lang="en-US" b="1" i="1" dirty="0"/>
              <a:t>equilibrium </a:t>
            </a:r>
            <a:r>
              <a:rPr lang="en-US" dirty="0"/>
              <a:t>in this market as emerging in a 2-stage </a:t>
            </a:r>
            <a:r>
              <a:rPr lang="en-US" i="1" dirty="0"/>
              <a:t>sequential game</a:t>
            </a:r>
            <a:r>
              <a:rPr lang="en-US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indent="-914400"/>
            <a:r>
              <a:rPr lang="en-US" b="1" dirty="0"/>
              <a:t>Stage 1</a:t>
            </a:r>
            <a:r>
              <a:rPr lang="en-US" dirty="0"/>
              <a:t>: 	Firms decide whether to </a:t>
            </a:r>
            <a:r>
              <a:rPr lang="en-US" b="1" i="1" dirty="0"/>
              <a:t>enter</a:t>
            </a:r>
            <a:r>
              <a:rPr lang="en-US" dirty="0"/>
              <a:t> the industry and, if they do enter, </a:t>
            </a:r>
            <a:r>
              <a:rPr lang="en-US" b="1" i="1" dirty="0"/>
              <a:t>where to locate their product</a:t>
            </a:r>
            <a:r>
              <a:rPr lang="en-US" dirty="0"/>
              <a:t> on the circle.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438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indent="-914400"/>
            <a:r>
              <a:rPr lang="en-US" b="1" dirty="0"/>
              <a:t>Stage 2</a:t>
            </a:r>
            <a:r>
              <a:rPr lang="en-US" dirty="0"/>
              <a:t>: 	The firms that enter in stage 1 determine the </a:t>
            </a:r>
            <a:r>
              <a:rPr lang="en-US" b="1" i="1" dirty="0"/>
              <a:t>price</a:t>
            </a:r>
            <a:r>
              <a:rPr lang="en-US" i="1" dirty="0"/>
              <a:t> </a:t>
            </a:r>
            <a:r>
              <a:rPr lang="en-US" dirty="0"/>
              <a:t>they will charge for their product.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819400"/>
            <a:ext cx="2136648" cy="2121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1242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characterize the </a:t>
            </a:r>
            <a:r>
              <a:rPr lang="en-US" b="1" i="1" dirty="0"/>
              <a:t>subgame-perfect equilibrium</a:t>
            </a:r>
            <a:r>
              <a:rPr lang="en-US" dirty="0"/>
              <a:t>, we begin at “the bottom of the game tree” at stage 2 – taking as </a:t>
            </a:r>
            <a:r>
              <a:rPr lang="en-US" i="1" dirty="0"/>
              <a:t>fixed </a:t>
            </a:r>
            <a:r>
              <a:rPr lang="en-US" dirty="0"/>
              <a:t>the number of firms </a:t>
            </a:r>
            <a:r>
              <a:rPr lang="en-US" i="1" dirty="0"/>
              <a:t>N </a:t>
            </a:r>
            <a:r>
              <a:rPr lang="en-US" dirty="0"/>
              <a:t>that entered in stage 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075331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what we know from the </a:t>
            </a:r>
            <a:r>
              <a:rPr lang="en-US" i="1" dirty="0"/>
              <a:t>Hotelling model</a:t>
            </a:r>
            <a:r>
              <a:rPr lang="en-US" dirty="0"/>
              <a:t> about the incentive to </a:t>
            </a:r>
            <a:r>
              <a:rPr lang="en-US" i="1" dirty="0"/>
              <a:t>differentiate </a:t>
            </a:r>
            <a:r>
              <a:rPr lang="en-US" dirty="0"/>
              <a:t>products in the face of </a:t>
            </a:r>
            <a:r>
              <a:rPr lang="en-US" i="1" dirty="0"/>
              <a:t>price competition</a:t>
            </a:r>
            <a:r>
              <a:rPr lang="en-US" dirty="0"/>
              <a:t>, it is reasonable to conclude that the </a:t>
            </a:r>
            <a:r>
              <a:rPr lang="en-US" i="1" dirty="0"/>
              <a:t>N </a:t>
            </a:r>
            <a:r>
              <a:rPr lang="en-US" dirty="0"/>
              <a:t>firms must have located at </a:t>
            </a:r>
            <a:r>
              <a:rPr lang="en-US" b="1" i="1" dirty="0"/>
              <a:t>equal distances from one another</a:t>
            </a:r>
            <a:r>
              <a:rPr lang="en-US" dirty="0"/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743200"/>
            <a:ext cx="292100" cy="292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0" y="3060700"/>
            <a:ext cx="292100" cy="29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0" y="3746500"/>
            <a:ext cx="292100" cy="292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432300"/>
            <a:ext cx="292100" cy="292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737100"/>
            <a:ext cx="292100" cy="292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419600"/>
            <a:ext cx="292100" cy="292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733800"/>
            <a:ext cx="292100" cy="292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048000"/>
            <a:ext cx="292100" cy="2921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4800" y="529453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i="1" dirty="0"/>
              <a:t>price setting game </a:t>
            </a:r>
            <a:r>
              <a:rPr lang="en-US" dirty="0"/>
              <a:t>of </a:t>
            </a:r>
            <a:r>
              <a:rPr lang="en-US" b="1" i="1" dirty="0"/>
              <a:t>Stage 2</a:t>
            </a:r>
            <a:r>
              <a:rPr lang="en-US" dirty="0"/>
              <a:t>, each firm then faces two competitors – on on each side of her location on the circle.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5943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the same </a:t>
            </a:r>
            <a:r>
              <a:rPr lang="en-US" i="1" dirty="0"/>
              <a:t>marginal costs </a:t>
            </a:r>
            <a:r>
              <a:rPr lang="en-US" dirty="0"/>
              <a:t>for all firms, the </a:t>
            </a:r>
            <a:r>
              <a:rPr lang="en-US" b="1" i="1" dirty="0"/>
              <a:t>Nash</a:t>
            </a:r>
            <a:r>
              <a:rPr lang="en-US" dirty="0"/>
              <a:t> </a:t>
            </a:r>
            <a:r>
              <a:rPr lang="en-US" b="1" i="1" dirty="0"/>
              <a:t>equilibrium price</a:t>
            </a:r>
            <a:r>
              <a:rPr lang="en-US" dirty="0"/>
              <a:t> that then emerges from symmetric </a:t>
            </a:r>
            <a:r>
              <a:rPr lang="en-US" i="1" dirty="0"/>
              <a:t>best-response functions </a:t>
            </a:r>
            <a:r>
              <a:rPr lang="en-US" dirty="0"/>
              <a:t>depends only on </a:t>
            </a:r>
            <a:r>
              <a:rPr lang="en-US" i="1" dirty="0"/>
              <a:t>N</a:t>
            </a:r>
            <a:r>
              <a:rPr lang="en-US" dirty="0"/>
              <a:t>. 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2E07C06B-3C68-4914-8817-67FB4087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54075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nechy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nechyba</Template>
  <TotalTime>71391</TotalTime>
  <Words>6926</Words>
  <Application>Microsoft Office PowerPoint</Application>
  <PresentationFormat>Diavoorstelling (4:3)</PresentationFormat>
  <Paragraphs>485</Paragraphs>
  <Slides>50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7" baseType="lpstr">
      <vt:lpstr>Arial</vt:lpstr>
      <vt:lpstr>Calibri</vt:lpstr>
      <vt:lpstr>Symbol</vt:lpstr>
      <vt:lpstr>Times New Roman</vt:lpstr>
      <vt:lpstr>Wingdings</vt:lpstr>
      <vt:lpstr>nechyba</vt:lpstr>
      <vt:lpstr>Equation</vt:lpstr>
      <vt:lpstr>PowerPoint-presentatie</vt:lpstr>
      <vt:lpstr>Moving toward the “Real World”</vt:lpstr>
      <vt:lpstr>Differentiated Products in Bertrand Oligopolies</vt:lpstr>
      <vt:lpstr>Bertrand Price Competition</vt:lpstr>
      <vt:lpstr>The Hotelling Model</vt:lpstr>
      <vt:lpstr>No Product Differentiation w/o Price Competition</vt:lpstr>
      <vt:lpstr>Price Competition and Product Differentiation</vt:lpstr>
      <vt:lpstr>Adding Entry into a Differentiated Market</vt:lpstr>
      <vt:lpstr>A 2-Stage Sequential Game</vt:lpstr>
      <vt:lpstr>The Subgame Perfect Equilibrium</vt:lpstr>
      <vt:lpstr>Monopolistic Competition</vt:lpstr>
      <vt:lpstr>Monopolistic Comp. w/o Game Theory</vt:lpstr>
      <vt:lpstr>Monopolistic Competition</vt:lpstr>
      <vt:lpstr>Innovation and Monopolistic Competition</vt:lpstr>
      <vt:lpstr>Innovation and Monopolistic Competition</vt:lpstr>
      <vt:lpstr>Advertising and Marketing</vt:lpstr>
      <vt:lpstr>Tutorial exercises</vt:lpstr>
      <vt:lpstr>Bertrand Pricing with Differentiated Products</vt:lpstr>
      <vt:lpstr>Hotelling Model</vt:lpstr>
      <vt:lpstr>Consumer Demands</vt:lpstr>
      <vt:lpstr>Stage 2: Price Setting Game</vt:lpstr>
      <vt:lpstr>Stage 2: Pricing Equilibrium</vt:lpstr>
      <vt:lpstr>Stage 1: Product Characteristic Game</vt:lpstr>
      <vt:lpstr>Setting Product Characteristics in Stage 1</vt:lpstr>
      <vt:lpstr>Subgame Perfect Equilibrium</vt:lpstr>
      <vt:lpstr>Equilibrium vs. Efficient Differentiation</vt:lpstr>
      <vt:lpstr>Firm Entry and Product Differentiation</vt:lpstr>
      <vt:lpstr>Stage 2: Price Setting</vt:lpstr>
      <vt:lpstr>Stage 2: Price Setting</vt:lpstr>
      <vt:lpstr>Stage 1: Market Entry</vt:lpstr>
      <vt:lpstr>Equilibrium</vt:lpstr>
      <vt:lpstr>Equilibrium vs. Efficient Number of Firms</vt:lpstr>
      <vt:lpstr>Tastes for a Diverse Mix of Goods</vt:lpstr>
      <vt:lpstr>Dixit-Stiglitz Utility Functions</vt:lpstr>
      <vt:lpstr>Dixit-Stiglitz Utility Functions</vt:lpstr>
      <vt:lpstr>Utility increasing in Product Diversity</vt:lpstr>
      <vt:lpstr>Utility Maximization and Demand</vt:lpstr>
      <vt:lpstr>Demand</vt:lpstr>
      <vt:lpstr>Pricing</vt:lpstr>
      <vt:lpstr>Equilibrium Output of Firms</vt:lpstr>
      <vt:lpstr>Equilibrium Number of Firms</vt:lpstr>
      <vt:lpstr>Equilibrium Example</vt:lpstr>
      <vt:lpstr>Informational Advertising</vt:lpstr>
      <vt:lpstr>Informational Advertising</vt:lpstr>
      <vt:lpstr>Informational Advertising</vt:lpstr>
      <vt:lpstr>Image Marketing</vt:lpstr>
      <vt:lpstr>Image Marketing</vt:lpstr>
      <vt:lpstr>Image Marketing Equilibrium</vt:lpstr>
      <vt:lpstr>Efficient?</vt:lpstr>
      <vt:lpstr>Equilibrium and Efficiency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Eugenio</dc:creator>
  <cp:lastModifiedBy>Matthijs Oosterveen</cp:lastModifiedBy>
  <cp:revision>835</cp:revision>
  <dcterms:created xsi:type="dcterms:W3CDTF">2010-11-21T21:20:08Z</dcterms:created>
  <dcterms:modified xsi:type="dcterms:W3CDTF">2026-04-15T14:47:35Z</dcterms:modified>
</cp:coreProperties>
</file>