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81" r:id="rId25"/>
    <p:sldId id="278" r:id="rId26"/>
    <p:sldId id="283" r:id="rId27"/>
    <p:sldId id="279" r:id="rId28"/>
    <p:sldId id="280" r:id="rId29"/>
    <p:sldId id="285" r:id="rId30"/>
    <p:sldId id="286" r:id="rId3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10/20/11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2011/2012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 MUITO MAIS !!!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6530"/>
            <a:ext cx="187555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19" y="4437112"/>
            <a:ext cx="1935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6530"/>
            <a:ext cx="174090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89590"/>
            <a:ext cx="3202666" cy="480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2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Dois elementos fundamentais: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b="1" dirty="0" smtClean="0">
                <a:solidFill>
                  <a:srgbClr val="C00000"/>
                </a:solidFill>
              </a:rPr>
              <a:t>KERNEL</a:t>
            </a:r>
            <a:r>
              <a:rPr lang="pt-PT" dirty="0" smtClean="0"/>
              <a:t>: Interpreta o código, devolve resultados, armazena definições, etc…</a:t>
            </a:r>
            <a:endParaRPr lang="pt-PT" dirty="0"/>
          </a:p>
          <a:p>
            <a:pPr marL="285750" indent="-285750">
              <a:buFont typeface="Arial" pitchFamily="34" charset="0"/>
              <a:buChar char="•"/>
            </a:pPr>
            <a:r>
              <a:rPr lang="pt-PT" b="1" dirty="0" smtClean="0">
                <a:solidFill>
                  <a:srgbClr val="C00000"/>
                </a:solidFill>
              </a:rPr>
              <a:t>FRONTEND</a:t>
            </a:r>
            <a:r>
              <a:rPr lang="pt-PT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Fornece um Interface para introdução do código / instruções e para a visualização dos resultados (incluindo gráficos e som), designado por </a:t>
            </a:r>
            <a:r>
              <a:rPr lang="pt-PT" b="1" dirty="0" smtClean="0">
                <a:solidFill>
                  <a:srgbClr val="C00000"/>
                </a:solidFill>
              </a:rPr>
              <a:t>NOTEBOOK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Contém bibliotecas com milhares de funções destinadas a resolver problemas nas mais diversas áreas do saber.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PT" dirty="0" smtClean="0">
                <a:solidFill>
                  <a:schemeClr val="tx1"/>
                </a:solidFill>
              </a:rPr>
              <a:t>Possui ferramentas para facilitar a correcção de erros, tais como um “</a:t>
            </a:r>
            <a:r>
              <a:rPr lang="pt-PT" dirty="0" err="1" smtClean="0">
                <a:solidFill>
                  <a:schemeClr val="tx1"/>
                </a:solidFill>
              </a:rPr>
              <a:t>debugger</a:t>
            </a:r>
            <a:r>
              <a:rPr lang="pt-PT" dirty="0" smtClean="0">
                <a:solidFill>
                  <a:schemeClr val="tx1"/>
                </a:solidFill>
              </a:rPr>
              <a:t>” formatação automática de elementos </a:t>
            </a:r>
            <a:r>
              <a:rPr lang="pt-PT" dirty="0" err="1" smtClean="0">
                <a:solidFill>
                  <a:schemeClr val="tx1"/>
                </a:solidFill>
              </a:rPr>
              <a:t>sintáticos</a:t>
            </a: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ESTRUTURA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176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Os </a:t>
            </a:r>
            <a:r>
              <a:rPr lang="pt-PT" dirty="0" err="1" smtClean="0"/>
              <a:t>notebooks</a:t>
            </a:r>
            <a:r>
              <a:rPr lang="pt-PT" dirty="0" smtClean="0"/>
              <a:t> são compostos por células que podem ter diferentes naturezas, tais como </a:t>
            </a:r>
            <a:r>
              <a:rPr lang="pt-PT" b="1" dirty="0" smtClean="0"/>
              <a:t>Input</a:t>
            </a:r>
            <a:r>
              <a:rPr lang="pt-PT" dirty="0" smtClean="0"/>
              <a:t>, </a:t>
            </a:r>
            <a:r>
              <a:rPr lang="pt-PT" b="1" dirty="0" smtClean="0"/>
              <a:t>Output</a:t>
            </a:r>
            <a:r>
              <a:rPr lang="pt-PT" dirty="0" smtClean="0"/>
              <a:t>, ou diversos </a:t>
            </a:r>
            <a:r>
              <a:rPr lang="pt-PT" b="1" dirty="0" smtClean="0"/>
              <a:t>estilos</a:t>
            </a:r>
            <a:r>
              <a:rPr lang="pt-PT" dirty="0" smtClean="0"/>
              <a:t> de texto.</a:t>
            </a:r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Para avaliar uma célula basta seleccioná-la e premir “</a:t>
            </a:r>
            <a:r>
              <a:rPr lang="pt-PT" dirty="0" err="1" smtClean="0"/>
              <a:t>Shift</a:t>
            </a:r>
            <a:r>
              <a:rPr lang="pt-PT" dirty="0" smtClean="0"/>
              <a:t> + </a:t>
            </a:r>
            <a:r>
              <a:rPr lang="pt-PT" dirty="0" err="1" smtClean="0"/>
              <a:t>Return</a:t>
            </a:r>
            <a:r>
              <a:rPr lang="pt-PT" dirty="0" smtClean="0"/>
              <a:t>” ou “</a:t>
            </a:r>
            <a:r>
              <a:rPr lang="pt-PT" dirty="0" err="1" smtClean="0"/>
              <a:t>Enter</a:t>
            </a:r>
            <a:r>
              <a:rPr lang="pt-PT" dirty="0" smtClean="0"/>
              <a:t>”.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NOTEBOOKS</a:t>
            </a: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8" y="2924944"/>
            <a:ext cx="810725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98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7"/>
            <a:ext cx="8429684" cy="44641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Usa-se “ ; “ no final de uma linha quando não é necessário visualizar o 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As funções pré-definidas começam sempre com letra maiúscula (</a:t>
            </a:r>
            <a:r>
              <a:rPr lang="pt-PT" dirty="0" err="1" smtClean="0"/>
              <a:t>p.ex</a:t>
            </a:r>
            <a:r>
              <a:rPr lang="pt-PT" dirty="0" smtClean="0"/>
              <a:t> </a:t>
            </a:r>
            <a:r>
              <a:rPr lang="pt-PT" dirty="0" err="1" smtClean="0"/>
              <a:t>Sin</a:t>
            </a:r>
            <a:r>
              <a:rPr lang="pt-PT" dirty="0" smtClean="0"/>
              <a:t>, Cos, </a:t>
            </a:r>
            <a:r>
              <a:rPr lang="pt-PT" dirty="0" err="1" smtClean="0"/>
              <a:t>Tan</a:t>
            </a:r>
            <a:r>
              <a:rPr lang="pt-PT" dirty="0" smtClean="0"/>
              <a:t>, </a:t>
            </a:r>
            <a:r>
              <a:rPr lang="pt-PT" dirty="0" err="1" smtClean="0"/>
              <a:t>etc</a:t>
            </a:r>
            <a:r>
              <a:rPr lang="pt-PT" dirty="0" smtClean="0"/>
              <a:t>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Os argumentos das funções aparecem entre parêntesis rectos ( </a:t>
            </a:r>
            <a:r>
              <a:rPr lang="pt-PT" dirty="0" err="1" smtClean="0"/>
              <a:t>Sin</a:t>
            </a:r>
            <a:r>
              <a:rPr lang="pt-PT" dirty="0" smtClean="0"/>
              <a:t>[x], Cos[x], </a:t>
            </a:r>
            <a:r>
              <a:rPr lang="pt-PT" dirty="0" err="1" smtClean="0"/>
              <a:t>Tan</a:t>
            </a:r>
            <a:r>
              <a:rPr lang="pt-PT" dirty="0" smtClean="0"/>
              <a:t>[x], …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As chavetas  { } são usadas para definir listas ( {1, 2, 3}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( ) são usados para agrupar termos, por exemplo em expressões (   (</a:t>
            </a:r>
            <a:r>
              <a:rPr lang="pt-PT" dirty="0" err="1" smtClean="0"/>
              <a:t>Sin</a:t>
            </a:r>
            <a:r>
              <a:rPr lang="pt-PT" dirty="0" smtClean="0"/>
              <a:t>[x]+1)*Cos[x]  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= “ atribui um valor a uma variável </a:t>
            </a:r>
            <a:br>
              <a:rPr lang="pt-PT" dirty="0" smtClean="0"/>
            </a:br>
            <a:r>
              <a:rPr lang="pt-PT" dirty="0" smtClean="0"/>
              <a:t>( </a:t>
            </a:r>
            <a:r>
              <a:rPr lang="pt-PT" dirty="0" err="1" smtClean="0"/>
              <a:t>p.ex</a:t>
            </a:r>
            <a:r>
              <a:rPr lang="pt-PT" dirty="0" smtClean="0"/>
              <a:t>. x=1 atribui à variável x o valor 1 )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==“ exprime igualdade ( x==1 devolve o valor </a:t>
            </a:r>
            <a:r>
              <a:rPr lang="pt-PT" dirty="0" err="1" smtClean="0"/>
              <a:t>True</a:t>
            </a:r>
            <a:r>
              <a:rPr lang="pt-PT" dirty="0" smtClean="0"/>
              <a:t> se x=1 e </a:t>
            </a:r>
            <a:br>
              <a:rPr lang="pt-PT" dirty="0" smtClean="0"/>
            </a:br>
            <a:r>
              <a:rPr lang="pt-PT" dirty="0" smtClean="0"/>
              <a:t>False no caso contrário)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:= “ define uma função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“ x_ ” denota uma expressão arbitrária referida pelo nome “x”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Algumas Regras Básicas</a:t>
            </a:r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12573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8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Podemos inserir comentários no meio do código usando (* para iniciar o comentário e *) para o terminar.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Os nomes das variáveis podem ser atribuídos livremente mas não podem conter espaços em branco, começar com um número ou coincidir com um nome protegido.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744416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Algumas Regras Básicas (2)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52700"/>
            <a:ext cx="50387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32099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2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Estão definidas as constantes matemáticas e físicas mais comuns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Adição		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err="1" smtClean="0"/>
              <a:t>Subtração</a:t>
            </a:r>
            <a:r>
              <a:rPr lang="pt-PT" dirty="0" smtClean="0"/>
              <a:t>	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Multiplicação	* ou espaço em branco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Divisão		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Potenciação	^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…</a:t>
            </a:r>
          </a:p>
          <a:p>
            <a:r>
              <a:rPr lang="pt-PT" dirty="0" smtClean="0"/>
              <a:t> </a:t>
            </a:r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1662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O </a:t>
            </a:r>
            <a:r>
              <a:rPr lang="pt-PT" dirty="0" err="1" smtClean="0"/>
              <a:t>Mathematica</a:t>
            </a:r>
            <a:r>
              <a:rPr lang="pt-PT" dirty="0" smtClean="0"/>
              <a:t> como uma calculadora</a:t>
            </a:r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4864"/>
            <a:ext cx="15049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00364"/>
            <a:ext cx="12954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3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Definir novas funções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472608" cy="387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2492896"/>
            <a:ext cx="360040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2591780" y="1916832"/>
            <a:ext cx="3564395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5" y="1700808"/>
            <a:ext cx="2880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“X_” significa que é um argumento arbitrário</a:t>
            </a:r>
          </a:p>
          <a:p>
            <a:r>
              <a:rPr lang="pt-PT" dirty="0" smtClean="0"/>
              <a:t>, o seu valor não está especificado, sendo substituído pelo valor adequado cada vez que a função é invocada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3183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Estruturas de Controle (</a:t>
            </a:r>
            <a:r>
              <a:rPr lang="pt-PT" dirty="0" err="1" smtClean="0"/>
              <a:t>If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132856"/>
            <a:ext cx="6767335" cy="12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3580"/>
            <a:ext cx="39528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4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744416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Controle (</a:t>
            </a:r>
            <a:r>
              <a:rPr lang="pt-PT" dirty="0" err="1" smtClean="0"/>
              <a:t>which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49597"/>
            <a:ext cx="7920881" cy="14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0" y="3429000"/>
            <a:ext cx="36480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9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17646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Repetição (Do)</a:t>
            </a:r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564602" cy="272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4048819" cy="159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2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536504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Introdução ao “</a:t>
            </a:r>
            <a:r>
              <a:rPr lang="pt-PT" dirty="0" err="1" smtClean="0"/>
              <a:t>Mathematica</a:t>
            </a:r>
            <a:r>
              <a:rPr lang="pt-PT" dirty="0" smtClean="0"/>
              <a:t>”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44408" cy="231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25144"/>
            <a:ext cx="8100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Utilização do </a:t>
            </a:r>
            <a:r>
              <a:rPr lang="pt-PT" dirty="0" err="1" smtClean="0"/>
              <a:t>Mathematica</a:t>
            </a:r>
            <a:endParaRPr lang="pt-P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Funcionamento do programa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Regras da Linguagem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Exemplos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Exercícios!!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855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032448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Estruturas de Repetição (</a:t>
            </a:r>
            <a:r>
              <a:rPr lang="pt-PT" dirty="0" err="1" smtClean="0"/>
              <a:t>While</a:t>
            </a:r>
            <a:r>
              <a:rPr lang="pt-PT" dirty="0" smtClean="0"/>
              <a:t>)</a:t>
            </a:r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1468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5816"/>
            <a:ext cx="2736304" cy="318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2664296" cy="203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98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Outras estruturas úteis</a:t>
            </a:r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6109667" cy="32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7"/>
            <a:ext cx="2808312" cy="74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82" y="5361851"/>
            <a:ext cx="2780626" cy="65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9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Um vector é definido como uma lista de elementos (não necessariamente números …)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352839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Vectores, matrizes, tensores</a:t>
            </a:r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808312" cy="315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8579"/>
            <a:ext cx="2952328" cy="158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54950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0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1700808"/>
            <a:ext cx="8429684" cy="39399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Uma matriz é definida como uma lista de vectores, linha a linha.</a:t>
            </a:r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1493"/>
            <a:ext cx="423247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46388"/>
            <a:ext cx="3456384" cy="186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327477"/>
            <a:ext cx="2088232" cy="105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88643"/>
            <a:ext cx="2376264" cy="79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Outras estruturas úteis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49829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6482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15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Escrever uma função que, dados os coeficientes de um polinómio de grau 2, diga se o mesmo tem raízes reais e, em caso afirmativo, as calcule.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0" y="3212976"/>
            <a:ext cx="697409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9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Fluxograma</a:t>
            </a:r>
            <a:endParaRPr lang="pt-PT" dirty="0"/>
          </a:p>
        </p:txBody>
      </p:sp>
      <p:grpSp>
        <p:nvGrpSpPr>
          <p:cNvPr id="37" name="Group 36"/>
          <p:cNvGrpSpPr/>
          <p:nvPr/>
        </p:nvGrpSpPr>
        <p:grpSpPr>
          <a:xfrm>
            <a:off x="539552" y="2276872"/>
            <a:ext cx="8120082" cy="3763690"/>
            <a:chOff x="539552" y="2726993"/>
            <a:chExt cx="8120082" cy="3763690"/>
          </a:xfrm>
        </p:grpSpPr>
        <p:sp>
          <p:nvSpPr>
            <p:cNvPr id="6" name="Flowchart: Decision 5"/>
            <p:cNvSpPr/>
            <p:nvPr/>
          </p:nvSpPr>
          <p:spPr>
            <a:xfrm>
              <a:off x="2699792" y="2924944"/>
              <a:ext cx="2344180" cy="1152128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B^2-4*A*C &lt; 0</a:t>
              </a:r>
              <a:endParaRPr lang="pt-PT" dirty="0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539552" y="3068960"/>
              <a:ext cx="1656184" cy="864096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Input:</a:t>
              </a:r>
            </a:p>
            <a:p>
              <a:pPr algn="ctr"/>
              <a:r>
                <a:rPr lang="pt-PT" dirty="0" smtClean="0"/>
                <a:t>A, B, C</a:t>
              </a:r>
              <a:endParaRPr lang="pt-PT" dirty="0"/>
            </a:p>
          </p:txBody>
        </p:sp>
        <p:cxnSp>
          <p:nvCxnSpPr>
            <p:cNvPr id="9" name="Straight Arrow Connector 8"/>
            <p:cNvCxnSpPr>
              <a:stCxn id="7" idx="5"/>
              <a:endCxn id="6" idx="1"/>
            </p:cNvCxnSpPr>
            <p:nvPr/>
          </p:nvCxnSpPr>
          <p:spPr>
            <a:xfrm>
              <a:off x="2030118" y="3501008"/>
              <a:ext cx="6696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Terminator 9"/>
            <p:cNvSpPr/>
            <p:nvPr/>
          </p:nvSpPr>
          <p:spPr>
            <a:xfrm>
              <a:off x="3367826" y="5914619"/>
              <a:ext cx="1008112" cy="576064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FIM</a:t>
              </a:r>
              <a:endParaRPr lang="pt-PT" dirty="0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3187806" y="4509120"/>
              <a:ext cx="1368152" cy="86409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Mensagem de erro</a:t>
              </a:r>
              <a:endParaRPr lang="pt-PT" dirty="0"/>
            </a:p>
          </p:txBody>
        </p:sp>
        <p:cxnSp>
          <p:nvCxnSpPr>
            <p:cNvPr id="13" name="Straight Arrow Connector 12"/>
            <p:cNvCxnSpPr>
              <a:stCxn id="6" idx="2"/>
              <a:endCxn id="11" idx="0"/>
            </p:cNvCxnSpPr>
            <p:nvPr/>
          </p:nvCxnSpPr>
          <p:spPr>
            <a:xfrm>
              <a:off x="3871882" y="407707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2"/>
              <a:endCxn id="10" idx="0"/>
            </p:cNvCxnSpPr>
            <p:nvPr/>
          </p:nvCxnSpPr>
          <p:spPr>
            <a:xfrm>
              <a:off x="3871882" y="5373216"/>
              <a:ext cx="0" cy="5414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00275" y="407707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Sim</a:t>
              </a:r>
              <a:endParaRPr lang="pt-PT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Flowchart: Process 18"/>
                <p:cNvSpPr/>
                <p:nvPr/>
              </p:nvSpPr>
              <p:spPr>
                <a:xfrm>
                  <a:off x="5908474" y="2726993"/>
                  <a:ext cx="2751160" cy="1521460"/>
                </a:xfrm>
                <a:prstGeom prst="flowChartProcess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PT" b="0" dirty="0" smtClean="0"/>
                    <a:t>X1</a:t>
                  </a:r>
                  <a14:m>
                    <m:oMath xmlns=""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pt-PT" b="0" i="1" smtClean="0">
                                  <a:latin typeface="Cambria Math"/>
                                </a:rPr>
                                <m:t>𝐴𝐶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a14:m>
                  <a:endParaRPr lang="pt-PT" b="0" dirty="0" smtClean="0"/>
                </a:p>
                <a:p>
                  <a:pPr algn="ctr"/>
                  <a:r>
                    <a:rPr lang="pt-PT" dirty="0" smtClean="0"/>
                    <a:t>X2</a:t>
                  </a:r>
                  <a14:m>
                    <m:oMath xmlns="" xmlns:m="http://schemas.openxmlformats.org/officeDocument/2006/math"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−</m:t>
                          </m:r>
                          <m:r>
                            <a:rPr lang="pt-PT" i="1">
                              <a:latin typeface="Cambria Math"/>
                            </a:rPr>
                            <m:t>𝐵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/>
                                </a:rPr>
                                <m:t>−4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𝐴𝐶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  <m:r>
                            <a:rPr lang="pt-PT" i="1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a14:m>
                  <a:endParaRPr lang="pt-PT" dirty="0"/>
                </a:p>
                <a:p>
                  <a:pPr algn="ctr"/>
                  <a:endParaRPr lang="pt-PT" dirty="0"/>
                </a:p>
              </p:txBody>
            </p:sp>
          </mc:Choice>
          <mc:Fallback xmlns="">
            <p:sp>
              <p:nvSpPr>
                <p:cNvPr id="19" name="Flowchart: Process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8474" y="2726993"/>
                  <a:ext cx="2751160" cy="1521460"/>
                </a:xfrm>
                <a:prstGeom prst="flowChartProcess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/>
            <p:cNvCxnSpPr>
              <a:stCxn id="6" idx="3"/>
              <a:endCxn id="19" idx="1"/>
            </p:cNvCxnSpPr>
            <p:nvPr/>
          </p:nvCxnSpPr>
          <p:spPr>
            <a:xfrm flipV="1">
              <a:off x="5043972" y="3487723"/>
              <a:ext cx="864502" cy="132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148064" y="3140968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/>
                <a:t>Não</a:t>
              </a:r>
              <a:endParaRPr lang="pt-PT" dirty="0"/>
            </a:p>
          </p:txBody>
        </p:sp>
        <p:sp>
          <p:nvSpPr>
            <p:cNvPr id="29" name="Flowchart: Data 28"/>
            <p:cNvSpPr/>
            <p:nvPr/>
          </p:nvSpPr>
          <p:spPr>
            <a:xfrm>
              <a:off x="6273438" y="4725144"/>
              <a:ext cx="2016224" cy="936104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Output:</a:t>
              </a:r>
            </a:p>
            <a:p>
              <a:pPr algn="ctr"/>
              <a:r>
                <a:rPr lang="pt-PT" dirty="0" smtClean="0"/>
                <a:t>X1, X2</a:t>
              </a:r>
            </a:p>
          </p:txBody>
        </p:sp>
        <p:cxnSp>
          <p:nvCxnSpPr>
            <p:cNvPr id="31" name="Elbow Connector 30"/>
            <p:cNvCxnSpPr>
              <a:stCxn id="19" idx="2"/>
              <a:endCxn id="29" idx="1"/>
            </p:cNvCxnSpPr>
            <p:nvPr/>
          </p:nvCxnSpPr>
          <p:spPr>
            <a:xfrm rot="5400000">
              <a:off x="7044457" y="4485546"/>
              <a:ext cx="476691" cy="2504"/>
            </a:xfrm>
            <a:prstGeom prst="bent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29" idx="3"/>
              <a:endCxn id="10" idx="3"/>
            </p:cNvCxnSpPr>
            <p:nvPr/>
          </p:nvCxnSpPr>
          <p:spPr>
            <a:xfrm rot="5400000">
              <a:off x="5457232" y="4579954"/>
              <a:ext cx="541403" cy="270399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009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4824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Construir uma função que, dado um vector, calcula a soma das suas componentes.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19771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441374" cy="359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5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429684" cy="792088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Construir uma função que, dado um vector de números reais, diga se eles se encontram por ordem crescente.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Exemplo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4271555" cy="27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19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Software desenhado por Stephen </a:t>
            </a:r>
            <a:r>
              <a:rPr lang="pt-PT" dirty="0" err="1" smtClean="0"/>
              <a:t>Wolfram</a:t>
            </a:r>
            <a:r>
              <a:rPr lang="pt-PT" dirty="0" smtClean="0"/>
              <a:t> e pelo seu grupo de investigação, que deu origem à </a:t>
            </a:r>
            <a:r>
              <a:rPr lang="pt-PT" i="1" dirty="0" smtClean="0"/>
              <a:t>“</a:t>
            </a:r>
            <a:r>
              <a:rPr lang="pt-PT" i="1" dirty="0" err="1" smtClean="0"/>
              <a:t>Wolfram</a:t>
            </a:r>
            <a:r>
              <a:rPr lang="pt-PT" i="1" dirty="0" smtClean="0"/>
              <a:t> Research”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A primeira versão </a:t>
            </a:r>
            <a:r>
              <a:rPr lang="pt-PT" dirty="0"/>
              <a:t>f</a:t>
            </a:r>
            <a:r>
              <a:rPr lang="pt-PT" dirty="0" smtClean="0"/>
              <a:t>oi lançada em 1988, tendo uma rápida divulgação na comunidade científica.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Inicialmente foi usado preferencialmente por matemáticos e físicos, mas rapidamente se estendeu a virtualmente todas as áreas científicas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Desde a sua fase inicial que foi disponibilizado em muitas plataformas, o que não era usual (Windows, Unix, Linux, </a:t>
            </a:r>
            <a:r>
              <a:rPr lang="pt-PT" dirty="0" err="1" smtClean="0"/>
              <a:t>MacOS</a:t>
            </a:r>
            <a:r>
              <a:rPr lang="pt-PT" dirty="0" smtClean="0"/>
              <a:t>, </a:t>
            </a:r>
            <a:r>
              <a:rPr lang="pt-PT" dirty="0" err="1" smtClean="0"/>
              <a:t>NeXt</a:t>
            </a:r>
            <a:r>
              <a:rPr lang="pt-PT" dirty="0" smtClean="0"/>
              <a:t>, OS2, … 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História…</a:t>
            </a:r>
            <a:endParaRPr lang="pt-PT" dirty="0"/>
          </a:p>
        </p:txBody>
      </p:sp>
      <p:pic>
        <p:nvPicPr>
          <p:cNvPr id="5" name="Picture 10" descr="rollovers-m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13" r="62506" b="30237"/>
          <a:stretch/>
        </p:blipFill>
        <p:spPr bwMode="auto">
          <a:xfrm>
            <a:off x="6563106" y="2483351"/>
            <a:ext cx="2098613" cy="280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5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46449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Simular</a:t>
            </a:r>
            <a:r>
              <a:rPr lang="en-US" dirty="0" smtClean="0"/>
              <a:t> o </a:t>
            </a:r>
            <a:r>
              <a:rPr lang="en-US" dirty="0" err="1" smtClean="0"/>
              <a:t>problema</a:t>
            </a:r>
            <a:r>
              <a:rPr lang="en-US" dirty="0" smtClean="0"/>
              <a:t> de “Monty Hall”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960440" cy="253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24208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concorrente</a:t>
            </a:r>
            <a:r>
              <a:rPr lang="en-US" dirty="0" smtClean="0"/>
              <a:t> </a:t>
            </a:r>
            <a:r>
              <a:rPr lang="en-US" dirty="0" err="1" smtClean="0"/>
              <a:t>escolhe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portas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apresentador</a:t>
            </a:r>
            <a:r>
              <a:rPr lang="en-US" dirty="0" smtClean="0"/>
              <a:t> </a:t>
            </a:r>
            <a:r>
              <a:rPr lang="en-US" dirty="0" err="1" smtClean="0"/>
              <a:t>abre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tenha</a:t>
            </a:r>
            <a:r>
              <a:rPr lang="en-US" dirty="0" smtClean="0"/>
              <a:t> o </a:t>
            </a:r>
            <a:r>
              <a:rPr lang="en-US" dirty="0" err="1" smtClean="0"/>
              <a:t>prémio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 </a:t>
            </a:r>
            <a:r>
              <a:rPr lang="en-US" dirty="0" err="1" smtClean="0"/>
              <a:t>concorrente</a:t>
            </a:r>
            <a:r>
              <a:rPr lang="en-US" dirty="0" smtClean="0"/>
              <a:t> decide se </a:t>
            </a:r>
            <a:r>
              <a:rPr lang="en-US" dirty="0" err="1" smtClean="0"/>
              <a:t>mantém</a:t>
            </a:r>
            <a:r>
              <a:rPr lang="en-US" dirty="0" smtClean="0"/>
              <a:t> a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inicialmente</a:t>
            </a:r>
            <a:r>
              <a:rPr lang="en-US" dirty="0" smtClean="0"/>
              <a:t> </a:t>
            </a:r>
            <a:r>
              <a:rPr lang="en-US" dirty="0" err="1" smtClean="0"/>
              <a:t>escolhida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se </a:t>
            </a:r>
            <a:r>
              <a:rPr lang="en-US" dirty="0" err="1" smtClean="0"/>
              <a:t>muda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10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pt-PT" dirty="0" smtClean="0"/>
              <a:t>RESPOSTA: É um programa interactivo com um largo espectro de utilizações: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PT" dirty="0" smtClean="0"/>
              <a:t>Cálculos Numéricos com precisão arbitrária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O que é o </a:t>
            </a:r>
            <a:r>
              <a:rPr lang="pt-PT" dirty="0" err="1" smtClean="0"/>
              <a:t>Mathematica</a:t>
            </a:r>
            <a:r>
              <a:rPr lang="pt-PT" dirty="0" smtClean="0"/>
              <a:t> ??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6"/>
          <a:stretch/>
        </p:blipFill>
        <p:spPr bwMode="auto">
          <a:xfrm>
            <a:off x="1403648" y="3081536"/>
            <a:ext cx="5493584" cy="334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39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688632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Cálculos simbólicos e simplificação de expressões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0104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Matrizes e Álgebra Linear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84" y="1640051"/>
            <a:ext cx="55340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3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4680520" cy="642942"/>
          </a:xfrm>
        </p:spPr>
        <p:txBody>
          <a:bodyPr>
            <a:normAutofit/>
          </a:bodyPr>
          <a:lstStyle/>
          <a:p>
            <a:r>
              <a:rPr lang="pt-PT" dirty="0" smtClean="0"/>
              <a:t>Gráficos e visualização de dados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5"/>
            <a:ext cx="4114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6007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497485"/>
            <a:ext cx="51244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577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Resolução de Equações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677371" cy="400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1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727</Words>
  <Application>Microsoft Macintosh PowerPoint</Application>
  <PresentationFormat>On-screen Show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MCEF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79</cp:revision>
  <dcterms:created xsi:type="dcterms:W3CDTF">2011-09-08T09:34:42Z</dcterms:created>
  <dcterms:modified xsi:type="dcterms:W3CDTF">2011-10-20T14:08:42Z</dcterms:modified>
</cp:coreProperties>
</file>