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960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898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076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Economia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4071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  <p:extLst>
      <p:ext uri="{BB962C8B-B14F-4D97-AF65-F5344CB8AC3E}">
        <p14:creationId xmlns:p14="http://schemas.microsoft.com/office/powerpoint/2010/main" val="220446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3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17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022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96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05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262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12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519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BA27-DCFC-46D7-A6EA-B8E6B346ABB1}" type="datetimeFigureOut">
              <a:rPr lang="pt-PT" smtClean="0"/>
              <a:t>20-10-2011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E857-827C-45FB-9EA5-0AB248E22A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87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5760640" cy="609592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2011/2012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6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13285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Pretendemos</a:t>
            </a:r>
            <a:r>
              <a:rPr lang="en-US" dirty="0" smtClean="0"/>
              <a:t> resolver </a:t>
            </a:r>
            <a:r>
              <a:rPr lang="en-US" dirty="0" err="1" smtClean="0"/>
              <a:t>numericamente</a:t>
            </a:r>
            <a:r>
              <a:rPr lang="en-US" dirty="0" smtClean="0"/>
              <a:t> </a:t>
            </a:r>
            <a:r>
              <a:rPr lang="en-US" dirty="0" err="1" smtClean="0"/>
              <a:t>equações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r>
              <a:rPr lang="en-US" dirty="0" smtClean="0"/>
              <a:t> z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satisfaça</a:t>
            </a:r>
            <a:r>
              <a:rPr lang="en-US" dirty="0" smtClean="0"/>
              <a:t> a </a:t>
            </a:r>
            <a:r>
              <a:rPr lang="en-US" dirty="0" err="1" smtClean="0"/>
              <a:t>equação</a:t>
            </a:r>
            <a:r>
              <a:rPr lang="en-US" dirty="0" smtClean="0"/>
              <a:t> </a:t>
            </a:r>
            <a:r>
              <a:rPr lang="en-US" dirty="0" err="1" smtClean="0"/>
              <a:t>diz</a:t>
            </a:r>
            <a:r>
              <a:rPr lang="en-US" dirty="0" smtClean="0"/>
              <a:t>-se um </a:t>
            </a:r>
            <a:r>
              <a:rPr lang="en-US" dirty="0" smtClean="0">
                <a:solidFill>
                  <a:srgbClr val="FF0000"/>
                </a:solidFill>
              </a:rPr>
              <a:t>Ponto </a:t>
            </a:r>
            <a:r>
              <a:rPr lang="en-US" dirty="0" err="1" smtClean="0">
                <a:solidFill>
                  <a:srgbClr val="FF0000"/>
                </a:solidFill>
              </a:rPr>
              <a:t>Fixo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 </a:t>
            </a:r>
            <a:r>
              <a:rPr lang="en-US" dirty="0" err="1" smtClean="0"/>
              <a:t>função</a:t>
            </a:r>
            <a:r>
              <a:rPr lang="en-US" dirty="0" smtClean="0"/>
              <a:t> g,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sucessiva</a:t>
            </a:r>
            <a:r>
              <a:rPr lang="en-US" dirty="0" smtClean="0"/>
              <a:t> </a:t>
            </a:r>
            <a:r>
              <a:rPr lang="en-US" dirty="0" err="1" smtClean="0"/>
              <a:t>aplicação</a:t>
            </a:r>
            <a:r>
              <a:rPr lang="en-US" dirty="0" smtClean="0"/>
              <a:t> de g 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o </a:t>
            </a:r>
            <a:r>
              <a:rPr lang="en-US" dirty="0" err="1" smtClean="0"/>
              <a:t>seu</a:t>
            </a:r>
            <a:r>
              <a:rPr lang="en-US" dirty="0" smtClean="0"/>
              <a:t> valor.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determinação</a:t>
            </a:r>
            <a:r>
              <a:rPr lang="en-US" dirty="0" smtClean="0"/>
              <a:t> dos zeros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forma de um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do Ponto </a:t>
            </a:r>
            <a:r>
              <a:rPr lang="en-US" dirty="0" err="1" smtClean="0"/>
              <a:t>Fixo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5149180"/>
            <a:ext cx="3314700" cy="800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724150"/>
            <a:ext cx="1143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9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Estratégia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013176"/>
            <a:ext cx="662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PROBLEMA</a:t>
            </a:r>
            <a:r>
              <a:rPr lang="en-US" dirty="0" smtClean="0">
                <a:latin typeface="+mj-lt"/>
              </a:rPr>
              <a:t>: O </a:t>
            </a:r>
            <a:r>
              <a:rPr lang="en-US" dirty="0" err="1" smtClean="0">
                <a:latin typeface="+mj-lt"/>
              </a:rPr>
              <a:t>limite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existe</a:t>
            </a:r>
            <a:r>
              <a:rPr lang="en-US" dirty="0" smtClean="0">
                <a:latin typeface="+mj-lt"/>
              </a:rPr>
              <a:t> ?? </a:t>
            </a:r>
            <a:r>
              <a:rPr lang="en-US" dirty="0" err="1" smtClean="0">
                <a:latin typeface="+mj-lt"/>
              </a:rPr>
              <a:t>É</a:t>
            </a:r>
            <a:r>
              <a:rPr lang="en-US" dirty="0" smtClean="0">
                <a:latin typeface="+mj-lt"/>
              </a:rPr>
              <a:t> de facto a </a:t>
            </a:r>
            <a:r>
              <a:rPr lang="en-US" dirty="0" err="1" smtClean="0">
                <a:latin typeface="+mj-lt"/>
              </a:rPr>
              <a:t>solução</a:t>
            </a:r>
            <a:r>
              <a:rPr lang="en-US" dirty="0" smtClean="0">
                <a:latin typeface="+mj-lt"/>
              </a:rPr>
              <a:t> do </a:t>
            </a:r>
            <a:r>
              <a:rPr lang="en-US" dirty="0" err="1" smtClean="0">
                <a:latin typeface="+mj-lt"/>
              </a:rPr>
              <a:t>problema</a:t>
            </a:r>
            <a:r>
              <a:rPr lang="en-US" dirty="0" smtClean="0">
                <a:latin typeface="+mj-lt"/>
              </a:rPr>
              <a:t> ??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247900"/>
            <a:ext cx="84201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608512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Motivação</a:t>
            </a:r>
            <a:r>
              <a:rPr lang="en-US" dirty="0" smtClean="0"/>
              <a:t>: O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smtClean="0"/>
              <a:t> x = x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25475" y="2493963"/>
            <a:ext cx="3441700" cy="3022600"/>
            <a:chOff x="394" y="1571"/>
            <a:chExt cx="2168" cy="190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4" y="1571"/>
              <a:ext cx="2168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78" y="1542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94" y="2491"/>
              <a:ext cx="2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Helvetica"/>
                  <a:cs typeface="Arial" pitchFamily="34" charset="0"/>
                </a:rPr>
                <a:t>Out[49]=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68" y="2245"/>
              <a:ext cx="1767" cy="1123"/>
            </a:xfrm>
            <a:custGeom>
              <a:avLst/>
              <a:gdLst>
                <a:gd name="T0" fmla="*/ 1 w 2926"/>
                <a:gd name="T1" fmla="*/ 0 h 1862"/>
                <a:gd name="T2" fmla="*/ 4 w 2926"/>
                <a:gd name="T3" fmla="*/ 0 h 1862"/>
                <a:gd name="T4" fmla="*/ 7 w 2926"/>
                <a:gd name="T5" fmla="*/ 0 h 1862"/>
                <a:gd name="T6" fmla="*/ 9 w 2926"/>
                <a:gd name="T7" fmla="*/ 0 h 1862"/>
                <a:gd name="T8" fmla="*/ 12 w 2926"/>
                <a:gd name="T9" fmla="*/ 0 h 1862"/>
                <a:gd name="T10" fmla="*/ 16 w 2926"/>
                <a:gd name="T11" fmla="*/ 0 h 1862"/>
                <a:gd name="T12" fmla="*/ 19 w 2926"/>
                <a:gd name="T13" fmla="*/ 0 h 1862"/>
                <a:gd name="T14" fmla="*/ 23 w 2926"/>
                <a:gd name="T15" fmla="*/ 0 h 1862"/>
                <a:gd name="T16" fmla="*/ 29 w 2926"/>
                <a:gd name="T17" fmla="*/ 0 h 1862"/>
                <a:gd name="T18" fmla="*/ 33 w 2926"/>
                <a:gd name="T19" fmla="*/ 0 h 1862"/>
                <a:gd name="T20" fmla="*/ 38 w 2926"/>
                <a:gd name="T21" fmla="*/ 0 h 1862"/>
                <a:gd name="T22" fmla="*/ 44 w 2926"/>
                <a:gd name="T23" fmla="*/ 1 h 1862"/>
                <a:gd name="T24" fmla="*/ 51 w 2926"/>
                <a:gd name="T25" fmla="*/ 1 h 1862"/>
                <a:gd name="T26" fmla="*/ 60 w 2926"/>
                <a:gd name="T27" fmla="*/ 1 h 1862"/>
                <a:gd name="T28" fmla="*/ 73 w 2926"/>
                <a:gd name="T29" fmla="*/ 2 h 1862"/>
                <a:gd name="T30" fmla="*/ 77 w 2926"/>
                <a:gd name="T31" fmla="*/ 2 h 1862"/>
                <a:gd name="T32" fmla="*/ 90 w 2926"/>
                <a:gd name="T33" fmla="*/ 2 h 1862"/>
                <a:gd name="T34" fmla="*/ 97 w 2926"/>
                <a:gd name="T35" fmla="*/ 3 h 1862"/>
                <a:gd name="T36" fmla="*/ 121 w 2926"/>
                <a:gd name="T37" fmla="*/ 4 h 1862"/>
                <a:gd name="T38" fmla="*/ 127 w 2926"/>
                <a:gd name="T39" fmla="*/ 4 h 1862"/>
                <a:gd name="T40" fmla="*/ 150 w 2926"/>
                <a:gd name="T41" fmla="*/ 6 h 1862"/>
                <a:gd name="T42" fmla="*/ 156 w 2926"/>
                <a:gd name="T43" fmla="*/ 7 h 1862"/>
                <a:gd name="T44" fmla="*/ 179 w 2926"/>
                <a:gd name="T45" fmla="*/ 9 h 1862"/>
                <a:gd name="T46" fmla="*/ 185 w 2926"/>
                <a:gd name="T47" fmla="*/ 9 h 1862"/>
                <a:gd name="T48" fmla="*/ 208 w 2926"/>
                <a:gd name="T49" fmla="*/ 12 h 1862"/>
                <a:gd name="T50" fmla="*/ 214 w 2926"/>
                <a:gd name="T51" fmla="*/ 12 h 1862"/>
                <a:gd name="T52" fmla="*/ 236 w 2926"/>
                <a:gd name="T53" fmla="*/ 15 h 1862"/>
                <a:gd name="T54" fmla="*/ 243 w 2926"/>
                <a:gd name="T55" fmla="*/ 16 h 1862"/>
                <a:gd name="T56" fmla="*/ 297 w 2926"/>
                <a:gd name="T57" fmla="*/ 24 h 1862"/>
                <a:gd name="T58" fmla="*/ 301 w 2926"/>
                <a:gd name="T59" fmla="*/ 24 h 1862"/>
                <a:gd name="T60" fmla="*/ 326 w 2926"/>
                <a:gd name="T61" fmla="*/ 28 h 1862"/>
                <a:gd name="T62" fmla="*/ 479 w 2926"/>
                <a:gd name="T63" fmla="*/ 61 h 1862"/>
                <a:gd name="T64" fmla="*/ 656 w 2926"/>
                <a:gd name="T65" fmla="*/ 114 h 1862"/>
                <a:gd name="T66" fmla="*/ 832 w 2926"/>
                <a:gd name="T67" fmla="*/ 183 h 1862"/>
                <a:gd name="T68" fmla="*/ 1012 w 2926"/>
                <a:gd name="T69" fmla="*/ 268 h 1862"/>
                <a:gd name="T70" fmla="*/ 1195 w 2926"/>
                <a:gd name="T71" fmla="*/ 370 h 1862"/>
                <a:gd name="T72" fmla="*/ 1376 w 2926"/>
                <a:gd name="T73" fmla="*/ 485 h 1862"/>
                <a:gd name="T74" fmla="*/ 1553 w 2926"/>
                <a:gd name="T75" fmla="*/ 610 h 1862"/>
                <a:gd name="T76" fmla="*/ 1734 w 2926"/>
                <a:gd name="T77" fmla="*/ 750 h 1862"/>
                <a:gd name="T78" fmla="*/ 1911 w 2926"/>
                <a:gd name="T79" fmla="*/ 897 h 1862"/>
                <a:gd name="T80" fmla="*/ 2087 w 2926"/>
                <a:gd name="T81" fmla="*/ 1052 h 1862"/>
                <a:gd name="T82" fmla="*/ 2264 w 2926"/>
                <a:gd name="T83" fmla="*/ 1215 h 1862"/>
                <a:gd name="T84" fmla="*/ 2446 w 2926"/>
                <a:gd name="T85" fmla="*/ 1388 h 1862"/>
                <a:gd name="T86" fmla="*/ 2627 w 2926"/>
                <a:gd name="T87" fmla="*/ 1565 h 1862"/>
                <a:gd name="T88" fmla="*/ 2804 w 2926"/>
                <a:gd name="T89" fmla="*/ 1741 h 1862"/>
                <a:gd name="T90" fmla="*/ 2863 w 2926"/>
                <a:gd name="T91" fmla="*/ 1800 h 1862"/>
                <a:gd name="T92" fmla="*/ 2877 w 2926"/>
                <a:gd name="T93" fmla="*/ 1814 h 1862"/>
                <a:gd name="T94" fmla="*/ 2895 w 2926"/>
                <a:gd name="T95" fmla="*/ 1832 h 1862"/>
                <a:gd name="T96" fmla="*/ 2909 w 2926"/>
                <a:gd name="T97" fmla="*/ 1846 h 1862"/>
                <a:gd name="T98" fmla="*/ 2913 w 2926"/>
                <a:gd name="T99" fmla="*/ 1850 h 1862"/>
                <a:gd name="T100" fmla="*/ 2920 w 2926"/>
                <a:gd name="T101" fmla="*/ 1856 h 1862"/>
                <a:gd name="T102" fmla="*/ 2924 w 2926"/>
                <a:gd name="T103" fmla="*/ 186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6" h="186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7" y="3"/>
                  </a:lnTo>
                  <a:lnTo>
                    <a:pt x="105" y="3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5" y="5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3" y="6"/>
                  </a:lnTo>
                  <a:lnTo>
                    <a:pt x="156" y="7"/>
                  </a:lnTo>
                  <a:lnTo>
                    <a:pt x="164" y="7"/>
                  </a:lnTo>
                  <a:lnTo>
                    <a:pt x="178" y="9"/>
                  </a:lnTo>
                  <a:lnTo>
                    <a:pt x="179" y="9"/>
                  </a:lnTo>
                  <a:lnTo>
                    <a:pt x="180" y="9"/>
                  </a:lnTo>
                  <a:lnTo>
                    <a:pt x="182" y="9"/>
                  </a:lnTo>
                  <a:lnTo>
                    <a:pt x="185" y="9"/>
                  </a:lnTo>
                  <a:lnTo>
                    <a:pt x="192" y="10"/>
                  </a:lnTo>
                  <a:lnTo>
                    <a:pt x="207" y="11"/>
                  </a:lnTo>
                  <a:lnTo>
                    <a:pt x="208" y="12"/>
                  </a:lnTo>
                  <a:lnTo>
                    <a:pt x="209" y="12"/>
                  </a:lnTo>
                  <a:lnTo>
                    <a:pt x="210" y="12"/>
                  </a:lnTo>
                  <a:lnTo>
                    <a:pt x="214" y="12"/>
                  </a:lnTo>
                  <a:lnTo>
                    <a:pt x="221" y="13"/>
                  </a:lnTo>
                  <a:lnTo>
                    <a:pt x="235" y="15"/>
                  </a:lnTo>
                  <a:lnTo>
                    <a:pt x="236" y="15"/>
                  </a:lnTo>
                  <a:lnTo>
                    <a:pt x="237" y="15"/>
                  </a:lnTo>
                  <a:lnTo>
                    <a:pt x="239" y="15"/>
                  </a:lnTo>
                  <a:lnTo>
                    <a:pt x="243" y="16"/>
                  </a:lnTo>
                  <a:lnTo>
                    <a:pt x="251" y="17"/>
                  </a:lnTo>
                  <a:lnTo>
                    <a:pt x="266" y="19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1" y="24"/>
                  </a:lnTo>
                  <a:lnTo>
                    <a:pt x="304" y="25"/>
                  </a:lnTo>
                  <a:lnTo>
                    <a:pt x="311" y="26"/>
                  </a:lnTo>
                  <a:lnTo>
                    <a:pt x="326" y="28"/>
                  </a:lnTo>
                  <a:lnTo>
                    <a:pt x="355" y="34"/>
                  </a:lnTo>
                  <a:lnTo>
                    <a:pt x="417" y="47"/>
                  </a:lnTo>
                  <a:lnTo>
                    <a:pt x="479" y="61"/>
                  </a:lnTo>
                  <a:lnTo>
                    <a:pt x="536" y="77"/>
                  </a:lnTo>
                  <a:lnTo>
                    <a:pt x="598" y="95"/>
                  </a:lnTo>
                  <a:lnTo>
                    <a:pt x="656" y="114"/>
                  </a:lnTo>
                  <a:lnTo>
                    <a:pt x="713" y="135"/>
                  </a:lnTo>
                  <a:lnTo>
                    <a:pt x="774" y="159"/>
                  </a:lnTo>
                  <a:lnTo>
                    <a:pt x="832" y="183"/>
                  </a:lnTo>
                  <a:lnTo>
                    <a:pt x="894" y="210"/>
                  </a:lnTo>
                  <a:lnTo>
                    <a:pt x="955" y="240"/>
                  </a:lnTo>
                  <a:lnTo>
                    <a:pt x="1012" y="268"/>
                  </a:lnTo>
                  <a:lnTo>
                    <a:pt x="1074" y="301"/>
                  </a:lnTo>
                  <a:lnTo>
                    <a:pt x="1132" y="334"/>
                  </a:lnTo>
                  <a:lnTo>
                    <a:pt x="1195" y="370"/>
                  </a:lnTo>
                  <a:lnTo>
                    <a:pt x="1256" y="408"/>
                  </a:lnTo>
                  <a:lnTo>
                    <a:pt x="1314" y="444"/>
                  </a:lnTo>
                  <a:lnTo>
                    <a:pt x="1376" y="485"/>
                  </a:lnTo>
                  <a:lnTo>
                    <a:pt x="1434" y="525"/>
                  </a:lnTo>
                  <a:lnTo>
                    <a:pt x="1491" y="565"/>
                  </a:lnTo>
                  <a:lnTo>
                    <a:pt x="1553" y="610"/>
                  </a:lnTo>
                  <a:lnTo>
                    <a:pt x="1610" y="654"/>
                  </a:lnTo>
                  <a:lnTo>
                    <a:pt x="1673" y="702"/>
                  </a:lnTo>
                  <a:lnTo>
                    <a:pt x="1734" y="750"/>
                  </a:lnTo>
                  <a:lnTo>
                    <a:pt x="1791" y="797"/>
                  </a:lnTo>
                  <a:lnTo>
                    <a:pt x="1853" y="848"/>
                  </a:lnTo>
                  <a:lnTo>
                    <a:pt x="1911" y="897"/>
                  </a:lnTo>
                  <a:lnTo>
                    <a:pt x="1968" y="946"/>
                  </a:lnTo>
                  <a:lnTo>
                    <a:pt x="2029" y="1000"/>
                  </a:lnTo>
                  <a:lnTo>
                    <a:pt x="2087" y="1052"/>
                  </a:lnTo>
                  <a:lnTo>
                    <a:pt x="2149" y="1108"/>
                  </a:lnTo>
                  <a:lnTo>
                    <a:pt x="2207" y="1162"/>
                  </a:lnTo>
                  <a:lnTo>
                    <a:pt x="2264" y="1215"/>
                  </a:lnTo>
                  <a:lnTo>
                    <a:pt x="2326" y="1273"/>
                  </a:lnTo>
                  <a:lnTo>
                    <a:pt x="2384" y="1328"/>
                  </a:lnTo>
                  <a:lnTo>
                    <a:pt x="2446" y="1388"/>
                  </a:lnTo>
                  <a:lnTo>
                    <a:pt x="2508" y="1448"/>
                  </a:lnTo>
                  <a:lnTo>
                    <a:pt x="2565" y="1504"/>
                  </a:lnTo>
                  <a:lnTo>
                    <a:pt x="2627" y="1565"/>
                  </a:lnTo>
                  <a:lnTo>
                    <a:pt x="2685" y="1623"/>
                  </a:lnTo>
                  <a:lnTo>
                    <a:pt x="2742" y="1679"/>
                  </a:lnTo>
                  <a:lnTo>
                    <a:pt x="2804" y="1741"/>
                  </a:lnTo>
                  <a:lnTo>
                    <a:pt x="2861" y="1798"/>
                  </a:lnTo>
                  <a:lnTo>
                    <a:pt x="2862" y="1799"/>
                  </a:lnTo>
                  <a:lnTo>
                    <a:pt x="2863" y="1800"/>
                  </a:lnTo>
                  <a:lnTo>
                    <a:pt x="2865" y="1802"/>
                  </a:lnTo>
                  <a:lnTo>
                    <a:pt x="2869" y="1806"/>
                  </a:lnTo>
                  <a:lnTo>
                    <a:pt x="2877" y="1814"/>
                  </a:lnTo>
                  <a:lnTo>
                    <a:pt x="2893" y="1830"/>
                  </a:lnTo>
                  <a:lnTo>
                    <a:pt x="2894" y="1831"/>
                  </a:lnTo>
                  <a:lnTo>
                    <a:pt x="2895" y="1832"/>
                  </a:lnTo>
                  <a:lnTo>
                    <a:pt x="2897" y="1834"/>
                  </a:lnTo>
                  <a:lnTo>
                    <a:pt x="2901" y="1838"/>
                  </a:lnTo>
                  <a:lnTo>
                    <a:pt x="2909" y="1846"/>
                  </a:lnTo>
                  <a:lnTo>
                    <a:pt x="2910" y="1847"/>
                  </a:lnTo>
                  <a:lnTo>
                    <a:pt x="2911" y="1848"/>
                  </a:lnTo>
                  <a:lnTo>
                    <a:pt x="2913" y="1850"/>
                  </a:lnTo>
                  <a:lnTo>
                    <a:pt x="2917" y="1854"/>
                  </a:lnTo>
                  <a:lnTo>
                    <a:pt x="2919" y="1855"/>
                  </a:lnTo>
                  <a:lnTo>
                    <a:pt x="2920" y="1856"/>
                  </a:lnTo>
                  <a:lnTo>
                    <a:pt x="2922" y="1858"/>
                  </a:lnTo>
                  <a:lnTo>
                    <a:pt x="2923" y="1859"/>
                  </a:lnTo>
                  <a:lnTo>
                    <a:pt x="2924" y="1860"/>
                  </a:lnTo>
                  <a:lnTo>
                    <a:pt x="2925" y="1861"/>
                  </a:lnTo>
                  <a:lnTo>
                    <a:pt x="2926" y="1862"/>
                  </a:lnTo>
                </a:path>
              </a:pathLst>
            </a:custGeom>
            <a:noFill/>
            <a:ln w="3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68" y="1604"/>
              <a:ext cx="1767" cy="1764"/>
            </a:xfrm>
            <a:custGeom>
              <a:avLst/>
              <a:gdLst>
                <a:gd name="T0" fmla="*/ 0 w 2926"/>
                <a:gd name="T1" fmla="*/ 2925 h 2925"/>
                <a:gd name="T2" fmla="*/ 2 w 2926"/>
                <a:gd name="T3" fmla="*/ 2923 h 2925"/>
                <a:gd name="T4" fmla="*/ 8 w 2926"/>
                <a:gd name="T5" fmla="*/ 2918 h 2925"/>
                <a:gd name="T6" fmla="*/ 29 w 2926"/>
                <a:gd name="T7" fmla="*/ 2897 h 2925"/>
                <a:gd name="T8" fmla="*/ 120 w 2926"/>
                <a:gd name="T9" fmla="*/ 2806 h 2925"/>
                <a:gd name="T10" fmla="*/ 235 w 2926"/>
                <a:gd name="T11" fmla="*/ 2690 h 2925"/>
                <a:gd name="T12" fmla="*/ 355 w 2926"/>
                <a:gd name="T13" fmla="*/ 2571 h 2925"/>
                <a:gd name="T14" fmla="*/ 479 w 2926"/>
                <a:gd name="T15" fmla="*/ 2447 h 2925"/>
                <a:gd name="T16" fmla="*/ 598 w 2926"/>
                <a:gd name="T17" fmla="*/ 2328 h 2925"/>
                <a:gd name="T18" fmla="*/ 713 w 2926"/>
                <a:gd name="T19" fmla="*/ 2213 h 2925"/>
                <a:gd name="T20" fmla="*/ 832 w 2926"/>
                <a:gd name="T21" fmla="*/ 2094 h 2925"/>
                <a:gd name="T22" fmla="*/ 955 w 2926"/>
                <a:gd name="T23" fmla="*/ 1970 h 2925"/>
                <a:gd name="T24" fmla="*/ 1074 w 2926"/>
                <a:gd name="T25" fmla="*/ 1851 h 2925"/>
                <a:gd name="T26" fmla="*/ 1195 w 2926"/>
                <a:gd name="T27" fmla="*/ 1731 h 2925"/>
                <a:gd name="T28" fmla="*/ 1314 w 2926"/>
                <a:gd name="T29" fmla="*/ 1612 h 2925"/>
                <a:gd name="T30" fmla="*/ 1434 w 2926"/>
                <a:gd name="T31" fmla="*/ 1492 h 2925"/>
                <a:gd name="T32" fmla="*/ 1553 w 2926"/>
                <a:gd name="T33" fmla="*/ 1373 h 2925"/>
                <a:gd name="T34" fmla="*/ 1673 w 2926"/>
                <a:gd name="T35" fmla="*/ 1253 h 2925"/>
                <a:gd name="T36" fmla="*/ 1791 w 2926"/>
                <a:gd name="T37" fmla="*/ 1135 h 2925"/>
                <a:gd name="T38" fmla="*/ 1911 w 2926"/>
                <a:gd name="T39" fmla="*/ 1015 h 2925"/>
                <a:gd name="T40" fmla="*/ 2029 w 2926"/>
                <a:gd name="T41" fmla="*/ 896 h 2925"/>
                <a:gd name="T42" fmla="*/ 2149 w 2926"/>
                <a:gd name="T43" fmla="*/ 777 h 2925"/>
                <a:gd name="T44" fmla="*/ 2264 w 2926"/>
                <a:gd name="T45" fmla="*/ 661 h 2925"/>
                <a:gd name="T46" fmla="*/ 2384 w 2926"/>
                <a:gd name="T47" fmla="*/ 542 h 2925"/>
                <a:gd name="T48" fmla="*/ 2508 w 2926"/>
                <a:gd name="T49" fmla="*/ 418 h 2925"/>
                <a:gd name="T50" fmla="*/ 2627 w 2926"/>
                <a:gd name="T51" fmla="*/ 299 h 2925"/>
                <a:gd name="T52" fmla="*/ 2742 w 2926"/>
                <a:gd name="T53" fmla="*/ 184 h 2925"/>
                <a:gd name="T54" fmla="*/ 2861 w 2926"/>
                <a:gd name="T55" fmla="*/ 64 h 2925"/>
                <a:gd name="T56" fmla="*/ 2863 w 2926"/>
                <a:gd name="T57" fmla="*/ 62 h 2925"/>
                <a:gd name="T58" fmla="*/ 2869 w 2926"/>
                <a:gd name="T59" fmla="*/ 56 h 2925"/>
                <a:gd name="T60" fmla="*/ 2893 w 2926"/>
                <a:gd name="T61" fmla="*/ 32 h 2925"/>
                <a:gd name="T62" fmla="*/ 2895 w 2926"/>
                <a:gd name="T63" fmla="*/ 30 h 2925"/>
                <a:gd name="T64" fmla="*/ 2901 w 2926"/>
                <a:gd name="T65" fmla="*/ 24 h 2925"/>
                <a:gd name="T66" fmla="*/ 2910 w 2926"/>
                <a:gd name="T67" fmla="*/ 15 h 2925"/>
                <a:gd name="T68" fmla="*/ 2913 w 2926"/>
                <a:gd name="T69" fmla="*/ 12 h 2925"/>
                <a:gd name="T70" fmla="*/ 2919 w 2926"/>
                <a:gd name="T71" fmla="*/ 7 h 2925"/>
                <a:gd name="T72" fmla="*/ 2922 w 2926"/>
                <a:gd name="T73" fmla="*/ 4 h 2925"/>
                <a:gd name="T74" fmla="*/ 2924 w 2926"/>
                <a:gd name="T75" fmla="*/ 2 h 2925"/>
                <a:gd name="T76" fmla="*/ 2926 w 2926"/>
                <a:gd name="T77" fmla="*/ 0 h 2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26" h="2925">
                  <a:moveTo>
                    <a:pt x="0" y="2925"/>
                  </a:moveTo>
                  <a:lnTo>
                    <a:pt x="0" y="2925"/>
                  </a:lnTo>
                  <a:lnTo>
                    <a:pt x="1" y="2924"/>
                  </a:lnTo>
                  <a:lnTo>
                    <a:pt x="2" y="2923"/>
                  </a:lnTo>
                  <a:lnTo>
                    <a:pt x="4" y="2922"/>
                  </a:lnTo>
                  <a:lnTo>
                    <a:pt x="8" y="2918"/>
                  </a:lnTo>
                  <a:lnTo>
                    <a:pt x="15" y="2911"/>
                  </a:lnTo>
                  <a:lnTo>
                    <a:pt x="29" y="2897"/>
                  </a:lnTo>
                  <a:lnTo>
                    <a:pt x="58" y="2868"/>
                  </a:lnTo>
                  <a:lnTo>
                    <a:pt x="120" y="2806"/>
                  </a:lnTo>
                  <a:lnTo>
                    <a:pt x="178" y="2747"/>
                  </a:lnTo>
                  <a:lnTo>
                    <a:pt x="235" y="2690"/>
                  </a:lnTo>
                  <a:lnTo>
                    <a:pt x="297" y="2629"/>
                  </a:lnTo>
                  <a:lnTo>
                    <a:pt x="355" y="2571"/>
                  </a:lnTo>
                  <a:lnTo>
                    <a:pt x="417" y="2508"/>
                  </a:lnTo>
                  <a:lnTo>
                    <a:pt x="479" y="2447"/>
                  </a:lnTo>
                  <a:lnTo>
                    <a:pt x="536" y="2390"/>
                  </a:lnTo>
                  <a:lnTo>
                    <a:pt x="598" y="2328"/>
                  </a:lnTo>
                  <a:lnTo>
                    <a:pt x="656" y="2270"/>
                  </a:lnTo>
                  <a:lnTo>
                    <a:pt x="713" y="2213"/>
                  </a:lnTo>
                  <a:lnTo>
                    <a:pt x="774" y="2151"/>
                  </a:lnTo>
                  <a:lnTo>
                    <a:pt x="832" y="2094"/>
                  </a:lnTo>
                  <a:lnTo>
                    <a:pt x="894" y="2031"/>
                  </a:lnTo>
                  <a:lnTo>
                    <a:pt x="955" y="1970"/>
                  </a:lnTo>
                  <a:lnTo>
                    <a:pt x="1012" y="1913"/>
                  </a:lnTo>
                  <a:lnTo>
                    <a:pt x="1074" y="1851"/>
                  </a:lnTo>
                  <a:lnTo>
                    <a:pt x="1132" y="1794"/>
                  </a:lnTo>
                  <a:lnTo>
                    <a:pt x="1195" y="1731"/>
                  </a:lnTo>
                  <a:lnTo>
                    <a:pt x="1256" y="1669"/>
                  </a:lnTo>
                  <a:lnTo>
                    <a:pt x="1314" y="1612"/>
                  </a:lnTo>
                  <a:lnTo>
                    <a:pt x="1376" y="1550"/>
                  </a:lnTo>
                  <a:lnTo>
                    <a:pt x="1434" y="1492"/>
                  </a:lnTo>
                  <a:lnTo>
                    <a:pt x="1491" y="1435"/>
                  </a:lnTo>
                  <a:lnTo>
                    <a:pt x="1553" y="1373"/>
                  </a:lnTo>
                  <a:lnTo>
                    <a:pt x="1610" y="1316"/>
                  </a:lnTo>
                  <a:lnTo>
                    <a:pt x="1673" y="1253"/>
                  </a:lnTo>
                  <a:lnTo>
                    <a:pt x="1734" y="1192"/>
                  </a:lnTo>
                  <a:lnTo>
                    <a:pt x="1791" y="1135"/>
                  </a:lnTo>
                  <a:lnTo>
                    <a:pt x="1853" y="1073"/>
                  </a:lnTo>
                  <a:lnTo>
                    <a:pt x="1911" y="1015"/>
                  </a:lnTo>
                  <a:lnTo>
                    <a:pt x="1968" y="958"/>
                  </a:lnTo>
                  <a:lnTo>
                    <a:pt x="2029" y="896"/>
                  </a:lnTo>
                  <a:lnTo>
                    <a:pt x="2087" y="839"/>
                  </a:lnTo>
                  <a:lnTo>
                    <a:pt x="2149" y="777"/>
                  </a:lnTo>
                  <a:lnTo>
                    <a:pt x="2207" y="718"/>
                  </a:lnTo>
                  <a:lnTo>
                    <a:pt x="2264" y="661"/>
                  </a:lnTo>
                  <a:lnTo>
                    <a:pt x="2326" y="600"/>
                  </a:lnTo>
                  <a:lnTo>
                    <a:pt x="2384" y="542"/>
                  </a:lnTo>
                  <a:lnTo>
                    <a:pt x="2446" y="479"/>
                  </a:lnTo>
                  <a:lnTo>
                    <a:pt x="2508" y="418"/>
                  </a:lnTo>
                  <a:lnTo>
                    <a:pt x="2565" y="361"/>
                  </a:lnTo>
                  <a:lnTo>
                    <a:pt x="2627" y="299"/>
                  </a:lnTo>
                  <a:lnTo>
                    <a:pt x="2685" y="241"/>
                  </a:lnTo>
                  <a:lnTo>
                    <a:pt x="2742" y="184"/>
                  </a:lnTo>
                  <a:lnTo>
                    <a:pt x="2804" y="122"/>
                  </a:lnTo>
                  <a:lnTo>
                    <a:pt x="2861" y="64"/>
                  </a:lnTo>
                  <a:lnTo>
                    <a:pt x="2862" y="63"/>
                  </a:lnTo>
                  <a:lnTo>
                    <a:pt x="2863" y="62"/>
                  </a:lnTo>
                  <a:lnTo>
                    <a:pt x="2865" y="60"/>
                  </a:lnTo>
                  <a:lnTo>
                    <a:pt x="2869" y="56"/>
                  </a:lnTo>
                  <a:lnTo>
                    <a:pt x="2877" y="48"/>
                  </a:lnTo>
                  <a:lnTo>
                    <a:pt x="2893" y="32"/>
                  </a:lnTo>
                  <a:lnTo>
                    <a:pt x="2894" y="31"/>
                  </a:lnTo>
                  <a:lnTo>
                    <a:pt x="2895" y="30"/>
                  </a:lnTo>
                  <a:lnTo>
                    <a:pt x="2897" y="28"/>
                  </a:lnTo>
                  <a:lnTo>
                    <a:pt x="2901" y="24"/>
                  </a:lnTo>
                  <a:lnTo>
                    <a:pt x="2909" y="16"/>
                  </a:lnTo>
                  <a:lnTo>
                    <a:pt x="2910" y="15"/>
                  </a:lnTo>
                  <a:lnTo>
                    <a:pt x="2911" y="14"/>
                  </a:lnTo>
                  <a:lnTo>
                    <a:pt x="2913" y="12"/>
                  </a:lnTo>
                  <a:lnTo>
                    <a:pt x="2917" y="8"/>
                  </a:lnTo>
                  <a:lnTo>
                    <a:pt x="2919" y="7"/>
                  </a:lnTo>
                  <a:lnTo>
                    <a:pt x="2920" y="6"/>
                  </a:lnTo>
                  <a:lnTo>
                    <a:pt x="2922" y="4"/>
                  </a:lnTo>
                  <a:lnTo>
                    <a:pt x="2923" y="3"/>
                  </a:lnTo>
                  <a:lnTo>
                    <a:pt x="2924" y="2"/>
                  </a:lnTo>
                  <a:lnTo>
                    <a:pt x="2925" y="1"/>
                  </a:lnTo>
                  <a:lnTo>
                    <a:pt x="2926" y="0"/>
                  </a:lnTo>
                </a:path>
              </a:pathLst>
            </a:custGeom>
            <a:noFill/>
            <a:ln w="3" cap="sq">
              <a:solidFill>
                <a:srgbClr val="993D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993" y="2268"/>
              <a:ext cx="0" cy="1100"/>
            </a:xfrm>
            <a:custGeom>
              <a:avLst/>
              <a:gdLst>
                <a:gd name="T0" fmla="*/ 1825 h 1825"/>
                <a:gd name="T1" fmla="*/ 1825 h 1825"/>
                <a:gd name="T2" fmla="*/ 0 h 18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25">
                  <a:moveTo>
                    <a:pt x="0" y="1825"/>
                  </a:moveTo>
                  <a:lnTo>
                    <a:pt x="0" y="182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993" y="2268"/>
              <a:ext cx="878" cy="0"/>
            </a:xfrm>
            <a:custGeom>
              <a:avLst/>
              <a:gdLst>
                <a:gd name="T0" fmla="*/ 0 w 1453"/>
                <a:gd name="T1" fmla="*/ 0 w 1453"/>
                <a:gd name="T2" fmla="*/ 1453 w 14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53">
                  <a:moveTo>
                    <a:pt x="0" y="0"/>
                  </a:moveTo>
                  <a:lnTo>
                    <a:pt x="0" y="0"/>
                  </a:lnTo>
                  <a:lnTo>
                    <a:pt x="1453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871" y="2268"/>
              <a:ext cx="0" cy="475"/>
            </a:xfrm>
            <a:custGeom>
              <a:avLst/>
              <a:gdLst>
                <a:gd name="T0" fmla="*/ 0 h 788"/>
                <a:gd name="T1" fmla="*/ 0 h 788"/>
                <a:gd name="T2" fmla="*/ 788 h 78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88">
                  <a:moveTo>
                    <a:pt x="0" y="0"/>
                  </a:moveTo>
                  <a:lnTo>
                    <a:pt x="0" y="0"/>
                  </a:lnTo>
                  <a:lnTo>
                    <a:pt x="0" y="788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395" y="2743"/>
              <a:ext cx="476" cy="0"/>
            </a:xfrm>
            <a:custGeom>
              <a:avLst/>
              <a:gdLst>
                <a:gd name="T0" fmla="*/ 788 w 788"/>
                <a:gd name="T1" fmla="*/ 788 w 788"/>
                <a:gd name="T2" fmla="*/ 0 w 7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88">
                  <a:moveTo>
                    <a:pt x="788" y="0"/>
                  </a:moveTo>
                  <a:lnTo>
                    <a:pt x="788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95" y="2415"/>
              <a:ext cx="0" cy="328"/>
            </a:xfrm>
            <a:custGeom>
              <a:avLst/>
              <a:gdLst>
                <a:gd name="T0" fmla="*/ 543 h 543"/>
                <a:gd name="T1" fmla="*/ 543 h 543"/>
                <a:gd name="T2" fmla="*/ 0 h 5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3">
                  <a:moveTo>
                    <a:pt x="0" y="543"/>
                  </a:moveTo>
                  <a:lnTo>
                    <a:pt x="0" y="543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395" y="2415"/>
              <a:ext cx="328" cy="0"/>
            </a:xfrm>
            <a:custGeom>
              <a:avLst/>
              <a:gdLst>
                <a:gd name="T0" fmla="*/ 0 w 543"/>
                <a:gd name="T1" fmla="*/ 0 w 543"/>
                <a:gd name="T2" fmla="*/ 543 w 5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43">
                  <a:moveTo>
                    <a:pt x="0" y="0"/>
                  </a:moveTo>
                  <a:lnTo>
                    <a:pt x="0" y="0"/>
                  </a:lnTo>
                  <a:lnTo>
                    <a:pt x="543" y="0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723" y="2415"/>
              <a:ext cx="0" cy="211"/>
            </a:xfrm>
            <a:custGeom>
              <a:avLst/>
              <a:gdLst>
                <a:gd name="T0" fmla="*/ 0 h 350"/>
                <a:gd name="T1" fmla="*/ 0 h 350"/>
                <a:gd name="T2" fmla="*/ 350 h 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0">
                  <a:moveTo>
                    <a:pt x="0" y="0"/>
                  </a:moveTo>
                  <a:lnTo>
                    <a:pt x="0" y="0"/>
                  </a:lnTo>
                  <a:lnTo>
                    <a:pt x="0" y="35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511" y="2626"/>
              <a:ext cx="212" cy="0"/>
            </a:xfrm>
            <a:custGeom>
              <a:avLst/>
              <a:gdLst>
                <a:gd name="T0" fmla="*/ 350 w 350"/>
                <a:gd name="T1" fmla="*/ 350 w 350"/>
                <a:gd name="T2" fmla="*/ 0 w 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0">
                  <a:moveTo>
                    <a:pt x="350" y="0"/>
                  </a:moveTo>
                  <a:lnTo>
                    <a:pt x="350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511" y="2482"/>
              <a:ext cx="0" cy="144"/>
            </a:xfrm>
            <a:custGeom>
              <a:avLst/>
              <a:gdLst>
                <a:gd name="T0" fmla="*/ 240 h 240"/>
                <a:gd name="T1" fmla="*/ 240 h 240"/>
                <a:gd name="T2" fmla="*/ 0 h 2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0">
                  <a:moveTo>
                    <a:pt x="0" y="240"/>
                  </a:move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511" y="2482"/>
              <a:ext cx="145" cy="0"/>
            </a:xfrm>
            <a:custGeom>
              <a:avLst/>
              <a:gdLst>
                <a:gd name="T0" fmla="*/ 0 w 240"/>
                <a:gd name="T1" fmla="*/ 0 w 240"/>
                <a:gd name="T2" fmla="*/ 240 w 2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0">
                  <a:moveTo>
                    <a:pt x="0" y="0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656" y="2482"/>
              <a:ext cx="0" cy="96"/>
            </a:xfrm>
            <a:custGeom>
              <a:avLst/>
              <a:gdLst>
                <a:gd name="T0" fmla="*/ 0 h 159"/>
                <a:gd name="T1" fmla="*/ 0 h 159"/>
                <a:gd name="T2" fmla="*/ 159 h 1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9">
                  <a:moveTo>
                    <a:pt x="0" y="0"/>
                  </a:moveTo>
                  <a:lnTo>
                    <a:pt x="0" y="0"/>
                  </a:lnTo>
                  <a:lnTo>
                    <a:pt x="0" y="159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560" y="2578"/>
              <a:ext cx="96" cy="0"/>
            </a:xfrm>
            <a:custGeom>
              <a:avLst/>
              <a:gdLst>
                <a:gd name="T0" fmla="*/ 159 w 159"/>
                <a:gd name="T1" fmla="*/ 159 w 159"/>
                <a:gd name="T2" fmla="*/ 0 w 1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9">
                  <a:moveTo>
                    <a:pt x="159" y="0"/>
                  </a:moveTo>
                  <a:lnTo>
                    <a:pt x="159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560" y="2512"/>
              <a:ext cx="0" cy="66"/>
            </a:xfrm>
            <a:custGeom>
              <a:avLst/>
              <a:gdLst>
                <a:gd name="T0" fmla="*/ 108 h 108"/>
                <a:gd name="T1" fmla="*/ 108 h 108"/>
                <a:gd name="T2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8">
                  <a:moveTo>
                    <a:pt x="0" y="108"/>
                  </a:moveTo>
                  <a:lnTo>
                    <a:pt x="0" y="108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560" y="2512"/>
              <a:ext cx="66" cy="0"/>
            </a:xfrm>
            <a:custGeom>
              <a:avLst/>
              <a:gdLst>
                <a:gd name="T0" fmla="*/ 0 w 108"/>
                <a:gd name="T1" fmla="*/ 0 w 108"/>
                <a:gd name="T2" fmla="*/ 108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0" y="0"/>
                  </a:moveTo>
                  <a:lnTo>
                    <a:pt x="0" y="0"/>
                  </a:lnTo>
                  <a:lnTo>
                    <a:pt x="108" y="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626" y="2512"/>
              <a:ext cx="0" cy="44"/>
            </a:xfrm>
            <a:custGeom>
              <a:avLst/>
              <a:gdLst>
                <a:gd name="T0" fmla="*/ 0 h 72"/>
                <a:gd name="T1" fmla="*/ 0 h 72"/>
                <a:gd name="T2" fmla="*/ 72 h 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2">
                  <a:moveTo>
                    <a:pt x="0" y="0"/>
                  </a:moveTo>
                  <a:lnTo>
                    <a:pt x="0" y="0"/>
                  </a:lnTo>
                  <a:lnTo>
                    <a:pt x="0" y="72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582" y="2556"/>
              <a:ext cx="44" cy="0"/>
            </a:xfrm>
            <a:custGeom>
              <a:avLst/>
              <a:gdLst>
                <a:gd name="T0" fmla="*/ 72 w 72"/>
                <a:gd name="T1" fmla="*/ 72 w 72"/>
                <a:gd name="T2" fmla="*/ 0 w 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2">
                  <a:moveTo>
                    <a:pt x="72" y="0"/>
                  </a:move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582" y="2526"/>
              <a:ext cx="0" cy="30"/>
            </a:xfrm>
            <a:custGeom>
              <a:avLst/>
              <a:gdLst>
                <a:gd name="T0" fmla="*/ 49 h 49"/>
                <a:gd name="T1" fmla="*/ 49 h 49"/>
                <a:gd name="T2" fmla="*/ 0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9">
                  <a:moveTo>
                    <a:pt x="0" y="49"/>
                  </a:move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582" y="2526"/>
              <a:ext cx="29" cy="0"/>
            </a:xfrm>
            <a:custGeom>
              <a:avLst/>
              <a:gdLst>
                <a:gd name="T0" fmla="*/ 0 w 48"/>
                <a:gd name="T1" fmla="*/ 0 w 48"/>
                <a:gd name="T2" fmla="*/ 48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611" y="2526"/>
              <a:ext cx="0" cy="20"/>
            </a:xfrm>
            <a:custGeom>
              <a:avLst/>
              <a:gdLst>
                <a:gd name="T0" fmla="*/ 0 h 33"/>
                <a:gd name="T1" fmla="*/ 0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592" y="2546"/>
              <a:ext cx="19" cy="0"/>
            </a:xfrm>
            <a:custGeom>
              <a:avLst/>
              <a:gdLst>
                <a:gd name="T0" fmla="*/ 32 w 32"/>
                <a:gd name="T1" fmla="*/ 32 w 32"/>
                <a:gd name="T2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92" y="2533"/>
              <a:ext cx="0" cy="13"/>
            </a:xfrm>
            <a:custGeom>
              <a:avLst/>
              <a:gdLst>
                <a:gd name="T0" fmla="*/ 22 h 22"/>
                <a:gd name="T1" fmla="*/ 22 h 22"/>
                <a:gd name="T2" fmla="*/ 0 h 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">
                  <a:moveTo>
                    <a:pt x="0" y="22"/>
                  </a:move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92" y="2533"/>
              <a:ext cx="13" cy="0"/>
            </a:xfrm>
            <a:custGeom>
              <a:avLst/>
              <a:gdLst>
                <a:gd name="T0" fmla="*/ 0 w 22"/>
                <a:gd name="T1" fmla="*/ 0 w 22"/>
                <a:gd name="T2" fmla="*/ 22 w 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605" y="2533"/>
              <a:ext cx="0" cy="9"/>
            </a:xfrm>
            <a:custGeom>
              <a:avLst/>
              <a:gdLst>
                <a:gd name="T0" fmla="*/ 0 h 15"/>
                <a:gd name="T1" fmla="*/ 0 h 15"/>
                <a:gd name="T2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3" cap="sq">
              <a:solidFill>
                <a:srgbClr val="00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596" y="2542"/>
              <a:ext cx="9" cy="0"/>
            </a:xfrm>
            <a:custGeom>
              <a:avLst/>
              <a:gdLst>
                <a:gd name="T0" fmla="*/ 15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596" y="2536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1A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596" y="2536"/>
              <a:ext cx="6" cy="0"/>
            </a:xfrm>
            <a:custGeom>
              <a:avLst/>
              <a:gdLst>
                <a:gd name="T0" fmla="*/ 0 w 10"/>
                <a:gd name="T1" fmla="*/ 0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3" cap="sq">
              <a:solidFill>
                <a:srgbClr val="001A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602" y="2536"/>
              <a:ext cx="0" cy="4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3" cap="sq">
              <a:solidFill>
                <a:srgbClr val="33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598" y="2540"/>
              <a:ext cx="4" cy="0"/>
            </a:xfrm>
            <a:custGeom>
              <a:avLst/>
              <a:gdLst>
                <a:gd name="T0" fmla="*/ 7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98" y="2537"/>
              <a:ext cx="0" cy="3"/>
            </a:xfrm>
            <a:custGeom>
              <a:avLst/>
              <a:gdLst>
                <a:gd name="T0" fmla="*/ 5 h 5"/>
                <a:gd name="T1" fmla="*/ 5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598" y="2537"/>
              <a:ext cx="3" cy="0"/>
            </a:xfrm>
            <a:custGeom>
              <a:avLst/>
              <a:gdLst>
                <a:gd name="T0" fmla="*/ 0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3" cap="sq">
              <a:solidFill>
                <a:srgbClr val="8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601" y="2537"/>
              <a:ext cx="0" cy="2"/>
            </a:xfrm>
            <a:custGeom>
              <a:avLst/>
              <a:gdLst>
                <a:gd name="T0" fmla="*/ 0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13" cap="sq">
              <a:solidFill>
                <a:srgbClr val="CC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599" y="2539"/>
              <a:ext cx="2" cy="0"/>
            </a:xfrm>
            <a:custGeom>
              <a:avLst/>
              <a:gdLst>
                <a:gd name="T0" fmla="*/ 3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599" y="253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599" y="2538"/>
              <a:ext cx="1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3" cap="sq">
              <a:solidFill>
                <a:srgbClr val="FF00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594" y="2531"/>
              <a:ext cx="12" cy="14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11 h 23"/>
                <a:gd name="T4" fmla="*/ 21 w 21"/>
                <a:gd name="T5" fmla="*/ 0 h 23"/>
                <a:gd name="T6" fmla="*/ 0 w 21"/>
                <a:gd name="T7" fmla="*/ 0 h 23"/>
                <a:gd name="T8" fmla="*/ 0 w 21"/>
                <a:gd name="T9" fmla="*/ 11 h 23"/>
                <a:gd name="T10" fmla="*/ 0 w 21"/>
                <a:gd name="T11" fmla="*/ 13 h 23"/>
                <a:gd name="T12" fmla="*/ 0 w 21"/>
                <a:gd name="T13" fmla="*/ 23 h 23"/>
                <a:gd name="T14" fmla="*/ 21 w 21"/>
                <a:gd name="T15" fmla="*/ 23 h 23"/>
                <a:gd name="T16" fmla="*/ 21 w 21"/>
                <a:gd name="T17" fmla="*/ 13 h 23"/>
                <a:gd name="T18" fmla="*/ 21 w 21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21" y="23"/>
                  </a:lnTo>
                  <a:lnTo>
                    <a:pt x="21" y="13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00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593" y="2532"/>
              <a:ext cx="13" cy="13"/>
            </a:xfrm>
            <a:custGeom>
              <a:avLst/>
              <a:gdLst>
                <a:gd name="T0" fmla="*/ 12 w 22"/>
                <a:gd name="T1" fmla="*/ 21 h 21"/>
                <a:gd name="T2" fmla="*/ 12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2 w 22"/>
                <a:gd name="T9" fmla="*/ 0 h 21"/>
                <a:gd name="T10" fmla="*/ 10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0 w 22"/>
                <a:gd name="T17" fmla="*/ 21 h 21"/>
                <a:gd name="T18" fmla="*/ 12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2" y="21"/>
                  </a:moveTo>
                  <a:lnTo>
                    <a:pt x="12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F00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593" y="2532"/>
              <a:ext cx="13" cy="13"/>
            </a:xfrm>
            <a:custGeom>
              <a:avLst/>
              <a:gdLst>
                <a:gd name="T0" fmla="*/ 0 w 21"/>
                <a:gd name="T1" fmla="*/ 12 h 22"/>
                <a:gd name="T2" fmla="*/ 0 w 21"/>
                <a:gd name="T3" fmla="*/ 12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2 h 22"/>
                <a:gd name="T10" fmla="*/ 21 w 21"/>
                <a:gd name="T11" fmla="*/ 11 h 22"/>
                <a:gd name="T12" fmla="*/ 21 w 21"/>
                <a:gd name="T13" fmla="*/ 0 h 22"/>
                <a:gd name="T14" fmla="*/ 0 w 21"/>
                <a:gd name="T15" fmla="*/ 0 h 22"/>
                <a:gd name="T16" fmla="*/ 0 w 21"/>
                <a:gd name="T17" fmla="*/ 11 h 22"/>
                <a:gd name="T18" fmla="*/ 0 w 21"/>
                <a:gd name="T1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12"/>
                  </a:moveTo>
                  <a:lnTo>
                    <a:pt x="0" y="12"/>
                  </a:lnTo>
                  <a:lnTo>
                    <a:pt x="0" y="22"/>
                  </a:lnTo>
                  <a:lnTo>
                    <a:pt x="21" y="2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593" y="2532"/>
              <a:ext cx="13" cy="12"/>
            </a:xfrm>
            <a:custGeom>
              <a:avLst/>
              <a:gdLst>
                <a:gd name="T0" fmla="*/ 10 w 22"/>
                <a:gd name="T1" fmla="*/ 0 h 21"/>
                <a:gd name="T2" fmla="*/ 10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0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0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593" y="2532"/>
              <a:ext cx="13" cy="13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1 h 22"/>
                <a:gd name="T4" fmla="*/ 22 w 22"/>
                <a:gd name="T5" fmla="*/ 0 h 22"/>
                <a:gd name="T6" fmla="*/ 0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22 h 22"/>
                <a:gd name="T14" fmla="*/ 22 w 22"/>
                <a:gd name="T15" fmla="*/ 22 h 22"/>
                <a:gd name="T16" fmla="*/ 22 w 22"/>
                <a:gd name="T17" fmla="*/ 11 h 22"/>
                <a:gd name="T18" fmla="*/ 22 w 22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593" y="2532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1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1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593" y="2532"/>
              <a:ext cx="13" cy="13"/>
            </a:xfrm>
            <a:custGeom>
              <a:avLst/>
              <a:gdLst>
                <a:gd name="T0" fmla="*/ 0 w 21"/>
                <a:gd name="T1" fmla="*/ 11 h 22"/>
                <a:gd name="T2" fmla="*/ 0 w 21"/>
                <a:gd name="T3" fmla="*/ 11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1 h 22"/>
                <a:gd name="T10" fmla="*/ 21 w 21"/>
                <a:gd name="T11" fmla="*/ 11 h 22"/>
                <a:gd name="T12" fmla="*/ 21 w 21"/>
                <a:gd name="T13" fmla="*/ 0 h 22"/>
                <a:gd name="T14" fmla="*/ 0 w 21"/>
                <a:gd name="T15" fmla="*/ 0 h 22"/>
                <a:gd name="T16" fmla="*/ 0 w 21"/>
                <a:gd name="T17" fmla="*/ 11 h 22"/>
                <a:gd name="T18" fmla="*/ 0 w 2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21" y="2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593" y="2532"/>
              <a:ext cx="13" cy="12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732" y="3405"/>
              <a:ext cx="1840" cy="0"/>
            </a:xfrm>
            <a:custGeom>
              <a:avLst/>
              <a:gdLst>
                <a:gd name="T0" fmla="*/ 3046 w 3046"/>
                <a:gd name="T1" fmla="*/ 3046 w 3046"/>
                <a:gd name="T2" fmla="*/ 0 w 3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46">
                  <a:moveTo>
                    <a:pt x="3046" y="0"/>
                  </a:moveTo>
                  <a:lnTo>
                    <a:pt x="3046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732" y="1568"/>
              <a:ext cx="0" cy="1837"/>
            </a:xfrm>
            <a:custGeom>
              <a:avLst/>
              <a:gdLst>
                <a:gd name="T0" fmla="*/ 3046 h 3046"/>
                <a:gd name="T1" fmla="*/ 3046 h 3046"/>
                <a:gd name="T2" fmla="*/ 0 h 30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46">
                  <a:moveTo>
                    <a:pt x="0" y="3046"/>
                  </a:moveTo>
                  <a:lnTo>
                    <a:pt x="0" y="3046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732" y="1568"/>
              <a:ext cx="1840" cy="0"/>
            </a:xfrm>
            <a:custGeom>
              <a:avLst/>
              <a:gdLst>
                <a:gd name="T0" fmla="*/ 0 w 3046"/>
                <a:gd name="T1" fmla="*/ 0 w 3046"/>
                <a:gd name="T2" fmla="*/ 3046 w 3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46">
                  <a:moveTo>
                    <a:pt x="0" y="0"/>
                  </a:moveTo>
                  <a:lnTo>
                    <a:pt x="0" y="0"/>
                  </a:lnTo>
                  <a:lnTo>
                    <a:pt x="3046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572" y="1568"/>
              <a:ext cx="0" cy="1837"/>
            </a:xfrm>
            <a:custGeom>
              <a:avLst/>
              <a:gdLst>
                <a:gd name="T0" fmla="*/ 0 h 3046"/>
                <a:gd name="T1" fmla="*/ 0 h 3046"/>
                <a:gd name="T2" fmla="*/ 3046 h 30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46">
                  <a:moveTo>
                    <a:pt x="0" y="0"/>
                  </a:moveTo>
                  <a:lnTo>
                    <a:pt x="0" y="0"/>
                  </a:lnTo>
                  <a:lnTo>
                    <a:pt x="0" y="3046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768" y="3379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732" y="3412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881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993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106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1218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331" y="3379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295" y="3412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43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1556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668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80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893" y="3379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857" y="3412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006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118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230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343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2456" y="3379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2419" y="3412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568" y="3390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732" y="3368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640" y="3328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732" y="3256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732" y="3144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732" y="3032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732" y="291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732" y="2807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640" y="2766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732" y="2695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732" y="2582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32" y="2470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732" y="2357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732" y="2245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640" y="2205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732" y="2133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732" y="2021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732" y="1908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732" y="1796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732" y="1684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640" y="1643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732" y="1572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768" y="1568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881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993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1106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1218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331" y="1568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1443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1556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1668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1780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1893" y="1568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2006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2118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2230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2343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2456" y="1568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2568" y="1568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2546" y="3368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2556" y="3256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2556" y="3144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2556" y="3032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2556" y="291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2546" y="2807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2556" y="2695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2556" y="2582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2556" y="2470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2556" y="2357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2546" y="2245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556" y="2133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2556" y="2021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2556" y="1908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2556" y="1796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2546" y="1684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556" y="1572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133" name="Group 133"/>
          <p:cNvGrpSpPr>
            <a:grpSpLocks noChangeAspect="1"/>
          </p:cNvGrpSpPr>
          <p:nvPr/>
        </p:nvGrpSpPr>
        <p:grpSpPr bwMode="auto">
          <a:xfrm>
            <a:off x="4787900" y="2492375"/>
            <a:ext cx="3441700" cy="3022600"/>
            <a:chOff x="3016" y="1570"/>
            <a:chExt cx="2168" cy="1904"/>
          </a:xfrm>
        </p:grpSpPr>
        <p:sp>
          <p:nvSpPr>
            <p:cNvPr id="134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016" y="1570"/>
              <a:ext cx="2168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3000" y="154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3016" y="2490"/>
              <a:ext cx="2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Helvetica"/>
                  <a:cs typeface="Arial" pitchFamily="34" charset="0"/>
                </a:rPr>
                <a:t>Out[50]=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390" y="2244"/>
              <a:ext cx="1767" cy="1123"/>
            </a:xfrm>
            <a:custGeom>
              <a:avLst/>
              <a:gdLst>
                <a:gd name="T0" fmla="*/ 1 w 2926"/>
                <a:gd name="T1" fmla="*/ 0 h 1862"/>
                <a:gd name="T2" fmla="*/ 4 w 2926"/>
                <a:gd name="T3" fmla="*/ 0 h 1862"/>
                <a:gd name="T4" fmla="*/ 7 w 2926"/>
                <a:gd name="T5" fmla="*/ 0 h 1862"/>
                <a:gd name="T6" fmla="*/ 9 w 2926"/>
                <a:gd name="T7" fmla="*/ 0 h 1862"/>
                <a:gd name="T8" fmla="*/ 12 w 2926"/>
                <a:gd name="T9" fmla="*/ 0 h 1862"/>
                <a:gd name="T10" fmla="*/ 16 w 2926"/>
                <a:gd name="T11" fmla="*/ 0 h 1862"/>
                <a:gd name="T12" fmla="*/ 19 w 2926"/>
                <a:gd name="T13" fmla="*/ 0 h 1862"/>
                <a:gd name="T14" fmla="*/ 23 w 2926"/>
                <a:gd name="T15" fmla="*/ 0 h 1862"/>
                <a:gd name="T16" fmla="*/ 29 w 2926"/>
                <a:gd name="T17" fmla="*/ 0 h 1862"/>
                <a:gd name="T18" fmla="*/ 33 w 2926"/>
                <a:gd name="T19" fmla="*/ 0 h 1862"/>
                <a:gd name="T20" fmla="*/ 38 w 2926"/>
                <a:gd name="T21" fmla="*/ 0 h 1862"/>
                <a:gd name="T22" fmla="*/ 44 w 2926"/>
                <a:gd name="T23" fmla="*/ 1 h 1862"/>
                <a:gd name="T24" fmla="*/ 51 w 2926"/>
                <a:gd name="T25" fmla="*/ 1 h 1862"/>
                <a:gd name="T26" fmla="*/ 60 w 2926"/>
                <a:gd name="T27" fmla="*/ 1 h 1862"/>
                <a:gd name="T28" fmla="*/ 73 w 2926"/>
                <a:gd name="T29" fmla="*/ 2 h 1862"/>
                <a:gd name="T30" fmla="*/ 77 w 2926"/>
                <a:gd name="T31" fmla="*/ 2 h 1862"/>
                <a:gd name="T32" fmla="*/ 90 w 2926"/>
                <a:gd name="T33" fmla="*/ 2 h 1862"/>
                <a:gd name="T34" fmla="*/ 97 w 2926"/>
                <a:gd name="T35" fmla="*/ 3 h 1862"/>
                <a:gd name="T36" fmla="*/ 121 w 2926"/>
                <a:gd name="T37" fmla="*/ 4 h 1862"/>
                <a:gd name="T38" fmla="*/ 127 w 2926"/>
                <a:gd name="T39" fmla="*/ 4 h 1862"/>
                <a:gd name="T40" fmla="*/ 150 w 2926"/>
                <a:gd name="T41" fmla="*/ 6 h 1862"/>
                <a:gd name="T42" fmla="*/ 156 w 2926"/>
                <a:gd name="T43" fmla="*/ 7 h 1862"/>
                <a:gd name="T44" fmla="*/ 179 w 2926"/>
                <a:gd name="T45" fmla="*/ 9 h 1862"/>
                <a:gd name="T46" fmla="*/ 185 w 2926"/>
                <a:gd name="T47" fmla="*/ 9 h 1862"/>
                <a:gd name="T48" fmla="*/ 208 w 2926"/>
                <a:gd name="T49" fmla="*/ 12 h 1862"/>
                <a:gd name="T50" fmla="*/ 214 w 2926"/>
                <a:gd name="T51" fmla="*/ 12 h 1862"/>
                <a:gd name="T52" fmla="*/ 236 w 2926"/>
                <a:gd name="T53" fmla="*/ 15 h 1862"/>
                <a:gd name="T54" fmla="*/ 243 w 2926"/>
                <a:gd name="T55" fmla="*/ 16 h 1862"/>
                <a:gd name="T56" fmla="*/ 297 w 2926"/>
                <a:gd name="T57" fmla="*/ 24 h 1862"/>
                <a:gd name="T58" fmla="*/ 301 w 2926"/>
                <a:gd name="T59" fmla="*/ 24 h 1862"/>
                <a:gd name="T60" fmla="*/ 326 w 2926"/>
                <a:gd name="T61" fmla="*/ 28 h 1862"/>
                <a:gd name="T62" fmla="*/ 479 w 2926"/>
                <a:gd name="T63" fmla="*/ 61 h 1862"/>
                <a:gd name="T64" fmla="*/ 656 w 2926"/>
                <a:gd name="T65" fmla="*/ 114 h 1862"/>
                <a:gd name="T66" fmla="*/ 832 w 2926"/>
                <a:gd name="T67" fmla="*/ 183 h 1862"/>
                <a:gd name="T68" fmla="*/ 1012 w 2926"/>
                <a:gd name="T69" fmla="*/ 268 h 1862"/>
                <a:gd name="T70" fmla="*/ 1195 w 2926"/>
                <a:gd name="T71" fmla="*/ 370 h 1862"/>
                <a:gd name="T72" fmla="*/ 1376 w 2926"/>
                <a:gd name="T73" fmla="*/ 485 h 1862"/>
                <a:gd name="T74" fmla="*/ 1553 w 2926"/>
                <a:gd name="T75" fmla="*/ 610 h 1862"/>
                <a:gd name="T76" fmla="*/ 1734 w 2926"/>
                <a:gd name="T77" fmla="*/ 750 h 1862"/>
                <a:gd name="T78" fmla="*/ 1911 w 2926"/>
                <a:gd name="T79" fmla="*/ 897 h 1862"/>
                <a:gd name="T80" fmla="*/ 2087 w 2926"/>
                <a:gd name="T81" fmla="*/ 1052 h 1862"/>
                <a:gd name="T82" fmla="*/ 2264 w 2926"/>
                <a:gd name="T83" fmla="*/ 1215 h 1862"/>
                <a:gd name="T84" fmla="*/ 2446 w 2926"/>
                <a:gd name="T85" fmla="*/ 1388 h 1862"/>
                <a:gd name="T86" fmla="*/ 2627 w 2926"/>
                <a:gd name="T87" fmla="*/ 1565 h 1862"/>
                <a:gd name="T88" fmla="*/ 2804 w 2926"/>
                <a:gd name="T89" fmla="*/ 1741 h 1862"/>
                <a:gd name="T90" fmla="*/ 2863 w 2926"/>
                <a:gd name="T91" fmla="*/ 1800 h 1862"/>
                <a:gd name="T92" fmla="*/ 2877 w 2926"/>
                <a:gd name="T93" fmla="*/ 1814 h 1862"/>
                <a:gd name="T94" fmla="*/ 2895 w 2926"/>
                <a:gd name="T95" fmla="*/ 1832 h 1862"/>
                <a:gd name="T96" fmla="*/ 2909 w 2926"/>
                <a:gd name="T97" fmla="*/ 1846 h 1862"/>
                <a:gd name="T98" fmla="*/ 2913 w 2926"/>
                <a:gd name="T99" fmla="*/ 1850 h 1862"/>
                <a:gd name="T100" fmla="*/ 2920 w 2926"/>
                <a:gd name="T101" fmla="*/ 1856 h 1862"/>
                <a:gd name="T102" fmla="*/ 2924 w 2926"/>
                <a:gd name="T103" fmla="*/ 186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6" h="186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9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7" y="3"/>
                  </a:lnTo>
                  <a:lnTo>
                    <a:pt x="105" y="3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5" y="5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3" y="6"/>
                  </a:lnTo>
                  <a:lnTo>
                    <a:pt x="156" y="7"/>
                  </a:lnTo>
                  <a:lnTo>
                    <a:pt x="164" y="7"/>
                  </a:lnTo>
                  <a:lnTo>
                    <a:pt x="178" y="9"/>
                  </a:lnTo>
                  <a:lnTo>
                    <a:pt x="179" y="9"/>
                  </a:lnTo>
                  <a:lnTo>
                    <a:pt x="180" y="9"/>
                  </a:lnTo>
                  <a:lnTo>
                    <a:pt x="182" y="9"/>
                  </a:lnTo>
                  <a:lnTo>
                    <a:pt x="185" y="9"/>
                  </a:lnTo>
                  <a:lnTo>
                    <a:pt x="192" y="10"/>
                  </a:lnTo>
                  <a:lnTo>
                    <a:pt x="207" y="11"/>
                  </a:lnTo>
                  <a:lnTo>
                    <a:pt x="208" y="12"/>
                  </a:lnTo>
                  <a:lnTo>
                    <a:pt x="209" y="12"/>
                  </a:lnTo>
                  <a:lnTo>
                    <a:pt x="210" y="12"/>
                  </a:lnTo>
                  <a:lnTo>
                    <a:pt x="214" y="12"/>
                  </a:lnTo>
                  <a:lnTo>
                    <a:pt x="221" y="13"/>
                  </a:lnTo>
                  <a:lnTo>
                    <a:pt x="235" y="15"/>
                  </a:lnTo>
                  <a:lnTo>
                    <a:pt x="236" y="15"/>
                  </a:lnTo>
                  <a:lnTo>
                    <a:pt x="237" y="15"/>
                  </a:lnTo>
                  <a:lnTo>
                    <a:pt x="239" y="15"/>
                  </a:lnTo>
                  <a:lnTo>
                    <a:pt x="243" y="16"/>
                  </a:lnTo>
                  <a:lnTo>
                    <a:pt x="251" y="17"/>
                  </a:lnTo>
                  <a:lnTo>
                    <a:pt x="266" y="19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1" y="24"/>
                  </a:lnTo>
                  <a:lnTo>
                    <a:pt x="304" y="25"/>
                  </a:lnTo>
                  <a:lnTo>
                    <a:pt x="311" y="26"/>
                  </a:lnTo>
                  <a:lnTo>
                    <a:pt x="326" y="28"/>
                  </a:lnTo>
                  <a:lnTo>
                    <a:pt x="355" y="34"/>
                  </a:lnTo>
                  <a:lnTo>
                    <a:pt x="417" y="47"/>
                  </a:lnTo>
                  <a:lnTo>
                    <a:pt x="479" y="61"/>
                  </a:lnTo>
                  <a:lnTo>
                    <a:pt x="536" y="77"/>
                  </a:lnTo>
                  <a:lnTo>
                    <a:pt x="598" y="95"/>
                  </a:lnTo>
                  <a:lnTo>
                    <a:pt x="656" y="114"/>
                  </a:lnTo>
                  <a:lnTo>
                    <a:pt x="713" y="135"/>
                  </a:lnTo>
                  <a:lnTo>
                    <a:pt x="774" y="159"/>
                  </a:lnTo>
                  <a:lnTo>
                    <a:pt x="832" y="183"/>
                  </a:lnTo>
                  <a:lnTo>
                    <a:pt x="894" y="210"/>
                  </a:lnTo>
                  <a:lnTo>
                    <a:pt x="955" y="240"/>
                  </a:lnTo>
                  <a:lnTo>
                    <a:pt x="1012" y="268"/>
                  </a:lnTo>
                  <a:lnTo>
                    <a:pt x="1074" y="301"/>
                  </a:lnTo>
                  <a:lnTo>
                    <a:pt x="1132" y="334"/>
                  </a:lnTo>
                  <a:lnTo>
                    <a:pt x="1195" y="370"/>
                  </a:lnTo>
                  <a:lnTo>
                    <a:pt x="1256" y="408"/>
                  </a:lnTo>
                  <a:lnTo>
                    <a:pt x="1314" y="444"/>
                  </a:lnTo>
                  <a:lnTo>
                    <a:pt x="1376" y="485"/>
                  </a:lnTo>
                  <a:lnTo>
                    <a:pt x="1434" y="525"/>
                  </a:lnTo>
                  <a:lnTo>
                    <a:pt x="1491" y="565"/>
                  </a:lnTo>
                  <a:lnTo>
                    <a:pt x="1553" y="610"/>
                  </a:lnTo>
                  <a:lnTo>
                    <a:pt x="1610" y="654"/>
                  </a:lnTo>
                  <a:lnTo>
                    <a:pt x="1673" y="702"/>
                  </a:lnTo>
                  <a:lnTo>
                    <a:pt x="1734" y="750"/>
                  </a:lnTo>
                  <a:lnTo>
                    <a:pt x="1791" y="797"/>
                  </a:lnTo>
                  <a:lnTo>
                    <a:pt x="1853" y="848"/>
                  </a:lnTo>
                  <a:lnTo>
                    <a:pt x="1911" y="897"/>
                  </a:lnTo>
                  <a:lnTo>
                    <a:pt x="1968" y="946"/>
                  </a:lnTo>
                  <a:lnTo>
                    <a:pt x="2029" y="1000"/>
                  </a:lnTo>
                  <a:lnTo>
                    <a:pt x="2087" y="1052"/>
                  </a:lnTo>
                  <a:lnTo>
                    <a:pt x="2149" y="1108"/>
                  </a:lnTo>
                  <a:lnTo>
                    <a:pt x="2207" y="1162"/>
                  </a:lnTo>
                  <a:lnTo>
                    <a:pt x="2264" y="1215"/>
                  </a:lnTo>
                  <a:lnTo>
                    <a:pt x="2326" y="1273"/>
                  </a:lnTo>
                  <a:lnTo>
                    <a:pt x="2384" y="1328"/>
                  </a:lnTo>
                  <a:lnTo>
                    <a:pt x="2446" y="1388"/>
                  </a:lnTo>
                  <a:lnTo>
                    <a:pt x="2508" y="1448"/>
                  </a:lnTo>
                  <a:lnTo>
                    <a:pt x="2565" y="1504"/>
                  </a:lnTo>
                  <a:lnTo>
                    <a:pt x="2627" y="1565"/>
                  </a:lnTo>
                  <a:lnTo>
                    <a:pt x="2685" y="1623"/>
                  </a:lnTo>
                  <a:lnTo>
                    <a:pt x="2742" y="1679"/>
                  </a:lnTo>
                  <a:lnTo>
                    <a:pt x="2804" y="1741"/>
                  </a:lnTo>
                  <a:lnTo>
                    <a:pt x="2861" y="1798"/>
                  </a:lnTo>
                  <a:lnTo>
                    <a:pt x="2862" y="1799"/>
                  </a:lnTo>
                  <a:lnTo>
                    <a:pt x="2863" y="1800"/>
                  </a:lnTo>
                  <a:lnTo>
                    <a:pt x="2865" y="1802"/>
                  </a:lnTo>
                  <a:lnTo>
                    <a:pt x="2869" y="1806"/>
                  </a:lnTo>
                  <a:lnTo>
                    <a:pt x="2877" y="1814"/>
                  </a:lnTo>
                  <a:lnTo>
                    <a:pt x="2893" y="1830"/>
                  </a:lnTo>
                  <a:lnTo>
                    <a:pt x="2894" y="1831"/>
                  </a:lnTo>
                  <a:lnTo>
                    <a:pt x="2895" y="1832"/>
                  </a:lnTo>
                  <a:lnTo>
                    <a:pt x="2897" y="1834"/>
                  </a:lnTo>
                  <a:lnTo>
                    <a:pt x="2901" y="1838"/>
                  </a:lnTo>
                  <a:lnTo>
                    <a:pt x="2909" y="1846"/>
                  </a:lnTo>
                  <a:lnTo>
                    <a:pt x="2910" y="1847"/>
                  </a:lnTo>
                  <a:lnTo>
                    <a:pt x="2911" y="1848"/>
                  </a:lnTo>
                  <a:lnTo>
                    <a:pt x="2913" y="1850"/>
                  </a:lnTo>
                  <a:lnTo>
                    <a:pt x="2917" y="1854"/>
                  </a:lnTo>
                  <a:lnTo>
                    <a:pt x="2919" y="1855"/>
                  </a:lnTo>
                  <a:lnTo>
                    <a:pt x="2920" y="1856"/>
                  </a:lnTo>
                  <a:lnTo>
                    <a:pt x="2922" y="1858"/>
                  </a:lnTo>
                  <a:lnTo>
                    <a:pt x="2923" y="1859"/>
                  </a:lnTo>
                  <a:lnTo>
                    <a:pt x="2924" y="1860"/>
                  </a:lnTo>
                  <a:lnTo>
                    <a:pt x="2925" y="1861"/>
                  </a:lnTo>
                  <a:lnTo>
                    <a:pt x="2926" y="1862"/>
                  </a:lnTo>
                </a:path>
              </a:pathLst>
            </a:custGeom>
            <a:noFill/>
            <a:ln w="3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390" y="1603"/>
              <a:ext cx="1767" cy="1764"/>
            </a:xfrm>
            <a:custGeom>
              <a:avLst/>
              <a:gdLst>
                <a:gd name="T0" fmla="*/ 0 w 2926"/>
                <a:gd name="T1" fmla="*/ 2925 h 2925"/>
                <a:gd name="T2" fmla="*/ 2 w 2926"/>
                <a:gd name="T3" fmla="*/ 2923 h 2925"/>
                <a:gd name="T4" fmla="*/ 8 w 2926"/>
                <a:gd name="T5" fmla="*/ 2918 h 2925"/>
                <a:gd name="T6" fmla="*/ 29 w 2926"/>
                <a:gd name="T7" fmla="*/ 2897 h 2925"/>
                <a:gd name="T8" fmla="*/ 120 w 2926"/>
                <a:gd name="T9" fmla="*/ 2806 h 2925"/>
                <a:gd name="T10" fmla="*/ 235 w 2926"/>
                <a:gd name="T11" fmla="*/ 2690 h 2925"/>
                <a:gd name="T12" fmla="*/ 355 w 2926"/>
                <a:gd name="T13" fmla="*/ 2571 h 2925"/>
                <a:gd name="T14" fmla="*/ 479 w 2926"/>
                <a:gd name="T15" fmla="*/ 2447 h 2925"/>
                <a:gd name="T16" fmla="*/ 598 w 2926"/>
                <a:gd name="T17" fmla="*/ 2328 h 2925"/>
                <a:gd name="T18" fmla="*/ 713 w 2926"/>
                <a:gd name="T19" fmla="*/ 2213 h 2925"/>
                <a:gd name="T20" fmla="*/ 832 w 2926"/>
                <a:gd name="T21" fmla="*/ 2094 h 2925"/>
                <a:gd name="T22" fmla="*/ 955 w 2926"/>
                <a:gd name="T23" fmla="*/ 1970 h 2925"/>
                <a:gd name="T24" fmla="*/ 1074 w 2926"/>
                <a:gd name="T25" fmla="*/ 1851 h 2925"/>
                <a:gd name="T26" fmla="*/ 1195 w 2926"/>
                <a:gd name="T27" fmla="*/ 1731 h 2925"/>
                <a:gd name="T28" fmla="*/ 1314 w 2926"/>
                <a:gd name="T29" fmla="*/ 1612 h 2925"/>
                <a:gd name="T30" fmla="*/ 1434 w 2926"/>
                <a:gd name="T31" fmla="*/ 1492 h 2925"/>
                <a:gd name="T32" fmla="*/ 1553 w 2926"/>
                <a:gd name="T33" fmla="*/ 1373 h 2925"/>
                <a:gd name="T34" fmla="*/ 1673 w 2926"/>
                <a:gd name="T35" fmla="*/ 1253 h 2925"/>
                <a:gd name="T36" fmla="*/ 1791 w 2926"/>
                <a:gd name="T37" fmla="*/ 1135 h 2925"/>
                <a:gd name="T38" fmla="*/ 1911 w 2926"/>
                <a:gd name="T39" fmla="*/ 1015 h 2925"/>
                <a:gd name="T40" fmla="*/ 2029 w 2926"/>
                <a:gd name="T41" fmla="*/ 896 h 2925"/>
                <a:gd name="T42" fmla="*/ 2149 w 2926"/>
                <a:gd name="T43" fmla="*/ 777 h 2925"/>
                <a:gd name="T44" fmla="*/ 2264 w 2926"/>
                <a:gd name="T45" fmla="*/ 661 h 2925"/>
                <a:gd name="T46" fmla="*/ 2384 w 2926"/>
                <a:gd name="T47" fmla="*/ 542 h 2925"/>
                <a:gd name="T48" fmla="*/ 2508 w 2926"/>
                <a:gd name="T49" fmla="*/ 418 h 2925"/>
                <a:gd name="T50" fmla="*/ 2627 w 2926"/>
                <a:gd name="T51" fmla="*/ 299 h 2925"/>
                <a:gd name="T52" fmla="*/ 2742 w 2926"/>
                <a:gd name="T53" fmla="*/ 184 h 2925"/>
                <a:gd name="T54" fmla="*/ 2861 w 2926"/>
                <a:gd name="T55" fmla="*/ 64 h 2925"/>
                <a:gd name="T56" fmla="*/ 2863 w 2926"/>
                <a:gd name="T57" fmla="*/ 62 h 2925"/>
                <a:gd name="T58" fmla="*/ 2869 w 2926"/>
                <a:gd name="T59" fmla="*/ 56 h 2925"/>
                <a:gd name="T60" fmla="*/ 2893 w 2926"/>
                <a:gd name="T61" fmla="*/ 32 h 2925"/>
                <a:gd name="T62" fmla="*/ 2895 w 2926"/>
                <a:gd name="T63" fmla="*/ 30 h 2925"/>
                <a:gd name="T64" fmla="*/ 2901 w 2926"/>
                <a:gd name="T65" fmla="*/ 24 h 2925"/>
                <a:gd name="T66" fmla="*/ 2910 w 2926"/>
                <a:gd name="T67" fmla="*/ 15 h 2925"/>
                <a:gd name="T68" fmla="*/ 2913 w 2926"/>
                <a:gd name="T69" fmla="*/ 12 h 2925"/>
                <a:gd name="T70" fmla="*/ 2919 w 2926"/>
                <a:gd name="T71" fmla="*/ 7 h 2925"/>
                <a:gd name="T72" fmla="*/ 2922 w 2926"/>
                <a:gd name="T73" fmla="*/ 4 h 2925"/>
                <a:gd name="T74" fmla="*/ 2924 w 2926"/>
                <a:gd name="T75" fmla="*/ 2 h 2925"/>
                <a:gd name="T76" fmla="*/ 2926 w 2926"/>
                <a:gd name="T77" fmla="*/ 0 h 2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26" h="2925">
                  <a:moveTo>
                    <a:pt x="0" y="2925"/>
                  </a:moveTo>
                  <a:lnTo>
                    <a:pt x="0" y="2925"/>
                  </a:lnTo>
                  <a:lnTo>
                    <a:pt x="1" y="2924"/>
                  </a:lnTo>
                  <a:lnTo>
                    <a:pt x="2" y="2923"/>
                  </a:lnTo>
                  <a:lnTo>
                    <a:pt x="4" y="2922"/>
                  </a:lnTo>
                  <a:lnTo>
                    <a:pt x="8" y="2918"/>
                  </a:lnTo>
                  <a:lnTo>
                    <a:pt x="15" y="2911"/>
                  </a:lnTo>
                  <a:lnTo>
                    <a:pt x="29" y="2897"/>
                  </a:lnTo>
                  <a:lnTo>
                    <a:pt x="58" y="2868"/>
                  </a:lnTo>
                  <a:lnTo>
                    <a:pt x="120" y="2806"/>
                  </a:lnTo>
                  <a:lnTo>
                    <a:pt x="178" y="2747"/>
                  </a:lnTo>
                  <a:lnTo>
                    <a:pt x="235" y="2690"/>
                  </a:lnTo>
                  <a:lnTo>
                    <a:pt x="297" y="2629"/>
                  </a:lnTo>
                  <a:lnTo>
                    <a:pt x="355" y="2571"/>
                  </a:lnTo>
                  <a:lnTo>
                    <a:pt x="417" y="2508"/>
                  </a:lnTo>
                  <a:lnTo>
                    <a:pt x="479" y="2447"/>
                  </a:lnTo>
                  <a:lnTo>
                    <a:pt x="536" y="2390"/>
                  </a:lnTo>
                  <a:lnTo>
                    <a:pt x="598" y="2328"/>
                  </a:lnTo>
                  <a:lnTo>
                    <a:pt x="656" y="2270"/>
                  </a:lnTo>
                  <a:lnTo>
                    <a:pt x="713" y="2213"/>
                  </a:lnTo>
                  <a:lnTo>
                    <a:pt x="774" y="2151"/>
                  </a:lnTo>
                  <a:lnTo>
                    <a:pt x="832" y="2094"/>
                  </a:lnTo>
                  <a:lnTo>
                    <a:pt x="894" y="2031"/>
                  </a:lnTo>
                  <a:lnTo>
                    <a:pt x="955" y="1970"/>
                  </a:lnTo>
                  <a:lnTo>
                    <a:pt x="1012" y="1913"/>
                  </a:lnTo>
                  <a:lnTo>
                    <a:pt x="1074" y="1851"/>
                  </a:lnTo>
                  <a:lnTo>
                    <a:pt x="1132" y="1794"/>
                  </a:lnTo>
                  <a:lnTo>
                    <a:pt x="1195" y="1731"/>
                  </a:lnTo>
                  <a:lnTo>
                    <a:pt x="1256" y="1669"/>
                  </a:lnTo>
                  <a:lnTo>
                    <a:pt x="1314" y="1612"/>
                  </a:lnTo>
                  <a:lnTo>
                    <a:pt x="1376" y="1550"/>
                  </a:lnTo>
                  <a:lnTo>
                    <a:pt x="1434" y="1492"/>
                  </a:lnTo>
                  <a:lnTo>
                    <a:pt x="1491" y="1435"/>
                  </a:lnTo>
                  <a:lnTo>
                    <a:pt x="1553" y="1373"/>
                  </a:lnTo>
                  <a:lnTo>
                    <a:pt x="1610" y="1316"/>
                  </a:lnTo>
                  <a:lnTo>
                    <a:pt x="1673" y="1253"/>
                  </a:lnTo>
                  <a:lnTo>
                    <a:pt x="1734" y="1192"/>
                  </a:lnTo>
                  <a:lnTo>
                    <a:pt x="1791" y="1135"/>
                  </a:lnTo>
                  <a:lnTo>
                    <a:pt x="1853" y="1073"/>
                  </a:lnTo>
                  <a:lnTo>
                    <a:pt x="1911" y="1015"/>
                  </a:lnTo>
                  <a:lnTo>
                    <a:pt x="1968" y="958"/>
                  </a:lnTo>
                  <a:lnTo>
                    <a:pt x="2029" y="896"/>
                  </a:lnTo>
                  <a:lnTo>
                    <a:pt x="2087" y="839"/>
                  </a:lnTo>
                  <a:lnTo>
                    <a:pt x="2149" y="777"/>
                  </a:lnTo>
                  <a:lnTo>
                    <a:pt x="2207" y="718"/>
                  </a:lnTo>
                  <a:lnTo>
                    <a:pt x="2264" y="661"/>
                  </a:lnTo>
                  <a:lnTo>
                    <a:pt x="2326" y="600"/>
                  </a:lnTo>
                  <a:lnTo>
                    <a:pt x="2384" y="542"/>
                  </a:lnTo>
                  <a:lnTo>
                    <a:pt x="2446" y="479"/>
                  </a:lnTo>
                  <a:lnTo>
                    <a:pt x="2508" y="418"/>
                  </a:lnTo>
                  <a:lnTo>
                    <a:pt x="2565" y="361"/>
                  </a:lnTo>
                  <a:lnTo>
                    <a:pt x="2627" y="299"/>
                  </a:lnTo>
                  <a:lnTo>
                    <a:pt x="2685" y="241"/>
                  </a:lnTo>
                  <a:lnTo>
                    <a:pt x="2742" y="184"/>
                  </a:lnTo>
                  <a:lnTo>
                    <a:pt x="2804" y="122"/>
                  </a:lnTo>
                  <a:lnTo>
                    <a:pt x="2861" y="64"/>
                  </a:lnTo>
                  <a:lnTo>
                    <a:pt x="2862" y="63"/>
                  </a:lnTo>
                  <a:lnTo>
                    <a:pt x="2863" y="62"/>
                  </a:lnTo>
                  <a:lnTo>
                    <a:pt x="2865" y="60"/>
                  </a:lnTo>
                  <a:lnTo>
                    <a:pt x="2869" y="56"/>
                  </a:lnTo>
                  <a:lnTo>
                    <a:pt x="2877" y="48"/>
                  </a:lnTo>
                  <a:lnTo>
                    <a:pt x="2893" y="32"/>
                  </a:lnTo>
                  <a:lnTo>
                    <a:pt x="2894" y="31"/>
                  </a:lnTo>
                  <a:lnTo>
                    <a:pt x="2895" y="30"/>
                  </a:lnTo>
                  <a:lnTo>
                    <a:pt x="2897" y="28"/>
                  </a:lnTo>
                  <a:lnTo>
                    <a:pt x="2901" y="24"/>
                  </a:lnTo>
                  <a:lnTo>
                    <a:pt x="2909" y="16"/>
                  </a:lnTo>
                  <a:lnTo>
                    <a:pt x="2910" y="15"/>
                  </a:lnTo>
                  <a:lnTo>
                    <a:pt x="2911" y="14"/>
                  </a:lnTo>
                  <a:lnTo>
                    <a:pt x="2913" y="12"/>
                  </a:lnTo>
                  <a:lnTo>
                    <a:pt x="2917" y="8"/>
                  </a:lnTo>
                  <a:lnTo>
                    <a:pt x="2919" y="7"/>
                  </a:lnTo>
                  <a:lnTo>
                    <a:pt x="2920" y="6"/>
                  </a:lnTo>
                  <a:lnTo>
                    <a:pt x="2922" y="4"/>
                  </a:lnTo>
                  <a:lnTo>
                    <a:pt x="2923" y="3"/>
                  </a:lnTo>
                  <a:lnTo>
                    <a:pt x="2924" y="2"/>
                  </a:lnTo>
                  <a:lnTo>
                    <a:pt x="2925" y="1"/>
                  </a:lnTo>
                  <a:lnTo>
                    <a:pt x="2926" y="0"/>
                  </a:lnTo>
                </a:path>
              </a:pathLst>
            </a:custGeom>
            <a:noFill/>
            <a:ln w="3" cap="sq">
              <a:solidFill>
                <a:srgbClr val="993D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78" y="3288"/>
              <a:ext cx="0" cy="79"/>
            </a:xfrm>
            <a:custGeom>
              <a:avLst/>
              <a:gdLst>
                <a:gd name="T0" fmla="*/ 131 h 131"/>
                <a:gd name="T1" fmla="*/ 131 h 131"/>
                <a:gd name="T2" fmla="*/ 0 h 1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1">
                  <a:moveTo>
                    <a:pt x="0" y="131"/>
                  </a:moveTo>
                  <a:lnTo>
                    <a:pt x="0" y="131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470" y="3288"/>
              <a:ext cx="1608" cy="0"/>
            </a:xfrm>
            <a:custGeom>
              <a:avLst/>
              <a:gdLst>
                <a:gd name="T0" fmla="*/ 2662 w 2662"/>
                <a:gd name="T1" fmla="*/ 2662 w 2662"/>
                <a:gd name="T2" fmla="*/ 0 w 26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62">
                  <a:moveTo>
                    <a:pt x="2662" y="0"/>
                  </a:moveTo>
                  <a:lnTo>
                    <a:pt x="2662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470" y="2247"/>
              <a:ext cx="0" cy="1041"/>
            </a:xfrm>
            <a:custGeom>
              <a:avLst/>
              <a:gdLst>
                <a:gd name="T0" fmla="*/ 1726 h 1726"/>
                <a:gd name="T1" fmla="*/ 1726 h 1726"/>
                <a:gd name="T2" fmla="*/ 0 h 17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6">
                  <a:moveTo>
                    <a:pt x="0" y="1726"/>
                  </a:moveTo>
                  <a:lnTo>
                    <a:pt x="0" y="1726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470" y="2247"/>
              <a:ext cx="1042" cy="0"/>
            </a:xfrm>
            <a:custGeom>
              <a:avLst/>
              <a:gdLst>
                <a:gd name="T0" fmla="*/ 0 w 1726"/>
                <a:gd name="T1" fmla="*/ 0 w 1726"/>
                <a:gd name="T2" fmla="*/ 1726 w 17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26">
                  <a:moveTo>
                    <a:pt x="0" y="0"/>
                  </a:moveTo>
                  <a:lnTo>
                    <a:pt x="0" y="0"/>
                  </a:lnTo>
                  <a:lnTo>
                    <a:pt x="1726" y="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4512" y="2247"/>
              <a:ext cx="0" cy="511"/>
            </a:xfrm>
            <a:custGeom>
              <a:avLst/>
              <a:gdLst>
                <a:gd name="T0" fmla="*/ 0 h 847"/>
                <a:gd name="T1" fmla="*/ 0 h 847"/>
                <a:gd name="T2" fmla="*/ 847 h 8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47">
                  <a:moveTo>
                    <a:pt x="0" y="0"/>
                  </a:move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4001" y="2758"/>
              <a:ext cx="511" cy="0"/>
            </a:xfrm>
            <a:custGeom>
              <a:avLst/>
              <a:gdLst>
                <a:gd name="T0" fmla="*/ 847 w 847"/>
                <a:gd name="T1" fmla="*/ 847 w 847"/>
                <a:gd name="T2" fmla="*/ 0 w 8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7">
                  <a:moveTo>
                    <a:pt x="847" y="0"/>
                  </a:moveTo>
                  <a:lnTo>
                    <a:pt x="84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001" y="2405"/>
              <a:ext cx="0" cy="353"/>
            </a:xfrm>
            <a:custGeom>
              <a:avLst/>
              <a:gdLst>
                <a:gd name="T0" fmla="*/ 585 h 585"/>
                <a:gd name="T1" fmla="*/ 585 h 585"/>
                <a:gd name="T2" fmla="*/ 0 h 5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5">
                  <a:moveTo>
                    <a:pt x="0" y="585"/>
                  </a:moveTo>
                  <a:lnTo>
                    <a:pt x="0" y="58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4001" y="2405"/>
              <a:ext cx="352" cy="0"/>
            </a:xfrm>
            <a:custGeom>
              <a:avLst/>
              <a:gdLst>
                <a:gd name="T0" fmla="*/ 0 w 584"/>
                <a:gd name="T1" fmla="*/ 0 w 584"/>
                <a:gd name="T2" fmla="*/ 584 w 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4">
                  <a:moveTo>
                    <a:pt x="0" y="0"/>
                  </a:moveTo>
                  <a:lnTo>
                    <a:pt x="0" y="0"/>
                  </a:lnTo>
                  <a:lnTo>
                    <a:pt x="584" y="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353" y="2405"/>
              <a:ext cx="0" cy="226"/>
            </a:xfrm>
            <a:custGeom>
              <a:avLst/>
              <a:gdLst>
                <a:gd name="T0" fmla="*/ 0 h 375"/>
                <a:gd name="T1" fmla="*/ 0 h 375"/>
                <a:gd name="T2" fmla="*/ 375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0"/>
                  </a:moveTo>
                  <a:lnTo>
                    <a:pt x="0" y="0"/>
                  </a:lnTo>
                  <a:lnTo>
                    <a:pt x="0" y="375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127" y="2631"/>
              <a:ext cx="226" cy="0"/>
            </a:xfrm>
            <a:custGeom>
              <a:avLst/>
              <a:gdLst>
                <a:gd name="T0" fmla="*/ 375 w 375"/>
                <a:gd name="T1" fmla="*/ 375 w 375"/>
                <a:gd name="T2" fmla="*/ 0 w 3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5">
                  <a:moveTo>
                    <a:pt x="375" y="0"/>
                  </a:moveTo>
                  <a:lnTo>
                    <a:pt x="375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127" y="2477"/>
              <a:ext cx="0" cy="154"/>
            </a:xfrm>
            <a:custGeom>
              <a:avLst/>
              <a:gdLst>
                <a:gd name="T0" fmla="*/ 256 h 256"/>
                <a:gd name="T1" fmla="*/ 256 h 256"/>
                <a:gd name="T2" fmla="*/ 0 h 2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6">
                  <a:moveTo>
                    <a:pt x="0" y="256"/>
                  </a:move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127" y="2477"/>
              <a:ext cx="155" cy="0"/>
            </a:xfrm>
            <a:custGeom>
              <a:avLst/>
              <a:gdLst>
                <a:gd name="T0" fmla="*/ 0 w 257"/>
                <a:gd name="T1" fmla="*/ 0 w 257"/>
                <a:gd name="T2" fmla="*/ 257 w 2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7">
                  <a:moveTo>
                    <a:pt x="0" y="0"/>
                  </a:moveTo>
                  <a:lnTo>
                    <a:pt x="0" y="0"/>
                  </a:lnTo>
                  <a:lnTo>
                    <a:pt x="257" y="0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4282" y="2477"/>
              <a:ext cx="0" cy="103"/>
            </a:xfrm>
            <a:custGeom>
              <a:avLst/>
              <a:gdLst>
                <a:gd name="T0" fmla="*/ 0 h 170"/>
                <a:gd name="T1" fmla="*/ 0 h 170"/>
                <a:gd name="T2" fmla="*/ 170 h 1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0">
                  <a:moveTo>
                    <a:pt x="0" y="0"/>
                  </a:moveTo>
                  <a:lnTo>
                    <a:pt x="0" y="0"/>
                  </a:lnTo>
                  <a:lnTo>
                    <a:pt x="0" y="17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4179" y="2580"/>
              <a:ext cx="103" cy="0"/>
            </a:xfrm>
            <a:custGeom>
              <a:avLst/>
              <a:gdLst>
                <a:gd name="T0" fmla="*/ 170 w 170"/>
                <a:gd name="T1" fmla="*/ 170 w 170"/>
                <a:gd name="T2" fmla="*/ 0 w 1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0">
                  <a:moveTo>
                    <a:pt x="170" y="0"/>
                  </a:moveTo>
                  <a:lnTo>
                    <a:pt x="170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4179" y="2510"/>
              <a:ext cx="0" cy="70"/>
            </a:xfrm>
            <a:custGeom>
              <a:avLst/>
              <a:gdLst>
                <a:gd name="T0" fmla="*/ 116 h 116"/>
                <a:gd name="T1" fmla="*/ 116 h 116"/>
                <a:gd name="T2" fmla="*/ 0 h 1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6">
                  <a:moveTo>
                    <a:pt x="0" y="116"/>
                  </a:move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4179" y="2510"/>
              <a:ext cx="70" cy="0"/>
            </a:xfrm>
            <a:custGeom>
              <a:avLst/>
              <a:gdLst>
                <a:gd name="T0" fmla="*/ 0 w 116"/>
                <a:gd name="T1" fmla="*/ 0 w 116"/>
                <a:gd name="T2" fmla="*/ 116 w 1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">
                  <a:moveTo>
                    <a:pt x="0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4249" y="2510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4202" y="2556"/>
              <a:ext cx="47" cy="0"/>
            </a:xfrm>
            <a:custGeom>
              <a:avLst/>
              <a:gdLst>
                <a:gd name="T0" fmla="*/ 78 w 78"/>
                <a:gd name="T1" fmla="*/ 78 w 78"/>
                <a:gd name="T2" fmla="*/ 0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8">
                  <a:moveTo>
                    <a:pt x="78" y="0"/>
                  </a:move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4202" y="2525"/>
              <a:ext cx="0" cy="31"/>
            </a:xfrm>
            <a:custGeom>
              <a:avLst/>
              <a:gdLst>
                <a:gd name="T0" fmla="*/ 52 h 52"/>
                <a:gd name="T1" fmla="*/ 52 h 52"/>
                <a:gd name="T2" fmla="*/ 0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52"/>
                  </a:move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202" y="2525"/>
              <a:ext cx="32" cy="0"/>
            </a:xfrm>
            <a:custGeom>
              <a:avLst/>
              <a:gdLst>
                <a:gd name="T0" fmla="*/ 0 w 53"/>
                <a:gd name="T1" fmla="*/ 0 w 53"/>
                <a:gd name="T2" fmla="*/ 53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">
                  <a:moveTo>
                    <a:pt x="0" y="0"/>
                  </a:moveTo>
                  <a:lnTo>
                    <a:pt x="0" y="0"/>
                  </a:lnTo>
                  <a:lnTo>
                    <a:pt x="53" y="0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234" y="2525"/>
              <a:ext cx="0" cy="21"/>
            </a:xfrm>
            <a:custGeom>
              <a:avLst/>
              <a:gdLst>
                <a:gd name="T0" fmla="*/ 0 h 35"/>
                <a:gd name="T1" fmla="*/ 0 h 35"/>
                <a:gd name="T2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4213" y="2546"/>
              <a:ext cx="21" cy="0"/>
            </a:xfrm>
            <a:custGeom>
              <a:avLst/>
              <a:gdLst>
                <a:gd name="T0" fmla="*/ 35 w 35"/>
                <a:gd name="T1" fmla="*/ 35 w 35"/>
                <a:gd name="T2" fmla="*/ 0 w 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4213" y="2531"/>
              <a:ext cx="0" cy="15"/>
            </a:xfrm>
            <a:custGeom>
              <a:avLst/>
              <a:gdLst>
                <a:gd name="T0" fmla="*/ 24 h 24"/>
                <a:gd name="T1" fmla="*/ 24 h 24"/>
                <a:gd name="T2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4213" y="2531"/>
              <a:ext cx="14" cy="0"/>
            </a:xfrm>
            <a:custGeom>
              <a:avLst/>
              <a:gdLst>
                <a:gd name="T0" fmla="*/ 0 w 23"/>
                <a:gd name="T1" fmla="*/ 0 w 23"/>
                <a:gd name="T2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3" cap="sq">
              <a:solidFill>
                <a:srgbClr val="00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227" y="2531"/>
              <a:ext cx="0" cy="10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3" cap="sq">
              <a:solidFill>
                <a:srgbClr val="001A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4217" y="2541"/>
              <a:ext cx="10" cy="0"/>
            </a:xfrm>
            <a:custGeom>
              <a:avLst/>
              <a:gdLst>
                <a:gd name="T0" fmla="*/ 16 w 16"/>
                <a:gd name="T1" fmla="*/ 16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1A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4217" y="2535"/>
              <a:ext cx="0" cy="6"/>
            </a:xfrm>
            <a:custGeom>
              <a:avLst/>
              <a:gdLst>
                <a:gd name="T0" fmla="*/ 10 h 10"/>
                <a:gd name="T1" fmla="*/ 10 h 10"/>
                <a:gd name="T2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4217" y="2535"/>
              <a:ext cx="7" cy="0"/>
            </a:xfrm>
            <a:custGeom>
              <a:avLst/>
              <a:gdLst>
                <a:gd name="T0" fmla="*/ 0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13" cap="sq">
              <a:solidFill>
                <a:srgbClr val="33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224" y="2535"/>
              <a:ext cx="0" cy="4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3" cap="sq">
              <a:solidFill>
                <a:srgbClr val="8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4220" y="2539"/>
              <a:ext cx="4" cy="0"/>
            </a:xfrm>
            <a:custGeom>
              <a:avLst/>
              <a:gdLst>
                <a:gd name="T0" fmla="*/ 7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4220" y="2536"/>
              <a:ext cx="0" cy="3"/>
            </a:xfrm>
            <a:custGeom>
              <a:avLst/>
              <a:gdLst>
                <a:gd name="T0" fmla="*/ 5 h 5"/>
                <a:gd name="T1" fmla="*/ 5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4220" y="2536"/>
              <a:ext cx="3" cy="0"/>
            </a:xfrm>
            <a:custGeom>
              <a:avLst/>
              <a:gdLst>
                <a:gd name="T0" fmla="*/ 0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3" cap="sq">
              <a:solidFill>
                <a:srgbClr val="CC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4223" y="2536"/>
              <a:ext cx="0" cy="2"/>
            </a:xfrm>
            <a:custGeom>
              <a:avLst/>
              <a:gdLst>
                <a:gd name="T0" fmla="*/ 0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13" cap="sq">
              <a:solidFill>
                <a:srgbClr val="FF00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4220" y="2538"/>
              <a:ext cx="3" cy="0"/>
            </a:xfrm>
            <a:custGeom>
              <a:avLst/>
              <a:gdLst>
                <a:gd name="T0" fmla="*/ 4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4220" y="2537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220" y="2537"/>
              <a:ext cx="2" cy="0"/>
            </a:xfrm>
            <a:custGeom>
              <a:avLst/>
              <a:gdLst>
                <a:gd name="T0" fmla="*/ 0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13" cap="sq">
              <a:solidFill>
                <a:srgbClr val="FF00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4216" y="2530"/>
              <a:ext cx="12" cy="14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11 h 23"/>
                <a:gd name="T4" fmla="*/ 21 w 21"/>
                <a:gd name="T5" fmla="*/ 0 h 23"/>
                <a:gd name="T6" fmla="*/ 0 w 21"/>
                <a:gd name="T7" fmla="*/ 0 h 23"/>
                <a:gd name="T8" fmla="*/ 0 w 21"/>
                <a:gd name="T9" fmla="*/ 11 h 23"/>
                <a:gd name="T10" fmla="*/ 0 w 21"/>
                <a:gd name="T11" fmla="*/ 13 h 23"/>
                <a:gd name="T12" fmla="*/ 0 w 21"/>
                <a:gd name="T13" fmla="*/ 23 h 23"/>
                <a:gd name="T14" fmla="*/ 21 w 21"/>
                <a:gd name="T15" fmla="*/ 23 h 23"/>
                <a:gd name="T16" fmla="*/ 21 w 21"/>
                <a:gd name="T17" fmla="*/ 13 h 23"/>
                <a:gd name="T18" fmla="*/ 21 w 21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21" y="23"/>
                  </a:lnTo>
                  <a:lnTo>
                    <a:pt x="21" y="13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4214" y="2531"/>
              <a:ext cx="14" cy="13"/>
            </a:xfrm>
            <a:custGeom>
              <a:avLst/>
              <a:gdLst>
                <a:gd name="T0" fmla="*/ 13 w 23"/>
                <a:gd name="T1" fmla="*/ 21 h 21"/>
                <a:gd name="T2" fmla="*/ 13 w 23"/>
                <a:gd name="T3" fmla="*/ 21 h 21"/>
                <a:gd name="T4" fmla="*/ 23 w 23"/>
                <a:gd name="T5" fmla="*/ 21 h 21"/>
                <a:gd name="T6" fmla="*/ 23 w 23"/>
                <a:gd name="T7" fmla="*/ 0 h 21"/>
                <a:gd name="T8" fmla="*/ 13 w 23"/>
                <a:gd name="T9" fmla="*/ 0 h 21"/>
                <a:gd name="T10" fmla="*/ 11 w 23"/>
                <a:gd name="T11" fmla="*/ 0 h 21"/>
                <a:gd name="T12" fmla="*/ 0 w 23"/>
                <a:gd name="T13" fmla="*/ 0 h 21"/>
                <a:gd name="T14" fmla="*/ 0 w 23"/>
                <a:gd name="T15" fmla="*/ 21 h 21"/>
                <a:gd name="T16" fmla="*/ 11 w 23"/>
                <a:gd name="T17" fmla="*/ 21 h 21"/>
                <a:gd name="T18" fmla="*/ 13 w 23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13" y="21"/>
                  </a:moveTo>
                  <a:lnTo>
                    <a:pt x="13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4214" y="2531"/>
              <a:ext cx="14" cy="13"/>
            </a:xfrm>
            <a:custGeom>
              <a:avLst/>
              <a:gdLst>
                <a:gd name="T0" fmla="*/ 0 w 22"/>
                <a:gd name="T1" fmla="*/ 12 h 22"/>
                <a:gd name="T2" fmla="*/ 0 w 22"/>
                <a:gd name="T3" fmla="*/ 12 h 22"/>
                <a:gd name="T4" fmla="*/ 0 w 22"/>
                <a:gd name="T5" fmla="*/ 22 h 22"/>
                <a:gd name="T6" fmla="*/ 22 w 22"/>
                <a:gd name="T7" fmla="*/ 22 h 22"/>
                <a:gd name="T8" fmla="*/ 22 w 22"/>
                <a:gd name="T9" fmla="*/ 12 h 22"/>
                <a:gd name="T10" fmla="*/ 22 w 22"/>
                <a:gd name="T11" fmla="*/ 11 h 22"/>
                <a:gd name="T12" fmla="*/ 22 w 22"/>
                <a:gd name="T13" fmla="*/ 0 h 22"/>
                <a:gd name="T14" fmla="*/ 0 w 22"/>
                <a:gd name="T15" fmla="*/ 0 h 22"/>
                <a:gd name="T16" fmla="*/ 0 w 22"/>
                <a:gd name="T17" fmla="*/ 11 h 22"/>
                <a:gd name="T18" fmla="*/ 0 w 22"/>
                <a:gd name="T1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12"/>
                  </a:moveTo>
                  <a:lnTo>
                    <a:pt x="0" y="12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4214" y="2531"/>
              <a:ext cx="14" cy="12"/>
            </a:xfrm>
            <a:custGeom>
              <a:avLst/>
              <a:gdLst>
                <a:gd name="T0" fmla="*/ 11 w 23"/>
                <a:gd name="T1" fmla="*/ 0 h 21"/>
                <a:gd name="T2" fmla="*/ 11 w 23"/>
                <a:gd name="T3" fmla="*/ 0 h 21"/>
                <a:gd name="T4" fmla="*/ 0 w 23"/>
                <a:gd name="T5" fmla="*/ 0 h 21"/>
                <a:gd name="T6" fmla="*/ 0 w 23"/>
                <a:gd name="T7" fmla="*/ 21 h 21"/>
                <a:gd name="T8" fmla="*/ 11 w 23"/>
                <a:gd name="T9" fmla="*/ 21 h 21"/>
                <a:gd name="T10" fmla="*/ 12 w 23"/>
                <a:gd name="T11" fmla="*/ 21 h 21"/>
                <a:gd name="T12" fmla="*/ 23 w 23"/>
                <a:gd name="T13" fmla="*/ 21 h 21"/>
                <a:gd name="T14" fmla="*/ 23 w 23"/>
                <a:gd name="T15" fmla="*/ 0 h 21"/>
                <a:gd name="T16" fmla="*/ 12 w 23"/>
                <a:gd name="T17" fmla="*/ 0 h 21"/>
                <a:gd name="T18" fmla="*/ 11 w 2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4215" y="2531"/>
              <a:ext cx="13" cy="13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1 h 22"/>
                <a:gd name="T4" fmla="*/ 22 w 22"/>
                <a:gd name="T5" fmla="*/ 0 h 22"/>
                <a:gd name="T6" fmla="*/ 0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22 h 22"/>
                <a:gd name="T14" fmla="*/ 22 w 22"/>
                <a:gd name="T15" fmla="*/ 22 h 22"/>
                <a:gd name="T16" fmla="*/ 22 w 22"/>
                <a:gd name="T17" fmla="*/ 11 h 22"/>
                <a:gd name="T18" fmla="*/ 22 w 22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4215" y="2531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0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0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4" y="3404"/>
              <a:ext cx="1840" cy="0"/>
            </a:xfrm>
            <a:custGeom>
              <a:avLst/>
              <a:gdLst>
                <a:gd name="T0" fmla="*/ 3046 w 3046"/>
                <a:gd name="T1" fmla="*/ 3046 w 3046"/>
                <a:gd name="T2" fmla="*/ 0 w 3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46">
                  <a:moveTo>
                    <a:pt x="3046" y="0"/>
                  </a:moveTo>
                  <a:lnTo>
                    <a:pt x="3046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54" y="1567"/>
              <a:ext cx="0" cy="1837"/>
            </a:xfrm>
            <a:custGeom>
              <a:avLst/>
              <a:gdLst>
                <a:gd name="T0" fmla="*/ 3046 h 3046"/>
                <a:gd name="T1" fmla="*/ 3046 h 3046"/>
                <a:gd name="T2" fmla="*/ 0 h 30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46">
                  <a:moveTo>
                    <a:pt x="0" y="3046"/>
                  </a:moveTo>
                  <a:lnTo>
                    <a:pt x="0" y="3046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354" y="1567"/>
              <a:ext cx="1840" cy="0"/>
            </a:xfrm>
            <a:custGeom>
              <a:avLst/>
              <a:gdLst>
                <a:gd name="T0" fmla="*/ 0 w 3046"/>
                <a:gd name="T1" fmla="*/ 0 w 3046"/>
                <a:gd name="T2" fmla="*/ 3046 w 3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46">
                  <a:moveTo>
                    <a:pt x="0" y="0"/>
                  </a:moveTo>
                  <a:lnTo>
                    <a:pt x="0" y="0"/>
                  </a:lnTo>
                  <a:lnTo>
                    <a:pt x="3046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5194" y="1567"/>
              <a:ext cx="0" cy="1837"/>
            </a:xfrm>
            <a:custGeom>
              <a:avLst/>
              <a:gdLst>
                <a:gd name="T0" fmla="*/ 0 h 3046"/>
                <a:gd name="T1" fmla="*/ 0 h 3046"/>
                <a:gd name="T2" fmla="*/ 3046 h 30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46">
                  <a:moveTo>
                    <a:pt x="0" y="0"/>
                  </a:moveTo>
                  <a:lnTo>
                    <a:pt x="0" y="0"/>
                  </a:lnTo>
                  <a:lnTo>
                    <a:pt x="0" y="3046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390" y="3378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3354" y="3411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503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615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728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840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953" y="3378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3917" y="3411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4065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4178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4290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4402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4515" y="3378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4479" y="3411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4628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4740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4852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4965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5078" y="3378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5041" y="3411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5190" y="3389"/>
              <a:ext cx="0" cy="1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354" y="3367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3262" y="3327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354" y="3255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354" y="3143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54" y="3031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3354" y="2918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3354" y="2806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3262" y="2765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3354" y="2694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354" y="2581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3354" y="246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3354" y="2356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3354" y="2244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3262" y="2204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3354" y="2132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3354" y="2020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3354" y="1907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3354" y="1795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3354" y="1683"/>
              <a:ext cx="25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3262" y="1642"/>
              <a:ext cx="1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1.5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3354" y="1571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3390" y="1567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3503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3615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3728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3840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3953" y="1567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4065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4178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4290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4402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4515" y="1567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4628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4740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4852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4965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5078" y="1567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5190" y="1567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5168" y="3367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5178" y="3255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5178" y="3143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5178" y="3031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5178" y="2918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5168" y="2806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5178" y="2694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5178" y="2581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5178" y="246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5178" y="2356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5168" y="2244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5178" y="2132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5178" y="2020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5178" y="1907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5178" y="1795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5168" y="1683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5178" y="1571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89267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?? NÃO!!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2403748" cy="29855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2625231" cy="3240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23850" y="2924175"/>
            <a:ext cx="3441700" cy="3086100"/>
            <a:chOff x="204" y="1842"/>
            <a:chExt cx="2168" cy="194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1842"/>
              <a:ext cx="2168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88" y="181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4" y="2781"/>
              <a:ext cx="2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Helvetica"/>
                  <a:cs typeface="Arial" pitchFamily="34" charset="0"/>
                </a:rPr>
                <a:t>Out[51]=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36" y="2406"/>
              <a:ext cx="1808" cy="1272"/>
            </a:xfrm>
            <a:custGeom>
              <a:avLst/>
              <a:gdLst>
                <a:gd name="T0" fmla="*/ 0 w 2994"/>
                <a:gd name="T1" fmla="*/ 2116 h 2116"/>
                <a:gd name="T2" fmla="*/ 2 w 2994"/>
                <a:gd name="T3" fmla="*/ 2064 h 2116"/>
                <a:gd name="T4" fmla="*/ 4 w 2994"/>
                <a:gd name="T5" fmla="*/ 2043 h 2116"/>
                <a:gd name="T6" fmla="*/ 5 w 2994"/>
                <a:gd name="T7" fmla="*/ 2026 h 2116"/>
                <a:gd name="T8" fmla="*/ 8 w 2994"/>
                <a:gd name="T9" fmla="*/ 2006 h 2116"/>
                <a:gd name="T10" fmla="*/ 11 w 2994"/>
                <a:gd name="T11" fmla="*/ 1988 h 2116"/>
                <a:gd name="T12" fmla="*/ 16 w 2994"/>
                <a:gd name="T13" fmla="*/ 1964 h 2116"/>
                <a:gd name="T14" fmla="*/ 18 w 2994"/>
                <a:gd name="T15" fmla="*/ 1951 h 2116"/>
                <a:gd name="T16" fmla="*/ 29 w 2994"/>
                <a:gd name="T17" fmla="*/ 1907 h 2116"/>
                <a:gd name="T18" fmla="*/ 31 w 2994"/>
                <a:gd name="T19" fmla="*/ 1901 h 2116"/>
                <a:gd name="T20" fmla="*/ 37 w 2994"/>
                <a:gd name="T21" fmla="*/ 1882 h 2116"/>
                <a:gd name="T22" fmla="*/ 59 w 2994"/>
                <a:gd name="T23" fmla="*/ 1820 h 2116"/>
                <a:gd name="T24" fmla="*/ 61 w 2994"/>
                <a:gd name="T25" fmla="*/ 1815 h 2116"/>
                <a:gd name="T26" fmla="*/ 67 w 2994"/>
                <a:gd name="T27" fmla="*/ 1801 h 2116"/>
                <a:gd name="T28" fmla="*/ 91 w 2994"/>
                <a:gd name="T29" fmla="*/ 1748 h 2116"/>
                <a:gd name="T30" fmla="*/ 93 w 2994"/>
                <a:gd name="T31" fmla="*/ 1744 h 2116"/>
                <a:gd name="T32" fmla="*/ 99 w 2994"/>
                <a:gd name="T33" fmla="*/ 1733 h 2116"/>
                <a:gd name="T34" fmla="*/ 122 w 2994"/>
                <a:gd name="T35" fmla="*/ 1689 h 2116"/>
                <a:gd name="T36" fmla="*/ 124 w 2994"/>
                <a:gd name="T37" fmla="*/ 1685 h 2116"/>
                <a:gd name="T38" fmla="*/ 130 w 2994"/>
                <a:gd name="T39" fmla="*/ 1676 h 2116"/>
                <a:gd name="T40" fmla="*/ 152 w 2994"/>
                <a:gd name="T41" fmla="*/ 1639 h 2116"/>
                <a:gd name="T42" fmla="*/ 240 w 2994"/>
                <a:gd name="T43" fmla="*/ 1517 h 2116"/>
                <a:gd name="T44" fmla="*/ 363 w 2994"/>
                <a:gd name="T45" fmla="*/ 1380 h 2116"/>
                <a:gd name="T46" fmla="*/ 489 w 2994"/>
                <a:gd name="T47" fmla="*/ 1261 h 2116"/>
                <a:gd name="T48" fmla="*/ 611 w 2994"/>
                <a:gd name="T49" fmla="*/ 1160 h 2116"/>
                <a:gd name="T50" fmla="*/ 729 w 2994"/>
                <a:gd name="T51" fmla="*/ 1072 h 2116"/>
                <a:gd name="T52" fmla="*/ 851 w 2994"/>
                <a:gd name="T53" fmla="*/ 988 h 2116"/>
                <a:gd name="T54" fmla="*/ 977 w 2994"/>
                <a:gd name="T55" fmla="*/ 907 h 2116"/>
                <a:gd name="T56" fmla="*/ 1099 w 2994"/>
                <a:gd name="T57" fmla="*/ 834 h 2116"/>
                <a:gd name="T58" fmla="*/ 1222 w 2994"/>
                <a:gd name="T59" fmla="*/ 764 h 2116"/>
                <a:gd name="T60" fmla="*/ 1344 w 2994"/>
                <a:gd name="T61" fmla="*/ 698 h 2116"/>
                <a:gd name="T62" fmla="*/ 1467 w 2994"/>
                <a:gd name="T63" fmla="*/ 635 h 2116"/>
                <a:gd name="T64" fmla="*/ 1589 w 2994"/>
                <a:gd name="T65" fmla="*/ 575 h 2116"/>
                <a:gd name="T66" fmla="*/ 1712 w 2994"/>
                <a:gd name="T67" fmla="*/ 516 h 2116"/>
                <a:gd name="T68" fmla="*/ 1833 w 2994"/>
                <a:gd name="T69" fmla="*/ 460 h 2116"/>
                <a:gd name="T70" fmla="*/ 1956 w 2994"/>
                <a:gd name="T71" fmla="*/ 406 h 2116"/>
                <a:gd name="T72" fmla="*/ 2077 w 2994"/>
                <a:gd name="T73" fmla="*/ 354 h 2116"/>
                <a:gd name="T74" fmla="*/ 2199 w 2994"/>
                <a:gd name="T75" fmla="*/ 302 h 2116"/>
                <a:gd name="T76" fmla="*/ 2317 w 2994"/>
                <a:gd name="T77" fmla="*/ 254 h 2116"/>
                <a:gd name="T78" fmla="*/ 2440 w 2994"/>
                <a:gd name="T79" fmla="*/ 206 h 2116"/>
                <a:gd name="T80" fmla="*/ 2566 w 2994"/>
                <a:gd name="T81" fmla="*/ 157 h 2116"/>
                <a:gd name="T82" fmla="*/ 2689 w 2994"/>
                <a:gd name="T83" fmla="*/ 110 h 2116"/>
                <a:gd name="T84" fmla="*/ 2806 w 2994"/>
                <a:gd name="T85" fmla="*/ 67 h 2116"/>
                <a:gd name="T86" fmla="*/ 2928 w 2994"/>
                <a:gd name="T87" fmla="*/ 23 h 2116"/>
                <a:gd name="T88" fmla="*/ 2930 w 2994"/>
                <a:gd name="T89" fmla="*/ 22 h 2116"/>
                <a:gd name="T90" fmla="*/ 2937 w 2994"/>
                <a:gd name="T91" fmla="*/ 20 h 2116"/>
                <a:gd name="T92" fmla="*/ 2961 w 2994"/>
                <a:gd name="T93" fmla="*/ 11 h 2116"/>
                <a:gd name="T94" fmla="*/ 2963 w 2994"/>
                <a:gd name="T95" fmla="*/ 11 h 2116"/>
                <a:gd name="T96" fmla="*/ 2969 w 2994"/>
                <a:gd name="T97" fmla="*/ 8 h 2116"/>
                <a:gd name="T98" fmla="*/ 2979 w 2994"/>
                <a:gd name="T99" fmla="*/ 5 h 2116"/>
                <a:gd name="T100" fmla="*/ 2982 w 2994"/>
                <a:gd name="T101" fmla="*/ 4 h 2116"/>
                <a:gd name="T102" fmla="*/ 2987 w 2994"/>
                <a:gd name="T103" fmla="*/ 2 h 2116"/>
                <a:gd name="T104" fmla="*/ 2990 w 2994"/>
                <a:gd name="T105" fmla="*/ 1 h 2116"/>
                <a:gd name="T106" fmla="*/ 2992 w 2994"/>
                <a:gd name="T107" fmla="*/ 0 h 2116"/>
                <a:gd name="T108" fmla="*/ 2994 w 2994"/>
                <a:gd name="T109" fmla="*/ 0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4" h="2116">
                  <a:moveTo>
                    <a:pt x="0" y="2116"/>
                  </a:moveTo>
                  <a:lnTo>
                    <a:pt x="0" y="2116"/>
                  </a:lnTo>
                  <a:lnTo>
                    <a:pt x="1" y="2080"/>
                  </a:lnTo>
                  <a:lnTo>
                    <a:pt x="2" y="2064"/>
                  </a:lnTo>
                  <a:lnTo>
                    <a:pt x="3" y="2053"/>
                  </a:lnTo>
                  <a:lnTo>
                    <a:pt x="4" y="2043"/>
                  </a:lnTo>
                  <a:lnTo>
                    <a:pt x="5" y="2034"/>
                  </a:lnTo>
                  <a:lnTo>
                    <a:pt x="5" y="2026"/>
                  </a:lnTo>
                  <a:lnTo>
                    <a:pt x="7" y="2012"/>
                  </a:lnTo>
                  <a:lnTo>
                    <a:pt x="8" y="2006"/>
                  </a:lnTo>
                  <a:lnTo>
                    <a:pt x="9" y="2000"/>
                  </a:lnTo>
                  <a:lnTo>
                    <a:pt x="11" y="1988"/>
                  </a:lnTo>
                  <a:lnTo>
                    <a:pt x="15" y="1968"/>
                  </a:lnTo>
                  <a:lnTo>
                    <a:pt x="16" y="1964"/>
                  </a:lnTo>
                  <a:lnTo>
                    <a:pt x="16" y="1959"/>
                  </a:lnTo>
                  <a:lnTo>
                    <a:pt x="18" y="1951"/>
                  </a:lnTo>
                  <a:lnTo>
                    <a:pt x="22" y="1935"/>
                  </a:lnTo>
                  <a:lnTo>
                    <a:pt x="29" y="1907"/>
                  </a:lnTo>
                  <a:lnTo>
                    <a:pt x="30" y="1904"/>
                  </a:lnTo>
                  <a:lnTo>
                    <a:pt x="31" y="1901"/>
                  </a:lnTo>
                  <a:lnTo>
                    <a:pt x="33" y="1894"/>
                  </a:lnTo>
                  <a:lnTo>
                    <a:pt x="37" y="1882"/>
                  </a:lnTo>
                  <a:lnTo>
                    <a:pt x="44" y="1860"/>
                  </a:lnTo>
                  <a:lnTo>
                    <a:pt x="59" y="1820"/>
                  </a:lnTo>
                  <a:lnTo>
                    <a:pt x="60" y="1818"/>
                  </a:lnTo>
                  <a:lnTo>
                    <a:pt x="61" y="1815"/>
                  </a:lnTo>
                  <a:lnTo>
                    <a:pt x="63" y="1810"/>
                  </a:lnTo>
                  <a:lnTo>
                    <a:pt x="67" y="1801"/>
                  </a:lnTo>
                  <a:lnTo>
                    <a:pt x="75" y="1782"/>
                  </a:lnTo>
                  <a:lnTo>
                    <a:pt x="91" y="1748"/>
                  </a:lnTo>
                  <a:lnTo>
                    <a:pt x="92" y="1746"/>
                  </a:lnTo>
                  <a:lnTo>
                    <a:pt x="93" y="1744"/>
                  </a:lnTo>
                  <a:lnTo>
                    <a:pt x="95" y="1740"/>
                  </a:lnTo>
                  <a:lnTo>
                    <a:pt x="99" y="1733"/>
                  </a:lnTo>
                  <a:lnTo>
                    <a:pt x="106" y="1717"/>
                  </a:lnTo>
                  <a:lnTo>
                    <a:pt x="122" y="1689"/>
                  </a:lnTo>
                  <a:lnTo>
                    <a:pt x="123" y="1687"/>
                  </a:lnTo>
                  <a:lnTo>
                    <a:pt x="124" y="1685"/>
                  </a:lnTo>
                  <a:lnTo>
                    <a:pt x="126" y="1682"/>
                  </a:lnTo>
                  <a:lnTo>
                    <a:pt x="130" y="1676"/>
                  </a:lnTo>
                  <a:lnTo>
                    <a:pt x="137" y="1663"/>
                  </a:lnTo>
                  <a:lnTo>
                    <a:pt x="152" y="1639"/>
                  </a:lnTo>
                  <a:lnTo>
                    <a:pt x="182" y="1595"/>
                  </a:lnTo>
                  <a:lnTo>
                    <a:pt x="240" y="1517"/>
                  </a:lnTo>
                  <a:lnTo>
                    <a:pt x="303" y="1443"/>
                  </a:lnTo>
                  <a:lnTo>
                    <a:pt x="363" y="1380"/>
                  </a:lnTo>
                  <a:lnTo>
                    <a:pt x="427" y="1318"/>
                  </a:lnTo>
                  <a:lnTo>
                    <a:pt x="489" y="1261"/>
                  </a:lnTo>
                  <a:lnTo>
                    <a:pt x="548" y="1211"/>
                  </a:lnTo>
                  <a:lnTo>
                    <a:pt x="611" y="1160"/>
                  </a:lnTo>
                  <a:lnTo>
                    <a:pt x="671" y="1115"/>
                  </a:lnTo>
                  <a:lnTo>
                    <a:pt x="729" y="1072"/>
                  </a:lnTo>
                  <a:lnTo>
                    <a:pt x="792" y="1028"/>
                  </a:lnTo>
                  <a:lnTo>
                    <a:pt x="851" y="988"/>
                  </a:lnTo>
                  <a:lnTo>
                    <a:pt x="915" y="946"/>
                  </a:lnTo>
                  <a:lnTo>
                    <a:pt x="977" y="907"/>
                  </a:lnTo>
                  <a:lnTo>
                    <a:pt x="1036" y="871"/>
                  </a:lnTo>
                  <a:lnTo>
                    <a:pt x="1099" y="834"/>
                  </a:lnTo>
                  <a:lnTo>
                    <a:pt x="1158" y="800"/>
                  </a:lnTo>
                  <a:lnTo>
                    <a:pt x="1222" y="764"/>
                  </a:lnTo>
                  <a:lnTo>
                    <a:pt x="1285" y="730"/>
                  </a:lnTo>
                  <a:lnTo>
                    <a:pt x="1344" y="698"/>
                  </a:lnTo>
                  <a:lnTo>
                    <a:pt x="1408" y="665"/>
                  </a:lnTo>
                  <a:lnTo>
                    <a:pt x="1467" y="635"/>
                  </a:lnTo>
                  <a:lnTo>
                    <a:pt x="1525" y="606"/>
                  </a:lnTo>
                  <a:lnTo>
                    <a:pt x="1589" y="575"/>
                  </a:lnTo>
                  <a:lnTo>
                    <a:pt x="1648" y="546"/>
                  </a:lnTo>
                  <a:lnTo>
                    <a:pt x="1712" y="516"/>
                  </a:lnTo>
                  <a:lnTo>
                    <a:pt x="1774" y="487"/>
                  </a:lnTo>
                  <a:lnTo>
                    <a:pt x="1833" y="460"/>
                  </a:lnTo>
                  <a:lnTo>
                    <a:pt x="1896" y="432"/>
                  </a:lnTo>
                  <a:lnTo>
                    <a:pt x="1956" y="406"/>
                  </a:lnTo>
                  <a:lnTo>
                    <a:pt x="2014" y="380"/>
                  </a:lnTo>
                  <a:lnTo>
                    <a:pt x="2077" y="354"/>
                  </a:lnTo>
                  <a:lnTo>
                    <a:pt x="2136" y="329"/>
                  </a:lnTo>
                  <a:lnTo>
                    <a:pt x="2199" y="302"/>
                  </a:lnTo>
                  <a:lnTo>
                    <a:pt x="2259" y="278"/>
                  </a:lnTo>
                  <a:lnTo>
                    <a:pt x="2317" y="254"/>
                  </a:lnTo>
                  <a:lnTo>
                    <a:pt x="2380" y="229"/>
                  </a:lnTo>
                  <a:lnTo>
                    <a:pt x="2440" y="206"/>
                  </a:lnTo>
                  <a:lnTo>
                    <a:pt x="2504" y="181"/>
                  </a:lnTo>
                  <a:lnTo>
                    <a:pt x="2566" y="157"/>
                  </a:lnTo>
                  <a:lnTo>
                    <a:pt x="2625" y="134"/>
                  </a:lnTo>
                  <a:lnTo>
                    <a:pt x="2689" y="110"/>
                  </a:lnTo>
                  <a:lnTo>
                    <a:pt x="2748" y="88"/>
                  </a:lnTo>
                  <a:lnTo>
                    <a:pt x="2806" y="67"/>
                  </a:lnTo>
                  <a:lnTo>
                    <a:pt x="2869" y="44"/>
                  </a:lnTo>
                  <a:lnTo>
                    <a:pt x="2928" y="23"/>
                  </a:lnTo>
                  <a:lnTo>
                    <a:pt x="2929" y="23"/>
                  </a:lnTo>
                  <a:lnTo>
                    <a:pt x="2930" y="22"/>
                  </a:lnTo>
                  <a:lnTo>
                    <a:pt x="2932" y="22"/>
                  </a:lnTo>
                  <a:lnTo>
                    <a:pt x="2937" y="20"/>
                  </a:lnTo>
                  <a:lnTo>
                    <a:pt x="2945" y="17"/>
                  </a:lnTo>
                  <a:lnTo>
                    <a:pt x="2961" y="11"/>
                  </a:lnTo>
                  <a:lnTo>
                    <a:pt x="2962" y="11"/>
                  </a:lnTo>
                  <a:lnTo>
                    <a:pt x="2963" y="11"/>
                  </a:lnTo>
                  <a:lnTo>
                    <a:pt x="2965" y="10"/>
                  </a:lnTo>
                  <a:lnTo>
                    <a:pt x="2969" y="8"/>
                  </a:lnTo>
                  <a:lnTo>
                    <a:pt x="2978" y="5"/>
                  </a:lnTo>
                  <a:lnTo>
                    <a:pt x="2979" y="5"/>
                  </a:lnTo>
                  <a:lnTo>
                    <a:pt x="2980" y="5"/>
                  </a:lnTo>
                  <a:lnTo>
                    <a:pt x="2982" y="4"/>
                  </a:lnTo>
                  <a:lnTo>
                    <a:pt x="2986" y="3"/>
                  </a:lnTo>
                  <a:lnTo>
                    <a:pt x="2987" y="2"/>
                  </a:lnTo>
                  <a:lnTo>
                    <a:pt x="2988" y="2"/>
                  </a:lnTo>
                  <a:lnTo>
                    <a:pt x="2990" y="1"/>
                  </a:lnTo>
                  <a:lnTo>
                    <a:pt x="2991" y="1"/>
                  </a:lnTo>
                  <a:lnTo>
                    <a:pt x="2992" y="0"/>
                  </a:lnTo>
                  <a:lnTo>
                    <a:pt x="2993" y="0"/>
                  </a:lnTo>
                  <a:lnTo>
                    <a:pt x="2994" y="0"/>
                  </a:lnTo>
                </a:path>
              </a:pathLst>
            </a:custGeom>
            <a:noFill/>
            <a:ln w="3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36" y="1879"/>
              <a:ext cx="1808" cy="1800"/>
            </a:xfrm>
            <a:custGeom>
              <a:avLst/>
              <a:gdLst>
                <a:gd name="T0" fmla="*/ 0 w 2994"/>
                <a:gd name="T1" fmla="*/ 2994 h 2994"/>
                <a:gd name="T2" fmla="*/ 2 w 2994"/>
                <a:gd name="T3" fmla="*/ 2992 h 2994"/>
                <a:gd name="T4" fmla="*/ 7 w 2994"/>
                <a:gd name="T5" fmla="*/ 2986 h 2994"/>
                <a:gd name="T6" fmla="*/ 29 w 2994"/>
                <a:gd name="T7" fmla="*/ 2964 h 2994"/>
                <a:gd name="T8" fmla="*/ 122 w 2994"/>
                <a:gd name="T9" fmla="*/ 2871 h 2994"/>
                <a:gd name="T10" fmla="*/ 240 w 2994"/>
                <a:gd name="T11" fmla="*/ 2753 h 2994"/>
                <a:gd name="T12" fmla="*/ 363 w 2994"/>
                <a:gd name="T13" fmla="*/ 2631 h 2994"/>
                <a:gd name="T14" fmla="*/ 489 w 2994"/>
                <a:gd name="T15" fmla="*/ 2504 h 2994"/>
                <a:gd name="T16" fmla="*/ 611 w 2994"/>
                <a:gd name="T17" fmla="*/ 2382 h 2994"/>
                <a:gd name="T18" fmla="*/ 729 w 2994"/>
                <a:gd name="T19" fmla="*/ 2265 h 2994"/>
                <a:gd name="T20" fmla="*/ 851 w 2994"/>
                <a:gd name="T21" fmla="*/ 2143 h 2994"/>
                <a:gd name="T22" fmla="*/ 977 w 2994"/>
                <a:gd name="T23" fmla="*/ 2016 h 2994"/>
                <a:gd name="T24" fmla="*/ 1099 w 2994"/>
                <a:gd name="T25" fmla="*/ 1894 h 2994"/>
                <a:gd name="T26" fmla="*/ 1222 w 2994"/>
                <a:gd name="T27" fmla="*/ 1771 h 2994"/>
                <a:gd name="T28" fmla="*/ 1344 w 2994"/>
                <a:gd name="T29" fmla="*/ 1650 h 2994"/>
                <a:gd name="T30" fmla="*/ 1467 w 2994"/>
                <a:gd name="T31" fmla="*/ 1527 h 2994"/>
                <a:gd name="T32" fmla="*/ 1589 w 2994"/>
                <a:gd name="T33" fmla="*/ 1405 h 2994"/>
                <a:gd name="T34" fmla="*/ 1712 w 2994"/>
                <a:gd name="T35" fmla="*/ 1282 h 2994"/>
                <a:gd name="T36" fmla="*/ 1833 w 2994"/>
                <a:gd name="T37" fmla="*/ 1161 h 2994"/>
                <a:gd name="T38" fmla="*/ 1956 w 2994"/>
                <a:gd name="T39" fmla="*/ 1038 h 2994"/>
                <a:gd name="T40" fmla="*/ 2077 w 2994"/>
                <a:gd name="T41" fmla="*/ 917 h 2994"/>
                <a:gd name="T42" fmla="*/ 2199 w 2994"/>
                <a:gd name="T43" fmla="*/ 794 h 2994"/>
                <a:gd name="T44" fmla="*/ 2317 w 2994"/>
                <a:gd name="T45" fmla="*/ 677 h 2994"/>
                <a:gd name="T46" fmla="*/ 2440 w 2994"/>
                <a:gd name="T47" fmla="*/ 554 h 2994"/>
                <a:gd name="T48" fmla="*/ 2566 w 2994"/>
                <a:gd name="T49" fmla="*/ 427 h 2994"/>
                <a:gd name="T50" fmla="*/ 2689 w 2994"/>
                <a:gd name="T51" fmla="*/ 305 h 2994"/>
                <a:gd name="T52" fmla="*/ 2806 w 2994"/>
                <a:gd name="T53" fmla="*/ 187 h 2994"/>
                <a:gd name="T54" fmla="*/ 2928 w 2994"/>
                <a:gd name="T55" fmla="*/ 65 h 2994"/>
                <a:gd name="T56" fmla="*/ 2930 w 2994"/>
                <a:gd name="T57" fmla="*/ 63 h 2994"/>
                <a:gd name="T58" fmla="*/ 2937 w 2994"/>
                <a:gd name="T59" fmla="*/ 57 h 2994"/>
                <a:gd name="T60" fmla="*/ 2961 w 2994"/>
                <a:gd name="T61" fmla="*/ 33 h 2994"/>
                <a:gd name="T62" fmla="*/ 2963 w 2994"/>
                <a:gd name="T63" fmla="*/ 30 h 2994"/>
                <a:gd name="T64" fmla="*/ 2969 w 2994"/>
                <a:gd name="T65" fmla="*/ 24 h 2994"/>
                <a:gd name="T66" fmla="*/ 2979 w 2994"/>
                <a:gd name="T67" fmla="*/ 15 h 2994"/>
                <a:gd name="T68" fmla="*/ 2982 w 2994"/>
                <a:gd name="T69" fmla="*/ 12 h 2994"/>
                <a:gd name="T70" fmla="*/ 2987 w 2994"/>
                <a:gd name="T71" fmla="*/ 7 h 2994"/>
                <a:gd name="T72" fmla="*/ 2990 w 2994"/>
                <a:gd name="T73" fmla="*/ 4 h 2994"/>
                <a:gd name="T74" fmla="*/ 2992 w 2994"/>
                <a:gd name="T75" fmla="*/ 2 h 2994"/>
                <a:gd name="T76" fmla="*/ 2994 w 2994"/>
                <a:gd name="T77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94" h="2994">
                  <a:moveTo>
                    <a:pt x="0" y="2994"/>
                  </a:moveTo>
                  <a:lnTo>
                    <a:pt x="0" y="2994"/>
                  </a:lnTo>
                  <a:lnTo>
                    <a:pt x="1" y="2993"/>
                  </a:lnTo>
                  <a:lnTo>
                    <a:pt x="2" y="2992"/>
                  </a:lnTo>
                  <a:lnTo>
                    <a:pt x="4" y="2990"/>
                  </a:lnTo>
                  <a:lnTo>
                    <a:pt x="7" y="2986"/>
                  </a:lnTo>
                  <a:lnTo>
                    <a:pt x="15" y="2979"/>
                  </a:lnTo>
                  <a:lnTo>
                    <a:pt x="29" y="2964"/>
                  </a:lnTo>
                  <a:lnTo>
                    <a:pt x="59" y="2935"/>
                  </a:lnTo>
                  <a:lnTo>
                    <a:pt x="122" y="2871"/>
                  </a:lnTo>
                  <a:lnTo>
                    <a:pt x="182" y="2812"/>
                  </a:lnTo>
                  <a:lnTo>
                    <a:pt x="240" y="2753"/>
                  </a:lnTo>
                  <a:lnTo>
                    <a:pt x="303" y="2690"/>
                  </a:lnTo>
                  <a:lnTo>
                    <a:pt x="363" y="2631"/>
                  </a:lnTo>
                  <a:lnTo>
                    <a:pt x="427" y="2567"/>
                  </a:lnTo>
                  <a:lnTo>
                    <a:pt x="489" y="2504"/>
                  </a:lnTo>
                  <a:lnTo>
                    <a:pt x="548" y="2446"/>
                  </a:lnTo>
                  <a:lnTo>
                    <a:pt x="611" y="2382"/>
                  </a:lnTo>
                  <a:lnTo>
                    <a:pt x="671" y="2323"/>
                  </a:lnTo>
                  <a:lnTo>
                    <a:pt x="729" y="2265"/>
                  </a:lnTo>
                  <a:lnTo>
                    <a:pt x="792" y="2202"/>
                  </a:lnTo>
                  <a:lnTo>
                    <a:pt x="851" y="2143"/>
                  </a:lnTo>
                  <a:lnTo>
                    <a:pt x="915" y="2079"/>
                  </a:lnTo>
                  <a:lnTo>
                    <a:pt x="977" y="2016"/>
                  </a:lnTo>
                  <a:lnTo>
                    <a:pt x="1036" y="1958"/>
                  </a:lnTo>
                  <a:lnTo>
                    <a:pt x="1099" y="1894"/>
                  </a:lnTo>
                  <a:lnTo>
                    <a:pt x="1158" y="1835"/>
                  </a:lnTo>
                  <a:lnTo>
                    <a:pt x="1222" y="1771"/>
                  </a:lnTo>
                  <a:lnTo>
                    <a:pt x="1285" y="1708"/>
                  </a:lnTo>
                  <a:lnTo>
                    <a:pt x="1344" y="1650"/>
                  </a:lnTo>
                  <a:lnTo>
                    <a:pt x="1408" y="1586"/>
                  </a:lnTo>
                  <a:lnTo>
                    <a:pt x="1467" y="1527"/>
                  </a:lnTo>
                  <a:lnTo>
                    <a:pt x="1525" y="1468"/>
                  </a:lnTo>
                  <a:lnTo>
                    <a:pt x="1589" y="1405"/>
                  </a:lnTo>
                  <a:lnTo>
                    <a:pt x="1648" y="1346"/>
                  </a:lnTo>
                  <a:lnTo>
                    <a:pt x="1712" y="1282"/>
                  </a:lnTo>
                  <a:lnTo>
                    <a:pt x="1774" y="1219"/>
                  </a:lnTo>
                  <a:lnTo>
                    <a:pt x="1833" y="1161"/>
                  </a:lnTo>
                  <a:lnTo>
                    <a:pt x="1896" y="1097"/>
                  </a:lnTo>
                  <a:lnTo>
                    <a:pt x="1956" y="1038"/>
                  </a:lnTo>
                  <a:lnTo>
                    <a:pt x="2014" y="980"/>
                  </a:lnTo>
                  <a:lnTo>
                    <a:pt x="2077" y="917"/>
                  </a:lnTo>
                  <a:lnTo>
                    <a:pt x="2136" y="858"/>
                  </a:lnTo>
                  <a:lnTo>
                    <a:pt x="2199" y="794"/>
                  </a:lnTo>
                  <a:lnTo>
                    <a:pt x="2259" y="735"/>
                  </a:lnTo>
                  <a:lnTo>
                    <a:pt x="2317" y="677"/>
                  </a:lnTo>
                  <a:lnTo>
                    <a:pt x="2380" y="613"/>
                  </a:lnTo>
                  <a:lnTo>
                    <a:pt x="2440" y="554"/>
                  </a:lnTo>
                  <a:lnTo>
                    <a:pt x="2504" y="490"/>
                  </a:lnTo>
                  <a:lnTo>
                    <a:pt x="2566" y="427"/>
                  </a:lnTo>
                  <a:lnTo>
                    <a:pt x="2625" y="369"/>
                  </a:lnTo>
                  <a:lnTo>
                    <a:pt x="2689" y="305"/>
                  </a:lnTo>
                  <a:lnTo>
                    <a:pt x="2748" y="246"/>
                  </a:lnTo>
                  <a:lnTo>
                    <a:pt x="2806" y="187"/>
                  </a:lnTo>
                  <a:lnTo>
                    <a:pt x="2869" y="124"/>
                  </a:lnTo>
                  <a:lnTo>
                    <a:pt x="2928" y="65"/>
                  </a:lnTo>
                  <a:lnTo>
                    <a:pt x="2929" y="64"/>
                  </a:lnTo>
                  <a:lnTo>
                    <a:pt x="2930" y="63"/>
                  </a:lnTo>
                  <a:lnTo>
                    <a:pt x="2932" y="61"/>
                  </a:lnTo>
                  <a:lnTo>
                    <a:pt x="2937" y="57"/>
                  </a:lnTo>
                  <a:lnTo>
                    <a:pt x="2945" y="49"/>
                  </a:lnTo>
                  <a:lnTo>
                    <a:pt x="2961" y="33"/>
                  </a:lnTo>
                  <a:lnTo>
                    <a:pt x="2962" y="31"/>
                  </a:lnTo>
                  <a:lnTo>
                    <a:pt x="2963" y="30"/>
                  </a:lnTo>
                  <a:lnTo>
                    <a:pt x="2965" y="28"/>
                  </a:lnTo>
                  <a:lnTo>
                    <a:pt x="2969" y="24"/>
                  </a:lnTo>
                  <a:lnTo>
                    <a:pt x="2978" y="16"/>
                  </a:lnTo>
                  <a:lnTo>
                    <a:pt x="2979" y="15"/>
                  </a:lnTo>
                  <a:lnTo>
                    <a:pt x="2980" y="14"/>
                  </a:lnTo>
                  <a:lnTo>
                    <a:pt x="2982" y="12"/>
                  </a:lnTo>
                  <a:lnTo>
                    <a:pt x="2986" y="8"/>
                  </a:lnTo>
                  <a:lnTo>
                    <a:pt x="2987" y="7"/>
                  </a:lnTo>
                  <a:lnTo>
                    <a:pt x="2988" y="6"/>
                  </a:lnTo>
                  <a:lnTo>
                    <a:pt x="2990" y="4"/>
                  </a:lnTo>
                  <a:lnTo>
                    <a:pt x="2991" y="3"/>
                  </a:lnTo>
                  <a:lnTo>
                    <a:pt x="2992" y="2"/>
                  </a:lnTo>
                  <a:lnTo>
                    <a:pt x="2993" y="1"/>
                  </a:lnTo>
                  <a:lnTo>
                    <a:pt x="2994" y="0"/>
                  </a:lnTo>
                </a:path>
              </a:pathLst>
            </a:custGeom>
            <a:noFill/>
            <a:ln w="3" cap="sq">
              <a:solidFill>
                <a:srgbClr val="993D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81" y="3478"/>
              <a:ext cx="0" cy="201"/>
            </a:xfrm>
            <a:custGeom>
              <a:avLst/>
              <a:gdLst>
                <a:gd name="T0" fmla="*/ 335 h 335"/>
                <a:gd name="T1" fmla="*/ 335 h 335"/>
                <a:gd name="T2" fmla="*/ 0 h 3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5">
                  <a:moveTo>
                    <a:pt x="0" y="335"/>
                  </a:moveTo>
                  <a:lnTo>
                    <a:pt x="0" y="33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81" y="3478"/>
              <a:ext cx="157" cy="0"/>
            </a:xfrm>
            <a:custGeom>
              <a:avLst/>
              <a:gdLst>
                <a:gd name="T0" fmla="*/ 0 w 260"/>
                <a:gd name="T1" fmla="*/ 0 w 260"/>
                <a:gd name="T2" fmla="*/ 260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0">
                  <a:moveTo>
                    <a:pt x="0" y="0"/>
                  </a:moveTo>
                  <a:lnTo>
                    <a:pt x="0" y="0"/>
                  </a:lnTo>
                  <a:lnTo>
                    <a:pt x="26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38" y="3253"/>
              <a:ext cx="0" cy="225"/>
            </a:xfrm>
            <a:custGeom>
              <a:avLst/>
              <a:gdLst>
                <a:gd name="T0" fmla="*/ 373 h 373"/>
                <a:gd name="T1" fmla="*/ 373 h 373"/>
                <a:gd name="T2" fmla="*/ 0 h 3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3">
                  <a:moveTo>
                    <a:pt x="0" y="373"/>
                  </a:moveTo>
                  <a:lnTo>
                    <a:pt x="0" y="373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38" y="3253"/>
              <a:ext cx="225" cy="0"/>
            </a:xfrm>
            <a:custGeom>
              <a:avLst/>
              <a:gdLst>
                <a:gd name="T0" fmla="*/ 0 w 373"/>
                <a:gd name="T1" fmla="*/ 0 w 373"/>
                <a:gd name="T2" fmla="*/ 373 w 3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73">
                  <a:moveTo>
                    <a:pt x="0" y="0"/>
                  </a:moveTo>
                  <a:lnTo>
                    <a:pt x="0" y="0"/>
                  </a:lnTo>
                  <a:lnTo>
                    <a:pt x="373" y="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963" y="3060"/>
              <a:ext cx="0" cy="193"/>
            </a:xfrm>
            <a:custGeom>
              <a:avLst/>
              <a:gdLst>
                <a:gd name="T0" fmla="*/ 322 h 322"/>
                <a:gd name="T1" fmla="*/ 322 h 322"/>
                <a:gd name="T2" fmla="*/ 0 h 3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2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963" y="3060"/>
              <a:ext cx="194" cy="0"/>
            </a:xfrm>
            <a:custGeom>
              <a:avLst/>
              <a:gdLst>
                <a:gd name="T0" fmla="*/ 0 w 321"/>
                <a:gd name="T1" fmla="*/ 0 w 321"/>
                <a:gd name="T2" fmla="*/ 321 w 3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1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157" y="2932"/>
              <a:ext cx="0" cy="128"/>
            </a:xfrm>
            <a:custGeom>
              <a:avLst/>
              <a:gdLst>
                <a:gd name="T0" fmla="*/ 212 h 212"/>
                <a:gd name="T1" fmla="*/ 212 h 212"/>
                <a:gd name="T2" fmla="*/ 0 h 2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2">
                  <a:moveTo>
                    <a:pt x="0" y="212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57" y="2932"/>
              <a:ext cx="128" cy="0"/>
            </a:xfrm>
            <a:custGeom>
              <a:avLst/>
              <a:gdLst>
                <a:gd name="T0" fmla="*/ 0 w 212"/>
                <a:gd name="T1" fmla="*/ 0 w 212"/>
                <a:gd name="T2" fmla="*/ 212 w 2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2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285" y="2859"/>
              <a:ext cx="0" cy="73"/>
            </a:xfrm>
            <a:custGeom>
              <a:avLst/>
              <a:gdLst>
                <a:gd name="T0" fmla="*/ 122 h 122"/>
                <a:gd name="T1" fmla="*/ 122 h 122"/>
                <a:gd name="T2" fmla="*/ 0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2">
                  <a:moveTo>
                    <a:pt x="0" y="122"/>
                  </a:moveTo>
                  <a:lnTo>
                    <a:pt x="0" y="12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85" y="2859"/>
              <a:ext cx="74" cy="0"/>
            </a:xfrm>
            <a:custGeom>
              <a:avLst/>
              <a:gdLst>
                <a:gd name="T0" fmla="*/ 0 w 122"/>
                <a:gd name="T1" fmla="*/ 0 w 122"/>
                <a:gd name="T2" fmla="*/ 122 w 1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2">
                  <a:moveTo>
                    <a:pt x="0" y="0"/>
                  </a:moveTo>
                  <a:lnTo>
                    <a:pt x="0" y="0"/>
                  </a:lnTo>
                  <a:lnTo>
                    <a:pt x="122" y="0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359" y="2820"/>
              <a:ext cx="0" cy="39"/>
            </a:xfrm>
            <a:custGeom>
              <a:avLst/>
              <a:gdLst>
                <a:gd name="T0" fmla="*/ 65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59" y="2820"/>
              <a:ext cx="40" cy="0"/>
            </a:xfrm>
            <a:custGeom>
              <a:avLst/>
              <a:gdLst>
                <a:gd name="T0" fmla="*/ 0 w 66"/>
                <a:gd name="T1" fmla="*/ 0 w 66"/>
                <a:gd name="T2" fmla="*/ 66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99" y="2800"/>
              <a:ext cx="0" cy="20"/>
            </a:xfrm>
            <a:custGeom>
              <a:avLst/>
              <a:gdLst>
                <a:gd name="T0" fmla="*/ 34 h 34"/>
                <a:gd name="T1" fmla="*/ 34 h 34"/>
                <a:gd name="T2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99" y="2800"/>
              <a:ext cx="20" cy="0"/>
            </a:xfrm>
            <a:custGeom>
              <a:avLst/>
              <a:gdLst>
                <a:gd name="T0" fmla="*/ 0 w 33"/>
                <a:gd name="T1" fmla="*/ 0 w 33"/>
                <a:gd name="T2" fmla="*/ 33 w 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419" y="2789"/>
              <a:ext cx="0" cy="11"/>
            </a:xfrm>
            <a:custGeom>
              <a:avLst/>
              <a:gdLst>
                <a:gd name="T0" fmla="*/ 17 h 17"/>
                <a:gd name="T1" fmla="*/ 17 h 17"/>
                <a:gd name="T2" fmla="*/ 0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419" y="2789"/>
              <a:ext cx="11" cy="0"/>
            </a:xfrm>
            <a:custGeom>
              <a:avLst/>
              <a:gdLst>
                <a:gd name="T0" fmla="*/ 0 w 18"/>
                <a:gd name="T1" fmla="*/ 0 w 18"/>
                <a:gd name="T2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430" y="2784"/>
              <a:ext cx="0" cy="5"/>
            </a:xfrm>
            <a:custGeom>
              <a:avLst/>
              <a:gdLst>
                <a:gd name="T0" fmla="*/ 9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430" y="2784"/>
              <a:ext cx="4" cy="0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434" y="2782"/>
              <a:ext cx="0" cy="2"/>
            </a:xfrm>
            <a:custGeom>
              <a:avLst/>
              <a:gdLst>
                <a:gd name="T0" fmla="*/ 4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434" y="2782"/>
              <a:ext cx="3" cy="0"/>
            </a:xfrm>
            <a:custGeom>
              <a:avLst/>
              <a:gdLst>
                <a:gd name="T0" fmla="*/ 0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437" y="2780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437" y="278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432" y="2773"/>
              <a:ext cx="13" cy="14"/>
            </a:xfrm>
            <a:custGeom>
              <a:avLst/>
              <a:gdLst>
                <a:gd name="T0" fmla="*/ 0 w 21"/>
                <a:gd name="T1" fmla="*/ 12 h 23"/>
                <a:gd name="T2" fmla="*/ 0 w 21"/>
                <a:gd name="T3" fmla="*/ 12 h 23"/>
                <a:gd name="T4" fmla="*/ 0 w 21"/>
                <a:gd name="T5" fmla="*/ 23 h 23"/>
                <a:gd name="T6" fmla="*/ 21 w 21"/>
                <a:gd name="T7" fmla="*/ 23 h 23"/>
                <a:gd name="T8" fmla="*/ 21 w 21"/>
                <a:gd name="T9" fmla="*/ 12 h 23"/>
                <a:gd name="T10" fmla="*/ 21 w 21"/>
                <a:gd name="T11" fmla="*/ 11 h 23"/>
                <a:gd name="T12" fmla="*/ 21 w 21"/>
                <a:gd name="T13" fmla="*/ 0 h 23"/>
                <a:gd name="T14" fmla="*/ 0 w 21"/>
                <a:gd name="T15" fmla="*/ 0 h 23"/>
                <a:gd name="T16" fmla="*/ 0 w 21"/>
                <a:gd name="T17" fmla="*/ 11 h 23"/>
                <a:gd name="T18" fmla="*/ 0 w 21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0" y="12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21" y="2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1432" y="2773"/>
              <a:ext cx="14" cy="13"/>
            </a:xfrm>
            <a:custGeom>
              <a:avLst/>
              <a:gdLst>
                <a:gd name="T0" fmla="*/ 11 w 23"/>
                <a:gd name="T1" fmla="*/ 0 h 21"/>
                <a:gd name="T2" fmla="*/ 11 w 23"/>
                <a:gd name="T3" fmla="*/ 0 h 21"/>
                <a:gd name="T4" fmla="*/ 0 w 23"/>
                <a:gd name="T5" fmla="*/ 0 h 21"/>
                <a:gd name="T6" fmla="*/ 0 w 23"/>
                <a:gd name="T7" fmla="*/ 21 h 21"/>
                <a:gd name="T8" fmla="*/ 11 w 23"/>
                <a:gd name="T9" fmla="*/ 21 h 21"/>
                <a:gd name="T10" fmla="*/ 12 w 23"/>
                <a:gd name="T11" fmla="*/ 21 h 21"/>
                <a:gd name="T12" fmla="*/ 23 w 23"/>
                <a:gd name="T13" fmla="*/ 21 h 21"/>
                <a:gd name="T14" fmla="*/ 23 w 23"/>
                <a:gd name="T15" fmla="*/ 0 h 21"/>
                <a:gd name="T16" fmla="*/ 12 w 23"/>
                <a:gd name="T17" fmla="*/ 0 h 21"/>
                <a:gd name="T18" fmla="*/ 11 w 2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1433" y="2773"/>
              <a:ext cx="13" cy="13"/>
            </a:xfrm>
            <a:custGeom>
              <a:avLst/>
              <a:gdLst>
                <a:gd name="T0" fmla="*/ 0 w 22"/>
                <a:gd name="T1" fmla="*/ 11 h 21"/>
                <a:gd name="T2" fmla="*/ 0 w 22"/>
                <a:gd name="T3" fmla="*/ 11 h 21"/>
                <a:gd name="T4" fmla="*/ 0 w 22"/>
                <a:gd name="T5" fmla="*/ 21 h 21"/>
                <a:gd name="T6" fmla="*/ 22 w 22"/>
                <a:gd name="T7" fmla="*/ 21 h 21"/>
                <a:gd name="T8" fmla="*/ 22 w 22"/>
                <a:gd name="T9" fmla="*/ 11 h 21"/>
                <a:gd name="T10" fmla="*/ 22 w 22"/>
                <a:gd name="T11" fmla="*/ 10 h 21"/>
                <a:gd name="T12" fmla="*/ 22 w 22"/>
                <a:gd name="T13" fmla="*/ 0 h 21"/>
                <a:gd name="T14" fmla="*/ 0 w 22"/>
                <a:gd name="T15" fmla="*/ 0 h 21"/>
                <a:gd name="T16" fmla="*/ 0 w 22"/>
                <a:gd name="T17" fmla="*/ 10 h 21"/>
                <a:gd name="T18" fmla="*/ 0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0" y="1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1A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1433" y="2773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1A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433" y="2772"/>
              <a:ext cx="13" cy="14"/>
            </a:xfrm>
            <a:custGeom>
              <a:avLst/>
              <a:gdLst>
                <a:gd name="T0" fmla="*/ 0 w 21"/>
                <a:gd name="T1" fmla="*/ 11 h 22"/>
                <a:gd name="T2" fmla="*/ 0 w 21"/>
                <a:gd name="T3" fmla="*/ 11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1 h 22"/>
                <a:gd name="T10" fmla="*/ 21 w 21"/>
                <a:gd name="T11" fmla="*/ 11 h 22"/>
                <a:gd name="T12" fmla="*/ 21 w 21"/>
                <a:gd name="T13" fmla="*/ 0 h 22"/>
                <a:gd name="T14" fmla="*/ 0 w 21"/>
                <a:gd name="T15" fmla="*/ 0 h 22"/>
                <a:gd name="T16" fmla="*/ 0 w 21"/>
                <a:gd name="T17" fmla="*/ 11 h 22"/>
                <a:gd name="T18" fmla="*/ 0 w 2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21" y="2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3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1433" y="2772"/>
              <a:ext cx="13" cy="14"/>
            </a:xfrm>
            <a:custGeom>
              <a:avLst/>
              <a:gdLst>
                <a:gd name="T0" fmla="*/ 10 w 21"/>
                <a:gd name="T1" fmla="*/ 0 h 22"/>
                <a:gd name="T2" fmla="*/ 10 w 21"/>
                <a:gd name="T3" fmla="*/ 0 h 22"/>
                <a:gd name="T4" fmla="*/ 0 w 21"/>
                <a:gd name="T5" fmla="*/ 0 h 22"/>
                <a:gd name="T6" fmla="*/ 0 w 21"/>
                <a:gd name="T7" fmla="*/ 22 h 22"/>
                <a:gd name="T8" fmla="*/ 10 w 21"/>
                <a:gd name="T9" fmla="*/ 22 h 22"/>
                <a:gd name="T10" fmla="*/ 11 w 21"/>
                <a:gd name="T11" fmla="*/ 22 h 22"/>
                <a:gd name="T12" fmla="*/ 21 w 21"/>
                <a:gd name="T13" fmla="*/ 22 h 22"/>
                <a:gd name="T14" fmla="*/ 21 w 21"/>
                <a:gd name="T15" fmla="*/ 0 h 22"/>
                <a:gd name="T16" fmla="*/ 11 w 21"/>
                <a:gd name="T17" fmla="*/ 0 h 22"/>
                <a:gd name="T18" fmla="*/ 10 w 2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3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1433" y="2772"/>
              <a:ext cx="13" cy="14"/>
            </a:xfrm>
            <a:custGeom>
              <a:avLst/>
              <a:gdLst>
                <a:gd name="T0" fmla="*/ 0 w 21"/>
                <a:gd name="T1" fmla="*/ 11 h 22"/>
                <a:gd name="T2" fmla="*/ 0 w 21"/>
                <a:gd name="T3" fmla="*/ 11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1 h 22"/>
                <a:gd name="T10" fmla="*/ 21 w 21"/>
                <a:gd name="T11" fmla="*/ 11 h 22"/>
                <a:gd name="T12" fmla="*/ 21 w 21"/>
                <a:gd name="T13" fmla="*/ 0 h 22"/>
                <a:gd name="T14" fmla="*/ 0 w 21"/>
                <a:gd name="T15" fmla="*/ 0 h 22"/>
                <a:gd name="T16" fmla="*/ 0 w 21"/>
                <a:gd name="T17" fmla="*/ 11 h 22"/>
                <a:gd name="T18" fmla="*/ 0 w 2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11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21" y="2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1433" y="2772"/>
              <a:ext cx="13" cy="14"/>
            </a:xfrm>
            <a:custGeom>
              <a:avLst/>
              <a:gdLst>
                <a:gd name="T0" fmla="*/ 11 w 22"/>
                <a:gd name="T1" fmla="*/ 0 h 22"/>
                <a:gd name="T2" fmla="*/ 11 w 22"/>
                <a:gd name="T3" fmla="*/ 0 h 22"/>
                <a:gd name="T4" fmla="*/ 0 w 22"/>
                <a:gd name="T5" fmla="*/ 0 h 22"/>
                <a:gd name="T6" fmla="*/ 0 w 22"/>
                <a:gd name="T7" fmla="*/ 22 h 22"/>
                <a:gd name="T8" fmla="*/ 11 w 22"/>
                <a:gd name="T9" fmla="*/ 22 h 22"/>
                <a:gd name="T10" fmla="*/ 11 w 22"/>
                <a:gd name="T11" fmla="*/ 22 h 22"/>
                <a:gd name="T12" fmla="*/ 22 w 22"/>
                <a:gd name="T13" fmla="*/ 22 h 22"/>
                <a:gd name="T14" fmla="*/ 22 w 22"/>
                <a:gd name="T15" fmla="*/ 0 h 22"/>
                <a:gd name="T16" fmla="*/ 11 w 22"/>
                <a:gd name="T17" fmla="*/ 0 h 22"/>
                <a:gd name="T18" fmla="*/ 11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433" y="2772"/>
              <a:ext cx="13" cy="14"/>
            </a:xfrm>
            <a:custGeom>
              <a:avLst/>
              <a:gdLst>
                <a:gd name="T0" fmla="*/ 0 w 22"/>
                <a:gd name="T1" fmla="*/ 11 h 22"/>
                <a:gd name="T2" fmla="*/ 0 w 22"/>
                <a:gd name="T3" fmla="*/ 11 h 22"/>
                <a:gd name="T4" fmla="*/ 0 w 22"/>
                <a:gd name="T5" fmla="*/ 22 h 22"/>
                <a:gd name="T6" fmla="*/ 22 w 22"/>
                <a:gd name="T7" fmla="*/ 22 h 22"/>
                <a:gd name="T8" fmla="*/ 22 w 22"/>
                <a:gd name="T9" fmla="*/ 11 h 22"/>
                <a:gd name="T10" fmla="*/ 22 w 22"/>
                <a:gd name="T11" fmla="*/ 11 h 22"/>
                <a:gd name="T12" fmla="*/ 22 w 22"/>
                <a:gd name="T13" fmla="*/ 0 h 22"/>
                <a:gd name="T14" fmla="*/ 0 w 22"/>
                <a:gd name="T15" fmla="*/ 0 h 22"/>
                <a:gd name="T16" fmla="*/ 0 w 22"/>
                <a:gd name="T17" fmla="*/ 11 h 22"/>
                <a:gd name="T18" fmla="*/ 0 w 22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0 w 22"/>
                <a:gd name="T1" fmla="*/ 11 h 21"/>
                <a:gd name="T2" fmla="*/ 0 w 22"/>
                <a:gd name="T3" fmla="*/ 11 h 21"/>
                <a:gd name="T4" fmla="*/ 0 w 22"/>
                <a:gd name="T5" fmla="*/ 21 h 21"/>
                <a:gd name="T6" fmla="*/ 22 w 22"/>
                <a:gd name="T7" fmla="*/ 21 h 21"/>
                <a:gd name="T8" fmla="*/ 22 w 22"/>
                <a:gd name="T9" fmla="*/ 11 h 21"/>
                <a:gd name="T10" fmla="*/ 22 w 22"/>
                <a:gd name="T11" fmla="*/ 11 h 21"/>
                <a:gd name="T12" fmla="*/ 22 w 22"/>
                <a:gd name="T13" fmla="*/ 0 h 21"/>
                <a:gd name="T14" fmla="*/ 0 w 22"/>
                <a:gd name="T15" fmla="*/ 0 h 21"/>
                <a:gd name="T16" fmla="*/ 0 w 22"/>
                <a:gd name="T17" fmla="*/ 11 h 21"/>
                <a:gd name="T18" fmla="*/ 0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0" y="1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0 w 22"/>
                <a:gd name="T1" fmla="*/ 11 h 21"/>
                <a:gd name="T2" fmla="*/ 0 w 22"/>
                <a:gd name="T3" fmla="*/ 11 h 21"/>
                <a:gd name="T4" fmla="*/ 0 w 22"/>
                <a:gd name="T5" fmla="*/ 21 h 21"/>
                <a:gd name="T6" fmla="*/ 22 w 22"/>
                <a:gd name="T7" fmla="*/ 21 h 21"/>
                <a:gd name="T8" fmla="*/ 22 w 22"/>
                <a:gd name="T9" fmla="*/ 11 h 21"/>
                <a:gd name="T10" fmla="*/ 22 w 22"/>
                <a:gd name="T11" fmla="*/ 11 h 21"/>
                <a:gd name="T12" fmla="*/ 22 w 22"/>
                <a:gd name="T13" fmla="*/ 0 h 21"/>
                <a:gd name="T14" fmla="*/ 0 w 22"/>
                <a:gd name="T15" fmla="*/ 0 h 21"/>
                <a:gd name="T16" fmla="*/ 0 w 22"/>
                <a:gd name="T17" fmla="*/ 11 h 21"/>
                <a:gd name="T18" fmla="*/ 0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0" y="1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0 w 22"/>
                <a:gd name="T1" fmla="*/ 11 h 21"/>
                <a:gd name="T2" fmla="*/ 0 w 22"/>
                <a:gd name="T3" fmla="*/ 11 h 21"/>
                <a:gd name="T4" fmla="*/ 0 w 22"/>
                <a:gd name="T5" fmla="*/ 21 h 21"/>
                <a:gd name="T6" fmla="*/ 22 w 22"/>
                <a:gd name="T7" fmla="*/ 21 h 21"/>
                <a:gd name="T8" fmla="*/ 22 w 22"/>
                <a:gd name="T9" fmla="*/ 11 h 21"/>
                <a:gd name="T10" fmla="*/ 22 w 22"/>
                <a:gd name="T11" fmla="*/ 11 h 21"/>
                <a:gd name="T12" fmla="*/ 22 w 22"/>
                <a:gd name="T13" fmla="*/ 0 h 21"/>
                <a:gd name="T14" fmla="*/ 0 w 22"/>
                <a:gd name="T15" fmla="*/ 0 h 21"/>
                <a:gd name="T16" fmla="*/ 0 w 22"/>
                <a:gd name="T17" fmla="*/ 11 h 21"/>
                <a:gd name="T18" fmla="*/ 0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0" y="11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1433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498" y="3716"/>
              <a:ext cx="1884" cy="0"/>
            </a:xfrm>
            <a:custGeom>
              <a:avLst/>
              <a:gdLst>
                <a:gd name="T0" fmla="*/ 3118 w 3118"/>
                <a:gd name="T1" fmla="*/ 3118 w 3118"/>
                <a:gd name="T2" fmla="*/ 0 w 31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18">
                  <a:moveTo>
                    <a:pt x="3118" y="0"/>
                  </a:moveTo>
                  <a:lnTo>
                    <a:pt x="3118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498" y="1842"/>
              <a:ext cx="0" cy="1874"/>
            </a:xfrm>
            <a:custGeom>
              <a:avLst/>
              <a:gdLst>
                <a:gd name="T0" fmla="*/ 3118 h 3118"/>
                <a:gd name="T1" fmla="*/ 3118 h 3118"/>
                <a:gd name="T2" fmla="*/ 0 h 31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18">
                  <a:moveTo>
                    <a:pt x="0" y="3118"/>
                  </a:moveTo>
                  <a:lnTo>
                    <a:pt x="0" y="3118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498" y="1842"/>
              <a:ext cx="1884" cy="0"/>
            </a:xfrm>
            <a:custGeom>
              <a:avLst/>
              <a:gdLst>
                <a:gd name="T0" fmla="*/ 0 w 3118"/>
                <a:gd name="T1" fmla="*/ 0 w 3118"/>
                <a:gd name="T2" fmla="*/ 3118 w 31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18">
                  <a:moveTo>
                    <a:pt x="0" y="0"/>
                  </a:moveTo>
                  <a:lnTo>
                    <a:pt x="0" y="0"/>
                  </a:lnTo>
                  <a:lnTo>
                    <a:pt x="3118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2382" y="1842"/>
              <a:ext cx="0" cy="1874"/>
            </a:xfrm>
            <a:custGeom>
              <a:avLst/>
              <a:gdLst>
                <a:gd name="T0" fmla="*/ 0 h 3118"/>
                <a:gd name="T1" fmla="*/ 0 h 3118"/>
                <a:gd name="T2" fmla="*/ 3118 h 31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18">
                  <a:moveTo>
                    <a:pt x="0" y="0"/>
                  </a:moveTo>
                  <a:lnTo>
                    <a:pt x="0" y="0"/>
                  </a:lnTo>
                  <a:lnTo>
                    <a:pt x="0" y="3118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536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21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626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716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807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97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987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974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078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169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259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349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440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1426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1530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620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711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802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892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1878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982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073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2163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253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2344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2330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498" y="367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450" y="363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98" y="358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498" y="349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98" y="340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498" y="331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498" y="322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450" y="318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498" y="313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498" y="304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498" y="295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498" y="286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498" y="277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450" y="273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498" y="268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498" y="259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498" y="250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498" y="241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498" y="232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450" y="2289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498" y="223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98" y="214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98" y="205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98" y="196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98" y="187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450" y="183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536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626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716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807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897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987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078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169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259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349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440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1530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620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711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802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1892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1982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2073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2163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2253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2344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2356" y="367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2366" y="358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2366" y="349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2366" y="340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2366" y="331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2356" y="322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2366" y="313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2366" y="304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2366" y="295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2366" y="286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2356" y="277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2366" y="268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2366" y="259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2366" y="250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2366" y="241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2356" y="232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2366" y="223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2366" y="214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2366" y="205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2366" y="196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2356" y="187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153" name="Group 151"/>
          <p:cNvGrpSpPr>
            <a:grpSpLocks noChangeAspect="1"/>
          </p:cNvGrpSpPr>
          <p:nvPr/>
        </p:nvGrpSpPr>
        <p:grpSpPr bwMode="auto">
          <a:xfrm>
            <a:off x="4572000" y="2924175"/>
            <a:ext cx="3441700" cy="3086100"/>
            <a:chOff x="2880" y="1842"/>
            <a:chExt cx="2168" cy="1944"/>
          </a:xfrm>
        </p:grpSpPr>
        <p:sp>
          <p:nvSpPr>
            <p:cNvPr id="154" name="AutoShape 150"/>
            <p:cNvSpPr>
              <a:spLocks noChangeAspect="1" noChangeArrowheads="1" noTextEdit="1"/>
            </p:cNvSpPr>
            <p:nvPr/>
          </p:nvSpPr>
          <p:spPr bwMode="auto">
            <a:xfrm>
              <a:off x="2880" y="1842"/>
              <a:ext cx="2168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5" name="Line 152"/>
            <p:cNvSpPr>
              <a:spLocks noChangeShapeType="1"/>
            </p:cNvSpPr>
            <p:nvPr/>
          </p:nvSpPr>
          <p:spPr bwMode="auto">
            <a:xfrm>
              <a:off x="2864" y="181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2880" y="2781"/>
              <a:ext cx="2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Helvetica"/>
                  <a:cs typeface="Arial" pitchFamily="34" charset="0"/>
                </a:rPr>
                <a:t>Out[52]=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3212" y="2406"/>
              <a:ext cx="1808" cy="1272"/>
            </a:xfrm>
            <a:custGeom>
              <a:avLst/>
              <a:gdLst>
                <a:gd name="T0" fmla="*/ 0 w 2994"/>
                <a:gd name="T1" fmla="*/ 2116 h 2116"/>
                <a:gd name="T2" fmla="*/ 2 w 2994"/>
                <a:gd name="T3" fmla="*/ 2064 h 2116"/>
                <a:gd name="T4" fmla="*/ 4 w 2994"/>
                <a:gd name="T5" fmla="*/ 2043 h 2116"/>
                <a:gd name="T6" fmla="*/ 5 w 2994"/>
                <a:gd name="T7" fmla="*/ 2026 h 2116"/>
                <a:gd name="T8" fmla="*/ 8 w 2994"/>
                <a:gd name="T9" fmla="*/ 2006 h 2116"/>
                <a:gd name="T10" fmla="*/ 11 w 2994"/>
                <a:gd name="T11" fmla="*/ 1988 h 2116"/>
                <a:gd name="T12" fmla="*/ 16 w 2994"/>
                <a:gd name="T13" fmla="*/ 1964 h 2116"/>
                <a:gd name="T14" fmla="*/ 18 w 2994"/>
                <a:gd name="T15" fmla="*/ 1951 h 2116"/>
                <a:gd name="T16" fmla="*/ 29 w 2994"/>
                <a:gd name="T17" fmla="*/ 1907 h 2116"/>
                <a:gd name="T18" fmla="*/ 31 w 2994"/>
                <a:gd name="T19" fmla="*/ 1901 h 2116"/>
                <a:gd name="T20" fmla="*/ 37 w 2994"/>
                <a:gd name="T21" fmla="*/ 1882 h 2116"/>
                <a:gd name="T22" fmla="*/ 59 w 2994"/>
                <a:gd name="T23" fmla="*/ 1820 h 2116"/>
                <a:gd name="T24" fmla="*/ 61 w 2994"/>
                <a:gd name="T25" fmla="*/ 1815 h 2116"/>
                <a:gd name="T26" fmla="*/ 67 w 2994"/>
                <a:gd name="T27" fmla="*/ 1801 h 2116"/>
                <a:gd name="T28" fmla="*/ 91 w 2994"/>
                <a:gd name="T29" fmla="*/ 1748 h 2116"/>
                <a:gd name="T30" fmla="*/ 93 w 2994"/>
                <a:gd name="T31" fmla="*/ 1744 h 2116"/>
                <a:gd name="T32" fmla="*/ 99 w 2994"/>
                <a:gd name="T33" fmla="*/ 1733 h 2116"/>
                <a:gd name="T34" fmla="*/ 122 w 2994"/>
                <a:gd name="T35" fmla="*/ 1689 h 2116"/>
                <a:gd name="T36" fmla="*/ 124 w 2994"/>
                <a:gd name="T37" fmla="*/ 1685 h 2116"/>
                <a:gd name="T38" fmla="*/ 130 w 2994"/>
                <a:gd name="T39" fmla="*/ 1676 h 2116"/>
                <a:gd name="T40" fmla="*/ 152 w 2994"/>
                <a:gd name="T41" fmla="*/ 1639 h 2116"/>
                <a:gd name="T42" fmla="*/ 240 w 2994"/>
                <a:gd name="T43" fmla="*/ 1517 h 2116"/>
                <a:gd name="T44" fmla="*/ 363 w 2994"/>
                <a:gd name="T45" fmla="*/ 1380 h 2116"/>
                <a:gd name="T46" fmla="*/ 489 w 2994"/>
                <a:gd name="T47" fmla="*/ 1261 h 2116"/>
                <a:gd name="T48" fmla="*/ 611 w 2994"/>
                <a:gd name="T49" fmla="*/ 1160 h 2116"/>
                <a:gd name="T50" fmla="*/ 729 w 2994"/>
                <a:gd name="T51" fmla="*/ 1072 h 2116"/>
                <a:gd name="T52" fmla="*/ 851 w 2994"/>
                <a:gd name="T53" fmla="*/ 988 h 2116"/>
                <a:gd name="T54" fmla="*/ 977 w 2994"/>
                <a:gd name="T55" fmla="*/ 907 h 2116"/>
                <a:gd name="T56" fmla="*/ 1099 w 2994"/>
                <a:gd name="T57" fmla="*/ 834 h 2116"/>
                <a:gd name="T58" fmla="*/ 1222 w 2994"/>
                <a:gd name="T59" fmla="*/ 764 h 2116"/>
                <a:gd name="T60" fmla="*/ 1344 w 2994"/>
                <a:gd name="T61" fmla="*/ 698 h 2116"/>
                <a:gd name="T62" fmla="*/ 1467 w 2994"/>
                <a:gd name="T63" fmla="*/ 635 h 2116"/>
                <a:gd name="T64" fmla="*/ 1589 w 2994"/>
                <a:gd name="T65" fmla="*/ 575 h 2116"/>
                <a:gd name="T66" fmla="*/ 1712 w 2994"/>
                <a:gd name="T67" fmla="*/ 516 h 2116"/>
                <a:gd name="T68" fmla="*/ 1833 w 2994"/>
                <a:gd name="T69" fmla="*/ 460 h 2116"/>
                <a:gd name="T70" fmla="*/ 1956 w 2994"/>
                <a:gd name="T71" fmla="*/ 406 h 2116"/>
                <a:gd name="T72" fmla="*/ 2077 w 2994"/>
                <a:gd name="T73" fmla="*/ 354 h 2116"/>
                <a:gd name="T74" fmla="*/ 2199 w 2994"/>
                <a:gd name="T75" fmla="*/ 302 h 2116"/>
                <a:gd name="T76" fmla="*/ 2317 w 2994"/>
                <a:gd name="T77" fmla="*/ 254 h 2116"/>
                <a:gd name="T78" fmla="*/ 2440 w 2994"/>
                <a:gd name="T79" fmla="*/ 206 h 2116"/>
                <a:gd name="T80" fmla="*/ 2566 w 2994"/>
                <a:gd name="T81" fmla="*/ 157 h 2116"/>
                <a:gd name="T82" fmla="*/ 2689 w 2994"/>
                <a:gd name="T83" fmla="*/ 110 h 2116"/>
                <a:gd name="T84" fmla="*/ 2806 w 2994"/>
                <a:gd name="T85" fmla="*/ 67 h 2116"/>
                <a:gd name="T86" fmla="*/ 2928 w 2994"/>
                <a:gd name="T87" fmla="*/ 23 h 2116"/>
                <a:gd name="T88" fmla="*/ 2930 w 2994"/>
                <a:gd name="T89" fmla="*/ 22 h 2116"/>
                <a:gd name="T90" fmla="*/ 2937 w 2994"/>
                <a:gd name="T91" fmla="*/ 20 h 2116"/>
                <a:gd name="T92" fmla="*/ 2961 w 2994"/>
                <a:gd name="T93" fmla="*/ 11 h 2116"/>
                <a:gd name="T94" fmla="*/ 2963 w 2994"/>
                <a:gd name="T95" fmla="*/ 11 h 2116"/>
                <a:gd name="T96" fmla="*/ 2969 w 2994"/>
                <a:gd name="T97" fmla="*/ 8 h 2116"/>
                <a:gd name="T98" fmla="*/ 2979 w 2994"/>
                <a:gd name="T99" fmla="*/ 5 h 2116"/>
                <a:gd name="T100" fmla="*/ 2982 w 2994"/>
                <a:gd name="T101" fmla="*/ 4 h 2116"/>
                <a:gd name="T102" fmla="*/ 2987 w 2994"/>
                <a:gd name="T103" fmla="*/ 2 h 2116"/>
                <a:gd name="T104" fmla="*/ 2990 w 2994"/>
                <a:gd name="T105" fmla="*/ 1 h 2116"/>
                <a:gd name="T106" fmla="*/ 2992 w 2994"/>
                <a:gd name="T107" fmla="*/ 0 h 2116"/>
                <a:gd name="T108" fmla="*/ 2994 w 2994"/>
                <a:gd name="T109" fmla="*/ 0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4" h="2116">
                  <a:moveTo>
                    <a:pt x="0" y="2116"/>
                  </a:moveTo>
                  <a:lnTo>
                    <a:pt x="0" y="2116"/>
                  </a:lnTo>
                  <a:lnTo>
                    <a:pt x="1" y="2080"/>
                  </a:lnTo>
                  <a:lnTo>
                    <a:pt x="2" y="2064"/>
                  </a:lnTo>
                  <a:lnTo>
                    <a:pt x="3" y="2053"/>
                  </a:lnTo>
                  <a:lnTo>
                    <a:pt x="4" y="2043"/>
                  </a:lnTo>
                  <a:lnTo>
                    <a:pt x="5" y="2034"/>
                  </a:lnTo>
                  <a:lnTo>
                    <a:pt x="5" y="2026"/>
                  </a:lnTo>
                  <a:lnTo>
                    <a:pt x="7" y="2012"/>
                  </a:lnTo>
                  <a:lnTo>
                    <a:pt x="8" y="2006"/>
                  </a:lnTo>
                  <a:lnTo>
                    <a:pt x="9" y="2000"/>
                  </a:lnTo>
                  <a:lnTo>
                    <a:pt x="11" y="1988"/>
                  </a:lnTo>
                  <a:lnTo>
                    <a:pt x="15" y="1968"/>
                  </a:lnTo>
                  <a:lnTo>
                    <a:pt x="16" y="1964"/>
                  </a:lnTo>
                  <a:lnTo>
                    <a:pt x="16" y="1959"/>
                  </a:lnTo>
                  <a:lnTo>
                    <a:pt x="18" y="1951"/>
                  </a:lnTo>
                  <a:lnTo>
                    <a:pt x="22" y="1935"/>
                  </a:lnTo>
                  <a:lnTo>
                    <a:pt x="29" y="1907"/>
                  </a:lnTo>
                  <a:lnTo>
                    <a:pt x="30" y="1904"/>
                  </a:lnTo>
                  <a:lnTo>
                    <a:pt x="31" y="1901"/>
                  </a:lnTo>
                  <a:lnTo>
                    <a:pt x="33" y="1894"/>
                  </a:lnTo>
                  <a:lnTo>
                    <a:pt x="37" y="1882"/>
                  </a:lnTo>
                  <a:lnTo>
                    <a:pt x="44" y="1860"/>
                  </a:lnTo>
                  <a:lnTo>
                    <a:pt x="59" y="1820"/>
                  </a:lnTo>
                  <a:lnTo>
                    <a:pt x="60" y="1818"/>
                  </a:lnTo>
                  <a:lnTo>
                    <a:pt x="61" y="1815"/>
                  </a:lnTo>
                  <a:lnTo>
                    <a:pt x="63" y="1810"/>
                  </a:lnTo>
                  <a:lnTo>
                    <a:pt x="67" y="1801"/>
                  </a:lnTo>
                  <a:lnTo>
                    <a:pt x="75" y="1782"/>
                  </a:lnTo>
                  <a:lnTo>
                    <a:pt x="91" y="1748"/>
                  </a:lnTo>
                  <a:lnTo>
                    <a:pt x="92" y="1746"/>
                  </a:lnTo>
                  <a:lnTo>
                    <a:pt x="93" y="1744"/>
                  </a:lnTo>
                  <a:lnTo>
                    <a:pt x="95" y="1740"/>
                  </a:lnTo>
                  <a:lnTo>
                    <a:pt x="99" y="1733"/>
                  </a:lnTo>
                  <a:lnTo>
                    <a:pt x="106" y="1717"/>
                  </a:lnTo>
                  <a:lnTo>
                    <a:pt x="122" y="1689"/>
                  </a:lnTo>
                  <a:lnTo>
                    <a:pt x="123" y="1687"/>
                  </a:lnTo>
                  <a:lnTo>
                    <a:pt x="124" y="1685"/>
                  </a:lnTo>
                  <a:lnTo>
                    <a:pt x="126" y="1682"/>
                  </a:lnTo>
                  <a:lnTo>
                    <a:pt x="130" y="1676"/>
                  </a:lnTo>
                  <a:lnTo>
                    <a:pt x="137" y="1663"/>
                  </a:lnTo>
                  <a:lnTo>
                    <a:pt x="152" y="1639"/>
                  </a:lnTo>
                  <a:lnTo>
                    <a:pt x="182" y="1595"/>
                  </a:lnTo>
                  <a:lnTo>
                    <a:pt x="240" y="1517"/>
                  </a:lnTo>
                  <a:lnTo>
                    <a:pt x="303" y="1443"/>
                  </a:lnTo>
                  <a:lnTo>
                    <a:pt x="363" y="1380"/>
                  </a:lnTo>
                  <a:lnTo>
                    <a:pt x="427" y="1318"/>
                  </a:lnTo>
                  <a:lnTo>
                    <a:pt x="489" y="1261"/>
                  </a:lnTo>
                  <a:lnTo>
                    <a:pt x="548" y="1211"/>
                  </a:lnTo>
                  <a:lnTo>
                    <a:pt x="611" y="1160"/>
                  </a:lnTo>
                  <a:lnTo>
                    <a:pt x="671" y="1115"/>
                  </a:lnTo>
                  <a:lnTo>
                    <a:pt x="729" y="1072"/>
                  </a:lnTo>
                  <a:lnTo>
                    <a:pt x="792" y="1028"/>
                  </a:lnTo>
                  <a:lnTo>
                    <a:pt x="851" y="988"/>
                  </a:lnTo>
                  <a:lnTo>
                    <a:pt x="915" y="946"/>
                  </a:lnTo>
                  <a:lnTo>
                    <a:pt x="977" y="907"/>
                  </a:lnTo>
                  <a:lnTo>
                    <a:pt x="1036" y="871"/>
                  </a:lnTo>
                  <a:lnTo>
                    <a:pt x="1099" y="834"/>
                  </a:lnTo>
                  <a:lnTo>
                    <a:pt x="1158" y="800"/>
                  </a:lnTo>
                  <a:lnTo>
                    <a:pt x="1222" y="764"/>
                  </a:lnTo>
                  <a:lnTo>
                    <a:pt x="1285" y="730"/>
                  </a:lnTo>
                  <a:lnTo>
                    <a:pt x="1344" y="698"/>
                  </a:lnTo>
                  <a:lnTo>
                    <a:pt x="1408" y="665"/>
                  </a:lnTo>
                  <a:lnTo>
                    <a:pt x="1467" y="635"/>
                  </a:lnTo>
                  <a:lnTo>
                    <a:pt x="1525" y="606"/>
                  </a:lnTo>
                  <a:lnTo>
                    <a:pt x="1589" y="575"/>
                  </a:lnTo>
                  <a:lnTo>
                    <a:pt x="1648" y="546"/>
                  </a:lnTo>
                  <a:lnTo>
                    <a:pt x="1712" y="516"/>
                  </a:lnTo>
                  <a:lnTo>
                    <a:pt x="1774" y="487"/>
                  </a:lnTo>
                  <a:lnTo>
                    <a:pt x="1833" y="460"/>
                  </a:lnTo>
                  <a:lnTo>
                    <a:pt x="1896" y="432"/>
                  </a:lnTo>
                  <a:lnTo>
                    <a:pt x="1956" y="406"/>
                  </a:lnTo>
                  <a:lnTo>
                    <a:pt x="2014" y="380"/>
                  </a:lnTo>
                  <a:lnTo>
                    <a:pt x="2077" y="354"/>
                  </a:lnTo>
                  <a:lnTo>
                    <a:pt x="2136" y="329"/>
                  </a:lnTo>
                  <a:lnTo>
                    <a:pt x="2199" y="302"/>
                  </a:lnTo>
                  <a:lnTo>
                    <a:pt x="2259" y="278"/>
                  </a:lnTo>
                  <a:lnTo>
                    <a:pt x="2317" y="254"/>
                  </a:lnTo>
                  <a:lnTo>
                    <a:pt x="2380" y="229"/>
                  </a:lnTo>
                  <a:lnTo>
                    <a:pt x="2440" y="206"/>
                  </a:lnTo>
                  <a:lnTo>
                    <a:pt x="2504" y="181"/>
                  </a:lnTo>
                  <a:lnTo>
                    <a:pt x="2566" y="157"/>
                  </a:lnTo>
                  <a:lnTo>
                    <a:pt x="2625" y="134"/>
                  </a:lnTo>
                  <a:lnTo>
                    <a:pt x="2689" y="110"/>
                  </a:lnTo>
                  <a:lnTo>
                    <a:pt x="2748" y="88"/>
                  </a:lnTo>
                  <a:lnTo>
                    <a:pt x="2806" y="67"/>
                  </a:lnTo>
                  <a:lnTo>
                    <a:pt x="2869" y="44"/>
                  </a:lnTo>
                  <a:lnTo>
                    <a:pt x="2928" y="23"/>
                  </a:lnTo>
                  <a:lnTo>
                    <a:pt x="2929" y="23"/>
                  </a:lnTo>
                  <a:lnTo>
                    <a:pt x="2930" y="22"/>
                  </a:lnTo>
                  <a:lnTo>
                    <a:pt x="2932" y="22"/>
                  </a:lnTo>
                  <a:lnTo>
                    <a:pt x="2937" y="20"/>
                  </a:lnTo>
                  <a:lnTo>
                    <a:pt x="2945" y="17"/>
                  </a:lnTo>
                  <a:lnTo>
                    <a:pt x="2961" y="11"/>
                  </a:lnTo>
                  <a:lnTo>
                    <a:pt x="2962" y="11"/>
                  </a:lnTo>
                  <a:lnTo>
                    <a:pt x="2963" y="11"/>
                  </a:lnTo>
                  <a:lnTo>
                    <a:pt x="2965" y="10"/>
                  </a:lnTo>
                  <a:lnTo>
                    <a:pt x="2969" y="8"/>
                  </a:lnTo>
                  <a:lnTo>
                    <a:pt x="2978" y="5"/>
                  </a:lnTo>
                  <a:lnTo>
                    <a:pt x="2979" y="5"/>
                  </a:lnTo>
                  <a:lnTo>
                    <a:pt x="2980" y="5"/>
                  </a:lnTo>
                  <a:lnTo>
                    <a:pt x="2982" y="4"/>
                  </a:lnTo>
                  <a:lnTo>
                    <a:pt x="2986" y="3"/>
                  </a:lnTo>
                  <a:lnTo>
                    <a:pt x="2987" y="2"/>
                  </a:lnTo>
                  <a:lnTo>
                    <a:pt x="2988" y="2"/>
                  </a:lnTo>
                  <a:lnTo>
                    <a:pt x="2990" y="1"/>
                  </a:lnTo>
                  <a:lnTo>
                    <a:pt x="2991" y="1"/>
                  </a:lnTo>
                  <a:lnTo>
                    <a:pt x="2992" y="0"/>
                  </a:lnTo>
                  <a:lnTo>
                    <a:pt x="2993" y="0"/>
                  </a:lnTo>
                  <a:lnTo>
                    <a:pt x="2994" y="0"/>
                  </a:lnTo>
                </a:path>
              </a:pathLst>
            </a:custGeom>
            <a:noFill/>
            <a:ln w="3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3212" y="1879"/>
              <a:ext cx="1808" cy="1800"/>
            </a:xfrm>
            <a:custGeom>
              <a:avLst/>
              <a:gdLst>
                <a:gd name="T0" fmla="*/ 0 w 2994"/>
                <a:gd name="T1" fmla="*/ 2994 h 2994"/>
                <a:gd name="T2" fmla="*/ 2 w 2994"/>
                <a:gd name="T3" fmla="*/ 2992 h 2994"/>
                <a:gd name="T4" fmla="*/ 7 w 2994"/>
                <a:gd name="T5" fmla="*/ 2986 h 2994"/>
                <a:gd name="T6" fmla="*/ 29 w 2994"/>
                <a:gd name="T7" fmla="*/ 2964 h 2994"/>
                <a:gd name="T8" fmla="*/ 122 w 2994"/>
                <a:gd name="T9" fmla="*/ 2871 h 2994"/>
                <a:gd name="T10" fmla="*/ 240 w 2994"/>
                <a:gd name="T11" fmla="*/ 2753 h 2994"/>
                <a:gd name="T12" fmla="*/ 363 w 2994"/>
                <a:gd name="T13" fmla="*/ 2631 h 2994"/>
                <a:gd name="T14" fmla="*/ 489 w 2994"/>
                <a:gd name="T15" fmla="*/ 2504 h 2994"/>
                <a:gd name="T16" fmla="*/ 611 w 2994"/>
                <a:gd name="T17" fmla="*/ 2382 h 2994"/>
                <a:gd name="T18" fmla="*/ 729 w 2994"/>
                <a:gd name="T19" fmla="*/ 2265 h 2994"/>
                <a:gd name="T20" fmla="*/ 851 w 2994"/>
                <a:gd name="T21" fmla="*/ 2143 h 2994"/>
                <a:gd name="T22" fmla="*/ 977 w 2994"/>
                <a:gd name="T23" fmla="*/ 2016 h 2994"/>
                <a:gd name="T24" fmla="*/ 1099 w 2994"/>
                <a:gd name="T25" fmla="*/ 1894 h 2994"/>
                <a:gd name="T26" fmla="*/ 1222 w 2994"/>
                <a:gd name="T27" fmla="*/ 1771 h 2994"/>
                <a:gd name="T28" fmla="*/ 1344 w 2994"/>
                <a:gd name="T29" fmla="*/ 1650 h 2994"/>
                <a:gd name="T30" fmla="*/ 1467 w 2994"/>
                <a:gd name="T31" fmla="*/ 1527 h 2994"/>
                <a:gd name="T32" fmla="*/ 1589 w 2994"/>
                <a:gd name="T33" fmla="*/ 1405 h 2994"/>
                <a:gd name="T34" fmla="*/ 1712 w 2994"/>
                <a:gd name="T35" fmla="*/ 1282 h 2994"/>
                <a:gd name="T36" fmla="*/ 1833 w 2994"/>
                <a:gd name="T37" fmla="*/ 1161 h 2994"/>
                <a:gd name="T38" fmla="*/ 1956 w 2994"/>
                <a:gd name="T39" fmla="*/ 1038 h 2994"/>
                <a:gd name="T40" fmla="*/ 2077 w 2994"/>
                <a:gd name="T41" fmla="*/ 917 h 2994"/>
                <a:gd name="T42" fmla="*/ 2199 w 2994"/>
                <a:gd name="T43" fmla="*/ 794 h 2994"/>
                <a:gd name="T44" fmla="*/ 2317 w 2994"/>
                <a:gd name="T45" fmla="*/ 677 h 2994"/>
                <a:gd name="T46" fmla="*/ 2440 w 2994"/>
                <a:gd name="T47" fmla="*/ 554 h 2994"/>
                <a:gd name="T48" fmla="*/ 2566 w 2994"/>
                <a:gd name="T49" fmla="*/ 427 h 2994"/>
                <a:gd name="T50" fmla="*/ 2689 w 2994"/>
                <a:gd name="T51" fmla="*/ 305 h 2994"/>
                <a:gd name="T52" fmla="*/ 2806 w 2994"/>
                <a:gd name="T53" fmla="*/ 187 h 2994"/>
                <a:gd name="T54" fmla="*/ 2928 w 2994"/>
                <a:gd name="T55" fmla="*/ 65 h 2994"/>
                <a:gd name="T56" fmla="*/ 2930 w 2994"/>
                <a:gd name="T57" fmla="*/ 63 h 2994"/>
                <a:gd name="T58" fmla="*/ 2937 w 2994"/>
                <a:gd name="T59" fmla="*/ 57 h 2994"/>
                <a:gd name="T60" fmla="*/ 2961 w 2994"/>
                <a:gd name="T61" fmla="*/ 33 h 2994"/>
                <a:gd name="T62" fmla="*/ 2963 w 2994"/>
                <a:gd name="T63" fmla="*/ 30 h 2994"/>
                <a:gd name="T64" fmla="*/ 2969 w 2994"/>
                <a:gd name="T65" fmla="*/ 24 h 2994"/>
                <a:gd name="T66" fmla="*/ 2979 w 2994"/>
                <a:gd name="T67" fmla="*/ 15 h 2994"/>
                <a:gd name="T68" fmla="*/ 2982 w 2994"/>
                <a:gd name="T69" fmla="*/ 12 h 2994"/>
                <a:gd name="T70" fmla="*/ 2987 w 2994"/>
                <a:gd name="T71" fmla="*/ 7 h 2994"/>
                <a:gd name="T72" fmla="*/ 2990 w 2994"/>
                <a:gd name="T73" fmla="*/ 4 h 2994"/>
                <a:gd name="T74" fmla="*/ 2992 w 2994"/>
                <a:gd name="T75" fmla="*/ 2 h 2994"/>
                <a:gd name="T76" fmla="*/ 2994 w 2994"/>
                <a:gd name="T77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94" h="2994">
                  <a:moveTo>
                    <a:pt x="0" y="2994"/>
                  </a:moveTo>
                  <a:lnTo>
                    <a:pt x="0" y="2994"/>
                  </a:lnTo>
                  <a:lnTo>
                    <a:pt x="1" y="2993"/>
                  </a:lnTo>
                  <a:lnTo>
                    <a:pt x="2" y="2992"/>
                  </a:lnTo>
                  <a:lnTo>
                    <a:pt x="4" y="2990"/>
                  </a:lnTo>
                  <a:lnTo>
                    <a:pt x="7" y="2986"/>
                  </a:lnTo>
                  <a:lnTo>
                    <a:pt x="15" y="2979"/>
                  </a:lnTo>
                  <a:lnTo>
                    <a:pt x="29" y="2964"/>
                  </a:lnTo>
                  <a:lnTo>
                    <a:pt x="59" y="2935"/>
                  </a:lnTo>
                  <a:lnTo>
                    <a:pt x="122" y="2871"/>
                  </a:lnTo>
                  <a:lnTo>
                    <a:pt x="182" y="2812"/>
                  </a:lnTo>
                  <a:lnTo>
                    <a:pt x="240" y="2753"/>
                  </a:lnTo>
                  <a:lnTo>
                    <a:pt x="303" y="2690"/>
                  </a:lnTo>
                  <a:lnTo>
                    <a:pt x="363" y="2631"/>
                  </a:lnTo>
                  <a:lnTo>
                    <a:pt x="427" y="2567"/>
                  </a:lnTo>
                  <a:lnTo>
                    <a:pt x="489" y="2504"/>
                  </a:lnTo>
                  <a:lnTo>
                    <a:pt x="548" y="2446"/>
                  </a:lnTo>
                  <a:lnTo>
                    <a:pt x="611" y="2382"/>
                  </a:lnTo>
                  <a:lnTo>
                    <a:pt x="671" y="2323"/>
                  </a:lnTo>
                  <a:lnTo>
                    <a:pt x="729" y="2265"/>
                  </a:lnTo>
                  <a:lnTo>
                    <a:pt x="792" y="2202"/>
                  </a:lnTo>
                  <a:lnTo>
                    <a:pt x="851" y="2143"/>
                  </a:lnTo>
                  <a:lnTo>
                    <a:pt x="915" y="2079"/>
                  </a:lnTo>
                  <a:lnTo>
                    <a:pt x="977" y="2016"/>
                  </a:lnTo>
                  <a:lnTo>
                    <a:pt x="1036" y="1958"/>
                  </a:lnTo>
                  <a:lnTo>
                    <a:pt x="1099" y="1894"/>
                  </a:lnTo>
                  <a:lnTo>
                    <a:pt x="1158" y="1835"/>
                  </a:lnTo>
                  <a:lnTo>
                    <a:pt x="1222" y="1771"/>
                  </a:lnTo>
                  <a:lnTo>
                    <a:pt x="1285" y="1708"/>
                  </a:lnTo>
                  <a:lnTo>
                    <a:pt x="1344" y="1650"/>
                  </a:lnTo>
                  <a:lnTo>
                    <a:pt x="1408" y="1586"/>
                  </a:lnTo>
                  <a:lnTo>
                    <a:pt x="1467" y="1527"/>
                  </a:lnTo>
                  <a:lnTo>
                    <a:pt x="1525" y="1468"/>
                  </a:lnTo>
                  <a:lnTo>
                    <a:pt x="1589" y="1405"/>
                  </a:lnTo>
                  <a:lnTo>
                    <a:pt x="1648" y="1346"/>
                  </a:lnTo>
                  <a:lnTo>
                    <a:pt x="1712" y="1282"/>
                  </a:lnTo>
                  <a:lnTo>
                    <a:pt x="1774" y="1219"/>
                  </a:lnTo>
                  <a:lnTo>
                    <a:pt x="1833" y="1161"/>
                  </a:lnTo>
                  <a:lnTo>
                    <a:pt x="1896" y="1097"/>
                  </a:lnTo>
                  <a:lnTo>
                    <a:pt x="1956" y="1038"/>
                  </a:lnTo>
                  <a:lnTo>
                    <a:pt x="2014" y="980"/>
                  </a:lnTo>
                  <a:lnTo>
                    <a:pt x="2077" y="917"/>
                  </a:lnTo>
                  <a:lnTo>
                    <a:pt x="2136" y="858"/>
                  </a:lnTo>
                  <a:lnTo>
                    <a:pt x="2199" y="794"/>
                  </a:lnTo>
                  <a:lnTo>
                    <a:pt x="2259" y="735"/>
                  </a:lnTo>
                  <a:lnTo>
                    <a:pt x="2317" y="677"/>
                  </a:lnTo>
                  <a:lnTo>
                    <a:pt x="2380" y="613"/>
                  </a:lnTo>
                  <a:lnTo>
                    <a:pt x="2440" y="554"/>
                  </a:lnTo>
                  <a:lnTo>
                    <a:pt x="2504" y="490"/>
                  </a:lnTo>
                  <a:lnTo>
                    <a:pt x="2566" y="427"/>
                  </a:lnTo>
                  <a:lnTo>
                    <a:pt x="2625" y="369"/>
                  </a:lnTo>
                  <a:lnTo>
                    <a:pt x="2689" y="305"/>
                  </a:lnTo>
                  <a:lnTo>
                    <a:pt x="2748" y="246"/>
                  </a:lnTo>
                  <a:lnTo>
                    <a:pt x="2806" y="187"/>
                  </a:lnTo>
                  <a:lnTo>
                    <a:pt x="2869" y="124"/>
                  </a:lnTo>
                  <a:lnTo>
                    <a:pt x="2928" y="65"/>
                  </a:lnTo>
                  <a:lnTo>
                    <a:pt x="2929" y="64"/>
                  </a:lnTo>
                  <a:lnTo>
                    <a:pt x="2930" y="63"/>
                  </a:lnTo>
                  <a:lnTo>
                    <a:pt x="2932" y="61"/>
                  </a:lnTo>
                  <a:lnTo>
                    <a:pt x="2937" y="57"/>
                  </a:lnTo>
                  <a:lnTo>
                    <a:pt x="2945" y="49"/>
                  </a:lnTo>
                  <a:lnTo>
                    <a:pt x="2961" y="33"/>
                  </a:lnTo>
                  <a:lnTo>
                    <a:pt x="2962" y="31"/>
                  </a:lnTo>
                  <a:lnTo>
                    <a:pt x="2963" y="30"/>
                  </a:lnTo>
                  <a:lnTo>
                    <a:pt x="2965" y="28"/>
                  </a:lnTo>
                  <a:lnTo>
                    <a:pt x="2969" y="24"/>
                  </a:lnTo>
                  <a:lnTo>
                    <a:pt x="2978" y="16"/>
                  </a:lnTo>
                  <a:lnTo>
                    <a:pt x="2979" y="15"/>
                  </a:lnTo>
                  <a:lnTo>
                    <a:pt x="2980" y="14"/>
                  </a:lnTo>
                  <a:lnTo>
                    <a:pt x="2982" y="12"/>
                  </a:lnTo>
                  <a:lnTo>
                    <a:pt x="2986" y="8"/>
                  </a:lnTo>
                  <a:lnTo>
                    <a:pt x="2987" y="7"/>
                  </a:lnTo>
                  <a:lnTo>
                    <a:pt x="2988" y="6"/>
                  </a:lnTo>
                  <a:lnTo>
                    <a:pt x="2990" y="4"/>
                  </a:lnTo>
                  <a:lnTo>
                    <a:pt x="2991" y="3"/>
                  </a:lnTo>
                  <a:lnTo>
                    <a:pt x="2992" y="2"/>
                  </a:lnTo>
                  <a:lnTo>
                    <a:pt x="2993" y="1"/>
                  </a:lnTo>
                  <a:lnTo>
                    <a:pt x="2994" y="0"/>
                  </a:lnTo>
                </a:path>
              </a:pathLst>
            </a:custGeom>
            <a:noFill/>
            <a:ln w="3" cap="sq">
              <a:solidFill>
                <a:srgbClr val="993D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5020" y="2406"/>
              <a:ext cx="0" cy="1273"/>
            </a:xfrm>
            <a:custGeom>
              <a:avLst/>
              <a:gdLst>
                <a:gd name="T0" fmla="*/ 2117 h 2117"/>
                <a:gd name="T1" fmla="*/ 2117 h 2117"/>
                <a:gd name="T2" fmla="*/ 0 h 21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17">
                  <a:moveTo>
                    <a:pt x="0" y="2117"/>
                  </a:moveTo>
                  <a:lnTo>
                    <a:pt x="0" y="2117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4490" y="2406"/>
              <a:ext cx="530" cy="0"/>
            </a:xfrm>
            <a:custGeom>
              <a:avLst/>
              <a:gdLst>
                <a:gd name="T0" fmla="*/ 877 w 877"/>
                <a:gd name="T1" fmla="*/ 877 w 877"/>
                <a:gd name="T2" fmla="*/ 0 w 8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77">
                  <a:moveTo>
                    <a:pt x="877" y="0"/>
                  </a:moveTo>
                  <a:lnTo>
                    <a:pt x="87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1" name="Freeform 158"/>
            <p:cNvSpPr>
              <a:spLocks/>
            </p:cNvSpPr>
            <p:nvPr/>
          </p:nvSpPr>
          <p:spPr bwMode="auto">
            <a:xfrm>
              <a:off x="4490" y="2406"/>
              <a:ext cx="0" cy="202"/>
            </a:xfrm>
            <a:custGeom>
              <a:avLst/>
              <a:gdLst>
                <a:gd name="T0" fmla="*/ 0 h 336"/>
                <a:gd name="T1" fmla="*/ 0 h 336"/>
                <a:gd name="T2" fmla="*/ 336 h 3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6">
                  <a:moveTo>
                    <a:pt x="0" y="0"/>
                  </a:move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2" name="Freeform 159"/>
            <p:cNvSpPr>
              <a:spLocks/>
            </p:cNvSpPr>
            <p:nvPr/>
          </p:nvSpPr>
          <p:spPr bwMode="auto">
            <a:xfrm>
              <a:off x="4287" y="2608"/>
              <a:ext cx="203" cy="0"/>
            </a:xfrm>
            <a:custGeom>
              <a:avLst/>
              <a:gdLst>
                <a:gd name="T0" fmla="*/ 337 w 337"/>
                <a:gd name="T1" fmla="*/ 337 w 337"/>
                <a:gd name="T2" fmla="*/ 0 w 3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37">
                  <a:moveTo>
                    <a:pt x="337" y="0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3" name="Freeform 160"/>
            <p:cNvSpPr>
              <a:spLocks/>
            </p:cNvSpPr>
            <p:nvPr/>
          </p:nvSpPr>
          <p:spPr bwMode="auto">
            <a:xfrm>
              <a:off x="4287" y="2608"/>
              <a:ext cx="0" cy="89"/>
            </a:xfrm>
            <a:custGeom>
              <a:avLst/>
              <a:gdLst>
                <a:gd name="T0" fmla="*/ 0 h 148"/>
                <a:gd name="T1" fmla="*/ 0 h 148"/>
                <a:gd name="T2" fmla="*/ 148 h 1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8">
                  <a:moveTo>
                    <a:pt x="0" y="0"/>
                  </a:moveTo>
                  <a:lnTo>
                    <a:pt x="0" y="0"/>
                  </a:lnTo>
                  <a:lnTo>
                    <a:pt x="0" y="148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4" name="Freeform 161"/>
            <p:cNvSpPr>
              <a:spLocks/>
            </p:cNvSpPr>
            <p:nvPr/>
          </p:nvSpPr>
          <p:spPr bwMode="auto">
            <a:xfrm>
              <a:off x="4197" y="2697"/>
              <a:ext cx="90" cy="0"/>
            </a:xfrm>
            <a:custGeom>
              <a:avLst/>
              <a:gdLst>
                <a:gd name="T0" fmla="*/ 148 w 148"/>
                <a:gd name="T1" fmla="*/ 148 w 148"/>
                <a:gd name="T2" fmla="*/ 0 w 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8">
                  <a:moveTo>
                    <a:pt x="148" y="0"/>
                  </a:moveTo>
                  <a:lnTo>
                    <a:pt x="148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5" name="Freeform 162"/>
            <p:cNvSpPr>
              <a:spLocks/>
            </p:cNvSpPr>
            <p:nvPr/>
          </p:nvSpPr>
          <p:spPr bwMode="auto">
            <a:xfrm>
              <a:off x="4197" y="2697"/>
              <a:ext cx="0" cy="42"/>
            </a:xfrm>
            <a:custGeom>
              <a:avLst/>
              <a:gdLst>
                <a:gd name="T0" fmla="*/ 0 h 69"/>
                <a:gd name="T1" fmla="*/ 0 h 69"/>
                <a:gd name="T2" fmla="*/ 69 h 6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9">
                  <a:moveTo>
                    <a:pt x="0" y="0"/>
                  </a:moveTo>
                  <a:lnTo>
                    <a:pt x="0" y="0"/>
                  </a:lnTo>
                  <a:lnTo>
                    <a:pt x="0" y="69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6" name="Freeform 163"/>
            <p:cNvSpPr>
              <a:spLocks/>
            </p:cNvSpPr>
            <p:nvPr/>
          </p:nvSpPr>
          <p:spPr bwMode="auto">
            <a:xfrm>
              <a:off x="4156" y="2739"/>
              <a:ext cx="41" cy="0"/>
            </a:xfrm>
            <a:custGeom>
              <a:avLst/>
              <a:gdLst>
                <a:gd name="T0" fmla="*/ 69 w 69"/>
                <a:gd name="T1" fmla="*/ 69 w 69"/>
                <a:gd name="T2" fmla="*/ 0 w 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9">
                  <a:moveTo>
                    <a:pt x="69" y="0"/>
                  </a:moveTo>
                  <a:lnTo>
                    <a:pt x="69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4156" y="2739"/>
              <a:ext cx="0" cy="20"/>
            </a:xfrm>
            <a:custGeom>
              <a:avLst/>
              <a:gdLst>
                <a:gd name="T0" fmla="*/ 0 h 34"/>
                <a:gd name="T1" fmla="*/ 0 h 34"/>
                <a:gd name="T2" fmla="*/ 34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8" name="Freeform 165"/>
            <p:cNvSpPr>
              <a:spLocks/>
            </p:cNvSpPr>
            <p:nvPr/>
          </p:nvSpPr>
          <p:spPr bwMode="auto">
            <a:xfrm>
              <a:off x="4136" y="2759"/>
              <a:ext cx="20" cy="0"/>
            </a:xfrm>
            <a:custGeom>
              <a:avLst/>
              <a:gdLst>
                <a:gd name="T0" fmla="*/ 33 w 33"/>
                <a:gd name="T1" fmla="*/ 33 w 33"/>
                <a:gd name="T2" fmla="*/ 0 w 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3">
                  <a:moveTo>
                    <a:pt x="33" y="0"/>
                  </a:move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9" name="Freeform 166"/>
            <p:cNvSpPr>
              <a:spLocks/>
            </p:cNvSpPr>
            <p:nvPr/>
          </p:nvSpPr>
          <p:spPr bwMode="auto">
            <a:xfrm>
              <a:off x="4136" y="2759"/>
              <a:ext cx="0" cy="10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0" name="Freeform 167"/>
            <p:cNvSpPr>
              <a:spLocks/>
            </p:cNvSpPr>
            <p:nvPr/>
          </p:nvSpPr>
          <p:spPr bwMode="auto">
            <a:xfrm>
              <a:off x="4126" y="2769"/>
              <a:ext cx="10" cy="0"/>
            </a:xfrm>
            <a:custGeom>
              <a:avLst/>
              <a:gdLst>
                <a:gd name="T0" fmla="*/ 17 w 17"/>
                <a:gd name="T1" fmla="*/ 17 w 17"/>
                <a:gd name="T2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17" y="0"/>
                  </a:move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1" name="Freeform 168"/>
            <p:cNvSpPr>
              <a:spLocks/>
            </p:cNvSpPr>
            <p:nvPr/>
          </p:nvSpPr>
          <p:spPr bwMode="auto">
            <a:xfrm>
              <a:off x="4126" y="2769"/>
              <a:ext cx="0" cy="5"/>
            </a:xfrm>
            <a:custGeom>
              <a:avLst/>
              <a:gdLst>
                <a:gd name="T0" fmla="*/ 0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2" name="Freeform 169"/>
            <p:cNvSpPr>
              <a:spLocks/>
            </p:cNvSpPr>
            <p:nvPr/>
          </p:nvSpPr>
          <p:spPr bwMode="auto">
            <a:xfrm>
              <a:off x="4121" y="2774"/>
              <a:ext cx="5" cy="0"/>
            </a:xfrm>
            <a:custGeom>
              <a:avLst/>
              <a:gdLst>
                <a:gd name="T0" fmla="*/ 8 w 8"/>
                <a:gd name="T1" fmla="*/ 8 w 8"/>
                <a:gd name="T2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4121" y="2774"/>
              <a:ext cx="0" cy="3"/>
            </a:xfrm>
            <a:custGeom>
              <a:avLst/>
              <a:gdLst>
                <a:gd name="T0" fmla="*/ 0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4118" y="2777"/>
              <a:ext cx="3" cy="0"/>
            </a:xfrm>
            <a:custGeom>
              <a:avLst/>
              <a:gdLst>
                <a:gd name="T0" fmla="*/ 4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5" name="Freeform 172"/>
            <p:cNvSpPr>
              <a:spLocks/>
            </p:cNvSpPr>
            <p:nvPr/>
          </p:nvSpPr>
          <p:spPr bwMode="auto">
            <a:xfrm>
              <a:off x="4118" y="277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6" name="Freeform 173"/>
            <p:cNvSpPr>
              <a:spLocks/>
            </p:cNvSpPr>
            <p:nvPr/>
          </p:nvSpPr>
          <p:spPr bwMode="auto">
            <a:xfrm>
              <a:off x="4117" y="2778"/>
              <a:ext cx="1" cy="0"/>
            </a:xfrm>
            <a:custGeom>
              <a:avLst/>
              <a:gdLst>
                <a:gd name="T0" fmla="*/ 2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7" name="Freeform 174"/>
            <p:cNvSpPr>
              <a:spLocks/>
            </p:cNvSpPr>
            <p:nvPr/>
          </p:nvSpPr>
          <p:spPr bwMode="auto">
            <a:xfrm>
              <a:off x="4110" y="2771"/>
              <a:ext cx="14" cy="14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1 h 22"/>
                <a:gd name="T4" fmla="*/ 22 w 22"/>
                <a:gd name="T5" fmla="*/ 0 h 22"/>
                <a:gd name="T6" fmla="*/ 0 w 22"/>
                <a:gd name="T7" fmla="*/ 0 h 22"/>
                <a:gd name="T8" fmla="*/ 0 w 22"/>
                <a:gd name="T9" fmla="*/ 11 h 22"/>
                <a:gd name="T10" fmla="*/ 0 w 22"/>
                <a:gd name="T11" fmla="*/ 12 h 22"/>
                <a:gd name="T12" fmla="*/ 0 w 22"/>
                <a:gd name="T13" fmla="*/ 22 h 22"/>
                <a:gd name="T14" fmla="*/ 22 w 22"/>
                <a:gd name="T15" fmla="*/ 22 h 22"/>
                <a:gd name="T16" fmla="*/ 22 w 22"/>
                <a:gd name="T17" fmla="*/ 12 h 22"/>
                <a:gd name="T18" fmla="*/ 22 w 22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1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8" name="Freeform 175"/>
            <p:cNvSpPr>
              <a:spLocks/>
            </p:cNvSpPr>
            <p:nvPr/>
          </p:nvSpPr>
          <p:spPr bwMode="auto">
            <a:xfrm>
              <a:off x="4110" y="2772"/>
              <a:ext cx="14" cy="13"/>
            </a:xfrm>
            <a:custGeom>
              <a:avLst/>
              <a:gdLst>
                <a:gd name="T0" fmla="*/ 12 w 23"/>
                <a:gd name="T1" fmla="*/ 21 h 21"/>
                <a:gd name="T2" fmla="*/ 12 w 23"/>
                <a:gd name="T3" fmla="*/ 21 h 21"/>
                <a:gd name="T4" fmla="*/ 23 w 23"/>
                <a:gd name="T5" fmla="*/ 21 h 21"/>
                <a:gd name="T6" fmla="*/ 23 w 23"/>
                <a:gd name="T7" fmla="*/ 0 h 21"/>
                <a:gd name="T8" fmla="*/ 12 w 23"/>
                <a:gd name="T9" fmla="*/ 0 h 21"/>
                <a:gd name="T10" fmla="*/ 11 w 23"/>
                <a:gd name="T11" fmla="*/ 0 h 21"/>
                <a:gd name="T12" fmla="*/ 0 w 23"/>
                <a:gd name="T13" fmla="*/ 0 h 21"/>
                <a:gd name="T14" fmla="*/ 0 w 23"/>
                <a:gd name="T15" fmla="*/ 21 h 21"/>
                <a:gd name="T16" fmla="*/ 11 w 23"/>
                <a:gd name="T17" fmla="*/ 21 h 21"/>
                <a:gd name="T18" fmla="*/ 12 w 23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12" y="21"/>
                  </a:moveTo>
                  <a:lnTo>
                    <a:pt x="12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9" name="Freeform 176"/>
            <p:cNvSpPr>
              <a:spLocks/>
            </p:cNvSpPr>
            <p:nvPr/>
          </p:nvSpPr>
          <p:spPr bwMode="auto">
            <a:xfrm>
              <a:off x="4110" y="2772"/>
              <a:ext cx="13" cy="13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1 h 22"/>
                <a:gd name="T4" fmla="*/ 22 w 22"/>
                <a:gd name="T5" fmla="*/ 0 h 22"/>
                <a:gd name="T6" fmla="*/ 0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22 h 22"/>
                <a:gd name="T14" fmla="*/ 22 w 22"/>
                <a:gd name="T15" fmla="*/ 22 h 22"/>
                <a:gd name="T16" fmla="*/ 22 w 22"/>
                <a:gd name="T17" fmla="*/ 11 h 22"/>
                <a:gd name="T18" fmla="*/ 22 w 22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B3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0" name="Freeform 177"/>
            <p:cNvSpPr>
              <a:spLocks/>
            </p:cNvSpPr>
            <p:nvPr/>
          </p:nvSpPr>
          <p:spPr bwMode="auto">
            <a:xfrm>
              <a:off x="4110" y="2772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1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1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B3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4110" y="2772"/>
              <a:ext cx="12" cy="13"/>
            </a:xfrm>
            <a:custGeom>
              <a:avLst/>
              <a:gdLst>
                <a:gd name="T0" fmla="*/ 21 w 21"/>
                <a:gd name="T1" fmla="*/ 10 h 21"/>
                <a:gd name="T2" fmla="*/ 21 w 21"/>
                <a:gd name="T3" fmla="*/ 10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10 h 21"/>
                <a:gd name="T10" fmla="*/ 0 w 21"/>
                <a:gd name="T11" fmla="*/ 10 h 21"/>
                <a:gd name="T12" fmla="*/ 0 w 21"/>
                <a:gd name="T13" fmla="*/ 21 h 21"/>
                <a:gd name="T14" fmla="*/ 21 w 21"/>
                <a:gd name="T15" fmla="*/ 21 h 21"/>
                <a:gd name="T16" fmla="*/ 21 w 21"/>
                <a:gd name="T17" fmla="*/ 10 h 21"/>
                <a:gd name="T18" fmla="*/ 21 w 21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1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4110" y="2772"/>
              <a:ext cx="12" cy="13"/>
            </a:xfrm>
            <a:custGeom>
              <a:avLst/>
              <a:gdLst>
                <a:gd name="T0" fmla="*/ 11 w 21"/>
                <a:gd name="T1" fmla="*/ 21 h 21"/>
                <a:gd name="T2" fmla="*/ 11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11 w 21"/>
                <a:gd name="T9" fmla="*/ 0 h 21"/>
                <a:gd name="T10" fmla="*/ 10 w 21"/>
                <a:gd name="T11" fmla="*/ 0 h 21"/>
                <a:gd name="T12" fmla="*/ 0 w 21"/>
                <a:gd name="T13" fmla="*/ 0 h 21"/>
                <a:gd name="T14" fmla="*/ 0 w 21"/>
                <a:gd name="T15" fmla="*/ 21 h 21"/>
                <a:gd name="T16" fmla="*/ 10 w 21"/>
                <a:gd name="T17" fmla="*/ 21 h 21"/>
                <a:gd name="T18" fmla="*/ 11 w 21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lnTo>
                    <a:pt x="11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4110" y="2772"/>
              <a:ext cx="12" cy="13"/>
            </a:xfrm>
            <a:custGeom>
              <a:avLst/>
              <a:gdLst>
                <a:gd name="T0" fmla="*/ 21 w 21"/>
                <a:gd name="T1" fmla="*/ 10 h 21"/>
                <a:gd name="T2" fmla="*/ 21 w 21"/>
                <a:gd name="T3" fmla="*/ 10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10 h 21"/>
                <a:gd name="T10" fmla="*/ 0 w 21"/>
                <a:gd name="T11" fmla="*/ 11 h 21"/>
                <a:gd name="T12" fmla="*/ 0 w 21"/>
                <a:gd name="T13" fmla="*/ 21 h 21"/>
                <a:gd name="T14" fmla="*/ 21 w 21"/>
                <a:gd name="T15" fmla="*/ 21 h 21"/>
                <a:gd name="T16" fmla="*/ 21 w 21"/>
                <a:gd name="T17" fmla="*/ 11 h 21"/>
                <a:gd name="T18" fmla="*/ 21 w 21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1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1A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1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1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1A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22 w 22"/>
                <a:gd name="T1" fmla="*/ 11 h 21"/>
                <a:gd name="T2" fmla="*/ 22 w 22"/>
                <a:gd name="T3" fmla="*/ 11 h 21"/>
                <a:gd name="T4" fmla="*/ 22 w 22"/>
                <a:gd name="T5" fmla="*/ 0 h 21"/>
                <a:gd name="T6" fmla="*/ 0 w 22"/>
                <a:gd name="T7" fmla="*/ 0 h 21"/>
                <a:gd name="T8" fmla="*/ 0 w 22"/>
                <a:gd name="T9" fmla="*/ 11 h 21"/>
                <a:gd name="T10" fmla="*/ 0 w 22"/>
                <a:gd name="T11" fmla="*/ 11 h 21"/>
                <a:gd name="T12" fmla="*/ 0 w 22"/>
                <a:gd name="T13" fmla="*/ 21 h 21"/>
                <a:gd name="T14" fmla="*/ 22 w 22"/>
                <a:gd name="T15" fmla="*/ 21 h 21"/>
                <a:gd name="T16" fmla="*/ 22 w 22"/>
                <a:gd name="T17" fmla="*/ 11 h 21"/>
                <a:gd name="T18" fmla="*/ 22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33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1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1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33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7" name="Freeform 184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22 w 22"/>
                <a:gd name="T1" fmla="*/ 11 h 21"/>
                <a:gd name="T2" fmla="*/ 22 w 22"/>
                <a:gd name="T3" fmla="*/ 11 h 21"/>
                <a:gd name="T4" fmla="*/ 22 w 22"/>
                <a:gd name="T5" fmla="*/ 0 h 21"/>
                <a:gd name="T6" fmla="*/ 0 w 22"/>
                <a:gd name="T7" fmla="*/ 0 h 21"/>
                <a:gd name="T8" fmla="*/ 0 w 22"/>
                <a:gd name="T9" fmla="*/ 11 h 21"/>
                <a:gd name="T10" fmla="*/ 0 w 22"/>
                <a:gd name="T11" fmla="*/ 11 h 21"/>
                <a:gd name="T12" fmla="*/ 0 w 22"/>
                <a:gd name="T13" fmla="*/ 21 h 21"/>
                <a:gd name="T14" fmla="*/ 22 w 22"/>
                <a:gd name="T15" fmla="*/ 21 h 21"/>
                <a:gd name="T16" fmla="*/ 22 w 22"/>
                <a:gd name="T17" fmla="*/ 11 h 21"/>
                <a:gd name="T18" fmla="*/ 22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8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8" name="Freeform 185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1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1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8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9" name="Freeform 186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22 w 22"/>
                <a:gd name="T1" fmla="*/ 11 h 21"/>
                <a:gd name="T2" fmla="*/ 22 w 22"/>
                <a:gd name="T3" fmla="*/ 11 h 21"/>
                <a:gd name="T4" fmla="*/ 22 w 22"/>
                <a:gd name="T5" fmla="*/ 0 h 21"/>
                <a:gd name="T6" fmla="*/ 0 w 22"/>
                <a:gd name="T7" fmla="*/ 0 h 21"/>
                <a:gd name="T8" fmla="*/ 0 w 22"/>
                <a:gd name="T9" fmla="*/ 11 h 21"/>
                <a:gd name="T10" fmla="*/ 0 w 22"/>
                <a:gd name="T11" fmla="*/ 11 h 21"/>
                <a:gd name="T12" fmla="*/ 0 w 22"/>
                <a:gd name="T13" fmla="*/ 21 h 21"/>
                <a:gd name="T14" fmla="*/ 22 w 22"/>
                <a:gd name="T15" fmla="*/ 21 h 21"/>
                <a:gd name="T16" fmla="*/ 22 w 22"/>
                <a:gd name="T17" fmla="*/ 11 h 21"/>
                <a:gd name="T18" fmla="*/ 22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1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1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CC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1" name="Freeform 188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22 w 22"/>
                <a:gd name="T1" fmla="*/ 11 h 21"/>
                <a:gd name="T2" fmla="*/ 22 w 22"/>
                <a:gd name="T3" fmla="*/ 11 h 21"/>
                <a:gd name="T4" fmla="*/ 22 w 22"/>
                <a:gd name="T5" fmla="*/ 0 h 21"/>
                <a:gd name="T6" fmla="*/ 0 w 22"/>
                <a:gd name="T7" fmla="*/ 0 h 21"/>
                <a:gd name="T8" fmla="*/ 0 w 22"/>
                <a:gd name="T9" fmla="*/ 11 h 21"/>
                <a:gd name="T10" fmla="*/ 0 w 22"/>
                <a:gd name="T11" fmla="*/ 11 h 21"/>
                <a:gd name="T12" fmla="*/ 0 w 22"/>
                <a:gd name="T13" fmla="*/ 21 h 21"/>
                <a:gd name="T14" fmla="*/ 22 w 22"/>
                <a:gd name="T15" fmla="*/ 21 h 21"/>
                <a:gd name="T16" fmla="*/ 22 w 22"/>
                <a:gd name="T17" fmla="*/ 11 h 21"/>
                <a:gd name="T18" fmla="*/ 22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lnTo>
                    <a:pt x="22" y="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22" y="21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00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22 w 22"/>
                <a:gd name="T5" fmla="*/ 21 h 21"/>
                <a:gd name="T6" fmla="*/ 22 w 22"/>
                <a:gd name="T7" fmla="*/ 0 h 21"/>
                <a:gd name="T8" fmla="*/ 11 w 22"/>
                <a:gd name="T9" fmla="*/ 0 h 21"/>
                <a:gd name="T10" fmla="*/ 11 w 22"/>
                <a:gd name="T11" fmla="*/ 0 h 21"/>
                <a:gd name="T12" fmla="*/ 0 w 22"/>
                <a:gd name="T13" fmla="*/ 0 h 21"/>
                <a:gd name="T14" fmla="*/ 0 w 22"/>
                <a:gd name="T15" fmla="*/ 21 h 21"/>
                <a:gd name="T16" fmla="*/ 11 w 22"/>
                <a:gd name="T17" fmla="*/ 21 h 21"/>
                <a:gd name="T18" fmla="*/ 11 w 22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00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7" name="Freeform 194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9" name="Freeform 196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4109" y="2772"/>
              <a:ext cx="13" cy="13"/>
            </a:xfrm>
            <a:custGeom>
              <a:avLst/>
              <a:gdLst>
                <a:gd name="T0" fmla="*/ 11 w 22"/>
                <a:gd name="T1" fmla="*/ 0 h 21"/>
                <a:gd name="T2" fmla="*/ 11 w 22"/>
                <a:gd name="T3" fmla="*/ 0 h 21"/>
                <a:gd name="T4" fmla="*/ 0 w 22"/>
                <a:gd name="T5" fmla="*/ 0 h 21"/>
                <a:gd name="T6" fmla="*/ 0 w 22"/>
                <a:gd name="T7" fmla="*/ 21 h 21"/>
                <a:gd name="T8" fmla="*/ 11 w 22"/>
                <a:gd name="T9" fmla="*/ 21 h 21"/>
                <a:gd name="T10" fmla="*/ 11 w 22"/>
                <a:gd name="T11" fmla="*/ 21 h 21"/>
                <a:gd name="T12" fmla="*/ 22 w 22"/>
                <a:gd name="T13" fmla="*/ 21 h 21"/>
                <a:gd name="T14" fmla="*/ 22 w 22"/>
                <a:gd name="T15" fmla="*/ 0 h 21"/>
                <a:gd name="T16" fmla="*/ 11 w 22"/>
                <a:gd name="T17" fmla="*/ 0 h 21"/>
                <a:gd name="T18" fmla="*/ 11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4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3174" y="3716"/>
              <a:ext cx="1884" cy="0"/>
            </a:xfrm>
            <a:custGeom>
              <a:avLst/>
              <a:gdLst>
                <a:gd name="T0" fmla="*/ 3118 w 3118"/>
                <a:gd name="T1" fmla="*/ 3118 w 3118"/>
                <a:gd name="T2" fmla="*/ 0 w 31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18">
                  <a:moveTo>
                    <a:pt x="3118" y="0"/>
                  </a:moveTo>
                  <a:lnTo>
                    <a:pt x="3118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2" name="Freeform 199"/>
            <p:cNvSpPr>
              <a:spLocks/>
            </p:cNvSpPr>
            <p:nvPr/>
          </p:nvSpPr>
          <p:spPr bwMode="auto">
            <a:xfrm>
              <a:off x="3174" y="1842"/>
              <a:ext cx="0" cy="1874"/>
            </a:xfrm>
            <a:custGeom>
              <a:avLst/>
              <a:gdLst>
                <a:gd name="T0" fmla="*/ 3118 h 3118"/>
                <a:gd name="T1" fmla="*/ 3118 h 3118"/>
                <a:gd name="T2" fmla="*/ 0 h 31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18">
                  <a:moveTo>
                    <a:pt x="0" y="3118"/>
                  </a:moveTo>
                  <a:lnTo>
                    <a:pt x="0" y="3118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3174" y="1842"/>
              <a:ext cx="1884" cy="0"/>
            </a:xfrm>
            <a:custGeom>
              <a:avLst/>
              <a:gdLst>
                <a:gd name="T0" fmla="*/ 0 w 3118"/>
                <a:gd name="T1" fmla="*/ 0 w 3118"/>
                <a:gd name="T2" fmla="*/ 3118 w 31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18">
                  <a:moveTo>
                    <a:pt x="0" y="0"/>
                  </a:moveTo>
                  <a:lnTo>
                    <a:pt x="0" y="0"/>
                  </a:lnTo>
                  <a:lnTo>
                    <a:pt x="3118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4" name="Freeform 201"/>
            <p:cNvSpPr>
              <a:spLocks/>
            </p:cNvSpPr>
            <p:nvPr/>
          </p:nvSpPr>
          <p:spPr bwMode="auto">
            <a:xfrm>
              <a:off x="5058" y="1842"/>
              <a:ext cx="0" cy="1874"/>
            </a:xfrm>
            <a:custGeom>
              <a:avLst/>
              <a:gdLst>
                <a:gd name="T0" fmla="*/ 0 h 3118"/>
                <a:gd name="T1" fmla="*/ 0 h 3118"/>
                <a:gd name="T2" fmla="*/ 3118 h 31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18">
                  <a:moveTo>
                    <a:pt x="0" y="0"/>
                  </a:moveTo>
                  <a:lnTo>
                    <a:pt x="0" y="0"/>
                  </a:lnTo>
                  <a:lnTo>
                    <a:pt x="0" y="3118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3212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" name="Rectangle 203"/>
            <p:cNvSpPr>
              <a:spLocks noChangeArrowheads="1"/>
            </p:cNvSpPr>
            <p:nvPr/>
          </p:nvSpPr>
          <p:spPr bwMode="auto">
            <a:xfrm>
              <a:off x="3197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Freeform 204"/>
            <p:cNvSpPr>
              <a:spLocks/>
            </p:cNvSpPr>
            <p:nvPr/>
          </p:nvSpPr>
          <p:spPr bwMode="auto">
            <a:xfrm>
              <a:off x="3302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3392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" name="Freeform 206"/>
            <p:cNvSpPr>
              <a:spLocks/>
            </p:cNvSpPr>
            <p:nvPr/>
          </p:nvSpPr>
          <p:spPr bwMode="auto">
            <a:xfrm>
              <a:off x="3483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" name="Freeform 207"/>
            <p:cNvSpPr>
              <a:spLocks/>
            </p:cNvSpPr>
            <p:nvPr/>
          </p:nvSpPr>
          <p:spPr bwMode="auto">
            <a:xfrm>
              <a:off x="3573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" name="Freeform 208"/>
            <p:cNvSpPr>
              <a:spLocks/>
            </p:cNvSpPr>
            <p:nvPr/>
          </p:nvSpPr>
          <p:spPr bwMode="auto">
            <a:xfrm>
              <a:off x="3663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2" name="Rectangle 209"/>
            <p:cNvSpPr>
              <a:spLocks noChangeArrowheads="1"/>
            </p:cNvSpPr>
            <p:nvPr/>
          </p:nvSpPr>
          <p:spPr bwMode="auto">
            <a:xfrm>
              <a:off x="3650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Freeform 210"/>
            <p:cNvSpPr>
              <a:spLocks/>
            </p:cNvSpPr>
            <p:nvPr/>
          </p:nvSpPr>
          <p:spPr bwMode="auto">
            <a:xfrm>
              <a:off x="3754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" name="Freeform 211"/>
            <p:cNvSpPr>
              <a:spLocks/>
            </p:cNvSpPr>
            <p:nvPr/>
          </p:nvSpPr>
          <p:spPr bwMode="auto">
            <a:xfrm>
              <a:off x="3845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" name="Freeform 212"/>
            <p:cNvSpPr>
              <a:spLocks/>
            </p:cNvSpPr>
            <p:nvPr/>
          </p:nvSpPr>
          <p:spPr bwMode="auto">
            <a:xfrm>
              <a:off x="3935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6" name="Freeform 213"/>
            <p:cNvSpPr>
              <a:spLocks/>
            </p:cNvSpPr>
            <p:nvPr/>
          </p:nvSpPr>
          <p:spPr bwMode="auto">
            <a:xfrm>
              <a:off x="4025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7" name="Freeform 214"/>
            <p:cNvSpPr>
              <a:spLocks/>
            </p:cNvSpPr>
            <p:nvPr/>
          </p:nvSpPr>
          <p:spPr bwMode="auto">
            <a:xfrm>
              <a:off x="4116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8" name="Rectangle 215"/>
            <p:cNvSpPr>
              <a:spLocks noChangeArrowheads="1"/>
            </p:cNvSpPr>
            <p:nvPr/>
          </p:nvSpPr>
          <p:spPr bwMode="auto">
            <a:xfrm>
              <a:off x="4102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216"/>
            <p:cNvSpPr>
              <a:spLocks/>
            </p:cNvSpPr>
            <p:nvPr/>
          </p:nvSpPr>
          <p:spPr bwMode="auto">
            <a:xfrm>
              <a:off x="4206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0" name="Freeform 217"/>
            <p:cNvSpPr>
              <a:spLocks/>
            </p:cNvSpPr>
            <p:nvPr/>
          </p:nvSpPr>
          <p:spPr bwMode="auto">
            <a:xfrm>
              <a:off x="4296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1" name="Freeform 218"/>
            <p:cNvSpPr>
              <a:spLocks/>
            </p:cNvSpPr>
            <p:nvPr/>
          </p:nvSpPr>
          <p:spPr bwMode="auto">
            <a:xfrm>
              <a:off x="4387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2" name="Freeform 219"/>
            <p:cNvSpPr>
              <a:spLocks/>
            </p:cNvSpPr>
            <p:nvPr/>
          </p:nvSpPr>
          <p:spPr bwMode="auto">
            <a:xfrm>
              <a:off x="4478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3" name="Freeform 220"/>
            <p:cNvSpPr>
              <a:spLocks/>
            </p:cNvSpPr>
            <p:nvPr/>
          </p:nvSpPr>
          <p:spPr bwMode="auto">
            <a:xfrm>
              <a:off x="4568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4" name="Rectangle 221"/>
            <p:cNvSpPr>
              <a:spLocks noChangeArrowheads="1"/>
            </p:cNvSpPr>
            <p:nvPr/>
          </p:nvSpPr>
          <p:spPr bwMode="auto">
            <a:xfrm>
              <a:off x="4554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222"/>
            <p:cNvSpPr>
              <a:spLocks/>
            </p:cNvSpPr>
            <p:nvPr/>
          </p:nvSpPr>
          <p:spPr bwMode="auto">
            <a:xfrm>
              <a:off x="4658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6" name="Freeform 223"/>
            <p:cNvSpPr>
              <a:spLocks/>
            </p:cNvSpPr>
            <p:nvPr/>
          </p:nvSpPr>
          <p:spPr bwMode="auto">
            <a:xfrm>
              <a:off x="4749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7" name="Freeform 224"/>
            <p:cNvSpPr>
              <a:spLocks/>
            </p:cNvSpPr>
            <p:nvPr/>
          </p:nvSpPr>
          <p:spPr bwMode="auto">
            <a:xfrm>
              <a:off x="4839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8" name="Freeform 225"/>
            <p:cNvSpPr>
              <a:spLocks/>
            </p:cNvSpPr>
            <p:nvPr/>
          </p:nvSpPr>
          <p:spPr bwMode="auto">
            <a:xfrm>
              <a:off x="4929" y="3701"/>
              <a:ext cx="0" cy="15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9" name="Freeform 226"/>
            <p:cNvSpPr>
              <a:spLocks/>
            </p:cNvSpPr>
            <p:nvPr/>
          </p:nvSpPr>
          <p:spPr bwMode="auto">
            <a:xfrm>
              <a:off x="5020" y="3690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0" name="Rectangle 227"/>
            <p:cNvSpPr>
              <a:spLocks noChangeArrowheads="1"/>
            </p:cNvSpPr>
            <p:nvPr/>
          </p:nvSpPr>
          <p:spPr bwMode="auto">
            <a:xfrm>
              <a:off x="5006" y="3723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3174" y="367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2" name="Rectangle 229"/>
            <p:cNvSpPr>
              <a:spLocks noChangeArrowheads="1"/>
            </p:cNvSpPr>
            <p:nvPr/>
          </p:nvSpPr>
          <p:spPr bwMode="auto">
            <a:xfrm>
              <a:off x="3126" y="363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3174" y="358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3174" y="349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3174" y="340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3174" y="331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3174" y="322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3126" y="318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3174" y="313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3174" y="304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3174" y="295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3174" y="286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3174" y="277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" name="Rectangle 241"/>
            <p:cNvSpPr>
              <a:spLocks noChangeArrowheads="1"/>
            </p:cNvSpPr>
            <p:nvPr/>
          </p:nvSpPr>
          <p:spPr bwMode="auto">
            <a:xfrm>
              <a:off x="3126" y="273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3174" y="268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3174" y="259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3174" y="250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3174" y="241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3174" y="232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" name="Rectangle 247"/>
            <p:cNvSpPr>
              <a:spLocks noChangeArrowheads="1"/>
            </p:cNvSpPr>
            <p:nvPr/>
          </p:nvSpPr>
          <p:spPr bwMode="auto">
            <a:xfrm>
              <a:off x="3126" y="2289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3174" y="223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3174" y="214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3174" y="205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3174" y="1969"/>
              <a:ext cx="15" cy="0"/>
            </a:xfrm>
            <a:custGeom>
              <a:avLst/>
              <a:gdLst>
                <a:gd name="T0" fmla="*/ 0 w 25"/>
                <a:gd name="T1" fmla="*/ 0 w 25"/>
                <a:gd name="T2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3174" y="1879"/>
              <a:ext cx="26" cy="0"/>
            </a:xfrm>
            <a:custGeom>
              <a:avLst/>
              <a:gdLst>
                <a:gd name="T0" fmla="*/ 0 w 42"/>
                <a:gd name="T1" fmla="*/ 0 w 42"/>
                <a:gd name="T2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" name="Rectangle 253"/>
            <p:cNvSpPr>
              <a:spLocks noChangeArrowheads="1"/>
            </p:cNvSpPr>
            <p:nvPr/>
          </p:nvSpPr>
          <p:spPr bwMode="auto">
            <a:xfrm>
              <a:off x="3126" y="1838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3212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3302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3392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3483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3573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3663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3754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4" name="Freeform 261"/>
            <p:cNvSpPr>
              <a:spLocks/>
            </p:cNvSpPr>
            <p:nvPr/>
          </p:nvSpPr>
          <p:spPr bwMode="auto">
            <a:xfrm>
              <a:off x="3845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3935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4025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4116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4206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4296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4387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4478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4568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4658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4749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4839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4929" y="1842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5020" y="1842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5032" y="367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5042" y="358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5042" y="349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5042" y="340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5042" y="331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5032" y="322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5042" y="313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5042" y="304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5042" y="295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5042" y="286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5032" y="277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5042" y="268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5042" y="259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042" y="250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5042" y="241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032" y="232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042" y="223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042" y="214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042" y="205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5042" y="196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8" name="Freeform 295"/>
            <p:cNvSpPr>
              <a:spLocks/>
            </p:cNvSpPr>
            <p:nvPr/>
          </p:nvSpPr>
          <p:spPr bwMode="auto">
            <a:xfrm>
              <a:off x="5032" y="1879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8213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4320480" cy="46657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268538" y="2708275"/>
            <a:ext cx="3441700" cy="3035300"/>
            <a:chOff x="1429" y="1706"/>
            <a:chExt cx="2168" cy="191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29" y="1706"/>
              <a:ext cx="2168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413" y="167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97" y="1739"/>
              <a:ext cx="1773" cy="1343"/>
            </a:xfrm>
            <a:custGeom>
              <a:avLst/>
              <a:gdLst>
                <a:gd name="T0" fmla="*/ 3 w 2934"/>
                <a:gd name="T1" fmla="*/ 795 h 2224"/>
                <a:gd name="T2" fmla="*/ 120 w 2934"/>
                <a:gd name="T3" fmla="*/ 636 h 2224"/>
                <a:gd name="T4" fmla="*/ 418 w 2934"/>
                <a:gd name="T5" fmla="*/ 308 h 2224"/>
                <a:gd name="T6" fmla="*/ 714 w 2934"/>
                <a:gd name="T7" fmla="*/ 99 h 2224"/>
                <a:gd name="T8" fmla="*/ 730 w 2934"/>
                <a:gd name="T9" fmla="*/ 91 h 2224"/>
                <a:gd name="T10" fmla="*/ 780 w 2934"/>
                <a:gd name="T11" fmla="*/ 68 h 2224"/>
                <a:gd name="T12" fmla="*/ 807 w 2934"/>
                <a:gd name="T13" fmla="*/ 57 h 2224"/>
                <a:gd name="T14" fmla="*/ 835 w 2934"/>
                <a:gd name="T15" fmla="*/ 47 h 2224"/>
                <a:gd name="T16" fmla="*/ 865 w 2934"/>
                <a:gd name="T17" fmla="*/ 37 h 2224"/>
                <a:gd name="T18" fmla="*/ 881 w 2934"/>
                <a:gd name="T19" fmla="*/ 32 h 2224"/>
                <a:gd name="T20" fmla="*/ 904 w 2934"/>
                <a:gd name="T21" fmla="*/ 26 h 2224"/>
                <a:gd name="T22" fmla="*/ 931 w 2934"/>
                <a:gd name="T23" fmla="*/ 19 h 2224"/>
                <a:gd name="T24" fmla="*/ 959 w 2934"/>
                <a:gd name="T25" fmla="*/ 13 h 2224"/>
                <a:gd name="T26" fmla="*/ 974 w 2934"/>
                <a:gd name="T27" fmla="*/ 11 h 2224"/>
                <a:gd name="T28" fmla="*/ 988 w 2934"/>
                <a:gd name="T29" fmla="*/ 8 h 2224"/>
                <a:gd name="T30" fmla="*/ 1016 w 2934"/>
                <a:gd name="T31" fmla="*/ 5 h 2224"/>
                <a:gd name="T32" fmla="*/ 1031 w 2934"/>
                <a:gd name="T33" fmla="*/ 3 h 2224"/>
                <a:gd name="T34" fmla="*/ 1047 w 2934"/>
                <a:gd name="T35" fmla="*/ 2 h 2224"/>
                <a:gd name="T36" fmla="*/ 1056 w 2934"/>
                <a:gd name="T37" fmla="*/ 2 h 2224"/>
                <a:gd name="T38" fmla="*/ 1065 w 2934"/>
                <a:gd name="T39" fmla="*/ 1 h 2224"/>
                <a:gd name="T40" fmla="*/ 1071 w 2934"/>
                <a:gd name="T41" fmla="*/ 1 h 2224"/>
                <a:gd name="T42" fmla="*/ 1081 w 2934"/>
                <a:gd name="T43" fmla="*/ 0 h 2224"/>
                <a:gd name="T44" fmla="*/ 1086 w 2934"/>
                <a:gd name="T45" fmla="*/ 0 h 2224"/>
                <a:gd name="T46" fmla="*/ 1091 w 2934"/>
                <a:gd name="T47" fmla="*/ 0 h 2224"/>
                <a:gd name="T48" fmla="*/ 1095 w 2934"/>
                <a:gd name="T49" fmla="*/ 0 h 2224"/>
                <a:gd name="T50" fmla="*/ 1100 w 2934"/>
                <a:gd name="T51" fmla="*/ 0 h 2224"/>
                <a:gd name="T52" fmla="*/ 1104 w 2934"/>
                <a:gd name="T53" fmla="*/ 0 h 2224"/>
                <a:gd name="T54" fmla="*/ 1109 w 2934"/>
                <a:gd name="T55" fmla="*/ 0 h 2224"/>
                <a:gd name="T56" fmla="*/ 1114 w 2934"/>
                <a:gd name="T57" fmla="*/ 0 h 2224"/>
                <a:gd name="T58" fmla="*/ 1121 w 2934"/>
                <a:gd name="T59" fmla="*/ 0 h 2224"/>
                <a:gd name="T60" fmla="*/ 1126 w 2934"/>
                <a:gd name="T61" fmla="*/ 1 h 2224"/>
                <a:gd name="T62" fmla="*/ 1135 w 2934"/>
                <a:gd name="T63" fmla="*/ 1 h 2224"/>
                <a:gd name="T64" fmla="*/ 1144 w 2934"/>
                <a:gd name="T65" fmla="*/ 1 h 2224"/>
                <a:gd name="T66" fmla="*/ 1153 w 2934"/>
                <a:gd name="T67" fmla="*/ 2 h 2224"/>
                <a:gd name="T68" fmla="*/ 1168 w 2934"/>
                <a:gd name="T69" fmla="*/ 3 h 2224"/>
                <a:gd name="T70" fmla="*/ 1184 w 2934"/>
                <a:gd name="T71" fmla="*/ 5 h 2224"/>
                <a:gd name="T72" fmla="*/ 1200 w 2934"/>
                <a:gd name="T73" fmla="*/ 7 h 2224"/>
                <a:gd name="T74" fmla="*/ 1230 w 2934"/>
                <a:gd name="T75" fmla="*/ 11 h 2224"/>
                <a:gd name="T76" fmla="*/ 1260 w 2934"/>
                <a:gd name="T77" fmla="*/ 17 h 2224"/>
                <a:gd name="T78" fmla="*/ 1274 w 2934"/>
                <a:gd name="T79" fmla="*/ 20 h 2224"/>
                <a:gd name="T80" fmla="*/ 1295 w 2934"/>
                <a:gd name="T81" fmla="*/ 25 h 2224"/>
                <a:gd name="T82" fmla="*/ 1321 w 2934"/>
                <a:gd name="T83" fmla="*/ 32 h 2224"/>
                <a:gd name="T84" fmla="*/ 1380 w 2934"/>
                <a:gd name="T85" fmla="*/ 52 h 2224"/>
                <a:gd name="T86" fmla="*/ 1409 w 2934"/>
                <a:gd name="T87" fmla="*/ 63 h 2224"/>
                <a:gd name="T88" fmla="*/ 1677 w 2934"/>
                <a:gd name="T89" fmla="*/ 220 h 2224"/>
                <a:gd name="T90" fmla="*/ 1973 w 2934"/>
                <a:gd name="T91" fmla="*/ 504 h 2224"/>
                <a:gd name="T92" fmla="*/ 2271 w 2934"/>
                <a:gd name="T93" fmla="*/ 906 h 2224"/>
                <a:gd name="T94" fmla="*/ 2573 w 2934"/>
                <a:gd name="T95" fmla="*/ 1433 h 2224"/>
                <a:gd name="T96" fmla="*/ 2870 w 2934"/>
                <a:gd name="T97" fmla="*/ 2070 h 2224"/>
                <a:gd name="T98" fmla="*/ 2886 w 2934"/>
                <a:gd name="T99" fmla="*/ 2108 h 2224"/>
                <a:gd name="T100" fmla="*/ 2910 w 2934"/>
                <a:gd name="T101" fmla="*/ 2165 h 2224"/>
                <a:gd name="T102" fmla="*/ 2926 w 2934"/>
                <a:gd name="T103" fmla="*/ 2204 h 2224"/>
                <a:gd name="T104" fmla="*/ 2932 w 2934"/>
                <a:gd name="T105" fmla="*/ 2219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4" h="2224">
                  <a:moveTo>
                    <a:pt x="0" y="801"/>
                  </a:moveTo>
                  <a:lnTo>
                    <a:pt x="0" y="801"/>
                  </a:lnTo>
                  <a:lnTo>
                    <a:pt x="0" y="799"/>
                  </a:lnTo>
                  <a:lnTo>
                    <a:pt x="1" y="798"/>
                  </a:lnTo>
                  <a:lnTo>
                    <a:pt x="3" y="795"/>
                  </a:lnTo>
                  <a:lnTo>
                    <a:pt x="7" y="790"/>
                  </a:lnTo>
                  <a:lnTo>
                    <a:pt x="14" y="780"/>
                  </a:lnTo>
                  <a:lnTo>
                    <a:pt x="28" y="759"/>
                  </a:lnTo>
                  <a:lnTo>
                    <a:pt x="57" y="719"/>
                  </a:lnTo>
                  <a:lnTo>
                    <a:pt x="120" y="636"/>
                  </a:lnTo>
                  <a:lnTo>
                    <a:pt x="178" y="562"/>
                  </a:lnTo>
                  <a:lnTo>
                    <a:pt x="235" y="495"/>
                  </a:lnTo>
                  <a:lnTo>
                    <a:pt x="297" y="426"/>
                  </a:lnTo>
                  <a:lnTo>
                    <a:pt x="355" y="367"/>
                  </a:lnTo>
                  <a:lnTo>
                    <a:pt x="418" y="308"/>
                  </a:lnTo>
                  <a:lnTo>
                    <a:pt x="479" y="255"/>
                  </a:lnTo>
                  <a:lnTo>
                    <a:pt x="537" y="210"/>
                  </a:lnTo>
                  <a:lnTo>
                    <a:pt x="599" y="166"/>
                  </a:lnTo>
                  <a:lnTo>
                    <a:pt x="657" y="130"/>
                  </a:lnTo>
                  <a:lnTo>
                    <a:pt x="714" y="99"/>
                  </a:lnTo>
                  <a:lnTo>
                    <a:pt x="715" y="98"/>
                  </a:lnTo>
                  <a:lnTo>
                    <a:pt x="716" y="98"/>
                  </a:lnTo>
                  <a:lnTo>
                    <a:pt x="718" y="97"/>
                  </a:lnTo>
                  <a:lnTo>
                    <a:pt x="722" y="95"/>
                  </a:lnTo>
                  <a:lnTo>
                    <a:pt x="730" y="91"/>
                  </a:lnTo>
                  <a:lnTo>
                    <a:pt x="745" y="84"/>
                  </a:lnTo>
                  <a:lnTo>
                    <a:pt x="776" y="70"/>
                  </a:lnTo>
                  <a:lnTo>
                    <a:pt x="777" y="69"/>
                  </a:lnTo>
                  <a:lnTo>
                    <a:pt x="778" y="69"/>
                  </a:lnTo>
                  <a:lnTo>
                    <a:pt x="780" y="68"/>
                  </a:lnTo>
                  <a:lnTo>
                    <a:pt x="783" y="67"/>
                  </a:lnTo>
                  <a:lnTo>
                    <a:pt x="790" y="64"/>
                  </a:lnTo>
                  <a:lnTo>
                    <a:pt x="805" y="58"/>
                  </a:lnTo>
                  <a:lnTo>
                    <a:pt x="806" y="57"/>
                  </a:lnTo>
                  <a:lnTo>
                    <a:pt x="807" y="57"/>
                  </a:lnTo>
                  <a:lnTo>
                    <a:pt x="808" y="56"/>
                  </a:lnTo>
                  <a:lnTo>
                    <a:pt x="812" y="55"/>
                  </a:lnTo>
                  <a:lnTo>
                    <a:pt x="819" y="52"/>
                  </a:lnTo>
                  <a:lnTo>
                    <a:pt x="834" y="47"/>
                  </a:lnTo>
                  <a:lnTo>
                    <a:pt x="835" y="47"/>
                  </a:lnTo>
                  <a:lnTo>
                    <a:pt x="836" y="46"/>
                  </a:lnTo>
                  <a:lnTo>
                    <a:pt x="838" y="46"/>
                  </a:lnTo>
                  <a:lnTo>
                    <a:pt x="841" y="44"/>
                  </a:lnTo>
                  <a:lnTo>
                    <a:pt x="849" y="42"/>
                  </a:lnTo>
                  <a:lnTo>
                    <a:pt x="865" y="37"/>
                  </a:lnTo>
                  <a:lnTo>
                    <a:pt x="866" y="36"/>
                  </a:lnTo>
                  <a:lnTo>
                    <a:pt x="867" y="36"/>
                  </a:lnTo>
                  <a:lnTo>
                    <a:pt x="869" y="36"/>
                  </a:lnTo>
                  <a:lnTo>
                    <a:pt x="873" y="34"/>
                  </a:lnTo>
                  <a:lnTo>
                    <a:pt x="881" y="32"/>
                  </a:lnTo>
                  <a:lnTo>
                    <a:pt x="896" y="28"/>
                  </a:lnTo>
                  <a:lnTo>
                    <a:pt x="897" y="27"/>
                  </a:lnTo>
                  <a:lnTo>
                    <a:pt x="898" y="27"/>
                  </a:lnTo>
                  <a:lnTo>
                    <a:pt x="900" y="27"/>
                  </a:lnTo>
                  <a:lnTo>
                    <a:pt x="904" y="26"/>
                  </a:lnTo>
                  <a:lnTo>
                    <a:pt x="912" y="24"/>
                  </a:lnTo>
                  <a:lnTo>
                    <a:pt x="927" y="20"/>
                  </a:lnTo>
                  <a:lnTo>
                    <a:pt x="928" y="20"/>
                  </a:lnTo>
                  <a:lnTo>
                    <a:pt x="929" y="20"/>
                  </a:lnTo>
                  <a:lnTo>
                    <a:pt x="931" y="19"/>
                  </a:lnTo>
                  <a:lnTo>
                    <a:pt x="935" y="18"/>
                  </a:lnTo>
                  <a:lnTo>
                    <a:pt x="942" y="17"/>
                  </a:lnTo>
                  <a:lnTo>
                    <a:pt x="958" y="14"/>
                  </a:lnTo>
                  <a:lnTo>
                    <a:pt x="959" y="13"/>
                  </a:lnTo>
                  <a:lnTo>
                    <a:pt x="959" y="13"/>
                  </a:lnTo>
                  <a:lnTo>
                    <a:pt x="961" y="13"/>
                  </a:lnTo>
                  <a:lnTo>
                    <a:pt x="965" y="12"/>
                  </a:lnTo>
                  <a:lnTo>
                    <a:pt x="972" y="11"/>
                  </a:lnTo>
                  <a:lnTo>
                    <a:pt x="973" y="11"/>
                  </a:lnTo>
                  <a:lnTo>
                    <a:pt x="974" y="11"/>
                  </a:lnTo>
                  <a:lnTo>
                    <a:pt x="976" y="10"/>
                  </a:lnTo>
                  <a:lnTo>
                    <a:pt x="979" y="10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8"/>
                  </a:lnTo>
                  <a:lnTo>
                    <a:pt x="990" y="8"/>
                  </a:lnTo>
                  <a:lnTo>
                    <a:pt x="993" y="8"/>
                  </a:lnTo>
                  <a:lnTo>
                    <a:pt x="1001" y="7"/>
                  </a:lnTo>
                  <a:lnTo>
                    <a:pt x="1015" y="5"/>
                  </a:lnTo>
                  <a:lnTo>
                    <a:pt x="1016" y="5"/>
                  </a:lnTo>
                  <a:lnTo>
                    <a:pt x="1017" y="5"/>
                  </a:lnTo>
                  <a:lnTo>
                    <a:pt x="1019" y="5"/>
                  </a:lnTo>
                  <a:lnTo>
                    <a:pt x="1023" y="4"/>
                  </a:lnTo>
                  <a:lnTo>
                    <a:pt x="1030" y="3"/>
                  </a:lnTo>
                  <a:lnTo>
                    <a:pt x="1031" y="3"/>
                  </a:lnTo>
                  <a:lnTo>
                    <a:pt x="1032" y="3"/>
                  </a:lnTo>
                  <a:lnTo>
                    <a:pt x="1034" y="3"/>
                  </a:lnTo>
                  <a:lnTo>
                    <a:pt x="1038" y="3"/>
                  </a:lnTo>
                  <a:lnTo>
                    <a:pt x="1046" y="2"/>
                  </a:lnTo>
                  <a:lnTo>
                    <a:pt x="1047" y="2"/>
                  </a:lnTo>
                  <a:lnTo>
                    <a:pt x="1048" y="2"/>
                  </a:lnTo>
                  <a:lnTo>
                    <a:pt x="1050" y="2"/>
                  </a:lnTo>
                  <a:lnTo>
                    <a:pt x="1054" y="2"/>
                  </a:lnTo>
                  <a:lnTo>
                    <a:pt x="1055" y="2"/>
                  </a:lnTo>
                  <a:lnTo>
                    <a:pt x="1056" y="2"/>
                  </a:lnTo>
                  <a:lnTo>
                    <a:pt x="1058" y="1"/>
                  </a:lnTo>
                  <a:lnTo>
                    <a:pt x="1061" y="1"/>
                  </a:lnTo>
                  <a:lnTo>
                    <a:pt x="1062" y="1"/>
                  </a:lnTo>
                  <a:lnTo>
                    <a:pt x="1063" y="1"/>
                  </a:lnTo>
                  <a:lnTo>
                    <a:pt x="1065" y="1"/>
                  </a:lnTo>
                  <a:lnTo>
                    <a:pt x="1066" y="1"/>
                  </a:lnTo>
                  <a:lnTo>
                    <a:pt x="1067" y="1"/>
                  </a:lnTo>
                  <a:lnTo>
                    <a:pt x="1069" y="1"/>
                  </a:lnTo>
                  <a:lnTo>
                    <a:pt x="1070" y="1"/>
                  </a:lnTo>
                  <a:lnTo>
                    <a:pt x="1071" y="1"/>
                  </a:lnTo>
                  <a:lnTo>
                    <a:pt x="1073" y="1"/>
                  </a:lnTo>
                  <a:lnTo>
                    <a:pt x="1077" y="1"/>
                  </a:lnTo>
                  <a:lnTo>
                    <a:pt x="1078" y="1"/>
                  </a:lnTo>
                  <a:lnTo>
                    <a:pt x="1079" y="1"/>
                  </a:lnTo>
                  <a:lnTo>
                    <a:pt x="1081" y="0"/>
                  </a:lnTo>
                  <a:lnTo>
                    <a:pt x="1082" y="0"/>
                  </a:lnTo>
                  <a:lnTo>
                    <a:pt x="1082" y="0"/>
                  </a:lnTo>
                  <a:lnTo>
                    <a:pt x="1084" y="0"/>
                  </a:lnTo>
                  <a:lnTo>
                    <a:pt x="1085" y="0"/>
                  </a:lnTo>
                  <a:lnTo>
                    <a:pt x="1086" y="0"/>
                  </a:lnTo>
                  <a:lnTo>
                    <a:pt x="1087" y="0"/>
                  </a:lnTo>
                  <a:lnTo>
                    <a:pt x="1088" y="0"/>
                  </a:lnTo>
                  <a:lnTo>
                    <a:pt x="1089" y="0"/>
                  </a:lnTo>
                  <a:lnTo>
                    <a:pt x="1090" y="0"/>
                  </a:lnTo>
                  <a:lnTo>
                    <a:pt x="1091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3" y="0"/>
                  </a:lnTo>
                  <a:lnTo>
                    <a:pt x="1094" y="0"/>
                  </a:lnTo>
                  <a:lnTo>
                    <a:pt x="1095" y="0"/>
                  </a:lnTo>
                  <a:lnTo>
                    <a:pt x="1096" y="0"/>
                  </a:lnTo>
                  <a:lnTo>
                    <a:pt x="1097" y="0"/>
                  </a:lnTo>
                  <a:lnTo>
                    <a:pt x="1098" y="0"/>
                  </a:lnTo>
                  <a:lnTo>
                    <a:pt x="1099" y="0"/>
                  </a:lnTo>
                  <a:lnTo>
                    <a:pt x="1100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2" y="0"/>
                  </a:lnTo>
                  <a:lnTo>
                    <a:pt x="1103" y="0"/>
                  </a:lnTo>
                  <a:lnTo>
                    <a:pt x="1104" y="0"/>
                  </a:lnTo>
                  <a:lnTo>
                    <a:pt x="1105" y="0"/>
                  </a:lnTo>
                  <a:lnTo>
                    <a:pt x="1106" y="0"/>
                  </a:lnTo>
                  <a:lnTo>
                    <a:pt x="1107" y="0"/>
                  </a:lnTo>
                  <a:lnTo>
                    <a:pt x="1108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0"/>
                  </a:lnTo>
                  <a:lnTo>
                    <a:pt x="1114" y="0"/>
                  </a:lnTo>
                  <a:lnTo>
                    <a:pt x="1115" y="0"/>
                  </a:lnTo>
                  <a:lnTo>
                    <a:pt x="1117" y="0"/>
                  </a:lnTo>
                  <a:lnTo>
                    <a:pt x="1118" y="0"/>
                  </a:lnTo>
                  <a:lnTo>
                    <a:pt x="1119" y="0"/>
                  </a:lnTo>
                  <a:lnTo>
                    <a:pt x="1121" y="0"/>
                  </a:lnTo>
                  <a:lnTo>
                    <a:pt x="1121" y="1"/>
                  </a:lnTo>
                  <a:lnTo>
                    <a:pt x="1122" y="1"/>
                  </a:lnTo>
                  <a:lnTo>
                    <a:pt x="1124" y="1"/>
                  </a:lnTo>
                  <a:lnTo>
                    <a:pt x="1125" y="1"/>
                  </a:lnTo>
                  <a:lnTo>
                    <a:pt x="1126" y="1"/>
                  </a:lnTo>
                  <a:lnTo>
                    <a:pt x="1128" y="1"/>
                  </a:lnTo>
                  <a:lnTo>
                    <a:pt x="1129" y="1"/>
                  </a:lnTo>
                  <a:lnTo>
                    <a:pt x="1130" y="1"/>
                  </a:lnTo>
                  <a:lnTo>
                    <a:pt x="1131" y="1"/>
                  </a:lnTo>
                  <a:lnTo>
                    <a:pt x="1135" y="1"/>
                  </a:lnTo>
                  <a:lnTo>
                    <a:pt x="1136" y="1"/>
                  </a:lnTo>
                  <a:lnTo>
                    <a:pt x="1137" y="1"/>
                  </a:lnTo>
                  <a:lnTo>
                    <a:pt x="1139" y="1"/>
                  </a:lnTo>
                  <a:lnTo>
                    <a:pt x="1143" y="1"/>
                  </a:lnTo>
                  <a:lnTo>
                    <a:pt x="1144" y="1"/>
                  </a:lnTo>
                  <a:lnTo>
                    <a:pt x="1145" y="2"/>
                  </a:lnTo>
                  <a:lnTo>
                    <a:pt x="1147" y="2"/>
                  </a:lnTo>
                  <a:lnTo>
                    <a:pt x="1151" y="2"/>
                  </a:lnTo>
                  <a:lnTo>
                    <a:pt x="1152" y="2"/>
                  </a:lnTo>
                  <a:lnTo>
                    <a:pt x="1153" y="2"/>
                  </a:lnTo>
                  <a:lnTo>
                    <a:pt x="1155" y="2"/>
                  </a:lnTo>
                  <a:lnTo>
                    <a:pt x="1159" y="2"/>
                  </a:lnTo>
                  <a:lnTo>
                    <a:pt x="1166" y="3"/>
                  </a:lnTo>
                  <a:lnTo>
                    <a:pt x="1167" y="3"/>
                  </a:lnTo>
                  <a:lnTo>
                    <a:pt x="1168" y="3"/>
                  </a:lnTo>
                  <a:lnTo>
                    <a:pt x="1170" y="3"/>
                  </a:lnTo>
                  <a:lnTo>
                    <a:pt x="1174" y="4"/>
                  </a:lnTo>
                  <a:lnTo>
                    <a:pt x="1182" y="5"/>
                  </a:lnTo>
                  <a:lnTo>
                    <a:pt x="1183" y="5"/>
                  </a:lnTo>
                  <a:lnTo>
                    <a:pt x="1184" y="5"/>
                  </a:lnTo>
                  <a:lnTo>
                    <a:pt x="1186" y="5"/>
                  </a:lnTo>
                  <a:lnTo>
                    <a:pt x="1190" y="6"/>
                  </a:lnTo>
                  <a:lnTo>
                    <a:pt x="1198" y="7"/>
                  </a:lnTo>
                  <a:lnTo>
                    <a:pt x="1199" y="7"/>
                  </a:lnTo>
                  <a:lnTo>
                    <a:pt x="1200" y="7"/>
                  </a:lnTo>
                  <a:lnTo>
                    <a:pt x="1202" y="7"/>
                  </a:lnTo>
                  <a:lnTo>
                    <a:pt x="1206" y="8"/>
                  </a:lnTo>
                  <a:lnTo>
                    <a:pt x="1213" y="9"/>
                  </a:lnTo>
                  <a:lnTo>
                    <a:pt x="1229" y="11"/>
                  </a:lnTo>
                  <a:lnTo>
                    <a:pt x="1230" y="11"/>
                  </a:lnTo>
                  <a:lnTo>
                    <a:pt x="1231" y="11"/>
                  </a:lnTo>
                  <a:lnTo>
                    <a:pt x="1233" y="12"/>
                  </a:lnTo>
                  <a:lnTo>
                    <a:pt x="1236" y="12"/>
                  </a:lnTo>
                  <a:lnTo>
                    <a:pt x="1244" y="14"/>
                  </a:lnTo>
                  <a:lnTo>
                    <a:pt x="1260" y="17"/>
                  </a:lnTo>
                  <a:lnTo>
                    <a:pt x="1260" y="17"/>
                  </a:lnTo>
                  <a:lnTo>
                    <a:pt x="1261" y="17"/>
                  </a:lnTo>
                  <a:lnTo>
                    <a:pt x="1263" y="18"/>
                  </a:lnTo>
                  <a:lnTo>
                    <a:pt x="1267" y="19"/>
                  </a:lnTo>
                  <a:lnTo>
                    <a:pt x="1274" y="20"/>
                  </a:lnTo>
                  <a:lnTo>
                    <a:pt x="1288" y="24"/>
                  </a:lnTo>
                  <a:lnTo>
                    <a:pt x="1289" y="24"/>
                  </a:lnTo>
                  <a:lnTo>
                    <a:pt x="1290" y="24"/>
                  </a:lnTo>
                  <a:lnTo>
                    <a:pt x="1292" y="25"/>
                  </a:lnTo>
                  <a:lnTo>
                    <a:pt x="1295" y="25"/>
                  </a:lnTo>
                  <a:lnTo>
                    <a:pt x="1303" y="27"/>
                  </a:lnTo>
                  <a:lnTo>
                    <a:pt x="1317" y="31"/>
                  </a:lnTo>
                  <a:lnTo>
                    <a:pt x="1318" y="32"/>
                  </a:lnTo>
                  <a:lnTo>
                    <a:pt x="1319" y="32"/>
                  </a:lnTo>
                  <a:lnTo>
                    <a:pt x="1321" y="32"/>
                  </a:lnTo>
                  <a:lnTo>
                    <a:pt x="1325" y="34"/>
                  </a:lnTo>
                  <a:lnTo>
                    <a:pt x="1333" y="36"/>
                  </a:lnTo>
                  <a:lnTo>
                    <a:pt x="1348" y="41"/>
                  </a:lnTo>
                  <a:lnTo>
                    <a:pt x="1379" y="52"/>
                  </a:lnTo>
                  <a:lnTo>
                    <a:pt x="1380" y="52"/>
                  </a:lnTo>
                  <a:lnTo>
                    <a:pt x="1381" y="52"/>
                  </a:lnTo>
                  <a:lnTo>
                    <a:pt x="1383" y="53"/>
                  </a:lnTo>
                  <a:lnTo>
                    <a:pt x="1387" y="55"/>
                  </a:lnTo>
                  <a:lnTo>
                    <a:pt x="1394" y="57"/>
                  </a:lnTo>
                  <a:lnTo>
                    <a:pt x="1409" y="63"/>
                  </a:lnTo>
                  <a:lnTo>
                    <a:pt x="1438" y="76"/>
                  </a:lnTo>
                  <a:lnTo>
                    <a:pt x="1495" y="103"/>
                  </a:lnTo>
                  <a:lnTo>
                    <a:pt x="1557" y="138"/>
                  </a:lnTo>
                  <a:lnTo>
                    <a:pt x="1615" y="175"/>
                  </a:lnTo>
                  <a:lnTo>
                    <a:pt x="1677" y="220"/>
                  </a:lnTo>
                  <a:lnTo>
                    <a:pt x="1739" y="270"/>
                  </a:lnTo>
                  <a:lnTo>
                    <a:pt x="1796" y="320"/>
                  </a:lnTo>
                  <a:lnTo>
                    <a:pt x="1858" y="380"/>
                  </a:lnTo>
                  <a:lnTo>
                    <a:pt x="1916" y="441"/>
                  </a:lnTo>
                  <a:lnTo>
                    <a:pt x="1973" y="504"/>
                  </a:lnTo>
                  <a:lnTo>
                    <a:pt x="2035" y="578"/>
                  </a:lnTo>
                  <a:lnTo>
                    <a:pt x="2093" y="651"/>
                  </a:lnTo>
                  <a:lnTo>
                    <a:pt x="2155" y="736"/>
                  </a:lnTo>
                  <a:lnTo>
                    <a:pt x="2214" y="820"/>
                  </a:lnTo>
                  <a:lnTo>
                    <a:pt x="2271" y="906"/>
                  </a:lnTo>
                  <a:lnTo>
                    <a:pt x="2333" y="1005"/>
                  </a:lnTo>
                  <a:lnTo>
                    <a:pt x="2391" y="1101"/>
                  </a:lnTo>
                  <a:lnTo>
                    <a:pt x="2454" y="1211"/>
                  </a:lnTo>
                  <a:lnTo>
                    <a:pt x="2515" y="1324"/>
                  </a:lnTo>
                  <a:lnTo>
                    <a:pt x="2573" y="1433"/>
                  </a:lnTo>
                  <a:lnTo>
                    <a:pt x="2635" y="1557"/>
                  </a:lnTo>
                  <a:lnTo>
                    <a:pt x="2693" y="1677"/>
                  </a:lnTo>
                  <a:lnTo>
                    <a:pt x="2750" y="1800"/>
                  </a:lnTo>
                  <a:lnTo>
                    <a:pt x="2812" y="1937"/>
                  </a:lnTo>
                  <a:lnTo>
                    <a:pt x="2870" y="2070"/>
                  </a:lnTo>
                  <a:lnTo>
                    <a:pt x="2871" y="2072"/>
                  </a:lnTo>
                  <a:lnTo>
                    <a:pt x="2872" y="2075"/>
                  </a:lnTo>
                  <a:lnTo>
                    <a:pt x="2874" y="2079"/>
                  </a:lnTo>
                  <a:lnTo>
                    <a:pt x="2878" y="2089"/>
                  </a:lnTo>
                  <a:lnTo>
                    <a:pt x="2886" y="2108"/>
                  </a:lnTo>
                  <a:lnTo>
                    <a:pt x="2902" y="2146"/>
                  </a:lnTo>
                  <a:lnTo>
                    <a:pt x="2903" y="2149"/>
                  </a:lnTo>
                  <a:lnTo>
                    <a:pt x="2904" y="2151"/>
                  </a:lnTo>
                  <a:lnTo>
                    <a:pt x="2906" y="2156"/>
                  </a:lnTo>
                  <a:lnTo>
                    <a:pt x="2910" y="2165"/>
                  </a:lnTo>
                  <a:lnTo>
                    <a:pt x="2918" y="2185"/>
                  </a:lnTo>
                  <a:lnTo>
                    <a:pt x="2919" y="2187"/>
                  </a:lnTo>
                  <a:lnTo>
                    <a:pt x="2920" y="2190"/>
                  </a:lnTo>
                  <a:lnTo>
                    <a:pt x="2922" y="2194"/>
                  </a:lnTo>
                  <a:lnTo>
                    <a:pt x="2926" y="2204"/>
                  </a:lnTo>
                  <a:lnTo>
                    <a:pt x="2927" y="2206"/>
                  </a:lnTo>
                  <a:lnTo>
                    <a:pt x="2928" y="2209"/>
                  </a:lnTo>
                  <a:lnTo>
                    <a:pt x="2930" y="2214"/>
                  </a:lnTo>
                  <a:lnTo>
                    <a:pt x="2931" y="2216"/>
                  </a:lnTo>
                  <a:lnTo>
                    <a:pt x="2932" y="2219"/>
                  </a:lnTo>
                  <a:lnTo>
                    <a:pt x="2933" y="2221"/>
                  </a:lnTo>
                  <a:lnTo>
                    <a:pt x="2934" y="2224"/>
                  </a:lnTo>
                </a:path>
              </a:pathLst>
            </a:custGeom>
            <a:noFill/>
            <a:ln w="3" cap="sq">
              <a:solidFill>
                <a:srgbClr val="3F3D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97" y="1793"/>
              <a:ext cx="1773" cy="1718"/>
            </a:xfrm>
            <a:custGeom>
              <a:avLst/>
              <a:gdLst>
                <a:gd name="T0" fmla="*/ 0 w 2934"/>
                <a:gd name="T1" fmla="*/ 2846 h 2846"/>
                <a:gd name="T2" fmla="*/ 1 w 2934"/>
                <a:gd name="T3" fmla="*/ 2844 h 2846"/>
                <a:gd name="T4" fmla="*/ 7 w 2934"/>
                <a:gd name="T5" fmla="*/ 2839 h 2846"/>
                <a:gd name="T6" fmla="*/ 28 w 2934"/>
                <a:gd name="T7" fmla="*/ 2818 h 2846"/>
                <a:gd name="T8" fmla="*/ 120 w 2934"/>
                <a:gd name="T9" fmla="*/ 2730 h 2846"/>
                <a:gd name="T10" fmla="*/ 235 w 2934"/>
                <a:gd name="T11" fmla="*/ 2618 h 2846"/>
                <a:gd name="T12" fmla="*/ 355 w 2934"/>
                <a:gd name="T13" fmla="*/ 2501 h 2846"/>
                <a:gd name="T14" fmla="*/ 479 w 2934"/>
                <a:gd name="T15" fmla="*/ 2381 h 2846"/>
                <a:gd name="T16" fmla="*/ 599 w 2934"/>
                <a:gd name="T17" fmla="*/ 2265 h 2846"/>
                <a:gd name="T18" fmla="*/ 714 w 2934"/>
                <a:gd name="T19" fmla="*/ 2153 h 2846"/>
                <a:gd name="T20" fmla="*/ 834 w 2934"/>
                <a:gd name="T21" fmla="*/ 2037 h 2846"/>
                <a:gd name="T22" fmla="*/ 958 w 2934"/>
                <a:gd name="T23" fmla="*/ 1917 h 2846"/>
                <a:gd name="T24" fmla="*/ 1077 w 2934"/>
                <a:gd name="T25" fmla="*/ 1801 h 2846"/>
                <a:gd name="T26" fmla="*/ 1198 w 2934"/>
                <a:gd name="T27" fmla="*/ 1684 h 2846"/>
                <a:gd name="T28" fmla="*/ 1317 w 2934"/>
                <a:gd name="T29" fmla="*/ 1568 h 2846"/>
                <a:gd name="T30" fmla="*/ 1438 w 2934"/>
                <a:gd name="T31" fmla="*/ 1451 h 2846"/>
                <a:gd name="T32" fmla="*/ 1557 w 2934"/>
                <a:gd name="T33" fmla="*/ 1336 h 2846"/>
                <a:gd name="T34" fmla="*/ 1677 w 2934"/>
                <a:gd name="T35" fmla="*/ 1219 h 2846"/>
                <a:gd name="T36" fmla="*/ 1796 w 2934"/>
                <a:gd name="T37" fmla="*/ 1104 h 2846"/>
                <a:gd name="T38" fmla="*/ 1916 w 2934"/>
                <a:gd name="T39" fmla="*/ 987 h 2846"/>
                <a:gd name="T40" fmla="*/ 2035 w 2934"/>
                <a:gd name="T41" fmla="*/ 872 h 2846"/>
                <a:gd name="T42" fmla="*/ 2155 w 2934"/>
                <a:gd name="T43" fmla="*/ 756 h 2846"/>
                <a:gd name="T44" fmla="*/ 2271 w 2934"/>
                <a:gd name="T45" fmla="*/ 644 h 2846"/>
                <a:gd name="T46" fmla="*/ 2391 w 2934"/>
                <a:gd name="T47" fmla="*/ 527 h 2846"/>
                <a:gd name="T48" fmla="*/ 2515 w 2934"/>
                <a:gd name="T49" fmla="*/ 407 h 2846"/>
                <a:gd name="T50" fmla="*/ 2635 w 2934"/>
                <a:gd name="T51" fmla="*/ 290 h 2846"/>
                <a:gd name="T52" fmla="*/ 2750 w 2934"/>
                <a:gd name="T53" fmla="*/ 179 h 2846"/>
                <a:gd name="T54" fmla="*/ 2870 w 2934"/>
                <a:gd name="T55" fmla="*/ 63 h 2846"/>
                <a:gd name="T56" fmla="*/ 2872 w 2934"/>
                <a:gd name="T57" fmla="*/ 61 h 2846"/>
                <a:gd name="T58" fmla="*/ 2878 w 2934"/>
                <a:gd name="T59" fmla="*/ 55 h 2846"/>
                <a:gd name="T60" fmla="*/ 2902 w 2934"/>
                <a:gd name="T61" fmla="*/ 31 h 2846"/>
                <a:gd name="T62" fmla="*/ 2904 w 2934"/>
                <a:gd name="T63" fmla="*/ 29 h 2846"/>
                <a:gd name="T64" fmla="*/ 2910 w 2934"/>
                <a:gd name="T65" fmla="*/ 24 h 2846"/>
                <a:gd name="T66" fmla="*/ 2919 w 2934"/>
                <a:gd name="T67" fmla="*/ 15 h 2846"/>
                <a:gd name="T68" fmla="*/ 2922 w 2934"/>
                <a:gd name="T69" fmla="*/ 12 h 2846"/>
                <a:gd name="T70" fmla="*/ 2927 w 2934"/>
                <a:gd name="T71" fmla="*/ 7 h 2846"/>
                <a:gd name="T72" fmla="*/ 2930 w 2934"/>
                <a:gd name="T73" fmla="*/ 4 h 2846"/>
                <a:gd name="T74" fmla="*/ 2932 w 2934"/>
                <a:gd name="T75" fmla="*/ 2 h 2846"/>
                <a:gd name="T76" fmla="*/ 2934 w 2934"/>
                <a:gd name="T77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34" h="2846">
                  <a:moveTo>
                    <a:pt x="0" y="2846"/>
                  </a:moveTo>
                  <a:lnTo>
                    <a:pt x="0" y="2846"/>
                  </a:lnTo>
                  <a:lnTo>
                    <a:pt x="0" y="2845"/>
                  </a:lnTo>
                  <a:lnTo>
                    <a:pt x="1" y="2844"/>
                  </a:lnTo>
                  <a:lnTo>
                    <a:pt x="3" y="2843"/>
                  </a:lnTo>
                  <a:lnTo>
                    <a:pt x="7" y="2839"/>
                  </a:lnTo>
                  <a:lnTo>
                    <a:pt x="14" y="2832"/>
                  </a:lnTo>
                  <a:lnTo>
                    <a:pt x="28" y="2818"/>
                  </a:lnTo>
                  <a:lnTo>
                    <a:pt x="57" y="2790"/>
                  </a:lnTo>
                  <a:lnTo>
                    <a:pt x="120" y="2730"/>
                  </a:lnTo>
                  <a:lnTo>
                    <a:pt x="178" y="2673"/>
                  </a:lnTo>
                  <a:lnTo>
                    <a:pt x="235" y="2618"/>
                  </a:lnTo>
                  <a:lnTo>
                    <a:pt x="297" y="2557"/>
                  </a:lnTo>
                  <a:lnTo>
                    <a:pt x="355" y="2501"/>
                  </a:lnTo>
                  <a:lnTo>
                    <a:pt x="418" y="2441"/>
                  </a:lnTo>
                  <a:lnTo>
                    <a:pt x="479" y="2381"/>
                  </a:lnTo>
                  <a:lnTo>
                    <a:pt x="537" y="2325"/>
                  </a:lnTo>
                  <a:lnTo>
                    <a:pt x="599" y="2265"/>
                  </a:lnTo>
                  <a:lnTo>
                    <a:pt x="657" y="2208"/>
                  </a:lnTo>
                  <a:lnTo>
                    <a:pt x="714" y="2153"/>
                  </a:lnTo>
                  <a:lnTo>
                    <a:pt x="776" y="2093"/>
                  </a:lnTo>
                  <a:lnTo>
                    <a:pt x="834" y="2037"/>
                  </a:lnTo>
                  <a:lnTo>
                    <a:pt x="896" y="1976"/>
                  </a:lnTo>
                  <a:lnTo>
                    <a:pt x="958" y="1917"/>
                  </a:lnTo>
                  <a:lnTo>
                    <a:pt x="1015" y="1861"/>
                  </a:lnTo>
                  <a:lnTo>
                    <a:pt x="1077" y="1801"/>
                  </a:lnTo>
                  <a:lnTo>
                    <a:pt x="1135" y="1745"/>
                  </a:lnTo>
                  <a:lnTo>
                    <a:pt x="1198" y="1684"/>
                  </a:lnTo>
                  <a:lnTo>
                    <a:pt x="1260" y="1624"/>
                  </a:lnTo>
                  <a:lnTo>
                    <a:pt x="1317" y="1568"/>
                  </a:lnTo>
                  <a:lnTo>
                    <a:pt x="1379" y="1508"/>
                  </a:lnTo>
                  <a:lnTo>
                    <a:pt x="1438" y="1451"/>
                  </a:lnTo>
                  <a:lnTo>
                    <a:pt x="1495" y="1396"/>
                  </a:lnTo>
                  <a:lnTo>
                    <a:pt x="1557" y="1336"/>
                  </a:lnTo>
                  <a:lnTo>
                    <a:pt x="1615" y="1280"/>
                  </a:lnTo>
                  <a:lnTo>
                    <a:pt x="1677" y="1219"/>
                  </a:lnTo>
                  <a:lnTo>
                    <a:pt x="1739" y="1159"/>
                  </a:lnTo>
                  <a:lnTo>
                    <a:pt x="1796" y="1104"/>
                  </a:lnTo>
                  <a:lnTo>
                    <a:pt x="1858" y="1044"/>
                  </a:lnTo>
                  <a:lnTo>
                    <a:pt x="1916" y="987"/>
                  </a:lnTo>
                  <a:lnTo>
                    <a:pt x="1973" y="932"/>
                  </a:lnTo>
                  <a:lnTo>
                    <a:pt x="2035" y="872"/>
                  </a:lnTo>
                  <a:lnTo>
                    <a:pt x="2093" y="816"/>
                  </a:lnTo>
                  <a:lnTo>
                    <a:pt x="2155" y="756"/>
                  </a:lnTo>
                  <a:lnTo>
                    <a:pt x="2214" y="699"/>
                  </a:lnTo>
                  <a:lnTo>
                    <a:pt x="2271" y="644"/>
                  </a:lnTo>
                  <a:lnTo>
                    <a:pt x="2333" y="583"/>
                  </a:lnTo>
                  <a:lnTo>
                    <a:pt x="2391" y="527"/>
                  </a:lnTo>
                  <a:lnTo>
                    <a:pt x="2454" y="466"/>
                  </a:lnTo>
                  <a:lnTo>
                    <a:pt x="2515" y="407"/>
                  </a:lnTo>
                  <a:lnTo>
                    <a:pt x="2573" y="351"/>
                  </a:lnTo>
                  <a:lnTo>
                    <a:pt x="2635" y="290"/>
                  </a:lnTo>
                  <a:lnTo>
                    <a:pt x="2693" y="234"/>
                  </a:lnTo>
                  <a:lnTo>
                    <a:pt x="2750" y="179"/>
                  </a:lnTo>
                  <a:lnTo>
                    <a:pt x="2812" y="119"/>
                  </a:lnTo>
                  <a:lnTo>
                    <a:pt x="2870" y="63"/>
                  </a:lnTo>
                  <a:lnTo>
                    <a:pt x="2871" y="62"/>
                  </a:lnTo>
                  <a:lnTo>
                    <a:pt x="2872" y="61"/>
                  </a:lnTo>
                  <a:lnTo>
                    <a:pt x="2874" y="59"/>
                  </a:lnTo>
                  <a:lnTo>
                    <a:pt x="2878" y="55"/>
                  </a:lnTo>
                  <a:lnTo>
                    <a:pt x="2886" y="47"/>
                  </a:lnTo>
                  <a:lnTo>
                    <a:pt x="2902" y="31"/>
                  </a:lnTo>
                  <a:lnTo>
                    <a:pt x="2903" y="30"/>
                  </a:lnTo>
                  <a:lnTo>
                    <a:pt x="2904" y="29"/>
                  </a:lnTo>
                  <a:lnTo>
                    <a:pt x="2906" y="27"/>
                  </a:lnTo>
                  <a:lnTo>
                    <a:pt x="2910" y="24"/>
                  </a:lnTo>
                  <a:lnTo>
                    <a:pt x="2918" y="16"/>
                  </a:lnTo>
                  <a:lnTo>
                    <a:pt x="2919" y="15"/>
                  </a:lnTo>
                  <a:lnTo>
                    <a:pt x="2920" y="14"/>
                  </a:lnTo>
                  <a:lnTo>
                    <a:pt x="2922" y="12"/>
                  </a:lnTo>
                  <a:lnTo>
                    <a:pt x="2926" y="8"/>
                  </a:lnTo>
                  <a:lnTo>
                    <a:pt x="2927" y="7"/>
                  </a:lnTo>
                  <a:lnTo>
                    <a:pt x="2928" y="6"/>
                  </a:lnTo>
                  <a:lnTo>
                    <a:pt x="2930" y="4"/>
                  </a:lnTo>
                  <a:lnTo>
                    <a:pt x="2931" y="3"/>
                  </a:lnTo>
                  <a:lnTo>
                    <a:pt x="2932" y="2"/>
                  </a:lnTo>
                  <a:lnTo>
                    <a:pt x="2933" y="1"/>
                  </a:lnTo>
                  <a:lnTo>
                    <a:pt x="2934" y="0"/>
                  </a:lnTo>
                </a:path>
              </a:pathLst>
            </a:custGeom>
            <a:noFill/>
            <a:ln w="3" cap="sq">
              <a:solidFill>
                <a:srgbClr val="993D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20" y="2213"/>
              <a:ext cx="0" cy="439"/>
            </a:xfrm>
            <a:custGeom>
              <a:avLst/>
              <a:gdLst>
                <a:gd name="T0" fmla="*/ 727 h 727"/>
                <a:gd name="T1" fmla="*/ 727 h 727"/>
                <a:gd name="T2" fmla="*/ 0 h 7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27">
                  <a:moveTo>
                    <a:pt x="0" y="727"/>
                  </a:moveTo>
                  <a:lnTo>
                    <a:pt x="0" y="727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2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20" y="2213"/>
              <a:ext cx="17" cy="0"/>
            </a:xfrm>
            <a:custGeom>
              <a:avLst/>
              <a:gdLst>
                <a:gd name="T0" fmla="*/ 0 w 27"/>
                <a:gd name="T1" fmla="*/ 0 w 27"/>
                <a:gd name="T2" fmla="*/ 27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13" cap="sq">
              <a:solidFill>
                <a:srgbClr val="FF2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137" y="2213"/>
              <a:ext cx="0" cy="24"/>
            </a:xfrm>
            <a:custGeom>
              <a:avLst/>
              <a:gdLst>
                <a:gd name="T0" fmla="*/ 0 h 40"/>
                <a:gd name="T1" fmla="*/ 0 h 40"/>
                <a:gd name="T2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12" y="2237"/>
              <a:ext cx="25" cy="0"/>
            </a:xfrm>
            <a:custGeom>
              <a:avLst/>
              <a:gdLst>
                <a:gd name="T0" fmla="*/ 41 w 41"/>
                <a:gd name="T1" fmla="*/ 41 w 41"/>
                <a:gd name="T2" fmla="*/ 0 w 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4D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112" y="2201"/>
              <a:ext cx="0" cy="36"/>
            </a:xfrm>
            <a:custGeom>
              <a:avLst/>
              <a:gdLst>
                <a:gd name="T0" fmla="*/ 60 h 60"/>
                <a:gd name="T1" fmla="*/ 60 h 60"/>
                <a:gd name="T2" fmla="*/ 0 h 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0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7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112" y="2201"/>
              <a:ext cx="37" cy="0"/>
            </a:xfrm>
            <a:custGeom>
              <a:avLst/>
              <a:gdLst>
                <a:gd name="T0" fmla="*/ 0 w 61"/>
                <a:gd name="T1" fmla="*/ 0 w 61"/>
                <a:gd name="T2" fmla="*/ 61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</a:path>
              </a:pathLst>
            </a:custGeom>
            <a:noFill/>
            <a:ln w="13" cap="sq">
              <a:solidFill>
                <a:srgbClr val="FF7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149" y="2201"/>
              <a:ext cx="0" cy="54"/>
            </a:xfrm>
            <a:custGeom>
              <a:avLst/>
              <a:gdLst>
                <a:gd name="T0" fmla="*/ 0 h 90"/>
                <a:gd name="T1" fmla="*/ 0 h 90"/>
                <a:gd name="T2" fmla="*/ 90 h 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0">
                  <a:moveTo>
                    <a:pt x="0" y="0"/>
                  </a:moveTo>
                  <a:lnTo>
                    <a:pt x="0" y="0"/>
                  </a:lnTo>
                  <a:lnTo>
                    <a:pt x="0" y="9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092" y="2255"/>
              <a:ext cx="57" cy="0"/>
            </a:xfrm>
            <a:custGeom>
              <a:avLst/>
              <a:gdLst>
                <a:gd name="T0" fmla="*/ 93 w 93"/>
                <a:gd name="T1" fmla="*/ 93 w 93"/>
                <a:gd name="T2" fmla="*/ 0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092" y="2174"/>
              <a:ext cx="0" cy="81"/>
            </a:xfrm>
            <a:custGeom>
              <a:avLst/>
              <a:gdLst>
                <a:gd name="T0" fmla="*/ 134 h 134"/>
                <a:gd name="T1" fmla="*/ 134 h 134"/>
                <a:gd name="T2" fmla="*/ 0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">
                  <a:moveTo>
                    <a:pt x="0" y="134"/>
                  </a:moveTo>
                  <a:lnTo>
                    <a:pt x="0" y="134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B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092" y="2174"/>
              <a:ext cx="84" cy="0"/>
            </a:xfrm>
            <a:custGeom>
              <a:avLst/>
              <a:gdLst>
                <a:gd name="T0" fmla="*/ 0 w 139"/>
                <a:gd name="T1" fmla="*/ 0 w 139"/>
                <a:gd name="T2" fmla="*/ 139 w 1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9">
                  <a:moveTo>
                    <a:pt x="0" y="0"/>
                  </a:moveTo>
                  <a:lnTo>
                    <a:pt x="0" y="0"/>
                  </a:lnTo>
                  <a:lnTo>
                    <a:pt x="139" y="0"/>
                  </a:lnTo>
                </a:path>
              </a:pathLst>
            </a:custGeom>
            <a:noFill/>
            <a:ln w="13" cap="sq">
              <a:solidFill>
                <a:srgbClr val="FFB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" y="2174"/>
              <a:ext cx="0" cy="123"/>
            </a:xfrm>
            <a:custGeom>
              <a:avLst/>
              <a:gdLst>
                <a:gd name="T0" fmla="*/ 0 h 203"/>
                <a:gd name="T1" fmla="*/ 0 h 203"/>
                <a:gd name="T2" fmla="*/ 203 h 20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3">
                  <a:moveTo>
                    <a:pt x="0" y="0"/>
                  </a:move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050" y="2297"/>
              <a:ext cx="126" cy="0"/>
            </a:xfrm>
            <a:custGeom>
              <a:avLst/>
              <a:gdLst>
                <a:gd name="T0" fmla="*/ 210 w 210"/>
                <a:gd name="T1" fmla="*/ 210 w 210"/>
                <a:gd name="T2" fmla="*/ 0 w 2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0">
                  <a:moveTo>
                    <a:pt x="210" y="0"/>
                  </a:moveTo>
                  <a:lnTo>
                    <a:pt x="210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E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50" y="2117"/>
              <a:ext cx="0" cy="180"/>
            </a:xfrm>
            <a:custGeom>
              <a:avLst/>
              <a:gdLst>
                <a:gd name="T0" fmla="*/ 298 h 298"/>
                <a:gd name="T1" fmla="*/ 298 h 298"/>
                <a:gd name="T2" fmla="*/ 0 h 29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2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50" y="2117"/>
              <a:ext cx="186" cy="0"/>
            </a:xfrm>
            <a:custGeom>
              <a:avLst/>
              <a:gdLst>
                <a:gd name="T0" fmla="*/ 0 w 308"/>
                <a:gd name="T1" fmla="*/ 0 w 308"/>
                <a:gd name="T2" fmla="*/ 308 w 3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</a:path>
              </a:pathLst>
            </a:custGeom>
            <a:noFill/>
            <a:ln w="13" cap="sq">
              <a:solidFill>
                <a:srgbClr val="F2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236" y="2117"/>
              <a:ext cx="0" cy="277"/>
            </a:xfrm>
            <a:custGeom>
              <a:avLst/>
              <a:gdLst>
                <a:gd name="T0" fmla="*/ 0 h 459"/>
                <a:gd name="T1" fmla="*/ 0 h 459"/>
                <a:gd name="T2" fmla="*/ 459 h 4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59">
                  <a:moveTo>
                    <a:pt x="0" y="0"/>
                  </a:moveTo>
                  <a:lnTo>
                    <a:pt x="0" y="0"/>
                  </a:lnTo>
                  <a:lnTo>
                    <a:pt x="0" y="459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950" y="2394"/>
              <a:ext cx="286" cy="0"/>
            </a:xfrm>
            <a:custGeom>
              <a:avLst/>
              <a:gdLst>
                <a:gd name="T0" fmla="*/ 473 w 473"/>
                <a:gd name="T1" fmla="*/ 473 w 473"/>
                <a:gd name="T2" fmla="*/ 0 w 4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3">
                  <a:moveTo>
                    <a:pt x="473" y="0"/>
                  </a:move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950" y="1999"/>
              <a:ext cx="0" cy="395"/>
            </a:xfrm>
            <a:custGeom>
              <a:avLst/>
              <a:gdLst>
                <a:gd name="T0" fmla="*/ 654 h 654"/>
                <a:gd name="T1" fmla="*/ 654 h 654"/>
                <a:gd name="T2" fmla="*/ 0 h 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4">
                  <a:moveTo>
                    <a:pt x="0" y="654"/>
                  </a:moveTo>
                  <a:lnTo>
                    <a:pt x="0" y="654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A6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50" y="1999"/>
              <a:ext cx="406" cy="0"/>
            </a:xfrm>
            <a:custGeom>
              <a:avLst/>
              <a:gdLst>
                <a:gd name="T0" fmla="*/ 0 w 673"/>
                <a:gd name="T1" fmla="*/ 0 w 673"/>
                <a:gd name="T2" fmla="*/ 673 w 6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3">
                  <a:moveTo>
                    <a:pt x="0" y="0"/>
                  </a:moveTo>
                  <a:lnTo>
                    <a:pt x="0" y="0"/>
                  </a:lnTo>
                  <a:lnTo>
                    <a:pt x="673" y="0"/>
                  </a:lnTo>
                </a:path>
              </a:pathLst>
            </a:custGeom>
            <a:noFill/>
            <a:ln w="13" cap="sq">
              <a:solidFill>
                <a:srgbClr val="A6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56" y="1999"/>
              <a:ext cx="0" cy="616"/>
            </a:xfrm>
            <a:custGeom>
              <a:avLst/>
              <a:gdLst>
                <a:gd name="T0" fmla="*/ 0 h 1019"/>
                <a:gd name="T1" fmla="*/ 0 h 1019"/>
                <a:gd name="T2" fmla="*/ 1019 h 10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19">
                  <a:moveTo>
                    <a:pt x="0" y="0"/>
                  </a:moveTo>
                  <a:lnTo>
                    <a:pt x="0" y="0"/>
                  </a:lnTo>
                  <a:lnTo>
                    <a:pt x="0" y="1019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22" y="2615"/>
              <a:ext cx="634" cy="0"/>
            </a:xfrm>
            <a:custGeom>
              <a:avLst/>
              <a:gdLst>
                <a:gd name="T0" fmla="*/ 1050 w 1050"/>
                <a:gd name="T1" fmla="*/ 1050 w 1050"/>
                <a:gd name="T2" fmla="*/ 0 w 10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50">
                  <a:moveTo>
                    <a:pt x="1050" y="0"/>
                  </a:moveTo>
                  <a:lnTo>
                    <a:pt x="1050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722" y="1813"/>
              <a:ext cx="0" cy="802"/>
            </a:xfrm>
            <a:custGeom>
              <a:avLst/>
              <a:gdLst>
                <a:gd name="T0" fmla="*/ 1327 h 1327"/>
                <a:gd name="T1" fmla="*/ 1327 h 1327"/>
                <a:gd name="T2" fmla="*/ 0 h 13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7">
                  <a:moveTo>
                    <a:pt x="0" y="1327"/>
                  </a:moveTo>
                  <a:lnTo>
                    <a:pt x="0" y="1327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59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722" y="1813"/>
              <a:ext cx="827" cy="0"/>
            </a:xfrm>
            <a:custGeom>
              <a:avLst/>
              <a:gdLst>
                <a:gd name="T0" fmla="*/ 0 w 1369"/>
                <a:gd name="T1" fmla="*/ 0 w 1369"/>
                <a:gd name="T2" fmla="*/ 1369 w 13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69">
                  <a:moveTo>
                    <a:pt x="0" y="0"/>
                  </a:moveTo>
                  <a:lnTo>
                    <a:pt x="0" y="0"/>
                  </a:lnTo>
                  <a:lnTo>
                    <a:pt x="1369" y="0"/>
                  </a:lnTo>
                </a:path>
              </a:pathLst>
            </a:custGeom>
            <a:noFill/>
            <a:ln w="13" cap="sq">
              <a:solidFill>
                <a:srgbClr val="59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549" y="1813"/>
              <a:ext cx="0" cy="1218"/>
            </a:xfrm>
            <a:custGeom>
              <a:avLst/>
              <a:gdLst>
                <a:gd name="T0" fmla="*/ 0 h 2017"/>
                <a:gd name="T1" fmla="*/ 0 h 2017"/>
                <a:gd name="T2" fmla="*/ 2017 h 20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17">
                  <a:moveTo>
                    <a:pt x="0" y="0"/>
                  </a:moveTo>
                  <a:lnTo>
                    <a:pt x="0" y="0"/>
                  </a:lnTo>
                  <a:lnTo>
                    <a:pt x="0" y="2017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92" y="3031"/>
              <a:ext cx="1257" cy="0"/>
            </a:xfrm>
            <a:custGeom>
              <a:avLst/>
              <a:gdLst>
                <a:gd name="T0" fmla="*/ 2081 w 2081"/>
                <a:gd name="T1" fmla="*/ 2081 w 2081"/>
                <a:gd name="T2" fmla="*/ 0 w 20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81">
                  <a:moveTo>
                    <a:pt x="2081" y="0"/>
                  </a:moveTo>
                  <a:lnTo>
                    <a:pt x="2081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92" y="1771"/>
              <a:ext cx="0" cy="1260"/>
            </a:xfrm>
            <a:custGeom>
              <a:avLst/>
              <a:gdLst>
                <a:gd name="T0" fmla="*/ 2088 h 2088"/>
                <a:gd name="T1" fmla="*/ 2088 h 2088"/>
                <a:gd name="T2" fmla="*/ 0 h 208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88">
                  <a:moveTo>
                    <a:pt x="0" y="2088"/>
                  </a:moveTo>
                  <a:lnTo>
                    <a:pt x="0" y="2088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D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292" y="1771"/>
              <a:ext cx="1301" cy="0"/>
            </a:xfrm>
            <a:custGeom>
              <a:avLst/>
              <a:gdLst>
                <a:gd name="T0" fmla="*/ 0 w 2153"/>
                <a:gd name="T1" fmla="*/ 0 w 2153"/>
                <a:gd name="T2" fmla="*/ 2153 w 21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53">
                  <a:moveTo>
                    <a:pt x="0" y="0"/>
                  </a:moveTo>
                  <a:lnTo>
                    <a:pt x="0" y="0"/>
                  </a:lnTo>
                  <a:lnTo>
                    <a:pt x="2153" y="0"/>
                  </a:lnTo>
                </a:path>
              </a:pathLst>
            </a:custGeom>
            <a:noFill/>
            <a:ln w="13" cap="sq">
              <a:solidFill>
                <a:srgbClr val="0D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593" y="1771"/>
              <a:ext cx="0" cy="1366"/>
            </a:xfrm>
            <a:custGeom>
              <a:avLst/>
              <a:gdLst>
                <a:gd name="T0" fmla="*/ 0 h 2264"/>
                <a:gd name="T1" fmla="*/ 0 h 2264"/>
                <a:gd name="T2" fmla="*/ 2264 h 22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64">
                  <a:moveTo>
                    <a:pt x="0" y="0"/>
                  </a:moveTo>
                  <a:lnTo>
                    <a:pt x="0" y="0"/>
                  </a:lnTo>
                  <a:lnTo>
                    <a:pt x="0" y="2264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183" y="3137"/>
              <a:ext cx="1410" cy="0"/>
            </a:xfrm>
            <a:custGeom>
              <a:avLst/>
              <a:gdLst>
                <a:gd name="T0" fmla="*/ 2334 w 2334"/>
                <a:gd name="T1" fmla="*/ 2334 w 2334"/>
                <a:gd name="T2" fmla="*/ 0 w 23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334">
                  <a:moveTo>
                    <a:pt x="2334" y="0"/>
                  </a:moveTo>
                  <a:lnTo>
                    <a:pt x="2334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83" y="1825"/>
              <a:ext cx="0" cy="1312"/>
            </a:xfrm>
            <a:custGeom>
              <a:avLst/>
              <a:gdLst>
                <a:gd name="T0" fmla="*/ 2174 h 2174"/>
                <a:gd name="T1" fmla="*/ 2174 h 2174"/>
                <a:gd name="T2" fmla="*/ 0 h 21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74">
                  <a:moveTo>
                    <a:pt x="0" y="2174"/>
                  </a:moveTo>
                  <a:lnTo>
                    <a:pt x="0" y="2174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83" y="1825"/>
              <a:ext cx="1354" cy="0"/>
            </a:xfrm>
            <a:custGeom>
              <a:avLst/>
              <a:gdLst>
                <a:gd name="T0" fmla="*/ 0 w 2242"/>
                <a:gd name="T1" fmla="*/ 0 w 2242"/>
                <a:gd name="T2" fmla="*/ 2242 w 22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42">
                  <a:moveTo>
                    <a:pt x="0" y="0"/>
                  </a:moveTo>
                  <a:lnTo>
                    <a:pt x="0" y="0"/>
                  </a:lnTo>
                  <a:lnTo>
                    <a:pt x="2242" y="0"/>
                  </a:lnTo>
                </a:path>
              </a:pathLst>
            </a:custGeom>
            <a:noFill/>
            <a:ln w="13" cap="sq">
              <a:solidFill>
                <a:srgbClr val="00FF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537" y="1825"/>
              <a:ext cx="0" cy="1179"/>
            </a:xfrm>
            <a:custGeom>
              <a:avLst/>
              <a:gdLst>
                <a:gd name="T0" fmla="*/ 0 h 1953"/>
                <a:gd name="T1" fmla="*/ 0 h 1953"/>
                <a:gd name="T2" fmla="*/ 1953 h 19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53">
                  <a:moveTo>
                    <a:pt x="0" y="0"/>
                  </a:moveTo>
                  <a:lnTo>
                    <a:pt x="0" y="0"/>
                  </a:lnTo>
                  <a:lnTo>
                    <a:pt x="0" y="1953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321" y="3004"/>
              <a:ext cx="1216" cy="0"/>
            </a:xfrm>
            <a:custGeom>
              <a:avLst/>
              <a:gdLst>
                <a:gd name="T0" fmla="*/ 2014 w 2014"/>
                <a:gd name="T1" fmla="*/ 2014 w 2014"/>
                <a:gd name="T2" fmla="*/ 0 w 20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14">
                  <a:moveTo>
                    <a:pt x="2014" y="0"/>
                  </a:moveTo>
                  <a:lnTo>
                    <a:pt x="2014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321" y="1761"/>
              <a:ext cx="0" cy="1243"/>
            </a:xfrm>
            <a:custGeom>
              <a:avLst/>
              <a:gdLst>
                <a:gd name="T0" fmla="*/ 2059 h 2059"/>
                <a:gd name="T1" fmla="*/ 2059 h 2059"/>
                <a:gd name="T2" fmla="*/ 0 h 20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59">
                  <a:moveTo>
                    <a:pt x="0" y="2059"/>
                  </a:moveTo>
                  <a:lnTo>
                    <a:pt x="0" y="2059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8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321" y="1761"/>
              <a:ext cx="1282" cy="0"/>
            </a:xfrm>
            <a:custGeom>
              <a:avLst/>
              <a:gdLst>
                <a:gd name="T0" fmla="*/ 0 w 2123"/>
                <a:gd name="T1" fmla="*/ 0 w 2123"/>
                <a:gd name="T2" fmla="*/ 2123 w 21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23">
                  <a:moveTo>
                    <a:pt x="0" y="0"/>
                  </a:moveTo>
                  <a:lnTo>
                    <a:pt x="0" y="0"/>
                  </a:lnTo>
                  <a:lnTo>
                    <a:pt x="2123" y="0"/>
                  </a:lnTo>
                </a:path>
              </a:pathLst>
            </a:custGeom>
            <a:noFill/>
            <a:ln w="13" cap="sq">
              <a:solidFill>
                <a:srgbClr val="00FF8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603" y="1761"/>
              <a:ext cx="0" cy="1402"/>
            </a:xfrm>
            <a:custGeom>
              <a:avLst/>
              <a:gdLst>
                <a:gd name="T0" fmla="*/ 0 h 2322"/>
                <a:gd name="T1" fmla="*/ 0 h 2322"/>
                <a:gd name="T2" fmla="*/ 2322 h 23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22">
                  <a:moveTo>
                    <a:pt x="0" y="0"/>
                  </a:moveTo>
                  <a:lnTo>
                    <a:pt x="0" y="0"/>
                  </a:lnTo>
                  <a:lnTo>
                    <a:pt x="0" y="2322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157" y="3163"/>
              <a:ext cx="1446" cy="0"/>
            </a:xfrm>
            <a:custGeom>
              <a:avLst/>
              <a:gdLst>
                <a:gd name="T0" fmla="*/ 2394 w 2394"/>
                <a:gd name="T1" fmla="*/ 2394 w 2394"/>
                <a:gd name="T2" fmla="*/ 0 w 23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394">
                  <a:moveTo>
                    <a:pt x="2394" y="0"/>
                  </a:moveTo>
                  <a:lnTo>
                    <a:pt x="2394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57" y="1841"/>
              <a:ext cx="0" cy="1322"/>
            </a:xfrm>
            <a:custGeom>
              <a:avLst/>
              <a:gdLst>
                <a:gd name="T0" fmla="*/ 2189 h 2189"/>
                <a:gd name="T1" fmla="*/ 2189 h 2189"/>
                <a:gd name="T2" fmla="*/ 0 h 218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89">
                  <a:moveTo>
                    <a:pt x="0" y="2189"/>
                  </a:moveTo>
                  <a:lnTo>
                    <a:pt x="0" y="2189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157" y="1841"/>
              <a:ext cx="1363" cy="0"/>
            </a:xfrm>
            <a:custGeom>
              <a:avLst/>
              <a:gdLst>
                <a:gd name="T0" fmla="*/ 0 w 2257"/>
                <a:gd name="T1" fmla="*/ 0 w 2257"/>
                <a:gd name="T2" fmla="*/ 2257 w 22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57">
                  <a:moveTo>
                    <a:pt x="0" y="0"/>
                  </a:moveTo>
                  <a:lnTo>
                    <a:pt x="0" y="0"/>
                  </a:lnTo>
                  <a:lnTo>
                    <a:pt x="2257" y="0"/>
                  </a:lnTo>
                </a:path>
              </a:pathLst>
            </a:custGeom>
            <a:noFill/>
            <a:ln w="13" cap="sq">
              <a:solidFill>
                <a:srgbClr val="00FF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520" y="1841"/>
              <a:ext cx="0" cy="1123"/>
            </a:xfrm>
            <a:custGeom>
              <a:avLst/>
              <a:gdLst>
                <a:gd name="T0" fmla="*/ 0 h 1860"/>
                <a:gd name="T1" fmla="*/ 0 h 1860"/>
                <a:gd name="T2" fmla="*/ 1860 h 18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0">
                  <a:moveTo>
                    <a:pt x="0" y="0"/>
                  </a:moveTo>
                  <a:lnTo>
                    <a:pt x="0" y="0"/>
                  </a:lnTo>
                  <a:lnTo>
                    <a:pt x="0" y="1860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362" y="2964"/>
              <a:ext cx="1158" cy="0"/>
            </a:xfrm>
            <a:custGeom>
              <a:avLst/>
              <a:gdLst>
                <a:gd name="T0" fmla="*/ 1918 w 1918"/>
                <a:gd name="T1" fmla="*/ 1918 w 1918"/>
                <a:gd name="T2" fmla="*/ 0 w 19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18">
                  <a:moveTo>
                    <a:pt x="1918" y="0"/>
                  </a:moveTo>
                  <a:lnTo>
                    <a:pt x="1918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362" y="1750"/>
              <a:ext cx="0" cy="1214"/>
            </a:xfrm>
            <a:custGeom>
              <a:avLst/>
              <a:gdLst>
                <a:gd name="T0" fmla="*/ 2011 h 2011"/>
                <a:gd name="T1" fmla="*/ 2011 h 2011"/>
                <a:gd name="T2" fmla="*/ 0 h 20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11">
                  <a:moveTo>
                    <a:pt x="0" y="2011"/>
                  </a:moveTo>
                  <a:lnTo>
                    <a:pt x="0" y="2011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D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362" y="1750"/>
              <a:ext cx="1252" cy="0"/>
            </a:xfrm>
            <a:custGeom>
              <a:avLst/>
              <a:gdLst>
                <a:gd name="T0" fmla="*/ 0 w 2073"/>
                <a:gd name="T1" fmla="*/ 0 w 2073"/>
                <a:gd name="T2" fmla="*/ 2073 w 20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73">
                  <a:moveTo>
                    <a:pt x="0" y="0"/>
                  </a:moveTo>
                  <a:lnTo>
                    <a:pt x="0" y="0"/>
                  </a:lnTo>
                  <a:lnTo>
                    <a:pt x="2073" y="0"/>
                  </a:lnTo>
                </a:path>
              </a:pathLst>
            </a:custGeom>
            <a:noFill/>
            <a:ln w="13" cap="sq">
              <a:solidFill>
                <a:srgbClr val="00D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14" y="1750"/>
              <a:ext cx="0" cy="1441"/>
            </a:xfrm>
            <a:custGeom>
              <a:avLst/>
              <a:gdLst>
                <a:gd name="T0" fmla="*/ 0 h 2386"/>
                <a:gd name="T1" fmla="*/ 0 h 2386"/>
                <a:gd name="T2" fmla="*/ 2386 h 23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86">
                  <a:moveTo>
                    <a:pt x="0" y="0"/>
                  </a:moveTo>
                  <a:lnTo>
                    <a:pt x="0" y="0"/>
                  </a:lnTo>
                  <a:lnTo>
                    <a:pt x="0" y="2386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128" y="3191"/>
              <a:ext cx="1486" cy="0"/>
            </a:xfrm>
            <a:custGeom>
              <a:avLst/>
              <a:gdLst>
                <a:gd name="T0" fmla="*/ 2460 w 2460"/>
                <a:gd name="T1" fmla="*/ 2460 w 2460"/>
                <a:gd name="T2" fmla="*/ 0 w 24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60">
                  <a:moveTo>
                    <a:pt x="2460" y="0"/>
                  </a:moveTo>
                  <a:lnTo>
                    <a:pt x="2460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B3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128" y="1861"/>
              <a:ext cx="0" cy="1330"/>
            </a:xfrm>
            <a:custGeom>
              <a:avLst/>
              <a:gdLst>
                <a:gd name="T0" fmla="*/ 2202 h 2202"/>
                <a:gd name="T1" fmla="*/ 2202 h 2202"/>
                <a:gd name="T2" fmla="*/ 0 h 22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02">
                  <a:moveTo>
                    <a:pt x="0" y="2202"/>
                  </a:moveTo>
                  <a:lnTo>
                    <a:pt x="0" y="220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8C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128" y="1861"/>
              <a:ext cx="1372" cy="0"/>
            </a:xfrm>
            <a:custGeom>
              <a:avLst/>
              <a:gdLst>
                <a:gd name="T0" fmla="*/ 0 w 2271"/>
                <a:gd name="T1" fmla="*/ 0 w 2271"/>
                <a:gd name="T2" fmla="*/ 2271 w 22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71">
                  <a:moveTo>
                    <a:pt x="0" y="0"/>
                  </a:moveTo>
                  <a:lnTo>
                    <a:pt x="0" y="0"/>
                  </a:lnTo>
                  <a:lnTo>
                    <a:pt x="2271" y="0"/>
                  </a:lnTo>
                </a:path>
              </a:pathLst>
            </a:custGeom>
            <a:noFill/>
            <a:ln w="13" cap="sq">
              <a:solidFill>
                <a:srgbClr val="008C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500" y="1861"/>
              <a:ext cx="0" cy="1055"/>
            </a:xfrm>
            <a:custGeom>
              <a:avLst/>
              <a:gdLst>
                <a:gd name="T0" fmla="*/ 0 h 1748"/>
                <a:gd name="T1" fmla="*/ 0 h 1748"/>
                <a:gd name="T2" fmla="*/ 1748 h 17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48">
                  <a:moveTo>
                    <a:pt x="0" y="0"/>
                  </a:moveTo>
                  <a:lnTo>
                    <a:pt x="0" y="0"/>
                  </a:lnTo>
                  <a:lnTo>
                    <a:pt x="0" y="1748"/>
                  </a:lnTo>
                </a:path>
              </a:pathLst>
            </a:custGeom>
            <a:noFill/>
            <a:ln w="13" cap="sq">
              <a:solidFill>
                <a:srgbClr val="00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411" y="2916"/>
              <a:ext cx="1089" cy="0"/>
            </a:xfrm>
            <a:custGeom>
              <a:avLst/>
              <a:gdLst>
                <a:gd name="T0" fmla="*/ 1803 w 1803"/>
                <a:gd name="T1" fmla="*/ 1803 w 1803"/>
                <a:gd name="T2" fmla="*/ 0 w 18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03">
                  <a:moveTo>
                    <a:pt x="1803" y="0"/>
                  </a:moveTo>
                  <a:lnTo>
                    <a:pt x="1803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411" y="1742"/>
              <a:ext cx="0" cy="1174"/>
            </a:xfrm>
            <a:custGeom>
              <a:avLst/>
              <a:gdLst>
                <a:gd name="T0" fmla="*/ 1945 h 1945"/>
                <a:gd name="T1" fmla="*/ 1945 h 1945"/>
                <a:gd name="T2" fmla="*/ 0 h 19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45">
                  <a:moveTo>
                    <a:pt x="0" y="1945"/>
                  </a:moveTo>
                  <a:lnTo>
                    <a:pt x="0" y="194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4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411" y="1742"/>
              <a:ext cx="1211" cy="0"/>
            </a:xfrm>
            <a:custGeom>
              <a:avLst/>
              <a:gdLst>
                <a:gd name="T0" fmla="*/ 0 w 2006"/>
                <a:gd name="T1" fmla="*/ 0 w 2006"/>
                <a:gd name="T2" fmla="*/ 2006 w 200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06">
                  <a:moveTo>
                    <a:pt x="0" y="0"/>
                  </a:moveTo>
                  <a:lnTo>
                    <a:pt x="0" y="0"/>
                  </a:lnTo>
                  <a:lnTo>
                    <a:pt x="2006" y="0"/>
                  </a:lnTo>
                </a:path>
              </a:pathLst>
            </a:custGeom>
            <a:noFill/>
            <a:ln w="13" cap="sq">
              <a:solidFill>
                <a:srgbClr val="004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622" y="1742"/>
              <a:ext cx="0" cy="1470"/>
            </a:xfrm>
            <a:custGeom>
              <a:avLst/>
              <a:gdLst>
                <a:gd name="T0" fmla="*/ 0 h 2434"/>
                <a:gd name="T1" fmla="*/ 0 h 2434"/>
                <a:gd name="T2" fmla="*/ 2434 h 24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34">
                  <a:moveTo>
                    <a:pt x="0" y="0"/>
                  </a:moveTo>
                  <a:lnTo>
                    <a:pt x="0" y="0"/>
                  </a:lnTo>
                  <a:lnTo>
                    <a:pt x="0" y="2434"/>
                  </a:lnTo>
                </a:path>
              </a:pathLst>
            </a:custGeom>
            <a:noFill/>
            <a:ln w="13" cap="sq">
              <a:solidFill>
                <a:srgbClr val="001A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106" y="3212"/>
              <a:ext cx="1516" cy="0"/>
            </a:xfrm>
            <a:custGeom>
              <a:avLst/>
              <a:gdLst>
                <a:gd name="T0" fmla="*/ 2510 w 2510"/>
                <a:gd name="T1" fmla="*/ 2510 w 2510"/>
                <a:gd name="T2" fmla="*/ 0 w 25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10">
                  <a:moveTo>
                    <a:pt x="2510" y="0"/>
                  </a:moveTo>
                  <a:lnTo>
                    <a:pt x="2510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01A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106" y="1877"/>
              <a:ext cx="0" cy="1335"/>
            </a:xfrm>
            <a:custGeom>
              <a:avLst/>
              <a:gdLst>
                <a:gd name="T0" fmla="*/ 2210 h 2210"/>
                <a:gd name="T1" fmla="*/ 2210 h 2210"/>
                <a:gd name="T2" fmla="*/ 0 h 22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10">
                  <a:moveTo>
                    <a:pt x="0" y="2210"/>
                  </a:moveTo>
                  <a:lnTo>
                    <a:pt x="0" y="221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0D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106" y="1877"/>
              <a:ext cx="1377" cy="0"/>
            </a:xfrm>
            <a:custGeom>
              <a:avLst/>
              <a:gdLst>
                <a:gd name="T0" fmla="*/ 0 w 2279"/>
                <a:gd name="T1" fmla="*/ 0 w 2279"/>
                <a:gd name="T2" fmla="*/ 2279 w 22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79">
                  <a:moveTo>
                    <a:pt x="0" y="0"/>
                  </a:moveTo>
                  <a:lnTo>
                    <a:pt x="0" y="0"/>
                  </a:lnTo>
                  <a:lnTo>
                    <a:pt x="2279" y="0"/>
                  </a:lnTo>
                </a:path>
              </a:pathLst>
            </a:custGeom>
            <a:noFill/>
            <a:ln w="13" cap="sq">
              <a:solidFill>
                <a:srgbClr val="0D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483" y="1877"/>
              <a:ext cx="0" cy="1001"/>
            </a:xfrm>
            <a:custGeom>
              <a:avLst/>
              <a:gdLst>
                <a:gd name="T0" fmla="*/ 0 h 1658"/>
                <a:gd name="T1" fmla="*/ 0 h 1658"/>
                <a:gd name="T2" fmla="*/ 1658 h 16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58">
                  <a:moveTo>
                    <a:pt x="0" y="0"/>
                  </a:moveTo>
                  <a:lnTo>
                    <a:pt x="0" y="0"/>
                  </a:lnTo>
                  <a:lnTo>
                    <a:pt x="0" y="1658"/>
                  </a:lnTo>
                </a:path>
              </a:pathLst>
            </a:custGeom>
            <a:noFill/>
            <a:ln w="13" cap="sq">
              <a:solidFill>
                <a:srgbClr val="33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450" y="2878"/>
              <a:ext cx="1033" cy="0"/>
            </a:xfrm>
            <a:custGeom>
              <a:avLst/>
              <a:gdLst>
                <a:gd name="T0" fmla="*/ 1709 w 1709"/>
                <a:gd name="T1" fmla="*/ 1709 w 1709"/>
                <a:gd name="T2" fmla="*/ 0 w 17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09">
                  <a:moveTo>
                    <a:pt x="1709" y="0"/>
                  </a:moveTo>
                  <a:lnTo>
                    <a:pt x="1709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33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450" y="1739"/>
              <a:ext cx="0" cy="1139"/>
            </a:xfrm>
            <a:custGeom>
              <a:avLst/>
              <a:gdLst>
                <a:gd name="T0" fmla="*/ 1887 h 1887"/>
                <a:gd name="T1" fmla="*/ 1887 h 1887"/>
                <a:gd name="T2" fmla="*/ 0 h 18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87">
                  <a:moveTo>
                    <a:pt x="0" y="1887"/>
                  </a:moveTo>
                  <a:lnTo>
                    <a:pt x="0" y="1887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59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450" y="1739"/>
              <a:ext cx="1175" cy="0"/>
            </a:xfrm>
            <a:custGeom>
              <a:avLst/>
              <a:gdLst>
                <a:gd name="T0" fmla="*/ 0 w 1945"/>
                <a:gd name="T1" fmla="*/ 0 w 1945"/>
                <a:gd name="T2" fmla="*/ 1945 w 19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45">
                  <a:moveTo>
                    <a:pt x="0" y="0"/>
                  </a:moveTo>
                  <a:lnTo>
                    <a:pt x="0" y="0"/>
                  </a:lnTo>
                  <a:lnTo>
                    <a:pt x="1945" y="0"/>
                  </a:lnTo>
                </a:path>
              </a:pathLst>
            </a:custGeom>
            <a:noFill/>
            <a:ln w="13" cap="sq">
              <a:solidFill>
                <a:srgbClr val="59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099" y="3219"/>
              <a:ext cx="1526" cy="0"/>
            </a:xfrm>
            <a:custGeom>
              <a:avLst/>
              <a:gdLst>
                <a:gd name="T0" fmla="*/ 2527 w 2527"/>
                <a:gd name="T1" fmla="*/ 2527 w 2527"/>
                <a:gd name="T2" fmla="*/ 0 w 25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27">
                  <a:moveTo>
                    <a:pt x="2527" y="0"/>
                  </a:moveTo>
                  <a:lnTo>
                    <a:pt x="252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8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099" y="1883"/>
              <a:ext cx="0" cy="1336"/>
            </a:xfrm>
            <a:custGeom>
              <a:avLst/>
              <a:gdLst>
                <a:gd name="T0" fmla="*/ 2212 h 2212"/>
                <a:gd name="T1" fmla="*/ 2212 h 2212"/>
                <a:gd name="T2" fmla="*/ 0 h 22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12">
                  <a:moveTo>
                    <a:pt x="0" y="2212"/>
                  </a:moveTo>
                  <a:lnTo>
                    <a:pt x="0" y="2212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A6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099" y="1883"/>
              <a:ext cx="1378" cy="0"/>
            </a:xfrm>
            <a:custGeom>
              <a:avLst/>
              <a:gdLst>
                <a:gd name="T0" fmla="*/ 0 w 2281"/>
                <a:gd name="T1" fmla="*/ 0 w 2281"/>
                <a:gd name="T2" fmla="*/ 2281 w 22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81">
                  <a:moveTo>
                    <a:pt x="0" y="0"/>
                  </a:moveTo>
                  <a:lnTo>
                    <a:pt x="0" y="0"/>
                  </a:lnTo>
                  <a:lnTo>
                    <a:pt x="2281" y="0"/>
                  </a:lnTo>
                </a:path>
              </a:pathLst>
            </a:custGeom>
            <a:noFill/>
            <a:ln w="13" cap="sq">
              <a:solidFill>
                <a:srgbClr val="A6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477" y="1883"/>
              <a:ext cx="0" cy="982"/>
            </a:xfrm>
            <a:custGeom>
              <a:avLst/>
              <a:gdLst>
                <a:gd name="T0" fmla="*/ 0 h 1626"/>
                <a:gd name="T1" fmla="*/ 0 h 1626"/>
                <a:gd name="T2" fmla="*/ 1626 h 16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26">
                  <a:moveTo>
                    <a:pt x="0" y="0"/>
                  </a:moveTo>
                  <a:lnTo>
                    <a:pt x="0" y="0"/>
                  </a:lnTo>
                  <a:lnTo>
                    <a:pt x="0" y="1626"/>
                  </a:lnTo>
                </a:path>
              </a:pathLst>
            </a:custGeom>
            <a:noFill/>
            <a:ln w="13" cap="sq">
              <a:solidFill>
                <a:srgbClr val="CC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464" y="2865"/>
              <a:ext cx="1013" cy="0"/>
            </a:xfrm>
            <a:custGeom>
              <a:avLst/>
              <a:gdLst>
                <a:gd name="T0" fmla="*/ 1677 w 1677"/>
                <a:gd name="T1" fmla="*/ 1677 w 1677"/>
                <a:gd name="T2" fmla="*/ 0 w 16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77">
                  <a:moveTo>
                    <a:pt x="1677" y="0"/>
                  </a:moveTo>
                  <a:lnTo>
                    <a:pt x="1677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CC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64" y="1739"/>
              <a:ext cx="0" cy="1126"/>
            </a:xfrm>
            <a:custGeom>
              <a:avLst/>
              <a:gdLst>
                <a:gd name="T0" fmla="*/ 1865 h 1865"/>
                <a:gd name="T1" fmla="*/ 1865 h 1865"/>
                <a:gd name="T2" fmla="*/ 0 h 18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5">
                  <a:moveTo>
                    <a:pt x="0" y="1865"/>
                  </a:moveTo>
                  <a:lnTo>
                    <a:pt x="0" y="1865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2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464" y="1739"/>
              <a:ext cx="1161" cy="0"/>
            </a:xfrm>
            <a:custGeom>
              <a:avLst/>
              <a:gdLst>
                <a:gd name="T0" fmla="*/ 0 w 1923"/>
                <a:gd name="T1" fmla="*/ 0 w 1923"/>
                <a:gd name="T2" fmla="*/ 1923 w 19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23">
                  <a:moveTo>
                    <a:pt x="0" y="0"/>
                  </a:moveTo>
                  <a:lnTo>
                    <a:pt x="0" y="0"/>
                  </a:lnTo>
                  <a:lnTo>
                    <a:pt x="1923" y="0"/>
                  </a:lnTo>
                </a:path>
              </a:pathLst>
            </a:custGeom>
            <a:noFill/>
            <a:ln w="13" cap="sq">
              <a:solidFill>
                <a:srgbClr val="F2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098" y="3219"/>
              <a:ext cx="1527" cy="0"/>
            </a:xfrm>
            <a:custGeom>
              <a:avLst/>
              <a:gdLst>
                <a:gd name="T0" fmla="*/ 2528 w 2528"/>
                <a:gd name="T1" fmla="*/ 2528 w 2528"/>
                <a:gd name="T2" fmla="*/ 0 w 25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28">
                  <a:moveTo>
                    <a:pt x="2528" y="0"/>
                  </a:moveTo>
                  <a:lnTo>
                    <a:pt x="2528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098" y="1884"/>
              <a:ext cx="0" cy="1335"/>
            </a:xfrm>
            <a:custGeom>
              <a:avLst/>
              <a:gdLst>
                <a:gd name="T0" fmla="*/ 2211 h 2211"/>
                <a:gd name="T1" fmla="*/ 2211 h 2211"/>
                <a:gd name="T2" fmla="*/ 0 h 22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11">
                  <a:moveTo>
                    <a:pt x="0" y="2211"/>
                  </a:moveTo>
                  <a:lnTo>
                    <a:pt x="0" y="2211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098" y="1884"/>
              <a:ext cx="1378" cy="0"/>
            </a:xfrm>
            <a:custGeom>
              <a:avLst/>
              <a:gdLst>
                <a:gd name="T0" fmla="*/ 0 w 2281"/>
                <a:gd name="T1" fmla="*/ 0 w 2281"/>
                <a:gd name="T2" fmla="*/ 2281 w 22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81">
                  <a:moveTo>
                    <a:pt x="0" y="0"/>
                  </a:moveTo>
                  <a:lnTo>
                    <a:pt x="0" y="0"/>
                  </a:lnTo>
                  <a:lnTo>
                    <a:pt x="2281" y="0"/>
                  </a:lnTo>
                </a:path>
              </a:pathLst>
            </a:custGeom>
            <a:noFill/>
            <a:ln w="13" cap="sq">
              <a:solidFill>
                <a:srgbClr val="FF00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476" y="1884"/>
              <a:ext cx="0" cy="980"/>
            </a:xfrm>
            <a:custGeom>
              <a:avLst/>
              <a:gdLst>
                <a:gd name="T0" fmla="*/ 0 h 1623"/>
                <a:gd name="T1" fmla="*/ 0 h 1623"/>
                <a:gd name="T2" fmla="*/ 1623 h 16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23">
                  <a:moveTo>
                    <a:pt x="0" y="0"/>
                  </a:moveTo>
                  <a:lnTo>
                    <a:pt x="0" y="0"/>
                  </a:lnTo>
                  <a:lnTo>
                    <a:pt x="0" y="1623"/>
                  </a:lnTo>
                </a:path>
              </a:pathLst>
            </a:custGeom>
            <a:noFill/>
            <a:ln w="13" cap="sq">
              <a:solidFill>
                <a:srgbClr val="FF00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465" y="2864"/>
              <a:ext cx="1011" cy="0"/>
            </a:xfrm>
            <a:custGeom>
              <a:avLst/>
              <a:gdLst>
                <a:gd name="T0" fmla="*/ 1674 w 1674"/>
                <a:gd name="T1" fmla="*/ 1674 w 1674"/>
                <a:gd name="T2" fmla="*/ 0 w 167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74">
                  <a:moveTo>
                    <a:pt x="1674" y="0"/>
                  </a:moveTo>
                  <a:lnTo>
                    <a:pt x="1674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465" y="1739"/>
              <a:ext cx="0" cy="1125"/>
            </a:xfrm>
            <a:custGeom>
              <a:avLst/>
              <a:gdLst>
                <a:gd name="T0" fmla="*/ 1863 h 1863"/>
                <a:gd name="T1" fmla="*/ 1863 h 1863"/>
                <a:gd name="T2" fmla="*/ 0 h 18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3">
                  <a:moveTo>
                    <a:pt x="0" y="1863"/>
                  </a:moveTo>
                  <a:lnTo>
                    <a:pt x="0" y="1863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7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465" y="1739"/>
              <a:ext cx="1160" cy="0"/>
            </a:xfrm>
            <a:custGeom>
              <a:avLst/>
              <a:gdLst>
                <a:gd name="T0" fmla="*/ 0 w 1921"/>
                <a:gd name="T1" fmla="*/ 0 w 1921"/>
                <a:gd name="T2" fmla="*/ 1921 w 19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21">
                  <a:moveTo>
                    <a:pt x="0" y="0"/>
                  </a:moveTo>
                  <a:lnTo>
                    <a:pt x="0" y="0"/>
                  </a:lnTo>
                  <a:lnTo>
                    <a:pt x="1921" y="0"/>
                  </a:lnTo>
                </a:path>
              </a:pathLst>
            </a:custGeom>
            <a:noFill/>
            <a:ln w="13" cap="sq">
              <a:solidFill>
                <a:srgbClr val="FF007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098" y="3219"/>
              <a:ext cx="1527" cy="0"/>
            </a:xfrm>
            <a:custGeom>
              <a:avLst/>
              <a:gdLst>
                <a:gd name="T0" fmla="*/ 2528 w 2528"/>
                <a:gd name="T1" fmla="*/ 2528 w 2528"/>
                <a:gd name="T2" fmla="*/ 0 w 25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28">
                  <a:moveTo>
                    <a:pt x="2528" y="0"/>
                  </a:moveTo>
                  <a:lnTo>
                    <a:pt x="2528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098" y="1884"/>
              <a:ext cx="0" cy="1335"/>
            </a:xfrm>
            <a:custGeom>
              <a:avLst/>
              <a:gdLst>
                <a:gd name="T0" fmla="*/ 2211 h 2211"/>
                <a:gd name="T1" fmla="*/ 2211 h 2211"/>
                <a:gd name="T2" fmla="*/ 0 h 22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11">
                  <a:moveTo>
                    <a:pt x="0" y="2211"/>
                  </a:moveTo>
                  <a:lnTo>
                    <a:pt x="0" y="2211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098" y="1884"/>
              <a:ext cx="1378" cy="0"/>
            </a:xfrm>
            <a:custGeom>
              <a:avLst/>
              <a:gdLst>
                <a:gd name="T0" fmla="*/ 0 w 2281"/>
                <a:gd name="T1" fmla="*/ 0 w 2281"/>
                <a:gd name="T2" fmla="*/ 2281 w 22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81">
                  <a:moveTo>
                    <a:pt x="0" y="0"/>
                  </a:moveTo>
                  <a:lnTo>
                    <a:pt x="0" y="0"/>
                  </a:lnTo>
                  <a:lnTo>
                    <a:pt x="2281" y="0"/>
                  </a:lnTo>
                </a:path>
              </a:pathLst>
            </a:custGeom>
            <a:noFill/>
            <a:ln w="13" cap="sq">
              <a:solidFill>
                <a:srgbClr val="FF00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476" y="1884"/>
              <a:ext cx="0" cy="980"/>
            </a:xfrm>
            <a:custGeom>
              <a:avLst/>
              <a:gdLst>
                <a:gd name="T0" fmla="*/ 0 h 1623"/>
                <a:gd name="T1" fmla="*/ 0 h 1623"/>
                <a:gd name="T2" fmla="*/ 1623 h 16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23">
                  <a:moveTo>
                    <a:pt x="0" y="0"/>
                  </a:moveTo>
                  <a:lnTo>
                    <a:pt x="0" y="0"/>
                  </a:lnTo>
                  <a:lnTo>
                    <a:pt x="0" y="1623"/>
                  </a:lnTo>
                </a:path>
              </a:pathLst>
            </a:custGeom>
            <a:noFill/>
            <a:ln w="13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465" y="2864"/>
              <a:ext cx="1011" cy="0"/>
            </a:xfrm>
            <a:custGeom>
              <a:avLst/>
              <a:gdLst>
                <a:gd name="T0" fmla="*/ 1674 w 1674"/>
                <a:gd name="T1" fmla="*/ 1674 w 1674"/>
                <a:gd name="T2" fmla="*/ 0 w 167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74">
                  <a:moveTo>
                    <a:pt x="1674" y="0"/>
                  </a:moveTo>
                  <a:lnTo>
                    <a:pt x="1674" y="0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465" y="1739"/>
              <a:ext cx="0" cy="1125"/>
            </a:xfrm>
            <a:custGeom>
              <a:avLst/>
              <a:gdLst>
                <a:gd name="T0" fmla="*/ 1863 h 1863"/>
                <a:gd name="T1" fmla="*/ 1863 h 1863"/>
                <a:gd name="T2" fmla="*/ 0 h 18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63">
                  <a:moveTo>
                    <a:pt x="0" y="1863"/>
                  </a:moveTo>
                  <a:lnTo>
                    <a:pt x="0" y="1863"/>
                  </a:lnTo>
                  <a:lnTo>
                    <a:pt x="0" y="0"/>
                  </a:lnTo>
                </a:path>
              </a:pathLst>
            </a:custGeom>
            <a:noFill/>
            <a:ln w="13" cap="sq">
              <a:solidFill>
                <a:srgbClr val="FF2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465" y="1739"/>
              <a:ext cx="1160" cy="0"/>
            </a:xfrm>
            <a:custGeom>
              <a:avLst/>
              <a:gdLst>
                <a:gd name="T0" fmla="*/ 0 w 1921"/>
                <a:gd name="T1" fmla="*/ 0 w 1921"/>
                <a:gd name="T2" fmla="*/ 1921 w 19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21">
                  <a:moveTo>
                    <a:pt x="0" y="0"/>
                  </a:moveTo>
                  <a:lnTo>
                    <a:pt x="0" y="0"/>
                  </a:lnTo>
                  <a:lnTo>
                    <a:pt x="1921" y="0"/>
                  </a:lnTo>
                </a:path>
              </a:pathLst>
            </a:custGeom>
            <a:noFill/>
            <a:ln w="13" cap="sq">
              <a:solidFill>
                <a:srgbClr val="FF2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760" y="3548"/>
              <a:ext cx="1847" cy="0"/>
            </a:xfrm>
            <a:custGeom>
              <a:avLst/>
              <a:gdLst>
                <a:gd name="T0" fmla="*/ 3057 w 3057"/>
                <a:gd name="T1" fmla="*/ 3057 w 3057"/>
                <a:gd name="T2" fmla="*/ 0 w 30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57">
                  <a:moveTo>
                    <a:pt x="3057" y="0"/>
                  </a:moveTo>
                  <a:lnTo>
                    <a:pt x="3057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60" y="1703"/>
              <a:ext cx="0" cy="1845"/>
            </a:xfrm>
            <a:custGeom>
              <a:avLst/>
              <a:gdLst>
                <a:gd name="T0" fmla="*/ 3056 h 3056"/>
                <a:gd name="T1" fmla="*/ 3056 h 3056"/>
                <a:gd name="T2" fmla="*/ 0 h 30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56">
                  <a:moveTo>
                    <a:pt x="0" y="3056"/>
                  </a:moveTo>
                  <a:lnTo>
                    <a:pt x="0" y="3056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760" y="1703"/>
              <a:ext cx="1847" cy="0"/>
            </a:xfrm>
            <a:custGeom>
              <a:avLst/>
              <a:gdLst>
                <a:gd name="T0" fmla="*/ 0 w 3057"/>
                <a:gd name="T1" fmla="*/ 0 w 3057"/>
                <a:gd name="T2" fmla="*/ 3057 w 30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57">
                  <a:moveTo>
                    <a:pt x="0" y="0"/>
                  </a:moveTo>
                  <a:lnTo>
                    <a:pt x="0" y="0"/>
                  </a:lnTo>
                  <a:lnTo>
                    <a:pt x="3057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607" y="1703"/>
              <a:ext cx="0" cy="1845"/>
            </a:xfrm>
            <a:custGeom>
              <a:avLst/>
              <a:gdLst>
                <a:gd name="T0" fmla="*/ 0 h 3056"/>
                <a:gd name="T1" fmla="*/ 0 h 3056"/>
                <a:gd name="T2" fmla="*/ 3056 h 30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56">
                  <a:moveTo>
                    <a:pt x="0" y="0"/>
                  </a:moveTo>
                  <a:lnTo>
                    <a:pt x="0" y="0"/>
                  </a:lnTo>
                  <a:lnTo>
                    <a:pt x="0" y="3056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797" y="3522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768" y="3591"/>
              <a:ext cx="29" cy="3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908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019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30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40" y="3522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211" y="3591"/>
              <a:ext cx="29" cy="3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351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62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572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684" y="3522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794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05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16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127" y="3522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237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348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459" y="3532"/>
              <a:ext cx="0" cy="16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570" y="3522"/>
              <a:ext cx="0" cy="26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760" y="3511"/>
              <a:ext cx="26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678" y="3507"/>
              <a:ext cx="29" cy="3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760" y="3404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760" y="3296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760" y="3189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760" y="3082"/>
              <a:ext cx="26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678" y="3077"/>
              <a:ext cx="29" cy="4"/>
            </a:xfrm>
            <a:custGeom>
              <a:avLst/>
              <a:gdLst>
                <a:gd name="T0" fmla="*/ 48 w 48"/>
                <a:gd name="T1" fmla="*/ 6 h 6"/>
                <a:gd name="T2" fmla="*/ 48 w 48"/>
                <a:gd name="T3" fmla="*/ 6 h 6"/>
                <a:gd name="T4" fmla="*/ 48 w 48"/>
                <a:gd name="T5" fmla="*/ 0 h 6"/>
                <a:gd name="T6" fmla="*/ 0 w 48"/>
                <a:gd name="T7" fmla="*/ 0 h 6"/>
                <a:gd name="T8" fmla="*/ 0 w 48"/>
                <a:gd name="T9" fmla="*/ 6 h 6"/>
                <a:gd name="T10" fmla="*/ 48 w 4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">
                  <a:moveTo>
                    <a:pt x="48" y="6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760" y="2974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760" y="2867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760" y="2759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760" y="2652"/>
              <a:ext cx="26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0" y="2545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760" y="2437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760" y="2330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760" y="2223"/>
              <a:ext cx="26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760" y="2115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760" y="2008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760" y="1900"/>
              <a:ext cx="16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760" y="1793"/>
              <a:ext cx="26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797" y="1703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908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019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130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240" y="1703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51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62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572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684" y="1703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794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905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016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127" y="1703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37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348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459" y="1703"/>
              <a:ext cx="0" cy="15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570" y="1703"/>
              <a:ext cx="0" cy="25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3581" y="3511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3591" y="3404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591" y="3296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591" y="318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3581" y="3082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591" y="2974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591" y="2867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591" y="2759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581" y="2652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591" y="2545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591" y="2437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591" y="2330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581" y="2223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591" y="2115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591" y="2008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591" y="1900"/>
              <a:ext cx="16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581" y="1793"/>
              <a:ext cx="26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760" y="2652"/>
              <a:ext cx="1847" cy="0"/>
            </a:xfrm>
            <a:custGeom>
              <a:avLst/>
              <a:gdLst>
                <a:gd name="T0" fmla="*/ 0 w 3057"/>
                <a:gd name="T1" fmla="*/ 0 w 3057"/>
                <a:gd name="T2" fmla="*/ 3057 w 30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57">
                  <a:moveTo>
                    <a:pt x="0" y="0"/>
                  </a:moveTo>
                  <a:lnTo>
                    <a:pt x="0" y="0"/>
                  </a:lnTo>
                  <a:lnTo>
                    <a:pt x="3057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684" y="1703"/>
              <a:ext cx="0" cy="1845"/>
            </a:xfrm>
            <a:custGeom>
              <a:avLst/>
              <a:gdLst>
                <a:gd name="T0" fmla="*/ 3056 h 3056"/>
                <a:gd name="T1" fmla="*/ 3056 h 3056"/>
                <a:gd name="T2" fmla="*/ 0 h 30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56">
                  <a:moveTo>
                    <a:pt x="0" y="3056"/>
                  </a:moveTo>
                  <a:lnTo>
                    <a:pt x="0" y="305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46573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7488832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Afinal</a:t>
            </a:r>
            <a:r>
              <a:rPr lang="en-US" dirty="0" smtClean="0"/>
              <a:t>,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790000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1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 </a:t>
            </a:r>
            <a:r>
              <a:rPr lang="en-US" dirty="0" err="1" smtClean="0">
                <a:latin typeface="+mj-lt"/>
              </a:rPr>
              <a:t>qual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erro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cometido</a:t>
            </a:r>
            <a:r>
              <a:rPr lang="en-US" dirty="0" smtClean="0">
                <a:latin typeface="+mj-lt"/>
              </a:rPr>
              <a:t> ?</a:t>
            </a:r>
            <a:endParaRPr lang="en-US" dirty="0">
              <a:latin typeface="+mj-lt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2276872"/>
            <a:ext cx="8172400" cy="29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896544" cy="64294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Voltemos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exemplo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cos</a:t>
            </a:r>
            <a:r>
              <a:rPr lang="en-US" dirty="0" smtClean="0">
                <a:latin typeface="+mj-lt"/>
              </a:rPr>
              <a:t> x = x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430741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Tarefa</a:t>
            </a:r>
            <a:r>
              <a:rPr lang="en-US" dirty="0" smtClean="0"/>
              <a:t>: </a:t>
            </a:r>
            <a:r>
              <a:rPr lang="en-US" dirty="0" err="1" smtClean="0"/>
              <a:t>Justificar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 converge, </a:t>
            </a:r>
            <a:r>
              <a:rPr lang="en-US" dirty="0" err="1" smtClean="0"/>
              <a:t>especificando</a:t>
            </a:r>
            <a:r>
              <a:rPr lang="en-US" dirty="0" smtClean="0"/>
              <a:t> o </a:t>
            </a:r>
            <a:r>
              <a:rPr lang="en-US" dirty="0" err="1" smtClean="0"/>
              <a:t>intervalo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acontece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Implementar</a:t>
            </a:r>
            <a:r>
              <a:rPr lang="en-US" dirty="0" smtClean="0"/>
              <a:t> no </a:t>
            </a:r>
            <a:r>
              <a:rPr lang="en-US" dirty="0" err="1" smtClean="0"/>
              <a:t>Mathematica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 e </a:t>
            </a:r>
            <a:r>
              <a:rPr lang="en-US" dirty="0" err="1" smtClean="0"/>
              <a:t>apresentar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r>
              <a:rPr lang="en-US" dirty="0" smtClean="0"/>
              <a:t> com </a:t>
            </a:r>
            <a:r>
              <a:rPr lang="en-US" dirty="0" err="1" smtClean="0"/>
              <a:t>erro</a:t>
            </a:r>
            <a:r>
              <a:rPr lang="en-US" dirty="0" smtClean="0"/>
              <a:t> inferior a 0.0000001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de Newton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3395648" cy="216024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578100"/>
            <a:ext cx="4851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7"/>
            <a:ext cx="3420000" cy="217065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78348"/>
            <a:ext cx="4838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Definição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2749876"/>
            <a:ext cx="5940152" cy="304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394583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Uma </a:t>
            </a:r>
            <a:r>
              <a:rPr lang="en-US" dirty="0" err="1" smtClean="0"/>
              <a:t>equação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linear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nenhuma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Uma </a:t>
            </a:r>
            <a:r>
              <a:rPr lang="en-US" dirty="0" err="1" smtClean="0"/>
              <a:t>equação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linear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Uma </a:t>
            </a:r>
            <a:r>
              <a:rPr lang="en-US" dirty="0" err="1" smtClean="0"/>
              <a:t>equação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linear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infinidade</a:t>
            </a:r>
            <a:r>
              <a:rPr lang="en-US" dirty="0" smtClean="0"/>
              <a:t> de </a:t>
            </a:r>
            <a:r>
              <a:rPr lang="en-US" dirty="0" err="1" smtClean="0"/>
              <a:t>soluções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2132856"/>
            <a:ext cx="73448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Chamamos</a:t>
            </a:r>
            <a:r>
              <a:rPr lang="en-US" dirty="0"/>
              <a:t> </a:t>
            </a:r>
            <a:r>
              <a:rPr lang="en-US" dirty="0" err="1"/>
              <a:t>equação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linear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equação</a:t>
            </a:r>
            <a:r>
              <a:rPr lang="en-US" dirty="0"/>
              <a:t> do </a:t>
            </a:r>
            <a:r>
              <a:rPr lang="en-US" dirty="0" err="1" smtClean="0"/>
              <a:t>tipo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Pretendemos</a:t>
            </a:r>
            <a:r>
              <a:rPr lang="en-US" dirty="0"/>
              <a:t>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de x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anulam</a:t>
            </a:r>
            <a:r>
              <a:rPr lang="en-US" dirty="0"/>
              <a:t> a </a:t>
            </a:r>
            <a:r>
              <a:rPr lang="en-US" dirty="0" err="1"/>
              <a:t>função</a:t>
            </a:r>
            <a:r>
              <a:rPr lang="en-US" dirty="0"/>
              <a:t> 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3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92896"/>
            <a:ext cx="3420000" cy="217131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4838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8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de Newton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680472" cy="38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2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7" y="1223888"/>
            <a:ext cx="7990013" cy="52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57797"/>
            <a:ext cx="7962809" cy="52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24744"/>
            <a:ext cx="7560840" cy="54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8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1340768"/>
            <a:ext cx="8172400" cy="49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3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Implementar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de Newton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Para o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estudado</a:t>
            </a:r>
            <a:r>
              <a:rPr lang="en-US" dirty="0" smtClean="0"/>
              <a:t> da </a:t>
            </a:r>
            <a:r>
              <a:rPr lang="en-US" dirty="0" err="1" smtClean="0"/>
              <a:t>equação</a:t>
            </a:r>
            <a:r>
              <a:rPr lang="en-US" dirty="0" smtClean="0"/>
              <a:t> “</a:t>
            </a:r>
            <a:r>
              <a:rPr lang="en-US" dirty="0" err="1" smtClean="0"/>
              <a:t>cos</a:t>
            </a:r>
            <a:r>
              <a:rPr lang="en-US" dirty="0" smtClean="0"/>
              <a:t> x = x”, </a:t>
            </a:r>
            <a:r>
              <a:rPr lang="en-US" dirty="0" err="1" smtClean="0"/>
              <a:t>comparar</a:t>
            </a:r>
            <a:r>
              <a:rPr lang="en-US" dirty="0" smtClean="0"/>
              <a:t> o </a:t>
            </a:r>
            <a:r>
              <a:rPr lang="en-US" dirty="0" err="1" smtClean="0"/>
              <a:t>desempenho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estudados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Actividade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6183004" cy="360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7001993" cy="360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37112"/>
            <a:ext cx="1368152" cy="164955"/>
          </a:xfrm>
          <a:prstGeom prst="rect">
            <a:avLst/>
          </a:prstGeom>
        </p:spPr>
      </p:pic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4572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3888432"/>
          </a:xfrm>
        </p:spPr>
        <p:txBody>
          <a:bodyPr/>
          <a:lstStyle/>
          <a:p>
            <a:r>
              <a:rPr lang="en-US" dirty="0" err="1" smtClean="0"/>
              <a:t>Suponhamos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r>
              <a:rPr lang="en-US" dirty="0" smtClean="0"/>
              <a:t> um </a:t>
            </a:r>
            <a:r>
              <a:rPr lang="en-US" dirty="0" err="1" smtClean="0"/>
              <a:t>cliente</a:t>
            </a:r>
            <a:r>
              <a:rPr lang="en-US" dirty="0" smtClean="0"/>
              <a:t> de um </a:t>
            </a:r>
            <a:r>
              <a:rPr lang="en-US" dirty="0" err="1" smtClean="0"/>
              <a:t>banco</a:t>
            </a:r>
            <a:r>
              <a:rPr lang="en-US" dirty="0" smtClean="0"/>
              <a:t> </a:t>
            </a:r>
            <a:r>
              <a:rPr lang="en-US" dirty="0" err="1" smtClean="0"/>
              <a:t>deposita</a:t>
            </a:r>
            <a:r>
              <a:rPr lang="en-US" dirty="0" smtClean="0"/>
              <a:t> V euros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 smtClean="0"/>
              <a:t>fundo</a:t>
            </a:r>
            <a:r>
              <a:rPr lang="en-US" dirty="0" smtClean="0"/>
              <a:t> de </a:t>
            </a:r>
            <a:r>
              <a:rPr lang="en-US" dirty="0" err="1" smtClean="0"/>
              <a:t>investimento</a:t>
            </a:r>
            <a:r>
              <a:rPr lang="en-US" dirty="0" smtClean="0"/>
              <a:t>, </a:t>
            </a:r>
            <a:r>
              <a:rPr lang="en-US" dirty="0" err="1" smtClean="0"/>
              <a:t>retirando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fim</a:t>
            </a:r>
            <a:r>
              <a:rPr lang="en-US" dirty="0" smtClean="0"/>
              <a:t> do n-</a:t>
            </a:r>
            <a:r>
              <a:rPr lang="en-US" dirty="0" err="1" smtClean="0"/>
              <a:t>ésimo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r>
              <a:rPr lang="en-US" dirty="0" smtClean="0"/>
              <a:t> um </a:t>
            </a:r>
            <a:r>
              <a:rPr lang="en-US" dirty="0" err="1" smtClean="0"/>
              <a:t>montante</a:t>
            </a:r>
            <a:r>
              <a:rPr lang="en-US" dirty="0" smtClean="0"/>
              <a:t> de M euros, </a:t>
            </a:r>
            <a:r>
              <a:rPr lang="en-US" dirty="0" err="1" smtClean="0"/>
              <a:t>qual</a:t>
            </a:r>
            <a:r>
              <a:rPr lang="en-US" dirty="0" smtClean="0"/>
              <a:t> a taxa de </a:t>
            </a:r>
            <a:r>
              <a:rPr lang="en-US" dirty="0" err="1" smtClean="0"/>
              <a:t>juro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investimento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resposta</a:t>
            </a:r>
            <a:r>
              <a:rPr lang="en-US" dirty="0" smtClean="0"/>
              <a:t> 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pergunta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precisamente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r>
              <a:rPr lang="en-US" dirty="0" smtClean="0"/>
              <a:t> da </a:t>
            </a:r>
            <a:r>
              <a:rPr lang="en-US" dirty="0" err="1" smtClean="0"/>
              <a:t>equação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256584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: </a:t>
            </a:r>
            <a:r>
              <a:rPr lang="en-US" dirty="0" err="1" smtClean="0"/>
              <a:t>Rendas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3017"/>
            <a:ext cx="2952328" cy="54346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57192"/>
            <a:ext cx="5815934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concretamente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n = 10 </a:t>
            </a:r>
            <a:r>
              <a:rPr lang="en-US" dirty="0" err="1" smtClean="0"/>
              <a:t>anos</a:t>
            </a:r>
            <a:r>
              <a:rPr lang="en-US" dirty="0" smtClean="0"/>
              <a:t>, v = 10 000 EUR e M = 150 000 EUR, a taxa annual </a:t>
            </a:r>
            <a:r>
              <a:rPr lang="en-US" dirty="0" err="1" smtClean="0"/>
              <a:t>média</a:t>
            </a:r>
            <a:r>
              <a:rPr lang="en-US" dirty="0" smtClean="0"/>
              <a:t> do </a:t>
            </a: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en-US" dirty="0" err="1" smtClean="0"/>
              <a:t>verifica</a:t>
            </a:r>
            <a:r>
              <a:rPr lang="en-US" dirty="0" smtClean="0"/>
              <a:t> a </a:t>
            </a:r>
            <a:r>
              <a:rPr lang="en-US" dirty="0" err="1" smtClean="0"/>
              <a:t>relação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4560811" cy="540000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77828"/>
            <a:ext cx="4572000" cy="26035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148064" y="3501008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99918" y="3203684"/>
            <a:ext cx="124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SOLUÇÃO!!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5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da </a:t>
            </a:r>
            <a:r>
              <a:rPr lang="en-US" dirty="0" err="1" smtClean="0"/>
              <a:t>Bisseção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100392" cy="517325"/>
          </a:xfrm>
          <a:prstGeom prst="rect">
            <a:avLst/>
          </a:prstGeom>
        </p:spPr>
      </p:pic>
      <p:pic>
        <p:nvPicPr>
          <p:cNvPr id="6" name="Picture 5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12976"/>
            <a:ext cx="3160976" cy="1800000"/>
          </a:xfrm>
          <a:prstGeom prst="rect">
            <a:avLst/>
          </a:prstGeom>
        </p:spPr>
      </p:pic>
      <p:pic>
        <p:nvPicPr>
          <p:cNvPr id="7" name="Picture 6" descr="Untitled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160976" cy="1800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4" y="5353050"/>
            <a:ext cx="3055136" cy="360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25" y="5314950"/>
            <a:ext cx="3055135" cy="360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949280"/>
            <a:ext cx="1916757" cy="360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949280"/>
            <a:ext cx="19167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Algoritmo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da </a:t>
            </a:r>
            <a:r>
              <a:rPr lang="en-US" dirty="0" err="1" smtClean="0"/>
              <a:t>bisseção</a:t>
            </a:r>
            <a:r>
              <a:rPr lang="en-US" dirty="0" smtClean="0"/>
              <a:t>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dividir</a:t>
            </a:r>
            <a:r>
              <a:rPr lang="en-US" dirty="0" smtClean="0"/>
              <a:t> </a:t>
            </a:r>
            <a:r>
              <a:rPr lang="en-US" dirty="0" err="1" smtClean="0"/>
              <a:t>sucessivamente</a:t>
            </a:r>
            <a:r>
              <a:rPr lang="en-US" dirty="0" smtClean="0"/>
              <a:t> um </a:t>
            </a:r>
            <a:r>
              <a:rPr lang="en-US" dirty="0" err="1" smtClean="0"/>
              <a:t>intervalo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localizada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r>
              <a:rPr lang="en-US" dirty="0" smtClean="0"/>
              <a:t> da </a:t>
            </a:r>
            <a:r>
              <a:rPr lang="en-US" dirty="0" err="1" smtClean="0"/>
              <a:t>equação</a:t>
            </a:r>
            <a:r>
              <a:rPr lang="en-US" dirty="0" smtClean="0"/>
              <a:t>, </a:t>
            </a:r>
            <a:r>
              <a:rPr lang="en-US" dirty="0" err="1" smtClean="0"/>
              <a:t>obtendo</a:t>
            </a:r>
            <a:r>
              <a:rPr lang="en-US" dirty="0" smtClean="0"/>
              <a:t> </a:t>
            </a:r>
            <a:r>
              <a:rPr lang="en-US" dirty="0" err="1" smtClean="0"/>
              <a:t>intervalos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contida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6710060" cy="2520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7268571" cy="2160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797999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Critério</a:t>
            </a:r>
            <a:r>
              <a:rPr lang="en-US" dirty="0" smtClean="0"/>
              <a:t> da </a:t>
            </a:r>
            <a:r>
              <a:rPr lang="en-US" dirty="0" err="1" smtClean="0"/>
              <a:t>paragem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27687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P: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parar</a:t>
            </a:r>
            <a:r>
              <a:rPr lang="en-US" dirty="0" smtClean="0"/>
              <a:t> 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divisão</a:t>
            </a:r>
            <a:r>
              <a:rPr lang="en-US" dirty="0" smtClean="0"/>
              <a:t> do </a:t>
            </a:r>
            <a:r>
              <a:rPr lang="en-US" dirty="0" err="1" smtClean="0"/>
              <a:t>intervalo</a:t>
            </a:r>
            <a:r>
              <a:rPr lang="en-US" dirty="0" smtClean="0"/>
              <a:t> [</a:t>
            </a:r>
            <a:r>
              <a:rPr lang="en-US" dirty="0" err="1" smtClean="0"/>
              <a:t>a,b</a:t>
            </a:r>
            <a:r>
              <a:rPr lang="en-US" dirty="0" smtClean="0"/>
              <a:t>] ?</a:t>
            </a:r>
          </a:p>
          <a:p>
            <a:endParaRPr lang="en-US" dirty="0" smtClean="0"/>
          </a:p>
          <a:p>
            <a:r>
              <a:rPr lang="en-US" dirty="0" smtClean="0"/>
              <a:t>R: </a:t>
            </a:r>
            <a:r>
              <a:rPr lang="en-US" dirty="0" err="1" smtClean="0"/>
              <a:t>Depende</a:t>
            </a:r>
            <a:r>
              <a:rPr lang="en-US" dirty="0" smtClean="0"/>
              <a:t> do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estivermos</a:t>
            </a:r>
            <a:r>
              <a:rPr lang="en-US" dirty="0" smtClean="0"/>
              <a:t> </a:t>
            </a:r>
            <a:r>
              <a:rPr lang="en-US" dirty="0" err="1" smtClean="0"/>
              <a:t>dispostos</a:t>
            </a:r>
            <a:r>
              <a:rPr lang="en-US" dirty="0" smtClean="0"/>
              <a:t> a </a:t>
            </a:r>
            <a:r>
              <a:rPr lang="en-US" dirty="0" err="1" smtClean="0"/>
              <a:t>cometer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766523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Implementar</a:t>
            </a:r>
            <a:r>
              <a:rPr lang="en-US" dirty="0" smtClean="0"/>
              <a:t> 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Implementar</a:t>
            </a:r>
            <a:r>
              <a:rPr lang="en-US" dirty="0" smtClean="0"/>
              <a:t> no </a:t>
            </a:r>
            <a:r>
              <a:rPr lang="en-US" dirty="0" err="1" smtClean="0"/>
              <a:t>Mathematica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dada a </a:t>
            </a:r>
            <a:r>
              <a:rPr lang="en-US" dirty="0" err="1" smtClean="0"/>
              <a:t>função</a:t>
            </a:r>
            <a:r>
              <a:rPr lang="en-US" dirty="0" smtClean="0"/>
              <a:t> f e o </a:t>
            </a:r>
            <a:r>
              <a:rPr lang="en-US" dirty="0" err="1" smtClean="0"/>
              <a:t>intervalo</a:t>
            </a:r>
            <a:r>
              <a:rPr lang="en-US" dirty="0" smtClean="0"/>
              <a:t> [a, b], realize N </a:t>
            </a:r>
            <a:r>
              <a:rPr lang="en-US" dirty="0" err="1" smtClean="0"/>
              <a:t>iterações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 da </a:t>
            </a:r>
            <a:r>
              <a:rPr lang="en-US" dirty="0" err="1" smtClean="0"/>
              <a:t>bisseção</a:t>
            </a:r>
            <a:r>
              <a:rPr lang="en-US" dirty="0" smtClean="0"/>
              <a:t> e </a:t>
            </a:r>
            <a:r>
              <a:rPr lang="en-US" dirty="0" err="1" smtClean="0"/>
              <a:t>forneça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estimativa</a:t>
            </a:r>
            <a:r>
              <a:rPr lang="en-US" dirty="0" smtClean="0"/>
              <a:t> da </a:t>
            </a:r>
            <a:r>
              <a:rPr lang="en-US" dirty="0" err="1" smtClean="0"/>
              <a:t>solução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Aplicar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implementado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resolução</a:t>
            </a:r>
            <a:r>
              <a:rPr lang="en-US" dirty="0" smtClean="0"/>
              <a:t> da </a:t>
            </a:r>
            <a:r>
              <a:rPr lang="en-US" dirty="0" err="1" smtClean="0"/>
              <a:t>equação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9120"/>
            <a:ext cx="4494138" cy="5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474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jjanela</dc:creator>
  <cp:lastModifiedBy>jjanela</cp:lastModifiedBy>
  <cp:revision>3</cp:revision>
  <dcterms:created xsi:type="dcterms:W3CDTF">2011-10-20T14:13:49Z</dcterms:created>
  <dcterms:modified xsi:type="dcterms:W3CDTF">2011-10-20T14:17:28Z</dcterms:modified>
</cp:coreProperties>
</file>