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notesMasterIdLst>
    <p:notesMasterId r:id="rId13"/>
  </p:notesMasterIdLst>
  <p:sldIdLst>
    <p:sldId id="256" r:id="rId2"/>
    <p:sldId id="261" r:id="rId3"/>
    <p:sldId id="262" r:id="rId4"/>
    <p:sldId id="263" r:id="rId5"/>
    <p:sldId id="257" r:id="rId6"/>
    <p:sldId id="258" r:id="rId7"/>
    <p:sldId id="259" r:id="rId8"/>
    <p:sldId id="260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vertBarState="maximized">
    <p:restoredLeft sz="16039" autoAdjust="0"/>
    <p:restoredTop sz="94659" autoAdjust="0"/>
  </p:normalViewPr>
  <p:slideViewPr>
    <p:cSldViewPr>
      <p:cViewPr varScale="1">
        <p:scale>
          <a:sx n="92" d="100"/>
          <a:sy n="92" d="100"/>
        </p:scale>
        <p:origin x="-104" y="-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797A1-EEE0-4F91-B9FF-571E705F09CD}" type="datetimeFigureOut">
              <a:rPr lang="pt-PT" smtClean="0"/>
              <a:pPr/>
              <a:t>6/16/11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BCF41-E833-48CC-9073-C48C1328C4AF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o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12EB-6EDD-4A07-97AA-07BFF2A11214}" type="datetime1">
              <a:rPr lang="pt-PT" smtClean="0"/>
              <a:pPr/>
              <a:t>6/16/11</a:t>
            </a:fld>
            <a:endParaRPr lang="pt-PT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6205-6C73-45C4-87C0-ECAA5DA98112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54E1-0D98-4DF1-B1C0-7CED5018B4A8}" type="datetime1">
              <a:rPr lang="pt-PT" smtClean="0"/>
              <a:pPr/>
              <a:t>6/16/11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6205-6C73-45C4-87C0-ECAA5DA98112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8680-F27A-4FC2-9EA1-0EEE47C581BB}" type="datetime1">
              <a:rPr lang="pt-PT" smtClean="0"/>
              <a:pPr/>
              <a:t>6/16/11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6205-6C73-45C4-87C0-ECAA5DA98112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B626-CC8F-4876-9288-0DE0B7D61F04}" type="datetime1">
              <a:rPr lang="pt-PT" smtClean="0"/>
              <a:pPr/>
              <a:t>6/16/11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6205-6C73-45C4-87C0-ECAA5DA98112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E475-C75B-430D-BA9F-4235E35AC9AA}" type="datetime1">
              <a:rPr lang="pt-PT" smtClean="0"/>
              <a:pPr/>
              <a:t>6/16/11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6205-6C73-45C4-87C0-ECAA5DA98112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062B-7377-4C24-A41D-4B5F40DA00E1}" type="datetime1">
              <a:rPr lang="pt-PT" smtClean="0"/>
              <a:pPr/>
              <a:t>6/16/11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6205-6C73-45C4-87C0-ECAA5DA98112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26F2-6306-47EC-8EF8-D98BE61332E8}" type="datetime1">
              <a:rPr lang="pt-PT" smtClean="0"/>
              <a:pPr/>
              <a:t>6/16/11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6205-6C73-45C4-87C0-ECAA5DA98112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F184-97EE-4F8D-8A22-CDA82C8B039D}" type="datetime1">
              <a:rPr lang="pt-PT" smtClean="0"/>
              <a:pPr/>
              <a:t>6/16/11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6205-6C73-45C4-87C0-ECAA5DA98112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23B4-E6FE-47B2-86A6-73FBD8DBA0D3}" type="datetime1">
              <a:rPr lang="pt-PT" smtClean="0"/>
              <a:pPr/>
              <a:t>6/16/11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6205-6C73-45C4-87C0-ECAA5DA98112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D1300-C7EC-4456-A8E9-921F8043A69C}" type="datetime1">
              <a:rPr lang="pt-PT" smtClean="0"/>
              <a:pPr/>
              <a:t>6/16/11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6205-6C73-45C4-87C0-ECAA5DA98112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rtar e Arredondar Rectângulo de Canto Simples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c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B26FC-532A-471A-97F9-01E9FB5F1A29}" type="datetime1">
              <a:rPr lang="pt-PT" smtClean="0"/>
              <a:pPr/>
              <a:t>6/16/11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2926205-6C73-45C4-87C0-ECAA5DA98112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1D7A58-A636-4137-9FC4-DAE2C8BB2058}" type="datetime1">
              <a:rPr lang="pt-PT" smtClean="0"/>
              <a:pPr/>
              <a:t>6/16/11</a:t>
            </a:fld>
            <a:endParaRPr lang="pt-PT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926205-6C73-45C4-87C0-ECAA5DA98112}" type="slidenum">
              <a:rPr lang="pt-PT" smtClean="0"/>
              <a:pPr/>
              <a:t>‹#›</a:t>
            </a:fld>
            <a:endParaRPr lang="pt-PT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t-PT" dirty="0" smtClean="0"/>
              <a:t>Caso Renault/</a:t>
            </a:r>
            <a:r>
              <a:rPr lang="pt-PT" dirty="0" err="1" smtClean="0"/>
              <a:t>Nissan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>
                <a:solidFill>
                  <a:schemeClr val="tx1"/>
                </a:solidFill>
              </a:rPr>
              <a:t>Felisbela Costa</a:t>
            </a:r>
          </a:p>
          <a:p>
            <a:r>
              <a:rPr lang="pt-PT" dirty="0" smtClean="0">
                <a:solidFill>
                  <a:schemeClr val="tx1"/>
                </a:solidFill>
              </a:rPr>
              <a:t>José Cosmelli</a:t>
            </a:r>
          </a:p>
          <a:p>
            <a:r>
              <a:rPr lang="pt-PT" dirty="0" smtClean="0">
                <a:solidFill>
                  <a:schemeClr val="tx1"/>
                </a:solidFill>
              </a:rPr>
              <a:t>Ricardo Lopes</a:t>
            </a:r>
            <a:endParaRPr lang="pt-PT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Sem títul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268760"/>
            <a:ext cx="8568952" cy="52565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Sem título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96752"/>
            <a:ext cx="9144000" cy="5328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/>
              <a:t>Historial Renault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t-PT" dirty="0" smtClean="0"/>
              <a:t>Até 1990 a Renault foi uma empresa estatal sendo privatizada em 1996. Ganhou reputação pela sua  Inovação e pela capacidade de se antecipar às tendências do mercado, focalizando a sua imagem em design e novas formas de “</a:t>
            </a:r>
            <a:r>
              <a:rPr lang="pt-PT" dirty="0" err="1" smtClean="0"/>
              <a:t>powertrains</a:t>
            </a:r>
            <a:r>
              <a:rPr lang="pt-PT" dirty="0" smtClean="0"/>
              <a:t>”. Em 1998 vendeu 2.4 milhões de viaturas. É o nono maior fabricante automóvel do mundo com 4,3% de quota de mercado. Precisa de uma aliança estratégica para expandir globalmente, para além da Europa e da América do Sul. </a:t>
            </a:r>
            <a:endParaRPr lang="pt-P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/>
              <a:t>Historial </a:t>
            </a:r>
            <a:r>
              <a:rPr lang="pt-PT" dirty="0" err="1" smtClean="0"/>
              <a:t>Nissan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PT" dirty="0" smtClean="0"/>
              <a:t>A </a:t>
            </a:r>
            <a:r>
              <a:rPr lang="pt-PT" dirty="0" err="1" smtClean="0"/>
              <a:t>Nissan</a:t>
            </a:r>
            <a:r>
              <a:rPr lang="pt-PT" dirty="0" smtClean="0"/>
              <a:t>, em 1998, estava à beira da falência, com prejuízos durante oito anos consecutivos e 23 biliões de euros de endividamento em eminente dificuldade. Era líder de um sistema complexo de </a:t>
            </a:r>
            <a:r>
              <a:rPr lang="pt-PT" dirty="0" err="1" smtClean="0"/>
              <a:t>Keiretsu</a:t>
            </a:r>
            <a:r>
              <a:rPr lang="pt-PT" dirty="0" smtClean="0"/>
              <a:t> de grande dimensão e com uma gestão de compras inexistente conduzindo a custos de produção acima do mercado. A sua quota de mercado reduziu de 6,4% em 1990 para 4,9% em 1998. O output de carros em 1998 foi de 2,6 milhões, sendo o segundo maior fabricante automóvel no Japão e oitavo a nível mundial.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/>
              <a:t>Historial </a:t>
            </a:r>
            <a:r>
              <a:rPr lang="pt-PT" dirty="0" err="1" smtClean="0"/>
              <a:t>Daimler-Chrysler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t-PT" dirty="0" smtClean="0"/>
              <a:t>A aliança anunciada em Maio de 1998 como “</a:t>
            </a:r>
            <a:r>
              <a:rPr lang="pt-PT" dirty="0" err="1" smtClean="0"/>
              <a:t>merger</a:t>
            </a:r>
            <a:r>
              <a:rPr lang="pt-PT" dirty="0" smtClean="0"/>
              <a:t> of </a:t>
            </a:r>
            <a:r>
              <a:rPr lang="pt-PT" dirty="0" err="1" smtClean="0"/>
              <a:t>equals</a:t>
            </a:r>
            <a:r>
              <a:rPr lang="pt-PT" dirty="0" smtClean="0"/>
              <a:t>” parecia o “</a:t>
            </a:r>
            <a:r>
              <a:rPr lang="pt-PT" dirty="0" err="1" smtClean="0"/>
              <a:t>perfect</a:t>
            </a:r>
            <a:r>
              <a:rPr lang="pt-PT" dirty="0" smtClean="0"/>
              <a:t> </a:t>
            </a:r>
            <a:r>
              <a:rPr lang="pt-PT" dirty="0" err="1" smtClean="0"/>
              <a:t>match</a:t>
            </a:r>
            <a:r>
              <a:rPr lang="pt-PT" dirty="0" smtClean="0"/>
              <a:t>”. Permitia à </a:t>
            </a:r>
            <a:r>
              <a:rPr lang="pt-PT" dirty="0" err="1" smtClean="0"/>
              <a:t>Daimler-Benz</a:t>
            </a:r>
            <a:r>
              <a:rPr lang="pt-PT" dirty="0" smtClean="0"/>
              <a:t> atingir escala global e à Chrysler ter acesso a nova tecnologia e economias de escala em R&amp;D, Compras e Produção de ambas as empresas. A gama de produtos e a presença geográfica complementavam-se embora ausentes nos mercados da </a:t>
            </a:r>
            <a:r>
              <a:rPr lang="pt-PT" dirty="0" err="1" smtClean="0"/>
              <a:t>Àsia-Pacífico</a:t>
            </a:r>
            <a:r>
              <a:rPr lang="pt-PT" dirty="0" smtClean="0"/>
              <a:t> e América Latina. Juntos em 1998 venderam 4.5 milhões de viaturas e eram o terceiro no ranking mundial. A concentração das decisões em Estugarda e o facto da Chrysler funcionar como um divisão separada sem sinergias, resultou que esta aliança falhasse em 2000. Dois terços dos gestores americanos da Chrysler não resistiram e saíram derrotados pela gestão autoritária, arrogante e burocrática alemã. Não houve integração de componentes, plataformas nem “</a:t>
            </a:r>
            <a:r>
              <a:rPr lang="pt-PT" i="1" dirty="0" err="1" smtClean="0"/>
              <a:t>c</a:t>
            </a:r>
            <a:r>
              <a:rPr lang="pt-PT" dirty="0" err="1" smtClean="0"/>
              <a:t>ross-functional</a:t>
            </a:r>
            <a:r>
              <a:rPr lang="pt-PT" i="1" dirty="0" smtClean="0"/>
              <a:t>”</a:t>
            </a:r>
            <a:r>
              <a:rPr lang="pt-PT" dirty="0" smtClean="0"/>
              <a:t> ao nível de engenharia. Resultados negativos nos US e perda efectiva de quota de mercado por parte da Chrysler.   </a:t>
            </a:r>
            <a:endParaRPr lang="pt-P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2400" dirty="0" smtClean="0"/>
              <a:t>1. Quais as principais razões que levaram a </a:t>
            </a:r>
            <a:r>
              <a:rPr lang="pt-PT" sz="2400" dirty="0" err="1" smtClean="0"/>
              <a:t>Nissan</a:t>
            </a:r>
            <a:r>
              <a:rPr lang="pt-PT" sz="2400" dirty="0" smtClean="0"/>
              <a:t> a preferir a Renault à </a:t>
            </a:r>
            <a:r>
              <a:rPr lang="pt-PT" sz="2400" dirty="0" err="1" smtClean="0"/>
              <a:t>Daimler-Chrysler</a:t>
            </a:r>
            <a:endParaRPr lang="pt-PT" sz="24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endParaRPr lang="pt-PT" dirty="0" smtClean="0"/>
          </a:p>
          <a:p>
            <a:pPr algn="just"/>
            <a:r>
              <a:rPr lang="pt-PT" sz="2000" dirty="0" smtClean="0"/>
              <a:t>Entre os </a:t>
            </a:r>
            <a:r>
              <a:rPr lang="pt-PT" sz="2000" smtClean="0"/>
              <a:t>CEO’s </a:t>
            </a:r>
            <a:r>
              <a:rPr lang="pt-PT" sz="2000" dirty="0" smtClean="0"/>
              <a:t>da Renault e da </a:t>
            </a:r>
            <a:r>
              <a:rPr lang="pt-PT" sz="2000" dirty="0" err="1" smtClean="0"/>
              <a:t>Nissan</a:t>
            </a:r>
            <a:r>
              <a:rPr lang="pt-PT" sz="2000" dirty="0" smtClean="0"/>
              <a:t> houve sempre transparência e respeito pelas diferenças culturais aplicando princípios </a:t>
            </a:r>
            <a:r>
              <a:rPr lang="pt-PT" sz="2000" dirty="0" err="1" smtClean="0"/>
              <a:t>win-win</a:t>
            </a:r>
            <a:r>
              <a:rPr lang="pt-PT" sz="2000" dirty="0" smtClean="0"/>
              <a:t> </a:t>
            </a:r>
          </a:p>
          <a:p>
            <a:pPr algn="just"/>
            <a:r>
              <a:rPr lang="pt-PT" sz="2000" dirty="0" smtClean="0"/>
              <a:t>Cooperação e transparência no relacionamento das equipas de estudo e execução da </a:t>
            </a:r>
            <a:r>
              <a:rPr lang="pt-PT" sz="2000" dirty="0" err="1" smtClean="0"/>
              <a:t>Due-Dilligence</a:t>
            </a:r>
            <a:r>
              <a:rPr lang="pt-PT" sz="2000" dirty="0" smtClean="0"/>
              <a:t> </a:t>
            </a:r>
          </a:p>
          <a:p>
            <a:pPr algn="just"/>
            <a:r>
              <a:rPr lang="pt-PT" sz="2000" dirty="0" smtClean="0"/>
              <a:t>Complementaridade </a:t>
            </a:r>
            <a:r>
              <a:rPr lang="pt-PT" sz="2000" i="1" dirty="0" err="1" smtClean="0"/>
              <a:t>product-range</a:t>
            </a:r>
            <a:r>
              <a:rPr lang="pt-PT" sz="2000" dirty="0" smtClean="0"/>
              <a:t> entre Renault/</a:t>
            </a:r>
            <a:r>
              <a:rPr lang="pt-PT" sz="2000" dirty="0" err="1" smtClean="0"/>
              <a:t>Nissan</a:t>
            </a:r>
            <a:endParaRPr lang="pt-PT" sz="2000" dirty="0" smtClean="0"/>
          </a:p>
          <a:p>
            <a:pPr algn="just"/>
            <a:r>
              <a:rPr lang="pt-PT" sz="2000" dirty="0" smtClean="0"/>
              <a:t>Complementaridade e potencial de cobertura geográfica à escala global</a:t>
            </a:r>
          </a:p>
          <a:p>
            <a:pPr algn="just"/>
            <a:r>
              <a:rPr lang="pt-PT" sz="2000" dirty="0" smtClean="0"/>
              <a:t>A Renault era uma </a:t>
            </a:r>
            <a:r>
              <a:rPr lang="pt-PT" sz="2000" i="1" dirty="0" err="1" smtClean="0"/>
              <a:t>expertise</a:t>
            </a:r>
            <a:r>
              <a:rPr lang="pt-PT" sz="2000" dirty="0" smtClean="0"/>
              <a:t> em redução de custos e era conhecida por  desenhar  veículos de estilo inovador (Marketing)</a:t>
            </a:r>
          </a:p>
          <a:p>
            <a:pPr algn="just"/>
            <a:r>
              <a:rPr lang="pt-PT" sz="2000" dirty="0" smtClean="0"/>
              <a:t>A </a:t>
            </a:r>
            <a:r>
              <a:rPr lang="pt-PT" sz="2000" dirty="0" err="1" smtClean="0"/>
              <a:t>Daimler-Chrysler</a:t>
            </a:r>
            <a:r>
              <a:rPr lang="pt-PT" sz="2000" dirty="0" smtClean="0"/>
              <a:t> regia-se por uma estratégia </a:t>
            </a:r>
            <a:r>
              <a:rPr lang="pt-PT" sz="2000" dirty="0" err="1" smtClean="0"/>
              <a:t>win-loose</a:t>
            </a:r>
            <a:endParaRPr lang="pt-PT" sz="2000" dirty="0" smtClean="0"/>
          </a:p>
          <a:p>
            <a:pPr algn="just"/>
            <a:r>
              <a:rPr lang="pt-PT" sz="2000" dirty="0" smtClean="0"/>
              <a:t>A </a:t>
            </a:r>
            <a:r>
              <a:rPr lang="pt-PT" sz="2000" dirty="0" err="1" smtClean="0"/>
              <a:t>Daimler</a:t>
            </a:r>
            <a:r>
              <a:rPr lang="pt-PT" sz="2000" dirty="0" smtClean="0"/>
              <a:t> “dava-lhes o peixe, mas não os ensinava a pescar”</a:t>
            </a:r>
          </a:p>
          <a:p>
            <a:pPr algn="just"/>
            <a:r>
              <a:rPr lang="pt-PT" sz="2000" dirty="0" smtClean="0"/>
              <a:t> Proposta de detenção maioritária da </a:t>
            </a:r>
            <a:r>
              <a:rPr lang="pt-PT" sz="2000" dirty="0" err="1" smtClean="0"/>
              <a:t>Nissan</a:t>
            </a:r>
            <a:r>
              <a:rPr lang="pt-PT" sz="2000" dirty="0" smtClean="0"/>
              <a:t> por parte da </a:t>
            </a:r>
            <a:r>
              <a:rPr lang="pt-PT" sz="2000" dirty="0" err="1" smtClean="0"/>
              <a:t>Daimler-Chrysler</a:t>
            </a:r>
            <a:r>
              <a:rPr lang="pt-PT" sz="2000" dirty="0" smtClean="0"/>
              <a:t>, abalando a identidade e orgulho japonês</a:t>
            </a:r>
          </a:p>
          <a:p>
            <a:pPr>
              <a:buNone/>
            </a:pPr>
            <a:endParaRPr lang="pt-PT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2400" dirty="0" smtClean="0"/>
              <a:t>2. Diferenças nas abordagens seguidas pela Renault e </a:t>
            </a:r>
            <a:r>
              <a:rPr lang="pt-PT" sz="2400" dirty="0" err="1" smtClean="0"/>
              <a:t>Nissan</a:t>
            </a:r>
            <a:r>
              <a:rPr lang="pt-PT" sz="2400" dirty="0" smtClean="0"/>
              <a:t> na formação da Aliança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PT" sz="2000" dirty="0" smtClean="0"/>
              <a:t>O CEO (</a:t>
            </a:r>
            <a:r>
              <a:rPr lang="pt-PT" sz="2000" dirty="0" err="1" smtClean="0"/>
              <a:t>Mr</a:t>
            </a:r>
            <a:r>
              <a:rPr lang="pt-PT" sz="2000" dirty="0" smtClean="0"/>
              <a:t>. </a:t>
            </a:r>
            <a:r>
              <a:rPr lang="pt-PT" sz="2000" dirty="0" err="1" smtClean="0"/>
              <a:t>Schweitzer</a:t>
            </a:r>
            <a:r>
              <a:rPr lang="pt-PT" sz="2000" dirty="0" smtClean="0"/>
              <a:t>) da Renault estabeleceu dois </a:t>
            </a:r>
            <a:r>
              <a:rPr lang="pt-PT" sz="2000" dirty="0" err="1" smtClean="0"/>
              <a:t>principios</a:t>
            </a:r>
            <a:r>
              <a:rPr lang="pt-PT" sz="2000" dirty="0" smtClean="0"/>
              <a:t> básicos:</a:t>
            </a:r>
          </a:p>
          <a:p>
            <a:pPr lvl="8" algn="just"/>
            <a:r>
              <a:rPr lang="pt-PT" sz="2000" dirty="0" smtClean="0"/>
              <a:t>Igualdade de Status</a:t>
            </a:r>
          </a:p>
          <a:p>
            <a:pPr lvl="8" algn="just"/>
            <a:r>
              <a:rPr lang="pt-PT" sz="2000" dirty="0" smtClean="0"/>
              <a:t>Participação na gestão da </a:t>
            </a:r>
            <a:r>
              <a:rPr lang="pt-PT" sz="2000" dirty="0" err="1" smtClean="0"/>
              <a:t>Nissan</a:t>
            </a:r>
            <a:endParaRPr lang="pt-PT" sz="2000" dirty="0" smtClean="0"/>
          </a:p>
          <a:p>
            <a:pPr algn="just"/>
            <a:r>
              <a:rPr lang="pt-PT" sz="2000" dirty="0" smtClean="0"/>
              <a:t>Frontalidade por parte do CEO da Renault relativamente aos pontos negativos da </a:t>
            </a:r>
            <a:r>
              <a:rPr lang="pt-PT" sz="2000" dirty="0" err="1" smtClean="0"/>
              <a:t>Nissan</a:t>
            </a:r>
            <a:r>
              <a:rPr lang="pt-PT" sz="2000" dirty="0" smtClean="0"/>
              <a:t> (excesso de capacidade produtiva – fábricas, empregados)</a:t>
            </a:r>
          </a:p>
          <a:p>
            <a:pPr algn="just"/>
            <a:r>
              <a:rPr lang="pt-PT" sz="2000" dirty="0" smtClean="0"/>
              <a:t>Fraca </a:t>
            </a:r>
            <a:r>
              <a:rPr lang="pt-PT" sz="2000" smtClean="0"/>
              <a:t>“manifestação” de </a:t>
            </a:r>
            <a:r>
              <a:rPr lang="pt-PT" sz="2000" dirty="0" smtClean="0"/>
              <a:t>parecer positivo ou negativo durante as negociações por parte de </a:t>
            </a:r>
            <a:r>
              <a:rPr lang="pt-PT" sz="2000" dirty="0" err="1" smtClean="0"/>
              <a:t>Nissan</a:t>
            </a:r>
            <a:r>
              <a:rPr lang="pt-PT" sz="2000" dirty="0" smtClean="0"/>
              <a:t> (“I </a:t>
            </a:r>
            <a:r>
              <a:rPr lang="pt-PT" sz="2000" dirty="0" err="1" smtClean="0"/>
              <a:t>never</a:t>
            </a:r>
            <a:r>
              <a:rPr lang="pt-PT" sz="2000" dirty="0" smtClean="0"/>
              <a:t> </a:t>
            </a:r>
            <a:r>
              <a:rPr lang="pt-PT" sz="2000" dirty="0" err="1" smtClean="0"/>
              <a:t>knew</a:t>
            </a:r>
            <a:r>
              <a:rPr lang="pt-PT" sz="2000" dirty="0" smtClean="0"/>
              <a:t> </a:t>
            </a:r>
            <a:r>
              <a:rPr lang="pt-PT" sz="2000" dirty="0" err="1" smtClean="0"/>
              <a:t>who</a:t>
            </a:r>
            <a:r>
              <a:rPr lang="pt-PT" sz="2000" dirty="0" smtClean="0"/>
              <a:t> </a:t>
            </a:r>
            <a:r>
              <a:rPr lang="pt-PT" sz="2000" dirty="0" err="1" smtClean="0"/>
              <a:t>was</a:t>
            </a:r>
            <a:r>
              <a:rPr lang="pt-PT" sz="2000" dirty="0" smtClean="0"/>
              <a:t>  ‘for’ </a:t>
            </a:r>
            <a:r>
              <a:rPr lang="pt-PT" sz="2000" dirty="0" err="1" smtClean="0"/>
              <a:t>and</a:t>
            </a:r>
            <a:r>
              <a:rPr lang="pt-PT" sz="2000" dirty="0" smtClean="0"/>
              <a:t> </a:t>
            </a:r>
            <a:r>
              <a:rPr lang="pt-PT" sz="2000" dirty="0" err="1" smtClean="0"/>
              <a:t>who</a:t>
            </a:r>
            <a:r>
              <a:rPr lang="pt-PT" sz="2000" dirty="0" smtClean="0"/>
              <a:t> </a:t>
            </a:r>
            <a:r>
              <a:rPr lang="pt-PT" sz="2000" dirty="0" err="1" smtClean="0"/>
              <a:t>was</a:t>
            </a:r>
            <a:r>
              <a:rPr lang="pt-PT" sz="2000" dirty="0" smtClean="0"/>
              <a:t> ‘</a:t>
            </a:r>
            <a:r>
              <a:rPr lang="pt-PT" sz="2000" dirty="0" err="1" smtClean="0"/>
              <a:t>against</a:t>
            </a:r>
            <a:r>
              <a:rPr lang="pt-PT" sz="2000" dirty="0" smtClean="0"/>
              <a:t>’, </a:t>
            </a:r>
            <a:r>
              <a:rPr lang="pt-PT" sz="2000" dirty="0" err="1" smtClean="0"/>
              <a:t>and</a:t>
            </a:r>
            <a:r>
              <a:rPr lang="pt-PT" sz="2000" dirty="0" smtClean="0"/>
              <a:t> I </a:t>
            </a:r>
            <a:r>
              <a:rPr lang="pt-PT" sz="2000" dirty="0" err="1" smtClean="0"/>
              <a:t>never</a:t>
            </a:r>
            <a:r>
              <a:rPr lang="pt-PT" sz="2000" dirty="0" smtClean="0"/>
              <a:t> </a:t>
            </a:r>
            <a:r>
              <a:rPr lang="pt-PT" sz="2000" dirty="0" err="1" smtClean="0"/>
              <a:t>knew</a:t>
            </a:r>
            <a:r>
              <a:rPr lang="pt-PT" sz="2000" dirty="0" smtClean="0"/>
              <a:t> </a:t>
            </a:r>
            <a:r>
              <a:rPr lang="pt-PT" sz="2000" dirty="0" err="1" smtClean="0"/>
              <a:t>who</a:t>
            </a:r>
            <a:r>
              <a:rPr lang="pt-PT" sz="2000" dirty="0" smtClean="0"/>
              <a:t> </a:t>
            </a:r>
            <a:r>
              <a:rPr lang="pt-PT" sz="2000" dirty="0" err="1" smtClean="0"/>
              <a:t>made</a:t>
            </a:r>
            <a:r>
              <a:rPr lang="pt-PT" sz="2000" dirty="0" smtClean="0"/>
              <a:t> </a:t>
            </a:r>
            <a:r>
              <a:rPr lang="pt-PT" sz="2000" dirty="0" err="1" smtClean="0"/>
              <a:t>the</a:t>
            </a:r>
            <a:r>
              <a:rPr lang="pt-PT" sz="2000" dirty="0" smtClean="0"/>
              <a:t> </a:t>
            </a:r>
            <a:r>
              <a:rPr lang="pt-PT" sz="2000" dirty="0" err="1" smtClean="0"/>
              <a:t>decisions</a:t>
            </a:r>
            <a:r>
              <a:rPr lang="pt-PT" sz="2000" dirty="0" smtClean="0"/>
              <a:t>.”)</a:t>
            </a:r>
          </a:p>
          <a:p>
            <a:pPr algn="just"/>
            <a:r>
              <a:rPr lang="pt-PT" sz="2000" dirty="0" smtClean="0"/>
              <a:t>Na </a:t>
            </a:r>
            <a:r>
              <a:rPr lang="pt-PT" sz="2000" dirty="0" err="1" smtClean="0"/>
              <a:t>Nissan</a:t>
            </a:r>
            <a:r>
              <a:rPr lang="pt-PT" sz="2000" dirty="0" smtClean="0"/>
              <a:t> eram poucos os elementos que sabiam das negociações, apenas 3, enquanto na Renault o mesmo não acontecia (questão cultural)</a:t>
            </a:r>
          </a:p>
          <a:p>
            <a:pPr algn="just"/>
            <a:r>
              <a:rPr lang="pt-PT" sz="2000" dirty="0" smtClean="0"/>
              <a:t>Para os dois </a:t>
            </a:r>
            <a:r>
              <a:rPr lang="pt-PT" sz="2000" dirty="0" err="1" smtClean="0"/>
              <a:t>CEO’s</a:t>
            </a:r>
            <a:r>
              <a:rPr lang="pt-PT" sz="2000" dirty="0" smtClean="0"/>
              <a:t> a verdade e a confiança eram factores fundamentais, no entanto, com o fracasso da aliança da Renault com a Volvo, o presidente da marca francesa foi mais cauteloso nas palavras proferidas nas reuniões. </a:t>
            </a:r>
          </a:p>
          <a:p>
            <a:pPr lvl="8">
              <a:buNone/>
            </a:pPr>
            <a:endParaRPr lang="pt-PT" sz="2000" dirty="0" smtClean="0"/>
          </a:p>
          <a:p>
            <a:pPr>
              <a:buNone/>
            </a:pPr>
            <a:endParaRPr lang="pt-PT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3.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vários</a:t>
            </a:r>
            <a:r>
              <a:rPr lang="en-US" sz="2400" dirty="0" smtClean="0"/>
              <a:t> </a:t>
            </a:r>
            <a:r>
              <a:rPr lang="en-US" sz="2400" dirty="0" err="1" smtClean="0"/>
              <a:t>pontos</a:t>
            </a:r>
            <a:r>
              <a:rPr lang="en-US" sz="2400" dirty="0" smtClean="0"/>
              <a:t> do </a:t>
            </a:r>
            <a:r>
              <a:rPr lang="en-US" sz="2400" dirty="0" err="1" smtClean="0"/>
              <a:t>texto</a:t>
            </a:r>
            <a:r>
              <a:rPr lang="en-US" sz="2400" dirty="0" smtClean="0"/>
              <a:t> </a:t>
            </a:r>
            <a:r>
              <a:rPr lang="en-US" sz="2400" dirty="0" err="1" smtClean="0"/>
              <a:t>é</a:t>
            </a:r>
            <a:r>
              <a:rPr lang="en-US" sz="2400" dirty="0" smtClean="0"/>
              <a:t> </a:t>
            </a:r>
            <a:r>
              <a:rPr lang="en-US" sz="2400" dirty="0" err="1" smtClean="0"/>
              <a:t>referido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se </a:t>
            </a:r>
            <a:r>
              <a:rPr lang="en-US" sz="2400" dirty="0" err="1" smtClean="0"/>
              <a:t>trata</a:t>
            </a:r>
            <a:r>
              <a:rPr lang="en-US" sz="2400" dirty="0" smtClean="0"/>
              <a:t> de “</a:t>
            </a:r>
            <a:r>
              <a:rPr lang="en-US" sz="2400" dirty="0" err="1" smtClean="0"/>
              <a:t>uma</a:t>
            </a:r>
            <a:r>
              <a:rPr lang="en-US" sz="2400" dirty="0" smtClean="0"/>
              <a:t> </a:t>
            </a:r>
            <a:r>
              <a:rPr lang="en-US" sz="2400" dirty="0" err="1" smtClean="0"/>
              <a:t>aliança</a:t>
            </a:r>
            <a:r>
              <a:rPr lang="en-US" sz="2400" dirty="0" smtClean="0"/>
              <a:t> entre </a:t>
            </a:r>
            <a:r>
              <a:rPr lang="en-US" sz="2400" dirty="0" err="1" smtClean="0"/>
              <a:t>iguais</a:t>
            </a:r>
            <a:r>
              <a:rPr lang="en-US" sz="2400" dirty="0" smtClean="0"/>
              <a:t>”.</a:t>
            </a:r>
            <a:endParaRPr lang="pt-PT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PT" dirty="0" smtClean="0"/>
              <a:t>A aliança estava assente numa ideia de eficiência complementar e mútua de maneira a existir, sempre que possível, situações de “</a:t>
            </a:r>
            <a:r>
              <a:rPr lang="pt-PT" dirty="0" err="1" smtClean="0"/>
              <a:t>win-win</a:t>
            </a:r>
            <a:r>
              <a:rPr lang="pt-PT" dirty="0" smtClean="0"/>
              <a:t>”, ou seja, ambas as empresas completavam-se resultando em mais eficiência e benefícios para ambas. </a:t>
            </a:r>
          </a:p>
          <a:p>
            <a:pPr algn="just"/>
            <a:r>
              <a:rPr lang="pt-PT" dirty="0" smtClean="0"/>
              <a:t>A nível de quotas de mercado as duas empresas não eram muito diferentes, ainda que em localizações opostas do globo.</a:t>
            </a:r>
          </a:p>
          <a:p>
            <a:pPr algn="just"/>
            <a:r>
              <a:rPr lang="pt-PT" dirty="0" smtClean="0"/>
              <a:t>A Renault passou por uma situação financeira complicada poucos anos antes desta aliança. </a:t>
            </a:r>
          </a:p>
          <a:p>
            <a:pPr algn="just"/>
            <a:r>
              <a:rPr lang="pt-PT" dirty="0" smtClean="0"/>
              <a:t>Um dos objectivos apontados pela </a:t>
            </a:r>
            <a:r>
              <a:rPr lang="pt-PT" dirty="0" err="1" smtClean="0"/>
              <a:t>Nissan</a:t>
            </a:r>
            <a:r>
              <a:rPr lang="pt-PT" dirty="0" smtClean="0"/>
              <a:t> passava pela obtenção do know-how da política redução de custos e da estrutura </a:t>
            </a:r>
            <a:r>
              <a:rPr lang="pt-PT" dirty="0" err="1" smtClean="0"/>
              <a:t>low</a:t>
            </a:r>
            <a:r>
              <a:rPr lang="pt-PT" dirty="0" smtClean="0"/>
              <a:t> </a:t>
            </a:r>
            <a:r>
              <a:rPr lang="pt-PT" dirty="0" err="1" smtClean="0"/>
              <a:t>cost</a:t>
            </a:r>
            <a:r>
              <a:rPr lang="pt-PT" dirty="0" smtClean="0"/>
              <a:t> levada a cabo pela Renault.</a:t>
            </a:r>
          </a:p>
          <a:p>
            <a:pPr algn="just"/>
            <a:r>
              <a:rPr lang="pt-PT" dirty="0" smtClean="0"/>
              <a:t>A posição de igualdade acordada entre ambas as empresas deixa a </a:t>
            </a:r>
            <a:r>
              <a:rPr lang="pt-PT" dirty="0" err="1" smtClean="0"/>
              <a:t>Nissan</a:t>
            </a:r>
            <a:r>
              <a:rPr lang="pt-PT" dirty="0" smtClean="0"/>
              <a:t> mais confortável (face a outra proposta de aquisição), na medida em que “</a:t>
            </a:r>
            <a:r>
              <a:rPr lang="pt-PT" dirty="0" err="1" smtClean="0"/>
              <a:t>dominance</a:t>
            </a:r>
            <a:r>
              <a:rPr lang="pt-PT" dirty="0" smtClean="0"/>
              <a:t> </a:t>
            </a:r>
            <a:r>
              <a:rPr lang="pt-PT" dirty="0" err="1" smtClean="0"/>
              <a:t>destroys</a:t>
            </a:r>
            <a:r>
              <a:rPr lang="pt-PT" dirty="0" smtClean="0"/>
              <a:t> </a:t>
            </a:r>
            <a:r>
              <a:rPr lang="pt-PT" dirty="0" err="1" smtClean="0"/>
              <a:t>motivation</a:t>
            </a:r>
            <a:r>
              <a:rPr lang="pt-PT" dirty="0" smtClean="0"/>
              <a:t>” (“</a:t>
            </a:r>
            <a:r>
              <a:rPr lang="pt-PT" dirty="0" err="1" smtClean="0"/>
              <a:t>Once</a:t>
            </a:r>
            <a:r>
              <a:rPr lang="pt-PT" dirty="0" smtClean="0"/>
              <a:t> </a:t>
            </a:r>
            <a:r>
              <a:rPr lang="pt-PT" dirty="0" err="1" smtClean="0"/>
              <a:t>Nissan</a:t>
            </a:r>
            <a:r>
              <a:rPr lang="pt-PT" dirty="0" smtClean="0"/>
              <a:t> </a:t>
            </a:r>
            <a:r>
              <a:rPr lang="pt-PT" dirty="0" err="1" smtClean="0"/>
              <a:t>picks</a:t>
            </a:r>
            <a:r>
              <a:rPr lang="pt-PT" dirty="0" smtClean="0"/>
              <a:t> </a:t>
            </a:r>
            <a:r>
              <a:rPr lang="pt-PT" dirty="0" err="1" smtClean="0"/>
              <a:t>up</a:t>
            </a:r>
            <a:r>
              <a:rPr lang="pt-PT" dirty="0" smtClean="0"/>
              <a:t>, </a:t>
            </a:r>
            <a:r>
              <a:rPr lang="pt-PT" dirty="0" err="1" smtClean="0"/>
              <a:t>we</a:t>
            </a:r>
            <a:r>
              <a:rPr lang="pt-PT" dirty="0" smtClean="0"/>
              <a:t> </a:t>
            </a:r>
            <a:r>
              <a:rPr lang="pt-PT" dirty="0" err="1" smtClean="0"/>
              <a:t>will</a:t>
            </a:r>
            <a:r>
              <a:rPr lang="pt-PT" dirty="0" smtClean="0"/>
              <a:t> </a:t>
            </a:r>
            <a:r>
              <a:rPr lang="pt-PT" dirty="0" err="1" smtClean="0"/>
              <a:t>buy</a:t>
            </a:r>
            <a:r>
              <a:rPr lang="pt-PT" dirty="0" smtClean="0"/>
              <a:t> a share </a:t>
            </a:r>
            <a:r>
              <a:rPr lang="pt-PT" dirty="0" err="1" smtClean="0"/>
              <a:t>in</a:t>
            </a:r>
            <a:r>
              <a:rPr lang="pt-PT" dirty="0" smtClean="0"/>
              <a:t> </a:t>
            </a:r>
            <a:r>
              <a:rPr lang="pt-PT" dirty="0" err="1" smtClean="0"/>
              <a:t>Renault’s</a:t>
            </a:r>
            <a:r>
              <a:rPr lang="pt-PT" dirty="0" smtClean="0"/>
              <a:t> </a:t>
            </a:r>
            <a:r>
              <a:rPr lang="pt-PT" dirty="0" err="1" smtClean="0"/>
              <a:t>equity</a:t>
            </a:r>
            <a:r>
              <a:rPr lang="pt-PT" dirty="0" smtClean="0"/>
              <a:t>.”)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4.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indicadores</a:t>
            </a:r>
            <a:r>
              <a:rPr lang="en-US" sz="2400" dirty="0" smtClean="0"/>
              <a:t> </a:t>
            </a:r>
            <a:r>
              <a:rPr lang="en-US" sz="2400" dirty="0" err="1" smtClean="0"/>
              <a:t>utilizariam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medir</a:t>
            </a:r>
            <a:r>
              <a:rPr lang="en-US" sz="2400" dirty="0" smtClean="0"/>
              <a:t> </a:t>
            </a:r>
            <a:r>
              <a:rPr lang="en-US" sz="2400" dirty="0" err="1" smtClean="0"/>
              <a:t>o</a:t>
            </a:r>
            <a:r>
              <a:rPr lang="en-US" sz="2400" dirty="0" smtClean="0"/>
              <a:t> </a:t>
            </a:r>
            <a:r>
              <a:rPr lang="en-US" sz="2400" dirty="0" err="1" smtClean="0"/>
              <a:t>sucesso</a:t>
            </a:r>
            <a:r>
              <a:rPr lang="en-US" sz="2400" dirty="0" smtClean="0"/>
              <a:t> </a:t>
            </a:r>
            <a:r>
              <a:rPr lang="en-US" sz="2400" dirty="0" err="1" smtClean="0"/>
              <a:t>desta</a:t>
            </a:r>
            <a:r>
              <a:rPr lang="en-US" sz="2400" dirty="0" smtClean="0"/>
              <a:t> </a:t>
            </a:r>
            <a:r>
              <a:rPr lang="en-US" sz="2400" dirty="0" err="1" smtClean="0"/>
              <a:t>aliança</a:t>
            </a:r>
            <a:r>
              <a:rPr lang="en-US" sz="2400" dirty="0" smtClean="0"/>
              <a:t> </a:t>
            </a:r>
            <a:r>
              <a:rPr lang="en-US" sz="2400" dirty="0" err="1" smtClean="0"/>
              <a:t>hoje</a:t>
            </a:r>
            <a:r>
              <a:rPr lang="en-US" sz="2400" dirty="0" smtClean="0"/>
              <a:t>?</a:t>
            </a:r>
            <a:endParaRPr lang="pt-PT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PT" dirty="0" smtClean="0"/>
          </a:p>
          <a:p>
            <a:pPr algn="just"/>
            <a:r>
              <a:rPr lang="pt-PT" dirty="0" smtClean="0"/>
              <a:t>A quota do mercado global da Renault/</a:t>
            </a:r>
            <a:r>
              <a:rPr lang="pt-PT" dirty="0" err="1" smtClean="0"/>
              <a:t>Nissan</a:t>
            </a:r>
            <a:endParaRPr lang="pt-PT" dirty="0" smtClean="0"/>
          </a:p>
          <a:p>
            <a:pPr algn="just">
              <a:buNone/>
            </a:pPr>
            <a:endParaRPr lang="pt-PT" dirty="0" smtClean="0"/>
          </a:p>
          <a:p>
            <a:pPr algn="just"/>
            <a:r>
              <a:rPr lang="pt-PT" dirty="0" smtClean="0"/>
              <a:t>Entrada em novos mercados de ambas as partes</a:t>
            </a:r>
          </a:p>
          <a:p>
            <a:pPr algn="just">
              <a:buNone/>
            </a:pPr>
            <a:endParaRPr lang="pt-PT" dirty="0" smtClean="0"/>
          </a:p>
          <a:p>
            <a:pPr algn="just"/>
            <a:r>
              <a:rPr lang="pt-PT" dirty="0" smtClean="0"/>
              <a:t>Os resultados financeiros da </a:t>
            </a:r>
            <a:r>
              <a:rPr lang="pt-PT" dirty="0" err="1" smtClean="0"/>
              <a:t>Nissan</a:t>
            </a:r>
            <a:r>
              <a:rPr lang="pt-PT" dirty="0" smtClean="0"/>
              <a:t> (estavam quase em bancarrota antes da aliança) – análise de “</a:t>
            </a:r>
            <a:r>
              <a:rPr lang="pt-PT" dirty="0" err="1" smtClean="0"/>
              <a:t>key</a:t>
            </a:r>
            <a:r>
              <a:rPr lang="pt-PT" dirty="0" smtClean="0"/>
              <a:t> figures”</a:t>
            </a:r>
          </a:p>
          <a:p>
            <a:pPr algn="just">
              <a:buNone/>
            </a:pPr>
            <a:endParaRPr lang="pt-PT" dirty="0" smtClean="0"/>
          </a:p>
          <a:p>
            <a:pPr algn="just"/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Sem títul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124744"/>
            <a:ext cx="7056783" cy="5623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1856</TotalTime>
  <Words>918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Fluxo</vt:lpstr>
      <vt:lpstr>Caso Renault/Nissan</vt:lpstr>
      <vt:lpstr>Historial Renault</vt:lpstr>
      <vt:lpstr>Historial Nissan</vt:lpstr>
      <vt:lpstr>Historial Daimler-Chrysler</vt:lpstr>
      <vt:lpstr>1. Quais as principais razões que levaram a Nissan a preferir a Renault à Daimler-Chrysler</vt:lpstr>
      <vt:lpstr>2. Diferenças nas abordagens seguidas pela Renault e Nissan na formação da Aliança</vt:lpstr>
      <vt:lpstr>3. Em vários pontos do texto é referido que se trata de “uma aliança entre iguais”.</vt:lpstr>
      <vt:lpstr>4. Que indicadores utilizariam para medir o sucesso desta aliança hoje?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Renault/Nissan</dc:title>
  <dc:creator>Cosmelli</dc:creator>
  <cp:lastModifiedBy>Ricardo Lozano Lopes</cp:lastModifiedBy>
  <cp:revision>42</cp:revision>
  <dcterms:created xsi:type="dcterms:W3CDTF">2011-06-16T17:12:16Z</dcterms:created>
  <dcterms:modified xsi:type="dcterms:W3CDTF">2011-06-16T17:16:56Z</dcterms:modified>
</cp:coreProperties>
</file>