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1.bin" ContentType="application/vnd.openxmlformats-officedocument.oleObject"/>
  <Override PartName="/ppt/notesSlides/notesSlide19.xml" ContentType="application/vnd.openxmlformats-officedocument.presentationml.notesSlide+xml"/>
  <Override PartName="/ppt/embeddings/oleObject12.bin" ContentType="application/vnd.openxmlformats-officedocument.oleObject"/>
  <Override PartName="/ppt/notesSlides/notesSlide2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5.bin" ContentType="application/vnd.openxmlformats-officedocument.oleObject"/>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embeddings/oleObject16.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31.xml" ContentType="application/vnd.openxmlformats-officedocument.presentationml.notesSlide+xml"/>
  <Override PartName="/ppt/embeddings/oleObject20.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9" r:id="rId18"/>
    <p:sldId id="272" r:id="rId19"/>
    <p:sldId id="273" r:id="rId20"/>
    <p:sldId id="274" r:id="rId21"/>
    <p:sldId id="275" r:id="rId22"/>
    <p:sldId id="279" r:id="rId23"/>
    <p:sldId id="276" r:id="rId24"/>
    <p:sldId id="277" r:id="rId25"/>
    <p:sldId id="278" r:id="rId26"/>
    <p:sldId id="282" r:id="rId27"/>
    <p:sldId id="280" r:id="rId28"/>
    <p:sldId id="281" r:id="rId29"/>
    <p:sldId id="283" r:id="rId30"/>
    <p:sldId id="284" r:id="rId31"/>
    <p:sldId id="285" r:id="rId32"/>
    <p:sldId id="288" r:id="rId33"/>
    <p:sldId id="286" r:id="rId34"/>
    <p:sldId id="287" r:id="rId35"/>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77" d="100"/>
          <a:sy n="77" d="100"/>
        </p:scale>
        <p:origin x="-2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57471264368"/>
          <c:y val="0.0947368421052633"/>
          <c:w val="0.821839080459771"/>
          <c:h val="0.736842105263158"/>
        </c:manualLayout>
      </c:layout>
      <c:scatterChart>
        <c:scatterStyle val="lineMarker"/>
        <c:varyColors val="0"/>
        <c:ser>
          <c:idx val="0"/>
          <c:order val="0"/>
          <c:spPr>
            <a:ln w="31312">
              <a:noFill/>
            </a:ln>
          </c:spPr>
          <c:marker>
            <c:symbol val="diamond"/>
            <c:size val="5"/>
            <c:spPr>
              <a:solidFill>
                <a:srgbClr val="000080"/>
              </a:solidFill>
              <a:ln>
                <a:solidFill>
                  <a:srgbClr val="000080"/>
                </a:solidFill>
                <a:prstDash val="solid"/>
              </a:ln>
            </c:spPr>
          </c:marker>
          <c:xVal>
            <c:numRef>
              <c:f>Sheet1!$D$20:$D$30</c:f>
              <c:numCache>
                <c:formatCode>General</c:formatCode>
                <c:ptCount val="11"/>
                <c:pt idx="0">
                  <c:v>0.0</c:v>
                </c:pt>
                <c:pt idx="1">
                  <c:v>0.05</c:v>
                </c:pt>
                <c:pt idx="2">
                  <c:v>0.1</c:v>
                </c:pt>
                <c:pt idx="3">
                  <c:v>0.15</c:v>
                </c:pt>
                <c:pt idx="4">
                  <c:v>0.2</c:v>
                </c:pt>
                <c:pt idx="5">
                  <c:v>0.25</c:v>
                </c:pt>
                <c:pt idx="6">
                  <c:v>0.3</c:v>
                </c:pt>
                <c:pt idx="7">
                  <c:v>0.35</c:v>
                </c:pt>
                <c:pt idx="8">
                  <c:v>0.4</c:v>
                </c:pt>
                <c:pt idx="9">
                  <c:v>0.45</c:v>
                </c:pt>
                <c:pt idx="10">
                  <c:v>0.5</c:v>
                </c:pt>
              </c:numCache>
            </c:numRef>
          </c:xVal>
          <c:yVal>
            <c:numRef>
              <c:f>Sheet1!$E$20:$E$30</c:f>
              <c:numCache>
                <c:formatCode>General</c:formatCode>
                <c:ptCount val="11"/>
                <c:pt idx="0">
                  <c:v>-100.0</c:v>
                </c:pt>
                <c:pt idx="1">
                  <c:v>-18.02232608840949</c:v>
                </c:pt>
                <c:pt idx="2">
                  <c:v>27.79864763335852</c:v>
                </c:pt>
                <c:pt idx="3">
                  <c:v>48.70980306674139</c:v>
                </c:pt>
                <c:pt idx="4">
                  <c:v>52.4691358024693</c:v>
                </c:pt>
                <c:pt idx="5">
                  <c:v>44.48</c:v>
                </c:pt>
                <c:pt idx="6">
                  <c:v>28.53541542663062</c:v>
                </c:pt>
                <c:pt idx="7">
                  <c:v>7.314076256818335</c:v>
                </c:pt>
                <c:pt idx="8">
                  <c:v>-17.28446480633066</c:v>
                </c:pt>
                <c:pt idx="9">
                  <c:v>-43.91041184479705</c:v>
                </c:pt>
                <c:pt idx="10">
                  <c:v>-71.60493827160489</c:v>
                </c:pt>
              </c:numCache>
            </c:numRef>
          </c:yVal>
          <c:smooth val="0"/>
        </c:ser>
        <c:dLbls>
          <c:showLegendKey val="0"/>
          <c:showVal val="0"/>
          <c:showCatName val="0"/>
          <c:showSerName val="0"/>
          <c:showPercent val="0"/>
          <c:showBubbleSize val="0"/>
        </c:dLbls>
        <c:axId val="2131936120"/>
        <c:axId val="2131944200"/>
      </c:scatterChart>
      <c:valAx>
        <c:axId val="2131936120"/>
        <c:scaling>
          <c:orientation val="minMax"/>
        </c:scaling>
        <c:delete val="0"/>
        <c:axPos val="b"/>
        <c:title>
          <c:tx>
            <c:rich>
              <a:bodyPr/>
              <a:lstStyle/>
              <a:p>
                <a:pPr>
                  <a:defRPr sz="548" b="1" i="0" u="none" strike="noStrike" baseline="0">
                    <a:solidFill>
                      <a:srgbClr val="000000"/>
                    </a:solidFill>
                    <a:latin typeface="Arial"/>
                    <a:ea typeface="Arial"/>
                    <a:cs typeface="Arial"/>
                  </a:defRPr>
                </a:pPr>
                <a:r>
                  <a:rPr lang="pt-PT" sz="1400" dirty="0" smtClean="0"/>
                  <a:t>Discount Rate</a:t>
                </a:r>
                <a:endParaRPr lang="pt-PT" sz="1400" dirty="0"/>
              </a:p>
            </c:rich>
          </c:tx>
          <c:layout>
            <c:manualLayout>
              <c:xMode val="edge"/>
              <c:yMode val="edge"/>
              <c:x val="0.431034482758621"/>
              <c:y val="0.863157894736842"/>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31944200"/>
        <c:crosses val="autoZero"/>
        <c:crossBetween val="midCat"/>
      </c:valAx>
      <c:valAx>
        <c:axId val="2131944200"/>
        <c:scaling>
          <c:orientation val="minMax"/>
        </c:scaling>
        <c:delete val="0"/>
        <c:axPos val="l"/>
        <c:majorGridlines>
          <c:spPr>
            <a:ln w="3479">
              <a:solidFill>
                <a:srgbClr val="FFFF99"/>
              </a:solidFill>
              <a:prstDash val="solid"/>
            </a:ln>
          </c:spPr>
        </c:majorGridlines>
        <c:title>
          <c:tx>
            <c:rich>
              <a:bodyPr/>
              <a:lstStyle/>
              <a:p>
                <a:pPr>
                  <a:defRPr sz="548" b="1" i="0" u="none" strike="noStrike" baseline="0">
                    <a:solidFill>
                      <a:srgbClr val="000000"/>
                    </a:solidFill>
                    <a:latin typeface="Arial"/>
                    <a:ea typeface="Arial"/>
                    <a:cs typeface="Arial"/>
                  </a:defRPr>
                </a:pPr>
                <a:r>
                  <a:rPr lang="pt-PT" sz="1400" dirty="0" smtClean="0"/>
                  <a:t>NPV</a:t>
                </a:r>
                <a:endParaRPr lang="pt-PT" sz="1400" dirty="0"/>
              </a:p>
            </c:rich>
          </c:tx>
          <c:layout>
            <c:manualLayout>
              <c:xMode val="edge"/>
              <c:yMode val="edge"/>
              <c:x val="0.0316091954022989"/>
              <c:y val="0.405263157894737"/>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31936120"/>
        <c:crosses val="autoZero"/>
        <c:crossBetween val="midCat"/>
      </c:valAx>
      <c:spPr>
        <a:solidFill>
          <a:srgbClr val="C0C0C0"/>
        </a:solidFill>
        <a:ln w="13917">
          <a:solidFill>
            <a:srgbClr val="808080"/>
          </a:solidFill>
          <a:prstDash val="solid"/>
        </a:ln>
      </c:spPr>
    </c:plotArea>
    <c:plotVisOnly val="1"/>
    <c:dispBlanksAs val="gap"/>
    <c:showDLblsOverMax val="0"/>
  </c:chart>
  <c:spPr>
    <a:solidFill>
      <a:srgbClr val="FFFFFF"/>
    </a:solidFill>
    <a:ln w="3479">
      <a:solidFill>
        <a:srgbClr val="000000"/>
      </a:solidFill>
      <a:prstDash val="solid"/>
    </a:ln>
  </c:spPr>
  <c:txPr>
    <a:bodyPr/>
    <a:lstStyle/>
    <a:p>
      <a:pPr>
        <a:defRPr sz="548"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image" Target="../media/image6.wmf"/><Relationship Id="rId2"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60A6372-4A63-4C35-B356-6412A5AF8C39}" type="datetimeFigureOut">
              <a:rPr lang="en-US" smtClean="0"/>
              <a:pPr/>
              <a:t>10/2/12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37D775-DF4A-4B2D-B1C0-62895A57068D}" type="slidenum">
              <a:rPr lang="en-US" smtClean="0"/>
              <a:pPr/>
              <a:t>‹#›</a:t>
            </a:fld>
            <a:endParaRPr lang="en-US"/>
          </a:p>
        </p:txBody>
      </p:sp>
    </p:spTree>
    <p:extLst>
      <p:ext uri="{BB962C8B-B14F-4D97-AF65-F5344CB8AC3E}">
        <p14:creationId xmlns:p14="http://schemas.microsoft.com/office/powerpoint/2010/main" val="423273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Documents and Settings\ramaral\Desktop\Templates iseg JPEG\capa mestrados.jpg"/>
          <p:cNvPicPr>
            <a:picLocks noChangeAspect="1" noChangeArrowheads="1"/>
          </p:cNvPicPr>
          <p:nvPr userDrawn="1"/>
        </p:nvPicPr>
        <p:blipFill>
          <a:blip r:embed="rId2" cstate="print"/>
          <a:srcRect/>
          <a:stretch>
            <a:fillRect/>
          </a:stretch>
        </p:blipFill>
        <p:spPr bwMode="auto">
          <a:xfrm>
            <a:off x="-1" y="-1"/>
            <a:ext cx="9144001" cy="6858001"/>
          </a:xfrm>
          <a:prstGeom prst="rect">
            <a:avLst/>
          </a:prstGeom>
          <a:noFill/>
        </p:spPr>
      </p:pic>
      <p:sp>
        <p:nvSpPr>
          <p:cNvPr id="3" name="Subtitle 2"/>
          <p:cNvSpPr>
            <a:spLocks noGrp="1"/>
          </p:cNvSpPr>
          <p:nvPr>
            <p:ph type="subTitle" idx="1" hasCustomPrompt="1"/>
          </p:nvPr>
        </p:nvSpPr>
        <p:spPr>
          <a:xfrm>
            <a:off x="755576" y="3573016"/>
            <a:ext cx="1584176" cy="576064"/>
          </a:xfrm>
        </p:spPr>
        <p:txBody>
          <a:bodyPr>
            <a:normAutofit/>
          </a:bodyPr>
          <a:lstStyle>
            <a:lvl1pPr marL="0" indent="0" algn="ctr">
              <a:buNone/>
              <a:defRPr sz="2200" baseline="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Set 2011</a:t>
            </a:r>
            <a:endParaRPr lang="pt-PT" dirty="0"/>
          </a:p>
        </p:txBody>
      </p:sp>
      <p:sp>
        <p:nvSpPr>
          <p:cNvPr id="8" name="Title 1"/>
          <p:cNvSpPr>
            <a:spLocks noGrp="1"/>
          </p:cNvSpPr>
          <p:nvPr>
            <p:ph type="ctrTitle" hasCustomPrompt="1"/>
          </p:nvPr>
        </p:nvSpPr>
        <p:spPr>
          <a:xfrm>
            <a:off x="395536" y="1772817"/>
            <a:ext cx="7772400" cy="1080120"/>
          </a:xfrm>
        </p:spPr>
        <p:txBody>
          <a:bodyPr>
            <a:normAutofit/>
          </a:bodyPr>
          <a:lstStyle>
            <a:lvl1pPr algn="l">
              <a:defRPr sz="4000">
                <a:solidFill>
                  <a:schemeClr val="bg1"/>
                </a:solidFill>
                <a:latin typeface="Franklin Gothic Book" pitchFamily="34" charset="0"/>
              </a:defRPr>
            </a:lvl1pPr>
          </a:lstStyle>
          <a:p>
            <a:r>
              <a:rPr lang="en-US" dirty="0" smtClean="0"/>
              <a:t>MESTRADOS</a:t>
            </a:r>
            <a:endParaRPr lang="pt-PT" dirty="0"/>
          </a:p>
        </p:txBody>
      </p:sp>
      <p:sp>
        <p:nvSpPr>
          <p:cNvPr id="7" name="Text Placeholder 6"/>
          <p:cNvSpPr>
            <a:spLocks noGrp="1"/>
          </p:cNvSpPr>
          <p:nvPr>
            <p:ph type="body" sz="quarter" idx="10" hasCustomPrompt="1"/>
          </p:nvPr>
        </p:nvSpPr>
        <p:spPr>
          <a:xfrm>
            <a:off x="755576" y="2924175"/>
            <a:ext cx="4967287" cy="504825"/>
          </a:xfrm>
        </p:spPr>
        <p:txBody>
          <a:bodyPr>
            <a:normAutofit/>
          </a:bodyPr>
          <a:lstStyle>
            <a:lvl1pPr>
              <a:buNone/>
              <a:defRPr sz="2500" baseline="0">
                <a:solidFill>
                  <a:schemeClr val="bg1"/>
                </a:solidFill>
                <a:latin typeface="Franklin Gothic Book" pitchFamily="34" charset="0"/>
              </a:defRPr>
            </a:lvl1pPr>
          </a:lstStyle>
          <a:p>
            <a:pPr lvl="0"/>
            <a:r>
              <a:rPr lang="pt-PT" dirty="0" smtClean="0"/>
              <a:t>Ciências Empresariais</a:t>
            </a:r>
            <a:endParaRPr lang="pt-P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10/2/12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10/2/12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10/2/12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10/2/12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Content Placeholder 2"/>
          <p:cNvSpPr>
            <a:spLocks noGrp="1"/>
          </p:cNvSpPr>
          <p:nvPr>
            <p:ph idx="20" hasCustomPrompt="1"/>
          </p:nvPr>
        </p:nvSpPr>
        <p:spPr>
          <a:xfrm>
            <a:off x="53006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2.TÍTULO DO CAPÍTULO</a:t>
            </a:r>
          </a:p>
        </p:txBody>
      </p:sp>
      <p:sp>
        <p:nvSpPr>
          <p:cNvPr id="9" name="Content Placeholder 2"/>
          <p:cNvSpPr>
            <a:spLocks noGrp="1"/>
          </p:cNvSpPr>
          <p:nvPr>
            <p:ph idx="29" hasCustomPrompt="1"/>
          </p:nvPr>
        </p:nvSpPr>
        <p:spPr>
          <a:xfrm>
            <a:off x="1728718"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Substítulo</a:t>
            </a:r>
            <a:r>
              <a:rPr lang="en-US" dirty="0" smtClean="0"/>
              <a:t> }</a:t>
            </a:r>
            <a:endParaRPr lang="pt-PT" dirty="0"/>
          </a:p>
        </p:txBody>
      </p:sp>
      <p:sp>
        <p:nvSpPr>
          <p:cNvPr id="10" name="Content Placeholder 2"/>
          <p:cNvSpPr>
            <a:spLocks noGrp="1"/>
          </p:cNvSpPr>
          <p:nvPr>
            <p:ph idx="30" hasCustomPrompt="1"/>
          </p:nvPr>
        </p:nvSpPr>
        <p:spPr>
          <a:xfrm>
            <a:off x="17287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1.TÍTULO DO CAPÍTULO</a:t>
            </a:r>
          </a:p>
        </p:txBody>
      </p:sp>
      <p:sp>
        <p:nvSpPr>
          <p:cNvPr id="11" name="Content Placeholder 2"/>
          <p:cNvSpPr>
            <a:spLocks noGrp="1"/>
          </p:cNvSpPr>
          <p:nvPr>
            <p:ph idx="31" hasCustomPrompt="1"/>
          </p:nvPr>
        </p:nvSpPr>
        <p:spPr>
          <a:xfrm>
            <a:off x="1728718"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2" name="Content Placeholder 2"/>
          <p:cNvSpPr>
            <a:spLocks noGrp="1"/>
          </p:cNvSpPr>
          <p:nvPr>
            <p:ph idx="32" hasCustomPrompt="1"/>
          </p:nvPr>
        </p:nvSpPr>
        <p:spPr>
          <a:xfrm>
            <a:off x="1728718"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3" name="Content Placeholder 2"/>
          <p:cNvSpPr>
            <a:spLocks noGrp="1"/>
          </p:cNvSpPr>
          <p:nvPr>
            <p:ph idx="33" hasCustomPrompt="1"/>
          </p:nvPr>
        </p:nvSpPr>
        <p:spPr>
          <a:xfrm>
            <a:off x="5286356"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4" name="Content Placeholder 2"/>
          <p:cNvSpPr>
            <a:spLocks noGrp="1"/>
          </p:cNvSpPr>
          <p:nvPr>
            <p:ph idx="34" hasCustomPrompt="1"/>
          </p:nvPr>
        </p:nvSpPr>
        <p:spPr>
          <a:xfrm>
            <a:off x="5286356"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5" name="Content Placeholder 2"/>
          <p:cNvSpPr>
            <a:spLocks noGrp="1"/>
          </p:cNvSpPr>
          <p:nvPr>
            <p:ph idx="35" hasCustomPrompt="1"/>
          </p:nvPr>
        </p:nvSpPr>
        <p:spPr>
          <a:xfrm>
            <a:off x="5286356"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  </a:t>
            </a:r>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074"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10708" y="3630"/>
            <a:ext cx="9144000" cy="6858000"/>
          </a:xfrm>
          <a:prstGeom prst="rect">
            <a:avLst/>
          </a:prstGeom>
          <a:noFill/>
        </p:spPr>
      </p:pic>
      <p:sp>
        <p:nvSpPr>
          <p:cNvPr id="3" name="Text Placeholder 2"/>
          <p:cNvSpPr>
            <a:spLocks noGrp="1"/>
          </p:cNvSpPr>
          <p:nvPr>
            <p:ph type="body" idx="13" hasCustomPrompt="1"/>
          </p:nvPr>
        </p:nvSpPr>
        <p:spPr>
          <a:xfrm>
            <a:off x="357158" y="2060848"/>
            <a:ext cx="842968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Kvlcmbknbjkvcnxbjcvnbmjvc,nxbm,vcnbjvcnbjkvcbnjkcvbkjcvbnjvkcbnjcvkbnkjvcnbjkvcbnjvkcbnkjvcbnkjvcfdgfdgfdgfdgfdgdgdfgdfgfd</a:t>
            </a:r>
          </a:p>
        </p:txBody>
      </p:sp>
      <p:sp>
        <p:nvSpPr>
          <p:cNvPr id="4"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
        <p:nvSpPr>
          <p:cNvPr id="5" name="Date Placeholder 4"/>
          <p:cNvSpPr>
            <a:spLocks noGrp="1"/>
          </p:cNvSpPr>
          <p:nvPr>
            <p:ph type="dt" sz="half" idx="14"/>
          </p:nvPr>
        </p:nvSpPr>
        <p:spPr>
          <a:xfrm>
            <a:off x="457200" y="6356350"/>
            <a:ext cx="2386608" cy="365125"/>
          </a:xfrm>
        </p:spPr>
        <p:txBody>
          <a:bodyPr/>
          <a:lstStyle/>
          <a:p>
            <a:r>
              <a:rPr lang="pt-PT" dirty="0" smtClean="0"/>
              <a:t>Corporate Investment Appraisal</a:t>
            </a:r>
            <a:endParaRPr lang="pt-PT" dirty="0"/>
          </a:p>
        </p:txBody>
      </p:sp>
      <p:sp>
        <p:nvSpPr>
          <p:cNvPr id="6" name="Slide Number Placeholder 5"/>
          <p:cNvSpPr>
            <a:spLocks noGrp="1"/>
          </p:cNvSpPr>
          <p:nvPr>
            <p:ph type="sldNum" sz="quarter" idx="15"/>
          </p:nvPr>
        </p:nvSpPr>
        <p:spPr/>
        <p:txBody>
          <a:bodyPr/>
          <a:lstStyle/>
          <a:p>
            <a:r>
              <a:rPr lang="pt-PT" dirty="0" smtClean="0"/>
              <a:t>Fall 2011 </a:t>
            </a:r>
            <a:fld id="{CD5604C5-C830-45FC-AE84-195D60FAA608}" type="slidenum">
              <a:rPr lang="pt-PT" smtClean="0"/>
              <a:pPr/>
              <a:t>‹#›</a:t>
            </a:fld>
            <a:endParaRPr lang="pt-PT" dirty="0"/>
          </a:p>
        </p:txBody>
      </p:sp>
      <p:sp>
        <p:nvSpPr>
          <p:cNvPr id="7" name="Footer Placeholder 6"/>
          <p:cNvSpPr>
            <a:spLocks noGrp="1"/>
          </p:cNvSpPr>
          <p:nvPr>
            <p:ph type="ftr" sz="quarter" idx="16"/>
          </p:nvPr>
        </p:nvSpPr>
        <p:spPr/>
        <p:txBody>
          <a:bodyPr/>
          <a:lstStyle/>
          <a:p>
            <a:r>
              <a:rPr lang="pt-PT" dirty="0" smtClean="0"/>
              <a:t>Clara Raposo</a:t>
            </a:r>
            <a:endParaRPr lang="pt-P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098"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57158"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644420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123" name="Picture 3"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131840"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32352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ubtitle 2"/>
          <p:cNvSpPr txBox="1">
            <a:spLocks/>
          </p:cNvSpPr>
          <p:nvPr userDrawn="1"/>
        </p:nvSpPr>
        <p:spPr>
          <a:xfrm>
            <a:off x="4427984" y="2924944"/>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pic>
        <p:nvPicPr>
          <p:cNvPr id="3075" name="Picture 3" descr="C:\Documents and Settings\ramaral\Desktop\Templates iseg JPEG\contra capa mestrado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1" name="Subtitle 2"/>
          <p:cNvSpPr txBox="1">
            <a:spLocks/>
          </p:cNvSpPr>
          <p:nvPr userDrawn="1"/>
        </p:nvSpPr>
        <p:spPr>
          <a:xfrm>
            <a:off x="4427984" y="2891416"/>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35063089-143E-4CA8-B1A4-9FD017EA9382}" type="datetimeFigureOut">
              <a:rPr lang="pt-PT" smtClean="0"/>
              <a:pPr/>
              <a:t>10/2/12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5063089-143E-4CA8-B1A4-9FD017EA9382}" type="datetimeFigureOut">
              <a:rPr lang="pt-PT" smtClean="0"/>
              <a:pPr/>
              <a:t>10/2/12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63089-143E-4CA8-B1A4-9FD017EA9382}" type="datetimeFigureOut">
              <a:rPr lang="pt-PT" smtClean="0"/>
              <a:pPr/>
              <a:t>10/2/12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3089-143E-4CA8-B1A4-9FD017EA9382}" type="datetimeFigureOut">
              <a:rPr lang="pt-PT" smtClean="0"/>
              <a:pPr/>
              <a:t>10/2/12</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04C5-C830-45FC-AE84-195D60FAA608}"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0.bin"/><Relationship Id="rId5"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xcel_97_-_2004_Worksheet1.xls"/><Relationship Id="rId5" Type="http://schemas.openxmlformats.org/officeDocument/2006/relationships/image" Target="../media/image14.w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1.bin"/><Relationship Id="rId5" Type="http://schemas.openxmlformats.org/officeDocument/2006/relationships/image" Target="../media/image15.w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2.bin"/><Relationship Id="rId5" Type="http://schemas.openxmlformats.org/officeDocument/2006/relationships/image" Target="../media/image16.w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3.bin"/><Relationship Id="rId5" Type="http://schemas.openxmlformats.org/officeDocument/2006/relationships/image" Target="../media/image17.wmf"/><Relationship Id="rId6" Type="http://schemas.openxmlformats.org/officeDocument/2006/relationships/oleObject" Target="../embeddings/oleObject14.bin"/><Relationship Id="rId7" Type="http://schemas.openxmlformats.org/officeDocument/2006/relationships/image" Target="../media/image18.w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5.bin"/><Relationship Id="rId5" Type="http://schemas.openxmlformats.org/officeDocument/2006/relationships/image" Target="../media/image19.w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2.xls"/><Relationship Id="rId5" Type="http://schemas.openxmlformats.org/officeDocument/2006/relationships/image" Target="../media/image20.wmf"/><Relationship Id="rId6" Type="http://schemas.openxmlformats.org/officeDocument/2006/relationships/oleObject" Target="../embeddings/oleObject16.bin"/><Relationship Id="rId7" Type="http://schemas.openxmlformats.org/officeDocument/2006/relationships/image" Target="../media/image21.wmf"/><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3.xls"/><Relationship Id="rId5" Type="http://schemas.openxmlformats.org/officeDocument/2006/relationships/image" Target="../media/image20.wmf"/><Relationship Id="rId1" Type="http://schemas.openxmlformats.org/officeDocument/2006/relationships/vmlDrawing" Target="../drawings/vmlDrawing11.v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7.bin"/><Relationship Id="rId5" Type="http://schemas.openxmlformats.org/officeDocument/2006/relationships/image" Target="../media/image22.wmf"/><Relationship Id="rId6" Type="http://schemas.openxmlformats.org/officeDocument/2006/relationships/oleObject" Target="../embeddings/oleObject18.bin"/><Relationship Id="rId7" Type="http://schemas.openxmlformats.org/officeDocument/2006/relationships/image" Target="../media/image23.wmf"/><Relationship Id="rId8" Type="http://schemas.openxmlformats.org/officeDocument/2006/relationships/oleObject" Target="../embeddings/oleObject19.bin"/><Relationship Id="rId9" Type="http://schemas.openxmlformats.org/officeDocument/2006/relationships/image" Target="../media/image24.wmf"/><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0.bin"/><Relationship Id="rId5" Type="http://schemas.openxmlformats.org/officeDocument/2006/relationships/image" Target="../media/image25.wmf"/><Relationship Id="rId1" Type="http://schemas.openxmlformats.org/officeDocument/2006/relationships/vmlDrawing" Target="../drawings/vmlDrawing13.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6.wmf"/><Relationship Id="rId6" Type="http://schemas.openxmlformats.org/officeDocument/2006/relationships/oleObject" Target="../embeddings/oleObject4.bin"/><Relationship Id="rId7" Type="http://schemas.openxmlformats.org/officeDocument/2006/relationships/image" Target="../media/image7.wmf"/><Relationship Id="rId8" Type="http://schemas.openxmlformats.org/officeDocument/2006/relationships/oleObject" Target="../embeddings/oleObject5.bin"/><Relationship Id="rId9" Type="http://schemas.openxmlformats.org/officeDocument/2006/relationships/image" Target="../media/image8.wmf"/><Relationship Id="rId10" Type="http://schemas.openxmlformats.org/officeDocument/2006/relationships/oleObject" Target="../embeddings/oleObject6.bin"/><Relationship Id="rId11"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10.wmf"/><Relationship Id="rId6" Type="http://schemas.openxmlformats.org/officeDocument/2006/relationships/oleObject" Target="../embeddings/oleObject8.bin"/><Relationship Id="rId7" Type="http://schemas.openxmlformats.org/officeDocument/2006/relationships/image" Target="../media/image11.wmf"/><Relationship Id="rId8" Type="http://schemas.openxmlformats.org/officeDocument/2006/relationships/oleObject" Target="../embeddings/oleObject9.bin"/><Relationship Id="rId9"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pt-PT" dirty="0" err="1" smtClean="0"/>
              <a:t>Fall</a:t>
            </a:r>
            <a:r>
              <a:rPr lang="pt-PT" dirty="0" smtClean="0"/>
              <a:t> </a:t>
            </a:r>
            <a:r>
              <a:rPr lang="pt-PT" dirty="0" smtClean="0"/>
              <a:t>2012</a:t>
            </a:r>
            <a:endParaRPr lang="pt-PT" dirty="0"/>
          </a:p>
        </p:txBody>
      </p:sp>
      <p:sp>
        <p:nvSpPr>
          <p:cNvPr id="3" name="Title 2"/>
          <p:cNvSpPr>
            <a:spLocks noGrp="1"/>
          </p:cNvSpPr>
          <p:nvPr>
            <p:ph type="ctrTitle"/>
          </p:nvPr>
        </p:nvSpPr>
        <p:spPr>
          <a:xfrm>
            <a:off x="-36512" y="1700808"/>
            <a:ext cx="7772400" cy="1080120"/>
          </a:xfrm>
        </p:spPr>
        <p:txBody>
          <a:bodyPr>
            <a:normAutofit/>
          </a:bodyPr>
          <a:lstStyle/>
          <a:p>
            <a:r>
              <a:rPr lang="pt-PT" dirty="0" smtClean="0"/>
              <a:t>THE INVESTMENT DECISION</a:t>
            </a:r>
            <a:endParaRPr lang="pt-PT" dirty="0"/>
          </a:p>
        </p:txBody>
      </p:sp>
      <p:sp>
        <p:nvSpPr>
          <p:cNvPr id="4" name="Text Placeholder 3"/>
          <p:cNvSpPr>
            <a:spLocks noGrp="1"/>
          </p:cNvSpPr>
          <p:nvPr>
            <p:ph type="body" sz="quarter" idx="10"/>
          </p:nvPr>
        </p:nvSpPr>
        <p:spPr/>
        <p:txBody>
          <a:bodyPr/>
          <a:lstStyle/>
          <a:p>
            <a:r>
              <a:rPr lang="pt-PT" dirty="0" smtClean="0"/>
              <a:t>Corporate Investment Appraisal</a:t>
            </a:r>
          </a:p>
          <a:p>
            <a:endParaRPr lang="pt-PT" dirty="0"/>
          </a:p>
        </p:txBody>
      </p:sp>
      <p:sp>
        <p:nvSpPr>
          <p:cNvPr id="5" name="Title 2"/>
          <p:cNvSpPr txBox="1">
            <a:spLocks/>
          </p:cNvSpPr>
          <p:nvPr/>
        </p:nvSpPr>
        <p:spPr>
          <a:xfrm>
            <a:off x="327992" y="404664"/>
            <a:ext cx="7772400" cy="1080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4000" b="0" i="0" u="none" strike="noStrike" kern="1200" cap="none" spc="0" normalizeH="0" baseline="0" noProof="0" dirty="0" smtClean="0">
                <a:ln>
                  <a:noFill/>
                </a:ln>
                <a:solidFill>
                  <a:srgbClr val="C00000"/>
                </a:solidFill>
                <a:effectLst/>
                <a:uLnTx/>
                <a:uFillTx/>
                <a:latin typeface="Franklin Gothic Book" pitchFamily="34" charset="0"/>
                <a:ea typeface="+mj-ea"/>
                <a:cs typeface="+mj-cs"/>
              </a:rPr>
              <a:t>Masters in FINANCE</a:t>
            </a:r>
            <a:r>
              <a:rPr kumimoji="0" lang="pt-PT" sz="4000" b="0" i="0" u="none" strike="noStrike" kern="1200" cap="none" spc="0" normalizeH="0" baseline="0" noProof="0" dirty="0" smtClean="0">
                <a:ln>
                  <a:noFill/>
                </a:ln>
                <a:solidFill>
                  <a:schemeClr val="bg1"/>
                </a:solidFill>
                <a:effectLst/>
                <a:uLnTx/>
                <a:uFillTx/>
                <a:latin typeface="Franklin Gothic Book" pitchFamily="34" charset="0"/>
                <a:ea typeface="+mj-ea"/>
                <a:cs typeface="+mj-cs"/>
              </a:rPr>
              <a:t>E</a:t>
            </a:r>
            <a:endParaRPr kumimoji="0" lang="pt-PT" sz="4000" b="0" i="0" u="none" strike="noStrike" kern="1200" cap="none" spc="0" normalizeH="0" baseline="0" noProof="0" dirty="0">
              <a:ln>
                <a:noFill/>
              </a:ln>
              <a:solidFill>
                <a:schemeClr val="bg1"/>
              </a:solidFill>
              <a:effectLst/>
              <a:uLnTx/>
              <a:uFillTx/>
              <a:latin typeface="Franklin Gothic Book"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492896"/>
            <a:ext cx="8429684" cy="3507872"/>
          </a:xfrm>
        </p:spPr>
        <p:txBody>
          <a:bodyPr/>
          <a:lstStyle/>
          <a:p>
            <a:r>
              <a:rPr lang="pt-PT" dirty="0" smtClean="0">
                <a:solidFill>
                  <a:srgbClr val="FF0000"/>
                </a:solidFill>
              </a:rPr>
              <a:t>Example:</a:t>
            </a:r>
            <a:r>
              <a:rPr lang="pt-PT" dirty="0" smtClean="0">
                <a:solidFill>
                  <a:srgbClr val="000000"/>
                </a:solidFill>
              </a:rPr>
              <a:t> Consider the previous example, assuming now that out of the €350 000 invested, €200 000 were equity. We have a projection of the Annual Net Income.</a:t>
            </a:r>
          </a:p>
          <a:p>
            <a:endParaRPr lang="pt-PT" sz="800"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EQUITY (ROE)</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8610" name="Object 4"/>
          <p:cNvGraphicFramePr>
            <a:graphicFrameLocks noGrp="1" noChangeAspect="1"/>
          </p:cNvGraphicFramePr>
          <p:nvPr/>
        </p:nvGraphicFramePr>
        <p:xfrm>
          <a:off x="2173288" y="1844675"/>
          <a:ext cx="4940300" cy="514350"/>
        </p:xfrm>
        <a:graphic>
          <a:graphicData uri="http://schemas.openxmlformats.org/presentationml/2006/ole">
            <mc:AlternateContent xmlns:mc="http://schemas.openxmlformats.org/markup-compatibility/2006">
              <mc:Choice xmlns:v="urn:schemas-microsoft-com:vml" Requires="v">
                <p:oleObj spid="_x0000_s68616" name="Equation" r:id="rId4" imgW="4025880" imgH="419040" progId="Equation.3">
                  <p:embed/>
                </p:oleObj>
              </mc:Choice>
              <mc:Fallback>
                <p:oleObj name="Equation" r:id="rId4" imgW="402588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288" y="1844675"/>
                        <a:ext cx="4940300" cy="514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776"/>
          <p:cNvGraphicFramePr>
            <a:graphicFrameLocks/>
          </p:cNvGraphicFramePr>
          <p:nvPr/>
        </p:nvGraphicFramePr>
        <p:xfrm>
          <a:off x="593725" y="3501007"/>
          <a:ext cx="7722691" cy="2377122"/>
        </p:xfrm>
        <a:graphic>
          <a:graphicData uri="http://schemas.openxmlformats.org/drawingml/2006/table">
            <a:tbl>
              <a:tblPr/>
              <a:tblGrid>
                <a:gridCol w="1602011"/>
                <a:gridCol w="720080"/>
                <a:gridCol w="734643"/>
                <a:gridCol w="744463"/>
                <a:gridCol w="820059"/>
                <a:gridCol w="797179"/>
                <a:gridCol w="720080"/>
                <a:gridCol w="648072"/>
                <a:gridCol w="720488"/>
                <a:gridCol w="215616"/>
              </a:tblGrid>
              <a:tr h="3227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t</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0</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1</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2</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3</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4</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5</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cap="flat">
                      <a:noFill/>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Equipment</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350000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210000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Depreciation</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PT"/>
                    </a:p>
                  </a:txBody>
                  <a:tcPr/>
                </a:tc>
              </a:tr>
              <a:tr h="255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a:t>
                      </a:r>
                      <a:r>
                        <a:rPr kumimoji="0" lang="en-US" sz="1200" b="0" i="0" u="none" strike="noStrike" cap="none" normalizeH="0" baseline="0" dirty="0" err="1" smtClean="0">
                          <a:ln>
                            <a:noFill/>
                          </a:ln>
                          <a:solidFill>
                            <a:srgbClr val="000000"/>
                          </a:solidFill>
                          <a:effectLst/>
                          <a:latin typeface="Franklin Gothic Book" pitchFamily="34" charset="0"/>
                          <a:cs typeface="Arial" charset="0"/>
                        </a:rPr>
                        <a:t>Equiy</a:t>
                      </a:r>
                      <a:r>
                        <a:rPr kumimoji="0" lang="en-US" sz="1200" b="0" i="0" u="none" strike="noStrike" cap="none" normalizeH="0" baseline="0" dirty="0" smtClean="0">
                          <a:ln>
                            <a:noFill/>
                          </a:ln>
                          <a:solidFill>
                            <a:srgbClr val="000000"/>
                          </a:solidFill>
                          <a:effectLst/>
                          <a:latin typeface="Franklin Gothic Book" pitchFamily="34" charset="0"/>
                          <a:cs typeface="Arial" charset="0"/>
                        </a:rPr>
                        <a:t> Invested</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0.5714</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Proportion of    Equity</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Average BV Equity Inv.</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180000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Net Income</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60000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55000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40000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25000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r>
              <a:tr h="3061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Annual ROE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0.3333</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0.3929</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0.4167</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0.7500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10</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400" dirty="0" smtClean="0"/>
              <a:t> These accounting measures (ROC, ROE) disregard the time value of money (no discounting); and</a:t>
            </a:r>
          </a:p>
          <a:p>
            <a:pPr>
              <a:buFont typeface="Arial" pitchFamily="34" charset="0"/>
              <a:buChar char="•"/>
            </a:pPr>
            <a:r>
              <a:rPr lang="en-US" sz="2400" dirty="0" smtClean="0"/>
              <a:t> Do not take into account the right timing of cash flows from the point of view of investors.</a:t>
            </a:r>
            <a:endParaRPr lang="en-US" sz="2400"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2. FROM ACCOUNTING NUMBERS TO CASH FLOWS</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a:t>
            </a:r>
            <a:r>
              <a:rPr lang="pt-PT" sz="2000" dirty="0" smtClean="0">
                <a:solidFill>
                  <a:srgbClr val="000000"/>
                </a:solidFill>
              </a:rPr>
              <a:t>2 Possible views:</a:t>
            </a:r>
          </a:p>
          <a:p>
            <a:pPr lvl="1"/>
            <a:r>
              <a:rPr lang="pt-PT" sz="2000" dirty="0" smtClean="0">
                <a:solidFill>
                  <a:srgbClr val="000000"/>
                </a:solidFill>
              </a:rPr>
              <a:t>From the Perspective of Equity Only (</a:t>
            </a:r>
            <a:r>
              <a:rPr lang="pt-PT" sz="2000" dirty="0" smtClean="0">
                <a:solidFill>
                  <a:srgbClr val="FF0000"/>
                </a:solidFill>
              </a:rPr>
              <a:t>Equity Approach</a:t>
            </a:r>
            <a:r>
              <a:rPr lang="pt-PT" sz="2000" dirty="0" smtClean="0">
                <a:solidFill>
                  <a:srgbClr val="000000"/>
                </a:solidFill>
              </a:rPr>
              <a:t>)</a:t>
            </a:r>
          </a:p>
          <a:p>
            <a:pPr lvl="2"/>
            <a:r>
              <a:rPr lang="pt-PT" sz="2000" dirty="0" smtClean="0">
                <a:solidFill>
                  <a:srgbClr val="000000"/>
                </a:solidFill>
              </a:rPr>
              <a:t>FCFE and Discount Rate = Cost of Equity;</a:t>
            </a:r>
          </a:p>
          <a:p>
            <a:pPr lvl="1"/>
            <a:r>
              <a:rPr lang="pt-PT" sz="2000" dirty="0" smtClean="0">
                <a:solidFill>
                  <a:srgbClr val="000000"/>
                </a:solidFill>
              </a:rPr>
              <a:t>From the Perspective of the All Investors (</a:t>
            </a:r>
            <a:r>
              <a:rPr lang="pt-PT" sz="2000" dirty="0" smtClean="0">
                <a:solidFill>
                  <a:srgbClr val="FF0000"/>
                </a:solidFill>
              </a:rPr>
              <a:t>Firm Approach</a:t>
            </a:r>
            <a:r>
              <a:rPr lang="pt-PT" sz="2000" dirty="0" smtClean="0">
                <a:solidFill>
                  <a:srgbClr val="000000"/>
                </a:solidFill>
              </a:rPr>
              <a:t>)</a:t>
            </a:r>
          </a:p>
          <a:p>
            <a:pPr lvl="2"/>
            <a:r>
              <a:rPr lang="pt-PT" sz="2000" dirty="0" smtClean="0">
                <a:solidFill>
                  <a:srgbClr val="000000"/>
                </a:solidFill>
              </a:rPr>
              <a:t>FCFF and  Discount Rate = Average Cost of Capital.</a:t>
            </a:r>
          </a:p>
          <a:p>
            <a:pPr>
              <a:buFont typeface="Arial" pitchFamily="34" charset="0"/>
              <a:buChar char="•"/>
            </a:pPr>
            <a:r>
              <a:rPr lang="pt-PT" sz="2000" dirty="0" smtClean="0">
                <a:solidFill>
                  <a:srgbClr val="000000"/>
                </a:solidFill>
              </a:rPr>
              <a:t> A typical project has the following components:</a:t>
            </a:r>
          </a:p>
          <a:p>
            <a:pPr lvl="1"/>
            <a:r>
              <a:rPr lang="pt-PT" sz="2000" dirty="0" smtClean="0">
                <a:solidFill>
                  <a:srgbClr val="000000"/>
                </a:solidFill>
              </a:rPr>
              <a:t>Investment in Fixed Assets;</a:t>
            </a:r>
          </a:p>
          <a:p>
            <a:pPr lvl="1"/>
            <a:r>
              <a:rPr lang="pt-PT" sz="2000" dirty="0" smtClean="0">
                <a:solidFill>
                  <a:srgbClr val="000000"/>
                </a:solidFill>
              </a:rPr>
              <a:t>Operational Cash Flows;</a:t>
            </a:r>
          </a:p>
          <a:p>
            <a:pPr lvl="1"/>
            <a:r>
              <a:rPr lang="pt-PT" sz="2000" dirty="0" smtClean="0">
                <a:solidFill>
                  <a:srgbClr val="000000"/>
                </a:solidFill>
              </a:rPr>
              <a:t>Residual Value.</a:t>
            </a:r>
          </a:p>
          <a:p>
            <a:endParaRPr lang="en-US" dirty="0"/>
          </a:p>
        </p:txBody>
      </p:sp>
      <p:sp>
        <p:nvSpPr>
          <p:cNvPr id="3" name="Text Placeholder 2"/>
          <p:cNvSpPr>
            <a:spLocks noGrp="1"/>
          </p:cNvSpPr>
          <p:nvPr>
            <p:ph type="body" idx="1"/>
          </p:nvPr>
        </p:nvSpPr>
        <p:spPr/>
        <p:txBody>
          <a:bodyPr/>
          <a:lstStyle/>
          <a:p>
            <a:r>
              <a:rPr lang="en-US" dirty="0" smtClean="0"/>
              <a:t>3. CASH FLOWS</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12</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182876" y="2060848"/>
            <a:ext cx="8429684" cy="3939920"/>
          </a:xfrm>
        </p:spPr>
        <p:txBody>
          <a:bodyPr>
            <a:normAutofit/>
          </a:bodyPr>
          <a:lstStyle/>
          <a:p>
            <a:r>
              <a:rPr lang="pt-PT" sz="2200" dirty="0" smtClean="0">
                <a:solidFill>
                  <a:srgbClr val="000000"/>
                </a:solidFill>
              </a:rPr>
              <a:t>FCFF = EBIT (1-Tc)</a:t>
            </a:r>
          </a:p>
          <a:p>
            <a:r>
              <a:rPr lang="pt-PT" sz="2200" dirty="0" smtClean="0">
                <a:solidFill>
                  <a:srgbClr val="000000"/>
                </a:solidFill>
              </a:rPr>
              <a:t>          + Depreciation</a:t>
            </a:r>
          </a:p>
          <a:p>
            <a:r>
              <a:rPr lang="pt-PT" sz="2200" dirty="0" smtClean="0">
                <a:solidFill>
                  <a:srgbClr val="000000"/>
                </a:solidFill>
              </a:rPr>
              <a:t>           - CapEx (Capital Expenditures or Investment in Fixed Assets)</a:t>
            </a:r>
          </a:p>
          <a:p>
            <a:r>
              <a:rPr lang="pt-PT" sz="2200" dirty="0" smtClean="0">
                <a:solidFill>
                  <a:srgbClr val="000000"/>
                </a:solidFill>
              </a:rPr>
              <a:t>           - Changes in Net Working Capital</a:t>
            </a:r>
          </a:p>
          <a:p>
            <a:r>
              <a:rPr lang="pt-PT" sz="2200" dirty="0" smtClean="0">
                <a:solidFill>
                  <a:srgbClr val="000000"/>
                </a:solidFill>
              </a:rPr>
              <a:t>            </a:t>
            </a:r>
          </a:p>
          <a:p>
            <a:r>
              <a:rPr lang="pt-PT" sz="2200" dirty="0" smtClean="0">
                <a:solidFill>
                  <a:srgbClr val="000000"/>
                </a:solidFill>
              </a:rPr>
              <a:t>	</a:t>
            </a:r>
            <a:endParaRPr lang="en-US" sz="2000" dirty="0"/>
          </a:p>
        </p:txBody>
      </p:sp>
      <p:sp>
        <p:nvSpPr>
          <p:cNvPr id="3" name="Text Placeholder 2"/>
          <p:cNvSpPr>
            <a:spLocks noGrp="1"/>
          </p:cNvSpPr>
          <p:nvPr>
            <p:ph type="body" idx="1"/>
          </p:nvPr>
        </p:nvSpPr>
        <p:spPr>
          <a:xfrm>
            <a:off x="323528" y="908720"/>
            <a:ext cx="5472608" cy="642942"/>
          </a:xfrm>
        </p:spPr>
        <p:txBody>
          <a:bodyPr>
            <a:noAutofit/>
          </a:bodyPr>
          <a:lstStyle/>
          <a:p>
            <a:r>
              <a:rPr lang="en-US" sz="2800" dirty="0" smtClean="0"/>
              <a:t>3. FREE CASH FLOW TO THE FIRM </a:t>
            </a:r>
            <a:endParaRPr lang="en-US" sz="2800" dirty="0"/>
          </a:p>
        </p:txBody>
      </p:sp>
      <p:sp>
        <p:nvSpPr>
          <p:cNvPr id="4" name="Right Brace 3"/>
          <p:cNvSpPr/>
          <p:nvPr/>
        </p:nvSpPr>
        <p:spPr>
          <a:xfrm>
            <a:off x="3491880" y="2204864"/>
            <a:ext cx="360040"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23928" y="2267580"/>
            <a:ext cx="2376264" cy="369332"/>
          </a:xfrm>
          <a:prstGeom prst="rect">
            <a:avLst/>
          </a:prstGeom>
          <a:noFill/>
          <a:ln>
            <a:solidFill>
              <a:srgbClr val="FF0000"/>
            </a:solidFill>
          </a:ln>
        </p:spPr>
        <p:txBody>
          <a:bodyPr wrap="square" rtlCol="0">
            <a:spAutoFit/>
          </a:bodyPr>
          <a:lstStyle/>
          <a:p>
            <a:r>
              <a:rPr lang="en-US" dirty="0" smtClean="0">
                <a:latin typeface="Franklin Gothic Book" pitchFamily="34" charset="0"/>
              </a:rPr>
              <a:t>Unlevered Net Income</a:t>
            </a:r>
            <a:endParaRPr lang="en-US" dirty="0">
              <a:latin typeface="Franklin Gothic Book" pitchFamily="34" charset="0"/>
            </a:endParaRPr>
          </a:p>
        </p:txBody>
      </p:sp>
      <p:sp>
        <p:nvSpPr>
          <p:cNvPr id="6" name="Left Brace 5"/>
          <p:cNvSpPr/>
          <p:nvPr/>
        </p:nvSpPr>
        <p:spPr>
          <a:xfrm>
            <a:off x="1691680" y="2708920"/>
            <a:ext cx="261743"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008" y="2708920"/>
            <a:ext cx="1547664" cy="923330"/>
          </a:xfrm>
          <a:prstGeom prst="rect">
            <a:avLst/>
          </a:prstGeom>
          <a:noFill/>
          <a:ln>
            <a:solidFill>
              <a:srgbClr val="FF0000"/>
            </a:solidFill>
          </a:ln>
        </p:spPr>
        <p:txBody>
          <a:bodyPr wrap="square" rtlCol="0">
            <a:spAutoFit/>
          </a:bodyPr>
          <a:lstStyle/>
          <a:p>
            <a:r>
              <a:rPr lang="en-US" dirty="0" smtClean="0">
                <a:latin typeface="Franklin Gothic Book" pitchFamily="34" charset="0"/>
              </a:rPr>
              <a:t>Net Investment in Fixed Assets</a:t>
            </a:r>
            <a:endParaRPr lang="en-US" dirty="0">
              <a:latin typeface="Franklin Gothic Book" pitchFamily="34" charset="0"/>
            </a:endParaRPr>
          </a:p>
        </p:txBody>
      </p:sp>
      <p:cxnSp>
        <p:nvCxnSpPr>
          <p:cNvPr id="9" name="Elbow Connector 8"/>
          <p:cNvCxnSpPr/>
          <p:nvPr/>
        </p:nvCxnSpPr>
        <p:spPr>
          <a:xfrm rot="5400000">
            <a:off x="6372200" y="3933056"/>
            <a:ext cx="1008112" cy="432048"/>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6176" y="4653136"/>
            <a:ext cx="1512168" cy="1477328"/>
          </a:xfrm>
          <a:prstGeom prst="rect">
            <a:avLst/>
          </a:prstGeom>
          <a:noFill/>
          <a:ln>
            <a:solidFill>
              <a:srgbClr val="FF0000"/>
            </a:solidFill>
          </a:ln>
        </p:spPr>
        <p:txBody>
          <a:bodyPr wrap="square" rtlCol="0">
            <a:spAutoFit/>
          </a:bodyPr>
          <a:lstStyle/>
          <a:p>
            <a:pPr algn="ctr"/>
            <a:r>
              <a:rPr lang="en-US" dirty="0" smtClean="0">
                <a:latin typeface="Franklin Gothic Book" pitchFamily="34" charset="0"/>
              </a:rPr>
              <a:t>May include sale of equipment, as negative investment.</a:t>
            </a:r>
            <a:endParaRPr lang="en-US" dirty="0">
              <a:latin typeface="Franklin Gothic Book" pitchFamily="34" charset="0"/>
            </a:endParaRPr>
          </a:p>
        </p:txBody>
      </p:sp>
      <p:sp>
        <p:nvSpPr>
          <p:cNvPr id="11" name="Right Brace 10"/>
          <p:cNvSpPr/>
          <p:nvPr/>
        </p:nvSpPr>
        <p:spPr>
          <a:xfrm>
            <a:off x="6300192" y="2132856"/>
            <a:ext cx="360040" cy="93610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732240" y="2348880"/>
            <a:ext cx="2411760" cy="369332"/>
          </a:xfrm>
          <a:prstGeom prst="rect">
            <a:avLst/>
          </a:prstGeom>
          <a:noFill/>
          <a:ln>
            <a:solidFill>
              <a:srgbClr val="C00000"/>
            </a:solidFill>
          </a:ln>
        </p:spPr>
        <p:txBody>
          <a:bodyPr wrap="square" rtlCol="0">
            <a:spAutoFit/>
          </a:bodyPr>
          <a:lstStyle/>
          <a:p>
            <a:r>
              <a:rPr lang="en-US" dirty="0" smtClean="0">
                <a:latin typeface="Franklin Gothic Book" pitchFamily="34" charset="0"/>
              </a:rPr>
              <a:t>Operating Cash Flow</a:t>
            </a:r>
            <a:endParaRPr lang="en-US" dirty="0">
              <a:latin typeface="Franklin Gothic Book" pitchFamily="34" charset="0"/>
            </a:endParaRPr>
          </a:p>
        </p:txBody>
      </p:sp>
      <p:cxnSp>
        <p:nvCxnSpPr>
          <p:cNvPr id="14" name="Elbow Connector 13"/>
          <p:cNvCxnSpPr/>
          <p:nvPr/>
        </p:nvCxnSpPr>
        <p:spPr>
          <a:xfrm rot="5400000">
            <a:off x="3959932" y="4473116"/>
            <a:ext cx="576064" cy="72008"/>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5856" y="4843026"/>
            <a:ext cx="2592288" cy="1754326"/>
          </a:xfrm>
          <a:prstGeom prst="rect">
            <a:avLst/>
          </a:prstGeom>
          <a:noFill/>
          <a:ln>
            <a:solidFill>
              <a:srgbClr val="C00000"/>
            </a:solidFill>
          </a:ln>
        </p:spPr>
        <p:txBody>
          <a:bodyPr wrap="square" rtlCol="0">
            <a:spAutoFit/>
          </a:bodyPr>
          <a:lstStyle/>
          <a:p>
            <a:pPr algn="ctr"/>
            <a:r>
              <a:rPr lang="en-US" dirty="0" smtClean="0">
                <a:latin typeface="Franklin Gothic Book" pitchFamily="34" charset="0"/>
              </a:rPr>
              <a:t>Net Working Capital</a:t>
            </a:r>
          </a:p>
          <a:p>
            <a:pPr algn="ctr"/>
            <a:r>
              <a:rPr lang="en-US" dirty="0" smtClean="0">
                <a:latin typeface="Franklin Gothic Book" pitchFamily="34" charset="0"/>
              </a:rPr>
              <a:t> =</a:t>
            </a:r>
          </a:p>
          <a:p>
            <a:pPr algn="ctr"/>
            <a:r>
              <a:rPr lang="en-US" dirty="0" smtClean="0">
                <a:latin typeface="Franklin Gothic Book" pitchFamily="34" charset="0"/>
              </a:rPr>
              <a:t>Accounts Receivables </a:t>
            </a:r>
          </a:p>
          <a:p>
            <a:pPr algn="ctr"/>
            <a:r>
              <a:rPr lang="en-US" dirty="0" smtClean="0">
                <a:latin typeface="Franklin Gothic Book" pitchFamily="34" charset="0"/>
              </a:rPr>
              <a:t>+ Inventories </a:t>
            </a:r>
          </a:p>
          <a:p>
            <a:pPr algn="ctr"/>
            <a:r>
              <a:rPr lang="en-US" dirty="0" smtClean="0">
                <a:latin typeface="Franklin Gothic Book" pitchFamily="34" charset="0"/>
              </a:rPr>
              <a:t>– Accounts Payable</a:t>
            </a:r>
          </a:p>
          <a:p>
            <a:r>
              <a:rPr lang="en-US" dirty="0" smtClean="0"/>
              <a:t> </a:t>
            </a:r>
            <a:endParaRPr lang="en-US" dirty="0"/>
          </a:p>
        </p:txBody>
      </p:sp>
      <p:sp>
        <p:nvSpPr>
          <p:cNvPr id="16" name="Left Brace 15"/>
          <p:cNvSpPr/>
          <p:nvPr/>
        </p:nvSpPr>
        <p:spPr>
          <a:xfrm>
            <a:off x="1835696" y="3429000"/>
            <a:ext cx="144016"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95536" y="3789040"/>
            <a:ext cx="1440160" cy="646331"/>
          </a:xfrm>
          <a:prstGeom prst="rect">
            <a:avLst/>
          </a:prstGeom>
          <a:noFill/>
          <a:ln>
            <a:solidFill>
              <a:srgbClr val="FF0000"/>
            </a:solidFill>
          </a:ln>
        </p:spPr>
        <p:txBody>
          <a:bodyPr wrap="square" rtlCol="0">
            <a:spAutoFit/>
          </a:bodyPr>
          <a:lstStyle/>
          <a:p>
            <a:r>
              <a:rPr lang="en-US" dirty="0" smtClean="0">
                <a:latin typeface="Franklin Gothic Book" pitchFamily="34" charset="0"/>
              </a:rPr>
              <a:t>Investment Cash Flow</a:t>
            </a:r>
            <a:endParaRPr lang="en-US" dirty="0">
              <a:latin typeface="Franklin Gothic Book" pitchFamily="34" charset="0"/>
            </a:endParaRPr>
          </a:p>
        </p:txBody>
      </p:sp>
      <p:sp>
        <p:nvSpPr>
          <p:cNvPr id="1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2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2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ox(i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ox(in)">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box(in)">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ox(in)">
                                      <p:cBhvr>
                                        <p:cTn id="59" dur="500"/>
                                        <p:tgtEl>
                                          <p:spTgt spid="1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500"/>
                                        <p:tgtEl>
                                          <p:spTgt spid="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ox(in)">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10" grpId="0" animBg="1"/>
      <p:bldP spid="11" grpId="0" animBg="1"/>
      <p:bldP spid="12"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normAutofit/>
          </a:bodyPr>
          <a:lstStyle/>
          <a:p>
            <a:r>
              <a:rPr lang="pt-PT" sz="2000" dirty="0" smtClean="0">
                <a:solidFill>
                  <a:srgbClr val="000000"/>
                </a:solidFill>
              </a:rPr>
              <a:t>FCFE      = Net Income</a:t>
            </a:r>
          </a:p>
          <a:p>
            <a:r>
              <a:rPr lang="pt-PT" sz="2000" dirty="0" smtClean="0">
                <a:solidFill>
                  <a:srgbClr val="000000"/>
                </a:solidFill>
              </a:rPr>
              <a:t>	+ Depreciation</a:t>
            </a:r>
          </a:p>
          <a:p>
            <a:r>
              <a:rPr lang="pt-PT" sz="2000" dirty="0" smtClean="0">
                <a:solidFill>
                  <a:srgbClr val="000000"/>
                </a:solidFill>
              </a:rPr>
              <a:t>	 - CapEx</a:t>
            </a:r>
          </a:p>
          <a:p>
            <a:r>
              <a:rPr lang="pt-PT" sz="2000" dirty="0" smtClean="0">
                <a:solidFill>
                  <a:srgbClr val="000000"/>
                </a:solidFill>
              </a:rPr>
              <a:t>	 - Changes in Net Working Capital</a:t>
            </a:r>
          </a:p>
          <a:p>
            <a:r>
              <a:rPr lang="pt-PT" sz="2000" dirty="0" smtClean="0">
                <a:solidFill>
                  <a:srgbClr val="000000"/>
                </a:solidFill>
              </a:rPr>
              <a:t>	 - Repayment of Debt</a:t>
            </a:r>
          </a:p>
          <a:p>
            <a:r>
              <a:rPr lang="pt-PT" sz="2000" dirty="0" smtClean="0">
                <a:solidFill>
                  <a:srgbClr val="000000"/>
                </a:solidFill>
              </a:rPr>
              <a:t>	+ New Issues of Debt</a:t>
            </a:r>
            <a:endParaRPr lang="en-US" dirty="0"/>
          </a:p>
        </p:txBody>
      </p:sp>
      <p:sp>
        <p:nvSpPr>
          <p:cNvPr id="4" name="Text Placeholder 2"/>
          <p:cNvSpPr txBox="1">
            <a:spLocks/>
          </p:cNvSpPr>
          <p:nvPr/>
        </p:nvSpPr>
        <p:spPr>
          <a:xfrm>
            <a:off x="323528" y="908720"/>
            <a:ext cx="547260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3. FREE CASH FLOW TO EQUITY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371968"/>
          </a:xfrm>
        </p:spPr>
        <p:txBody>
          <a:bodyPr/>
          <a:lstStyle/>
          <a:p>
            <a:pPr>
              <a:buFont typeface="Arial" pitchFamily="34" charset="0"/>
              <a:buChar char="•"/>
            </a:pPr>
            <a:r>
              <a:rPr lang="en-US" dirty="0" smtClean="0"/>
              <a:t> </a:t>
            </a:r>
            <a:r>
              <a:rPr lang="en-US" sz="2000" dirty="0" smtClean="0"/>
              <a:t>Cash flows must:</a:t>
            </a:r>
          </a:p>
          <a:p>
            <a:pPr lvl="1">
              <a:buFont typeface="Arial" pitchFamily="34" charset="0"/>
              <a:buChar char="•"/>
            </a:pPr>
            <a:r>
              <a:rPr lang="en-US" sz="2400" dirty="0" smtClean="0"/>
              <a:t> consider the right </a:t>
            </a:r>
            <a:r>
              <a:rPr lang="en-US" sz="2400" b="1" dirty="0" smtClean="0"/>
              <a:t>Timing</a:t>
            </a:r>
            <a:r>
              <a:rPr lang="en-US" sz="2400" dirty="0" smtClean="0"/>
              <a:t>;</a:t>
            </a:r>
          </a:p>
          <a:p>
            <a:pPr lvl="1">
              <a:buFont typeface="Arial" pitchFamily="34" charset="0"/>
              <a:buChar char="•"/>
            </a:pPr>
            <a:r>
              <a:rPr lang="en-US" sz="2400" dirty="0" smtClean="0"/>
              <a:t> be </a:t>
            </a:r>
            <a:r>
              <a:rPr lang="en-US" sz="2400" b="1" dirty="0" smtClean="0"/>
              <a:t>Incremental</a:t>
            </a:r>
            <a:r>
              <a:rPr lang="en-US" sz="2400" dirty="0" smtClean="0"/>
              <a:t>;</a:t>
            </a:r>
          </a:p>
          <a:p>
            <a:pPr lvl="1">
              <a:buFont typeface="Arial" pitchFamily="34" charset="0"/>
              <a:buChar char="•"/>
            </a:pPr>
            <a:r>
              <a:rPr lang="en-US" sz="2400" dirty="0" smtClean="0"/>
              <a:t> take into account </a:t>
            </a:r>
            <a:r>
              <a:rPr lang="en-US" sz="2400" b="1" dirty="0" smtClean="0"/>
              <a:t>Opportunity Costs;</a:t>
            </a:r>
          </a:p>
          <a:p>
            <a:pPr lvl="1">
              <a:buFont typeface="Arial" pitchFamily="34" charset="0"/>
              <a:buChar char="•"/>
            </a:pPr>
            <a:r>
              <a:rPr lang="en-US" sz="2400" dirty="0" smtClean="0"/>
              <a:t> disregard </a:t>
            </a:r>
            <a:r>
              <a:rPr lang="en-US" sz="2400" b="1" dirty="0" smtClean="0"/>
              <a:t>Sunk Costs</a:t>
            </a:r>
            <a:r>
              <a:rPr lang="en-US" sz="2400" dirty="0" smtClean="0"/>
              <a:t>;</a:t>
            </a:r>
          </a:p>
          <a:p>
            <a:pPr lvl="1">
              <a:buFont typeface="Arial" pitchFamily="34" charset="0"/>
              <a:buChar char="•"/>
            </a:pPr>
            <a:r>
              <a:rPr lang="en-US" sz="2400" dirty="0" smtClean="0"/>
              <a:t> take into account </a:t>
            </a:r>
            <a:r>
              <a:rPr lang="en-US" sz="2400" b="1" dirty="0" smtClean="0"/>
              <a:t>Side Effects</a:t>
            </a:r>
            <a:r>
              <a:rPr lang="en-US" sz="2400" dirty="0" smtClean="0"/>
              <a:t>;</a:t>
            </a:r>
          </a:p>
          <a:p>
            <a:pPr lvl="1">
              <a:buFont typeface="Arial" pitchFamily="34" charset="0"/>
              <a:buChar char="•"/>
            </a:pPr>
            <a:r>
              <a:rPr lang="en-US" sz="2400" dirty="0" smtClean="0"/>
              <a:t> be </a:t>
            </a:r>
            <a:r>
              <a:rPr lang="en-US" sz="2400" b="1" dirty="0" smtClean="0"/>
              <a:t>After Tax</a:t>
            </a:r>
            <a:r>
              <a:rPr lang="en-US" sz="2400" dirty="0" smtClean="0"/>
              <a:t>.</a:t>
            </a:r>
          </a:p>
          <a:p>
            <a:pPr lvl="1">
              <a:buFont typeface="Arial" pitchFamily="34" charset="0"/>
              <a:buChar char="•"/>
            </a:pPr>
            <a:endParaRPr lang="en-US" dirty="0" smtClean="0"/>
          </a:p>
          <a:p>
            <a:pPr>
              <a:buFont typeface="Arial" pitchFamily="34" charset="0"/>
              <a:buChar char="•"/>
            </a:pPr>
            <a:endParaRPr lang="en-US" dirty="0"/>
          </a:p>
        </p:txBody>
      </p:sp>
      <p:sp>
        <p:nvSpPr>
          <p:cNvPr id="3" name="Text Placeholder 2"/>
          <p:cNvSpPr>
            <a:spLocks noGrp="1"/>
          </p:cNvSpPr>
          <p:nvPr>
            <p:ph type="body" idx="1"/>
          </p:nvPr>
        </p:nvSpPr>
        <p:spPr>
          <a:xfrm>
            <a:off x="323528" y="836712"/>
            <a:ext cx="6912768" cy="642942"/>
          </a:xfrm>
        </p:spPr>
        <p:txBody>
          <a:bodyPr>
            <a:noAutofit/>
          </a:bodyPr>
          <a:lstStyle/>
          <a:p>
            <a:r>
              <a:rPr lang="en-US" sz="2400" dirty="0" smtClean="0"/>
              <a:t>3. PRINCIPLES OF CASH FLOW ESTIMATION</a:t>
            </a:r>
            <a:endParaRPr lang="en-US" sz="24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15</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3926810" cy="4299960"/>
          </a:xfrm>
          <a:ln>
            <a:solidFill>
              <a:srgbClr val="C00000"/>
            </a:solidFill>
          </a:ln>
        </p:spPr>
        <p:txBody>
          <a:bodyPr>
            <a:normAutofit/>
          </a:bodyPr>
          <a:lstStyle/>
          <a:p>
            <a:pPr>
              <a:lnSpc>
                <a:spcPct val="80000"/>
              </a:lnSpc>
            </a:pPr>
            <a:r>
              <a:rPr lang="en-US" sz="2000" dirty="0" smtClean="0"/>
              <a:t>Costs of </a:t>
            </a:r>
            <a:r>
              <a:rPr lang="en-US" sz="2000" dirty="0" smtClean="0">
                <a:solidFill>
                  <a:srgbClr val="FF0000"/>
                </a:solidFill>
              </a:rPr>
              <a:t>marketing  study</a:t>
            </a:r>
            <a:r>
              <a:rPr lang="en-US" sz="2000" dirty="0" smtClean="0"/>
              <a:t> (already spent): $250,000</a:t>
            </a:r>
          </a:p>
          <a:p>
            <a:pPr>
              <a:lnSpc>
                <a:spcPct val="80000"/>
              </a:lnSpc>
            </a:pPr>
            <a:endParaRPr lang="en-US" sz="2000" dirty="0" smtClean="0"/>
          </a:p>
          <a:p>
            <a:pPr>
              <a:lnSpc>
                <a:spcPct val="80000"/>
              </a:lnSpc>
            </a:pPr>
            <a:r>
              <a:rPr lang="en-US" sz="2000" dirty="0" smtClean="0"/>
              <a:t>Current </a:t>
            </a:r>
            <a:r>
              <a:rPr lang="en-US" sz="2000" dirty="0" smtClean="0">
                <a:solidFill>
                  <a:srgbClr val="FF0000"/>
                </a:solidFill>
              </a:rPr>
              <a:t>market value of proposed factory site</a:t>
            </a:r>
            <a:r>
              <a:rPr lang="en-US" sz="2000" dirty="0" smtClean="0"/>
              <a:t> (which we own): $150,000; salvage value is $150,000 after taxes</a:t>
            </a:r>
          </a:p>
          <a:p>
            <a:pPr>
              <a:lnSpc>
                <a:spcPct val="80000"/>
              </a:lnSpc>
            </a:pPr>
            <a:endParaRPr lang="en-US" sz="2000" dirty="0" smtClean="0"/>
          </a:p>
          <a:p>
            <a:pPr>
              <a:lnSpc>
                <a:spcPct val="80000"/>
              </a:lnSpc>
            </a:pPr>
            <a:r>
              <a:rPr lang="en-US" sz="2000" dirty="0" smtClean="0">
                <a:solidFill>
                  <a:srgbClr val="FF0000"/>
                </a:solidFill>
              </a:rPr>
              <a:t>Cost of machine</a:t>
            </a:r>
            <a:r>
              <a:rPr lang="en-US" sz="2000" dirty="0" smtClean="0"/>
              <a:t>: $100,000 (depreciated in 5-years); </a:t>
            </a:r>
            <a:r>
              <a:rPr lang="en-US" sz="2000" dirty="0" smtClean="0">
                <a:solidFill>
                  <a:srgbClr val="FF0000"/>
                </a:solidFill>
              </a:rPr>
              <a:t>salvage </a:t>
            </a:r>
            <a:r>
              <a:rPr lang="en-US" sz="2000" dirty="0" smtClean="0"/>
              <a:t>value is $30,000 before taxes</a:t>
            </a:r>
          </a:p>
          <a:p>
            <a:pPr>
              <a:lnSpc>
                <a:spcPct val="80000"/>
              </a:lnSpc>
            </a:pPr>
            <a:endParaRPr lang="en-US" sz="2000" dirty="0" smtClean="0"/>
          </a:p>
          <a:p>
            <a:pPr>
              <a:lnSpc>
                <a:spcPct val="80000"/>
              </a:lnSpc>
            </a:pPr>
            <a:r>
              <a:rPr lang="en-US" sz="2000" dirty="0" smtClean="0">
                <a:solidFill>
                  <a:srgbClr val="FF0000"/>
                </a:solidFill>
              </a:rPr>
              <a:t>Working capital</a:t>
            </a:r>
            <a:r>
              <a:rPr lang="en-US" sz="2000" dirty="0" smtClean="0"/>
              <a:t> is 10% of sales of the following  year</a:t>
            </a:r>
          </a:p>
        </p:txBody>
      </p:sp>
      <p:sp>
        <p:nvSpPr>
          <p:cNvPr id="3" name="Text Placeholder 2"/>
          <p:cNvSpPr>
            <a:spLocks noGrp="1"/>
          </p:cNvSpPr>
          <p:nvPr>
            <p:ph type="body" idx="1"/>
          </p:nvPr>
        </p:nvSpPr>
        <p:spPr>
          <a:xfrm>
            <a:off x="323528" y="908720"/>
            <a:ext cx="3168352" cy="642942"/>
          </a:xfrm>
        </p:spPr>
        <p:txBody>
          <a:bodyPr>
            <a:normAutofit fontScale="77500" lnSpcReduction="20000"/>
          </a:bodyPr>
          <a:lstStyle/>
          <a:p>
            <a:r>
              <a:rPr lang="en-US" sz="2800" dirty="0" smtClean="0"/>
              <a:t>3. FCF: EXAMPLE - DATA</a:t>
            </a:r>
            <a:endParaRPr lang="en-US" sz="2800" dirty="0"/>
          </a:p>
        </p:txBody>
      </p:sp>
      <p:sp>
        <p:nvSpPr>
          <p:cNvPr id="4" name="Rectangle 3"/>
          <p:cNvSpPr txBox="1">
            <a:spLocks noChangeArrowheads="1"/>
          </p:cNvSpPr>
          <p:nvPr/>
        </p:nvSpPr>
        <p:spPr>
          <a:xfrm>
            <a:off x="4644008" y="1700808"/>
            <a:ext cx="4042792" cy="4353347"/>
          </a:xfrm>
          <a:prstGeom prst="rect">
            <a:avLst/>
          </a:prstGeom>
          <a:ln>
            <a:solidFill>
              <a:srgbClr val="C00000"/>
            </a:solidFill>
          </a:ln>
        </p:spPr>
        <p:txBody>
          <a:bodyPr vert="horz" lIns="91440" tIns="45720" rIns="91440" bIns="45720" rtlCol="0" anchor="b">
            <a:normAutofit/>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(in units) </a:t>
            </a:r>
            <a:r>
              <a:rPr lang="en-US" sz="2000" dirty="0" smtClean="0">
                <a:latin typeface="Franklin Gothic Book" pitchFamily="34" charset="0"/>
              </a:rPr>
              <a:t>per</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year during 5-year life of the machine: 5000, 8000, 12,000, 10,000, 6000</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Price</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is $20; price increases 2%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 costs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are $10 per unit and increase 10%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Taxes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are 30%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16</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464496"/>
          </a:xfrm>
        </p:spPr>
        <p:txBody>
          <a:bodyPr/>
          <a:lstStyle/>
          <a:p>
            <a:r>
              <a:rPr lang="en-US" b="1" dirty="0" smtClean="0"/>
              <a:t> </a:t>
            </a:r>
            <a:r>
              <a:rPr lang="en-US" dirty="0" smtClean="0"/>
              <a:t> </a:t>
            </a:r>
            <a:endParaRPr lang="en-US" dirty="0"/>
          </a:p>
        </p:txBody>
      </p:sp>
      <p:sp>
        <p:nvSpPr>
          <p:cNvPr id="3" name="Text Placeholder 2"/>
          <p:cNvSpPr>
            <a:spLocks noGrp="1"/>
          </p:cNvSpPr>
          <p:nvPr>
            <p:ph type="body" idx="1"/>
          </p:nvPr>
        </p:nvSpPr>
        <p:spPr>
          <a:xfrm>
            <a:off x="-36512" y="481802"/>
            <a:ext cx="6912768" cy="642942"/>
          </a:xfrm>
        </p:spPr>
        <p:txBody>
          <a:bodyPr>
            <a:noAutofit/>
          </a:bodyPr>
          <a:lstStyle/>
          <a:p>
            <a:r>
              <a:rPr lang="en-US" sz="2800" dirty="0" smtClean="0">
                <a:solidFill>
                  <a:schemeClr val="bg1"/>
                </a:solidFill>
              </a:rPr>
              <a:t>3. FCF EXAMPLE – FORECASTING EARNINGS</a:t>
            </a:r>
            <a:endParaRPr lang="en-US" sz="2800" dirty="0">
              <a:solidFill>
                <a:schemeClr val="bg1"/>
              </a:solidFill>
            </a:endParaRPr>
          </a:p>
        </p:txBody>
      </p:sp>
      <p:graphicFrame>
        <p:nvGraphicFramePr>
          <p:cNvPr id="141314" name="Object 3"/>
          <p:cNvGraphicFramePr>
            <a:graphicFrameLocks noChangeAspect="1"/>
          </p:cNvGraphicFramePr>
          <p:nvPr/>
        </p:nvGraphicFramePr>
        <p:xfrm>
          <a:off x="8229600" y="1196752"/>
          <a:ext cx="914400" cy="714375"/>
        </p:xfrm>
        <a:graphic>
          <a:graphicData uri="http://schemas.openxmlformats.org/presentationml/2006/ole">
            <mc:AlternateContent xmlns:mc="http://schemas.openxmlformats.org/markup-compatibility/2006">
              <mc:Choice xmlns:v="urn:schemas-microsoft-com:vml" Requires="v">
                <p:oleObj spid="_x0000_s141320" name="Worksheet" showAsIcon="1" r:id="rId4" imgW="914400" imgH="714240" progId="Excel.Sheet.8">
                  <p:embed/>
                </p:oleObj>
              </mc:Choice>
              <mc:Fallback>
                <p:oleObj name="Worksheet" showAsIcon="1" r:id="rId4" imgW="914400" imgH="71424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196752"/>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467544" y="1124744"/>
          <a:ext cx="7704855" cy="2280285"/>
        </p:xfrm>
        <a:graphic>
          <a:graphicData uri="http://schemas.openxmlformats.org/drawingml/2006/table">
            <a:tbl>
              <a:tblPr/>
              <a:tblGrid>
                <a:gridCol w="2605239"/>
                <a:gridCol w="849936"/>
                <a:gridCol w="849936"/>
                <a:gridCol w="849936"/>
                <a:gridCol w="849936"/>
                <a:gridCol w="849936"/>
                <a:gridCol w="849936"/>
              </a:tblGrid>
              <a:tr h="216024">
                <a:tc>
                  <a:txBody>
                    <a:bodyPr/>
                    <a:lstStyle/>
                    <a:p>
                      <a:pPr algn="l" fontAlgn="b"/>
                      <a:r>
                        <a:rPr lang="pt-PT" sz="1600" b="1" i="0" u="none" strike="noStrike" dirty="0">
                          <a:solidFill>
                            <a:srgbClr val="000000"/>
                          </a:solidFill>
                          <a:latin typeface="Franklin Gothic Book" pitchFamily="34" charset="0"/>
                        </a:rPr>
                        <a:t>Earnings Forecasts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16024">
                <a:tc>
                  <a:txBody>
                    <a:bodyPr/>
                    <a:lstStyle/>
                    <a:p>
                      <a:pPr algn="l" fontAlgn="b"/>
                      <a:r>
                        <a:rPr lang="pt-PT" sz="1600" b="0" i="0" u="none" strike="noStrike" dirty="0">
                          <a:solidFill>
                            <a:srgbClr val="000000"/>
                          </a:solidFill>
                          <a:latin typeface="Franklin Gothic Book" pitchFamily="34" charset="0"/>
                        </a:rPr>
                        <a:t>Sales revenues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163,200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249,696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212,242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129,892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Operating costs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88,000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145,200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133,100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87,846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EBITDA</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Depreciation</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Taxes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9,000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16,560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25,349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17,742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6,614</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Unlevered Net Income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133320">
                <a:tc>
                  <a:txBody>
                    <a:bodyPr/>
                    <a:lstStyle/>
                    <a:p>
                      <a:pPr algn="l" fontAlgn="b"/>
                      <a:r>
                        <a:rPr lang="pt-PT" sz="1600" b="1" i="0" u="none" strike="noStrike" dirty="0" smtClean="0">
                          <a:solidFill>
                            <a:srgbClr val="000000"/>
                          </a:solidFill>
                          <a:latin typeface="Franklin Gothic Book" pitchFamily="34" charset="0"/>
                        </a:rPr>
                        <a:t>Operating cash flow</a:t>
                      </a:r>
                      <a:endParaRPr lang="pt-PT" sz="1600" b="1"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l" fontAlgn="b"/>
                      <a:r>
                        <a:rPr lang="pt-PT" sz="1600" b="0" i="0" u="none" strike="noStrike" dirty="0">
                          <a:solidFill>
                            <a:srgbClr val="000000"/>
                          </a:solidFill>
                          <a:latin typeface="Franklin Gothic Book" pitchFamily="34" charset="0"/>
                        </a:rPr>
                        <a:t> </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41,000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58,640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79,147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61,399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35,432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r>
            </a:tbl>
          </a:graphicData>
        </a:graphic>
      </p:graphicFrame>
      <p:graphicFrame>
        <p:nvGraphicFramePr>
          <p:cNvPr id="6" name="Table 5"/>
          <p:cNvGraphicFramePr>
            <a:graphicFrameLocks noGrp="1"/>
          </p:cNvGraphicFramePr>
          <p:nvPr/>
        </p:nvGraphicFramePr>
        <p:xfrm>
          <a:off x="467544" y="3429000"/>
          <a:ext cx="7704854" cy="2088232"/>
        </p:xfrm>
        <a:graphic>
          <a:graphicData uri="http://schemas.openxmlformats.org/drawingml/2006/table">
            <a:tbl>
              <a:tblPr/>
              <a:tblGrid>
                <a:gridCol w="2605238"/>
                <a:gridCol w="849936"/>
                <a:gridCol w="849936"/>
                <a:gridCol w="849936"/>
                <a:gridCol w="849936"/>
                <a:gridCol w="849936"/>
                <a:gridCol w="849936"/>
              </a:tblGrid>
              <a:tr h="261029">
                <a:tc>
                  <a:txBody>
                    <a:bodyPr/>
                    <a:lstStyle/>
                    <a:p>
                      <a:pPr algn="l" fontAlgn="b"/>
                      <a:r>
                        <a:rPr lang="pt-PT" sz="1600" b="1" i="0" u="none" strike="noStrike" dirty="0">
                          <a:solidFill>
                            <a:srgbClr val="000000"/>
                          </a:solidFill>
                          <a:latin typeface="Franklin Gothic Book" pitchFamily="34" charset="0"/>
                        </a:rPr>
                        <a:t>Investments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61029">
                <a:tc>
                  <a:txBody>
                    <a:bodyPr/>
                    <a:lstStyle/>
                    <a:p>
                      <a:pPr algn="l" fontAlgn="b"/>
                      <a:r>
                        <a:rPr lang="pt-PT" sz="1600" b="0" i="0" u="none" strike="noStrike" dirty="0">
                          <a:solidFill>
                            <a:srgbClr val="000000"/>
                          </a:solidFill>
                          <a:latin typeface="Franklin Gothic Book" pitchFamily="34" charset="0"/>
                        </a:rPr>
                        <a:t>Machine</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Factory (opportunity cost)</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machine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factory</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CapEx</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250.000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-171.000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Change in net working capital</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-12.989</a:t>
                      </a:r>
                    </a:p>
                  </a:txBody>
                  <a:tcPr marL="9525" marR="9525" marT="9525" marB="0" anchor="b">
                    <a:lnL>
                      <a:noFill/>
                    </a:lnL>
                    <a:lnR>
                      <a:noFill/>
                    </a:lnR>
                    <a:lnT>
                      <a:noFill/>
                    </a:lnT>
                    <a:lnB>
                      <a:noFill/>
                    </a:lnB>
                  </a:tcPr>
                </a:tc>
              </a:tr>
              <a:tr h="261029">
                <a:tc>
                  <a:txBody>
                    <a:bodyPr/>
                    <a:lstStyle/>
                    <a:p>
                      <a:pPr algn="l" fontAlgn="b"/>
                      <a:r>
                        <a:rPr lang="pt-PT" sz="1600" b="1" i="0" u="none" strike="noStrike" dirty="0">
                          <a:solidFill>
                            <a:srgbClr val="000000"/>
                          </a:solidFill>
                          <a:latin typeface="Franklin Gothic Book" pitchFamily="34" charset="0"/>
                        </a:rPr>
                        <a:t>Cash flow of investments</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-6.320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3.745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8.235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183.989</a:t>
                      </a:r>
                    </a:p>
                  </a:txBody>
                  <a:tcPr marL="9525" marR="9525" marT="9525" marB="0" anchor="b">
                    <a:lnL>
                      <a:noFill/>
                    </a:lnL>
                    <a:lnR>
                      <a:noFill/>
                    </a:lnR>
                    <a:lnT>
                      <a:noFill/>
                    </a:lnT>
                    <a:lnB>
                      <a:noFill/>
                    </a:lnB>
                    <a:solidFill>
                      <a:srgbClr val="FF0000"/>
                    </a:solidFill>
                  </a:tcPr>
                </a:tc>
              </a:tr>
            </a:tbl>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smtClean="0"/>
              <a:t>Fall 2011                         </a:t>
            </a:r>
            <a:fld id="{CD5604C5-C830-45FC-AE84-195D60FAA608}" type="slidenum">
              <a:rPr lang="pt-PT" smtClean="0"/>
              <a:pPr/>
              <a:t>17</a:t>
            </a:fld>
            <a:endParaRPr lang="pt-PT" dirty="0"/>
          </a:p>
        </p:txBody>
      </p:sp>
      <p:graphicFrame>
        <p:nvGraphicFramePr>
          <p:cNvPr id="11" name="Table 10"/>
          <p:cNvGraphicFramePr>
            <a:graphicFrameLocks noGrp="1"/>
          </p:cNvGraphicFramePr>
          <p:nvPr/>
        </p:nvGraphicFramePr>
        <p:xfrm>
          <a:off x="467544" y="5589240"/>
          <a:ext cx="7776858" cy="1224136"/>
        </p:xfrm>
        <a:graphic>
          <a:graphicData uri="http://schemas.openxmlformats.org/drawingml/2006/table">
            <a:tbl>
              <a:tblPr/>
              <a:tblGrid>
                <a:gridCol w="2160237"/>
                <a:gridCol w="1327226"/>
                <a:gridCol w="857879"/>
                <a:gridCol w="857879"/>
                <a:gridCol w="857879"/>
                <a:gridCol w="857879"/>
                <a:gridCol w="857879"/>
              </a:tblGrid>
              <a:tr h="306034">
                <a:tc>
                  <a:txBody>
                    <a:bodyPr/>
                    <a:lstStyle/>
                    <a:p>
                      <a:pPr algn="l" fontAlgn="b"/>
                      <a:r>
                        <a:rPr lang="pt-PT" sz="1600" b="1" i="0" u="none" strike="noStrike" dirty="0">
                          <a:solidFill>
                            <a:srgbClr val="000000"/>
                          </a:solidFill>
                          <a:latin typeface="Franklin Gothic Book" pitchFamily="34" charset="0"/>
                        </a:rPr>
                        <a:t>Cash flow of project:</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306034">
                <a:tc>
                  <a:txBody>
                    <a:bodyPr/>
                    <a:lstStyle/>
                    <a:p>
                      <a:pPr algn="l" fontAlgn="b"/>
                      <a:r>
                        <a:rPr lang="pt-PT" sz="1600" b="0" i="0" u="none" strike="noStrike">
                          <a:solidFill>
                            <a:srgbClr val="000000"/>
                          </a:solidFill>
                          <a:latin typeface="Franklin Gothic Book" pitchFamily="34" charset="0"/>
                        </a:rPr>
                        <a:t>Cash flow of investments</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183.989</a:t>
                      </a:r>
                    </a:p>
                  </a:txBody>
                  <a:tcPr marL="9525" marR="9525" marT="9525" marB="0" anchor="b">
                    <a:lnL>
                      <a:noFill/>
                    </a:lnL>
                    <a:lnR>
                      <a:noFill/>
                    </a:lnR>
                    <a:lnT>
                      <a:noFill/>
                    </a:lnT>
                    <a:lnB>
                      <a:noFill/>
                    </a:lnB>
                  </a:tcPr>
                </a:tc>
              </a:tr>
              <a:tr h="306034">
                <a:tc>
                  <a:txBody>
                    <a:bodyPr/>
                    <a:lstStyle/>
                    <a:p>
                      <a:pPr algn="l" fontAlgn="b"/>
                      <a:r>
                        <a:rPr lang="pt-PT" sz="1600" b="0" i="0" u="none" strike="noStrike" dirty="0">
                          <a:solidFill>
                            <a:srgbClr val="000000"/>
                          </a:solidFill>
                          <a:latin typeface="Franklin Gothic Book" pitchFamily="34" charset="0"/>
                        </a:rPr>
                        <a:t>Operating cash flow</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41.000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58.640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79.147</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61.399</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35.432</a:t>
                      </a:r>
                    </a:p>
                  </a:txBody>
                  <a:tcPr marL="9525" marR="9525" marT="9525" marB="0" anchor="b">
                    <a:lnL>
                      <a:noFill/>
                    </a:lnL>
                    <a:lnR>
                      <a:noFill/>
                    </a:lnR>
                    <a:lnT>
                      <a:noFill/>
                    </a:lnT>
                    <a:lnB>
                      <a:noFill/>
                    </a:lnB>
                  </a:tcPr>
                </a:tc>
              </a:tr>
              <a:tr h="306034">
                <a:tc>
                  <a:txBody>
                    <a:bodyPr/>
                    <a:lstStyle/>
                    <a:p>
                      <a:pPr algn="ctr" fontAlgn="b"/>
                      <a:r>
                        <a:rPr lang="pt-PT" sz="1600" b="1" i="0" u="none" strike="noStrike">
                          <a:solidFill>
                            <a:srgbClr val="000000"/>
                          </a:solidFill>
                          <a:latin typeface="Franklin Gothic Book" pitchFamily="34" charset="0"/>
                        </a:rPr>
                        <a:t>FCF</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34.680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49.990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82.893</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69.634</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219.421</a:t>
                      </a:r>
                    </a:p>
                  </a:txBody>
                  <a:tcPr marL="9525" marR="9525" marT="9525" marB="0" anchor="b">
                    <a:lnL>
                      <a:noFill/>
                    </a:lnL>
                    <a:lnR>
                      <a:noFill/>
                    </a:lnR>
                    <a:lnT>
                      <a:noFill/>
                    </a:lnT>
                    <a:lnB>
                      <a:noFill/>
                    </a:lnB>
                    <a:solidFill>
                      <a:srgbClr val="FF0000"/>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fontScale="92500"/>
          </a:bodyPr>
          <a:lstStyle/>
          <a:p>
            <a:r>
              <a:rPr lang="pt-PT" sz="2300" dirty="0" smtClean="0">
                <a:solidFill>
                  <a:srgbClr val="000000"/>
                </a:solidFill>
              </a:rPr>
              <a:t>Moment in time when the initial investment is recovered.</a:t>
            </a:r>
            <a:endParaRPr lang="pt-PT" sz="2300" u="sng" dirty="0" smtClean="0">
              <a:solidFill>
                <a:srgbClr val="000000"/>
              </a:solidFill>
            </a:endParaRPr>
          </a:p>
          <a:p>
            <a:r>
              <a:rPr lang="pt-PT" sz="2300" dirty="0" smtClean="0">
                <a:solidFill>
                  <a:srgbClr val="FF0000"/>
                </a:solidFill>
              </a:rPr>
              <a:t>Example 1</a:t>
            </a:r>
            <a:r>
              <a:rPr lang="pt-PT" sz="2300" dirty="0" smtClean="0">
                <a:solidFill>
                  <a:srgbClr val="000000"/>
                </a:solidFill>
              </a:rPr>
              <a:t>: simple version (not discounted)</a:t>
            </a: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r>
              <a:rPr lang="pt-PT" sz="2300" dirty="0" smtClean="0">
                <a:solidFill>
                  <a:srgbClr val="000000"/>
                </a:solidFill>
              </a:rPr>
              <a:t>Limitation: Not considering the time value of money.</a:t>
            </a:r>
          </a:p>
          <a:p>
            <a:endParaRPr lang="en-US" dirty="0"/>
          </a:p>
        </p:txBody>
      </p:sp>
      <p:sp>
        <p:nvSpPr>
          <p:cNvPr id="3" name="Text Placeholder 2"/>
          <p:cNvSpPr>
            <a:spLocks noGrp="1"/>
          </p:cNvSpPr>
          <p:nvPr>
            <p:ph type="body" idx="1"/>
          </p:nvPr>
        </p:nvSpPr>
        <p:spPr>
          <a:xfrm>
            <a:off x="251520" y="1268760"/>
            <a:ext cx="5616624" cy="642942"/>
          </a:xfrm>
        </p:spPr>
        <p:txBody>
          <a:bodyPr>
            <a:noAutofit/>
          </a:bodyPr>
          <a:lstStyle/>
          <a:p>
            <a:r>
              <a:rPr lang="en-US" sz="2800" dirty="0" smtClean="0"/>
              <a:t>4. CASH-FLOW BASED CRITERIA: PAYBACK PERIOD</a:t>
            </a:r>
            <a:endParaRPr lang="en-US" sz="2800" dirty="0"/>
          </a:p>
        </p:txBody>
      </p:sp>
      <p:graphicFrame>
        <p:nvGraphicFramePr>
          <p:cNvPr id="4" name="Group 281"/>
          <p:cNvGraphicFramePr>
            <a:graphicFrameLocks/>
          </p:cNvGraphicFramePr>
          <p:nvPr/>
        </p:nvGraphicFramePr>
        <p:xfrm>
          <a:off x="1692994" y="3284015"/>
          <a:ext cx="5975350" cy="1081089"/>
        </p:xfrm>
        <a:graphic>
          <a:graphicData uri="http://schemas.openxmlformats.org/drawingml/2006/table">
            <a:tbl>
              <a:tblPr/>
              <a:tblGrid>
                <a:gridCol w="2014910"/>
                <a:gridCol w="648915"/>
                <a:gridCol w="828675"/>
                <a:gridCol w="825500"/>
                <a:gridCol w="828675"/>
                <a:gridCol w="828675"/>
              </a:tblGrid>
              <a:tr h="360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cash flow </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-750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-420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80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690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Line 285"/>
          <p:cNvSpPr>
            <a:spLocks noChangeShapeType="1"/>
          </p:cNvSpPr>
          <p:nvPr/>
        </p:nvSpPr>
        <p:spPr bwMode="auto">
          <a:xfrm flipV="1">
            <a:off x="5796136" y="4365104"/>
            <a:ext cx="287337" cy="576262"/>
          </a:xfrm>
          <a:prstGeom prst="line">
            <a:avLst/>
          </a:prstGeom>
          <a:noFill/>
          <a:ln w="9525">
            <a:solidFill>
              <a:srgbClr val="CC3300"/>
            </a:solidFill>
            <a:round/>
            <a:headEnd/>
            <a:tailEnd type="triangle" w="med" len="med"/>
          </a:ln>
        </p:spPr>
        <p:txBody>
          <a:bodyPr/>
          <a:lstStyle/>
          <a:p>
            <a:endParaRPr lang="en-US"/>
          </a:p>
        </p:txBody>
      </p:sp>
      <p:graphicFrame>
        <p:nvGraphicFramePr>
          <p:cNvPr id="365851" name="Object 283"/>
          <p:cNvGraphicFramePr>
            <a:graphicFrameLocks noGrp="1" noChangeAspect="1"/>
          </p:cNvGraphicFramePr>
          <p:nvPr/>
        </p:nvGraphicFramePr>
        <p:xfrm>
          <a:off x="2925763" y="4892675"/>
          <a:ext cx="3403600" cy="552450"/>
        </p:xfrm>
        <a:graphic>
          <a:graphicData uri="http://schemas.openxmlformats.org/presentationml/2006/ole">
            <mc:AlternateContent xmlns:mc="http://schemas.openxmlformats.org/markup-compatibility/2006">
              <mc:Choice xmlns:v="urn:schemas-microsoft-com:vml" Requires="v">
                <p:oleObj spid="_x0000_s69640" name="Equation" r:id="rId4" imgW="2425680" imgH="393480" progId="Equation.3">
                  <p:embed/>
                </p:oleObj>
              </mc:Choice>
              <mc:Fallback>
                <p:oleObj name="Equation" r:id="rId4" imgW="2425680" imgH="393480" progId="Equation.3">
                  <p:embed/>
                  <p:pic>
                    <p:nvPicPr>
                      <p:cNvPr id="0" name="Object 2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4892675"/>
                        <a:ext cx="34036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5851"/>
                                        </p:tgtEl>
                                        <p:attrNameLst>
                                          <p:attrName>style.visibility</p:attrName>
                                        </p:attrNameLst>
                                      </p:cBhvr>
                                      <p:to>
                                        <p:strVal val="visible"/>
                                      </p:to>
                                    </p:set>
                                    <p:animEffect transition="in" filter="slide(fromBottom)">
                                      <p:cBhvr>
                                        <p:cTn id="17" dur="500"/>
                                        <p:tgtEl>
                                          <p:spTgt spid="36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680520"/>
          </a:xfrm>
        </p:spPr>
        <p:txBody>
          <a:bodyPr>
            <a:normAutofit/>
          </a:bodyPr>
          <a:lstStyle/>
          <a:p>
            <a:r>
              <a:rPr lang="pt-PT" sz="2000" dirty="0" smtClean="0">
                <a:solidFill>
                  <a:srgbClr val="FF0000"/>
                </a:solidFill>
              </a:rPr>
              <a:t>Example 2</a:t>
            </a:r>
            <a:r>
              <a:rPr lang="pt-PT" sz="2000" dirty="0" smtClean="0">
                <a:solidFill>
                  <a:srgbClr val="000000"/>
                </a:solidFill>
              </a:rPr>
              <a:t>: “discounted” version.</a:t>
            </a:r>
          </a:p>
          <a:p>
            <a:r>
              <a:rPr lang="pt-PT" sz="2000" dirty="0" smtClean="0">
                <a:solidFill>
                  <a:srgbClr val="000000"/>
                </a:solidFill>
              </a:rPr>
              <a:t>Consider a discount rate (cost of capital) r=11%:</a:t>
            </a: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r>
              <a:rPr lang="pt-PT" sz="2000" dirty="0" smtClean="0">
                <a:solidFill>
                  <a:srgbClr val="000000"/>
                </a:solidFill>
              </a:rPr>
              <a:t>Limitations:</a:t>
            </a:r>
          </a:p>
          <a:p>
            <a:pPr lvl="1">
              <a:buFont typeface="Arial" pitchFamily="34" charset="0"/>
              <a:buChar char="•"/>
            </a:pPr>
            <a:r>
              <a:rPr lang="pt-PT" sz="2200" dirty="0" smtClean="0">
                <a:solidFill>
                  <a:srgbClr val="000000"/>
                </a:solidFill>
              </a:rPr>
              <a:t>Ignores cash flows that take place after the payback period;</a:t>
            </a:r>
          </a:p>
          <a:p>
            <a:pPr lvl="1">
              <a:buFont typeface="Arial" pitchFamily="34" charset="0"/>
              <a:buChar char="•"/>
            </a:pPr>
            <a:r>
              <a:rPr lang="pt-PT" sz="2000" dirty="0" smtClean="0">
                <a:solidFill>
                  <a:srgbClr val="000000"/>
                </a:solidFill>
              </a:rPr>
              <a:t> Hard to apply/interpret with multiple investments over time.</a:t>
            </a:r>
          </a:p>
        </p:txBody>
      </p:sp>
      <p:sp>
        <p:nvSpPr>
          <p:cNvPr id="4" name="Text Placeholder 2"/>
          <p:cNvSpPr txBox="1">
            <a:spLocks/>
          </p:cNvSpPr>
          <p:nvPr/>
        </p:nvSpPr>
        <p:spPr>
          <a:xfrm>
            <a:off x="251520" y="1268760"/>
            <a:ext cx="5616624"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PAYBACK PERIOD</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2"/>
          <p:cNvGraphicFramePr>
            <a:graphicFrameLocks/>
          </p:cNvGraphicFramePr>
          <p:nvPr/>
        </p:nvGraphicFramePr>
        <p:xfrm>
          <a:off x="539552" y="2924944"/>
          <a:ext cx="7920879" cy="1528757"/>
        </p:xfrm>
        <a:graphic>
          <a:graphicData uri="http://schemas.openxmlformats.org/drawingml/2006/table">
            <a:tbl>
              <a:tblPr/>
              <a:tblGrid>
                <a:gridCol w="2736304"/>
                <a:gridCol w="834618"/>
                <a:gridCol w="1087968"/>
                <a:gridCol w="1089889"/>
                <a:gridCol w="1084132"/>
                <a:gridCol w="1087968"/>
              </a:tblGrid>
              <a:tr h="31895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1895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984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225.2252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267.8354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365.5957</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401.8259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6099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-774.775</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-506.939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-141.344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260.4822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 name="Line 173"/>
          <p:cNvSpPr>
            <a:spLocks noChangeShapeType="1"/>
          </p:cNvSpPr>
          <p:nvPr/>
        </p:nvSpPr>
        <p:spPr bwMode="auto">
          <a:xfrm flipV="1">
            <a:off x="7021091" y="4437360"/>
            <a:ext cx="503237" cy="431800"/>
          </a:xfrm>
          <a:prstGeom prst="line">
            <a:avLst/>
          </a:prstGeom>
          <a:noFill/>
          <a:ln w="9525">
            <a:solidFill>
              <a:srgbClr val="CC3300"/>
            </a:solidFill>
            <a:round/>
            <a:headEnd/>
            <a:tailEnd type="triangle" w="med" len="med"/>
          </a:ln>
        </p:spPr>
        <p:txBody>
          <a:bodyPr/>
          <a:lstStyle/>
          <a:p>
            <a:endParaRPr lang="en-US"/>
          </a:p>
        </p:txBody>
      </p:sp>
      <p:graphicFrame>
        <p:nvGraphicFramePr>
          <p:cNvPr id="368807" name="Object 167"/>
          <p:cNvGraphicFramePr>
            <a:graphicFrameLocks noGrp="1" noChangeAspect="1"/>
          </p:cNvGraphicFramePr>
          <p:nvPr/>
        </p:nvGraphicFramePr>
        <p:xfrm>
          <a:off x="2967038" y="4716463"/>
          <a:ext cx="4826000" cy="636587"/>
        </p:xfrm>
        <a:graphic>
          <a:graphicData uri="http://schemas.openxmlformats.org/presentationml/2006/ole">
            <mc:AlternateContent xmlns:mc="http://schemas.openxmlformats.org/markup-compatibility/2006">
              <mc:Choice xmlns:v="urn:schemas-microsoft-com:vml" Requires="v">
                <p:oleObj spid="_x0000_s70664" name="Equation" r:id="rId4" imgW="2984400" imgH="393480" progId="Equation.3">
                  <p:embed/>
                </p:oleObj>
              </mc:Choice>
              <mc:Fallback>
                <p:oleObj name="Equation" r:id="rId4" imgW="2984400" imgH="393480" progId="Equation.3">
                  <p:embed/>
                  <p:pic>
                    <p:nvPicPr>
                      <p:cNvPr id="0" name="Object 1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4716463"/>
                        <a:ext cx="48260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19</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2" presetClass="entr" presetSubtype="4" fill="hold" nodeType="withEffect">
                                  <p:stCondLst>
                                    <p:cond delay="0"/>
                                  </p:stCondLst>
                                  <p:childTnLst>
                                    <p:set>
                                      <p:cBhvr>
                                        <p:cTn id="12" dur="1" fill="hold">
                                          <p:stCondLst>
                                            <p:cond delay="0"/>
                                          </p:stCondLst>
                                        </p:cTn>
                                        <p:tgtEl>
                                          <p:spTgt spid="368807"/>
                                        </p:tgtEl>
                                        <p:attrNameLst>
                                          <p:attrName>style.visibility</p:attrName>
                                        </p:attrNameLst>
                                      </p:cBhvr>
                                      <p:to>
                                        <p:strVal val="visible"/>
                                      </p:to>
                                    </p:set>
                                    <p:animEffect transition="in" filter="slide(fromBottom)">
                                      <p:cBhvr>
                                        <p:cTn id="13" dur="500"/>
                                        <p:tgtEl>
                                          <p:spTgt spid="36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3"/>
          </p:nvPr>
        </p:nvSpPr>
        <p:spPr>
          <a:xfrm>
            <a:off x="357158" y="2081368"/>
            <a:ext cx="8429684" cy="3939920"/>
          </a:xfrm>
        </p:spPr>
        <p:txBody>
          <a:bodyPr>
            <a:normAutofit/>
          </a:bodyPr>
          <a:lstStyle/>
          <a:p>
            <a:pPr marL="285750" indent="-285750">
              <a:buFont typeface="Arial" pitchFamily="34" charset="0"/>
              <a:buChar char="•"/>
            </a:pPr>
            <a:r>
              <a:rPr lang="es-ES_tradnl" sz="2400" dirty="0" smtClean="0"/>
              <a:t>In </a:t>
            </a:r>
            <a:r>
              <a:rPr lang="es-ES_tradnl" sz="2400" dirty="0" err="1" smtClean="0"/>
              <a:t>any</a:t>
            </a:r>
            <a:r>
              <a:rPr lang="es-ES_tradnl" sz="2400" dirty="0" smtClean="0"/>
              <a:t> of </a:t>
            </a:r>
            <a:r>
              <a:rPr lang="es-ES_tradnl" sz="2400" dirty="0" err="1" smtClean="0"/>
              <a:t>the</a:t>
            </a:r>
            <a:r>
              <a:rPr lang="es-ES_tradnl" sz="2400" dirty="0" smtClean="0"/>
              <a:t> </a:t>
            </a:r>
            <a:r>
              <a:rPr lang="es-ES_tradnl" sz="2400" dirty="0" err="1" smtClean="0"/>
              <a:t>standard</a:t>
            </a:r>
            <a:r>
              <a:rPr lang="es-ES_tradnl" sz="2400" dirty="0" smtClean="0"/>
              <a:t> </a:t>
            </a:r>
            <a:r>
              <a:rPr lang="es-ES_tradnl" sz="2400" dirty="0" err="1" smtClean="0"/>
              <a:t>Corporate</a:t>
            </a:r>
            <a:r>
              <a:rPr lang="es-ES_tradnl" sz="2400" dirty="0" smtClean="0"/>
              <a:t> </a:t>
            </a:r>
            <a:r>
              <a:rPr lang="es-ES_tradnl" sz="2400" dirty="0" err="1" smtClean="0"/>
              <a:t>Finance</a:t>
            </a:r>
            <a:r>
              <a:rPr lang="es-ES_tradnl" sz="2400" dirty="0" smtClean="0"/>
              <a:t> </a:t>
            </a:r>
            <a:r>
              <a:rPr lang="es-ES_tradnl" sz="2400" dirty="0" err="1" smtClean="0"/>
              <a:t>textbooks</a:t>
            </a:r>
            <a:r>
              <a:rPr lang="es-ES_tradnl" sz="2400" dirty="0" smtClean="0"/>
              <a:t>, </a:t>
            </a:r>
            <a:r>
              <a:rPr lang="es-ES_tradnl" sz="2400" dirty="0" err="1" smtClean="0"/>
              <a:t>the</a:t>
            </a:r>
            <a:r>
              <a:rPr lang="es-ES_tradnl" sz="2400" dirty="0" smtClean="0"/>
              <a:t> </a:t>
            </a:r>
            <a:r>
              <a:rPr lang="es-ES_tradnl" sz="2400" dirty="0" err="1" smtClean="0"/>
              <a:t>chapters</a:t>
            </a:r>
            <a:r>
              <a:rPr lang="es-ES_tradnl" sz="2400" dirty="0" smtClean="0"/>
              <a:t> </a:t>
            </a:r>
            <a:r>
              <a:rPr lang="es-ES_tradnl" sz="2400" dirty="0" err="1" smtClean="0"/>
              <a:t>on</a:t>
            </a:r>
            <a:r>
              <a:rPr lang="es-ES_tradnl" sz="2400" dirty="0" smtClean="0"/>
              <a:t> cash </a:t>
            </a:r>
            <a:r>
              <a:rPr lang="es-ES_tradnl" sz="2400" dirty="0" err="1" smtClean="0"/>
              <a:t>flows</a:t>
            </a:r>
            <a:r>
              <a:rPr lang="es-ES_tradnl" sz="2400" dirty="0" smtClean="0"/>
              <a:t> and capital </a:t>
            </a:r>
            <a:r>
              <a:rPr lang="es-ES_tradnl" sz="2400" dirty="0" err="1" smtClean="0"/>
              <a:t>budgeting</a:t>
            </a:r>
            <a:r>
              <a:rPr lang="es-ES_tradnl" sz="2400" dirty="0" smtClean="0"/>
              <a:t>.</a:t>
            </a:r>
            <a:endParaRPr lang="es-ES_tradnl" sz="2400" dirty="0"/>
          </a:p>
        </p:txBody>
      </p:sp>
      <p:sp>
        <p:nvSpPr>
          <p:cNvPr id="10" name="Text Placeholder 9"/>
          <p:cNvSpPr>
            <a:spLocks noGrp="1"/>
          </p:cNvSpPr>
          <p:nvPr>
            <p:ph type="body" idx="1"/>
          </p:nvPr>
        </p:nvSpPr>
        <p:spPr/>
        <p:txBody>
          <a:bodyPr>
            <a:normAutofit/>
          </a:bodyPr>
          <a:lstStyle/>
          <a:p>
            <a:r>
              <a:rPr lang="pt-PT" sz="2800" dirty="0" smtClean="0"/>
              <a:t>BIBLIOGRAPHY</a:t>
            </a:r>
            <a:endParaRPr lang="es-ES_tradnl"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a:t>
            </a:fld>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Tree>
    <p:extLst>
      <p:ext uri="{BB962C8B-B14F-4D97-AF65-F5344CB8AC3E}">
        <p14:creationId xmlns:p14="http://schemas.microsoft.com/office/powerpoint/2010/main" val="1025741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852936"/>
            <a:ext cx="8429684" cy="3147832"/>
          </a:xfrm>
        </p:spPr>
        <p:txBody>
          <a:bodyPr/>
          <a:lstStyle/>
          <a:p>
            <a:r>
              <a:rPr lang="pt-PT" sz="2000" dirty="0" smtClean="0">
                <a:solidFill>
                  <a:srgbClr val="C00000"/>
                </a:solidFill>
              </a:rPr>
              <a:t>Example</a:t>
            </a:r>
            <a:r>
              <a:rPr lang="pt-PT" sz="2000" dirty="0" smtClean="0">
                <a:solidFill>
                  <a:srgbClr val="000000"/>
                </a:solidFill>
              </a:rPr>
              <a:t>: Consider the previous example, with discount rate r=11%.</a:t>
            </a:r>
          </a:p>
          <a:p>
            <a:endParaRPr lang="en-US" dirty="0"/>
          </a:p>
        </p:txBody>
      </p:sp>
      <p:sp>
        <p:nvSpPr>
          <p:cNvPr id="4" name="Text Placeholder 2"/>
          <p:cNvSpPr txBox="1">
            <a:spLocks noGrp="1"/>
          </p:cNvSpPr>
          <p:nvPr>
            <p:ph type="body" idx="1"/>
          </p:nvPr>
        </p:nvSpPr>
        <p:spPr>
          <a:xfrm>
            <a:off x="323528" y="126876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1682" name="Object 4"/>
          <p:cNvGraphicFramePr>
            <a:graphicFrameLocks noGrp="1" noChangeAspect="1"/>
          </p:cNvGraphicFramePr>
          <p:nvPr/>
        </p:nvGraphicFramePr>
        <p:xfrm>
          <a:off x="3224213" y="1929458"/>
          <a:ext cx="1906587" cy="779462"/>
        </p:xfrm>
        <a:graphic>
          <a:graphicData uri="http://schemas.openxmlformats.org/presentationml/2006/ole">
            <mc:AlternateContent xmlns:mc="http://schemas.openxmlformats.org/markup-compatibility/2006">
              <mc:Choice xmlns:v="urn:schemas-microsoft-com:vml" Requires="v">
                <p:oleObj spid="_x0000_s71693" name="Equation" r:id="rId4" imgW="1117440" imgH="457200" progId="Equation.3">
                  <p:embed/>
                </p:oleObj>
              </mc:Choice>
              <mc:Fallback>
                <p:oleObj name="Equation" r:id="rId4" imgW="1117440" imgH="4572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1929458"/>
                        <a:ext cx="1906587" cy="779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127"/>
          <p:cNvGraphicFramePr>
            <a:graphicFrameLocks/>
          </p:cNvGraphicFramePr>
          <p:nvPr/>
        </p:nvGraphicFramePr>
        <p:xfrm>
          <a:off x="971600" y="3501008"/>
          <a:ext cx="6769670" cy="1512168"/>
        </p:xfrm>
        <a:graphic>
          <a:graphicData uri="http://schemas.openxmlformats.org/drawingml/2006/table">
            <a:tbl>
              <a:tblPr/>
              <a:tblGrid>
                <a:gridCol w="2137284"/>
                <a:gridCol w="819934"/>
                <a:gridCol w="954718"/>
                <a:gridCol w="953113"/>
                <a:gridCol w="951508"/>
                <a:gridCol w="953113"/>
              </a:tblGrid>
              <a:tr h="47989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t</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0</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1</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2</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3</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4</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5148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-1000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250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330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500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610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173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225.225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267.835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365.595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401.825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371840" name="Object 128"/>
          <p:cNvGraphicFramePr>
            <a:graphicFrameLocks noChangeAspect="1"/>
          </p:cNvGraphicFramePr>
          <p:nvPr/>
        </p:nvGraphicFramePr>
        <p:xfrm>
          <a:off x="1886766" y="5373812"/>
          <a:ext cx="4708770" cy="791492"/>
        </p:xfrm>
        <a:graphic>
          <a:graphicData uri="http://schemas.openxmlformats.org/presentationml/2006/ole">
            <mc:AlternateContent xmlns:mc="http://schemas.openxmlformats.org/markup-compatibility/2006">
              <mc:Choice xmlns:v="urn:schemas-microsoft-com:vml" Requires="v">
                <p:oleObj spid="_x0000_s71694" name="Equation" r:id="rId6" imgW="3225600" imgH="634680" progId="Equation.3">
                  <p:embed/>
                </p:oleObj>
              </mc:Choice>
              <mc:Fallback>
                <p:oleObj name="Equation" r:id="rId6" imgW="3225600" imgH="634680" progId="Equation.3">
                  <p:embed/>
                  <p:pic>
                    <p:nvPicPr>
                      <p:cNvPr id="0" name="Object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766" y="5373812"/>
                        <a:ext cx="4708770" cy="79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20</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1840"/>
                                        </p:tgtEl>
                                        <p:attrNameLst>
                                          <p:attrName>style.visibility</p:attrName>
                                        </p:attrNameLst>
                                      </p:cBhvr>
                                      <p:to>
                                        <p:strVal val="visible"/>
                                      </p:to>
                                    </p:set>
                                    <p:animEffect transition="in" filter="blinds(horizontal)">
                                      <p:cBhvr>
                                        <p:cTn id="12" dur="500"/>
                                        <p:tgtEl>
                                          <p:spTgt spid="371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248472"/>
          </a:xfrm>
        </p:spPr>
        <p:txBody>
          <a:bodyPr>
            <a:normAutofit lnSpcReduction="10000"/>
          </a:bodyPr>
          <a:lstStyle/>
          <a:p>
            <a:pPr>
              <a:lnSpc>
                <a:spcPct val="90000"/>
              </a:lnSpc>
            </a:pPr>
            <a:r>
              <a:rPr lang="pt-PT" sz="2400" dirty="0" smtClean="0">
                <a:solidFill>
                  <a:srgbClr val="FF0000"/>
                </a:solidFill>
              </a:rPr>
              <a:t>Properties of NPV:</a:t>
            </a:r>
          </a:p>
          <a:p>
            <a:pPr>
              <a:lnSpc>
                <a:spcPct val="90000"/>
              </a:lnSpc>
            </a:pPr>
            <a:r>
              <a:rPr lang="pt-PT" sz="2400" dirty="0" smtClean="0">
                <a:solidFill>
                  <a:srgbClr val="000000"/>
                </a:solidFill>
              </a:rPr>
              <a:t>Additivity;</a:t>
            </a:r>
          </a:p>
          <a:p>
            <a:pPr>
              <a:lnSpc>
                <a:spcPct val="90000"/>
              </a:lnSpc>
            </a:pPr>
            <a:r>
              <a:rPr lang="pt-PT" sz="2400" dirty="0" smtClean="0">
                <a:solidFill>
                  <a:srgbClr val="000000"/>
                </a:solidFill>
              </a:rPr>
              <a:t>Assumes reinvestment of intermediate cash flows at the “normal” discount rate r;</a:t>
            </a:r>
          </a:p>
          <a:p>
            <a:pPr>
              <a:lnSpc>
                <a:spcPct val="90000"/>
              </a:lnSpc>
            </a:pPr>
            <a:r>
              <a:rPr lang="pt-PT" sz="2400" dirty="0" smtClean="0">
                <a:solidFill>
                  <a:srgbClr val="000000"/>
                </a:solidFill>
              </a:rPr>
              <a:t>Accepts different discount rates over time (r</a:t>
            </a:r>
            <a:r>
              <a:rPr lang="pt-PT" dirty="0" smtClean="0">
                <a:solidFill>
                  <a:srgbClr val="000000"/>
                </a:solidFill>
              </a:rPr>
              <a:t>0,1</a:t>
            </a:r>
            <a:r>
              <a:rPr lang="pt-PT" sz="2400" dirty="0" smtClean="0">
                <a:solidFill>
                  <a:srgbClr val="000000"/>
                </a:solidFill>
              </a:rPr>
              <a:t>; r</a:t>
            </a:r>
            <a:r>
              <a:rPr lang="pt-PT" dirty="0" smtClean="0">
                <a:solidFill>
                  <a:srgbClr val="000000"/>
                </a:solidFill>
              </a:rPr>
              <a:t>1,2</a:t>
            </a:r>
            <a:r>
              <a:rPr lang="pt-PT" sz="2400" dirty="0" smtClean="0">
                <a:solidFill>
                  <a:srgbClr val="000000"/>
                </a:solidFill>
              </a:rPr>
              <a:t>; etc).</a:t>
            </a:r>
          </a:p>
          <a:p>
            <a:pPr>
              <a:lnSpc>
                <a:spcPct val="90000"/>
              </a:lnSpc>
            </a:pPr>
            <a:r>
              <a:rPr lang="pt-PT" sz="2400" dirty="0" smtClean="0">
                <a:solidFill>
                  <a:srgbClr val="FF0000"/>
                </a:solidFill>
              </a:rPr>
              <a:t>Limitations of NPV</a:t>
            </a:r>
            <a:r>
              <a:rPr lang="pt-PT" sz="2400" dirty="0" smtClean="0">
                <a:solidFill>
                  <a:srgbClr val="CC3300"/>
                </a:solidFill>
              </a:rPr>
              <a:t>:</a:t>
            </a:r>
          </a:p>
          <a:p>
            <a:pPr>
              <a:lnSpc>
                <a:spcPct val="90000"/>
              </a:lnSpc>
            </a:pPr>
            <a:r>
              <a:rPr lang="pt-PT" sz="2400" dirty="0" smtClean="0">
                <a:solidFill>
                  <a:srgbClr val="000000"/>
                </a:solidFill>
              </a:rPr>
              <a:t>It’s an Absolute measure, disregarding the scale of investment;</a:t>
            </a:r>
          </a:p>
          <a:p>
            <a:pPr>
              <a:lnSpc>
                <a:spcPct val="90000"/>
              </a:lnSpc>
            </a:pPr>
            <a:r>
              <a:rPr lang="pt-PT" sz="2400" dirty="0" smtClean="0">
                <a:solidFill>
                  <a:srgbClr val="000000"/>
                </a:solidFill>
              </a:rPr>
              <a:t>It’s Indifferent to the timeframe of the projects.</a:t>
            </a:r>
          </a:p>
          <a:p>
            <a:pPr>
              <a:lnSpc>
                <a:spcPct val="90000"/>
              </a:lnSpc>
            </a:pPr>
            <a:r>
              <a:rPr lang="pt-PT" sz="2400" dirty="0" smtClean="0">
                <a:solidFill>
                  <a:srgbClr val="FF0000"/>
                </a:solidFill>
              </a:rPr>
              <a:t>Computation in Excel</a:t>
            </a:r>
            <a:r>
              <a:rPr lang="pt-PT" sz="2400" dirty="0" smtClean="0">
                <a:solidFill>
                  <a:srgbClr val="CC3300"/>
                </a:solidFill>
              </a:rPr>
              <a:t> </a:t>
            </a:r>
          </a:p>
          <a:p>
            <a:pPr>
              <a:lnSpc>
                <a:spcPct val="90000"/>
              </a:lnSpc>
            </a:pPr>
            <a:r>
              <a:rPr lang="pt-PT" sz="2400" dirty="0" smtClean="0">
                <a:solidFill>
                  <a:srgbClr val="000000"/>
                </a:solidFill>
              </a:rPr>
              <a:t>=npv(r;initialcell:finalcell)</a:t>
            </a:r>
          </a:p>
          <a:p>
            <a:pPr>
              <a:lnSpc>
                <a:spcPct val="90000"/>
              </a:lnSpc>
            </a:pPr>
            <a:r>
              <a:rPr lang="pt-PT" sz="2400" dirty="0" smtClean="0">
                <a:solidFill>
                  <a:srgbClr val="000000"/>
                </a:solidFill>
              </a:rPr>
              <a:t>Note: discounts the first value (even if t=0); ignores empty cells. </a:t>
            </a:r>
          </a:p>
          <a:p>
            <a:endParaRPr lang="en-US" dirty="0"/>
          </a:p>
        </p:txBody>
      </p:sp>
      <p:sp>
        <p:nvSpPr>
          <p:cNvPr id="4" name="Text Placeholder 2"/>
          <p:cNvSpPr txBox="1">
            <a:spLocks/>
          </p:cNvSpPr>
          <p:nvPr/>
        </p:nvSpPr>
        <p:spPr>
          <a:xfrm>
            <a:off x="323528" y="127389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It’s a derivative of NPV, taking into account the scale of investment. </a:t>
            </a:r>
          </a:p>
          <a:p>
            <a:pPr>
              <a:buFont typeface="Arial" pitchFamily="34" charset="0"/>
              <a:buChar char="•"/>
            </a:pPr>
            <a:r>
              <a:rPr lang="pt-PT" dirty="0" smtClean="0">
                <a:solidFill>
                  <a:srgbClr val="000000"/>
                </a:solidFill>
              </a:rPr>
              <a:t>  There are several possible versions, examples of which:</a:t>
            </a:r>
          </a:p>
          <a:p>
            <a:pPr lvl="1">
              <a:buFont typeface="Arial" pitchFamily="34" charset="0"/>
              <a:buChar char="•"/>
            </a:pPr>
            <a:r>
              <a:rPr lang="pt-PT" dirty="0" smtClean="0">
                <a:solidFill>
                  <a:srgbClr val="000000"/>
                </a:solidFill>
              </a:rPr>
              <a:t> NPV / Initial Investment;</a:t>
            </a:r>
          </a:p>
          <a:p>
            <a:pPr lvl="1">
              <a:buFont typeface="Arial" pitchFamily="34" charset="0"/>
              <a:buChar char="•"/>
            </a:pPr>
            <a:r>
              <a:rPr lang="pt-PT" dirty="0" smtClean="0">
                <a:solidFill>
                  <a:srgbClr val="000000"/>
                </a:solidFill>
              </a:rPr>
              <a:t> PV(Future Cash flows) / lnitial Investment;</a:t>
            </a:r>
          </a:p>
          <a:p>
            <a:pPr lvl="1">
              <a:buFont typeface="Arial" pitchFamily="34" charset="0"/>
              <a:buChar char="•"/>
            </a:pPr>
            <a:r>
              <a:rPr lang="pt-PT" dirty="0" smtClean="0">
                <a:solidFill>
                  <a:srgbClr val="000000"/>
                </a:solidFill>
              </a:rPr>
              <a:t> PV(FCF+CapEx) / PV(CapEx).</a:t>
            </a:r>
          </a:p>
          <a:p>
            <a:pPr>
              <a:buFont typeface="Arial" pitchFamily="34" charset="0"/>
              <a:buChar char="•"/>
            </a:pPr>
            <a:r>
              <a:rPr lang="pt-PT" dirty="0" smtClean="0">
                <a:solidFill>
                  <a:srgbClr val="FF0000"/>
                </a:solidFill>
              </a:rPr>
              <a:t> Example:</a:t>
            </a:r>
          </a:p>
        </p:txBody>
      </p:sp>
      <p:sp>
        <p:nvSpPr>
          <p:cNvPr id="4" name="Text Placeholder 2"/>
          <p:cNvSpPr txBox="1">
            <a:spLocks/>
          </p:cNvSpPr>
          <p:nvPr/>
        </p:nvSpPr>
        <p:spPr>
          <a:xfrm>
            <a:off x="323528" y="1273890"/>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PROFITABILITY</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INDEX</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(PI)</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7"/>
          <p:cNvGraphicFramePr>
            <a:graphicFrameLocks/>
          </p:cNvGraphicFramePr>
          <p:nvPr/>
        </p:nvGraphicFramePr>
        <p:xfrm>
          <a:off x="468313" y="4525862"/>
          <a:ext cx="8351837" cy="1495426"/>
        </p:xfrm>
        <a:graphic>
          <a:graphicData uri="http://schemas.openxmlformats.org/drawingml/2006/table">
            <a:tbl>
              <a:tblPr/>
              <a:tblGrid>
                <a:gridCol w="976312"/>
                <a:gridCol w="739775"/>
                <a:gridCol w="788988"/>
                <a:gridCol w="742950"/>
                <a:gridCol w="736600"/>
                <a:gridCol w="787400"/>
                <a:gridCol w="742950"/>
                <a:gridCol w="944562"/>
                <a:gridCol w="946150"/>
                <a:gridCol w="946150"/>
              </a:tblGrid>
              <a:tr h="3825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5</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NPV</a:t>
                      </a:r>
                      <a:endParaRPr kumimoji="0" lang="en-US" sz="1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2</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857,57 €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2500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1.353,98 €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22</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924944"/>
            <a:ext cx="8429684" cy="3075824"/>
          </a:xfrm>
        </p:spPr>
        <p:txBody>
          <a:bodyPr>
            <a:normAutofit lnSpcReduction="10000"/>
          </a:bodyPr>
          <a:lstStyle/>
          <a:p>
            <a:pPr>
              <a:lnSpc>
                <a:spcPct val="90000"/>
              </a:lnSpc>
            </a:pPr>
            <a:r>
              <a:rPr lang="pt-PT" sz="2400" dirty="0" smtClean="0">
                <a:solidFill>
                  <a:srgbClr val="FF0000"/>
                </a:solidFill>
              </a:rPr>
              <a:t>Example</a:t>
            </a:r>
            <a:r>
              <a:rPr lang="pt-PT" sz="2400" dirty="0" smtClean="0">
                <a:solidFill>
                  <a:srgbClr val="000000"/>
                </a:solidFill>
              </a:rPr>
              <a:t>: Consider the project seen before</a:t>
            </a: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r>
              <a:rPr lang="pt-PT" sz="2400" dirty="0" smtClean="0">
                <a:solidFill>
                  <a:srgbClr val="FF0000"/>
                </a:solidFill>
              </a:rPr>
              <a:t>Computation in exce</a:t>
            </a:r>
            <a:r>
              <a:rPr lang="pt-PT" sz="2400" dirty="0" smtClean="0">
                <a:solidFill>
                  <a:srgbClr val="CC3300"/>
                </a:solidFill>
              </a:rPr>
              <a:t>l</a:t>
            </a:r>
            <a:r>
              <a:rPr lang="pt-PT" sz="2400" dirty="0" smtClean="0">
                <a:solidFill>
                  <a:srgbClr val="000000"/>
                </a:solidFill>
              </a:rPr>
              <a:t>:</a:t>
            </a:r>
          </a:p>
          <a:p>
            <a:pPr>
              <a:lnSpc>
                <a:spcPct val="90000"/>
              </a:lnSpc>
            </a:pPr>
            <a:r>
              <a:rPr lang="pt-PT" sz="2000" dirty="0" smtClean="0">
                <a:solidFill>
                  <a:srgbClr val="000000"/>
                </a:solidFill>
              </a:rPr>
              <a:t>=irr(initialcell:finalcell)</a:t>
            </a:r>
          </a:p>
          <a:p>
            <a:endParaRPr lang="en-US" dirty="0"/>
          </a:p>
        </p:txBody>
      </p:sp>
      <p:sp>
        <p:nvSpPr>
          <p:cNvPr id="4" name="Text Placeholder 2"/>
          <p:cNvSpPr txBox="1">
            <a:spLocks/>
          </p:cNvSpPr>
          <p:nvPr/>
        </p:nvSpPr>
        <p:spPr>
          <a:xfrm>
            <a:off x="323528" y="1273890"/>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2706" name="Object 4"/>
          <p:cNvGraphicFramePr>
            <a:graphicFrameLocks noGrp="1" noChangeAspect="1"/>
          </p:cNvGraphicFramePr>
          <p:nvPr/>
        </p:nvGraphicFramePr>
        <p:xfrm>
          <a:off x="3540125" y="1988840"/>
          <a:ext cx="1992313" cy="839787"/>
        </p:xfrm>
        <a:graphic>
          <a:graphicData uri="http://schemas.openxmlformats.org/presentationml/2006/ole">
            <mc:AlternateContent xmlns:mc="http://schemas.openxmlformats.org/markup-compatibility/2006">
              <mc:Choice xmlns:v="urn:schemas-microsoft-com:vml" Requires="v">
                <p:oleObj spid="_x0000_s72712" name="Equation" r:id="rId4" imgW="1054080" imgH="444240" progId="Equation.3">
                  <p:embed/>
                </p:oleObj>
              </mc:Choice>
              <mc:Fallback>
                <p:oleObj name="Equation" r:id="rId4" imgW="1054080" imgH="4442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1988840"/>
                        <a:ext cx="1992313" cy="839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7" name="Group 118"/>
          <p:cNvGraphicFramePr>
            <a:graphicFrameLocks/>
          </p:cNvGraphicFramePr>
          <p:nvPr/>
        </p:nvGraphicFramePr>
        <p:xfrm>
          <a:off x="1187624" y="3429000"/>
          <a:ext cx="5616799" cy="1236870"/>
        </p:xfrm>
        <a:graphic>
          <a:graphicData uri="http://schemas.openxmlformats.org/drawingml/2006/table">
            <a:tbl>
              <a:tblPr/>
              <a:tblGrid>
                <a:gridCol w="1052418"/>
                <a:gridCol w="901833"/>
                <a:gridCol w="957047"/>
                <a:gridCol w="901834"/>
                <a:gridCol w="901833"/>
                <a:gridCol w="901834"/>
              </a:tblGrid>
              <a:tr h="30055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t</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0</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1</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2</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3</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4</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cash flow</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250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330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22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IRR</a:t>
                      </a:r>
                      <a:endParaRPr kumimoji="0" lang="en-US" sz="1400" b="1" i="0" u="none" strike="noStrike" cap="none" normalizeH="0" baseline="0" dirty="0" smtClean="0">
                        <a:ln>
                          <a:noFill/>
                        </a:ln>
                        <a:solidFill>
                          <a:srgbClr val="FF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21%</a:t>
                      </a:r>
                      <a:endParaRPr kumimoji="0" lang="en-US" sz="1400" b="1" i="0" u="none" strike="noStrike" cap="none" normalizeH="0" baseline="0" dirty="0" smtClean="0">
                        <a:ln>
                          <a:noFill/>
                        </a:ln>
                        <a:solidFill>
                          <a:srgbClr val="FF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908720"/>
            <a:ext cx="8429684" cy="5472608"/>
          </a:xfrm>
        </p:spPr>
        <p:txBody>
          <a:bodyPr>
            <a:noAutofit/>
          </a:bodyPr>
          <a:lstStyle/>
          <a:p>
            <a:r>
              <a:rPr lang="pt-PT" sz="1800" dirty="0" smtClean="0">
                <a:solidFill>
                  <a:srgbClr val="FF0000"/>
                </a:solidFill>
              </a:rPr>
              <a:t>Limitations of the IRR:</a:t>
            </a:r>
          </a:p>
          <a:p>
            <a:pPr>
              <a:buFont typeface="Arial" pitchFamily="34" charset="0"/>
              <a:buChar char="•"/>
            </a:pPr>
            <a:r>
              <a:rPr lang="pt-PT" sz="1800" dirty="0" smtClean="0">
                <a:solidFill>
                  <a:srgbClr val="000000"/>
                </a:solidFill>
              </a:rPr>
              <a:t>Impossible to compute in some cases;</a:t>
            </a:r>
          </a:p>
          <a:p>
            <a:pPr>
              <a:buFont typeface="Arial" pitchFamily="34" charset="0"/>
              <a:buChar char="•"/>
            </a:pPr>
            <a:r>
              <a:rPr lang="pt-PT" sz="1800" dirty="0" smtClean="0"/>
              <a:t>Lending versus Borrowing.</a:t>
            </a:r>
            <a:endParaRPr lang="pt-PT" sz="1800" dirty="0" smtClean="0">
              <a:solidFill>
                <a:srgbClr val="000000"/>
              </a:solidFill>
            </a:endParaRPr>
          </a:p>
          <a:p>
            <a:pPr>
              <a:buFont typeface="Arial" pitchFamily="34" charset="0"/>
              <a:buChar char="•"/>
            </a:pPr>
            <a:r>
              <a:rPr lang="pt-PT" sz="1800" dirty="0" smtClean="0">
                <a:solidFill>
                  <a:srgbClr val="000000"/>
                </a:solidFill>
              </a:rPr>
              <a:t>Multiple IRRs in some cases;</a:t>
            </a:r>
          </a:p>
          <a:p>
            <a:r>
              <a:rPr lang="pt-PT" sz="1800" dirty="0" smtClean="0">
                <a:solidFill>
                  <a:srgbClr val="FF0000"/>
                </a:solidFill>
              </a:rPr>
              <a:t>Example:</a:t>
            </a:r>
            <a:r>
              <a:rPr lang="pt-PT" sz="1800" dirty="0" smtClean="0">
                <a:solidFill>
                  <a:srgbClr val="000000"/>
                </a:solidFill>
              </a:rPr>
              <a:t> </a:t>
            </a:r>
          </a:p>
          <a:p>
            <a:endParaRPr lang="pt-PT" sz="1800"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pPr>
              <a:buFont typeface="Arial" pitchFamily="34" charset="0"/>
              <a:buChar char="•"/>
            </a:pPr>
            <a:r>
              <a:rPr lang="pt-PT" sz="1800" dirty="0" smtClean="0">
                <a:solidFill>
                  <a:srgbClr val="000000"/>
                </a:solidFill>
              </a:rPr>
              <a:t>Divergence from NPV in the ranking of projects in some cases;</a:t>
            </a:r>
          </a:p>
          <a:p>
            <a:r>
              <a:rPr lang="pt-PT" sz="1800" dirty="0" smtClean="0">
                <a:solidFill>
                  <a:srgbClr val="FF0000"/>
                </a:solidFill>
              </a:rPr>
              <a:t>Example:</a:t>
            </a:r>
          </a:p>
          <a:p>
            <a:endParaRPr lang="pt-PT" sz="1800" dirty="0" smtClean="0">
              <a:solidFill>
                <a:srgbClr val="000000"/>
              </a:solidFill>
            </a:endParaRPr>
          </a:p>
          <a:p>
            <a:endParaRPr lang="pt-PT" sz="1800" dirty="0" smtClean="0"/>
          </a:p>
          <a:p>
            <a:endParaRPr lang="pt-PT" sz="1400" dirty="0" smtClean="0">
              <a:solidFill>
                <a:srgbClr val="000000"/>
              </a:solidFill>
            </a:endParaRPr>
          </a:p>
          <a:p>
            <a:endParaRPr lang="en-US" sz="1100" dirty="0"/>
          </a:p>
        </p:txBody>
      </p:sp>
      <p:sp>
        <p:nvSpPr>
          <p:cNvPr id="4" name="Text Placeholder 2"/>
          <p:cNvSpPr txBox="1">
            <a:spLocks/>
          </p:cNvSpPr>
          <p:nvPr/>
        </p:nvSpPr>
        <p:spPr>
          <a:xfrm>
            <a:off x="323528" y="404664"/>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chemeClr val="bg1"/>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graphicFrame>
        <p:nvGraphicFramePr>
          <p:cNvPr id="5" name="Group 135"/>
          <p:cNvGraphicFramePr>
            <a:graphicFrameLocks/>
          </p:cNvGraphicFramePr>
          <p:nvPr/>
        </p:nvGraphicFramePr>
        <p:xfrm>
          <a:off x="467544" y="3353038"/>
          <a:ext cx="4248150" cy="1228090"/>
        </p:xfrm>
        <a:graphic>
          <a:graphicData uri="http://schemas.openxmlformats.org/drawingml/2006/table">
            <a:tbl>
              <a:tblPr/>
              <a:tblGrid>
                <a:gridCol w="830262"/>
                <a:gridCol w="674688"/>
                <a:gridCol w="715962"/>
                <a:gridCol w="677863"/>
                <a:gridCol w="674687"/>
                <a:gridCol w="674688"/>
              </a:tblGrid>
              <a:tr h="214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r>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cash flow</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r=10%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9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IRR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6,60%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VAL</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27,8</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7" name="Object 119"/>
          <p:cNvGraphicFramePr>
            <a:graphicFrameLocks noGrp="1" noChangeAspect="1"/>
          </p:cNvGraphicFramePr>
          <p:nvPr/>
        </p:nvGraphicFramePr>
        <p:xfrm>
          <a:off x="4932040" y="2708920"/>
          <a:ext cx="3803486" cy="198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oup 295"/>
          <p:cNvGraphicFramePr>
            <a:graphicFrameLocks noGrp="1"/>
          </p:cNvGraphicFramePr>
          <p:nvPr/>
        </p:nvGraphicFramePr>
        <p:xfrm>
          <a:off x="1475656" y="5073352"/>
          <a:ext cx="5904656" cy="1524000"/>
        </p:xfrm>
        <a:graphic>
          <a:graphicData uri="http://schemas.openxmlformats.org/drawingml/2006/table">
            <a:tbl>
              <a:tblPr/>
              <a:tblGrid>
                <a:gridCol w="1015800"/>
                <a:gridCol w="770843"/>
                <a:gridCol w="818806"/>
                <a:gridCol w="770843"/>
                <a:gridCol w="770843"/>
                <a:gridCol w="984965"/>
                <a:gridCol w="772556"/>
              </a:tblGrid>
              <a:tr h="2928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t</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0</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1</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2</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3</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rPr>
                        <a:t>NPV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IRR</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6100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1.383,25 €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22,92%</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1.501,60 €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22,23%</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5591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2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0,15</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lumMod val="75000"/>
                      </a:schemeClr>
                    </a:solidFill>
                  </a:tcPr>
                </a:tc>
              </a:tr>
            </a:tbl>
          </a:graphicData>
        </a:graphic>
      </p:graphicFrame>
      <p:sp>
        <p:nvSpPr>
          <p:cNvPr id="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24</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ox(in)">
                                      <p:cBhvr>
                                        <p:cTn id="40" dur="500"/>
                                        <p:tgtEl>
                                          <p:spTgt spid="2">
                                            <p:txEl>
                                              <p:pRg st="8" end="8"/>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box(in)">
                                      <p:cBhvr>
                                        <p:cTn id="43" dur="500"/>
                                        <p:tgtEl>
                                          <p:spTgt spid="2">
                                            <p:txEl>
                                              <p:pRg st="9" end="9"/>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8429684" cy="4941168"/>
          </a:xfrm>
        </p:spPr>
        <p:txBody>
          <a:bodyPr>
            <a:normAutofit/>
          </a:bodyPr>
          <a:lstStyle/>
          <a:p>
            <a:pPr algn="just">
              <a:buFont typeface="Arial" pitchFamily="34" charset="0"/>
              <a:buChar char="•"/>
            </a:pPr>
            <a:r>
              <a:rPr lang="en-US" dirty="0" smtClean="0"/>
              <a:t> </a:t>
            </a:r>
            <a:r>
              <a:rPr lang="en-US" sz="1800" dirty="0" smtClean="0"/>
              <a:t>The reason why the ranking of projects according to the IRR or the NPV can differ lies in the assumption made by the IRR rule, that intermediate cash flows are reinvested at the IRR itself (and not the “normal” discount rate). An alternative is to compute the </a:t>
            </a:r>
            <a:r>
              <a:rPr lang="en-US" sz="1800" dirty="0" smtClean="0">
                <a:solidFill>
                  <a:srgbClr val="C00000"/>
                </a:solidFill>
              </a:rPr>
              <a:t>Modified IRR</a:t>
            </a:r>
            <a:r>
              <a:rPr lang="en-US" sz="1800" dirty="0" smtClean="0"/>
              <a:t>. Consider the previous example (r=15%):</a:t>
            </a:r>
          </a:p>
          <a:p>
            <a:pPr algn="just"/>
            <a:r>
              <a:rPr lang="en-US" sz="1800" dirty="0" smtClean="0"/>
              <a:t>																											</a:t>
            </a:r>
          </a:p>
          <a:p>
            <a:pPr algn="just"/>
            <a:r>
              <a:rPr lang="en-US" sz="1800" dirty="0" smtClean="0"/>
              <a:t> </a:t>
            </a:r>
          </a:p>
          <a:p>
            <a:pPr algn="just">
              <a:buFont typeface="Arial" pitchFamily="34" charset="0"/>
              <a:buChar char="•"/>
            </a:pPr>
            <a:r>
              <a:rPr lang="en-US" sz="1800" dirty="0" smtClean="0"/>
              <a:t>First compute the future value of the projects, and then what </a:t>
            </a:r>
            <a:r>
              <a:rPr lang="en-US" sz="1800" dirty="0" smtClean="0"/>
              <a:t>is the</a:t>
            </a:r>
            <a:r>
              <a:rPr lang="en-US" sz="1800" dirty="0" smtClean="0"/>
              <a:t> </a:t>
            </a:r>
            <a:r>
              <a:rPr lang="en-US" sz="1800" dirty="0" smtClean="0"/>
              <a:t>annual return it corresponds to:			 </a:t>
            </a:r>
            <a:endParaRPr lang="en-US" sz="1800" dirty="0"/>
          </a:p>
        </p:txBody>
      </p:sp>
      <p:sp>
        <p:nvSpPr>
          <p:cNvPr id="4" name="Text Placeholder 2"/>
          <p:cNvSpPr txBox="1">
            <a:spLocks/>
          </p:cNvSpPr>
          <p:nvPr/>
        </p:nvSpPr>
        <p:spPr>
          <a:xfrm>
            <a:off x="251520" y="1268760"/>
            <a:ext cx="7200800"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MODIFIED INTERNAL RATE OF RETURN (MIRR)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 name="Object 5"/>
          <p:cNvGraphicFramePr>
            <a:graphicFrameLocks noChangeAspect="1"/>
          </p:cNvGraphicFramePr>
          <p:nvPr/>
        </p:nvGraphicFramePr>
        <p:xfrm flipV="1">
          <a:off x="8028384" y="1124744"/>
          <a:ext cx="914400" cy="771525"/>
        </p:xfrm>
        <a:graphic>
          <a:graphicData uri="http://schemas.openxmlformats.org/presentationml/2006/ole">
            <mc:AlternateContent xmlns:mc="http://schemas.openxmlformats.org/markup-compatibility/2006">
              <mc:Choice xmlns:v="urn:schemas-microsoft-com:vml" Requires="v">
                <p:oleObj spid="_x0000_s134156"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028384" y="112474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nvGraphicFramePr>
        <p:xfrm>
          <a:off x="2717800" y="3362300"/>
          <a:ext cx="3708400" cy="1866900"/>
        </p:xfrm>
        <a:graphic>
          <a:graphicData uri="http://schemas.openxmlformats.org/drawingml/2006/table">
            <a:tbl>
              <a:tblPr/>
              <a:tblGrid>
                <a:gridCol w="1207607"/>
                <a:gridCol w="675119"/>
                <a:gridCol w="608558"/>
                <a:gridCol w="608558"/>
                <a:gridCol w="608558"/>
              </a:tblGrid>
              <a:tr h="266700">
                <a:tc>
                  <a:txBody>
                    <a:bodyPr/>
                    <a:lstStyle/>
                    <a:p>
                      <a:pPr algn="ctr" fontAlgn="b"/>
                      <a:r>
                        <a:rPr lang="pt-PT" sz="1600" b="0" i="0" u="none" strike="noStrike" dirty="0">
                          <a:solidFill>
                            <a:srgbClr val="000000"/>
                          </a:solidFill>
                          <a:latin typeface="Franklin Gothic Book"/>
                        </a:rPr>
                        <a:t>t</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0</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1</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dirty="0">
                          <a:solidFill>
                            <a:srgbClr val="000000"/>
                          </a:solidFill>
                          <a:latin typeface="Calibri"/>
                        </a:rPr>
                        <a:t>2</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3</a:t>
                      </a:r>
                    </a:p>
                  </a:txBody>
                  <a:tcPr marL="9525" marR="9525" marT="9525" marB="0" anchor="b">
                    <a:lnL>
                      <a:noFill/>
                    </a:lnL>
                    <a:lnR>
                      <a:noFill/>
                    </a:lnR>
                    <a:lnT>
                      <a:noFill/>
                    </a:lnT>
                    <a:lnB>
                      <a:noFill/>
                    </a:lnB>
                    <a:solidFill>
                      <a:srgbClr val="FF0000"/>
                    </a:solidFill>
                  </a:tcPr>
                </a:tc>
              </a:tr>
              <a:tr h="266700">
                <a:tc>
                  <a:txBody>
                    <a:bodyPr/>
                    <a:lstStyle/>
                    <a:p>
                      <a:pPr algn="l" fontAlgn="b"/>
                      <a:r>
                        <a:rPr lang="pt-PT" sz="1600" b="0" i="0" u="none" strike="noStrike">
                          <a:solidFill>
                            <a:srgbClr val="000000"/>
                          </a:solidFill>
                          <a:latin typeface="Calibri"/>
                        </a:rPr>
                        <a:t>CFA</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5000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4000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6100</a:t>
                      </a:r>
                    </a:p>
                  </a:txBody>
                  <a:tcPr marL="9525" marR="9525" marT="9525" marB="0" anchor="b">
                    <a:lnL>
                      <a:noFill/>
                    </a:lnL>
                    <a:lnR>
                      <a:noFill/>
                    </a:lnR>
                    <a:lnT>
                      <a:noFill/>
                    </a:lnT>
                    <a:lnB>
                      <a:noFill/>
                    </a:lnB>
                  </a:tcPr>
                </a:tc>
              </a:tr>
              <a:tr h="266700">
                <a:tc>
                  <a:txBody>
                    <a:bodyPr/>
                    <a:lstStyle/>
                    <a:p>
                      <a:pPr algn="l" fontAlgn="b"/>
                      <a:r>
                        <a:rPr lang="pt-PT" sz="1600" b="0" i="0" u="none" strike="noStrike">
                          <a:solidFill>
                            <a:srgbClr val="000000"/>
                          </a:solidFill>
                          <a:latin typeface="Calibri"/>
                        </a:rPr>
                        <a:t>CFB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9500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533400">
                <a:tc>
                  <a:txBody>
                    <a:bodyPr/>
                    <a:lstStyle/>
                    <a:p>
                      <a:pPr algn="l" fontAlgn="b"/>
                      <a:r>
                        <a:rPr lang="en-US" sz="1600" b="0" i="0" u="none" strike="noStrike" dirty="0">
                          <a:solidFill>
                            <a:srgbClr val="000000"/>
                          </a:solidFill>
                          <a:latin typeface="Calibri"/>
                        </a:rPr>
                        <a:t>Future Value Cash Flow 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6613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4600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dirty="0">
                          <a:solidFill>
                            <a:srgbClr val="000000"/>
                          </a:solidFill>
                          <a:latin typeface="Calibri"/>
                        </a:rPr>
                        <a:t>6100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r>
              <a:tr h="533400">
                <a:tc>
                  <a:txBody>
                    <a:bodyPr/>
                    <a:lstStyle/>
                    <a:p>
                      <a:pPr algn="l" fontAlgn="b"/>
                      <a:r>
                        <a:rPr lang="en-US" sz="1600" b="0" i="0" u="none" strike="noStrike">
                          <a:solidFill>
                            <a:srgbClr val="000000"/>
                          </a:solidFill>
                          <a:latin typeface="Calibri"/>
                        </a:rPr>
                        <a:t>Future Value Cash Flow B</a:t>
                      </a:r>
                    </a:p>
                  </a:txBody>
                  <a:tcPr marL="9525" marR="9525" marT="9525" marB="0" anchor="b">
                    <a:lnL>
                      <a:noFill/>
                    </a:lnL>
                    <a:lnR>
                      <a:noFill/>
                    </a:lnR>
                    <a:lnT>
                      <a:noFill/>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3968</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4025</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dirty="0">
                          <a:solidFill>
                            <a:srgbClr val="000000"/>
                          </a:solidFill>
                          <a:latin typeface="Calibri"/>
                        </a:rPr>
                        <a:t>9500</a:t>
                      </a:r>
                    </a:p>
                  </a:txBody>
                  <a:tcPr marL="9525" marR="9525" marT="9525" marB="0" anchor="b">
                    <a:lnL>
                      <a:noFill/>
                    </a:lnL>
                    <a:lnR>
                      <a:noFill/>
                    </a:lnR>
                    <a:lnT>
                      <a:noFill/>
                    </a:lnT>
                    <a:lnB>
                      <a:noFill/>
                    </a:lnB>
                    <a:solidFill>
                      <a:srgbClr val="E6B9B8"/>
                    </a:solidFill>
                  </a:tcPr>
                </a:tc>
              </a:tr>
            </a:tbl>
          </a:graphicData>
        </a:graphic>
      </p:graphicFrame>
      <p:graphicFrame>
        <p:nvGraphicFramePr>
          <p:cNvPr id="8" name="Object 7"/>
          <p:cNvGraphicFramePr>
            <a:graphicFrameLocks noChangeAspect="1"/>
          </p:cNvGraphicFramePr>
          <p:nvPr/>
        </p:nvGraphicFramePr>
        <p:xfrm>
          <a:off x="2092325" y="5589588"/>
          <a:ext cx="3038475" cy="868362"/>
        </p:xfrm>
        <a:graphic>
          <a:graphicData uri="http://schemas.openxmlformats.org/presentationml/2006/ole">
            <mc:AlternateContent xmlns:mc="http://schemas.openxmlformats.org/markup-compatibility/2006">
              <mc:Choice xmlns:v="urn:schemas-microsoft-com:vml" Requires="v">
                <p:oleObj spid="_x0000_s134157" name="Equation" r:id="rId6" imgW="1777680" imgH="507960" progId="Equation.3">
                  <p:embed/>
                </p:oleObj>
              </mc:Choice>
              <mc:Fallback>
                <p:oleObj name="Equation" r:id="rId6" imgW="1777680" imgH="50796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2325" y="5589588"/>
                        <a:ext cx="3038475" cy="86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644008" y="4365104"/>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716016" y="4725144"/>
            <a:ext cx="216024"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652120" y="5775920"/>
          <a:ext cx="2376264" cy="533400"/>
        </p:xfrm>
        <a:graphic>
          <a:graphicData uri="http://schemas.openxmlformats.org/drawingml/2006/table">
            <a:tbl>
              <a:tblPr/>
              <a:tblGrid>
                <a:gridCol w="708787"/>
                <a:gridCol w="1667477"/>
              </a:tblGrid>
              <a:tr h="266700">
                <a:tc>
                  <a:txBody>
                    <a:bodyPr/>
                    <a:lstStyle/>
                    <a:p>
                      <a:pPr algn="l" fontAlgn="b"/>
                      <a:r>
                        <a:rPr lang="pt-PT" sz="1600" b="0" i="0" u="none" strike="noStrike" dirty="0">
                          <a:solidFill>
                            <a:srgbClr val="000000"/>
                          </a:solidFill>
                          <a:latin typeface="Calibri"/>
                        </a:rPr>
                        <a:t>MIRR A</a:t>
                      </a: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Calibri"/>
                        </a:rPr>
                        <a:t>0.200751844</a:t>
                      </a:r>
                      <a:endParaRPr lang="pt-PT" sz="1600" b="0" i="0" u="none" strike="noStrike" dirty="0">
                        <a:solidFill>
                          <a:srgbClr val="000000"/>
                        </a:solidFill>
                        <a:latin typeface="Calibri"/>
                      </a:endParaRPr>
                    </a:p>
                  </a:txBody>
                  <a:tcPr marL="9525" marR="9525" marT="9525" marB="0" anchor="b">
                    <a:lnL>
                      <a:noFill/>
                    </a:lnL>
                    <a:lnR>
                      <a:noFill/>
                    </a:lnR>
                    <a:lnT>
                      <a:noFill/>
                    </a:lnT>
                    <a:lnB>
                      <a:noFill/>
                    </a:lnB>
                  </a:tcPr>
                </a:tc>
              </a:tr>
              <a:tr h="266700">
                <a:tc>
                  <a:txBody>
                    <a:bodyPr/>
                    <a:lstStyle/>
                    <a:p>
                      <a:pPr algn="l" fontAlgn="b"/>
                      <a:r>
                        <a:rPr lang="pt-PT" sz="1600" b="0" i="0" u="none" strike="noStrike" dirty="0">
                          <a:solidFill>
                            <a:srgbClr val="000000"/>
                          </a:solidFill>
                          <a:latin typeface="Calibri"/>
                        </a:rPr>
                        <a:t>MIRR B</a:t>
                      </a:r>
                    </a:p>
                  </a:txBody>
                  <a:tcPr marL="9525" marR="9525" marT="9525" marB="0" anchor="b">
                    <a:lnL>
                      <a:noFill/>
                    </a:lnL>
                    <a:lnR>
                      <a:noFill/>
                    </a:lnR>
                    <a:lnT>
                      <a:noFill/>
                    </a:lnT>
                    <a:lnB>
                      <a:noFill/>
                    </a:lnB>
                    <a:solidFill>
                      <a:srgbClr val="FF0000">
                        <a:alpha val="37000"/>
                      </a:srgbClr>
                    </a:solidFill>
                  </a:tcPr>
                </a:tc>
                <a:tc>
                  <a:txBody>
                    <a:bodyPr/>
                    <a:lstStyle/>
                    <a:p>
                      <a:pPr algn="r" fontAlgn="b"/>
                      <a:r>
                        <a:rPr lang="pt-PT" sz="1600" b="0" i="0" u="none" strike="noStrike" dirty="0" smtClean="0">
                          <a:solidFill>
                            <a:srgbClr val="000000"/>
                          </a:solidFill>
                          <a:latin typeface="Calibri"/>
                        </a:rPr>
                        <a:t>0.204898954</a:t>
                      </a:r>
                      <a:endParaRPr lang="pt-PT" sz="1600" b="0" i="0" u="none" strike="noStrike" dirty="0">
                        <a:solidFill>
                          <a:srgbClr val="000000"/>
                        </a:solidFill>
                        <a:latin typeface="Calibri"/>
                      </a:endParaRPr>
                    </a:p>
                  </a:txBody>
                  <a:tcPr marL="9525" marR="9525" marT="9525" marB="0" anchor="b">
                    <a:lnL>
                      <a:noFill/>
                    </a:lnL>
                    <a:lnR>
                      <a:noFill/>
                    </a:lnR>
                    <a:lnT>
                      <a:noFill/>
                    </a:lnT>
                    <a:lnB>
                      <a:noFill/>
                    </a:lnB>
                    <a:solidFill>
                      <a:srgbClr val="FF0000">
                        <a:alpha val="37000"/>
                      </a:srgbClr>
                    </a:solidFill>
                  </a:tcPr>
                </a:tc>
              </a:tr>
            </a:tbl>
          </a:graphicData>
        </a:graphic>
      </p:graphicFrame>
      <p:sp>
        <p:nvSpPr>
          <p:cNvPr id="1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rmAutofit/>
          </a:bodyPr>
          <a:lstStyle/>
          <a:p>
            <a:pPr>
              <a:buFont typeface="Arial" pitchFamily="34" charset="0"/>
              <a:buChar char="•"/>
            </a:pPr>
            <a:r>
              <a:rPr lang="en-US" sz="2000" dirty="0" smtClean="0"/>
              <a:t> One could also analyze an incremental project and compare its </a:t>
            </a:r>
            <a:r>
              <a:rPr lang="en-US" sz="2000" dirty="0" smtClean="0">
                <a:solidFill>
                  <a:srgbClr val="C00000"/>
                </a:solidFill>
              </a:rPr>
              <a:t>Incremental IRR</a:t>
            </a:r>
            <a:r>
              <a:rPr lang="en-US" sz="2000" dirty="0" smtClean="0"/>
              <a:t> to the discount rate (cost of capital). Using the same example:</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Since IRR of doing B instead of A is 18%&gt;15% (cost of capital), we conclude B is a better project.</a:t>
            </a:r>
            <a:endParaRPr lang="en-US" sz="2000" dirty="0"/>
          </a:p>
        </p:txBody>
      </p:sp>
      <p:sp>
        <p:nvSpPr>
          <p:cNvPr id="4" name="Text Placeholder 2"/>
          <p:cNvSpPr txBox="1">
            <a:spLocks/>
          </p:cNvSpPr>
          <p:nvPr/>
        </p:nvSpPr>
        <p:spPr>
          <a:xfrm>
            <a:off x="251520" y="1268760"/>
            <a:ext cx="799288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INCREMENTAL INTERNAL RATE OF RETURN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132097" name="Object 1"/>
          <p:cNvGraphicFramePr>
            <a:graphicFrameLocks noChangeAspect="1"/>
          </p:cNvGraphicFramePr>
          <p:nvPr/>
        </p:nvGraphicFramePr>
        <p:xfrm>
          <a:off x="8027988" y="1125538"/>
          <a:ext cx="914400" cy="771525"/>
        </p:xfrm>
        <a:graphic>
          <a:graphicData uri="http://schemas.openxmlformats.org/presentationml/2006/ole">
            <mc:AlternateContent xmlns:mc="http://schemas.openxmlformats.org/markup-compatibility/2006">
              <mc:Choice xmlns:v="urn:schemas-microsoft-com:vml" Requires="v">
                <p:oleObj spid="_x0000_s132103"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1255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1716359" y="3018036"/>
          <a:ext cx="6096001" cy="1275060"/>
        </p:xfrm>
        <a:graphic>
          <a:graphicData uri="http://schemas.openxmlformats.org/drawingml/2006/table">
            <a:tbl>
              <a:tblPr/>
              <a:tblGrid>
                <a:gridCol w="1156086"/>
                <a:gridCol w="1298700"/>
                <a:gridCol w="1432211"/>
                <a:gridCol w="1104502"/>
                <a:gridCol w="1104502"/>
              </a:tblGrid>
              <a:tr h="255012">
                <a:tc>
                  <a:txBody>
                    <a:bodyPr/>
                    <a:lstStyle/>
                    <a:p>
                      <a:pPr algn="ctr" fontAlgn="b"/>
                      <a:r>
                        <a:rPr lang="pt-PT" sz="1500" b="0" i="0" u="none" strike="noStrike" dirty="0">
                          <a:solidFill>
                            <a:srgbClr val="000000"/>
                          </a:solidFill>
                          <a:latin typeface="Franklin Gothic Book"/>
                        </a:rPr>
                        <a:t>t</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0</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1</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2</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3</a:t>
                      </a:r>
                    </a:p>
                  </a:txBody>
                  <a:tcPr marL="9108" marR="9108" marT="9108" marB="0" anchor="b">
                    <a:lnL>
                      <a:noFill/>
                    </a:lnL>
                    <a:lnR>
                      <a:noFill/>
                    </a:lnR>
                    <a:lnT>
                      <a:noFill/>
                    </a:lnT>
                    <a:lnB>
                      <a:noFill/>
                    </a:lnB>
                    <a:solidFill>
                      <a:srgbClr val="FF0000"/>
                    </a:solidFill>
                  </a:tcPr>
                </a:tc>
              </a:tr>
              <a:tr h="255012">
                <a:tc>
                  <a:txBody>
                    <a:bodyPr/>
                    <a:lstStyle/>
                    <a:p>
                      <a:pPr algn="l" fontAlgn="b"/>
                      <a:r>
                        <a:rPr lang="pt-PT" sz="1500" b="0" i="0" u="none" strike="noStrike">
                          <a:solidFill>
                            <a:srgbClr val="000000"/>
                          </a:solidFill>
                          <a:latin typeface="Calibri"/>
                        </a:rPr>
                        <a:t>CFA</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5000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4000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6100</a:t>
                      </a:r>
                    </a:p>
                  </a:txBody>
                  <a:tcPr marL="9108" marR="9108" marT="9108" marB="0" anchor="b">
                    <a:lnL>
                      <a:noFill/>
                    </a:lnL>
                    <a:lnR>
                      <a:noFill/>
                    </a:lnR>
                    <a:lnT>
                      <a:noFill/>
                    </a:lnT>
                    <a:lnB>
                      <a:noFill/>
                    </a:lnB>
                  </a:tcPr>
                </a:tc>
              </a:tr>
              <a:tr h="255012">
                <a:tc>
                  <a:txBody>
                    <a:bodyPr/>
                    <a:lstStyle/>
                    <a:p>
                      <a:pPr algn="l" fontAlgn="b"/>
                      <a:r>
                        <a:rPr lang="pt-PT" sz="1500" b="0" i="0" u="none" strike="noStrike">
                          <a:solidFill>
                            <a:srgbClr val="000000"/>
                          </a:solidFill>
                          <a:latin typeface="Calibri"/>
                        </a:rPr>
                        <a:t>CFB</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9500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r>
              <a:tr h="255012">
                <a:tc>
                  <a:txBody>
                    <a:bodyPr/>
                    <a:lstStyle/>
                    <a:p>
                      <a:pPr algn="l" fontAlgn="b"/>
                      <a:r>
                        <a:rPr lang="pt-PT" sz="1500" b="0" i="0" u="none" strike="noStrike" dirty="0">
                          <a:solidFill>
                            <a:srgbClr val="000000"/>
                          </a:solidFill>
                          <a:latin typeface="Calibri"/>
                        </a:rPr>
                        <a:t>CF (proj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a:solidFill>
                            <a:srgbClr val="000000"/>
                          </a:solidFill>
                          <a:latin typeface="Calibri"/>
                        </a:rPr>
                        <a:t>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-2000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-500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3400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r>
              <a:tr h="255012">
                <a:tc>
                  <a:txBody>
                    <a:bodyPr/>
                    <a:lstStyle/>
                    <a:p>
                      <a:pPr algn="l" fontAlgn="b"/>
                      <a:r>
                        <a:rPr lang="pt-PT" sz="1500" b="0" i="0" u="none" strike="noStrike" dirty="0">
                          <a:solidFill>
                            <a:srgbClr val="000000"/>
                          </a:solidFill>
                          <a:latin typeface="Calibri"/>
                        </a:rPr>
                        <a:t>IRR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18%</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dirty="0">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95536" y="1628800"/>
            <a:ext cx="8429684" cy="4896544"/>
          </a:xfrm>
        </p:spPr>
        <p:txBody>
          <a:bodyPr>
            <a:normAutofit fontScale="77500" lnSpcReduction="20000"/>
          </a:bodyPr>
          <a:lstStyle/>
          <a:p>
            <a:pPr algn="just">
              <a:buFont typeface="Arial" pitchFamily="34" charset="0"/>
              <a:buChar char="•"/>
            </a:pPr>
            <a:r>
              <a:rPr lang="en-US" sz="2600" dirty="0" smtClean="0"/>
              <a:t> In terms of investment decision, limited resources are an issue when the firm is unable (due to lack of resources) to invest in all its potential positive-NPV projects.</a:t>
            </a:r>
          </a:p>
          <a:p>
            <a:pPr algn="just">
              <a:buFont typeface="Arial" pitchFamily="34" charset="0"/>
              <a:buChar char="•"/>
            </a:pPr>
            <a:r>
              <a:rPr lang="en-US" sz="2600" dirty="0" smtClean="0"/>
              <a:t> In such cases, computing the </a:t>
            </a:r>
            <a:r>
              <a:rPr lang="en-US" sz="2600" dirty="0" smtClean="0">
                <a:solidFill>
                  <a:srgbClr val="C00000"/>
                </a:solidFill>
              </a:rPr>
              <a:t>Profitability Index</a:t>
            </a:r>
            <a:r>
              <a:rPr lang="en-US" sz="2600" dirty="0" smtClean="0"/>
              <a:t> may be a good indicator of the most efficient types of projects in terms of generating value per euro invested.</a:t>
            </a:r>
          </a:p>
          <a:p>
            <a:pPr algn="just">
              <a:buFont typeface="Arial" pitchFamily="34" charset="0"/>
              <a:buChar char="•"/>
            </a:pPr>
            <a:r>
              <a:rPr lang="en-US" sz="2600" dirty="0" smtClean="0"/>
              <a:t> However, choice of projects cannot be guided by the PI.</a:t>
            </a:r>
          </a:p>
          <a:p>
            <a:pPr algn="just">
              <a:buFont typeface="Arial" pitchFamily="34" charset="0"/>
              <a:buChar char="•"/>
            </a:pPr>
            <a:r>
              <a:rPr lang="en-US" sz="2600" dirty="0" smtClean="0"/>
              <a:t> Firms should </a:t>
            </a:r>
            <a:r>
              <a:rPr lang="en-US" sz="2600" dirty="0" smtClean="0">
                <a:solidFill>
                  <a:srgbClr val="C00000"/>
                </a:solidFill>
              </a:rPr>
              <a:t>list all positive-NPV projects</a:t>
            </a:r>
            <a:r>
              <a:rPr lang="en-US" sz="2600" dirty="0" smtClean="0"/>
              <a:t>, and </a:t>
            </a:r>
            <a:r>
              <a:rPr lang="en-US" sz="2600" dirty="0" smtClean="0">
                <a:solidFill>
                  <a:srgbClr val="C00000"/>
                </a:solidFill>
              </a:rPr>
              <a:t>form all possible “portfolios” of projects that do not go beyond the budget</a:t>
            </a:r>
            <a:r>
              <a:rPr lang="en-US" sz="2600" dirty="0" smtClean="0"/>
              <a:t>. Finally, firms should </a:t>
            </a:r>
            <a:r>
              <a:rPr lang="en-US" sz="2600" b="1" dirty="0" smtClean="0">
                <a:solidFill>
                  <a:srgbClr val="C00000"/>
                </a:solidFill>
              </a:rPr>
              <a:t>choose the combination of projects (among those that satisfy the constraints)  that maximizes total NPV</a:t>
            </a:r>
            <a:r>
              <a:rPr lang="en-US" sz="2600" dirty="0" smtClean="0"/>
              <a:t>.</a:t>
            </a:r>
          </a:p>
          <a:p>
            <a:pPr algn="just"/>
            <a:endParaRPr lang="en-US" sz="1900" dirty="0"/>
          </a:p>
        </p:txBody>
      </p:sp>
      <p:sp>
        <p:nvSpPr>
          <p:cNvPr id="3" name="Text Placeholder 2"/>
          <p:cNvSpPr>
            <a:spLocks noGrp="1"/>
          </p:cNvSpPr>
          <p:nvPr>
            <p:ph type="body" idx="1"/>
          </p:nvPr>
        </p:nvSpPr>
        <p:spPr>
          <a:xfrm>
            <a:off x="323528" y="908720"/>
            <a:ext cx="4608512" cy="642942"/>
          </a:xfrm>
        </p:spPr>
        <p:txBody>
          <a:bodyPr>
            <a:noAutofit/>
          </a:bodyPr>
          <a:lstStyle/>
          <a:p>
            <a:r>
              <a:rPr lang="en-US" sz="2800" dirty="0" smtClean="0"/>
              <a:t>5. LIMITED RESOURCES</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1800" dirty="0" smtClean="0">
                <a:solidFill>
                  <a:srgbClr val="FF0000"/>
                </a:solidFill>
              </a:rPr>
              <a:t>Example:</a:t>
            </a:r>
          </a:p>
          <a:p>
            <a:endParaRPr lang="pt-PT" dirty="0" smtClean="0">
              <a:solidFill>
                <a:srgbClr val="FF0000"/>
              </a:solidFill>
            </a:endParaRPr>
          </a:p>
          <a:p>
            <a:endParaRPr lang="pt-PT" dirty="0" smtClean="0">
              <a:solidFill>
                <a:srgbClr val="FF0000"/>
              </a:solidFill>
            </a:endParaRPr>
          </a:p>
          <a:p>
            <a:r>
              <a:rPr lang="pt-PT" sz="1800" dirty="0" smtClean="0"/>
              <a:t>But suppose the projects can be repeated over time, with replacement of the equipment. If so, perhaps a fair comparison would be to repeat the projects until they do have the same life.</a:t>
            </a:r>
          </a:p>
          <a:p>
            <a:r>
              <a:rPr lang="pt-PT" sz="1800" dirty="0" smtClean="0"/>
              <a:t>It might be hard to forecast cash flows for later periods. Some argue this is only reasonable to do in real terms (i.e., absent inflation), and assuming cash flows are always the same.</a:t>
            </a:r>
          </a:p>
          <a:p>
            <a:endParaRPr lang="en-US" dirty="0"/>
          </a:p>
        </p:txBody>
      </p:sp>
      <p:sp>
        <p:nvSpPr>
          <p:cNvPr id="3" name="Text Placeholder 2"/>
          <p:cNvSpPr>
            <a:spLocks noGrp="1"/>
          </p:cNvSpPr>
          <p:nvPr>
            <p:ph type="body" idx="1"/>
          </p:nvPr>
        </p:nvSpPr>
        <p:spPr>
          <a:xfrm>
            <a:off x="323528" y="1268760"/>
            <a:ext cx="5760640" cy="642942"/>
          </a:xfrm>
        </p:spPr>
        <p:txBody>
          <a:bodyPr>
            <a:noAutofit/>
          </a:bodyPr>
          <a:lstStyle/>
          <a:p>
            <a:r>
              <a:rPr lang="en-US" sz="2800" dirty="0" smtClean="0"/>
              <a:t>5. MUTUALLY EXCLUSIVE PROJECTS WITH DIFFERENT LIVES </a:t>
            </a:r>
            <a:endParaRPr lang="en-US" sz="2800" dirty="0"/>
          </a:p>
        </p:txBody>
      </p:sp>
      <p:graphicFrame>
        <p:nvGraphicFramePr>
          <p:cNvPr id="4" name="Group 524"/>
          <p:cNvGraphicFramePr>
            <a:graphicFrameLocks/>
          </p:cNvGraphicFramePr>
          <p:nvPr/>
        </p:nvGraphicFramePr>
        <p:xfrm>
          <a:off x="1536774" y="2204864"/>
          <a:ext cx="6851650" cy="1219199"/>
        </p:xfrm>
        <a:graphic>
          <a:graphicData uri="http://schemas.openxmlformats.org/drawingml/2006/table">
            <a:tbl>
              <a:tblPr/>
              <a:tblGrid>
                <a:gridCol w="1392237"/>
                <a:gridCol w="1055688"/>
                <a:gridCol w="1123950"/>
                <a:gridCol w="1052512"/>
                <a:gridCol w="1060450"/>
                <a:gridCol w="1166813"/>
              </a:tblGrid>
              <a:tr h="276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NPV</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A: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235,95 €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B: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180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222,07 €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62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r</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0,12</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A</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28</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323528" y="1273890"/>
            <a:ext cx="8820472" cy="642942"/>
          </a:xfrm>
        </p:spPr>
        <p:txBody>
          <a:bodyPr>
            <a:noAutofit/>
          </a:bodyPr>
          <a:lstStyle/>
          <a:p>
            <a:r>
              <a:rPr lang="en-US" sz="2800" dirty="0" smtClean="0"/>
              <a:t>5. MUTUALLY EXCLUSIVE PROJECTS WITH DIFFERENT LIVES: PROJECT REPETITION </a:t>
            </a:r>
            <a:endParaRPr lang="en-US" sz="2800" dirty="0"/>
          </a:p>
        </p:txBody>
      </p:sp>
      <p:graphicFrame>
        <p:nvGraphicFramePr>
          <p:cNvPr id="5" name="Group 407"/>
          <p:cNvGraphicFramePr>
            <a:graphicFrameLocks/>
          </p:cNvGraphicFramePr>
          <p:nvPr/>
        </p:nvGraphicFramePr>
        <p:xfrm>
          <a:off x="395536" y="1844824"/>
          <a:ext cx="8218487" cy="1884362"/>
        </p:xfrm>
        <a:graphic>
          <a:graphicData uri="http://schemas.openxmlformats.org/drawingml/2006/table">
            <a:tbl>
              <a:tblPr/>
              <a:tblGrid>
                <a:gridCol w="1270000"/>
                <a:gridCol w="1008062"/>
                <a:gridCol w="965200"/>
                <a:gridCol w="911225"/>
                <a:gridCol w="911225"/>
                <a:gridCol w="968375"/>
                <a:gridCol w="1216025"/>
                <a:gridCol w="968375"/>
              </a:tblGrid>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67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A: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 * Equip A:</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r>
              <a:tr h="485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403,89 €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6" name="Group 470"/>
          <p:cNvGraphicFramePr>
            <a:graphicFrameLocks/>
          </p:cNvGraphicFramePr>
          <p:nvPr/>
        </p:nvGraphicFramePr>
        <p:xfrm>
          <a:off x="395536" y="3832448"/>
          <a:ext cx="8280922" cy="2042159"/>
        </p:xfrm>
        <a:graphic>
          <a:graphicData uri="http://schemas.openxmlformats.org/drawingml/2006/table">
            <a:tbl>
              <a:tblPr/>
              <a:tblGrid>
                <a:gridCol w="1222354"/>
                <a:gridCol w="1022750"/>
                <a:gridCol w="983890"/>
                <a:gridCol w="925598"/>
                <a:gridCol w="925598"/>
                <a:gridCol w="983889"/>
                <a:gridCol w="1232953"/>
                <a:gridCol w="983890"/>
              </a:tblGrid>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0</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B: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3*Equip B:</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540,22 €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AFTER ALL: B</a:t>
                      </a:r>
                      <a:endParaRPr kumimoji="0" lang="pt-PT" sz="1400" b="1" i="0" u="none" strike="noStrike" cap="none" normalizeH="0" baseline="0" dirty="0" smtClean="0">
                        <a:ln>
                          <a:noFill/>
                        </a:ln>
                        <a:solidFill>
                          <a:srgbClr val="C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29</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608512"/>
          </a:xfrm>
        </p:spPr>
        <p:txBody>
          <a:bodyPr>
            <a:normAutofit/>
          </a:bodyPr>
          <a:lstStyle/>
          <a:p>
            <a:pPr marL="533400" indent="-533400">
              <a:buFontTx/>
              <a:buAutoNum type="arabicPeriod"/>
            </a:pPr>
            <a:r>
              <a:rPr lang="pt-PT" sz="1800" dirty="0" smtClean="0">
                <a:solidFill>
                  <a:srgbClr val="FF0000"/>
                </a:solidFill>
              </a:rPr>
              <a:t>Basic Concepts</a:t>
            </a:r>
            <a:r>
              <a:rPr lang="pt-PT" sz="1800" dirty="0" smtClean="0">
                <a:solidFill>
                  <a:srgbClr val="000000"/>
                </a:solidFill>
              </a:rPr>
              <a:t>: Present Value, Discounting, Compounding, Annuity, Perpetuity;</a:t>
            </a:r>
          </a:p>
          <a:p>
            <a:pPr marL="533400" indent="-533400">
              <a:buFontTx/>
              <a:buAutoNum type="arabicPeriod"/>
            </a:pPr>
            <a:r>
              <a:rPr lang="pt-PT" sz="1800" dirty="0" smtClean="0">
                <a:solidFill>
                  <a:srgbClr val="FF0000"/>
                </a:solidFill>
              </a:rPr>
              <a:t>Accounting Criteria for Investment Appraisal</a:t>
            </a:r>
            <a:r>
              <a:rPr lang="pt-PT" sz="1800" dirty="0" smtClean="0">
                <a:solidFill>
                  <a:srgbClr val="000000"/>
                </a:solidFill>
              </a:rPr>
              <a:t>: ROC, ROE; </a:t>
            </a:r>
          </a:p>
          <a:p>
            <a:pPr marL="533400" indent="-533400">
              <a:buFontTx/>
              <a:buAutoNum type="arabicPeriod"/>
            </a:pPr>
            <a:r>
              <a:rPr lang="pt-PT" sz="1800" dirty="0" smtClean="0">
                <a:solidFill>
                  <a:srgbClr val="FF0000"/>
                </a:solidFill>
              </a:rPr>
              <a:t>Cash Flows</a:t>
            </a:r>
            <a:r>
              <a:rPr lang="pt-PT" sz="1800" dirty="0" smtClean="0">
                <a:solidFill>
                  <a:srgbClr val="000000"/>
                </a:solidFill>
              </a:rPr>
              <a:t>: Definition of Free Cash Flow to the Firm (FCFF) and of  Free Cash Flow to Equity (FCFE). Principles of Estimation;</a:t>
            </a:r>
          </a:p>
          <a:p>
            <a:pPr marL="533400" indent="-533400">
              <a:buFontTx/>
              <a:buAutoNum type="arabicPeriod"/>
            </a:pPr>
            <a:r>
              <a:rPr lang="pt-PT" sz="1800" dirty="0" smtClean="0">
                <a:solidFill>
                  <a:srgbClr val="FF0000"/>
                </a:solidFill>
              </a:rPr>
              <a:t>Financial (Cash-Flow-based)  Criteria for Investment Appraisal: </a:t>
            </a:r>
            <a:r>
              <a:rPr lang="pt-PT" sz="1800" dirty="0" smtClean="0">
                <a:solidFill>
                  <a:srgbClr val="000000"/>
                </a:solidFill>
              </a:rPr>
              <a:t>Payback Period, Net Present Value (NPV), Internal Rate of Return (IRR), Profitability Index (Profitability Index), Modified Internal Rate of Return (MIRR), Incremental IRR;</a:t>
            </a:r>
          </a:p>
          <a:p>
            <a:pPr marL="533400" indent="-533400">
              <a:buFontTx/>
              <a:buAutoNum type="arabicPeriod"/>
            </a:pPr>
            <a:r>
              <a:rPr lang="pt-PT" sz="1800" dirty="0" smtClean="0">
                <a:solidFill>
                  <a:srgbClr val="FF0000"/>
                </a:solidFill>
              </a:rPr>
              <a:t>Special Cases</a:t>
            </a:r>
            <a:r>
              <a:rPr lang="pt-PT" sz="1800" dirty="0" smtClean="0">
                <a:solidFill>
                  <a:srgbClr val="000000"/>
                </a:solidFill>
              </a:rPr>
              <a:t>: Limited Budgets/Resources, Mutually Exclusive Projects with Different Lives, Nominal versus Real;</a:t>
            </a:r>
          </a:p>
          <a:p>
            <a:pPr marL="533400" indent="-533400">
              <a:buFontTx/>
              <a:buAutoNum type="arabicPeriod"/>
            </a:pPr>
            <a:r>
              <a:rPr lang="pt-PT" sz="1800" dirty="0" smtClean="0">
                <a:solidFill>
                  <a:srgbClr val="FF0000"/>
                </a:solidFill>
              </a:rPr>
              <a:t>Additional Analysis</a:t>
            </a:r>
            <a:r>
              <a:rPr lang="pt-PT" sz="1800" dirty="0" smtClean="0">
                <a:solidFill>
                  <a:srgbClr val="000000"/>
                </a:solidFill>
              </a:rPr>
              <a:t>: Sensitivity Analysis, Scenarios, Break-even.</a:t>
            </a:r>
            <a:endParaRPr lang="en-US" sz="1800" dirty="0"/>
          </a:p>
        </p:txBody>
      </p:sp>
      <p:sp>
        <p:nvSpPr>
          <p:cNvPr id="3" name="Text Placeholder 2"/>
          <p:cNvSpPr>
            <a:spLocks noGrp="1"/>
          </p:cNvSpPr>
          <p:nvPr>
            <p:ph type="body" idx="1"/>
          </p:nvPr>
        </p:nvSpPr>
        <p:spPr/>
        <p:txBody>
          <a:bodyPr>
            <a:normAutofit/>
          </a:bodyPr>
          <a:lstStyle/>
          <a:p>
            <a:r>
              <a:rPr lang="en-US" sz="3200" dirty="0" smtClean="0"/>
              <a:t>OUTLINE</a:t>
            </a:r>
            <a:endParaRPr lang="en-US" sz="32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916832"/>
            <a:ext cx="8429684" cy="4536504"/>
          </a:xfrm>
        </p:spPr>
        <p:txBody>
          <a:bodyPr>
            <a:noAutofit/>
          </a:bodyPr>
          <a:lstStyle/>
          <a:p>
            <a:pPr>
              <a:buFont typeface="Arial" pitchFamily="34" charset="0"/>
              <a:buChar char="•"/>
            </a:pPr>
            <a:r>
              <a:rPr lang="en-US" sz="2000" dirty="0" smtClean="0"/>
              <a:t> An alternative to the repetition of cash flows over time is computing the equivalent annuity:</a:t>
            </a:r>
          </a:p>
          <a:p>
            <a:endParaRPr lang="pt-PT" sz="2000" dirty="0" smtClean="0">
              <a:solidFill>
                <a:srgbClr val="000000"/>
              </a:solidFill>
            </a:endParaRPr>
          </a:p>
          <a:p>
            <a:r>
              <a:rPr lang="pt-PT" sz="2000" dirty="0" smtClean="0">
                <a:solidFill>
                  <a:srgbClr val="FF0000"/>
                </a:solidFill>
              </a:rPr>
              <a:t>Project A:</a:t>
            </a:r>
            <a:r>
              <a:rPr lang="pt-PT" sz="2000" dirty="0" smtClean="0">
                <a:solidFill>
                  <a:srgbClr val="000000"/>
                </a:solidFill>
              </a:rPr>
              <a:t>						        </a:t>
            </a:r>
            <a:r>
              <a:rPr lang="pt-PT" sz="2000" dirty="0" smtClean="0">
                <a:solidFill>
                  <a:srgbClr val="FF0000"/>
                </a:solidFill>
              </a:rPr>
              <a:t>Project B:</a:t>
            </a:r>
            <a:endParaRPr lang="en-US" sz="2000" dirty="0" smtClean="0">
              <a:solidFill>
                <a:srgbClr val="FF0000"/>
              </a:solidFill>
            </a:endParaRP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smtClean="0"/>
          </a:p>
          <a:p>
            <a:pPr>
              <a:buFont typeface="Arial" pitchFamily="34" charset="0"/>
              <a:buChar char="•"/>
            </a:pPr>
            <a:r>
              <a:rPr lang="en-US" sz="2000" dirty="0" smtClean="0"/>
              <a:t>Note: simply comparing the Equivalent Annuity is not sufficient unless discount rates are the same…</a:t>
            </a:r>
            <a:endParaRPr lang="en-US" sz="2000" dirty="0"/>
          </a:p>
        </p:txBody>
      </p:sp>
      <p:sp>
        <p:nvSpPr>
          <p:cNvPr id="4" name="Text Placeholder 2"/>
          <p:cNvSpPr txBox="1">
            <a:spLocks/>
          </p:cNvSpPr>
          <p:nvPr/>
        </p:nvSpPr>
        <p:spPr>
          <a:xfrm>
            <a:off x="323528" y="1273890"/>
            <a:ext cx="882047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5.MUTUALLY EXCLUSIVE PROJECTS WITH DIFFERENT LIVES: EQUIVALENT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ANNUITY</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85028" name="Object 4"/>
          <p:cNvGraphicFramePr>
            <a:graphicFrameLocks noGrp="1" noChangeAspect="1"/>
          </p:cNvGraphicFramePr>
          <p:nvPr/>
        </p:nvGraphicFramePr>
        <p:xfrm>
          <a:off x="2843808" y="2420888"/>
          <a:ext cx="3312368" cy="974938"/>
        </p:xfrm>
        <a:graphic>
          <a:graphicData uri="http://schemas.openxmlformats.org/presentationml/2006/ole">
            <mc:AlternateContent xmlns:mc="http://schemas.openxmlformats.org/markup-compatibility/2006">
              <mc:Choice xmlns:v="urn:schemas-microsoft-com:vml" Requires="v">
                <p:oleObj spid="_x0000_s74770" name="Equation" r:id="rId4" imgW="2286000" imgH="672840" progId="Equation.3">
                  <p:embed/>
                </p:oleObj>
              </mc:Choice>
              <mc:Fallback>
                <p:oleObj name="Equation" r:id="rId4" imgW="2286000" imgH="6728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420888"/>
                        <a:ext cx="3312368" cy="974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4" name="Object 6"/>
          <p:cNvGraphicFramePr>
            <a:graphicFrameLocks noGrp="1" noChangeAspect="1"/>
          </p:cNvGraphicFramePr>
          <p:nvPr/>
        </p:nvGraphicFramePr>
        <p:xfrm>
          <a:off x="395536" y="3972347"/>
          <a:ext cx="3795712" cy="1112837"/>
        </p:xfrm>
        <a:graphic>
          <a:graphicData uri="http://schemas.openxmlformats.org/presentationml/2006/ole">
            <mc:AlternateContent xmlns:mc="http://schemas.openxmlformats.org/markup-compatibility/2006">
              <mc:Choice xmlns:v="urn:schemas-microsoft-com:vml" Requires="v">
                <p:oleObj spid="_x0000_s74771" name="Equation" r:id="rId6" imgW="2120760" imgH="622080" progId="Equation.3">
                  <p:embed/>
                </p:oleObj>
              </mc:Choice>
              <mc:Fallback>
                <p:oleObj name="Equation" r:id="rId6" imgW="2120760" imgH="622080" progId="Equation.3">
                  <p:embed/>
                  <p:pic>
                    <p:nvPicPr>
                      <p:cNvPr id="0"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72347"/>
                        <a:ext cx="3795712"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6" name="Object 8"/>
          <p:cNvGraphicFramePr>
            <a:graphicFrameLocks noChangeAspect="1"/>
          </p:cNvGraphicFramePr>
          <p:nvPr/>
        </p:nvGraphicFramePr>
        <p:xfrm>
          <a:off x="4744219" y="3967584"/>
          <a:ext cx="3932237" cy="1117600"/>
        </p:xfrm>
        <a:graphic>
          <a:graphicData uri="http://schemas.openxmlformats.org/presentationml/2006/ole">
            <mc:AlternateContent xmlns:mc="http://schemas.openxmlformats.org/markup-compatibility/2006">
              <mc:Choice xmlns:v="urn:schemas-microsoft-com:vml" Requires="v">
                <p:oleObj spid="_x0000_s74772" name="Equation" r:id="rId8" imgW="2197080" imgH="622080" progId="Equation.3">
                  <p:embed/>
                </p:oleObj>
              </mc:Choice>
              <mc:Fallback>
                <p:oleObj name="Equation" r:id="rId8" imgW="2197080" imgH="6220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4219" y="3967584"/>
                        <a:ext cx="393223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TextBox 9"/>
          <p:cNvSpPr txBox="1"/>
          <p:nvPr/>
        </p:nvSpPr>
        <p:spPr>
          <a:xfrm>
            <a:off x="4139952" y="3873822"/>
            <a:ext cx="576064" cy="923330"/>
          </a:xfrm>
          <a:prstGeom prst="rect">
            <a:avLst/>
          </a:prstGeom>
          <a:noFill/>
        </p:spPr>
        <p:txBody>
          <a:bodyPr wrap="square" rtlCol="0">
            <a:spAutoFit/>
          </a:bodyPr>
          <a:lstStyle/>
          <a:p>
            <a:r>
              <a:rPr lang="en-US" sz="5400" dirty="0" smtClean="0">
                <a:solidFill>
                  <a:srgbClr val="FF0000"/>
                </a:solidFill>
              </a:rPr>
              <a:t>&lt;</a:t>
            </a:r>
            <a:endParaRPr lang="en-US" dirty="0">
              <a:solidFill>
                <a:srgbClr val="FF0000"/>
              </a:solidFill>
            </a:endParaRPr>
          </a:p>
        </p:txBody>
      </p:sp>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30</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5028"/>
                                        </p:tgtEl>
                                        <p:attrNameLst>
                                          <p:attrName>style.visibility</p:attrName>
                                        </p:attrNameLst>
                                      </p:cBhvr>
                                      <p:to>
                                        <p:strVal val="visible"/>
                                      </p:to>
                                    </p:set>
                                    <p:anim calcmode="lin" valueType="num">
                                      <p:cBhvr additive="base">
                                        <p:cTn id="12" dur="500" fill="hold"/>
                                        <p:tgtEl>
                                          <p:spTgt spid="385028"/>
                                        </p:tgtEl>
                                        <p:attrNameLst>
                                          <p:attrName>ppt_x</p:attrName>
                                        </p:attrNameLst>
                                      </p:cBhvr>
                                      <p:tavLst>
                                        <p:tav tm="0">
                                          <p:val>
                                            <p:strVal val="#ppt_x"/>
                                          </p:val>
                                        </p:tav>
                                        <p:tav tm="100000">
                                          <p:val>
                                            <p:strVal val="#ppt_x"/>
                                          </p:val>
                                        </p:tav>
                                      </p:tavLst>
                                    </p:anim>
                                    <p:anim calcmode="lin" valueType="num">
                                      <p:cBhvr additive="base">
                                        <p:cTn id="13" dur="500" fill="hold"/>
                                        <p:tgtEl>
                                          <p:spTgt spid="385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ox(i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1414"/>
                                        </p:tgtEl>
                                        <p:attrNameLst>
                                          <p:attrName>style.visibility</p:attrName>
                                        </p:attrNameLst>
                                      </p:cBhvr>
                                      <p:to>
                                        <p:strVal val="visible"/>
                                      </p:to>
                                    </p:set>
                                    <p:anim calcmode="lin" valueType="num">
                                      <p:cBhvr additive="base">
                                        <p:cTn id="23" dur="500" fill="hold"/>
                                        <p:tgtEl>
                                          <p:spTgt spid="401414"/>
                                        </p:tgtEl>
                                        <p:attrNameLst>
                                          <p:attrName>ppt_x</p:attrName>
                                        </p:attrNameLst>
                                      </p:cBhvr>
                                      <p:tavLst>
                                        <p:tav tm="0">
                                          <p:val>
                                            <p:strVal val="#ppt_x"/>
                                          </p:val>
                                        </p:tav>
                                        <p:tav tm="100000">
                                          <p:val>
                                            <p:strVal val="#ppt_x"/>
                                          </p:val>
                                        </p:tav>
                                      </p:tavLst>
                                    </p:anim>
                                    <p:anim calcmode="lin" valueType="num">
                                      <p:cBhvr additive="base">
                                        <p:cTn id="24" dur="500" fill="hold"/>
                                        <p:tgtEl>
                                          <p:spTgt spid="4014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1416"/>
                                        </p:tgtEl>
                                        <p:attrNameLst>
                                          <p:attrName>style.visibility</p:attrName>
                                        </p:attrNameLst>
                                      </p:cBhvr>
                                      <p:to>
                                        <p:strVal val="visible"/>
                                      </p:to>
                                    </p:set>
                                    <p:anim calcmode="lin" valueType="num">
                                      <p:cBhvr additive="base">
                                        <p:cTn id="29" dur="500" fill="hold"/>
                                        <p:tgtEl>
                                          <p:spTgt spid="401416"/>
                                        </p:tgtEl>
                                        <p:attrNameLst>
                                          <p:attrName>ppt_x</p:attrName>
                                        </p:attrNameLst>
                                      </p:cBhvr>
                                      <p:tavLst>
                                        <p:tav tm="0">
                                          <p:val>
                                            <p:strVal val="#ppt_x"/>
                                          </p:val>
                                        </p:tav>
                                        <p:tav tm="100000">
                                          <p:val>
                                            <p:strVal val="#ppt_x"/>
                                          </p:val>
                                        </p:tav>
                                      </p:tavLst>
                                    </p:anim>
                                    <p:anim calcmode="lin" valueType="num">
                                      <p:cBhvr additive="base">
                                        <p:cTn id="30" dur="500" fill="hold"/>
                                        <p:tgtEl>
                                          <p:spTgt spid="4014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box(in)">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sz="2000" dirty="0" smtClean="0">
                <a:solidFill>
                  <a:srgbClr val="000000"/>
                </a:solidFill>
              </a:rPr>
              <a:t> If cash flows are nominal, the discount rate must also be nominal;</a:t>
            </a:r>
            <a:endParaRPr lang="pt-PT" sz="2000" i="1" dirty="0" smtClean="0">
              <a:solidFill>
                <a:srgbClr val="000000"/>
              </a:solidFill>
            </a:endParaRPr>
          </a:p>
          <a:p>
            <a:pPr>
              <a:buFont typeface="Arial" pitchFamily="34" charset="0"/>
              <a:buChar char="•"/>
            </a:pPr>
            <a:r>
              <a:rPr lang="pt-PT" sz="2000" dirty="0" smtClean="0">
                <a:solidFill>
                  <a:srgbClr val="000000"/>
                </a:solidFill>
              </a:rPr>
              <a:t> If the cash flows are in real terms, the discount rate must also be real.</a:t>
            </a:r>
            <a:endParaRPr lang="pt-PT" sz="2000" i="1" dirty="0" smtClean="0">
              <a:solidFill>
                <a:srgbClr val="000000"/>
              </a:solidFill>
            </a:endParaRPr>
          </a:p>
          <a:p>
            <a:endParaRPr lang="en-US" dirty="0"/>
          </a:p>
        </p:txBody>
      </p:sp>
      <p:sp>
        <p:nvSpPr>
          <p:cNvPr id="3" name="Text Placeholder 2"/>
          <p:cNvSpPr>
            <a:spLocks noGrp="1"/>
          </p:cNvSpPr>
          <p:nvPr>
            <p:ph type="body" idx="1"/>
          </p:nvPr>
        </p:nvSpPr>
        <p:spPr>
          <a:xfrm>
            <a:off x="323528" y="1268760"/>
            <a:ext cx="4968552" cy="642942"/>
          </a:xfrm>
        </p:spPr>
        <p:txBody>
          <a:bodyPr>
            <a:noAutofit/>
          </a:bodyPr>
          <a:lstStyle/>
          <a:p>
            <a:r>
              <a:rPr lang="en-US" sz="2800" dirty="0" smtClean="0"/>
              <a:t>5.INFLATION TREATMENT: NOMINAL VERSUS ANALYSIS</a:t>
            </a:r>
            <a:endParaRPr lang="en-US" sz="2800" dirty="0"/>
          </a:p>
        </p:txBody>
      </p:sp>
      <p:graphicFrame>
        <p:nvGraphicFramePr>
          <p:cNvPr id="394244" name="Object 4"/>
          <p:cNvGraphicFramePr>
            <a:graphicFrameLocks noGrp="1" noChangeAspect="1"/>
          </p:cNvGraphicFramePr>
          <p:nvPr/>
        </p:nvGraphicFramePr>
        <p:xfrm>
          <a:off x="1654175" y="3881438"/>
          <a:ext cx="5473700" cy="1563687"/>
        </p:xfrm>
        <a:graphic>
          <a:graphicData uri="http://schemas.openxmlformats.org/presentationml/2006/ole">
            <mc:AlternateContent xmlns:mc="http://schemas.openxmlformats.org/markup-compatibility/2006">
              <mc:Choice xmlns:v="urn:schemas-microsoft-com:vml" Requires="v">
                <p:oleObj spid="_x0000_s75784" name="Equation" r:id="rId4" imgW="3022560" imgH="863280" progId="Equation.3">
                  <p:embed/>
                </p:oleObj>
              </mc:Choice>
              <mc:Fallback>
                <p:oleObj name="Equation" r:id="rId4" imgW="3022560" imgH="86328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3881438"/>
                        <a:ext cx="54737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31</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blinds(horizontal)">
                                      <p:cBhvr>
                                        <p:cTn id="7" dur="500"/>
                                        <p:tgtEl>
                                          <p:spTgt spid="39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268760"/>
            <a:ext cx="8429684" cy="4732008"/>
          </a:xfrm>
        </p:spPr>
        <p:txBody>
          <a:bodyPr>
            <a:normAutofit lnSpcReduction="10000"/>
          </a:bodyPr>
          <a:lstStyle/>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Definition</a:t>
            </a:r>
            <a:r>
              <a:rPr lang="en-GB" sz="2000" dirty="0" smtClean="0">
                <a:solidFill>
                  <a:srgbClr val="000000"/>
                </a:solidFill>
              </a:rPr>
              <a:t>: </a:t>
            </a:r>
            <a:r>
              <a:rPr lang="en-GB" sz="2000" dirty="0" smtClean="0">
                <a:solidFill>
                  <a:srgbClr val="FF0000"/>
                </a:solidFill>
              </a:rPr>
              <a:t>Sensitivity Analysis</a:t>
            </a:r>
            <a:r>
              <a:rPr lang="en-GB" sz="2000" dirty="0" smtClean="0">
                <a:solidFill>
                  <a:srgbClr val="000000"/>
                </a:solidFill>
              </a:rPr>
              <a:t> assesses how sensitive a project is – that is, its measure of </a:t>
            </a:r>
            <a:r>
              <a:rPr lang="en-GB" sz="2000" dirty="0" err="1" smtClean="0">
                <a:solidFill>
                  <a:srgbClr val="000000"/>
                </a:solidFill>
              </a:rPr>
              <a:t>perormance</a:t>
            </a:r>
            <a:r>
              <a:rPr lang="en-GB" sz="2000" dirty="0" smtClean="0">
                <a:solidFill>
                  <a:srgbClr val="000000"/>
                </a:solidFill>
              </a:rPr>
              <a:t>, such as NPV or IRR – to a change in one of the inputs of the model. VERY USEFUL.</a:t>
            </a:r>
          </a:p>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Steps</a:t>
            </a:r>
            <a:r>
              <a:rPr lang="en-GB" sz="2000" dirty="0" smtClean="0">
                <a:solidFill>
                  <a:srgbClr val="000000"/>
                </a:solidFill>
              </a:rPr>
              <a:t>:</a:t>
            </a:r>
          </a:p>
          <a:p>
            <a:pPr marL="914400" lvl="1" indent="-457200">
              <a:lnSpc>
                <a:spcPct val="90000"/>
              </a:lnSpc>
              <a:buAutoNum type="arabicPeriod"/>
            </a:pPr>
            <a:r>
              <a:rPr lang="en-GB" sz="2000" dirty="0" smtClean="0">
                <a:solidFill>
                  <a:srgbClr val="000000"/>
                </a:solidFill>
                <a:latin typeface="Franklin Gothic Book" pitchFamily="34" charset="0"/>
              </a:rPr>
              <a:t>Estimate the FCF for a base-case scenario with </a:t>
            </a:r>
            <a:r>
              <a:rPr lang="en-GB" sz="2000" dirty="0" err="1" smtClean="0">
                <a:solidFill>
                  <a:srgbClr val="000000"/>
                </a:solidFill>
                <a:latin typeface="Franklin Gothic Book" pitchFamily="34" charset="0"/>
              </a:rPr>
              <a:t>intial</a:t>
            </a:r>
            <a:r>
              <a:rPr lang="en-GB" sz="2000" dirty="0" smtClean="0">
                <a:solidFill>
                  <a:srgbClr val="000000"/>
                </a:solidFill>
                <a:latin typeface="Franklin Gothic Book" pitchFamily="34" charset="0"/>
              </a:rPr>
              <a:t> inputs, and compute NPV, etc.</a:t>
            </a:r>
          </a:p>
          <a:p>
            <a:pPr marL="914400" lvl="1" indent="-457200">
              <a:lnSpc>
                <a:spcPct val="90000"/>
              </a:lnSpc>
              <a:buAutoNum type="arabicPeriod"/>
            </a:pPr>
            <a:r>
              <a:rPr lang="en-GB" sz="2000" dirty="0" smtClean="0">
                <a:solidFill>
                  <a:srgbClr val="000000"/>
                </a:solidFill>
                <a:latin typeface="Franklin Gothic Book" pitchFamily="34" charset="0"/>
              </a:rPr>
              <a:t>Change one by one main inputs and assess impact on NPV, IRR, etc.</a:t>
            </a:r>
          </a:p>
          <a:p>
            <a:pPr marL="914400" lvl="1" indent="-457200">
              <a:lnSpc>
                <a:spcPct val="90000"/>
              </a:lnSpc>
              <a:buAutoNum type="arabicPeriod"/>
            </a:pPr>
            <a:r>
              <a:rPr lang="en-GB" sz="2000" dirty="0" smtClean="0">
                <a:solidFill>
                  <a:srgbClr val="000000"/>
                </a:solidFill>
                <a:latin typeface="Franklin Gothic Book" pitchFamily="34" charset="0"/>
              </a:rPr>
              <a:t>Identify which are the most relevant variables for the performance of the project, and which are the more uncertain.</a:t>
            </a:r>
          </a:p>
          <a:p>
            <a:pPr marL="914400" lvl="1" indent="-457200">
              <a:lnSpc>
                <a:spcPct val="90000"/>
              </a:lnSpc>
              <a:buAutoNum type="arabicPeriod"/>
            </a:pPr>
            <a:r>
              <a:rPr lang="en-GB" sz="2000" dirty="0" smtClean="0">
                <a:solidFill>
                  <a:srgbClr val="000000"/>
                </a:solidFill>
                <a:latin typeface="Franklin Gothic Book" pitchFamily="34" charset="0"/>
              </a:rPr>
              <a:t>Summarize information in tables.</a:t>
            </a:r>
          </a:p>
          <a:p>
            <a:pPr marL="457200" indent="-457200">
              <a:lnSpc>
                <a:spcPct val="90000"/>
              </a:lnSpc>
              <a:buFont typeface="Arial" pitchFamily="34" charset="0"/>
              <a:buChar char="•"/>
            </a:pPr>
            <a:r>
              <a:rPr lang="en-GB" sz="2000" dirty="0" smtClean="0">
                <a:solidFill>
                  <a:srgbClr val="FF0000"/>
                </a:solidFill>
              </a:rPr>
              <a:t>How to do it</a:t>
            </a:r>
            <a:r>
              <a:rPr lang="en-GB" sz="2000" dirty="0" smtClean="0">
                <a:solidFill>
                  <a:srgbClr val="000000"/>
                </a:solidFill>
              </a:rPr>
              <a:t>? Using Excel: Data, What if Analysis, Data Table. Wait for Problem Set 4.</a:t>
            </a:r>
          </a:p>
          <a:p>
            <a:pPr marL="457200" indent="-457200">
              <a:lnSpc>
                <a:spcPct val="90000"/>
              </a:lnSpc>
              <a:buFont typeface="Arial" pitchFamily="34" charset="0"/>
              <a:buChar char="•"/>
            </a:pPr>
            <a:r>
              <a:rPr lang="en-GB" sz="2000" dirty="0" smtClean="0">
                <a:solidFill>
                  <a:srgbClr val="FF0000"/>
                </a:solidFill>
              </a:rPr>
              <a:t>Limitations</a:t>
            </a:r>
            <a:r>
              <a:rPr lang="en-GB" sz="2000" dirty="0" smtClean="0">
                <a:solidFill>
                  <a:srgbClr val="000000"/>
                </a:solidFill>
              </a:rPr>
              <a:t>:</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We make changes to one variable at a time (at most two variables);</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It’s subjective.</a:t>
            </a:r>
            <a:endParaRPr lang="en-US" sz="2200" dirty="0" smtClean="0">
              <a:latin typeface="Franklin Gothic Book" pitchFamily="34" charset="0"/>
            </a:endParaRPr>
          </a:p>
        </p:txBody>
      </p:sp>
      <p:sp>
        <p:nvSpPr>
          <p:cNvPr id="4" name="Text Placeholder 2"/>
          <p:cNvSpPr>
            <a:spLocks noGrp="1"/>
          </p:cNvSpPr>
          <p:nvPr>
            <p:ph type="body" idx="1"/>
          </p:nvPr>
        </p:nvSpPr>
        <p:spPr>
          <a:xfrm>
            <a:off x="323528" y="476672"/>
            <a:ext cx="4608512" cy="642942"/>
          </a:xfrm>
        </p:spPr>
        <p:txBody>
          <a:bodyPr>
            <a:noAutofit/>
          </a:bodyPr>
          <a:lstStyle/>
          <a:p>
            <a:r>
              <a:rPr lang="en-US" sz="2800" dirty="0" smtClean="0">
                <a:solidFill>
                  <a:schemeClr val="bg1"/>
                </a:solidFill>
              </a:rPr>
              <a:t>6. ROBUSTNESS CHECKS:  SENSITIVITYANALYSIS</a:t>
            </a:r>
            <a:endParaRPr lang="en-US" sz="2800" dirty="0">
              <a:solidFill>
                <a:schemeClr val="bg1"/>
              </a:solidFill>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32</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124744"/>
            <a:ext cx="8429684" cy="5328592"/>
          </a:xfrm>
        </p:spPr>
        <p:txBody>
          <a:bodyPr>
            <a:noAutofit/>
          </a:bodyPr>
          <a:lstStyle/>
          <a:p>
            <a:pPr>
              <a:lnSpc>
                <a:spcPct val="80000"/>
              </a:lnSpc>
              <a:buFont typeface="Arial" pitchFamily="34" charset="0"/>
              <a:buChar char="•"/>
            </a:pPr>
            <a:r>
              <a:rPr lang="en-GB" sz="2000" dirty="0" smtClean="0">
                <a:solidFill>
                  <a:srgbClr val="000000"/>
                </a:solidFill>
              </a:rPr>
              <a:t> </a:t>
            </a:r>
            <a:r>
              <a:rPr lang="en-GB" sz="2000" dirty="0" smtClean="0">
                <a:solidFill>
                  <a:srgbClr val="C00000"/>
                </a:solidFill>
              </a:rPr>
              <a:t>Definition</a:t>
            </a:r>
            <a:r>
              <a:rPr lang="en-GB" sz="2000" dirty="0" smtClean="0">
                <a:solidFill>
                  <a:srgbClr val="000000"/>
                </a:solidFill>
              </a:rPr>
              <a:t>: With </a:t>
            </a:r>
            <a:r>
              <a:rPr lang="en-GB" sz="2000" dirty="0" smtClean="0">
                <a:solidFill>
                  <a:srgbClr val="C00000"/>
                </a:solidFill>
              </a:rPr>
              <a:t>Scenario Analysis</a:t>
            </a:r>
            <a:r>
              <a:rPr lang="en-GB" sz="2000" dirty="0" smtClean="0">
                <a:solidFill>
                  <a:srgbClr val="000000"/>
                </a:solidFill>
              </a:rPr>
              <a:t> we build different scenarios for the development of the project, in which any variable can change. We the assess the performance of the project (for example, its NPV) in each scenario. VERY USEFUL.</a:t>
            </a:r>
          </a:p>
          <a:p>
            <a:pPr>
              <a:lnSpc>
                <a:spcPct val="80000"/>
              </a:lnSpc>
            </a:pPr>
            <a:endParaRPr lang="en-GB" sz="2000" dirty="0" smtClean="0">
              <a:solidFill>
                <a:srgbClr val="000000"/>
              </a:solidFill>
            </a:endParaRPr>
          </a:p>
          <a:p>
            <a:pPr>
              <a:lnSpc>
                <a:spcPct val="80000"/>
              </a:lnSpc>
              <a:buFont typeface="Arial" pitchFamily="34" charset="0"/>
              <a:buChar char="•"/>
            </a:pPr>
            <a:r>
              <a:rPr lang="en-GB" sz="2000" dirty="0" smtClean="0">
                <a:solidFill>
                  <a:srgbClr val="000000"/>
                </a:solidFill>
              </a:rPr>
              <a:t>Steps:</a:t>
            </a:r>
          </a:p>
          <a:p>
            <a:pPr lvl="1">
              <a:lnSpc>
                <a:spcPct val="80000"/>
              </a:lnSpc>
            </a:pPr>
            <a:r>
              <a:rPr lang="en-GB" sz="2000" dirty="0" smtClean="0">
                <a:solidFill>
                  <a:srgbClr val="000000"/>
                </a:solidFill>
                <a:latin typeface="Franklin Gothic Book" pitchFamily="34" charset="0"/>
              </a:rPr>
              <a:t>1. Estimate cash flows for the base case scenario, and assess quality of project (NPV, IRR, etc).</a:t>
            </a:r>
          </a:p>
          <a:p>
            <a:pPr lvl="1">
              <a:lnSpc>
                <a:spcPct val="80000"/>
              </a:lnSpc>
            </a:pPr>
            <a:r>
              <a:rPr lang="en-GB" sz="2000" dirty="0" smtClean="0">
                <a:solidFill>
                  <a:srgbClr val="000000"/>
                </a:solidFill>
                <a:latin typeface="Franklin Gothic Book" pitchFamily="34" charset="0"/>
              </a:rPr>
              <a:t>2. Identify main source of uncertainty/risk and build scenarios around it.</a:t>
            </a:r>
          </a:p>
          <a:p>
            <a:pPr lvl="1">
              <a:lnSpc>
                <a:spcPct val="80000"/>
              </a:lnSpc>
            </a:pPr>
            <a:r>
              <a:rPr lang="en-GB" sz="2000" dirty="0" smtClean="0">
                <a:solidFill>
                  <a:srgbClr val="000000"/>
                </a:solidFill>
                <a:latin typeface="Franklin Gothic Book" pitchFamily="34" charset="0"/>
              </a:rPr>
              <a:t>3. For each scenario consider new inputs and repeat estimation of cash flows, NPV, etc.</a:t>
            </a:r>
          </a:p>
          <a:p>
            <a:pPr lvl="1">
              <a:lnSpc>
                <a:spcPct val="80000"/>
              </a:lnSpc>
            </a:pPr>
            <a:r>
              <a:rPr lang="en-GB" sz="2000" dirty="0" smtClean="0">
                <a:solidFill>
                  <a:srgbClr val="000000"/>
                </a:solidFill>
                <a:latin typeface="Franklin Gothic Book" pitchFamily="34" charset="0"/>
              </a:rPr>
              <a:t>4. Summarize the information obtained from each scenario.</a:t>
            </a:r>
          </a:p>
          <a:p>
            <a:pPr>
              <a:lnSpc>
                <a:spcPct val="80000"/>
              </a:lnSpc>
            </a:pPr>
            <a:r>
              <a:rPr lang="en-GB" sz="2000" dirty="0" smtClean="0">
                <a:solidFill>
                  <a:srgbClr val="000000"/>
                </a:solidFill>
              </a:rPr>
              <a:t> </a:t>
            </a:r>
          </a:p>
          <a:p>
            <a:pPr>
              <a:lnSpc>
                <a:spcPct val="80000"/>
              </a:lnSpc>
              <a:buFont typeface="Arial" pitchFamily="34" charset="0"/>
              <a:buChar char="•"/>
            </a:pPr>
            <a:r>
              <a:rPr lang="en-GB" sz="2000" dirty="0" smtClean="0">
                <a:solidFill>
                  <a:srgbClr val="000000"/>
                </a:solidFill>
              </a:rPr>
              <a:t>How to do it? </a:t>
            </a:r>
            <a:r>
              <a:rPr lang="en-GB" sz="2000" dirty="0" err="1" smtClean="0">
                <a:solidFill>
                  <a:srgbClr val="000000"/>
                </a:solidFill>
              </a:rPr>
              <a:t>Usinf</a:t>
            </a:r>
            <a:r>
              <a:rPr lang="en-GB" sz="2000" dirty="0" smtClean="0">
                <a:solidFill>
                  <a:srgbClr val="000000"/>
                </a:solidFill>
              </a:rPr>
              <a:t> Excel: Data, What it Analysis, Scenario Manager. Wait for Problem Set 4.</a:t>
            </a:r>
          </a:p>
          <a:p>
            <a:pPr>
              <a:buFont typeface="Arial" pitchFamily="34" charset="0"/>
              <a:buChar char="•"/>
            </a:pPr>
            <a:r>
              <a:rPr lang="en-US" sz="2000" dirty="0" smtClean="0"/>
              <a:t> Limitations: </a:t>
            </a:r>
          </a:p>
          <a:p>
            <a:pPr lvl="1">
              <a:buFont typeface="Arial" pitchFamily="34" charset="0"/>
              <a:buChar char="•"/>
            </a:pPr>
            <a:r>
              <a:rPr lang="en-US" sz="2000" dirty="0" smtClean="0"/>
              <a:t>No rules to build scenarios.</a:t>
            </a:r>
          </a:p>
          <a:p>
            <a:pPr lvl="1">
              <a:buFont typeface="Arial" pitchFamily="34" charset="0"/>
              <a:buChar char="•"/>
            </a:pPr>
            <a:r>
              <a:rPr lang="en-US" sz="2000" dirty="0" smtClean="0"/>
              <a:t>Subjectivity.</a:t>
            </a:r>
            <a:endParaRPr lang="en-US" sz="2000" dirty="0"/>
          </a:p>
        </p:txBody>
      </p:sp>
      <p:sp>
        <p:nvSpPr>
          <p:cNvPr id="3" name="Text Placeholder 2"/>
          <p:cNvSpPr>
            <a:spLocks noGrp="1"/>
          </p:cNvSpPr>
          <p:nvPr>
            <p:ph type="body" idx="1"/>
          </p:nvPr>
        </p:nvSpPr>
        <p:spPr>
          <a:xfrm>
            <a:off x="323528" y="404664"/>
            <a:ext cx="5040560" cy="642942"/>
          </a:xfrm>
        </p:spPr>
        <p:txBody>
          <a:bodyPr>
            <a:noAutofit/>
          </a:bodyPr>
          <a:lstStyle/>
          <a:p>
            <a:r>
              <a:rPr lang="en-US" sz="2800" dirty="0" smtClean="0">
                <a:solidFill>
                  <a:schemeClr val="bg1"/>
                </a:solidFill>
              </a:rPr>
              <a:t>6. ROBUSTNESS CHECKS: SCENARIO ANALYSIS</a:t>
            </a:r>
            <a:endParaRPr lang="en-US" sz="2800" dirty="0">
              <a:solidFill>
                <a:schemeClr val="bg1"/>
              </a:solidFill>
            </a:endParaRPr>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000" dirty="0" smtClean="0"/>
              <a:t> It can be interesting to assess to minimum number of units (or the minimum price, etc) that makes NPV=0. This is what we call </a:t>
            </a:r>
            <a:r>
              <a:rPr lang="en-US" sz="2000" dirty="0" smtClean="0">
                <a:solidFill>
                  <a:srgbClr val="C00000"/>
                </a:solidFill>
              </a:rPr>
              <a:t>break-even analysis</a:t>
            </a:r>
            <a:r>
              <a:rPr lang="en-US" sz="2000" dirty="0" smtClean="0"/>
              <a:t> in corporate finance. See example in Problem Set 4, and how to use Excel’s Data, </a:t>
            </a:r>
            <a:r>
              <a:rPr lang="en-US" sz="2000" dirty="0" err="1" smtClean="0"/>
              <a:t>Goalseek</a:t>
            </a:r>
            <a:r>
              <a:rPr lang="en-US" sz="2000" dirty="0" smtClean="0"/>
              <a:t>.</a:t>
            </a:r>
          </a:p>
          <a:p>
            <a:pPr>
              <a:buFont typeface="Arial" pitchFamily="34" charset="0"/>
              <a:buChar char="•"/>
            </a:pPr>
            <a:r>
              <a:rPr lang="en-US" sz="2000" dirty="0" smtClean="0"/>
              <a:t> Some times we find statistical attempts to perform robustness tests based on </a:t>
            </a:r>
            <a:r>
              <a:rPr lang="en-US" sz="2000" dirty="0" smtClean="0">
                <a:solidFill>
                  <a:srgbClr val="C00000"/>
                </a:solidFill>
              </a:rPr>
              <a:t>simulation</a:t>
            </a:r>
            <a:r>
              <a:rPr lang="en-US" sz="2000" dirty="0" smtClean="0"/>
              <a:t>. Intuitively, one would assume that a crucial variable such as units sold would follow a normal distribution with Mean x and variance s, etc…</a:t>
            </a:r>
            <a:endParaRPr lang="en-US" sz="2000" dirty="0"/>
          </a:p>
        </p:txBody>
      </p:sp>
      <p:sp>
        <p:nvSpPr>
          <p:cNvPr id="4" name="Text Placeholder 2"/>
          <p:cNvSpPr>
            <a:spLocks noGrp="1"/>
          </p:cNvSpPr>
          <p:nvPr>
            <p:ph type="body" idx="1"/>
          </p:nvPr>
        </p:nvSpPr>
        <p:spPr>
          <a:xfrm>
            <a:off x="323528" y="1268760"/>
            <a:ext cx="5400600" cy="642942"/>
          </a:xfrm>
        </p:spPr>
        <p:txBody>
          <a:bodyPr>
            <a:noAutofit/>
          </a:bodyPr>
          <a:lstStyle/>
          <a:p>
            <a:r>
              <a:rPr lang="en-US" sz="2800" dirty="0" smtClean="0"/>
              <a:t>6. ROBUSTNESS CHECKS: BREAKEVEN ANALYSIS, ETC</a:t>
            </a:r>
            <a:endParaRPr lang="en-US" sz="2800" dirty="0"/>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34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2400" dirty="0" smtClean="0">
                <a:solidFill>
                  <a:srgbClr val="000000"/>
                </a:solidFill>
              </a:rPr>
              <a:t>Argument: €1 today is worth more than €1 tomorrow.</a:t>
            </a:r>
          </a:p>
          <a:p>
            <a:endParaRPr lang="pt-PT" sz="2400" dirty="0" smtClean="0">
              <a:solidFill>
                <a:srgbClr val="000000"/>
              </a:solidFill>
            </a:endParaRPr>
          </a:p>
          <a:p>
            <a:r>
              <a:rPr lang="pt-PT" sz="2400" dirty="0" smtClean="0">
                <a:solidFill>
                  <a:srgbClr val="000000"/>
                </a:solidFill>
              </a:rPr>
              <a:t>Concept: the </a:t>
            </a:r>
            <a:r>
              <a:rPr lang="pt-PT" sz="2400" dirty="0" smtClean="0">
                <a:solidFill>
                  <a:srgbClr val="FF0000"/>
                </a:solidFill>
              </a:rPr>
              <a:t>Discount Rate</a:t>
            </a:r>
            <a:r>
              <a:rPr lang="pt-PT" sz="2400" dirty="0" smtClean="0">
                <a:solidFill>
                  <a:srgbClr val="000000"/>
                </a:solidFill>
              </a:rPr>
              <a:t> translates current income into future income, and vice versa (r).</a:t>
            </a:r>
          </a:p>
          <a:p>
            <a:endParaRPr lang="en-US" dirty="0"/>
          </a:p>
        </p:txBody>
      </p:sp>
      <p:sp>
        <p:nvSpPr>
          <p:cNvPr id="3" name="Text Placeholder 2"/>
          <p:cNvSpPr>
            <a:spLocks noGrp="1"/>
          </p:cNvSpPr>
          <p:nvPr>
            <p:ph type="body" idx="1"/>
          </p:nvPr>
        </p:nvSpPr>
        <p:spPr>
          <a:xfrm>
            <a:off x="323528" y="1268760"/>
            <a:ext cx="6120680" cy="642942"/>
          </a:xfrm>
        </p:spPr>
        <p:txBody>
          <a:bodyPr>
            <a:noAutofit/>
          </a:bodyPr>
          <a:lstStyle/>
          <a:p>
            <a:r>
              <a:rPr lang="en-US" sz="2800" dirty="0" smtClean="0"/>
              <a:t>1. BASIC CONCEPTS: PRESENT VALUE</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r>
              <a:rPr lang="pt-PT" sz="2400" dirty="0" smtClean="0">
                <a:solidFill>
                  <a:srgbClr val="FF0000"/>
                </a:solidFill>
              </a:rPr>
              <a:t>Discounting</a:t>
            </a:r>
            <a:r>
              <a:rPr lang="pt-PT" sz="2400" dirty="0" smtClean="0">
                <a:solidFill>
                  <a:srgbClr val="000000"/>
                </a:solidFill>
              </a:rPr>
              <a:t>: to convert some value received in the future into its present value. </a:t>
            </a:r>
          </a:p>
          <a:p>
            <a:r>
              <a:rPr lang="pt-PT" sz="2400" dirty="0" smtClean="0">
                <a:solidFill>
                  <a:srgbClr val="FF0000"/>
                </a:solidFill>
              </a:rPr>
              <a:t>Compounding</a:t>
            </a:r>
            <a:r>
              <a:rPr lang="pt-PT" sz="2400" dirty="0" smtClean="0">
                <a:solidFill>
                  <a:srgbClr val="000000"/>
                </a:solidFill>
              </a:rPr>
              <a:t>: to convert current income </a:t>
            </a:r>
            <a:r>
              <a:rPr lang="pt-PT" sz="2400" dirty="0" err="1" smtClean="0">
                <a:solidFill>
                  <a:srgbClr val="000000"/>
                </a:solidFill>
              </a:rPr>
              <a:t>into</a:t>
            </a:r>
            <a:r>
              <a:rPr lang="pt-PT" sz="2400" dirty="0" smtClean="0">
                <a:solidFill>
                  <a:srgbClr val="000000"/>
                </a:solidFill>
              </a:rPr>
              <a:t> </a:t>
            </a:r>
            <a:r>
              <a:rPr lang="pt-PT" sz="2400" dirty="0" err="1" smtClean="0">
                <a:solidFill>
                  <a:srgbClr val="000000"/>
                </a:solidFill>
              </a:rPr>
              <a:t>its</a:t>
            </a:r>
            <a:r>
              <a:rPr lang="pt-PT" sz="2400" dirty="0" smtClean="0">
                <a:solidFill>
                  <a:srgbClr val="000000"/>
                </a:solidFill>
              </a:rPr>
              <a:t> </a:t>
            </a:r>
            <a:r>
              <a:rPr lang="pt-PT" sz="2400" dirty="0" smtClean="0">
                <a:solidFill>
                  <a:srgbClr val="000000"/>
                </a:solidFill>
              </a:rPr>
              <a:t>future value.</a:t>
            </a:r>
          </a:p>
          <a:p>
            <a:r>
              <a:rPr lang="pt-PT" sz="2400" dirty="0" smtClean="0">
                <a:solidFill>
                  <a:srgbClr val="000000"/>
                </a:solidFill>
              </a:rPr>
              <a:t>Today: t=0</a:t>
            </a:r>
          </a:p>
          <a:p>
            <a:r>
              <a:rPr lang="pt-PT" sz="2400" dirty="0" smtClean="0">
                <a:solidFill>
                  <a:srgbClr val="000000"/>
                </a:solidFill>
              </a:rPr>
              <a:t>Future Dates: t=1,2,3,4,…</a:t>
            </a:r>
          </a:p>
          <a:p>
            <a:endParaRPr lang="en-US" sz="2400" dirty="0"/>
          </a:p>
        </p:txBody>
      </p:sp>
      <p:sp>
        <p:nvSpPr>
          <p:cNvPr id="3" name="Text Placeholder 2"/>
          <p:cNvSpPr>
            <a:spLocks noGrp="1"/>
          </p:cNvSpPr>
          <p:nvPr>
            <p:ph type="body" idx="1"/>
          </p:nvPr>
        </p:nvSpPr>
        <p:spPr>
          <a:xfrm>
            <a:off x="323528" y="1268760"/>
            <a:ext cx="7128792" cy="642942"/>
          </a:xfrm>
        </p:spPr>
        <p:txBody>
          <a:bodyPr>
            <a:noAutofit/>
          </a:bodyPr>
          <a:lstStyle/>
          <a:p>
            <a:r>
              <a:rPr lang="en-US" sz="2400" dirty="0" smtClean="0"/>
              <a:t>1. BASIC CONCEPTS: DISCOUNTING, COMPOUNDING</a:t>
            </a:r>
            <a:endParaRPr lang="en-US" sz="2400" dirty="0"/>
          </a:p>
        </p:txBody>
      </p:sp>
      <p:graphicFrame>
        <p:nvGraphicFramePr>
          <p:cNvPr id="346116" name="Object 4"/>
          <p:cNvGraphicFramePr>
            <a:graphicFrameLocks noGrp="1" noChangeAspect="1"/>
          </p:cNvGraphicFramePr>
          <p:nvPr/>
        </p:nvGraphicFramePr>
        <p:xfrm>
          <a:off x="1236663" y="5205413"/>
          <a:ext cx="1630362" cy="815975"/>
        </p:xfrm>
        <a:graphic>
          <a:graphicData uri="http://schemas.openxmlformats.org/presentationml/2006/ole">
            <mc:AlternateContent xmlns:mc="http://schemas.openxmlformats.org/markup-compatibility/2006">
              <mc:Choice xmlns:v="urn:schemas-microsoft-com:vml" Requires="v">
                <p:oleObj spid="_x0000_s65549" name="Equation" r:id="rId4" imgW="863280" imgH="431640" progId="Equation.3">
                  <p:embed/>
                </p:oleObj>
              </mc:Choice>
              <mc:Fallback>
                <p:oleObj name="Equation" r:id="rId4" imgW="863280" imgH="4316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5205413"/>
                        <a:ext cx="1630362" cy="815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6119" name="Object 7"/>
          <p:cNvGraphicFramePr>
            <a:graphicFrameLocks noGrp="1" noChangeAspect="1"/>
          </p:cNvGraphicFramePr>
          <p:nvPr/>
        </p:nvGraphicFramePr>
        <p:xfrm>
          <a:off x="4699000" y="5359400"/>
          <a:ext cx="2451100" cy="590550"/>
        </p:xfrm>
        <a:graphic>
          <a:graphicData uri="http://schemas.openxmlformats.org/presentationml/2006/ole">
            <mc:AlternateContent xmlns:mc="http://schemas.openxmlformats.org/markup-compatibility/2006">
              <mc:Choice xmlns:v="urn:schemas-microsoft-com:vml" Requires="v">
                <p:oleObj spid="_x0000_s65550" name="Equation" r:id="rId6" imgW="1054080" imgH="253800" progId="Equation.3">
                  <p:embed/>
                </p:oleObj>
              </mc:Choice>
              <mc:Fallback>
                <p:oleObj name="Equation" r:id="rId6" imgW="1054080" imgH="25380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5359400"/>
                        <a:ext cx="2451100" cy="590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5</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4286850" cy="3939920"/>
          </a:xfrm>
        </p:spPr>
        <p:txBody>
          <a:bodyPr>
            <a:normAutofit fontScale="92500" lnSpcReduction="20000"/>
          </a:bodyPr>
          <a:lstStyle/>
          <a:p>
            <a:pPr>
              <a:buFont typeface="Arial" pitchFamily="34" charset="0"/>
              <a:buChar char="•"/>
            </a:pPr>
            <a:r>
              <a:rPr lang="pt-PT" sz="2000" dirty="0" smtClean="0">
                <a:solidFill>
                  <a:srgbClr val="FF0000"/>
                </a:solidFill>
              </a:rPr>
              <a:t> Present Value of an Annuity</a:t>
            </a:r>
            <a:r>
              <a:rPr lang="pt-PT" sz="2000" dirty="0" smtClean="0">
                <a:solidFill>
                  <a:srgbClr val="000000"/>
                </a:solidFill>
              </a:rPr>
              <a:t> X  beginning next period;</a:t>
            </a:r>
            <a:endParaRPr lang="pt-PT" sz="2000" dirty="0" smtClean="0">
              <a:solidFill>
                <a:srgbClr val="CC3300"/>
              </a:solidFill>
            </a:endParaRPr>
          </a:p>
          <a:p>
            <a:pPr>
              <a:buFont typeface="Arial" pitchFamily="34" charset="0"/>
              <a:buChar char="•"/>
            </a:pPr>
            <a:r>
              <a:rPr lang="pt-PT" sz="2000" dirty="0" smtClean="0">
                <a:solidFill>
                  <a:srgbClr val="FF0000"/>
                </a:solidFill>
              </a:rPr>
              <a:t> Present Value of a Growing Annuity </a:t>
            </a:r>
            <a:r>
              <a:rPr lang="pt-PT" sz="2000" dirty="0" smtClean="0">
                <a:solidFill>
                  <a:srgbClr val="000000"/>
                </a:solidFill>
              </a:rPr>
              <a:t>(growing at a constant rate);</a:t>
            </a:r>
          </a:p>
          <a:p>
            <a:endParaRPr lang="pt-PT" sz="2000" dirty="0" smtClean="0">
              <a:solidFill>
                <a:srgbClr val="0000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Perpetuity </a:t>
            </a:r>
            <a:r>
              <a:rPr lang="pt-PT" sz="2000" dirty="0" smtClean="0">
                <a:solidFill>
                  <a:srgbClr val="000000"/>
                </a:solidFill>
              </a:rPr>
              <a:t>starting next period;</a:t>
            </a:r>
            <a:endParaRPr lang="pt-PT" sz="2000" dirty="0" smtClean="0">
              <a:solidFill>
                <a:srgbClr val="CC33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Growing Perpetuity</a:t>
            </a:r>
            <a:r>
              <a:rPr lang="pt-PT" sz="2000" dirty="0" smtClean="0">
                <a:solidFill>
                  <a:srgbClr val="000000"/>
                </a:solidFill>
              </a:rPr>
              <a:t> (at a constant rate).</a:t>
            </a:r>
          </a:p>
          <a:p>
            <a:endParaRPr lang="en-US" sz="2000" dirty="0"/>
          </a:p>
        </p:txBody>
      </p:sp>
      <p:sp>
        <p:nvSpPr>
          <p:cNvPr id="3" name="Text Placeholder 2"/>
          <p:cNvSpPr>
            <a:spLocks noGrp="1"/>
          </p:cNvSpPr>
          <p:nvPr>
            <p:ph type="body" idx="1"/>
          </p:nvPr>
        </p:nvSpPr>
        <p:spPr>
          <a:xfrm>
            <a:off x="323528" y="1268760"/>
            <a:ext cx="6840760" cy="642942"/>
          </a:xfrm>
        </p:spPr>
        <p:txBody>
          <a:bodyPr>
            <a:noAutofit/>
          </a:bodyPr>
          <a:lstStyle/>
          <a:p>
            <a:r>
              <a:rPr lang="en-US" sz="2800" dirty="0" smtClean="0"/>
              <a:t>1. BASIC CONCEPTS: ANNUITY, PERPETUITY</a:t>
            </a:r>
            <a:endParaRPr lang="en-US" sz="2800" dirty="0"/>
          </a:p>
        </p:txBody>
      </p:sp>
      <p:graphicFrame>
        <p:nvGraphicFramePr>
          <p:cNvPr id="349188" name="Object 4"/>
          <p:cNvGraphicFramePr>
            <a:graphicFrameLocks noGrp="1" noChangeAspect="1"/>
          </p:cNvGraphicFramePr>
          <p:nvPr/>
        </p:nvGraphicFramePr>
        <p:xfrm>
          <a:off x="4905375" y="2133600"/>
          <a:ext cx="2936875" cy="701675"/>
        </p:xfrm>
        <a:graphic>
          <a:graphicData uri="http://schemas.openxmlformats.org/presentationml/2006/ole">
            <mc:AlternateContent xmlns:mc="http://schemas.openxmlformats.org/markup-compatibility/2006">
              <mc:Choice xmlns:v="urn:schemas-microsoft-com:vml" Requires="v">
                <p:oleObj spid="_x0000_s66583" name="Equation" r:id="rId4" imgW="2019240" imgH="482400" progId="Equation.3">
                  <p:embed/>
                </p:oleObj>
              </mc:Choice>
              <mc:Fallback>
                <p:oleObj name="Equation" r:id="rId4" imgW="2019240" imgH="4824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2133600"/>
                        <a:ext cx="2936875" cy="701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1" name="Object 7"/>
          <p:cNvGraphicFramePr>
            <a:graphicFrameLocks noGrp="1" noChangeAspect="1"/>
          </p:cNvGraphicFramePr>
          <p:nvPr/>
        </p:nvGraphicFramePr>
        <p:xfrm>
          <a:off x="4910138" y="2911029"/>
          <a:ext cx="3070225" cy="661987"/>
        </p:xfrm>
        <a:graphic>
          <a:graphicData uri="http://schemas.openxmlformats.org/presentationml/2006/ole">
            <mc:AlternateContent xmlns:mc="http://schemas.openxmlformats.org/markup-compatibility/2006">
              <mc:Choice xmlns:v="urn:schemas-microsoft-com:vml" Requires="v">
                <p:oleObj spid="_x0000_s66584" name="Equation" r:id="rId6" imgW="2476440" imgH="533160" progId="Equation.3">
                  <p:embed/>
                </p:oleObj>
              </mc:Choice>
              <mc:Fallback>
                <p:oleObj name="Equation" r:id="rId6" imgW="2476440" imgH="53316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138" y="2911029"/>
                        <a:ext cx="3070225" cy="661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4" name="Object 10"/>
          <p:cNvGraphicFramePr>
            <a:graphicFrameLocks noChangeAspect="1"/>
          </p:cNvGraphicFramePr>
          <p:nvPr/>
        </p:nvGraphicFramePr>
        <p:xfrm>
          <a:off x="4876800" y="4221163"/>
          <a:ext cx="1265238" cy="647700"/>
        </p:xfrm>
        <a:graphic>
          <a:graphicData uri="http://schemas.openxmlformats.org/presentationml/2006/ole">
            <mc:AlternateContent xmlns:mc="http://schemas.openxmlformats.org/markup-compatibility/2006">
              <mc:Choice xmlns:v="urn:schemas-microsoft-com:vml" Requires="v">
                <p:oleObj spid="_x0000_s66585" name="Equation" r:id="rId8" imgW="571320" imgH="393480" progId="Equation.3">
                  <p:embed/>
                </p:oleObj>
              </mc:Choice>
              <mc:Fallback>
                <p:oleObj name="Equation" r:id="rId8" imgW="57132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221163"/>
                        <a:ext cx="1265238"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5" name="Object 11"/>
          <p:cNvGraphicFramePr>
            <a:graphicFrameLocks noChangeAspect="1"/>
          </p:cNvGraphicFramePr>
          <p:nvPr/>
        </p:nvGraphicFramePr>
        <p:xfrm>
          <a:off x="4917926" y="5012531"/>
          <a:ext cx="1238250" cy="720725"/>
        </p:xfrm>
        <a:graphic>
          <a:graphicData uri="http://schemas.openxmlformats.org/presentationml/2006/ole">
            <mc:AlternateContent xmlns:mc="http://schemas.openxmlformats.org/markup-compatibility/2006">
              <mc:Choice xmlns:v="urn:schemas-microsoft-com:vml" Requires="v">
                <p:oleObj spid="_x0000_s66586" name="Equation" r:id="rId10" imgW="736560" imgH="419040" progId="Equation.3">
                  <p:embed/>
                </p:oleObj>
              </mc:Choice>
              <mc:Fallback>
                <p:oleObj name="Equation" r:id="rId10" imgW="736560" imgH="4190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7926" y="5012531"/>
                        <a:ext cx="1238250" cy="72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blinds(horizontal)">
                                      <p:cBhvr>
                                        <p:cTn id="7" dur="500"/>
                                        <p:tgtEl>
                                          <p:spTgt spid="349188"/>
                                        </p:tgtEl>
                                      </p:cBhvr>
                                    </p:animEffect>
                                  </p:childTnLst>
                                </p:cTn>
                              </p:par>
                              <p:par>
                                <p:cTn id="8" presetID="3" presetClass="entr" presetSubtype="10" fill="hold" nodeType="withEffect">
                                  <p:stCondLst>
                                    <p:cond delay="0"/>
                                  </p:stCondLst>
                                  <p:childTnLst>
                                    <p:set>
                                      <p:cBhvr>
                                        <p:cTn id="9" dur="1" fill="hold">
                                          <p:stCondLst>
                                            <p:cond delay="0"/>
                                          </p:stCondLst>
                                        </p:cTn>
                                        <p:tgtEl>
                                          <p:spTgt spid="349191"/>
                                        </p:tgtEl>
                                        <p:attrNameLst>
                                          <p:attrName>style.visibility</p:attrName>
                                        </p:attrNameLst>
                                      </p:cBhvr>
                                      <p:to>
                                        <p:strVal val="visible"/>
                                      </p:to>
                                    </p:set>
                                    <p:animEffect transition="in" filter="blinds(horizontal)">
                                      <p:cBhvr>
                                        <p:cTn id="10" dur="500"/>
                                        <p:tgtEl>
                                          <p:spTgt spid="349191"/>
                                        </p:tgtEl>
                                      </p:cBhvr>
                                    </p:animEffect>
                                  </p:childTnLst>
                                </p:cTn>
                              </p:par>
                              <p:par>
                                <p:cTn id="11" presetID="3" presetClass="entr" presetSubtype="10" fill="hold" nodeType="withEffect">
                                  <p:stCondLst>
                                    <p:cond delay="0"/>
                                  </p:stCondLst>
                                  <p:childTnLst>
                                    <p:set>
                                      <p:cBhvr>
                                        <p:cTn id="12" dur="1" fill="hold">
                                          <p:stCondLst>
                                            <p:cond delay="0"/>
                                          </p:stCondLst>
                                        </p:cTn>
                                        <p:tgtEl>
                                          <p:spTgt spid="349194"/>
                                        </p:tgtEl>
                                        <p:attrNameLst>
                                          <p:attrName>style.visibility</p:attrName>
                                        </p:attrNameLst>
                                      </p:cBhvr>
                                      <p:to>
                                        <p:strVal val="visible"/>
                                      </p:to>
                                    </p:set>
                                    <p:animEffect transition="in" filter="blinds(horizontal)">
                                      <p:cBhvr>
                                        <p:cTn id="13" dur="500"/>
                                        <p:tgtEl>
                                          <p:spTgt spid="349194"/>
                                        </p:tgtEl>
                                      </p:cBhvr>
                                    </p:animEffect>
                                  </p:childTnLst>
                                </p:cTn>
                              </p:par>
                              <p:par>
                                <p:cTn id="14" presetID="3" presetClass="entr" presetSubtype="10" fill="hold" nodeType="withEffect">
                                  <p:stCondLst>
                                    <p:cond delay="0"/>
                                  </p:stCondLst>
                                  <p:childTnLst>
                                    <p:set>
                                      <p:cBhvr>
                                        <p:cTn id="15" dur="1" fill="hold">
                                          <p:stCondLst>
                                            <p:cond delay="0"/>
                                          </p:stCondLst>
                                        </p:cTn>
                                        <p:tgtEl>
                                          <p:spTgt spid="349195"/>
                                        </p:tgtEl>
                                        <p:attrNameLst>
                                          <p:attrName>style.visibility</p:attrName>
                                        </p:attrNameLst>
                                      </p:cBhvr>
                                      <p:to>
                                        <p:strVal val="visible"/>
                                      </p:to>
                                    </p:set>
                                    <p:animEffect transition="in" filter="blinds(horizontal)">
                                      <p:cBhvr>
                                        <p:cTn id="16" dur="500"/>
                                        <p:tgtEl>
                                          <p:spTgt spid="3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227952"/>
          </a:xfrm>
        </p:spPr>
        <p:txBody>
          <a:bodyPr>
            <a:noAutofit/>
          </a:bodyPr>
          <a:lstStyle/>
          <a:p>
            <a:r>
              <a:rPr lang="pt-PT" dirty="0" smtClean="0">
                <a:solidFill>
                  <a:srgbClr val="000000"/>
                </a:solidFill>
              </a:rPr>
              <a:t>Recall the Income Statement (or P&amp;L):</a:t>
            </a:r>
          </a:p>
          <a:p>
            <a:r>
              <a:rPr lang="pt-PT" dirty="0" smtClean="0">
                <a:solidFill>
                  <a:srgbClr val="000000"/>
                </a:solidFill>
              </a:rPr>
              <a:t>		Total Sales</a:t>
            </a:r>
          </a:p>
          <a:p>
            <a:r>
              <a:rPr lang="pt-PT" dirty="0" smtClean="0">
                <a:solidFill>
                  <a:srgbClr val="000000"/>
                </a:solidFill>
              </a:rPr>
              <a:t>	-	Cost of  Goods Sold</a:t>
            </a:r>
          </a:p>
          <a:p>
            <a:r>
              <a:rPr lang="pt-PT" dirty="0" smtClean="0">
                <a:solidFill>
                  <a:srgbClr val="000000"/>
                </a:solidFill>
              </a:rPr>
              <a:t>	-	Selling, General and Administrative Expenses</a:t>
            </a:r>
          </a:p>
          <a:p>
            <a:r>
              <a:rPr lang="pt-PT" dirty="0" smtClean="0">
                <a:solidFill>
                  <a:srgbClr val="000000"/>
                </a:solidFill>
              </a:rPr>
              <a:t>	-	Research &amp; Development</a:t>
            </a:r>
          </a:p>
          <a:p>
            <a:r>
              <a:rPr lang="pt-PT" dirty="0" smtClean="0">
                <a:solidFill>
                  <a:srgbClr val="000000"/>
                </a:solidFill>
              </a:rPr>
              <a:t>	-	Depreciation and Amortization</a:t>
            </a:r>
          </a:p>
          <a:p>
            <a:r>
              <a:rPr lang="pt-PT" dirty="0" smtClean="0">
                <a:solidFill>
                  <a:srgbClr val="000000"/>
                </a:solidFill>
              </a:rPr>
              <a:t>	+	Other Income</a:t>
            </a:r>
          </a:p>
          <a:p>
            <a:r>
              <a:rPr lang="pt-PT" dirty="0" smtClean="0">
                <a:solidFill>
                  <a:srgbClr val="FF0000"/>
                </a:solidFill>
              </a:rPr>
              <a:t>	=	Earnings Before Interest and Taxes</a:t>
            </a:r>
            <a:r>
              <a:rPr lang="pt-PT" dirty="0" smtClean="0">
                <a:solidFill>
                  <a:srgbClr val="CC3300"/>
                </a:solidFill>
              </a:rPr>
              <a:t> (EBIT)</a:t>
            </a:r>
          </a:p>
          <a:p>
            <a:r>
              <a:rPr lang="pt-PT" dirty="0" smtClean="0">
                <a:solidFill>
                  <a:srgbClr val="000000"/>
                </a:solidFill>
              </a:rPr>
              <a:t>	-	Interest Payments</a:t>
            </a:r>
          </a:p>
          <a:p>
            <a:r>
              <a:rPr lang="pt-PT" dirty="0" smtClean="0">
                <a:solidFill>
                  <a:srgbClr val="000000"/>
                </a:solidFill>
              </a:rPr>
              <a:t>	=	Earnings Before Taxes</a:t>
            </a:r>
          </a:p>
          <a:p>
            <a:r>
              <a:rPr lang="pt-PT" dirty="0" smtClean="0">
                <a:solidFill>
                  <a:srgbClr val="000000"/>
                </a:solidFill>
              </a:rPr>
              <a:t>	-	Income Taxes</a:t>
            </a:r>
          </a:p>
          <a:p>
            <a:r>
              <a:rPr lang="pt-PT" dirty="0" smtClean="0">
                <a:solidFill>
                  <a:srgbClr val="FF0000"/>
                </a:solidFill>
              </a:rPr>
              <a:t>	=	Net Income</a:t>
            </a:r>
          </a:p>
        </p:txBody>
      </p:sp>
      <p:sp>
        <p:nvSpPr>
          <p:cNvPr id="3" name="Text Placeholder 2"/>
          <p:cNvSpPr>
            <a:spLocks noGrp="1"/>
          </p:cNvSpPr>
          <p:nvPr>
            <p:ph type="body" idx="1"/>
          </p:nvPr>
        </p:nvSpPr>
        <p:spPr>
          <a:xfrm>
            <a:off x="323528" y="1052736"/>
            <a:ext cx="6768752" cy="642942"/>
          </a:xfrm>
        </p:spPr>
        <p:txBody>
          <a:bodyPr>
            <a:normAutofit fontScale="92500" lnSpcReduction="20000"/>
          </a:bodyPr>
          <a:lstStyle/>
          <a:p>
            <a:r>
              <a:rPr lang="en-US" dirty="0" smtClean="0"/>
              <a:t>2. CRITERIA FOR INVESTMENT APPRAISAL: ACCOUNTING BASED</a:t>
            </a:r>
          </a:p>
          <a:p>
            <a:r>
              <a:rPr lang="en-US" dirty="0" smtClean="0"/>
              <a:t>INCOME STATEMENT</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Autofit/>
          </a:bodyPr>
          <a:lstStyle/>
          <a:p>
            <a:r>
              <a:rPr lang="pt-PT" sz="2000" dirty="0" smtClean="0">
                <a:solidFill>
                  <a:srgbClr val="000000"/>
                </a:solidFill>
              </a:rPr>
              <a:t>“Before Tax” version:</a:t>
            </a:r>
          </a:p>
          <a:p>
            <a:endParaRPr lang="pt-PT" sz="2000" dirty="0" smtClean="0">
              <a:solidFill>
                <a:srgbClr val="000000"/>
              </a:solidFill>
            </a:endParaRPr>
          </a:p>
          <a:p>
            <a:r>
              <a:rPr lang="pt-PT" sz="2000" dirty="0" smtClean="0">
                <a:solidFill>
                  <a:srgbClr val="000000"/>
                </a:solidFill>
              </a:rPr>
              <a:t> “After tax” version:</a:t>
            </a:r>
            <a:endParaRPr lang="pt-PT" sz="2000" u="sng" dirty="0" smtClean="0">
              <a:solidFill>
                <a:srgbClr val="000000"/>
              </a:solidFill>
            </a:endParaRPr>
          </a:p>
          <a:p>
            <a:r>
              <a:rPr lang="pt-PT" sz="2000" dirty="0" smtClean="0">
                <a:solidFill>
                  <a:srgbClr val="FF0000"/>
                </a:solidFill>
              </a:rPr>
              <a:t>Example 1:</a:t>
            </a:r>
            <a:r>
              <a:rPr lang="pt-PT" sz="2000" dirty="0" smtClean="0">
                <a:solidFill>
                  <a:srgbClr val="000000"/>
                </a:solidFill>
              </a:rPr>
              <a:t> </a:t>
            </a:r>
          </a:p>
          <a:p>
            <a:pPr>
              <a:buFont typeface="Arial" pitchFamily="34" charset="0"/>
              <a:buChar char="•"/>
            </a:pPr>
            <a:r>
              <a:rPr lang="pt-PT" sz="2000" dirty="0" smtClean="0">
                <a:solidFill>
                  <a:srgbClr val="000000"/>
                </a:solidFill>
              </a:rPr>
              <a:t>  I buy at t=0 an equipment for € 350 000. At t=1 the equipment has a residual value (after depreciation) of €280 000.</a:t>
            </a:r>
          </a:p>
          <a:p>
            <a:pPr>
              <a:buFont typeface="Arial" pitchFamily="34" charset="0"/>
              <a:buChar char="•"/>
            </a:pPr>
            <a:r>
              <a:rPr lang="pt-PT" sz="2000" dirty="0" smtClean="0">
                <a:solidFill>
                  <a:srgbClr val="000000"/>
                </a:solidFill>
              </a:rPr>
              <a:t> I expect to generate EBIT of € 120 000 during the year. Disregarding taxes:</a:t>
            </a:r>
          </a:p>
          <a:p>
            <a:endParaRPr lang="pt-PT" sz="2000" dirty="0" smtClean="0">
              <a:solidFill>
                <a:srgbClr val="000000"/>
              </a:solidFill>
            </a:endParaRPr>
          </a:p>
          <a:p>
            <a:r>
              <a:rPr lang="pt-PT" sz="1800" dirty="0" smtClean="0">
                <a:solidFill>
                  <a:srgbClr val="000000"/>
                </a:solidFill>
              </a:rPr>
              <a:t>	</a:t>
            </a:r>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55332" name="Object 4"/>
          <p:cNvGraphicFramePr>
            <a:graphicFrameLocks noGrp="1" noChangeAspect="1"/>
          </p:cNvGraphicFramePr>
          <p:nvPr/>
        </p:nvGraphicFramePr>
        <p:xfrm>
          <a:off x="2871788" y="1916113"/>
          <a:ext cx="4121150" cy="576262"/>
        </p:xfrm>
        <a:graphic>
          <a:graphicData uri="http://schemas.openxmlformats.org/presentationml/2006/ole">
            <mc:AlternateContent xmlns:mc="http://schemas.openxmlformats.org/markup-compatibility/2006">
              <mc:Choice xmlns:v="urn:schemas-microsoft-com:vml" Requires="v">
                <p:oleObj spid="_x0000_s67602" name="Equation" r:id="rId4" imgW="2997000" imgH="419040" progId="Equation.3">
                  <p:embed/>
                </p:oleObj>
              </mc:Choice>
              <mc:Fallback>
                <p:oleObj name="Equation" r:id="rId4" imgW="299700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1916113"/>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5" name="Object 7"/>
          <p:cNvGraphicFramePr>
            <a:graphicFrameLocks noGrp="1" noChangeAspect="1"/>
          </p:cNvGraphicFramePr>
          <p:nvPr/>
        </p:nvGraphicFramePr>
        <p:xfrm>
          <a:off x="2871788" y="2852738"/>
          <a:ext cx="4121150" cy="576262"/>
        </p:xfrm>
        <a:graphic>
          <a:graphicData uri="http://schemas.openxmlformats.org/presentationml/2006/ole">
            <mc:AlternateContent xmlns:mc="http://schemas.openxmlformats.org/markup-compatibility/2006">
              <mc:Choice xmlns:v="urn:schemas-microsoft-com:vml" Requires="v">
                <p:oleObj spid="_x0000_s67603" name="Equation" r:id="rId6" imgW="2997000" imgH="419040" progId="Equation.3">
                  <p:embed/>
                </p:oleObj>
              </mc:Choice>
              <mc:Fallback>
                <p:oleObj name="Equation" r:id="rId6" imgW="2997000" imgH="41904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2852738"/>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8" name="Object 10"/>
          <p:cNvGraphicFramePr>
            <a:graphicFrameLocks noChangeAspect="1"/>
          </p:cNvGraphicFramePr>
          <p:nvPr/>
        </p:nvGraphicFramePr>
        <p:xfrm>
          <a:off x="2771775" y="5470103"/>
          <a:ext cx="3529013" cy="911225"/>
        </p:xfrm>
        <a:graphic>
          <a:graphicData uri="http://schemas.openxmlformats.org/presentationml/2006/ole">
            <mc:AlternateContent xmlns:mc="http://schemas.openxmlformats.org/markup-compatibility/2006">
              <mc:Choice xmlns:v="urn:schemas-microsoft-com:vml" Requires="v">
                <p:oleObj spid="_x0000_s67604" name="Equation" r:id="rId8" imgW="2476440" imgH="622080" progId="Equation.3">
                  <p:embed/>
                </p:oleObj>
              </mc:Choice>
              <mc:Fallback>
                <p:oleObj name="Equation" r:id="rId8" imgW="2476440" imgH="6220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5470103"/>
                        <a:ext cx="352901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diamond(in)">
                                      <p:cBhvr>
                                        <p:cTn id="7" dur="2000"/>
                                        <p:tgtEl>
                                          <p:spTgt spid="355332"/>
                                        </p:tgtEl>
                                      </p:cBhvr>
                                    </p:animEffect>
                                  </p:childTnLst>
                                </p:cTn>
                              </p:par>
                              <p:par>
                                <p:cTn id="8" presetID="8" presetClass="entr" presetSubtype="16" fill="hold" nodeType="withEffect">
                                  <p:stCondLst>
                                    <p:cond delay="0"/>
                                  </p:stCondLst>
                                  <p:childTnLst>
                                    <p:set>
                                      <p:cBhvr>
                                        <p:cTn id="9" dur="1" fill="hold">
                                          <p:stCondLst>
                                            <p:cond delay="0"/>
                                          </p:stCondLst>
                                        </p:cTn>
                                        <p:tgtEl>
                                          <p:spTgt spid="355335"/>
                                        </p:tgtEl>
                                        <p:attrNameLst>
                                          <p:attrName>style.visibility</p:attrName>
                                        </p:attrNameLst>
                                      </p:cBhvr>
                                      <p:to>
                                        <p:strVal val="visible"/>
                                      </p:to>
                                    </p:set>
                                    <p:animEffect transition="in" filter="diamond(in)">
                                      <p:cBhvr>
                                        <p:cTn id="10" dur="2000"/>
                                        <p:tgtEl>
                                          <p:spTgt spid="35533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55338"/>
                                        </p:tgtEl>
                                        <p:attrNameLst>
                                          <p:attrName>style.visibility</p:attrName>
                                        </p:attrNameLst>
                                      </p:cBhvr>
                                      <p:to>
                                        <p:strVal val="visible"/>
                                      </p:to>
                                    </p:set>
                                    <p:animEffect transition="in" filter="diamond(in)">
                                      <p:cBhvr>
                                        <p:cTn id="15" dur="2000"/>
                                        <p:tgtEl>
                                          <p:spTgt spid="35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lstStyle/>
          <a:p>
            <a:r>
              <a:rPr lang="pt-PT" sz="1800" dirty="0" smtClean="0">
                <a:solidFill>
                  <a:srgbClr val="FF0000"/>
                </a:solidFill>
              </a:rPr>
              <a:t>Example 2: </a:t>
            </a:r>
            <a:r>
              <a:rPr lang="pt-PT" sz="1800" dirty="0" err="1" smtClean="0">
                <a:solidFill>
                  <a:srgbClr val="000000"/>
                </a:solidFill>
              </a:rPr>
              <a:t>Take</a:t>
            </a:r>
            <a:r>
              <a:rPr lang="pt-PT" sz="1800" dirty="0" smtClean="0">
                <a:solidFill>
                  <a:srgbClr val="000000"/>
                </a:solidFill>
              </a:rPr>
              <a:t> </a:t>
            </a:r>
            <a:r>
              <a:rPr lang="pt-PT" sz="1800" dirty="0" smtClean="0">
                <a:solidFill>
                  <a:srgbClr val="000000"/>
                </a:solidFill>
              </a:rPr>
              <a:t>the same example, but considering now EBIT projections for the whole life of the project.</a:t>
            </a:r>
          </a:p>
          <a:p>
            <a:endParaRPr lang="pt-PT" sz="1800" u="sng" dirty="0" smtClean="0">
              <a:solidFill>
                <a:srgbClr val="000000"/>
              </a:solidFill>
            </a:endParaRPr>
          </a:p>
          <a:p>
            <a:endParaRPr lang="pt-PT" sz="1800" u="sng" dirty="0" smtClean="0">
              <a:solidFill>
                <a:srgbClr val="000000"/>
              </a:solidFill>
            </a:endParaRPr>
          </a:p>
          <a:p>
            <a:endParaRPr lang="pt-PT" sz="1800" u="sng"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r>
              <a:rPr lang="pt-PT" sz="1800" dirty="0" smtClean="0">
                <a:solidFill>
                  <a:srgbClr val="000000"/>
                </a:solidFill>
              </a:rPr>
              <a:t>Average of the Annual ROCs= 0.7815</a:t>
            </a:r>
          </a:p>
          <a:p>
            <a:r>
              <a:rPr lang="pt-PT" sz="1800" dirty="0" smtClean="0">
                <a:solidFill>
                  <a:srgbClr val="000000"/>
                </a:solidFill>
              </a:rPr>
              <a:t>And based on the average EBIT and BV:</a:t>
            </a:r>
          </a:p>
          <a:p>
            <a:endParaRPr lang="pt-PT" sz="1800"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319"/>
          <p:cNvGraphicFramePr>
            <a:graphicFrameLocks/>
          </p:cNvGraphicFramePr>
          <p:nvPr/>
        </p:nvGraphicFramePr>
        <p:xfrm>
          <a:off x="468313" y="2708920"/>
          <a:ext cx="7859712" cy="2241550"/>
        </p:xfrm>
        <a:graphic>
          <a:graphicData uri="http://schemas.openxmlformats.org/drawingml/2006/table">
            <a:tbl>
              <a:tblPr/>
              <a:tblGrid>
                <a:gridCol w="1439391"/>
                <a:gridCol w="1080120"/>
                <a:gridCol w="1206351"/>
                <a:gridCol w="1047750"/>
                <a:gridCol w="1052513"/>
                <a:gridCol w="1050925"/>
                <a:gridCol w="982662"/>
              </a:tblGrid>
              <a:tr h="233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0</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1</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2</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3</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4</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5</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BV Equip.</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280000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140000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rPr>
                        <a:t>Depreciation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Average BV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 </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315000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245000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175000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105000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12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EBIT</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120000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90000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Annual ROC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0.3810</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0.6122</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0.8571</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1.4286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bl>
          </a:graphicData>
        </a:graphic>
      </p:graphicFrame>
      <p:graphicFrame>
        <p:nvGraphicFramePr>
          <p:cNvPr id="6" name="Group 318"/>
          <p:cNvGraphicFramePr>
            <a:graphicFrameLocks/>
          </p:cNvGraphicFramePr>
          <p:nvPr/>
        </p:nvGraphicFramePr>
        <p:xfrm>
          <a:off x="4499992" y="5591512"/>
          <a:ext cx="2808287" cy="1005840"/>
        </p:xfrm>
        <a:graphic>
          <a:graphicData uri="http://schemas.openxmlformats.org/drawingml/2006/table">
            <a:tbl>
              <a:tblPr/>
              <a:tblGrid>
                <a:gridCol w="1814512"/>
                <a:gridCol w="993775"/>
              </a:tblGrid>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EBIT</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104000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BV </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175000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a:noFill/>
                    </a:lnT>
                    <a:lnB>
                      <a:noFill/>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ROC</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0.59429</a:t>
                      </a: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2012                         </a:t>
            </a:r>
            <a:fld id="{CD5604C5-C830-45FC-AE84-195D60FAA608}" type="slidenum">
              <a:rPr lang="pt-PT" smtClean="0"/>
              <a:pPr/>
              <a:t>9</a:t>
            </a:fld>
            <a:endParaRPr lang="pt-PT"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3147</Words>
  <Application>Microsoft Macintosh PowerPoint</Application>
  <PresentationFormat>On-screen Show (4:3)</PresentationFormat>
  <Paragraphs>896</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Equation</vt:lpstr>
      <vt:lpstr>Worksheet</vt:lpstr>
      <vt:lpstr>THE INVESTMENT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Ogilvy Portugal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ramaral</dc:creator>
  <cp:lastModifiedBy>Clara Raposo</cp:lastModifiedBy>
  <cp:revision>195</cp:revision>
  <dcterms:created xsi:type="dcterms:W3CDTF">2011-09-08T10:40:18Z</dcterms:created>
  <dcterms:modified xsi:type="dcterms:W3CDTF">2012-10-02T23:02:37Z</dcterms:modified>
</cp:coreProperties>
</file>