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0" r:id="rId2"/>
  </p:sldMasterIdLst>
  <p:notesMasterIdLst>
    <p:notesMasterId r:id="rId72"/>
  </p:notesMasterIdLst>
  <p:handoutMasterIdLst>
    <p:handoutMasterId r:id="rId73"/>
  </p:handoutMasterIdLst>
  <p:sldIdLst>
    <p:sldId id="359" r:id="rId3"/>
    <p:sldId id="349" r:id="rId4"/>
    <p:sldId id="343" r:id="rId5"/>
    <p:sldId id="345" r:id="rId6"/>
    <p:sldId id="346" r:id="rId7"/>
    <p:sldId id="341" r:id="rId8"/>
    <p:sldId id="322" r:id="rId9"/>
    <p:sldId id="323" r:id="rId10"/>
    <p:sldId id="324" r:id="rId11"/>
    <p:sldId id="344" r:id="rId12"/>
    <p:sldId id="326" r:id="rId13"/>
    <p:sldId id="327" r:id="rId14"/>
    <p:sldId id="328" r:id="rId15"/>
    <p:sldId id="329" r:id="rId16"/>
    <p:sldId id="330" r:id="rId17"/>
    <p:sldId id="331" r:id="rId18"/>
    <p:sldId id="332" r:id="rId19"/>
    <p:sldId id="333" r:id="rId20"/>
    <p:sldId id="351" r:id="rId21"/>
    <p:sldId id="334" r:id="rId22"/>
    <p:sldId id="335" r:id="rId23"/>
    <p:sldId id="336" r:id="rId24"/>
    <p:sldId id="337" r:id="rId25"/>
    <p:sldId id="338" r:id="rId26"/>
    <p:sldId id="353" r:id="rId27"/>
    <p:sldId id="354" r:id="rId28"/>
    <p:sldId id="355" r:id="rId29"/>
    <p:sldId id="356" r:id="rId30"/>
    <p:sldId id="339" r:id="rId31"/>
    <p:sldId id="358" r:id="rId32"/>
    <p:sldId id="361" r:id="rId33"/>
    <p:sldId id="362" r:id="rId34"/>
    <p:sldId id="363" r:id="rId35"/>
    <p:sldId id="364" r:id="rId36"/>
    <p:sldId id="365" r:id="rId37"/>
    <p:sldId id="366" r:id="rId38"/>
    <p:sldId id="367" r:id="rId39"/>
    <p:sldId id="368" r:id="rId40"/>
    <p:sldId id="369" r:id="rId41"/>
    <p:sldId id="370" r:id="rId42"/>
    <p:sldId id="371" r:id="rId43"/>
    <p:sldId id="372" r:id="rId44"/>
    <p:sldId id="373" r:id="rId45"/>
    <p:sldId id="374" r:id="rId46"/>
    <p:sldId id="375" r:id="rId47"/>
    <p:sldId id="376" r:id="rId48"/>
    <p:sldId id="377" r:id="rId49"/>
    <p:sldId id="378" r:id="rId50"/>
    <p:sldId id="379" r:id="rId51"/>
    <p:sldId id="380" r:id="rId52"/>
    <p:sldId id="381" r:id="rId53"/>
    <p:sldId id="382" r:id="rId54"/>
    <p:sldId id="383" r:id="rId55"/>
    <p:sldId id="384" r:id="rId56"/>
    <p:sldId id="385" r:id="rId57"/>
    <p:sldId id="386" r:id="rId58"/>
    <p:sldId id="387" r:id="rId59"/>
    <p:sldId id="388" r:id="rId60"/>
    <p:sldId id="389" r:id="rId61"/>
    <p:sldId id="390" r:id="rId62"/>
    <p:sldId id="391" r:id="rId63"/>
    <p:sldId id="392" r:id="rId64"/>
    <p:sldId id="393" r:id="rId65"/>
    <p:sldId id="394" r:id="rId66"/>
    <p:sldId id="395" r:id="rId67"/>
    <p:sldId id="396" r:id="rId68"/>
    <p:sldId id="397" r:id="rId69"/>
    <p:sldId id="398" r:id="rId70"/>
    <p:sldId id="340" r:id="rId71"/>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08"/>
    <a:srgbClr val="996600"/>
    <a:srgbClr val="7A7700"/>
    <a:srgbClr val="898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8" autoAdjust="0"/>
    <p:restoredTop sz="77952" autoAdjust="0"/>
  </p:normalViewPr>
  <p:slideViewPr>
    <p:cSldViewPr>
      <p:cViewPr>
        <p:scale>
          <a:sx n="50" d="100"/>
          <a:sy n="50" d="100"/>
        </p:scale>
        <p:origin x="-1776" y="-25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60" y="-96"/>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_rels/viewProps.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slide" Target="slides/slide37.xml"/><Relationship Id="rId1" Type="http://schemas.openxmlformats.org/officeDocument/2006/relationships/slide" Target="slides/slide36.xml"/><Relationship Id="rId5" Type="http://schemas.openxmlformats.org/officeDocument/2006/relationships/slide" Target="slides/slide40.xml"/><Relationship Id="rId4"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8CBF4-0752-4B42-80E6-76CA1BBFF63B}"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AC1E1082-7463-46FD-B500-11C920AF735F}">
      <dgm:prSet phldrT="[Text]"/>
      <dgm:spPr/>
      <dgm:t>
        <a:bodyPr/>
        <a:lstStyle/>
        <a:p>
          <a:r>
            <a:rPr lang="en-US" dirty="0" smtClean="0"/>
            <a:t>Business Negotiation</a:t>
          </a:r>
          <a:endParaRPr lang="en-US" dirty="0"/>
        </a:p>
      </dgm:t>
    </dgm:pt>
    <dgm:pt modelId="{4EB2A088-DBE2-4DBF-AE10-5E4AF10EF8D0}" type="parTrans" cxnId="{F34D09B1-2C3B-4103-9A71-8BA90FCAC97D}">
      <dgm:prSet/>
      <dgm:spPr/>
      <dgm:t>
        <a:bodyPr/>
        <a:lstStyle/>
        <a:p>
          <a:endParaRPr lang="en-US"/>
        </a:p>
      </dgm:t>
    </dgm:pt>
    <dgm:pt modelId="{801F1F60-F99D-484D-B1F5-A344848F00A6}" type="sibTrans" cxnId="{F34D09B1-2C3B-4103-9A71-8BA90FCAC97D}">
      <dgm:prSet/>
      <dgm:spPr/>
      <dgm:t>
        <a:bodyPr/>
        <a:lstStyle/>
        <a:p>
          <a:endParaRPr lang="en-US"/>
        </a:p>
      </dgm:t>
    </dgm:pt>
    <dgm:pt modelId="{E5C4AFE8-CA3D-4FEF-B4FF-53C044DF7CD2}">
      <dgm:prSet phldrT="[Text]"/>
      <dgm:spPr/>
      <dgm:t>
        <a:bodyPr/>
        <a:lstStyle/>
        <a:p>
          <a:r>
            <a:rPr lang="en-US" b="1" dirty="0" smtClean="0"/>
            <a:t>Distributive</a:t>
          </a:r>
          <a:endParaRPr lang="en-US" b="1" dirty="0"/>
        </a:p>
      </dgm:t>
    </dgm:pt>
    <dgm:pt modelId="{64541CA9-CF2D-4F2C-8518-F6F1AC1DC90A}" type="parTrans" cxnId="{20988C6C-304F-410B-ABF5-EC8224B33D6D}">
      <dgm:prSet/>
      <dgm:spPr/>
      <dgm:t>
        <a:bodyPr/>
        <a:lstStyle/>
        <a:p>
          <a:endParaRPr lang="en-US"/>
        </a:p>
      </dgm:t>
    </dgm:pt>
    <dgm:pt modelId="{93631115-0EF0-43BE-8130-9A72D93BAD96}" type="sibTrans" cxnId="{20988C6C-304F-410B-ABF5-EC8224B33D6D}">
      <dgm:prSet/>
      <dgm:spPr/>
      <dgm:t>
        <a:bodyPr/>
        <a:lstStyle/>
        <a:p>
          <a:endParaRPr lang="en-US"/>
        </a:p>
      </dgm:t>
    </dgm:pt>
    <dgm:pt modelId="{E16F1DE8-3147-4DE6-BA13-539225BF9BCB}">
      <dgm:prSet phldrT="[Text]"/>
      <dgm:spPr>
        <a:solidFill>
          <a:schemeClr val="bg1">
            <a:lumMod val="75000"/>
            <a:alpha val="90000"/>
          </a:schemeClr>
        </a:solidFill>
      </dgm:spPr>
      <dgm:t>
        <a:bodyPr/>
        <a:lstStyle/>
        <a:p>
          <a:r>
            <a:rPr lang="en-US" dirty="0" smtClean="0"/>
            <a:t>Integrative</a:t>
          </a:r>
          <a:endParaRPr lang="en-US" dirty="0"/>
        </a:p>
      </dgm:t>
    </dgm:pt>
    <dgm:pt modelId="{9427F843-C57D-41BD-ADA8-156C9B693381}" type="parTrans" cxnId="{A25D4387-BD6B-4D57-B5BB-A5AE6EC4C2B1}">
      <dgm:prSet/>
      <dgm:spPr/>
      <dgm:t>
        <a:bodyPr/>
        <a:lstStyle/>
        <a:p>
          <a:endParaRPr lang="en-US"/>
        </a:p>
      </dgm:t>
    </dgm:pt>
    <dgm:pt modelId="{F2FDD996-69E6-469D-AC59-5F585E13D54D}" type="sibTrans" cxnId="{A25D4387-BD6B-4D57-B5BB-A5AE6EC4C2B1}">
      <dgm:prSet/>
      <dgm:spPr/>
      <dgm:t>
        <a:bodyPr/>
        <a:lstStyle/>
        <a:p>
          <a:endParaRPr lang="en-US"/>
        </a:p>
      </dgm:t>
    </dgm:pt>
    <dgm:pt modelId="{D6000190-737D-4B66-9DC2-E830B8B53927}">
      <dgm:prSet phldrT="[Text]"/>
      <dgm:spPr>
        <a:solidFill>
          <a:schemeClr val="bg1">
            <a:lumMod val="75000"/>
            <a:alpha val="90000"/>
          </a:schemeClr>
        </a:solidFill>
      </dgm:spPr>
      <dgm:t>
        <a:bodyPr/>
        <a:lstStyle/>
        <a:p>
          <a:r>
            <a:rPr lang="en-US" dirty="0" smtClean="0"/>
            <a:t>Multiparty</a:t>
          </a:r>
          <a:endParaRPr lang="en-US" dirty="0"/>
        </a:p>
      </dgm:t>
    </dgm:pt>
    <dgm:pt modelId="{22093F7B-2FED-4CE3-852E-B3CE7A1EE458}" type="parTrans" cxnId="{551B7368-59EA-4709-8B29-17940DC609E3}">
      <dgm:prSet/>
      <dgm:spPr/>
      <dgm:t>
        <a:bodyPr/>
        <a:lstStyle/>
        <a:p>
          <a:endParaRPr lang="en-US"/>
        </a:p>
      </dgm:t>
    </dgm:pt>
    <dgm:pt modelId="{10ACCEA4-EE0E-4218-ACFA-CDC631AF4E4D}" type="sibTrans" cxnId="{551B7368-59EA-4709-8B29-17940DC609E3}">
      <dgm:prSet/>
      <dgm:spPr/>
      <dgm:t>
        <a:bodyPr/>
        <a:lstStyle/>
        <a:p>
          <a:endParaRPr lang="en-US"/>
        </a:p>
      </dgm:t>
    </dgm:pt>
    <dgm:pt modelId="{75C99B15-0A11-4CF1-99E8-E5EAC5D8C96D}" type="pres">
      <dgm:prSet presAssocID="{5638CBF4-0752-4B42-80E6-76CA1BBFF63B}" presName="hierChild1" presStyleCnt="0">
        <dgm:presLayoutVars>
          <dgm:chPref val="1"/>
          <dgm:dir/>
          <dgm:animOne val="branch"/>
          <dgm:animLvl val="lvl"/>
          <dgm:resizeHandles/>
        </dgm:presLayoutVars>
      </dgm:prSet>
      <dgm:spPr/>
      <dgm:t>
        <a:bodyPr/>
        <a:lstStyle/>
        <a:p>
          <a:endParaRPr lang="en-US"/>
        </a:p>
      </dgm:t>
    </dgm:pt>
    <dgm:pt modelId="{5EB28525-9685-4899-8BC5-4304EA620EC0}" type="pres">
      <dgm:prSet presAssocID="{AC1E1082-7463-46FD-B500-11C920AF735F}" presName="hierRoot1" presStyleCnt="0"/>
      <dgm:spPr/>
    </dgm:pt>
    <dgm:pt modelId="{55619CAE-90E6-46C7-B8D0-A20910FCD2DB}" type="pres">
      <dgm:prSet presAssocID="{AC1E1082-7463-46FD-B500-11C920AF735F}" presName="composite" presStyleCnt="0"/>
      <dgm:spPr/>
    </dgm:pt>
    <dgm:pt modelId="{24F1E01B-A9E6-492F-A54C-0E899BD458AD}" type="pres">
      <dgm:prSet presAssocID="{AC1E1082-7463-46FD-B500-11C920AF735F}" presName="background" presStyleLbl="node0" presStyleIdx="0" presStyleCnt="1"/>
      <dgm:spPr/>
    </dgm:pt>
    <dgm:pt modelId="{8858A751-550C-4B45-8DF5-E64D8CCD3486}" type="pres">
      <dgm:prSet presAssocID="{AC1E1082-7463-46FD-B500-11C920AF735F}" presName="text" presStyleLbl="fgAcc0" presStyleIdx="0" presStyleCnt="1">
        <dgm:presLayoutVars>
          <dgm:chPref val="3"/>
        </dgm:presLayoutVars>
      </dgm:prSet>
      <dgm:spPr/>
      <dgm:t>
        <a:bodyPr/>
        <a:lstStyle/>
        <a:p>
          <a:endParaRPr lang="en-US"/>
        </a:p>
      </dgm:t>
    </dgm:pt>
    <dgm:pt modelId="{0266336F-3C62-4D78-9A71-F7549ADFFFD6}" type="pres">
      <dgm:prSet presAssocID="{AC1E1082-7463-46FD-B500-11C920AF735F}" presName="hierChild2" presStyleCnt="0"/>
      <dgm:spPr/>
    </dgm:pt>
    <dgm:pt modelId="{D9AC499E-615D-4586-8CDF-6FC7EE626225}" type="pres">
      <dgm:prSet presAssocID="{64541CA9-CF2D-4F2C-8518-F6F1AC1DC90A}" presName="Name10" presStyleLbl="parChTrans1D2" presStyleIdx="0" presStyleCnt="3"/>
      <dgm:spPr/>
      <dgm:t>
        <a:bodyPr/>
        <a:lstStyle/>
        <a:p>
          <a:endParaRPr lang="en-US"/>
        </a:p>
      </dgm:t>
    </dgm:pt>
    <dgm:pt modelId="{98664E36-0CB0-4288-AE6D-B3F8B1AC3139}" type="pres">
      <dgm:prSet presAssocID="{E5C4AFE8-CA3D-4FEF-B4FF-53C044DF7CD2}" presName="hierRoot2" presStyleCnt="0"/>
      <dgm:spPr/>
    </dgm:pt>
    <dgm:pt modelId="{7F1FF9FA-0081-4D1F-B3B2-BFA006BDD8AC}" type="pres">
      <dgm:prSet presAssocID="{E5C4AFE8-CA3D-4FEF-B4FF-53C044DF7CD2}" presName="composite2" presStyleCnt="0"/>
      <dgm:spPr/>
    </dgm:pt>
    <dgm:pt modelId="{E166F9F1-C96B-442C-A4E3-1E4F1A52B786}" type="pres">
      <dgm:prSet presAssocID="{E5C4AFE8-CA3D-4FEF-B4FF-53C044DF7CD2}" presName="background2" presStyleLbl="node2" presStyleIdx="0" presStyleCnt="3"/>
      <dgm:spPr/>
    </dgm:pt>
    <dgm:pt modelId="{B3335E86-56AA-47B4-8F7F-3D983A36C4B1}" type="pres">
      <dgm:prSet presAssocID="{E5C4AFE8-CA3D-4FEF-B4FF-53C044DF7CD2}" presName="text2" presStyleLbl="fgAcc2" presStyleIdx="0" presStyleCnt="3">
        <dgm:presLayoutVars>
          <dgm:chPref val="3"/>
        </dgm:presLayoutVars>
      </dgm:prSet>
      <dgm:spPr/>
      <dgm:t>
        <a:bodyPr/>
        <a:lstStyle/>
        <a:p>
          <a:endParaRPr lang="en-US"/>
        </a:p>
      </dgm:t>
    </dgm:pt>
    <dgm:pt modelId="{62F240E7-BD01-4628-8F19-07A8350E4DC7}" type="pres">
      <dgm:prSet presAssocID="{E5C4AFE8-CA3D-4FEF-B4FF-53C044DF7CD2}" presName="hierChild3" presStyleCnt="0"/>
      <dgm:spPr/>
    </dgm:pt>
    <dgm:pt modelId="{5A90DD52-E2D9-40F6-883D-8F216921EBCF}" type="pres">
      <dgm:prSet presAssocID="{9427F843-C57D-41BD-ADA8-156C9B693381}" presName="Name10" presStyleLbl="parChTrans1D2" presStyleIdx="1" presStyleCnt="3"/>
      <dgm:spPr/>
      <dgm:t>
        <a:bodyPr/>
        <a:lstStyle/>
        <a:p>
          <a:endParaRPr lang="en-US"/>
        </a:p>
      </dgm:t>
    </dgm:pt>
    <dgm:pt modelId="{6C4EE832-8F71-4EE1-9B44-61CCC984EBDD}" type="pres">
      <dgm:prSet presAssocID="{E16F1DE8-3147-4DE6-BA13-539225BF9BCB}" presName="hierRoot2" presStyleCnt="0"/>
      <dgm:spPr/>
    </dgm:pt>
    <dgm:pt modelId="{35B53961-2DC4-4CD0-87E4-9765B538308E}" type="pres">
      <dgm:prSet presAssocID="{E16F1DE8-3147-4DE6-BA13-539225BF9BCB}" presName="composite2" presStyleCnt="0"/>
      <dgm:spPr/>
    </dgm:pt>
    <dgm:pt modelId="{346A4273-CC11-4BC4-BA47-CB0584F80256}" type="pres">
      <dgm:prSet presAssocID="{E16F1DE8-3147-4DE6-BA13-539225BF9BCB}" presName="background2" presStyleLbl="node2" presStyleIdx="1" presStyleCnt="3"/>
      <dgm:spPr/>
    </dgm:pt>
    <dgm:pt modelId="{9D7417B8-6465-45F4-A702-1A5ED25E8314}" type="pres">
      <dgm:prSet presAssocID="{E16F1DE8-3147-4DE6-BA13-539225BF9BCB}" presName="text2" presStyleLbl="fgAcc2" presStyleIdx="1" presStyleCnt="3">
        <dgm:presLayoutVars>
          <dgm:chPref val="3"/>
        </dgm:presLayoutVars>
      </dgm:prSet>
      <dgm:spPr/>
      <dgm:t>
        <a:bodyPr/>
        <a:lstStyle/>
        <a:p>
          <a:endParaRPr lang="en-US"/>
        </a:p>
      </dgm:t>
    </dgm:pt>
    <dgm:pt modelId="{7B06AF2E-EE85-4012-ADEA-C7AFAEE9917C}" type="pres">
      <dgm:prSet presAssocID="{E16F1DE8-3147-4DE6-BA13-539225BF9BCB}" presName="hierChild3" presStyleCnt="0"/>
      <dgm:spPr/>
    </dgm:pt>
    <dgm:pt modelId="{C5E03409-DF8C-40AA-A9E9-EC605EF6B8BD}" type="pres">
      <dgm:prSet presAssocID="{22093F7B-2FED-4CE3-852E-B3CE7A1EE458}" presName="Name10" presStyleLbl="parChTrans1D2" presStyleIdx="2" presStyleCnt="3"/>
      <dgm:spPr/>
      <dgm:t>
        <a:bodyPr/>
        <a:lstStyle/>
        <a:p>
          <a:endParaRPr lang="en-US"/>
        </a:p>
      </dgm:t>
    </dgm:pt>
    <dgm:pt modelId="{4C15FE09-399F-4C36-B98C-B1B124F3EDBB}" type="pres">
      <dgm:prSet presAssocID="{D6000190-737D-4B66-9DC2-E830B8B53927}" presName="hierRoot2" presStyleCnt="0"/>
      <dgm:spPr/>
    </dgm:pt>
    <dgm:pt modelId="{558F4B65-2CF3-4F7C-B376-58D85950A608}" type="pres">
      <dgm:prSet presAssocID="{D6000190-737D-4B66-9DC2-E830B8B53927}" presName="composite2" presStyleCnt="0"/>
      <dgm:spPr/>
    </dgm:pt>
    <dgm:pt modelId="{BBCFA560-E76F-4F5E-A518-106166F2FBE4}" type="pres">
      <dgm:prSet presAssocID="{D6000190-737D-4B66-9DC2-E830B8B53927}" presName="background2" presStyleLbl="node2" presStyleIdx="2" presStyleCnt="3"/>
      <dgm:spPr/>
    </dgm:pt>
    <dgm:pt modelId="{6E67F87D-D44F-486E-B553-8A83477F85E8}" type="pres">
      <dgm:prSet presAssocID="{D6000190-737D-4B66-9DC2-E830B8B53927}" presName="text2" presStyleLbl="fgAcc2" presStyleIdx="2" presStyleCnt="3">
        <dgm:presLayoutVars>
          <dgm:chPref val="3"/>
        </dgm:presLayoutVars>
      </dgm:prSet>
      <dgm:spPr/>
      <dgm:t>
        <a:bodyPr/>
        <a:lstStyle/>
        <a:p>
          <a:endParaRPr lang="en-US"/>
        </a:p>
      </dgm:t>
    </dgm:pt>
    <dgm:pt modelId="{19A256C0-B6EF-4CAB-AC4D-ACE0F3C3EB78}" type="pres">
      <dgm:prSet presAssocID="{D6000190-737D-4B66-9DC2-E830B8B53927}" presName="hierChild3" presStyleCnt="0"/>
      <dgm:spPr/>
    </dgm:pt>
  </dgm:ptLst>
  <dgm:cxnLst>
    <dgm:cxn modelId="{202A5965-297F-45F4-ABB4-8E678740F619}" type="presOf" srcId="{E5C4AFE8-CA3D-4FEF-B4FF-53C044DF7CD2}" destId="{B3335E86-56AA-47B4-8F7F-3D983A36C4B1}" srcOrd="0" destOrd="0" presId="urn:microsoft.com/office/officeart/2005/8/layout/hierarchy1"/>
    <dgm:cxn modelId="{62E59AE3-C638-411D-BFC4-6BE4B7BE9057}" type="presOf" srcId="{22093F7B-2FED-4CE3-852E-B3CE7A1EE458}" destId="{C5E03409-DF8C-40AA-A9E9-EC605EF6B8BD}" srcOrd="0" destOrd="0" presId="urn:microsoft.com/office/officeart/2005/8/layout/hierarchy1"/>
    <dgm:cxn modelId="{20988C6C-304F-410B-ABF5-EC8224B33D6D}" srcId="{AC1E1082-7463-46FD-B500-11C920AF735F}" destId="{E5C4AFE8-CA3D-4FEF-B4FF-53C044DF7CD2}" srcOrd="0" destOrd="0" parTransId="{64541CA9-CF2D-4F2C-8518-F6F1AC1DC90A}" sibTransId="{93631115-0EF0-43BE-8130-9A72D93BAD96}"/>
    <dgm:cxn modelId="{4E623EF2-4374-443E-B69C-18332D65304F}" type="presOf" srcId="{9427F843-C57D-41BD-ADA8-156C9B693381}" destId="{5A90DD52-E2D9-40F6-883D-8F216921EBCF}" srcOrd="0" destOrd="0" presId="urn:microsoft.com/office/officeart/2005/8/layout/hierarchy1"/>
    <dgm:cxn modelId="{DF114F56-4A1B-434E-87A3-30CFDDA9DEF1}" type="presOf" srcId="{5638CBF4-0752-4B42-80E6-76CA1BBFF63B}" destId="{75C99B15-0A11-4CF1-99E8-E5EAC5D8C96D}" srcOrd="0" destOrd="0" presId="urn:microsoft.com/office/officeart/2005/8/layout/hierarchy1"/>
    <dgm:cxn modelId="{A25D4387-BD6B-4D57-B5BB-A5AE6EC4C2B1}" srcId="{AC1E1082-7463-46FD-B500-11C920AF735F}" destId="{E16F1DE8-3147-4DE6-BA13-539225BF9BCB}" srcOrd="1" destOrd="0" parTransId="{9427F843-C57D-41BD-ADA8-156C9B693381}" sibTransId="{F2FDD996-69E6-469D-AC59-5F585E13D54D}"/>
    <dgm:cxn modelId="{E11600E7-C543-4609-965C-7B41696ED8A0}" type="presOf" srcId="{D6000190-737D-4B66-9DC2-E830B8B53927}" destId="{6E67F87D-D44F-486E-B553-8A83477F85E8}" srcOrd="0" destOrd="0" presId="urn:microsoft.com/office/officeart/2005/8/layout/hierarchy1"/>
    <dgm:cxn modelId="{9913E989-E46E-459F-8F44-87B1870E7A23}" type="presOf" srcId="{E16F1DE8-3147-4DE6-BA13-539225BF9BCB}" destId="{9D7417B8-6465-45F4-A702-1A5ED25E8314}" srcOrd="0" destOrd="0" presId="urn:microsoft.com/office/officeart/2005/8/layout/hierarchy1"/>
    <dgm:cxn modelId="{F34D09B1-2C3B-4103-9A71-8BA90FCAC97D}" srcId="{5638CBF4-0752-4B42-80E6-76CA1BBFF63B}" destId="{AC1E1082-7463-46FD-B500-11C920AF735F}" srcOrd="0" destOrd="0" parTransId="{4EB2A088-DBE2-4DBF-AE10-5E4AF10EF8D0}" sibTransId="{801F1F60-F99D-484D-B1F5-A344848F00A6}"/>
    <dgm:cxn modelId="{A2AA3FAC-71B7-494C-AD8F-9BDA2D9B7322}" type="presOf" srcId="{64541CA9-CF2D-4F2C-8518-F6F1AC1DC90A}" destId="{D9AC499E-615D-4586-8CDF-6FC7EE626225}" srcOrd="0" destOrd="0" presId="urn:microsoft.com/office/officeart/2005/8/layout/hierarchy1"/>
    <dgm:cxn modelId="{551B7368-59EA-4709-8B29-17940DC609E3}" srcId="{AC1E1082-7463-46FD-B500-11C920AF735F}" destId="{D6000190-737D-4B66-9DC2-E830B8B53927}" srcOrd="2" destOrd="0" parTransId="{22093F7B-2FED-4CE3-852E-B3CE7A1EE458}" sibTransId="{10ACCEA4-EE0E-4218-ACFA-CDC631AF4E4D}"/>
    <dgm:cxn modelId="{DD2DD06D-8155-4D92-93C7-41F53DD8A4BA}" type="presOf" srcId="{AC1E1082-7463-46FD-B500-11C920AF735F}" destId="{8858A751-550C-4B45-8DF5-E64D8CCD3486}" srcOrd="0" destOrd="0" presId="urn:microsoft.com/office/officeart/2005/8/layout/hierarchy1"/>
    <dgm:cxn modelId="{44839E79-1AA8-462E-BA7A-3FA5D5712F9E}" type="presParOf" srcId="{75C99B15-0A11-4CF1-99E8-E5EAC5D8C96D}" destId="{5EB28525-9685-4899-8BC5-4304EA620EC0}" srcOrd="0" destOrd="0" presId="urn:microsoft.com/office/officeart/2005/8/layout/hierarchy1"/>
    <dgm:cxn modelId="{58724D89-6154-4A2A-B3D6-006A07BA7741}" type="presParOf" srcId="{5EB28525-9685-4899-8BC5-4304EA620EC0}" destId="{55619CAE-90E6-46C7-B8D0-A20910FCD2DB}" srcOrd="0" destOrd="0" presId="urn:microsoft.com/office/officeart/2005/8/layout/hierarchy1"/>
    <dgm:cxn modelId="{198DE5A8-7104-4C91-B093-4AC19EAD18AC}" type="presParOf" srcId="{55619CAE-90E6-46C7-B8D0-A20910FCD2DB}" destId="{24F1E01B-A9E6-492F-A54C-0E899BD458AD}" srcOrd="0" destOrd="0" presId="urn:microsoft.com/office/officeart/2005/8/layout/hierarchy1"/>
    <dgm:cxn modelId="{467468C0-EF74-4F26-89A1-FCEEE11ED630}" type="presParOf" srcId="{55619CAE-90E6-46C7-B8D0-A20910FCD2DB}" destId="{8858A751-550C-4B45-8DF5-E64D8CCD3486}" srcOrd="1" destOrd="0" presId="urn:microsoft.com/office/officeart/2005/8/layout/hierarchy1"/>
    <dgm:cxn modelId="{6D0CB05A-26C7-42CC-B9FD-F836F77A9FB3}" type="presParOf" srcId="{5EB28525-9685-4899-8BC5-4304EA620EC0}" destId="{0266336F-3C62-4D78-9A71-F7549ADFFFD6}" srcOrd="1" destOrd="0" presId="urn:microsoft.com/office/officeart/2005/8/layout/hierarchy1"/>
    <dgm:cxn modelId="{66ECD231-C566-4EAD-AE47-85835F129555}" type="presParOf" srcId="{0266336F-3C62-4D78-9A71-F7549ADFFFD6}" destId="{D9AC499E-615D-4586-8CDF-6FC7EE626225}" srcOrd="0" destOrd="0" presId="urn:microsoft.com/office/officeart/2005/8/layout/hierarchy1"/>
    <dgm:cxn modelId="{927AD1AA-693B-42D7-AC7C-7A0955C2B6FC}" type="presParOf" srcId="{0266336F-3C62-4D78-9A71-F7549ADFFFD6}" destId="{98664E36-0CB0-4288-AE6D-B3F8B1AC3139}" srcOrd="1" destOrd="0" presId="urn:microsoft.com/office/officeart/2005/8/layout/hierarchy1"/>
    <dgm:cxn modelId="{BBBADB73-89BC-4ECB-A39F-484612FBD017}" type="presParOf" srcId="{98664E36-0CB0-4288-AE6D-B3F8B1AC3139}" destId="{7F1FF9FA-0081-4D1F-B3B2-BFA006BDD8AC}" srcOrd="0" destOrd="0" presId="urn:microsoft.com/office/officeart/2005/8/layout/hierarchy1"/>
    <dgm:cxn modelId="{EDDF684C-F4AC-48E1-BF8D-91944362EA78}" type="presParOf" srcId="{7F1FF9FA-0081-4D1F-B3B2-BFA006BDD8AC}" destId="{E166F9F1-C96B-442C-A4E3-1E4F1A52B786}" srcOrd="0" destOrd="0" presId="urn:microsoft.com/office/officeart/2005/8/layout/hierarchy1"/>
    <dgm:cxn modelId="{00AFE4E6-880F-4250-9166-41DB026BF353}" type="presParOf" srcId="{7F1FF9FA-0081-4D1F-B3B2-BFA006BDD8AC}" destId="{B3335E86-56AA-47B4-8F7F-3D983A36C4B1}" srcOrd="1" destOrd="0" presId="urn:microsoft.com/office/officeart/2005/8/layout/hierarchy1"/>
    <dgm:cxn modelId="{BFEFF35D-7282-4857-B74B-CF67FA3B0F1C}" type="presParOf" srcId="{98664E36-0CB0-4288-AE6D-B3F8B1AC3139}" destId="{62F240E7-BD01-4628-8F19-07A8350E4DC7}" srcOrd="1" destOrd="0" presId="urn:microsoft.com/office/officeart/2005/8/layout/hierarchy1"/>
    <dgm:cxn modelId="{B9D5A03F-839E-4A69-947F-0DA10F41ADC5}" type="presParOf" srcId="{0266336F-3C62-4D78-9A71-F7549ADFFFD6}" destId="{5A90DD52-E2D9-40F6-883D-8F216921EBCF}" srcOrd="2" destOrd="0" presId="urn:microsoft.com/office/officeart/2005/8/layout/hierarchy1"/>
    <dgm:cxn modelId="{E5218BBC-BEF7-4ADA-9E3E-C65D0B2AE915}" type="presParOf" srcId="{0266336F-3C62-4D78-9A71-F7549ADFFFD6}" destId="{6C4EE832-8F71-4EE1-9B44-61CCC984EBDD}" srcOrd="3" destOrd="0" presId="urn:microsoft.com/office/officeart/2005/8/layout/hierarchy1"/>
    <dgm:cxn modelId="{D52E20F8-2B3D-44F0-862F-1D74D7980265}" type="presParOf" srcId="{6C4EE832-8F71-4EE1-9B44-61CCC984EBDD}" destId="{35B53961-2DC4-4CD0-87E4-9765B538308E}" srcOrd="0" destOrd="0" presId="urn:microsoft.com/office/officeart/2005/8/layout/hierarchy1"/>
    <dgm:cxn modelId="{B4107DF2-4B9F-4CDF-962B-F1B2B570FFBC}" type="presParOf" srcId="{35B53961-2DC4-4CD0-87E4-9765B538308E}" destId="{346A4273-CC11-4BC4-BA47-CB0584F80256}" srcOrd="0" destOrd="0" presId="urn:microsoft.com/office/officeart/2005/8/layout/hierarchy1"/>
    <dgm:cxn modelId="{F0816F7C-2ABD-46A4-90F7-DA215FE4E662}" type="presParOf" srcId="{35B53961-2DC4-4CD0-87E4-9765B538308E}" destId="{9D7417B8-6465-45F4-A702-1A5ED25E8314}" srcOrd="1" destOrd="0" presId="urn:microsoft.com/office/officeart/2005/8/layout/hierarchy1"/>
    <dgm:cxn modelId="{D5753DD5-D5B6-4D44-B8CE-7ADED9F7D76B}" type="presParOf" srcId="{6C4EE832-8F71-4EE1-9B44-61CCC984EBDD}" destId="{7B06AF2E-EE85-4012-ADEA-C7AFAEE9917C}" srcOrd="1" destOrd="0" presId="urn:microsoft.com/office/officeart/2005/8/layout/hierarchy1"/>
    <dgm:cxn modelId="{8FEB15AB-E26D-48C5-906B-550C14F12744}" type="presParOf" srcId="{0266336F-3C62-4D78-9A71-F7549ADFFFD6}" destId="{C5E03409-DF8C-40AA-A9E9-EC605EF6B8BD}" srcOrd="4" destOrd="0" presId="urn:microsoft.com/office/officeart/2005/8/layout/hierarchy1"/>
    <dgm:cxn modelId="{F22E1C2A-918C-4D36-8F4C-20BE9ED3E26A}" type="presParOf" srcId="{0266336F-3C62-4D78-9A71-F7549ADFFFD6}" destId="{4C15FE09-399F-4C36-B98C-B1B124F3EDBB}" srcOrd="5" destOrd="0" presId="urn:microsoft.com/office/officeart/2005/8/layout/hierarchy1"/>
    <dgm:cxn modelId="{E8F32740-A3BE-4FB9-B1E2-F8D81407F626}" type="presParOf" srcId="{4C15FE09-399F-4C36-B98C-B1B124F3EDBB}" destId="{558F4B65-2CF3-4F7C-B376-58D85950A608}" srcOrd="0" destOrd="0" presId="urn:microsoft.com/office/officeart/2005/8/layout/hierarchy1"/>
    <dgm:cxn modelId="{1AE84FF5-10ED-42E6-8723-47E467B78066}" type="presParOf" srcId="{558F4B65-2CF3-4F7C-B376-58D85950A608}" destId="{BBCFA560-E76F-4F5E-A518-106166F2FBE4}" srcOrd="0" destOrd="0" presId="urn:microsoft.com/office/officeart/2005/8/layout/hierarchy1"/>
    <dgm:cxn modelId="{1DFC0D4A-96E2-44AD-8FFB-0E996037D3EE}" type="presParOf" srcId="{558F4B65-2CF3-4F7C-B376-58D85950A608}" destId="{6E67F87D-D44F-486E-B553-8A83477F85E8}" srcOrd="1" destOrd="0" presId="urn:microsoft.com/office/officeart/2005/8/layout/hierarchy1"/>
    <dgm:cxn modelId="{3A4F8F84-B965-4A7B-BE1D-2AD80B91E963}" type="presParOf" srcId="{4C15FE09-399F-4C36-B98C-B1B124F3EDBB}" destId="{19A256C0-B6EF-4CAB-AC4D-ACE0F3C3EB7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03409-DF8C-40AA-A9E9-EC605EF6B8BD}">
      <dsp:nvSpPr>
        <dsp:cNvPr id="0" name=""/>
        <dsp:cNvSpPr/>
      </dsp:nvSpPr>
      <dsp:spPr>
        <a:xfrm>
          <a:off x="2952750" y="1692195"/>
          <a:ext cx="2095499" cy="498633"/>
        </a:xfrm>
        <a:custGeom>
          <a:avLst/>
          <a:gdLst/>
          <a:ahLst/>
          <a:cxnLst/>
          <a:rect l="0" t="0" r="0" b="0"/>
          <a:pathLst>
            <a:path>
              <a:moveTo>
                <a:pt x="0" y="0"/>
              </a:moveTo>
              <a:lnTo>
                <a:pt x="0" y="339804"/>
              </a:lnTo>
              <a:lnTo>
                <a:pt x="2095499" y="339804"/>
              </a:lnTo>
              <a:lnTo>
                <a:pt x="2095499" y="498633"/>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A90DD52-E2D9-40F6-883D-8F216921EBCF}">
      <dsp:nvSpPr>
        <dsp:cNvPr id="0" name=""/>
        <dsp:cNvSpPr/>
      </dsp:nvSpPr>
      <dsp:spPr>
        <a:xfrm>
          <a:off x="2907030" y="1692195"/>
          <a:ext cx="91440" cy="498633"/>
        </a:xfrm>
        <a:custGeom>
          <a:avLst/>
          <a:gdLst/>
          <a:ahLst/>
          <a:cxnLst/>
          <a:rect l="0" t="0" r="0" b="0"/>
          <a:pathLst>
            <a:path>
              <a:moveTo>
                <a:pt x="45720" y="0"/>
              </a:moveTo>
              <a:lnTo>
                <a:pt x="45720" y="498633"/>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9AC499E-615D-4586-8CDF-6FC7EE626225}">
      <dsp:nvSpPr>
        <dsp:cNvPr id="0" name=""/>
        <dsp:cNvSpPr/>
      </dsp:nvSpPr>
      <dsp:spPr>
        <a:xfrm>
          <a:off x="857250" y="1692195"/>
          <a:ext cx="2095499" cy="498633"/>
        </a:xfrm>
        <a:custGeom>
          <a:avLst/>
          <a:gdLst/>
          <a:ahLst/>
          <a:cxnLst/>
          <a:rect l="0" t="0" r="0" b="0"/>
          <a:pathLst>
            <a:path>
              <a:moveTo>
                <a:pt x="2095499" y="0"/>
              </a:moveTo>
              <a:lnTo>
                <a:pt x="2095499" y="339804"/>
              </a:lnTo>
              <a:lnTo>
                <a:pt x="0" y="339804"/>
              </a:lnTo>
              <a:lnTo>
                <a:pt x="0" y="498633"/>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4F1E01B-A9E6-492F-A54C-0E899BD458AD}">
      <dsp:nvSpPr>
        <dsp:cNvPr id="0" name=""/>
        <dsp:cNvSpPr/>
      </dsp:nvSpPr>
      <dsp:spPr>
        <a:xfrm>
          <a:off x="2095500" y="603488"/>
          <a:ext cx="1714499" cy="108870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8858A751-550C-4B45-8DF5-E64D8CCD3486}">
      <dsp:nvSpPr>
        <dsp:cNvPr id="0" name=""/>
        <dsp:cNvSpPr/>
      </dsp:nvSpPr>
      <dsp:spPr>
        <a:xfrm>
          <a:off x="2286000" y="784463"/>
          <a:ext cx="1714499" cy="108870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Business Negotiation</a:t>
          </a:r>
          <a:endParaRPr lang="en-US" sz="2100" kern="1200" dirty="0"/>
        </a:p>
      </dsp:txBody>
      <dsp:txXfrm>
        <a:off x="2317887" y="816350"/>
        <a:ext cx="1650725" cy="1024933"/>
      </dsp:txXfrm>
    </dsp:sp>
    <dsp:sp modelId="{E166F9F1-C96B-442C-A4E3-1E4F1A52B786}">
      <dsp:nvSpPr>
        <dsp:cNvPr id="0" name=""/>
        <dsp:cNvSpPr/>
      </dsp:nvSpPr>
      <dsp:spPr>
        <a:xfrm>
          <a:off x="0" y="2190829"/>
          <a:ext cx="1714499" cy="108870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3335E86-56AA-47B4-8F7F-3D983A36C4B1}">
      <dsp:nvSpPr>
        <dsp:cNvPr id="0" name=""/>
        <dsp:cNvSpPr/>
      </dsp:nvSpPr>
      <dsp:spPr>
        <a:xfrm>
          <a:off x="190500" y="2371804"/>
          <a:ext cx="1714499" cy="108870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Distributive</a:t>
          </a:r>
          <a:endParaRPr lang="en-US" sz="2100" b="1" kern="1200" dirty="0"/>
        </a:p>
      </dsp:txBody>
      <dsp:txXfrm>
        <a:off x="222387" y="2403691"/>
        <a:ext cx="1650725" cy="1024933"/>
      </dsp:txXfrm>
    </dsp:sp>
    <dsp:sp modelId="{346A4273-CC11-4BC4-BA47-CB0584F80256}">
      <dsp:nvSpPr>
        <dsp:cNvPr id="0" name=""/>
        <dsp:cNvSpPr/>
      </dsp:nvSpPr>
      <dsp:spPr>
        <a:xfrm>
          <a:off x="2095500" y="2190829"/>
          <a:ext cx="1714499" cy="108870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D7417B8-6465-45F4-A702-1A5ED25E8314}">
      <dsp:nvSpPr>
        <dsp:cNvPr id="0" name=""/>
        <dsp:cNvSpPr/>
      </dsp:nvSpPr>
      <dsp:spPr>
        <a:xfrm>
          <a:off x="2286000" y="2371804"/>
          <a:ext cx="1714499" cy="1088707"/>
        </a:xfrm>
        <a:prstGeom prst="roundRect">
          <a:avLst>
            <a:gd name="adj" fmla="val 10000"/>
          </a:avLst>
        </a:prstGeom>
        <a:solidFill>
          <a:schemeClr val="bg1">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Integrative</a:t>
          </a:r>
          <a:endParaRPr lang="en-US" sz="2100" kern="1200" dirty="0"/>
        </a:p>
      </dsp:txBody>
      <dsp:txXfrm>
        <a:off x="2317887" y="2403691"/>
        <a:ext cx="1650725" cy="1024933"/>
      </dsp:txXfrm>
    </dsp:sp>
    <dsp:sp modelId="{BBCFA560-E76F-4F5E-A518-106166F2FBE4}">
      <dsp:nvSpPr>
        <dsp:cNvPr id="0" name=""/>
        <dsp:cNvSpPr/>
      </dsp:nvSpPr>
      <dsp:spPr>
        <a:xfrm>
          <a:off x="4191000" y="2190829"/>
          <a:ext cx="1714499" cy="108870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E67F87D-D44F-486E-B553-8A83477F85E8}">
      <dsp:nvSpPr>
        <dsp:cNvPr id="0" name=""/>
        <dsp:cNvSpPr/>
      </dsp:nvSpPr>
      <dsp:spPr>
        <a:xfrm>
          <a:off x="4381499" y="2371804"/>
          <a:ext cx="1714499" cy="1088707"/>
        </a:xfrm>
        <a:prstGeom prst="roundRect">
          <a:avLst>
            <a:gd name="adj" fmla="val 10000"/>
          </a:avLst>
        </a:prstGeom>
        <a:solidFill>
          <a:schemeClr val="bg1">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Multiparty</a:t>
          </a:r>
          <a:endParaRPr lang="en-US" sz="2100" kern="1200" dirty="0"/>
        </a:p>
      </dsp:txBody>
      <dsp:txXfrm>
        <a:off x="4413386" y="2403691"/>
        <a:ext cx="1650725" cy="10249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2120"/>
          </a:xfrm>
          <a:prstGeom prst="rect">
            <a:avLst/>
          </a:prstGeom>
          <a:noFill/>
          <a:ln w="9525">
            <a:noFill/>
            <a:miter lim="800000"/>
            <a:headEnd/>
            <a:tailEnd/>
          </a:ln>
          <a:effectLst/>
        </p:spPr>
        <p:txBody>
          <a:bodyPr vert="horz" wrap="none" lIns="90242" tIns="45121" rIns="90242" bIns="45121" numCol="1" anchor="t" anchorCtr="0" compatLnSpc="1">
            <a:prstTxWarp prst="textNoShape">
              <a:avLst/>
            </a:prstTxWarp>
          </a:bodyPr>
          <a:lstStyle>
            <a:lvl1pPr>
              <a:defRPr sz="1200">
                <a:latin typeface="Times" pitchFamily="32" charset="0"/>
                <a:cs typeface="+mn-cs"/>
              </a:defRPr>
            </a:lvl1pPr>
          </a:lstStyle>
          <a:p>
            <a:pPr>
              <a:defRPr/>
            </a:pPr>
            <a:endParaRPr lang="en-US" altLang="en-US"/>
          </a:p>
        </p:txBody>
      </p:sp>
      <p:sp>
        <p:nvSpPr>
          <p:cNvPr id="67587" name="Rectangle 3"/>
          <p:cNvSpPr>
            <a:spLocks noGrp="1" noChangeArrowheads="1"/>
          </p:cNvSpPr>
          <p:nvPr>
            <p:ph type="dt" sz="quarter" idx="1"/>
          </p:nvPr>
        </p:nvSpPr>
        <p:spPr bwMode="auto">
          <a:xfrm>
            <a:off x="3886200" y="0"/>
            <a:ext cx="2971800" cy="462120"/>
          </a:xfrm>
          <a:prstGeom prst="rect">
            <a:avLst/>
          </a:prstGeom>
          <a:noFill/>
          <a:ln w="9525">
            <a:noFill/>
            <a:miter lim="800000"/>
            <a:headEnd/>
            <a:tailEnd/>
          </a:ln>
          <a:effectLst/>
        </p:spPr>
        <p:txBody>
          <a:bodyPr vert="horz" wrap="none" lIns="90242" tIns="45121" rIns="90242" bIns="45121" numCol="1" anchor="t" anchorCtr="0" compatLnSpc="1">
            <a:prstTxWarp prst="textNoShape">
              <a:avLst/>
            </a:prstTxWarp>
          </a:bodyPr>
          <a:lstStyle>
            <a:lvl1pPr algn="r">
              <a:defRPr sz="1200">
                <a:latin typeface="Times" pitchFamily="32" charset="0"/>
                <a:cs typeface="+mn-cs"/>
              </a:defRPr>
            </a:lvl1pPr>
          </a:lstStyle>
          <a:p>
            <a:pPr>
              <a:defRPr/>
            </a:pPr>
            <a:r>
              <a:rPr lang="en-US"/>
              <a:t>20-</a:t>
            </a:r>
            <a:endParaRPr lang="en-US" altLang="en-US"/>
          </a:p>
        </p:txBody>
      </p:sp>
      <p:sp>
        <p:nvSpPr>
          <p:cNvPr id="67588" name="Rectangle 4"/>
          <p:cNvSpPr>
            <a:spLocks noGrp="1" noChangeArrowheads="1"/>
          </p:cNvSpPr>
          <p:nvPr>
            <p:ph type="ftr" sz="quarter" idx="2"/>
          </p:nvPr>
        </p:nvSpPr>
        <p:spPr bwMode="auto">
          <a:xfrm>
            <a:off x="0" y="8773958"/>
            <a:ext cx="2971800" cy="462119"/>
          </a:xfrm>
          <a:prstGeom prst="rect">
            <a:avLst/>
          </a:prstGeom>
          <a:noFill/>
          <a:ln w="9525">
            <a:noFill/>
            <a:miter lim="800000"/>
            <a:headEnd/>
            <a:tailEnd/>
          </a:ln>
          <a:effectLst/>
        </p:spPr>
        <p:txBody>
          <a:bodyPr vert="horz" wrap="none" lIns="90242" tIns="45121" rIns="90242" bIns="45121" numCol="1" anchor="b" anchorCtr="0" compatLnSpc="1">
            <a:prstTxWarp prst="textNoShape">
              <a:avLst/>
            </a:prstTxWarp>
          </a:bodyPr>
          <a:lstStyle>
            <a:lvl1pPr>
              <a:defRPr sz="1200">
                <a:latin typeface="Times" pitchFamily="32" charset="0"/>
                <a:cs typeface="+mn-cs"/>
              </a:defRPr>
            </a:lvl1pPr>
          </a:lstStyle>
          <a:p>
            <a:pPr>
              <a:defRPr/>
            </a:pPr>
            <a:endParaRPr lang="en-US" altLang="en-US"/>
          </a:p>
        </p:txBody>
      </p:sp>
      <p:sp>
        <p:nvSpPr>
          <p:cNvPr id="67589" name="Rectangle 5"/>
          <p:cNvSpPr>
            <a:spLocks noGrp="1" noChangeArrowheads="1"/>
          </p:cNvSpPr>
          <p:nvPr>
            <p:ph type="sldNum" sz="quarter" idx="3"/>
          </p:nvPr>
        </p:nvSpPr>
        <p:spPr bwMode="auto">
          <a:xfrm>
            <a:off x="3886200" y="8773958"/>
            <a:ext cx="2971800" cy="462119"/>
          </a:xfrm>
          <a:prstGeom prst="rect">
            <a:avLst/>
          </a:prstGeom>
          <a:noFill/>
          <a:ln w="9525">
            <a:noFill/>
            <a:miter lim="800000"/>
            <a:headEnd/>
            <a:tailEnd/>
          </a:ln>
          <a:effectLst/>
        </p:spPr>
        <p:txBody>
          <a:bodyPr vert="horz" wrap="none" lIns="90242" tIns="45121" rIns="90242" bIns="45121" numCol="1" anchor="b" anchorCtr="0" compatLnSpc="1">
            <a:prstTxWarp prst="textNoShape">
              <a:avLst/>
            </a:prstTxWarp>
          </a:bodyPr>
          <a:lstStyle>
            <a:lvl1pPr algn="r">
              <a:defRPr sz="1200">
                <a:latin typeface="Times" pitchFamily="32" charset="0"/>
                <a:cs typeface="+mn-cs"/>
              </a:defRPr>
            </a:lvl1pPr>
          </a:lstStyle>
          <a:p>
            <a:pPr>
              <a:defRPr/>
            </a:pPr>
            <a:fld id="{7B8CCDEC-0D34-4653-A0AD-9F28F9AA430C}" type="slidenum">
              <a:rPr lang="en-US" altLang="en-US"/>
              <a:pPr>
                <a:defRPr/>
              </a:pPr>
              <a:t>‹#›</a:t>
            </a:fld>
            <a:endParaRPr lang="en-US" altLang="en-US"/>
          </a:p>
        </p:txBody>
      </p:sp>
    </p:spTree>
    <p:extLst>
      <p:ext uri="{BB962C8B-B14F-4D97-AF65-F5344CB8AC3E}">
        <p14:creationId xmlns:p14="http://schemas.microsoft.com/office/powerpoint/2010/main" val="1469389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2120"/>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lvl1pPr>
              <a:defRPr sz="1200">
                <a:latin typeface="Times New Roman" charset="0"/>
                <a:cs typeface="+mn-cs"/>
              </a:defRPr>
            </a:lvl1pPr>
          </a:lstStyle>
          <a:p>
            <a:pPr>
              <a:defRPr/>
            </a:pPr>
            <a:endParaRPr lang="en-US" altLang="en-US"/>
          </a:p>
        </p:txBody>
      </p:sp>
      <p:sp>
        <p:nvSpPr>
          <p:cNvPr id="24579" name="Rectangle 3"/>
          <p:cNvSpPr>
            <a:spLocks noGrp="1" noChangeArrowheads="1"/>
          </p:cNvSpPr>
          <p:nvPr>
            <p:ph type="dt" idx="1"/>
          </p:nvPr>
        </p:nvSpPr>
        <p:spPr bwMode="auto">
          <a:xfrm>
            <a:off x="3886200" y="0"/>
            <a:ext cx="2971800" cy="462120"/>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lvl1pPr algn="r">
              <a:defRPr sz="1200">
                <a:latin typeface="Times New Roman" charset="0"/>
                <a:cs typeface="+mn-cs"/>
              </a:defRPr>
            </a:lvl1pPr>
          </a:lstStyle>
          <a:p>
            <a:pPr>
              <a:defRPr/>
            </a:pPr>
            <a:r>
              <a:rPr lang="en-US"/>
              <a:t>20-</a:t>
            </a:r>
            <a:endParaRPr lang="en-US" altLang="en-US"/>
          </a:p>
        </p:txBody>
      </p:sp>
      <p:sp>
        <p:nvSpPr>
          <p:cNvPr id="28676" name="Rectangle 4"/>
          <p:cNvSpPr>
            <a:spLocks noGrp="1" noRot="1" noChangeAspect="1" noChangeArrowheads="1" noTextEdit="1"/>
          </p:cNvSpPr>
          <p:nvPr>
            <p:ph type="sldImg" idx="2"/>
          </p:nvPr>
        </p:nvSpPr>
        <p:spPr bwMode="auto">
          <a:xfrm>
            <a:off x="1120775" y="692150"/>
            <a:ext cx="4616450" cy="346392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87768"/>
            <a:ext cx="5029200" cy="4155919"/>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4582" name="Rectangle 6"/>
          <p:cNvSpPr>
            <a:spLocks noGrp="1" noChangeArrowheads="1"/>
          </p:cNvSpPr>
          <p:nvPr>
            <p:ph type="ftr" sz="quarter" idx="4"/>
          </p:nvPr>
        </p:nvSpPr>
        <p:spPr bwMode="auto">
          <a:xfrm>
            <a:off x="0" y="8773958"/>
            <a:ext cx="2971800" cy="462119"/>
          </a:xfrm>
          <a:prstGeom prst="rect">
            <a:avLst/>
          </a:prstGeom>
          <a:noFill/>
          <a:ln w="9525">
            <a:noFill/>
            <a:miter lim="800000"/>
            <a:headEnd/>
            <a:tailEnd/>
          </a:ln>
          <a:effectLst/>
        </p:spPr>
        <p:txBody>
          <a:bodyPr vert="horz" wrap="square" lIns="90242" tIns="45121" rIns="90242" bIns="45121" numCol="1" anchor="b" anchorCtr="0" compatLnSpc="1">
            <a:prstTxWarp prst="textNoShape">
              <a:avLst/>
            </a:prstTxWarp>
          </a:bodyPr>
          <a:lstStyle>
            <a:lvl1pPr>
              <a:defRPr sz="1200">
                <a:latin typeface="Times New Roman" charset="0"/>
                <a:cs typeface="+mn-cs"/>
              </a:defRPr>
            </a:lvl1pPr>
          </a:lstStyle>
          <a:p>
            <a:pPr>
              <a:defRPr/>
            </a:pPr>
            <a:endParaRPr lang="en-US" altLang="en-US"/>
          </a:p>
        </p:txBody>
      </p:sp>
      <p:sp>
        <p:nvSpPr>
          <p:cNvPr id="24583" name="Rectangle 7"/>
          <p:cNvSpPr>
            <a:spLocks noGrp="1" noChangeArrowheads="1"/>
          </p:cNvSpPr>
          <p:nvPr>
            <p:ph type="sldNum" sz="quarter" idx="5"/>
          </p:nvPr>
        </p:nvSpPr>
        <p:spPr bwMode="auto">
          <a:xfrm>
            <a:off x="3886200" y="8773958"/>
            <a:ext cx="2971800" cy="462119"/>
          </a:xfrm>
          <a:prstGeom prst="rect">
            <a:avLst/>
          </a:prstGeom>
          <a:noFill/>
          <a:ln w="9525">
            <a:noFill/>
            <a:miter lim="800000"/>
            <a:headEnd/>
            <a:tailEnd/>
          </a:ln>
          <a:effectLst/>
        </p:spPr>
        <p:txBody>
          <a:bodyPr vert="horz" wrap="square" lIns="90242" tIns="45121" rIns="90242" bIns="45121" numCol="1" anchor="b" anchorCtr="0" compatLnSpc="1">
            <a:prstTxWarp prst="textNoShape">
              <a:avLst/>
            </a:prstTxWarp>
          </a:bodyPr>
          <a:lstStyle>
            <a:lvl1pPr algn="r">
              <a:defRPr sz="1200">
                <a:latin typeface="Times New Roman" charset="0"/>
                <a:cs typeface="+mn-cs"/>
              </a:defRPr>
            </a:lvl1pPr>
          </a:lstStyle>
          <a:p>
            <a:pPr>
              <a:defRPr/>
            </a:pPr>
            <a:fld id="{9BB1731F-5F15-405A-9F90-EE3CB8F02A0C}" type="slidenum">
              <a:rPr lang="en-US" altLang="en-US"/>
              <a:pPr>
                <a:defRPr/>
              </a:pPr>
              <a:t>‹#›</a:t>
            </a:fld>
            <a:endParaRPr lang="en-US" altLang="en-US"/>
          </a:p>
        </p:txBody>
      </p:sp>
    </p:spTree>
    <p:extLst>
      <p:ext uri="{BB962C8B-B14F-4D97-AF65-F5344CB8AC3E}">
        <p14:creationId xmlns:p14="http://schemas.microsoft.com/office/powerpoint/2010/main" val="2308515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50179" name="Slide Number Placeholder 3"/>
          <p:cNvSpPr>
            <a:spLocks noGrp="1"/>
          </p:cNvSpPr>
          <p:nvPr>
            <p:ph type="sldNum" sz="quarter" idx="5"/>
          </p:nvPr>
        </p:nvSpPr>
        <p:spPr>
          <a:noFill/>
        </p:spPr>
        <p:txBody>
          <a:bodyPr/>
          <a:lstStyle/>
          <a:p>
            <a:fld id="{2C084C20-EBC0-4A9C-AF2F-4CB17E26A806}" type="slidenum">
              <a:rPr lang="en-US" altLang="en-US" smtClean="0">
                <a:latin typeface="Times New Roman" pitchFamily="18" charset="0"/>
                <a:cs typeface="Arial" charset="0"/>
              </a:rPr>
              <a:pPr/>
              <a:t>11</a:t>
            </a:fld>
            <a:endParaRPr lang="en-US" altLang="en-US" smtClean="0">
              <a:latin typeface="Times New Roman" pitchFamily="18"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54275" name="Slide Number Placeholder 3"/>
          <p:cNvSpPr>
            <a:spLocks noGrp="1"/>
          </p:cNvSpPr>
          <p:nvPr>
            <p:ph type="sldNum" sz="quarter" idx="5"/>
          </p:nvPr>
        </p:nvSpPr>
        <p:spPr>
          <a:noFill/>
        </p:spPr>
        <p:txBody>
          <a:bodyPr/>
          <a:lstStyle/>
          <a:p>
            <a:fld id="{20F45C5A-88B0-46A0-98C5-C45CD159B02B}" type="slidenum">
              <a:rPr lang="en-US" altLang="en-US" smtClean="0">
                <a:latin typeface="Times New Roman" pitchFamily="18" charset="0"/>
                <a:cs typeface="Arial" charset="0"/>
              </a:rPr>
              <a:pPr/>
              <a:t>12</a:t>
            </a:fld>
            <a:endParaRPr lang="en-US" altLang="en-US" smtClean="0">
              <a:latin typeface="Times New Roman" pitchFamily="18"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56323" name="Slide Number Placeholder 3"/>
          <p:cNvSpPr>
            <a:spLocks noGrp="1"/>
          </p:cNvSpPr>
          <p:nvPr>
            <p:ph type="sldNum" sz="quarter" idx="5"/>
          </p:nvPr>
        </p:nvSpPr>
        <p:spPr>
          <a:noFill/>
        </p:spPr>
        <p:txBody>
          <a:bodyPr/>
          <a:lstStyle/>
          <a:p>
            <a:fld id="{A8157A9B-930F-4648-93DB-A2894019AE11}" type="slidenum">
              <a:rPr lang="en-US" altLang="en-US" smtClean="0">
                <a:latin typeface="Times New Roman" pitchFamily="18" charset="0"/>
                <a:cs typeface="Arial" charset="0"/>
              </a:rPr>
              <a:pPr/>
              <a:t>13</a:t>
            </a:fld>
            <a:endParaRPr lang="en-US" altLang="en-US" smtClean="0">
              <a:latin typeface="Times New Roman" pitchFamily="18"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58371" name="Slide Number Placeholder 3"/>
          <p:cNvSpPr>
            <a:spLocks noGrp="1"/>
          </p:cNvSpPr>
          <p:nvPr>
            <p:ph type="sldNum" sz="quarter" idx="5"/>
          </p:nvPr>
        </p:nvSpPr>
        <p:spPr>
          <a:noFill/>
        </p:spPr>
        <p:txBody>
          <a:bodyPr/>
          <a:lstStyle/>
          <a:p>
            <a:fld id="{1CE4BB09-5057-4C46-AFC1-3C0E34650DD9}" type="slidenum">
              <a:rPr lang="en-US" altLang="en-US" smtClean="0">
                <a:latin typeface="Times New Roman" pitchFamily="18" charset="0"/>
                <a:cs typeface="Arial" charset="0"/>
              </a:rPr>
              <a:pPr/>
              <a:t>14</a:t>
            </a:fld>
            <a:endParaRPr lang="en-US" altLang="en-US" smtClean="0">
              <a:latin typeface="Times New Roman" pitchFamily="18"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60419" name="Slide Number Placeholder 3"/>
          <p:cNvSpPr>
            <a:spLocks noGrp="1"/>
          </p:cNvSpPr>
          <p:nvPr>
            <p:ph type="sldNum" sz="quarter" idx="5"/>
          </p:nvPr>
        </p:nvSpPr>
        <p:spPr>
          <a:noFill/>
        </p:spPr>
        <p:txBody>
          <a:bodyPr/>
          <a:lstStyle/>
          <a:p>
            <a:fld id="{3F306F30-1A8A-4A5B-A7FF-E0EB25E64116}" type="slidenum">
              <a:rPr lang="en-US" altLang="en-US" smtClean="0">
                <a:latin typeface="Times New Roman" pitchFamily="18" charset="0"/>
                <a:cs typeface="Arial" charset="0"/>
              </a:rPr>
              <a:pPr/>
              <a:t>15</a:t>
            </a:fld>
            <a:endParaRPr lang="en-US" altLang="en-US" smtClean="0">
              <a:latin typeface="Times New Roman" pitchFamily="18"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62467" name="Slide Number Placeholder 3"/>
          <p:cNvSpPr>
            <a:spLocks noGrp="1"/>
          </p:cNvSpPr>
          <p:nvPr>
            <p:ph type="sldNum" sz="quarter" idx="5"/>
          </p:nvPr>
        </p:nvSpPr>
        <p:spPr>
          <a:noFill/>
        </p:spPr>
        <p:txBody>
          <a:bodyPr/>
          <a:lstStyle/>
          <a:p>
            <a:fld id="{FAB6A4DF-E6AC-4CF2-9648-FB6F2C142752}" type="slidenum">
              <a:rPr lang="en-US" altLang="en-US" smtClean="0">
                <a:latin typeface="Times New Roman" pitchFamily="18" charset="0"/>
                <a:cs typeface="Arial" charset="0"/>
              </a:rPr>
              <a:pPr/>
              <a:t>16</a:t>
            </a:fld>
            <a:endParaRPr lang="en-US" altLang="en-US" smtClean="0">
              <a:latin typeface="Times New Roman" pitchFamily="18"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r>
              <a:rPr lang="en-US" dirty="0" smtClean="0"/>
              <a:t>___________ _</a:t>
            </a:r>
          </a:p>
          <a:p>
            <a:r>
              <a:rPr lang="en-US" dirty="0" smtClean="0"/>
              <a:t>In 1997, Mississippi was one of 40 states that initiated</a:t>
            </a:r>
          </a:p>
          <a:p>
            <a:r>
              <a:rPr lang="en-US" dirty="0" smtClean="0"/>
              <a:t>legal action against tobacco companies to recover</a:t>
            </a:r>
          </a:p>
          <a:p>
            <a:r>
              <a:rPr lang="en-US" dirty="0" smtClean="0"/>
              <a:t>money they spent on health care problems</a:t>
            </a:r>
          </a:p>
          <a:p>
            <a:r>
              <a:rPr lang="en-US" dirty="0" smtClean="0"/>
              <a:t>associated with smoking. In July of that year, Mississippi</a:t>
            </a:r>
          </a:p>
          <a:p>
            <a:r>
              <a:rPr lang="en-US" dirty="0" smtClean="0"/>
              <a:t>announced that it had reached a settlement</a:t>
            </a:r>
          </a:p>
          <a:p>
            <a:r>
              <a:rPr lang="en-US" dirty="0" smtClean="0"/>
              <a:t>with the four largest tobacco companies, guaranteeing</a:t>
            </a:r>
          </a:p>
          <a:p>
            <a:r>
              <a:rPr lang="en-US" dirty="0" smtClean="0"/>
              <a:t>that the state would receive $3.6 billion over</a:t>
            </a:r>
          </a:p>
          <a:p>
            <a:r>
              <a:rPr lang="en-US" dirty="0" smtClean="0"/>
              <a:t>25 years and $136 million per year thereafter.</a:t>
            </a:r>
          </a:p>
          <a:p>
            <a:r>
              <a:rPr lang="en-US" dirty="0" smtClean="0"/>
              <a:t>efforts led to a national-level settlement that banned</a:t>
            </a:r>
          </a:p>
          <a:p>
            <a:r>
              <a:rPr lang="en-US" dirty="0" smtClean="0"/>
              <a:t>billboard advertising and also forced tobacco</a:t>
            </a:r>
          </a:p>
          <a:p>
            <a:r>
              <a:rPr lang="en-US" dirty="0" smtClean="0"/>
              <a:t>companies to include </a:t>
            </a:r>
            <a:r>
              <a:rPr lang="en-US" dirty="0" err="1" smtClean="0"/>
              <a:t>strouger</a:t>
            </a:r>
            <a:r>
              <a:rPr lang="en-US" dirty="0" smtClean="0"/>
              <a:t> warning labels on</a:t>
            </a:r>
          </a:p>
          <a:p>
            <a:r>
              <a:rPr lang="en-US" b="1" dirty="0" smtClean="0"/>
              <a:t>cigarettes.</a:t>
            </a:r>
          </a:p>
          <a:p>
            <a:r>
              <a:rPr lang="en-US" dirty="0" smtClean="0"/>
              <a:t>Moore </a:t>
            </a:r>
            <a:r>
              <a:rPr lang="en-US" dirty="0" err="1" smtClean="0"/>
              <a:t>parJayedhis</a:t>
            </a:r>
            <a:r>
              <a:rPr lang="en-US" dirty="0" smtClean="0"/>
              <a:t> efforts into the first successful</a:t>
            </a:r>
          </a:p>
          <a:p>
            <a:r>
              <a:rPr lang="en-US" dirty="0" smtClean="0"/>
              <a:t>settlement with the tobacco companies, </a:t>
            </a:r>
            <a:r>
              <a:rPr lang="en-US" dirty="0" err="1" smtClean="0"/>
              <a:t>gnaranteeing</a:t>
            </a:r>
            <a:endParaRPr lang="en-US" dirty="0" smtClean="0"/>
          </a:p>
          <a:p>
            <a:r>
              <a:rPr lang="en-US" dirty="0" smtClean="0"/>
              <a:t>payment even before federal action was taken.</a:t>
            </a:r>
          </a:p>
          <a:p>
            <a:r>
              <a:rPr lang="en-US" dirty="0" smtClean="0"/>
              <a:t>By acting first, he ensured that Mississippi would</a:t>
            </a:r>
          </a:p>
          <a:p>
            <a:r>
              <a:rPr lang="en-US" dirty="0" smtClean="0"/>
              <a:t>The settlement was a personal battle for </a:t>
            </a:r>
            <a:r>
              <a:rPr lang="en-US" dirty="0" err="1" smtClean="0"/>
              <a:t>Missis</a:t>
            </a:r>
            <a:r>
              <a:rPr lang="en-US" b="1" dirty="0" err="1" smtClean="0"/>
              <a:t>receive</a:t>
            </a:r>
            <a:endParaRPr lang="en-US" b="1" dirty="0" smtClean="0"/>
          </a:p>
          <a:p>
            <a:r>
              <a:rPr lang="en-US" b="1" dirty="0" smtClean="0"/>
              <a:t>adequate compensation for its 1osses.</a:t>
            </a:r>
          </a:p>
          <a:p>
            <a:r>
              <a:rPr lang="en-US" dirty="0" err="1" smtClean="0"/>
              <a:t>sippi</a:t>
            </a:r>
            <a:r>
              <a:rPr lang="en-US" dirty="0" smtClean="0"/>
              <a:t> attorney general Michael Moore, who singlehandedly</a:t>
            </a:r>
          </a:p>
          <a:p>
            <a:r>
              <a:rPr lang="en-US" dirty="0" smtClean="0"/>
              <a:t>began an effort in 1994 to recoup his</a:t>
            </a:r>
          </a:p>
          <a:p>
            <a:r>
              <a:rPr lang="en-US" dirty="0" smtClean="0"/>
              <a:t>state's losses from tobacco-related illness. Over the</a:t>
            </a:r>
          </a:p>
          <a:p>
            <a:r>
              <a:rPr lang="en-US" dirty="0" smtClean="0"/>
              <a:t>next three years, he convinced 39 other states and</a:t>
            </a:r>
          </a:p>
          <a:p>
            <a:r>
              <a:rPr lang="en-US" dirty="0" smtClean="0"/>
              <a:t>Puerto Rico to join Mississippi in the suit. Their</a:t>
            </a:r>
          </a:p>
          <a:p>
            <a:r>
              <a:rPr lang="en-US" b="1" i="1" dirty="0" smtClean="0"/>
              <a:t>Source: Adapted from M. </a:t>
            </a:r>
            <a:r>
              <a:rPr lang="en-US" b="1" i="1" dirty="0" err="1" smtClean="0"/>
              <a:t>Geyelin</a:t>
            </a:r>
            <a:r>
              <a:rPr lang="en-US" b="1" i="1" dirty="0" smtClean="0"/>
              <a:t>, "Mississippi Becomes First</a:t>
            </a:r>
          </a:p>
          <a:p>
            <a:r>
              <a:rPr lang="en-US" b="1" dirty="0" smtClean="0"/>
              <a:t>State to Settle Suit against Big Tobacco Companies,"</a:t>
            </a:r>
            <a:endParaRPr lang="en-US" dirty="0" smtClean="0">
              <a:latin typeface="Times New Roman" pitchFamily="18" charset="0"/>
            </a:endParaRPr>
          </a:p>
        </p:txBody>
      </p:sp>
      <p:sp>
        <p:nvSpPr>
          <p:cNvPr id="64515" name="Slide Number Placeholder 3"/>
          <p:cNvSpPr>
            <a:spLocks noGrp="1"/>
          </p:cNvSpPr>
          <p:nvPr>
            <p:ph type="sldNum" sz="quarter" idx="5"/>
          </p:nvPr>
        </p:nvSpPr>
        <p:spPr>
          <a:noFill/>
        </p:spPr>
        <p:txBody>
          <a:bodyPr/>
          <a:lstStyle/>
          <a:p>
            <a:fld id="{21D10697-3E87-427B-A879-9DB19F0FA832}" type="slidenum">
              <a:rPr lang="en-US" altLang="en-US" smtClean="0">
                <a:latin typeface="Times New Roman" pitchFamily="18" charset="0"/>
                <a:cs typeface="Arial" charset="0"/>
              </a:rPr>
              <a:pPr/>
              <a:t>17</a:t>
            </a:fld>
            <a:endParaRPr lang="en-US" altLang="en-US" smtClean="0">
              <a:latin typeface="Times New Roman" pitchFamily="18"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pPr eaLnBrk="1" hangingPunct="1"/>
            <a:r>
              <a:rPr lang="en-US" smtClean="0">
                <a:latin typeface="Times New Roman" pitchFamily="18" charset="0"/>
              </a:rPr>
              <a:t>See:  You Just Didn’t Say That, Josuha PON HBS. For more quotes. 61p.</a:t>
            </a:r>
          </a:p>
        </p:txBody>
      </p:sp>
      <p:sp>
        <p:nvSpPr>
          <p:cNvPr id="66563" name="Slide Number Placeholder 3"/>
          <p:cNvSpPr>
            <a:spLocks noGrp="1"/>
          </p:cNvSpPr>
          <p:nvPr>
            <p:ph type="sldNum" sz="quarter" idx="5"/>
          </p:nvPr>
        </p:nvSpPr>
        <p:spPr>
          <a:noFill/>
        </p:spPr>
        <p:txBody>
          <a:bodyPr/>
          <a:lstStyle/>
          <a:p>
            <a:fld id="{7A55A3F9-4EC2-4297-B09B-C453EF6030C4}" type="slidenum">
              <a:rPr lang="en-US" altLang="en-US" smtClean="0">
                <a:latin typeface="Times New Roman" pitchFamily="18" charset="0"/>
                <a:cs typeface="Arial" charset="0"/>
              </a:rPr>
              <a:pPr/>
              <a:t>18</a:t>
            </a:fld>
            <a:endParaRPr lang="en-US" altLang="en-US" smtClean="0">
              <a:latin typeface="Times New Roman" pitchFamily="18"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dirty="0" smtClean="0"/>
              <a:t>Concessions are central to negotiation. Without them, in fact, negotiations would not exist.</a:t>
            </a:r>
          </a:p>
          <a:p>
            <a:r>
              <a:rPr lang="en-US" dirty="0" smtClean="0"/>
              <a:t>If one side is not prepared to make concessions, the other side must capitulate or the negotiations</a:t>
            </a:r>
          </a:p>
          <a:p>
            <a:r>
              <a:rPr lang="en-US" dirty="0" smtClean="0"/>
              <a:t>will deadlock. People enter negotiations expecting concessions. Negotiators are</a:t>
            </a:r>
          </a:p>
          <a:p>
            <a:r>
              <a:rPr lang="en-US" dirty="0" smtClean="0"/>
              <a:t>less satisfied when negotiations conclude with the acceptance of their first offer, likely because</a:t>
            </a:r>
          </a:p>
          <a:p>
            <a:r>
              <a:rPr lang="en-US" dirty="0" smtClean="0"/>
              <a:t>they feel they could have done better (</a:t>
            </a:r>
            <a:r>
              <a:rPr lang="en-US" dirty="0" err="1" smtClean="0"/>
              <a:t>Galinsky</a:t>
            </a:r>
            <a:r>
              <a:rPr lang="en-US" dirty="0" smtClean="0"/>
              <a:t>, </a:t>
            </a:r>
            <a:r>
              <a:rPr lang="en-US" dirty="0" err="1" smtClean="0"/>
              <a:t>Seiden</a:t>
            </a:r>
            <a:r>
              <a:rPr lang="en-US" dirty="0" smtClean="0"/>
              <a:t>, Kim, &amp; </a:t>
            </a:r>
            <a:r>
              <a:rPr lang="en-US" dirty="0" err="1" smtClean="0"/>
              <a:t>Medvec</a:t>
            </a:r>
            <a:r>
              <a:rPr lang="en-US" dirty="0" smtClean="0"/>
              <a:t>, 2002).</a:t>
            </a:r>
          </a:p>
          <a:p>
            <a:r>
              <a:rPr lang="en-US" dirty="0" smtClean="0"/>
              <a:t>Good distributive bargainers will not begin negotiations with an opening offer too close to</a:t>
            </a:r>
          </a:p>
          <a:p>
            <a:r>
              <a:rPr lang="en-US" dirty="0" smtClean="0"/>
              <a:t>their own resistance point, but rather will ensure that there is enough room in the bargaining</a:t>
            </a:r>
          </a:p>
          <a:p>
            <a:r>
              <a:rPr lang="en-US" dirty="0" smtClean="0"/>
              <a:t>range to make some concessions. Research suggests that people will generally accept the first or second offer that is better than their target point (see </a:t>
            </a:r>
            <a:r>
              <a:rPr lang="en-US" dirty="0" err="1" smtClean="0"/>
              <a:t>Rapoport</a:t>
            </a:r>
            <a:r>
              <a:rPr lang="en-US" dirty="0" smtClean="0"/>
              <a:t>, </a:t>
            </a:r>
            <a:r>
              <a:rPr lang="en-US" dirty="0" err="1" smtClean="0"/>
              <a:t>Erev</a:t>
            </a:r>
            <a:r>
              <a:rPr lang="en-US" dirty="0" smtClean="0"/>
              <a:t>, and </a:t>
            </a:r>
            <a:r>
              <a:rPr lang="en-US" dirty="0" err="1" smtClean="0"/>
              <a:t>Zwick</a:t>
            </a:r>
            <a:r>
              <a:rPr lang="en-US" dirty="0" smtClean="0"/>
              <a:t>,</a:t>
            </a:r>
          </a:p>
          <a:p>
            <a:r>
              <a:rPr lang="en-US" dirty="0" smtClean="0"/>
              <a:t>1995), so negotiators should try to </a:t>
            </a:r>
            <a:r>
              <a:rPr lang="en-US" dirty="0" err="1" smtClean="0"/>
              <a:t>identifY</a:t>
            </a:r>
            <a:r>
              <a:rPr lang="en-US" dirty="0" smtClean="0"/>
              <a:t> the other party's target point accurately and</a:t>
            </a:r>
          </a:p>
          <a:p>
            <a:r>
              <a:rPr lang="en-US" dirty="0" smtClean="0"/>
              <a:t>avoid conceding too quickly to that point (see Box 2.4. for guidelines on how to make</a:t>
            </a:r>
          </a:p>
          <a:p>
            <a:r>
              <a:rPr lang="en-US" dirty="0" smtClean="0"/>
              <a:t>concessions).</a:t>
            </a:r>
          </a:p>
          <a:p>
            <a:r>
              <a:rPr lang="en-US" dirty="0" smtClean="0"/>
              <a:t>Negotiators also generally resent a take-it-or-</a:t>
            </a:r>
            <a:r>
              <a:rPr lang="en-US" dirty="0" err="1" smtClean="0"/>
              <a:t>Ieave</a:t>
            </a:r>
            <a:r>
              <a:rPr lang="en-US" dirty="0" smtClean="0"/>
              <a:t>-it approach; an offer that may have</a:t>
            </a:r>
          </a:p>
          <a:p>
            <a:r>
              <a:rPr lang="en-US" dirty="0" smtClean="0"/>
              <a:t>been accepted had it emerged as a result of concession making may be rejected when it</a:t>
            </a:r>
          </a:p>
          <a:p>
            <a:r>
              <a:rPr lang="en-US" dirty="0" smtClean="0"/>
              <a:t>is thrown on the table and presented as a </a:t>
            </a:r>
            <a:r>
              <a:rPr lang="en-US" i="1" dirty="0" smtClean="0"/>
              <a:t>fail accompli. This latter approach, called</a:t>
            </a:r>
          </a:p>
          <a:p>
            <a:r>
              <a:rPr lang="en-US" dirty="0" smtClean="0"/>
              <a:t>Boulwarism,15 has been illustrated many times in labor relations. In the past, some management</a:t>
            </a:r>
          </a:p>
          <a:p>
            <a:r>
              <a:rPr lang="en-US" dirty="0" smtClean="0"/>
              <a:t>leaders objectively analyzed what they could afford to give in their upcoming contract</a:t>
            </a:r>
          </a:p>
          <a:p>
            <a:r>
              <a:rPr lang="en-US" dirty="0" smtClean="0"/>
              <a:t>talks and made their initial offer at the point they intended for the agreement (i.e., they</a:t>
            </a:r>
          </a:p>
          <a:p>
            <a:r>
              <a:rPr lang="en-US" dirty="0" smtClean="0"/>
              <a:t>set the same opening offer, target point, and resistance point). They then insisted there were</a:t>
            </a:r>
          </a:p>
          <a:p>
            <a:r>
              <a:rPr lang="en-US" dirty="0" smtClean="0"/>
              <a:t>no concessions to be made because the initial offer was fair and reasonable based on their</a:t>
            </a:r>
          </a:p>
          <a:p>
            <a:r>
              <a:rPr lang="en-US" dirty="0" smtClean="0"/>
              <a:t>own analysis. Unions bitterly fought these positions and continued to resent them years</a:t>
            </a:r>
          </a:p>
          <a:p>
            <a:r>
              <a:rPr lang="en-US" dirty="0" smtClean="0"/>
              <a:t>after the companies abandoned this bargaining strategy.</a:t>
            </a:r>
          </a:p>
          <a:p>
            <a:r>
              <a:rPr lang="en-US" dirty="0" smtClean="0"/>
              <a:t>There is ample data to show that parties feel better about a settlement when the negotiation</a:t>
            </a:r>
          </a:p>
          <a:p>
            <a:r>
              <a:rPr lang="en-US" dirty="0" smtClean="0"/>
              <a:t>involved a progression of concessions than when it didn't.!6 Rubin and Brown</a:t>
            </a:r>
          </a:p>
          <a:p>
            <a:r>
              <a:rPr lang="en-US" dirty="0" smtClean="0"/>
              <a:t>(1975) suggest that bargainers want to believe they are capable of shaping the other's behavior,</a:t>
            </a:r>
          </a:p>
          <a:p>
            <a:r>
              <a:rPr lang="en-US" dirty="0" smtClean="0"/>
              <a:t>of causing the other to choose as he or she does. Because concession making indicates</a:t>
            </a:r>
          </a:p>
          <a:p>
            <a:r>
              <a:rPr lang="en-US" dirty="0" smtClean="0"/>
              <a:t>an acknowledgment of the other party and a movement toward the other's position, it</a:t>
            </a:r>
          </a:p>
          <a:p>
            <a:r>
              <a:rPr lang="en-US" dirty="0" smtClean="0"/>
              <a:t>implies recognition of that position and its legitimacy. The intangible factors of status and</a:t>
            </a:r>
          </a:p>
          <a:p>
            <a:r>
              <a:rPr lang="en-US" dirty="0" smtClean="0"/>
              <a:t>recognition may be as important as the tangible issues themselves. Concession making also</a:t>
            </a:r>
          </a:p>
          <a:p>
            <a:r>
              <a:rPr lang="en-US" dirty="0" smtClean="0"/>
              <a:t>exposes the concession maker to some risk. </a:t>
            </a:r>
            <a:r>
              <a:rPr lang="en-US" dirty="0" err="1" smtClean="0"/>
              <a:t>Ifthe</a:t>
            </a:r>
            <a:r>
              <a:rPr lang="en-US" dirty="0" smtClean="0"/>
              <a:t> other party does not reciprocate, the concession</a:t>
            </a:r>
          </a:p>
          <a:p>
            <a:r>
              <a:rPr lang="en-US" dirty="0" smtClean="0"/>
              <a:t>maker may appear to be weak. Thus, not reciprocating a concession may send a</a:t>
            </a:r>
          </a:p>
          <a:p>
            <a:r>
              <a:rPr lang="en-US" dirty="0" smtClean="0"/>
              <a:t>powerful message about </a:t>
            </a:r>
            <a:r>
              <a:rPr lang="en-US" dirty="0" err="1" smtClean="0"/>
              <a:t>firnUless</a:t>
            </a:r>
            <a:r>
              <a:rPr lang="en-US" dirty="0" smtClean="0"/>
              <a:t> and leaves the concession maker open to feeling that his</a:t>
            </a:r>
          </a:p>
          <a:p>
            <a:r>
              <a:rPr lang="en-US" dirty="0" smtClean="0"/>
              <a:t>or her esteem has been damaged or reputation diminished.</a:t>
            </a:r>
            <a:endParaRPr lang="en-US" dirty="0"/>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r>
              <a:rPr lang="en-US" b="1" dirty="0" smtClean="0"/>
              <a:t>Commitment</a:t>
            </a:r>
          </a:p>
          <a:p>
            <a:r>
              <a:rPr lang="en-US" dirty="0" smtClean="0"/>
              <a:t>A key concept in creating a bargaining position is that of commitment. One definition of</a:t>
            </a:r>
          </a:p>
          <a:p>
            <a:r>
              <a:rPr lang="en-US" dirty="0" smtClean="0"/>
              <a:t>commitment is the taking of a bargaining position with some explicit or implicit pledge regarding</a:t>
            </a:r>
          </a:p>
          <a:p>
            <a:r>
              <a:rPr lang="en-US" dirty="0" smtClean="0"/>
              <a:t>the future course of action (Walton and </a:t>
            </a:r>
            <a:r>
              <a:rPr lang="en-US" dirty="0" err="1" smtClean="0"/>
              <a:t>McKersie</a:t>
            </a:r>
            <a:r>
              <a:rPr lang="en-US" dirty="0" smtClean="0"/>
              <a:t>, 1965, p. 82). An example is a</a:t>
            </a:r>
          </a:p>
          <a:p>
            <a:r>
              <a:rPr lang="en-US" dirty="0" smtClean="0"/>
              <a:t>sports agent who says to the general manager of a professional sports team, "If we do not</a:t>
            </a:r>
          </a:p>
          <a:p>
            <a:r>
              <a:rPr lang="en-US" dirty="0" smtClean="0"/>
              <a:t>get the salary we want, my player will sit out next year." This act identifies the negotiator's</a:t>
            </a:r>
          </a:p>
          <a:p>
            <a:r>
              <a:rPr lang="en-US" dirty="0" smtClean="0"/>
              <a:t>bargaining position and pledges future action if that position is not reached. The purpose of</a:t>
            </a:r>
          </a:p>
          <a:p>
            <a:r>
              <a:rPr lang="en-US" b="1" dirty="0" smtClean="0"/>
              <a:t>a commitment is to remove ambiguity about the actor's intended course of action. By making</a:t>
            </a:r>
          </a:p>
          <a:p>
            <a:r>
              <a:rPr lang="en-US" b="1" dirty="0" smtClean="0"/>
              <a:t>a commitment, a negotiator signals his or her intention to take this course of action,</a:t>
            </a:r>
          </a:p>
          <a:p>
            <a:r>
              <a:rPr lang="en-US" b="1" dirty="0" smtClean="0"/>
              <a:t>make this decision, or pursue this objective-the negotiator says, "If you pursue your goals</a:t>
            </a:r>
          </a:p>
          <a:p>
            <a:r>
              <a:rPr lang="en-US" dirty="0" smtClean="0"/>
              <a:t>as well, we are likely to come into direct conflict; either one of us will win or neither of us</a:t>
            </a:r>
          </a:p>
          <a:p>
            <a:r>
              <a:rPr lang="en-US" dirty="0" smtClean="0"/>
              <a:t>will achieve our goals." </a:t>
            </a:r>
            <a:r>
              <a:rPr lang="en-US" dirty="0" err="1" smtClean="0"/>
              <a:t>Connnitments</a:t>
            </a:r>
            <a:r>
              <a:rPr lang="en-US" dirty="0" smtClean="0"/>
              <a:t> also reduce the other party's options; they are</a:t>
            </a:r>
          </a:p>
          <a:p>
            <a:r>
              <a:rPr lang="en-US" dirty="0" smtClean="0"/>
              <a:t>designed to constrain the other party to a reduced portfolio of choices.</a:t>
            </a:r>
          </a:p>
          <a:p>
            <a:r>
              <a:rPr lang="en-US" dirty="0" smtClean="0"/>
              <a:t>A commitment is </a:t>
            </a:r>
            <a:r>
              <a:rPr lang="en-US" dirty="0" err="1" smtClean="0"/>
              <a:t>otten</a:t>
            </a:r>
            <a:r>
              <a:rPr lang="en-US" dirty="0" smtClean="0"/>
              <a:t> interpreted by the other party as a threat-if the other doesn't</a:t>
            </a:r>
          </a:p>
          <a:p>
            <a:r>
              <a:rPr lang="en-US" b="1" dirty="0" smtClean="0"/>
              <a:t>comply or give in, some set of negative consequences will occur. Some commitments can</a:t>
            </a:r>
          </a:p>
          <a:p>
            <a:r>
              <a:rPr lang="en-US" dirty="0" smtClean="0"/>
              <a:t>be threats, but others are simply statements of intended action that leave the responsibility</a:t>
            </a:r>
          </a:p>
          <a:p>
            <a:r>
              <a:rPr lang="en-US" dirty="0" smtClean="0"/>
              <a:t>for avoiding mutual disaster in the hands of the other party. A nation that publicly states that</a:t>
            </a:r>
          </a:p>
          <a:p>
            <a:r>
              <a:rPr lang="en-US" dirty="0" smtClean="0"/>
              <a:t>it is going to invade another country and that war can be averted only </a:t>
            </a:r>
            <a:r>
              <a:rPr lang="en-US" dirty="0" err="1" smtClean="0"/>
              <a:t>ifno</a:t>
            </a:r>
            <a:r>
              <a:rPr lang="en-US" dirty="0" smtClean="0"/>
              <a:t> other nation tries</a:t>
            </a:r>
          </a:p>
          <a:p>
            <a:r>
              <a:rPr lang="en-US" dirty="0" smtClean="0"/>
              <a:t>to stop the action is making a bold and dramatic commitment. Commitments can also involve</a:t>
            </a:r>
          </a:p>
          <a:p>
            <a:r>
              <a:rPr lang="en-US" dirty="0" smtClean="0"/>
              <a:t>future promises, such as, "If we get this salary increase, we'll agree to have all other</a:t>
            </a:r>
          </a:p>
          <a:p>
            <a:r>
              <a:rPr lang="en-US" b="1" dirty="0" smtClean="0"/>
              <a:t>points arbitrated as you request."</a:t>
            </a:r>
          </a:p>
          <a:p>
            <a:r>
              <a:rPr lang="en-US" dirty="0" smtClean="0"/>
              <a:t>Because of their nature, commitments are statements that usually require a </a:t>
            </a:r>
            <a:r>
              <a:rPr lang="en-US" dirty="0" err="1" smtClean="0"/>
              <a:t>followthrough</a:t>
            </a:r>
            <a:endParaRPr lang="en-US" dirty="0" smtClean="0"/>
          </a:p>
          <a:p>
            <a:r>
              <a:rPr lang="en-US" dirty="0" smtClean="0"/>
              <a:t>in action. A negotiator who states consequences (e.g., the player will sit out next</a:t>
            </a:r>
          </a:p>
          <a:p>
            <a:r>
              <a:rPr lang="en-US" dirty="0" smtClean="0"/>
              <a:t>year), and subsequently fails to get what he or she wanted in the negotiation, is not going</a:t>
            </a:r>
          </a:p>
          <a:p>
            <a:r>
              <a:rPr lang="en-US" dirty="0" smtClean="0"/>
              <a:t>to be believed in the future unless he or she acts on the consequences (e.g., the player does</a:t>
            </a:r>
          </a:p>
          <a:p>
            <a:r>
              <a:rPr lang="en-US" dirty="0" smtClean="0"/>
              <a:t>not report to training camp). In addition, a person would likely suffer a loss to self-image</a:t>
            </a:r>
          </a:p>
          <a:p>
            <a:r>
              <a:rPr lang="en-US" dirty="0" smtClean="0"/>
              <a:t>after not following through on a publicly made commitment. Once a negotiator makes a</a:t>
            </a:r>
          </a:p>
          <a:p>
            <a:r>
              <a:rPr lang="en-US" dirty="0" smtClean="0"/>
              <a:t>commitment, therefore, there is strong motivation to hold to it. Because the other party</a:t>
            </a:r>
          </a:p>
          <a:p>
            <a:r>
              <a:rPr lang="en-US" dirty="0" smtClean="0"/>
              <a:t>probably will understand this, a commitment, once accepted, will often have a powerful</a:t>
            </a:r>
          </a:p>
          <a:p>
            <a:r>
              <a:rPr lang="en-US" dirty="0" smtClean="0"/>
              <a:t>effect on what the other party believes is possible (Pruitt, 1981).</a:t>
            </a:r>
            <a:endParaRPr lang="en-US" dirty="0" smtClean="0">
              <a:latin typeface="Times New Roman" pitchFamily="18" charset="0"/>
            </a:endParaRPr>
          </a:p>
        </p:txBody>
      </p:sp>
      <p:sp>
        <p:nvSpPr>
          <p:cNvPr id="68611" name="Slide Number Placeholder 3"/>
          <p:cNvSpPr>
            <a:spLocks noGrp="1"/>
          </p:cNvSpPr>
          <p:nvPr>
            <p:ph type="sldNum" sz="quarter" idx="5"/>
          </p:nvPr>
        </p:nvSpPr>
        <p:spPr>
          <a:noFill/>
        </p:spPr>
        <p:txBody>
          <a:bodyPr/>
          <a:lstStyle/>
          <a:p>
            <a:fld id="{9C13337D-7830-4625-923C-FB48E5413C10}" type="slidenum">
              <a:rPr lang="en-US" altLang="en-US" smtClean="0">
                <a:latin typeface="Times New Roman" pitchFamily="18" charset="0"/>
                <a:cs typeface="Arial" charset="0"/>
              </a:rPr>
              <a:pPr/>
              <a:t>20</a:t>
            </a:fld>
            <a:endParaRPr lang="en-US" altLang="en-US" smtClean="0">
              <a:latin typeface="Times New Roman" pitchFamily="18"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33795" name="Slide Number Placeholder 3"/>
          <p:cNvSpPr>
            <a:spLocks noGrp="1"/>
          </p:cNvSpPr>
          <p:nvPr>
            <p:ph type="sldNum" sz="quarter" idx="5"/>
          </p:nvPr>
        </p:nvSpPr>
        <p:spPr>
          <a:noFill/>
        </p:spPr>
        <p:txBody>
          <a:bodyPr/>
          <a:lstStyle/>
          <a:p>
            <a:fld id="{AB53185F-DF3A-4EB5-B1A3-8DC3067C99CC}" type="slidenum">
              <a:rPr lang="en-US" altLang="en-US" smtClean="0">
                <a:latin typeface="Times New Roman" pitchFamily="18" charset="0"/>
                <a:cs typeface="Arial" charset="0"/>
              </a:rPr>
              <a:pPr/>
              <a:t>3</a:t>
            </a:fld>
            <a:endParaRPr lang="en-US" altLang="en-US" smtClean="0">
              <a:latin typeface="Times New Roman" pitchFamily="18"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r>
              <a:rPr lang="en-US" dirty="0" smtClean="0"/>
              <a:t>Like many tools, commitments are two-edged. They may be used to gain the advantages described</a:t>
            </a:r>
          </a:p>
          <a:p>
            <a:r>
              <a:rPr lang="en-US" dirty="0" smtClean="0"/>
              <a:t>above, but they may also fix a negotiator to a particular position or point. Commitments</a:t>
            </a:r>
          </a:p>
          <a:p>
            <a:r>
              <a:rPr lang="en-US" dirty="0" smtClean="0"/>
              <a:t>exchange flexibility for certainty of action, but they create difficulties if one wants </a:t>
            </a:r>
            <a:r>
              <a:rPr lang="en-US" b="1" dirty="0" smtClean="0"/>
              <a:t>to move to a new position. For example, suppose that after committing yourself to a course</a:t>
            </a:r>
          </a:p>
          <a:p>
            <a:r>
              <a:rPr lang="en-US" dirty="0" smtClean="0"/>
              <a:t>of action, you find additional </a:t>
            </a:r>
            <a:r>
              <a:rPr lang="en-US" dirty="0" err="1" smtClean="0"/>
              <a:t>iuformation</a:t>
            </a:r>
            <a:r>
              <a:rPr lang="en-US" dirty="0" smtClean="0"/>
              <a:t> indicating that a different position is desirable,</a:t>
            </a:r>
          </a:p>
          <a:p>
            <a:r>
              <a:rPr lang="en-US" dirty="0" smtClean="0"/>
              <a:t>such as information showing that your earlier estimate of the other party's resistance point</a:t>
            </a:r>
          </a:p>
          <a:p>
            <a:r>
              <a:rPr lang="en-US" dirty="0" smtClean="0"/>
              <a:t>was wrong and that there is actually a negative bargaining range. It may be desirable or</a:t>
            </a:r>
          </a:p>
          <a:p>
            <a:r>
              <a:rPr lang="en-US" dirty="0" smtClean="0"/>
              <a:t>even </a:t>
            </a:r>
            <a:r>
              <a:rPr lang="en-US" dirty="0" err="1" smtClean="0"/>
              <a:t>necessruy</a:t>
            </a:r>
            <a:r>
              <a:rPr lang="en-US" dirty="0" smtClean="0"/>
              <a:t> to shift positions after making a </a:t>
            </a:r>
            <a:r>
              <a:rPr lang="en-US" dirty="0" err="1" smtClean="0"/>
              <a:t>conunitment</a:t>
            </a:r>
            <a:r>
              <a:rPr lang="en-US" dirty="0" smtClean="0"/>
              <a:t>. For these reasons, when one</a:t>
            </a:r>
          </a:p>
          <a:p>
            <a:r>
              <a:rPr lang="en-US" dirty="0" smtClean="0"/>
              <a:t>makes commitments one should also make contingency plans for a graceful exit should it</a:t>
            </a:r>
          </a:p>
          <a:p>
            <a:r>
              <a:rPr lang="en-US" dirty="0" smtClean="0"/>
              <a:t>be needed. For the original commitment to be effective, the contingency plans must be secret.</a:t>
            </a:r>
          </a:p>
          <a:p>
            <a:r>
              <a:rPr lang="en-US" dirty="0" smtClean="0"/>
              <a:t>For example, the player's agent might have planned to retire shortly after the expected</a:t>
            </a:r>
          </a:p>
          <a:p>
            <a:r>
              <a:rPr lang="en-US" dirty="0" smtClean="0"/>
              <a:t>completion of negotiations. By advancing retirement, the agent can thereby cancel the commitment and leave a new negotiator unencumbered. The purchaser of a condo may be able</a:t>
            </a:r>
          </a:p>
          <a:p>
            <a:r>
              <a:rPr lang="en-US" dirty="0" smtClean="0"/>
              <a:t>to back away from a commitment to buy by discovering the hitherto unnoticed cracks in the</a:t>
            </a:r>
          </a:p>
          <a:p>
            <a:r>
              <a:rPr lang="en-US" dirty="0" smtClean="0"/>
              <a:t>plaster in the living room or being unable to obtain financing from the bank. (In Box 2.5,</a:t>
            </a:r>
          </a:p>
          <a:p>
            <a:r>
              <a:rPr lang="en-US" dirty="0" smtClean="0"/>
              <a:t>see examples of how to avoid premature commitments in salary negotiations.)</a:t>
            </a:r>
          </a:p>
          <a:p>
            <a:r>
              <a:rPr lang="en-US" dirty="0" smtClean="0"/>
              <a:t>Commitments may be useful to you as a negotiator, but you will find it advantageous to</a:t>
            </a:r>
          </a:p>
          <a:p>
            <a:r>
              <a:rPr lang="en-US" dirty="0" smtClean="0"/>
              <a:t>prevent the other party from becoming committed. Further, if the other party should take a committed position, it is to your advantage to keep open one or more ways for him or her to get</a:t>
            </a:r>
          </a:p>
          <a:p>
            <a:r>
              <a:rPr lang="en-US" dirty="0" smtClean="0"/>
              <a:t>out </a:t>
            </a:r>
            <a:r>
              <a:rPr lang="en-US" dirty="0" err="1" smtClean="0"/>
              <a:t>ofthe</a:t>
            </a:r>
            <a:r>
              <a:rPr lang="en-US" dirty="0" smtClean="0"/>
              <a:t> commitment. The following sections examine these tactical issues in more detail.</a:t>
            </a:r>
            <a:endParaRPr lang="en-US" dirty="0" smtClean="0">
              <a:latin typeface="Times New Roman" pitchFamily="18" charset="0"/>
            </a:endParaRPr>
          </a:p>
        </p:txBody>
      </p:sp>
      <p:sp>
        <p:nvSpPr>
          <p:cNvPr id="70659" name="Slide Number Placeholder 3"/>
          <p:cNvSpPr>
            <a:spLocks noGrp="1"/>
          </p:cNvSpPr>
          <p:nvPr>
            <p:ph type="sldNum" sz="quarter" idx="5"/>
          </p:nvPr>
        </p:nvSpPr>
        <p:spPr>
          <a:noFill/>
        </p:spPr>
        <p:txBody>
          <a:bodyPr/>
          <a:lstStyle/>
          <a:p>
            <a:fld id="{0E80D01C-F91B-400B-88A8-3FDDB12766F9}" type="slidenum">
              <a:rPr lang="en-US" altLang="en-US" smtClean="0">
                <a:latin typeface="Times New Roman" pitchFamily="18" charset="0"/>
                <a:cs typeface="Arial" charset="0"/>
              </a:rPr>
              <a:pPr/>
              <a:t>21</a:t>
            </a:fld>
            <a:endParaRPr lang="en-US" altLang="en-US" smtClean="0">
              <a:latin typeface="Times New Roman" pitchFamily="18"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r>
              <a:rPr lang="en-US" b="1" dirty="0" smtClean="0"/>
              <a:t>Closing the Deal</a:t>
            </a:r>
          </a:p>
          <a:p>
            <a:r>
              <a:rPr lang="en-US" dirty="0" smtClean="0"/>
              <a:t>After negotiating for a period </a:t>
            </a:r>
            <a:r>
              <a:rPr lang="en-US" dirty="0" err="1" smtClean="0"/>
              <a:t>oftime</a:t>
            </a:r>
            <a:r>
              <a:rPr lang="en-US" dirty="0" smtClean="0"/>
              <a:t>, and learning about the other party's needs, positions,</a:t>
            </a:r>
          </a:p>
          <a:p>
            <a:r>
              <a:rPr lang="en-US" b="1" dirty="0" smtClean="0"/>
              <a:t>and perhaps resistance point, the next challenge for a negotiator is to close the agreement.</a:t>
            </a:r>
          </a:p>
          <a:p>
            <a:r>
              <a:rPr lang="en-US" dirty="0" smtClean="0"/>
              <a:t>Several tactics are available to negotiators for closing a deal (see </a:t>
            </a:r>
            <a:r>
              <a:rPr lang="en-US" dirty="0" err="1" smtClean="0"/>
              <a:t>Cellich</a:t>
            </a:r>
            <a:r>
              <a:rPr lang="en-US" dirty="0" smtClean="0"/>
              <a:t>, 1997; Girard,</a:t>
            </a:r>
          </a:p>
          <a:p>
            <a:r>
              <a:rPr lang="en-US" dirty="0" smtClean="0"/>
              <a:t>1989); choosing the best tactic for a given negotiation is as much a matter of art as science.</a:t>
            </a:r>
          </a:p>
          <a:p>
            <a:r>
              <a:rPr lang="en-US" dirty="0" smtClean="0"/>
              <a:t>Provide Alternatives Rather than making a single final offer, negotiators can provide two</a:t>
            </a:r>
          </a:p>
          <a:p>
            <a:r>
              <a:rPr lang="en-US" dirty="0" smtClean="0"/>
              <a:t>or three alternative packages for the other party that are more or less equivalent in value.</a:t>
            </a:r>
          </a:p>
          <a:p>
            <a:r>
              <a:rPr lang="en-US" dirty="0" smtClean="0"/>
              <a:t>People like to have choices, and providing a counterpart with alternative packages can be a</a:t>
            </a:r>
          </a:p>
          <a:p>
            <a:r>
              <a:rPr lang="en-US" dirty="0" smtClean="0"/>
              <a:t>very effective </a:t>
            </a:r>
            <a:r>
              <a:rPr lang="en-US" dirty="0" err="1" smtClean="0"/>
              <a:t>techmique</a:t>
            </a:r>
            <a:r>
              <a:rPr lang="en-US" dirty="0" smtClean="0"/>
              <a:t> for closing a negotiation. This technique can also be used when a</a:t>
            </a:r>
          </a:p>
          <a:p>
            <a:r>
              <a:rPr lang="en-US" dirty="0" smtClean="0"/>
              <a:t>task force </a:t>
            </a:r>
            <a:r>
              <a:rPr lang="en-US" dirty="0" err="1" smtClean="0"/>
              <a:t>caIDlot</a:t>
            </a:r>
            <a:r>
              <a:rPr lang="en-US" dirty="0" smtClean="0"/>
              <a:t> decide on which recommendation to make to upper management. If in</a:t>
            </a:r>
          </a:p>
          <a:p>
            <a:r>
              <a:rPr lang="en-US" dirty="0" smtClean="0"/>
              <a:t>fact there are two distinct, defensible possible solutions, then the task force can forward</a:t>
            </a:r>
          </a:p>
          <a:p>
            <a:r>
              <a:rPr lang="en-US" dirty="0" smtClean="0"/>
              <a:t>both with a description of the costs and benefits of each.</a:t>
            </a:r>
          </a:p>
          <a:p>
            <a:r>
              <a:rPr lang="en-US" dirty="0" smtClean="0"/>
              <a:t>Assume the Close Salespeople use an assume-the-close technique frequently. After having</a:t>
            </a:r>
          </a:p>
          <a:p>
            <a:r>
              <a:rPr lang="en-US" dirty="0" smtClean="0"/>
              <a:t>a general discussion about the needs and positions of the buyer, often the seller will take</a:t>
            </a:r>
          </a:p>
          <a:p>
            <a:r>
              <a:rPr lang="en-US" dirty="0" smtClean="0"/>
              <a:t>out a large order </a:t>
            </a:r>
            <a:r>
              <a:rPr lang="en-US" dirty="0" err="1" smtClean="0"/>
              <a:t>fonu</a:t>
            </a:r>
            <a:r>
              <a:rPr lang="en-US" dirty="0" smtClean="0"/>
              <a:t> and start to complete it. The seller usually begins by asking for the</a:t>
            </a:r>
          </a:p>
          <a:p>
            <a:r>
              <a:rPr lang="en-US" dirty="0" smtClean="0"/>
              <a:t>buyer's name and address before moving on to more serious points (e.g., price, model).</a:t>
            </a:r>
          </a:p>
          <a:p>
            <a:r>
              <a:rPr lang="en-US" dirty="0" smtClean="0"/>
              <a:t>When using this </a:t>
            </a:r>
            <a:r>
              <a:rPr lang="en-US" dirty="0" err="1" smtClean="0"/>
              <a:t>teclmique</a:t>
            </a:r>
            <a:r>
              <a:rPr lang="en-US" dirty="0" smtClean="0"/>
              <a:t>, negotiators do not ask the other party if he or she would like to</a:t>
            </a:r>
          </a:p>
          <a:p>
            <a:r>
              <a:rPr lang="en-US" dirty="0" smtClean="0"/>
              <a:t>make a purchase. Rather, they act as if the decision to purchase something has already been</a:t>
            </a:r>
          </a:p>
          <a:p>
            <a:r>
              <a:rPr lang="en-US" dirty="0" smtClean="0"/>
              <a:t>made so they might as well start to get the paperwork out of the way (see Girard, 1989).</a:t>
            </a:r>
          </a:p>
          <a:p>
            <a:r>
              <a:rPr lang="en-US" b="1" dirty="0" smtClean="0"/>
              <a:t>Split the Difference Splitting the difference is perhaps the most popular closing tactic.</a:t>
            </a:r>
          </a:p>
          <a:p>
            <a:r>
              <a:rPr lang="en-US" dirty="0" smtClean="0"/>
              <a:t>The negotiator using this tactic will typically give a brief summary of the negotiation</a:t>
            </a:r>
          </a:p>
          <a:p>
            <a:r>
              <a:rPr lang="en-US" dirty="0" smtClean="0"/>
              <a:t>("We've both spent a lot of time, made many concessions, etc.") and then suggest that, because</a:t>
            </a:r>
          </a:p>
          <a:p>
            <a:r>
              <a:rPr lang="en-US" dirty="0" smtClean="0"/>
              <a:t>things are so close, "why don't we just split the difference?" While this can be an effective</a:t>
            </a:r>
          </a:p>
          <a:p>
            <a:r>
              <a:rPr lang="en-US" dirty="0" smtClean="0"/>
              <a:t>closing tactic, it does presume that the parties started with fair opening offers. A</a:t>
            </a:r>
          </a:p>
          <a:p>
            <a:r>
              <a:rPr lang="en-US" dirty="0" smtClean="0"/>
              <a:t>negotiator who uses an exaggerated opening offer and then suggests a split-the-difference</a:t>
            </a:r>
          </a:p>
          <a:p>
            <a:r>
              <a:rPr lang="en-US" dirty="0" smtClean="0"/>
              <a:t>close is using a hardball tactic (see below).</a:t>
            </a:r>
          </a:p>
          <a:p>
            <a:r>
              <a:rPr lang="en-US" b="1" dirty="0" smtClean="0"/>
              <a:t>Exploding Offers An exploding offer contains an extremely tight deadline in order to</a:t>
            </a:r>
          </a:p>
          <a:p>
            <a:r>
              <a:rPr lang="en-US" dirty="0" smtClean="0"/>
              <a:t>pressure the other party to agree quickly. For example, a person who has interviewed for a</a:t>
            </a:r>
          </a:p>
          <a:p>
            <a:r>
              <a:rPr lang="en-US" dirty="0" smtClean="0"/>
              <a:t>job may be offered a very attractive salary and benefits package, but also be told that the</a:t>
            </a:r>
          </a:p>
          <a:p>
            <a:r>
              <a:rPr lang="en-US" dirty="0" smtClean="0"/>
              <a:t>offer will expire in 24 hours. The purpose of the exploding offer is to convince the other</a:t>
            </a:r>
          </a:p>
          <a:p>
            <a:r>
              <a:rPr lang="en-US" dirty="0" smtClean="0"/>
              <a:t>party to accept the settlement and to stop considering alternatives. This is particularly effective</a:t>
            </a:r>
          </a:p>
          <a:p>
            <a:r>
              <a:rPr lang="en-US" dirty="0" smtClean="0"/>
              <a:t>in situations where the party receiving the exploding offer is still in the process of</a:t>
            </a:r>
          </a:p>
          <a:p>
            <a:r>
              <a:rPr lang="en-US" dirty="0" smtClean="0"/>
              <a:t>developing alternatives that mayor may not </a:t>
            </a:r>
            <a:r>
              <a:rPr lang="en-US" dirty="0" err="1" smtClean="0"/>
              <a:t>tum</a:t>
            </a:r>
            <a:r>
              <a:rPr lang="en-US" dirty="0" smtClean="0"/>
              <a:t> out to be viable (such as the job candidate</a:t>
            </a:r>
          </a:p>
          <a:p>
            <a:r>
              <a:rPr lang="en-US" dirty="0" smtClean="0"/>
              <a:t>who is still interviewing with other firms). People can feel quite uncomfortable about receiving</a:t>
            </a:r>
          </a:p>
          <a:p>
            <a:r>
              <a:rPr lang="en-US" dirty="0" smtClean="0"/>
              <a:t>exploding offers, however, because they feel as if they're under unfair pressure. Exploding</a:t>
            </a:r>
          </a:p>
          <a:p>
            <a:r>
              <a:rPr lang="en-US" dirty="0" smtClean="0"/>
              <a:t>offers appear to work best for organizations that have the resources to make an</a:t>
            </a:r>
          </a:p>
          <a:p>
            <a:r>
              <a:rPr lang="en-US" dirty="0" smtClean="0"/>
              <a:t>exceptionally attractive offer early in a negotiation in order to prevent the other party from</a:t>
            </a:r>
          </a:p>
          <a:p>
            <a:r>
              <a:rPr lang="en-US" dirty="0" smtClean="0"/>
              <a:t>continuing to search for a potentially superior offer.</a:t>
            </a:r>
          </a:p>
          <a:p>
            <a:r>
              <a:rPr lang="en-US" b="1" dirty="0" smtClean="0"/>
              <a:t>Sweeteners Another closing tactic is to save a special concession for the close. The other</a:t>
            </a:r>
          </a:p>
          <a:p>
            <a:r>
              <a:rPr lang="en-US" dirty="0" smtClean="0"/>
              <a:t>negotiator is told, ''I'll give you X if you agree to the deal." For instance, when selling</a:t>
            </a:r>
          </a:p>
          <a:p>
            <a:r>
              <a:rPr lang="en-US" dirty="0" smtClean="0"/>
              <a:t>a condo the owner could agree to include the previously excluded curtains, appliances,</a:t>
            </a:r>
          </a:p>
          <a:p>
            <a:r>
              <a:rPr lang="en-US" dirty="0" smtClean="0"/>
              <a:t>or light fixtures to close the deal. To use this tactic effectively, however, negotiators need to</a:t>
            </a:r>
          </a:p>
          <a:p>
            <a:r>
              <a:rPr lang="en-US" b="1" dirty="0" smtClean="0"/>
              <a:t>include the sweetener in their negotiation plans or they may concede too much during</a:t>
            </a:r>
          </a:p>
          <a:p>
            <a:r>
              <a:rPr lang="en-US" dirty="0" smtClean="0"/>
              <a:t>the close.</a:t>
            </a:r>
          </a:p>
          <a:p>
            <a:endParaRPr lang="en-US" dirty="0" smtClean="0">
              <a:latin typeface="Times New Roman" pitchFamily="18" charset="0"/>
            </a:endParaRPr>
          </a:p>
        </p:txBody>
      </p:sp>
      <p:sp>
        <p:nvSpPr>
          <p:cNvPr id="72707" name="Slide Number Placeholder 3"/>
          <p:cNvSpPr>
            <a:spLocks noGrp="1"/>
          </p:cNvSpPr>
          <p:nvPr>
            <p:ph type="sldNum" sz="quarter" idx="5"/>
          </p:nvPr>
        </p:nvSpPr>
        <p:spPr>
          <a:noFill/>
        </p:spPr>
        <p:txBody>
          <a:bodyPr/>
          <a:lstStyle/>
          <a:p>
            <a:fld id="{33D4A08D-2DC3-4FAA-BD52-E809F8956A9E}" type="slidenum">
              <a:rPr lang="en-US" altLang="en-US" smtClean="0">
                <a:latin typeface="Times New Roman" pitchFamily="18" charset="0"/>
                <a:cs typeface="Arial" charset="0"/>
              </a:rPr>
              <a:pPr/>
              <a:t>22</a:t>
            </a:fld>
            <a:endParaRPr lang="en-US" altLang="en-US" smtClean="0">
              <a:latin typeface="Times New Roman" pitchFamily="18"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a:noFill/>
          <a:ln/>
        </p:spPr>
        <p:txBody>
          <a:bodyPr/>
          <a:lstStyle/>
          <a:p>
            <a:r>
              <a:rPr lang="en-US" b="1" dirty="0" smtClean="0"/>
              <a:t>Hardball Tactics</a:t>
            </a:r>
          </a:p>
          <a:p>
            <a:r>
              <a:rPr lang="en-US" dirty="0" smtClean="0"/>
              <a:t>We now turn to a discussion of hardball tactics in negotiation. Many popular books of negotiation</a:t>
            </a:r>
          </a:p>
          <a:p>
            <a:r>
              <a:rPr lang="en-US" dirty="0" smtClean="0"/>
              <a:t>discuss using hardball negotiation tactics to beat the other party." Such tactics are designed</a:t>
            </a:r>
          </a:p>
          <a:p>
            <a:r>
              <a:rPr lang="en-US" dirty="0" smtClean="0"/>
              <a:t>to pressure negotiators to do things they would not otherwise do, and their presence</a:t>
            </a:r>
          </a:p>
          <a:p>
            <a:r>
              <a:rPr lang="en-US" dirty="0" smtClean="0"/>
              <a:t>usually disguises the user's adherence to a decidedly distributive bargaining approach. It is</a:t>
            </a:r>
          </a:p>
          <a:p>
            <a:r>
              <a:rPr lang="en-US" dirty="0" smtClean="0"/>
              <a:t>not clear exactly how often or how well these tactics work, but they work best against poorly</a:t>
            </a:r>
          </a:p>
          <a:p>
            <a:r>
              <a:rPr lang="en-US" dirty="0" smtClean="0"/>
              <a:t>prepared negotiators. They also can backfire, and there is evidence that very adversarial negotiators</a:t>
            </a:r>
          </a:p>
          <a:p>
            <a:r>
              <a:rPr lang="en-US" dirty="0" smtClean="0"/>
              <a:t>are not effective negotiators (Schneider, 2002). Many people find hardball tactics</a:t>
            </a:r>
          </a:p>
          <a:p>
            <a:r>
              <a:rPr lang="en-US" dirty="0" smtClean="0"/>
              <a:t>offensive and are motivated for revenge when such tactics are used against them. Many negotiators</a:t>
            </a:r>
          </a:p>
          <a:p>
            <a:r>
              <a:rPr lang="en-US" dirty="0" smtClean="0"/>
              <a:t>consider these tactics out-of-bounds for any negotiation situation." We do not </a:t>
            </a:r>
            <a:r>
              <a:rPr lang="en-US" dirty="0" err="1" smtClean="0"/>
              <a:t>reconunend</a:t>
            </a:r>
            <a:endParaRPr lang="en-US" dirty="0" smtClean="0"/>
          </a:p>
          <a:p>
            <a:r>
              <a:rPr lang="en-US" dirty="0" smtClean="0"/>
              <a:t>the use of any of the following techniques. In fact, it has been our experience that</a:t>
            </a:r>
          </a:p>
          <a:p>
            <a:r>
              <a:rPr lang="en-US" dirty="0" smtClean="0"/>
              <a:t>these tactics do more harm than good in negotiations. They are much more difficult to enact</a:t>
            </a:r>
          </a:p>
          <a:p>
            <a:r>
              <a:rPr lang="en-US" dirty="0" smtClean="0"/>
              <a:t>than they are to read, and each tactic involves risk for the person using it, including harm to</a:t>
            </a:r>
          </a:p>
          <a:p>
            <a:r>
              <a:rPr lang="en-US" dirty="0" smtClean="0"/>
              <a:t>reputation, lost deals, negative publicity, and consequences of the other party's revenge. It is</a:t>
            </a:r>
          </a:p>
          <a:p>
            <a:r>
              <a:rPr lang="en-US" dirty="0" smtClean="0"/>
              <a:t>imp011ant that negotiators understand hardball tactics and how they work, however, so they</a:t>
            </a:r>
          </a:p>
          <a:p>
            <a:r>
              <a:rPr lang="en-US" dirty="0" smtClean="0"/>
              <a:t>can recognize and understand them if hardball tactics are used against them.</a:t>
            </a:r>
          </a:p>
          <a:p>
            <a:endParaRPr lang="en-US" dirty="0" smtClean="0"/>
          </a:p>
          <a:p>
            <a:r>
              <a:rPr lang="en-US" dirty="0" smtClean="0"/>
              <a:t>The negotiator dealing with a party who uses hardball tactics has several choices about how</a:t>
            </a:r>
          </a:p>
          <a:p>
            <a:r>
              <a:rPr lang="en-US" dirty="0" smtClean="0"/>
              <a:t>to respond. A good strategic response to these tactics requires that the negotiator identify</a:t>
            </a:r>
          </a:p>
          <a:p>
            <a:r>
              <a:rPr lang="en-US" dirty="0" smtClean="0"/>
              <a:t>the tactic quickly and understand what it is and how it works. Most of the tactics are designed</a:t>
            </a:r>
          </a:p>
          <a:p>
            <a:r>
              <a:rPr lang="en-US" dirty="0" smtClean="0"/>
              <a:t>either to </a:t>
            </a:r>
            <a:r>
              <a:rPr lang="en-US" dirty="0" err="1" smtClean="0"/>
              <a:t>enbance</a:t>
            </a:r>
            <a:r>
              <a:rPr lang="en-US" dirty="0" smtClean="0"/>
              <a:t> the appearance of the bargaining position of the person using the</a:t>
            </a:r>
          </a:p>
          <a:p>
            <a:r>
              <a:rPr lang="en-US" dirty="0" smtClean="0"/>
              <a:t>tactic or to detract from the appearance of the options available to the other party. How best</a:t>
            </a:r>
          </a:p>
          <a:p>
            <a:r>
              <a:rPr lang="en-US" dirty="0" smtClean="0"/>
              <a:t>to respond to a tactic depends on your goals and the broader context of the negotiation</a:t>
            </a:r>
          </a:p>
          <a:p>
            <a:r>
              <a:rPr lang="en-US" dirty="0" smtClean="0"/>
              <a:t>(With whom are you negotiating? What are your alternatives?). No one response will work</a:t>
            </a:r>
          </a:p>
          <a:p>
            <a:r>
              <a:rPr lang="en-US" dirty="0" smtClean="0"/>
              <a:t>in all situations. We now discuss four main options that negotiators have for responding to</a:t>
            </a:r>
          </a:p>
          <a:p>
            <a:r>
              <a:rPr lang="en-US" dirty="0" smtClean="0"/>
              <a:t>typical hardball tactics."</a:t>
            </a:r>
          </a:p>
          <a:p>
            <a:r>
              <a:rPr lang="en-US" dirty="0" smtClean="0"/>
              <a:t>Ignore Them Although ignoring a hardball tactic may appear to be a weak response, it</a:t>
            </a:r>
          </a:p>
          <a:p>
            <a:r>
              <a:rPr lang="en-US" dirty="0" smtClean="0"/>
              <a:t>can in fact be very powerful. It takes a lot of energy to use some of the hardball tactics described</a:t>
            </a:r>
          </a:p>
          <a:p>
            <a:r>
              <a:rPr lang="en-US" dirty="0" smtClean="0"/>
              <a:t>below, and while the other side is using energy to play these games, you can be using</a:t>
            </a:r>
          </a:p>
          <a:p>
            <a:r>
              <a:rPr lang="en-US" dirty="0" smtClean="0"/>
              <a:t>your energy to work on satisfying your needs. Not responding to a threat is often the</a:t>
            </a:r>
          </a:p>
          <a:p>
            <a:r>
              <a:rPr lang="en-US" dirty="0" smtClean="0"/>
              <a:t>best way of dealing with it. Pretend you didn't hear it. Change the subject and get the other</a:t>
            </a:r>
          </a:p>
          <a:p>
            <a:r>
              <a:rPr lang="en-US" dirty="0" smtClean="0"/>
              <a:t>party involved in a new topic. Call a break and, upon returning, switch topics. All these options</a:t>
            </a:r>
          </a:p>
          <a:p>
            <a:r>
              <a:rPr lang="en-US" dirty="0" smtClean="0"/>
              <a:t>can deflate the effects of a threat and allow you to press on with your agenda while the</a:t>
            </a:r>
          </a:p>
          <a:p>
            <a:r>
              <a:rPr lang="en-US" dirty="0" smtClean="0"/>
              <a:t>other party is trying to decide what trick to use next.</a:t>
            </a:r>
          </a:p>
          <a:p>
            <a:r>
              <a:rPr lang="en-US" dirty="0" smtClean="0"/>
              <a:t>Discuss Them Fisher, </a:t>
            </a:r>
            <a:r>
              <a:rPr lang="en-US" dirty="0" err="1" smtClean="0"/>
              <a:t>Ury</a:t>
            </a:r>
            <a:r>
              <a:rPr lang="en-US" dirty="0" smtClean="0"/>
              <a:t>, and Patton suggest that a good way to deal with hardball tactics</a:t>
            </a:r>
          </a:p>
          <a:p>
            <a:r>
              <a:rPr lang="en-US" dirty="0" smtClean="0"/>
              <a:t>is to discuss them-that is, label the tactic and indicate to the other party that you know</a:t>
            </a:r>
          </a:p>
          <a:p>
            <a:r>
              <a:rPr lang="en-US" dirty="0" smtClean="0"/>
              <a:t>what she is doing (Fisher, </a:t>
            </a:r>
            <a:r>
              <a:rPr lang="en-US" dirty="0" err="1" smtClean="0"/>
              <a:t>Ury</a:t>
            </a:r>
            <a:r>
              <a:rPr lang="en-US" dirty="0" smtClean="0"/>
              <a:t>, and Patton, 1991; </a:t>
            </a:r>
            <a:r>
              <a:rPr lang="en-US" dirty="0" err="1" smtClean="0"/>
              <a:t>Ury</a:t>
            </a:r>
            <a:r>
              <a:rPr lang="en-US" dirty="0" smtClean="0"/>
              <a:t>, 1991; Weeks, 2001). Then offer to</a:t>
            </a:r>
          </a:p>
          <a:p>
            <a:r>
              <a:rPr lang="en-US" dirty="0" smtClean="0"/>
              <a:t>negotiate the negotiation process itself, such as behavioral expectations of the parties, before</a:t>
            </a:r>
          </a:p>
          <a:p>
            <a:r>
              <a:rPr lang="en-US" dirty="0" smtClean="0"/>
              <a:t>continuing on to the substance of the talks. Propose a shift to less aggressive methods</a:t>
            </a:r>
          </a:p>
          <a:p>
            <a:r>
              <a:rPr lang="en-US" dirty="0" smtClean="0"/>
              <a:t>of negotiating. Explicitly acknowledge that the other party is a tough negotiator but that</a:t>
            </a:r>
          </a:p>
          <a:p>
            <a:r>
              <a:rPr lang="en-US" dirty="0" smtClean="0"/>
              <a:t>you can be tough too. Then suggest that you both change to more productive methods that</a:t>
            </a:r>
          </a:p>
          <a:p>
            <a:r>
              <a:rPr lang="en-US" dirty="0" smtClean="0"/>
              <a:t>can allow you both to gain. Fisher, </a:t>
            </a:r>
            <a:r>
              <a:rPr lang="en-US" dirty="0" err="1" smtClean="0"/>
              <a:t>Ury</a:t>
            </a:r>
            <a:r>
              <a:rPr lang="en-US" dirty="0" smtClean="0"/>
              <a:t>, and Patton suggest that negotiators separate the</a:t>
            </a:r>
          </a:p>
          <a:p>
            <a:r>
              <a:rPr lang="en-US" dirty="0" smtClean="0"/>
              <a:t>people from the problem and then be hard on the problem, soft on the people. It doesn't</a:t>
            </a:r>
          </a:p>
          <a:p>
            <a:r>
              <a:rPr lang="en-US" dirty="0" smtClean="0"/>
              <a:t>hurt to remind the other negotiator of this from time to time during the negotiation.</a:t>
            </a:r>
          </a:p>
          <a:p>
            <a:r>
              <a:rPr lang="en-US" dirty="0" smtClean="0"/>
              <a:t>Respond in Kind It is always possible to respond to a hardball tactic with one of your</a:t>
            </a:r>
          </a:p>
          <a:p>
            <a:r>
              <a:rPr lang="en-US" dirty="0" smtClean="0"/>
              <a:t>own. Although this response can result in chaos, produce hard feelings, and be counterproductive,</a:t>
            </a:r>
          </a:p>
          <a:p>
            <a:r>
              <a:rPr lang="en-US" dirty="0" smtClean="0"/>
              <a:t>it is not an option that should be dismissed out of hand. Once the smoke clears,</a:t>
            </a:r>
          </a:p>
          <a:p>
            <a:r>
              <a:rPr lang="en-US" dirty="0" smtClean="0"/>
              <a:t>both parties will realize that they are skilled in the use of hardball tactics and may recognize</a:t>
            </a:r>
          </a:p>
          <a:p>
            <a:r>
              <a:rPr lang="en-US" dirty="0" smtClean="0"/>
              <a:t>that it is time to try something different. Responding in kind may be most useful when</a:t>
            </a:r>
          </a:p>
          <a:p>
            <a:r>
              <a:rPr lang="en-US" dirty="0" smtClean="0"/>
              <a:t>dealing with another party who is testing your resolve or as a response to exaggerated positions</a:t>
            </a:r>
          </a:p>
          <a:p>
            <a:r>
              <a:rPr lang="en-US" dirty="0" smtClean="0"/>
              <a:t>taken in negotiations. A participant in a negotiation seminar told one of the authors</a:t>
            </a:r>
          </a:p>
          <a:p>
            <a:r>
              <a:rPr lang="en-US" dirty="0" smtClean="0"/>
              <a:t>the following story about bargaining for a carpet in a northern African country:</a:t>
            </a:r>
          </a:p>
          <a:p>
            <a:r>
              <a:rPr lang="en-US" dirty="0" smtClean="0"/>
              <a:t>I knew that the value of the carpet was about $2,000 because I had been looking at carpets</a:t>
            </a:r>
          </a:p>
          <a:p>
            <a:r>
              <a:rPr lang="en-US" dirty="0" smtClean="0"/>
              <a:t>throughout my trip. I found the carpet that I wanted and made sure not to appear too interested.</a:t>
            </a:r>
          </a:p>
          <a:p>
            <a:r>
              <a:rPr lang="en-US" dirty="0" smtClean="0"/>
              <a:t>I discussed some other carpets with the vendor before moving on to the carpet that I really</a:t>
            </a:r>
          </a:p>
          <a:p>
            <a:r>
              <a:rPr lang="en-US" dirty="0" smtClean="0"/>
              <a:t>wanted. When I asked him the price of this carpet, he replied $9,000. I replied that I would</a:t>
            </a:r>
          </a:p>
          <a:p>
            <a:r>
              <a:rPr lang="en-US" dirty="0" smtClean="0"/>
              <a:t>give him </a:t>
            </a:r>
            <a:r>
              <a:rPr lang="en-US" i="1" dirty="0" smtClean="0"/>
              <a:t>negative $5,000. We bargained for a while and I bought the carpet for $2,000.</a:t>
            </a:r>
          </a:p>
          <a:p>
            <a:endParaRPr lang="en-US" i="1" dirty="0" smtClean="0"/>
          </a:p>
          <a:p>
            <a:r>
              <a:rPr lang="en-US" dirty="0" smtClean="0"/>
              <a:t>The purchaser in this negotiation clearly responded to a hardball tactic with one of his</a:t>
            </a:r>
          </a:p>
          <a:p>
            <a:r>
              <a:rPr lang="en-US" dirty="0" smtClean="0"/>
              <a:t>own. When asked if he felt comfortable with his opening bid, he responded:</a:t>
            </a:r>
          </a:p>
          <a:p>
            <a:r>
              <a:rPr lang="en-US" dirty="0" smtClean="0"/>
              <a:t>Sure. Why not? The seller knew the value of the carpet was about $2,000. If anything, he seemed</a:t>
            </a:r>
          </a:p>
          <a:p>
            <a:r>
              <a:rPr lang="en-US" dirty="0" smtClean="0"/>
              <a:t>to respect me when I bargained this way. If I had opened with a positive number I would have</a:t>
            </a:r>
          </a:p>
          <a:p>
            <a:r>
              <a:rPr lang="en-US" dirty="0" smtClean="0"/>
              <a:t>ended up having to pay more than the carpet was worth. And I really wanted the carpet.</a:t>
            </a:r>
          </a:p>
          <a:p>
            <a:r>
              <a:rPr lang="en-US" dirty="0" smtClean="0"/>
              <a:t>Co-Opt the Other Party Another way to deal with negotiators who are known to use aggressive</a:t>
            </a:r>
          </a:p>
          <a:p>
            <a:r>
              <a:rPr lang="en-US" dirty="0" smtClean="0"/>
              <a:t>hardball tactics is to try to befriend them before they use the tactics on you. This</a:t>
            </a:r>
          </a:p>
          <a:p>
            <a:r>
              <a:rPr lang="en-US" dirty="0" smtClean="0"/>
              <a:t>approach is built on the theory that it is much more difficult to attack a friend than an</a:t>
            </a:r>
          </a:p>
          <a:p>
            <a:r>
              <a:rPr lang="en-US" dirty="0" smtClean="0"/>
              <a:t>enemy. If you can stress what you have in common with the other party and find another</a:t>
            </a:r>
          </a:p>
          <a:p>
            <a:r>
              <a:rPr lang="en-US" dirty="0" smtClean="0"/>
              <a:t>element upon which to place the blame (the system, foreign competition), you may then</a:t>
            </a:r>
          </a:p>
          <a:p>
            <a:r>
              <a:rPr lang="en-US" dirty="0" smtClean="0"/>
              <a:t>be able to sidetrack the other party and thereby prevent the use of any hardball tactics.</a:t>
            </a:r>
            <a:endParaRPr lang="en-US" b="0" dirty="0" smtClean="0">
              <a:latin typeface="Times New Roman" pitchFamily="18" charset="0"/>
            </a:endParaRPr>
          </a:p>
        </p:txBody>
      </p:sp>
      <p:sp>
        <p:nvSpPr>
          <p:cNvPr id="74755" name="Slide Number Placeholder 3"/>
          <p:cNvSpPr>
            <a:spLocks noGrp="1"/>
          </p:cNvSpPr>
          <p:nvPr>
            <p:ph type="sldNum" sz="quarter" idx="5"/>
          </p:nvPr>
        </p:nvSpPr>
        <p:spPr>
          <a:noFill/>
        </p:spPr>
        <p:txBody>
          <a:bodyPr/>
          <a:lstStyle/>
          <a:p>
            <a:fld id="{C9B97F48-0643-4D67-B421-12355BA9D947}" type="slidenum">
              <a:rPr lang="en-US" altLang="en-US" smtClean="0">
                <a:latin typeface="Times New Roman" pitchFamily="18" charset="0"/>
                <a:cs typeface="Arial" charset="0"/>
              </a:rPr>
              <a:pPr/>
              <a:t>23</a:t>
            </a:fld>
            <a:endParaRPr lang="en-US" altLang="en-US" smtClean="0">
              <a:latin typeface="Times New Roman" pitchFamily="18"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a:noFill/>
          <a:ln/>
        </p:spPr>
        <p:txBody>
          <a:bodyPr/>
          <a:lstStyle/>
          <a:p>
            <a:r>
              <a:rPr lang="en-US" b="1" dirty="0" smtClean="0"/>
              <a:t>Typical Hardball Tactics</a:t>
            </a:r>
          </a:p>
          <a:p>
            <a:r>
              <a:rPr lang="en-US" dirty="0" smtClean="0"/>
              <a:t>We will now discuss some of the more frequently described hardball tactics and their</a:t>
            </a:r>
          </a:p>
          <a:p>
            <a:r>
              <a:rPr lang="en-US" dirty="0" smtClean="0"/>
              <a:t>weaknesses.</a:t>
            </a:r>
          </a:p>
          <a:p>
            <a:r>
              <a:rPr lang="en-US" b="1" dirty="0" err="1" smtClean="0"/>
              <a:t>Lowbali</a:t>
            </a:r>
            <a:r>
              <a:rPr lang="en-US" b="1" dirty="0" smtClean="0"/>
              <a:t>/</a:t>
            </a:r>
            <a:r>
              <a:rPr lang="en-US" b="1" dirty="0" err="1" smtClean="0"/>
              <a:t>Highbali</a:t>
            </a:r>
            <a:r>
              <a:rPr lang="en-US" b="1" dirty="0" smtClean="0"/>
              <a:t> Negotiators using the lowball (highball) tactic </a:t>
            </a:r>
            <a:r>
              <a:rPr lang="en-US" b="1" dirty="0" err="1" smtClean="0"/>
              <a:t>stalt</a:t>
            </a:r>
            <a:r>
              <a:rPr lang="en-US" b="1" dirty="0" smtClean="0"/>
              <a:t> with a ridiculously</a:t>
            </a:r>
          </a:p>
          <a:p>
            <a:r>
              <a:rPr lang="en-US" dirty="0" smtClean="0"/>
              <a:t>low (or high) opening offer that they know they will never achieve. The theory is that the</a:t>
            </a:r>
          </a:p>
          <a:p>
            <a:r>
              <a:rPr lang="en-US" dirty="0" smtClean="0"/>
              <a:t>extreme offer will cause the other party to reevaluate his or her own opening offer and</a:t>
            </a:r>
          </a:p>
          <a:p>
            <a:r>
              <a:rPr lang="en-US" dirty="0" smtClean="0"/>
              <a:t>move closer to or beyond their resistance point. For example, one of the authors of this</a:t>
            </a:r>
          </a:p>
          <a:p>
            <a:r>
              <a:rPr lang="en-US" b="1" dirty="0" smtClean="0"/>
              <a:t>book was in a labor-management negotiation where the union's first offer was to request a</a:t>
            </a:r>
          </a:p>
          <a:p>
            <a:r>
              <a:rPr lang="en-US" dirty="0" smtClean="0"/>
              <a:t>45 percent salary increase over three years. Given that recent settlements in neighboring</a:t>
            </a:r>
          </a:p>
          <a:p>
            <a:r>
              <a:rPr lang="en-US" dirty="0" smtClean="0"/>
              <a:t>universities had been 3 to 4 percent, this qualified as a highball offer!</a:t>
            </a:r>
          </a:p>
          <a:p>
            <a:r>
              <a:rPr lang="en-US" dirty="0" smtClean="0"/>
              <a:t>The risk of using this tactic is that the other party will think negotiating is a waste of</a:t>
            </a:r>
          </a:p>
          <a:p>
            <a:r>
              <a:rPr lang="en-US" dirty="0" smtClean="0"/>
              <a:t>time and will stop negotiating. Even if the other party continues to negotiate after receiving</a:t>
            </a:r>
          </a:p>
          <a:p>
            <a:r>
              <a:rPr lang="en-US" dirty="0" smtClean="0"/>
              <a:t>a low ball (highball) offer, however, it takes a very skilled negotiator to be able to justify the</a:t>
            </a:r>
          </a:p>
          <a:p>
            <a:r>
              <a:rPr lang="en-US" dirty="0" smtClean="0"/>
              <a:t>extreme opening offer and to finesse the negotiation back to a point where the other side</a:t>
            </a:r>
          </a:p>
          <a:p>
            <a:r>
              <a:rPr lang="en-US" dirty="0" smtClean="0"/>
              <a:t>will be willing to make a major concession toward the outrageous bid.</a:t>
            </a:r>
          </a:p>
          <a:p>
            <a:r>
              <a:rPr lang="en-US" dirty="0" smtClean="0"/>
              <a:t>The best way to deal with a lowball (highball) tactic is not to make a counteroffer,</a:t>
            </a:r>
          </a:p>
          <a:p>
            <a:r>
              <a:rPr lang="en-US" dirty="0" smtClean="0"/>
              <a:t>but to ask for a more reasonable opening offer from the other party (the union in the example</a:t>
            </a:r>
          </a:p>
          <a:p>
            <a:r>
              <a:rPr lang="en-US" dirty="0" smtClean="0"/>
              <a:t>above responded to this request by tabling an offer for a 6 percent increase, above</a:t>
            </a:r>
          </a:p>
          <a:p>
            <a:r>
              <a:rPr lang="en-US" dirty="0" smtClean="0"/>
              <a:t>the industry average but not qualifying as a highball offer). The reason that requesting a</a:t>
            </a:r>
          </a:p>
          <a:p>
            <a:r>
              <a:rPr lang="en-US" dirty="0" smtClean="0"/>
              <a:t>reasonable opening offer is important is because this tactic works in the split second between</a:t>
            </a:r>
          </a:p>
          <a:p>
            <a:r>
              <a:rPr lang="en-US" dirty="0" smtClean="0"/>
              <a:t>hearing the other party's opening offer and the delivery of your first offer. If you</a:t>
            </a:r>
          </a:p>
          <a:p>
            <a:r>
              <a:rPr lang="en-US" dirty="0" smtClean="0"/>
              <a:t>give in to the natural tendency to change your opening offer because it would be embarrassing</a:t>
            </a:r>
          </a:p>
          <a:p>
            <a:r>
              <a:rPr lang="en-US" dirty="0" smtClean="0"/>
              <a:t>to start negotiations so far </a:t>
            </a:r>
            <a:r>
              <a:rPr lang="en-US" dirty="0" err="1" smtClean="0"/>
              <a:t>apatt</a:t>
            </a:r>
            <a:r>
              <a:rPr lang="en-US" dirty="0" smtClean="0"/>
              <a:t>, or because the other party's extreme opening</a:t>
            </a:r>
          </a:p>
          <a:p>
            <a:r>
              <a:rPr lang="en-US" dirty="0" smtClean="0"/>
              <a:t>makes you rethink where the bargaining zone may lie, then you have fallen victim</a:t>
            </a:r>
          </a:p>
          <a:p>
            <a:r>
              <a:rPr lang="en-US" dirty="0" smtClean="0"/>
              <a:t>to this tactic. When this happens, you have been "anchored" by the other party's extreme</a:t>
            </a:r>
          </a:p>
          <a:p>
            <a:r>
              <a:rPr lang="en-US" dirty="0" smtClean="0"/>
              <a:t>first offer.</a:t>
            </a:r>
          </a:p>
          <a:p>
            <a:r>
              <a:rPr lang="en-US" dirty="0" smtClean="0"/>
              <a:t>Good preparation for the negotiation is a critical defense against this tactic (see</a:t>
            </a:r>
          </a:p>
          <a:p>
            <a:r>
              <a:rPr lang="en-US" dirty="0" smtClean="0"/>
              <a:t>Chapter 4). Proper planning will help you know the general range for the value of the item under discussion and allow you to respond verbally with one of several different</a:t>
            </a:r>
          </a:p>
          <a:p>
            <a:r>
              <a:rPr lang="en-US" dirty="0" smtClean="0"/>
              <a:t>strategies: (l) insisting that the other party start with a reasonable opening offer and</a:t>
            </a:r>
          </a:p>
          <a:p>
            <a:r>
              <a:rPr lang="en-US" dirty="0" smtClean="0"/>
              <a:t>refusing to negotiate further until he or she does; (2) stating your understanding of the</a:t>
            </a:r>
          </a:p>
          <a:p>
            <a:r>
              <a:rPr lang="en-US" dirty="0" smtClean="0"/>
              <a:t>general market value of the item being discussed, supporting it with facts and figures,</a:t>
            </a:r>
          </a:p>
          <a:p>
            <a:r>
              <a:rPr lang="en-US" dirty="0" smtClean="0"/>
              <a:t>and by doing so, demonstrating to the other party that you won't be tricked; (3) threatening</a:t>
            </a:r>
          </a:p>
          <a:p>
            <a:r>
              <a:rPr lang="en-US" dirty="0" smtClean="0"/>
              <a:t>to leave the negotiation, either briefly or for good, to demonstrate dissatisfaction</a:t>
            </a:r>
          </a:p>
          <a:p>
            <a:r>
              <a:rPr lang="en-US" dirty="0" smtClean="0"/>
              <a:t>with the other party for using this tactic; and (4) responding with an extreme</a:t>
            </a:r>
          </a:p>
          <a:p>
            <a:r>
              <a:rPr lang="en-US" b="1" dirty="0" smtClean="0"/>
              <a:t>counteroffer to send a clear message you won't be anchored by an extreme offer from</a:t>
            </a:r>
          </a:p>
          <a:p>
            <a:r>
              <a:rPr lang="en-US" dirty="0" smtClean="0"/>
              <a:t>the other party.</a:t>
            </a:r>
          </a:p>
          <a:p>
            <a:r>
              <a:rPr lang="en-US" b="1" dirty="0" smtClean="0"/>
              <a:t>Bogey Negotiators using the bogey tactic pretend that an issue of little or no importance</a:t>
            </a:r>
          </a:p>
          <a:p>
            <a:r>
              <a:rPr lang="en-US" dirty="0" smtClean="0"/>
              <a:t>to them is quite important. Later in the negotiation, this issue can then be traded for major</a:t>
            </a:r>
          </a:p>
          <a:p>
            <a:r>
              <a:rPr lang="en-US" b="1" dirty="0" smtClean="0"/>
              <a:t>concessions on issues that are actually important to them. This tactic is most effective when</a:t>
            </a:r>
          </a:p>
          <a:p>
            <a:r>
              <a:rPr lang="en-US" dirty="0" smtClean="0"/>
              <a:t>negotiators identify an issue that is quite important to the other side but </a:t>
            </a:r>
            <a:r>
              <a:rPr lang="en-US" dirty="0" err="1" smtClean="0"/>
              <a:t>oflittle</a:t>
            </a:r>
            <a:r>
              <a:rPr lang="en-US" dirty="0" smtClean="0"/>
              <a:t> value to</a:t>
            </a:r>
          </a:p>
          <a:p>
            <a:r>
              <a:rPr lang="en-US" dirty="0" smtClean="0"/>
              <a:t>themselves. For example, a seller may have a product in the warehouse ready for delivery.</a:t>
            </a:r>
          </a:p>
          <a:p>
            <a:r>
              <a:rPr lang="en-US" b="1" dirty="0" smtClean="0"/>
              <a:t>\¥hen negotiating with a purchasing agent, however, the seller may ask for large concessions</a:t>
            </a:r>
          </a:p>
          <a:p>
            <a:r>
              <a:rPr lang="en-US" dirty="0" smtClean="0"/>
              <a:t>to process a rush order for the client. The seller can reduce the size of the concession</a:t>
            </a:r>
          </a:p>
          <a:p>
            <a:r>
              <a:rPr lang="en-US" b="1" dirty="0" smtClean="0"/>
              <a:t>demanded for the rush order in exchange for concessions on other issues, such as the price</a:t>
            </a:r>
          </a:p>
          <a:p>
            <a:r>
              <a:rPr lang="en-US" dirty="0" smtClean="0"/>
              <a:t>or the size of the order. Another example of a bogey is to argue as if you want a particular</a:t>
            </a:r>
          </a:p>
          <a:p>
            <a:r>
              <a:rPr lang="en-US" dirty="0" smtClean="0"/>
              <a:t>work assignment or project (when in fact you don't prefer it) and then, in exchange for</a:t>
            </a:r>
          </a:p>
          <a:p>
            <a:r>
              <a:rPr lang="en-US" dirty="0" smtClean="0"/>
              <a:t>large concessions from the other party, accept the </a:t>
            </a:r>
            <a:r>
              <a:rPr lang="en-US" dirty="0" err="1" smtClean="0"/>
              <a:t>assigmnent</a:t>
            </a:r>
            <a:r>
              <a:rPr lang="en-US" dirty="0" smtClean="0"/>
              <a:t> you actually prefer (but had</a:t>
            </a:r>
          </a:p>
          <a:p>
            <a:r>
              <a:rPr lang="en-US" dirty="0" smtClean="0"/>
              <a:t>pretended not to).</a:t>
            </a:r>
          </a:p>
          <a:p>
            <a:r>
              <a:rPr lang="en-US" dirty="0" smtClean="0"/>
              <a:t>This tactic is fundamentally deceptive, and as such it can be a difficult tactic to enact.</a:t>
            </a:r>
          </a:p>
          <a:p>
            <a:r>
              <a:rPr lang="en-US" dirty="0" smtClean="0"/>
              <a:t>Typically, the other party will negotiate in good faith and take you seriously when you are</a:t>
            </a:r>
          </a:p>
          <a:p>
            <a:r>
              <a:rPr lang="en-US" dirty="0" smtClean="0"/>
              <a:t>trying to make a case for the issue that you want to bogey. This can lead to the very unusual</a:t>
            </a:r>
          </a:p>
          <a:p>
            <a:r>
              <a:rPr lang="en-US" dirty="0" smtClean="0"/>
              <a:t>situation of both negotiators arguing against their true wishes (the other party is asking for</a:t>
            </a:r>
          </a:p>
          <a:p>
            <a:r>
              <a:rPr lang="en-US" dirty="0" smtClean="0"/>
              <a:t>large concessions on other issues to give you the bogey issue you really don't want, and you</a:t>
            </a:r>
          </a:p>
          <a:p>
            <a:r>
              <a:rPr lang="en-US" dirty="0" smtClean="0"/>
              <a:t>are spending time evaluating offers and making arguments for an issue you know you do</a:t>
            </a:r>
          </a:p>
          <a:p>
            <a:r>
              <a:rPr lang="en-US" dirty="0" smtClean="0"/>
              <a:t>not want). It can also be very difficult to change gracefully and accept an offer in completely</a:t>
            </a:r>
          </a:p>
          <a:p>
            <a:r>
              <a:rPr lang="en-US" dirty="0" smtClean="0"/>
              <a:t>the opposite direction. If this maneuver cannot be done, however, then you may end</a:t>
            </a:r>
          </a:p>
          <a:p>
            <a:r>
              <a:rPr lang="en-US" dirty="0" smtClean="0"/>
              <a:t>up accepting a </a:t>
            </a:r>
            <a:r>
              <a:rPr lang="en-US" dirty="0" err="1" smtClean="0"/>
              <a:t>SUboptimal</a:t>
            </a:r>
            <a:r>
              <a:rPr lang="en-US" dirty="0" smtClean="0"/>
              <a:t> deal-the bogey may be something you do not really want, and</a:t>
            </a:r>
          </a:p>
          <a:p>
            <a:r>
              <a:rPr lang="en-US" dirty="0" smtClean="0"/>
              <a:t>perhaps the other party doesn't either.</a:t>
            </a:r>
          </a:p>
          <a:p>
            <a:r>
              <a:rPr lang="en-US" dirty="0" smtClean="0"/>
              <a:t>Research by O'Connor and </a:t>
            </a:r>
            <a:r>
              <a:rPr lang="en-US" dirty="0" err="1" smtClean="0"/>
              <a:t>Carnevale</a:t>
            </a:r>
            <a:r>
              <a:rPr lang="en-US" dirty="0" smtClean="0"/>
              <a:t> (1997) suggests that bogeys </a:t>
            </a:r>
            <a:r>
              <a:rPr lang="en-US" dirty="0" err="1" smtClean="0"/>
              <a:t>OCCur</a:t>
            </a:r>
            <a:r>
              <a:rPr lang="en-US" dirty="0" smtClean="0"/>
              <a:t> more often</a:t>
            </a:r>
          </a:p>
          <a:p>
            <a:r>
              <a:rPr lang="en-US" dirty="0" smtClean="0"/>
              <a:t>by omission than commission. They suggest that negotiators who wish to use the bogey</a:t>
            </a:r>
          </a:p>
          <a:p>
            <a:r>
              <a:rPr lang="en-US" dirty="0" smtClean="0"/>
              <a:t>should "get the other person to state his or her preferences on all the issues first and</a:t>
            </a:r>
          </a:p>
          <a:p>
            <a:r>
              <a:rPr lang="en-US" dirty="0" smtClean="0"/>
              <a:t>look for common value" (p. 513). This presumes that the other person will state their</a:t>
            </a:r>
          </a:p>
          <a:p>
            <a:r>
              <a:rPr lang="en-US" dirty="0" smtClean="0"/>
              <a:t>preferences accurately, which is not always true-negotiators may deliberately misstate</a:t>
            </a:r>
          </a:p>
          <a:p>
            <a:r>
              <a:rPr lang="en-US" dirty="0" smtClean="0"/>
              <a:t>their true preferences to try to set up a bogey. O'Connor and </a:t>
            </a:r>
            <a:r>
              <a:rPr lang="en-US" dirty="0" err="1" smtClean="0"/>
              <a:t>Carnevale</a:t>
            </a:r>
            <a:r>
              <a:rPr lang="en-US" dirty="0" smtClean="0"/>
              <a:t> do suggest that</a:t>
            </a:r>
          </a:p>
          <a:p>
            <a:r>
              <a:rPr lang="en-US" dirty="0" smtClean="0"/>
              <a:t>the tactic may be harmful to relationships, however, if the other party reacts strongly to</a:t>
            </a:r>
          </a:p>
          <a:p>
            <a:r>
              <a:rPr lang="en-US" dirty="0" smtClean="0"/>
              <a:t>being misled.24</a:t>
            </a:r>
          </a:p>
          <a:p>
            <a:r>
              <a:rPr lang="en-US" dirty="0" smtClean="0"/>
              <a:t>Although the bogey is a difficult tactic to defend against, being well prepared for the</a:t>
            </a:r>
          </a:p>
          <a:p>
            <a:r>
              <a:rPr lang="en-US" dirty="0" smtClean="0"/>
              <a:t>negotiation will make you less susceptible to it. When the other party takes a position C0111-</a:t>
            </a:r>
          </a:p>
          <a:p>
            <a:r>
              <a:rPr lang="en-US" dirty="0" err="1" smtClean="0"/>
              <a:t>pletely</a:t>
            </a:r>
            <a:r>
              <a:rPr lang="en-US" dirty="0" smtClean="0"/>
              <a:t> counter to what you expected, you may suspect tl13t a bogey tactic is being used.</a:t>
            </a:r>
          </a:p>
          <a:p>
            <a:r>
              <a:rPr lang="en-US" dirty="0" smtClean="0"/>
              <a:t>Probing with questions about why the other party wants a particular outcome may help you</a:t>
            </a:r>
          </a:p>
          <a:p>
            <a:r>
              <a:rPr lang="en-US" dirty="0" smtClean="0"/>
              <a:t>reduce the effectiveness of a bogey. Finally, you should be very cautious about sudden reversals in positions taken by the other party, especially late in a negotiation. This may be</a:t>
            </a:r>
          </a:p>
          <a:p>
            <a:r>
              <a:rPr lang="en-US" dirty="0" smtClean="0"/>
              <a:t>a sign that the bogey tactic has been in use. Again, questioning the other party carefully</a:t>
            </a:r>
          </a:p>
          <a:p>
            <a:r>
              <a:rPr lang="en-US" dirty="0" smtClean="0"/>
              <a:t>about why the reverse position is suddenly acceptable and not conceding too much after</a:t>
            </a:r>
          </a:p>
          <a:p>
            <a:r>
              <a:rPr lang="en-US" dirty="0" smtClean="0"/>
              <a:t>the other </a:t>
            </a:r>
            <a:r>
              <a:rPr lang="en-US" dirty="0" err="1" smtClean="0"/>
              <a:t>pmty</a:t>
            </a:r>
            <a:r>
              <a:rPr lang="en-US" dirty="0" smtClean="0"/>
              <a:t> completely reverses a position may significantly reduce the effectiveness of</a:t>
            </a:r>
          </a:p>
          <a:p>
            <a:r>
              <a:rPr lang="en-US" dirty="0" smtClean="0"/>
              <a:t>the bogey.</a:t>
            </a:r>
          </a:p>
          <a:p>
            <a:r>
              <a:rPr lang="en-US" b="1" dirty="0" smtClean="0"/>
              <a:t>The Nibble Negotiators using the nibble tactic ask for a proportionally small concession</a:t>
            </a:r>
          </a:p>
          <a:p>
            <a:r>
              <a:rPr lang="en-US" dirty="0" smtClean="0"/>
              <a:t>(for instance, I to 2 percent of the total profit of the deal) on an item that hasn't been discussed</a:t>
            </a:r>
          </a:p>
          <a:p>
            <a:r>
              <a:rPr lang="en-US" dirty="0" smtClean="0"/>
              <a:t>previously in order to close the deal. Herb Cohen (1980) describes the nibble as follows:</a:t>
            </a:r>
          </a:p>
          <a:p>
            <a:r>
              <a:rPr lang="en-US" dirty="0" smtClean="0"/>
              <a:t>After trying many different snits in a clothing store, tell the clerk that you will take a</a:t>
            </a:r>
          </a:p>
          <a:p>
            <a:r>
              <a:rPr lang="en-US" dirty="0" smtClean="0"/>
              <a:t>given suit if a tie is included for free. The tie is the nibble. Cohen claims that he usually gets</a:t>
            </a:r>
          </a:p>
          <a:p>
            <a:r>
              <a:rPr lang="en-US" b="1" dirty="0" smtClean="0"/>
              <a:t>the tie. In a business context, the tactic occurs like this: After a considerable amount of time</a:t>
            </a:r>
          </a:p>
          <a:p>
            <a:r>
              <a:rPr lang="en-US" b="1" dirty="0" smtClean="0"/>
              <a:t>has been spent in negotiation, when an agreement is close, one party asks to include a</a:t>
            </a:r>
          </a:p>
          <a:p>
            <a:r>
              <a:rPr lang="en-US" dirty="0" smtClean="0"/>
              <a:t>clause that hasn't been discussed previously and that will cost the other </a:t>
            </a:r>
            <a:r>
              <a:rPr lang="en-US" dirty="0" err="1" smtClean="0"/>
              <a:t>pmty</a:t>
            </a:r>
            <a:r>
              <a:rPr lang="en-US" dirty="0" smtClean="0"/>
              <a:t> a proportionally</a:t>
            </a:r>
          </a:p>
          <a:p>
            <a:r>
              <a:rPr lang="en-US" dirty="0" smtClean="0"/>
              <a:t>small amount. This amount is too small to lose the deal over, but large enough to upset</a:t>
            </a:r>
          </a:p>
          <a:p>
            <a:r>
              <a:rPr lang="en-US" dirty="0" smtClean="0"/>
              <a:t>the other party. This is the major weakness with the nibble tactic-many people feel that the</a:t>
            </a:r>
          </a:p>
          <a:p>
            <a:r>
              <a:rPr lang="en-US" dirty="0" smtClean="0"/>
              <a:t>party using the nibble did not bargain in good faith (as part of a fair negotiation process, all</a:t>
            </a:r>
          </a:p>
          <a:p>
            <a:r>
              <a:rPr lang="en-US" dirty="0" smtClean="0"/>
              <a:t>items to be discussed during the negotiation should be placed on the agenda early). Even if</a:t>
            </a:r>
          </a:p>
          <a:p>
            <a:r>
              <a:rPr lang="en-US" dirty="0" smtClean="0"/>
              <a:t>the party claims to be very embarrassed about forgetting this item until now, the party who</a:t>
            </a:r>
          </a:p>
          <a:p>
            <a:r>
              <a:rPr lang="en-US" dirty="0" smtClean="0"/>
              <a:t>has been nibbled will not feel good about the process and will be motivated to seek revenge</a:t>
            </a:r>
          </a:p>
          <a:p>
            <a:r>
              <a:rPr lang="en-US" dirty="0" smtClean="0"/>
              <a:t>in future negotiations.</a:t>
            </a:r>
          </a:p>
          <a:p>
            <a:r>
              <a:rPr lang="en-US" dirty="0" smtClean="0"/>
              <a:t>According to Landon (1997), there are two good ways to combat the nibble. First,</a:t>
            </a:r>
          </a:p>
          <a:p>
            <a:r>
              <a:rPr lang="en-US" dirty="0" smtClean="0"/>
              <a:t>respond to each nibble with the question "What else do you want?" This should continue</a:t>
            </a:r>
          </a:p>
          <a:p>
            <a:r>
              <a:rPr lang="en-US" dirty="0" smtClean="0"/>
              <a:t>until the other party indicates that all issues are in the open; then both parties can discuss</a:t>
            </a:r>
          </a:p>
          <a:p>
            <a:r>
              <a:rPr lang="en-US" dirty="0" smtClean="0"/>
              <a:t>all the issues simultaneously. Second, have your own nibbles prepared to offer in exchange.</a:t>
            </a:r>
          </a:p>
          <a:p>
            <a:r>
              <a:rPr lang="en-US" dirty="0" smtClean="0"/>
              <a:t>When the other party suggests a nibble on one issue, you can respond with your</a:t>
            </a:r>
          </a:p>
          <a:p>
            <a:r>
              <a:rPr lang="en-US" dirty="0" smtClean="0"/>
              <a:t>own nibble on another.</a:t>
            </a:r>
          </a:p>
          <a:p>
            <a:r>
              <a:rPr lang="en-US" b="1" dirty="0" smtClean="0"/>
              <a:t>Chicken The chicken tactic is named after the 1950s challenge, portrayed in the James</a:t>
            </a:r>
          </a:p>
          <a:p>
            <a:r>
              <a:rPr lang="en-US" dirty="0" smtClean="0"/>
              <a:t>Dean movie </a:t>
            </a:r>
            <a:r>
              <a:rPr lang="en-US" i="1" dirty="0" smtClean="0"/>
              <a:t>Rebel without a Cause, of two people driving cars at each other or toward a</a:t>
            </a:r>
          </a:p>
          <a:p>
            <a:r>
              <a:rPr lang="en-US" dirty="0" smtClean="0"/>
              <a:t>cliff until one person swerves to avoid disaster. The person who swerves is labeled a</a:t>
            </a:r>
          </a:p>
          <a:p>
            <a:r>
              <a:rPr lang="en-US" dirty="0" smtClean="0"/>
              <a:t>chicken, and the other person is treated like a hero. Negotiators who use this tactic combine</a:t>
            </a:r>
          </a:p>
          <a:p>
            <a:r>
              <a:rPr lang="en-US" dirty="0" smtClean="0"/>
              <a:t>a large bluff with a threatened action to force the other party to "chicken out" and give them</a:t>
            </a:r>
          </a:p>
          <a:p>
            <a:r>
              <a:rPr lang="en-US" dirty="0" smtClean="0"/>
              <a:t>what they want. In labor-management negotiations, management may tell the union representatives</a:t>
            </a:r>
          </a:p>
          <a:p>
            <a:r>
              <a:rPr lang="en-US" dirty="0" smtClean="0"/>
              <a:t>that if they do not agree to the current contract offer the company will close the</a:t>
            </a:r>
          </a:p>
          <a:p>
            <a:r>
              <a:rPr lang="en-US" dirty="0" smtClean="0"/>
              <a:t>factory and go out of business (or move to another state or country). Clearly this is a </a:t>
            </a:r>
            <a:r>
              <a:rPr lang="en-US" dirty="0" err="1" smtClean="0"/>
              <a:t>highstakes</a:t>
            </a:r>
            <a:endParaRPr lang="en-US" dirty="0" smtClean="0"/>
          </a:p>
          <a:p>
            <a:r>
              <a:rPr lang="en-US" dirty="0" smtClean="0"/>
              <a:t>gamble. On the one hand, management must be willing to follow through on the</a:t>
            </a:r>
          </a:p>
          <a:p>
            <a:r>
              <a:rPr lang="en-US" dirty="0" smtClean="0"/>
              <a:t>threat-if the union calls their bluff and they do not follow through, they will not be believed</a:t>
            </a:r>
          </a:p>
          <a:p>
            <a:r>
              <a:rPr lang="en-US" dirty="0" smtClean="0"/>
              <a:t>in the future. On the other hand, how can the union take the risk and call the bluff?</a:t>
            </a:r>
          </a:p>
          <a:p>
            <a:r>
              <a:rPr lang="en-US" dirty="0" smtClean="0"/>
              <a:t>If management is telling the truth, the company may actually close the factory and move</a:t>
            </a:r>
          </a:p>
          <a:p>
            <a:r>
              <a:rPr lang="en-US" b="1" dirty="0" smtClean="0"/>
              <a:t>elsewhere.</a:t>
            </a:r>
          </a:p>
          <a:p>
            <a:r>
              <a:rPr lang="en-US" dirty="0" smtClean="0"/>
              <a:t>The weakness of the chicken tactic is that it turns negotiation into a serious game in</a:t>
            </a:r>
          </a:p>
          <a:p>
            <a:r>
              <a:rPr lang="en-US" dirty="0" smtClean="0"/>
              <a:t>which one or both parties find it difficult to distinguish reality from postured negotiation</a:t>
            </a:r>
          </a:p>
          <a:p>
            <a:r>
              <a:rPr lang="en-US" dirty="0" smtClean="0"/>
              <a:t>positions. Will the other party really follow through on his or her threats? We frequently</a:t>
            </a:r>
          </a:p>
          <a:p>
            <a:r>
              <a:rPr lang="en-US" dirty="0" smtClean="0"/>
              <a:t>cannot know for sure because the circumstances must be grave in order for this tactic to be believable; but it is precisely when circumstances are grave that a negotiator may be most</a:t>
            </a:r>
          </a:p>
          <a:p>
            <a:r>
              <a:rPr lang="en-US" dirty="0" smtClean="0"/>
              <a:t>tempted to use this tactic. Compare, for instance, the responses of Presidents William Clinton</a:t>
            </a:r>
          </a:p>
          <a:p>
            <a:r>
              <a:rPr lang="en-US" dirty="0" smtClean="0"/>
              <a:t>and George W. Bush to Iraq's defiance of the United Nations weapons inspection program.</a:t>
            </a:r>
          </a:p>
          <a:p>
            <a:r>
              <a:rPr lang="en-US" dirty="0" smtClean="0"/>
              <a:t>It appears that Iraq felt it could "stare down" President Bush because it had successfully</a:t>
            </a:r>
          </a:p>
          <a:p>
            <a:r>
              <a:rPr lang="en-US" dirty="0" smtClean="0"/>
              <a:t>avoided outright conflict during President Clinton's </a:t>
            </a:r>
            <a:r>
              <a:rPr lang="en-US" dirty="0" err="1" smtClean="0"/>
              <a:t>tenn</a:t>
            </a:r>
            <a:r>
              <a:rPr lang="en-US" dirty="0" smtClean="0"/>
              <a:t> (see Box 2.6). The subsequent</a:t>
            </a:r>
          </a:p>
          <a:p>
            <a:r>
              <a:rPr lang="en-US" dirty="0" smtClean="0"/>
              <a:t>events demonstrated the error of this assessment.</a:t>
            </a:r>
          </a:p>
          <a:p>
            <a:r>
              <a:rPr lang="en-US" dirty="0" smtClean="0"/>
              <a:t>66</a:t>
            </a:r>
          </a:p>
          <a:p>
            <a:r>
              <a:rPr lang="en-US" dirty="0" smtClean="0"/>
              <a:t>The chicken tactic is very difficult for a negotiator to defend against. To the extent that</a:t>
            </a:r>
          </a:p>
          <a:p>
            <a:r>
              <a:rPr lang="en-US" b="1" dirty="0" smtClean="0"/>
              <a:t>the commitment can be downplayed. reworded. or ignored, however, it could lose its power.</a:t>
            </a:r>
          </a:p>
          <a:p>
            <a:r>
              <a:rPr lang="en-US" dirty="0" smtClean="0"/>
              <a:t>Perhaps the riskiest response is to introduce one's own chicken tactic. At that point neither</a:t>
            </a:r>
          </a:p>
          <a:p>
            <a:r>
              <a:rPr lang="en-US" dirty="0" smtClean="0"/>
              <a:t>party may be willing to back down in order not to lose face. Preparation and a thorough understanding</a:t>
            </a:r>
          </a:p>
          <a:p>
            <a:r>
              <a:rPr lang="en-US" dirty="0" smtClean="0"/>
              <a:t>of the situations of both parties are absolutely essential for trying to identify</a:t>
            </a:r>
          </a:p>
          <a:p>
            <a:r>
              <a:rPr lang="en-US" dirty="0" smtClean="0"/>
              <a:t>where reality ends and the chicken tactic begins. Use of external experts to verify information</a:t>
            </a:r>
          </a:p>
          <a:p>
            <a:r>
              <a:rPr lang="en-US" dirty="0" smtClean="0"/>
              <a:t>or to help to reframe the situation is </a:t>
            </a:r>
            <a:r>
              <a:rPr lang="en-US" dirty="0" err="1" smtClean="0"/>
              <a:t>auother</a:t>
            </a:r>
            <a:r>
              <a:rPr lang="en-US" dirty="0" smtClean="0"/>
              <a:t> option.</a:t>
            </a:r>
          </a:p>
          <a:p>
            <a:r>
              <a:rPr lang="en-US" b="1" dirty="0" smtClean="0"/>
              <a:t>Intimidation Many tactics can be gathered under the general label of intimidation. What</a:t>
            </a:r>
          </a:p>
          <a:p>
            <a:r>
              <a:rPr lang="en-US" dirty="0" smtClean="0"/>
              <a:t>they have in common is that they all attempt to force the other party to agree by means of</a:t>
            </a:r>
          </a:p>
          <a:p>
            <a:r>
              <a:rPr lang="en-US" dirty="0" smtClean="0"/>
              <a:t>an emotional ploy, usually anger or fear. For example, the other party may deliberately use</a:t>
            </a:r>
            <a:endParaRPr lang="en-US" dirty="0" smtClean="0">
              <a:latin typeface="Times New Roman" pitchFamily="18" charset="0"/>
            </a:endParaRPr>
          </a:p>
        </p:txBody>
      </p:sp>
      <p:sp>
        <p:nvSpPr>
          <p:cNvPr id="76803" name="Slide Number Placeholder 3"/>
          <p:cNvSpPr>
            <a:spLocks noGrp="1"/>
          </p:cNvSpPr>
          <p:nvPr>
            <p:ph type="sldNum" sz="quarter" idx="5"/>
          </p:nvPr>
        </p:nvSpPr>
        <p:spPr>
          <a:noFill/>
        </p:spPr>
        <p:txBody>
          <a:bodyPr/>
          <a:lstStyle/>
          <a:p>
            <a:fld id="{A5DE3314-0DD4-4D76-93A0-6439621BA1F0}" type="slidenum">
              <a:rPr lang="en-US" altLang="en-US" smtClean="0">
                <a:latin typeface="Times New Roman" pitchFamily="18" charset="0"/>
                <a:cs typeface="Arial" charset="0"/>
              </a:rPr>
              <a:pPr/>
              <a:t>24</a:t>
            </a:fld>
            <a:endParaRPr lang="en-US" altLang="en-US" smtClean="0">
              <a:latin typeface="Times New Roman" pitchFamily="18"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Good Cop/Bad Cop The good cop bad cop tactic is named after a police interrogation</a:t>
            </a:r>
          </a:p>
          <a:p>
            <a:r>
              <a:rPr lang="en-US" dirty="0" smtClean="0"/>
              <a:t>technique in which two officers (one kind, the other tough) take turns questioning a suspect;</a:t>
            </a:r>
          </a:p>
          <a:p>
            <a:r>
              <a:rPr lang="en-US" dirty="0" smtClean="0"/>
              <a:t>it can frequently be seen in episodes of popular television series such as </a:t>
            </a:r>
            <a:r>
              <a:rPr lang="en-US" i="1" dirty="0" smtClean="0"/>
              <a:t>Law and</a:t>
            </a:r>
          </a:p>
          <a:p>
            <a:r>
              <a:rPr lang="en-US" i="1" dirty="0" smtClean="0"/>
              <a:t>Order and CSI. The use of this tactic in negotiations typically goes as follows: The first </a:t>
            </a:r>
            <a:r>
              <a:rPr lang="en-US" dirty="0" smtClean="0"/>
              <a:t>interrogator (bad cop) presents a tough opening position, punctuated with threats, obnox</a:t>
            </a:r>
            <a:r>
              <a:rPr lang="en-US" b="1" dirty="0" smtClean="0"/>
              <a:t>ious</a:t>
            </a:r>
          </a:p>
          <a:p>
            <a:r>
              <a:rPr lang="en-US" b="1" dirty="0" smtClean="0"/>
              <a:t>behavior, and intransigence. The interrogator then leaves the room to make an important</a:t>
            </a:r>
          </a:p>
          <a:p>
            <a:r>
              <a:rPr lang="en-US" dirty="0" smtClean="0"/>
              <a:t>telephone call or to cool off-frequently at the partner's suggestion. While out of the</a:t>
            </a:r>
          </a:p>
          <a:p>
            <a:r>
              <a:rPr lang="en-US" dirty="0" smtClean="0"/>
              <a:t>room, the other interrogator (good cop) tries to reach a quick agreement before the bad cop</a:t>
            </a:r>
          </a:p>
          <a:p>
            <a:r>
              <a:rPr lang="en-US" dirty="0" smtClean="0"/>
              <a:t>returns and makes life difficult for everyone. A more subtle form of this tactic is to assign</a:t>
            </a:r>
          </a:p>
          <a:p>
            <a:r>
              <a:rPr lang="en-US" dirty="0" smtClean="0"/>
              <a:t>the bad cop the role of speaking only when the negotiations are headed in a direction that</a:t>
            </a:r>
          </a:p>
          <a:p>
            <a:r>
              <a:rPr lang="en-US" dirty="0" smtClean="0"/>
              <a:t>the team does not want; as long as things are going well, the good cop does the talking. Although</a:t>
            </a:r>
          </a:p>
          <a:p>
            <a:r>
              <a:rPr lang="en-US" dirty="0" smtClean="0"/>
              <a:t>the good </a:t>
            </a:r>
            <a:r>
              <a:rPr lang="en-US" dirty="0" err="1" smtClean="0"/>
              <a:t>coplbad</a:t>
            </a:r>
            <a:r>
              <a:rPr lang="en-US" dirty="0" smtClean="0"/>
              <a:t> cop tactic can be somewhat transparent, it often leads to concessions</a:t>
            </a:r>
          </a:p>
          <a:p>
            <a:r>
              <a:rPr lang="en-US" dirty="0" smtClean="0"/>
              <a:t>and negotiated agreements (</a:t>
            </a:r>
            <a:r>
              <a:rPr lang="en-US" dirty="0" err="1" smtClean="0"/>
              <a:t>Brodt</a:t>
            </a:r>
            <a:r>
              <a:rPr lang="en-US" dirty="0" smtClean="0"/>
              <a:t> &amp; </a:t>
            </a:r>
            <a:r>
              <a:rPr lang="en-US" dirty="0" err="1" smtClean="0"/>
              <a:t>Tuchinsky</a:t>
            </a:r>
            <a:r>
              <a:rPr lang="en-US" dirty="0" smtClean="0"/>
              <a:t>, 2000; </a:t>
            </a:r>
            <a:r>
              <a:rPr lang="en-US" dirty="0" err="1" smtClean="0"/>
              <a:t>Hilty</a:t>
            </a:r>
            <a:r>
              <a:rPr lang="en-US" dirty="0" smtClean="0"/>
              <a:t> and </a:t>
            </a:r>
            <a:r>
              <a:rPr lang="en-US" dirty="0" err="1" smtClean="0"/>
              <a:t>Carnevale</a:t>
            </a:r>
            <a:r>
              <a:rPr lang="en-US" dirty="0" smtClean="0"/>
              <a:t>, 1993).</a:t>
            </a:r>
          </a:p>
          <a:p>
            <a:r>
              <a:rPr lang="en-US" b="1" dirty="0" smtClean="0"/>
              <a:t>This tactic has many weaknesses. As mentioned above, it is relatively transparent, especially</a:t>
            </a:r>
          </a:p>
          <a:p>
            <a:r>
              <a:rPr lang="en-US" dirty="0" smtClean="0"/>
              <a:t>with repeated use. It can be countered by openly stating what the negotiators are</a:t>
            </a:r>
          </a:p>
          <a:p>
            <a:r>
              <a:rPr lang="en-US" dirty="0" smtClean="0"/>
              <a:t>doing. A humorously delivered statement like "You two aren't playing the old good </a:t>
            </a:r>
            <a:r>
              <a:rPr lang="en-US" dirty="0" err="1" smtClean="0"/>
              <a:t>coplbad</a:t>
            </a:r>
            <a:endParaRPr lang="en-US" dirty="0" smtClean="0"/>
          </a:p>
          <a:p>
            <a:r>
              <a:rPr lang="en-US" dirty="0" smtClean="0"/>
              <a:t>cop game with me, are you?" will go a long way to deflating this tactic even if both of the</a:t>
            </a:r>
          </a:p>
          <a:p>
            <a:r>
              <a:rPr lang="en-US" dirty="0" smtClean="0"/>
              <a:t>other parties deny it self-righteously. The good cop/bad cop tactic is also much more difficult</a:t>
            </a:r>
          </a:p>
          <a:p>
            <a:r>
              <a:rPr lang="en-US" dirty="0" smtClean="0"/>
              <a:t>to enact than it is to read; it typically alienates the targeted party and frequently requires</a:t>
            </a:r>
          </a:p>
          <a:p>
            <a:r>
              <a:rPr lang="en-US" dirty="0" smtClean="0"/>
              <a:t>negotiators to direct much more energy toward making the tactic work smoothly than</a:t>
            </a:r>
          </a:p>
          <a:p>
            <a:r>
              <a:rPr lang="en-US" dirty="0" smtClean="0"/>
              <a:t>toward accomplishing the negotiation goals. Negotiators using this tactic can become so involved</a:t>
            </a:r>
          </a:p>
          <a:p>
            <a:r>
              <a:rPr lang="en-US" dirty="0" smtClean="0"/>
              <a:t>with their game playing and acting that they fail to concentrate on obtaining their</a:t>
            </a:r>
          </a:p>
          <a:p>
            <a:r>
              <a:rPr lang="en-US" dirty="0" smtClean="0"/>
              <a:t>negotiation goals.</a:t>
            </a:r>
          </a:p>
          <a:p>
            <a:endParaRPr lang="en-US" dirty="0"/>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dirty="0" err="1" smtClean="0"/>
              <a:t>Lowbali</a:t>
            </a:r>
            <a:r>
              <a:rPr lang="en-US" b="1" dirty="0" smtClean="0"/>
              <a:t>/</a:t>
            </a:r>
            <a:r>
              <a:rPr lang="en-US" b="1" dirty="0" err="1" smtClean="0"/>
              <a:t>Highbali</a:t>
            </a:r>
            <a:r>
              <a:rPr lang="en-US" b="1" dirty="0" smtClean="0"/>
              <a:t> Negotiators using the lowball (highball) tactic </a:t>
            </a:r>
            <a:r>
              <a:rPr lang="en-US" b="1" dirty="0" err="1" smtClean="0"/>
              <a:t>stalt</a:t>
            </a:r>
            <a:r>
              <a:rPr lang="en-US" b="1" dirty="0" smtClean="0"/>
              <a:t> with a ridiculously</a:t>
            </a:r>
          </a:p>
          <a:p>
            <a:r>
              <a:rPr lang="en-US" dirty="0" smtClean="0"/>
              <a:t>low (or high) opening offer that they know they will never achieve. The theory is that the</a:t>
            </a:r>
          </a:p>
          <a:p>
            <a:r>
              <a:rPr lang="en-US" dirty="0" smtClean="0"/>
              <a:t>extreme offer will cause the other party to reevaluate his or her own opening offer and</a:t>
            </a:r>
          </a:p>
          <a:p>
            <a:r>
              <a:rPr lang="en-US" dirty="0" smtClean="0"/>
              <a:t>move closer to or beyond their resistance point. For example, one of the authors of this</a:t>
            </a:r>
          </a:p>
          <a:p>
            <a:r>
              <a:rPr lang="en-US" b="1" dirty="0" smtClean="0"/>
              <a:t>book was in a labor-management negotiation where the union's first offer was to request a</a:t>
            </a:r>
          </a:p>
          <a:p>
            <a:r>
              <a:rPr lang="en-US" dirty="0" smtClean="0"/>
              <a:t>45 percent salary increase over three years. Given that recent settlements in neighboring</a:t>
            </a:r>
          </a:p>
          <a:p>
            <a:r>
              <a:rPr lang="en-US" dirty="0" smtClean="0"/>
              <a:t>universities had been 3 to 4 percent, this qualified as a highball offer!</a:t>
            </a:r>
          </a:p>
          <a:p>
            <a:r>
              <a:rPr lang="en-US" dirty="0" smtClean="0"/>
              <a:t>The risk of using this tactic is that the other party will think negotiating is a waste of</a:t>
            </a:r>
          </a:p>
          <a:p>
            <a:r>
              <a:rPr lang="en-US" dirty="0" smtClean="0"/>
              <a:t>time and will stop negotiating. Even if the other party continues to negotiate after receiving</a:t>
            </a:r>
          </a:p>
          <a:p>
            <a:r>
              <a:rPr lang="en-US" dirty="0" smtClean="0"/>
              <a:t>a low ball (highball) offer, however, it takes a very skilled negotiator to be able to justify the</a:t>
            </a:r>
          </a:p>
          <a:p>
            <a:r>
              <a:rPr lang="en-US" dirty="0" smtClean="0"/>
              <a:t>extreme opening offer and to finesse the negotiation back to a point where the other side</a:t>
            </a:r>
          </a:p>
          <a:p>
            <a:r>
              <a:rPr lang="en-US" dirty="0" smtClean="0"/>
              <a:t>will be willing to make a major concession toward the outrageous bid.</a:t>
            </a:r>
          </a:p>
          <a:p>
            <a:r>
              <a:rPr lang="en-US" dirty="0" smtClean="0"/>
              <a:t>The best way to deal with a lowball (highball) tactic is not to make a counteroffer,</a:t>
            </a:r>
          </a:p>
          <a:p>
            <a:r>
              <a:rPr lang="en-US" dirty="0" smtClean="0"/>
              <a:t>but to ask for a more reasonable opening offer from the other party (the union in the example</a:t>
            </a:r>
          </a:p>
          <a:p>
            <a:r>
              <a:rPr lang="en-US" dirty="0" smtClean="0"/>
              <a:t>above responded to this request by tabling an offer for a 6 percent increase, above</a:t>
            </a:r>
          </a:p>
          <a:p>
            <a:r>
              <a:rPr lang="en-US" dirty="0" smtClean="0"/>
              <a:t>the industry average but not qualifying as a highball offer). The reason that requesting a</a:t>
            </a:r>
          </a:p>
          <a:p>
            <a:r>
              <a:rPr lang="en-US" dirty="0" smtClean="0"/>
              <a:t>reasonable opening offer is important is because this tactic works in the split second between</a:t>
            </a:r>
          </a:p>
          <a:p>
            <a:r>
              <a:rPr lang="en-US" dirty="0" smtClean="0"/>
              <a:t>hearing the other party's opening offer and the delivery of your first offer. If you</a:t>
            </a:r>
          </a:p>
          <a:p>
            <a:r>
              <a:rPr lang="en-US" dirty="0" smtClean="0"/>
              <a:t>give in to the natural tendency to change your opening offer because it would be embarrassing</a:t>
            </a:r>
          </a:p>
          <a:p>
            <a:r>
              <a:rPr lang="en-US" dirty="0" smtClean="0"/>
              <a:t>to start negotiations so far </a:t>
            </a:r>
            <a:r>
              <a:rPr lang="en-US" dirty="0" err="1" smtClean="0"/>
              <a:t>apatt</a:t>
            </a:r>
            <a:r>
              <a:rPr lang="en-US" dirty="0" smtClean="0"/>
              <a:t>, or because the other party's extreme opening</a:t>
            </a:r>
          </a:p>
          <a:p>
            <a:r>
              <a:rPr lang="en-US" dirty="0" smtClean="0"/>
              <a:t>makes you rethink where the bargaining zone may lie, then you have fallen victim</a:t>
            </a:r>
          </a:p>
          <a:p>
            <a:r>
              <a:rPr lang="en-US" dirty="0" smtClean="0"/>
              <a:t>to this tactic. When this happens, you have been "anchored" by the other party's extreme</a:t>
            </a:r>
          </a:p>
          <a:p>
            <a:r>
              <a:rPr lang="en-US" dirty="0" smtClean="0"/>
              <a:t>first offer.</a:t>
            </a:r>
          </a:p>
          <a:p>
            <a:r>
              <a:rPr lang="en-US" dirty="0" smtClean="0"/>
              <a:t>Good preparation for the negotiation is a critical defense against this tactic (see</a:t>
            </a:r>
          </a:p>
          <a:p>
            <a:r>
              <a:rPr lang="en-US" dirty="0" smtClean="0"/>
              <a:t>Chapter 4). Proper planning will help you know the general range for the value of the item under discussion and allow you to respond verbally with one of several different</a:t>
            </a:r>
          </a:p>
          <a:p>
            <a:r>
              <a:rPr lang="en-US" dirty="0" smtClean="0"/>
              <a:t>strategies: (l) insisting that the other party start with a reasonable opening offer and</a:t>
            </a:r>
          </a:p>
          <a:p>
            <a:r>
              <a:rPr lang="en-US" dirty="0" smtClean="0"/>
              <a:t>refusing to negotiate further until he or she does; (2) stating your understanding of the</a:t>
            </a:r>
          </a:p>
          <a:p>
            <a:r>
              <a:rPr lang="en-US" dirty="0" smtClean="0"/>
              <a:t>general market value of the item being discussed, supporting it with facts and figures,</a:t>
            </a:r>
          </a:p>
          <a:p>
            <a:r>
              <a:rPr lang="en-US" dirty="0" smtClean="0"/>
              <a:t>and by doing so, demonstrating to the other party that you won't be tricked; (3) threatening</a:t>
            </a:r>
          </a:p>
          <a:p>
            <a:r>
              <a:rPr lang="en-US" dirty="0" smtClean="0"/>
              <a:t>to leave the negotiation, either briefly or for good, to demonstrate dissatisfaction</a:t>
            </a:r>
          </a:p>
          <a:p>
            <a:r>
              <a:rPr lang="en-US" dirty="0" smtClean="0"/>
              <a:t>with the other party for using this tactic; and (4) responding with an extreme</a:t>
            </a:r>
          </a:p>
          <a:p>
            <a:r>
              <a:rPr lang="en-US" b="1" dirty="0" smtClean="0"/>
              <a:t>counteroffer to send a clear message you won't be anchored by an extreme offer from</a:t>
            </a:r>
          </a:p>
          <a:p>
            <a:r>
              <a:rPr lang="en-US" dirty="0" smtClean="0"/>
              <a:t>the other party.</a:t>
            </a:r>
            <a:endParaRPr lang="en-US" dirty="0"/>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26</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b="1" dirty="0" smtClean="0"/>
              <a:t>Bogey Negotiators using the bogey tactic pretend that an issue of little or no importance</a:t>
            </a:r>
          </a:p>
          <a:p>
            <a:r>
              <a:rPr lang="en-US" dirty="0" smtClean="0"/>
              <a:t>to them is quite important. Later in the negotiation, this issue can then be traded for major</a:t>
            </a:r>
          </a:p>
          <a:p>
            <a:r>
              <a:rPr lang="en-US" b="1" dirty="0" smtClean="0"/>
              <a:t>concessions on issues that are actually important to them. This tactic is most effective when</a:t>
            </a:r>
          </a:p>
          <a:p>
            <a:r>
              <a:rPr lang="en-US" dirty="0" smtClean="0"/>
              <a:t>negotiators identify an issue that is quite important to the other side but </a:t>
            </a:r>
            <a:r>
              <a:rPr lang="en-US" dirty="0" err="1" smtClean="0"/>
              <a:t>oflittle</a:t>
            </a:r>
            <a:r>
              <a:rPr lang="en-US" dirty="0" smtClean="0"/>
              <a:t> value to</a:t>
            </a:r>
          </a:p>
          <a:p>
            <a:r>
              <a:rPr lang="en-US" dirty="0" smtClean="0"/>
              <a:t>themselves. For example, a seller may have a product in the warehouse ready for delivery.</a:t>
            </a:r>
          </a:p>
          <a:p>
            <a:r>
              <a:rPr lang="en-US" b="1" dirty="0" smtClean="0"/>
              <a:t>\¥hen negotiating with a purchasing agent, however, the seller may ask for large concessions</a:t>
            </a:r>
          </a:p>
          <a:p>
            <a:r>
              <a:rPr lang="en-US" dirty="0" smtClean="0"/>
              <a:t>to process a rush order for the client. The seller can reduce the size of the concession</a:t>
            </a:r>
          </a:p>
          <a:p>
            <a:r>
              <a:rPr lang="en-US" b="1" dirty="0" smtClean="0"/>
              <a:t>demanded for the rush order in exchange for concessions on other issues, such as the price</a:t>
            </a:r>
          </a:p>
          <a:p>
            <a:r>
              <a:rPr lang="en-US" dirty="0" smtClean="0"/>
              <a:t>or the size of the order. Another example of a bogey is to argue as if you want a particular</a:t>
            </a:r>
          </a:p>
          <a:p>
            <a:r>
              <a:rPr lang="en-US" dirty="0" smtClean="0"/>
              <a:t>work assignment or project (when in fact you don't prefer it) and then, in exchange for</a:t>
            </a:r>
          </a:p>
          <a:p>
            <a:r>
              <a:rPr lang="en-US" dirty="0" smtClean="0"/>
              <a:t>large concessions from the other party, accept the </a:t>
            </a:r>
            <a:r>
              <a:rPr lang="en-US" dirty="0" err="1" smtClean="0"/>
              <a:t>assigmnent</a:t>
            </a:r>
            <a:r>
              <a:rPr lang="en-US" dirty="0" smtClean="0"/>
              <a:t> you actually prefer (but had</a:t>
            </a:r>
          </a:p>
          <a:p>
            <a:r>
              <a:rPr lang="en-US" dirty="0" smtClean="0"/>
              <a:t>pretended not to).</a:t>
            </a:r>
          </a:p>
          <a:p>
            <a:r>
              <a:rPr lang="en-US" dirty="0" smtClean="0"/>
              <a:t>This tactic is fundamentally deceptive, and as such it can be a difficult tactic to enact.</a:t>
            </a:r>
          </a:p>
          <a:p>
            <a:r>
              <a:rPr lang="en-US" dirty="0" smtClean="0"/>
              <a:t>Typically, the other party will negotiate in good faith and take you seriously when you are</a:t>
            </a:r>
          </a:p>
          <a:p>
            <a:r>
              <a:rPr lang="en-US" dirty="0" smtClean="0"/>
              <a:t>trying to make a case for the issue that you want to bogey. This can lead to the very unusual</a:t>
            </a:r>
          </a:p>
          <a:p>
            <a:r>
              <a:rPr lang="en-US" dirty="0" smtClean="0"/>
              <a:t>situation of both negotiators arguing against their true wishes (the other party is asking for</a:t>
            </a:r>
          </a:p>
          <a:p>
            <a:r>
              <a:rPr lang="en-US" dirty="0" smtClean="0"/>
              <a:t>large concessions on other issues to give you the bogey issue you really don't want, and you</a:t>
            </a:r>
          </a:p>
          <a:p>
            <a:r>
              <a:rPr lang="en-US" dirty="0" smtClean="0"/>
              <a:t>are spending time evaluating offers and making arguments for an issue you know you do</a:t>
            </a:r>
          </a:p>
          <a:p>
            <a:r>
              <a:rPr lang="en-US" dirty="0" smtClean="0"/>
              <a:t>not want). It can also be very difficult to change gracefully and accept an offer in completely</a:t>
            </a:r>
          </a:p>
          <a:p>
            <a:r>
              <a:rPr lang="en-US" dirty="0" smtClean="0"/>
              <a:t>the opposite direction. If this maneuver cannot be done, however, then you may end</a:t>
            </a:r>
          </a:p>
          <a:p>
            <a:r>
              <a:rPr lang="en-US" dirty="0" smtClean="0"/>
              <a:t>up accepting a </a:t>
            </a:r>
            <a:r>
              <a:rPr lang="en-US" dirty="0" err="1" smtClean="0"/>
              <a:t>SUboptimal</a:t>
            </a:r>
            <a:r>
              <a:rPr lang="en-US" dirty="0" smtClean="0"/>
              <a:t> deal-the bogey may be something you do not really want, and</a:t>
            </a:r>
          </a:p>
          <a:p>
            <a:r>
              <a:rPr lang="en-US" dirty="0" smtClean="0"/>
              <a:t>perhaps the other party doesn't either.</a:t>
            </a:r>
          </a:p>
          <a:p>
            <a:r>
              <a:rPr lang="en-US" dirty="0" smtClean="0"/>
              <a:t>Research by O'Connor and </a:t>
            </a:r>
            <a:r>
              <a:rPr lang="en-US" dirty="0" err="1" smtClean="0"/>
              <a:t>Carnevale</a:t>
            </a:r>
            <a:r>
              <a:rPr lang="en-US" dirty="0" smtClean="0"/>
              <a:t> (1997) suggests that bogeys </a:t>
            </a:r>
            <a:r>
              <a:rPr lang="en-US" dirty="0" err="1" smtClean="0"/>
              <a:t>OCCur</a:t>
            </a:r>
            <a:r>
              <a:rPr lang="en-US" dirty="0" smtClean="0"/>
              <a:t> more often</a:t>
            </a:r>
          </a:p>
          <a:p>
            <a:r>
              <a:rPr lang="en-US" dirty="0" smtClean="0"/>
              <a:t>by omission than commission. They suggest that negotiators who wish to use the bogey</a:t>
            </a:r>
          </a:p>
          <a:p>
            <a:r>
              <a:rPr lang="en-US" dirty="0" smtClean="0"/>
              <a:t>should "get the other person to state his or her preferences on all the issues first and</a:t>
            </a:r>
          </a:p>
          <a:p>
            <a:r>
              <a:rPr lang="en-US" dirty="0" smtClean="0"/>
              <a:t>look for common value" (p. 513). This presumes that the other person will state their</a:t>
            </a:r>
          </a:p>
          <a:p>
            <a:r>
              <a:rPr lang="en-US" dirty="0" smtClean="0"/>
              <a:t>preferences accurately, which is not always true-negotiators may deliberately misstate</a:t>
            </a:r>
          </a:p>
          <a:p>
            <a:r>
              <a:rPr lang="en-US" dirty="0" smtClean="0"/>
              <a:t>their true preferences to try to set up a bogey. O'Connor and </a:t>
            </a:r>
            <a:r>
              <a:rPr lang="en-US" dirty="0" err="1" smtClean="0"/>
              <a:t>Carnevale</a:t>
            </a:r>
            <a:r>
              <a:rPr lang="en-US" dirty="0" smtClean="0"/>
              <a:t> do suggest that</a:t>
            </a:r>
          </a:p>
          <a:p>
            <a:r>
              <a:rPr lang="en-US" dirty="0" smtClean="0"/>
              <a:t>the tactic may be harmful to relationships, however, if the other party reacts strongly to</a:t>
            </a:r>
          </a:p>
          <a:p>
            <a:r>
              <a:rPr lang="en-US" dirty="0" smtClean="0"/>
              <a:t>being misled.24</a:t>
            </a:r>
          </a:p>
          <a:p>
            <a:r>
              <a:rPr lang="en-US" dirty="0" smtClean="0"/>
              <a:t>Although the bogey is a difficult tactic to defend against, being well prepared for the</a:t>
            </a:r>
          </a:p>
          <a:p>
            <a:r>
              <a:rPr lang="en-US" dirty="0" smtClean="0"/>
              <a:t>negotiation will make you less susceptible to it. When the other party takes a position C0111-</a:t>
            </a:r>
          </a:p>
          <a:p>
            <a:r>
              <a:rPr lang="en-US" dirty="0" err="1" smtClean="0"/>
              <a:t>pletely</a:t>
            </a:r>
            <a:r>
              <a:rPr lang="en-US" dirty="0" smtClean="0"/>
              <a:t> counter to what you expected, you may suspect tl13t a bogey tactic is being used.</a:t>
            </a:r>
          </a:p>
          <a:p>
            <a:r>
              <a:rPr lang="en-US" dirty="0" smtClean="0"/>
              <a:t>Probing with questions about why the other party wants a particular outcome may help you</a:t>
            </a:r>
          </a:p>
          <a:p>
            <a:r>
              <a:rPr lang="en-US" dirty="0" smtClean="0"/>
              <a:t>reduce the effectiveness of a bogey. Finally, you should be very cautious about sudden reversals in positions taken by the other party, especially late in a negotiation. This may be</a:t>
            </a:r>
          </a:p>
          <a:p>
            <a:r>
              <a:rPr lang="en-US" dirty="0" smtClean="0"/>
              <a:t>a sign that the bogey tactic has been in use. Again, questioning the other party carefully</a:t>
            </a:r>
          </a:p>
          <a:p>
            <a:r>
              <a:rPr lang="en-US" dirty="0" smtClean="0"/>
              <a:t>about why the reverse position is suddenly acceptable and not conceding too much after</a:t>
            </a:r>
          </a:p>
          <a:p>
            <a:r>
              <a:rPr lang="en-US" dirty="0" smtClean="0"/>
              <a:t>the other </a:t>
            </a:r>
            <a:r>
              <a:rPr lang="en-US" dirty="0" err="1" smtClean="0"/>
              <a:t>pmty</a:t>
            </a:r>
            <a:r>
              <a:rPr lang="en-US" dirty="0" smtClean="0"/>
              <a:t> completely reverses a position may significantly reduce the effectiveness of</a:t>
            </a:r>
          </a:p>
          <a:p>
            <a:r>
              <a:rPr lang="en-US" dirty="0" smtClean="0"/>
              <a:t>the bogey.</a:t>
            </a:r>
            <a:endParaRPr lang="en-US" dirty="0"/>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27</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28</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r>
              <a:rPr lang="en-US" b="1" dirty="0" smtClean="0"/>
              <a:t>Intimidation </a:t>
            </a:r>
          </a:p>
          <a:p>
            <a:r>
              <a:rPr lang="en-US" dirty="0" smtClean="0"/>
              <a:t>Many tactics can be gathered under the general label of intimidation. What</a:t>
            </a:r>
          </a:p>
          <a:p>
            <a:r>
              <a:rPr lang="en-US" dirty="0" smtClean="0"/>
              <a:t>they have in common is that they all attempt to force the other party to agree by means of</a:t>
            </a:r>
          </a:p>
          <a:p>
            <a:r>
              <a:rPr lang="en-US" dirty="0" smtClean="0"/>
              <a:t>an emotional ploy, usually anger or fear. For example, the other party may deliberately use </a:t>
            </a:r>
            <a:r>
              <a:rPr lang="en-US" i="1" dirty="0" smtClean="0"/>
              <a:t>angel' to indicate the seriousness of a position. One of the authors of this book had the</a:t>
            </a:r>
          </a:p>
          <a:p>
            <a:r>
              <a:rPr lang="en-US" dirty="0" smtClean="0"/>
              <a:t>following experience:</a:t>
            </a:r>
          </a:p>
          <a:p>
            <a:r>
              <a:rPr lang="en-US" dirty="0" smtClean="0"/>
              <a:t>Once while I was negotiating with a car salesman he lost his temper, destroyed his written</a:t>
            </a:r>
          </a:p>
          <a:p>
            <a:r>
              <a:rPr lang="en-US" dirty="0" smtClean="0"/>
              <a:t>notes, told me to sit down and listen to him, and went on to explain in a loud voice that this</a:t>
            </a:r>
          </a:p>
          <a:p>
            <a:r>
              <a:rPr lang="en-US" dirty="0" smtClean="0"/>
              <a:t>was the best deal in the city and if I did not accept it that evening I should not bother returning</a:t>
            </a:r>
          </a:p>
          <a:p>
            <a:r>
              <a:rPr lang="en-US" dirty="0" smtClean="0"/>
              <a:t>to that dealership and wasting his time. I didn't buy the car and I haven't been back, nor I suspect</a:t>
            </a:r>
          </a:p>
          <a:p>
            <a:r>
              <a:rPr lang="en-US" dirty="0" smtClean="0"/>
              <a:t>have any of the students in my negotiation classes, to whom I relate this story every year!</a:t>
            </a:r>
          </a:p>
          <a:p>
            <a:r>
              <a:rPr lang="en-US" dirty="0" smtClean="0"/>
              <a:t>I suspect that the salesman was trying to intimidate me into agreeing to the deal and realized</a:t>
            </a:r>
          </a:p>
          <a:p>
            <a:r>
              <a:rPr lang="en-US" dirty="0" smtClean="0"/>
              <a:t>that if I went elsewhere his deal would not look as good. What he didn't realize was that I had</a:t>
            </a:r>
          </a:p>
          <a:p>
            <a:r>
              <a:rPr lang="en-US" dirty="0" smtClean="0"/>
              <a:t>asked the accountant at the dealership for further </a:t>
            </a:r>
            <a:r>
              <a:rPr lang="en-US" dirty="0" err="1" smtClean="0"/>
              <a:t>infonnation</a:t>
            </a:r>
            <a:r>
              <a:rPr lang="en-US" dirty="0" smtClean="0"/>
              <a:t> about the deal and had found</a:t>
            </a:r>
          </a:p>
          <a:p>
            <a:r>
              <a:rPr lang="en-US" dirty="0" smtClean="0"/>
              <a:t>that he had lied about the value of a trade-in; he really lost his cool when I exposed the lie!</a:t>
            </a:r>
          </a:p>
          <a:p>
            <a:r>
              <a:rPr lang="en-US" dirty="0" smtClean="0"/>
              <a:t>Another form of intimidation includes increasing the appearance of </a:t>
            </a:r>
            <a:r>
              <a:rPr lang="en-US" i="1" dirty="0" smtClean="0"/>
              <a:t>legitimacy. When</a:t>
            </a:r>
          </a:p>
          <a:p>
            <a:r>
              <a:rPr lang="en-US" dirty="0" smtClean="0"/>
              <a:t>legitimacy is high, set policies or procedures are in place for resolving disputes. Negotiators</a:t>
            </a:r>
          </a:p>
          <a:p>
            <a:r>
              <a:rPr lang="en-US" dirty="0" smtClean="0"/>
              <a:t>who do not have such policies or procedures available may try to invent them and then</a:t>
            </a:r>
          </a:p>
          <a:p>
            <a:r>
              <a:rPr lang="en-US" dirty="0" smtClean="0"/>
              <a:t>impose them on the other negotiator while making the process appear legitimate. For example,</a:t>
            </a:r>
          </a:p>
          <a:p>
            <a:r>
              <a:rPr lang="en-US" dirty="0" smtClean="0"/>
              <a:t>policies that are written in manuals or preprinted official forms and agreements are</a:t>
            </a:r>
          </a:p>
          <a:p>
            <a:r>
              <a:rPr lang="en-US" dirty="0" smtClean="0"/>
              <a:t>less likely to be questioned than those that are delivered verbally (Cohen, 1980); long and</a:t>
            </a:r>
          </a:p>
          <a:p>
            <a:r>
              <a:rPr lang="en-US" dirty="0" smtClean="0"/>
              <a:t>detailed loan contracts that banks use for consumer loans are seldom read completely (Hendon</a:t>
            </a:r>
          </a:p>
          <a:p>
            <a:r>
              <a:rPr lang="en-US" dirty="0" smtClean="0"/>
              <a:t>and Hendon, 1990). The greater the appearance of legitimacy, the less likely the other party</a:t>
            </a:r>
          </a:p>
          <a:p>
            <a:r>
              <a:rPr lang="en-US" dirty="0" smtClean="0"/>
              <a:t>will be to question the process being followed or the contract terms being proposed.</a:t>
            </a:r>
          </a:p>
          <a:p>
            <a:r>
              <a:rPr lang="en-US" dirty="0" smtClean="0"/>
              <a:t>Finally, </a:t>
            </a:r>
            <a:r>
              <a:rPr lang="en-US" i="1" dirty="0" smtClean="0"/>
              <a:t>guilt can also be used as a form of intimidation. Negotiators can question the</a:t>
            </a:r>
          </a:p>
          <a:p>
            <a:r>
              <a:rPr lang="en-US" dirty="0" smtClean="0"/>
              <a:t>other party's integrity or the other's lack of trust in them. The purpose of this tactic is to</a:t>
            </a:r>
          </a:p>
          <a:p>
            <a:r>
              <a:rPr lang="en-US" dirty="0" smtClean="0"/>
              <a:t>place the other party on the defensive so that they are dealing with the issues of guilt or</a:t>
            </a:r>
          </a:p>
          <a:p>
            <a:r>
              <a:rPr lang="en-US" dirty="0" smtClean="0"/>
              <a:t>trust rather than discussing the substance of the negotiation.</a:t>
            </a:r>
          </a:p>
          <a:p>
            <a:r>
              <a:rPr lang="en-US" dirty="0" smtClean="0"/>
              <a:t>To deal with intimidation tactics, negotiators have several options. Intimidation tactics</a:t>
            </a:r>
          </a:p>
          <a:p>
            <a:r>
              <a:rPr lang="en-US" dirty="0" smtClean="0"/>
              <a:t>are designed to make the intimidator feel more powerful than the other party and to lead people</a:t>
            </a:r>
          </a:p>
          <a:p>
            <a:r>
              <a:rPr lang="en-US" dirty="0" smtClean="0"/>
              <a:t>to make concessions for emotional rather than objective reasons (e.g., a new fact). When</a:t>
            </a:r>
          </a:p>
          <a:p>
            <a:r>
              <a:rPr lang="en-US" dirty="0" smtClean="0"/>
              <a:t>making any concession, it is important for negotiators to understand why they are doing so.</a:t>
            </a:r>
          </a:p>
          <a:p>
            <a:r>
              <a:rPr lang="en-US" dirty="0" smtClean="0"/>
              <a:t>If one starts to feel threatened, assumes that the other party is more powerful (when objectively</a:t>
            </a:r>
          </a:p>
          <a:p>
            <a:r>
              <a:rPr lang="en-US" dirty="0" smtClean="0"/>
              <a:t>he or she is not), or simply accepts the legitimacy </a:t>
            </a:r>
            <a:r>
              <a:rPr lang="en-US" dirty="0" err="1" smtClean="0"/>
              <a:t>ofthe</a:t>
            </a:r>
            <a:r>
              <a:rPr lang="en-US" dirty="0" smtClean="0"/>
              <a:t> other negotiator's "company</a:t>
            </a:r>
          </a:p>
          <a:p>
            <a:r>
              <a:rPr lang="en-US" dirty="0" smtClean="0"/>
              <a:t>policy," then it is likely that intimidation is having an effect on the negotiations.</a:t>
            </a:r>
          </a:p>
          <a:p>
            <a:r>
              <a:rPr lang="en-US" dirty="0" smtClean="0"/>
              <a:t>If the other negotiator is intimidating, then discussing the negotiation process with him</a:t>
            </a:r>
          </a:p>
          <a:p>
            <a:r>
              <a:rPr lang="en-US" dirty="0" smtClean="0"/>
              <a:t>or her is a good option. You can explain that your policy is to bargain in a fair and respectful</a:t>
            </a:r>
          </a:p>
          <a:p>
            <a:r>
              <a:rPr lang="en-US" dirty="0" smtClean="0"/>
              <a:t>manner, and that you expect to be treated the same way in return. Another good option</a:t>
            </a:r>
          </a:p>
          <a:p>
            <a:r>
              <a:rPr lang="en-US" dirty="0" smtClean="0"/>
              <a:t>is to ignore the other party's attempts to intimidate you, because intimidation can only influence</a:t>
            </a:r>
          </a:p>
          <a:p>
            <a:r>
              <a:rPr lang="en-US" dirty="0" smtClean="0"/>
              <a:t>you if you let it. While this may sound too simplistic, think for a moment about why</a:t>
            </a:r>
          </a:p>
          <a:p>
            <a:r>
              <a:rPr lang="en-US" dirty="0" smtClean="0"/>
              <a:t>some people you know are intimidated by authority figures and others are not-the reason</a:t>
            </a:r>
          </a:p>
          <a:p>
            <a:r>
              <a:rPr lang="en-US" dirty="0" smtClean="0"/>
              <a:t>often lies in the perceiver, not the authority figure.</a:t>
            </a:r>
          </a:p>
          <a:p>
            <a:r>
              <a:rPr lang="en-US" dirty="0" smtClean="0"/>
              <a:t>Another effective strategy for dealing with intimidation is to use a team to negotiate</a:t>
            </a:r>
          </a:p>
          <a:p>
            <a:r>
              <a:rPr lang="en-US" dirty="0" smtClean="0"/>
              <a:t>with the other party. Teams have at least two advantages over individuals in acting against</a:t>
            </a:r>
          </a:p>
          <a:p>
            <a:r>
              <a:rPr lang="en-US" dirty="0" smtClean="0"/>
              <a:t>intimidation. First, people are not always intimidated by the same things; while you may be</a:t>
            </a:r>
          </a:p>
          <a:p>
            <a:r>
              <a:rPr lang="en-US" dirty="0" smtClean="0"/>
              <a:t>intimidated by one particular negotiator, it is quite possible that other members on your</a:t>
            </a:r>
          </a:p>
          <a:p>
            <a:r>
              <a:rPr lang="en-US" dirty="0" smtClean="0"/>
              <a:t>team won't be. In an ongoing negotiation in China when he was younger, one of the authors</a:t>
            </a:r>
          </a:p>
          <a:p>
            <a:r>
              <a:rPr lang="en-US" dirty="0" smtClean="0"/>
              <a:t>of this book found that his Chinese counterparts were frequently changing their team members so that older and older members appeared in each subsequent negotiation session.</a:t>
            </a:r>
          </a:p>
          <a:p>
            <a:r>
              <a:rPr lang="en-US" dirty="0" smtClean="0"/>
              <a:t>He decided to bring a senior </a:t>
            </a:r>
            <a:r>
              <a:rPr lang="en-US" dirty="0" err="1" smtClean="0"/>
              <a:t>colleagne</a:t>
            </a:r>
            <a:r>
              <a:rPr lang="en-US" dirty="0" smtClean="0"/>
              <a:t> of his own to subsequent meetings in order not to be</a:t>
            </a:r>
          </a:p>
          <a:p>
            <a:r>
              <a:rPr lang="en-US" dirty="0" smtClean="0"/>
              <a:t>intimidated by the age and experience of the counterparts on the other negotiating team.</a:t>
            </a:r>
          </a:p>
          <a:p>
            <a:r>
              <a:rPr lang="en-US" dirty="0" smtClean="0"/>
              <a:t>The second advantage of using a team is that the team members can discuss the tactics</a:t>
            </a:r>
          </a:p>
          <a:p>
            <a:r>
              <a:rPr lang="en-US" dirty="0" smtClean="0"/>
              <a:t>of the other negotiators and provide mutual support if the intimidation starts to become</a:t>
            </a:r>
          </a:p>
          <a:p>
            <a:r>
              <a:rPr lang="en-US" dirty="0" smtClean="0"/>
              <a:t>increasingly uncomfortable.</a:t>
            </a:r>
          </a:p>
          <a:p>
            <a:r>
              <a:rPr lang="en-US" dirty="0" smtClean="0"/>
              <a:t>Aggressive Behavior A group of tactics similar to those described under intimidation</a:t>
            </a:r>
          </a:p>
          <a:p>
            <a:r>
              <a:rPr lang="en-US" dirty="0" smtClean="0"/>
              <a:t>includes various ways of being aggressive in pushing your position or attacking the other</a:t>
            </a:r>
          </a:p>
          <a:p>
            <a:r>
              <a:rPr lang="en-US" dirty="0" smtClean="0"/>
              <a:t>person's position. Aggressive tactics include a relentless push for further concessions ("You</a:t>
            </a:r>
          </a:p>
          <a:p>
            <a:r>
              <a:rPr lang="en-US" dirty="0" smtClean="0"/>
              <a:t>can do better than that"), asking for the best offer early in negotiations ("Let's not waste any</a:t>
            </a:r>
          </a:p>
          <a:p>
            <a:r>
              <a:rPr lang="en-US" dirty="0" smtClean="0"/>
              <a:t>time. What is the most that you will pay?"), and asking the other party to explain and justify</a:t>
            </a:r>
          </a:p>
          <a:p>
            <a:r>
              <a:rPr lang="en-US" dirty="0" smtClean="0"/>
              <a:t>his or her proposals item by item or line by line ("What is your cost breakdown for each</a:t>
            </a:r>
          </a:p>
          <a:p>
            <a:r>
              <a:rPr lang="en-US" dirty="0" smtClean="0"/>
              <a:t>item?"). The negotiator using these techniques is signaling a hard-nosed, intransigent position</a:t>
            </a:r>
          </a:p>
          <a:p>
            <a:r>
              <a:rPr lang="en-US" dirty="0" smtClean="0"/>
              <a:t>and trying to force the other side to make many concessions to reach an agreement.</a:t>
            </a:r>
          </a:p>
          <a:p>
            <a:r>
              <a:rPr lang="en-US" dirty="0" smtClean="0"/>
              <a:t>When faced with another party's aggressive behavior tactics an excellent response is to</a:t>
            </a:r>
          </a:p>
          <a:p>
            <a:r>
              <a:rPr lang="en-US" dirty="0" smtClean="0"/>
              <a:t>halt the negotiations in order to discuss the negotiation process itself. Negotiators can explain</a:t>
            </a:r>
          </a:p>
          <a:p>
            <a:r>
              <a:rPr lang="en-US" dirty="0" smtClean="0"/>
              <a:t>that they will reach a decision based on needs and interests, not aggressive behavior.</a:t>
            </a:r>
          </a:p>
          <a:p>
            <a:r>
              <a:rPr lang="en-US" dirty="0" smtClean="0"/>
              <a:t>Again, having a team to counter aggressive tactics from the other party can be helpful for</a:t>
            </a:r>
          </a:p>
          <a:p>
            <a:r>
              <a:rPr lang="en-US" dirty="0" smtClean="0"/>
              <a:t>the </a:t>
            </a:r>
            <a:r>
              <a:rPr lang="en-US" dirty="0" err="1" smtClean="0"/>
              <a:t>sarne</a:t>
            </a:r>
            <a:r>
              <a:rPr lang="en-US" dirty="0" smtClean="0"/>
              <a:t> reasons discussed above under intimidation tactics. Good preparation and understanding</a:t>
            </a:r>
          </a:p>
          <a:p>
            <a:r>
              <a:rPr lang="en-US" dirty="0" smtClean="0"/>
              <a:t>both one's own and the other party's needs and interests together make responding</a:t>
            </a:r>
          </a:p>
          <a:p>
            <a:r>
              <a:rPr lang="en-US" dirty="0" smtClean="0"/>
              <a:t>to aggressive tactics easier because the merits to both parties of reaching an agreement can</a:t>
            </a:r>
          </a:p>
          <a:p>
            <a:r>
              <a:rPr lang="en-US" dirty="0" smtClean="0"/>
              <a:t>be highlighted.</a:t>
            </a:r>
            <a:endParaRPr lang="en-US" b="0" dirty="0" smtClean="0">
              <a:latin typeface="Times New Roman" pitchFamily="18" charset="0"/>
            </a:endParaRPr>
          </a:p>
        </p:txBody>
      </p:sp>
      <p:sp>
        <p:nvSpPr>
          <p:cNvPr id="78851" name="Slide Number Placeholder 3"/>
          <p:cNvSpPr>
            <a:spLocks noGrp="1"/>
          </p:cNvSpPr>
          <p:nvPr>
            <p:ph type="sldNum" sz="quarter" idx="5"/>
          </p:nvPr>
        </p:nvSpPr>
        <p:spPr>
          <a:noFill/>
        </p:spPr>
        <p:txBody>
          <a:bodyPr/>
          <a:lstStyle/>
          <a:p>
            <a:fld id="{F52FF21E-2F16-4FB0-A206-9CB07784A3D2}" type="slidenum">
              <a:rPr lang="en-US" altLang="en-US" smtClean="0">
                <a:latin typeface="Times New Roman" pitchFamily="18" charset="0"/>
                <a:cs typeface="Arial" charset="0"/>
              </a:rPr>
              <a:pPr/>
              <a:t>29</a:t>
            </a:fld>
            <a:endParaRPr lang="en-US" altLang="en-US" smtClean="0">
              <a:latin typeface="Times New Roman" pitchFamily="18"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t>Snow Job The snow job tactic occurs when negotiators overwhelm the other party with</a:t>
            </a:r>
          </a:p>
          <a:p>
            <a:r>
              <a:rPr lang="en-US" dirty="0" smtClean="0"/>
              <a:t>so much information that he or she has trouble determining which facts are real or important,</a:t>
            </a:r>
          </a:p>
          <a:p>
            <a:r>
              <a:rPr lang="en-US" dirty="0" smtClean="0"/>
              <a:t>and </a:t>
            </a:r>
            <a:r>
              <a:rPr lang="en-US" dirty="0" err="1" smtClean="0"/>
              <a:t>whieh</a:t>
            </a:r>
            <a:r>
              <a:rPr lang="en-US" dirty="0" smtClean="0"/>
              <a:t> are included merely as distractions. </a:t>
            </a:r>
            <a:r>
              <a:rPr lang="en-US" dirty="0" err="1" smtClean="0"/>
              <a:t>Govemments</a:t>
            </a:r>
            <a:r>
              <a:rPr lang="en-US" dirty="0" smtClean="0"/>
              <a:t> use this tactic frequently</a:t>
            </a:r>
          </a:p>
          <a:p>
            <a:r>
              <a:rPr lang="en-US" dirty="0" smtClean="0"/>
              <a:t>when releasing information publicly. Rather than answering a question briefly, they release</a:t>
            </a:r>
          </a:p>
          <a:p>
            <a:r>
              <a:rPr lang="en-US" dirty="0" smtClean="0"/>
              <a:t>thousands of pages of documents from hearings and transcripts that mayor may not contain</a:t>
            </a:r>
          </a:p>
          <a:p>
            <a:r>
              <a:rPr lang="en-US" dirty="0" smtClean="0"/>
              <a:t>the information that the other party is seeking. Another example of the snow job is the</a:t>
            </a:r>
          </a:p>
          <a:p>
            <a:r>
              <a:rPr lang="en-US" dirty="0" smtClean="0"/>
              <a:t>use of highly technical language to hide a simple answer to a question asked by a </a:t>
            </a:r>
            <a:r>
              <a:rPr lang="en-US" dirty="0" err="1" smtClean="0"/>
              <a:t>nonexpert</a:t>
            </a:r>
            <a:r>
              <a:rPr lang="en-US" dirty="0" smtClean="0"/>
              <a:t>.</a:t>
            </a:r>
          </a:p>
          <a:p>
            <a:r>
              <a:rPr lang="en-US" dirty="0" smtClean="0"/>
              <a:t>Any group of professionals-such as engineers, lawyers, or computer network</a:t>
            </a:r>
          </a:p>
          <a:p>
            <a:r>
              <a:rPr lang="en-US" dirty="0" smtClean="0"/>
              <a:t>administrators-can use this </a:t>
            </a:r>
            <a:r>
              <a:rPr lang="en-US" dirty="0" err="1" smtClean="0"/>
              <a:t>tactie</a:t>
            </a:r>
            <a:r>
              <a:rPr lang="en-US" dirty="0" smtClean="0"/>
              <a:t> to overwhelm ("snow") the other party with so much information</a:t>
            </a:r>
          </a:p>
          <a:p>
            <a:r>
              <a:rPr lang="en-US" dirty="0" smtClean="0"/>
              <a:t>and </a:t>
            </a:r>
            <a:r>
              <a:rPr lang="en-US" dirty="0" err="1" smtClean="0"/>
              <a:t>technicallangnage</a:t>
            </a:r>
            <a:r>
              <a:rPr lang="en-US" dirty="0" smtClean="0"/>
              <a:t> that the </a:t>
            </a:r>
            <a:r>
              <a:rPr lang="en-US" dirty="0" err="1" smtClean="0"/>
              <a:t>nonexperts</a:t>
            </a:r>
            <a:r>
              <a:rPr lang="en-US" dirty="0" smtClean="0"/>
              <a:t> cannot make sense of the answer. Frequently,</a:t>
            </a:r>
          </a:p>
          <a:p>
            <a:r>
              <a:rPr lang="en-US" dirty="0" smtClean="0"/>
              <a:t>in order not to be embarrassed by asking "obvious" questions, the recipient of the</a:t>
            </a:r>
          </a:p>
          <a:p>
            <a:r>
              <a:rPr lang="en-US" dirty="0" smtClean="0"/>
              <a:t>snow job will simply nod his or her head and passively agree with the other party's analysis</a:t>
            </a:r>
          </a:p>
          <a:p>
            <a:r>
              <a:rPr lang="en-US" b="1" dirty="0" smtClean="0"/>
              <a:t>or statements.</a:t>
            </a:r>
          </a:p>
          <a:p>
            <a:r>
              <a:rPr lang="en-US" dirty="0" smtClean="0"/>
              <a:t>Negotiators trying to counter a snow job tactic can choose one of several </a:t>
            </a:r>
            <a:r>
              <a:rPr lang="en-US" dirty="0" err="1" smtClean="0"/>
              <a:t>altemative</a:t>
            </a:r>
            <a:r>
              <a:rPr lang="en-US" dirty="0" smtClean="0"/>
              <a:t> responses.</a:t>
            </a:r>
          </a:p>
          <a:p>
            <a:r>
              <a:rPr lang="en-US" dirty="0" smtClean="0"/>
              <a:t>First, they should not be afraid to ask questions until they receive an answer they</a:t>
            </a:r>
          </a:p>
          <a:p>
            <a:r>
              <a:rPr lang="en-US" dirty="0" smtClean="0"/>
              <a:t>understand. Second, if the matter under discussion is in fact highly </a:t>
            </a:r>
            <a:r>
              <a:rPr lang="en-US" dirty="0" err="1" smtClean="0"/>
              <a:t>teclmieal</a:t>
            </a:r>
            <a:r>
              <a:rPr lang="en-US" dirty="0" smtClean="0"/>
              <a:t>, </a:t>
            </a:r>
            <a:r>
              <a:rPr lang="en-US" dirty="0" err="1" smtClean="0"/>
              <a:t>tllen</a:t>
            </a:r>
            <a:r>
              <a:rPr lang="en-US" dirty="0" smtClean="0"/>
              <a:t> negotiators</a:t>
            </a:r>
          </a:p>
          <a:p>
            <a:r>
              <a:rPr lang="en-US" dirty="0" smtClean="0"/>
              <a:t>may suggest that technical experts get together to discuss the technical issues. Finally,</a:t>
            </a:r>
          </a:p>
          <a:p>
            <a:r>
              <a:rPr lang="en-US" dirty="0" smtClean="0"/>
              <a:t>negotiators should listen carefully to the other party and identify consistent and inconsistent</a:t>
            </a:r>
          </a:p>
          <a:p>
            <a:r>
              <a:rPr lang="en-US" dirty="0" smtClean="0"/>
              <a:t>information. Probing for further information after identifying a piece of inconsistent</a:t>
            </a:r>
          </a:p>
          <a:p>
            <a:r>
              <a:rPr lang="en-US" dirty="0" smtClean="0"/>
              <a:t>information can work to undermine the effectiveness of the snow job. For example, if one</a:t>
            </a:r>
          </a:p>
          <a:p>
            <a:r>
              <a:rPr lang="en-US" b="1" dirty="0" smtClean="0"/>
              <a:t>piece of incorrect or inconsistent information is discovered in the complete snow job</a:t>
            </a:r>
            <a:endParaRPr lang="en-US" dirty="0"/>
          </a:p>
        </p:txBody>
      </p:sp>
      <p:sp>
        <p:nvSpPr>
          <p:cNvPr id="4" name="Slide Number Placeholder 3"/>
          <p:cNvSpPr>
            <a:spLocks noGrp="1"/>
          </p:cNvSpPr>
          <p:nvPr>
            <p:ph type="sldNum" sz="quarter" idx="10"/>
          </p:nvPr>
        </p:nvSpPr>
        <p:spPr/>
        <p:txBody>
          <a:bodyPr/>
          <a:lstStyle/>
          <a:p>
            <a:pPr>
              <a:defRPr/>
            </a:pPr>
            <a:fld id="{9BB1731F-5F15-405A-9F90-EE3CB8F02A0C}" type="slidenum">
              <a:rPr lang="en-US" altLang="en-US" smtClean="0"/>
              <a:pPr>
                <a:defRPr/>
              </a:pPr>
              <a:t>30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35843" name="Slide Number Placeholder 3"/>
          <p:cNvSpPr>
            <a:spLocks noGrp="1"/>
          </p:cNvSpPr>
          <p:nvPr>
            <p:ph type="sldNum" sz="quarter" idx="5"/>
          </p:nvPr>
        </p:nvSpPr>
        <p:spPr>
          <a:noFill/>
        </p:spPr>
        <p:txBody>
          <a:bodyPr/>
          <a:lstStyle/>
          <a:p>
            <a:fld id="{CA01B3A0-6197-44F4-A0D1-25BC03858718}" type="slidenum">
              <a:rPr lang="en-US" altLang="en-US" smtClean="0">
                <a:latin typeface="Times New Roman" pitchFamily="18" charset="0"/>
                <a:cs typeface="Arial" charset="0"/>
              </a:rPr>
              <a:pPr/>
              <a:t>4</a:t>
            </a:fld>
            <a:endParaRPr lang="en-US" altLang="en-US" smtClean="0">
              <a:latin typeface="Times New Roman" pitchFamily="18"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5BDFD7-C44A-4A43-842B-159245F6F8D9}" type="slidenum">
              <a:rPr lang="en-US"/>
              <a:pPr/>
              <a:t>36</a:t>
            </a:fld>
            <a:endParaRPr lang="en-US"/>
          </a:p>
        </p:txBody>
      </p:sp>
      <p:sp>
        <p:nvSpPr>
          <p:cNvPr id="402434" name="Rectangle 2"/>
          <p:cNvSpPr>
            <a:spLocks noRot="1" noChangeArrowheads="1" noTextEdit="1"/>
          </p:cNvSpPr>
          <p:nvPr>
            <p:ph type="sldImg"/>
          </p:nvPr>
        </p:nvSpPr>
        <p:spPr>
          <a:ln/>
        </p:spPr>
      </p:sp>
      <p:sp>
        <p:nvSpPr>
          <p:cNvPr id="402435"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0BE19-9B2E-4E43-B74E-40F2C97DF471}" type="slidenum">
              <a:rPr lang="en-US"/>
              <a:pPr/>
              <a:t>37</a:t>
            </a:fld>
            <a:endParaRPr lang="en-US"/>
          </a:p>
        </p:txBody>
      </p:sp>
      <p:sp>
        <p:nvSpPr>
          <p:cNvPr id="404482" name="Rectangle 2"/>
          <p:cNvSpPr>
            <a:spLocks noRot="1" noChangeArrowheads="1" noTextEdit="1"/>
          </p:cNvSpPr>
          <p:nvPr>
            <p:ph type="sldImg"/>
          </p:nvPr>
        </p:nvSpPr>
        <p:spPr>
          <a:ln/>
        </p:spPr>
      </p:sp>
      <p:sp>
        <p:nvSpPr>
          <p:cNvPr id="404483"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886A5-2A59-468D-B61B-C3701EECF145}" type="slidenum">
              <a:rPr lang="en-US"/>
              <a:pPr/>
              <a:t>38</a:t>
            </a:fld>
            <a:endParaRPr lang="en-US"/>
          </a:p>
        </p:txBody>
      </p:sp>
      <p:sp>
        <p:nvSpPr>
          <p:cNvPr id="406530" name="Rectangle 2"/>
          <p:cNvSpPr>
            <a:spLocks noRot="1" noChangeArrowheads="1" noTextEdit="1"/>
          </p:cNvSpPr>
          <p:nvPr>
            <p:ph type="sldImg"/>
          </p:nvPr>
        </p:nvSpPr>
        <p:spPr>
          <a:ln/>
        </p:spPr>
      </p:sp>
      <p:sp>
        <p:nvSpPr>
          <p:cNvPr id="406531"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3F356-13C1-4798-B4ED-56B86F2622D6}" type="slidenum">
              <a:rPr lang="en-US"/>
              <a:pPr/>
              <a:t>39</a:t>
            </a:fld>
            <a:endParaRPr lang="en-US"/>
          </a:p>
        </p:txBody>
      </p:sp>
      <p:sp>
        <p:nvSpPr>
          <p:cNvPr id="408578" name="Rectangle 2"/>
          <p:cNvSpPr>
            <a:spLocks noRot="1" noChangeArrowheads="1" noTextEdit="1"/>
          </p:cNvSpPr>
          <p:nvPr>
            <p:ph type="sldImg"/>
          </p:nvPr>
        </p:nvSpPr>
        <p:spPr>
          <a:ln/>
        </p:spPr>
      </p:sp>
      <p:sp>
        <p:nvSpPr>
          <p:cNvPr id="408579"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481BF-1ECD-4B78-8A00-123C574055E6}" type="slidenum">
              <a:rPr lang="en-US"/>
              <a:pPr/>
              <a:t>40</a:t>
            </a:fld>
            <a:endParaRPr lang="en-US"/>
          </a:p>
        </p:txBody>
      </p:sp>
      <p:sp>
        <p:nvSpPr>
          <p:cNvPr id="410626" name="Rectangle 2"/>
          <p:cNvSpPr>
            <a:spLocks noRot="1" noChangeArrowheads="1" noTextEdit="1"/>
          </p:cNvSpPr>
          <p:nvPr>
            <p:ph type="sldImg"/>
          </p:nvPr>
        </p:nvSpPr>
        <p:spPr>
          <a:ln/>
        </p:spPr>
      </p:sp>
      <p:sp>
        <p:nvSpPr>
          <p:cNvPr id="410627"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61455-5588-4079-A997-46696EABE051}" type="slidenum">
              <a:rPr lang="en-US"/>
              <a:pPr/>
              <a:t>41</a:t>
            </a:fld>
            <a:endParaRPr lang="en-US"/>
          </a:p>
        </p:txBody>
      </p:sp>
      <p:sp>
        <p:nvSpPr>
          <p:cNvPr id="381954" name="Rectangle 2"/>
          <p:cNvSpPr>
            <a:spLocks noRo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pt-P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31C124-6E54-4901-B7F9-2D1B68C35C1D}" type="slidenum">
              <a:rPr lang="en-US"/>
              <a:pPr/>
              <a:t>42</a:t>
            </a:fld>
            <a:endParaRPr lang="en-US"/>
          </a:p>
        </p:txBody>
      </p:sp>
      <p:sp>
        <p:nvSpPr>
          <p:cNvPr id="384002" name="Rectangle 2"/>
          <p:cNvSpPr>
            <a:spLocks noRot="1" noChangeArrowheads="1" noTextEdit="1"/>
          </p:cNvSpPr>
          <p:nvPr>
            <p:ph type="sldImg"/>
          </p:nvPr>
        </p:nvSpPr>
        <p:spPr>
          <a:ln/>
        </p:spPr>
      </p:sp>
      <p:sp>
        <p:nvSpPr>
          <p:cNvPr id="384003" name="Rectangle 3"/>
          <p:cNvSpPr>
            <a:spLocks noGrp="1" noChangeArrowheads="1"/>
          </p:cNvSpPr>
          <p:nvPr>
            <p:ph type="body" idx="1"/>
          </p:nvPr>
        </p:nvSpPr>
        <p:spPr/>
        <p:txBody>
          <a:bodyPr/>
          <a:lstStyle/>
          <a:p>
            <a:endParaRPr lang="pt-P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7DF8A-ABAF-4CE0-B1F7-7B2DECC5144F}" type="slidenum">
              <a:rPr lang="en-US"/>
              <a:pPr/>
              <a:t>43</a:t>
            </a:fld>
            <a:endParaRPr lang="en-US"/>
          </a:p>
        </p:txBody>
      </p:sp>
      <p:sp>
        <p:nvSpPr>
          <p:cNvPr id="386050" name="Rectangle 2"/>
          <p:cNvSpPr>
            <a:spLocks noRo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pt-P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30DB2D-0C1C-4647-84A2-DF1170E2F7EB}" type="slidenum">
              <a:rPr lang="en-US"/>
              <a:pPr/>
              <a:t>44</a:t>
            </a:fld>
            <a:endParaRPr lang="en-US"/>
          </a:p>
        </p:txBody>
      </p:sp>
      <p:sp>
        <p:nvSpPr>
          <p:cNvPr id="388098" name="Rectangle 2"/>
          <p:cNvSpPr>
            <a:spLocks noRo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pt-P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83588-263F-4D13-B0C7-D80EE0B55A3D}" type="slidenum">
              <a:rPr lang="en-US"/>
              <a:pPr/>
              <a:t>49</a:t>
            </a:fld>
            <a:endParaRPr lang="en-US"/>
          </a:p>
        </p:txBody>
      </p:sp>
      <p:sp>
        <p:nvSpPr>
          <p:cNvPr id="400386" name="Rectangle 2"/>
          <p:cNvSpPr>
            <a:spLocks noRot="1" noChangeArrowheads="1" noTextEdit="1"/>
          </p:cNvSpPr>
          <p:nvPr>
            <p:ph type="sldImg"/>
          </p:nvPr>
        </p:nvSpPr>
        <p:spPr>
          <a:ln/>
        </p:spPr>
      </p:sp>
      <p:sp>
        <p:nvSpPr>
          <p:cNvPr id="400387" name="Rectangle 3"/>
          <p:cNvSpPr>
            <a:spLocks noGrp="1" noChangeArrowheads="1"/>
          </p:cNvSpPr>
          <p:nvPr>
            <p:ph type="body" idx="1"/>
          </p:nvPr>
        </p:nvSpPr>
        <p:spPr>
          <a:xfrm>
            <a:off x="914400" y="4387136"/>
            <a:ext cx="5029200" cy="169969"/>
          </a:xfrm>
        </p:spPr>
        <p:txBody>
          <a:bodyPr/>
          <a:lstStyle/>
          <a:p>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37891" name="Slide Number Placeholder 3"/>
          <p:cNvSpPr>
            <a:spLocks noGrp="1"/>
          </p:cNvSpPr>
          <p:nvPr>
            <p:ph type="sldNum" sz="quarter" idx="5"/>
          </p:nvPr>
        </p:nvSpPr>
        <p:spPr>
          <a:noFill/>
        </p:spPr>
        <p:txBody>
          <a:bodyPr/>
          <a:lstStyle/>
          <a:p>
            <a:fld id="{F8AEB2C9-D4FA-4AFC-B9A4-8EC231FE0B78}" type="slidenum">
              <a:rPr lang="en-US" altLang="en-US" smtClean="0">
                <a:latin typeface="Times New Roman" pitchFamily="18" charset="0"/>
                <a:cs typeface="Arial" charset="0"/>
              </a:rPr>
              <a:pPr/>
              <a:t>5</a:t>
            </a:fld>
            <a:endParaRPr lang="en-US" altLang="en-US" smtClean="0">
              <a:latin typeface="Times New Roman" pitchFamily="18"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0C7B5-861A-4131-B873-136D1661D91C}" type="slidenum">
              <a:rPr lang="en-US"/>
              <a:pPr/>
              <a:t>54</a:t>
            </a:fld>
            <a:endParaRPr lang="en-US"/>
          </a:p>
        </p:txBody>
      </p:sp>
      <p:sp>
        <p:nvSpPr>
          <p:cNvPr id="418818" name="Rectangle 2"/>
          <p:cNvSpPr>
            <a:spLocks noRo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pt-P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DFE7736-0C53-4F1B-B5F9-F30006D7FC8D}" type="slidenum">
              <a:rPr lang="en-US"/>
              <a:pPr/>
              <a:t>55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9D01226-6A7B-48DE-829F-150FDB48349D}" type="slidenum">
              <a:rPr lang="en-US"/>
              <a:pPr/>
              <a:t>56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8D2BD1C-3A5E-4262-BF53-3043A549CDC6}" type="slidenum">
              <a:rPr lang="en-US"/>
              <a:pPr/>
              <a:t>57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FE0F4E-F83F-4B2D-8E68-1D9307ED5723}" type="slidenum">
              <a:rPr lang="en-US"/>
              <a:pPr/>
              <a:t>58</a:t>
            </a:fld>
            <a:endParaRPr lang="en-US"/>
          </a:p>
        </p:txBody>
      </p:sp>
      <p:sp>
        <p:nvSpPr>
          <p:cNvPr id="431106" name="Rectangle 2"/>
          <p:cNvSpPr>
            <a:spLocks noRot="1" noChangeArrowheads="1" noTextEdit="1"/>
          </p:cNvSpPr>
          <p:nvPr>
            <p:ph type="sldImg"/>
          </p:nvPr>
        </p:nvSpPr>
        <p:spPr>
          <a:xfrm>
            <a:off x="1149350" y="719965"/>
            <a:ext cx="4560888" cy="3455510"/>
          </a:xfrm>
          <a:ln/>
        </p:spPr>
      </p:sp>
      <p:sp>
        <p:nvSpPr>
          <p:cNvPr id="431107" name="Rectangle 3"/>
          <p:cNvSpPr>
            <a:spLocks noGrp="1" noChangeArrowheads="1"/>
          </p:cNvSpPr>
          <p:nvPr>
            <p:ph type="body" idx="1"/>
          </p:nvPr>
        </p:nvSpPr>
        <p:spPr>
          <a:xfrm>
            <a:off x="915989" y="4393549"/>
            <a:ext cx="5026025" cy="4175476"/>
          </a:xfrm>
        </p:spPr>
        <p:txBody>
          <a:bodyPr/>
          <a:lstStyle/>
          <a:p>
            <a:endParaRPr lang="pt-P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51A11-9EA2-41F0-825B-BBA74D59FBFA}" type="slidenum">
              <a:rPr lang="en-US"/>
              <a:pPr/>
              <a:t>59</a:t>
            </a:fld>
            <a:endParaRPr lang="en-US"/>
          </a:p>
        </p:txBody>
      </p:sp>
      <p:sp>
        <p:nvSpPr>
          <p:cNvPr id="369666" name="Rectangle 2"/>
          <p:cNvSpPr>
            <a:spLocks noGrp="1" noChangeArrowheads="1"/>
          </p:cNvSpPr>
          <p:nvPr>
            <p:ph type="body" idx="1"/>
          </p:nvPr>
        </p:nvSpPr>
        <p:spPr>
          <a:xfrm>
            <a:off x="914400" y="4387136"/>
            <a:ext cx="5029200" cy="4156234"/>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pt-PT"/>
          </a:p>
        </p:txBody>
      </p:sp>
      <p:sp>
        <p:nvSpPr>
          <p:cNvPr id="369667" name="Rectangle 3"/>
          <p:cNvSpPr>
            <a:spLocks noRot="1" noChangeArrowheads="1" noTextEdit="1"/>
          </p:cNvSpPr>
          <p:nvPr>
            <p:ph type="sldImg"/>
          </p:nvPr>
        </p:nvSpPr>
        <p:spPr>
          <a:xfrm>
            <a:off x="1128713" y="698500"/>
            <a:ext cx="4600575" cy="345122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2016FD-87E1-4849-8267-0FB705217ADD}" type="slidenum">
              <a:rPr lang="en-US"/>
              <a:pPr/>
              <a:t>60</a:t>
            </a:fld>
            <a:endParaRPr lang="en-US"/>
          </a:p>
        </p:txBody>
      </p:sp>
      <p:sp>
        <p:nvSpPr>
          <p:cNvPr id="371714" name="Rectangle 2"/>
          <p:cNvSpPr>
            <a:spLocks noGrp="1" noChangeArrowheads="1"/>
          </p:cNvSpPr>
          <p:nvPr>
            <p:ph type="body" idx="1"/>
          </p:nvPr>
        </p:nvSpPr>
        <p:spPr>
          <a:xfrm>
            <a:off x="914400" y="4387136"/>
            <a:ext cx="5029200" cy="4156234"/>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pt-PT"/>
          </a:p>
        </p:txBody>
      </p:sp>
      <p:sp>
        <p:nvSpPr>
          <p:cNvPr id="371715" name="Rectangle 3"/>
          <p:cNvSpPr>
            <a:spLocks noRot="1" noChangeArrowheads="1" noTextEdit="1"/>
          </p:cNvSpPr>
          <p:nvPr>
            <p:ph type="sldImg"/>
          </p:nvPr>
        </p:nvSpPr>
        <p:spPr>
          <a:xfrm>
            <a:off x="1128713" y="698500"/>
            <a:ext cx="4600575" cy="345122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C2D5C-441D-4B2F-8193-52A5D3C08F68}" type="slidenum">
              <a:rPr lang="en-US"/>
              <a:pPr/>
              <a:t>61</a:t>
            </a:fld>
            <a:endParaRPr lang="en-US"/>
          </a:p>
        </p:txBody>
      </p:sp>
      <p:sp>
        <p:nvSpPr>
          <p:cNvPr id="373762" name="Rectangle 2"/>
          <p:cNvSpPr>
            <a:spLocks noGrp="1" noChangeArrowheads="1"/>
          </p:cNvSpPr>
          <p:nvPr>
            <p:ph type="body" idx="1"/>
          </p:nvPr>
        </p:nvSpPr>
        <p:spPr>
          <a:xfrm>
            <a:off x="914400" y="4387136"/>
            <a:ext cx="5029200" cy="4156234"/>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pt-PT"/>
          </a:p>
        </p:txBody>
      </p:sp>
      <p:sp>
        <p:nvSpPr>
          <p:cNvPr id="373763" name="Rectangle 3"/>
          <p:cNvSpPr>
            <a:spLocks noRot="1" noChangeArrowheads="1" noTextEdit="1"/>
          </p:cNvSpPr>
          <p:nvPr>
            <p:ph type="sldImg"/>
          </p:nvPr>
        </p:nvSpPr>
        <p:spPr>
          <a:xfrm>
            <a:off x="1128713" y="698500"/>
            <a:ext cx="4600575" cy="345122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DD7D1-F57C-4E09-A888-94143215A7D3}" type="slidenum">
              <a:rPr lang="en-US"/>
              <a:pPr/>
              <a:t>68</a:t>
            </a:fld>
            <a:endParaRPr lang="en-US"/>
          </a:p>
        </p:txBody>
      </p:sp>
      <p:sp>
        <p:nvSpPr>
          <p:cNvPr id="379906" name="Rectangle 2"/>
          <p:cNvSpPr>
            <a:spLocks noRot="1"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pt-P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80899" name="Slide Number Placeholder 3"/>
          <p:cNvSpPr>
            <a:spLocks noGrp="1"/>
          </p:cNvSpPr>
          <p:nvPr>
            <p:ph type="sldNum" sz="quarter" idx="5"/>
          </p:nvPr>
        </p:nvSpPr>
        <p:spPr>
          <a:noFill/>
        </p:spPr>
        <p:txBody>
          <a:bodyPr/>
          <a:lstStyle/>
          <a:p>
            <a:fld id="{7CC96831-7B4A-48B0-B270-4D663B45CFDD}" type="slidenum">
              <a:rPr lang="en-US" altLang="en-US" smtClean="0">
                <a:latin typeface="Times New Roman" pitchFamily="18" charset="0"/>
                <a:cs typeface="Arial" charset="0"/>
              </a:rPr>
              <a:pPr/>
              <a:t>69</a:t>
            </a:fld>
            <a:endParaRPr lang="en-US" altLang="en-US" smtClean="0">
              <a:latin typeface="Times New Roman" pitchFamily="18"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39939" name="Slide Number Placeholder 3"/>
          <p:cNvSpPr>
            <a:spLocks noGrp="1"/>
          </p:cNvSpPr>
          <p:nvPr>
            <p:ph type="sldNum" sz="quarter" idx="5"/>
          </p:nvPr>
        </p:nvSpPr>
        <p:spPr>
          <a:noFill/>
        </p:spPr>
        <p:txBody>
          <a:bodyPr/>
          <a:lstStyle/>
          <a:p>
            <a:fld id="{DA53E460-F350-4971-B33B-1DECE9C6C907}" type="slidenum">
              <a:rPr lang="en-US" altLang="en-US" smtClean="0">
                <a:latin typeface="Times New Roman" pitchFamily="18" charset="0"/>
                <a:cs typeface="Arial" charset="0"/>
              </a:rPr>
              <a:pPr/>
              <a:t>6</a:t>
            </a:fld>
            <a:endParaRPr lang="en-US" altLang="en-US" smtClean="0">
              <a:latin typeface="Times New Roman" pitchFamily="18"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41987" name="Slide Number Placeholder 3"/>
          <p:cNvSpPr>
            <a:spLocks noGrp="1"/>
          </p:cNvSpPr>
          <p:nvPr>
            <p:ph type="sldNum" sz="quarter" idx="5"/>
          </p:nvPr>
        </p:nvSpPr>
        <p:spPr>
          <a:noFill/>
        </p:spPr>
        <p:txBody>
          <a:bodyPr/>
          <a:lstStyle/>
          <a:p>
            <a:fld id="{0E604955-1713-423A-A34F-DF760319051D}" type="slidenum">
              <a:rPr lang="en-US" altLang="en-US" smtClean="0">
                <a:latin typeface="Times New Roman" pitchFamily="18" charset="0"/>
                <a:cs typeface="Arial" charset="0"/>
              </a:rPr>
              <a:pPr/>
              <a:t>7</a:t>
            </a:fld>
            <a:endParaRPr lang="en-US" altLang="en-US" smtClean="0">
              <a:latin typeface="Times New Roman" pitchFamily="18"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44035" name="Slide Number Placeholder 3"/>
          <p:cNvSpPr>
            <a:spLocks noGrp="1"/>
          </p:cNvSpPr>
          <p:nvPr>
            <p:ph type="sldNum" sz="quarter" idx="5"/>
          </p:nvPr>
        </p:nvSpPr>
        <p:spPr>
          <a:noFill/>
        </p:spPr>
        <p:txBody>
          <a:bodyPr/>
          <a:lstStyle/>
          <a:p>
            <a:fld id="{97CF8AFB-B03F-4BA7-A92D-15EBB0A8D121}" type="slidenum">
              <a:rPr lang="en-US" altLang="en-US" smtClean="0">
                <a:latin typeface="Times New Roman" pitchFamily="18" charset="0"/>
                <a:cs typeface="Arial" charset="0"/>
              </a:rPr>
              <a:pPr/>
              <a:t>8</a:t>
            </a:fld>
            <a:endParaRPr lang="en-US" altLang="en-US" smtClean="0">
              <a:latin typeface="Times New Roman" pitchFamily="18"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pPr eaLnBrk="1" hangingPunct="1"/>
            <a:endParaRPr lang="en-US" smtClean="0">
              <a:latin typeface="Times New Roman" pitchFamily="18" charset="0"/>
            </a:endParaRPr>
          </a:p>
        </p:txBody>
      </p:sp>
      <p:sp>
        <p:nvSpPr>
          <p:cNvPr id="46083" name="Slide Number Placeholder 3"/>
          <p:cNvSpPr>
            <a:spLocks noGrp="1"/>
          </p:cNvSpPr>
          <p:nvPr>
            <p:ph type="sldNum" sz="quarter" idx="5"/>
          </p:nvPr>
        </p:nvSpPr>
        <p:spPr>
          <a:noFill/>
        </p:spPr>
        <p:txBody>
          <a:bodyPr/>
          <a:lstStyle/>
          <a:p>
            <a:fld id="{7C321CFB-0D46-43D5-BAFE-C0401AF368B8}" type="slidenum">
              <a:rPr lang="en-US" altLang="en-US" smtClean="0">
                <a:latin typeface="Times New Roman" pitchFamily="18" charset="0"/>
                <a:cs typeface="Arial" charset="0"/>
              </a:rPr>
              <a:pPr/>
              <a:t>9</a:t>
            </a:fld>
            <a:endParaRPr lang="en-US" altLang="en-US" smtClean="0">
              <a:latin typeface="Times New Roman" pitchFamily="18"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pPr eaLnBrk="1" hangingPunct="1"/>
            <a:r>
              <a:rPr lang="en-US" smtClean="0">
                <a:latin typeface="Times New Roman" pitchFamily="18" charset="0"/>
              </a:rPr>
              <a:t>Influence seller by making extreme offers and small concessions</a:t>
            </a:r>
          </a:p>
          <a:p>
            <a:pPr eaLnBrk="1" hangingPunct="1"/>
            <a:endParaRPr lang="en-US" smtClean="0">
              <a:latin typeface="Times New Roman" pitchFamily="18" charset="0"/>
            </a:endParaRPr>
          </a:p>
          <a:p>
            <a:pPr eaLnBrk="1" hangingPunct="1"/>
            <a:r>
              <a:rPr lang="en-US" smtClean="0">
                <a:latin typeface="Times New Roman" pitchFamily="18" charset="0"/>
              </a:rPr>
              <a:t>Change resistance by telling them that the price is wrong</a:t>
            </a:r>
          </a:p>
          <a:p>
            <a:pPr eaLnBrk="1" hangingPunct="1"/>
            <a:endParaRPr lang="en-US" smtClean="0">
              <a:latin typeface="Times New Roman" pitchFamily="18" charset="0"/>
            </a:endParaRPr>
          </a:p>
          <a:p>
            <a:pPr eaLnBrk="1" hangingPunct="1"/>
            <a:r>
              <a:rPr lang="en-US" smtClean="0">
                <a:latin typeface="Times New Roman" pitchFamily="18" charset="0"/>
              </a:rPr>
              <a:t>Tell them, convince them that this is the best possible deal.  Make them feel like they got a good deal.  Ego is key here.</a:t>
            </a:r>
          </a:p>
        </p:txBody>
      </p:sp>
      <p:sp>
        <p:nvSpPr>
          <p:cNvPr id="48131" name="Slide Number Placeholder 3"/>
          <p:cNvSpPr>
            <a:spLocks noGrp="1"/>
          </p:cNvSpPr>
          <p:nvPr>
            <p:ph type="sldNum" sz="quarter" idx="5"/>
          </p:nvPr>
        </p:nvSpPr>
        <p:spPr>
          <a:noFill/>
        </p:spPr>
        <p:txBody>
          <a:bodyPr/>
          <a:lstStyle/>
          <a:p>
            <a:fld id="{6FAAEE9B-39AA-4785-AA29-0E074B125319}" type="slidenum">
              <a:rPr lang="en-US" altLang="en-US" smtClean="0">
                <a:latin typeface="Times New Roman" pitchFamily="18" charset="0"/>
                <a:cs typeface="Arial" charset="0"/>
              </a:rPr>
              <a:pPr/>
              <a:t>10</a:t>
            </a:fld>
            <a:endParaRPr lang="en-US" altLang="en-US" smtClean="0">
              <a:latin typeface="Times New Roman" pitchFamily="18"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r>
              <a:rPr lang="en-US"/>
              <a:t>2-</a:t>
            </a:r>
            <a:fld id="{0C037B9F-968C-41C9-B1EC-359848A0EA38}"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r>
              <a:rPr lang="en-US"/>
              <a:t>2-</a:t>
            </a:r>
            <a:fld id="{EFB1FF22-FE85-4F5B-9C96-14863AFEF668}"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r>
              <a:rPr lang="en-US"/>
              <a:t>2-</a:t>
            </a:r>
            <a:fld id="{E968327C-BAFA-4C09-B3D4-155E84CEBB5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58788"/>
            <a:ext cx="5815013" cy="706437"/>
          </a:xfrm>
          <a:prstGeom prst="rect">
            <a:avLst/>
          </a:prstGeom>
          <a:solidFill>
            <a:schemeClr val="tx1"/>
          </a:solidFill>
          <a:ln w="12700">
            <a:solidFill>
              <a:schemeClr val="bg1"/>
            </a:solidFill>
            <a:miter lim="800000"/>
            <a:headEnd/>
            <a:tailEnd/>
          </a:ln>
          <a:effectLst/>
        </p:spPr>
        <p:txBody>
          <a:bodyPr wrap="none" anchor="ctr"/>
          <a:lstStyle/>
          <a:p>
            <a:pPr algn="ctr">
              <a:defRPr/>
            </a:pPr>
            <a:r>
              <a:rPr lang="en-US" altLang="zh-TW" sz="4000">
                <a:solidFill>
                  <a:schemeClr val="bg1"/>
                </a:solidFill>
                <a:latin typeface="Times New Roman" charset="0"/>
                <a:ea typeface="新細明體" pitchFamily="18" charset="-120"/>
                <a:cs typeface="+mn-cs"/>
              </a:rPr>
              <a:t>TUNGHAI UNIVERSITY</a:t>
            </a:r>
          </a:p>
        </p:txBody>
      </p:sp>
      <p:sp>
        <p:nvSpPr>
          <p:cNvPr id="5" name="Rectangle 7"/>
          <p:cNvSpPr>
            <a:spLocks noChangeArrowheads="1"/>
          </p:cNvSpPr>
          <p:nvPr/>
        </p:nvSpPr>
        <p:spPr bwMode="auto">
          <a:xfrm>
            <a:off x="3932238" y="1166813"/>
            <a:ext cx="5211762" cy="279400"/>
          </a:xfrm>
          <a:prstGeom prst="rect">
            <a:avLst/>
          </a:prstGeom>
          <a:noFill/>
          <a:ln w="12700">
            <a:solidFill>
              <a:schemeClr val="bg1"/>
            </a:solidFill>
            <a:miter lim="800000"/>
            <a:headEnd/>
            <a:tailEnd/>
          </a:ln>
          <a:effectLst/>
        </p:spPr>
        <p:txBody>
          <a:bodyPr wrap="none" anchor="ctr"/>
          <a:lstStyle/>
          <a:p>
            <a:pPr>
              <a:defRPr/>
            </a:pPr>
            <a:endParaRPr lang="en-US">
              <a:latin typeface="Times New Roman" charset="0"/>
              <a:cs typeface="+mn-cs"/>
            </a:endParaRPr>
          </a:p>
        </p:txBody>
      </p:sp>
      <p:sp>
        <p:nvSpPr>
          <p:cNvPr id="6" name="Text Box 8"/>
          <p:cNvSpPr txBox="1">
            <a:spLocks noChangeArrowheads="1"/>
          </p:cNvSpPr>
          <p:nvPr/>
        </p:nvSpPr>
        <p:spPr bwMode="auto">
          <a:xfrm>
            <a:off x="4097338" y="1155700"/>
            <a:ext cx="4935537" cy="320675"/>
          </a:xfrm>
          <a:prstGeom prst="rect">
            <a:avLst/>
          </a:prstGeom>
          <a:noFill/>
          <a:ln w="9525">
            <a:noFill/>
            <a:miter lim="800000"/>
            <a:headEnd/>
            <a:tailEnd/>
          </a:ln>
          <a:effectLst/>
        </p:spPr>
        <p:txBody>
          <a:bodyPr>
            <a:spAutoFit/>
          </a:bodyPr>
          <a:lstStyle/>
          <a:p>
            <a:pPr>
              <a:defRPr/>
            </a:pPr>
            <a:r>
              <a:rPr lang="en-US" altLang="zh-TW" sz="1500" b="1">
                <a:solidFill>
                  <a:schemeClr val="bg1"/>
                </a:solidFill>
                <a:latin typeface="Arial" charset="0"/>
                <a:ea typeface="新細明體" pitchFamily="18" charset="-120"/>
                <a:cs typeface="+mn-cs"/>
              </a:rPr>
              <a:t>Department of International Business - Taichung</a:t>
            </a:r>
          </a:p>
        </p:txBody>
      </p:sp>
      <p:pic>
        <p:nvPicPr>
          <p:cNvPr id="7" name="Picture 10" descr="enindex_top_r1_c1"/>
          <p:cNvPicPr>
            <a:picLocks noChangeAspect="1" noChangeArrowheads="1"/>
          </p:cNvPicPr>
          <p:nvPr/>
        </p:nvPicPr>
        <p:blipFill>
          <a:blip r:embed="rId3" cstate="print"/>
          <a:srcRect/>
          <a:stretch>
            <a:fillRect/>
          </a:stretch>
        </p:blipFill>
        <p:spPr bwMode="auto">
          <a:xfrm>
            <a:off x="247650" y="6105525"/>
            <a:ext cx="1600200" cy="752475"/>
          </a:xfrm>
          <a:prstGeom prst="rect">
            <a:avLst/>
          </a:prstGeom>
          <a:noFill/>
          <a:ln w="9525">
            <a:noFill/>
            <a:miter lim="800000"/>
            <a:headEnd/>
            <a:tailEnd/>
          </a:ln>
        </p:spPr>
      </p:pic>
      <p:pic>
        <p:nvPicPr>
          <p:cNvPr id="8" name="Picture 11" descr="enindex_top_r1_c1"/>
          <p:cNvPicPr>
            <a:picLocks noChangeAspect="1" noChangeArrowheads="1"/>
          </p:cNvPicPr>
          <p:nvPr/>
        </p:nvPicPr>
        <p:blipFill>
          <a:blip r:embed="rId3" cstate="print"/>
          <a:srcRect/>
          <a:stretch>
            <a:fillRect/>
          </a:stretch>
        </p:blipFill>
        <p:spPr bwMode="auto">
          <a:xfrm>
            <a:off x="233363" y="6105525"/>
            <a:ext cx="1600200" cy="752475"/>
          </a:xfrm>
          <a:prstGeom prst="rect">
            <a:avLst/>
          </a:prstGeom>
          <a:noFill/>
          <a:ln w="9525">
            <a:noFill/>
            <a:miter lim="800000"/>
            <a:headEnd/>
            <a:tailEnd/>
          </a:ln>
        </p:spPr>
      </p:pic>
      <p:pic>
        <p:nvPicPr>
          <p:cNvPr id="9" name="Picture 12" descr="enindex_top_r1_c1"/>
          <p:cNvPicPr>
            <a:picLocks noChangeAspect="1" noChangeArrowheads="1"/>
          </p:cNvPicPr>
          <p:nvPr/>
        </p:nvPicPr>
        <p:blipFill>
          <a:blip r:embed="rId3" cstate="print"/>
          <a:srcRect/>
          <a:stretch>
            <a:fillRect/>
          </a:stretch>
        </p:blipFill>
        <p:spPr bwMode="auto">
          <a:xfrm>
            <a:off x="203200" y="6105525"/>
            <a:ext cx="1600200" cy="752475"/>
          </a:xfrm>
          <a:prstGeom prst="rect">
            <a:avLst/>
          </a:prstGeom>
          <a:noFill/>
          <a:ln w="9525">
            <a:noFill/>
            <a:miter lim="800000"/>
            <a:headEnd/>
            <a:tailEnd/>
          </a:ln>
        </p:spPr>
      </p:pic>
      <p:sp>
        <p:nvSpPr>
          <p:cNvPr id="3074" name="Rectangle 2"/>
          <p:cNvSpPr>
            <a:spLocks noGrp="1" noChangeArrowheads="1"/>
          </p:cNvSpPr>
          <p:nvPr>
            <p:ph type="subTitle" idx="1"/>
          </p:nvPr>
        </p:nvSpPr>
        <p:spPr>
          <a:xfrm>
            <a:off x="1371600" y="3971925"/>
            <a:ext cx="6400800" cy="1295400"/>
          </a:xfrm>
        </p:spPr>
        <p:txBody>
          <a:bodyPr/>
          <a:lstStyle>
            <a:lvl1pPr marL="0" indent="0" algn="ctr">
              <a:buFontTx/>
              <a:buNone/>
              <a:defRPr baseline="0"/>
            </a:lvl1pPr>
          </a:lstStyle>
          <a:p>
            <a:r>
              <a:rPr lang="en-US" altLang="zh-TW" dirty="0" smtClean="0"/>
              <a:t>Click to edit Master subtitle style</a:t>
            </a:r>
            <a:endParaRPr lang="en-US" altLang="zh-TW" dirty="0"/>
          </a:p>
        </p:txBody>
      </p:sp>
      <p:sp>
        <p:nvSpPr>
          <p:cNvPr id="3076" name="Rectangle 4"/>
          <p:cNvSpPr>
            <a:spLocks noGrp="1" noChangeArrowheads="1"/>
          </p:cNvSpPr>
          <p:nvPr>
            <p:ph type="ctrTitle"/>
          </p:nvPr>
        </p:nvSpPr>
        <p:spPr>
          <a:xfrm>
            <a:off x="685800" y="2157413"/>
            <a:ext cx="7772400" cy="1143000"/>
          </a:xfrm>
        </p:spPr>
        <p:txBody>
          <a:bodyPr/>
          <a:lstStyle>
            <a:lvl1pPr algn="ctr">
              <a:defRPr sz="4000"/>
            </a:lvl1pPr>
          </a:lstStyle>
          <a:p>
            <a:r>
              <a:rPr lang="en-US" altLang="zh-TW" dirty="0" smtClean="0"/>
              <a:t>Click to edit Master title style</a:t>
            </a:r>
            <a:endParaRPr lang="en-US" altLang="zh-TW"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5721" y="264432"/>
            <a:ext cx="7385050" cy="865188"/>
          </a:xfrm>
        </p:spPr>
        <p:txBody>
          <a:bodyPr/>
          <a:lstStyle/>
          <a:p>
            <a:r>
              <a:rPr lang="en-US" smtClean="0"/>
              <a:t>Click to edit Master title style</a:t>
            </a:r>
            <a:endParaRPr lang="en-US"/>
          </a:p>
        </p:txBody>
      </p:sp>
      <p:sp>
        <p:nvSpPr>
          <p:cNvPr id="3" name="Content Placeholder 2"/>
          <p:cNvSpPr>
            <a:spLocks noGrp="1"/>
          </p:cNvSpPr>
          <p:nvPr>
            <p:ph idx="1"/>
          </p:nvPr>
        </p:nvSpPr>
        <p:spPr>
          <a:xfrm>
            <a:off x="787400" y="1356406"/>
            <a:ext cx="7772400" cy="457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6693" y="220890"/>
            <a:ext cx="7385050" cy="8651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16063"/>
            <a:ext cx="3810000" cy="4579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16063"/>
            <a:ext cx="3810000" cy="4579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6229" y="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1714" y="136094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74054" y="134642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7950" y="278947"/>
            <a:ext cx="7385050" cy="865188"/>
          </a:xfrm>
        </p:spPr>
        <p:txBody>
          <a:bodyPr/>
          <a:lstStyle/>
          <a:p>
            <a:r>
              <a:rPr lang="en-US" smtClean="0"/>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172" y="273050"/>
            <a:ext cx="3008313" cy="7429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r>
              <a:rPr lang="en-US"/>
              <a:t>2-</a:t>
            </a:r>
            <a:fld id="{EF6F1E5F-5755-4329-A8F9-915FD35D3542}"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98261"/>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0338" y="409575"/>
            <a:ext cx="1947862" cy="5686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6750" y="409575"/>
            <a:ext cx="5691188" cy="5686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3150" y="264432"/>
            <a:ext cx="7385050" cy="8651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16063"/>
            <a:ext cx="3810000" cy="457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16063"/>
            <a:ext cx="3810000" cy="457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66750" y="409575"/>
            <a:ext cx="7385050" cy="8651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16063"/>
            <a:ext cx="3810000" cy="457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16063"/>
            <a:ext cx="3810000" cy="221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1438"/>
            <a:ext cx="3810000"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6750" y="409575"/>
            <a:ext cx="7385050" cy="8651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516063"/>
            <a:ext cx="3810000" cy="221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3881438"/>
            <a:ext cx="3810000"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516063"/>
            <a:ext cx="3810000" cy="457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mtClean="0"/>
              <a:t>Click to edit Master title style</a:t>
            </a:r>
            <a:endParaRPr lang="pt-PT"/>
          </a:p>
        </p:txBody>
      </p:sp>
      <p:sp>
        <p:nvSpPr>
          <p:cNvPr id="3" name="SmartArt Placeholder 2"/>
          <p:cNvSpPr>
            <a:spLocks noGrp="1"/>
          </p:cNvSpPr>
          <p:nvPr>
            <p:ph type="dgm" idx="1"/>
          </p:nvPr>
        </p:nvSpPr>
        <p:spPr>
          <a:xfrm>
            <a:off x="457200" y="1600200"/>
            <a:ext cx="8229600" cy="4525963"/>
          </a:xfrm>
        </p:spPr>
        <p:txBody>
          <a:bodyPr/>
          <a:lstStyle/>
          <a:p>
            <a:endParaRPr lang="pt-PT"/>
          </a:p>
        </p:txBody>
      </p:sp>
    </p:spTree>
    <p:extLst>
      <p:ext uri="{BB962C8B-B14F-4D97-AF65-F5344CB8AC3E}">
        <p14:creationId xmlns:p14="http://schemas.microsoft.com/office/powerpoint/2010/main" val="2625038273"/>
      </p:ext>
    </p:extLst>
  </p:cSld>
  <p:clrMapOvr>
    <a:masterClrMapping/>
  </p:clrMapOvr>
  <p:transition spd="med">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mtClean="0"/>
              <a:t>Click to edit Master title style</a:t>
            </a:r>
            <a:endParaRPr lang="pt-PT"/>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lipArt Placeholder 3"/>
          <p:cNvSpPr>
            <a:spLocks noGrp="1"/>
          </p:cNvSpPr>
          <p:nvPr>
            <p:ph type="clipArt" sz="half" idx="2"/>
          </p:nvPr>
        </p:nvSpPr>
        <p:spPr>
          <a:xfrm>
            <a:off x="4648200" y="1600200"/>
            <a:ext cx="4038600" cy="4525963"/>
          </a:xfrm>
        </p:spPr>
        <p:txBody>
          <a:bodyPr/>
          <a:lstStyle/>
          <a:p>
            <a:endParaRPr lang="pt-PT"/>
          </a:p>
        </p:txBody>
      </p:sp>
    </p:spTree>
    <p:extLst>
      <p:ext uri="{BB962C8B-B14F-4D97-AF65-F5344CB8AC3E}">
        <p14:creationId xmlns:p14="http://schemas.microsoft.com/office/powerpoint/2010/main" val="2400250269"/>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r>
              <a:rPr lang="en-US"/>
              <a:t>2-</a:t>
            </a:r>
            <a:fld id="{1257D7C5-B3B5-446E-BC01-878DD777FA8C}"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6"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r>
              <a:rPr lang="en-US"/>
              <a:t>2-</a:t>
            </a:r>
            <a:fld id="{27A3981F-6C13-49A3-9A7F-7B1582E0317B}"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r>
              <a:rPr lang="en-US"/>
              <a:t>2-</a:t>
            </a:r>
            <a:fld id="{909E5F98-DD6C-4434-BE6D-BBA5BF1F8A11}"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9"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r>
              <a:rPr lang="en-US"/>
              <a:t>2-</a:t>
            </a:r>
            <a:fld id="{F3A085EF-EE9F-4CAF-B703-6134DEFA6F3B}"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5"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r>
              <a:rPr lang="en-US"/>
              <a:t>2-</a:t>
            </a:r>
            <a:fld id="{6C2CE61E-F0F5-4C7C-95CD-3F5A59736705}"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4"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r>
              <a:rPr lang="en-US"/>
              <a:t>2-</a:t>
            </a:r>
            <a:fld id="{2824A2E5-B56F-48D4-B81A-159AADA94ECD}"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r>
              <a:rPr lang="en-US"/>
              <a:t>2-</a:t>
            </a:r>
            <a:fld id="{7C2BF1E5-4356-4368-A20E-20A7159826C8}"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McGraw-Hill/Irwin</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©2006 The McGraw-Hill Companies, Inc.,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DA64D"/>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sldNum" sz="quarter" idx="4"/>
          </p:nvPr>
        </p:nvSpPr>
        <p:spPr bwMode="auto">
          <a:xfrm>
            <a:off x="6858000" y="1873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cs typeface="+mn-cs"/>
              </a:defRPr>
            </a:lvl1pPr>
          </a:lstStyle>
          <a:p>
            <a:pPr>
              <a:defRPr/>
            </a:pPr>
            <a:r>
              <a:rPr lang="en-US"/>
              <a:t>2-</a:t>
            </a:r>
            <a:fld id="{BF55F63D-4FDE-4C7D-A43D-D233D355F828}" type="slidenum">
              <a:rPr lang="en-US"/>
              <a:pPr>
                <a:defRPr/>
              </a:pPr>
              <a:t>‹#›</a:t>
            </a:fld>
            <a:endParaRPr lang="en-US"/>
          </a:p>
        </p:txBody>
      </p:sp>
      <p:sp>
        <p:nvSpPr>
          <p:cNvPr id="89091" name="Line 3"/>
          <p:cNvSpPr>
            <a:spLocks noChangeShapeType="1"/>
          </p:cNvSpPr>
          <p:nvPr/>
        </p:nvSpPr>
        <p:spPr bwMode="auto">
          <a:xfrm flipH="1">
            <a:off x="276225" y="0"/>
            <a:ext cx="0" cy="6858000"/>
          </a:xfrm>
          <a:prstGeom prst="line">
            <a:avLst/>
          </a:prstGeom>
          <a:noFill/>
          <a:ln w="9525">
            <a:solidFill>
              <a:srgbClr val="D9985D"/>
            </a:solidFill>
            <a:prstDash val="sysDot"/>
            <a:round/>
            <a:headEnd/>
            <a:tailEnd/>
          </a:ln>
          <a:effectLst/>
        </p:spPr>
        <p:txBody>
          <a:bodyPr/>
          <a:lstStyle/>
          <a:p>
            <a:pPr>
              <a:defRPr/>
            </a:pPr>
            <a:endParaRPr lang="en-US">
              <a:latin typeface="Times New Roman" charset="0"/>
              <a:cs typeface="+mn-cs"/>
            </a:endParaRPr>
          </a:p>
        </p:txBody>
      </p:sp>
      <p:sp>
        <p:nvSpPr>
          <p:cNvPr id="89092" name="Line 4"/>
          <p:cNvSpPr>
            <a:spLocks noChangeShapeType="1"/>
          </p:cNvSpPr>
          <p:nvPr/>
        </p:nvSpPr>
        <p:spPr bwMode="auto">
          <a:xfrm flipH="1">
            <a:off x="-628650" y="663575"/>
            <a:ext cx="9772650" cy="0"/>
          </a:xfrm>
          <a:prstGeom prst="line">
            <a:avLst/>
          </a:prstGeom>
          <a:noFill/>
          <a:ln w="9525">
            <a:solidFill>
              <a:schemeClr val="bg2"/>
            </a:solidFill>
            <a:prstDash val="sysDot"/>
            <a:round/>
            <a:headEnd/>
            <a:tailEnd/>
          </a:ln>
          <a:effectLst/>
        </p:spPr>
        <p:txBody>
          <a:bodyPr/>
          <a:lstStyle/>
          <a:p>
            <a:pPr>
              <a:defRPr/>
            </a:pPr>
            <a:endParaRPr lang="en-US">
              <a:latin typeface="Times New Roman" charset="0"/>
              <a:cs typeface="+mn-cs"/>
            </a:endParaRPr>
          </a:p>
        </p:txBody>
      </p:sp>
      <p:sp>
        <p:nvSpPr>
          <p:cNvPr id="8909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1">
                <a:latin typeface="Times New Roman" charset="0"/>
                <a:cs typeface="+mn-cs"/>
              </a:defRPr>
            </a:lvl1pPr>
          </a:lstStyle>
          <a:p>
            <a:pPr>
              <a:defRPr/>
            </a:pPr>
            <a:r>
              <a:rPr lang="en-US"/>
              <a:t>McGraw-Hill/Irwin</a:t>
            </a:r>
          </a:p>
        </p:txBody>
      </p:sp>
      <p:sp>
        <p:nvSpPr>
          <p:cNvPr id="89094" name="Rectangle 6"/>
          <p:cNvSpPr>
            <a:spLocks noGrp="1" noChangeArrowheads="1"/>
          </p:cNvSpPr>
          <p:nvPr>
            <p:ph type="ftr" sz="quarter" idx="3"/>
          </p:nvPr>
        </p:nvSpPr>
        <p:spPr bwMode="auto">
          <a:xfrm>
            <a:off x="3886200" y="6243638"/>
            <a:ext cx="487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1">
                <a:latin typeface="Times New Roman" charset="0"/>
                <a:cs typeface="Times New Roman" charset="0"/>
              </a:defRPr>
            </a:lvl1pPr>
          </a:lstStyle>
          <a:p>
            <a:pPr>
              <a:defRPr/>
            </a:pPr>
            <a:r>
              <a:rPr lang="en-US"/>
              <a:t>©2006 The McGraw-Hill Companies, Inc., All Rights Reserved</a:t>
            </a:r>
          </a:p>
        </p:txBody>
      </p:sp>
      <p:sp>
        <p:nvSpPr>
          <p:cNvPr id="1031" name="Rectangle 7"/>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bwMode="auto">
          <a:xfrm>
            <a:off x="685800" y="1516063"/>
            <a:ext cx="7772400" cy="4579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31" name="Rectangle 7"/>
          <p:cNvSpPr>
            <a:spLocks noChangeArrowheads="1"/>
          </p:cNvSpPr>
          <p:nvPr/>
        </p:nvSpPr>
        <p:spPr bwMode="auto">
          <a:xfrm>
            <a:off x="0" y="1123950"/>
            <a:ext cx="3668713" cy="92075"/>
          </a:xfrm>
          <a:prstGeom prst="rect">
            <a:avLst/>
          </a:prstGeom>
          <a:solidFill>
            <a:schemeClr val="tx2"/>
          </a:solidFill>
          <a:ln w="9525">
            <a:solidFill>
              <a:schemeClr val="bg2"/>
            </a:solidFill>
            <a:miter lim="800000"/>
            <a:headEnd/>
            <a:tailEnd/>
          </a:ln>
          <a:effectLst/>
        </p:spPr>
        <p:txBody>
          <a:bodyPr wrap="none" anchor="ctr"/>
          <a:lstStyle/>
          <a:p>
            <a:pPr>
              <a:defRPr/>
            </a:pPr>
            <a:endParaRPr lang="en-US">
              <a:latin typeface="Times New Roman" charset="0"/>
              <a:cs typeface="+mn-cs"/>
            </a:endParaRPr>
          </a:p>
        </p:txBody>
      </p:sp>
      <p:sp>
        <p:nvSpPr>
          <p:cNvPr id="13316" name="Rectangle 2"/>
          <p:cNvSpPr>
            <a:spLocks noGrp="1" noChangeArrowheads="1"/>
          </p:cNvSpPr>
          <p:nvPr>
            <p:ph type="title"/>
          </p:nvPr>
        </p:nvSpPr>
        <p:spPr bwMode="auto">
          <a:xfrm>
            <a:off x="1146175" y="220663"/>
            <a:ext cx="7385050"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 id="2147483685" r:id="rId12"/>
    <p:sldLayoutId id="2147483684" r:id="rId13"/>
    <p:sldLayoutId id="2147483683" r:id="rId14"/>
    <p:sldLayoutId id="2147483697" r:id="rId15"/>
    <p:sldLayoutId id="2147483698" r:id="rId16"/>
  </p:sldLayoutIdLst>
  <p:hf hdr="0"/>
  <p:txStyles>
    <p:titleStyle>
      <a:lvl1pPr algn="r" rtl="0" fontAlgn="base">
        <a:spcBef>
          <a:spcPct val="0"/>
        </a:spcBef>
        <a:spcAft>
          <a:spcPct val="0"/>
        </a:spcAft>
        <a:defRPr sz="3600">
          <a:solidFill>
            <a:srgbClr val="FFFF66"/>
          </a:solidFill>
          <a:latin typeface="+mj-lt"/>
          <a:ea typeface="+mj-ea"/>
          <a:cs typeface="+mj-cs"/>
        </a:defRPr>
      </a:lvl1pPr>
      <a:lvl2pPr algn="r" rtl="0" fontAlgn="base">
        <a:spcBef>
          <a:spcPct val="0"/>
        </a:spcBef>
        <a:spcAft>
          <a:spcPct val="0"/>
        </a:spcAft>
        <a:defRPr sz="3600">
          <a:solidFill>
            <a:srgbClr val="FFFF66"/>
          </a:solidFill>
          <a:latin typeface="Arial" charset="0"/>
        </a:defRPr>
      </a:lvl2pPr>
      <a:lvl3pPr algn="r" rtl="0" fontAlgn="base">
        <a:spcBef>
          <a:spcPct val="0"/>
        </a:spcBef>
        <a:spcAft>
          <a:spcPct val="0"/>
        </a:spcAft>
        <a:defRPr sz="3600">
          <a:solidFill>
            <a:srgbClr val="FFFF66"/>
          </a:solidFill>
          <a:latin typeface="Arial" charset="0"/>
        </a:defRPr>
      </a:lvl3pPr>
      <a:lvl4pPr algn="r" rtl="0" fontAlgn="base">
        <a:spcBef>
          <a:spcPct val="0"/>
        </a:spcBef>
        <a:spcAft>
          <a:spcPct val="0"/>
        </a:spcAft>
        <a:defRPr sz="3600">
          <a:solidFill>
            <a:srgbClr val="FFFF66"/>
          </a:solidFill>
          <a:latin typeface="Arial" charset="0"/>
        </a:defRPr>
      </a:lvl4pPr>
      <a:lvl5pPr algn="r" rtl="0" fontAlgn="base">
        <a:spcBef>
          <a:spcPct val="0"/>
        </a:spcBef>
        <a:spcAft>
          <a:spcPct val="0"/>
        </a:spcAft>
        <a:defRPr sz="3600">
          <a:solidFill>
            <a:srgbClr val="FFFF66"/>
          </a:solidFill>
          <a:latin typeface="Arial" charset="0"/>
        </a:defRPr>
      </a:lvl5pPr>
      <a:lvl6pPr marL="457200" algn="l" rtl="0" eaLnBrk="1" fontAlgn="base" hangingPunct="1">
        <a:spcBef>
          <a:spcPct val="0"/>
        </a:spcBef>
        <a:spcAft>
          <a:spcPct val="0"/>
        </a:spcAft>
        <a:defRPr sz="3600">
          <a:solidFill>
            <a:srgbClr val="FFFF66"/>
          </a:solidFill>
          <a:latin typeface="Arial" charset="0"/>
        </a:defRPr>
      </a:lvl6pPr>
      <a:lvl7pPr marL="914400" algn="l" rtl="0" eaLnBrk="1" fontAlgn="base" hangingPunct="1">
        <a:spcBef>
          <a:spcPct val="0"/>
        </a:spcBef>
        <a:spcAft>
          <a:spcPct val="0"/>
        </a:spcAft>
        <a:defRPr sz="3600">
          <a:solidFill>
            <a:srgbClr val="FFFF66"/>
          </a:solidFill>
          <a:latin typeface="Arial" charset="0"/>
        </a:defRPr>
      </a:lvl7pPr>
      <a:lvl8pPr marL="1371600" algn="l" rtl="0" eaLnBrk="1" fontAlgn="base" hangingPunct="1">
        <a:spcBef>
          <a:spcPct val="0"/>
        </a:spcBef>
        <a:spcAft>
          <a:spcPct val="0"/>
        </a:spcAft>
        <a:defRPr sz="3600">
          <a:solidFill>
            <a:srgbClr val="FFFF66"/>
          </a:solidFill>
          <a:latin typeface="Arial" charset="0"/>
        </a:defRPr>
      </a:lvl8pPr>
      <a:lvl9pPr marL="1828800" algn="l" rtl="0" eaLnBrk="1" fontAlgn="base" hangingPunct="1">
        <a:spcBef>
          <a:spcPct val="0"/>
        </a:spcBef>
        <a:spcAft>
          <a:spcPct val="0"/>
        </a:spcAft>
        <a:defRPr sz="3600">
          <a:solidFill>
            <a:srgbClr val="FFFF66"/>
          </a:solidFill>
          <a:latin typeface="Arial"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0.xml"/><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wmf"/><Relationship Id="rId4" Type="http://schemas.openxmlformats.org/officeDocument/2006/relationships/image" Target="../media/image7.wmf"/></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7.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7.xml"/></Relationships>
</file>

<file path=ppt/slides/_rels/slide6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t-PT"/>
          </a:p>
        </p:txBody>
      </p:sp>
      <p:sp>
        <p:nvSpPr>
          <p:cNvPr id="3" name="Subtitle 2"/>
          <p:cNvSpPr>
            <a:spLocks noGrp="1"/>
          </p:cNvSpPr>
          <p:nvPr>
            <p:ph type="subTitle"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endParaRPr lang="en-US" dirty="0"/>
          </a:p>
        </p:txBody>
      </p:sp>
      <p:sp>
        <p:nvSpPr>
          <p:cNvPr id="5" name="Date Placeholder 4"/>
          <p:cNvSpPr>
            <a:spLocks noGrp="1"/>
          </p:cNvSpPr>
          <p:nvPr>
            <p:ph type="dt" sz="half"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7924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44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09600" y="0"/>
            <a:ext cx="8229600" cy="1143000"/>
          </a:xfrm>
        </p:spPr>
        <p:txBody>
          <a:bodyPr/>
          <a:lstStyle/>
          <a:p>
            <a:r>
              <a:rPr lang="en-US" sz="4200" b="1" smtClean="0"/>
              <a:t>Fundamental Strategies</a:t>
            </a:r>
          </a:p>
        </p:txBody>
      </p:sp>
      <p:sp>
        <p:nvSpPr>
          <p:cNvPr id="47106" name="Rectangle 3"/>
          <p:cNvSpPr>
            <a:spLocks noGrp="1" noChangeArrowheads="1"/>
          </p:cNvSpPr>
          <p:nvPr>
            <p:ph idx="1"/>
          </p:nvPr>
        </p:nvSpPr>
        <p:spPr>
          <a:xfrm>
            <a:off x="757238" y="1600200"/>
            <a:ext cx="8229600" cy="4525963"/>
          </a:xfrm>
        </p:spPr>
        <p:txBody>
          <a:bodyPr/>
          <a:lstStyle/>
          <a:p>
            <a:pPr marL="514350" indent="-514350">
              <a:lnSpc>
                <a:spcPct val="90000"/>
              </a:lnSpc>
              <a:buFont typeface="+mj-lt"/>
              <a:buAutoNum type="arabicPeriod"/>
            </a:pPr>
            <a:r>
              <a:rPr lang="en-US" dirty="0" smtClean="0"/>
              <a:t>Push for settlement near opponent’s resistance point </a:t>
            </a:r>
          </a:p>
          <a:p>
            <a:pPr marL="514350" indent="-514350">
              <a:lnSpc>
                <a:spcPct val="90000"/>
              </a:lnSpc>
              <a:buFont typeface="+mj-lt"/>
              <a:buAutoNum type="arabicPeriod"/>
            </a:pPr>
            <a:endParaRPr lang="en-US" dirty="0" smtClean="0"/>
          </a:p>
          <a:p>
            <a:pPr marL="514350" indent="-514350">
              <a:lnSpc>
                <a:spcPct val="90000"/>
              </a:lnSpc>
              <a:buFont typeface="+mj-lt"/>
              <a:buAutoNum type="arabicPeriod"/>
            </a:pPr>
            <a:r>
              <a:rPr lang="en-US" dirty="0" smtClean="0"/>
              <a:t>Get the other party to change their resistance point</a:t>
            </a:r>
          </a:p>
          <a:p>
            <a:pPr marL="514350" indent="-514350">
              <a:lnSpc>
                <a:spcPct val="90000"/>
              </a:lnSpc>
              <a:buFont typeface="+mj-lt"/>
              <a:buAutoNum type="arabicPeriod"/>
            </a:pPr>
            <a:endParaRPr lang="en-US" dirty="0" smtClean="0"/>
          </a:p>
          <a:p>
            <a:pPr marL="514350" indent="-514350">
              <a:lnSpc>
                <a:spcPct val="90000"/>
              </a:lnSpc>
              <a:buFont typeface="+mj-lt"/>
              <a:buAutoNum type="arabicPeriod"/>
            </a:pPr>
            <a:r>
              <a:rPr lang="en-US" dirty="0" smtClean="0"/>
              <a:t>Convince the other party that the settlement is the best possible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914400" y="304800"/>
            <a:ext cx="7467600" cy="771525"/>
          </a:xfrm>
        </p:spPr>
        <p:txBody>
          <a:bodyPr/>
          <a:lstStyle/>
          <a:p>
            <a:r>
              <a:rPr lang="en-US" sz="4200" b="1" smtClean="0"/>
              <a:t>Keys to the Strategies</a:t>
            </a:r>
            <a:endParaRPr lang="en-US" sz="4200" smtClean="0"/>
          </a:p>
        </p:txBody>
      </p:sp>
      <p:sp>
        <p:nvSpPr>
          <p:cNvPr id="49154" name="Rectangle 3"/>
          <p:cNvSpPr>
            <a:spLocks noGrp="1" noChangeArrowheads="1"/>
          </p:cNvSpPr>
          <p:nvPr>
            <p:ph idx="1"/>
          </p:nvPr>
        </p:nvSpPr>
        <p:spPr>
          <a:xfrm>
            <a:off x="990600" y="1371600"/>
            <a:ext cx="7467600" cy="4267200"/>
          </a:xfrm>
        </p:spPr>
        <p:txBody>
          <a:bodyPr/>
          <a:lstStyle/>
          <a:p>
            <a:pPr>
              <a:buFontTx/>
              <a:buNone/>
            </a:pPr>
            <a:r>
              <a:rPr lang="en-US" dirty="0" smtClean="0"/>
              <a:t>The keys to implementing any of the four strategies are:</a:t>
            </a:r>
          </a:p>
          <a:p>
            <a:pPr marL="971550" lvl="1" indent="-514350">
              <a:buFont typeface="+mj-lt"/>
              <a:buAutoNum type="arabicPeriod"/>
            </a:pPr>
            <a:r>
              <a:rPr lang="en-US" dirty="0" smtClean="0"/>
              <a:t>Discovering the other party’s resistance point</a:t>
            </a:r>
          </a:p>
          <a:p>
            <a:pPr marL="971550" lvl="1" indent="-514350">
              <a:buFont typeface="+mj-lt"/>
              <a:buAutoNum type="arabicPeriod"/>
            </a:pPr>
            <a:r>
              <a:rPr lang="en-US" dirty="0" smtClean="0"/>
              <a:t>Influencing the other party’s resistance point</a:t>
            </a:r>
          </a:p>
          <a:p>
            <a:endParaRPr lang="en-US" dirty="0" smtClean="0"/>
          </a:p>
          <a:p>
            <a:pPr>
              <a:buFontTx/>
              <a:buNone/>
            </a:pPr>
            <a:r>
              <a:rPr lang="en-US" dirty="0" smtClean="0"/>
              <a:t>   </a:t>
            </a:r>
            <a:r>
              <a:rPr lang="en-US" u="sng" dirty="0" smtClean="0"/>
              <a:t>Information is valuable </a:t>
            </a:r>
            <a:r>
              <a:rPr lang="en-US" dirty="0" smtClean="0"/>
              <a:t>– target price, RP, motives, feelings, confidence…</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457200"/>
            <a:ext cx="8229600" cy="771525"/>
          </a:xfrm>
        </p:spPr>
        <p:txBody>
          <a:bodyPr/>
          <a:lstStyle/>
          <a:p>
            <a:r>
              <a:rPr lang="en-US" sz="4200" b="1" smtClean="0"/>
              <a:t>Tactical Tasks of Negotiators</a:t>
            </a:r>
            <a:endParaRPr lang="en-US" sz="4200" smtClean="0"/>
          </a:p>
        </p:txBody>
      </p:sp>
      <p:sp>
        <p:nvSpPr>
          <p:cNvPr id="53250" name="Rectangle 3"/>
          <p:cNvSpPr>
            <a:spLocks noGrp="1" noChangeArrowheads="1"/>
          </p:cNvSpPr>
          <p:nvPr>
            <p:ph idx="1"/>
          </p:nvPr>
        </p:nvSpPr>
        <p:spPr>
          <a:xfrm>
            <a:off x="814388" y="1828800"/>
            <a:ext cx="8229600" cy="4297363"/>
          </a:xfrm>
        </p:spPr>
        <p:txBody>
          <a:bodyPr/>
          <a:lstStyle/>
          <a:p>
            <a:r>
              <a:rPr lang="en-US" sz="3000" dirty="0" smtClean="0"/>
              <a:t>Assess outcome values and the costs of termination </a:t>
            </a:r>
            <a:r>
              <a:rPr lang="en-US" sz="3000" b="1" i="1" dirty="0" smtClean="0"/>
              <a:t>for the other party</a:t>
            </a:r>
            <a:endParaRPr lang="en-US" b="1" i="1" dirty="0" smtClean="0"/>
          </a:p>
          <a:p>
            <a:r>
              <a:rPr lang="en-US" sz="3000" dirty="0" smtClean="0"/>
              <a:t>Manage the other party’s impressions</a:t>
            </a:r>
          </a:p>
          <a:p>
            <a:pPr lvl="1"/>
            <a:r>
              <a:rPr lang="en-US" sz="2600" dirty="0" smtClean="0"/>
              <a:t>What they think about your offer</a:t>
            </a:r>
          </a:p>
          <a:p>
            <a:r>
              <a:rPr lang="en-US" sz="3000" dirty="0" smtClean="0"/>
              <a:t>Modify the other party’s perceptions</a:t>
            </a:r>
          </a:p>
          <a:p>
            <a:pPr lvl="1"/>
            <a:r>
              <a:rPr lang="en-US" sz="2600" dirty="0" smtClean="0"/>
              <a:t>What they think about their situation</a:t>
            </a:r>
          </a:p>
          <a:p>
            <a:r>
              <a:rPr lang="en-US" sz="3000" dirty="0" smtClean="0"/>
              <a:t>Manipulate the actual costs of delay or termination</a:t>
            </a:r>
          </a:p>
          <a:p>
            <a:pPr lvl="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838200" y="304800"/>
            <a:ext cx="8001000" cy="1168400"/>
          </a:xfrm>
        </p:spPr>
        <p:txBody>
          <a:bodyPr/>
          <a:lstStyle/>
          <a:p>
            <a:r>
              <a:rPr lang="en-US" b="1" dirty="0" smtClean="0"/>
              <a:t>Assess Outcome Values and the Costs of Termination for the Other Party</a:t>
            </a:r>
            <a:endParaRPr lang="en-US" dirty="0" smtClean="0"/>
          </a:p>
        </p:txBody>
      </p:sp>
      <p:sp>
        <p:nvSpPr>
          <p:cNvPr id="55298" name="Rectangle 3"/>
          <p:cNvSpPr>
            <a:spLocks noGrp="1" noChangeArrowheads="1"/>
          </p:cNvSpPr>
          <p:nvPr>
            <p:ph idx="1"/>
          </p:nvPr>
        </p:nvSpPr>
        <p:spPr>
          <a:xfrm>
            <a:off x="685800" y="2133600"/>
            <a:ext cx="7467600" cy="4267200"/>
          </a:xfrm>
        </p:spPr>
        <p:txBody>
          <a:bodyPr/>
          <a:lstStyle/>
          <a:p>
            <a:r>
              <a:rPr lang="en-US" dirty="0" smtClean="0"/>
              <a:t>Indirectly</a:t>
            </a:r>
          </a:p>
          <a:p>
            <a:pPr lvl="1"/>
            <a:r>
              <a:rPr lang="en-US" dirty="0" smtClean="0"/>
              <a:t>Determine information the opponent used to set their:</a:t>
            </a:r>
          </a:p>
          <a:p>
            <a:pPr lvl="2"/>
            <a:r>
              <a:rPr lang="en-US" dirty="0" smtClean="0"/>
              <a:t>Target point</a:t>
            </a:r>
          </a:p>
          <a:p>
            <a:pPr lvl="2"/>
            <a:r>
              <a:rPr lang="en-US" dirty="0" smtClean="0"/>
              <a:t>Resistance points</a:t>
            </a:r>
          </a:p>
          <a:p>
            <a:r>
              <a:rPr lang="en-US" dirty="0" smtClean="0"/>
              <a:t>Directly</a:t>
            </a:r>
          </a:p>
          <a:p>
            <a:pPr lvl="1"/>
            <a:r>
              <a:rPr lang="en-US" dirty="0" smtClean="0"/>
              <a:t>Opponent reveals the information</a:t>
            </a:r>
          </a:p>
        </p:txBody>
      </p:sp>
      <p:sp>
        <p:nvSpPr>
          <p:cNvPr id="5" name="TextBox 4"/>
          <p:cNvSpPr txBox="1"/>
          <p:nvPr/>
        </p:nvSpPr>
        <p:spPr>
          <a:xfrm>
            <a:off x="914400" y="1524000"/>
            <a:ext cx="2209800" cy="584775"/>
          </a:xfrm>
          <a:prstGeom prst="rect">
            <a:avLst/>
          </a:prstGeom>
          <a:noFill/>
        </p:spPr>
        <p:txBody>
          <a:bodyPr wrap="square" rtlCol="0">
            <a:spAutoFit/>
          </a:bodyPr>
          <a:lstStyle/>
          <a:p>
            <a:r>
              <a:rPr lang="en-US" sz="3200" b="1" dirty="0" smtClean="0">
                <a:solidFill>
                  <a:srgbClr val="FFC000"/>
                </a:solidFill>
              </a:rPr>
              <a:t>How?</a:t>
            </a:r>
            <a:endParaRPr lang="en-US" sz="3200" b="1"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838200" y="381000"/>
            <a:ext cx="8077200" cy="1066800"/>
          </a:xfrm>
        </p:spPr>
        <p:txBody>
          <a:bodyPr/>
          <a:lstStyle/>
          <a:p>
            <a:r>
              <a:rPr lang="en-US" sz="4000" b="1" smtClean="0"/>
              <a:t>Manage the Other Party’s Impressions</a:t>
            </a:r>
            <a:endParaRPr lang="en-US" sz="4000" smtClean="0"/>
          </a:p>
        </p:txBody>
      </p:sp>
      <p:sp>
        <p:nvSpPr>
          <p:cNvPr id="57346" name="Rectangle 3"/>
          <p:cNvSpPr>
            <a:spLocks noGrp="1" noChangeArrowheads="1"/>
          </p:cNvSpPr>
          <p:nvPr>
            <p:ph idx="1"/>
          </p:nvPr>
        </p:nvSpPr>
        <p:spPr>
          <a:xfrm>
            <a:off x="609600" y="1371600"/>
            <a:ext cx="8229600" cy="3962400"/>
          </a:xfrm>
        </p:spPr>
        <p:txBody>
          <a:bodyPr/>
          <a:lstStyle/>
          <a:p>
            <a:pPr marL="514350" indent="-514350">
              <a:buFont typeface="+mj-lt"/>
              <a:buAutoNum type="arabicPeriod"/>
            </a:pPr>
            <a:r>
              <a:rPr lang="en-US" sz="2800" dirty="0" smtClean="0"/>
              <a:t>Screen your behavior:</a:t>
            </a:r>
          </a:p>
          <a:p>
            <a:pPr marL="914400" lvl="1" indent="-457200"/>
            <a:r>
              <a:rPr lang="en-US" sz="2400" dirty="0" smtClean="0"/>
              <a:t>Say and do as little as possible</a:t>
            </a:r>
          </a:p>
          <a:p>
            <a:pPr marL="514350" indent="-514350">
              <a:buFont typeface="+mj-lt"/>
              <a:buAutoNum type="arabicPeriod"/>
            </a:pPr>
            <a:r>
              <a:rPr lang="en-US" sz="2800" dirty="0" smtClean="0"/>
              <a:t>Selective presentation:</a:t>
            </a:r>
          </a:p>
          <a:p>
            <a:pPr marL="914400" lvl="1" indent="-457200"/>
            <a:r>
              <a:rPr lang="en-US" sz="2400" dirty="0" smtClean="0"/>
              <a:t>Use a representative </a:t>
            </a:r>
            <a:r>
              <a:rPr lang="en-US" sz="1600" dirty="0" smtClean="0"/>
              <a:t>(realtors, car dealers, one way information)</a:t>
            </a:r>
            <a:endParaRPr lang="en-US" sz="2400" dirty="0" smtClean="0"/>
          </a:p>
          <a:p>
            <a:pPr marL="914400" lvl="1" indent="-457200"/>
            <a:r>
              <a:rPr lang="en-US" sz="2400" dirty="0" smtClean="0"/>
              <a:t>Snow Job/ Kitchen Sink </a:t>
            </a:r>
            <a:r>
              <a:rPr lang="en-US" sz="1600" dirty="0" smtClean="0"/>
              <a:t>(unrelated information, used to hide important info)</a:t>
            </a:r>
          </a:p>
          <a:p>
            <a:pPr marL="514350" indent="-514350">
              <a:buFont typeface="+mj-lt"/>
              <a:buAutoNum type="arabicPeriod"/>
            </a:pPr>
            <a:r>
              <a:rPr lang="en-US" sz="2800" dirty="0" smtClean="0"/>
              <a:t>Direct action to alter impressions:</a:t>
            </a:r>
          </a:p>
          <a:p>
            <a:pPr lvl="1"/>
            <a:r>
              <a:rPr lang="en-US" sz="2400" dirty="0" smtClean="0"/>
              <a:t>Present facts that enhance one’s position</a:t>
            </a:r>
          </a:p>
          <a:p>
            <a:pPr lvl="1"/>
            <a:r>
              <a:rPr lang="en-US" sz="2400" dirty="0" smtClean="0"/>
              <a:t>“If I accept / implement your offer, these are my costs/risks”</a:t>
            </a:r>
          </a:p>
          <a:p>
            <a:pPr marL="457200" indent="-457200">
              <a:buFont typeface="+mj-lt"/>
              <a:buAutoNum type="arabicPeriod"/>
            </a:pPr>
            <a:r>
              <a:rPr lang="en-US" sz="2800" dirty="0" smtClean="0"/>
              <a:t>Use emotion or time to show/hide  importance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09600" y="381000"/>
            <a:ext cx="8239125" cy="914400"/>
          </a:xfrm>
        </p:spPr>
        <p:txBody>
          <a:bodyPr/>
          <a:lstStyle/>
          <a:p>
            <a:r>
              <a:rPr lang="en-US" sz="4000" b="1" smtClean="0"/>
              <a:t>Modify the Other Party’s Perceptions</a:t>
            </a:r>
            <a:endParaRPr lang="en-US" sz="4000" smtClean="0"/>
          </a:p>
        </p:txBody>
      </p:sp>
      <p:sp>
        <p:nvSpPr>
          <p:cNvPr id="59394" name="Rectangle 3"/>
          <p:cNvSpPr>
            <a:spLocks noGrp="1" noChangeArrowheads="1"/>
          </p:cNvSpPr>
          <p:nvPr>
            <p:ph idx="1"/>
          </p:nvPr>
        </p:nvSpPr>
        <p:spPr>
          <a:xfrm>
            <a:off x="914400" y="1676400"/>
            <a:ext cx="7543800" cy="4525963"/>
          </a:xfrm>
        </p:spPr>
        <p:txBody>
          <a:bodyPr/>
          <a:lstStyle/>
          <a:p>
            <a:r>
              <a:rPr lang="en-US" dirty="0" smtClean="0"/>
              <a:t>Make outcomes appear less attractive</a:t>
            </a:r>
          </a:p>
          <a:p>
            <a:pPr lvl="1"/>
            <a:r>
              <a:rPr lang="en-US" sz="2000" dirty="0" smtClean="0"/>
              <a:t>Add the extra activities, risks</a:t>
            </a:r>
          </a:p>
          <a:p>
            <a:r>
              <a:rPr lang="en-US" dirty="0" smtClean="0"/>
              <a:t>Make the cost of obtaining goals appear higher</a:t>
            </a:r>
          </a:p>
          <a:p>
            <a:r>
              <a:rPr lang="en-US" dirty="0" smtClean="0"/>
              <a:t>Make demands and positions appear more or less attractive to the other party –whichever suits your needs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609600" y="304800"/>
            <a:ext cx="8229600" cy="1212850"/>
          </a:xfrm>
        </p:spPr>
        <p:txBody>
          <a:bodyPr/>
          <a:lstStyle/>
          <a:p>
            <a:r>
              <a:rPr lang="en-US" b="1" smtClean="0"/>
              <a:t>Manipulate the Actual Costs of </a:t>
            </a:r>
            <a:br>
              <a:rPr lang="en-US" b="1" smtClean="0"/>
            </a:br>
            <a:r>
              <a:rPr lang="en-US" b="1" smtClean="0"/>
              <a:t>Delay or Termination</a:t>
            </a:r>
            <a:endParaRPr lang="en-US" smtClean="0"/>
          </a:p>
        </p:txBody>
      </p:sp>
      <p:sp>
        <p:nvSpPr>
          <p:cNvPr id="61442" name="Rectangle 3"/>
          <p:cNvSpPr>
            <a:spLocks noGrp="1" noChangeArrowheads="1"/>
          </p:cNvSpPr>
          <p:nvPr>
            <p:ph idx="1"/>
          </p:nvPr>
        </p:nvSpPr>
        <p:spPr>
          <a:xfrm>
            <a:off x="609600" y="2438400"/>
            <a:ext cx="8534400" cy="3581400"/>
          </a:xfrm>
        </p:spPr>
        <p:txBody>
          <a:bodyPr/>
          <a:lstStyle/>
          <a:p>
            <a:pPr>
              <a:lnSpc>
                <a:spcPct val="90000"/>
              </a:lnSpc>
            </a:pPr>
            <a:r>
              <a:rPr lang="en-US" sz="2400" dirty="0" smtClean="0"/>
              <a:t>Plan disruptive action</a:t>
            </a:r>
          </a:p>
          <a:p>
            <a:pPr lvl="1">
              <a:lnSpc>
                <a:spcPct val="90000"/>
              </a:lnSpc>
            </a:pPr>
            <a:r>
              <a:rPr lang="en-US" sz="2400" dirty="0" smtClean="0"/>
              <a:t>Raise the costs of delay to the other </a:t>
            </a:r>
            <a:r>
              <a:rPr lang="en-US" sz="2400" dirty="0" smtClean="0"/>
              <a:t>party</a:t>
            </a:r>
            <a:endParaRPr lang="en-US" sz="2400" dirty="0" smtClean="0"/>
          </a:p>
          <a:p>
            <a:pPr>
              <a:lnSpc>
                <a:spcPct val="90000"/>
              </a:lnSpc>
            </a:pPr>
            <a:r>
              <a:rPr lang="en-US" sz="2400" dirty="0" smtClean="0"/>
              <a:t>Form an alliance with outsiders</a:t>
            </a:r>
          </a:p>
          <a:p>
            <a:pPr lvl="1">
              <a:lnSpc>
                <a:spcPct val="90000"/>
              </a:lnSpc>
            </a:pPr>
            <a:r>
              <a:rPr lang="en-US" sz="2400" dirty="0" smtClean="0"/>
              <a:t>Involve (or threaten to involve) other parties who can influence the outcome in your favor </a:t>
            </a:r>
            <a:r>
              <a:rPr lang="en-US" sz="2400" dirty="0" smtClean="0"/>
              <a:t>(Government </a:t>
            </a:r>
            <a:r>
              <a:rPr lang="en-US" sz="2400" dirty="0" smtClean="0"/>
              <a:t>Regulator)</a:t>
            </a:r>
          </a:p>
          <a:p>
            <a:pPr>
              <a:lnSpc>
                <a:spcPct val="90000"/>
              </a:lnSpc>
            </a:pPr>
            <a:r>
              <a:rPr lang="en-US" sz="2400" dirty="0" smtClean="0"/>
              <a:t>Schedule manipulations</a:t>
            </a:r>
          </a:p>
          <a:p>
            <a:pPr lvl="1">
              <a:lnSpc>
                <a:spcPct val="90000"/>
              </a:lnSpc>
            </a:pPr>
            <a:r>
              <a:rPr lang="en-US" sz="2400" dirty="0" smtClean="0"/>
              <a:t>One party is usually more vulnerable to delay than the other</a:t>
            </a:r>
          </a:p>
          <a:p>
            <a:pPr lvl="1">
              <a:lnSpc>
                <a:spcPct val="90000"/>
              </a:lnSpc>
            </a:pPr>
            <a:r>
              <a:rPr lang="en-US" sz="2400" dirty="0" smtClean="0"/>
              <a:t>Place items where you have an advantage (beginning or end)</a:t>
            </a:r>
          </a:p>
        </p:txBody>
      </p:sp>
      <p:sp>
        <p:nvSpPr>
          <p:cNvPr id="5" name="TextBox 4"/>
          <p:cNvSpPr txBox="1"/>
          <p:nvPr/>
        </p:nvSpPr>
        <p:spPr>
          <a:xfrm>
            <a:off x="609600" y="1600200"/>
            <a:ext cx="6400800" cy="523220"/>
          </a:xfrm>
          <a:prstGeom prst="rect">
            <a:avLst/>
          </a:prstGeom>
          <a:noFill/>
        </p:spPr>
        <p:txBody>
          <a:bodyPr wrap="square" rtlCol="0">
            <a:spAutoFit/>
          </a:bodyPr>
          <a:lstStyle/>
          <a:p>
            <a:r>
              <a:rPr lang="en-US" sz="2800" b="1" dirty="0" smtClean="0">
                <a:solidFill>
                  <a:srgbClr val="FFC000"/>
                </a:solidFill>
              </a:rPr>
              <a:t>As everyone has deadlines…</a:t>
            </a:r>
            <a:endParaRPr lang="en-US" sz="2800" b="1" dirty="0">
              <a:solidFill>
                <a:srgbClr val="FFC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r>
              <a:rPr lang="en-US" b="1" smtClean="0"/>
              <a:t>Positions Taken </a:t>
            </a:r>
            <a:br>
              <a:rPr lang="en-US" b="1" smtClean="0"/>
            </a:br>
            <a:r>
              <a:rPr lang="en-US" b="1" smtClean="0"/>
              <a:t>During Negotiations</a:t>
            </a:r>
            <a:endParaRPr lang="en-US" smtClean="0"/>
          </a:p>
        </p:txBody>
      </p:sp>
      <p:sp>
        <p:nvSpPr>
          <p:cNvPr id="63490" name="Rectangle 3"/>
          <p:cNvSpPr>
            <a:spLocks noGrp="1" noChangeArrowheads="1"/>
          </p:cNvSpPr>
          <p:nvPr>
            <p:ph sz="half" idx="1"/>
          </p:nvPr>
        </p:nvSpPr>
        <p:spPr>
          <a:xfrm>
            <a:off x="685800" y="1516063"/>
            <a:ext cx="3810000" cy="5037137"/>
          </a:xfrm>
        </p:spPr>
        <p:txBody>
          <a:bodyPr/>
          <a:lstStyle/>
          <a:p>
            <a:r>
              <a:rPr lang="en-US" sz="2400" dirty="0" smtClean="0"/>
              <a:t>Opening offer – Who?</a:t>
            </a:r>
          </a:p>
          <a:p>
            <a:pPr lvl="1"/>
            <a:r>
              <a:rPr lang="en-US" sz="2000" dirty="0" smtClean="0"/>
              <a:t>First offer generally has advantage…sets anchor.</a:t>
            </a:r>
          </a:p>
          <a:p>
            <a:pPr lvl="1"/>
            <a:endParaRPr lang="en-US" sz="2000" dirty="0" smtClean="0"/>
          </a:p>
          <a:p>
            <a:r>
              <a:rPr lang="en-US" sz="2400" dirty="0" smtClean="0"/>
              <a:t>Opening stance -- what is your attitude? </a:t>
            </a:r>
            <a:r>
              <a:rPr lang="en-US" sz="2000" dirty="0" smtClean="0"/>
              <a:t>(competitive, moderate)</a:t>
            </a:r>
          </a:p>
          <a:p>
            <a:pPr lvl="1"/>
            <a:r>
              <a:rPr lang="en-US" sz="2000" dirty="0" smtClean="0"/>
              <a:t>Belligerent - powerful</a:t>
            </a:r>
          </a:p>
          <a:p>
            <a:pPr lvl="1"/>
            <a:r>
              <a:rPr lang="en-US" sz="2000" dirty="0" smtClean="0"/>
              <a:t>Matching stance - equal</a:t>
            </a:r>
          </a:p>
          <a:p>
            <a:pPr lvl="1"/>
            <a:r>
              <a:rPr lang="en-US" sz="2000" dirty="0" smtClean="0"/>
              <a:t>”Lets be reasonable people who can solve the problem”</a:t>
            </a:r>
          </a:p>
          <a:p>
            <a:endParaRPr lang="en-US" dirty="0" smtClean="0"/>
          </a:p>
        </p:txBody>
      </p:sp>
      <p:sp>
        <p:nvSpPr>
          <p:cNvPr id="5" name="Content Placeholder 4"/>
          <p:cNvSpPr>
            <a:spLocks noGrp="1"/>
          </p:cNvSpPr>
          <p:nvPr>
            <p:ph sz="half" idx="2"/>
          </p:nvPr>
        </p:nvSpPr>
        <p:spPr/>
        <p:txBody>
          <a:bodyPr/>
          <a:lstStyle/>
          <a:p>
            <a:r>
              <a:rPr lang="en-US" sz="2400" dirty="0" smtClean="0"/>
              <a:t>Where will you start? </a:t>
            </a:r>
            <a:r>
              <a:rPr lang="en-US" sz="2200" dirty="0" smtClean="0"/>
              <a:t>(modest or exaggerated)</a:t>
            </a:r>
          </a:p>
          <a:p>
            <a:pPr lvl="1"/>
            <a:r>
              <a:rPr lang="en-US" sz="2200" dirty="0" smtClean="0"/>
              <a:t>Exaggerated:</a:t>
            </a:r>
          </a:p>
          <a:p>
            <a:pPr lvl="2"/>
            <a:r>
              <a:rPr lang="en-US" sz="1800" dirty="0" smtClean="0"/>
              <a:t>Room to negotiate</a:t>
            </a:r>
          </a:p>
          <a:p>
            <a:pPr lvl="2"/>
            <a:r>
              <a:rPr lang="en-US" sz="1800" dirty="0" smtClean="0"/>
              <a:t>Signal a lot of work to progress/ signal need for concessions</a:t>
            </a:r>
          </a:p>
          <a:p>
            <a:pPr lvl="2"/>
            <a:r>
              <a:rPr lang="en-US" sz="1800" dirty="0" smtClean="0"/>
              <a:t>Error in planning by other side (they estimated wrong)</a:t>
            </a:r>
          </a:p>
          <a:p>
            <a:pPr lvl="2"/>
            <a:r>
              <a:rPr lang="en-US" sz="1800" dirty="0" smtClean="0"/>
              <a:t>Foolish, rejected, may damage relationship</a:t>
            </a:r>
          </a:p>
          <a:p>
            <a:pPr lvl="1"/>
            <a:r>
              <a:rPr lang="en-US" sz="2200" dirty="0" smtClean="0"/>
              <a:t>Moderate (expected)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r>
              <a:rPr lang="en-US" sz="4000" b="1" smtClean="0"/>
              <a:t>Positions Taken </a:t>
            </a:r>
            <a:br>
              <a:rPr lang="en-US" sz="4000" b="1" smtClean="0"/>
            </a:br>
            <a:r>
              <a:rPr lang="en-US" sz="4000" b="1" smtClean="0"/>
              <a:t>During Negotiations</a:t>
            </a:r>
          </a:p>
        </p:txBody>
      </p:sp>
      <p:sp>
        <p:nvSpPr>
          <p:cNvPr id="65538" name="Rectangle 3"/>
          <p:cNvSpPr>
            <a:spLocks noGrp="1" noChangeArrowheads="1"/>
          </p:cNvSpPr>
          <p:nvPr>
            <p:ph sz="half" idx="1"/>
          </p:nvPr>
        </p:nvSpPr>
        <p:spPr>
          <a:xfrm>
            <a:off x="685800" y="1516063"/>
            <a:ext cx="3886200" cy="4579937"/>
          </a:xfrm>
        </p:spPr>
        <p:txBody>
          <a:bodyPr/>
          <a:lstStyle/>
          <a:p>
            <a:r>
              <a:rPr lang="en-US" sz="2400" dirty="0" smtClean="0"/>
              <a:t>The role of concessions:</a:t>
            </a:r>
          </a:p>
          <a:p>
            <a:pPr lvl="1"/>
            <a:r>
              <a:rPr lang="en-US" sz="2000" dirty="0" smtClean="0"/>
              <a:t>Without them, there is either capitulation or deadlock</a:t>
            </a:r>
          </a:p>
          <a:p>
            <a:pPr lvl="1"/>
            <a:endParaRPr lang="en-US" sz="2000" dirty="0" smtClean="0"/>
          </a:p>
          <a:p>
            <a:r>
              <a:rPr lang="en-US" sz="2400" dirty="0" smtClean="0"/>
              <a:t>Patterns of concession making:</a:t>
            </a:r>
          </a:p>
          <a:p>
            <a:pPr lvl="1"/>
            <a:r>
              <a:rPr lang="en-US" sz="2000" dirty="0" smtClean="0"/>
              <a:t>The pattern contains valuable information</a:t>
            </a:r>
          </a:p>
          <a:p>
            <a:pPr lvl="1"/>
            <a:r>
              <a:rPr lang="en-US" sz="2000" dirty="0" smtClean="0"/>
              <a:t>People expect a progression, shows willingness to cooperate</a:t>
            </a:r>
          </a:p>
        </p:txBody>
      </p:sp>
      <p:sp>
        <p:nvSpPr>
          <p:cNvPr id="5" name="Content Placeholder 4"/>
          <p:cNvSpPr>
            <a:spLocks noGrp="1"/>
          </p:cNvSpPr>
          <p:nvPr>
            <p:ph sz="half" idx="2"/>
          </p:nvPr>
        </p:nvSpPr>
        <p:spPr>
          <a:xfrm>
            <a:off x="4648200" y="1516063"/>
            <a:ext cx="3810000" cy="5113337"/>
          </a:xfrm>
        </p:spPr>
        <p:txBody>
          <a:bodyPr/>
          <a:lstStyle/>
          <a:p>
            <a:r>
              <a:rPr lang="en-US" sz="2400" dirty="0" smtClean="0"/>
              <a:t>Packaged offers </a:t>
            </a:r>
            <a:r>
              <a:rPr lang="en-US" sz="2000" dirty="0" smtClean="0"/>
              <a:t>(</a:t>
            </a:r>
            <a:r>
              <a:rPr lang="en-US" sz="2000" dirty="0" err="1" smtClean="0"/>
              <a:t>a&amp;b</a:t>
            </a:r>
            <a:r>
              <a:rPr lang="en-US" sz="2000" dirty="0" smtClean="0"/>
              <a:t>  for </a:t>
            </a:r>
            <a:r>
              <a:rPr lang="en-US" sz="2000" dirty="0" err="1" smtClean="0"/>
              <a:t>c&amp;d</a:t>
            </a:r>
            <a:r>
              <a:rPr lang="en-US" sz="2000" dirty="0" smtClean="0"/>
              <a:t>)</a:t>
            </a:r>
            <a:endParaRPr lang="en-US" sz="2400" dirty="0" smtClean="0"/>
          </a:p>
          <a:p>
            <a:r>
              <a:rPr lang="en-US" sz="2400" dirty="0" smtClean="0"/>
              <a:t>Final offer </a:t>
            </a:r>
            <a:r>
              <a:rPr lang="en-US" sz="2000" dirty="0" smtClean="0"/>
              <a:t>(making a commitment)</a:t>
            </a:r>
            <a:endParaRPr lang="en-US" sz="2400" dirty="0" smtClean="0"/>
          </a:p>
          <a:p>
            <a:pPr lvl="1"/>
            <a:r>
              <a:rPr lang="en-US" sz="2000" dirty="0" smtClean="0"/>
              <a:t>“This is all I can do”</a:t>
            </a:r>
          </a:p>
          <a:p>
            <a:pPr lvl="1"/>
            <a:endParaRPr lang="en-US" sz="2000" dirty="0" smtClean="0"/>
          </a:p>
          <a:p>
            <a:r>
              <a:rPr lang="en-US" sz="2400" dirty="0" smtClean="0"/>
              <a:t>Pre-prepared final offers- Mgmt calculates offer &amp; dictates:</a:t>
            </a:r>
          </a:p>
          <a:p>
            <a:pPr lvl="1"/>
            <a:r>
              <a:rPr lang="en-US" sz="2000" dirty="0" smtClean="0"/>
              <a:t>Lack of two way communication</a:t>
            </a:r>
          </a:p>
          <a:p>
            <a:pPr lvl="1"/>
            <a:r>
              <a:rPr lang="en-US" sz="2000" dirty="0" smtClean="0"/>
              <a:t>No listening, respect or legitimacy for other side.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Guidelines for Making Concessions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4038600" y="213025"/>
            <a:ext cx="4638676" cy="6035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Foundational Overview</a:t>
            </a:r>
            <a:endParaRPr lang="en-US" b="1" dirty="0"/>
          </a:p>
        </p:txBody>
      </p:sp>
      <p:graphicFrame>
        <p:nvGraphicFramePr>
          <p:cNvPr id="5" name="Diagram 4"/>
          <p:cNvGraphicFramePr/>
          <p:nvPr/>
        </p:nvGraphicFramePr>
        <p:xfrm>
          <a:off x="1524000" y="1447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447800" y="5257800"/>
            <a:ext cx="6019800" cy="584775"/>
          </a:xfrm>
          <a:prstGeom prst="rect">
            <a:avLst/>
          </a:prstGeom>
          <a:solidFill>
            <a:schemeClr val="accent1"/>
          </a:solidFill>
        </p:spPr>
        <p:txBody>
          <a:bodyPr wrap="square" rtlCol="0">
            <a:spAutoFit/>
          </a:bodyPr>
          <a:lstStyle/>
          <a:p>
            <a:pPr algn="ctr"/>
            <a:r>
              <a:rPr lang="en-US" sz="3200" b="1" dirty="0" smtClean="0">
                <a:solidFill>
                  <a:srgbClr val="F2F808"/>
                </a:solidFill>
              </a:rPr>
              <a:t>Cross Cultural Component</a:t>
            </a:r>
            <a:endParaRPr lang="en-US" sz="3200" b="1" dirty="0">
              <a:solidFill>
                <a:srgbClr val="F2F808"/>
              </a:solidFill>
            </a:endParaRPr>
          </a:p>
        </p:txBody>
      </p:sp>
      <p:sp>
        <p:nvSpPr>
          <p:cNvPr id="7" name="TextBox 6"/>
          <p:cNvSpPr txBox="1"/>
          <p:nvPr/>
        </p:nvSpPr>
        <p:spPr>
          <a:xfrm>
            <a:off x="6324600" y="6477000"/>
            <a:ext cx="2582758" cy="369332"/>
          </a:xfrm>
          <a:prstGeom prst="rect">
            <a:avLst/>
          </a:prstGeom>
          <a:noFill/>
        </p:spPr>
        <p:txBody>
          <a:bodyPr wrap="none" rtlCol="0">
            <a:spAutoFit/>
          </a:bodyPr>
          <a:lstStyle/>
          <a:p>
            <a:r>
              <a:rPr lang="en-US" dirty="0" smtClean="0"/>
              <a:t>Importance of negotiation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609600" y="304800"/>
            <a:ext cx="8229600" cy="1231900"/>
          </a:xfrm>
        </p:spPr>
        <p:txBody>
          <a:bodyPr/>
          <a:lstStyle/>
          <a:p>
            <a:r>
              <a:rPr lang="en-US" sz="4000" b="1" dirty="0" smtClean="0"/>
              <a:t>Commitments:  Tactical Considerations</a:t>
            </a:r>
            <a:endParaRPr lang="en-US" sz="4000" dirty="0" smtClean="0"/>
          </a:p>
        </p:txBody>
      </p:sp>
      <p:sp>
        <p:nvSpPr>
          <p:cNvPr id="67586" name="Rectangle 3"/>
          <p:cNvSpPr>
            <a:spLocks noGrp="1" noChangeArrowheads="1"/>
          </p:cNvSpPr>
          <p:nvPr>
            <p:ph idx="1"/>
          </p:nvPr>
        </p:nvSpPr>
        <p:spPr>
          <a:xfrm>
            <a:off x="914400" y="1524000"/>
            <a:ext cx="7696200" cy="4525963"/>
          </a:xfrm>
        </p:spPr>
        <p:txBody>
          <a:bodyPr/>
          <a:lstStyle/>
          <a:p>
            <a:r>
              <a:rPr lang="en-US" dirty="0" smtClean="0"/>
              <a:t> Establishing a commitment</a:t>
            </a:r>
          </a:p>
          <a:p>
            <a:pPr lvl="1"/>
            <a:r>
              <a:rPr lang="en-US" dirty="0" smtClean="0"/>
              <a:t>Three properties:</a:t>
            </a:r>
            <a:r>
              <a:rPr lang="en-US" sz="2600" dirty="0" smtClean="0"/>
              <a:t> </a:t>
            </a:r>
          </a:p>
          <a:p>
            <a:pPr lvl="2"/>
            <a:r>
              <a:rPr lang="en-US" dirty="0" smtClean="0"/>
              <a:t>Finality, Specificity, Consequences</a:t>
            </a:r>
          </a:p>
          <a:p>
            <a:r>
              <a:rPr lang="en-US" dirty="0" smtClean="0"/>
              <a:t>Preventing the other party from committing prematurely, why?</a:t>
            </a:r>
            <a:endParaRPr lang="en-US" sz="3000" dirty="0" smtClean="0"/>
          </a:p>
          <a:p>
            <a:pPr lvl="1"/>
            <a:r>
              <a:rPr lang="en-US" dirty="0" smtClean="0"/>
              <a:t>Their commitment reduces your flexibility</a:t>
            </a:r>
          </a:p>
          <a:p>
            <a:pPr lvl="1"/>
            <a:r>
              <a:rPr lang="en-US" dirty="0" smtClean="0"/>
              <a:t>Sometimes viewed as a threat</a:t>
            </a:r>
          </a:p>
          <a:p>
            <a:pPr lvl="1"/>
            <a:r>
              <a:rPr lang="en-US" dirty="0" smtClean="0"/>
              <a:t>Both parties may become stuck, deadlocked.</a:t>
            </a:r>
          </a:p>
          <a:p>
            <a:pPr lvl="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457200" y="0"/>
            <a:ext cx="8229600" cy="1295400"/>
          </a:xfrm>
        </p:spPr>
        <p:txBody>
          <a:bodyPr/>
          <a:lstStyle/>
          <a:p>
            <a:r>
              <a:rPr lang="en-US" sz="4000" b="1" dirty="0" smtClean="0"/>
              <a:t>Commitments: </a:t>
            </a:r>
            <a:br>
              <a:rPr lang="en-US" sz="4000" b="1" dirty="0" smtClean="0"/>
            </a:br>
            <a:r>
              <a:rPr lang="en-US" sz="4000" b="1" dirty="0" smtClean="0"/>
              <a:t>Tactical Considerations</a:t>
            </a:r>
            <a:endParaRPr lang="en-US" sz="4000" dirty="0" smtClean="0"/>
          </a:p>
        </p:txBody>
      </p:sp>
      <p:sp>
        <p:nvSpPr>
          <p:cNvPr id="69634" name="Rectangle 3"/>
          <p:cNvSpPr>
            <a:spLocks noGrp="1" noChangeArrowheads="1"/>
          </p:cNvSpPr>
          <p:nvPr>
            <p:ph idx="1"/>
          </p:nvPr>
        </p:nvSpPr>
        <p:spPr>
          <a:xfrm>
            <a:off x="914400" y="1905000"/>
            <a:ext cx="8229600" cy="4525963"/>
          </a:xfrm>
        </p:spPr>
        <p:txBody>
          <a:bodyPr/>
          <a:lstStyle/>
          <a:p>
            <a:pPr>
              <a:buNone/>
            </a:pPr>
            <a:r>
              <a:rPr lang="en-US" dirty="0" smtClean="0"/>
              <a:t>Ways to abandon a committed position:</a:t>
            </a:r>
          </a:p>
          <a:p>
            <a:pPr marL="914400" lvl="1" indent="-457200">
              <a:buFont typeface="+mj-lt"/>
              <a:buAutoNum type="arabicPeriod"/>
            </a:pPr>
            <a:r>
              <a:rPr lang="en-US" sz="2400" dirty="0" smtClean="0"/>
              <a:t>Plan a way out</a:t>
            </a:r>
          </a:p>
          <a:p>
            <a:pPr marL="1371600" lvl="2" indent="-457200">
              <a:buNone/>
            </a:pPr>
            <a:r>
              <a:rPr lang="en-US" sz="2000" dirty="0" smtClean="0"/>
              <a:t>“Given this new information, I may need to re-think my earlier position”</a:t>
            </a:r>
          </a:p>
          <a:p>
            <a:pPr marL="914400" lvl="1" indent="-457200">
              <a:buFont typeface="+mj-lt"/>
              <a:buAutoNum type="arabicPeriod"/>
            </a:pPr>
            <a:r>
              <a:rPr lang="en-US" sz="2400" dirty="0" smtClean="0"/>
              <a:t>Let it die silently</a:t>
            </a:r>
          </a:p>
          <a:p>
            <a:pPr marL="914400" lvl="1" indent="-457200">
              <a:buFont typeface="+mj-lt"/>
              <a:buAutoNum type="arabicPeriod"/>
            </a:pPr>
            <a:r>
              <a:rPr lang="en-US" sz="2400" dirty="0" smtClean="0"/>
              <a:t>Restate the commitment in more general terms</a:t>
            </a:r>
          </a:p>
          <a:p>
            <a:pPr marL="914400" lvl="1" indent="-457200">
              <a:buFont typeface="+mj-lt"/>
              <a:buAutoNum type="arabicPeriod"/>
            </a:pPr>
            <a:r>
              <a:rPr lang="en-US" sz="2400" dirty="0" smtClean="0"/>
              <a:t>Minimize the damage to the relationship if the other backs off</a:t>
            </a:r>
          </a:p>
          <a:p>
            <a:pPr marL="914400" lvl="1" indent="-457200">
              <a:buFont typeface="+mj-lt"/>
              <a:buAutoNum type="arabicPeriod"/>
            </a:pPr>
            <a:r>
              <a:rPr lang="en-US" sz="2400" dirty="0" smtClean="0"/>
              <a:t>Use technicalities: financing clause, quality discrepancy</a:t>
            </a:r>
          </a:p>
          <a:p>
            <a:pPr lvl="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0"/>
            <a:ext cx="7467600" cy="1128713"/>
          </a:xfrm>
        </p:spPr>
        <p:txBody>
          <a:bodyPr/>
          <a:lstStyle/>
          <a:p>
            <a:r>
              <a:rPr lang="en-US" sz="4200" b="1" dirty="0" smtClean="0"/>
              <a:t>Closing the Deal</a:t>
            </a:r>
            <a:endParaRPr lang="en-US" sz="4200" dirty="0" smtClean="0"/>
          </a:p>
        </p:txBody>
      </p:sp>
      <p:sp>
        <p:nvSpPr>
          <p:cNvPr id="71682" name="Rectangle 3"/>
          <p:cNvSpPr>
            <a:spLocks noGrp="1" noChangeArrowheads="1"/>
          </p:cNvSpPr>
          <p:nvPr>
            <p:ph idx="1"/>
          </p:nvPr>
        </p:nvSpPr>
        <p:spPr>
          <a:xfrm>
            <a:off x="804863" y="1752600"/>
            <a:ext cx="7467600" cy="4343400"/>
          </a:xfrm>
        </p:spPr>
        <p:txBody>
          <a:bodyPr/>
          <a:lstStyle/>
          <a:p>
            <a:pPr marL="514350" indent="-514350">
              <a:buFont typeface="+mj-lt"/>
              <a:buAutoNum type="arabicPeriod"/>
            </a:pPr>
            <a:r>
              <a:rPr lang="en-US" dirty="0" smtClean="0"/>
              <a:t>Provide alternatives </a:t>
            </a:r>
            <a:r>
              <a:rPr lang="en-US" sz="2000" dirty="0" smtClean="0"/>
              <a:t>(2 or 3 equal value options)</a:t>
            </a:r>
            <a:endParaRPr lang="en-US" dirty="0" smtClean="0"/>
          </a:p>
          <a:p>
            <a:pPr marL="514350" indent="-514350">
              <a:buFont typeface="+mj-lt"/>
              <a:buAutoNum type="arabicPeriod"/>
            </a:pPr>
            <a:r>
              <a:rPr lang="en-US" dirty="0" smtClean="0"/>
              <a:t>Assume the close </a:t>
            </a:r>
            <a:r>
              <a:rPr lang="en-US" sz="2000" dirty="0" smtClean="0"/>
              <a:t>(Start the paperwork)</a:t>
            </a:r>
            <a:endParaRPr lang="en-US" dirty="0" smtClean="0"/>
          </a:p>
          <a:p>
            <a:pPr marL="514350" indent="-514350">
              <a:buFont typeface="+mj-lt"/>
              <a:buAutoNum type="arabicPeriod"/>
            </a:pPr>
            <a:r>
              <a:rPr lang="en-US" dirty="0" smtClean="0"/>
              <a:t>Split the difference </a:t>
            </a:r>
            <a:r>
              <a:rPr lang="en-US" sz="2000" dirty="0" smtClean="0"/>
              <a:t>(Assumes both sides started with fair initial offers)</a:t>
            </a:r>
            <a:endParaRPr lang="en-US" dirty="0" smtClean="0"/>
          </a:p>
          <a:p>
            <a:pPr marL="514350" indent="-514350">
              <a:buFont typeface="+mj-lt"/>
              <a:buAutoNum type="arabicPeriod"/>
            </a:pPr>
            <a:r>
              <a:rPr lang="en-US" dirty="0" smtClean="0"/>
              <a:t>Exploding offers </a:t>
            </a:r>
            <a:r>
              <a:rPr lang="en-US" sz="2000" dirty="0" smtClean="0"/>
              <a:t>(expires in 24 hours, preventing party from developing other alternatives)</a:t>
            </a:r>
            <a:endParaRPr lang="en-US" dirty="0" smtClean="0"/>
          </a:p>
          <a:p>
            <a:pPr marL="514350" indent="-514350">
              <a:buFont typeface="+mj-lt"/>
              <a:buAutoNum type="arabicPeriod"/>
            </a:pPr>
            <a:r>
              <a:rPr lang="en-US" dirty="0" smtClean="0"/>
              <a:t>Deal sweeteners </a:t>
            </a:r>
            <a:r>
              <a:rPr lang="en-US" sz="2000" dirty="0" smtClean="0"/>
              <a:t>(bonuses, furnishings for a condo, upgrades for a car)</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533400" y="228600"/>
            <a:ext cx="8239125" cy="1371600"/>
          </a:xfrm>
        </p:spPr>
        <p:txBody>
          <a:bodyPr/>
          <a:lstStyle/>
          <a:p>
            <a:r>
              <a:rPr lang="en-US" sz="4000" b="1" dirty="0" smtClean="0"/>
              <a:t>Dealing with Typical</a:t>
            </a:r>
            <a:br>
              <a:rPr lang="en-US" sz="4000" b="1" dirty="0" smtClean="0"/>
            </a:br>
            <a:r>
              <a:rPr lang="en-US" sz="4000" b="1" dirty="0" smtClean="0"/>
              <a:t> Hardball Tactics</a:t>
            </a:r>
            <a:endParaRPr lang="en-US" sz="4000" dirty="0" smtClean="0"/>
          </a:p>
        </p:txBody>
      </p:sp>
      <p:sp>
        <p:nvSpPr>
          <p:cNvPr id="73730" name="Rectangle 3"/>
          <p:cNvSpPr>
            <a:spLocks noGrp="1" noChangeArrowheads="1"/>
          </p:cNvSpPr>
          <p:nvPr>
            <p:ph idx="1"/>
          </p:nvPr>
        </p:nvSpPr>
        <p:spPr>
          <a:xfrm>
            <a:off x="785813" y="2005013"/>
            <a:ext cx="8229600" cy="4221162"/>
          </a:xfrm>
        </p:spPr>
        <p:txBody>
          <a:bodyPr/>
          <a:lstStyle/>
          <a:p>
            <a:r>
              <a:rPr lang="en-US" sz="3400" smtClean="0"/>
              <a:t>Four main options:</a:t>
            </a:r>
            <a:endParaRPr lang="en-US" smtClean="0"/>
          </a:p>
          <a:p>
            <a:pPr lvl="1"/>
            <a:r>
              <a:rPr lang="en-US" sz="3000" smtClean="0"/>
              <a:t>Ignore them</a:t>
            </a:r>
          </a:p>
          <a:p>
            <a:pPr lvl="1"/>
            <a:r>
              <a:rPr lang="en-US" sz="3000" smtClean="0"/>
              <a:t>Discuss them</a:t>
            </a:r>
          </a:p>
          <a:p>
            <a:pPr lvl="1"/>
            <a:r>
              <a:rPr lang="en-US" sz="3000" smtClean="0"/>
              <a:t>Respond in kind</a:t>
            </a:r>
          </a:p>
          <a:p>
            <a:pPr lvl="1"/>
            <a:r>
              <a:rPr lang="en-US" sz="3000" smtClean="0"/>
              <a:t>Co-opt the other party (befriend them)</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762000" y="381000"/>
            <a:ext cx="7477125" cy="771525"/>
          </a:xfrm>
        </p:spPr>
        <p:txBody>
          <a:bodyPr/>
          <a:lstStyle/>
          <a:p>
            <a:r>
              <a:rPr lang="en-US" sz="4200" b="1" smtClean="0"/>
              <a:t>Typical Hardball Tactics</a:t>
            </a:r>
            <a:endParaRPr lang="en-US" sz="4200" smtClean="0"/>
          </a:p>
        </p:txBody>
      </p:sp>
      <p:sp>
        <p:nvSpPr>
          <p:cNvPr id="75778" name="Rectangle 3"/>
          <p:cNvSpPr>
            <a:spLocks noGrp="1" noChangeArrowheads="1"/>
          </p:cNvSpPr>
          <p:nvPr>
            <p:ph idx="1"/>
          </p:nvPr>
        </p:nvSpPr>
        <p:spPr>
          <a:xfrm>
            <a:off x="804863" y="1733550"/>
            <a:ext cx="7467600" cy="4419600"/>
          </a:xfrm>
        </p:spPr>
        <p:txBody>
          <a:bodyPr/>
          <a:lstStyle/>
          <a:p>
            <a:r>
              <a:rPr lang="en-US" dirty="0" smtClean="0"/>
              <a:t>Good Cop/Bad Cop</a:t>
            </a:r>
          </a:p>
          <a:p>
            <a:r>
              <a:rPr lang="en-US" dirty="0" smtClean="0"/>
              <a:t>Lowball/Highball</a:t>
            </a:r>
          </a:p>
          <a:p>
            <a:r>
              <a:rPr lang="en-US" dirty="0" smtClean="0"/>
              <a:t>Bogey (playing up an issue of little importance)</a:t>
            </a:r>
          </a:p>
          <a:p>
            <a:r>
              <a:rPr lang="en-US" dirty="0" smtClean="0"/>
              <a:t>Chicken</a:t>
            </a:r>
          </a:p>
          <a:p>
            <a:r>
              <a:rPr lang="en-US" dirty="0" smtClean="0"/>
              <a:t>Intimidation Aggressive Behavior</a:t>
            </a:r>
          </a:p>
          <a:p>
            <a:r>
              <a:rPr lang="en-US" dirty="0" smtClean="0"/>
              <a:t>Snow Job (overwhelm the other party with information)</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Cop / Bad Cop</a:t>
            </a:r>
            <a:endParaRPr lang="en-US" b="1" dirty="0"/>
          </a:p>
        </p:txBody>
      </p:sp>
      <p:sp>
        <p:nvSpPr>
          <p:cNvPr id="3" name="Content Placeholder 2"/>
          <p:cNvSpPr>
            <a:spLocks noGrp="1"/>
          </p:cNvSpPr>
          <p:nvPr>
            <p:ph sz="half" idx="1"/>
          </p:nvPr>
        </p:nvSpPr>
        <p:spPr/>
        <p:txBody>
          <a:bodyPr/>
          <a:lstStyle/>
          <a:p>
            <a:r>
              <a:rPr lang="en-US" sz="2200" dirty="0" smtClean="0"/>
              <a:t>Police interrogation technique</a:t>
            </a:r>
          </a:p>
          <a:p>
            <a:pPr lvl="1"/>
            <a:r>
              <a:rPr lang="en-US" sz="2200" dirty="0" smtClean="0"/>
              <a:t>One rough, intimidating</a:t>
            </a:r>
          </a:p>
          <a:p>
            <a:pPr lvl="1"/>
            <a:r>
              <a:rPr lang="en-US" sz="2200" dirty="0" smtClean="0"/>
              <a:t>One helpful, kind; tries to reach a quick agreement before the other returns.</a:t>
            </a:r>
          </a:p>
          <a:p>
            <a:pPr lvl="1"/>
            <a:endParaRPr lang="en-US" sz="2200" dirty="0" smtClean="0"/>
          </a:p>
          <a:p>
            <a:pPr lvl="1"/>
            <a:r>
              <a:rPr lang="en-US" sz="2200" dirty="0" smtClean="0"/>
              <a:t>Bad cop goes to cool off (make a phone call) and good cop negotiates a confession.</a:t>
            </a:r>
            <a:endParaRPr lang="en-US" sz="2200" dirty="0"/>
          </a:p>
        </p:txBody>
      </p:sp>
      <p:sp>
        <p:nvSpPr>
          <p:cNvPr id="4" name="Content Placeholder 3"/>
          <p:cNvSpPr>
            <a:spLocks noGrp="1"/>
          </p:cNvSpPr>
          <p:nvPr>
            <p:ph sz="half" idx="2"/>
          </p:nvPr>
        </p:nvSpPr>
        <p:spPr/>
        <p:txBody>
          <a:bodyPr/>
          <a:lstStyle/>
          <a:p>
            <a:r>
              <a:rPr lang="en-US" sz="2400" dirty="0" smtClean="0"/>
              <a:t>Easy to identify</a:t>
            </a:r>
          </a:p>
          <a:p>
            <a:r>
              <a:rPr lang="en-US" sz="2400" dirty="0" smtClean="0"/>
              <a:t>Easy to call-out – simply state that you know what they are up to.</a:t>
            </a:r>
          </a:p>
          <a:p>
            <a:endParaRPr lang="en-US" sz="2400" dirty="0" smtClean="0"/>
          </a:p>
          <a:p>
            <a:r>
              <a:rPr lang="en-US" sz="2400" dirty="0" smtClean="0"/>
              <a:t>Difficult for negotiators to act out.  Takes a lot of energy that might be used to capture information.</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Low Ball / High Ball</a:t>
            </a:r>
            <a:endParaRPr lang="en-US" b="1" dirty="0"/>
          </a:p>
        </p:txBody>
      </p:sp>
      <p:sp>
        <p:nvSpPr>
          <p:cNvPr id="4" name="Content Placeholder 3"/>
          <p:cNvSpPr>
            <a:spLocks noGrp="1"/>
          </p:cNvSpPr>
          <p:nvPr>
            <p:ph sz="half" idx="1"/>
          </p:nvPr>
        </p:nvSpPr>
        <p:spPr/>
        <p:txBody>
          <a:bodyPr/>
          <a:lstStyle/>
          <a:p>
            <a:r>
              <a:rPr lang="en-US" dirty="0" smtClean="0"/>
              <a:t>Start with a ridiculously low (high) opening offer.</a:t>
            </a:r>
          </a:p>
          <a:p>
            <a:endParaRPr lang="en-US" dirty="0" smtClean="0"/>
          </a:p>
          <a:p>
            <a:endParaRPr lang="en-US" dirty="0" smtClean="0"/>
          </a:p>
          <a:p>
            <a:r>
              <a:rPr lang="en-US" dirty="0" smtClean="0"/>
              <a:t>Idea is that the extreme offer will cause negotiator to re-evaluate their opening offer</a:t>
            </a:r>
            <a:endParaRPr lang="en-US" dirty="0"/>
          </a:p>
        </p:txBody>
      </p:sp>
      <p:sp>
        <p:nvSpPr>
          <p:cNvPr id="5" name="Content Placeholder 4"/>
          <p:cNvSpPr>
            <a:spLocks noGrp="1"/>
          </p:cNvSpPr>
          <p:nvPr>
            <p:ph sz="half" idx="2"/>
          </p:nvPr>
        </p:nvSpPr>
        <p:spPr>
          <a:xfrm>
            <a:off x="4648200" y="1371600"/>
            <a:ext cx="3810000" cy="4579937"/>
          </a:xfrm>
        </p:spPr>
        <p:txBody>
          <a:bodyPr/>
          <a:lstStyle/>
          <a:p>
            <a:r>
              <a:rPr lang="en-US" sz="2400" dirty="0" smtClean="0"/>
              <a:t>Risk is that opponent will quit negotiating.</a:t>
            </a:r>
          </a:p>
          <a:p>
            <a:endParaRPr lang="en-US" sz="2400" dirty="0" smtClean="0"/>
          </a:p>
          <a:p>
            <a:r>
              <a:rPr lang="en-US" sz="2400" dirty="0" smtClean="0"/>
              <a:t>Must be communication savvy in order to return to the negotiating table after a failed extreme offer.</a:t>
            </a:r>
          </a:p>
          <a:p>
            <a:endParaRPr lang="en-US" sz="2400" dirty="0" smtClean="0"/>
          </a:p>
          <a:p>
            <a:r>
              <a:rPr lang="en-US" sz="2400" dirty="0" smtClean="0"/>
              <a:t>Don’t counter offer,  ask opponent to make a more reasonable offer. Based on fair values</a:t>
            </a:r>
            <a:r>
              <a:rPr lang="en-US" sz="1800" dirty="0" smtClean="0"/>
              <a:t> (</a:t>
            </a:r>
            <a:r>
              <a:rPr lang="en-US" sz="1800" dirty="0" err="1" smtClean="0"/>
              <a:t>ch</a:t>
            </a:r>
            <a:r>
              <a:rPr lang="en-US" sz="1800" dirty="0" smtClean="0"/>
              <a:t> 4)</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Bogey</a:t>
            </a:r>
            <a:endParaRPr lang="en-US" b="1" dirty="0"/>
          </a:p>
        </p:txBody>
      </p:sp>
      <p:sp>
        <p:nvSpPr>
          <p:cNvPr id="4" name="Content Placeholder 3"/>
          <p:cNvSpPr>
            <a:spLocks noGrp="1"/>
          </p:cNvSpPr>
          <p:nvPr>
            <p:ph sz="half" idx="1"/>
          </p:nvPr>
        </p:nvSpPr>
        <p:spPr/>
        <p:txBody>
          <a:bodyPr/>
          <a:lstStyle/>
          <a:p>
            <a:r>
              <a:rPr lang="en-US" dirty="0" smtClean="0"/>
              <a:t>Focus on an issue that is not important to you. Pretend that it is critical. </a:t>
            </a:r>
          </a:p>
          <a:p>
            <a:endParaRPr lang="en-US" dirty="0" smtClean="0"/>
          </a:p>
          <a:p>
            <a:r>
              <a:rPr lang="en-US" dirty="0" smtClean="0"/>
              <a:t>Get agreement… </a:t>
            </a:r>
          </a:p>
          <a:p>
            <a:pPr>
              <a:buNone/>
            </a:pPr>
            <a:r>
              <a:rPr lang="en-US" sz="2400" dirty="0" smtClean="0"/>
              <a:t>     then later use it to trade off for something you really want.</a:t>
            </a:r>
            <a:endParaRPr lang="en-US" dirty="0"/>
          </a:p>
        </p:txBody>
      </p:sp>
      <p:sp>
        <p:nvSpPr>
          <p:cNvPr id="5" name="Content Placeholder 4"/>
          <p:cNvSpPr>
            <a:spLocks noGrp="1"/>
          </p:cNvSpPr>
          <p:nvPr>
            <p:ph sz="half" idx="2"/>
          </p:nvPr>
        </p:nvSpPr>
        <p:spPr>
          <a:xfrm>
            <a:off x="4648200" y="1447800"/>
            <a:ext cx="3810000" cy="4579937"/>
          </a:xfrm>
        </p:spPr>
        <p:txBody>
          <a:bodyPr/>
          <a:lstStyle/>
          <a:p>
            <a:r>
              <a:rPr lang="en-US" sz="2400" dirty="0" smtClean="0"/>
              <a:t>Very deceptive, may be difficult to act out.</a:t>
            </a:r>
          </a:p>
          <a:p>
            <a:endParaRPr lang="en-US" sz="2400" dirty="0" smtClean="0"/>
          </a:p>
          <a:p>
            <a:r>
              <a:rPr lang="en-US" sz="2400" dirty="0" smtClean="0"/>
              <a:t>Both sides are arguing for something that they do not  really want.</a:t>
            </a:r>
          </a:p>
          <a:p>
            <a:endParaRPr lang="en-US" sz="2400" dirty="0" smtClean="0"/>
          </a:p>
          <a:p>
            <a:r>
              <a:rPr lang="en-US" sz="2400" dirty="0" smtClean="0"/>
              <a:t>Ask probing questions to avoid getting caught:  “Why do they value that issue?”  List all issues. Watch out for sudden reversals in positions.</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Chicken: Two cars driving towards each other, who turns?</a:t>
            </a:r>
            <a:endParaRPr lang="en-US" b="1" dirty="0"/>
          </a:p>
        </p:txBody>
      </p:sp>
      <p:sp>
        <p:nvSpPr>
          <p:cNvPr id="3" name="Content Placeholder 2"/>
          <p:cNvSpPr>
            <a:spLocks noGrp="1"/>
          </p:cNvSpPr>
          <p:nvPr>
            <p:ph sz="half" idx="1"/>
          </p:nvPr>
        </p:nvSpPr>
        <p:spPr/>
        <p:txBody>
          <a:bodyPr/>
          <a:lstStyle/>
          <a:p>
            <a:r>
              <a:rPr lang="en-US" dirty="0" smtClean="0"/>
              <a:t>A large bluff &amp; threat</a:t>
            </a:r>
          </a:p>
          <a:p>
            <a:endParaRPr lang="en-US" dirty="0" smtClean="0"/>
          </a:p>
          <a:p>
            <a:r>
              <a:rPr lang="en-US" i="1" dirty="0" smtClean="0"/>
              <a:t>If the union does not concede the factory will shut down.</a:t>
            </a:r>
          </a:p>
          <a:p>
            <a:endParaRPr lang="en-US" i="1" dirty="0" smtClean="0"/>
          </a:p>
          <a:p>
            <a:r>
              <a:rPr lang="en-US" dirty="0" smtClean="0"/>
              <a:t>High stakes gamble.</a:t>
            </a:r>
          </a:p>
          <a:p>
            <a:endParaRPr lang="en-US" dirty="0" smtClean="0"/>
          </a:p>
          <a:p>
            <a:pPr>
              <a:buNone/>
            </a:pPr>
            <a:endParaRPr lang="en-US" dirty="0"/>
          </a:p>
        </p:txBody>
      </p:sp>
      <p:sp>
        <p:nvSpPr>
          <p:cNvPr id="4" name="Content Placeholder 3"/>
          <p:cNvSpPr>
            <a:spLocks noGrp="1"/>
          </p:cNvSpPr>
          <p:nvPr>
            <p:ph sz="half" idx="2"/>
          </p:nvPr>
        </p:nvSpPr>
        <p:spPr/>
        <p:txBody>
          <a:bodyPr/>
          <a:lstStyle/>
          <a:p>
            <a:r>
              <a:rPr lang="en-US" dirty="0" smtClean="0"/>
              <a:t>Becomes a dangerous game instead of a calculated negotiation.</a:t>
            </a:r>
          </a:p>
          <a:p>
            <a:endParaRPr lang="en-US" dirty="0" smtClean="0"/>
          </a:p>
          <a:p>
            <a:r>
              <a:rPr lang="en-US" dirty="0" smtClean="0"/>
              <a:t>May be more attractive when circumstances are dire.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sz="4200" b="1" dirty="0" smtClean="0"/>
              <a:t>Intimidation / Aggressive Behavior</a:t>
            </a:r>
            <a:endParaRPr lang="en-US" sz="4200" dirty="0" smtClean="0"/>
          </a:p>
        </p:txBody>
      </p:sp>
      <p:sp>
        <p:nvSpPr>
          <p:cNvPr id="5" name="Content Placeholder 4"/>
          <p:cNvSpPr>
            <a:spLocks noGrp="1"/>
          </p:cNvSpPr>
          <p:nvPr>
            <p:ph sz="half" idx="1"/>
          </p:nvPr>
        </p:nvSpPr>
        <p:spPr/>
        <p:txBody>
          <a:bodyPr/>
          <a:lstStyle/>
          <a:p>
            <a:r>
              <a:rPr lang="en-US" sz="2200" dirty="0" smtClean="0"/>
              <a:t>Forced agreement through fear, emotional ploy, anger.</a:t>
            </a:r>
          </a:p>
          <a:p>
            <a:endParaRPr lang="en-US" sz="2200" dirty="0" smtClean="0"/>
          </a:p>
          <a:p>
            <a:r>
              <a:rPr lang="en-US" sz="2200" dirty="0" smtClean="0"/>
              <a:t>Increasing the appearance of legitimacy:  written corporate forms, company policy</a:t>
            </a:r>
          </a:p>
          <a:p>
            <a:endParaRPr lang="en-US" sz="2200" dirty="0" smtClean="0"/>
          </a:p>
          <a:p>
            <a:r>
              <a:rPr lang="en-US" sz="2200" dirty="0" smtClean="0"/>
              <a:t>Guilt: push negotiator to defend their honesty, integrity diverting attention away from real negotiating issues.</a:t>
            </a:r>
          </a:p>
          <a:p>
            <a:endParaRPr lang="en-US" dirty="0" smtClean="0"/>
          </a:p>
          <a:p>
            <a:endParaRPr lang="en-US" dirty="0"/>
          </a:p>
        </p:txBody>
      </p:sp>
      <p:sp>
        <p:nvSpPr>
          <p:cNvPr id="6" name="Content Placeholder 5"/>
          <p:cNvSpPr>
            <a:spLocks noGrp="1"/>
          </p:cNvSpPr>
          <p:nvPr>
            <p:ph sz="half" idx="2"/>
          </p:nvPr>
        </p:nvSpPr>
        <p:spPr>
          <a:xfrm>
            <a:off x="4648200" y="1516063"/>
            <a:ext cx="4038600" cy="5341937"/>
          </a:xfrm>
        </p:spPr>
        <p:txBody>
          <a:bodyPr/>
          <a:lstStyle/>
          <a:p>
            <a:r>
              <a:rPr lang="en-US" sz="2400" dirty="0" smtClean="0"/>
              <a:t>When it occurs:</a:t>
            </a:r>
          </a:p>
          <a:p>
            <a:pPr lvl="1"/>
            <a:r>
              <a:rPr lang="en-US" dirty="0" smtClean="0"/>
              <a:t>Explain that your policy is to bargain fairly, in a respectful manner.  </a:t>
            </a:r>
            <a:r>
              <a:rPr lang="en-US" u="sng" dirty="0" smtClean="0"/>
              <a:t>You expect the same in return</a:t>
            </a:r>
            <a:r>
              <a:rPr lang="en-US" dirty="0" smtClean="0"/>
              <a:t>.</a:t>
            </a:r>
          </a:p>
          <a:p>
            <a:pPr lvl="1"/>
            <a:endParaRPr lang="en-US" dirty="0" smtClean="0"/>
          </a:p>
          <a:p>
            <a:pPr lvl="1"/>
            <a:r>
              <a:rPr lang="en-US" dirty="0" smtClean="0"/>
              <a:t>Authority carries no value in negotiations, you are equals.  </a:t>
            </a:r>
          </a:p>
          <a:p>
            <a:pPr lvl="1"/>
            <a:endParaRPr lang="en-US" dirty="0" smtClean="0"/>
          </a:p>
          <a:p>
            <a:pPr lvl="1"/>
            <a:r>
              <a:rPr lang="en-US" dirty="0" smtClean="0"/>
              <a:t>It does not deserve the emotional liability.</a:t>
            </a:r>
            <a:endParaRPr lang="en-US" dirty="0"/>
          </a:p>
        </p:txBody>
      </p:sp>
      <p:sp>
        <p:nvSpPr>
          <p:cNvPr id="77827" name="Slide Number Placeholder 3"/>
          <p:cNvSpPr>
            <a:spLocks noGrp="1"/>
          </p:cNvSpPr>
          <p:nvPr>
            <p:ph type="sldNum" sz="quarter" idx="4294967295"/>
          </p:nvPr>
        </p:nvSpPr>
        <p:spPr bwMode="auto">
          <a:xfrm>
            <a:off x="7010400" y="187325"/>
            <a:ext cx="2133600" cy="476250"/>
          </a:xfrm>
          <a:prstGeom prst="rect">
            <a:avLst/>
          </a:prstGeom>
          <a:noFill/>
          <a:ln>
            <a:miter lim="800000"/>
            <a:headEnd/>
            <a:tailEnd/>
          </a:ln>
        </p:spPr>
        <p:txBody>
          <a:bodyPr/>
          <a:lstStyle/>
          <a:p>
            <a:r>
              <a:rPr lang="en-US"/>
              <a:t>2-</a:t>
            </a:r>
            <a:fld id="{8AC01F13-CF29-4EAF-92C9-2FB764799E74}"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09600" y="304800"/>
            <a:ext cx="8229600" cy="1143000"/>
          </a:xfrm>
        </p:spPr>
        <p:txBody>
          <a:bodyPr/>
          <a:lstStyle/>
          <a:p>
            <a:r>
              <a:rPr lang="en-US" sz="4000" b="1" smtClean="0"/>
              <a:t>The Distributive Bargaining Situation</a:t>
            </a:r>
          </a:p>
        </p:txBody>
      </p:sp>
      <p:sp>
        <p:nvSpPr>
          <p:cNvPr id="32770" name="Rectangle 3"/>
          <p:cNvSpPr>
            <a:spLocks noGrp="1" noChangeArrowheads="1"/>
          </p:cNvSpPr>
          <p:nvPr>
            <p:ph idx="1"/>
          </p:nvPr>
        </p:nvSpPr>
        <p:spPr>
          <a:xfrm>
            <a:off x="533400" y="1752600"/>
            <a:ext cx="8229600" cy="4525963"/>
          </a:xfrm>
        </p:spPr>
        <p:txBody>
          <a:bodyPr/>
          <a:lstStyle/>
          <a:p>
            <a:r>
              <a:rPr lang="en-US" sz="2800" dirty="0" smtClean="0"/>
              <a:t>Goals of one party are in fundamental , direct conflict to another party</a:t>
            </a:r>
          </a:p>
          <a:p>
            <a:pPr lvl="1"/>
            <a:r>
              <a:rPr lang="en-US" sz="2400" dirty="0" smtClean="0"/>
              <a:t>“Win-Lose”               -- “Slicing the Pie”</a:t>
            </a:r>
          </a:p>
          <a:p>
            <a:endParaRPr lang="en-US" sz="2800" dirty="0" smtClean="0"/>
          </a:p>
          <a:p>
            <a:r>
              <a:rPr lang="en-US" sz="2800" dirty="0" smtClean="0"/>
              <a:t>Resources are fixed and limited</a:t>
            </a:r>
          </a:p>
          <a:p>
            <a:pPr lvl="1"/>
            <a:r>
              <a:rPr lang="en-US" sz="2400" dirty="0" smtClean="0"/>
              <a:t>“The more one gets, the less the other gets”</a:t>
            </a:r>
          </a:p>
          <a:p>
            <a:pPr lvl="1"/>
            <a:endParaRPr lang="en-US" sz="2400" dirty="0" smtClean="0"/>
          </a:p>
          <a:p>
            <a:r>
              <a:rPr lang="en-US" sz="2800" dirty="0" smtClean="0"/>
              <a:t>Maximizing </a:t>
            </a:r>
            <a:r>
              <a:rPr lang="en-US" sz="2800" u="sng" dirty="0" smtClean="0"/>
              <a:t>one’s own </a:t>
            </a:r>
            <a:r>
              <a:rPr lang="en-US" sz="2800" dirty="0" smtClean="0"/>
              <a:t>share of resources is the goal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Snow Job</a:t>
            </a:r>
            <a:endParaRPr lang="en-US" b="1" dirty="0"/>
          </a:p>
        </p:txBody>
      </p:sp>
      <p:sp>
        <p:nvSpPr>
          <p:cNvPr id="3" name="Content Placeholder 2"/>
          <p:cNvSpPr>
            <a:spLocks noGrp="1"/>
          </p:cNvSpPr>
          <p:nvPr>
            <p:ph sz="half" idx="1"/>
          </p:nvPr>
        </p:nvSpPr>
        <p:spPr/>
        <p:txBody>
          <a:bodyPr/>
          <a:lstStyle/>
          <a:p>
            <a:r>
              <a:rPr lang="en-US" sz="2400" dirty="0" smtClean="0"/>
              <a:t>Overwhelm the other party with too much information. </a:t>
            </a:r>
          </a:p>
          <a:p>
            <a:endParaRPr lang="en-US" sz="2400" dirty="0" smtClean="0"/>
          </a:p>
          <a:p>
            <a:r>
              <a:rPr lang="en-US" sz="2400" dirty="0" smtClean="0"/>
              <a:t>Used as distractions</a:t>
            </a:r>
          </a:p>
          <a:p>
            <a:endParaRPr lang="en-US" sz="2400" dirty="0" smtClean="0"/>
          </a:p>
          <a:p>
            <a:r>
              <a:rPr lang="en-US" sz="2400" dirty="0" smtClean="0"/>
              <a:t>Often used by governments, in 1,000 page press releases</a:t>
            </a:r>
          </a:p>
          <a:p>
            <a:endParaRPr lang="en-US" sz="2400" dirty="0" smtClean="0"/>
          </a:p>
          <a:p>
            <a:r>
              <a:rPr lang="en-US" sz="2400" dirty="0" smtClean="0"/>
              <a:t>On Friday afternoons</a:t>
            </a:r>
            <a:endParaRPr lang="en-US" sz="2400" dirty="0"/>
          </a:p>
        </p:txBody>
      </p:sp>
      <p:sp>
        <p:nvSpPr>
          <p:cNvPr id="4" name="Content Placeholder 3"/>
          <p:cNvSpPr>
            <a:spLocks noGrp="1"/>
          </p:cNvSpPr>
          <p:nvPr>
            <p:ph sz="half" idx="2"/>
          </p:nvPr>
        </p:nvSpPr>
        <p:spPr/>
        <p:txBody>
          <a:bodyPr/>
          <a:lstStyle/>
          <a:p>
            <a:r>
              <a:rPr lang="en-US" dirty="0" smtClean="0"/>
              <a:t>To Counter:</a:t>
            </a:r>
          </a:p>
          <a:p>
            <a:pPr lvl="1"/>
            <a:r>
              <a:rPr lang="en-US" dirty="0" smtClean="0"/>
              <a:t>Ask questions until satisfied.</a:t>
            </a:r>
          </a:p>
          <a:p>
            <a:pPr lvl="1"/>
            <a:endParaRPr lang="en-US" dirty="0" smtClean="0"/>
          </a:p>
          <a:p>
            <a:pPr lvl="1"/>
            <a:r>
              <a:rPr lang="en-US" dirty="0" smtClean="0"/>
              <a:t>Assign technical experts as necessary </a:t>
            </a:r>
            <a:r>
              <a:rPr lang="en-US" sz="1800" dirty="0" smtClean="0"/>
              <a:t>(separate meetings)</a:t>
            </a:r>
            <a:endParaRPr lang="en-US" dirty="0" smtClean="0"/>
          </a:p>
          <a:p>
            <a:pPr lvl="1"/>
            <a:endParaRPr lang="en-US" dirty="0" smtClean="0"/>
          </a:p>
          <a:p>
            <a:pPr lvl="1"/>
            <a:r>
              <a:rPr lang="en-US" dirty="0" smtClean="0"/>
              <a:t>Listen carefully to all statements and look for inconsistencies.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t>Classic Bargaining Tactics</a:t>
            </a:r>
          </a:p>
        </p:txBody>
      </p:sp>
      <p:sp>
        <p:nvSpPr>
          <p:cNvPr id="438275" name="Rectangle 3"/>
          <p:cNvSpPr>
            <a:spLocks noGrp="1" noChangeArrowheads="1"/>
          </p:cNvSpPr>
          <p:nvPr>
            <p:ph type="body" idx="1"/>
          </p:nvPr>
        </p:nvSpPr>
        <p:spPr>
          <a:xfrm>
            <a:off x="457200" y="1600200"/>
            <a:ext cx="8229600" cy="4908550"/>
          </a:xfrm>
        </p:spPr>
        <p:txBody>
          <a:bodyPr/>
          <a:lstStyle/>
          <a:p>
            <a:r>
              <a:rPr lang="en-US" sz="2000"/>
              <a:t>Acting Crazy</a:t>
            </a:r>
          </a:p>
          <a:p>
            <a:r>
              <a:rPr lang="en-US" sz="2000"/>
              <a:t>Big Pot</a:t>
            </a:r>
          </a:p>
          <a:p>
            <a:r>
              <a:rPr lang="en-US" sz="2000"/>
              <a:t>Get a Prestigious Ally</a:t>
            </a:r>
          </a:p>
          <a:p>
            <a:r>
              <a:rPr lang="en-US" sz="2000"/>
              <a:t>The Well is Dry</a:t>
            </a:r>
          </a:p>
          <a:p>
            <a:r>
              <a:rPr lang="en-US" sz="2000"/>
              <a:t>Limited Authority</a:t>
            </a:r>
          </a:p>
          <a:p>
            <a:r>
              <a:rPr lang="en-US" sz="2000"/>
              <a:t>Whipsaw / Auction</a:t>
            </a:r>
          </a:p>
          <a:p>
            <a:r>
              <a:rPr lang="en-US" sz="2000"/>
              <a:t>Divide and Conquer</a:t>
            </a:r>
          </a:p>
          <a:p>
            <a:r>
              <a:rPr lang="en-US" sz="2000"/>
              <a:t>Get Lost / Stall for Time</a:t>
            </a:r>
          </a:p>
          <a:p>
            <a:r>
              <a:rPr lang="en-US" sz="2000"/>
              <a:t>We Noodle</a:t>
            </a:r>
          </a:p>
          <a:p>
            <a:r>
              <a:rPr lang="en-US" sz="2000"/>
              <a:t>Be Patient</a:t>
            </a:r>
          </a:p>
          <a:p>
            <a:r>
              <a:rPr lang="en-US" sz="2000"/>
              <a:t>Let’s Split the Difference</a:t>
            </a:r>
          </a:p>
          <a:p>
            <a:r>
              <a:rPr lang="en-US" sz="2000"/>
              <a:t>Trial Balloon</a:t>
            </a:r>
          </a:p>
          <a:p>
            <a:r>
              <a:rPr lang="en-US" sz="2000"/>
              <a:t>Surprises</a:t>
            </a:r>
          </a:p>
          <a:p>
            <a:endParaRPr lang="en-US" sz="2000"/>
          </a:p>
        </p:txBody>
      </p:sp>
    </p:spTree>
    <p:extLst>
      <p:ext uri="{BB962C8B-B14F-4D97-AF65-F5344CB8AC3E}">
        <p14:creationId xmlns:p14="http://schemas.microsoft.com/office/powerpoint/2010/main" val="10071880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t>Classic Bargaining Tactics</a:t>
            </a:r>
          </a:p>
        </p:txBody>
      </p:sp>
      <p:sp>
        <p:nvSpPr>
          <p:cNvPr id="439299" name="Rectangle 3"/>
          <p:cNvSpPr>
            <a:spLocks noGrp="1" noChangeArrowheads="1"/>
          </p:cNvSpPr>
          <p:nvPr>
            <p:ph type="body" idx="1"/>
          </p:nvPr>
        </p:nvSpPr>
        <p:spPr>
          <a:xfrm>
            <a:off x="457200" y="1600200"/>
            <a:ext cx="8229600" cy="4908550"/>
          </a:xfrm>
        </p:spPr>
        <p:txBody>
          <a:bodyPr/>
          <a:lstStyle/>
          <a:p>
            <a:pPr>
              <a:lnSpc>
                <a:spcPct val="110000"/>
              </a:lnSpc>
            </a:pPr>
            <a:r>
              <a:rPr lang="en-US" sz="2000"/>
              <a:t>Acting Crazy</a:t>
            </a:r>
          </a:p>
          <a:p>
            <a:pPr lvl="1">
              <a:lnSpc>
                <a:spcPct val="110000"/>
              </a:lnSpc>
            </a:pPr>
            <a:r>
              <a:rPr lang="en-US" sz="1800"/>
              <a:t>Put on good show </a:t>
            </a:r>
          </a:p>
          <a:p>
            <a:pPr lvl="1">
              <a:lnSpc>
                <a:spcPct val="110000"/>
              </a:lnSpc>
            </a:pPr>
            <a:r>
              <a:rPr lang="en-US" sz="1800"/>
              <a:t>Visibly demonstrating your emotional commitment to your position</a:t>
            </a:r>
          </a:p>
          <a:p>
            <a:pPr lvl="1">
              <a:lnSpc>
                <a:spcPct val="110000"/>
              </a:lnSpc>
            </a:pPr>
            <a:r>
              <a:rPr lang="en-US" sz="1800"/>
              <a:t>Increase credibility</a:t>
            </a:r>
          </a:p>
          <a:p>
            <a:pPr lvl="1">
              <a:lnSpc>
                <a:spcPct val="110000"/>
              </a:lnSpc>
            </a:pPr>
            <a:r>
              <a:rPr lang="en-US" sz="1800"/>
              <a:t>Give opponent a justification to settle on your terms</a:t>
            </a:r>
          </a:p>
          <a:p>
            <a:pPr>
              <a:lnSpc>
                <a:spcPct val="110000"/>
              </a:lnSpc>
            </a:pPr>
            <a:r>
              <a:rPr lang="en-US" sz="2000"/>
              <a:t>Big Pot</a:t>
            </a:r>
          </a:p>
          <a:p>
            <a:pPr lvl="1">
              <a:lnSpc>
                <a:spcPct val="110000"/>
              </a:lnSpc>
            </a:pPr>
            <a:r>
              <a:rPr lang="en-US" sz="1800"/>
              <a:t>Leave your self a lot of room to negotiate</a:t>
            </a:r>
          </a:p>
          <a:p>
            <a:pPr lvl="1">
              <a:lnSpc>
                <a:spcPct val="110000"/>
              </a:lnSpc>
            </a:pPr>
            <a:r>
              <a:rPr lang="en-US" sz="1800"/>
              <a:t>Make high demand at the beginning</a:t>
            </a:r>
          </a:p>
          <a:p>
            <a:pPr lvl="1">
              <a:lnSpc>
                <a:spcPct val="110000"/>
              </a:lnSpc>
            </a:pPr>
            <a:r>
              <a:rPr lang="en-US" sz="1800"/>
              <a:t>After making concessions, you’ll still end up with a larger payoff</a:t>
            </a:r>
          </a:p>
          <a:p>
            <a:pPr>
              <a:lnSpc>
                <a:spcPct val="110000"/>
              </a:lnSpc>
            </a:pPr>
            <a:r>
              <a:rPr lang="en-US" sz="2000"/>
              <a:t>Get a Prestigious Ally</a:t>
            </a:r>
          </a:p>
          <a:p>
            <a:pPr lvl="1">
              <a:lnSpc>
                <a:spcPct val="110000"/>
              </a:lnSpc>
            </a:pPr>
            <a:r>
              <a:rPr lang="en-US" sz="1800"/>
              <a:t>Try to get opponent to accept less</a:t>
            </a:r>
          </a:p>
        </p:txBody>
      </p:sp>
    </p:spTree>
    <p:extLst>
      <p:ext uri="{BB962C8B-B14F-4D97-AF65-F5344CB8AC3E}">
        <p14:creationId xmlns:p14="http://schemas.microsoft.com/office/powerpoint/2010/main" val="2480731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t>Classic Bargaining Tactics</a:t>
            </a:r>
          </a:p>
        </p:txBody>
      </p:sp>
      <p:sp>
        <p:nvSpPr>
          <p:cNvPr id="440323" name="Rectangle 3"/>
          <p:cNvSpPr>
            <a:spLocks noGrp="1" noChangeArrowheads="1"/>
          </p:cNvSpPr>
          <p:nvPr>
            <p:ph type="body" idx="1"/>
          </p:nvPr>
        </p:nvSpPr>
        <p:spPr>
          <a:xfrm>
            <a:off x="457200" y="1600200"/>
            <a:ext cx="8229600" cy="4908550"/>
          </a:xfrm>
        </p:spPr>
        <p:txBody>
          <a:bodyPr/>
          <a:lstStyle/>
          <a:p>
            <a:pPr>
              <a:lnSpc>
                <a:spcPct val="110000"/>
              </a:lnSpc>
            </a:pPr>
            <a:r>
              <a:rPr lang="en-US" sz="2000"/>
              <a:t>The Well is Dry</a:t>
            </a:r>
          </a:p>
          <a:p>
            <a:pPr lvl="1">
              <a:lnSpc>
                <a:spcPct val="110000"/>
              </a:lnSpc>
            </a:pPr>
            <a:r>
              <a:rPr lang="en-US" sz="1800"/>
              <a:t>Take a stand and tell the opponent you have no more concessions to make</a:t>
            </a:r>
          </a:p>
          <a:p>
            <a:pPr>
              <a:lnSpc>
                <a:spcPct val="110000"/>
              </a:lnSpc>
            </a:pPr>
            <a:r>
              <a:rPr lang="en-US" sz="2000"/>
              <a:t>Limited Authority</a:t>
            </a:r>
          </a:p>
          <a:p>
            <a:pPr lvl="1">
              <a:lnSpc>
                <a:spcPct val="110000"/>
              </a:lnSpc>
            </a:pPr>
            <a:r>
              <a:rPr lang="en-US" sz="1800"/>
              <a:t>Negotiate in good faith</a:t>
            </a:r>
          </a:p>
          <a:p>
            <a:pPr lvl="1">
              <a:lnSpc>
                <a:spcPct val="110000"/>
              </a:lnSpc>
            </a:pPr>
            <a:r>
              <a:rPr lang="en-US" sz="1800"/>
              <a:t>If you ready to sign the deal, say I have to check with my boss</a:t>
            </a:r>
          </a:p>
          <a:p>
            <a:pPr>
              <a:lnSpc>
                <a:spcPct val="110000"/>
              </a:lnSpc>
            </a:pPr>
            <a:r>
              <a:rPr lang="en-US" sz="2000"/>
              <a:t>Whipsaw / Auction</a:t>
            </a:r>
          </a:p>
          <a:p>
            <a:pPr lvl="1">
              <a:lnSpc>
                <a:spcPct val="110000"/>
              </a:lnSpc>
            </a:pPr>
            <a:r>
              <a:rPr lang="en-US" sz="1800"/>
              <a:t>Several competitors know you are negotiating in the same time</a:t>
            </a:r>
          </a:p>
          <a:p>
            <a:pPr lvl="1">
              <a:lnSpc>
                <a:spcPct val="110000"/>
              </a:lnSpc>
            </a:pPr>
            <a:r>
              <a:rPr lang="en-US" sz="1800"/>
              <a:t>Schedule competitors with you for the same time and keep them all waiting to see you</a:t>
            </a:r>
          </a:p>
        </p:txBody>
      </p:sp>
    </p:spTree>
    <p:extLst>
      <p:ext uri="{BB962C8B-B14F-4D97-AF65-F5344CB8AC3E}">
        <p14:creationId xmlns:p14="http://schemas.microsoft.com/office/powerpoint/2010/main" val="3654374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t>Classic Bargaining Tactics</a:t>
            </a:r>
          </a:p>
        </p:txBody>
      </p:sp>
      <p:sp>
        <p:nvSpPr>
          <p:cNvPr id="441347" name="Rectangle 3"/>
          <p:cNvSpPr>
            <a:spLocks noGrp="1" noChangeArrowheads="1"/>
          </p:cNvSpPr>
          <p:nvPr>
            <p:ph type="body" idx="1"/>
          </p:nvPr>
        </p:nvSpPr>
        <p:spPr>
          <a:xfrm>
            <a:off x="457200" y="1600200"/>
            <a:ext cx="8229600" cy="4908550"/>
          </a:xfrm>
        </p:spPr>
        <p:txBody>
          <a:bodyPr/>
          <a:lstStyle/>
          <a:p>
            <a:r>
              <a:rPr lang="en-US" sz="2000"/>
              <a:t>Divide and Conquer</a:t>
            </a:r>
          </a:p>
          <a:p>
            <a:pPr lvl="1"/>
            <a:r>
              <a:rPr lang="en-US" sz="1800"/>
              <a:t>Negotiation with opponent team</a:t>
            </a:r>
          </a:p>
          <a:p>
            <a:pPr lvl="1"/>
            <a:r>
              <a:rPr lang="en-US" sz="1800"/>
              <a:t>Sell one member to help you sell the other members of the team</a:t>
            </a:r>
          </a:p>
          <a:p>
            <a:r>
              <a:rPr lang="en-US" sz="2000"/>
              <a:t>Get Lost / Stall for Time</a:t>
            </a:r>
          </a:p>
          <a:p>
            <a:pPr lvl="1"/>
            <a:r>
              <a:rPr lang="en-US" sz="1800"/>
              <a:t>Leave the negotiation completely for a while</a:t>
            </a:r>
          </a:p>
          <a:p>
            <a:pPr lvl="1"/>
            <a:r>
              <a:rPr lang="en-US" sz="1800"/>
              <a:t>Come back when things are getting better and try to renegotiate </a:t>
            </a:r>
          </a:p>
          <a:p>
            <a:pPr lvl="1"/>
            <a:r>
              <a:rPr lang="en-US" sz="1800"/>
              <a:t>Time period can be long or short</a:t>
            </a:r>
          </a:p>
          <a:p>
            <a:r>
              <a:rPr lang="en-US" sz="2000"/>
              <a:t>We Noodle</a:t>
            </a:r>
          </a:p>
          <a:p>
            <a:pPr lvl="1"/>
            <a:r>
              <a:rPr lang="en-US" sz="1800"/>
              <a:t>Give no emotional or verbal response</a:t>
            </a:r>
          </a:p>
          <a:p>
            <a:pPr lvl="1"/>
            <a:r>
              <a:rPr lang="en-US" sz="1800"/>
              <a:t>Don’t response to his or her force or pressure</a:t>
            </a:r>
          </a:p>
          <a:p>
            <a:r>
              <a:rPr lang="en-US" sz="2000"/>
              <a:t>Be Patient</a:t>
            </a:r>
          </a:p>
          <a:p>
            <a:pPr lvl="1"/>
            <a:r>
              <a:rPr lang="en-US" sz="1800"/>
              <a:t>If you can afford to outwait</a:t>
            </a:r>
          </a:p>
          <a:p>
            <a:pPr lvl="1"/>
            <a:r>
              <a:rPr lang="en-US" sz="1800"/>
              <a:t>You will probably win big</a:t>
            </a:r>
          </a:p>
        </p:txBody>
      </p:sp>
    </p:spTree>
    <p:extLst>
      <p:ext uri="{BB962C8B-B14F-4D97-AF65-F5344CB8AC3E}">
        <p14:creationId xmlns:p14="http://schemas.microsoft.com/office/powerpoint/2010/main" val="2577490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a:t>Classic Bargaining Tactics</a:t>
            </a:r>
          </a:p>
        </p:txBody>
      </p:sp>
      <p:sp>
        <p:nvSpPr>
          <p:cNvPr id="442371" name="Rectangle 3"/>
          <p:cNvSpPr>
            <a:spLocks noGrp="1" noChangeArrowheads="1"/>
          </p:cNvSpPr>
          <p:nvPr>
            <p:ph type="body" idx="1"/>
          </p:nvPr>
        </p:nvSpPr>
        <p:spPr>
          <a:xfrm>
            <a:off x="457200" y="1443038"/>
            <a:ext cx="8229600" cy="5195887"/>
          </a:xfrm>
        </p:spPr>
        <p:txBody>
          <a:bodyPr/>
          <a:lstStyle/>
          <a:p>
            <a:pPr>
              <a:lnSpc>
                <a:spcPct val="110000"/>
              </a:lnSpc>
            </a:pPr>
            <a:r>
              <a:rPr lang="en-US" sz="2000"/>
              <a:t>Let’s Split the Difference</a:t>
            </a:r>
          </a:p>
          <a:p>
            <a:pPr lvl="1">
              <a:lnSpc>
                <a:spcPct val="110000"/>
              </a:lnSpc>
            </a:pPr>
            <a:r>
              <a:rPr lang="en-US" sz="1800"/>
              <a:t>The person who first suggest this has the least to lose</a:t>
            </a:r>
          </a:p>
          <a:p>
            <a:pPr>
              <a:lnSpc>
                <a:spcPct val="110000"/>
              </a:lnSpc>
            </a:pPr>
            <a:r>
              <a:rPr lang="en-US" sz="2000"/>
              <a:t>Trial Balloon</a:t>
            </a:r>
          </a:p>
          <a:p>
            <a:pPr lvl="1">
              <a:lnSpc>
                <a:spcPct val="110000"/>
              </a:lnSpc>
            </a:pPr>
            <a:r>
              <a:rPr lang="en-US" sz="1800"/>
              <a:t>Release your possible / contemplated decision through a so-called reliable source before the decision is actually made</a:t>
            </a:r>
          </a:p>
          <a:p>
            <a:pPr lvl="1">
              <a:lnSpc>
                <a:spcPct val="110000"/>
              </a:lnSpc>
            </a:pPr>
            <a:r>
              <a:rPr lang="en-US" sz="1800"/>
              <a:t>To test reactions to your decisions</a:t>
            </a:r>
          </a:p>
          <a:p>
            <a:pPr>
              <a:lnSpc>
                <a:spcPct val="110000"/>
              </a:lnSpc>
            </a:pPr>
            <a:r>
              <a:rPr lang="en-US" sz="2000"/>
              <a:t>Surprises</a:t>
            </a:r>
          </a:p>
          <a:p>
            <a:pPr lvl="1">
              <a:lnSpc>
                <a:spcPct val="110000"/>
              </a:lnSpc>
            </a:pPr>
            <a:r>
              <a:rPr lang="en-US" sz="1800"/>
              <a:t>Keep the opponent off balance by</a:t>
            </a:r>
            <a:r>
              <a:rPr lang="en-US"/>
              <a:t> </a:t>
            </a:r>
          </a:p>
          <a:p>
            <a:pPr lvl="2">
              <a:lnSpc>
                <a:spcPct val="110000"/>
              </a:lnSpc>
            </a:pPr>
            <a:r>
              <a:rPr lang="en-US" sz="1600"/>
              <a:t>Drastic</a:t>
            </a:r>
          </a:p>
          <a:p>
            <a:pPr lvl="2">
              <a:lnSpc>
                <a:spcPct val="110000"/>
              </a:lnSpc>
            </a:pPr>
            <a:r>
              <a:rPr lang="en-US" sz="1600"/>
              <a:t>Dramatic</a:t>
            </a:r>
          </a:p>
          <a:p>
            <a:pPr lvl="2">
              <a:lnSpc>
                <a:spcPct val="110000"/>
              </a:lnSpc>
            </a:pPr>
            <a:r>
              <a:rPr lang="en-US" sz="1600"/>
              <a:t>Sudden shift</a:t>
            </a:r>
          </a:p>
          <a:p>
            <a:pPr lvl="1">
              <a:lnSpc>
                <a:spcPct val="110000"/>
              </a:lnSpc>
            </a:pPr>
            <a:r>
              <a:rPr lang="en-US" sz="1800"/>
              <a:t>Never be predictable</a:t>
            </a:r>
          </a:p>
          <a:p>
            <a:pPr lvl="2">
              <a:lnSpc>
                <a:spcPct val="110000"/>
              </a:lnSpc>
            </a:pPr>
            <a:r>
              <a:rPr lang="en-US"/>
              <a:t>Keep the opponent from anticipating your move</a:t>
            </a:r>
          </a:p>
          <a:p>
            <a:pPr>
              <a:lnSpc>
                <a:spcPct val="110000"/>
              </a:lnSpc>
            </a:pPr>
            <a:endParaRPr lang="en-US" sz="2000"/>
          </a:p>
        </p:txBody>
      </p:sp>
    </p:spTree>
    <p:extLst>
      <p:ext uri="{BB962C8B-B14F-4D97-AF65-F5344CB8AC3E}">
        <p14:creationId xmlns:p14="http://schemas.microsoft.com/office/powerpoint/2010/main" val="1413624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1410" name="Rectangle 2"/>
          <p:cNvSpPr>
            <a:spLocks noGrp="1" noChangeArrowheads="1"/>
          </p:cNvSpPr>
          <p:nvPr>
            <p:ph type="body" idx="1"/>
          </p:nvPr>
        </p:nvSpPr>
        <p:spPr>
          <a:xfrm>
            <a:off x="350838" y="1662113"/>
            <a:ext cx="8069262" cy="4114800"/>
          </a:xfrm>
          <a:noFill/>
          <a:ln/>
        </p:spPr>
        <p:txBody>
          <a:bodyPr/>
          <a:lstStyle/>
          <a:p>
            <a:pPr marL="571500" indent="-571500">
              <a:lnSpc>
                <a:spcPct val="110000"/>
              </a:lnSpc>
              <a:spcBef>
                <a:spcPct val="15000"/>
              </a:spcBef>
              <a:buFontTx/>
              <a:buNone/>
            </a:pPr>
            <a:r>
              <a:rPr lang="en-US" sz="2000">
                <a:solidFill>
                  <a:srgbClr val="FF0000"/>
                </a:solidFill>
                <a:cs typeface="Arial" charset="0"/>
              </a:rPr>
              <a:t>1</a:t>
            </a:r>
            <a:r>
              <a:rPr lang="en-US" sz="2100">
                <a:solidFill>
                  <a:srgbClr val="FF0000"/>
                </a:solidFill>
                <a:cs typeface="Arial" charset="0"/>
              </a:rPr>
              <a:t>.</a:t>
            </a:r>
            <a:r>
              <a:rPr lang="en-US" sz="2100">
                <a:cs typeface="Arial" charset="0"/>
              </a:rPr>
              <a:t>	Preparation and planning skill</a:t>
            </a:r>
          </a:p>
          <a:p>
            <a:pPr marL="571500" indent="-571500">
              <a:lnSpc>
                <a:spcPct val="110000"/>
              </a:lnSpc>
              <a:spcBef>
                <a:spcPct val="15000"/>
              </a:spcBef>
              <a:buFontTx/>
              <a:buNone/>
            </a:pPr>
            <a:r>
              <a:rPr lang="en-US" sz="2100">
                <a:solidFill>
                  <a:srgbClr val="FF0000"/>
                </a:solidFill>
                <a:cs typeface="Arial" charset="0"/>
              </a:rPr>
              <a:t>2.</a:t>
            </a:r>
            <a:r>
              <a:rPr lang="en-US" sz="2100">
                <a:cs typeface="Arial" charset="0"/>
              </a:rPr>
              <a:t>	Knowledge of the subject</a:t>
            </a:r>
          </a:p>
          <a:p>
            <a:pPr marL="571500" indent="-571500">
              <a:lnSpc>
                <a:spcPct val="110000"/>
              </a:lnSpc>
              <a:spcBef>
                <a:spcPct val="15000"/>
              </a:spcBef>
              <a:buFontTx/>
              <a:buNone/>
            </a:pPr>
            <a:r>
              <a:rPr lang="en-US" sz="2100">
                <a:solidFill>
                  <a:srgbClr val="FF0000"/>
                </a:solidFill>
                <a:cs typeface="Arial" charset="0"/>
              </a:rPr>
              <a:t>3.</a:t>
            </a:r>
            <a:r>
              <a:rPr lang="en-US" sz="2100">
                <a:cs typeface="Arial" charset="0"/>
              </a:rPr>
              <a:t>	Ability to think clearly and rapidly under pressure and uncertainty</a:t>
            </a:r>
          </a:p>
          <a:p>
            <a:pPr marL="571500" indent="-571500">
              <a:lnSpc>
                <a:spcPct val="110000"/>
              </a:lnSpc>
              <a:spcBef>
                <a:spcPct val="15000"/>
              </a:spcBef>
              <a:buFontTx/>
              <a:buNone/>
            </a:pPr>
            <a:r>
              <a:rPr lang="en-US" sz="2100">
                <a:solidFill>
                  <a:srgbClr val="FF0000"/>
                </a:solidFill>
                <a:cs typeface="Arial" charset="0"/>
              </a:rPr>
              <a:t>4.</a:t>
            </a:r>
            <a:r>
              <a:rPr lang="en-US" sz="2100">
                <a:cs typeface="Arial" charset="0"/>
              </a:rPr>
              <a:t>	Ability to express thoughts verbally</a:t>
            </a:r>
          </a:p>
          <a:p>
            <a:pPr marL="571500" indent="-571500">
              <a:lnSpc>
                <a:spcPct val="110000"/>
              </a:lnSpc>
              <a:spcBef>
                <a:spcPct val="15000"/>
              </a:spcBef>
              <a:buFontTx/>
              <a:buNone/>
            </a:pPr>
            <a:r>
              <a:rPr lang="en-US" sz="2100">
                <a:solidFill>
                  <a:srgbClr val="FF0000"/>
                </a:solidFill>
                <a:cs typeface="Arial" charset="0"/>
              </a:rPr>
              <a:t>5.	</a:t>
            </a:r>
            <a:r>
              <a:rPr lang="en-US" sz="2100">
                <a:cs typeface="Arial" charset="0"/>
              </a:rPr>
              <a:t>Listening skill</a:t>
            </a:r>
          </a:p>
          <a:p>
            <a:pPr marL="571500" indent="-571500">
              <a:lnSpc>
                <a:spcPct val="110000"/>
              </a:lnSpc>
              <a:spcBef>
                <a:spcPct val="15000"/>
              </a:spcBef>
              <a:buFontTx/>
              <a:buNone/>
            </a:pPr>
            <a:r>
              <a:rPr lang="en-US" sz="2100">
                <a:solidFill>
                  <a:srgbClr val="FF0000"/>
                </a:solidFill>
                <a:cs typeface="Arial" charset="0"/>
              </a:rPr>
              <a:t>6.</a:t>
            </a:r>
            <a:r>
              <a:rPr lang="en-US" sz="2100">
                <a:cs typeface="Arial" charset="0"/>
              </a:rPr>
              <a:t>	Judgement and general intelligence</a:t>
            </a:r>
          </a:p>
          <a:p>
            <a:pPr marL="571500" indent="-571500">
              <a:lnSpc>
                <a:spcPct val="110000"/>
              </a:lnSpc>
              <a:spcBef>
                <a:spcPct val="15000"/>
              </a:spcBef>
              <a:buFontTx/>
              <a:buNone/>
            </a:pPr>
            <a:r>
              <a:rPr lang="en-US" sz="2100">
                <a:solidFill>
                  <a:srgbClr val="FF0000"/>
                </a:solidFill>
                <a:cs typeface="Arial" charset="0"/>
              </a:rPr>
              <a:t>7.</a:t>
            </a:r>
            <a:r>
              <a:rPr lang="en-US" sz="2100">
                <a:cs typeface="Arial" charset="0"/>
              </a:rPr>
              <a:t>	Integrity</a:t>
            </a:r>
          </a:p>
          <a:p>
            <a:pPr marL="571500" indent="-571500">
              <a:lnSpc>
                <a:spcPct val="110000"/>
              </a:lnSpc>
              <a:spcBef>
                <a:spcPct val="15000"/>
              </a:spcBef>
              <a:buFontTx/>
              <a:buNone/>
            </a:pPr>
            <a:r>
              <a:rPr lang="en-US" sz="2100">
                <a:solidFill>
                  <a:srgbClr val="FF0000"/>
                </a:solidFill>
                <a:cs typeface="Arial" charset="0"/>
              </a:rPr>
              <a:t>8.</a:t>
            </a:r>
            <a:r>
              <a:rPr lang="en-US" sz="2100">
                <a:cs typeface="Arial" charset="0"/>
              </a:rPr>
              <a:t>	Ability to persuade others</a:t>
            </a:r>
          </a:p>
        </p:txBody>
      </p:sp>
      <p:sp>
        <p:nvSpPr>
          <p:cNvPr id="401411" name="Text Box 3"/>
          <p:cNvSpPr txBox="1">
            <a:spLocks noChangeArrowheads="1"/>
          </p:cNvSpPr>
          <p:nvPr/>
        </p:nvSpPr>
        <p:spPr bwMode="auto">
          <a:xfrm>
            <a:off x="6456363" y="6318250"/>
            <a:ext cx="23939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lnSpc>
                <a:spcPct val="90000"/>
              </a:lnSpc>
              <a:spcBef>
                <a:spcPct val="50000"/>
              </a:spcBef>
            </a:pPr>
            <a:r>
              <a:rPr lang="en-US" sz="1200">
                <a:latin typeface="Arial Narrow" pitchFamily="34" charset="0"/>
                <a:cs typeface="Arial" charset="0"/>
              </a:rPr>
              <a:t>Art &amp; Science of Negotiation - RAIFFA</a:t>
            </a:r>
          </a:p>
        </p:txBody>
      </p:sp>
      <p:sp>
        <p:nvSpPr>
          <p:cNvPr id="401412" name="Rectangle 4"/>
          <p:cNvSpPr>
            <a:spLocks noGrp="1" noChangeArrowheads="1"/>
          </p:cNvSpPr>
          <p:nvPr>
            <p:ph type="title"/>
          </p:nvPr>
        </p:nvSpPr>
        <p:spPr>
          <a:xfrm>
            <a:off x="327025" y="485775"/>
            <a:ext cx="8816975" cy="463550"/>
          </a:xfrm>
          <a:noFill/>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3200">
                <a:cs typeface="Arial" charset="0"/>
              </a:rPr>
              <a:t>34 Characteristics of an Effective Negotiator</a:t>
            </a:r>
          </a:p>
        </p:txBody>
      </p:sp>
    </p:spTree>
    <p:extLst>
      <p:ext uri="{BB962C8B-B14F-4D97-AF65-F5344CB8AC3E}">
        <p14:creationId xmlns:p14="http://schemas.microsoft.com/office/powerpoint/2010/main" val="41661184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1410">
                                            <p:txEl>
                                              <p:pRg st="0" end="0"/>
                                            </p:txEl>
                                          </p:spTgt>
                                        </p:tgtEl>
                                        <p:attrNameLst>
                                          <p:attrName>style.visibility</p:attrName>
                                        </p:attrNameLst>
                                      </p:cBhvr>
                                      <p:to>
                                        <p:strVal val="visible"/>
                                      </p:to>
                                    </p:set>
                                    <p:anim calcmode="lin" valueType="num">
                                      <p:cBhvr additive="base">
                                        <p:cTn id="7" dur="500" fill="hold"/>
                                        <p:tgtEl>
                                          <p:spTgt spid="4014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14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1410">
                                            <p:txEl>
                                              <p:pRg st="1" end="1"/>
                                            </p:txEl>
                                          </p:spTgt>
                                        </p:tgtEl>
                                        <p:attrNameLst>
                                          <p:attrName>style.visibility</p:attrName>
                                        </p:attrNameLst>
                                      </p:cBhvr>
                                      <p:to>
                                        <p:strVal val="visible"/>
                                      </p:to>
                                    </p:set>
                                    <p:anim calcmode="lin" valueType="num">
                                      <p:cBhvr additive="base">
                                        <p:cTn id="13" dur="500" fill="hold"/>
                                        <p:tgtEl>
                                          <p:spTgt spid="4014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14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1410">
                                            <p:txEl>
                                              <p:pRg st="2" end="2"/>
                                            </p:txEl>
                                          </p:spTgt>
                                        </p:tgtEl>
                                        <p:attrNameLst>
                                          <p:attrName>style.visibility</p:attrName>
                                        </p:attrNameLst>
                                      </p:cBhvr>
                                      <p:to>
                                        <p:strVal val="visible"/>
                                      </p:to>
                                    </p:set>
                                    <p:anim calcmode="lin" valueType="num">
                                      <p:cBhvr additive="base">
                                        <p:cTn id="19" dur="500" fill="hold"/>
                                        <p:tgtEl>
                                          <p:spTgt spid="4014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14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1410">
                                            <p:txEl>
                                              <p:pRg st="3" end="3"/>
                                            </p:txEl>
                                          </p:spTgt>
                                        </p:tgtEl>
                                        <p:attrNameLst>
                                          <p:attrName>style.visibility</p:attrName>
                                        </p:attrNameLst>
                                      </p:cBhvr>
                                      <p:to>
                                        <p:strVal val="visible"/>
                                      </p:to>
                                    </p:set>
                                    <p:anim calcmode="lin" valueType="num">
                                      <p:cBhvr additive="base">
                                        <p:cTn id="25" dur="500" fill="hold"/>
                                        <p:tgtEl>
                                          <p:spTgt spid="4014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14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1410">
                                            <p:txEl>
                                              <p:pRg st="4" end="4"/>
                                            </p:txEl>
                                          </p:spTgt>
                                        </p:tgtEl>
                                        <p:attrNameLst>
                                          <p:attrName>style.visibility</p:attrName>
                                        </p:attrNameLst>
                                      </p:cBhvr>
                                      <p:to>
                                        <p:strVal val="visible"/>
                                      </p:to>
                                    </p:set>
                                    <p:anim calcmode="lin" valueType="num">
                                      <p:cBhvr additive="base">
                                        <p:cTn id="31" dur="500" fill="hold"/>
                                        <p:tgtEl>
                                          <p:spTgt spid="40141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14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1410">
                                            <p:txEl>
                                              <p:pRg st="5" end="5"/>
                                            </p:txEl>
                                          </p:spTgt>
                                        </p:tgtEl>
                                        <p:attrNameLst>
                                          <p:attrName>style.visibility</p:attrName>
                                        </p:attrNameLst>
                                      </p:cBhvr>
                                      <p:to>
                                        <p:strVal val="visible"/>
                                      </p:to>
                                    </p:set>
                                    <p:anim calcmode="lin" valueType="num">
                                      <p:cBhvr additive="base">
                                        <p:cTn id="37" dur="500" fill="hold"/>
                                        <p:tgtEl>
                                          <p:spTgt spid="4014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14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1410">
                                            <p:txEl>
                                              <p:pRg st="6" end="6"/>
                                            </p:txEl>
                                          </p:spTgt>
                                        </p:tgtEl>
                                        <p:attrNameLst>
                                          <p:attrName>style.visibility</p:attrName>
                                        </p:attrNameLst>
                                      </p:cBhvr>
                                      <p:to>
                                        <p:strVal val="visible"/>
                                      </p:to>
                                    </p:set>
                                    <p:anim calcmode="lin" valueType="num">
                                      <p:cBhvr additive="base">
                                        <p:cTn id="43" dur="500" fill="hold"/>
                                        <p:tgtEl>
                                          <p:spTgt spid="40141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14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1410">
                                            <p:txEl>
                                              <p:pRg st="7" end="7"/>
                                            </p:txEl>
                                          </p:spTgt>
                                        </p:tgtEl>
                                        <p:attrNameLst>
                                          <p:attrName>style.visibility</p:attrName>
                                        </p:attrNameLst>
                                      </p:cBhvr>
                                      <p:to>
                                        <p:strVal val="visible"/>
                                      </p:to>
                                    </p:set>
                                    <p:anim calcmode="lin" valueType="num">
                                      <p:cBhvr additive="base">
                                        <p:cTn id="49" dur="500" fill="hold"/>
                                        <p:tgtEl>
                                          <p:spTgt spid="40141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141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0"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3458" name="Rectangle 2"/>
          <p:cNvSpPr>
            <a:spLocks noGrp="1" noChangeArrowheads="1"/>
          </p:cNvSpPr>
          <p:nvPr>
            <p:ph type="body" idx="1"/>
          </p:nvPr>
        </p:nvSpPr>
        <p:spPr>
          <a:xfrm>
            <a:off x="320675" y="1671638"/>
            <a:ext cx="8069263" cy="4092575"/>
          </a:xfrm>
          <a:noFill/>
          <a:ln/>
        </p:spPr>
        <p:txBody>
          <a:bodyPr/>
          <a:lstStyle/>
          <a:p>
            <a:pPr marL="571500" indent="-571500">
              <a:lnSpc>
                <a:spcPct val="110000"/>
              </a:lnSpc>
              <a:spcBef>
                <a:spcPct val="15000"/>
              </a:spcBef>
              <a:buFontTx/>
              <a:buNone/>
            </a:pPr>
            <a:r>
              <a:rPr lang="en-US" sz="2000">
                <a:solidFill>
                  <a:srgbClr val="FF0000"/>
                </a:solidFill>
                <a:cs typeface="Arial" charset="0"/>
              </a:rPr>
              <a:t> 9.</a:t>
            </a:r>
            <a:r>
              <a:rPr lang="en-US" sz="2000">
                <a:cs typeface="Arial" charset="0"/>
              </a:rPr>
              <a:t>	</a:t>
            </a:r>
            <a:r>
              <a:rPr lang="en-US" sz="2100">
                <a:cs typeface="Arial" charset="0"/>
              </a:rPr>
              <a:t>Patience</a:t>
            </a:r>
          </a:p>
          <a:p>
            <a:pPr marL="571500" indent="-571500">
              <a:lnSpc>
                <a:spcPct val="110000"/>
              </a:lnSpc>
              <a:spcBef>
                <a:spcPct val="15000"/>
              </a:spcBef>
              <a:buFontTx/>
              <a:buNone/>
            </a:pPr>
            <a:r>
              <a:rPr lang="en-US" sz="2100">
                <a:solidFill>
                  <a:srgbClr val="FF0000"/>
                </a:solidFill>
                <a:cs typeface="Arial" charset="0"/>
              </a:rPr>
              <a:t>10.</a:t>
            </a:r>
            <a:r>
              <a:rPr lang="en-US" sz="2100">
                <a:cs typeface="Arial" charset="0"/>
              </a:rPr>
              <a:t>	Decisiveness</a:t>
            </a:r>
          </a:p>
          <a:p>
            <a:pPr marL="571500" indent="-571500">
              <a:lnSpc>
                <a:spcPct val="110000"/>
              </a:lnSpc>
              <a:spcBef>
                <a:spcPct val="15000"/>
              </a:spcBef>
              <a:buFontTx/>
              <a:buNone/>
            </a:pPr>
            <a:r>
              <a:rPr lang="en-US" sz="2100">
                <a:solidFill>
                  <a:srgbClr val="FF0000"/>
                </a:solidFill>
                <a:cs typeface="Arial" charset="0"/>
              </a:rPr>
              <a:t>11.</a:t>
            </a:r>
            <a:r>
              <a:rPr lang="en-US" sz="2100">
                <a:cs typeface="Arial" charset="0"/>
              </a:rPr>
              <a:t>	Ability to win respect and confidence of opponent</a:t>
            </a:r>
          </a:p>
          <a:p>
            <a:pPr marL="571500" indent="-571500">
              <a:lnSpc>
                <a:spcPct val="110000"/>
              </a:lnSpc>
              <a:spcBef>
                <a:spcPct val="15000"/>
              </a:spcBef>
              <a:buFontTx/>
              <a:buNone/>
            </a:pPr>
            <a:r>
              <a:rPr lang="en-US" sz="2100">
                <a:solidFill>
                  <a:srgbClr val="FF0000"/>
                </a:solidFill>
                <a:cs typeface="Arial" charset="0"/>
              </a:rPr>
              <a:t>12.</a:t>
            </a:r>
            <a:r>
              <a:rPr lang="en-US" sz="2100">
                <a:cs typeface="Arial" charset="0"/>
              </a:rPr>
              <a:t>	General problem-solving and analytical skills</a:t>
            </a:r>
          </a:p>
          <a:p>
            <a:pPr marL="571500" indent="-571500">
              <a:lnSpc>
                <a:spcPct val="110000"/>
              </a:lnSpc>
              <a:spcBef>
                <a:spcPct val="15000"/>
              </a:spcBef>
              <a:buFontTx/>
              <a:buNone/>
            </a:pPr>
            <a:r>
              <a:rPr lang="en-US" sz="2100">
                <a:solidFill>
                  <a:srgbClr val="FF0000"/>
                </a:solidFill>
                <a:cs typeface="Arial" charset="0"/>
              </a:rPr>
              <a:t>13.</a:t>
            </a:r>
            <a:r>
              <a:rPr lang="en-US" sz="2100">
                <a:cs typeface="Arial" charset="0"/>
              </a:rPr>
              <a:t>	Self-control, especially of emotions and their visibility</a:t>
            </a:r>
          </a:p>
          <a:p>
            <a:pPr marL="571500" indent="-571500">
              <a:lnSpc>
                <a:spcPct val="110000"/>
              </a:lnSpc>
              <a:spcBef>
                <a:spcPct val="15000"/>
              </a:spcBef>
              <a:buFontTx/>
              <a:buNone/>
            </a:pPr>
            <a:r>
              <a:rPr lang="en-US" sz="2100">
                <a:solidFill>
                  <a:srgbClr val="FF0000"/>
                </a:solidFill>
                <a:cs typeface="Arial" charset="0"/>
              </a:rPr>
              <a:t>14.</a:t>
            </a:r>
            <a:r>
              <a:rPr lang="en-US" sz="2100">
                <a:cs typeface="Arial" charset="0"/>
              </a:rPr>
              <a:t>	Insight into others’ feelings</a:t>
            </a:r>
          </a:p>
          <a:p>
            <a:pPr marL="571500" indent="-571500">
              <a:lnSpc>
                <a:spcPct val="110000"/>
              </a:lnSpc>
              <a:spcBef>
                <a:spcPct val="15000"/>
              </a:spcBef>
              <a:buFontTx/>
              <a:buNone/>
            </a:pPr>
            <a:r>
              <a:rPr lang="en-US" sz="2100">
                <a:solidFill>
                  <a:srgbClr val="FF0000"/>
                </a:solidFill>
                <a:cs typeface="Arial" charset="0"/>
              </a:rPr>
              <a:t>15.	</a:t>
            </a:r>
            <a:r>
              <a:rPr lang="en-US" sz="2100">
                <a:cs typeface="Arial" charset="0"/>
              </a:rPr>
              <a:t>Persistence and determination</a:t>
            </a:r>
          </a:p>
          <a:p>
            <a:pPr marL="571500" indent="-571500">
              <a:lnSpc>
                <a:spcPct val="110000"/>
              </a:lnSpc>
              <a:spcBef>
                <a:spcPct val="15000"/>
              </a:spcBef>
              <a:buFontTx/>
              <a:buNone/>
            </a:pPr>
            <a:r>
              <a:rPr lang="en-US" sz="2100">
                <a:solidFill>
                  <a:srgbClr val="FF0000"/>
                </a:solidFill>
                <a:cs typeface="Arial" charset="0"/>
              </a:rPr>
              <a:t>16.</a:t>
            </a:r>
            <a:r>
              <a:rPr lang="en-US" sz="2100">
                <a:cs typeface="Arial" charset="0"/>
              </a:rPr>
              <a:t>	Ability to perceive and exploit available power to achieve objective</a:t>
            </a:r>
          </a:p>
        </p:txBody>
      </p:sp>
      <p:sp>
        <p:nvSpPr>
          <p:cNvPr id="403460" name="Text Box 4"/>
          <p:cNvSpPr txBox="1">
            <a:spLocks noChangeArrowheads="1"/>
          </p:cNvSpPr>
          <p:nvPr/>
        </p:nvSpPr>
        <p:spPr bwMode="auto">
          <a:xfrm>
            <a:off x="4800600" y="6019800"/>
            <a:ext cx="3962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lnSpc>
                <a:spcPct val="90000"/>
              </a:lnSpc>
              <a:spcBef>
                <a:spcPct val="50000"/>
              </a:spcBef>
            </a:pPr>
            <a:r>
              <a:rPr lang="en-US" sz="1200">
                <a:latin typeface="Arial Narrow" pitchFamily="34" charset="0"/>
                <a:cs typeface="Arial" charset="0"/>
              </a:rPr>
              <a:t>Art &amp; Science of Negotiation - RAIFFA</a:t>
            </a:r>
          </a:p>
        </p:txBody>
      </p:sp>
      <p:sp>
        <p:nvSpPr>
          <p:cNvPr id="403461" name="Rectangle 5"/>
          <p:cNvSpPr>
            <a:spLocks noGrp="1" noChangeArrowheads="1"/>
          </p:cNvSpPr>
          <p:nvPr>
            <p:ph type="title"/>
          </p:nvPr>
        </p:nvSpPr>
        <p:spPr/>
        <p:txBody>
          <a:bodyPr/>
          <a:lstStyle/>
          <a:p>
            <a:r>
              <a:rPr lang="en-US" sz="3200">
                <a:cs typeface="Arial" charset="0"/>
              </a:rPr>
              <a:t>34 Characteristics of an Effective Negotiator</a:t>
            </a:r>
          </a:p>
        </p:txBody>
      </p:sp>
    </p:spTree>
    <p:extLst>
      <p:ext uri="{BB962C8B-B14F-4D97-AF65-F5344CB8AC3E}">
        <p14:creationId xmlns:p14="http://schemas.microsoft.com/office/powerpoint/2010/main" val="36476614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3458">
                                            <p:txEl>
                                              <p:pRg st="0" end="0"/>
                                            </p:txEl>
                                          </p:spTgt>
                                        </p:tgtEl>
                                        <p:attrNameLst>
                                          <p:attrName>style.visibility</p:attrName>
                                        </p:attrNameLst>
                                      </p:cBhvr>
                                      <p:to>
                                        <p:strVal val="visible"/>
                                      </p:to>
                                    </p:set>
                                    <p:anim calcmode="lin" valueType="num">
                                      <p:cBhvr additive="base">
                                        <p:cTn id="7" dur="500" fill="hold"/>
                                        <p:tgtEl>
                                          <p:spTgt spid="4034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3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3458">
                                            <p:txEl>
                                              <p:pRg st="1" end="1"/>
                                            </p:txEl>
                                          </p:spTgt>
                                        </p:tgtEl>
                                        <p:attrNameLst>
                                          <p:attrName>style.visibility</p:attrName>
                                        </p:attrNameLst>
                                      </p:cBhvr>
                                      <p:to>
                                        <p:strVal val="visible"/>
                                      </p:to>
                                    </p:set>
                                    <p:anim calcmode="lin" valueType="num">
                                      <p:cBhvr additive="base">
                                        <p:cTn id="13" dur="500" fill="hold"/>
                                        <p:tgtEl>
                                          <p:spTgt spid="40345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3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3458">
                                            <p:txEl>
                                              <p:pRg st="2" end="2"/>
                                            </p:txEl>
                                          </p:spTgt>
                                        </p:tgtEl>
                                        <p:attrNameLst>
                                          <p:attrName>style.visibility</p:attrName>
                                        </p:attrNameLst>
                                      </p:cBhvr>
                                      <p:to>
                                        <p:strVal val="visible"/>
                                      </p:to>
                                    </p:set>
                                    <p:anim calcmode="lin" valueType="num">
                                      <p:cBhvr additive="base">
                                        <p:cTn id="19" dur="500" fill="hold"/>
                                        <p:tgtEl>
                                          <p:spTgt spid="40345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3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3458">
                                            <p:txEl>
                                              <p:pRg st="3" end="3"/>
                                            </p:txEl>
                                          </p:spTgt>
                                        </p:tgtEl>
                                        <p:attrNameLst>
                                          <p:attrName>style.visibility</p:attrName>
                                        </p:attrNameLst>
                                      </p:cBhvr>
                                      <p:to>
                                        <p:strVal val="visible"/>
                                      </p:to>
                                    </p:set>
                                    <p:anim calcmode="lin" valueType="num">
                                      <p:cBhvr additive="base">
                                        <p:cTn id="25" dur="500" fill="hold"/>
                                        <p:tgtEl>
                                          <p:spTgt spid="40345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3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3458">
                                            <p:txEl>
                                              <p:pRg st="4" end="4"/>
                                            </p:txEl>
                                          </p:spTgt>
                                        </p:tgtEl>
                                        <p:attrNameLst>
                                          <p:attrName>style.visibility</p:attrName>
                                        </p:attrNameLst>
                                      </p:cBhvr>
                                      <p:to>
                                        <p:strVal val="visible"/>
                                      </p:to>
                                    </p:set>
                                    <p:anim calcmode="lin" valueType="num">
                                      <p:cBhvr additive="base">
                                        <p:cTn id="31" dur="500" fill="hold"/>
                                        <p:tgtEl>
                                          <p:spTgt spid="40345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3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3458">
                                            <p:txEl>
                                              <p:pRg st="5" end="5"/>
                                            </p:txEl>
                                          </p:spTgt>
                                        </p:tgtEl>
                                        <p:attrNameLst>
                                          <p:attrName>style.visibility</p:attrName>
                                        </p:attrNameLst>
                                      </p:cBhvr>
                                      <p:to>
                                        <p:strVal val="visible"/>
                                      </p:to>
                                    </p:set>
                                    <p:anim calcmode="lin" valueType="num">
                                      <p:cBhvr additive="base">
                                        <p:cTn id="37" dur="500" fill="hold"/>
                                        <p:tgtEl>
                                          <p:spTgt spid="40345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345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3458">
                                            <p:txEl>
                                              <p:pRg st="6" end="6"/>
                                            </p:txEl>
                                          </p:spTgt>
                                        </p:tgtEl>
                                        <p:attrNameLst>
                                          <p:attrName>style.visibility</p:attrName>
                                        </p:attrNameLst>
                                      </p:cBhvr>
                                      <p:to>
                                        <p:strVal val="visible"/>
                                      </p:to>
                                    </p:set>
                                    <p:anim calcmode="lin" valueType="num">
                                      <p:cBhvr additive="base">
                                        <p:cTn id="43" dur="500" fill="hold"/>
                                        <p:tgtEl>
                                          <p:spTgt spid="40345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345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3458">
                                            <p:txEl>
                                              <p:pRg st="7" end="7"/>
                                            </p:txEl>
                                          </p:spTgt>
                                        </p:tgtEl>
                                        <p:attrNameLst>
                                          <p:attrName>style.visibility</p:attrName>
                                        </p:attrNameLst>
                                      </p:cBhvr>
                                      <p:to>
                                        <p:strVal val="visible"/>
                                      </p:to>
                                    </p:set>
                                    <p:anim calcmode="lin" valueType="num">
                                      <p:cBhvr additive="base">
                                        <p:cTn id="49" dur="500" fill="hold"/>
                                        <p:tgtEl>
                                          <p:spTgt spid="403458">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345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8"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5506" name="Rectangle 2"/>
          <p:cNvSpPr>
            <a:spLocks noGrp="1" noChangeArrowheads="1"/>
          </p:cNvSpPr>
          <p:nvPr>
            <p:ph type="body" idx="1"/>
          </p:nvPr>
        </p:nvSpPr>
        <p:spPr>
          <a:xfrm>
            <a:off x="269875" y="1619250"/>
            <a:ext cx="8069263" cy="4191000"/>
          </a:xfrm>
          <a:noFill/>
          <a:ln/>
        </p:spPr>
        <p:txBody>
          <a:bodyPr/>
          <a:lstStyle/>
          <a:p>
            <a:pPr marL="571500" indent="-571500">
              <a:lnSpc>
                <a:spcPct val="129000"/>
              </a:lnSpc>
              <a:spcBef>
                <a:spcPct val="15000"/>
              </a:spcBef>
              <a:buFontTx/>
              <a:buNone/>
            </a:pPr>
            <a:r>
              <a:rPr lang="en-US" sz="2100">
                <a:solidFill>
                  <a:srgbClr val="FF0000"/>
                </a:solidFill>
                <a:cs typeface="Arial" charset="0"/>
              </a:rPr>
              <a:t>17.</a:t>
            </a:r>
            <a:r>
              <a:rPr lang="en-US" sz="2100">
                <a:cs typeface="Arial" charset="0"/>
              </a:rPr>
              <a:t>	Insight into hidden needs and reactions of own and opponent’s organization</a:t>
            </a:r>
          </a:p>
          <a:p>
            <a:pPr marL="571500" indent="-571500">
              <a:lnSpc>
                <a:spcPct val="129000"/>
              </a:lnSpc>
              <a:spcBef>
                <a:spcPct val="15000"/>
              </a:spcBef>
              <a:buFontTx/>
              <a:buNone/>
            </a:pPr>
            <a:r>
              <a:rPr lang="en-US" sz="2100">
                <a:solidFill>
                  <a:srgbClr val="FF0000"/>
                </a:solidFill>
                <a:cs typeface="Arial" charset="0"/>
              </a:rPr>
              <a:t>18.</a:t>
            </a:r>
            <a:r>
              <a:rPr lang="en-US" sz="2100">
                <a:cs typeface="Arial" charset="0"/>
              </a:rPr>
              <a:t>	Ability to lead and control members of own team or group</a:t>
            </a:r>
          </a:p>
          <a:p>
            <a:pPr marL="571500" indent="-571500">
              <a:lnSpc>
                <a:spcPct val="129000"/>
              </a:lnSpc>
              <a:spcBef>
                <a:spcPct val="15000"/>
              </a:spcBef>
              <a:buFontTx/>
              <a:buNone/>
            </a:pPr>
            <a:r>
              <a:rPr lang="en-US" sz="2100">
                <a:solidFill>
                  <a:srgbClr val="FF0000"/>
                </a:solidFill>
                <a:cs typeface="Arial" charset="0"/>
              </a:rPr>
              <a:t>19.</a:t>
            </a:r>
            <a:r>
              <a:rPr lang="en-US" sz="2100">
                <a:cs typeface="Arial" charset="0"/>
              </a:rPr>
              <a:t>	Previous negotiating experience</a:t>
            </a:r>
          </a:p>
          <a:p>
            <a:pPr marL="571500" indent="-571500">
              <a:lnSpc>
                <a:spcPct val="129000"/>
              </a:lnSpc>
              <a:spcBef>
                <a:spcPct val="15000"/>
              </a:spcBef>
              <a:buFontTx/>
              <a:buNone/>
            </a:pPr>
            <a:r>
              <a:rPr lang="en-US" sz="2100">
                <a:solidFill>
                  <a:srgbClr val="FF0000"/>
                </a:solidFill>
                <a:cs typeface="Arial" charset="0"/>
              </a:rPr>
              <a:t>20.</a:t>
            </a:r>
            <a:r>
              <a:rPr lang="en-US" sz="2100">
                <a:cs typeface="Arial" charset="0"/>
              </a:rPr>
              <a:t>	Personal sense of security</a:t>
            </a:r>
          </a:p>
          <a:p>
            <a:pPr marL="571500" indent="-571500">
              <a:lnSpc>
                <a:spcPct val="129000"/>
              </a:lnSpc>
              <a:spcBef>
                <a:spcPct val="15000"/>
              </a:spcBef>
              <a:buFontTx/>
              <a:buNone/>
            </a:pPr>
            <a:r>
              <a:rPr lang="en-US" sz="2100">
                <a:solidFill>
                  <a:srgbClr val="FF0000"/>
                </a:solidFill>
                <a:cs typeface="Arial" charset="0"/>
              </a:rPr>
              <a:t>21.</a:t>
            </a:r>
            <a:r>
              <a:rPr lang="en-US" sz="2100">
                <a:cs typeface="Arial" charset="0"/>
              </a:rPr>
              <a:t>	Open-mindedness (tolerance of other viewpoints)</a:t>
            </a:r>
          </a:p>
          <a:p>
            <a:pPr marL="571500" indent="-571500">
              <a:lnSpc>
                <a:spcPct val="129000"/>
              </a:lnSpc>
              <a:spcBef>
                <a:spcPct val="15000"/>
              </a:spcBef>
              <a:buFontTx/>
              <a:buNone/>
            </a:pPr>
            <a:r>
              <a:rPr lang="en-US" sz="2100">
                <a:solidFill>
                  <a:srgbClr val="FF0000"/>
                </a:solidFill>
                <a:cs typeface="Arial" charset="0"/>
              </a:rPr>
              <a:t>22.</a:t>
            </a:r>
            <a:r>
              <a:rPr lang="en-US" sz="2100">
                <a:cs typeface="Arial" charset="0"/>
              </a:rPr>
              <a:t>	Competitiveness (desire to compete and win)</a:t>
            </a:r>
          </a:p>
          <a:p>
            <a:pPr marL="571500" indent="-571500">
              <a:lnSpc>
                <a:spcPct val="129000"/>
              </a:lnSpc>
              <a:spcBef>
                <a:spcPct val="15000"/>
              </a:spcBef>
              <a:buFontTx/>
              <a:buNone/>
            </a:pPr>
            <a:r>
              <a:rPr lang="en-US" sz="2100">
                <a:solidFill>
                  <a:srgbClr val="FF0000"/>
                </a:solidFill>
                <a:cs typeface="Arial" charset="0"/>
              </a:rPr>
              <a:t>23</a:t>
            </a:r>
            <a:r>
              <a:rPr lang="en-US" sz="2100">
                <a:cs typeface="Arial" charset="0"/>
              </a:rPr>
              <a:t>.	Skill in communicating and co-ordinating various objectives within own organisation</a:t>
            </a:r>
          </a:p>
        </p:txBody>
      </p:sp>
      <p:sp>
        <p:nvSpPr>
          <p:cNvPr id="405508" name="Text Box 4"/>
          <p:cNvSpPr txBox="1">
            <a:spLocks noChangeArrowheads="1"/>
          </p:cNvSpPr>
          <p:nvPr/>
        </p:nvSpPr>
        <p:spPr bwMode="auto">
          <a:xfrm>
            <a:off x="5181600" y="6019800"/>
            <a:ext cx="3962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lnSpc>
                <a:spcPct val="90000"/>
              </a:lnSpc>
              <a:spcBef>
                <a:spcPct val="50000"/>
              </a:spcBef>
            </a:pPr>
            <a:r>
              <a:rPr lang="en-US" sz="1200">
                <a:latin typeface="Arial Narrow" pitchFamily="34" charset="0"/>
                <a:cs typeface="Arial" charset="0"/>
              </a:rPr>
              <a:t>Art &amp; Science of Negotiation - RAIFFA</a:t>
            </a:r>
          </a:p>
        </p:txBody>
      </p:sp>
      <p:sp>
        <p:nvSpPr>
          <p:cNvPr id="405509" name="Rectangle 5"/>
          <p:cNvSpPr>
            <a:spLocks noGrp="1" noChangeArrowheads="1"/>
          </p:cNvSpPr>
          <p:nvPr>
            <p:ph type="title"/>
          </p:nvPr>
        </p:nvSpPr>
        <p:spPr/>
        <p:txBody>
          <a:bodyPr/>
          <a:lstStyle/>
          <a:p>
            <a:r>
              <a:rPr lang="en-US" sz="3200">
                <a:cs typeface="Arial" charset="0"/>
              </a:rPr>
              <a:t>34 Characteristics of an Effective Negotiator</a:t>
            </a:r>
          </a:p>
        </p:txBody>
      </p:sp>
    </p:spTree>
    <p:extLst>
      <p:ext uri="{BB962C8B-B14F-4D97-AF65-F5344CB8AC3E}">
        <p14:creationId xmlns:p14="http://schemas.microsoft.com/office/powerpoint/2010/main" val="7187793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5506">
                                            <p:txEl>
                                              <p:pRg st="0" end="0"/>
                                            </p:txEl>
                                          </p:spTgt>
                                        </p:tgtEl>
                                        <p:attrNameLst>
                                          <p:attrName>style.visibility</p:attrName>
                                        </p:attrNameLst>
                                      </p:cBhvr>
                                      <p:to>
                                        <p:strVal val="visible"/>
                                      </p:to>
                                    </p:set>
                                    <p:anim calcmode="lin" valueType="num">
                                      <p:cBhvr additive="base">
                                        <p:cTn id="7" dur="500" fill="hold"/>
                                        <p:tgtEl>
                                          <p:spTgt spid="405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55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5506">
                                            <p:txEl>
                                              <p:pRg st="1" end="1"/>
                                            </p:txEl>
                                          </p:spTgt>
                                        </p:tgtEl>
                                        <p:attrNameLst>
                                          <p:attrName>style.visibility</p:attrName>
                                        </p:attrNameLst>
                                      </p:cBhvr>
                                      <p:to>
                                        <p:strVal val="visible"/>
                                      </p:to>
                                    </p:set>
                                    <p:anim calcmode="lin" valueType="num">
                                      <p:cBhvr additive="base">
                                        <p:cTn id="13" dur="500" fill="hold"/>
                                        <p:tgtEl>
                                          <p:spTgt spid="4055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55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5506">
                                            <p:txEl>
                                              <p:pRg st="2" end="2"/>
                                            </p:txEl>
                                          </p:spTgt>
                                        </p:tgtEl>
                                        <p:attrNameLst>
                                          <p:attrName>style.visibility</p:attrName>
                                        </p:attrNameLst>
                                      </p:cBhvr>
                                      <p:to>
                                        <p:strVal val="visible"/>
                                      </p:to>
                                    </p:set>
                                    <p:anim calcmode="lin" valueType="num">
                                      <p:cBhvr additive="base">
                                        <p:cTn id="19" dur="500" fill="hold"/>
                                        <p:tgtEl>
                                          <p:spTgt spid="40550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55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5506">
                                            <p:txEl>
                                              <p:pRg st="3" end="3"/>
                                            </p:txEl>
                                          </p:spTgt>
                                        </p:tgtEl>
                                        <p:attrNameLst>
                                          <p:attrName>style.visibility</p:attrName>
                                        </p:attrNameLst>
                                      </p:cBhvr>
                                      <p:to>
                                        <p:strVal val="visible"/>
                                      </p:to>
                                    </p:set>
                                    <p:anim calcmode="lin" valueType="num">
                                      <p:cBhvr additive="base">
                                        <p:cTn id="25" dur="500" fill="hold"/>
                                        <p:tgtEl>
                                          <p:spTgt spid="40550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55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5506">
                                            <p:txEl>
                                              <p:pRg st="4" end="4"/>
                                            </p:txEl>
                                          </p:spTgt>
                                        </p:tgtEl>
                                        <p:attrNameLst>
                                          <p:attrName>style.visibility</p:attrName>
                                        </p:attrNameLst>
                                      </p:cBhvr>
                                      <p:to>
                                        <p:strVal val="visible"/>
                                      </p:to>
                                    </p:set>
                                    <p:anim calcmode="lin" valueType="num">
                                      <p:cBhvr additive="base">
                                        <p:cTn id="31" dur="500" fill="hold"/>
                                        <p:tgtEl>
                                          <p:spTgt spid="40550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55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5506">
                                            <p:txEl>
                                              <p:pRg st="5" end="5"/>
                                            </p:txEl>
                                          </p:spTgt>
                                        </p:tgtEl>
                                        <p:attrNameLst>
                                          <p:attrName>style.visibility</p:attrName>
                                        </p:attrNameLst>
                                      </p:cBhvr>
                                      <p:to>
                                        <p:strVal val="visible"/>
                                      </p:to>
                                    </p:set>
                                    <p:anim calcmode="lin" valueType="num">
                                      <p:cBhvr additive="base">
                                        <p:cTn id="37" dur="500" fill="hold"/>
                                        <p:tgtEl>
                                          <p:spTgt spid="40550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550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5506">
                                            <p:txEl>
                                              <p:pRg st="6" end="6"/>
                                            </p:txEl>
                                          </p:spTgt>
                                        </p:tgtEl>
                                        <p:attrNameLst>
                                          <p:attrName>style.visibility</p:attrName>
                                        </p:attrNameLst>
                                      </p:cBhvr>
                                      <p:to>
                                        <p:strVal val="visible"/>
                                      </p:to>
                                    </p:set>
                                    <p:anim calcmode="lin" valueType="num">
                                      <p:cBhvr additive="base">
                                        <p:cTn id="43" dur="500" fill="hold"/>
                                        <p:tgtEl>
                                          <p:spTgt spid="40550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550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6"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7554" name="Rectangle 2"/>
          <p:cNvSpPr>
            <a:spLocks noGrp="1" noChangeArrowheads="1"/>
          </p:cNvSpPr>
          <p:nvPr>
            <p:ph type="body" idx="1"/>
          </p:nvPr>
        </p:nvSpPr>
        <p:spPr>
          <a:xfrm>
            <a:off x="304800" y="1639888"/>
            <a:ext cx="8069263" cy="4267200"/>
          </a:xfrm>
          <a:noFill/>
          <a:ln/>
        </p:spPr>
        <p:txBody>
          <a:bodyPr/>
          <a:lstStyle/>
          <a:p>
            <a:pPr marL="609600" indent="-609600">
              <a:lnSpc>
                <a:spcPct val="109000"/>
              </a:lnSpc>
              <a:spcBef>
                <a:spcPct val="15000"/>
              </a:spcBef>
              <a:buFontTx/>
              <a:buNone/>
            </a:pPr>
            <a:r>
              <a:rPr lang="en-US" sz="2000">
                <a:solidFill>
                  <a:srgbClr val="FF0000"/>
                </a:solidFill>
                <a:cs typeface="Arial" charset="0"/>
              </a:rPr>
              <a:t>24.</a:t>
            </a:r>
            <a:r>
              <a:rPr lang="en-US" sz="2100">
                <a:cs typeface="Arial" charset="0"/>
              </a:rPr>
              <a:t>	Debating ability (skill in parrying questions and answers across the table)</a:t>
            </a:r>
          </a:p>
          <a:p>
            <a:pPr marL="609600" indent="-609600">
              <a:lnSpc>
                <a:spcPct val="109000"/>
              </a:lnSpc>
              <a:spcBef>
                <a:spcPct val="10000"/>
              </a:spcBef>
              <a:buFontTx/>
              <a:buNone/>
            </a:pPr>
            <a:r>
              <a:rPr lang="en-US" sz="2100">
                <a:solidFill>
                  <a:srgbClr val="FF0000"/>
                </a:solidFill>
                <a:cs typeface="Arial" charset="0"/>
              </a:rPr>
              <a:t>25.</a:t>
            </a:r>
            <a:r>
              <a:rPr lang="en-US" sz="2100">
                <a:cs typeface="Arial" charset="0"/>
              </a:rPr>
              <a:t>	Willingness to risk being disliked</a:t>
            </a:r>
          </a:p>
          <a:p>
            <a:pPr marL="609600" indent="-609600">
              <a:lnSpc>
                <a:spcPct val="109000"/>
              </a:lnSpc>
              <a:spcBef>
                <a:spcPct val="10000"/>
              </a:spcBef>
              <a:buFontTx/>
              <a:buNone/>
            </a:pPr>
            <a:r>
              <a:rPr lang="en-US" sz="2100">
                <a:solidFill>
                  <a:srgbClr val="FF0000"/>
                </a:solidFill>
                <a:cs typeface="Arial" charset="0"/>
              </a:rPr>
              <a:t>26.</a:t>
            </a:r>
            <a:r>
              <a:rPr lang="en-US" sz="2100">
                <a:cs typeface="Arial" charset="0"/>
              </a:rPr>
              <a:t>	Ability to act out </a:t>
            </a:r>
            <a:r>
              <a:rPr lang="en-AU" sz="2100">
                <a:cs typeface="Arial" charset="0"/>
              </a:rPr>
              <a:t>skilfully</a:t>
            </a:r>
            <a:r>
              <a:rPr lang="en-US" sz="2100">
                <a:cs typeface="Arial" charset="0"/>
              </a:rPr>
              <a:t> a variety of negotiating roles or postures</a:t>
            </a:r>
          </a:p>
          <a:p>
            <a:pPr marL="609600" indent="-609600">
              <a:lnSpc>
                <a:spcPct val="109000"/>
              </a:lnSpc>
              <a:spcBef>
                <a:spcPct val="10000"/>
              </a:spcBef>
              <a:buFontTx/>
              <a:buNone/>
            </a:pPr>
            <a:r>
              <a:rPr lang="en-US" sz="2100">
                <a:solidFill>
                  <a:srgbClr val="FF0000"/>
                </a:solidFill>
                <a:cs typeface="Arial" charset="0"/>
              </a:rPr>
              <a:t>27.</a:t>
            </a:r>
            <a:r>
              <a:rPr lang="en-US" sz="2100">
                <a:cs typeface="Arial" charset="0"/>
              </a:rPr>
              <a:t>	Status or rank in organisation</a:t>
            </a:r>
          </a:p>
          <a:p>
            <a:pPr marL="609600" indent="-609600">
              <a:lnSpc>
                <a:spcPct val="109000"/>
              </a:lnSpc>
              <a:spcBef>
                <a:spcPct val="10000"/>
              </a:spcBef>
              <a:buFontTx/>
              <a:buNone/>
            </a:pPr>
            <a:r>
              <a:rPr lang="en-US" sz="2100">
                <a:solidFill>
                  <a:srgbClr val="FF0000"/>
                </a:solidFill>
                <a:cs typeface="Arial" charset="0"/>
              </a:rPr>
              <a:t>28.</a:t>
            </a:r>
            <a:r>
              <a:rPr lang="en-US" sz="2100">
                <a:cs typeface="Arial" charset="0"/>
              </a:rPr>
              <a:t>	Tolerance to ambiguity and uncertainty</a:t>
            </a:r>
          </a:p>
          <a:p>
            <a:pPr marL="609600" indent="-609600">
              <a:lnSpc>
                <a:spcPct val="109000"/>
              </a:lnSpc>
              <a:spcBef>
                <a:spcPct val="10000"/>
              </a:spcBef>
              <a:buClr>
                <a:srgbClr val="FF0000"/>
              </a:buClr>
              <a:buFontTx/>
              <a:buAutoNum type="arabicPeriod" startAt="29"/>
            </a:pPr>
            <a:r>
              <a:rPr lang="en-US" sz="2100">
                <a:cs typeface="Arial" charset="0"/>
              </a:rPr>
              <a:t>Skill in communicating by signs, gestures and silence (non-verbal language)</a:t>
            </a:r>
          </a:p>
        </p:txBody>
      </p:sp>
      <p:sp>
        <p:nvSpPr>
          <p:cNvPr id="407556" name="Text Box 4"/>
          <p:cNvSpPr txBox="1">
            <a:spLocks noChangeArrowheads="1"/>
          </p:cNvSpPr>
          <p:nvPr/>
        </p:nvSpPr>
        <p:spPr bwMode="auto">
          <a:xfrm>
            <a:off x="4973638" y="6338888"/>
            <a:ext cx="3962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lnSpc>
                <a:spcPct val="90000"/>
              </a:lnSpc>
              <a:spcBef>
                <a:spcPct val="50000"/>
              </a:spcBef>
            </a:pPr>
            <a:r>
              <a:rPr lang="en-US" sz="1200">
                <a:latin typeface="Arial Narrow" pitchFamily="34" charset="0"/>
                <a:cs typeface="Arial" charset="0"/>
              </a:rPr>
              <a:t>Art &amp; Science of Negotiation - RAIFFA</a:t>
            </a:r>
          </a:p>
        </p:txBody>
      </p:sp>
      <p:sp>
        <p:nvSpPr>
          <p:cNvPr id="407557" name="Rectangle 5"/>
          <p:cNvSpPr>
            <a:spLocks noGrp="1" noChangeArrowheads="1"/>
          </p:cNvSpPr>
          <p:nvPr>
            <p:ph type="title"/>
          </p:nvPr>
        </p:nvSpPr>
        <p:spPr/>
        <p:txBody>
          <a:bodyPr/>
          <a:lstStyle/>
          <a:p>
            <a:r>
              <a:rPr lang="en-US" sz="3200">
                <a:cs typeface="Arial" charset="0"/>
              </a:rPr>
              <a:t>34 Characteristics of an Effective Negotiator</a:t>
            </a:r>
          </a:p>
        </p:txBody>
      </p:sp>
    </p:spTree>
    <p:extLst>
      <p:ext uri="{BB962C8B-B14F-4D97-AF65-F5344CB8AC3E}">
        <p14:creationId xmlns:p14="http://schemas.microsoft.com/office/powerpoint/2010/main" val="7354492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7554">
                                            <p:txEl>
                                              <p:pRg st="0" end="0"/>
                                            </p:txEl>
                                          </p:spTgt>
                                        </p:tgtEl>
                                        <p:attrNameLst>
                                          <p:attrName>style.visibility</p:attrName>
                                        </p:attrNameLst>
                                      </p:cBhvr>
                                      <p:to>
                                        <p:strVal val="visible"/>
                                      </p:to>
                                    </p:set>
                                    <p:anim calcmode="lin" valueType="num">
                                      <p:cBhvr additive="base">
                                        <p:cTn id="7" dur="500" fill="hold"/>
                                        <p:tgtEl>
                                          <p:spTgt spid="407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75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7554">
                                            <p:txEl>
                                              <p:pRg st="1" end="1"/>
                                            </p:txEl>
                                          </p:spTgt>
                                        </p:tgtEl>
                                        <p:attrNameLst>
                                          <p:attrName>style.visibility</p:attrName>
                                        </p:attrNameLst>
                                      </p:cBhvr>
                                      <p:to>
                                        <p:strVal val="visible"/>
                                      </p:to>
                                    </p:set>
                                    <p:anim calcmode="lin" valueType="num">
                                      <p:cBhvr additive="base">
                                        <p:cTn id="13" dur="500" fill="hold"/>
                                        <p:tgtEl>
                                          <p:spTgt spid="4075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75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7554">
                                            <p:txEl>
                                              <p:pRg st="2" end="2"/>
                                            </p:txEl>
                                          </p:spTgt>
                                        </p:tgtEl>
                                        <p:attrNameLst>
                                          <p:attrName>style.visibility</p:attrName>
                                        </p:attrNameLst>
                                      </p:cBhvr>
                                      <p:to>
                                        <p:strVal val="visible"/>
                                      </p:to>
                                    </p:set>
                                    <p:anim calcmode="lin" valueType="num">
                                      <p:cBhvr additive="base">
                                        <p:cTn id="19" dur="500" fill="hold"/>
                                        <p:tgtEl>
                                          <p:spTgt spid="4075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75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7554">
                                            <p:txEl>
                                              <p:pRg st="3" end="3"/>
                                            </p:txEl>
                                          </p:spTgt>
                                        </p:tgtEl>
                                        <p:attrNameLst>
                                          <p:attrName>style.visibility</p:attrName>
                                        </p:attrNameLst>
                                      </p:cBhvr>
                                      <p:to>
                                        <p:strVal val="visible"/>
                                      </p:to>
                                    </p:set>
                                    <p:anim calcmode="lin" valueType="num">
                                      <p:cBhvr additive="base">
                                        <p:cTn id="25" dur="500" fill="hold"/>
                                        <p:tgtEl>
                                          <p:spTgt spid="4075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75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7554">
                                            <p:txEl>
                                              <p:pRg st="4" end="4"/>
                                            </p:txEl>
                                          </p:spTgt>
                                        </p:tgtEl>
                                        <p:attrNameLst>
                                          <p:attrName>style.visibility</p:attrName>
                                        </p:attrNameLst>
                                      </p:cBhvr>
                                      <p:to>
                                        <p:strVal val="visible"/>
                                      </p:to>
                                    </p:set>
                                    <p:anim calcmode="lin" valueType="num">
                                      <p:cBhvr additive="base">
                                        <p:cTn id="31" dur="500" fill="hold"/>
                                        <p:tgtEl>
                                          <p:spTgt spid="40755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755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7554">
                                            <p:txEl>
                                              <p:pRg st="5" end="5"/>
                                            </p:txEl>
                                          </p:spTgt>
                                        </p:tgtEl>
                                        <p:attrNameLst>
                                          <p:attrName>style.visibility</p:attrName>
                                        </p:attrNameLst>
                                      </p:cBhvr>
                                      <p:to>
                                        <p:strVal val="visible"/>
                                      </p:to>
                                    </p:set>
                                    <p:anim calcmode="lin" valueType="num">
                                      <p:cBhvr additive="base">
                                        <p:cTn id="37" dur="500" fill="hold"/>
                                        <p:tgtEl>
                                          <p:spTgt spid="40755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755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a:xfrm>
            <a:off x="685800" y="220663"/>
            <a:ext cx="8153400" cy="865187"/>
          </a:xfrm>
        </p:spPr>
        <p:txBody>
          <a:bodyPr/>
          <a:lstStyle/>
          <a:p>
            <a:r>
              <a:rPr lang="en-US" b="1" dirty="0" smtClean="0"/>
              <a:t>Opinions on </a:t>
            </a:r>
            <a:r>
              <a:rPr lang="en-US" b="1" u="sng" dirty="0" smtClean="0"/>
              <a:t>Distributive Bargaining</a:t>
            </a:r>
          </a:p>
        </p:txBody>
      </p:sp>
      <p:sp>
        <p:nvSpPr>
          <p:cNvPr id="34818" name="Content Placeholder 4"/>
          <p:cNvSpPr>
            <a:spLocks noGrp="1"/>
          </p:cNvSpPr>
          <p:nvPr>
            <p:ph sz="half" idx="1"/>
          </p:nvPr>
        </p:nvSpPr>
        <p:spPr/>
        <p:txBody>
          <a:bodyPr/>
          <a:lstStyle/>
          <a:p>
            <a:pPr marL="514350" indent="-514350">
              <a:buFont typeface="+mj-lt"/>
              <a:buAutoNum type="arabicPeriod"/>
            </a:pPr>
            <a:r>
              <a:rPr lang="en-US" dirty="0" smtClean="0"/>
              <a:t>Some people like it: -- they define “Negotiation”  as </a:t>
            </a:r>
            <a:r>
              <a:rPr lang="en-US" i="1" dirty="0" smtClean="0"/>
              <a:t>distributive.</a:t>
            </a:r>
          </a:p>
          <a:p>
            <a:pPr marL="514350" indent="-514350">
              <a:buFont typeface="+mj-lt"/>
              <a:buAutoNum type="arabicPeriod"/>
            </a:pPr>
            <a:endParaRPr lang="en-US" dirty="0" smtClean="0"/>
          </a:p>
          <a:p>
            <a:pPr marL="514350" indent="-514350">
              <a:buFont typeface="+mj-lt"/>
              <a:buAutoNum type="arabicPeriod"/>
            </a:pPr>
            <a:r>
              <a:rPr lang="en-US" dirty="0" smtClean="0"/>
              <a:t>Others:</a:t>
            </a:r>
          </a:p>
          <a:p>
            <a:pPr marL="457200" lvl="1" indent="0">
              <a:buNone/>
            </a:pPr>
            <a:r>
              <a:rPr lang="en-US" dirty="0" smtClean="0"/>
              <a:t>-   Avoid </a:t>
            </a:r>
            <a:r>
              <a:rPr lang="en-US" dirty="0" smtClean="0"/>
              <a:t>it at all costs</a:t>
            </a:r>
          </a:p>
          <a:p>
            <a:pPr lvl="1"/>
            <a:r>
              <a:rPr lang="en-US" dirty="0" smtClean="0"/>
              <a:t>Confrontational</a:t>
            </a:r>
          </a:p>
          <a:p>
            <a:pPr lvl="1"/>
            <a:r>
              <a:rPr lang="en-US" dirty="0" smtClean="0"/>
              <a:t>Destructive</a:t>
            </a:r>
          </a:p>
        </p:txBody>
      </p:sp>
      <p:sp>
        <p:nvSpPr>
          <p:cNvPr id="34819" name="Content Placeholder 5"/>
          <p:cNvSpPr>
            <a:spLocks noGrp="1"/>
          </p:cNvSpPr>
          <p:nvPr>
            <p:ph sz="half" idx="2"/>
          </p:nvPr>
        </p:nvSpPr>
        <p:spPr/>
        <p:txBody>
          <a:bodyPr/>
          <a:lstStyle/>
          <a:p>
            <a:r>
              <a:rPr lang="en-US" dirty="0" smtClean="0"/>
              <a:t>Regardless, you need to know it because:</a:t>
            </a:r>
          </a:p>
          <a:p>
            <a:pPr marL="914400" lvl="1" indent="-457200">
              <a:buFontTx/>
              <a:buAutoNum type="arabicPeriod"/>
            </a:pPr>
            <a:r>
              <a:rPr lang="en-US" dirty="0" smtClean="0"/>
              <a:t>Some situations require it</a:t>
            </a:r>
          </a:p>
          <a:p>
            <a:pPr marL="914400" lvl="1" indent="-457200">
              <a:buFontTx/>
              <a:buAutoNum type="arabicPeriod"/>
            </a:pPr>
            <a:r>
              <a:rPr lang="en-US" dirty="0" smtClean="0"/>
              <a:t>Needed when we Claim Value in “Win-Win” negotiations</a:t>
            </a:r>
          </a:p>
          <a:p>
            <a:pPr marL="914400" lvl="1" indent="-457200">
              <a:buFontTx/>
              <a:buAutoNum type="arabicPeriod"/>
            </a:pPr>
            <a:r>
              <a:rPr lang="en-US" dirty="0" smtClean="0"/>
              <a:t>Some like to use it against you.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Rectangle 2"/>
          <p:cNvSpPr>
            <a:spLocks noGrp="1" noChangeArrowheads="1"/>
          </p:cNvSpPr>
          <p:nvPr>
            <p:ph type="body" idx="1"/>
          </p:nvPr>
        </p:nvSpPr>
        <p:spPr>
          <a:xfrm>
            <a:off x="366713" y="1676400"/>
            <a:ext cx="8069262" cy="4495800"/>
          </a:xfrm>
          <a:noFill/>
          <a:ln/>
        </p:spPr>
        <p:txBody>
          <a:bodyPr/>
          <a:lstStyle/>
          <a:p>
            <a:pPr marL="571500" indent="-571500">
              <a:spcBef>
                <a:spcPct val="10000"/>
              </a:spcBef>
              <a:buFontTx/>
              <a:buNone/>
            </a:pPr>
            <a:r>
              <a:rPr lang="en-US" sz="2100">
                <a:solidFill>
                  <a:srgbClr val="FF0000"/>
                </a:solidFill>
                <a:cs typeface="Arial" charset="0"/>
              </a:rPr>
              <a:t>30.</a:t>
            </a:r>
            <a:r>
              <a:rPr lang="en-US" sz="2100">
                <a:cs typeface="Arial" charset="0"/>
              </a:rPr>
              <a:t>	Compromising temperament</a:t>
            </a:r>
          </a:p>
          <a:p>
            <a:pPr marL="571500" indent="-571500">
              <a:spcBef>
                <a:spcPct val="10000"/>
              </a:spcBef>
              <a:buFontTx/>
              <a:buNone/>
            </a:pPr>
            <a:r>
              <a:rPr lang="en-US" sz="2100">
                <a:solidFill>
                  <a:srgbClr val="FF0000"/>
                </a:solidFill>
                <a:cs typeface="Arial" charset="0"/>
              </a:rPr>
              <a:t>31.</a:t>
            </a:r>
            <a:r>
              <a:rPr lang="en-US" sz="2100">
                <a:cs typeface="Arial" charset="0"/>
              </a:rPr>
              <a:t>	Attractive personality and sense of humour (degree to which people enjoy being with the person)</a:t>
            </a:r>
          </a:p>
          <a:p>
            <a:pPr marL="571500" indent="-571500">
              <a:spcBef>
                <a:spcPct val="10000"/>
              </a:spcBef>
              <a:buFontTx/>
              <a:buNone/>
            </a:pPr>
            <a:r>
              <a:rPr lang="en-US" sz="2100">
                <a:solidFill>
                  <a:srgbClr val="FF0000"/>
                </a:solidFill>
                <a:cs typeface="Arial" charset="0"/>
              </a:rPr>
              <a:t>32.</a:t>
            </a:r>
            <a:r>
              <a:rPr lang="en-US" sz="2100">
                <a:cs typeface="Arial" charset="0"/>
              </a:rPr>
              <a:t>	Trusting temperament</a:t>
            </a:r>
          </a:p>
          <a:p>
            <a:pPr marL="571500" indent="-571500">
              <a:spcBef>
                <a:spcPct val="10000"/>
              </a:spcBef>
              <a:buFontTx/>
              <a:buNone/>
            </a:pPr>
            <a:r>
              <a:rPr lang="en-US" sz="2100">
                <a:solidFill>
                  <a:srgbClr val="FF0000"/>
                </a:solidFill>
                <a:cs typeface="Arial" charset="0"/>
              </a:rPr>
              <a:t>33.</a:t>
            </a:r>
            <a:r>
              <a:rPr lang="en-US" sz="2100">
                <a:cs typeface="Arial" charset="0"/>
              </a:rPr>
              <a:t>	Willingness to take somewhat above-average business or career risks</a:t>
            </a:r>
          </a:p>
          <a:p>
            <a:pPr marL="571500" indent="-571500">
              <a:spcBef>
                <a:spcPct val="10000"/>
              </a:spcBef>
              <a:buFontTx/>
              <a:buNone/>
            </a:pPr>
            <a:r>
              <a:rPr lang="en-US" sz="2100">
                <a:solidFill>
                  <a:srgbClr val="FF0000"/>
                </a:solidFill>
                <a:cs typeface="Arial" charset="0"/>
              </a:rPr>
              <a:t>34.</a:t>
            </a:r>
            <a:r>
              <a:rPr lang="en-US" sz="2100">
                <a:cs typeface="Arial" charset="0"/>
              </a:rPr>
              <a:t>	Willingness to employ force, threat or bluff</a:t>
            </a:r>
          </a:p>
        </p:txBody>
      </p:sp>
      <p:sp>
        <p:nvSpPr>
          <p:cNvPr id="409604" name="Text Box 4"/>
          <p:cNvSpPr txBox="1">
            <a:spLocks noChangeArrowheads="1"/>
          </p:cNvSpPr>
          <p:nvPr/>
        </p:nvSpPr>
        <p:spPr bwMode="auto">
          <a:xfrm>
            <a:off x="4465638" y="5908675"/>
            <a:ext cx="3962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lnSpc>
                <a:spcPct val="90000"/>
              </a:lnSpc>
              <a:spcBef>
                <a:spcPct val="50000"/>
              </a:spcBef>
            </a:pPr>
            <a:r>
              <a:rPr lang="en-US" sz="1200">
                <a:latin typeface="Arial Narrow" pitchFamily="34" charset="0"/>
                <a:cs typeface="Arial" charset="0"/>
              </a:rPr>
              <a:t>Art &amp; Science of Negotiation - RAIFFA</a:t>
            </a:r>
          </a:p>
        </p:txBody>
      </p:sp>
      <p:sp>
        <p:nvSpPr>
          <p:cNvPr id="409605" name="Rectangle 5"/>
          <p:cNvSpPr>
            <a:spLocks noGrp="1" noChangeArrowheads="1"/>
          </p:cNvSpPr>
          <p:nvPr>
            <p:ph type="title"/>
          </p:nvPr>
        </p:nvSpPr>
        <p:spPr/>
        <p:txBody>
          <a:bodyPr/>
          <a:lstStyle/>
          <a:p>
            <a:r>
              <a:rPr lang="en-US" sz="3200">
                <a:cs typeface="Arial" charset="0"/>
              </a:rPr>
              <a:t>34 Characteristics of an Effective Negotiator</a:t>
            </a:r>
          </a:p>
        </p:txBody>
      </p:sp>
    </p:spTree>
    <p:extLst>
      <p:ext uri="{BB962C8B-B14F-4D97-AF65-F5344CB8AC3E}">
        <p14:creationId xmlns:p14="http://schemas.microsoft.com/office/powerpoint/2010/main" val="19103808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02">
                                            <p:txEl>
                                              <p:pRg st="0" end="0"/>
                                            </p:txEl>
                                          </p:spTgt>
                                        </p:tgtEl>
                                        <p:attrNameLst>
                                          <p:attrName>style.visibility</p:attrName>
                                        </p:attrNameLst>
                                      </p:cBhvr>
                                      <p:to>
                                        <p:strVal val="visible"/>
                                      </p:to>
                                    </p:set>
                                    <p:anim calcmode="lin" valueType="num">
                                      <p:cBhvr additive="base">
                                        <p:cTn id="7" dur="500" fill="hold"/>
                                        <p:tgtEl>
                                          <p:spTgt spid="4096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02">
                                            <p:txEl>
                                              <p:pRg st="1" end="1"/>
                                            </p:txEl>
                                          </p:spTgt>
                                        </p:tgtEl>
                                        <p:attrNameLst>
                                          <p:attrName>style.visibility</p:attrName>
                                        </p:attrNameLst>
                                      </p:cBhvr>
                                      <p:to>
                                        <p:strVal val="visible"/>
                                      </p:to>
                                    </p:set>
                                    <p:anim calcmode="lin" valueType="num">
                                      <p:cBhvr additive="base">
                                        <p:cTn id="13" dur="500" fill="hold"/>
                                        <p:tgtEl>
                                          <p:spTgt spid="4096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02">
                                            <p:txEl>
                                              <p:pRg st="2" end="2"/>
                                            </p:txEl>
                                          </p:spTgt>
                                        </p:tgtEl>
                                        <p:attrNameLst>
                                          <p:attrName>style.visibility</p:attrName>
                                        </p:attrNameLst>
                                      </p:cBhvr>
                                      <p:to>
                                        <p:strVal val="visible"/>
                                      </p:to>
                                    </p:set>
                                    <p:anim calcmode="lin" valueType="num">
                                      <p:cBhvr additive="base">
                                        <p:cTn id="19" dur="500" fill="hold"/>
                                        <p:tgtEl>
                                          <p:spTgt spid="4096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02">
                                            <p:txEl>
                                              <p:pRg st="3" end="3"/>
                                            </p:txEl>
                                          </p:spTgt>
                                        </p:tgtEl>
                                        <p:attrNameLst>
                                          <p:attrName>style.visibility</p:attrName>
                                        </p:attrNameLst>
                                      </p:cBhvr>
                                      <p:to>
                                        <p:strVal val="visible"/>
                                      </p:to>
                                    </p:set>
                                    <p:anim calcmode="lin" valueType="num">
                                      <p:cBhvr additive="base">
                                        <p:cTn id="25" dur="500" fill="hold"/>
                                        <p:tgtEl>
                                          <p:spTgt spid="40960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0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02">
                                            <p:txEl>
                                              <p:pRg st="4" end="4"/>
                                            </p:txEl>
                                          </p:spTgt>
                                        </p:tgtEl>
                                        <p:attrNameLst>
                                          <p:attrName>style.visibility</p:attrName>
                                        </p:attrNameLst>
                                      </p:cBhvr>
                                      <p:to>
                                        <p:strVal val="visible"/>
                                      </p:to>
                                    </p:set>
                                    <p:anim calcmode="lin" valueType="num">
                                      <p:cBhvr additive="base">
                                        <p:cTn id="31" dur="500" fill="hold"/>
                                        <p:tgtEl>
                                          <p:spTgt spid="40960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0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338138" y="163513"/>
            <a:ext cx="7237412" cy="1143000"/>
          </a:xfrm>
        </p:spPr>
        <p:txBody>
          <a:bodyPr/>
          <a:lstStyle/>
          <a:p>
            <a:r>
              <a:rPr lang="en-GB" b="1"/>
              <a:t>Negotiating Behaviour</a:t>
            </a:r>
          </a:p>
        </p:txBody>
      </p:sp>
      <p:sp>
        <p:nvSpPr>
          <p:cNvPr id="380931" name="Rectangle 3"/>
          <p:cNvSpPr>
            <a:spLocks noGrp="1" noChangeArrowheads="1"/>
          </p:cNvSpPr>
          <p:nvPr>
            <p:ph type="body" idx="1"/>
          </p:nvPr>
        </p:nvSpPr>
        <p:spPr>
          <a:xfrm>
            <a:off x="900113" y="1916113"/>
            <a:ext cx="7239000" cy="2055812"/>
          </a:xfrm>
        </p:spPr>
        <p:txBody>
          <a:bodyPr/>
          <a:lstStyle/>
          <a:p>
            <a:pPr>
              <a:buFontTx/>
              <a:buNone/>
            </a:pPr>
            <a:r>
              <a:rPr lang="en-GB" sz="1800"/>
              <a:t>	</a:t>
            </a:r>
            <a:r>
              <a:rPr lang="en-GB" sz="1800" b="1"/>
              <a:t>Gavin Kennedy (The New Negotiating Edge) describes 3 types of behaviour that we can display and encounter when in a negotiating situation</a:t>
            </a:r>
          </a:p>
          <a:p>
            <a:pPr>
              <a:buFontTx/>
              <a:buNone/>
            </a:pPr>
            <a:endParaRPr lang="en-GB" sz="1800" b="1">
              <a:solidFill>
                <a:srgbClr val="FF0000"/>
              </a:solidFill>
            </a:endParaRPr>
          </a:p>
          <a:p>
            <a:pPr algn="ctr">
              <a:buFontTx/>
              <a:buNone/>
            </a:pPr>
            <a:r>
              <a:rPr lang="en-GB" sz="1800" b="1">
                <a:solidFill>
                  <a:srgbClr val="FF0000"/>
                </a:solidFill>
              </a:rPr>
              <a:t>	RED</a:t>
            </a:r>
            <a:r>
              <a:rPr lang="en-GB" sz="1800"/>
              <a:t>	  		</a:t>
            </a:r>
            <a:r>
              <a:rPr lang="en-GB" sz="1800" b="1">
                <a:solidFill>
                  <a:schemeClr val="accent2"/>
                </a:solidFill>
              </a:rPr>
              <a:t>BLUE</a:t>
            </a:r>
            <a:r>
              <a:rPr lang="en-GB" sz="1800">
                <a:solidFill>
                  <a:schemeClr val="accent2"/>
                </a:solidFill>
              </a:rPr>
              <a:t>	</a:t>
            </a:r>
            <a:r>
              <a:rPr lang="en-GB" sz="1800"/>
              <a:t>		</a:t>
            </a:r>
            <a:r>
              <a:rPr lang="en-GB" sz="1800" b="1">
                <a:solidFill>
                  <a:srgbClr val="800080"/>
                </a:solidFill>
              </a:rPr>
              <a:t>PURPLE</a:t>
            </a:r>
          </a:p>
          <a:p>
            <a:pPr>
              <a:buClr>
                <a:srgbClr val="FF0000"/>
              </a:buClr>
              <a:buFont typeface="Wingdings" pitchFamily="2" charset="2"/>
              <a:buNone/>
            </a:pPr>
            <a:endParaRPr lang="en-GB" sz="1800"/>
          </a:p>
        </p:txBody>
      </p:sp>
      <p:sp>
        <p:nvSpPr>
          <p:cNvPr id="380932" name="AutoShape 4"/>
          <p:cNvSpPr>
            <a:spLocks noChangeArrowheads="1"/>
          </p:cNvSpPr>
          <p:nvPr/>
        </p:nvSpPr>
        <p:spPr bwMode="auto">
          <a:xfrm>
            <a:off x="1042988" y="4005263"/>
            <a:ext cx="1549400" cy="1584325"/>
          </a:xfrm>
          <a:prstGeom prst="flowChartExtra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0933" name="AutoShape 5"/>
          <p:cNvSpPr>
            <a:spLocks noChangeArrowheads="1"/>
          </p:cNvSpPr>
          <p:nvPr/>
        </p:nvSpPr>
        <p:spPr bwMode="auto">
          <a:xfrm>
            <a:off x="3563938" y="3933825"/>
            <a:ext cx="1706562" cy="1873250"/>
          </a:xfrm>
          <a:prstGeom prst="octagon">
            <a:avLst>
              <a:gd name="adj" fmla="val 29287"/>
            </a:avLst>
          </a:pr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0934" name="AutoShape 6"/>
          <p:cNvSpPr>
            <a:spLocks noChangeArrowheads="1"/>
          </p:cNvSpPr>
          <p:nvPr/>
        </p:nvSpPr>
        <p:spPr bwMode="auto">
          <a:xfrm>
            <a:off x="6372225" y="4005263"/>
            <a:ext cx="2079625" cy="1871662"/>
          </a:xfrm>
          <a:prstGeom prst="diamond">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0935" name="Text Box 7"/>
          <p:cNvSpPr txBox="1">
            <a:spLocks noChangeArrowheads="1"/>
          </p:cNvSpPr>
          <p:nvPr/>
        </p:nvSpPr>
        <p:spPr bwMode="auto">
          <a:xfrm>
            <a:off x="8877300" y="0"/>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a:latin typeface="Tahoma" pitchFamily="34" charset="0"/>
                <a:cs typeface="Arial" charset="0"/>
              </a:rPr>
              <a:t>7</a:t>
            </a:r>
          </a:p>
        </p:txBody>
      </p:sp>
    </p:spTree>
    <p:extLst>
      <p:ext uri="{BB962C8B-B14F-4D97-AF65-F5344CB8AC3E}">
        <p14:creationId xmlns:p14="http://schemas.microsoft.com/office/powerpoint/2010/main" val="37207679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500" fill="hold"/>
                                        <p:tgtEl>
                                          <p:spTgt spid="380932"/>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grpId="0" nodeType="clickEffect">
                                  <p:stCondLst>
                                    <p:cond delay="0"/>
                                  </p:stCondLst>
                                  <p:childTnLst>
                                    <p:animRot by="21600000">
                                      <p:cBhvr>
                                        <p:cTn id="10" dur="500" fill="hold"/>
                                        <p:tgtEl>
                                          <p:spTgt spid="380933"/>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mph" presetSubtype="0" fill="hold" grpId="0" nodeType="clickEffect">
                                  <p:stCondLst>
                                    <p:cond delay="0"/>
                                  </p:stCondLst>
                                  <p:childTnLst>
                                    <p:animRot by="21600000">
                                      <p:cBhvr>
                                        <p:cTn id="14" dur="500" fill="hold"/>
                                        <p:tgtEl>
                                          <p:spTgt spid="38093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2" grpId="0" animBg="1"/>
      <p:bldP spid="380933" grpId="0" animBg="1"/>
      <p:bldP spid="3809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AutoShape 2"/>
          <p:cNvSpPr>
            <a:spLocks noChangeArrowheads="1"/>
          </p:cNvSpPr>
          <p:nvPr/>
        </p:nvSpPr>
        <p:spPr bwMode="auto">
          <a:xfrm>
            <a:off x="6804025" y="260350"/>
            <a:ext cx="1549400" cy="1584325"/>
          </a:xfrm>
          <a:prstGeom prst="flowChartExtra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2979" name="Text Box 3"/>
          <p:cNvSpPr txBox="1">
            <a:spLocks noChangeArrowheads="1"/>
          </p:cNvSpPr>
          <p:nvPr/>
        </p:nvSpPr>
        <p:spPr bwMode="auto">
          <a:xfrm>
            <a:off x="257175" y="366713"/>
            <a:ext cx="6192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600" b="1">
                <a:solidFill>
                  <a:srgbClr val="FF0000"/>
                </a:solidFill>
                <a:latin typeface="Tahoma" pitchFamily="34" charset="0"/>
                <a:cs typeface="Arial" charset="0"/>
              </a:rPr>
              <a:t>RED</a:t>
            </a:r>
            <a:r>
              <a:rPr lang="en-GB" sz="3600">
                <a:latin typeface="Tahoma" pitchFamily="34" charset="0"/>
                <a:cs typeface="Arial" charset="0"/>
              </a:rPr>
              <a:t> </a:t>
            </a:r>
            <a:r>
              <a:rPr lang="en-GB" sz="3600">
                <a:solidFill>
                  <a:schemeClr val="bg1"/>
                </a:solidFill>
                <a:latin typeface="Tahoma" pitchFamily="34" charset="0"/>
                <a:cs typeface="Arial" charset="0"/>
              </a:rPr>
              <a:t>Behaviour</a:t>
            </a:r>
          </a:p>
        </p:txBody>
      </p:sp>
      <p:sp>
        <p:nvSpPr>
          <p:cNvPr id="382980" name="Text Box 4"/>
          <p:cNvSpPr txBox="1">
            <a:spLocks noChangeArrowheads="1"/>
          </p:cNvSpPr>
          <p:nvPr/>
        </p:nvSpPr>
        <p:spPr bwMode="auto">
          <a:xfrm>
            <a:off x="311150" y="1652588"/>
            <a:ext cx="7704138" cy="344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sz="2200" dirty="0">
                <a:cs typeface="Arial" charset="0"/>
              </a:rPr>
              <a:t> </a:t>
            </a:r>
            <a:r>
              <a:rPr lang="en-GB" sz="2200" dirty="0">
                <a:solidFill>
                  <a:schemeClr val="accent3"/>
                </a:solidFill>
                <a:cs typeface="Arial" charset="0"/>
              </a:rPr>
              <a:t>Manipulation</a:t>
            </a:r>
          </a:p>
          <a:p>
            <a:pPr>
              <a:spcBef>
                <a:spcPct val="50000"/>
              </a:spcBef>
              <a:buFontTx/>
              <a:buChar char="•"/>
            </a:pPr>
            <a:r>
              <a:rPr lang="en-GB" sz="2200" dirty="0">
                <a:solidFill>
                  <a:schemeClr val="accent3"/>
                </a:solidFill>
                <a:cs typeface="Arial" charset="0"/>
              </a:rPr>
              <a:t> Aggressive</a:t>
            </a:r>
          </a:p>
          <a:p>
            <a:pPr>
              <a:spcBef>
                <a:spcPct val="50000"/>
              </a:spcBef>
              <a:buFontTx/>
              <a:buChar char="•"/>
            </a:pPr>
            <a:r>
              <a:rPr lang="en-GB" sz="2200" dirty="0">
                <a:solidFill>
                  <a:schemeClr val="accent3"/>
                </a:solidFill>
                <a:cs typeface="Arial" charset="0"/>
              </a:rPr>
              <a:t> Intimidation</a:t>
            </a:r>
          </a:p>
          <a:p>
            <a:pPr>
              <a:spcBef>
                <a:spcPct val="50000"/>
              </a:spcBef>
              <a:buFontTx/>
              <a:buChar char="•"/>
            </a:pPr>
            <a:r>
              <a:rPr lang="en-GB" sz="2200" dirty="0">
                <a:solidFill>
                  <a:schemeClr val="accent3"/>
                </a:solidFill>
                <a:cs typeface="Arial" charset="0"/>
              </a:rPr>
              <a:t> Exploitation</a:t>
            </a:r>
          </a:p>
          <a:p>
            <a:pPr>
              <a:spcBef>
                <a:spcPct val="50000"/>
              </a:spcBef>
              <a:buFontTx/>
              <a:buChar char="•"/>
            </a:pPr>
            <a:r>
              <a:rPr lang="en-GB" sz="2200" dirty="0">
                <a:solidFill>
                  <a:schemeClr val="accent3"/>
                </a:solidFill>
                <a:cs typeface="Arial" charset="0"/>
              </a:rPr>
              <a:t> Always seeking the best for you</a:t>
            </a:r>
          </a:p>
          <a:p>
            <a:pPr>
              <a:spcBef>
                <a:spcPct val="50000"/>
              </a:spcBef>
              <a:buFontTx/>
              <a:buChar char="•"/>
            </a:pPr>
            <a:r>
              <a:rPr lang="en-GB" sz="2200" dirty="0">
                <a:solidFill>
                  <a:schemeClr val="accent3"/>
                </a:solidFill>
                <a:cs typeface="Arial" charset="0"/>
              </a:rPr>
              <a:t> No concern for person you are negotiating with</a:t>
            </a:r>
          </a:p>
          <a:p>
            <a:pPr>
              <a:spcBef>
                <a:spcPct val="50000"/>
              </a:spcBef>
              <a:buFontTx/>
              <a:buChar char="•"/>
            </a:pPr>
            <a:r>
              <a:rPr lang="en-GB" sz="2200" dirty="0">
                <a:solidFill>
                  <a:schemeClr val="accent3"/>
                </a:solidFill>
                <a:cs typeface="Arial" charset="0"/>
              </a:rPr>
              <a:t> Taking</a:t>
            </a:r>
          </a:p>
        </p:txBody>
      </p:sp>
      <p:sp>
        <p:nvSpPr>
          <p:cNvPr id="382981" name="Text Box 5"/>
          <p:cNvSpPr txBox="1">
            <a:spLocks noChangeArrowheads="1"/>
          </p:cNvSpPr>
          <p:nvPr/>
        </p:nvSpPr>
        <p:spPr bwMode="auto">
          <a:xfrm>
            <a:off x="250825" y="5589588"/>
            <a:ext cx="86423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800" b="1" dirty="0">
                <a:solidFill>
                  <a:schemeClr val="accent3"/>
                </a:solidFill>
                <a:cs typeface="Arial" charset="0"/>
              </a:rPr>
              <a:t>People behave in this manner when they fear exploitation by the other party, but by behaving this way to protect themselves, they provoke the behaviour they are trying to avoid.</a:t>
            </a:r>
          </a:p>
        </p:txBody>
      </p:sp>
      <p:sp>
        <p:nvSpPr>
          <p:cNvPr id="382982" name="Text Box 6"/>
          <p:cNvSpPr txBox="1">
            <a:spLocks noChangeArrowheads="1"/>
          </p:cNvSpPr>
          <p:nvPr/>
        </p:nvSpPr>
        <p:spPr bwMode="auto">
          <a:xfrm>
            <a:off x="8877300" y="0"/>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a:latin typeface="Tahoma" pitchFamily="34" charset="0"/>
                <a:cs typeface="Arial" charset="0"/>
              </a:rPr>
              <a:t>8</a:t>
            </a:r>
          </a:p>
        </p:txBody>
      </p:sp>
    </p:spTree>
    <p:extLst>
      <p:ext uri="{BB962C8B-B14F-4D97-AF65-F5344CB8AC3E}">
        <p14:creationId xmlns:p14="http://schemas.microsoft.com/office/powerpoint/2010/main" val="35659742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500" fill="hold"/>
                                        <p:tgtEl>
                                          <p:spTgt spid="38297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255588" y="201613"/>
            <a:ext cx="7237412" cy="1143000"/>
          </a:xfrm>
        </p:spPr>
        <p:txBody>
          <a:bodyPr/>
          <a:lstStyle/>
          <a:p>
            <a:r>
              <a:rPr lang="en-GB" b="1">
                <a:solidFill>
                  <a:schemeClr val="accent1"/>
                </a:solidFill>
              </a:rPr>
              <a:t>BLUE</a:t>
            </a:r>
            <a:r>
              <a:rPr lang="en-GB"/>
              <a:t> Behaviour</a:t>
            </a:r>
          </a:p>
        </p:txBody>
      </p:sp>
      <p:sp>
        <p:nvSpPr>
          <p:cNvPr id="385027" name="Rectangle 3"/>
          <p:cNvSpPr>
            <a:spLocks noGrp="1" noChangeArrowheads="1"/>
          </p:cNvSpPr>
          <p:nvPr>
            <p:ph type="body" idx="1"/>
          </p:nvPr>
        </p:nvSpPr>
        <p:spPr>
          <a:xfrm>
            <a:off x="441325" y="1612900"/>
            <a:ext cx="7239000" cy="2317750"/>
          </a:xfrm>
        </p:spPr>
        <p:txBody>
          <a:bodyPr/>
          <a:lstStyle/>
          <a:p>
            <a:r>
              <a:rPr lang="en-GB" sz="2200" dirty="0"/>
              <a:t>Win </a:t>
            </a:r>
            <a:r>
              <a:rPr lang="en-GB" sz="2200" dirty="0" err="1"/>
              <a:t>win</a:t>
            </a:r>
            <a:r>
              <a:rPr lang="en-GB" sz="2200" dirty="0"/>
              <a:t> approach</a:t>
            </a:r>
          </a:p>
          <a:p>
            <a:r>
              <a:rPr lang="en-GB" sz="2200" dirty="0"/>
              <a:t>Cooperation</a:t>
            </a:r>
          </a:p>
          <a:p>
            <a:r>
              <a:rPr lang="en-GB" sz="2200" dirty="0"/>
              <a:t>Trusting</a:t>
            </a:r>
          </a:p>
          <a:p>
            <a:r>
              <a:rPr lang="en-GB" sz="2200" dirty="0"/>
              <a:t>Pacifying</a:t>
            </a:r>
          </a:p>
          <a:p>
            <a:r>
              <a:rPr lang="en-GB" sz="2200" dirty="0"/>
              <a:t>Relational</a:t>
            </a:r>
          </a:p>
          <a:p>
            <a:r>
              <a:rPr lang="en-GB" sz="2200" dirty="0"/>
              <a:t>Giving</a:t>
            </a:r>
          </a:p>
        </p:txBody>
      </p:sp>
      <p:sp>
        <p:nvSpPr>
          <p:cNvPr id="385028" name="AutoShape 4"/>
          <p:cNvSpPr>
            <a:spLocks noChangeArrowheads="1"/>
          </p:cNvSpPr>
          <p:nvPr/>
        </p:nvSpPr>
        <p:spPr bwMode="auto">
          <a:xfrm>
            <a:off x="6732588" y="306388"/>
            <a:ext cx="1706562" cy="1873250"/>
          </a:xfrm>
          <a:prstGeom prst="octagon">
            <a:avLst>
              <a:gd name="adj" fmla="val 29287"/>
            </a:avLst>
          </a:pr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5029" name="Text Box 5"/>
          <p:cNvSpPr txBox="1">
            <a:spLocks noChangeArrowheads="1"/>
          </p:cNvSpPr>
          <p:nvPr/>
        </p:nvSpPr>
        <p:spPr bwMode="auto">
          <a:xfrm>
            <a:off x="250825" y="4365625"/>
            <a:ext cx="864235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800" b="1" dirty="0">
                <a:solidFill>
                  <a:schemeClr val="accent3"/>
                </a:solidFill>
                <a:cs typeface="Arial" charset="0"/>
              </a:rPr>
              <a:t>Kennedy talks of a ‘behavioural dilemma’, do you cooperate (blue) or defect (red)?</a:t>
            </a:r>
          </a:p>
          <a:p>
            <a:pPr>
              <a:spcBef>
                <a:spcPct val="50000"/>
              </a:spcBef>
            </a:pPr>
            <a:r>
              <a:rPr lang="en-GB" sz="1800" b="1" dirty="0">
                <a:solidFill>
                  <a:schemeClr val="accent3"/>
                </a:solidFill>
                <a:cs typeface="Arial" charset="0"/>
              </a:rPr>
              <a:t>Can you trust the other person? And to what extent?  Trusting someone involves risk, on the one hand being too trusting is naïve and on the other, not trusting at all can create deceitful behaviour.</a:t>
            </a:r>
          </a:p>
          <a:p>
            <a:pPr>
              <a:spcBef>
                <a:spcPct val="50000"/>
              </a:spcBef>
            </a:pPr>
            <a:r>
              <a:rPr lang="en-GB" sz="1800" b="1" dirty="0">
                <a:solidFill>
                  <a:schemeClr val="accent3"/>
                </a:solidFill>
                <a:cs typeface="Arial" charset="0"/>
              </a:rPr>
              <a:t>The answer is to merge blue and red behaviour into purple.</a:t>
            </a:r>
          </a:p>
          <a:p>
            <a:pPr>
              <a:spcBef>
                <a:spcPct val="50000"/>
              </a:spcBef>
            </a:pPr>
            <a:endParaRPr lang="en-GB" sz="1800" b="1" dirty="0">
              <a:cs typeface="Arial" charset="0"/>
            </a:endParaRPr>
          </a:p>
        </p:txBody>
      </p:sp>
      <p:sp>
        <p:nvSpPr>
          <p:cNvPr id="385030" name="Text Box 6"/>
          <p:cNvSpPr txBox="1">
            <a:spLocks noChangeArrowheads="1"/>
          </p:cNvSpPr>
          <p:nvPr/>
        </p:nvSpPr>
        <p:spPr bwMode="auto">
          <a:xfrm>
            <a:off x="8877300" y="0"/>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a:latin typeface="Tahoma" pitchFamily="34" charset="0"/>
                <a:cs typeface="Arial" charset="0"/>
              </a:rPr>
              <a:t>9</a:t>
            </a:r>
          </a:p>
        </p:txBody>
      </p:sp>
    </p:spTree>
    <p:extLst>
      <p:ext uri="{BB962C8B-B14F-4D97-AF65-F5344CB8AC3E}">
        <p14:creationId xmlns:p14="http://schemas.microsoft.com/office/powerpoint/2010/main" val="2494232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500" fill="hold"/>
                                        <p:tgtEl>
                                          <p:spTgt spid="38502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GB" b="1">
                <a:solidFill>
                  <a:srgbClr val="800080"/>
                </a:solidFill>
              </a:rPr>
              <a:t>PURPLE</a:t>
            </a:r>
            <a:r>
              <a:rPr lang="en-GB"/>
              <a:t> Behaviour</a:t>
            </a:r>
          </a:p>
        </p:txBody>
      </p:sp>
      <p:sp>
        <p:nvSpPr>
          <p:cNvPr id="387075" name="Rectangle 3"/>
          <p:cNvSpPr>
            <a:spLocks noGrp="1" noChangeArrowheads="1"/>
          </p:cNvSpPr>
          <p:nvPr>
            <p:ph type="body" idx="1"/>
          </p:nvPr>
        </p:nvSpPr>
        <p:spPr>
          <a:xfrm>
            <a:off x="296863" y="1582738"/>
            <a:ext cx="8229600" cy="4032250"/>
          </a:xfrm>
        </p:spPr>
        <p:txBody>
          <a:bodyPr/>
          <a:lstStyle/>
          <a:p>
            <a:r>
              <a:rPr lang="en-GB" sz="2000" dirty="0"/>
              <a:t>Give me some of what I want (</a:t>
            </a:r>
            <a:r>
              <a:rPr lang="en-GB" sz="2000" dirty="0">
                <a:solidFill>
                  <a:srgbClr val="FF0000"/>
                </a:solidFill>
              </a:rPr>
              <a:t>red</a:t>
            </a:r>
            <a:r>
              <a:rPr lang="en-GB" sz="2000" dirty="0"/>
              <a:t>)</a:t>
            </a:r>
          </a:p>
          <a:p>
            <a:r>
              <a:rPr lang="en-GB" sz="2000" dirty="0"/>
              <a:t>I’ll give you some of what you want (</a:t>
            </a:r>
            <a:r>
              <a:rPr lang="en-GB" sz="2000" dirty="0">
                <a:solidFill>
                  <a:schemeClr val="accent2"/>
                </a:solidFill>
              </a:rPr>
              <a:t>blue</a:t>
            </a:r>
            <a:r>
              <a:rPr lang="en-GB" sz="2000" dirty="0"/>
              <a:t>)</a:t>
            </a:r>
          </a:p>
          <a:p>
            <a:r>
              <a:rPr lang="en-GB" sz="2000" dirty="0"/>
              <a:t>Deal with people as they are not how you think they are</a:t>
            </a:r>
          </a:p>
          <a:p>
            <a:r>
              <a:rPr lang="en-GB" sz="2000" dirty="0"/>
              <a:t>Good intentions</a:t>
            </a:r>
          </a:p>
          <a:p>
            <a:r>
              <a:rPr lang="en-GB" sz="2000" dirty="0"/>
              <a:t>Two way exchange</a:t>
            </a:r>
          </a:p>
          <a:p>
            <a:r>
              <a:rPr lang="en-GB" sz="2000" dirty="0"/>
              <a:t>Purple behaviour incites purple behaviour</a:t>
            </a:r>
          </a:p>
          <a:p>
            <a:r>
              <a:rPr lang="en-GB" sz="2000" dirty="0"/>
              <a:t>Tit for tat strategies</a:t>
            </a:r>
          </a:p>
          <a:p>
            <a:r>
              <a:rPr lang="en-GB" sz="2000" dirty="0"/>
              <a:t>Open</a:t>
            </a:r>
          </a:p>
          <a:p>
            <a:r>
              <a:rPr lang="en-GB" sz="2000" dirty="0"/>
              <a:t>People know where they stand</a:t>
            </a:r>
          </a:p>
          <a:p>
            <a:r>
              <a:rPr lang="en-GB" sz="2000" dirty="0"/>
              <a:t>Determination to solve problems by both sets of criteria of the merits of the case and/or the terms of a negotiated exchange </a:t>
            </a:r>
          </a:p>
        </p:txBody>
      </p:sp>
      <p:sp>
        <p:nvSpPr>
          <p:cNvPr id="387076" name="AutoShape 4"/>
          <p:cNvSpPr>
            <a:spLocks noChangeArrowheads="1"/>
          </p:cNvSpPr>
          <p:nvPr/>
        </p:nvSpPr>
        <p:spPr bwMode="auto">
          <a:xfrm>
            <a:off x="6659563" y="333375"/>
            <a:ext cx="2079625" cy="1871663"/>
          </a:xfrm>
          <a:prstGeom prst="diamond">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87077" name="Text Box 5"/>
          <p:cNvSpPr txBox="1">
            <a:spLocks noChangeArrowheads="1"/>
          </p:cNvSpPr>
          <p:nvPr/>
        </p:nvSpPr>
        <p:spPr bwMode="auto">
          <a:xfrm>
            <a:off x="277813" y="5681663"/>
            <a:ext cx="8640762"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GB" sz="2000" dirty="0">
                <a:solidFill>
                  <a:schemeClr val="accent3"/>
                </a:solidFill>
                <a:cs typeface="Arial" charset="0"/>
              </a:rPr>
              <a:t>To the red behaviourist the message is loud and clear, ‘You will get nothing from me unless and until I get something from you’.</a:t>
            </a:r>
          </a:p>
          <a:p>
            <a:pPr>
              <a:spcBef>
                <a:spcPct val="50000"/>
              </a:spcBef>
            </a:pPr>
            <a:endParaRPr lang="en-GB" sz="2000" dirty="0">
              <a:latin typeface="Tahoma" pitchFamily="34" charset="0"/>
              <a:cs typeface="Arial" charset="0"/>
            </a:endParaRPr>
          </a:p>
        </p:txBody>
      </p:sp>
      <p:sp>
        <p:nvSpPr>
          <p:cNvPr id="387078" name="Text Box 6"/>
          <p:cNvSpPr txBox="1">
            <a:spLocks noChangeArrowheads="1"/>
          </p:cNvSpPr>
          <p:nvPr/>
        </p:nvSpPr>
        <p:spPr bwMode="auto">
          <a:xfrm>
            <a:off x="8794750" y="0"/>
            <a:ext cx="3492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a:latin typeface="Tahoma" pitchFamily="34" charset="0"/>
                <a:cs typeface="Arial" charset="0"/>
              </a:rPr>
              <a:t>10</a:t>
            </a:r>
          </a:p>
        </p:txBody>
      </p:sp>
    </p:spTree>
    <p:extLst>
      <p:ext uri="{BB962C8B-B14F-4D97-AF65-F5344CB8AC3E}">
        <p14:creationId xmlns:p14="http://schemas.microsoft.com/office/powerpoint/2010/main" val="29649723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500" fill="hold"/>
                                        <p:tgtEl>
                                          <p:spTgt spid="38707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sz="3800"/>
              <a:t>Formulating a Negotiation Strategy</a:t>
            </a:r>
          </a:p>
        </p:txBody>
      </p:sp>
      <p:sp>
        <p:nvSpPr>
          <p:cNvPr id="339971" name="Rectangle 3"/>
          <p:cNvSpPr>
            <a:spLocks noGrp="1" noChangeArrowheads="1"/>
          </p:cNvSpPr>
          <p:nvPr>
            <p:ph type="body" idx="1"/>
          </p:nvPr>
        </p:nvSpPr>
        <p:spPr/>
        <p:txBody>
          <a:bodyPr/>
          <a:lstStyle/>
          <a:p>
            <a:r>
              <a:rPr lang="en-US"/>
              <a:t>Strategic plan</a:t>
            </a:r>
          </a:p>
          <a:p>
            <a:pPr lvl="1"/>
            <a:r>
              <a:rPr lang="en-US"/>
              <a:t>Commitment to an overall approach that has a good chance of achieving the negotiator’s objectives</a:t>
            </a:r>
          </a:p>
          <a:p>
            <a:pPr lvl="2"/>
            <a:r>
              <a:rPr lang="en-CA"/>
              <a:t>Soft : avoid conflict, make concessions; often end up exploited and feeling bitter</a:t>
            </a:r>
          </a:p>
          <a:p>
            <a:pPr lvl="2"/>
            <a:r>
              <a:rPr lang="en-CA"/>
              <a:t>Hard : sees any situation as a contest of wills. Exhausts people and resources and harms relationships</a:t>
            </a:r>
          </a:p>
          <a:p>
            <a:pPr lvl="2"/>
            <a:r>
              <a:rPr lang="en-CA"/>
              <a:t>Other strategies are between hard and soft, but each involves a trade off</a:t>
            </a:r>
            <a:endParaRPr lang="en-US"/>
          </a:p>
          <a:p>
            <a:r>
              <a:rPr lang="en-US"/>
              <a:t>Making good tactical decisions</a:t>
            </a:r>
          </a:p>
        </p:txBody>
      </p:sp>
    </p:spTree>
    <p:extLst>
      <p:ext uri="{BB962C8B-B14F-4D97-AF65-F5344CB8AC3E}">
        <p14:creationId xmlns:p14="http://schemas.microsoft.com/office/powerpoint/2010/main" val="1772183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Starting Point</a:t>
            </a:r>
          </a:p>
        </p:txBody>
      </p:sp>
      <p:sp>
        <p:nvSpPr>
          <p:cNvPr id="354307" name="Rectangle 3"/>
          <p:cNvSpPr>
            <a:spLocks noGrp="1" noChangeArrowheads="1"/>
          </p:cNvSpPr>
          <p:nvPr>
            <p:ph type="body" idx="1"/>
          </p:nvPr>
        </p:nvSpPr>
        <p:spPr/>
        <p:txBody>
          <a:bodyPr/>
          <a:lstStyle/>
          <a:p>
            <a:r>
              <a:rPr lang="en-US"/>
              <a:t>A successful negotiation must have a basic framework</a:t>
            </a:r>
          </a:p>
          <a:p>
            <a:pPr lvl="1"/>
            <a:r>
              <a:rPr lang="en-US"/>
              <a:t>The alternative to negotiation</a:t>
            </a:r>
          </a:p>
          <a:p>
            <a:pPr lvl="1"/>
            <a:r>
              <a:rPr lang="en-US"/>
              <a:t>The minimum threshold for a negotiated deal</a:t>
            </a:r>
          </a:p>
          <a:p>
            <a:pPr lvl="1"/>
            <a:r>
              <a:rPr lang="en-US"/>
              <a:t>How flexible a party is willing to be, and what tradeoffs it is willing to make</a:t>
            </a:r>
          </a:p>
        </p:txBody>
      </p:sp>
    </p:spTree>
    <p:extLst>
      <p:ext uri="{BB962C8B-B14F-4D97-AF65-F5344CB8AC3E}">
        <p14:creationId xmlns:p14="http://schemas.microsoft.com/office/powerpoint/2010/main" val="3130848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225425" y="369888"/>
            <a:ext cx="8710613"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altLang="en-US" sz="4200">
                <a:solidFill>
                  <a:srgbClr val="FF9F03"/>
                </a:solidFill>
              </a:rPr>
              <a:t>Principled Negotiation :The Method</a:t>
            </a:r>
          </a:p>
        </p:txBody>
      </p:sp>
      <p:sp>
        <p:nvSpPr>
          <p:cNvPr id="349187" name="Rectangle 3"/>
          <p:cNvSpPr>
            <a:spLocks noChangeArrowheads="1"/>
          </p:cNvSpPr>
          <p:nvPr/>
        </p:nvSpPr>
        <p:spPr bwMode="auto">
          <a:xfrm>
            <a:off x="638175" y="1590675"/>
            <a:ext cx="7850188"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FontTx/>
              <a:buChar char="•"/>
            </a:pPr>
            <a:r>
              <a:rPr lang="en-US" altLang="en-US" sz="3200" dirty="0">
                <a:solidFill>
                  <a:schemeClr val="accent3"/>
                </a:solidFill>
              </a:rPr>
              <a:t>Separate the </a:t>
            </a:r>
            <a:r>
              <a:rPr lang="en-US" altLang="en-US" sz="3200" i="1" dirty="0">
                <a:solidFill>
                  <a:schemeClr val="accent3"/>
                </a:solidFill>
              </a:rPr>
              <a:t>people </a:t>
            </a:r>
            <a:r>
              <a:rPr lang="en-US" altLang="en-US" sz="3200" dirty="0">
                <a:solidFill>
                  <a:schemeClr val="accent3"/>
                </a:solidFill>
              </a:rPr>
              <a:t>From the </a:t>
            </a:r>
            <a:r>
              <a:rPr lang="en-US" altLang="en-US" sz="3200" i="1" dirty="0">
                <a:solidFill>
                  <a:schemeClr val="accent3"/>
                </a:solidFill>
              </a:rPr>
              <a:t>problem</a:t>
            </a:r>
          </a:p>
          <a:p>
            <a:pPr marL="342900" indent="-342900">
              <a:spcBef>
                <a:spcPct val="20000"/>
              </a:spcBef>
              <a:buFontTx/>
              <a:buChar char="•"/>
            </a:pPr>
            <a:endParaRPr lang="en-US" altLang="en-US" sz="3200" dirty="0">
              <a:solidFill>
                <a:schemeClr val="accent3"/>
              </a:solidFill>
            </a:endParaRPr>
          </a:p>
          <a:p>
            <a:pPr marL="342900" indent="-342900">
              <a:spcBef>
                <a:spcPct val="20000"/>
              </a:spcBef>
              <a:buFontTx/>
              <a:buChar char="•"/>
            </a:pPr>
            <a:r>
              <a:rPr lang="en-US" altLang="en-US" sz="3200" dirty="0">
                <a:solidFill>
                  <a:schemeClr val="accent3"/>
                </a:solidFill>
              </a:rPr>
              <a:t>Focus on </a:t>
            </a:r>
            <a:r>
              <a:rPr lang="en-US" altLang="en-US" sz="3200" i="1" dirty="0">
                <a:solidFill>
                  <a:schemeClr val="accent3"/>
                </a:solidFill>
              </a:rPr>
              <a:t>interests</a:t>
            </a:r>
            <a:r>
              <a:rPr lang="en-US" altLang="en-US" sz="3200" dirty="0">
                <a:solidFill>
                  <a:schemeClr val="accent3"/>
                </a:solidFill>
              </a:rPr>
              <a:t>, Not </a:t>
            </a:r>
            <a:r>
              <a:rPr lang="en-US" altLang="en-US" sz="3200" i="1" dirty="0">
                <a:solidFill>
                  <a:schemeClr val="accent3"/>
                </a:solidFill>
              </a:rPr>
              <a:t>positions</a:t>
            </a:r>
            <a:r>
              <a:rPr lang="en-US" altLang="en-US" sz="3200" dirty="0">
                <a:solidFill>
                  <a:schemeClr val="accent3"/>
                </a:solidFill>
              </a:rPr>
              <a:t> </a:t>
            </a:r>
          </a:p>
          <a:p>
            <a:pPr marL="342900" indent="-342900">
              <a:spcBef>
                <a:spcPct val="20000"/>
              </a:spcBef>
              <a:buFontTx/>
              <a:buChar char="•"/>
            </a:pPr>
            <a:endParaRPr lang="en-US" altLang="en-US" sz="3200" dirty="0">
              <a:solidFill>
                <a:schemeClr val="accent3"/>
              </a:solidFill>
            </a:endParaRPr>
          </a:p>
          <a:p>
            <a:pPr marL="342900" indent="-342900">
              <a:spcBef>
                <a:spcPct val="20000"/>
              </a:spcBef>
              <a:buFontTx/>
              <a:buChar char="•"/>
            </a:pPr>
            <a:r>
              <a:rPr lang="en-US" altLang="en-US" sz="3200" dirty="0">
                <a:solidFill>
                  <a:schemeClr val="accent3"/>
                </a:solidFill>
              </a:rPr>
              <a:t>Invent </a:t>
            </a:r>
            <a:r>
              <a:rPr lang="en-US" altLang="en-US" sz="3200" i="1" dirty="0">
                <a:solidFill>
                  <a:schemeClr val="accent3"/>
                </a:solidFill>
              </a:rPr>
              <a:t>options</a:t>
            </a:r>
            <a:r>
              <a:rPr lang="en-US" altLang="en-US" sz="3200" dirty="0">
                <a:solidFill>
                  <a:schemeClr val="accent3"/>
                </a:solidFill>
              </a:rPr>
              <a:t> For </a:t>
            </a:r>
            <a:r>
              <a:rPr lang="en-US" altLang="en-US" sz="3200" i="1" dirty="0">
                <a:solidFill>
                  <a:schemeClr val="accent3"/>
                </a:solidFill>
              </a:rPr>
              <a:t>mutual gain</a:t>
            </a:r>
          </a:p>
          <a:p>
            <a:pPr marL="342900" indent="-342900">
              <a:spcBef>
                <a:spcPct val="20000"/>
              </a:spcBef>
              <a:buFontTx/>
              <a:buChar char="•"/>
            </a:pPr>
            <a:endParaRPr lang="en-US" altLang="en-US" sz="3200" dirty="0">
              <a:solidFill>
                <a:schemeClr val="accent3"/>
              </a:solidFill>
            </a:endParaRPr>
          </a:p>
          <a:p>
            <a:pPr marL="342900" indent="-342900">
              <a:spcBef>
                <a:spcPct val="20000"/>
              </a:spcBef>
              <a:buFontTx/>
              <a:buChar char="•"/>
            </a:pPr>
            <a:r>
              <a:rPr lang="en-US" altLang="en-US" sz="3200" dirty="0">
                <a:solidFill>
                  <a:schemeClr val="accent3"/>
                </a:solidFill>
              </a:rPr>
              <a:t>Use objective </a:t>
            </a:r>
            <a:r>
              <a:rPr lang="en-US" altLang="en-US" sz="3200" i="1" dirty="0">
                <a:solidFill>
                  <a:schemeClr val="accent3"/>
                </a:solidFill>
              </a:rPr>
              <a:t>criteria</a:t>
            </a:r>
          </a:p>
        </p:txBody>
      </p:sp>
      <p:sp>
        <p:nvSpPr>
          <p:cNvPr id="349188" name="Text Box 4"/>
          <p:cNvSpPr txBox="1">
            <a:spLocks noChangeArrowheads="1"/>
          </p:cNvSpPr>
          <p:nvPr/>
        </p:nvSpPr>
        <p:spPr bwMode="auto">
          <a:xfrm>
            <a:off x="4929188" y="6583363"/>
            <a:ext cx="4256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cs typeface="Arial" charset="0"/>
              </a:rPr>
              <a:t>Modified from material obtained from the Harvard Negotiation Project</a:t>
            </a:r>
          </a:p>
        </p:txBody>
      </p:sp>
    </p:spTree>
    <p:extLst>
      <p:ext uri="{BB962C8B-B14F-4D97-AF65-F5344CB8AC3E}">
        <p14:creationId xmlns:p14="http://schemas.microsoft.com/office/powerpoint/2010/main" val="638566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236538" y="427038"/>
            <a:ext cx="7793037"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altLang="en-US" sz="3200">
                <a:solidFill>
                  <a:srgbClr val="FF9F03"/>
                </a:solidFill>
              </a:rPr>
              <a:t>Separate the </a:t>
            </a:r>
            <a:r>
              <a:rPr lang="en-US" altLang="en-US" sz="3200" i="1">
                <a:solidFill>
                  <a:srgbClr val="FF9F03"/>
                </a:solidFill>
              </a:rPr>
              <a:t>people</a:t>
            </a:r>
            <a:r>
              <a:rPr lang="en-US" altLang="en-US" sz="3200">
                <a:solidFill>
                  <a:srgbClr val="FF9F03"/>
                </a:solidFill>
              </a:rPr>
              <a:t> from the </a:t>
            </a:r>
            <a:r>
              <a:rPr lang="en-US" altLang="en-US" sz="3200" i="1">
                <a:solidFill>
                  <a:srgbClr val="FF9F03"/>
                </a:solidFill>
              </a:rPr>
              <a:t>problem</a:t>
            </a:r>
          </a:p>
        </p:txBody>
      </p:sp>
      <p:sp>
        <p:nvSpPr>
          <p:cNvPr id="350211" name="Rectangle 3"/>
          <p:cNvSpPr>
            <a:spLocks noChangeArrowheads="1"/>
          </p:cNvSpPr>
          <p:nvPr/>
        </p:nvSpPr>
        <p:spPr bwMode="auto">
          <a:xfrm>
            <a:off x="344488" y="2133600"/>
            <a:ext cx="42275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90000"/>
              </a:lnSpc>
              <a:spcBef>
                <a:spcPct val="20000"/>
              </a:spcBef>
            </a:pPr>
            <a:r>
              <a:rPr lang="en-US" altLang="en-US" sz="2800" u="sng" dirty="0">
                <a:solidFill>
                  <a:schemeClr val="accent3"/>
                </a:solidFill>
              </a:rPr>
              <a:t>Relationship Issues:</a:t>
            </a:r>
          </a:p>
          <a:p>
            <a:pPr marL="342900" indent="-342900">
              <a:lnSpc>
                <a:spcPct val="90000"/>
              </a:lnSpc>
              <a:spcBef>
                <a:spcPct val="20000"/>
              </a:spcBef>
            </a:pPr>
            <a:endParaRPr lang="en-US" altLang="en-US" sz="2800" u="sng" dirty="0">
              <a:solidFill>
                <a:schemeClr val="accent3"/>
              </a:solidFill>
            </a:endParaRPr>
          </a:p>
          <a:p>
            <a:pPr marL="342900" indent="-342900">
              <a:lnSpc>
                <a:spcPct val="90000"/>
              </a:lnSpc>
              <a:spcBef>
                <a:spcPct val="20000"/>
              </a:spcBef>
              <a:buFont typeface="Wingdings" pitchFamily="2" charset="2"/>
              <a:buChar char="§"/>
            </a:pPr>
            <a:r>
              <a:rPr lang="en-US" altLang="en-US" sz="2800" dirty="0">
                <a:solidFill>
                  <a:schemeClr val="accent3"/>
                </a:solidFill>
              </a:rPr>
              <a:t>Emotion/reason</a:t>
            </a:r>
          </a:p>
          <a:p>
            <a:pPr marL="342900" indent="-342900">
              <a:lnSpc>
                <a:spcPct val="90000"/>
              </a:lnSpc>
              <a:spcBef>
                <a:spcPct val="20000"/>
              </a:spcBef>
              <a:buFont typeface="Wingdings" pitchFamily="2" charset="2"/>
              <a:buChar char="§"/>
            </a:pPr>
            <a:r>
              <a:rPr lang="en-US" altLang="en-US" sz="2800" dirty="0">
                <a:solidFill>
                  <a:schemeClr val="accent3"/>
                </a:solidFill>
              </a:rPr>
              <a:t>Understanding</a:t>
            </a:r>
          </a:p>
          <a:p>
            <a:pPr marL="342900" indent="-342900">
              <a:lnSpc>
                <a:spcPct val="90000"/>
              </a:lnSpc>
              <a:spcBef>
                <a:spcPct val="20000"/>
              </a:spcBef>
              <a:buFont typeface="Wingdings" pitchFamily="2" charset="2"/>
              <a:buChar char="§"/>
            </a:pPr>
            <a:r>
              <a:rPr lang="en-US" altLang="en-US" sz="2800" dirty="0">
                <a:solidFill>
                  <a:schemeClr val="accent3"/>
                </a:solidFill>
              </a:rPr>
              <a:t>Communication</a:t>
            </a:r>
          </a:p>
          <a:p>
            <a:pPr marL="342900" indent="-342900">
              <a:lnSpc>
                <a:spcPct val="90000"/>
              </a:lnSpc>
              <a:spcBef>
                <a:spcPct val="20000"/>
              </a:spcBef>
              <a:buFont typeface="Wingdings" pitchFamily="2" charset="2"/>
              <a:buChar char="§"/>
            </a:pPr>
            <a:r>
              <a:rPr lang="en-US" altLang="en-US" sz="2800" dirty="0">
                <a:solidFill>
                  <a:schemeClr val="accent3"/>
                </a:solidFill>
              </a:rPr>
              <a:t>Reliability</a:t>
            </a:r>
          </a:p>
          <a:p>
            <a:pPr marL="342900" indent="-342900">
              <a:lnSpc>
                <a:spcPct val="90000"/>
              </a:lnSpc>
              <a:spcBef>
                <a:spcPct val="20000"/>
              </a:spcBef>
              <a:buFont typeface="Wingdings" pitchFamily="2" charset="2"/>
              <a:buChar char="§"/>
            </a:pPr>
            <a:r>
              <a:rPr lang="en-US" altLang="en-US" sz="2800" dirty="0">
                <a:solidFill>
                  <a:schemeClr val="accent3"/>
                </a:solidFill>
              </a:rPr>
              <a:t>Coercion/persuasion</a:t>
            </a:r>
          </a:p>
          <a:p>
            <a:pPr marL="342900" indent="-342900">
              <a:lnSpc>
                <a:spcPct val="90000"/>
              </a:lnSpc>
              <a:spcBef>
                <a:spcPct val="20000"/>
              </a:spcBef>
              <a:buFont typeface="Wingdings" pitchFamily="2" charset="2"/>
              <a:buChar char="§"/>
            </a:pPr>
            <a:r>
              <a:rPr lang="en-US" altLang="en-US" sz="2800" dirty="0">
                <a:solidFill>
                  <a:schemeClr val="accent3"/>
                </a:solidFill>
              </a:rPr>
              <a:t>Acceptance/respect</a:t>
            </a:r>
          </a:p>
        </p:txBody>
      </p:sp>
      <p:sp>
        <p:nvSpPr>
          <p:cNvPr id="350212" name="Rectangle 4"/>
          <p:cNvSpPr>
            <a:spLocks noChangeArrowheads="1"/>
          </p:cNvSpPr>
          <p:nvPr/>
        </p:nvSpPr>
        <p:spPr bwMode="auto">
          <a:xfrm>
            <a:off x="4578350" y="2093913"/>
            <a:ext cx="422751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90000"/>
              </a:lnSpc>
              <a:spcBef>
                <a:spcPct val="20000"/>
              </a:spcBef>
              <a:buClr>
                <a:schemeClr val="folHlink"/>
              </a:buClr>
              <a:buSzPct val="60000"/>
              <a:buFont typeface="Wingdings" pitchFamily="2" charset="2"/>
              <a:buNone/>
            </a:pPr>
            <a:r>
              <a:rPr lang="en-US" altLang="en-US" sz="2800" u="sng" dirty="0">
                <a:solidFill>
                  <a:schemeClr val="accent3"/>
                </a:solidFill>
                <a:cs typeface="Arial" charset="0"/>
              </a:rPr>
              <a:t>Substantive Issues:</a:t>
            </a:r>
          </a:p>
          <a:p>
            <a:pPr marL="342900" indent="-342900">
              <a:lnSpc>
                <a:spcPct val="90000"/>
              </a:lnSpc>
              <a:spcBef>
                <a:spcPct val="20000"/>
              </a:spcBef>
              <a:buClr>
                <a:schemeClr val="folHlink"/>
              </a:buClr>
              <a:buSzPct val="60000"/>
              <a:buFont typeface="Wingdings" pitchFamily="2" charset="2"/>
              <a:buNone/>
            </a:pPr>
            <a:endParaRPr lang="en-US" altLang="en-US" sz="2800" u="sng" dirty="0">
              <a:solidFill>
                <a:schemeClr val="accent3"/>
              </a:solidFill>
              <a:cs typeface="Arial" charset="0"/>
            </a:endParaRP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Money</a:t>
            </a: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Terms</a:t>
            </a: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Conditions</a:t>
            </a: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Concessions</a:t>
            </a: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Promises</a:t>
            </a:r>
          </a:p>
          <a:p>
            <a:pPr marL="342900" indent="-342900">
              <a:lnSpc>
                <a:spcPct val="90000"/>
              </a:lnSpc>
              <a:spcBef>
                <a:spcPct val="20000"/>
              </a:spcBef>
              <a:buClr>
                <a:schemeClr val="tx1"/>
              </a:buClr>
              <a:buSzPct val="60000"/>
              <a:buFont typeface="Wingdings" pitchFamily="2" charset="2"/>
              <a:buChar char="§"/>
            </a:pPr>
            <a:r>
              <a:rPr lang="en-US" altLang="en-US" sz="2800" dirty="0">
                <a:solidFill>
                  <a:schemeClr val="accent3"/>
                </a:solidFill>
                <a:cs typeface="Arial" charset="0"/>
              </a:rPr>
              <a:t>Dates/numbers</a:t>
            </a:r>
          </a:p>
        </p:txBody>
      </p:sp>
      <p:sp>
        <p:nvSpPr>
          <p:cNvPr id="350213" name="Text Box 5"/>
          <p:cNvSpPr txBox="1">
            <a:spLocks noChangeArrowheads="1"/>
          </p:cNvSpPr>
          <p:nvPr/>
        </p:nvSpPr>
        <p:spPr bwMode="auto">
          <a:xfrm>
            <a:off x="4929188" y="6554788"/>
            <a:ext cx="42148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cs typeface="Arial" charset="0"/>
              </a:rPr>
              <a:t>Modified from material obtained from the Harvard Negotiation Project</a:t>
            </a:r>
          </a:p>
        </p:txBody>
      </p:sp>
    </p:spTree>
    <p:extLst>
      <p:ext uri="{BB962C8B-B14F-4D97-AF65-F5344CB8AC3E}">
        <p14:creationId xmlns:p14="http://schemas.microsoft.com/office/powerpoint/2010/main" val="4137178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360363" y="404813"/>
            <a:ext cx="8382000" cy="533400"/>
          </a:xfrm>
          <a:noFill/>
          <a:ln/>
        </p:spPr>
        <p:txBody>
          <a:bodyPr/>
          <a:lstStyle/>
          <a:p>
            <a:r>
              <a:rPr lang="en-US" sz="4400">
                <a:latin typeface="Arial Narrow" pitchFamily="34" charset="0"/>
              </a:rPr>
              <a:t>Problem</a:t>
            </a:r>
          </a:p>
        </p:txBody>
      </p:sp>
      <p:sp>
        <p:nvSpPr>
          <p:cNvPr id="399363" name="Rectangle 3"/>
          <p:cNvSpPr>
            <a:spLocks noGrp="1" noChangeArrowheads="1"/>
          </p:cNvSpPr>
          <p:nvPr>
            <p:ph type="body" sz="half" idx="1"/>
          </p:nvPr>
        </p:nvSpPr>
        <p:spPr>
          <a:xfrm>
            <a:off x="381000" y="2438400"/>
            <a:ext cx="4076700" cy="3913188"/>
          </a:xfrm>
          <a:noFill/>
          <a:ln/>
        </p:spPr>
        <p:txBody>
          <a:bodyPr/>
          <a:lstStyle/>
          <a:p>
            <a:pPr marL="381000" indent="-381000">
              <a:lnSpc>
                <a:spcPct val="90000"/>
              </a:lnSpc>
              <a:spcBef>
                <a:spcPct val="0"/>
              </a:spcBef>
              <a:buClr>
                <a:srgbClr val="FF0000"/>
              </a:buClr>
            </a:pPr>
            <a:r>
              <a:rPr lang="en-US" sz="1800" b="1" dirty="0">
                <a:latin typeface="Arial Narrow" pitchFamily="34" charset="0"/>
              </a:rPr>
              <a:t>Participants are friends</a:t>
            </a:r>
          </a:p>
          <a:p>
            <a:pPr marL="381000" indent="-381000">
              <a:lnSpc>
                <a:spcPct val="90000"/>
              </a:lnSpc>
              <a:spcBef>
                <a:spcPct val="0"/>
              </a:spcBef>
              <a:buClr>
                <a:srgbClr val="FF0000"/>
              </a:buClr>
            </a:pPr>
            <a:r>
              <a:rPr lang="en-US" sz="1800" b="1" dirty="0">
                <a:latin typeface="Arial Narrow" pitchFamily="34" charset="0"/>
              </a:rPr>
              <a:t>The goal is agreement</a:t>
            </a:r>
          </a:p>
          <a:p>
            <a:pPr marL="381000" indent="-381000">
              <a:lnSpc>
                <a:spcPct val="90000"/>
              </a:lnSpc>
              <a:spcBef>
                <a:spcPct val="0"/>
              </a:spcBef>
              <a:buClr>
                <a:srgbClr val="FF0000"/>
              </a:buClr>
            </a:pPr>
            <a:r>
              <a:rPr lang="en-US" sz="1800" b="1" dirty="0">
                <a:latin typeface="Arial Narrow" pitchFamily="34" charset="0"/>
              </a:rPr>
              <a:t>Make concessions to cultivate the relationship</a:t>
            </a:r>
          </a:p>
          <a:p>
            <a:pPr marL="381000" indent="-381000">
              <a:lnSpc>
                <a:spcPct val="90000"/>
              </a:lnSpc>
              <a:spcBef>
                <a:spcPct val="0"/>
              </a:spcBef>
              <a:buClr>
                <a:srgbClr val="FF0000"/>
              </a:buClr>
            </a:pPr>
            <a:r>
              <a:rPr lang="en-US" sz="1800" b="1" dirty="0">
                <a:latin typeface="Arial Narrow" pitchFamily="34" charset="0"/>
              </a:rPr>
              <a:t>Be soft on the people and the problem</a:t>
            </a:r>
          </a:p>
          <a:p>
            <a:pPr marL="381000" indent="-381000">
              <a:lnSpc>
                <a:spcPct val="90000"/>
              </a:lnSpc>
              <a:spcBef>
                <a:spcPct val="0"/>
              </a:spcBef>
              <a:buClr>
                <a:srgbClr val="FF0000"/>
              </a:buClr>
            </a:pPr>
            <a:r>
              <a:rPr lang="en-US" sz="1800" b="1" dirty="0">
                <a:latin typeface="Arial Narrow" pitchFamily="34" charset="0"/>
              </a:rPr>
              <a:t>Trust others</a:t>
            </a:r>
          </a:p>
          <a:p>
            <a:pPr marL="381000" indent="-381000">
              <a:lnSpc>
                <a:spcPct val="90000"/>
              </a:lnSpc>
              <a:spcBef>
                <a:spcPct val="0"/>
              </a:spcBef>
              <a:buClr>
                <a:srgbClr val="FF0000"/>
              </a:buClr>
            </a:pPr>
            <a:r>
              <a:rPr lang="en-US" sz="1800" b="1" dirty="0">
                <a:latin typeface="Arial Narrow" pitchFamily="34" charset="0"/>
              </a:rPr>
              <a:t>Change your position easily</a:t>
            </a:r>
          </a:p>
          <a:p>
            <a:pPr marL="381000" indent="-381000">
              <a:lnSpc>
                <a:spcPct val="90000"/>
              </a:lnSpc>
              <a:spcBef>
                <a:spcPct val="0"/>
              </a:spcBef>
              <a:buClr>
                <a:srgbClr val="FF0000"/>
              </a:buClr>
            </a:pPr>
            <a:r>
              <a:rPr lang="en-US" sz="1800" b="1" dirty="0">
                <a:latin typeface="Arial Narrow" pitchFamily="34" charset="0"/>
              </a:rPr>
              <a:t>Make offers</a:t>
            </a:r>
          </a:p>
          <a:p>
            <a:pPr marL="381000" indent="-381000">
              <a:lnSpc>
                <a:spcPct val="90000"/>
              </a:lnSpc>
              <a:spcBef>
                <a:spcPct val="0"/>
              </a:spcBef>
              <a:buClr>
                <a:srgbClr val="FF0000"/>
              </a:buClr>
            </a:pPr>
            <a:r>
              <a:rPr lang="en-US" sz="1800" b="1" dirty="0">
                <a:latin typeface="Arial Narrow" pitchFamily="34" charset="0"/>
              </a:rPr>
              <a:t>Disclose your bottom line</a:t>
            </a:r>
          </a:p>
          <a:p>
            <a:pPr marL="381000" indent="-381000">
              <a:lnSpc>
                <a:spcPct val="90000"/>
              </a:lnSpc>
              <a:spcBef>
                <a:spcPct val="0"/>
              </a:spcBef>
              <a:buClr>
                <a:srgbClr val="FF0000"/>
              </a:buClr>
            </a:pPr>
            <a:r>
              <a:rPr lang="en-US" sz="1800" b="1" dirty="0">
                <a:latin typeface="Arial Narrow" pitchFamily="34" charset="0"/>
              </a:rPr>
              <a:t>Accept one-sided losses to reach agreement</a:t>
            </a:r>
          </a:p>
          <a:p>
            <a:pPr marL="381000" indent="-381000">
              <a:lnSpc>
                <a:spcPct val="90000"/>
              </a:lnSpc>
              <a:spcBef>
                <a:spcPct val="0"/>
              </a:spcBef>
              <a:buClr>
                <a:srgbClr val="FF0000"/>
              </a:buClr>
            </a:pPr>
            <a:r>
              <a:rPr lang="en-US" sz="1800" b="1" dirty="0">
                <a:latin typeface="Arial Narrow" pitchFamily="34" charset="0"/>
              </a:rPr>
              <a:t>Search for the single answer: the one they will accept</a:t>
            </a:r>
          </a:p>
          <a:p>
            <a:pPr marL="381000" indent="-381000">
              <a:lnSpc>
                <a:spcPct val="90000"/>
              </a:lnSpc>
              <a:spcBef>
                <a:spcPct val="0"/>
              </a:spcBef>
              <a:buClr>
                <a:srgbClr val="FF0000"/>
              </a:buClr>
            </a:pPr>
            <a:r>
              <a:rPr lang="en-US" sz="1800" b="1" dirty="0">
                <a:latin typeface="Arial Narrow" pitchFamily="34" charset="0"/>
              </a:rPr>
              <a:t>Insist on agreement</a:t>
            </a:r>
          </a:p>
          <a:p>
            <a:pPr marL="381000" indent="-381000">
              <a:lnSpc>
                <a:spcPct val="90000"/>
              </a:lnSpc>
              <a:spcBef>
                <a:spcPct val="0"/>
              </a:spcBef>
              <a:buClr>
                <a:srgbClr val="FF0000"/>
              </a:buClr>
            </a:pPr>
            <a:r>
              <a:rPr lang="en-US" sz="1800" b="1" dirty="0">
                <a:latin typeface="Arial Narrow" pitchFamily="34" charset="0"/>
              </a:rPr>
              <a:t>Try to avoid a contest of wills</a:t>
            </a:r>
          </a:p>
          <a:p>
            <a:pPr marL="381000" indent="-381000">
              <a:lnSpc>
                <a:spcPct val="90000"/>
              </a:lnSpc>
              <a:spcBef>
                <a:spcPct val="0"/>
              </a:spcBef>
              <a:buClr>
                <a:srgbClr val="FF0000"/>
              </a:buClr>
            </a:pPr>
            <a:r>
              <a:rPr lang="en-US" sz="1800" b="1" dirty="0">
                <a:latin typeface="Arial Narrow" pitchFamily="34" charset="0"/>
              </a:rPr>
              <a:t>Yield to pressure</a:t>
            </a:r>
          </a:p>
        </p:txBody>
      </p:sp>
      <p:sp>
        <p:nvSpPr>
          <p:cNvPr id="399364" name="Rectangle 4"/>
          <p:cNvSpPr>
            <a:spLocks noGrp="1" noChangeArrowheads="1"/>
          </p:cNvSpPr>
          <p:nvPr>
            <p:ph type="body" sz="half" idx="2"/>
          </p:nvPr>
        </p:nvSpPr>
        <p:spPr>
          <a:xfrm>
            <a:off x="4800600" y="2362200"/>
            <a:ext cx="4152900" cy="3913188"/>
          </a:xfrm>
          <a:noFill/>
          <a:ln/>
        </p:spPr>
        <p:txBody>
          <a:bodyPr/>
          <a:lstStyle/>
          <a:p>
            <a:pPr marL="381000" indent="-381000">
              <a:lnSpc>
                <a:spcPct val="90000"/>
              </a:lnSpc>
              <a:spcBef>
                <a:spcPct val="0"/>
              </a:spcBef>
              <a:buClr>
                <a:srgbClr val="FF0000"/>
              </a:buClr>
            </a:pPr>
            <a:r>
              <a:rPr lang="en-US" sz="1800" b="1" dirty="0">
                <a:latin typeface="Arial Narrow" pitchFamily="34" charset="0"/>
              </a:rPr>
              <a:t>Participants are adversaries</a:t>
            </a:r>
          </a:p>
          <a:p>
            <a:pPr marL="381000" indent="-381000">
              <a:lnSpc>
                <a:spcPct val="90000"/>
              </a:lnSpc>
              <a:spcBef>
                <a:spcPct val="0"/>
              </a:spcBef>
              <a:buClr>
                <a:srgbClr val="FF0000"/>
              </a:buClr>
            </a:pPr>
            <a:r>
              <a:rPr lang="en-US" sz="1800" b="1" dirty="0">
                <a:latin typeface="Arial Narrow" pitchFamily="34" charset="0"/>
              </a:rPr>
              <a:t>The goal is victory</a:t>
            </a:r>
          </a:p>
          <a:p>
            <a:pPr marL="381000" indent="-381000">
              <a:lnSpc>
                <a:spcPct val="90000"/>
              </a:lnSpc>
              <a:spcBef>
                <a:spcPct val="0"/>
              </a:spcBef>
              <a:buClr>
                <a:srgbClr val="FF0000"/>
              </a:buClr>
            </a:pPr>
            <a:r>
              <a:rPr lang="en-US" sz="1800" b="1" dirty="0">
                <a:latin typeface="Arial Narrow" pitchFamily="34" charset="0"/>
              </a:rPr>
              <a:t>Demand concessions as a condition of the relationship</a:t>
            </a:r>
          </a:p>
          <a:p>
            <a:pPr marL="381000" indent="-381000">
              <a:lnSpc>
                <a:spcPct val="90000"/>
              </a:lnSpc>
              <a:spcBef>
                <a:spcPct val="0"/>
              </a:spcBef>
              <a:buClr>
                <a:srgbClr val="FF0000"/>
              </a:buClr>
            </a:pPr>
            <a:r>
              <a:rPr lang="en-US" sz="1800" b="1" dirty="0">
                <a:latin typeface="Arial Narrow" pitchFamily="34" charset="0"/>
              </a:rPr>
              <a:t>Be hard on the problem and the people</a:t>
            </a:r>
          </a:p>
          <a:p>
            <a:pPr marL="381000" indent="-381000">
              <a:lnSpc>
                <a:spcPct val="90000"/>
              </a:lnSpc>
              <a:spcBef>
                <a:spcPct val="0"/>
              </a:spcBef>
              <a:buClr>
                <a:srgbClr val="FF0000"/>
              </a:buClr>
            </a:pPr>
            <a:r>
              <a:rPr lang="en-US" sz="1800" b="1" dirty="0">
                <a:latin typeface="Arial Narrow" pitchFamily="34" charset="0"/>
              </a:rPr>
              <a:t>Distrust others</a:t>
            </a:r>
          </a:p>
          <a:p>
            <a:pPr marL="381000" indent="-381000">
              <a:lnSpc>
                <a:spcPct val="90000"/>
              </a:lnSpc>
              <a:spcBef>
                <a:spcPct val="0"/>
              </a:spcBef>
              <a:buClr>
                <a:srgbClr val="FF0000"/>
              </a:buClr>
            </a:pPr>
            <a:r>
              <a:rPr lang="en-US" sz="1800" b="1" dirty="0">
                <a:latin typeface="Arial Narrow" pitchFamily="34" charset="0"/>
              </a:rPr>
              <a:t>Dig in to your position</a:t>
            </a:r>
          </a:p>
          <a:p>
            <a:pPr marL="381000" indent="-381000">
              <a:lnSpc>
                <a:spcPct val="90000"/>
              </a:lnSpc>
              <a:spcBef>
                <a:spcPct val="0"/>
              </a:spcBef>
              <a:buClr>
                <a:srgbClr val="FF0000"/>
              </a:buClr>
            </a:pPr>
            <a:r>
              <a:rPr lang="en-US" sz="1800" b="1" dirty="0">
                <a:latin typeface="Arial Narrow" pitchFamily="34" charset="0"/>
              </a:rPr>
              <a:t>Make threats</a:t>
            </a:r>
          </a:p>
          <a:p>
            <a:pPr marL="381000" indent="-381000">
              <a:lnSpc>
                <a:spcPct val="90000"/>
              </a:lnSpc>
              <a:spcBef>
                <a:spcPct val="0"/>
              </a:spcBef>
              <a:buClr>
                <a:srgbClr val="FF0000"/>
              </a:buClr>
            </a:pPr>
            <a:r>
              <a:rPr lang="en-US" sz="1800" b="1" dirty="0">
                <a:latin typeface="Arial Narrow" pitchFamily="34" charset="0"/>
              </a:rPr>
              <a:t>Mislead as to your bottom line</a:t>
            </a:r>
          </a:p>
          <a:p>
            <a:pPr marL="381000" indent="-381000">
              <a:lnSpc>
                <a:spcPct val="90000"/>
              </a:lnSpc>
              <a:spcBef>
                <a:spcPct val="0"/>
              </a:spcBef>
              <a:buClr>
                <a:srgbClr val="FF0000"/>
              </a:buClr>
            </a:pPr>
            <a:r>
              <a:rPr lang="en-US" sz="1800" b="1" dirty="0">
                <a:latin typeface="Arial Narrow" pitchFamily="34" charset="0"/>
              </a:rPr>
              <a:t>Demand one-sided gains as the price of agreement</a:t>
            </a:r>
          </a:p>
          <a:p>
            <a:pPr marL="381000" indent="-381000">
              <a:lnSpc>
                <a:spcPct val="90000"/>
              </a:lnSpc>
              <a:spcBef>
                <a:spcPct val="0"/>
              </a:spcBef>
              <a:buClr>
                <a:srgbClr val="FF0000"/>
              </a:buClr>
            </a:pPr>
            <a:r>
              <a:rPr lang="en-US" sz="1800" b="1" dirty="0">
                <a:latin typeface="Arial Narrow" pitchFamily="34" charset="0"/>
              </a:rPr>
              <a:t>Search for the single answer: the one you will accept</a:t>
            </a:r>
          </a:p>
          <a:p>
            <a:pPr marL="381000" indent="-381000">
              <a:lnSpc>
                <a:spcPct val="90000"/>
              </a:lnSpc>
              <a:spcBef>
                <a:spcPct val="0"/>
              </a:spcBef>
              <a:buClr>
                <a:srgbClr val="FF0000"/>
              </a:buClr>
            </a:pPr>
            <a:r>
              <a:rPr lang="en-US" sz="1800" b="1" dirty="0">
                <a:latin typeface="Arial Narrow" pitchFamily="34" charset="0"/>
              </a:rPr>
              <a:t>Insist on your position</a:t>
            </a:r>
          </a:p>
          <a:p>
            <a:pPr marL="381000" indent="-381000">
              <a:lnSpc>
                <a:spcPct val="90000"/>
              </a:lnSpc>
              <a:spcBef>
                <a:spcPct val="0"/>
              </a:spcBef>
              <a:buClr>
                <a:srgbClr val="FF0000"/>
              </a:buClr>
            </a:pPr>
            <a:r>
              <a:rPr lang="en-US" sz="1800" b="1" dirty="0">
                <a:latin typeface="Arial Narrow" pitchFamily="34" charset="0"/>
              </a:rPr>
              <a:t>Try to win a contest of wills</a:t>
            </a:r>
          </a:p>
          <a:p>
            <a:pPr marL="381000" indent="-381000">
              <a:lnSpc>
                <a:spcPct val="90000"/>
              </a:lnSpc>
              <a:spcBef>
                <a:spcPct val="0"/>
              </a:spcBef>
              <a:buClr>
                <a:srgbClr val="FF0000"/>
              </a:buClr>
            </a:pPr>
            <a:r>
              <a:rPr lang="en-US" sz="1800" b="1" dirty="0">
                <a:latin typeface="Arial Narrow" pitchFamily="34" charset="0"/>
              </a:rPr>
              <a:t>Apply pressure</a:t>
            </a:r>
          </a:p>
        </p:txBody>
      </p:sp>
      <p:sp>
        <p:nvSpPr>
          <p:cNvPr id="399365" name="Text Box 5"/>
          <p:cNvSpPr txBox="1">
            <a:spLocks noChangeArrowheads="1"/>
          </p:cNvSpPr>
          <p:nvPr/>
        </p:nvSpPr>
        <p:spPr bwMode="auto">
          <a:xfrm>
            <a:off x="381000" y="2028825"/>
            <a:ext cx="4114800" cy="333375"/>
          </a:xfrm>
          <a:prstGeom prst="rect">
            <a:avLst/>
          </a:prstGeom>
          <a:solidFill>
            <a:schemeClr val="bg1"/>
          </a:solidFill>
          <a:ln w="12700">
            <a:solidFill>
              <a:srgbClr val="0000FF"/>
            </a:solidFill>
            <a:miter lim="800000"/>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tIns="7200" bIns="7200" anchor="ctr">
            <a:spAutoFit/>
          </a:bodyPr>
          <a:lstStyle/>
          <a:p>
            <a:pPr algn="ctr" eaLnBrk="0" hangingPunct="0">
              <a:spcBef>
                <a:spcPct val="50000"/>
              </a:spcBef>
            </a:pPr>
            <a:r>
              <a:rPr lang="en-US" sz="2000" b="1">
                <a:latin typeface="Arial Narrow" pitchFamily="34" charset="0"/>
                <a:cs typeface="Arial" charset="0"/>
              </a:rPr>
              <a:t>SOFT</a:t>
            </a:r>
          </a:p>
        </p:txBody>
      </p:sp>
      <p:sp>
        <p:nvSpPr>
          <p:cNvPr id="399366" name="Text Box 6"/>
          <p:cNvSpPr txBox="1">
            <a:spLocks noChangeArrowheads="1"/>
          </p:cNvSpPr>
          <p:nvPr/>
        </p:nvSpPr>
        <p:spPr bwMode="auto">
          <a:xfrm>
            <a:off x="4800600" y="2028825"/>
            <a:ext cx="4114800" cy="333375"/>
          </a:xfrm>
          <a:prstGeom prst="rect">
            <a:avLst/>
          </a:prstGeom>
          <a:solidFill>
            <a:srgbClr val="FF0000"/>
          </a:solidFill>
          <a:ln w="12700">
            <a:solidFill>
              <a:srgbClr val="0000FF"/>
            </a:solidFill>
            <a:miter lim="800000"/>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tIns="7200" bIns="7200" anchor="ctr">
            <a:spAutoFit/>
          </a:bodyPr>
          <a:lstStyle/>
          <a:p>
            <a:pPr algn="ctr" eaLnBrk="0" hangingPunct="0">
              <a:spcBef>
                <a:spcPct val="50000"/>
              </a:spcBef>
            </a:pPr>
            <a:r>
              <a:rPr lang="en-US" sz="2000" b="1">
                <a:latin typeface="Arial Narrow" pitchFamily="34" charset="0"/>
                <a:cs typeface="Arial" charset="0"/>
              </a:rPr>
              <a:t>HARD</a:t>
            </a:r>
          </a:p>
        </p:txBody>
      </p:sp>
      <p:sp>
        <p:nvSpPr>
          <p:cNvPr id="399367" name="Text Box 7"/>
          <p:cNvSpPr txBox="1">
            <a:spLocks noChangeArrowheads="1"/>
          </p:cNvSpPr>
          <p:nvPr/>
        </p:nvSpPr>
        <p:spPr bwMode="auto">
          <a:xfrm>
            <a:off x="381000" y="1571625"/>
            <a:ext cx="4114800" cy="333375"/>
          </a:xfrm>
          <a:prstGeom prst="rect">
            <a:avLst/>
          </a:prstGeom>
          <a:noFill/>
          <a:ln w="12700">
            <a:solidFill>
              <a:srgbClr val="0000FF"/>
            </a:solidFill>
            <a:miter lim="800000"/>
            <a:headEnd type="none" w="sm" len="sm"/>
            <a:tailEnd type="none" w="sm" len="sm"/>
          </a:ln>
          <a:effectLst/>
          <a:extLst>
            <a:ext uri="{909E8E84-426E-40DD-AFC4-6F175D3DCCD1}">
              <a14:hiddenFill xmlns:a14="http://schemas.microsoft.com/office/drawing/2010/main">
                <a:solidFill>
                  <a:srgbClr val="33CC33"/>
                </a:solidFill>
              </a14:hiddenFill>
            </a:ext>
            <a:ext uri="{AF507438-7753-43E0-B8FC-AC1667EBCBE1}">
              <a14:hiddenEffects xmlns:a14="http://schemas.microsoft.com/office/drawing/2010/main">
                <a:effectLst>
                  <a:outerShdw dist="53882" dir="2700000" algn="ctr" rotWithShape="0">
                    <a:schemeClr val="tx1"/>
                  </a:outerShdw>
                </a:effectLst>
              </a14:hiddenEffects>
            </a:ext>
          </a:extLst>
        </p:spPr>
        <p:txBody>
          <a:bodyPr tIns="7200" bIns="7200" anchor="ctr">
            <a:spAutoFit/>
          </a:bodyPr>
          <a:lstStyle/>
          <a:p>
            <a:pPr algn="ctr" eaLnBrk="0" hangingPunct="0">
              <a:spcBef>
                <a:spcPct val="50000"/>
              </a:spcBef>
            </a:pPr>
            <a:r>
              <a:rPr lang="en-US" sz="2000" b="1" dirty="0" err="1" smtClean="0">
                <a:solidFill>
                  <a:schemeClr val="accent3"/>
                </a:solidFill>
                <a:latin typeface="Arial Narrow" pitchFamily="34" charset="0"/>
                <a:cs typeface="Arial" charset="0"/>
              </a:rPr>
              <a:t>Position</a:t>
            </a:r>
            <a:r>
              <a:rPr lang="en-US" sz="2000" b="1" dirty="0" err="1" smtClean="0">
                <a:latin typeface="Arial Narrow" pitchFamily="34" charset="0"/>
                <a:cs typeface="Arial" charset="0"/>
              </a:rPr>
              <a:t>nal</a:t>
            </a:r>
            <a:endParaRPr lang="en-US" sz="2000" b="1" dirty="0">
              <a:latin typeface="Arial Narrow" pitchFamily="34" charset="0"/>
              <a:cs typeface="Arial" charset="0"/>
            </a:endParaRPr>
          </a:p>
        </p:txBody>
      </p:sp>
      <p:sp>
        <p:nvSpPr>
          <p:cNvPr id="399368" name="Text Box 8"/>
          <p:cNvSpPr txBox="1">
            <a:spLocks noChangeArrowheads="1"/>
          </p:cNvSpPr>
          <p:nvPr/>
        </p:nvSpPr>
        <p:spPr bwMode="auto">
          <a:xfrm>
            <a:off x="4800600" y="1571625"/>
            <a:ext cx="4114800" cy="333375"/>
          </a:xfrm>
          <a:prstGeom prst="rect">
            <a:avLst/>
          </a:prstGeom>
          <a:noFill/>
          <a:ln w="12700">
            <a:solidFill>
              <a:srgbClr val="0000FF"/>
            </a:solidFill>
            <a:miter lim="800000"/>
            <a:headEnd type="none" w="sm" len="sm"/>
            <a:tailEnd type="none" w="sm" len="sm"/>
          </a:ln>
          <a:effectLst/>
          <a:extLst>
            <a:ext uri="{909E8E84-426E-40DD-AFC4-6F175D3DCCD1}">
              <a14:hiddenFill xmlns:a14="http://schemas.microsoft.com/office/drawing/2010/main">
                <a:solidFill>
                  <a:srgbClr val="33CC33"/>
                </a:solidFill>
              </a14:hiddenFill>
            </a:ext>
            <a:ext uri="{AF507438-7753-43E0-B8FC-AC1667EBCBE1}">
              <a14:hiddenEffects xmlns:a14="http://schemas.microsoft.com/office/drawing/2010/main">
                <a:effectLst>
                  <a:outerShdw dist="53882" dir="2700000" algn="ctr" rotWithShape="0">
                    <a:schemeClr val="tx1"/>
                  </a:outerShdw>
                </a:effectLst>
              </a14:hiddenEffects>
            </a:ext>
          </a:extLst>
        </p:spPr>
        <p:txBody>
          <a:bodyPr tIns="7200" bIns="7200" anchor="ctr">
            <a:spAutoFit/>
          </a:bodyPr>
          <a:lstStyle/>
          <a:p>
            <a:pPr algn="ctr" eaLnBrk="0" hangingPunct="0">
              <a:spcBef>
                <a:spcPct val="50000"/>
              </a:spcBef>
            </a:pPr>
            <a:r>
              <a:rPr lang="en-US" sz="2000" b="1" dirty="0">
                <a:solidFill>
                  <a:schemeClr val="accent3"/>
                </a:solidFill>
                <a:latin typeface="Arial Narrow" pitchFamily="34" charset="0"/>
                <a:cs typeface="Arial" charset="0"/>
              </a:rPr>
              <a:t>Which game should you play</a:t>
            </a:r>
          </a:p>
        </p:txBody>
      </p:sp>
      <p:sp>
        <p:nvSpPr>
          <p:cNvPr id="399369" name="Text Box 9"/>
          <p:cNvSpPr txBox="1">
            <a:spLocks noChangeArrowheads="1"/>
          </p:cNvSpPr>
          <p:nvPr/>
        </p:nvSpPr>
        <p:spPr bwMode="auto">
          <a:xfrm>
            <a:off x="5781675" y="6373813"/>
            <a:ext cx="3087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200">
                <a:latin typeface="Arial Narrow" pitchFamily="34" charset="0"/>
                <a:cs typeface="Arial" charset="0"/>
              </a:rPr>
              <a:t>“Getting to Yes” - Professor R. Fisher &amp; W. Ury</a:t>
            </a:r>
            <a:endParaRPr lang="en-US" sz="1600">
              <a:latin typeface="Arial Narrow" pitchFamily="34" charset="0"/>
              <a:cs typeface="Arial" charset="0"/>
            </a:endParaRPr>
          </a:p>
        </p:txBody>
      </p:sp>
    </p:spTree>
    <p:extLst>
      <p:ext uri="{BB962C8B-B14F-4D97-AF65-F5344CB8AC3E}">
        <p14:creationId xmlns:p14="http://schemas.microsoft.com/office/powerpoint/2010/main" val="36237802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367"/>
                                        </p:tgtEl>
                                        <p:attrNameLst>
                                          <p:attrName>style.visibility</p:attrName>
                                        </p:attrNameLst>
                                      </p:cBhvr>
                                      <p:to>
                                        <p:strVal val="visible"/>
                                      </p:to>
                                    </p:set>
                                    <p:anim calcmode="lin" valueType="num">
                                      <p:cBhvr additive="base">
                                        <p:cTn id="7" dur="500" fill="hold"/>
                                        <p:tgtEl>
                                          <p:spTgt spid="399367"/>
                                        </p:tgtEl>
                                        <p:attrNameLst>
                                          <p:attrName>ppt_x</p:attrName>
                                        </p:attrNameLst>
                                      </p:cBhvr>
                                      <p:tavLst>
                                        <p:tav tm="0">
                                          <p:val>
                                            <p:strVal val="0-#ppt_w/2"/>
                                          </p:val>
                                        </p:tav>
                                        <p:tav tm="100000">
                                          <p:val>
                                            <p:strVal val="#ppt_x"/>
                                          </p:val>
                                        </p:tav>
                                      </p:tavLst>
                                    </p:anim>
                                    <p:anim calcmode="lin" valueType="num">
                                      <p:cBhvr additive="base">
                                        <p:cTn id="8" dur="500" fill="hold"/>
                                        <p:tgtEl>
                                          <p:spTgt spid="39936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99365"/>
                                        </p:tgtEl>
                                        <p:attrNameLst>
                                          <p:attrName>style.visibility</p:attrName>
                                        </p:attrNameLst>
                                      </p:cBhvr>
                                      <p:to>
                                        <p:strVal val="visible"/>
                                      </p:to>
                                    </p:set>
                                    <p:anim calcmode="lin" valueType="num">
                                      <p:cBhvr additive="base">
                                        <p:cTn id="12" dur="500" fill="hold"/>
                                        <p:tgtEl>
                                          <p:spTgt spid="399365"/>
                                        </p:tgtEl>
                                        <p:attrNameLst>
                                          <p:attrName>ppt_x</p:attrName>
                                        </p:attrNameLst>
                                      </p:cBhvr>
                                      <p:tavLst>
                                        <p:tav tm="0">
                                          <p:val>
                                            <p:strVal val="0-#ppt_w/2"/>
                                          </p:val>
                                        </p:tav>
                                        <p:tav tm="100000">
                                          <p:val>
                                            <p:strVal val="#ppt_x"/>
                                          </p:val>
                                        </p:tav>
                                      </p:tavLst>
                                    </p:anim>
                                    <p:anim calcmode="lin" valueType="num">
                                      <p:cBhvr additive="base">
                                        <p:cTn id="13" dur="500" fill="hold"/>
                                        <p:tgtEl>
                                          <p:spTgt spid="39936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99363"/>
                                        </p:tgtEl>
                                        <p:attrNameLst>
                                          <p:attrName>style.visibility</p:attrName>
                                        </p:attrNameLst>
                                      </p:cBhvr>
                                      <p:to>
                                        <p:strVal val="visible"/>
                                      </p:to>
                                    </p:set>
                                    <p:anim calcmode="lin" valueType="num">
                                      <p:cBhvr additive="base">
                                        <p:cTn id="17" dur="500" fill="hold"/>
                                        <p:tgtEl>
                                          <p:spTgt spid="399363"/>
                                        </p:tgtEl>
                                        <p:attrNameLst>
                                          <p:attrName>ppt_x</p:attrName>
                                        </p:attrNameLst>
                                      </p:cBhvr>
                                      <p:tavLst>
                                        <p:tav tm="0">
                                          <p:val>
                                            <p:strVal val="0-#ppt_w/2"/>
                                          </p:val>
                                        </p:tav>
                                        <p:tav tm="100000">
                                          <p:val>
                                            <p:strVal val="#ppt_x"/>
                                          </p:val>
                                        </p:tav>
                                      </p:tavLst>
                                    </p:anim>
                                    <p:anim calcmode="lin" valueType="num">
                                      <p:cBhvr additive="base">
                                        <p:cTn id="18" dur="500" fill="hold"/>
                                        <p:tgtEl>
                                          <p:spTgt spid="39936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99368"/>
                                        </p:tgtEl>
                                        <p:attrNameLst>
                                          <p:attrName>style.visibility</p:attrName>
                                        </p:attrNameLst>
                                      </p:cBhvr>
                                      <p:to>
                                        <p:strVal val="visible"/>
                                      </p:to>
                                    </p:set>
                                    <p:anim calcmode="lin" valueType="num">
                                      <p:cBhvr additive="base">
                                        <p:cTn id="23" dur="500" fill="hold"/>
                                        <p:tgtEl>
                                          <p:spTgt spid="399368"/>
                                        </p:tgtEl>
                                        <p:attrNameLst>
                                          <p:attrName>ppt_x</p:attrName>
                                        </p:attrNameLst>
                                      </p:cBhvr>
                                      <p:tavLst>
                                        <p:tav tm="0">
                                          <p:val>
                                            <p:strVal val="1+#ppt_w/2"/>
                                          </p:val>
                                        </p:tav>
                                        <p:tav tm="100000">
                                          <p:val>
                                            <p:strVal val="#ppt_x"/>
                                          </p:val>
                                        </p:tav>
                                      </p:tavLst>
                                    </p:anim>
                                    <p:anim calcmode="lin" valueType="num">
                                      <p:cBhvr additive="base">
                                        <p:cTn id="24" dur="500" fill="hold"/>
                                        <p:tgtEl>
                                          <p:spTgt spid="399368"/>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399366"/>
                                        </p:tgtEl>
                                        <p:attrNameLst>
                                          <p:attrName>style.visibility</p:attrName>
                                        </p:attrNameLst>
                                      </p:cBhvr>
                                      <p:to>
                                        <p:strVal val="visible"/>
                                      </p:to>
                                    </p:set>
                                    <p:anim calcmode="lin" valueType="num">
                                      <p:cBhvr additive="base">
                                        <p:cTn id="28" dur="500" fill="hold"/>
                                        <p:tgtEl>
                                          <p:spTgt spid="399366"/>
                                        </p:tgtEl>
                                        <p:attrNameLst>
                                          <p:attrName>ppt_x</p:attrName>
                                        </p:attrNameLst>
                                      </p:cBhvr>
                                      <p:tavLst>
                                        <p:tav tm="0">
                                          <p:val>
                                            <p:strVal val="1+#ppt_w/2"/>
                                          </p:val>
                                        </p:tav>
                                        <p:tav tm="100000">
                                          <p:val>
                                            <p:strVal val="#ppt_x"/>
                                          </p:val>
                                        </p:tav>
                                      </p:tavLst>
                                    </p:anim>
                                    <p:anim calcmode="lin" valueType="num">
                                      <p:cBhvr additive="base">
                                        <p:cTn id="29" dur="500" fill="hold"/>
                                        <p:tgtEl>
                                          <p:spTgt spid="39936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399364"/>
                                        </p:tgtEl>
                                        <p:attrNameLst>
                                          <p:attrName>style.visibility</p:attrName>
                                        </p:attrNameLst>
                                      </p:cBhvr>
                                      <p:to>
                                        <p:strVal val="visible"/>
                                      </p:to>
                                    </p:set>
                                    <p:anim calcmode="lin" valueType="num">
                                      <p:cBhvr additive="base">
                                        <p:cTn id="33" dur="500" fill="hold"/>
                                        <p:tgtEl>
                                          <p:spTgt spid="399364"/>
                                        </p:tgtEl>
                                        <p:attrNameLst>
                                          <p:attrName>ppt_x</p:attrName>
                                        </p:attrNameLst>
                                      </p:cBhvr>
                                      <p:tavLst>
                                        <p:tav tm="0">
                                          <p:val>
                                            <p:strVal val="1+#ppt_w/2"/>
                                          </p:val>
                                        </p:tav>
                                        <p:tav tm="100000">
                                          <p:val>
                                            <p:strVal val="#ppt_x"/>
                                          </p:val>
                                        </p:tav>
                                      </p:tavLst>
                                    </p:anim>
                                    <p:anim calcmode="lin" valueType="num">
                                      <p:cBhvr additive="base">
                                        <p:cTn id="34" dur="500" fill="hold"/>
                                        <p:tgtEl>
                                          <p:spTgt spid="399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autoUpdateAnimBg="0"/>
      <p:bldP spid="399364" grpId="0" autoUpdateAnimBg="0"/>
      <p:bldP spid="399365" grpId="0" animBg="1" autoUpdateAnimBg="0"/>
      <p:bldP spid="399366" grpId="0" animBg="1" autoUpdateAnimBg="0"/>
      <p:bldP spid="399367" grpId="0" animBg="1" autoUpdateAnimBg="0"/>
      <p:bldP spid="39936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4"/>
          <p:cNvSpPr>
            <a:spLocks noGrp="1"/>
          </p:cNvSpPr>
          <p:nvPr>
            <p:ph type="title"/>
          </p:nvPr>
        </p:nvSpPr>
        <p:spPr>
          <a:xfrm>
            <a:off x="1146175" y="265113"/>
            <a:ext cx="7385050" cy="865187"/>
          </a:xfrm>
        </p:spPr>
        <p:txBody>
          <a:bodyPr/>
          <a:lstStyle/>
          <a:p>
            <a:r>
              <a:rPr lang="en-US" b="1" dirty="0" smtClean="0"/>
              <a:t>Summary of Use</a:t>
            </a:r>
            <a:r>
              <a:rPr lang="en-US" dirty="0" smtClean="0"/>
              <a:t>	</a:t>
            </a:r>
          </a:p>
        </p:txBody>
      </p:sp>
      <p:sp>
        <p:nvSpPr>
          <p:cNvPr id="36866" name="Content Placeholder 5"/>
          <p:cNvSpPr>
            <a:spLocks noGrp="1"/>
          </p:cNvSpPr>
          <p:nvPr>
            <p:ph idx="1"/>
          </p:nvPr>
        </p:nvSpPr>
        <p:spPr>
          <a:xfrm>
            <a:off x="787400" y="1355725"/>
            <a:ext cx="7772400" cy="4579938"/>
          </a:xfrm>
        </p:spPr>
        <p:txBody>
          <a:bodyPr/>
          <a:lstStyle/>
          <a:p>
            <a:r>
              <a:rPr lang="en-US" dirty="0" smtClean="0"/>
              <a:t>We use this strategy for:</a:t>
            </a:r>
          </a:p>
          <a:p>
            <a:pPr lvl="1"/>
            <a:r>
              <a:rPr lang="en-US" dirty="0" smtClean="0"/>
              <a:t>One-Time Deals:  Car Purchase, Condo</a:t>
            </a:r>
          </a:p>
          <a:p>
            <a:pPr lvl="1"/>
            <a:endParaRPr lang="en-US" dirty="0" smtClean="0"/>
          </a:p>
          <a:p>
            <a:r>
              <a:rPr lang="en-US" dirty="0" smtClean="0"/>
              <a:t>When:</a:t>
            </a:r>
          </a:p>
          <a:p>
            <a:pPr lvl="1"/>
            <a:r>
              <a:rPr lang="en-US" dirty="0" smtClean="0"/>
              <a:t>Relationship is not important</a:t>
            </a:r>
          </a:p>
          <a:p>
            <a:pPr lvl="1"/>
            <a:endParaRPr lang="en-US" dirty="0" smtClean="0"/>
          </a:p>
          <a:p>
            <a:r>
              <a:rPr lang="en-US" dirty="0" smtClean="0"/>
              <a:t>Or:</a:t>
            </a:r>
          </a:p>
          <a:p>
            <a:pPr lvl="1"/>
            <a:r>
              <a:rPr lang="en-US" dirty="0" smtClean="0"/>
              <a:t>When we reach the Claiming Value stage of other negotiation strategies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371475" y="273050"/>
            <a:ext cx="7793038"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altLang="en-US" sz="4200">
                <a:solidFill>
                  <a:srgbClr val="FF9F03"/>
                </a:solidFill>
              </a:rPr>
              <a:t>Focus on </a:t>
            </a:r>
            <a:r>
              <a:rPr lang="en-US" altLang="en-US" sz="4200" i="1">
                <a:solidFill>
                  <a:srgbClr val="FF9F03"/>
                </a:solidFill>
              </a:rPr>
              <a:t>Interests</a:t>
            </a:r>
            <a:r>
              <a:rPr lang="en-US" altLang="en-US" sz="4200">
                <a:solidFill>
                  <a:srgbClr val="FF9F03"/>
                </a:solidFill>
              </a:rPr>
              <a:t> not </a:t>
            </a:r>
            <a:r>
              <a:rPr lang="en-US" altLang="en-US" sz="4200" i="1">
                <a:solidFill>
                  <a:srgbClr val="FF9F03"/>
                </a:solidFill>
              </a:rPr>
              <a:t>Positions</a:t>
            </a:r>
          </a:p>
        </p:txBody>
      </p:sp>
      <p:sp>
        <p:nvSpPr>
          <p:cNvPr id="351235" name="Rectangle 3"/>
          <p:cNvSpPr>
            <a:spLocks noChangeArrowheads="1"/>
          </p:cNvSpPr>
          <p:nvPr/>
        </p:nvSpPr>
        <p:spPr bwMode="auto">
          <a:xfrm>
            <a:off x="419100" y="1620838"/>
            <a:ext cx="84137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en-US" sz="3200" dirty="0">
                <a:solidFill>
                  <a:schemeClr val="accent3"/>
                </a:solidFill>
              </a:rPr>
              <a:t>Interests = desires and concerns that underlie positions</a:t>
            </a:r>
          </a:p>
          <a:p>
            <a:pPr marL="342900" indent="-342900">
              <a:spcBef>
                <a:spcPct val="20000"/>
              </a:spcBef>
            </a:pPr>
            <a:endParaRPr lang="en-US" altLang="en-US" sz="3200" dirty="0">
              <a:solidFill>
                <a:schemeClr val="accent3"/>
              </a:solidFill>
            </a:endParaRPr>
          </a:p>
          <a:p>
            <a:pPr marL="342900" indent="-342900">
              <a:spcBef>
                <a:spcPct val="20000"/>
              </a:spcBef>
              <a:buFontTx/>
              <a:buChar char="•"/>
            </a:pPr>
            <a:r>
              <a:rPr lang="en-US" altLang="en-US" sz="3200" dirty="0">
                <a:solidFill>
                  <a:schemeClr val="accent3"/>
                </a:solidFill>
              </a:rPr>
              <a:t>Prepare for negotiation: </a:t>
            </a:r>
          </a:p>
          <a:p>
            <a:pPr marL="742950" lvl="1" indent="-285750">
              <a:spcBef>
                <a:spcPct val="20000"/>
              </a:spcBef>
              <a:buFontTx/>
              <a:buChar char="–"/>
            </a:pPr>
            <a:r>
              <a:rPr lang="en-US" altLang="en-US" sz="3200" dirty="0">
                <a:solidFill>
                  <a:schemeClr val="accent3"/>
                </a:solidFill>
              </a:rPr>
              <a:t>Clarify interests </a:t>
            </a:r>
          </a:p>
          <a:p>
            <a:pPr marL="742950" lvl="1" indent="-285750">
              <a:spcBef>
                <a:spcPct val="20000"/>
              </a:spcBef>
              <a:buFontTx/>
              <a:buChar char="–"/>
            </a:pPr>
            <a:r>
              <a:rPr lang="en-US" altLang="en-US" sz="3200" dirty="0">
                <a:solidFill>
                  <a:schemeClr val="accent3"/>
                </a:solidFill>
              </a:rPr>
              <a:t>Understand the interests of the other side</a:t>
            </a:r>
          </a:p>
          <a:p>
            <a:pPr marL="342900" indent="-342900">
              <a:spcBef>
                <a:spcPct val="20000"/>
              </a:spcBef>
              <a:buFontTx/>
              <a:buChar char="•"/>
            </a:pPr>
            <a:r>
              <a:rPr lang="en-US" altLang="en-US" sz="3200" dirty="0">
                <a:solidFill>
                  <a:schemeClr val="accent3"/>
                </a:solidFill>
              </a:rPr>
              <a:t>Focus the negotiation discussion on:</a:t>
            </a:r>
          </a:p>
          <a:p>
            <a:pPr marL="742950" lvl="1" indent="-285750">
              <a:spcBef>
                <a:spcPct val="20000"/>
              </a:spcBef>
              <a:buFontTx/>
              <a:buChar char="–"/>
            </a:pPr>
            <a:r>
              <a:rPr lang="en-US" altLang="en-US" sz="3200" dirty="0">
                <a:solidFill>
                  <a:schemeClr val="accent3"/>
                </a:solidFill>
              </a:rPr>
              <a:t>Interests – not positions</a:t>
            </a:r>
          </a:p>
        </p:txBody>
      </p:sp>
      <p:sp>
        <p:nvSpPr>
          <p:cNvPr id="351237" name="Text Box 5"/>
          <p:cNvSpPr txBox="1">
            <a:spLocks noChangeArrowheads="1"/>
          </p:cNvSpPr>
          <p:nvPr/>
        </p:nvSpPr>
        <p:spPr bwMode="auto">
          <a:xfrm>
            <a:off x="4929188" y="6511925"/>
            <a:ext cx="4256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cs typeface="Arial" charset="0"/>
              </a:rPr>
              <a:t>Modified from material obtained from the Harvard Negotiation Project</a:t>
            </a:r>
          </a:p>
        </p:txBody>
      </p:sp>
    </p:spTree>
    <p:extLst>
      <p:ext uri="{BB962C8B-B14F-4D97-AF65-F5344CB8AC3E}">
        <p14:creationId xmlns:p14="http://schemas.microsoft.com/office/powerpoint/2010/main" val="1138080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351234"/>
                                        </p:tgtEl>
                                        <p:attrNameLst>
                                          <p:attrName>style.visibility</p:attrName>
                                        </p:attrNameLst>
                                      </p:cBhvr>
                                      <p:to>
                                        <p:strVal val="visible"/>
                                      </p:to>
                                    </p:set>
                                    <p:animEffect transition="in" filter="checkerboard(down)">
                                      <p:cBhvr>
                                        <p:cTn id="7" dur="500"/>
                                        <p:tgtEl>
                                          <p:spTgt spid="351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51235">
                                            <p:txEl>
                                              <p:pRg st="0" end="0"/>
                                            </p:txEl>
                                          </p:spTgt>
                                        </p:tgtEl>
                                        <p:attrNameLst>
                                          <p:attrName>style.visibility</p:attrName>
                                        </p:attrNameLst>
                                      </p:cBhvr>
                                      <p:to>
                                        <p:strVal val="visible"/>
                                      </p:to>
                                    </p:set>
                                    <p:animEffect transition="in" filter="checkerboard(down)">
                                      <p:cBhvr>
                                        <p:cTn id="12" dur="500"/>
                                        <p:tgtEl>
                                          <p:spTgt spid="3512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351235">
                                            <p:txEl>
                                              <p:pRg st="2" end="2"/>
                                            </p:txEl>
                                          </p:spTgt>
                                        </p:tgtEl>
                                        <p:attrNameLst>
                                          <p:attrName>style.visibility</p:attrName>
                                        </p:attrNameLst>
                                      </p:cBhvr>
                                      <p:to>
                                        <p:strVal val="visible"/>
                                      </p:to>
                                    </p:set>
                                    <p:animEffect transition="in" filter="checkerboard(down)">
                                      <p:cBhvr>
                                        <p:cTn id="17" dur="500"/>
                                        <p:tgtEl>
                                          <p:spTgt spid="351235">
                                            <p:txEl>
                                              <p:pRg st="2" end="2"/>
                                            </p:txEl>
                                          </p:spTgt>
                                        </p:tgtEl>
                                      </p:cBhvr>
                                    </p:animEffect>
                                  </p:childTnLst>
                                </p:cTn>
                              </p:par>
                              <p:par>
                                <p:cTn id="18" presetID="5" presetClass="entr" presetSubtype="5" fill="hold" grpId="0" nodeType="withEffect">
                                  <p:stCondLst>
                                    <p:cond delay="0"/>
                                  </p:stCondLst>
                                  <p:childTnLst>
                                    <p:set>
                                      <p:cBhvr>
                                        <p:cTn id="19" dur="1" fill="hold">
                                          <p:stCondLst>
                                            <p:cond delay="0"/>
                                          </p:stCondLst>
                                        </p:cTn>
                                        <p:tgtEl>
                                          <p:spTgt spid="351235">
                                            <p:txEl>
                                              <p:pRg st="3" end="3"/>
                                            </p:txEl>
                                          </p:spTgt>
                                        </p:tgtEl>
                                        <p:attrNameLst>
                                          <p:attrName>style.visibility</p:attrName>
                                        </p:attrNameLst>
                                      </p:cBhvr>
                                      <p:to>
                                        <p:strVal val="visible"/>
                                      </p:to>
                                    </p:set>
                                    <p:animEffect transition="in" filter="checkerboard(down)">
                                      <p:cBhvr>
                                        <p:cTn id="20" dur="500"/>
                                        <p:tgtEl>
                                          <p:spTgt spid="351235">
                                            <p:txEl>
                                              <p:pRg st="3" end="3"/>
                                            </p:txEl>
                                          </p:spTgt>
                                        </p:tgtEl>
                                      </p:cBhvr>
                                    </p:animEffect>
                                  </p:childTnLst>
                                </p:cTn>
                              </p:par>
                              <p:par>
                                <p:cTn id="21" presetID="5" presetClass="entr" presetSubtype="5" fill="hold" grpId="0" nodeType="withEffect">
                                  <p:stCondLst>
                                    <p:cond delay="0"/>
                                  </p:stCondLst>
                                  <p:childTnLst>
                                    <p:set>
                                      <p:cBhvr>
                                        <p:cTn id="22" dur="1" fill="hold">
                                          <p:stCondLst>
                                            <p:cond delay="0"/>
                                          </p:stCondLst>
                                        </p:cTn>
                                        <p:tgtEl>
                                          <p:spTgt spid="351235">
                                            <p:txEl>
                                              <p:pRg st="4" end="4"/>
                                            </p:txEl>
                                          </p:spTgt>
                                        </p:tgtEl>
                                        <p:attrNameLst>
                                          <p:attrName>style.visibility</p:attrName>
                                        </p:attrNameLst>
                                      </p:cBhvr>
                                      <p:to>
                                        <p:strVal val="visible"/>
                                      </p:to>
                                    </p:set>
                                    <p:animEffect transition="in" filter="checkerboard(down)">
                                      <p:cBhvr>
                                        <p:cTn id="23" dur="500"/>
                                        <p:tgtEl>
                                          <p:spTgt spid="35123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351235">
                                            <p:txEl>
                                              <p:pRg st="5" end="5"/>
                                            </p:txEl>
                                          </p:spTgt>
                                        </p:tgtEl>
                                        <p:attrNameLst>
                                          <p:attrName>style.visibility</p:attrName>
                                        </p:attrNameLst>
                                      </p:cBhvr>
                                      <p:to>
                                        <p:strVal val="visible"/>
                                      </p:to>
                                    </p:set>
                                    <p:animEffect transition="in" filter="checkerboard(down)">
                                      <p:cBhvr>
                                        <p:cTn id="28" dur="500"/>
                                        <p:tgtEl>
                                          <p:spTgt spid="351235">
                                            <p:txEl>
                                              <p:pRg st="5" end="5"/>
                                            </p:txEl>
                                          </p:spTgt>
                                        </p:tgtEl>
                                      </p:cBhvr>
                                    </p:animEffect>
                                  </p:childTnLst>
                                </p:cTn>
                              </p:par>
                              <p:par>
                                <p:cTn id="29" presetID="5" presetClass="entr" presetSubtype="5" fill="hold" grpId="0" nodeType="withEffect">
                                  <p:stCondLst>
                                    <p:cond delay="0"/>
                                  </p:stCondLst>
                                  <p:childTnLst>
                                    <p:set>
                                      <p:cBhvr>
                                        <p:cTn id="30" dur="1" fill="hold">
                                          <p:stCondLst>
                                            <p:cond delay="0"/>
                                          </p:stCondLst>
                                        </p:cTn>
                                        <p:tgtEl>
                                          <p:spTgt spid="351235">
                                            <p:txEl>
                                              <p:pRg st="6" end="6"/>
                                            </p:txEl>
                                          </p:spTgt>
                                        </p:tgtEl>
                                        <p:attrNameLst>
                                          <p:attrName>style.visibility</p:attrName>
                                        </p:attrNameLst>
                                      </p:cBhvr>
                                      <p:to>
                                        <p:strVal val="visible"/>
                                      </p:to>
                                    </p:set>
                                    <p:animEffect transition="in" filter="checkerboard(down)">
                                      <p:cBhvr>
                                        <p:cTn id="31" dur="500"/>
                                        <p:tgtEl>
                                          <p:spTgt spid="351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4" grpId="0" autoUpdateAnimBg="0"/>
      <p:bldP spid="35123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385763" y="277813"/>
            <a:ext cx="7793037" cy="76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altLang="en-US" sz="4200">
                <a:solidFill>
                  <a:srgbClr val="FF9F03"/>
                </a:solidFill>
              </a:rPr>
              <a:t>Invent Options for Mutual Gain</a:t>
            </a:r>
            <a:endParaRPr lang="en-US" altLang="en-US" sz="4200" i="1">
              <a:solidFill>
                <a:srgbClr val="FF9F03"/>
              </a:solidFill>
            </a:endParaRPr>
          </a:p>
        </p:txBody>
      </p:sp>
      <p:sp>
        <p:nvSpPr>
          <p:cNvPr id="352259" name="Rectangle 3"/>
          <p:cNvSpPr>
            <a:spLocks noChangeArrowheads="1"/>
          </p:cNvSpPr>
          <p:nvPr/>
        </p:nvSpPr>
        <p:spPr bwMode="auto">
          <a:xfrm>
            <a:off x="431800" y="1649413"/>
            <a:ext cx="845343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en-US" dirty="0"/>
              <a:t> </a:t>
            </a:r>
            <a:r>
              <a:rPr lang="en-US" altLang="en-US" sz="3600" dirty="0">
                <a:solidFill>
                  <a:schemeClr val="accent3"/>
                </a:solidFill>
              </a:rPr>
              <a:t>To invent creative options:</a:t>
            </a:r>
          </a:p>
          <a:p>
            <a:pPr marL="342900" indent="-342900">
              <a:spcBef>
                <a:spcPct val="20000"/>
              </a:spcBef>
              <a:buFontTx/>
              <a:buChar char="•"/>
            </a:pPr>
            <a:r>
              <a:rPr lang="en-US" altLang="en-US" sz="3600" dirty="0">
                <a:solidFill>
                  <a:schemeClr val="accent3"/>
                </a:solidFill>
              </a:rPr>
              <a:t>Separate inventing from judging.</a:t>
            </a:r>
          </a:p>
          <a:p>
            <a:pPr marL="342900" indent="-342900">
              <a:spcBef>
                <a:spcPct val="20000"/>
              </a:spcBef>
              <a:buFontTx/>
              <a:buChar char="•"/>
            </a:pPr>
            <a:r>
              <a:rPr lang="en-US" altLang="en-US" sz="3600" dirty="0">
                <a:solidFill>
                  <a:schemeClr val="accent3"/>
                </a:solidFill>
              </a:rPr>
              <a:t>Broaden the options on the table,  rather than look for a single answer.</a:t>
            </a:r>
          </a:p>
          <a:p>
            <a:pPr marL="342900" indent="-342900">
              <a:spcBef>
                <a:spcPct val="20000"/>
              </a:spcBef>
              <a:buFontTx/>
              <a:buChar char="•"/>
            </a:pPr>
            <a:r>
              <a:rPr lang="en-US" altLang="en-US" sz="3600" dirty="0">
                <a:solidFill>
                  <a:schemeClr val="accent3"/>
                </a:solidFill>
              </a:rPr>
              <a:t>Search for mutual gains.</a:t>
            </a:r>
          </a:p>
          <a:p>
            <a:pPr marL="342900" indent="-342900">
              <a:spcBef>
                <a:spcPct val="20000"/>
              </a:spcBef>
              <a:buFontTx/>
              <a:buChar char="•"/>
            </a:pPr>
            <a:r>
              <a:rPr lang="en-US" altLang="en-US" sz="3600" dirty="0">
                <a:solidFill>
                  <a:schemeClr val="accent3"/>
                </a:solidFill>
              </a:rPr>
              <a:t>Invent ways to make their decision easy.</a:t>
            </a:r>
          </a:p>
          <a:p>
            <a:pPr marL="342900" indent="-342900">
              <a:spcBef>
                <a:spcPct val="20000"/>
              </a:spcBef>
              <a:buFontTx/>
              <a:buChar char="•"/>
            </a:pPr>
            <a:endParaRPr lang="en-US" altLang="en-US" sz="3600" dirty="0">
              <a:solidFill>
                <a:schemeClr val="accent3"/>
              </a:solidFill>
            </a:endParaRPr>
          </a:p>
        </p:txBody>
      </p:sp>
      <p:sp>
        <p:nvSpPr>
          <p:cNvPr id="352261" name="Text Box 5"/>
          <p:cNvSpPr txBox="1">
            <a:spLocks noChangeArrowheads="1"/>
          </p:cNvSpPr>
          <p:nvPr/>
        </p:nvSpPr>
        <p:spPr bwMode="auto">
          <a:xfrm>
            <a:off x="4929188" y="6583363"/>
            <a:ext cx="4256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cs typeface="Arial" charset="0"/>
              </a:rPr>
              <a:t>Modified from material obtained from the Harvard Negotiation Project</a:t>
            </a:r>
          </a:p>
        </p:txBody>
      </p:sp>
    </p:spTree>
    <p:extLst>
      <p:ext uri="{BB962C8B-B14F-4D97-AF65-F5344CB8AC3E}">
        <p14:creationId xmlns:p14="http://schemas.microsoft.com/office/powerpoint/2010/main" val="2088276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352258"/>
                                        </p:tgtEl>
                                        <p:attrNameLst>
                                          <p:attrName>style.visibility</p:attrName>
                                        </p:attrNameLst>
                                      </p:cBhvr>
                                      <p:to>
                                        <p:strVal val="visible"/>
                                      </p:to>
                                    </p:set>
                                    <p:animEffect transition="in" filter="checkerboard(down)">
                                      <p:cBhvr>
                                        <p:cTn id="7" dur="500"/>
                                        <p:tgtEl>
                                          <p:spTgt spid="352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52259">
                                            <p:txEl>
                                              <p:pRg st="0" end="0"/>
                                            </p:txEl>
                                          </p:spTgt>
                                        </p:tgtEl>
                                        <p:attrNameLst>
                                          <p:attrName>style.visibility</p:attrName>
                                        </p:attrNameLst>
                                      </p:cBhvr>
                                      <p:to>
                                        <p:strVal val="visible"/>
                                      </p:to>
                                    </p:set>
                                    <p:animEffect transition="in" filter="checkerboard(down)">
                                      <p:cBhvr>
                                        <p:cTn id="12" dur="500"/>
                                        <p:tgtEl>
                                          <p:spTgt spid="352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352259">
                                            <p:txEl>
                                              <p:pRg st="1" end="1"/>
                                            </p:txEl>
                                          </p:spTgt>
                                        </p:tgtEl>
                                        <p:attrNameLst>
                                          <p:attrName>style.visibility</p:attrName>
                                        </p:attrNameLst>
                                      </p:cBhvr>
                                      <p:to>
                                        <p:strVal val="visible"/>
                                      </p:to>
                                    </p:set>
                                    <p:animEffect transition="in" filter="checkerboard(down)">
                                      <p:cBhvr>
                                        <p:cTn id="17" dur="500"/>
                                        <p:tgtEl>
                                          <p:spTgt spid="3522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352259">
                                            <p:txEl>
                                              <p:pRg st="2" end="2"/>
                                            </p:txEl>
                                          </p:spTgt>
                                        </p:tgtEl>
                                        <p:attrNameLst>
                                          <p:attrName>style.visibility</p:attrName>
                                        </p:attrNameLst>
                                      </p:cBhvr>
                                      <p:to>
                                        <p:strVal val="visible"/>
                                      </p:to>
                                    </p:set>
                                    <p:animEffect transition="in" filter="checkerboard(down)">
                                      <p:cBhvr>
                                        <p:cTn id="22" dur="500"/>
                                        <p:tgtEl>
                                          <p:spTgt spid="3522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352259">
                                            <p:txEl>
                                              <p:pRg st="3" end="3"/>
                                            </p:txEl>
                                          </p:spTgt>
                                        </p:tgtEl>
                                        <p:attrNameLst>
                                          <p:attrName>style.visibility</p:attrName>
                                        </p:attrNameLst>
                                      </p:cBhvr>
                                      <p:to>
                                        <p:strVal val="visible"/>
                                      </p:to>
                                    </p:set>
                                    <p:animEffect transition="in" filter="checkerboard(down)">
                                      <p:cBhvr>
                                        <p:cTn id="27" dur="500"/>
                                        <p:tgtEl>
                                          <p:spTgt spid="3522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5" fill="hold" grpId="0" nodeType="clickEffect">
                                  <p:stCondLst>
                                    <p:cond delay="0"/>
                                  </p:stCondLst>
                                  <p:childTnLst>
                                    <p:set>
                                      <p:cBhvr>
                                        <p:cTn id="31" dur="1" fill="hold">
                                          <p:stCondLst>
                                            <p:cond delay="0"/>
                                          </p:stCondLst>
                                        </p:cTn>
                                        <p:tgtEl>
                                          <p:spTgt spid="352259">
                                            <p:txEl>
                                              <p:pRg st="4" end="4"/>
                                            </p:txEl>
                                          </p:spTgt>
                                        </p:tgtEl>
                                        <p:attrNameLst>
                                          <p:attrName>style.visibility</p:attrName>
                                        </p:attrNameLst>
                                      </p:cBhvr>
                                      <p:to>
                                        <p:strVal val="visible"/>
                                      </p:to>
                                    </p:set>
                                    <p:animEffect transition="in" filter="checkerboard(down)">
                                      <p:cBhvr>
                                        <p:cTn id="32" dur="500"/>
                                        <p:tgtEl>
                                          <p:spTgt spid="352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autoUpdateAnimBg="0"/>
      <p:bldP spid="35225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250825" y="350838"/>
            <a:ext cx="7793038"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altLang="en-US" sz="4000">
                <a:solidFill>
                  <a:srgbClr val="FF9F03"/>
                </a:solidFill>
              </a:rPr>
              <a:t>Insist on using Objective Criteria</a:t>
            </a:r>
            <a:endParaRPr lang="en-US" altLang="en-US" sz="4000" i="1">
              <a:solidFill>
                <a:srgbClr val="FF9F03"/>
              </a:solidFill>
            </a:endParaRPr>
          </a:p>
        </p:txBody>
      </p:sp>
      <p:sp>
        <p:nvSpPr>
          <p:cNvPr id="353283" name="Rectangle 3"/>
          <p:cNvSpPr>
            <a:spLocks noChangeArrowheads="1"/>
          </p:cNvSpPr>
          <p:nvPr/>
        </p:nvSpPr>
        <p:spPr bwMode="auto">
          <a:xfrm>
            <a:off x="431800" y="1649413"/>
            <a:ext cx="83994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nSpc>
                <a:spcPct val="90000"/>
              </a:lnSpc>
              <a:spcBef>
                <a:spcPct val="20000"/>
              </a:spcBef>
              <a:buFontTx/>
              <a:buChar char="•"/>
            </a:pPr>
            <a:r>
              <a:rPr lang="en-US" altLang="en-US" sz="4000" dirty="0">
                <a:solidFill>
                  <a:schemeClr val="accent3"/>
                </a:solidFill>
              </a:rPr>
              <a:t>Frame each issue as a joint search for objective criteria</a:t>
            </a:r>
          </a:p>
          <a:p>
            <a:pPr marL="342900" indent="-342900">
              <a:lnSpc>
                <a:spcPct val="90000"/>
              </a:lnSpc>
              <a:spcBef>
                <a:spcPct val="20000"/>
              </a:spcBef>
              <a:buFontTx/>
              <a:buChar char="•"/>
            </a:pPr>
            <a:r>
              <a:rPr lang="en-US" altLang="en-US" sz="4000" dirty="0">
                <a:solidFill>
                  <a:schemeClr val="accent3"/>
                </a:solidFill>
              </a:rPr>
              <a:t>Reason and be open to reason as to which standards are most appropriate and how they should be applied</a:t>
            </a:r>
          </a:p>
          <a:p>
            <a:pPr marL="342900" indent="-342900">
              <a:lnSpc>
                <a:spcPct val="90000"/>
              </a:lnSpc>
              <a:spcBef>
                <a:spcPct val="20000"/>
              </a:spcBef>
              <a:buFontTx/>
              <a:buChar char="•"/>
            </a:pPr>
            <a:r>
              <a:rPr lang="en-US" altLang="en-US" sz="4000" dirty="0">
                <a:solidFill>
                  <a:schemeClr val="accent3"/>
                </a:solidFill>
              </a:rPr>
              <a:t>Never yield to pressure, only to principle.</a:t>
            </a:r>
          </a:p>
        </p:txBody>
      </p:sp>
      <p:sp>
        <p:nvSpPr>
          <p:cNvPr id="353286" name="Text Box 6"/>
          <p:cNvSpPr txBox="1">
            <a:spLocks noChangeArrowheads="1"/>
          </p:cNvSpPr>
          <p:nvPr/>
        </p:nvSpPr>
        <p:spPr bwMode="auto">
          <a:xfrm>
            <a:off x="4929188" y="6583363"/>
            <a:ext cx="4256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a:cs typeface="Arial" charset="0"/>
              </a:rPr>
              <a:t>Modified from material obtained from the Harvard Negotiation Project</a:t>
            </a:r>
          </a:p>
        </p:txBody>
      </p:sp>
    </p:spTree>
    <p:extLst>
      <p:ext uri="{BB962C8B-B14F-4D97-AF65-F5344CB8AC3E}">
        <p14:creationId xmlns:p14="http://schemas.microsoft.com/office/powerpoint/2010/main" val="1621242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353282"/>
                                        </p:tgtEl>
                                        <p:attrNameLst>
                                          <p:attrName>style.visibility</p:attrName>
                                        </p:attrNameLst>
                                      </p:cBhvr>
                                      <p:to>
                                        <p:strVal val="visible"/>
                                      </p:to>
                                    </p:set>
                                    <p:animEffect transition="in" filter="checkerboard(down)">
                                      <p:cBhvr>
                                        <p:cTn id="7" dur="500"/>
                                        <p:tgtEl>
                                          <p:spTgt spid="353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53283">
                                            <p:txEl>
                                              <p:pRg st="0" end="0"/>
                                            </p:txEl>
                                          </p:spTgt>
                                        </p:tgtEl>
                                        <p:attrNameLst>
                                          <p:attrName>style.visibility</p:attrName>
                                        </p:attrNameLst>
                                      </p:cBhvr>
                                      <p:to>
                                        <p:strVal val="visible"/>
                                      </p:to>
                                    </p:set>
                                    <p:animEffect transition="in" filter="checkerboard(down)">
                                      <p:cBhvr>
                                        <p:cTn id="12" dur="500"/>
                                        <p:tgtEl>
                                          <p:spTgt spid="3532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353283">
                                            <p:txEl>
                                              <p:pRg st="1" end="1"/>
                                            </p:txEl>
                                          </p:spTgt>
                                        </p:tgtEl>
                                        <p:attrNameLst>
                                          <p:attrName>style.visibility</p:attrName>
                                        </p:attrNameLst>
                                      </p:cBhvr>
                                      <p:to>
                                        <p:strVal val="visible"/>
                                      </p:to>
                                    </p:set>
                                    <p:animEffect transition="in" filter="checkerboard(down)">
                                      <p:cBhvr>
                                        <p:cTn id="17" dur="500"/>
                                        <p:tgtEl>
                                          <p:spTgt spid="3532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353283">
                                            <p:txEl>
                                              <p:pRg st="2" end="2"/>
                                            </p:txEl>
                                          </p:spTgt>
                                        </p:tgtEl>
                                        <p:attrNameLst>
                                          <p:attrName>style.visibility</p:attrName>
                                        </p:attrNameLst>
                                      </p:cBhvr>
                                      <p:to>
                                        <p:strVal val="visible"/>
                                      </p:to>
                                    </p:set>
                                    <p:animEffect transition="in" filter="checkerboard(down)">
                                      <p:cBhvr>
                                        <p:cTn id="22" dur="500"/>
                                        <p:tgtEl>
                                          <p:spTgt spid="3532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autoUpdateAnimBg="0"/>
      <p:bldP spid="353283"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8" name="Rectangle 4"/>
          <p:cNvSpPr>
            <a:spLocks noGrp="1" noChangeArrowheads="1"/>
          </p:cNvSpPr>
          <p:nvPr>
            <p:ph type="title"/>
          </p:nvPr>
        </p:nvSpPr>
        <p:spPr/>
        <p:txBody>
          <a:bodyPr/>
          <a:lstStyle/>
          <a:p>
            <a:r>
              <a:rPr lang="en-GB"/>
              <a:t>Negotiation Styles</a:t>
            </a:r>
          </a:p>
        </p:txBody>
      </p:sp>
      <p:grpSp>
        <p:nvGrpSpPr>
          <p:cNvPr id="395283" name="Group 19"/>
          <p:cNvGrpSpPr>
            <a:grpSpLocks/>
          </p:cNvGrpSpPr>
          <p:nvPr/>
        </p:nvGrpSpPr>
        <p:grpSpPr bwMode="auto">
          <a:xfrm>
            <a:off x="229501" y="1001437"/>
            <a:ext cx="8762101" cy="5661147"/>
            <a:chOff x="896" y="981"/>
            <a:chExt cx="4569" cy="2992"/>
          </a:xfrm>
        </p:grpSpPr>
        <p:sp>
          <p:nvSpPr>
            <p:cNvPr id="395266" name="Rectangle 2"/>
            <p:cNvSpPr>
              <a:spLocks noChangeArrowheads="1"/>
            </p:cNvSpPr>
            <p:nvPr/>
          </p:nvSpPr>
          <p:spPr bwMode="auto">
            <a:xfrm>
              <a:off x="896" y="981"/>
              <a:ext cx="4569" cy="299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PT" sz="1800">
                <a:cs typeface="Arial" charset="0"/>
              </a:endParaRPr>
            </a:p>
          </p:txBody>
        </p:sp>
        <p:sp>
          <p:nvSpPr>
            <p:cNvPr id="395267" name="Text Box 3"/>
            <p:cNvSpPr txBox="1">
              <a:spLocks noChangeArrowheads="1"/>
            </p:cNvSpPr>
            <p:nvPr/>
          </p:nvSpPr>
          <p:spPr bwMode="auto">
            <a:xfrm>
              <a:off x="1474" y="1207"/>
              <a:ext cx="1270" cy="9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800" b="1">
                  <a:cs typeface="Arial" charset="0"/>
                </a:rPr>
                <a:t>ACCOMODATE</a:t>
              </a:r>
              <a:br>
                <a:rPr lang="en-GB" sz="800" b="1">
                  <a:cs typeface="Arial" charset="0"/>
                </a:rPr>
              </a:br>
              <a:endParaRPr lang="en-GB" sz="800" b="1">
                <a:cs typeface="Arial" charset="0"/>
              </a:endParaRPr>
            </a:p>
            <a:p>
              <a:pPr>
                <a:spcBef>
                  <a:spcPct val="50000"/>
                </a:spcBef>
              </a:pPr>
              <a:r>
                <a:rPr lang="en-GB" sz="800">
                  <a:cs typeface="Arial" charset="0"/>
                </a:rPr>
                <a:t>Build friendly relationship</a:t>
              </a:r>
            </a:p>
            <a:p>
              <a:pPr>
                <a:spcBef>
                  <a:spcPct val="50000"/>
                </a:spcBef>
              </a:pPr>
              <a:r>
                <a:rPr lang="en-GB" sz="800" u="sng">
                  <a:cs typeface="Arial" charset="0"/>
                </a:rPr>
                <a:t>Characteristics:</a:t>
              </a:r>
            </a:p>
            <a:p>
              <a:pPr>
                <a:spcBef>
                  <a:spcPct val="50000"/>
                </a:spcBef>
              </a:pPr>
              <a:r>
                <a:rPr lang="en-GB" sz="800">
                  <a:cs typeface="Arial" charset="0"/>
                </a:rPr>
                <a:t>Promote harmony</a:t>
              </a:r>
            </a:p>
            <a:p>
              <a:pPr>
                <a:spcBef>
                  <a:spcPct val="50000"/>
                </a:spcBef>
              </a:pPr>
              <a:r>
                <a:rPr lang="en-GB" sz="800">
                  <a:cs typeface="Arial" charset="0"/>
                </a:rPr>
                <a:t>Avoid substantive differences</a:t>
              </a:r>
            </a:p>
            <a:p>
              <a:pPr>
                <a:spcBef>
                  <a:spcPct val="50000"/>
                </a:spcBef>
              </a:pPr>
              <a:r>
                <a:rPr lang="en-GB" sz="800">
                  <a:cs typeface="Arial" charset="0"/>
                </a:rPr>
                <a:t>Give into pressure to save relationship</a:t>
              </a:r>
            </a:p>
            <a:p>
              <a:pPr>
                <a:spcBef>
                  <a:spcPct val="50000"/>
                </a:spcBef>
              </a:pPr>
              <a:r>
                <a:rPr lang="en-GB" sz="800">
                  <a:cs typeface="Arial" charset="0"/>
                </a:rPr>
                <a:t>Place relationship above fairness of </a:t>
              </a:r>
            </a:p>
            <a:p>
              <a:pPr>
                <a:spcBef>
                  <a:spcPct val="50000"/>
                </a:spcBef>
              </a:pPr>
              <a:r>
                <a:rPr lang="en-GB" sz="800">
                  <a:cs typeface="Arial" charset="0"/>
                </a:rPr>
                <a:t>the outcomes</a:t>
              </a:r>
            </a:p>
          </p:txBody>
        </p:sp>
        <p:sp>
          <p:nvSpPr>
            <p:cNvPr id="395269" name="Freeform 5"/>
            <p:cNvSpPr>
              <a:spLocks/>
            </p:cNvSpPr>
            <p:nvPr/>
          </p:nvSpPr>
          <p:spPr bwMode="auto">
            <a:xfrm rot="-10800000">
              <a:off x="1247" y="1253"/>
              <a:ext cx="46" cy="2268"/>
            </a:xfrm>
            <a:custGeom>
              <a:avLst/>
              <a:gdLst>
                <a:gd name="T0" fmla="*/ 0 w 1"/>
                <a:gd name="T1" fmla="*/ 0 h 2631"/>
                <a:gd name="T2" fmla="*/ 0 w 1"/>
                <a:gd name="T3" fmla="*/ 2631 h 2631"/>
              </a:gdLst>
              <a:ahLst/>
              <a:cxnLst>
                <a:cxn ang="0">
                  <a:pos x="T0" y="T1"/>
                </a:cxn>
                <a:cxn ang="0">
                  <a:pos x="T2" y="T3"/>
                </a:cxn>
              </a:cxnLst>
              <a:rect l="0" t="0" r="r" b="b"/>
              <a:pathLst>
                <a:path w="1" h="2631">
                  <a:moveTo>
                    <a:pt x="0" y="0"/>
                  </a:moveTo>
                  <a:lnTo>
                    <a:pt x="0" y="2631"/>
                  </a:lnTo>
                </a:path>
              </a:pathLst>
            </a:custGeom>
            <a:noFill/>
            <a:ln w="38100">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395270" name="Text Box 6"/>
            <p:cNvSpPr txBox="1">
              <a:spLocks noChangeArrowheads="1"/>
            </p:cNvSpPr>
            <p:nvPr/>
          </p:nvSpPr>
          <p:spPr bwMode="auto">
            <a:xfrm rot="-5400000">
              <a:off x="1" y="2318"/>
              <a:ext cx="2358"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900" b="1">
                  <a:cs typeface="Arial" charset="0"/>
                </a:rPr>
                <a:t>CONCERN FOR RELATIONSHIP</a:t>
              </a:r>
            </a:p>
          </p:txBody>
        </p:sp>
        <p:sp>
          <p:nvSpPr>
            <p:cNvPr id="395271" name="Line 7"/>
            <p:cNvSpPr>
              <a:spLocks noChangeShapeType="1"/>
            </p:cNvSpPr>
            <p:nvPr/>
          </p:nvSpPr>
          <p:spPr bwMode="auto">
            <a:xfrm>
              <a:off x="1610" y="3657"/>
              <a:ext cx="326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395272" name="Text Box 8"/>
            <p:cNvSpPr txBox="1">
              <a:spLocks noChangeArrowheads="1"/>
            </p:cNvSpPr>
            <p:nvPr/>
          </p:nvSpPr>
          <p:spPr bwMode="auto">
            <a:xfrm>
              <a:off x="1837" y="3521"/>
              <a:ext cx="2857"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PT" sz="1800">
                <a:cs typeface="Arial" charset="0"/>
              </a:endParaRPr>
            </a:p>
          </p:txBody>
        </p:sp>
        <p:sp>
          <p:nvSpPr>
            <p:cNvPr id="395273" name="Text Box 9"/>
            <p:cNvSpPr txBox="1">
              <a:spLocks noChangeArrowheads="1"/>
            </p:cNvSpPr>
            <p:nvPr/>
          </p:nvSpPr>
          <p:spPr bwMode="auto">
            <a:xfrm>
              <a:off x="1610" y="3475"/>
              <a:ext cx="340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900" b="1">
                  <a:cs typeface="Arial" charset="0"/>
                </a:rPr>
                <a:t>CONCERN FOR SUBSTANCE</a:t>
              </a:r>
            </a:p>
          </p:txBody>
        </p:sp>
        <p:sp>
          <p:nvSpPr>
            <p:cNvPr id="395274" name="Text Box 10"/>
            <p:cNvSpPr txBox="1">
              <a:spLocks noChangeArrowheads="1"/>
            </p:cNvSpPr>
            <p:nvPr/>
          </p:nvSpPr>
          <p:spPr bwMode="auto">
            <a:xfrm>
              <a:off x="975" y="3612"/>
              <a:ext cx="635"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PT" sz="1800">
                <a:cs typeface="Arial" charset="0"/>
              </a:endParaRPr>
            </a:p>
          </p:txBody>
        </p:sp>
        <p:sp>
          <p:nvSpPr>
            <p:cNvPr id="395275" name="Text Box 11"/>
            <p:cNvSpPr txBox="1">
              <a:spLocks noChangeArrowheads="1"/>
            </p:cNvSpPr>
            <p:nvPr/>
          </p:nvSpPr>
          <p:spPr bwMode="auto">
            <a:xfrm>
              <a:off x="1156" y="3521"/>
              <a:ext cx="590"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solidFill>
                    <a:srgbClr val="FF0000"/>
                  </a:solidFill>
                  <a:cs typeface="Arial" charset="0"/>
                </a:rPr>
                <a:t>LOW</a:t>
              </a:r>
            </a:p>
          </p:txBody>
        </p:sp>
        <p:sp>
          <p:nvSpPr>
            <p:cNvPr id="395276" name="Text Box 12"/>
            <p:cNvSpPr txBox="1">
              <a:spLocks noChangeArrowheads="1"/>
            </p:cNvSpPr>
            <p:nvPr/>
          </p:nvSpPr>
          <p:spPr bwMode="auto">
            <a:xfrm>
              <a:off x="1156" y="981"/>
              <a:ext cx="545"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solidFill>
                    <a:schemeClr val="accent2"/>
                  </a:solidFill>
                  <a:cs typeface="Arial" charset="0"/>
                </a:rPr>
                <a:t>HIGH</a:t>
              </a:r>
            </a:p>
          </p:txBody>
        </p:sp>
        <p:sp>
          <p:nvSpPr>
            <p:cNvPr id="395277" name="Text Box 13"/>
            <p:cNvSpPr txBox="1">
              <a:spLocks noChangeArrowheads="1"/>
            </p:cNvSpPr>
            <p:nvPr/>
          </p:nvSpPr>
          <p:spPr bwMode="auto">
            <a:xfrm>
              <a:off x="4059" y="1117"/>
              <a:ext cx="1271" cy="10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sz="800" b="1">
                  <a:cs typeface="Arial" charset="0"/>
                </a:rPr>
                <a:t>COLLABORATE</a:t>
              </a:r>
            </a:p>
            <a:p>
              <a:pPr algn="r">
                <a:spcBef>
                  <a:spcPct val="50000"/>
                </a:spcBef>
              </a:pPr>
              <a:r>
                <a:rPr lang="en-GB" sz="800">
                  <a:cs typeface="Arial" charset="0"/>
                </a:rPr>
                <a:t>Problem solved creatively, aiming for win-win</a:t>
              </a:r>
            </a:p>
            <a:p>
              <a:pPr algn="r">
                <a:spcBef>
                  <a:spcPct val="50000"/>
                </a:spcBef>
              </a:pPr>
              <a:r>
                <a:rPr lang="en-GB" sz="800" u="sng">
                  <a:cs typeface="Arial" charset="0"/>
                </a:rPr>
                <a:t>Characteristics:</a:t>
              </a:r>
            </a:p>
            <a:p>
              <a:pPr algn="r">
                <a:spcBef>
                  <a:spcPct val="50000"/>
                </a:spcBef>
              </a:pPr>
              <a:r>
                <a:rPr lang="en-GB" sz="800">
                  <a:cs typeface="Arial" charset="0"/>
                </a:rPr>
                <a:t>Search for common interests</a:t>
              </a:r>
            </a:p>
            <a:p>
              <a:pPr algn="r">
                <a:spcBef>
                  <a:spcPct val="50000"/>
                </a:spcBef>
              </a:pPr>
              <a:r>
                <a:rPr lang="en-GB" sz="800">
                  <a:cs typeface="Arial" charset="0"/>
                </a:rPr>
                <a:t>Problem-solving behaviours</a:t>
              </a:r>
            </a:p>
            <a:p>
              <a:pPr algn="r">
                <a:spcBef>
                  <a:spcPct val="50000"/>
                </a:spcBef>
              </a:pPr>
              <a:r>
                <a:rPr lang="en-GB" sz="800">
                  <a:cs typeface="Arial" charset="0"/>
                </a:rPr>
                <a:t>Recognising both parties’ needs</a:t>
              </a:r>
            </a:p>
            <a:p>
              <a:pPr algn="r">
                <a:spcBef>
                  <a:spcPct val="50000"/>
                </a:spcBef>
              </a:pPr>
              <a:r>
                <a:rPr lang="en-GB" sz="800">
                  <a:cs typeface="Arial" charset="0"/>
                </a:rPr>
                <a:t>Synergistic solutions</a:t>
              </a:r>
            </a:p>
            <a:p>
              <a:pPr algn="r">
                <a:spcBef>
                  <a:spcPct val="50000"/>
                </a:spcBef>
              </a:pPr>
              <a:r>
                <a:rPr lang="en-GB" sz="800">
                  <a:cs typeface="Arial" charset="0"/>
                </a:rPr>
                <a:t>Win-win becomes the main purpose of the negotiator</a:t>
              </a:r>
            </a:p>
          </p:txBody>
        </p:sp>
        <p:sp>
          <p:nvSpPr>
            <p:cNvPr id="395278" name="Text Box 14"/>
            <p:cNvSpPr txBox="1">
              <a:spLocks noChangeArrowheads="1"/>
            </p:cNvSpPr>
            <p:nvPr/>
          </p:nvSpPr>
          <p:spPr bwMode="auto">
            <a:xfrm>
              <a:off x="4876" y="3475"/>
              <a:ext cx="54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solidFill>
                    <a:schemeClr val="accent2"/>
                  </a:solidFill>
                  <a:cs typeface="Arial" charset="0"/>
                </a:rPr>
                <a:t>HIGH</a:t>
              </a:r>
            </a:p>
          </p:txBody>
        </p:sp>
        <p:sp>
          <p:nvSpPr>
            <p:cNvPr id="395279" name="Text Box 15"/>
            <p:cNvSpPr txBox="1">
              <a:spLocks noChangeArrowheads="1"/>
            </p:cNvSpPr>
            <p:nvPr/>
          </p:nvSpPr>
          <p:spPr bwMode="auto">
            <a:xfrm>
              <a:off x="1519" y="2296"/>
              <a:ext cx="1225" cy="110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b="1">
                <a:cs typeface="Arial" charset="0"/>
              </a:endParaRPr>
            </a:p>
            <a:p>
              <a:pPr>
                <a:spcBef>
                  <a:spcPct val="50000"/>
                </a:spcBef>
              </a:pPr>
              <a:r>
                <a:rPr lang="en-GB" sz="800" b="1">
                  <a:cs typeface="Arial" charset="0"/>
                </a:rPr>
                <a:t>AVOID</a:t>
              </a:r>
              <a:br>
                <a:rPr lang="en-GB" sz="800" b="1">
                  <a:cs typeface="Arial" charset="0"/>
                </a:rPr>
              </a:br>
              <a:r>
                <a:rPr lang="en-GB" sz="800">
                  <a:cs typeface="Arial" charset="0"/>
                </a:rPr>
                <a:t>Take whatever you can get/Inaction</a:t>
              </a:r>
            </a:p>
            <a:p>
              <a:pPr>
                <a:spcBef>
                  <a:spcPct val="50000"/>
                </a:spcBef>
              </a:pPr>
              <a:r>
                <a:rPr lang="en-GB" sz="800" u="sng">
                  <a:cs typeface="Arial" charset="0"/>
                </a:rPr>
                <a:t>Characteristics:</a:t>
              </a:r>
            </a:p>
            <a:p>
              <a:pPr>
                <a:spcBef>
                  <a:spcPct val="50000"/>
                </a:spcBef>
              </a:pPr>
              <a:r>
                <a:rPr lang="en-GB" sz="800">
                  <a:cs typeface="Arial" charset="0"/>
                </a:rPr>
                <a:t>Feeling of powerlessness</a:t>
              </a:r>
            </a:p>
            <a:p>
              <a:pPr>
                <a:spcBef>
                  <a:spcPct val="50000"/>
                </a:spcBef>
              </a:pPr>
              <a:r>
                <a:rPr lang="en-GB" sz="800">
                  <a:cs typeface="Arial" charset="0"/>
                </a:rPr>
                <a:t>Indifference to the result</a:t>
              </a:r>
            </a:p>
            <a:p>
              <a:pPr>
                <a:spcBef>
                  <a:spcPct val="50000"/>
                </a:spcBef>
              </a:pPr>
              <a:r>
                <a:rPr lang="en-GB" sz="800">
                  <a:cs typeface="Arial" charset="0"/>
                </a:rPr>
                <a:t>Resignation, surrender</a:t>
              </a:r>
            </a:p>
            <a:p>
              <a:pPr>
                <a:spcBef>
                  <a:spcPct val="50000"/>
                </a:spcBef>
              </a:pPr>
              <a:r>
                <a:rPr lang="en-GB" sz="800">
                  <a:cs typeface="Arial" charset="0"/>
                </a:rPr>
                <a:t>Take what the other party is willing to concede</a:t>
              </a:r>
            </a:p>
            <a:p>
              <a:pPr>
                <a:spcBef>
                  <a:spcPct val="50000"/>
                </a:spcBef>
              </a:pPr>
              <a:r>
                <a:rPr lang="en-GB" sz="800">
                  <a:cs typeface="Arial" charset="0"/>
                </a:rPr>
                <a:t>Withdraw &amp; remove = behaviour of negotiator</a:t>
              </a:r>
            </a:p>
          </p:txBody>
        </p:sp>
        <p:sp>
          <p:nvSpPr>
            <p:cNvPr id="395280" name="Text Box 16"/>
            <p:cNvSpPr txBox="1">
              <a:spLocks noChangeArrowheads="1"/>
            </p:cNvSpPr>
            <p:nvPr/>
          </p:nvSpPr>
          <p:spPr bwMode="auto">
            <a:xfrm>
              <a:off x="4105" y="2296"/>
              <a:ext cx="1270" cy="9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endParaRPr lang="en-GB" sz="800" b="1">
                <a:cs typeface="Arial" charset="0"/>
              </a:endParaRPr>
            </a:p>
            <a:p>
              <a:pPr algn="r">
                <a:spcBef>
                  <a:spcPct val="50000"/>
                </a:spcBef>
              </a:pPr>
              <a:r>
                <a:rPr lang="en-GB" sz="800" b="1">
                  <a:cs typeface="Arial" charset="0"/>
                </a:rPr>
                <a:t>DEFEAT</a:t>
              </a:r>
            </a:p>
            <a:p>
              <a:pPr algn="r">
                <a:spcBef>
                  <a:spcPct val="50000"/>
                </a:spcBef>
              </a:pPr>
              <a:r>
                <a:rPr lang="en-GB" sz="800">
                  <a:cs typeface="Arial" charset="0"/>
                </a:rPr>
                <a:t>Be a winner at any cost/Competitive</a:t>
              </a:r>
            </a:p>
            <a:p>
              <a:pPr algn="r">
                <a:spcBef>
                  <a:spcPct val="50000"/>
                </a:spcBef>
              </a:pPr>
              <a:r>
                <a:rPr lang="en-GB" sz="800" u="sng">
                  <a:cs typeface="Arial" charset="0"/>
                </a:rPr>
                <a:t>Characteristics:</a:t>
              </a:r>
            </a:p>
            <a:p>
              <a:pPr algn="r">
                <a:spcBef>
                  <a:spcPct val="50000"/>
                </a:spcBef>
              </a:pPr>
              <a:r>
                <a:rPr lang="en-GB" sz="800">
                  <a:cs typeface="Arial" charset="0"/>
                </a:rPr>
                <a:t>Win-Lose competition</a:t>
              </a:r>
            </a:p>
            <a:p>
              <a:pPr algn="r">
                <a:spcBef>
                  <a:spcPct val="50000"/>
                </a:spcBef>
              </a:pPr>
              <a:r>
                <a:rPr lang="en-GB" sz="800">
                  <a:cs typeface="Arial" charset="0"/>
                </a:rPr>
                <a:t>Pressure/Intimidation</a:t>
              </a:r>
            </a:p>
            <a:p>
              <a:pPr algn="r">
                <a:spcBef>
                  <a:spcPct val="50000"/>
                </a:spcBef>
              </a:pPr>
              <a:r>
                <a:rPr lang="en-GB" sz="800">
                  <a:cs typeface="Arial" charset="0"/>
                </a:rPr>
                <a:t>Adversarial relationships</a:t>
              </a:r>
            </a:p>
            <a:p>
              <a:pPr algn="r">
                <a:spcBef>
                  <a:spcPct val="50000"/>
                </a:spcBef>
              </a:pPr>
              <a:r>
                <a:rPr lang="en-GB" sz="800">
                  <a:cs typeface="Arial" charset="0"/>
                </a:rPr>
                <a:t>Defeating the other becomes a goal for the negotiator</a:t>
              </a:r>
            </a:p>
          </p:txBody>
        </p:sp>
        <p:sp>
          <p:nvSpPr>
            <p:cNvPr id="395281" name="Text Box 17"/>
            <p:cNvSpPr txBox="1">
              <a:spLocks noChangeArrowheads="1"/>
            </p:cNvSpPr>
            <p:nvPr/>
          </p:nvSpPr>
          <p:spPr bwMode="auto">
            <a:xfrm>
              <a:off x="2653" y="1842"/>
              <a:ext cx="1497" cy="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800" b="1" dirty="0">
                  <a:cs typeface="Arial" charset="0"/>
                </a:rPr>
                <a:t>COMPROMISE</a:t>
              </a:r>
              <a:br>
                <a:rPr lang="en-GB" sz="800" b="1" dirty="0">
                  <a:cs typeface="Arial" charset="0"/>
                </a:rPr>
              </a:br>
              <a:endParaRPr lang="en-GB" sz="800" b="1" dirty="0">
                <a:cs typeface="Arial" charset="0"/>
              </a:endParaRPr>
            </a:p>
            <a:p>
              <a:pPr algn="ctr">
                <a:spcBef>
                  <a:spcPct val="50000"/>
                </a:spcBef>
              </a:pPr>
              <a:r>
                <a:rPr lang="en-GB" sz="800" dirty="0">
                  <a:cs typeface="Arial" charset="0"/>
                </a:rPr>
                <a:t>Split the difference</a:t>
              </a:r>
              <a:br>
                <a:rPr lang="en-GB" sz="800" dirty="0">
                  <a:cs typeface="Arial" charset="0"/>
                </a:rPr>
              </a:br>
              <a:endParaRPr lang="en-GB" sz="800" dirty="0">
                <a:cs typeface="Arial" charset="0"/>
              </a:endParaRPr>
            </a:p>
            <a:p>
              <a:pPr algn="ctr">
                <a:spcBef>
                  <a:spcPct val="50000"/>
                </a:spcBef>
              </a:pPr>
              <a:r>
                <a:rPr lang="en-GB" sz="800" u="sng" dirty="0">
                  <a:cs typeface="Arial" charset="0"/>
                </a:rPr>
                <a:t>Characteristics:</a:t>
              </a:r>
            </a:p>
            <a:p>
              <a:pPr algn="ctr">
                <a:spcBef>
                  <a:spcPct val="50000"/>
                </a:spcBef>
              </a:pPr>
              <a:r>
                <a:rPr lang="en-GB" sz="800" dirty="0">
                  <a:cs typeface="Arial" charset="0"/>
                </a:rPr>
                <a:t>Meeting half way</a:t>
              </a:r>
            </a:p>
            <a:p>
              <a:pPr algn="ctr">
                <a:spcBef>
                  <a:spcPct val="50000"/>
                </a:spcBef>
              </a:pPr>
              <a:r>
                <a:rPr lang="en-GB" sz="800" dirty="0">
                  <a:cs typeface="Arial" charset="0"/>
                </a:rPr>
                <a:t>Look for trade offs</a:t>
              </a:r>
            </a:p>
            <a:p>
              <a:pPr algn="ctr">
                <a:spcBef>
                  <a:spcPct val="50000"/>
                </a:spcBef>
              </a:pPr>
              <a:r>
                <a:rPr lang="en-GB" sz="800" dirty="0">
                  <a:cs typeface="Arial" charset="0"/>
                </a:rPr>
                <a:t>Accept half-way measures</a:t>
              </a:r>
            </a:p>
            <a:p>
              <a:pPr algn="ctr">
                <a:spcBef>
                  <a:spcPct val="50000"/>
                </a:spcBef>
              </a:pPr>
              <a:r>
                <a:rPr lang="en-GB" sz="800" dirty="0">
                  <a:cs typeface="Arial" charset="0"/>
                </a:rPr>
                <a:t>Aims to reduce conflict rather than problem solve synergistically</a:t>
              </a:r>
            </a:p>
          </p:txBody>
        </p:sp>
      </p:grpSp>
      <p:sp>
        <p:nvSpPr>
          <p:cNvPr id="395282" name="Text Box 18"/>
          <p:cNvSpPr txBox="1">
            <a:spLocks noChangeArrowheads="1"/>
          </p:cNvSpPr>
          <p:nvPr/>
        </p:nvSpPr>
        <p:spPr bwMode="auto">
          <a:xfrm>
            <a:off x="7199313" y="6434138"/>
            <a:ext cx="19446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sz="900" b="1">
                <a:cs typeface="Arial" charset="0"/>
              </a:rPr>
              <a:t>Source:</a:t>
            </a:r>
            <a:r>
              <a:rPr lang="en-GB" sz="900">
                <a:cs typeface="Arial" charset="0"/>
              </a:rPr>
              <a:t> Rollin &amp; Christine Glaser</a:t>
            </a:r>
          </a:p>
        </p:txBody>
      </p:sp>
    </p:spTree>
    <p:extLst>
      <p:ext uri="{BB962C8B-B14F-4D97-AF65-F5344CB8AC3E}">
        <p14:creationId xmlns:p14="http://schemas.microsoft.com/office/powerpoint/2010/main" val="2009844360"/>
      </p:ext>
    </p:extLst>
  </p:cSld>
  <p:clrMapOvr>
    <a:masterClrMapping/>
  </p:clrMapOvr>
  <p:transition spd="med">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336550" y="187325"/>
            <a:ext cx="8807450" cy="952500"/>
          </a:xfrm>
        </p:spPr>
        <p:txBody>
          <a:bodyPr/>
          <a:lstStyle/>
          <a:p>
            <a:r>
              <a:rPr lang="en-GB"/>
              <a:t>The Four Phases of Negotiation</a:t>
            </a:r>
          </a:p>
        </p:txBody>
      </p:sp>
      <p:grpSp>
        <p:nvGrpSpPr>
          <p:cNvPr id="417795" name="Group 3"/>
          <p:cNvGrpSpPr>
            <a:grpSpLocks/>
          </p:cNvGrpSpPr>
          <p:nvPr/>
        </p:nvGrpSpPr>
        <p:grpSpPr bwMode="auto">
          <a:xfrm>
            <a:off x="2124075" y="1628775"/>
            <a:ext cx="5832475" cy="4610100"/>
            <a:chOff x="839" y="1480"/>
            <a:chExt cx="2540" cy="2540"/>
          </a:xfrm>
        </p:grpSpPr>
        <p:sp>
          <p:nvSpPr>
            <p:cNvPr id="417796" name="Line 4"/>
            <p:cNvSpPr>
              <a:spLocks noChangeShapeType="1"/>
            </p:cNvSpPr>
            <p:nvPr/>
          </p:nvSpPr>
          <p:spPr bwMode="auto">
            <a:xfrm flipV="1">
              <a:off x="839" y="3385"/>
              <a:ext cx="0" cy="63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797" name="Line 5"/>
            <p:cNvSpPr>
              <a:spLocks noChangeShapeType="1"/>
            </p:cNvSpPr>
            <p:nvPr/>
          </p:nvSpPr>
          <p:spPr bwMode="auto">
            <a:xfrm>
              <a:off x="839" y="3385"/>
              <a:ext cx="63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798" name="Line 6"/>
            <p:cNvSpPr>
              <a:spLocks noChangeShapeType="1"/>
            </p:cNvSpPr>
            <p:nvPr/>
          </p:nvSpPr>
          <p:spPr bwMode="auto">
            <a:xfrm flipV="1">
              <a:off x="1474" y="2750"/>
              <a:ext cx="0" cy="63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799" name="Line 7"/>
            <p:cNvSpPr>
              <a:spLocks noChangeShapeType="1"/>
            </p:cNvSpPr>
            <p:nvPr/>
          </p:nvSpPr>
          <p:spPr bwMode="auto">
            <a:xfrm>
              <a:off x="1474" y="2750"/>
              <a:ext cx="63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800" name="Line 8"/>
            <p:cNvSpPr>
              <a:spLocks noChangeShapeType="1"/>
            </p:cNvSpPr>
            <p:nvPr/>
          </p:nvSpPr>
          <p:spPr bwMode="auto">
            <a:xfrm flipV="1">
              <a:off x="2109" y="2115"/>
              <a:ext cx="0" cy="63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801" name="Line 9"/>
            <p:cNvSpPr>
              <a:spLocks noChangeShapeType="1"/>
            </p:cNvSpPr>
            <p:nvPr/>
          </p:nvSpPr>
          <p:spPr bwMode="auto">
            <a:xfrm>
              <a:off x="2109" y="2115"/>
              <a:ext cx="63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802" name="Line 10"/>
            <p:cNvSpPr>
              <a:spLocks noChangeShapeType="1"/>
            </p:cNvSpPr>
            <p:nvPr/>
          </p:nvSpPr>
          <p:spPr bwMode="auto">
            <a:xfrm flipV="1">
              <a:off x="2744" y="1480"/>
              <a:ext cx="0" cy="63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17803" name="Line 11"/>
            <p:cNvSpPr>
              <a:spLocks noChangeShapeType="1"/>
            </p:cNvSpPr>
            <p:nvPr/>
          </p:nvSpPr>
          <p:spPr bwMode="auto">
            <a:xfrm>
              <a:off x="2744" y="1480"/>
              <a:ext cx="63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grpSp>
      <p:sp>
        <p:nvSpPr>
          <p:cNvPr id="417804" name="Text Box 12"/>
          <p:cNvSpPr txBox="1">
            <a:spLocks noChangeArrowheads="1"/>
          </p:cNvSpPr>
          <p:nvPr/>
        </p:nvSpPr>
        <p:spPr bwMode="auto">
          <a:xfrm>
            <a:off x="250825" y="5516563"/>
            <a:ext cx="1512888" cy="64135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sz="3600" b="1" i="1">
                <a:cs typeface="Arial" charset="0"/>
              </a:rPr>
              <a:t>PLAN</a:t>
            </a:r>
          </a:p>
        </p:txBody>
      </p:sp>
      <p:sp>
        <p:nvSpPr>
          <p:cNvPr id="417805" name="Text Box 13"/>
          <p:cNvSpPr txBox="1">
            <a:spLocks noChangeArrowheads="1"/>
          </p:cNvSpPr>
          <p:nvPr/>
        </p:nvSpPr>
        <p:spPr bwMode="auto">
          <a:xfrm>
            <a:off x="1187450" y="4076700"/>
            <a:ext cx="2232025" cy="64135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sz="3600" b="1" i="1">
                <a:solidFill>
                  <a:srgbClr val="FF0000"/>
                </a:solidFill>
                <a:cs typeface="Arial" charset="0"/>
              </a:rPr>
              <a:t>DEBATE</a:t>
            </a:r>
          </a:p>
        </p:txBody>
      </p:sp>
      <p:sp>
        <p:nvSpPr>
          <p:cNvPr id="417806" name="Text Box 14"/>
          <p:cNvSpPr txBox="1">
            <a:spLocks noChangeArrowheads="1"/>
          </p:cNvSpPr>
          <p:nvPr/>
        </p:nvSpPr>
        <p:spPr bwMode="auto">
          <a:xfrm>
            <a:off x="2124075" y="2924175"/>
            <a:ext cx="2879725" cy="64135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sz="3600" b="1" i="1">
                <a:solidFill>
                  <a:srgbClr val="3399FF"/>
                </a:solidFill>
                <a:cs typeface="Arial" charset="0"/>
              </a:rPr>
              <a:t>PROPOSE</a:t>
            </a:r>
          </a:p>
        </p:txBody>
      </p:sp>
      <p:sp>
        <p:nvSpPr>
          <p:cNvPr id="417807" name="Text Box 15"/>
          <p:cNvSpPr txBox="1">
            <a:spLocks noChangeArrowheads="1"/>
          </p:cNvSpPr>
          <p:nvPr/>
        </p:nvSpPr>
        <p:spPr bwMode="auto">
          <a:xfrm>
            <a:off x="3708400" y="1700213"/>
            <a:ext cx="2376488" cy="64135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GB" sz="3600" b="1" i="1">
                <a:solidFill>
                  <a:schemeClr val="bg1"/>
                </a:solidFill>
                <a:cs typeface="Arial" charset="0"/>
              </a:rPr>
              <a:t>BARGAIN</a:t>
            </a:r>
          </a:p>
        </p:txBody>
      </p:sp>
      <p:pic>
        <p:nvPicPr>
          <p:cNvPr id="417808" name="Picture 16" descr="j033167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0338" y="5300663"/>
            <a:ext cx="1150937" cy="1235075"/>
          </a:xfrm>
          <a:prstGeom prst="rect">
            <a:avLst/>
          </a:prstGeom>
          <a:noFill/>
          <a:extLst>
            <a:ext uri="{909E8E84-426E-40DD-AFC4-6F175D3DCCD1}">
              <a14:hiddenFill xmlns:a14="http://schemas.microsoft.com/office/drawing/2010/main">
                <a:solidFill>
                  <a:srgbClr val="FFFFFF"/>
                </a:solidFill>
              </a14:hiddenFill>
            </a:ext>
          </a:extLst>
        </p:spPr>
      </p:pic>
      <p:pic>
        <p:nvPicPr>
          <p:cNvPr id="417809" name="Picture 17" descr="BD1050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638" y="4149725"/>
            <a:ext cx="1262062" cy="1512888"/>
          </a:xfrm>
          <a:prstGeom prst="rect">
            <a:avLst/>
          </a:prstGeom>
          <a:noFill/>
          <a:extLst>
            <a:ext uri="{909E8E84-426E-40DD-AFC4-6F175D3DCCD1}">
              <a14:hiddenFill xmlns:a14="http://schemas.microsoft.com/office/drawing/2010/main">
                <a:solidFill>
                  <a:srgbClr val="FFFFFF"/>
                </a:solidFill>
              </a14:hiddenFill>
            </a:ext>
          </a:extLst>
        </p:spPr>
      </p:pic>
      <p:pic>
        <p:nvPicPr>
          <p:cNvPr id="417810" name="Picture 18" descr="BD07753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43575" y="2811463"/>
            <a:ext cx="912813" cy="1727200"/>
          </a:xfrm>
          <a:prstGeom prst="rect">
            <a:avLst/>
          </a:prstGeom>
          <a:noFill/>
          <a:extLst>
            <a:ext uri="{909E8E84-426E-40DD-AFC4-6F175D3DCCD1}">
              <a14:hiddenFill xmlns:a14="http://schemas.microsoft.com/office/drawing/2010/main">
                <a:solidFill>
                  <a:srgbClr val="FFFFFF"/>
                </a:solidFill>
              </a14:hiddenFill>
            </a:ext>
          </a:extLst>
        </p:spPr>
      </p:pic>
      <p:pic>
        <p:nvPicPr>
          <p:cNvPr id="417811" name="Picture 19" descr="j039617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2288" y="1722438"/>
            <a:ext cx="1873250" cy="1243012"/>
          </a:xfrm>
          <a:prstGeom prst="rect">
            <a:avLst/>
          </a:prstGeom>
          <a:noFill/>
          <a:extLst>
            <a:ext uri="{909E8E84-426E-40DD-AFC4-6F175D3DCCD1}">
              <a14:hiddenFill xmlns:a14="http://schemas.microsoft.com/office/drawing/2010/main">
                <a:solidFill>
                  <a:srgbClr val="FFFFFF"/>
                </a:solidFill>
              </a14:hiddenFill>
            </a:ext>
          </a:extLst>
        </p:spPr>
      </p:pic>
      <p:sp>
        <p:nvSpPr>
          <p:cNvPr id="417812" name="Text Box 20"/>
          <p:cNvSpPr txBox="1">
            <a:spLocks noChangeArrowheads="1"/>
          </p:cNvSpPr>
          <p:nvPr/>
        </p:nvSpPr>
        <p:spPr bwMode="auto">
          <a:xfrm>
            <a:off x="8712200" y="0"/>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200">
                <a:latin typeface="Tahoma" pitchFamily="34" charset="0"/>
                <a:cs typeface="Arial" charset="0"/>
              </a:rPr>
              <a:t>11</a:t>
            </a:r>
          </a:p>
        </p:txBody>
      </p:sp>
    </p:spTree>
    <p:extLst>
      <p:ext uri="{BB962C8B-B14F-4D97-AF65-F5344CB8AC3E}">
        <p14:creationId xmlns:p14="http://schemas.microsoft.com/office/powerpoint/2010/main" val="3336844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nchor="b"/>
          <a:lstStyle/>
          <a:p>
            <a:r>
              <a:rPr lang="en-GB"/>
              <a:t>Step One - Prepare</a:t>
            </a:r>
          </a:p>
        </p:txBody>
      </p:sp>
      <p:sp>
        <p:nvSpPr>
          <p:cNvPr id="427011" name="Rectangle 3"/>
          <p:cNvSpPr>
            <a:spLocks noGrp="1" noChangeArrowheads="1"/>
          </p:cNvSpPr>
          <p:nvPr>
            <p:ph type="body" idx="1"/>
          </p:nvPr>
        </p:nvSpPr>
        <p:spPr>
          <a:noFill/>
          <a:ln/>
          <a:extLst>
            <a:ext uri="{91240B29-F687-4F45-9708-019B960494DF}">
              <a14:hiddenLine xmlns:a14="http://schemas.microsoft.com/office/drawing/2010/main" w="12699">
                <a:solidFill>
                  <a:schemeClr val="tx1"/>
                </a:solidFill>
                <a:miter lim="800000"/>
                <a:headEnd/>
                <a:tailEnd/>
              </a14:hiddenLine>
            </a:ext>
          </a:extLst>
        </p:spPr>
        <p:txBody>
          <a:bodyPr lIns="90488" tIns="44450" rIns="90488" bIns="44450"/>
          <a:lstStyle/>
          <a:p>
            <a:pPr>
              <a:lnSpc>
                <a:spcPct val="95000"/>
              </a:lnSpc>
              <a:spcBef>
                <a:spcPct val="50000"/>
              </a:spcBef>
            </a:pPr>
            <a:r>
              <a:rPr lang="en-GB"/>
              <a:t>Research</a:t>
            </a:r>
          </a:p>
          <a:p>
            <a:pPr>
              <a:lnSpc>
                <a:spcPct val="95000"/>
              </a:lnSpc>
              <a:spcBef>
                <a:spcPct val="50000"/>
              </a:spcBef>
            </a:pPr>
            <a:r>
              <a:rPr lang="en-GB"/>
              <a:t>LIST your objectives and their objectives</a:t>
            </a:r>
          </a:p>
          <a:p>
            <a:pPr>
              <a:lnSpc>
                <a:spcPct val="95000"/>
              </a:lnSpc>
              <a:spcBef>
                <a:spcPct val="50000"/>
              </a:spcBef>
            </a:pPr>
            <a:r>
              <a:rPr lang="en-GB"/>
              <a:t>Those you INTEND to get</a:t>
            </a:r>
          </a:p>
          <a:p>
            <a:pPr>
              <a:lnSpc>
                <a:spcPct val="95000"/>
              </a:lnSpc>
              <a:spcBef>
                <a:spcPct val="50000"/>
              </a:spcBef>
            </a:pPr>
            <a:r>
              <a:rPr lang="en-GB"/>
              <a:t>Those you MUST get</a:t>
            </a:r>
          </a:p>
        </p:txBody>
      </p:sp>
    </p:spTree>
    <p:extLst>
      <p:ext uri="{BB962C8B-B14F-4D97-AF65-F5344CB8AC3E}">
        <p14:creationId xmlns:p14="http://schemas.microsoft.com/office/powerpoint/2010/main" val="3427648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nchor="b"/>
          <a:lstStyle/>
          <a:p>
            <a:r>
              <a:rPr lang="en-GB"/>
              <a:t>Step Two - Debate</a:t>
            </a:r>
          </a:p>
        </p:txBody>
      </p:sp>
      <p:sp>
        <p:nvSpPr>
          <p:cNvPr id="428035" name="Rectangle 3"/>
          <p:cNvSpPr>
            <a:spLocks noGrp="1" noChangeArrowheads="1"/>
          </p:cNvSpPr>
          <p:nvPr>
            <p:ph type="body" idx="1"/>
          </p:nvPr>
        </p:nvSpPr>
        <p:spPr>
          <a:noFill/>
          <a:ln/>
          <a:extLst>
            <a:ext uri="{91240B29-F687-4F45-9708-019B960494DF}">
              <a14:hiddenLine xmlns:a14="http://schemas.microsoft.com/office/drawing/2010/main" w="12699">
                <a:solidFill>
                  <a:schemeClr val="tx1"/>
                </a:solidFill>
                <a:miter lim="800000"/>
                <a:headEnd/>
                <a:tailEnd/>
              </a14:hiddenLine>
            </a:ext>
          </a:extLst>
        </p:spPr>
        <p:txBody>
          <a:bodyPr lIns="90488" tIns="44450" rIns="90488" bIns="44450"/>
          <a:lstStyle/>
          <a:p>
            <a:r>
              <a:rPr lang="en-GB"/>
              <a:t>Listen carefully</a:t>
            </a:r>
          </a:p>
          <a:p>
            <a:r>
              <a:rPr lang="en-GB"/>
              <a:t>Ask questions</a:t>
            </a:r>
          </a:p>
          <a:p>
            <a:r>
              <a:rPr lang="en-GB"/>
              <a:t>Clarify</a:t>
            </a:r>
          </a:p>
          <a:p>
            <a:r>
              <a:rPr lang="en-GB"/>
              <a:t>Summarise</a:t>
            </a:r>
          </a:p>
          <a:p>
            <a:r>
              <a:rPr lang="en-GB"/>
              <a:t>Don’t argue, interrupt or assume</a:t>
            </a:r>
          </a:p>
        </p:txBody>
      </p:sp>
      <p:sp>
        <p:nvSpPr>
          <p:cNvPr id="428036" name="Rectangle 4"/>
          <p:cNvSpPr>
            <a:spLocks noChangeArrowheads="1"/>
          </p:cNvSpPr>
          <p:nvPr/>
        </p:nvSpPr>
        <p:spPr bwMode="auto">
          <a:xfrm>
            <a:off x="250825" y="4437063"/>
            <a:ext cx="51911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3200">
                <a:latin typeface="Tahoma" pitchFamily="34" charset="0"/>
              </a:rPr>
              <a:t>   </a:t>
            </a:r>
            <a:r>
              <a:rPr lang="en-GB" sz="3200">
                <a:solidFill>
                  <a:srgbClr val="FF0000"/>
                </a:solidFill>
                <a:latin typeface="Tahoma" pitchFamily="34" charset="0"/>
              </a:rPr>
              <a:t>...BUT</a:t>
            </a:r>
            <a:endParaRPr lang="en-GB" sz="3200">
              <a:solidFill>
                <a:srgbClr val="FF0000"/>
              </a:solidFill>
              <a:latin typeface="Times New Roman" pitchFamily="18" charset="0"/>
            </a:endParaRPr>
          </a:p>
        </p:txBody>
      </p:sp>
    </p:spTree>
    <p:extLst>
      <p:ext uri="{BB962C8B-B14F-4D97-AF65-F5344CB8AC3E}">
        <p14:creationId xmlns:p14="http://schemas.microsoft.com/office/powerpoint/2010/main" val="4059824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nchor="b"/>
          <a:lstStyle/>
          <a:p>
            <a:r>
              <a:rPr lang="en-GB"/>
              <a:t>Step Three - Propose</a:t>
            </a:r>
          </a:p>
        </p:txBody>
      </p:sp>
      <p:sp>
        <p:nvSpPr>
          <p:cNvPr id="429059" name="Rectangle 3"/>
          <p:cNvSpPr>
            <a:spLocks noGrp="1" noChangeArrowheads="1"/>
          </p:cNvSpPr>
          <p:nvPr>
            <p:ph type="body" idx="1"/>
          </p:nvPr>
        </p:nvSpPr>
        <p:spPr>
          <a:noFill/>
          <a:ln/>
          <a:extLst>
            <a:ext uri="{91240B29-F687-4F45-9708-019B960494DF}">
              <a14:hiddenLine xmlns:a14="http://schemas.microsoft.com/office/drawing/2010/main" w="12699">
                <a:solidFill>
                  <a:schemeClr val="tx1"/>
                </a:solidFill>
                <a:miter lim="800000"/>
                <a:headEnd/>
                <a:tailEnd/>
              </a14:hiddenLine>
            </a:ext>
          </a:extLst>
        </p:spPr>
        <p:txBody>
          <a:bodyPr lIns="90488" tIns="44450" rIns="90488" bIns="44450"/>
          <a:lstStyle/>
          <a:p>
            <a:r>
              <a:rPr lang="en-GB" dirty="0"/>
              <a:t>Make proposals</a:t>
            </a:r>
          </a:p>
          <a:p>
            <a:r>
              <a:rPr lang="en-GB" dirty="0"/>
              <a:t>State conditions</a:t>
            </a:r>
          </a:p>
          <a:p>
            <a:r>
              <a:rPr lang="en-GB" dirty="0"/>
              <a:t>Express concerns</a:t>
            </a:r>
          </a:p>
          <a:p>
            <a:r>
              <a:rPr lang="en-GB" dirty="0"/>
              <a:t>Search for common interests</a:t>
            </a:r>
          </a:p>
          <a:p>
            <a:pPr>
              <a:buFontTx/>
              <a:buNone/>
            </a:pPr>
            <a:r>
              <a:rPr lang="en-GB" dirty="0" smtClean="0"/>
              <a:t>And</a:t>
            </a:r>
            <a:endParaRPr lang="en-GB" dirty="0"/>
          </a:p>
          <a:p>
            <a:r>
              <a:rPr lang="en-GB" dirty="0"/>
              <a:t>Use positive body language</a:t>
            </a:r>
          </a:p>
        </p:txBody>
      </p:sp>
    </p:spTree>
    <p:extLst>
      <p:ext uri="{BB962C8B-B14F-4D97-AF65-F5344CB8AC3E}">
        <p14:creationId xmlns:p14="http://schemas.microsoft.com/office/powerpoint/2010/main" val="1685464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nchor="b"/>
          <a:lstStyle/>
          <a:p>
            <a:r>
              <a:rPr lang="en-GB"/>
              <a:t>Step Four - Bargain</a:t>
            </a:r>
          </a:p>
        </p:txBody>
      </p:sp>
      <p:sp>
        <p:nvSpPr>
          <p:cNvPr id="430083" name="Rectangle 3"/>
          <p:cNvSpPr>
            <a:spLocks noGrp="1" noChangeArrowheads="1"/>
          </p:cNvSpPr>
          <p:nvPr>
            <p:ph type="body" idx="1"/>
          </p:nvPr>
        </p:nvSpPr>
        <p:spPr>
          <a:xfrm>
            <a:off x="469900" y="1662113"/>
            <a:ext cx="7772400" cy="4038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GB"/>
              <a:t>Key words are IF and THEN</a:t>
            </a:r>
          </a:p>
          <a:p>
            <a:r>
              <a:rPr lang="en-GB"/>
              <a:t>Start making concession:</a:t>
            </a:r>
          </a:p>
          <a:p>
            <a:pPr lvl="1"/>
            <a:r>
              <a:rPr lang="en-GB"/>
              <a:t>Every concession should have a condition </a:t>
            </a:r>
            <a:br>
              <a:rPr lang="en-GB"/>
            </a:br>
            <a:r>
              <a:rPr lang="en-GB"/>
              <a:t>	   </a:t>
            </a:r>
            <a:r>
              <a:rPr lang="en-GB" i="1">
                <a:solidFill>
                  <a:srgbClr val="FF0000"/>
                </a:solidFill>
              </a:rPr>
              <a:t>(IF you … THEN I will … )</a:t>
            </a:r>
          </a:p>
          <a:p>
            <a:pPr lvl="1"/>
            <a:r>
              <a:rPr lang="en-GB"/>
              <a:t>Conserve your concessions - don’t give everything away too soon</a:t>
            </a:r>
          </a:p>
          <a:p>
            <a:pPr lvl="1"/>
            <a:r>
              <a:rPr lang="en-GB"/>
              <a:t>You don’t have to share every piece of information with the opposing side!</a:t>
            </a:r>
          </a:p>
          <a:p>
            <a:pPr lvl="1"/>
            <a:r>
              <a:rPr lang="en-GB"/>
              <a:t>Don’t be afraid to say no</a:t>
            </a:r>
          </a:p>
        </p:txBody>
      </p:sp>
    </p:spTree>
    <p:extLst>
      <p:ext uri="{BB962C8B-B14F-4D97-AF65-F5344CB8AC3E}">
        <p14:creationId xmlns:p14="http://schemas.microsoft.com/office/powerpoint/2010/main" val="3626542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686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68644" name="Rectangle 4"/>
          <p:cNvSpPr>
            <a:spLocks noGrp="1" noChangeArrowheads="1"/>
          </p:cNvSpPr>
          <p:nvPr>
            <p:ph type="title"/>
          </p:nvPr>
        </p:nvSpPr>
        <p:spPr>
          <a:xfrm>
            <a:off x="457200" y="609600"/>
            <a:ext cx="9144000" cy="762000"/>
          </a:xfrm>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lstStyle/>
          <a:p>
            <a:r>
              <a:rPr lang="en-US"/>
              <a:t>Salary Negotiation:  Best Practices</a:t>
            </a:r>
          </a:p>
        </p:txBody>
      </p:sp>
      <p:graphicFrame>
        <p:nvGraphicFramePr>
          <p:cNvPr id="368645" name="Object 5">
            <a:hlinkClick r:id="" action="ppaction://ole?verb=0"/>
          </p:cNvPr>
          <p:cNvGraphicFramePr>
            <a:graphicFrameLocks/>
          </p:cNvGraphicFramePr>
          <p:nvPr>
            <p:ph type="clipArt" sz="half" idx="2"/>
          </p:nvPr>
        </p:nvGraphicFramePr>
        <p:xfrm>
          <a:off x="7321550" y="1760538"/>
          <a:ext cx="1533525" cy="2090737"/>
        </p:xfrm>
        <a:graphic>
          <a:graphicData uri="http://schemas.openxmlformats.org/presentationml/2006/ole">
            <mc:AlternateContent xmlns:mc="http://schemas.openxmlformats.org/markup-compatibility/2006">
              <mc:Choice xmlns:v="urn:schemas-microsoft-com:vml" Requires="v">
                <p:oleObj spid="_x0000_s2051" name="ClipArt" r:id="rId4" imgW="2382480" imgH="3659040" progId="MS_ClipArt_Gallery.2">
                  <p:embed/>
                </p:oleObj>
              </mc:Choice>
              <mc:Fallback>
                <p:oleObj name="ClipArt" r:id="rId4" imgW="2382480" imgH="365904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1550" y="1760538"/>
                        <a:ext cx="1533525"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646" name="Rectangle 6"/>
          <p:cNvSpPr>
            <a:spLocks noGrp="1" noChangeArrowheads="1"/>
          </p:cNvSpPr>
          <p:nvPr>
            <p:ph type="body" sz="half" idx="1"/>
          </p:nvPr>
        </p:nvSpPr>
        <p:spPr>
          <a:xfrm>
            <a:off x="320675" y="1543050"/>
            <a:ext cx="7620000" cy="4268788"/>
          </a:xfrm>
        </p:spPr>
        <p:txBody>
          <a:bodyPr/>
          <a:lstStyle/>
          <a:p>
            <a:pPr lvl="1">
              <a:buFontTx/>
              <a:buChar char="•"/>
            </a:pPr>
            <a:r>
              <a:rPr lang="en-US" sz="2400" dirty="0">
                <a:solidFill>
                  <a:schemeClr val="accent3"/>
                </a:solidFill>
              </a:rPr>
              <a:t>Know what want-prioritize and logroll</a:t>
            </a:r>
          </a:p>
          <a:p>
            <a:pPr lvl="1">
              <a:buFontTx/>
              <a:buChar char="•"/>
            </a:pPr>
            <a:r>
              <a:rPr lang="en-US" sz="2400" dirty="0">
                <a:solidFill>
                  <a:schemeClr val="accent3"/>
                </a:solidFill>
              </a:rPr>
              <a:t>Conduct research to understand your worth</a:t>
            </a:r>
          </a:p>
          <a:p>
            <a:pPr lvl="2"/>
            <a:r>
              <a:rPr lang="en-US" sz="2400" dirty="0">
                <a:solidFill>
                  <a:schemeClr val="accent3"/>
                </a:solidFill>
              </a:rPr>
              <a:t> how it compares		</a:t>
            </a:r>
          </a:p>
          <a:p>
            <a:pPr lvl="2"/>
            <a:r>
              <a:rPr lang="en-US" sz="2400" dirty="0">
                <a:solidFill>
                  <a:schemeClr val="accent3"/>
                </a:solidFill>
              </a:rPr>
              <a:t> what you will do if don’t get what you want</a:t>
            </a:r>
          </a:p>
          <a:p>
            <a:pPr lvl="1">
              <a:buFontTx/>
              <a:buChar char="•"/>
            </a:pPr>
            <a:r>
              <a:rPr lang="en-US" sz="2400" dirty="0">
                <a:solidFill>
                  <a:schemeClr val="accent3"/>
                </a:solidFill>
              </a:rPr>
              <a:t> Know with whom to negotiate </a:t>
            </a:r>
            <a:r>
              <a:rPr lang="en-US" sz="2400" u="sng" dirty="0">
                <a:solidFill>
                  <a:schemeClr val="accent3"/>
                </a:solidFill>
              </a:rPr>
              <a:t>and</a:t>
            </a:r>
            <a:r>
              <a:rPr lang="en-US" sz="2400" dirty="0">
                <a:solidFill>
                  <a:schemeClr val="accent3"/>
                </a:solidFill>
              </a:rPr>
              <a:t> what can</a:t>
            </a:r>
          </a:p>
          <a:p>
            <a:pPr lvl="1">
              <a:buFontTx/>
              <a:buNone/>
            </a:pPr>
            <a:r>
              <a:rPr lang="en-US" sz="2400" dirty="0">
                <a:solidFill>
                  <a:schemeClr val="accent3"/>
                </a:solidFill>
              </a:rPr>
              <a:t>  be negotiated</a:t>
            </a:r>
          </a:p>
          <a:p>
            <a:pPr lvl="1">
              <a:buFontTx/>
              <a:buChar char="•"/>
            </a:pPr>
            <a:r>
              <a:rPr lang="en-US" sz="2400" dirty="0">
                <a:solidFill>
                  <a:schemeClr val="accent3"/>
                </a:solidFill>
              </a:rPr>
              <a:t>Find the minimum, midpoint and maximum salary grades for the position</a:t>
            </a:r>
          </a:p>
          <a:p>
            <a:pPr lvl="1">
              <a:buFontTx/>
              <a:buChar char="•"/>
            </a:pPr>
            <a:r>
              <a:rPr lang="en-US" sz="2400" dirty="0">
                <a:solidFill>
                  <a:schemeClr val="accent3"/>
                </a:solidFill>
              </a:rPr>
              <a:t>Think total compensation</a:t>
            </a:r>
          </a:p>
          <a:p>
            <a:pPr lvl="1">
              <a:buFontTx/>
              <a:buChar char="•"/>
            </a:pPr>
            <a:r>
              <a:rPr lang="en-US" sz="2400" dirty="0">
                <a:solidFill>
                  <a:schemeClr val="accent3"/>
                </a:solidFill>
              </a:rPr>
              <a:t>Consider enlarging the shadow of the future</a:t>
            </a:r>
          </a:p>
          <a:p>
            <a:endParaRPr lang="en-US" dirty="0">
              <a:solidFill>
                <a:srgbClr val="003366"/>
              </a:solidFill>
            </a:endParaRPr>
          </a:p>
        </p:txBody>
      </p:sp>
    </p:spTree>
    <p:extLst>
      <p:ext uri="{BB962C8B-B14F-4D97-AF65-F5344CB8AC3E}">
        <p14:creationId xmlns:p14="http://schemas.microsoft.com/office/powerpoint/2010/main" val="2511304138"/>
      </p:ext>
    </p:extLst>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533400" y="228600"/>
            <a:ext cx="8229600" cy="1143000"/>
          </a:xfrm>
        </p:spPr>
        <p:txBody>
          <a:bodyPr/>
          <a:lstStyle/>
          <a:p>
            <a:r>
              <a:rPr lang="en-US" sz="4000" b="1" smtClean="0"/>
              <a:t>The Distributive Bargaining Situation</a:t>
            </a:r>
          </a:p>
        </p:txBody>
      </p:sp>
      <p:sp>
        <p:nvSpPr>
          <p:cNvPr id="38914" name="Rectangle 3"/>
          <p:cNvSpPr>
            <a:spLocks noGrp="1" noChangeArrowheads="1"/>
          </p:cNvSpPr>
          <p:nvPr>
            <p:ph idx="1"/>
          </p:nvPr>
        </p:nvSpPr>
        <p:spPr>
          <a:xfrm>
            <a:off x="914400" y="1447800"/>
            <a:ext cx="8229600" cy="4525963"/>
          </a:xfrm>
        </p:spPr>
        <p:txBody>
          <a:bodyPr/>
          <a:lstStyle/>
          <a:p>
            <a:pPr>
              <a:buFontTx/>
              <a:buNone/>
            </a:pPr>
            <a:r>
              <a:rPr lang="en-US" dirty="0" smtClean="0"/>
              <a:t>Need advance preparation to set a:</a:t>
            </a:r>
          </a:p>
          <a:p>
            <a:r>
              <a:rPr lang="en-US" dirty="0" smtClean="0"/>
              <a:t>Target point, aspiration point</a:t>
            </a:r>
          </a:p>
          <a:p>
            <a:pPr lvl="1"/>
            <a:r>
              <a:rPr lang="en-US" sz="2400" dirty="0" smtClean="0"/>
              <a:t>What we would like to get</a:t>
            </a:r>
          </a:p>
          <a:p>
            <a:r>
              <a:rPr lang="en-US" dirty="0" smtClean="0"/>
              <a:t>Walk-away or resistance point</a:t>
            </a:r>
          </a:p>
          <a:p>
            <a:pPr lvl="1"/>
            <a:r>
              <a:rPr lang="en-US" sz="2400" dirty="0" smtClean="0"/>
              <a:t>What price we will not go beyond</a:t>
            </a:r>
          </a:p>
          <a:p>
            <a:r>
              <a:rPr lang="en-US" dirty="0" smtClean="0"/>
              <a:t>Asking price or initial offer</a:t>
            </a:r>
          </a:p>
          <a:p>
            <a:pPr lvl="1"/>
            <a:r>
              <a:rPr lang="en-US" sz="2400" dirty="0" smtClean="0"/>
              <a:t>People expect a give and take</a:t>
            </a:r>
          </a:p>
          <a:p>
            <a:pPr lvl="1"/>
            <a:r>
              <a:rPr lang="en-US" sz="2400" dirty="0" smtClean="0"/>
              <a:t>Need to consider this activity</a:t>
            </a:r>
          </a:p>
          <a:p>
            <a:pPr lvl="1"/>
            <a:r>
              <a:rPr lang="en-US" sz="2400" dirty="0" smtClean="0"/>
              <a:t>Danger:  too high or too low</a:t>
            </a:r>
          </a:p>
          <a:p>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706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70692" name="Rectangle 4"/>
          <p:cNvSpPr>
            <a:spLocks noGrp="1" noChangeArrowheads="1"/>
          </p:cNvSpPr>
          <p:nvPr>
            <p:ph type="title"/>
          </p:nvPr>
        </p:nvSpPr>
        <p:spPr>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lstStyle/>
          <a:p>
            <a:r>
              <a:rPr lang="en-US" sz="4000"/>
              <a:t>Salary Best Results</a:t>
            </a:r>
          </a:p>
        </p:txBody>
      </p:sp>
      <p:sp>
        <p:nvSpPr>
          <p:cNvPr id="370693"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2000" dirty="0">
                <a:solidFill>
                  <a:schemeClr val="accent3"/>
                </a:solidFill>
              </a:rPr>
              <a:t>What until you have an offer to negotiate</a:t>
            </a:r>
          </a:p>
          <a:p>
            <a:pPr lvl="1"/>
            <a:r>
              <a:rPr lang="en-US" dirty="0">
                <a:solidFill>
                  <a:schemeClr val="accent3"/>
                </a:solidFill>
              </a:rPr>
              <a:t>allow employer to initiate discussion</a:t>
            </a:r>
          </a:p>
          <a:p>
            <a:pPr lvl="1"/>
            <a:r>
              <a:rPr lang="en-US" dirty="0">
                <a:solidFill>
                  <a:schemeClr val="accent3"/>
                </a:solidFill>
              </a:rPr>
              <a:t>be prepared to discuss salary at any time</a:t>
            </a:r>
          </a:p>
          <a:p>
            <a:r>
              <a:rPr lang="en-US" sz="2000" dirty="0">
                <a:solidFill>
                  <a:schemeClr val="accent3"/>
                </a:solidFill>
              </a:rPr>
              <a:t>Preserve the relationship </a:t>
            </a:r>
          </a:p>
          <a:p>
            <a:pPr lvl="1"/>
            <a:r>
              <a:rPr lang="en-US" dirty="0">
                <a:solidFill>
                  <a:schemeClr val="accent3"/>
                </a:solidFill>
              </a:rPr>
              <a:t>no ultimatums; appear accommodating; be concerned with their interests</a:t>
            </a:r>
          </a:p>
          <a:p>
            <a:pPr lvl="1"/>
            <a:r>
              <a:rPr lang="en-US" dirty="0">
                <a:solidFill>
                  <a:schemeClr val="accent3"/>
                </a:solidFill>
              </a:rPr>
              <a:t>ask questions when encountering resistance</a:t>
            </a:r>
          </a:p>
          <a:p>
            <a:r>
              <a:rPr lang="en-US" sz="2000" dirty="0">
                <a:solidFill>
                  <a:schemeClr val="accent3"/>
                </a:solidFill>
              </a:rPr>
              <a:t>Consider long term effects of your plan</a:t>
            </a:r>
          </a:p>
          <a:p>
            <a:r>
              <a:rPr lang="en-US" sz="2000" dirty="0">
                <a:solidFill>
                  <a:schemeClr val="accent3"/>
                </a:solidFill>
              </a:rPr>
              <a:t>Practice</a:t>
            </a:r>
          </a:p>
          <a:p>
            <a:r>
              <a:rPr lang="en-US" sz="2000" dirty="0">
                <a:solidFill>
                  <a:schemeClr val="accent3"/>
                </a:solidFill>
              </a:rPr>
              <a:t>Watch for signals</a:t>
            </a:r>
          </a:p>
          <a:p>
            <a:r>
              <a:rPr lang="en-US" sz="2000" dirty="0">
                <a:solidFill>
                  <a:schemeClr val="accent3"/>
                </a:solidFill>
              </a:rPr>
              <a:t>Get offer in writing</a:t>
            </a:r>
          </a:p>
          <a:p>
            <a:pPr lvl="1"/>
            <a:endParaRPr lang="en-US" dirty="0">
              <a:solidFill>
                <a:srgbClr val="003366"/>
              </a:solidFill>
            </a:endParaRPr>
          </a:p>
          <a:p>
            <a:pPr lvl="1"/>
            <a:endParaRPr lang="en-US" dirty="0">
              <a:solidFill>
                <a:srgbClr val="003366"/>
              </a:solidFill>
            </a:endParaRPr>
          </a:p>
        </p:txBody>
      </p:sp>
    </p:spTree>
    <p:extLst>
      <p:ext uri="{BB962C8B-B14F-4D97-AF65-F5344CB8AC3E}">
        <p14:creationId xmlns:p14="http://schemas.microsoft.com/office/powerpoint/2010/main" val="2618492353"/>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0693">
                                            <p:txEl>
                                              <p:pRg st="0" end="0"/>
                                            </p:txEl>
                                          </p:spTgt>
                                        </p:tgtEl>
                                        <p:attrNameLst>
                                          <p:attrName>style.visibility</p:attrName>
                                        </p:attrNameLst>
                                      </p:cBhvr>
                                      <p:to>
                                        <p:strVal val="visible"/>
                                      </p:to>
                                    </p:set>
                                    <p:anim calcmode="lin" valueType="num">
                                      <p:cBhvr additive="base">
                                        <p:cTn id="7" dur="500" fill="hold"/>
                                        <p:tgtEl>
                                          <p:spTgt spid="37069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069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70693">
                                            <p:txEl>
                                              <p:pRg st="1" end="1"/>
                                            </p:txEl>
                                          </p:spTgt>
                                        </p:tgtEl>
                                        <p:attrNameLst>
                                          <p:attrName>style.visibility</p:attrName>
                                        </p:attrNameLst>
                                      </p:cBhvr>
                                      <p:to>
                                        <p:strVal val="visible"/>
                                      </p:to>
                                    </p:set>
                                    <p:anim calcmode="lin" valueType="num">
                                      <p:cBhvr additive="base">
                                        <p:cTn id="11" dur="500" fill="hold"/>
                                        <p:tgtEl>
                                          <p:spTgt spid="37069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7069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70693">
                                            <p:txEl>
                                              <p:pRg st="2" end="2"/>
                                            </p:txEl>
                                          </p:spTgt>
                                        </p:tgtEl>
                                        <p:attrNameLst>
                                          <p:attrName>style.visibility</p:attrName>
                                        </p:attrNameLst>
                                      </p:cBhvr>
                                      <p:to>
                                        <p:strVal val="visible"/>
                                      </p:to>
                                    </p:set>
                                    <p:anim calcmode="lin" valueType="num">
                                      <p:cBhvr additive="base">
                                        <p:cTn id="15" dur="500" fill="hold"/>
                                        <p:tgtEl>
                                          <p:spTgt spid="37069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706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70693">
                                            <p:txEl>
                                              <p:pRg st="3" end="3"/>
                                            </p:txEl>
                                          </p:spTgt>
                                        </p:tgtEl>
                                        <p:attrNameLst>
                                          <p:attrName>style.visibility</p:attrName>
                                        </p:attrNameLst>
                                      </p:cBhvr>
                                      <p:to>
                                        <p:strVal val="visible"/>
                                      </p:to>
                                    </p:set>
                                    <p:anim calcmode="lin" valueType="num">
                                      <p:cBhvr additive="base">
                                        <p:cTn id="21" dur="500" fill="hold"/>
                                        <p:tgtEl>
                                          <p:spTgt spid="37069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069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70693">
                                            <p:txEl>
                                              <p:pRg st="4" end="4"/>
                                            </p:txEl>
                                          </p:spTgt>
                                        </p:tgtEl>
                                        <p:attrNameLst>
                                          <p:attrName>style.visibility</p:attrName>
                                        </p:attrNameLst>
                                      </p:cBhvr>
                                      <p:to>
                                        <p:strVal val="visible"/>
                                      </p:to>
                                    </p:set>
                                    <p:anim calcmode="lin" valueType="num">
                                      <p:cBhvr additive="base">
                                        <p:cTn id="25" dur="500" fill="hold"/>
                                        <p:tgtEl>
                                          <p:spTgt spid="37069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069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70693">
                                            <p:txEl>
                                              <p:pRg st="5" end="5"/>
                                            </p:txEl>
                                          </p:spTgt>
                                        </p:tgtEl>
                                        <p:attrNameLst>
                                          <p:attrName>style.visibility</p:attrName>
                                        </p:attrNameLst>
                                      </p:cBhvr>
                                      <p:to>
                                        <p:strVal val="visible"/>
                                      </p:to>
                                    </p:set>
                                    <p:anim calcmode="lin" valueType="num">
                                      <p:cBhvr additive="base">
                                        <p:cTn id="29" dur="500" fill="hold"/>
                                        <p:tgtEl>
                                          <p:spTgt spid="37069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7069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70693">
                                            <p:txEl>
                                              <p:pRg st="6" end="6"/>
                                            </p:txEl>
                                          </p:spTgt>
                                        </p:tgtEl>
                                        <p:attrNameLst>
                                          <p:attrName>style.visibility</p:attrName>
                                        </p:attrNameLst>
                                      </p:cBhvr>
                                      <p:to>
                                        <p:strVal val="visible"/>
                                      </p:to>
                                    </p:set>
                                    <p:anim calcmode="lin" valueType="num">
                                      <p:cBhvr additive="base">
                                        <p:cTn id="35" dur="500" fill="hold"/>
                                        <p:tgtEl>
                                          <p:spTgt spid="37069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7069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70693">
                                            <p:txEl>
                                              <p:pRg st="7" end="7"/>
                                            </p:txEl>
                                          </p:spTgt>
                                        </p:tgtEl>
                                        <p:attrNameLst>
                                          <p:attrName>style.visibility</p:attrName>
                                        </p:attrNameLst>
                                      </p:cBhvr>
                                      <p:to>
                                        <p:strVal val="visible"/>
                                      </p:to>
                                    </p:set>
                                    <p:anim calcmode="lin" valueType="num">
                                      <p:cBhvr additive="base">
                                        <p:cTn id="41" dur="500" fill="hold"/>
                                        <p:tgtEl>
                                          <p:spTgt spid="37069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7069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70693">
                                            <p:txEl>
                                              <p:pRg st="8" end="8"/>
                                            </p:txEl>
                                          </p:spTgt>
                                        </p:tgtEl>
                                        <p:attrNameLst>
                                          <p:attrName>style.visibility</p:attrName>
                                        </p:attrNameLst>
                                      </p:cBhvr>
                                      <p:to>
                                        <p:strVal val="visible"/>
                                      </p:to>
                                    </p:set>
                                    <p:anim calcmode="lin" valueType="num">
                                      <p:cBhvr additive="base">
                                        <p:cTn id="47" dur="500" fill="hold"/>
                                        <p:tgtEl>
                                          <p:spTgt spid="370693">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7069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370693">
                                            <p:txEl>
                                              <p:pRg st="9" end="9"/>
                                            </p:txEl>
                                          </p:spTgt>
                                        </p:tgtEl>
                                        <p:attrNameLst>
                                          <p:attrName>style.visibility</p:attrName>
                                        </p:attrNameLst>
                                      </p:cBhvr>
                                      <p:to>
                                        <p:strVal val="visible"/>
                                      </p:to>
                                    </p:set>
                                    <p:anim calcmode="lin" valueType="num">
                                      <p:cBhvr additive="base">
                                        <p:cTn id="53" dur="500" fill="hold"/>
                                        <p:tgtEl>
                                          <p:spTgt spid="370693">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7069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27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727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72740" name="Rectangle 4"/>
          <p:cNvSpPr>
            <a:spLocks noGrp="1" noChangeArrowheads="1"/>
          </p:cNvSpPr>
          <p:nvPr>
            <p:ph type="title"/>
          </p:nvPr>
        </p:nvSpPr>
        <p:spPr>
          <a:xfrm>
            <a:off x="284163" y="203200"/>
            <a:ext cx="7772400" cy="952500"/>
          </a:xfrm>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8" tIns="44450" rIns="90488" bIns="44450"/>
          <a:lstStyle/>
          <a:p>
            <a:r>
              <a:rPr lang="en-US" sz="3800"/>
              <a:t>Salary: Things to Avoid</a:t>
            </a:r>
          </a:p>
        </p:txBody>
      </p:sp>
      <p:sp>
        <p:nvSpPr>
          <p:cNvPr id="372741" name="Rectangle 5"/>
          <p:cNvSpPr>
            <a:spLocks noGrp="1" noChangeArrowheads="1"/>
          </p:cNvSpPr>
          <p:nvPr>
            <p:ph type="body" sz="half" idx="1"/>
          </p:nvPr>
        </p:nvSpPr>
        <p:spPr>
          <a:xfrm>
            <a:off x="609600" y="1600200"/>
            <a:ext cx="7696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dirty="0">
                <a:solidFill>
                  <a:schemeClr val="accent3"/>
                </a:solidFill>
              </a:rPr>
              <a:t>Personal needs or self-serving perks</a:t>
            </a:r>
          </a:p>
          <a:p>
            <a:r>
              <a:rPr lang="en-US" dirty="0">
                <a:solidFill>
                  <a:schemeClr val="accent3"/>
                </a:solidFill>
              </a:rPr>
              <a:t>Gamesmanship: one more thing or hard squeeze</a:t>
            </a:r>
          </a:p>
          <a:p>
            <a:r>
              <a:rPr lang="en-US" dirty="0">
                <a:solidFill>
                  <a:schemeClr val="accent3"/>
                </a:solidFill>
              </a:rPr>
              <a:t>Multi-company leveraging</a:t>
            </a:r>
          </a:p>
          <a:p>
            <a:r>
              <a:rPr lang="en-US" dirty="0">
                <a:solidFill>
                  <a:schemeClr val="accent3"/>
                </a:solidFill>
              </a:rPr>
              <a:t>Appearance of desperation</a:t>
            </a:r>
          </a:p>
          <a:p>
            <a:r>
              <a:rPr lang="en-US" dirty="0">
                <a:solidFill>
                  <a:schemeClr val="accent3"/>
                </a:solidFill>
              </a:rPr>
              <a:t>Lying, exaggeration or misleading</a:t>
            </a:r>
          </a:p>
          <a:p>
            <a:r>
              <a:rPr lang="en-US" dirty="0">
                <a:solidFill>
                  <a:schemeClr val="accent3"/>
                </a:solidFill>
              </a:rPr>
              <a:t>Quick decisions or countering too soon</a:t>
            </a:r>
          </a:p>
          <a:p>
            <a:pPr lvl="1"/>
            <a:endParaRPr lang="en-US" sz="2400" dirty="0">
              <a:solidFill>
                <a:srgbClr val="003366"/>
              </a:solidFill>
            </a:endParaRPr>
          </a:p>
        </p:txBody>
      </p:sp>
      <p:sp>
        <p:nvSpPr>
          <p:cNvPr id="372743" name="AutoShape 7"/>
          <p:cNvSpPr>
            <a:spLocks noChangeAspect="1" noChangeArrowheads="1" noTextEdit="1"/>
          </p:cNvSpPr>
          <p:nvPr/>
        </p:nvSpPr>
        <p:spPr bwMode="auto">
          <a:xfrm>
            <a:off x="6865938" y="2686050"/>
            <a:ext cx="1820862" cy="300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72745" name="Freeform 9"/>
          <p:cNvSpPr>
            <a:spLocks/>
          </p:cNvSpPr>
          <p:nvPr/>
        </p:nvSpPr>
        <p:spPr bwMode="auto">
          <a:xfrm>
            <a:off x="7392988" y="2705100"/>
            <a:ext cx="1260475" cy="2951163"/>
          </a:xfrm>
          <a:custGeom>
            <a:avLst/>
            <a:gdLst>
              <a:gd name="T0" fmla="*/ 1351 w 1588"/>
              <a:gd name="T1" fmla="*/ 2119 h 3717"/>
              <a:gd name="T2" fmla="*/ 1172 w 1588"/>
              <a:gd name="T3" fmla="*/ 1857 h 3717"/>
              <a:gd name="T4" fmla="*/ 1051 w 1588"/>
              <a:gd name="T5" fmla="*/ 1550 h 3717"/>
              <a:gd name="T6" fmla="*/ 1032 w 1588"/>
              <a:gd name="T7" fmla="*/ 1275 h 3717"/>
              <a:gd name="T8" fmla="*/ 1052 w 1588"/>
              <a:gd name="T9" fmla="*/ 1048 h 3717"/>
              <a:gd name="T10" fmla="*/ 1118 w 1588"/>
              <a:gd name="T11" fmla="*/ 764 h 3717"/>
              <a:gd name="T12" fmla="*/ 1237 w 1588"/>
              <a:gd name="T13" fmla="*/ 471 h 3717"/>
              <a:gd name="T14" fmla="*/ 1403 w 1588"/>
              <a:gd name="T15" fmla="*/ 235 h 3717"/>
              <a:gd name="T16" fmla="*/ 1487 w 1588"/>
              <a:gd name="T17" fmla="*/ 27 h 3717"/>
              <a:gd name="T18" fmla="*/ 1284 w 1588"/>
              <a:gd name="T19" fmla="*/ 101 h 3717"/>
              <a:gd name="T20" fmla="*/ 1159 w 1588"/>
              <a:gd name="T21" fmla="*/ 70 h 3717"/>
              <a:gd name="T22" fmla="*/ 1030 w 1588"/>
              <a:gd name="T23" fmla="*/ 93 h 3717"/>
              <a:gd name="T24" fmla="*/ 897 w 1588"/>
              <a:gd name="T25" fmla="*/ 107 h 3717"/>
              <a:gd name="T26" fmla="*/ 737 w 1588"/>
              <a:gd name="T27" fmla="*/ 114 h 3717"/>
              <a:gd name="T28" fmla="*/ 621 w 1588"/>
              <a:gd name="T29" fmla="*/ 112 h 3717"/>
              <a:gd name="T30" fmla="*/ 426 w 1588"/>
              <a:gd name="T31" fmla="*/ 15 h 3717"/>
              <a:gd name="T32" fmla="*/ 309 w 1588"/>
              <a:gd name="T33" fmla="*/ 65 h 3717"/>
              <a:gd name="T34" fmla="*/ 481 w 1588"/>
              <a:gd name="T35" fmla="*/ 294 h 3717"/>
              <a:gd name="T36" fmla="*/ 597 w 1588"/>
              <a:gd name="T37" fmla="*/ 531 h 3717"/>
              <a:gd name="T38" fmla="*/ 683 w 1588"/>
              <a:gd name="T39" fmla="*/ 788 h 3717"/>
              <a:gd name="T40" fmla="*/ 711 w 1588"/>
              <a:gd name="T41" fmla="*/ 1113 h 3717"/>
              <a:gd name="T42" fmla="*/ 690 w 1588"/>
              <a:gd name="T43" fmla="*/ 1357 h 3717"/>
              <a:gd name="T44" fmla="*/ 619 w 1588"/>
              <a:gd name="T45" fmla="*/ 1565 h 3717"/>
              <a:gd name="T46" fmla="*/ 557 w 1588"/>
              <a:gd name="T47" fmla="*/ 1722 h 3717"/>
              <a:gd name="T48" fmla="*/ 448 w 1588"/>
              <a:gd name="T49" fmla="*/ 1894 h 3717"/>
              <a:gd name="T50" fmla="*/ 291 w 1588"/>
              <a:gd name="T51" fmla="*/ 2087 h 3717"/>
              <a:gd name="T52" fmla="*/ 136 w 1588"/>
              <a:gd name="T53" fmla="*/ 2287 h 3717"/>
              <a:gd name="T54" fmla="*/ 44 w 1588"/>
              <a:gd name="T55" fmla="*/ 2484 h 3717"/>
              <a:gd name="T56" fmla="*/ 0 w 1588"/>
              <a:gd name="T57" fmla="*/ 2732 h 3717"/>
              <a:gd name="T58" fmla="*/ 6 w 1588"/>
              <a:gd name="T59" fmla="*/ 2990 h 3717"/>
              <a:gd name="T60" fmla="*/ 74 w 1588"/>
              <a:gd name="T61" fmla="*/ 3236 h 3717"/>
              <a:gd name="T62" fmla="*/ 212 w 1588"/>
              <a:gd name="T63" fmla="*/ 3442 h 3717"/>
              <a:gd name="T64" fmla="*/ 416 w 1588"/>
              <a:gd name="T65" fmla="*/ 3608 h 3717"/>
              <a:gd name="T66" fmla="*/ 621 w 1588"/>
              <a:gd name="T67" fmla="*/ 3694 h 3717"/>
              <a:gd name="T68" fmla="*/ 871 w 1588"/>
              <a:gd name="T69" fmla="*/ 3717 h 3717"/>
              <a:gd name="T70" fmla="*/ 1097 w 1588"/>
              <a:gd name="T71" fmla="*/ 3679 h 3717"/>
              <a:gd name="T72" fmla="*/ 1310 w 1588"/>
              <a:gd name="T73" fmla="*/ 3553 h 3717"/>
              <a:gd name="T74" fmla="*/ 1468 w 1588"/>
              <a:gd name="T75" fmla="*/ 3356 h 3717"/>
              <a:gd name="T76" fmla="*/ 1558 w 1588"/>
              <a:gd name="T77" fmla="*/ 3119 h 3717"/>
              <a:gd name="T78" fmla="*/ 1588 w 1588"/>
              <a:gd name="T79" fmla="*/ 2864 h 3717"/>
              <a:gd name="T80" fmla="*/ 1581 w 1588"/>
              <a:gd name="T81" fmla="*/ 2604 h 3717"/>
              <a:gd name="T82" fmla="*/ 1498 w 1588"/>
              <a:gd name="T83" fmla="*/ 2350 h 3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8" h="3717">
                <a:moveTo>
                  <a:pt x="1427" y="2226"/>
                </a:moveTo>
                <a:lnTo>
                  <a:pt x="1351" y="2119"/>
                </a:lnTo>
                <a:lnTo>
                  <a:pt x="1258" y="1989"/>
                </a:lnTo>
                <a:lnTo>
                  <a:pt x="1172" y="1857"/>
                </a:lnTo>
                <a:lnTo>
                  <a:pt x="1101" y="1712"/>
                </a:lnTo>
                <a:lnTo>
                  <a:pt x="1051" y="1550"/>
                </a:lnTo>
                <a:lnTo>
                  <a:pt x="1030" y="1390"/>
                </a:lnTo>
                <a:lnTo>
                  <a:pt x="1032" y="1275"/>
                </a:lnTo>
                <a:lnTo>
                  <a:pt x="1039" y="1166"/>
                </a:lnTo>
                <a:lnTo>
                  <a:pt x="1052" y="1048"/>
                </a:lnTo>
                <a:lnTo>
                  <a:pt x="1082" y="918"/>
                </a:lnTo>
                <a:lnTo>
                  <a:pt x="1118" y="764"/>
                </a:lnTo>
                <a:lnTo>
                  <a:pt x="1170" y="618"/>
                </a:lnTo>
                <a:lnTo>
                  <a:pt x="1237" y="471"/>
                </a:lnTo>
                <a:lnTo>
                  <a:pt x="1317" y="353"/>
                </a:lnTo>
                <a:lnTo>
                  <a:pt x="1403" y="235"/>
                </a:lnTo>
                <a:lnTo>
                  <a:pt x="1458" y="139"/>
                </a:lnTo>
                <a:lnTo>
                  <a:pt x="1487" y="27"/>
                </a:lnTo>
                <a:lnTo>
                  <a:pt x="1344" y="48"/>
                </a:lnTo>
                <a:lnTo>
                  <a:pt x="1284" y="101"/>
                </a:lnTo>
                <a:lnTo>
                  <a:pt x="1215" y="193"/>
                </a:lnTo>
                <a:lnTo>
                  <a:pt x="1159" y="70"/>
                </a:lnTo>
                <a:lnTo>
                  <a:pt x="1096" y="0"/>
                </a:lnTo>
                <a:lnTo>
                  <a:pt x="1030" y="93"/>
                </a:lnTo>
                <a:lnTo>
                  <a:pt x="958" y="185"/>
                </a:lnTo>
                <a:lnTo>
                  <a:pt x="897" y="107"/>
                </a:lnTo>
                <a:lnTo>
                  <a:pt x="802" y="17"/>
                </a:lnTo>
                <a:lnTo>
                  <a:pt x="737" y="114"/>
                </a:lnTo>
                <a:lnTo>
                  <a:pt x="674" y="204"/>
                </a:lnTo>
                <a:lnTo>
                  <a:pt x="621" y="112"/>
                </a:lnTo>
                <a:lnTo>
                  <a:pt x="543" y="51"/>
                </a:lnTo>
                <a:lnTo>
                  <a:pt x="426" y="15"/>
                </a:lnTo>
                <a:lnTo>
                  <a:pt x="310" y="4"/>
                </a:lnTo>
                <a:lnTo>
                  <a:pt x="309" y="65"/>
                </a:lnTo>
                <a:lnTo>
                  <a:pt x="403" y="181"/>
                </a:lnTo>
                <a:lnTo>
                  <a:pt x="481" y="294"/>
                </a:lnTo>
                <a:lnTo>
                  <a:pt x="540" y="403"/>
                </a:lnTo>
                <a:lnTo>
                  <a:pt x="597" y="531"/>
                </a:lnTo>
                <a:lnTo>
                  <a:pt x="647" y="660"/>
                </a:lnTo>
                <a:lnTo>
                  <a:pt x="683" y="788"/>
                </a:lnTo>
                <a:lnTo>
                  <a:pt x="706" y="945"/>
                </a:lnTo>
                <a:lnTo>
                  <a:pt x="711" y="1113"/>
                </a:lnTo>
                <a:lnTo>
                  <a:pt x="709" y="1218"/>
                </a:lnTo>
                <a:lnTo>
                  <a:pt x="690" y="1357"/>
                </a:lnTo>
                <a:lnTo>
                  <a:pt x="657" y="1462"/>
                </a:lnTo>
                <a:lnTo>
                  <a:pt x="619" y="1565"/>
                </a:lnTo>
                <a:lnTo>
                  <a:pt x="588" y="1632"/>
                </a:lnTo>
                <a:lnTo>
                  <a:pt x="557" y="1722"/>
                </a:lnTo>
                <a:lnTo>
                  <a:pt x="507" y="1814"/>
                </a:lnTo>
                <a:lnTo>
                  <a:pt x="448" y="1894"/>
                </a:lnTo>
                <a:lnTo>
                  <a:pt x="376" y="1989"/>
                </a:lnTo>
                <a:lnTo>
                  <a:pt x="291" y="2087"/>
                </a:lnTo>
                <a:lnTo>
                  <a:pt x="207" y="2190"/>
                </a:lnTo>
                <a:lnTo>
                  <a:pt x="136" y="2287"/>
                </a:lnTo>
                <a:lnTo>
                  <a:pt x="82" y="2373"/>
                </a:lnTo>
                <a:lnTo>
                  <a:pt x="44" y="2484"/>
                </a:lnTo>
                <a:lnTo>
                  <a:pt x="13" y="2604"/>
                </a:lnTo>
                <a:lnTo>
                  <a:pt x="0" y="2732"/>
                </a:lnTo>
                <a:lnTo>
                  <a:pt x="0" y="2864"/>
                </a:lnTo>
                <a:lnTo>
                  <a:pt x="6" y="2990"/>
                </a:lnTo>
                <a:lnTo>
                  <a:pt x="29" y="3110"/>
                </a:lnTo>
                <a:lnTo>
                  <a:pt x="74" y="3236"/>
                </a:lnTo>
                <a:lnTo>
                  <a:pt x="145" y="3356"/>
                </a:lnTo>
                <a:lnTo>
                  <a:pt x="212" y="3442"/>
                </a:lnTo>
                <a:lnTo>
                  <a:pt x="302" y="3536"/>
                </a:lnTo>
                <a:lnTo>
                  <a:pt x="416" y="3608"/>
                </a:lnTo>
                <a:lnTo>
                  <a:pt x="500" y="3656"/>
                </a:lnTo>
                <a:lnTo>
                  <a:pt x="621" y="3694"/>
                </a:lnTo>
                <a:lnTo>
                  <a:pt x="756" y="3717"/>
                </a:lnTo>
                <a:lnTo>
                  <a:pt x="871" y="3717"/>
                </a:lnTo>
                <a:lnTo>
                  <a:pt x="999" y="3704"/>
                </a:lnTo>
                <a:lnTo>
                  <a:pt x="1097" y="3679"/>
                </a:lnTo>
                <a:lnTo>
                  <a:pt x="1203" y="3631"/>
                </a:lnTo>
                <a:lnTo>
                  <a:pt x="1310" y="3553"/>
                </a:lnTo>
                <a:lnTo>
                  <a:pt x="1393" y="3473"/>
                </a:lnTo>
                <a:lnTo>
                  <a:pt x="1468" y="3356"/>
                </a:lnTo>
                <a:lnTo>
                  <a:pt x="1520" y="3246"/>
                </a:lnTo>
                <a:lnTo>
                  <a:pt x="1558" y="3119"/>
                </a:lnTo>
                <a:lnTo>
                  <a:pt x="1574" y="2999"/>
                </a:lnTo>
                <a:lnTo>
                  <a:pt x="1588" y="2864"/>
                </a:lnTo>
                <a:lnTo>
                  <a:pt x="1588" y="2740"/>
                </a:lnTo>
                <a:lnTo>
                  <a:pt x="1581" y="2604"/>
                </a:lnTo>
                <a:lnTo>
                  <a:pt x="1543" y="2470"/>
                </a:lnTo>
                <a:lnTo>
                  <a:pt x="1498" y="2350"/>
                </a:lnTo>
                <a:lnTo>
                  <a:pt x="1427" y="2226"/>
                </a:lnTo>
                <a:close/>
              </a:path>
            </a:pathLst>
          </a:custGeom>
          <a:solidFill>
            <a:srgbClr val="00FF00"/>
          </a:solidFill>
          <a:ln w="22225">
            <a:solidFill>
              <a:srgbClr val="000000"/>
            </a:solidFill>
            <a:prstDash val="solid"/>
            <a:round/>
            <a:headEnd/>
            <a:tailEnd/>
          </a:ln>
        </p:spPr>
        <p:txBody>
          <a:bodyPr/>
          <a:lstStyle/>
          <a:p>
            <a:endParaRPr lang="pt-PT"/>
          </a:p>
        </p:txBody>
      </p:sp>
      <p:grpSp>
        <p:nvGrpSpPr>
          <p:cNvPr id="372748" name="Group 12"/>
          <p:cNvGrpSpPr>
            <a:grpSpLocks/>
          </p:cNvGrpSpPr>
          <p:nvPr/>
        </p:nvGrpSpPr>
        <p:grpSpPr bwMode="auto">
          <a:xfrm>
            <a:off x="6894513" y="3492500"/>
            <a:ext cx="504825" cy="868363"/>
            <a:chOff x="4343" y="2200"/>
            <a:chExt cx="318" cy="547"/>
          </a:xfrm>
        </p:grpSpPr>
        <p:sp>
          <p:nvSpPr>
            <p:cNvPr id="372746" name="Rectangle 10"/>
            <p:cNvSpPr>
              <a:spLocks noChangeArrowheads="1"/>
            </p:cNvSpPr>
            <p:nvPr/>
          </p:nvSpPr>
          <p:spPr bwMode="auto">
            <a:xfrm>
              <a:off x="4343" y="2200"/>
              <a:ext cx="243" cy="547"/>
            </a:xfrm>
            <a:prstGeom prst="rect">
              <a:avLst/>
            </a:prstGeom>
            <a:solidFill>
              <a:srgbClr val="000080"/>
            </a:solidFill>
            <a:ln w="22225">
              <a:solidFill>
                <a:srgbClr val="000000"/>
              </a:solidFill>
              <a:miter lim="800000"/>
              <a:headEnd/>
              <a:tailEnd/>
            </a:ln>
          </p:spPr>
          <p:txBody>
            <a:bodyPr/>
            <a:lstStyle/>
            <a:p>
              <a:endParaRPr lang="pt-PT"/>
            </a:p>
          </p:txBody>
        </p:sp>
        <p:sp>
          <p:nvSpPr>
            <p:cNvPr id="372747" name="Rectangle 11"/>
            <p:cNvSpPr>
              <a:spLocks noChangeArrowheads="1"/>
            </p:cNvSpPr>
            <p:nvPr/>
          </p:nvSpPr>
          <p:spPr bwMode="auto">
            <a:xfrm>
              <a:off x="4600" y="2200"/>
              <a:ext cx="61" cy="479"/>
            </a:xfrm>
            <a:prstGeom prst="rect">
              <a:avLst/>
            </a:prstGeom>
            <a:solidFill>
              <a:srgbClr val="FFFFDF"/>
            </a:solidFill>
            <a:ln w="22225">
              <a:solidFill>
                <a:srgbClr val="000000"/>
              </a:solidFill>
              <a:miter lim="800000"/>
              <a:headEnd/>
              <a:tailEnd/>
            </a:ln>
          </p:spPr>
          <p:txBody>
            <a:bodyPr/>
            <a:lstStyle/>
            <a:p>
              <a:endParaRPr lang="pt-PT"/>
            </a:p>
          </p:txBody>
        </p:sp>
      </p:grpSp>
      <p:grpSp>
        <p:nvGrpSpPr>
          <p:cNvPr id="372755" name="Group 19"/>
          <p:cNvGrpSpPr>
            <a:grpSpLocks/>
          </p:cNvGrpSpPr>
          <p:nvPr/>
        </p:nvGrpSpPr>
        <p:grpSpPr bwMode="auto">
          <a:xfrm>
            <a:off x="7410450" y="3136900"/>
            <a:ext cx="1030288" cy="1036638"/>
            <a:chOff x="4668" y="1976"/>
            <a:chExt cx="649" cy="653"/>
          </a:xfrm>
        </p:grpSpPr>
        <p:sp>
          <p:nvSpPr>
            <p:cNvPr id="372749" name="AutoShape 13"/>
            <p:cNvSpPr>
              <a:spLocks noChangeArrowheads="1"/>
            </p:cNvSpPr>
            <p:nvPr/>
          </p:nvSpPr>
          <p:spPr bwMode="auto">
            <a:xfrm>
              <a:off x="4952" y="2115"/>
              <a:ext cx="354" cy="124"/>
            </a:xfrm>
            <a:prstGeom prst="roundRect">
              <a:avLst>
                <a:gd name="adj" fmla="val 28472"/>
              </a:avLst>
            </a:prstGeom>
            <a:solidFill>
              <a:srgbClr val="FFBFBF"/>
            </a:solidFill>
            <a:ln w="22225">
              <a:solidFill>
                <a:srgbClr val="000000"/>
              </a:solidFill>
              <a:round/>
              <a:headEnd/>
              <a:tailEnd/>
            </a:ln>
          </p:spPr>
          <p:txBody>
            <a:bodyPr/>
            <a:lstStyle/>
            <a:p>
              <a:endParaRPr lang="pt-PT"/>
            </a:p>
          </p:txBody>
        </p:sp>
        <p:sp>
          <p:nvSpPr>
            <p:cNvPr id="372750" name="Freeform 14"/>
            <p:cNvSpPr>
              <a:spLocks/>
            </p:cNvSpPr>
            <p:nvPr/>
          </p:nvSpPr>
          <p:spPr bwMode="auto">
            <a:xfrm>
              <a:off x="4668" y="1976"/>
              <a:ext cx="583" cy="653"/>
            </a:xfrm>
            <a:custGeom>
              <a:avLst/>
              <a:gdLst>
                <a:gd name="T0" fmla="*/ 0 w 1165"/>
                <a:gd name="T1" fmla="*/ 435 h 1308"/>
                <a:gd name="T2" fmla="*/ 349 w 1165"/>
                <a:gd name="T3" fmla="*/ 0 h 1308"/>
                <a:gd name="T4" fmla="*/ 849 w 1165"/>
                <a:gd name="T5" fmla="*/ 0 h 1308"/>
                <a:gd name="T6" fmla="*/ 1165 w 1165"/>
                <a:gd name="T7" fmla="*/ 435 h 1308"/>
                <a:gd name="T8" fmla="*/ 1137 w 1165"/>
                <a:gd name="T9" fmla="*/ 498 h 1308"/>
                <a:gd name="T10" fmla="*/ 1084 w 1165"/>
                <a:gd name="T11" fmla="*/ 529 h 1308"/>
                <a:gd name="T12" fmla="*/ 1003 w 1165"/>
                <a:gd name="T13" fmla="*/ 529 h 1308"/>
                <a:gd name="T14" fmla="*/ 922 w 1165"/>
                <a:gd name="T15" fmla="*/ 498 h 1308"/>
                <a:gd name="T16" fmla="*/ 727 w 1165"/>
                <a:gd name="T17" fmla="*/ 281 h 1308"/>
                <a:gd name="T18" fmla="*/ 549 w 1165"/>
                <a:gd name="T19" fmla="*/ 529 h 1308"/>
                <a:gd name="T20" fmla="*/ 549 w 1165"/>
                <a:gd name="T21" fmla="*/ 1245 h 1308"/>
                <a:gd name="T22" fmla="*/ 478 w 1165"/>
                <a:gd name="T23" fmla="*/ 1308 h 1308"/>
                <a:gd name="T24" fmla="*/ 0 w 1165"/>
                <a:gd name="T25" fmla="*/ 1308 h 1308"/>
                <a:gd name="T26" fmla="*/ 0 w 1165"/>
                <a:gd name="T27" fmla="*/ 435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5" h="1308">
                  <a:moveTo>
                    <a:pt x="0" y="435"/>
                  </a:moveTo>
                  <a:lnTo>
                    <a:pt x="349" y="0"/>
                  </a:lnTo>
                  <a:lnTo>
                    <a:pt x="849" y="0"/>
                  </a:lnTo>
                  <a:lnTo>
                    <a:pt x="1165" y="435"/>
                  </a:lnTo>
                  <a:lnTo>
                    <a:pt x="1137" y="498"/>
                  </a:lnTo>
                  <a:lnTo>
                    <a:pt x="1084" y="529"/>
                  </a:lnTo>
                  <a:lnTo>
                    <a:pt x="1003" y="529"/>
                  </a:lnTo>
                  <a:lnTo>
                    <a:pt x="922" y="498"/>
                  </a:lnTo>
                  <a:lnTo>
                    <a:pt x="727" y="281"/>
                  </a:lnTo>
                  <a:lnTo>
                    <a:pt x="549" y="529"/>
                  </a:lnTo>
                  <a:lnTo>
                    <a:pt x="549" y="1245"/>
                  </a:lnTo>
                  <a:lnTo>
                    <a:pt x="478" y="1308"/>
                  </a:lnTo>
                  <a:lnTo>
                    <a:pt x="0" y="1308"/>
                  </a:lnTo>
                  <a:lnTo>
                    <a:pt x="0" y="435"/>
                  </a:lnTo>
                  <a:close/>
                </a:path>
              </a:pathLst>
            </a:custGeom>
            <a:solidFill>
              <a:srgbClr val="FFBFBF"/>
            </a:solidFill>
            <a:ln w="22225">
              <a:solidFill>
                <a:srgbClr val="000000"/>
              </a:solidFill>
              <a:prstDash val="solid"/>
              <a:round/>
              <a:headEnd/>
              <a:tailEnd/>
            </a:ln>
          </p:spPr>
          <p:txBody>
            <a:bodyPr/>
            <a:lstStyle/>
            <a:p>
              <a:endParaRPr lang="pt-PT"/>
            </a:p>
          </p:txBody>
        </p:sp>
        <p:grpSp>
          <p:nvGrpSpPr>
            <p:cNvPr id="372754" name="Group 18"/>
            <p:cNvGrpSpPr>
              <a:grpSpLocks/>
            </p:cNvGrpSpPr>
            <p:nvPr/>
          </p:nvGrpSpPr>
          <p:grpSpPr bwMode="auto">
            <a:xfrm>
              <a:off x="4917" y="2244"/>
              <a:ext cx="400" cy="352"/>
              <a:chOff x="4917" y="2244"/>
              <a:chExt cx="400" cy="352"/>
            </a:xfrm>
          </p:grpSpPr>
          <p:sp>
            <p:nvSpPr>
              <p:cNvPr id="372751" name="AutoShape 15"/>
              <p:cNvSpPr>
                <a:spLocks noChangeArrowheads="1"/>
              </p:cNvSpPr>
              <p:nvPr/>
            </p:nvSpPr>
            <p:spPr bwMode="auto">
              <a:xfrm>
                <a:off x="4929" y="2244"/>
                <a:ext cx="388" cy="128"/>
              </a:xfrm>
              <a:prstGeom prst="roundRect">
                <a:avLst>
                  <a:gd name="adj" fmla="val 28861"/>
                </a:avLst>
              </a:prstGeom>
              <a:solidFill>
                <a:srgbClr val="FFBFBF"/>
              </a:solidFill>
              <a:ln w="22225">
                <a:solidFill>
                  <a:srgbClr val="000000"/>
                </a:solidFill>
                <a:round/>
                <a:headEnd/>
                <a:tailEnd/>
              </a:ln>
            </p:spPr>
            <p:txBody>
              <a:bodyPr/>
              <a:lstStyle/>
              <a:p>
                <a:endParaRPr lang="pt-PT"/>
              </a:p>
            </p:txBody>
          </p:sp>
          <p:sp>
            <p:nvSpPr>
              <p:cNvPr id="372752" name="AutoShape 16"/>
              <p:cNvSpPr>
                <a:spLocks noChangeArrowheads="1"/>
              </p:cNvSpPr>
              <p:nvPr/>
            </p:nvSpPr>
            <p:spPr bwMode="auto">
              <a:xfrm>
                <a:off x="4917" y="2373"/>
                <a:ext cx="356" cy="114"/>
              </a:xfrm>
              <a:prstGeom prst="roundRect">
                <a:avLst>
                  <a:gd name="adj" fmla="val 29106"/>
                </a:avLst>
              </a:prstGeom>
              <a:solidFill>
                <a:srgbClr val="FFBFBF"/>
              </a:solidFill>
              <a:ln w="22225">
                <a:solidFill>
                  <a:srgbClr val="000000"/>
                </a:solidFill>
                <a:round/>
                <a:headEnd/>
                <a:tailEnd/>
              </a:ln>
            </p:spPr>
            <p:txBody>
              <a:bodyPr/>
              <a:lstStyle/>
              <a:p>
                <a:endParaRPr lang="pt-PT"/>
              </a:p>
            </p:txBody>
          </p:sp>
          <p:sp>
            <p:nvSpPr>
              <p:cNvPr id="372753" name="AutoShape 17"/>
              <p:cNvSpPr>
                <a:spLocks noChangeArrowheads="1"/>
              </p:cNvSpPr>
              <p:nvPr/>
            </p:nvSpPr>
            <p:spPr bwMode="auto">
              <a:xfrm>
                <a:off x="4917" y="2484"/>
                <a:ext cx="309" cy="112"/>
              </a:xfrm>
              <a:prstGeom prst="roundRect">
                <a:avLst>
                  <a:gd name="adj" fmla="val 27273"/>
                </a:avLst>
              </a:prstGeom>
              <a:solidFill>
                <a:srgbClr val="FFBFBF"/>
              </a:solidFill>
              <a:ln w="22225">
                <a:solidFill>
                  <a:srgbClr val="000000"/>
                </a:solidFill>
                <a:round/>
                <a:headEnd/>
                <a:tailEnd/>
              </a:ln>
            </p:spPr>
            <p:txBody>
              <a:bodyPr/>
              <a:lstStyle/>
              <a:p>
                <a:endParaRPr lang="pt-PT"/>
              </a:p>
            </p:txBody>
          </p:sp>
        </p:grpSp>
      </p:grpSp>
      <p:sp>
        <p:nvSpPr>
          <p:cNvPr id="372756" name="Rectangle 20"/>
          <p:cNvSpPr>
            <a:spLocks noChangeArrowheads="1"/>
          </p:cNvSpPr>
          <p:nvPr/>
        </p:nvSpPr>
        <p:spPr bwMode="auto">
          <a:xfrm>
            <a:off x="7697788" y="4491038"/>
            <a:ext cx="627062"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t>
            </a:r>
          </a:p>
        </p:txBody>
      </p:sp>
    </p:spTree>
    <p:extLst>
      <p:ext uri="{BB962C8B-B14F-4D97-AF65-F5344CB8AC3E}">
        <p14:creationId xmlns:p14="http://schemas.microsoft.com/office/powerpoint/2010/main" val="322115603"/>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2741">
                                            <p:txEl>
                                              <p:pRg st="0" end="0"/>
                                            </p:txEl>
                                          </p:spTgt>
                                        </p:tgtEl>
                                        <p:attrNameLst>
                                          <p:attrName>style.visibility</p:attrName>
                                        </p:attrNameLst>
                                      </p:cBhvr>
                                      <p:to>
                                        <p:strVal val="visible"/>
                                      </p:to>
                                    </p:set>
                                    <p:anim calcmode="lin" valueType="num">
                                      <p:cBhvr additive="base">
                                        <p:cTn id="7" dur="500" fill="hold"/>
                                        <p:tgtEl>
                                          <p:spTgt spid="3727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27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2741">
                                            <p:txEl>
                                              <p:pRg st="1" end="1"/>
                                            </p:txEl>
                                          </p:spTgt>
                                        </p:tgtEl>
                                        <p:attrNameLst>
                                          <p:attrName>style.visibility</p:attrName>
                                        </p:attrNameLst>
                                      </p:cBhvr>
                                      <p:to>
                                        <p:strVal val="visible"/>
                                      </p:to>
                                    </p:set>
                                    <p:anim calcmode="lin" valueType="num">
                                      <p:cBhvr additive="base">
                                        <p:cTn id="13" dur="500" fill="hold"/>
                                        <p:tgtEl>
                                          <p:spTgt spid="3727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27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2741">
                                            <p:txEl>
                                              <p:pRg st="2" end="2"/>
                                            </p:txEl>
                                          </p:spTgt>
                                        </p:tgtEl>
                                        <p:attrNameLst>
                                          <p:attrName>style.visibility</p:attrName>
                                        </p:attrNameLst>
                                      </p:cBhvr>
                                      <p:to>
                                        <p:strVal val="visible"/>
                                      </p:to>
                                    </p:set>
                                    <p:anim calcmode="lin" valueType="num">
                                      <p:cBhvr additive="base">
                                        <p:cTn id="19" dur="500" fill="hold"/>
                                        <p:tgtEl>
                                          <p:spTgt spid="37274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27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2741">
                                            <p:txEl>
                                              <p:pRg st="3" end="3"/>
                                            </p:txEl>
                                          </p:spTgt>
                                        </p:tgtEl>
                                        <p:attrNameLst>
                                          <p:attrName>style.visibility</p:attrName>
                                        </p:attrNameLst>
                                      </p:cBhvr>
                                      <p:to>
                                        <p:strVal val="visible"/>
                                      </p:to>
                                    </p:set>
                                    <p:anim calcmode="lin" valueType="num">
                                      <p:cBhvr additive="base">
                                        <p:cTn id="25" dur="500" fill="hold"/>
                                        <p:tgtEl>
                                          <p:spTgt spid="37274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274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2741">
                                            <p:txEl>
                                              <p:pRg st="4" end="4"/>
                                            </p:txEl>
                                          </p:spTgt>
                                        </p:tgtEl>
                                        <p:attrNameLst>
                                          <p:attrName>style.visibility</p:attrName>
                                        </p:attrNameLst>
                                      </p:cBhvr>
                                      <p:to>
                                        <p:strVal val="visible"/>
                                      </p:to>
                                    </p:set>
                                    <p:anim calcmode="lin" valueType="num">
                                      <p:cBhvr additive="base">
                                        <p:cTn id="31" dur="500" fill="hold"/>
                                        <p:tgtEl>
                                          <p:spTgt spid="37274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274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2741">
                                            <p:txEl>
                                              <p:pRg st="5" end="5"/>
                                            </p:txEl>
                                          </p:spTgt>
                                        </p:tgtEl>
                                        <p:attrNameLst>
                                          <p:attrName>style.visibility</p:attrName>
                                        </p:attrNameLst>
                                      </p:cBhvr>
                                      <p:to>
                                        <p:strVal val="visible"/>
                                      </p:to>
                                    </p:set>
                                    <p:anim calcmode="lin" valueType="num">
                                      <p:cBhvr additive="base">
                                        <p:cTn id="37" dur="500" fill="hold"/>
                                        <p:tgtEl>
                                          <p:spTgt spid="37274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274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1"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sz="3200"/>
              <a:t>Tip #1  Negotiating is not Compromising</a:t>
            </a:r>
          </a:p>
        </p:txBody>
      </p:sp>
      <p:pic>
        <p:nvPicPr>
          <p:cNvPr id="360451" name="Picture 3" descr="MCj00788090000[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184150" y="3074988"/>
            <a:ext cx="3810000"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0452" name="Text Box 4"/>
          <p:cNvSpPr txBox="1">
            <a:spLocks noChangeArrowheads="1"/>
          </p:cNvSpPr>
          <p:nvPr/>
        </p:nvSpPr>
        <p:spPr bwMode="auto">
          <a:xfrm>
            <a:off x="4081463" y="1476375"/>
            <a:ext cx="487203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solidFill>
                  <a:schemeClr val="accent3"/>
                </a:solidFill>
              </a:rPr>
              <a:t>It is </a:t>
            </a:r>
            <a:r>
              <a:rPr lang="en-US" sz="2400" i="1" dirty="0">
                <a:solidFill>
                  <a:schemeClr val="accent3"/>
                </a:solidFill>
              </a:rPr>
              <a:t>joint problem solving</a:t>
            </a:r>
          </a:p>
          <a:p>
            <a:endParaRPr lang="en-US" sz="2400" dirty="0">
              <a:solidFill>
                <a:schemeClr val="accent3"/>
              </a:solidFill>
            </a:endParaRPr>
          </a:p>
          <a:p>
            <a:r>
              <a:rPr lang="en-US" sz="2400" dirty="0">
                <a:solidFill>
                  <a:schemeClr val="accent3"/>
                </a:solidFill>
              </a:rPr>
              <a:t>Our goal is to efficiently reach a satisfying agreement for both parties, and to conclude on a positive note.</a:t>
            </a:r>
          </a:p>
          <a:p>
            <a:endParaRPr lang="en-US" sz="2400" dirty="0">
              <a:solidFill>
                <a:schemeClr val="accent3"/>
              </a:solidFill>
            </a:endParaRPr>
          </a:p>
          <a:p>
            <a:r>
              <a:rPr lang="en-US" sz="2400" dirty="0">
                <a:solidFill>
                  <a:schemeClr val="accent3"/>
                </a:solidFill>
              </a:rPr>
              <a:t>Fisher and </a:t>
            </a:r>
            <a:r>
              <a:rPr lang="en-US" sz="2400" dirty="0" err="1">
                <a:solidFill>
                  <a:schemeClr val="accent3"/>
                </a:solidFill>
              </a:rPr>
              <a:t>Ury</a:t>
            </a:r>
            <a:r>
              <a:rPr lang="en-US" sz="2400" dirty="0">
                <a:solidFill>
                  <a:schemeClr val="accent3"/>
                </a:solidFill>
              </a:rPr>
              <a:t> define negotiations as “Back and forth communication to reach agreement where some </a:t>
            </a:r>
            <a:r>
              <a:rPr lang="en-US" sz="2400" b="1" i="1" u="sng" dirty="0">
                <a:solidFill>
                  <a:schemeClr val="accent3"/>
                </a:solidFill>
              </a:rPr>
              <a:t>interests </a:t>
            </a:r>
            <a:r>
              <a:rPr lang="en-US" sz="2400" dirty="0">
                <a:solidFill>
                  <a:schemeClr val="accent3"/>
                </a:solidFill>
              </a:rPr>
              <a:t>are shared and some </a:t>
            </a:r>
            <a:r>
              <a:rPr lang="en-US" sz="2400" b="1" i="1" u="sng" dirty="0">
                <a:solidFill>
                  <a:schemeClr val="accent3"/>
                </a:solidFill>
              </a:rPr>
              <a:t>interests </a:t>
            </a:r>
            <a:r>
              <a:rPr lang="en-US" sz="2400" dirty="0">
                <a:solidFill>
                  <a:schemeClr val="accent3"/>
                </a:solidFill>
              </a:rPr>
              <a:t>are opposed.</a:t>
            </a:r>
          </a:p>
          <a:p>
            <a:r>
              <a:rPr lang="en-US" sz="2400" dirty="0">
                <a:solidFill>
                  <a:schemeClr val="accent3"/>
                </a:solidFill>
              </a:rPr>
              <a:t>“Getting to Yes”</a:t>
            </a:r>
          </a:p>
        </p:txBody>
      </p:sp>
    </p:spTree>
    <p:extLst>
      <p:ext uri="{BB962C8B-B14F-4D97-AF65-F5344CB8AC3E}">
        <p14:creationId xmlns:p14="http://schemas.microsoft.com/office/powerpoint/2010/main" val="4144117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sz="3200"/>
              <a:t>Tip #2 People Skills Make the Difference</a:t>
            </a:r>
          </a:p>
        </p:txBody>
      </p:sp>
      <p:pic>
        <p:nvPicPr>
          <p:cNvPr id="361475" name="Picture 3" descr="MMj03565860000[1]"/>
          <p:cNvPicPr>
            <a:picLocks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a:xfrm>
            <a:off x="5056188" y="1828800"/>
            <a:ext cx="3146425" cy="403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1476" name="Text Box 4"/>
          <p:cNvSpPr txBox="1">
            <a:spLocks noChangeArrowheads="1"/>
          </p:cNvSpPr>
          <p:nvPr/>
        </p:nvSpPr>
        <p:spPr bwMode="auto">
          <a:xfrm>
            <a:off x="685800" y="1905000"/>
            <a:ext cx="42672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b="1" dirty="0">
                <a:solidFill>
                  <a:schemeClr val="accent3"/>
                </a:solidFill>
              </a:rPr>
              <a:t>What is your “preferred style” of communicating?</a:t>
            </a:r>
          </a:p>
          <a:p>
            <a:pPr>
              <a:buFontTx/>
              <a:buChar char="•"/>
            </a:pPr>
            <a:endParaRPr lang="en-US" sz="2800" b="1" dirty="0">
              <a:solidFill>
                <a:schemeClr val="accent3"/>
              </a:solidFill>
            </a:endParaRPr>
          </a:p>
          <a:p>
            <a:pPr>
              <a:buFontTx/>
              <a:buChar char="•"/>
            </a:pPr>
            <a:r>
              <a:rPr lang="en-US" sz="2800" b="1" dirty="0">
                <a:solidFill>
                  <a:schemeClr val="accent3"/>
                </a:solidFill>
              </a:rPr>
              <a:t>What is the “style” of the other person with whom you will be negotiating?</a:t>
            </a:r>
          </a:p>
          <a:p>
            <a:pPr>
              <a:buFontTx/>
              <a:buChar char="•"/>
            </a:pPr>
            <a:endParaRPr lang="en-US" sz="2800" b="1" dirty="0">
              <a:solidFill>
                <a:schemeClr val="accent3"/>
              </a:solidFill>
            </a:endParaRPr>
          </a:p>
          <a:p>
            <a:pPr>
              <a:buFontTx/>
              <a:buChar char="•"/>
            </a:pPr>
            <a:r>
              <a:rPr lang="en-US" sz="2800" b="1" dirty="0">
                <a:solidFill>
                  <a:schemeClr val="accent3"/>
                </a:solidFill>
              </a:rPr>
              <a:t>Are these styles compatible, or are they opposites?</a:t>
            </a:r>
          </a:p>
        </p:txBody>
      </p:sp>
    </p:spTree>
    <p:extLst>
      <p:ext uri="{BB962C8B-B14F-4D97-AF65-F5344CB8AC3E}">
        <p14:creationId xmlns:p14="http://schemas.microsoft.com/office/powerpoint/2010/main" val="1550881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198438" y="152400"/>
            <a:ext cx="8945562" cy="1066800"/>
          </a:xfrm>
        </p:spPr>
        <p:txBody>
          <a:bodyPr/>
          <a:lstStyle/>
          <a:p>
            <a:r>
              <a:rPr lang="en-US" sz="2800"/>
              <a:t>Tip #2A: Listening is the most powerful negotiating skill</a:t>
            </a:r>
          </a:p>
        </p:txBody>
      </p:sp>
      <p:sp>
        <p:nvSpPr>
          <p:cNvPr id="362499" name="Rectangle 3"/>
          <p:cNvSpPr>
            <a:spLocks noGrp="1" noChangeArrowheads="1"/>
          </p:cNvSpPr>
          <p:nvPr>
            <p:ph type="body" idx="1"/>
          </p:nvPr>
        </p:nvSpPr>
        <p:spPr/>
        <p:txBody>
          <a:bodyPr/>
          <a:lstStyle/>
          <a:p>
            <a:r>
              <a:rPr lang="en-US" dirty="0"/>
              <a:t>It begins with effective communication…understanding your preferred method and learning the method of the other party.</a:t>
            </a:r>
          </a:p>
          <a:p>
            <a:r>
              <a:rPr lang="en-US" i="1" u="sng" dirty="0">
                <a:solidFill>
                  <a:srgbClr val="C00000"/>
                </a:solidFill>
              </a:rPr>
              <a:t>Communicate with them in a way that will be most effective with their style</a:t>
            </a:r>
          </a:p>
          <a:p>
            <a:r>
              <a:rPr lang="en-US" dirty="0"/>
              <a:t>This helps to eliminate the possibility of misunderstanding, as we communicate in many ways</a:t>
            </a:r>
          </a:p>
        </p:txBody>
      </p:sp>
    </p:spTree>
    <p:extLst>
      <p:ext uri="{BB962C8B-B14F-4D97-AF65-F5344CB8AC3E}">
        <p14:creationId xmlns:p14="http://schemas.microsoft.com/office/powerpoint/2010/main" val="2462552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184150" y="152400"/>
            <a:ext cx="8748713" cy="1066800"/>
          </a:xfrm>
        </p:spPr>
        <p:txBody>
          <a:bodyPr/>
          <a:lstStyle/>
          <a:p>
            <a:r>
              <a:rPr lang="en-US" sz="3200"/>
              <a:t>Listening is your most powerful negotiating tool</a:t>
            </a:r>
          </a:p>
        </p:txBody>
      </p:sp>
      <p:pic>
        <p:nvPicPr>
          <p:cNvPr id="363523" name="Picture 3" descr="MPj03168090000[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59338" y="2532063"/>
            <a:ext cx="4033837" cy="2827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3524" name="Text Box 4"/>
          <p:cNvSpPr txBox="1">
            <a:spLocks noChangeArrowheads="1"/>
          </p:cNvSpPr>
          <p:nvPr/>
        </p:nvSpPr>
        <p:spPr bwMode="auto">
          <a:xfrm>
            <a:off x="381000" y="2057400"/>
            <a:ext cx="44196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0" hangingPunct="0"/>
            <a:r>
              <a:rPr lang="en-US" sz="2200" dirty="0">
                <a:solidFill>
                  <a:schemeClr val="accent3"/>
                </a:solidFill>
              </a:rPr>
              <a:t>But before you can listen,  you have to be skilled at asking questions:</a:t>
            </a:r>
          </a:p>
          <a:p>
            <a:pPr eaLnBrk="0" hangingPunct="0"/>
            <a:endParaRPr lang="en-US" sz="2200" dirty="0">
              <a:solidFill>
                <a:schemeClr val="accent3"/>
              </a:solidFill>
            </a:endParaRPr>
          </a:p>
          <a:p>
            <a:pPr eaLnBrk="0" hangingPunct="0"/>
            <a:r>
              <a:rPr lang="en-US" sz="2200" b="1" dirty="0">
                <a:solidFill>
                  <a:schemeClr val="accent3"/>
                </a:solidFill>
              </a:rPr>
              <a:t>Three critical questioning skills</a:t>
            </a:r>
          </a:p>
          <a:p>
            <a:pPr eaLnBrk="0" hangingPunct="0">
              <a:buFontTx/>
              <a:buAutoNum type="arabicPeriod"/>
            </a:pPr>
            <a:r>
              <a:rPr lang="en-US" sz="2200" dirty="0">
                <a:solidFill>
                  <a:schemeClr val="accent3"/>
                </a:solidFill>
              </a:rPr>
              <a:t>Know where your questions are going</a:t>
            </a:r>
          </a:p>
          <a:p>
            <a:pPr eaLnBrk="0" hangingPunct="0">
              <a:buFontTx/>
              <a:buAutoNum type="arabicPeriod"/>
            </a:pPr>
            <a:r>
              <a:rPr lang="en-US" sz="2200" dirty="0">
                <a:solidFill>
                  <a:schemeClr val="accent3"/>
                </a:solidFill>
              </a:rPr>
              <a:t>Ask for permission to ask questions</a:t>
            </a:r>
          </a:p>
          <a:p>
            <a:pPr eaLnBrk="0" hangingPunct="0">
              <a:buFontTx/>
              <a:buAutoNum type="arabicPeriod"/>
            </a:pPr>
            <a:r>
              <a:rPr lang="en-US" sz="2200" dirty="0">
                <a:solidFill>
                  <a:schemeClr val="accent3"/>
                </a:solidFill>
              </a:rPr>
              <a:t>State why you want to ask questions</a:t>
            </a:r>
          </a:p>
          <a:p>
            <a:pPr eaLnBrk="0" hangingPunct="0">
              <a:buFontTx/>
              <a:buAutoNum type="arabicPeriod"/>
            </a:pPr>
            <a:endParaRPr lang="en-US" sz="2200" dirty="0">
              <a:solidFill>
                <a:schemeClr val="accent3"/>
              </a:solidFill>
            </a:endParaRPr>
          </a:p>
          <a:p>
            <a:pPr eaLnBrk="0" hangingPunct="0"/>
            <a:r>
              <a:rPr lang="en-US" sz="2200" b="1" dirty="0">
                <a:solidFill>
                  <a:schemeClr val="accent3"/>
                </a:solidFill>
              </a:rPr>
              <a:t>Purpose-Process-Payoff </a:t>
            </a:r>
          </a:p>
        </p:txBody>
      </p:sp>
    </p:spTree>
    <p:extLst>
      <p:ext uri="{BB962C8B-B14F-4D97-AF65-F5344CB8AC3E}">
        <p14:creationId xmlns:p14="http://schemas.microsoft.com/office/powerpoint/2010/main" val="2980467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258763" y="220663"/>
            <a:ext cx="8686800" cy="1066800"/>
          </a:xfrm>
        </p:spPr>
        <p:txBody>
          <a:bodyPr/>
          <a:lstStyle/>
          <a:p>
            <a:r>
              <a:rPr lang="en-US" sz="3200"/>
              <a:t>Listening is your most powerful negotiating tool</a:t>
            </a:r>
          </a:p>
        </p:txBody>
      </p:sp>
      <p:pic>
        <p:nvPicPr>
          <p:cNvPr id="364547" name="Picture 3" descr="MPPH01644J0000[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752600"/>
            <a:ext cx="2824163" cy="3481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4548" name="Text Box 4"/>
          <p:cNvSpPr txBox="1">
            <a:spLocks noChangeArrowheads="1"/>
          </p:cNvSpPr>
          <p:nvPr/>
        </p:nvSpPr>
        <p:spPr bwMode="auto">
          <a:xfrm>
            <a:off x="3746500" y="1547813"/>
            <a:ext cx="51228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dirty="0">
                <a:solidFill>
                  <a:schemeClr val="accent3"/>
                </a:solidFill>
              </a:rPr>
              <a:t>If that is the case, why are we such bad listeners?</a:t>
            </a:r>
          </a:p>
          <a:p>
            <a:pPr eaLnBrk="0" hangingPunct="0"/>
            <a:endParaRPr lang="en-US" sz="2400" dirty="0">
              <a:solidFill>
                <a:schemeClr val="accent3"/>
              </a:solidFill>
            </a:endParaRPr>
          </a:p>
          <a:p>
            <a:pPr eaLnBrk="0" hangingPunct="0"/>
            <a:r>
              <a:rPr lang="en-US" sz="2400" dirty="0">
                <a:solidFill>
                  <a:schemeClr val="accent3"/>
                </a:solidFill>
              </a:rPr>
              <a:t>We listen to reply, argue, rebut, make our point, or win.</a:t>
            </a:r>
          </a:p>
          <a:p>
            <a:pPr eaLnBrk="0" hangingPunct="0"/>
            <a:endParaRPr lang="en-US" sz="2400" dirty="0">
              <a:solidFill>
                <a:schemeClr val="accent3"/>
              </a:solidFill>
            </a:endParaRPr>
          </a:p>
          <a:p>
            <a:pPr eaLnBrk="0" hangingPunct="0"/>
            <a:r>
              <a:rPr lang="en-US" sz="2400" dirty="0">
                <a:solidFill>
                  <a:schemeClr val="accent3"/>
                </a:solidFill>
              </a:rPr>
              <a:t>We do not typically listen to understand.</a:t>
            </a:r>
          </a:p>
          <a:p>
            <a:pPr eaLnBrk="0" hangingPunct="0"/>
            <a:endParaRPr lang="en-US" sz="2400" dirty="0">
              <a:solidFill>
                <a:schemeClr val="accent3"/>
              </a:solidFill>
            </a:endParaRPr>
          </a:p>
          <a:p>
            <a:pPr eaLnBrk="0" hangingPunct="0"/>
            <a:r>
              <a:rPr lang="en-US" sz="2400" dirty="0">
                <a:solidFill>
                  <a:schemeClr val="accent3"/>
                </a:solidFill>
              </a:rPr>
              <a:t>As Covey said, “Seek first to understand, then be understood</a:t>
            </a:r>
          </a:p>
        </p:txBody>
      </p:sp>
    </p:spTree>
    <p:extLst>
      <p:ext uri="{BB962C8B-B14F-4D97-AF65-F5344CB8AC3E}">
        <p14:creationId xmlns:p14="http://schemas.microsoft.com/office/powerpoint/2010/main" val="1873710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196850" y="152400"/>
            <a:ext cx="8777288" cy="1066800"/>
          </a:xfrm>
        </p:spPr>
        <p:txBody>
          <a:bodyPr/>
          <a:lstStyle/>
          <a:p>
            <a:r>
              <a:rPr lang="en-US" sz="2400"/>
              <a:t>Tip #3: Have a game plan before beginning to negotiate</a:t>
            </a:r>
          </a:p>
        </p:txBody>
      </p:sp>
      <p:pic>
        <p:nvPicPr>
          <p:cNvPr id="365571" name="Picture 3" descr="MCj03556590000[1]"/>
          <p:cNvPicPr>
            <a:picLocks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57200" y="1752600"/>
            <a:ext cx="2824163" cy="297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5572" name="Text Box 4"/>
          <p:cNvSpPr txBox="1">
            <a:spLocks noChangeArrowheads="1"/>
          </p:cNvSpPr>
          <p:nvPr/>
        </p:nvSpPr>
        <p:spPr bwMode="auto">
          <a:xfrm>
            <a:off x="3719513" y="1625600"/>
            <a:ext cx="5181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dirty="0">
                <a:solidFill>
                  <a:schemeClr val="accent3"/>
                </a:solidFill>
              </a:rPr>
              <a:t>Few people plan before beginning to negotiate</a:t>
            </a:r>
          </a:p>
          <a:p>
            <a:pPr eaLnBrk="0" hangingPunct="0"/>
            <a:endParaRPr lang="en-US" sz="2400" dirty="0">
              <a:solidFill>
                <a:schemeClr val="accent3"/>
              </a:solidFill>
            </a:endParaRPr>
          </a:p>
          <a:p>
            <a:pPr eaLnBrk="0" hangingPunct="0"/>
            <a:r>
              <a:rPr lang="en-US" sz="2400" dirty="0">
                <a:solidFill>
                  <a:schemeClr val="accent3"/>
                </a:solidFill>
              </a:rPr>
              <a:t>If you cannot walk away from the negotiation at any time, you will lose.</a:t>
            </a:r>
          </a:p>
          <a:p>
            <a:pPr eaLnBrk="0" hangingPunct="0"/>
            <a:endParaRPr lang="en-US" sz="2400" dirty="0">
              <a:solidFill>
                <a:schemeClr val="accent3"/>
              </a:solidFill>
            </a:endParaRPr>
          </a:p>
          <a:p>
            <a:pPr eaLnBrk="0" hangingPunct="0"/>
            <a:r>
              <a:rPr lang="en-US" sz="2400" dirty="0">
                <a:solidFill>
                  <a:schemeClr val="accent3"/>
                </a:solidFill>
              </a:rPr>
              <a:t>Knowing your options outside of the negotiation is a direct function of preparation.</a:t>
            </a:r>
          </a:p>
          <a:p>
            <a:pPr eaLnBrk="0" hangingPunct="0"/>
            <a:endParaRPr lang="en-US" sz="2400" dirty="0">
              <a:solidFill>
                <a:schemeClr val="accent3"/>
              </a:solidFill>
            </a:endParaRPr>
          </a:p>
          <a:p>
            <a:pPr eaLnBrk="0" hangingPunct="0"/>
            <a:r>
              <a:rPr lang="en-US" sz="2400" dirty="0">
                <a:solidFill>
                  <a:schemeClr val="accent3"/>
                </a:solidFill>
              </a:rPr>
              <a:t>Without a plan you risk agreeing to something worse than what you may have done on your own.</a:t>
            </a:r>
          </a:p>
        </p:txBody>
      </p:sp>
    </p:spTree>
    <p:extLst>
      <p:ext uri="{BB962C8B-B14F-4D97-AF65-F5344CB8AC3E}">
        <p14:creationId xmlns:p14="http://schemas.microsoft.com/office/powerpoint/2010/main" val="2552152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246063" y="328613"/>
            <a:ext cx="8229600" cy="898525"/>
          </a:xfrm>
        </p:spPr>
        <p:txBody>
          <a:bodyPr/>
          <a:lstStyle/>
          <a:p>
            <a:r>
              <a:rPr lang="en-GB"/>
              <a:t>Negotiation Check List</a:t>
            </a:r>
          </a:p>
        </p:txBody>
      </p:sp>
      <p:graphicFrame>
        <p:nvGraphicFramePr>
          <p:cNvPr id="378901" name="Group 21"/>
          <p:cNvGraphicFramePr>
            <a:graphicFrameLocks noGrp="1"/>
          </p:cNvGraphicFramePr>
          <p:nvPr>
            <p:ph sz="half" idx="2"/>
            <p:extLst>
              <p:ext uri="{D42A27DB-BD31-4B8C-83A1-F6EECF244321}">
                <p14:modId xmlns:p14="http://schemas.microsoft.com/office/powerpoint/2010/main" val="941100378"/>
              </p:ext>
            </p:extLst>
          </p:nvPr>
        </p:nvGraphicFramePr>
        <p:xfrm>
          <a:off x="336550" y="1925638"/>
          <a:ext cx="8147050" cy="3710623"/>
        </p:xfrm>
        <a:graphic>
          <a:graphicData uri="http://schemas.openxmlformats.org/drawingml/2006/table">
            <a:tbl>
              <a:tblPr/>
              <a:tblGrid>
                <a:gridCol w="5203825"/>
                <a:gridCol w="2943225"/>
              </a:tblGrid>
              <a:tr h="449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accent3"/>
                          </a:solidFill>
                          <a:effectLst/>
                          <a:latin typeface="Arial" charset="0"/>
                        </a:rPr>
                        <a:t>Good Practice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rgbClr val="FF0000"/>
                          </a:solidFill>
                          <a:effectLst/>
                          <a:latin typeface="Arial" charset="0"/>
                        </a:rPr>
                        <a:t>Avoid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Actively listen</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Question for clarification</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Summarising</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Test commitment</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Seeking &amp; giving information</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Encourage two way conversation</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State and plan your proposal – then  summarise</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GB" sz="2000" b="1" i="0" u="none" strike="noStrike" cap="none" normalizeH="0" baseline="0" dirty="0" smtClean="0">
                          <a:ln>
                            <a:noFill/>
                          </a:ln>
                          <a:solidFill>
                            <a:schemeClr val="accent3"/>
                          </a:solidFill>
                          <a:effectLst/>
                          <a:latin typeface="Arial" charset="0"/>
                        </a:rPr>
                        <a:t> Use the ‘if you ….then we’ll’ principle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Interrupting</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Attacking</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Blaming</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Talking too much</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Sarcasm</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Threats</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Taking it personally</a:t>
                      </a:r>
                    </a:p>
                    <a:p>
                      <a:pPr marL="0" marR="0" lvl="0" indent="0" algn="l" defTabSz="914400" rtl="0" eaLnBrk="1" fontAlgn="base" latinLnBrk="0" hangingPunct="1">
                        <a:lnSpc>
                          <a:spcPct val="100000"/>
                        </a:lnSpc>
                        <a:spcBef>
                          <a:spcPct val="20000"/>
                        </a:spcBef>
                        <a:spcAft>
                          <a:spcPct val="0"/>
                        </a:spcAft>
                        <a:buClrTx/>
                        <a:buSzTx/>
                        <a:buFont typeface="Tahoma" pitchFamily="34" charset="0"/>
                        <a:buChar char="×"/>
                        <a:tabLst/>
                      </a:pPr>
                      <a:r>
                        <a:rPr kumimoji="0" lang="en-GB" sz="2000" b="1" i="0" u="none" strike="noStrike" cap="none" normalizeH="0" baseline="0" dirty="0" smtClean="0">
                          <a:ln>
                            <a:noFill/>
                          </a:ln>
                          <a:solidFill>
                            <a:srgbClr val="FF0000"/>
                          </a:solidFill>
                          <a:effectLst/>
                          <a:latin typeface="Arial" charset="0"/>
                        </a:rPr>
                        <a:t>Closed body language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8894" name="Text Box 14"/>
          <p:cNvSpPr txBox="1">
            <a:spLocks noChangeArrowheads="1"/>
          </p:cNvSpPr>
          <p:nvPr/>
        </p:nvSpPr>
        <p:spPr bwMode="auto">
          <a:xfrm>
            <a:off x="8728075" y="-7938"/>
            <a:ext cx="3492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a:latin typeface="Tahoma" pitchFamily="34" charset="0"/>
                <a:cs typeface="Arial" charset="0"/>
              </a:rPr>
              <a:t>42</a:t>
            </a:r>
          </a:p>
        </p:txBody>
      </p:sp>
    </p:spTree>
    <p:extLst>
      <p:ext uri="{BB962C8B-B14F-4D97-AF65-F5344CB8AC3E}">
        <p14:creationId xmlns:p14="http://schemas.microsoft.com/office/powerpoint/2010/main" val="1181601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1828800" y="0"/>
            <a:ext cx="5715000" cy="1066800"/>
          </a:xfrm>
        </p:spPr>
        <p:txBody>
          <a:bodyPr/>
          <a:lstStyle/>
          <a:p>
            <a:r>
              <a:rPr lang="en-US" sz="4200" b="1" smtClean="0"/>
              <a:t>Summary</a:t>
            </a:r>
          </a:p>
        </p:txBody>
      </p:sp>
      <p:sp>
        <p:nvSpPr>
          <p:cNvPr id="79874" name="Rectangle 3"/>
          <p:cNvSpPr>
            <a:spLocks noGrp="1" noChangeArrowheads="1"/>
          </p:cNvSpPr>
          <p:nvPr>
            <p:ph idx="1"/>
          </p:nvPr>
        </p:nvSpPr>
        <p:spPr>
          <a:xfrm>
            <a:off x="795338" y="1752600"/>
            <a:ext cx="8229600" cy="4373563"/>
          </a:xfrm>
        </p:spPr>
        <p:txBody>
          <a:bodyPr/>
          <a:lstStyle/>
          <a:p>
            <a:pPr>
              <a:buFontTx/>
              <a:buNone/>
            </a:pPr>
            <a:r>
              <a:rPr lang="en-US" dirty="0" smtClean="0"/>
              <a:t>Negotiators need to:</a:t>
            </a:r>
          </a:p>
          <a:p>
            <a:r>
              <a:rPr lang="en-US" dirty="0" smtClean="0"/>
              <a:t>Set a clear target and resistance points</a:t>
            </a:r>
          </a:p>
          <a:p>
            <a:r>
              <a:rPr lang="en-US" dirty="0" smtClean="0"/>
              <a:t>Understand and work to improve their BATNA</a:t>
            </a:r>
          </a:p>
          <a:p>
            <a:r>
              <a:rPr lang="en-US" dirty="0" smtClean="0"/>
              <a:t>Start with good opening offer</a:t>
            </a:r>
          </a:p>
          <a:p>
            <a:r>
              <a:rPr lang="en-US" dirty="0" smtClean="0"/>
              <a:t>Make appropriate concessions</a:t>
            </a:r>
          </a:p>
          <a:p>
            <a:r>
              <a:rPr lang="en-US" dirty="0" smtClean="0"/>
              <a:t>Manage the commitment process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533400"/>
            <a:ext cx="7385050" cy="865188"/>
          </a:xfrm>
        </p:spPr>
        <p:txBody>
          <a:bodyPr wrap="none"/>
          <a:lstStyle/>
          <a:p>
            <a:r>
              <a:rPr lang="en-US" sz="4000" b="1" dirty="0" smtClean="0">
                <a:solidFill>
                  <a:schemeClr val="accent2">
                    <a:lumMod val="75000"/>
                  </a:schemeClr>
                </a:solidFill>
              </a:rPr>
              <a:t>The Distributive Bargaining </a:t>
            </a:r>
            <a:br>
              <a:rPr lang="en-US" sz="4000" b="1" dirty="0" smtClean="0">
                <a:solidFill>
                  <a:schemeClr val="accent2">
                    <a:lumMod val="75000"/>
                  </a:schemeClr>
                </a:solidFill>
              </a:rPr>
            </a:br>
            <a:r>
              <a:rPr lang="en-US" sz="4000" b="1" dirty="0" smtClean="0">
                <a:solidFill>
                  <a:schemeClr val="accent2">
                    <a:lumMod val="75000"/>
                  </a:schemeClr>
                </a:solidFill>
              </a:rPr>
              <a:t>Situation</a:t>
            </a:r>
            <a:r>
              <a:rPr lang="en-US" dirty="0" smtClean="0"/>
              <a:t/>
            </a:r>
            <a:br>
              <a:rPr lang="en-US" dirty="0" smtClean="0"/>
            </a:br>
            <a:endParaRPr lang="en-US" dirty="0" smtClean="0"/>
          </a:p>
        </p:txBody>
      </p:sp>
      <p:sp>
        <p:nvSpPr>
          <p:cNvPr id="40963" name="Rectangle 3"/>
          <p:cNvSpPr>
            <a:spLocks noGrp="1" noChangeArrowheads="1"/>
          </p:cNvSpPr>
          <p:nvPr>
            <p:ph idx="1"/>
          </p:nvPr>
        </p:nvSpPr>
        <p:spPr/>
        <p:txBody>
          <a:bodyPr wrap="none"/>
          <a:lstStyle/>
          <a:p>
            <a:pPr lvl="4">
              <a:buFontTx/>
              <a:buNone/>
            </a:pPr>
            <a:r>
              <a:rPr lang="en-US" smtClean="0"/>
              <a:t>					</a:t>
            </a:r>
          </a:p>
          <a:p>
            <a:pPr lvl="4">
              <a:buFontTx/>
              <a:buNone/>
            </a:pPr>
            <a:r>
              <a:rPr lang="en-US" smtClean="0"/>
              <a:t>					</a:t>
            </a:r>
          </a:p>
        </p:txBody>
      </p:sp>
      <p:sp>
        <p:nvSpPr>
          <p:cNvPr id="40965" name="Rectangle 4"/>
          <p:cNvSpPr>
            <a:spLocks noChangeArrowheads="1"/>
          </p:cNvSpPr>
          <p:nvPr/>
        </p:nvSpPr>
        <p:spPr bwMode="auto">
          <a:xfrm>
            <a:off x="685800" y="6019800"/>
            <a:ext cx="2659063" cy="458788"/>
          </a:xfrm>
          <a:prstGeom prst="rect">
            <a:avLst/>
          </a:prstGeom>
          <a:noFill/>
          <a:ln w="12700">
            <a:noFill/>
            <a:miter lim="800000"/>
            <a:headEnd/>
            <a:tailEnd/>
          </a:ln>
        </p:spPr>
        <p:txBody>
          <a:bodyPr wrap="none" lIns="88900" tIns="44450" rIns="88900" bIns="44450">
            <a:spAutoFit/>
          </a:bodyPr>
          <a:lstStyle/>
          <a:p>
            <a:pPr eaLnBrk="0" hangingPunct="0"/>
            <a:r>
              <a:rPr lang="en-US" sz="2400">
                <a:latin typeface="Times"/>
              </a:rPr>
              <a:t>   </a:t>
            </a:r>
            <a:r>
              <a:rPr lang="en-US" sz="2400" b="1" u="sng">
                <a:latin typeface="Times"/>
              </a:rPr>
              <a:t>Party B - Buyer</a:t>
            </a:r>
          </a:p>
        </p:txBody>
      </p:sp>
      <p:sp>
        <p:nvSpPr>
          <p:cNvPr id="40966" name="Rectangle 5"/>
          <p:cNvSpPr>
            <a:spLocks noChangeArrowheads="1"/>
          </p:cNvSpPr>
          <p:nvPr/>
        </p:nvSpPr>
        <p:spPr bwMode="auto">
          <a:xfrm>
            <a:off x="6629400" y="2057400"/>
            <a:ext cx="2346325" cy="458788"/>
          </a:xfrm>
          <a:prstGeom prst="rect">
            <a:avLst/>
          </a:prstGeom>
          <a:noFill/>
          <a:ln w="12700">
            <a:noFill/>
            <a:miter lim="800000"/>
            <a:headEnd/>
            <a:tailEnd/>
          </a:ln>
        </p:spPr>
        <p:txBody>
          <a:bodyPr wrap="none" lIns="88900" tIns="44450" rIns="88900" bIns="44450">
            <a:spAutoFit/>
          </a:bodyPr>
          <a:lstStyle/>
          <a:p>
            <a:pPr eaLnBrk="0" hangingPunct="0"/>
            <a:r>
              <a:rPr lang="en-US" sz="2400" b="1" u="sng">
                <a:latin typeface="Times"/>
              </a:rPr>
              <a:t>Party A - Seller</a:t>
            </a:r>
          </a:p>
        </p:txBody>
      </p:sp>
      <p:sp>
        <p:nvSpPr>
          <p:cNvPr id="40967" name="Rectangle 6"/>
          <p:cNvSpPr>
            <a:spLocks noChangeArrowheads="1"/>
          </p:cNvSpPr>
          <p:nvPr/>
        </p:nvSpPr>
        <p:spPr bwMode="auto">
          <a:xfrm>
            <a:off x="393976" y="2895600"/>
            <a:ext cx="8750024" cy="459100"/>
          </a:xfrm>
          <a:prstGeom prst="rect">
            <a:avLst/>
          </a:prstGeom>
          <a:noFill/>
          <a:ln w="12700">
            <a:noFill/>
            <a:miter lim="800000"/>
            <a:headEnd/>
            <a:tailEnd/>
          </a:ln>
        </p:spPr>
        <p:txBody>
          <a:bodyPr wrap="none" lIns="88900" tIns="44450" rIns="88900" bIns="44450">
            <a:spAutoFit/>
          </a:bodyPr>
          <a:lstStyle/>
          <a:p>
            <a:pPr eaLnBrk="0" hangingPunct="0"/>
            <a:r>
              <a:rPr lang="en-US" sz="2400" b="1" dirty="0">
                <a:latin typeface="Times"/>
              </a:rPr>
              <a:t>  Walkaway Point       Target  Point                     Asking Price</a:t>
            </a:r>
          </a:p>
        </p:txBody>
      </p:sp>
      <p:sp>
        <p:nvSpPr>
          <p:cNvPr id="40968" name="Rectangle 7"/>
          <p:cNvSpPr>
            <a:spLocks noChangeArrowheads="1"/>
          </p:cNvSpPr>
          <p:nvPr/>
        </p:nvSpPr>
        <p:spPr bwMode="auto">
          <a:xfrm>
            <a:off x="609600" y="5105400"/>
            <a:ext cx="8166100" cy="459100"/>
          </a:xfrm>
          <a:prstGeom prst="rect">
            <a:avLst/>
          </a:prstGeom>
          <a:noFill/>
          <a:ln w="12700">
            <a:noFill/>
            <a:miter lim="800000"/>
            <a:headEnd/>
            <a:tailEnd/>
          </a:ln>
        </p:spPr>
        <p:txBody>
          <a:bodyPr wrap="square" lIns="88900" tIns="44450" rIns="88900" bIns="44450">
            <a:spAutoFit/>
          </a:bodyPr>
          <a:lstStyle/>
          <a:p>
            <a:pPr eaLnBrk="0" hangingPunct="0"/>
            <a:r>
              <a:rPr lang="en-US" sz="2400" b="1" dirty="0">
                <a:latin typeface="Times"/>
              </a:rPr>
              <a:t>Initial Offer                            Target Point         Walkaway</a:t>
            </a:r>
          </a:p>
        </p:txBody>
      </p:sp>
      <p:sp>
        <p:nvSpPr>
          <p:cNvPr id="40969" name="Line 8"/>
          <p:cNvSpPr>
            <a:spLocks noChangeShapeType="1"/>
          </p:cNvSpPr>
          <p:nvPr/>
        </p:nvSpPr>
        <p:spPr bwMode="auto">
          <a:xfrm>
            <a:off x="733425" y="3886200"/>
            <a:ext cx="7718425" cy="0"/>
          </a:xfrm>
          <a:prstGeom prst="line">
            <a:avLst/>
          </a:prstGeom>
          <a:noFill/>
          <a:ln w="12700">
            <a:solidFill>
              <a:schemeClr val="tx1"/>
            </a:solidFill>
            <a:round/>
            <a:headEnd type="triangle" w="med" len="med"/>
            <a:tailEnd type="triangle" w="med" len="med"/>
          </a:ln>
        </p:spPr>
        <p:txBody>
          <a:bodyPr wrap="none" anchor="ctr"/>
          <a:lstStyle/>
          <a:p>
            <a:endParaRPr lang="en-US"/>
          </a:p>
        </p:txBody>
      </p:sp>
      <p:sp>
        <p:nvSpPr>
          <p:cNvPr id="40970" name="Line 9"/>
          <p:cNvSpPr>
            <a:spLocks noChangeShapeType="1"/>
          </p:cNvSpPr>
          <p:nvPr/>
        </p:nvSpPr>
        <p:spPr bwMode="auto">
          <a:xfrm>
            <a:off x="304800" y="4724400"/>
            <a:ext cx="7718425" cy="0"/>
          </a:xfrm>
          <a:prstGeom prst="line">
            <a:avLst/>
          </a:prstGeom>
          <a:noFill/>
          <a:ln w="12700">
            <a:solidFill>
              <a:schemeClr val="tx1"/>
            </a:solidFill>
            <a:round/>
            <a:headEnd/>
            <a:tailEnd/>
          </a:ln>
        </p:spPr>
        <p:txBody>
          <a:bodyPr wrap="none" anchor="ctr"/>
          <a:lstStyle/>
          <a:p>
            <a:endParaRPr lang="en-US"/>
          </a:p>
        </p:txBody>
      </p:sp>
      <p:sp>
        <p:nvSpPr>
          <p:cNvPr id="40971" name="Line 10"/>
          <p:cNvSpPr>
            <a:spLocks noChangeShapeType="1"/>
          </p:cNvSpPr>
          <p:nvPr/>
        </p:nvSpPr>
        <p:spPr bwMode="auto">
          <a:xfrm>
            <a:off x="1676400" y="3686175"/>
            <a:ext cx="0" cy="174625"/>
          </a:xfrm>
          <a:prstGeom prst="line">
            <a:avLst/>
          </a:prstGeom>
          <a:noFill/>
          <a:ln w="12700">
            <a:solidFill>
              <a:schemeClr val="tx1"/>
            </a:solidFill>
            <a:round/>
            <a:headEnd/>
            <a:tailEnd/>
          </a:ln>
        </p:spPr>
        <p:txBody>
          <a:bodyPr wrap="none" anchor="ctr"/>
          <a:lstStyle/>
          <a:p>
            <a:endParaRPr lang="en-US"/>
          </a:p>
        </p:txBody>
      </p:sp>
      <p:sp>
        <p:nvSpPr>
          <p:cNvPr id="40972" name="Line 11"/>
          <p:cNvSpPr>
            <a:spLocks noChangeShapeType="1"/>
          </p:cNvSpPr>
          <p:nvPr/>
        </p:nvSpPr>
        <p:spPr bwMode="auto">
          <a:xfrm>
            <a:off x="1371600" y="4495800"/>
            <a:ext cx="0" cy="174625"/>
          </a:xfrm>
          <a:prstGeom prst="line">
            <a:avLst/>
          </a:prstGeom>
          <a:noFill/>
          <a:ln w="12700">
            <a:solidFill>
              <a:schemeClr val="tx1"/>
            </a:solidFill>
            <a:round/>
            <a:headEnd/>
            <a:tailEnd/>
          </a:ln>
        </p:spPr>
        <p:txBody>
          <a:bodyPr wrap="none" anchor="ctr"/>
          <a:lstStyle/>
          <a:p>
            <a:endParaRPr lang="en-US"/>
          </a:p>
        </p:txBody>
      </p:sp>
      <p:sp>
        <p:nvSpPr>
          <p:cNvPr id="40973" name="Line 12"/>
          <p:cNvSpPr>
            <a:spLocks noChangeShapeType="1"/>
          </p:cNvSpPr>
          <p:nvPr/>
        </p:nvSpPr>
        <p:spPr bwMode="auto">
          <a:xfrm>
            <a:off x="4191000" y="3686175"/>
            <a:ext cx="0" cy="174625"/>
          </a:xfrm>
          <a:prstGeom prst="line">
            <a:avLst/>
          </a:prstGeom>
          <a:noFill/>
          <a:ln w="12700">
            <a:solidFill>
              <a:schemeClr val="tx1"/>
            </a:solidFill>
            <a:round/>
            <a:headEnd/>
            <a:tailEnd/>
          </a:ln>
        </p:spPr>
        <p:txBody>
          <a:bodyPr wrap="none" anchor="ctr"/>
          <a:lstStyle/>
          <a:p>
            <a:endParaRPr lang="en-US"/>
          </a:p>
        </p:txBody>
      </p:sp>
      <p:sp>
        <p:nvSpPr>
          <p:cNvPr id="40974" name="Line 13"/>
          <p:cNvSpPr>
            <a:spLocks noChangeShapeType="1"/>
          </p:cNvSpPr>
          <p:nvPr/>
        </p:nvSpPr>
        <p:spPr bwMode="auto">
          <a:xfrm>
            <a:off x="5257800" y="4524375"/>
            <a:ext cx="0" cy="174625"/>
          </a:xfrm>
          <a:prstGeom prst="line">
            <a:avLst/>
          </a:prstGeom>
          <a:noFill/>
          <a:ln w="12700">
            <a:solidFill>
              <a:schemeClr val="tx1"/>
            </a:solidFill>
            <a:round/>
            <a:headEnd/>
            <a:tailEnd/>
          </a:ln>
        </p:spPr>
        <p:txBody>
          <a:bodyPr wrap="none" anchor="ctr"/>
          <a:lstStyle/>
          <a:p>
            <a:endParaRPr lang="en-US"/>
          </a:p>
        </p:txBody>
      </p:sp>
      <p:sp>
        <p:nvSpPr>
          <p:cNvPr id="40975" name="Line 14"/>
          <p:cNvSpPr>
            <a:spLocks noChangeShapeType="1"/>
          </p:cNvSpPr>
          <p:nvPr/>
        </p:nvSpPr>
        <p:spPr bwMode="auto">
          <a:xfrm>
            <a:off x="7620000" y="3686175"/>
            <a:ext cx="0" cy="174625"/>
          </a:xfrm>
          <a:prstGeom prst="line">
            <a:avLst/>
          </a:prstGeom>
          <a:noFill/>
          <a:ln w="12700">
            <a:solidFill>
              <a:schemeClr val="tx1"/>
            </a:solidFill>
            <a:round/>
            <a:headEnd/>
            <a:tailEnd/>
          </a:ln>
        </p:spPr>
        <p:txBody>
          <a:bodyPr wrap="none" anchor="ctr"/>
          <a:lstStyle/>
          <a:p>
            <a:endParaRPr lang="en-US"/>
          </a:p>
        </p:txBody>
      </p:sp>
      <p:sp>
        <p:nvSpPr>
          <p:cNvPr id="40976" name="Line 15"/>
          <p:cNvSpPr>
            <a:spLocks noChangeShapeType="1"/>
          </p:cNvSpPr>
          <p:nvPr/>
        </p:nvSpPr>
        <p:spPr bwMode="auto">
          <a:xfrm>
            <a:off x="7620000" y="4524375"/>
            <a:ext cx="0" cy="174625"/>
          </a:xfrm>
          <a:prstGeom prst="line">
            <a:avLst/>
          </a:prstGeom>
          <a:noFill/>
          <a:ln w="12700">
            <a:solidFill>
              <a:schemeClr val="tx1"/>
            </a:solidFill>
            <a:round/>
            <a:headEnd/>
            <a:tailEnd/>
          </a:ln>
        </p:spPr>
        <p:txBody>
          <a:bodyPr wrap="none" anchor="ctr"/>
          <a:lstStyle/>
          <a:p>
            <a:endParaRPr lang="en-US"/>
          </a:p>
        </p:txBody>
      </p:sp>
      <p:cxnSp>
        <p:nvCxnSpPr>
          <p:cNvPr id="17" name="Straight Arrow Connector 16"/>
          <p:cNvCxnSpPr/>
          <p:nvPr/>
        </p:nvCxnSpPr>
        <p:spPr>
          <a:xfrm>
            <a:off x="1676400" y="4267200"/>
            <a:ext cx="6019800" cy="15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85800" y="0"/>
            <a:ext cx="8229600" cy="1304925"/>
          </a:xfrm>
        </p:spPr>
        <p:txBody>
          <a:bodyPr/>
          <a:lstStyle/>
          <a:p>
            <a:r>
              <a:rPr lang="en-US" b="1" smtClean="0"/>
              <a:t>The Role of Alternatives to a Negotiated Agreement</a:t>
            </a:r>
            <a:endParaRPr lang="en-US" smtClean="0"/>
          </a:p>
        </p:txBody>
      </p:sp>
      <p:sp>
        <p:nvSpPr>
          <p:cNvPr id="43010" name="Rectangle 3"/>
          <p:cNvSpPr>
            <a:spLocks noGrp="1" noChangeArrowheads="1"/>
          </p:cNvSpPr>
          <p:nvPr>
            <p:ph idx="1"/>
          </p:nvPr>
        </p:nvSpPr>
        <p:spPr>
          <a:xfrm>
            <a:off x="914400" y="1600200"/>
            <a:ext cx="7924800" cy="4297363"/>
          </a:xfrm>
        </p:spPr>
        <p:txBody>
          <a:bodyPr/>
          <a:lstStyle/>
          <a:p>
            <a:r>
              <a:rPr lang="en-US" dirty="0" smtClean="0"/>
              <a:t>Alternatives = power to walk away from the negotiation </a:t>
            </a:r>
          </a:p>
          <a:p>
            <a:pPr lvl="1"/>
            <a:r>
              <a:rPr lang="en-US" dirty="0" smtClean="0"/>
              <a:t>If alternatives are attractive, negotiators can:</a:t>
            </a:r>
          </a:p>
          <a:p>
            <a:pPr lvl="2"/>
            <a:r>
              <a:rPr lang="en-US" dirty="0" smtClean="0"/>
              <a:t>Set their goals higher</a:t>
            </a:r>
          </a:p>
          <a:p>
            <a:pPr lvl="2"/>
            <a:r>
              <a:rPr lang="en-US" dirty="0" smtClean="0"/>
              <a:t>Make fewer concessions</a:t>
            </a:r>
          </a:p>
          <a:p>
            <a:pPr lvl="1"/>
            <a:r>
              <a:rPr lang="en-US" dirty="0" smtClean="0"/>
              <a:t>If there are no attractive alternatives:</a:t>
            </a:r>
          </a:p>
          <a:p>
            <a:pPr lvl="2"/>
            <a:r>
              <a:rPr lang="en-US" dirty="0" smtClean="0"/>
              <a:t>Negotiators have much less bargaining power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609600"/>
            <a:ext cx="7772400" cy="1143000"/>
          </a:xfrm>
        </p:spPr>
        <p:txBody>
          <a:bodyPr wrap="none"/>
          <a:lstStyle/>
          <a:p>
            <a:r>
              <a:rPr lang="en-US" sz="4000" b="1" dirty="0" smtClean="0">
                <a:solidFill>
                  <a:schemeClr val="accent2">
                    <a:lumMod val="75000"/>
                  </a:schemeClr>
                </a:solidFill>
              </a:rPr>
              <a:t>The Distributive Bargaining </a:t>
            </a:r>
            <a:br>
              <a:rPr lang="en-US" sz="4000" b="1" dirty="0" smtClean="0">
                <a:solidFill>
                  <a:schemeClr val="accent2">
                    <a:lumMod val="75000"/>
                  </a:schemeClr>
                </a:solidFill>
              </a:rPr>
            </a:br>
            <a:r>
              <a:rPr lang="en-US" sz="4000" b="1" dirty="0" smtClean="0">
                <a:solidFill>
                  <a:schemeClr val="accent2">
                    <a:lumMod val="75000"/>
                  </a:schemeClr>
                </a:solidFill>
              </a:rPr>
              <a:t>Situation</a:t>
            </a:r>
            <a:r>
              <a:rPr lang="en-US" sz="4000" dirty="0" smtClean="0">
                <a:solidFill>
                  <a:schemeClr val="accent2">
                    <a:lumMod val="75000"/>
                  </a:schemeClr>
                </a:solidFill>
              </a:rPr>
              <a:t/>
            </a:r>
            <a:br>
              <a:rPr lang="en-US" sz="4000" dirty="0" smtClean="0">
                <a:solidFill>
                  <a:schemeClr val="accent2">
                    <a:lumMod val="75000"/>
                  </a:schemeClr>
                </a:solidFill>
              </a:rPr>
            </a:br>
            <a:endParaRPr lang="en-US" sz="4000" dirty="0" smtClean="0">
              <a:solidFill>
                <a:schemeClr val="accent2">
                  <a:lumMod val="75000"/>
                </a:schemeClr>
              </a:solidFill>
            </a:endParaRPr>
          </a:p>
        </p:txBody>
      </p:sp>
      <p:sp>
        <p:nvSpPr>
          <p:cNvPr id="45059" name="Rectangle 3"/>
          <p:cNvSpPr>
            <a:spLocks noGrp="1" noChangeArrowheads="1"/>
          </p:cNvSpPr>
          <p:nvPr>
            <p:ph idx="1"/>
          </p:nvPr>
        </p:nvSpPr>
        <p:spPr>
          <a:xfrm>
            <a:off x="685800" y="1981200"/>
            <a:ext cx="7772400" cy="4114800"/>
          </a:xfrm>
        </p:spPr>
        <p:txBody>
          <a:bodyPr wrap="none"/>
          <a:lstStyle/>
          <a:p>
            <a:pPr lvl="4">
              <a:buFontTx/>
              <a:buNone/>
            </a:pPr>
            <a:r>
              <a:rPr lang="en-US" dirty="0" smtClean="0"/>
              <a:t>					</a:t>
            </a:r>
          </a:p>
          <a:p>
            <a:pPr lvl="4">
              <a:buFontTx/>
              <a:buNone/>
            </a:pPr>
            <a:r>
              <a:rPr lang="en-US" dirty="0" smtClean="0"/>
              <a:t>					</a:t>
            </a:r>
          </a:p>
        </p:txBody>
      </p:sp>
      <p:sp>
        <p:nvSpPr>
          <p:cNvPr id="45061" name="Rectangle 4"/>
          <p:cNvSpPr>
            <a:spLocks noChangeArrowheads="1"/>
          </p:cNvSpPr>
          <p:nvPr/>
        </p:nvSpPr>
        <p:spPr bwMode="auto">
          <a:xfrm>
            <a:off x="914400" y="6019800"/>
            <a:ext cx="2659063" cy="458788"/>
          </a:xfrm>
          <a:prstGeom prst="rect">
            <a:avLst/>
          </a:prstGeom>
          <a:noFill/>
          <a:ln w="12700">
            <a:noFill/>
            <a:miter lim="800000"/>
            <a:headEnd/>
            <a:tailEnd/>
          </a:ln>
        </p:spPr>
        <p:txBody>
          <a:bodyPr wrap="none" lIns="88900" tIns="44450" rIns="88900" bIns="44450">
            <a:spAutoFit/>
          </a:bodyPr>
          <a:lstStyle/>
          <a:p>
            <a:pPr eaLnBrk="0" hangingPunct="0"/>
            <a:r>
              <a:rPr lang="en-US" sz="2400" b="1">
                <a:latin typeface="Times"/>
              </a:rPr>
              <a:t>   </a:t>
            </a:r>
            <a:r>
              <a:rPr lang="en-US" sz="2400" b="1" u="sng">
                <a:latin typeface="Times"/>
              </a:rPr>
              <a:t>Party B - Buyer</a:t>
            </a:r>
          </a:p>
        </p:txBody>
      </p:sp>
      <p:sp>
        <p:nvSpPr>
          <p:cNvPr id="45062" name="Rectangle 5"/>
          <p:cNvSpPr>
            <a:spLocks noChangeArrowheads="1"/>
          </p:cNvSpPr>
          <p:nvPr/>
        </p:nvSpPr>
        <p:spPr bwMode="auto">
          <a:xfrm>
            <a:off x="6672263" y="2146300"/>
            <a:ext cx="2346325" cy="458788"/>
          </a:xfrm>
          <a:prstGeom prst="rect">
            <a:avLst/>
          </a:prstGeom>
          <a:noFill/>
          <a:ln w="12700">
            <a:noFill/>
            <a:miter lim="800000"/>
            <a:headEnd/>
            <a:tailEnd/>
          </a:ln>
        </p:spPr>
        <p:txBody>
          <a:bodyPr wrap="none" lIns="88900" tIns="44450" rIns="88900" bIns="44450">
            <a:spAutoFit/>
          </a:bodyPr>
          <a:lstStyle/>
          <a:p>
            <a:pPr eaLnBrk="0" hangingPunct="0"/>
            <a:r>
              <a:rPr lang="en-US" sz="2400" b="1" u="sng">
                <a:latin typeface="Times"/>
              </a:rPr>
              <a:t>Party A - Seller</a:t>
            </a:r>
          </a:p>
        </p:txBody>
      </p:sp>
      <p:sp>
        <p:nvSpPr>
          <p:cNvPr id="45063" name="Rectangle 6"/>
          <p:cNvSpPr>
            <a:spLocks noChangeArrowheads="1"/>
          </p:cNvSpPr>
          <p:nvPr/>
        </p:nvSpPr>
        <p:spPr bwMode="auto">
          <a:xfrm>
            <a:off x="825500" y="2806700"/>
            <a:ext cx="8747010" cy="459100"/>
          </a:xfrm>
          <a:prstGeom prst="rect">
            <a:avLst/>
          </a:prstGeom>
          <a:noFill/>
          <a:ln w="12700">
            <a:noFill/>
            <a:miter lim="800000"/>
            <a:headEnd/>
            <a:tailEnd/>
          </a:ln>
        </p:spPr>
        <p:txBody>
          <a:bodyPr wrap="none" lIns="88900" tIns="44450" rIns="88900" bIns="44450">
            <a:spAutoFit/>
          </a:bodyPr>
          <a:lstStyle/>
          <a:p>
            <a:pPr eaLnBrk="0" hangingPunct="0"/>
            <a:r>
              <a:rPr lang="en-US" sz="2400" dirty="0">
                <a:latin typeface="Times"/>
              </a:rPr>
              <a:t>  </a:t>
            </a:r>
            <a:r>
              <a:rPr lang="en-US" sz="2400" b="1" dirty="0" smtClean="0">
                <a:latin typeface="Times"/>
              </a:rPr>
              <a:t>Resistance </a:t>
            </a:r>
            <a:r>
              <a:rPr lang="en-US" sz="2400" b="1" dirty="0">
                <a:latin typeface="Times"/>
              </a:rPr>
              <a:t>Point          Target  Point                Asking Price</a:t>
            </a:r>
          </a:p>
        </p:txBody>
      </p:sp>
      <p:sp>
        <p:nvSpPr>
          <p:cNvPr id="45064" name="Rectangle 7"/>
          <p:cNvSpPr>
            <a:spLocks noChangeArrowheads="1"/>
          </p:cNvSpPr>
          <p:nvPr/>
        </p:nvSpPr>
        <p:spPr bwMode="auto">
          <a:xfrm>
            <a:off x="762000" y="5029200"/>
            <a:ext cx="8166100" cy="459100"/>
          </a:xfrm>
          <a:prstGeom prst="rect">
            <a:avLst/>
          </a:prstGeom>
          <a:noFill/>
          <a:ln w="12700">
            <a:noFill/>
            <a:miter lim="800000"/>
            <a:headEnd/>
            <a:tailEnd/>
          </a:ln>
        </p:spPr>
        <p:txBody>
          <a:bodyPr wrap="square" lIns="88900" tIns="44450" rIns="88900" bIns="44450">
            <a:spAutoFit/>
          </a:bodyPr>
          <a:lstStyle/>
          <a:p>
            <a:pPr eaLnBrk="0" hangingPunct="0"/>
            <a:r>
              <a:rPr lang="en-US" sz="2400" dirty="0">
                <a:latin typeface="Times"/>
              </a:rPr>
              <a:t>  </a:t>
            </a:r>
            <a:r>
              <a:rPr lang="en-US" sz="2400" b="1" dirty="0">
                <a:latin typeface="Times"/>
              </a:rPr>
              <a:t>Initial Offer                     Target Point           </a:t>
            </a:r>
            <a:r>
              <a:rPr lang="en-US" sz="2400" b="1" dirty="0" smtClean="0">
                <a:latin typeface="Times"/>
              </a:rPr>
              <a:t>Resistance </a:t>
            </a:r>
            <a:endParaRPr lang="en-US" sz="2400" b="1" dirty="0">
              <a:latin typeface="Times"/>
            </a:endParaRPr>
          </a:p>
        </p:txBody>
      </p:sp>
      <p:sp>
        <p:nvSpPr>
          <p:cNvPr id="45065" name="Line 8"/>
          <p:cNvSpPr>
            <a:spLocks noChangeShapeType="1"/>
          </p:cNvSpPr>
          <p:nvPr/>
        </p:nvSpPr>
        <p:spPr bwMode="auto">
          <a:xfrm>
            <a:off x="790575" y="3886200"/>
            <a:ext cx="7718425" cy="0"/>
          </a:xfrm>
          <a:prstGeom prst="line">
            <a:avLst/>
          </a:prstGeom>
          <a:noFill/>
          <a:ln w="12700">
            <a:solidFill>
              <a:schemeClr val="tx1"/>
            </a:solidFill>
            <a:round/>
            <a:headEnd/>
            <a:tailEnd/>
          </a:ln>
        </p:spPr>
        <p:txBody>
          <a:bodyPr wrap="none" anchor="ctr"/>
          <a:lstStyle/>
          <a:p>
            <a:endParaRPr lang="en-US"/>
          </a:p>
        </p:txBody>
      </p:sp>
      <p:sp>
        <p:nvSpPr>
          <p:cNvPr id="45066" name="Line 9"/>
          <p:cNvSpPr>
            <a:spLocks noChangeShapeType="1"/>
          </p:cNvSpPr>
          <p:nvPr/>
        </p:nvSpPr>
        <p:spPr bwMode="auto">
          <a:xfrm>
            <a:off x="790575" y="4724400"/>
            <a:ext cx="7718425" cy="0"/>
          </a:xfrm>
          <a:prstGeom prst="line">
            <a:avLst/>
          </a:prstGeom>
          <a:noFill/>
          <a:ln w="12700">
            <a:solidFill>
              <a:schemeClr val="tx1"/>
            </a:solidFill>
            <a:round/>
            <a:headEnd/>
            <a:tailEnd/>
          </a:ln>
        </p:spPr>
        <p:txBody>
          <a:bodyPr wrap="none" anchor="ctr"/>
          <a:lstStyle/>
          <a:p>
            <a:endParaRPr lang="en-US"/>
          </a:p>
        </p:txBody>
      </p:sp>
      <p:sp>
        <p:nvSpPr>
          <p:cNvPr id="45067" name="Line 10"/>
          <p:cNvSpPr>
            <a:spLocks noChangeShapeType="1"/>
          </p:cNvSpPr>
          <p:nvPr/>
        </p:nvSpPr>
        <p:spPr bwMode="auto">
          <a:xfrm>
            <a:off x="1676400" y="3686175"/>
            <a:ext cx="0" cy="174625"/>
          </a:xfrm>
          <a:prstGeom prst="line">
            <a:avLst/>
          </a:prstGeom>
          <a:noFill/>
          <a:ln w="12700">
            <a:solidFill>
              <a:schemeClr val="tx1"/>
            </a:solidFill>
            <a:round/>
            <a:headEnd/>
            <a:tailEnd/>
          </a:ln>
        </p:spPr>
        <p:txBody>
          <a:bodyPr wrap="none" anchor="ctr"/>
          <a:lstStyle/>
          <a:p>
            <a:endParaRPr lang="en-US"/>
          </a:p>
        </p:txBody>
      </p:sp>
      <p:sp>
        <p:nvSpPr>
          <p:cNvPr id="45068" name="Line 11"/>
          <p:cNvSpPr>
            <a:spLocks noChangeShapeType="1"/>
          </p:cNvSpPr>
          <p:nvPr/>
        </p:nvSpPr>
        <p:spPr bwMode="auto">
          <a:xfrm>
            <a:off x="1371600" y="4572000"/>
            <a:ext cx="0" cy="174625"/>
          </a:xfrm>
          <a:prstGeom prst="line">
            <a:avLst/>
          </a:prstGeom>
          <a:noFill/>
          <a:ln w="12700">
            <a:solidFill>
              <a:schemeClr val="tx1"/>
            </a:solidFill>
            <a:round/>
            <a:headEnd/>
            <a:tailEnd/>
          </a:ln>
        </p:spPr>
        <p:txBody>
          <a:bodyPr wrap="none" anchor="ctr"/>
          <a:lstStyle/>
          <a:p>
            <a:endParaRPr lang="en-US"/>
          </a:p>
        </p:txBody>
      </p:sp>
      <p:sp>
        <p:nvSpPr>
          <p:cNvPr id="45069" name="Line 12"/>
          <p:cNvSpPr>
            <a:spLocks noChangeShapeType="1"/>
          </p:cNvSpPr>
          <p:nvPr/>
        </p:nvSpPr>
        <p:spPr bwMode="auto">
          <a:xfrm>
            <a:off x="4191000" y="3686175"/>
            <a:ext cx="0" cy="174625"/>
          </a:xfrm>
          <a:prstGeom prst="line">
            <a:avLst/>
          </a:prstGeom>
          <a:noFill/>
          <a:ln w="12700">
            <a:solidFill>
              <a:schemeClr val="tx1"/>
            </a:solidFill>
            <a:round/>
            <a:headEnd/>
            <a:tailEnd/>
          </a:ln>
        </p:spPr>
        <p:txBody>
          <a:bodyPr wrap="none" anchor="ctr"/>
          <a:lstStyle/>
          <a:p>
            <a:endParaRPr lang="en-US"/>
          </a:p>
        </p:txBody>
      </p:sp>
      <p:sp>
        <p:nvSpPr>
          <p:cNvPr id="45070" name="Line 13"/>
          <p:cNvSpPr>
            <a:spLocks noChangeShapeType="1"/>
          </p:cNvSpPr>
          <p:nvPr/>
        </p:nvSpPr>
        <p:spPr bwMode="auto">
          <a:xfrm>
            <a:off x="5257800" y="4524375"/>
            <a:ext cx="0" cy="174625"/>
          </a:xfrm>
          <a:prstGeom prst="line">
            <a:avLst/>
          </a:prstGeom>
          <a:noFill/>
          <a:ln w="12700">
            <a:solidFill>
              <a:schemeClr val="tx1"/>
            </a:solidFill>
            <a:round/>
            <a:headEnd/>
            <a:tailEnd/>
          </a:ln>
        </p:spPr>
        <p:txBody>
          <a:bodyPr wrap="none" anchor="ctr"/>
          <a:lstStyle/>
          <a:p>
            <a:endParaRPr lang="en-US"/>
          </a:p>
        </p:txBody>
      </p:sp>
      <p:sp>
        <p:nvSpPr>
          <p:cNvPr id="45071" name="Line 14"/>
          <p:cNvSpPr>
            <a:spLocks noChangeShapeType="1"/>
          </p:cNvSpPr>
          <p:nvPr/>
        </p:nvSpPr>
        <p:spPr bwMode="auto">
          <a:xfrm>
            <a:off x="7620000" y="3686175"/>
            <a:ext cx="0" cy="174625"/>
          </a:xfrm>
          <a:prstGeom prst="line">
            <a:avLst/>
          </a:prstGeom>
          <a:noFill/>
          <a:ln w="12700">
            <a:solidFill>
              <a:schemeClr val="tx1"/>
            </a:solidFill>
            <a:round/>
            <a:headEnd/>
            <a:tailEnd/>
          </a:ln>
        </p:spPr>
        <p:txBody>
          <a:bodyPr wrap="none" anchor="ctr"/>
          <a:lstStyle/>
          <a:p>
            <a:endParaRPr lang="en-US"/>
          </a:p>
        </p:txBody>
      </p:sp>
      <p:sp>
        <p:nvSpPr>
          <p:cNvPr id="45072" name="Line 15"/>
          <p:cNvSpPr>
            <a:spLocks noChangeShapeType="1"/>
          </p:cNvSpPr>
          <p:nvPr/>
        </p:nvSpPr>
        <p:spPr bwMode="auto">
          <a:xfrm>
            <a:off x="7620000" y="4524375"/>
            <a:ext cx="0" cy="174625"/>
          </a:xfrm>
          <a:prstGeom prst="line">
            <a:avLst/>
          </a:prstGeom>
          <a:noFill/>
          <a:ln w="12700">
            <a:solidFill>
              <a:schemeClr val="tx1"/>
            </a:solidFill>
            <a:round/>
            <a:headEnd/>
            <a:tailEnd/>
          </a:ln>
        </p:spPr>
        <p:txBody>
          <a:bodyPr wrap="none" anchor="ctr"/>
          <a:lstStyle/>
          <a:p>
            <a:endParaRPr lang="en-US"/>
          </a:p>
        </p:txBody>
      </p:sp>
      <p:sp>
        <p:nvSpPr>
          <p:cNvPr id="45073" name="Line 16"/>
          <p:cNvSpPr>
            <a:spLocks noChangeShapeType="1"/>
          </p:cNvSpPr>
          <p:nvPr/>
        </p:nvSpPr>
        <p:spPr bwMode="auto">
          <a:xfrm>
            <a:off x="6477000" y="4524375"/>
            <a:ext cx="0" cy="174625"/>
          </a:xfrm>
          <a:prstGeom prst="line">
            <a:avLst/>
          </a:prstGeom>
          <a:noFill/>
          <a:ln w="12700">
            <a:solidFill>
              <a:schemeClr val="tx1"/>
            </a:solidFill>
            <a:round/>
            <a:headEnd/>
            <a:tailEnd/>
          </a:ln>
        </p:spPr>
        <p:txBody>
          <a:bodyPr wrap="none" anchor="ctr"/>
          <a:lstStyle/>
          <a:p>
            <a:endParaRPr lang="en-US"/>
          </a:p>
        </p:txBody>
      </p:sp>
      <p:sp>
        <p:nvSpPr>
          <p:cNvPr id="45074" name="Line 17"/>
          <p:cNvSpPr>
            <a:spLocks noChangeShapeType="1"/>
          </p:cNvSpPr>
          <p:nvPr/>
        </p:nvSpPr>
        <p:spPr bwMode="auto">
          <a:xfrm>
            <a:off x="2895600" y="3686175"/>
            <a:ext cx="0" cy="174625"/>
          </a:xfrm>
          <a:prstGeom prst="line">
            <a:avLst/>
          </a:prstGeom>
          <a:noFill/>
          <a:ln w="12700">
            <a:solidFill>
              <a:schemeClr val="tx1"/>
            </a:solidFill>
            <a:round/>
            <a:headEnd/>
            <a:tailEnd/>
          </a:ln>
        </p:spPr>
        <p:txBody>
          <a:bodyPr wrap="none" anchor="ctr"/>
          <a:lstStyle/>
          <a:p>
            <a:endParaRPr lang="en-US"/>
          </a:p>
        </p:txBody>
      </p:sp>
      <p:sp>
        <p:nvSpPr>
          <p:cNvPr id="45075" name="Rectangle 18"/>
          <p:cNvSpPr>
            <a:spLocks noChangeArrowheads="1"/>
          </p:cNvSpPr>
          <p:nvPr/>
        </p:nvSpPr>
        <p:spPr bwMode="auto">
          <a:xfrm>
            <a:off x="5681663" y="4767263"/>
            <a:ext cx="1771319" cy="459100"/>
          </a:xfrm>
          <a:prstGeom prst="rect">
            <a:avLst/>
          </a:prstGeom>
          <a:noFill/>
          <a:ln w="12700">
            <a:noFill/>
            <a:miter lim="800000"/>
            <a:headEnd/>
            <a:tailEnd/>
          </a:ln>
        </p:spPr>
        <p:txBody>
          <a:bodyPr wrap="none" lIns="88900" tIns="44450" rIns="88900" bIns="44450">
            <a:spAutoFit/>
          </a:bodyPr>
          <a:lstStyle/>
          <a:p>
            <a:pPr eaLnBrk="0" hangingPunct="0"/>
            <a:r>
              <a:rPr lang="en-US" sz="2400" b="1" dirty="0">
                <a:solidFill>
                  <a:srgbClr val="FF0000"/>
                </a:solidFill>
                <a:latin typeface="Times"/>
              </a:rPr>
              <a:t>Alternative</a:t>
            </a:r>
            <a:endParaRPr lang="en-US" sz="2000" b="1" dirty="0">
              <a:solidFill>
                <a:srgbClr val="FF0000"/>
              </a:solidFill>
              <a:latin typeface="Times"/>
            </a:endParaRPr>
          </a:p>
        </p:txBody>
      </p:sp>
      <p:sp>
        <p:nvSpPr>
          <p:cNvPr id="45076" name="Rectangle 19"/>
          <p:cNvSpPr>
            <a:spLocks noChangeArrowheads="1"/>
          </p:cNvSpPr>
          <p:nvPr/>
        </p:nvSpPr>
        <p:spPr bwMode="auto">
          <a:xfrm>
            <a:off x="2286000" y="3200400"/>
            <a:ext cx="1905000" cy="461665"/>
          </a:xfrm>
          <a:prstGeom prst="rect">
            <a:avLst/>
          </a:prstGeom>
          <a:noFill/>
          <a:ln w="9525">
            <a:noFill/>
            <a:miter lim="800000"/>
            <a:headEnd/>
            <a:tailEnd/>
          </a:ln>
        </p:spPr>
        <p:txBody>
          <a:bodyPr wrap="square">
            <a:spAutoFit/>
          </a:bodyPr>
          <a:lstStyle/>
          <a:p>
            <a:r>
              <a:rPr lang="en-US" sz="2400" b="1" dirty="0">
                <a:solidFill>
                  <a:srgbClr val="FF0000"/>
                </a:solidFill>
              </a:rPr>
              <a:t>Alternative</a:t>
            </a:r>
            <a:endParaRPr lang="en-US" b="1" dirty="0">
              <a:solidFill>
                <a:srgbClr val="FF0000"/>
              </a:solidFill>
              <a:latin typeface="Arial" charset="0"/>
            </a:endParaRPr>
          </a:p>
        </p:txBody>
      </p:sp>
      <p:cxnSp>
        <p:nvCxnSpPr>
          <p:cNvPr id="22" name="Straight Arrow Connector 21"/>
          <p:cNvCxnSpPr/>
          <p:nvPr/>
        </p:nvCxnSpPr>
        <p:spPr>
          <a:xfrm>
            <a:off x="2971800" y="4267200"/>
            <a:ext cx="3429000" cy="15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1_Page Two">
  <a:themeElements>
    <a:clrScheme name="1_Page Tw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age Tw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1_Page Tw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age Tw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age Tw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age Tw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age Tw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age Tw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age Tw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age Tw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age Tw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age Tw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age Tw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age Tw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T-Bird Bas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1486</TotalTime>
  <Words>11715</Words>
  <Application>Microsoft Office PowerPoint</Application>
  <PresentationFormat>On-screen Show (4:3)</PresentationFormat>
  <Paragraphs>1248</Paragraphs>
  <Slides>69</Slides>
  <Notes>49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69</vt:i4>
      </vt:variant>
    </vt:vector>
  </HeadingPairs>
  <TitlesOfParts>
    <vt:vector size="72" baseType="lpstr">
      <vt:lpstr>1_Page Two</vt:lpstr>
      <vt:lpstr>Theme1 T-Bird Base</vt:lpstr>
      <vt:lpstr>ClipArt</vt:lpstr>
      <vt:lpstr>PowerPoint Presentation</vt:lpstr>
      <vt:lpstr>Foundational Overview</vt:lpstr>
      <vt:lpstr>The Distributive Bargaining Situation</vt:lpstr>
      <vt:lpstr>Opinions on Distributive Bargaining</vt:lpstr>
      <vt:lpstr>Summary of Use </vt:lpstr>
      <vt:lpstr>The Distributive Bargaining Situation</vt:lpstr>
      <vt:lpstr>The Distributive Bargaining  Situation </vt:lpstr>
      <vt:lpstr>The Role of Alternatives to a Negotiated Agreement</vt:lpstr>
      <vt:lpstr>The Distributive Bargaining  Situation </vt:lpstr>
      <vt:lpstr>Fundamental Strategies</vt:lpstr>
      <vt:lpstr>Keys to the Strategies</vt:lpstr>
      <vt:lpstr>Tactical Tasks of Negotiators</vt:lpstr>
      <vt:lpstr>Assess Outcome Values and the Costs of Termination for the Other Party</vt:lpstr>
      <vt:lpstr>Manage the Other Party’s Impressions</vt:lpstr>
      <vt:lpstr>Modify the Other Party’s Perceptions</vt:lpstr>
      <vt:lpstr>Manipulate the Actual Costs of  Delay or Termination</vt:lpstr>
      <vt:lpstr>Positions Taken  During Negotiations</vt:lpstr>
      <vt:lpstr>Positions Taken  During Negotiations</vt:lpstr>
      <vt:lpstr>Guidelines for Making Concessions</vt:lpstr>
      <vt:lpstr>Commitments:  Tactical Considerations</vt:lpstr>
      <vt:lpstr>Commitments:  Tactical Considerations</vt:lpstr>
      <vt:lpstr>Closing the Deal</vt:lpstr>
      <vt:lpstr>Dealing with Typical  Hardball Tactics</vt:lpstr>
      <vt:lpstr>Typical Hardball Tactics</vt:lpstr>
      <vt:lpstr>Good Cop / Bad Cop</vt:lpstr>
      <vt:lpstr>Low Ball / High Ball</vt:lpstr>
      <vt:lpstr>Bogey</vt:lpstr>
      <vt:lpstr>Chicken: Two cars driving towards each other, who turns?</vt:lpstr>
      <vt:lpstr>Intimidation / Aggressive Behavior</vt:lpstr>
      <vt:lpstr>Snow Job</vt:lpstr>
      <vt:lpstr>Classic Bargaining Tactics</vt:lpstr>
      <vt:lpstr>Classic Bargaining Tactics</vt:lpstr>
      <vt:lpstr>Classic Bargaining Tactics</vt:lpstr>
      <vt:lpstr>Classic Bargaining Tactics</vt:lpstr>
      <vt:lpstr>Classic Bargaining Tactics</vt:lpstr>
      <vt:lpstr>34 Characteristics of an Effective Negotiator</vt:lpstr>
      <vt:lpstr>34 Characteristics of an Effective Negotiator</vt:lpstr>
      <vt:lpstr>34 Characteristics of an Effective Negotiator</vt:lpstr>
      <vt:lpstr>34 Characteristics of an Effective Negotiator</vt:lpstr>
      <vt:lpstr>34 Characteristics of an Effective Negotiator</vt:lpstr>
      <vt:lpstr>Negotiating Behaviour</vt:lpstr>
      <vt:lpstr>PowerPoint Presentation</vt:lpstr>
      <vt:lpstr>BLUE Behaviour</vt:lpstr>
      <vt:lpstr>PURPLE Behaviour</vt:lpstr>
      <vt:lpstr>Formulating a Negotiation Strategy</vt:lpstr>
      <vt:lpstr>Starting Point</vt:lpstr>
      <vt:lpstr>PowerPoint Presentation</vt:lpstr>
      <vt:lpstr>PowerPoint Presentation</vt:lpstr>
      <vt:lpstr>Problem</vt:lpstr>
      <vt:lpstr>PowerPoint Presentation</vt:lpstr>
      <vt:lpstr>PowerPoint Presentation</vt:lpstr>
      <vt:lpstr>PowerPoint Presentation</vt:lpstr>
      <vt:lpstr>Negotiation Styles</vt:lpstr>
      <vt:lpstr>The Four Phases of Negotiation</vt:lpstr>
      <vt:lpstr>Step One - Prepare</vt:lpstr>
      <vt:lpstr>Step Two - Debate</vt:lpstr>
      <vt:lpstr>Step Three - Propose</vt:lpstr>
      <vt:lpstr>Step Four - Bargain</vt:lpstr>
      <vt:lpstr>Salary Negotiation:  Best Practices</vt:lpstr>
      <vt:lpstr>Salary Best Results</vt:lpstr>
      <vt:lpstr>Salary: Things to Avoid</vt:lpstr>
      <vt:lpstr>Tip #1  Negotiating is not Compromising</vt:lpstr>
      <vt:lpstr>Tip #2 People Skills Make the Difference</vt:lpstr>
      <vt:lpstr>Tip #2A: Listening is the most powerful negotiating skill</vt:lpstr>
      <vt:lpstr>Listening is your most powerful negotiating tool</vt:lpstr>
      <vt:lpstr>Listening is your most powerful negotiating tool</vt:lpstr>
      <vt:lpstr>Tip #3: Have a game plan before beginning to negotiate</vt:lpstr>
      <vt:lpstr>Negotiation Check List</vt:lpstr>
      <vt:lpstr>Summary</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McGraw-Hill Higher Education</dc:creator>
  <cp:lastModifiedBy>rmarques</cp:lastModifiedBy>
  <cp:revision>176</cp:revision>
  <cp:lastPrinted>2002-12-03T14:11:10Z</cp:lastPrinted>
  <dcterms:created xsi:type="dcterms:W3CDTF">2001-12-18T21:21:13Z</dcterms:created>
  <dcterms:modified xsi:type="dcterms:W3CDTF">2012-11-08T17:39:05Z</dcterms:modified>
</cp:coreProperties>
</file>