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99300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60A6372-4A63-4C35-B356-6412A5AF8C39}" type="datetimeFigureOut">
              <a:rPr lang="en-US" smtClean="0"/>
              <a:pPr/>
              <a:t>11/18/12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537D775-DF4A-4B2D-B1C0-62895A5706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3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D775-DF4A-4B2D-B1C0-62895A5706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D775-DF4A-4B2D-B1C0-62895A57068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D775-DF4A-4B2D-B1C0-62895A57068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D775-DF4A-4B2D-B1C0-62895A57068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D775-DF4A-4B2D-B1C0-62895A57068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D775-DF4A-4B2D-B1C0-62895A57068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D775-DF4A-4B2D-B1C0-62895A57068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D775-DF4A-4B2D-B1C0-62895A57068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D775-DF4A-4B2D-B1C0-62895A5706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D775-DF4A-4B2D-B1C0-62895A57068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D775-DF4A-4B2D-B1C0-62895A57068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D775-DF4A-4B2D-B1C0-62895A57068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D775-DF4A-4B2D-B1C0-62895A57068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amaral\Desktop\Templates iseg JPEG\capa mestrado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3573016"/>
            <a:ext cx="1584176" cy="576064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Set 2011</a:t>
            </a:r>
            <a:endParaRPr lang="pt-PT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72817"/>
            <a:ext cx="7772400" cy="108012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MESTRADOS</a:t>
            </a:r>
            <a:endParaRPr lang="pt-P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2924175"/>
            <a:ext cx="4967287" cy="504825"/>
          </a:xfrm>
        </p:spPr>
        <p:txBody>
          <a:bodyPr>
            <a:normAutofit/>
          </a:bodyPr>
          <a:lstStyle>
            <a:lvl1pPr>
              <a:buNone/>
              <a:defRPr sz="2500" baseline="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 lvl="0"/>
            <a:r>
              <a:rPr lang="pt-PT" dirty="0" smtClean="0"/>
              <a:t>Ciências Empresariais</a:t>
            </a:r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3089-143E-4CA8-B1A4-9FD017EA9382}" type="datetimeFigureOut">
              <a:rPr lang="pt-PT" smtClean="0"/>
              <a:pPr/>
              <a:t>11/18/12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04C5-C830-45FC-AE84-195D60FAA60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3089-143E-4CA8-B1A4-9FD017EA9382}" type="datetimeFigureOut">
              <a:rPr lang="pt-PT" smtClean="0"/>
              <a:pPr/>
              <a:t>11/18/12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04C5-C830-45FC-AE84-195D60FAA60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3089-143E-4CA8-B1A4-9FD017EA9382}" type="datetimeFigureOut">
              <a:rPr lang="pt-PT" smtClean="0"/>
              <a:pPr/>
              <a:t>11/18/12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04C5-C830-45FC-AE84-195D60FAA60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3089-143E-4CA8-B1A4-9FD017EA9382}" type="datetimeFigureOut">
              <a:rPr lang="pt-PT" smtClean="0"/>
              <a:pPr/>
              <a:t>11/18/12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04C5-C830-45FC-AE84-195D60FAA60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3006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2.TÍTULO DO CAPÍTULO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9" hasCustomPrompt="1"/>
          </p:nvPr>
        </p:nvSpPr>
        <p:spPr>
          <a:xfrm>
            <a:off x="1728718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Substítulo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0" name="Content Placeholder 2"/>
          <p:cNvSpPr>
            <a:spLocks noGrp="1"/>
          </p:cNvSpPr>
          <p:nvPr>
            <p:ph idx="30" hasCustomPrompt="1"/>
          </p:nvPr>
        </p:nvSpPr>
        <p:spPr>
          <a:xfrm>
            <a:off x="17287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1.TÍTULO DO CAPÍTULO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31" hasCustomPrompt="1"/>
          </p:nvPr>
        </p:nvSpPr>
        <p:spPr>
          <a:xfrm>
            <a:off x="1728718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2" name="Content Placeholder 2"/>
          <p:cNvSpPr>
            <a:spLocks noGrp="1"/>
          </p:cNvSpPr>
          <p:nvPr>
            <p:ph idx="32" hasCustomPrompt="1"/>
          </p:nvPr>
        </p:nvSpPr>
        <p:spPr>
          <a:xfrm>
            <a:off x="1728718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3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286356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4" name="Content Placeholder 2"/>
          <p:cNvSpPr>
            <a:spLocks noGrp="1"/>
          </p:cNvSpPr>
          <p:nvPr>
            <p:ph idx="34" hasCustomPrompt="1"/>
          </p:nvPr>
        </p:nvSpPr>
        <p:spPr>
          <a:xfrm>
            <a:off x="5286356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5" name="Content Placeholder 2"/>
          <p:cNvSpPr>
            <a:spLocks noGrp="1"/>
          </p:cNvSpPr>
          <p:nvPr>
            <p:ph idx="35" hasCustomPrompt="1"/>
          </p:nvPr>
        </p:nvSpPr>
        <p:spPr>
          <a:xfrm>
            <a:off x="5286356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  </a:t>
            </a:r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8" y="363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842968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Kvlcmbknbjkvcnxbjcvnbmjvc,nxbm,vcnbjvcnbjkvcbnjkcvbkjcvbnjvkcbnjcvkbnkjvcnbjkvcbnjvkcbnkjvcbnkjvcfdgfdgfdgfdgfdgdgdfgdfgfd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386608" cy="365125"/>
          </a:xfrm>
        </p:spPr>
        <p:txBody>
          <a:bodyPr/>
          <a:lstStyle/>
          <a:p>
            <a:r>
              <a:rPr lang="pt-PT" dirty="0" smtClean="0"/>
              <a:t>Corporate Investment Appraisal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pt-PT" dirty="0" smtClean="0"/>
              <a:t>Fall 2011 </a:t>
            </a:r>
            <a:fld id="{CD5604C5-C830-45FC-AE84-195D60FAA608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 dirty="0" smtClean="0"/>
              <a:t>Clara Raposo</a:t>
            </a:r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44420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131840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352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 userDrawn="1"/>
        </p:nvSpPr>
        <p:spPr>
          <a:xfrm>
            <a:off x="4427984" y="2924944"/>
            <a:ext cx="2520280" cy="6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www.iseg.utl.pt</a:t>
            </a:r>
            <a:endParaRPr kumimoji="0" lang="pt-PT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pic>
        <p:nvPicPr>
          <p:cNvPr id="3075" name="Picture 3" descr="C:\Documents and Settings\ramaral\Desktop\Templates iseg JPEG\contra capa mestrado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4427984" y="2891416"/>
            <a:ext cx="2520280" cy="6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www.iseg.utl.pt</a:t>
            </a:r>
            <a:endParaRPr kumimoji="0" lang="pt-PT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3089-143E-4CA8-B1A4-9FD017EA9382}" type="datetimeFigureOut">
              <a:rPr lang="pt-PT" smtClean="0"/>
              <a:pPr/>
              <a:t>11/18/12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04C5-C830-45FC-AE84-195D60FAA60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3089-143E-4CA8-B1A4-9FD017EA9382}" type="datetimeFigureOut">
              <a:rPr lang="pt-PT" smtClean="0"/>
              <a:pPr/>
              <a:t>11/18/12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04C5-C830-45FC-AE84-195D60FAA60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3089-143E-4CA8-B1A4-9FD017EA9382}" type="datetimeFigureOut">
              <a:rPr lang="pt-PT" smtClean="0"/>
              <a:pPr/>
              <a:t>11/18/12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04C5-C830-45FC-AE84-195D60FAA608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63089-143E-4CA8-B1A4-9FD017EA9382}" type="datetimeFigureOut">
              <a:rPr lang="pt-PT" smtClean="0"/>
              <a:pPr/>
              <a:t>11/18/12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04C5-C830-45FC-AE84-195D60FAA608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Fall</a:t>
            </a:r>
            <a:r>
              <a:rPr lang="pt-PT" dirty="0" smtClean="0"/>
              <a:t> </a:t>
            </a:r>
            <a:r>
              <a:rPr lang="pt-PT" dirty="0" smtClean="0"/>
              <a:t>2012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36512" y="1700808"/>
            <a:ext cx="9180512" cy="1080120"/>
          </a:xfrm>
        </p:spPr>
        <p:txBody>
          <a:bodyPr>
            <a:noAutofit/>
          </a:bodyPr>
          <a:lstStyle/>
          <a:p>
            <a:r>
              <a:rPr lang="pt-PT" sz="3200" dirty="0" smtClean="0"/>
              <a:t>HYBRID FINANCING</a:t>
            </a:r>
            <a:br>
              <a:rPr lang="pt-PT" sz="3200" dirty="0" smtClean="0"/>
            </a:br>
            <a:r>
              <a:rPr lang="pt-PT" sz="3200" dirty="0" smtClean="0"/>
              <a:t>Convertible Bonds</a:t>
            </a:r>
            <a:endParaRPr lang="pt-PT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Corporate Investment Appraisal</a:t>
            </a:r>
          </a:p>
          <a:p>
            <a:endParaRPr lang="pt-PT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27992" y="404664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Masters in FINANCE</a:t>
            </a: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E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1556792"/>
            <a:ext cx="8429684" cy="4443976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err="1" smtClean="0"/>
              <a:t>Pilcher</a:t>
            </a:r>
            <a:r>
              <a:rPr lang="en-GB" sz="2400" dirty="0" smtClean="0"/>
              <a:t> 1955</a:t>
            </a:r>
          </a:p>
          <a:p>
            <a:pPr lvl="1"/>
            <a:r>
              <a:rPr lang="en-GB" sz="2000" dirty="0" smtClean="0">
                <a:latin typeface="Franklin Gothic Book" pitchFamily="34" charset="0"/>
              </a:rPr>
              <a:t>Delayed equity		82%</a:t>
            </a:r>
          </a:p>
          <a:p>
            <a:pPr lvl="1"/>
            <a:r>
              <a:rPr lang="en-GB" sz="2000" dirty="0" smtClean="0">
                <a:latin typeface="Franklin Gothic Book" pitchFamily="34" charset="0"/>
              </a:rPr>
              <a:t>Sweeten Debt		9%</a:t>
            </a:r>
          </a:p>
          <a:p>
            <a:pPr lvl="1"/>
            <a:r>
              <a:rPr lang="en-GB" sz="2000" dirty="0" smtClean="0">
                <a:latin typeface="Franklin Gothic Book" pitchFamily="34" charset="0"/>
              </a:rPr>
              <a:t>Other			9%</a:t>
            </a:r>
          </a:p>
          <a:p>
            <a:r>
              <a:rPr lang="en-GB" sz="2400" dirty="0" smtClean="0"/>
              <a:t>Brigham 1966</a:t>
            </a:r>
          </a:p>
          <a:p>
            <a:pPr lvl="1"/>
            <a:r>
              <a:rPr lang="en-GB" sz="2000" dirty="0" smtClean="0">
                <a:latin typeface="Franklin Gothic Book" pitchFamily="34" charset="0"/>
              </a:rPr>
              <a:t>Delayed equity		68%</a:t>
            </a:r>
          </a:p>
          <a:p>
            <a:pPr lvl="1"/>
            <a:r>
              <a:rPr lang="en-GB" sz="2000" dirty="0" smtClean="0">
                <a:latin typeface="Franklin Gothic Book" pitchFamily="34" charset="0"/>
              </a:rPr>
              <a:t>Sweeten Debt		27%</a:t>
            </a:r>
          </a:p>
          <a:p>
            <a:pPr lvl="1"/>
            <a:r>
              <a:rPr lang="en-GB" sz="2000" dirty="0" smtClean="0">
                <a:latin typeface="Franklin Gothic Book" pitchFamily="34" charset="0"/>
              </a:rPr>
              <a:t>Other			5%</a:t>
            </a:r>
          </a:p>
          <a:p>
            <a:r>
              <a:rPr lang="en-GB" sz="2400" dirty="0" err="1" smtClean="0"/>
              <a:t>Hoffmeister</a:t>
            </a:r>
            <a:r>
              <a:rPr lang="en-GB" sz="2400" dirty="0" smtClean="0"/>
              <a:t> 1977</a:t>
            </a:r>
          </a:p>
          <a:p>
            <a:pPr lvl="1"/>
            <a:r>
              <a:rPr lang="en-GB" sz="2000" dirty="0" smtClean="0">
                <a:latin typeface="Franklin Gothic Book" pitchFamily="34" charset="0"/>
              </a:rPr>
              <a:t>Delayed equity		40%</a:t>
            </a:r>
          </a:p>
          <a:p>
            <a:pPr lvl="1"/>
            <a:r>
              <a:rPr lang="en-GB" sz="2000" dirty="0" smtClean="0">
                <a:latin typeface="Franklin Gothic Book" pitchFamily="34" charset="0"/>
              </a:rPr>
              <a:t>Sweeten Debt		37%</a:t>
            </a:r>
          </a:p>
          <a:p>
            <a:pPr lvl="1"/>
            <a:r>
              <a:rPr lang="en-GB" sz="2000" dirty="0" smtClean="0">
                <a:latin typeface="Franklin Gothic Book" pitchFamily="34" charset="0"/>
              </a:rPr>
              <a:t>Other			23%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5112568" cy="642942"/>
          </a:xfrm>
        </p:spPr>
        <p:txBody>
          <a:bodyPr>
            <a:noAutofit/>
          </a:bodyPr>
          <a:lstStyle/>
          <a:p>
            <a:r>
              <a:rPr lang="en-US" sz="2800" dirty="0" smtClean="0"/>
              <a:t>WHY ISSUE CONVERTIBLES?</a:t>
            </a:r>
            <a:endParaRPr lang="en-US" sz="280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>
          <a:xfrm>
            <a:off x="-36512" y="6525344"/>
            <a:ext cx="2386608" cy="365125"/>
          </a:xfrm>
        </p:spPr>
        <p:txBody>
          <a:bodyPr/>
          <a:lstStyle/>
          <a:p>
            <a:r>
              <a:rPr lang="pt-PT" dirty="0" smtClean="0"/>
              <a:t>Corporate Investment Appraisal</a:t>
            </a:r>
            <a:endParaRPr lang="pt-PT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2900536" y="6525344"/>
            <a:ext cx="2895600" cy="365125"/>
          </a:xfrm>
        </p:spPr>
        <p:txBody>
          <a:bodyPr/>
          <a:lstStyle/>
          <a:p>
            <a:r>
              <a:rPr lang="pt-PT" dirty="0" smtClean="0"/>
              <a:t>Clara Raposo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r>
              <a:rPr lang="pt-PT" dirty="0" err="1" smtClean="0"/>
              <a:t>Fall</a:t>
            </a:r>
            <a:r>
              <a:rPr lang="pt-PT" dirty="0" smtClean="0"/>
              <a:t> </a:t>
            </a:r>
            <a:r>
              <a:rPr lang="pt-PT" dirty="0" smtClean="0"/>
              <a:t>2012                         </a:t>
            </a:r>
            <a:fld id="{CD5604C5-C830-45FC-AE84-195D60FAA608}" type="slidenum">
              <a:rPr lang="pt-PT" smtClean="0"/>
              <a:pPr/>
              <a:t>10</a:t>
            </a:fld>
            <a:endParaRPr lang="pt-P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429684" cy="4392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800" dirty="0" smtClean="0"/>
              <a:t>Agency Cost of Debt (“</a:t>
            </a:r>
            <a:r>
              <a:rPr lang="en-GB" sz="2800" dirty="0" smtClean="0"/>
              <a:t>Moral Hazard</a:t>
            </a:r>
            <a:r>
              <a:rPr lang="pt-PT" sz="2800" dirty="0" smtClean="0"/>
              <a:t>” of debt</a:t>
            </a:r>
            <a:r>
              <a:rPr lang="en-GB" sz="2800" dirty="0" smtClean="0"/>
              <a:t>) (SHIFT VALUE FROM DEBTHOLDERS TO SHAREHOLDERS, BY INCREASING EXPOSURE TO RISK).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latin typeface="Franklin Gothic Book" pitchFamily="34" charset="0"/>
              </a:rPr>
              <a:t>Suppose the assets of the firm become more volatile. How does this affect the value of a convertible bond?</a:t>
            </a:r>
          </a:p>
          <a:p>
            <a:pPr lvl="2">
              <a:lnSpc>
                <a:spcPct val="90000"/>
              </a:lnSpc>
            </a:pPr>
            <a:r>
              <a:rPr lang="pt-PT" sz="2000" dirty="0" smtClean="0">
                <a:latin typeface="Franklin Gothic Book" pitchFamily="34" charset="0"/>
              </a:rPr>
              <a:t>Value of the straight bond component goes down;</a:t>
            </a:r>
            <a:endParaRPr lang="en-GB" sz="2000" dirty="0" smtClean="0">
              <a:latin typeface="Franklin Gothic Book" pitchFamily="34" charset="0"/>
            </a:endParaRPr>
          </a:p>
          <a:p>
            <a:pPr lvl="2">
              <a:lnSpc>
                <a:spcPct val="90000"/>
              </a:lnSpc>
            </a:pPr>
            <a:r>
              <a:rPr lang="pt-PT" sz="2000" dirty="0" smtClean="0">
                <a:latin typeface="Franklin Gothic Book" pitchFamily="34" charset="0"/>
              </a:rPr>
              <a:t>Value of the </a:t>
            </a:r>
            <a:r>
              <a:rPr lang="en-GB" sz="2000" dirty="0" smtClean="0">
                <a:latin typeface="Franklin Gothic Book" pitchFamily="34" charset="0"/>
              </a:rPr>
              <a:t>Warrant component goes up.</a:t>
            </a:r>
          </a:p>
          <a:p>
            <a:pPr lvl="1">
              <a:lnSpc>
                <a:spcPct val="90000"/>
              </a:lnSpc>
            </a:pPr>
            <a:endParaRPr lang="en-GB" dirty="0" smtClean="0">
              <a:latin typeface="Franklin Gothic Book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Franklin Gothic Book" pitchFamily="34" charset="0"/>
              </a:rPr>
              <a:t>It is conceivable to “design” a convertible bond for which the two effects exactly compensate each other.</a:t>
            </a:r>
            <a:r>
              <a:rPr lang="pt-PT" dirty="0" smtClean="0">
                <a:latin typeface="Franklin Gothic Book" pitchFamily="34" charset="0"/>
              </a:rPr>
              <a:t> A convertible bond can be localy independent of risk.</a:t>
            </a:r>
            <a:endParaRPr lang="en-GB" dirty="0" smtClean="0">
              <a:latin typeface="Franklin Gothic Book" pitchFamily="34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6192688" cy="642942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“SWEETEN DEBT”: A TECHNICAL DETAIL</a:t>
            </a:r>
            <a:endParaRPr lang="en-US" sz="280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>
          <a:xfrm>
            <a:off x="-36512" y="6525344"/>
            <a:ext cx="2386608" cy="365125"/>
          </a:xfrm>
        </p:spPr>
        <p:txBody>
          <a:bodyPr/>
          <a:lstStyle/>
          <a:p>
            <a:r>
              <a:rPr lang="pt-PT" dirty="0" smtClean="0"/>
              <a:t>Corporate Investment Appraisal</a:t>
            </a:r>
            <a:endParaRPr lang="pt-PT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2900536" y="6525344"/>
            <a:ext cx="2895600" cy="365125"/>
          </a:xfrm>
        </p:spPr>
        <p:txBody>
          <a:bodyPr/>
          <a:lstStyle/>
          <a:p>
            <a:r>
              <a:rPr lang="pt-PT" dirty="0" smtClean="0"/>
              <a:t>Clara Raposo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r>
              <a:rPr lang="pt-PT" dirty="0" err="1" smtClean="0"/>
              <a:t>Fall</a:t>
            </a:r>
            <a:r>
              <a:rPr lang="pt-PT" dirty="0" smtClean="0"/>
              <a:t> </a:t>
            </a:r>
            <a:r>
              <a:rPr lang="pt-PT" dirty="0" smtClean="0"/>
              <a:t>2012                         </a:t>
            </a:r>
            <a:fld id="{CD5604C5-C830-45FC-AE84-195D60FAA608}" type="slidenum">
              <a:rPr lang="pt-PT" smtClean="0"/>
              <a:pPr/>
              <a:t>11</a:t>
            </a:fld>
            <a:endParaRPr lang="pt-P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 smtClean="0"/>
              <a:t>“Lemons” Problem:</a:t>
            </a:r>
          </a:p>
          <a:p>
            <a:pPr lvl="1">
              <a:lnSpc>
                <a:spcPct val="90000"/>
              </a:lnSpc>
            </a:pPr>
            <a:r>
              <a:rPr lang="pt-PT" sz="2800" dirty="0" smtClean="0">
                <a:latin typeface="Franklin Gothic Book" pitchFamily="34" charset="0"/>
              </a:rPr>
              <a:t>Managers have better information than investors. They believe that new shares issued today would be under-valued.</a:t>
            </a:r>
            <a:endParaRPr lang="en-GB" sz="2800" dirty="0" smtClean="0">
              <a:latin typeface="Franklin Gothic Book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2800" dirty="0" smtClean="0">
                <a:latin typeface="Franklin Gothic Book" pitchFamily="34" charset="0"/>
              </a:rPr>
              <a:t>Debt can be a better alternative (less sensitive</a:t>
            </a:r>
            <a:r>
              <a:rPr lang="pt-PT" sz="2800" dirty="0" smtClean="0">
                <a:latin typeface="Franklin Gothic Book" pitchFamily="34" charset="0"/>
              </a:rPr>
              <a:t> to the asset value of the firm).</a:t>
            </a:r>
            <a:endParaRPr lang="en-GB" sz="2800" dirty="0" smtClean="0">
              <a:latin typeface="Franklin Gothic Book" pitchFamily="34" charset="0"/>
            </a:endParaRPr>
          </a:p>
          <a:p>
            <a:pPr lvl="1">
              <a:lnSpc>
                <a:spcPct val="90000"/>
              </a:lnSpc>
            </a:pPr>
            <a:r>
              <a:rPr lang="pt-PT" sz="2800" dirty="0" smtClean="0">
                <a:latin typeface="Franklin Gothic Book" pitchFamily="34" charset="0"/>
              </a:rPr>
              <a:t>But  “normal” debt may increase the “costs of financial distress”.</a:t>
            </a:r>
            <a:endParaRPr lang="en-GB" sz="2800" dirty="0" smtClean="0">
              <a:latin typeface="Franklin Gothic Book" pitchFamily="34" charset="0"/>
            </a:endParaRPr>
          </a:p>
          <a:p>
            <a:pPr lvl="1">
              <a:lnSpc>
                <a:spcPct val="90000"/>
              </a:lnSpc>
            </a:pPr>
            <a:r>
              <a:rPr lang="pt-PT" sz="2800" dirty="0" smtClean="0">
                <a:latin typeface="Franklin Gothic Book" pitchFamily="34" charset="0"/>
              </a:rPr>
              <a:t>Under-valued firms are tempted to issue debt; Over-valued firms are tempted to issue equity. Firms “in-betweeen” may issue convertibles.</a:t>
            </a:r>
            <a:endParaRPr lang="en-GB" sz="2800" dirty="0" smtClean="0">
              <a:latin typeface="Franklin Gothic Book" pitchFamily="34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“DELAYED EQUITY”</a:t>
            </a:r>
            <a:endParaRPr lang="en-US" sz="280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>
          <a:xfrm>
            <a:off x="-36512" y="6525344"/>
            <a:ext cx="2386608" cy="365125"/>
          </a:xfrm>
        </p:spPr>
        <p:txBody>
          <a:bodyPr/>
          <a:lstStyle/>
          <a:p>
            <a:r>
              <a:rPr lang="pt-PT" dirty="0" smtClean="0"/>
              <a:t>Corporate Investment Appraisal</a:t>
            </a:r>
            <a:endParaRPr lang="pt-PT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2900536" y="6525344"/>
            <a:ext cx="2895600" cy="365125"/>
          </a:xfrm>
        </p:spPr>
        <p:txBody>
          <a:bodyPr/>
          <a:lstStyle/>
          <a:p>
            <a:r>
              <a:rPr lang="pt-PT" dirty="0" smtClean="0"/>
              <a:t>Clara Raposo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r>
              <a:rPr lang="pt-PT" dirty="0" err="1" smtClean="0"/>
              <a:t>Fall</a:t>
            </a:r>
            <a:r>
              <a:rPr lang="pt-PT" dirty="0" smtClean="0"/>
              <a:t> </a:t>
            </a:r>
            <a:r>
              <a:rPr lang="pt-PT" dirty="0" smtClean="0"/>
              <a:t>2012                         </a:t>
            </a:r>
            <a:fld id="{CD5604C5-C830-45FC-AE84-195D60FAA608}" type="slidenum">
              <a:rPr lang="pt-PT" smtClean="0"/>
              <a:pPr/>
              <a:t>12</a:t>
            </a:fld>
            <a:endParaRPr lang="pt-P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PT" sz="2000" dirty="0" smtClean="0"/>
              <a:t>Convertible Bonds represented</a:t>
            </a:r>
            <a:r>
              <a:rPr lang="en-GB" sz="2000" dirty="0" smtClean="0"/>
              <a:t> 1/3 of corporate debt</a:t>
            </a:r>
            <a:r>
              <a:rPr lang="pt-PT" sz="2000" dirty="0" smtClean="0"/>
              <a:t> (U.S., 1990s).</a:t>
            </a:r>
            <a:endParaRPr lang="en-GB" sz="2000" dirty="0" smtClean="0"/>
          </a:p>
          <a:p>
            <a:r>
              <a:rPr lang="pt-PT" sz="2000" dirty="0" smtClean="0"/>
              <a:t>Companies that issue convertibles tend to have a moderate to low rating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	    High	     </a:t>
            </a:r>
            <a:r>
              <a:rPr lang="en-GB" sz="2000" dirty="0" err="1" smtClean="0"/>
              <a:t>High</a:t>
            </a:r>
            <a:r>
              <a:rPr lang="en-GB" sz="2000" dirty="0" smtClean="0"/>
              <a:t>		</a:t>
            </a:r>
            <a:r>
              <a:rPr lang="en-GB" sz="2000" dirty="0" err="1" smtClean="0"/>
              <a:t>Higer</a:t>
            </a:r>
            <a:r>
              <a:rPr lang="en-GB" sz="2000" dirty="0" smtClean="0"/>
              <a:t> % of</a:t>
            </a:r>
          </a:p>
          <a:p>
            <a:r>
              <a:rPr lang="en-GB" sz="2000" dirty="0" smtClean="0"/>
              <a:t>              Volatility      Leverage</a:t>
            </a:r>
            <a:r>
              <a:rPr lang="pt-PT" sz="2000" dirty="0" smtClean="0"/>
              <a:t>    </a:t>
            </a:r>
            <a:r>
              <a:rPr lang="en-GB" sz="2000" dirty="0" smtClean="0"/>
              <a:t>intangible assets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616624" cy="6429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PROFILE OF ISSUING FIRMS</a:t>
            </a:r>
            <a:endParaRPr lang="en-US" sz="240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>
          <a:xfrm>
            <a:off x="-36512" y="6525344"/>
            <a:ext cx="2386608" cy="365125"/>
          </a:xfrm>
        </p:spPr>
        <p:txBody>
          <a:bodyPr/>
          <a:lstStyle/>
          <a:p>
            <a:r>
              <a:rPr lang="pt-PT" dirty="0" smtClean="0"/>
              <a:t>Corporate Investment Appraisal</a:t>
            </a:r>
            <a:endParaRPr lang="pt-PT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2900536" y="6525344"/>
            <a:ext cx="2895600" cy="365125"/>
          </a:xfrm>
        </p:spPr>
        <p:txBody>
          <a:bodyPr/>
          <a:lstStyle/>
          <a:p>
            <a:r>
              <a:rPr lang="pt-PT" dirty="0" smtClean="0"/>
              <a:t>Clara Raposo</a:t>
            </a:r>
            <a:endParaRPr lang="pt-P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r>
              <a:rPr lang="pt-PT" dirty="0" err="1" smtClean="0"/>
              <a:t>Fall</a:t>
            </a:r>
            <a:r>
              <a:rPr lang="pt-PT" dirty="0" smtClean="0"/>
              <a:t> </a:t>
            </a:r>
            <a:r>
              <a:rPr lang="pt-PT" dirty="0" smtClean="0"/>
              <a:t>2012                         </a:t>
            </a:r>
            <a:fld id="{CD5604C5-C830-45FC-AE84-195D60FAA608}" type="slidenum">
              <a:rPr lang="pt-PT" smtClean="0"/>
              <a:pPr/>
              <a:t>13</a:t>
            </a:fld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GB" sz="2800" dirty="0" smtClean="0"/>
              <a:t>Convertibles are bonds which may be converted into a specific number of </a:t>
            </a:r>
            <a:r>
              <a:rPr lang="en-GB" sz="2800" dirty="0" smtClean="0"/>
              <a:t>shares, </a:t>
            </a:r>
            <a:r>
              <a:rPr lang="en-GB" sz="2800" dirty="0" smtClean="0"/>
              <a:t>the conversion being a decision of their holders.</a:t>
            </a:r>
          </a:p>
          <a:p>
            <a:pPr algn="just">
              <a:lnSpc>
                <a:spcPct val="90000"/>
              </a:lnSpc>
            </a:pPr>
            <a:endParaRPr lang="en-GB" sz="2800" dirty="0" smtClean="0"/>
          </a:p>
          <a:p>
            <a:pPr algn="just">
              <a:lnSpc>
                <a:spcPct val="90000"/>
              </a:lnSpc>
            </a:pPr>
            <a:r>
              <a:rPr lang="pt-PT" sz="2800" dirty="0" smtClean="0"/>
              <a:t>Many convertible bonds have a </a:t>
            </a:r>
            <a:r>
              <a:rPr lang="en-GB" sz="2800" dirty="0" smtClean="0"/>
              <a:t>“call feature” (i.e., the firm that issued the bonds may buy them back, forcing their conversion).</a:t>
            </a:r>
          </a:p>
          <a:p>
            <a:pPr algn="just">
              <a:lnSpc>
                <a:spcPct val="90000"/>
              </a:lnSpc>
            </a:pPr>
            <a:endParaRPr lang="en-GB" sz="2800" dirty="0" smtClean="0"/>
          </a:p>
          <a:p>
            <a:pPr algn="just">
              <a:lnSpc>
                <a:spcPct val="90000"/>
              </a:lnSpc>
            </a:pPr>
            <a:r>
              <a:rPr lang="pt-PT" sz="2800" dirty="0" smtClean="0"/>
              <a:t>A convertible bond can be seen as a package of a standard bond and a warrant.</a:t>
            </a:r>
            <a:endParaRPr lang="en-GB" sz="2800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6984776" cy="6429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are Convertible Bonds?</a:t>
            </a:r>
            <a:endParaRPr lang="en-US" sz="320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4"/>
          </p:nvPr>
        </p:nvSpPr>
        <p:spPr>
          <a:xfrm>
            <a:off x="-36512" y="6525344"/>
            <a:ext cx="2386608" cy="365125"/>
          </a:xfrm>
        </p:spPr>
        <p:txBody>
          <a:bodyPr/>
          <a:lstStyle/>
          <a:p>
            <a:r>
              <a:rPr lang="pt-PT" dirty="0" smtClean="0"/>
              <a:t>Corporate Investment Appraisal</a:t>
            </a:r>
            <a:endParaRPr lang="pt-PT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2900536" y="6525344"/>
            <a:ext cx="2895600" cy="365125"/>
          </a:xfrm>
        </p:spPr>
        <p:txBody>
          <a:bodyPr/>
          <a:lstStyle/>
          <a:p>
            <a:r>
              <a:rPr lang="pt-PT" dirty="0" smtClean="0"/>
              <a:t>Clara Raposo</a:t>
            </a:r>
            <a:endParaRPr lang="pt-PT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r>
              <a:rPr lang="pt-PT" dirty="0" err="1" smtClean="0"/>
              <a:t>Fall</a:t>
            </a:r>
            <a:r>
              <a:rPr lang="pt-PT" dirty="0" smtClean="0"/>
              <a:t> </a:t>
            </a:r>
            <a:r>
              <a:rPr lang="pt-PT" dirty="0" smtClean="0"/>
              <a:t>2012                        </a:t>
            </a:r>
            <a:fld id="{CD5604C5-C830-45FC-AE84-195D60FAA608}" type="slidenum">
              <a:rPr lang="pt-PT" smtClean="0"/>
              <a:pPr/>
              <a:t>2</a:t>
            </a:fld>
            <a:endParaRPr lang="pt-P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1340768"/>
            <a:ext cx="8429684" cy="3939920"/>
          </a:xfrm>
        </p:spPr>
        <p:txBody>
          <a:bodyPr/>
          <a:lstStyle/>
          <a:p>
            <a:r>
              <a:rPr lang="pt-PT" sz="2400" dirty="0" smtClean="0">
                <a:latin typeface="Bodoni MT" pitchFamily="18" charset="0"/>
              </a:rPr>
              <a:t>Current Number of Shares</a:t>
            </a:r>
            <a:r>
              <a:rPr lang="en-GB" sz="2400" dirty="0" smtClean="0">
                <a:latin typeface="Bodoni MT" pitchFamily="18" charset="0"/>
              </a:rPr>
              <a:t>: 45 207 580 </a:t>
            </a:r>
          </a:p>
          <a:p>
            <a:pPr lvl="1"/>
            <a:r>
              <a:rPr lang="pt-PT" sz="2000" dirty="0" smtClean="0">
                <a:latin typeface="Bodoni MT" pitchFamily="18" charset="0"/>
              </a:rPr>
              <a:t>Current Share Price</a:t>
            </a:r>
            <a:r>
              <a:rPr lang="en-GB" sz="2000" dirty="0" smtClean="0">
                <a:latin typeface="Bodoni MT" pitchFamily="18" charset="0"/>
              </a:rPr>
              <a:t>:  31</a:t>
            </a:r>
          </a:p>
          <a:p>
            <a:r>
              <a:rPr lang="pt-PT" sz="2400" dirty="0" smtClean="0">
                <a:latin typeface="Bodoni MT" pitchFamily="18" charset="0"/>
              </a:rPr>
              <a:t>Number of Convertible Bonds</a:t>
            </a:r>
            <a:r>
              <a:rPr lang="en-GB" sz="2400" dirty="0" smtClean="0">
                <a:latin typeface="Bodoni MT" pitchFamily="18" charset="0"/>
              </a:rPr>
              <a:t>: 130 500</a:t>
            </a:r>
          </a:p>
          <a:p>
            <a:pPr lvl="1"/>
            <a:r>
              <a:rPr lang="pt-PT" sz="2000" dirty="0" smtClean="0">
                <a:latin typeface="Bodoni MT" pitchFamily="18" charset="0"/>
              </a:rPr>
              <a:t>Nominal Value</a:t>
            </a:r>
            <a:r>
              <a:rPr lang="en-GB" sz="2000" dirty="0" smtClean="0">
                <a:latin typeface="Bodoni MT" pitchFamily="18" charset="0"/>
              </a:rPr>
              <a:t>:  1000 per bond; Annual Coupon 4.5%</a:t>
            </a:r>
          </a:p>
          <a:p>
            <a:pPr lvl="1"/>
            <a:r>
              <a:rPr lang="pt-PT" sz="2000" dirty="0" smtClean="0">
                <a:latin typeface="Bodoni MT" pitchFamily="18" charset="0"/>
              </a:rPr>
              <a:t>Conversion Price</a:t>
            </a:r>
            <a:r>
              <a:rPr lang="en-GB" sz="2000" dirty="0" smtClean="0">
                <a:latin typeface="Bodoni MT" pitchFamily="18" charset="0"/>
              </a:rPr>
              <a:t>:  38.131 (per each new share)</a:t>
            </a:r>
          </a:p>
          <a:p>
            <a:pPr lvl="1"/>
            <a:r>
              <a:rPr lang="en-GB" sz="2000" dirty="0" err="1" smtClean="0">
                <a:latin typeface="Bodoni MT" pitchFamily="18" charset="0"/>
              </a:rPr>
              <a:t>Convers</a:t>
            </a:r>
            <a:r>
              <a:rPr lang="pt-PT" sz="2000" dirty="0" smtClean="0">
                <a:latin typeface="Bodoni MT" pitchFamily="18" charset="0"/>
              </a:rPr>
              <a:t>ion Ratio</a:t>
            </a:r>
            <a:r>
              <a:rPr lang="en-GB" sz="2000" dirty="0" smtClean="0">
                <a:latin typeface="Bodoni MT" pitchFamily="18" charset="0"/>
              </a:rPr>
              <a:t>: 26.225 (</a:t>
            </a:r>
            <a:r>
              <a:rPr lang="pt-PT" sz="2000" dirty="0" smtClean="0">
                <a:latin typeface="Bodoni MT" pitchFamily="18" charset="0"/>
              </a:rPr>
              <a:t>number of shares per convertible bond)</a:t>
            </a:r>
            <a:endParaRPr lang="en-GB" sz="2000" dirty="0" smtClean="0">
              <a:latin typeface="Bodoni MT" pitchFamily="18" charset="0"/>
            </a:endParaRPr>
          </a:p>
          <a:p>
            <a:r>
              <a:rPr lang="pt-PT" sz="2400" dirty="0" smtClean="0">
                <a:latin typeface="Bodoni MT" pitchFamily="18" charset="0"/>
              </a:rPr>
              <a:t>The fraction of equity that the bond-holders will hold in case they convert is:</a:t>
            </a:r>
            <a:endParaRPr lang="en-GB" sz="2400" dirty="0" smtClean="0">
              <a:latin typeface="Bodoni MT" pitchFamily="18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3168352" cy="6429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</a:t>
            </a:r>
            <a:endParaRPr lang="en-US" sz="2800" dirty="0"/>
          </a:p>
        </p:txBody>
      </p:sp>
      <p:graphicFrame>
        <p:nvGraphicFramePr>
          <p:cNvPr id="197632" name="Object 2048"/>
          <p:cNvGraphicFramePr>
            <a:graphicFrameLocks/>
          </p:cNvGraphicFramePr>
          <p:nvPr/>
        </p:nvGraphicFramePr>
        <p:xfrm>
          <a:off x="1219200" y="5229200"/>
          <a:ext cx="6996113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381" name="Equation" r:id="rId4" imgW="4368600" imgH="838080" progId="Equation.3">
                  <p:embed/>
                </p:oleObj>
              </mc:Choice>
              <mc:Fallback>
                <p:oleObj name="Equation" r:id="rId4" imgW="4368600" imgH="838080" progId="Equation.3">
                  <p:embed/>
                  <p:pic>
                    <p:nvPicPr>
                      <p:cNvPr id="0" name="Object 204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229200"/>
                        <a:ext cx="6996113" cy="13319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-36512" y="6525344"/>
            <a:ext cx="2386608" cy="365125"/>
          </a:xfrm>
        </p:spPr>
        <p:txBody>
          <a:bodyPr/>
          <a:lstStyle/>
          <a:p>
            <a:r>
              <a:rPr lang="pt-PT" dirty="0" smtClean="0"/>
              <a:t>Corporate Investment Appraisal</a:t>
            </a:r>
            <a:endParaRPr lang="pt-PT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2900536" y="6525344"/>
            <a:ext cx="2895600" cy="365125"/>
          </a:xfrm>
        </p:spPr>
        <p:txBody>
          <a:bodyPr/>
          <a:lstStyle/>
          <a:p>
            <a:r>
              <a:rPr lang="pt-PT" dirty="0" smtClean="0"/>
              <a:t>Clara Raposo</a:t>
            </a:r>
            <a:endParaRPr lang="pt-P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r>
              <a:rPr lang="pt-PT" dirty="0" err="1" smtClean="0"/>
              <a:t>Fall</a:t>
            </a:r>
            <a:r>
              <a:rPr lang="pt-PT" dirty="0" smtClean="0"/>
              <a:t> </a:t>
            </a:r>
            <a:r>
              <a:rPr lang="pt-PT" dirty="0" smtClean="0"/>
              <a:t>2012                         </a:t>
            </a:r>
            <a:fld id="{CD5604C5-C830-45FC-AE84-195D60FAA608}" type="slidenum">
              <a:rPr lang="pt-PT" smtClean="0"/>
              <a:pPr/>
              <a:t>3</a:t>
            </a:fld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1628800"/>
            <a:ext cx="8429684" cy="4371968"/>
          </a:xfrm>
        </p:spPr>
        <p:txBody>
          <a:bodyPr>
            <a:normAutofit fontScale="85000" lnSpcReduction="10000"/>
          </a:bodyPr>
          <a:lstStyle/>
          <a:p>
            <a:r>
              <a:rPr lang="pt-PT" sz="2800" dirty="0" smtClean="0"/>
              <a:t>In what circumstances do bondholders convert?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Payoff to bondholders at maturity:</a:t>
            </a:r>
          </a:p>
          <a:p>
            <a:pPr lvl="1"/>
            <a:r>
              <a:rPr lang="en-GB" sz="2400" dirty="0" smtClean="0">
                <a:latin typeface="Franklin Gothic Book" pitchFamily="34" charset="0"/>
              </a:rPr>
              <a:t>Convert: </a:t>
            </a:r>
            <a:r>
              <a:rPr lang="pt-PT" sz="2100" dirty="0" smtClean="0">
                <a:latin typeface="Franklin Gothic Book" pitchFamily="34" charset="0"/>
              </a:rPr>
              <a:t>€</a:t>
            </a:r>
            <a:r>
              <a:rPr lang="pt-PT" sz="2400" dirty="0" smtClean="0">
                <a:latin typeface="Franklin Gothic Book" pitchFamily="34" charset="0"/>
              </a:rPr>
              <a:t> </a:t>
            </a:r>
            <a:r>
              <a:rPr lang="en-GB" sz="2400" dirty="0" smtClean="0">
                <a:latin typeface="Franklin Gothic Book" pitchFamily="34" charset="0"/>
              </a:rPr>
              <a:t>0.07038 V* = </a:t>
            </a:r>
            <a:r>
              <a:rPr lang="pt-PT" sz="2100" dirty="0" smtClean="0">
                <a:latin typeface="Franklin Gothic Book" pitchFamily="34" charset="0"/>
              </a:rPr>
              <a:t>€</a:t>
            </a:r>
            <a:r>
              <a:rPr lang="pt-PT" sz="2400" dirty="0" smtClean="0">
                <a:latin typeface="Franklin Gothic Book" pitchFamily="34" charset="0"/>
              </a:rPr>
              <a:t> </a:t>
            </a:r>
            <a:r>
              <a:rPr lang="pt-PT" sz="2400" dirty="0" smtClean="0">
                <a:latin typeface="Franklin Gothic Book" pitchFamily="34" charset="0"/>
              </a:rPr>
              <a:t> </a:t>
            </a:r>
            <a:r>
              <a:rPr lang="pt-PT" sz="2400" dirty="0" err="1" smtClean="0">
                <a:latin typeface="Franklin Gothic Book" pitchFamily="34" charset="0"/>
              </a:rPr>
              <a:t>λ</a:t>
            </a:r>
            <a:r>
              <a:rPr lang="en-GB" sz="2400" dirty="0" smtClean="0">
                <a:latin typeface="Franklin Gothic Book" pitchFamily="34" charset="0"/>
              </a:rPr>
              <a:t>V</a:t>
            </a:r>
            <a:r>
              <a:rPr lang="en-GB" sz="2400" dirty="0" smtClean="0">
                <a:latin typeface="Franklin Gothic Book" pitchFamily="34" charset="0"/>
              </a:rPr>
              <a:t>*</a:t>
            </a:r>
          </a:p>
          <a:p>
            <a:pPr lvl="1"/>
            <a:r>
              <a:rPr lang="en-GB" sz="2400" dirty="0" smtClean="0">
                <a:latin typeface="Franklin Gothic Book" pitchFamily="34" charset="0"/>
              </a:rPr>
              <a:t>N</a:t>
            </a:r>
            <a:r>
              <a:rPr lang="pt-PT" sz="2400" dirty="0" smtClean="0">
                <a:latin typeface="Franklin Gothic Book" pitchFamily="34" charset="0"/>
              </a:rPr>
              <a:t>ot</a:t>
            </a:r>
            <a:r>
              <a:rPr lang="en-GB" sz="2400" dirty="0" smtClean="0">
                <a:latin typeface="Franklin Gothic Book" pitchFamily="34" charset="0"/>
              </a:rPr>
              <a:t> </a:t>
            </a:r>
            <a:r>
              <a:rPr lang="pt-PT" sz="2400" dirty="0" smtClean="0">
                <a:latin typeface="Franklin Gothic Book" pitchFamily="34" charset="0"/>
              </a:rPr>
              <a:t>C</a:t>
            </a:r>
            <a:r>
              <a:rPr lang="en-GB" sz="2400" dirty="0" err="1" smtClean="0">
                <a:latin typeface="Franklin Gothic Book" pitchFamily="34" charset="0"/>
              </a:rPr>
              <a:t>onvert</a:t>
            </a:r>
            <a:r>
              <a:rPr lang="en-GB" sz="2400" dirty="0" smtClean="0">
                <a:latin typeface="Franklin Gothic Book" pitchFamily="34" charset="0"/>
              </a:rPr>
              <a:t>: </a:t>
            </a:r>
            <a:r>
              <a:rPr lang="pt-PT" sz="2100" dirty="0" smtClean="0">
                <a:latin typeface="Franklin Gothic Book" pitchFamily="34" charset="0"/>
              </a:rPr>
              <a:t>€</a:t>
            </a:r>
            <a:r>
              <a:rPr lang="pt-PT" sz="2400" dirty="0" smtClean="0">
                <a:latin typeface="Franklin Gothic Book" pitchFamily="34" charset="0"/>
              </a:rPr>
              <a:t> </a:t>
            </a:r>
            <a:r>
              <a:rPr lang="en-GB" sz="2400" dirty="0" smtClean="0">
                <a:latin typeface="Franklin Gothic Book" pitchFamily="34" charset="0"/>
              </a:rPr>
              <a:t>130.5 mil</a:t>
            </a:r>
            <a:r>
              <a:rPr lang="pt-PT" sz="2400" dirty="0" smtClean="0">
                <a:latin typeface="Franklin Gothic Book" pitchFamily="34" charset="0"/>
              </a:rPr>
              <a:t>lion</a:t>
            </a:r>
            <a:r>
              <a:rPr lang="en-GB" sz="2400" dirty="0" smtClean="0">
                <a:latin typeface="Franklin Gothic Book" pitchFamily="34" charset="0"/>
              </a:rPr>
              <a:t> = </a:t>
            </a:r>
            <a:r>
              <a:rPr lang="pt-PT" sz="2100" dirty="0" smtClean="0">
                <a:latin typeface="Franklin Gothic Book" pitchFamily="34" charset="0"/>
              </a:rPr>
              <a:t>€</a:t>
            </a:r>
            <a:r>
              <a:rPr lang="pt-PT" sz="2400" dirty="0" smtClean="0">
                <a:latin typeface="Franklin Gothic Book" pitchFamily="34" charset="0"/>
              </a:rPr>
              <a:t> </a:t>
            </a:r>
            <a:r>
              <a:rPr lang="en-GB" sz="2400" dirty="0" smtClean="0">
                <a:latin typeface="Franklin Gothic Book" pitchFamily="34" charset="0"/>
              </a:rPr>
              <a:t>F</a:t>
            </a:r>
          </a:p>
          <a:p>
            <a:pPr lvl="1"/>
            <a:r>
              <a:rPr lang="en-GB" sz="2400" dirty="0" smtClean="0">
                <a:latin typeface="Franklin Gothic Book" pitchFamily="34" charset="0"/>
              </a:rPr>
              <a:t>V* </a:t>
            </a:r>
            <a:r>
              <a:rPr lang="pt-PT" sz="2400" dirty="0" smtClean="0">
                <a:latin typeface="Franklin Gothic Book" pitchFamily="34" charset="0"/>
              </a:rPr>
              <a:t>represents the value of the firm minus the value of debt at maturity</a:t>
            </a:r>
          </a:p>
          <a:p>
            <a:pPr lvl="1"/>
            <a:endParaRPr lang="en-GB" sz="2400" dirty="0" smtClean="0">
              <a:latin typeface="Franklin Gothic Book" pitchFamily="34" charset="0"/>
            </a:endParaRPr>
          </a:p>
          <a:p>
            <a:r>
              <a:rPr lang="pt-PT" sz="2800" dirty="0" smtClean="0"/>
              <a:t>Therefore, the decision to convert is based on:</a:t>
            </a:r>
            <a:endParaRPr lang="en-GB" sz="2800" dirty="0" smtClean="0"/>
          </a:p>
          <a:p>
            <a:pPr lvl="1"/>
            <a:r>
              <a:rPr lang="en-GB" sz="2400" dirty="0" smtClean="0">
                <a:latin typeface="Franklin Gothic Book" pitchFamily="34" charset="0"/>
              </a:rPr>
              <a:t>Convert if: 0.07038V*&gt;130.5 million </a:t>
            </a:r>
            <a:r>
              <a:rPr lang="en-GB" sz="2400" dirty="0" smtClean="0">
                <a:latin typeface="Franklin Gothic Book" pitchFamily="34" charset="0"/>
              </a:rPr>
              <a:t>(</a:t>
            </a:r>
            <a:r>
              <a:rPr lang="pt-PT" sz="2400" dirty="0" err="1" smtClean="0">
                <a:latin typeface="Franklin Gothic Book" pitchFamily="34" charset="0"/>
              </a:rPr>
              <a:t>λ</a:t>
            </a:r>
            <a:r>
              <a:rPr lang="en-GB" sz="2400" dirty="0" smtClean="0">
                <a:latin typeface="Franklin Gothic Book" pitchFamily="34" charset="0"/>
              </a:rPr>
              <a:t>V</a:t>
            </a:r>
            <a:r>
              <a:rPr lang="en-GB" sz="2400" dirty="0" smtClean="0">
                <a:latin typeface="Franklin Gothic Book" pitchFamily="34" charset="0"/>
              </a:rPr>
              <a:t>*&gt;F)</a:t>
            </a:r>
          </a:p>
          <a:p>
            <a:pPr lvl="1"/>
            <a:r>
              <a:rPr lang="en-GB" sz="2400" dirty="0" smtClean="0">
                <a:latin typeface="Franklin Gothic Book" pitchFamily="34" charset="0"/>
              </a:rPr>
              <a:t>N</a:t>
            </a:r>
            <a:r>
              <a:rPr lang="pt-PT" sz="2400" dirty="0" smtClean="0">
                <a:latin typeface="Franklin Gothic Book" pitchFamily="34" charset="0"/>
              </a:rPr>
              <a:t>o</a:t>
            </a:r>
            <a:r>
              <a:rPr lang="en-GB" sz="2400" dirty="0" smtClean="0">
                <a:latin typeface="Franklin Gothic Book" pitchFamily="34" charset="0"/>
              </a:rPr>
              <a:t> Conversion if: 0.07038V*&lt;130.5 million </a:t>
            </a:r>
            <a:r>
              <a:rPr lang="en-GB" sz="2400" dirty="0" smtClean="0">
                <a:latin typeface="Franklin Gothic Book" pitchFamily="34" charset="0"/>
              </a:rPr>
              <a:t>(</a:t>
            </a:r>
            <a:r>
              <a:rPr lang="pt-PT" sz="2400" dirty="0" err="1">
                <a:latin typeface="Franklin Gothic Book" pitchFamily="34" charset="0"/>
              </a:rPr>
              <a:t>λ</a:t>
            </a:r>
            <a:r>
              <a:rPr lang="en-GB" sz="2400" dirty="0" smtClean="0">
                <a:latin typeface="Franklin Gothic Book" pitchFamily="34" charset="0"/>
              </a:rPr>
              <a:t>V</a:t>
            </a:r>
            <a:r>
              <a:rPr lang="en-GB" sz="2400" dirty="0" smtClean="0">
                <a:latin typeface="Franklin Gothic Book" pitchFamily="34" charset="0"/>
              </a:rPr>
              <a:t>*&lt;F)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3168352" cy="642942"/>
          </a:xfrm>
        </p:spPr>
        <p:txBody>
          <a:bodyPr/>
          <a:lstStyle/>
          <a:p>
            <a:r>
              <a:rPr lang="en-US" dirty="0" smtClean="0"/>
              <a:t>CONVERSION AT MATURITY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>
          <a:xfrm>
            <a:off x="-36512" y="6525344"/>
            <a:ext cx="2386608" cy="365125"/>
          </a:xfrm>
        </p:spPr>
        <p:txBody>
          <a:bodyPr/>
          <a:lstStyle/>
          <a:p>
            <a:r>
              <a:rPr lang="pt-PT" dirty="0" smtClean="0"/>
              <a:t>Corporate Investment Appraisal</a:t>
            </a:r>
            <a:endParaRPr lang="pt-PT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2900536" y="6525344"/>
            <a:ext cx="2895600" cy="365125"/>
          </a:xfrm>
        </p:spPr>
        <p:txBody>
          <a:bodyPr/>
          <a:lstStyle/>
          <a:p>
            <a:r>
              <a:rPr lang="pt-PT" dirty="0" smtClean="0"/>
              <a:t>Clara Raposo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r>
              <a:rPr lang="pt-PT" dirty="0" err="1" smtClean="0"/>
              <a:t>Fall</a:t>
            </a:r>
            <a:r>
              <a:rPr lang="pt-PT" dirty="0" smtClean="0"/>
              <a:t> </a:t>
            </a:r>
            <a:r>
              <a:rPr lang="pt-PT" dirty="0" smtClean="0"/>
              <a:t>2012                         </a:t>
            </a:r>
            <a:fld id="{CD5604C5-C830-45FC-AE84-195D60FAA608}" type="slidenum">
              <a:rPr lang="pt-PT" smtClean="0"/>
              <a:pPr/>
              <a:t>4</a:t>
            </a:fld>
            <a:endParaRPr lang="pt-P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70000" lnSpcReduction="20000"/>
          </a:bodyPr>
          <a:lstStyle/>
          <a:p>
            <a:endParaRPr lang="pt-PT" dirty="0" smtClean="0">
              <a:latin typeface="Bodoni MT" pitchFamily="18" charset="0"/>
            </a:endParaRPr>
          </a:p>
          <a:p>
            <a:endParaRPr lang="pt-PT" dirty="0" smtClean="0">
              <a:latin typeface="Bodoni MT" pitchFamily="18" charset="0"/>
            </a:endParaRPr>
          </a:p>
          <a:p>
            <a:endParaRPr lang="pt-PT" dirty="0" smtClean="0">
              <a:latin typeface="Bodoni MT" pitchFamily="18" charset="0"/>
            </a:endParaRPr>
          </a:p>
          <a:p>
            <a:r>
              <a:rPr lang="pt-PT" dirty="0" smtClean="0">
                <a:latin typeface="Bodoni MT" pitchFamily="18" charset="0"/>
              </a:rPr>
              <a:t>							</a:t>
            </a:r>
          </a:p>
          <a:p>
            <a:r>
              <a:rPr lang="pt-PT" sz="2100" dirty="0" smtClean="0">
                <a:latin typeface="Bodoni MT" pitchFamily="18" charset="0"/>
              </a:rPr>
              <a:t>							</a:t>
            </a:r>
          </a:p>
          <a:p>
            <a:r>
              <a:rPr lang="pt-PT" sz="2100" dirty="0" smtClean="0">
                <a:latin typeface="Bodoni MT" pitchFamily="18" charset="0"/>
              </a:rPr>
              <a:t>							</a:t>
            </a:r>
            <a:r>
              <a:rPr lang="pt-PT" sz="2300" dirty="0" smtClean="0">
                <a:latin typeface="Bodoni MT" pitchFamily="18" charset="0"/>
              </a:rPr>
              <a:t>Slope</a:t>
            </a:r>
            <a:r>
              <a:rPr lang="en-GB" sz="2300" dirty="0" smtClean="0">
                <a:latin typeface="Bodoni MT" pitchFamily="18" charset="0"/>
              </a:rPr>
              <a:t> 0.07038</a:t>
            </a:r>
          </a:p>
          <a:p>
            <a:endParaRPr lang="en-GB" sz="2300" dirty="0" smtClean="0">
              <a:latin typeface="Bodoni MT" pitchFamily="18" charset="0"/>
            </a:endParaRPr>
          </a:p>
          <a:p>
            <a:r>
              <a:rPr lang="en-GB" sz="2300" dirty="0" smtClean="0">
                <a:latin typeface="Bodoni MT" pitchFamily="18" charset="0"/>
              </a:rPr>
              <a:t>    Slope 1</a:t>
            </a:r>
          </a:p>
          <a:p>
            <a:endParaRPr lang="en-GB" dirty="0" smtClean="0">
              <a:latin typeface="Bodoni MT" pitchFamily="18" charset="0"/>
            </a:endParaRPr>
          </a:p>
          <a:p>
            <a:endParaRPr lang="en-GB" dirty="0" smtClean="0">
              <a:latin typeface="Bodoni MT" pitchFamily="18" charset="0"/>
            </a:endParaRPr>
          </a:p>
          <a:p>
            <a:endParaRPr lang="en-GB" dirty="0" smtClean="0">
              <a:latin typeface="Bodoni MT" pitchFamily="18" charset="0"/>
            </a:endParaRPr>
          </a:p>
          <a:p>
            <a:r>
              <a:rPr lang="en-GB" dirty="0" smtClean="0">
                <a:latin typeface="Bodoni MT" pitchFamily="18" charset="0"/>
              </a:rPr>
              <a:t>	                  </a:t>
            </a:r>
          </a:p>
          <a:p>
            <a:r>
              <a:rPr lang="en-GB" dirty="0" smtClean="0">
                <a:latin typeface="Bodoni MT" pitchFamily="18" charset="0"/>
              </a:rPr>
              <a:t>                                               </a:t>
            </a:r>
            <a:r>
              <a:rPr lang="en-GB" sz="2600" dirty="0" smtClean="0">
                <a:latin typeface="Bodoni MT" pitchFamily="18" charset="0"/>
              </a:rPr>
              <a:t>130.5		 		                           V*</a:t>
            </a:r>
            <a:endParaRPr lang="en-GB" dirty="0" smtClean="0">
              <a:latin typeface="Bodoni MT" pitchFamily="18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4176464" cy="642942"/>
          </a:xfrm>
        </p:spPr>
        <p:txBody>
          <a:bodyPr>
            <a:noAutofit/>
          </a:bodyPr>
          <a:lstStyle/>
          <a:p>
            <a:r>
              <a:rPr lang="en-US" sz="2800" dirty="0" smtClean="0"/>
              <a:t>PAYOFF AT MATURITY</a:t>
            </a:r>
            <a:endParaRPr lang="en-US" sz="28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447800" y="2211388"/>
            <a:ext cx="0" cy="3198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449388" y="5410200"/>
            <a:ext cx="6780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1447800" y="2209800"/>
            <a:ext cx="3352800" cy="3200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447800" y="4419600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5108575" y="3811588"/>
            <a:ext cx="2968625" cy="6080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355976" y="5621178"/>
            <a:ext cx="152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Bodoni MT" pitchFamily="18" charset="0"/>
              </a:rPr>
              <a:t>1854.34</a:t>
            </a:r>
            <a:endParaRPr lang="en-US" sz="2000" dirty="0">
              <a:latin typeface="Bodoni MT" pitchFamily="18" charset="0"/>
            </a:endParaRPr>
          </a:p>
        </p:txBody>
      </p:sp>
      <p:cxnSp>
        <p:nvCxnSpPr>
          <p:cNvPr id="12" name="Straight Connector 11"/>
          <p:cNvCxnSpPr>
            <a:stCxn id="6" idx="0"/>
          </p:cNvCxnSpPr>
          <p:nvPr/>
        </p:nvCxnSpPr>
        <p:spPr>
          <a:xfrm flipV="1">
            <a:off x="1447800" y="4437112"/>
            <a:ext cx="1035968" cy="9730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83768" y="4437112"/>
            <a:ext cx="25922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>
          <a:xfrm>
            <a:off x="-36512" y="6525344"/>
            <a:ext cx="2386608" cy="365125"/>
          </a:xfrm>
        </p:spPr>
        <p:txBody>
          <a:bodyPr/>
          <a:lstStyle/>
          <a:p>
            <a:r>
              <a:rPr lang="pt-PT" dirty="0" smtClean="0"/>
              <a:t>Corporate Investment Appraisal</a:t>
            </a:r>
            <a:endParaRPr lang="pt-PT" dirty="0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2900536" y="6525344"/>
            <a:ext cx="2895600" cy="365125"/>
          </a:xfrm>
        </p:spPr>
        <p:txBody>
          <a:bodyPr/>
          <a:lstStyle/>
          <a:p>
            <a:r>
              <a:rPr lang="pt-PT" dirty="0" smtClean="0"/>
              <a:t>Clara Raposo</a:t>
            </a:r>
            <a:endParaRPr lang="pt-PT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r>
              <a:rPr lang="pt-PT" dirty="0" err="1" smtClean="0"/>
              <a:t>Fall</a:t>
            </a:r>
            <a:r>
              <a:rPr lang="pt-PT" dirty="0" smtClean="0"/>
              <a:t> </a:t>
            </a:r>
            <a:r>
              <a:rPr lang="pt-PT" dirty="0" smtClean="0"/>
              <a:t>2012                         </a:t>
            </a:r>
            <a:fld id="{CD5604C5-C830-45FC-AE84-195D60FAA608}" type="slidenum">
              <a:rPr lang="pt-PT" smtClean="0"/>
              <a:pPr/>
              <a:t>5</a:t>
            </a:fld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1844824"/>
            <a:ext cx="8429684" cy="4680520"/>
          </a:xfrm>
        </p:spPr>
        <p:txBody>
          <a:bodyPr>
            <a:normAutofit fontScale="85000" lnSpcReduction="20000"/>
          </a:bodyPr>
          <a:lstStyle/>
          <a:p>
            <a:r>
              <a:rPr lang="pt-PT" sz="2400" dirty="0" smtClean="0"/>
              <a:t>We can compute theoretical values for the components “Straight Bond” and </a:t>
            </a:r>
            <a:r>
              <a:rPr lang="en-GB" sz="2400" dirty="0" smtClean="0"/>
              <a:t>“Warrant” </a:t>
            </a:r>
            <a:r>
              <a:rPr lang="pt-PT" sz="2400" dirty="0" smtClean="0"/>
              <a:t>separately.</a:t>
            </a:r>
            <a:endParaRPr lang="en-GB" sz="2400" dirty="0" smtClean="0"/>
          </a:p>
          <a:p>
            <a:r>
              <a:rPr lang="pt-PT" sz="2400" u="sng" dirty="0" smtClean="0"/>
              <a:t>Standard Bond</a:t>
            </a:r>
            <a:r>
              <a:rPr lang="en-GB" sz="2400" dirty="0" smtClean="0"/>
              <a:t>:</a:t>
            </a:r>
          </a:p>
          <a:p>
            <a:pPr lvl="1"/>
            <a:r>
              <a:rPr lang="pt-PT" sz="2000" dirty="0" smtClean="0">
                <a:latin typeface="Franklin Gothic Book" pitchFamily="34" charset="0"/>
              </a:rPr>
              <a:t>Nominal Value</a:t>
            </a:r>
            <a:r>
              <a:rPr lang="en-GB" sz="2000" dirty="0" smtClean="0">
                <a:latin typeface="Franklin Gothic Book" pitchFamily="34" charset="0"/>
              </a:rPr>
              <a:t> = 130.5 mil</a:t>
            </a:r>
            <a:r>
              <a:rPr lang="pt-PT" sz="2000" dirty="0" smtClean="0">
                <a:latin typeface="Franklin Gothic Book" pitchFamily="34" charset="0"/>
              </a:rPr>
              <a:t>lion</a:t>
            </a:r>
            <a:endParaRPr lang="en-GB" sz="2000" dirty="0" smtClean="0">
              <a:latin typeface="Franklin Gothic Book" pitchFamily="34" charset="0"/>
            </a:endParaRPr>
          </a:p>
          <a:p>
            <a:pPr lvl="1"/>
            <a:r>
              <a:rPr lang="en-GB" sz="2000" dirty="0" smtClean="0">
                <a:latin typeface="Franklin Gothic Book" pitchFamily="34" charset="0"/>
              </a:rPr>
              <a:t>Co</a:t>
            </a:r>
            <a:r>
              <a:rPr lang="pt-PT" sz="2000" dirty="0" smtClean="0">
                <a:latin typeface="Franklin Gothic Book" pitchFamily="34" charset="0"/>
              </a:rPr>
              <a:t>upon</a:t>
            </a:r>
            <a:r>
              <a:rPr lang="en-GB" sz="2000" dirty="0" smtClean="0">
                <a:latin typeface="Franklin Gothic Book" pitchFamily="34" charset="0"/>
              </a:rPr>
              <a:t> = 4.5% </a:t>
            </a:r>
          </a:p>
          <a:p>
            <a:pPr lvl="1"/>
            <a:r>
              <a:rPr lang="en-GB" sz="2000" dirty="0" smtClean="0">
                <a:latin typeface="Franklin Gothic Book" pitchFamily="34" charset="0"/>
              </a:rPr>
              <a:t>Time to</a:t>
            </a:r>
            <a:r>
              <a:rPr lang="pt-PT" sz="2000" dirty="0" smtClean="0">
                <a:latin typeface="Franklin Gothic Book" pitchFamily="34" charset="0"/>
              </a:rPr>
              <a:t> maturity</a:t>
            </a:r>
            <a:r>
              <a:rPr lang="en-GB" sz="2000" dirty="0" smtClean="0">
                <a:latin typeface="Franklin Gothic Book" pitchFamily="34" charset="0"/>
              </a:rPr>
              <a:t> = 5 years</a:t>
            </a:r>
          </a:p>
          <a:p>
            <a:pPr lvl="1"/>
            <a:r>
              <a:rPr lang="en-GB" sz="2000" dirty="0" smtClean="0">
                <a:latin typeface="Franklin Gothic Book" pitchFamily="34" charset="0"/>
              </a:rPr>
              <a:t>Yield of a </a:t>
            </a:r>
            <a:r>
              <a:rPr lang="pt-PT" sz="2000" dirty="0" smtClean="0">
                <a:latin typeface="Franklin Gothic Book" pitchFamily="34" charset="0"/>
              </a:rPr>
              <a:t>“normal” bond, similar in terms of risk </a:t>
            </a:r>
            <a:r>
              <a:rPr lang="en-GB" sz="2000" dirty="0" smtClean="0">
                <a:latin typeface="Franklin Gothic Book" pitchFamily="34" charset="0"/>
              </a:rPr>
              <a:t>= 7%</a:t>
            </a:r>
          </a:p>
          <a:p>
            <a:r>
              <a:rPr lang="en-GB" sz="2400" dirty="0" smtClean="0"/>
              <a:t>Value of the </a:t>
            </a:r>
            <a:r>
              <a:rPr lang="pt-PT" sz="2400" dirty="0" smtClean="0"/>
              <a:t>Straight Bond component</a:t>
            </a:r>
            <a:r>
              <a:rPr lang="en-GB" sz="2400" dirty="0" smtClean="0"/>
              <a:t>: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pt-PT" sz="2100" i="1" dirty="0" smtClean="0"/>
              <a:t>Common “mistake: Hence, the warrant component seems to be worth </a:t>
            </a:r>
            <a:r>
              <a:rPr lang="en-GB" sz="2100" i="1" dirty="0" smtClean="0"/>
              <a:t>(130.5-117.123)</a:t>
            </a:r>
            <a:r>
              <a:rPr lang="pt-PT" sz="2100" i="1" dirty="0" smtClean="0"/>
              <a:t> </a:t>
            </a:r>
            <a:r>
              <a:rPr lang="en-GB" sz="2100" i="1" dirty="0" smtClean="0"/>
              <a:t>=</a:t>
            </a:r>
            <a:r>
              <a:rPr lang="pt-PT" sz="2100" i="1" dirty="0" smtClean="0"/>
              <a:t>   </a:t>
            </a:r>
            <a:r>
              <a:rPr lang="en-GB" sz="2100" i="1" dirty="0" smtClean="0"/>
              <a:t>13.377 million of the</a:t>
            </a:r>
            <a:r>
              <a:rPr lang="pt-PT" sz="2100" i="1" dirty="0" smtClean="0"/>
              <a:t> price of the convertible bonds…</a:t>
            </a:r>
            <a:endParaRPr lang="en-GB" sz="2100" i="1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280920" cy="786958"/>
          </a:xfrm>
        </p:spPr>
        <p:txBody>
          <a:bodyPr>
            <a:normAutofit/>
          </a:bodyPr>
          <a:lstStyle/>
          <a:p>
            <a:r>
              <a:rPr lang="en-US" dirty="0" smtClean="0"/>
              <a:t>VALUE THE COMPONENTS SEPARATELY: </a:t>
            </a:r>
          </a:p>
          <a:p>
            <a:r>
              <a:rPr lang="en-US" dirty="0" smtClean="0"/>
              <a:t>1) STRAIGHT BOND</a:t>
            </a:r>
            <a:endParaRPr lang="en-US" dirty="0"/>
          </a:p>
        </p:txBody>
      </p:sp>
      <p:graphicFrame>
        <p:nvGraphicFramePr>
          <p:cNvPr id="14340" name="Object 4"/>
          <p:cNvGraphicFramePr>
            <a:graphicFrameLocks/>
          </p:cNvGraphicFramePr>
          <p:nvPr/>
        </p:nvGraphicFramePr>
        <p:xfrm>
          <a:off x="717550" y="4863182"/>
          <a:ext cx="79375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05" name="Equation" r:id="rId4" imgW="4775040" imgH="393480" progId="Equation.3">
                  <p:embed/>
                </p:oleObj>
              </mc:Choice>
              <mc:Fallback>
                <p:oleObj name="Equation" r:id="rId4" imgW="4775040" imgH="39348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4863182"/>
                        <a:ext cx="7937500" cy="65405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-36512" y="6525344"/>
            <a:ext cx="2386608" cy="365125"/>
          </a:xfrm>
        </p:spPr>
        <p:txBody>
          <a:bodyPr/>
          <a:lstStyle/>
          <a:p>
            <a:r>
              <a:rPr lang="pt-PT" dirty="0" smtClean="0"/>
              <a:t>Corporate Investment Appraisal</a:t>
            </a:r>
            <a:endParaRPr lang="pt-PT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2900536" y="6525344"/>
            <a:ext cx="2895600" cy="365125"/>
          </a:xfrm>
        </p:spPr>
        <p:txBody>
          <a:bodyPr/>
          <a:lstStyle/>
          <a:p>
            <a:r>
              <a:rPr lang="pt-PT" dirty="0" smtClean="0"/>
              <a:t>Clara Raposo</a:t>
            </a:r>
            <a:endParaRPr lang="pt-P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r>
              <a:rPr lang="pt-PT" dirty="0" err="1" smtClean="0"/>
              <a:t>Fall</a:t>
            </a:r>
            <a:r>
              <a:rPr lang="pt-PT" dirty="0" smtClean="0"/>
              <a:t> </a:t>
            </a:r>
            <a:r>
              <a:rPr lang="pt-PT" dirty="0" smtClean="0"/>
              <a:t>2012                         </a:t>
            </a:r>
            <a:fld id="{CD5604C5-C830-45FC-AE84-195D60FAA608}" type="slidenum">
              <a:rPr lang="pt-PT" smtClean="0"/>
              <a:pPr/>
              <a:t>6</a:t>
            </a:fld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708920"/>
            <a:ext cx="8429684" cy="393992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GB" sz="2400" dirty="0" smtClean="0">
                <a:latin typeface="Franklin Gothic Book" pitchFamily="34" charset="0"/>
              </a:rPr>
              <a:t>V is the current value (after issuing the convertible bonds)</a:t>
            </a:r>
            <a:r>
              <a:rPr lang="pt-PT" sz="2400" dirty="0" smtClean="0">
                <a:latin typeface="Franklin Gothic Book" pitchFamily="34" charset="0"/>
              </a:rPr>
              <a:t> of the firm’s assets</a:t>
            </a:r>
            <a:r>
              <a:rPr lang="en-GB" sz="2400" dirty="0" smtClean="0">
                <a:latin typeface="Franklin Gothic Book" pitchFamily="34" charset="0"/>
              </a:rPr>
              <a:t> (</a:t>
            </a:r>
            <a:r>
              <a:rPr lang="pt-PT" sz="2400" dirty="0" smtClean="0">
                <a:latin typeface="Franklin Gothic Book" pitchFamily="34" charset="0"/>
              </a:rPr>
              <a:t>minus its debt);</a:t>
            </a:r>
            <a:endParaRPr lang="en-GB" sz="2400" dirty="0" smtClean="0">
              <a:latin typeface="Franklin Gothic Book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>
                <a:latin typeface="Franklin Gothic Book" pitchFamily="34" charset="0"/>
              </a:rPr>
              <a:t>V=</a:t>
            </a:r>
            <a:r>
              <a:rPr lang="pt-PT" sz="2400" dirty="0" smtClean="0">
                <a:latin typeface="Franklin Gothic Book" pitchFamily="34" charset="0"/>
              </a:rPr>
              <a:t>  </a:t>
            </a:r>
            <a:r>
              <a:rPr lang="en-GB" sz="2400" dirty="0" smtClean="0">
                <a:latin typeface="Franklin Gothic Book" pitchFamily="34" charset="0"/>
              </a:rPr>
              <a:t>45.2mil</a:t>
            </a:r>
            <a:r>
              <a:rPr lang="pt-PT" sz="2400" dirty="0" smtClean="0">
                <a:latin typeface="Franklin Gothic Book" pitchFamily="34" charset="0"/>
              </a:rPr>
              <a:t>lion</a:t>
            </a:r>
            <a:r>
              <a:rPr lang="en-GB" sz="2400" dirty="0" smtClean="0">
                <a:latin typeface="Franklin Gothic Book" pitchFamily="34" charset="0"/>
              </a:rPr>
              <a:t>*31+  130.5 million =  1531.93 mil</a:t>
            </a:r>
            <a:r>
              <a:rPr lang="pt-PT" sz="2400" dirty="0" smtClean="0">
                <a:latin typeface="Franklin Gothic Book" pitchFamily="34" charset="0"/>
              </a:rPr>
              <a:t>lion</a:t>
            </a:r>
            <a:endParaRPr lang="en-GB" sz="2400" dirty="0" smtClean="0">
              <a:latin typeface="Franklin Gothic Book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2400" dirty="0" smtClean="0">
                <a:latin typeface="Franklin Gothic Book" pitchFamily="34" charset="0"/>
              </a:rPr>
              <a:t>PV(Coupon</a:t>
            </a:r>
            <a:r>
              <a:rPr lang="pt-PT" sz="2400" dirty="0" smtClean="0">
                <a:latin typeface="Franklin Gothic Book" pitchFamily="34" charset="0"/>
              </a:rPr>
              <a:t>s</a:t>
            </a:r>
            <a:r>
              <a:rPr lang="en-GB" sz="2400" dirty="0" smtClean="0">
                <a:latin typeface="Franklin Gothic Book" pitchFamily="34" charset="0"/>
              </a:rPr>
              <a:t>)=</a:t>
            </a:r>
            <a:r>
              <a:rPr lang="pt-PT" sz="2400" dirty="0" smtClean="0">
                <a:latin typeface="Franklin Gothic Book" pitchFamily="34" charset="0"/>
              </a:rPr>
              <a:t>  </a:t>
            </a:r>
            <a:r>
              <a:rPr lang="en-GB" sz="2400" dirty="0" smtClean="0">
                <a:latin typeface="Franklin Gothic Book" pitchFamily="34" charset="0"/>
              </a:rPr>
              <a:t>24.08 mil</a:t>
            </a:r>
            <a:r>
              <a:rPr lang="pt-PT" sz="2400" dirty="0" smtClean="0">
                <a:latin typeface="Franklin Gothic Book" pitchFamily="34" charset="0"/>
              </a:rPr>
              <a:t>lion</a:t>
            </a:r>
            <a:endParaRPr lang="en-GB" sz="2400" dirty="0" smtClean="0">
              <a:latin typeface="Franklin Gothic Book" pitchFamily="34" charset="0"/>
            </a:endParaRPr>
          </a:p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Assuming that the equity volatility is 20% and that the risk-free interest rate is 6.5% per year, the value of the warrant</a:t>
            </a:r>
            <a:r>
              <a:rPr lang="pt-PT" sz="2400" dirty="0" smtClean="0"/>
              <a:t> component is: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0.07038C(1507.85million,t=5 years, F/</a:t>
            </a:r>
            <a:r>
              <a:rPr lang="el-GR" sz="2400" dirty="0" smtClean="0"/>
              <a:t>λ</a:t>
            </a:r>
            <a:r>
              <a:rPr lang="en-GB" sz="2400" dirty="0" smtClean="0"/>
              <a:t>=1854.34,sigma=20%)</a:t>
            </a:r>
            <a:endParaRPr lang="pt-PT" sz="2400" dirty="0" smtClean="0"/>
          </a:p>
          <a:p>
            <a:pPr>
              <a:lnSpc>
                <a:spcPct val="90000"/>
              </a:lnSpc>
            </a:pPr>
            <a:r>
              <a:rPr lang="pt-PT" sz="2400" dirty="0" smtClean="0"/>
              <a:t>					</a:t>
            </a:r>
            <a:r>
              <a:rPr lang="en-GB" sz="2400" dirty="0" smtClean="0"/>
              <a:t>=</a:t>
            </a:r>
            <a:r>
              <a:rPr lang="pt-PT" sz="2400" dirty="0" smtClean="0"/>
              <a:t>  </a:t>
            </a:r>
            <a:r>
              <a:rPr lang="en-GB" sz="2400" dirty="0" smtClean="0"/>
              <a:t>23.8  million</a:t>
            </a:r>
          </a:p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280920" cy="786958"/>
          </a:xfrm>
        </p:spPr>
        <p:txBody>
          <a:bodyPr>
            <a:normAutofit/>
          </a:bodyPr>
          <a:lstStyle/>
          <a:p>
            <a:r>
              <a:rPr lang="en-US" dirty="0" smtClean="0"/>
              <a:t>VALUE THE COMPONENTS SEPARATELY: </a:t>
            </a:r>
          </a:p>
          <a:p>
            <a:r>
              <a:rPr lang="en-US" dirty="0" smtClean="0"/>
              <a:t>2) WARRANT COMPONENT</a:t>
            </a:r>
            <a:endParaRPr lang="en-US" dirty="0"/>
          </a:p>
        </p:txBody>
      </p:sp>
      <p:graphicFrame>
        <p:nvGraphicFramePr>
          <p:cNvPr id="199680" name="Object 2048"/>
          <p:cNvGraphicFramePr>
            <a:graphicFrameLocks/>
          </p:cNvGraphicFramePr>
          <p:nvPr/>
        </p:nvGraphicFramePr>
        <p:xfrm>
          <a:off x="107504" y="2179712"/>
          <a:ext cx="8928992" cy="38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29" name="Equation" r:id="rId4" imgW="4368600" imgH="215640" progId="Equation.3">
                  <p:embed/>
                </p:oleObj>
              </mc:Choice>
              <mc:Fallback>
                <p:oleObj name="Equation" r:id="rId4" imgW="4368600" imgH="215640" progId="Equation.3">
                  <p:embed/>
                  <p:pic>
                    <p:nvPicPr>
                      <p:cNvPr id="0" name="Object 204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179712"/>
                        <a:ext cx="8928992" cy="385192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-36512" y="6525344"/>
            <a:ext cx="2386608" cy="365125"/>
          </a:xfrm>
        </p:spPr>
        <p:txBody>
          <a:bodyPr/>
          <a:lstStyle/>
          <a:p>
            <a:r>
              <a:rPr lang="pt-PT" dirty="0" smtClean="0"/>
              <a:t>Corporate Investment Appraisal</a:t>
            </a:r>
            <a:endParaRPr lang="pt-P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2900536" y="6525344"/>
            <a:ext cx="2895600" cy="365125"/>
          </a:xfrm>
        </p:spPr>
        <p:txBody>
          <a:bodyPr/>
          <a:lstStyle/>
          <a:p>
            <a:r>
              <a:rPr lang="pt-PT" dirty="0" smtClean="0"/>
              <a:t>Clara Raposo</a:t>
            </a:r>
            <a:endParaRPr lang="pt-P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r>
              <a:rPr lang="pt-PT" dirty="0" err="1" smtClean="0"/>
              <a:t>Fall</a:t>
            </a:r>
            <a:r>
              <a:rPr lang="pt-PT" dirty="0" smtClean="0"/>
              <a:t> </a:t>
            </a:r>
            <a:r>
              <a:rPr lang="pt-PT" dirty="0" smtClean="0"/>
              <a:t>2012                        </a:t>
            </a:r>
            <a:fld id="{CD5604C5-C830-45FC-AE84-195D60FAA608}" type="slidenum">
              <a:rPr lang="pt-PT" smtClean="0"/>
              <a:pPr/>
              <a:t>7</a:t>
            </a:fld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1196752"/>
            <a:ext cx="8429684" cy="48040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z="2400" dirty="0" smtClean="0"/>
              <a:t>The total value of the Convertible Bonds is:</a:t>
            </a:r>
          </a:p>
          <a:p>
            <a:pPr>
              <a:lnSpc>
                <a:spcPct val="90000"/>
              </a:lnSpc>
            </a:pPr>
            <a:r>
              <a:rPr lang="pt-PT" sz="2400" dirty="0" smtClean="0"/>
              <a:t>			</a:t>
            </a:r>
            <a:r>
              <a:rPr lang="en-GB" sz="2400" dirty="0" smtClean="0"/>
              <a:t>117.1+23.8=</a:t>
            </a:r>
            <a:r>
              <a:rPr lang="pt-PT" sz="2400" dirty="0" smtClean="0"/>
              <a:t>  </a:t>
            </a:r>
            <a:r>
              <a:rPr lang="en-GB" sz="2400" dirty="0" smtClean="0"/>
              <a:t>140.9 mil</a:t>
            </a:r>
            <a:r>
              <a:rPr lang="pt-PT" sz="2400" dirty="0" smtClean="0"/>
              <a:t>lion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pt-PT" sz="2400" dirty="0" smtClean="0"/>
              <a:t>But the bonds were sold for </a:t>
            </a:r>
            <a:r>
              <a:rPr lang="en-GB" sz="2400" dirty="0" smtClean="0"/>
              <a:t>130.5 million (This might be usual... So it seems in the</a:t>
            </a:r>
            <a:r>
              <a:rPr lang="pt-PT" sz="2400" dirty="0" smtClean="0"/>
              <a:t> City..)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pt-PT" sz="2400" dirty="0" smtClean="0"/>
              <a:t>Did the bondholders make a good deal?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Not</a:t>
            </a:r>
            <a:r>
              <a:rPr lang="pt-PT" sz="2400" dirty="0" smtClean="0"/>
              <a:t>e</a:t>
            </a:r>
            <a:r>
              <a:rPr lang="en-GB" sz="2400" dirty="0" smtClean="0"/>
              <a:t> (</a:t>
            </a:r>
            <a:r>
              <a:rPr lang="pt-PT" sz="2400" dirty="0" smtClean="0"/>
              <a:t>careful!</a:t>
            </a:r>
            <a:r>
              <a:rPr lang="en-GB" sz="2400" dirty="0" smtClean="0"/>
              <a:t>): The value of the warrant component may appear written as: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pt-PT" sz="2000" dirty="0" smtClean="0">
                <a:latin typeface="Franklin Gothic Book" pitchFamily="34" charset="0"/>
              </a:rPr>
              <a:t>with</a:t>
            </a:r>
            <a:r>
              <a:rPr lang="en-GB" sz="2000" dirty="0" smtClean="0">
                <a:latin typeface="Franklin Gothic Book" pitchFamily="34" charset="0"/>
              </a:rPr>
              <a:t> S being the current value </a:t>
            </a:r>
            <a:r>
              <a:rPr lang="pt-PT" sz="2000" dirty="0" smtClean="0">
                <a:latin typeface="Franklin Gothic Book" pitchFamily="34" charset="0"/>
              </a:rPr>
              <a:t>(after the issuance of the convertibles) of the firm’s equity, on a “per share” basis. That is:</a:t>
            </a:r>
            <a:endParaRPr lang="en-GB" sz="2000" dirty="0" smtClean="0">
              <a:latin typeface="Franklin Gothic Book" pitchFamily="34" charset="0"/>
            </a:endParaRP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>
              <a:latin typeface="Bodoni MT" pitchFamily="18" charset="0"/>
            </a:endParaRPr>
          </a:p>
        </p:txBody>
      </p:sp>
      <p:graphicFrame>
        <p:nvGraphicFramePr>
          <p:cNvPr id="200705" name="Object 2049"/>
          <p:cNvGraphicFramePr>
            <a:graphicFrameLocks/>
          </p:cNvGraphicFramePr>
          <p:nvPr/>
        </p:nvGraphicFramePr>
        <p:xfrm>
          <a:off x="2163763" y="3810000"/>
          <a:ext cx="52276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55" name="Equation" r:id="rId4" imgW="3606480" imgH="215640" progId="Equation.3">
                  <p:embed/>
                </p:oleObj>
              </mc:Choice>
              <mc:Fallback>
                <p:oleObj name="Equation" r:id="rId4" imgW="3606480" imgH="215640" progId="Equation.3">
                  <p:embed/>
                  <p:pic>
                    <p:nvPicPr>
                      <p:cNvPr id="0" name="Object 204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3810000"/>
                        <a:ext cx="5227637" cy="304800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3124200" y="3505200"/>
            <a:ext cx="2895600" cy="762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124200" y="3581400"/>
            <a:ext cx="2971800" cy="6858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0704" name="Object 2048"/>
          <p:cNvGraphicFramePr>
            <a:graphicFrameLocks/>
          </p:cNvGraphicFramePr>
          <p:nvPr/>
        </p:nvGraphicFramePr>
        <p:xfrm>
          <a:off x="2971800" y="4953000"/>
          <a:ext cx="441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56" name="Equation" r:id="rId6" imgW="2603160" imgH="393480" progId="Equation.3">
                  <p:embed/>
                </p:oleObj>
              </mc:Choice>
              <mc:Fallback>
                <p:oleObj name="Equation" r:id="rId6" imgW="2603160" imgH="393480" progId="Equation.3">
                  <p:embed/>
                  <p:pic>
                    <p:nvPicPr>
                      <p:cNvPr id="0" name="Object 204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953000"/>
                        <a:ext cx="4419600" cy="685800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-36512" y="6525344"/>
            <a:ext cx="2386608" cy="365125"/>
          </a:xfrm>
        </p:spPr>
        <p:txBody>
          <a:bodyPr/>
          <a:lstStyle/>
          <a:p>
            <a:r>
              <a:rPr lang="pt-PT" dirty="0" smtClean="0"/>
              <a:t>Corporate Investment Appraisal</a:t>
            </a:r>
            <a:endParaRPr lang="pt-PT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2900536" y="6525344"/>
            <a:ext cx="2895600" cy="365125"/>
          </a:xfrm>
        </p:spPr>
        <p:txBody>
          <a:bodyPr/>
          <a:lstStyle/>
          <a:p>
            <a:r>
              <a:rPr lang="pt-PT" dirty="0" smtClean="0"/>
              <a:t>Clara Raposo</a:t>
            </a:r>
            <a:endParaRPr lang="pt-PT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r>
              <a:rPr lang="pt-PT" dirty="0" err="1" smtClean="0"/>
              <a:t>Fall</a:t>
            </a:r>
            <a:r>
              <a:rPr lang="pt-PT" dirty="0" smtClean="0"/>
              <a:t> </a:t>
            </a:r>
            <a:r>
              <a:rPr lang="pt-PT" dirty="0" smtClean="0"/>
              <a:t>2012                         </a:t>
            </a:r>
            <a:fld id="{CD5604C5-C830-45FC-AE84-195D60FAA608}" type="slidenum">
              <a:rPr lang="pt-PT" smtClean="0"/>
              <a:pPr/>
              <a:t>8</a:t>
            </a:fld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429684" cy="4032448"/>
          </a:xfrm>
        </p:spPr>
        <p:txBody>
          <a:bodyPr>
            <a:normAutofit fontScale="92500" lnSpcReduction="20000"/>
          </a:bodyPr>
          <a:lstStyle/>
          <a:p>
            <a:r>
              <a:rPr lang="pt-PT" sz="2400" dirty="0" smtClean="0"/>
              <a:t>If the managers maximize the wealth of the shareholders, they should try to minimiz the value that accrues to the convertible bond-holders (once these are out).</a:t>
            </a:r>
            <a:endParaRPr lang="en-GB" sz="2400" dirty="0" smtClean="0"/>
          </a:p>
          <a:p>
            <a:r>
              <a:rPr lang="pt-PT" sz="2400" dirty="0" smtClean="0"/>
              <a:t>They should “call” them as soon as:</a:t>
            </a:r>
          </a:p>
          <a:p>
            <a:r>
              <a:rPr lang="pt-PT" sz="2400" dirty="0" smtClean="0"/>
              <a:t>		</a:t>
            </a:r>
            <a:r>
              <a:rPr lang="en-GB" sz="2400" dirty="0" smtClean="0"/>
              <a:t>Val</a:t>
            </a:r>
            <a:r>
              <a:rPr lang="pt-PT" sz="2400" dirty="0" smtClean="0"/>
              <a:t>ue of the Convertible Bond</a:t>
            </a:r>
            <a:r>
              <a:rPr lang="en-GB" sz="2400" dirty="0" smtClean="0"/>
              <a:t> = Call Price</a:t>
            </a:r>
          </a:p>
          <a:p>
            <a:endParaRPr lang="en-GB" sz="2400" dirty="0" smtClean="0"/>
          </a:p>
          <a:p>
            <a:r>
              <a:rPr lang="pt-PT" sz="2400" dirty="0" smtClean="0"/>
              <a:t>Nevertheless, convertible financial assets are generally not called until the premium above the call price is significant.</a:t>
            </a:r>
            <a:endParaRPr lang="en-GB" sz="2400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3816424" cy="642942"/>
          </a:xfrm>
        </p:spPr>
        <p:txBody>
          <a:bodyPr>
            <a:noAutofit/>
          </a:bodyPr>
          <a:lstStyle/>
          <a:p>
            <a:r>
              <a:rPr lang="en-US" sz="2400" dirty="0" smtClean="0"/>
              <a:t>OPTIMAL “CALL” STRATEGY</a:t>
            </a:r>
            <a:endParaRPr lang="en-US" sz="240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>
          <a:xfrm>
            <a:off x="-36512" y="6525344"/>
            <a:ext cx="2386608" cy="365125"/>
          </a:xfrm>
        </p:spPr>
        <p:txBody>
          <a:bodyPr/>
          <a:lstStyle/>
          <a:p>
            <a:r>
              <a:rPr lang="pt-PT" dirty="0" smtClean="0"/>
              <a:t>Corporate Investment Appraisal</a:t>
            </a:r>
            <a:endParaRPr lang="pt-PT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2900536" y="6525344"/>
            <a:ext cx="2895600" cy="365125"/>
          </a:xfrm>
        </p:spPr>
        <p:txBody>
          <a:bodyPr/>
          <a:lstStyle/>
          <a:p>
            <a:r>
              <a:rPr lang="pt-PT" dirty="0" smtClean="0"/>
              <a:t>Clara Raposo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r>
              <a:rPr lang="pt-PT" dirty="0" err="1" smtClean="0"/>
              <a:t>Fall</a:t>
            </a:r>
            <a:r>
              <a:rPr lang="pt-PT" dirty="0" smtClean="0"/>
              <a:t> </a:t>
            </a:r>
            <a:r>
              <a:rPr lang="pt-PT" dirty="0" smtClean="0"/>
              <a:t>2012                         </a:t>
            </a:r>
            <a:fld id="{CD5604C5-C830-45FC-AE84-195D60FAA608}" type="slidenum">
              <a:rPr lang="pt-PT" smtClean="0"/>
              <a:pPr/>
              <a:t>9</a:t>
            </a:fld>
            <a:endParaRPr lang="pt-P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844</Words>
  <Application>Microsoft Macintosh PowerPoint</Application>
  <PresentationFormat>On-screen Show (4:3)</PresentationFormat>
  <Paragraphs>159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HYBRID FINANCING Convertible Bonds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Ogilvy Portugal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ramaral</dc:creator>
  <cp:lastModifiedBy>Clara Raposo</cp:lastModifiedBy>
  <cp:revision>357</cp:revision>
  <dcterms:created xsi:type="dcterms:W3CDTF">2011-09-08T10:40:18Z</dcterms:created>
  <dcterms:modified xsi:type="dcterms:W3CDTF">2012-11-18T21:45:05Z</dcterms:modified>
</cp:coreProperties>
</file>