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3"/>
  </p:notesMasterIdLst>
  <p:sldIdLst>
    <p:sldId id="30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56" r:id="rId16"/>
    <p:sldId id="285" r:id="rId17"/>
    <p:sldId id="286" r:id="rId18"/>
    <p:sldId id="287" r:id="rId19"/>
    <p:sldId id="288" r:id="rId20"/>
    <p:sldId id="257" r:id="rId21"/>
    <p:sldId id="258" r:id="rId22"/>
    <p:sldId id="259" r:id="rId23"/>
    <p:sldId id="281" r:id="rId24"/>
    <p:sldId id="282" r:id="rId25"/>
    <p:sldId id="283" r:id="rId26"/>
    <p:sldId id="284" r:id="rId27"/>
    <p:sldId id="260" r:id="rId28"/>
    <p:sldId id="261" r:id="rId29"/>
    <p:sldId id="262" r:id="rId30"/>
    <p:sldId id="263" r:id="rId31"/>
    <p:sldId id="264" r:id="rId32"/>
    <p:sldId id="265" r:id="rId33"/>
    <p:sldId id="266" r:id="rId34"/>
    <p:sldId id="267" r:id="rId35"/>
    <p:sldId id="268" r:id="rId36"/>
    <p:sldId id="269" r:id="rId37"/>
    <p:sldId id="270" r:id="rId38"/>
    <p:sldId id="271" r:id="rId39"/>
    <p:sldId id="272" r:id="rId40"/>
    <p:sldId id="273" r:id="rId41"/>
    <p:sldId id="274" r:id="rId42"/>
    <p:sldId id="289" r:id="rId43"/>
    <p:sldId id="275" r:id="rId44"/>
    <p:sldId id="290" r:id="rId45"/>
    <p:sldId id="276" r:id="rId46"/>
    <p:sldId id="291" r:id="rId47"/>
    <p:sldId id="292" r:id="rId48"/>
    <p:sldId id="277" r:id="rId49"/>
    <p:sldId id="278" r:id="rId50"/>
    <p:sldId id="279" r:id="rId51"/>
    <p:sldId id="280" r:id="rId5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04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B1652-D7CA-49B0-B9EA-CD7F53AE480A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02553-E19C-409D-98A0-C992ED4A03D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62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02553-E19C-409D-98A0-C992ED4A03DC}" type="slidenum">
              <a:rPr lang="pt-PT" smtClean="0"/>
              <a:t>30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034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E899A5-5D49-4A6D-967C-8D440842D997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C17B69-18AF-4A85-8F90-4D239C16FDA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99A5-5D49-4A6D-967C-8D440842D997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17B69-18AF-4A85-8F90-4D239C16FDA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99A5-5D49-4A6D-967C-8D440842D997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17B69-18AF-4A85-8F90-4D239C16FDA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PT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D5B98-8899-4959-9BB0-2EF31DD36E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073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61ABE-4CE9-43D9-B524-BBEC77205F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708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AEADD-F5BD-4144-958B-818770D811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278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lvl="0"/>
            <a:endParaRPr lang="pt-PT" noProof="0" smtClean="0"/>
          </a:p>
        </p:txBody>
      </p:sp>
    </p:spTree>
    <p:extLst>
      <p:ext uri="{BB962C8B-B14F-4D97-AF65-F5344CB8AC3E}">
        <p14:creationId xmlns:p14="http://schemas.microsoft.com/office/powerpoint/2010/main" val="123225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99A5-5D49-4A6D-967C-8D440842D997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17B69-18AF-4A85-8F90-4D239C16FDA8}" type="slidenum">
              <a:rPr lang="pt-PT" smtClean="0"/>
              <a:t>‹#›</a:t>
            </a:fld>
            <a:endParaRPr lang="pt-P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99A5-5D49-4A6D-967C-8D440842D997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17B69-18AF-4A85-8F90-4D239C16FDA8}" type="slidenum">
              <a:rPr lang="pt-PT" smtClean="0"/>
              <a:t>‹#›</a:t>
            </a:fld>
            <a:endParaRPr lang="pt-PT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99A5-5D49-4A6D-967C-8D440842D997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17B69-18AF-4A85-8F90-4D239C16FDA8}" type="slidenum">
              <a:rPr lang="pt-PT" smtClean="0"/>
              <a:t>‹#›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99A5-5D49-4A6D-967C-8D440842D997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17B69-18AF-4A85-8F90-4D239C16FDA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99A5-5D49-4A6D-967C-8D440842D997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17B69-18AF-4A85-8F90-4D239C16FDA8}" type="slidenum">
              <a:rPr lang="pt-PT" smtClean="0"/>
              <a:t>‹#›</a:t>
            </a:fld>
            <a:endParaRPr lang="pt-P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99A5-5D49-4A6D-967C-8D440842D997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17B69-18AF-4A85-8F90-4D239C16FDA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E899A5-5D49-4A6D-967C-8D440842D997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17B69-18AF-4A85-8F90-4D239C16FDA8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E899A5-5D49-4A6D-967C-8D440842D997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C17B69-18AF-4A85-8F90-4D239C16FDA8}" type="slidenum">
              <a:rPr lang="pt-PT" smtClean="0"/>
              <a:t>‹#›</a:t>
            </a:fld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E899A5-5D49-4A6D-967C-8D440842D997}" type="datetimeFigureOut">
              <a:rPr lang="pt-PT" smtClean="0"/>
              <a:t>22-11-2012</a:t>
            </a:fld>
            <a:endParaRPr lang="pt-P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C17B69-18AF-4A85-8F90-4D239C16FDA8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IntegrativeNegotiation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290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126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66750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Evaluation and Selection </a:t>
            </a:r>
            <a:br>
              <a:rPr lang="en-US" sz="4000" b="1" smtClean="0"/>
            </a:br>
            <a:r>
              <a:rPr lang="en-US" sz="4000" b="1" smtClean="0"/>
              <a:t>of Alternatives</a:t>
            </a:r>
            <a:endParaRPr lang="en-US" sz="400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3575"/>
            <a:ext cx="8229600" cy="4449763"/>
          </a:xfrm>
        </p:spPr>
        <p:txBody>
          <a:bodyPr/>
          <a:lstStyle/>
          <a:p>
            <a:pPr eaLnBrk="1" hangingPunct="1"/>
            <a:r>
              <a:rPr lang="en-US" sz="3000" smtClean="0"/>
              <a:t>Take time to “cool off”</a:t>
            </a:r>
          </a:p>
          <a:p>
            <a:pPr eaLnBrk="1" hangingPunct="1"/>
            <a:r>
              <a:rPr lang="en-US" sz="3000" smtClean="0"/>
              <a:t>Explore different ways to logroll</a:t>
            </a:r>
          </a:p>
          <a:p>
            <a:pPr eaLnBrk="1" hangingPunct="1"/>
            <a:r>
              <a:rPr lang="en-US" sz="3000" smtClean="0"/>
              <a:t>Exploit differences in expectations and risk/ time preferences</a:t>
            </a:r>
          </a:p>
          <a:p>
            <a:pPr eaLnBrk="1" hangingPunct="1"/>
            <a:r>
              <a:rPr lang="en-US" sz="3000" smtClean="0"/>
              <a:t>Keep decisions tentative and conditional until a final proposal is complete</a:t>
            </a:r>
          </a:p>
          <a:p>
            <a:pPr eaLnBrk="1" hangingPunct="1"/>
            <a:r>
              <a:rPr lang="en-US" sz="3000" smtClean="0"/>
              <a:t>Minimize formality, record keeping until final agreements are closed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922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29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0550"/>
            <a:ext cx="8229600" cy="1260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Factors That Facilitate Successful Integrative Negotiation</a:t>
            </a:r>
            <a:endParaRPr lang="en-US" sz="400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947863"/>
            <a:ext cx="8229600" cy="4221162"/>
          </a:xfrm>
        </p:spPr>
        <p:txBody>
          <a:bodyPr/>
          <a:lstStyle/>
          <a:p>
            <a:pPr eaLnBrk="1" hangingPunct="1"/>
            <a:r>
              <a:rPr lang="en-US" smtClean="0"/>
              <a:t>Some common objective or goal</a:t>
            </a:r>
          </a:p>
          <a:p>
            <a:pPr eaLnBrk="1" hangingPunct="1"/>
            <a:r>
              <a:rPr lang="en-US" smtClean="0"/>
              <a:t>Faith in one’s own problem-solving ability</a:t>
            </a:r>
          </a:p>
          <a:p>
            <a:pPr eaLnBrk="1" hangingPunct="1"/>
            <a:r>
              <a:rPr lang="en-US" smtClean="0"/>
              <a:t>A belief in the validity of one’s own position and the other’s perspective</a:t>
            </a:r>
          </a:p>
          <a:p>
            <a:pPr eaLnBrk="1" hangingPunct="1"/>
            <a:r>
              <a:rPr lang="en-US" smtClean="0"/>
              <a:t>The motivation and commitment to work together</a:t>
            </a:r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0381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331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90550"/>
            <a:ext cx="8001000" cy="1260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Factors That Facilitate Successful Integrative Negotiation</a:t>
            </a:r>
            <a:endParaRPr lang="en-US" sz="400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225" y="1971675"/>
            <a:ext cx="8229600" cy="3657600"/>
          </a:xfrm>
        </p:spPr>
        <p:txBody>
          <a:bodyPr/>
          <a:lstStyle/>
          <a:p>
            <a:pPr eaLnBrk="1" hangingPunct="1"/>
            <a:r>
              <a:rPr lang="en-US" smtClean="0"/>
              <a:t>Trust</a:t>
            </a:r>
          </a:p>
          <a:p>
            <a:pPr eaLnBrk="1" hangingPunct="1"/>
            <a:r>
              <a:rPr lang="en-US" smtClean="0"/>
              <a:t>Clear and accurate communication</a:t>
            </a:r>
          </a:p>
          <a:p>
            <a:pPr eaLnBrk="1" hangingPunct="1"/>
            <a:r>
              <a:rPr lang="en-US" smtClean="0"/>
              <a:t>An understanding of the dynamics of integrative negotiation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5082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433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52450"/>
            <a:ext cx="7467600" cy="1381125"/>
          </a:xfrm>
        </p:spPr>
        <p:txBody>
          <a:bodyPr/>
          <a:lstStyle/>
          <a:p>
            <a:pPr eaLnBrk="1" hangingPunct="1"/>
            <a:r>
              <a:rPr lang="en-US" sz="4000" b="1" smtClean="0"/>
              <a:t>Why Integrative Negotiation </a:t>
            </a:r>
            <a:br>
              <a:rPr lang="en-US" sz="4000" b="1" smtClean="0"/>
            </a:br>
            <a:r>
              <a:rPr lang="en-US" sz="4000" b="1" smtClean="0"/>
              <a:t>Is Difficult to Achieve</a:t>
            </a:r>
            <a:endParaRPr lang="en-US" sz="400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952625"/>
            <a:ext cx="8229600" cy="4373563"/>
          </a:xfrm>
        </p:spPr>
        <p:txBody>
          <a:bodyPr/>
          <a:lstStyle/>
          <a:p>
            <a:pPr eaLnBrk="1" hangingPunct="1"/>
            <a:r>
              <a:rPr lang="en-US" smtClean="0"/>
              <a:t>The history of the relationship between the parties</a:t>
            </a:r>
          </a:p>
          <a:p>
            <a:pPr lvl="1" eaLnBrk="1" hangingPunct="1"/>
            <a:r>
              <a:rPr lang="en-US" sz="2600" smtClean="0"/>
              <a:t>If contentious in past, it is difficult not to look at negotiations as win-lose</a:t>
            </a:r>
            <a:endParaRPr lang="en-US" smtClean="0"/>
          </a:p>
          <a:p>
            <a:pPr eaLnBrk="1" hangingPunct="1"/>
            <a:r>
              <a:rPr lang="en-US" smtClean="0"/>
              <a:t>The belief that an issue can only be resolved distributively</a:t>
            </a:r>
            <a:endParaRPr lang="en-US" sz="3000" smtClean="0"/>
          </a:p>
          <a:p>
            <a:pPr lvl="1" eaLnBrk="1" hangingPunct="1"/>
            <a:r>
              <a:rPr lang="en-US" sz="2600" smtClean="0"/>
              <a:t>Negotiators are biased to avoid behaviors necessary for integrative negotiation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6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536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95313"/>
            <a:ext cx="7467600" cy="13049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Why Integrative Negotiation </a:t>
            </a:r>
            <a:br>
              <a:rPr lang="en-US" sz="4000" b="1" smtClean="0"/>
            </a:br>
            <a:r>
              <a:rPr lang="en-US" sz="4000" b="1" smtClean="0"/>
              <a:t>Is Difficult to Achieve</a:t>
            </a:r>
            <a:endParaRPr lang="en-US" sz="400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933575"/>
            <a:ext cx="8229600" cy="4449763"/>
          </a:xfrm>
        </p:spPr>
        <p:txBody>
          <a:bodyPr/>
          <a:lstStyle/>
          <a:p>
            <a:pPr eaLnBrk="1" hangingPunct="1"/>
            <a:r>
              <a:rPr lang="en-US" smtClean="0"/>
              <a:t>The mixed-motive nature of most negotiating situations</a:t>
            </a:r>
            <a:endParaRPr lang="en-US" sz="3000" smtClean="0"/>
          </a:p>
          <a:p>
            <a:pPr lvl="1" eaLnBrk="1" hangingPunct="1"/>
            <a:r>
              <a:rPr lang="en-US" smtClean="0"/>
              <a:t>Purely integrative or purely distributive situations are rare</a:t>
            </a:r>
          </a:p>
          <a:p>
            <a:pPr lvl="2" eaLnBrk="1" hangingPunct="1"/>
            <a:r>
              <a:rPr lang="en-US" sz="2600" smtClean="0"/>
              <a:t>The conflict over the distributive issues tends to drive out cooperation, trust needed for finding integrative solutions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001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Ethics</a:t>
            </a:r>
            <a:r>
              <a:rPr lang="pt-PT" dirty="0" smtClean="0"/>
              <a:t> in </a:t>
            </a:r>
            <a:r>
              <a:rPr lang="pt-PT" dirty="0" err="1" smtClean="0"/>
              <a:t>Negotiation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724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/>
              <a:t>What is the State of Ethics in Business?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Enron</a:t>
            </a:r>
          </a:p>
          <a:p>
            <a:pPr eaLnBrk="1" hangingPunct="1"/>
            <a:r>
              <a:rPr lang="en-US" sz="2800" b="1" dirty="0" smtClean="0"/>
              <a:t>WorldCom</a:t>
            </a:r>
          </a:p>
          <a:p>
            <a:pPr eaLnBrk="1" hangingPunct="1"/>
            <a:r>
              <a:rPr lang="en-US" sz="2800" b="1" dirty="0" smtClean="0"/>
              <a:t>Catholic </a:t>
            </a:r>
            <a:r>
              <a:rPr lang="en-US" sz="2800" b="1" dirty="0" smtClean="0"/>
              <a:t>Priests</a:t>
            </a:r>
          </a:p>
          <a:p>
            <a:pPr eaLnBrk="1" hangingPunct="1"/>
            <a:r>
              <a:rPr lang="en-US" sz="2800" b="1" dirty="0" smtClean="0"/>
              <a:t>2002 </a:t>
            </a:r>
            <a:r>
              <a:rPr lang="en-US" sz="2800" b="1" dirty="0" smtClean="0"/>
              <a:t>Winter Olympics Figure Skating</a:t>
            </a:r>
          </a:p>
          <a:p>
            <a:pPr eaLnBrk="1" hangingPunct="1"/>
            <a:r>
              <a:rPr lang="en-US" sz="2800" b="1" dirty="0" smtClean="0"/>
              <a:t>Societal views of lawyers, politicians, etc</a:t>
            </a:r>
            <a:r>
              <a:rPr lang="en-US" sz="2800" b="1" dirty="0" smtClean="0"/>
              <a:t>.</a:t>
            </a:r>
          </a:p>
          <a:p>
            <a:pPr eaLnBrk="1" hangingPunct="1"/>
            <a:r>
              <a:rPr lang="en-US" sz="2800" b="1" dirty="0" smtClean="0"/>
              <a:t>Ponzi Schemes – Madoff</a:t>
            </a:r>
          </a:p>
          <a:p>
            <a:pPr eaLnBrk="1" hangingPunct="1"/>
            <a:r>
              <a:rPr lang="en-US" sz="2800" b="1" dirty="0" smtClean="0"/>
              <a:t>Miguel </a:t>
            </a:r>
            <a:r>
              <a:rPr lang="en-US" sz="2800" b="1" dirty="0" err="1" smtClean="0"/>
              <a:t>Relvas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47470438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mtClean="0"/>
              <a:t>The Importance of Wise Choices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Acting unethically is a choice</a:t>
            </a:r>
          </a:p>
          <a:p>
            <a:pPr eaLnBrk="1" hangingPunct="1"/>
            <a:r>
              <a:rPr lang="en-US" smtClean="0"/>
              <a:t>In any situation we can choose to act ethically or not</a:t>
            </a:r>
          </a:p>
          <a:p>
            <a:pPr eaLnBrk="1" hangingPunct="1"/>
            <a:r>
              <a:rPr lang="en-US" smtClean="0"/>
              <a:t>Sometimes we can trust our “gut”</a:t>
            </a:r>
          </a:p>
          <a:p>
            <a:pPr eaLnBrk="1" hangingPunct="1"/>
            <a:r>
              <a:rPr lang="en-US" smtClean="0"/>
              <a:t>Other times we can’t</a:t>
            </a:r>
          </a:p>
        </p:txBody>
      </p:sp>
    </p:spTree>
    <p:extLst>
      <p:ext uri="{BB962C8B-B14F-4D97-AF65-F5344CB8AC3E}">
        <p14:creationId xmlns:p14="http://schemas.microsoft.com/office/powerpoint/2010/main" val="2519183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Why Is This a Dilemma?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We make unethical decisions for one of these reasons: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We do what is most convenient (thoughtless)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We do what we must to win (need)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We rationalize our choices with relativism.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We don’t know any better or practice ignorance of convenience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We are fearful (actual or perceived threat)</a:t>
            </a:r>
          </a:p>
        </p:txBody>
      </p:sp>
    </p:spTree>
    <p:extLst>
      <p:ext uri="{BB962C8B-B14F-4D97-AF65-F5344CB8AC3E}">
        <p14:creationId xmlns:p14="http://schemas.microsoft.com/office/powerpoint/2010/main" val="1094242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Ethics vs. Societal Norms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Ethics</a:t>
            </a:r>
          </a:p>
          <a:p>
            <a:pPr eaLnBrk="1" hangingPunct="1"/>
            <a:r>
              <a:rPr lang="en-US" smtClean="0"/>
              <a:t>Etiquette</a:t>
            </a:r>
          </a:p>
          <a:p>
            <a:pPr eaLnBrk="1" hangingPunct="1"/>
            <a:r>
              <a:rPr lang="en-US" smtClean="0"/>
              <a:t>Fashion</a:t>
            </a:r>
          </a:p>
          <a:p>
            <a:pPr eaLnBrk="1" hangingPunct="1"/>
            <a:r>
              <a:rPr lang="en-US" smtClean="0"/>
              <a:t>Grammar</a:t>
            </a:r>
          </a:p>
          <a:p>
            <a:pPr eaLnBrk="1" hangingPunct="1">
              <a:buFontTx/>
              <a:buNone/>
            </a:pPr>
            <a:r>
              <a:rPr lang="en-US" smtClean="0"/>
              <a:t>All four are societal codes but only the first deals with character.</a:t>
            </a:r>
          </a:p>
        </p:txBody>
      </p:sp>
    </p:spTree>
    <p:extLst>
      <p:ext uri="{BB962C8B-B14F-4D97-AF65-F5344CB8AC3E}">
        <p14:creationId xmlns:p14="http://schemas.microsoft.com/office/powerpoint/2010/main" val="915297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307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0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What Makes Integrative</a:t>
            </a:r>
            <a:br>
              <a:rPr lang="en-US" sz="4000" b="1" smtClean="0"/>
            </a:br>
            <a:r>
              <a:rPr lang="en-US" sz="4000" b="1" smtClean="0"/>
              <a:t>Negotiation Different?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225" y="1943100"/>
            <a:ext cx="8091239" cy="4525963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5000"/>
              </a:spcBef>
              <a:spcAft>
                <a:spcPts val="300"/>
              </a:spcAft>
            </a:pPr>
            <a:r>
              <a:rPr lang="en-US" smtClean="0"/>
              <a:t>Focus on commonalties rather than differences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  <a:spcAft>
                <a:spcPts val="300"/>
              </a:spcAft>
            </a:pPr>
            <a:r>
              <a:rPr lang="en-US" smtClean="0"/>
              <a:t>Address needs and interests, not positions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  <a:spcAft>
                <a:spcPts val="300"/>
              </a:spcAft>
            </a:pPr>
            <a:r>
              <a:rPr lang="en-US" smtClean="0"/>
              <a:t>Commit to meeting the needs of all involved parties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  <a:spcAft>
                <a:spcPts val="300"/>
              </a:spcAft>
            </a:pPr>
            <a:r>
              <a:rPr lang="en-US" smtClean="0"/>
              <a:t>Exchange information and ideas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  <a:spcAft>
                <a:spcPts val="300"/>
              </a:spcAft>
            </a:pPr>
            <a:r>
              <a:rPr lang="en-US" smtClean="0"/>
              <a:t>Invent options for mutual gain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mtClean="0"/>
              <a:t>Use objective criteria to set standards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06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r-TR" sz="2800" smtClean="0"/>
              <a:t>What are ethics and how do they apply to negotiation?</a:t>
            </a:r>
          </a:p>
          <a:p>
            <a:pPr eaLnBrk="1" hangingPunct="1">
              <a:defRPr/>
            </a:pPr>
            <a:r>
              <a:rPr lang="tr-TR" sz="2800" smtClean="0"/>
              <a:t>What are the major ethical concerns that apply to negotiation?</a:t>
            </a:r>
          </a:p>
          <a:p>
            <a:pPr eaLnBrk="1" hangingPunct="1">
              <a:defRPr/>
            </a:pPr>
            <a:r>
              <a:rPr lang="tr-TR" sz="2800" smtClean="0"/>
              <a:t>What major types of ethical and unethical conduct are likely to occur in negotiation?</a:t>
            </a:r>
          </a:p>
          <a:p>
            <a:pPr eaLnBrk="1" hangingPunct="1">
              <a:defRPr/>
            </a:pPr>
            <a:r>
              <a:rPr lang="tr-TR" sz="2800" smtClean="0"/>
              <a:t>What factors shape a negotiator’s predisposition to use unethical tactics?</a:t>
            </a:r>
          </a:p>
          <a:p>
            <a:pPr eaLnBrk="1" hangingPunct="1">
              <a:defRPr/>
            </a:pPr>
            <a:r>
              <a:rPr lang="tr-TR" sz="2800" smtClean="0"/>
              <a:t>How can negotiators deal with the other party’s use of deception?</a:t>
            </a:r>
          </a:p>
        </p:txBody>
      </p:sp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/>
              <a:t>WHY DO NEGOTIATORS NEED TO KNOW ABOUT ETHICS?</a:t>
            </a:r>
          </a:p>
        </p:txBody>
      </p:sp>
    </p:spTree>
    <p:extLst>
      <p:ext uri="{BB962C8B-B14F-4D97-AF65-F5344CB8AC3E}">
        <p14:creationId xmlns:p14="http://schemas.microsoft.com/office/powerpoint/2010/main" val="425331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tr-TR" smtClean="0"/>
          </a:p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r>
              <a:rPr lang="tr-TR" smtClean="0"/>
              <a:t>What is right or wrong in a particular situation</a:t>
            </a:r>
          </a:p>
          <a:p>
            <a:pPr eaLnBrk="1" hangingPunct="1">
              <a:defRPr/>
            </a:pPr>
            <a:r>
              <a:rPr lang="tr-TR" smtClean="0"/>
              <a:t>Ethics define the nature of the world in which we live</a:t>
            </a:r>
          </a:p>
          <a:p>
            <a:pPr eaLnBrk="1" hangingPunct="1">
              <a:defRPr/>
            </a:pPr>
            <a:r>
              <a:rPr lang="tr-TR" smtClean="0"/>
              <a:t>Prescribe rules for living together</a:t>
            </a:r>
          </a:p>
        </p:txBody>
      </p:sp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600" smtClean="0"/>
              <a:t>WHAT ARE ETHICS AND WHY DO THEY APPLY TO NEGOTIATION?</a:t>
            </a:r>
          </a:p>
        </p:txBody>
      </p:sp>
    </p:spTree>
    <p:extLst>
      <p:ext uri="{BB962C8B-B14F-4D97-AF65-F5344CB8AC3E}">
        <p14:creationId xmlns:p14="http://schemas.microsoft.com/office/powerpoint/2010/main" val="34047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pt-PT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/>
              <a:t>Make </a:t>
            </a:r>
            <a:r>
              <a:rPr lang="tr-TR" dirty="0" smtClean="0"/>
              <a:t>the decision on the basis of </a:t>
            </a:r>
          </a:p>
          <a:p>
            <a:pPr eaLnBrk="1" hangingPunct="1">
              <a:defRPr/>
            </a:pPr>
            <a:r>
              <a:rPr lang="tr-TR" dirty="0" smtClean="0"/>
              <a:t>expected results, or what would give us the greatest return on investment.</a:t>
            </a:r>
          </a:p>
          <a:p>
            <a:pPr eaLnBrk="1" hangingPunct="1">
              <a:defRPr/>
            </a:pPr>
            <a:r>
              <a:rPr lang="tr-TR" dirty="0" smtClean="0"/>
              <a:t>What the law says, on the legality of the matter.</a:t>
            </a:r>
          </a:p>
          <a:p>
            <a:pPr eaLnBrk="1" hangingPunct="1">
              <a:defRPr/>
            </a:pPr>
            <a:r>
              <a:rPr lang="tr-TR" dirty="0" smtClean="0"/>
              <a:t>The strategy and values of my organization.</a:t>
            </a:r>
          </a:p>
          <a:p>
            <a:pPr eaLnBrk="1" hangingPunct="1">
              <a:defRPr/>
            </a:pPr>
            <a:r>
              <a:rPr lang="tr-TR" dirty="0" smtClean="0"/>
              <a:t>My own personal convictions and what my conscience told me to do</a:t>
            </a:r>
          </a:p>
        </p:txBody>
      </p:sp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600" smtClean="0"/>
              <a:t>WHAT ARE ETHICS AND WHY DO THEY APPLY TO NEGOTIATION?</a:t>
            </a:r>
          </a:p>
        </p:txBody>
      </p:sp>
    </p:spTree>
    <p:extLst>
      <p:ext uri="{BB962C8B-B14F-4D97-AF65-F5344CB8AC3E}">
        <p14:creationId xmlns:p14="http://schemas.microsoft.com/office/powerpoint/2010/main" val="14174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The Fallacy of Relying on the Law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2590800"/>
          </a:xfrm>
        </p:spPr>
        <p:txBody>
          <a:bodyPr/>
          <a:lstStyle/>
          <a:p>
            <a:pPr eaLnBrk="1" hangingPunct="1"/>
            <a:r>
              <a:rPr lang="en-US" dirty="0" smtClean="0"/>
              <a:t>As a western society we set our legal standard well below our ethical standard</a:t>
            </a:r>
          </a:p>
          <a:p>
            <a:pPr eaLnBrk="1" hangingPunct="1"/>
            <a:r>
              <a:rPr lang="en-US" dirty="0" smtClean="0"/>
              <a:t>Not always true in other societies</a:t>
            </a:r>
          </a:p>
        </p:txBody>
      </p:sp>
    </p:spTree>
    <p:extLst>
      <p:ext uri="{BB962C8B-B14F-4D97-AF65-F5344CB8AC3E}">
        <p14:creationId xmlns:p14="http://schemas.microsoft.com/office/powerpoint/2010/main" val="17938976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/>
              <a:t>Relative Standards</a:t>
            </a: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066800" y="838200"/>
          <a:ext cx="7086600" cy="492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3" imgW="4286707" imgH="2981554" progId="Excel.Chart.8">
                  <p:embed/>
                </p:oleObj>
              </mc:Choice>
              <mc:Fallback>
                <p:oleObj name="Chart" r:id="rId3" imgW="4286707" imgH="298155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838200"/>
                        <a:ext cx="7086600" cy="492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691090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07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The Rule of Law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“I’ve lived my life in a society where there was no rule of law. And that’s a terrible existence. But a society where the rule of law is the only standard of ethical behavior is equally bad.”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- Aleksandr Solzhenitsyn</a:t>
            </a:r>
          </a:p>
        </p:txBody>
      </p:sp>
    </p:spTree>
    <p:extLst>
      <p:ext uri="{BB962C8B-B14F-4D97-AF65-F5344CB8AC3E}">
        <p14:creationId xmlns:p14="http://schemas.microsoft.com/office/powerpoint/2010/main" val="2397616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mtClean="0"/>
              <a:t>Blanchard/Peale’s Three Questions</a:t>
            </a:r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it Legal?</a:t>
            </a:r>
          </a:p>
          <a:p>
            <a:pPr eaLnBrk="1" hangingPunct="1"/>
            <a:r>
              <a:rPr lang="en-US" smtClean="0"/>
              <a:t>Is it Balanced?</a:t>
            </a:r>
          </a:p>
          <a:p>
            <a:pPr eaLnBrk="1" hangingPunct="1"/>
            <a:r>
              <a:rPr lang="en-US" smtClean="0"/>
              <a:t>How Will it Make me Feel About Myself?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z="1800" b="1" smtClean="0"/>
              <a:t>Blanchard, Ken and Norman Vincent Peale, </a:t>
            </a:r>
            <a:r>
              <a:rPr lang="en-US" sz="1800" b="1" i="1" smtClean="0"/>
              <a:t>The Power of Ethical Management</a:t>
            </a:r>
            <a:r>
              <a:rPr lang="en-US" sz="1800" b="1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0244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 smtClean="0"/>
              <a:t>WHAT ARE THE MAJOR ETHICAL CONCERNS THAT APPLY TO NEGOTIATION?</a:t>
            </a:r>
          </a:p>
        </p:txBody>
      </p:sp>
      <p:graphicFrame>
        <p:nvGraphicFramePr>
          <p:cNvPr id="47571" name="Group 46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5"/>
        </p:xfrm>
        <a:graphic>
          <a:graphicData uri="http://schemas.openxmlformats.org/drawingml/2006/table">
            <a:tbl>
              <a:tblPr/>
              <a:tblGrid>
                <a:gridCol w="1633538"/>
                <a:gridCol w="3760787"/>
                <a:gridCol w="2835275"/>
              </a:tblGrid>
              <a:tr h="677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Ethical System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Definition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Major Proponent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End-Result Ethics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Rightness of an action is determined by considering consequences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John Stuart Mill (1806-1873)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Rule Ethicas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Rightness of an action is determined by laws and standards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Immanuel Kant (1724-1804)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 Contract Ethics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Rightness of an action is determined by the customs and norms of a community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Jean Jacques Rousseau (1712-1778)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Personalistic Ethics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Rightness of an action is determined by one's conscience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Martin Buber (1878-1965)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0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tr-TR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smtClean="0"/>
              <a:t>Three major dimensions of ethical conduct arise in negotiations</a:t>
            </a:r>
          </a:p>
          <a:p>
            <a:pPr eaLnBrk="1" hangingPunct="1">
              <a:defRPr/>
            </a:pPr>
            <a:r>
              <a:rPr lang="tr-TR" smtClean="0"/>
              <a:t>Means/Ends</a:t>
            </a:r>
          </a:p>
          <a:p>
            <a:pPr eaLnBrk="1" hangingPunct="1">
              <a:defRPr/>
            </a:pPr>
            <a:r>
              <a:rPr lang="tr-TR" smtClean="0"/>
              <a:t>Relativism/Absolutism</a:t>
            </a:r>
          </a:p>
          <a:p>
            <a:pPr eaLnBrk="1" hangingPunct="1">
              <a:defRPr/>
            </a:pPr>
            <a:r>
              <a:rPr lang="tr-TR" smtClean="0"/>
              <a:t>Truth-Telling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mtClean="0"/>
          </a:p>
          <a:p>
            <a:pPr eaLnBrk="1" hangingPunct="1">
              <a:defRPr/>
            </a:pPr>
            <a:endParaRPr lang="tr-TR" smtClean="0"/>
          </a:p>
        </p:txBody>
      </p:sp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549275"/>
            <a:ext cx="8218487" cy="14255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/>
              <a:t>HOW DO WE CLASSIFY THE MAJOR ETHICAL QUESTIONS?</a:t>
            </a:r>
            <a:br>
              <a:rPr lang="tr-TR" sz="4000" smtClean="0"/>
            </a:br>
            <a:endParaRPr lang="tr-TR" sz="4000" smtClean="0"/>
          </a:p>
        </p:txBody>
      </p:sp>
    </p:spTree>
    <p:extLst>
      <p:ext uri="{BB962C8B-B14F-4D97-AF65-F5344CB8AC3E}">
        <p14:creationId xmlns:p14="http://schemas.microsoft.com/office/powerpoint/2010/main" val="29314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/>
              <a:t>HOW DO WE CLASSIFY THE MAJOR ETHICAL QUESTIONS?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smtClean="0"/>
              <a:t>Means/Ends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b="1" smtClean="0"/>
          </a:p>
        </p:txBody>
      </p:sp>
      <p:pic>
        <p:nvPicPr>
          <p:cNvPr id="12292" name="Picture 4" descr="Resim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276475"/>
            <a:ext cx="28860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4140200" y="2565400"/>
            <a:ext cx="4752975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sz="3200" b="1"/>
              <a:t>Utilitarianism</a:t>
            </a:r>
          </a:p>
          <a:p>
            <a:pPr lvl="1" eaLnBrk="1" hangingPunct="1">
              <a:buFontTx/>
              <a:buChar char="•"/>
            </a:pPr>
            <a:r>
              <a:rPr lang="en-US" sz="2400" b="1"/>
              <a:t>Seek  the greatest good for the greatest number</a:t>
            </a:r>
          </a:p>
          <a:p>
            <a:pPr lvl="2" eaLnBrk="1" hangingPunct="1">
              <a:buFontTx/>
              <a:buChar char="•"/>
            </a:pPr>
            <a:r>
              <a:rPr lang="en-US" sz="2400" b="1"/>
              <a:t>Quantitate and optimize happiness in society  while minimizing pain</a:t>
            </a:r>
          </a:p>
          <a:p>
            <a:pPr lvl="1" eaLnBrk="1" hangingPunct="1">
              <a:buFontTx/>
              <a:buChar char="•"/>
            </a:pPr>
            <a:r>
              <a:rPr lang="en-US" sz="2400" b="1"/>
              <a:t>Examples</a:t>
            </a:r>
            <a:r>
              <a:rPr lang="tr-TR" sz="2400" b="1"/>
              <a:t>: </a:t>
            </a:r>
            <a:r>
              <a:rPr lang="en-US" sz="2400" b="1"/>
              <a:t>Interstate highways through farms benefit the larger public</a:t>
            </a:r>
          </a:p>
          <a:p>
            <a:pPr eaLnBrk="1" hangingPunct="1">
              <a:spcBef>
                <a:spcPct val="50000"/>
              </a:spcBef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13705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0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Overview of the Integrative Negotiation Process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928813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Create a free flow of information</a:t>
            </a:r>
          </a:p>
          <a:p>
            <a:pPr eaLnBrk="1" hangingPunct="1"/>
            <a:r>
              <a:rPr lang="en-US" dirty="0" smtClean="0"/>
              <a:t>Attempt to understand the other negotiator’s real needs and objectives</a:t>
            </a:r>
          </a:p>
          <a:p>
            <a:pPr eaLnBrk="1" hangingPunct="1"/>
            <a:r>
              <a:rPr lang="en-US" dirty="0" smtClean="0"/>
              <a:t>Emphasize the commonalties between the parties and minimize the differences</a:t>
            </a:r>
          </a:p>
          <a:p>
            <a:pPr eaLnBrk="1" hangingPunct="1"/>
            <a:r>
              <a:rPr lang="en-US" dirty="0" smtClean="0"/>
              <a:t>Search for solutions that meet the goals and objectives of both sides</a:t>
            </a:r>
          </a:p>
        </p:txBody>
      </p:sp>
    </p:spTree>
    <p:extLst>
      <p:ext uri="{BB962C8B-B14F-4D97-AF65-F5344CB8AC3E}">
        <p14:creationId xmlns:p14="http://schemas.microsoft.com/office/powerpoint/2010/main" val="29993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/>
              <a:t>HOW DO WE CLASSIFY THE MAJOR ETHICAL QUESTIONS?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 smtClean="0"/>
              <a:t>Relativism/Absolut</a:t>
            </a:r>
            <a:r>
              <a:rPr lang="pt-PT" sz="2800" b="1" dirty="0" smtClean="0"/>
              <a:t>i</a:t>
            </a:r>
            <a:r>
              <a:rPr lang="tr-TR" sz="2800" b="1" dirty="0" smtClean="0"/>
              <a:t>sm </a:t>
            </a:r>
            <a:r>
              <a:rPr lang="tr-TR" sz="2800" b="1" dirty="0" smtClean="0"/>
              <a:t>/ Nihilism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z="2800" b="1" dirty="0" smtClean="0"/>
          </a:p>
        </p:txBody>
      </p:sp>
      <p:pic>
        <p:nvPicPr>
          <p:cNvPr id="13316" name="Picture 4" descr="Resim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781300"/>
            <a:ext cx="3887788" cy="3313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5148064" y="2276475"/>
            <a:ext cx="3672086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3200" b="1" dirty="0"/>
              <a:t>Absolutism</a:t>
            </a:r>
          </a:p>
          <a:p>
            <a:pPr lvl="1" eaLnBrk="1" hangingPunct="1"/>
            <a:r>
              <a:rPr lang="en-US" sz="2400" b="1" dirty="0"/>
              <a:t>What is right is universal, timeless, and absolute</a:t>
            </a:r>
          </a:p>
          <a:p>
            <a:pPr eaLnBrk="1" hangingPunct="1">
              <a:buFontTx/>
              <a:buChar char="•"/>
            </a:pPr>
            <a:r>
              <a:rPr lang="en-US" sz="3200" b="1" dirty="0"/>
              <a:t>Relativism</a:t>
            </a:r>
          </a:p>
          <a:p>
            <a:pPr lvl="1" eaLnBrk="1" hangingPunct="1"/>
            <a:r>
              <a:rPr lang="en-US" sz="2400" b="1" dirty="0"/>
              <a:t>What is right may be different for different people or cultures</a:t>
            </a:r>
          </a:p>
          <a:p>
            <a:pPr eaLnBrk="1" hangingPunct="1">
              <a:buFontTx/>
              <a:buChar char="•"/>
            </a:pPr>
            <a:r>
              <a:rPr lang="en-US" sz="3200" b="1" dirty="0"/>
              <a:t>Nihilism</a:t>
            </a:r>
          </a:p>
          <a:p>
            <a:pPr lvl="1" eaLnBrk="1" hangingPunct="1"/>
            <a:r>
              <a:rPr lang="en-US" sz="2400" b="1" dirty="0"/>
              <a:t>There is no right or wrong</a:t>
            </a:r>
          </a:p>
          <a:p>
            <a:pPr eaLnBrk="1" hangingPunct="1">
              <a:spcBef>
                <a:spcPct val="50000"/>
              </a:spcBef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9138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/>
              <a:t>HOW DO WE CLASSIFY THE MAJOR ETHICAL QUESTIONS?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smtClean="0"/>
              <a:t>Truth-Telling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z="2800" b="1" smtClean="0"/>
          </a:p>
        </p:txBody>
      </p:sp>
      <p:pic>
        <p:nvPicPr>
          <p:cNvPr id="14340" name="Picture 4" descr="Resim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636838"/>
            <a:ext cx="2243138" cy="2736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6" descr="Resim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2636838"/>
            <a:ext cx="2160588" cy="2736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5940425" y="2060575"/>
            <a:ext cx="266382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tr-TR" sz="2400" b="1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sz="2400" b="1" dirty="0"/>
              <a:t>How does one define truth?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sz="2400" b="1" dirty="0"/>
              <a:t>How does one classify various deviations from truth? </a:t>
            </a:r>
            <a:r>
              <a:rPr lang="tr-TR" sz="2400" b="1" dirty="0" smtClean="0"/>
              <a:t>A</a:t>
            </a:r>
            <a:r>
              <a:rPr lang="pt-PT" sz="2400" b="1" dirty="0" err="1" smtClean="0"/>
              <a:t>re</a:t>
            </a:r>
            <a:r>
              <a:rPr lang="tr-TR" sz="2400" b="1" dirty="0" smtClean="0"/>
              <a:t> </a:t>
            </a:r>
            <a:r>
              <a:rPr lang="tr-TR" sz="2400" b="1" dirty="0"/>
              <a:t>they all lies?</a:t>
            </a:r>
          </a:p>
          <a:p>
            <a:pPr eaLnBrk="1" hangingPunct="1">
              <a:spcBef>
                <a:spcPct val="50000"/>
              </a:spcBef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77450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Deception and disguise may take several forms in negotiation</a:t>
            </a:r>
          </a:p>
          <a:p>
            <a:pPr eaLnBrk="1" hangingPunct="1">
              <a:defRPr/>
            </a:pPr>
            <a:r>
              <a:rPr lang="en-US" smtClean="0"/>
              <a:t>Misrepresentation of one’s position </a:t>
            </a:r>
          </a:p>
          <a:p>
            <a:pPr eaLnBrk="1" hangingPunct="1">
              <a:defRPr/>
            </a:pPr>
            <a:r>
              <a:rPr lang="en-US" smtClean="0"/>
              <a:t>Bluffing </a:t>
            </a:r>
          </a:p>
          <a:p>
            <a:pPr eaLnBrk="1" hangingPunct="1">
              <a:defRPr/>
            </a:pPr>
            <a:r>
              <a:rPr lang="en-US" smtClean="0"/>
              <a:t>Falsification</a:t>
            </a:r>
          </a:p>
          <a:p>
            <a:pPr eaLnBrk="1" hangingPunct="1">
              <a:defRPr/>
            </a:pPr>
            <a:r>
              <a:rPr lang="en-US" smtClean="0"/>
              <a:t>Deception</a:t>
            </a:r>
          </a:p>
          <a:p>
            <a:pPr eaLnBrk="1" hangingPunct="1">
              <a:defRPr/>
            </a:pPr>
            <a:r>
              <a:rPr lang="en-US" smtClean="0"/>
              <a:t>Selective disclosure or mispresentation to constituencies</a:t>
            </a:r>
          </a:p>
        </p:txBody>
      </p:sp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/>
              <a:t>HOW DO WE CLASSIFY THE MAJOR ETHICAL QUESTIONS?</a:t>
            </a:r>
          </a:p>
        </p:txBody>
      </p:sp>
    </p:spTree>
    <p:extLst>
      <p:ext uri="{BB962C8B-B14F-4D97-AF65-F5344CB8AC3E}">
        <p14:creationId xmlns:p14="http://schemas.microsoft.com/office/powerpoint/2010/main" val="403703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2800" smtClean="0"/>
              <a:t>WHAT MAJOR TYPES OF ETHICAL AND UNETHICAL CONDUCT ARE LIKELY TO OCCUR IN NEGOTIATION?</a:t>
            </a:r>
            <a:br>
              <a:rPr lang="tr-TR" sz="2800" smtClean="0"/>
            </a:br>
            <a:endParaRPr lang="tr-TR" sz="2800" smtClean="0"/>
          </a:p>
        </p:txBody>
      </p:sp>
      <p:pic>
        <p:nvPicPr>
          <p:cNvPr id="16387" name="Picture 4" descr="arzu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00213"/>
            <a:ext cx="8713788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75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smtClean="0"/>
              <a:t>ETHICS IN NEGOTIATION IS MOSTLY ABOUT TRUTH TELLING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4868863"/>
            <a:ext cx="7775575" cy="15843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4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400" smtClean="0"/>
              <a:t>Carr (1968): Businesspeople ought to play the game as poker players do</a:t>
            </a:r>
          </a:p>
        </p:txBody>
      </p:sp>
      <p:pic>
        <p:nvPicPr>
          <p:cNvPr id="17412" name="Picture 4" descr="03_corp_poker_gaste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1484313"/>
            <a:ext cx="3575050" cy="3433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4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smtClean="0"/>
              <a:t>TYPOLOGIES OF DECEPTIVE TACTICS AND ATTITUDES TOWARD THEIR USE</a:t>
            </a:r>
          </a:p>
        </p:txBody>
      </p:sp>
      <p:graphicFrame>
        <p:nvGraphicFramePr>
          <p:cNvPr id="57386" name="Group 42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6"/>
        </p:xfrm>
        <a:graphic>
          <a:graphicData uri="http://schemas.openxmlformats.org/drawingml/2006/table">
            <a:tbl>
              <a:tblPr/>
              <a:tblGrid>
                <a:gridCol w="3073400"/>
                <a:gridCol w="5156200"/>
              </a:tblGrid>
              <a:tr h="706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Traditional competitive bargaining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disclosing your walkaway; making an inflated opening offer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Emotional manipulation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Faking anger, fear, disappointment; faking elation,satisfaction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Misrepresentation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Distorting information or negotiation events in describing them to others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Misrepresentation to opponent's networks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Corrupting your opponent's reputation with his peers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Inappropriate information gathering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Bribery, infiltration, spying, etc..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Bluffing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Insincere threats or promises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O’Connor and Carnevale (1997)</a:t>
            </a:r>
          </a:p>
          <a:p>
            <a:pPr eaLnBrk="1" hangingPunct="1">
              <a:defRPr/>
            </a:pPr>
            <a:r>
              <a:rPr lang="tr-TR" dirty="0" smtClean="0"/>
              <a:t>Two forms of deception in misrepresenting the common-value issue: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dirty="0" smtClean="0"/>
              <a:t>Misrepresentation by omission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dirty="0" smtClean="0"/>
              <a:t>Misrepresentation by commission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</p:txBody>
      </p:sp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/>
              <a:t>INTENTIONS AND MOTIVES TO USE DECEPTIVE TACTICS</a:t>
            </a:r>
          </a:p>
        </p:txBody>
      </p:sp>
    </p:spTree>
    <p:extLst>
      <p:ext uri="{BB962C8B-B14F-4D97-AF65-F5344CB8AC3E}">
        <p14:creationId xmlns:p14="http://schemas.microsoft.com/office/powerpoint/2010/main" val="36693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r>
              <a:rPr lang="tr-TR" smtClean="0"/>
              <a:t>O’Connor and Carnevale (1997)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smtClean="0"/>
              <a:t>“individualistic” orientation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smtClean="0"/>
              <a:t>“cooperative” orientation</a:t>
            </a:r>
          </a:p>
        </p:txBody>
      </p:sp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/>
              <a:t>THE MOTIVATION TO BEHAVE UNETHICALLY</a:t>
            </a:r>
          </a:p>
        </p:txBody>
      </p:sp>
    </p:spTree>
    <p:extLst>
      <p:ext uri="{BB962C8B-B14F-4D97-AF65-F5344CB8AC3E}">
        <p14:creationId xmlns:p14="http://schemas.microsoft.com/office/powerpoint/2010/main" val="235827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r>
              <a:rPr lang="tr-TR" smtClean="0"/>
              <a:t>Consequences: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smtClean="0"/>
              <a:t>Will occur depending on whether the tactic worked or not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smtClean="0"/>
              <a:t>May result depending on how the negotiator evaluates his/her use of tactic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smtClean="0"/>
              <a:t>May come from the judgements and the evaluations of that negotiator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mtClean="0"/>
          </a:p>
        </p:txBody>
      </p:sp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/>
              <a:t>THE CONSEQUENCES OF UNETHICAL CONDUCT</a:t>
            </a:r>
          </a:p>
        </p:txBody>
      </p:sp>
    </p:spTree>
    <p:extLst>
      <p:ext uri="{BB962C8B-B14F-4D97-AF65-F5344CB8AC3E}">
        <p14:creationId xmlns:p14="http://schemas.microsoft.com/office/powerpoint/2010/main" val="24606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tr-TR" sz="2800" smtClean="0"/>
              <a:t>The tactic was unavoidable</a:t>
            </a:r>
          </a:p>
          <a:p>
            <a:pPr eaLnBrk="1" hangingPunct="1">
              <a:defRPr/>
            </a:pPr>
            <a:r>
              <a:rPr lang="tr-TR" sz="2800" smtClean="0"/>
              <a:t>The tactic was harmless</a:t>
            </a:r>
          </a:p>
          <a:p>
            <a:pPr eaLnBrk="1" hangingPunct="1">
              <a:defRPr/>
            </a:pPr>
            <a:r>
              <a:rPr lang="tr-TR" sz="2800" smtClean="0"/>
              <a:t>The tactic will help to avoid negative consequences</a:t>
            </a:r>
          </a:p>
          <a:p>
            <a:pPr eaLnBrk="1" hangingPunct="1">
              <a:defRPr/>
            </a:pPr>
            <a:r>
              <a:rPr lang="tr-TR" sz="2800" smtClean="0"/>
              <a:t>The tactic will produce good consequences</a:t>
            </a:r>
          </a:p>
          <a:p>
            <a:pPr eaLnBrk="1" hangingPunct="1">
              <a:defRPr/>
            </a:pPr>
            <a:r>
              <a:rPr lang="tr-TR" sz="2800" smtClean="0"/>
              <a:t>“They had it coming” or “they deserve it” or “I’m just getting my due”</a:t>
            </a:r>
          </a:p>
          <a:p>
            <a:pPr eaLnBrk="1" hangingPunct="1">
              <a:defRPr/>
            </a:pPr>
            <a:r>
              <a:rPr lang="tr-TR" sz="2800" smtClean="0"/>
              <a:t>“They were going to do it anyway, so I will do it first</a:t>
            </a:r>
          </a:p>
          <a:p>
            <a:pPr eaLnBrk="1" hangingPunct="1">
              <a:defRPr/>
            </a:pPr>
            <a:r>
              <a:rPr lang="tr-TR" sz="2800" smtClean="0"/>
              <a:t>The tactic is fair or appropriate to the situation </a:t>
            </a:r>
          </a:p>
        </p:txBody>
      </p:sp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/>
              <a:t>EXPLANATIONS AND JUSTIFICATIONS</a:t>
            </a:r>
          </a:p>
        </p:txBody>
      </p:sp>
    </p:spTree>
    <p:extLst>
      <p:ext uri="{BB962C8B-B14F-4D97-AF65-F5344CB8AC3E}">
        <p14:creationId xmlns:p14="http://schemas.microsoft.com/office/powerpoint/2010/main" val="31580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8163"/>
            <a:ext cx="7467600" cy="1441450"/>
          </a:xfrm>
        </p:spPr>
        <p:txBody>
          <a:bodyPr/>
          <a:lstStyle/>
          <a:p>
            <a:pPr eaLnBrk="1" hangingPunct="1"/>
            <a:r>
              <a:rPr lang="en-US" sz="4000" b="1" smtClean="0"/>
              <a:t>Key Steps in the Integrative Negotiation Process</a:t>
            </a:r>
            <a:endParaRPr lang="en-US" sz="4000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935163"/>
            <a:ext cx="8229600" cy="4191000"/>
          </a:xfrm>
        </p:spPr>
        <p:txBody>
          <a:bodyPr/>
          <a:lstStyle/>
          <a:p>
            <a:pPr eaLnBrk="1" hangingPunct="1"/>
            <a:r>
              <a:rPr lang="en-US" smtClean="0"/>
              <a:t>Identify and define the problem</a:t>
            </a:r>
          </a:p>
          <a:p>
            <a:pPr eaLnBrk="1" hangingPunct="1"/>
            <a:r>
              <a:rPr lang="en-US" smtClean="0"/>
              <a:t>Understand the problem fully</a:t>
            </a:r>
          </a:p>
          <a:p>
            <a:pPr lvl="1" eaLnBrk="1" hangingPunct="1"/>
            <a:r>
              <a:rPr lang="en-US" smtClean="0"/>
              <a:t>identify interests and needs on both sides</a:t>
            </a:r>
          </a:p>
          <a:p>
            <a:pPr eaLnBrk="1" hangingPunct="1"/>
            <a:r>
              <a:rPr lang="en-US" smtClean="0"/>
              <a:t>Generate alternative solutions</a:t>
            </a:r>
            <a:endParaRPr lang="en-US" sz="3000" smtClean="0"/>
          </a:p>
          <a:p>
            <a:pPr eaLnBrk="1" hangingPunct="1"/>
            <a:r>
              <a:rPr lang="en-US" smtClean="0"/>
              <a:t>Evaluate and select among alternatives</a:t>
            </a:r>
          </a:p>
        </p:txBody>
      </p:sp>
    </p:spTree>
    <p:extLst>
      <p:ext uri="{BB962C8B-B14F-4D97-AF65-F5344CB8AC3E}">
        <p14:creationId xmlns:p14="http://schemas.microsoft.com/office/powerpoint/2010/main" val="36205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r>
              <a:rPr lang="tr-TR" smtClean="0"/>
              <a:t>Demographic Factors</a:t>
            </a:r>
          </a:p>
          <a:p>
            <a:pPr eaLnBrk="1" hangingPunct="1">
              <a:defRPr/>
            </a:pPr>
            <a:r>
              <a:rPr lang="tr-TR" smtClean="0"/>
              <a:t>Personality Differences and Moral Development</a:t>
            </a:r>
          </a:p>
          <a:p>
            <a:pPr eaLnBrk="1" hangingPunct="1">
              <a:defRPr/>
            </a:pPr>
            <a:r>
              <a:rPr lang="tr-TR" smtClean="0"/>
              <a:t>Moral Development and Personal Values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mtClean="0"/>
          </a:p>
        </p:txBody>
      </p:sp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74638"/>
            <a:ext cx="8291512" cy="14255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 smtClean="0"/>
              <a:t>WHAT FACTORS SHAPE A NEGOTIATOR’S PREDISPOSITION TO USE UNETHICAL TACTICS?</a:t>
            </a:r>
          </a:p>
        </p:txBody>
      </p:sp>
    </p:spTree>
    <p:extLst>
      <p:ext uri="{BB962C8B-B14F-4D97-AF65-F5344CB8AC3E}">
        <p14:creationId xmlns:p14="http://schemas.microsoft.com/office/powerpoint/2010/main" val="3020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r>
              <a:rPr lang="tr-TR" dirty="0" smtClean="0"/>
              <a:t>Demographic </a:t>
            </a:r>
            <a:r>
              <a:rPr lang="tr-TR" dirty="0" smtClean="0"/>
              <a:t>Factors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dirty="0" smtClean="0"/>
              <a:t>Sex</a:t>
            </a:r>
            <a:endParaRPr lang="pt-PT" dirty="0" smtClean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en-US" sz="2200" dirty="0"/>
              <a:t>Women tend to make more ethically rigorous judgments than </a:t>
            </a:r>
            <a:r>
              <a:rPr lang="en-US" sz="2200" dirty="0" smtClean="0"/>
              <a:t>men</a:t>
            </a:r>
            <a:endParaRPr lang="tr-TR" dirty="0" smtClean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dirty="0" smtClean="0"/>
              <a:t>Age and </a:t>
            </a:r>
            <a:r>
              <a:rPr lang="tr-TR" dirty="0" smtClean="0"/>
              <a:t>experience</a:t>
            </a:r>
            <a:endParaRPr lang="pt-PT" dirty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200" dirty="0" smtClean="0"/>
              <a:t>Both </a:t>
            </a:r>
            <a:r>
              <a:rPr lang="en-US" sz="2200" dirty="0"/>
              <a:t>men and women behave more ethically as they </a:t>
            </a:r>
            <a:r>
              <a:rPr lang="en-US" sz="2200" dirty="0" smtClean="0"/>
              <a:t>age Individuals </a:t>
            </a:r>
            <a:r>
              <a:rPr lang="en-US" sz="2200" dirty="0"/>
              <a:t>with more general work experience, and with direct work experience, are less likely to use unethical negotiating </a:t>
            </a:r>
            <a:r>
              <a:rPr lang="en-US" sz="2200" dirty="0" smtClean="0"/>
              <a:t>tactics</a:t>
            </a:r>
            <a:endParaRPr lang="en-US" dirty="0"/>
          </a:p>
        </p:txBody>
      </p:sp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 smtClean="0"/>
              <a:t>WHAT FACTORS SHAPE A NEGOTIATOR’S PREDISPOSITION TO USE UNETHICAL TACTICS?</a:t>
            </a:r>
          </a:p>
        </p:txBody>
      </p:sp>
    </p:spTree>
    <p:extLst>
      <p:ext uri="{BB962C8B-B14F-4D97-AF65-F5344CB8AC3E}">
        <p14:creationId xmlns:p14="http://schemas.microsoft.com/office/powerpoint/2010/main" val="22122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tr-TR" dirty="0"/>
              <a:t>Ethnicity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dirty="0"/>
              <a:t>Nationality and cultural background</a:t>
            </a:r>
            <a:endParaRPr lang="pt-PT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en-US" dirty="0"/>
              <a:t>Significant differences are found across different nationalities and cultural backgrounds  </a:t>
            </a:r>
          </a:p>
          <a:p>
            <a:r>
              <a:rPr lang="pt-PT" dirty="0" smtClean="0"/>
              <a:t>Professional </a:t>
            </a:r>
            <a:r>
              <a:rPr lang="pt-PT" dirty="0" err="1" smtClean="0"/>
              <a:t>orientation</a:t>
            </a:r>
            <a:endParaRPr lang="pt-PT" dirty="0" smtClean="0"/>
          </a:p>
          <a:p>
            <a:r>
              <a:rPr lang="en-US" dirty="0"/>
              <a:t>People in different professions differ on judgments of perceived appropriateness</a:t>
            </a:r>
          </a:p>
          <a:p>
            <a:endParaRPr lang="pt-PT" dirty="0"/>
          </a:p>
          <a:p>
            <a:r>
              <a:rPr lang="pt-PT" dirty="0" err="1"/>
              <a:t>Academic</a:t>
            </a:r>
            <a:r>
              <a:rPr lang="pt-PT" dirty="0"/>
              <a:t> background</a:t>
            </a:r>
          </a:p>
          <a:p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81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Personality Differences and Moral Development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dirty="0" smtClean="0"/>
              <a:t>Competitiveness versus cooperativeness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dirty="0" smtClean="0"/>
              <a:t>Machiavellianism </a:t>
            </a:r>
            <a:endParaRPr lang="pt-PT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dirty="0"/>
              <a:t>Some individuals are more willing and able con artists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/>
              <a:t>Are more likely to lie when they need to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/>
              <a:t>Better able to lie without feeling anxious about it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/>
              <a:t>More persuasive and effective in their lies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tr-TR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</p:txBody>
      </p:sp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 smtClean="0"/>
              <a:t>WHAT FACTORS SHAPE A NEGOTIATOR’S PREDISPOSITION TO USE UNETHICAL TACTICS?</a:t>
            </a:r>
          </a:p>
        </p:txBody>
      </p:sp>
    </p:spTree>
    <p:extLst>
      <p:ext uri="{BB962C8B-B14F-4D97-AF65-F5344CB8AC3E}">
        <p14:creationId xmlns:p14="http://schemas.microsoft.com/office/powerpoint/2010/main" val="426312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Locus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control</a:t>
            </a:r>
            <a:endParaRPr lang="pt-PT" dirty="0"/>
          </a:p>
          <a:p>
            <a:r>
              <a:rPr lang="en-US" dirty="0"/>
              <a:t>The degree to which individuals believe that the outcomes they obtain are largely a result of their own ability and effort (internal control) versus fate or chance (external control)</a:t>
            </a:r>
          </a:p>
          <a:p>
            <a:r>
              <a:rPr lang="en-US" dirty="0"/>
              <a:t>Individuals who are high in internal control are more likely to do what they think is right </a:t>
            </a:r>
          </a:p>
          <a:p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95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Moral Development and Personal Values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dirty="0" smtClean="0"/>
              <a:t>A preconventional level (Stage 1 and 2</a:t>
            </a:r>
            <a:r>
              <a:rPr lang="tr-TR" dirty="0" smtClean="0"/>
              <a:t>)</a:t>
            </a:r>
            <a:endParaRPr lang="pt-PT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dirty="0"/>
              <a:t>Individual is concerned with concrete outcomes that meet his or her own immediate needs, particularly external rewards and punishments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tr-TR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</p:txBody>
      </p:sp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 smtClean="0"/>
              <a:t>WHAT FACTORS SHAPE A NEGOTIATOR’S PREDISPOSITION TO USE UNETHICAL TACTICS?</a:t>
            </a:r>
          </a:p>
        </p:txBody>
      </p:sp>
    </p:spTree>
    <p:extLst>
      <p:ext uri="{BB962C8B-B14F-4D97-AF65-F5344CB8AC3E}">
        <p14:creationId xmlns:p14="http://schemas.microsoft.com/office/powerpoint/2010/main" val="187366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conventional level (Stage 3 and 4</a:t>
            </a:r>
            <a:r>
              <a:rPr lang="en-US" dirty="0" smtClean="0"/>
              <a:t>)</a:t>
            </a:r>
          </a:p>
          <a:p>
            <a:r>
              <a:rPr lang="en-US" dirty="0"/>
              <a:t>Individual defines what is right on the basis of what immediate social situation and peer group endorses or what society in general seems to want</a:t>
            </a:r>
          </a:p>
          <a:p>
            <a:r>
              <a:rPr lang="en-US" dirty="0" smtClean="0"/>
              <a:t>A </a:t>
            </a:r>
            <a:r>
              <a:rPr lang="en-US" dirty="0"/>
              <a:t>principled level (Stage 5 and 6</a:t>
            </a:r>
            <a:r>
              <a:rPr lang="en-US" dirty="0" smtClean="0"/>
              <a:t>)</a:t>
            </a:r>
          </a:p>
          <a:p>
            <a:r>
              <a:rPr lang="en-US" dirty="0"/>
              <a:t>Individual defines what is right on the basis of some broader set of universal values and principles</a:t>
            </a:r>
          </a:p>
          <a:p>
            <a:endParaRPr lang="en-US" dirty="0" smtClean="0"/>
          </a:p>
          <a:p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84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higher the stage people achieve:</a:t>
            </a:r>
          </a:p>
          <a:p>
            <a:r>
              <a:rPr lang="en-US" dirty="0"/>
              <a:t>More complex their moral reasoning should be</a:t>
            </a:r>
          </a:p>
          <a:p>
            <a:r>
              <a:rPr lang="en-US" dirty="0"/>
              <a:t>More ethical their decisions should be</a:t>
            </a:r>
          </a:p>
          <a:p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74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tr-TR" sz="2800" smtClean="0"/>
              <a:t>Past experience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sz="2800" smtClean="0"/>
              <a:t>Role of incentives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sz="2800" smtClean="0"/>
              <a:t>Relationship between the negotiator and the other party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sz="2800" smtClean="0"/>
              <a:t>Relative power between the negotiators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sz="2800" smtClean="0"/>
              <a:t>Mode of communication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sz="2800" smtClean="0"/>
              <a:t>Acting as an agent versus representing your own views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sz="2800" smtClean="0"/>
              <a:t>Group and organisational norms and pressures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tr-TR" sz="2800" smtClean="0"/>
              <a:t>National culture norms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z="2800" smtClean="0"/>
          </a:p>
        </p:txBody>
      </p:sp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/>
              <a:t>CONTEXTUAL INFLUENCES ON UNETHICAL CONDUCT</a:t>
            </a:r>
          </a:p>
        </p:txBody>
      </p:sp>
    </p:spTree>
    <p:extLst>
      <p:ext uri="{BB962C8B-B14F-4D97-AF65-F5344CB8AC3E}">
        <p14:creationId xmlns:p14="http://schemas.microsoft.com/office/powerpoint/2010/main" val="13314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pt-PT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Intimidation</a:t>
            </a:r>
            <a:endParaRPr lang="tr-T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Fu</a:t>
            </a:r>
            <a:r>
              <a:rPr lang="pt-PT" dirty="0" smtClean="0"/>
              <a:t>t</a:t>
            </a:r>
            <a:r>
              <a:rPr lang="tr-TR" dirty="0" smtClean="0"/>
              <a:t>ility portr</a:t>
            </a:r>
            <a:r>
              <a:rPr lang="pt-PT" dirty="0" smtClean="0"/>
              <a:t>a</a:t>
            </a:r>
            <a:r>
              <a:rPr lang="tr-TR" dirty="0" smtClean="0"/>
              <a:t>yal</a:t>
            </a:r>
            <a:endParaRPr lang="tr-T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Discomfort and relief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Bluffing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Gentle prods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Minimization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Contradiction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Altered information</a:t>
            </a:r>
          </a:p>
        </p:txBody>
      </p:sp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 dirty="0" smtClean="0"/>
              <a:t>HOW CAN NEGOTIATORS DEAL WITH THE OTHER PARTY’S USE OF DECEPTION?</a:t>
            </a:r>
            <a:r>
              <a:rPr lang="tr-TR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59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b="1" smtClean="0"/>
              <a:t>Claiming and Creating Value</a:t>
            </a:r>
            <a:endParaRPr lang="en-US" sz="4200" smtClean="0"/>
          </a:p>
        </p:txBody>
      </p:sp>
      <p:pic>
        <p:nvPicPr>
          <p:cNvPr id="6150" name="Picture 3" descr="L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3" y="1439863"/>
            <a:ext cx="5900737" cy="474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3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r>
              <a:rPr lang="tr-TR" dirty="0" smtClean="0"/>
              <a:t>A </a:t>
            </a:r>
            <a:r>
              <a:rPr lang="tr-TR" dirty="0" smtClean="0"/>
              <a:t>chink in the defense</a:t>
            </a:r>
          </a:p>
          <a:p>
            <a:pPr eaLnBrk="1" hangingPunct="1">
              <a:defRPr/>
            </a:pPr>
            <a:r>
              <a:rPr lang="tr-TR" dirty="0" smtClean="0"/>
              <a:t>Self-disclosure</a:t>
            </a:r>
          </a:p>
          <a:p>
            <a:pPr eaLnBrk="1" hangingPunct="1">
              <a:defRPr/>
            </a:pPr>
            <a:r>
              <a:rPr lang="tr-TR" dirty="0" smtClean="0"/>
              <a:t>Point of deception cues</a:t>
            </a:r>
          </a:p>
          <a:p>
            <a:pPr eaLnBrk="1" hangingPunct="1">
              <a:defRPr/>
            </a:pPr>
            <a:r>
              <a:rPr lang="tr-TR" dirty="0" smtClean="0"/>
              <a:t>Concern</a:t>
            </a:r>
          </a:p>
          <a:p>
            <a:pPr eaLnBrk="1" hangingPunct="1">
              <a:defRPr/>
            </a:pPr>
            <a:r>
              <a:rPr lang="tr-TR" dirty="0" smtClean="0"/>
              <a:t>Keeping the status </a:t>
            </a:r>
            <a:r>
              <a:rPr lang="pt-PT" dirty="0" smtClean="0"/>
              <a:t>q</a:t>
            </a:r>
            <a:r>
              <a:rPr lang="tr-TR" dirty="0" smtClean="0"/>
              <a:t>uo</a:t>
            </a: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Direct approach</a:t>
            </a:r>
          </a:p>
          <a:p>
            <a:pPr eaLnBrk="1" hangingPunct="1">
              <a:defRPr/>
            </a:pPr>
            <a:r>
              <a:rPr lang="tr-TR" dirty="0" smtClean="0"/>
              <a:t>Silence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</p:txBody>
      </p:sp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 smtClean="0"/>
              <a:t>HOW CAN NEGOTIATORS DEAL WITH THE OTHER PARTY’S USE OF DECEPTION?</a:t>
            </a:r>
          </a:p>
        </p:txBody>
      </p:sp>
    </p:spTree>
    <p:extLst>
      <p:ext uri="{BB962C8B-B14F-4D97-AF65-F5344CB8AC3E}">
        <p14:creationId xmlns:p14="http://schemas.microsoft.com/office/powerpoint/2010/main" val="135233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pt-PT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Ask </a:t>
            </a:r>
            <a:r>
              <a:rPr lang="tr-TR" dirty="0" smtClean="0"/>
              <a:t>Probing Questions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Recognize the Tactic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İgnore the tactic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Ask questions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“Call” the tactic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Respond in kind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Discuss what you see and offer to help the other party change to more honest behaviors</a:t>
            </a:r>
          </a:p>
        </p:txBody>
      </p:sp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 smtClean="0"/>
              <a:t>HOW CAN NEGOTIATORS DEAL WITH THE OTHER PARTY’S USE OF DECEPTION?</a:t>
            </a:r>
          </a:p>
        </p:txBody>
      </p:sp>
    </p:spTree>
    <p:extLst>
      <p:ext uri="{BB962C8B-B14F-4D97-AF65-F5344CB8AC3E}">
        <p14:creationId xmlns:p14="http://schemas.microsoft.com/office/powerpoint/2010/main" val="36349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95313"/>
            <a:ext cx="74676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Identify and Define </a:t>
            </a:r>
            <a:br>
              <a:rPr lang="en-US" sz="4000" b="1" smtClean="0"/>
            </a:br>
            <a:r>
              <a:rPr lang="en-US" sz="4000" b="1" smtClean="0"/>
              <a:t>the Problem</a:t>
            </a:r>
            <a:endParaRPr lang="en-US" sz="400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68500"/>
            <a:ext cx="8229600" cy="4357688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800" smtClean="0"/>
              <a:t>Define the problem in a way that is mutually acceptable to both sides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800" smtClean="0"/>
              <a:t>State the problem with an eye toward practicality </a:t>
            </a:r>
            <a:r>
              <a:rPr lang="en-US" sz="2800" i="1" smtClean="0"/>
              <a:t>and</a:t>
            </a:r>
            <a:r>
              <a:rPr lang="en-US" sz="2800" smtClean="0"/>
              <a:t> comprehensiveness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800" smtClean="0"/>
              <a:t>State the problem as a goal and identify the obstacles in attaining this goal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800" smtClean="0"/>
              <a:t>Depersonalize the problem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800" smtClean="0"/>
              <a:t>Separate the problem definition from the search for solutions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356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85788"/>
            <a:ext cx="7467600" cy="1320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Understand the Problem Fully –</a:t>
            </a:r>
            <a:br>
              <a:rPr lang="en-US" sz="4000" b="1" smtClean="0"/>
            </a:br>
            <a:r>
              <a:rPr lang="en-US" sz="4000" b="1" smtClean="0"/>
              <a:t>Identify Interests and Needs</a:t>
            </a:r>
            <a:endParaRPr lang="en-US" sz="400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962150"/>
            <a:ext cx="7467600" cy="4038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2800" smtClean="0"/>
              <a:t>Interests:  the underlying concerns, needs, desires, or fears that motivate a negotiator </a:t>
            </a:r>
            <a:endParaRPr lang="en-US" smtClean="0"/>
          </a:p>
          <a:p>
            <a:pPr lvl="1" eaLnBrk="1" hangingPunct="1">
              <a:lnSpc>
                <a:spcPct val="95000"/>
              </a:lnSpc>
            </a:pPr>
            <a:r>
              <a:rPr lang="en-US" sz="2400" smtClean="0"/>
              <a:t>Substantive interests relate to key issues in the negotiation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2400" smtClean="0"/>
              <a:t>Process interests are related to the way the dispute is settled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2400" smtClean="0"/>
              <a:t>Relationship interests indicate that one or both parties value their relationship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2400" smtClean="0"/>
              <a:t>Interests in principle:  doing what is fair, right, acceptable, ethical may be shared by the parties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64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921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28650"/>
            <a:ext cx="7467600" cy="757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b="1" smtClean="0"/>
              <a:t>Generate Alternative Solutions</a:t>
            </a:r>
            <a:endParaRPr lang="en-US" sz="420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595438"/>
            <a:ext cx="7467600" cy="4572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900" smtClean="0"/>
              <a:t>Invent options by redefining the problem set:</a:t>
            </a:r>
            <a:endParaRPr lang="en-US" sz="3000" smtClean="0"/>
          </a:p>
          <a:p>
            <a:pPr lvl="1" eaLnBrk="1" hangingPunct="1"/>
            <a:r>
              <a:rPr lang="en-US" sz="2400" smtClean="0"/>
              <a:t>Expand the pie</a:t>
            </a:r>
          </a:p>
          <a:p>
            <a:pPr lvl="1" eaLnBrk="1" hangingPunct="1"/>
            <a:r>
              <a:rPr lang="en-US" sz="2400" smtClean="0"/>
              <a:t>Logroll</a:t>
            </a:r>
          </a:p>
          <a:p>
            <a:pPr lvl="1" eaLnBrk="1" hangingPunct="1"/>
            <a:r>
              <a:rPr lang="en-US" sz="2400" smtClean="0"/>
              <a:t>Use nonspecific compensation</a:t>
            </a:r>
          </a:p>
          <a:p>
            <a:pPr lvl="1" eaLnBrk="1" hangingPunct="1"/>
            <a:r>
              <a:rPr lang="en-US" sz="2400" smtClean="0"/>
              <a:t>Cut the costs for compliance</a:t>
            </a:r>
          </a:p>
          <a:p>
            <a:pPr lvl="1" eaLnBrk="1" hangingPunct="1"/>
            <a:r>
              <a:rPr lang="en-US" sz="2400" smtClean="0"/>
              <a:t>Find a bridge solution</a:t>
            </a:r>
            <a:endParaRPr lang="en-US" smtClean="0"/>
          </a:p>
          <a:p>
            <a:pPr eaLnBrk="1" hangingPunct="1"/>
            <a:r>
              <a:rPr lang="en-US" sz="2900" smtClean="0"/>
              <a:t>Generate options to the problem as a given:</a:t>
            </a:r>
            <a:endParaRPr lang="en-US" smtClean="0"/>
          </a:p>
          <a:p>
            <a:pPr lvl="1" eaLnBrk="1" hangingPunct="1"/>
            <a:r>
              <a:rPr lang="en-US" sz="2400" smtClean="0"/>
              <a:t>Brainstorming</a:t>
            </a:r>
          </a:p>
          <a:p>
            <a:pPr lvl="1" eaLnBrk="1" hangingPunct="1"/>
            <a:r>
              <a:rPr lang="en-US" sz="2400" smtClean="0"/>
              <a:t>Electronic brainstorming</a:t>
            </a:r>
          </a:p>
          <a:p>
            <a:pPr lvl="1" eaLnBrk="1" hangingPunct="1"/>
            <a:r>
              <a:rPr lang="en-US" sz="2400" smtClean="0"/>
              <a:t>Surveys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10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024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71513"/>
            <a:ext cx="74676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Evaluation and Selection </a:t>
            </a:r>
            <a:br>
              <a:rPr lang="en-US" sz="4000" b="1" smtClean="0"/>
            </a:br>
            <a:r>
              <a:rPr lang="en-US" sz="4000" b="1" smtClean="0"/>
              <a:t>of Alternatives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957388"/>
            <a:ext cx="7467600" cy="4267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800" smtClean="0"/>
              <a:t>Narrow the range of solution options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800" smtClean="0"/>
              <a:t>Evaluate solutions on: 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400" smtClean="0"/>
              <a:t>Quality 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400" smtClean="0"/>
              <a:t>Objective standards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400" smtClean="0"/>
              <a:t>Acceptability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800" smtClean="0"/>
              <a:t>Agree to evaluation criteria in advance 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800" smtClean="0"/>
              <a:t>Be willing to justify personal preferences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800" smtClean="0"/>
              <a:t>Be alert to the influence of intangibles in selecting options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800" smtClean="0"/>
              <a:t>Use subgroups to evaluate complex options</a:t>
            </a:r>
            <a:endParaRPr lang="en-US" sz="3000" smtClean="0"/>
          </a:p>
        </p:txBody>
      </p:sp>
    </p:spTree>
    <p:extLst>
      <p:ext uri="{BB962C8B-B14F-4D97-AF65-F5344CB8AC3E}">
        <p14:creationId xmlns:p14="http://schemas.microsoft.com/office/powerpoint/2010/main" val="35637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1945</Words>
  <Application>Microsoft Office PowerPoint</Application>
  <PresentationFormat>On-screen Show (4:3)</PresentationFormat>
  <Paragraphs>311</Paragraphs>
  <Slides>51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Concourse</vt:lpstr>
      <vt:lpstr>Microsoft Excel Chart</vt:lpstr>
      <vt:lpstr>IntegrativeNegotiation</vt:lpstr>
      <vt:lpstr>What Makes Integrative Negotiation Different?</vt:lpstr>
      <vt:lpstr>Overview of the Integrative Negotiation Process</vt:lpstr>
      <vt:lpstr>Key Steps in the Integrative Negotiation Process</vt:lpstr>
      <vt:lpstr>Claiming and Creating Value</vt:lpstr>
      <vt:lpstr>Identify and Define  the Problem</vt:lpstr>
      <vt:lpstr>Understand the Problem Fully – Identify Interests and Needs</vt:lpstr>
      <vt:lpstr>Generate Alternative Solutions</vt:lpstr>
      <vt:lpstr>Evaluation and Selection  of Alternatives</vt:lpstr>
      <vt:lpstr>Evaluation and Selection  of Alternatives</vt:lpstr>
      <vt:lpstr>Factors That Facilitate Successful Integrative Negotiation</vt:lpstr>
      <vt:lpstr>Factors That Facilitate Successful Integrative Negotiation</vt:lpstr>
      <vt:lpstr>Why Integrative Negotiation  Is Difficult to Achieve</vt:lpstr>
      <vt:lpstr>Why Integrative Negotiation  Is Difficult to Achieve</vt:lpstr>
      <vt:lpstr>Ethics in Negotiation</vt:lpstr>
      <vt:lpstr>What is the State of Ethics in Business?</vt:lpstr>
      <vt:lpstr>The Importance of Wise Choices</vt:lpstr>
      <vt:lpstr>Why Is This a Dilemma?</vt:lpstr>
      <vt:lpstr>Ethics vs. Societal Norms</vt:lpstr>
      <vt:lpstr>WHY DO NEGOTIATORS NEED TO KNOW ABOUT ETHICS?</vt:lpstr>
      <vt:lpstr>WHAT ARE ETHICS AND WHY DO THEY APPLY TO NEGOTIATION?</vt:lpstr>
      <vt:lpstr>WHAT ARE ETHICS AND WHY DO THEY APPLY TO NEGOTIATION?</vt:lpstr>
      <vt:lpstr>The Fallacy of Relying on the Law</vt:lpstr>
      <vt:lpstr>Relative Standards</vt:lpstr>
      <vt:lpstr>The Rule of Law</vt:lpstr>
      <vt:lpstr>Blanchard/Peale’s Three Questions</vt:lpstr>
      <vt:lpstr>WHAT ARE THE MAJOR ETHICAL CONCERNS THAT APPLY TO NEGOTIATION?</vt:lpstr>
      <vt:lpstr>HOW DO WE CLASSIFY THE MAJOR ETHICAL QUESTIONS? </vt:lpstr>
      <vt:lpstr>HOW DO WE CLASSIFY THE MAJOR ETHICAL QUESTIONS?</vt:lpstr>
      <vt:lpstr>HOW DO WE CLASSIFY THE MAJOR ETHICAL QUESTIONS?</vt:lpstr>
      <vt:lpstr>HOW DO WE CLASSIFY THE MAJOR ETHICAL QUESTIONS?</vt:lpstr>
      <vt:lpstr>HOW DO WE CLASSIFY THE MAJOR ETHICAL QUESTIONS?</vt:lpstr>
      <vt:lpstr>WHAT MAJOR TYPES OF ETHICAL AND UNETHICAL CONDUCT ARE LIKELY TO OCCUR IN NEGOTIATION? </vt:lpstr>
      <vt:lpstr>ETHICS IN NEGOTIATION IS MOSTLY ABOUT TRUTH TELLING</vt:lpstr>
      <vt:lpstr>TYPOLOGIES OF DECEPTIVE TACTICS AND ATTITUDES TOWARD THEIR USE</vt:lpstr>
      <vt:lpstr>INTENTIONS AND MOTIVES TO USE DECEPTIVE TACTICS</vt:lpstr>
      <vt:lpstr>THE MOTIVATION TO BEHAVE UNETHICALLY</vt:lpstr>
      <vt:lpstr>THE CONSEQUENCES OF UNETHICAL CONDUCT</vt:lpstr>
      <vt:lpstr>EXPLANATIONS AND JUSTIFICATIONS</vt:lpstr>
      <vt:lpstr>WHAT FACTORS SHAPE A NEGOTIATOR’S PREDISPOSITION TO USE UNETHICAL TACTICS?</vt:lpstr>
      <vt:lpstr>WHAT FACTORS SHAPE A NEGOTIATOR’S PREDISPOSITION TO USE UNETHICAL TACTICS?</vt:lpstr>
      <vt:lpstr>PowerPoint Presentation</vt:lpstr>
      <vt:lpstr>WHAT FACTORS SHAPE A NEGOTIATOR’S PREDISPOSITION TO USE UNETHICAL TACTICS?</vt:lpstr>
      <vt:lpstr>PowerPoint Presentation</vt:lpstr>
      <vt:lpstr>WHAT FACTORS SHAPE A NEGOTIATOR’S PREDISPOSITION TO USE UNETHICAL TACTICS?</vt:lpstr>
      <vt:lpstr>PowerPoint Presentation</vt:lpstr>
      <vt:lpstr>PowerPoint Presentation</vt:lpstr>
      <vt:lpstr>CONTEXTUAL INFLUENCES ON UNETHICAL CONDUCT</vt:lpstr>
      <vt:lpstr>HOW CAN NEGOTIATORS DEAL WITH THE OTHER PARTY’S USE OF DECEPTION? </vt:lpstr>
      <vt:lpstr>HOW CAN NEGOTIATORS DEAL WITH THE OTHER PARTY’S USE OF DECEPTION?</vt:lpstr>
      <vt:lpstr>HOW CAN NEGOTIATORS DEAL WITH THE OTHER PARTY’S USE OF DECEPTION?</vt:lpstr>
    </vt:vector>
  </TitlesOfParts>
  <Company>CIISEG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in Negotiation</dc:title>
  <dc:creator>rmarques</dc:creator>
  <cp:lastModifiedBy>rmarques</cp:lastModifiedBy>
  <cp:revision>5</cp:revision>
  <dcterms:created xsi:type="dcterms:W3CDTF">2012-11-22T17:01:58Z</dcterms:created>
  <dcterms:modified xsi:type="dcterms:W3CDTF">2012-11-22T17:45:37Z</dcterms:modified>
</cp:coreProperties>
</file>