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76" r:id="rId23"/>
    <p:sldId id="277" r:id="rId24"/>
    <p:sldId id="281" r:id="rId25"/>
    <p:sldId id="278" r:id="rId26"/>
    <p:sldId id="283" r:id="rId27"/>
    <p:sldId id="279" r:id="rId28"/>
    <p:sldId id="280" r:id="rId29"/>
    <p:sldId id="285" r:id="rId30"/>
    <p:sldId id="286" r:id="rId3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C11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448" y="1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amaral\Desktop\Templates iseg JPEG\capa licenciatura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1988840"/>
            <a:ext cx="5040560" cy="609592"/>
          </a:xfrm>
        </p:spPr>
        <p:txBody>
          <a:bodyPr>
            <a:noAutofit/>
          </a:bodyPr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Licenciaturas</a:t>
            </a:r>
            <a:endParaRPr lang="pt-PT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755576" y="2852936"/>
            <a:ext cx="6400800" cy="60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55576" y="2924944"/>
            <a:ext cx="44644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5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 err="1" smtClean="0"/>
              <a:t>Economia</a:t>
            </a:r>
            <a:endParaRPr lang="pt-PT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3573463"/>
            <a:ext cx="1584399" cy="503237"/>
          </a:xfrm>
        </p:spPr>
        <p:txBody>
          <a:bodyPr>
            <a:normAutofit/>
          </a:bodyPr>
          <a:lstStyle>
            <a:lvl1pPr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smtClean="0"/>
              <a:t>Set 2011</a:t>
            </a:r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300618" y="2500306"/>
            <a:ext cx="2871782" cy="411147"/>
          </a:xfrm>
        </p:spPr>
        <p:txBody>
          <a:bodyPr>
            <a:noAutofit/>
          </a:bodyPr>
          <a:lstStyle>
            <a:lvl1pPr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2.TÍTULO DO CAPÍTULO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29" hasCustomPrompt="1"/>
          </p:nvPr>
        </p:nvSpPr>
        <p:spPr>
          <a:xfrm>
            <a:off x="1728718" y="3089861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1.1. </a:t>
            </a:r>
            <a:r>
              <a:rPr lang="en-US" dirty="0" err="1" smtClean="0"/>
              <a:t>Substítulo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0" name="Content Placeholder 2"/>
          <p:cNvSpPr>
            <a:spLocks noGrp="1"/>
          </p:cNvSpPr>
          <p:nvPr>
            <p:ph idx="30" hasCustomPrompt="1"/>
          </p:nvPr>
        </p:nvSpPr>
        <p:spPr>
          <a:xfrm>
            <a:off x="1728718" y="2500306"/>
            <a:ext cx="2871782" cy="411147"/>
          </a:xfrm>
        </p:spPr>
        <p:txBody>
          <a:bodyPr>
            <a:noAutofit/>
          </a:bodyPr>
          <a:lstStyle>
            <a:lvl1pPr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1.TÍTULO DO CAPÍTULO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31" hasCustomPrompt="1"/>
          </p:nvPr>
        </p:nvSpPr>
        <p:spPr>
          <a:xfrm>
            <a:off x="1728718" y="3665925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1.1.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2" name="Content Placeholder 2"/>
          <p:cNvSpPr>
            <a:spLocks noGrp="1"/>
          </p:cNvSpPr>
          <p:nvPr>
            <p:ph idx="32" hasCustomPrompt="1"/>
          </p:nvPr>
        </p:nvSpPr>
        <p:spPr>
          <a:xfrm>
            <a:off x="1728718" y="4241989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1.1.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3" name="Content Placeholder 2"/>
          <p:cNvSpPr>
            <a:spLocks noGrp="1"/>
          </p:cNvSpPr>
          <p:nvPr>
            <p:ph idx="33" hasCustomPrompt="1"/>
          </p:nvPr>
        </p:nvSpPr>
        <p:spPr>
          <a:xfrm>
            <a:off x="5286356" y="3089861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2.1.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4" name="Content Placeholder 2"/>
          <p:cNvSpPr>
            <a:spLocks noGrp="1"/>
          </p:cNvSpPr>
          <p:nvPr>
            <p:ph idx="34" hasCustomPrompt="1"/>
          </p:nvPr>
        </p:nvSpPr>
        <p:spPr>
          <a:xfrm>
            <a:off x="5286356" y="3665925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2.1.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5" name="Content Placeholder 2"/>
          <p:cNvSpPr>
            <a:spLocks noGrp="1"/>
          </p:cNvSpPr>
          <p:nvPr>
            <p:ph idx="35" hasCustomPrompt="1"/>
          </p:nvPr>
        </p:nvSpPr>
        <p:spPr>
          <a:xfrm>
            <a:off x="5286356" y="4241989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2.1. </a:t>
            </a:r>
            <a:r>
              <a:rPr lang="en-US" dirty="0" err="1" smtClean="0"/>
              <a:t>Subtítulo</a:t>
            </a:r>
            <a:r>
              <a:rPr lang="en-US" dirty="0" smtClean="0"/>
              <a:t> }  </a:t>
            </a:r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57158" y="2060848"/>
            <a:ext cx="842968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Kvlcmbknbjkvcnxbjcvnbmjvc,nxbm,vcnbjvcnbjkvcbnjkcvbkjcvbnjvkcbnjcvkbnkjvcnbjkvcbnjvkcbnkjvcbnkjvcfdgfdgfdgfdgfdgdgdfgdfgfd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57158" y="2060848"/>
            <a:ext cx="558299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444208" y="2060848"/>
            <a:ext cx="2318538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Fotografia</a:t>
            </a:r>
            <a:r>
              <a:rPr lang="en-US" dirty="0" smtClean="0"/>
              <a:t>, </a:t>
            </a:r>
            <a:r>
              <a:rPr lang="en-US" dirty="0" err="1" smtClean="0"/>
              <a:t>ilustração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131840" y="2060848"/>
            <a:ext cx="558299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23528" y="2060848"/>
            <a:ext cx="2318538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Fotografia</a:t>
            </a:r>
            <a:r>
              <a:rPr lang="en-US" dirty="0" smtClean="0"/>
              <a:t>, </a:t>
            </a:r>
            <a:r>
              <a:rPr lang="en-US" dirty="0" err="1" smtClean="0"/>
              <a:t>ilustração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ramaral\Desktop\Templates iseg JPEG\contra capa licenciatura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4427984" y="2924944"/>
            <a:ext cx="2520280" cy="6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www.iseg.utl.pt</a:t>
            </a:r>
            <a:endParaRPr kumimoji="0" lang="pt-PT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65FFA-97E4-4DDB-93DA-A67C928C0134}" type="datetimeFigureOut">
              <a:rPr lang="pt-PT" smtClean="0"/>
              <a:pPr/>
              <a:t>9/19/12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C7E43-DD50-4759-88C4-C7B5A2194701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MCEF</a:t>
            </a:r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2012/2013</a:t>
            </a:r>
            <a:endParaRPr lang="pt-P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 MUITO MAIS !!!</a:t>
            </a:r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46530"/>
            <a:ext cx="187555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19" y="4437112"/>
            <a:ext cx="1935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46530"/>
            <a:ext cx="174090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89590"/>
            <a:ext cx="3202666" cy="480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42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t-PT" dirty="0" smtClean="0"/>
              <a:t>Dois elementos fundamentais: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b="1" dirty="0" smtClean="0">
                <a:solidFill>
                  <a:srgbClr val="C00000"/>
                </a:solidFill>
              </a:rPr>
              <a:t>KERNEL</a:t>
            </a:r>
            <a:r>
              <a:rPr lang="pt-PT" dirty="0" smtClean="0"/>
              <a:t>: Interpreta o código, devolve resultados, armazena definições, etc…</a:t>
            </a:r>
            <a:endParaRPr lang="pt-PT" dirty="0"/>
          </a:p>
          <a:p>
            <a:pPr marL="285750" indent="-285750">
              <a:buFont typeface="Arial" pitchFamily="34" charset="0"/>
              <a:buChar char="•"/>
            </a:pPr>
            <a:r>
              <a:rPr lang="pt-PT" b="1" dirty="0" smtClean="0">
                <a:solidFill>
                  <a:srgbClr val="C00000"/>
                </a:solidFill>
              </a:rPr>
              <a:t>FRONTEND</a:t>
            </a:r>
            <a:r>
              <a:rPr lang="pt-PT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Fornece um Interface para introdução do código / instruções e para a visualização dos resultados (incluindo gráficos e som), designado por </a:t>
            </a:r>
            <a:r>
              <a:rPr lang="pt-PT" b="1" dirty="0" smtClean="0">
                <a:solidFill>
                  <a:srgbClr val="C00000"/>
                </a:solidFill>
              </a:rPr>
              <a:t>NOTEBOOK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Contém bibliotecas com milhares de funções destinadas a resolver problemas nas mais diversas áreas do saber.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Possui ferramentas para facilitar a correcção de erros, tais como um “</a:t>
            </a:r>
            <a:r>
              <a:rPr lang="pt-PT" dirty="0" err="1" smtClean="0">
                <a:solidFill>
                  <a:schemeClr val="tx1"/>
                </a:solidFill>
              </a:rPr>
              <a:t>debugger</a:t>
            </a:r>
            <a:r>
              <a:rPr lang="pt-PT" dirty="0" smtClean="0">
                <a:solidFill>
                  <a:schemeClr val="tx1"/>
                </a:solidFill>
              </a:rPr>
              <a:t>” formatação automática de elementos </a:t>
            </a:r>
            <a:r>
              <a:rPr lang="pt-PT" dirty="0" err="1" smtClean="0">
                <a:solidFill>
                  <a:schemeClr val="tx1"/>
                </a:solidFill>
              </a:rPr>
              <a:t>sintáticos</a:t>
            </a:r>
            <a:endParaRPr lang="pt-PT" dirty="0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ESTRUTURA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4176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t-PT" dirty="0" smtClean="0"/>
              <a:t>Os </a:t>
            </a:r>
            <a:r>
              <a:rPr lang="pt-PT" dirty="0" err="1" smtClean="0"/>
              <a:t>notebooks</a:t>
            </a:r>
            <a:r>
              <a:rPr lang="pt-PT" dirty="0" smtClean="0"/>
              <a:t> são compostos por células que podem ter diferentes naturezas, tais como </a:t>
            </a:r>
            <a:r>
              <a:rPr lang="pt-PT" b="1" dirty="0" smtClean="0"/>
              <a:t>Input</a:t>
            </a:r>
            <a:r>
              <a:rPr lang="pt-PT" dirty="0" smtClean="0"/>
              <a:t>, </a:t>
            </a:r>
            <a:r>
              <a:rPr lang="pt-PT" b="1" dirty="0" smtClean="0"/>
              <a:t>Output</a:t>
            </a:r>
            <a:r>
              <a:rPr lang="pt-PT" dirty="0" smtClean="0"/>
              <a:t>, ou diversos </a:t>
            </a:r>
            <a:r>
              <a:rPr lang="pt-PT" b="1" dirty="0" smtClean="0"/>
              <a:t>estilos</a:t>
            </a:r>
            <a:r>
              <a:rPr lang="pt-PT" dirty="0" smtClean="0"/>
              <a:t> de texto.</a:t>
            </a:r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Para avaliar uma célula basta seleccioná-la e premir “</a:t>
            </a:r>
            <a:r>
              <a:rPr lang="pt-PT" dirty="0" err="1" smtClean="0"/>
              <a:t>Shift</a:t>
            </a:r>
            <a:r>
              <a:rPr lang="pt-PT" dirty="0" smtClean="0"/>
              <a:t> + </a:t>
            </a:r>
            <a:r>
              <a:rPr lang="pt-PT" dirty="0" err="1" smtClean="0"/>
              <a:t>Return</a:t>
            </a:r>
            <a:r>
              <a:rPr lang="pt-PT" dirty="0" smtClean="0"/>
              <a:t>” ou “</a:t>
            </a:r>
            <a:r>
              <a:rPr lang="pt-PT" dirty="0" err="1" smtClean="0"/>
              <a:t>Enter</a:t>
            </a:r>
            <a:r>
              <a:rPr lang="pt-PT" dirty="0" smtClean="0"/>
              <a:t>”.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NOTEBOOKS</a:t>
            </a:r>
            <a:endParaRPr lang="pt-P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78" y="2924944"/>
            <a:ext cx="810725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98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2060847"/>
            <a:ext cx="8429684" cy="446414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Usa-se “ ; “ no final de uma linha quando não é necessário visualizar o output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As funções pré-definidas começam sempre com letra maiúscula (</a:t>
            </a:r>
            <a:r>
              <a:rPr lang="pt-PT" dirty="0" err="1" smtClean="0"/>
              <a:t>p.ex</a:t>
            </a:r>
            <a:r>
              <a:rPr lang="pt-PT" dirty="0" smtClean="0"/>
              <a:t> </a:t>
            </a:r>
            <a:r>
              <a:rPr lang="pt-PT" dirty="0" err="1" smtClean="0"/>
              <a:t>Sin</a:t>
            </a:r>
            <a:r>
              <a:rPr lang="pt-PT" dirty="0" smtClean="0"/>
              <a:t>, Cos, </a:t>
            </a:r>
            <a:r>
              <a:rPr lang="pt-PT" dirty="0" err="1" smtClean="0"/>
              <a:t>Tan</a:t>
            </a:r>
            <a:r>
              <a:rPr lang="pt-PT" dirty="0" smtClean="0"/>
              <a:t>, </a:t>
            </a:r>
            <a:r>
              <a:rPr lang="pt-PT" dirty="0" err="1" smtClean="0"/>
              <a:t>etc</a:t>
            </a:r>
            <a:r>
              <a:rPr lang="pt-PT" dirty="0" smtClean="0"/>
              <a:t> 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Os argumentos das funções aparecem entre parêntesis rectos ( </a:t>
            </a:r>
            <a:r>
              <a:rPr lang="pt-PT" dirty="0" err="1" smtClean="0"/>
              <a:t>Sin</a:t>
            </a:r>
            <a:r>
              <a:rPr lang="pt-PT" dirty="0" smtClean="0"/>
              <a:t>[x], Cos[x], </a:t>
            </a:r>
            <a:r>
              <a:rPr lang="pt-PT" dirty="0" err="1" smtClean="0"/>
              <a:t>Tan</a:t>
            </a:r>
            <a:r>
              <a:rPr lang="pt-PT" dirty="0" smtClean="0"/>
              <a:t>[x], … 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As chavetas  { } são usadas para definir listas ( {1, 2, 3} 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( ) são usados para agrupar termos, por exemplo em expressões (   (</a:t>
            </a:r>
            <a:r>
              <a:rPr lang="pt-PT" dirty="0" err="1" smtClean="0"/>
              <a:t>Sin</a:t>
            </a:r>
            <a:r>
              <a:rPr lang="pt-PT" dirty="0" smtClean="0"/>
              <a:t>[x]+1)*Cos[x]   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“ = “ atribui um valor a uma variável </a:t>
            </a:r>
            <a:br>
              <a:rPr lang="pt-PT" dirty="0" smtClean="0"/>
            </a:br>
            <a:r>
              <a:rPr lang="pt-PT" dirty="0" smtClean="0"/>
              <a:t>( </a:t>
            </a:r>
            <a:r>
              <a:rPr lang="pt-PT" dirty="0" err="1" smtClean="0"/>
              <a:t>p.ex</a:t>
            </a:r>
            <a:r>
              <a:rPr lang="pt-PT" dirty="0" smtClean="0"/>
              <a:t>. x=1 atribui à variável x o valor 1 )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“ ==“ exprime igualdade ( x==1 devolve o valor </a:t>
            </a:r>
            <a:r>
              <a:rPr lang="pt-PT" dirty="0" err="1" smtClean="0"/>
              <a:t>True</a:t>
            </a:r>
            <a:r>
              <a:rPr lang="pt-PT" dirty="0" smtClean="0"/>
              <a:t> se x=1 e </a:t>
            </a:r>
            <a:br>
              <a:rPr lang="pt-PT" dirty="0" smtClean="0"/>
            </a:br>
            <a:r>
              <a:rPr lang="pt-PT" dirty="0" smtClean="0"/>
              <a:t>False no caso contrário)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“ := “ define uma função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“ x_ ” denota uma expressão arbitrária referida pelo nome “x”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Algumas Regras Básicas</a:t>
            </a:r>
            <a:endParaRPr lang="pt-P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49080"/>
            <a:ext cx="1257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78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Podemos inserir comentários no meio do código usando (* para iniciar o comentário e *) para o terminar.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Os nomes das variáveis podem ser atribuídos livremente mas não podem conter espaços em branco, começar com um número ou coincidir com um nome protegido.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3744416" cy="642942"/>
          </a:xfrm>
        </p:spPr>
        <p:txBody>
          <a:bodyPr>
            <a:normAutofit/>
          </a:bodyPr>
          <a:lstStyle/>
          <a:p>
            <a:r>
              <a:rPr lang="pt-PT" dirty="0" smtClean="0"/>
              <a:t>Algumas Regras Básicas (2)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52700"/>
            <a:ext cx="50387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65104"/>
            <a:ext cx="32099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22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Estão definidas as constantes matemáticas e físicas mais comuns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Adição		+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Subtração</a:t>
            </a:r>
            <a:r>
              <a:rPr lang="pt-PT" dirty="0" smtClean="0"/>
              <a:t>	-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Multiplicação	* ou espaço em branco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Divisão		/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Potenciação	^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…</a:t>
            </a:r>
          </a:p>
          <a:p>
            <a:r>
              <a:rPr lang="pt-PT" dirty="0" smtClean="0"/>
              <a:t> </a:t>
            </a:r>
          </a:p>
          <a:p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5616624" cy="642942"/>
          </a:xfrm>
        </p:spPr>
        <p:txBody>
          <a:bodyPr>
            <a:normAutofit/>
          </a:bodyPr>
          <a:lstStyle/>
          <a:p>
            <a:r>
              <a:rPr lang="pt-PT" dirty="0" smtClean="0"/>
              <a:t>O </a:t>
            </a:r>
            <a:r>
              <a:rPr lang="pt-PT" dirty="0" err="1" smtClean="0"/>
              <a:t>Mathematica</a:t>
            </a:r>
            <a:r>
              <a:rPr lang="pt-PT" dirty="0" smtClean="0"/>
              <a:t> como uma calculadora</a:t>
            </a:r>
            <a:endParaRPr lang="pt-P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04864"/>
            <a:ext cx="15049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00364"/>
            <a:ext cx="12954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93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Definir novas funções</a:t>
            </a:r>
            <a:endParaRPr lang="pt-P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5472608" cy="387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11760" y="2492896"/>
            <a:ext cx="360040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2591780" y="1916832"/>
            <a:ext cx="3564395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56175" y="1700808"/>
            <a:ext cx="2880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“X_” significa que é um argumento arbitrário</a:t>
            </a:r>
          </a:p>
          <a:p>
            <a:r>
              <a:rPr lang="pt-PT" dirty="0" smtClean="0"/>
              <a:t>, o seu valor não está especificado, sendo substituído pelo valor adequado cada vez que a função é invocada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3183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Estruturas de Controle (</a:t>
            </a:r>
            <a:r>
              <a:rPr lang="pt-PT" dirty="0" err="1" smtClean="0"/>
              <a:t>If</a:t>
            </a:r>
            <a:r>
              <a:rPr lang="pt-PT" dirty="0" smtClean="0"/>
              <a:t>)</a:t>
            </a:r>
            <a:endParaRPr lang="pt-P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132856"/>
            <a:ext cx="6767335" cy="126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93580"/>
            <a:ext cx="39528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34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3744416" cy="642942"/>
          </a:xfrm>
        </p:spPr>
        <p:txBody>
          <a:bodyPr>
            <a:normAutofit/>
          </a:bodyPr>
          <a:lstStyle/>
          <a:p>
            <a:r>
              <a:rPr lang="pt-PT" dirty="0" smtClean="0"/>
              <a:t>Estruturas de Controle (</a:t>
            </a:r>
            <a:r>
              <a:rPr lang="pt-PT" dirty="0" err="1" smtClean="0"/>
              <a:t>which</a:t>
            </a:r>
            <a:r>
              <a:rPr lang="pt-PT" dirty="0" smtClean="0"/>
              <a:t>)</a:t>
            </a:r>
            <a:endParaRPr lang="pt-PT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049597"/>
            <a:ext cx="7920881" cy="140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40" y="3429000"/>
            <a:ext cx="364807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79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176464" cy="642942"/>
          </a:xfrm>
        </p:spPr>
        <p:txBody>
          <a:bodyPr>
            <a:normAutofit/>
          </a:bodyPr>
          <a:lstStyle/>
          <a:p>
            <a:r>
              <a:rPr lang="pt-PT" dirty="0" smtClean="0"/>
              <a:t>Estruturas de Repetição (Do)</a:t>
            </a:r>
            <a:endParaRPr lang="pt-P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5564602" cy="27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25144"/>
            <a:ext cx="4048819" cy="159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52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536504" cy="642942"/>
          </a:xfrm>
        </p:spPr>
        <p:txBody>
          <a:bodyPr>
            <a:normAutofit/>
          </a:bodyPr>
          <a:lstStyle/>
          <a:p>
            <a:r>
              <a:rPr lang="pt-PT" dirty="0" smtClean="0"/>
              <a:t>Introdução ao “</a:t>
            </a:r>
            <a:r>
              <a:rPr lang="pt-PT" dirty="0" err="1" smtClean="0"/>
              <a:t>Mathematica</a:t>
            </a:r>
            <a:r>
              <a:rPr lang="pt-PT" dirty="0" smtClean="0"/>
              <a:t>” 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244408" cy="231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725144"/>
            <a:ext cx="8100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Utilização do </a:t>
            </a:r>
            <a:r>
              <a:rPr lang="pt-PT" dirty="0" err="1" smtClean="0"/>
              <a:t>Mathematica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Funcionamento do programa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Regras da Linguagem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Exemplos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Exercícios!!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0855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032448" cy="642942"/>
          </a:xfrm>
        </p:spPr>
        <p:txBody>
          <a:bodyPr>
            <a:normAutofit/>
          </a:bodyPr>
          <a:lstStyle/>
          <a:p>
            <a:r>
              <a:rPr lang="pt-PT" dirty="0" smtClean="0"/>
              <a:t>Estruturas de Repetição (</a:t>
            </a:r>
            <a:r>
              <a:rPr lang="pt-PT" dirty="0" err="1" smtClean="0"/>
              <a:t>While</a:t>
            </a:r>
            <a:r>
              <a:rPr lang="pt-PT" dirty="0" smtClean="0"/>
              <a:t>)</a:t>
            </a:r>
            <a:endParaRPr lang="pt-PT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1468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15816"/>
            <a:ext cx="2736304" cy="318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2664296" cy="203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98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Outras estruturas úteis</a:t>
            </a:r>
            <a:endParaRPr lang="pt-P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6109667" cy="32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1207"/>
            <a:ext cx="2808312" cy="74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582" y="5361851"/>
            <a:ext cx="2780626" cy="6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09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Um vector é definido como uma lista de elementos (não necessariamente números …)</a:t>
            </a:r>
          </a:p>
          <a:p>
            <a:pPr marL="285750" indent="-285750">
              <a:buFont typeface="Arial" pitchFamily="34" charset="0"/>
              <a:buChar char="•"/>
            </a:pP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3528392" cy="642942"/>
          </a:xfrm>
        </p:spPr>
        <p:txBody>
          <a:bodyPr>
            <a:normAutofit/>
          </a:bodyPr>
          <a:lstStyle/>
          <a:p>
            <a:r>
              <a:rPr lang="pt-PT" dirty="0" smtClean="0"/>
              <a:t>Vectores, matrizes, tensores</a:t>
            </a:r>
            <a:endParaRPr lang="pt-PT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808312" cy="315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68579"/>
            <a:ext cx="2952328" cy="158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57192"/>
            <a:ext cx="54950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909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1700808"/>
            <a:ext cx="8429684" cy="393992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Uma matriz é definida como uma lista de vectores, linha a linha.</a:t>
            </a:r>
            <a:endParaRPr lang="pt-PT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71493"/>
            <a:ext cx="423247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46388"/>
            <a:ext cx="3456384" cy="186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327477"/>
            <a:ext cx="2088232" cy="105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88643"/>
            <a:ext cx="2376264" cy="79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48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Outras estruturas úteis</a:t>
            </a:r>
            <a:endParaRPr lang="pt-P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49829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46482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15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Escrever uma função que, dados os coeficientes de um polinómio de grau 2, diga se o mesmo tem raízes reais e, em caso afirmativo, as calcule.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Exemplo</a:t>
            </a:r>
            <a:endParaRPr lang="pt-PT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0" y="3212976"/>
            <a:ext cx="697409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29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Fluxograma</a:t>
            </a:r>
            <a:endParaRPr lang="pt-PT" dirty="0"/>
          </a:p>
        </p:txBody>
      </p:sp>
      <p:sp>
        <p:nvSpPr>
          <p:cNvPr id="6" name="Flowchart: Decision 5"/>
          <p:cNvSpPr/>
          <p:nvPr/>
        </p:nvSpPr>
        <p:spPr>
          <a:xfrm>
            <a:off x="2699792" y="2474823"/>
            <a:ext cx="2344180" cy="115212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Flowchart: Data 6"/>
          <p:cNvSpPr/>
          <p:nvPr/>
        </p:nvSpPr>
        <p:spPr>
          <a:xfrm>
            <a:off x="539552" y="2618839"/>
            <a:ext cx="1656184" cy="864096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Input:</a:t>
            </a:r>
          </a:p>
          <a:p>
            <a:pPr algn="ctr"/>
            <a:r>
              <a:rPr lang="pt-PT" dirty="0" smtClean="0"/>
              <a:t>A, B, C</a:t>
            </a:r>
            <a:endParaRPr lang="pt-PT" dirty="0"/>
          </a:p>
        </p:txBody>
      </p:sp>
      <p:cxnSp>
        <p:nvCxnSpPr>
          <p:cNvPr id="9" name="Straight Arrow Connector 8"/>
          <p:cNvCxnSpPr>
            <a:stCxn id="7" idx="5"/>
            <a:endCxn id="6" idx="1"/>
          </p:cNvCxnSpPr>
          <p:nvPr/>
        </p:nvCxnSpPr>
        <p:spPr>
          <a:xfrm>
            <a:off x="2030118" y="3050887"/>
            <a:ext cx="6696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Terminator 9"/>
          <p:cNvSpPr/>
          <p:nvPr/>
        </p:nvSpPr>
        <p:spPr>
          <a:xfrm>
            <a:off x="3367826" y="5464498"/>
            <a:ext cx="1008112" cy="57606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FIM</a:t>
            </a:r>
            <a:endParaRPr lang="pt-PT" dirty="0"/>
          </a:p>
        </p:txBody>
      </p:sp>
      <p:sp>
        <p:nvSpPr>
          <p:cNvPr id="11" name="Flowchart: Process 10"/>
          <p:cNvSpPr/>
          <p:nvPr/>
        </p:nvSpPr>
        <p:spPr>
          <a:xfrm>
            <a:off x="3187806" y="4058999"/>
            <a:ext cx="1368152" cy="8640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Mensagem de erro</a:t>
            </a:r>
            <a:endParaRPr lang="pt-PT" dirty="0"/>
          </a:p>
        </p:txBody>
      </p:sp>
      <p:cxnSp>
        <p:nvCxnSpPr>
          <p:cNvPr id="13" name="Straight Arrow Connector 12"/>
          <p:cNvCxnSpPr>
            <a:stCxn id="6" idx="2"/>
            <a:endCxn id="11" idx="0"/>
          </p:cNvCxnSpPr>
          <p:nvPr/>
        </p:nvCxnSpPr>
        <p:spPr>
          <a:xfrm>
            <a:off x="3871882" y="362695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  <a:endCxn id="10" idx="0"/>
          </p:cNvCxnSpPr>
          <p:nvPr/>
        </p:nvCxnSpPr>
        <p:spPr>
          <a:xfrm>
            <a:off x="3871882" y="4923095"/>
            <a:ext cx="0" cy="541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00275" y="3626951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Sim</a:t>
            </a:r>
            <a:endParaRPr lang="pt-PT" dirty="0"/>
          </a:p>
        </p:txBody>
      </p:sp>
      <p:sp>
        <p:nvSpPr>
          <p:cNvPr id="19" name="Flowchart: Process 18"/>
          <p:cNvSpPr/>
          <p:nvPr/>
        </p:nvSpPr>
        <p:spPr>
          <a:xfrm>
            <a:off x="5908474" y="2276872"/>
            <a:ext cx="2751160" cy="1521460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23" name="Straight Arrow Connector 22"/>
          <p:cNvCxnSpPr>
            <a:stCxn id="6" idx="3"/>
            <a:endCxn id="19" idx="1"/>
          </p:cNvCxnSpPr>
          <p:nvPr/>
        </p:nvCxnSpPr>
        <p:spPr>
          <a:xfrm flipV="1">
            <a:off x="5043972" y="3037602"/>
            <a:ext cx="864502" cy="13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48064" y="2690847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Não</a:t>
            </a:r>
            <a:endParaRPr lang="pt-PT" dirty="0"/>
          </a:p>
        </p:txBody>
      </p:sp>
      <p:sp>
        <p:nvSpPr>
          <p:cNvPr id="29" name="Flowchart: Data 28"/>
          <p:cNvSpPr/>
          <p:nvPr/>
        </p:nvSpPr>
        <p:spPr>
          <a:xfrm>
            <a:off x="6273438" y="4275023"/>
            <a:ext cx="2016224" cy="93610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Output:</a:t>
            </a:r>
          </a:p>
          <a:p>
            <a:pPr algn="ctr"/>
            <a:r>
              <a:rPr lang="pt-PT" dirty="0" smtClean="0"/>
              <a:t>X1, X2</a:t>
            </a:r>
          </a:p>
        </p:txBody>
      </p:sp>
      <p:cxnSp>
        <p:nvCxnSpPr>
          <p:cNvPr id="31" name="Elbow Connector 30"/>
          <p:cNvCxnSpPr>
            <a:stCxn id="19" idx="2"/>
            <a:endCxn id="29" idx="1"/>
          </p:cNvCxnSpPr>
          <p:nvPr/>
        </p:nvCxnSpPr>
        <p:spPr>
          <a:xfrm rot="5400000">
            <a:off x="7044457" y="4035425"/>
            <a:ext cx="476691" cy="250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9" idx="3"/>
            <a:endCxn id="10" idx="3"/>
          </p:cNvCxnSpPr>
          <p:nvPr/>
        </p:nvCxnSpPr>
        <p:spPr>
          <a:xfrm rot="5400000">
            <a:off x="5457232" y="4129833"/>
            <a:ext cx="541403" cy="270399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20888"/>
            <a:ext cx="1949201" cy="1224136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852936"/>
            <a:ext cx="1267759" cy="2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9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4824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10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Construir uma função que, dado um vector, calcula a soma das suas componentes.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Exemplo</a:t>
            </a:r>
            <a:endParaRPr lang="pt-PT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319771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5441374" cy="359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45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2060848"/>
            <a:ext cx="8429684" cy="792088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Construir uma função que, dado um vector de números reais, diga se eles se encontram por ordem crescente.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Exemplo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4271555" cy="276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19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Software desenhado por Stephen </a:t>
            </a:r>
            <a:r>
              <a:rPr lang="pt-PT" dirty="0" err="1" smtClean="0"/>
              <a:t>Wolfram</a:t>
            </a:r>
            <a:r>
              <a:rPr lang="pt-PT" dirty="0" smtClean="0"/>
              <a:t> e pelo seu grupo de investigação, que deu origem à </a:t>
            </a:r>
            <a:r>
              <a:rPr lang="pt-PT" i="1" dirty="0" smtClean="0"/>
              <a:t>“</a:t>
            </a:r>
            <a:r>
              <a:rPr lang="pt-PT" i="1" dirty="0" err="1" smtClean="0"/>
              <a:t>Wolfram</a:t>
            </a:r>
            <a:r>
              <a:rPr lang="pt-PT" i="1" dirty="0" smtClean="0"/>
              <a:t> Research”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A primeira versão </a:t>
            </a:r>
            <a:r>
              <a:rPr lang="pt-PT" dirty="0"/>
              <a:t>f</a:t>
            </a:r>
            <a:r>
              <a:rPr lang="pt-PT" dirty="0" smtClean="0"/>
              <a:t>oi lançada em 1988, tendo uma rápida divulgação na comunidade científica.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Inicialmente foi usado preferencialmente por matemáticos e físicos, mas rapidamente se estendeu a virtualmente todas as áreas científicas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Desde a sua fase inicial que foi disponibilizado em muitas plataformas, o que não era usual (Windows, Unix, Linux, </a:t>
            </a:r>
            <a:r>
              <a:rPr lang="pt-PT" dirty="0" err="1" smtClean="0"/>
              <a:t>MacOS</a:t>
            </a:r>
            <a:r>
              <a:rPr lang="pt-PT" dirty="0" smtClean="0"/>
              <a:t>, </a:t>
            </a:r>
            <a:r>
              <a:rPr lang="pt-PT" dirty="0" err="1" smtClean="0"/>
              <a:t>NeXt</a:t>
            </a:r>
            <a:r>
              <a:rPr lang="pt-PT" dirty="0" smtClean="0"/>
              <a:t>, OS2, … 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História…</a:t>
            </a:r>
            <a:endParaRPr lang="pt-PT" dirty="0"/>
          </a:p>
        </p:txBody>
      </p:sp>
      <p:pic>
        <p:nvPicPr>
          <p:cNvPr id="5" name="Picture 10" descr="rollovers-ma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213" r="62506" b="30237"/>
          <a:stretch/>
        </p:blipFill>
        <p:spPr bwMode="auto">
          <a:xfrm>
            <a:off x="6563106" y="2483351"/>
            <a:ext cx="2098613" cy="280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5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464496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Simular</a:t>
            </a:r>
            <a:r>
              <a:rPr lang="en-US" dirty="0" smtClean="0"/>
              <a:t> o </a:t>
            </a:r>
            <a:r>
              <a:rPr lang="en-US" dirty="0" err="1" smtClean="0"/>
              <a:t>problema</a:t>
            </a:r>
            <a:r>
              <a:rPr lang="en-US" dirty="0" smtClean="0"/>
              <a:t> de “Monty Hall”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76872"/>
            <a:ext cx="3960440" cy="2536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2420888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 </a:t>
            </a:r>
            <a:r>
              <a:rPr lang="en-US" dirty="0" err="1" smtClean="0"/>
              <a:t>concorrente</a:t>
            </a:r>
            <a:r>
              <a:rPr lang="en-US" dirty="0" smtClean="0"/>
              <a:t> </a:t>
            </a:r>
            <a:r>
              <a:rPr lang="en-US" dirty="0" err="1" smtClean="0"/>
              <a:t>escolhe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das </a:t>
            </a:r>
            <a:r>
              <a:rPr lang="en-US" dirty="0" err="1" smtClean="0"/>
              <a:t>portas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 </a:t>
            </a:r>
            <a:r>
              <a:rPr lang="en-US" dirty="0" err="1" smtClean="0"/>
              <a:t>apresentador</a:t>
            </a:r>
            <a:r>
              <a:rPr lang="en-US" dirty="0" smtClean="0"/>
              <a:t> </a:t>
            </a:r>
            <a:r>
              <a:rPr lang="en-US" dirty="0" err="1" smtClean="0"/>
              <a:t>abre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outra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tenha</a:t>
            </a:r>
            <a:r>
              <a:rPr lang="en-US" dirty="0" smtClean="0"/>
              <a:t> o </a:t>
            </a:r>
            <a:r>
              <a:rPr lang="en-US" dirty="0" err="1" smtClean="0"/>
              <a:t>prémio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 </a:t>
            </a:r>
            <a:r>
              <a:rPr lang="en-US" dirty="0" err="1" smtClean="0"/>
              <a:t>concorrente</a:t>
            </a:r>
            <a:r>
              <a:rPr lang="en-US" dirty="0" smtClean="0"/>
              <a:t> decide se </a:t>
            </a:r>
            <a:r>
              <a:rPr lang="en-US" dirty="0" err="1" smtClean="0"/>
              <a:t>mantém</a:t>
            </a:r>
            <a:r>
              <a:rPr lang="en-US" dirty="0" smtClean="0"/>
              <a:t> a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inicialmente</a:t>
            </a:r>
            <a:r>
              <a:rPr lang="en-US" dirty="0" smtClean="0"/>
              <a:t> </a:t>
            </a:r>
            <a:r>
              <a:rPr lang="en-US" dirty="0" err="1" smtClean="0"/>
              <a:t>escolhida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se </a:t>
            </a:r>
            <a:r>
              <a:rPr lang="en-US" dirty="0" err="1" smtClean="0"/>
              <a:t>muda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510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t-PT" dirty="0" smtClean="0"/>
              <a:t>RESPOSTA: É um programa interactivo com um largo espectro de utilizações: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Cálculos Numéricos com precisão arbitrária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 que é o </a:t>
            </a:r>
            <a:r>
              <a:rPr lang="pt-PT" dirty="0" err="1" smtClean="0"/>
              <a:t>Mathematica</a:t>
            </a:r>
            <a:r>
              <a:rPr lang="pt-PT" dirty="0" smtClean="0"/>
              <a:t> ??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06"/>
          <a:stretch/>
        </p:blipFill>
        <p:spPr bwMode="auto">
          <a:xfrm>
            <a:off x="1403648" y="3081536"/>
            <a:ext cx="5493584" cy="334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39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5688632" cy="642942"/>
          </a:xfrm>
        </p:spPr>
        <p:txBody>
          <a:bodyPr>
            <a:normAutofit/>
          </a:bodyPr>
          <a:lstStyle/>
          <a:p>
            <a:r>
              <a:rPr lang="pt-PT" dirty="0" smtClean="0"/>
              <a:t>Cálculos simbólicos e simplificação de expressões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01040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8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Matrizes e Álgebra Linear</a:t>
            </a:r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84" y="1640051"/>
            <a:ext cx="55340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83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PT" dirty="0"/>
          </a:p>
          <a:p>
            <a:endParaRPr lang="pt-PT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680520" cy="642942"/>
          </a:xfrm>
        </p:spPr>
        <p:txBody>
          <a:bodyPr>
            <a:normAutofit/>
          </a:bodyPr>
          <a:lstStyle/>
          <a:p>
            <a:r>
              <a:rPr lang="pt-PT" dirty="0" smtClean="0"/>
              <a:t>Gráficos e visualização de dados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5"/>
            <a:ext cx="41148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56007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9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497485"/>
            <a:ext cx="51244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65772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Resolução de Equações</a:t>
            </a:r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677371" cy="400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61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678</Words>
  <Application>Microsoft Macintosh PowerPoint</Application>
  <PresentationFormat>On-screen Show (4:3)</PresentationFormat>
  <Paragraphs>90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MCEF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Ogilvy Portugal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ramaral</dc:creator>
  <cp:lastModifiedBy>João Janela</cp:lastModifiedBy>
  <cp:revision>81</cp:revision>
  <dcterms:created xsi:type="dcterms:W3CDTF">2011-09-08T09:34:42Z</dcterms:created>
  <dcterms:modified xsi:type="dcterms:W3CDTF">2012-09-19T13:46:10Z</dcterms:modified>
</cp:coreProperties>
</file>