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11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510" autoAdjust="0"/>
  </p:normalViewPr>
  <p:slideViewPr>
    <p:cSldViewPr>
      <p:cViewPr varScale="1">
        <p:scale>
          <a:sx n="104" d="100"/>
          <a:sy n="104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EG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20.0</c:v>
                </c:pt>
                <c:pt idx="1">
                  <c:v>60.0</c:v>
                </c:pt>
                <c:pt idx="2">
                  <c:v>100.0</c:v>
                </c:pt>
                <c:pt idx="3">
                  <c:v>200.0</c:v>
                </c:pt>
                <c:pt idx="4">
                  <c:v>500.0</c:v>
                </c:pt>
                <c:pt idx="5">
                  <c:v>1000.0</c:v>
                </c:pt>
                <c:pt idx="6">
                  <c:v>2000.0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0.00921</c:v>
                </c:pt>
                <c:pt idx="1">
                  <c:v>0.07166</c:v>
                </c:pt>
                <c:pt idx="2">
                  <c:v>0.21481</c:v>
                </c:pt>
                <c:pt idx="3">
                  <c:v>1.06938</c:v>
                </c:pt>
                <c:pt idx="4">
                  <c:v>9.29272</c:v>
                </c:pt>
                <c:pt idx="5">
                  <c:v>54.3801</c:v>
                </c:pt>
                <c:pt idx="6">
                  <c:v>357.582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J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20.0</c:v>
                </c:pt>
                <c:pt idx="1">
                  <c:v>60.0</c:v>
                </c:pt>
                <c:pt idx="2">
                  <c:v>100.0</c:v>
                </c:pt>
                <c:pt idx="3">
                  <c:v>200.0</c:v>
                </c:pt>
                <c:pt idx="4">
                  <c:v>500.0</c:v>
                </c:pt>
                <c:pt idx="5">
                  <c:v>1000.0</c:v>
                </c:pt>
                <c:pt idx="6">
                  <c:v>2000.0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0.03241</c:v>
                </c:pt>
                <c:pt idx="1">
                  <c:v>0.24006</c:v>
                </c:pt>
                <c:pt idx="2">
                  <c:v>0.62817</c:v>
                </c:pt>
                <c:pt idx="3">
                  <c:v>2.45412</c:v>
                </c:pt>
                <c:pt idx="4">
                  <c:v>14.2578</c:v>
                </c:pt>
                <c:pt idx="5">
                  <c:v>53.8925</c:v>
                </c:pt>
                <c:pt idx="6">
                  <c:v>209.954</c:v>
                </c:pt>
              </c:numCache>
            </c:numRef>
          </c:val>
          <c:smooth val="1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GS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20.0</c:v>
                </c:pt>
                <c:pt idx="1">
                  <c:v>60.0</c:v>
                </c:pt>
                <c:pt idx="2">
                  <c:v>100.0</c:v>
                </c:pt>
                <c:pt idx="3">
                  <c:v>200.0</c:v>
                </c:pt>
                <c:pt idx="4">
                  <c:v>500.0</c:v>
                </c:pt>
                <c:pt idx="5">
                  <c:v>1000.0</c:v>
                </c:pt>
                <c:pt idx="6">
                  <c:v>2000.0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0.01172</c:v>
                </c:pt>
                <c:pt idx="1">
                  <c:v>0.08748</c:v>
                </c:pt>
                <c:pt idx="2">
                  <c:v>0.22568</c:v>
                </c:pt>
                <c:pt idx="3">
                  <c:v>0.87843</c:v>
                </c:pt>
                <c:pt idx="4">
                  <c:v>4.97512</c:v>
                </c:pt>
                <c:pt idx="5">
                  <c:v>19.6915</c:v>
                </c:pt>
                <c:pt idx="6">
                  <c:v>79.383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812392"/>
        <c:axId val="2100815416"/>
      </c:lineChart>
      <c:catAx>
        <c:axId val="2100812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0815416"/>
        <c:crosses val="autoZero"/>
        <c:auto val="1"/>
        <c:lblAlgn val="ctr"/>
        <c:lblOffset val="100"/>
        <c:noMultiLvlLbl val="0"/>
      </c:catAx>
      <c:valAx>
        <c:axId val="2100815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0812392"/>
        <c:crosses val="autoZero"/>
        <c:crossBetween val="between"/>
      </c:valAx>
    </c:plotArea>
    <c:legend>
      <c:legendPos val="r"/>
      <c:layout/>
      <c:overlay val="0"/>
    </c:legend>
    <c:plotVisOnly val="1"/>
    <c:dispBlanksAs val="span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capa licenciatura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88840"/>
            <a:ext cx="5040560" cy="609592"/>
          </a:xfrm>
        </p:spPr>
        <p:txBody>
          <a:bodyPr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Licenciaturas</a:t>
            </a:r>
            <a:endParaRPr lang="pt-PT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755576" y="2852936"/>
            <a:ext cx="6400800" cy="6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5576" y="2924944"/>
            <a:ext cx="44644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err="1" smtClean="0"/>
              <a:t>Economia</a:t>
            </a:r>
            <a:endParaRPr lang="pt-P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3573463"/>
            <a:ext cx="1584399" cy="503237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smtClean="0"/>
              <a:t>Set 2011</a:t>
            </a:r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3006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2.TÍTULO DO CAPÍTULO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9" hasCustomPrompt="1"/>
          </p:nvPr>
        </p:nvSpPr>
        <p:spPr>
          <a:xfrm>
            <a:off x="1728718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Substítulo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0" name="Content Placeholder 2"/>
          <p:cNvSpPr>
            <a:spLocks noGrp="1"/>
          </p:cNvSpPr>
          <p:nvPr>
            <p:ph idx="30" hasCustomPrompt="1"/>
          </p:nvPr>
        </p:nvSpPr>
        <p:spPr>
          <a:xfrm>
            <a:off x="17287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1.TÍTULO DO CAPÍTULO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31" hasCustomPrompt="1"/>
          </p:nvPr>
        </p:nvSpPr>
        <p:spPr>
          <a:xfrm>
            <a:off x="1728718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2" name="Content Placeholder 2"/>
          <p:cNvSpPr>
            <a:spLocks noGrp="1"/>
          </p:cNvSpPr>
          <p:nvPr>
            <p:ph idx="32" hasCustomPrompt="1"/>
          </p:nvPr>
        </p:nvSpPr>
        <p:spPr>
          <a:xfrm>
            <a:off x="1728718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3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286356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4" name="Content Placeholder 2"/>
          <p:cNvSpPr>
            <a:spLocks noGrp="1"/>
          </p:cNvSpPr>
          <p:nvPr>
            <p:ph idx="34" hasCustomPrompt="1"/>
          </p:nvPr>
        </p:nvSpPr>
        <p:spPr>
          <a:xfrm>
            <a:off x="5286356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5" name="Content Placeholder 2"/>
          <p:cNvSpPr>
            <a:spLocks noGrp="1"/>
          </p:cNvSpPr>
          <p:nvPr>
            <p:ph idx="35" hasCustomPrompt="1"/>
          </p:nvPr>
        </p:nvSpPr>
        <p:spPr>
          <a:xfrm>
            <a:off x="5286356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  </a:t>
            </a:r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842968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Kvlcmbknbjkvcnxbjcvnbmjvc,nxbm,vcnbjvcnbjkvcbnjkcvbkjcvbnjvkcbnjcvkbnkjvcnbjkvcbnjvkcbnkjvcbnkjvcfdgfdgfdgfdgfdgdgdfgdfgfd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44420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131840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352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ramaral\Desktop\Templates iseg JPEG\contra capa licenciatura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4427984" y="2924944"/>
            <a:ext cx="2520280" cy="6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www.iseg.utl.pt</a:t>
            </a:r>
            <a:endParaRPr kumimoji="0" lang="pt-PT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5FFA-97E4-4DDB-93DA-A67C928C0134}" type="datetimeFigureOut">
              <a:rPr lang="pt-PT" smtClean="0"/>
              <a:pPr/>
              <a:t>11/3/11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7E43-DD50-4759-88C4-C7B5A2194701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sz="2400" dirty="0" smtClean="0"/>
              <a:t>Sistemas de equações lineares</a:t>
            </a:r>
            <a:endParaRPr lang="pt-PT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MCEF		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2011/12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75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429684" cy="4320480"/>
          </a:xfrm>
        </p:spPr>
        <p:txBody>
          <a:bodyPr/>
          <a:lstStyle/>
          <a:p>
            <a:r>
              <a:rPr lang="en-US" dirty="0" err="1" smtClean="0"/>
              <a:t>Pensando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normas</a:t>
            </a:r>
            <a:r>
              <a:rPr lang="en-US" dirty="0" smtClean="0"/>
              <a:t> </a:t>
            </a:r>
            <a:r>
              <a:rPr lang="en-US" dirty="0" err="1" smtClean="0"/>
              <a:t>matriciais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estudámos</a:t>
            </a:r>
            <a:r>
              <a:rPr lang="en-US" dirty="0" smtClean="0"/>
              <a:t>, </a:t>
            </a:r>
            <a:r>
              <a:rPr lang="en-US" dirty="0" err="1" smtClean="0"/>
              <a:t>elas</a:t>
            </a:r>
            <a:r>
              <a:rPr lang="en-US" dirty="0" smtClean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inferiores</a:t>
            </a:r>
            <a:r>
              <a:rPr lang="en-US" dirty="0" smtClean="0"/>
              <a:t> a 1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matriz</a:t>
            </a:r>
            <a:r>
              <a:rPr lang="en-US" dirty="0" smtClean="0"/>
              <a:t> C se o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elemento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diagonal de A for </a:t>
            </a:r>
            <a:r>
              <a:rPr lang="en-US" dirty="0" err="1" smtClean="0"/>
              <a:t>estritamente</a:t>
            </a:r>
            <a:r>
              <a:rPr lang="en-US" dirty="0" smtClean="0"/>
              <a:t> superior a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elementos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( no </a:t>
            </a:r>
            <a:r>
              <a:rPr lang="en-US" dirty="0" err="1" smtClean="0"/>
              <a:t>caso</a:t>
            </a:r>
            <a:r>
              <a:rPr lang="en-US" dirty="0" smtClean="0"/>
              <a:t> da </a:t>
            </a:r>
            <a:r>
              <a:rPr lang="en-US" dirty="0" err="1" smtClean="0"/>
              <a:t>norma</a:t>
            </a:r>
            <a:r>
              <a:rPr lang="en-US" dirty="0" smtClean="0"/>
              <a:t> </a:t>
            </a:r>
            <a:r>
              <a:rPr lang="en-US" dirty="0" err="1" smtClean="0"/>
              <a:t>infinito</a:t>
            </a:r>
            <a:r>
              <a:rPr lang="en-US" dirty="0" smtClean="0"/>
              <a:t>)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coluna</a:t>
            </a:r>
            <a:r>
              <a:rPr lang="en-US" dirty="0" smtClean="0"/>
              <a:t> (no </a:t>
            </a:r>
            <a:r>
              <a:rPr lang="en-US" dirty="0" err="1" smtClean="0"/>
              <a:t>caso</a:t>
            </a:r>
            <a:r>
              <a:rPr lang="en-US" dirty="0" smtClean="0"/>
              <a:t> da </a:t>
            </a:r>
            <a:r>
              <a:rPr lang="en-US" dirty="0" err="1" smtClean="0"/>
              <a:t>norma</a:t>
            </a:r>
            <a:r>
              <a:rPr lang="en-US" dirty="0" smtClean="0"/>
              <a:t> 1). De facto,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Este facto </a:t>
            </a:r>
            <a:r>
              <a:rPr lang="en-US" dirty="0" err="1" smtClean="0"/>
              <a:t>motiva</a:t>
            </a:r>
            <a:r>
              <a:rPr lang="en-US" dirty="0" smtClean="0"/>
              <a:t> a </a:t>
            </a:r>
            <a:r>
              <a:rPr lang="en-US" dirty="0" err="1" smtClean="0"/>
              <a:t>definição</a:t>
            </a:r>
            <a:r>
              <a:rPr lang="en-US" dirty="0" smtClean="0"/>
              <a:t> </a:t>
            </a:r>
            <a:r>
              <a:rPr lang="en-US" dirty="0" err="1" smtClean="0"/>
              <a:t>seguinte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544616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Condições</a:t>
            </a:r>
            <a:r>
              <a:rPr lang="en-US" dirty="0" smtClean="0"/>
              <a:t> </a:t>
            </a:r>
            <a:r>
              <a:rPr lang="en-US" dirty="0" err="1" smtClean="0"/>
              <a:t>suficientes</a:t>
            </a:r>
            <a:r>
              <a:rPr lang="en-US" dirty="0" smtClean="0"/>
              <a:t> de </a:t>
            </a:r>
            <a:r>
              <a:rPr lang="en-US" dirty="0" err="1" smtClean="0"/>
              <a:t>convergência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61048"/>
            <a:ext cx="66167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5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2" y="1772816"/>
            <a:ext cx="79121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9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7416824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Condições</a:t>
            </a:r>
            <a:r>
              <a:rPr lang="en-US" dirty="0" smtClean="0"/>
              <a:t> </a:t>
            </a:r>
            <a:r>
              <a:rPr lang="en-US" dirty="0" err="1" smtClean="0"/>
              <a:t>suficientes</a:t>
            </a:r>
            <a:r>
              <a:rPr lang="en-US" dirty="0" smtClean="0"/>
              <a:t> de </a:t>
            </a:r>
            <a:r>
              <a:rPr lang="en-US" dirty="0" err="1" smtClean="0"/>
              <a:t>convergência</a:t>
            </a:r>
            <a:r>
              <a:rPr lang="en-US" dirty="0" smtClean="0"/>
              <a:t>: O </a:t>
            </a:r>
            <a:r>
              <a:rPr lang="en-US" dirty="0" err="1" smtClean="0"/>
              <a:t>resultado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4" y="2324968"/>
            <a:ext cx="79121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48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6" y="1868889"/>
            <a:ext cx="79121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1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r>
              <a:rPr lang="en-US" dirty="0" smtClean="0"/>
              <a:t> do </a:t>
            </a:r>
            <a:r>
              <a:rPr lang="en-US" dirty="0" err="1" smtClean="0"/>
              <a:t>erro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84524"/>
            <a:ext cx="78994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2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de Gauss-Seidel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803877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7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de Gauss-Seidel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9" y="2144949"/>
            <a:ext cx="8122721" cy="40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56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616624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Convergência</a:t>
            </a:r>
            <a:r>
              <a:rPr lang="en-US" dirty="0" smtClean="0"/>
              <a:t> do </a:t>
            </a:r>
            <a:r>
              <a:rPr lang="en-US" dirty="0" err="1" smtClean="0"/>
              <a:t>método</a:t>
            </a:r>
            <a:r>
              <a:rPr lang="en-US" dirty="0" smtClean="0"/>
              <a:t> de Gauss-Seidel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81448"/>
            <a:ext cx="79121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46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429684" cy="43924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Método</a:t>
            </a:r>
            <a:r>
              <a:rPr lang="en-US" dirty="0" smtClean="0"/>
              <a:t> de </a:t>
            </a:r>
            <a:r>
              <a:rPr lang="en-US" dirty="0" err="1" smtClean="0"/>
              <a:t>eliminação</a:t>
            </a:r>
            <a:r>
              <a:rPr lang="en-US" dirty="0" smtClean="0"/>
              <a:t> de Gauss </a:t>
            </a:r>
            <a:r>
              <a:rPr lang="en-US" dirty="0" err="1" smtClean="0"/>
              <a:t>consiste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transformação</a:t>
            </a:r>
            <a:r>
              <a:rPr lang="en-US" dirty="0" smtClean="0"/>
              <a:t> do </a:t>
            </a:r>
            <a:r>
              <a:rPr lang="en-US" dirty="0" err="1" smtClean="0"/>
              <a:t>sistema</a:t>
            </a:r>
            <a:r>
              <a:rPr lang="en-US" dirty="0" smtClean="0"/>
              <a:t> linear </a:t>
            </a:r>
            <a:r>
              <a:rPr lang="en-US" dirty="0" err="1" smtClean="0"/>
              <a:t>inicial</a:t>
            </a:r>
            <a:r>
              <a:rPr lang="en-US" dirty="0" smtClean="0"/>
              <a:t>, </a:t>
            </a:r>
            <a:r>
              <a:rPr lang="en-US" dirty="0" err="1" smtClean="0"/>
              <a:t>utilizando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operações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aletram</a:t>
            </a:r>
            <a:r>
              <a:rPr lang="en-US" dirty="0" smtClean="0"/>
              <a:t> as </a:t>
            </a:r>
            <a:r>
              <a:rPr lang="en-US" dirty="0" err="1" smtClean="0"/>
              <a:t>respectivas</a:t>
            </a:r>
            <a:r>
              <a:rPr lang="en-US" dirty="0" smtClean="0"/>
              <a:t> </a:t>
            </a:r>
            <a:r>
              <a:rPr lang="en-US" dirty="0" err="1" smtClean="0"/>
              <a:t>soluções</a:t>
            </a:r>
            <a:r>
              <a:rPr lang="en-US" dirty="0" smtClean="0"/>
              <a:t>,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chegar</a:t>
            </a:r>
            <a:r>
              <a:rPr lang="en-US" dirty="0" smtClean="0"/>
              <a:t> a um </a:t>
            </a:r>
            <a:r>
              <a:rPr lang="en-US" dirty="0" err="1" smtClean="0"/>
              <a:t>sistema</a:t>
            </a:r>
            <a:r>
              <a:rPr lang="en-US" dirty="0" smtClean="0"/>
              <a:t> de “</a:t>
            </a:r>
            <a:r>
              <a:rPr lang="en-US" dirty="0" err="1" smtClean="0"/>
              <a:t>fácil</a:t>
            </a:r>
            <a:r>
              <a:rPr lang="en-US" dirty="0" smtClean="0"/>
              <a:t>” </a:t>
            </a:r>
            <a:r>
              <a:rPr lang="en-US" dirty="0" err="1" smtClean="0"/>
              <a:t>resolução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estes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têm</a:t>
            </a:r>
            <a:r>
              <a:rPr lang="en-US" dirty="0" smtClean="0"/>
              <a:t>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r>
              <a:rPr lang="en-US" dirty="0" smtClean="0"/>
              <a:t>, </a:t>
            </a:r>
            <a:r>
              <a:rPr lang="en-US" dirty="0" err="1" smtClean="0"/>
              <a:t>sendo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último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de </a:t>
            </a:r>
            <a:r>
              <a:rPr lang="en-US" dirty="0" err="1" smtClean="0"/>
              <a:t>resolução</a:t>
            </a:r>
            <a:r>
              <a:rPr lang="en-US" dirty="0" smtClean="0"/>
              <a:t> trivial.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7200800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diretos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lineares</a:t>
            </a:r>
            <a:r>
              <a:rPr lang="en-US" dirty="0" smtClean="0"/>
              <a:t>: </a:t>
            </a:r>
            <a:r>
              <a:rPr lang="en-US" dirty="0" err="1" smtClean="0"/>
              <a:t>Eliminação</a:t>
            </a:r>
            <a:r>
              <a:rPr lang="en-US" dirty="0" smtClean="0"/>
              <a:t> de Gauss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3245659"/>
            <a:ext cx="8028384" cy="27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70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616624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Método</a:t>
            </a:r>
            <a:r>
              <a:rPr lang="en-US" dirty="0" smtClean="0"/>
              <a:t> de </a:t>
            </a:r>
            <a:r>
              <a:rPr lang="en-US" dirty="0" err="1" smtClean="0"/>
              <a:t>eliminação</a:t>
            </a:r>
            <a:r>
              <a:rPr lang="en-US" dirty="0" smtClean="0"/>
              <a:t> de Gauss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6480720" cy="44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7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429684" cy="1224136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lineares</a:t>
            </a:r>
            <a:r>
              <a:rPr lang="en-US" dirty="0" smtClean="0"/>
              <a:t> </a:t>
            </a:r>
            <a:r>
              <a:rPr lang="en-US" dirty="0" err="1" smtClean="0"/>
              <a:t>constituem</a:t>
            </a:r>
            <a:r>
              <a:rPr lang="en-US" dirty="0" smtClean="0"/>
              <a:t> um </a:t>
            </a:r>
            <a:r>
              <a:rPr lang="en-US" dirty="0" err="1" smtClean="0"/>
              <a:t>caso</a:t>
            </a:r>
            <a:r>
              <a:rPr lang="en-US" dirty="0" smtClean="0"/>
              <a:t> particular dos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lineares</a:t>
            </a:r>
            <a:r>
              <a:rPr lang="en-US" dirty="0" smtClean="0"/>
              <a:t>, </a:t>
            </a:r>
            <a:r>
              <a:rPr lang="en-US" dirty="0" err="1" smtClean="0"/>
              <a:t>sendo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estudados</a:t>
            </a:r>
            <a:r>
              <a:rPr lang="en-US" dirty="0" smtClean="0"/>
              <a:t> se </a:t>
            </a:r>
            <a:r>
              <a:rPr lang="en-US" dirty="0" err="1" smtClean="0"/>
              <a:t>aplicam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a </a:t>
            </a:r>
            <a:r>
              <a:rPr lang="en-US" dirty="0" err="1" smtClean="0"/>
              <a:t>estes</a:t>
            </a:r>
            <a:r>
              <a:rPr lang="en-US" dirty="0" smtClean="0"/>
              <a:t>. </a:t>
            </a:r>
            <a:r>
              <a:rPr lang="en-US" dirty="0" err="1" smtClean="0"/>
              <a:t>Chamamos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lineares</a:t>
            </a:r>
            <a:r>
              <a:rPr lang="en-US" dirty="0" smtClean="0"/>
              <a:t> a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do </a:t>
            </a:r>
            <a:r>
              <a:rPr lang="en-US" dirty="0" err="1" smtClean="0"/>
              <a:t>tipo</a:t>
            </a:r>
            <a:r>
              <a:rPr lang="en-US" dirty="0"/>
              <a:t>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Lineares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4" y="3548980"/>
            <a:ext cx="66421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09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7344816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Comparação</a:t>
            </a:r>
            <a:r>
              <a:rPr lang="en-US" dirty="0" smtClean="0"/>
              <a:t> dos </a:t>
            </a:r>
            <a:r>
              <a:rPr lang="en-US" dirty="0" err="1" smtClean="0"/>
              <a:t>métodos</a:t>
            </a:r>
            <a:r>
              <a:rPr lang="en-US" dirty="0" smtClean="0"/>
              <a:t> (tempo de </a:t>
            </a:r>
            <a:r>
              <a:rPr lang="en-US" dirty="0" err="1" smtClean="0"/>
              <a:t>computação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segundos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531763"/>
              </p:ext>
            </p:extLst>
          </p:nvPr>
        </p:nvGraphicFramePr>
        <p:xfrm>
          <a:off x="1619672" y="2420888"/>
          <a:ext cx="521833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331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Elim</a:t>
                      </a:r>
                      <a:r>
                        <a:rPr lang="en-US" dirty="0" smtClean="0"/>
                        <a:t>. Gauss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Jacobi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Gauss-Seidel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0.00921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0.03241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0.01172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0.07166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0.24006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0.08748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0.21481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0.62817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0.22568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1.06938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2.45412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0.87843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9.29272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14.2578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4.97512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54.3801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53.8925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19.6915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357.582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209.954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79.383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893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256584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Comparação</a:t>
            </a:r>
            <a:r>
              <a:rPr lang="en-US" dirty="0" smtClean="0"/>
              <a:t> dos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392876"/>
              </p:ext>
            </p:extLst>
          </p:nvPr>
        </p:nvGraphicFramePr>
        <p:xfrm>
          <a:off x="1475656" y="2060848"/>
          <a:ext cx="6502400" cy="431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6334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429684" cy="2160240"/>
          </a:xfrm>
        </p:spPr>
        <p:txBody>
          <a:bodyPr/>
          <a:lstStyle/>
          <a:p>
            <a:r>
              <a:rPr lang="en-US" dirty="0" err="1" smtClean="0"/>
              <a:t>Suponhamos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pretendemos</a:t>
            </a:r>
            <a:r>
              <a:rPr lang="en-US" dirty="0" smtClean="0"/>
              <a:t> resolver o </a:t>
            </a:r>
            <a:r>
              <a:rPr lang="en-US" dirty="0" err="1" smtClean="0"/>
              <a:t>sistema</a:t>
            </a:r>
            <a:r>
              <a:rPr lang="en-US" dirty="0" smtClean="0"/>
              <a:t> linear A x = b, mas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dispomos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aproximação</a:t>
            </a:r>
            <a:r>
              <a:rPr lang="en-US" dirty="0" smtClean="0"/>
              <a:t> do </a:t>
            </a:r>
            <a:r>
              <a:rPr lang="en-US" dirty="0" err="1" smtClean="0"/>
              <a:t>segundo</a:t>
            </a:r>
            <a:r>
              <a:rPr lang="en-US" dirty="0" smtClean="0"/>
              <a:t> </a:t>
            </a:r>
            <a:r>
              <a:rPr lang="en-US" dirty="0" err="1" smtClean="0"/>
              <a:t>membro</a:t>
            </a:r>
            <a:r>
              <a:rPr lang="en-US" dirty="0" smtClean="0"/>
              <a:t> b. </a:t>
            </a:r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ocorre</a:t>
            </a:r>
            <a:r>
              <a:rPr lang="en-US" dirty="0" smtClean="0"/>
              <a:t> </a:t>
            </a:r>
            <a:r>
              <a:rPr lang="en-US" dirty="0" err="1" smtClean="0"/>
              <a:t>frequentemente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aplicações</a:t>
            </a:r>
            <a:r>
              <a:rPr lang="en-US" dirty="0" smtClean="0"/>
              <a:t>, </a:t>
            </a:r>
            <a:r>
              <a:rPr lang="en-US" dirty="0" err="1" smtClean="0"/>
              <a:t>estando</a:t>
            </a:r>
            <a:r>
              <a:rPr lang="en-US" dirty="0" smtClean="0"/>
              <a:t> </a:t>
            </a:r>
            <a:r>
              <a:rPr lang="en-US" dirty="0" err="1" smtClean="0"/>
              <a:t>normalmente</a:t>
            </a:r>
            <a:r>
              <a:rPr lang="en-US" dirty="0" smtClean="0"/>
              <a:t> </a:t>
            </a:r>
            <a:r>
              <a:rPr lang="en-US" dirty="0" err="1" smtClean="0"/>
              <a:t>ligado</a:t>
            </a:r>
            <a:r>
              <a:rPr lang="en-US" dirty="0" smtClean="0"/>
              <a:t> a </a:t>
            </a:r>
            <a:r>
              <a:rPr lang="en-US" dirty="0" err="1" smtClean="0"/>
              <a:t>erros</a:t>
            </a:r>
            <a:r>
              <a:rPr lang="en-US" dirty="0" smtClean="0"/>
              <a:t> de </a:t>
            </a:r>
            <a:r>
              <a:rPr lang="en-US" dirty="0" err="1" smtClean="0"/>
              <a:t>medição</a:t>
            </a:r>
            <a:r>
              <a:rPr lang="en-US" dirty="0" smtClean="0"/>
              <a:t>, </a:t>
            </a:r>
            <a:r>
              <a:rPr lang="en-US" dirty="0" err="1" smtClean="0"/>
              <a:t>amostragem</a:t>
            </a:r>
            <a:r>
              <a:rPr lang="en-US" dirty="0" smtClean="0"/>
              <a:t>, </a:t>
            </a:r>
            <a:r>
              <a:rPr lang="en-US" dirty="0" err="1" smtClean="0"/>
              <a:t>estamação</a:t>
            </a:r>
            <a:r>
              <a:rPr lang="en-US" dirty="0" smtClean="0"/>
              <a:t> de </a:t>
            </a:r>
            <a:r>
              <a:rPr lang="en-US" dirty="0" err="1" smtClean="0"/>
              <a:t>parâmetros</a:t>
            </a:r>
            <a:r>
              <a:rPr lang="en-US" dirty="0" smtClean="0"/>
              <a:t>, etc.</a:t>
            </a:r>
          </a:p>
          <a:p>
            <a:endParaRPr lang="en-US" dirty="0"/>
          </a:p>
          <a:p>
            <a:r>
              <a:rPr lang="en-US" dirty="0" smtClean="0"/>
              <a:t>O </a:t>
            </a: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dizer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erro</a:t>
            </a:r>
            <a:r>
              <a:rPr lang="en-US" dirty="0" smtClean="0"/>
              <a:t> </a:t>
            </a:r>
            <a:r>
              <a:rPr lang="en-US" dirty="0" err="1" smtClean="0"/>
              <a:t>inerente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afecta</a:t>
            </a:r>
            <a:r>
              <a:rPr lang="en-US" dirty="0" smtClean="0"/>
              <a:t> a </a:t>
            </a:r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deste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6048672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Condicinamento</a:t>
            </a:r>
            <a:r>
              <a:rPr lang="en-US" dirty="0" smtClean="0"/>
              <a:t> de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lineares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88" y="4487555"/>
            <a:ext cx="6172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3852428" cy="158417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76" y="2132856"/>
            <a:ext cx="4196920" cy="165618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6" y="4725144"/>
            <a:ext cx="3098800" cy="723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32" y="4797152"/>
            <a:ext cx="323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26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429684" cy="1368152"/>
          </a:xfrm>
        </p:spPr>
        <p:txBody>
          <a:bodyPr/>
          <a:lstStyle/>
          <a:p>
            <a:r>
              <a:rPr lang="en-US" dirty="0" err="1" smtClean="0"/>
              <a:t>Dizemos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matriz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condicionada</a:t>
            </a:r>
            <a:r>
              <a:rPr lang="en-US" dirty="0" smtClean="0"/>
              <a:t> se </a:t>
            </a:r>
            <a:r>
              <a:rPr lang="en-US" dirty="0" err="1" smtClean="0"/>
              <a:t>pequenos</a:t>
            </a:r>
            <a:r>
              <a:rPr lang="en-US" dirty="0" smtClean="0"/>
              <a:t> </a:t>
            </a:r>
            <a:r>
              <a:rPr lang="en-US" dirty="0" err="1" smtClean="0"/>
              <a:t>erros</a:t>
            </a:r>
            <a:r>
              <a:rPr lang="en-US" dirty="0" smtClean="0"/>
              <a:t> </a:t>
            </a:r>
            <a:r>
              <a:rPr lang="en-US" dirty="0" err="1" smtClean="0"/>
              <a:t>relativos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dados </a:t>
            </a:r>
            <a:r>
              <a:rPr lang="en-US" dirty="0" err="1" smtClean="0"/>
              <a:t>conduzem</a:t>
            </a:r>
            <a:r>
              <a:rPr lang="en-US" dirty="0" smtClean="0"/>
              <a:t> a </a:t>
            </a:r>
            <a:r>
              <a:rPr lang="en-US" dirty="0" err="1" smtClean="0"/>
              <a:t>pequenos</a:t>
            </a:r>
            <a:r>
              <a:rPr lang="en-US" dirty="0" smtClean="0"/>
              <a:t> </a:t>
            </a:r>
            <a:r>
              <a:rPr lang="en-US" dirty="0" err="1" smtClean="0"/>
              <a:t>erros</a:t>
            </a:r>
            <a:r>
              <a:rPr lang="en-US" dirty="0" smtClean="0"/>
              <a:t> </a:t>
            </a:r>
            <a:r>
              <a:rPr lang="en-US" dirty="0" err="1" smtClean="0"/>
              <a:t>relativos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r>
              <a:rPr lang="en-US" dirty="0" smtClean="0"/>
              <a:t>. </a:t>
            </a:r>
            <a:r>
              <a:rPr lang="en-US" dirty="0" err="1" smtClean="0"/>
              <a:t>Dizemos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matriz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mal </a:t>
            </a:r>
            <a:r>
              <a:rPr lang="en-US" dirty="0" err="1" smtClean="0"/>
              <a:t>condicionada</a:t>
            </a:r>
            <a:r>
              <a:rPr lang="en-US" dirty="0" smtClean="0"/>
              <a:t> se </a:t>
            </a:r>
            <a:r>
              <a:rPr lang="en-US" dirty="0" err="1" smtClean="0"/>
              <a:t>pequenos</a:t>
            </a:r>
            <a:r>
              <a:rPr lang="en-US" dirty="0" smtClean="0"/>
              <a:t> </a:t>
            </a:r>
            <a:r>
              <a:rPr lang="en-US" dirty="0" err="1" smtClean="0"/>
              <a:t>erros</a:t>
            </a:r>
            <a:r>
              <a:rPr lang="en-US" dirty="0" smtClean="0"/>
              <a:t> </a:t>
            </a:r>
            <a:r>
              <a:rPr lang="en-US" dirty="0" err="1" smtClean="0"/>
              <a:t>relativos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dados </a:t>
            </a:r>
            <a:r>
              <a:rPr lang="en-US" dirty="0" err="1" smtClean="0"/>
              <a:t>dão</a:t>
            </a:r>
            <a:r>
              <a:rPr lang="en-US" dirty="0" smtClean="0"/>
              <a:t> </a:t>
            </a:r>
            <a:r>
              <a:rPr lang="en-US" dirty="0" err="1" smtClean="0"/>
              <a:t>origem</a:t>
            </a:r>
            <a:r>
              <a:rPr lang="en-US" dirty="0" smtClean="0"/>
              <a:t> a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erros</a:t>
            </a:r>
            <a:r>
              <a:rPr lang="en-US" dirty="0" smtClean="0"/>
              <a:t> </a:t>
            </a:r>
            <a:r>
              <a:rPr lang="en-US" dirty="0" err="1" smtClean="0"/>
              <a:t>relativos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Condicionamento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731214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37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112568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Exemplo</a:t>
            </a:r>
            <a:r>
              <a:rPr lang="en-US" dirty="0" smtClean="0"/>
              <a:t>: </a:t>
            </a:r>
            <a:r>
              <a:rPr lang="en-US" dirty="0" err="1" smtClean="0"/>
              <a:t>Modelos</a:t>
            </a:r>
            <a:r>
              <a:rPr lang="en-US" dirty="0" smtClean="0"/>
              <a:t> de Leontief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201961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/>
              <a:t>Modelos</a:t>
            </a:r>
            <a:r>
              <a:rPr lang="en-US" sz="2000" dirty="0"/>
              <a:t> </a:t>
            </a:r>
            <a:r>
              <a:rPr lang="en-US" sz="2000" dirty="0" err="1"/>
              <a:t>lineares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descrevem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economia</a:t>
            </a:r>
            <a:r>
              <a:rPr lang="en-US" sz="2000" dirty="0"/>
              <a:t> com 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US" sz="2000" dirty="0" err="1" smtClean="0"/>
              <a:t>indústrias</a:t>
            </a:r>
            <a:r>
              <a:rPr lang="en-US" sz="2000" dirty="0" smtClean="0"/>
              <a:t> </a:t>
            </a:r>
            <a:r>
              <a:rPr lang="en-US" sz="2000" dirty="0" err="1" smtClean="0"/>
              <a:t>produtivas</a:t>
            </a:r>
            <a:r>
              <a:rPr lang="en-US" sz="2000" dirty="0" smtClean="0"/>
              <a:t> </a:t>
            </a:r>
            <a:r>
              <a:rPr lang="en-US" sz="2000" dirty="0" err="1"/>
              <a:t>interdependentes</a:t>
            </a:r>
            <a:r>
              <a:rPr lang="en-US" sz="2000" dirty="0"/>
              <a:t>,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delas</a:t>
            </a:r>
            <a:r>
              <a:rPr lang="en-US" sz="2000" dirty="0"/>
              <a:t> </a:t>
            </a:r>
            <a:r>
              <a:rPr lang="en-US" sz="2000" dirty="0" err="1"/>
              <a:t>produzindo</a:t>
            </a:r>
            <a:r>
              <a:rPr lang="en-US" sz="2000" dirty="0"/>
              <a:t> um </a:t>
            </a:r>
            <a:r>
              <a:rPr lang="en-US" sz="2000" dirty="0" err="1" smtClean="0"/>
              <a:t>bem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Para </a:t>
            </a:r>
            <a:r>
              <a:rPr lang="en-US" sz="2000" dirty="0" err="1"/>
              <a:t>produzir</a:t>
            </a:r>
            <a:r>
              <a:rPr lang="en-US" sz="2000" dirty="0"/>
              <a:t> </a:t>
            </a:r>
            <a:r>
              <a:rPr lang="en-US" sz="2000" dirty="0" err="1"/>
              <a:t>esses</a:t>
            </a:r>
            <a:r>
              <a:rPr lang="en-US" sz="2000" dirty="0"/>
              <a:t> bens,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das </a:t>
            </a:r>
            <a:r>
              <a:rPr lang="en-US" sz="2000" dirty="0" err="1" smtClean="0"/>
              <a:t>indústrias</a:t>
            </a:r>
            <a:r>
              <a:rPr lang="en-US" sz="2000" dirty="0" smtClean="0"/>
              <a:t> </a:t>
            </a:r>
            <a:r>
              <a:rPr lang="en-US" sz="2000" dirty="0" err="1"/>
              <a:t>necessita</a:t>
            </a:r>
            <a:r>
              <a:rPr lang="en-US" sz="2000" dirty="0"/>
              <a:t> dos bens </a:t>
            </a:r>
            <a:r>
              <a:rPr lang="en-US" sz="2000" dirty="0" err="1"/>
              <a:t>produzidos</a:t>
            </a:r>
            <a:r>
              <a:rPr lang="en-US" sz="2000" dirty="0"/>
              <a:t> </a:t>
            </a:r>
            <a:r>
              <a:rPr lang="en-US" sz="2000" dirty="0" err="1"/>
              <a:t>pelas</a:t>
            </a:r>
            <a:r>
              <a:rPr lang="en-US" sz="2000" dirty="0"/>
              <a:t> </a:t>
            </a:r>
            <a:r>
              <a:rPr lang="en-US" sz="2000" dirty="0" err="1"/>
              <a:t>outras</a:t>
            </a:r>
            <a:r>
              <a:rPr lang="en-US" sz="2000" dirty="0"/>
              <a:t> </a:t>
            </a:r>
            <a:r>
              <a:rPr lang="en-US" sz="2000" dirty="0" err="1" smtClean="0"/>
              <a:t>indústrias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Cada</a:t>
            </a:r>
            <a:r>
              <a:rPr lang="en-US" sz="2000" dirty="0" smtClean="0"/>
              <a:t> </a:t>
            </a:r>
            <a:r>
              <a:rPr lang="en-US" sz="2000" dirty="0" err="1"/>
              <a:t>indústria</a:t>
            </a:r>
            <a:r>
              <a:rPr lang="en-US" sz="2000" dirty="0"/>
              <a:t>, </a:t>
            </a:r>
            <a:r>
              <a:rPr lang="en-US" sz="2000" dirty="0" err="1"/>
              <a:t>além</a:t>
            </a:r>
            <a:r>
              <a:rPr lang="en-US" sz="2000" dirty="0"/>
              <a:t> de </a:t>
            </a:r>
            <a:r>
              <a:rPr lang="en-US" sz="2000" dirty="0" err="1"/>
              <a:t>produzir</a:t>
            </a:r>
            <a:r>
              <a:rPr lang="en-US" sz="2000" dirty="0"/>
              <a:t> o </a:t>
            </a:r>
            <a:r>
              <a:rPr lang="en-US" sz="2000" dirty="0" err="1"/>
              <a:t>necessário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abastecer</a:t>
            </a:r>
            <a:r>
              <a:rPr lang="en-US" sz="2000" dirty="0"/>
              <a:t> as </a:t>
            </a:r>
            <a:r>
              <a:rPr lang="en-US" sz="2000" dirty="0" err="1"/>
              <a:t>restantes</a:t>
            </a:r>
            <a:r>
              <a:rPr lang="en-US" sz="2000" dirty="0"/>
              <a:t>, </a:t>
            </a:r>
            <a:r>
              <a:rPr lang="en-US" sz="2000" dirty="0" err="1"/>
              <a:t>deve</a:t>
            </a:r>
            <a:r>
              <a:rPr lang="en-US" sz="2000" dirty="0"/>
              <a:t> </a:t>
            </a:r>
            <a:r>
              <a:rPr lang="en-US" sz="2000" dirty="0" err="1"/>
              <a:t>ainda</a:t>
            </a:r>
            <a:r>
              <a:rPr lang="en-US" sz="2000" dirty="0"/>
              <a:t> </a:t>
            </a:r>
            <a:r>
              <a:rPr lang="en-US" sz="2000" dirty="0" err="1"/>
              <a:t>satisfazer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determinada</a:t>
            </a:r>
            <a:r>
              <a:rPr lang="en-US" sz="2000" dirty="0"/>
              <a:t> </a:t>
            </a:r>
            <a:r>
              <a:rPr lang="en-US" sz="2000" dirty="0" err="1"/>
              <a:t>procura</a:t>
            </a:r>
            <a:r>
              <a:rPr lang="en-US" sz="2000" dirty="0"/>
              <a:t> final do </a:t>
            </a:r>
            <a:r>
              <a:rPr lang="en-US" sz="2000" dirty="0" err="1"/>
              <a:t>bem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Os</a:t>
            </a:r>
            <a:r>
              <a:rPr lang="en-US" sz="2000" dirty="0" smtClean="0"/>
              <a:t> dados </a:t>
            </a:r>
            <a:r>
              <a:rPr lang="en-US" sz="2000" dirty="0" err="1" smtClean="0"/>
              <a:t>v</a:t>
            </a:r>
            <a:r>
              <a:rPr lang="en-US" sz="2000" dirty="0" err="1" smtClean="0"/>
              <a:t>êm</a:t>
            </a:r>
            <a:r>
              <a:rPr lang="en-US" sz="2000" dirty="0" smtClean="0"/>
              <a:t> </a:t>
            </a:r>
            <a:r>
              <a:rPr lang="en-US" sz="2000" dirty="0" err="1" smtClean="0"/>
              <a:t>normalmente</a:t>
            </a:r>
            <a:r>
              <a:rPr lang="en-US" sz="2000" dirty="0" smtClean="0"/>
              <a:t> </a:t>
            </a:r>
            <a:r>
              <a:rPr lang="en-US" sz="2000" dirty="0" err="1" smtClean="0"/>
              <a:t>agregados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ramo</a:t>
            </a:r>
            <a:r>
              <a:rPr lang="en-US" sz="2000" dirty="0" smtClean="0"/>
              <a:t> de </a:t>
            </a:r>
            <a:r>
              <a:rPr lang="en-US" sz="2000" dirty="0" err="1" smtClean="0"/>
              <a:t>actividade</a:t>
            </a:r>
            <a:r>
              <a:rPr lang="en-US" sz="2000" dirty="0" smtClean="0"/>
              <a:t>, com </a:t>
            </a:r>
            <a:r>
              <a:rPr lang="en-US" sz="2000" dirty="0" err="1" smtClean="0"/>
              <a:t>diversos</a:t>
            </a:r>
            <a:r>
              <a:rPr lang="en-US" sz="2000" dirty="0" smtClean="0"/>
              <a:t> </a:t>
            </a:r>
            <a:r>
              <a:rPr lang="en-US" sz="2000" dirty="0" err="1" smtClean="0"/>
              <a:t>níveis</a:t>
            </a:r>
            <a:r>
              <a:rPr lang="en-US" sz="2000" dirty="0" smtClean="0"/>
              <a:t> de </a:t>
            </a:r>
            <a:r>
              <a:rPr lang="en-US" sz="2000" dirty="0" err="1" smtClean="0"/>
              <a:t>agregação</a:t>
            </a:r>
            <a:r>
              <a:rPr lang="en-US" sz="2000" dirty="0" smtClean="0"/>
              <a:t>, a </a:t>
            </a:r>
            <a:r>
              <a:rPr lang="en-US" sz="2000" dirty="0" err="1" smtClean="0"/>
              <a:t>seleccionar</a:t>
            </a:r>
            <a:r>
              <a:rPr lang="en-US" sz="2000" dirty="0" smtClean="0"/>
              <a:t> </a:t>
            </a:r>
            <a:r>
              <a:rPr lang="en-US" sz="2000" dirty="0" err="1" smtClean="0"/>
              <a:t>conforme</a:t>
            </a:r>
            <a:r>
              <a:rPr lang="en-US" sz="2000" dirty="0" smtClean="0"/>
              <a:t> a </a:t>
            </a:r>
            <a:r>
              <a:rPr lang="en-US" sz="2000" dirty="0" err="1" smtClean="0"/>
              <a:t>aplicação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Os</a:t>
            </a:r>
            <a:r>
              <a:rPr lang="en-US" sz="2000" dirty="0" smtClean="0"/>
              <a:t> dados </a:t>
            </a:r>
            <a:r>
              <a:rPr lang="en-US" sz="2000" dirty="0" err="1" smtClean="0"/>
              <a:t>podem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expressos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unidades</a:t>
            </a:r>
            <a:r>
              <a:rPr lang="en-US" sz="2000" dirty="0" smtClean="0"/>
              <a:t> </a:t>
            </a:r>
            <a:r>
              <a:rPr lang="en-US" sz="2000" dirty="0" err="1" smtClean="0"/>
              <a:t>produzidas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unidades</a:t>
            </a:r>
            <a:r>
              <a:rPr lang="en-US" sz="2000" dirty="0" smtClean="0"/>
              <a:t> </a:t>
            </a:r>
            <a:r>
              <a:rPr lang="en-US" sz="2000" dirty="0" err="1" smtClean="0"/>
              <a:t>monetárias</a:t>
            </a:r>
            <a:r>
              <a:rPr lang="en-US" sz="2000" dirty="0" smtClean="0"/>
              <a:t>, </a:t>
            </a:r>
            <a:r>
              <a:rPr lang="en-US" sz="2000" dirty="0" err="1" smtClean="0"/>
              <a:t>consoante</a:t>
            </a:r>
            <a:r>
              <a:rPr lang="en-US" sz="2000" dirty="0" smtClean="0"/>
              <a:t> a </a:t>
            </a:r>
            <a:r>
              <a:rPr lang="en-US" sz="2000" dirty="0" err="1" smtClean="0"/>
              <a:t>informação</a:t>
            </a:r>
            <a:r>
              <a:rPr lang="en-US" sz="2000" dirty="0" smtClean="0"/>
              <a:t> </a:t>
            </a:r>
            <a:r>
              <a:rPr lang="en-US" sz="2000" dirty="0" err="1" smtClean="0"/>
              <a:t>disponível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0567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Formalizaç</a:t>
            </a:r>
            <a:r>
              <a:rPr lang="en-US" dirty="0" err="1" smtClean="0"/>
              <a:t>ão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741181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94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0" y="1851124"/>
            <a:ext cx="79248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55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Sistema</a:t>
            </a:r>
            <a:r>
              <a:rPr lang="en-US" dirty="0" smtClean="0"/>
              <a:t> de Leontief</a:t>
            </a:r>
            <a:endParaRPr lang="en-US" dirty="0"/>
          </a:p>
        </p:txBody>
      </p:sp>
      <p:pic>
        <p:nvPicPr>
          <p:cNvPr id="4" name="Picture 3" descr="latex-image-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6624736" cy="3937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28184" y="4149080"/>
            <a:ext cx="936104" cy="1656184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24328" y="3707740"/>
            <a:ext cx="141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Procura</a:t>
            </a:r>
            <a:r>
              <a:rPr lang="en-US" dirty="0" smtClean="0"/>
              <a:t> Final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04048" y="4149080"/>
            <a:ext cx="936104" cy="1656184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2160" y="6156012"/>
            <a:ext cx="189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dirty="0" err="1" smtClean="0"/>
              <a:t>ível</a:t>
            </a:r>
            <a:r>
              <a:rPr lang="en-US" dirty="0" smtClean="0"/>
              <a:t> de </a:t>
            </a:r>
            <a:r>
              <a:rPr lang="en-US" dirty="0" err="1" smtClean="0"/>
              <a:t>produção</a:t>
            </a:r>
            <a:endParaRPr lang="en-US" dirty="0"/>
          </a:p>
        </p:txBody>
      </p:sp>
      <p:cxnSp>
        <p:nvCxnSpPr>
          <p:cNvPr id="13" name="Elbow Connector 12"/>
          <p:cNvCxnSpPr>
            <a:stCxn id="10" idx="2"/>
            <a:endCxn id="11" idx="1"/>
          </p:cNvCxnSpPr>
          <p:nvPr/>
        </p:nvCxnSpPr>
        <p:spPr>
          <a:xfrm rot="16200000" flipH="1">
            <a:off x="5474423" y="5802941"/>
            <a:ext cx="535414" cy="54006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3"/>
            <a:endCxn id="6" idx="1"/>
          </p:cNvCxnSpPr>
          <p:nvPr/>
        </p:nvCxnSpPr>
        <p:spPr>
          <a:xfrm flipV="1">
            <a:off x="7164288" y="3892406"/>
            <a:ext cx="360040" cy="108476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541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r>
              <a:rPr lang="en-US" dirty="0" smtClean="0"/>
              <a:t> “</a:t>
            </a:r>
            <a:r>
              <a:rPr lang="en-US" dirty="0" err="1" smtClean="0"/>
              <a:t>modificado</a:t>
            </a:r>
            <a:r>
              <a:rPr lang="en-US" dirty="0" smtClean="0"/>
              <a:t>”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36672"/>
              </p:ext>
            </p:extLst>
          </p:nvPr>
        </p:nvGraphicFramePr>
        <p:xfrm>
          <a:off x="323528" y="2276872"/>
          <a:ext cx="8229600" cy="3569656"/>
        </p:xfrm>
        <a:graphic>
          <a:graphicData uri="http://schemas.openxmlformats.org/drawingml/2006/table">
            <a:tbl>
              <a:tblPr/>
              <a:tblGrid>
                <a:gridCol w="962795"/>
                <a:gridCol w="962795"/>
                <a:gridCol w="710634"/>
                <a:gridCol w="928409"/>
                <a:gridCol w="813790"/>
                <a:gridCol w="813790"/>
                <a:gridCol w="813790"/>
                <a:gridCol w="813790"/>
                <a:gridCol w="859638"/>
                <a:gridCol w="550169"/>
              </a:tblGrid>
              <a:tr h="25111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31" marR="12431" marT="12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31" marR="12431" marT="12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Industry Consuming</a:t>
                      </a:r>
                    </a:p>
                  </a:txBody>
                  <a:tcPr marL="12431" marR="12431" marT="12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31" marR="12431" marT="12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4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31" marR="12431" marT="124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Agriculture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Food &amp; Beverages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Textiles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Apparel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Lumber &amp; Wood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Furniture &amp; fixtures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Paper &amp; allied products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Output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34808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Industry Producing</a:t>
                      </a:r>
                    </a:p>
                  </a:txBody>
                  <a:tcPr marL="12431" marR="12431" marT="12431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Agriculture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10.86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15.7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44.26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370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Food &amp; Beverages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2.38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5.75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40.3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348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Textiles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3.88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9.84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348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Apparel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1.96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13.32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370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Lumber &amp; Wood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370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Furniture &amp; fixtures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2.89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370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Paper &amp; allied products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14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31" marR="12431" marT="124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Outlays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44.26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40.3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9.84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13.32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2.89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12431" marR="12431" marT="12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31" marR="12431" marT="12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5949280"/>
            <a:ext cx="7632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Source</a:t>
            </a:r>
            <a:r>
              <a:rPr lang="en-US" sz="1600" dirty="0" smtClean="0"/>
              <a:t>: Leontief (1947), Bureau of </a:t>
            </a:r>
            <a:r>
              <a:rPr lang="en-US" sz="1600" dirty="0" err="1" smtClean="0"/>
              <a:t>labour</a:t>
            </a:r>
            <a:r>
              <a:rPr lang="en-US" sz="1600" dirty="0" smtClean="0"/>
              <a:t> Statistics data. </a:t>
            </a:r>
          </a:p>
          <a:p>
            <a:r>
              <a:rPr lang="en-US" sz="1600" b="1" dirty="0" smtClean="0"/>
              <a:t>Units</a:t>
            </a:r>
            <a:r>
              <a:rPr lang="en-US" sz="1600" dirty="0" smtClean="0"/>
              <a:t>: </a:t>
            </a:r>
            <a:r>
              <a:rPr lang="en-US" sz="1600" dirty="0" err="1" smtClean="0"/>
              <a:t>BillionsOf</a:t>
            </a:r>
            <a:r>
              <a:rPr lang="en-US" sz="1600" dirty="0" smtClean="0"/>
              <a:t> US dollars.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979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429684" cy="936104"/>
          </a:xfrm>
        </p:spPr>
        <p:txBody>
          <a:bodyPr/>
          <a:lstStyle/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lineares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escritos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forma </a:t>
            </a:r>
            <a:r>
              <a:rPr lang="en-US" dirty="0" err="1" smtClean="0"/>
              <a:t>matricial</a:t>
            </a:r>
            <a:r>
              <a:rPr lang="en-US" dirty="0" smtClean="0"/>
              <a:t>, </a:t>
            </a:r>
            <a:r>
              <a:rPr lang="en-US" dirty="0" err="1" smtClean="0"/>
              <a:t>tendo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conta</a:t>
            </a:r>
            <a:r>
              <a:rPr lang="en-US" dirty="0" smtClean="0"/>
              <a:t> a </a:t>
            </a:r>
            <a:r>
              <a:rPr lang="en-US" dirty="0" err="1" smtClean="0"/>
              <a:t>definição</a:t>
            </a:r>
            <a:r>
              <a:rPr lang="en-US" dirty="0" smtClean="0"/>
              <a:t>  da </a:t>
            </a:r>
            <a:r>
              <a:rPr lang="en-US" dirty="0" err="1" smtClean="0"/>
              <a:t>operações</a:t>
            </a:r>
            <a:r>
              <a:rPr lang="en-US" dirty="0" smtClean="0"/>
              <a:t> de </a:t>
            </a:r>
            <a:r>
              <a:rPr lang="en-US" dirty="0" err="1" smtClean="0"/>
              <a:t>multiplicação</a:t>
            </a:r>
            <a:r>
              <a:rPr lang="en-US" dirty="0" smtClean="0"/>
              <a:t> de </a:t>
            </a:r>
            <a:r>
              <a:rPr lang="en-US" dirty="0" err="1" smtClean="0"/>
              <a:t>matrizes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 </a:t>
            </a:r>
            <a:r>
              <a:rPr lang="en-US" dirty="0" err="1" smtClean="0"/>
              <a:t>matricial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30" y="3039105"/>
            <a:ext cx="5806842" cy="327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41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err="1" smtClean="0"/>
              <a:t>Construir</a:t>
            </a:r>
            <a:r>
              <a:rPr lang="en-US" sz="1800" dirty="0" smtClean="0"/>
              <a:t> </a:t>
            </a:r>
            <a:r>
              <a:rPr lang="en-US" sz="1800" dirty="0" err="1" smtClean="0"/>
              <a:t>uma</a:t>
            </a:r>
            <a:r>
              <a:rPr lang="en-US" sz="1800" dirty="0" smtClean="0"/>
              <a:t> </a:t>
            </a:r>
            <a:r>
              <a:rPr lang="en-US" sz="1800" dirty="0" err="1" smtClean="0"/>
              <a:t>matriz</a:t>
            </a:r>
            <a:r>
              <a:rPr lang="en-US" sz="1800" dirty="0" smtClean="0"/>
              <a:t> de </a:t>
            </a:r>
            <a:r>
              <a:rPr lang="en-US" sz="1800" dirty="0" err="1" smtClean="0"/>
              <a:t>coeficientes</a:t>
            </a:r>
            <a:r>
              <a:rPr lang="en-US" sz="1800" dirty="0" smtClean="0"/>
              <a:t> </a:t>
            </a:r>
            <a:r>
              <a:rPr lang="en-US" sz="1800" dirty="0" err="1" smtClean="0"/>
              <a:t>técnicos</a:t>
            </a:r>
            <a:r>
              <a:rPr lang="en-US" sz="1800" dirty="0" smtClean="0"/>
              <a:t> </a:t>
            </a:r>
            <a:r>
              <a:rPr lang="en-US" sz="1800" dirty="0" err="1" smtClean="0"/>
              <a:t>nesta</a:t>
            </a:r>
            <a:r>
              <a:rPr lang="en-US" sz="1800" dirty="0" smtClean="0"/>
              <a:t> </a:t>
            </a:r>
            <a:r>
              <a:rPr lang="en-US" sz="1800" dirty="0" err="1" smtClean="0"/>
              <a:t>situação</a:t>
            </a:r>
            <a:r>
              <a:rPr lang="en-US" sz="1800" dirty="0" smtClean="0"/>
              <a:t>,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disponíveis</a:t>
            </a:r>
            <a:r>
              <a:rPr lang="en-US" sz="1800" dirty="0" smtClean="0"/>
              <a:t> </a:t>
            </a:r>
            <a:r>
              <a:rPr lang="en-US" sz="1800" dirty="0" err="1" smtClean="0"/>
              <a:t>estão</a:t>
            </a:r>
            <a:r>
              <a:rPr lang="en-US" sz="1800" dirty="0" smtClean="0"/>
              <a:t> </a:t>
            </a:r>
            <a:r>
              <a:rPr lang="en-US" sz="1800" dirty="0" err="1" smtClean="0"/>
              <a:t>expressos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unidade</a:t>
            </a:r>
            <a:r>
              <a:rPr lang="en-US" sz="1800" dirty="0" smtClean="0"/>
              <a:t> </a:t>
            </a:r>
            <a:r>
              <a:rPr lang="en-US" sz="1800" dirty="0" err="1" smtClean="0"/>
              <a:t>monetárias</a:t>
            </a:r>
            <a:r>
              <a:rPr lang="en-US" sz="1800" dirty="0" smtClean="0"/>
              <a:t>, </a:t>
            </a:r>
            <a:r>
              <a:rPr lang="en-US" sz="1800" dirty="0" err="1" smtClean="0"/>
              <a:t>sem</a:t>
            </a:r>
            <a:r>
              <a:rPr lang="en-US" sz="1800" dirty="0" smtClean="0"/>
              <a:t> </a:t>
            </a:r>
            <a:r>
              <a:rPr lang="en-US" sz="1800" dirty="0" err="1" smtClean="0"/>
              <a:t>referência</a:t>
            </a:r>
            <a:r>
              <a:rPr lang="en-US" sz="1800" dirty="0" smtClean="0"/>
              <a:t> a </a:t>
            </a:r>
            <a:r>
              <a:rPr lang="en-US" sz="1800" dirty="0" err="1" smtClean="0"/>
              <a:t>quantidades</a:t>
            </a:r>
            <a:r>
              <a:rPr lang="en-US" sz="1800" dirty="0" smtClean="0"/>
              <a:t> </a:t>
            </a:r>
            <a:r>
              <a:rPr lang="en-US" sz="1800" dirty="0" err="1" smtClean="0"/>
              <a:t>produzidas</a:t>
            </a:r>
            <a:r>
              <a:rPr lang="en-US" sz="1800" dirty="0" smtClean="0"/>
              <a:t> </a:t>
            </a:r>
            <a:r>
              <a:rPr lang="en-US" sz="1800" dirty="0" err="1" smtClean="0"/>
              <a:t>ou</a:t>
            </a:r>
            <a:r>
              <a:rPr lang="en-US" sz="1800" dirty="0" smtClean="0"/>
              <a:t> </a:t>
            </a:r>
            <a:r>
              <a:rPr lang="en-US" sz="1800" dirty="0" err="1" smtClean="0"/>
              <a:t>ao</a:t>
            </a:r>
            <a:r>
              <a:rPr lang="en-US" sz="1800" dirty="0" smtClean="0"/>
              <a:t> </a:t>
            </a:r>
            <a:r>
              <a:rPr lang="en-US" sz="1800" dirty="0" err="1" smtClean="0"/>
              <a:t>custo</a:t>
            </a:r>
            <a:r>
              <a:rPr lang="en-US" sz="1800" dirty="0" smtClean="0"/>
              <a:t> </a:t>
            </a:r>
            <a:r>
              <a:rPr lang="en-US" sz="1800" dirty="0" err="1" smtClean="0"/>
              <a:t>unitário</a:t>
            </a:r>
            <a:r>
              <a:rPr lang="en-US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/>
              <a:t>Identificar</a:t>
            </a:r>
            <a:r>
              <a:rPr lang="en-US" sz="1800" dirty="0" smtClean="0"/>
              <a:t> a </a:t>
            </a:r>
            <a:r>
              <a:rPr lang="en-US" sz="1800" dirty="0" err="1" smtClean="0"/>
              <a:t>procura</a:t>
            </a:r>
            <a:r>
              <a:rPr lang="en-US" sz="1800" dirty="0" smtClean="0"/>
              <a:t> final,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área</a:t>
            </a:r>
            <a:r>
              <a:rPr lang="en-US" sz="1800" dirty="0" smtClean="0"/>
              <a:t> de </a:t>
            </a:r>
            <a:r>
              <a:rPr lang="en-US" sz="1800" dirty="0" err="1" smtClean="0"/>
              <a:t>negócio</a:t>
            </a:r>
            <a:r>
              <a:rPr lang="en-US" sz="1800" dirty="0" smtClean="0"/>
              <a:t>, e resolver o </a:t>
            </a:r>
            <a:r>
              <a:rPr lang="en-US" sz="1800" dirty="0" err="1" smtClean="0"/>
              <a:t>sistema</a:t>
            </a:r>
            <a:r>
              <a:rPr lang="en-US" sz="1800" dirty="0" smtClean="0"/>
              <a:t> de Leontief </a:t>
            </a:r>
            <a:r>
              <a:rPr lang="en-US" sz="1800" dirty="0" err="1" smtClean="0"/>
              <a:t>correspondente</a:t>
            </a:r>
            <a:r>
              <a:rPr lang="en-US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/>
              <a:t>Mediante</a:t>
            </a:r>
            <a:r>
              <a:rPr lang="en-US" sz="1800" dirty="0" smtClean="0"/>
              <a:t> </a:t>
            </a: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resultados</a:t>
            </a:r>
            <a:r>
              <a:rPr lang="en-US" sz="1800" dirty="0" smtClean="0"/>
              <a:t> </a:t>
            </a:r>
            <a:r>
              <a:rPr lang="en-US" sz="1800" dirty="0" err="1" smtClean="0"/>
              <a:t>obtidos</a:t>
            </a:r>
            <a:r>
              <a:rPr lang="en-US" sz="1800" dirty="0" smtClean="0"/>
              <a:t>, </a:t>
            </a:r>
            <a:r>
              <a:rPr lang="en-US" sz="1800" dirty="0" err="1" smtClean="0"/>
              <a:t>discuta</a:t>
            </a:r>
            <a:r>
              <a:rPr lang="en-US" sz="1800" dirty="0" smtClean="0"/>
              <a:t> a </a:t>
            </a:r>
            <a:r>
              <a:rPr lang="en-US" sz="1800" dirty="0" err="1" smtClean="0"/>
              <a:t>utilidade</a:t>
            </a:r>
            <a:r>
              <a:rPr lang="en-US" sz="1800" dirty="0" smtClean="0"/>
              <a:t> da </a:t>
            </a:r>
            <a:r>
              <a:rPr lang="en-US" sz="1800" dirty="0" err="1" smtClean="0"/>
              <a:t>resolução</a:t>
            </a:r>
            <a:r>
              <a:rPr lang="en-US" sz="1800" dirty="0" smtClean="0"/>
              <a:t> do </a:t>
            </a:r>
            <a:r>
              <a:rPr lang="en-US" sz="1800" dirty="0" err="1" smtClean="0"/>
              <a:t>sistema</a:t>
            </a:r>
            <a:r>
              <a:rPr lang="en-US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/>
              <a:t>Discuta</a:t>
            </a:r>
            <a:r>
              <a:rPr lang="en-US" sz="1800" dirty="0" smtClean="0"/>
              <a:t> o </a:t>
            </a:r>
            <a:r>
              <a:rPr lang="en-US" sz="1800" dirty="0" err="1" smtClean="0"/>
              <a:t>condicionamento</a:t>
            </a:r>
            <a:r>
              <a:rPr lang="en-US" sz="1800" dirty="0" smtClean="0"/>
              <a:t> do </a:t>
            </a:r>
            <a:r>
              <a:rPr lang="en-US" sz="1800" dirty="0" err="1" smtClean="0"/>
              <a:t>sistema</a:t>
            </a:r>
            <a:r>
              <a:rPr lang="en-US" sz="1800" dirty="0" smtClean="0"/>
              <a:t> linear e </a:t>
            </a:r>
            <a:r>
              <a:rPr lang="en-US" sz="1800" dirty="0" err="1" smtClean="0"/>
              <a:t>estime</a:t>
            </a:r>
            <a:r>
              <a:rPr lang="en-US" sz="1800" dirty="0" smtClean="0"/>
              <a:t> o </a:t>
            </a:r>
            <a:r>
              <a:rPr lang="en-US" sz="1800" dirty="0" err="1" smtClean="0"/>
              <a:t>erro</a:t>
            </a:r>
            <a:r>
              <a:rPr lang="en-US" sz="1800" dirty="0" smtClean="0"/>
              <a:t> </a:t>
            </a:r>
            <a:r>
              <a:rPr lang="en-US" sz="1800" dirty="0" err="1" smtClean="0"/>
              <a:t>cometido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resolução</a:t>
            </a:r>
            <a:r>
              <a:rPr lang="en-US" sz="1800" dirty="0" smtClean="0"/>
              <a:t> do </a:t>
            </a:r>
            <a:r>
              <a:rPr lang="en-US" sz="1800" dirty="0" err="1" smtClean="0"/>
              <a:t>mesmo</a:t>
            </a:r>
            <a:r>
              <a:rPr lang="en-US" sz="1800" dirty="0" smtClean="0"/>
              <a:t> se as </a:t>
            </a:r>
            <a:r>
              <a:rPr lang="en-US" sz="1800" dirty="0" err="1" smtClean="0"/>
              <a:t>estimativas</a:t>
            </a:r>
            <a:r>
              <a:rPr lang="en-US" sz="1800" dirty="0" smtClean="0"/>
              <a:t> das </a:t>
            </a:r>
            <a:r>
              <a:rPr lang="en-US" sz="1800" dirty="0" err="1" smtClean="0"/>
              <a:t>procuras</a:t>
            </a:r>
            <a:r>
              <a:rPr lang="en-US" sz="1800" dirty="0" smtClean="0"/>
              <a:t> </a:t>
            </a:r>
            <a:r>
              <a:rPr lang="en-US" sz="1800" dirty="0" err="1" smtClean="0"/>
              <a:t>finais</a:t>
            </a:r>
            <a:r>
              <a:rPr lang="en-US" sz="1800" dirty="0" smtClean="0"/>
              <a:t> </a:t>
            </a:r>
            <a:r>
              <a:rPr lang="en-US" sz="1800" dirty="0" err="1" smtClean="0"/>
              <a:t>estiverem</a:t>
            </a:r>
            <a:r>
              <a:rPr lang="en-US" sz="1800" dirty="0" smtClean="0"/>
              <a:t> </a:t>
            </a:r>
            <a:r>
              <a:rPr lang="en-US" sz="1800" dirty="0" err="1" smtClean="0"/>
              <a:t>afectadas</a:t>
            </a:r>
            <a:r>
              <a:rPr lang="en-US" sz="1800" dirty="0" smtClean="0"/>
              <a:t> de um </a:t>
            </a:r>
            <a:r>
              <a:rPr lang="en-US" sz="1800" dirty="0" err="1" smtClean="0"/>
              <a:t>erro</a:t>
            </a:r>
            <a:r>
              <a:rPr lang="en-US" sz="1800" dirty="0" smtClean="0"/>
              <a:t> inferior a 10%.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Actividade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7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429684" cy="1224136"/>
          </a:xfrm>
        </p:spPr>
        <p:txBody>
          <a:bodyPr/>
          <a:lstStyle/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tentar</a:t>
            </a:r>
            <a:r>
              <a:rPr lang="en-US" dirty="0" smtClean="0"/>
              <a:t> resolver o um </a:t>
            </a:r>
            <a:r>
              <a:rPr lang="en-US" dirty="0" err="1" smtClean="0"/>
              <a:t>sistema</a:t>
            </a:r>
            <a:r>
              <a:rPr lang="en-US" dirty="0" smtClean="0"/>
              <a:t> linear </a:t>
            </a:r>
            <a:r>
              <a:rPr lang="en-US" dirty="0" err="1" smtClean="0"/>
              <a:t>utilizando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</a:t>
            </a:r>
            <a:r>
              <a:rPr lang="en-US" dirty="0" err="1" smtClean="0"/>
              <a:t>fixo</a:t>
            </a:r>
            <a:r>
              <a:rPr lang="en-US" dirty="0" smtClean="0"/>
              <a:t>. Para 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 smtClean="0"/>
              <a:t>devemos</a:t>
            </a:r>
            <a:r>
              <a:rPr lang="en-US" dirty="0" smtClean="0"/>
              <a:t> </a:t>
            </a:r>
            <a:r>
              <a:rPr lang="en-US" dirty="0" err="1" smtClean="0"/>
              <a:t>reescrever</a:t>
            </a:r>
            <a:r>
              <a:rPr lang="en-US" dirty="0" smtClean="0"/>
              <a:t> o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forma x = G(x),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equivale</a:t>
            </a:r>
            <a:r>
              <a:rPr lang="en-US" dirty="0" smtClean="0"/>
              <a:t> a,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equação</a:t>
            </a:r>
            <a:r>
              <a:rPr lang="en-US" dirty="0" smtClean="0"/>
              <a:t>, </a:t>
            </a:r>
            <a:r>
              <a:rPr lang="en-US" dirty="0" err="1" smtClean="0"/>
              <a:t>isolar</a:t>
            </a:r>
            <a:r>
              <a:rPr lang="en-US" dirty="0" smtClean="0"/>
              <a:t> a </a:t>
            </a:r>
            <a:r>
              <a:rPr lang="en-US" dirty="0" err="1" smtClean="0"/>
              <a:t>respectiva</a:t>
            </a:r>
            <a:r>
              <a:rPr lang="en-US" dirty="0" smtClean="0"/>
              <a:t> </a:t>
            </a:r>
            <a:r>
              <a:rPr lang="en-US" dirty="0" err="1" smtClean="0"/>
              <a:t>variável</a:t>
            </a:r>
            <a:r>
              <a:rPr lang="en-US" dirty="0" smtClean="0"/>
              <a:t>. Uma forma de o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a </a:t>
            </a:r>
            <a:r>
              <a:rPr lang="en-US" dirty="0" err="1" smtClean="0"/>
              <a:t>seguinte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7056784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Iterativos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lineares</a:t>
            </a:r>
            <a:r>
              <a:rPr lang="en-US" dirty="0" smtClean="0"/>
              <a:t> (um </a:t>
            </a:r>
            <a:r>
              <a:rPr lang="en-US" dirty="0" err="1" smtClean="0"/>
              <a:t>exemplo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56992"/>
            <a:ext cx="6120680" cy="290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429684" cy="864096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descrito</a:t>
            </a:r>
            <a:r>
              <a:rPr lang="en-US" dirty="0" smtClean="0"/>
              <a:t> </a:t>
            </a:r>
            <a:r>
              <a:rPr lang="en-US" dirty="0" err="1" smtClean="0"/>
              <a:t>anteriormente</a:t>
            </a:r>
            <a:r>
              <a:rPr lang="en-US" dirty="0" smtClean="0"/>
              <a:t> </a:t>
            </a:r>
            <a:r>
              <a:rPr lang="en-US" dirty="0" err="1" smtClean="0"/>
              <a:t>conduz</a:t>
            </a:r>
            <a:r>
              <a:rPr lang="en-US" dirty="0" smtClean="0"/>
              <a:t> a 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conhecido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b="1" dirty="0" err="1" smtClean="0"/>
              <a:t>Método</a:t>
            </a:r>
            <a:r>
              <a:rPr lang="en-US" b="1" dirty="0" smtClean="0"/>
              <a:t> de Jacobi,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descrito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seguinte</a:t>
            </a:r>
            <a:r>
              <a:rPr lang="en-US" dirty="0" smtClean="0"/>
              <a:t> </a:t>
            </a:r>
            <a:r>
              <a:rPr lang="en-US" dirty="0" err="1" smtClean="0"/>
              <a:t>algoritmo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de Jacobi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7625970" cy="27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3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429684" cy="864096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Método</a:t>
            </a:r>
            <a:r>
              <a:rPr lang="en-US" dirty="0" smtClean="0"/>
              <a:t> de Jacobi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obtido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forma um </a:t>
            </a:r>
            <a:r>
              <a:rPr lang="en-US" dirty="0" err="1" smtClean="0"/>
              <a:t>pouco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 da </a:t>
            </a:r>
            <a:r>
              <a:rPr lang="en-US" dirty="0" err="1" smtClean="0"/>
              <a:t>apresentada</a:t>
            </a:r>
            <a:r>
              <a:rPr lang="en-US" dirty="0" smtClean="0"/>
              <a:t>, se </a:t>
            </a:r>
            <a:r>
              <a:rPr lang="en-US" dirty="0" err="1" smtClean="0"/>
              <a:t>começarmos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decompor</a:t>
            </a:r>
            <a:r>
              <a:rPr lang="en-US" dirty="0" smtClean="0"/>
              <a:t> a </a:t>
            </a:r>
            <a:r>
              <a:rPr lang="en-US" dirty="0" err="1" smtClean="0"/>
              <a:t>matriz</a:t>
            </a:r>
            <a:r>
              <a:rPr lang="en-US" dirty="0" smtClean="0"/>
              <a:t> A 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464496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Convergência</a:t>
            </a:r>
            <a:r>
              <a:rPr lang="en-US" dirty="0" smtClean="0"/>
              <a:t> do </a:t>
            </a:r>
            <a:r>
              <a:rPr lang="en-US" dirty="0" err="1" smtClean="0"/>
              <a:t>Método</a:t>
            </a:r>
            <a:r>
              <a:rPr lang="en-US" dirty="0" smtClean="0"/>
              <a:t> de Jacobi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8433119" cy="335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9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de Jacobi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7884368" cy="29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6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244408" cy="38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5544616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Condições</a:t>
            </a:r>
            <a:r>
              <a:rPr lang="en-US" dirty="0" smtClean="0"/>
              <a:t> </a:t>
            </a:r>
            <a:r>
              <a:rPr lang="en-US" dirty="0" err="1" smtClean="0"/>
              <a:t>suficientes</a:t>
            </a:r>
            <a:r>
              <a:rPr lang="en-US" dirty="0" smtClean="0"/>
              <a:t> de </a:t>
            </a:r>
            <a:r>
              <a:rPr lang="en-US" dirty="0" err="1" smtClean="0"/>
              <a:t>convergência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6" y="1669752"/>
            <a:ext cx="7624068" cy="47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97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753</Words>
  <Application>Microsoft Macintosh PowerPoint</Application>
  <PresentationFormat>On-screen Show (4:3)</PresentationFormat>
  <Paragraphs>182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MCEF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Ogilvy Portugal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ramaral</dc:creator>
  <cp:lastModifiedBy>João Janela</cp:lastModifiedBy>
  <cp:revision>121</cp:revision>
  <dcterms:created xsi:type="dcterms:W3CDTF">2011-09-08T09:34:42Z</dcterms:created>
  <dcterms:modified xsi:type="dcterms:W3CDTF">2011-11-03T16:23:05Z</dcterms:modified>
</cp:coreProperties>
</file>