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</p:sldIdLst>
  <p:sldSz cx="9144000" cy="6858000" type="screen4x3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10" autoAdjust="0"/>
  </p:normalViewPr>
  <p:slideViewPr>
    <p:cSldViewPr>
      <p:cViewPr>
        <p:scale>
          <a:sx n="120" d="100"/>
          <a:sy n="120" d="100"/>
        </p:scale>
        <p:origin x="-568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Economia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5FFA-97E4-4DDB-93DA-A67C928C0134}" type="datetimeFigureOut">
              <a:rPr lang="pt-PT" smtClean="0"/>
              <a:pPr/>
              <a:t>11/29/11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E43-DD50-4759-88C4-C7B5A2194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400" dirty="0" smtClean="0"/>
              <a:t>Integração Numérica</a:t>
            </a:r>
            <a:endParaRPr lang="pt-P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MCEF		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2011/12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5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82453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Método</a:t>
            </a:r>
            <a:r>
              <a:rPr lang="en-US" dirty="0" smtClean="0"/>
              <a:t> de Simpson </a:t>
            </a:r>
            <a:r>
              <a:rPr lang="en-US" dirty="0" err="1" smtClean="0"/>
              <a:t>Composto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8" y="2569716"/>
            <a:ext cx="6324600" cy="1003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08" y="4522192"/>
            <a:ext cx="4737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90788" y="2204864"/>
            <a:ext cx="8429684" cy="208823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Construir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 da </a:t>
            </a:r>
            <a:r>
              <a:rPr lang="en-US" dirty="0" err="1" smtClean="0"/>
              <a:t>distribuiç</a:t>
            </a:r>
            <a:r>
              <a:rPr lang="en-US" dirty="0" err="1" smtClean="0"/>
              <a:t>ão</a:t>
            </a:r>
            <a:r>
              <a:rPr lang="en-US" dirty="0" smtClean="0"/>
              <a:t> Normal </a:t>
            </a:r>
            <a:r>
              <a:rPr lang="en-US" i="1" dirty="0" smtClean="0"/>
              <a:t>N(0,1)</a:t>
            </a:r>
            <a:r>
              <a:rPr lang="en-US" dirty="0" smtClean="0"/>
              <a:t>,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seguintes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err="1" smtClean="0"/>
              <a:t>Ter</a:t>
            </a:r>
            <a:r>
              <a:rPr lang="en-US" i="1" dirty="0" smtClean="0"/>
              <a:t> </a:t>
            </a:r>
            <a:r>
              <a:rPr lang="en-US" i="1" dirty="0" err="1" smtClean="0"/>
              <a:t>acesso</a:t>
            </a:r>
            <a:r>
              <a:rPr lang="en-US" i="1" dirty="0" smtClean="0"/>
              <a:t> a </a:t>
            </a:r>
            <a:r>
              <a:rPr lang="en-US" i="1" dirty="0" err="1" smtClean="0"/>
              <a:t>valores</a:t>
            </a:r>
            <a:r>
              <a:rPr lang="en-US" i="1" dirty="0" smtClean="0"/>
              <a:t> da </a:t>
            </a:r>
            <a:r>
              <a:rPr lang="en-US" i="1" dirty="0" err="1" smtClean="0"/>
              <a:t>distribuição</a:t>
            </a:r>
            <a:r>
              <a:rPr lang="en-US" i="1" dirty="0" smtClean="0"/>
              <a:t> normal 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valores</a:t>
            </a:r>
            <a:r>
              <a:rPr lang="en-US" i="1" dirty="0" smtClean="0"/>
              <a:t> de x entre 0 e </a:t>
            </a:r>
            <a:r>
              <a:rPr lang="en-US" i="1" dirty="0" err="1" smtClean="0"/>
              <a:t>quatro</a:t>
            </a:r>
            <a:r>
              <a:rPr lang="en-US" i="1" dirty="0" smtClean="0"/>
              <a:t>, com um </a:t>
            </a:r>
            <a:r>
              <a:rPr lang="en-US" i="1" dirty="0" err="1" smtClean="0"/>
              <a:t>incremento</a:t>
            </a:r>
            <a:r>
              <a:rPr lang="en-US" i="1" dirty="0" smtClean="0"/>
              <a:t> de 0.01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 err="1"/>
              <a:t>Usar</a:t>
            </a:r>
            <a:r>
              <a:rPr lang="en-US" i="1" dirty="0"/>
              <a:t> o </a:t>
            </a:r>
            <a:r>
              <a:rPr lang="en-US" i="1" dirty="0" err="1"/>
              <a:t>método</a:t>
            </a:r>
            <a:r>
              <a:rPr lang="en-US" i="1" dirty="0"/>
              <a:t> dos </a:t>
            </a:r>
            <a:r>
              <a:rPr lang="en-US" i="1" dirty="0" err="1"/>
              <a:t>Trapézios</a:t>
            </a:r>
            <a:r>
              <a:rPr lang="en-US" i="1" dirty="0"/>
              <a:t> e de Simpson </a:t>
            </a:r>
            <a:endParaRPr lang="en-US" i="1" dirty="0" smtClean="0"/>
          </a:p>
          <a:p>
            <a:pPr marL="742950" lvl="1" indent="-285750">
              <a:buFont typeface="Arial"/>
              <a:buChar char="•"/>
            </a:pPr>
            <a:r>
              <a:rPr lang="en-US" i="1" dirty="0" err="1" smtClean="0"/>
              <a:t>Ter</a:t>
            </a:r>
            <a:r>
              <a:rPr lang="en-US" i="1" dirty="0" smtClean="0"/>
              <a:t> </a:t>
            </a:r>
            <a:r>
              <a:rPr lang="en-US" i="1" dirty="0" err="1" smtClean="0"/>
              <a:t>garantia</a:t>
            </a:r>
            <a:r>
              <a:rPr lang="en-US" i="1" dirty="0" smtClean="0"/>
              <a:t> de 5 </a:t>
            </a:r>
            <a:r>
              <a:rPr lang="en-US" i="1" dirty="0" err="1" smtClean="0"/>
              <a:t>dígitos</a:t>
            </a:r>
            <a:r>
              <a:rPr lang="en-US" i="1" dirty="0" smtClean="0"/>
              <a:t> </a:t>
            </a:r>
            <a:r>
              <a:rPr lang="en-US" i="1" dirty="0" err="1" smtClean="0"/>
              <a:t>exactos</a:t>
            </a:r>
            <a:r>
              <a:rPr lang="en-US" i="1" dirty="0" smtClean="0"/>
              <a:t> </a:t>
            </a:r>
            <a:r>
              <a:rPr lang="en-US" i="1" dirty="0" err="1" smtClean="0"/>
              <a:t>em</a:t>
            </a:r>
            <a:r>
              <a:rPr lang="en-US" i="1" dirty="0" smtClean="0"/>
              <a:t> </a:t>
            </a:r>
            <a:r>
              <a:rPr lang="en-US" i="1" dirty="0" err="1" smtClean="0"/>
              <a:t>todos</a:t>
            </a:r>
            <a:r>
              <a:rPr lang="en-US" i="1" dirty="0" smtClean="0"/>
              <a:t> </a:t>
            </a:r>
            <a:r>
              <a:rPr lang="en-US" i="1" dirty="0" err="1" smtClean="0"/>
              <a:t>os</a:t>
            </a:r>
            <a:r>
              <a:rPr lang="en-US" i="1" dirty="0" smtClean="0"/>
              <a:t> </a:t>
            </a:r>
            <a:r>
              <a:rPr lang="en-US" i="1" dirty="0" err="1" smtClean="0"/>
              <a:t>elementos</a:t>
            </a:r>
            <a:r>
              <a:rPr lang="en-US" i="1" dirty="0" smtClean="0"/>
              <a:t> da </a:t>
            </a:r>
            <a:r>
              <a:rPr lang="en-US" i="1" dirty="0" err="1" smtClean="0"/>
              <a:t>tabela</a:t>
            </a:r>
            <a:endParaRPr lang="en-US" i="1" dirty="0" smtClean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4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Tx/>
              <a:buChar char="•"/>
            </a:pPr>
            <a:r>
              <a:rPr lang="en-US" dirty="0" err="1" smtClean="0"/>
              <a:t>Cálculo</a:t>
            </a:r>
            <a:r>
              <a:rPr lang="en-US" dirty="0" smtClean="0"/>
              <a:t> de </a:t>
            </a:r>
            <a:r>
              <a:rPr lang="en-US" dirty="0" err="1" smtClean="0"/>
              <a:t>integrais</a:t>
            </a:r>
            <a:r>
              <a:rPr lang="en-US" dirty="0" smtClean="0"/>
              <a:t> </a:t>
            </a:r>
            <a:r>
              <a:rPr lang="en-US" dirty="0" err="1" smtClean="0"/>
              <a:t>desempenha</a:t>
            </a:r>
            <a:r>
              <a:rPr lang="en-US" dirty="0" smtClean="0"/>
              <a:t> um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aplicações</a:t>
            </a:r>
            <a:r>
              <a:rPr lang="en-US" dirty="0" smtClean="0"/>
              <a:t>,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dispor</a:t>
            </a:r>
            <a:r>
              <a:rPr lang="en-US" dirty="0" smtClean="0"/>
              <a:t> de </a:t>
            </a:r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proceder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respectivo</a:t>
            </a:r>
            <a:r>
              <a:rPr lang="en-US" dirty="0" smtClean="0"/>
              <a:t> </a:t>
            </a:r>
            <a:r>
              <a:rPr lang="en-US" dirty="0" err="1" smtClean="0"/>
              <a:t>cálculo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•"/>
            </a:pPr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a </a:t>
            </a:r>
            <a:r>
              <a:rPr lang="en-US" dirty="0" err="1" smtClean="0"/>
              <a:t>função</a:t>
            </a:r>
            <a:r>
              <a:rPr lang="en-US" dirty="0" smtClean="0"/>
              <a:t> for </a:t>
            </a:r>
            <a:r>
              <a:rPr lang="en-US" dirty="0" err="1" smtClean="0"/>
              <a:t>contínua</a:t>
            </a:r>
            <a:r>
              <a:rPr lang="en-US" dirty="0" smtClean="0"/>
              <a:t> no </a:t>
            </a:r>
            <a:r>
              <a:rPr lang="en-US" dirty="0" err="1" smtClean="0"/>
              <a:t>intervalo</a:t>
            </a:r>
            <a:r>
              <a:rPr lang="en-US" dirty="0" smtClean="0"/>
              <a:t> (</a:t>
            </a:r>
            <a:r>
              <a:rPr lang="en-US" dirty="0" err="1" smtClean="0"/>
              <a:t>limitado</a:t>
            </a:r>
            <a:r>
              <a:rPr lang="en-US" dirty="0" smtClean="0"/>
              <a:t>) de </a:t>
            </a:r>
            <a:r>
              <a:rPr lang="en-US" dirty="0" err="1" smtClean="0"/>
              <a:t>integração</a:t>
            </a:r>
            <a:r>
              <a:rPr lang="en-US" dirty="0" smtClean="0"/>
              <a:t> [a , b] o </a:t>
            </a:r>
            <a:r>
              <a:rPr lang="en-US" dirty="0" err="1" smtClean="0"/>
              <a:t>respectivo</a:t>
            </a:r>
            <a:r>
              <a:rPr lang="en-US" dirty="0" smtClean="0"/>
              <a:t> integral </a:t>
            </a:r>
            <a:r>
              <a:rPr lang="en-US" dirty="0" err="1" smtClean="0"/>
              <a:t>existe</a:t>
            </a:r>
            <a:r>
              <a:rPr lang="en-US" dirty="0" smtClean="0"/>
              <a:t> e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calculado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b="1" i="1" dirty="0" err="1" smtClean="0"/>
              <a:t>fórmula</a:t>
            </a:r>
            <a:r>
              <a:rPr lang="en-US" b="1" i="1" dirty="0" smtClean="0"/>
              <a:t> de Barrow: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 smtClean="0"/>
          </a:p>
          <a:p>
            <a:pPr marL="285750" indent="-285750">
              <a:buFontTx/>
              <a:buChar char="•"/>
            </a:pPr>
            <a:r>
              <a:rPr lang="en-US" b="1" dirty="0" smtClean="0"/>
              <a:t>PROBLEMA: 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obter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expressão</a:t>
            </a:r>
            <a:r>
              <a:rPr lang="en-US" dirty="0" smtClean="0"/>
              <a:t> da </a:t>
            </a:r>
            <a:r>
              <a:rPr lang="en-US" dirty="0" err="1" smtClean="0"/>
              <a:t>primitiva</a:t>
            </a:r>
            <a:r>
              <a:rPr lang="en-US" dirty="0" smtClean="0"/>
              <a:t> de f</a:t>
            </a:r>
          </a:p>
          <a:p>
            <a:pPr marL="285750" indent="-285750">
              <a:buFontTx/>
              <a:buChar char="•"/>
            </a:pPr>
            <a:r>
              <a:rPr lang="en-US" b="1" dirty="0" smtClean="0"/>
              <a:t>SOLUÇÃO</a:t>
            </a:r>
            <a:r>
              <a:rPr lang="en-US" dirty="0" smtClean="0"/>
              <a:t>: </a:t>
            </a:r>
            <a:r>
              <a:rPr lang="en-US" dirty="0" err="1" smtClean="0"/>
              <a:t>Calcular</a:t>
            </a:r>
            <a:r>
              <a:rPr lang="en-US" dirty="0" smtClean="0"/>
              <a:t> </a:t>
            </a:r>
            <a:r>
              <a:rPr lang="en-US" dirty="0" err="1" smtClean="0"/>
              <a:t>numericamente</a:t>
            </a:r>
            <a:r>
              <a:rPr lang="en-US" dirty="0" smtClean="0"/>
              <a:t> o valor do integral!</a:t>
            </a:r>
          </a:p>
          <a:p>
            <a:pPr marL="285750" indent="-285750">
              <a:buFontTx/>
              <a:buChar char="•"/>
            </a:pPr>
            <a:endParaRPr lang="en-US" b="1" i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77644"/>
            <a:ext cx="5400600" cy="9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dos </a:t>
            </a:r>
            <a:r>
              <a:rPr lang="en-US" dirty="0" err="1" smtClean="0"/>
              <a:t>Trapézios</a:t>
            </a:r>
            <a:endParaRPr lang="en-US" dirty="0"/>
          </a:p>
        </p:txBody>
      </p:sp>
      <p:pic>
        <p:nvPicPr>
          <p:cNvPr id="4" name="Picture 3" descr="Untitled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48880"/>
            <a:ext cx="3960000" cy="2486000"/>
          </a:xfrm>
          <a:prstGeom prst="rect">
            <a:avLst/>
          </a:prstGeom>
        </p:spPr>
      </p:pic>
      <p:pic>
        <p:nvPicPr>
          <p:cNvPr id="5" name="Picture 4" descr="Untitled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3960000" cy="2486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3" y="5306483"/>
            <a:ext cx="6756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8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 smtClean="0"/>
              <a:t>Usemos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dos </a:t>
            </a:r>
            <a:r>
              <a:rPr lang="en-US" dirty="0" err="1" smtClean="0"/>
              <a:t>trapézios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estimar</a:t>
            </a:r>
            <a:r>
              <a:rPr lang="en-US" dirty="0" smtClean="0"/>
              <a:t> o valor do integral: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Como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estimar</a:t>
            </a:r>
            <a:r>
              <a:rPr lang="en-US" dirty="0" smtClean="0"/>
              <a:t> o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cometido</a:t>
            </a:r>
            <a:r>
              <a:rPr lang="en-US" dirty="0" smtClean="0"/>
              <a:t> ??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608512" cy="24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472608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Erro</a:t>
            </a:r>
            <a:r>
              <a:rPr lang="en-US" dirty="0" smtClean="0"/>
              <a:t> de </a:t>
            </a:r>
            <a:r>
              <a:rPr lang="en-US" dirty="0" err="1" smtClean="0"/>
              <a:t>integração</a:t>
            </a:r>
            <a:r>
              <a:rPr lang="en-US" dirty="0" smtClean="0"/>
              <a:t> (</a:t>
            </a:r>
            <a:r>
              <a:rPr lang="en-US" dirty="0" err="1" smtClean="0"/>
              <a:t>Método</a:t>
            </a:r>
            <a:r>
              <a:rPr lang="en-US" dirty="0" smtClean="0"/>
              <a:t> dos </a:t>
            </a:r>
            <a:r>
              <a:rPr lang="en-US" dirty="0" err="1" smtClean="0"/>
              <a:t>trapézios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6070600" cy="622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6" y="3811736"/>
            <a:ext cx="7848600" cy="264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276872"/>
            <a:ext cx="6768752" cy="1152128"/>
          </a:xfrm>
          <a:prstGeom prst="rect">
            <a:avLst/>
          </a:prstGeom>
          <a:noFill/>
          <a:ln w="28575" cmpd="sng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4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diminuir</a:t>
            </a:r>
            <a:r>
              <a:rPr lang="en-US" dirty="0" smtClean="0"/>
              <a:t> o </a:t>
            </a:r>
            <a:r>
              <a:rPr lang="en-US" dirty="0" err="1" smtClean="0"/>
              <a:t>erro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28194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648" y="2780928"/>
            <a:ext cx="1008112" cy="9361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 flipV="1">
            <a:off x="2264125" y="2348880"/>
            <a:ext cx="867715" cy="569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1840" y="2132856"/>
            <a:ext cx="293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i="1" dirty="0" smtClean="0"/>
              <a:t>f </a:t>
            </a:r>
            <a:r>
              <a:rPr lang="en-US" dirty="0" smtClean="0"/>
              <a:t>(e do </a:t>
            </a:r>
            <a:r>
              <a:rPr lang="en-US" dirty="0" err="1" smtClean="0"/>
              <a:t>intervalo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339752" y="2852936"/>
            <a:ext cx="1152128" cy="86409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>
            <a:off x="3491880" y="328498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3068960"/>
            <a:ext cx="352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Depende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do </a:t>
            </a:r>
            <a:r>
              <a:rPr lang="en-US" dirty="0" err="1" smtClean="0"/>
              <a:t>intervalo</a:t>
            </a:r>
            <a:r>
              <a:rPr lang="en-US" dirty="0" smtClean="0"/>
              <a:t> [a , b]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221088"/>
            <a:ext cx="8270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assuma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elevados</a:t>
            </a:r>
            <a:r>
              <a:rPr lang="en-US" dirty="0" smtClean="0"/>
              <a:t>, se a magnitude do </a:t>
            </a:r>
            <a:r>
              <a:rPr lang="en-US" dirty="0" err="1" smtClean="0"/>
              <a:t>intervalo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integração</a:t>
            </a:r>
            <a:r>
              <a:rPr lang="en-US" dirty="0" smtClean="0"/>
              <a:t> </a:t>
            </a:r>
            <a:r>
              <a:rPr lang="en-US" dirty="0" err="1" smtClean="0"/>
              <a:t>diminuir</a:t>
            </a:r>
            <a:r>
              <a:rPr lang="en-US" dirty="0" smtClean="0"/>
              <a:t>, o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diminui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IDEIA: </a:t>
            </a:r>
            <a:r>
              <a:rPr lang="en-US" dirty="0" err="1" smtClean="0"/>
              <a:t>Subdividir</a:t>
            </a:r>
            <a:r>
              <a:rPr lang="en-US" dirty="0" smtClean="0"/>
              <a:t> o </a:t>
            </a:r>
            <a:r>
              <a:rPr lang="en-US" dirty="0" err="1" smtClean="0"/>
              <a:t>intervalo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e </a:t>
            </a:r>
            <a:r>
              <a:rPr lang="en-US" dirty="0" err="1" smtClean="0"/>
              <a:t>integração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82453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Fórmula</a:t>
            </a:r>
            <a:r>
              <a:rPr lang="en-US" dirty="0" smtClean="0"/>
              <a:t> dos </a:t>
            </a:r>
            <a:r>
              <a:rPr lang="en-US" dirty="0" err="1" smtClean="0"/>
              <a:t>trapézios</a:t>
            </a:r>
            <a:r>
              <a:rPr lang="en-US" dirty="0" smtClean="0"/>
              <a:t> </a:t>
            </a:r>
            <a:r>
              <a:rPr lang="en-US" dirty="0" err="1" smtClean="0"/>
              <a:t>composta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2348880"/>
            <a:ext cx="33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220486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71600" y="220486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3648" y="220486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35696" y="220486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11760" y="220486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51920" y="2204864"/>
            <a:ext cx="0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220" y="2348880"/>
            <a:ext cx="63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=x</a:t>
            </a:r>
            <a:r>
              <a:rPr lang="en-US" i="1" baseline="-25000" dirty="0" smtClean="0"/>
              <a:t>0</a:t>
            </a:r>
            <a:endParaRPr lang="en-US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2348880"/>
            <a:ext cx="40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7966" y="2348880"/>
            <a:ext cx="40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0014" y="2348880"/>
            <a:ext cx="40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3</a:t>
            </a:r>
            <a:endParaRPr lang="en-US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67744" y="2348880"/>
            <a:ext cx="40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4230" y="2348880"/>
            <a:ext cx="6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=b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55576" y="2924944"/>
            <a:ext cx="0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1520" y="5157192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6626" y="5147900"/>
            <a:ext cx="63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dirty="0" smtClean="0"/>
              <a:t>=x</a:t>
            </a:r>
            <a:r>
              <a:rPr lang="en-US" i="1" baseline="-25000" dirty="0" smtClean="0"/>
              <a:t>0</a:t>
            </a:r>
            <a:endParaRPr lang="en-US" i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503990" y="5157192"/>
            <a:ext cx="40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4372" y="5157192"/>
            <a:ext cx="40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396420" y="5157192"/>
            <a:ext cx="40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i="1" baseline="-25000" dirty="0" smtClean="0"/>
              <a:t>3</a:t>
            </a:r>
            <a:endParaRPr lang="en-US" i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944150" y="5157192"/>
            <a:ext cx="65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 smtClean="0"/>
              <a:t>4</a:t>
            </a:r>
            <a:r>
              <a:rPr lang="en-US" i="1" dirty="0" smtClean="0"/>
              <a:t>=b</a:t>
            </a:r>
            <a:endParaRPr lang="en-US" i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115616" y="3933056"/>
            <a:ext cx="2105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0"/>
          </p:cNvCxnSpPr>
          <p:nvPr/>
        </p:nvCxnSpPr>
        <p:spPr>
          <a:xfrm flipH="1" flipV="1">
            <a:off x="1691680" y="3573016"/>
            <a:ext cx="14167" cy="1584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5" idx="0"/>
          </p:cNvCxnSpPr>
          <p:nvPr/>
        </p:nvCxnSpPr>
        <p:spPr>
          <a:xfrm flipV="1">
            <a:off x="2166229" y="3933056"/>
            <a:ext cx="29507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6" idx="0"/>
          </p:cNvCxnSpPr>
          <p:nvPr/>
        </p:nvCxnSpPr>
        <p:spPr>
          <a:xfrm flipV="1">
            <a:off x="2598277" y="3717032"/>
            <a:ext cx="29507" cy="144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131840" y="4437112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61" idx="1"/>
          </p:cNvCxnSpPr>
          <p:nvPr/>
        </p:nvCxnSpPr>
        <p:spPr>
          <a:xfrm flipV="1">
            <a:off x="1111250" y="3577167"/>
            <a:ext cx="571500" cy="370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1"/>
            <a:endCxn id="61" idx="2"/>
          </p:cNvCxnSpPr>
          <p:nvPr/>
        </p:nvCxnSpPr>
        <p:spPr>
          <a:xfrm>
            <a:off x="1682750" y="3577167"/>
            <a:ext cx="508000" cy="370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1" idx="2"/>
            <a:endCxn id="61" idx="3"/>
          </p:cNvCxnSpPr>
          <p:nvPr/>
        </p:nvCxnSpPr>
        <p:spPr>
          <a:xfrm flipV="1">
            <a:off x="2190750" y="3714750"/>
            <a:ext cx="433917" cy="232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1" idx="3"/>
            <a:endCxn id="61" idx="4"/>
          </p:cNvCxnSpPr>
          <p:nvPr/>
        </p:nvCxnSpPr>
        <p:spPr>
          <a:xfrm>
            <a:off x="2624667" y="3714750"/>
            <a:ext cx="497416" cy="709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1111250" y="3577167"/>
            <a:ext cx="2010833" cy="846666"/>
          </a:xfrm>
          <a:custGeom>
            <a:avLst/>
            <a:gdLst>
              <a:gd name="connsiteX0" fmla="*/ 0 w 2010833"/>
              <a:gd name="connsiteY0" fmla="*/ 370416 h 846666"/>
              <a:gd name="connsiteX1" fmla="*/ 571500 w 2010833"/>
              <a:gd name="connsiteY1" fmla="*/ 0 h 846666"/>
              <a:gd name="connsiteX2" fmla="*/ 1079500 w 2010833"/>
              <a:gd name="connsiteY2" fmla="*/ 370416 h 846666"/>
              <a:gd name="connsiteX3" fmla="*/ 1513417 w 2010833"/>
              <a:gd name="connsiteY3" fmla="*/ 137583 h 846666"/>
              <a:gd name="connsiteX4" fmla="*/ 2010833 w 2010833"/>
              <a:gd name="connsiteY4" fmla="*/ 846666 h 84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833" h="846666">
                <a:moveTo>
                  <a:pt x="0" y="370416"/>
                </a:moveTo>
                <a:cubicBezTo>
                  <a:pt x="195791" y="185208"/>
                  <a:pt x="391583" y="0"/>
                  <a:pt x="571500" y="0"/>
                </a:cubicBezTo>
                <a:cubicBezTo>
                  <a:pt x="751417" y="0"/>
                  <a:pt x="922514" y="347485"/>
                  <a:pt x="1079500" y="370416"/>
                </a:cubicBezTo>
                <a:cubicBezTo>
                  <a:pt x="1236486" y="393347"/>
                  <a:pt x="1358195" y="58208"/>
                  <a:pt x="1513417" y="137583"/>
                </a:cubicBezTo>
                <a:cubicBezTo>
                  <a:pt x="1668639" y="216958"/>
                  <a:pt x="1867958" y="717902"/>
                  <a:pt x="2010833" y="846666"/>
                </a:cubicBezTo>
              </a:path>
            </a:pathLst>
          </a:cu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417268" cy="5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8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392488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F</a:t>
            </a:r>
            <a:r>
              <a:rPr lang="en-US" dirty="0" err="1" smtClean="0"/>
              <a:t>órmula</a:t>
            </a:r>
            <a:r>
              <a:rPr lang="en-US" dirty="0" smtClean="0"/>
              <a:t> dos </a:t>
            </a:r>
            <a:r>
              <a:rPr lang="en-US" dirty="0" err="1" smtClean="0"/>
              <a:t>trapézios</a:t>
            </a:r>
            <a:r>
              <a:rPr lang="en-US" dirty="0" smtClean="0"/>
              <a:t> </a:t>
            </a:r>
            <a:r>
              <a:rPr lang="en-US" dirty="0" err="1" smtClean="0"/>
              <a:t>composta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" y="2204864"/>
            <a:ext cx="7682873" cy="201622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4869160"/>
            <a:ext cx="4610183" cy="5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Regra</a:t>
            </a:r>
            <a:r>
              <a:rPr lang="en-US" dirty="0" smtClean="0"/>
              <a:t> de Simpson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47664" y="2060848"/>
            <a:ext cx="3330483" cy="2016224"/>
            <a:chOff x="413792" y="2266832"/>
            <a:chExt cx="3906547" cy="2314296"/>
          </a:xfrm>
        </p:grpSpPr>
        <p:pic>
          <p:nvPicPr>
            <p:cNvPr id="6" name="Picture 5" descr="Untitled-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92" y="2266832"/>
              <a:ext cx="3654152" cy="23142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95936" y="3212976"/>
              <a:ext cx="324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3059832" y="2924944"/>
              <a:ext cx="43204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55180" y="2708920"/>
              <a:ext cx="684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(x)</a:t>
              </a:r>
              <a:endParaRPr lang="en-US" i="1" dirty="0"/>
            </a:p>
          </p:txBody>
        </p:sp>
      </p:grp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2" y="4365104"/>
            <a:ext cx="7747000" cy="723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5517232"/>
            <a:ext cx="5748884" cy="5760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174146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OAOJANELA@W89331WU642T3PP7" val="43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248</Words>
  <Application>Microsoft Macintosh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MCEF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João Janela</cp:lastModifiedBy>
  <cp:revision>177</cp:revision>
  <dcterms:created xsi:type="dcterms:W3CDTF">2011-09-08T09:34:42Z</dcterms:created>
  <dcterms:modified xsi:type="dcterms:W3CDTF">2011-11-29T16:23:02Z</dcterms:modified>
</cp:coreProperties>
</file>