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74" r:id="rId4"/>
    <p:sldId id="257" r:id="rId5"/>
    <p:sldId id="258" r:id="rId6"/>
    <p:sldId id="278" r:id="rId7"/>
    <p:sldId id="279" r:id="rId8"/>
    <p:sldId id="284" r:id="rId9"/>
    <p:sldId id="280" r:id="rId10"/>
    <p:sldId id="285" r:id="rId11"/>
    <p:sldId id="281" r:id="rId12"/>
    <p:sldId id="286" r:id="rId13"/>
    <p:sldId id="282" r:id="rId14"/>
    <p:sldId id="287" r:id="rId15"/>
    <p:sldId id="283" r:id="rId16"/>
    <p:sldId id="288" r:id="rId17"/>
    <p:sldId id="289" r:id="rId18"/>
    <p:sldId id="271" r:id="rId19"/>
    <p:sldId id="275" r:id="rId20"/>
    <p:sldId id="272" r:id="rId21"/>
    <p:sldId id="276" r:id="rId22"/>
    <p:sldId id="277" r:id="rId23"/>
  </p:sldIdLst>
  <p:sldSz cx="9144000" cy="6858000" type="letter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2AF9F-6A18-463C-BEB0-38CF8F88F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F989-25B0-45A2-AB91-1D6059B67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5949-D5E2-4214-926C-383540F9B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CE2C3-750C-4998-A5BA-A01E35FF6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579B0-BF3A-4D14-BFE3-94FC285E8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D278D-3A0B-4844-A07E-A7871EE73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55519-ED5F-4BAA-B391-C6F913562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DDBF-CD7E-4D49-8F9C-85137D2E9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0A57-471D-40FF-82C3-25BD4B83D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1D22D-061D-4703-98D7-EEC8A2E83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791D-E9B1-4B67-AA80-D777F8611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1F4FA1-F351-4898-8B04-13A5060830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0170-8503-47D8-98D5-9A5DCABCD09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90800"/>
            <a:ext cx="7772400" cy="2743200"/>
          </a:xfrm>
          <a:noFill/>
          <a:ln/>
        </p:spPr>
        <p:txBody>
          <a:bodyPr lIns="90488" tIns="44450" rIns="90488" bIns="44450"/>
          <a:lstStyle/>
          <a:p>
            <a:r>
              <a:rPr lang="en-US" sz="6000"/>
              <a:t>Chapter 3</a:t>
            </a:r>
            <a:br>
              <a:rPr lang="en-US" sz="6000"/>
            </a:br>
            <a:r>
              <a:rPr lang="en-US" sz="6000"/>
              <a:t>Real option payoffs and position strategies</a:t>
            </a:r>
            <a:br>
              <a:rPr lang="en-US" sz="6000"/>
            </a:br>
            <a:r>
              <a:rPr lang="en-US" sz="7200"/>
              <a:t/>
            </a:r>
            <a:br>
              <a:rPr lang="en-US" sz="7200"/>
            </a:br>
            <a:endParaRPr lang="en-US" sz="5400">
              <a:latin typeface="Wide Lati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F248-8552-4EFC-A42C-9918A09238B3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Owner Strategy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3. Own an asset subject to debt, buy the right to sell to a third party the asset at the debt amount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buying a real call on the net asset value at nil exercise cost.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ED4-DF50-40C0-9F76-D2E174891477}" type="slidenum">
              <a:rPr lang="en-US"/>
              <a:pPr/>
              <a:t>11</a:t>
            </a:fld>
            <a:endParaRPr lang="en-US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727200"/>
            <a:ext cx="6743700" cy="340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14C0-CEC4-4116-BE66-F974669C7838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“Poor” Protective User Strategy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4. You are required or committed to use  an asset subject to debt, and seek partial protection against increases in the price of that net asset.</a:t>
            </a:r>
          </a:p>
          <a:p>
            <a:r>
              <a:rPr lang="en-GB" sz="2800"/>
              <a:t>Write a real put option to sell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equals writing a real call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5B4B-E6B5-4D3D-9C7C-81996D0F424C}" type="slidenum">
              <a:rPr lang="en-US"/>
              <a:pPr/>
              <a:t>13</a:t>
            </a:fld>
            <a:endParaRPr lang="en-US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817688"/>
            <a:ext cx="6743700" cy="322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2F6B-68BC-4D16-BD12-4482BAD0DA46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Protective Owner Collar Strategy</a:t>
            </a: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5. Own an asset subject to debt, buy the right to sell to a third party the net asset at X1, and agree to sell the net asset at X2 (&gt;X1) for an immediate payment (and receipt) of option premiums (if equal, then this is a “costless reverse collar”).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Strategy result equals a costless real collar, pre-selling the asset for a net profit equal to the difference between X2 and X1.</a:t>
            </a: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55A0-30ED-4E4F-BC24-80B219934FC4}" type="slidenum">
              <a:rPr lang="en-US"/>
              <a:pPr/>
              <a:t>15</a:t>
            </a:fld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075" y="1489075"/>
            <a:ext cx="718185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Renovation Option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DBF-CD7E-4D49-8F9C-85137D2E990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38" y="1741488"/>
            <a:ext cx="6791325" cy="383065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Restoration Obligation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DBF-CD7E-4D49-8F9C-85137D2E990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5388" y="1722438"/>
            <a:ext cx="7377140" cy="399257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5058-003B-4260-84C5-73AA6C0B24F2}" type="slidenum">
              <a:rPr lang="en-US"/>
              <a:pPr/>
              <a:t>18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REAL OPTION PAYOFFS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MANCITY LEASES STADIUM FROM COUNCIL</a:t>
            </a:r>
          </a:p>
          <a:p>
            <a:endParaRPr lang="en-GB"/>
          </a:p>
          <a:p>
            <a:r>
              <a:rPr lang="en-GB"/>
              <a:t>PAYS FIXED RENT   or</a:t>
            </a:r>
          </a:p>
          <a:p>
            <a:endParaRPr lang="en-GB"/>
          </a:p>
          <a:p>
            <a:r>
              <a:rPr lang="en-GB"/>
              <a:t>PAYS £0  RENT + % GATE RECEIPTS OVER 34000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972-C72B-4D71-AC55-55BAE71A4B24}" type="slidenum">
              <a:rPr lang="en-US"/>
              <a:pPr/>
              <a:t>19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3" y="1582738"/>
            <a:ext cx="8385175" cy="3700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47E7-26DE-496F-A1F5-7AD0D3EDFE9B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HEDGING WITH FUTURES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LEVERAGED ENTERPRISE HAS “EXPOSED” PHYSICAL POSITION (OILCO LONG IN CRUDE OIL)</a:t>
            </a:r>
          </a:p>
          <a:p>
            <a:pPr>
              <a:lnSpc>
                <a:spcPct val="90000"/>
              </a:lnSpc>
            </a:pPr>
            <a:r>
              <a:rPr lang="en-GB" sz="2800"/>
              <a:t>AS SHORT HEDGER, ASSUMES A SHORT POSITION IN OIL FUTURES</a:t>
            </a:r>
          </a:p>
          <a:p>
            <a:pPr>
              <a:lnSpc>
                <a:spcPct val="90000"/>
              </a:lnSpc>
            </a:pPr>
            <a:r>
              <a:rPr lang="en-GB" sz="2800"/>
              <a:t>“BONA FIDE” HEDGING PHYSICAL CLOSE TO FUTURES (ASSET, TIMING, AMOUNT)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EXPOSED TO BASIS, TIMING, DELIVERY RISK</a:t>
            </a: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4C12-4CCF-418C-B1AF-795C3A8127D6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SALFORD TRI ARRANGMENT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YOU OWN RIGHTS TO SALFORD TRIATHLON: FIXED EXPENSES=£50,000, VARIABLE EXPENSES =50% ENTRY FEE</a:t>
            </a:r>
          </a:p>
          <a:p>
            <a:r>
              <a:rPr lang="en-GB" sz="2800"/>
              <a:t>OBTAIN £ 40,000 FEE FROM SALFORD CITY COUNCIL IN EXCHANGE FOR ¾ OF ALL GROSS REVENUES OVER £100,000</a:t>
            </a:r>
          </a:p>
          <a:p>
            <a:endParaRPr lang="en-GB" sz="2800"/>
          </a:p>
          <a:p>
            <a:r>
              <a:rPr lang="en-GB" sz="2800"/>
              <a:t>TRIATHLETES PAY £100 </a:t>
            </a:r>
          </a:p>
          <a:p>
            <a:r>
              <a:rPr lang="en-GB" sz="2800"/>
              <a:t>LAST YEAR @ 1000 TRIATHLETES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07C9-C745-4F60-99CC-A327E324105C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84213" y="549275"/>
          <a:ext cx="7896225" cy="5257800"/>
        </p:xfrm>
        <a:graphic>
          <a:graphicData uri="http://schemas.openxmlformats.org/presentationml/2006/ole">
            <p:oleObj spid="_x0000_s41988" name="Worksheet" r:id="rId4" imgW="9479168" imgH="49226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D406-9FED-407F-A69F-DC92BE703338}" type="slidenum">
              <a:rPr lang="en-US"/>
              <a:pPr/>
              <a:t>22</a:t>
            </a:fld>
            <a:endParaRPr lang="en-US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8" y="1408113"/>
            <a:ext cx="7591425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F357-1869-456A-979B-25754DA8C87A}" type="slidenum">
              <a:rPr lang="en-US"/>
              <a:pPr/>
              <a:t>3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“PERFECT” HEDGING WITH FUTURES</a:t>
            </a:r>
            <a:endParaRPr lang="en-US" sz="4000"/>
          </a:p>
        </p:txBody>
      </p:sp>
      <p:pic>
        <p:nvPicPr>
          <p:cNvPr id="3687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00150" y="2159000"/>
            <a:ext cx="6743700" cy="3408363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FAD6-951F-4C6A-9543-4DCB244664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Position strategies  involving real and commodity options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575" y="1851025"/>
            <a:ext cx="7261225" cy="42751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Establish a position in the real option and the underlying</a:t>
            </a:r>
          </a:p>
          <a:p>
            <a:r>
              <a:rPr lang="en-US"/>
              <a:t>Spread: position in two or more real options of the same type </a:t>
            </a:r>
          </a:p>
          <a:p>
            <a:r>
              <a:rPr lang="en-US"/>
              <a:t>Combination: position in a mixture  of real and commodity calls and puts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1CEB-5D57-418E-B894-CA945263EFD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000"/>
              <a:t>Positions in a real option and the underlying net asset</a:t>
            </a:r>
            <a:endParaRPr lang="en-US" sz="36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1608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22438" y="288766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4188" y="1936750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786188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633663" y="2925763"/>
            <a:ext cx="314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728788" y="2528888"/>
            <a:ext cx="1089025" cy="108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838450" y="2571750"/>
            <a:ext cx="8016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825750" y="2827338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727200" y="2779713"/>
            <a:ext cx="109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2100" y="2767013"/>
            <a:ext cx="838200" cy="7921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714500" y="1860550"/>
            <a:ext cx="1954213" cy="18240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31653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322888" y="2887663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411788" y="1830388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7404100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227763" y="244633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448425" y="3201988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313363" y="2136775"/>
            <a:ext cx="1146175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332413" y="2995613"/>
            <a:ext cx="11001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6445250" y="2284413"/>
            <a:ext cx="731838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332413" y="2027238"/>
            <a:ext cx="191770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6438900" y="2832100"/>
            <a:ext cx="0" cy="6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716088" y="4046538"/>
            <a:ext cx="0" cy="204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722438" y="5126038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754188" y="3963988"/>
            <a:ext cx="835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786188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665413" y="467836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739900" y="5227638"/>
            <a:ext cx="1116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2868613" y="4486275"/>
            <a:ext cx="757237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28702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 flipV="1">
            <a:off x="1714500" y="4244975"/>
            <a:ext cx="1166813" cy="11033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876550" y="5346700"/>
            <a:ext cx="7302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1727200" y="4257675"/>
            <a:ext cx="1909763" cy="18192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5316538" y="4041775"/>
            <a:ext cx="0" cy="204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5322888" y="5126038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335588" y="3887788"/>
            <a:ext cx="1022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7404100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227763" y="51085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5327650" y="5029200"/>
            <a:ext cx="1103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 flipV="1">
            <a:off x="6423025" y="4983163"/>
            <a:ext cx="928688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5302250" y="4133850"/>
            <a:ext cx="2038350" cy="193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V="1">
            <a:off x="64389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6443663" y="4910138"/>
            <a:ext cx="869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>
            <a:off x="5319713" y="4894263"/>
            <a:ext cx="1125537" cy="1041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2517775" y="3487738"/>
            <a:ext cx="5397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(a)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107113" y="362426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(b)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86038" y="5853113"/>
            <a:ext cx="477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(c)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107113" y="585311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(d)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B6-331A-4433-AF48-75B001365193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Marketing Strategy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1. Own an asset subject to debt, give a third party investor the right to buy the net asset at nil cost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writing a real put on the net asset value.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4872-3559-49C1-AE2A-4127B88A3851}" type="slidenum">
              <a:rPr lang="en-US"/>
              <a:pPr/>
              <a:t>7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100" y="1746250"/>
            <a:ext cx="6781800" cy="337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710-2156-4336-8F88-58E6ABE1611C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User Strategy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2. You are required or committed to use  an asset subject to debt, and seek protection against increases in the price of that net asset.</a:t>
            </a:r>
          </a:p>
          <a:p>
            <a:r>
              <a:rPr lang="en-GB" sz="2800"/>
              <a:t>Buy a real call option to purchase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is a real put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6737-B1E1-4435-A72A-D678E13B5889}" type="slidenum">
              <a:rPr lang="en-US"/>
              <a:pPr/>
              <a:t>9</a:t>
            </a:fld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812925"/>
            <a:ext cx="6762750" cy="323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14</Pages>
  <Words>658</Words>
  <Application>Microsoft Office PowerPoint</Application>
  <PresentationFormat>Letter Paper (8.5x11 in)</PresentationFormat>
  <Paragraphs>109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Worksheet</vt:lpstr>
      <vt:lpstr>Chapter 3 Real option payoffs and position strategies  </vt:lpstr>
      <vt:lpstr>HEDGING WITH FUTURES</vt:lpstr>
      <vt:lpstr>“PERFECT” HEDGING WITH FUTURES</vt:lpstr>
      <vt:lpstr>Position strategies  involving real and commodity options</vt:lpstr>
      <vt:lpstr>Positions in a real option and the underlying net asset</vt:lpstr>
      <vt:lpstr>Marketing Strategy</vt:lpstr>
      <vt:lpstr>Slide 7</vt:lpstr>
      <vt:lpstr>Protective User Strategy</vt:lpstr>
      <vt:lpstr>Slide 9</vt:lpstr>
      <vt:lpstr>Protective Owner Strategy</vt:lpstr>
      <vt:lpstr>Slide 11</vt:lpstr>
      <vt:lpstr>“Poor” Protective User Strategy</vt:lpstr>
      <vt:lpstr>Slide 13</vt:lpstr>
      <vt:lpstr>Protective Owner Collar Strategy</vt:lpstr>
      <vt:lpstr>Slide 15</vt:lpstr>
      <vt:lpstr>Embedded Renovation Option</vt:lpstr>
      <vt:lpstr>Embedded Restoration Obligation</vt:lpstr>
      <vt:lpstr>REAL OPTION PAYOFFS</vt:lpstr>
      <vt:lpstr>Slide 19</vt:lpstr>
      <vt:lpstr>SALFORD TRI ARRANGMENT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Option Payoffs</dc:title>
  <dc:subject>Real Value, 2006</dc:subject>
  <dc:creator>Dean Paxson</dc:creator>
  <cp:keywords>Chapter 3</cp:keywords>
  <cp:lastModifiedBy>Windows User</cp:lastModifiedBy>
  <cp:revision>38</cp:revision>
  <cp:lastPrinted>1999-10-11T11:02:09Z</cp:lastPrinted>
  <dcterms:created xsi:type="dcterms:W3CDTF">1996-10-23T22:40:52Z</dcterms:created>
  <dcterms:modified xsi:type="dcterms:W3CDTF">2013-02-22T13:53:04Z</dcterms:modified>
</cp:coreProperties>
</file>