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91" r:id="rId4"/>
    <p:sldId id="289" r:id="rId5"/>
    <p:sldId id="292" r:id="rId6"/>
    <p:sldId id="293" r:id="rId7"/>
    <p:sldId id="320" r:id="rId8"/>
    <p:sldId id="294" r:id="rId9"/>
    <p:sldId id="303" r:id="rId10"/>
    <p:sldId id="304" r:id="rId11"/>
    <p:sldId id="310" r:id="rId12"/>
    <p:sldId id="311" r:id="rId13"/>
    <p:sldId id="312" r:id="rId14"/>
    <p:sldId id="323" r:id="rId15"/>
    <p:sldId id="324" r:id="rId16"/>
    <p:sldId id="301" r:id="rId17"/>
    <p:sldId id="326" r:id="rId18"/>
    <p:sldId id="327" r:id="rId19"/>
    <p:sldId id="328" r:id="rId20"/>
    <p:sldId id="329" r:id="rId21"/>
    <p:sldId id="330" r:id="rId22"/>
    <p:sldId id="332" r:id="rId23"/>
    <p:sldId id="334" r:id="rId24"/>
    <p:sldId id="335" r:id="rId25"/>
    <p:sldId id="338" r:id="rId26"/>
    <p:sldId id="340" r:id="rId27"/>
  </p:sldIdLst>
  <p:sldSz cx="9902825" cy="6858000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20" y="-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paxson\Documents\RealOptions09\Tourinho%20Model%20OneRA_DP14__8_08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paxson\Documents\RealOptions09\Tourinho%20Model%20OneRA_DP14__8_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1100" b="1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00" b="1" i="0" strike="noStrike">
                <a:solidFill>
                  <a:srgbClr val="000000"/>
                </a:solidFill>
                <a:latin typeface="Arial"/>
                <a:cs typeface="Arial"/>
              </a:rPr>
              <a:t>Effect of Holding Cost on Entry/Exit Prices, </a:t>
            </a:r>
          </a:p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00" b="1" i="0" strike="noStrike">
                <a:solidFill>
                  <a:srgbClr val="000000"/>
                </a:solidFill>
                <a:latin typeface="Arial"/>
                <a:cs typeface="Arial"/>
              </a:rPr>
              <a:t>Given ConYield</a:t>
            </a:r>
          </a:p>
        </c:rich>
      </c:tx>
      <c:layout>
        <c:manualLayout>
          <c:xMode val="edge"/>
          <c:yMode val="edge"/>
          <c:x val="0.14765124158137982"/>
          <c:y val="3.370786516853937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673416687239393"/>
          <c:y val="0.24719101123595505"/>
          <c:w val="0.62863672014104477"/>
          <c:h val="0.51966292134831449"/>
        </c:manualLayout>
      </c:layout>
      <c:lineChart>
        <c:grouping val="standard"/>
        <c:ser>
          <c:idx val="0"/>
          <c:order val="0"/>
          <c:tx>
            <c:strRef>
              <c:f>'Holding Cost 1'!$A$31</c:f>
              <c:strCache>
                <c:ptCount val="1"/>
                <c:pt idx="0">
                  <c:v>W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'Holding Cost 1'!$B$9:$J$9</c:f>
              <c:numCache>
                <c:formatCode>General</c:formatCode>
                <c:ptCount val="9"/>
                <c:pt idx="0" formatCode="0.00">
                  <c:v>1.0000000000000013E-4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cat>
          <c:val>
            <c:numRef>
              <c:f>'Holding Cost 1'!$B$31:$J$31</c:f>
              <c:numCache>
                <c:formatCode>0.00</c:formatCode>
                <c:ptCount val="9"/>
                <c:pt idx="0">
                  <c:v>199.99497341728707</c:v>
                </c:pt>
                <c:pt idx="1">
                  <c:v>180.34745823406905</c:v>
                </c:pt>
                <c:pt idx="2">
                  <c:v>165.61773888723818</c:v>
                </c:pt>
                <c:pt idx="3">
                  <c:v>154.27902086432343</c:v>
                </c:pt>
                <c:pt idx="4">
                  <c:v>145.540898534191</c:v>
                </c:pt>
                <c:pt idx="5">
                  <c:v>138.78065009452084</c:v>
                </c:pt>
                <c:pt idx="6">
                  <c:v>133.50392433124239</c:v>
                </c:pt>
                <c:pt idx="7">
                  <c:v>129.3340335710769</c:v>
                </c:pt>
                <c:pt idx="8">
                  <c:v>125.99203437384061</c:v>
                </c:pt>
              </c:numCache>
            </c:numRef>
          </c:val>
        </c:ser>
        <c:ser>
          <c:idx val="1"/>
          <c:order val="1"/>
          <c:tx>
            <c:strRef>
              <c:f>'Holding Cost 1'!$A$32</c:f>
              <c:strCache>
                <c:ptCount val="1"/>
                <c:pt idx="0">
                  <c:v>Z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'Holding Cost 1'!$B$9:$J$9</c:f>
              <c:numCache>
                <c:formatCode>General</c:formatCode>
                <c:ptCount val="9"/>
                <c:pt idx="0" formatCode="0.00">
                  <c:v>1.0000000000000013E-4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cat>
          <c:val>
            <c:numRef>
              <c:f>'Holding Cost 1'!$B$32:$J$32</c:f>
              <c:numCache>
                <c:formatCode>0.0000</c:formatCode>
                <c:ptCount val="9"/>
                <c:pt idx="0">
                  <c:v>0.57734302668660764</c:v>
                </c:pt>
                <c:pt idx="1">
                  <c:v>38.577024374902344</c:v>
                </c:pt>
                <c:pt idx="2">
                  <c:v>51.731756529408216</c:v>
                </c:pt>
                <c:pt idx="3">
                  <c:v>60.228732847805027</c:v>
                </c:pt>
                <c:pt idx="4">
                  <c:v>66.280815609389293</c:v>
                </c:pt>
                <c:pt idx="5">
                  <c:v>70.812161184598978</c:v>
                </c:pt>
                <c:pt idx="6">
                  <c:v>74.320725095490559</c:v>
                </c:pt>
                <c:pt idx="7">
                  <c:v>77.108275591042869</c:v>
                </c:pt>
                <c:pt idx="8">
                  <c:v>79.370030355871805</c:v>
                </c:pt>
              </c:numCache>
            </c:numRef>
          </c:val>
        </c:ser>
        <c:marker val="1"/>
        <c:axId val="106932096"/>
        <c:axId val="114144000"/>
      </c:lineChart>
      <c:catAx>
        <c:axId val="106932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Holding Cost</a:t>
                </a:r>
              </a:p>
            </c:rich>
          </c:tx>
          <c:layout>
            <c:manualLayout>
              <c:xMode val="edge"/>
              <c:yMode val="edge"/>
              <c:x val="0.40715977616891846"/>
              <c:y val="0.89606741573033655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44000"/>
        <c:crossesAt val="17"/>
        <c:auto val="1"/>
        <c:lblAlgn val="ctr"/>
        <c:lblOffset val="100"/>
        <c:tickLblSkip val="1"/>
        <c:tickMarkSkip val="1"/>
      </c:catAx>
      <c:valAx>
        <c:axId val="114144000"/>
        <c:scaling>
          <c:orientation val="minMax"/>
          <c:max val="2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3209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02479639709465"/>
          <c:y val="0.44943820224719111"/>
          <c:w val="0.11185705813618928"/>
          <c:h val="0.1151685393258426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3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Real Option Value Sensitivity to HC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'Holding Cost 1'!$A$35</c:f>
              <c:strCache>
                <c:ptCount val="1"/>
                <c:pt idx="0">
                  <c:v>C(S)</c:v>
                </c:pt>
              </c:strCache>
            </c:strRef>
          </c:tx>
          <c:cat>
            <c:numRef>
              <c:f>'Holding Cost 1'!$B$9:$J$9</c:f>
              <c:numCache>
                <c:formatCode>General</c:formatCode>
                <c:ptCount val="9"/>
                <c:pt idx="0" formatCode="0.00">
                  <c:v>1.0000000000000011E-4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cat>
          <c:val>
            <c:numRef>
              <c:f>'Holding Cost 1'!$B$35:$J$35</c:f>
              <c:numCache>
                <c:formatCode>General</c:formatCode>
                <c:ptCount val="9"/>
                <c:pt idx="0">
                  <c:v>24.998136853346097</c:v>
                </c:pt>
                <c:pt idx="1">
                  <c:v>18.713029127418597</c:v>
                </c:pt>
                <c:pt idx="2">
                  <c:v>14.76093379435531</c:v>
                </c:pt>
                <c:pt idx="3">
                  <c:v>12.016174535198116</c:v>
                </c:pt>
                <c:pt idx="4">
                  <c:v>10.031485487712239</c:v>
                </c:pt>
                <c:pt idx="5">
                  <c:v>8.5523918652500015</c:v>
                </c:pt>
                <c:pt idx="6">
                  <c:v>7.4209443654921774</c:v>
                </c:pt>
                <c:pt idx="7">
                  <c:v>6.5350009759541514</c:v>
                </c:pt>
                <c:pt idx="8">
                  <c:v>5.8267516262511947</c:v>
                </c:pt>
              </c:numCache>
            </c:numRef>
          </c:val>
        </c:ser>
        <c:marker val="1"/>
        <c:axId val="101885440"/>
        <c:axId val="101887360"/>
      </c:lineChart>
      <c:catAx>
        <c:axId val="101885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Holding Cost</a:t>
                </a:r>
              </a:p>
            </c:rich>
          </c:tx>
        </c:title>
        <c:numFmt formatCode="0.0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887360"/>
        <c:crosses val="autoZero"/>
        <c:auto val="1"/>
        <c:lblAlgn val="ctr"/>
        <c:lblOffset val="100"/>
      </c:catAx>
      <c:valAx>
        <c:axId val="10188736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885440"/>
        <c:crosses val="autoZero"/>
        <c:crossBetween val="midCat"/>
      </c:valAx>
    </c:plotArea>
    <c:legend>
      <c:legendPos val="r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24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3.wmf"/><Relationship Id="rId4" Type="http://schemas.openxmlformats.org/officeDocument/2006/relationships/image" Target="../media/image28.wmf"/><Relationship Id="rId9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9CDFFFF7-5024-4D9F-AB88-5DCBB1226B0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5175"/>
            <a:ext cx="5049837" cy="405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839788"/>
            <a:ext cx="4868863" cy="337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11268287-31F0-4A0D-B1C5-9AD3F52D15A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0BB896B1-A1B9-4026-8616-A746EC6FA68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E8558C8C-FC56-48E7-A233-4C0D5FF4C9C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3FD19B8F-FA4C-4244-BC8B-1510DC84A0D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7010E431-05E9-4454-8A03-36648E02489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B760EA5B-C8AA-44C0-B789-BEAB60B881F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FED3D523-3942-433F-8AB9-EFE12B9858E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9135E884-D98A-4831-81AE-92DF73D2861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94227687-75CC-4D96-A1EA-590C25466DB4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392A3E79-4A99-4623-8DA8-BBFCD62D991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107059E3-0C0C-4504-B1F6-9D4E2AD1D49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D0A8-D333-4151-9AC4-DCB796D04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3808-AD18-4E6B-BDEF-05BD8AB2C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E3CF-5A65-4C24-878F-391DB97BE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09813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7713" y="6245225"/>
            <a:ext cx="2309812" cy="476250"/>
          </a:xfrm>
        </p:spPr>
        <p:txBody>
          <a:bodyPr/>
          <a:lstStyle>
            <a:lvl1pPr>
              <a:defRPr/>
            </a:lvl1pPr>
          </a:lstStyle>
          <a:p>
            <a:fld id="{B66BB2B5-6C2A-4B2E-BD2A-82BD89802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13193-93A9-4F94-B951-FDB7108A4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09AE7-C0CD-413A-AB5A-9DBC877B7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D669-8B8C-4D03-BCFD-4D17AEDF3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5CF7E-0A56-44C5-A669-914B09F8D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AC6DA-9082-4E2E-92EC-8D3A35034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FBB8-FE13-420D-9C4A-4DB78510D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9296-C098-4285-AA29-14F267975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EDAC7-CD74-4571-9ED4-87525EB38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2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09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A5D716-1ADA-44EE-95D3-7A97CB44DA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_Document1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5537-D4FF-4061-A4FB-B7B3F9E823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912225" cy="2074862"/>
          </a:xfrm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                                                                                                    Chapter 4</a:t>
            </a:r>
            <a:br>
              <a:rPr lang="en-US" dirty="0"/>
            </a:br>
            <a:r>
              <a:rPr lang="en-US" dirty="0"/>
              <a:t>AMERICAN PERPETUAL </a:t>
            </a:r>
            <a:br>
              <a:rPr lang="en-US" dirty="0"/>
            </a:br>
            <a:r>
              <a:rPr lang="en-US"/>
              <a:t>REAL </a:t>
            </a:r>
            <a:r>
              <a:rPr lang="en-US" smtClean="0"/>
              <a:t>GROWTH OPTIONS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SAMUELSON 65, </a:t>
            </a:r>
            <a:r>
              <a:rPr lang="en-US" dirty="0" smtClean="0"/>
              <a:t>TOURINHO 79 </a:t>
            </a:r>
            <a:endParaRPr lang="en-US" dirty="0"/>
          </a:p>
          <a:p>
            <a:endParaRPr lang="en-US" dirty="0"/>
          </a:p>
          <a:p>
            <a:r>
              <a:rPr lang="en-US" dirty="0"/>
              <a:t>CLOSED-FORM SOLUTIONS FOR PERPETUITIES (LAND </a:t>
            </a:r>
            <a:r>
              <a:rPr lang="en-US" dirty="0" smtClean="0"/>
              <a:t>CONVERSION, RESOURCE EXTRACTION)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E270-05FC-459E-A3BE-D85A477039FE}" type="slidenum">
              <a:rPr lang="en-US"/>
              <a:pPr/>
              <a:t>10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 to this </a:t>
            </a:r>
            <a:r>
              <a:rPr lang="en-GB" dirty="0" smtClean="0"/>
              <a:t>DE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F(V) satisfies </a:t>
            </a:r>
            <a:r>
              <a:rPr lang="en-GB" dirty="0" smtClean="0"/>
              <a:t>DE</a:t>
            </a:r>
            <a:r>
              <a:rPr lang="en-GB" dirty="0"/>
              <a:t>= 0</a:t>
            </a:r>
          </a:p>
          <a:p>
            <a:pPr>
              <a:lnSpc>
                <a:spcPct val="90000"/>
              </a:lnSpc>
            </a:pPr>
            <a:r>
              <a:rPr lang="en-GB" dirty="0"/>
              <a:t>And satisfies following conditions:</a:t>
            </a:r>
          </a:p>
          <a:p>
            <a:pPr>
              <a:lnSpc>
                <a:spcPct val="90000"/>
              </a:lnSpc>
            </a:pPr>
            <a:r>
              <a:rPr lang="en-GB" dirty="0"/>
              <a:t>F(0)=0</a:t>
            </a:r>
          </a:p>
          <a:p>
            <a:pPr>
              <a:lnSpc>
                <a:spcPct val="90000"/>
              </a:lnSpc>
            </a:pPr>
            <a:r>
              <a:rPr lang="en-GB" dirty="0"/>
              <a:t>F(V*)=V*-K		Value matching</a:t>
            </a:r>
          </a:p>
          <a:p>
            <a:pPr>
              <a:lnSpc>
                <a:spcPct val="90000"/>
              </a:lnSpc>
            </a:pPr>
            <a:r>
              <a:rPr lang="en-GB" dirty="0"/>
              <a:t>F’(V*)=1		Smooth-pasting</a:t>
            </a:r>
          </a:p>
          <a:p>
            <a:pPr>
              <a:lnSpc>
                <a:spcPct val="90000"/>
              </a:lnSpc>
            </a:pPr>
            <a:r>
              <a:rPr lang="en-GB" dirty="0"/>
              <a:t>V*=optimal V which justifies investment (exercise of investment option)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412C-B15A-4F95-8F64-052767EA2EEA}" type="slidenum">
              <a:rPr lang="en-US"/>
              <a:pPr/>
              <a:t>11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Solution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67213" cy="4525963"/>
          </a:xfrm>
        </p:spPr>
        <p:txBody>
          <a:bodyPr/>
          <a:lstStyle/>
          <a:p>
            <a:r>
              <a:rPr lang="en-GB" sz="2800"/>
              <a:t>The positive root is</a:t>
            </a:r>
          </a:p>
          <a:p>
            <a:endParaRPr lang="en-GB" sz="2800"/>
          </a:p>
          <a:p>
            <a:endParaRPr lang="en-US" sz="2800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82725" y="3400425"/>
          <a:ext cx="7924800" cy="1612900"/>
        </p:xfrm>
        <a:graphic>
          <a:graphicData uri="http://schemas.openxmlformats.org/presentationml/2006/ole">
            <p:oleObj spid="_x0000_s73732" name="Equation" r:id="rId4" imgW="229860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539F-C244-40B3-8FD5-7670D236FD08}" type="slidenum">
              <a:rPr lang="en-US"/>
              <a:pPr/>
              <a:t>12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67213" cy="4525963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/>
              <a:t> V*=(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/(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-1))K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And 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Or   A=(V*-K)/V</a:t>
            </a:r>
            <a:r>
              <a:rPr lang="en-GB" sz="2400" baseline="30000" dirty="0">
                <a:cs typeface="Arial" charset="0"/>
              </a:rPr>
              <a:t>*</a:t>
            </a:r>
            <a:r>
              <a:rPr lang="el-GR" sz="2400" baseline="30000" dirty="0">
                <a:cs typeface="Arial" charset="0"/>
              </a:rPr>
              <a:t>β</a:t>
            </a:r>
            <a:endParaRPr lang="el-GR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F(V)=AV</a:t>
            </a:r>
            <a:r>
              <a:rPr lang="el-GR" sz="2400" baseline="30000" dirty="0">
                <a:cs typeface="Arial" charset="0"/>
              </a:rPr>
              <a:t>β</a:t>
            </a:r>
            <a:r>
              <a:rPr lang="en-GB" sz="2400" baseline="30000" dirty="0">
                <a:cs typeface="Arial" charset="0"/>
              </a:rPr>
              <a:t> </a:t>
            </a:r>
            <a:r>
              <a:rPr lang="en-GB" sz="2400" dirty="0">
                <a:cs typeface="Arial" charset="0"/>
              </a:rPr>
              <a:t> satisfies </a:t>
            </a:r>
            <a:r>
              <a:rPr lang="en-GB" sz="2400" dirty="0" smtClean="0">
                <a:cs typeface="Arial" charset="0"/>
              </a:rPr>
              <a:t>the DE</a:t>
            </a:r>
            <a:endParaRPr lang="en-GB" sz="2400" dirty="0">
              <a:cs typeface="Arial" charset="0"/>
            </a:endParaRP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F(V) = (V*-K)(V/V</a:t>
            </a:r>
            <a:r>
              <a:rPr lang="en-GB" sz="2400" baseline="30000" dirty="0">
                <a:cs typeface="Arial" charset="0"/>
              </a:rPr>
              <a:t>*</a:t>
            </a:r>
            <a:r>
              <a:rPr lang="en-GB" sz="2400" dirty="0">
                <a:cs typeface="Arial" charset="0"/>
              </a:rPr>
              <a:t>)</a:t>
            </a:r>
            <a:r>
              <a:rPr lang="el-GR" sz="2400" baseline="30000" dirty="0">
                <a:cs typeface="Arial" charset="0"/>
              </a:rPr>
              <a:t>β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30638" y="2636838"/>
          <a:ext cx="2819400" cy="1368425"/>
        </p:xfrm>
        <a:graphic>
          <a:graphicData uri="http://schemas.openxmlformats.org/presentationml/2006/ole">
            <p:oleObj spid="_x0000_s74756" name="Equation" r:id="rId4" imgW="8632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7944-9526-49A0-8A8E-7A9B8FC93C64}" type="slidenum">
              <a:rPr lang="en-US"/>
              <a:pPr/>
              <a:t>13</a:t>
            </a:fld>
            <a:endParaRPr lang="en-US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5063" y="765175"/>
            <a:ext cx="8208962" cy="540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4D39-BD1B-4E52-B49D-4ED6EED56AA0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Exercise 4.1</a:t>
            </a:r>
            <a:endParaRPr lang="en-US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>
            <p:ph idx="1"/>
          </p:nvPr>
        </p:nvGraphicFramePr>
        <p:xfrm>
          <a:off x="627063" y="1698625"/>
          <a:ext cx="8124825" cy="3108325"/>
        </p:xfrm>
        <a:graphic>
          <a:graphicData uri="http://schemas.openxmlformats.org/presentationml/2006/ole">
            <p:oleObj spid="_x0000_s101379" name="Document" r:id="rId4" imgW="5487295" imgH="210342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3193-93A9-4F94-B951-FDB7108A476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522256" y="1500175"/>
          <a:ext cx="10144196" cy="4437076"/>
        </p:xfrm>
        <a:graphic>
          <a:graphicData uri="http://schemas.openxmlformats.org/presentationml/2006/ole">
            <p:oleObj spid="_x0000_s102403" name="Document" r:id="rId4" imgW="6327828" imgH="289577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111-D062-429B-B319-9FD80FF97ADB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REVIEW: REAL OPTION MODELS</a:t>
            </a:r>
            <a:endParaRPr lang="en-US" sz="40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 	OUTLINE PAYOFF DIAGRAM FOR REAL OPTION=INTRINSIC VALUE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  TRY BLACK-SCHOLES, COMPARE TO NPV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III IF AMERICAN &amp; LONG-LIFE, TRY SAMUELSON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IV IF AMERICAN, LONG-LIFE, AND COST        UNCERTAINTY, TRY FUNDAMENTAL EXCHANGE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    Chapter </a:t>
            </a:r>
            <a:r>
              <a:rPr lang="en-GB" sz="2400" dirty="0" smtClean="0"/>
              <a:t>5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 smtClean="0"/>
              <a:t>V NOW, LOOK AT EARLY APPLICATION OF THIS BASIC MODEL (TOURINHO 1979)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Invented Real Options?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	Thales/Jevons/Fisher/Mossin?</a:t>
            </a:r>
          </a:p>
          <a:p>
            <a:pPr>
              <a:buFontTx/>
              <a:buNone/>
            </a:pPr>
            <a:r>
              <a:rPr lang="en-US" smtClean="0"/>
              <a:t>			</a:t>
            </a:r>
          </a:p>
          <a:p>
            <a:pPr>
              <a:buFontTx/>
              <a:buNone/>
            </a:pPr>
            <a:r>
              <a:rPr lang="en-US" smtClean="0"/>
              <a:t>				Tourinho 1979?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			Brennan &amp; Schwartz 1985? </a:t>
            </a:r>
          </a:p>
          <a:p>
            <a:pPr>
              <a:buFontTx/>
              <a:buNone/>
            </a:pPr>
            <a:r>
              <a:rPr lang="en-US" smtClean="0"/>
              <a:t>			McDonald &amp; Siegel 1986?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19A0E-A7E0-4E09-80FB-DC826DD151A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4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94275" y="84139"/>
            <a:ext cx="7614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Tourinho PhD thesis at </a:t>
            </a:r>
            <a:r>
              <a:rPr lang="en-GB" sz="2000" dirty="0" err="1" smtClean="0"/>
              <a:t>Univ</a:t>
            </a:r>
            <a:r>
              <a:rPr lang="en-GB" sz="2000" dirty="0" smtClean="0"/>
              <a:t> of Cal, Berkeley</a:t>
            </a:r>
            <a:endParaRPr lang="en-US" sz="2000" dirty="0"/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584542" y="930276"/>
            <a:ext cx="5068321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Problem: When to extract oil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84542" y="1476376"/>
            <a:ext cx="4366871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Known reserve</a:t>
            </a:r>
          </a:p>
          <a:p>
            <a:pPr>
              <a:spcBef>
                <a:spcPct val="50000"/>
              </a:spcBef>
            </a:pPr>
            <a:r>
              <a:rPr lang="en-GB"/>
              <a:t>Analysis conducted on per unit basis</a:t>
            </a:r>
            <a:endParaRPr lang="en-US"/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584542" y="2459038"/>
            <a:ext cx="350897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Price behaviour</a:t>
            </a:r>
            <a:endParaRPr lang="en-US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2534161" y="2492376"/>
          <a:ext cx="2020108" cy="347663"/>
        </p:xfrm>
        <a:graphic>
          <a:graphicData uri="http://schemas.openxmlformats.org/presentationml/2006/ole">
            <p:oleObj spid="_x0000_s110594" name="Equation" r:id="rId4" imgW="1104840" imgH="203040" progId="Equation.DSMT4">
              <p:embed/>
            </p:oleObj>
          </a:graphicData>
        </a:graphic>
      </p:graphicFrame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584542" y="3028951"/>
            <a:ext cx="499095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the call option to extract the resource</a:t>
            </a:r>
            <a:endParaRPr lang="en-US"/>
          </a:p>
        </p:txBody>
      </p:sp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5652863" y="3068638"/>
          <a:ext cx="244132" cy="266700"/>
        </p:xfrm>
        <a:graphic>
          <a:graphicData uri="http://schemas.openxmlformats.org/presentationml/2006/ole">
            <p:oleObj spid="_x0000_s110595" name="Equation" r:id="rId5" imgW="152280" imgH="177480" progId="Equation.DSMT4">
              <p:embed/>
            </p:oleObj>
          </a:graphicData>
        </a:graphic>
      </p:graphicFrame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584542" y="3598863"/>
            <a:ext cx="210607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Risk-free rate</a:t>
            </a:r>
            <a:endParaRPr lang="en-US"/>
          </a:p>
        </p:txBody>
      </p:sp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2377710" y="3692525"/>
          <a:ext cx="163327" cy="209550"/>
        </p:xfrm>
        <a:graphic>
          <a:graphicData uri="http://schemas.openxmlformats.org/presentationml/2006/ole">
            <p:oleObj spid="_x0000_s110596" name="Equation" r:id="rId6" imgW="101520" imgH="139680" progId="Equation.DSMT4">
              <p:embed/>
            </p:oleObj>
          </a:graphicData>
        </a:graphic>
      </p:graphicFrame>
      <p:sp>
        <p:nvSpPr>
          <p:cNvPr id="1039" name="Text Box 20"/>
          <p:cNvSpPr txBox="1">
            <a:spLocks noChangeArrowheads="1"/>
          </p:cNvSpPr>
          <p:nvPr/>
        </p:nvSpPr>
        <p:spPr bwMode="auto">
          <a:xfrm>
            <a:off x="584542" y="4167188"/>
            <a:ext cx="226080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Ito’s lemma:</a:t>
            </a:r>
            <a:endParaRPr lang="en-US"/>
          </a:p>
        </p:txBody>
      </p:sp>
      <p:graphicFrame>
        <p:nvGraphicFramePr>
          <p:cNvPr id="1029" name="Object 21"/>
          <p:cNvGraphicFramePr>
            <a:graphicFrameLocks noChangeAspect="1"/>
          </p:cNvGraphicFramePr>
          <p:nvPr/>
        </p:nvGraphicFramePr>
        <p:xfrm>
          <a:off x="2221259" y="4076700"/>
          <a:ext cx="3068845" cy="628650"/>
        </p:xfrm>
        <a:graphic>
          <a:graphicData uri="http://schemas.openxmlformats.org/presentationml/2006/ole">
            <p:oleObj spid="_x0000_s110597" name="Equation" r:id="rId7" imgW="1917360" imgH="419040" progId="Equation.DSMT4">
              <p:embed/>
            </p:oleObj>
          </a:graphicData>
        </a:graphic>
      </p:graphicFrame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584542" y="4737101"/>
            <a:ext cx="849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Create a portfolio composed of one long unit of “oil extraction” and </a:t>
            </a:r>
            <a:endParaRPr lang="en-US"/>
          </a:p>
        </p:txBody>
      </p:sp>
      <p:sp>
        <p:nvSpPr>
          <p:cNvPr id="1041" name="Text Box 23"/>
          <p:cNvSpPr txBox="1">
            <a:spLocks noChangeArrowheads="1"/>
          </p:cNvSpPr>
          <p:nvPr/>
        </p:nvSpPr>
        <p:spPr bwMode="auto">
          <a:xfrm>
            <a:off x="1129542" y="5307013"/>
            <a:ext cx="639557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short units of the asset “oil”</a:t>
            </a:r>
            <a:endParaRPr lang="en-US"/>
          </a:p>
        </p:txBody>
      </p:sp>
      <p:graphicFrame>
        <p:nvGraphicFramePr>
          <p:cNvPr id="1030" name="Object 24"/>
          <p:cNvGraphicFramePr>
            <a:graphicFrameLocks noChangeAspect="1"/>
          </p:cNvGraphicFramePr>
          <p:nvPr/>
        </p:nvGraphicFramePr>
        <p:xfrm>
          <a:off x="584542" y="5157788"/>
          <a:ext cx="407461" cy="609600"/>
        </p:xfrm>
        <a:graphic>
          <a:graphicData uri="http://schemas.openxmlformats.org/presentationml/2006/ole">
            <p:oleObj spid="_x0000_s110598" name="Equation" r:id="rId8" imgW="253800" imgH="406080" progId="Equation.DSMT4">
              <p:embed/>
            </p:oleObj>
          </a:graphicData>
        </a:graphic>
      </p:graphicFrame>
      <p:graphicFrame>
        <p:nvGraphicFramePr>
          <p:cNvPr id="1031" name="Object 25"/>
          <p:cNvGraphicFramePr>
            <a:graphicFrameLocks noChangeAspect="1"/>
          </p:cNvGraphicFramePr>
          <p:nvPr/>
        </p:nvGraphicFramePr>
        <p:xfrm>
          <a:off x="2066527" y="5876925"/>
          <a:ext cx="5345119" cy="685800"/>
        </p:xfrm>
        <a:graphic>
          <a:graphicData uri="http://schemas.openxmlformats.org/presentationml/2006/ole">
            <p:oleObj spid="_x0000_s110599" name="Equation" r:id="rId9" imgW="3340080" imgH="457200" progId="Equation.DSMT4">
              <p:embed/>
            </p:oleObj>
          </a:graphicData>
        </a:graphic>
      </p:graphicFrame>
      <p:sp>
        <p:nvSpPr>
          <p:cNvPr id="1042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04E75-C6DD-4B70-9302-1B43E0D7744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Extraction Paradox</a:t>
            </a:r>
            <a:endParaRPr lang="en-US" sz="2000" dirty="0"/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584543" y="3438526"/>
            <a:ext cx="249461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Unit extraction cost</a:t>
            </a:r>
            <a:endParaRPr lang="en-US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147930" y="3500438"/>
          <a:ext cx="244132" cy="247650"/>
        </p:xfrm>
        <a:graphic>
          <a:graphicData uri="http://schemas.openxmlformats.org/presentationml/2006/ole">
            <p:oleObj spid="_x0000_s111618" name="Equation" r:id="rId4" imgW="152280" imgH="164880" progId="Equation.DSMT4">
              <p:embed/>
            </p:oleObj>
          </a:graphicData>
        </a:graphic>
      </p:graphicFrame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5185230" y="1773238"/>
            <a:ext cx="358633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Excludes a convenience yield</a:t>
            </a:r>
            <a:endParaRPr lang="en-US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 flipH="1" flipV="1">
            <a:off x="4327329" y="1341438"/>
            <a:ext cx="78053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584542" y="2349501"/>
            <a:ext cx="226252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Generic solution:</a:t>
            </a:r>
            <a:endParaRPr lang="en-US"/>
          </a:p>
        </p:txBody>
      </p:sp>
      <p:graphicFrame>
        <p:nvGraphicFramePr>
          <p:cNvPr id="2051" name="Object 25"/>
          <p:cNvGraphicFramePr>
            <a:graphicFrameLocks noChangeAspect="1"/>
          </p:cNvGraphicFramePr>
          <p:nvPr/>
        </p:nvGraphicFramePr>
        <p:xfrm>
          <a:off x="2690612" y="2357438"/>
          <a:ext cx="1928988" cy="381000"/>
        </p:xfrm>
        <a:graphic>
          <a:graphicData uri="http://schemas.openxmlformats.org/presentationml/2006/ole">
            <p:oleObj spid="_x0000_s111619" name="Equation" r:id="rId5" imgW="1206360" imgH="253800" progId="Equation.DSMT4">
              <p:embed/>
            </p:oleObj>
          </a:graphicData>
        </a:graphic>
      </p:graphicFrame>
      <p:graphicFrame>
        <p:nvGraphicFramePr>
          <p:cNvPr id="2052" name="Object 26"/>
          <p:cNvGraphicFramePr>
            <a:graphicFrameLocks noChangeAspect="1"/>
          </p:cNvGraphicFramePr>
          <p:nvPr/>
        </p:nvGraphicFramePr>
        <p:xfrm>
          <a:off x="4958290" y="2349500"/>
          <a:ext cx="1545598" cy="342900"/>
        </p:xfrm>
        <a:graphic>
          <a:graphicData uri="http://schemas.openxmlformats.org/presentationml/2006/ole">
            <p:oleObj spid="_x0000_s111620" name="Equation" r:id="rId6" imgW="965160" imgH="228600" progId="Equation.DSMT4">
              <p:embed/>
            </p:oleObj>
          </a:graphicData>
        </a:graphic>
      </p:graphicFrame>
      <p:graphicFrame>
        <p:nvGraphicFramePr>
          <p:cNvPr id="2053" name="Object 27"/>
          <p:cNvGraphicFramePr>
            <a:graphicFrameLocks noChangeAspect="1"/>
          </p:cNvGraphicFramePr>
          <p:nvPr/>
        </p:nvGraphicFramePr>
        <p:xfrm>
          <a:off x="7531994" y="2349500"/>
          <a:ext cx="771938" cy="342900"/>
        </p:xfrm>
        <a:graphic>
          <a:graphicData uri="http://schemas.openxmlformats.org/presentationml/2006/ole">
            <p:oleObj spid="_x0000_s111621" name="Equation" r:id="rId7" imgW="482400" imgH="228600" progId="Equation.DSMT4">
              <p:embed/>
            </p:oleObj>
          </a:graphicData>
        </a:graphic>
      </p:graphicFrame>
      <p:sp>
        <p:nvSpPr>
          <p:cNvPr id="2065" name="Text Box 28"/>
          <p:cNvSpPr txBox="1">
            <a:spLocks noChangeArrowheads="1"/>
          </p:cNvSpPr>
          <p:nvPr/>
        </p:nvSpPr>
        <p:spPr bwMode="auto">
          <a:xfrm>
            <a:off x="584542" y="2894013"/>
            <a:ext cx="467977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Exercise option when price rises above</a:t>
            </a:r>
            <a:endParaRPr lang="en-US"/>
          </a:p>
        </p:txBody>
      </p:sp>
      <p:graphicFrame>
        <p:nvGraphicFramePr>
          <p:cNvPr id="2054" name="Object 29"/>
          <p:cNvGraphicFramePr>
            <a:graphicFrameLocks noChangeAspect="1"/>
          </p:cNvGraphicFramePr>
          <p:nvPr/>
        </p:nvGraphicFramePr>
        <p:xfrm>
          <a:off x="5152564" y="2949575"/>
          <a:ext cx="300867" cy="247650"/>
        </p:xfrm>
        <a:graphic>
          <a:graphicData uri="http://schemas.openxmlformats.org/presentationml/2006/ole">
            <p:oleObj spid="_x0000_s111622" name="Equation" r:id="rId8" imgW="190440" imgH="164880" progId="Equation.DSMT4">
              <p:embed/>
            </p:oleObj>
          </a:graphicData>
        </a:graphic>
      </p:graphicFrame>
      <p:sp>
        <p:nvSpPr>
          <p:cNvPr id="2066" name="Text Box 30"/>
          <p:cNvSpPr txBox="1">
            <a:spLocks noChangeArrowheads="1"/>
          </p:cNvSpPr>
          <p:nvPr/>
        </p:nvSpPr>
        <p:spPr bwMode="auto">
          <a:xfrm>
            <a:off x="584542" y="3983038"/>
            <a:ext cx="296397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graphicFrame>
        <p:nvGraphicFramePr>
          <p:cNvPr id="2055" name="Object 31"/>
          <p:cNvGraphicFramePr>
            <a:graphicFrameLocks noChangeAspect="1"/>
          </p:cNvGraphicFramePr>
          <p:nvPr/>
        </p:nvGraphicFramePr>
        <p:xfrm>
          <a:off x="3677456" y="3997325"/>
          <a:ext cx="1684856" cy="381000"/>
        </p:xfrm>
        <a:graphic>
          <a:graphicData uri="http://schemas.openxmlformats.org/presentationml/2006/ole">
            <p:oleObj spid="_x0000_s111623" name="Equation" r:id="rId9" imgW="1054080" imgH="253800" progId="Equation.DSMT4">
              <p:embed/>
            </p:oleObj>
          </a:graphicData>
        </a:graphic>
      </p:graphicFrame>
      <p:graphicFrame>
        <p:nvGraphicFramePr>
          <p:cNvPr id="2056" name="Object 32"/>
          <p:cNvGraphicFramePr>
            <a:graphicFrameLocks noChangeAspect="1"/>
          </p:cNvGraphicFramePr>
          <p:nvPr/>
        </p:nvGraphicFramePr>
        <p:xfrm>
          <a:off x="1519809" y="4527550"/>
          <a:ext cx="1420093" cy="666750"/>
        </p:xfrm>
        <a:graphic>
          <a:graphicData uri="http://schemas.openxmlformats.org/presentationml/2006/ole">
            <p:oleObj spid="_x0000_s111624" name="Equation" r:id="rId10" imgW="888840" imgH="444240" progId="Equation.DSMT4">
              <p:embed/>
            </p:oleObj>
          </a:graphicData>
        </a:graphic>
      </p:graphicFrame>
      <p:graphicFrame>
        <p:nvGraphicFramePr>
          <p:cNvPr id="2057" name="Object 34"/>
          <p:cNvGraphicFramePr>
            <a:graphicFrameLocks noChangeAspect="1"/>
          </p:cNvGraphicFramePr>
          <p:nvPr/>
        </p:nvGraphicFramePr>
        <p:xfrm>
          <a:off x="3548512" y="4508500"/>
          <a:ext cx="1810361" cy="609600"/>
        </p:xfrm>
        <a:graphic>
          <a:graphicData uri="http://schemas.openxmlformats.org/presentationml/2006/ole">
            <p:oleObj spid="_x0000_s111625" name="Equation" r:id="rId11" imgW="1130040" imgH="406080" progId="Equation.DSMT4">
              <p:embed/>
            </p:oleObj>
          </a:graphicData>
        </a:graphic>
      </p:graphicFrame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584542" y="5373688"/>
            <a:ext cx="5692406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Resource is never extracted!  Unless (Tourinho)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/>
              <a:t> Option holding cost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/>
              <a:t> Time increasing extraction cost</a:t>
            </a:r>
            <a:endParaRPr lang="en-US"/>
          </a:p>
        </p:txBody>
      </p:sp>
      <p:sp>
        <p:nvSpPr>
          <p:cNvPr id="2068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08064-9CEC-41AA-B738-A0F5258D708C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2058" name="Object 8"/>
          <p:cNvGraphicFramePr>
            <a:graphicFrameLocks noChangeAspect="1"/>
          </p:cNvGraphicFramePr>
          <p:nvPr/>
        </p:nvGraphicFramePr>
        <p:xfrm>
          <a:off x="1005757" y="785813"/>
          <a:ext cx="6885557" cy="857250"/>
        </p:xfrm>
        <a:graphic>
          <a:graphicData uri="http://schemas.openxmlformats.org/presentationml/2006/ole">
            <p:oleObj spid="_x0000_s111626" name="Equation" r:id="rId12" imgW="190476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843C-D9F8-46CE-8903-CF615B0A675D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OPTION VALUATIONS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/>
              <a:t>FIRST STAGE:  OUTLINE PAYOFFS FOR REAL OPTION</a:t>
            </a:r>
          </a:p>
          <a:p>
            <a:r>
              <a:rPr lang="en-US" sz="2800"/>
              <a:t>NEXT STAGE:  IDENTIFY THE IMPORTANT OPTION “DRIVERS” (PARTLY BASED ON DATA AVAILABLE)</a:t>
            </a:r>
          </a:p>
          <a:p>
            <a:r>
              <a:rPr lang="en-GB" sz="2800"/>
              <a:t>FIRST MODEL STAGE:  TRY BLACK-SCHOLES FOR QUICK ANSWER TO QUESTION: IS ROV &gt; NPV</a:t>
            </a:r>
          </a:p>
          <a:p>
            <a:r>
              <a:rPr lang="en-GB" sz="2800"/>
              <a:t>IF AMERICAN &amp; PERPETUAL, TRY SAMUELSON &amp; EXTENSIONS</a:t>
            </a:r>
            <a:endParaRPr lang="en-US" sz="2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Tourinho Model </a:t>
            </a:r>
            <a:r>
              <a:rPr lang="en-GB" sz="2000" dirty="0"/>
              <a:t>One: Holding Cost</a:t>
            </a:r>
            <a:endParaRPr lang="en-US" sz="2000" dirty="0"/>
          </a:p>
        </p:txBody>
      </p:sp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328376" y="765176"/>
            <a:ext cx="491358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Holding cost for the option per unit of time</a:t>
            </a:r>
            <a:endParaRPr lang="en-US"/>
          </a:p>
        </p:txBody>
      </p:sp>
      <p:graphicFrame>
        <p:nvGraphicFramePr>
          <p:cNvPr id="3074" name="Object 21"/>
          <p:cNvGraphicFramePr>
            <a:graphicFrameLocks noChangeAspect="1"/>
          </p:cNvGraphicFramePr>
          <p:nvPr/>
        </p:nvGraphicFramePr>
        <p:xfrm>
          <a:off x="4951413" y="1844675"/>
          <a:ext cx="3476304" cy="628650"/>
        </p:xfrm>
        <a:graphic>
          <a:graphicData uri="http://schemas.openxmlformats.org/presentationml/2006/ole">
            <p:oleObj spid="_x0000_s112642" name="Equation" r:id="rId4" imgW="2171520" imgH="419040" progId="Equation.DSMT4">
              <p:embed/>
            </p:oleObj>
          </a:graphicData>
        </a:graphic>
      </p:graphicFrame>
      <p:graphicFrame>
        <p:nvGraphicFramePr>
          <p:cNvPr id="3075" name="Object 22"/>
          <p:cNvGraphicFramePr>
            <a:graphicFrameLocks noChangeAspect="1"/>
          </p:cNvGraphicFramePr>
          <p:nvPr/>
        </p:nvGraphicFramePr>
        <p:xfrm>
          <a:off x="2845344" y="1125538"/>
          <a:ext cx="3739347" cy="723900"/>
        </p:xfrm>
        <a:graphic>
          <a:graphicData uri="http://schemas.openxmlformats.org/presentationml/2006/ole">
            <p:oleObj spid="_x0000_s112643" name="Equation" r:id="rId5" imgW="2336760" imgH="482400" progId="Equation.DSMT4">
              <p:embed/>
            </p:oleObj>
          </a:graphicData>
        </a:graphic>
      </p:graphicFrame>
      <p:graphicFrame>
        <p:nvGraphicFramePr>
          <p:cNvPr id="3076" name="Object 23"/>
          <p:cNvGraphicFramePr>
            <a:graphicFrameLocks noChangeAspect="1"/>
          </p:cNvGraphicFramePr>
          <p:nvPr/>
        </p:nvGraphicFramePr>
        <p:xfrm>
          <a:off x="5652863" y="838200"/>
          <a:ext cx="223501" cy="247650"/>
        </p:xfrm>
        <a:graphic>
          <a:graphicData uri="http://schemas.openxmlformats.org/presentationml/2006/ole">
            <p:oleObj spid="_x0000_s112644" name="Equation" r:id="rId6" imgW="139680" imgH="164880" progId="Equation.DSMT4">
              <p:embed/>
            </p:oleObj>
          </a:graphicData>
        </a:graphic>
      </p:graphicFrame>
      <p:sp>
        <p:nvSpPr>
          <p:cNvPr id="3087" name="Text Box 24"/>
          <p:cNvSpPr txBox="1">
            <a:spLocks noChangeArrowheads="1"/>
          </p:cNvSpPr>
          <p:nvPr/>
        </p:nvSpPr>
        <p:spPr bwMode="auto">
          <a:xfrm>
            <a:off x="328375" y="1982788"/>
            <a:ext cx="407631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Create risk-free hedged portfolio</a:t>
            </a:r>
            <a:endParaRPr lang="en-US"/>
          </a:p>
        </p:txBody>
      </p:sp>
      <p:sp>
        <p:nvSpPr>
          <p:cNvPr id="3088" name="Text Box 25"/>
          <p:cNvSpPr txBox="1">
            <a:spLocks noChangeArrowheads="1"/>
          </p:cNvSpPr>
          <p:nvPr/>
        </p:nvSpPr>
        <p:spPr bwMode="auto">
          <a:xfrm>
            <a:off x="328376" y="2716213"/>
            <a:ext cx="311870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Solution:</a:t>
            </a:r>
            <a:endParaRPr lang="en-US"/>
          </a:p>
        </p:txBody>
      </p:sp>
      <p:graphicFrame>
        <p:nvGraphicFramePr>
          <p:cNvPr id="3077" name="Object 26"/>
          <p:cNvGraphicFramePr>
            <a:graphicFrameLocks noChangeAspect="1"/>
          </p:cNvGraphicFramePr>
          <p:nvPr/>
        </p:nvGraphicFramePr>
        <p:xfrm>
          <a:off x="1832711" y="2636838"/>
          <a:ext cx="2276274" cy="609600"/>
        </p:xfrm>
        <a:graphic>
          <a:graphicData uri="http://schemas.openxmlformats.org/presentationml/2006/ole">
            <p:oleObj spid="_x0000_s112645" name="Equation" r:id="rId7" imgW="1422360" imgH="406080" progId="Equation.DSMT4">
              <p:embed/>
            </p:oleObj>
          </a:graphicData>
        </a:graphic>
      </p:graphicFrame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309464" y="3327400"/>
            <a:ext cx="61789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Dispose of the option when price &lt;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8" name="Object 28"/>
          <p:cNvGraphicFramePr>
            <a:graphicFrameLocks noChangeAspect="1"/>
          </p:cNvGraphicFramePr>
          <p:nvPr/>
        </p:nvGraphicFramePr>
        <p:xfrm>
          <a:off x="5028780" y="3357563"/>
          <a:ext cx="221781" cy="247650"/>
        </p:xfrm>
        <a:graphic>
          <a:graphicData uri="http://schemas.openxmlformats.org/presentationml/2006/ole">
            <p:oleObj spid="_x0000_s112646" name="Equation" r:id="rId8" imgW="139680" imgH="164880" progId="Equation.DSMT4">
              <p:embed/>
            </p:oleObj>
          </a:graphicData>
        </a:graphic>
      </p:graphicFrame>
      <p:sp>
        <p:nvSpPr>
          <p:cNvPr id="3090" name="Text Box 29"/>
          <p:cNvSpPr txBox="1">
            <a:spLocks noChangeArrowheads="1"/>
          </p:cNvSpPr>
          <p:nvPr/>
        </p:nvSpPr>
        <p:spPr bwMode="auto">
          <a:xfrm>
            <a:off x="328375" y="3940176"/>
            <a:ext cx="296397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sp>
        <p:nvSpPr>
          <p:cNvPr id="3091" name="Text Box 30"/>
          <p:cNvSpPr txBox="1">
            <a:spLocks noChangeArrowheads="1"/>
          </p:cNvSpPr>
          <p:nvPr/>
        </p:nvSpPr>
        <p:spPr bwMode="auto">
          <a:xfrm>
            <a:off x="328376" y="4552951"/>
            <a:ext cx="319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Smooth pasting condition</a:t>
            </a:r>
            <a:endParaRPr lang="en-US"/>
          </a:p>
        </p:txBody>
      </p:sp>
      <p:graphicFrame>
        <p:nvGraphicFramePr>
          <p:cNvPr id="3079" name="Object 31"/>
          <p:cNvGraphicFramePr>
            <a:graphicFrameLocks noChangeAspect="1"/>
          </p:cNvGraphicFramePr>
          <p:nvPr/>
        </p:nvGraphicFramePr>
        <p:xfrm>
          <a:off x="4017866" y="3805238"/>
          <a:ext cx="3065405" cy="609600"/>
        </p:xfrm>
        <a:graphic>
          <a:graphicData uri="http://schemas.openxmlformats.org/presentationml/2006/ole">
            <p:oleObj spid="_x0000_s112647" name="Equation" r:id="rId9" imgW="1917360" imgH="406080" progId="Equation.DSMT4">
              <p:embed/>
            </p:oleObj>
          </a:graphicData>
        </a:graphic>
      </p:graphicFrame>
      <p:graphicFrame>
        <p:nvGraphicFramePr>
          <p:cNvPr id="3080" name="Object 32"/>
          <p:cNvGraphicFramePr>
            <a:graphicFrameLocks noChangeAspect="1"/>
          </p:cNvGraphicFramePr>
          <p:nvPr/>
        </p:nvGraphicFramePr>
        <p:xfrm>
          <a:off x="4010989" y="4621213"/>
          <a:ext cx="2926147" cy="400050"/>
        </p:xfrm>
        <a:graphic>
          <a:graphicData uri="http://schemas.openxmlformats.org/presentationml/2006/ole">
            <p:oleObj spid="_x0000_s112648" name="Equation" r:id="rId10" imgW="1828800" imgH="266400" progId="Equation.DSMT4">
              <p:embed/>
            </p:oleObj>
          </a:graphicData>
        </a:graphic>
      </p:graphicFrame>
      <p:sp>
        <p:nvSpPr>
          <p:cNvPr id="3092" name="Text Box 33"/>
          <p:cNvSpPr txBox="1">
            <a:spLocks noChangeArrowheads="1"/>
          </p:cNvSpPr>
          <p:nvPr/>
        </p:nvSpPr>
        <p:spPr bwMode="auto">
          <a:xfrm>
            <a:off x="328376" y="5164138"/>
            <a:ext cx="694057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Exercise option when price rises above a upper level</a:t>
            </a:r>
            <a:endParaRPr lang="en-US"/>
          </a:p>
        </p:txBody>
      </p:sp>
      <p:graphicFrame>
        <p:nvGraphicFramePr>
          <p:cNvPr id="3081" name="Object 34"/>
          <p:cNvGraphicFramePr>
            <a:graphicFrameLocks noChangeAspect="1"/>
          </p:cNvGraphicFramePr>
          <p:nvPr/>
        </p:nvGraphicFramePr>
        <p:xfrm>
          <a:off x="6510764" y="5237163"/>
          <a:ext cx="300867" cy="247650"/>
        </p:xfrm>
        <a:graphic>
          <a:graphicData uri="http://schemas.openxmlformats.org/presentationml/2006/ole">
            <p:oleObj spid="_x0000_s112649" name="Equation" r:id="rId11" imgW="190440" imgH="164880" progId="Equation.DSMT4">
              <p:embed/>
            </p:oleObj>
          </a:graphicData>
        </a:graphic>
      </p:graphicFrame>
      <p:sp>
        <p:nvSpPr>
          <p:cNvPr id="3093" name="Text Box 35"/>
          <p:cNvSpPr txBox="1">
            <a:spLocks noChangeArrowheads="1"/>
          </p:cNvSpPr>
          <p:nvPr/>
        </p:nvSpPr>
        <p:spPr bwMode="auto">
          <a:xfrm>
            <a:off x="328375" y="5776913"/>
            <a:ext cx="296397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sp>
        <p:nvSpPr>
          <p:cNvPr id="3094" name="Text Box 36"/>
          <p:cNvSpPr txBox="1">
            <a:spLocks noChangeArrowheads="1"/>
          </p:cNvSpPr>
          <p:nvPr/>
        </p:nvSpPr>
        <p:spPr bwMode="auto">
          <a:xfrm>
            <a:off x="328376" y="6389688"/>
            <a:ext cx="319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Smooth pasting condition</a:t>
            </a:r>
            <a:endParaRPr lang="en-US"/>
          </a:p>
        </p:txBody>
      </p:sp>
      <p:graphicFrame>
        <p:nvGraphicFramePr>
          <p:cNvPr id="3082" name="Object 37"/>
          <p:cNvGraphicFramePr>
            <a:graphicFrameLocks noChangeAspect="1"/>
          </p:cNvGraphicFramePr>
          <p:nvPr/>
        </p:nvGraphicFramePr>
        <p:xfrm>
          <a:off x="4016146" y="5668963"/>
          <a:ext cx="3856257" cy="609600"/>
        </p:xfrm>
        <a:graphic>
          <a:graphicData uri="http://schemas.openxmlformats.org/presentationml/2006/ole">
            <p:oleObj spid="_x0000_s112650" name="Equation" r:id="rId12" imgW="2412720" imgH="406080" progId="Equation.DSMT4">
              <p:embed/>
            </p:oleObj>
          </a:graphicData>
        </a:graphic>
      </p:graphicFrame>
      <p:graphicFrame>
        <p:nvGraphicFramePr>
          <p:cNvPr id="3083" name="Object 38"/>
          <p:cNvGraphicFramePr>
            <a:graphicFrameLocks noChangeAspect="1"/>
          </p:cNvGraphicFramePr>
          <p:nvPr/>
        </p:nvGraphicFramePr>
        <p:xfrm>
          <a:off x="3990358" y="6413500"/>
          <a:ext cx="2967409" cy="400050"/>
        </p:xfrm>
        <a:graphic>
          <a:graphicData uri="http://schemas.openxmlformats.org/presentationml/2006/ole">
            <p:oleObj spid="_x0000_s112651" name="Equation" r:id="rId13" imgW="1854000" imgH="266400" progId="Equation.DSMT4">
              <p:embed/>
            </p:oleObj>
          </a:graphicData>
        </a:graphic>
      </p:graphicFrame>
      <p:sp>
        <p:nvSpPr>
          <p:cNvPr id="3095" name="AutoShape 39"/>
          <p:cNvSpPr>
            <a:spLocks/>
          </p:cNvSpPr>
          <p:nvPr/>
        </p:nvSpPr>
        <p:spPr bwMode="auto">
          <a:xfrm>
            <a:off x="7915383" y="3941764"/>
            <a:ext cx="467633" cy="2808287"/>
          </a:xfrm>
          <a:prstGeom prst="rightBrace">
            <a:avLst>
              <a:gd name="adj1" fmla="val 541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40"/>
          <p:cNvSpPr txBox="1">
            <a:spLocks noChangeArrowheads="1"/>
          </p:cNvSpPr>
          <p:nvPr/>
        </p:nvSpPr>
        <p:spPr bwMode="auto">
          <a:xfrm>
            <a:off x="8383017" y="5021263"/>
            <a:ext cx="14029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4 equations</a:t>
            </a:r>
          </a:p>
          <a:p>
            <a:pPr>
              <a:spcBef>
                <a:spcPct val="50000"/>
              </a:spcBef>
            </a:pPr>
            <a:r>
              <a:rPr lang="en-GB" sz="1600"/>
              <a:t>4 unknowns</a:t>
            </a:r>
            <a:endParaRPr lang="en-US" sz="1600"/>
          </a:p>
        </p:txBody>
      </p:sp>
      <p:sp>
        <p:nvSpPr>
          <p:cNvPr id="3097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82AF0-71DD-4618-9EE1-A31AE46F557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Model One: Holding Cost</a:t>
            </a:r>
            <a:endParaRPr lang="en-US" sz="2000"/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350725" y="693738"/>
            <a:ext cx="280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 for unknowns</a:t>
            </a:r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50725" y="1406525"/>
          <a:ext cx="4222455" cy="1028700"/>
        </p:xfrm>
        <a:graphic>
          <a:graphicData uri="http://schemas.openxmlformats.org/presentationml/2006/ole">
            <p:oleObj spid="_x0000_s113666" name="Equation" r:id="rId4" imgW="2641320" imgH="685800" progId="Equation.DSMT4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50725" y="2781300"/>
          <a:ext cx="3369711" cy="1028700"/>
        </p:xfrm>
        <a:graphic>
          <a:graphicData uri="http://schemas.openxmlformats.org/presentationml/2006/ole">
            <p:oleObj spid="_x0000_s113667" name="Equation" r:id="rId5" imgW="2108160" imgH="685800" progId="Equation.DSMT4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50726" y="4156075"/>
          <a:ext cx="2721558" cy="1085850"/>
        </p:xfrm>
        <a:graphic>
          <a:graphicData uri="http://schemas.openxmlformats.org/presentationml/2006/ole">
            <p:oleObj spid="_x0000_s113668" name="Equation" r:id="rId6" imgW="1701720" imgH="723600" progId="Equation.DSMT4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350725" y="5589588"/>
          <a:ext cx="4609284" cy="1085850"/>
        </p:xfrm>
        <a:graphic>
          <a:graphicData uri="http://schemas.openxmlformats.org/presentationml/2006/ole">
            <p:oleObj spid="_x0000_s113669" name="Equation" r:id="rId7" imgW="2882880" imgH="723600" progId="Equation.DSMT4">
              <p:embed/>
            </p:oleObj>
          </a:graphicData>
        </a:graphic>
      </p:graphicFrame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5498131" y="1270000"/>
            <a:ext cx="0" cy="554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6589850" y="2709863"/>
          <a:ext cx="1908357" cy="2514600"/>
        </p:xfrm>
        <a:graphic>
          <a:graphicData uri="http://schemas.openxmlformats.org/presentationml/2006/ole">
            <p:oleObj spid="_x0000_s113670" name="Equation" r:id="rId8" imgW="1193760" imgH="1676160" progId="Equation.DSMT4">
              <p:embed/>
            </p:oleObj>
          </a:graphicData>
        </a:graphic>
      </p:graphicFrame>
      <p:sp>
        <p:nvSpPr>
          <p:cNvPr id="410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3B8063-0964-40DF-A425-F99710FB09FC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901225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Adkins &amp; Paxson Improved Model One: Holding Cost &amp; Convenience Yield</a:t>
            </a:r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51025" y="765175"/>
            <a:ext cx="636290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Requirement that H&gt;</a:t>
            </a:r>
            <a:r>
              <a:rPr lang="en-GB" dirty="0" err="1" smtClean="0"/>
              <a:t>rX</a:t>
            </a:r>
            <a:r>
              <a:rPr lang="en-GB" dirty="0" smtClean="0"/>
              <a:t>, otherwise no solution for Tourinho.</a:t>
            </a:r>
          </a:p>
          <a:p>
            <a:pPr>
              <a:spcBef>
                <a:spcPct val="50000"/>
              </a:spcBef>
            </a:pP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GB" dirty="0" smtClean="0"/>
              <a:t>Concept of a holding cost is unusual, but perhaps a useful government instrument in encouraging development of natural resources.</a:t>
            </a:r>
          </a:p>
          <a:p>
            <a:pPr>
              <a:spcBef>
                <a:spcPct val="50000"/>
              </a:spcBef>
            </a:pP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GB" dirty="0" smtClean="0"/>
              <a:t>If one relaxes </a:t>
            </a:r>
            <a:r>
              <a:rPr lang="en-GB" dirty="0"/>
              <a:t>H&gt;</a:t>
            </a:r>
            <a:r>
              <a:rPr lang="en-GB" dirty="0" err="1"/>
              <a:t>rX</a:t>
            </a:r>
            <a:r>
              <a:rPr lang="en-GB" dirty="0"/>
              <a:t>, </a:t>
            </a:r>
            <a:r>
              <a:rPr lang="en-GB" dirty="0" smtClean="0"/>
              <a:t>Adkins &amp; Paxson 09 derive a </a:t>
            </a:r>
            <a:r>
              <a:rPr lang="en-GB" dirty="0"/>
              <a:t>closed form solution </a:t>
            </a:r>
            <a:r>
              <a:rPr lang="en-GB" dirty="0" smtClean="0"/>
              <a:t>.</a:t>
            </a:r>
            <a:endParaRPr lang="en-GB" dirty="0"/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 smtClean="0"/>
              <a:t>Solve </a:t>
            </a:r>
            <a:r>
              <a:rPr lang="en-GB" dirty="0"/>
              <a:t>ODE and Extraction paradox, since no longer </a:t>
            </a:r>
            <a:r>
              <a:rPr lang="en-GB" dirty="0">
                <a:latin typeface="Symbol" pitchFamily="18" charset="2"/>
              </a:rPr>
              <a:t>b</a:t>
            </a:r>
            <a:r>
              <a:rPr lang="en-GB" baseline="-25000" dirty="0"/>
              <a:t>1</a:t>
            </a:r>
            <a:r>
              <a:rPr lang="en-GB" dirty="0"/>
              <a:t>=1.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Also allows option value, and W and Z to change with changes in the term structure of futures prices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0245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85B2D-679A-418B-8056-9DB1CEE449B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20C91-C32A-4A17-BBCE-01DA21CA0CEA}" type="slidenum">
              <a:rPr lang="en-US" smtClean="0"/>
              <a:pPr/>
              <a:t>23</a:t>
            </a:fld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918952" y="1000108"/>
          <a:ext cx="5861375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297CC-CF27-4BA7-95EB-E763F56CC031}" type="slidenum">
              <a:rPr lang="en-US" smtClean="0"/>
              <a:pPr/>
              <a:t>24</a:t>
            </a:fld>
            <a:endParaRPr lang="en-US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022455" y="1142984"/>
          <a:ext cx="607223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616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Tourinho Model Two: </a:t>
            </a:r>
            <a:r>
              <a:rPr lang="en-GB" sz="2000" dirty="0"/>
              <a:t>Increasing Extraction Cost</a:t>
            </a:r>
            <a:endParaRPr lang="en-US" sz="2000" dirty="0"/>
          </a:p>
        </p:txBody>
      </p:sp>
      <p:sp>
        <p:nvSpPr>
          <p:cNvPr id="6157" name="Text Box 4"/>
          <p:cNvSpPr txBox="1">
            <a:spLocks noChangeArrowheads="1"/>
          </p:cNvSpPr>
          <p:nvPr/>
        </p:nvSpPr>
        <p:spPr bwMode="auto">
          <a:xfrm>
            <a:off x="584542" y="1771650"/>
            <a:ext cx="343160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No holding or storage cost</a:t>
            </a:r>
            <a:endParaRPr lang="en-US"/>
          </a:p>
        </p:txBody>
      </p:sp>
      <p:sp>
        <p:nvSpPr>
          <p:cNvPr id="6158" name="Text Box 5"/>
          <p:cNvSpPr txBox="1">
            <a:spLocks noChangeArrowheads="1"/>
          </p:cNvSpPr>
          <p:nvPr/>
        </p:nvSpPr>
        <p:spPr bwMode="auto">
          <a:xfrm>
            <a:off x="584542" y="836613"/>
            <a:ext cx="561503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Exercise price (extraction cost) rises with time</a:t>
            </a:r>
            <a:endParaRPr lang="en-US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6213336" y="857250"/>
          <a:ext cx="1880849" cy="782638"/>
        </p:xfrm>
        <a:graphic>
          <a:graphicData uri="http://schemas.openxmlformats.org/presentationml/2006/ole">
            <p:oleObj spid="_x0000_s115714" name="Equation" r:id="rId4" imgW="1028520" imgH="457200" progId="Equation.DSMT4">
              <p:embed/>
            </p:oleObj>
          </a:graphicData>
        </a:graphic>
      </p:graphicFrame>
      <p:sp>
        <p:nvSpPr>
          <p:cNvPr id="6159" name="Text Box 7"/>
          <p:cNvSpPr txBox="1">
            <a:spLocks noChangeArrowheads="1"/>
          </p:cNvSpPr>
          <p:nvPr/>
        </p:nvSpPr>
        <p:spPr bwMode="auto">
          <a:xfrm>
            <a:off x="584542" y="2420938"/>
            <a:ext cx="350897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Resulting valuation ODE</a:t>
            </a:r>
            <a:endParaRPr lang="en-US"/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4179475" y="2276475"/>
          <a:ext cx="3048213" cy="628650"/>
        </p:xfrm>
        <a:graphic>
          <a:graphicData uri="http://schemas.openxmlformats.org/presentationml/2006/ole">
            <p:oleObj spid="_x0000_s115715" name="Equation" r:id="rId5" imgW="1904760" imgH="419040" progId="Equation.DSMT4">
              <p:embed/>
            </p:oleObj>
          </a:graphicData>
        </a:graphic>
      </p:graphicFrame>
      <p:sp>
        <p:nvSpPr>
          <p:cNvPr id="6160" name="Text Box 9"/>
          <p:cNvSpPr txBox="1">
            <a:spLocks noChangeArrowheads="1"/>
          </p:cNvSpPr>
          <p:nvPr/>
        </p:nvSpPr>
        <p:spPr bwMode="auto">
          <a:xfrm>
            <a:off x="584542" y="3265488"/>
            <a:ext cx="194961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Transformation</a:t>
            </a:r>
            <a:endParaRPr lang="en-US"/>
          </a:p>
        </p:txBody>
      </p:sp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2534161" y="3121025"/>
          <a:ext cx="711766" cy="609600"/>
        </p:xfrm>
        <a:graphic>
          <a:graphicData uri="http://schemas.openxmlformats.org/presentationml/2006/ole">
            <p:oleObj spid="_x0000_s115716" name="Equation" r:id="rId6" imgW="444240" imgH="406080" progId="Equation.DSMT4">
              <p:embed/>
            </p:oleObj>
          </a:graphicData>
        </a:graphic>
      </p:graphicFrame>
      <p:sp>
        <p:nvSpPr>
          <p:cNvPr id="6161" name="Text Box 11"/>
          <p:cNvSpPr txBox="1">
            <a:spLocks noChangeArrowheads="1"/>
          </p:cNvSpPr>
          <p:nvPr/>
        </p:nvSpPr>
        <p:spPr bwMode="auto">
          <a:xfrm>
            <a:off x="3469428" y="3284538"/>
            <a:ext cx="101435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then</a:t>
            </a:r>
            <a:endParaRPr lang="en-US"/>
          </a:p>
        </p:txBody>
      </p:sp>
      <p:graphicFrame>
        <p:nvGraphicFramePr>
          <p:cNvPr id="6149" name="Object 12"/>
          <p:cNvGraphicFramePr>
            <a:graphicFrameLocks noChangeAspect="1"/>
          </p:cNvGraphicFramePr>
          <p:nvPr/>
        </p:nvGraphicFramePr>
        <p:xfrm>
          <a:off x="4249963" y="3141663"/>
          <a:ext cx="1483705" cy="647700"/>
        </p:xfrm>
        <a:graphic>
          <a:graphicData uri="http://schemas.openxmlformats.org/presentationml/2006/ole">
            <p:oleObj spid="_x0000_s115717" name="Equation" r:id="rId7" imgW="927000" imgH="431640" progId="Equation.DSMT4">
              <p:embed/>
            </p:oleObj>
          </a:graphicData>
        </a:graphic>
      </p:graphicFrame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6120497" y="3357563"/>
            <a:ext cx="54671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</a:t>
            </a:r>
            <a:endParaRPr lang="en-US"/>
          </a:p>
        </p:txBody>
      </p:sp>
      <p:graphicFrame>
        <p:nvGraphicFramePr>
          <p:cNvPr id="6150" name="Object 14"/>
          <p:cNvGraphicFramePr>
            <a:graphicFrameLocks noChangeAspect="1"/>
          </p:cNvGraphicFramePr>
          <p:nvPr/>
        </p:nvGraphicFramePr>
        <p:xfrm>
          <a:off x="2534161" y="3933825"/>
          <a:ext cx="4267155" cy="628650"/>
        </p:xfrm>
        <a:graphic>
          <a:graphicData uri="http://schemas.openxmlformats.org/presentationml/2006/ole">
            <p:oleObj spid="_x0000_s115718" name="Equation" r:id="rId8" imgW="2666880" imgH="419040" progId="Equation.DSMT4">
              <p:embed/>
            </p:oleObj>
          </a:graphicData>
        </a:graphic>
      </p:graphicFrame>
      <p:sp>
        <p:nvSpPr>
          <p:cNvPr id="6163" name="Text Box 15"/>
          <p:cNvSpPr txBox="1">
            <a:spLocks noChangeArrowheads="1"/>
          </p:cNvSpPr>
          <p:nvPr/>
        </p:nvSpPr>
        <p:spPr bwMode="auto">
          <a:xfrm>
            <a:off x="584542" y="4941888"/>
            <a:ext cx="311870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Solution:</a:t>
            </a:r>
            <a:endParaRPr lang="en-US"/>
          </a:p>
        </p:txBody>
      </p:sp>
      <p:graphicFrame>
        <p:nvGraphicFramePr>
          <p:cNvPr id="6151" name="Object 16"/>
          <p:cNvGraphicFramePr>
            <a:graphicFrameLocks noChangeAspect="1"/>
          </p:cNvGraphicFramePr>
          <p:nvPr/>
        </p:nvGraphicFramePr>
        <p:xfrm>
          <a:off x="2221259" y="4941888"/>
          <a:ext cx="1868815" cy="381000"/>
        </p:xfrm>
        <a:graphic>
          <a:graphicData uri="http://schemas.openxmlformats.org/presentationml/2006/ole">
            <p:oleObj spid="_x0000_s115719" name="Equation" r:id="rId9" imgW="1168200" imgH="253800" progId="Equation.DSMT4">
              <p:embed/>
            </p:oleObj>
          </a:graphicData>
        </a:graphic>
      </p:graphicFrame>
      <p:graphicFrame>
        <p:nvGraphicFramePr>
          <p:cNvPr id="6152" name="Object 17"/>
          <p:cNvGraphicFramePr>
            <a:graphicFrameLocks noChangeAspect="1"/>
          </p:cNvGraphicFramePr>
          <p:nvPr/>
        </p:nvGraphicFramePr>
        <p:xfrm>
          <a:off x="4796681" y="4714875"/>
          <a:ext cx="2475706" cy="666750"/>
        </p:xfrm>
        <a:graphic>
          <a:graphicData uri="http://schemas.openxmlformats.org/presentationml/2006/ole">
            <p:oleObj spid="_x0000_s115720" name="Equation" r:id="rId10" imgW="825480" imgH="634680" progId="Equation.DSMT4">
              <p:embed/>
            </p:oleObj>
          </a:graphicData>
        </a:graphic>
      </p:graphicFrame>
      <p:graphicFrame>
        <p:nvGraphicFramePr>
          <p:cNvPr id="6153" name="Object 18"/>
          <p:cNvGraphicFramePr>
            <a:graphicFrameLocks noChangeAspect="1"/>
          </p:cNvGraphicFramePr>
          <p:nvPr/>
        </p:nvGraphicFramePr>
        <p:xfrm>
          <a:off x="5183511" y="5500688"/>
          <a:ext cx="2630438" cy="361950"/>
        </p:xfrm>
        <a:graphic>
          <a:graphicData uri="http://schemas.openxmlformats.org/presentationml/2006/ole">
            <p:oleObj spid="_x0000_s115721" name="Equation" r:id="rId11" imgW="799920" imgH="241200" progId="Equation.DSMT4">
              <p:embed/>
            </p:oleObj>
          </a:graphicData>
        </a:graphic>
      </p:graphicFrame>
      <p:sp>
        <p:nvSpPr>
          <p:cNvPr id="6164" name="Text Box 19"/>
          <p:cNvSpPr txBox="1">
            <a:spLocks noChangeArrowheads="1"/>
          </p:cNvSpPr>
          <p:nvPr/>
        </p:nvSpPr>
        <p:spPr bwMode="auto">
          <a:xfrm>
            <a:off x="309463" y="5572125"/>
            <a:ext cx="440985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Tourinho argues that since </a:t>
            </a:r>
            <a:r>
              <a:rPr lang="en-GB">
                <a:latin typeface="Symbol" pitchFamily="18" charset="2"/>
              </a:rPr>
              <a:t>b</a:t>
            </a:r>
            <a:r>
              <a:rPr lang="en-GB" baseline="-25000">
                <a:latin typeface="Symbol" pitchFamily="18" charset="2"/>
              </a:rPr>
              <a:t>1</a:t>
            </a:r>
            <a:r>
              <a:rPr lang="en-GB">
                <a:latin typeface="Symbol" pitchFamily="18" charset="2"/>
              </a:rPr>
              <a:t>=1</a:t>
            </a:r>
            <a:endParaRPr lang="en-US"/>
          </a:p>
        </p:txBody>
      </p:sp>
      <p:graphicFrame>
        <p:nvGraphicFramePr>
          <p:cNvPr id="6154" name="Object 21"/>
          <p:cNvGraphicFramePr>
            <a:graphicFrameLocks noChangeAspect="1"/>
          </p:cNvGraphicFramePr>
          <p:nvPr/>
        </p:nvGraphicFramePr>
        <p:xfrm>
          <a:off x="4100389" y="5572125"/>
          <a:ext cx="696292" cy="357188"/>
        </p:xfrm>
        <a:graphic>
          <a:graphicData uri="http://schemas.openxmlformats.org/presentationml/2006/ole">
            <p:oleObj spid="_x0000_s115722" name="Equation" r:id="rId12" imgW="469800" imgH="228600" progId="Equation.DSMT4">
              <p:embed/>
            </p:oleObj>
          </a:graphicData>
        </a:graphic>
      </p:graphicFrame>
      <p:sp>
        <p:nvSpPr>
          <p:cNvPr id="6165" name="Text Box 19"/>
          <p:cNvSpPr txBox="1">
            <a:spLocks noChangeArrowheads="1"/>
          </p:cNvSpPr>
          <p:nvPr/>
        </p:nvSpPr>
        <p:spPr bwMode="auto">
          <a:xfrm rot="10800000" flipV="1">
            <a:off x="474510" y="6357939"/>
            <a:ext cx="8499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Adkins &amp; Paxson show easy solution with convenience </a:t>
            </a:r>
            <a:r>
              <a:rPr lang="en-GB" dirty="0" smtClean="0"/>
              <a:t>yield.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FBB8-FE13-420D-9C4A-4DB78510D49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616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Ending Thoughts on Tourinho 1979</a:t>
            </a:r>
            <a:endParaRPr lang="en-US" sz="2000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740994" y="981076"/>
            <a:ext cx="842084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Ignores convenience yield and futures prices.</a:t>
            </a:r>
            <a:endParaRPr lang="en-US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740993" y="2708276"/>
            <a:ext cx="72534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Excludes temporary suspension opportunities.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But Tourinho 1979 is the real basis of modern real option theory, often ignored.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This NEGLECTED NUGGET, suitably improved, is useful for realistic modelling of practical extraction and other real options, and for designing incentives for influencing extraction (and other) timing and profitability.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F0BC6-E746-44DC-969B-DC8CF0E2939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B9-F975-4EDE-B359-68B29FF9A66E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LAND CONVERSION OPTIONS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 dirty="0"/>
              <a:t>COMMERCIAL PROPERTY VALUES (V) OVER TIME FOLLOW A LOGNORMAL DIFFUSION PROCESS</a:t>
            </a:r>
          </a:p>
          <a:p>
            <a:r>
              <a:rPr lang="en-US" sz="2800" dirty="0"/>
              <a:t>d V/V  =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 d t + </a:t>
            </a:r>
            <a:r>
              <a:rPr lang="en-US" sz="2800" dirty="0" err="1">
                <a:latin typeface="Symbol" pitchFamily="18" charset="2"/>
              </a:rPr>
              <a:t>s</a:t>
            </a:r>
            <a:r>
              <a:rPr lang="en-US" sz="2800" baseline="-25000" dirty="0" err="1">
                <a:latin typeface="Times New Roman" pitchFamily="18" charset="0"/>
              </a:rPr>
              <a:t>v</a:t>
            </a:r>
            <a:r>
              <a:rPr lang="en-US" sz="2800" dirty="0">
                <a:latin typeface="Symbol" pitchFamily="18" charset="2"/>
              </a:rPr>
              <a:t> </a:t>
            </a:r>
            <a:r>
              <a:rPr lang="en-US" sz="2800" dirty="0"/>
              <a:t> d Z</a:t>
            </a:r>
          </a:p>
          <a:p>
            <a:r>
              <a:rPr lang="en-US" sz="2800" dirty="0">
                <a:sym typeface="Symbol" pitchFamily="18" charset="2"/>
              </a:rPr>
              <a:t> </a:t>
            </a:r>
            <a:r>
              <a:rPr lang="en-US" sz="2800" dirty="0"/>
              <a:t>=INCREASE OF COMMERCIAL </a:t>
            </a:r>
            <a:r>
              <a:rPr lang="en-US" sz="2800" dirty="0" smtClean="0"/>
              <a:t>VALUES=r-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dirty="0" smtClean="0">
                <a:latin typeface="dSymbol"/>
              </a:rPr>
              <a:t> (riskless rate less rent or convenience yield)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d t = OVER TIME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s</a:t>
            </a:r>
            <a:r>
              <a:rPr lang="en-US" sz="2800" dirty="0"/>
              <a:t>  = UNCERTAINTY,    </a:t>
            </a:r>
          </a:p>
          <a:p>
            <a:r>
              <a:rPr lang="en-US" sz="2800" dirty="0" err="1"/>
              <a:t>dZ</a:t>
            </a:r>
            <a:r>
              <a:rPr lang="en-US" sz="2800" dirty="0"/>
              <a:t>=WIENER PROCESS</a:t>
            </a:r>
          </a:p>
          <a:p>
            <a:r>
              <a:rPr lang="en-GB" sz="2800" dirty="0"/>
              <a:t> K = INVESTMENT COST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723-93F3-4ADE-8FC3-158B379188AC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</a:t>
            </a:r>
            <a:r>
              <a:rPr lang="en-US" dirty="0" smtClean="0"/>
              <a:t>VALUATION</a:t>
            </a:r>
            <a:endParaRPr lang="en-US" dirty="0"/>
          </a:p>
        </p:txBody>
      </p:sp>
      <p:pic>
        <p:nvPicPr>
          <p:cNvPr id="45071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2400" y="1916113"/>
            <a:ext cx="7632700" cy="3529012"/>
          </a:xfrm>
          <a:noFill/>
          <a:ln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457B-E8C1-48D9-9722-2947297880B1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</a:t>
            </a:r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1428736"/>
            <a:ext cx="8912225" cy="4697427"/>
          </a:xfrm>
        </p:spPr>
        <p:txBody>
          <a:bodyPr/>
          <a:lstStyle/>
          <a:p>
            <a:r>
              <a:rPr lang="en-US" dirty="0"/>
              <a:t>Note easy formula for Land Conversion Option Value</a:t>
            </a:r>
          </a:p>
          <a:p>
            <a:r>
              <a:rPr lang="en-US" dirty="0"/>
              <a:t>ROV=(V*-K)(V/V*)</a:t>
            </a:r>
            <a:r>
              <a:rPr lang="el-GR" baseline="30000" dirty="0">
                <a:cs typeface="Arial" charset="0"/>
              </a:rPr>
              <a:t>β</a:t>
            </a:r>
            <a:endParaRPr lang="el-GR" baseline="30000" dirty="0">
              <a:cs typeface="Arial" charset="0"/>
              <a:sym typeface="Math1" pitchFamily="2" charset="2"/>
            </a:endParaRPr>
          </a:p>
          <a:p>
            <a:r>
              <a:rPr lang="el-GR" sz="4000" dirty="0">
                <a:cs typeface="Arial" charset="0"/>
                <a:sym typeface="Symbol" pitchFamily="18" charset="2"/>
              </a:rPr>
              <a:t>β</a:t>
            </a:r>
            <a:r>
              <a:rPr lang="en-US" sz="4000" dirty="0">
                <a:sym typeface="Math1" pitchFamily="2" charset="2"/>
              </a:rPr>
              <a:t>=option elasticity measure</a:t>
            </a:r>
          </a:p>
          <a:p>
            <a:r>
              <a:rPr lang="en-US" sz="4000" dirty="0">
                <a:sym typeface="Math1" pitchFamily="2" charset="2"/>
              </a:rPr>
              <a:t>V*=Hurdle Rate ( value which justifies development timing)</a:t>
            </a:r>
          </a:p>
          <a:p>
            <a:r>
              <a:rPr lang="en-US" sz="4000" dirty="0">
                <a:sym typeface="Math1" pitchFamily="2" charset="2"/>
              </a:rPr>
              <a:t>DELTA=</a:t>
            </a:r>
            <a:r>
              <a:rPr lang="en-US" dirty="0">
                <a:sym typeface="Math1" pitchFamily="2" charset="2"/>
              </a:rPr>
              <a:t>first derivative of Real Option with respect to V=shows rate of change of option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A634-6F79-4A5C-9152-C4DE2BA1E582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 OPTION VALUATIONS</a:t>
            </a:r>
          </a:p>
        </p:txBody>
      </p:sp>
      <p:pic>
        <p:nvPicPr>
          <p:cNvPr id="4915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9863" y="2082800"/>
            <a:ext cx="7023100" cy="3559175"/>
          </a:xfrm>
          <a:noFill/>
          <a:ln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D6B-B571-4E7F-A0AD-2E6B3B7C9648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SENSITIVITY TO VOLATILITY</a:t>
            </a:r>
            <a:endParaRPr lang="en-US"/>
          </a:p>
        </p:txBody>
      </p:sp>
      <p:pic>
        <p:nvPicPr>
          <p:cNvPr id="952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65225" y="1671638"/>
            <a:ext cx="7572375" cy="43815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BB85-F60A-4834-90A2-6994315692BC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SAMUELSON </a:t>
            </a:r>
            <a:br>
              <a:rPr lang="en-GB" sz="4000"/>
            </a:br>
            <a:r>
              <a:rPr lang="en-GB" sz="4000"/>
              <a:t>PERPETUAL AMERICAN OPTION</a:t>
            </a: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ASSUMES INVESTMENT COST IS KNOWN AND FIXED</a:t>
            </a:r>
          </a:p>
          <a:p>
            <a:r>
              <a:rPr lang="en-GB"/>
              <a:t>ASSUMES UNDERLYING ASSET YIELD AND VOLATILITY IS KNOWN AND CONSTANT</a:t>
            </a:r>
          </a:p>
          <a:p>
            <a:r>
              <a:rPr lang="en-GB"/>
              <a:t>HOWEVER, IN CONTRAST TO B-S, IT CAN BE EXERCISED AT ANY TIME (WHEN V&gt;V*)</a:t>
            </a:r>
          </a:p>
          <a:p>
            <a:r>
              <a:rPr lang="en-GB"/>
              <a:t>SO THIS IS AN INVESTMENT TIMING MODEL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F085-71AD-44BF-B94E-8C419BF15CCC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Perpetual American Option: Fundamental </a:t>
            </a:r>
            <a:r>
              <a:rPr lang="en-GB" dirty="0" smtClean="0"/>
              <a:t>DE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712913"/>
            <a:ext cx="8629650" cy="203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T</a:t>
            </a:r>
            <a:r>
              <a:rPr lang="en-GB" sz="2400" dirty="0">
                <a:cs typeface="Arial" charset="0"/>
                <a:sym typeface="Symbol" pitchFamily="18" charset="2"/>
              </a:rPr>
              <a:t>he equation for an investment opportunity with “underlying current value” =V, with </a:t>
            </a:r>
            <a:r>
              <a:rPr lang="en-GB" sz="2400" dirty="0" err="1">
                <a:cs typeface="Arial" charset="0"/>
                <a:sym typeface="Symbol" pitchFamily="18" charset="2"/>
              </a:rPr>
              <a:t>gBm</a:t>
            </a:r>
            <a:r>
              <a:rPr lang="en-GB" sz="2400" dirty="0">
                <a:cs typeface="Arial" charset="0"/>
                <a:sym typeface="Symbol" pitchFamily="18" charset="2"/>
              </a:rPr>
              <a:t> and investment cost =K, =riskless rate, =dividend or convenience yield, =-, is </a:t>
            </a:r>
          </a:p>
          <a:p>
            <a:pPr>
              <a:lnSpc>
                <a:spcPct val="90000"/>
              </a:lnSpc>
            </a:pPr>
            <a:endParaRPr lang="el-GR" sz="2400" dirty="0">
              <a:cs typeface="Arial" charset="0"/>
              <a:sym typeface="Symbol" pitchFamily="18" charset="2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52525" y="3827463"/>
          <a:ext cx="8255000" cy="1423987"/>
        </p:xfrm>
        <a:graphic>
          <a:graphicData uri="http://schemas.openxmlformats.org/presentationml/2006/ole">
            <p:oleObj spid="_x0000_s66564" name="Equation" r:id="rId4" imgW="2120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18</Pages>
  <Words>841</Words>
  <Application>Microsoft Office PowerPoint</Application>
  <PresentationFormat>Custom</PresentationFormat>
  <Paragraphs>196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Default Design</vt:lpstr>
      <vt:lpstr>Equation</vt:lpstr>
      <vt:lpstr>Document</vt:lpstr>
      <vt:lpstr>                                                                                                    Chapter 4 AMERICAN PERPETUAL  REAL GROWTH OPTIONS</vt:lpstr>
      <vt:lpstr>REAL OPTION VALUATIONS</vt:lpstr>
      <vt:lpstr>LAND CONVERSION OPTIONS</vt:lpstr>
      <vt:lpstr>REAL  OPTION VALUATION</vt:lpstr>
      <vt:lpstr>REAL  OPTION VALUATION</vt:lpstr>
      <vt:lpstr>REAL  OPTION VALUATIONS</vt:lpstr>
      <vt:lpstr>SENSITIVITY TO VOLATILITY</vt:lpstr>
      <vt:lpstr>SAMUELSON  PERPETUAL AMERICAN OPTION</vt:lpstr>
      <vt:lpstr>Perpetual American Option: Fundamental DE</vt:lpstr>
      <vt:lpstr>Solution to this DE</vt:lpstr>
      <vt:lpstr>Solution</vt:lpstr>
      <vt:lpstr>Solution</vt:lpstr>
      <vt:lpstr>Slide 13</vt:lpstr>
      <vt:lpstr>Exercise 4.1</vt:lpstr>
      <vt:lpstr>Exercise 4.2</vt:lpstr>
      <vt:lpstr>REVIEW: REAL OPTION MODELS</vt:lpstr>
      <vt:lpstr>Who Invented Real Options?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MANCHESTER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ANALYTICAL  OPTIONS</dc:title>
  <dc:creator>Professor Dean A. Paxson</dc:creator>
  <cp:lastModifiedBy>Windows User</cp:lastModifiedBy>
  <cp:revision>87</cp:revision>
  <cp:lastPrinted>2001-12-13T18:03:38Z</cp:lastPrinted>
  <dcterms:created xsi:type="dcterms:W3CDTF">1998-05-10T02:45:42Z</dcterms:created>
  <dcterms:modified xsi:type="dcterms:W3CDTF">2013-02-22T13:59:32Z</dcterms:modified>
</cp:coreProperties>
</file>