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13" r:id="rId2"/>
    <p:sldId id="259" r:id="rId3"/>
    <p:sldId id="310" r:id="rId4"/>
    <p:sldId id="311" r:id="rId5"/>
    <p:sldId id="258" r:id="rId6"/>
    <p:sldId id="260" r:id="rId7"/>
    <p:sldId id="261" r:id="rId8"/>
    <p:sldId id="285" r:id="rId9"/>
    <p:sldId id="262" r:id="rId10"/>
    <p:sldId id="286" r:id="rId11"/>
    <p:sldId id="263" r:id="rId12"/>
    <p:sldId id="289" r:id="rId13"/>
    <p:sldId id="288" r:id="rId14"/>
    <p:sldId id="287" r:id="rId15"/>
    <p:sldId id="264" r:id="rId16"/>
    <p:sldId id="290" r:id="rId17"/>
    <p:sldId id="265" r:id="rId18"/>
    <p:sldId id="291" r:id="rId19"/>
    <p:sldId id="292" r:id="rId20"/>
    <p:sldId id="266" r:id="rId21"/>
    <p:sldId id="293" r:id="rId22"/>
    <p:sldId id="294" r:id="rId23"/>
    <p:sldId id="295" r:id="rId24"/>
    <p:sldId id="296" r:id="rId25"/>
    <p:sldId id="268" r:id="rId26"/>
    <p:sldId id="267" r:id="rId27"/>
    <p:sldId id="269" r:id="rId28"/>
    <p:sldId id="270" r:id="rId29"/>
    <p:sldId id="297" r:id="rId30"/>
    <p:sldId id="271" r:id="rId31"/>
    <p:sldId id="302" r:id="rId32"/>
    <p:sldId id="272" r:id="rId33"/>
    <p:sldId id="273" r:id="rId34"/>
    <p:sldId id="298" r:id="rId35"/>
    <p:sldId id="274" r:id="rId36"/>
    <p:sldId id="312" r:id="rId37"/>
    <p:sldId id="299" r:id="rId38"/>
    <p:sldId id="275" r:id="rId39"/>
    <p:sldId id="276" r:id="rId40"/>
    <p:sldId id="309" r:id="rId41"/>
    <p:sldId id="277" r:id="rId42"/>
    <p:sldId id="300" r:id="rId43"/>
    <p:sldId id="301" r:id="rId44"/>
    <p:sldId id="278" r:id="rId45"/>
    <p:sldId id="279" r:id="rId46"/>
    <p:sldId id="281" r:id="rId47"/>
    <p:sldId id="303" r:id="rId48"/>
    <p:sldId id="304" r:id="rId49"/>
    <p:sldId id="305" r:id="rId50"/>
    <p:sldId id="306" r:id="rId51"/>
    <p:sldId id="307" r:id="rId52"/>
    <p:sldId id="282" r:id="rId53"/>
    <p:sldId id="308" r:id="rId54"/>
    <p:sldId id="283" r:id="rId5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5" d="100"/>
          <a:sy n="75" d="100"/>
        </p:scale>
        <p:origin x="-122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3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588ED-1DED-4EB6-8AD1-8BEC2D6BF811}" type="datetimeFigureOut">
              <a:rPr lang="pt-PT" smtClean="0"/>
              <a:pPr/>
              <a:t>10-04-2013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510E5-E999-44CE-9BDD-634E64DAF968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331640" cy="6813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31640" y="3699804"/>
            <a:ext cx="743136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 hasCustomPrompt="1"/>
          </p:nvPr>
        </p:nvSpPr>
        <p:spPr>
          <a:xfrm>
            <a:off x="1331640" y="1433732"/>
            <a:ext cx="7431360" cy="1995268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</a:t>
            </a:r>
            <a:r>
              <a:rPr kumimoji="0" lang="en-US" dirty="0" err="1" smtClean="0"/>
              <a:t>SociedsaMaster</a:t>
            </a:r>
            <a:r>
              <a:rPr kumimoji="0" lang="en-US" dirty="0" smtClean="0"/>
              <a:t> title style</a:t>
            </a:r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" name="Picture 10" descr="logo_iseg.jpg"/>
          <p:cNvPicPr>
            <a:picLocks noChangeAspect="1"/>
          </p:cNvPicPr>
          <p:nvPr userDrawn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66" y="5931227"/>
            <a:ext cx="1255366" cy="8821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331640" y="1524000"/>
            <a:ext cx="735516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1219200"/>
          </a:xfrm>
        </p:spPr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1720" y="6203667"/>
            <a:ext cx="3663280" cy="384048"/>
          </a:xfrm>
        </p:spPr>
        <p:txBody>
          <a:bodyPr/>
          <a:lstStyle>
            <a:lvl1pPr>
              <a:defRPr sz="1200"/>
            </a:lvl1pPr>
          </a:lstStyle>
          <a:p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951E9EB-A811-4ABD-839F-E2FAB5A07A0B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31640" cy="68133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1" name="Picture 10" descr="logo_iseg.jpg"/>
          <p:cNvPicPr>
            <a:picLocks noChangeAspect="1"/>
          </p:cNvPicPr>
          <p:nvPr userDrawn="1"/>
        </p:nvPicPr>
        <p:blipFill>
          <a:blip r:embed="rId13" cstate="print">
            <a:lum/>
          </a:blip>
          <a:stretch>
            <a:fillRect/>
          </a:stretch>
        </p:blipFill>
        <p:spPr>
          <a:xfrm>
            <a:off x="4266" y="5931227"/>
            <a:ext cx="1255366" cy="88214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331640" y="404664"/>
            <a:ext cx="7431360" cy="302433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Era da Informação Economia, Sociedade e Cultura </a:t>
            </a:r>
            <a:r>
              <a:rPr kumimoji="0" lang="pt-PT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PT" sz="4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Sociedade em Rede</a:t>
            </a:r>
            <a:endParaRPr kumimoji="0" lang="pt-PT" sz="4800" b="0" i="0" u="none" strike="noStrike" kern="1200" cap="none" spc="-100" normalizeH="0" baseline="0" noProof="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94792" y="3789040"/>
            <a:ext cx="7153672" cy="237626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" charset="0"/>
                <a:ea typeface="+mn-ea"/>
                <a:cs typeface="+mn-cs"/>
              </a:rPr>
              <a:t>Cadeira</a:t>
            </a: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DIN" charset="0"/>
                <a:ea typeface="+mn-ea"/>
                <a:cs typeface="+mn-cs"/>
              </a:rPr>
              <a:t>: Ciência, Tecnologia, Sociedade e Organizações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" charset="0"/>
                <a:ea typeface="+mn-ea"/>
                <a:cs typeface="+mn-cs"/>
              </a:rPr>
              <a:t>Mestrado</a:t>
            </a: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DIN" charset="0"/>
                <a:ea typeface="+mn-ea"/>
                <a:cs typeface="+mn-cs"/>
              </a:rPr>
              <a:t>: Economia e Gestão de C&amp;T da Inovação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pt-PT" sz="1200" b="1" i="0" u="none" strike="noStrike" kern="1200" cap="none" spc="100" normalizeH="0" baseline="0" noProof="0" dirty="0" smtClean="0">
              <a:ln>
                <a:noFill/>
              </a:ln>
              <a:effectLst/>
              <a:uLnTx/>
              <a:uFillTx/>
              <a:latin typeface="DIN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" charset="0"/>
                <a:ea typeface="+mn-ea"/>
                <a:cs typeface="+mn-cs"/>
              </a:rPr>
              <a:t>Discentes</a:t>
            </a: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DIN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DIN" charset="0"/>
                <a:ea typeface="+mn-ea"/>
                <a:cs typeface="+mn-cs"/>
              </a:rPr>
              <a:t>Cristiano Rodrigues 41683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DIN" charset="0"/>
                <a:ea typeface="+mn-ea"/>
                <a:cs typeface="+mn-cs"/>
              </a:rPr>
              <a:t>Emanuel Gonçalves 41466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DIN" charset="0"/>
                <a:ea typeface="+mn-ea"/>
                <a:cs typeface="+mn-cs"/>
              </a:rPr>
              <a:t>Jorge Rosa 41591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pt-PT" sz="1200" b="1" i="0" u="none" strike="noStrike" kern="1200" cap="none" spc="100" normalizeH="0" baseline="0" noProof="0" dirty="0" smtClean="0">
              <a:ln>
                <a:noFill/>
              </a:ln>
              <a:effectLst/>
              <a:uLnTx/>
              <a:uFillTx/>
              <a:latin typeface="DIN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IN" charset="0"/>
                <a:ea typeface="+mn-ea"/>
                <a:cs typeface="+mn-cs"/>
              </a:rPr>
              <a:t>Docente</a:t>
            </a:r>
            <a:r>
              <a:rPr kumimoji="0" lang="pt-PT" sz="1200" b="1" i="0" u="none" strike="noStrike" kern="1200" cap="none" spc="100" normalizeH="0" baseline="0" noProof="0" dirty="0" smtClean="0">
                <a:ln>
                  <a:noFill/>
                </a:ln>
                <a:effectLst/>
                <a:uLnTx/>
                <a:uFillTx/>
                <a:latin typeface="DIN" charset="0"/>
                <a:ea typeface="+mn-ea"/>
                <a:cs typeface="+mn-cs"/>
              </a:rPr>
              <a:t>: Professora Sofia Bento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pt-PT" sz="2000" b="0" i="0" u="none" strike="noStrike" kern="1200" cap="none" spc="1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5656" y="1700808"/>
            <a:ext cx="7355160" cy="4572000"/>
          </a:xfrm>
        </p:spPr>
        <p:txBody>
          <a:bodyPr>
            <a:normAutofit/>
          </a:bodyPr>
          <a:lstStyle/>
          <a:p>
            <a:r>
              <a:rPr lang="pt-PT" dirty="0" smtClean="0"/>
              <a:t>Transformação Tecnológica (Mudança de Paradigma) interage com e economia e a Socieadade,</a:t>
            </a:r>
          </a:p>
          <a:p>
            <a:r>
              <a:rPr lang="pt-PT" dirty="0" smtClean="0"/>
              <a:t>Tecnologias de informação como um sistema aberto em rede,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tx1"/>
                </a:solidFill>
              </a:rPr>
              <a:t># </a:t>
            </a:r>
            <a:r>
              <a:rPr lang="pt-PT" sz="3200" dirty="0" smtClean="0">
                <a:solidFill>
                  <a:schemeClr val="bg1"/>
                </a:solidFill>
              </a:rPr>
              <a:t>Paradigma da Tecnologia de Informação</a:t>
            </a:r>
            <a:endParaRPr lang="pt-PT" sz="3200" dirty="0">
              <a:solidFill>
                <a:schemeClr val="bg1"/>
              </a:solidFill>
            </a:endParaRPr>
          </a:p>
        </p:txBody>
      </p:sp>
      <p:pic>
        <p:nvPicPr>
          <p:cNvPr id="8" name="Picture 7" descr="re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05064"/>
            <a:ext cx="7812360" cy="2018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PT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r>
              <a:rPr lang="pt-PT" dirty="0" smtClean="0">
                <a:solidFill>
                  <a:schemeClr val="bg1"/>
                </a:solidFill>
              </a:rPr>
              <a:t>	</a:t>
            </a:r>
            <a:r>
              <a:rPr lang="pt-PT" u="sng" dirty="0" smtClean="0">
                <a:solidFill>
                  <a:schemeClr val="bg1"/>
                </a:solidFill>
              </a:rPr>
              <a:t>Empresa</a:t>
            </a:r>
          </a:p>
          <a:p>
            <a:r>
              <a:rPr lang="pt-PT" dirty="0" smtClean="0"/>
              <a:t>Importância do Lucro – Tecnologia como um  meio para atingir o fim -</a:t>
            </a:r>
            <a:r>
              <a:rPr lang="pt-PT" dirty="0" smtClean="0">
                <a:solidFill>
                  <a:schemeClr val="accent6">
                    <a:lumMod val="50000"/>
                  </a:schemeClr>
                </a:solidFill>
              </a:rPr>
              <a:t> Lucro</a:t>
            </a:r>
            <a:r>
              <a:rPr lang="pt-PT" dirty="0" smtClean="0"/>
              <a:t>,</a:t>
            </a:r>
          </a:p>
          <a:p>
            <a:pPr>
              <a:buNone/>
            </a:pPr>
            <a:r>
              <a:rPr lang="pt-PT" dirty="0" smtClean="0"/>
              <a:t>	</a:t>
            </a:r>
          </a:p>
          <a:p>
            <a:pPr lvl="1">
              <a:buNone/>
            </a:pPr>
            <a:r>
              <a:rPr lang="pt-PT" u="sng" dirty="0" smtClean="0">
                <a:solidFill>
                  <a:schemeClr val="bg1"/>
                </a:solidFill>
              </a:rPr>
              <a:t>País</a:t>
            </a:r>
          </a:p>
          <a:p>
            <a:r>
              <a:rPr lang="pt-PT" dirty="0" smtClean="0"/>
              <a:t>+ Produção</a:t>
            </a:r>
          </a:p>
          <a:p>
            <a:r>
              <a:rPr lang="pt-PT" dirty="0" smtClean="0"/>
              <a:t>+ Mercado</a:t>
            </a:r>
          </a:p>
          <a:p>
            <a:r>
              <a:rPr lang="pt-PT" dirty="0" smtClean="0"/>
              <a:t>+ Velocidade circulaçãode capitais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r>
              <a:rPr lang="pt-PT" dirty="0" smtClean="0"/>
              <a:t>	Maior Competividade Global 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Procura de novos mercados</a:t>
            </a:r>
          </a:p>
          <a:p>
            <a:r>
              <a:rPr lang="pt-PT" dirty="0" smtClean="0"/>
              <a:t>Induzir necessidades nos mercados existentes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#</a:t>
            </a:r>
            <a:r>
              <a:rPr lang="pt-PT" sz="2800" dirty="0" smtClean="0">
                <a:solidFill>
                  <a:srgbClr val="FFC000"/>
                </a:solidFill>
              </a:rPr>
              <a:t> </a:t>
            </a:r>
            <a:r>
              <a:rPr lang="pt-PT" sz="2800" dirty="0" smtClean="0">
                <a:solidFill>
                  <a:schemeClr val="bg1"/>
                </a:solidFill>
              </a:rPr>
              <a:t>Informacionalismo e Capitalismo Produtividade e Lucro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Integração global dos mercados financeiros criou um distinção entre fluxos capitais e as economias Nacionais,</a:t>
            </a:r>
          </a:p>
          <a:p>
            <a:endParaRPr lang="pt-PT" dirty="0" smtClean="0"/>
          </a:p>
          <a:p>
            <a:r>
              <a:rPr lang="pt-PT" dirty="0" smtClean="0"/>
              <a:t>O aumento dos fluxos de capitais são reenvestidos em parte no progresso tecnológico das tecnologias de informação e na desregulamentação por forma a aumentar exponencialmente os seus lucros,</a:t>
            </a:r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# </a:t>
            </a:r>
            <a:r>
              <a:rPr lang="pt-PT" sz="2800" dirty="0" smtClean="0">
                <a:solidFill>
                  <a:schemeClr val="bg1"/>
                </a:solidFill>
              </a:rPr>
              <a:t>Informacionalismo e Capitalismo Produtividade e Lucro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Condições de mercados livres e justos não existem,</a:t>
            </a:r>
          </a:p>
          <a:p>
            <a:r>
              <a:rPr lang="pt-PT" dirty="0" smtClean="0"/>
              <a:t>Lógica Darwinista – Selecção Natural</a:t>
            </a:r>
          </a:p>
          <a:p>
            <a:pPr lvl="1"/>
            <a:r>
              <a:rPr lang="pt-PT" dirty="0" smtClean="0"/>
              <a:t>Empresas Grandes “Capitalismo Selvagem”</a:t>
            </a:r>
          </a:p>
          <a:p>
            <a:pPr lvl="1"/>
            <a:r>
              <a:rPr lang="pt-PT" dirty="0" smtClean="0"/>
              <a:t>Empresas Pequenas “desaparecem”</a:t>
            </a:r>
          </a:p>
          <a:p>
            <a:endParaRPr lang="pt-PT" dirty="0" smtClean="0"/>
          </a:p>
          <a:p>
            <a:r>
              <a:rPr lang="pt-PT" dirty="0" smtClean="0"/>
              <a:t>Empresa Grande – capacidade de Investimento – novas tecnologias – Globalização – Competividade Mundial</a:t>
            </a:r>
          </a:p>
          <a:p>
            <a:endParaRPr lang="pt-PT" dirty="0" smtClean="0"/>
          </a:p>
          <a:p>
            <a:pPr algn="ctr">
              <a:buNone/>
            </a:pPr>
            <a:r>
              <a:rPr lang="pt-PT" dirty="0" smtClean="0"/>
              <a:t>	</a:t>
            </a:r>
            <a:r>
              <a:rPr lang="pt-PT" sz="3600" dirty="0" smtClean="0">
                <a:solidFill>
                  <a:srgbClr val="FFC000"/>
                </a:solidFill>
              </a:rPr>
              <a:t>CICLO VIRTUOSO</a:t>
            </a:r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endParaRPr lang="pt-PT" dirty="0" smtClean="0"/>
          </a:p>
          <a:p>
            <a:pPr>
              <a:buNone/>
            </a:pP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#</a:t>
            </a:r>
            <a:r>
              <a:rPr lang="pt-PT" sz="2800" dirty="0" smtClean="0">
                <a:solidFill>
                  <a:srgbClr val="FFC000"/>
                </a:solidFill>
              </a:rPr>
              <a:t> </a:t>
            </a:r>
            <a:r>
              <a:rPr lang="pt-PT" sz="2800" dirty="0" smtClean="0">
                <a:solidFill>
                  <a:schemeClr val="bg1"/>
                </a:solidFill>
              </a:rPr>
              <a:t>Informacionalismo e Capitalismo Produtividade e Lucro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Paradigma tecnológico alteração da economia industrial – passando para economia global,</a:t>
            </a:r>
          </a:p>
          <a:p>
            <a:endParaRPr lang="pt-PT" dirty="0" smtClean="0"/>
          </a:p>
          <a:p>
            <a:r>
              <a:rPr lang="pt-PT" dirty="0" smtClean="0"/>
              <a:t>Distruição Criativa de segmentos de economia,</a:t>
            </a:r>
          </a:p>
          <a:p>
            <a:endParaRPr lang="pt-PT" dirty="0" smtClean="0"/>
          </a:p>
          <a:p>
            <a:r>
              <a:rPr lang="pt-PT" dirty="0" smtClean="0"/>
              <a:t>Economia informacional apropria-se da economia industrial incorporando conhecimento e informação,</a:t>
            </a:r>
          </a:p>
          <a:p>
            <a:endParaRPr lang="pt-PT" dirty="0" smtClean="0"/>
          </a:p>
          <a:p>
            <a:r>
              <a:rPr lang="pt-PT" dirty="0" smtClean="0"/>
              <a:t>A economia industrial ou se converte em informacional ou desaparece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800" dirty="0" smtClean="0">
                <a:solidFill>
                  <a:schemeClr val="tx1"/>
                </a:solidFill>
              </a:rPr>
              <a:t>#</a:t>
            </a:r>
            <a:r>
              <a:rPr lang="pt-PT" sz="2800" dirty="0" smtClean="0">
                <a:solidFill>
                  <a:srgbClr val="FFC000"/>
                </a:solidFill>
              </a:rPr>
              <a:t> </a:t>
            </a:r>
            <a:r>
              <a:rPr lang="pt-PT" sz="2800" dirty="0" smtClean="0">
                <a:solidFill>
                  <a:schemeClr val="bg1"/>
                </a:solidFill>
              </a:rPr>
              <a:t>Especificidade Histórica do Informacionalismo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Capitalismo caracteriza-se por expansão continua, ultrapassando limites espaciais e temporais,</a:t>
            </a:r>
          </a:p>
          <a:p>
            <a:endParaRPr lang="pt-PT" dirty="0" smtClean="0"/>
          </a:p>
          <a:p>
            <a:r>
              <a:rPr lang="pt-PT" dirty="0" smtClean="0"/>
              <a:t>Forças políticas de desregulamentação e liberalização,</a:t>
            </a:r>
          </a:p>
          <a:p>
            <a:endParaRPr lang="pt-PT" dirty="0" smtClean="0"/>
          </a:p>
          <a:p>
            <a:r>
              <a:rPr lang="pt-PT" dirty="0" smtClean="0"/>
              <a:t>Importância da C&amp;T e trabalho especializado são factores preponderantes para expansão global, </a:t>
            </a:r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# </a:t>
            </a:r>
            <a:r>
              <a:rPr lang="pt-PT" sz="2800" dirty="0" smtClean="0">
                <a:solidFill>
                  <a:schemeClr val="bg1"/>
                </a:solidFill>
              </a:rPr>
              <a:t>Economia Global: Génese Estrutura e Dinâmica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sz="2900" dirty="0" smtClean="0"/>
              <a:t>Novos sistemas de tecnologias de informação permitem a transação de capitais,</a:t>
            </a:r>
          </a:p>
          <a:p>
            <a:endParaRPr lang="pt-PT" sz="2900" dirty="0" smtClean="0"/>
          </a:p>
          <a:p>
            <a:r>
              <a:rPr lang="pt-PT" sz="2900" dirty="0" smtClean="0"/>
              <a:t>Estão activos 24 horas dia,</a:t>
            </a:r>
          </a:p>
          <a:p>
            <a:endParaRPr lang="pt-PT" sz="2900" dirty="0" smtClean="0"/>
          </a:p>
          <a:p>
            <a:r>
              <a:rPr lang="pt-PT" sz="2900" dirty="0" smtClean="0"/>
              <a:t>Circulam em tempo real “just in time”,</a:t>
            </a:r>
          </a:p>
          <a:p>
            <a:endParaRPr lang="pt-PT" sz="2900" dirty="0" smtClean="0"/>
          </a:p>
          <a:p>
            <a:r>
              <a:rPr lang="pt-PT" sz="2900" dirty="0" smtClean="0"/>
              <a:t>Poder especulativo do dinheiro sobre o poder político e fiscal,</a:t>
            </a:r>
          </a:p>
          <a:p>
            <a:endParaRPr lang="pt-PT" sz="2900" dirty="0" smtClean="0"/>
          </a:p>
          <a:p>
            <a:r>
              <a:rPr lang="pt-PT" sz="2900" dirty="0" smtClean="0"/>
              <a:t>Agências  de Rating “mão invisível</a:t>
            </a:r>
            <a:r>
              <a:rPr lang="pt-PT" dirty="0" smtClean="0"/>
              <a:t>” sobre poder político e sobre a economia real “AAA - LIXO”</a:t>
            </a:r>
          </a:p>
          <a:p>
            <a:pPr>
              <a:buNone/>
            </a:pPr>
            <a:r>
              <a:rPr lang="pt-PT" dirty="0" smtClean="0"/>
              <a:t>	</a:t>
            </a:r>
          </a:p>
          <a:p>
            <a:pPr algn="ctr">
              <a:buNone/>
            </a:pPr>
            <a:r>
              <a:rPr lang="pt-PT" sz="3100" dirty="0" smtClean="0">
                <a:solidFill>
                  <a:srgbClr val="FFC000"/>
                </a:solidFill>
              </a:rPr>
              <a:t>FLUXOS DE CAPITAL GERIDO EM REDE POR SI</a:t>
            </a:r>
          </a:p>
          <a:p>
            <a:pPr algn="ctr">
              <a:buNone/>
            </a:pPr>
            <a:r>
              <a:rPr lang="pt-PT" sz="3100" dirty="0" smtClean="0"/>
              <a:t>Espinha dorsal da Economia Global</a:t>
            </a:r>
            <a:endParaRPr lang="pt-PT" sz="3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Mercados Financeiros Globais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sz="2000" dirty="0" smtClean="0"/>
          </a:p>
          <a:p>
            <a:r>
              <a:rPr lang="pt-PT" sz="2400" dirty="0" smtClean="0"/>
              <a:t>Transformação do comércio de bens de alta/baixa tecnologia e alto/baixo conhecimento,</a:t>
            </a:r>
          </a:p>
          <a:p>
            <a:endParaRPr lang="pt-PT" sz="2400" dirty="0" smtClean="0"/>
          </a:p>
          <a:p>
            <a:r>
              <a:rPr lang="pt-PT" sz="2400" dirty="0" smtClean="0"/>
              <a:t>Paradoxo exportações - % PIB = Ricos &lt; Pobres (exportação em volume e não em valor),</a:t>
            </a:r>
          </a:p>
          <a:p>
            <a:endParaRPr lang="pt-PT" sz="2400" dirty="0" smtClean="0"/>
          </a:p>
          <a:p>
            <a:r>
              <a:rPr lang="pt-PT" sz="2400" dirty="0" smtClean="0"/>
              <a:t>Conhecimento e formação elevada são os factores chave de sucesso na competitividade,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# </a:t>
            </a:r>
            <a:r>
              <a:rPr lang="pt-PT" sz="2400" dirty="0" smtClean="0">
                <a:solidFill>
                  <a:schemeClr val="bg1"/>
                </a:solidFill>
              </a:rPr>
              <a:t>Globalização dos Mercados de Bens e Serviços – Crescimento e Transformação do Comércio Internacional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Transformação da economia em blocos regionais (PT com ES; ES com FR; FR com D):</a:t>
            </a:r>
          </a:p>
          <a:p>
            <a:pPr lvl="1"/>
            <a:endParaRPr lang="pt-PT" dirty="0" smtClean="0"/>
          </a:p>
          <a:p>
            <a:pPr lvl="1"/>
            <a:r>
              <a:rPr lang="pt-PT" dirty="0" smtClean="0"/>
              <a:t>NAFTA,</a:t>
            </a:r>
          </a:p>
          <a:p>
            <a:pPr lvl="1"/>
            <a:r>
              <a:rPr lang="pt-PT" dirty="0" smtClean="0"/>
              <a:t>MERCOSUL,</a:t>
            </a:r>
          </a:p>
          <a:p>
            <a:pPr lvl="1"/>
            <a:r>
              <a:rPr lang="pt-PT" dirty="0" smtClean="0"/>
              <a:t>EU,</a:t>
            </a:r>
          </a:p>
          <a:p>
            <a:pPr lvl="1"/>
            <a:r>
              <a:rPr lang="pt-PT" dirty="0" smtClean="0"/>
              <a:t>APEC.</a:t>
            </a:r>
          </a:p>
          <a:p>
            <a:pPr lvl="1"/>
            <a:endParaRPr lang="pt-PT" dirty="0" smtClean="0"/>
          </a:p>
          <a:p>
            <a:pPr lvl="1">
              <a:buNone/>
            </a:pPr>
            <a:r>
              <a:rPr lang="pt-PT" dirty="0" smtClean="0">
                <a:solidFill>
                  <a:schemeClr val="tx1"/>
                </a:solidFill>
              </a:rPr>
              <a:t>Estes blocos organizam-se através de vontades políticas para estimular  a economia,</a:t>
            </a:r>
          </a:p>
          <a:p>
            <a:pPr lvl="1"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pt-PT" sz="2000" dirty="0" smtClean="0">
                <a:solidFill>
                  <a:srgbClr val="FFC000"/>
                </a:solidFill>
              </a:rPr>
              <a:t>COM TEMPO ORIGINA AGRUPAMENTO ECONOMICO</a:t>
            </a:r>
            <a:endParaRPr lang="pt-PT" sz="2000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# </a:t>
            </a:r>
            <a:r>
              <a:rPr lang="pt-PT" sz="2400" dirty="0" smtClean="0">
                <a:solidFill>
                  <a:schemeClr val="bg1"/>
                </a:solidFill>
              </a:rPr>
              <a:t>Globalização dos Mercados de Bens e Serviços – Globalização  vs Regionalização </a:t>
            </a:r>
            <a:endParaRPr lang="pt-PT" sz="20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Necessidades:</a:t>
            </a:r>
          </a:p>
          <a:p>
            <a:pPr lvl="1"/>
            <a:r>
              <a:rPr lang="pt-PT" dirty="0" smtClean="0"/>
              <a:t>Regulação,</a:t>
            </a:r>
          </a:p>
          <a:p>
            <a:pPr lvl="1"/>
            <a:r>
              <a:rPr lang="pt-PT" dirty="0" smtClean="0"/>
              <a:t>Ficalização,</a:t>
            </a:r>
          </a:p>
          <a:p>
            <a:pPr lvl="1"/>
            <a:r>
              <a:rPr lang="pt-PT" dirty="0" smtClean="0"/>
              <a:t>Orientação,</a:t>
            </a:r>
          </a:p>
          <a:p>
            <a:pPr lvl="1"/>
            <a:r>
              <a:rPr lang="pt-PT" dirty="0" smtClean="0"/>
              <a:t>Intervenção.</a:t>
            </a:r>
          </a:p>
          <a:p>
            <a:pPr lvl="1"/>
            <a:endParaRPr lang="pt-PT" dirty="0" smtClean="0"/>
          </a:p>
          <a:p>
            <a:r>
              <a:rPr lang="pt-PT" dirty="0" smtClean="0"/>
              <a:t>Originou:</a:t>
            </a:r>
          </a:p>
          <a:p>
            <a:pPr lvl="1"/>
            <a:r>
              <a:rPr lang="pt-PT" dirty="0" smtClean="0"/>
              <a:t>Fundo Monetário Internacional,</a:t>
            </a:r>
          </a:p>
          <a:p>
            <a:pPr lvl="1"/>
            <a:r>
              <a:rPr lang="pt-PT" dirty="0" smtClean="0"/>
              <a:t>Organização Mundial do Comércio,</a:t>
            </a:r>
          </a:p>
          <a:p>
            <a:pPr lvl="1"/>
            <a:r>
              <a:rPr lang="pt-PT" dirty="0" smtClean="0"/>
              <a:t>Banco Mundial,</a:t>
            </a:r>
          </a:p>
          <a:p>
            <a:pPr lvl="1"/>
            <a:r>
              <a:rPr lang="pt-PT" dirty="0" smtClean="0"/>
              <a:t>Nações Unidas,</a:t>
            </a:r>
          </a:p>
          <a:p>
            <a:pPr lvl="1"/>
            <a:r>
              <a:rPr lang="pt-PT" dirty="0" smtClean="0"/>
              <a:t>Organização para Cooperação do Desenvolvimento Económico.</a:t>
            </a:r>
          </a:p>
          <a:p>
            <a:pPr lvl="1"/>
            <a:endParaRPr lang="pt-PT" dirty="0" smtClean="0"/>
          </a:p>
          <a:p>
            <a:pPr lvl="1">
              <a:buNone/>
            </a:pPr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# </a:t>
            </a:r>
            <a:r>
              <a:rPr lang="pt-PT" dirty="0" smtClean="0">
                <a:solidFill>
                  <a:schemeClr val="bg1"/>
                </a:solidFill>
              </a:rPr>
              <a:t>Economia Política da Globalização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pt-PT" sz="1400" b="1" dirty="0" smtClean="0"/>
              <a:t>Apresentação - Manuel Castells</a:t>
            </a:r>
            <a:endParaRPr lang="pt-PT" sz="1400" dirty="0" smtClean="0"/>
          </a:p>
          <a:p>
            <a:pPr lvl="0">
              <a:lnSpc>
                <a:spcPct val="150000"/>
              </a:lnSpc>
            </a:pPr>
            <a:r>
              <a:rPr lang="pt-PT" sz="1400" b="1" dirty="0" smtClean="0"/>
              <a:t>Conceitos Castells</a:t>
            </a:r>
            <a:endParaRPr lang="pt-PT" sz="1400" dirty="0" smtClean="0"/>
          </a:p>
          <a:p>
            <a:pPr lvl="0">
              <a:lnSpc>
                <a:spcPct val="150000"/>
              </a:lnSpc>
            </a:pPr>
            <a:r>
              <a:rPr lang="pt-PT" sz="1400" b="1" dirty="0" smtClean="0"/>
              <a:t>Resumo  da  Obra – Era da Informação – Volume I Sociedade em Rede</a:t>
            </a:r>
            <a:endParaRPr lang="pt-PT" sz="1400" dirty="0" smtClean="0"/>
          </a:p>
          <a:p>
            <a:pPr lvl="0">
              <a:lnSpc>
                <a:spcPct val="150000"/>
              </a:lnSpc>
            </a:pPr>
            <a:r>
              <a:rPr lang="pt-PT" sz="1400" b="1" dirty="0" smtClean="0"/>
              <a:t>Paradigma da Tecnologia de Informação</a:t>
            </a:r>
            <a:endParaRPr lang="pt-PT" sz="1400" dirty="0" smtClean="0"/>
          </a:p>
          <a:p>
            <a:pPr lvl="0">
              <a:lnSpc>
                <a:spcPct val="150000"/>
              </a:lnSpc>
            </a:pPr>
            <a:r>
              <a:rPr lang="pt-PT" sz="1400" b="1" dirty="0" smtClean="0"/>
              <a:t>Informacionalismo e Capitalismo Produtividade e lucro</a:t>
            </a:r>
            <a:endParaRPr lang="pt-PT" sz="1400" dirty="0" smtClean="0"/>
          </a:p>
          <a:p>
            <a:pPr lvl="0">
              <a:lnSpc>
                <a:spcPct val="150000"/>
              </a:lnSpc>
            </a:pPr>
            <a:r>
              <a:rPr lang="pt-PT" sz="1400" b="1" dirty="0" smtClean="0"/>
              <a:t>Especificidade Histórica do Informacionalismo</a:t>
            </a:r>
            <a:endParaRPr lang="pt-PT" sz="1400" dirty="0" smtClean="0"/>
          </a:p>
          <a:p>
            <a:pPr lvl="0">
              <a:lnSpc>
                <a:spcPct val="150000"/>
              </a:lnSpc>
            </a:pPr>
            <a:r>
              <a:rPr lang="pt-PT" sz="1400" b="1" dirty="0" smtClean="0"/>
              <a:t>Economia Global: Génese Estrutura e Dinâmica</a:t>
            </a:r>
            <a:endParaRPr lang="pt-PT" sz="1400" dirty="0" smtClean="0"/>
          </a:p>
          <a:p>
            <a:pPr lvl="0">
              <a:lnSpc>
                <a:spcPct val="150000"/>
              </a:lnSpc>
            </a:pPr>
            <a:r>
              <a:rPr lang="pt-PT" sz="1400" b="1" dirty="0" smtClean="0"/>
              <a:t>Mercados Financeiros Globais</a:t>
            </a:r>
            <a:endParaRPr lang="pt-PT" sz="1400" dirty="0" smtClean="0"/>
          </a:p>
          <a:p>
            <a:pPr lvl="0">
              <a:lnSpc>
                <a:spcPct val="150000"/>
              </a:lnSpc>
            </a:pPr>
            <a:r>
              <a:rPr lang="pt-PT" sz="1400" b="1" dirty="0" smtClean="0"/>
              <a:t>Globalização dos Mercados de Bens e Serviços </a:t>
            </a:r>
          </a:p>
          <a:p>
            <a:pPr lvl="1">
              <a:lnSpc>
                <a:spcPct val="150000"/>
              </a:lnSpc>
            </a:pPr>
            <a:r>
              <a:rPr lang="pt-PT" sz="1200" b="1" dirty="0" smtClean="0"/>
              <a:t> Crescimento e Transformação do Comércio Internacional </a:t>
            </a:r>
            <a:endParaRPr lang="pt-PT" sz="1200" dirty="0" smtClean="0"/>
          </a:p>
          <a:p>
            <a:pPr lvl="1">
              <a:lnSpc>
                <a:spcPct val="150000"/>
              </a:lnSpc>
            </a:pPr>
            <a:r>
              <a:rPr lang="pt-PT" sz="1200" b="1" dirty="0" smtClean="0"/>
              <a:t>Globalização  vs Regionalização</a:t>
            </a:r>
            <a:endParaRPr lang="pt-PT" sz="1200" dirty="0" smtClean="0"/>
          </a:p>
          <a:p>
            <a:endParaRPr lang="pt-PT" sz="1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Índice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Surge no final da década de 90, após maturação das Novas Tecnologias,</a:t>
            </a:r>
          </a:p>
          <a:p>
            <a:endParaRPr lang="pt-PT" dirty="0" smtClean="0"/>
          </a:p>
          <a:p>
            <a:r>
              <a:rPr lang="pt-PT" dirty="0" smtClean="0"/>
              <a:t>Importância dos EUA:</a:t>
            </a:r>
          </a:p>
          <a:p>
            <a:pPr lvl="1"/>
            <a:r>
              <a:rPr lang="pt-PT" dirty="0" smtClean="0"/>
              <a:t>A sua dimensão, </a:t>
            </a:r>
          </a:p>
          <a:p>
            <a:pPr lvl="1"/>
            <a:r>
              <a:rPr lang="pt-PT" dirty="0" smtClean="0"/>
              <a:t>Redes globais, </a:t>
            </a:r>
          </a:p>
          <a:p>
            <a:pPr lvl="1"/>
            <a:r>
              <a:rPr lang="pt-PT" dirty="0" smtClean="0"/>
              <a:t>Atrair investimentos de capital, </a:t>
            </a:r>
          </a:p>
          <a:p>
            <a:pPr lvl="1"/>
            <a:r>
              <a:rPr lang="pt-PT" dirty="0" smtClean="0"/>
              <a:t>Recurso a especialistas à escala mundial,</a:t>
            </a:r>
          </a:p>
          <a:p>
            <a:pPr lvl="1"/>
            <a:r>
              <a:rPr lang="pt-PT" dirty="0" smtClean="0"/>
              <a:t>Cultura empreendedora, </a:t>
            </a:r>
          </a:p>
          <a:p>
            <a:pPr lvl="1">
              <a:buNone/>
            </a:pPr>
            <a:endParaRPr lang="pt-PT" dirty="0" smtClean="0"/>
          </a:p>
          <a:p>
            <a:pPr lvl="1" algn="ctr">
              <a:buNone/>
            </a:pPr>
            <a:r>
              <a:rPr lang="pt-PT" dirty="0" smtClean="0"/>
              <a:t>ACELERADOR DE CRESCIMENTO EUA</a:t>
            </a:r>
          </a:p>
          <a:p>
            <a:pPr lvl="1"/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A Nova Economia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Internet (factor chave das TI)</a:t>
            </a:r>
          </a:p>
          <a:p>
            <a:pPr lvl="1"/>
            <a:r>
              <a:rPr lang="pt-PT" dirty="0" smtClean="0"/>
              <a:t>Estrutura,</a:t>
            </a:r>
          </a:p>
          <a:p>
            <a:pPr lvl="1"/>
            <a:r>
              <a:rPr lang="pt-PT" dirty="0" smtClean="0"/>
              <a:t>Aplicações (base e desenvolvimento),</a:t>
            </a:r>
          </a:p>
          <a:p>
            <a:pPr lvl="1"/>
            <a:r>
              <a:rPr lang="pt-PT" dirty="0" smtClean="0"/>
              <a:t>Publicidade,</a:t>
            </a:r>
          </a:p>
          <a:p>
            <a:pPr lvl="1"/>
            <a:r>
              <a:rPr lang="pt-PT" dirty="0" smtClean="0"/>
              <a:t>E-Commerce.</a:t>
            </a:r>
          </a:p>
          <a:p>
            <a:pPr lvl="1">
              <a:buNone/>
            </a:pPr>
            <a:endParaRPr lang="pt-PT" dirty="0" smtClean="0"/>
          </a:p>
          <a:p>
            <a:r>
              <a:rPr lang="pt-PT" dirty="0" smtClean="0"/>
              <a:t>Crescimento da economia de internet centra o focus do investimento vs mercado financeiro,</a:t>
            </a:r>
          </a:p>
          <a:p>
            <a:endParaRPr lang="pt-PT" dirty="0" smtClean="0"/>
          </a:p>
          <a:p>
            <a:r>
              <a:rPr lang="pt-PT" dirty="0" smtClean="0"/>
              <a:t>Especulação nas empresas online,</a:t>
            </a:r>
          </a:p>
          <a:p>
            <a:pPr lvl="1"/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A Nova Economia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Miragem da bolha financeira,</a:t>
            </a:r>
          </a:p>
          <a:p>
            <a:endParaRPr lang="pt-PT" dirty="0" smtClean="0"/>
          </a:p>
          <a:p>
            <a:r>
              <a:rPr lang="pt-PT" dirty="0" smtClean="0"/>
              <a:t>Transição  corretagem  tradicional “física” para o online,</a:t>
            </a:r>
          </a:p>
          <a:p>
            <a:endParaRPr lang="pt-PT" dirty="0" smtClean="0"/>
          </a:p>
          <a:p>
            <a:r>
              <a:rPr lang="pt-PT" dirty="0" smtClean="0"/>
              <a:t>Investidores empresariais e </a:t>
            </a:r>
            <a:r>
              <a:rPr lang="pt-PT" dirty="0" smtClean="0">
                <a:solidFill>
                  <a:srgbClr val="FFC000"/>
                </a:solidFill>
              </a:rPr>
              <a:t>individuais</a:t>
            </a:r>
            <a:r>
              <a:rPr lang="pt-PT" dirty="0" smtClean="0"/>
              <a:t> têm acesso a mercados 24 horas por dia, com informação diferenciada,</a:t>
            </a:r>
          </a:p>
          <a:p>
            <a:endParaRPr lang="pt-PT" dirty="0" smtClean="0"/>
          </a:p>
          <a:p>
            <a:r>
              <a:rPr lang="pt-PT" dirty="0" smtClean="0"/>
              <a:t>Avaliação e empresas virtuais </a:t>
            </a:r>
          </a:p>
          <a:p>
            <a:pPr lvl="1"/>
            <a:r>
              <a:rPr lang="pt-PT" dirty="0" smtClean="0"/>
              <a:t>“ Como é feita? Quais os critérios?”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A Nova Economia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Economia </a:t>
            </a:r>
          </a:p>
          <a:p>
            <a:pPr lvl="1"/>
            <a:r>
              <a:rPr lang="pt-PT" dirty="0" smtClean="0"/>
              <a:t>Real - lucros e dividendos,</a:t>
            </a:r>
          </a:p>
          <a:p>
            <a:pPr lvl="1"/>
            <a:r>
              <a:rPr lang="pt-PT" dirty="0" smtClean="0"/>
              <a:t>Virtual- confiança e espectativa.</a:t>
            </a:r>
          </a:p>
          <a:p>
            <a:pPr lvl="1"/>
            <a:endParaRPr lang="pt-PT" dirty="0" smtClean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pt-PT" sz="2600" dirty="0" smtClean="0">
                <a:solidFill>
                  <a:schemeClr val="tx1"/>
                </a:solidFill>
              </a:rPr>
              <a:t>Trabalho  em rede </a:t>
            </a:r>
          </a:p>
          <a:p>
            <a:pPr lvl="1"/>
            <a:r>
              <a:rPr lang="pt-PT" dirty="0" smtClean="0"/>
              <a:t>Real – organização da estrutura política plural,</a:t>
            </a:r>
          </a:p>
          <a:p>
            <a:pPr lvl="1"/>
            <a:r>
              <a:rPr lang="pt-PT" dirty="0" smtClean="0"/>
              <a:t>Virtual- todas são capitalistas.</a:t>
            </a:r>
          </a:p>
          <a:p>
            <a:pPr lvl="1"/>
            <a:endParaRPr lang="pt-PT" dirty="0" smtClean="0"/>
          </a:p>
          <a:p>
            <a:pPr marL="274320" lvl="1">
              <a:spcBef>
                <a:spcPts val="600"/>
              </a:spcBef>
              <a:buClr>
                <a:schemeClr val="accent2"/>
              </a:buClr>
            </a:pPr>
            <a:r>
              <a:rPr lang="pt-PT" sz="2600" dirty="0" smtClean="0">
                <a:solidFill>
                  <a:schemeClr val="tx1"/>
                </a:solidFill>
              </a:rPr>
              <a:t>Modelo de Capitalismo 	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pt-PT" sz="2400" dirty="0" smtClean="0">
                <a:solidFill>
                  <a:schemeClr val="tx2"/>
                </a:solidFill>
              </a:rPr>
              <a:t>Clássico “Laissez Faire – mão invisivel/deixa andar” “Keynesiano – intervenção do estado”,</a:t>
            </a:r>
          </a:p>
          <a:p>
            <a:pPr marL="640080" lvl="2">
              <a:spcBef>
                <a:spcPts val="600"/>
              </a:spcBef>
              <a:buClr>
                <a:schemeClr val="accent2"/>
              </a:buClr>
            </a:pPr>
            <a:r>
              <a:rPr lang="pt-PT" sz="2400" dirty="0" smtClean="0">
                <a:solidFill>
                  <a:schemeClr val="tx2"/>
                </a:solidFill>
              </a:rPr>
              <a:t>Moderno “Selvagem – sem rosto, sem país, sem nacionalidade e sem fronteiras”.</a:t>
            </a:r>
          </a:p>
          <a:p>
            <a:pPr lvl="1"/>
            <a:endParaRPr lang="pt-PT" dirty="0" smtClean="0"/>
          </a:p>
          <a:p>
            <a:pPr lvl="1"/>
            <a:endParaRPr lang="pt-PT" dirty="0" smtClean="0"/>
          </a:p>
          <a:p>
            <a:pPr lvl="1"/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A Nova Economia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Produtividade e globalização em rede em industrias de tecnologias de informação sustentam um crescimento económico de baixa inflação,</a:t>
            </a:r>
          </a:p>
          <a:p>
            <a:endParaRPr lang="pt-PT" dirty="0" smtClean="0"/>
          </a:p>
          <a:p>
            <a:r>
              <a:rPr lang="pt-PT" dirty="0" smtClean="0"/>
              <a:t>Riscos acrescidos,</a:t>
            </a:r>
          </a:p>
          <a:p>
            <a:endParaRPr lang="pt-PT" dirty="0" smtClean="0"/>
          </a:p>
          <a:p>
            <a:r>
              <a:rPr lang="pt-PT" dirty="0" smtClean="0"/>
              <a:t>Volatilidade financeira,</a:t>
            </a:r>
          </a:p>
          <a:p>
            <a:endParaRPr lang="pt-PT" dirty="0" smtClean="0"/>
          </a:p>
          <a:p>
            <a:r>
              <a:rPr lang="pt-PT" dirty="0" smtClean="0"/>
              <a:t>Crises financeiras recorrentes.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A Nova Economia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Perda de identidade: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Cultural/Nacional, 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Valores e crenças de uma sociedade em particular.</a:t>
            </a:r>
          </a:p>
          <a:p>
            <a:pPr>
              <a:lnSpc>
                <a:spcPct val="150000"/>
              </a:lnSpc>
            </a:pPr>
            <a:endParaRPr lang="pt-PT" dirty="0" smtClean="0"/>
          </a:p>
          <a:p>
            <a:pPr>
              <a:lnSpc>
                <a:spcPct val="150000"/>
              </a:lnSpc>
            </a:pPr>
            <a:r>
              <a:rPr lang="pt-PT" dirty="0" smtClean="0"/>
              <a:t>Economia informacional e global trás uma nova lógica organizacional.</a:t>
            </a:r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A Empresa em Rede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Novo modelo de organização:</a:t>
            </a:r>
          </a:p>
          <a:p>
            <a:endParaRPr lang="pt-PT" dirty="0" smtClean="0"/>
          </a:p>
          <a:p>
            <a:pPr lvl="1"/>
            <a:r>
              <a:rPr lang="pt-PT" dirty="0" smtClean="0"/>
              <a:t>Novas formas de organizar da produção e dos mercados,</a:t>
            </a:r>
          </a:p>
          <a:p>
            <a:pPr lvl="1"/>
            <a:r>
              <a:rPr lang="pt-PT" dirty="0" smtClean="0"/>
              <a:t>Difusão das TI’s pelos parceiros,</a:t>
            </a:r>
          </a:p>
          <a:p>
            <a:pPr lvl="1"/>
            <a:r>
              <a:rPr lang="pt-PT" dirty="0" smtClean="0"/>
              <a:t>Aumento da flexibilidade na produção, gestão e comercialização,</a:t>
            </a:r>
          </a:p>
          <a:p>
            <a:pPr lvl="1"/>
            <a:r>
              <a:rPr lang="pt-PT" dirty="0" smtClean="0"/>
              <a:t>Redução de MO com a introdução de sistemas de automação e supressão de níveis de gestão,</a:t>
            </a:r>
          </a:p>
          <a:p>
            <a:pPr lvl="1"/>
            <a:r>
              <a:rPr lang="pt-PT" dirty="0" smtClean="0"/>
              <a:t>Gestão do conhecimento RH “retenção e captura de talento”.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Trajetórias Organizacionais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1640" y="1556792"/>
            <a:ext cx="7355160" cy="4572000"/>
          </a:xfrm>
        </p:spPr>
        <p:txBody>
          <a:bodyPr/>
          <a:lstStyle/>
          <a:p>
            <a:r>
              <a:rPr lang="pt-PT" dirty="0" smtClean="0"/>
              <a:t>Transição da produção em série (Fordismo), para produção flexível,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/>
              <a:t>Novas tecnologias permitem transformar a linha de montagem; flexibilidade na produção,</a:t>
            </a:r>
          </a:p>
          <a:p>
            <a:endParaRPr lang="pt-PT" dirty="0" smtClean="0"/>
          </a:p>
          <a:p>
            <a:r>
              <a:rPr lang="pt-PT" dirty="0" smtClean="0"/>
              <a:t>Resposta rápida às variações no processo e variação do mercado.</a:t>
            </a:r>
          </a:p>
          <a:p>
            <a:pPr>
              <a:buNone/>
            </a:pP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Da Formação em Série </a:t>
            </a:r>
            <a:r>
              <a:rPr lang="pt-PT" sz="3600" smtClean="0">
                <a:solidFill>
                  <a:schemeClr val="bg1"/>
                </a:solidFill>
              </a:rPr>
              <a:t>à Produção </a:t>
            </a:r>
            <a:r>
              <a:rPr lang="pt-PT" sz="3600" dirty="0" smtClean="0">
                <a:solidFill>
                  <a:schemeClr val="bg1"/>
                </a:solidFill>
              </a:rPr>
              <a:t>Flexível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Em teoria a elasticidade ligada à dimensão da empresa:</a:t>
            </a:r>
          </a:p>
          <a:p>
            <a:pPr lvl="1"/>
            <a:r>
              <a:rPr lang="pt-PT" dirty="0" smtClean="0"/>
              <a:t>Grandes empresas - menos flexível / mais pequenas mais flexível – agentes de inovação.</a:t>
            </a:r>
            <a:endParaRPr lang="pt-PT" dirty="0" smtClean="0">
              <a:solidFill>
                <a:schemeClr val="tx2"/>
              </a:solidFill>
            </a:endParaRPr>
          </a:p>
          <a:p>
            <a:r>
              <a:rPr lang="pt-PT" dirty="0" smtClean="0">
                <a:solidFill>
                  <a:schemeClr val="tx2"/>
                </a:solidFill>
              </a:rPr>
              <a:t>Estudo de </a:t>
            </a:r>
            <a:r>
              <a:rPr lang="pt-PT" b="1" dirty="0" smtClean="0">
                <a:solidFill>
                  <a:schemeClr val="bg1"/>
                </a:solidFill>
              </a:rPr>
              <a:t>Harrison</a:t>
            </a:r>
          </a:p>
          <a:p>
            <a:pPr lvl="1"/>
            <a:r>
              <a:rPr lang="pt-PT" dirty="0" smtClean="0"/>
              <a:t>As PME menos capacitadas de introduzir inovações  tecnológicas de processo e produto,</a:t>
            </a:r>
          </a:p>
          <a:p>
            <a:pPr lvl="1"/>
            <a:r>
              <a:rPr lang="pt-PT" dirty="0" smtClean="0"/>
              <a:t>Dependência financeira e comercial das grandes empresas, </a:t>
            </a:r>
          </a:p>
          <a:p>
            <a:pPr lvl="1"/>
            <a:r>
              <a:rPr lang="pt-PT" dirty="0" smtClean="0"/>
              <a:t>São absorvidas pelas grandes empresas.</a:t>
            </a:r>
          </a:p>
          <a:p>
            <a:endParaRPr lang="pt-P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Pequenas Empresas </a:t>
            </a:r>
            <a:r>
              <a:rPr lang="pt-PT" sz="3600" dirty="0" err="1" smtClean="0">
                <a:solidFill>
                  <a:schemeClr val="bg1"/>
                </a:solidFill>
              </a:rPr>
              <a:t>vs</a:t>
            </a:r>
            <a:r>
              <a:rPr lang="pt-PT" sz="3600" dirty="0" smtClean="0">
                <a:solidFill>
                  <a:schemeClr val="bg1"/>
                </a:solidFill>
              </a:rPr>
              <a:t> Grandes Empresas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pt-PT" sz="4400" b="1" dirty="0" smtClean="0">
                <a:solidFill>
                  <a:schemeClr val="bg1"/>
                </a:solidFill>
              </a:rPr>
              <a:t>Estudo </a:t>
            </a:r>
            <a:r>
              <a:rPr lang="pt-PT" sz="4400" b="1" dirty="0" err="1" smtClean="0">
                <a:solidFill>
                  <a:schemeClr val="bg1"/>
                </a:solidFill>
              </a:rPr>
              <a:t>Friedman</a:t>
            </a:r>
            <a:endParaRPr lang="pt-PT" sz="4400" b="1" dirty="0" smtClean="0">
              <a:solidFill>
                <a:schemeClr val="bg1"/>
              </a:solidFill>
            </a:endParaRPr>
          </a:p>
          <a:p>
            <a:pPr lvl="1"/>
            <a:r>
              <a:rPr lang="pt-PT" sz="4400" smtClean="0"/>
              <a:t>Estrutura industrial </a:t>
            </a:r>
            <a:r>
              <a:rPr lang="pt-PT" sz="4400" dirty="0" smtClean="0"/>
              <a:t>japonesa assenta em rede de PME, que sustenta as grandes empresas</a:t>
            </a:r>
          </a:p>
          <a:p>
            <a:endParaRPr lang="pt-PT" sz="4400" dirty="0" smtClean="0"/>
          </a:p>
          <a:p>
            <a:r>
              <a:rPr lang="pt-PT" sz="4400" b="1" dirty="0" smtClean="0">
                <a:solidFill>
                  <a:schemeClr val="bg1"/>
                </a:solidFill>
              </a:rPr>
              <a:t>Pior e </a:t>
            </a:r>
            <a:r>
              <a:rPr lang="pt-PT" sz="4400" b="1" dirty="0" err="1" smtClean="0">
                <a:solidFill>
                  <a:schemeClr val="bg1"/>
                </a:solidFill>
              </a:rPr>
              <a:t>Sabel</a:t>
            </a:r>
            <a:endParaRPr lang="pt-PT" sz="4400" b="1" dirty="0" smtClean="0">
              <a:solidFill>
                <a:schemeClr val="bg1"/>
              </a:solidFill>
            </a:endParaRPr>
          </a:p>
          <a:p>
            <a:pPr lvl="1"/>
            <a:r>
              <a:rPr lang="pt-PT" sz="4400" dirty="0" smtClean="0"/>
              <a:t>As PME melhor adaptadas à produção flexível  </a:t>
            </a:r>
          </a:p>
          <a:p>
            <a:endParaRPr lang="pt-PT" sz="4400" dirty="0" smtClean="0"/>
          </a:p>
          <a:p>
            <a:pPr lvl="1"/>
            <a:r>
              <a:rPr lang="pt-PT" sz="4400" dirty="0" smtClean="0"/>
              <a:t>Crise no modelo organizacional tradicional das  grandes  empresas (muitos graus hierárquicos)</a:t>
            </a:r>
          </a:p>
          <a:p>
            <a:endParaRPr lang="pt-PT" sz="4400" dirty="0" smtClean="0"/>
          </a:p>
          <a:p>
            <a:pPr lvl="1"/>
            <a:r>
              <a:rPr lang="pt-PT" sz="4400" dirty="0" smtClean="0"/>
              <a:t>Procura crescente e rápida industrialização levou a mudanças na estrutura organizacional</a:t>
            </a:r>
          </a:p>
          <a:p>
            <a:pPr lvl="1"/>
            <a:endParaRPr lang="pt-PT" sz="4400" dirty="0" smtClean="0"/>
          </a:p>
          <a:p>
            <a:pPr lvl="1"/>
            <a:r>
              <a:rPr lang="pt-PT" sz="4400" dirty="0" smtClean="0"/>
              <a:t>Passagem da integração vertical para subcontratação,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Pequenas Empresas </a:t>
            </a:r>
            <a:r>
              <a:rPr lang="pt-PT" sz="3600" dirty="0" err="1" smtClean="0">
                <a:solidFill>
                  <a:schemeClr val="bg1"/>
                </a:solidFill>
              </a:rPr>
              <a:t>vs</a:t>
            </a:r>
            <a:r>
              <a:rPr lang="pt-PT" sz="3600" dirty="0" smtClean="0">
                <a:solidFill>
                  <a:schemeClr val="bg1"/>
                </a:solidFill>
              </a:rPr>
              <a:t> Grandes Empresas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29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</a:pPr>
            <a:r>
              <a:rPr lang="pt-PT" b="1" dirty="0" smtClean="0"/>
              <a:t>Economia Política da Globalização</a:t>
            </a:r>
            <a:endParaRPr lang="pt-PT" dirty="0" smtClean="0"/>
          </a:p>
          <a:p>
            <a:pPr lvl="0">
              <a:lnSpc>
                <a:spcPct val="170000"/>
              </a:lnSpc>
            </a:pPr>
            <a:r>
              <a:rPr lang="pt-PT" b="1" dirty="0" smtClean="0"/>
              <a:t>A Nova Economia </a:t>
            </a:r>
            <a:endParaRPr lang="pt-PT" dirty="0" smtClean="0"/>
          </a:p>
          <a:p>
            <a:pPr lvl="0">
              <a:lnSpc>
                <a:spcPct val="170000"/>
              </a:lnSpc>
            </a:pPr>
            <a:r>
              <a:rPr lang="pt-PT" b="1" dirty="0" smtClean="0"/>
              <a:t>Trajetórias Organizacionais</a:t>
            </a:r>
            <a:endParaRPr lang="pt-PT" dirty="0" smtClean="0"/>
          </a:p>
          <a:p>
            <a:pPr lvl="0">
              <a:lnSpc>
                <a:spcPct val="170000"/>
              </a:lnSpc>
            </a:pPr>
            <a:r>
              <a:rPr lang="pt-PT" b="1" dirty="0" smtClean="0"/>
              <a:t>Da Formação em Série à Procução Flexível</a:t>
            </a:r>
            <a:endParaRPr lang="pt-PT" dirty="0" smtClean="0"/>
          </a:p>
          <a:p>
            <a:pPr lvl="0">
              <a:lnSpc>
                <a:spcPct val="170000"/>
              </a:lnSpc>
            </a:pPr>
            <a:r>
              <a:rPr lang="pt-PT" b="1" dirty="0" smtClean="0"/>
              <a:t>Pequenas Empresas </a:t>
            </a:r>
            <a:r>
              <a:rPr lang="pt-PT" b="1" dirty="0" err="1" smtClean="0"/>
              <a:t>vs</a:t>
            </a:r>
            <a:r>
              <a:rPr lang="pt-PT" b="1" dirty="0" smtClean="0"/>
              <a:t> Grandes Empresas</a:t>
            </a:r>
            <a:endParaRPr lang="pt-PT" dirty="0" smtClean="0"/>
          </a:p>
          <a:p>
            <a:pPr lvl="0">
              <a:lnSpc>
                <a:spcPct val="170000"/>
              </a:lnSpc>
            </a:pPr>
            <a:r>
              <a:rPr lang="pt-PT" b="1" dirty="0" smtClean="0"/>
              <a:t>Toyotismo</a:t>
            </a:r>
            <a:endParaRPr lang="pt-PT" dirty="0" smtClean="0"/>
          </a:p>
          <a:p>
            <a:pPr lvl="0">
              <a:lnSpc>
                <a:spcPct val="170000"/>
              </a:lnSpc>
            </a:pPr>
            <a:r>
              <a:rPr lang="pt-PT" b="1" dirty="0" smtClean="0"/>
              <a:t>Formação de Redes entre Empresas </a:t>
            </a:r>
            <a:endParaRPr lang="pt-PT" dirty="0" smtClean="0"/>
          </a:p>
          <a:p>
            <a:pPr lvl="0">
              <a:lnSpc>
                <a:spcPct val="170000"/>
              </a:lnSpc>
            </a:pPr>
            <a:r>
              <a:rPr lang="pt-PT" b="1" dirty="0" smtClean="0"/>
              <a:t>Alianças Estratégicas Empresariais</a:t>
            </a:r>
            <a:endParaRPr lang="pt-PT" dirty="0" smtClean="0"/>
          </a:p>
          <a:p>
            <a:pPr lvl="0">
              <a:lnSpc>
                <a:spcPct val="170000"/>
              </a:lnSpc>
            </a:pPr>
            <a:r>
              <a:rPr lang="pt-PT" b="1" dirty="0" smtClean="0"/>
              <a:t>Empresa Horizontal vs Redes Empresariais</a:t>
            </a:r>
          </a:p>
          <a:p>
            <a:pPr>
              <a:lnSpc>
                <a:spcPct val="170000"/>
              </a:lnSpc>
            </a:pPr>
            <a:r>
              <a:rPr lang="pt-PT" b="1" dirty="0" smtClean="0"/>
              <a:t>A Crise do Modelo Empresa Vertical e Desenvolvimento das Redes Empresariais </a:t>
            </a:r>
            <a:endParaRPr lang="pt-PT" dirty="0" smtClean="0"/>
          </a:p>
          <a:p>
            <a:pPr lvl="0">
              <a:lnSpc>
                <a:spcPct val="170000"/>
              </a:lnSpc>
            </a:pPr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Índice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PT" dirty="0" smtClean="0"/>
              <a:t>Novo modelo de gestão </a:t>
            </a:r>
            <a:r>
              <a:rPr lang="pt-PT" dirty="0" err="1" smtClean="0"/>
              <a:t>Toyotismo</a:t>
            </a:r>
            <a:r>
              <a:rPr lang="pt-PT" dirty="0" smtClean="0"/>
              <a:t> por oposição ao Fordismo,</a:t>
            </a:r>
          </a:p>
          <a:p>
            <a:endParaRPr lang="pt-PT" dirty="0" smtClean="0"/>
          </a:p>
          <a:p>
            <a:r>
              <a:rPr lang="pt-PT" dirty="0" err="1" smtClean="0"/>
              <a:t>Toyotismo</a:t>
            </a:r>
            <a:r>
              <a:rPr lang="pt-PT" dirty="0" smtClean="0"/>
              <a:t> conhecido por </a:t>
            </a:r>
            <a:r>
              <a:rPr lang="pt-PT" dirty="0" err="1" smtClean="0"/>
              <a:t>just</a:t>
            </a:r>
            <a:r>
              <a:rPr lang="pt-PT" dirty="0" smtClean="0"/>
              <a:t> in time (eliminação de stocks) melhor adaptado à economia global e ao sistema de produção, flexibilidade no processo,</a:t>
            </a:r>
          </a:p>
          <a:p>
            <a:endParaRPr lang="pt-PT" dirty="0" smtClean="0"/>
          </a:p>
          <a:p>
            <a:r>
              <a:rPr lang="pt-PT" dirty="0" smtClean="0"/>
              <a:t>Importância da rede de fornecedores,</a:t>
            </a:r>
          </a:p>
          <a:p>
            <a:endParaRPr lang="pt-PT" dirty="0" smtClean="0"/>
          </a:p>
          <a:p>
            <a:r>
              <a:rPr lang="pt-PT" dirty="0" smtClean="0"/>
              <a:t>Substituição da integração vertical numa rede de empresas, permite especialização  e diferenciação dos componentes, sem perder a inovação,</a:t>
            </a:r>
          </a:p>
          <a:p>
            <a:endParaRPr lang="pt-PT" dirty="0" smtClean="0"/>
          </a:p>
          <a:p>
            <a:r>
              <a:rPr lang="pt-PT" dirty="0" smtClean="0"/>
              <a:t>Passagem à hierarquia horizontal.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Toyotismo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Participação dos trabalhadores no processo de inovação, trabalho em equipa,</a:t>
            </a:r>
          </a:p>
          <a:p>
            <a:endParaRPr lang="pt-PT" dirty="0" smtClean="0"/>
          </a:p>
          <a:p>
            <a:r>
              <a:rPr lang="pt-PT" dirty="0" smtClean="0"/>
              <a:t>Transferência de conhecimento para a organização:</a:t>
            </a:r>
          </a:p>
          <a:p>
            <a:pPr lvl="1"/>
            <a:r>
              <a:rPr lang="pt-PT" dirty="0" smtClean="0"/>
              <a:t>Explícito – apreendido,</a:t>
            </a:r>
          </a:p>
          <a:p>
            <a:pPr lvl="1"/>
            <a:r>
              <a:rPr lang="pt-PT" dirty="0" smtClean="0"/>
              <a:t>Tácito – da experiência individual do trabalhador.</a:t>
            </a:r>
          </a:p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Estabilidade nos RH para transferência de conhecimento,</a:t>
            </a:r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err="1" smtClean="0">
                <a:solidFill>
                  <a:schemeClr val="bg1"/>
                </a:solidFill>
              </a:rPr>
              <a:t>Toyotismo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Modelo de redes multidirecionais </a:t>
            </a:r>
          </a:p>
          <a:p>
            <a:pPr lvl="1"/>
            <a:r>
              <a:rPr lang="pt-PT" dirty="0" smtClean="0"/>
              <a:t>PME flexível pra formar redes, captando nichos de mercado e parcerias,</a:t>
            </a:r>
          </a:p>
          <a:p>
            <a:r>
              <a:rPr lang="pt-PT" dirty="0" smtClean="0"/>
              <a:t>Modelo de produção baseado na concessão de licenças e subcontratação,</a:t>
            </a:r>
          </a:p>
          <a:p>
            <a:pPr lvl="1"/>
            <a:r>
              <a:rPr lang="pt-PT" dirty="0" smtClean="0"/>
              <a:t>PME dependentes de licenças e do domínio tecnológico das grandes empresas</a:t>
            </a: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PME criação de redes de importação/ exportação para chegar ao mercado global – desintegração vertical – rede horizontal</a:t>
            </a:r>
          </a:p>
          <a:p>
            <a:pPr lvl="1">
              <a:buNone/>
            </a:pPr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560840" cy="1219200"/>
          </a:xfrm>
        </p:spPr>
        <p:txBody>
          <a:bodyPr>
            <a:normAutofit/>
          </a:bodyPr>
          <a:lstStyle/>
          <a:p>
            <a:r>
              <a:rPr lang="pt-PT" sz="3800" dirty="0" smtClean="0"/>
              <a:t># </a:t>
            </a:r>
            <a:r>
              <a:rPr lang="pt-PT" sz="3800" dirty="0" smtClean="0">
                <a:solidFill>
                  <a:schemeClr val="bg1"/>
                </a:solidFill>
              </a:rPr>
              <a:t>Formação de Redes Entre Empresas</a:t>
            </a:r>
            <a:endParaRPr lang="pt-PT" sz="38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Indústria assente numa teia de alianças e acordos,</a:t>
            </a:r>
          </a:p>
          <a:p>
            <a:endParaRPr lang="pt-PT" dirty="0" smtClean="0"/>
          </a:p>
          <a:p>
            <a:r>
              <a:rPr lang="pt-PT" dirty="0" smtClean="0"/>
              <a:t>Cooperação e confiança na necessidade crescente de pertencer a redes robustas de criação, valorização e utilização económica do conhecimento,</a:t>
            </a:r>
          </a:p>
          <a:p>
            <a:endParaRPr lang="pt-PT" dirty="0" smtClean="0"/>
          </a:p>
          <a:p>
            <a:r>
              <a:rPr lang="pt-PT" dirty="0" smtClean="0"/>
              <a:t>Perca de autonomia e auto suficiência.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# </a:t>
            </a:r>
            <a:r>
              <a:rPr lang="pt-PT" dirty="0" smtClean="0">
                <a:solidFill>
                  <a:schemeClr val="bg1"/>
                </a:solidFill>
              </a:rPr>
              <a:t>Alianças Estratégicas Empresariais</a:t>
            </a:r>
            <a:endParaRPr lang="pt-PT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34</a:t>
            </a:fld>
            <a:endParaRPr lang="pt-PT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355160" cy="1219200"/>
          </a:xfrm>
        </p:spPr>
        <p:txBody>
          <a:bodyPr>
            <a:normAutofit fontScale="90000"/>
          </a:bodyPr>
          <a:lstStyle/>
          <a:p>
            <a:r>
              <a:rPr lang="pt-PT" dirty="0" smtClean="0"/>
              <a:t># </a:t>
            </a:r>
            <a:r>
              <a:rPr lang="pt-PT" dirty="0" smtClean="0">
                <a:solidFill>
                  <a:schemeClr val="bg1"/>
                </a:solidFill>
              </a:rPr>
              <a:t>Alianças Estratégicas Empresariais</a:t>
            </a:r>
            <a:endParaRPr lang="pt-P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  <a:p>
            <a:r>
              <a:rPr lang="pt-PT" dirty="0" smtClean="0"/>
              <a:t>Empresa Horizontal</a:t>
            </a:r>
          </a:p>
          <a:p>
            <a:pPr lvl="1"/>
            <a:r>
              <a:rPr lang="pt-PT" dirty="0" smtClean="0"/>
              <a:t>Organização por processo</a:t>
            </a:r>
          </a:p>
          <a:p>
            <a:pPr lvl="1"/>
            <a:r>
              <a:rPr lang="pt-PT" dirty="0" smtClean="0"/>
              <a:t>Hierarquia horizontal</a:t>
            </a:r>
          </a:p>
          <a:p>
            <a:pPr lvl="1"/>
            <a:r>
              <a:rPr lang="pt-PT" dirty="0" smtClean="0"/>
              <a:t>Gestão em equipa</a:t>
            </a:r>
          </a:p>
          <a:p>
            <a:pPr lvl="1"/>
            <a:r>
              <a:rPr lang="pt-PT" dirty="0" smtClean="0"/>
              <a:t>Avaliação desempenho por satisfação do cliente</a:t>
            </a:r>
          </a:p>
          <a:p>
            <a:pPr lvl="1"/>
            <a:r>
              <a:rPr lang="pt-PT" dirty="0" smtClean="0"/>
              <a:t>Recompensa com base na equipa</a:t>
            </a:r>
          </a:p>
          <a:p>
            <a:pPr lvl="1"/>
            <a:r>
              <a:rPr lang="pt-PT" dirty="0" smtClean="0"/>
              <a:t>Maximização dos contactos com fornecedores e clientes</a:t>
            </a:r>
          </a:p>
          <a:p>
            <a:pPr lvl="1"/>
            <a:r>
              <a:rPr lang="pt-PT" dirty="0" smtClean="0"/>
              <a:t>Informação e formação e reciclagem de RH a todos os níveis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632848" cy="1219200"/>
          </a:xfrm>
        </p:spPr>
        <p:txBody>
          <a:bodyPr>
            <a:normAutofit fontScale="90000"/>
          </a:bodyPr>
          <a:lstStyle/>
          <a:p>
            <a:r>
              <a:rPr lang="pt-PT" sz="3600" dirty="0" smtClean="0">
                <a:solidFill>
                  <a:schemeClr val="tx1"/>
                </a:solidFill>
              </a:rPr>
              <a:t/>
            </a:r>
            <a:br>
              <a:rPr lang="pt-PT" sz="3600" dirty="0" smtClean="0">
                <a:solidFill>
                  <a:schemeClr val="tx1"/>
                </a:solidFill>
              </a:rPr>
            </a:br>
            <a:r>
              <a:rPr lang="pt-PT" sz="3600" dirty="0" smtClean="0">
                <a:solidFill>
                  <a:schemeClr val="tx1"/>
                </a:solidFill>
              </a:rPr>
              <a:t>#</a:t>
            </a:r>
            <a:r>
              <a:rPr lang="pt-PT" sz="3600" dirty="0" smtClean="0">
                <a:solidFill>
                  <a:srgbClr val="FFC000"/>
                </a:solidFill>
              </a:rPr>
              <a:t> </a:t>
            </a:r>
            <a:r>
              <a:rPr lang="pt-PT" sz="3600" dirty="0" smtClean="0">
                <a:solidFill>
                  <a:schemeClr val="bg1"/>
                </a:solidFill>
              </a:rPr>
              <a:t>Empresa Horizontal </a:t>
            </a:r>
            <a:r>
              <a:rPr lang="pt-PT" sz="3600" dirty="0" err="1" smtClean="0">
                <a:solidFill>
                  <a:schemeClr val="bg1"/>
                </a:solidFill>
              </a:rPr>
              <a:t>vs</a:t>
            </a:r>
            <a:r>
              <a:rPr lang="pt-PT" sz="3600" dirty="0" smtClean="0">
                <a:solidFill>
                  <a:schemeClr val="bg1"/>
                </a:solidFill>
              </a:rPr>
              <a:t> Redes Empresariais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Ao contrário da IV, não é preciso “securizar” nenhum serviço ou material porque no mercado existirá sempre quem forneça e esteja disposto a especializar-se numa dada área que nos pode então fornecer mais barato,</a:t>
            </a:r>
          </a:p>
          <a:p>
            <a:endParaRPr lang="pt-PT" dirty="0" smtClean="0"/>
          </a:p>
          <a:p>
            <a:r>
              <a:rPr lang="pt-PT" dirty="0" smtClean="0"/>
              <a:t>Capacidade de grandes e pequenas empresas formarem redes capazes de inovar,</a:t>
            </a:r>
          </a:p>
          <a:p>
            <a:endParaRPr lang="pt-PT" dirty="0" smtClean="0"/>
          </a:p>
          <a:p>
            <a:r>
              <a:rPr lang="pt-PT" dirty="0" smtClean="0"/>
              <a:t>Empresa horizontal rede dinâmica estratégica descentralizada recorrendo à adaptabilidade e flexibilidade.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632848" cy="1219200"/>
          </a:xfrm>
        </p:spPr>
        <p:txBody>
          <a:bodyPr>
            <a:normAutofit fontScale="90000"/>
          </a:bodyPr>
          <a:lstStyle/>
          <a:p>
            <a:r>
              <a:rPr lang="pt-PT" sz="3600" dirty="0" smtClean="0">
                <a:solidFill>
                  <a:schemeClr val="tx1"/>
                </a:solidFill>
              </a:rPr>
              <a:t/>
            </a:r>
            <a:br>
              <a:rPr lang="pt-PT" sz="3600" dirty="0" smtClean="0">
                <a:solidFill>
                  <a:schemeClr val="tx1"/>
                </a:solidFill>
              </a:rPr>
            </a:br>
            <a:r>
              <a:rPr lang="pt-PT" sz="3600" dirty="0" smtClean="0">
                <a:solidFill>
                  <a:schemeClr val="tx1"/>
                </a:solidFill>
              </a:rPr>
              <a:t>#</a:t>
            </a:r>
            <a:r>
              <a:rPr lang="pt-PT" sz="3600" dirty="0" smtClean="0">
                <a:solidFill>
                  <a:srgbClr val="FFC000"/>
                </a:solidFill>
              </a:rPr>
              <a:t> </a:t>
            </a:r>
            <a:r>
              <a:rPr lang="pt-PT" sz="3600" dirty="0" smtClean="0">
                <a:solidFill>
                  <a:schemeClr val="bg1"/>
                </a:solidFill>
              </a:rPr>
              <a:t>Empresa Horizontal </a:t>
            </a:r>
            <a:r>
              <a:rPr lang="pt-PT" sz="3600" dirty="0" err="1" smtClean="0">
                <a:solidFill>
                  <a:schemeClr val="bg1"/>
                </a:solidFill>
              </a:rPr>
              <a:t>vs</a:t>
            </a:r>
            <a:r>
              <a:rPr lang="pt-PT" sz="3600" dirty="0" smtClean="0">
                <a:solidFill>
                  <a:schemeClr val="bg1"/>
                </a:solidFill>
              </a:rPr>
              <a:t> Redes Empresariais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dirty="0" smtClean="0"/>
              <a:t>Redes empresariais</a:t>
            </a:r>
          </a:p>
          <a:p>
            <a:pPr lvl="1"/>
            <a:r>
              <a:rPr lang="pt-PT" dirty="0" smtClean="0"/>
              <a:t>Múltiplos mercados nacionais,</a:t>
            </a:r>
          </a:p>
          <a:p>
            <a:pPr lvl="1"/>
            <a:r>
              <a:rPr lang="pt-PT" dirty="0" smtClean="0"/>
              <a:t>Mercado global diferentes funções em diferentes lugares,</a:t>
            </a:r>
          </a:p>
          <a:p>
            <a:pPr lvl="1"/>
            <a:r>
              <a:rPr lang="pt-PT" dirty="0" smtClean="0"/>
              <a:t>Características económicas e tecnológicas mais avançadas.</a:t>
            </a:r>
          </a:p>
          <a:p>
            <a:endParaRPr lang="pt-PT" dirty="0" smtClean="0"/>
          </a:p>
          <a:p>
            <a:r>
              <a:rPr lang="pt-PT" dirty="0" smtClean="0"/>
              <a:t>A informação circula nas redes</a:t>
            </a:r>
          </a:p>
          <a:p>
            <a:pPr lvl="1"/>
            <a:r>
              <a:rPr lang="pt-PT" dirty="0" smtClean="0"/>
              <a:t>Entre  empresas,</a:t>
            </a:r>
          </a:p>
          <a:p>
            <a:pPr lvl="1"/>
            <a:r>
              <a:rPr lang="pt-PT" dirty="0" smtClean="0"/>
              <a:t>Internas à empresa,</a:t>
            </a:r>
          </a:p>
          <a:p>
            <a:pPr lvl="1"/>
            <a:r>
              <a:rPr lang="pt-PT" dirty="0" smtClean="0"/>
              <a:t>Pessoais,</a:t>
            </a:r>
          </a:p>
          <a:p>
            <a:pPr lvl="1"/>
            <a:r>
              <a:rPr lang="pt-PT" dirty="0" smtClean="0"/>
              <a:t>Computadores.</a:t>
            </a:r>
          </a:p>
          <a:p>
            <a:pPr lvl="1">
              <a:buNone/>
            </a:pPr>
            <a:endParaRPr lang="pt-PT" dirty="0" smtClean="0"/>
          </a:p>
          <a:p>
            <a:r>
              <a:rPr lang="pt-PT" dirty="0" smtClean="0"/>
              <a:t>TI decisivas para o modo flexível e adaptável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632848" cy="1219200"/>
          </a:xfrm>
        </p:spPr>
        <p:txBody>
          <a:bodyPr>
            <a:normAutofit fontScale="90000"/>
          </a:bodyPr>
          <a:lstStyle/>
          <a:p>
            <a:r>
              <a:rPr lang="pt-PT" sz="3600" dirty="0" smtClean="0">
                <a:solidFill>
                  <a:schemeClr val="tx1"/>
                </a:solidFill>
              </a:rPr>
              <a:t/>
            </a:r>
            <a:br>
              <a:rPr lang="pt-PT" sz="3600" dirty="0" smtClean="0">
                <a:solidFill>
                  <a:schemeClr val="tx1"/>
                </a:solidFill>
              </a:rPr>
            </a:br>
            <a:r>
              <a:rPr lang="pt-PT" sz="3600" dirty="0" smtClean="0">
                <a:solidFill>
                  <a:schemeClr val="tx1"/>
                </a:solidFill>
              </a:rPr>
              <a:t>#</a:t>
            </a:r>
            <a:r>
              <a:rPr lang="pt-PT" sz="3600" dirty="0" smtClean="0">
                <a:solidFill>
                  <a:srgbClr val="FFC000"/>
                </a:solidFill>
              </a:rPr>
              <a:t> </a:t>
            </a:r>
            <a:r>
              <a:rPr lang="pt-PT" sz="3600" dirty="0" smtClean="0">
                <a:solidFill>
                  <a:schemeClr val="bg1"/>
                </a:solidFill>
              </a:rPr>
              <a:t>Empresa Horizontal </a:t>
            </a:r>
            <a:r>
              <a:rPr lang="pt-PT" sz="3600" dirty="0" err="1" smtClean="0">
                <a:solidFill>
                  <a:schemeClr val="bg1"/>
                </a:solidFill>
              </a:rPr>
              <a:t>vs</a:t>
            </a:r>
            <a:r>
              <a:rPr lang="pt-PT" sz="3600" dirty="0" smtClean="0">
                <a:solidFill>
                  <a:schemeClr val="bg1"/>
                </a:solidFill>
              </a:rPr>
              <a:t> Redes Empresariais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Produção em série ou especialização?</a:t>
            </a:r>
          </a:p>
          <a:p>
            <a:endParaRPr lang="pt-PT" dirty="0" smtClean="0"/>
          </a:p>
          <a:p>
            <a:r>
              <a:rPr lang="pt-PT" dirty="0" smtClean="0"/>
              <a:t>Futuro projetado pelos países e classes sociais</a:t>
            </a:r>
          </a:p>
          <a:p>
            <a:endParaRPr lang="pt-PT" dirty="0" smtClean="0"/>
          </a:p>
          <a:p>
            <a:r>
              <a:rPr lang="pt-PT" dirty="0" smtClean="0"/>
              <a:t>As redes são e serão fundamentais nas organizações para se expandir por toda a economia global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/>
            </a:r>
            <a:br>
              <a:rPr lang="pt-PT" sz="3200" dirty="0" smtClean="0"/>
            </a:br>
            <a:r>
              <a:rPr lang="pt-PT" sz="3200" dirty="0" smtClean="0"/>
              <a:t># </a:t>
            </a:r>
            <a:r>
              <a:rPr lang="pt-PT" sz="3200" dirty="0" smtClean="0">
                <a:solidFill>
                  <a:schemeClr val="bg1"/>
                </a:solidFill>
              </a:rPr>
              <a:t>A crise do Modelo Empresa Vertical e Desenvolvimento das Redes Empresariais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Aquisição de empresas para incorporar conhecimento tecnológico,</a:t>
            </a:r>
          </a:p>
          <a:p>
            <a:endParaRPr lang="pt-PT" dirty="0" smtClean="0"/>
          </a:p>
          <a:p>
            <a:r>
              <a:rPr lang="pt-PT" dirty="0" smtClean="0"/>
              <a:t>Lógica do conhecimento em rede on-line, informação partilhada e cooperação com parceiros, clientes, fornecedores, sócios empregados,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Integrar as Redes em Redes: Modelo Cisco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39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70000"/>
              </a:lnSpc>
            </a:pPr>
            <a:r>
              <a:rPr lang="pt-PT" sz="1400" b="1" dirty="0" smtClean="0"/>
              <a:t>Integrar as Redes em Redes: Modelo Cisco</a:t>
            </a:r>
            <a:endParaRPr lang="pt-PT" sz="1400" dirty="0" smtClean="0"/>
          </a:p>
          <a:p>
            <a:pPr lvl="0">
              <a:lnSpc>
                <a:spcPct val="170000"/>
              </a:lnSpc>
            </a:pPr>
            <a:r>
              <a:rPr lang="pt-PT" sz="1400" b="1" dirty="0" smtClean="0"/>
              <a:t>Tecnologia de Informação Empresa em Rede</a:t>
            </a:r>
            <a:endParaRPr lang="pt-PT" sz="1400" dirty="0" smtClean="0"/>
          </a:p>
          <a:p>
            <a:pPr lvl="0">
              <a:lnSpc>
                <a:spcPct val="170000"/>
              </a:lnSpc>
            </a:pPr>
            <a:r>
              <a:rPr lang="pt-PT" sz="1400" b="1" dirty="0" smtClean="0"/>
              <a:t>Cultura, Rede Empresarial - Leste Asiático</a:t>
            </a:r>
            <a:endParaRPr lang="pt-PT" sz="1400" dirty="0" smtClean="0"/>
          </a:p>
          <a:p>
            <a:pPr lvl="0">
              <a:lnSpc>
                <a:spcPct val="170000"/>
              </a:lnSpc>
            </a:pPr>
            <a:r>
              <a:rPr lang="pt-PT" sz="1400" b="1" dirty="0" smtClean="0"/>
              <a:t>Japão, Coreia, China,</a:t>
            </a:r>
            <a:endParaRPr lang="pt-PT" sz="1400" dirty="0" smtClean="0"/>
          </a:p>
          <a:p>
            <a:pPr lvl="0">
              <a:lnSpc>
                <a:spcPct val="170000"/>
              </a:lnSpc>
            </a:pPr>
            <a:r>
              <a:rPr lang="pt-PT" sz="1400" b="1" dirty="0" smtClean="0"/>
              <a:t>Cultura, Organizações e Instituições: Redes Empresariais Asiáticas e o Estado Desenvolvimentista (WW-II)</a:t>
            </a:r>
            <a:endParaRPr lang="pt-PT" sz="1400" dirty="0" smtClean="0"/>
          </a:p>
          <a:p>
            <a:pPr lvl="0">
              <a:lnSpc>
                <a:spcPct val="170000"/>
              </a:lnSpc>
            </a:pPr>
            <a:r>
              <a:rPr lang="pt-PT" sz="1400" b="1" dirty="0" smtClean="0"/>
              <a:t>Cultura, Organizações e Instituições: Redes Empresariais Asiáticas e o Estado Desenvolvimentista ( Pós WW – II) </a:t>
            </a:r>
            <a:endParaRPr lang="pt-PT" sz="1400" dirty="0" smtClean="0"/>
          </a:p>
          <a:p>
            <a:pPr lvl="0">
              <a:lnSpc>
                <a:spcPct val="170000"/>
              </a:lnSpc>
            </a:pPr>
            <a:r>
              <a:rPr lang="pt-PT" sz="1400" b="1" dirty="0" smtClean="0"/>
              <a:t>Empresas Multinacionais, Transnacionais, Redes Internacionais Globalização</a:t>
            </a:r>
            <a:endParaRPr lang="pt-PT" sz="1400" dirty="0" smtClean="0"/>
          </a:p>
          <a:p>
            <a:pPr lvl="0">
              <a:lnSpc>
                <a:spcPct val="170000"/>
              </a:lnSpc>
            </a:pPr>
            <a:r>
              <a:rPr lang="pt-PT" sz="1400" b="1" dirty="0" smtClean="0"/>
              <a:t>Conclusões</a:t>
            </a:r>
            <a:endParaRPr lang="pt-PT" sz="1400" dirty="0" smtClean="0"/>
          </a:p>
          <a:p>
            <a:endParaRPr lang="pt-PT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Índice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Através da rede de fornecedores baixou custos de produção, encomenda através da rede processada de forma automática para o fornecedor  que envia diretamente ao cliente,</a:t>
            </a:r>
          </a:p>
          <a:p>
            <a:endParaRPr lang="pt-PT" dirty="0" smtClean="0"/>
          </a:p>
          <a:p>
            <a:r>
              <a:rPr lang="pt-PT" dirty="0" smtClean="0"/>
              <a:t>Modelo Cisco adaptado a outras industrias sendo o mais utilizado.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Integrar as Redes em Redes: Modelo Cisco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Novas tecnologias  não foram vistas como melhoria organizacional mas como redução de mão de obra, sem que tenha sido feita a adaptação organizacional,</a:t>
            </a:r>
          </a:p>
          <a:p>
            <a:endParaRPr lang="pt-PT" dirty="0" smtClean="0"/>
          </a:p>
          <a:p>
            <a:r>
              <a:rPr lang="pt-PT" dirty="0" smtClean="0"/>
              <a:t>PME &gt; competitiva &gt; em rede&gt; TI</a:t>
            </a:r>
          </a:p>
          <a:p>
            <a:endParaRPr lang="pt-PT" dirty="0" smtClean="0"/>
          </a:p>
          <a:p>
            <a:r>
              <a:rPr lang="pt-PT" dirty="0" smtClean="0"/>
              <a:t>Difusão das TI em toda a sociedade.</a:t>
            </a:r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812360" cy="1219200"/>
          </a:xfrm>
        </p:spPr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Tecnologia de Informação Empresa em Rede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6" name="Seta curvada à esquerda 5"/>
          <p:cNvSpPr/>
          <p:nvPr/>
        </p:nvSpPr>
        <p:spPr>
          <a:xfrm>
            <a:off x="6948264" y="3861048"/>
            <a:ext cx="1008112" cy="1152128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/>
              <a:t>Progresso da rede</a:t>
            </a:r>
          </a:p>
          <a:p>
            <a:pPr lvl="1"/>
            <a:r>
              <a:rPr lang="pt-PT" dirty="0" smtClean="0"/>
              <a:t>Digitalização da rede de telecomunicações,</a:t>
            </a:r>
          </a:p>
          <a:p>
            <a:pPr lvl="1"/>
            <a:r>
              <a:rPr lang="pt-PT" dirty="0" smtClean="0"/>
              <a:t>Banda larga ,</a:t>
            </a:r>
          </a:p>
          <a:p>
            <a:pPr lvl="1"/>
            <a:r>
              <a:rPr lang="pt-PT" dirty="0" smtClean="0"/>
              <a:t>Avanços tecnológicos microeletrónica e software,</a:t>
            </a: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 algn="ctr">
              <a:buNone/>
            </a:pPr>
            <a:r>
              <a:rPr lang="pt-PT" dirty="0" smtClean="0">
                <a:solidFill>
                  <a:schemeClr val="tx1"/>
                </a:solidFill>
              </a:rPr>
              <a:t>Avanço Tecnológico  Modelo Cisco</a:t>
            </a: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Exigência das organizações e transformação tecnológica determinou a integração em rede fundamental para  a competitividade na economia global.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812360" cy="1219200"/>
          </a:xfrm>
        </p:spPr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Tecnologia de Informação Empresa em Rede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Seta curvada para baixo 3"/>
          <p:cNvSpPr/>
          <p:nvPr/>
        </p:nvSpPr>
        <p:spPr>
          <a:xfrm>
            <a:off x="4355976" y="3212976"/>
            <a:ext cx="1440160" cy="43204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Seta curvada para baixo 4"/>
          <p:cNvSpPr/>
          <p:nvPr/>
        </p:nvSpPr>
        <p:spPr>
          <a:xfrm>
            <a:off x="4427984" y="4221088"/>
            <a:ext cx="1440160" cy="43204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scene3d>
            <a:camera prst="orthographicFront">
              <a:rot lat="1080000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Sistemas de rede/ repartir custos e riscos e acompanhar nova informação,</a:t>
            </a: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Dentro da rede  - novas oportunidades</a:t>
            </a:r>
          </a:p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Fora da rede - sobrevivência é difícil, </a:t>
            </a: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Empresa em rede chave da economia informacional.</a:t>
            </a:r>
          </a:p>
          <a:p>
            <a:pPr marL="273050" lvl="1" indent="-273050"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812360" cy="1219200"/>
          </a:xfrm>
        </p:spPr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Tecnologia de Informação Empresa em Rede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Economias e culturas distintas, tornam-se isoladas,</a:t>
            </a:r>
          </a:p>
          <a:p>
            <a:endParaRPr lang="pt-PT" dirty="0" smtClean="0"/>
          </a:p>
          <a:p>
            <a:r>
              <a:rPr lang="pt-PT" dirty="0" smtClean="0"/>
              <a:t>Como estão dentro das TI à escala global deixa de estar isolada,</a:t>
            </a:r>
          </a:p>
          <a:p>
            <a:endParaRPr lang="pt-PT" dirty="0" smtClean="0"/>
          </a:p>
          <a:p>
            <a:r>
              <a:rPr lang="pt-PT" dirty="0" smtClean="0"/>
              <a:t>Modelo Anglo-saxónico vs Modelo Asiático,</a:t>
            </a:r>
          </a:p>
          <a:p>
            <a:endParaRPr lang="pt-PT" dirty="0" smtClean="0"/>
          </a:p>
          <a:p>
            <a:r>
              <a:rPr lang="pt-PT" dirty="0" smtClean="0"/>
              <a:t>Interação da cultura histórica &gt; sistemas empresariais em rede.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3600" dirty="0" smtClean="0"/>
              <a:t/>
            </a:r>
            <a:br>
              <a:rPr lang="pt-PT" sz="3600" dirty="0" smtClean="0"/>
            </a:br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Cultura, Rede Empresarial Leste Asiático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Japão - grupos empresariais são redes, horizontais ou verticais, caracterizadas pela mútua propriedade,</a:t>
            </a:r>
          </a:p>
          <a:p>
            <a:endParaRPr lang="pt-PT" dirty="0" smtClean="0"/>
          </a:p>
          <a:p>
            <a:r>
              <a:rPr lang="pt-PT" dirty="0" smtClean="0"/>
              <a:t>Coreia – redes empresariais verticais controladas por holdings em posse do indivíduo/ família, </a:t>
            </a:r>
          </a:p>
          <a:p>
            <a:endParaRPr lang="pt-PT" dirty="0" smtClean="0"/>
          </a:p>
          <a:p>
            <a:r>
              <a:rPr lang="pt-PT" dirty="0" smtClean="0"/>
              <a:t>China – redes empresariais controladas família, foco não é a empresa mas na família.</a:t>
            </a:r>
          </a:p>
          <a:p>
            <a:endParaRPr lang="pt-P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Japão, Coreia, China, 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pt-PT" dirty="0" smtClean="0"/>
          </a:p>
          <a:p>
            <a:r>
              <a:rPr lang="pt-PT" dirty="0" smtClean="0"/>
              <a:t>A estratificação social é igual dentro da empresa,</a:t>
            </a:r>
          </a:p>
          <a:p>
            <a:endParaRPr lang="pt-PT" dirty="0" smtClean="0"/>
          </a:p>
          <a:p>
            <a:r>
              <a:rPr lang="pt-PT" dirty="0" smtClean="0"/>
              <a:t>Cultura social é o espelho das organizações,</a:t>
            </a:r>
          </a:p>
          <a:p>
            <a:endParaRPr lang="pt-PT" dirty="0" smtClean="0"/>
          </a:p>
          <a:p>
            <a:r>
              <a:rPr lang="pt-PT" dirty="0" smtClean="0"/>
              <a:t>Japão – agente de modernização autoritário, apoio a senhores feudais</a:t>
            </a:r>
          </a:p>
          <a:p>
            <a:endParaRPr lang="pt-PT" dirty="0" smtClean="0"/>
          </a:p>
          <a:p>
            <a:r>
              <a:rPr lang="pt-PT" dirty="0" smtClean="0"/>
              <a:t>China – estado desconsiderava as empresas reforçando o papel da família, criando mecanismos de mercados em redes construídas socialmente,</a:t>
            </a:r>
          </a:p>
          <a:p>
            <a:endParaRPr lang="pt-PT" dirty="0" smtClean="0"/>
          </a:p>
          <a:p>
            <a:r>
              <a:rPr lang="pt-PT" dirty="0" smtClean="0"/>
              <a:t>Intervenção do estado no apoio às empresas para se expandirem interna e externamente.</a:t>
            </a:r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# </a:t>
            </a:r>
            <a:r>
              <a:rPr lang="pt-PT" sz="2400" dirty="0" smtClean="0">
                <a:solidFill>
                  <a:schemeClr val="bg1"/>
                </a:solidFill>
              </a:rPr>
              <a:t>Cultura, Organizações e Instituições: Redes Empresariais Asiaticas e o Estado Desenvolvimentista (WW-II)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Japão – fundos estatais canalizados para redes empresariais</a:t>
            </a:r>
          </a:p>
          <a:p>
            <a:r>
              <a:rPr lang="pt-PT" dirty="0" smtClean="0"/>
              <a:t>Fundos para sectores específicos  </a:t>
            </a:r>
          </a:p>
          <a:p>
            <a:pPr lvl="1"/>
            <a:r>
              <a:rPr lang="pt-PT" dirty="0" smtClean="0"/>
              <a:t>Investimento em I&amp;D</a:t>
            </a:r>
          </a:p>
          <a:p>
            <a:pPr lvl="1"/>
            <a:r>
              <a:rPr lang="pt-PT" dirty="0" smtClean="0"/>
              <a:t>Formação em pessoal</a:t>
            </a: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Coreia- Instabilidade política levou a um desenvolvimento tardio (1961),</a:t>
            </a:r>
          </a:p>
          <a:p>
            <a:pPr marL="273050" lvl="1" indent="-273050"/>
            <a:r>
              <a:rPr lang="pt-PT" dirty="0" smtClean="0">
                <a:solidFill>
                  <a:schemeClr val="tx1"/>
                </a:solidFill>
              </a:rPr>
              <a:t>Processo de industrialização internacional de iniciativa estatal centralizado e autoritário com base em grandes empresas existentes.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# </a:t>
            </a:r>
            <a:r>
              <a:rPr lang="pt-PT" sz="2400" dirty="0" smtClean="0">
                <a:solidFill>
                  <a:schemeClr val="bg1"/>
                </a:solidFill>
              </a:rPr>
              <a:t>Cultura, Organizações e Instituições: Redes Empresariais Asiaticas e o Estado Desenvolvimentista ( Pós WW – II)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Taiwan – Políticas de investimento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Infraestruturas sociais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Económicas/ Financeiras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C&amp;T </a:t>
            </a:r>
          </a:p>
          <a:p>
            <a:pPr lvl="1"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tx1"/>
                </a:solidFill>
              </a:rPr>
              <a:t>Criação do centro público de investigação (ETRI), auscultação mundial do mercado e difusão interna gratuita,</a:t>
            </a:r>
          </a:p>
          <a:p>
            <a:endParaRPr lang="pt-PT" dirty="0" smtClean="0"/>
          </a:p>
          <a:p>
            <a:r>
              <a:rPr lang="pt-PT" dirty="0" smtClean="0"/>
              <a:t>Hong- Kong – apoio governamental para criação de empresas, facilidade de entrada e saída do mercado.</a:t>
            </a:r>
          </a:p>
          <a:p>
            <a:endParaRPr lang="pt-PT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# </a:t>
            </a:r>
            <a:r>
              <a:rPr lang="pt-PT" sz="2400" dirty="0" smtClean="0">
                <a:solidFill>
                  <a:schemeClr val="bg1"/>
                </a:solidFill>
              </a:rPr>
              <a:t>Cultura, Organizações e Instituições: Redes Empresariais Asiaticas e o Estado Desenvolvimentista ( Pós WW – II)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Modelos Asiáticos organização empresarial muito focada na família e cultura com apoio do Estado para o desenvolvimento de redes.</a:t>
            </a:r>
          </a:p>
          <a:p>
            <a:endParaRPr lang="pt-PT" dirty="0" smtClean="0"/>
          </a:p>
          <a:p>
            <a:r>
              <a:rPr lang="pt-PT" dirty="0" smtClean="0"/>
              <a:t>Modelo anglo-saxónico francês a iniciativa está na empresa não existe um claro apoio do Estado à criação de redes.</a:t>
            </a:r>
            <a:endParaRPr lang="pt-PT" dirty="0" smtClean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# </a:t>
            </a:r>
            <a:r>
              <a:rPr lang="pt-PT" sz="2400" dirty="0" smtClean="0">
                <a:solidFill>
                  <a:schemeClr val="bg1"/>
                </a:solidFill>
              </a:rPr>
              <a:t>Cultura, Organizações e Instituições: Redes Empresariais Asiaticas e o Estado Desenvolvimentista ( Pós WW – II)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49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Sociólogo espanhol,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Docente: Universidade de Paris, Universidade de Berkeley, Califórnia, Universidade Aberta da Catalunha, Universidade Califórnia do Sul 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PT" sz="2000" dirty="0" smtClean="0"/>
              <a:t>Credênciado: Social Sciences Citation Index Castells foi o quarto cientista social mais citado no mundo no período 2000-2006 ".</a:t>
            </a:r>
            <a:endParaRPr lang="pt-PT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3600" dirty="0" smtClean="0"/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Apresentação - Manuel Castells </a:t>
            </a:r>
            <a:endParaRPr lang="pt-PT" sz="3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anuel_castel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5013176"/>
            <a:ext cx="1680187" cy="119381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PT" dirty="0" smtClean="0">
                <a:solidFill>
                  <a:schemeClr val="tx1"/>
                </a:solidFill>
              </a:rPr>
              <a:t>Desenvolvimento da empresa multinacional como resposta a globalização da economia através das TI</a:t>
            </a:r>
          </a:p>
          <a:p>
            <a:endParaRPr lang="pt-PT" dirty="0" smtClean="0">
              <a:solidFill>
                <a:schemeClr val="tx1"/>
              </a:solidFill>
            </a:endParaRPr>
          </a:p>
          <a:p>
            <a:r>
              <a:rPr lang="pt-PT" dirty="0" smtClean="0"/>
              <a:t>5 tipos de rede: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Fornecedores,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Produtores,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Clientes,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Coligações de padronização,</a:t>
            </a:r>
          </a:p>
          <a:p>
            <a:pPr lvl="1"/>
            <a:r>
              <a:rPr lang="pt-PT" dirty="0" smtClean="0">
                <a:solidFill>
                  <a:schemeClr val="tx1"/>
                </a:solidFill>
              </a:rPr>
              <a:t>Cooperação tecnológica.</a:t>
            </a:r>
          </a:p>
          <a:p>
            <a:pPr marL="273050" lvl="1" indent="-273050"/>
            <a:endParaRPr lang="pt-PT" dirty="0" smtClean="0">
              <a:solidFill>
                <a:schemeClr val="tx1"/>
              </a:solidFill>
            </a:endParaRPr>
          </a:p>
          <a:p>
            <a:pPr marL="273050" lvl="1" indent="-273050" algn="ctr">
              <a:buNone/>
            </a:pPr>
            <a:r>
              <a:rPr lang="pt-PT" dirty="0" smtClean="0"/>
              <a:t>Multinacionais </a:t>
            </a:r>
            <a:r>
              <a:rPr lang="pt-PT" dirty="0" err="1" smtClean="0"/>
              <a:t>vs</a:t>
            </a:r>
            <a:r>
              <a:rPr lang="pt-PT" dirty="0" smtClean="0"/>
              <a:t> transnacionais </a:t>
            </a:r>
            <a:r>
              <a:rPr lang="pt-PT" dirty="0" err="1" smtClean="0"/>
              <a:t>vs</a:t>
            </a:r>
            <a:r>
              <a:rPr lang="pt-PT" dirty="0" smtClean="0"/>
              <a:t> redes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52400"/>
            <a:ext cx="7812360" cy="1219200"/>
          </a:xfrm>
        </p:spPr>
        <p:txBody>
          <a:bodyPr>
            <a:noAutofit/>
          </a:bodyPr>
          <a:lstStyle/>
          <a:p>
            <a:r>
              <a:rPr lang="pt-PT" sz="2400" dirty="0" smtClean="0"/>
              <a:t># </a:t>
            </a:r>
            <a:r>
              <a:rPr lang="pt-PT" sz="2400" dirty="0" smtClean="0">
                <a:solidFill>
                  <a:schemeClr val="bg1"/>
                </a:solidFill>
              </a:rPr>
              <a:t>Empresas Multinacionais, Transnacionais, Redes Internacionais Globalização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50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400" dirty="0" smtClean="0"/>
              <a:t># </a:t>
            </a:r>
            <a:r>
              <a:rPr lang="pt-PT" sz="2400" dirty="0" smtClean="0">
                <a:solidFill>
                  <a:schemeClr val="bg1"/>
                </a:solidFill>
              </a:rPr>
              <a:t>Empresas Multinacionais, Transnacionais, Redes Internacionais Globalização</a:t>
            </a:r>
            <a:endParaRPr lang="pt-PT" sz="2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7632575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475656" y="1444714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“Lógica da rede é mais poderosa do que os poderes na rede”</a:t>
            </a:r>
            <a:endParaRPr lang="pt-PT" sz="2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51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Redes empresariais: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Diferentes tipologias mesmos objetivos,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Novas tecnologias, difusão e expansão, crescimento da rede,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Competitividade nacional alargada à escala global, concorrência global, 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Estado mais ou menos intervencionista.</a:t>
            </a:r>
          </a:p>
          <a:p>
            <a:pPr lvl="1">
              <a:buNone/>
            </a:pPr>
            <a:endParaRPr lang="pt-P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>
                <a:solidFill>
                  <a:schemeClr val="tx1"/>
                </a:solidFill>
              </a:rPr>
              <a:t># </a:t>
            </a:r>
            <a:r>
              <a:rPr lang="pt-PT" sz="3600" b="0" dirty="0" smtClean="0">
                <a:solidFill>
                  <a:schemeClr val="bg1"/>
                </a:solidFill>
              </a:rPr>
              <a:t>Conclusões</a:t>
            </a:r>
            <a:endParaRPr lang="pt-PT" sz="3600" b="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52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150000"/>
              </a:lnSpc>
            </a:pPr>
            <a:endParaRPr lang="pt-PT" dirty="0" smtClean="0"/>
          </a:p>
          <a:p>
            <a:pPr lvl="1">
              <a:lnSpc>
                <a:spcPct val="150000"/>
              </a:lnSpc>
            </a:pPr>
            <a:r>
              <a:rPr lang="pt-PT" dirty="0" smtClean="0"/>
              <a:t>Organizações em rede com cultura própria ausentes de vácuo social/ cultural garantido um funcionamento </a:t>
            </a:r>
            <a:r>
              <a:rPr lang="pt-PT" b="1" u="sng" dirty="0" smtClean="0"/>
              <a:t>ético</a:t>
            </a:r>
            <a:r>
              <a:rPr lang="pt-PT" dirty="0" smtClean="0"/>
              <a:t> da empresa em rede,</a:t>
            </a:r>
          </a:p>
          <a:p>
            <a:pPr lvl="1">
              <a:lnSpc>
                <a:spcPct val="150000"/>
              </a:lnSpc>
            </a:pPr>
            <a:endParaRPr lang="pt-PT" dirty="0" smtClean="0"/>
          </a:p>
          <a:p>
            <a:pPr lvl="1">
              <a:lnSpc>
                <a:spcPct val="150000"/>
              </a:lnSpc>
            </a:pPr>
            <a:r>
              <a:rPr lang="pt-PT" dirty="0" smtClean="0"/>
              <a:t>Organizações em rede são um </a:t>
            </a:r>
            <a:r>
              <a:rPr lang="pt-PT" dirty="0" err="1" smtClean="0"/>
              <a:t>mix</a:t>
            </a:r>
            <a:r>
              <a:rPr lang="pt-PT" dirty="0" smtClean="0"/>
              <a:t> de culturas e valores em contante transformação com caráter efémero ao sabor de experiências e interesses, que vive no virtual.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>
                <a:solidFill>
                  <a:schemeClr val="tx1"/>
                </a:solidFill>
              </a:rPr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Conclusões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53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PT" sz="4800" dirty="0" smtClean="0"/>
          </a:p>
          <a:p>
            <a:pPr algn="ctr"/>
            <a:endParaRPr lang="pt-PT" sz="4800" dirty="0" smtClean="0"/>
          </a:p>
          <a:p>
            <a:pPr algn="ctr">
              <a:buNone/>
            </a:pPr>
            <a:r>
              <a:rPr lang="pt-PT" sz="4800" dirty="0" smtClean="0">
                <a:solidFill>
                  <a:schemeClr val="bg1"/>
                </a:solidFill>
              </a:rPr>
              <a:t>OBRIGADO</a:t>
            </a:r>
            <a:endParaRPr lang="pt-PT" sz="48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54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endParaRPr lang="pt-PT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Economia Informacional,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Economia Global,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Rede,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/>
              <a:t>Sociedade em Rede.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600" dirty="0" smtClean="0">
                <a:solidFill>
                  <a:schemeClr val="tx1"/>
                </a:solidFill>
              </a:rPr>
              <a:t># </a:t>
            </a:r>
            <a:r>
              <a:rPr lang="pt-PT" sz="3600" dirty="0" smtClean="0">
                <a:solidFill>
                  <a:schemeClr val="bg1"/>
                </a:solidFill>
              </a:rPr>
              <a:t>Conceitos Castells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Três pilares: </a:t>
            </a:r>
            <a:r>
              <a:rPr lang="pt-BR" dirty="0" smtClean="0"/>
              <a:t>Economia, Sociedade e Cultura, sendo que este trabalho apenas aborda os dois primeiros,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 tecnologia veio trazer uma redefinição nas relações produtivas  (Poder  e experiência</a:t>
            </a:r>
            <a:r>
              <a:rPr lang="pt-PT" dirty="0" smtClean="0"/>
              <a:t>),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O capitalismo como influência política e a impulsão tecnológica,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 produção enquanto forma de capitalismo informacional – substituição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Homem</a:t>
            </a:r>
            <a:r>
              <a:rPr lang="pt-BR" dirty="0" smtClean="0"/>
              <a:t> vs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Máquina</a:t>
            </a:r>
            <a:r>
              <a:rPr lang="pt-BR" dirty="0" smtClean="0"/>
              <a:t>,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2600" b="1" dirty="0" smtClean="0">
                <a:solidFill>
                  <a:schemeClr val="tx1"/>
                </a:solidFill>
              </a:rPr>
              <a:t># </a:t>
            </a:r>
            <a:r>
              <a:rPr lang="pt-PT" sz="2600" b="1" dirty="0" smtClean="0">
                <a:solidFill>
                  <a:schemeClr val="bg1"/>
                </a:solidFill>
              </a:rPr>
              <a:t>Resumo  da  Obra – Era da Informação </a:t>
            </a:r>
            <a:br>
              <a:rPr lang="pt-PT" sz="2600" b="1" dirty="0" smtClean="0">
                <a:solidFill>
                  <a:schemeClr val="bg1"/>
                </a:solidFill>
              </a:rPr>
            </a:br>
            <a:r>
              <a:rPr lang="pt-PT" sz="2600" b="1" dirty="0" smtClean="0">
                <a:solidFill>
                  <a:schemeClr val="bg1"/>
                </a:solidFill>
              </a:rPr>
              <a:t>	Volume I - Sociedade em Rede</a:t>
            </a:r>
            <a:endParaRPr lang="pt-PT" sz="26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Comprimir o Tempo e o Espaço (mercados e difusão),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Sociedade em Rede (Globalização),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r>
              <a:rPr lang="pt-PT" dirty="0" smtClean="0"/>
              <a:t>Propriedade e Inflação dos lucros Virtuais,</a:t>
            </a:r>
          </a:p>
          <a:p>
            <a:pPr>
              <a:buFont typeface="Wingdings" pitchFamily="2" charset="2"/>
              <a:buChar char="Ø"/>
            </a:pPr>
            <a:endParaRPr lang="pt-PT" dirty="0" smtClean="0"/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2600" b="1" dirty="0" smtClean="0">
                <a:solidFill>
                  <a:schemeClr val="tx1"/>
                </a:solidFill>
              </a:rPr>
              <a:t># </a:t>
            </a:r>
            <a:r>
              <a:rPr lang="pt-PT" sz="2600" b="1" dirty="0" smtClean="0">
                <a:solidFill>
                  <a:schemeClr val="bg1"/>
                </a:solidFill>
              </a:rPr>
              <a:t>Resumo  da  Obra – Era da Informação </a:t>
            </a:r>
            <a:br>
              <a:rPr lang="pt-PT" sz="2600" b="1" dirty="0" smtClean="0">
                <a:solidFill>
                  <a:schemeClr val="bg1"/>
                </a:solidFill>
              </a:rPr>
            </a:br>
            <a:r>
              <a:rPr lang="pt-PT" sz="2600" b="1" dirty="0" smtClean="0">
                <a:solidFill>
                  <a:schemeClr val="bg1"/>
                </a:solidFill>
              </a:rPr>
              <a:t>	Volume I - Sociedade em Rede</a:t>
            </a:r>
            <a:endParaRPr lang="pt-PT" sz="26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dirty="0" smtClean="0"/>
              <a:t>Transformação Tecnológica (Mudança de Paradigma) interage com e Economia e a Sociedade,</a:t>
            </a:r>
          </a:p>
          <a:p>
            <a:endParaRPr lang="pt-PT" dirty="0" smtClean="0"/>
          </a:p>
          <a:p>
            <a:pPr marL="571500" indent="-571500">
              <a:buFont typeface="+mj-lt"/>
              <a:buAutoNum type="romanUcPeriod"/>
            </a:pPr>
            <a:r>
              <a:rPr lang="pt-PT" dirty="0" smtClean="0"/>
              <a:t>Informação é matéria-prima,</a:t>
            </a:r>
          </a:p>
          <a:p>
            <a:pPr marL="571500" indent="-571500">
              <a:buFont typeface="+mj-lt"/>
              <a:buAutoNum type="romanUcPeriod"/>
            </a:pPr>
            <a:r>
              <a:rPr lang="pt-PT" dirty="0" smtClean="0"/>
              <a:t>Capacidade de penetração das novas tecnologias,</a:t>
            </a:r>
          </a:p>
          <a:p>
            <a:pPr marL="571500" indent="-571500">
              <a:buFont typeface="+mj-lt"/>
              <a:buAutoNum type="romanUcPeriod"/>
            </a:pPr>
            <a:r>
              <a:rPr lang="pt-PT" dirty="0" smtClean="0"/>
              <a:t>Lógica de Rede</a:t>
            </a:r>
          </a:p>
          <a:p>
            <a:pPr marL="571500" indent="-571500">
              <a:buFont typeface="+mj-lt"/>
              <a:buAutoNum type="romanUcPeriod"/>
            </a:pPr>
            <a:r>
              <a:rPr lang="pt-PT" dirty="0" smtClean="0"/>
              <a:t>Sistemas de Redes </a:t>
            </a:r>
          </a:p>
          <a:p>
            <a:pPr marL="571500" indent="-571500">
              <a:buFont typeface="+mj-lt"/>
              <a:buAutoNum type="romanUcPeriod"/>
            </a:pPr>
            <a:r>
              <a:rPr lang="pt-PT" dirty="0" smtClean="0"/>
              <a:t>Convergência das Tecnologias – Sociedade de Informação</a:t>
            </a:r>
          </a:p>
          <a:p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>
                <a:solidFill>
                  <a:schemeClr val="tx1"/>
                </a:solidFill>
              </a:rPr>
              <a:t># </a:t>
            </a:r>
            <a:r>
              <a:rPr lang="pt-PT" sz="3200" dirty="0" smtClean="0">
                <a:solidFill>
                  <a:schemeClr val="bg1"/>
                </a:solidFill>
              </a:rPr>
              <a:t>Paradigma da Tecnologia de Informação</a:t>
            </a:r>
            <a:endParaRPr lang="pt-PT" sz="3200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pt-PT" smtClean="0"/>
              <a:t>08-04-2013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51E9EB-A811-4ABD-839F-E2FAB5A07A0B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805</TotalTime>
  <Words>2522</Words>
  <Application>Microsoft Office PowerPoint</Application>
  <PresentationFormat>On-screen Show (4:3)</PresentationFormat>
  <Paragraphs>548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Paper</vt:lpstr>
      <vt:lpstr>Slide 1</vt:lpstr>
      <vt:lpstr># Índice</vt:lpstr>
      <vt:lpstr># Índice</vt:lpstr>
      <vt:lpstr># Índice</vt:lpstr>
      <vt:lpstr># Apresentação - Manuel Castells </vt:lpstr>
      <vt:lpstr># Conceitos Castells</vt:lpstr>
      <vt:lpstr># Resumo  da  Obra – Era da Informação   Volume I - Sociedade em Rede</vt:lpstr>
      <vt:lpstr># Resumo  da  Obra – Era da Informação   Volume I - Sociedade em Rede</vt:lpstr>
      <vt:lpstr># Paradigma da Tecnologia de Informação</vt:lpstr>
      <vt:lpstr># Paradigma da Tecnologia de Informação</vt:lpstr>
      <vt:lpstr># Informacionalismo e Capitalismo Produtividade e Lucro</vt:lpstr>
      <vt:lpstr># Informacionalismo e Capitalismo Produtividade e Lucro</vt:lpstr>
      <vt:lpstr># Informacionalismo e Capitalismo Produtividade e Lucro</vt:lpstr>
      <vt:lpstr># Especificidade Histórica do Informacionalismo</vt:lpstr>
      <vt:lpstr># Economia Global: Génese Estrutura e Dinâmica</vt:lpstr>
      <vt:lpstr># Mercados Financeiros Globais</vt:lpstr>
      <vt:lpstr># Globalização dos Mercados de Bens e Serviços – Crescimento e Transformação do Comércio Internacional</vt:lpstr>
      <vt:lpstr># Globalização dos Mercados de Bens e Serviços – Globalização  vs Regionalização </vt:lpstr>
      <vt:lpstr># Economia Política da Globalização</vt:lpstr>
      <vt:lpstr># A Nova Economia</vt:lpstr>
      <vt:lpstr># A Nova Economia</vt:lpstr>
      <vt:lpstr># A Nova Economia</vt:lpstr>
      <vt:lpstr># A Nova Economia</vt:lpstr>
      <vt:lpstr># A Nova Economia</vt:lpstr>
      <vt:lpstr># A Empresa em Rede</vt:lpstr>
      <vt:lpstr># Trajetórias Organizacionais</vt:lpstr>
      <vt:lpstr> # Da Formação em Série à Produção Flexível</vt:lpstr>
      <vt:lpstr> # Pequenas Empresas vs Grandes Empresas</vt:lpstr>
      <vt:lpstr> # Pequenas Empresas vs Grandes Empresas</vt:lpstr>
      <vt:lpstr># Toyotismo</vt:lpstr>
      <vt:lpstr># Toyotismo</vt:lpstr>
      <vt:lpstr># Formação de Redes Entre Empresas</vt:lpstr>
      <vt:lpstr># Alianças Estratégicas Empresariais</vt:lpstr>
      <vt:lpstr># Alianças Estratégicas Empresariais</vt:lpstr>
      <vt:lpstr> # Empresa Horizontal vs Redes Empresariais</vt:lpstr>
      <vt:lpstr> # Empresa Horizontal vs Redes Empresariais</vt:lpstr>
      <vt:lpstr> # Empresa Horizontal vs Redes Empresariais</vt:lpstr>
      <vt:lpstr>  # A crise do Modelo Empresa Vertical e Desenvolvimento das Redes Empresariais</vt:lpstr>
      <vt:lpstr> # Integrar as Redes em Redes: Modelo Cisco</vt:lpstr>
      <vt:lpstr> # Integrar as Redes em Redes: Modelo Cisco</vt:lpstr>
      <vt:lpstr>   # Tecnologia de Informação Empresa em Rede</vt:lpstr>
      <vt:lpstr> # Tecnologia de Informação Empresa em Rede</vt:lpstr>
      <vt:lpstr> # Tecnologia de Informação Empresa em Rede</vt:lpstr>
      <vt:lpstr> # Cultura, Rede Empresarial Leste Asiático</vt:lpstr>
      <vt:lpstr># Japão, Coreia, China, </vt:lpstr>
      <vt:lpstr># Cultura, Organizações e Instituições: Redes Empresariais Asiaticas e o Estado Desenvolvimentista (WW-II)</vt:lpstr>
      <vt:lpstr># Cultura, Organizações e Instituições: Redes Empresariais Asiaticas e o Estado Desenvolvimentista ( Pós WW – II)</vt:lpstr>
      <vt:lpstr># Cultura, Organizações e Instituições: Redes Empresariais Asiaticas e o Estado Desenvolvimentista ( Pós WW – II)</vt:lpstr>
      <vt:lpstr># Cultura, Organizações e Instituições: Redes Empresariais Asiaticas e o Estado Desenvolvimentista ( Pós WW – II)</vt:lpstr>
      <vt:lpstr># Empresas Multinacionais, Transnacionais, Redes Internacionais Globalização</vt:lpstr>
      <vt:lpstr># Empresas Multinacionais, Transnacionais, Redes Internacionais Globalização</vt:lpstr>
      <vt:lpstr># Conclusões</vt:lpstr>
      <vt:lpstr># Conclusões</vt:lpstr>
      <vt:lpstr>Slide 54</vt:lpstr>
    </vt:vector>
  </TitlesOfParts>
  <Company>ISEG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 da Informação Economia, Sociedade e Cultura  Sociedade em Rede</dc:title>
  <dc:creator>Emanuel</dc:creator>
  <cp:lastModifiedBy>sbento</cp:lastModifiedBy>
  <cp:revision>118</cp:revision>
  <dcterms:created xsi:type="dcterms:W3CDTF">2013-04-06T14:47:53Z</dcterms:created>
  <dcterms:modified xsi:type="dcterms:W3CDTF">2013-04-10T15:00:46Z</dcterms:modified>
</cp:coreProperties>
</file>