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4" r:id="rId2"/>
    <p:sldMasterId id="2147483665" r:id="rId3"/>
  </p:sldMasterIdLst>
  <p:notesMasterIdLst>
    <p:notesMasterId r:id="rId37"/>
  </p:notesMasterIdLst>
  <p:handoutMasterIdLst>
    <p:handoutMasterId r:id="rId38"/>
  </p:handoutMasterIdLst>
  <p:sldIdLst>
    <p:sldId id="276" r:id="rId4"/>
    <p:sldId id="279" r:id="rId5"/>
    <p:sldId id="280" r:id="rId6"/>
    <p:sldId id="277" r:id="rId7"/>
    <p:sldId id="278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9" r:id="rId24"/>
    <p:sldId id="298" r:id="rId25"/>
    <p:sldId id="299" r:id="rId26"/>
    <p:sldId id="300" r:id="rId27"/>
    <p:sldId id="301" r:id="rId28"/>
    <p:sldId id="302" r:id="rId29"/>
    <p:sldId id="310" r:id="rId30"/>
    <p:sldId id="303" r:id="rId31"/>
    <p:sldId id="304" r:id="rId32"/>
    <p:sldId id="305" r:id="rId33"/>
    <p:sldId id="306" r:id="rId34"/>
    <p:sldId id="307" r:id="rId35"/>
    <p:sldId id="308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B1170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07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063E1-032D-4B53-A76C-59A11CEADF84}" type="doc">
      <dgm:prSet loTypeId="urn:microsoft.com/office/officeart/2005/8/layout/process4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8767A059-FBCF-4160-994D-A95F60E3428B}">
      <dgm:prSet phldrT="[Text]" custT="1"/>
      <dgm:spPr/>
      <dgm:t>
        <a:bodyPr/>
        <a:lstStyle/>
        <a:p>
          <a:r>
            <a:rPr lang="pt-PT" sz="3600" dirty="0" smtClean="0"/>
            <a:t>Artigo dividido em três capítulos:</a:t>
          </a:r>
          <a:endParaRPr lang="pt-PT" sz="3600" dirty="0"/>
        </a:p>
      </dgm:t>
    </dgm:pt>
    <dgm:pt modelId="{A7EC6D65-4BCD-4E5D-8CC9-D8E6B609B740}" type="parTrans" cxnId="{2FA9D45A-362F-4581-9698-4E1A7E36CADA}">
      <dgm:prSet/>
      <dgm:spPr/>
      <dgm:t>
        <a:bodyPr/>
        <a:lstStyle/>
        <a:p>
          <a:endParaRPr lang="pt-PT"/>
        </a:p>
      </dgm:t>
    </dgm:pt>
    <dgm:pt modelId="{F34FACF8-9E98-40FA-B0AF-BD175C4316C5}" type="sibTrans" cxnId="{2FA9D45A-362F-4581-9698-4E1A7E36CADA}">
      <dgm:prSet/>
      <dgm:spPr/>
      <dgm:t>
        <a:bodyPr/>
        <a:lstStyle/>
        <a:p>
          <a:endParaRPr lang="pt-PT"/>
        </a:p>
      </dgm:t>
    </dgm:pt>
    <dgm:pt modelId="{367C9A12-F5C2-451C-AC19-367BC5B25892}">
      <dgm:prSet phldrT="[Text]"/>
      <dgm:spPr/>
      <dgm:t>
        <a:bodyPr/>
        <a:lstStyle/>
        <a:p>
          <a:r>
            <a:rPr lang="pt-PT" dirty="0" smtClean="0"/>
            <a:t>9. Estratégias para combater problemas de comportamento</a:t>
          </a:r>
          <a:endParaRPr lang="pt-PT" dirty="0"/>
        </a:p>
      </dgm:t>
    </dgm:pt>
    <dgm:pt modelId="{E6BB3704-172B-48B0-9C8C-36AEEAE165C2}" type="parTrans" cxnId="{2C2F5A91-AC4B-4618-A9D8-C55E74957C84}">
      <dgm:prSet/>
      <dgm:spPr/>
      <dgm:t>
        <a:bodyPr/>
        <a:lstStyle/>
        <a:p>
          <a:endParaRPr lang="pt-PT"/>
        </a:p>
      </dgm:t>
    </dgm:pt>
    <dgm:pt modelId="{4F864CD1-40DC-4EB0-BDD8-6A8E6FDB287D}" type="sibTrans" cxnId="{2C2F5A91-AC4B-4618-A9D8-C55E74957C84}">
      <dgm:prSet/>
      <dgm:spPr/>
      <dgm:t>
        <a:bodyPr/>
        <a:lstStyle/>
        <a:p>
          <a:endParaRPr lang="pt-PT"/>
        </a:p>
      </dgm:t>
    </dgm:pt>
    <dgm:pt modelId="{8B1BFA0C-2ADA-46FA-BD83-B8BE36541A8B}">
      <dgm:prSet/>
      <dgm:spPr/>
      <dgm:t>
        <a:bodyPr/>
        <a:lstStyle/>
        <a:p>
          <a:r>
            <a:rPr lang="pt-PT" smtClean="0"/>
            <a:t>10. Grupos que não funcionam - perceber e combater padrões disfuncionais em comportamentos de grupo</a:t>
          </a:r>
          <a:endParaRPr lang="pt-PT" dirty="0"/>
        </a:p>
      </dgm:t>
    </dgm:pt>
    <dgm:pt modelId="{0B2E481A-8D62-42E3-BA8A-86FBF30F3C2A}" type="parTrans" cxnId="{3E175EDD-16F0-47FB-B7F4-8412A38CB15A}">
      <dgm:prSet/>
      <dgm:spPr/>
      <dgm:t>
        <a:bodyPr/>
        <a:lstStyle/>
        <a:p>
          <a:endParaRPr lang="pt-PT"/>
        </a:p>
      </dgm:t>
    </dgm:pt>
    <dgm:pt modelId="{F27260E2-0C7D-4466-9D15-B898EFB1A758}" type="sibTrans" cxnId="{3E175EDD-16F0-47FB-B7F4-8412A38CB15A}">
      <dgm:prSet/>
      <dgm:spPr/>
      <dgm:t>
        <a:bodyPr/>
        <a:lstStyle/>
        <a:p>
          <a:endParaRPr lang="pt-PT"/>
        </a:p>
      </dgm:t>
    </dgm:pt>
    <dgm:pt modelId="{91CC2652-4EBC-4FFA-A57C-DEBE8DF69215}">
      <dgm:prSet/>
      <dgm:spPr/>
      <dgm:t>
        <a:bodyPr/>
        <a:lstStyle/>
        <a:p>
          <a:r>
            <a:rPr lang="pt-PT" smtClean="0"/>
            <a:t>11. Gerir o começo, o meio e o fim: os limites do grupo</a:t>
          </a:r>
          <a:endParaRPr lang="pt-PT" dirty="0" smtClean="0"/>
        </a:p>
      </dgm:t>
    </dgm:pt>
    <dgm:pt modelId="{AF1C9258-BAE6-4048-873C-E72ADAC5365D}" type="parTrans" cxnId="{DD274228-104B-4277-B14F-17B896D97FA3}">
      <dgm:prSet/>
      <dgm:spPr/>
      <dgm:t>
        <a:bodyPr/>
        <a:lstStyle/>
        <a:p>
          <a:endParaRPr lang="pt-PT"/>
        </a:p>
      </dgm:t>
    </dgm:pt>
    <dgm:pt modelId="{EFED4FBF-03F3-49AA-8124-BDD1E9DA2C47}" type="sibTrans" cxnId="{DD274228-104B-4277-B14F-17B896D97FA3}">
      <dgm:prSet/>
      <dgm:spPr/>
      <dgm:t>
        <a:bodyPr/>
        <a:lstStyle/>
        <a:p>
          <a:endParaRPr lang="pt-PT"/>
        </a:p>
      </dgm:t>
    </dgm:pt>
    <dgm:pt modelId="{F3918EB7-8CC4-47F4-B10C-ADDE0273762A}" type="pres">
      <dgm:prSet presAssocID="{032063E1-032D-4B53-A76C-59A11CEAD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3AAF5F2-182A-4ABB-8A6A-9C1D7153356D}" type="pres">
      <dgm:prSet presAssocID="{8767A059-FBCF-4160-994D-A95F60E3428B}" presName="boxAndChildren" presStyleCnt="0"/>
      <dgm:spPr/>
    </dgm:pt>
    <dgm:pt modelId="{CBBF237A-CCB2-48A0-B373-4D8AC7A489DB}" type="pres">
      <dgm:prSet presAssocID="{8767A059-FBCF-4160-994D-A95F60E3428B}" presName="parentTextBox" presStyleLbl="node1" presStyleIdx="0" presStyleCnt="1"/>
      <dgm:spPr/>
      <dgm:t>
        <a:bodyPr/>
        <a:lstStyle/>
        <a:p>
          <a:endParaRPr lang="pt-PT"/>
        </a:p>
      </dgm:t>
    </dgm:pt>
    <dgm:pt modelId="{DB246718-358D-451B-9E7E-0E49BD3F21C6}" type="pres">
      <dgm:prSet presAssocID="{8767A059-FBCF-4160-994D-A95F60E3428B}" presName="entireBox" presStyleLbl="node1" presStyleIdx="0" presStyleCnt="1" custLinFactNeighborX="-980" custLinFactNeighborY="-18000"/>
      <dgm:spPr/>
      <dgm:t>
        <a:bodyPr/>
        <a:lstStyle/>
        <a:p>
          <a:endParaRPr lang="pt-PT"/>
        </a:p>
      </dgm:t>
    </dgm:pt>
    <dgm:pt modelId="{B1A9E7C7-BFBC-4BF9-8213-6D1CAB27AEC1}" type="pres">
      <dgm:prSet presAssocID="{8767A059-FBCF-4160-994D-A95F60E3428B}" presName="descendantBox" presStyleCnt="0"/>
      <dgm:spPr/>
    </dgm:pt>
    <dgm:pt modelId="{463D4504-36A2-452D-863D-18442C4929AC}" type="pres">
      <dgm:prSet presAssocID="{367C9A12-F5C2-451C-AC19-367BC5B2589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ADB628C-1B2A-458B-ABCA-94791E6E95F0}" type="pres">
      <dgm:prSet presAssocID="{8B1BFA0C-2ADA-46FA-BD83-B8BE36541A8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BF990E-65E4-4886-AABC-233B7E75E098}" type="pres">
      <dgm:prSet presAssocID="{91CC2652-4EBC-4FFA-A57C-DEBE8DF69215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D274228-104B-4277-B14F-17B896D97FA3}" srcId="{8767A059-FBCF-4160-994D-A95F60E3428B}" destId="{91CC2652-4EBC-4FFA-A57C-DEBE8DF69215}" srcOrd="2" destOrd="0" parTransId="{AF1C9258-BAE6-4048-873C-E72ADAC5365D}" sibTransId="{EFED4FBF-03F3-49AA-8124-BDD1E9DA2C47}"/>
    <dgm:cxn modelId="{8D72B940-D1D2-404F-ADC8-3E8606FAE3C5}" type="presOf" srcId="{367C9A12-F5C2-451C-AC19-367BC5B25892}" destId="{463D4504-36A2-452D-863D-18442C4929AC}" srcOrd="0" destOrd="0" presId="urn:microsoft.com/office/officeart/2005/8/layout/process4"/>
    <dgm:cxn modelId="{2C2F5A91-AC4B-4618-A9D8-C55E74957C84}" srcId="{8767A059-FBCF-4160-994D-A95F60E3428B}" destId="{367C9A12-F5C2-451C-AC19-367BC5B25892}" srcOrd="0" destOrd="0" parTransId="{E6BB3704-172B-48B0-9C8C-36AEEAE165C2}" sibTransId="{4F864CD1-40DC-4EB0-BDD8-6A8E6FDB287D}"/>
    <dgm:cxn modelId="{DEF04343-2DC2-40E3-B012-6312D4966D52}" type="presOf" srcId="{8767A059-FBCF-4160-994D-A95F60E3428B}" destId="{DB246718-358D-451B-9E7E-0E49BD3F21C6}" srcOrd="1" destOrd="0" presId="urn:microsoft.com/office/officeart/2005/8/layout/process4"/>
    <dgm:cxn modelId="{0E833541-F316-4566-BCDD-8D16DE91722B}" type="presOf" srcId="{8767A059-FBCF-4160-994D-A95F60E3428B}" destId="{CBBF237A-CCB2-48A0-B373-4D8AC7A489DB}" srcOrd="0" destOrd="0" presId="urn:microsoft.com/office/officeart/2005/8/layout/process4"/>
    <dgm:cxn modelId="{647AF427-E304-4C34-B3F0-166B4FB9BEA8}" type="presOf" srcId="{8B1BFA0C-2ADA-46FA-BD83-B8BE36541A8B}" destId="{9ADB628C-1B2A-458B-ABCA-94791E6E95F0}" srcOrd="0" destOrd="0" presId="urn:microsoft.com/office/officeart/2005/8/layout/process4"/>
    <dgm:cxn modelId="{3E175EDD-16F0-47FB-B7F4-8412A38CB15A}" srcId="{8767A059-FBCF-4160-994D-A95F60E3428B}" destId="{8B1BFA0C-2ADA-46FA-BD83-B8BE36541A8B}" srcOrd="1" destOrd="0" parTransId="{0B2E481A-8D62-42E3-BA8A-86FBF30F3C2A}" sibTransId="{F27260E2-0C7D-4466-9D15-B898EFB1A758}"/>
    <dgm:cxn modelId="{4FB38C54-01AF-4190-B0FD-A081791F8043}" type="presOf" srcId="{032063E1-032D-4B53-A76C-59A11CEADF84}" destId="{F3918EB7-8CC4-47F4-B10C-ADDE0273762A}" srcOrd="0" destOrd="0" presId="urn:microsoft.com/office/officeart/2005/8/layout/process4"/>
    <dgm:cxn modelId="{86DACDF0-C059-4010-AF58-7AFEC6F16830}" type="presOf" srcId="{91CC2652-4EBC-4FFA-A57C-DEBE8DF69215}" destId="{2DBF990E-65E4-4886-AABC-233B7E75E098}" srcOrd="0" destOrd="0" presId="urn:microsoft.com/office/officeart/2005/8/layout/process4"/>
    <dgm:cxn modelId="{2FA9D45A-362F-4581-9698-4E1A7E36CADA}" srcId="{032063E1-032D-4B53-A76C-59A11CEADF84}" destId="{8767A059-FBCF-4160-994D-A95F60E3428B}" srcOrd="0" destOrd="0" parTransId="{A7EC6D65-4BCD-4E5D-8CC9-D8E6B609B740}" sibTransId="{F34FACF8-9E98-40FA-B0AF-BD175C4316C5}"/>
    <dgm:cxn modelId="{E97E2B56-C8D3-48C4-9E09-BC432D159FF7}" type="presParOf" srcId="{F3918EB7-8CC4-47F4-B10C-ADDE0273762A}" destId="{93AAF5F2-182A-4ABB-8A6A-9C1D7153356D}" srcOrd="0" destOrd="0" presId="urn:microsoft.com/office/officeart/2005/8/layout/process4"/>
    <dgm:cxn modelId="{36615FCF-A3A4-430A-AC48-3557440A617B}" type="presParOf" srcId="{93AAF5F2-182A-4ABB-8A6A-9C1D7153356D}" destId="{CBBF237A-CCB2-48A0-B373-4D8AC7A489DB}" srcOrd="0" destOrd="0" presId="urn:microsoft.com/office/officeart/2005/8/layout/process4"/>
    <dgm:cxn modelId="{F8E88606-532F-4254-B922-3BDBE4AD99BC}" type="presParOf" srcId="{93AAF5F2-182A-4ABB-8A6A-9C1D7153356D}" destId="{DB246718-358D-451B-9E7E-0E49BD3F21C6}" srcOrd="1" destOrd="0" presId="urn:microsoft.com/office/officeart/2005/8/layout/process4"/>
    <dgm:cxn modelId="{0D44B3CB-8104-40D3-8E77-4BDBD81CB4EA}" type="presParOf" srcId="{93AAF5F2-182A-4ABB-8A6A-9C1D7153356D}" destId="{B1A9E7C7-BFBC-4BF9-8213-6D1CAB27AEC1}" srcOrd="2" destOrd="0" presId="urn:microsoft.com/office/officeart/2005/8/layout/process4"/>
    <dgm:cxn modelId="{E390F7D1-3AA2-4867-981F-C1288163A3A3}" type="presParOf" srcId="{B1A9E7C7-BFBC-4BF9-8213-6D1CAB27AEC1}" destId="{463D4504-36A2-452D-863D-18442C4929AC}" srcOrd="0" destOrd="0" presId="urn:microsoft.com/office/officeart/2005/8/layout/process4"/>
    <dgm:cxn modelId="{D89A9FCC-4155-4845-A9EC-1CC54C116D0E}" type="presParOf" srcId="{B1A9E7C7-BFBC-4BF9-8213-6D1CAB27AEC1}" destId="{9ADB628C-1B2A-458B-ABCA-94791E6E95F0}" srcOrd="1" destOrd="0" presId="urn:microsoft.com/office/officeart/2005/8/layout/process4"/>
    <dgm:cxn modelId="{C4217821-09D1-455C-BF77-5652589FEDA9}" type="presParOf" srcId="{B1A9E7C7-BFBC-4BF9-8213-6D1CAB27AEC1}" destId="{2DBF990E-65E4-4886-AABC-233B7E75E09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B5B34-85D7-4388-A86F-349931F18262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789E27E8-E43F-4EA6-A7BD-DB2CF70E126C}">
      <dgm:prSet/>
      <dgm:spPr/>
      <dgm:t>
        <a:bodyPr/>
        <a:lstStyle/>
        <a:p>
          <a:r>
            <a:rPr lang="pt-PT" b="1" i="1" dirty="0" smtClean="0"/>
            <a:t>Dispense tempo</a:t>
          </a:r>
          <a:r>
            <a:rPr lang="pt-PT" dirty="0" smtClean="0"/>
            <a:t>. </a:t>
          </a:r>
        </a:p>
      </dgm:t>
    </dgm:pt>
    <dgm:pt modelId="{C16DAB9C-FED7-4C9F-94C3-9D6718B5912F}" type="parTrans" cxnId="{BAEF2387-B283-41B1-B298-15AA04D5B4FE}">
      <dgm:prSet/>
      <dgm:spPr/>
      <dgm:t>
        <a:bodyPr/>
        <a:lstStyle/>
        <a:p>
          <a:endParaRPr lang="pt-PT"/>
        </a:p>
      </dgm:t>
    </dgm:pt>
    <dgm:pt modelId="{67188D51-DE77-4E21-8E04-7D838FACC42E}" type="sibTrans" cxnId="{BAEF2387-B283-41B1-B298-15AA04D5B4FE}">
      <dgm:prSet/>
      <dgm:spPr/>
      <dgm:t>
        <a:bodyPr/>
        <a:lstStyle/>
        <a:p>
          <a:endParaRPr lang="pt-PT"/>
        </a:p>
      </dgm:t>
    </dgm:pt>
    <dgm:pt modelId="{B3A96C44-B6A4-4EAA-84F3-6F29AF283D38}">
      <dgm:prSet/>
      <dgm:spPr/>
      <dgm:t>
        <a:bodyPr/>
        <a:lstStyle/>
        <a:p>
          <a:r>
            <a:rPr lang="pt-PT" b="1" i="1" dirty="0" smtClean="0"/>
            <a:t>Incentivar a expressão verbal</a:t>
          </a:r>
          <a:endParaRPr lang="pt-PT" dirty="0" smtClean="0"/>
        </a:p>
      </dgm:t>
    </dgm:pt>
    <dgm:pt modelId="{492A3169-0240-4E02-A984-E01F7B6D2431}" type="parTrans" cxnId="{88DBDF24-1204-435C-BE91-E64ABDE35F51}">
      <dgm:prSet/>
      <dgm:spPr/>
      <dgm:t>
        <a:bodyPr/>
        <a:lstStyle/>
        <a:p>
          <a:endParaRPr lang="pt-PT"/>
        </a:p>
      </dgm:t>
    </dgm:pt>
    <dgm:pt modelId="{F9C38515-A043-410D-85CE-F91FFBA8B40F}" type="sibTrans" cxnId="{88DBDF24-1204-435C-BE91-E64ABDE35F51}">
      <dgm:prSet/>
      <dgm:spPr/>
      <dgm:t>
        <a:bodyPr/>
        <a:lstStyle/>
        <a:p>
          <a:endParaRPr lang="pt-PT"/>
        </a:p>
      </dgm:t>
    </dgm:pt>
    <dgm:pt modelId="{3E5FBED1-F0F1-4170-9593-51942F88F602}">
      <dgm:prSet/>
      <dgm:spPr/>
      <dgm:t>
        <a:bodyPr/>
        <a:lstStyle/>
        <a:p>
          <a:r>
            <a:rPr lang="pt-PT" b="1" i="1" dirty="0" smtClean="0"/>
            <a:t>Que sentimentos se manifestam através de lágrimas?</a:t>
          </a:r>
          <a:r>
            <a:rPr lang="pt-PT" dirty="0" smtClean="0"/>
            <a:t> </a:t>
          </a:r>
        </a:p>
      </dgm:t>
    </dgm:pt>
    <dgm:pt modelId="{F71E91DE-A22A-42BA-85EB-2B02A9719875}" type="parTrans" cxnId="{D8D01709-A72D-47E0-BD48-7675B825DE9D}">
      <dgm:prSet/>
      <dgm:spPr/>
      <dgm:t>
        <a:bodyPr/>
        <a:lstStyle/>
        <a:p>
          <a:endParaRPr lang="pt-PT"/>
        </a:p>
      </dgm:t>
    </dgm:pt>
    <dgm:pt modelId="{FD137E6F-0F42-4532-90F7-E1551D7838EB}" type="sibTrans" cxnId="{D8D01709-A72D-47E0-BD48-7675B825DE9D}">
      <dgm:prSet/>
      <dgm:spPr/>
      <dgm:t>
        <a:bodyPr/>
        <a:lstStyle/>
        <a:p>
          <a:endParaRPr lang="pt-PT"/>
        </a:p>
      </dgm:t>
    </dgm:pt>
    <dgm:pt modelId="{50286B76-4A97-47BA-B110-5BA06B88F06B}">
      <dgm:prSet/>
      <dgm:spPr/>
      <dgm:t>
        <a:bodyPr/>
        <a:lstStyle/>
        <a:p>
          <a:r>
            <a:rPr lang="pt-PT" b="1" i="1" dirty="0" smtClean="0"/>
            <a:t>Esteja ciente dos seus sentimentos</a:t>
          </a:r>
          <a:endParaRPr lang="pt-PT" dirty="0" smtClean="0"/>
        </a:p>
      </dgm:t>
    </dgm:pt>
    <dgm:pt modelId="{87211B73-4212-46C4-88C9-F5C83C061711}" type="parTrans" cxnId="{7873F7FC-4C60-45A5-B7AC-1858020AAE94}">
      <dgm:prSet/>
      <dgm:spPr/>
      <dgm:t>
        <a:bodyPr/>
        <a:lstStyle/>
        <a:p>
          <a:endParaRPr lang="pt-PT"/>
        </a:p>
      </dgm:t>
    </dgm:pt>
    <dgm:pt modelId="{685BFAFD-33D4-460A-84EE-302CEAA08DF6}" type="sibTrans" cxnId="{7873F7FC-4C60-45A5-B7AC-1858020AAE94}">
      <dgm:prSet/>
      <dgm:spPr/>
      <dgm:t>
        <a:bodyPr/>
        <a:lstStyle/>
        <a:p>
          <a:endParaRPr lang="pt-PT"/>
        </a:p>
      </dgm:t>
    </dgm:pt>
    <dgm:pt modelId="{65743AEB-BD77-4D3A-90D1-C82213615D3F}">
      <dgm:prSet/>
      <dgm:spPr/>
      <dgm:t>
        <a:bodyPr/>
        <a:lstStyle/>
        <a:p>
          <a:r>
            <a:rPr lang="pt-PT" b="1" i="1" dirty="0" smtClean="0"/>
            <a:t>Como é que a angústia está relacionada com o trabalho?</a:t>
          </a:r>
        </a:p>
      </dgm:t>
    </dgm:pt>
    <dgm:pt modelId="{4DB0F8D7-572A-4416-9FF2-7FF4502153C4}" type="sibTrans" cxnId="{4CDDE136-03CD-45B6-B72D-BCA060523982}">
      <dgm:prSet/>
      <dgm:spPr/>
      <dgm:t>
        <a:bodyPr/>
        <a:lstStyle/>
        <a:p>
          <a:endParaRPr lang="pt-PT"/>
        </a:p>
      </dgm:t>
    </dgm:pt>
    <dgm:pt modelId="{D437829B-582C-48F2-B23E-FA5F940363BB}" type="parTrans" cxnId="{4CDDE136-03CD-45B6-B72D-BCA060523982}">
      <dgm:prSet/>
      <dgm:spPr/>
      <dgm:t>
        <a:bodyPr/>
        <a:lstStyle/>
        <a:p>
          <a:endParaRPr lang="pt-PT"/>
        </a:p>
      </dgm:t>
    </dgm:pt>
    <dgm:pt modelId="{9905966A-3DD0-4BD2-9829-B846821914D5}" type="pres">
      <dgm:prSet presAssocID="{B0DB5B34-85D7-4388-A86F-349931F18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A729745-2FCD-469D-913D-9F745B7F0234}" type="pres">
      <dgm:prSet presAssocID="{789E27E8-E43F-4EA6-A7BD-DB2CF70E126C}" presName="linNode" presStyleCnt="0"/>
      <dgm:spPr/>
    </dgm:pt>
    <dgm:pt modelId="{AA77B550-468C-44B4-951E-471A8CF862DE}" type="pres">
      <dgm:prSet presAssocID="{789E27E8-E43F-4EA6-A7BD-DB2CF70E126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595540-410E-4560-AED8-8236AC731F75}" type="pres">
      <dgm:prSet presAssocID="{67188D51-DE77-4E21-8E04-7D838FACC42E}" presName="sp" presStyleCnt="0"/>
      <dgm:spPr/>
    </dgm:pt>
    <dgm:pt modelId="{E35D69BC-8385-4C98-B849-7150D918CA95}" type="pres">
      <dgm:prSet presAssocID="{B3A96C44-B6A4-4EAA-84F3-6F29AF283D38}" presName="linNode" presStyleCnt="0"/>
      <dgm:spPr/>
    </dgm:pt>
    <dgm:pt modelId="{AF0B191B-7F04-4080-81E1-422755AD06B3}" type="pres">
      <dgm:prSet presAssocID="{B3A96C44-B6A4-4EAA-84F3-6F29AF283D38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089443-0FC1-413A-B39A-4B2DF5BA8573}" type="pres">
      <dgm:prSet presAssocID="{F9C38515-A043-410D-85CE-F91FFBA8B40F}" presName="sp" presStyleCnt="0"/>
      <dgm:spPr/>
    </dgm:pt>
    <dgm:pt modelId="{1A583627-75C4-4657-BD9E-07B822D807A4}" type="pres">
      <dgm:prSet presAssocID="{50286B76-4A97-47BA-B110-5BA06B88F06B}" presName="linNode" presStyleCnt="0"/>
      <dgm:spPr/>
    </dgm:pt>
    <dgm:pt modelId="{294F26E9-8E29-4CF4-B1BE-10553A11B36A}" type="pres">
      <dgm:prSet presAssocID="{50286B76-4A97-47BA-B110-5BA06B88F06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07A30A-6CED-4086-9422-1B74777A187B}" type="pres">
      <dgm:prSet presAssocID="{685BFAFD-33D4-460A-84EE-302CEAA08DF6}" presName="sp" presStyleCnt="0"/>
      <dgm:spPr/>
    </dgm:pt>
    <dgm:pt modelId="{B8C8C4BB-60EE-495A-8749-EBE14E7CC860}" type="pres">
      <dgm:prSet presAssocID="{65743AEB-BD77-4D3A-90D1-C82213615D3F}" presName="linNode" presStyleCnt="0"/>
      <dgm:spPr/>
    </dgm:pt>
    <dgm:pt modelId="{F602BE83-74BD-4CA2-93AC-F4D4911E7791}" type="pres">
      <dgm:prSet presAssocID="{65743AEB-BD77-4D3A-90D1-C82213615D3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BFA8BD-4832-436F-8AC1-F69344410D29}" type="pres">
      <dgm:prSet presAssocID="{4DB0F8D7-572A-4416-9FF2-7FF4502153C4}" presName="sp" presStyleCnt="0"/>
      <dgm:spPr/>
    </dgm:pt>
    <dgm:pt modelId="{3D9BFDC0-1D91-4B2F-B031-BA3872BCE472}" type="pres">
      <dgm:prSet presAssocID="{3E5FBED1-F0F1-4170-9593-51942F88F602}" presName="linNode" presStyleCnt="0"/>
      <dgm:spPr/>
    </dgm:pt>
    <dgm:pt modelId="{8500904F-9A13-422D-9297-5ED9E859525D}" type="pres">
      <dgm:prSet presAssocID="{3E5FBED1-F0F1-4170-9593-51942F88F6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8DBDF24-1204-435C-BE91-E64ABDE35F51}" srcId="{B0DB5B34-85D7-4388-A86F-349931F18262}" destId="{B3A96C44-B6A4-4EAA-84F3-6F29AF283D38}" srcOrd="1" destOrd="0" parTransId="{492A3169-0240-4E02-A984-E01F7B6D2431}" sibTransId="{F9C38515-A043-410D-85CE-F91FFBA8B40F}"/>
    <dgm:cxn modelId="{7873F7FC-4C60-45A5-B7AC-1858020AAE94}" srcId="{B0DB5B34-85D7-4388-A86F-349931F18262}" destId="{50286B76-4A97-47BA-B110-5BA06B88F06B}" srcOrd="2" destOrd="0" parTransId="{87211B73-4212-46C4-88C9-F5C83C061711}" sibTransId="{685BFAFD-33D4-460A-84EE-302CEAA08DF6}"/>
    <dgm:cxn modelId="{BAEF2387-B283-41B1-B298-15AA04D5B4FE}" srcId="{B0DB5B34-85D7-4388-A86F-349931F18262}" destId="{789E27E8-E43F-4EA6-A7BD-DB2CF70E126C}" srcOrd="0" destOrd="0" parTransId="{C16DAB9C-FED7-4C9F-94C3-9D6718B5912F}" sibTransId="{67188D51-DE77-4E21-8E04-7D838FACC42E}"/>
    <dgm:cxn modelId="{D8D01709-A72D-47E0-BD48-7675B825DE9D}" srcId="{B0DB5B34-85D7-4388-A86F-349931F18262}" destId="{3E5FBED1-F0F1-4170-9593-51942F88F602}" srcOrd="4" destOrd="0" parTransId="{F71E91DE-A22A-42BA-85EB-2B02A9719875}" sibTransId="{FD137E6F-0F42-4532-90F7-E1551D7838EB}"/>
    <dgm:cxn modelId="{4CDDE136-03CD-45B6-B72D-BCA060523982}" srcId="{B0DB5B34-85D7-4388-A86F-349931F18262}" destId="{65743AEB-BD77-4D3A-90D1-C82213615D3F}" srcOrd="3" destOrd="0" parTransId="{D437829B-582C-48F2-B23E-FA5F940363BB}" sibTransId="{4DB0F8D7-572A-4416-9FF2-7FF4502153C4}"/>
    <dgm:cxn modelId="{FD33D234-4ED0-4D51-A478-5F56CC2520A1}" type="presOf" srcId="{789E27E8-E43F-4EA6-A7BD-DB2CF70E126C}" destId="{AA77B550-468C-44B4-951E-471A8CF862DE}" srcOrd="0" destOrd="0" presId="urn:microsoft.com/office/officeart/2005/8/layout/vList5"/>
    <dgm:cxn modelId="{D1BB33D9-FBA2-460D-A8D9-908ED5BC23CD}" type="presOf" srcId="{B3A96C44-B6A4-4EAA-84F3-6F29AF283D38}" destId="{AF0B191B-7F04-4080-81E1-422755AD06B3}" srcOrd="0" destOrd="0" presId="urn:microsoft.com/office/officeart/2005/8/layout/vList5"/>
    <dgm:cxn modelId="{0FE6CF8B-AD8C-4669-BE22-8EC90B2BD80D}" type="presOf" srcId="{B0DB5B34-85D7-4388-A86F-349931F18262}" destId="{9905966A-3DD0-4BD2-9829-B846821914D5}" srcOrd="0" destOrd="0" presId="urn:microsoft.com/office/officeart/2005/8/layout/vList5"/>
    <dgm:cxn modelId="{01EA9A42-BA41-4194-9FEC-1DC8F1751109}" type="presOf" srcId="{3E5FBED1-F0F1-4170-9593-51942F88F602}" destId="{8500904F-9A13-422D-9297-5ED9E859525D}" srcOrd="0" destOrd="0" presId="urn:microsoft.com/office/officeart/2005/8/layout/vList5"/>
    <dgm:cxn modelId="{45336C9C-72AC-4D7F-AD20-3E4B4DC25B55}" type="presOf" srcId="{50286B76-4A97-47BA-B110-5BA06B88F06B}" destId="{294F26E9-8E29-4CF4-B1BE-10553A11B36A}" srcOrd="0" destOrd="0" presId="urn:microsoft.com/office/officeart/2005/8/layout/vList5"/>
    <dgm:cxn modelId="{E2E35E97-6DAC-4D86-B651-F14123195BEC}" type="presOf" srcId="{65743AEB-BD77-4D3A-90D1-C82213615D3F}" destId="{F602BE83-74BD-4CA2-93AC-F4D4911E7791}" srcOrd="0" destOrd="0" presId="urn:microsoft.com/office/officeart/2005/8/layout/vList5"/>
    <dgm:cxn modelId="{F66C0E75-92EB-45DD-ACC1-2F9392E6B23D}" type="presParOf" srcId="{9905966A-3DD0-4BD2-9829-B846821914D5}" destId="{1A729745-2FCD-469D-913D-9F745B7F0234}" srcOrd="0" destOrd="0" presId="urn:microsoft.com/office/officeart/2005/8/layout/vList5"/>
    <dgm:cxn modelId="{D1CA70EB-509F-49AE-AB6E-D5B7FE79DD7C}" type="presParOf" srcId="{1A729745-2FCD-469D-913D-9F745B7F0234}" destId="{AA77B550-468C-44B4-951E-471A8CF862DE}" srcOrd="0" destOrd="0" presId="urn:microsoft.com/office/officeart/2005/8/layout/vList5"/>
    <dgm:cxn modelId="{0E7B0F85-7ED0-4CA1-B754-EAA7A19ADA95}" type="presParOf" srcId="{9905966A-3DD0-4BD2-9829-B846821914D5}" destId="{06595540-410E-4560-AED8-8236AC731F75}" srcOrd="1" destOrd="0" presId="urn:microsoft.com/office/officeart/2005/8/layout/vList5"/>
    <dgm:cxn modelId="{9DE9471C-3C1A-44B3-90BD-368EE6D61743}" type="presParOf" srcId="{9905966A-3DD0-4BD2-9829-B846821914D5}" destId="{E35D69BC-8385-4C98-B849-7150D918CA95}" srcOrd="2" destOrd="0" presId="urn:microsoft.com/office/officeart/2005/8/layout/vList5"/>
    <dgm:cxn modelId="{7A4E7A85-4F19-4051-9098-583AC75316F7}" type="presParOf" srcId="{E35D69BC-8385-4C98-B849-7150D918CA95}" destId="{AF0B191B-7F04-4080-81E1-422755AD06B3}" srcOrd="0" destOrd="0" presId="urn:microsoft.com/office/officeart/2005/8/layout/vList5"/>
    <dgm:cxn modelId="{AC757708-23D8-436F-8946-C6C46246E4E4}" type="presParOf" srcId="{9905966A-3DD0-4BD2-9829-B846821914D5}" destId="{E2089443-0FC1-413A-B39A-4B2DF5BA8573}" srcOrd="3" destOrd="0" presId="urn:microsoft.com/office/officeart/2005/8/layout/vList5"/>
    <dgm:cxn modelId="{D8B23F16-99D3-43D0-B265-35B4CADC0CCC}" type="presParOf" srcId="{9905966A-3DD0-4BD2-9829-B846821914D5}" destId="{1A583627-75C4-4657-BD9E-07B822D807A4}" srcOrd="4" destOrd="0" presId="urn:microsoft.com/office/officeart/2005/8/layout/vList5"/>
    <dgm:cxn modelId="{E968057B-2FBD-4CA8-B6D3-B519551696EB}" type="presParOf" srcId="{1A583627-75C4-4657-BD9E-07B822D807A4}" destId="{294F26E9-8E29-4CF4-B1BE-10553A11B36A}" srcOrd="0" destOrd="0" presId="urn:microsoft.com/office/officeart/2005/8/layout/vList5"/>
    <dgm:cxn modelId="{9A6E3A02-B001-4559-A7CD-A3584A77FF12}" type="presParOf" srcId="{9905966A-3DD0-4BD2-9829-B846821914D5}" destId="{3F07A30A-6CED-4086-9422-1B74777A187B}" srcOrd="5" destOrd="0" presId="urn:microsoft.com/office/officeart/2005/8/layout/vList5"/>
    <dgm:cxn modelId="{8E9AC561-068F-40E0-882B-65A2515C1742}" type="presParOf" srcId="{9905966A-3DD0-4BD2-9829-B846821914D5}" destId="{B8C8C4BB-60EE-495A-8749-EBE14E7CC860}" srcOrd="6" destOrd="0" presId="urn:microsoft.com/office/officeart/2005/8/layout/vList5"/>
    <dgm:cxn modelId="{50D9B8F8-3544-4DDE-9815-2C7081181175}" type="presParOf" srcId="{B8C8C4BB-60EE-495A-8749-EBE14E7CC860}" destId="{F602BE83-74BD-4CA2-93AC-F4D4911E7791}" srcOrd="0" destOrd="0" presId="urn:microsoft.com/office/officeart/2005/8/layout/vList5"/>
    <dgm:cxn modelId="{6CE4A22B-31BD-4848-AB5A-15CB521AC47E}" type="presParOf" srcId="{9905966A-3DD0-4BD2-9829-B846821914D5}" destId="{1DBFA8BD-4832-436F-8AC1-F69344410D29}" srcOrd="7" destOrd="0" presId="urn:microsoft.com/office/officeart/2005/8/layout/vList5"/>
    <dgm:cxn modelId="{B039F27F-DD1C-42D6-8A42-2C6554304B7E}" type="presParOf" srcId="{9905966A-3DD0-4BD2-9829-B846821914D5}" destId="{3D9BFDC0-1D91-4B2F-B031-BA3872BCE472}" srcOrd="8" destOrd="0" presId="urn:microsoft.com/office/officeart/2005/8/layout/vList5"/>
    <dgm:cxn modelId="{A309A73C-7841-404D-A740-7E79313F0871}" type="presParOf" srcId="{3D9BFDC0-1D91-4B2F-B031-BA3872BCE472}" destId="{8500904F-9A13-422D-9297-5ED9E859525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DB5B34-85D7-4388-A86F-349931F18262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789E27E8-E43F-4EA6-A7BD-DB2CF70E126C}">
      <dgm:prSet/>
      <dgm:spPr/>
      <dgm:t>
        <a:bodyPr/>
        <a:lstStyle/>
        <a:p>
          <a:r>
            <a:rPr lang="pt-PT" b="1" i="1" dirty="0" smtClean="0"/>
            <a:t>Respeite as convenções/regras do grupo</a:t>
          </a:r>
          <a:endParaRPr lang="pt-PT" dirty="0" smtClean="0"/>
        </a:p>
      </dgm:t>
    </dgm:pt>
    <dgm:pt modelId="{C16DAB9C-FED7-4C9F-94C3-9D6718B5912F}" type="parTrans" cxnId="{BAEF2387-B283-41B1-B298-15AA04D5B4FE}">
      <dgm:prSet/>
      <dgm:spPr/>
      <dgm:t>
        <a:bodyPr/>
        <a:lstStyle/>
        <a:p>
          <a:endParaRPr lang="pt-PT"/>
        </a:p>
      </dgm:t>
    </dgm:pt>
    <dgm:pt modelId="{67188D51-DE77-4E21-8E04-7D838FACC42E}" type="sibTrans" cxnId="{BAEF2387-B283-41B1-B298-15AA04D5B4FE}">
      <dgm:prSet/>
      <dgm:spPr/>
      <dgm:t>
        <a:bodyPr/>
        <a:lstStyle/>
        <a:p>
          <a:endParaRPr lang="pt-PT"/>
        </a:p>
      </dgm:t>
    </dgm:pt>
    <dgm:pt modelId="{B3A96C44-B6A4-4EAA-84F3-6F29AF283D38}">
      <dgm:prSet/>
      <dgm:spPr/>
      <dgm:t>
        <a:bodyPr/>
        <a:lstStyle/>
        <a:p>
          <a:r>
            <a:rPr lang="pt-PT" b="1" i="1" dirty="0" smtClean="0"/>
            <a:t>Respeitar o direito da pessoa angustiada ter determinados sentimentos. </a:t>
          </a:r>
          <a:endParaRPr lang="pt-PT" dirty="0" smtClean="0"/>
        </a:p>
      </dgm:t>
    </dgm:pt>
    <dgm:pt modelId="{492A3169-0240-4E02-A984-E01F7B6D2431}" type="parTrans" cxnId="{88DBDF24-1204-435C-BE91-E64ABDE35F51}">
      <dgm:prSet/>
      <dgm:spPr/>
      <dgm:t>
        <a:bodyPr/>
        <a:lstStyle/>
        <a:p>
          <a:endParaRPr lang="pt-PT"/>
        </a:p>
      </dgm:t>
    </dgm:pt>
    <dgm:pt modelId="{F9C38515-A043-410D-85CE-F91FFBA8B40F}" type="sibTrans" cxnId="{88DBDF24-1204-435C-BE91-E64ABDE35F51}">
      <dgm:prSet/>
      <dgm:spPr/>
      <dgm:t>
        <a:bodyPr/>
        <a:lstStyle/>
        <a:p>
          <a:endParaRPr lang="pt-PT"/>
        </a:p>
      </dgm:t>
    </dgm:pt>
    <dgm:pt modelId="{3E5FBED1-F0F1-4170-9593-51942F88F602}">
      <dgm:prSet/>
      <dgm:spPr/>
      <dgm:t>
        <a:bodyPr/>
        <a:lstStyle/>
        <a:p>
          <a:r>
            <a:rPr lang="pt-PT" b="1" i="1" dirty="0" smtClean="0"/>
            <a:t>Detecte padrões de manipulação.</a:t>
          </a:r>
          <a:r>
            <a:rPr lang="pt-PT" dirty="0" smtClean="0"/>
            <a:t>  </a:t>
          </a:r>
        </a:p>
      </dgm:t>
    </dgm:pt>
    <dgm:pt modelId="{F71E91DE-A22A-42BA-85EB-2B02A9719875}" type="parTrans" cxnId="{D8D01709-A72D-47E0-BD48-7675B825DE9D}">
      <dgm:prSet/>
      <dgm:spPr/>
      <dgm:t>
        <a:bodyPr/>
        <a:lstStyle/>
        <a:p>
          <a:endParaRPr lang="pt-PT"/>
        </a:p>
      </dgm:t>
    </dgm:pt>
    <dgm:pt modelId="{FD137E6F-0F42-4532-90F7-E1551D7838EB}" type="sibTrans" cxnId="{D8D01709-A72D-47E0-BD48-7675B825DE9D}">
      <dgm:prSet/>
      <dgm:spPr/>
      <dgm:t>
        <a:bodyPr/>
        <a:lstStyle/>
        <a:p>
          <a:endParaRPr lang="pt-PT"/>
        </a:p>
      </dgm:t>
    </dgm:pt>
    <dgm:pt modelId="{50286B76-4A97-47BA-B110-5BA06B88F06B}">
      <dgm:prSet/>
      <dgm:spPr/>
      <dgm:t>
        <a:bodyPr/>
        <a:lstStyle/>
        <a:p>
          <a:r>
            <a:rPr lang="pt-PT" b="1" i="1" dirty="0" smtClean="0"/>
            <a:t>Encoraje o grupo a aprender.</a:t>
          </a:r>
          <a:r>
            <a:rPr lang="pt-PT" dirty="0" smtClean="0"/>
            <a:t> </a:t>
          </a:r>
        </a:p>
      </dgm:t>
    </dgm:pt>
    <dgm:pt modelId="{87211B73-4212-46C4-88C9-F5C83C061711}" type="parTrans" cxnId="{7873F7FC-4C60-45A5-B7AC-1858020AAE94}">
      <dgm:prSet/>
      <dgm:spPr/>
      <dgm:t>
        <a:bodyPr/>
        <a:lstStyle/>
        <a:p>
          <a:endParaRPr lang="pt-PT"/>
        </a:p>
      </dgm:t>
    </dgm:pt>
    <dgm:pt modelId="{685BFAFD-33D4-460A-84EE-302CEAA08DF6}" type="sibTrans" cxnId="{7873F7FC-4C60-45A5-B7AC-1858020AAE94}">
      <dgm:prSet/>
      <dgm:spPr/>
      <dgm:t>
        <a:bodyPr/>
        <a:lstStyle/>
        <a:p>
          <a:endParaRPr lang="pt-PT"/>
        </a:p>
      </dgm:t>
    </dgm:pt>
    <dgm:pt modelId="{65743AEB-BD77-4D3A-90D1-C82213615D3F}">
      <dgm:prSet/>
      <dgm:spPr/>
      <dgm:t>
        <a:bodyPr/>
        <a:lstStyle/>
        <a:p>
          <a:r>
            <a:rPr lang="pt-PT" b="1" i="1" dirty="0" smtClean="0"/>
            <a:t>Proteja os objectivos do grupo.</a:t>
          </a:r>
        </a:p>
      </dgm:t>
    </dgm:pt>
    <dgm:pt modelId="{4DB0F8D7-572A-4416-9FF2-7FF4502153C4}" type="sibTrans" cxnId="{4CDDE136-03CD-45B6-B72D-BCA060523982}">
      <dgm:prSet/>
      <dgm:spPr/>
      <dgm:t>
        <a:bodyPr/>
        <a:lstStyle/>
        <a:p>
          <a:endParaRPr lang="pt-PT"/>
        </a:p>
      </dgm:t>
    </dgm:pt>
    <dgm:pt modelId="{D437829B-582C-48F2-B23E-FA5F940363BB}" type="parTrans" cxnId="{4CDDE136-03CD-45B6-B72D-BCA060523982}">
      <dgm:prSet/>
      <dgm:spPr/>
      <dgm:t>
        <a:bodyPr/>
        <a:lstStyle/>
        <a:p>
          <a:endParaRPr lang="pt-PT"/>
        </a:p>
      </dgm:t>
    </dgm:pt>
    <dgm:pt modelId="{9905966A-3DD0-4BD2-9829-B846821914D5}" type="pres">
      <dgm:prSet presAssocID="{B0DB5B34-85D7-4388-A86F-349931F18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A729745-2FCD-469D-913D-9F745B7F0234}" type="pres">
      <dgm:prSet presAssocID="{789E27E8-E43F-4EA6-A7BD-DB2CF70E126C}" presName="linNode" presStyleCnt="0"/>
      <dgm:spPr/>
    </dgm:pt>
    <dgm:pt modelId="{AA77B550-468C-44B4-951E-471A8CF862DE}" type="pres">
      <dgm:prSet presAssocID="{789E27E8-E43F-4EA6-A7BD-DB2CF70E126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595540-410E-4560-AED8-8236AC731F75}" type="pres">
      <dgm:prSet presAssocID="{67188D51-DE77-4E21-8E04-7D838FACC42E}" presName="sp" presStyleCnt="0"/>
      <dgm:spPr/>
    </dgm:pt>
    <dgm:pt modelId="{E35D69BC-8385-4C98-B849-7150D918CA95}" type="pres">
      <dgm:prSet presAssocID="{B3A96C44-B6A4-4EAA-84F3-6F29AF283D38}" presName="linNode" presStyleCnt="0"/>
      <dgm:spPr/>
    </dgm:pt>
    <dgm:pt modelId="{AF0B191B-7F04-4080-81E1-422755AD06B3}" type="pres">
      <dgm:prSet presAssocID="{B3A96C44-B6A4-4EAA-84F3-6F29AF283D38}" presName="parentText" presStyleLbl="node1" presStyleIdx="1" presStyleCnt="5" custLinFactNeighborX="-322" custLinFactNeighborY="-305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2089443-0FC1-413A-B39A-4B2DF5BA8573}" type="pres">
      <dgm:prSet presAssocID="{F9C38515-A043-410D-85CE-F91FFBA8B40F}" presName="sp" presStyleCnt="0"/>
      <dgm:spPr/>
    </dgm:pt>
    <dgm:pt modelId="{1A583627-75C4-4657-BD9E-07B822D807A4}" type="pres">
      <dgm:prSet presAssocID="{50286B76-4A97-47BA-B110-5BA06B88F06B}" presName="linNode" presStyleCnt="0"/>
      <dgm:spPr/>
    </dgm:pt>
    <dgm:pt modelId="{294F26E9-8E29-4CF4-B1BE-10553A11B36A}" type="pres">
      <dgm:prSet presAssocID="{50286B76-4A97-47BA-B110-5BA06B88F06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07A30A-6CED-4086-9422-1B74777A187B}" type="pres">
      <dgm:prSet presAssocID="{685BFAFD-33D4-460A-84EE-302CEAA08DF6}" presName="sp" presStyleCnt="0"/>
      <dgm:spPr/>
    </dgm:pt>
    <dgm:pt modelId="{B8C8C4BB-60EE-495A-8749-EBE14E7CC860}" type="pres">
      <dgm:prSet presAssocID="{65743AEB-BD77-4D3A-90D1-C82213615D3F}" presName="linNode" presStyleCnt="0"/>
      <dgm:spPr/>
    </dgm:pt>
    <dgm:pt modelId="{F602BE83-74BD-4CA2-93AC-F4D4911E7791}" type="pres">
      <dgm:prSet presAssocID="{65743AEB-BD77-4D3A-90D1-C82213615D3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BFA8BD-4832-436F-8AC1-F69344410D29}" type="pres">
      <dgm:prSet presAssocID="{4DB0F8D7-572A-4416-9FF2-7FF4502153C4}" presName="sp" presStyleCnt="0"/>
      <dgm:spPr/>
    </dgm:pt>
    <dgm:pt modelId="{3D9BFDC0-1D91-4B2F-B031-BA3872BCE472}" type="pres">
      <dgm:prSet presAssocID="{3E5FBED1-F0F1-4170-9593-51942F88F602}" presName="linNode" presStyleCnt="0"/>
      <dgm:spPr/>
    </dgm:pt>
    <dgm:pt modelId="{8500904F-9A13-422D-9297-5ED9E859525D}" type="pres">
      <dgm:prSet presAssocID="{3E5FBED1-F0F1-4170-9593-51942F88F6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8DBDF24-1204-435C-BE91-E64ABDE35F51}" srcId="{B0DB5B34-85D7-4388-A86F-349931F18262}" destId="{B3A96C44-B6A4-4EAA-84F3-6F29AF283D38}" srcOrd="1" destOrd="0" parTransId="{492A3169-0240-4E02-A984-E01F7B6D2431}" sibTransId="{F9C38515-A043-410D-85CE-F91FFBA8B40F}"/>
    <dgm:cxn modelId="{7873F7FC-4C60-45A5-B7AC-1858020AAE94}" srcId="{B0DB5B34-85D7-4388-A86F-349931F18262}" destId="{50286B76-4A97-47BA-B110-5BA06B88F06B}" srcOrd="2" destOrd="0" parTransId="{87211B73-4212-46C4-88C9-F5C83C061711}" sibTransId="{685BFAFD-33D4-460A-84EE-302CEAA08DF6}"/>
    <dgm:cxn modelId="{A5E4C33F-CFCB-4F62-AF10-FF5B4298589C}" type="presOf" srcId="{3E5FBED1-F0F1-4170-9593-51942F88F602}" destId="{8500904F-9A13-422D-9297-5ED9E859525D}" srcOrd="0" destOrd="0" presId="urn:microsoft.com/office/officeart/2005/8/layout/vList5"/>
    <dgm:cxn modelId="{373ECAA3-1DCE-4A78-BCFF-AF2F38DD0A80}" type="presOf" srcId="{789E27E8-E43F-4EA6-A7BD-DB2CF70E126C}" destId="{AA77B550-468C-44B4-951E-471A8CF862DE}" srcOrd="0" destOrd="0" presId="urn:microsoft.com/office/officeart/2005/8/layout/vList5"/>
    <dgm:cxn modelId="{BAEF2387-B283-41B1-B298-15AA04D5B4FE}" srcId="{B0DB5B34-85D7-4388-A86F-349931F18262}" destId="{789E27E8-E43F-4EA6-A7BD-DB2CF70E126C}" srcOrd="0" destOrd="0" parTransId="{C16DAB9C-FED7-4C9F-94C3-9D6718B5912F}" sibTransId="{67188D51-DE77-4E21-8E04-7D838FACC42E}"/>
    <dgm:cxn modelId="{D8D01709-A72D-47E0-BD48-7675B825DE9D}" srcId="{B0DB5B34-85D7-4388-A86F-349931F18262}" destId="{3E5FBED1-F0F1-4170-9593-51942F88F602}" srcOrd="4" destOrd="0" parTransId="{F71E91DE-A22A-42BA-85EB-2B02A9719875}" sibTransId="{FD137E6F-0F42-4532-90F7-E1551D7838EB}"/>
    <dgm:cxn modelId="{4CDDE136-03CD-45B6-B72D-BCA060523982}" srcId="{B0DB5B34-85D7-4388-A86F-349931F18262}" destId="{65743AEB-BD77-4D3A-90D1-C82213615D3F}" srcOrd="3" destOrd="0" parTransId="{D437829B-582C-48F2-B23E-FA5F940363BB}" sibTransId="{4DB0F8D7-572A-4416-9FF2-7FF4502153C4}"/>
    <dgm:cxn modelId="{CE264BFE-6E56-43A0-B26E-58D608D35966}" type="presOf" srcId="{65743AEB-BD77-4D3A-90D1-C82213615D3F}" destId="{F602BE83-74BD-4CA2-93AC-F4D4911E7791}" srcOrd="0" destOrd="0" presId="urn:microsoft.com/office/officeart/2005/8/layout/vList5"/>
    <dgm:cxn modelId="{AE1396D7-3BDB-494F-A483-A9CA097C39F5}" type="presOf" srcId="{B3A96C44-B6A4-4EAA-84F3-6F29AF283D38}" destId="{AF0B191B-7F04-4080-81E1-422755AD06B3}" srcOrd="0" destOrd="0" presId="urn:microsoft.com/office/officeart/2005/8/layout/vList5"/>
    <dgm:cxn modelId="{B23FFFC9-18A1-4EE0-A79A-B889712EEA68}" type="presOf" srcId="{B0DB5B34-85D7-4388-A86F-349931F18262}" destId="{9905966A-3DD0-4BD2-9829-B846821914D5}" srcOrd="0" destOrd="0" presId="urn:microsoft.com/office/officeart/2005/8/layout/vList5"/>
    <dgm:cxn modelId="{FBC4ED0B-E676-4DE1-988C-33CF3DB69EF2}" type="presOf" srcId="{50286B76-4A97-47BA-B110-5BA06B88F06B}" destId="{294F26E9-8E29-4CF4-B1BE-10553A11B36A}" srcOrd="0" destOrd="0" presId="urn:microsoft.com/office/officeart/2005/8/layout/vList5"/>
    <dgm:cxn modelId="{37FFDE8F-3AC8-4DBA-9A0C-4DF0BDB366D3}" type="presParOf" srcId="{9905966A-3DD0-4BD2-9829-B846821914D5}" destId="{1A729745-2FCD-469D-913D-9F745B7F0234}" srcOrd="0" destOrd="0" presId="urn:microsoft.com/office/officeart/2005/8/layout/vList5"/>
    <dgm:cxn modelId="{1D2556AB-DC66-4B4B-935A-1BD8AEF9DC92}" type="presParOf" srcId="{1A729745-2FCD-469D-913D-9F745B7F0234}" destId="{AA77B550-468C-44B4-951E-471A8CF862DE}" srcOrd="0" destOrd="0" presId="urn:microsoft.com/office/officeart/2005/8/layout/vList5"/>
    <dgm:cxn modelId="{FD26A336-B922-4E12-BB5D-3B94C9414E48}" type="presParOf" srcId="{9905966A-3DD0-4BD2-9829-B846821914D5}" destId="{06595540-410E-4560-AED8-8236AC731F75}" srcOrd="1" destOrd="0" presId="urn:microsoft.com/office/officeart/2005/8/layout/vList5"/>
    <dgm:cxn modelId="{A27F0B05-65B6-4DD5-82E1-0BFE701CB3A3}" type="presParOf" srcId="{9905966A-3DD0-4BD2-9829-B846821914D5}" destId="{E35D69BC-8385-4C98-B849-7150D918CA95}" srcOrd="2" destOrd="0" presId="urn:microsoft.com/office/officeart/2005/8/layout/vList5"/>
    <dgm:cxn modelId="{524C6E12-07E6-4AFE-8C47-D08181D12FE0}" type="presParOf" srcId="{E35D69BC-8385-4C98-B849-7150D918CA95}" destId="{AF0B191B-7F04-4080-81E1-422755AD06B3}" srcOrd="0" destOrd="0" presId="urn:microsoft.com/office/officeart/2005/8/layout/vList5"/>
    <dgm:cxn modelId="{42FDD422-E8AA-4919-A7E2-70959D4AFABB}" type="presParOf" srcId="{9905966A-3DD0-4BD2-9829-B846821914D5}" destId="{E2089443-0FC1-413A-B39A-4B2DF5BA8573}" srcOrd="3" destOrd="0" presId="urn:microsoft.com/office/officeart/2005/8/layout/vList5"/>
    <dgm:cxn modelId="{7C17C0BF-651B-47DC-BB71-05885F3D4726}" type="presParOf" srcId="{9905966A-3DD0-4BD2-9829-B846821914D5}" destId="{1A583627-75C4-4657-BD9E-07B822D807A4}" srcOrd="4" destOrd="0" presId="urn:microsoft.com/office/officeart/2005/8/layout/vList5"/>
    <dgm:cxn modelId="{75E8F932-9B60-47B2-B45C-9AD5022B8E5F}" type="presParOf" srcId="{1A583627-75C4-4657-BD9E-07B822D807A4}" destId="{294F26E9-8E29-4CF4-B1BE-10553A11B36A}" srcOrd="0" destOrd="0" presId="urn:microsoft.com/office/officeart/2005/8/layout/vList5"/>
    <dgm:cxn modelId="{A78EBD3E-29EF-4FDB-BFF0-CA8401CABCAA}" type="presParOf" srcId="{9905966A-3DD0-4BD2-9829-B846821914D5}" destId="{3F07A30A-6CED-4086-9422-1B74777A187B}" srcOrd="5" destOrd="0" presId="urn:microsoft.com/office/officeart/2005/8/layout/vList5"/>
    <dgm:cxn modelId="{7DFA84A5-6219-4E71-BC42-8E196D3E38B0}" type="presParOf" srcId="{9905966A-3DD0-4BD2-9829-B846821914D5}" destId="{B8C8C4BB-60EE-495A-8749-EBE14E7CC860}" srcOrd="6" destOrd="0" presId="urn:microsoft.com/office/officeart/2005/8/layout/vList5"/>
    <dgm:cxn modelId="{C0D8A17E-38A7-4AFD-AF82-4CE161A6B355}" type="presParOf" srcId="{B8C8C4BB-60EE-495A-8749-EBE14E7CC860}" destId="{F602BE83-74BD-4CA2-93AC-F4D4911E7791}" srcOrd="0" destOrd="0" presId="urn:microsoft.com/office/officeart/2005/8/layout/vList5"/>
    <dgm:cxn modelId="{A20CAE56-D58A-4367-A9D6-1EA8197BE4DF}" type="presParOf" srcId="{9905966A-3DD0-4BD2-9829-B846821914D5}" destId="{1DBFA8BD-4832-436F-8AC1-F69344410D29}" srcOrd="7" destOrd="0" presId="urn:microsoft.com/office/officeart/2005/8/layout/vList5"/>
    <dgm:cxn modelId="{6B98E2AB-642C-463E-97F6-CCBF0F8EE206}" type="presParOf" srcId="{9905966A-3DD0-4BD2-9829-B846821914D5}" destId="{3D9BFDC0-1D91-4B2F-B031-BA3872BCE472}" srcOrd="8" destOrd="0" presId="urn:microsoft.com/office/officeart/2005/8/layout/vList5"/>
    <dgm:cxn modelId="{97453B68-D4C6-4F83-B016-11D12742426A}" type="presParOf" srcId="{3D9BFDC0-1D91-4B2F-B031-BA3872BCE472}" destId="{8500904F-9A13-422D-9297-5ED9E859525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46718-358D-451B-9E7E-0E49BD3F21C6}">
      <dsp:nvSpPr>
        <dsp:cNvPr id="0" name=""/>
        <dsp:cNvSpPr/>
      </dsp:nvSpPr>
      <dsp:spPr>
        <a:xfrm>
          <a:off x="0" y="0"/>
          <a:ext cx="7560840" cy="40324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Artigo dividido em três capítulos:</a:t>
          </a:r>
          <a:endParaRPr lang="pt-PT" sz="3600" kern="1200" dirty="0"/>
        </a:p>
      </dsp:txBody>
      <dsp:txXfrm>
        <a:off x="0" y="0"/>
        <a:ext cx="7560840" cy="2177521"/>
      </dsp:txXfrm>
    </dsp:sp>
    <dsp:sp modelId="{463D4504-36A2-452D-863D-18442C4929AC}">
      <dsp:nvSpPr>
        <dsp:cNvPr id="0" name=""/>
        <dsp:cNvSpPr/>
      </dsp:nvSpPr>
      <dsp:spPr>
        <a:xfrm>
          <a:off x="3691" y="2096872"/>
          <a:ext cx="2517818" cy="185492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9. Estratégias para combater problemas de comportamento</a:t>
          </a:r>
          <a:endParaRPr lang="pt-PT" sz="2000" kern="1200" dirty="0"/>
        </a:p>
      </dsp:txBody>
      <dsp:txXfrm>
        <a:off x="3691" y="2096872"/>
        <a:ext cx="2517818" cy="1854926"/>
      </dsp:txXfrm>
    </dsp:sp>
    <dsp:sp modelId="{9ADB628C-1B2A-458B-ABCA-94791E6E95F0}">
      <dsp:nvSpPr>
        <dsp:cNvPr id="0" name=""/>
        <dsp:cNvSpPr/>
      </dsp:nvSpPr>
      <dsp:spPr>
        <a:xfrm>
          <a:off x="2521510" y="2096872"/>
          <a:ext cx="2517818" cy="185492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smtClean="0"/>
            <a:t>10. Grupos que não funcionam - perceber e combater padrões disfuncionais em comportamentos de grupo</a:t>
          </a:r>
          <a:endParaRPr lang="pt-PT" sz="2000" kern="1200" dirty="0"/>
        </a:p>
      </dsp:txBody>
      <dsp:txXfrm>
        <a:off x="2521510" y="2096872"/>
        <a:ext cx="2517818" cy="1854926"/>
      </dsp:txXfrm>
    </dsp:sp>
    <dsp:sp modelId="{2DBF990E-65E4-4886-AABC-233B7E75E098}">
      <dsp:nvSpPr>
        <dsp:cNvPr id="0" name=""/>
        <dsp:cNvSpPr/>
      </dsp:nvSpPr>
      <dsp:spPr>
        <a:xfrm>
          <a:off x="5039329" y="2096872"/>
          <a:ext cx="2517818" cy="185492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smtClean="0"/>
            <a:t>11. Gerir o começo, o meio e o fim: os limites do grupo</a:t>
          </a:r>
          <a:endParaRPr lang="pt-PT" sz="2000" kern="1200" dirty="0" smtClean="0"/>
        </a:p>
      </dsp:txBody>
      <dsp:txXfrm>
        <a:off x="5039329" y="2096872"/>
        <a:ext cx="2517818" cy="18549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B94441-3659-4D2C-BB28-D438601B59BE}" type="datetimeFigureOut">
              <a:rPr lang="pt-PT"/>
              <a:pPr>
                <a:defRPr/>
              </a:pPr>
              <a:t>23-05-2013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331658-6E0E-4F0D-A941-EC65E783766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9688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04A145-F3C2-4DA0-A441-9A767205CB0F}" type="datetimeFigureOut">
              <a:rPr lang="pt-PT"/>
              <a:pPr>
                <a:defRPr/>
              </a:pPr>
              <a:t>23-05-2013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17391E-836E-4C64-8580-1016CC3DF37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475850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A78E35-8A8E-4FF8-8F79-DB7075786F7D}" type="slidenum">
              <a:rPr lang="pt-PT" smtClean="0"/>
              <a:pPr/>
              <a:t>1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xmlns="" val="196309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86A40-BDDB-4C67-B78C-A9C5CE73072B}" type="slidenum">
              <a:rPr lang="pt-PT" smtClean="0"/>
              <a:pPr/>
              <a:t>5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xmlns="" val="338590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7391E-836E-4C64-8580-1016CC3DF370}" type="slidenum">
              <a:rPr lang="pt-PT" smtClean="0"/>
              <a:pPr>
                <a:defRPr/>
              </a:pPr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7146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1382D-0F0F-45A6-B5CE-4F4D40FA08FE}" type="slidenum">
              <a:rPr lang="pt-PT" smtClean="0"/>
              <a:pPr/>
              <a:t>32</a:t>
            </a:fld>
            <a:endParaRPr lang="pt-PT" smtClean="0"/>
          </a:p>
        </p:txBody>
      </p:sp>
    </p:spTree>
    <p:extLst>
      <p:ext uri="{BB962C8B-B14F-4D97-AF65-F5344CB8AC3E}">
        <p14:creationId xmlns:p14="http://schemas.microsoft.com/office/powerpoint/2010/main" xmlns="" val="40455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549275"/>
            <a:ext cx="2090737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119813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maral\Desktop\Templates iseg JPEG\capa mestrado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5492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4427538" y="2924175"/>
            <a:ext cx="2520950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500" dirty="0" smtClean="0"/>
              <a:t>www.iseg.utl.pt</a:t>
            </a:r>
            <a:endParaRPr lang="pt-PT" sz="2500" dirty="0"/>
          </a:p>
        </p:txBody>
      </p:sp>
      <p:pic>
        <p:nvPicPr>
          <p:cNvPr id="3075" name="Picture 3" descr="C:\Documents and Settings\ramaral\Desktop\Templates iseg JPEG\contra capa mestrado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4427538" y="2890838"/>
            <a:ext cx="2520950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500" dirty="0" smtClean="0"/>
              <a:t>www.iseg.utl.pt</a:t>
            </a:r>
            <a:endParaRPr lang="pt-PT" sz="2500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PT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frm=1&amp;source=images&amp;cd=&amp;cad=rja&amp;docid=tPQKRpmDuvWcxM&amp;tbnid=GcqXKtZ5Lxd2jM:&amp;ved=&amp;url=http://www.mastermindbr.com/saopaulo/quem_somos.asp&amp;ei=xe2cUeLII86f7Aarv4GgBw&amp;bvm=bv.46751780,d.ZGU&amp;psig=AFQjCNHu0zSTtB9o1alg0mjpIPevO2Oi3g&amp;ust=136932538199098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331913" y="2565400"/>
            <a:ext cx="6480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PT" sz="3700" i="1">
                <a:latin typeface="Arial Black" pitchFamily="34" charset="0"/>
              </a:rPr>
              <a:t/>
            </a:r>
            <a:br>
              <a:rPr lang="pt-PT" sz="3700" i="1">
                <a:latin typeface="Arial Black" pitchFamily="34" charset="0"/>
              </a:rPr>
            </a:br>
            <a:endParaRPr lang="pt-PT" sz="3700">
              <a:latin typeface="Arial Black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971600" y="1279526"/>
            <a:ext cx="6660541" cy="523220"/>
          </a:xfrm>
          <a:prstGeom prst="rect">
            <a:avLst/>
          </a:prstGeom>
          <a:solidFill>
            <a:srgbClr val="B11707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Mestrado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Gestão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Recursos</a:t>
            </a:r>
            <a:r>
              <a:rPr lang="en-GB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</a:rPr>
              <a:t>Humanos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348038" y="1916113"/>
            <a:ext cx="2305050" cy="366712"/>
          </a:xfrm>
          <a:prstGeom prst="rect">
            <a:avLst/>
          </a:prstGeom>
          <a:solidFill>
            <a:srgbClr val="B1170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+mj-lt"/>
              </a:rPr>
              <a:t>Gestão de Equipas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900113" y="2781300"/>
            <a:ext cx="71278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2800" b="1" dirty="0">
                <a:latin typeface="+mj-lt"/>
              </a:rPr>
              <a:t>      </a:t>
            </a:r>
            <a:r>
              <a:rPr lang="pt-PT" sz="3200" b="1" dirty="0">
                <a:latin typeface="+mj-lt"/>
              </a:rPr>
              <a:t>GROUP AND TEAM COACHING</a:t>
            </a:r>
          </a:p>
          <a:p>
            <a:pPr algn="ctr">
              <a:spcBef>
                <a:spcPct val="50000"/>
              </a:spcBef>
            </a:pPr>
            <a:r>
              <a:rPr lang="pt-PT" sz="2400" dirty="0">
                <a:latin typeface="+mj-lt"/>
              </a:rPr>
              <a:t>THE ESSENTIAL GUIDE </a:t>
            </a:r>
          </a:p>
          <a:p>
            <a:pPr algn="ctr">
              <a:spcBef>
                <a:spcPct val="50000"/>
              </a:spcBef>
            </a:pPr>
            <a:r>
              <a:rPr lang="pt-PT" sz="2000" dirty="0">
                <a:latin typeface="+mj-lt"/>
              </a:rPr>
              <a:t>Christine </a:t>
            </a:r>
            <a:r>
              <a:rPr lang="pt-PT" sz="2000" dirty="0" err="1">
                <a:latin typeface="+mj-lt"/>
              </a:rPr>
              <a:t>Thornton</a:t>
            </a:r>
            <a:endParaRPr lang="pt-PT" sz="2000" dirty="0">
              <a:latin typeface="+mj-lt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975350" y="4868863"/>
            <a:ext cx="31686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>
                <a:latin typeface="+mn-lt"/>
              </a:rPr>
              <a:t>António Mela nº l41413</a:t>
            </a:r>
          </a:p>
          <a:p>
            <a:pPr>
              <a:spcBef>
                <a:spcPct val="50000"/>
              </a:spcBef>
            </a:pPr>
            <a:r>
              <a:rPr lang="pt-PT" dirty="0">
                <a:latin typeface="+mn-lt"/>
              </a:rPr>
              <a:t>Jaqueline Ferreira nº l41636</a:t>
            </a:r>
          </a:p>
          <a:p>
            <a:pPr>
              <a:spcBef>
                <a:spcPct val="50000"/>
              </a:spcBef>
            </a:pPr>
            <a:r>
              <a:rPr lang="pt-PT" dirty="0">
                <a:latin typeface="+mn-lt"/>
              </a:rPr>
              <a:t>João Chichorro </a:t>
            </a:r>
            <a:r>
              <a:rPr lang="pt-PT" dirty="0" smtClean="0">
                <a:latin typeface="+mn-lt"/>
              </a:rPr>
              <a:t>nº l41204</a:t>
            </a:r>
            <a:endParaRPr lang="pt-PT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t-PT" dirty="0">
                <a:latin typeface="+mn-lt"/>
              </a:rPr>
              <a:t>Lígia Carreira </a:t>
            </a:r>
            <a:r>
              <a:rPr lang="pt-PT" dirty="0" smtClean="0">
                <a:latin typeface="+mn-lt"/>
              </a:rPr>
              <a:t>nºl42267</a:t>
            </a:r>
            <a:endParaRPr lang="pt-PT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868863"/>
            <a:ext cx="302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+mj-lt"/>
              </a:rPr>
              <a:t>Docente: Doutora Sofia Bento</a:t>
            </a:r>
            <a:endParaRPr lang="pt-P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576262"/>
          </a:xfrm>
        </p:spPr>
        <p:txBody>
          <a:bodyPr/>
          <a:lstStyle/>
          <a:p>
            <a:r>
              <a:rPr lang="pt-PT" sz="2800" b="1" dirty="0" smtClean="0"/>
              <a:t>Quando alguém chora ou está angustiada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12045272"/>
              </p:ext>
            </p:extLst>
          </p:nvPr>
        </p:nvGraphicFramePr>
        <p:xfrm>
          <a:off x="251520" y="1700808"/>
          <a:ext cx="540060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273738426"/>
              </p:ext>
            </p:extLst>
          </p:nvPr>
        </p:nvGraphicFramePr>
        <p:xfrm>
          <a:off x="3275856" y="1700808"/>
          <a:ext cx="54726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288" y="981075"/>
            <a:ext cx="8640762" cy="866775"/>
          </a:xfrm>
        </p:spPr>
        <p:txBody>
          <a:bodyPr/>
          <a:lstStyle/>
          <a:p>
            <a:pPr>
              <a:defRPr/>
            </a:pPr>
            <a:r>
              <a:rPr lang="pt-PT" sz="2800" b="1" dirty="0" smtClean="0"/>
              <a:t>Quando alguém está calado ou demasiado quieto</a:t>
            </a:r>
            <a:endParaRPr lang="pt-PT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t-PT" sz="2000" dirty="0" smtClean="0"/>
              <a:t>Em qualquer grupo, existem membros que são mais activos que outros.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t-PT" sz="2000" dirty="0" smtClean="0"/>
              <a:t>A participação activa em grupo é </a:t>
            </a:r>
            <a:r>
              <a:rPr lang="pt-PT" sz="2000" dirty="0"/>
              <a:t>a</a:t>
            </a:r>
            <a:r>
              <a:rPr lang="pt-PT" sz="2000" dirty="0" smtClean="0"/>
              <a:t>uto gratificante: membros mais faladores tendem a adquirir mais conhecimentos, independentemente do que digam, têm maior envolvimento;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t-PT" sz="2000" dirty="0" smtClean="0"/>
              <a:t>O silêncio, tal como qualquer outro comportamento de grupo, é comunicação: significa algo: medo de expressar demasiada emoção ou revelarem-se em demasia; medo de afirmação pessoal ou de gerar conflitos</a:t>
            </a:r>
          </a:p>
          <a:p>
            <a:pPr algn="l">
              <a:defRPr/>
            </a:pPr>
            <a:endParaRPr lang="pt-PT" sz="2000" dirty="0"/>
          </a:p>
          <a:p>
            <a:pPr>
              <a:defRPr/>
            </a:pPr>
            <a:r>
              <a:rPr lang="pt-PT" sz="2000" dirty="0"/>
              <a:t>O líder do grupo precisa de se manter tão interligado quanto possível ao significado do </a:t>
            </a:r>
            <a:r>
              <a:rPr lang="pt-PT" sz="2000" dirty="0" smtClean="0"/>
              <a:t>silêncio.</a:t>
            </a:r>
          </a:p>
          <a:p>
            <a:pPr algn="l">
              <a:defRPr/>
            </a:pPr>
            <a:endParaRPr lang="pt-PT" sz="2000" dirty="0" smtClean="0"/>
          </a:p>
          <a:p>
            <a:pPr>
              <a:defRPr/>
            </a:pPr>
            <a:r>
              <a:rPr lang="pt-PT" sz="2000" dirty="0" smtClean="0"/>
              <a:t>O </a:t>
            </a:r>
            <a:r>
              <a:rPr lang="pt-PT" sz="2000" dirty="0"/>
              <a:t>meio termo é a melhor maneira para lidar com estes membros: pô-los</a:t>
            </a:r>
          </a:p>
          <a:p>
            <a:pPr>
              <a:defRPr/>
            </a:pPr>
            <a:r>
              <a:rPr lang="pt-PT" sz="2000" dirty="0"/>
              <a:t>no centro das atenções, mas não em demasia.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3995936" y="4077072"/>
            <a:ext cx="576064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" name="Seta para baixo 6"/>
          <p:cNvSpPr/>
          <p:nvPr/>
        </p:nvSpPr>
        <p:spPr>
          <a:xfrm>
            <a:off x="3995936" y="5013176"/>
            <a:ext cx="576064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8496300" cy="795338"/>
          </a:xfrm>
        </p:spPr>
        <p:txBody>
          <a:bodyPr/>
          <a:lstStyle/>
          <a:p>
            <a:pPr>
              <a:defRPr/>
            </a:pPr>
            <a:r>
              <a:rPr lang="pt-PT" sz="2800" b="1" dirty="0" smtClean="0"/>
              <a:t>Quando alguém está a jogar ao "sim mas"</a:t>
            </a:r>
            <a:endParaRPr lang="pt-PT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750" y="1772221"/>
            <a:ext cx="8280400" cy="2880915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600" dirty="0"/>
              <a:t> </a:t>
            </a:r>
            <a:r>
              <a:rPr lang="pt-PT" sz="1700" dirty="0" smtClean="0"/>
              <a:t>A pessoa "sim </a:t>
            </a:r>
            <a:r>
              <a:rPr lang="pt-PT" sz="1700" dirty="0"/>
              <a:t>mas" vai </a:t>
            </a:r>
            <a:r>
              <a:rPr lang="pt-PT" sz="1700" dirty="0" smtClean="0"/>
              <a:t>presentear o </a:t>
            </a:r>
            <a:r>
              <a:rPr lang="pt-PT" sz="1700" dirty="0"/>
              <a:t>grupo com um problema mas posteriormente rejeita qualquer ajuda </a:t>
            </a:r>
            <a:r>
              <a:rPr lang="pt-PT" sz="1700" dirty="0" smtClean="0"/>
              <a:t>oferecida;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/>
              <a:t>Os restantes membros tentam ajudar durante um bocado, depois ficam irritados, e depois</a:t>
            </a:r>
          </a:p>
          <a:p>
            <a:pPr algn="just">
              <a:defRPr/>
            </a:pPr>
            <a:r>
              <a:rPr lang="pt-PT" sz="1700" dirty="0"/>
              <a:t>f</a:t>
            </a:r>
            <a:r>
              <a:rPr lang="pt-PT" sz="1700" dirty="0" smtClean="0"/>
              <a:t>rustrados já que a pessoa subtilmente ou não recusa todas as soluções possíveis.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A </a:t>
            </a:r>
            <a:r>
              <a:rPr lang="pt-PT" sz="1700" dirty="0"/>
              <a:t>continuação deste </a:t>
            </a:r>
            <a:r>
              <a:rPr lang="pt-PT" sz="1700" dirty="0" smtClean="0"/>
              <a:t>comportamento, pode debilitar </a:t>
            </a:r>
            <a:r>
              <a:rPr lang="pt-PT" sz="1700" dirty="0"/>
              <a:t>a coesão e eficiência do grupo</a:t>
            </a:r>
            <a:r>
              <a:rPr lang="pt-PT" sz="17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700" dirty="0" smtClean="0"/>
              <a:t>Este tipo de comportamento deve ser </a:t>
            </a:r>
            <a:r>
              <a:rPr lang="pt-PT" sz="1700" b="1" dirty="0" smtClean="0"/>
              <a:t>combatido</a:t>
            </a:r>
            <a:r>
              <a:rPr lang="pt-PT" sz="1700" dirty="0" smtClean="0"/>
              <a:t>: como se lida com uma pessoa dominante, identificando o problema e obter feedback de todos os membros ou </a:t>
            </a:r>
            <a:r>
              <a:rPr lang="pt-PT" sz="1700" dirty="0"/>
              <a:t>ainda </a:t>
            </a:r>
            <a:r>
              <a:rPr lang="pt-PT" sz="1700" dirty="0" smtClean="0"/>
              <a:t>através da </a:t>
            </a:r>
            <a:r>
              <a:rPr lang="pt-PT" sz="1700" dirty="0"/>
              <a:t>injunção paradoxal, como o líder concordar com o membro de que nada tem solução.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4581128"/>
            <a:ext cx="8497888" cy="5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pt-PT" sz="2800" b="1" kern="0" dirty="0" smtClean="0"/>
              <a:t>Quando o contributo de alguém é sempre maçador</a:t>
            </a:r>
            <a:endParaRPr lang="pt-PT" sz="2800" b="1" kern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022" y="5013176"/>
            <a:ext cx="77200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A sua autocensura é instintiva e a sua aversão a conflitos extrema.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Exercícios estruturados, sobretudo no início do trabalho em grupo, podem ajudar este indivíduo a dizer o que realmente pensam em tom de brincadeira.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P</a:t>
            </a:r>
            <a:r>
              <a:rPr lang="pt-P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erguntas </a:t>
            </a: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discretas e encorajamento para que digam o que pensam é o caminho em frente, aliado a elogios sempre que tomem riscos.</a:t>
            </a:r>
            <a:r>
              <a:rPr lang="pt-PT" dirty="0"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188" y="981075"/>
            <a:ext cx="8893175" cy="647700"/>
          </a:xfrm>
        </p:spPr>
        <p:txBody>
          <a:bodyPr/>
          <a:lstStyle/>
          <a:p>
            <a:pPr>
              <a:defRPr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800" b="1" dirty="0" smtClean="0"/>
              <a:t>Quando alguém não consegue assimilar algo sem ser a lógica</a:t>
            </a:r>
            <a:endParaRPr lang="pt-PT" sz="2800" b="1" dirty="0"/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323850" y="2133600"/>
            <a:ext cx="8424863" cy="2554288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</a:pPr>
            <a:r>
              <a:rPr lang="pt-PT" sz="1800" dirty="0" smtClean="0"/>
              <a:t>Alcance emocional muito limitado, e aparentam não ficar emocionados em situações onde a maioria das pessoas ficariam;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pt-PT" sz="1800" dirty="0" smtClean="0"/>
              <a:t>Quando são obrigados a liderar devem falar abertamente sobre isso para que encontrem razões para empenhar-se na tarefa;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pt-PT" sz="1800" dirty="0" smtClean="0"/>
              <a:t>Conquistaram um lugar pela sua consistência, ou a sua capacidade de aplicar raciocínio no seu ramo de trabalho, mas têm pouca empatia por outros ou pela visão mais alargada.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pt-PT" sz="1800" dirty="0" smtClean="0"/>
              <a:t>Interagem muito pouco com as pessoas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2800" y="4868863"/>
            <a:ext cx="564832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PT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Líder</a:t>
            </a:r>
            <a:endParaRPr lang="pt-PT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algn="just">
              <a:defRPr/>
            </a:pPr>
            <a:r>
              <a:rPr lang="pt-PT" dirty="0">
                <a:solidFill>
                  <a:srgbClr val="000000"/>
                </a:solidFill>
                <a:latin typeface="+mj-lt"/>
                <a:cs typeface="Arial" pitchFamily="34" charset="0"/>
              </a:rPr>
              <a:t>Ajuda-los a observar e a comentar as reacções dos seus próprios corpos - borboletas no estômago, punho fechado. </a:t>
            </a:r>
          </a:p>
          <a:p>
            <a:pPr algn="just">
              <a:defRPr/>
            </a:pPr>
            <a:r>
              <a:rPr lang="pt-PT" dirty="0">
                <a:solidFill>
                  <a:srgbClr val="000000"/>
                </a:solidFill>
                <a:latin typeface="+mj-lt"/>
                <a:cs typeface="Arial" pitchFamily="34" charset="0"/>
              </a:rPr>
              <a:t>Um passo aparentemente pequeno é na realidade gigantesco, portanto objectivos limitados são realistas.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050" y="1125538"/>
            <a:ext cx="7772400" cy="863600"/>
          </a:xfrm>
        </p:spPr>
        <p:txBody>
          <a:bodyPr/>
          <a:lstStyle/>
          <a:p>
            <a:pPr algn="just">
              <a:defRPr/>
            </a:pPr>
            <a:r>
              <a:rPr lang="pt-PT" sz="2800" b="1" dirty="0" smtClean="0"/>
              <a:t>Quando alguém é tão egocêntrico que não consegue executar a tarefa</a:t>
            </a:r>
            <a:endParaRPr lang="pt-PT" sz="2800" b="1" dirty="0"/>
          </a:p>
        </p:txBody>
      </p:sp>
      <p:sp>
        <p:nvSpPr>
          <p:cNvPr id="7171" name="Subtítulo 2"/>
          <p:cNvSpPr>
            <a:spLocks noGrp="1"/>
          </p:cNvSpPr>
          <p:nvPr>
            <p:ph type="subTitle" idx="1"/>
          </p:nvPr>
        </p:nvSpPr>
        <p:spPr>
          <a:xfrm>
            <a:off x="395288" y="2066925"/>
            <a:ext cx="8064500" cy="1752600"/>
          </a:xfrm>
        </p:spPr>
        <p:txBody>
          <a:bodyPr/>
          <a:lstStyle/>
          <a:p>
            <a:pPr marL="285750" indent="-285750" algn="just">
              <a:buFont typeface="Arial" charset="0"/>
              <a:buChar char="•"/>
            </a:pPr>
            <a:r>
              <a:rPr lang="pt-PT" sz="1800" dirty="0" smtClean="0"/>
              <a:t>As suas conversas são sempre acerca de si mesmos;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pt-PT" sz="1800" dirty="0" smtClean="0"/>
              <a:t>Numa equipa não irão cooperar imediatamente nem entender as necessidades dos outros: existe a probabilidade de serem intrometidos ou isolados;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pt-PT" sz="1800" dirty="0" smtClean="0"/>
              <a:t>Se participarem irão monopolizar a conversa e serão críticos se algum problema for levantado.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3828161"/>
            <a:ext cx="4411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PT" sz="28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Limites do </a:t>
            </a:r>
            <a:r>
              <a:rPr lang="pt-PT" sz="28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treino: conclusão</a:t>
            </a:r>
            <a:r>
              <a:rPr lang="pt-PT" sz="2800" b="1" dirty="0" smtClean="0">
                <a:latin typeface="+mn-lt"/>
                <a:cs typeface="Arial" pitchFamily="34" charset="0"/>
              </a:rPr>
              <a:t> </a:t>
            </a:r>
            <a:endParaRPr lang="pt-PT" sz="2800" b="1" dirty="0">
              <a:latin typeface="+mn-lt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3608" y="4369912"/>
            <a:ext cx="782575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Muitas vezes o problema está fora do alcance do treino.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Por vezes treinar pode restringir o comportamento egocêntrico, através de feedback e de tácticas utilizadas com caracteres dominantes, mas o problema subjacente é provável que se reafirme; </a:t>
            </a:r>
            <a:r>
              <a:rPr lang="pt-P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é </a:t>
            </a: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um problema com que se pode lidar, mas não resolver. </a:t>
            </a:r>
            <a:endParaRPr lang="pt-PT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825" y="908050"/>
            <a:ext cx="8569325" cy="1152525"/>
          </a:xfrm>
        </p:spPr>
        <p:txBody>
          <a:bodyPr/>
          <a:lstStyle/>
          <a:p>
            <a:pPr>
              <a:defRPr/>
            </a:pPr>
            <a:r>
              <a:rPr lang="pt-PT" sz="2800" b="1" dirty="0"/>
              <a:t>Grupos que não funcionam - perceber e combater padrões disfuncionais em comportamentos de grupo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838" y="2133600"/>
            <a:ext cx="7516812" cy="1366838"/>
          </a:xfrm>
        </p:spPr>
        <p:txBody>
          <a:bodyPr/>
          <a:lstStyle/>
          <a:p>
            <a:pPr algn="just">
              <a:defRPr/>
            </a:pPr>
            <a:r>
              <a:rPr lang="pt-PT" sz="1800" b="1" dirty="0" smtClean="0"/>
              <a:t>Ansiedade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800" dirty="0" smtClean="0"/>
              <a:t>A </a:t>
            </a:r>
            <a:r>
              <a:rPr lang="pt-PT" sz="1800" dirty="0"/>
              <a:t>ansiedade é um dos principais motivos para grupos não funcionarem. As condições num grupo ansioso são precisamente as opostas às de um bem realizado; as pessoas não têm confiança para assumir riscos e torna-se difícil aprender.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2411760" y="3536950"/>
            <a:ext cx="6400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800" kern="0" dirty="0" smtClean="0"/>
              <a:t>Líder tem um papel fundamental: encontrar estratégias para acalmar e relaxar o grupo, </a:t>
            </a:r>
            <a:r>
              <a:rPr lang="pt-PT" sz="1800" dirty="0" smtClean="0"/>
              <a:t>tem </a:t>
            </a:r>
            <a:r>
              <a:rPr lang="pt-PT" sz="1800" dirty="0"/>
              <a:t>de ter consciência da influência </a:t>
            </a:r>
            <a:r>
              <a:rPr lang="pt-PT" sz="1800" dirty="0" smtClean="0"/>
              <a:t> da ansiedade</a:t>
            </a:r>
            <a:r>
              <a:rPr lang="pt-PT" sz="1800" dirty="0"/>
              <a:t>, reconhecer e normalizar a sua </a:t>
            </a:r>
            <a:r>
              <a:rPr lang="pt-PT" sz="1800" dirty="0" smtClean="0"/>
              <a:t>presença.</a:t>
            </a:r>
            <a:endParaRPr lang="pt-PT" sz="1800" kern="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82575" y="5195888"/>
            <a:ext cx="2952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800" kern="0" dirty="0" smtClean="0"/>
              <a:t>Ansiedade é benéfica quando é moderada. </a:t>
            </a:r>
            <a:endParaRPr lang="pt-PT" sz="1800" kern="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59175" y="4568825"/>
            <a:ext cx="490125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800" dirty="0"/>
              <a:t>Há </a:t>
            </a:r>
            <a:r>
              <a:rPr lang="pt-PT" sz="1800" dirty="0" smtClean="0"/>
              <a:t>muitos tipos </a:t>
            </a:r>
            <a:r>
              <a:rPr lang="pt-PT" sz="1800" dirty="0"/>
              <a:t>de </a:t>
            </a:r>
            <a:r>
              <a:rPr lang="pt-PT" sz="1800" dirty="0" smtClean="0"/>
              <a:t>comportamentos que </a:t>
            </a:r>
            <a:r>
              <a:rPr lang="pt-PT" sz="1800" dirty="0"/>
              <a:t>indicam ansiedade, muitas vezes completamente além da consciência dos </a:t>
            </a:r>
            <a:r>
              <a:rPr lang="pt-PT" sz="1800" dirty="0" smtClean="0"/>
              <a:t>intervenientes</a:t>
            </a:r>
            <a:r>
              <a:rPr lang="pt-PT" sz="1800" kern="0" dirty="0" smtClean="0"/>
              <a:t>: </a:t>
            </a:r>
            <a:r>
              <a:rPr lang="pt-PT" sz="1800" dirty="0"/>
              <a:t>Falar em demasia; </a:t>
            </a:r>
            <a:r>
              <a:rPr lang="pt-PT" sz="1800" dirty="0" smtClean="0"/>
              <a:t>uso </a:t>
            </a:r>
            <a:r>
              <a:rPr lang="pt-PT" sz="1800" dirty="0"/>
              <a:t>inapropriado do humor; Desculpar-se constantemente</a:t>
            </a:r>
            <a:endParaRPr lang="pt-PT" sz="1800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313" y="1341438"/>
            <a:ext cx="6335712" cy="1366837"/>
          </a:xfrm>
        </p:spPr>
        <p:txBody>
          <a:bodyPr/>
          <a:lstStyle/>
          <a:p>
            <a:pPr algn="just">
              <a:defRPr/>
            </a:pPr>
            <a:r>
              <a:rPr lang="pt-PT" sz="2000" b="1" dirty="0"/>
              <a:t>E se...houver atrasos e ausência</a:t>
            </a:r>
            <a:r>
              <a:rPr lang="pt-PT" sz="2000" b="1" dirty="0" smtClean="0"/>
              <a:t>?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sz="1800" dirty="0"/>
              <a:t>Salientar desde o início que a presença de todos é </a:t>
            </a:r>
            <a:r>
              <a:rPr lang="pt-PT" sz="1800" dirty="0" smtClean="0"/>
              <a:t>crucial. Surgem imprevistos </a:t>
            </a:r>
            <a:r>
              <a:rPr lang="pt-PT" sz="1800" dirty="0"/>
              <a:t>e </a:t>
            </a:r>
            <a:r>
              <a:rPr lang="pt-PT" sz="1800" dirty="0" smtClean="0"/>
              <a:t>o </a:t>
            </a:r>
            <a:r>
              <a:rPr lang="pt-PT" sz="1800" dirty="0"/>
              <a:t>líder tem de ajudar o grupo a gerir os atrasos dos membros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6388" y="2565400"/>
            <a:ext cx="6048375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PT" sz="20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Marcar o passo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Atrasos e ausências rotineiras em vários membros é um assunto </a:t>
            </a:r>
            <a:r>
              <a:rPr lang="pt-PT" dirty="0" smtClean="0">
                <a:latin typeface="+mn-lt"/>
              </a:rPr>
              <a:t>delicado</a:t>
            </a:r>
            <a:r>
              <a:rPr lang="pt-PT" dirty="0" smtClean="0">
                <a:latin typeface="+mn-lt"/>
                <a:cs typeface="+mn-cs"/>
              </a:rPr>
              <a:t>;</a:t>
            </a:r>
            <a:endParaRPr lang="pt-PT" dirty="0">
              <a:latin typeface="+mn-lt"/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  <a:cs typeface="Arial" pitchFamily="34" charset="0"/>
              </a:rPr>
              <a:t>Tentar chegar a um acordo entre os membros do grupo para que não hajam atrasos ou saídas precoces 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68313" y="4292600"/>
            <a:ext cx="70564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b="1" dirty="0">
                <a:latin typeface="+mn-lt"/>
                <a:cs typeface="+mn-cs"/>
              </a:rPr>
              <a:t>E se...algumas pessoas parecerem aborrecidas, inquietas ou desocupadas?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pt-PT" dirty="0">
                <a:latin typeface="+mn-lt"/>
                <a:cs typeface="+mn-cs"/>
              </a:rPr>
              <a:t>Provavelmente estarão sim. O importante é existir comunicação e acompanhamento visual  de todos os comportamentos do grupo por parte do líder.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3875" y="1052513"/>
            <a:ext cx="7772400" cy="722312"/>
          </a:xfrm>
        </p:spPr>
        <p:txBody>
          <a:bodyPr/>
          <a:lstStyle/>
          <a:p>
            <a:pPr>
              <a:defRPr/>
            </a:pPr>
            <a:r>
              <a:rPr lang="pt-PT" sz="2800" b="1" dirty="0"/>
              <a:t>T</a:t>
            </a:r>
            <a:r>
              <a:rPr lang="pt-PT" sz="2800" b="1" dirty="0" smtClean="0"/>
              <a:t>eoria </a:t>
            </a:r>
            <a:r>
              <a:rPr lang="pt-PT" sz="2800" b="1" dirty="0"/>
              <a:t>de disfunção em grupo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750" y="1989138"/>
            <a:ext cx="8353425" cy="2087562"/>
          </a:xfrm>
        </p:spPr>
        <p:txBody>
          <a:bodyPr/>
          <a:lstStyle/>
          <a:p>
            <a:pPr>
              <a:defRPr/>
            </a:pPr>
            <a:r>
              <a:rPr lang="pt-PT" sz="1800" dirty="0" err="1"/>
              <a:t>Wilfred</a:t>
            </a:r>
            <a:r>
              <a:rPr lang="pt-PT" sz="1800" dirty="0"/>
              <a:t> </a:t>
            </a:r>
            <a:r>
              <a:rPr lang="pt-PT" sz="1800" dirty="0" err="1"/>
              <a:t>Bion</a:t>
            </a:r>
            <a:r>
              <a:rPr lang="pt-PT" sz="1800" dirty="0"/>
              <a:t> definiu 3 suposições básicas que impedem o funcionamento de um </a:t>
            </a:r>
            <a:r>
              <a:rPr lang="pt-PT" sz="1800" dirty="0" smtClean="0"/>
              <a:t>grupo:</a:t>
            </a:r>
          </a:p>
          <a:p>
            <a:pPr marL="285750" indent="-285750">
              <a:buFontTx/>
              <a:buChar char="-"/>
              <a:defRPr/>
            </a:pPr>
            <a:r>
              <a:rPr lang="pt-PT" sz="1800" dirty="0" smtClean="0"/>
              <a:t>Luta/Viagem</a:t>
            </a:r>
          </a:p>
          <a:p>
            <a:pPr marL="285750" indent="-285750">
              <a:buFontTx/>
              <a:buChar char="-"/>
              <a:defRPr/>
            </a:pPr>
            <a:r>
              <a:rPr lang="pt-PT" sz="1800" dirty="0" smtClean="0"/>
              <a:t> Dependência</a:t>
            </a:r>
          </a:p>
          <a:p>
            <a:pPr marL="285750" indent="-285750">
              <a:buFontTx/>
              <a:buChar char="-"/>
              <a:defRPr/>
            </a:pPr>
            <a:r>
              <a:rPr lang="pt-PT" sz="1800" dirty="0" smtClean="0"/>
              <a:t> Emparelhamento</a:t>
            </a:r>
          </a:p>
          <a:p>
            <a:pPr marL="285750" indent="-285750">
              <a:buFontTx/>
              <a:buChar char="-"/>
              <a:defRPr/>
            </a:pPr>
            <a:endParaRPr lang="pt-PT" sz="1800" dirty="0" smtClean="0"/>
          </a:p>
          <a:p>
            <a:pPr marL="285750" indent="-285750">
              <a:buFontTx/>
              <a:buChar char="-"/>
              <a:defRPr/>
            </a:pPr>
            <a:r>
              <a:rPr lang="pt-PT" sz="1800" dirty="0"/>
              <a:t>Ansiedade, medo, ódio e amor são comuns a todos os 3 estados</a:t>
            </a:r>
          </a:p>
          <a:p>
            <a:pPr marL="285750" indent="-285750">
              <a:buFontTx/>
              <a:buChar char="-"/>
              <a:defRPr/>
            </a:pPr>
            <a:endParaRPr lang="pt-PT" sz="1800" dirty="0" smtClean="0"/>
          </a:p>
          <a:p>
            <a:pPr marL="285750" indent="-285750">
              <a:buFontTx/>
              <a:buChar char="-"/>
              <a:defRPr/>
            </a:pPr>
            <a:endParaRPr lang="pt-PT" sz="1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850" y="4664075"/>
            <a:ext cx="8496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As suposições básicas são profundamente </a:t>
            </a:r>
            <a:r>
              <a:rPr lang="pt-PT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inconscientes</a:t>
            </a: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; os membros do grupo não irão articulá-las ou ter conhecimento directo delas, mas irão actuar de acordo com a suposição correntemente dominante. </a:t>
            </a:r>
          </a:p>
          <a:p>
            <a:pPr algn="ctr">
              <a:defRPr/>
            </a:pPr>
            <a:r>
              <a:rPr lang="pt-PT" dirty="0">
                <a:solidFill>
                  <a:srgbClr val="000000"/>
                </a:solidFill>
                <a:latin typeface="+mn-lt"/>
                <a:cs typeface="Arial" pitchFamily="34" charset="0"/>
              </a:rPr>
              <a:t>Às vezes o líder pode nomear a suposição para ajudar o grupo a não perder o controlo.</a:t>
            </a:r>
            <a:r>
              <a:rPr lang="pt-PT" sz="1400" dirty="0">
                <a:latin typeface="+mn-lt"/>
                <a:cs typeface="Arial" pitchFamily="34" charset="0"/>
              </a:rPr>
              <a:t> </a:t>
            </a:r>
            <a:endParaRPr lang="pt-PT" sz="4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10525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pt-P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"suposições 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básicas”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0825" y="1773238"/>
            <a:ext cx="8229600" cy="4525962"/>
          </a:xfrm>
        </p:spPr>
        <p:txBody>
          <a:bodyPr/>
          <a:lstStyle/>
          <a:p>
            <a:pPr algn="just">
              <a:defRPr/>
            </a:pPr>
            <a:endParaRPr lang="pt-PT" sz="2000" dirty="0"/>
          </a:p>
          <a:p>
            <a:pPr algn="just">
              <a:defRPr/>
            </a:pPr>
            <a:r>
              <a:rPr lang="pt-PT" sz="2000" b="1" dirty="0"/>
              <a:t>- </a:t>
            </a:r>
            <a:r>
              <a:rPr lang="pt-PT" sz="2000" b="1" dirty="0" smtClean="0"/>
              <a:t>Luta/viagem</a:t>
            </a:r>
            <a:r>
              <a:rPr lang="pt-PT" sz="2000" dirty="0" smtClean="0"/>
              <a:t>: grupo </a:t>
            </a:r>
            <a:r>
              <a:rPr lang="pt-PT" sz="2000" dirty="0"/>
              <a:t>unido - unido contra um inimigo em comum. A sua coesão é </a:t>
            </a:r>
            <a:r>
              <a:rPr lang="pt-PT" sz="2000" dirty="0" smtClean="0"/>
              <a:t>emocionalmente satisfatória</a:t>
            </a:r>
            <a:r>
              <a:rPr lang="pt-PT" sz="2000" dirty="0"/>
              <a:t>. Se o grupo não tem um "inimigo" óbvio, então o melhor que tem a fazer é encontrar um líder para quem o inimigo </a:t>
            </a:r>
            <a:r>
              <a:rPr lang="pt-PT" sz="2000" dirty="0" smtClean="0"/>
              <a:t>seja óbvio</a:t>
            </a:r>
            <a:r>
              <a:rPr lang="pt-PT" sz="2000" dirty="0"/>
              <a:t>. Se o inimigo estiver dentro do grupo, é o bode expiatório</a:t>
            </a:r>
            <a:r>
              <a:rPr lang="pt-PT" sz="2000" b="1" dirty="0"/>
              <a:t>.</a:t>
            </a:r>
          </a:p>
          <a:p>
            <a:pPr algn="just">
              <a:defRPr/>
            </a:pPr>
            <a:r>
              <a:rPr lang="pt-PT" sz="2000" b="1" dirty="0"/>
              <a:t>- Dependência. </a:t>
            </a:r>
            <a:r>
              <a:rPr lang="pt-PT" sz="2000" dirty="0"/>
              <a:t>A suposição num grupo dependente é a de que uma pessoa, normalmente o líder, irá facultar as necessidades dos membros </a:t>
            </a:r>
            <a:r>
              <a:rPr lang="pt-PT" sz="2000" dirty="0" smtClean="0"/>
              <a:t>do grupo</a:t>
            </a:r>
            <a:r>
              <a:rPr lang="pt-PT" sz="2000" dirty="0"/>
              <a:t>; os outros membros estão numa posição em que as suas necessidades têm de ser satisfeitas. Há pouca mutualidade nesta combinação.</a:t>
            </a:r>
          </a:p>
          <a:p>
            <a:pPr algn="just">
              <a:defRPr/>
            </a:pPr>
            <a:r>
              <a:rPr lang="pt-PT" sz="2000" b="1" dirty="0"/>
              <a:t>- Emparelhamento</a:t>
            </a:r>
            <a:r>
              <a:rPr lang="pt-PT" sz="2000" dirty="0"/>
              <a:t>. </a:t>
            </a:r>
            <a:r>
              <a:rPr lang="pt-PT" sz="2000" dirty="0" smtClean="0"/>
              <a:t>propósito </a:t>
            </a:r>
            <a:r>
              <a:rPr lang="pt-PT" sz="2000" dirty="0"/>
              <a:t>de "juntar forças</a:t>
            </a:r>
            <a:r>
              <a:rPr lang="pt-PT" sz="2000" dirty="0" smtClean="0"/>
              <a:t>". </a:t>
            </a:r>
            <a:r>
              <a:rPr lang="pt-PT" sz="2000" dirty="0"/>
              <a:t>Através </a:t>
            </a:r>
            <a:r>
              <a:rPr lang="pt-PT" sz="2000" dirty="0" smtClean="0"/>
              <a:t>do emparelhamento </a:t>
            </a:r>
            <a:r>
              <a:rPr lang="pt-PT" sz="2000" dirty="0"/>
              <a:t>a sobrevivência do grupo é assegurada. </a:t>
            </a:r>
          </a:p>
          <a:p>
            <a:pPr algn="just">
              <a:defRPr/>
            </a:pPr>
            <a:endParaRPr lang="pt-PT" sz="2000" dirty="0" smtClean="0"/>
          </a:p>
          <a:p>
            <a:pPr marL="285750" indent="-285750" algn="just">
              <a:buFontTx/>
              <a:buChar char="-"/>
              <a:defRPr/>
            </a:pPr>
            <a:endParaRPr lang="pt-P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374441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PT" sz="2800" b="1" dirty="0" smtClean="0"/>
              <a:t>Conclusão: Suposições</a:t>
            </a:r>
          </a:p>
          <a:p>
            <a:pPr marL="0" indent="0" algn="just">
              <a:buNone/>
              <a:defRPr/>
            </a:pPr>
            <a:endParaRPr lang="pt-PT" sz="2000" dirty="0"/>
          </a:p>
          <a:p>
            <a:pPr algn="just">
              <a:defRPr/>
            </a:pPr>
            <a:r>
              <a:rPr lang="pt-PT" sz="2000" dirty="0" smtClean="0"/>
              <a:t>Enquanto </a:t>
            </a:r>
            <a:r>
              <a:rPr lang="pt-PT" sz="2000" dirty="0"/>
              <a:t>qualquer uma das suposições básicas dominar o pensamento, o grupo não consegue trabalhar livremente nem </a:t>
            </a:r>
            <a:r>
              <a:rPr lang="pt-PT" sz="2000" dirty="0" smtClean="0"/>
              <a:t>criativamente, </a:t>
            </a:r>
            <a:r>
              <a:rPr lang="pt-PT" sz="2000" dirty="0"/>
              <a:t>nem os membros conseguem trabalhar com autonomia. </a:t>
            </a:r>
            <a:endParaRPr lang="pt-PT" sz="2000" dirty="0" smtClean="0"/>
          </a:p>
          <a:p>
            <a:pPr algn="just">
              <a:defRPr/>
            </a:pPr>
            <a:endParaRPr lang="pt-PT" sz="2000" dirty="0" smtClean="0"/>
          </a:p>
          <a:p>
            <a:pPr algn="just">
              <a:defRPr/>
            </a:pPr>
            <a:r>
              <a:rPr lang="pt-PT" sz="2000" dirty="0" smtClean="0"/>
              <a:t>Comportamento </a:t>
            </a:r>
            <a:r>
              <a:rPr lang="pt-PT" sz="2000" dirty="0"/>
              <a:t>do grupo e decisões são dirigidas pela suposição. As suposições têm mais probabilidade de actuar em alturas de stress. A suposição básica pode alterar de uma para outra 3 </a:t>
            </a:r>
            <a:r>
              <a:rPr lang="pt-PT" sz="2000" dirty="0" smtClean="0"/>
              <a:t>vezes </a:t>
            </a:r>
            <a:r>
              <a:rPr lang="pt-PT" sz="2000" dirty="0"/>
              <a:t>a cada hora, ou a mesma pode manter o domínio durante meses. A </a:t>
            </a:r>
            <a:r>
              <a:rPr lang="pt-PT" sz="2000" dirty="0" smtClean="0"/>
              <a:t>mudança de </a:t>
            </a:r>
            <a:r>
              <a:rPr lang="pt-PT" sz="2000" dirty="0"/>
              <a:t>uma suposição para </a:t>
            </a:r>
            <a:r>
              <a:rPr lang="pt-PT" sz="2000" dirty="0" smtClean="0"/>
              <a:t>outra </a:t>
            </a:r>
            <a:r>
              <a:rPr lang="pt-PT" sz="2000" dirty="0"/>
              <a:t>suposição </a:t>
            </a:r>
            <a:r>
              <a:rPr lang="pt-PT" sz="2000" dirty="0" smtClean="0"/>
              <a:t>básica </a:t>
            </a:r>
            <a:r>
              <a:rPr lang="pt-PT" sz="2000" dirty="0"/>
              <a:t>vai criar um alívio a </a:t>
            </a:r>
            <a:r>
              <a:rPr lang="pt-PT" sz="2000" dirty="0" smtClean="0"/>
              <a:t>curto-prazo.</a:t>
            </a:r>
            <a:r>
              <a:rPr lang="pt-PT" sz="2000" dirty="0"/>
              <a:t/>
            </a:r>
            <a:br>
              <a:rPr lang="pt-PT" sz="2000" dirty="0"/>
            </a:br>
            <a:endParaRPr lang="pt-PT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0807989"/>
              </p:ext>
            </p:extLst>
          </p:nvPr>
        </p:nvGraphicFramePr>
        <p:xfrm>
          <a:off x="755576" y="1772816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76263"/>
          </a:xfrm>
        </p:spPr>
        <p:txBody>
          <a:bodyPr/>
          <a:lstStyle/>
          <a:p>
            <a:r>
              <a:rPr lang="pt-PT" sz="2800" b="1" dirty="0" smtClean="0"/>
              <a:t>Trabalhar com conflitos não percetíveis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Muitas vezes os grupos não conseguem trabalhar porque não têm consciência dos conflitos que os impedem deste facto.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Sentimentos positivos em relação uns aos outros podem obstruir o trabalho, através de uma vontade de perturbar o outro, levantando fatos desagradáveis.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algn="just"/>
            <a:r>
              <a:rPr lang="pt-PT" sz="2000" dirty="0" smtClean="0"/>
              <a:t>O </a:t>
            </a:r>
            <a:r>
              <a:rPr lang="pt-PT" sz="2000" i="1" dirty="0" err="1" smtClean="0"/>
              <a:t>coach</a:t>
            </a:r>
            <a:r>
              <a:rPr lang="pt-PT" sz="2000" dirty="0" smtClean="0"/>
              <a:t> do grupo está numa boa posição para estudar os conflitos. Muitas vezes terá que se adaptar ao conflito e desempenhar um papel ou ocupar uma posição bastante diferente do que estava descrito no contrato. </a:t>
            </a:r>
            <a:endParaRPr lang="pt-PT" sz="14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ão chichorro.joãochichorr-PC\Desktop\cheerlea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380109" cy="1706493"/>
          </a:xfrm>
          <a:prstGeom prst="rect">
            <a:avLst/>
          </a:prstGeom>
          <a:noFill/>
        </p:spPr>
      </p:pic>
      <p:pic>
        <p:nvPicPr>
          <p:cNvPr id="1027" name="Picture 3" descr="C:\Users\joão chichorro.joãochichorr-PC\Desktop\inim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2857500" cy="1600200"/>
          </a:xfrm>
          <a:prstGeom prst="rect">
            <a:avLst/>
          </a:prstGeom>
          <a:noFill/>
        </p:spPr>
      </p:pic>
      <p:pic>
        <p:nvPicPr>
          <p:cNvPr id="1028" name="Picture 4" descr="C:\Users\joão chichorro.joãochichorr-PC\Desktop\aliado com inim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00808"/>
            <a:ext cx="2457450" cy="1857375"/>
          </a:xfrm>
          <a:prstGeom prst="rect">
            <a:avLst/>
          </a:prstGeom>
          <a:noFill/>
        </p:spPr>
      </p:pic>
      <p:pic>
        <p:nvPicPr>
          <p:cNvPr id="1029" name="Picture 5" descr="C:\Users\joão chichorro.joãochichorr-PC\Desktop\igno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496755" cy="1706116"/>
          </a:xfrm>
          <a:prstGeom prst="rect">
            <a:avLst/>
          </a:prstGeom>
          <a:noFill/>
        </p:spPr>
      </p:pic>
      <p:pic>
        <p:nvPicPr>
          <p:cNvPr id="1030" name="Picture 6" descr="C:\Users\joão chichorro.joãochichorr-PC\Desktop\powerless babysit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2670842" cy="1440160"/>
          </a:xfrm>
          <a:prstGeom prst="rect">
            <a:avLst/>
          </a:prstGeom>
          <a:noFill/>
        </p:spPr>
      </p:pic>
      <p:pic>
        <p:nvPicPr>
          <p:cNvPr id="1031" name="Picture 7" descr="C:\Users\joão chichorro.joãochichorr-PC\Desktop\knowled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581128"/>
            <a:ext cx="2971800" cy="153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576263"/>
          </a:xfrm>
        </p:spPr>
        <p:txBody>
          <a:bodyPr/>
          <a:lstStyle/>
          <a:p>
            <a:r>
              <a:rPr lang="pt-PT" sz="2800" b="1" dirty="0" smtClean="0"/>
              <a:t>Equipas declaradas disfuncionais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endParaRPr lang="pt-PT" sz="2000" dirty="0" smtClean="0"/>
          </a:p>
          <a:p>
            <a:r>
              <a:rPr lang="pt-PT" sz="2000" dirty="0" smtClean="0"/>
              <a:t>Quando uma equipa foi declarada “disfuncional” e, inclusive, chegou a adotar essa visão de si mesmo, as expectativas em relação ao </a:t>
            </a:r>
            <a:r>
              <a:rPr lang="pt-PT" sz="2000" i="1" dirty="0" err="1" smtClean="0"/>
              <a:t>coaching</a:t>
            </a:r>
            <a:r>
              <a:rPr lang="pt-PT" sz="2000" dirty="0" smtClean="0"/>
              <a:t> tendem a ser baixas.</a:t>
            </a:r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É necessário estabelecer metas claras e rigorosas, no trabalho principal será esclarecer as crenças e os objetivos paradoxais ou contraditórios á medida que surgem. </a:t>
            </a:r>
          </a:p>
          <a:p>
            <a:endParaRPr lang="pt-PT" sz="2000" dirty="0" smtClean="0"/>
          </a:p>
          <a:p>
            <a:r>
              <a:rPr lang="pt-PT" sz="2000" dirty="0" smtClean="0"/>
              <a:t>É preciso ter em mente que “disfunção” da equipa pode estar a passar para o resto da organização.</a:t>
            </a:r>
          </a:p>
          <a:p>
            <a:endParaRPr lang="pt-PT" sz="20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922" cy="576858"/>
          </a:xfrm>
        </p:spPr>
        <p:txBody>
          <a:bodyPr/>
          <a:lstStyle/>
          <a:p>
            <a:r>
              <a:rPr lang="pt-PT" sz="2800" b="1" dirty="0" smtClean="0"/>
              <a:t>Exemplo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pt-PT" sz="2000" dirty="0" err="1" smtClean="0"/>
              <a:t>Jerry</a:t>
            </a:r>
            <a:r>
              <a:rPr lang="pt-PT" sz="2000" dirty="0" smtClean="0"/>
              <a:t> foi contratado por de uma organização sem fim lucrativos, para fazer </a:t>
            </a:r>
            <a:r>
              <a:rPr lang="pt-PT" sz="2000" i="1" dirty="0" err="1" smtClean="0"/>
              <a:t>coaching</a:t>
            </a:r>
            <a:r>
              <a:rPr lang="pt-PT" sz="2000" dirty="0" smtClean="0"/>
              <a:t> com vários gestores pertencentes á mesma.</a:t>
            </a:r>
          </a:p>
          <a:p>
            <a:pPr>
              <a:buNone/>
            </a:pPr>
            <a:endParaRPr lang="pt-PT" sz="2000" dirty="0" smtClean="0"/>
          </a:p>
          <a:p>
            <a:r>
              <a:rPr lang="pt-PT" sz="2000" dirty="0" smtClean="0"/>
              <a:t>A organização desenvolveu um programa  de gestão para melhorar os padrões de trabalho, e para todos trabalharem de acordo com a nova linha do centro regional.</a:t>
            </a:r>
          </a:p>
          <a:p>
            <a:pPr marL="0" indent="0">
              <a:buNone/>
            </a:pPr>
            <a:endParaRPr lang="pt-PT" sz="2000" dirty="0" smtClean="0"/>
          </a:p>
          <a:p>
            <a:r>
              <a:rPr lang="pt-PT" sz="2000" dirty="0" smtClean="0"/>
              <a:t>Os gestores são altamente críticos do CEO , e de muitos aspetos do novo modelo implementado.</a:t>
            </a:r>
          </a:p>
          <a:p>
            <a:endParaRPr lang="pt-PT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r>
              <a:rPr lang="pt-PT" sz="2000" dirty="0" smtClean="0"/>
              <a:t>Eles começam o programa com entusiasmo. </a:t>
            </a:r>
            <a:r>
              <a:rPr lang="pt-PT" sz="2000" dirty="0" err="1" smtClean="0"/>
              <a:t>Jerry</a:t>
            </a:r>
            <a:r>
              <a:rPr lang="pt-PT" sz="2000" dirty="0" smtClean="0"/>
              <a:t> adota uma abordagem de </a:t>
            </a:r>
            <a:r>
              <a:rPr lang="pt-PT" sz="2000" i="1" dirty="0" err="1" smtClean="0"/>
              <a:t>coaching</a:t>
            </a:r>
            <a:r>
              <a:rPr lang="pt-PT" sz="2000" dirty="0" smtClean="0"/>
              <a:t> pragmática e ajuda-os a funcionarem de forma mais eficaz em conjunto, tanto na luta contra as suas queixas com o escritório regional como na partilha de novas aprendizagens.</a:t>
            </a:r>
          </a:p>
          <a:p>
            <a:endParaRPr lang="pt-PT" sz="2000" dirty="0" smtClean="0"/>
          </a:p>
          <a:p>
            <a:r>
              <a:rPr lang="pt-PT" sz="2000" dirty="0" smtClean="0"/>
              <a:t>Utilizou o Drama Triangule</a:t>
            </a:r>
          </a:p>
          <a:p>
            <a:endParaRPr lang="pt-PT" sz="2000" dirty="0" smtClean="0"/>
          </a:p>
          <a:p>
            <a:r>
              <a:rPr lang="pt-PT" sz="2000" dirty="0" smtClean="0"/>
              <a:t>Com o passar do tempo os membros tornam-se mais abertos, embora seja claro que existem posições bastante diferentes no grupo.</a:t>
            </a:r>
          </a:p>
          <a:p>
            <a:endParaRPr lang="pt-PT" sz="2000" dirty="0" smtClean="0"/>
          </a:p>
          <a:p>
            <a:r>
              <a:rPr lang="pt-PT" sz="2000" dirty="0" smtClean="0"/>
              <a:t>No final do processo de </a:t>
            </a:r>
            <a:r>
              <a:rPr lang="pt-PT" sz="2000" dirty="0" err="1" smtClean="0"/>
              <a:t>coaching</a:t>
            </a:r>
            <a:r>
              <a:rPr lang="pt-PT" sz="2000" dirty="0" smtClean="0"/>
              <a:t>, </a:t>
            </a:r>
            <a:r>
              <a:rPr lang="pt-PT" sz="2000" dirty="0" err="1" smtClean="0"/>
              <a:t>Jerry</a:t>
            </a:r>
            <a:r>
              <a:rPr lang="pt-PT" sz="2000" dirty="0" smtClean="0"/>
              <a:t> estava satisfeito porque em geral fizeram um bom progresso. A maioria dos gestores aceitou a nova estrutura como um facto, foi melhor equipa para gerir e começaram a </a:t>
            </a:r>
            <a:r>
              <a:rPr lang="pt-PT" sz="2000" dirty="0" smtClean="0">
                <a:solidFill>
                  <a:srgbClr val="FF0000"/>
                </a:solidFill>
              </a:rPr>
              <a:t>negociar em conjunto para </a:t>
            </a:r>
            <a:r>
              <a:rPr lang="pt-PT" sz="2000" dirty="0" smtClean="0"/>
              <a:t>obter o que necessitavam do centro regional</a:t>
            </a:r>
            <a:endParaRPr lang="pt-PT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76263"/>
          </a:xfrm>
        </p:spPr>
        <p:txBody>
          <a:bodyPr/>
          <a:lstStyle/>
          <a:p>
            <a:r>
              <a:rPr lang="pt-PT" sz="2800" b="1" dirty="0" smtClean="0"/>
              <a:t>Drama triangule</a:t>
            </a:r>
            <a:endParaRPr lang="pt-PT" sz="2800" b="1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58489" cy="45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arcador de Posição de Conteúdo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614955" cy="4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157914" cy="576858"/>
          </a:xfrm>
        </p:spPr>
        <p:txBody>
          <a:bodyPr/>
          <a:lstStyle/>
          <a:p>
            <a:r>
              <a:rPr lang="pt-PT" sz="2800" b="1" dirty="0" smtClean="0"/>
              <a:t>Trabalhar com mensagens conflituantes</a:t>
            </a:r>
            <a:endParaRPr lang="pt-PT" sz="2800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Os gestores e o Centro regional culpavam-se um ao outro por ineficácia, e os gestores estavam descontentes  com a perda de autonomia das suas pequenas agencias. </a:t>
            </a:r>
          </a:p>
          <a:p>
            <a:endParaRPr lang="pt-PT" sz="2000" dirty="0" smtClean="0"/>
          </a:p>
          <a:p>
            <a:r>
              <a:rPr lang="pt-PT" sz="2000" dirty="0" smtClean="0"/>
              <a:t>Quando formar um grupo, o </a:t>
            </a:r>
            <a:r>
              <a:rPr lang="pt-PT" sz="2000" i="1" dirty="0" err="1" smtClean="0"/>
              <a:t>coach</a:t>
            </a:r>
            <a:r>
              <a:rPr lang="pt-PT" sz="2000" dirty="0" smtClean="0"/>
              <a:t> deve ganhar a confiança do grupo de modo a que os membros estejam dispostos a desempenhar as tarefas propostas, pois eles têm de sentir algum compromisso com as metas.</a:t>
            </a:r>
          </a:p>
          <a:p>
            <a:endParaRPr lang="pt-PT" sz="2000" dirty="0" smtClean="0"/>
          </a:p>
          <a:p>
            <a:r>
              <a:rPr lang="pt-PT" sz="2000" dirty="0" smtClean="0"/>
              <a:t>Quando se lança um desafio ao grupo, é essencial o </a:t>
            </a:r>
            <a:r>
              <a:rPr lang="pt-PT" sz="2000" dirty="0" err="1" smtClean="0"/>
              <a:t>coach</a:t>
            </a:r>
            <a:r>
              <a:rPr lang="pt-PT" sz="2000" dirty="0" smtClean="0"/>
              <a:t> envolver-se com ele, de modo a encorajar o grupo a expressar os seus dilema reais</a:t>
            </a:r>
          </a:p>
          <a:p>
            <a:endParaRPr lang="pt-PT" sz="2000" dirty="0" smtClean="0"/>
          </a:p>
          <a:p>
            <a:r>
              <a:rPr lang="pt-PT" sz="2000" dirty="0" smtClean="0"/>
              <a:t>Os objetivos e a metodologia do </a:t>
            </a:r>
            <a:r>
              <a:rPr lang="pt-PT" sz="2000" i="1" dirty="0" err="1" smtClean="0"/>
              <a:t>coaching</a:t>
            </a:r>
            <a:r>
              <a:rPr lang="pt-PT" sz="2000" dirty="0" smtClean="0"/>
              <a:t> de grupos e equipas `disfuncionais` é  fazer com que as comunicações sejam cada vez mais articuladas.</a:t>
            </a:r>
          </a:p>
          <a:p>
            <a:endParaRPr lang="pt-PT" sz="2000" dirty="0" smtClean="0"/>
          </a:p>
          <a:p>
            <a:endParaRPr lang="pt-PT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576263"/>
          </a:xfrm>
        </p:spPr>
        <p:txBody>
          <a:bodyPr/>
          <a:lstStyle/>
          <a:p>
            <a:pPr algn="l"/>
            <a:r>
              <a:rPr lang="pt-PT" sz="2800" b="1" dirty="0" smtClean="0"/>
              <a:t>O </a:t>
            </a:r>
            <a:r>
              <a:rPr lang="pt-PT" sz="2800" b="1" dirty="0" err="1" smtClean="0"/>
              <a:t>coach</a:t>
            </a:r>
            <a:r>
              <a:rPr lang="pt-PT" sz="2800" b="1" dirty="0" smtClean="0"/>
              <a:t> deve….</a:t>
            </a:r>
            <a:endParaRPr lang="pt-PT" sz="28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Usar supervisão ou consulta para desenvolver e manter o entendimento</a:t>
            </a:r>
          </a:p>
          <a:p>
            <a:pPr lvl="0">
              <a:buFont typeface="Wingdings" pitchFamily="2" charset="2"/>
              <a:buChar char="v"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Compreender as forças mais amplas</a:t>
            </a:r>
          </a:p>
          <a:p>
            <a:pPr lvl="0">
              <a:buNone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Educar o cliente sobre as implicações para o sistema mais amplo</a:t>
            </a:r>
          </a:p>
          <a:p>
            <a:pPr lvl="0">
              <a:buFont typeface="Wingdings" pitchFamily="2" charset="2"/>
              <a:buChar char="v"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Ser rigoroso sobre como fazer o cliente clarificar objetivos</a:t>
            </a:r>
          </a:p>
          <a:p>
            <a:pPr lvl="0">
              <a:buFont typeface="Wingdings" pitchFamily="2" charset="2"/>
              <a:buChar char="v"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Começar a trabalhar com metas explícitas</a:t>
            </a:r>
          </a:p>
          <a:p>
            <a:pPr lvl="0">
              <a:buNone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Usar paradoxos e desafios para ultrapassar os dilemas de grupo</a:t>
            </a:r>
          </a:p>
          <a:p>
            <a:pPr lvl="0">
              <a:buFont typeface="Wingdings" pitchFamily="2" charset="2"/>
              <a:buChar char="v"/>
            </a:pPr>
            <a:endParaRPr lang="pt-PT" sz="2000" dirty="0" smtClean="0"/>
          </a:p>
          <a:p>
            <a:pPr lvl="0">
              <a:buFont typeface="Wingdings" pitchFamily="2" charset="2"/>
              <a:buChar char="v"/>
            </a:pPr>
            <a:r>
              <a:rPr lang="pt-PT" sz="2000" dirty="0" smtClean="0"/>
              <a:t>Ser rigoroso a lidar com a dinâmica, incongruências e lacunas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604250" cy="576263"/>
          </a:xfrm>
        </p:spPr>
        <p:txBody>
          <a:bodyPr/>
          <a:lstStyle/>
          <a:p>
            <a:r>
              <a:rPr lang="pt-PT" sz="2800" b="1" dirty="0" smtClean="0"/>
              <a:t>Principio, meio e fim. Como gerir os limites?</a:t>
            </a:r>
          </a:p>
        </p:txBody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248150"/>
          </a:xfrm>
        </p:spPr>
        <p:txBody>
          <a:bodyPr/>
          <a:lstStyle/>
          <a:p>
            <a:pPr marL="0" indent="0">
              <a:buNone/>
            </a:pPr>
            <a:r>
              <a:rPr lang="pt-PT" sz="2000" b="1" dirty="0" smtClean="0"/>
              <a:t>ANTES DE COMEÇAR:</a:t>
            </a:r>
          </a:p>
          <a:p>
            <a:endParaRPr lang="pt-PT" sz="1800" dirty="0" smtClean="0"/>
          </a:p>
          <a:p>
            <a:r>
              <a:rPr lang="pt-PT" sz="1800" dirty="0" smtClean="0"/>
              <a:t>Para maximizar os bons resultados é necessário controlar o tempo e o espaço em que decorre o </a:t>
            </a:r>
            <a:r>
              <a:rPr lang="pt-PT" sz="1800" dirty="0" err="1" smtClean="0"/>
              <a:t>coaching</a:t>
            </a:r>
            <a:endParaRPr lang="pt-PT" sz="1800" dirty="0" smtClean="0"/>
          </a:p>
          <a:p>
            <a:r>
              <a:rPr lang="pt-PT" sz="1800" dirty="0" smtClean="0"/>
              <a:t>Deve ser estabelecido e planeado um principio, um meio e um fim</a:t>
            </a:r>
          </a:p>
          <a:p>
            <a:r>
              <a:rPr lang="pt-PT" sz="1800" dirty="0" smtClean="0"/>
              <a:t>O formador tem a responsabilidade de garantir que as condições de trabalho são as mais favoráveis possíveis.</a:t>
            </a:r>
          </a:p>
          <a:p>
            <a:r>
              <a:rPr lang="pt-PT" sz="1800" dirty="0" smtClean="0"/>
              <a:t>A duração das sessões deve ser entendida por todos, estas devem começar e terminar no horário estipulado, qualquer atraso deve ser discutido dentro do grupo.</a:t>
            </a:r>
          </a:p>
          <a:p>
            <a:r>
              <a:rPr lang="pt-PT" sz="1800" dirty="0" smtClean="0"/>
              <a:t>O trabalho do grupo não deve ser interrompido, a ideia é que todos aprendam juntos ao mesmo tempo do inicio ao fim.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PT" sz="1800" dirty="0" smtClean="0"/>
              <a:t>É necessário respeitar o tempo mas paradoxalmente é preciso reservar algum tempo livre para que as pessoas possam refletir sobre certos assuntos sem se sentirem pressionadas pelo relógio. </a:t>
            </a:r>
          </a:p>
          <a:p>
            <a:r>
              <a:rPr lang="pt-PT" sz="1800" dirty="0" smtClean="0"/>
              <a:t>O ambiente de trabalho deve ser confortável, calmo, consistente, com iluminação adequada e bem equipado</a:t>
            </a:r>
          </a:p>
          <a:p>
            <a:r>
              <a:rPr lang="pt-PT" sz="1800" dirty="0" smtClean="0"/>
              <a:t>A sala deve ser sempre a mesma, de forma a transmitir uma sensação de consistência </a:t>
            </a:r>
          </a:p>
          <a:p>
            <a:r>
              <a:rPr lang="pt-PT" sz="1800" dirty="0" smtClean="0"/>
              <a:t>O espaço em si não deve fornecer distrações e deve-se evitar a entrada e saída de pessoas que não pertencem ao grupo durante as sessões.</a:t>
            </a:r>
          </a:p>
          <a:p>
            <a:r>
              <a:rPr lang="pt-PT" sz="1800" dirty="0" smtClean="0"/>
              <a:t>As cadeiras e as mesas devem ser todas iguais e apropriadas para o trabalho em grupo</a:t>
            </a:r>
          </a:p>
          <a:p>
            <a:r>
              <a:rPr lang="pt-PT" sz="1800" dirty="0" smtClean="0"/>
              <a:t>Importa saber se os membros do grupo têm contacto uns com os outros fora das sessões e qual o impacto desse contacto.</a:t>
            </a:r>
          </a:p>
          <a:p>
            <a:pPr>
              <a:buFont typeface="Arial" charset="0"/>
              <a:buNone/>
            </a:pPr>
            <a:endParaRPr lang="pt-PT" sz="18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84123" y="1052736"/>
            <a:ext cx="8229600" cy="576263"/>
          </a:xfrm>
        </p:spPr>
        <p:txBody>
          <a:bodyPr/>
          <a:lstStyle/>
          <a:p>
            <a:r>
              <a:rPr lang="pt-PT" sz="2800" b="1" dirty="0" smtClean="0"/>
              <a:t>Quando uma equipa altamente focada não colabora</a:t>
            </a:r>
            <a:endParaRPr lang="pt-PT" sz="2800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251520" y="1585248"/>
            <a:ext cx="8640959" cy="2951905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pt-PT" sz="2000" dirty="0" smtClean="0"/>
              <a:t>Os problemas do foro comportamental proporcionam, em qualquer equipa, oportunidades individuais de aprendizagem;</a:t>
            </a:r>
          </a:p>
          <a:p>
            <a:pPr algn="just">
              <a:lnSpc>
                <a:spcPct val="150000"/>
              </a:lnSpc>
              <a:defRPr/>
            </a:pPr>
            <a:r>
              <a:rPr lang="pt-PT" sz="2000" dirty="0" smtClean="0"/>
              <a:t> Em equipa há o benefício adicional de se terem dinâmicas de trabalho 'ao vivo'. </a:t>
            </a:r>
          </a:p>
          <a:p>
            <a:pPr algn="just">
              <a:lnSpc>
                <a:spcPct val="150000"/>
              </a:lnSpc>
              <a:defRPr/>
            </a:pPr>
            <a:r>
              <a:rPr lang="pt-PT" sz="2000" dirty="0" smtClean="0"/>
              <a:t>Em equipas resistentes à ideia de que a colaboração é uma habilidade necessária, utiliza o problema comportamental como oportunidade para educá-los.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5229200"/>
            <a:ext cx="84249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dirty="0"/>
              <a:t>Um bloqueio no processo permite que a equipa </a:t>
            </a:r>
            <a:r>
              <a:rPr lang="pt-PT" dirty="0" smtClean="0"/>
              <a:t>analise </a:t>
            </a:r>
            <a:r>
              <a:rPr lang="pt-PT" dirty="0"/>
              <a:t>“</a:t>
            </a:r>
            <a:r>
              <a:rPr lang="pt-PT" b="1" dirty="0"/>
              <a:t>como”</a:t>
            </a:r>
            <a:r>
              <a:rPr lang="pt-PT" dirty="0"/>
              <a:t> </a:t>
            </a:r>
            <a:r>
              <a:rPr lang="pt-PT" dirty="0" smtClean="0"/>
              <a:t>está </a:t>
            </a:r>
            <a:r>
              <a:rPr lang="pt-PT" dirty="0"/>
              <a:t>a sua colaboração na realização da tarefa, assim como o seu empenhamento na mesma.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0511" y="4729309"/>
            <a:ext cx="5614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800" b="1" dirty="0">
                <a:latin typeface="+mn-lt"/>
              </a:rPr>
              <a:t>Bloqueios e Habilidades no processo</a:t>
            </a:r>
            <a:endParaRPr lang="pt-PT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489080" cy="3888432"/>
          </a:xfrm>
        </p:spPr>
        <p:txBody>
          <a:bodyPr/>
          <a:lstStyle/>
          <a:p>
            <a:r>
              <a:rPr lang="pt-PT" sz="1800" dirty="0" smtClean="0"/>
              <a:t>O formador deve:</a:t>
            </a:r>
          </a:p>
          <a:p>
            <a:pPr lvl="1"/>
            <a:r>
              <a:rPr lang="pt-PT" sz="1400" dirty="0" smtClean="0"/>
              <a:t> </a:t>
            </a:r>
            <a:r>
              <a:rPr lang="pt-PT" sz="1600" dirty="0"/>
              <a:t>T</a:t>
            </a:r>
            <a:r>
              <a:rPr lang="pt-PT" sz="1600" dirty="0" smtClean="0"/>
              <a:t>er em conta qual o caminho mais adequado a seguir mediante os objetivos pretendidos, a cultura da empresa, os indivíduos e as relações entre eles.</a:t>
            </a:r>
          </a:p>
          <a:p>
            <a:pPr lvl="1"/>
            <a:r>
              <a:rPr lang="pt-PT" sz="1600" dirty="0" smtClean="0"/>
              <a:t>Promover a aprendizagem de forma a que as pessoas não tenham medo de arriscar.</a:t>
            </a:r>
          </a:p>
          <a:p>
            <a:pPr marL="457200" lvl="1" indent="0">
              <a:buNone/>
            </a:pPr>
            <a:endParaRPr lang="pt-PT" sz="1400" dirty="0" smtClean="0"/>
          </a:p>
          <a:p>
            <a:r>
              <a:rPr lang="pt-PT" sz="1800" dirty="0" smtClean="0"/>
              <a:t>O </a:t>
            </a:r>
            <a:r>
              <a:rPr lang="pt-PT" sz="1800" b="1" dirty="0" smtClean="0"/>
              <a:t>objetivo</a:t>
            </a:r>
            <a:r>
              <a:rPr lang="pt-PT" sz="1800" dirty="0" smtClean="0"/>
              <a:t> é que as pessoas se sintam bem e tenham vontade de voltar</a:t>
            </a:r>
          </a:p>
          <a:p>
            <a:r>
              <a:rPr lang="pt-PT" sz="1800" dirty="0" smtClean="0"/>
              <a:t>Deve-se dar as boas vindas e explicar ao grupo os objetivos e o processo</a:t>
            </a:r>
          </a:p>
          <a:p>
            <a:r>
              <a:rPr lang="pt-PT" sz="1800" dirty="0" smtClean="0"/>
              <a:t>As pessoas devem ser ouvidas quanto à melhor forma de se desenvolver o trabalho</a:t>
            </a:r>
          </a:p>
          <a:p>
            <a:r>
              <a:rPr lang="pt-PT" sz="1800" dirty="0" smtClean="0"/>
              <a:t>Os sentimentos das pessoas, tais como a ansiedade, devem ser reconhecidos e tratados com naturalidade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339975" y="1125538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7584" y="1160031"/>
            <a:ext cx="182133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PT" sz="2800" b="1" dirty="0" smtClean="0">
                <a:latin typeface="+mj-lt"/>
              </a:rPr>
              <a:t>O princípio</a:t>
            </a:r>
            <a:endParaRPr lang="pt-PT" sz="2800" b="1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052513"/>
            <a:ext cx="8229600" cy="576262"/>
          </a:xfrm>
        </p:spPr>
        <p:txBody>
          <a:bodyPr/>
          <a:lstStyle/>
          <a:p>
            <a:pPr eaLnBrk="1" hangingPunct="1"/>
            <a:r>
              <a:rPr lang="pt-PT" sz="2500" smtClean="0"/>
              <a:t/>
            </a:r>
            <a:br>
              <a:rPr lang="pt-PT" sz="2500" smtClean="0"/>
            </a:br>
            <a:r>
              <a:rPr lang="pt-PT" sz="2500" smtClean="0"/>
              <a:t/>
            </a:r>
            <a:br>
              <a:rPr lang="pt-PT" sz="2500" smtClean="0"/>
            </a:br>
            <a:endParaRPr lang="en-GB" sz="2500" smtClean="0">
              <a:solidFill>
                <a:srgbClr val="002060"/>
              </a:solidFill>
            </a:endParaRP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323850" y="1773238"/>
            <a:ext cx="81486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PT" dirty="0">
                <a:latin typeface="Calibri" pitchFamily="34" charset="0"/>
              </a:rPr>
              <a:t>O instrutor deve observar e mostrar interesse nas pessoas e ser explicito no que pretende delas</a:t>
            </a:r>
            <a:r>
              <a:rPr lang="pt-PT" dirty="0" smtClean="0">
                <a:latin typeface="Calibri" pitchFamily="34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pt-PT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PT" dirty="0">
                <a:latin typeface="Calibri" pitchFamily="34" charset="0"/>
              </a:rPr>
              <a:t>Todos os participantes devem ser encorajados a falar e as atitudes positivas </a:t>
            </a:r>
            <a:r>
              <a:rPr lang="pt-PT" dirty="0" smtClean="0">
                <a:latin typeface="Calibri" pitchFamily="34" charset="0"/>
              </a:rPr>
              <a:t>incentivadas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pt-PT" dirty="0">
              <a:latin typeface="Calibri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PT" dirty="0">
                <a:latin typeface="Calibri" pitchFamily="34" charset="0"/>
              </a:rPr>
              <a:t>No entanto </a:t>
            </a:r>
            <a:r>
              <a:rPr lang="pt-PT" dirty="0" smtClean="0">
                <a:latin typeface="Calibri" pitchFamily="34" charset="0"/>
              </a:rPr>
              <a:t>para que </a:t>
            </a:r>
            <a:r>
              <a:rPr lang="pt-PT" dirty="0">
                <a:latin typeface="Calibri" pitchFamily="34" charset="0"/>
              </a:rPr>
              <a:t>o </a:t>
            </a:r>
            <a:r>
              <a:rPr lang="pt-PT" dirty="0" err="1" smtClean="0">
                <a:latin typeface="Calibri" pitchFamily="34" charset="0"/>
              </a:rPr>
              <a:t>coaching</a:t>
            </a:r>
            <a:r>
              <a:rPr lang="pt-PT" dirty="0" smtClean="0">
                <a:latin typeface="Calibri" pitchFamily="34" charset="0"/>
              </a:rPr>
              <a:t> </a:t>
            </a:r>
            <a:r>
              <a:rPr lang="pt-PT" dirty="0">
                <a:latin typeface="Calibri" pitchFamily="34" charset="0"/>
              </a:rPr>
              <a:t>comece da melhor maneira é igualmente necessário estabelecer </a:t>
            </a:r>
            <a:r>
              <a:rPr lang="pt-PT" b="1" dirty="0">
                <a:latin typeface="Calibri" pitchFamily="34" charset="0"/>
              </a:rPr>
              <a:t>limites firmes quanto a regras gerais de </a:t>
            </a:r>
            <a:r>
              <a:rPr lang="pt-PT" b="1" dirty="0" smtClean="0">
                <a:latin typeface="Calibri" pitchFamily="34" charset="0"/>
              </a:rPr>
              <a:t>funcionamento</a:t>
            </a:r>
            <a:r>
              <a:rPr lang="pt-PT" dirty="0" smtClean="0">
                <a:latin typeface="Calibri" pitchFamily="34" charset="0"/>
              </a:rPr>
              <a:t>, tendo em atenção ao tempo despendido para tal:</a:t>
            </a:r>
            <a:endParaRPr lang="pt-PT" dirty="0">
              <a:latin typeface="Calibri" pitchFamily="34" charset="0"/>
            </a:endParaRPr>
          </a:p>
          <a:p>
            <a:pPr marL="800100" lvl="1" indent="-34290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Se for </a:t>
            </a:r>
            <a:r>
              <a:rPr lang="pt-PT" dirty="0">
                <a:latin typeface="Calibri" pitchFamily="34" charset="0"/>
              </a:rPr>
              <a:t>demasiado longo corremos o risco de as pessoas começarem a sentir-se demasiado à vontade</a:t>
            </a:r>
            <a:r>
              <a:rPr lang="pt-PT" dirty="0" smtClean="0">
                <a:latin typeface="Calibri" pitchFamily="34" charset="0"/>
              </a:rPr>
              <a:t>.</a:t>
            </a:r>
          </a:p>
          <a:p>
            <a:pPr marL="742950" lvl="1" indent="-285750" algn="just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pt-PT" dirty="0" smtClean="0">
                <a:latin typeface="Calibri" pitchFamily="34" charset="0"/>
              </a:rPr>
              <a:t>Se for apressado </a:t>
            </a:r>
            <a:r>
              <a:rPr lang="pt-PT" dirty="0">
                <a:latin typeface="Calibri" pitchFamily="34" charset="0"/>
              </a:rPr>
              <a:t>pode levar a sentimos de ansiedade e a um fraco envolvimento.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pt-PT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astermindbr.com/saopaulo/images/circulo_kol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78215" cy="33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4488" y="820738"/>
            <a:ext cx="7931150" cy="290512"/>
          </a:xfrm>
        </p:spPr>
        <p:txBody>
          <a:bodyPr/>
          <a:lstStyle/>
          <a:p>
            <a:pPr eaLnBrk="1" hangingPunct="1"/>
            <a:r>
              <a:rPr lang="pt-PT" sz="2500" smtClean="0"/>
              <a:t/>
            </a:r>
            <a:br>
              <a:rPr lang="pt-PT" sz="2500" smtClean="0"/>
            </a:br>
            <a:r>
              <a:rPr lang="pt-PT" sz="2500" smtClean="0"/>
              <a:t/>
            </a:r>
            <a:br>
              <a:rPr lang="pt-PT" sz="2500" smtClean="0"/>
            </a:br>
            <a:endParaRPr lang="en-GB" sz="2500" smtClean="0">
              <a:solidFill>
                <a:srgbClr val="002060"/>
              </a:solidFill>
            </a:endParaRPr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395288" y="1484783"/>
            <a:ext cx="4176712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PT" sz="1700" dirty="0">
                <a:latin typeface="Calibri" pitchFamily="34" charset="0"/>
              </a:rPr>
              <a:t>Começo do trabalho em </a:t>
            </a:r>
            <a:r>
              <a:rPr lang="pt-PT" sz="1700" dirty="0" smtClean="0">
                <a:latin typeface="Calibri" pitchFamily="34" charset="0"/>
              </a:rPr>
              <a:t>si: </a:t>
            </a:r>
            <a:r>
              <a:rPr lang="pt-PT" sz="1700" dirty="0">
                <a:latin typeface="Calibri" pitchFamily="34" charset="0"/>
              </a:rPr>
              <a:t>contextualização, partilha de ideias, discussão, abordagens, soluções e algumas </a:t>
            </a:r>
            <a:r>
              <a:rPr lang="pt-PT" sz="1700" dirty="0" smtClean="0">
                <a:latin typeface="Calibri" pitchFamily="34" charset="0"/>
              </a:rPr>
              <a:t>decisões</a:t>
            </a:r>
            <a:endParaRPr lang="pt-PT" sz="1700" dirty="0"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pt-PT" sz="1700" dirty="0" smtClean="0">
                <a:latin typeface="Calibri" pitchFamily="34" charset="0"/>
              </a:rPr>
              <a:t>É </a:t>
            </a:r>
            <a:r>
              <a:rPr lang="pt-PT" sz="1700" dirty="0">
                <a:latin typeface="Calibri" pitchFamily="34" charset="0"/>
              </a:rPr>
              <a:t>ainda nesta fase que temos de lidar com o </a:t>
            </a:r>
            <a:r>
              <a:rPr lang="pt-PT" sz="1700" b="1" dirty="0">
                <a:latin typeface="Calibri" pitchFamily="34" charset="0"/>
              </a:rPr>
              <a:t>paradoxo do </a:t>
            </a:r>
            <a:r>
              <a:rPr lang="pt-PT" sz="1700" b="1" dirty="0" smtClean="0">
                <a:latin typeface="Calibri" pitchFamily="34" charset="0"/>
              </a:rPr>
              <a:t>tempo</a:t>
            </a:r>
            <a:r>
              <a:rPr lang="pt-PT" sz="1700" dirty="0" smtClean="0">
                <a:latin typeface="Calibri" pitchFamily="34" charset="0"/>
              </a:rPr>
              <a:t>, </a:t>
            </a:r>
            <a:r>
              <a:rPr lang="pt-PT" sz="1700" dirty="0">
                <a:latin typeface="Calibri" pitchFamily="34" charset="0"/>
              </a:rPr>
              <a:t>a </a:t>
            </a:r>
            <a:r>
              <a:rPr lang="pt-PT" sz="1700" b="1" dirty="0">
                <a:latin typeface="Calibri" pitchFamily="34" charset="0"/>
              </a:rPr>
              <a:t>transferência de aprendizagem e a criação de novos </a:t>
            </a:r>
            <a:r>
              <a:rPr lang="pt-PT" sz="1700" b="1" dirty="0" smtClean="0">
                <a:latin typeface="Calibri" pitchFamily="34" charset="0"/>
              </a:rPr>
              <a:t>hábitos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PT" sz="1700" dirty="0">
                <a:latin typeface="Calibri" pitchFamily="34" charset="0"/>
              </a:rPr>
              <a:t>Se a gestão do tempo não for correctamente efectuada e nos prolongarmos demasiadamente nesta fase corremos o risco de o grupo entrar em discussões sem nunca chegarem a conclusão alguma e  de despoletar conflitos e frustrações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pt-PT" sz="1700" dirty="0" smtClean="0">
                <a:latin typeface="Calibri" pitchFamily="34" charset="0"/>
              </a:rPr>
              <a:t>Se formos </a:t>
            </a:r>
            <a:r>
              <a:rPr lang="pt-PT" sz="1700" dirty="0">
                <a:latin typeface="Calibri" pitchFamily="34" charset="0"/>
              </a:rPr>
              <a:t>demasiado apressados corremos o risco de termos pessoas que não conseguem participar da discussões e acabam por se sentirem frustradas e excluídas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pt-PT" b="1" dirty="0">
              <a:latin typeface="Calibri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11560" y="1068110"/>
            <a:ext cx="1728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PT" sz="2800" b="1" dirty="0" smtClean="0"/>
              <a:t>O meio </a:t>
            </a:r>
            <a:endParaRPr lang="pt-PT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>
          <a:xfrm>
            <a:off x="971600" y="1268760"/>
            <a:ext cx="2087910" cy="576262"/>
          </a:xfrm>
        </p:spPr>
        <p:txBody>
          <a:bodyPr/>
          <a:lstStyle/>
          <a:p>
            <a:r>
              <a:rPr lang="pt-PT" sz="3200" b="1" dirty="0" smtClean="0"/>
              <a:t>O fim</a:t>
            </a:r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248150"/>
          </a:xfrm>
        </p:spPr>
        <p:txBody>
          <a:bodyPr/>
          <a:lstStyle/>
          <a:p>
            <a:r>
              <a:rPr lang="pt-PT" sz="1800" dirty="0" smtClean="0"/>
              <a:t>O fim de um grupo de </a:t>
            </a:r>
            <a:r>
              <a:rPr lang="pt-PT" sz="1800" dirty="0" err="1" smtClean="0"/>
              <a:t>coaching</a:t>
            </a:r>
            <a:r>
              <a:rPr lang="pt-PT" sz="1800" dirty="0" smtClean="0"/>
              <a:t> é um momento especialmente complicado </a:t>
            </a:r>
          </a:p>
          <a:p>
            <a:r>
              <a:rPr lang="pt-PT" sz="1800" dirty="0"/>
              <a:t>T</a:t>
            </a:r>
            <a:r>
              <a:rPr lang="pt-PT" sz="1800" dirty="0" smtClean="0"/>
              <a:t>erminar no </a:t>
            </a:r>
            <a:r>
              <a:rPr lang="pt-PT" sz="1800" b="1" dirty="0" smtClean="0"/>
              <a:t>prazo estipulado é importante</a:t>
            </a:r>
            <a:r>
              <a:rPr lang="pt-PT" sz="1800" dirty="0" smtClean="0"/>
              <a:t>, se tal não for possível deve ser explicado o porquê e discutido em grupo</a:t>
            </a:r>
          </a:p>
          <a:p>
            <a:r>
              <a:rPr lang="pt-PT" sz="1800" dirty="0" smtClean="0"/>
              <a:t>De forma inconsciente o fim de alguma coisa suscita sentimentos negativos</a:t>
            </a:r>
          </a:p>
          <a:p>
            <a:r>
              <a:rPr lang="pt-PT" sz="1800" dirty="0" smtClean="0"/>
              <a:t>O final marca a forma como a experiencia ficará na memória</a:t>
            </a:r>
          </a:p>
          <a:p>
            <a:r>
              <a:rPr lang="pt-PT" sz="1800" dirty="0" smtClean="0"/>
              <a:t>Todos devem estar presentes na ultima sessão</a:t>
            </a:r>
          </a:p>
          <a:p>
            <a:r>
              <a:rPr lang="pt-PT" sz="1800" dirty="0" smtClean="0"/>
              <a:t>Deve-se avaliar as ideias, resumir os factos, elaborar propostas, analisar o que foi feito e o que ainda tem de ser feito e como por em pratica o novo conhecimento</a:t>
            </a:r>
          </a:p>
          <a:p>
            <a:r>
              <a:rPr lang="pt-PT" sz="1800" dirty="0" smtClean="0"/>
              <a:t>O final deve ser definitivo </a:t>
            </a:r>
          </a:p>
          <a:p>
            <a:r>
              <a:rPr lang="pt-PT" sz="1800" dirty="0" smtClean="0"/>
              <a:t>Se demorarmos demasiado tempo a terminar as pessoas vão ficar entediadas e eventualmente vão começar a sair</a:t>
            </a:r>
          </a:p>
          <a:p>
            <a:r>
              <a:rPr lang="pt-PT" sz="1800" dirty="0" smtClean="0"/>
              <a:t>Se formos demasiado rápidos as pessoas vão se sentir ‘’despachadas’’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96975"/>
            <a:ext cx="8229600" cy="576263"/>
          </a:xfrm>
        </p:spPr>
        <p:txBody>
          <a:bodyPr/>
          <a:lstStyle/>
          <a:p>
            <a:pPr eaLnBrk="1" hangingPunct="1"/>
            <a:r>
              <a:rPr lang="pt-PT" sz="2800" b="1" smtClean="0"/>
              <a:t>Definição do comportamento (desejável)de colaboração quando há uma tarefa na equipa </a:t>
            </a:r>
            <a:endParaRPr lang="en-GB" sz="2500" smtClean="0">
              <a:solidFill>
                <a:srgbClr val="00206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4578287"/>
              </p:ext>
            </p:extLst>
          </p:nvPr>
        </p:nvGraphicFramePr>
        <p:xfrm>
          <a:off x="323850" y="1916113"/>
          <a:ext cx="8712968" cy="418108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356484"/>
                <a:gridCol w="4356484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Colaborar de forma eficaz</a:t>
                      </a:r>
                      <a:endParaRPr lang="pt-PT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82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Actividades que contribuem directamente para a tarefa</a:t>
                      </a:r>
                      <a:endParaRPr lang="pt-PT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Actividades que contribuem para a tarefa através da sustentação de grupo</a:t>
                      </a:r>
                      <a:endParaRPr lang="pt-PT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6684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Definir o assunto e resumi-lo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Questionar e clarificar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Pedir/dar informação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Dar sugestões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Discutir os prós e os contra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Testar a relevância</a:t>
                      </a:r>
                      <a:endParaRPr lang="pt-PT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Testar consensos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Encorajar a participação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Conhecer as contribuições dos outros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Mediação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pt-PT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Afastar a tensão, expressar sentimentos</a:t>
                      </a:r>
                      <a:endParaRPr lang="pt-PT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Posição do Texto 4"/>
          <p:cNvSpPr>
            <a:spLocks noGrp="1"/>
          </p:cNvSpPr>
          <p:nvPr>
            <p:ph type="body" idx="4294967295"/>
          </p:nvPr>
        </p:nvSpPr>
        <p:spPr>
          <a:xfrm>
            <a:off x="323850" y="6021388"/>
            <a:ext cx="8712200" cy="534987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Font typeface="Arial" charset="0"/>
              <a:buNone/>
              <a:defRPr/>
            </a:pPr>
            <a:r>
              <a:rPr lang="pt-PT" sz="2000" dirty="0">
                <a:solidFill>
                  <a:schemeClr val="tx1"/>
                </a:solidFill>
              </a:rPr>
              <a:t>Esta ferramenta pode ser usada de várias maneiras para orientar os grupos a dar valor ao seguimento da tarefa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268760"/>
            <a:ext cx="8229600" cy="647700"/>
          </a:xfrm>
        </p:spPr>
        <p:txBody>
          <a:bodyPr/>
          <a:lstStyle/>
          <a:p>
            <a:pPr eaLnBrk="1" hangingPunct="1"/>
            <a:r>
              <a:rPr lang="pt-PT" sz="2800" b="1" dirty="0" smtClean="0"/>
              <a:t>Desenvolver discussão de forma hábil</a:t>
            </a:r>
            <a:endParaRPr lang="en-GB" sz="2500" b="1" dirty="0" smtClean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7992888" cy="4392488"/>
          </a:xfrm>
        </p:spPr>
        <p:txBody>
          <a:bodyPr/>
          <a:lstStyle/>
          <a:p>
            <a:pPr marL="0" indent="0" algn="just">
              <a:lnSpc>
                <a:spcPct val="160000"/>
              </a:lnSpc>
              <a:buNone/>
              <a:defRPr/>
            </a:pPr>
            <a:r>
              <a:rPr lang="pt-PT" sz="2000" dirty="0" smtClean="0"/>
              <a:t>Uma discussão hábil:</a:t>
            </a:r>
          </a:p>
          <a:p>
            <a:pPr marL="457200" indent="-457200" algn="just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pt-PT" sz="2000" dirty="0" smtClean="0"/>
              <a:t> É baseada no diálogo, a reflexão tem como objectivo um encontro de mentes, sendo este o objectivo do diálogo;</a:t>
            </a:r>
          </a:p>
          <a:p>
            <a:pPr marL="457200" indent="-457200" algn="just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pt-PT" sz="2000" dirty="0" smtClean="0"/>
              <a:t>Permite que as pessoas contribuam com algumas das qualidades para um processo de tomada de decisão;</a:t>
            </a:r>
          </a:p>
          <a:p>
            <a:pPr marL="457200" indent="-457200" algn="just"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pt-PT" sz="2000" dirty="0" smtClean="0"/>
              <a:t>Requer tempo suficiente, capacidade para ter dúvida, e que cada pessoa seja capaz de suster a sua perspectiva. A qualidade da interacção é crucial.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lang="pt-PT" sz="3600" dirty="0" smtClean="0"/>
          </a:p>
          <a:p>
            <a:pPr marL="766763" indent="-766763" eaLnBrk="1" hangingPunct="1">
              <a:buClr>
                <a:srgbClr val="996633"/>
              </a:buClr>
              <a:buSzPct val="150000"/>
              <a:buFont typeface="Wingdings" pitchFamily="2" charset="2"/>
              <a:buNone/>
              <a:defRPr/>
            </a:pPr>
            <a:endParaRPr lang="pt-PT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>
          <a:xfrm>
            <a:off x="611188" y="1484313"/>
            <a:ext cx="7772400" cy="576262"/>
          </a:xfrm>
        </p:spPr>
        <p:txBody>
          <a:bodyPr/>
          <a:lstStyle/>
          <a:p>
            <a:r>
              <a:rPr lang="pt-PT" sz="3200" b="1" smtClean="0"/>
              <a:t>Análise de Tarefas</a:t>
            </a:r>
            <a:endParaRPr lang="pt-PT" sz="3200" smtClean="0"/>
          </a:p>
        </p:txBody>
      </p:sp>
      <p:sp>
        <p:nvSpPr>
          <p:cNvPr id="10243" name="Subtítulo 2"/>
          <p:cNvSpPr>
            <a:spLocks noGrp="1"/>
          </p:cNvSpPr>
          <p:nvPr>
            <p:ph type="subTitle" idx="1"/>
          </p:nvPr>
        </p:nvSpPr>
        <p:spPr>
          <a:xfrm>
            <a:off x="107950" y="1341438"/>
            <a:ext cx="8928100" cy="5040312"/>
          </a:xfrm>
        </p:spPr>
        <p:txBody>
          <a:bodyPr/>
          <a:lstStyle/>
          <a:p>
            <a:endParaRPr lang="pt-PT" smtClean="0"/>
          </a:p>
          <a:p>
            <a:endParaRPr lang="pt-PT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117095"/>
              </p:ext>
            </p:extLst>
          </p:nvPr>
        </p:nvGraphicFramePr>
        <p:xfrm>
          <a:off x="179511" y="2420888"/>
          <a:ext cx="8745774" cy="13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629"/>
                <a:gridCol w="1457629"/>
                <a:gridCol w="1457629"/>
                <a:gridCol w="1457629"/>
                <a:gridCol w="1457629"/>
                <a:gridCol w="145762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TEMPO/PESSOA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Definição do assunto ou objectivo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Resumir e clarificar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Pedir/Dar informação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Fazer sugestões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Discutir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prós/contras das sugestões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653267"/>
              </p:ext>
            </p:extLst>
          </p:nvPr>
        </p:nvGraphicFramePr>
        <p:xfrm>
          <a:off x="179512" y="4941168"/>
          <a:ext cx="8712966" cy="133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1452161"/>
                <a:gridCol w="1452161"/>
                <a:gridCol w="1452161"/>
                <a:gridCol w="1452161"/>
                <a:gridCol w="145216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TEMPO/PESSOA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Testar consensos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Encorajar a participação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Apoiar as contribuições dos outros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Expressar sentimentos,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Aliviar tensões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Mediação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755650" y="4076700"/>
            <a:ext cx="777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PT" sz="3200" b="1" dirty="0" smtClean="0"/>
              <a:t>Análise de sustentação da equipa</a:t>
            </a:r>
            <a:endParaRPr lang="pt-PT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576262"/>
          </a:xfrm>
        </p:spPr>
        <p:txBody>
          <a:bodyPr/>
          <a:lstStyle/>
          <a:p>
            <a:r>
              <a:rPr lang="pt-PT" sz="2800" b="1" dirty="0" smtClean="0"/>
              <a:t>Conviver com a raiva na equipa</a:t>
            </a:r>
            <a:endParaRPr lang="pt-PT" sz="2800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4005263"/>
            <a:ext cx="8229600" cy="21209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pt-PT" sz="2000" dirty="0" smtClean="0"/>
              <a:t>Deixar a ira/raiva acabar por si própria e permitir que o envolvimento entre os membros seja construtivo;</a:t>
            </a:r>
          </a:p>
          <a:p>
            <a:pPr marL="514350" indent="-514350" algn="just">
              <a:buFont typeface="+mj-lt"/>
              <a:buAutoNum type="arabicPeriod"/>
              <a:defRPr/>
            </a:pPr>
            <a:endParaRPr lang="pt-PT" sz="2000" dirty="0" smtClean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PT" sz="2000" dirty="0" smtClean="0"/>
              <a:t>Ajudar a equipa a aprender com a experiência, a fim de seguir em frente e voltar à tarefa. A questão central que direcciona como</a:t>
            </a:r>
            <a:r>
              <a:rPr lang="pt-PT" sz="2000" b="1" dirty="0" smtClean="0"/>
              <a:t> </a:t>
            </a:r>
            <a:r>
              <a:rPr lang="pt-PT" sz="2000" dirty="0" smtClean="0"/>
              <a:t>a raiva está associada à tarefa.</a:t>
            </a:r>
          </a:p>
          <a:p>
            <a:pPr marL="0" indent="0">
              <a:buFont typeface="Arial" charset="0"/>
              <a:buNone/>
              <a:defRPr/>
            </a:pPr>
            <a:endParaRPr lang="pt-PT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96299" y="1556793"/>
            <a:ext cx="82296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PT" sz="2000" dirty="0" smtClean="0"/>
              <a:t>A existência do </a:t>
            </a:r>
            <a:r>
              <a:rPr lang="pt-PT" sz="2000" b="1" dirty="0" smtClean="0"/>
              <a:t>sentimento de ira </a:t>
            </a:r>
            <a:r>
              <a:rPr lang="pt-PT" sz="2000" dirty="0" smtClean="0"/>
              <a:t>na equipa apresenta um </a:t>
            </a:r>
            <a:r>
              <a:rPr lang="pt-PT" sz="2000" b="1" dirty="0" smtClean="0"/>
              <a:t>desafio</a:t>
            </a:r>
            <a:r>
              <a:rPr lang="pt-PT" sz="2000" dirty="0" smtClean="0"/>
              <a:t> técnico para o formador: equilibrar tolerância entre os membros e manter ou restaurar uma sensação de segurança.</a:t>
            </a:r>
          </a:p>
        </p:txBody>
      </p:sp>
      <p:sp>
        <p:nvSpPr>
          <p:cNvPr id="11269" name="Título 1"/>
          <p:cNvSpPr txBox="1">
            <a:spLocks/>
          </p:cNvSpPr>
          <p:nvPr/>
        </p:nvSpPr>
        <p:spPr bwMode="auto">
          <a:xfrm>
            <a:off x="468313" y="31400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PT" sz="2800" b="1" dirty="0">
                <a:latin typeface="Calibri" pitchFamily="34" charset="0"/>
              </a:rPr>
              <a:t>Ao lidar com a ira/raiva numa equipa estamos na presença de duas fases distintas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576262"/>
          </a:xfrm>
        </p:spPr>
        <p:txBody>
          <a:bodyPr/>
          <a:lstStyle/>
          <a:p>
            <a:r>
              <a:rPr lang="pt-PT" sz="3200" b="1" dirty="0" smtClean="0"/>
              <a:t>Manter a equipa através do conflito</a:t>
            </a:r>
          </a:p>
        </p:txBody>
      </p:sp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pt-PT" sz="2000" dirty="0" smtClean="0"/>
              <a:t>A conhecida classificação </a:t>
            </a:r>
            <a:r>
              <a:rPr lang="pt-PT" sz="2000" dirty="0" err="1" smtClean="0"/>
              <a:t>Tuckman</a:t>
            </a:r>
            <a:r>
              <a:rPr lang="pt-PT" sz="2000" dirty="0" smtClean="0"/>
              <a:t>, sugere que as </a:t>
            </a:r>
            <a:r>
              <a:rPr lang="pt-PT" sz="2000" b="1" dirty="0" smtClean="0"/>
              <a:t>lutas e disputas </a:t>
            </a:r>
            <a:r>
              <a:rPr lang="pt-PT" sz="2000" dirty="0" smtClean="0"/>
              <a:t>dar-se-ão quando a equipa estiver suficientemente </a:t>
            </a:r>
            <a:r>
              <a:rPr lang="pt-PT" sz="2000" b="1" dirty="0" smtClean="0"/>
              <a:t>segura de si</a:t>
            </a:r>
            <a:r>
              <a:rPr lang="pt-PT" sz="2000" dirty="0" smtClean="0"/>
              <a:t>. Nestas circunstâncias, será importante uma mão firme e uma voz compreensiva.</a:t>
            </a:r>
          </a:p>
          <a:p>
            <a:pPr marL="0" indent="0">
              <a:buFont typeface="Arial" charset="0"/>
              <a:buNone/>
            </a:pPr>
            <a:endParaRPr lang="pt-PT" dirty="0" smtClean="0"/>
          </a:p>
        </p:txBody>
      </p:sp>
      <p:sp>
        <p:nvSpPr>
          <p:cNvPr id="12292" name="Título 1"/>
          <p:cNvSpPr txBox="1">
            <a:spLocks/>
          </p:cNvSpPr>
          <p:nvPr/>
        </p:nvSpPr>
        <p:spPr bwMode="auto">
          <a:xfrm>
            <a:off x="250825" y="314166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PT" sz="2800" b="1" dirty="0">
                <a:latin typeface="Calibri" pitchFamily="34" charset="0"/>
              </a:rPr>
              <a:t>Algumas ferramentas, a usar, pelo formador:</a:t>
            </a:r>
          </a:p>
        </p:txBody>
      </p:sp>
      <p:sp>
        <p:nvSpPr>
          <p:cNvPr id="12293" name="Título 1"/>
          <p:cNvSpPr txBox="1">
            <a:spLocks/>
          </p:cNvSpPr>
          <p:nvPr/>
        </p:nvSpPr>
        <p:spPr bwMode="auto">
          <a:xfrm>
            <a:off x="611188" y="3717925"/>
            <a:ext cx="8229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Disposição para conhecer o conflito e sentimentos daí resultantes;</a:t>
            </a:r>
          </a:p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Considerar de que forma é que a equipa contribuiu para o conflito;</a:t>
            </a:r>
          </a:p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Disposição para actuar com autoridade;</a:t>
            </a:r>
          </a:p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Disposição, se necessário, para intervir;</a:t>
            </a:r>
          </a:p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Disposição para enfrentar a oposição/critica;</a:t>
            </a:r>
          </a:p>
          <a:p>
            <a:pPr marL="457200" indent="-457200" algn="just" eaLnBrk="0" hangingPunct="0">
              <a:lnSpc>
                <a:spcPct val="170000"/>
              </a:lnSpc>
              <a:buFont typeface="Wingdings" pitchFamily="2" charset="2"/>
              <a:buChar char="Ø"/>
            </a:pPr>
            <a:r>
              <a:rPr lang="pt-PT" dirty="0">
                <a:latin typeface="Calibri" pitchFamily="34" charset="0"/>
              </a:rPr>
              <a:t>Confiança para mudar comportamentos inaceitáveis.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504825"/>
          </a:xfrm>
        </p:spPr>
        <p:txBody>
          <a:bodyPr/>
          <a:lstStyle/>
          <a:p>
            <a:r>
              <a:rPr lang="pt-PT" sz="3200" b="1" dirty="0" smtClean="0"/>
              <a:t>Conviver com pessoas dominadoras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517632" cy="4641850"/>
          </a:xfrm>
        </p:spPr>
        <p:txBody>
          <a:bodyPr/>
          <a:lstStyle/>
          <a:p>
            <a:pPr algn="just">
              <a:defRPr/>
            </a:pPr>
            <a:r>
              <a:rPr lang="pt-PT" sz="2000" b="1" i="1" dirty="0" smtClean="0"/>
              <a:t>Observe “quando” e “com quem” e</a:t>
            </a:r>
            <a:r>
              <a:rPr lang="pt-PT" sz="2000" b="1" dirty="0" smtClean="0"/>
              <a:t>s</a:t>
            </a:r>
            <a:r>
              <a:rPr lang="pt-PT" sz="2000" b="1" i="1" dirty="0" smtClean="0"/>
              <a:t>tá a acontecer? </a:t>
            </a:r>
            <a:r>
              <a:rPr lang="pt-PT" sz="2000" dirty="0" smtClean="0"/>
              <a:t>No início de formação da equipa? Numa equipa com fortes tensões? Uma pessoa fala demasiado quando está ansiosa. Desenvolva tácticas para que a equipa se sinta segura, e assuma a liderança.</a:t>
            </a:r>
          </a:p>
          <a:p>
            <a:pPr algn="just">
              <a:defRPr/>
            </a:pPr>
            <a:r>
              <a:rPr lang="pt-PT" sz="2000" b="1" i="1" dirty="0" smtClean="0"/>
              <a:t>Seja activo em mudanças.</a:t>
            </a:r>
            <a:r>
              <a:rPr lang="pt-PT" sz="2000" dirty="0" smtClean="0"/>
              <a:t> O comportamento dominante irá debilitar a equipa, se você permitir. Deve ser activo para alterar esta situação e, onde houver persistência, treine a equipa para ser activa perante a  mudança.</a:t>
            </a:r>
          </a:p>
          <a:p>
            <a:pPr algn="just">
              <a:defRPr/>
            </a:pPr>
            <a:r>
              <a:rPr lang="pt-PT" sz="2000" b="1" i="1" dirty="0" smtClean="0"/>
              <a:t>Interrompa. </a:t>
            </a:r>
            <a:r>
              <a:rPr lang="pt-PT" sz="2000" dirty="0" smtClean="0"/>
              <a:t>Resuma o último ponto do orador ou construa sobre o mesmo, e peça aos restantes que dêem a sua opinião.</a:t>
            </a:r>
          </a:p>
          <a:p>
            <a:pPr algn="just">
              <a:defRPr/>
            </a:pPr>
            <a:r>
              <a:rPr lang="pt-PT" sz="2000" b="1" i="1" dirty="0" smtClean="0"/>
              <a:t>Envolver os outros membros. </a:t>
            </a:r>
            <a:r>
              <a:rPr lang="pt-PT" sz="2000" dirty="0" smtClean="0"/>
              <a:t>Pergunte aos outros o seu ponto de vista ou mesmo a nível individual, se observar que alguém tem uma opinião.</a:t>
            </a:r>
          </a:p>
          <a:p>
            <a:pPr algn="just">
              <a:defRPr/>
            </a:pPr>
            <a:r>
              <a:rPr lang="pt-PT" sz="2000" b="1" i="1" dirty="0" smtClean="0"/>
              <a:t>Use linguagem gestual</a:t>
            </a:r>
            <a:r>
              <a:rPr lang="pt-PT" sz="2000" dirty="0" smtClean="0"/>
              <a:t>. </a:t>
            </a:r>
          </a:p>
          <a:p>
            <a:pPr algn="just">
              <a:defRPr/>
            </a:pPr>
            <a:r>
              <a:rPr lang="pt-PT" sz="2000" b="1" i="1" dirty="0" smtClean="0"/>
              <a:t>Reafirme o fundamento</a:t>
            </a:r>
            <a:r>
              <a:rPr lang="pt-PT" sz="2000" dirty="0" smtClean="0"/>
              <a:t>. Reafirme que todos os lados da questão só podem ser explorados, se forem ouvidas todas as partes. </a:t>
            </a:r>
          </a:p>
          <a:p>
            <a:pPr marL="0" indent="0">
              <a:buFont typeface="Arial" charset="0"/>
              <a:buNone/>
              <a:defRPr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994</TotalTime>
  <Words>3150</Words>
  <Application>Microsoft Office PowerPoint</Application>
  <PresentationFormat>On-screen Show (4:3)</PresentationFormat>
  <Paragraphs>259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1_Office Theme</vt:lpstr>
      <vt:lpstr>2_Office Theme</vt:lpstr>
      <vt:lpstr>Slide 1</vt:lpstr>
      <vt:lpstr>Slide 2</vt:lpstr>
      <vt:lpstr>Quando uma equipa altamente focada não colabora</vt:lpstr>
      <vt:lpstr>Definição do comportamento (desejável)de colaboração quando há uma tarefa na equipa </vt:lpstr>
      <vt:lpstr>Desenvolver discussão de forma hábil</vt:lpstr>
      <vt:lpstr>Análise de Tarefas</vt:lpstr>
      <vt:lpstr>Conviver com a raiva na equipa</vt:lpstr>
      <vt:lpstr>Manter a equipa através do conflito</vt:lpstr>
      <vt:lpstr>Conviver com pessoas dominadoras</vt:lpstr>
      <vt:lpstr>Quando alguém chora ou está angustiada</vt:lpstr>
      <vt:lpstr>Quando alguém está calado ou demasiado quieto</vt:lpstr>
      <vt:lpstr>Quando alguém está a jogar ao "sim mas"</vt:lpstr>
      <vt:lpstr> Quando alguém não consegue assimilar algo sem ser a lógica</vt:lpstr>
      <vt:lpstr>Quando alguém é tão egocêntrico que não consegue executar a tarefa</vt:lpstr>
      <vt:lpstr>Grupos que não funcionam - perceber e combater padrões disfuncionais em comportamentos de grupo</vt:lpstr>
      <vt:lpstr>Slide 16</vt:lpstr>
      <vt:lpstr>Teoria de disfunção em grupo</vt:lpstr>
      <vt:lpstr>As "suposições básicas”</vt:lpstr>
      <vt:lpstr>Slide 19</vt:lpstr>
      <vt:lpstr>Trabalhar com conflitos não percetíveis</vt:lpstr>
      <vt:lpstr>Slide 21</vt:lpstr>
      <vt:lpstr>Equipas declaradas disfuncionais</vt:lpstr>
      <vt:lpstr>Exemplo</vt:lpstr>
      <vt:lpstr>Slide 24</vt:lpstr>
      <vt:lpstr>Drama triangule</vt:lpstr>
      <vt:lpstr>Trabalhar com mensagens conflituantes</vt:lpstr>
      <vt:lpstr>O coach deve….</vt:lpstr>
      <vt:lpstr>Principio, meio e fim. Como gerir os limites?</vt:lpstr>
      <vt:lpstr>Slide 29</vt:lpstr>
      <vt:lpstr>Slide 30</vt:lpstr>
      <vt:lpstr>  </vt:lpstr>
      <vt:lpstr>  </vt:lpstr>
      <vt:lpstr>O 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NUNO CONDE</dc:creator>
  <cp:lastModifiedBy>sbento</cp:lastModifiedBy>
  <cp:revision>120</cp:revision>
  <cp:lastPrinted>1601-01-01T00:00:00Z</cp:lastPrinted>
  <dcterms:created xsi:type="dcterms:W3CDTF">2011-09-18T16:28:07Z</dcterms:created>
  <dcterms:modified xsi:type="dcterms:W3CDTF">2013-05-23T14:15:38Z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