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ls" ContentType="application/vnd.ms-exce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3.xml" ContentType="application/vnd.openxmlformats-officedocument.theme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theme/theme4.xml" ContentType="application/vnd.openxmlformats-officedocument.theme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theme/theme5.xml" ContentType="application/vnd.openxmlformats-officedocument.theme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embeddings/oleObject1.bin" ContentType="application/vnd.openxmlformats-officedocument.oleObject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notesSlides/notesSlide6.xml" ContentType="application/vnd.openxmlformats-officedocument.presentationml.notesSlide+xml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notesSlides/notesSlide7.xml" ContentType="application/vnd.openxmlformats-officedocument.presentationml.notesSlide+xml"/>
  <Override PartName="/ppt/embeddings/oleObject7.bin" ContentType="application/vnd.openxmlformats-officedocument.oleObject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embeddings/oleObject8.bin" ContentType="application/vnd.openxmlformats-officedocument.oleObject"/>
  <Override PartName="/ppt/notesSlides/notesSlide10.xml" ContentType="application/vnd.openxmlformats-officedocument.presentationml.notesSlide+xml"/>
  <Override PartName="/ppt/embeddings/oleObject9.bin" ContentType="application/vnd.openxmlformats-officedocument.oleObject"/>
  <Override PartName="/ppt/notesSlides/notesSlide11.xml" ContentType="application/vnd.openxmlformats-officedocument.presentationml.notesSlide+xml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embeddings/oleObject12.bin" ContentType="application/vnd.openxmlformats-officedocument.oleObject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notesSlides/notesSlide24.xml" ContentType="application/vnd.openxmlformats-officedocument.presentationml.notesSlide+xml"/>
  <Override PartName="/ppt/embeddings/oleObject23.bin" ContentType="application/vnd.openxmlformats-officedocument.oleObject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embeddings/oleObject27.bin" ContentType="application/vnd.openxmlformats-officedocument.oleObject"/>
  <Override PartName="/ppt/embeddings/oleObject28.bin" ContentType="application/vnd.openxmlformats-officedocument.oleObject"/>
  <Override PartName="/ppt/embeddings/oleObject29.bin" ContentType="application/vnd.openxmlformats-officedocument.oleObject"/>
  <Override PartName="/ppt/embeddings/oleObject30.bin" ContentType="application/vnd.openxmlformats-officedocument.oleObject"/>
  <Override PartName="/ppt/embeddings/oleObject31.bin" ContentType="application/vnd.openxmlformats-officedocument.oleObject"/>
  <Override PartName="/ppt/embeddings/oleObject32.bin" ContentType="application/vnd.openxmlformats-officedocument.oleObject"/>
  <Override PartName="/ppt/embeddings/oleObject3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63" r:id="rId2"/>
    <p:sldMasterId id="2147483675" r:id="rId3"/>
    <p:sldMasterId id="2147483687" r:id="rId4"/>
    <p:sldMasterId id="2147483699" r:id="rId5"/>
    <p:sldMasterId id="2147483711" r:id="rId6"/>
  </p:sldMasterIdLst>
  <p:notesMasterIdLst>
    <p:notesMasterId r:id="rId44"/>
  </p:notesMasterIdLst>
  <p:sldIdLst>
    <p:sldId id="257" r:id="rId7"/>
    <p:sldId id="258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80" r:id="rId28"/>
    <p:sldId id="281" r:id="rId29"/>
    <p:sldId id="282" r:id="rId30"/>
    <p:sldId id="283" r:id="rId31"/>
    <p:sldId id="284" r:id="rId32"/>
    <p:sldId id="286" r:id="rId33"/>
    <p:sldId id="287" r:id="rId34"/>
    <p:sldId id="288" r:id="rId35"/>
    <p:sldId id="289" r:id="rId36"/>
    <p:sldId id="290" r:id="rId37"/>
    <p:sldId id="304" r:id="rId38"/>
    <p:sldId id="305" r:id="rId39"/>
    <p:sldId id="306" r:id="rId40"/>
    <p:sldId id="307" r:id="rId41"/>
    <p:sldId id="308" r:id="rId42"/>
    <p:sldId id="309" r:id="rId43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76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esProps" Target="presProps.xml"/><Relationship Id="rId47" Type="http://schemas.openxmlformats.org/officeDocument/2006/relationships/viewProps" Target="viewProps.xml"/><Relationship Id="rId48" Type="http://schemas.openxmlformats.org/officeDocument/2006/relationships/theme" Target="theme/theme1.xml"/><Relationship Id="rId49" Type="http://schemas.openxmlformats.org/officeDocument/2006/relationships/tableStyles" Target="tableStyles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9" Type="http://schemas.openxmlformats.org/officeDocument/2006/relationships/slide" Target="slides/slide3.xml"/><Relationship Id="rId6" Type="http://schemas.openxmlformats.org/officeDocument/2006/relationships/slideMaster" Target="slideMasters/slideMaster6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notesMaster" Target="notesMasters/notesMaster1.xml"/><Relationship Id="rId45" Type="http://schemas.openxmlformats.org/officeDocument/2006/relationships/printerSettings" Target="printerSettings/printerSettings1.bin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4" Type="http://schemas.openxmlformats.org/officeDocument/2006/relationships/image" Target="../media/image30.wmf"/><Relationship Id="rId5" Type="http://schemas.openxmlformats.org/officeDocument/2006/relationships/image" Target="../media/image31.wmf"/><Relationship Id="rId6" Type="http://schemas.openxmlformats.org/officeDocument/2006/relationships/image" Target="../media/image32.wmf"/><Relationship Id="rId1" Type="http://schemas.openxmlformats.org/officeDocument/2006/relationships/image" Target="../media/image27.wmf"/><Relationship Id="rId2" Type="http://schemas.openxmlformats.org/officeDocument/2006/relationships/image" Target="../media/image2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Relationship Id="rId2" Type="http://schemas.openxmlformats.org/officeDocument/2006/relationships/image" Target="../media/image3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Relationship Id="rId2" Type="http://schemas.openxmlformats.org/officeDocument/2006/relationships/image" Target="../media/image40.wmf"/><Relationship Id="rId3" Type="http://schemas.openxmlformats.org/officeDocument/2006/relationships/image" Target="../media/image41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4" Type="http://schemas.openxmlformats.org/officeDocument/2006/relationships/image" Target="../media/image49.wmf"/><Relationship Id="rId1" Type="http://schemas.openxmlformats.org/officeDocument/2006/relationships/image" Target="../media/image46.wmf"/><Relationship Id="rId2" Type="http://schemas.openxmlformats.org/officeDocument/2006/relationships/image" Target="../media/image47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Relationship Id="rId2" Type="http://schemas.openxmlformats.org/officeDocument/2006/relationships/image" Target="../media/image5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Relationship Id="rId2" Type="http://schemas.openxmlformats.org/officeDocument/2006/relationships/image" Target="../media/image11.wmf"/><Relationship Id="rId3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Relationship Id="rId2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Relationship Id="rId2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Relationship Id="rId2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9D26F2-E094-4B48-8FFD-526AB032AD49}" type="datetimeFigureOut">
              <a:rPr lang="pt-PT" smtClean="0"/>
              <a:pPr/>
              <a:t>17/09/14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8DEFD3-7123-497A-84C2-508C86E5E888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26020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DEFD3-7123-497A-84C2-508C86E5E888}" type="slidenum">
              <a:rPr lang="pt-PT" smtClean="0"/>
              <a:pPr/>
              <a:t>1</a:t>
            </a:fld>
            <a:endParaRPr lang="pt-P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DEFD3-7123-497A-84C2-508C86E5E888}" type="slidenum">
              <a:rPr lang="pt-PT" smtClean="0"/>
              <a:pPr/>
              <a:t>10</a:t>
            </a:fld>
            <a:endParaRPr lang="pt-P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DEFD3-7123-497A-84C2-508C86E5E888}" type="slidenum">
              <a:rPr lang="pt-PT" smtClean="0"/>
              <a:pPr/>
              <a:t>11</a:t>
            </a:fld>
            <a:endParaRPr lang="pt-P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DEFD3-7123-497A-84C2-508C86E5E888}" type="slidenum">
              <a:rPr lang="pt-PT" smtClean="0"/>
              <a:pPr/>
              <a:t>12</a:t>
            </a:fld>
            <a:endParaRPr lang="pt-P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DEFD3-7123-497A-84C2-508C86E5E888}" type="slidenum">
              <a:rPr lang="pt-PT" smtClean="0"/>
              <a:pPr/>
              <a:t>13</a:t>
            </a:fld>
            <a:endParaRPr lang="pt-P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DEFD3-7123-497A-84C2-508C86E5E888}" type="slidenum">
              <a:rPr lang="pt-PT" smtClean="0"/>
              <a:pPr/>
              <a:t>14</a:t>
            </a:fld>
            <a:endParaRPr lang="pt-P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DEFD3-7123-497A-84C2-508C86E5E888}" type="slidenum">
              <a:rPr lang="pt-PT" smtClean="0"/>
              <a:pPr/>
              <a:t>15</a:t>
            </a:fld>
            <a:endParaRPr lang="pt-PT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DEFD3-7123-497A-84C2-508C86E5E888}" type="slidenum">
              <a:rPr lang="pt-PT" smtClean="0"/>
              <a:pPr/>
              <a:t>16</a:t>
            </a:fld>
            <a:endParaRPr lang="pt-PT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DEFD3-7123-497A-84C2-508C86E5E888}" type="slidenum">
              <a:rPr lang="pt-PT" smtClean="0"/>
              <a:pPr/>
              <a:t>17</a:t>
            </a:fld>
            <a:endParaRPr lang="pt-PT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DEFD3-7123-497A-84C2-508C86E5E888}" type="slidenum">
              <a:rPr lang="pt-PT" smtClean="0"/>
              <a:pPr/>
              <a:t>18</a:t>
            </a:fld>
            <a:endParaRPr lang="pt-PT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DEFD3-7123-497A-84C2-508C86E5E888}" type="slidenum">
              <a:rPr lang="pt-PT" smtClean="0"/>
              <a:pPr/>
              <a:t>19</a:t>
            </a:fld>
            <a:endParaRPr lang="pt-P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DEFD3-7123-497A-84C2-508C86E5E888}" type="slidenum">
              <a:rPr lang="pt-PT" smtClean="0"/>
              <a:pPr/>
              <a:t>2</a:t>
            </a:fld>
            <a:endParaRPr lang="pt-PT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DEFD3-7123-497A-84C2-508C86E5E888}" type="slidenum">
              <a:rPr lang="pt-PT" smtClean="0"/>
              <a:pPr/>
              <a:t>20</a:t>
            </a:fld>
            <a:endParaRPr lang="pt-PT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DEFD3-7123-497A-84C2-508C86E5E888}" type="slidenum">
              <a:rPr lang="pt-PT" smtClean="0"/>
              <a:pPr/>
              <a:t>21</a:t>
            </a:fld>
            <a:endParaRPr lang="pt-PT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DEFD3-7123-497A-84C2-508C86E5E888}" type="slidenum">
              <a:rPr lang="pt-PT" smtClean="0"/>
              <a:pPr/>
              <a:t>22</a:t>
            </a:fld>
            <a:endParaRPr lang="pt-PT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DEFD3-7123-497A-84C2-508C86E5E888}" type="slidenum">
              <a:rPr lang="pt-PT" smtClean="0"/>
              <a:pPr/>
              <a:t>23</a:t>
            </a:fld>
            <a:endParaRPr lang="pt-PT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DEFD3-7123-497A-84C2-508C86E5E888}" type="slidenum">
              <a:rPr lang="pt-PT" smtClean="0"/>
              <a:pPr/>
              <a:t>24</a:t>
            </a:fld>
            <a:endParaRPr lang="pt-PT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DEFD3-7123-497A-84C2-508C86E5E888}" type="slidenum">
              <a:rPr lang="pt-PT" smtClean="0"/>
              <a:pPr/>
              <a:t>25</a:t>
            </a:fld>
            <a:endParaRPr lang="pt-PT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DEFD3-7123-497A-84C2-508C86E5E888}" type="slidenum">
              <a:rPr lang="pt-PT" smtClean="0"/>
              <a:pPr/>
              <a:t>26</a:t>
            </a:fld>
            <a:endParaRPr lang="pt-PT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DEFD3-7123-497A-84C2-508C86E5E888}" type="slidenum">
              <a:rPr lang="pt-PT" smtClean="0"/>
              <a:pPr/>
              <a:t>27</a:t>
            </a:fld>
            <a:endParaRPr lang="pt-PT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DEFD3-7123-497A-84C2-508C86E5E888}" type="slidenum">
              <a:rPr lang="pt-PT" smtClean="0"/>
              <a:pPr/>
              <a:t>28</a:t>
            </a:fld>
            <a:endParaRPr lang="pt-PT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DEFD3-7123-497A-84C2-508C86E5E888}" type="slidenum">
              <a:rPr lang="pt-PT" smtClean="0"/>
              <a:pPr/>
              <a:t>29</a:t>
            </a:fld>
            <a:endParaRPr lang="pt-P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DEFD3-7123-497A-84C2-508C86E5E888}" type="slidenum">
              <a:rPr lang="pt-PT" smtClean="0"/>
              <a:pPr/>
              <a:t>3</a:t>
            </a:fld>
            <a:endParaRPr lang="pt-PT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DEFD3-7123-497A-84C2-508C86E5E888}" type="slidenum">
              <a:rPr lang="pt-PT" smtClean="0"/>
              <a:pPr/>
              <a:t>30</a:t>
            </a:fld>
            <a:endParaRPr lang="pt-P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DEFD3-7123-497A-84C2-508C86E5E888}" type="slidenum">
              <a:rPr lang="pt-PT" smtClean="0"/>
              <a:pPr/>
              <a:t>4</a:t>
            </a:fld>
            <a:endParaRPr lang="pt-P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DEFD3-7123-497A-84C2-508C86E5E888}" type="slidenum">
              <a:rPr lang="pt-PT" smtClean="0"/>
              <a:pPr/>
              <a:t>5</a:t>
            </a:fld>
            <a:endParaRPr lang="pt-P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DEFD3-7123-497A-84C2-508C86E5E888}" type="slidenum">
              <a:rPr lang="pt-PT" smtClean="0"/>
              <a:pPr/>
              <a:t>6</a:t>
            </a:fld>
            <a:endParaRPr lang="pt-P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DEFD3-7123-497A-84C2-508C86E5E888}" type="slidenum">
              <a:rPr lang="pt-PT" smtClean="0"/>
              <a:pPr/>
              <a:t>7</a:t>
            </a:fld>
            <a:endParaRPr lang="pt-P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DEFD3-7123-497A-84C2-508C86E5E888}" type="slidenum">
              <a:rPr lang="pt-PT" smtClean="0"/>
              <a:pPr/>
              <a:t>8</a:t>
            </a:fld>
            <a:endParaRPr lang="pt-P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DEFD3-7123-497A-84C2-508C86E5E888}" type="slidenum">
              <a:rPr lang="pt-PT" smtClean="0"/>
              <a:pPr/>
              <a:t>9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6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0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6" Type="http://schemas.openxmlformats.org/officeDocument/2006/relationships/image" Target="../media/image6.jpeg"/><Relationship Id="rId7" Type="http://schemas.openxmlformats.org/officeDocument/2006/relationships/image" Target="../media/image7.png"/><Relationship Id="rId1" Type="http://schemas.openxmlformats.org/officeDocument/2006/relationships/slideMaster" Target="../slideMasters/slideMaster6.xml"/><Relationship Id="rId2" Type="http://schemas.openxmlformats.org/officeDocument/2006/relationships/image" Target="../media/image2.jpeg"/></Relationships>
</file>

<file path=ppt/slideLayouts/_rels/slideLayout10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6" Type="http://schemas.openxmlformats.org/officeDocument/2006/relationships/image" Target="../media/image6.jpeg"/><Relationship Id="rId7" Type="http://schemas.openxmlformats.org/officeDocument/2006/relationships/image" Target="../media/image7.png"/><Relationship Id="rId1" Type="http://schemas.openxmlformats.org/officeDocument/2006/relationships/slideMaster" Target="../slideMasters/slideMaster6.xml"/><Relationship Id="rId2" Type="http://schemas.openxmlformats.org/officeDocument/2006/relationships/image" Target="../media/image2.jpeg"/></Relationships>
</file>

<file path=ppt/slideLayouts/_rels/slideLayout10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6" Type="http://schemas.openxmlformats.org/officeDocument/2006/relationships/image" Target="../media/image6.jpeg"/><Relationship Id="rId7" Type="http://schemas.openxmlformats.org/officeDocument/2006/relationships/image" Target="../media/image7.png"/><Relationship Id="rId1" Type="http://schemas.openxmlformats.org/officeDocument/2006/relationships/slideMaster" Target="../slideMasters/slideMaster6.xml"/><Relationship Id="rId2" Type="http://schemas.openxmlformats.org/officeDocument/2006/relationships/image" Target="../media/image2.jpeg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6" Type="http://schemas.openxmlformats.org/officeDocument/2006/relationships/image" Target="../media/image6.jpeg"/><Relationship Id="rId7" Type="http://schemas.openxmlformats.org/officeDocument/2006/relationships/image" Target="../media/image7.png"/><Relationship Id="rId1" Type="http://schemas.openxmlformats.org/officeDocument/2006/relationships/slideMaster" Target="../slideMasters/slideMaster6.xml"/><Relationship Id="rId2" Type="http://schemas.openxmlformats.org/officeDocument/2006/relationships/image" Target="../media/image2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6" Type="http://schemas.openxmlformats.org/officeDocument/2006/relationships/image" Target="../media/image6.jpeg"/><Relationship Id="rId7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e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6" Type="http://schemas.openxmlformats.org/officeDocument/2006/relationships/image" Target="../media/image6.jpeg"/><Relationship Id="rId7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e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6" Type="http://schemas.openxmlformats.org/officeDocument/2006/relationships/image" Target="../media/image6.jpeg"/><Relationship Id="rId7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6" Type="http://schemas.openxmlformats.org/officeDocument/2006/relationships/image" Target="../media/image6.jpeg"/><Relationship Id="rId7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e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6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6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6" Type="http://schemas.openxmlformats.org/officeDocument/2006/relationships/image" Target="../media/image6.jpeg"/><Relationship Id="rId7" Type="http://schemas.openxmlformats.org/officeDocument/2006/relationships/image" Target="../media/image7.png"/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jpeg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6" Type="http://schemas.openxmlformats.org/officeDocument/2006/relationships/image" Target="../media/image6.jpeg"/><Relationship Id="rId7" Type="http://schemas.openxmlformats.org/officeDocument/2006/relationships/image" Target="../media/image7.png"/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jpeg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6" Type="http://schemas.openxmlformats.org/officeDocument/2006/relationships/image" Target="../media/image6.jpeg"/><Relationship Id="rId7" Type="http://schemas.openxmlformats.org/officeDocument/2006/relationships/image" Target="../media/image7.png"/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jpeg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6" Type="http://schemas.openxmlformats.org/officeDocument/2006/relationships/image" Target="../media/image6.jpeg"/><Relationship Id="rId7" Type="http://schemas.openxmlformats.org/officeDocument/2006/relationships/image" Target="../media/image7.png"/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jpeg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6" Type="http://schemas.openxmlformats.org/officeDocument/2006/relationships/image" Target="../media/image6.jpeg"/><Relationship Id="rId7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6" Type="http://schemas.openxmlformats.org/officeDocument/2006/relationships/image" Target="../media/image6.jpeg"/><Relationship Id="rId7" Type="http://schemas.openxmlformats.org/officeDocument/2006/relationships/image" Target="../media/image7.png"/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2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6" Type="http://schemas.openxmlformats.org/officeDocument/2006/relationships/image" Target="../media/image6.jpeg"/><Relationship Id="rId7" Type="http://schemas.openxmlformats.org/officeDocument/2006/relationships/image" Target="../media/image7.png"/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2.jpeg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6" Type="http://schemas.openxmlformats.org/officeDocument/2006/relationships/image" Target="../media/image6.jpeg"/><Relationship Id="rId7" Type="http://schemas.openxmlformats.org/officeDocument/2006/relationships/image" Target="../media/image7.png"/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2.jpeg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6" Type="http://schemas.openxmlformats.org/officeDocument/2006/relationships/image" Target="../media/image6.jpeg"/><Relationship Id="rId7" Type="http://schemas.openxmlformats.org/officeDocument/2006/relationships/image" Target="../media/image7.png"/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2.jpeg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6" Type="http://schemas.openxmlformats.org/officeDocument/2006/relationships/image" Target="../media/image6.jpeg"/><Relationship Id="rId7" Type="http://schemas.openxmlformats.org/officeDocument/2006/relationships/image" Target="../media/image7.png"/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2.jpeg"/></Relationships>
</file>

<file path=ppt/slideLayouts/_rels/slideLayout9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6" Type="http://schemas.openxmlformats.org/officeDocument/2006/relationships/image" Target="../media/image6.jpeg"/><Relationship Id="rId7" Type="http://schemas.openxmlformats.org/officeDocument/2006/relationships/image" Target="../media/image7.png"/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2.jpeg"/></Relationships>
</file>

<file path=ppt/slideLayouts/_rels/slideLayout9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6" Type="http://schemas.openxmlformats.org/officeDocument/2006/relationships/image" Target="../media/image6.jpeg"/><Relationship Id="rId7" Type="http://schemas.openxmlformats.org/officeDocument/2006/relationships/image" Target="../media/image7.png"/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2.jpeg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6" Type="http://schemas.openxmlformats.org/officeDocument/2006/relationships/image" Target="../media/image6.jpeg"/><Relationship Id="rId7" Type="http://schemas.openxmlformats.org/officeDocument/2006/relationships/image" Target="../media/image7.png"/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2.jpeg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14" name="Picture 13" descr="A Escola 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2428860" cy="1214423"/>
          </a:xfrm>
          <a:prstGeom prst="rect">
            <a:avLst/>
          </a:prstGeom>
        </p:spPr>
      </p:pic>
      <p:pic>
        <p:nvPicPr>
          <p:cNvPr id="16" name="Picture 15" descr="A Escola 1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28860" y="0"/>
            <a:ext cx="1612752" cy="1214422"/>
          </a:xfrm>
          <a:prstGeom prst="rect">
            <a:avLst/>
          </a:prstGeom>
        </p:spPr>
      </p:pic>
      <p:pic>
        <p:nvPicPr>
          <p:cNvPr id="18" name="Picture 17" descr="A Escola 1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00496" y="0"/>
            <a:ext cx="1612752" cy="1214422"/>
          </a:xfrm>
          <a:prstGeom prst="rect">
            <a:avLst/>
          </a:prstGeom>
        </p:spPr>
      </p:pic>
      <p:pic>
        <p:nvPicPr>
          <p:cNvPr id="10" name="Picture 9" descr="A Escola 15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2428860" cy="1214423"/>
          </a:xfrm>
          <a:prstGeom prst="rect">
            <a:avLst/>
          </a:prstGeom>
        </p:spPr>
      </p:pic>
      <p:pic>
        <p:nvPicPr>
          <p:cNvPr id="11" name="Picture 10" descr="A Escola 18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28860" y="0"/>
            <a:ext cx="1612752" cy="1214422"/>
          </a:xfrm>
          <a:prstGeom prst="rect">
            <a:avLst/>
          </a:prstGeom>
        </p:spPr>
      </p:pic>
      <p:pic>
        <p:nvPicPr>
          <p:cNvPr id="12" name="Picture 11" descr="A Escola 13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4000496" y="0"/>
            <a:ext cx="1612752" cy="1214422"/>
          </a:xfrm>
          <a:prstGeom prst="rect">
            <a:avLst/>
          </a:prstGeom>
        </p:spPr>
      </p:pic>
      <p:pic>
        <p:nvPicPr>
          <p:cNvPr id="13" name="Picture 12" descr="A Escola 12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5572132" y="1"/>
            <a:ext cx="1612752" cy="1214422"/>
          </a:xfrm>
          <a:prstGeom prst="rect">
            <a:avLst/>
          </a:prstGeom>
        </p:spPr>
      </p:pic>
      <p:pic>
        <p:nvPicPr>
          <p:cNvPr id="15" name="Picture 14" descr="A Escola 11.JP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7143768" y="1"/>
            <a:ext cx="2000232" cy="1214422"/>
          </a:xfrm>
          <a:prstGeom prst="rect">
            <a:avLst/>
          </a:prstGeom>
        </p:spPr>
      </p:pic>
      <p:cxnSp>
        <p:nvCxnSpPr>
          <p:cNvPr id="19" name="Straight Connector 18"/>
          <p:cNvCxnSpPr/>
          <p:nvPr userDrawn="1"/>
        </p:nvCxnSpPr>
        <p:spPr>
          <a:xfrm>
            <a:off x="0" y="1214422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7F3F2B-9AB6-405C-B726-83A80BDB802C}" type="datetime1">
              <a:rPr lang="pt-PT" smtClean="0"/>
              <a:pPr/>
              <a:t>17/09/14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48FE3-82AD-4370-B7B0-2B07B25C095A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  <p:hf sldNum="0" hdr="0" dt="0"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3F2B-9AB6-405C-B726-83A80BDB802C}" type="datetime1">
              <a:rPr lang="pt-PT" smtClean="0"/>
              <a:pPr/>
              <a:t>17/09/14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48FE3-82AD-4370-B7B0-2B07B25C095A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  <p:hf sldNum="0" hdr="0" dt="0"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3F2B-9AB6-405C-B726-83A80BDB802C}" type="datetime1">
              <a:rPr lang="pt-PT" smtClean="0"/>
              <a:pPr/>
              <a:t>17/09/14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48FE3-82AD-4370-B7B0-2B07B25C095A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  <p:hf sldNum="0" hdr="0" dt="0"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3F2B-9AB6-405C-B726-83A80BDB802C}" type="datetime1">
              <a:rPr lang="pt-PT" smtClean="0"/>
              <a:pPr/>
              <a:t>17/09/14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48FE3-82AD-4370-B7B0-2B07B25C095A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  <p:hf sldNum="0" hdr="0" dt="0"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3F2B-9AB6-405C-B726-83A80BDB802C}" type="datetime1">
              <a:rPr lang="pt-PT" smtClean="0"/>
              <a:pPr/>
              <a:t>17/09/14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48FE3-82AD-4370-B7B0-2B07B25C095A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  <p:hf sldNum="0" hdr="0" dt="0"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3F2B-9AB6-405C-B726-83A80BDB802C}" type="datetime1">
              <a:rPr lang="pt-PT" smtClean="0"/>
              <a:pPr/>
              <a:t>17/09/14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48FE3-82AD-4370-B7B0-2B07B25C095A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  <p:hf sldNum="0" hdr="0" dt="0"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F0006-BA27-4B11-927F-BA0932B9360D}" type="datetimeFigureOut">
              <a:rPr lang="pt-PT" smtClean="0"/>
              <a:pPr/>
              <a:t>17/09/14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48FE3-82AD-4370-B7B0-2B07B25C095A}" type="slidenum">
              <a:rPr lang="pt-PT" smtClean="0"/>
              <a:pPr/>
              <a:t>‹#›</a:t>
            </a:fld>
            <a:endParaRPr lang="pt-PT"/>
          </a:p>
        </p:txBody>
      </p:sp>
      <p:pic>
        <p:nvPicPr>
          <p:cNvPr id="14" name="Picture 13" descr="A Escola 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2428860" cy="1214423"/>
          </a:xfrm>
          <a:prstGeom prst="rect">
            <a:avLst/>
          </a:prstGeom>
        </p:spPr>
      </p:pic>
      <p:pic>
        <p:nvPicPr>
          <p:cNvPr id="16" name="Picture 15" descr="A Escola 1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28860" y="0"/>
            <a:ext cx="1612752" cy="1214422"/>
          </a:xfrm>
          <a:prstGeom prst="rect">
            <a:avLst/>
          </a:prstGeom>
        </p:spPr>
      </p:pic>
      <p:pic>
        <p:nvPicPr>
          <p:cNvPr id="18" name="Picture 17" descr="A Escola 1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00496" y="0"/>
            <a:ext cx="1612752" cy="1214422"/>
          </a:xfrm>
          <a:prstGeom prst="rect">
            <a:avLst/>
          </a:prstGeom>
        </p:spPr>
      </p:pic>
      <p:pic>
        <p:nvPicPr>
          <p:cNvPr id="10" name="Picture 9" descr="A Escola 15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2428860" cy="1214423"/>
          </a:xfrm>
          <a:prstGeom prst="rect">
            <a:avLst/>
          </a:prstGeom>
        </p:spPr>
      </p:pic>
      <p:pic>
        <p:nvPicPr>
          <p:cNvPr id="11" name="Picture 10" descr="A Escola 18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28860" y="0"/>
            <a:ext cx="1612752" cy="1214422"/>
          </a:xfrm>
          <a:prstGeom prst="rect">
            <a:avLst/>
          </a:prstGeom>
        </p:spPr>
      </p:pic>
      <p:pic>
        <p:nvPicPr>
          <p:cNvPr id="12" name="Picture 11" descr="A Escola 13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4000496" y="0"/>
            <a:ext cx="1612752" cy="1214422"/>
          </a:xfrm>
          <a:prstGeom prst="rect">
            <a:avLst/>
          </a:prstGeom>
        </p:spPr>
      </p:pic>
      <p:pic>
        <p:nvPicPr>
          <p:cNvPr id="13" name="Picture 12" descr="A Escola 12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5572132" y="1"/>
            <a:ext cx="1612752" cy="1214422"/>
          </a:xfrm>
          <a:prstGeom prst="rect">
            <a:avLst/>
          </a:prstGeom>
        </p:spPr>
      </p:pic>
      <p:pic>
        <p:nvPicPr>
          <p:cNvPr id="15" name="Picture 14" descr="A Escola 11.JP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7143768" y="1"/>
            <a:ext cx="2000232" cy="1214422"/>
          </a:xfrm>
          <a:prstGeom prst="rect">
            <a:avLst/>
          </a:prstGeom>
        </p:spPr>
      </p:pic>
      <p:pic>
        <p:nvPicPr>
          <p:cNvPr id="17" name="Picture 16" descr="ist_logo.pn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-32" y="6322239"/>
            <a:ext cx="2458308" cy="535785"/>
          </a:xfrm>
          <a:prstGeom prst="rect">
            <a:avLst/>
          </a:prstGeom>
        </p:spPr>
      </p:pic>
      <p:cxnSp>
        <p:nvCxnSpPr>
          <p:cNvPr id="19" name="Straight Connector 18"/>
          <p:cNvCxnSpPr/>
          <p:nvPr userDrawn="1"/>
        </p:nvCxnSpPr>
        <p:spPr>
          <a:xfrm>
            <a:off x="0" y="1214422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 userDrawn="1"/>
        </p:nvSpPr>
        <p:spPr>
          <a:xfrm>
            <a:off x="6786578" y="6334804"/>
            <a:ext cx="2357422" cy="523220"/>
          </a:xfrm>
          <a:prstGeom prst="rect">
            <a:avLst/>
          </a:prstGeom>
          <a:solidFill>
            <a:schemeClr val="tx1"/>
          </a:solidFill>
          <a:ln w="158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pt-PT" sz="1400" dirty="0" smtClean="0">
                <a:solidFill>
                  <a:srgbClr val="C00000"/>
                </a:solidFill>
              </a:rPr>
              <a:t>Título</a:t>
            </a:r>
          </a:p>
          <a:p>
            <a:r>
              <a:rPr lang="pt-PT" sz="1400" dirty="0" smtClean="0">
                <a:solidFill>
                  <a:schemeClr val="bg1"/>
                </a:solidFill>
              </a:rPr>
              <a:t>Clara Raposo </a:t>
            </a:r>
            <a:r>
              <a:rPr lang="pt-PT" sz="1400" dirty="0" smtClean="0">
                <a:solidFill>
                  <a:srgbClr val="C00000"/>
                </a:solidFill>
              </a:rPr>
              <a:t>2010-2011  </a:t>
            </a:r>
            <a:r>
              <a:rPr lang="pt-PT" sz="1400" dirty="0" smtClean="0"/>
              <a:t> </a:t>
            </a:r>
            <a:fld id="{24867737-7A79-47BC-98D8-CDA04212D680}" type="slidenum">
              <a:rPr lang="pt-PT" sz="1400" smtClean="0">
                <a:solidFill>
                  <a:schemeClr val="bg1"/>
                </a:solidFill>
              </a:rPr>
              <a:pPr/>
              <a:t>‹#›</a:t>
            </a:fld>
            <a:endParaRPr lang="pt-PT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3F2B-9AB6-405C-B726-83A80BDB802C}" type="datetime1">
              <a:rPr lang="pt-PT" smtClean="0"/>
              <a:pPr/>
              <a:t>17/09/14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48FE3-82AD-4370-B7B0-2B07B25C095A}" type="slidenum">
              <a:rPr lang="pt-PT" smtClean="0"/>
              <a:pPr/>
              <a:t>‹#›</a:t>
            </a:fld>
            <a:endParaRPr lang="pt-PT"/>
          </a:p>
        </p:txBody>
      </p:sp>
      <p:pic>
        <p:nvPicPr>
          <p:cNvPr id="6" name="Picture 5" descr="A Escola 15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2428860" cy="1214423"/>
          </a:xfrm>
          <a:prstGeom prst="rect">
            <a:avLst/>
          </a:prstGeom>
        </p:spPr>
      </p:pic>
      <p:pic>
        <p:nvPicPr>
          <p:cNvPr id="7" name="Picture 6" descr="A Escola 18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28860" y="0"/>
            <a:ext cx="1612752" cy="1214422"/>
          </a:xfrm>
          <a:prstGeom prst="rect">
            <a:avLst/>
          </a:prstGeom>
        </p:spPr>
      </p:pic>
      <p:pic>
        <p:nvPicPr>
          <p:cNvPr id="8" name="Picture 7" descr="A Escola 13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995936" y="0"/>
            <a:ext cx="1612752" cy="1214422"/>
          </a:xfrm>
          <a:prstGeom prst="rect">
            <a:avLst/>
          </a:prstGeom>
        </p:spPr>
      </p:pic>
      <p:pic>
        <p:nvPicPr>
          <p:cNvPr id="9" name="Picture 8" descr="A Escola 12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5572132" y="1"/>
            <a:ext cx="1612752" cy="1214422"/>
          </a:xfrm>
          <a:prstGeom prst="rect">
            <a:avLst/>
          </a:prstGeom>
        </p:spPr>
      </p:pic>
      <p:pic>
        <p:nvPicPr>
          <p:cNvPr id="10" name="Picture 9" descr="A Escola 11.JP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7143768" y="1"/>
            <a:ext cx="2000232" cy="1214422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0" y="1214422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ist_logo.pn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-32" y="6322239"/>
            <a:ext cx="2458308" cy="535785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6786578" y="6334804"/>
            <a:ext cx="2357422" cy="523220"/>
          </a:xfrm>
          <a:prstGeom prst="rect">
            <a:avLst/>
          </a:prstGeom>
          <a:solidFill>
            <a:schemeClr val="tx1"/>
          </a:solidFill>
          <a:ln w="158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pt-PT" sz="1400" dirty="0" smtClean="0">
                <a:solidFill>
                  <a:srgbClr val="C00000"/>
                </a:solidFill>
              </a:rPr>
              <a:t>Título</a:t>
            </a:r>
          </a:p>
          <a:p>
            <a:r>
              <a:rPr lang="pt-PT" sz="1400" dirty="0" smtClean="0">
                <a:solidFill>
                  <a:schemeClr val="bg1"/>
                </a:solidFill>
              </a:rPr>
              <a:t>Clara Raposo </a:t>
            </a:r>
            <a:r>
              <a:rPr lang="pt-PT" sz="1400" dirty="0" smtClean="0">
                <a:solidFill>
                  <a:srgbClr val="C00000"/>
                </a:solidFill>
              </a:rPr>
              <a:t>2010-2011  </a:t>
            </a:r>
            <a:r>
              <a:rPr lang="pt-PT" sz="1400" dirty="0" smtClean="0"/>
              <a:t> </a:t>
            </a:r>
            <a:fld id="{24867737-7A79-47BC-98D8-CDA04212D680}" type="slidenum">
              <a:rPr lang="pt-PT" sz="1400" smtClean="0">
                <a:solidFill>
                  <a:schemeClr val="bg1"/>
                </a:solidFill>
              </a:rPr>
              <a:pPr/>
              <a:t>‹#›</a:t>
            </a:fld>
            <a:endParaRPr lang="pt-PT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hf sldNum="0" hdr="0" dt="0"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3F2B-9AB6-405C-B726-83A80BDB802C}" type="datetime1">
              <a:rPr lang="pt-PT" smtClean="0"/>
              <a:pPr/>
              <a:t>17/09/14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48FE3-82AD-4370-B7B0-2B07B25C095A}" type="slidenum">
              <a:rPr lang="pt-PT" smtClean="0"/>
              <a:pPr/>
              <a:t>‹#›</a:t>
            </a:fld>
            <a:endParaRPr lang="pt-PT"/>
          </a:p>
        </p:txBody>
      </p:sp>
      <p:pic>
        <p:nvPicPr>
          <p:cNvPr id="7" name="Picture 6" descr="A Escola 15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2428860" cy="1214423"/>
          </a:xfrm>
          <a:prstGeom prst="rect">
            <a:avLst/>
          </a:prstGeom>
        </p:spPr>
      </p:pic>
      <p:pic>
        <p:nvPicPr>
          <p:cNvPr id="8" name="Picture 7" descr="A Escola 18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28860" y="0"/>
            <a:ext cx="1612752" cy="1214422"/>
          </a:xfrm>
          <a:prstGeom prst="rect">
            <a:avLst/>
          </a:prstGeom>
        </p:spPr>
      </p:pic>
      <p:pic>
        <p:nvPicPr>
          <p:cNvPr id="9" name="Picture 8" descr="A Escola 13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995936" y="0"/>
            <a:ext cx="1612752" cy="1214422"/>
          </a:xfrm>
          <a:prstGeom prst="rect">
            <a:avLst/>
          </a:prstGeom>
        </p:spPr>
      </p:pic>
      <p:pic>
        <p:nvPicPr>
          <p:cNvPr id="10" name="Picture 9" descr="A Escola 12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5572132" y="1"/>
            <a:ext cx="1612752" cy="1214422"/>
          </a:xfrm>
          <a:prstGeom prst="rect">
            <a:avLst/>
          </a:prstGeom>
        </p:spPr>
      </p:pic>
      <p:pic>
        <p:nvPicPr>
          <p:cNvPr id="11" name="Picture 10" descr="A Escola 11.JP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7143768" y="1"/>
            <a:ext cx="2000232" cy="1214422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0" y="1214422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ist_logo.pn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-32" y="6322239"/>
            <a:ext cx="2458308" cy="535785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6786578" y="6334804"/>
            <a:ext cx="2357422" cy="523220"/>
          </a:xfrm>
          <a:prstGeom prst="rect">
            <a:avLst/>
          </a:prstGeom>
          <a:solidFill>
            <a:schemeClr val="tx1"/>
          </a:solidFill>
          <a:ln w="158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pt-PT" sz="1400" dirty="0" smtClean="0">
                <a:solidFill>
                  <a:srgbClr val="C00000"/>
                </a:solidFill>
              </a:rPr>
              <a:t>Título</a:t>
            </a:r>
          </a:p>
          <a:p>
            <a:r>
              <a:rPr lang="pt-PT" sz="1400" dirty="0" smtClean="0">
                <a:solidFill>
                  <a:schemeClr val="bg1"/>
                </a:solidFill>
              </a:rPr>
              <a:t>Clara Raposo </a:t>
            </a:r>
            <a:r>
              <a:rPr lang="pt-PT" sz="1400" dirty="0" smtClean="0">
                <a:solidFill>
                  <a:srgbClr val="C00000"/>
                </a:solidFill>
              </a:rPr>
              <a:t>2010-2011  </a:t>
            </a:r>
            <a:r>
              <a:rPr lang="pt-PT" sz="1400" dirty="0" smtClean="0"/>
              <a:t> </a:t>
            </a:r>
            <a:fld id="{24867737-7A79-47BC-98D8-CDA04212D680}" type="slidenum">
              <a:rPr lang="pt-PT" sz="1400" smtClean="0">
                <a:solidFill>
                  <a:schemeClr val="bg1"/>
                </a:solidFill>
              </a:rPr>
              <a:pPr/>
              <a:t>‹#›</a:t>
            </a:fld>
            <a:endParaRPr lang="pt-PT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hf sldNum="0" hdr="0" dt="0"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3F2B-9AB6-405C-B726-83A80BDB802C}" type="datetime1">
              <a:rPr lang="pt-PT" smtClean="0"/>
              <a:pPr/>
              <a:t>17/09/14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48FE3-82AD-4370-B7B0-2B07B25C095A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  <p:hf sldNum="0" hdr="0" dt="0"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3F2B-9AB6-405C-B726-83A80BDB802C}" type="datetime1">
              <a:rPr lang="pt-PT" smtClean="0"/>
              <a:pPr/>
              <a:t>17/09/14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48FE3-82AD-4370-B7B0-2B07B25C095A}" type="slidenum">
              <a:rPr lang="pt-PT" smtClean="0"/>
              <a:pPr/>
              <a:t>‹#›</a:t>
            </a:fld>
            <a:endParaRPr lang="pt-PT"/>
          </a:p>
        </p:txBody>
      </p:sp>
      <p:pic>
        <p:nvPicPr>
          <p:cNvPr id="8" name="Picture 7" descr="A Escola 15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2428860" cy="1214423"/>
          </a:xfrm>
          <a:prstGeom prst="rect">
            <a:avLst/>
          </a:prstGeom>
        </p:spPr>
      </p:pic>
      <p:pic>
        <p:nvPicPr>
          <p:cNvPr id="9" name="Picture 8" descr="A Escola 18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28860" y="0"/>
            <a:ext cx="1612752" cy="1214422"/>
          </a:xfrm>
          <a:prstGeom prst="rect">
            <a:avLst/>
          </a:prstGeom>
        </p:spPr>
      </p:pic>
      <p:pic>
        <p:nvPicPr>
          <p:cNvPr id="10" name="Picture 9" descr="A Escola 13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995936" y="0"/>
            <a:ext cx="1612752" cy="1214422"/>
          </a:xfrm>
          <a:prstGeom prst="rect">
            <a:avLst/>
          </a:prstGeom>
        </p:spPr>
      </p:pic>
      <p:pic>
        <p:nvPicPr>
          <p:cNvPr id="11" name="Picture 10" descr="A Escola 12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5572132" y="1"/>
            <a:ext cx="1612752" cy="1214422"/>
          </a:xfrm>
          <a:prstGeom prst="rect">
            <a:avLst/>
          </a:prstGeom>
        </p:spPr>
      </p:pic>
      <p:pic>
        <p:nvPicPr>
          <p:cNvPr id="12" name="Picture 11" descr="A Escola 11.JP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7143768" y="1"/>
            <a:ext cx="2000232" cy="1214422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0" y="1214422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ist_logo.pn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-32" y="6322239"/>
            <a:ext cx="2458308" cy="535785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6786578" y="6334804"/>
            <a:ext cx="2357422" cy="523220"/>
          </a:xfrm>
          <a:prstGeom prst="rect">
            <a:avLst/>
          </a:prstGeom>
          <a:solidFill>
            <a:schemeClr val="tx1"/>
          </a:solidFill>
          <a:ln w="158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pt-PT" sz="1400" dirty="0" smtClean="0">
                <a:solidFill>
                  <a:srgbClr val="C00000"/>
                </a:solidFill>
              </a:rPr>
              <a:t>Título</a:t>
            </a:r>
          </a:p>
          <a:p>
            <a:r>
              <a:rPr lang="pt-PT" sz="1400" dirty="0" smtClean="0">
                <a:solidFill>
                  <a:schemeClr val="bg1"/>
                </a:solidFill>
              </a:rPr>
              <a:t>Clara Raposo </a:t>
            </a:r>
            <a:r>
              <a:rPr lang="pt-PT" sz="1400" dirty="0" smtClean="0">
                <a:solidFill>
                  <a:srgbClr val="C00000"/>
                </a:solidFill>
              </a:rPr>
              <a:t>2010-2011  </a:t>
            </a:r>
            <a:r>
              <a:rPr lang="pt-PT" sz="1400" dirty="0" smtClean="0"/>
              <a:t> </a:t>
            </a:r>
            <a:fld id="{24867737-7A79-47BC-98D8-CDA04212D680}" type="slidenum">
              <a:rPr lang="pt-PT" sz="1400" smtClean="0">
                <a:solidFill>
                  <a:schemeClr val="bg1"/>
                </a:solidFill>
              </a:rPr>
              <a:pPr/>
              <a:t>‹#›</a:t>
            </a:fld>
            <a:endParaRPr lang="pt-PT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7F3F2B-9AB6-405C-B726-83A80BDB802C}" type="datetime1">
              <a:rPr lang="pt-PT" smtClean="0"/>
              <a:pPr/>
              <a:t>17/09/14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48FE3-82AD-4370-B7B0-2B07B25C095A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  <p:hf sldNum="0" hdr="0" dt="0"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3F2B-9AB6-405C-B726-83A80BDB802C}" type="datetime1">
              <a:rPr lang="pt-PT" smtClean="0"/>
              <a:pPr/>
              <a:t>17/09/14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48FE3-82AD-4370-B7B0-2B07B25C095A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  <p:hf sldNum="0" hdr="0" dt="0"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3F2B-9AB6-405C-B726-83A80BDB802C}" type="datetime1">
              <a:rPr lang="pt-PT" smtClean="0"/>
              <a:pPr/>
              <a:t>17/09/14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48FE3-82AD-4370-B7B0-2B07B25C095A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  <p:hf sldNum="0" hdr="0" dt="0"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3F2B-9AB6-405C-B726-83A80BDB802C}" type="datetime1">
              <a:rPr lang="pt-PT" smtClean="0"/>
              <a:pPr/>
              <a:t>17/09/14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48FE3-82AD-4370-B7B0-2B07B25C095A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  <p:hf sldNum="0" hdr="0" dt="0"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3F2B-9AB6-405C-B726-83A80BDB802C}" type="datetime1">
              <a:rPr lang="pt-PT" smtClean="0"/>
              <a:pPr/>
              <a:t>17/09/14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48FE3-82AD-4370-B7B0-2B07B25C095A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  <p:hf sldNum="0" hdr="0" dt="0"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3F2B-9AB6-405C-B726-83A80BDB802C}" type="datetime1">
              <a:rPr lang="pt-PT" smtClean="0"/>
              <a:pPr/>
              <a:t>17/09/14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48FE3-82AD-4370-B7B0-2B07B25C095A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  <p:hf sldNum="0" hdr="0" dt="0"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3F2B-9AB6-405C-B726-83A80BDB802C}" type="datetime1">
              <a:rPr lang="pt-PT" smtClean="0"/>
              <a:pPr/>
              <a:t>17/09/14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48FE3-82AD-4370-B7B0-2B07B25C095A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  <p:hf sldNum="0" hdr="0" dt="0"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3F2B-9AB6-405C-B726-83A80BDB802C}" type="datetime1">
              <a:rPr lang="pt-PT" smtClean="0"/>
              <a:pPr/>
              <a:t>17/09/14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48FE3-82AD-4370-B7B0-2B07B25C095A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  <p:hf sldNum="0" hdr="0" dt="0"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CC4E8-C574-40A9-9A22-054CECF41A14}" type="datetimeFigureOut">
              <a:rPr lang="pt-PT" smtClean="0"/>
              <a:pPr/>
              <a:t>17/09/14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6438-D9E2-4A69-95F3-FD8CB78BE911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CC4E8-C574-40A9-9A22-054CECF41A14}" type="datetimeFigureOut">
              <a:rPr lang="pt-PT" smtClean="0"/>
              <a:pPr/>
              <a:t>17/09/14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6438-D9E2-4A69-95F3-FD8CB78BE911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CC4E8-C574-40A9-9A22-054CECF41A14}" type="datetimeFigureOut">
              <a:rPr lang="pt-PT" smtClean="0"/>
              <a:pPr/>
              <a:t>17/09/14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6438-D9E2-4A69-95F3-FD8CB78BE911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7F3F2B-9AB6-405C-B726-83A80BDB802C}" type="datetime1">
              <a:rPr lang="pt-PT" smtClean="0"/>
              <a:pPr/>
              <a:t>17/09/14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48FE3-82AD-4370-B7B0-2B07B25C095A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  <p:hf sldNum="0" hdr="0" dt="0"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CC4E8-C574-40A9-9A22-054CECF41A14}" type="datetimeFigureOut">
              <a:rPr lang="pt-PT" smtClean="0"/>
              <a:pPr/>
              <a:t>17/09/14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6438-D9E2-4A69-95F3-FD8CB78BE911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CC4E8-C574-40A9-9A22-054CECF41A14}" type="datetimeFigureOut">
              <a:rPr lang="pt-PT" smtClean="0"/>
              <a:pPr/>
              <a:t>17/09/14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6438-D9E2-4A69-95F3-FD8CB78BE911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CC4E8-C574-40A9-9A22-054CECF41A14}" type="datetimeFigureOut">
              <a:rPr lang="pt-PT" smtClean="0"/>
              <a:pPr/>
              <a:t>17/09/14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6438-D9E2-4A69-95F3-FD8CB78BE911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CC4E8-C574-40A9-9A22-054CECF41A14}" type="datetimeFigureOut">
              <a:rPr lang="pt-PT" smtClean="0"/>
              <a:pPr/>
              <a:t>17/09/14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6438-D9E2-4A69-95F3-FD8CB78BE911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CC4E8-C574-40A9-9A22-054CECF41A14}" type="datetimeFigureOut">
              <a:rPr lang="pt-PT" smtClean="0"/>
              <a:pPr/>
              <a:t>17/09/14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6438-D9E2-4A69-95F3-FD8CB78BE911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CC4E8-C574-40A9-9A22-054CECF41A14}" type="datetimeFigureOut">
              <a:rPr lang="pt-PT" smtClean="0"/>
              <a:pPr/>
              <a:t>17/09/14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6438-D9E2-4A69-95F3-FD8CB78BE911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CC4E8-C574-40A9-9A22-054CECF41A14}" type="datetimeFigureOut">
              <a:rPr lang="pt-PT" smtClean="0"/>
              <a:pPr/>
              <a:t>17/09/14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6438-D9E2-4A69-95F3-FD8CB78BE911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CC4E8-C574-40A9-9A22-054CECF41A14}" type="datetimeFigureOut">
              <a:rPr lang="pt-PT" smtClean="0"/>
              <a:pPr/>
              <a:t>17/09/14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6438-D9E2-4A69-95F3-FD8CB78BE911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F0006-BA27-4B11-927F-BA0932B9360D}" type="datetimeFigureOut">
              <a:rPr lang="pt-PT" smtClean="0"/>
              <a:pPr/>
              <a:t>17/09/14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48FE3-82AD-4370-B7B0-2B07B25C095A}" type="slidenum">
              <a:rPr lang="pt-PT" smtClean="0"/>
              <a:pPr/>
              <a:t>‹#›</a:t>
            </a:fld>
            <a:endParaRPr lang="pt-PT"/>
          </a:p>
        </p:txBody>
      </p:sp>
      <p:pic>
        <p:nvPicPr>
          <p:cNvPr id="14" name="Picture 13" descr="A Escola 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2428860" cy="1214423"/>
          </a:xfrm>
          <a:prstGeom prst="rect">
            <a:avLst/>
          </a:prstGeom>
        </p:spPr>
      </p:pic>
      <p:pic>
        <p:nvPicPr>
          <p:cNvPr id="16" name="Picture 15" descr="A Escola 1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28860" y="0"/>
            <a:ext cx="1612752" cy="1214422"/>
          </a:xfrm>
          <a:prstGeom prst="rect">
            <a:avLst/>
          </a:prstGeom>
        </p:spPr>
      </p:pic>
      <p:pic>
        <p:nvPicPr>
          <p:cNvPr id="18" name="Picture 17" descr="A Escola 1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00496" y="0"/>
            <a:ext cx="1612752" cy="1214422"/>
          </a:xfrm>
          <a:prstGeom prst="rect">
            <a:avLst/>
          </a:prstGeom>
        </p:spPr>
      </p:pic>
      <p:pic>
        <p:nvPicPr>
          <p:cNvPr id="10" name="Picture 9" descr="A Escola 15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2428860" cy="1214423"/>
          </a:xfrm>
          <a:prstGeom prst="rect">
            <a:avLst/>
          </a:prstGeom>
        </p:spPr>
      </p:pic>
      <p:pic>
        <p:nvPicPr>
          <p:cNvPr id="11" name="Picture 10" descr="A Escola 18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28860" y="0"/>
            <a:ext cx="1612752" cy="1214422"/>
          </a:xfrm>
          <a:prstGeom prst="rect">
            <a:avLst/>
          </a:prstGeom>
        </p:spPr>
      </p:pic>
      <p:pic>
        <p:nvPicPr>
          <p:cNvPr id="12" name="Picture 11" descr="A Escola 13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4000496" y="0"/>
            <a:ext cx="1612752" cy="1214422"/>
          </a:xfrm>
          <a:prstGeom prst="rect">
            <a:avLst/>
          </a:prstGeom>
        </p:spPr>
      </p:pic>
      <p:pic>
        <p:nvPicPr>
          <p:cNvPr id="13" name="Picture 12" descr="A Escola 12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5572132" y="1"/>
            <a:ext cx="1612752" cy="1214422"/>
          </a:xfrm>
          <a:prstGeom prst="rect">
            <a:avLst/>
          </a:prstGeom>
        </p:spPr>
      </p:pic>
      <p:pic>
        <p:nvPicPr>
          <p:cNvPr id="15" name="Picture 14" descr="A Escola 11.JP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7143768" y="1"/>
            <a:ext cx="2000232" cy="1214422"/>
          </a:xfrm>
          <a:prstGeom prst="rect">
            <a:avLst/>
          </a:prstGeom>
        </p:spPr>
      </p:pic>
      <p:pic>
        <p:nvPicPr>
          <p:cNvPr id="17" name="Picture 16" descr="ist_logo.pn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-32" y="6322239"/>
            <a:ext cx="2458308" cy="535785"/>
          </a:xfrm>
          <a:prstGeom prst="rect">
            <a:avLst/>
          </a:prstGeom>
        </p:spPr>
      </p:pic>
      <p:cxnSp>
        <p:nvCxnSpPr>
          <p:cNvPr id="19" name="Straight Connector 18"/>
          <p:cNvCxnSpPr/>
          <p:nvPr userDrawn="1"/>
        </p:nvCxnSpPr>
        <p:spPr>
          <a:xfrm>
            <a:off x="0" y="1214422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 userDrawn="1"/>
        </p:nvSpPr>
        <p:spPr>
          <a:xfrm>
            <a:off x="6786578" y="6334804"/>
            <a:ext cx="2357422" cy="523220"/>
          </a:xfrm>
          <a:prstGeom prst="rect">
            <a:avLst/>
          </a:prstGeom>
          <a:solidFill>
            <a:schemeClr val="tx1"/>
          </a:solidFill>
          <a:ln w="158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pt-PT" sz="1400" dirty="0" smtClean="0">
                <a:solidFill>
                  <a:srgbClr val="C00000"/>
                </a:solidFill>
              </a:rPr>
              <a:t>Título</a:t>
            </a:r>
          </a:p>
          <a:p>
            <a:r>
              <a:rPr lang="pt-PT" sz="1400" dirty="0" smtClean="0">
                <a:solidFill>
                  <a:schemeClr val="bg1"/>
                </a:solidFill>
              </a:rPr>
              <a:t>Clara Raposo </a:t>
            </a:r>
            <a:r>
              <a:rPr lang="pt-PT" sz="1400" dirty="0" smtClean="0">
                <a:solidFill>
                  <a:srgbClr val="C00000"/>
                </a:solidFill>
              </a:rPr>
              <a:t>2010-2011  </a:t>
            </a:r>
            <a:r>
              <a:rPr lang="pt-PT" sz="1400" dirty="0" smtClean="0"/>
              <a:t> </a:t>
            </a:r>
            <a:fld id="{24867737-7A79-47BC-98D8-CDA04212D680}" type="slidenum">
              <a:rPr lang="pt-PT" sz="1400" smtClean="0">
                <a:solidFill>
                  <a:schemeClr val="bg1"/>
                </a:solidFill>
              </a:rPr>
              <a:pPr/>
              <a:t>‹#›</a:t>
            </a:fld>
            <a:endParaRPr lang="pt-PT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3F2B-9AB6-405C-B726-83A80BDB802C}" type="datetime1">
              <a:rPr lang="pt-PT" smtClean="0"/>
              <a:pPr/>
              <a:t>17/09/14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48FE3-82AD-4370-B7B0-2B07B25C095A}" type="slidenum">
              <a:rPr lang="pt-PT" smtClean="0"/>
              <a:pPr/>
              <a:t>‹#›</a:t>
            </a:fld>
            <a:endParaRPr lang="pt-PT"/>
          </a:p>
        </p:txBody>
      </p:sp>
      <p:pic>
        <p:nvPicPr>
          <p:cNvPr id="6" name="Picture 5" descr="A Escola 15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2428860" cy="1214423"/>
          </a:xfrm>
          <a:prstGeom prst="rect">
            <a:avLst/>
          </a:prstGeom>
        </p:spPr>
      </p:pic>
      <p:pic>
        <p:nvPicPr>
          <p:cNvPr id="7" name="Picture 6" descr="A Escola 18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28860" y="0"/>
            <a:ext cx="1612752" cy="1214422"/>
          </a:xfrm>
          <a:prstGeom prst="rect">
            <a:avLst/>
          </a:prstGeom>
        </p:spPr>
      </p:pic>
      <p:pic>
        <p:nvPicPr>
          <p:cNvPr id="8" name="Picture 7" descr="A Escola 13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995936" y="0"/>
            <a:ext cx="1612752" cy="1214422"/>
          </a:xfrm>
          <a:prstGeom prst="rect">
            <a:avLst/>
          </a:prstGeom>
        </p:spPr>
      </p:pic>
      <p:pic>
        <p:nvPicPr>
          <p:cNvPr id="9" name="Picture 8" descr="A Escola 12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5572132" y="1"/>
            <a:ext cx="1612752" cy="1214422"/>
          </a:xfrm>
          <a:prstGeom prst="rect">
            <a:avLst/>
          </a:prstGeom>
        </p:spPr>
      </p:pic>
      <p:pic>
        <p:nvPicPr>
          <p:cNvPr id="10" name="Picture 9" descr="A Escola 11.JP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7143768" y="1"/>
            <a:ext cx="2000232" cy="1214422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0" y="1214422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ist_logo.pn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-32" y="6322239"/>
            <a:ext cx="2458308" cy="535785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6786578" y="6334804"/>
            <a:ext cx="2357422" cy="523220"/>
          </a:xfrm>
          <a:prstGeom prst="rect">
            <a:avLst/>
          </a:prstGeom>
          <a:solidFill>
            <a:schemeClr val="tx1"/>
          </a:solidFill>
          <a:ln w="158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pt-PT" sz="1400" dirty="0" smtClean="0">
                <a:solidFill>
                  <a:srgbClr val="C00000"/>
                </a:solidFill>
              </a:rPr>
              <a:t>Título</a:t>
            </a:r>
          </a:p>
          <a:p>
            <a:r>
              <a:rPr lang="pt-PT" sz="1400" dirty="0" smtClean="0">
                <a:solidFill>
                  <a:schemeClr val="bg1"/>
                </a:solidFill>
              </a:rPr>
              <a:t>Clara Raposo </a:t>
            </a:r>
            <a:r>
              <a:rPr lang="pt-PT" sz="1400" dirty="0" smtClean="0">
                <a:solidFill>
                  <a:srgbClr val="C00000"/>
                </a:solidFill>
              </a:rPr>
              <a:t>2010-2011  </a:t>
            </a:r>
            <a:r>
              <a:rPr lang="pt-PT" sz="1400" dirty="0" smtClean="0"/>
              <a:t> </a:t>
            </a:r>
            <a:fld id="{24867737-7A79-47BC-98D8-CDA04212D680}" type="slidenum">
              <a:rPr lang="pt-PT" sz="1400" smtClean="0">
                <a:solidFill>
                  <a:schemeClr val="bg1"/>
                </a:solidFill>
              </a:rPr>
              <a:pPr/>
              <a:t>‹#›</a:t>
            </a:fld>
            <a:endParaRPr lang="pt-PT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3F2B-9AB6-405C-B726-83A80BDB802C}" type="datetime1">
              <a:rPr lang="pt-PT" smtClean="0"/>
              <a:pPr/>
              <a:t>17/09/14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48FE3-82AD-4370-B7B0-2B07B25C095A}" type="slidenum">
              <a:rPr lang="pt-PT" smtClean="0"/>
              <a:pPr/>
              <a:t>‹#›</a:t>
            </a:fld>
            <a:endParaRPr lang="pt-PT"/>
          </a:p>
        </p:txBody>
      </p:sp>
      <p:pic>
        <p:nvPicPr>
          <p:cNvPr id="7" name="Picture 6" descr="A Escola 15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2428860" cy="1214423"/>
          </a:xfrm>
          <a:prstGeom prst="rect">
            <a:avLst/>
          </a:prstGeom>
        </p:spPr>
      </p:pic>
      <p:pic>
        <p:nvPicPr>
          <p:cNvPr id="8" name="Picture 7" descr="A Escola 18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28860" y="0"/>
            <a:ext cx="1612752" cy="1214422"/>
          </a:xfrm>
          <a:prstGeom prst="rect">
            <a:avLst/>
          </a:prstGeom>
        </p:spPr>
      </p:pic>
      <p:pic>
        <p:nvPicPr>
          <p:cNvPr id="9" name="Picture 8" descr="A Escola 13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995936" y="0"/>
            <a:ext cx="1612752" cy="1214422"/>
          </a:xfrm>
          <a:prstGeom prst="rect">
            <a:avLst/>
          </a:prstGeom>
        </p:spPr>
      </p:pic>
      <p:pic>
        <p:nvPicPr>
          <p:cNvPr id="10" name="Picture 9" descr="A Escola 12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5572132" y="1"/>
            <a:ext cx="1612752" cy="1214422"/>
          </a:xfrm>
          <a:prstGeom prst="rect">
            <a:avLst/>
          </a:prstGeom>
        </p:spPr>
      </p:pic>
      <p:pic>
        <p:nvPicPr>
          <p:cNvPr id="11" name="Picture 10" descr="A Escola 11.JP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7143768" y="1"/>
            <a:ext cx="2000232" cy="1214422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0" y="1214422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ist_logo.pn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-32" y="6322239"/>
            <a:ext cx="2458308" cy="535785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6786578" y="6334804"/>
            <a:ext cx="2357422" cy="523220"/>
          </a:xfrm>
          <a:prstGeom prst="rect">
            <a:avLst/>
          </a:prstGeom>
          <a:solidFill>
            <a:schemeClr val="tx1"/>
          </a:solidFill>
          <a:ln w="158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pt-PT" sz="1400" dirty="0" smtClean="0">
                <a:solidFill>
                  <a:srgbClr val="C00000"/>
                </a:solidFill>
              </a:rPr>
              <a:t>Título</a:t>
            </a:r>
          </a:p>
          <a:p>
            <a:r>
              <a:rPr lang="pt-PT" sz="1400" dirty="0" smtClean="0">
                <a:solidFill>
                  <a:schemeClr val="bg1"/>
                </a:solidFill>
              </a:rPr>
              <a:t>Clara Raposo </a:t>
            </a:r>
            <a:r>
              <a:rPr lang="pt-PT" sz="1400" dirty="0" smtClean="0">
                <a:solidFill>
                  <a:srgbClr val="C00000"/>
                </a:solidFill>
              </a:rPr>
              <a:t>2010-2011  </a:t>
            </a:r>
            <a:r>
              <a:rPr lang="pt-PT" sz="1400" dirty="0" smtClean="0"/>
              <a:t> </a:t>
            </a:r>
            <a:fld id="{24867737-7A79-47BC-98D8-CDA04212D680}" type="slidenum">
              <a:rPr lang="pt-PT" sz="1400" smtClean="0">
                <a:solidFill>
                  <a:schemeClr val="bg1"/>
                </a:solidFill>
              </a:rPr>
              <a:pPr/>
              <a:t>‹#›</a:t>
            </a:fld>
            <a:endParaRPr lang="pt-PT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3F2B-9AB6-405C-B726-83A80BDB802C}" type="datetime1">
              <a:rPr lang="pt-PT" smtClean="0"/>
              <a:pPr/>
              <a:t>17/09/14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48FE3-82AD-4370-B7B0-2B07B25C095A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  <p:hf sldNum="0"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3F2B-9AB6-405C-B726-83A80BDB802C}" type="datetime1">
              <a:rPr lang="pt-PT" smtClean="0"/>
              <a:pPr/>
              <a:t>17/09/14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48FE3-82AD-4370-B7B0-2B07B25C095A}" type="slidenum">
              <a:rPr lang="pt-PT" smtClean="0"/>
              <a:pPr/>
              <a:t>‹#›</a:t>
            </a:fld>
            <a:endParaRPr lang="pt-PT"/>
          </a:p>
        </p:txBody>
      </p:sp>
      <p:pic>
        <p:nvPicPr>
          <p:cNvPr id="8" name="Picture 7" descr="A Escola 15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2428860" cy="1214423"/>
          </a:xfrm>
          <a:prstGeom prst="rect">
            <a:avLst/>
          </a:prstGeom>
        </p:spPr>
      </p:pic>
      <p:pic>
        <p:nvPicPr>
          <p:cNvPr id="9" name="Picture 8" descr="A Escola 18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28860" y="0"/>
            <a:ext cx="1612752" cy="1214422"/>
          </a:xfrm>
          <a:prstGeom prst="rect">
            <a:avLst/>
          </a:prstGeom>
        </p:spPr>
      </p:pic>
      <p:pic>
        <p:nvPicPr>
          <p:cNvPr id="10" name="Picture 9" descr="A Escola 13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995936" y="0"/>
            <a:ext cx="1612752" cy="1214422"/>
          </a:xfrm>
          <a:prstGeom prst="rect">
            <a:avLst/>
          </a:prstGeom>
        </p:spPr>
      </p:pic>
      <p:pic>
        <p:nvPicPr>
          <p:cNvPr id="11" name="Picture 10" descr="A Escola 12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5572132" y="1"/>
            <a:ext cx="1612752" cy="1214422"/>
          </a:xfrm>
          <a:prstGeom prst="rect">
            <a:avLst/>
          </a:prstGeom>
        </p:spPr>
      </p:pic>
      <p:pic>
        <p:nvPicPr>
          <p:cNvPr id="12" name="Picture 11" descr="A Escola 11.JP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7143768" y="1"/>
            <a:ext cx="2000232" cy="1214422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0" y="1214422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ist_logo.pn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-32" y="6322239"/>
            <a:ext cx="2458308" cy="535785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6786578" y="6334804"/>
            <a:ext cx="2357422" cy="523220"/>
          </a:xfrm>
          <a:prstGeom prst="rect">
            <a:avLst/>
          </a:prstGeom>
          <a:solidFill>
            <a:schemeClr val="tx1"/>
          </a:solidFill>
          <a:ln w="158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pt-PT" sz="1400" dirty="0" smtClean="0">
                <a:solidFill>
                  <a:srgbClr val="C00000"/>
                </a:solidFill>
              </a:rPr>
              <a:t>Título</a:t>
            </a:r>
          </a:p>
          <a:p>
            <a:r>
              <a:rPr lang="pt-PT" sz="1400" dirty="0" smtClean="0">
                <a:solidFill>
                  <a:schemeClr val="bg1"/>
                </a:solidFill>
              </a:rPr>
              <a:t>Clara Raposo </a:t>
            </a:r>
            <a:r>
              <a:rPr lang="pt-PT" sz="1400" dirty="0" smtClean="0">
                <a:solidFill>
                  <a:srgbClr val="C00000"/>
                </a:solidFill>
              </a:rPr>
              <a:t>2010-2011  </a:t>
            </a:r>
            <a:r>
              <a:rPr lang="pt-PT" sz="1400" dirty="0" smtClean="0"/>
              <a:t> </a:t>
            </a:r>
            <a:fld id="{24867737-7A79-47BC-98D8-CDA04212D680}" type="slidenum">
              <a:rPr lang="pt-PT" sz="1400" smtClean="0">
                <a:solidFill>
                  <a:schemeClr val="bg1"/>
                </a:solidFill>
              </a:rPr>
              <a:pPr/>
              <a:t>‹#›</a:t>
            </a:fld>
            <a:endParaRPr lang="pt-PT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hf sldNum="0"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3F2B-9AB6-405C-B726-83A80BDB802C}" type="datetime1">
              <a:rPr lang="pt-PT" smtClean="0"/>
              <a:pPr/>
              <a:t>17/09/14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48FE3-82AD-4370-B7B0-2B07B25C095A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  <p:hf sldNum="0"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3F2B-9AB6-405C-B726-83A80BDB802C}" type="datetime1">
              <a:rPr lang="pt-PT" smtClean="0"/>
              <a:pPr/>
              <a:t>17/09/14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48FE3-82AD-4370-B7B0-2B07B25C095A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6" name="Picture 5" descr="A Escola 15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2428860" cy="1214423"/>
          </a:xfrm>
          <a:prstGeom prst="rect">
            <a:avLst/>
          </a:prstGeom>
        </p:spPr>
      </p:pic>
      <p:pic>
        <p:nvPicPr>
          <p:cNvPr id="7" name="Picture 6" descr="A Escola 18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28860" y="0"/>
            <a:ext cx="1612752" cy="1214422"/>
          </a:xfrm>
          <a:prstGeom prst="rect">
            <a:avLst/>
          </a:prstGeom>
        </p:spPr>
      </p:pic>
      <p:pic>
        <p:nvPicPr>
          <p:cNvPr id="8" name="Picture 7" descr="A Escola 13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995936" y="0"/>
            <a:ext cx="1612752" cy="1214422"/>
          </a:xfrm>
          <a:prstGeom prst="rect">
            <a:avLst/>
          </a:prstGeom>
        </p:spPr>
      </p:pic>
      <p:pic>
        <p:nvPicPr>
          <p:cNvPr id="9" name="Picture 8" descr="A Escola 12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5572132" y="1"/>
            <a:ext cx="1612752" cy="1214422"/>
          </a:xfrm>
          <a:prstGeom prst="rect">
            <a:avLst/>
          </a:prstGeom>
        </p:spPr>
      </p:pic>
      <p:pic>
        <p:nvPicPr>
          <p:cNvPr id="10" name="Picture 9" descr="A Escola 11.JP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7143768" y="1"/>
            <a:ext cx="2000232" cy="1214422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0" y="1214422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sldNum="0" hd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3F2B-9AB6-405C-B726-83A80BDB802C}" type="datetime1">
              <a:rPr lang="pt-PT" smtClean="0"/>
              <a:pPr/>
              <a:t>17/09/14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48FE3-82AD-4370-B7B0-2B07B25C095A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  <p:hf sldNum="0" hd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3F2B-9AB6-405C-B726-83A80BDB802C}" type="datetime1">
              <a:rPr lang="pt-PT" smtClean="0"/>
              <a:pPr/>
              <a:t>17/09/14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48FE3-82AD-4370-B7B0-2B07B25C095A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  <p:hf sldNum="0" hd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3F2B-9AB6-405C-B726-83A80BDB802C}" type="datetime1">
              <a:rPr lang="pt-PT" smtClean="0"/>
              <a:pPr/>
              <a:t>17/09/14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48FE3-82AD-4370-B7B0-2B07B25C095A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  <p:hf sldNum="0" hd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3F2B-9AB6-405C-B726-83A80BDB802C}" type="datetime1">
              <a:rPr lang="pt-PT" smtClean="0"/>
              <a:pPr/>
              <a:t>17/09/14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48FE3-82AD-4370-B7B0-2B07B25C095A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  <p:hf sldNum="0" hd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3F2B-9AB6-405C-B726-83A80BDB802C}" type="datetime1">
              <a:rPr lang="pt-PT" smtClean="0"/>
              <a:pPr/>
              <a:t>17/09/14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48FE3-82AD-4370-B7B0-2B07B25C095A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  <p:hf sldNum="0" hd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CC4E8-C574-40A9-9A22-054CECF41A14}" type="datetimeFigureOut">
              <a:rPr lang="pt-PT" smtClean="0"/>
              <a:pPr/>
              <a:t>17/09/14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6438-D9E2-4A69-95F3-FD8CB78BE911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CC4E8-C574-40A9-9A22-054CECF41A14}" type="datetimeFigureOut">
              <a:rPr lang="pt-PT" smtClean="0"/>
              <a:pPr/>
              <a:t>17/09/14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6438-D9E2-4A69-95F3-FD8CB78BE911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CC4E8-C574-40A9-9A22-054CECF41A14}" type="datetimeFigureOut">
              <a:rPr lang="pt-PT" smtClean="0"/>
              <a:pPr/>
              <a:t>17/09/14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6438-D9E2-4A69-95F3-FD8CB78BE911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CC4E8-C574-40A9-9A22-054CECF41A14}" type="datetimeFigureOut">
              <a:rPr lang="pt-PT" smtClean="0"/>
              <a:pPr/>
              <a:t>17/09/14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6438-D9E2-4A69-95F3-FD8CB78BE911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CC4E8-C574-40A9-9A22-054CECF41A14}" type="datetimeFigureOut">
              <a:rPr lang="pt-PT" smtClean="0"/>
              <a:pPr/>
              <a:t>17/09/14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6438-D9E2-4A69-95F3-FD8CB78BE911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pic>
        <p:nvPicPr>
          <p:cNvPr id="7" name="Picture 6" descr="A Escola 15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2428860" cy="1214423"/>
          </a:xfrm>
          <a:prstGeom prst="rect">
            <a:avLst/>
          </a:prstGeom>
        </p:spPr>
      </p:pic>
      <p:pic>
        <p:nvPicPr>
          <p:cNvPr id="8" name="Picture 7" descr="A Escola 18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28860" y="0"/>
            <a:ext cx="1612752" cy="1214422"/>
          </a:xfrm>
          <a:prstGeom prst="rect">
            <a:avLst/>
          </a:prstGeom>
        </p:spPr>
      </p:pic>
      <p:pic>
        <p:nvPicPr>
          <p:cNvPr id="9" name="Picture 8" descr="A Escola 13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995936" y="0"/>
            <a:ext cx="1612752" cy="1214422"/>
          </a:xfrm>
          <a:prstGeom prst="rect">
            <a:avLst/>
          </a:prstGeom>
        </p:spPr>
      </p:pic>
      <p:pic>
        <p:nvPicPr>
          <p:cNvPr id="10" name="Picture 9" descr="A Escola 12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5572132" y="1"/>
            <a:ext cx="1612752" cy="1214422"/>
          </a:xfrm>
          <a:prstGeom prst="rect">
            <a:avLst/>
          </a:prstGeom>
        </p:spPr>
      </p:pic>
      <p:pic>
        <p:nvPicPr>
          <p:cNvPr id="11" name="Picture 10" descr="A Escola 11.JP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7143768" y="1"/>
            <a:ext cx="2000232" cy="1214422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0" y="1214422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sldNum="0" hd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CC4E8-C574-40A9-9A22-054CECF41A14}" type="datetimeFigureOut">
              <a:rPr lang="pt-PT" smtClean="0"/>
              <a:pPr/>
              <a:t>17/09/14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6438-D9E2-4A69-95F3-FD8CB78BE911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CC4E8-C574-40A9-9A22-054CECF41A14}" type="datetimeFigureOut">
              <a:rPr lang="pt-PT" smtClean="0"/>
              <a:pPr/>
              <a:t>17/09/14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6438-D9E2-4A69-95F3-FD8CB78BE911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CC4E8-C574-40A9-9A22-054CECF41A14}" type="datetimeFigureOut">
              <a:rPr lang="pt-PT" smtClean="0"/>
              <a:pPr/>
              <a:t>17/09/14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6438-D9E2-4A69-95F3-FD8CB78BE911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CC4E8-C574-40A9-9A22-054CECF41A14}" type="datetimeFigureOut">
              <a:rPr lang="pt-PT" smtClean="0"/>
              <a:pPr/>
              <a:t>17/09/14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6438-D9E2-4A69-95F3-FD8CB78BE911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CC4E8-C574-40A9-9A22-054CECF41A14}" type="datetimeFigureOut">
              <a:rPr lang="pt-PT" smtClean="0"/>
              <a:pPr/>
              <a:t>17/09/14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6438-D9E2-4A69-95F3-FD8CB78BE911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CC4E8-C574-40A9-9A22-054CECF41A14}" type="datetimeFigureOut">
              <a:rPr lang="pt-PT" smtClean="0"/>
              <a:pPr/>
              <a:t>17/09/14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6438-D9E2-4A69-95F3-FD8CB78BE911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F0006-BA27-4B11-927F-BA0932B9360D}" type="datetimeFigureOut">
              <a:rPr lang="pt-PT" smtClean="0"/>
              <a:pPr/>
              <a:t>17/09/14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48FE3-82AD-4370-B7B0-2B07B25C095A}" type="slidenum">
              <a:rPr lang="pt-PT" smtClean="0"/>
              <a:pPr/>
              <a:t>‹#›</a:t>
            </a:fld>
            <a:endParaRPr lang="pt-PT"/>
          </a:p>
        </p:txBody>
      </p:sp>
      <p:pic>
        <p:nvPicPr>
          <p:cNvPr id="14" name="Picture 13" descr="A Escola 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2428860" cy="1214423"/>
          </a:xfrm>
          <a:prstGeom prst="rect">
            <a:avLst/>
          </a:prstGeom>
        </p:spPr>
      </p:pic>
      <p:pic>
        <p:nvPicPr>
          <p:cNvPr id="16" name="Picture 15" descr="A Escola 1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28860" y="0"/>
            <a:ext cx="1612752" cy="1214422"/>
          </a:xfrm>
          <a:prstGeom prst="rect">
            <a:avLst/>
          </a:prstGeom>
        </p:spPr>
      </p:pic>
      <p:pic>
        <p:nvPicPr>
          <p:cNvPr id="18" name="Picture 17" descr="A Escola 1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00496" y="0"/>
            <a:ext cx="1612752" cy="1214422"/>
          </a:xfrm>
          <a:prstGeom prst="rect">
            <a:avLst/>
          </a:prstGeom>
        </p:spPr>
      </p:pic>
      <p:pic>
        <p:nvPicPr>
          <p:cNvPr id="10" name="Picture 9" descr="A Escola 15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2428860" cy="1214423"/>
          </a:xfrm>
          <a:prstGeom prst="rect">
            <a:avLst/>
          </a:prstGeom>
        </p:spPr>
      </p:pic>
      <p:pic>
        <p:nvPicPr>
          <p:cNvPr id="11" name="Picture 10" descr="A Escola 18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28860" y="0"/>
            <a:ext cx="1612752" cy="1214422"/>
          </a:xfrm>
          <a:prstGeom prst="rect">
            <a:avLst/>
          </a:prstGeom>
        </p:spPr>
      </p:pic>
      <p:pic>
        <p:nvPicPr>
          <p:cNvPr id="12" name="Picture 11" descr="A Escola 13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4000496" y="0"/>
            <a:ext cx="1612752" cy="1214422"/>
          </a:xfrm>
          <a:prstGeom prst="rect">
            <a:avLst/>
          </a:prstGeom>
        </p:spPr>
      </p:pic>
      <p:pic>
        <p:nvPicPr>
          <p:cNvPr id="13" name="Picture 12" descr="A Escola 12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5572132" y="1"/>
            <a:ext cx="1612752" cy="1214422"/>
          </a:xfrm>
          <a:prstGeom prst="rect">
            <a:avLst/>
          </a:prstGeom>
        </p:spPr>
      </p:pic>
      <p:pic>
        <p:nvPicPr>
          <p:cNvPr id="15" name="Picture 14" descr="A Escola 11.JP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7143768" y="1"/>
            <a:ext cx="2000232" cy="1214422"/>
          </a:xfrm>
          <a:prstGeom prst="rect">
            <a:avLst/>
          </a:prstGeom>
        </p:spPr>
      </p:pic>
      <p:pic>
        <p:nvPicPr>
          <p:cNvPr id="17" name="Picture 16" descr="ist_logo.pn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-32" y="6322239"/>
            <a:ext cx="2458308" cy="535785"/>
          </a:xfrm>
          <a:prstGeom prst="rect">
            <a:avLst/>
          </a:prstGeom>
        </p:spPr>
      </p:pic>
      <p:cxnSp>
        <p:nvCxnSpPr>
          <p:cNvPr id="19" name="Straight Connector 18"/>
          <p:cNvCxnSpPr/>
          <p:nvPr userDrawn="1"/>
        </p:nvCxnSpPr>
        <p:spPr>
          <a:xfrm>
            <a:off x="0" y="1214422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 userDrawn="1"/>
        </p:nvSpPr>
        <p:spPr>
          <a:xfrm>
            <a:off x="6786578" y="6334804"/>
            <a:ext cx="2357422" cy="523220"/>
          </a:xfrm>
          <a:prstGeom prst="rect">
            <a:avLst/>
          </a:prstGeom>
          <a:solidFill>
            <a:schemeClr val="tx1"/>
          </a:solidFill>
          <a:ln w="158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pt-PT" sz="1400" dirty="0" smtClean="0">
                <a:solidFill>
                  <a:srgbClr val="C00000"/>
                </a:solidFill>
              </a:rPr>
              <a:t>Título</a:t>
            </a:r>
          </a:p>
          <a:p>
            <a:r>
              <a:rPr lang="pt-PT" sz="1400" dirty="0" smtClean="0">
                <a:solidFill>
                  <a:schemeClr val="bg1"/>
                </a:solidFill>
              </a:rPr>
              <a:t>Clara Raposo </a:t>
            </a:r>
            <a:r>
              <a:rPr lang="pt-PT" sz="1400" dirty="0" smtClean="0">
                <a:solidFill>
                  <a:srgbClr val="C00000"/>
                </a:solidFill>
              </a:rPr>
              <a:t>2010-2011  </a:t>
            </a:r>
            <a:r>
              <a:rPr lang="pt-PT" sz="1400" dirty="0" smtClean="0"/>
              <a:t> </a:t>
            </a:r>
            <a:fld id="{24867737-7A79-47BC-98D8-CDA04212D680}" type="slidenum">
              <a:rPr lang="pt-PT" sz="1400" smtClean="0">
                <a:solidFill>
                  <a:schemeClr val="bg1"/>
                </a:solidFill>
              </a:rPr>
              <a:pPr/>
              <a:t>‹#›</a:t>
            </a:fld>
            <a:endParaRPr lang="pt-PT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3F2B-9AB6-405C-B726-83A80BDB802C}" type="datetime1">
              <a:rPr lang="pt-PT" smtClean="0"/>
              <a:pPr/>
              <a:t>17/09/14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48FE3-82AD-4370-B7B0-2B07B25C095A}" type="slidenum">
              <a:rPr lang="pt-PT" smtClean="0"/>
              <a:pPr/>
              <a:t>‹#›</a:t>
            </a:fld>
            <a:endParaRPr lang="pt-PT"/>
          </a:p>
        </p:txBody>
      </p:sp>
      <p:pic>
        <p:nvPicPr>
          <p:cNvPr id="6" name="Picture 5" descr="A Escola 15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2428860" cy="1214423"/>
          </a:xfrm>
          <a:prstGeom prst="rect">
            <a:avLst/>
          </a:prstGeom>
        </p:spPr>
      </p:pic>
      <p:pic>
        <p:nvPicPr>
          <p:cNvPr id="7" name="Picture 6" descr="A Escola 18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28860" y="0"/>
            <a:ext cx="1612752" cy="1214422"/>
          </a:xfrm>
          <a:prstGeom prst="rect">
            <a:avLst/>
          </a:prstGeom>
        </p:spPr>
      </p:pic>
      <p:pic>
        <p:nvPicPr>
          <p:cNvPr id="8" name="Picture 7" descr="A Escola 13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995936" y="0"/>
            <a:ext cx="1612752" cy="1214422"/>
          </a:xfrm>
          <a:prstGeom prst="rect">
            <a:avLst/>
          </a:prstGeom>
        </p:spPr>
      </p:pic>
      <p:pic>
        <p:nvPicPr>
          <p:cNvPr id="9" name="Picture 8" descr="A Escola 12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5572132" y="1"/>
            <a:ext cx="1612752" cy="1214422"/>
          </a:xfrm>
          <a:prstGeom prst="rect">
            <a:avLst/>
          </a:prstGeom>
        </p:spPr>
      </p:pic>
      <p:pic>
        <p:nvPicPr>
          <p:cNvPr id="10" name="Picture 9" descr="A Escola 11.JP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7143768" y="1"/>
            <a:ext cx="2000232" cy="1214422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0" y="1214422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ist_logo.pn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-32" y="6322239"/>
            <a:ext cx="2458308" cy="535785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6786578" y="6334804"/>
            <a:ext cx="2357422" cy="523220"/>
          </a:xfrm>
          <a:prstGeom prst="rect">
            <a:avLst/>
          </a:prstGeom>
          <a:solidFill>
            <a:schemeClr val="tx1"/>
          </a:solidFill>
          <a:ln w="158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pt-PT" sz="1400" dirty="0" smtClean="0">
                <a:solidFill>
                  <a:srgbClr val="C00000"/>
                </a:solidFill>
              </a:rPr>
              <a:t>Título</a:t>
            </a:r>
          </a:p>
          <a:p>
            <a:r>
              <a:rPr lang="pt-PT" sz="1400" dirty="0" smtClean="0">
                <a:solidFill>
                  <a:schemeClr val="bg1"/>
                </a:solidFill>
              </a:rPr>
              <a:t>Clara Raposo </a:t>
            </a:r>
            <a:r>
              <a:rPr lang="pt-PT" sz="1400" dirty="0" smtClean="0">
                <a:solidFill>
                  <a:srgbClr val="C00000"/>
                </a:solidFill>
              </a:rPr>
              <a:t>2010-2011  </a:t>
            </a:r>
            <a:r>
              <a:rPr lang="pt-PT" sz="1400" dirty="0" smtClean="0"/>
              <a:t> </a:t>
            </a:r>
            <a:fld id="{24867737-7A79-47BC-98D8-CDA04212D680}" type="slidenum">
              <a:rPr lang="pt-PT" sz="1400" smtClean="0">
                <a:solidFill>
                  <a:schemeClr val="bg1"/>
                </a:solidFill>
              </a:rPr>
              <a:pPr/>
              <a:t>‹#›</a:t>
            </a:fld>
            <a:endParaRPr lang="pt-PT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hf sldNum="0" hd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3F2B-9AB6-405C-B726-83A80BDB802C}" type="datetime1">
              <a:rPr lang="pt-PT" smtClean="0"/>
              <a:pPr/>
              <a:t>17/09/14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48FE3-82AD-4370-B7B0-2B07B25C095A}" type="slidenum">
              <a:rPr lang="pt-PT" smtClean="0"/>
              <a:pPr/>
              <a:t>‹#›</a:t>
            </a:fld>
            <a:endParaRPr lang="pt-PT"/>
          </a:p>
        </p:txBody>
      </p:sp>
      <p:pic>
        <p:nvPicPr>
          <p:cNvPr id="7" name="Picture 6" descr="A Escola 15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2428860" cy="1214423"/>
          </a:xfrm>
          <a:prstGeom prst="rect">
            <a:avLst/>
          </a:prstGeom>
        </p:spPr>
      </p:pic>
      <p:pic>
        <p:nvPicPr>
          <p:cNvPr id="8" name="Picture 7" descr="A Escola 18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28860" y="0"/>
            <a:ext cx="1612752" cy="1214422"/>
          </a:xfrm>
          <a:prstGeom prst="rect">
            <a:avLst/>
          </a:prstGeom>
        </p:spPr>
      </p:pic>
      <p:pic>
        <p:nvPicPr>
          <p:cNvPr id="9" name="Picture 8" descr="A Escola 13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995936" y="0"/>
            <a:ext cx="1612752" cy="1214422"/>
          </a:xfrm>
          <a:prstGeom prst="rect">
            <a:avLst/>
          </a:prstGeom>
        </p:spPr>
      </p:pic>
      <p:pic>
        <p:nvPicPr>
          <p:cNvPr id="10" name="Picture 9" descr="A Escola 12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5572132" y="1"/>
            <a:ext cx="1612752" cy="1214422"/>
          </a:xfrm>
          <a:prstGeom prst="rect">
            <a:avLst/>
          </a:prstGeom>
        </p:spPr>
      </p:pic>
      <p:pic>
        <p:nvPicPr>
          <p:cNvPr id="11" name="Picture 10" descr="A Escola 11.JP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7143768" y="1"/>
            <a:ext cx="2000232" cy="1214422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0" y="1214422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ist_logo.pn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-32" y="6322239"/>
            <a:ext cx="2458308" cy="535785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6786578" y="6334804"/>
            <a:ext cx="2357422" cy="523220"/>
          </a:xfrm>
          <a:prstGeom prst="rect">
            <a:avLst/>
          </a:prstGeom>
          <a:solidFill>
            <a:schemeClr val="tx1"/>
          </a:solidFill>
          <a:ln w="158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pt-PT" sz="1400" dirty="0" smtClean="0">
                <a:solidFill>
                  <a:srgbClr val="C00000"/>
                </a:solidFill>
              </a:rPr>
              <a:t>Título</a:t>
            </a:r>
          </a:p>
          <a:p>
            <a:r>
              <a:rPr lang="pt-PT" sz="1400" dirty="0" smtClean="0">
                <a:solidFill>
                  <a:schemeClr val="bg1"/>
                </a:solidFill>
              </a:rPr>
              <a:t>Clara Raposo </a:t>
            </a:r>
            <a:r>
              <a:rPr lang="pt-PT" sz="1400" dirty="0" smtClean="0">
                <a:solidFill>
                  <a:srgbClr val="C00000"/>
                </a:solidFill>
              </a:rPr>
              <a:t>2010-2011  </a:t>
            </a:r>
            <a:r>
              <a:rPr lang="pt-PT" sz="1400" dirty="0" smtClean="0"/>
              <a:t> </a:t>
            </a:r>
            <a:fld id="{24867737-7A79-47BC-98D8-CDA04212D680}" type="slidenum">
              <a:rPr lang="pt-PT" sz="1400" smtClean="0">
                <a:solidFill>
                  <a:schemeClr val="bg1"/>
                </a:solidFill>
              </a:rPr>
              <a:pPr/>
              <a:t>‹#›</a:t>
            </a:fld>
            <a:endParaRPr lang="pt-PT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hf sldNum="0" hdr="0" dt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3F2B-9AB6-405C-B726-83A80BDB802C}" type="datetime1">
              <a:rPr lang="pt-PT" smtClean="0"/>
              <a:pPr/>
              <a:t>17/09/14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48FE3-82AD-4370-B7B0-2B07B25C095A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</p:spTree>
  </p:cSld>
  <p:clrMapOvr>
    <a:masterClrMapping/>
  </p:clrMapOvr>
  <p:hf sldNum="0" hdr="0" dt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3F2B-9AB6-405C-B726-83A80BDB802C}" type="datetime1">
              <a:rPr lang="pt-PT" smtClean="0"/>
              <a:pPr/>
              <a:t>17/09/14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48FE3-82AD-4370-B7B0-2B07B25C095A}" type="slidenum">
              <a:rPr lang="pt-PT" smtClean="0"/>
              <a:pPr/>
              <a:t>‹#›</a:t>
            </a:fld>
            <a:endParaRPr lang="pt-PT"/>
          </a:p>
        </p:txBody>
      </p:sp>
      <p:pic>
        <p:nvPicPr>
          <p:cNvPr id="8" name="Picture 7" descr="A Escola 15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2428860" cy="1214423"/>
          </a:xfrm>
          <a:prstGeom prst="rect">
            <a:avLst/>
          </a:prstGeom>
        </p:spPr>
      </p:pic>
      <p:pic>
        <p:nvPicPr>
          <p:cNvPr id="9" name="Picture 8" descr="A Escola 18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28860" y="0"/>
            <a:ext cx="1612752" cy="1214422"/>
          </a:xfrm>
          <a:prstGeom prst="rect">
            <a:avLst/>
          </a:prstGeom>
        </p:spPr>
      </p:pic>
      <p:pic>
        <p:nvPicPr>
          <p:cNvPr id="10" name="Picture 9" descr="A Escola 13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995936" y="0"/>
            <a:ext cx="1612752" cy="1214422"/>
          </a:xfrm>
          <a:prstGeom prst="rect">
            <a:avLst/>
          </a:prstGeom>
        </p:spPr>
      </p:pic>
      <p:pic>
        <p:nvPicPr>
          <p:cNvPr id="11" name="Picture 10" descr="A Escola 12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5572132" y="1"/>
            <a:ext cx="1612752" cy="1214422"/>
          </a:xfrm>
          <a:prstGeom prst="rect">
            <a:avLst/>
          </a:prstGeom>
        </p:spPr>
      </p:pic>
      <p:pic>
        <p:nvPicPr>
          <p:cNvPr id="12" name="Picture 11" descr="A Escola 11.JP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7143768" y="1"/>
            <a:ext cx="2000232" cy="1214422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0" y="1214422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ist_logo.pn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-32" y="6322239"/>
            <a:ext cx="2458308" cy="535785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6786578" y="6334804"/>
            <a:ext cx="2357422" cy="523220"/>
          </a:xfrm>
          <a:prstGeom prst="rect">
            <a:avLst/>
          </a:prstGeom>
          <a:solidFill>
            <a:schemeClr val="tx1"/>
          </a:solidFill>
          <a:ln w="158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pt-PT" sz="1400" dirty="0" smtClean="0">
                <a:solidFill>
                  <a:srgbClr val="C00000"/>
                </a:solidFill>
              </a:rPr>
              <a:t>Título</a:t>
            </a:r>
          </a:p>
          <a:p>
            <a:r>
              <a:rPr lang="pt-PT" sz="1400" dirty="0" smtClean="0">
                <a:solidFill>
                  <a:schemeClr val="bg1"/>
                </a:solidFill>
              </a:rPr>
              <a:t>Clara Raposo </a:t>
            </a:r>
            <a:r>
              <a:rPr lang="pt-PT" sz="1400" dirty="0" smtClean="0">
                <a:solidFill>
                  <a:srgbClr val="C00000"/>
                </a:solidFill>
              </a:rPr>
              <a:t>2010-2011  </a:t>
            </a:r>
            <a:r>
              <a:rPr lang="pt-PT" sz="1400" dirty="0" smtClean="0"/>
              <a:t> </a:t>
            </a:r>
            <a:fld id="{24867737-7A79-47BC-98D8-CDA04212D680}" type="slidenum">
              <a:rPr lang="pt-PT" sz="1400" smtClean="0">
                <a:solidFill>
                  <a:schemeClr val="bg1"/>
                </a:solidFill>
              </a:rPr>
              <a:pPr/>
              <a:t>‹#›</a:t>
            </a:fld>
            <a:endParaRPr lang="pt-PT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hf sldNum="0" hdr="0" dt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3F2B-9AB6-405C-B726-83A80BDB802C}" type="datetime1">
              <a:rPr lang="pt-PT" smtClean="0"/>
              <a:pPr/>
              <a:t>17/09/14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48FE3-82AD-4370-B7B0-2B07B25C095A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  <p:hf sldNum="0" hdr="0" dt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3F2B-9AB6-405C-B726-83A80BDB802C}" type="datetime1">
              <a:rPr lang="pt-PT" smtClean="0"/>
              <a:pPr/>
              <a:t>17/09/14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48FE3-82AD-4370-B7B0-2B07B25C095A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  <p:hf sldNum="0" hdr="0" dt="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3F2B-9AB6-405C-B726-83A80BDB802C}" type="datetime1">
              <a:rPr lang="pt-PT" smtClean="0"/>
              <a:pPr/>
              <a:t>17/09/14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48FE3-82AD-4370-B7B0-2B07B25C095A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  <p:hf sldNum="0" hdr="0" dt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3F2B-9AB6-405C-B726-83A80BDB802C}" type="datetime1">
              <a:rPr lang="pt-PT" smtClean="0"/>
              <a:pPr/>
              <a:t>17/09/14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48FE3-82AD-4370-B7B0-2B07B25C095A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  <p:hf sldNum="0" hdr="0" dt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3F2B-9AB6-405C-B726-83A80BDB802C}" type="datetime1">
              <a:rPr lang="pt-PT" smtClean="0"/>
              <a:pPr/>
              <a:t>17/09/14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48FE3-82AD-4370-B7B0-2B07B25C095A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  <p:hf sldNum="0" hd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3F2B-9AB6-405C-B726-83A80BDB802C}" type="datetime1">
              <a:rPr lang="pt-PT" smtClean="0"/>
              <a:pPr/>
              <a:t>17/09/14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48FE3-82AD-4370-B7B0-2B07B25C095A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  <p:hf sldNum="0" hdr="0" dt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3F2B-9AB6-405C-B726-83A80BDB802C}" type="datetime1">
              <a:rPr lang="pt-PT" smtClean="0"/>
              <a:pPr/>
              <a:t>17/09/14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48FE3-82AD-4370-B7B0-2B07B25C095A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  <p:hf sldNum="0" hdr="0" dt="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CC4E8-C574-40A9-9A22-054CECF41A14}" type="datetimeFigureOut">
              <a:rPr lang="pt-PT" smtClean="0"/>
              <a:pPr/>
              <a:t>17/09/14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6438-D9E2-4A69-95F3-FD8CB78BE911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CC4E8-C574-40A9-9A22-054CECF41A14}" type="datetimeFigureOut">
              <a:rPr lang="pt-PT" smtClean="0"/>
              <a:pPr/>
              <a:t>17/09/14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6438-D9E2-4A69-95F3-FD8CB78BE911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7F3F2B-9AB6-405C-B726-83A80BDB802C}" type="datetime1">
              <a:rPr lang="pt-PT" smtClean="0"/>
              <a:pPr/>
              <a:t>17/09/14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48FE3-82AD-4370-B7B0-2B07B25C095A}" type="slidenum">
              <a:rPr lang="pt-PT" smtClean="0"/>
              <a:pPr/>
              <a:t>‹#›</a:t>
            </a:fld>
            <a:endParaRPr lang="pt-PT"/>
          </a:p>
        </p:txBody>
      </p:sp>
      <p:pic>
        <p:nvPicPr>
          <p:cNvPr id="8" name="Picture 7" descr="A Escola 15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2428860" cy="1214423"/>
          </a:xfrm>
          <a:prstGeom prst="rect">
            <a:avLst/>
          </a:prstGeom>
        </p:spPr>
      </p:pic>
      <p:pic>
        <p:nvPicPr>
          <p:cNvPr id="9" name="Picture 8" descr="A Escola 18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28860" y="0"/>
            <a:ext cx="1612752" cy="1214422"/>
          </a:xfrm>
          <a:prstGeom prst="rect">
            <a:avLst/>
          </a:prstGeom>
        </p:spPr>
      </p:pic>
      <p:pic>
        <p:nvPicPr>
          <p:cNvPr id="10" name="Picture 9" descr="A Escola 13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995936" y="0"/>
            <a:ext cx="1612752" cy="1214422"/>
          </a:xfrm>
          <a:prstGeom prst="rect">
            <a:avLst/>
          </a:prstGeom>
        </p:spPr>
      </p:pic>
      <p:pic>
        <p:nvPicPr>
          <p:cNvPr id="11" name="Picture 10" descr="A Escola 12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5572132" y="1"/>
            <a:ext cx="1612752" cy="1214422"/>
          </a:xfrm>
          <a:prstGeom prst="rect">
            <a:avLst/>
          </a:prstGeom>
        </p:spPr>
      </p:pic>
      <p:pic>
        <p:nvPicPr>
          <p:cNvPr id="12" name="Picture 11" descr="A Escola 11.JP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7143768" y="1"/>
            <a:ext cx="2000232" cy="1214422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0" y="1214422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ist_logo.pn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-32" y="6322239"/>
            <a:ext cx="2458308" cy="535785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6786578" y="6334804"/>
            <a:ext cx="2357422" cy="523220"/>
          </a:xfrm>
          <a:prstGeom prst="rect">
            <a:avLst/>
          </a:prstGeom>
          <a:solidFill>
            <a:schemeClr val="tx1"/>
          </a:solidFill>
          <a:ln w="158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pt-PT" sz="1400" dirty="0" smtClean="0">
                <a:solidFill>
                  <a:srgbClr val="C00000"/>
                </a:solidFill>
              </a:rPr>
              <a:t>Título</a:t>
            </a:r>
          </a:p>
          <a:p>
            <a:r>
              <a:rPr lang="pt-PT" sz="1400" dirty="0" smtClean="0">
                <a:solidFill>
                  <a:schemeClr val="bg1"/>
                </a:solidFill>
              </a:rPr>
              <a:t>Clara Raposo </a:t>
            </a:r>
            <a:r>
              <a:rPr lang="pt-PT" sz="1400" dirty="0" smtClean="0">
                <a:solidFill>
                  <a:srgbClr val="C00000"/>
                </a:solidFill>
              </a:rPr>
              <a:t>2010-2011  </a:t>
            </a:r>
            <a:r>
              <a:rPr lang="pt-PT" sz="1400" dirty="0" smtClean="0"/>
              <a:t> </a:t>
            </a:r>
            <a:fld id="{24867737-7A79-47BC-98D8-CDA04212D680}" type="slidenum">
              <a:rPr lang="pt-PT" sz="1400" smtClean="0">
                <a:solidFill>
                  <a:schemeClr val="bg1"/>
                </a:solidFill>
              </a:rPr>
              <a:pPr/>
              <a:t>‹#›</a:t>
            </a:fld>
            <a:endParaRPr lang="pt-PT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hf sldNum="0" hdr="0" dt="0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CC4E8-C574-40A9-9A22-054CECF41A14}" type="datetimeFigureOut">
              <a:rPr lang="pt-PT" smtClean="0"/>
              <a:pPr/>
              <a:t>17/09/14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6438-D9E2-4A69-95F3-FD8CB78BE911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CC4E8-C574-40A9-9A22-054CECF41A14}" type="datetimeFigureOut">
              <a:rPr lang="pt-PT" smtClean="0"/>
              <a:pPr/>
              <a:t>17/09/14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6438-D9E2-4A69-95F3-FD8CB78BE911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CC4E8-C574-40A9-9A22-054CECF41A14}" type="datetimeFigureOut">
              <a:rPr lang="pt-PT" smtClean="0"/>
              <a:pPr/>
              <a:t>17/09/14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6438-D9E2-4A69-95F3-FD8CB78BE911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CC4E8-C574-40A9-9A22-054CECF41A14}" type="datetimeFigureOut">
              <a:rPr lang="pt-PT" smtClean="0"/>
              <a:pPr/>
              <a:t>17/09/14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6438-D9E2-4A69-95F3-FD8CB78BE911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CC4E8-C574-40A9-9A22-054CECF41A14}" type="datetimeFigureOut">
              <a:rPr lang="pt-PT" smtClean="0"/>
              <a:pPr/>
              <a:t>17/09/14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6438-D9E2-4A69-95F3-FD8CB78BE911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CC4E8-C574-40A9-9A22-054CECF41A14}" type="datetimeFigureOut">
              <a:rPr lang="pt-PT" smtClean="0"/>
              <a:pPr/>
              <a:t>17/09/14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6438-D9E2-4A69-95F3-FD8CB78BE911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CC4E8-C574-40A9-9A22-054CECF41A14}" type="datetimeFigureOut">
              <a:rPr lang="pt-PT" smtClean="0"/>
              <a:pPr/>
              <a:t>17/09/14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6438-D9E2-4A69-95F3-FD8CB78BE911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CC4E8-C574-40A9-9A22-054CECF41A14}" type="datetimeFigureOut">
              <a:rPr lang="pt-PT" smtClean="0"/>
              <a:pPr/>
              <a:t>17/09/14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6438-D9E2-4A69-95F3-FD8CB78BE911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CC4E8-C574-40A9-9A22-054CECF41A14}" type="datetimeFigureOut">
              <a:rPr lang="pt-PT" smtClean="0"/>
              <a:pPr/>
              <a:t>17/09/14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6438-D9E2-4A69-95F3-FD8CB78BE911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F0006-BA27-4B11-927F-BA0932B9360D}" type="datetimeFigureOut">
              <a:rPr lang="pt-PT" smtClean="0"/>
              <a:pPr/>
              <a:t>17/09/14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48FE3-82AD-4370-B7B0-2B07B25C095A}" type="slidenum">
              <a:rPr lang="pt-PT" smtClean="0"/>
              <a:pPr/>
              <a:t>‹#›</a:t>
            </a:fld>
            <a:endParaRPr lang="pt-PT"/>
          </a:p>
        </p:txBody>
      </p:sp>
      <p:pic>
        <p:nvPicPr>
          <p:cNvPr id="14" name="Picture 13" descr="A Escola 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2428860" cy="1214423"/>
          </a:xfrm>
          <a:prstGeom prst="rect">
            <a:avLst/>
          </a:prstGeom>
        </p:spPr>
      </p:pic>
      <p:pic>
        <p:nvPicPr>
          <p:cNvPr id="16" name="Picture 15" descr="A Escola 1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28860" y="0"/>
            <a:ext cx="1612752" cy="1214422"/>
          </a:xfrm>
          <a:prstGeom prst="rect">
            <a:avLst/>
          </a:prstGeom>
        </p:spPr>
      </p:pic>
      <p:pic>
        <p:nvPicPr>
          <p:cNvPr id="18" name="Picture 17" descr="A Escola 1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00496" y="0"/>
            <a:ext cx="1612752" cy="1214422"/>
          </a:xfrm>
          <a:prstGeom prst="rect">
            <a:avLst/>
          </a:prstGeom>
        </p:spPr>
      </p:pic>
      <p:pic>
        <p:nvPicPr>
          <p:cNvPr id="10" name="Picture 9" descr="A Escola 15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2428860" cy="1214423"/>
          </a:xfrm>
          <a:prstGeom prst="rect">
            <a:avLst/>
          </a:prstGeom>
        </p:spPr>
      </p:pic>
      <p:pic>
        <p:nvPicPr>
          <p:cNvPr id="11" name="Picture 10" descr="A Escola 18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28860" y="0"/>
            <a:ext cx="1612752" cy="1214422"/>
          </a:xfrm>
          <a:prstGeom prst="rect">
            <a:avLst/>
          </a:prstGeom>
        </p:spPr>
      </p:pic>
      <p:pic>
        <p:nvPicPr>
          <p:cNvPr id="12" name="Picture 11" descr="A Escola 13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4000496" y="0"/>
            <a:ext cx="1612752" cy="1214422"/>
          </a:xfrm>
          <a:prstGeom prst="rect">
            <a:avLst/>
          </a:prstGeom>
        </p:spPr>
      </p:pic>
      <p:pic>
        <p:nvPicPr>
          <p:cNvPr id="13" name="Picture 12" descr="A Escola 12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5572132" y="1"/>
            <a:ext cx="1612752" cy="1214422"/>
          </a:xfrm>
          <a:prstGeom prst="rect">
            <a:avLst/>
          </a:prstGeom>
        </p:spPr>
      </p:pic>
      <p:pic>
        <p:nvPicPr>
          <p:cNvPr id="15" name="Picture 14" descr="A Escola 11.JP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7143768" y="1"/>
            <a:ext cx="2000232" cy="1214422"/>
          </a:xfrm>
          <a:prstGeom prst="rect">
            <a:avLst/>
          </a:prstGeom>
        </p:spPr>
      </p:pic>
      <p:pic>
        <p:nvPicPr>
          <p:cNvPr id="17" name="Picture 16" descr="ist_logo.pn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-32" y="6322239"/>
            <a:ext cx="2458308" cy="535785"/>
          </a:xfrm>
          <a:prstGeom prst="rect">
            <a:avLst/>
          </a:prstGeom>
        </p:spPr>
      </p:pic>
      <p:cxnSp>
        <p:nvCxnSpPr>
          <p:cNvPr id="19" name="Straight Connector 18"/>
          <p:cNvCxnSpPr/>
          <p:nvPr userDrawn="1"/>
        </p:nvCxnSpPr>
        <p:spPr>
          <a:xfrm>
            <a:off x="0" y="1214422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 userDrawn="1"/>
        </p:nvSpPr>
        <p:spPr>
          <a:xfrm>
            <a:off x="6786578" y="6334804"/>
            <a:ext cx="2357422" cy="523220"/>
          </a:xfrm>
          <a:prstGeom prst="rect">
            <a:avLst/>
          </a:prstGeom>
          <a:solidFill>
            <a:schemeClr val="tx1"/>
          </a:solidFill>
          <a:ln w="158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pt-PT" sz="1400" dirty="0" smtClean="0">
                <a:solidFill>
                  <a:srgbClr val="C00000"/>
                </a:solidFill>
              </a:rPr>
              <a:t>Título</a:t>
            </a:r>
          </a:p>
          <a:p>
            <a:r>
              <a:rPr lang="pt-PT" sz="1400" dirty="0" smtClean="0">
                <a:solidFill>
                  <a:schemeClr val="bg1"/>
                </a:solidFill>
              </a:rPr>
              <a:t>Clara Raposo </a:t>
            </a:r>
            <a:r>
              <a:rPr lang="pt-PT" sz="1400" dirty="0" smtClean="0">
                <a:solidFill>
                  <a:srgbClr val="C00000"/>
                </a:solidFill>
              </a:rPr>
              <a:t>2010-2011  </a:t>
            </a:r>
            <a:r>
              <a:rPr lang="pt-PT" sz="1400" dirty="0" smtClean="0"/>
              <a:t> </a:t>
            </a:r>
            <a:fld id="{24867737-7A79-47BC-98D8-CDA04212D680}" type="slidenum">
              <a:rPr lang="pt-PT" sz="1400" smtClean="0">
                <a:solidFill>
                  <a:schemeClr val="bg1"/>
                </a:solidFill>
              </a:rPr>
              <a:pPr/>
              <a:t>‹#›</a:t>
            </a:fld>
            <a:endParaRPr lang="pt-PT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7F3F2B-9AB6-405C-B726-83A80BDB802C}" type="datetime1">
              <a:rPr lang="pt-PT" smtClean="0"/>
              <a:pPr/>
              <a:t>17/09/14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48FE3-82AD-4370-B7B0-2B07B25C095A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  <p:hf sldNum="0" hdr="0" dt="0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3F2B-9AB6-405C-B726-83A80BDB802C}" type="datetime1">
              <a:rPr lang="pt-PT" smtClean="0"/>
              <a:pPr/>
              <a:t>17/09/14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48FE3-82AD-4370-B7B0-2B07B25C095A}" type="slidenum">
              <a:rPr lang="pt-PT" smtClean="0"/>
              <a:pPr/>
              <a:t>‹#›</a:t>
            </a:fld>
            <a:endParaRPr lang="pt-PT"/>
          </a:p>
        </p:txBody>
      </p:sp>
      <p:pic>
        <p:nvPicPr>
          <p:cNvPr id="6" name="Picture 5" descr="A Escola 15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2428860" cy="1214423"/>
          </a:xfrm>
          <a:prstGeom prst="rect">
            <a:avLst/>
          </a:prstGeom>
        </p:spPr>
      </p:pic>
      <p:pic>
        <p:nvPicPr>
          <p:cNvPr id="7" name="Picture 6" descr="A Escola 18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28860" y="0"/>
            <a:ext cx="1612752" cy="1214422"/>
          </a:xfrm>
          <a:prstGeom prst="rect">
            <a:avLst/>
          </a:prstGeom>
        </p:spPr>
      </p:pic>
      <p:pic>
        <p:nvPicPr>
          <p:cNvPr id="8" name="Picture 7" descr="A Escola 13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995936" y="0"/>
            <a:ext cx="1612752" cy="1214422"/>
          </a:xfrm>
          <a:prstGeom prst="rect">
            <a:avLst/>
          </a:prstGeom>
        </p:spPr>
      </p:pic>
      <p:pic>
        <p:nvPicPr>
          <p:cNvPr id="9" name="Picture 8" descr="A Escola 12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5572132" y="1"/>
            <a:ext cx="1612752" cy="1214422"/>
          </a:xfrm>
          <a:prstGeom prst="rect">
            <a:avLst/>
          </a:prstGeom>
        </p:spPr>
      </p:pic>
      <p:pic>
        <p:nvPicPr>
          <p:cNvPr id="10" name="Picture 9" descr="A Escola 11.JP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7143768" y="1"/>
            <a:ext cx="2000232" cy="1214422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0" y="1214422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ist_logo.pn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-32" y="6322239"/>
            <a:ext cx="2458308" cy="535785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6786578" y="6334804"/>
            <a:ext cx="2357422" cy="523220"/>
          </a:xfrm>
          <a:prstGeom prst="rect">
            <a:avLst/>
          </a:prstGeom>
          <a:solidFill>
            <a:schemeClr val="tx1"/>
          </a:solidFill>
          <a:ln w="158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pt-PT" sz="1400" dirty="0" smtClean="0">
                <a:solidFill>
                  <a:srgbClr val="C00000"/>
                </a:solidFill>
              </a:rPr>
              <a:t>Título</a:t>
            </a:r>
          </a:p>
          <a:p>
            <a:r>
              <a:rPr lang="pt-PT" sz="1400" dirty="0" smtClean="0">
                <a:solidFill>
                  <a:schemeClr val="bg1"/>
                </a:solidFill>
              </a:rPr>
              <a:t>Clara Raposo </a:t>
            </a:r>
            <a:r>
              <a:rPr lang="pt-PT" sz="1400" dirty="0" smtClean="0">
                <a:solidFill>
                  <a:srgbClr val="C00000"/>
                </a:solidFill>
              </a:rPr>
              <a:t>2010-2011  </a:t>
            </a:r>
            <a:r>
              <a:rPr lang="pt-PT" sz="1400" dirty="0" smtClean="0"/>
              <a:t> </a:t>
            </a:r>
            <a:fld id="{24867737-7A79-47BC-98D8-CDA04212D680}" type="slidenum">
              <a:rPr lang="pt-PT" sz="1400" smtClean="0">
                <a:solidFill>
                  <a:schemeClr val="bg1"/>
                </a:solidFill>
              </a:rPr>
              <a:pPr/>
              <a:t>‹#›</a:t>
            </a:fld>
            <a:endParaRPr lang="pt-PT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hf sldNum="0" hdr="0" dt="0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3F2B-9AB6-405C-B726-83A80BDB802C}" type="datetime1">
              <a:rPr lang="pt-PT" smtClean="0"/>
              <a:pPr/>
              <a:t>17/09/14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48FE3-82AD-4370-B7B0-2B07B25C095A}" type="slidenum">
              <a:rPr lang="pt-PT" smtClean="0"/>
              <a:pPr/>
              <a:t>‹#›</a:t>
            </a:fld>
            <a:endParaRPr lang="pt-PT"/>
          </a:p>
        </p:txBody>
      </p:sp>
      <p:pic>
        <p:nvPicPr>
          <p:cNvPr id="7" name="Picture 6" descr="A Escola 15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2428860" cy="1214423"/>
          </a:xfrm>
          <a:prstGeom prst="rect">
            <a:avLst/>
          </a:prstGeom>
        </p:spPr>
      </p:pic>
      <p:pic>
        <p:nvPicPr>
          <p:cNvPr id="8" name="Picture 7" descr="A Escola 18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28860" y="0"/>
            <a:ext cx="1612752" cy="1214422"/>
          </a:xfrm>
          <a:prstGeom prst="rect">
            <a:avLst/>
          </a:prstGeom>
        </p:spPr>
      </p:pic>
      <p:pic>
        <p:nvPicPr>
          <p:cNvPr id="9" name="Picture 8" descr="A Escola 13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995936" y="0"/>
            <a:ext cx="1612752" cy="1214422"/>
          </a:xfrm>
          <a:prstGeom prst="rect">
            <a:avLst/>
          </a:prstGeom>
        </p:spPr>
      </p:pic>
      <p:pic>
        <p:nvPicPr>
          <p:cNvPr id="10" name="Picture 9" descr="A Escola 12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5572132" y="1"/>
            <a:ext cx="1612752" cy="1214422"/>
          </a:xfrm>
          <a:prstGeom prst="rect">
            <a:avLst/>
          </a:prstGeom>
        </p:spPr>
      </p:pic>
      <p:pic>
        <p:nvPicPr>
          <p:cNvPr id="11" name="Picture 10" descr="A Escola 11.JP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7143768" y="1"/>
            <a:ext cx="2000232" cy="1214422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0" y="1214422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ist_logo.pn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-32" y="6322239"/>
            <a:ext cx="2458308" cy="535785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6786578" y="6334804"/>
            <a:ext cx="2357422" cy="523220"/>
          </a:xfrm>
          <a:prstGeom prst="rect">
            <a:avLst/>
          </a:prstGeom>
          <a:solidFill>
            <a:schemeClr val="tx1"/>
          </a:solidFill>
          <a:ln w="158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pt-PT" sz="1400" dirty="0" smtClean="0">
                <a:solidFill>
                  <a:srgbClr val="C00000"/>
                </a:solidFill>
              </a:rPr>
              <a:t>Título</a:t>
            </a:r>
          </a:p>
          <a:p>
            <a:r>
              <a:rPr lang="pt-PT" sz="1400" dirty="0" smtClean="0">
                <a:solidFill>
                  <a:schemeClr val="bg1"/>
                </a:solidFill>
              </a:rPr>
              <a:t>Clara Raposo </a:t>
            </a:r>
            <a:r>
              <a:rPr lang="pt-PT" sz="1400" dirty="0" smtClean="0">
                <a:solidFill>
                  <a:srgbClr val="C00000"/>
                </a:solidFill>
              </a:rPr>
              <a:t>2010-2011  </a:t>
            </a:r>
            <a:r>
              <a:rPr lang="pt-PT" sz="1400" dirty="0" smtClean="0"/>
              <a:t> </a:t>
            </a:r>
            <a:fld id="{24867737-7A79-47BC-98D8-CDA04212D680}" type="slidenum">
              <a:rPr lang="pt-PT" sz="1400" smtClean="0">
                <a:solidFill>
                  <a:schemeClr val="bg1"/>
                </a:solidFill>
              </a:rPr>
              <a:pPr/>
              <a:t>‹#›</a:t>
            </a:fld>
            <a:endParaRPr lang="pt-PT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hf sldNum="0" hdr="0" dt="0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3F2B-9AB6-405C-B726-83A80BDB802C}" type="datetime1">
              <a:rPr lang="pt-PT" smtClean="0"/>
              <a:pPr/>
              <a:t>17/09/14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48FE3-82AD-4370-B7B0-2B07B25C095A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  <p:hf sldNum="0" hdr="0" dt="0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3F2B-9AB6-405C-B726-83A80BDB802C}" type="datetime1">
              <a:rPr lang="pt-PT" smtClean="0"/>
              <a:pPr/>
              <a:t>17/09/14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48FE3-82AD-4370-B7B0-2B07B25C095A}" type="slidenum">
              <a:rPr lang="pt-PT" smtClean="0"/>
              <a:pPr/>
              <a:t>‹#›</a:t>
            </a:fld>
            <a:endParaRPr lang="pt-PT"/>
          </a:p>
        </p:txBody>
      </p:sp>
      <p:pic>
        <p:nvPicPr>
          <p:cNvPr id="8" name="Picture 7" descr="A Escola 15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2428860" cy="1214423"/>
          </a:xfrm>
          <a:prstGeom prst="rect">
            <a:avLst/>
          </a:prstGeom>
        </p:spPr>
      </p:pic>
      <p:pic>
        <p:nvPicPr>
          <p:cNvPr id="9" name="Picture 8" descr="A Escola 18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28860" y="0"/>
            <a:ext cx="1612752" cy="1214422"/>
          </a:xfrm>
          <a:prstGeom prst="rect">
            <a:avLst/>
          </a:prstGeom>
        </p:spPr>
      </p:pic>
      <p:pic>
        <p:nvPicPr>
          <p:cNvPr id="10" name="Picture 9" descr="A Escola 13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995936" y="0"/>
            <a:ext cx="1612752" cy="1214422"/>
          </a:xfrm>
          <a:prstGeom prst="rect">
            <a:avLst/>
          </a:prstGeom>
        </p:spPr>
      </p:pic>
      <p:pic>
        <p:nvPicPr>
          <p:cNvPr id="11" name="Picture 10" descr="A Escola 12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5572132" y="1"/>
            <a:ext cx="1612752" cy="1214422"/>
          </a:xfrm>
          <a:prstGeom prst="rect">
            <a:avLst/>
          </a:prstGeom>
        </p:spPr>
      </p:pic>
      <p:pic>
        <p:nvPicPr>
          <p:cNvPr id="12" name="Picture 11" descr="A Escola 11.JP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7143768" y="1"/>
            <a:ext cx="2000232" cy="1214422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0" y="1214422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ist_logo.pn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-32" y="6322239"/>
            <a:ext cx="2458308" cy="535785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6786578" y="6334804"/>
            <a:ext cx="2357422" cy="523220"/>
          </a:xfrm>
          <a:prstGeom prst="rect">
            <a:avLst/>
          </a:prstGeom>
          <a:solidFill>
            <a:schemeClr val="tx1"/>
          </a:solidFill>
          <a:ln w="158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pt-PT" sz="1400" dirty="0" smtClean="0">
                <a:solidFill>
                  <a:srgbClr val="C00000"/>
                </a:solidFill>
              </a:rPr>
              <a:t>Título</a:t>
            </a:r>
          </a:p>
          <a:p>
            <a:r>
              <a:rPr lang="pt-PT" sz="1400" dirty="0" smtClean="0">
                <a:solidFill>
                  <a:schemeClr val="bg1"/>
                </a:solidFill>
              </a:rPr>
              <a:t>Clara Raposo </a:t>
            </a:r>
            <a:r>
              <a:rPr lang="pt-PT" sz="1400" dirty="0" smtClean="0">
                <a:solidFill>
                  <a:srgbClr val="C00000"/>
                </a:solidFill>
              </a:rPr>
              <a:t>2010-2011  </a:t>
            </a:r>
            <a:r>
              <a:rPr lang="pt-PT" sz="1400" dirty="0" smtClean="0"/>
              <a:t> </a:t>
            </a:r>
            <a:fld id="{24867737-7A79-47BC-98D8-CDA04212D680}" type="slidenum">
              <a:rPr lang="pt-PT" sz="1400" smtClean="0">
                <a:solidFill>
                  <a:schemeClr val="bg1"/>
                </a:solidFill>
              </a:rPr>
              <a:pPr/>
              <a:t>‹#›</a:t>
            </a:fld>
            <a:endParaRPr lang="pt-PT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hf sldNum="0" hdr="0" dt="0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3F2B-9AB6-405C-B726-83A80BDB802C}" type="datetime1">
              <a:rPr lang="pt-PT" smtClean="0"/>
              <a:pPr/>
              <a:t>17/09/14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48FE3-82AD-4370-B7B0-2B07B25C095A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  <p:hf sldNum="0" hdr="0" dt="0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3F2B-9AB6-405C-B726-83A80BDB802C}" type="datetime1">
              <a:rPr lang="pt-PT" smtClean="0"/>
              <a:pPr/>
              <a:t>17/09/14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48FE3-82AD-4370-B7B0-2B07B25C095A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  <p:hf sldNum="0" hdr="0" dt="0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3F2B-9AB6-405C-B726-83A80BDB802C}" type="datetime1">
              <a:rPr lang="pt-PT" smtClean="0"/>
              <a:pPr/>
              <a:t>17/09/14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48FE3-82AD-4370-B7B0-2B07B25C095A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  <p:hf sldNum="0" hdr="0" dt="0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3F2B-9AB6-405C-B726-83A80BDB802C}" type="datetime1">
              <a:rPr lang="pt-PT" smtClean="0"/>
              <a:pPr/>
              <a:t>17/09/14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48FE3-82AD-4370-B7B0-2B07B25C095A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  <p:hf sldNum="0" hdr="0" dt="0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3F2B-9AB6-405C-B726-83A80BDB802C}" type="datetime1">
              <a:rPr lang="pt-PT" smtClean="0"/>
              <a:pPr/>
              <a:t>17/09/14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48FE3-82AD-4370-B7B0-2B07B25C095A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  <p:hf sldNum="0" hdr="0" dt="0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3F2B-9AB6-405C-B726-83A80BDB802C}" type="datetime1">
              <a:rPr lang="pt-PT" smtClean="0"/>
              <a:pPr/>
              <a:t>17/09/14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48FE3-82AD-4370-B7B0-2B07B25C095A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7F3F2B-9AB6-405C-B726-83A80BDB802C}" type="datetime1">
              <a:rPr lang="pt-PT" smtClean="0"/>
              <a:pPr/>
              <a:t>17/09/14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48FE3-82AD-4370-B7B0-2B07B25C095A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  <p:hf sldNum="0" hdr="0" dt="0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3F2B-9AB6-405C-B726-83A80BDB802C}" type="datetime1">
              <a:rPr lang="pt-PT" smtClean="0"/>
              <a:pPr/>
              <a:t>17/09/14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48FE3-82AD-4370-B7B0-2B07B25C095A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  <p:hf sldNum="0" hdr="0" dt="0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CC4E8-C574-40A9-9A22-054CECF41A14}" type="datetimeFigureOut">
              <a:rPr lang="pt-PT" smtClean="0"/>
              <a:pPr/>
              <a:t>17/09/14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6438-D9E2-4A69-95F3-FD8CB78BE911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CC4E8-C574-40A9-9A22-054CECF41A14}" type="datetimeFigureOut">
              <a:rPr lang="pt-PT" smtClean="0"/>
              <a:pPr/>
              <a:t>17/09/14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6438-D9E2-4A69-95F3-FD8CB78BE911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CC4E8-C574-40A9-9A22-054CECF41A14}" type="datetimeFigureOut">
              <a:rPr lang="pt-PT" smtClean="0"/>
              <a:pPr/>
              <a:t>17/09/14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6438-D9E2-4A69-95F3-FD8CB78BE911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CC4E8-C574-40A9-9A22-054CECF41A14}" type="datetimeFigureOut">
              <a:rPr lang="pt-PT" smtClean="0"/>
              <a:pPr/>
              <a:t>17/09/14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6438-D9E2-4A69-95F3-FD8CB78BE911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CC4E8-C574-40A9-9A22-054CECF41A14}" type="datetimeFigureOut">
              <a:rPr lang="pt-PT" smtClean="0"/>
              <a:pPr/>
              <a:t>17/09/14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6438-D9E2-4A69-95F3-FD8CB78BE911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CC4E8-C574-40A9-9A22-054CECF41A14}" type="datetimeFigureOut">
              <a:rPr lang="pt-PT" smtClean="0"/>
              <a:pPr/>
              <a:t>17/09/14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6438-D9E2-4A69-95F3-FD8CB78BE911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CC4E8-C574-40A9-9A22-054CECF41A14}" type="datetimeFigureOut">
              <a:rPr lang="pt-PT" smtClean="0"/>
              <a:pPr/>
              <a:t>17/09/14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6438-D9E2-4A69-95F3-FD8CB78BE911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CC4E8-C574-40A9-9A22-054CECF41A14}" type="datetimeFigureOut">
              <a:rPr lang="pt-PT" smtClean="0"/>
              <a:pPr/>
              <a:t>17/09/14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6438-D9E2-4A69-95F3-FD8CB78BE911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CC4E8-C574-40A9-9A22-054CECF41A14}" type="datetimeFigureOut">
              <a:rPr lang="pt-PT" smtClean="0"/>
              <a:pPr/>
              <a:t>17/09/14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6438-D9E2-4A69-95F3-FD8CB78BE911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7F3F2B-9AB6-405C-B726-83A80BDB802C}" type="datetime1">
              <a:rPr lang="pt-PT" smtClean="0"/>
              <a:pPr/>
              <a:t>17/09/14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48FE3-82AD-4370-B7B0-2B07B25C095A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  <p:hf sldNum="0" hdr="0" dt="0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CC4E8-C574-40A9-9A22-054CECF41A14}" type="datetimeFigureOut">
              <a:rPr lang="pt-PT" smtClean="0"/>
              <a:pPr/>
              <a:t>17/09/14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6438-D9E2-4A69-95F3-FD8CB78BE911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CC4E8-C574-40A9-9A22-054CECF41A14}" type="datetimeFigureOut">
              <a:rPr lang="pt-PT" smtClean="0"/>
              <a:pPr/>
              <a:t>17/09/14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6438-D9E2-4A69-95F3-FD8CB78BE911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CC4E8-C574-40A9-9A22-054CECF41A14}" type="datetimeFigureOut">
              <a:rPr lang="pt-PT" smtClean="0"/>
              <a:pPr/>
              <a:t>17/09/14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6438-D9E2-4A69-95F3-FD8CB78BE911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CC4E8-C574-40A9-9A22-054CECF41A14}" type="datetimeFigureOut">
              <a:rPr lang="pt-PT" smtClean="0"/>
              <a:pPr/>
              <a:t>17/09/14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6438-D9E2-4A69-95F3-FD8CB78BE911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CC4E8-C574-40A9-9A22-054CECF41A14}" type="datetimeFigureOut">
              <a:rPr lang="pt-PT" smtClean="0"/>
              <a:pPr/>
              <a:t>17/09/14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6438-D9E2-4A69-95F3-FD8CB78BE911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CC4E8-C574-40A9-9A22-054CECF41A14}" type="datetimeFigureOut">
              <a:rPr lang="pt-PT" smtClean="0"/>
              <a:pPr/>
              <a:t>17/09/14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6438-D9E2-4A69-95F3-FD8CB78BE911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CC4E8-C574-40A9-9A22-054CECF41A14}" type="datetimeFigureOut">
              <a:rPr lang="pt-PT" smtClean="0"/>
              <a:pPr/>
              <a:t>17/09/14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6438-D9E2-4A69-95F3-FD8CB78BE911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CC4E8-C574-40A9-9A22-054CECF41A14}" type="datetimeFigureOut">
              <a:rPr lang="pt-PT" smtClean="0"/>
              <a:pPr/>
              <a:t>17/09/14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6438-D9E2-4A69-95F3-FD8CB78BE911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CC4E8-C574-40A9-9A22-054CECF41A14}" type="datetimeFigureOut">
              <a:rPr lang="pt-PT" smtClean="0"/>
              <a:pPr/>
              <a:t>17/09/14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6438-D9E2-4A69-95F3-FD8CB78BE911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CC4E8-C574-40A9-9A22-054CECF41A14}" type="datetimeFigureOut">
              <a:rPr lang="pt-PT" smtClean="0"/>
              <a:pPr/>
              <a:t>17/09/14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6438-D9E2-4A69-95F3-FD8CB78BE911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7F3F2B-9AB6-405C-B726-83A80BDB802C}" type="datetime1">
              <a:rPr lang="pt-PT" smtClean="0"/>
              <a:pPr/>
              <a:t>17/09/14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48FE3-82AD-4370-B7B0-2B07B25C095A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  <p:hf sldNum="0" hdr="0" dt="0"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CC4E8-C574-40A9-9A22-054CECF41A14}" type="datetimeFigureOut">
              <a:rPr lang="pt-PT" smtClean="0"/>
              <a:pPr/>
              <a:t>17/09/14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6438-D9E2-4A69-95F3-FD8CB78BE911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CC4E8-C574-40A9-9A22-054CECF41A14}" type="datetimeFigureOut">
              <a:rPr lang="pt-PT" smtClean="0"/>
              <a:pPr/>
              <a:t>17/09/14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6438-D9E2-4A69-95F3-FD8CB78BE911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CC4E8-C574-40A9-9A22-054CECF41A14}" type="datetimeFigureOut">
              <a:rPr lang="pt-PT" smtClean="0"/>
              <a:pPr/>
              <a:t>17/09/14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6438-D9E2-4A69-95F3-FD8CB78BE911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F0006-BA27-4B11-927F-BA0932B9360D}" type="datetimeFigureOut">
              <a:rPr lang="pt-PT" smtClean="0"/>
              <a:pPr/>
              <a:t>17/09/14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48FE3-82AD-4370-B7B0-2B07B25C095A}" type="slidenum">
              <a:rPr lang="pt-PT" smtClean="0"/>
              <a:pPr/>
              <a:t>‹#›</a:t>
            </a:fld>
            <a:endParaRPr lang="pt-PT"/>
          </a:p>
        </p:txBody>
      </p:sp>
      <p:pic>
        <p:nvPicPr>
          <p:cNvPr id="14" name="Picture 13" descr="A Escola 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2428860" cy="1214423"/>
          </a:xfrm>
          <a:prstGeom prst="rect">
            <a:avLst/>
          </a:prstGeom>
        </p:spPr>
      </p:pic>
      <p:pic>
        <p:nvPicPr>
          <p:cNvPr id="16" name="Picture 15" descr="A Escola 1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28860" y="0"/>
            <a:ext cx="1612752" cy="1214422"/>
          </a:xfrm>
          <a:prstGeom prst="rect">
            <a:avLst/>
          </a:prstGeom>
        </p:spPr>
      </p:pic>
      <p:pic>
        <p:nvPicPr>
          <p:cNvPr id="18" name="Picture 17" descr="A Escola 1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00496" y="0"/>
            <a:ext cx="1612752" cy="1214422"/>
          </a:xfrm>
          <a:prstGeom prst="rect">
            <a:avLst/>
          </a:prstGeom>
        </p:spPr>
      </p:pic>
      <p:pic>
        <p:nvPicPr>
          <p:cNvPr id="10" name="Picture 9" descr="A Escola 15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2428860" cy="1214423"/>
          </a:xfrm>
          <a:prstGeom prst="rect">
            <a:avLst/>
          </a:prstGeom>
        </p:spPr>
      </p:pic>
      <p:pic>
        <p:nvPicPr>
          <p:cNvPr id="11" name="Picture 10" descr="A Escola 18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28860" y="0"/>
            <a:ext cx="1612752" cy="1214422"/>
          </a:xfrm>
          <a:prstGeom prst="rect">
            <a:avLst/>
          </a:prstGeom>
        </p:spPr>
      </p:pic>
      <p:pic>
        <p:nvPicPr>
          <p:cNvPr id="12" name="Picture 11" descr="A Escola 13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4000496" y="0"/>
            <a:ext cx="1612752" cy="1214422"/>
          </a:xfrm>
          <a:prstGeom prst="rect">
            <a:avLst/>
          </a:prstGeom>
        </p:spPr>
      </p:pic>
      <p:pic>
        <p:nvPicPr>
          <p:cNvPr id="13" name="Picture 12" descr="A Escola 12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5572132" y="1"/>
            <a:ext cx="1612752" cy="1214422"/>
          </a:xfrm>
          <a:prstGeom prst="rect">
            <a:avLst/>
          </a:prstGeom>
        </p:spPr>
      </p:pic>
      <p:pic>
        <p:nvPicPr>
          <p:cNvPr id="15" name="Picture 14" descr="A Escola 11.JP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7143768" y="1"/>
            <a:ext cx="2000232" cy="1214422"/>
          </a:xfrm>
          <a:prstGeom prst="rect">
            <a:avLst/>
          </a:prstGeom>
        </p:spPr>
      </p:pic>
      <p:pic>
        <p:nvPicPr>
          <p:cNvPr id="17" name="Picture 16" descr="ist_logo.pn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-32" y="6322239"/>
            <a:ext cx="2458308" cy="535785"/>
          </a:xfrm>
          <a:prstGeom prst="rect">
            <a:avLst/>
          </a:prstGeom>
        </p:spPr>
      </p:pic>
      <p:cxnSp>
        <p:nvCxnSpPr>
          <p:cNvPr id="19" name="Straight Connector 18"/>
          <p:cNvCxnSpPr/>
          <p:nvPr userDrawn="1"/>
        </p:nvCxnSpPr>
        <p:spPr>
          <a:xfrm>
            <a:off x="0" y="1214422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 userDrawn="1"/>
        </p:nvSpPr>
        <p:spPr>
          <a:xfrm>
            <a:off x="6786578" y="6334804"/>
            <a:ext cx="2357422" cy="523220"/>
          </a:xfrm>
          <a:prstGeom prst="rect">
            <a:avLst/>
          </a:prstGeom>
          <a:solidFill>
            <a:schemeClr val="tx1"/>
          </a:solidFill>
          <a:ln w="158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pt-PT" sz="1400" dirty="0" smtClean="0">
                <a:solidFill>
                  <a:srgbClr val="C00000"/>
                </a:solidFill>
              </a:rPr>
              <a:t>Título</a:t>
            </a:r>
          </a:p>
          <a:p>
            <a:r>
              <a:rPr lang="pt-PT" sz="1400" dirty="0" smtClean="0">
                <a:solidFill>
                  <a:schemeClr val="bg1"/>
                </a:solidFill>
              </a:rPr>
              <a:t>Clara Raposo </a:t>
            </a:r>
            <a:r>
              <a:rPr lang="pt-PT" sz="1400" dirty="0" smtClean="0">
                <a:solidFill>
                  <a:srgbClr val="C00000"/>
                </a:solidFill>
              </a:rPr>
              <a:t>2010-2011  </a:t>
            </a:r>
            <a:r>
              <a:rPr lang="pt-PT" sz="1400" dirty="0" smtClean="0"/>
              <a:t> </a:t>
            </a:r>
            <a:fld id="{24867737-7A79-47BC-98D8-CDA04212D680}" type="slidenum">
              <a:rPr lang="pt-PT" sz="1400" smtClean="0">
                <a:solidFill>
                  <a:schemeClr val="bg1"/>
                </a:solidFill>
              </a:rPr>
              <a:pPr/>
              <a:t>‹#›</a:t>
            </a:fld>
            <a:endParaRPr lang="pt-PT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3F2B-9AB6-405C-B726-83A80BDB802C}" type="datetime1">
              <a:rPr lang="pt-PT" smtClean="0"/>
              <a:pPr/>
              <a:t>17/09/14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48FE3-82AD-4370-B7B0-2B07B25C095A}" type="slidenum">
              <a:rPr lang="pt-PT" smtClean="0"/>
              <a:pPr/>
              <a:t>‹#›</a:t>
            </a:fld>
            <a:endParaRPr lang="pt-PT"/>
          </a:p>
        </p:txBody>
      </p:sp>
      <p:pic>
        <p:nvPicPr>
          <p:cNvPr id="6" name="Picture 5" descr="A Escola 15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2428860" cy="1214423"/>
          </a:xfrm>
          <a:prstGeom prst="rect">
            <a:avLst/>
          </a:prstGeom>
        </p:spPr>
      </p:pic>
      <p:pic>
        <p:nvPicPr>
          <p:cNvPr id="7" name="Picture 6" descr="A Escola 18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28860" y="0"/>
            <a:ext cx="1612752" cy="1214422"/>
          </a:xfrm>
          <a:prstGeom prst="rect">
            <a:avLst/>
          </a:prstGeom>
        </p:spPr>
      </p:pic>
      <p:pic>
        <p:nvPicPr>
          <p:cNvPr id="8" name="Picture 7" descr="A Escola 13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995936" y="0"/>
            <a:ext cx="1612752" cy="1214422"/>
          </a:xfrm>
          <a:prstGeom prst="rect">
            <a:avLst/>
          </a:prstGeom>
        </p:spPr>
      </p:pic>
      <p:pic>
        <p:nvPicPr>
          <p:cNvPr id="9" name="Picture 8" descr="A Escola 12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5572132" y="1"/>
            <a:ext cx="1612752" cy="1214422"/>
          </a:xfrm>
          <a:prstGeom prst="rect">
            <a:avLst/>
          </a:prstGeom>
        </p:spPr>
      </p:pic>
      <p:pic>
        <p:nvPicPr>
          <p:cNvPr id="10" name="Picture 9" descr="A Escola 11.JP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7143768" y="1"/>
            <a:ext cx="2000232" cy="1214422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0" y="1214422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ist_logo.pn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-32" y="6322239"/>
            <a:ext cx="2458308" cy="535785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6786578" y="6334804"/>
            <a:ext cx="2357422" cy="523220"/>
          </a:xfrm>
          <a:prstGeom prst="rect">
            <a:avLst/>
          </a:prstGeom>
          <a:solidFill>
            <a:schemeClr val="tx1"/>
          </a:solidFill>
          <a:ln w="158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pt-PT" sz="1400" dirty="0" smtClean="0">
                <a:solidFill>
                  <a:srgbClr val="C00000"/>
                </a:solidFill>
              </a:rPr>
              <a:t>Título</a:t>
            </a:r>
          </a:p>
          <a:p>
            <a:r>
              <a:rPr lang="pt-PT" sz="1400" dirty="0" smtClean="0">
                <a:solidFill>
                  <a:schemeClr val="bg1"/>
                </a:solidFill>
              </a:rPr>
              <a:t>Clara Raposo </a:t>
            </a:r>
            <a:r>
              <a:rPr lang="pt-PT" sz="1400" dirty="0" smtClean="0">
                <a:solidFill>
                  <a:srgbClr val="C00000"/>
                </a:solidFill>
              </a:rPr>
              <a:t>2010-2011  </a:t>
            </a:r>
            <a:r>
              <a:rPr lang="pt-PT" sz="1400" dirty="0" smtClean="0"/>
              <a:t> </a:t>
            </a:r>
            <a:fld id="{24867737-7A79-47BC-98D8-CDA04212D680}" type="slidenum">
              <a:rPr lang="pt-PT" sz="1400" smtClean="0">
                <a:solidFill>
                  <a:schemeClr val="bg1"/>
                </a:solidFill>
              </a:rPr>
              <a:pPr/>
              <a:t>‹#›</a:t>
            </a:fld>
            <a:endParaRPr lang="pt-PT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hf sldNum="0" hdr="0" dt="0"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3F2B-9AB6-405C-B726-83A80BDB802C}" type="datetime1">
              <a:rPr lang="pt-PT" smtClean="0"/>
              <a:pPr/>
              <a:t>17/09/14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48FE3-82AD-4370-B7B0-2B07B25C095A}" type="slidenum">
              <a:rPr lang="pt-PT" smtClean="0"/>
              <a:pPr/>
              <a:t>‹#›</a:t>
            </a:fld>
            <a:endParaRPr lang="pt-PT"/>
          </a:p>
        </p:txBody>
      </p:sp>
      <p:pic>
        <p:nvPicPr>
          <p:cNvPr id="7" name="Picture 6" descr="A Escola 15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2428860" cy="1214423"/>
          </a:xfrm>
          <a:prstGeom prst="rect">
            <a:avLst/>
          </a:prstGeom>
        </p:spPr>
      </p:pic>
      <p:pic>
        <p:nvPicPr>
          <p:cNvPr id="8" name="Picture 7" descr="A Escola 18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28860" y="0"/>
            <a:ext cx="1612752" cy="1214422"/>
          </a:xfrm>
          <a:prstGeom prst="rect">
            <a:avLst/>
          </a:prstGeom>
        </p:spPr>
      </p:pic>
      <p:pic>
        <p:nvPicPr>
          <p:cNvPr id="9" name="Picture 8" descr="A Escola 13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995936" y="0"/>
            <a:ext cx="1612752" cy="1214422"/>
          </a:xfrm>
          <a:prstGeom prst="rect">
            <a:avLst/>
          </a:prstGeom>
        </p:spPr>
      </p:pic>
      <p:pic>
        <p:nvPicPr>
          <p:cNvPr id="10" name="Picture 9" descr="A Escola 12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5572132" y="1"/>
            <a:ext cx="1612752" cy="1214422"/>
          </a:xfrm>
          <a:prstGeom prst="rect">
            <a:avLst/>
          </a:prstGeom>
        </p:spPr>
      </p:pic>
      <p:pic>
        <p:nvPicPr>
          <p:cNvPr id="11" name="Picture 10" descr="A Escola 11.JP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7143768" y="1"/>
            <a:ext cx="2000232" cy="1214422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0" y="1214422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ist_logo.pn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-32" y="6322239"/>
            <a:ext cx="2458308" cy="535785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6786578" y="6334804"/>
            <a:ext cx="2357422" cy="523220"/>
          </a:xfrm>
          <a:prstGeom prst="rect">
            <a:avLst/>
          </a:prstGeom>
          <a:solidFill>
            <a:schemeClr val="tx1"/>
          </a:solidFill>
          <a:ln w="158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pt-PT" sz="1400" dirty="0" smtClean="0">
                <a:solidFill>
                  <a:srgbClr val="C00000"/>
                </a:solidFill>
              </a:rPr>
              <a:t>Título</a:t>
            </a:r>
          </a:p>
          <a:p>
            <a:r>
              <a:rPr lang="pt-PT" sz="1400" dirty="0" smtClean="0">
                <a:solidFill>
                  <a:schemeClr val="bg1"/>
                </a:solidFill>
              </a:rPr>
              <a:t>Clara Raposo </a:t>
            </a:r>
            <a:r>
              <a:rPr lang="pt-PT" sz="1400" dirty="0" smtClean="0">
                <a:solidFill>
                  <a:srgbClr val="C00000"/>
                </a:solidFill>
              </a:rPr>
              <a:t>2010-2011  </a:t>
            </a:r>
            <a:r>
              <a:rPr lang="pt-PT" sz="1400" dirty="0" smtClean="0"/>
              <a:t> </a:t>
            </a:r>
            <a:fld id="{24867737-7A79-47BC-98D8-CDA04212D680}" type="slidenum">
              <a:rPr lang="pt-PT" sz="1400" smtClean="0">
                <a:solidFill>
                  <a:schemeClr val="bg1"/>
                </a:solidFill>
              </a:rPr>
              <a:pPr/>
              <a:t>‹#›</a:t>
            </a:fld>
            <a:endParaRPr lang="pt-PT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hf sldNum="0" hdr="0" dt="0"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3F2B-9AB6-405C-B726-83A80BDB802C}" type="datetime1">
              <a:rPr lang="pt-PT" smtClean="0"/>
              <a:pPr/>
              <a:t>17/09/14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48FE3-82AD-4370-B7B0-2B07B25C095A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  <p:hf sldNum="0" hdr="0" dt="0"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3F2B-9AB6-405C-B726-83A80BDB802C}" type="datetime1">
              <a:rPr lang="pt-PT" smtClean="0"/>
              <a:pPr/>
              <a:t>17/09/14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48FE3-82AD-4370-B7B0-2B07B25C095A}" type="slidenum">
              <a:rPr lang="pt-PT" smtClean="0"/>
              <a:pPr/>
              <a:t>‹#›</a:t>
            </a:fld>
            <a:endParaRPr lang="pt-PT"/>
          </a:p>
        </p:txBody>
      </p:sp>
      <p:pic>
        <p:nvPicPr>
          <p:cNvPr id="8" name="Picture 7" descr="A Escola 15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2428860" cy="1214423"/>
          </a:xfrm>
          <a:prstGeom prst="rect">
            <a:avLst/>
          </a:prstGeom>
        </p:spPr>
      </p:pic>
      <p:pic>
        <p:nvPicPr>
          <p:cNvPr id="9" name="Picture 8" descr="A Escola 18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28860" y="0"/>
            <a:ext cx="1612752" cy="1214422"/>
          </a:xfrm>
          <a:prstGeom prst="rect">
            <a:avLst/>
          </a:prstGeom>
        </p:spPr>
      </p:pic>
      <p:pic>
        <p:nvPicPr>
          <p:cNvPr id="10" name="Picture 9" descr="A Escola 13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995936" y="0"/>
            <a:ext cx="1612752" cy="1214422"/>
          </a:xfrm>
          <a:prstGeom prst="rect">
            <a:avLst/>
          </a:prstGeom>
        </p:spPr>
      </p:pic>
      <p:pic>
        <p:nvPicPr>
          <p:cNvPr id="11" name="Picture 10" descr="A Escola 12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5572132" y="1"/>
            <a:ext cx="1612752" cy="1214422"/>
          </a:xfrm>
          <a:prstGeom prst="rect">
            <a:avLst/>
          </a:prstGeom>
        </p:spPr>
      </p:pic>
      <p:pic>
        <p:nvPicPr>
          <p:cNvPr id="12" name="Picture 11" descr="A Escola 11.JP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7143768" y="1"/>
            <a:ext cx="2000232" cy="1214422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0" y="1214422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ist_logo.pn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-32" y="6322239"/>
            <a:ext cx="2458308" cy="535785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6786578" y="6334804"/>
            <a:ext cx="2357422" cy="523220"/>
          </a:xfrm>
          <a:prstGeom prst="rect">
            <a:avLst/>
          </a:prstGeom>
          <a:solidFill>
            <a:schemeClr val="tx1"/>
          </a:solidFill>
          <a:ln w="158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pt-PT" sz="1400" dirty="0" smtClean="0">
                <a:solidFill>
                  <a:srgbClr val="C00000"/>
                </a:solidFill>
              </a:rPr>
              <a:t>Título</a:t>
            </a:r>
          </a:p>
          <a:p>
            <a:r>
              <a:rPr lang="pt-PT" sz="1400" dirty="0" smtClean="0">
                <a:solidFill>
                  <a:schemeClr val="bg1"/>
                </a:solidFill>
              </a:rPr>
              <a:t>Clara Raposo </a:t>
            </a:r>
            <a:r>
              <a:rPr lang="pt-PT" sz="1400" dirty="0" smtClean="0">
                <a:solidFill>
                  <a:srgbClr val="C00000"/>
                </a:solidFill>
              </a:rPr>
              <a:t>2010-2011  </a:t>
            </a:r>
            <a:r>
              <a:rPr lang="pt-PT" sz="1400" dirty="0" smtClean="0"/>
              <a:t> </a:t>
            </a:r>
            <a:fld id="{24867737-7A79-47BC-98D8-CDA04212D680}" type="slidenum">
              <a:rPr lang="pt-PT" sz="1400" smtClean="0">
                <a:solidFill>
                  <a:schemeClr val="bg1"/>
                </a:solidFill>
              </a:rPr>
              <a:pPr/>
              <a:t>‹#›</a:t>
            </a:fld>
            <a:endParaRPr lang="pt-PT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hf sldNum="0" hdr="0" dt="0"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3F2B-9AB6-405C-B726-83A80BDB802C}" type="datetime1">
              <a:rPr lang="pt-PT" smtClean="0"/>
              <a:pPr/>
              <a:t>17/09/14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48FE3-82AD-4370-B7B0-2B07B25C095A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  <p:hf sldNum="0" hdr="0" dt="0"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3F2B-9AB6-405C-B726-83A80BDB802C}" type="datetime1">
              <a:rPr lang="pt-PT" smtClean="0"/>
              <a:pPr/>
              <a:t>17/09/14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48FE3-82AD-4370-B7B0-2B07B25C095A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1.xml"/><Relationship Id="rId20" Type="http://schemas.openxmlformats.org/officeDocument/2006/relationships/slideLayout" Target="../slideLayouts/slideLayout32.xml"/><Relationship Id="rId21" Type="http://schemas.openxmlformats.org/officeDocument/2006/relationships/slideLayout" Target="../slideLayouts/slideLayout33.xml"/><Relationship Id="rId22" Type="http://schemas.openxmlformats.org/officeDocument/2006/relationships/slideLayout" Target="../slideLayouts/slideLayout34.xml"/><Relationship Id="rId23" Type="http://schemas.openxmlformats.org/officeDocument/2006/relationships/slideLayout" Target="../slideLayouts/slideLayout35.xml"/><Relationship Id="rId24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26.xml"/><Relationship Id="rId15" Type="http://schemas.openxmlformats.org/officeDocument/2006/relationships/slideLayout" Target="../slideLayouts/slideLayout27.xml"/><Relationship Id="rId16" Type="http://schemas.openxmlformats.org/officeDocument/2006/relationships/slideLayout" Target="../slideLayouts/slideLayout28.xml"/><Relationship Id="rId17" Type="http://schemas.openxmlformats.org/officeDocument/2006/relationships/slideLayout" Target="../slideLayouts/slideLayout29.xml"/><Relationship Id="rId18" Type="http://schemas.openxmlformats.org/officeDocument/2006/relationships/slideLayout" Target="../slideLayouts/slideLayout30.xml"/><Relationship Id="rId19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44.xml"/><Relationship Id="rId20" Type="http://schemas.openxmlformats.org/officeDocument/2006/relationships/slideLayout" Target="../slideLayouts/slideLayout55.xml"/><Relationship Id="rId21" Type="http://schemas.openxmlformats.org/officeDocument/2006/relationships/slideLayout" Target="../slideLayouts/slideLayout56.xml"/><Relationship Id="rId22" Type="http://schemas.openxmlformats.org/officeDocument/2006/relationships/slideLayout" Target="../slideLayouts/slideLayout57.xml"/><Relationship Id="rId23" Type="http://schemas.openxmlformats.org/officeDocument/2006/relationships/slideLayout" Target="../slideLayouts/slideLayout58.xml"/><Relationship Id="rId24" Type="http://schemas.openxmlformats.org/officeDocument/2006/relationships/theme" Target="../theme/theme3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<Relationship Id="rId14" Type="http://schemas.openxmlformats.org/officeDocument/2006/relationships/slideLayout" Target="../slideLayouts/slideLayout49.xml"/><Relationship Id="rId15" Type="http://schemas.openxmlformats.org/officeDocument/2006/relationships/slideLayout" Target="../slideLayouts/slideLayout50.xml"/><Relationship Id="rId16" Type="http://schemas.openxmlformats.org/officeDocument/2006/relationships/slideLayout" Target="../slideLayouts/slideLayout51.xml"/><Relationship Id="rId17" Type="http://schemas.openxmlformats.org/officeDocument/2006/relationships/slideLayout" Target="../slideLayouts/slideLayout52.xml"/><Relationship Id="rId18" Type="http://schemas.openxmlformats.org/officeDocument/2006/relationships/slideLayout" Target="../slideLayouts/slideLayout53.xml"/><Relationship Id="rId19" Type="http://schemas.openxmlformats.org/officeDocument/2006/relationships/slideLayout" Target="../slideLayouts/slideLayout54.xml"/><Relationship Id="rId1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/Relationships>
</file>

<file path=ppt/slideMasters/_rels/slideMaster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67.xml"/><Relationship Id="rId20" Type="http://schemas.openxmlformats.org/officeDocument/2006/relationships/slideLayout" Target="../slideLayouts/slideLayout78.xml"/><Relationship Id="rId21" Type="http://schemas.openxmlformats.org/officeDocument/2006/relationships/slideLayout" Target="../slideLayouts/slideLayout79.xml"/><Relationship Id="rId22" Type="http://schemas.openxmlformats.org/officeDocument/2006/relationships/slideLayout" Target="../slideLayouts/slideLayout80.xml"/><Relationship Id="rId23" Type="http://schemas.openxmlformats.org/officeDocument/2006/relationships/slideLayout" Target="../slideLayouts/slideLayout81.xml"/><Relationship Id="rId24" Type="http://schemas.openxmlformats.org/officeDocument/2006/relationships/theme" Target="../theme/theme4.xml"/><Relationship Id="rId10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69.xml"/><Relationship Id="rId12" Type="http://schemas.openxmlformats.org/officeDocument/2006/relationships/slideLayout" Target="../slideLayouts/slideLayout70.xml"/><Relationship Id="rId13" Type="http://schemas.openxmlformats.org/officeDocument/2006/relationships/slideLayout" Target="../slideLayouts/slideLayout71.xml"/><Relationship Id="rId14" Type="http://schemas.openxmlformats.org/officeDocument/2006/relationships/slideLayout" Target="../slideLayouts/slideLayout72.xml"/><Relationship Id="rId15" Type="http://schemas.openxmlformats.org/officeDocument/2006/relationships/slideLayout" Target="../slideLayouts/slideLayout73.xml"/><Relationship Id="rId16" Type="http://schemas.openxmlformats.org/officeDocument/2006/relationships/slideLayout" Target="../slideLayouts/slideLayout74.xml"/><Relationship Id="rId17" Type="http://schemas.openxmlformats.org/officeDocument/2006/relationships/slideLayout" Target="../slideLayouts/slideLayout75.xml"/><Relationship Id="rId18" Type="http://schemas.openxmlformats.org/officeDocument/2006/relationships/slideLayout" Target="../slideLayouts/slideLayout76.xml"/><Relationship Id="rId19" Type="http://schemas.openxmlformats.org/officeDocument/2006/relationships/slideLayout" Target="../slideLayouts/slideLayout77.xml"/><Relationship Id="rId1" Type="http://schemas.openxmlformats.org/officeDocument/2006/relationships/slideLayout" Target="../slideLayouts/slideLayout59.xml"/><Relationship Id="rId2" Type="http://schemas.openxmlformats.org/officeDocument/2006/relationships/slideLayout" Target="../slideLayouts/slideLayout60.xml"/><Relationship Id="rId3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4.xml"/><Relationship Id="rId7" Type="http://schemas.openxmlformats.org/officeDocument/2006/relationships/slideLayout" Target="../slideLayouts/slideLayout65.xml"/><Relationship Id="rId8" Type="http://schemas.openxmlformats.org/officeDocument/2006/relationships/slideLayout" Target="../slideLayouts/slideLayout66.xml"/></Relationships>
</file>

<file path=ppt/slideMasters/_rels/slideMaster5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0.xml"/><Relationship Id="rId20" Type="http://schemas.openxmlformats.org/officeDocument/2006/relationships/slideLayout" Target="../slideLayouts/slideLayout101.xml"/><Relationship Id="rId21" Type="http://schemas.openxmlformats.org/officeDocument/2006/relationships/slideLayout" Target="../slideLayouts/slideLayout102.xml"/><Relationship Id="rId22" Type="http://schemas.openxmlformats.org/officeDocument/2006/relationships/slideLayout" Target="../slideLayouts/slideLayout103.xml"/><Relationship Id="rId23" Type="http://schemas.openxmlformats.org/officeDocument/2006/relationships/slideLayout" Target="../slideLayouts/slideLayout104.xml"/><Relationship Id="rId24" Type="http://schemas.openxmlformats.org/officeDocument/2006/relationships/theme" Target="../theme/theme5.xml"/><Relationship Id="rId10" Type="http://schemas.openxmlformats.org/officeDocument/2006/relationships/slideLayout" Target="../slideLayouts/slideLayout91.xml"/><Relationship Id="rId11" Type="http://schemas.openxmlformats.org/officeDocument/2006/relationships/slideLayout" Target="../slideLayouts/slideLayout92.xml"/><Relationship Id="rId12" Type="http://schemas.openxmlformats.org/officeDocument/2006/relationships/slideLayout" Target="../slideLayouts/slideLayout93.xml"/><Relationship Id="rId13" Type="http://schemas.openxmlformats.org/officeDocument/2006/relationships/slideLayout" Target="../slideLayouts/slideLayout94.xml"/><Relationship Id="rId14" Type="http://schemas.openxmlformats.org/officeDocument/2006/relationships/slideLayout" Target="../slideLayouts/slideLayout95.xml"/><Relationship Id="rId15" Type="http://schemas.openxmlformats.org/officeDocument/2006/relationships/slideLayout" Target="../slideLayouts/slideLayout96.xml"/><Relationship Id="rId16" Type="http://schemas.openxmlformats.org/officeDocument/2006/relationships/slideLayout" Target="../slideLayouts/slideLayout97.xml"/><Relationship Id="rId17" Type="http://schemas.openxmlformats.org/officeDocument/2006/relationships/slideLayout" Target="../slideLayouts/slideLayout98.xml"/><Relationship Id="rId18" Type="http://schemas.openxmlformats.org/officeDocument/2006/relationships/slideLayout" Target="../slideLayouts/slideLayout99.xml"/><Relationship Id="rId19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82.xml"/><Relationship Id="rId2" Type="http://schemas.openxmlformats.org/officeDocument/2006/relationships/slideLayout" Target="../slideLayouts/slideLayout83.xml"/><Relationship Id="rId3" Type="http://schemas.openxmlformats.org/officeDocument/2006/relationships/slideLayout" Target="../slideLayouts/slideLayout84.xml"/><Relationship Id="rId4" Type="http://schemas.openxmlformats.org/officeDocument/2006/relationships/slideLayout" Target="../slideLayouts/slideLayout85.xml"/><Relationship Id="rId5" Type="http://schemas.openxmlformats.org/officeDocument/2006/relationships/slideLayout" Target="../slideLayouts/slideLayout86.xml"/><Relationship Id="rId6" Type="http://schemas.openxmlformats.org/officeDocument/2006/relationships/slideLayout" Target="../slideLayouts/slideLayout87.xml"/><Relationship Id="rId7" Type="http://schemas.openxmlformats.org/officeDocument/2006/relationships/slideLayout" Target="../slideLayouts/slideLayout88.xml"/><Relationship Id="rId8" Type="http://schemas.openxmlformats.org/officeDocument/2006/relationships/slideLayout" Target="../slideLayouts/slideLayout89.xml"/></Relationships>
</file>

<file path=ppt/slideMasters/_rels/slideMaster6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13.xml"/><Relationship Id="rId20" Type="http://schemas.openxmlformats.org/officeDocument/2006/relationships/slideLayout" Target="../slideLayouts/slideLayout124.xml"/><Relationship Id="rId21" Type="http://schemas.openxmlformats.org/officeDocument/2006/relationships/slideLayout" Target="../slideLayouts/slideLayout125.xml"/><Relationship Id="rId22" Type="http://schemas.openxmlformats.org/officeDocument/2006/relationships/slideLayout" Target="../slideLayouts/slideLayout126.xml"/><Relationship Id="rId23" Type="http://schemas.openxmlformats.org/officeDocument/2006/relationships/slideLayout" Target="../slideLayouts/slideLayout127.xml"/><Relationship Id="rId24" Type="http://schemas.openxmlformats.org/officeDocument/2006/relationships/theme" Target="../theme/theme6.xml"/><Relationship Id="rId10" Type="http://schemas.openxmlformats.org/officeDocument/2006/relationships/slideLayout" Target="../slideLayouts/slideLayout114.xml"/><Relationship Id="rId11" Type="http://schemas.openxmlformats.org/officeDocument/2006/relationships/slideLayout" Target="../slideLayouts/slideLayout115.xml"/><Relationship Id="rId12" Type="http://schemas.openxmlformats.org/officeDocument/2006/relationships/slideLayout" Target="../slideLayouts/slideLayout116.xml"/><Relationship Id="rId13" Type="http://schemas.openxmlformats.org/officeDocument/2006/relationships/slideLayout" Target="../slideLayouts/slideLayout117.xml"/><Relationship Id="rId14" Type="http://schemas.openxmlformats.org/officeDocument/2006/relationships/slideLayout" Target="../slideLayouts/slideLayout118.xml"/><Relationship Id="rId15" Type="http://schemas.openxmlformats.org/officeDocument/2006/relationships/slideLayout" Target="../slideLayouts/slideLayout119.xml"/><Relationship Id="rId16" Type="http://schemas.openxmlformats.org/officeDocument/2006/relationships/slideLayout" Target="../slideLayouts/slideLayout120.xml"/><Relationship Id="rId17" Type="http://schemas.openxmlformats.org/officeDocument/2006/relationships/slideLayout" Target="../slideLayouts/slideLayout121.xml"/><Relationship Id="rId18" Type="http://schemas.openxmlformats.org/officeDocument/2006/relationships/slideLayout" Target="../slideLayouts/slideLayout122.xml"/><Relationship Id="rId19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6.xml"/><Relationship Id="rId3" Type="http://schemas.openxmlformats.org/officeDocument/2006/relationships/slideLayout" Target="../slideLayouts/slideLayout107.xml"/><Relationship Id="rId4" Type="http://schemas.openxmlformats.org/officeDocument/2006/relationships/slideLayout" Target="../slideLayouts/slideLayout108.xml"/><Relationship Id="rId5" Type="http://schemas.openxmlformats.org/officeDocument/2006/relationships/slideLayout" Target="../slideLayouts/slideLayout109.xml"/><Relationship Id="rId6" Type="http://schemas.openxmlformats.org/officeDocument/2006/relationships/slideLayout" Target="../slideLayouts/slideLayout110.xml"/><Relationship Id="rId7" Type="http://schemas.openxmlformats.org/officeDocument/2006/relationships/slideLayout" Target="../slideLayouts/slideLayout111.xml"/><Relationship Id="rId8" Type="http://schemas.openxmlformats.org/officeDocument/2006/relationships/slideLayout" Target="../slideLayouts/slideLayout1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48FE3-82AD-4370-B7B0-2B07B25C095A}" type="slidenum">
              <a:rPr lang="pt-PT" smtClean="0"/>
              <a:pPr/>
              <a:t>‹#›</a:t>
            </a:fld>
            <a:endParaRPr lang="pt-PT"/>
          </a:p>
        </p:txBody>
      </p:sp>
      <p:sp>
        <p:nvSpPr>
          <p:cNvPr id="7" name="TextBox 6"/>
          <p:cNvSpPr txBox="1"/>
          <p:nvPr userDrawn="1"/>
        </p:nvSpPr>
        <p:spPr>
          <a:xfrm>
            <a:off x="6444208" y="6362164"/>
            <a:ext cx="2699792" cy="523220"/>
          </a:xfrm>
          <a:prstGeom prst="rect">
            <a:avLst/>
          </a:prstGeom>
          <a:solidFill>
            <a:schemeClr val="tx1"/>
          </a:solidFill>
          <a:ln w="158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pt-PT" sz="1400" dirty="0" smtClean="0">
                <a:solidFill>
                  <a:srgbClr val="C00000"/>
                </a:solidFill>
              </a:rPr>
              <a:t>Gestão</a:t>
            </a:r>
            <a:r>
              <a:rPr lang="pt-PT" sz="1400" baseline="0" dirty="0" smtClean="0">
                <a:solidFill>
                  <a:srgbClr val="C00000"/>
                </a:solidFill>
              </a:rPr>
              <a:t> Financeira II </a:t>
            </a:r>
            <a:r>
              <a:rPr lang="pt-PT" sz="1400" baseline="0" dirty="0" smtClean="0">
                <a:solidFill>
                  <a:schemeClr val="bg1"/>
                </a:solidFill>
              </a:rPr>
              <a:t> Licenciatura</a:t>
            </a:r>
            <a:endParaRPr lang="pt-PT" sz="1400" dirty="0" smtClean="0">
              <a:solidFill>
                <a:srgbClr val="C00000"/>
              </a:solidFill>
            </a:endParaRPr>
          </a:p>
          <a:p>
            <a:r>
              <a:rPr lang="pt-PT" sz="1400" dirty="0" smtClean="0">
                <a:solidFill>
                  <a:schemeClr val="bg1"/>
                </a:solidFill>
              </a:rPr>
              <a:t>Clara Raposo         </a:t>
            </a:r>
            <a:r>
              <a:rPr lang="pt-PT" sz="1400" dirty="0" smtClean="0">
                <a:solidFill>
                  <a:srgbClr val="C00000"/>
                </a:solidFill>
              </a:rPr>
              <a:t>2014-2015  </a:t>
            </a:r>
            <a:r>
              <a:rPr lang="pt-PT" sz="1400" dirty="0" smtClean="0"/>
              <a:t> </a:t>
            </a:r>
            <a:fld id="{24867737-7A79-47BC-98D8-CDA04212D680}" type="slidenum">
              <a:rPr lang="pt-PT" sz="1400" smtClean="0">
                <a:solidFill>
                  <a:schemeClr val="bg1"/>
                </a:solidFill>
              </a:rPr>
              <a:pPr/>
              <a:t>‹#›</a:t>
            </a:fld>
            <a:endParaRPr lang="pt-PT" sz="1400" dirty="0">
              <a:solidFill>
                <a:schemeClr val="bg1"/>
              </a:solidFill>
            </a:endParaRPr>
          </a:p>
        </p:txBody>
      </p:sp>
      <p:pic>
        <p:nvPicPr>
          <p:cNvPr id="8" name="Picture 7" descr="Logo ISEG Portugues Esq.png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238944"/>
            <a:ext cx="2339751" cy="61905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CC4E8-C574-40A9-9A22-054CECF41A14}" type="datetimeFigureOut">
              <a:rPr lang="pt-PT" smtClean="0"/>
              <a:pPr/>
              <a:t>17/09/14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E6438-D9E2-4A69-95F3-FD8CB78BE911}" type="slidenum">
              <a:rPr lang="pt-PT" smtClean="0"/>
              <a:pPr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664" r:id="rId13"/>
    <p:sldLayoutId id="2147483665" r:id="rId14"/>
    <p:sldLayoutId id="2147483666" r:id="rId15"/>
    <p:sldLayoutId id="2147483667" r:id="rId16"/>
    <p:sldLayoutId id="2147483668" r:id="rId17"/>
    <p:sldLayoutId id="2147483669" r:id="rId18"/>
    <p:sldLayoutId id="2147483670" r:id="rId19"/>
    <p:sldLayoutId id="2147483671" r:id="rId20"/>
    <p:sldLayoutId id="2147483672" r:id="rId21"/>
    <p:sldLayoutId id="2147483673" r:id="rId22"/>
    <p:sldLayoutId id="2147483674" r:id="rId2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CC4E8-C574-40A9-9A22-054CECF41A14}" type="datetimeFigureOut">
              <a:rPr lang="pt-PT" smtClean="0"/>
              <a:pPr/>
              <a:t>17/09/14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E6438-D9E2-4A69-95F3-FD8CB78BE911}" type="slidenum">
              <a:rPr lang="pt-PT" smtClean="0"/>
              <a:pPr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6" r:id="rId12"/>
    <p:sldLayoutId id="2147483676" r:id="rId13"/>
    <p:sldLayoutId id="2147483677" r:id="rId14"/>
    <p:sldLayoutId id="2147483678" r:id="rId15"/>
    <p:sldLayoutId id="2147483679" r:id="rId16"/>
    <p:sldLayoutId id="2147483680" r:id="rId17"/>
    <p:sldLayoutId id="2147483681" r:id="rId18"/>
    <p:sldLayoutId id="2147483682" r:id="rId19"/>
    <p:sldLayoutId id="2147483683" r:id="rId20"/>
    <p:sldLayoutId id="2147483684" r:id="rId21"/>
    <p:sldLayoutId id="2147483685" r:id="rId22"/>
    <p:sldLayoutId id="2147483686" r:id="rId2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CC4E8-C574-40A9-9A22-054CECF41A14}" type="datetimeFigureOut">
              <a:rPr lang="pt-PT" smtClean="0"/>
              <a:pPr/>
              <a:t>17/09/14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E6438-D9E2-4A69-95F3-FD8CB78BE911}" type="slidenum">
              <a:rPr lang="pt-PT" smtClean="0"/>
              <a:pPr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  <p:sldLayoutId id="2147483688" r:id="rId13"/>
    <p:sldLayoutId id="2147483689" r:id="rId14"/>
    <p:sldLayoutId id="2147483690" r:id="rId15"/>
    <p:sldLayoutId id="2147483691" r:id="rId16"/>
    <p:sldLayoutId id="2147483692" r:id="rId17"/>
    <p:sldLayoutId id="2147483693" r:id="rId18"/>
    <p:sldLayoutId id="2147483694" r:id="rId19"/>
    <p:sldLayoutId id="2147483695" r:id="rId20"/>
    <p:sldLayoutId id="2147483696" r:id="rId21"/>
    <p:sldLayoutId id="2147483697" r:id="rId22"/>
    <p:sldLayoutId id="2147483698" r:id="rId2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CC4E8-C574-40A9-9A22-054CECF41A14}" type="datetimeFigureOut">
              <a:rPr lang="pt-PT" smtClean="0"/>
              <a:pPr/>
              <a:t>17/09/14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E6438-D9E2-4A69-95F3-FD8CB78BE911}" type="slidenum">
              <a:rPr lang="pt-PT" smtClean="0"/>
              <a:pPr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59" r:id="rId12"/>
    <p:sldLayoutId id="2147483760" r:id="rId13"/>
    <p:sldLayoutId id="2147483761" r:id="rId14"/>
    <p:sldLayoutId id="2147483762" r:id="rId15"/>
    <p:sldLayoutId id="2147483763" r:id="rId16"/>
    <p:sldLayoutId id="2147483764" r:id="rId17"/>
    <p:sldLayoutId id="2147483765" r:id="rId18"/>
    <p:sldLayoutId id="2147483766" r:id="rId19"/>
    <p:sldLayoutId id="2147483767" r:id="rId20"/>
    <p:sldLayoutId id="2147483768" r:id="rId21"/>
    <p:sldLayoutId id="2147483769" r:id="rId22"/>
    <p:sldLayoutId id="2147483770" r:id="rId2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CC4E8-C574-40A9-9A22-054CECF41A14}" type="datetimeFigureOut">
              <a:rPr lang="pt-PT" smtClean="0"/>
              <a:pPr/>
              <a:t>17/09/14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E6438-D9E2-4A69-95F3-FD8CB78BE911}" type="slidenum">
              <a:rPr lang="pt-PT" smtClean="0"/>
              <a:pPr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  <p:sldLayoutId id="2147483782" r:id="rId12"/>
    <p:sldLayoutId id="2147483712" r:id="rId13"/>
    <p:sldLayoutId id="2147483713" r:id="rId14"/>
    <p:sldLayoutId id="2147483714" r:id="rId15"/>
    <p:sldLayoutId id="2147483715" r:id="rId16"/>
    <p:sldLayoutId id="2147483716" r:id="rId17"/>
    <p:sldLayoutId id="2147483717" r:id="rId18"/>
    <p:sldLayoutId id="2147483718" r:id="rId19"/>
    <p:sldLayoutId id="2147483719" r:id="rId20"/>
    <p:sldLayoutId id="2147483720" r:id="rId21"/>
    <p:sldLayoutId id="2147483721" r:id="rId22"/>
    <p:sldLayoutId id="2147483722" r:id="rId2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image" Target="../media/image19.png"/><Relationship Id="rId5" Type="http://schemas.openxmlformats.org/officeDocument/2006/relationships/oleObject" Target="../embeddings/oleObject9.bin"/><Relationship Id="rId6" Type="http://schemas.openxmlformats.org/officeDocument/2006/relationships/image" Target="../media/image18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4" Type="http://schemas.openxmlformats.org/officeDocument/2006/relationships/oleObject" Target="../embeddings/oleObject10.bin"/><Relationship Id="rId5" Type="http://schemas.openxmlformats.org/officeDocument/2006/relationships/image" Target="../media/image20.wmf"/><Relationship Id="rId6" Type="http://schemas.openxmlformats.org/officeDocument/2006/relationships/oleObject" Target="../embeddings/oleObject11.bin"/><Relationship Id="rId7" Type="http://schemas.openxmlformats.org/officeDocument/2006/relationships/oleObject" Target="../embeddings/Microsoft_Excel_97_-_2004_Worksheet1.xls"/><Relationship Id="rId8" Type="http://schemas.openxmlformats.org/officeDocument/2006/relationships/image" Target="../media/image21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4" Type="http://schemas.openxmlformats.org/officeDocument/2006/relationships/oleObject" Target="../embeddings/oleObject12.bin"/><Relationship Id="rId5" Type="http://schemas.openxmlformats.org/officeDocument/2006/relationships/image" Target="../media/image23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4" Type="http://schemas.openxmlformats.org/officeDocument/2006/relationships/oleObject" Target="../embeddings/oleObject13.bin"/><Relationship Id="rId5" Type="http://schemas.openxmlformats.org/officeDocument/2006/relationships/image" Target="../media/image24.wmf"/><Relationship Id="rId6" Type="http://schemas.openxmlformats.org/officeDocument/2006/relationships/oleObject" Target="../embeddings/oleObject14.bin"/><Relationship Id="rId7" Type="http://schemas.openxmlformats.org/officeDocument/2006/relationships/image" Target="../media/image25.w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2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1" Type="http://schemas.openxmlformats.org/officeDocument/2006/relationships/image" Target="../media/image30.wmf"/><Relationship Id="rId12" Type="http://schemas.openxmlformats.org/officeDocument/2006/relationships/oleObject" Target="../embeddings/oleObject19.bin"/><Relationship Id="rId13" Type="http://schemas.openxmlformats.org/officeDocument/2006/relationships/image" Target="../media/image31.wmf"/><Relationship Id="rId14" Type="http://schemas.openxmlformats.org/officeDocument/2006/relationships/oleObject" Target="../embeddings/oleObject20.bin"/><Relationship Id="rId15" Type="http://schemas.openxmlformats.org/officeDocument/2006/relationships/image" Target="../media/image32.w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3.xml"/><Relationship Id="rId3" Type="http://schemas.openxmlformats.org/officeDocument/2006/relationships/notesSlide" Target="../notesSlides/notesSlide20.xml"/><Relationship Id="rId4" Type="http://schemas.openxmlformats.org/officeDocument/2006/relationships/oleObject" Target="../embeddings/oleObject15.bin"/><Relationship Id="rId5" Type="http://schemas.openxmlformats.org/officeDocument/2006/relationships/image" Target="../media/image27.wmf"/><Relationship Id="rId6" Type="http://schemas.openxmlformats.org/officeDocument/2006/relationships/oleObject" Target="../embeddings/oleObject16.bin"/><Relationship Id="rId7" Type="http://schemas.openxmlformats.org/officeDocument/2006/relationships/image" Target="../media/image28.wmf"/><Relationship Id="rId8" Type="http://schemas.openxmlformats.org/officeDocument/2006/relationships/oleObject" Target="../embeddings/oleObject17.bin"/><Relationship Id="rId9" Type="http://schemas.openxmlformats.org/officeDocument/2006/relationships/image" Target="../media/image29.wmf"/><Relationship Id="rId10" Type="http://schemas.openxmlformats.org/officeDocument/2006/relationships/oleObject" Target="../embeddings/oleObject18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3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4" Type="http://schemas.openxmlformats.org/officeDocument/2006/relationships/image" Target="../media/image35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4" Type="http://schemas.openxmlformats.org/officeDocument/2006/relationships/oleObject" Target="../embeddings/oleObject21.bin"/><Relationship Id="rId5" Type="http://schemas.openxmlformats.org/officeDocument/2006/relationships/image" Target="../media/image36.wmf"/><Relationship Id="rId6" Type="http://schemas.openxmlformats.org/officeDocument/2006/relationships/oleObject" Target="../embeddings/oleObject22.bin"/><Relationship Id="rId7" Type="http://schemas.openxmlformats.org/officeDocument/2006/relationships/image" Target="../media/image37.w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4" Type="http://schemas.openxmlformats.org/officeDocument/2006/relationships/oleObject" Target="../embeddings/oleObject23.bin"/><Relationship Id="rId5" Type="http://schemas.openxmlformats.org/officeDocument/2006/relationships/image" Target="../media/image38.wmf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4" Type="http://schemas.openxmlformats.org/officeDocument/2006/relationships/oleObject" Target="../embeddings/oleObject24.bin"/><Relationship Id="rId5" Type="http://schemas.openxmlformats.org/officeDocument/2006/relationships/image" Target="../media/image39.wmf"/><Relationship Id="rId6" Type="http://schemas.openxmlformats.org/officeDocument/2006/relationships/oleObject" Target="../embeddings/oleObject25.bin"/><Relationship Id="rId7" Type="http://schemas.openxmlformats.org/officeDocument/2006/relationships/image" Target="../media/image40.wmf"/><Relationship Id="rId8" Type="http://schemas.openxmlformats.org/officeDocument/2006/relationships/oleObject" Target="../embeddings/oleObject26.bin"/><Relationship Id="rId9" Type="http://schemas.openxmlformats.org/officeDocument/2006/relationships/image" Target="../media/image41.wmf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4" Type="http://schemas.openxmlformats.org/officeDocument/2006/relationships/image" Target="../media/image43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44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4" Type="http://schemas.openxmlformats.org/officeDocument/2006/relationships/image" Target="../media/image45.wmf"/><Relationship Id="rId1" Type="http://schemas.openxmlformats.org/officeDocument/2006/relationships/vmlDrawing" Target="../drawings/vmlDrawing14.vml"/><Relationship Id="rId2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4" Type="http://schemas.openxmlformats.org/officeDocument/2006/relationships/image" Target="../media/image46.wmf"/><Relationship Id="rId5" Type="http://schemas.openxmlformats.org/officeDocument/2006/relationships/oleObject" Target="../embeddings/oleObject29.bin"/><Relationship Id="rId6" Type="http://schemas.openxmlformats.org/officeDocument/2006/relationships/image" Target="../media/image47.wmf"/><Relationship Id="rId7" Type="http://schemas.openxmlformats.org/officeDocument/2006/relationships/oleObject" Target="../embeddings/oleObject30.bin"/><Relationship Id="rId8" Type="http://schemas.openxmlformats.org/officeDocument/2006/relationships/image" Target="../media/image48.wmf"/><Relationship Id="rId9" Type="http://schemas.openxmlformats.org/officeDocument/2006/relationships/oleObject" Target="../embeddings/oleObject31.bin"/><Relationship Id="rId10" Type="http://schemas.openxmlformats.org/officeDocument/2006/relationships/image" Target="../media/image49.wmf"/><Relationship Id="rId1" Type="http://schemas.openxmlformats.org/officeDocument/2006/relationships/vmlDrawing" Target="../drawings/vmlDrawing15.vml"/><Relationship Id="rId2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0.png"/><Relationship Id="rId3" Type="http://schemas.openxmlformats.org/officeDocument/2006/relationships/image" Target="../media/image51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4" Type="http://schemas.openxmlformats.org/officeDocument/2006/relationships/image" Target="../media/image52.wmf"/><Relationship Id="rId5" Type="http://schemas.openxmlformats.org/officeDocument/2006/relationships/oleObject" Target="../embeddings/oleObject33.bin"/><Relationship Id="rId6" Type="http://schemas.openxmlformats.org/officeDocument/2006/relationships/image" Target="../media/image53.wmf"/><Relationship Id="rId1" Type="http://schemas.openxmlformats.org/officeDocument/2006/relationships/vmlDrawing" Target="../drawings/vmlDrawing16.vml"/><Relationship Id="rId2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10.wmf"/><Relationship Id="rId6" Type="http://schemas.openxmlformats.org/officeDocument/2006/relationships/oleObject" Target="../embeddings/oleObject3.bin"/><Relationship Id="rId7" Type="http://schemas.openxmlformats.org/officeDocument/2006/relationships/image" Target="../media/image11.wmf"/><Relationship Id="rId8" Type="http://schemas.openxmlformats.org/officeDocument/2006/relationships/oleObject" Target="../embeddings/oleObject4.bin"/><Relationship Id="rId9" Type="http://schemas.openxmlformats.org/officeDocument/2006/relationships/image" Target="../media/image12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oleObject5.bin"/><Relationship Id="rId5" Type="http://schemas.openxmlformats.org/officeDocument/2006/relationships/image" Target="../media/image13.wmf"/><Relationship Id="rId6" Type="http://schemas.openxmlformats.org/officeDocument/2006/relationships/oleObject" Target="../embeddings/oleObject6.bin"/><Relationship Id="rId7" Type="http://schemas.openxmlformats.org/officeDocument/2006/relationships/image" Target="../media/image14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oleObject7.bin"/><Relationship Id="rId5" Type="http://schemas.openxmlformats.org/officeDocument/2006/relationships/image" Target="../media/image15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image" Target="../media/image17.png"/><Relationship Id="rId5" Type="http://schemas.openxmlformats.org/officeDocument/2006/relationships/oleObject" Target="../embeddings/oleObject8.bin"/><Relationship Id="rId6" Type="http://schemas.openxmlformats.org/officeDocument/2006/relationships/image" Target="../media/image16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>
                <a:latin typeface="Trebuchet MS" pitchFamily="34" charset="0"/>
              </a:rPr>
              <a:t>Debt Financing:</a:t>
            </a:r>
            <a:br>
              <a:rPr lang="pt-PT" dirty="0" smtClean="0">
                <a:latin typeface="Trebuchet MS" pitchFamily="34" charset="0"/>
              </a:rPr>
            </a:br>
            <a:r>
              <a:rPr lang="pt-PT" dirty="0" smtClean="0">
                <a:latin typeface="Trebuchet MS" pitchFamily="34" charset="0"/>
              </a:rPr>
              <a:t>Bond Valuation</a:t>
            </a:r>
            <a:br>
              <a:rPr lang="pt-PT" dirty="0" smtClean="0">
                <a:latin typeface="Trebuchet MS" pitchFamily="34" charset="0"/>
              </a:rPr>
            </a:br>
            <a:r>
              <a:rPr lang="pt-PT" dirty="0" smtClean="0">
                <a:latin typeface="Trebuchet MS" pitchFamily="34" charset="0"/>
              </a:rPr>
              <a:t>&amp; Forward Interest Rates</a:t>
            </a:r>
            <a:endParaRPr lang="pt-PT" dirty="0">
              <a:latin typeface="Trebuchet MS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 smtClean="0"/>
              <a:t>Gestão Financeira II</a:t>
            </a:r>
          </a:p>
          <a:p>
            <a:r>
              <a:rPr lang="pt-PT" dirty="0" smtClean="0"/>
              <a:t>Undergraduate Courses</a:t>
            </a:r>
          </a:p>
          <a:p>
            <a:r>
              <a:rPr lang="pt-PT" dirty="0" smtClean="0"/>
              <a:t>2014-2015</a:t>
            </a:r>
            <a:endParaRPr lang="pt-P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Yield to Maturity</a:t>
            </a:r>
            <a:r>
              <a:rPr lang="en-US" dirty="0" smtClean="0"/>
              <a:t>: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sz="2800" dirty="0" smtClean="0"/>
              <a:t>The YTM is the </a:t>
            </a:r>
            <a:r>
              <a:rPr lang="en-US" sz="2800" i="1" dirty="0" smtClean="0"/>
              <a:t>single</a:t>
            </a:r>
            <a:r>
              <a:rPr lang="en-US" sz="2800" dirty="0" smtClean="0"/>
              <a:t> discount rate that equates the present value of the bond’s remaining cash flows to its current price. </a:t>
            </a:r>
            <a:endParaRPr lang="en-US" dirty="0" smtClean="0"/>
          </a:p>
          <a:p>
            <a:endParaRPr lang="en-US" dirty="0" smtClean="0">
              <a:solidFill>
                <a:srgbClr val="C00000"/>
              </a:solidFill>
            </a:endParaRPr>
          </a:p>
          <a:p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</a:rPr>
              <a:t>Yield to Maturity of a Coupon Bond</a:t>
            </a:r>
            <a:r>
              <a:rPr lang="en-US" dirty="0" smtClean="0"/>
              <a:t>: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1224136"/>
          </a:xfrm>
          <a:prstGeom prst="rect">
            <a:avLst/>
          </a:prstGeom>
          <a:solidFill>
            <a:srgbClr val="C00000">
              <a:alpha val="73000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Coupon Bonds (cont.)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4" descr="BD_08p215_T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2791966"/>
            <a:ext cx="7723188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170" name="Object 5"/>
          <p:cNvGraphicFramePr>
            <a:graphicFrameLocks noChangeAspect="1"/>
          </p:cNvGraphicFramePr>
          <p:nvPr/>
        </p:nvGraphicFramePr>
        <p:xfrm>
          <a:off x="1417339" y="4725144"/>
          <a:ext cx="6439552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Equation" r:id="rId5" imgW="3149600" imgH="457200" progId="">
                  <p:embed/>
                </p:oleObj>
              </mc:Choice>
              <mc:Fallback>
                <p:oleObj name="Equation" r:id="rId5" imgW="3149600" imgH="45720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7339" y="4725144"/>
                        <a:ext cx="6439552" cy="936104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Example</a:t>
            </a:r>
            <a:r>
              <a:rPr lang="en-US" dirty="0" smtClean="0"/>
              <a:t>: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Consider the following semi-annual bond:</a:t>
            </a:r>
          </a:p>
          <a:p>
            <a:pPr lvl="2">
              <a:spcBef>
                <a:spcPct val="35000"/>
              </a:spcBef>
            </a:pPr>
            <a:r>
              <a:rPr lang="en-US" dirty="0" smtClean="0"/>
              <a:t>$1000 par value</a:t>
            </a:r>
          </a:p>
          <a:p>
            <a:pPr lvl="2">
              <a:spcBef>
                <a:spcPct val="35000"/>
              </a:spcBef>
            </a:pPr>
            <a:r>
              <a:rPr lang="en-US" dirty="0" smtClean="0"/>
              <a:t>7 years until maturity</a:t>
            </a:r>
          </a:p>
          <a:p>
            <a:pPr lvl="2">
              <a:spcBef>
                <a:spcPct val="35000"/>
              </a:spcBef>
            </a:pPr>
            <a:r>
              <a:rPr lang="en-US" dirty="0" smtClean="0"/>
              <a:t>9% coupon rate</a:t>
            </a:r>
          </a:p>
          <a:p>
            <a:pPr lvl="2">
              <a:spcBef>
                <a:spcPct val="35000"/>
              </a:spcBef>
            </a:pPr>
            <a:r>
              <a:rPr lang="en-US" dirty="0" smtClean="0"/>
              <a:t>Price is $1,080.55</a:t>
            </a:r>
          </a:p>
          <a:p>
            <a:pPr lvl="1">
              <a:spcBef>
                <a:spcPct val="60000"/>
              </a:spcBef>
            </a:pPr>
            <a:r>
              <a:rPr lang="en-US" b="1" dirty="0" smtClean="0"/>
              <a:t>What is the bond’s yield to maturity?</a:t>
            </a:r>
          </a:p>
          <a:p>
            <a:pPr lvl="1">
              <a:spcBef>
                <a:spcPct val="60000"/>
              </a:spcBef>
            </a:pPr>
            <a:endParaRPr lang="en-US" b="1" dirty="0" smtClean="0"/>
          </a:p>
          <a:p>
            <a:pPr lvl="2">
              <a:spcBef>
                <a:spcPct val="60000"/>
              </a:spcBef>
            </a:pPr>
            <a:r>
              <a:rPr lang="en-US" dirty="0" smtClean="0"/>
              <a:t>With a financial calculator, or with excel:</a:t>
            </a:r>
          </a:p>
          <a:p>
            <a:pPr lvl="3">
              <a:spcBef>
                <a:spcPct val="60000"/>
              </a:spcBef>
            </a:pPr>
            <a:r>
              <a:rPr lang="en-US" dirty="0" smtClean="0">
                <a:solidFill>
                  <a:srgbClr val="C00000"/>
                </a:solidFill>
              </a:rPr>
              <a:t>y=3.75%</a:t>
            </a:r>
            <a:r>
              <a:rPr lang="en-US" dirty="0" smtClean="0"/>
              <a:t> (in semi-annual compounding);</a:t>
            </a:r>
          </a:p>
          <a:p>
            <a:pPr lvl="3">
              <a:spcBef>
                <a:spcPct val="60000"/>
              </a:spcBef>
            </a:pPr>
            <a:r>
              <a:rPr lang="en-US" dirty="0" smtClean="0"/>
              <a:t>So the annual Yield to maturity (APR, with semiannual compounding) is </a:t>
            </a:r>
            <a:r>
              <a:rPr lang="en-US" dirty="0" smtClean="0">
                <a:solidFill>
                  <a:srgbClr val="C00000"/>
                </a:solidFill>
              </a:rPr>
              <a:t>y=7.50%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1224136"/>
          </a:xfrm>
          <a:prstGeom prst="rect">
            <a:avLst/>
          </a:prstGeom>
          <a:solidFill>
            <a:srgbClr val="C00000">
              <a:alpha val="73000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Coupon Bonds (cont.)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547664" y="4005064"/>
          <a:ext cx="5586305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4" name="Equation" r:id="rId4" imgW="3403600" imgH="482600" progId="Equation.3">
                  <p:embed/>
                </p:oleObj>
              </mc:Choice>
              <mc:Fallback>
                <p:oleObj name="Equation" r:id="rId4" imgW="3403600" imgH="4826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4005064"/>
                        <a:ext cx="5586305" cy="792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9295386"/>
              </p:ext>
            </p:extLst>
          </p:nvPr>
        </p:nvGraphicFramePr>
        <p:xfrm>
          <a:off x="7668344" y="4581128"/>
          <a:ext cx="91440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5" name="Worksheet" showAsIcon="1" r:id="rId7" imgW="914400" imgH="714240" progId="Excel.Sheet.8">
                  <p:embed/>
                </p:oleObj>
              </mc:Choice>
              <mc:Fallback>
                <p:oleObj name="Worksheet" showAsIcon="1" r:id="rId7" imgW="914400" imgH="714240" progId="Excel.Sheet.8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8344" y="4581128"/>
                        <a:ext cx="914400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A bond may be selling at: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C00000"/>
                </a:solidFill>
              </a:rPr>
              <a:t>a Discount (below par)</a:t>
            </a:r>
            <a:r>
              <a:rPr lang="en-US" dirty="0" smtClean="0"/>
              <a:t>: A bond is selling at a </a:t>
            </a:r>
            <a:r>
              <a:rPr lang="en-US" b="1" dirty="0" smtClean="0"/>
              <a:t>discount</a:t>
            </a:r>
            <a:r>
              <a:rPr lang="en-US" i="1" dirty="0" smtClean="0"/>
              <a:t> </a:t>
            </a:r>
            <a:r>
              <a:rPr lang="en-US" dirty="0" smtClean="0"/>
              <a:t>if the price is less than the face value.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C00000"/>
                </a:solidFill>
              </a:rPr>
              <a:t>Par</a:t>
            </a:r>
            <a:r>
              <a:rPr lang="en-US" dirty="0" smtClean="0"/>
              <a:t>: A bond is selling at </a:t>
            </a:r>
            <a:r>
              <a:rPr lang="en-US" b="1" dirty="0" smtClean="0"/>
              <a:t>par</a:t>
            </a:r>
            <a:r>
              <a:rPr lang="en-US" dirty="0" smtClean="0"/>
              <a:t> if the price is equal to the face value.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C00000"/>
                </a:solidFill>
              </a:rPr>
              <a:t>a Premium (above par)</a:t>
            </a:r>
            <a:r>
              <a:rPr lang="en-US" dirty="0" smtClean="0"/>
              <a:t>: A bond is selling at a </a:t>
            </a:r>
            <a:r>
              <a:rPr lang="en-US" b="1" dirty="0" smtClean="0"/>
              <a:t>premium</a:t>
            </a:r>
            <a:r>
              <a:rPr lang="en-US" dirty="0" smtClean="0"/>
              <a:t> if the price is greater than the face value.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1224136"/>
          </a:xfrm>
          <a:prstGeom prst="rect">
            <a:avLst/>
          </a:prstGeom>
          <a:solidFill>
            <a:srgbClr val="C00000">
              <a:alpha val="73000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Dynamic Behavior of Bond Prices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24744"/>
            <a:ext cx="8964488" cy="4525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1224136"/>
          </a:xfrm>
          <a:prstGeom prst="rect">
            <a:avLst/>
          </a:prstGeom>
          <a:solidFill>
            <a:srgbClr val="C00000">
              <a:alpha val="73000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Dynamic Behavior of Bond Prices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7" descr="tbl08_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484784"/>
            <a:ext cx="8382000" cy="128587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  <p:sp>
        <p:nvSpPr>
          <p:cNvPr id="7" name="Line 3"/>
          <p:cNvSpPr>
            <a:spLocks noChangeShapeType="1"/>
          </p:cNvSpPr>
          <p:nvPr/>
        </p:nvSpPr>
        <p:spPr bwMode="auto">
          <a:xfrm>
            <a:off x="1763688" y="2996952"/>
            <a:ext cx="36537" cy="293285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+mj-lt"/>
            </a:endParaRP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1798638" y="5877272"/>
            <a:ext cx="6742112" cy="3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+mj-lt"/>
            </a:endParaRPr>
          </a:p>
        </p:txBody>
      </p:sp>
      <p:sp>
        <p:nvSpPr>
          <p:cNvPr id="9" name="Arc 46"/>
          <p:cNvSpPr>
            <a:spLocks/>
          </p:cNvSpPr>
          <p:nvPr/>
        </p:nvSpPr>
        <p:spPr bwMode="auto">
          <a:xfrm flipH="1">
            <a:off x="1780728" y="2492896"/>
            <a:ext cx="7543800" cy="2971800"/>
          </a:xfrm>
          <a:custGeom>
            <a:avLst/>
            <a:gdLst>
              <a:gd name="T0" fmla="*/ 2147483647 w 20634"/>
              <a:gd name="T1" fmla="*/ 2147483647 h 20900"/>
              <a:gd name="T2" fmla="*/ 2147483647 w 20634"/>
              <a:gd name="T3" fmla="*/ 2147483647 h 20900"/>
              <a:gd name="T4" fmla="*/ 0 w 20634"/>
              <a:gd name="T5" fmla="*/ 0 h 20900"/>
              <a:gd name="T6" fmla="*/ 0 60000 65536"/>
              <a:gd name="T7" fmla="*/ 0 60000 65536"/>
              <a:gd name="T8" fmla="*/ 0 60000 65536"/>
              <a:gd name="T9" fmla="*/ 0 w 20634"/>
              <a:gd name="T10" fmla="*/ 0 h 20900"/>
              <a:gd name="T11" fmla="*/ 20634 w 20634"/>
              <a:gd name="T12" fmla="*/ 20900 h 209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634" h="20900" fill="none" extrusionOk="0">
                <a:moveTo>
                  <a:pt x="20634" y="6387"/>
                </a:moveTo>
                <a:cubicBezTo>
                  <a:pt x="18424" y="13524"/>
                  <a:pt x="12684" y="19012"/>
                  <a:pt x="5454" y="20899"/>
                </a:cubicBezTo>
              </a:path>
              <a:path w="20634" h="20900" stroke="0" extrusionOk="0">
                <a:moveTo>
                  <a:pt x="20634" y="6387"/>
                </a:moveTo>
                <a:cubicBezTo>
                  <a:pt x="18424" y="13524"/>
                  <a:pt x="12684" y="19012"/>
                  <a:pt x="5454" y="20899"/>
                </a:cubicBezTo>
                <a:lnTo>
                  <a:pt x="0" y="0"/>
                </a:lnTo>
                <a:close/>
              </a:path>
            </a:pathLst>
          </a:custGeom>
          <a:noFill/>
          <a:ln w="38100" cap="sq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39"/>
          <p:cNvSpPr>
            <a:spLocks noChangeShapeType="1"/>
          </p:cNvSpPr>
          <p:nvPr/>
        </p:nvSpPr>
        <p:spPr bwMode="auto">
          <a:xfrm>
            <a:off x="1758950" y="5194275"/>
            <a:ext cx="6699250" cy="34925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/>
          <a:lstStyle/>
          <a:p>
            <a:pPr>
              <a:defRPr/>
            </a:pPr>
            <a:endParaRPr lang="en-US">
              <a:latin typeface="+mj-lt"/>
            </a:endParaRPr>
          </a:p>
        </p:txBody>
      </p:sp>
      <p:grpSp>
        <p:nvGrpSpPr>
          <p:cNvPr id="11" name="Group 40"/>
          <p:cNvGrpSpPr>
            <a:grpSpLocks/>
          </p:cNvGrpSpPr>
          <p:nvPr/>
        </p:nvGrpSpPr>
        <p:grpSpPr bwMode="auto">
          <a:xfrm>
            <a:off x="5364088" y="5229199"/>
            <a:ext cx="908050" cy="1231900"/>
            <a:chOff x="3888" y="1680"/>
            <a:chExt cx="572" cy="776"/>
          </a:xfrm>
        </p:grpSpPr>
        <p:sp>
          <p:nvSpPr>
            <p:cNvPr id="12" name="Line 41"/>
            <p:cNvSpPr>
              <a:spLocks noChangeShapeType="1"/>
            </p:cNvSpPr>
            <p:nvPr/>
          </p:nvSpPr>
          <p:spPr bwMode="auto">
            <a:xfrm>
              <a:off x="4115" y="1680"/>
              <a:ext cx="0" cy="4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>
                <a:defRPr/>
              </a:pPr>
              <a:endParaRPr lang="en-US">
                <a:latin typeface="+mj-lt"/>
              </a:endParaRPr>
            </a:p>
          </p:txBody>
        </p:sp>
        <p:sp>
          <p:nvSpPr>
            <p:cNvPr id="13" name="Text Box 42"/>
            <p:cNvSpPr txBox="1">
              <a:spLocks noChangeArrowheads="1"/>
            </p:cNvSpPr>
            <p:nvPr/>
          </p:nvSpPr>
          <p:spPr bwMode="auto">
            <a:xfrm>
              <a:off x="3888" y="2088"/>
              <a:ext cx="572" cy="36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1600" dirty="0" smtClean="0">
                  <a:latin typeface="+mj-lt"/>
                </a:rPr>
                <a:t>Coupon Rate </a:t>
              </a:r>
              <a:r>
                <a:rPr lang="en-US" sz="1600" dirty="0">
                  <a:latin typeface="+mj-lt"/>
                </a:rPr>
                <a:t>%</a:t>
              </a:r>
            </a:p>
          </p:txBody>
        </p:sp>
      </p:grpSp>
      <p:sp>
        <p:nvSpPr>
          <p:cNvPr id="14" name="Rectangle 37"/>
          <p:cNvSpPr>
            <a:spLocks noChangeArrowheads="1"/>
          </p:cNvSpPr>
          <p:nvPr/>
        </p:nvSpPr>
        <p:spPr bwMode="auto">
          <a:xfrm>
            <a:off x="7164288" y="5860504"/>
            <a:ext cx="178337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2000" b="1" dirty="0" smtClean="0">
                <a:latin typeface="+mj-lt"/>
              </a:rPr>
              <a:t>Yield to maturity</a:t>
            </a:r>
            <a:endParaRPr lang="en-US" sz="2000" dirty="0">
              <a:latin typeface="+mj-lt"/>
            </a:endParaRPr>
          </a:p>
        </p:txBody>
      </p:sp>
      <p:sp>
        <p:nvSpPr>
          <p:cNvPr id="16" name="Rectangle 38"/>
          <p:cNvSpPr>
            <a:spLocks noChangeArrowheads="1"/>
          </p:cNvSpPr>
          <p:nvPr/>
        </p:nvSpPr>
        <p:spPr bwMode="auto">
          <a:xfrm rot="16200000">
            <a:off x="500013" y="4613597"/>
            <a:ext cx="12112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2000" b="1" dirty="0">
                <a:latin typeface="+mj-lt"/>
              </a:rPr>
              <a:t>Bond Value</a:t>
            </a:r>
            <a:endParaRPr lang="en-US" sz="2000" dirty="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59632" y="501317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Interpretation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If a coupon bond trades </a:t>
            </a:r>
            <a:r>
              <a:rPr lang="en-US" i="1" dirty="0" smtClean="0"/>
              <a:t>at a discount</a:t>
            </a:r>
            <a:r>
              <a:rPr lang="en-US" dirty="0" smtClean="0"/>
              <a:t>, an investor will earn a return both from receiving the coupons and from receiving a face value that exceeds the price paid for the bond.</a:t>
            </a:r>
          </a:p>
          <a:p>
            <a:pPr lvl="1"/>
            <a:r>
              <a:rPr lang="en-US" dirty="0" smtClean="0"/>
              <a:t>If a coupon bond trades</a:t>
            </a:r>
            <a:r>
              <a:rPr lang="en-US" i="1" dirty="0" smtClean="0"/>
              <a:t> at a premium</a:t>
            </a:r>
            <a:r>
              <a:rPr lang="en-US" dirty="0" smtClean="0"/>
              <a:t> it will </a:t>
            </a:r>
            <a:br>
              <a:rPr lang="en-US" dirty="0" smtClean="0"/>
            </a:br>
            <a:r>
              <a:rPr lang="en-US" dirty="0" smtClean="0"/>
              <a:t>earn a return from receiving the coupons but </a:t>
            </a:r>
            <a:br>
              <a:rPr lang="en-US" dirty="0" smtClean="0"/>
            </a:br>
            <a:r>
              <a:rPr lang="en-US" dirty="0" smtClean="0"/>
              <a:t>this return will be diminished by receiving a face value less than the price paid for the bond.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1224136"/>
          </a:xfrm>
          <a:prstGeom prst="rect">
            <a:avLst/>
          </a:prstGeom>
          <a:solidFill>
            <a:srgbClr val="C00000">
              <a:alpha val="73000"/>
            </a:srgbClr>
          </a:solidFill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Dynamic Behavior of Bond Prices (cont.)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576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Example</a:t>
            </a:r>
            <a:r>
              <a:rPr lang="en-US" sz="2400" dirty="0" smtClean="0"/>
              <a:t>: Consider three 30-year bonds with annual coupon payments. One bond has a 10% coupon rate, one has a 5% coupon rate, and one has a 3% coupon rate. If the yield to maturity is 5%:</a:t>
            </a:r>
          </a:p>
          <a:p>
            <a:pPr lvl="1"/>
            <a:r>
              <a:rPr lang="en-US" sz="2000" dirty="0" smtClean="0"/>
              <a:t>What is the price of each bond per $100 face value?</a:t>
            </a:r>
          </a:p>
          <a:p>
            <a:pPr lvl="1"/>
            <a:r>
              <a:rPr lang="en-US" sz="2000" dirty="0" smtClean="0"/>
              <a:t>Which bond trades at a premium, which trades at a discount, and which trades at par? 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1224136"/>
          </a:xfrm>
          <a:prstGeom prst="rect">
            <a:avLst/>
          </a:prstGeom>
          <a:solidFill>
            <a:srgbClr val="C00000">
              <a:alpha val="73000"/>
            </a:srgbClr>
          </a:solidFill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Dynamic Behavior of Bond Prices (cont.)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9476864"/>
              </p:ext>
            </p:extLst>
          </p:nvPr>
        </p:nvGraphicFramePr>
        <p:xfrm>
          <a:off x="601663" y="3811588"/>
          <a:ext cx="5673725" cy="184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786" name="Equação" r:id="rId4" imgW="4127400" imgH="1346040" progId="Equation.3">
                  <p:embed/>
                </p:oleObj>
              </mc:Choice>
              <mc:Fallback>
                <p:oleObj name="Equação" r:id="rId4" imgW="4127400" imgH="1346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663" y="3811588"/>
                        <a:ext cx="5673725" cy="1849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516216" y="392376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Trades at a premium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516216" y="450912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Trades at par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516216" y="514790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Trades at a discount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ct val="60000"/>
              </a:spcBef>
            </a:pPr>
            <a:r>
              <a:rPr lang="en-US" dirty="0" smtClean="0"/>
              <a:t>Holding all other things constant, a bond’s </a:t>
            </a:r>
            <a:r>
              <a:rPr lang="en-US" dirty="0" smtClean="0">
                <a:solidFill>
                  <a:srgbClr val="C00000"/>
                </a:solidFill>
              </a:rPr>
              <a:t>yield to maturity will not change over time</a:t>
            </a:r>
            <a:r>
              <a:rPr lang="en-US" dirty="0" smtClean="0"/>
              <a:t>.</a:t>
            </a:r>
          </a:p>
          <a:p>
            <a:pPr>
              <a:spcBef>
                <a:spcPct val="60000"/>
              </a:spcBef>
            </a:pPr>
            <a:r>
              <a:rPr lang="en-US" dirty="0" smtClean="0"/>
              <a:t>Holding all other things constant, the </a:t>
            </a:r>
            <a:r>
              <a:rPr lang="en-US" dirty="0" smtClean="0">
                <a:solidFill>
                  <a:srgbClr val="C00000"/>
                </a:solidFill>
              </a:rPr>
              <a:t>price of a discount or of a premium bond will move towards par value over time</a:t>
            </a:r>
            <a:r>
              <a:rPr lang="en-US" dirty="0" smtClean="0"/>
              <a:t>.</a:t>
            </a:r>
          </a:p>
          <a:p>
            <a:pPr>
              <a:spcBef>
                <a:spcPct val="60000"/>
              </a:spcBef>
            </a:pPr>
            <a:r>
              <a:rPr lang="en-US" dirty="0" smtClean="0"/>
              <a:t>If a bond’s yield to maturity has not changed, then the IRR of an investment in the bond equals its yield to maturity even if you sell the bond early.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1224136"/>
          </a:xfrm>
          <a:prstGeom prst="rect">
            <a:avLst/>
          </a:prstGeom>
          <a:solidFill>
            <a:srgbClr val="C00000">
              <a:alpha val="73000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The effect of Time on Bond Prices 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Example</a:t>
            </a:r>
            <a:r>
              <a:rPr lang="en-US" sz="2800" dirty="0" smtClean="0"/>
              <a:t>: Consider a 30-year bond with</a:t>
            </a:r>
          </a:p>
          <a:p>
            <a:pPr lvl="2"/>
            <a:r>
              <a:rPr lang="en-US" sz="2000" dirty="0" smtClean="0"/>
              <a:t> a 10% coupon rate</a:t>
            </a:r>
          </a:p>
          <a:p>
            <a:pPr lvl="2"/>
            <a:r>
              <a:rPr lang="en-US" sz="2000" dirty="0" smtClean="0"/>
              <a:t>Annual payments</a:t>
            </a:r>
          </a:p>
          <a:p>
            <a:pPr lvl="2"/>
            <a:r>
              <a:rPr lang="en-US" sz="2000" dirty="0" smtClean="0"/>
              <a:t>$100 face value</a:t>
            </a:r>
          </a:p>
          <a:p>
            <a:pPr lvl="1"/>
            <a:r>
              <a:rPr lang="en-US" sz="2400" dirty="0" smtClean="0"/>
              <a:t>What is the initial price of this bond if it has a 5% yield to maturity?</a:t>
            </a:r>
          </a:p>
          <a:p>
            <a:pPr lvl="1">
              <a:buNone/>
            </a:pPr>
            <a:endParaRPr lang="en-US" sz="2400" dirty="0" smtClean="0"/>
          </a:p>
          <a:p>
            <a:pPr lvl="1"/>
            <a:r>
              <a:rPr lang="en-US" sz="2400" dirty="0" smtClean="0"/>
              <a:t>If the yield to maturity is unchanged, what will the price be immediately before and after the first coupon is paid?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1224136"/>
          </a:xfrm>
          <a:prstGeom prst="rect">
            <a:avLst/>
          </a:prstGeom>
          <a:solidFill>
            <a:srgbClr val="C00000">
              <a:alpha val="73000"/>
            </a:srgbClr>
          </a:solidFill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The effect of Time on Bond Prices (cont.) 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809979" y="5013176"/>
          <a:ext cx="5570333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23" name="Equation" r:id="rId4" imgW="4584700" imgH="889000" progId="Equation.3">
                  <p:embed/>
                </p:oleObj>
              </mc:Choice>
              <mc:Fallback>
                <p:oleObj name="Equation" r:id="rId4" imgW="4584700" imgH="8890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9979" y="5013176"/>
                        <a:ext cx="5570333" cy="10801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1795" name="Object 3"/>
          <p:cNvGraphicFramePr>
            <a:graphicFrameLocks noChangeAspect="1"/>
          </p:cNvGraphicFramePr>
          <p:nvPr/>
        </p:nvGraphicFramePr>
        <p:xfrm>
          <a:off x="2843808" y="3356992"/>
          <a:ext cx="4153137" cy="636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24" name="Equation" r:id="rId6" imgW="2819400" imgH="431800" progId="Equation.3">
                  <p:embed/>
                </p:oleObj>
              </mc:Choice>
              <mc:Fallback>
                <p:oleObj name="Equation" r:id="rId6" imgW="2819400" imgH="4318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3356992"/>
                        <a:ext cx="4153137" cy="6360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1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1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1224136"/>
          </a:xfrm>
          <a:prstGeom prst="rect">
            <a:avLst/>
          </a:prstGeom>
          <a:solidFill>
            <a:srgbClr val="C00000">
              <a:alpha val="73000"/>
            </a:srgbClr>
          </a:solidFill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The effect of Time on Bond Prices (cont.) 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7" descr="fig08_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484784"/>
            <a:ext cx="6781800" cy="4683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Bef>
                <a:spcPct val="60000"/>
              </a:spcBef>
            </a:pPr>
            <a:r>
              <a:rPr lang="en-US" dirty="0" smtClean="0"/>
              <a:t>There is an </a:t>
            </a:r>
            <a:r>
              <a:rPr lang="en-US" dirty="0" smtClean="0">
                <a:solidFill>
                  <a:srgbClr val="C00000"/>
                </a:solidFill>
              </a:rPr>
              <a:t>inverse relationship between interest rates and bond prices</a:t>
            </a:r>
            <a:r>
              <a:rPr lang="en-US" dirty="0" smtClean="0"/>
              <a:t>.</a:t>
            </a:r>
          </a:p>
          <a:p>
            <a:pPr lvl="1">
              <a:spcBef>
                <a:spcPct val="60000"/>
              </a:spcBef>
            </a:pPr>
            <a:r>
              <a:rPr lang="en-US" dirty="0" smtClean="0"/>
              <a:t>As interest rates and bond yields rise, bond prices fall.</a:t>
            </a:r>
          </a:p>
          <a:p>
            <a:pPr lvl="1">
              <a:spcBef>
                <a:spcPct val="60000"/>
              </a:spcBef>
            </a:pPr>
            <a:r>
              <a:rPr lang="en-US" dirty="0" smtClean="0"/>
              <a:t>As interest rates and bond yields fall, bond prices rise.</a:t>
            </a:r>
          </a:p>
          <a:p>
            <a:pPr>
              <a:spcBef>
                <a:spcPct val="60000"/>
              </a:spcBef>
            </a:pPr>
            <a:r>
              <a:rPr lang="en-US" dirty="0" smtClean="0"/>
              <a:t>The sensitivity of a bond’s price to changes in interest rates is measured by the bond’s </a:t>
            </a:r>
            <a:r>
              <a:rPr lang="en-US" b="1" dirty="0" smtClean="0">
                <a:solidFill>
                  <a:srgbClr val="C00000"/>
                </a:solidFill>
              </a:rPr>
              <a:t>duration</a:t>
            </a:r>
            <a:r>
              <a:rPr lang="en-US" dirty="0" smtClean="0"/>
              <a:t>.</a:t>
            </a:r>
          </a:p>
          <a:p>
            <a:pPr lvl="1">
              <a:spcBef>
                <a:spcPct val="60000"/>
              </a:spcBef>
            </a:pPr>
            <a:r>
              <a:rPr lang="en-US" dirty="0" smtClean="0"/>
              <a:t>Bonds with high durations are highly sensitive to interest rate changes.</a:t>
            </a:r>
          </a:p>
          <a:p>
            <a:pPr lvl="1">
              <a:spcBef>
                <a:spcPct val="60000"/>
              </a:spcBef>
            </a:pPr>
            <a:r>
              <a:rPr lang="en-US" dirty="0" smtClean="0"/>
              <a:t>Bonds with low durations are less sensitive to interest rate changes.</a:t>
            </a:r>
          </a:p>
          <a:p>
            <a:pPr>
              <a:spcBef>
                <a:spcPct val="60000"/>
              </a:spcBef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1224136"/>
          </a:xfrm>
          <a:prstGeom prst="rect">
            <a:avLst/>
          </a:prstGeom>
          <a:solidFill>
            <a:srgbClr val="C00000">
              <a:alpha val="73000"/>
            </a:srgbClr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The effect of Interest Rate Changes on Bond Prices  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224136"/>
          </a:xfrm>
          <a:solidFill>
            <a:srgbClr val="C00000">
              <a:alpha val="73000"/>
            </a:srgbClr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Outline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en-US" dirty="0" smtClean="0"/>
              <a:t>Bond Cash Flows, Prices, and Yields;</a:t>
            </a:r>
          </a:p>
          <a:p>
            <a:r>
              <a:rPr lang="en-US" dirty="0" smtClean="0"/>
              <a:t>Dynamic Behavior of Bond Prices;</a:t>
            </a:r>
          </a:p>
          <a:p>
            <a:r>
              <a:rPr lang="en-US" dirty="0" smtClean="0"/>
              <a:t>The Yield Curve and Bond Arbitrage;</a:t>
            </a:r>
          </a:p>
          <a:p>
            <a:r>
              <a:rPr lang="en-US" dirty="0" smtClean="0"/>
              <a:t>Corporate Bonds.</a:t>
            </a:r>
          </a:p>
          <a:p>
            <a:endParaRPr lang="en-US" dirty="0" smtClean="0"/>
          </a:p>
          <a:p>
            <a:r>
              <a:rPr lang="en-US" dirty="0" smtClean="0"/>
              <a:t>Forward Interest Rates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686800" cy="5661248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Example</a:t>
            </a:r>
            <a:r>
              <a:rPr lang="en-US" sz="2800" dirty="0" smtClean="0"/>
              <a:t>: Consider two bonds</a:t>
            </a:r>
          </a:p>
          <a:p>
            <a:pPr lvl="2"/>
            <a:r>
              <a:rPr lang="en-US" sz="2000" dirty="0" smtClean="0"/>
              <a:t>A 15-year zero-coupon bond;</a:t>
            </a:r>
          </a:p>
          <a:p>
            <a:pPr lvl="2"/>
            <a:r>
              <a:rPr lang="en-US" sz="2000" dirty="0" smtClean="0"/>
              <a:t>A 30-year coupon bond with annual coupons of 10%.</a:t>
            </a:r>
          </a:p>
          <a:p>
            <a:pPr lvl="1"/>
            <a:r>
              <a:rPr lang="en-US" sz="2400" dirty="0" smtClean="0"/>
              <a:t>By what percentage will the price of each bond change if its yield to maturity increases from 5% to 6%?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2"/>
            <a:r>
              <a:rPr lang="en-US" sz="2000" dirty="0" smtClean="0"/>
              <a:t>Even though the 30-year bond has a longer maturity, the fact that it pays coupons reduces its sensitivity to changes in the interest rate, when compared to a zero-coupon bond.</a:t>
            </a:r>
            <a:endParaRPr 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1224136"/>
          </a:xfrm>
          <a:prstGeom prst="rect">
            <a:avLst/>
          </a:prstGeom>
          <a:solidFill>
            <a:srgbClr val="C00000">
              <a:alpha val="73000"/>
            </a:srgbClr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The effect of Interest Rate Changes on Bond Prices (cont.)  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323528" y="2564904"/>
          <a:ext cx="8352928" cy="300263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00199"/>
                <a:gridCol w="2767857"/>
                <a:gridCol w="3784872"/>
              </a:tblGrid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Yield</a:t>
                      </a:r>
                      <a:r>
                        <a:rPr lang="en-US" baseline="0" dirty="0" smtClean="0"/>
                        <a:t> to maturity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Price</a:t>
                      </a:r>
                      <a:r>
                        <a:rPr lang="en-US" baseline="0" dirty="0" smtClean="0"/>
                        <a:t> of 15-yr zero-coupon bond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Price of 30-yr 10% annual coupon bond</a:t>
                      </a:r>
                      <a:endParaRPr lang="en-US" dirty="0"/>
                    </a:p>
                  </a:txBody>
                  <a:tcPr/>
                </a:tc>
              </a:tr>
              <a:tr h="59776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58297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Change in price due</a:t>
                      </a:r>
                      <a:r>
                        <a:rPr lang="en-US" baseline="0" dirty="0" smtClean="0"/>
                        <a:t> to 1% change in </a:t>
                      </a:r>
                      <a:r>
                        <a:rPr lang="en-US" baseline="0" dirty="0" err="1" smtClean="0"/>
                        <a:t>ytm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2825" name="Object 9"/>
          <p:cNvGraphicFramePr>
            <a:graphicFrameLocks noChangeAspect="1"/>
          </p:cNvGraphicFramePr>
          <p:nvPr/>
        </p:nvGraphicFramePr>
        <p:xfrm>
          <a:off x="2843808" y="3429000"/>
          <a:ext cx="1449388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907" name="Equation" r:id="rId4" imgW="990170" imgH="393529" progId="Equation.3">
                  <p:embed/>
                </p:oleObj>
              </mc:Choice>
              <mc:Fallback>
                <p:oleObj name="Equation" r:id="rId4" imgW="990170" imgH="393529" progId="Equation.3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3429000"/>
                        <a:ext cx="1449388" cy="576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2826" name="Object 10"/>
          <p:cNvGraphicFramePr>
            <a:graphicFrameLocks noChangeAspect="1"/>
          </p:cNvGraphicFramePr>
          <p:nvPr/>
        </p:nvGraphicFramePr>
        <p:xfrm>
          <a:off x="2843808" y="4077072"/>
          <a:ext cx="1449388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908" name="Equation" r:id="rId6" imgW="990170" imgH="393529" progId="Equation.3">
                  <p:embed/>
                </p:oleObj>
              </mc:Choice>
              <mc:Fallback>
                <p:oleObj name="Equation" r:id="rId6" imgW="990170" imgH="393529" progId="Equation.3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4077072"/>
                        <a:ext cx="1449388" cy="574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2827" name="Object 11"/>
          <p:cNvGraphicFramePr>
            <a:graphicFrameLocks noChangeAspect="1"/>
          </p:cNvGraphicFramePr>
          <p:nvPr/>
        </p:nvGraphicFramePr>
        <p:xfrm>
          <a:off x="4932040" y="3429000"/>
          <a:ext cx="3697288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909" name="Equation" r:id="rId8" imgW="2463800" imgH="431800" progId="Equation.3">
                  <p:embed/>
                </p:oleObj>
              </mc:Choice>
              <mc:Fallback>
                <p:oleObj name="Equation" r:id="rId8" imgW="2463800" imgH="431800" progId="Equation.3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040" y="3429000"/>
                        <a:ext cx="3697288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2828" name="Object 12"/>
          <p:cNvGraphicFramePr>
            <a:graphicFrameLocks noChangeAspect="1"/>
          </p:cNvGraphicFramePr>
          <p:nvPr/>
        </p:nvGraphicFramePr>
        <p:xfrm>
          <a:off x="4932040" y="4077444"/>
          <a:ext cx="3697288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910" name="Equation" r:id="rId10" imgW="2463800" imgH="431800" progId="Equation.3">
                  <p:embed/>
                </p:oleObj>
              </mc:Choice>
              <mc:Fallback>
                <p:oleObj name="Equation" r:id="rId10" imgW="2463800" imgH="431800" progId="Equation.3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040" y="4077444"/>
                        <a:ext cx="3697288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2830" name="Object 14"/>
          <p:cNvGraphicFramePr>
            <a:graphicFrameLocks noChangeAspect="1"/>
          </p:cNvGraphicFramePr>
          <p:nvPr/>
        </p:nvGraphicFramePr>
        <p:xfrm>
          <a:off x="2123728" y="4869160"/>
          <a:ext cx="2808312" cy="68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911" name="Equation" r:id="rId12" imgW="1612900" imgH="393700" progId="Equation.3">
                  <p:embed/>
                </p:oleObj>
              </mc:Choice>
              <mc:Fallback>
                <p:oleObj name="Equation" r:id="rId12" imgW="1612900" imgH="393700" progId="Equation.3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4869160"/>
                        <a:ext cx="2808312" cy="685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2831" name="Object 15"/>
          <p:cNvGraphicFramePr>
            <a:graphicFrameLocks noChangeAspect="1"/>
          </p:cNvGraphicFramePr>
          <p:nvPr/>
        </p:nvGraphicFramePr>
        <p:xfrm>
          <a:off x="5373389" y="4931074"/>
          <a:ext cx="2727003" cy="6218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912" name="Equation" r:id="rId14" imgW="1726451" imgH="393529" progId="Equation.3">
                  <p:embed/>
                </p:oleObj>
              </mc:Choice>
              <mc:Fallback>
                <p:oleObj name="Equation" r:id="rId14" imgW="1726451" imgH="393529" progId="Equation.3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3389" y="4931074"/>
                        <a:ext cx="2727003" cy="6218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2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2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2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2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2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2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2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2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2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2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2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2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001419"/>
          </a:xfrm>
        </p:spPr>
        <p:txBody>
          <a:bodyPr>
            <a:normAutofit/>
          </a:bodyPr>
          <a:lstStyle/>
          <a:p>
            <a:pPr>
              <a:spcBef>
                <a:spcPct val="60000"/>
              </a:spcBef>
            </a:pPr>
            <a:r>
              <a:rPr lang="en-US" sz="2800" dirty="0" smtClean="0"/>
              <a:t>Using the Law of One Price and </a:t>
            </a:r>
            <a:r>
              <a:rPr lang="en-US" sz="2800" dirty="0" smtClean="0">
                <a:solidFill>
                  <a:srgbClr val="C00000"/>
                </a:solidFill>
              </a:rPr>
              <a:t>the yields of default-free zero-coupon bonds</a:t>
            </a:r>
            <a:r>
              <a:rPr lang="en-US" sz="2800" dirty="0" smtClean="0"/>
              <a:t>, one can </a:t>
            </a:r>
            <a:r>
              <a:rPr lang="en-US" sz="2800" dirty="0" smtClean="0">
                <a:solidFill>
                  <a:srgbClr val="C00000"/>
                </a:solidFill>
              </a:rPr>
              <a:t>determine the price and yield of any other default-free bond</a:t>
            </a:r>
            <a:r>
              <a:rPr lang="en-US" sz="2800" dirty="0" smtClean="0"/>
              <a:t>.</a:t>
            </a:r>
          </a:p>
          <a:p>
            <a:pPr lvl="1">
              <a:spcBef>
                <a:spcPct val="60000"/>
              </a:spcBef>
            </a:pPr>
            <a:r>
              <a:rPr lang="en-US" sz="2400" dirty="0" smtClean="0"/>
              <a:t>The yield curve provides sufficient information to evaluate all such bonds.</a:t>
            </a:r>
            <a:endParaRPr lang="en-US" sz="2000" dirty="0" smtClean="0"/>
          </a:p>
          <a:p>
            <a:pPr>
              <a:spcBef>
                <a:spcPct val="60000"/>
              </a:spcBef>
            </a:pPr>
            <a:r>
              <a:rPr lang="en-US" sz="2400" dirty="0" smtClean="0">
                <a:solidFill>
                  <a:srgbClr val="C00000"/>
                </a:solidFill>
              </a:rPr>
              <a:t>Example</a:t>
            </a:r>
            <a:r>
              <a:rPr lang="en-US" sz="2400" dirty="0" smtClean="0"/>
              <a:t>: Replicating a three-year $1000 bond that pays 10% annual coupon using three zero-coupon bonds:</a:t>
            </a:r>
          </a:p>
          <a:p>
            <a:pPr>
              <a:spcBef>
                <a:spcPct val="60000"/>
              </a:spcBef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1224136"/>
          </a:xfrm>
          <a:prstGeom prst="rect">
            <a:avLst/>
          </a:prstGeom>
          <a:solidFill>
            <a:srgbClr val="C00000">
              <a:alpha val="73000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The Yield Curve and Bond Arbitrage 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4" descr="BD_08p224_T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4380319"/>
            <a:ext cx="6480719" cy="2433057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/>
          <a:lstStyle/>
          <a:p>
            <a:r>
              <a:rPr lang="en-US" dirty="0" smtClean="0"/>
              <a:t>Yields and Prices (per $100 Face Value) for default free Zero Coupon Bonds: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Example</a:t>
            </a:r>
            <a:r>
              <a:rPr lang="en-US" dirty="0" smtClean="0"/>
              <a:t>: Assume additionally that we know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By the Law of One Price, the three-year default free  10% annual coupon bond must trade for a price of $1153.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1224136"/>
          </a:xfrm>
          <a:prstGeom prst="rect">
            <a:avLst/>
          </a:prstGeom>
          <a:solidFill>
            <a:srgbClr val="C00000">
              <a:alpha val="73000"/>
            </a:srgbClr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The Yield Curve and Bond Arbitrage (cont.) 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8" descr="tbl08_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708920"/>
            <a:ext cx="7737475" cy="80645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  <p:pic>
        <p:nvPicPr>
          <p:cNvPr id="7" name="Picture 4" descr="BD_08t_noNum_p22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2763" y="4941168"/>
            <a:ext cx="8721725" cy="16510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25963"/>
          </a:xfrm>
        </p:spPr>
        <p:txBody>
          <a:bodyPr/>
          <a:lstStyle/>
          <a:p>
            <a:r>
              <a:rPr lang="en-US" dirty="0" smtClean="0"/>
              <a:t>The price of a coupon bond must equal the present value of its coupon payments and </a:t>
            </a:r>
            <a:br>
              <a:rPr lang="en-US" dirty="0" smtClean="0"/>
            </a:br>
            <a:r>
              <a:rPr lang="en-US" dirty="0" smtClean="0"/>
              <a:t>face value.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</a:rPr>
              <a:t>Example</a:t>
            </a:r>
            <a:r>
              <a:rPr lang="en-US" dirty="0" smtClean="0"/>
              <a:t>: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1224136"/>
          </a:xfrm>
          <a:prstGeom prst="rect">
            <a:avLst/>
          </a:prstGeom>
          <a:solidFill>
            <a:srgbClr val="C00000">
              <a:alpha val="73000"/>
            </a:srgbClr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Valuing a Default-free Coupon Bond using zero-coupon yields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63843" name="Object 6"/>
          <p:cNvGraphicFramePr>
            <a:graphicFrameLocks noChangeAspect="1"/>
          </p:cNvGraphicFramePr>
          <p:nvPr/>
        </p:nvGraphicFramePr>
        <p:xfrm>
          <a:off x="722313" y="2645594"/>
          <a:ext cx="7737475" cy="1287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72" name="Equation" r:id="rId4" imgW="3975100" imgH="660400" progId="">
                  <p:embed/>
                </p:oleObj>
              </mc:Choice>
              <mc:Fallback>
                <p:oleObj name="Equation" r:id="rId4" imgW="3975100" imgH="660400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313" y="2645594"/>
                        <a:ext cx="7737475" cy="128746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44" name="Object 7"/>
          <p:cNvGraphicFramePr>
            <a:graphicFrameLocks noChangeAspect="1"/>
          </p:cNvGraphicFramePr>
          <p:nvPr/>
        </p:nvGraphicFramePr>
        <p:xfrm>
          <a:off x="1326529" y="4663157"/>
          <a:ext cx="6773863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73" name="Equation" r:id="rId6" imgW="3124200" imgH="393700" progId="">
                  <p:embed/>
                </p:oleObj>
              </mc:Choice>
              <mc:Fallback>
                <p:oleObj name="Equation" r:id="rId6" imgW="3124200" imgH="393700" progId="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6529" y="4663157"/>
                        <a:ext cx="6773863" cy="85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5740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Given the yields for default free zero-coupon bonds, we can price a default free coupon bond.</a:t>
            </a:r>
          </a:p>
          <a:p>
            <a:r>
              <a:rPr lang="en-US" sz="2800" dirty="0" smtClean="0"/>
              <a:t>Once we have the price of a coupon bond, we can compute its yield to maturity.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Example</a:t>
            </a:r>
            <a:r>
              <a:rPr lang="en-US" sz="2800" dirty="0" smtClean="0"/>
              <a:t>: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Using a calculator or excel we can determine the yield to maturity, </a:t>
            </a:r>
            <a:r>
              <a:rPr lang="en-US" sz="2800" i="1" dirty="0" smtClean="0">
                <a:solidFill>
                  <a:srgbClr val="C00000"/>
                </a:solidFill>
              </a:rPr>
              <a:t>y=4.44%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1224136"/>
          </a:xfrm>
          <a:prstGeom prst="rect">
            <a:avLst/>
          </a:prstGeom>
          <a:solidFill>
            <a:srgbClr val="C00000">
              <a:alpha val="73000"/>
            </a:srgbClr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Computing the Yield to Maturity of a Default-free Coupon Bond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64866" name="Object 4"/>
          <p:cNvGraphicFramePr>
            <a:graphicFrameLocks noChangeAspect="1"/>
          </p:cNvGraphicFramePr>
          <p:nvPr/>
        </p:nvGraphicFramePr>
        <p:xfrm>
          <a:off x="900063" y="3549699"/>
          <a:ext cx="7272337" cy="88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82" name="Equation" r:id="rId4" imgW="3441700" imgH="419100" progId="">
                  <p:embed/>
                </p:oleObj>
              </mc:Choice>
              <mc:Fallback>
                <p:oleObj name="Equation" r:id="rId4" imgW="3441700" imgH="41910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063" y="3549699"/>
                        <a:ext cx="7272337" cy="887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Treasury Coupon-Paying Yield Curve</a:t>
            </a:r>
          </a:p>
          <a:p>
            <a:pPr lvl="1">
              <a:spcBef>
                <a:spcPct val="30000"/>
              </a:spcBef>
            </a:pPr>
            <a:r>
              <a:rPr lang="en-US" dirty="0" smtClean="0"/>
              <a:t>Often referred to as “the yield curve”</a:t>
            </a:r>
          </a:p>
          <a:p>
            <a:pPr>
              <a:spcBef>
                <a:spcPct val="60000"/>
              </a:spcBef>
            </a:pPr>
            <a:r>
              <a:rPr lang="en-US" dirty="0" smtClean="0"/>
              <a:t>On-the-Run Bonds</a:t>
            </a:r>
          </a:p>
          <a:p>
            <a:pPr lvl="1">
              <a:spcBef>
                <a:spcPct val="30000"/>
              </a:spcBef>
            </a:pPr>
            <a:r>
              <a:rPr lang="en-US" dirty="0" smtClean="0"/>
              <a:t>Most recently issued bonds</a:t>
            </a:r>
          </a:p>
          <a:p>
            <a:pPr lvl="1">
              <a:spcBef>
                <a:spcPct val="30000"/>
              </a:spcBef>
            </a:pPr>
            <a:r>
              <a:rPr lang="en-US" dirty="0" smtClean="0"/>
              <a:t>The yield curve is often a plot of the yields on </a:t>
            </a:r>
            <a:br>
              <a:rPr lang="en-US" dirty="0" smtClean="0"/>
            </a:br>
            <a:r>
              <a:rPr lang="en-US" dirty="0" smtClean="0"/>
              <a:t>these bonds.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1224136"/>
          </a:xfrm>
          <a:prstGeom prst="rect">
            <a:avLst/>
          </a:prstGeom>
          <a:solidFill>
            <a:srgbClr val="C00000">
              <a:alpha val="73000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Treasury Yield Curves  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496944" cy="4713387"/>
          </a:xfrm>
        </p:spPr>
        <p:txBody>
          <a:bodyPr>
            <a:normAutofit fontScale="925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Corporate Bonds</a:t>
            </a:r>
            <a:r>
              <a:rPr lang="en-US" dirty="0" smtClean="0"/>
              <a:t> are bonds issued by corporations;</a:t>
            </a:r>
          </a:p>
          <a:p>
            <a:pPr lvl="1">
              <a:spcBef>
                <a:spcPct val="60000"/>
              </a:spcBef>
            </a:pPr>
            <a:r>
              <a:rPr lang="en-US" dirty="0" smtClean="0"/>
              <a:t>These bonds involve </a:t>
            </a:r>
            <a:r>
              <a:rPr lang="en-US" dirty="0" smtClean="0">
                <a:solidFill>
                  <a:srgbClr val="C00000"/>
                </a:solidFill>
              </a:rPr>
              <a:t>Risk of default</a:t>
            </a:r>
            <a:r>
              <a:rPr lang="en-US" dirty="0" smtClean="0"/>
              <a:t>, also known as </a:t>
            </a:r>
            <a:r>
              <a:rPr lang="en-US" dirty="0" smtClean="0">
                <a:solidFill>
                  <a:srgbClr val="C00000"/>
                </a:solidFill>
              </a:rPr>
              <a:t>Credit Risk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rgbClr val="C00000"/>
                </a:solidFill>
              </a:rPr>
              <a:t>yield of bonds with credit risk will be higher</a:t>
            </a:r>
            <a:r>
              <a:rPr lang="en-US" dirty="0" smtClean="0"/>
              <a:t> than that of otherwise identical default-free bonds.</a:t>
            </a:r>
          </a:p>
          <a:p>
            <a:pPr lvl="1">
              <a:spcBef>
                <a:spcPct val="60000"/>
              </a:spcBef>
            </a:pPr>
            <a:r>
              <a:rPr lang="en-US" dirty="0" smtClean="0"/>
              <a:t>A </a:t>
            </a:r>
            <a:r>
              <a:rPr lang="en-US" dirty="0" smtClean="0">
                <a:solidFill>
                  <a:srgbClr val="C00000"/>
                </a:solidFill>
              </a:rPr>
              <a:t>bond’s expected return</a:t>
            </a:r>
            <a:r>
              <a:rPr lang="en-US" dirty="0" smtClean="0"/>
              <a:t> will be less than the yield to maturity if there is a risk of default. </a:t>
            </a:r>
          </a:p>
          <a:p>
            <a:pPr lvl="2">
              <a:spcBef>
                <a:spcPct val="60000"/>
              </a:spcBef>
            </a:pPr>
            <a:r>
              <a:rPr lang="en-US" dirty="0" smtClean="0"/>
              <a:t>A higher yield to maturity does not necessarily imply that a bond’s expected return is higher.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1224136"/>
          </a:xfrm>
          <a:prstGeom prst="rect">
            <a:avLst/>
          </a:prstGeom>
          <a:solidFill>
            <a:srgbClr val="C00000">
              <a:alpha val="73000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Corporate Bonds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5184576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Example</a:t>
            </a:r>
            <a:r>
              <a:rPr lang="en-US" sz="2800" dirty="0" smtClean="0"/>
              <a:t>:</a:t>
            </a:r>
          </a:p>
          <a:p>
            <a:pPr lvl="1">
              <a:spcBef>
                <a:spcPct val="50000"/>
              </a:spcBef>
            </a:pPr>
            <a:r>
              <a:rPr lang="en-US" sz="2400" i="1" dirty="0" smtClean="0"/>
              <a:t>No Default Risk Bond</a:t>
            </a:r>
            <a:r>
              <a:rPr lang="en-US" sz="2400" dirty="0" smtClean="0"/>
              <a:t>: Consider a 1-year, zero coupon Treasury Bill with a YTM of 4%. What is its price?</a:t>
            </a:r>
          </a:p>
          <a:p>
            <a:pPr lvl="1">
              <a:spcBef>
                <a:spcPct val="50000"/>
              </a:spcBef>
            </a:pPr>
            <a:endParaRPr lang="en-US" sz="2400" dirty="0" smtClean="0"/>
          </a:p>
          <a:p>
            <a:pPr lvl="1">
              <a:spcBef>
                <a:spcPct val="60000"/>
              </a:spcBef>
            </a:pPr>
            <a:r>
              <a:rPr lang="en-US" sz="2400" i="1" dirty="0" smtClean="0"/>
              <a:t>Risk of Default</a:t>
            </a:r>
            <a:r>
              <a:rPr lang="en-US" sz="2400" dirty="0" smtClean="0"/>
              <a:t>: Consider a one-year, $1000, zero-coupon bond issued. </a:t>
            </a:r>
          </a:p>
          <a:p>
            <a:pPr lvl="2">
              <a:spcBef>
                <a:spcPct val="60000"/>
              </a:spcBef>
            </a:pPr>
            <a:r>
              <a:rPr lang="en-US" sz="2000" dirty="0" smtClean="0"/>
              <a:t>There is a 50% chance that the bond will repay its face value in full and a 50% chance that the bond will default and you will receive only $900. </a:t>
            </a:r>
          </a:p>
          <a:p>
            <a:pPr lvl="2">
              <a:spcBef>
                <a:spcPct val="35000"/>
              </a:spcBef>
            </a:pPr>
            <a:r>
              <a:rPr lang="en-US" sz="2000" dirty="0" smtClean="0"/>
              <a:t>Because of the uncertainty, the discount rate (expected return) is 5.1%.</a:t>
            </a:r>
          </a:p>
          <a:p>
            <a:pPr lvl="2">
              <a:spcBef>
                <a:spcPct val="35000"/>
              </a:spcBef>
            </a:pPr>
            <a:r>
              <a:rPr lang="en-US" sz="2000" dirty="0" smtClean="0"/>
              <a:t>The price of the bond will be:</a:t>
            </a:r>
          </a:p>
          <a:p>
            <a:pPr lvl="2">
              <a:spcBef>
                <a:spcPct val="50000"/>
              </a:spcBef>
            </a:pPr>
            <a:r>
              <a:rPr lang="en-US" sz="2000" dirty="0" smtClean="0"/>
              <a:t>The yield to maturity of the bond will be: </a:t>
            </a:r>
          </a:p>
          <a:p>
            <a:pPr lvl="1"/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-27384"/>
            <a:ext cx="9144000" cy="1224136"/>
          </a:xfrm>
          <a:prstGeom prst="rect">
            <a:avLst/>
          </a:prstGeom>
          <a:solidFill>
            <a:srgbClr val="C00000">
              <a:alpha val="73000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Corporate Bonds: Yield to Maturity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65890" name="Object 5"/>
          <p:cNvGraphicFramePr>
            <a:graphicFrameLocks noChangeAspect="1"/>
          </p:cNvGraphicFramePr>
          <p:nvPr/>
        </p:nvGraphicFramePr>
        <p:xfrm>
          <a:off x="2339752" y="2420888"/>
          <a:ext cx="4363219" cy="7414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33" name="Equation" r:id="rId4" imgW="2540000" imgH="431800" progId="">
                  <p:embed/>
                </p:oleObj>
              </mc:Choice>
              <mc:Fallback>
                <p:oleObj name="Equation" r:id="rId4" imgW="2540000" imgH="431800" progId="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2420888"/>
                        <a:ext cx="4363219" cy="74143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80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5891" name="Object 4"/>
          <p:cNvGraphicFramePr>
            <a:graphicFrameLocks noChangeAspect="1"/>
          </p:cNvGraphicFramePr>
          <p:nvPr/>
        </p:nvGraphicFramePr>
        <p:xfrm>
          <a:off x="4483695" y="5085184"/>
          <a:ext cx="2608585" cy="6626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34" name="Equation" r:id="rId6" imgW="1548728" imgH="393529" progId="">
                  <p:embed/>
                </p:oleObj>
              </mc:Choice>
              <mc:Fallback>
                <p:oleObj name="Equation" r:id="rId6" imgW="1548728" imgH="393529" progId="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3695" y="5085184"/>
                        <a:ext cx="2608585" cy="66260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80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5893" name="Object 5"/>
          <p:cNvGraphicFramePr>
            <a:graphicFrameLocks noChangeAspect="1"/>
          </p:cNvGraphicFramePr>
          <p:nvPr/>
        </p:nvGraphicFramePr>
        <p:xfrm>
          <a:off x="2132633" y="6093296"/>
          <a:ext cx="4311575" cy="5910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35" name="Equation" r:id="rId8" imgW="2870200" imgH="393700" progId="">
                  <p:embed/>
                </p:oleObj>
              </mc:Choice>
              <mc:Fallback>
                <p:oleObj name="Equation" r:id="rId8" imgW="2870200" imgH="393700" progId="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2633" y="6093296"/>
                        <a:ext cx="4311575" cy="59105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80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en-US" dirty="0" smtClean="0"/>
              <a:t>Several </a:t>
            </a:r>
            <a:r>
              <a:rPr lang="en-US" dirty="0" smtClean="0">
                <a:solidFill>
                  <a:srgbClr val="C00000"/>
                </a:solidFill>
              </a:rPr>
              <a:t>rating agencies</a:t>
            </a:r>
            <a:r>
              <a:rPr lang="en-US" dirty="0" smtClean="0"/>
              <a:t> (Moody’s S&amp;Ps, Fitch) classify bond issues of firms according to their risks.</a:t>
            </a:r>
          </a:p>
          <a:p>
            <a:r>
              <a:rPr lang="en-US" dirty="0" smtClean="0"/>
              <a:t>They make a clear distinction between </a:t>
            </a:r>
          </a:p>
          <a:p>
            <a:pPr lvl="1">
              <a:spcBef>
                <a:spcPct val="60000"/>
              </a:spcBef>
            </a:pPr>
            <a:r>
              <a:rPr lang="en-US" dirty="0" smtClean="0"/>
              <a:t>Investment Grade Bonds, and</a:t>
            </a:r>
          </a:p>
          <a:p>
            <a:pPr lvl="1">
              <a:spcBef>
                <a:spcPct val="60000"/>
              </a:spcBef>
            </a:pPr>
            <a:r>
              <a:rPr lang="en-US" dirty="0" smtClean="0"/>
              <a:t>Speculative Bonds</a:t>
            </a:r>
          </a:p>
          <a:p>
            <a:pPr lvl="2">
              <a:spcBef>
                <a:spcPct val="40000"/>
              </a:spcBef>
            </a:pPr>
            <a:r>
              <a:rPr lang="en-US" dirty="0" smtClean="0"/>
              <a:t>Also known as Junk Bonds or High-Yield Bonds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1224136"/>
          </a:xfrm>
          <a:prstGeom prst="rect">
            <a:avLst/>
          </a:prstGeom>
          <a:solidFill>
            <a:srgbClr val="C00000">
              <a:alpha val="73000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Corporate Bonds: Bond Ratings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1224136"/>
          </a:xfrm>
          <a:prstGeom prst="rect">
            <a:avLst/>
          </a:prstGeom>
          <a:solidFill>
            <a:srgbClr val="C00000">
              <a:alpha val="73000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Corporate Bonds: Bond Ratings (cont.)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4" descr="tbl08_04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196753"/>
            <a:ext cx="8083624" cy="3011812"/>
          </a:xfrm>
          <a:prstGeom prst="rect">
            <a:avLst/>
          </a:prstGeom>
          <a:solidFill>
            <a:schemeClr val="accent1"/>
          </a:solidFill>
          <a:ln>
            <a:solidFill>
              <a:srgbClr val="C00000"/>
            </a:solidFill>
          </a:ln>
        </p:spPr>
      </p:pic>
      <p:pic>
        <p:nvPicPr>
          <p:cNvPr id="7" name="Picture 3" descr="tbl08_04B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4221088"/>
            <a:ext cx="8064896" cy="248563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-27384"/>
            <a:ext cx="9144000" cy="1224136"/>
          </a:xfrm>
          <a:prstGeom prst="rect">
            <a:avLst/>
          </a:prstGeom>
          <a:solidFill>
            <a:srgbClr val="C00000">
              <a:alpha val="73000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Bond Terminology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6"/>
          <p:cNvSpPr txBox="1">
            <a:spLocks/>
          </p:cNvSpPr>
          <p:nvPr/>
        </p:nvSpPr>
        <p:spPr>
          <a:xfrm>
            <a:off x="107504" y="1600200"/>
            <a:ext cx="4038600" cy="4525963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Bond Certificate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5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States the terms of the bond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Maturity Date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5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Final repayment date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Term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5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time remaining until the repayment date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Coupon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5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Promised interest payments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7"/>
          <p:cNvSpPr>
            <a:spLocks noGrp="1"/>
          </p:cNvSpPr>
          <p:nvPr>
            <p:ph sz="half" idx="4294967295"/>
          </p:nvPr>
        </p:nvSpPr>
        <p:spPr>
          <a:xfrm>
            <a:off x="4355976" y="1600200"/>
            <a:ext cx="4716016" cy="4525963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lvl="1">
              <a:spcBef>
                <a:spcPct val="50000"/>
              </a:spcBef>
            </a:pPr>
            <a:r>
              <a:rPr lang="en-US" sz="2400" dirty="0" smtClean="0">
                <a:solidFill>
                  <a:srgbClr val="C00000"/>
                </a:solidFill>
              </a:rPr>
              <a:t>Face Value </a:t>
            </a:r>
            <a:r>
              <a:rPr lang="en-US" sz="2400" dirty="0" smtClean="0"/>
              <a:t>(</a:t>
            </a:r>
            <a:r>
              <a:rPr lang="en-US" sz="2400" i="1" dirty="0" smtClean="0"/>
              <a:t>FV</a:t>
            </a:r>
            <a:r>
              <a:rPr lang="en-US" sz="2400" dirty="0" smtClean="0"/>
              <a:t>)</a:t>
            </a:r>
            <a:endParaRPr lang="en-US" sz="2400" dirty="0" smtClean="0">
              <a:solidFill>
                <a:srgbClr val="C00000"/>
              </a:solidFill>
            </a:endParaRPr>
          </a:p>
          <a:p>
            <a:pPr lvl="2">
              <a:spcBef>
                <a:spcPct val="25000"/>
              </a:spcBef>
            </a:pPr>
            <a:r>
              <a:rPr lang="en-US" sz="2000" dirty="0" smtClean="0"/>
              <a:t>Notional amount used to compute the interest payments</a:t>
            </a:r>
          </a:p>
          <a:p>
            <a:pPr lvl="1">
              <a:spcBef>
                <a:spcPct val="50000"/>
              </a:spcBef>
            </a:pPr>
            <a:r>
              <a:rPr lang="en-US" sz="2400" dirty="0" smtClean="0">
                <a:solidFill>
                  <a:srgbClr val="C00000"/>
                </a:solidFill>
              </a:rPr>
              <a:t>Coupon Rate</a:t>
            </a:r>
          </a:p>
          <a:p>
            <a:pPr lvl="2">
              <a:spcBef>
                <a:spcPct val="25000"/>
              </a:spcBef>
            </a:pPr>
            <a:r>
              <a:rPr lang="en-US" sz="2000" dirty="0" smtClean="0"/>
              <a:t>Determines the amount of each coupon payment, </a:t>
            </a:r>
            <a:r>
              <a:rPr lang="en-US" sz="2000" dirty="0" smtClean="0">
                <a:solidFill>
                  <a:srgbClr val="C00000"/>
                </a:solidFill>
              </a:rPr>
              <a:t>expressed as an APR</a:t>
            </a:r>
          </a:p>
          <a:p>
            <a:pPr lvl="1">
              <a:spcBef>
                <a:spcPct val="50000"/>
              </a:spcBef>
            </a:pPr>
            <a:r>
              <a:rPr lang="en-US" sz="2400" dirty="0" smtClean="0">
                <a:solidFill>
                  <a:srgbClr val="C00000"/>
                </a:solidFill>
              </a:rPr>
              <a:t>Coupon Payment </a:t>
            </a:r>
            <a:r>
              <a:rPr lang="en-US" sz="2400" dirty="0" smtClean="0"/>
              <a:t>(</a:t>
            </a:r>
            <a:r>
              <a:rPr lang="en-US" sz="2400" i="1" dirty="0" smtClean="0"/>
              <a:t>CPN</a:t>
            </a:r>
            <a:r>
              <a:rPr lang="en-US" sz="2400" dirty="0" smtClean="0"/>
              <a:t>)</a:t>
            </a:r>
            <a:endParaRPr lang="en-US" sz="2400" dirty="0" smtClean="0">
              <a:solidFill>
                <a:srgbClr val="C00000"/>
              </a:solidFill>
            </a:endParaRPr>
          </a:p>
          <a:p>
            <a:endParaRPr lang="en-US" dirty="0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4441825" y="5042123"/>
          <a:ext cx="4594225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4" imgW="3111500" imgH="419100" progId="">
                  <p:embed/>
                </p:oleObj>
              </mc:Choice>
              <mc:Fallback>
                <p:oleObj name="Equation" r:id="rId4" imgW="3111500" imgH="41910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1825" y="5042123"/>
                        <a:ext cx="4594225" cy="6191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4785395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C00000"/>
                </a:solidFill>
              </a:rPr>
              <a:t>Default Spread</a:t>
            </a:r>
            <a:r>
              <a:rPr lang="en-US" dirty="0" smtClean="0"/>
              <a:t>, also known as </a:t>
            </a:r>
            <a:r>
              <a:rPr lang="en-US" dirty="0" smtClean="0">
                <a:solidFill>
                  <a:srgbClr val="C00000"/>
                </a:solidFill>
              </a:rPr>
              <a:t>Credit Spread</a:t>
            </a:r>
            <a:r>
              <a:rPr lang="en-US" dirty="0" smtClean="0"/>
              <a:t>, is the difference between the yield on corporate bonds and Treasury yields.</a:t>
            </a:r>
          </a:p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C00000"/>
                </a:solidFill>
              </a:rPr>
              <a:t>Example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February 2009;</a:t>
            </a:r>
          </a:p>
          <a:p>
            <a:pPr lvl="1"/>
            <a:r>
              <a:rPr lang="en-US" dirty="0" smtClean="0"/>
              <a:t>Source: Reuters.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1224136"/>
          </a:xfrm>
          <a:prstGeom prst="rect">
            <a:avLst/>
          </a:prstGeom>
          <a:solidFill>
            <a:srgbClr val="C00000">
              <a:alpha val="73000"/>
            </a:srgbClr>
          </a:solidFill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Corporate Bonds: Corporate Yield Curves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7" descr="fig08_0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2924944"/>
            <a:ext cx="4464495" cy="28510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A </a:t>
            </a:r>
            <a:r>
              <a:rPr lang="en-US" dirty="0" smtClean="0">
                <a:solidFill>
                  <a:srgbClr val="C00000"/>
                </a:solidFill>
              </a:rPr>
              <a:t>forward interest rate (or forward rate) </a:t>
            </a:r>
            <a:r>
              <a:rPr lang="en-US" dirty="0" smtClean="0"/>
              <a:t>is an interest rate that we can guarantee today for a loan or investment that will occur in the future.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We consider </a:t>
            </a:r>
            <a:r>
              <a:rPr lang="en-US" dirty="0" smtClean="0">
                <a:solidFill>
                  <a:srgbClr val="C00000"/>
                </a:solidFill>
              </a:rPr>
              <a:t>interest rate forward contracts </a:t>
            </a:r>
            <a:r>
              <a:rPr lang="en-US" dirty="0" smtClean="0"/>
              <a:t>for </a:t>
            </a:r>
            <a:r>
              <a:rPr lang="en-US" dirty="0" smtClean="0">
                <a:solidFill>
                  <a:srgbClr val="C00000"/>
                </a:solidFill>
              </a:rPr>
              <a:t>one-year investments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so the forward rate for year 5 means the rate available today on a one-year investment that begins four years from today.</a:t>
            </a:r>
          </a:p>
          <a:p>
            <a:endParaRPr lang="pt-P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1224136"/>
          </a:xfrm>
          <a:prstGeom prst="rect">
            <a:avLst/>
          </a:prstGeom>
          <a:solidFill>
            <a:srgbClr val="C00000">
              <a:alpha val="73000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Forward Interest Rates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the Law of one price, the forward rate for year 1 is equivalent to an investment in a one-year, zero-coupon bond:</a:t>
            </a:r>
          </a:p>
          <a:p>
            <a:endParaRPr lang="en-US" dirty="0" smtClean="0"/>
          </a:p>
          <a:p>
            <a:r>
              <a:rPr lang="en-US" dirty="0" smtClean="0"/>
              <a:t>What about for year 2, or for year 3, etc?</a:t>
            </a:r>
          </a:p>
          <a:p>
            <a:endParaRPr lang="pt-P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1224136"/>
          </a:xfrm>
          <a:prstGeom prst="rect">
            <a:avLst/>
          </a:prstGeom>
          <a:solidFill>
            <a:srgbClr val="C00000">
              <a:alpha val="73000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Computing Forward Rates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03778" name="Object 2"/>
          <p:cNvGraphicFramePr>
            <a:graphicFrameLocks noChangeAspect="1"/>
          </p:cNvGraphicFramePr>
          <p:nvPr/>
        </p:nvGraphicFramePr>
        <p:xfrm>
          <a:off x="5203031" y="2780928"/>
          <a:ext cx="1673225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791" name="Equation" r:id="rId3" imgW="939600" imgH="291960" progId="Equation.DSMT4">
                  <p:embed/>
                </p:oleObj>
              </mc:Choice>
              <mc:Fallback>
                <p:oleObj name="Equation" r:id="rId3" imgW="939600" imgH="29196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3031" y="2780928"/>
                        <a:ext cx="1673225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8686800" cy="492941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Example:</a:t>
            </a:r>
            <a:r>
              <a:rPr lang="en-US" dirty="0" smtClean="0"/>
              <a:t> Consider a </a:t>
            </a:r>
            <a:r>
              <a:rPr lang="en-US" dirty="0" smtClean="0">
                <a:solidFill>
                  <a:srgbClr val="C00000"/>
                </a:solidFill>
              </a:rPr>
              <a:t>two-year forward rate</a:t>
            </a:r>
            <a:r>
              <a:rPr lang="en-US" dirty="0" smtClean="0"/>
              <a:t>.  </a:t>
            </a:r>
          </a:p>
          <a:p>
            <a:pPr lvl="1"/>
            <a:r>
              <a:rPr lang="en-US" dirty="0" smtClean="0"/>
              <a:t>Suppose the one-year, zero-coupon yield is 5.5% and the two-year, zero-coupon yield is 7.0%.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We can invest in the two-year, zero-coupon bond at 7.0% and earn $(1.07)</a:t>
            </a:r>
            <a:r>
              <a:rPr lang="en-US" baseline="30000" dirty="0" smtClean="0"/>
              <a:t>2</a:t>
            </a:r>
            <a:r>
              <a:rPr lang="en-US" dirty="0" smtClean="0"/>
              <a:t> after two years.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Or, we can invest in the one-year bond and earn $1.055 at the end of the first year.  We can simultaneously enter into a one-year interest rate forward contract for year 2 at a rate of </a:t>
            </a:r>
            <a:r>
              <a:rPr lang="en-US" i="1" dirty="0" smtClean="0">
                <a:latin typeface="Times New Roman" pitchFamily="1" charset="0"/>
                <a:cs typeface="Times New Roman" pitchFamily="1" charset="0"/>
              </a:rPr>
              <a:t>f</a:t>
            </a:r>
            <a:r>
              <a:rPr lang="en-US" i="1" baseline="-25000" dirty="0" smtClean="0">
                <a:cs typeface="Times New Roman" pitchFamily="1" charset="0"/>
              </a:rPr>
              <a:t>2</a:t>
            </a:r>
            <a:r>
              <a:rPr lang="en-US" dirty="0" smtClean="0">
                <a:cs typeface="Times New Roman" pitchFamily="1" charset="0"/>
              </a:rPr>
              <a:t>. </a:t>
            </a:r>
            <a:r>
              <a:rPr lang="en-US" dirty="0" smtClean="0"/>
              <a:t>At the end of two years, we will have $(1.055)(1+</a:t>
            </a:r>
            <a:r>
              <a:rPr lang="en-US" i="1" dirty="0" smtClean="0">
                <a:latin typeface="Times New Roman" pitchFamily="1" charset="0"/>
                <a:cs typeface="Times New Roman" pitchFamily="1" charset="0"/>
              </a:rPr>
              <a:t>f</a:t>
            </a:r>
            <a:r>
              <a:rPr lang="en-US" i="1" baseline="-25000" dirty="0" smtClean="0">
                <a:cs typeface="Times New Roman" pitchFamily="1" charset="0"/>
              </a:rPr>
              <a:t>2</a:t>
            </a:r>
            <a:r>
              <a:rPr lang="en-US" i="1" dirty="0" smtClean="0">
                <a:cs typeface="Times New Roman" pitchFamily="1" charset="0"/>
              </a:rPr>
              <a:t>).</a:t>
            </a:r>
            <a:endParaRPr lang="en-US" dirty="0" smtClean="0">
              <a:latin typeface="Times New Roman" pitchFamily="1" charset="0"/>
              <a:cs typeface="Times New Roman" pitchFamily="1" charset="0"/>
            </a:endParaRPr>
          </a:p>
          <a:p>
            <a:endParaRPr lang="pt-P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1224136"/>
          </a:xfrm>
          <a:prstGeom prst="rect">
            <a:avLst/>
          </a:prstGeom>
          <a:solidFill>
            <a:srgbClr val="C00000">
              <a:alpha val="73000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Computing Forward Rates (cont.)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pPr lvl="1"/>
            <a:r>
              <a:rPr lang="en-US" sz="2400" dirty="0" smtClean="0">
                <a:cs typeface="Times New Roman" pitchFamily="1" charset="0"/>
              </a:rPr>
              <a:t>Since both strategies are risk free, by the Law of One Price they should have the same return:</a:t>
            </a:r>
          </a:p>
          <a:p>
            <a:endParaRPr lang="en-US" sz="2800" dirty="0" smtClean="0">
              <a:cs typeface="Times New Roman" pitchFamily="1" charset="0"/>
            </a:endParaRPr>
          </a:p>
          <a:p>
            <a:pPr lvl="1"/>
            <a:r>
              <a:rPr lang="en-US" sz="2400" dirty="0" smtClean="0"/>
              <a:t>Rearranging, we have:</a:t>
            </a:r>
          </a:p>
          <a:p>
            <a:pPr lvl="1"/>
            <a:r>
              <a:rPr lang="en-US" sz="2400" dirty="0" smtClean="0"/>
              <a:t>The forward rate for year 2 is</a:t>
            </a:r>
            <a:r>
              <a:rPr lang="en-US" sz="2400" i="1" dirty="0" smtClean="0">
                <a:latin typeface="Times New Roman" pitchFamily="1" charset="0"/>
                <a:cs typeface="Times New Roman" pitchFamily="1" charset="0"/>
              </a:rPr>
              <a:t> f</a:t>
            </a:r>
            <a:r>
              <a:rPr lang="en-US" sz="2400" i="1" baseline="-25000" dirty="0" smtClean="0">
                <a:latin typeface="Times New Roman" pitchFamily="1" charset="0"/>
                <a:cs typeface="Times New Roman" pitchFamily="1" charset="0"/>
              </a:rPr>
              <a:t>2</a:t>
            </a:r>
            <a:r>
              <a:rPr lang="en-US" sz="2400" i="1" dirty="0" smtClean="0">
                <a:latin typeface="Times New Roman" pitchFamily="1" charset="0"/>
                <a:cs typeface="Times New Roman" pitchFamily="1" charset="0"/>
              </a:rPr>
              <a:t>=</a:t>
            </a:r>
            <a:r>
              <a:rPr lang="en-US" sz="2400" dirty="0" smtClean="0">
                <a:latin typeface="Times New Roman" pitchFamily="1" charset="0"/>
                <a:cs typeface="Times New Roman" pitchFamily="1" charset="0"/>
              </a:rPr>
              <a:t>8.52%.</a:t>
            </a:r>
          </a:p>
          <a:p>
            <a:r>
              <a:rPr lang="en-US" dirty="0" smtClean="0"/>
              <a:t>In general:</a:t>
            </a:r>
          </a:p>
          <a:p>
            <a:r>
              <a:rPr lang="en-US" dirty="0" smtClean="0"/>
              <a:t>Rearranging, we get the general formula for the forward interest rate: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sz="3200" dirty="0" smtClean="0"/>
          </a:p>
          <a:p>
            <a:endParaRPr lang="en-US" dirty="0" smtClean="0"/>
          </a:p>
          <a:p>
            <a:endParaRPr lang="en-US" dirty="0" smtClean="0">
              <a:cs typeface="Times New Roman" pitchFamily="1" charset="0"/>
            </a:endParaRPr>
          </a:p>
          <a:p>
            <a:endParaRPr lang="pt-P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1224136"/>
          </a:xfrm>
          <a:prstGeom prst="rect">
            <a:avLst/>
          </a:prstGeom>
          <a:solidFill>
            <a:srgbClr val="C00000">
              <a:alpha val="73000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Computing Forward Rates (cont.)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04802" name="Object 2"/>
          <p:cNvGraphicFramePr>
            <a:graphicFrameLocks noChangeAspect="1"/>
          </p:cNvGraphicFramePr>
          <p:nvPr/>
        </p:nvGraphicFramePr>
        <p:xfrm>
          <a:off x="1835696" y="2153043"/>
          <a:ext cx="3312368" cy="46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45" name="Equation" r:id="rId3" imgW="2171520" imgH="304560" progId="Equation.DSMT4">
                  <p:embed/>
                </p:oleObj>
              </mc:Choice>
              <mc:Fallback>
                <p:oleObj name="Equation" r:id="rId3" imgW="2171520" imgH="30456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2153043"/>
                        <a:ext cx="3312368" cy="465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0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6212163"/>
              </p:ext>
            </p:extLst>
          </p:nvPr>
        </p:nvGraphicFramePr>
        <p:xfrm>
          <a:off x="4191101" y="2348880"/>
          <a:ext cx="3045195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46" name="Equation" r:id="rId5" imgW="2247840" imgH="583920" progId="Equation.DSMT4">
                  <p:embed/>
                </p:oleObj>
              </mc:Choice>
              <mc:Fallback>
                <p:oleObj name="Equation" r:id="rId5" imgW="2247840" imgH="58392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101" y="2348880"/>
                        <a:ext cx="3045195" cy="792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04" name="Object 5"/>
          <p:cNvGraphicFramePr>
            <a:graphicFrameLocks noChangeAspect="1"/>
          </p:cNvGraphicFramePr>
          <p:nvPr/>
        </p:nvGraphicFramePr>
        <p:xfrm>
          <a:off x="2843808" y="3573016"/>
          <a:ext cx="4991100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47" name="Equation" r:id="rId7" imgW="3200400" imgH="304560" progId="Equation.DSMT4">
                  <p:embed/>
                </p:oleObj>
              </mc:Choice>
              <mc:Fallback>
                <p:oleObj name="Equation" r:id="rId7" imgW="3200400" imgH="3045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3573016"/>
                        <a:ext cx="4991100" cy="4746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05" name="Object 6"/>
          <p:cNvGraphicFramePr>
            <a:graphicFrameLocks noChangeAspect="1"/>
          </p:cNvGraphicFramePr>
          <p:nvPr/>
        </p:nvGraphicFramePr>
        <p:xfrm>
          <a:off x="2895600" y="5142954"/>
          <a:ext cx="3006725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48" name="Equation" r:id="rId9" imgW="1866600" imgH="634680" progId="Equation.DSMT4">
                  <p:embed/>
                </p:oleObj>
              </mc:Choice>
              <mc:Fallback>
                <p:oleObj name="Equation" r:id="rId9" imgW="1866600" imgH="6346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5142954"/>
                        <a:ext cx="3006725" cy="10223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1224136"/>
          </a:xfrm>
          <a:prstGeom prst="rect">
            <a:avLst/>
          </a:prstGeom>
          <a:solidFill>
            <a:srgbClr val="C00000">
              <a:alpha val="73000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Computing Forward Rates: Example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7" descr="ex08A_01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196752"/>
            <a:ext cx="8177213" cy="206216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  <p:pic>
        <p:nvPicPr>
          <p:cNvPr id="7" name="Picture 7" descr="ex08A_01b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8336" y="3212976"/>
            <a:ext cx="7024064" cy="354283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en-US" sz="2800" dirty="0" smtClean="0"/>
              <a:t>It is also possible to compute the zero-coupon yields from the forward interest rates: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For example, using the forward rates from the previous example, the four-year zero-coupon yield is:</a:t>
            </a:r>
          </a:p>
          <a:p>
            <a:endParaRPr lang="en-US" dirty="0" smtClean="0"/>
          </a:p>
          <a:p>
            <a:endParaRPr lang="pt-P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1224136"/>
          </a:xfrm>
          <a:prstGeom prst="rect">
            <a:avLst/>
          </a:prstGeom>
          <a:solidFill>
            <a:srgbClr val="C00000">
              <a:alpha val="73000"/>
            </a:srgbClr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Computing Bond Yields from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Forward Rates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05826" name="Object 2"/>
          <p:cNvGraphicFramePr>
            <a:graphicFrameLocks noChangeAspect="1"/>
          </p:cNvGraphicFramePr>
          <p:nvPr/>
        </p:nvGraphicFramePr>
        <p:xfrm>
          <a:off x="1752600" y="2348880"/>
          <a:ext cx="6097588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49" name="Equation" r:id="rId3" imgW="3911400" imgH="304560" progId="Equation.DSMT4">
                  <p:embed/>
                </p:oleObj>
              </mc:Choice>
              <mc:Fallback>
                <p:oleObj name="Equation" r:id="rId3" imgW="3911400" imgH="30456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348880"/>
                        <a:ext cx="6097588" cy="4746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27" name="Object 3"/>
          <p:cNvGraphicFramePr>
            <a:graphicFrameLocks noChangeAspect="1"/>
          </p:cNvGraphicFramePr>
          <p:nvPr/>
        </p:nvGraphicFramePr>
        <p:xfrm>
          <a:off x="2253704" y="3789040"/>
          <a:ext cx="5054600" cy="145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50" name="Equation" r:id="rId5" imgW="3886200" imgH="1117440" progId="Equation.DSMT4">
                  <p:embed/>
                </p:oleObj>
              </mc:Choice>
              <mc:Fallback>
                <p:oleObj name="Equation" r:id="rId5" imgW="3886200" imgH="11174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3704" y="3789040"/>
                        <a:ext cx="5054600" cy="14541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en-US" dirty="0" smtClean="0"/>
              <a:t>How does the forward rate compare to the interest rate that will actually prevail in the future?</a:t>
            </a:r>
          </a:p>
          <a:p>
            <a:pPr lvl="1"/>
            <a:r>
              <a:rPr lang="en-US" dirty="0" smtClean="0"/>
              <a:t>It is a good predictor only when investors do not care about risk.</a:t>
            </a:r>
          </a:p>
          <a:p>
            <a:pPr lvl="1"/>
            <a:r>
              <a:rPr lang="en-US" dirty="0" smtClean="0"/>
              <a:t>We can think of the forward rate as a break-even rate.  </a:t>
            </a:r>
          </a:p>
          <a:p>
            <a:pPr lvl="1"/>
            <a:r>
              <a:rPr lang="en-US" dirty="0" smtClean="0"/>
              <a:t>Since investors do care about risk:</a:t>
            </a:r>
          </a:p>
          <a:p>
            <a:pPr algn="ctr">
              <a:buFontTx/>
              <a:buNone/>
            </a:pPr>
            <a:r>
              <a:rPr lang="en-US" sz="2400" dirty="0" smtClean="0"/>
              <a:t>Expected Future Spot Interest Rate = </a:t>
            </a:r>
          </a:p>
          <a:p>
            <a:pPr algn="ctr">
              <a:buFontTx/>
              <a:buNone/>
            </a:pPr>
            <a:r>
              <a:rPr lang="en-US" sz="2400" dirty="0" smtClean="0"/>
              <a:t>Forward Interest Rate + Risk Premium</a:t>
            </a:r>
          </a:p>
          <a:p>
            <a:pPr lvl="1"/>
            <a:endParaRPr lang="en-US" dirty="0" smtClean="0"/>
          </a:p>
          <a:p>
            <a:endParaRPr lang="pt-P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1224136"/>
          </a:xfrm>
          <a:prstGeom prst="rect">
            <a:avLst/>
          </a:prstGeom>
          <a:solidFill>
            <a:srgbClr val="C00000">
              <a:alpha val="73000"/>
            </a:srgbClr>
          </a:solidFill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Forward Rates and future Interest Rates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A </a:t>
            </a:r>
            <a:r>
              <a:rPr lang="en-US" b="1" dirty="0" smtClean="0">
                <a:solidFill>
                  <a:srgbClr val="C00000"/>
                </a:solidFill>
              </a:rPr>
              <a:t>Zero-Coupon Bond</a:t>
            </a:r>
            <a:r>
              <a:rPr lang="en-US" dirty="0" smtClean="0"/>
              <a:t>:</a:t>
            </a:r>
          </a:p>
          <a:p>
            <a:pPr lvl="1">
              <a:spcBef>
                <a:spcPct val="50000"/>
              </a:spcBef>
            </a:pPr>
            <a:r>
              <a:rPr lang="en-US" dirty="0" smtClean="0"/>
              <a:t>Does not make coupon payments</a:t>
            </a:r>
          </a:p>
          <a:p>
            <a:pPr lvl="1">
              <a:spcBef>
                <a:spcPct val="50000"/>
              </a:spcBef>
            </a:pPr>
            <a:r>
              <a:rPr lang="en-US" dirty="0" smtClean="0"/>
              <a:t>Always sells at a </a:t>
            </a:r>
            <a:r>
              <a:rPr lang="en-US" b="1" dirty="0" smtClean="0"/>
              <a:t>discount </a:t>
            </a:r>
            <a:r>
              <a:rPr lang="en-US" dirty="0" smtClean="0"/>
              <a:t>(a price lower than face value), so they are also called </a:t>
            </a:r>
            <a:r>
              <a:rPr lang="en-US" b="1" dirty="0" smtClean="0"/>
              <a:t>pure discount bonds</a:t>
            </a:r>
            <a:endParaRPr lang="en-US" dirty="0" smtClean="0"/>
          </a:p>
          <a:p>
            <a:pPr lvl="1">
              <a:spcBef>
                <a:spcPct val="50000"/>
              </a:spcBef>
            </a:pPr>
            <a:r>
              <a:rPr lang="en-US" b="1" dirty="0" smtClean="0"/>
              <a:t>Treasury Bills </a:t>
            </a:r>
            <a:r>
              <a:rPr lang="en-US" dirty="0" smtClean="0"/>
              <a:t>are U.S. government zero-coupon bonds with a maturity of up to one year. </a:t>
            </a:r>
          </a:p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C00000"/>
                </a:solidFill>
              </a:rPr>
              <a:t>Example</a:t>
            </a:r>
            <a:r>
              <a:rPr lang="en-US" dirty="0" smtClean="0"/>
              <a:t>: Suppose that a one-year, risk-free, zero-coupon bond with a $100,000 face value has an initial price of $96,618.36. The cash flows would be:</a:t>
            </a:r>
          </a:p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-27384"/>
            <a:ext cx="9144000" cy="1224136"/>
          </a:xfrm>
          <a:prstGeom prst="rect">
            <a:avLst/>
          </a:prstGeom>
          <a:solidFill>
            <a:srgbClr val="C00000">
              <a:alpha val="73000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Zero-Coupon Bonds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4" descr="BD_08p213_T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5688285"/>
            <a:ext cx="340995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8924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Yield to Maturity </a:t>
            </a:r>
            <a:r>
              <a:rPr lang="en-US" dirty="0" smtClean="0"/>
              <a:t>(</a:t>
            </a:r>
            <a:r>
              <a:rPr lang="en-US" i="1" dirty="0" smtClean="0"/>
              <a:t>YTM</a:t>
            </a:r>
            <a:r>
              <a:rPr lang="en-US" dirty="0" smtClean="0"/>
              <a:t> or </a:t>
            </a:r>
            <a:r>
              <a:rPr lang="en-US" i="1" dirty="0" smtClean="0"/>
              <a:t>y</a:t>
            </a:r>
            <a:r>
              <a:rPr lang="en-US" dirty="0" smtClean="0"/>
              <a:t>):</a:t>
            </a:r>
          </a:p>
          <a:p>
            <a:pPr lvl="1">
              <a:spcBef>
                <a:spcPct val="50000"/>
              </a:spcBef>
            </a:pPr>
            <a:r>
              <a:rPr lang="en-US" dirty="0" smtClean="0"/>
              <a:t>The discount rate that sets the present value of the promised bond payments equal to the current market price of the bond.</a:t>
            </a:r>
          </a:p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C00000"/>
                </a:solidFill>
              </a:rPr>
              <a:t>Price</a:t>
            </a:r>
            <a:r>
              <a:rPr lang="en-US" dirty="0" smtClean="0"/>
              <a:t> of a Zero-Coupon bond:</a:t>
            </a:r>
          </a:p>
          <a:p>
            <a:pPr marL="342900" lvl="1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Example</a:t>
            </a:r>
            <a:r>
              <a:rPr lang="en-US" dirty="0" smtClean="0"/>
              <a:t>: For the previous example’s one-year zero coupon bond, we have</a:t>
            </a:r>
          </a:p>
          <a:p>
            <a:pPr marL="342900" lvl="1" indent="-342900">
              <a:spcBef>
                <a:spcPct val="50000"/>
              </a:spcBef>
              <a:buFont typeface="Arial" pitchFamily="34" charset="0"/>
              <a:buChar char="•"/>
            </a:pPr>
            <a:endParaRPr lang="en-US" dirty="0" smtClean="0"/>
          </a:p>
          <a:p>
            <a:pPr marL="342900" lvl="1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en-US" dirty="0" smtClean="0"/>
              <a:t>Thus, the Yield to Maturity is YTM= 3.5%.</a:t>
            </a:r>
          </a:p>
          <a:p>
            <a:pPr>
              <a:spcBef>
                <a:spcPct val="50000"/>
              </a:spcBef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-27384"/>
            <a:ext cx="9144000" cy="1224136"/>
          </a:xfrm>
          <a:prstGeom prst="rect">
            <a:avLst/>
          </a:prstGeom>
          <a:solidFill>
            <a:srgbClr val="C00000">
              <a:alpha val="73000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Zero-Coupon Bonds (cont.)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5815334" y="3138859"/>
          <a:ext cx="3005138" cy="93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name="Equation" r:id="rId4" imgW="1384300" imgH="431800" progId="">
                  <p:embed/>
                </p:oleObj>
              </mc:Choice>
              <mc:Fallback>
                <p:oleObj name="Equation" r:id="rId4" imgW="1384300" imgH="431800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5334" y="3138859"/>
                        <a:ext cx="3005138" cy="93821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4"/>
          <p:cNvGraphicFramePr>
            <a:graphicFrameLocks noChangeAspect="1"/>
          </p:cNvGraphicFramePr>
          <p:nvPr/>
        </p:nvGraphicFramePr>
        <p:xfrm>
          <a:off x="4443685" y="4365104"/>
          <a:ext cx="3368675" cy="80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" name="Equation" r:id="rId6" imgW="1803400" imgH="431800" progId="">
                  <p:embed/>
                </p:oleObj>
              </mc:Choice>
              <mc:Fallback>
                <p:oleObj name="Equation" r:id="rId6" imgW="1803400" imgH="431800" progId="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3685" y="4365104"/>
                        <a:ext cx="3368675" cy="808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5"/>
          <p:cNvGraphicFramePr>
            <a:graphicFrameLocks noChangeAspect="1"/>
          </p:cNvGraphicFramePr>
          <p:nvPr/>
        </p:nvGraphicFramePr>
        <p:xfrm>
          <a:off x="4427984" y="5093047"/>
          <a:ext cx="4244975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8" name="Equation" r:id="rId8" imgW="2273300" imgH="419100" progId="">
                  <p:embed/>
                </p:oleObj>
              </mc:Choice>
              <mc:Fallback>
                <p:oleObj name="Equation" r:id="rId8" imgW="2273300" imgH="419100" progId="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984" y="5093047"/>
                        <a:ext cx="4244975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857403"/>
          </a:xfrm>
        </p:spPr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The Yield to Maturity of an </a:t>
            </a:r>
            <a:r>
              <a:rPr lang="en-US" i="1" dirty="0" smtClean="0"/>
              <a:t>n</a:t>
            </a:r>
            <a:r>
              <a:rPr lang="en-US" dirty="0" smtClean="0"/>
              <a:t>-Year Zero-Coupon Bond is </a:t>
            </a:r>
          </a:p>
          <a:p>
            <a:endParaRPr lang="en-US" dirty="0" smtClean="0"/>
          </a:p>
          <a:p>
            <a:r>
              <a:rPr lang="en-US" sz="2800" dirty="0" smtClean="0">
                <a:solidFill>
                  <a:srgbClr val="C00000"/>
                </a:solidFill>
              </a:rPr>
              <a:t>Example</a:t>
            </a:r>
            <a:r>
              <a:rPr lang="en-US" sz="2800" dirty="0" smtClean="0"/>
              <a:t>: Suppose that the following zero-coupon bonds are selling at the prices shown below per $100 face value. Determine the corresponding yield to maturity for each bond.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-27384"/>
            <a:ext cx="9144000" cy="1224136"/>
          </a:xfrm>
          <a:prstGeom prst="rect">
            <a:avLst/>
          </a:prstGeom>
          <a:solidFill>
            <a:srgbClr val="C00000">
              <a:alpha val="73000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Zero-Coupon Bonds (cont.)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098" name="Object 6"/>
          <p:cNvGraphicFramePr>
            <a:graphicFrameLocks noChangeAspect="1"/>
          </p:cNvGraphicFramePr>
          <p:nvPr/>
        </p:nvGraphicFramePr>
        <p:xfrm>
          <a:off x="1259632" y="1556792"/>
          <a:ext cx="3065463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name="Equation" r:id="rId4" imgW="1524000" imgH="482600" progId="">
                  <p:embed/>
                </p:oleObj>
              </mc:Choice>
              <mc:Fallback>
                <p:oleObj name="Equation" r:id="rId4" imgW="1524000" imgH="482600" progId="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1556792"/>
                        <a:ext cx="3065463" cy="97313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763688" y="4293096"/>
          <a:ext cx="5953470" cy="936104"/>
        </p:xfrm>
        <a:graphic>
          <a:graphicData uri="http://schemas.openxmlformats.org/drawingml/2006/table">
            <a:tbl>
              <a:tblPr/>
              <a:tblGrid>
                <a:gridCol w="1190694"/>
                <a:gridCol w="1190694"/>
                <a:gridCol w="1190694"/>
                <a:gridCol w="1190694"/>
                <a:gridCol w="1190694"/>
              </a:tblGrid>
              <a:tr h="46805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Maturity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year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 years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 years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 years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>
                        <a:alpha val="54000"/>
                      </a:srgbClr>
                    </a:solidFill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Price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$98.04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$95.18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$91.51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$87.14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>
                        <a:alpha val="54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09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9084569"/>
              </p:ext>
            </p:extLst>
          </p:nvPr>
        </p:nvGraphicFramePr>
        <p:xfrm>
          <a:off x="2377678" y="5301208"/>
          <a:ext cx="4066530" cy="14552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8" name="Equation" r:id="rId6" imgW="3797300" imgH="1358900" progId="">
                  <p:embed/>
                </p:oleObj>
              </mc:Choice>
              <mc:Fallback>
                <p:oleObj name="Equation" r:id="rId6" imgW="3797300" imgH="1358900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7678" y="5301208"/>
                        <a:ext cx="4066530" cy="145529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688" y="1196752"/>
            <a:ext cx="8686800" cy="5328592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Risk-Free Interest Rates</a:t>
            </a:r>
            <a:r>
              <a:rPr lang="en-US" dirty="0" smtClean="0"/>
              <a:t>: </a:t>
            </a:r>
            <a:r>
              <a:rPr lang="en-US" sz="2800" dirty="0" smtClean="0"/>
              <a:t>A </a:t>
            </a:r>
            <a:r>
              <a:rPr lang="en-US" sz="2800" dirty="0" smtClean="0">
                <a:solidFill>
                  <a:srgbClr val="C00000"/>
                </a:solidFill>
              </a:rPr>
              <a:t>default-free zero-coupon bond that matures on date </a:t>
            </a:r>
            <a:r>
              <a:rPr lang="en-US" sz="2800" i="1" dirty="0" smtClean="0">
                <a:solidFill>
                  <a:srgbClr val="C00000"/>
                </a:solidFill>
              </a:rPr>
              <a:t>n</a:t>
            </a:r>
            <a:r>
              <a:rPr lang="en-US" sz="2800" dirty="0" smtClean="0"/>
              <a:t> provides a risk-free return over the same period. Thus, the Law of One Price guarantees that the risk-free interest rate equals the yield to maturity on such a bond.</a:t>
            </a:r>
            <a:endParaRPr lang="en-US" dirty="0" smtClean="0"/>
          </a:p>
          <a:p>
            <a:pPr lvl="1">
              <a:spcBef>
                <a:spcPct val="50000"/>
              </a:spcBef>
            </a:pPr>
            <a:r>
              <a:rPr lang="en-US" dirty="0" smtClean="0">
                <a:solidFill>
                  <a:srgbClr val="C00000"/>
                </a:solidFill>
              </a:rPr>
              <a:t>Risk-Free Interest Rate with Maturity </a:t>
            </a:r>
            <a:r>
              <a:rPr lang="en-US" i="1" dirty="0" smtClean="0">
                <a:solidFill>
                  <a:srgbClr val="C00000"/>
                </a:solidFill>
              </a:rPr>
              <a:t>n</a:t>
            </a:r>
            <a:r>
              <a:rPr lang="en-US" i="1" dirty="0" smtClean="0"/>
              <a:t>:</a:t>
            </a:r>
          </a:p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C00000"/>
                </a:solidFill>
              </a:rPr>
              <a:t>Spot Interest Rate</a:t>
            </a:r>
          </a:p>
          <a:p>
            <a:pPr lvl="2">
              <a:spcBef>
                <a:spcPct val="30000"/>
              </a:spcBef>
            </a:pPr>
            <a:r>
              <a:rPr lang="en-US" dirty="0" smtClean="0"/>
              <a:t>Another term for a default-free, zero-coupon yield</a:t>
            </a:r>
          </a:p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C00000"/>
                </a:solidFill>
              </a:rPr>
              <a:t>Zero-Coupon Yield Curve</a:t>
            </a:r>
          </a:p>
          <a:p>
            <a:pPr lvl="2">
              <a:spcBef>
                <a:spcPct val="30000"/>
              </a:spcBef>
            </a:pPr>
            <a:r>
              <a:rPr lang="en-US" dirty="0" smtClean="0"/>
              <a:t>A plot of the yield of risk-free zero-coupon bonds as a function of the bond’s maturity date.</a:t>
            </a:r>
          </a:p>
          <a:p>
            <a:pPr lvl="1">
              <a:spcBef>
                <a:spcPct val="50000"/>
              </a:spcBef>
            </a:pPr>
            <a:endParaRPr lang="en-US" i="1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-27384"/>
            <a:ext cx="9144000" cy="1224136"/>
          </a:xfrm>
          <a:prstGeom prst="rect">
            <a:avLst/>
          </a:prstGeom>
          <a:solidFill>
            <a:srgbClr val="C00000">
              <a:alpha val="73000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Zero-Coupon Bonds (cont.)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6914455" y="3356992"/>
          <a:ext cx="1978025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Equation" r:id="rId4" imgW="787400" imgH="228600" progId="">
                  <p:embed/>
                </p:oleObj>
              </mc:Choice>
              <mc:Fallback>
                <p:oleObj name="Equation" r:id="rId4" imgW="787400" imgH="22860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4455" y="3356992"/>
                        <a:ext cx="1978025" cy="57308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7901"/>
            <a:ext cx="8229600" cy="492941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A </a:t>
            </a:r>
            <a:r>
              <a:rPr lang="en-US" b="1" dirty="0" smtClean="0">
                <a:solidFill>
                  <a:srgbClr val="C00000"/>
                </a:solidFill>
              </a:rPr>
              <a:t>Coupon Bond</a:t>
            </a:r>
            <a:r>
              <a:rPr lang="en-US" dirty="0" smtClean="0"/>
              <a:t>: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en-US" dirty="0" smtClean="0"/>
              <a:t>Pays face value at maturity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en-US" dirty="0" smtClean="0"/>
              <a:t>Pays regular coupon interest payments</a:t>
            </a:r>
          </a:p>
          <a:p>
            <a:pPr lvl="1">
              <a:lnSpc>
                <a:spcPct val="90000"/>
              </a:lnSpc>
              <a:spcBef>
                <a:spcPct val="60000"/>
              </a:spcBef>
            </a:pPr>
            <a:r>
              <a:rPr lang="en-US" dirty="0" smtClean="0"/>
              <a:t>Examples:</a:t>
            </a:r>
          </a:p>
          <a:p>
            <a:pPr lvl="2">
              <a:lnSpc>
                <a:spcPct val="90000"/>
              </a:lnSpc>
              <a:spcBef>
                <a:spcPct val="60000"/>
              </a:spcBef>
            </a:pPr>
            <a:r>
              <a:rPr lang="en-US" dirty="0" smtClean="0"/>
              <a:t>Treasury Notes: U.S. Treasury coupon security with original maturities of 1–10 years</a:t>
            </a:r>
          </a:p>
          <a:p>
            <a:pPr lvl="2">
              <a:lnSpc>
                <a:spcPct val="90000"/>
              </a:lnSpc>
              <a:spcBef>
                <a:spcPct val="50000"/>
              </a:spcBef>
            </a:pPr>
            <a:r>
              <a:rPr lang="en-US" dirty="0" smtClean="0"/>
              <a:t>Treasury Bonds: U.S. Treasury coupon security with original maturities over 10 years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1224136"/>
          </a:xfrm>
          <a:prstGeom prst="rect">
            <a:avLst/>
          </a:prstGeom>
          <a:solidFill>
            <a:srgbClr val="C00000">
              <a:alpha val="73000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Coupon Bonds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Example</a:t>
            </a:r>
            <a:r>
              <a:rPr lang="en-US" sz="2800" dirty="0" smtClean="0"/>
              <a:t>: The U.S. Treasury has just issued a ten-year, $1000 bond with a 4% coupon and semi-annual coupon payments.  What cash flows will you receive if you hold the bond until maturity?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Note that the coupon rate is an APR, and that coupon payment is semi-annual: </a:t>
            </a:r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1224136"/>
          </a:xfrm>
          <a:prstGeom prst="rect">
            <a:avLst/>
          </a:prstGeom>
          <a:solidFill>
            <a:srgbClr val="C00000">
              <a:alpha val="73000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Coupon Bonds (cont.)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2924944"/>
            <a:ext cx="6469063" cy="1366838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</p:pic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788619" y="5445224"/>
          <a:ext cx="2738627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Equation" r:id="rId5" imgW="1663700" imgH="393700" progId="Equation.3">
                  <p:embed/>
                </p:oleObj>
              </mc:Choice>
              <mc:Fallback>
                <p:oleObj name="Equation" r:id="rId5" imgW="1663700" imgH="3937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8619" y="5445224"/>
                        <a:ext cx="2738627" cy="6480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956376" y="4221088"/>
            <a:ext cx="432048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FV</a:t>
            </a:r>
            <a:endParaRPr lang="en-US" dirty="0"/>
          </a:p>
        </p:txBody>
      </p:sp>
      <p:cxnSp>
        <p:nvCxnSpPr>
          <p:cNvPr id="10" name="Straight Arrow Connector 9"/>
          <p:cNvCxnSpPr>
            <a:stCxn id="8" idx="1"/>
          </p:cNvCxnSpPr>
          <p:nvPr/>
        </p:nvCxnSpPr>
        <p:spPr>
          <a:xfrm rot="10800000">
            <a:off x="7452320" y="4077072"/>
            <a:ext cx="504056" cy="32868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148064" y="4653136"/>
            <a:ext cx="576064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CPN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11" idx="0"/>
          </p:cNvCxnSpPr>
          <p:nvPr/>
        </p:nvCxnSpPr>
        <p:spPr>
          <a:xfrm rot="5400000" flipH="1" flipV="1">
            <a:off x="5760132" y="3753036"/>
            <a:ext cx="576064" cy="1224136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 flipH="1" flipV="1">
            <a:off x="5148064" y="4077072"/>
            <a:ext cx="864096" cy="28803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1" idx="0"/>
          </p:cNvCxnSpPr>
          <p:nvPr/>
        </p:nvCxnSpPr>
        <p:spPr>
          <a:xfrm rot="16200000" flipV="1">
            <a:off x="5040052" y="4257092"/>
            <a:ext cx="504056" cy="28803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1" idx="0"/>
          </p:cNvCxnSpPr>
          <p:nvPr/>
        </p:nvCxnSpPr>
        <p:spPr>
          <a:xfrm rot="16200000" flipV="1">
            <a:off x="4427984" y="3645024"/>
            <a:ext cx="576064" cy="144016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1" idx="0"/>
          </p:cNvCxnSpPr>
          <p:nvPr/>
        </p:nvCxnSpPr>
        <p:spPr>
          <a:xfrm rot="16200000" flipV="1">
            <a:off x="3887924" y="3104964"/>
            <a:ext cx="504056" cy="25922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2159</TotalTime>
  <Words>2360</Words>
  <Application>Microsoft Macintosh PowerPoint</Application>
  <PresentationFormat>On-screen Show (4:3)</PresentationFormat>
  <Paragraphs>278</Paragraphs>
  <Slides>37</Slides>
  <Notes>30</Notes>
  <HiddenSlides>0</HiddenSlides>
  <MMClips>0</MMClips>
  <ScaleCrop>false</ScaleCrop>
  <HeadingPairs>
    <vt:vector size="6" baseType="variant">
      <vt:variant>
        <vt:lpstr>Theme</vt:lpstr>
      </vt:variant>
      <vt:variant>
        <vt:i4>6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37</vt:i4>
      </vt:variant>
    </vt:vector>
  </HeadingPairs>
  <TitlesOfParts>
    <vt:vector size="46" baseType="lpstr">
      <vt:lpstr>Theme1</vt:lpstr>
      <vt:lpstr>Custom Design</vt:lpstr>
      <vt:lpstr>1_Custom Design</vt:lpstr>
      <vt:lpstr>2_Custom Design</vt:lpstr>
      <vt:lpstr>3_Custom Design</vt:lpstr>
      <vt:lpstr>4_Custom Design</vt:lpstr>
      <vt:lpstr>Equation</vt:lpstr>
      <vt:lpstr>Worksheet</vt:lpstr>
      <vt:lpstr>Equação</vt:lpstr>
      <vt:lpstr>Debt Financing: Bond Valuation &amp; Forward Interest Rates</vt:lpstr>
      <vt:lpstr>Outline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My</dc:creator>
  <cp:lastModifiedBy>Clara Raposo</cp:lastModifiedBy>
  <cp:revision>363</cp:revision>
  <dcterms:created xsi:type="dcterms:W3CDTF">2010-05-13T17:30:24Z</dcterms:created>
  <dcterms:modified xsi:type="dcterms:W3CDTF">2014-09-16T23:41:46Z</dcterms:modified>
</cp:coreProperties>
</file>