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25"/>
  </p:notesMasterIdLst>
  <p:handoutMasterIdLst>
    <p:handoutMasterId r:id="rId26"/>
  </p:handoutMasterIdLst>
  <p:sldIdLst>
    <p:sldId id="263" r:id="rId2"/>
    <p:sldId id="328" r:id="rId3"/>
    <p:sldId id="324" r:id="rId4"/>
    <p:sldId id="372" r:id="rId5"/>
    <p:sldId id="373" r:id="rId6"/>
    <p:sldId id="375" r:id="rId7"/>
    <p:sldId id="374" r:id="rId8"/>
    <p:sldId id="376" r:id="rId9"/>
    <p:sldId id="377" r:id="rId10"/>
    <p:sldId id="378" r:id="rId11"/>
    <p:sldId id="400" r:id="rId12"/>
    <p:sldId id="379" r:id="rId13"/>
    <p:sldId id="383" r:id="rId14"/>
    <p:sldId id="384" r:id="rId15"/>
    <p:sldId id="407" r:id="rId16"/>
    <p:sldId id="389" r:id="rId17"/>
    <p:sldId id="391" r:id="rId18"/>
    <p:sldId id="392" r:id="rId19"/>
    <p:sldId id="408" r:id="rId20"/>
    <p:sldId id="393" r:id="rId21"/>
    <p:sldId id="395" r:id="rId22"/>
    <p:sldId id="382" r:id="rId23"/>
    <p:sldId id="396" r:id="rId24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27" autoAdjust="0"/>
  </p:normalViewPr>
  <p:slideViewPr>
    <p:cSldViewPr>
      <p:cViewPr varScale="1">
        <p:scale>
          <a:sx n="56" d="100"/>
          <a:sy n="56" d="100"/>
        </p:scale>
        <p:origin x="-13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GB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629" y="0"/>
            <a:ext cx="3076671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GB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560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GB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629" y="9723560"/>
            <a:ext cx="3076671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4166829-66EF-4A94-B5F8-781D0A6949D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6436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629" y="0"/>
            <a:ext cx="3076671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57" y="4861781"/>
            <a:ext cx="5207386" cy="460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560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629" y="9723560"/>
            <a:ext cx="3076671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2BC6BDB4-F6EE-49F3-AD7B-3C512ED174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357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99AF3C4D-7AAB-41EF-BA51-54AC24757D3B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5367" name="Picture 7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36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53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3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A03261-9FE8-4B64-96CA-0B3F03B18B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55C44-380F-4C25-A1B6-3F0A765B01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885950"/>
            <a:ext cx="8178800" cy="4171950"/>
          </a:xfrm>
        </p:spPr>
        <p:txBody>
          <a:bodyPr/>
          <a:lstStyle/>
          <a:p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293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0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4A205C7-C331-4532-BDD9-91C797FDE4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9ADFE-AE04-45C7-BACD-C0198E0847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AA6F8-F6AC-4BC7-AE7E-512F22BAEB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BBEA1-EFB9-4A61-9D40-438DA8CD25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75BFA-A4FC-430F-AE6B-70770E3066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E87CE-063B-4931-9053-28FE078556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DA603-4B86-48DA-A3C8-DBE566C117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9C481-DB01-4C46-B178-06F999C83C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37081-DDDC-4C6B-87B0-4400F358B5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fld id="{5E672219-E8B5-48E3-89E4-D543A0E60D3E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4343" name="Picture 7" descr="paint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33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43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43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33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43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43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33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43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43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33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43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43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33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43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43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z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y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x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5116F-ED2F-421D-8495-BD8B9BCE6CA8}" type="slidenum">
              <a:rPr lang="en-US"/>
              <a:pPr/>
              <a:t>1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rgbClr val="0000FF"/>
                </a:solidFill>
              </a:rPr>
              <a:t>Aula 5 A Teoria económica dos contratos I</a:t>
            </a:r>
            <a:endParaRPr lang="en-US" sz="480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79388" y="2057400"/>
            <a:ext cx="8640762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Tx/>
              <a:buAutoNum type="arabicPeriod" startAt="3"/>
            </a:pPr>
            <a:r>
              <a:rPr lang="pt-PT" sz="2400" b="1"/>
              <a:t>Teoria Económica dos Contratos I</a:t>
            </a:r>
          </a:p>
          <a:p>
            <a:pPr marL="914400" lvl="1" indent="-457200"/>
            <a:r>
              <a:rPr lang="pt-PT" sz="2400" b="1"/>
              <a:t>3.1 Contrato: elementos fundamentais e função</a:t>
            </a:r>
          </a:p>
          <a:p>
            <a:pPr marL="914400" lvl="1" indent="-457200"/>
            <a:r>
              <a:rPr lang="pt-PT" sz="2400" b="1"/>
              <a:t>3.2 Remédios para quebras de promessas contratuais </a:t>
            </a:r>
          </a:p>
          <a:p>
            <a:pPr marL="914400" lvl="1" indent="-457200"/>
            <a:r>
              <a:rPr lang="pt-PT" sz="2400" b="1"/>
              <a:t>3.3 As expectativas e a confiança nos contratos  </a:t>
            </a:r>
          </a:p>
          <a:p>
            <a:pPr marL="914400" lvl="1" indent="-457200"/>
            <a:r>
              <a:rPr lang="pt-PT" sz="2400" b="1"/>
              <a:t>3.4 Contratos completos e incompletos</a:t>
            </a:r>
          </a:p>
          <a:p>
            <a:pPr marL="914400" lvl="1" indent="-457200"/>
            <a:r>
              <a:rPr lang="pt-PT" sz="2400" b="1"/>
              <a:t>3.5 Contratos e fracassos de mercado</a:t>
            </a:r>
          </a:p>
          <a:p>
            <a:pPr marL="914400" lvl="1" indent="-457200"/>
            <a:endParaRPr lang="en-US" sz="2400" b="1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C40E-C883-4576-9025-3C5E0668AC4C}" type="slidenum">
              <a:rPr lang="en-US"/>
              <a:pPr/>
              <a:t>10</a:t>
            </a:fld>
            <a:endParaRPr 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z="2800" b="1">
                <a:solidFill>
                  <a:srgbClr val="0000FF"/>
                </a:solidFill>
              </a:rPr>
              <a:t>3.2 Remédios para quebra de promessas contratuais </a:t>
            </a:r>
            <a:endParaRPr kumimoji="0" lang="en-US" sz="2800" b="1">
              <a:solidFill>
                <a:srgbClr val="0000FF"/>
              </a:solidFill>
            </a:endParaRPr>
          </a:p>
        </p:txBody>
      </p:sp>
      <p:sp>
        <p:nvSpPr>
          <p:cNvPr id="152579" name="Text Box 3"/>
          <p:cNvSpPr txBox="1">
            <a:spLocks noChangeArrowheads="1"/>
          </p:cNvSpPr>
          <p:nvPr/>
        </p:nvSpPr>
        <p:spPr bwMode="auto">
          <a:xfrm>
            <a:off x="395288" y="5373688"/>
            <a:ext cx="8497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 sz="2000"/>
          </a:p>
        </p:txBody>
      </p:sp>
      <p:sp>
        <p:nvSpPr>
          <p:cNvPr id="152580" name="Text Box 4"/>
          <p:cNvSpPr txBox="1">
            <a:spLocks noChangeArrowheads="1"/>
          </p:cNvSpPr>
          <p:nvPr/>
        </p:nvSpPr>
        <p:spPr bwMode="auto">
          <a:xfrm>
            <a:off x="395288" y="5876925"/>
            <a:ext cx="87487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 sz="1800"/>
          </a:p>
        </p:txBody>
      </p:sp>
      <p:sp>
        <p:nvSpPr>
          <p:cNvPr id="152584" name="Text Box 8"/>
          <p:cNvSpPr txBox="1">
            <a:spLocks noChangeArrowheads="1"/>
          </p:cNvSpPr>
          <p:nvPr/>
        </p:nvSpPr>
        <p:spPr bwMode="auto">
          <a:xfrm>
            <a:off x="395288" y="1412875"/>
            <a:ext cx="84248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/>
              <a:t>O “remédio” em caso de incumprimento é aproximadamente (ignorando o custo de litigância) igual ao “preço” a pagar pela parte incumpridora (devedor). O custo social do incumprimento iguala o “custo” imposto no credor mais o custo em terceiros.    </a:t>
            </a:r>
            <a:endParaRPr lang="en-US" sz="1800"/>
          </a:p>
        </p:txBody>
      </p:sp>
      <p:sp>
        <p:nvSpPr>
          <p:cNvPr id="152585" name="Text Box 9"/>
          <p:cNvSpPr txBox="1">
            <a:spLocks noChangeArrowheads="1"/>
          </p:cNvSpPr>
          <p:nvPr/>
        </p:nvSpPr>
        <p:spPr bwMode="auto">
          <a:xfrm>
            <a:off x="250825" y="2420938"/>
            <a:ext cx="864235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 b="1" dirty="0"/>
              <a:t>Análise positiva</a:t>
            </a:r>
            <a:r>
              <a:rPr lang="pt-PT" sz="1800" dirty="0"/>
              <a:t>, considerando dois agentes racionais, egoístas e miópicos numa relação esporádica (</a:t>
            </a:r>
            <a:r>
              <a:rPr lang="pt-PT" sz="1800" i="1" dirty="0"/>
              <a:t>one shot game</a:t>
            </a:r>
            <a:r>
              <a:rPr lang="pt-PT" sz="1800" dirty="0"/>
              <a:t>). Ex: </a:t>
            </a:r>
            <a:r>
              <a:rPr lang="pt-PT" sz="1800" u="sng" dirty="0"/>
              <a:t>credor</a:t>
            </a:r>
            <a:r>
              <a:rPr lang="pt-PT" sz="1800" dirty="0"/>
              <a:t> paga (1º) e </a:t>
            </a:r>
            <a:r>
              <a:rPr lang="pt-PT" sz="1800" u="sng" dirty="0"/>
              <a:t>devedor</a:t>
            </a:r>
            <a:r>
              <a:rPr lang="pt-PT" sz="1800" dirty="0"/>
              <a:t> entrega (2º) mercadoria em 2 meses.</a:t>
            </a:r>
          </a:p>
          <a:p>
            <a:pPr>
              <a:spcBef>
                <a:spcPct val="50000"/>
              </a:spcBef>
            </a:pPr>
            <a:r>
              <a:rPr lang="pt-PT" sz="1800" dirty="0"/>
              <a:t>1 - Se </a:t>
            </a:r>
            <a:r>
              <a:rPr lang="pt-PT" sz="1800" dirty="0" smtClean="0"/>
              <a:t>custo </a:t>
            </a:r>
            <a:r>
              <a:rPr lang="pt-PT" sz="1800" dirty="0"/>
              <a:t>do </a:t>
            </a:r>
            <a:r>
              <a:rPr lang="pt-PT" sz="1800" dirty="0" smtClean="0"/>
              <a:t>cumprimento do devedor </a:t>
            </a:r>
            <a:r>
              <a:rPr lang="pt-PT" sz="1800" dirty="0"/>
              <a:t>&gt; </a:t>
            </a:r>
            <a:r>
              <a:rPr lang="pt-PT" sz="1800" dirty="0" smtClean="0"/>
              <a:t>responsab. </a:t>
            </a:r>
            <a:r>
              <a:rPr lang="pt-PT" sz="1800" dirty="0"/>
              <a:t>por quebra de cont. </a:t>
            </a:r>
          </a:p>
          <a:p>
            <a:pPr>
              <a:spcBef>
                <a:spcPct val="50000"/>
              </a:spcBef>
            </a:pPr>
            <a:r>
              <a:rPr lang="pt-PT" sz="1800" dirty="0"/>
              <a:t>2 - Se </a:t>
            </a:r>
            <a:r>
              <a:rPr lang="pt-PT" sz="1800" dirty="0" smtClean="0"/>
              <a:t>custo </a:t>
            </a:r>
            <a:r>
              <a:rPr lang="pt-PT" sz="1800" dirty="0"/>
              <a:t>do cumprimento </a:t>
            </a:r>
            <a:r>
              <a:rPr lang="pt-PT" sz="1800" dirty="0" smtClean="0"/>
              <a:t> do devedor&lt; responsab. por </a:t>
            </a:r>
            <a:r>
              <a:rPr lang="pt-PT" sz="1800" dirty="0"/>
              <a:t>quebra de cont. </a:t>
            </a:r>
            <a:endParaRPr lang="en-US" sz="1800" dirty="0"/>
          </a:p>
        </p:txBody>
      </p:sp>
      <p:sp>
        <p:nvSpPr>
          <p:cNvPr id="152586" name="Line 10"/>
          <p:cNvSpPr>
            <a:spLocks noChangeShapeType="1"/>
          </p:cNvSpPr>
          <p:nvPr/>
        </p:nvSpPr>
        <p:spPr bwMode="auto">
          <a:xfrm>
            <a:off x="7092280" y="3573016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52588" name="Text Box 12"/>
          <p:cNvSpPr txBox="1">
            <a:spLocks noChangeArrowheads="1"/>
          </p:cNvSpPr>
          <p:nvPr/>
        </p:nvSpPr>
        <p:spPr bwMode="auto">
          <a:xfrm>
            <a:off x="7488238" y="3357563"/>
            <a:ext cx="18367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 dirty="0" smtClean="0"/>
              <a:t>    incumprimento</a:t>
            </a:r>
            <a:endParaRPr lang="en-US" sz="1800" dirty="0"/>
          </a:p>
        </p:txBody>
      </p:sp>
      <p:sp>
        <p:nvSpPr>
          <p:cNvPr id="152591" name="Line 15"/>
          <p:cNvSpPr>
            <a:spLocks noChangeShapeType="1"/>
          </p:cNvSpPr>
          <p:nvPr/>
        </p:nvSpPr>
        <p:spPr bwMode="auto">
          <a:xfrm>
            <a:off x="6877050" y="4005263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52593" name="Text Box 17"/>
          <p:cNvSpPr txBox="1">
            <a:spLocks noChangeArrowheads="1"/>
          </p:cNvSpPr>
          <p:nvPr/>
        </p:nvSpPr>
        <p:spPr bwMode="auto">
          <a:xfrm>
            <a:off x="7488238" y="3789363"/>
            <a:ext cx="16557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/>
              <a:t>cumprimento</a:t>
            </a:r>
            <a:endParaRPr lang="en-US" sz="1800"/>
          </a:p>
        </p:txBody>
      </p:sp>
      <p:sp>
        <p:nvSpPr>
          <p:cNvPr id="152595" name="Text Box 19"/>
          <p:cNvSpPr txBox="1">
            <a:spLocks noChangeArrowheads="1"/>
          </p:cNvSpPr>
          <p:nvPr/>
        </p:nvSpPr>
        <p:spPr bwMode="auto">
          <a:xfrm>
            <a:off x="539750" y="4437063"/>
            <a:ext cx="8424863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 b="1"/>
              <a:t>Análise normativa</a:t>
            </a:r>
            <a:r>
              <a:rPr lang="pt-PT" sz="1800"/>
              <a:t>, </a:t>
            </a:r>
          </a:p>
          <a:p>
            <a:pPr>
              <a:spcBef>
                <a:spcPct val="50000"/>
              </a:spcBef>
            </a:pPr>
            <a:r>
              <a:rPr lang="pt-PT" sz="1800"/>
              <a:t>3- Se o custo do cumprimento devedor &gt; benefício para credor  </a:t>
            </a:r>
          </a:p>
          <a:p>
            <a:pPr>
              <a:spcBef>
                <a:spcPct val="50000"/>
              </a:spcBef>
            </a:pPr>
            <a:r>
              <a:rPr lang="pt-PT" sz="1800"/>
              <a:t>4 - Se o custo do cumprimento devedor &lt; benefício para credor </a:t>
            </a:r>
            <a:endParaRPr lang="en-US" sz="1800"/>
          </a:p>
        </p:txBody>
      </p:sp>
      <p:sp>
        <p:nvSpPr>
          <p:cNvPr id="152596" name="Line 20"/>
          <p:cNvSpPr>
            <a:spLocks noChangeShapeType="1"/>
          </p:cNvSpPr>
          <p:nvPr/>
        </p:nvSpPr>
        <p:spPr bwMode="auto">
          <a:xfrm>
            <a:off x="6443663" y="5084763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52597" name="Text Box 21"/>
          <p:cNvSpPr txBox="1">
            <a:spLocks noChangeArrowheads="1"/>
          </p:cNvSpPr>
          <p:nvPr/>
        </p:nvSpPr>
        <p:spPr bwMode="auto">
          <a:xfrm>
            <a:off x="7596188" y="4868863"/>
            <a:ext cx="15478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400" dirty="0"/>
              <a:t>É eficiente </a:t>
            </a:r>
            <a:r>
              <a:rPr lang="pt-PT" sz="1400" b="1" dirty="0" smtClean="0"/>
              <a:t>......................?</a:t>
            </a:r>
            <a:endParaRPr lang="en-US" sz="1400" b="1" dirty="0"/>
          </a:p>
        </p:txBody>
      </p:sp>
      <p:sp>
        <p:nvSpPr>
          <p:cNvPr id="152598" name="Text Box 22"/>
          <p:cNvSpPr txBox="1">
            <a:spLocks noChangeArrowheads="1"/>
          </p:cNvSpPr>
          <p:nvPr/>
        </p:nvSpPr>
        <p:spPr bwMode="auto">
          <a:xfrm>
            <a:off x="7596188" y="5445125"/>
            <a:ext cx="15478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400" dirty="0"/>
              <a:t>É eficiente </a:t>
            </a:r>
            <a:r>
              <a:rPr lang="pt-PT" sz="1400" b="1" dirty="0" smtClean="0"/>
              <a:t>......................?</a:t>
            </a:r>
            <a:endParaRPr lang="en-US" sz="1400" b="1" dirty="0"/>
          </a:p>
        </p:txBody>
      </p:sp>
      <p:sp>
        <p:nvSpPr>
          <p:cNvPr id="152599" name="Text Box 23"/>
          <p:cNvSpPr txBox="1">
            <a:spLocks noChangeArrowheads="1"/>
          </p:cNvSpPr>
          <p:nvPr/>
        </p:nvSpPr>
        <p:spPr bwMode="auto">
          <a:xfrm>
            <a:off x="323850" y="5949950"/>
            <a:ext cx="8569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/>
              <a:t>(1)=(3) e (2)=(4) se a responsabilidade por quebra (</a:t>
            </a:r>
            <a:r>
              <a:rPr lang="pt-PT" sz="1800" i="1"/>
              <a:t>liability for breaching</a:t>
            </a:r>
            <a:r>
              <a:rPr lang="pt-PT" sz="1800"/>
              <a:t>) igualar o benefício esperado para o credor do cumprimento do contrato. </a:t>
            </a:r>
            <a:endParaRPr lang="en-US" sz="18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C40E-C883-4576-9025-3C5E0668AC4C}" type="slidenum">
              <a:rPr lang="en-US"/>
              <a:pPr/>
              <a:t>11</a:t>
            </a:fld>
            <a:endParaRPr 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z="2800" b="1">
                <a:solidFill>
                  <a:srgbClr val="0000FF"/>
                </a:solidFill>
              </a:rPr>
              <a:t>3.2 Remédios para quebra de promessas contratuais </a:t>
            </a:r>
            <a:endParaRPr kumimoji="0" lang="en-US" sz="2800" b="1">
              <a:solidFill>
                <a:srgbClr val="0000FF"/>
              </a:solidFill>
            </a:endParaRPr>
          </a:p>
        </p:txBody>
      </p:sp>
      <p:sp>
        <p:nvSpPr>
          <p:cNvPr id="152579" name="Text Box 3"/>
          <p:cNvSpPr txBox="1">
            <a:spLocks noChangeArrowheads="1"/>
          </p:cNvSpPr>
          <p:nvPr/>
        </p:nvSpPr>
        <p:spPr bwMode="auto">
          <a:xfrm>
            <a:off x="395288" y="5373688"/>
            <a:ext cx="8497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 sz="2000"/>
          </a:p>
        </p:txBody>
      </p:sp>
      <p:sp>
        <p:nvSpPr>
          <p:cNvPr id="152580" name="Text Box 4"/>
          <p:cNvSpPr txBox="1">
            <a:spLocks noChangeArrowheads="1"/>
          </p:cNvSpPr>
          <p:nvPr/>
        </p:nvSpPr>
        <p:spPr bwMode="auto">
          <a:xfrm>
            <a:off x="395288" y="5876925"/>
            <a:ext cx="87487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 sz="1800"/>
          </a:p>
        </p:txBody>
      </p:sp>
      <p:sp>
        <p:nvSpPr>
          <p:cNvPr id="152584" name="Text Box 8"/>
          <p:cNvSpPr txBox="1">
            <a:spLocks noChangeArrowheads="1"/>
          </p:cNvSpPr>
          <p:nvPr/>
        </p:nvSpPr>
        <p:spPr bwMode="auto">
          <a:xfrm>
            <a:off x="395288" y="1412875"/>
            <a:ext cx="84248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/>
              <a:t>O “remédio” em caso de incumprimento é aproximadamente (ignorando o custo de litigância) igual ao “preço” a pagar pela parte incumpridora (devedor). O custo social do incumprimento iguala o “custo” imposto no credor mais o custo em terceiros.    </a:t>
            </a:r>
            <a:endParaRPr lang="en-US" sz="1800"/>
          </a:p>
        </p:txBody>
      </p:sp>
      <p:sp>
        <p:nvSpPr>
          <p:cNvPr id="152585" name="Text Box 9"/>
          <p:cNvSpPr txBox="1">
            <a:spLocks noChangeArrowheads="1"/>
          </p:cNvSpPr>
          <p:nvPr/>
        </p:nvSpPr>
        <p:spPr bwMode="auto">
          <a:xfrm>
            <a:off x="250825" y="2420938"/>
            <a:ext cx="864235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 b="1" dirty="0"/>
              <a:t>Análise positiva</a:t>
            </a:r>
            <a:r>
              <a:rPr lang="pt-PT" sz="1800" dirty="0"/>
              <a:t>, considerando dois agentes racionais, egoístas e miópicos numa relação esporádica (</a:t>
            </a:r>
            <a:r>
              <a:rPr lang="pt-PT" sz="1800" i="1" dirty="0"/>
              <a:t>one shot game</a:t>
            </a:r>
            <a:r>
              <a:rPr lang="pt-PT" sz="1800" dirty="0"/>
              <a:t>). Ex: </a:t>
            </a:r>
            <a:r>
              <a:rPr lang="pt-PT" sz="1800" u="sng" dirty="0"/>
              <a:t>credor</a:t>
            </a:r>
            <a:r>
              <a:rPr lang="pt-PT" sz="1800" dirty="0"/>
              <a:t> paga (1º) e </a:t>
            </a:r>
            <a:r>
              <a:rPr lang="pt-PT" sz="1800" u="sng" dirty="0"/>
              <a:t>devedor</a:t>
            </a:r>
            <a:r>
              <a:rPr lang="pt-PT" sz="1800" dirty="0"/>
              <a:t> entrega (2º) mercadoria em 2 meses.</a:t>
            </a:r>
          </a:p>
          <a:p>
            <a:pPr>
              <a:spcBef>
                <a:spcPct val="50000"/>
              </a:spcBef>
            </a:pPr>
            <a:r>
              <a:rPr lang="pt-PT" sz="1800" dirty="0"/>
              <a:t>1 - Se </a:t>
            </a:r>
            <a:r>
              <a:rPr lang="pt-PT" sz="1800" dirty="0" smtClean="0"/>
              <a:t>custo </a:t>
            </a:r>
            <a:r>
              <a:rPr lang="pt-PT" sz="1800" dirty="0"/>
              <a:t>do </a:t>
            </a:r>
            <a:r>
              <a:rPr lang="pt-PT" sz="1800" dirty="0" smtClean="0"/>
              <a:t>cumprimento do devedor </a:t>
            </a:r>
            <a:r>
              <a:rPr lang="pt-PT" sz="1800" dirty="0"/>
              <a:t>&gt; </a:t>
            </a:r>
            <a:r>
              <a:rPr lang="pt-PT" sz="1800" dirty="0" smtClean="0"/>
              <a:t>responsab. </a:t>
            </a:r>
            <a:r>
              <a:rPr lang="pt-PT" sz="1800" dirty="0"/>
              <a:t>por quebra de cont. </a:t>
            </a:r>
          </a:p>
          <a:p>
            <a:pPr>
              <a:spcBef>
                <a:spcPct val="50000"/>
              </a:spcBef>
            </a:pPr>
            <a:r>
              <a:rPr lang="pt-PT" sz="1800" dirty="0"/>
              <a:t>2 - Se </a:t>
            </a:r>
            <a:r>
              <a:rPr lang="pt-PT" sz="1800" dirty="0" smtClean="0"/>
              <a:t>custo </a:t>
            </a:r>
            <a:r>
              <a:rPr lang="pt-PT" sz="1800" dirty="0"/>
              <a:t>do cumprimento </a:t>
            </a:r>
            <a:r>
              <a:rPr lang="pt-PT" sz="1800" dirty="0" smtClean="0"/>
              <a:t> do devedor&lt; responsab. por </a:t>
            </a:r>
            <a:r>
              <a:rPr lang="pt-PT" sz="1800" dirty="0"/>
              <a:t>quebra de cont. </a:t>
            </a:r>
            <a:endParaRPr lang="en-US" sz="1800" dirty="0"/>
          </a:p>
        </p:txBody>
      </p:sp>
      <p:sp>
        <p:nvSpPr>
          <p:cNvPr id="152586" name="Line 10"/>
          <p:cNvSpPr>
            <a:spLocks noChangeShapeType="1"/>
          </p:cNvSpPr>
          <p:nvPr/>
        </p:nvSpPr>
        <p:spPr bwMode="auto">
          <a:xfrm>
            <a:off x="7092280" y="3573016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52588" name="Text Box 12"/>
          <p:cNvSpPr txBox="1">
            <a:spLocks noChangeArrowheads="1"/>
          </p:cNvSpPr>
          <p:nvPr/>
        </p:nvSpPr>
        <p:spPr bwMode="auto">
          <a:xfrm>
            <a:off x="7488238" y="3357563"/>
            <a:ext cx="18367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 dirty="0" smtClean="0"/>
              <a:t>    incumprimento</a:t>
            </a:r>
            <a:endParaRPr lang="en-US" sz="1800" dirty="0"/>
          </a:p>
        </p:txBody>
      </p:sp>
      <p:sp>
        <p:nvSpPr>
          <p:cNvPr id="152591" name="Line 15"/>
          <p:cNvSpPr>
            <a:spLocks noChangeShapeType="1"/>
          </p:cNvSpPr>
          <p:nvPr/>
        </p:nvSpPr>
        <p:spPr bwMode="auto">
          <a:xfrm>
            <a:off x="6877050" y="4005263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52593" name="Text Box 17"/>
          <p:cNvSpPr txBox="1">
            <a:spLocks noChangeArrowheads="1"/>
          </p:cNvSpPr>
          <p:nvPr/>
        </p:nvSpPr>
        <p:spPr bwMode="auto">
          <a:xfrm>
            <a:off x="7488238" y="3789363"/>
            <a:ext cx="16557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/>
              <a:t>cumprimento</a:t>
            </a:r>
            <a:endParaRPr lang="en-US" sz="1800"/>
          </a:p>
        </p:txBody>
      </p:sp>
      <p:sp>
        <p:nvSpPr>
          <p:cNvPr id="152595" name="Text Box 19"/>
          <p:cNvSpPr txBox="1">
            <a:spLocks noChangeArrowheads="1"/>
          </p:cNvSpPr>
          <p:nvPr/>
        </p:nvSpPr>
        <p:spPr bwMode="auto">
          <a:xfrm>
            <a:off x="539750" y="4437063"/>
            <a:ext cx="8424863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 b="1"/>
              <a:t>Análise normativa</a:t>
            </a:r>
            <a:r>
              <a:rPr lang="pt-PT" sz="1800"/>
              <a:t>, </a:t>
            </a:r>
          </a:p>
          <a:p>
            <a:pPr>
              <a:spcBef>
                <a:spcPct val="50000"/>
              </a:spcBef>
            </a:pPr>
            <a:r>
              <a:rPr lang="pt-PT" sz="1800"/>
              <a:t>3- Se o custo do cumprimento devedor &gt; benefício para credor  </a:t>
            </a:r>
          </a:p>
          <a:p>
            <a:pPr>
              <a:spcBef>
                <a:spcPct val="50000"/>
              </a:spcBef>
            </a:pPr>
            <a:r>
              <a:rPr lang="pt-PT" sz="1800"/>
              <a:t>4 - Se o custo do cumprimento devedor &lt; benefício para credor </a:t>
            </a:r>
            <a:endParaRPr lang="en-US" sz="1800"/>
          </a:p>
        </p:txBody>
      </p:sp>
      <p:sp>
        <p:nvSpPr>
          <p:cNvPr id="152596" name="Line 20"/>
          <p:cNvSpPr>
            <a:spLocks noChangeShapeType="1"/>
          </p:cNvSpPr>
          <p:nvPr/>
        </p:nvSpPr>
        <p:spPr bwMode="auto">
          <a:xfrm>
            <a:off x="6443663" y="5084763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52597" name="Text Box 21"/>
          <p:cNvSpPr txBox="1">
            <a:spLocks noChangeArrowheads="1"/>
          </p:cNvSpPr>
          <p:nvPr/>
        </p:nvSpPr>
        <p:spPr bwMode="auto">
          <a:xfrm>
            <a:off x="7596188" y="4868863"/>
            <a:ext cx="15478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400"/>
              <a:t>É eficiente </a:t>
            </a:r>
            <a:r>
              <a:rPr lang="pt-PT" sz="1400" b="1"/>
              <a:t>incumprimento</a:t>
            </a:r>
            <a:endParaRPr lang="en-US" sz="1400" b="1"/>
          </a:p>
        </p:txBody>
      </p:sp>
      <p:sp>
        <p:nvSpPr>
          <p:cNvPr id="152598" name="Text Box 22"/>
          <p:cNvSpPr txBox="1">
            <a:spLocks noChangeArrowheads="1"/>
          </p:cNvSpPr>
          <p:nvPr/>
        </p:nvSpPr>
        <p:spPr bwMode="auto">
          <a:xfrm>
            <a:off x="7596188" y="5445125"/>
            <a:ext cx="15478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400"/>
              <a:t>É eficiente </a:t>
            </a:r>
            <a:r>
              <a:rPr lang="pt-PT" sz="1400" b="1"/>
              <a:t>cumprimento</a:t>
            </a:r>
            <a:endParaRPr lang="en-US" sz="1400" b="1"/>
          </a:p>
        </p:txBody>
      </p:sp>
      <p:sp>
        <p:nvSpPr>
          <p:cNvPr id="152599" name="Text Box 23"/>
          <p:cNvSpPr txBox="1">
            <a:spLocks noChangeArrowheads="1"/>
          </p:cNvSpPr>
          <p:nvPr/>
        </p:nvSpPr>
        <p:spPr bwMode="auto">
          <a:xfrm>
            <a:off x="323850" y="5949950"/>
            <a:ext cx="8569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/>
              <a:t>(1)=(3) e (2)=(4) se a responsabilidade por quebra (</a:t>
            </a:r>
            <a:r>
              <a:rPr lang="pt-PT" sz="1800" i="1"/>
              <a:t>liability for breaching</a:t>
            </a:r>
            <a:r>
              <a:rPr lang="pt-PT" sz="1800"/>
              <a:t>) igualar o benefício esperado para o credor do cumprimento do contrato. </a:t>
            </a:r>
            <a:endParaRPr lang="en-US" sz="18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953E-3695-42F0-ADEB-F74A6BCC14BD}" type="slidenum">
              <a:rPr lang="en-US"/>
              <a:pPr/>
              <a:t>12</a:t>
            </a:fld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z="2800" b="1">
                <a:solidFill>
                  <a:srgbClr val="0000FF"/>
                </a:solidFill>
              </a:rPr>
              <a:t>3.2 Remédios para quebra de promessas contratuais</a:t>
            </a:r>
            <a:endParaRPr kumimoji="0" lang="en-US" sz="2800" b="1">
              <a:solidFill>
                <a:srgbClr val="0000FF"/>
              </a:solidFill>
            </a:endParaRPr>
          </a:p>
        </p:txBody>
      </p:sp>
      <p:sp>
        <p:nvSpPr>
          <p:cNvPr id="153603" name="Text Box 3"/>
          <p:cNvSpPr txBox="1">
            <a:spLocks noChangeArrowheads="1"/>
          </p:cNvSpPr>
          <p:nvPr/>
        </p:nvSpPr>
        <p:spPr bwMode="auto">
          <a:xfrm>
            <a:off x="395288" y="5373688"/>
            <a:ext cx="8497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 sz="2000"/>
          </a:p>
        </p:txBody>
      </p:sp>
      <p:sp>
        <p:nvSpPr>
          <p:cNvPr id="153604" name="Text Box 4"/>
          <p:cNvSpPr txBox="1">
            <a:spLocks noChangeArrowheads="1"/>
          </p:cNvSpPr>
          <p:nvPr/>
        </p:nvSpPr>
        <p:spPr bwMode="auto">
          <a:xfrm>
            <a:off x="395288" y="5876925"/>
            <a:ext cx="87487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 sz="1800"/>
          </a:p>
        </p:txBody>
      </p:sp>
      <p:sp>
        <p:nvSpPr>
          <p:cNvPr id="153608" name="Text Box 8"/>
          <p:cNvSpPr txBox="1">
            <a:spLocks noChangeArrowheads="1"/>
          </p:cNvSpPr>
          <p:nvPr/>
        </p:nvSpPr>
        <p:spPr bwMode="auto">
          <a:xfrm>
            <a:off x="467544" y="4941168"/>
            <a:ext cx="79914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2000" b="1" i="1" dirty="0"/>
              <a:t>Uma terceira função económica dos contratos é encorajar um empenho no cumprimento óptimo dos contratos (“optimal commitment to performing”).</a:t>
            </a:r>
            <a:endParaRPr lang="en-US" sz="2000" b="1" i="1" dirty="0"/>
          </a:p>
        </p:txBody>
      </p:sp>
      <p:sp>
        <p:nvSpPr>
          <p:cNvPr id="153609" name="Text Box 9"/>
          <p:cNvSpPr txBox="1">
            <a:spLocks noChangeArrowheads="1"/>
          </p:cNvSpPr>
          <p:nvPr/>
        </p:nvSpPr>
        <p:spPr bwMode="auto">
          <a:xfrm>
            <a:off x="395288" y="1773238"/>
            <a:ext cx="806450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 i="1" dirty="0"/>
              <a:t>Um remédio eficiente para a potencial quebra de contratos é pois a </a:t>
            </a:r>
            <a:r>
              <a:rPr lang="pt-PT" sz="1800" b="1" i="1" dirty="0"/>
              <a:t>reparação do interesse contratual positivo</a:t>
            </a:r>
            <a:r>
              <a:rPr lang="pt-PT" sz="1800" i="1" dirty="0"/>
              <a:t> através da </a:t>
            </a:r>
            <a:r>
              <a:rPr lang="pt-PT" sz="1800" b="1" i="1" dirty="0"/>
              <a:t>compensação perfeita por danos* esperados</a:t>
            </a:r>
            <a:r>
              <a:rPr lang="pt-PT" sz="1800" i="1" dirty="0"/>
              <a:t> (perfect expectation damages). O objectivo é o de colocar o “credor” na situaria em que ficaria se o contrato tivesse sido cumprido</a:t>
            </a:r>
            <a:r>
              <a:rPr lang="pt-PT" sz="1800" dirty="0"/>
              <a:t>.  </a:t>
            </a:r>
            <a:endParaRPr lang="en-US" sz="1800" dirty="0"/>
          </a:p>
          <a:p>
            <a:pPr>
              <a:spcBef>
                <a:spcPct val="50000"/>
              </a:spcBef>
            </a:pPr>
            <a:endParaRPr lang="en-US" sz="1800" dirty="0"/>
          </a:p>
        </p:txBody>
      </p:sp>
      <p:sp>
        <p:nvSpPr>
          <p:cNvPr id="153610" name="Text Box 10"/>
          <p:cNvSpPr txBox="1">
            <a:spLocks noChangeArrowheads="1"/>
          </p:cNvSpPr>
          <p:nvPr/>
        </p:nvSpPr>
        <p:spPr bwMode="auto">
          <a:xfrm>
            <a:off x="395288" y="3068638"/>
            <a:ext cx="80645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 dirty="0"/>
              <a:t>A </a:t>
            </a:r>
            <a:r>
              <a:rPr lang="pt-PT" sz="1800" b="1" dirty="0" smtClean="0"/>
              <a:t>responsabilidade por compensação perfeita por danos </a:t>
            </a:r>
            <a:r>
              <a:rPr lang="pt-PT" sz="1800" dirty="0" smtClean="0"/>
              <a:t>(</a:t>
            </a:r>
            <a:r>
              <a:rPr lang="pt-PT" sz="1800" i="1" dirty="0" smtClean="0"/>
              <a:t>perfect </a:t>
            </a:r>
            <a:r>
              <a:rPr lang="pt-PT" sz="1800" i="1" dirty="0"/>
              <a:t>expectation damages</a:t>
            </a:r>
            <a:r>
              <a:rPr lang="pt-PT" sz="1800" dirty="0" smtClean="0"/>
              <a:t>), quando o contrato afecta apenas as partes envolvidas, </a:t>
            </a:r>
            <a:r>
              <a:rPr lang="pt-PT" sz="1800" dirty="0"/>
              <a:t>cria incentivos óptimos para o cumprimento do contrato (quando deve ser cumprido) e para o não cumprimento quando é mais eficiente não cumprir. O “devedor”, nesta situação internaliza os custos do não cumprimento pelo que só irá </a:t>
            </a:r>
            <a:r>
              <a:rPr lang="pt-PT" sz="1800" i="1" dirty="0"/>
              <a:t>não</a:t>
            </a:r>
            <a:r>
              <a:rPr lang="pt-PT" sz="1800" dirty="0"/>
              <a:t> cumprir se o custo de cumprimento fôr superior ao benefício esperado pelo “credor”.</a:t>
            </a:r>
            <a:endParaRPr lang="en-US" sz="1800" dirty="0"/>
          </a:p>
        </p:txBody>
      </p:sp>
      <p:sp>
        <p:nvSpPr>
          <p:cNvPr id="153612" name="Text Box 12"/>
          <p:cNvSpPr txBox="1">
            <a:spLocks noChangeArrowheads="1"/>
          </p:cNvSpPr>
          <p:nvPr/>
        </p:nvSpPr>
        <p:spPr bwMode="auto">
          <a:xfrm>
            <a:off x="395536" y="6216650"/>
            <a:ext cx="82819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 i="1" dirty="0"/>
              <a:t>Nota *: A palavra “damages”, traduzida por </a:t>
            </a:r>
            <a:r>
              <a:rPr lang="pt-PT" sz="1800" b="1" i="1" dirty="0"/>
              <a:t>danos</a:t>
            </a:r>
            <a:r>
              <a:rPr lang="pt-PT" sz="1800" i="1" dirty="0"/>
              <a:t> significa um </a:t>
            </a:r>
            <a:r>
              <a:rPr lang="pt-PT" sz="1800" b="1" i="1" dirty="0"/>
              <a:t>não benefício</a:t>
            </a:r>
            <a:r>
              <a:rPr lang="pt-PT" sz="1800" i="1" dirty="0"/>
              <a:t> resultante do incumprimento do contrato.</a:t>
            </a:r>
            <a:endParaRPr lang="en-US" sz="18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592E5-CB67-4D82-B4BA-9B86533D8F3B}" type="slidenum">
              <a:rPr lang="en-US"/>
              <a:pPr/>
              <a:t>13</a:t>
            </a:fld>
            <a:endParaRPr 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z="2800" b="1">
                <a:solidFill>
                  <a:srgbClr val="0000FF"/>
                </a:solidFill>
              </a:rPr>
              <a:t>3.2 Remédios para quebra de promessas contratuais</a:t>
            </a:r>
            <a:endParaRPr kumimoji="0" lang="en-US" sz="2800" b="1">
              <a:solidFill>
                <a:srgbClr val="0000FF"/>
              </a:solidFill>
            </a:endParaRPr>
          </a:p>
        </p:txBody>
      </p:sp>
      <p:sp>
        <p:nvSpPr>
          <p:cNvPr id="157699" name="Text Box 3"/>
          <p:cNvSpPr txBox="1">
            <a:spLocks noChangeArrowheads="1"/>
          </p:cNvSpPr>
          <p:nvPr/>
        </p:nvSpPr>
        <p:spPr bwMode="auto">
          <a:xfrm>
            <a:off x="395288" y="5373688"/>
            <a:ext cx="8497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 sz="2000"/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395288" y="5876925"/>
            <a:ext cx="87487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 sz="1800"/>
          </a:p>
        </p:txBody>
      </p:sp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288925" y="1628775"/>
            <a:ext cx="8855075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 dirty="0"/>
              <a:t>Há vários remédios para a quebra de promessas contratuais:</a:t>
            </a:r>
          </a:p>
          <a:p>
            <a:pPr>
              <a:spcBef>
                <a:spcPct val="50000"/>
              </a:spcBef>
            </a:pPr>
            <a:r>
              <a:rPr lang="pt-PT" sz="1800" dirty="0"/>
              <a:t>1 – </a:t>
            </a:r>
            <a:r>
              <a:rPr lang="pt-PT" sz="1800" b="1" dirty="0"/>
              <a:t>Compensação perfeita por danos</a:t>
            </a:r>
            <a:r>
              <a:rPr lang="pt-PT" sz="1800" dirty="0"/>
              <a:t> (</a:t>
            </a:r>
            <a:r>
              <a:rPr lang="pt-PT" sz="1800" i="1" dirty="0"/>
              <a:t>perfect expectation damages</a:t>
            </a:r>
            <a:r>
              <a:rPr lang="pt-PT" sz="1800" dirty="0"/>
              <a:t>) que repara o interesse contratual positivo.</a:t>
            </a:r>
          </a:p>
          <a:p>
            <a:pPr>
              <a:spcBef>
                <a:spcPct val="50000"/>
              </a:spcBef>
            </a:pPr>
            <a:r>
              <a:rPr lang="pt-PT" sz="1800" dirty="0"/>
              <a:t>2 – </a:t>
            </a:r>
            <a:r>
              <a:rPr lang="pt-PT" sz="1800" b="1" dirty="0"/>
              <a:t>Cláusulas contratuais</a:t>
            </a:r>
            <a:r>
              <a:rPr lang="pt-PT" sz="1800" dirty="0"/>
              <a:t> que prevejam penalização/compensação em caso de incumprimento de acções geradoras de benefícios  (</a:t>
            </a:r>
            <a:r>
              <a:rPr lang="pt-PT" sz="1800" i="1" dirty="0"/>
              <a:t>liquidated damages</a:t>
            </a:r>
            <a:r>
              <a:rPr lang="pt-PT" sz="1800" dirty="0"/>
              <a:t>).</a:t>
            </a:r>
          </a:p>
          <a:p>
            <a:pPr>
              <a:spcBef>
                <a:spcPct val="50000"/>
              </a:spcBef>
            </a:pPr>
            <a:r>
              <a:rPr lang="pt-PT" sz="1400" dirty="0" smtClean="0"/>
              <a:t>3* </a:t>
            </a:r>
            <a:r>
              <a:rPr lang="pt-PT" sz="1400" dirty="0"/>
              <a:t>– </a:t>
            </a:r>
            <a:r>
              <a:rPr lang="pt-PT" sz="1400" b="1" dirty="0"/>
              <a:t>Compensação por danos de confiança (</a:t>
            </a:r>
            <a:r>
              <a:rPr lang="pt-PT" sz="1400" i="1" dirty="0"/>
              <a:t>reliance damages)</a:t>
            </a:r>
            <a:r>
              <a:rPr lang="pt-PT" sz="1400" dirty="0"/>
              <a:t> visa a reparação do interesse contratual </a:t>
            </a:r>
            <a:r>
              <a:rPr lang="pt-PT" sz="1400" u="sng" dirty="0"/>
              <a:t>negativo.</a:t>
            </a:r>
            <a:r>
              <a:rPr lang="pt-PT" sz="1400" dirty="0"/>
              <a:t> O objectivo é colocar o lesado (“credor”) na situação em que estaria se não tivesse depositado </a:t>
            </a:r>
            <a:r>
              <a:rPr lang="pt-PT" sz="1400" b="1" dirty="0"/>
              <a:t>confiança </a:t>
            </a:r>
            <a:r>
              <a:rPr lang="pt-PT" sz="1400" dirty="0"/>
              <a:t>(</a:t>
            </a:r>
            <a:r>
              <a:rPr lang="pt-PT" sz="1400" i="1" dirty="0"/>
              <a:t>reliance</a:t>
            </a:r>
            <a:r>
              <a:rPr lang="pt-PT" sz="1400" dirty="0"/>
              <a:t>) na celebração do contrato.</a:t>
            </a:r>
          </a:p>
          <a:p>
            <a:pPr>
              <a:spcBef>
                <a:spcPct val="50000"/>
              </a:spcBef>
            </a:pPr>
            <a:r>
              <a:rPr lang="pt-PT" sz="1800" dirty="0"/>
              <a:t>4 – A </a:t>
            </a:r>
            <a:r>
              <a:rPr lang="pt-PT" sz="1800" b="1" dirty="0"/>
              <a:t>execução específica - </a:t>
            </a:r>
            <a:r>
              <a:rPr lang="pt-PT" sz="1800" dirty="0"/>
              <a:t>sentença judicial que produz os efeitos da declaração negocial do faltoso (“devedor”).  </a:t>
            </a:r>
            <a:r>
              <a:rPr lang="pt-PT" sz="1400" dirty="0"/>
              <a:t>(Ex: contrato promessa de compra e venda de prédio não registado em nome de promitente vendedor. Réus (prom. Vend.) recusaram a celebração de escritura)</a:t>
            </a:r>
            <a:r>
              <a:rPr lang="pt-PT" sz="1800" dirty="0"/>
              <a:t> </a:t>
            </a:r>
            <a:endParaRPr lang="pt-PT" sz="1800" dirty="0" smtClean="0"/>
          </a:p>
          <a:p>
            <a:pPr>
              <a:spcBef>
                <a:spcPct val="50000"/>
              </a:spcBef>
            </a:pPr>
            <a:endParaRPr lang="pt-PT" sz="1800" dirty="0" smtClean="0"/>
          </a:p>
          <a:p>
            <a:pPr>
              <a:spcBef>
                <a:spcPct val="50000"/>
              </a:spcBef>
            </a:pPr>
            <a:r>
              <a:rPr lang="pt-PT" sz="1800" dirty="0" smtClean="0"/>
              <a:t>* </a:t>
            </a:r>
            <a:r>
              <a:rPr lang="pt-PT" sz="1400" dirty="0" smtClean="0"/>
              <a:t>Não considerar este conceito. Cooter e Ulen alteraram subtancialmente (de 5 pg. para 2 pags) o tratamento da confiança (</a:t>
            </a:r>
            <a:r>
              <a:rPr lang="pt-PT" sz="1400" i="1" dirty="0" smtClean="0"/>
              <a:t>reliance</a:t>
            </a:r>
            <a:r>
              <a:rPr lang="pt-PT" sz="1400" dirty="0" smtClean="0"/>
              <a:t>) da edição de 2004 para 2014. Este conceito desapareceu. Curiosamente </a:t>
            </a:r>
            <a:r>
              <a:rPr lang="pt-PT" sz="1400" i="1" dirty="0" smtClean="0"/>
              <a:t>perfect expectation damages </a:t>
            </a:r>
            <a:r>
              <a:rPr lang="pt-PT" sz="1400" dirty="0" smtClean="0"/>
              <a:t>sai do indice remissivo. </a:t>
            </a:r>
            <a:endParaRPr lang="pt-PT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6787-BC9C-49CB-93F0-F92128BB0F3C}" type="slidenum">
              <a:rPr lang="en-US"/>
              <a:pPr/>
              <a:t>14</a:t>
            </a:fld>
            <a:endParaRPr 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z="2800" b="1">
                <a:solidFill>
                  <a:srgbClr val="0000FF"/>
                </a:solidFill>
              </a:rPr>
              <a:t>3.2 Remédios para quebra de promessas contratuais</a:t>
            </a:r>
            <a:endParaRPr kumimoji="0" lang="en-US" sz="2800" b="1">
              <a:solidFill>
                <a:srgbClr val="0000FF"/>
              </a:solidFill>
            </a:endParaRPr>
          </a:p>
        </p:txBody>
      </p:sp>
      <p:sp>
        <p:nvSpPr>
          <p:cNvPr id="158723" name="Text Box 3"/>
          <p:cNvSpPr txBox="1">
            <a:spLocks noChangeArrowheads="1"/>
          </p:cNvSpPr>
          <p:nvPr/>
        </p:nvSpPr>
        <p:spPr bwMode="auto">
          <a:xfrm>
            <a:off x="395288" y="5373688"/>
            <a:ext cx="8497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 sz="2000"/>
          </a:p>
        </p:txBody>
      </p:sp>
      <p:sp>
        <p:nvSpPr>
          <p:cNvPr id="158724" name="Text Box 4"/>
          <p:cNvSpPr txBox="1">
            <a:spLocks noChangeArrowheads="1"/>
          </p:cNvSpPr>
          <p:nvPr/>
        </p:nvSpPr>
        <p:spPr bwMode="auto">
          <a:xfrm>
            <a:off x="395288" y="5876925"/>
            <a:ext cx="87487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 sz="1800"/>
          </a:p>
        </p:txBody>
      </p:sp>
      <p:sp>
        <p:nvSpPr>
          <p:cNvPr id="158725" name="Text Box 5"/>
          <p:cNvSpPr txBox="1">
            <a:spLocks noChangeArrowheads="1"/>
          </p:cNvSpPr>
          <p:nvPr/>
        </p:nvSpPr>
        <p:spPr bwMode="auto">
          <a:xfrm>
            <a:off x="288925" y="1628775"/>
            <a:ext cx="885507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pt-PT" sz="1800" dirty="0"/>
          </a:p>
          <a:p>
            <a:r>
              <a:rPr lang="pt-PT" sz="1800" dirty="0"/>
              <a:t>- Os remédios 1), 3) e 4) são remédios extra-contratuais enquanto que 2) é um remédio inserido no contrato.</a:t>
            </a:r>
          </a:p>
          <a:p>
            <a:endParaRPr lang="pt-PT" sz="1800" dirty="0"/>
          </a:p>
          <a:p>
            <a:pPr>
              <a:buFontTx/>
              <a:buChar char="-"/>
            </a:pPr>
            <a:r>
              <a:rPr lang="pt-PT" sz="1800" dirty="0"/>
              <a:t>A introduzir uma </a:t>
            </a:r>
            <a:r>
              <a:rPr lang="pt-PT" sz="1800" b="1" dirty="0"/>
              <a:t>cláusula contratual</a:t>
            </a:r>
            <a:r>
              <a:rPr lang="pt-PT" sz="1800" dirty="0"/>
              <a:t> (2) que preveja o incumprimento das acções relevantes do negócio, ambas as partes </a:t>
            </a:r>
            <a:r>
              <a:rPr lang="pt-PT" sz="1800" i="1" dirty="0"/>
              <a:t>ex ante </a:t>
            </a:r>
            <a:r>
              <a:rPr lang="pt-PT" sz="1800" dirty="0"/>
              <a:t>preferirão a </a:t>
            </a:r>
            <a:r>
              <a:rPr lang="pt-PT" sz="1800" b="1" dirty="0"/>
              <a:t>compensação perfeita por danos esperados </a:t>
            </a:r>
            <a:r>
              <a:rPr lang="pt-PT" sz="1800" dirty="0"/>
              <a:t>pois induz comportamento eficiente das partes</a:t>
            </a:r>
            <a:r>
              <a:rPr lang="pt-PT" sz="1800" b="1" dirty="0"/>
              <a:t>. </a:t>
            </a:r>
          </a:p>
          <a:p>
            <a:pPr>
              <a:buFontTx/>
              <a:buChar char="-"/>
            </a:pPr>
            <a:endParaRPr lang="pt-PT" sz="1800" b="1" dirty="0"/>
          </a:p>
          <a:p>
            <a:pPr>
              <a:buFontTx/>
              <a:buChar char="-"/>
            </a:pPr>
            <a:r>
              <a:rPr lang="pt-PT" sz="1800" b="1" dirty="0"/>
              <a:t>- </a:t>
            </a:r>
            <a:r>
              <a:rPr lang="pt-PT" sz="1800" dirty="0"/>
              <a:t>Há, contudo, vantagens e inconvenientes de introduzir essa (e outras) clásulas contratuais em </a:t>
            </a:r>
            <a:r>
              <a:rPr lang="pt-PT" sz="1800" b="1" dirty="0"/>
              <a:t>contratos</a:t>
            </a:r>
            <a:r>
              <a:rPr lang="pt-PT" sz="1800" dirty="0"/>
              <a:t> que são necessariamente </a:t>
            </a:r>
            <a:r>
              <a:rPr lang="pt-PT" sz="1800" b="1" dirty="0"/>
              <a:t>incompletos</a:t>
            </a:r>
            <a:r>
              <a:rPr lang="pt-PT" sz="1800" dirty="0"/>
              <a:t> (ver ponto 3.5 adiante).</a:t>
            </a:r>
          </a:p>
          <a:p>
            <a:endParaRPr lang="pt-PT" sz="1800" dirty="0"/>
          </a:p>
          <a:p>
            <a:r>
              <a:rPr lang="pt-PT" sz="1800" dirty="0"/>
              <a:t>- A </a:t>
            </a:r>
            <a:r>
              <a:rPr lang="pt-PT" sz="1800" b="1" dirty="0"/>
              <a:t>execução específica</a:t>
            </a:r>
            <a:r>
              <a:rPr lang="pt-PT" sz="1800" dirty="0"/>
              <a:t> a maior parte das vezes não é viável, mas quando é tem propriedades interessantes. </a:t>
            </a:r>
          </a:p>
          <a:p>
            <a:endParaRPr lang="pt-PT" sz="1800" dirty="0"/>
          </a:p>
          <a:p>
            <a:r>
              <a:rPr lang="pt-PT" sz="1200" dirty="0" smtClean="0"/>
              <a:t>(</a:t>
            </a:r>
            <a:r>
              <a:rPr lang="pt-PT" sz="1200" i="1" dirty="0" smtClean="0"/>
              <a:t>Nota: em Cooter e Ulen (2004) a </a:t>
            </a:r>
            <a:r>
              <a:rPr lang="pt-PT" sz="1200" b="1" i="1" dirty="0"/>
              <a:t>compensação por danos de confiança</a:t>
            </a:r>
            <a:r>
              <a:rPr lang="pt-PT" sz="1200" i="1" dirty="0"/>
              <a:t> (reliance damages) toma como situação de referência o momento anterior à expectativa de negócio (ver 3.3 a seguir), enquanto a </a:t>
            </a:r>
            <a:r>
              <a:rPr lang="pt-PT" sz="1200" b="1" i="1" dirty="0"/>
              <a:t>compensação perfeita por danos </a:t>
            </a:r>
            <a:r>
              <a:rPr lang="pt-PT" sz="1200" i="1" dirty="0"/>
              <a:t>toma como referência a situação que adviria do cumprimento do </a:t>
            </a:r>
            <a:r>
              <a:rPr lang="pt-PT" sz="1200" i="1" dirty="0" smtClean="0"/>
              <a:t>negócio). </a:t>
            </a:r>
            <a:endParaRPr lang="en-US" sz="12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97EB-F8A2-458B-8AD2-F700C0C628BB}" type="slidenum">
              <a:rPr lang="en-US"/>
              <a:pPr/>
              <a:t>15</a:t>
            </a:fld>
            <a:endParaRPr lang="en-US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z="2800" b="1" dirty="0" smtClean="0">
                <a:solidFill>
                  <a:srgbClr val="0000FF"/>
                </a:solidFill>
              </a:rPr>
              <a:t>3.3 As expectativas e confiança nos contratos</a:t>
            </a:r>
            <a:endParaRPr kumimoji="0" lang="en-US" sz="2800" b="1" dirty="0">
              <a:solidFill>
                <a:srgbClr val="0000FF"/>
              </a:solidFill>
            </a:endParaRPr>
          </a:p>
        </p:txBody>
      </p:sp>
      <p:sp>
        <p:nvSpPr>
          <p:cNvPr id="172035" name="Text Box 3"/>
          <p:cNvSpPr txBox="1">
            <a:spLocks noChangeArrowheads="1"/>
          </p:cNvSpPr>
          <p:nvPr/>
        </p:nvSpPr>
        <p:spPr bwMode="auto">
          <a:xfrm>
            <a:off x="395288" y="5373688"/>
            <a:ext cx="8497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 sz="2000"/>
          </a:p>
        </p:txBody>
      </p:sp>
      <p:sp>
        <p:nvSpPr>
          <p:cNvPr id="172036" name="Text Box 4"/>
          <p:cNvSpPr txBox="1">
            <a:spLocks noChangeArrowheads="1"/>
          </p:cNvSpPr>
          <p:nvPr/>
        </p:nvSpPr>
        <p:spPr bwMode="auto">
          <a:xfrm>
            <a:off x="395288" y="5876925"/>
            <a:ext cx="87487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 sz="1800"/>
          </a:p>
        </p:txBody>
      </p:sp>
      <p:sp>
        <p:nvSpPr>
          <p:cNvPr id="172037" name="Text Box 5"/>
          <p:cNvSpPr txBox="1">
            <a:spLocks noChangeArrowheads="1"/>
          </p:cNvSpPr>
          <p:nvPr/>
        </p:nvSpPr>
        <p:spPr bwMode="auto">
          <a:xfrm>
            <a:off x="425872" y="1556792"/>
            <a:ext cx="8208963" cy="54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pt-PT" sz="1800" dirty="0" smtClean="0"/>
              <a:t>A expectativa de realização de um contrato leva a comportamentos de antecipação quer do ponto de vista de </a:t>
            </a:r>
            <a:r>
              <a:rPr lang="pt-PT" sz="1800" u="sng" dirty="0" smtClean="0"/>
              <a:t>precaução</a:t>
            </a:r>
            <a:r>
              <a:rPr lang="pt-PT" sz="1800" dirty="0" smtClean="0"/>
              <a:t> da parte do  “devedor”/</a:t>
            </a:r>
            <a:r>
              <a:rPr lang="pt-PT" sz="1800" i="1" dirty="0" smtClean="0"/>
              <a:t>promisee,</a:t>
            </a:r>
            <a:r>
              <a:rPr lang="pt-PT" sz="1800" dirty="0" smtClean="0"/>
              <a:t> quer do ponto de vista da </a:t>
            </a:r>
            <a:r>
              <a:rPr lang="pt-PT" sz="1800" u="sng" dirty="0" smtClean="0"/>
              <a:t>confiança </a:t>
            </a:r>
            <a:r>
              <a:rPr lang="pt-PT" sz="1800" dirty="0" smtClean="0"/>
              <a:t>(reliance) depositada no contrato pelo “credor”/</a:t>
            </a:r>
            <a:r>
              <a:rPr lang="pt-PT" sz="1800" i="1" dirty="0" smtClean="0"/>
              <a:t>promissor</a:t>
            </a:r>
            <a:r>
              <a:rPr lang="pt-PT" sz="1800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pt-PT" sz="1800" b="1" dirty="0" smtClean="0"/>
              <a:t>“A confiança é a alteração na posição do credor derivada da promessa”</a:t>
            </a:r>
            <a:endParaRPr lang="pt-PT" sz="1800" dirty="0" smtClean="0"/>
          </a:p>
          <a:p>
            <a:pPr>
              <a:spcBef>
                <a:spcPct val="50000"/>
              </a:spcBef>
              <a:buFontTx/>
              <a:buChar char="-"/>
            </a:pPr>
            <a:r>
              <a:rPr lang="pt-PT" sz="1800" i="1" dirty="0" smtClean="0"/>
              <a:t>Quando o contrato afecta apenas as partes envolvidas </a:t>
            </a:r>
            <a:r>
              <a:rPr lang="pt-PT" sz="1800" b="1" i="1" dirty="0" smtClean="0">
                <a:solidFill>
                  <a:srgbClr val="FF0000"/>
                </a:solidFill>
              </a:rPr>
              <a:t>a responsabilidade por compensação perfeita por danos </a:t>
            </a:r>
            <a:r>
              <a:rPr lang="pt-PT" sz="1800" b="1" i="1" dirty="0" smtClean="0"/>
              <a:t>dá ao </a:t>
            </a:r>
            <a:r>
              <a:rPr lang="pt-PT" sz="1800" b="1" i="1" dirty="0" smtClean="0"/>
              <a:t>devedor</a:t>
            </a:r>
            <a:r>
              <a:rPr lang="pt-PT" sz="1800" i="1" dirty="0" smtClean="0"/>
              <a:t> </a:t>
            </a:r>
            <a:r>
              <a:rPr lang="pt-PT" sz="1800" i="1" dirty="0" smtClean="0"/>
              <a:t>(</a:t>
            </a:r>
            <a:r>
              <a:rPr lang="pt-PT" sz="1800" i="1" dirty="0" err="1" smtClean="0"/>
              <a:t>promisor</a:t>
            </a:r>
            <a:r>
              <a:rPr lang="pt-PT" sz="1800" i="1" dirty="0" smtClean="0"/>
              <a:t>) </a:t>
            </a:r>
            <a:r>
              <a:rPr lang="pt-PT" sz="1800" b="1" i="1" dirty="0" smtClean="0"/>
              <a:t>incentivos eficientes </a:t>
            </a:r>
            <a:r>
              <a:rPr lang="pt-PT" sz="1800" i="1" dirty="0" smtClean="0"/>
              <a:t>para adoptar </a:t>
            </a:r>
            <a:r>
              <a:rPr lang="pt-PT" sz="1800" i="1" u="sng" dirty="0" smtClean="0"/>
              <a:t>precaução</a:t>
            </a:r>
            <a:r>
              <a:rPr lang="pt-PT" sz="1800" i="1" dirty="0" smtClean="0"/>
              <a:t> contra o incumprimento. </a:t>
            </a:r>
          </a:p>
          <a:p>
            <a:pPr>
              <a:spcBef>
                <a:spcPct val="50000"/>
              </a:spcBef>
              <a:buFontTx/>
              <a:buChar char="-"/>
            </a:pPr>
            <a:endParaRPr lang="pt-PT" sz="1800" dirty="0" smtClean="0"/>
          </a:p>
          <a:p>
            <a:pPr>
              <a:spcBef>
                <a:spcPct val="50000"/>
              </a:spcBef>
              <a:buFontTx/>
              <a:buChar char="-"/>
            </a:pPr>
            <a:r>
              <a:rPr lang="pt-PT" sz="1800" i="1" dirty="0" smtClean="0"/>
              <a:t>Quando o contrato afecta apenas as partes envolvidas a </a:t>
            </a:r>
            <a:r>
              <a:rPr lang="pt-PT" sz="1800" b="1" i="1" dirty="0" smtClean="0">
                <a:solidFill>
                  <a:srgbClr val="FF0000"/>
                </a:solidFill>
              </a:rPr>
              <a:t>responsabilidade por compensação perfeita por danos </a:t>
            </a:r>
            <a:r>
              <a:rPr lang="pt-PT" sz="1800" b="1" i="1" dirty="0" smtClean="0"/>
              <a:t>dá ao </a:t>
            </a:r>
            <a:r>
              <a:rPr lang="pt-PT" sz="1800" b="1" i="1" dirty="0" smtClean="0"/>
              <a:t>credor</a:t>
            </a:r>
            <a:r>
              <a:rPr lang="pt-PT" sz="1800" i="1" dirty="0" smtClean="0"/>
              <a:t> </a:t>
            </a:r>
            <a:r>
              <a:rPr lang="pt-PT" sz="1800" i="1" dirty="0" smtClean="0"/>
              <a:t>(promissee) </a:t>
            </a:r>
            <a:r>
              <a:rPr lang="pt-PT" sz="1800" b="1" i="1" dirty="0" smtClean="0"/>
              <a:t>incentivos ineficientes</a:t>
            </a:r>
            <a:r>
              <a:rPr lang="pt-PT" sz="1800" i="1" dirty="0" smtClean="0"/>
              <a:t> para adoptar </a:t>
            </a:r>
            <a:r>
              <a:rPr lang="pt-PT" sz="1800" i="1" u="sng" dirty="0" smtClean="0"/>
              <a:t>confiança</a:t>
            </a:r>
            <a:r>
              <a:rPr lang="pt-PT" sz="1800" i="1" dirty="0" smtClean="0"/>
              <a:t> contra o incumprimento. </a:t>
            </a:r>
            <a:endParaRPr lang="pt-PT" sz="1800" i="1" dirty="0" smtClean="0"/>
          </a:p>
          <a:p>
            <a:pPr>
              <a:spcBef>
                <a:spcPct val="50000"/>
              </a:spcBef>
              <a:buFontTx/>
              <a:buChar char="-"/>
            </a:pPr>
            <a:r>
              <a:rPr lang="pt-PT" sz="1800" i="1" dirty="0" smtClean="0"/>
              <a:t> Se o credor souber que está protegido pelo incumprimento do devedor através da regra legal de responsabilidade por compensação perfeita por danos irá confiar </a:t>
            </a:r>
            <a:r>
              <a:rPr lang="pt-PT" sz="1800" i="1" u="sng" dirty="0" smtClean="0"/>
              <a:t>em excesso</a:t>
            </a:r>
            <a:r>
              <a:rPr lang="pt-PT" sz="1800" i="1" dirty="0" smtClean="0"/>
              <a:t> no cumprimento do contrato  em relação à confiança óptima.</a:t>
            </a:r>
            <a:endParaRPr lang="pt-PT" sz="1800" dirty="0" smtClean="0"/>
          </a:p>
          <a:p>
            <a:pPr>
              <a:spcBef>
                <a:spcPct val="50000"/>
              </a:spcBef>
            </a:pPr>
            <a:r>
              <a:rPr lang="pt-PT" sz="1800" dirty="0" smtClean="0"/>
              <a:t>Nota: A análise de Cooter e </a:t>
            </a:r>
            <a:r>
              <a:rPr lang="pt-PT" sz="1800" dirty="0" err="1" smtClean="0"/>
              <a:t>Ulen</a:t>
            </a:r>
            <a:r>
              <a:rPr lang="pt-PT" sz="1800" dirty="0" smtClean="0"/>
              <a:t> (2014) </a:t>
            </a:r>
            <a:r>
              <a:rPr lang="pt-PT" sz="1800" dirty="0" smtClean="0"/>
              <a:t>foi alterada em relação à edição de </a:t>
            </a:r>
            <a:r>
              <a:rPr lang="pt-PT" sz="1800" dirty="0" smtClean="0"/>
              <a:t>2004.</a:t>
            </a:r>
            <a:endParaRPr lang="pt-PT" sz="1800" dirty="0" smtClean="0"/>
          </a:p>
          <a:p>
            <a:pPr>
              <a:spcBef>
                <a:spcPct val="50000"/>
              </a:spcBef>
            </a:pPr>
            <a:r>
              <a:rPr lang="pt-PT" sz="1800" dirty="0" smtClean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D5A8-8FC5-4BB9-9506-327E8CE7E834}" type="slidenum">
              <a:rPr lang="en-US"/>
              <a:pPr/>
              <a:t>16</a:t>
            </a:fld>
            <a:endParaRPr lang="en-US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z="2800" b="1" dirty="0" smtClean="0">
                <a:solidFill>
                  <a:srgbClr val="0000FF"/>
                </a:solidFill>
              </a:rPr>
              <a:t>3.4 </a:t>
            </a:r>
            <a:r>
              <a:rPr kumimoji="0" lang="pt-PT" sz="2800" b="1" dirty="0">
                <a:solidFill>
                  <a:srgbClr val="0000FF"/>
                </a:solidFill>
              </a:rPr>
              <a:t>Contratos completos e incompletos</a:t>
            </a:r>
            <a:endParaRPr kumimoji="0" lang="en-US" sz="2800" b="1" dirty="0">
              <a:solidFill>
                <a:srgbClr val="0000FF"/>
              </a:solidFill>
            </a:endParaRPr>
          </a:p>
        </p:txBody>
      </p:sp>
      <p:sp>
        <p:nvSpPr>
          <p:cNvPr id="166915" name="Text Box 3"/>
          <p:cNvSpPr txBox="1">
            <a:spLocks noChangeArrowheads="1"/>
          </p:cNvSpPr>
          <p:nvPr/>
        </p:nvSpPr>
        <p:spPr bwMode="auto">
          <a:xfrm>
            <a:off x="395288" y="5373688"/>
            <a:ext cx="8497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 sz="2000"/>
          </a:p>
        </p:txBody>
      </p:sp>
      <p:sp>
        <p:nvSpPr>
          <p:cNvPr id="166916" name="Text Box 4"/>
          <p:cNvSpPr txBox="1">
            <a:spLocks noChangeArrowheads="1"/>
          </p:cNvSpPr>
          <p:nvPr/>
        </p:nvSpPr>
        <p:spPr bwMode="auto">
          <a:xfrm>
            <a:off x="395288" y="5876925"/>
            <a:ext cx="87487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 sz="1800"/>
          </a:p>
        </p:txBody>
      </p:sp>
      <p:sp>
        <p:nvSpPr>
          <p:cNvPr id="166917" name="Text Box 5"/>
          <p:cNvSpPr txBox="1">
            <a:spLocks noChangeArrowheads="1"/>
          </p:cNvSpPr>
          <p:nvPr/>
        </p:nvSpPr>
        <p:spPr bwMode="auto">
          <a:xfrm>
            <a:off x="395288" y="1628775"/>
            <a:ext cx="8424862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 dirty="0"/>
              <a:t>Um contrato que fosse feito após apreciação de todas as possíveis contingências futuras e que para elas estabelecesse a partilha de risco entre as partes, que contivesse toda a informação relevante e cujas cláusulas ponderassem todos os possíveis ganhos com o negócio jurídico entre as partes bem como a respectiva repartição seria um </a:t>
            </a:r>
            <a:r>
              <a:rPr lang="pt-PT" sz="1800" b="1" dirty="0"/>
              <a:t>contrato completo.</a:t>
            </a:r>
          </a:p>
          <a:p>
            <a:pPr>
              <a:spcBef>
                <a:spcPct val="50000"/>
              </a:spcBef>
            </a:pPr>
            <a:r>
              <a:rPr lang="pt-PT" sz="1800" dirty="0"/>
              <a:t>Não há contratos completos</a:t>
            </a:r>
            <a:r>
              <a:rPr lang="pt-PT" sz="1800" b="1" dirty="0"/>
              <a:t>, pois</a:t>
            </a:r>
            <a:r>
              <a:rPr lang="pt-PT" sz="1800" dirty="0"/>
              <a:t> todos </a:t>
            </a:r>
            <a:r>
              <a:rPr lang="pt-PT" sz="1800" b="1" dirty="0"/>
              <a:t>os contratos são incompletos</a:t>
            </a:r>
            <a:r>
              <a:rPr lang="pt-PT" sz="1800" dirty="0"/>
              <a:t>, ou imperfeitos:</a:t>
            </a:r>
          </a:p>
          <a:p>
            <a:pPr>
              <a:spcBef>
                <a:spcPct val="50000"/>
              </a:spcBef>
            </a:pPr>
            <a:r>
              <a:rPr lang="pt-PT" sz="1800" dirty="0"/>
              <a:t>- É impossível prever todas as contigências futuras,</a:t>
            </a:r>
          </a:p>
          <a:p>
            <a:pPr>
              <a:spcBef>
                <a:spcPct val="50000"/>
              </a:spcBef>
            </a:pPr>
            <a:r>
              <a:rPr lang="pt-PT" sz="1800" dirty="0"/>
              <a:t>- É impossível e muito custoso obter informação,....</a:t>
            </a:r>
          </a:p>
          <a:p>
            <a:pPr>
              <a:spcBef>
                <a:spcPct val="50000"/>
              </a:spcBef>
            </a:pPr>
            <a:r>
              <a:rPr lang="pt-PT" sz="1800" dirty="0"/>
              <a:t>- Em resumo contratos completos só se fariam com </a:t>
            </a:r>
            <a:r>
              <a:rPr lang="pt-PT" sz="1800" b="1" dirty="0"/>
              <a:t>custos de transacção nulos</a:t>
            </a:r>
            <a:r>
              <a:rPr lang="pt-PT" sz="1800" dirty="0"/>
              <a:t> o que não se verifica.</a:t>
            </a:r>
          </a:p>
          <a:p>
            <a:pPr>
              <a:spcBef>
                <a:spcPct val="50000"/>
              </a:spcBef>
            </a:pPr>
            <a:r>
              <a:rPr lang="pt-PT" sz="1800" dirty="0"/>
              <a:t> - </a:t>
            </a:r>
            <a:r>
              <a:rPr lang="pt-PT" sz="1800" b="1" dirty="0"/>
              <a:t>contratos incompletos</a:t>
            </a:r>
            <a:r>
              <a:rPr lang="pt-PT" sz="1800" dirty="0"/>
              <a:t> derivam pois de </a:t>
            </a:r>
            <a:r>
              <a:rPr lang="pt-PT" sz="1800" b="1" dirty="0"/>
              <a:t>custos de transacção positivos</a:t>
            </a:r>
            <a:r>
              <a:rPr lang="pt-PT" sz="1800" dirty="0"/>
              <a:t> e podem derivar também de irracionalidade de alguma (ou ambas) as partes</a:t>
            </a:r>
            <a:r>
              <a:rPr lang="pt-PT" sz="1800" dirty="0" smtClean="0"/>
              <a:t>.</a:t>
            </a:r>
            <a:endParaRPr lang="pt-PT" sz="1800" dirty="0"/>
          </a:p>
          <a:p>
            <a:pPr>
              <a:spcBef>
                <a:spcPct val="50000"/>
              </a:spcBef>
            </a:pPr>
            <a:r>
              <a:rPr lang="pt-PT" sz="1800" dirty="0"/>
              <a:t>  </a:t>
            </a:r>
            <a:endParaRPr lang="en-US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5C9E-B483-4C24-918C-8A3C1DC814A2}" type="slidenum">
              <a:rPr lang="en-US"/>
              <a:pPr/>
              <a:t>17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z="2800" b="1">
                <a:solidFill>
                  <a:srgbClr val="0000FF"/>
                </a:solidFill>
              </a:rPr>
              <a:t>3.4 Contratos completos e incompletos</a:t>
            </a:r>
            <a:endParaRPr kumimoji="0" lang="en-US" sz="2800" b="1">
              <a:solidFill>
                <a:srgbClr val="0000FF"/>
              </a:solidFill>
            </a:endParaRPr>
          </a:p>
        </p:txBody>
      </p:sp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395288" y="5373688"/>
            <a:ext cx="8497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 sz="2000"/>
          </a:p>
        </p:txBody>
      </p:sp>
      <p:sp>
        <p:nvSpPr>
          <p:cNvPr id="168964" name="Text Box 4"/>
          <p:cNvSpPr txBox="1">
            <a:spLocks noChangeArrowheads="1"/>
          </p:cNvSpPr>
          <p:nvPr/>
        </p:nvSpPr>
        <p:spPr bwMode="auto">
          <a:xfrm>
            <a:off x="395288" y="5876925"/>
            <a:ext cx="87487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 sz="1800"/>
          </a:p>
        </p:txBody>
      </p:sp>
      <p:sp>
        <p:nvSpPr>
          <p:cNvPr id="168965" name="Text Box 5"/>
          <p:cNvSpPr txBox="1">
            <a:spLocks noChangeArrowheads="1"/>
          </p:cNvSpPr>
          <p:nvPr/>
        </p:nvSpPr>
        <p:spPr bwMode="auto">
          <a:xfrm>
            <a:off x="395288" y="1628775"/>
            <a:ext cx="842486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 dirty="0"/>
              <a:t>Os contratos </a:t>
            </a:r>
            <a:r>
              <a:rPr lang="pt-PT" sz="1800" b="1" dirty="0"/>
              <a:t>incompletos </a:t>
            </a:r>
            <a:r>
              <a:rPr lang="pt-PT" sz="1800" dirty="0"/>
              <a:t>afectam e contemplam alguns riscos, mas são </a:t>
            </a:r>
            <a:r>
              <a:rPr lang="pt-PT" sz="1800" b="1" dirty="0"/>
              <a:t>omissos</a:t>
            </a:r>
            <a:r>
              <a:rPr lang="pt-PT" sz="1800" dirty="0"/>
              <a:t> relativamente a outros riscos. Caso </a:t>
            </a:r>
            <a:r>
              <a:rPr lang="pt-PT" sz="1800" i="1" dirty="0"/>
              <a:t>ex ante </a:t>
            </a:r>
            <a:r>
              <a:rPr lang="pt-PT" sz="1800" dirty="0"/>
              <a:t>os riscos não sejam previstos e se verifiquem as respectivas contingências então haverá lugar </a:t>
            </a:r>
            <a:r>
              <a:rPr lang="pt-PT" sz="1800" i="1" dirty="0"/>
              <a:t>ex post</a:t>
            </a:r>
            <a:r>
              <a:rPr lang="pt-PT" sz="1800" dirty="0"/>
              <a:t> a </a:t>
            </a:r>
            <a:r>
              <a:rPr lang="pt-PT" sz="1800" b="1" dirty="0"/>
              <a:t>perdas </a:t>
            </a:r>
            <a:r>
              <a:rPr lang="pt-PT" sz="1800" dirty="0"/>
              <a:t>de uma ou ambas </a:t>
            </a:r>
            <a:r>
              <a:rPr lang="pt-PT" sz="1800" dirty="0" smtClean="0"/>
              <a:t>as partes</a:t>
            </a:r>
            <a:r>
              <a:rPr lang="pt-PT" sz="1800" dirty="0"/>
              <a:t>.</a:t>
            </a:r>
          </a:p>
          <a:p>
            <a:pPr>
              <a:spcBef>
                <a:spcPct val="50000"/>
              </a:spcBef>
            </a:pPr>
            <a:r>
              <a:rPr lang="pt-PT" sz="1800" dirty="0"/>
              <a:t>As omissões podem ser: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pt-PT" sz="1800" dirty="0"/>
              <a:t> não intencionais por desconhecimento de ambas as partes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pt-PT" sz="1800" b="1" dirty="0"/>
              <a:t> deliberadas </a:t>
            </a:r>
            <a:r>
              <a:rPr lang="pt-PT" sz="1800" dirty="0"/>
              <a:t>por</a:t>
            </a:r>
            <a:r>
              <a:rPr lang="pt-PT" sz="1800" b="1" dirty="0"/>
              <a:t> </a:t>
            </a:r>
            <a:r>
              <a:rPr lang="pt-PT" sz="1800" b="1" u="sng" dirty="0"/>
              <a:t>mútuo acordo</a:t>
            </a:r>
            <a:r>
              <a:rPr lang="pt-PT" sz="1800" b="1" dirty="0"/>
              <a:t> </a:t>
            </a:r>
            <a:r>
              <a:rPr lang="pt-PT" sz="1800" dirty="0"/>
              <a:t>entre as partes</a:t>
            </a:r>
            <a:r>
              <a:rPr lang="pt-PT" sz="1800" b="1" dirty="0"/>
              <a:t>,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pt-PT" sz="1800" b="1" dirty="0"/>
              <a:t> deliberadas </a:t>
            </a:r>
            <a:r>
              <a:rPr lang="pt-PT" sz="1800" b="1" u="sng" dirty="0"/>
              <a:t>por uma parte</a:t>
            </a:r>
            <a:r>
              <a:rPr lang="pt-PT" sz="1800" b="1" dirty="0"/>
              <a:t> </a:t>
            </a:r>
            <a:r>
              <a:rPr lang="pt-PT" sz="1800" dirty="0"/>
              <a:t>com desconhecimento da</a:t>
            </a:r>
            <a:r>
              <a:rPr lang="pt-PT" sz="1800" b="1" dirty="0"/>
              <a:t> </a:t>
            </a:r>
            <a:r>
              <a:rPr lang="pt-PT" sz="1800" b="1" u="sng" dirty="0"/>
              <a:t>outra parte</a:t>
            </a:r>
            <a:r>
              <a:rPr lang="pt-PT" sz="1800" b="1" dirty="0"/>
              <a:t>. </a:t>
            </a:r>
            <a:endParaRPr lang="en-US" sz="1800" dirty="0"/>
          </a:p>
        </p:txBody>
      </p:sp>
      <p:sp>
        <p:nvSpPr>
          <p:cNvPr id="168966" name="Text Box 6"/>
          <p:cNvSpPr txBox="1">
            <a:spLocks noChangeArrowheads="1"/>
          </p:cNvSpPr>
          <p:nvPr/>
        </p:nvSpPr>
        <p:spPr bwMode="auto">
          <a:xfrm>
            <a:off x="395288" y="4652963"/>
            <a:ext cx="8208962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/>
              <a:t>Duas questões essenciais relativamente aos contratos incompletos são as seguintes: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pt-PT" sz="1800"/>
              <a:t> Quando é que vale a pena introduzir claúsulas para contemplar riscos e quando é melhor não o fazer?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pt-PT" sz="1800"/>
              <a:t> Como devem os legisladores e os tribunais actuar em relação às lacunas (“gaps”) nos contratos?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12DC-8A00-4984-958A-7579724B2051}" type="slidenum">
              <a:rPr lang="en-US"/>
              <a:pPr/>
              <a:t>18</a:t>
            </a:fld>
            <a:endParaRPr 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z="2800" b="1">
                <a:solidFill>
                  <a:srgbClr val="0000FF"/>
                </a:solidFill>
              </a:rPr>
              <a:t>3.4 Contratos completos e incompletos</a:t>
            </a:r>
            <a:endParaRPr kumimoji="0" lang="en-US" sz="2800" b="1">
              <a:solidFill>
                <a:srgbClr val="0000FF"/>
              </a:solidFill>
            </a:endParaRPr>
          </a:p>
        </p:txBody>
      </p:sp>
      <p:sp>
        <p:nvSpPr>
          <p:cNvPr id="169987" name="Text Box 3"/>
          <p:cNvSpPr txBox="1">
            <a:spLocks noChangeArrowheads="1"/>
          </p:cNvSpPr>
          <p:nvPr/>
        </p:nvSpPr>
        <p:spPr bwMode="auto">
          <a:xfrm>
            <a:off x="395288" y="5373688"/>
            <a:ext cx="8497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 sz="2000"/>
          </a:p>
        </p:txBody>
      </p:sp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395288" y="5876925"/>
            <a:ext cx="87487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 sz="1800"/>
          </a:p>
        </p:txBody>
      </p:sp>
      <p:sp>
        <p:nvSpPr>
          <p:cNvPr id="169989" name="Text Box 5"/>
          <p:cNvSpPr txBox="1">
            <a:spLocks noChangeArrowheads="1"/>
          </p:cNvSpPr>
          <p:nvPr/>
        </p:nvSpPr>
        <p:spPr bwMode="auto">
          <a:xfrm>
            <a:off x="0" y="1557338"/>
            <a:ext cx="91440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 i="1" dirty="0"/>
              <a:t>Se</a:t>
            </a:r>
          </a:p>
          <a:p>
            <a:pPr>
              <a:spcBef>
                <a:spcPct val="50000"/>
              </a:spcBef>
            </a:pPr>
            <a:r>
              <a:rPr lang="pt-PT" sz="1800" dirty="0"/>
              <a:t>Custo de afectar o </a:t>
            </a:r>
            <a:r>
              <a:rPr lang="pt-PT" sz="1800" dirty="0" smtClean="0"/>
              <a:t>risco </a:t>
            </a:r>
            <a:r>
              <a:rPr lang="pt-PT" sz="1800" u="sng" dirty="0" smtClean="0"/>
              <a:t>no contrato </a:t>
            </a:r>
            <a:r>
              <a:rPr lang="pt-PT" sz="1800" dirty="0"/>
              <a:t>&gt; (custo de afectar a perda) *(</a:t>
            </a:r>
            <a:r>
              <a:rPr lang="pt-PT" sz="1800" dirty="0" err="1"/>
              <a:t>prob</a:t>
            </a:r>
            <a:r>
              <a:rPr lang="pt-PT" sz="1800" dirty="0"/>
              <a:t>. da perda)</a:t>
            </a:r>
            <a:endParaRPr lang="en-US" sz="1800" dirty="0"/>
          </a:p>
        </p:txBody>
      </p:sp>
      <p:sp>
        <p:nvSpPr>
          <p:cNvPr id="169990" name="Text Box 6"/>
          <p:cNvSpPr txBox="1">
            <a:spLocks noChangeArrowheads="1"/>
          </p:cNvSpPr>
          <p:nvPr/>
        </p:nvSpPr>
        <p:spPr bwMode="auto">
          <a:xfrm>
            <a:off x="215900" y="3403600"/>
            <a:ext cx="8208963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 dirty="0"/>
              <a:t>As “lacunas” nos </a:t>
            </a:r>
            <a:r>
              <a:rPr lang="pt-PT" sz="1800" dirty="0" err="1"/>
              <a:t>contratos</a:t>
            </a:r>
            <a:r>
              <a:rPr lang="pt-PT" sz="1800" dirty="0"/>
              <a:t> são por vezes preenchidas </a:t>
            </a:r>
            <a:r>
              <a:rPr lang="pt-PT" sz="1800" i="1" dirty="0"/>
              <a:t>por defeito</a:t>
            </a:r>
            <a:r>
              <a:rPr lang="pt-PT" sz="1800" dirty="0"/>
              <a:t> por outra legislação relevante. Nesse caso não se trata de verdadeiras lacunas pois aquilo que não está estipulado no contrato está numa “lei geral”.</a:t>
            </a:r>
          </a:p>
          <a:p>
            <a:pPr>
              <a:spcBef>
                <a:spcPct val="50000"/>
              </a:spcBef>
            </a:pPr>
            <a:r>
              <a:rPr lang="pt-PT" sz="1800" dirty="0"/>
              <a:t>Se as normas contidas na </a:t>
            </a:r>
            <a:r>
              <a:rPr lang="pt-PT" sz="1800" b="1" dirty="0"/>
              <a:t>lei</a:t>
            </a:r>
            <a:r>
              <a:rPr lang="pt-PT" sz="1800" dirty="0"/>
              <a:t> (ex. Código) são </a:t>
            </a:r>
            <a:r>
              <a:rPr lang="pt-PT" sz="1800" i="1" dirty="0"/>
              <a:t>imperativas (</a:t>
            </a:r>
            <a:r>
              <a:rPr lang="pt-PT" sz="1800" i="1" dirty="0" err="1"/>
              <a:t>mandatory</a:t>
            </a:r>
            <a:r>
              <a:rPr lang="pt-PT" sz="1800" i="1" dirty="0"/>
              <a:t>) </a:t>
            </a:r>
            <a:r>
              <a:rPr lang="pt-PT" sz="1800" dirty="0"/>
              <a:t>relativamente à consideração e partilha do risco que se está a considerar, então elas sobrepõem-se necessariamente a qualquer norma que possa estar no contrato e funcionam como </a:t>
            </a:r>
            <a:r>
              <a:rPr lang="pt-PT" sz="1800" i="1" dirty="0" err="1"/>
              <a:t>mandatory</a:t>
            </a:r>
            <a:r>
              <a:rPr lang="pt-PT" sz="1800" i="1" dirty="0"/>
              <a:t> rules</a:t>
            </a:r>
            <a:r>
              <a:rPr lang="pt-PT" sz="1800" dirty="0"/>
              <a:t> ou regras imperativas.</a:t>
            </a:r>
          </a:p>
          <a:p>
            <a:pPr>
              <a:spcBef>
                <a:spcPct val="50000"/>
              </a:spcBef>
            </a:pPr>
            <a:r>
              <a:rPr lang="pt-PT" sz="1800" dirty="0"/>
              <a:t>Se as normas contidas na </a:t>
            </a:r>
            <a:r>
              <a:rPr lang="pt-PT" sz="1800" b="1" dirty="0"/>
              <a:t>lei</a:t>
            </a:r>
            <a:r>
              <a:rPr lang="pt-PT" sz="1800" dirty="0"/>
              <a:t> são </a:t>
            </a:r>
            <a:r>
              <a:rPr lang="pt-PT" sz="1800" i="1" dirty="0"/>
              <a:t>indicativas, </a:t>
            </a:r>
            <a:r>
              <a:rPr lang="pt-PT" sz="1800" dirty="0"/>
              <a:t>são </a:t>
            </a:r>
            <a:r>
              <a:rPr lang="pt-PT" sz="1800" i="1" dirty="0" err="1"/>
              <a:t>default</a:t>
            </a:r>
            <a:r>
              <a:rPr lang="pt-PT" sz="1800" i="1" dirty="0"/>
              <a:t> rules, </a:t>
            </a:r>
            <a:r>
              <a:rPr lang="pt-PT" sz="1800" dirty="0"/>
              <a:t>e podem ser contrariadas por normas estabelecidas nos </a:t>
            </a:r>
            <a:r>
              <a:rPr lang="pt-PT" sz="1800" dirty="0" err="1"/>
              <a:t>contratos</a:t>
            </a:r>
            <a:r>
              <a:rPr lang="pt-PT" sz="1800" dirty="0"/>
              <a:t> (com um custo de negociação</a:t>
            </a:r>
            <a:r>
              <a:rPr lang="pt-PT" sz="1800" dirty="0" smtClean="0"/>
              <a:t>), prevalecem as normas dos </a:t>
            </a:r>
            <a:r>
              <a:rPr lang="pt-PT" sz="1800" dirty="0" err="1" smtClean="0"/>
              <a:t>contratos</a:t>
            </a:r>
            <a:r>
              <a:rPr lang="pt-PT" sz="1800" dirty="0" smtClean="0"/>
              <a:t>.</a:t>
            </a:r>
            <a:r>
              <a:rPr lang="pt-PT" sz="1800" i="1" dirty="0" smtClean="0"/>
              <a:t> </a:t>
            </a:r>
            <a:endParaRPr lang="pt-PT" sz="1800" i="1" dirty="0"/>
          </a:p>
        </p:txBody>
      </p:sp>
      <p:sp>
        <p:nvSpPr>
          <p:cNvPr id="169991" name="Line 7"/>
          <p:cNvSpPr>
            <a:spLocks noChangeShapeType="1"/>
          </p:cNvSpPr>
          <p:nvPr/>
        </p:nvSpPr>
        <p:spPr bwMode="auto">
          <a:xfrm>
            <a:off x="7669212" y="2205038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69992" name="Text Box 8"/>
          <p:cNvSpPr txBox="1">
            <a:spLocks noChangeArrowheads="1"/>
          </p:cNvSpPr>
          <p:nvPr/>
        </p:nvSpPr>
        <p:spPr bwMode="auto">
          <a:xfrm>
            <a:off x="7343775" y="2060575"/>
            <a:ext cx="180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 b="1" dirty="0" smtClean="0"/>
              <a:t>...................?</a:t>
            </a:r>
            <a:endParaRPr lang="en-US" sz="1800" b="1" dirty="0"/>
          </a:p>
        </p:txBody>
      </p:sp>
      <p:sp>
        <p:nvSpPr>
          <p:cNvPr id="169993" name="Text Box 9"/>
          <p:cNvSpPr txBox="1">
            <a:spLocks noChangeArrowheads="1"/>
          </p:cNvSpPr>
          <p:nvPr/>
        </p:nvSpPr>
        <p:spPr bwMode="auto">
          <a:xfrm>
            <a:off x="0" y="2420938"/>
            <a:ext cx="8424863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 i="1" dirty="0"/>
              <a:t>Se</a:t>
            </a:r>
          </a:p>
          <a:p>
            <a:pPr>
              <a:spcBef>
                <a:spcPct val="50000"/>
              </a:spcBef>
            </a:pPr>
            <a:r>
              <a:rPr lang="pt-PT" sz="1800" dirty="0"/>
              <a:t>Custo de afectar o </a:t>
            </a:r>
            <a:r>
              <a:rPr lang="pt-PT" sz="1800" dirty="0" smtClean="0"/>
              <a:t>risco </a:t>
            </a:r>
            <a:r>
              <a:rPr lang="pt-PT" sz="1800" u="sng" dirty="0" smtClean="0"/>
              <a:t>no contrato </a:t>
            </a:r>
            <a:r>
              <a:rPr lang="pt-PT" sz="1800" dirty="0"/>
              <a:t>&lt; (custo de afectar a perda) *(</a:t>
            </a:r>
            <a:r>
              <a:rPr lang="pt-PT" sz="1800" dirty="0" err="1"/>
              <a:t>prob</a:t>
            </a:r>
            <a:r>
              <a:rPr lang="pt-PT" sz="1800" dirty="0"/>
              <a:t>. da perda)</a:t>
            </a:r>
            <a:endParaRPr lang="en-US" sz="1800" dirty="0"/>
          </a:p>
        </p:txBody>
      </p:sp>
      <p:sp>
        <p:nvSpPr>
          <p:cNvPr id="169994" name="Line 10"/>
          <p:cNvSpPr>
            <a:spLocks noChangeShapeType="1"/>
          </p:cNvSpPr>
          <p:nvPr/>
        </p:nvSpPr>
        <p:spPr bwMode="auto">
          <a:xfrm>
            <a:off x="7669212" y="3041109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69995" name="Text Box 11"/>
          <p:cNvSpPr txBox="1">
            <a:spLocks noChangeArrowheads="1"/>
          </p:cNvSpPr>
          <p:nvPr/>
        </p:nvSpPr>
        <p:spPr bwMode="auto">
          <a:xfrm>
            <a:off x="7343775" y="2852738"/>
            <a:ext cx="18002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 b="1" dirty="0" smtClean="0"/>
              <a:t>.....................?</a:t>
            </a:r>
            <a:endParaRPr lang="en-US" sz="1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12DC-8A00-4984-958A-7579724B2051}" type="slidenum">
              <a:rPr lang="en-US"/>
              <a:pPr/>
              <a:t>19</a:t>
            </a:fld>
            <a:endParaRPr 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z="2800" b="1">
                <a:solidFill>
                  <a:srgbClr val="0000FF"/>
                </a:solidFill>
              </a:rPr>
              <a:t>3.4 Contratos completos e incompletos</a:t>
            </a:r>
            <a:endParaRPr kumimoji="0" lang="en-US" sz="2800" b="1">
              <a:solidFill>
                <a:srgbClr val="0000FF"/>
              </a:solidFill>
            </a:endParaRPr>
          </a:p>
        </p:txBody>
      </p:sp>
      <p:sp>
        <p:nvSpPr>
          <p:cNvPr id="169987" name="Text Box 3"/>
          <p:cNvSpPr txBox="1">
            <a:spLocks noChangeArrowheads="1"/>
          </p:cNvSpPr>
          <p:nvPr/>
        </p:nvSpPr>
        <p:spPr bwMode="auto">
          <a:xfrm>
            <a:off x="395288" y="5373688"/>
            <a:ext cx="8497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 sz="2000"/>
          </a:p>
        </p:txBody>
      </p:sp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395288" y="5876925"/>
            <a:ext cx="87487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 sz="1800"/>
          </a:p>
        </p:txBody>
      </p:sp>
      <p:sp>
        <p:nvSpPr>
          <p:cNvPr id="169989" name="Text Box 5"/>
          <p:cNvSpPr txBox="1">
            <a:spLocks noChangeArrowheads="1"/>
          </p:cNvSpPr>
          <p:nvPr/>
        </p:nvSpPr>
        <p:spPr bwMode="auto">
          <a:xfrm>
            <a:off x="0" y="1557338"/>
            <a:ext cx="91440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 i="1" dirty="0"/>
              <a:t>Se</a:t>
            </a:r>
          </a:p>
          <a:p>
            <a:pPr>
              <a:spcBef>
                <a:spcPct val="50000"/>
              </a:spcBef>
            </a:pPr>
            <a:r>
              <a:rPr lang="pt-PT" sz="1800" dirty="0"/>
              <a:t>Custo de afectar o </a:t>
            </a:r>
            <a:r>
              <a:rPr lang="pt-PT" sz="1800" dirty="0" smtClean="0"/>
              <a:t>risco </a:t>
            </a:r>
            <a:r>
              <a:rPr lang="pt-PT" sz="1800" u="sng" dirty="0" smtClean="0"/>
              <a:t>no contrato </a:t>
            </a:r>
            <a:r>
              <a:rPr lang="pt-PT" sz="1800" dirty="0"/>
              <a:t>&gt; (custo de afectar a perda) *(</a:t>
            </a:r>
            <a:r>
              <a:rPr lang="pt-PT" sz="1800" dirty="0" err="1"/>
              <a:t>prob</a:t>
            </a:r>
            <a:r>
              <a:rPr lang="pt-PT" sz="1800" dirty="0"/>
              <a:t>. da perda</a:t>
            </a:r>
            <a:r>
              <a:rPr lang="pt-PT" sz="1800" dirty="0" smtClean="0"/>
              <a:t>)…</a:t>
            </a:r>
            <a:r>
              <a:rPr lang="pt-PT" sz="1800" b="1" dirty="0" smtClean="0">
                <a:solidFill>
                  <a:srgbClr val="FF0000"/>
                </a:solidFill>
              </a:rPr>
              <a:t>Deixa-se gap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169990" name="Text Box 6"/>
          <p:cNvSpPr txBox="1">
            <a:spLocks noChangeArrowheads="1"/>
          </p:cNvSpPr>
          <p:nvPr/>
        </p:nvSpPr>
        <p:spPr bwMode="auto">
          <a:xfrm>
            <a:off x="215900" y="3403600"/>
            <a:ext cx="8208963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 dirty="0"/>
              <a:t>As “lacunas” nos </a:t>
            </a:r>
            <a:r>
              <a:rPr lang="pt-PT" sz="1800" dirty="0" err="1"/>
              <a:t>contratos</a:t>
            </a:r>
            <a:r>
              <a:rPr lang="pt-PT" sz="1800" dirty="0"/>
              <a:t> são por vezes preenchidas </a:t>
            </a:r>
            <a:r>
              <a:rPr lang="pt-PT" sz="1800" i="1" dirty="0"/>
              <a:t>por defeito</a:t>
            </a:r>
            <a:r>
              <a:rPr lang="pt-PT" sz="1800" dirty="0"/>
              <a:t> por outra legislação relevante. Nesse caso não se trata de verdadeiras lacunas pois aquilo que não está estipulado no contrato está numa “lei geral”.</a:t>
            </a:r>
          </a:p>
          <a:p>
            <a:pPr>
              <a:spcBef>
                <a:spcPct val="50000"/>
              </a:spcBef>
            </a:pPr>
            <a:r>
              <a:rPr lang="pt-PT" sz="1800" dirty="0"/>
              <a:t>Se as normas contidas na </a:t>
            </a:r>
            <a:r>
              <a:rPr lang="pt-PT" sz="1800" b="1" dirty="0"/>
              <a:t>lei</a:t>
            </a:r>
            <a:r>
              <a:rPr lang="pt-PT" sz="1800" dirty="0"/>
              <a:t> (ex. Código) são </a:t>
            </a:r>
            <a:r>
              <a:rPr lang="pt-PT" sz="1800" i="1" dirty="0"/>
              <a:t>imperativas (</a:t>
            </a:r>
            <a:r>
              <a:rPr lang="pt-PT" sz="1800" i="1" dirty="0" err="1"/>
              <a:t>mandatory</a:t>
            </a:r>
            <a:r>
              <a:rPr lang="pt-PT" sz="1800" i="1" dirty="0"/>
              <a:t>) </a:t>
            </a:r>
            <a:r>
              <a:rPr lang="pt-PT" sz="1800" dirty="0"/>
              <a:t>relativamente à consideração e partilha do risco que se está a considerar, então elas sobrepõem-se necessariamente a qualquer norma que possa estar no contrato e funcionam como </a:t>
            </a:r>
            <a:r>
              <a:rPr lang="pt-PT" sz="1800" i="1" dirty="0" err="1"/>
              <a:t>mandatory</a:t>
            </a:r>
            <a:r>
              <a:rPr lang="pt-PT" sz="1800" i="1" dirty="0"/>
              <a:t> rules</a:t>
            </a:r>
            <a:r>
              <a:rPr lang="pt-PT" sz="1800" dirty="0"/>
              <a:t> ou regras imperativas.</a:t>
            </a:r>
          </a:p>
          <a:p>
            <a:pPr>
              <a:spcBef>
                <a:spcPct val="50000"/>
              </a:spcBef>
            </a:pPr>
            <a:r>
              <a:rPr lang="pt-PT" sz="1800" dirty="0"/>
              <a:t>Se as normas contidas na </a:t>
            </a:r>
            <a:r>
              <a:rPr lang="pt-PT" sz="1800" b="1" dirty="0"/>
              <a:t>lei</a:t>
            </a:r>
            <a:r>
              <a:rPr lang="pt-PT" sz="1800" dirty="0"/>
              <a:t> são </a:t>
            </a:r>
            <a:r>
              <a:rPr lang="pt-PT" sz="1800" i="1" dirty="0"/>
              <a:t>indicativas, </a:t>
            </a:r>
            <a:r>
              <a:rPr lang="pt-PT" sz="1800" dirty="0"/>
              <a:t>são </a:t>
            </a:r>
            <a:r>
              <a:rPr lang="pt-PT" sz="1800" i="1" dirty="0" err="1"/>
              <a:t>default</a:t>
            </a:r>
            <a:r>
              <a:rPr lang="pt-PT" sz="1800" i="1" dirty="0"/>
              <a:t> rules, </a:t>
            </a:r>
            <a:r>
              <a:rPr lang="pt-PT" sz="1800" dirty="0"/>
              <a:t>e podem ser contrariadas por normas estabelecidas nos </a:t>
            </a:r>
            <a:r>
              <a:rPr lang="pt-PT" sz="1800" dirty="0" err="1"/>
              <a:t>contratos</a:t>
            </a:r>
            <a:r>
              <a:rPr lang="pt-PT" sz="1800" dirty="0"/>
              <a:t> (com um custo de negociação</a:t>
            </a:r>
            <a:r>
              <a:rPr lang="pt-PT" sz="1800" dirty="0" smtClean="0"/>
              <a:t>), prevalecem as normas dos </a:t>
            </a:r>
            <a:r>
              <a:rPr lang="pt-PT" sz="1800" dirty="0" err="1" smtClean="0"/>
              <a:t>contratos</a:t>
            </a:r>
            <a:r>
              <a:rPr lang="pt-PT" sz="1800" dirty="0" smtClean="0"/>
              <a:t>.</a:t>
            </a:r>
            <a:r>
              <a:rPr lang="pt-PT" sz="1800" i="1" dirty="0" smtClean="0"/>
              <a:t> </a:t>
            </a:r>
            <a:endParaRPr lang="pt-PT" sz="1800" i="1" dirty="0"/>
          </a:p>
        </p:txBody>
      </p:sp>
      <p:sp>
        <p:nvSpPr>
          <p:cNvPr id="169992" name="Text Box 8"/>
          <p:cNvSpPr txBox="1">
            <a:spLocks noChangeArrowheads="1"/>
          </p:cNvSpPr>
          <p:nvPr/>
        </p:nvSpPr>
        <p:spPr bwMode="auto">
          <a:xfrm>
            <a:off x="7446434" y="2420938"/>
            <a:ext cx="180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 b="1" dirty="0" smtClean="0"/>
              <a:t>....</a:t>
            </a:r>
            <a:endParaRPr lang="en-US" sz="1800" b="1" dirty="0"/>
          </a:p>
        </p:txBody>
      </p:sp>
      <p:sp>
        <p:nvSpPr>
          <p:cNvPr id="169993" name="Text Box 9"/>
          <p:cNvSpPr txBox="1">
            <a:spLocks noChangeArrowheads="1"/>
          </p:cNvSpPr>
          <p:nvPr/>
        </p:nvSpPr>
        <p:spPr bwMode="auto">
          <a:xfrm>
            <a:off x="0" y="2420938"/>
            <a:ext cx="8893175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 i="1" dirty="0"/>
              <a:t>Se</a:t>
            </a:r>
          </a:p>
          <a:p>
            <a:pPr>
              <a:spcBef>
                <a:spcPct val="50000"/>
              </a:spcBef>
            </a:pPr>
            <a:r>
              <a:rPr lang="pt-PT" sz="1800" dirty="0"/>
              <a:t>Custo de afectar o </a:t>
            </a:r>
            <a:r>
              <a:rPr lang="pt-PT" sz="1800" dirty="0" smtClean="0"/>
              <a:t>risco </a:t>
            </a:r>
            <a:r>
              <a:rPr lang="pt-PT" sz="1800" u="sng" dirty="0" smtClean="0"/>
              <a:t>no contrato </a:t>
            </a:r>
            <a:r>
              <a:rPr lang="pt-PT" sz="1800" dirty="0"/>
              <a:t>&lt; (custo de afectar a perda) *(</a:t>
            </a:r>
            <a:r>
              <a:rPr lang="pt-PT" sz="1800" dirty="0" err="1"/>
              <a:t>prob</a:t>
            </a:r>
            <a:r>
              <a:rPr lang="pt-PT" sz="1800" dirty="0"/>
              <a:t>. da perda</a:t>
            </a:r>
            <a:r>
              <a:rPr lang="pt-PT" sz="1800" dirty="0" smtClean="0"/>
              <a:t>) </a:t>
            </a:r>
            <a:r>
              <a:rPr lang="pt-PT" sz="1800" b="1" dirty="0" smtClean="0">
                <a:solidFill>
                  <a:srgbClr val="FF0000"/>
                </a:solidFill>
              </a:rPr>
              <a:t>Insere-se 								clausula</a:t>
            </a:r>
            <a:endParaRPr lang="en-US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9855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E194-40A2-4E10-B414-8C24D5648476}" type="slidenum">
              <a:rPr lang="en-US"/>
              <a:pPr/>
              <a:t>2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2800">
                <a:solidFill>
                  <a:srgbClr val="0000FF"/>
                </a:solidFill>
              </a:rPr>
              <a:t>Bibliografia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5950"/>
            <a:ext cx="8456612" cy="4171950"/>
          </a:xfrm>
        </p:spPr>
        <p:txBody>
          <a:bodyPr/>
          <a:lstStyle/>
          <a:p>
            <a:r>
              <a:rPr lang="pt-PT" sz="2000" b="1" dirty="0"/>
              <a:t>Obrigatória:</a:t>
            </a:r>
          </a:p>
          <a:p>
            <a:endParaRPr lang="pt-PT" sz="2000" dirty="0" smtClean="0"/>
          </a:p>
          <a:p>
            <a:r>
              <a:rPr lang="pt-PT" sz="2000" dirty="0" smtClean="0"/>
              <a:t>Cooter e Ulen 6ª ed.  (2014) cap. 7 p.268-291</a:t>
            </a:r>
            <a:endParaRPr lang="pt-PT" sz="2000" dirty="0"/>
          </a:p>
          <a:p>
            <a:r>
              <a:rPr lang="pt-PT" sz="2000" dirty="0"/>
              <a:t>Cooter e Ulen </a:t>
            </a:r>
            <a:r>
              <a:rPr lang="pt-PT" sz="2000" dirty="0" smtClean="0"/>
              <a:t>4ª ed. pgs (2004) </a:t>
            </a:r>
            <a:r>
              <a:rPr lang="pt-PT" sz="2000" dirty="0"/>
              <a:t>cap. 6 p 188 a 225 </a:t>
            </a:r>
          </a:p>
          <a:p>
            <a:pPr>
              <a:buFont typeface="Monotype Sorts" pitchFamily="2" charset="2"/>
              <a:buNone/>
            </a:pPr>
            <a:endParaRPr lang="pt-PT" sz="2000" i="1" dirty="0"/>
          </a:p>
          <a:p>
            <a:pPr>
              <a:buFont typeface="Monotype Sorts" pitchFamily="2" charset="2"/>
              <a:buNone/>
            </a:pPr>
            <a:r>
              <a:rPr lang="pt-PT" sz="2000" i="1" dirty="0"/>
              <a:t>Complementar:</a:t>
            </a:r>
          </a:p>
          <a:p>
            <a:r>
              <a:rPr lang="pt-PT" sz="2000" dirty="0"/>
              <a:t>Rodrigues, V (2007) cap. 4 </a:t>
            </a:r>
          </a:p>
          <a:p>
            <a:pPr>
              <a:buFont typeface="Monotype Sorts" pitchFamily="2" charset="2"/>
              <a:buNone/>
            </a:pPr>
            <a:endParaRPr lang="pt-PT" sz="2000" dirty="0"/>
          </a:p>
          <a:p>
            <a:r>
              <a:rPr lang="pt-PT" sz="2000" dirty="0"/>
              <a:t>Shavell (2004)</a:t>
            </a:r>
          </a:p>
          <a:p>
            <a:endParaRPr lang="pt-PT" sz="2000" dirty="0"/>
          </a:p>
          <a:p>
            <a:r>
              <a:rPr lang="pt-PT" sz="2000" dirty="0"/>
              <a:t>Código Civil: artigos seleccionados no sítio da disciplina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7E5B-E346-4FF0-90C0-FE3C1978A423}" type="slidenum">
              <a:rPr lang="en-US"/>
              <a:pPr/>
              <a:t>20</a:t>
            </a:fld>
            <a:endParaRPr lang="en-US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z="2800" b="1" dirty="0">
                <a:solidFill>
                  <a:srgbClr val="0000FF"/>
                </a:solidFill>
              </a:rPr>
              <a:t>3.4 </a:t>
            </a:r>
            <a:r>
              <a:rPr kumimoji="0" lang="pt-PT" sz="2800" b="1" dirty="0" err="1">
                <a:solidFill>
                  <a:srgbClr val="0000FF"/>
                </a:solidFill>
              </a:rPr>
              <a:t>Contratos</a:t>
            </a:r>
            <a:r>
              <a:rPr kumimoji="0" lang="pt-PT" sz="2800" b="1" dirty="0">
                <a:solidFill>
                  <a:srgbClr val="0000FF"/>
                </a:solidFill>
              </a:rPr>
              <a:t> completos e incompletos</a:t>
            </a:r>
            <a:endParaRPr kumimoji="0" lang="en-US" sz="2800" b="1" dirty="0">
              <a:solidFill>
                <a:srgbClr val="0000FF"/>
              </a:solidFill>
            </a:endParaRPr>
          </a:p>
        </p:txBody>
      </p:sp>
      <p:sp>
        <p:nvSpPr>
          <p:cNvPr id="171011" name="Text Box 3"/>
          <p:cNvSpPr txBox="1">
            <a:spLocks noChangeArrowheads="1"/>
          </p:cNvSpPr>
          <p:nvPr/>
        </p:nvSpPr>
        <p:spPr bwMode="auto">
          <a:xfrm>
            <a:off x="395288" y="5373688"/>
            <a:ext cx="8497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 sz="2000"/>
          </a:p>
        </p:txBody>
      </p:sp>
      <p:sp>
        <p:nvSpPr>
          <p:cNvPr id="171012" name="Text Box 4"/>
          <p:cNvSpPr txBox="1">
            <a:spLocks noChangeArrowheads="1"/>
          </p:cNvSpPr>
          <p:nvPr/>
        </p:nvSpPr>
        <p:spPr bwMode="auto">
          <a:xfrm>
            <a:off x="395288" y="5876925"/>
            <a:ext cx="87487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 sz="1800"/>
          </a:p>
        </p:txBody>
      </p:sp>
      <p:sp>
        <p:nvSpPr>
          <p:cNvPr id="171013" name="Text Box 5"/>
          <p:cNvSpPr txBox="1">
            <a:spLocks noChangeArrowheads="1"/>
          </p:cNvSpPr>
          <p:nvPr/>
        </p:nvSpPr>
        <p:spPr bwMode="auto">
          <a:xfrm>
            <a:off x="395288" y="1772816"/>
            <a:ext cx="8424863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 i="1" dirty="0"/>
              <a:t>Se</a:t>
            </a:r>
          </a:p>
          <a:p>
            <a:r>
              <a:rPr lang="pt-PT" sz="1800" dirty="0"/>
              <a:t>Se a </a:t>
            </a:r>
            <a:r>
              <a:rPr lang="pt-PT" sz="1800" b="1" dirty="0"/>
              <a:t>lei </a:t>
            </a:r>
            <a:r>
              <a:rPr lang="pt-PT" sz="1800" dirty="0"/>
              <a:t>estabelece normas aplicáveis por defeito </a:t>
            </a:r>
            <a:r>
              <a:rPr lang="pt-PT" sz="1800" b="1" dirty="0"/>
              <a:t>eficientes</a:t>
            </a:r>
            <a:r>
              <a:rPr lang="pt-PT" sz="1800" dirty="0"/>
              <a:t>, então há poupança de custos de negociação pois não é necessário introduzir essas cláusulas.</a:t>
            </a:r>
          </a:p>
          <a:p>
            <a:endParaRPr lang="pt-PT" sz="1800" dirty="0"/>
          </a:p>
          <a:p>
            <a:r>
              <a:rPr lang="pt-PT" sz="1800" dirty="0"/>
              <a:t>Se a </a:t>
            </a:r>
            <a:r>
              <a:rPr lang="pt-PT" sz="1800" b="1" dirty="0"/>
              <a:t>lei </a:t>
            </a:r>
            <a:r>
              <a:rPr lang="pt-PT" sz="1800" dirty="0"/>
              <a:t>estabelece normas aplicáveis por defeito </a:t>
            </a:r>
            <a:r>
              <a:rPr lang="pt-PT" sz="1800" b="1" dirty="0"/>
              <a:t>ineficientes</a:t>
            </a:r>
            <a:r>
              <a:rPr lang="pt-PT" sz="1800" dirty="0"/>
              <a:t>, então há necessidade de redigir essas cláusulas e haverá custos de negociação dessas cláusulas.</a:t>
            </a:r>
          </a:p>
          <a:p>
            <a:endParaRPr lang="pt-PT" sz="1800" dirty="0"/>
          </a:p>
          <a:p>
            <a:endParaRPr lang="pt-PT" sz="1800" dirty="0"/>
          </a:p>
          <a:p>
            <a:r>
              <a:rPr lang="pt-PT" sz="1800" dirty="0"/>
              <a:t> </a:t>
            </a:r>
          </a:p>
          <a:p>
            <a:r>
              <a:rPr lang="pt-PT" sz="1800" b="1" i="1" dirty="0"/>
              <a:t>O quinto objectivo da “lei contratual” </a:t>
            </a:r>
            <a:r>
              <a:rPr lang="pt-PT" sz="1800" b="1" i="1" dirty="0" smtClean="0"/>
              <a:t> geral (e.g</a:t>
            </a:r>
            <a:r>
              <a:rPr lang="pt-PT" sz="1800" b="1" i="1" dirty="0"/>
              <a:t>. Normas do Código Civil relevantes para </a:t>
            </a:r>
            <a:r>
              <a:rPr lang="pt-PT" sz="1800" b="1" i="1" dirty="0" err="1"/>
              <a:t>contratos</a:t>
            </a:r>
            <a:r>
              <a:rPr lang="pt-PT" sz="1800" b="1" i="1" dirty="0"/>
              <a:t>) é minimizar os custos de transacção associados com a elaboração de </a:t>
            </a:r>
            <a:r>
              <a:rPr lang="pt-PT" sz="1800" b="1" i="1" dirty="0" err="1"/>
              <a:t>contratos</a:t>
            </a:r>
            <a:r>
              <a:rPr lang="pt-PT" sz="1800" b="1" i="1" dirty="0"/>
              <a:t>.</a:t>
            </a:r>
            <a:endParaRPr lang="en-US" sz="1800" b="1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CC259-341F-427F-BED0-1148DFEE664F}" type="slidenum">
              <a:rPr lang="en-US"/>
              <a:pPr/>
              <a:t>21</a:t>
            </a:fld>
            <a:endParaRPr 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z="2800" b="1">
                <a:solidFill>
                  <a:srgbClr val="0000FF"/>
                </a:solidFill>
              </a:rPr>
              <a:t>3.5 Contratos e fracassos de mercado</a:t>
            </a:r>
            <a:endParaRPr kumimoji="0" lang="en-US" sz="2800" b="1">
              <a:solidFill>
                <a:srgbClr val="0000FF"/>
              </a:solidFill>
            </a:endParaRPr>
          </a:p>
        </p:txBody>
      </p:sp>
      <p:sp>
        <p:nvSpPr>
          <p:cNvPr id="173059" name="Text Box 3"/>
          <p:cNvSpPr txBox="1">
            <a:spLocks noChangeArrowheads="1"/>
          </p:cNvSpPr>
          <p:nvPr/>
        </p:nvSpPr>
        <p:spPr bwMode="auto">
          <a:xfrm>
            <a:off x="395288" y="5373688"/>
            <a:ext cx="8497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 sz="2000"/>
          </a:p>
        </p:txBody>
      </p:sp>
      <p:sp>
        <p:nvSpPr>
          <p:cNvPr id="173060" name="Text Box 4"/>
          <p:cNvSpPr txBox="1">
            <a:spLocks noChangeArrowheads="1"/>
          </p:cNvSpPr>
          <p:nvPr/>
        </p:nvSpPr>
        <p:spPr bwMode="auto">
          <a:xfrm>
            <a:off x="395288" y="5876925"/>
            <a:ext cx="87487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 sz="1800"/>
          </a:p>
        </p:txBody>
      </p:sp>
      <p:sp>
        <p:nvSpPr>
          <p:cNvPr id="173061" name="Text Box 5"/>
          <p:cNvSpPr txBox="1">
            <a:spLocks noChangeArrowheads="1"/>
          </p:cNvSpPr>
          <p:nvPr/>
        </p:nvSpPr>
        <p:spPr bwMode="auto">
          <a:xfrm>
            <a:off x="0" y="1557338"/>
            <a:ext cx="8424863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 sz="1800" dirty="0"/>
          </a:p>
          <a:p>
            <a:pPr>
              <a:spcBef>
                <a:spcPct val="50000"/>
              </a:spcBef>
            </a:pPr>
            <a:endParaRPr lang="pt-PT" sz="1800" dirty="0"/>
          </a:p>
          <a:p>
            <a:pPr>
              <a:spcBef>
                <a:spcPct val="50000"/>
              </a:spcBef>
            </a:pPr>
            <a:r>
              <a:rPr lang="pt-PT" sz="1800" dirty="0" smtClean="0"/>
              <a:t>Em </a:t>
            </a:r>
            <a:r>
              <a:rPr lang="pt-PT" sz="1800" dirty="0"/>
              <a:t>teoria podem-se distinguir quatro situações importantes:</a:t>
            </a:r>
          </a:p>
          <a:p>
            <a:pPr lvl="1">
              <a:spcBef>
                <a:spcPct val="50000"/>
              </a:spcBef>
              <a:buFontTx/>
              <a:buChar char="-"/>
            </a:pPr>
            <a:r>
              <a:rPr lang="pt-PT" sz="1800" dirty="0"/>
              <a:t>Contratos que são considerados </a:t>
            </a:r>
            <a:r>
              <a:rPr lang="pt-PT" sz="1800" b="1" dirty="0"/>
              <a:t>nulos </a:t>
            </a:r>
            <a:r>
              <a:rPr lang="pt-PT" sz="1800" dirty="0"/>
              <a:t>(por objecto impossível ou contrário à lei) </a:t>
            </a:r>
          </a:p>
          <a:p>
            <a:pPr lvl="1">
              <a:spcBef>
                <a:spcPct val="50000"/>
              </a:spcBef>
              <a:buFontTx/>
              <a:buChar char="-"/>
            </a:pPr>
            <a:r>
              <a:rPr lang="pt-PT" sz="1800" dirty="0"/>
              <a:t> Contratos considerados </a:t>
            </a:r>
            <a:r>
              <a:rPr lang="pt-PT" sz="1800" b="1" dirty="0"/>
              <a:t>anuláveis (</a:t>
            </a:r>
            <a:r>
              <a:rPr lang="pt-PT" sz="1800" dirty="0"/>
              <a:t>derivam de que alguma das partes poder não estar habilitada para o realizar, ou estar em situação que gravemente afecte a sua autonomia, liberdade ou capacidade de deliberação). </a:t>
            </a:r>
          </a:p>
          <a:p>
            <a:pPr lvl="1">
              <a:spcBef>
                <a:spcPct val="50000"/>
              </a:spcBef>
              <a:buFontTx/>
              <a:buChar char="-"/>
            </a:pPr>
            <a:r>
              <a:rPr lang="pt-PT" sz="1800" dirty="0"/>
              <a:t> Contratos em que os tribunais consideram que a </a:t>
            </a:r>
            <a:r>
              <a:rPr lang="pt-PT" sz="1800" b="1" dirty="0"/>
              <a:t>vontade</a:t>
            </a:r>
            <a:r>
              <a:rPr lang="pt-PT" sz="1800" dirty="0"/>
              <a:t> de uma das partes não coincide com a </a:t>
            </a:r>
            <a:r>
              <a:rPr lang="pt-PT" sz="1800" b="1" dirty="0"/>
              <a:t>letra</a:t>
            </a:r>
            <a:r>
              <a:rPr lang="pt-PT" sz="1800" dirty="0"/>
              <a:t> expressa no contrato e que há fundamentos para aquela prevalecer sobre esta.</a:t>
            </a:r>
          </a:p>
          <a:p>
            <a:pPr lvl="1">
              <a:spcBef>
                <a:spcPct val="50000"/>
              </a:spcBef>
              <a:buFontTx/>
              <a:buChar char="-"/>
            </a:pPr>
            <a:r>
              <a:rPr lang="pt-PT" sz="1400" i="1" dirty="0"/>
              <a:t>(Nota: Se a vontade de ambas as partes for no mesmo sentido e contrária ao que está escrito no contrato, ele será voluntariamente alterado sem recurso aos tribunais)</a:t>
            </a:r>
          </a:p>
          <a:p>
            <a:pPr lvl="1">
              <a:spcBef>
                <a:spcPct val="50000"/>
              </a:spcBef>
              <a:buFontTx/>
              <a:buChar char="-"/>
            </a:pPr>
            <a:r>
              <a:rPr lang="pt-PT" sz="1800" i="1" dirty="0"/>
              <a:t> </a:t>
            </a:r>
            <a:r>
              <a:rPr lang="pt-PT" sz="1800" dirty="0"/>
              <a:t>Contratos em que emboras as partes não ponham em causa o contrato, os </a:t>
            </a:r>
            <a:r>
              <a:rPr lang="pt-PT" sz="1800" b="1" dirty="0"/>
              <a:t>efeitos negativos sobre terceiros</a:t>
            </a:r>
            <a:r>
              <a:rPr lang="pt-PT" sz="1800" dirty="0"/>
              <a:t> (externalidades) são de tal ordem que estes alegam que os danos são grandes e pedem a anulação ou alteração do contrato.</a:t>
            </a:r>
          </a:p>
          <a:p>
            <a:pPr lvl="1">
              <a:spcBef>
                <a:spcPct val="50000"/>
              </a:spcBef>
              <a:buFontTx/>
              <a:buChar char="-"/>
            </a:pPr>
            <a:endParaRPr lang="en-US" sz="1400" dirty="0"/>
          </a:p>
        </p:txBody>
      </p:sp>
      <p:sp>
        <p:nvSpPr>
          <p:cNvPr id="173062" name="Text Box 6"/>
          <p:cNvSpPr txBox="1">
            <a:spLocks noChangeArrowheads="1"/>
          </p:cNvSpPr>
          <p:nvPr/>
        </p:nvSpPr>
        <p:spPr bwMode="auto">
          <a:xfrm>
            <a:off x="251520" y="1700808"/>
            <a:ext cx="76342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 dirty="0"/>
              <a:t>Quando é que os </a:t>
            </a:r>
            <a:r>
              <a:rPr lang="pt-PT" sz="1800" dirty="0" smtClean="0"/>
              <a:t>tribunais </a:t>
            </a:r>
            <a:r>
              <a:rPr lang="pt-PT" sz="1800" b="1" dirty="0" smtClean="0"/>
              <a:t>não devem </a:t>
            </a:r>
            <a:r>
              <a:rPr lang="pt-PT" sz="1800" b="1" dirty="0"/>
              <a:t>implementar </a:t>
            </a:r>
            <a:r>
              <a:rPr lang="pt-PT" sz="1800" dirty="0"/>
              <a:t>normas escritas nos contratos?</a:t>
            </a:r>
            <a:endParaRPr lang="en-US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84CB-A344-4DE3-AE82-E1A945390FD3}" type="slidenum">
              <a:rPr lang="en-US"/>
              <a:pPr/>
              <a:t>22</a:t>
            </a:fld>
            <a:endParaRPr 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z="2800" b="1">
                <a:solidFill>
                  <a:srgbClr val="0000FF"/>
                </a:solidFill>
              </a:rPr>
              <a:t>3.5 Contratos e fracassos de mercado</a:t>
            </a:r>
            <a:endParaRPr kumimoji="0" lang="en-US" sz="2800" b="1">
              <a:solidFill>
                <a:srgbClr val="0000FF"/>
              </a:solidFill>
            </a:endParaRPr>
          </a:p>
        </p:txBody>
      </p:sp>
      <p:sp>
        <p:nvSpPr>
          <p:cNvPr id="156675" name="Text Box 3"/>
          <p:cNvSpPr txBox="1">
            <a:spLocks noChangeArrowheads="1"/>
          </p:cNvSpPr>
          <p:nvPr/>
        </p:nvSpPr>
        <p:spPr bwMode="auto">
          <a:xfrm>
            <a:off x="395288" y="5373688"/>
            <a:ext cx="8497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 sz="2000"/>
          </a:p>
        </p:txBody>
      </p:sp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395288" y="5876925"/>
            <a:ext cx="87487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 sz="1800"/>
          </a:p>
        </p:txBody>
      </p:sp>
      <p:sp>
        <p:nvSpPr>
          <p:cNvPr id="156677" name="Text Box 5"/>
          <p:cNvSpPr txBox="1">
            <a:spLocks noChangeArrowheads="1"/>
          </p:cNvSpPr>
          <p:nvPr/>
        </p:nvSpPr>
        <p:spPr bwMode="auto">
          <a:xfrm>
            <a:off x="539750" y="1989138"/>
            <a:ext cx="7920038" cy="174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 i="1"/>
              <a:t>Artº </a:t>
            </a:r>
            <a:r>
              <a:rPr lang="pt-PT" sz="1800" b="1" i="1"/>
              <a:t>280 do Código Civil</a:t>
            </a:r>
            <a:endParaRPr lang="pt-PT" sz="1800"/>
          </a:p>
          <a:p>
            <a:pPr>
              <a:spcBef>
                <a:spcPct val="50000"/>
              </a:spcBef>
            </a:pPr>
            <a:r>
              <a:rPr lang="pt-PT" sz="1800"/>
              <a:t>“1. É </a:t>
            </a:r>
            <a:r>
              <a:rPr lang="pt-PT" sz="1800" b="1"/>
              <a:t>nulo</a:t>
            </a:r>
            <a:r>
              <a:rPr lang="pt-PT" sz="1800"/>
              <a:t> o negócio jurídico cujo objecto seja física ou legalmente impossível, contrário à lei ou indeterminável.</a:t>
            </a:r>
          </a:p>
          <a:p>
            <a:pPr>
              <a:spcBef>
                <a:spcPct val="50000"/>
              </a:spcBef>
            </a:pPr>
            <a:r>
              <a:rPr lang="pt-PT" sz="1800"/>
              <a:t>2. É </a:t>
            </a:r>
            <a:r>
              <a:rPr lang="pt-PT" sz="1800" b="1"/>
              <a:t>nulo</a:t>
            </a:r>
            <a:r>
              <a:rPr lang="pt-PT" sz="1800"/>
              <a:t> o negócio jurídico contrário à ordem pública, ou ofensivo dos bons costumes”</a:t>
            </a:r>
            <a:endParaRPr lang="en-US" sz="1800"/>
          </a:p>
        </p:txBody>
      </p:sp>
      <p:sp>
        <p:nvSpPr>
          <p:cNvPr id="156679" name="Text Box 7"/>
          <p:cNvSpPr txBox="1">
            <a:spLocks noChangeArrowheads="1"/>
          </p:cNvSpPr>
          <p:nvPr/>
        </p:nvSpPr>
        <p:spPr bwMode="auto">
          <a:xfrm>
            <a:off x="468313" y="4365625"/>
            <a:ext cx="7991475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PT" sz="1800" b="1" i="1"/>
              <a:t>Artigo 282º Código Civil</a:t>
            </a:r>
          </a:p>
          <a:p>
            <a:r>
              <a:rPr lang="pt-PT" sz="1800" b="1" i="1"/>
              <a:t>(Negócios usurários)</a:t>
            </a:r>
            <a:endParaRPr lang="pt-PT" sz="1800" i="1"/>
          </a:p>
          <a:p>
            <a:r>
              <a:rPr lang="pt-PT" sz="1800" i="1"/>
              <a:t> </a:t>
            </a:r>
          </a:p>
          <a:p>
            <a:r>
              <a:rPr lang="pt-PT" sz="1800"/>
              <a:t>“1. É </a:t>
            </a:r>
            <a:r>
              <a:rPr lang="pt-PT" sz="1800" b="1"/>
              <a:t>anulável</a:t>
            </a:r>
            <a:r>
              <a:rPr lang="pt-PT" sz="1800"/>
              <a:t>, por usura, o negócio jurídico, quando alguém, explorando a situação de </a:t>
            </a:r>
            <a:r>
              <a:rPr lang="pt-PT" sz="1800" u="sng"/>
              <a:t>necessidade, inexperiência, ligeireza, dependência, estado mental ou fraqueza de carácter de outrem</a:t>
            </a:r>
            <a:r>
              <a:rPr lang="pt-PT" sz="1800"/>
              <a:t>, obtiver deste, para si ou para terceiro, a promessa ou a concessão de </a:t>
            </a:r>
            <a:r>
              <a:rPr lang="pt-PT" sz="1800" i="1"/>
              <a:t>benefícios excessivos</a:t>
            </a:r>
            <a:r>
              <a:rPr lang="pt-PT" sz="1800"/>
              <a:t> ou </a:t>
            </a:r>
            <a:r>
              <a:rPr lang="pt-PT" sz="1800" i="1"/>
              <a:t>injustificados</a:t>
            </a:r>
            <a:r>
              <a:rPr lang="pt-PT" sz="1800"/>
              <a:t>.....”</a:t>
            </a:r>
            <a:endParaRPr lang="en-US" sz="18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66EB5-7BE4-4E19-BF0B-0F526905A2B9}" type="slidenum">
              <a:rPr lang="en-US"/>
              <a:pPr/>
              <a:t>23</a:t>
            </a:fld>
            <a:endParaRPr lang="en-US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z="2800" b="1">
                <a:solidFill>
                  <a:srgbClr val="0000FF"/>
                </a:solidFill>
              </a:rPr>
              <a:t>3.5 Contratos e fracassos de mercado</a:t>
            </a:r>
            <a:endParaRPr kumimoji="0" lang="en-US" sz="2800" b="1">
              <a:solidFill>
                <a:srgbClr val="0000FF"/>
              </a:solidFill>
            </a:endParaRPr>
          </a:p>
        </p:txBody>
      </p:sp>
      <p:sp>
        <p:nvSpPr>
          <p:cNvPr id="174083" name="Text Box 3"/>
          <p:cNvSpPr txBox="1">
            <a:spLocks noChangeArrowheads="1"/>
          </p:cNvSpPr>
          <p:nvPr/>
        </p:nvSpPr>
        <p:spPr bwMode="auto">
          <a:xfrm>
            <a:off x="395288" y="5373688"/>
            <a:ext cx="8497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 sz="2000"/>
          </a:p>
        </p:txBody>
      </p:sp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395288" y="5876925"/>
            <a:ext cx="87487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 sz="1800"/>
          </a:p>
        </p:txBody>
      </p:sp>
      <p:sp>
        <p:nvSpPr>
          <p:cNvPr id="174085" name="Text Box 5"/>
          <p:cNvSpPr txBox="1">
            <a:spLocks noChangeArrowheads="1"/>
          </p:cNvSpPr>
          <p:nvPr/>
        </p:nvSpPr>
        <p:spPr bwMode="auto">
          <a:xfrm>
            <a:off x="0" y="1557338"/>
            <a:ext cx="8820150" cy="517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 sz="1800" dirty="0"/>
          </a:p>
          <a:p>
            <a:pPr>
              <a:spcBef>
                <a:spcPct val="50000"/>
              </a:spcBef>
            </a:pPr>
            <a:r>
              <a:rPr lang="pt-PT" sz="1800" dirty="0"/>
              <a:t>Estas são questões complexas que envolvem problemas como:</a:t>
            </a:r>
          </a:p>
          <a:p>
            <a:pPr>
              <a:spcBef>
                <a:spcPct val="50000"/>
              </a:spcBef>
            </a:pPr>
            <a:r>
              <a:rPr lang="pt-PT" sz="1800" dirty="0"/>
              <a:t>1- Foi a informação fornecida por uma das partes menor do que a que deveria ter sido, de modo a que o contrato possa ser considerado anulado </a:t>
            </a:r>
            <a:r>
              <a:rPr lang="pt-PT" sz="1800" i="1" dirty="0"/>
              <a:t>(culpa in contrahendo</a:t>
            </a:r>
            <a:r>
              <a:rPr lang="pt-PT" sz="1800" dirty="0"/>
              <a:t>)</a:t>
            </a:r>
            <a:r>
              <a:rPr lang="pt-PT" sz="1800" i="1" dirty="0"/>
              <a:t>?</a:t>
            </a:r>
          </a:p>
          <a:p>
            <a:pPr>
              <a:spcBef>
                <a:spcPct val="50000"/>
              </a:spcBef>
            </a:pPr>
            <a:r>
              <a:rPr lang="pt-PT" sz="1800" dirty="0"/>
              <a:t>2 – Foi a informação fornecida por uma das partes deliberadamente enganosa? Se sim que consequencias?</a:t>
            </a:r>
          </a:p>
          <a:p>
            <a:pPr>
              <a:spcBef>
                <a:spcPct val="50000"/>
              </a:spcBef>
            </a:pPr>
            <a:r>
              <a:rPr lang="pt-PT" sz="1800" dirty="0"/>
              <a:t>3 – Foi a informação fornecida por uma das partes </a:t>
            </a:r>
            <a:r>
              <a:rPr lang="pt-PT" sz="1800" u="sng" dirty="0"/>
              <a:t>não</a:t>
            </a:r>
            <a:r>
              <a:rPr lang="pt-PT" sz="1800" dirty="0"/>
              <a:t> intencionalmente enganosa? Se sim que consequências.</a:t>
            </a:r>
          </a:p>
          <a:p>
            <a:pPr>
              <a:spcBef>
                <a:spcPct val="50000"/>
              </a:spcBef>
            </a:pPr>
            <a:r>
              <a:rPr lang="pt-PT" sz="1800" dirty="0"/>
              <a:t>4- Ambas as partes partiram de uma informação errada em relação aos pressupostos do negócio. Que consequências?</a:t>
            </a:r>
          </a:p>
          <a:p>
            <a:pPr>
              <a:spcBef>
                <a:spcPct val="50000"/>
              </a:spcBef>
            </a:pPr>
            <a:r>
              <a:rPr lang="pt-PT" sz="1800" dirty="0"/>
              <a:t>5 – O poder negocial de uma das partes, por ter posição monopolista, é muitissimo superior ao da outra. Que consequências?</a:t>
            </a:r>
          </a:p>
          <a:p>
            <a:pPr>
              <a:spcBef>
                <a:spcPct val="50000"/>
              </a:spcBef>
            </a:pPr>
            <a:r>
              <a:rPr lang="pt-PT" sz="1800" dirty="0"/>
              <a:t>É dificil responder a estas questões.</a:t>
            </a:r>
            <a:r>
              <a:rPr lang="pt-PT" sz="1800" i="1" dirty="0"/>
              <a:t> Um princípio geral é que quanto mais o negócio jurídico se afasta de condições de perfeita racionalidade e de custos de transacção nulos, maior o âmbito para os juízes clarificarem e eventualmente alterarem</a:t>
            </a:r>
            <a:r>
              <a:rPr lang="pt-PT" sz="1800" dirty="0"/>
              <a:t> </a:t>
            </a:r>
            <a:r>
              <a:rPr lang="pt-PT" sz="1800" i="1" dirty="0"/>
              <a:t>as cláusulas contratuais.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071D-15BB-4E13-ABE3-9C3D4443CE87}" type="slidenum">
              <a:rPr lang="en-US"/>
              <a:pPr/>
              <a:t>3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z="2400" b="1">
                <a:solidFill>
                  <a:srgbClr val="0000FF"/>
                </a:solidFill>
              </a:rPr>
              <a:t>3.1 Contrato: elementos fundamentais e função</a:t>
            </a:r>
            <a:endParaRPr kumimoji="0" lang="en-US" sz="2400" b="1">
              <a:solidFill>
                <a:srgbClr val="0000FF"/>
              </a:solidFill>
            </a:endParaRPr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395288" y="5373688"/>
            <a:ext cx="8497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 sz="2000"/>
          </a:p>
        </p:txBody>
      </p: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395288" y="1484313"/>
            <a:ext cx="828040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/>
              <a:t>Uma formulação simples:</a:t>
            </a:r>
          </a:p>
          <a:p>
            <a:pPr>
              <a:spcBef>
                <a:spcPct val="50000"/>
              </a:spcBef>
            </a:pPr>
            <a:r>
              <a:rPr lang="pt-PT" sz="1800"/>
              <a:t>Contratos são </a:t>
            </a:r>
            <a:r>
              <a:rPr lang="pt-PT" sz="1800" i="1"/>
              <a:t>promessas mútuas</a:t>
            </a:r>
            <a:r>
              <a:rPr lang="pt-PT" sz="1800"/>
              <a:t> que as partes </a:t>
            </a:r>
            <a:r>
              <a:rPr lang="pt-PT" sz="1800" i="1"/>
              <a:t>ex ante</a:t>
            </a:r>
            <a:r>
              <a:rPr lang="pt-PT" sz="1800"/>
              <a:t> querem ver </a:t>
            </a:r>
            <a:r>
              <a:rPr lang="pt-PT" sz="1800" i="1"/>
              <a:t>implementadas</a:t>
            </a:r>
            <a:r>
              <a:rPr lang="pt-PT" sz="1800"/>
              <a:t> e às quais estão associadas sanções em caso de incumprimento de pelo menos uma das partes. Estas promessas mútuas devem ser realizadas com </a:t>
            </a:r>
            <a:r>
              <a:rPr lang="pt-PT" sz="1800" i="1"/>
              <a:t>autonomia</a:t>
            </a:r>
            <a:r>
              <a:rPr lang="pt-PT" sz="1800"/>
              <a:t>, </a:t>
            </a:r>
            <a:r>
              <a:rPr lang="pt-PT" sz="1800" i="1"/>
              <a:t>liberdade</a:t>
            </a:r>
            <a:r>
              <a:rPr lang="pt-PT" sz="1800"/>
              <a:t> e </a:t>
            </a:r>
            <a:r>
              <a:rPr lang="pt-PT" sz="1800" i="1"/>
              <a:t>ponderação</a:t>
            </a:r>
            <a:r>
              <a:rPr lang="pt-PT" sz="1800"/>
              <a:t> entre partes habilitadas para o fazer.</a:t>
            </a:r>
            <a:endParaRPr lang="en-US" sz="1800"/>
          </a:p>
        </p:txBody>
      </p:sp>
      <p:sp>
        <p:nvSpPr>
          <p:cNvPr id="90124" name="Text Box 12"/>
          <p:cNvSpPr txBox="1">
            <a:spLocks noChangeArrowheads="1"/>
          </p:cNvSpPr>
          <p:nvPr/>
        </p:nvSpPr>
        <p:spPr bwMode="auto">
          <a:xfrm>
            <a:off x="539750" y="3068638"/>
            <a:ext cx="7777163" cy="339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/>
              <a:t>As questões fundamentais a ser respondidas são estas:</a:t>
            </a:r>
          </a:p>
          <a:p>
            <a:pPr>
              <a:spcBef>
                <a:spcPct val="50000"/>
              </a:spcBef>
            </a:pPr>
            <a:r>
              <a:rPr lang="pt-PT" sz="1800"/>
              <a:t>1- Quais os elementos constitutivos de um contrato?</a:t>
            </a:r>
          </a:p>
          <a:p>
            <a:pPr>
              <a:spcBef>
                <a:spcPct val="50000"/>
              </a:spcBef>
            </a:pPr>
            <a:r>
              <a:rPr lang="pt-PT" sz="1800"/>
              <a:t>2 – Quais os contratos (ou normas) que devem ser protegidos pela lei e quais os que não devem ser protegidos ou devem ser considerados nulos ou anulados?</a:t>
            </a:r>
          </a:p>
          <a:p>
            <a:pPr>
              <a:spcBef>
                <a:spcPct val="50000"/>
              </a:spcBef>
            </a:pPr>
            <a:r>
              <a:rPr lang="pt-PT" sz="1800"/>
              <a:t>3 – Quais os remédios para uma quebra de promessas?</a:t>
            </a:r>
          </a:p>
          <a:p>
            <a:pPr>
              <a:spcBef>
                <a:spcPct val="50000"/>
              </a:spcBef>
            </a:pPr>
            <a:r>
              <a:rPr lang="pt-PT" sz="1800"/>
              <a:t>4 - Quais os remédios óptimos tendo em conta a  o cumprimento óptimo” “o investimento de confiança (</a:t>
            </a:r>
            <a:r>
              <a:rPr lang="pt-PT" sz="1800" i="1"/>
              <a:t>reliance</a:t>
            </a:r>
            <a:r>
              <a:rPr lang="pt-PT" sz="1800"/>
              <a:t>)” e a “informação relevante óptima”?</a:t>
            </a:r>
          </a:p>
          <a:p>
            <a:pPr>
              <a:spcBef>
                <a:spcPct val="50000"/>
              </a:spcBef>
            </a:pPr>
            <a:r>
              <a:rPr lang="pt-PT" sz="1800"/>
              <a:t>5 – Como considerar “normas ausentes” nos contratos?</a:t>
            </a:r>
          </a:p>
          <a:p>
            <a:pPr>
              <a:spcBef>
                <a:spcPct val="50000"/>
              </a:spcBef>
            </a:pPr>
            <a:r>
              <a:rPr lang="pt-PT" sz="1800"/>
              <a:t>6 – Que normas devem estar “omissas” nos contratos e quais devem constar?</a:t>
            </a:r>
            <a:endParaRPr lang="en-US" sz="18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7F7FC-28C4-4423-A476-7C4806A4CA7D}" type="slidenum">
              <a:rPr lang="en-US"/>
              <a:pPr/>
              <a:t>4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z="2800" b="1">
                <a:solidFill>
                  <a:srgbClr val="0000FF"/>
                </a:solidFill>
              </a:rPr>
              <a:t>3.1 Contrato: elementos fundamentais e função</a:t>
            </a:r>
            <a:endParaRPr kumimoji="0" lang="en-US" sz="2800" b="1">
              <a:solidFill>
                <a:srgbClr val="0000FF"/>
              </a:solidFill>
            </a:endParaRPr>
          </a:p>
        </p:txBody>
      </p:sp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395288" y="5373688"/>
            <a:ext cx="8497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 sz="2000"/>
          </a:p>
        </p:txBody>
      </p:sp>
      <p:sp>
        <p:nvSpPr>
          <p:cNvPr id="144388" name="Text Box 4"/>
          <p:cNvSpPr txBox="1">
            <a:spLocks noChangeArrowheads="1"/>
          </p:cNvSpPr>
          <p:nvPr/>
        </p:nvSpPr>
        <p:spPr bwMode="auto">
          <a:xfrm>
            <a:off x="539750" y="1916113"/>
            <a:ext cx="8208963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 dirty="0"/>
              <a:t>Elementos fundamentais dos </a:t>
            </a:r>
            <a:r>
              <a:rPr lang="pt-PT" sz="1800" b="1" dirty="0"/>
              <a:t>negócios jurídicos</a:t>
            </a:r>
            <a:r>
              <a:rPr lang="pt-PT" sz="1800" dirty="0"/>
              <a:t> e relações contratuais assumindo a forma escrita:</a:t>
            </a:r>
          </a:p>
          <a:p>
            <a:pPr>
              <a:spcBef>
                <a:spcPct val="50000"/>
              </a:spcBef>
            </a:pPr>
            <a:r>
              <a:rPr lang="pt-PT" sz="1800" dirty="0"/>
              <a:t>1- A </a:t>
            </a:r>
            <a:r>
              <a:rPr lang="pt-PT" sz="1800" b="1" dirty="0"/>
              <a:t>autonomia</a:t>
            </a:r>
            <a:r>
              <a:rPr lang="pt-PT" sz="1800" dirty="0"/>
              <a:t> das partes</a:t>
            </a:r>
          </a:p>
          <a:p>
            <a:pPr>
              <a:spcBef>
                <a:spcPct val="50000"/>
              </a:spcBef>
            </a:pPr>
            <a:r>
              <a:rPr lang="pt-PT" sz="1800" dirty="0"/>
              <a:t>2- As </a:t>
            </a:r>
            <a:r>
              <a:rPr lang="pt-PT" sz="1800" b="1" dirty="0"/>
              <a:t>vontades</a:t>
            </a:r>
            <a:r>
              <a:rPr lang="pt-PT" sz="1800" dirty="0"/>
              <a:t> das partes (caracter subjectivo)</a:t>
            </a:r>
          </a:p>
          <a:p>
            <a:pPr>
              <a:spcBef>
                <a:spcPct val="50000"/>
              </a:spcBef>
            </a:pPr>
            <a:r>
              <a:rPr lang="pt-PT" sz="1800" dirty="0"/>
              <a:t>3 - A </a:t>
            </a:r>
            <a:r>
              <a:rPr lang="pt-PT" sz="1800" b="1" dirty="0"/>
              <a:t>declaração</a:t>
            </a:r>
            <a:r>
              <a:rPr lang="pt-PT" sz="1800" dirty="0"/>
              <a:t> (carácter objectivo) – que é a expressão material ou exteriorizada, fidedigna ou não, das vontades das partes.</a:t>
            </a:r>
          </a:p>
          <a:p>
            <a:pPr>
              <a:spcBef>
                <a:spcPct val="50000"/>
              </a:spcBef>
            </a:pPr>
            <a:r>
              <a:rPr lang="pt-PT" sz="1800" dirty="0"/>
              <a:t>4 – </a:t>
            </a:r>
            <a:r>
              <a:rPr lang="pt-PT" sz="1800" b="1" dirty="0"/>
              <a:t>Acções – </a:t>
            </a:r>
            <a:r>
              <a:rPr lang="pt-PT" sz="1800" dirty="0"/>
              <a:t>comportamentos previstos na declaração atribuíveis às partes.</a:t>
            </a:r>
          </a:p>
          <a:p>
            <a:pPr>
              <a:spcBef>
                <a:spcPct val="50000"/>
              </a:spcBef>
            </a:pPr>
            <a:r>
              <a:rPr lang="pt-PT" sz="1800" dirty="0"/>
              <a:t>5 – </a:t>
            </a:r>
            <a:r>
              <a:rPr lang="pt-PT" sz="1800" b="1" dirty="0"/>
              <a:t>Tempos – </a:t>
            </a:r>
            <a:r>
              <a:rPr lang="pt-PT" sz="1800" dirty="0"/>
              <a:t>tempos previstos ou na declaração escrita ou em outra relevante legislação para implementar as acções referidas no contrato. </a:t>
            </a:r>
          </a:p>
          <a:p>
            <a:pPr>
              <a:spcBef>
                <a:spcPct val="50000"/>
              </a:spcBef>
            </a:pPr>
            <a:r>
              <a:rPr lang="pt-PT" sz="1800" dirty="0"/>
              <a:t>6 - </a:t>
            </a:r>
            <a:r>
              <a:rPr lang="pt-PT" sz="1800" b="1" dirty="0"/>
              <a:t>Consequências das acções – </a:t>
            </a:r>
            <a:r>
              <a:rPr lang="pt-PT" sz="1800" i="1" dirty="0"/>
              <a:t>beneficios</a:t>
            </a:r>
            <a:r>
              <a:rPr lang="pt-PT" sz="1800" dirty="0"/>
              <a:t> (se positivas) ou </a:t>
            </a:r>
            <a:r>
              <a:rPr lang="pt-PT" sz="1800" i="1" dirty="0"/>
              <a:t>danos</a:t>
            </a:r>
            <a:r>
              <a:rPr lang="pt-PT" sz="1800" dirty="0"/>
              <a:t> (se negativas) nas partes ou em terceiros. </a:t>
            </a:r>
            <a:endParaRPr lang="pt-PT" sz="1800" b="1" dirty="0"/>
          </a:p>
          <a:p>
            <a:pPr>
              <a:spcBef>
                <a:spcPct val="50000"/>
              </a:spcBef>
            </a:pPr>
            <a:r>
              <a:rPr lang="pt-PT" sz="1800" dirty="0"/>
              <a:t>7 – </a:t>
            </a:r>
            <a:r>
              <a:rPr lang="pt-PT" sz="1800" b="1" dirty="0"/>
              <a:t>Terceiros</a:t>
            </a:r>
            <a:r>
              <a:rPr lang="pt-PT" sz="1800" dirty="0"/>
              <a:t> – não sendo partes do negócio, </a:t>
            </a:r>
            <a:r>
              <a:rPr lang="pt-PT" sz="1800" dirty="0" smtClean="0"/>
              <a:t>estão </a:t>
            </a:r>
            <a:r>
              <a:rPr lang="pt-PT" sz="1800" dirty="0"/>
              <a:t>imediatamente ou mediatamente interessados nos efeitos do negócio.</a:t>
            </a:r>
            <a:endParaRPr lang="en-US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340B-978D-4543-B9B4-8A619EC620E8}" type="slidenum">
              <a:rPr lang="en-US"/>
              <a:pPr/>
              <a:t>5</a:t>
            </a:fld>
            <a:endParaRPr 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z="2800" b="1">
                <a:solidFill>
                  <a:srgbClr val="0000FF"/>
                </a:solidFill>
              </a:rPr>
              <a:t>3.1 Contrato: elementos fundamentais e função</a:t>
            </a:r>
            <a:endParaRPr kumimoji="0" lang="en-US" sz="2800" b="1">
              <a:solidFill>
                <a:srgbClr val="0000FF"/>
              </a:solidFill>
            </a:endParaRPr>
          </a:p>
        </p:txBody>
      </p:sp>
      <p:sp>
        <p:nvSpPr>
          <p:cNvPr id="145411" name="Text Box 3"/>
          <p:cNvSpPr txBox="1">
            <a:spLocks noChangeArrowheads="1"/>
          </p:cNvSpPr>
          <p:nvPr/>
        </p:nvSpPr>
        <p:spPr bwMode="auto">
          <a:xfrm>
            <a:off x="395288" y="5373688"/>
            <a:ext cx="8497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 sz="2000"/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539750" y="1989138"/>
            <a:ext cx="792003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/>
              <a:t>Para simplificar considerar-se-á como caso genérico que os contratos envolvem apenas </a:t>
            </a:r>
            <a:r>
              <a:rPr lang="pt-PT" sz="1800" u="sng"/>
              <a:t>duas</a:t>
            </a:r>
            <a:r>
              <a:rPr lang="pt-PT" sz="1800"/>
              <a:t> partes designadas por </a:t>
            </a:r>
            <a:r>
              <a:rPr lang="pt-PT" sz="1800" b="1"/>
              <a:t>credor (ou 1º jogador) e devedor (ou 2º jogador).  </a:t>
            </a:r>
            <a:r>
              <a:rPr lang="pt-PT" sz="1800"/>
              <a:t>Ex. Paga-se hoje (1º jog.) para receber mercadoria em dois meses </a:t>
            </a:r>
            <a:r>
              <a:rPr lang="pt-PT" sz="1800" b="1"/>
              <a:t> </a:t>
            </a:r>
            <a:endParaRPr lang="en-US" sz="1800" b="1"/>
          </a:p>
        </p:txBody>
      </p:sp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250825" y="3068638"/>
            <a:ext cx="77771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/>
              <a:t>Sem contrato </a:t>
            </a:r>
            <a:r>
              <a:rPr lang="pt-PT" sz="1800" u="sng"/>
              <a:t>ou</a:t>
            </a:r>
            <a:r>
              <a:rPr lang="pt-PT" sz="1800"/>
              <a:t> sem </a:t>
            </a:r>
            <a:r>
              <a:rPr lang="pt-PT" sz="1800" u="sng"/>
              <a:t>confiança mútua,</a:t>
            </a:r>
            <a:r>
              <a:rPr lang="pt-PT" sz="1800"/>
              <a:t> não seria possível alcançar resultados desejáveis e eficentes, </a:t>
            </a:r>
            <a:r>
              <a:rPr lang="pt-PT" sz="1800" u="sng"/>
              <a:t> </a:t>
            </a:r>
            <a:r>
              <a:rPr lang="pt-PT" sz="1800"/>
              <a:t> </a:t>
            </a:r>
            <a:endParaRPr lang="en-US" sz="1800"/>
          </a:p>
        </p:txBody>
      </p:sp>
      <p:graphicFrame>
        <p:nvGraphicFramePr>
          <p:cNvPr id="145481" name="Group 73"/>
          <p:cNvGraphicFramePr>
            <a:graphicFrameLocks noGrp="1"/>
          </p:cNvGraphicFramePr>
          <p:nvPr>
            <p:ph idx="1"/>
          </p:nvPr>
        </p:nvGraphicFramePr>
        <p:xfrm>
          <a:off x="900113" y="3716338"/>
          <a:ext cx="6337300" cy="1968818"/>
        </p:xfrm>
        <a:graphic>
          <a:graphicData uri="http://schemas.openxmlformats.org/drawingml/2006/table">
            <a:tbl>
              <a:tblPr/>
              <a:tblGrid>
                <a:gridCol w="901700"/>
                <a:gridCol w="2266950"/>
                <a:gridCol w="1584325"/>
                <a:gridCol w="1584325"/>
              </a:tblGrid>
              <a:tr h="293688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pt-P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Devedor (2º j.)</a:t>
                      </a:r>
                      <a:endParaRPr kumimoji="1" lang="en-US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52425">
                <a:tc gridSpan="2"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Coopera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Apropria-se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1º Jog.</a:t>
                      </a:r>
                      <a:endParaRPr kumimoji="1" lang="en-US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Investe)</a:t>
                      </a:r>
                      <a:endParaRPr kumimoji="1" lang="en-US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0,5  ; 0,5  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-1  ; </a:t>
                      </a:r>
                      <a:r>
                        <a:rPr kumimoji="1" lang="pt-P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Não investe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; 0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  ; </a:t>
                      </a:r>
                      <a:r>
                        <a:rPr kumimoji="1" lang="pt-P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5479" name="Text Box 71"/>
          <p:cNvSpPr txBox="1">
            <a:spLocks noChangeArrowheads="1"/>
          </p:cNvSpPr>
          <p:nvPr/>
        </p:nvSpPr>
        <p:spPr bwMode="auto">
          <a:xfrm>
            <a:off x="179388" y="6308725"/>
            <a:ext cx="79930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600" i="1" dirty="0"/>
              <a:t>Nota: A melhor forma de ilustrar um jogo sequencial é em forma de </a:t>
            </a:r>
            <a:r>
              <a:rPr lang="pt-PT" sz="1600" i="1" dirty="0" smtClean="0"/>
              <a:t>árvore (ver 6ª ed. Cooter e Ulen), </a:t>
            </a:r>
            <a:r>
              <a:rPr lang="pt-PT" sz="1600" i="1" dirty="0"/>
              <a:t>mas mantém-se aqui a apresentaçãop de Cooter e </a:t>
            </a:r>
            <a:r>
              <a:rPr lang="pt-PT" sz="1600" i="1" dirty="0" smtClean="0"/>
              <a:t>Ulen (4ª ed.).</a:t>
            </a:r>
            <a:endParaRPr lang="en-US" sz="1600" i="1" dirty="0"/>
          </a:p>
        </p:txBody>
      </p:sp>
      <p:sp>
        <p:nvSpPr>
          <p:cNvPr id="145482" name="Text Box 74"/>
          <p:cNvSpPr txBox="1">
            <a:spLocks noChangeArrowheads="1"/>
          </p:cNvSpPr>
          <p:nvPr/>
        </p:nvSpPr>
        <p:spPr bwMode="auto">
          <a:xfrm>
            <a:off x="395288" y="5876925"/>
            <a:ext cx="87487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/>
              <a:t>Qual o equilíbrio deste jogo? É Pareto eficiente?</a:t>
            </a:r>
            <a:endParaRPr lang="en-US" sz="18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CA07C-7674-4F84-B5F6-9781363FAD35}" type="slidenum">
              <a:rPr lang="en-US"/>
              <a:pPr/>
              <a:t>6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z="2800" b="1">
                <a:solidFill>
                  <a:srgbClr val="0000FF"/>
                </a:solidFill>
              </a:rPr>
              <a:t>3.1 Contrato: elementos fundamentais e algumas funções</a:t>
            </a:r>
            <a:endParaRPr kumimoji="0" lang="en-US" sz="2800" b="1">
              <a:solidFill>
                <a:srgbClr val="0000FF"/>
              </a:solidFill>
            </a:endParaRPr>
          </a:p>
        </p:txBody>
      </p:sp>
      <p:sp>
        <p:nvSpPr>
          <p:cNvPr id="148483" name="Text Box 3"/>
          <p:cNvSpPr txBox="1">
            <a:spLocks noChangeArrowheads="1"/>
          </p:cNvSpPr>
          <p:nvPr/>
        </p:nvSpPr>
        <p:spPr bwMode="auto">
          <a:xfrm>
            <a:off x="395288" y="5373688"/>
            <a:ext cx="8497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 sz="2000"/>
          </a:p>
        </p:txBody>
      </p:sp>
      <p:sp>
        <p:nvSpPr>
          <p:cNvPr id="148485" name="Text Box 5"/>
          <p:cNvSpPr txBox="1">
            <a:spLocks noChangeArrowheads="1"/>
          </p:cNvSpPr>
          <p:nvPr/>
        </p:nvSpPr>
        <p:spPr bwMode="auto">
          <a:xfrm>
            <a:off x="250825" y="5373688"/>
            <a:ext cx="74168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 b="1" i="1"/>
              <a:t>O primeiro objectivo da Lei contratual é permitir às pessoas cooperarem convertendo jogos com soluções não cooperativas (ineficientes) em jogos com soluções cooperativas (eficientes)</a:t>
            </a:r>
            <a:r>
              <a:rPr lang="pt-PT" sz="1800" b="1"/>
              <a:t>.</a:t>
            </a:r>
            <a:endParaRPr lang="en-US" sz="1800" b="1"/>
          </a:p>
        </p:txBody>
      </p:sp>
      <p:graphicFrame>
        <p:nvGraphicFramePr>
          <p:cNvPr id="148510" name="Group 30"/>
          <p:cNvGraphicFramePr>
            <a:graphicFrameLocks noGrp="1"/>
          </p:cNvGraphicFramePr>
          <p:nvPr>
            <p:ph idx="1"/>
          </p:nvPr>
        </p:nvGraphicFramePr>
        <p:xfrm>
          <a:off x="539750" y="2852738"/>
          <a:ext cx="6697663" cy="1968818"/>
        </p:xfrm>
        <a:graphic>
          <a:graphicData uri="http://schemas.openxmlformats.org/drawingml/2006/table">
            <a:tbl>
              <a:tblPr/>
              <a:tblGrid>
                <a:gridCol w="1152525"/>
                <a:gridCol w="2197100"/>
                <a:gridCol w="1673225"/>
                <a:gridCol w="1674813"/>
              </a:tblGrid>
              <a:tr h="293688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pt-P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Devedor (2º j.)</a:t>
                      </a:r>
                      <a:endParaRPr kumimoji="1" lang="en-US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52425">
                <a:tc gridSpan="2"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Cumpre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Quebra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1º Jog. (credor)</a:t>
                      </a:r>
                      <a:endParaRPr kumimoji="1" lang="en-US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Investe</a:t>
                      </a:r>
                      <a:endParaRPr kumimoji="1" lang="en-US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0,5</a:t>
                      </a:r>
                      <a:r>
                        <a:rPr kumimoji="1" lang="pt-P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; 0,5  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0,5</a:t>
                      </a:r>
                      <a:r>
                        <a:rPr kumimoji="1" lang="pt-P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; -0,5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Não investe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; 0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  ; 0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8511" name="Text Box 31"/>
          <p:cNvSpPr txBox="1">
            <a:spLocks noChangeArrowheads="1"/>
          </p:cNvSpPr>
          <p:nvPr/>
        </p:nvSpPr>
        <p:spPr bwMode="auto">
          <a:xfrm>
            <a:off x="395288" y="1773238"/>
            <a:ext cx="777716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 dirty="0"/>
              <a:t>Caso haja contrato e a </a:t>
            </a:r>
            <a:r>
              <a:rPr lang="pt-PT" sz="1800" b="1" u="sng" dirty="0"/>
              <a:t>regra de compensação</a:t>
            </a:r>
            <a:r>
              <a:rPr lang="pt-PT" sz="1800" dirty="0"/>
              <a:t> em caso de </a:t>
            </a:r>
            <a:r>
              <a:rPr lang="pt-PT" sz="1800" b="1" dirty="0"/>
              <a:t>incumprimento</a:t>
            </a:r>
            <a:r>
              <a:rPr lang="pt-PT" sz="1800" dirty="0"/>
              <a:t> for colocar </a:t>
            </a:r>
            <a:r>
              <a:rPr lang="pt-PT" sz="1800" b="1" dirty="0"/>
              <a:t>o credor </a:t>
            </a:r>
            <a:r>
              <a:rPr lang="pt-PT" sz="1800" dirty="0"/>
              <a:t>na situação que teria caso tivesse havido cumprimento do contrato (“compensation damages”), a compensação seria 1,5. </a:t>
            </a:r>
            <a:endParaRPr lang="en-US" sz="1800" dirty="0"/>
          </a:p>
        </p:txBody>
      </p:sp>
      <p:sp>
        <p:nvSpPr>
          <p:cNvPr id="148512" name="Text Box 32"/>
          <p:cNvSpPr txBox="1">
            <a:spLocks noChangeArrowheads="1"/>
          </p:cNvSpPr>
          <p:nvPr/>
        </p:nvSpPr>
        <p:spPr bwMode="auto">
          <a:xfrm>
            <a:off x="179388" y="4868863"/>
            <a:ext cx="8748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/>
              <a:t>Qual o equilíbrio deste jogo? É Pareto eficiente?</a:t>
            </a:r>
            <a:endParaRPr lang="en-US" sz="18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F701D-6463-4D96-AF95-08F853A7CA7C}" type="slidenum">
              <a:rPr lang="en-US"/>
              <a:pPr/>
              <a:t>7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z="2800" b="1">
                <a:solidFill>
                  <a:srgbClr val="0000FF"/>
                </a:solidFill>
              </a:rPr>
              <a:t>3.1 Contrato: elementos fundamentais e função</a:t>
            </a:r>
            <a:endParaRPr kumimoji="0" lang="en-US" sz="2800" b="1">
              <a:solidFill>
                <a:srgbClr val="0000FF"/>
              </a:solidFill>
            </a:endParaRPr>
          </a:p>
        </p:txBody>
      </p:sp>
      <p:sp>
        <p:nvSpPr>
          <p:cNvPr id="146435" name="Text Box 3"/>
          <p:cNvSpPr txBox="1">
            <a:spLocks noChangeArrowheads="1"/>
          </p:cNvSpPr>
          <p:nvPr/>
        </p:nvSpPr>
        <p:spPr bwMode="auto">
          <a:xfrm>
            <a:off x="395288" y="5373688"/>
            <a:ext cx="8497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 sz="2000"/>
          </a:p>
        </p:txBody>
      </p:sp>
      <p:sp>
        <p:nvSpPr>
          <p:cNvPr id="146436" name="Text Box 4"/>
          <p:cNvSpPr txBox="1">
            <a:spLocks noChangeArrowheads="1"/>
          </p:cNvSpPr>
          <p:nvPr/>
        </p:nvSpPr>
        <p:spPr bwMode="auto">
          <a:xfrm>
            <a:off x="250825" y="1989138"/>
            <a:ext cx="856932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2000" dirty="0"/>
              <a:t>Ex. (de Rodrigues, V. (</a:t>
            </a:r>
            <a:r>
              <a:rPr lang="pt-PT" sz="2000" dirty="0" smtClean="0"/>
              <a:t>2007, p.133 e segs) </a:t>
            </a:r>
            <a:r>
              <a:rPr lang="pt-PT" sz="2000" i="1" u="sng" dirty="0"/>
              <a:t>corrigido</a:t>
            </a:r>
            <a:r>
              <a:rPr lang="pt-PT" sz="2000" i="1" dirty="0"/>
              <a:t> e </a:t>
            </a:r>
            <a:r>
              <a:rPr lang="pt-PT" sz="2000" i="1" dirty="0" smtClean="0"/>
              <a:t>adaptado</a:t>
            </a:r>
            <a:r>
              <a:rPr lang="pt-PT" sz="2000" dirty="0" smtClean="0"/>
              <a:t>)</a:t>
            </a:r>
            <a:endParaRPr lang="pt-PT" sz="2000" dirty="0"/>
          </a:p>
          <a:p>
            <a:pPr>
              <a:spcBef>
                <a:spcPct val="50000"/>
              </a:spcBef>
            </a:pPr>
            <a:r>
              <a:rPr lang="pt-PT" sz="1800" dirty="0"/>
              <a:t>António sabe (com custo de obtenção de informação de 5) que terreno agrícola é bom para vinho e valoriza-o por 50. Bernardo desconhece e considera que o terreno só é bom para cereais e valoriza-o em 10. Faz-se pois uma transacção por 15, com excedente de 30 para António e 5 para </a:t>
            </a:r>
            <a:r>
              <a:rPr lang="pt-PT" sz="1800" dirty="0" smtClean="0"/>
              <a:t>Bernardo*. </a:t>
            </a:r>
            <a:r>
              <a:rPr lang="pt-PT" sz="1800" dirty="0"/>
              <a:t>A desigualdade na repartição do excedente resulta da informação assimétrica</a:t>
            </a:r>
            <a:r>
              <a:rPr lang="pt-PT" sz="2000" dirty="0"/>
              <a:t>. </a:t>
            </a:r>
            <a:endParaRPr lang="en-US" sz="2000" dirty="0"/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395288" y="5876925"/>
            <a:ext cx="87487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 sz="1800"/>
          </a:p>
        </p:txBody>
      </p:sp>
      <p:graphicFrame>
        <p:nvGraphicFramePr>
          <p:cNvPr id="146462" name="Group 30"/>
          <p:cNvGraphicFramePr>
            <a:graphicFrameLocks noGrp="1"/>
          </p:cNvGraphicFramePr>
          <p:nvPr>
            <p:ph idx="1"/>
          </p:nvPr>
        </p:nvGraphicFramePr>
        <p:xfrm>
          <a:off x="900113" y="4076700"/>
          <a:ext cx="6583362" cy="1689418"/>
        </p:xfrm>
        <a:graphic>
          <a:graphicData uri="http://schemas.openxmlformats.org/drawingml/2006/table">
            <a:tbl>
              <a:tblPr/>
              <a:tblGrid>
                <a:gridCol w="1133475"/>
                <a:gridCol w="2159000"/>
                <a:gridCol w="1644650"/>
                <a:gridCol w="1646237"/>
              </a:tblGrid>
              <a:tr h="342900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pt-P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Bernardo (2º j.)</a:t>
                      </a:r>
                      <a:endParaRPr kumimoji="1" lang="en-US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44488">
                <a:tc gridSpan="2"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Aceita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Não aceita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1º Jog. António</a:t>
                      </a:r>
                      <a:endParaRPr kumimoji="1" lang="en-US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Investe</a:t>
                      </a:r>
                      <a:endParaRPr kumimoji="1" lang="en-US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  <a:r>
                        <a:rPr kumimoji="1" lang="pt-P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; 5  </a:t>
                      </a: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-5</a:t>
                      </a:r>
                      <a:r>
                        <a:rPr kumimoji="1" lang="pt-P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; 0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Não investe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; 0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  ; 0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6463" name="Text Box 31"/>
          <p:cNvSpPr txBox="1">
            <a:spLocks noChangeArrowheads="1"/>
          </p:cNvSpPr>
          <p:nvPr/>
        </p:nvSpPr>
        <p:spPr bwMode="auto">
          <a:xfrm>
            <a:off x="611188" y="5949950"/>
            <a:ext cx="7489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 dirty="0"/>
              <a:t>Que propriedades para o jogo</a:t>
            </a:r>
            <a:r>
              <a:rPr lang="pt-PT" sz="1800" dirty="0" smtClean="0"/>
              <a:t>?  Qual o excedente conjunto do jogo?</a:t>
            </a:r>
            <a:endParaRPr lang="en-US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54E6-A6F8-47D7-A0DE-7AC424BA330F}" type="slidenum">
              <a:rPr lang="en-US"/>
              <a:pPr/>
              <a:t>8</a:t>
            </a:fld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z="2800" b="1">
                <a:solidFill>
                  <a:srgbClr val="0000FF"/>
                </a:solidFill>
              </a:rPr>
              <a:t>3.1 Contrato: elementos fundamentais e função</a:t>
            </a:r>
            <a:endParaRPr kumimoji="0" lang="en-US" sz="2800" b="1">
              <a:solidFill>
                <a:srgbClr val="0000FF"/>
              </a:solidFill>
            </a:endParaRPr>
          </a:p>
        </p:txBody>
      </p:sp>
      <p:sp>
        <p:nvSpPr>
          <p:cNvPr id="150531" name="Text Box 3"/>
          <p:cNvSpPr txBox="1">
            <a:spLocks noChangeArrowheads="1"/>
          </p:cNvSpPr>
          <p:nvPr/>
        </p:nvSpPr>
        <p:spPr bwMode="auto">
          <a:xfrm>
            <a:off x="395288" y="5373688"/>
            <a:ext cx="8497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 sz="2000"/>
          </a:p>
        </p:txBody>
      </p:sp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250825" y="1989138"/>
            <a:ext cx="85693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2000" dirty="0"/>
              <a:t>Após o contrato consumado Bernardo toma conhecimento e pede anulação do contrato baseado em “erro” por falta de informação. Caso os tribunais </a:t>
            </a:r>
            <a:r>
              <a:rPr lang="pt-PT" sz="2000" dirty="0" smtClean="0"/>
              <a:t>aceitassem</a:t>
            </a:r>
            <a:r>
              <a:rPr lang="pt-PT" sz="2000" dirty="0"/>
              <a:t>, quais as consequências futuras deste tipo de decisão judicial?</a:t>
            </a:r>
            <a:endParaRPr lang="en-US" sz="2000" dirty="0"/>
          </a:p>
        </p:txBody>
      </p:sp>
      <p:sp>
        <p:nvSpPr>
          <p:cNvPr id="150533" name="Text Box 5"/>
          <p:cNvSpPr txBox="1">
            <a:spLocks noChangeArrowheads="1"/>
          </p:cNvSpPr>
          <p:nvPr/>
        </p:nvSpPr>
        <p:spPr bwMode="auto">
          <a:xfrm>
            <a:off x="395288" y="5876925"/>
            <a:ext cx="87487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 sz="1800"/>
          </a:p>
        </p:txBody>
      </p:sp>
      <p:sp>
        <p:nvSpPr>
          <p:cNvPr id="150560" name="Line 32"/>
          <p:cNvSpPr>
            <a:spLocks noChangeShapeType="1"/>
          </p:cNvSpPr>
          <p:nvPr/>
        </p:nvSpPr>
        <p:spPr bwMode="auto">
          <a:xfrm flipV="1">
            <a:off x="900113" y="4437063"/>
            <a:ext cx="12239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50561" name="Line 33"/>
          <p:cNvSpPr>
            <a:spLocks noChangeShapeType="1"/>
          </p:cNvSpPr>
          <p:nvPr/>
        </p:nvSpPr>
        <p:spPr bwMode="auto">
          <a:xfrm>
            <a:off x="900113" y="4797425"/>
            <a:ext cx="568801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50562" name="Line 34"/>
          <p:cNvSpPr>
            <a:spLocks noChangeShapeType="1"/>
          </p:cNvSpPr>
          <p:nvPr/>
        </p:nvSpPr>
        <p:spPr bwMode="auto">
          <a:xfrm flipV="1">
            <a:off x="2124075" y="3860800"/>
            <a:ext cx="11525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50563" name="Line 35"/>
          <p:cNvSpPr>
            <a:spLocks noChangeShapeType="1"/>
          </p:cNvSpPr>
          <p:nvPr/>
        </p:nvSpPr>
        <p:spPr bwMode="auto">
          <a:xfrm>
            <a:off x="2124075" y="4437063"/>
            <a:ext cx="424815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50564" name="Line 36"/>
          <p:cNvSpPr>
            <a:spLocks noChangeShapeType="1"/>
          </p:cNvSpPr>
          <p:nvPr/>
        </p:nvSpPr>
        <p:spPr bwMode="auto">
          <a:xfrm flipV="1">
            <a:off x="3276600" y="3500438"/>
            <a:ext cx="31670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50565" name="Line 37"/>
          <p:cNvSpPr>
            <a:spLocks noChangeShapeType="1"/>
          </p:cNvSpPr>
          <p:nvPr/>
        </p:nvSpPr>
        <p:spPr bwMode="auto">
          <a:xfrm>
            <a:off x="3276600" y="3860800"/>
            <a:ext cx="3240088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50566" name="Text Box 38"/>
          <p:cNvSpPr txBox="1">
            <a:spLocks noChangeArrowheads="1"/>
          </p:cNvSpPr>
          <p:nvPr/>
        </p:nvSpPr>
        <p:spPr bwMode="auto">
          <a:xfrm>
            <a:off x="250825" y="4508500"/>
            <a:ext cx="1081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600">
                <a:solidFill>
                  <a:srgbClr val="0000FF"/>
                </a:solidFill>
              </a:rPr>
              <a:t>António</a:t>
            </a:r>
            <a:endParaRPr lang="en-US" sz="1600">
              <a:solidFill>
                <a:srgbClr val="0000FF"/>
              </a:solidFill>
            </a:endParaRPr>
          </a:p>
        </p:txBody>
      </p:sp>
      <p:sp>
        <p:nvSpPr>
          <p:cNvPr id="150567" name="Text Box 39"/>
          <p:cNvSpPr txBox="1">
            <a:spLocks noChangeArrowheads="1"/>
          </p:cNvSpPr>
          <p:nvPr/>
        </p:nvSpPr>
        <p:spPr bwMode="auto">
          <a:xfrm>
            <a:off x="3419475" y="4292600"/>
            <a:ext cx="2232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400"/>
              <a:t>Não Aceita</a:t>
            </a:r>
            <a:endParaRPr lang="en-US" sz="1400"/>
          </a:p>
        </p:txBody>
      </p:sp>
      <p:sp>
        <p:nvSpPr>
          <p:cNvPr id="150568" name="Text Box 40"/>
          <p:cNvSpPr txBox="1">
            <a:spLocks noChangeArrowheads="1"/>
          </p:cNvSpPr>
          <p:nvPr/>
        </p:nvSpPr>
        <p:spPr bwMode="auto">
          <a:xfrm>
            <a:off x="6732588" y="5300663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>
                <a:solidFill>
                  <a:srgbClr val="0000FF"/>
                </a:solidFill>
              </a:rPr>
              <a:t>0</a:t>
            </a:r>
            <a:r>
              <a:rPr lang="pt-PT" sz="1800"/>
              <a:t>,  0</a:t>
            </a:r>
            <a:endParaRPr lang="en-US" sz="1800"/>
          </a:p>
        </p:txBody>
      </p:sp>
      <p:sp>
        <p:nvSpPr>
          <p:cNvPr id="150569" name="Rectangle 41"/>
          <p:cNvSpPr>
            <a:spLocks noChangeArrowheads="1"/>
          </p:cNvSpPr>
          <p:nvPr/>
        </p:nvSpPr>
        <p:spPr bwMode="auto">
          <a:xfrm>
            <a:off x="6659563" y="3213100"/>
            <a:ext cx="935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PT" sz="1800">
                <a:solidFill>
                  <a:srgbClr val="0000FF"/>
                </a:solidFill>
              </a:rPr>
              <a:t>-5</a:t>
            </a:r>
            <a:r>
              <a:rPr lang="pt-PT" sz="1800"/>
              <a:t>, 40</a:t>
            </a:r>
            <a:endParaRPr lang="en-US" sz="1800"/>
          </a:p>
        </p:txBody>
      </p:sp>
      <p:sp>
        <p:nvSpPr>
          <p:cNvPr id="150570" name="Text Box 42"/>
          <p:cNvSpPr txBox="1">
            <a:spLocks noChangeArrowheads="1"/>
          </p:cNvSpPr>
          <p:nvPr/>
        </p:nvSpPr>
        <p:spPr bwMode="auto">
          <a:xfrm>
            <a:off x="1042988" y="4149725"/>
            <a:ext cx="1296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/>
              <a:t>Bernardo</a:t>
            </a:r>
            <a:endParaRPr lang="en-US" sz="1800"/>
          </a:p>
        </p:txBody>
      </p:sp>
      <p:sp>
        <p:nvSpPr>
          <p:cNvPr id="150571" name="Text Box 43"/>
          <p:cNvSpPr txBox="1">
            <a:spLocks noChangeArrowheads="1"/>
          </p:cNvSpPr>
          <p:nvPr/>
        </p:nvSpPr>
        <p:spPr bwMode="auto">
          <a:xfrm>
            <a:off x="2987675" y="5589588"/>
            <a:ext cx="2232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400"/>
              <a:t>Não Investe</a:t>
            </a:r>
            <a:endParaRPr lang="en-US" sz="1400"/>
          </a:p>
        </p:txBody>
      </p:sp>
      <p:sp>
        <p:nvSpPr>
          <p:cNvPr id="150572" name="Text Box 44"/>
          <p:cNvSpPr txBox="1">
            <a:spLocks noChangeArrowheads="1"/>
          </p:cNvSpPr>
          <p:nvPr/>
        </p:nvSpPr>
        <p:spPr bwMode="auto">
          <a:xfrm>
            <a:off x="2124075" y="3860800"/>
            <a:ext cx="2232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400"/>
              <a:t>Aceita</a:t>
            </a:r>
            <a:endParaRPr lang="en-US" sz="1400"/>
          </a:p>
        </p:txBody>
      </p:sp>
      <p:sp>
        <p:nvSpPr>
          <p:cNvPr id="150573" name="Text Box 45"/>
          <p:cNvSpPr txBox="1">
            <a:spLocks noChangeArrowheads="1"/>
          </p:cNvSpPr>
          <p:nvPr/>
        </p:nvSpPr>
        <p:spPr bwMode="auto">
          <a:xfrm>
            <a:off x="6732588" y="4581525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>
                <a:solidFill>
                  <a:srgbClr val="0000FF"/>
                </a:solidFill>
              </a:rPr>
              <a:t>-5</a:t>
            </a:r>
            <a:r>
              <a:rPr lang="pt-PT" sz="1800"/>
              <a:t>, 0</a:t>
            </a:r>
            <a:endParaRPr lang="en-US" sz="1800"/>
          </a:p>
        </p:txBody>
      </p:sp>
      <p:sp>
        <p:nvSpPr>
          <p:cNvPr id="150574" name="Text Box 46"/>
          <p:cNvSpPr txBox="1">
            <a:spLocks noChangeArrowheads="1"/>
          </p:cNvSpPr>
          <p:nvPr/>
        </p:nvSpPr>
        <p:spPr bwMode="auto">
          <a:xfrm>
            <a:off x="2771775" y="3357563"/>
            <a:ext cx="1296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/>
              <a:t>Tribunal</a:t>
            </a:r>
            <a:endParaRPr lang="en-US" sz="1800"/>
          </a:p>
        </p:txBody>
      </p:sp>
      <p:sp>
        <p:nvSpPr>
          <p:cNvPr id="150575" name="Text Box 47"/>
          <p:cNvSpPr txBox="1">
            <a:spLocks noChangeArrowheads="1"/>
          </p:cNvSpPr>
          <p:nvPr/>
        </p:nvSpPr>
        <p:spPr bwMode="auto">
          <a:xfrm>
            <a:off x="4716463" y="4005263"/>
            <a:ext cx="2232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400"/>
              <a:t>Não Aceita Erro</a:t>
            </a:r>
            <a:endParaRPr lang="en-US" sz="1400"/>
          </a:p>
        </p:txBody>
      </p:sp>
      <p:sp>
        <p:nvSpPr>
          <p:cNvPr id="150576" name="Text Box 48"/>
          <p:cNvSpPr txBox="1">
            <a:spLocks noChangeArrowheads="1"/>
          </p:cNvSpPr>
          <p:nvPr/>
        </p:nvSpPr>
        <p:spPr bwMode="auto">
          <a:xfrm>
            <a:off x="4572000" y="3284538"/>
            <a:ext cx="2232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400"/>
              <a:t>Aceita “Erro”</a:t>
            </a:r>
            <a:endParaRPr lang="en-US" sz="1400"/>
          </a:p>
        </p:txBody>
      </p:sp>
      <p:sp>
        <p:nvSpPr>
          <p:cNvPr id="150577" name="Rectangle 49"/>
          <p:cNvSpPr>
            <a:spLocks noChangeArrowheads="1"/>
          </p:cNvSpPr>
          <p:nvPr/>
        </p:nvSpPr>
        <p:spPr bwMode="auto">
          <a:xfrm>
            <a:off x="6732588" y="3789363"/>
            <a:ext cx="9350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PT" sz="1800">
                <a:solidFill>
                  <a:srgbClr val="0000FF"/>
                </a:solidFill>
              </a:rPr>
              <a:t>30</a:t>
            </a:r>
            <a:r>
              <a:rPr lang="pt-PT" sz="1800"/>
              <a:t>, 5</a:t>
            </a:r>
            <a:endParaRPr lang="en-US" sz="18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91ED8-690D-446C-B96A-752233B5B319}" type="slidenum">
              <a:rPr lang="en-US"/>
              <a:pPr/>
              <a:t>9</a:t>
            </a:fld>
            <a:endParaRPr 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z="2800" b="1">
                <a:solidFill>
                  <a:srgbClr val="0000FF"/>
                </a:solidFill>
              </a:rPr>
              <a:t>3.1 Contrato: elementos fundamentais e função</a:t>
            </a:r>
            <a:endParaRPr kumimoji="0" lang="en-US" sz="2800" b="1">
              <a:solidFill>
                <a:srgbClr val="0000FF"/>
              </a:solidFill>
            </a:endParaRPr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395288" y="5373688"/>
            <a:ext cx="8497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 sz="2000"/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395288" y="5876925"/>
            <a:ext cx="87487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 sz="1800"/>
          </a:p>
        </p:txBody>
      </p:sp>
      <p:sp>
        <p:nvSpPr>
          <p:cNvPr id="151577" name="Text Box 25"/>
          <p:cNvSpPr txBox="1">
            <a:spLocks noChangeArrowheads="1"/>
          </p:cNvSpPr>
          <p:nvPr/>
        </p:nvSpPr>
        <p:spPr bwMode="auto">
          <a:xfrm>
            <a:off x="539750" y="1989138"/>
            <a:ext cx="7920038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 dirty="0"/>
              <a:t>Uma importante função dos contratos é incentivar os agentes a procurar a melhor informação possível até à celebração dos contratos. O desconhecimento de uma das partes (“erro”) de informação do melhor uso económico de um recurso não é fonte de nulidade de contratos (excepto condições excepcionais</a:t>
            </a:r>
            <a:r>
              <a:rPr lang="pt-PT" sz="1800" baseline="-25000" dirty="0"/>
              <a:t>*</a:t>
            </a:r>
            <a:r>
              <a:rPr lang="pt-PT" sz="1800" dirty="0"/>
              <a:t>) pois nesse caso não se fariam </a:t>
            </a:r>
            <a:r>
              <a:rPr lang="pt-PT" sz="1800" dirty="0" smtClean="0"/>
              <a:t>contratos e não haveria incentivos para as partes procurarem informação..</a:t>
            </a:r>
            <a:endParaRPr lang="en-US" sz="1800" dirty="0"/>
          </a:p>
        </p:txBody>
      </p:sp>
      <p:sp>
        <p:nvSpPr>
          <p:cNvPr id="151578" name="Text Box 26"/>
          <p:cNvSpPr txBox="1">
            <a:spLocks noChangeArrowheads="1"/>
          </p:cNvSpPr>
          <p:nvPr/>
        </p:nvSpPr>
        <p:spPr bwMode="auto">
          <a:xfrm>
            <a:off x="684213" y="5805488"/>
            <a:ext cx="77041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 i="1"/>
              <a:t>* A ser analisadas quando se considerar o Código Civil </a:t>
            </a:r>
            <a:endParaRPr lang="en-US" sz="1800" i="1"/>
          </a:p>
        </p:txBody>
      </p:sp>
      <p:sp>
        <p:nvSpPr>
          <p:cNvPr id="151579" name="Text Box 27"/>
          <p:cNvSpPr txBox="1">
            <a:spLocks noChangeArrowheads="1"/>
          </p:cNvSpPr>
          <p:nvPr/>
        </p:nvSpPr>
        <p:spPr bwMode="auto">
          <a:xfrm>
            <a:off x="468313" y="4005263"/>
            <a:ext cx="799147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2000" b="1" i="1" dirty="0"/>
              <a:t>Uma segunda função económica dos contratos é encorajar a </a:t>
            </a:r>
            <a:r>
              <a:rPr lang="pt-PT" sz="2000" b="1" i="1" dirty="0" smtClean="0"/>
              <a:t>procura eficiente </a:t>
            </a:r>
            <a:r>
              <a:rPr lang="pt-PT" sz="2000" b="1" i="1" dirty="0"/>
              <a:t>de informação no seio da relação contratual</a:t>
            </a:r>
            <a:r>
              <a:rPr lang="pt-PT" sz="2000" b="1" i="1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pt-PT" sz="2000" i="1" dirty="0" smtClean="0"/>
              <a:t>(adaptação de Cooter e Ulen)</a:t>
            </a:r>
            <a:endParaRPr lang="en-US" sz="20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4199</TotalTime>
  <Words>3266</Words>
  <Application>Microsoft Office PowerPoint</Application>
  <PresentationFormat>On-screen Show (4:3)</PresentationFormat>
  <Paragraphs>254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Contemporary Portrait</vt:lpstr>
      <vt:lpstr>Aula 5 A Teoria económica dos contratos I</vt:lpstr>
      <vt:lpstr>Bibliografia</vt:lpstr>
      <vt:lpstr>3.1 Contrato: elementos fundamentais e função</vt:lpstr>
      <vt:lpstr>3.1 Contrato: elementos fundamentais e função</vt:lpstr>
      <vt:lpstr>3.1 Contrato: elementos fundamentais e função</vt:lpstr>
      <vt:lpstr>3.1 Contrato: elementos fundamentais e algumas funções</vt:lpstr>
      <vt:lpstr>3.1 Contrato: elementos fundamentais e função</vt:lpstr>
      <vt:lpstr>3.1 Contrato: elementos fundamentais e função</vt:lpstr>
      <vt:lpstr>3.1 Contrato: elementos fundamentais e função</vt:lpstr>
      <vt:lpstr>3.2 Remédios para quebra de promessas contratuais </vt:lpstr>
      <vt:lpstr>3.2 Remédios para quebra de promessas contratuais </vt:lpstr>
      <vt:lpstr>3.2 Remédios para quebra de promessas contratuais</vt:lpstr>
      <vt:lpstr>3.2 Remédios para quebra de promessas contratuais</vt:lpstr>
      <vt:lpstr>3.2 Remédios para quebra de promessas contratuais</vt:lpstr>
      <vt:lpstr>3.3 As expectativas e confiança nos contratos</vt:lpstr>
      <vt:lpstr>3.4 Contratos completos e incompletos</vt:lpstr>
      <vt:lpstr>3.4 Contratos completos e incompletos</vt:lpstr>
      <vt:lpstr>3.4 Contratos completos e incompletos</vt:lpstr>
      <vt:lpstr>3.4 Contratos completos e incompletos</vt:lpstr>
      <vt:lpstr>3.4 Contratos completos e incompletos</vt:lpstr>
      <vt:lpstr>3.5 Contratos e fracassos de mercado</vt:lpstr>
      <vt:lpstr>3.5 Contratos e fracassos de mercado</vt:lpstr>
      <vt:lpstr>3.5 Contratos e fracassos de mercado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Economia das Instituições 2002</dc:title>
  <dc:creator>Home</dc:creator>
  <cp:lastModifiedBy>Paulo Trigo Pereira</cp:lastModifiedBy>
  <cp:revision>151</cp:revision>
  <cp:lastPrinted>2014-10-21T15:41:49Z</cp:lastPrinted>
  <dcterms:created xsi:type="dcterms:W3CDTF">2002-03-03T15:31:55Z</dcterms:created>
  <dcterms:modified xsi:type="dcterms:W3CDTF">2014-10-21T17:01:04Z</dcterms:modified>
</cp:coreProperties>
</file>