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63" r:id="rId2"/>
    <p:sldId id="328" r:id="rId3"/>
    <p:sldId id="356" r:id="rId4"/>
    <p:sldId id="324" r:id="rId5"/>
    <p:sldId id="344" r:id="rId6"/>
    <p:sldId id="341" r:id="rId7"/>
    <p:sldId id="347" r:id="rId8"/>
    <p:sldId id="365" r:id="rId9"/>
    <p:sldId id="366" r:id="rId10"/>
    <p:sldId id="342" r:id="rId11"/>
    <p:sldId id="375" r:id="rId12"/>
    <p:sldId id="369" r:id="rId13"/>
    <p:sldId id="370" r:id="rId14"/>
    <p:sldId id="376" r:id="rId15"/>
    <p:sldId id="368" r:id="rId16"/>
    <p:sldId id="346" r:id="rId17"/>
    <p:sldId id="345" r:id="rId18"/>
    <p:sldId id="348" r:id="rId19"/>
    <p:sldId id="349" r:id="rId20"/>
    <p:sldId id="350" r:id="rId21"/>
    <p:sldId id="352" r:id="rId22"/>
    <p:sldId id="354" r:id="rId23"/>
    <p:sldId id="353" r:id="rId24"/>
    <p:sldId id="355" r:id="rId25"/>
    <p:sldId id="371" r:id="rId26"/>
    <p:sldId id="372" r:id="rId27"/>
    <p:sldId id="373" r:id="rId28"/>
    <p:sldId id="359" r:id="rId29"/>
    <p:sldId id="360" r:id="rId30"/>
    <p:sldId id="37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 varScale="1">
        <p:scale>
          <a:sx n="56" d="100"/>
          <a:sy n="56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C961C16-25DB-4EBC-A333-9E923440DD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44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F569173-ABAD-480D-B703-479708D80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3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4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DADBF680-9CE7-4ED0-9493-7C67189341D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367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F04A7-989F-4ABD-B818-19A9A4813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7EC89-99E5-4DC8-8BEB-CB1AAABF6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02B6B1-F08B-42CF-844F-525B69EB3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071A8A-2AB1-4167-A3B1-18A8CEAA3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72944-10EC-4891-B3B9-09556D130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A324F-C943-4296-93F3-CE089CB32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6522-B6F0-490B-8423-182B81852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45281-9945-4CC1-B210-23516F8D6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45A7B-178F-4FFC-88F2-9F3BCC182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D93CD-4D85-4927-8152-DA21CBF68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5FAF-64B7-4CDE-9BD4-FACFEC363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FB706-B69E-4ECE-95EF-6EFF934AF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043B647F-10A2-4DEF-8308-D5B695BB1A6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4343" name="Picture 7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6BCA-5AF0-4A11-A51E-9A8B8F9CB48B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0000FF"/>
                </a:solidFill>
              </a:rPr>
              <a:t>Aula 9 Teoria económica do litígio e litigação</a:t>
            </a:r>
            <a:endParaRPr lang="en-US" sz="48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9388" y="2057400"/>
            <a:ext cx="86407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pt-PT" sz="2400" b="1" dirty="0"/>
              <a:t>5. Teoria económica do litígio e da litigação</a:t>
            </a:r>
            <a:r>
              <a:rPr lang="pt-PT" sz="2400" b="1" dirty="0" smtClean="0"/>
              <a:t>.</a:t>
            </a:r>
          </a:p>
          <a:p>
            <a:pPr marL="457200" indent="-457200"/>
            <a:r>
              <a:rPr lang="en-US" sz="2400" b="1" dirty="0" smtClean="0"/>
              <a:t>5.1 </a:t>
            </a:r>
            <a:r>
              <a:rPr lang="en-US" sz="2400" b="1" dirty="0" err="1"/>
              <a:t>Aspectos</a:t>
            </a:r>
            <a:r>
              <a:rPr lang="en-US" sz="2400" b="1" dirty="0"/>
              <a:t> </a:t>
            </a:r>
            <a:r>
              <a:rPr lang="en-US" sz="2400" b="1" dirty="0" err="1"/>
              <a:t>processuais</a:t>
            </a:r>
            <a:r>
              <a:rPr lang="en-US" sz="2400" b="1" dirty="0"/>
              <a:t>: </a:t>
            </a:r>
            <a:r>
              <a:rPr lang="en-US" sz="2400" b="1" dirty="0" err="1"/>
              <a:t>elementos</a:t>
            </a:r>
            <a:r>
              <a:rPr lang="en-US" sz="2400" b="1" dirty="0"/>
              <a:t> </a:t>
            </a:r>
            <a:r>
              <a:rPr lang="en-US" sz="2400" b="1" dirty="0" err="1"/>
              <a:t>fundamentais</a:t>
            </a:r>
            <a:endParaRPr lang="en-US" sz="2400" b="1" dirty="0"/>
          </a:p>
          <a:p>
            <a:pPr marL="457200" indent="-457200"/>
            <a:r>
              <a:rPr lang="en-US" sz="2400" b="1" dirty="0" smtClean="0"/>
              <a:t>5.2 </a:t>
            </a:r>
            <a:r>
              <a:rPr lang="en-US" sz="2400" b="1" dirty="0" err="1" smtClean="0"/>
              <a:t>Aspectos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comportamentais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racionalidade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risco</a:t>
            </a:r>
            <a:endParaRPr lang="en-US" sz="2400" b="1" dirty="0" smtClean="0"/>
          </a:p>
          <a:p>
            <a:pPr marL="457200" indent="-457200"/>
            <a:r>
              <a:rPr lang="en-US" sz="2400" b="1" dirty="0" smtClean="0"/>
              <a:t>5.3 </a:t>
            </a:r>
            <a:r>
              <a:rPr lang="en-US" sz="2400" b="1" dirty="0" err="1"/>
              <a:t>Quando</a:t>
            </a:r>
            <a:r>
              <a:rPr lang="en-US" sz="2400" b="1" dirty="0"/>
              <a:t> é </a:t>
            </a:r>
            <a:r>
              <a:rPr lang="en-US" sz="2400" b="1" dirty="0" err="1"/>
              <a:t>racional</a:t>
            </a:r>
            <a:r>
              <a:rPr lang="en-US" sz="2400" b="1" dirty="0"/>
              <a:t> </a:t>
            </a:r>
            <a:r>
              <a:rPr lang="en-US" sz="2400" b="1" dirty="0" err="1"/>
              <a:t>processar</a:t>
            </a:r>
            <a:r>
              <a:rPr lang="en-US" sz="2400" b="1" dirty="0"/>
              <a:t> </a:t>
            </a:r>
            <a:r>
              <a:rPr lang="en-US" sz="2400" b="1" dirty="0" err="1"/>
              <a:t>alguém</a:t>
            </a:r>
            <a:r>
              <a:rPr lang="en-US" sz="2400" b="1" dirty="0"/>
              <a:t>?</a:t>
            </a:r>
          </a:p>
          <a:p>
            <a:pPr marL="457200" indent="-457200"/>
            <a:r>
              <a:rPr lang="en-US" sz="2400" b="1" dirty="0" smtClean="0"/>
              <a:t>5.4 </a:t>
            </a:r>
            <a:r>
              <a:rPr lang="en-US" sz="2400" b="1" dirty="0" err="1"/>
              <a:t>Factores</a:t>
            </a:r>
            <a:r>
              <a:rPr lang="en-US" sz="2400" b="1" dirty="0"/>
              <a:t> </a:t>
            </a:r>
            <a:r>
              <a:rPr lang="en-US" sz="2400" b="1" dirty="0" err="1"/>
              <a:t>que</a:t>
            </a:r>
            <a:r>
              <a:rPr lang="en-US" sz="2400" b="1" dirty="0"/>
              <a:t> </a:t>
            </a:r>
            <a:r>
              <a:rPr lang="en-US" sz="2400" b="1" dirty="0" err="1"/>
              <a:t>afectam</a:t>
            </a:r>
            <a:r>
              <a:rPr lang="en-US" sz="2400" b="1" dirty="0"/>
              <a:t> o volume de </a:t>
            </a:r>
            <a:r>
              <a:rPr lang="en-US" sz="2400" b="1" dirty="0" err="1"/>
              <a:t>litigância</a:t>
            </a:r>
            <a:r>
              <a:rPr lang="en-US" sz="2400" b="1" dirty="0"/>
              <a:t>. </a:t>
            </a:r>
          </a:p>
          <a:p>
            <a:pPr marL="457200" indent="-457200"/>
            <a:r>
              <a:rPr lang="pt-PT" sz="2400" b="1" dirty="0" smtClean="0"/>
              <a:t>5.5 Litigância em Portugal </a:t>
            </a:r>
          </a:p>
          <a:p>
            <a:pPr marL="457200" indent="-457200"/>
            <a:endParaRPr lang="en-US" sz="2400" b="1" dirty="0"/>
          </a:p>
          <a:p>
            <a:pPr marL="457200" indent="-457200"/>
            <a:r>
              <a:rPr lang="en-US" sz="2400" b="1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9931-4731-4634-B7C2-389BE7EA4E54}" type="slidenum">
              <a:rPr lang="en-US"/>
              <a:pPr/>
              <a:t>10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09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 smtClean="0"/>
              <a:t>Antes de responder à questão, dois exemplos simples (C.&amp; U.) para compreender as “àrvores de decisão”. Assumiremos em geral, e para simplificar, </a:t>
            </a:r>
            <a:r>
              <a:rPr lang="pt-PT" sz="1800" b="1" dirty="0" smtClean="0"/>
              <a:t>indivíduos neutros face ao risco.</a:t>
            </a:r>
          </a:p>
          <a:p>
            <a:pPr marL="457200" indent="-457200">
              <a:spcBef>
                <a:spcPct val="50000"/>
              </a:spcBef>
            </a:pPr>
            <a:endParaRPr lang="pt-PT" sz="1800" i="1" dirty="0" smtClean="0"/>
          </a:p>
          <a:p>
            <a:pPr marL="457200" indent="-457200">
              <a:spcBef>
                <a:spcPct val="50000"/>
              </a:spcBef>
            </a:pPr>
            <a:r>
              <a:rPr lang="pt-PT" sz="1800" i="1" dirty="0" smtClean="0"/>
              <a:t>Um cliente pede a um advogado para levar o seu caso a tribunal e oferece-se para pagar ao advogado  30 por cento do valor da decisão do tribunal sobre a indemnização (0,3J). Suponha que a probabilidade de que o autor vai ganhar, se houver julgamento, é 0,5. Se o requerente perde, o advogado recebe 0. O advogado estima que o tempo que ele vai gastar com o caso vale 15. 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i="1" dirty="0" smtClean="0"/>
              <a:t>Qual é o </a:t>
            </a:r>
            <a:r>
              <a:rPr lang="pt-PT" sz="1800" b="1" i="1" dirty="0" smtClean="0"/>
              <a:t>menor valor da indemnização </a:t>
            </a:r>
            <a:r>
              <a:rPr lang="pt-PT" sz="1800" i="1" dirty="0" smtClean="0"/>
              <a:t>que gera lucro para o advogado? (assumimos que os advogados são “egoístas” isto é aceitam causas se tiverem um lucro esperado*) 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i="1" dirty="0" smtClean="0"/>
              <a:t>	Nota para alunos: Faça a árvore de decisão e a equação que permite calcular esse valor mínimo de indemnização. 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b="1" dirty="0" smtClean="0"/>
              <a:t>* </a:t>
            </a:r>
            <a:r>
              <a:rPr lang="pt-PT" sz="1000" dirty="0" smtClean="0"/>
              <a:t>Não se está a assumir que existe apenas uma motivação material nas decisões dos advogados, mas que a componente material tem um peso, maior ou menor, na motivação dos advogados. </a:t>
            </a:r>
          </a:p>
          <a:p>
            <a:pPr marL="457200" indent="-457200">
              <a:spcBef>
                <a:spcPct val="50000"/>
              </a:spcBef>
            </a:pPr>
            <a:endParaRPr lang="pt-PT" sz="1800" b="1" dirty="0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9931-4731-4634-B7C2-389BE7EA4E54}" type="slidenum">
              <a:rPr lang="en-US"/>
              <a:pPr/>
              <a:t>11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pt-PT" sz="1800" dirty="0" smtClean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11188" y="2184632"/>
            <a:ext cx="315171" cy="23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827088" y="2493169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971550" y="2277269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2195513" y="2564607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2195736" y="2276872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251520" y="2866232"/>
            <a:ext cx="8640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Não Aceita o Caso</a:t>
            </a:r>
            <a:endParaRPr lang="pt-PT" dirty="0"/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971600" y="1772816"/>
            <a:ext cx="792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Aceita o Caso</a:t>
            </a:r>
            <a:endParaRPr lang="pt-PT" dirty="0"/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2555875" y="2709069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b="1" dirty="0" smtClean="0">
                <a:solidFill>
                  <a:schemeClr val="hlink"/>
                </a:solidFill>
              </a:rPr>
              <a:t>Perde</a:t>
            </a:r>
            <a:r>
              <a:rPr lang="pt-PT" sz="1400" b="1" i="1" dirty="0" smtClean="0">
                <a:solidFill>
                  <a:schemeClr val="hlink"/>
                </a:solidFill>
              </a:rPr>
              <a:t> (p=0,5)</a:t>
            </a:r>
            <a:endParaRPr lang="pt-PT" sz="1400" b="1" i="1" dirty="0">
              <a:solidFill>
                <a:schemeClr val="hlink"/>
              </a:solidFill>
            </a:endParaRPr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2267744" y="1844824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dirty="0" smtClean="0">
                <a:solidFill>
                  <a:srgbClr val="0000FF"/>
                </a:solidFill>
              </a:rPr>
              <a:t>Ganha (</a:t>
            </a:r>
            <a:r>
              <a:rPr lang="pt-PT" sz="1400" i="1" dirty="0" smtClean="0">
                <a:solidFill>
                  <a:srgbClr val="0000FF"/>
                </a:solidFill>
              </a:rPr>
              <a:t>p=0,5)</a:t>
            </a:r>
            <a:endParaRPr lang="pt-PT" sz="1400" dirty="0">
              <a:solidFill>
                <a:srgbClr val="0000FF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3688" y="2132856"/>
            <a:ext cx="360040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4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60032" y="198884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b="1" dirty="0" smtClean="0"/>
              <a:t>Um advogado, </a:t>
            </a:r>
            <a:r>
              <a:rPr lang="pt-PT" i="1" dirty="0" smtClean="0"/>
              <a:t>com este sistema de remuneração (ad valorem)</a:t>
            </a:r>
            <a:r>
              <a:rPr lang="pt-PT" dirty="0" smtClean="0"/>
              <a:t>, só aceitará casos em que o valor da indemnização seja suficientemente alto.</a:t>
            </a:r>
            <a:endParaRPr lang="pt-PT" dirty="0"/>
          </a:p>
        </p:txBody>
      </p:sp>
      <p:sp>
        <p:nvSpPr>
          <p:cNvPr id="42" name="TextBox 41"/>
          <p:cNvSpPr txBox="1"/>
          <p:nvPr/>
        </p:nvSpPr>
        <p:spPr>
          <a:xfrm>
            <a:off x="395536" y="3861048"/>
            <a:ext cx="874846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Conclusões do exemplo 1:  </a:t>
            </a:r>
          </a:p>
          <a:p>
            <a:r>
              <a:rPr lang="pt-PT" dirty="0" smtClean="0"/>
              <a:t>1- Como se verá o aumento do número de advogados tende a aumentar a litigância (o que até certo ponto é positivo, mas a partir de certo ponto é mau). </a:t>
            </a:r>
          </a:p>
          <a:p>
            <a:r>
              <a:rPr lang="pt-PT" dirty="0" smtClean="0"/>
              <a:t>2- Por esta razão (</a:t>
            </a:r>
            <a:r>
              <a:rPr lang="pt-PT" i="1" dirty="0" err="1" smtClean="0"/>
              <a:t>sist</a:t>
            </a:r>
            <a:r>
              <a:rPr lang="pt-PT" i="1" dirty="0" smtClean="0"/>
              <a:t>. </a:t>
            </a:r>
            <a:r>
              <a:rPr lang="en-US" i="1" dirty="0"/>
              <a:t>r</a:t>
            </a:r>
            <a:r>
              <a:rPr lang="pt-PT" i="1" dirty="0" smtClean="0"/>
              <a:t>em. </a:t>
            </a:r>
            <a:r>
              <a:rPr lang="en-US" i="1" dirty="0"/>
              <a:t>a</a:t>
            </a:r>
            <a:r>
              <a:rPr lang="pt-PT" i="1" dirty="0" smtClean="0"/>
              <a:t>d valorem</a:t>
            </a:r>
            <a:r>
              <a:rPr lang="pt-PT" dirty="0" smtClean="0"/>
              <a:t>) e outra razão, discutida posteriormente, os advogados tendem a inflacionar os valores das acções.  </a:t>
            </a:r>
          </a:p>
          <a:p>
            <a:r>
              <a:rPr lang="pt-PT" dirty="0" smtClean="0"/>
              <a:t>_________________________________________________________________________________</a:t>
            </a:r>
          </a:p>
          <a:p>
            <a:r>
              <a:rPr lang="pt-PT" b="1" dirty="0" smtClean="0"/>
              <a:t>Exemplo2:</a:t>
            </a:r>
          </a:p>
          <a:p>
            <a:endParaRPr lang="pt-PT" b="1" dirty="0" smtClean="0"/>
          </a:p>
          <a:p>
            <a:r>
              <a:rPr lang="pt-PT" sz="1400" dirty="0" smtClean="0"/>
              <a:t>Uma empresa supostamente provoca um consumidor a sofrer um dano avaliado em 100. O consumidor oferece-se para resolver o diferendo, extra-judicialmente por 50. Se a empresa se ​​recusa, ela irá enfrentar um processo em tribunal  que lhe vai custar 10 a litigar. Se perder no julgamento, a empresa terá de pagar ao consumidor 100. Qual a probabilidade mínima de sucesso em tribunal (</a:t>
            </a:r>
            <a:r>
              <a:rPr lang="pt-PT" sz="1400" i="1" dirty="0" smtClean="0"/>
              <a:t>p</a:t>
            </a:r>
            <a:r>
              <a:rPr lang="pt-PT" sz="800" i="1" dirty="0" smtClean="0"/>
              <a:t>1</a:t>
            </a:r>
            <a:r>
              <a:rPr lang="pt-PT" sz="1400" dirty="0" smtClean="0"/>
              <a:t>) para que a empresa prefira ir a tribunal em vez de ter um acordo </a:t>
            </a:r>
            <a:r>
              <a:rPr lang="pt-PT" sz="1400" i="1" dirty="0" smtClean="0"/>
              <a:t>(settlement) </a:t>
            </a:r>
            <a:r>
              <a:rPr lang="pt-PT" sz="1400" dirty="0" smtClean="0"/>
              <a:t>extra-judicial? (Hipótese simplificadora: a resolução é só em primeira instância)</a:t>
            </a:r>
          </a:p>
          <a:p>
            <a:endParaRPr lang="pt-PT" sz="1400" dirty="0" smtClean="0"/>
          </a:p>
          <a:p>
            <a:r>
              <a:rPr lang="pt-PT" sz="1400" i="1" dirty="0" smtClean="0"/>
              <a:t>Nota para alunos: </a:t>
            </a:r>
            <a:r>
              <a:rPr lang="pt-PT" sz="1400" dirty="0" smtClean="0"/>
              <a:t>faça a árvore de decisão e calcule essa probabilidade charneira.... 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623619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9931-4731-4634-B7C2-389BE7EA4E54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pt-PT" sz="1800" dirty="0" smtClean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11188" y="2184632"/>
            <a:ext cx="315171" cy="23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827088" y="2493169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971550" y="2277269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2195513" y="2564607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2195736" y="2276872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251520" y="2866232"/>
            <a:ext cx="8640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Não Aceita o Caso</a:t>
            </a:r>
            <a:endParaRPr lang="pt-PT" dirty="0"/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971600" y="1772816"/>
            <a:ext cx="792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Aceita o Caso</a:t>
            </a:r>
            <a:endParaRPr lang="pt-PT" dirty="0"/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2555875" y="2709069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b="1" dirty="0" smtClean="0">
                <a:solidFill>
                  <a:schemeClr val="hlink"/>
                </a:solidFill>
              </a:rPr>
              <a:t>Perde</a:t>
            </a:r>
            <a:r>
              <a:rPr lang="pt-PT" sz="1400" b="1" i="1" dirty="0" smtClean="0">
                <a:solidFill>
                  <a:schemeClr val="hlink"/>
                </a:solidFill>
              </a:rPr>
              <a:t> (p=0,5)</a:t>
            </a:r>
            <a:endParaRPr lang="pt-PT" sz="1400" b="1" i="1" dirty="0">
              <a:solidFill>
                <a:schemeClr val="hlink"/>
              </a:solidFill>
            </a:endParaRPr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2267744" y="1844824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dirty="0" smtClean="0">
                <a:solidFill>
                  <a:srgbClr val="0000FF"/>
                </a:solidFill>
              </a:rPr>
              <a:t>Ganha (</a:t>
            </a:r>
            <a:r>
              <a:rPr lang="pt-PT" sz="1400" i="1" dirty="0" smtClean="0">
                <a:solidFill>
                  <a:srgbClr val="0000FF"/>
                </a:solidFill>
              </a:rPr>
              <a:t>p=0,5)</a:t>
            </a:r>
            <a:endParaRPr lang="pt-PT" sz="1400" dirty="0">
              <a:solidFill>
                <a:srgbClr val="0000FF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3688" y="2132856"/>
            <a:ext cx="360040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4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33569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0</a:t>
            </a:r>
          </a:p>
          <a:p>
            <a:endParaRPr lang="pt-PT" dirty="0"/>
          </a:p>
        </p:txBody>
      </p:sp>
      <p:sp>
        <p:nvSpPr>
          <p:cNvPr id="39" name="TextBox 38"/>
          <p:cNvSpPr txBox="1"/>
          <p:nvPr/>
        </p:nvSpPr>
        <p:spPr>
          <a:xfrm>
            <a:off x="2843808" y="33569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-15</a:t>
            </a:r>
          </a:p>
          <a:p>
            <a:endParaRPr lang="pt-PT" dirty="0"/>
          </a:p>
        </p:txBody>
      </p:sp>
      <p:sp>
        <p:nvSpPr>
          <p:cNvPr id="40" name="TextBox 39"/>
          <p:cNvSpPr txBox="1"/>
          <p:nvPr/>
        </p:nvSpPr>
        <p:spPr>
          <a:xfrm>
            <a:off x="3851920" y="206084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0,3J-15</a:t>
            </a:r>
            <a:endParaRPr lang="pt-PT" dirty="0"/>
          </a:p>
        </p:txBody>
      </p:sp>
      <p:sp>
        <p:nvSpPr>
          <p:cNvPr id="41" name="TextBox 40"/>
          <p:cNvSpPr txBox="1"/>
          <p:nvPr/>
        </p:nvSpPr>
        <p:spPr>
          <a:xfrm>
            <a:off x="4860032" y="198884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0,5*(0,3J-15)+0,5*(-15)&gt;0     o que equivale a </a:t>
            </a:r>
          </a:p>
          <a:p>
            <a:endParaRPr lang="pt-PT" dirty="0" smtClean="0"/>
          </a:p>
          <a:p>
            <a:r>
              <a:rPr lang="pt-PT" dirty="0" smtClean="0"/>
              <a:t>J&gt;100.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b="1" dirty="0" smtClean="0"/>
              <a:t>Um advogado, </a:t>
            </a:r>
            <a:r>
              <a:rPr lang="pt-PT" i="1" dirty="0" smtClean="0"/>
              <a:t>com este sistema de remuneração (ad valorem)</a:t>
            </a:r>
            <a:r>
              <a:rPr lang="pt-PT" dirty="0" smtClean="0"/>
              <a:t>, só aceitará casos em que o valor da indemnização seja suficientemente alto.</a:t>
            </a:r>
            <a:endParaRPr lang="pt-PT" dirty="0"/>
          </a:p>
        </p:txBody>
      </p:sp>
      <p:sp>
        <p:nvSpPr>
          <p:cNvPr id="42" name="TextBox 41"/>
          <p:cNvSpPr txBox="1"/>
          <p:nvPr/>
        </p:nvSpPr>
        <p:spPr>
          <a:xfrm>
            <a:off x="395536" y="3861048"/>
            <a:ext cx="874846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Conclusões do exemplo 1:  </a:t>
            </a:r>
          </a:p>
          <a:p>
            <a:r>
              <a:rPr lang="pt-PT" dirty="0" smtClean="0"/>
              <a:t>1- Como se verá o aumento do número de advogados tende a aumentar a litigância (o que até certo ponto é positivo, mas a partir de certo ponto é mau). </a:t>
            </a:r>
          </a:p>
          <a:p>
            <a:r>
              <a:rPr lang="pt-PT" dirty="0" smtClean="0"/>
              <a:t>2- Por esta razão (</a:t>
            </a:r>
            <a:r>
              <a:rPr lang="pt-PT" i="1" dirty="0" err="1" smtClean="0"/>
              <a:t>sist</a:t>
            </a:r>
            <a:r>
              <a:rPr lang="pt-PT" i="1" dirty="0" smtClean="0"/>
              <a:t>. </a:t>
            </a:r>
            <a:r>
              <a:rPr lang="en-US" i="1" dirty="0"/>
              <a:t>r</a:t>
            </a:r>
            <a:r>
              <a:rPr lang="pt-PT" i="1" dirty="0" smtClean="0"/>
              <a:t>em. </a:t>
            </a:r>
            <a:r>
              <a:rPr lang="en-US" i="1" dirty="0"/>
              <a:t>a</a:t>
            </a:r>
            <a:r>
              <a:rPr lang="pt-PT" i="1" dirty="0" smtClean="0"/>
              <a:t>d valorem</a:t>
            </a:r>
            <a:r>
              <a:rPr lang="pt-PT" dirty="0" smtClean="0"/>
              <a:t>) e outra razão, discutida posteriormente, os advogados tendem a inflacionar os valores das acções.  </a:t>
            </a:r>
          </a:p>
          <a:p>
            <a:r>
              <a:rPr lang="pt-PT" dirty="0" smtClean="0"/>
              <a:t>_________________________________________________________________________________</a:t>
            </a:r>
          </a:p>
          <a:p>
            <a:r>
              <a:rPr lang="pt-PT" b="1" dirty="0" smtClean="0"/>
              <a:t>Exemplo2:</a:t>
            </a:r>
          </a:p>
          <a:p>
            <a:endParaRPr lang="pt-PT" b="1" dirty="0" smtClean="0"/>
          </a:p>
          <a:p>
            <a:r>
              <a:rPr lang="pt-PT" sz="1400" dirty="0" smtClean="0"/>
              <a:t>Uma empresa supostamente provoca um consumidor a sofrer um dano avaliado em 100. O consumidor oferece-se para resolver o diferendo, extra-judicialmente por 50. Se a empresa se ​​recusa, ela irá enfrentar um processo em tribunal  que lhe vai custar 10 a litigar. Se perder no julgamento, a empresa terá de pagar ao consumidor 100. Qual a probabilidade mínima de sucesso em tribunal (</a:t>
            </a:r>
            <a:r>
              <a:rPr lang="pt-PT" sz="1400" i="1" dirty="0" smtClean="0"/>
              <a:t>p</a:t>
            </a:r>
            <a:r>
              <a:rPr lang="pt-PT" sz="800" i="1" dirty="0" smtClean="0"/>
              <a:t>1</a:t>
            </a:r>
            <a:r>
              <a:rPr lang="pt-PT" sz="1400" dirty="0" smtClean="0"/>
              <a:t>) para que a empresa prefira ir a tribunal em vez de ter um acordo </a:t>
            </a:r>
            <a:r>
              <a:rPr lang="pt-PT" sz="1400" i="1" dirty="0" smtClean="0"/>
              <a:t>(settlement) </a:t>
            </a:r>
            <a:r>
              <a:rPr lang="pt-PT" sz="1400" dirty="0" smtClean="0"/>
              <a:t>extra-judicial? (Hipótese simplificadora: a resolução é só em primeira instância)</a:t>
            </a:r>
          </a:p>
          <a:p>
            <a:endParaRPr lang="pt-PT" sz="1400" dirty="0" smtClean="0"/>
          </a:p>
          <a:p>
            <a:r>
              <a:rPr lang="pt-PT" sz="1400" i="1" dirty="0" smtClean="0"/>
              <a:t>Nota para alunos: </a:t>
            </a:r>
            <a:r>
              <a:rPr lang="pt-PT" sz="1400" dirty="0" smtClean="0"/>
              <a:t>faça a árvore de decisão e calcule essa probabilidade charneira.... 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endParaRPr lang="pt-PT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9931-4731-4634-B7C2-389BE7EA4E54}" type="slidenum">
              <a:rPr lang="en-US"/>
              <a:pPr/>
              <a:t>13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pt-PT" sz="1800" dirty="0" smtClean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11188" y="2184632"/>
            <a:ext cx="315171" cy="23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827088" y="2493169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971550" y="2277269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2195513" y="2564607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2195736" y="2276872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251520" y="2866232"/>
            <a:ext cx="8640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Acordo</a:t>
            </a:r>
          </a:p>
          <a:p>
            <a:pPr>
              <a:spcBef>
                <a:spcPct val="50000"/>
              </a:spcBef>
            </a:pPr>
            <a:r>
              <a:rPr lang="pt-PT" dirty="0" smtClean="0"/>
              <a:t>Extra-Judicial</a:t>
            </a:r>
            <a:endParaRPr lang="pt-PT" dirty="0"/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1259632" y="1700808"/>
            <a:ext cx="122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Tribunal 1ª Instância</a:t>
            </a:r>
            <a:endParaRPr lang="pt-PT" dirty="0"/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2555875" y="2709069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b="1" dirty="0" smtClean="0">
                <a:solidFill>
                  <a:schemeClr val="hlink"/>
                </a:solidFill>
              </a:rPr>
              <a:t>Perde</a:t>
            </a:r>
            <a:r>
              <a:rPr lang="pt-PT" sz="1400" b="1" i="1" dirty="0" smtClean="0">
                <a:solidFill>
                  <a:schemeClr val="hlink"/>
                </a:solidFill>
              </a:rPr>
              <a:t> (1-p)</a:t>
            </a:r>
            <a:endParaRPr lang="pt-PT" sz="1400" b="1" i="1" dirty="0">
              <a:solidFill>
                <a:schemeClr val="hlink"/>
              </a:solidFill>
            </a:endParaRPr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2267744" y="1844824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dirty="0" smtClean="0">
                <a:solidFill>
                  <a:srgbClr val="0000FF"/>
                </a:solidFill>
              </a:rPr>
              <a:t>Ganha (</a:t>
            </a:r>
            <a:r>
              <a:rPr lang="pt-PT" sz="1400" i="1" dirty="0" smtClean="0">
                <a:solidFill>
                  <a:srgbClr val="0000FF"/>
                </a:solidFill>
              </a:rPr>
              <a:t>p)</a:t>
            </a:r>
            <a:endParaRPr lang="pt-PT" sz="1400" dirty="0">
              <a:solidFill>
                <a:srgbClr val="0000FF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3688" y="2132856"/>
            <a:ext cx="360040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4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33569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/>
          </a:p>
        </p:txBody>
      </p:sp>
      <p:sp>
        <p:nvSpPr>
          <p:cNvPr id="39" name="TextBox 38"/>
          <p:cNvSpPr txBox="1"/>
          <p:nvPr/>
        </p:nvSpPr>
        <p:spPr>
          <a:xfrm>
            <a:off x="2843808" y="33569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/>
          </a:p>
        </p:txBody>
      </p:sp>
      <p:sp>
        <p:nvSpPr>
          <p:cNvPr id="41" name="TextBox 40"/>
          <p:cNvSpPr txBox="1"/>
          <p:nvPr/>
        </p:nvSpPr>
        <p:spPr>
          <a:xfrm>
            <a:off x="4860032" y="1988840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</a:t>
            </a:r>
            <a:r>
              <a:rPr lang="pt-PT" b="1" dirty="0" smtClean="0"/>
              <a:t> probabilidade “charneira</a:t>
            </a:r>
            <a:r>
              <a:rPr lang="pt-PT" dirty="0" smtClean="0"/>
              <a:t>” </a:t>
            </a:r>
            <a:r>
              <a:rPr lang="pt-PT" i="1" dirty="0"/>
              <a:t>p</a:t>
            </a:r>
            <a:r>
              <a:rPr lang="pt-PT" dirty="0" smtClean="0"/>
              <a:t> onde existe uma inflexão entre ser  melhor o acordo extra-judicial ou ser melhor ir a tribunal é dada pela igualdade (novamente assumimos neutralidade face ao risco*, agora da empresa) entre o acordo  extra-judicial e ir a tribunal, isto é o </a:t>
            </a:r>
            <a:r>
              <a:rPr lang="pt-PT" i="1" dirty="0" smtClean="0"/>
              <a:t>p tal que</a:t>
            </a:r>
            <a:r>
              <a:rPr lang="pt-PT" dirty="0" smtClean="0"/>
              <a:t>:</a:t>
            </a:r>
          </a:p>
          <a:p>
            <a:endParaRPr lang="pt-PT" dirty="0"/>
          </a:p>
          <a:p>
            <a:r>
              <a:rPr lang="en-US" dirty="0" smtClean="0"/>
              <a:t>(O</a:t>
            </a:r>
            <a:r>
              <a:rPr lang="pt-PT" dirty="0" smtClean="0"/>
              <a:t> </a:t>
            </a:r>
            <a:r>
              <a:rPr lang="en-US" dirty="0" smtClean="0"/>
              <a:t>V</a:t>
            </a:r>
            <a:r>
              <a:rPr lang="pt-PT" dirty="0" smtClean="0"/>
              <a:t>alor acordo </a:t>
            </a:r>
            <a:r>
              <a:rPr lang="pt-PT" dirty="0" err="1" smtClean="0"/>
              <a:t>extra-judicial</a:t>
            </a:r>
            <a:r>
              <a:rPr lang="pt-PT" dirty="0" smtClean="0"/>
              <a:t>) = (valor esperado da ação)</a:t>
            </a:r>
          </a:p>
          <a:p>
            <a:r>
              <a:rPr lang="pt-PT" dirty="0" smtClean="0"/>
              <a:t> </a:t>
            </a:r>
            <a:endParaRPr lang="pt-PT" dirty="0" smtClean="0"/>
          </a:p>
          <a:p>
            <a:r>
              <a:rPr lang="pt-PT" dirty="0"/>
              <a:t>	</a:t>
            </a:r>
            <a:r>
              <a:rPr lang="pt-PT" dirty="0" smtClean="0"/>
              <a:t>	</a:t>
            </a:r>
            <a:r>
              <a:rPr lang="pt-PT" dirty="0" smtClean="0"/>
              <a:t> </a:t>
            </a:r>
            <a:r>
              <a:rPr lang="pt-PT" dirty="0" smtClean="0"/>
              <a:t>que equivale a   </a:t>
            </a:r>
            <a:r>
              <a:rPr lang="pt-PT" i="1" dirty="0" smtClean="0"/>
              <a:t>p</a:t>
            </a:r>
            <a:r>
              <a:rPr lang="pt-PT" dirty="0" smtClean="0"/>
              <a:t>=……. 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*Note que quando </a:t>
            </a:r>
            <a:r>
              <a:rPr lang="pt-PT" i="1" dirty="0" smtClean="0"/>
              <a:t>p</a:t>
            </a:r>
            <a:r>
              <a:rPr lang="pt-PT" dirty="0" smtClean="0"/>
              <a:t>= …… </a:t>
            </a:r>
            <a:r>
              <a:rPr lang="pt-PT" dirty="0" smtClean="0"/>
              <a:t>o valor esperado de ir a tribunal para a empresa é </a:t>
            </a:r>
            <a:r>
              <a:rPr lang="pt-PT" dirty="0" smtClean="0"/>
              <a:t>de…. .  </a:t>
            </a:r>
            <a:endParaRPr lang="pt-PT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395536" y="4077072"/>
            <a:ext cx="799288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Conclusões Exemplo 2:</a:t>
            </a:r>
          </a:p>
          <a:p>
            <a:endParaRPr lang="pt-PT" b="1" dirty="0" smtClean="0"/>
          </a:p>
          <a:p>
            <a:r>
              <a:rPr lang="pt-PT" sz="1400" dirty="0" smtClean="0"/>
              <a:t>1- Se o objectivo é minimizar os custos dos litígios a opção extra-judicial é a melhor. Porquê?</a:t>
            </a:r>
          </a:p>
          <a:p>
            <a:endParaRPr lang="pt-PT" sz="1400" dirty="0" smtClean="0"/>
          </a:p>
          <a:p>
            <a:r>
              <a:rPr lang="pt-PT" sz="1400" dirty="0" smtClean="0"/>
              <a:t>2- Caso a empresa seja “amante do risco” ela irá a tribunal mesmo com </a:t>
            </a:r>
            <a:r>
              <a:rPr lang="pt-PT" sz="1400" i="1" dirty="0" smtClean="0"/>
              <a:t>p</a:t>
            </a:r>
            <a:r>
              <a:rPr lang="pt-PT" sz="1400" dirty="0" smtClean="0"/>
              <a:t>=…. </a:t>
            </a:r>
            <a:r>
              <a:rPr lang="pt-PT" sz="1400" dirty="0" smtClean="0"/>
              <a:t>Porquê?</a:t>
            </a:r>
          </a:p>
          <a:p>
            <a:r>
              <a:rPr lang="pt-PT" sz="1400" dirty="0" smtClean="0"/>
              <a:t>	Caso seja neutra relativamente ao risco só com </a:t>
            </a:r>
            <a:r>
              <a:rPr lang="pt-PT" sz="1400" dirty="0" smtClean="0"/>
              <a:t>p&gt;….</a:t>
            </a:r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3- O consumidor preferirá sempre o acordo “extra-judicial”. Porquê? </a:t>
            </a:r>
          </a:p>
          <a:p>
            <a:endParaRPr lang="pt-PT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9931-4731-4634-B7C2-389BE7EA4E54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pt-PT" sz="1800" dirty="0" smtClean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11188" y="2184632"/>
            <a:ext cx="315171" cy="23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827088" y="2493169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971550" y="2277269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2195513" y="2564607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2195736" y="2276872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251520" y="2866232"/>
            <a:ext cx="8640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Acordo</a:t>
            </a:r>
          </a:p>
          <a:p>
            <a:pPr>
              <a:spcBef>
                <a:spcPct val="50000"/>
              </a:spcBef>
            </a:pPr>
            <a:r>
              <a:rPr lang="pt-PT" dirty="0" smtClean="0"/>
              <a:t>Extra-Judicial</a:t>
            </a:r>
            <a:endParaRPr lang="pt-PT" dirty="0"/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1259632" y="1700808"/>
            <a:ext cx="122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Tribunal 1ª Instância</a:t>
            </a:r>
            <a:endParaRPr lang="pt-PT" dirty="0"/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2555875" y="2709069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b="1" dirty="0" smtClean="0">
                <a:solidFill>
                  <a:schemeClr val="hlink"/>
                </a:solidFill>
              </a:rPr>
              <a:t>Perde</a:t>
            </a:r>
            <a:r>
              <a:rPr lang="pt-PT" sz="1400" b="1" i="1" dirty="0" smtClean="0">
                <a:solidFill>
                  <a:schemeClr val="hlink"/>
                </a:solidFill>
              </a:rPr>
              <a:t> (1-p)</a:t>
            </a:r>
            <a:endParaRPr lang="pt-PT" sz="1400" b="1" i="1" dirty="0">
              <a:solidFill>
                <a:schemeClr val="hlink"/>
              </a:solidFill>
            </a:endParaRPr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2267744" y="1844824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 dirty="0" smtClean="0">
                <a:solidFill>
                  <a:srgbClr val="0000FF"/>
                </a:solidFill>
              </a:rPr>
              <a:t>Ganha (</a:t>
            </a:r>
            <a:r>
              <a:rPr lang="pt-PT" sz="1400" i="1" dirty="0" smtClean="0">
                <a:solidFill>
                  <a:srgbClr val="0000FF"/>
                </a:solidFill>
              </a:rPr>
              <a:t>p)</a:t>
            </a:r>
            <a:endParaRPr lang="pt-PT" sz="1400" dirty="0">
              <a:solidFill>
                <a:srgbClr val="0000FF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763688" y="2132856"/>
            <a:ext cx="360040" cy="288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4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33569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-50</a:t>
            </a:r>
          </a:p>
          <a:p>
            <a:endParaRPr lang="pt-PT" dirty="0"/>
          </a:p>
        </p:txBody>
      </p:sp>
      <p:sp>
        <p:nvSpPr>
          <p:cNvPr id="39" name="TextBox 38"/>
          <p:cNvSpPr txBox="1"/>
          <p:nvPr/>
        </p:nvSpPr>
        <p:spPr>
          <a:xfrm>
            <a:off x="2843808" y="33569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-110</a:t>
            </a:r>
          </a:p>
          <a:p>
            <a:endParaRPr lang="pt-PT" dirty="0"/>
          </a:p>
        </p:txBody>
      </p:sp>
      <p:sp>
        <p:nvSpPr>
          <p:cNvPr id="40" name="TextBox 39"/>
          <p:cNvSpPr txBox="1"/>
          <p:nvPr/>
        </p:nvSpPr>
        <p:spPr>
          <a:xfrm>
            <a:off x="3851920" y="206084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-10</a:t>
            </a:r>
            <a:endParaRPr lang="pt-PT" dirty="0"/>
          </a:p>
        </p:txBody>
      </p:sp>
      <p:sp>
        <p:nvSpPr>
          <p:cNvPr id="41" name="TextBox 40"/>
          <p:cNvSpPr txBox="1"/>
          <p:nvPr/>
        </p:nvSpPr>
        <p:spPr>
          <a:xfrm>
            <a:off x="4860032" y="1988840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</a:t>
            </a:r>
            <a:r>
              <a:rPr lang="pt-PT" b="1" dirty="0" smtClean="0"/>
              <a:t> probabilidade “charneira</a:t>
            </a:r>
            <a:r>
              <a:rPr lang="pt-PT" dirty="0" smtClean="0"/>
              <a:t>” </a:t>
            </a:r>
            <a:r>
              <a:rPr lang="pt-PT" i="1" dirty="0"/>
              <a:t>p</a:t>
            </a:r>
            <a:r>
              <a:rPr lang="pt-PT" dirty="0" smtClean="0"/>
              <a:t> onde existe uma inflexão entre ser  melhor o acordo extra-judicial ou ser melhor ir a tribunal é dada pela igualdade (novamente assumimos neutralidade face ao risco*, agora da empresa) entre o acordo  extra-judicial e ir a tribunal, isto é o </a:t>
            </a:r>
            <a:r>
              <a:rPr lang="pt-PT" i="1" dirty="0" smtClean="0"/>
              <a:t>p tal que</a:t>
            </a:r>
            <a:r>
              <a:rPr lang="pt-PT" dirty="0" smtClean="0"/>
              <a:t>:</a:t>
            </a:r>
          </a:p>
          <a:p>
            <a:endParaRPr lang="pt-PT" dirty="0"/>
          </a:p>
          <a:p>
            <a:r>
              <a:rPr lang="en-US" dirty="0" smtClean="0"/>
              <a:t>(O</a:t>
            </a:r>
            <a:r>
              <a:rPr lang="pt-PT" dirty="0" smtClean="0"/>
              <a:t> </a:t>
            </a:r>
            <a:r>
              <a:rPr lang="en-US" dirty="0" smtClean="0"/>
              <a:t>V</a:t>
            </a:r>
            <a:r>
              <a:rPr lang="pt-PT" dirty="0" smtClean="0"/>
              <a:t>alor acordo </a:t>
            </a:r>
            <a:r>
              <a:rPr lang="pt-PT" dirty="0" err="1" smtClean="0"/>
              <a:t>extra-judicial</a:t>
            </a:r>
            <a:r>
              <a:rPr lang="pt-PT" dirty="0" smtClean="0"/>
              <a:t>) = (valor esperado da ação)</a:t>
            </a:r>
          </a:p>
          <a:p>
            <a:r>
              <a:rPr lang="pt-PT" dirty="0" smtClean="0"/>
              <a:t> </a:t>
            </a:r>
          </a:p>
          <a:p>
            <a:r>
              <a:rPr lang="pt-PT" dirty="0" smtClean="0"/>
              <a:t>-50=</a:t>
            </a:r>
            <a:r>
              <a:rPr lang="pt-PT" i="1" dirty="0" smtClean="0"/>
              <a:t>p*</a:t>
            </a:r>
            <a:r>
              <a:rPr lang="pt-PT" dirty="0" smtClean="0"/>
              <a:t>(-10) + (1-p)*(-110)  que equivale a   </a:t>
            </a:r>
            <a:r>
              <a:rPr lang="pt-PT" i="1" dirty="0" smtClean="0"/>
              <a:t>p</a:t>
            </a:r>
            <a:r>
              <a:rPr lang="pt-PT" dirty="0" smtClean="0"/>
              <a:t>=0,6 </a:t>
            </a:r>
          </a:p>
          <a:p>
            <a:endParaRPr lang="pt-PT" dirty="0" smtClean="0"/>
          </a:p>
          <a:p>
            <a:r>
              <a:rPr lang="pt-PT" dirty="0" smtClean="0"/>
              <a:t>*Note que quando </a:t>
            </a:r>
            <a:r>
              <a:rPr lang="pt-PT" i="1" dirty="0" smtClean="0"/>
              <a:t>p</a:t>
            </a:r>
            <a:r>
              <a:rPr lang="pt-PT" dirty="0" smtClean="0"/>
              <a:t>=0,6 o valor esperado de ir a tribunal para a empresa é de -50.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5536" y="4077072"/>
            <a:ext cx="799288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Conclusões Exemplo 2:</a:t>
            </a:r>
          </a:p>
          <a:p>
            <a:endParaRPr lang="pt-PT" b="1" dirty="0" smtClean="0"/>
          </a:p>
          <a:p>
            <a:r>
              <a:rPr lang="pt-PT" sz="1400" dirty="0" smtClean="0"/>
              <a:t>1- Se o objectivo é minimizar os custos dos litígios a opção extra-judicial é a melhor. Porquê?</a:t>
            </a:r>
          </a:p>
          <a:p>
            <a:endParaRPr lang="pt-PT" sz="1400" dirty="0" smtClean="0"/>
          </a:p>
          <a:p>
            <a:r>
              <a:rPr lang="pt-PT" sz="1400" dirty="0" smtClean="0"/>
              <a:t>2- Caso a empresa seja “amante do risco” ela irá a tribunal mesmo com </a:t>
            </a:r>
            <a:r>
              <a:rPr lang="pt-PT" sz="1400" i="1" dirty="0" smtClean="0"/>
              <a:t>p</a:t>
            </a:r>
            <a:r>
              <a:rPr lang="pt-PT" sz="1400" dirty="0" smtClean="0"/>
              <a:t>=0,6. Porquê?</a:t>
            </a:r>
          </a:p>
          <a:p>
            <a:r>
              <a:rPr lang="pt-PT" sz="1400" dirty="0" smtClean="0"/>
              <a:t>	Caso seja neutra relativamente ao risco só com p&gt;0,6</a:t>
            </a:r>
          </a:p>
          <a:p>
            <a:endParaRPr lang="pt-PT" sz="1400" dirty="0" smtClean="0"/>
          </a:p>
          <a:p>
            <a:r>
              <a:rPr lang="pt-PT" sz="1400" dirty="0" smtClean="0"/>
              <a:t>3- O consumidor preferirá sempre o acordo “extra-judicial”. Porquê? </a:t>
            </a:r>
          </a:p>
          <a:p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2463521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9931-4731-4634-B7C2-389BE7EA4E54}" type="slidenum">
              <a:rPr lang="en-US"/>
              <a:pPr/>
              <a:t>15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7848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/>
              <a:t>É racional processar para um </a:t>
            </a:r>
            <a:r>
              <a:rPr lang="pt-PT" sz="1800" dirty="0" err="1"/>
              <a:t>indívíduo</a:t>
            </a:r>
            <a:r>
              <a:rPr lang="pt-PT" sz="1800" dirty="0"/>
              <a:t> racional (e neutro relativamente ao risco), quando o </a:t>
            </a:r>
            <a:r>
              <a:rPr lang="pt-PT" sz="1800" b="1" dirty="0"/>
              <a:t>valor esperado da </a:t>
            </a:r>
            <a:r>
              <a:rPr lang="pt-PT" sz="1800" b="1" dirty="0" err="1"/>
              <a:t>acção</a:t>
            </a:r>
            <a:r>
              <a:rPr lang="pt-PT" sz="1800" b="1" dirty="0"/>
              <a:t> (EVC) </a:t>
            </a:r>
            <a:r>
              <a:rPr lang="pt-PT" sz="1800" dirty="0"/>
              <a:t>for positivo.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É necessário calcular esse valor tendo em conta: i) as várias fases do </a:t>
            </a:r>
            <a:r>
              <a:rPr lang="pt-PT" sz="1800" dirty="0" smtClean="0"/>
              <a:t>processo (1ª instância, relação), </a:t>
            </a:r>
            <a:r>
              <a:rPr lang="pt-PT" sz="1800" dirty="0" err="1"/>
              <a:t>ii</a:t>
            </a:r>
            <a:r>
              <a:rPr lang="pt-PT" sz="1800" dirty="0"/>
              <a:t>) os custos e </a:t>
            </a:r>
            <a:r>
              <a:rPr lang="pt-PT" sz="1800" dirty="0" smtClean="0"/>
              <a:t>benefícios </a:t>
            </a:r>
            <a:r>
              <a:rPr lang="pt-PT" sz="1800" dirty="0"/>
              <a:t>associados  a cada curso de </a:t>
            </a:r>
            <a:r>
              <a:rPr lang="pt-PT" sz="1800" dirty="0" err="1"/>
              <a:t>acção</a:t>
            </a:r>
            <a:r>
              <a:rPr lang="pt-PT" sz="1800" dirty="0"/>
              <a:t> e </a:t>
            </a:r>
            <a:r>
              <a:rPr lang="pt-PT" sz="1800" dirty="0" err="1"/>
              <a:t>iii</a:t>
            </a:r>
            <a:r>
              <a:rPr lang="pt-PT" sz="1800" dirty="0"/>
              <a:t>) respectivas probabilidades. Um processo extenso de </a:t>
            </a:r>
            <a:r>
              <a:rPr lang="pt-PT" sz="1800" dirty="0" err="1"/>
              <a:t>litigação</a:t>
            </a:r>
            <a:r>
              <a:rPr lang="pt-PT" sz="1800" dirty="0"/>
              <a:t>: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11188" y="4508500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>
            <a:off x="827088" y="47974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971550" y="45815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1763713" y="4508500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2195513" y="4868863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89" name="Line 9"/>
          <p:cNvSpPr>
            <a:spLocks noChangeShapeType="1"/>
          </p:cNvSpPr>
          <p:nvPr/>
        </p:nvSpPr>
        <p:spPr bwMode="auto">
          <a:xfrm>
            <a:off x="2124075" y="45815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3851275" y="4508500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5435600" y="4508500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7308850" y="4508500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4140200" y="45815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>
            <a:off x="5940425" y="45815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7740650" y="45815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>
            <a:off x="4067175" y="4868863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5651500" y="4868863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>
            <a:off x="7667625" y="5013325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0" y="3860800"/>
            <a:ext cx="97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/>
              <a:t>Queixa/Petição</a:t>
            </a:r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48506" name="Text Box 26"/>
          <p:cNvSpPr txBox="1">
            <a:spLocks noChangeArrowheads="1"/>
          </p:cNvSpPr>
          <p:nvPr/>
        </p:nvSpPr>
        <p:spPr bwMode="auto">
          <a:xfrm>
            <a:off x="971550" y="566102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Não</a:t>
            </a:r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1187450" y="42211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Sim</a:t>
            </a:r>
          </a:p>
        </p:txBody>
      </p:sp>
      <p:sp>
        <p:nvSpPr>
          <p:cNvPr id="148508" name="Text Box 28"/>
          <p:cNvSpPr txBox="1">
            <a:spLocks noChangeArrowheads="1"/>
          </p:cNvSpPr>
          <p:nvPr/>
        </p:nvSpPr>
        <p:spPr bwMode="auto">
          <a:xfrm>
            <a:off x="2484438" y="3644900"/>
            <a:ext cx="1223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Troca Informação</a:t>
            </a:r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2555875" y="501332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>
                <a:solidFill>
                  <a:schemeClr val="hlink"/>
                </a:solidFill>
              </a:rPr>
              <a:t>Acordo</a:t>
            </a:r>
          </a:p>
        </p:txBody>
      </p:sp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4500563" y="501332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>
                <a:solidFill>
                  <a:schemeClr val="hlink"/>
                </a:solidFill>
              </a:rPr>
              <a:t>Acordo</a:t>
            </a:r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4284663" y="4005263"/>
            <a:ext cx="86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Não Acordo</a:t>
            </a: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>
            <a:off x="6011863" y="486886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 </a:t>
            </a:r>
            <a:r>
              <a:rPr lang="pt-PT" sz="1600" b="1">
                <a:solidFill>
                  <a:schemeClr val="hlink"/>
                </a:solidFill>
              </a:rPr>
              <a:t>Ganha</a:t>
            </a:r>
          </a:p>
        </p:txBody>
      </p:sp>
      <p:sp>
        <p:nvSpPr>
          <p:cNvPr id="148513" name="Text Box 33"/>
          <p:cNvSpPr txBox="1">
            <a:spLocks noChangeArrowheads="1"/>
          </p:cNvSpPr>
          <p:nvPr/>
        </p:nvSpPr>
        <p:spPr bwMode="auto">
          <a:xfrm>
            <a:off x="5219700" y="4005263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dirty="0"/>
              <a:t>Tribunal</a:t>
            </a:r>
          </a:p>
        </p:txBody>
      </p:sp>
      <p:sp>
        <p:nvSpPr>
          <p:cNvPr id="148514" name="Text Box 34"/>
          <p:cNvSpPr txBox="1">
            <a:spLocks noChangeArrowheads="1"/>
          </p:cNvSpPr>
          <p:nvPr/>
        </p:nvSpPr>
        <p:spPr bwMode="auto">
          <a:xfrm>
            <a:off x="8027988" y="501332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 </a:t>
            </a:r>
            <a:r>
              <a:rPr lang="pt-PT" sz="1600" b="1">
                <a:solidFill>
                  <a:schemeClr val="hlink"/>
                </a:solidFill>
              </a:rPr>
              <a:t>Ganha</a:t>
            </a: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7019925" y="4076700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dirty="0"/>
              <a:t>Recurso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8388350" y="41497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Perde</a:t>
            </a:r>
          </a:p>
        </p:txBody>
      </p:sp>
      <p:sp>
        <p:nvSpPr>
          <p:cNvPr id="148517" name="Text Box 37"/>
          <p:cNvSpPr txBox="1">
            <a:spLocks noChangeArrowheads="1"/>
          </p:cNvSpPr>
          <p:nvPr/>
        </p:nvSpPr>
        <p:spPr bwMode="auto">
          <a:xfrm>
            <a:off x="6011863" y="422116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Perde</a:t>
            </a:r>
          </a:p>
        </p:txBody>
      </p:sp>
      <p:sp>
        <p:nvSpPr>
          <p:cNvPr id="148518" name="Text Box 38"/>
          <p:cNvSpPr txBox="1">
            <a:spLocks noChangeArrowheads="1"/>
          </p:cNvSpPr>
          <p:nvPr/>
        </p:nvSpPr>
        <p:spPr bwMode="auto">
          <a:xfrm>
            <a:off x="3203575" y="40767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Negociação</a:t>
            </a:r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2700338" y="4076700"/>
            <a:ext cx="86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Não Acordo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8B0D-5693-4F9C-8113-C15FCCB74A9F}" type="slidenum">
              <a:rPr lang="en-US"/>
              <a:pPr/>
              <a:t>16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2800" b="1" dirty="0" err="1">
                <a:solidFill>
                  <a:srgbClr val="0000FF"/>
                </a:solidFill>
              </a:rPr>
              <a:t>Quando</a:t>
            </a:r>
            <a:r>
              <a:rPr kumimoji="0" lang="en-US" sz="2800" b="1" dirty="0">
                <a:solidFill>
                  <a:srgbClr val="0000FF"/>
                </a:solidFill>
              </a:rPr>
              <a:t> é </a:t>
            </a:r>
            <a:r>
              <a:rPr kumimoji="0" lang="en-US" sz="2800" b="1" dirty="0" err="1">
                <a:solidFill>
                  <a:srgbClr val="0000FF"/>
                </a:solidFill>
              </a:rPr>
              <a:t>racional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2800" b="1" dirty="0">
                <a:solidFill>
                  <a:srgbClr val="0000FF"/>
                </a:solidFill>
              </a:rPr>
              <a:t> </a:t>
            </a:r>
            <a:r>
              <a:rPr kumimoji="0" lang="en-US" sz="2800" b="1" dirty="0" err="1">
                <a:solidFill>
                  <a:srgbClr val="0000FF"/>
                </a:solidFill>
              </a:rPr>
              <a:t>alguém</a:t>
            </a:r>
            <a:r>
              <a:rPr kumimoji="0" lang="en-US" sz="2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179388" y="1628775"/>
            <a:ext cx="8964612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/>
              <a:t>O cálculo do </a:t>
            </a:r>
            <a:r>
              <a:rPr lang="pt-PT" sz="1800" b="1" dirty="0"/>
              <a:t>valor esperado da acção (EVC) </a:t>
            </a:r>
            <a:r>
              <a:rPr lang="pt-PT" sz="1800" dirty="0"/>
              <a:t>faz-se do fim para o princípio.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600" dirty="0"/>
              <a:t>O valor esperado do </a:t>
            </a:r>
            <a:r>
              <a:rPr lang="pt-PT" sz="1600" dirty="0" smtClean="0"/>
              <a:t>Recurso</a:t>
            </a:r>
            <a:r>
              <a:rPr lang="pt-PT" sz="1600" dirty="0"/>
              <a:t>: EVA=0,1*100+0,9*0-20= -10€            Há recurso?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600" dirty="0"/>
              <a:t>Valor Esperado </a:t>
            </a:r>
            <a:r>
              <a:rPr lang="pt-PT" sz="1600" dirty="0" smtClean="0"/>
              <a:t>Tribunal (1ª inst.): </a:t>
            </a:r>
            <a:r>
              <a:rPr lang="pt-PT" sz="1600" dirty="0"/>
              <a:t>EVT=0,5*100+0,5*0-20= </a:t>
            </a:r>
            <a:r>
              <a:rPr lang="pt-PT" sz="1600" dirty="0">
                <a:solidFill>
                  <a:srgbClr val="0000CC"/>
                </a:solidFill>
              </a:rPr>
              <a:t>30€</a:t>
            </a:r>
            <a:r>
              <a:rPr lang="pt-PT" sz="1600" dirty="0"/>
              <a:t>                 Há ida a tribunal?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600" dirty="0"/>
              <a:t>Val. Esp. Neg (</a:t>
            </a:r>
            <a:r>
              <a:rPr lang="pt-PT" sz="1600" b="1" dirty="0"/>
              <a:t>B</a:t>
            </a:r>
            <a:r>
              <a:rPr lang="pt-PT" sz="1600" dirty="0"/>
              <a:t>argaining):  EV</a:t>
            </a:r>
            <a:r>
              <a:rPr lang="pt-PT" sz="1600" b="1" dirty="0"/>
              <a:t>B</a:t>
            </a:r>
            <a:r>
              <a:rPr lang="pt-PT" sz="1600" dirty="0"/>
              <a:t>= 0,7*(50-1)+0,3*</a:t>
            </a:r>
            <a:r>
              <a:rPr lang="pt-PT" sz="1600" dirty="0" smtClean="0">
                <a:solidFill>
                  <a:srgbClr val="0000CC"/>
                </a:solidFill>
              </a:rPr>
              <a:t>30 </a:t>
            </a:r>
            <a:r>
              <a:rPr lang="pt-PT" sz="1600" dirty="0" smtClean="0"/>
              <a:t>=  </a:t>
            </a:r>
            <a:r>
              <a:rPr lang="pt-PT" sz="1600" dirty="0">
                <a:solidFill>
                  <a:schemeClr val="folHlink"/>
                </a:solidFill>
              </a:rPr>
              <a:t>43,30€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600" dirty="0"/>
              <a:t>Val Esp. Petição </a:t>
            </a:r>
            <a:r>
              <a:rPr lang="pt-PT" sz="1600" dirty="0" smtClean="0"/>
              <a:t>(legal </a:t>
            </a:r>
            <a:r>
              <a:rPr lang="pt-PT" sz="1600" b="1" dirty="0" smtClean="0"/>
              <a:t>C</a:t>
            </a:r>
            <a:r>
              <a:rPr lang="pt-PT" sz="1600" dirty="0" smtClean="0"/>
              <a:t>laim)): </a:t>
            </a:r>
            <a:r>
              <a:rPr lang="pt-PT" sz="1600" b="1" dirty="0"/>
              <a:t>EVC</a:t>
            </a:r>
            <a:r>
              <a:rPr lang="pt-PT" sz="1600" dirty="0"/>
              <a:t>= 0,7*(50-1)+0,3*(</a:t>
            </a:r>
            <a:r>
              <a:rPr lang="pt-PT" sz="1600" dirty="0">
                <a:solidFill>
                  <a:schemeClr val="accent6">
                    <a:lumMod val="50000"/>
                  </a:schemeClr>
                </a:solidFill>
              </a:rPr>
              <a:t>43,30</a:t>
            </a:r>
            <a:r>
              <a:rPr lang="pt-PT" sz="1600" dirty="0"/>
              <a:t>€-3,30)</a:t>
            </a:r>
            <a:r>
              <a:rPr lang="pt-PT" sz="1600" b="1" dirty="0"/>
              <a:t>=46,30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 €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11188" y="4508500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54629" name="Line 5"/>
          <p:cNvSpPr>
            <a:spLocks noChangeShapeType="1"/>
          </p:cNvSpPr>
          <p:nvPr/>
        </p:nvSpPr>
        <p:spPr bwMode="auto">
          <a:xfrm>
            <a:off x="827088" y="47974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>
            <a:off x="971550" y="45815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763713" y="4508500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2051720" y="4725144"/>
            <a:ext cx="935955" cy="11533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>
            <a:off x="2124075" y="4581525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3851275" y="4508500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5435600" y="4508500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7308850" y="4508500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>
            <a:off x="4140200" y="45815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5940425" y="4581525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7740650" y="45815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>
            <a:off x="4067175" y="4868863"/>
            <a:ext cx="7207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41" name="Line 17"/>
          <p:cNvSpPr>
            <a:spLocks noChangeShapeType="1"/>
          </p:cNvSpPr>
          <p:nvPr/>
        </p:nvSpPr>
        <p:spPr bwMode="auto">
          <a:xfrm>
            <a:off x="5651500" y="4868863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42" name="Line 18"/>
          <p:cNvSpPr>
            <a:spLocks noChangeShapeType="1"/>
          </p:cNvSpPr>
          <p:nvPr/>
        </p:nvSpPr>
        <p:spPr bwMode="auto">
          <a:xfrm>
            <a:off x="7667625" y="5013325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179512" y="4149080"/>
            <a:ext cx="97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 smtClean="0"/>
              <a:t>Petição</a:t>
            </a:r>
            <a:endParaRPr lang="pt-PT" sz="1800" dirty="0"/>
          </a:p>
        </p:txBody>
      </p:sp>
      <p:sp>
        <p:nvSpPr>
          <p:cNvPr id="154644" name="Rectangle 20"/>
          <p:cNvSpPr>
            <a:spLocks noChangeArrowheads="1"/>
          </p:cNvSpPr>
          <p:nvPr/>
        </p:nvSpPr>
        <p:spPr bwMode="auto">
          <a:xfrm>
            <a:off x="1042988" y="58054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827088" y="5661025"/>
            <a:ext cx="7921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Não  €0</a:t>
            </a:r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971600" y="4221088"/>
            <a:ext cx="100811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dirty="0"/>
              <a:t>Sim </a:t>
            </a:r>
            <a:endParaRPr lang="pt-PT" sz="1600" dirty="0" smtClean="0"/>
          </a:p>
          <a:p>
            <a:pPr>
              <a:spcBef>
                <a:spcPct val="50000"/>
              </a:spcBef>
            </a:pPr>
            <a:r>
              <a:rPr lang="pt-PT" sz="1400" b="1" dirty="0" smtClean="0">
                <a:solidFill>
                  <a:srgbClr val="FF0000"/>
                </a:solidFill>
              </a:rPr>
              <a:t>Custo </a:t>
            </a:r>
            <a:r>
              <a:rPr lang="pt-PT" sz="1400" b="1" dirty="0" err="1" smtClean="0">
                <a:solidFill>
                  <a:srgbClr val="FF0000"/>
                </a:solidFill>
              </a:rPr>
              <a:t>Acção</a:t>
            </a:r>
            <a:r>
              <a:rPr lang="pt-PT" sz="1400" b="1" dirty="0" smtClean="0">
                <a:solidFill>
                  <a:srgbClr val="FF0000"/>
                </a:solidFill>
              </a:rPr>
              <a:t> (FC)= €</a:t>
            </a:r>
            <a:r>
              <a:rPr lang="pt-PT" sz="1400" b="1" dirty="0">
                <a:solidFill>
                  <a:srgbClr val="FF0000"/>
                </a:solidFill>
              </a:rPr>
              <a:t>-10</a:t>
            </a: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1259632" y="3861048"/>
            <a:ext cx="194421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 dirty="0"/>
              <a:t>Troca </a:t>
            </a:r>
            <a:r>
              <a:rPr lang="pt-PT" b="1" dirty="0" smtClean="0"/>
              <a:t>Informação (ou fornecimento de provas)</a:t>
            </a:r>
            <a:r>
              <a:rPr lang="pt-PT" sz="1600" b="1" dirty="0" smtClean="0"/>
              <a:t> </a:t>
            </a:r>
            <a:endParaRPr lang="pt-PT" sz="1600" b="1" dirty="0"/>
          </a:p>
          <a:p>
            <a:pPr>
              <a:spcBef>
                <a:spcPct val="50000"/>
              </a:spcBef>
            </a:pPr>
            <a:r>
              <a:rPr lang="pt-PT" sz="1600" dirty="0" smtClean="0"/>
              <a:t>                  €</a:t>
            </a:r>
            <a:r>
              <a:rPr lang="pt-PT" sz="1600" dirty="0"/>
              <a:t>-3,30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2268538" y="4886325"/>
            <a:ext cx="13684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 dirty="0">
                <a:solidFill>
                  <a:schemeClr val="hlink"/>
                </a:solidFill>
              </a:rPr>
              <a:t>Acordo €-1</a:t>
            </a:r>
          </a:p>
          <a:p>
            <a:pPr>
              <a:spcBef>
                <a:spcPct val="50000"/>
              </a:spcBef>
            </a:pPr>
            <a:r>
              <a:rPr lang="pt-PT" sz="1600" b="1" dirty="0">
                <a:solidFill>
                  <a:schemeClr val="hlink"/>
                </a:solidFill>
              </a:rPr>
              <a:t>0,7</a:t>
            </a:r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4067175" y="4797425"/>
            <a:ext cx="13684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solidFill>
                  <a:schemeClr val="hlink"/>
                </a:solidFill>
              </a:rPr>
              <a:t> (€-1</a:t>
            </a:r>
            <a:r>
              <a:rPr lang="pt-PT"/>
              <a:t>  </a:t>
            </a:r>
            <a:r>
              <a:rPr lang="pt-PT" sz="1600" b="1">
                <a:solidFill>
                  <a:schemeClr val="hlink"/>
                </a:solidFill>
              </a:rPr>
              <a:t>Acordo)</a:t>
            </a:r>
          </a:p>
          <a:p>
            <a:pPr>
              <a:spcBef>
                <a:spcPct val="50000"/>
              </a:spcBef>
            </a:pPr>
            <a:r>
              <a:rPr lang="pt-PT" sz="1600">
                <a:solidFill>
                  <a:schemeClr val="hlink"/>
                </a:solidFill>
              </a:rPr>
              <a:t>0,7</a:t>
            </a:r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4284663" y="4005263"/>
            <a:ext cx="8636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dirty="0" smtClean="0">
                <a:solidFill>
                  <a:srgbClr val="0000FF"/>
                </a:solidFill>
              </a:rPr>
              <a:t>Não </a:t>
            </a:r>
            <a:r>
              <a:rPr lang="pt-PT" sz="1600" dirty="0" err="1" smtClean="0">
                <a:solidFill>
                  <a:srgbClr val="0000FF"/>
                </a:solidFill>
              </a:rPr>
              <a:t>Ac</a:t>
            </a:r>
            <a:r>
              <a:rPr lang="pt-PT" sz="1600" dirty="0" smtClean="0">
                <a:solidFill>
                  <a:srgbClr val="0000FF"/>
                </a:solidFill>
              </a:rPr>
              <a:t>. </a:t>
            </a:r>
            <a:endParaRPr lang="pt-PT" sz="16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pt-PT" sz="1600" dirty="0">
                <a:solidFill>
                  <a:srgbClr val="0000FF"/>
                </a:solidFill>
              </a:rPr>
              <a:t>0,3</a:t>
            </a:r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5867400" y="5084763"/>
            <a:ext cx="8636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 0,5</a:t>
            </a:r>
          </a:p>
          <a:p>
            <a:pPr>
              <a:spcBef>
                <a:spcPct val="50000"/>
              </a:spcBef>
            </a:pPr>
            <a:r>
              <a:rPr lang="pt-PT" sz="1600"/>
              <a:t> </a:t>
            </a:r>
            <a:r>
              <a:rPr lang="pt-PT" sz="1600" b="1">
                <a:solidFill>
                  <a:schemeClr val="hlink"/>
                </a:solidFill>
              </a:rPr>
              <a:t>Ganha € 100</a:t>
            </a:r>
          </a:p>
        </p:txBody>
      </p:sp>
      <p:sp>
        <p:nvSpPr>
          <p:cNvPr id="154652" name="Text Box 28"/>
          <p:cNvSpPr txBox="1">
            <a:spLocks noChangeArrowheads="1"/>
          </p:cNvSpPr>
          <p:nvPr/>
        </p:nvSpPr>
        <p:spPr bwMode="auto">
          <a:xfrm>
            <a:off x="5219700" y="3860800"/>
            <a:ext cx="1008063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i="1" dirty="0"/>
              <a:t>Tribunal*</a:t>
            </a:r>
          </a:p>
          <a:p>
            <a:pPr>
              <a:spcBef>
                <a:spcPct val="50000"/>
              </a:spcBef>
            </a:pPr>
            <a:r>
              <a:rPr lang="pt-PT" sz="1600" dirty="0"/>
              <a:t>€-20</a:t>
            </a:r>
          </a:p>
        </p:txBody>
      </p:sp>
      <p:sp>
        <p:nvSpPr>
          <p:cNvPr id="154653" name="Text Box 29"/>
          <p:cNvSpPr txBox="1">
            <a:spLocks noChangeArrowheads="1"/>
          </p:cNvSpPr>
          <p:nvPr/>
        </p:nvSpPr>
        <p:spPr bwMode="auto">
          <a:xfrm>
            <a:off x="7956550" y="5876925"/>
            <a:ext cx="86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 </a:t>
            </a:r>
            <a:r>
              <a:rPr lang="pt-PT" sz="1600" b="1">
                <a:solidFill>
                  <a:schemeClr val="hlink"/>
                </a:solidFill>
              </a:rPr>
              <a:t>Ganha €100</a:t>
            </a:r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7236296" y="3933056"/>
            <a:ext cx="122396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i="1" dirty="0"/>
              <a:t>Recurso* </a:t>
            </a:r>
          </a:p>
          <a:p>
            <a:pPr>
              <a:spcBef>
                <a:spcPct val="50000"/>
              </a:spcBef>
            </a:pPr>
            <a:r>
              <a:rPr lang="pt-PT" sz="1400" dirty="0"/>
              <a:t>€-20</a:t>
            </a:r>
          </a:p>
        </p:txBody>
      </p:sp>
      <p:sp>
        <p:nvSpPr>
          <p:cNvPr id="154655" name="Text Box 31"/>
          <p:cNvSpPr txBox="1">
            <a:spLocks noChangeArrowheads="1"/>
          </p:cNvSpPr>
          <p:nvPr/>
        </p:nvSpPr>
        <p:spPr bwMode="auto">
          <a:xfrm>
            <a:off x="8388350" y="4149725"/>
            <a:ext cx="1223963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Perde</a:t>
            </a:r>
          </a:p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€0</a:t>
            </a:r>
          </a:p>
        </p:txBody>
      </p:sp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6011863" y="422116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0000FF"/>
                </a:solidFill>
              </a:rPr>
              <a:t>0,5 Perde</a:t>
            </a:r>
          </a:p>
        </p:txBody>
      </p:sp>
      <p:sp>
        <p:nvSpPr>
          <p:cNvPr id="154657" name="Text Box 33"/>
          <p:cNvSpPr txBox="1">
            <a:spLocks noChangeArrowheads="1"/>
          </p:cNvSpPr>
          <p:nvPr/>
        </p:nvSpPr>
        <p:spPr bwMode="auto">
          <a:xfrm>
            <a:off x="3348038" y="414972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Negociação</a:t>
            </a:r>
          </a:p>
        </p:txBody>
      </p:sp>
      <p:sp>
        <p:nvSpPr>
          <p:cNvPr id="154658" name="Text Box 34"/>
          <p:cNvSpPr txBox="1">
            <a:spLocks noChangeArrowheads="1"/>
          </p:cNvSpPr>
          <p:nvPr/>
        </p:nvSpPr>
        <p:spPr bwMode="auto">
          <a:xfrm>
            <a:off x="2267744" y="4293096"/>
            <a:ext cx="12231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dirty="0" smtClean="0">
                <a:solidFill>
                  <a:srgbClr val="0000FF"/>
                </a:solidFill>
              </a:rPr>
              <a:t>Não Ac. </a:t>
            </a:r>
            <a:r>
              <a:rPr lang="pt-PT" sz="1600" dirty="0">
                <a:solidFill>
                  <a:srgbClr val="0000FF"/>
                </a:solidFill>
              </a:rPr>
              <a:t>0,3</a:t>
            </a:r>
          </a:p>
        </p:txBody>
      </p:sp>
      <p:sp>
        <p:nvSpPr>
          <p:cNvPr id="154659" name="Text Box 35"/>
          <p:cNvSpPr txBox="1">
            <a:spLocks noChangeArrowheads="1"/>
          </p:cNvSpPr>
          <p:nvPr/>
        </p:nvSpPr>
        <p:spPr bwMode="auto">
          <a:xfrm>
            <a:off x="7307263" y="5013325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0,1</a:t>
            </a:r>
          </a:p>
        </p:txBody>
      </p:sp>
      <p:sp>
        <p:nvSpPr>
          <p:cNvPr id="154660" name="Text Box 36"/>
          <p:cNvSpPr txBox="1">
            <a:spLocks noChangeArrowheads="1"/>
          </p:cNvSpPr>
          <p:nvPr/>
        </p:nvSpPr>
        <p:spPr bwMode="auto">
          <a:xfrm>
            <a:off x="7812088" y="42211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/>
              <a:t>0,9</a:t>
            </a:r>
          </a:p>
        </p:txBody>
      </p:sp>
      <p:sp>
        <p:nvSpPr>
          <p:cNvPr id="154661" name="Rectangle 37"/>
          <p:cNvSpPr>
            <a:spLocks noChangeArrowheads="1"/>
          </p:cNvSpPr>
          <p:nvPr/>
        </p:nvSpPr>
        <p:spPr bwMode="auto">
          <a:xfrm>
            <a:off x="4211638" y="5826125"/>
            <a:ext cx="117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>
                <a:solidFill>
                  <a:schemeClr val="hlink"/>
                </a:solidFill>
              </a:rPr>
              <a:t>Ganha € 50</a:t>
            </a:r>
          </a:p>
        </p:txBody>
      </p:sp>
      <p:sp>
        <p:nvSpPr>
          <p:cNvPr id="154662" name="Text Box 38"/>
          <p:cNvSpPr txBox="1">
            <a:spLocks noChangeArrowheads="1"/>
          </p:cNvSpPr>
          <p:nvPr/>
        </p:nvSpPr>
        <p:spPr bwMode="auto">
          <a:xfrm>
            <a:off x="215008" y="6211669"/>
            <a:ext cx="89289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pt-PT" dirty="0" smtClean="0"/>
              <a:t>Trata</a:t>
            </a:r>
            <a:r>
              <a:rPr lang="pt-PT" dirty="0"/>
              <a:t>-se do modelo americano </a:t>
            </a:r>
            <a:r>
              <a:rPr lang="pt-PT" dirty="0" smtClean="0"/>
              <a:t>pois: i)cada </a:t>
            </a:r>
            <a:r>
              <a:rPr lang="pt-PT" dirty="0"/>
              <a:t>um paga </a:t>
            </a:r>
            <a:r>
              <a:rPr lang="pt-PT" dirty="0" smtClean="0"/>
              <a:t>as suas custas e </a:t>
            </a:r>
            <a:r>
              <a:rPr lang="pt-PT" dirty="0" err="1" smtClean="0"/>
              <a:t>ii</a:t>
            </a:r>
            <a:r>
              <a:rPr lang="pt-PT" dirty="0" smtClean="0"/>
              <a:t>) existe prévia troca de informação. Em </a:t>
            </a:r>
            <a:r>
              <a:rPr lang="pt-PT" dirty="0"/>
              <a:t>5.5 considerar-se-á o modelo portugues e europeu simplificado (o vencido paga as custas). Considera-se aqui apenas 1ª instância e recurso. Em geral há 3 níveis: 1ª, T. Relação e Supremo T.</a:t>
            </a:r>
          </a:p>
        </p:txBody>
      </p:sp>
      <p:sp>
        <p:nvSpPr>
          <p:cNvPr id="154663" name="Rectangle 39"/>
          <p:cNvSpPr>
            <a:spLocks noChangeArrowheads="1"/>
          </p:cNvSpPr>
          <p:nvPr/>
        </p:nvSpPr>
        <p:spPr bwMode="auto">
          <a:xfrm>
            <a:off x="2411413" y="5949950"/>
            <a:ext cx="117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>
                <a:solidFill>
                  <a:schemeClr val="hlink"/>
                </a:solidFill>
              </a:rPr>
              <a:t>Ganha € 50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2597-5F67-49BA-A83D-31AC8E656D29}" type="slidenum">
              <a:rPr lang="en-US"/>
              <a:pPr/>
              <a:t>17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5.3 </a:t>
            </a:r>
            <a:r>
              <a:rPr kumimoji="0" lang="en-US" sz="3200" b="1" dirty="0" err="1">
                <a:solidFill>
                  <a:srgbClr val="0000FF"/>
                </a:solidFill>
              </a:rPr>
              <a:t>Quando</a:t>
            </a:r>
            <a:r>
              <a:rPr kumimoji="0" lang="en-US" sz="3200" b="1" dirty="0">
                <a:solidFill>
                  <a:srgbClr val="0000FF"/>
                </a:solidFill>
              </a:rPr>
              <a:t> é </a:t>
            </a:r>
            <a:r>
              <a:rPr kumimoji="0" lang="en-US" sz="3200" b="1" dirty="0" err="1">
                <a:solidFill>
                  <a:srgbClr val="0000FF"/>
                </a:solidFill>
              </a:rPr>
              <a:t>racional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processar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alguém</a:t>
            </a:r>
            <a:r>
              <a:rPr kumimoji="0" lang="en-US" sz="32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48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600" i="1" dirty="0"/>
              <a:t>Um </a:t>
            </a:r>
            <a:r>
              <a:rPr lang="pt-PT" sz="1600" i="1" dirty="0" smtClean="0"/>
              <a:t>agente </a:t>
            </a:r>
            <a:r>
              <a:rPr lang="pt-PT" sz="1600" i="1" dirty="0"/>
              <a:t>racional introduzirá uma acção se o </a:t>
            </a:r>
            <a:r>
              <a:rPr lang="pt-PT" sz="1600" b="1" i="1" dirty="0"/>
              <a:t>valor esperado de apresentar a queixa </a:t>
            </a:r>
            <a:r>
              <a:rPr lang="pt-PT" sz="1600" i="1" dirty="0"/>
              <a:t>(EVC), </a:t>
            </a:r>
            <a:r>
              <a:rPr lang="pt-PT" sz="1600" b="1" i="1" dirty="0"/>
              <a:t>fôr superior ao valor </a:t>
            </a:r>
            <a:r>
              <a:rPr lang="pt-PT" sz="1600" b="1" i="1" dirty="0" smtClean="0"/>
              <a:t>de colocar a acção </a:t>
            </a:r>
            <a:r>
              <a:rPr lang="pt-PT" sz="1600" i="1" dirty="0"/>
              <a:t>(“filing cost of complaint </a:t>
            </a:r>
            <a:r>
              <a:rPr lang="pt-PT" sz="1600" b="1" i="1" dirty="0"/>
              <a:t>FC</a:t>
            </a:r>
            <a:r>
              <a:rPr lang="pt-PT" sz="1600" b="1" i="1" dirty="0" smtClean="0"/>
              <a:t>) </a:t>
            </a:r>
            <a:r>
              <a:rPr lang="pt-PT" sz="1600" i="1" dirty="0" smtClean="0"/>
              <a:t>que inclui: i) os custos com o advogado, ii) as custas judiciais iii) as custas processuais (para além do advogado), iv) as custas de elaborar a ação (para além dos honorários do adv.)</a:t>
            </a:r>
            <a:endParaRPr lang="pt-PT" sz="1600" i="1" dirty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pt-PT" sz="1600" dirty="0">
                <a:solidFill>
                  <a:srgbClr val="FF0000"/>
                </a:solidFill>
              </a:rPr>
              <a:t>Se </a:t>
            </a:r>
            <a:r>
              <a:rPr lang="pt-PT" sz="1600" dirty="0" smtClean="0">
                <a:solidFill>
                  <a:srgbClr val="FF0000"/>
                </a:solidFill>
              </a:rPr>
              <a:t>Valor esperado da queixa (</a:t>
            </a:r>
            <a:r>
              <a:rPr lang="pt-PT" sz="1600" b="1" dirty="0" smtClean="0">
                <a:solidFill>
                  <a:srgbClr val="FF0000"/>
                </a:solidFill>
              </a:rPr>
              <a:t>EVC)&gt; Valor de colocar a ação (FC) </a:t>
            </a:r>
            <a:r>
              <a:rPr lang="pt-PT" sz="1600" dirty="0" smtClean="0">
                <a:solidFill>
                  <a:srgbClr val="FF0000"/>
                </a:solidFill>
              </a:rPr>
              <a:t>põe </a:t>
            </a:r>
            <a:r>
              <a:rPr lang="pt-PT" sz="1600" dirty="0">
                <a:solidFill>
                  <a:srgbClr val="FF0000"/>
                </a:solidFill>
              </a:rPr>
              <a:t>a </a:t>
            </a:r>
            <a:r>
              <a:rPr lang="pt-PT" sz="1600" dirty="0" smtClean="0">
                <a:solidFill>
                  <a:srgbClr val="FF0000"/>
                </a:solidFill>
              </a:rPr>
              <a:t>petição </a:t>
            </a:r>
            <a:r>
              <a:rPr lang="pt-PT" sz="1600" dirty="0" smtClean="0"/>
              <a:t>                                    caso </a:t>
            </a:r>
            <a:r>
              <a:rPr lang="pt-PT" sz="1600" dirty="0"/>
              <a:t>contrário não põe.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600" i="1" dirty="0"/>
              <a:t>Notas: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600" i="1" dirty="0"/>
              <a:t>O caso de ser igual (EVC=FC) Cooter &amp; Ulen consideram que põe a petição. Não consideramos isso razoável por vários motivos (necessidade de descontar o tempo, transtorno de pôr acção, etc.) por isso só em caso de desigualdade haverá petição. 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pt-PT" sz="1600" i="1" dirty="0"/>
              <a:t>A análise é feita em termos de valores </a:t>
            </a:r>
            <a:r>
              <a:rPr lang="pt-PT" sz="1600" i="1" u="sng" dirty="0"/>
              <a:t>esperados</a:t>
            </a:r>
            <a:r>
              <a:rPr lang="pt-PT" sz="1600" i="1" dirty="0"/>
              <a:t>, assumindo-se  que o queixoso é </a:t>
            </a:r>
            <a:r>
              <a:rPr lang="pt-PT" sz="1600" i="1" u="sng" dirty="0"/>
              <a:t>neutro</a:t>
            </a:r>
            <a:r>
              <a:rPr lang="pt-PT" sz="1600" i="1" dirty="0"/>
              <a:t> relativamente ao risco. Se fôr </a:t>
            </a:r>
            <a:r>
              <a:rPr lang="pt-PT" sz="1600" i="1" u="sng" dirty="0"/>
              <a:t>avesso</a:t>
            </a:r>
            <a:r>
              <a:rPr lang="pt-PT" sz="1600" i="1" dirty="0"/>
              <a:t> ao risco, pode </a:t>
            </a:r>
            <a:r>
              <a:rPr lang="pt-PT" sz="1600" b="1" i="1" u="sng" dirty="0"/>
              <a:t>não</a:t>
            </a:r>
            <a:r>
              <a:rPr lang="pt-PT" sz="1600" i="1" dirty="0"/>
              <a:t> apresentar queixa mesmo para valores em que  EVC&gt;FC mas a diferença fôr pequena.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pt-PT" sz="1600" b="1" i="1" dirty="0"/>
              <a:t>Esta análise faz sobressair </a:t>
            </a:r>
            <a:r>
              <a:rPr lang="pt-PT" sz="1600" b="1" i="1" dirty="0" smtClean="0"/>
              <a:t>vários </a:t>
            </a:r>
            <a:r>
              <a:rPr lang="pt-PT" sz="1600" b="1" i="1" dirty="0"/>
              <a:t>aspectos que podem influir no volume de litigância nos tribunais</a:t>
            </a:r>
            <a:r>
              <a:rPr lang="pt-PT" sz="1600" i="1" dirty="0"/>
              <a:t>. Desde o valor das compensações finais em caso de se ganhar o processo, passando pelos custos associados às várias fases (petição, negociação, 1ª inst., recurso), às probabilidades de sucesso (insucesso) em cada uma das fases.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CAD9-B0B9-47ED-9BF0-B016CED0557C}" type="slidenum">
              <a:rPr lang="en-US"/>
              <a:pPr/>
              <a:t>18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/>
              <a:t>O </a:t>
            </a:r>
            <a:r>
              <a:rPr lang="pt-PT" sz="1800" b="1" dirty="0"/>
              <a:t>volume de litigância</a:t>
            </a:r>
            <a:r>
              <a:rPr lang="pt-PT" sz="1800" dirty="0"/>
              <a:t>, e com ele, as despesas </a:t>
            </a:r>
            <a:r>
              <a:rPr lang="pt-PT" sz="1800" u="sng" dirty="0"/>
              <a:t>privadas</a:t>
            </a:r>
            <a:r>
              <a:rPr lang="pt-PT" sz="1800" dirty="0"/>
              <a:t> e </a:t>
            </a:r>
            <a:r>
              <a:rPr lang="pt-PT" sz="1800" u="sng" dirty="0"/>
              <a:t>públicas</a:t>
            </a:r>
            <a:r>
              <a:rPr lang="pt-PT" sz="1800" dirty="0"/>
              <a:t> com acções judiciais, é afectado por </a:t>
            </a:r>
            <a:r>
              <a:rPr lang="pt-PT" sz="1800" b="1" dirty="0" smtClean="0"/>
              <a:t>três </a:t>
            </a:r>
            <a:r>
              <a:rPr lang="pt-PT" sz="1800" b="1" dirty="0"/>
              <a:t>causas principais</a:t>
            </a:r>
            <a:r>
              <a:rPr lang="pt-PT" sz="1800" dirty="0"/>
              <a:t>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800" dirty="0"/>
              <a:t>O montante de </a:t>
            </a:r>
            <a:r>
              <a:rPr lang="pt-PT" sz="1800" b="1" dirty="0"/>
              <a:t>injúrias </a:t>
            </a:r>
            <a:r>
              <a:rPr lang="pt-PT" sz="1800" dirty="0"/>
              <a:t>(acidentes, quebras de contrato, invasão de propriedade, etc.)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800" b="1" dirty="0"/>
              <a:t>Os custos </a:t>
            </a:r>
            <a:r>
              <a:rPr lang="pt-PT" sz="1800" dirty="0"/>
              <a:t>de se </a:t>
            </a:r>
            <a:r>
              <a:rPr lang="pt-PT" sz="1800" dirty="0" smtClean="0"/>
              <a:t>colocar uma ação </a:t>
            </a:r>
            <a:endParaRPr lang="pt-PT" sz="18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1800" dirty="0"/>
              <a:t>O </a:t>
            </a:r>
            <a:r>
              <a:rPr lang="pt-PT" sz="1800" b="1" dirty="0"/>
              <a:t>valor esperado </a:t>
            </a:r>
            <a:r>
              <a:rPr lang="pt-PT" sz="1800" dirty="0"/>
              <a:t>da </a:t>
            </a:r>
            <a:r>
              <a:rPr lang="pt-PT" sz="1800" dirty="0" smtClean="0"/>
              <a:t>indemnização </a:t>
            </a:r>
            <a:r>
              <a:rPr lang="pt-PT" sz="1800" dirty="0"/>
              <a:t>(seja qual fôr o seu fundamento).</a:t>
            </a:r>
            <a:endParaRPr lang="pt-PT" sz="1800" i="1" dirty="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3860800"/>
            <a:ext cx="8964613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Do ponto de vista da </a:t>
            </a:r>
            <a:r>
              <a:rPr lang="pt-PT" sz="1800" u="sng" dirty="0"/>
              <a:t>análise positiva</a:t>
            </a:r>
            <a:r>
              <a:rPr lang="pt-PT" sz="1800" dirty="0"/>
              <a:t>  pode-se prever que haverá um aumento de </a:t>
            </a:r>
            <a:r>
              <a:rPr lang="pt-PT" sz="1800" dirty="0" smtClean="0"/>
              <a:t>ações/petições  </a:t>
            </a:r>
            <a:r>
              <a:rPr lang="pt-PT" sz="1800" dirty="0"/>
              <a:t>se, </a:t>
            </a:r>
            <a:r>
              <a:rPr lang="pt-PT" sz="1800" i="1" dirty="0"/>
              <a:t>ceteris paribus</a:t>
            </a:r>
            <a:r>
              <a:rPr lang="pt-PT" sz="1800" dirty="0"/>
              <a:t> (tudo o resto constante), 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800" dirty="0"/>
              <a:t> Aumentar o nº de </a:t>
            </a:r>
            <a:r>
              <a:rPr lang="pt-PT" sz="1800" b="1" dirty="0" smtClean="0"/>
              <a:t>injúrias</a:t>
            </a:r>
            <a:r>
              <a:rPr lang="pt-PT" sz="1800" dirty="0" smtClean="0"/>
              <a:t>.</a:t>
            </a:r>
            <a:endParaRPr lang="pt-PT" sz="180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800" b="1" dirty="0"/>
              <a:t> Diminuir o custo</a:t>
            </a:r>
            <a:r>
              <a:rPr lang="pt-PT" sz="1800" dirty="0"/>
              <a:t> de apresentar </a:t>
            </a:r>
            <a:r>
              <a:rPr lang="pt-PT" sz="1800" i="1" dirty="0"/>
              <a:t>uma</a:t>
            </a:r>
            <a:r>
              <a:rPr lang="pt-PT" sz="1800" dirty="0"/>
              <a:t> </a:t>
            </a:r>
            <a:r>
              <a:rPr lang="pt-PT" sz="1800" dirty="0" smtClean="0"/>
              <a:t>ação/petição.</a:t>
            </a:r>
            <a:endParaRPr lang="pt-PT" sz="1800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pt-PT" sz="1800" b="1" dirty="0"/>
              <a:t> Aumentar o valor esperado</a:t>
            </a:r>
            <a:r>
              <a:rPr lang="pt-PT" sz="1800" dirty="0"/>
              <a:t> da </a:t>
            </a:r>
            <a:r>
              <a:rPr lang="pt-PT" sz="1800" dirty="0" smtClean="0"/>
              <a:t>indemnização.</a:t>
            </a:r>
            <a:endParaRPr lang="pt-PT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9BF9-5CEE-40CC-B97F-08DD2D71261E}" type="slidenum">
              <a:rPr lang="en-US"/>
              <a:pPr/>
              <a:t>19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/>
              <a:t>Note-se, contudo, que a condição,</a:t>
            </a:r>
            <a:r>
              <a:rPr lang="pt-PT" sz="1800" i="1" dirty="0"/>
              <a:t> ceteris paribus, </a:t>
            </a:r>
            <a:r>
              <a:rPr lang="pt-PT" sz="1800" dirty="0"/>
              <a:t>não se verifica, pois o aumento do valor esperado da </a:t>
            </a:r>
            <a:r>
              <a:rPr lang="pt-PT" sz="1800" dirty="0" smtClean="0"/>
              <a:t>indemnização, </a:t>
            </a:r>
            <a:r>
              <a:rPr lang="pt-PT" sz="1800" dirty="0"/>
              <a:t>nomeadamente a componente de </a:t>
            </a:r>
            <a:r>
              <a:rPr lang="pt-PT" sz="1800" b="1" i="1" dirty="0"/>
              <a:t>compensação por danos</a:t>
            </a:r>
            <a:r>
              <a:rPr lang="pt-PT" sz="1800" b="1" dirty="0"/>
              <a:t> </a:t>
            </a:r>
            <a:r>
              <a:rPr lang="pt-PT" sz="1800" dirty="0"/>
              <a:t>(CD) (3), está relacionado com o número de injúrias, pelo que o aumento das compensações tem um efeito </a:t>
            </a:r>
            <a:r>
              <a:rPr lang="pt-PT" sz="1800" u="sng" dirty="0"/>
              <a:t>incerto</a:t>
            </a:r>
            <a:r>
              <a:rPr lang="pt-PT" sz="1800" dirty="0"/>
              <a:t> sobre o número de injúrias.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b="1" dirty="0"/>
              <a:t>Os aumentos de CD </a:t>
            </a:r>
            <a:r>
              <a:rPr lang="pt-PT" sz="1800" dirty="0"/>
              <a:t>levam a </a:t>
            </a:r>
            <a:r>
              <a:rPr lang="pt-PT" sz="1800" b="1" dirty="0"/>
              <a:t>dois efeitos de sentido contrário</a:t>
            </a:r>
            <a:r>
              <a:rPr lang="pt-PT" sz="1800" dirty="0"/>
              <a:t>. Do ponto de vista do </a:t>
            </a:r>
            <a:r>
              <a:rPr lang="pt-PT" sz="1800" b="1" u="sng" dirty="0"/>
              <a:t>queixoso</a:t>
            </a:r>
            <a:r>
              <a:rPr lang="pt-PT" sz="1800" dirty="0"/>
              <a:t>, levam ao aumento do valor esperado da queixa e portanto a um aumento das queixas cada vez que há injurias.  Mas do ponto de vista </a:t>
            </a:r>
            <a:r>
              <a:rPr lang="pt-PT" sz="1800" b="1" dirty="0"/>
              <a:t>dos </a:t>
            </a:r>
            <a:r>
              <a:rPr lang="pt-PT" sz="1800" b="1" u="sng" dirty="0"/>
              <a:t>infractores</a:t>
            </a:r>
            <a:r>
              <a:rPr lang="pt-PT" sz="1800" b="1" dirty="0"/>
              <a:t> </a:t>
            </a:r>
            <a:r>
              <a:rPr lang="pt-PT" sz="1800" dirty="0" smtClean="0"/>
              <a:t>(réu) levam </a:t>
            </a:r>
            <a:r>
              <a:rPr lang="pt-PT" sz="1800" dirty="0"/>
              <a:t>a uma diminuição do volume de injúrias quando CD atinge valores elevados (pois tenderão a tomar mais precauções).</a:t>
            </a:r>
          </a:p>
          <a:p>
            <a:pPr marL="457200" indent="-457200">
              <a:spcBef>
                <a:spcPct val="50000"/>
              </a:spcBef>
            </a:pPr>
            <a:endParaRPr lang="pt-PT" sz="1800" dirty="0"/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Para baixos níveis de CD a correlação entre CD e número de queixas será </a:t>
            </a:r>
            <a:r>
              <a:rPr lang="pt-PT" sz="1800" u="sng" dirty="0"/>
              <a:t>positiva</a:t>
            </a:r>
            <a:r>
              <a:rPr lang="pt-PT" sz="1800" dirty="0"/>
              <a:t>, mas para valores elevados será </a:t>
            </a:r>
            <a:r>
              <a:rPr lang="pt-PT" sz="1800" u="sng" dirty="0"/>
              <a:t>negativa.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(ver e interpretar figura 10.3 da pag. 397.)  </a:t>
            </a:r>
            <a:endParaRPr lang="pt-PT" sz="1800" u="sng" dirty="0"/>
          </a:p>
          <a:p>
            <a:pPr marL="457200" indent="-457200">
              <a:spcBef>
                <a:spcPct val="50000"/>
              </a:spcBef>
            </a:pPr>
            <a:endParaRPr lang="pt-PT" sz="1800" dirty="0"/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0A-6594-4464-B39E-5D22D2384898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>
                <a:solidFill>
                  <a:srgbClr val="0000FF"/>
                </a:solidFill>
              </a:rPr>
              <a:t>Bibliografia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5950"/>
            <a:ext cx="8785100" cy="4567386"/>
          </a:xfrm>
        </p:spPr>
        <p:txBody>
          <a:bodyPr/>
          <a:lstStyle/>
          <a:p>
            <a:r>
              <a:rPr lang="pt-PT" sz="2400" b="1" dirty="0"/>
              <a:t>Obrigatória:</a:t>
            </a:r>
          </a:p>
          <a:p>
            <a:r>
              <a:rPr lang="pt-PT" sz="2000" dirty="0"/>
              <a:t>Cooter e Ulen, cap. 10, pgs  </a:t>
            </a:r>
          </a:p>
          <a:p>
            <a:endParaRPr lang="pt-PT" sz="2000" b="1" dirty="0"/>
          </a:p>
          <a:p>
            <a:r>
              <a:rPr lang="pt-PT" sz="2000" b="1" dirty="0"/>
              <a:t>Complementar</a:t>
            </a:r>
            <a:r>
              <a:rPr lang="pt-PT" sz="2000" b="1" dirty="0" smtClean="0"/>
              <a:t>:</a:t>
            </a:r>
            <a:endParaRPr lang="pt-PT" sz="2000" b="1" dirty="0"/>
          </a:p>
          <a:p>
            <a:r>
              <a:rPr lang="pt-PT" sz="1800" dirty="0"/>
              <a:t>Shavell, caps. 17 e </a:t>
            </a:r>
            <a:r>
              <a:rPr lang="pt-PT" sz="1800" dirty="0" smtClean="0"/>
              <a:t>18</a:t>
            </a:r>
          </a:p>
          <a:p>
            <a:r>
              <a:rPr lang="en-US" sz="1800" dirty="0" smtClean="0"/>
              <a:t>Jeff </a:t>
            </a:r>
            <a:r>
              <a:rPr lang="en-US" sz="1800" dirty="0" err="1" smtClean="0"/>
              <a:t>Rachlinski</a:t>
            </a:r>
            <a:r>
              <a:rPr lang="en-US" sz="1800" dirty="0" smtClean="0"/>
              <a:t>, “Gains, Losses, and the Psychology of Litigation,” 70 </a:t>
            </a:r>
            <a:r>
              <a:rPr lang="en-US" sz="1800" i="1" dirty="0" smtClean="0"/>
              <a:t>Southern California Law Review</a:t>
            </a:r>
            <a:r>
              <a:rPr lang="en-US" sz="1800" dirty="0" smtClean="0"/>
              <a:t> 113 (1996).  </a:t>
            </a:r>
            <a:endParaRPr lang="pt-PT" sz="1800" dirty="0" smtClean="0"/>
          </a:p>
          <a:p>
            <a:r>
              <a:rPr lang="pt-PT" sz="1800" dirty="0" smtClean="0"/>
              <a:t>Gouveia, Garoupa e Magalhães  Justiça Económica em Portugal: consulta de processos judiciais uma análise económica</a:t>
            </a:r>
          </a:p>
          <a:p>
            <a:pPr>
              <a:buNone/>
            </a:pPr>
            <a:r>
              <a:rPr lang="pt-PT" sz="2000" dirty="0" smtClean="0"/>
              <a:t>Legislação:</a:t>
            </a:r>
          </a:p>
          <a:p>
            <a:r>
              <a:rPr lang="pt-PT" sz="1400" i="1" dirty="0" smtClean="0"/>
              <a:t>Lei 62/2013  de 26 de Agosto, Lei de organização do Sistema Judiciário (em particular arts. 37º a 44º)</a:t>
            </a:r>
          </a:p>
          <a:p>
            <a:r>
              <a:rPr lang="pt-PT" sz="1400" i="1" dirty="0" smtClean="0"/>
              <a:t>Código do Processo Civil (Lei 41/2013 de 26 de Junho)</a:t>
            </a:r>
            <a:r>
              <a:rPr lang="pt-PT" sz="1400" dirty="0" smtClean="0"/>
              <a:t>, em particular art.:  296 – sobre valor da acção e das alçadas; 527-531 sobre custas judiciais</a:t>
            </a:r>
          </a:p>
          <a:p>
            <a:r>
              <a:rPr lang="pt-PT" sz="1400" dirty="0" smtClean="0"/>
              <a:t>Lei 13/2002 de 19 de Fevereiro –</a:t>
            </a:r>
            <a:r>
              <a:rPr lang="pt-PT" sz="1400" i="1" dirty="0" smtClean="0"/>
              <a:t> Estatuto dos Tribunais Adm. e Fiscais</a:t>
            </a:r>
            <a:r>
              <a:rPr lang="pt-PT" sz="1400" dirty="0" smtClean="0"/>
              <a:t> artº 6º</a:t>
            </a:r>
          </a:p>
          <a:p>
            <a:r>
              <a:rPr lang="pt-PT" sz="1400" dirty="0" smtClean="0"/>
              <a:t>Lei 7/2012 de 13 de fevereiro (6ª alteração ao </a:t>
            </a:r>
            <a:r>
              <a:rPr lang="pt-PT" sz="1400" i="1" dirty="0" smtClean="0"/>
              <a:t>Regulamento das Custas Judiciais</a:t>
            </a:r>
            <a:r>
              <a:rPr lang="pt-PT" sz="1400" dirty="0" smtClean="0"/>
              <a:t>)</a:t>
            </a:r>
            <a:endParaRPr lang="pt-PT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8E-297A-4889-9D6F-743DF2D1EDD8}" type="slidenum">
              <a:rPr lang="en-US"/>
              <a:pPr/>
              <a:t>20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/>
              <a:t>Os </a:t>
            </a:r>
            <a:r>
              <a:rPr lang="pt-PT" sz="1800" b="1" dirty="0"/>
              <a:t>custos de apresentar uma petição (</a:t>
            </a:r>
            <a:r>
              <a:rPr lang="pt-PT" sz="1800" b="1" i="1" dirty="0" err="1"/>
              <a:t>filing</a:t>
            </a:r>
            <a:r>
              <a:rPr lang="pt-PT" sz="1800" b="1" i="1" dirty="0"/>
              <a:t> </a:t>
            </a:r>
            <a:r>
              <a:rPr lang="pt-PT" sz="1800" b="1" i="1" dirty="0" err="1"/>
              <a:t>costs</a:t>
            </a:r>
            <a:r>
              <a:rPr lang="pt-PT" sz="1800" b="1" i="1" dirty="0"/>
              <a:t>)</a:t>
            </a:r>
            <a:r>
              <a:rPr lang="pt-PT" sz="1800" dirty="0"/>
              <a:t>, incluem os custos de contratar um advogado, os custos em tempo de quem põe a petição e os custos judiciais de submeter a petição propriamente dita.  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Os </a:t>
            </a:r>
            <a:r>
              <a:rPr lang="pt-PT" sz="1800" i="1" dirty="0" err="1"/>
              <a:t>filing</a:t>
            </a:r>
            <a:r>
              <a:rPr lang="pt-PT" sz="1800" i="1" dirty="0"/>
              <a:t> </a:t>
            </a:r>
            <a:r>
              <a:rPr lang="pt-PT" sz="1800" i="1" dirty="0" err="1"/>
              <a:t>costs</a:t>
            </a:r>
            <a:r>
              <a:rPr lang="pt-PT" sz="1800" i="1" dirty="0"/>
              <a:t>, </a:t>
            </a:r>
            <a:r>
              <a:rPr lang="pt-PT" sz="1800" dirty="0"/>
              <a:t>são o primeiro </a:t>
            </a:r>
            <a:r>
              <a:rPr lang="pt-PT" sz="1800" u="sng" dirty="0"/>
              <a:t>filtro</a:t>
            </a:r>
            <a:r>
              <a:rPr lang="pt-PT" sz="1800" dirty="0"/>
              <a:t> no processo judicial. Todas as taxas judiciais subsequentes (na 1ª </a:t>
            </a:r>
            <a:r>
              <a:rPr lang="pt-PT" sz="1800" dirty="0" err="1"/>
              <a:t>inst</a:t>
            </a:r>
            <a:r>
              <a:rPr lang="pt-PT" sz="1800" dirty="0"/>
              <a:t>, na relação, no supremo), são filtros adicionais.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Há uma grande variedade quanto a taxas judiciais. Sendo </a:t>
            </a:r>
            <a:r>
              <a:rPr lang="pt-PT" sz="1800" b="1" i="1" dirty="0"/>
              <a:t>y</a:t>
            </a:r>
            <a:r>
              <a:rPr lang="pt-PT" sz="1800" i="1" dirty="0"/>
              <a:t> </a:t>
            </a:r>
            <a:r>
              <a:rPr lang="pt-PT" sz="1800" dirty="0"/>
              <a:t>o custo administrativo associado ao processo de petição temos vários casos de taxas: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	- </a:t>
            </a:r>
            <a:r>
              <a:rPr lang="pt-PT" sz="1800" b="1" dirty="0"/>
              <a:t>0</a:t>
            </a:r>
            <a:r>
              <a:rPr lang="pt-PT" sz="1800" dirty="0"/>
              <a:t>      caso limite de México e Chile ( a justiça é um direito logo deve ser gratuita)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	-  </a:t>
            </a:r>
            <a:r>
              <a:rPr lang="pt-PT" sz="1800" b="1" dirty="0" err="1"/>
              <a:t>xy</a:t>
            </a:r>
            <a:r>
              <a:rPr lang="pt-PT" sz="1800" dirty="0"/>
              <a:t> (0&lt;x&lt;1)   USA,  Europa incluindo </a:t>
            </a:r>
            <a:r>
              <a:rPr lang="pt-PT" sz="1800" dirty="0" err="1"/>
              <a:t>Potugal</a:t>
            </a:r>
            <a:r>
              <a:rPr lang="pt-PT" sz="1800" dirty="0"/>
              <a:t>* (Existe um subsídio implícito de (1-x)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	- </a:t>
            </a:r>
            <a:r>
              <a:rPr lang="pt-PT" sz="1800" b="1" dirty="0"/>
              <a:t>y    - </a:t>
            </a:r>
            <a:r>
              <a:rPr lang="pt-PT" sz="1800" dirty="0"/>
              <a:t>taxa cobre </a:t>
            </a:r>
            <a:r>
              <a:rPr lang="pt-PT" sz="1800" dirty="0" err="1"/>
              <a:t>exactamente</a:t>
            </a:r>
            <a:r>
              <a:rPr lang="pt-PT" sz="1800" dirty="0"/>
              <a:t> os custos administrativos (“utilizador pagador”)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dirty="0"/>
              <a:t>	- </a:t>
            </a:r>
            <a:r>
              <a:rPr lang="pt-PT" sz="1800" b="1" dirty="0" err="1"/>
              <a:t>xy</a:t>
            </a:r>
            <a:r>
              <a:rPr lang="pt-PT" sz="1800" b="1" dirty="0"/>
              <a:t> </a:t>
            </a:r>
            <a:r>
              <a:rPr lang="pt-PT" sz="1800" dirty="0"/>
              <a:t>(x&gt;1) – Taxa em excesso para evitar congestionamento nos tribunais.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800" i="1" dirty="0"/>
              <a:t>* Em Portugal está isento de taxas quem for carenciado.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2CFD-042A-40CC-ADE9-FE8A1C137770}" type="slidenum">
              <a:rPr lang="en-US"/>
              <a:pPr/>
              <a:t>21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/>
              <a:t>A</a:t>
            </a:r>
            <a:r>
              <a:rPr lang="pt-PT" sz="1800" b="1"/>
              <a:t> análise positiva</a:t>
            </a:r>
            <a:r>
              <a:rPr lang="pt-PT" sz="1800"/>
              <a:t> dos custos de petição (FC) é relativamente simples. </a:t>
            </a:r>
            <a:r>
              <a:rPr lang="pt-PT" sz="1800" i="1"/>
              <a:t>Ceteris paribus</a:t>
            </a:r>
            <a:r>
              <a:rPr lang="pt-PT" sz="1800"/>
              <a:t>, um aumento de FC leva a uma diminuição do número de queixas. </a:t>
            </a:r>
          </a:p>
        </p:txBody>
      </p:sp>
      <p:sp>
        <p:nvSpPr>
          <p:cNvPr id="160773" name="Line 5"/>
          <p:cNvSpPr>
            <a:spLocks noChangeShapeType="1"/>
          </p:cNvSpPr>
          <p:nvPr/>
        </p:nvSpPr>
        <p:spPr bwMode="auto">
          <a:xfrm>
            <a:off x="1403350" y="5805488"/>
            <a:ext cx="5256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V="1">
            <a:off x="1619250" y="3141663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2627313" y="3716338"/>
            <a:ext cx="1081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160777" name="Freeform 9"/>
          <p:cNvSpPr>
            <a:spLocks/>
          </p:cNvSpPr>
          <p:nvPr/>
        </p:nvSpPr>
        <p:spPr bwMode="auto">
          <a:xfrm>
            <a:off x="1619250" y="3933825"/>
            <a:ext cx="2160588" cy="1655763"/>
          </a:xfrm>
          <a:custGeom>
            <a:avLst/>
            <a:gdLst/>
            <a:ahLst/>
            <a:cxnLst>
              <a:cxn ang="0">
                <a:pos x="0" y="1043"/>
              </a:cxn>
              <a:cxn ang="0">
                <a:pos x="454" y="544"/>
              </a:cxn>
              <a:cxn ang="0">
                <a:pos x="590" y="181"/>
              </a:cxn>
              <a:cxn ang="0">
                <a:pos x="771" y="0"/>
              </a:cxn>
              <a:cxn ang="0">
                <a:pos x="907" y="181"/>
              </a:cxn>
              <a:cxn ang="0">
                <a:pos x="953" y="635"/>
              </a:cxn>
              <a:cxn ang="0">
                <a:pos x="1361" y="1043"/>
              </a:cxn>
            </a:cxnLst>
            <a:rect l="0" t="0" r="r" b="b"/>
            <a:pathLst>
              <a:path w="1361" h="1043">
                <a:moveTo>
                  <a:pt x="0" y="1043"/>
                </a:moveTo>
                <a:cubicBezTo>
                  <a:pt x="178" y="865"/>
                  <a:pt x="356" y="688"/>
                  <a:pt x="454" y="544"/>
                </a:cubicBezTo>
                <a:cubicBezTo>
                  <a:pt x="552" y="400"/>
                  <a:pt x="537" y="272"/>
                  <a:pt x="590" y="181"/>
                </a:cubicBezTo>
                <a:cubicBezTo>
                  <a:pt x="643" y="90"/>
                  <a:pt x="718" y="0"/>
                  <a:pt x="771" y="0"/>
                </a:cubicBezTo>
                <a:cubicBezTo>
                  <a:pt x="824" y="0"/>
                  <a:pt x="877" y="75"/>
                  <a:pt x="907" y="181"/>
                </a:cubicBezTo>
                <a:cubicBezTo>
                  <a:pt x="937" y="287"/>
                  <a:pt x="877" y="491"/>
                  <a:pt x="953" y="635"/>
                </a:cubicBezTo>
                <a:cubicBezTo>
                  <a:pt x="1029" y="779"/>
                  <a:pt x="1180" y="960"/>
                  <a:pt x="1361" y="104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2339975" y="36449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pt-PT" dirty="0"/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6084888" y="5949950"/>
            <a:ext cx="2087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/>
              <a:t>Valor Esp. Queixa</a:t>
            </a: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250825" y="3429000"/>
            <a:ext cx="9366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Nº Potenciais queixosos</a:t>
            </a:r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1908175" y="5949950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FC (taxa judicial 1)</a:t>
            </a: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468313" y="6453188"/>
            <a:ext cx="5040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Fig. 10.4 da pag. 398</a:t>
            </a: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2916238" y="5949950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/>
              <a:t>FC (taxa judicial </a:t>
            </a:r>
            <a:r>
              <a:rPr lang="pt-PT" dirty="0" smtClean="0"/>
              <a:t> 2)</a:t>
            </a:r>
            <a:endParaRPr lang="pt-PT" dirty="0"/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1116013" y="587692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FC=0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3275856" y="3645024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2BE-2314-4B1D-A45A-6FDEFCF7419F}" type="slidenum">
              <a:rPr lang="en-US"/>
              <a:pPr/>
              <a:t>22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pt-PT" sz="1800" dirty="0"/>
              <a:t>A</a:t>
            </a:r>
            <a:r>
              <a:rPr lang="pt-PT" sz="1800" b="1" dirty="0"/>
              <a:t> análise normativa</a:t>
            </a:r>
            <a:r>
              <a:rPr lang="pt-PT" sz="1800" dirty="0"/>
              <a:t> dos custos de petição (FC) é mais complexa. </a:t>
            </a:r>
          </a:p>
          <a:p>
            <a:pPr marL="457200" indent="-457200"/>
            <a:r>
              <a:rPr lang="pt-PT" sz="1800" dirty="0"/>
              <a:t>“As autoridades devem fixar as taxas judiciais de pôr uma queixa de forma a minimizar a soma dos custos administrativos e os custos dos erros: min (</a:t>
            </a:r>
            <a:r>
              <a:rPr lang="pt-PT" sz="2400" dirty="0"/>
              <a:t>c</a:t>
            </a:r>
            <a:r>
              <a:rPr lang="pt-PT" sz="1800" dirty="0"/>
              <a:t>a + </a:t>
            </a:r>
            <a:r>
              <a:rPr lang="pt-PT" sz="2400" dirty="0"/>
              <a:t>c(e)</a:t>
            </a:r>
            <a:r>
              <a:rPr lang="pt-PT" sz="1800" dirty="0"/>
              <a:t>) ...O tribunal impõe taxas óptimas para pôr uma acção </a:t>
            </a:r>
            <a:r>
              <a:rPr lang="pt-PT" sz="1800" dirty="0" smtClean="0"/>
              <a:t>quando,</a:t>
            </a:r>
            <a:r>
              <a:rPr lang="pt-PT" sz="1800" i="1" dirty="0" smtClean="0"/>
              <a:t> na margem</a:t>
            </a:r>
            <a:r>
              <a:rPr lang="pt-PT" sz="1800" dirty="0" smtClean="0"/>
              <a:t>, </a:t>
            </a:r>
            <a:r>
              <a:rPr lang="pt-PT" sz="1800" dirty="0"/>
              <a:t>os custos administrativos de uma acção igualam os custos de erros de não fornecer remédio para uma </a:t>
            </a:r>
            <a:r>
              <a:rPr lang="pt-PT" sz="1800" dirty="0" smtClean="0"/>
              <a:t>injúria.”  </a:t>
            </a:r>
            <a:r>
              <a:rPr lang="pt-PT" sz="1800" i="1" dirty="0"/>
              <a:t>Cooter e Ulen.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0" y="3645024"/>
            <a:ext cx="8820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À medida que os FC aumentam, existe uma </a:t>
            </a:r>
            <a:r>
              <a:rPr lang="pt-PT" sz="1800" u="sng" dirty="0"/>
              <a:t>diminuição</a:t>
            </a:r>
            <a:r>
              <a:rPr lang="pt-PT" sz="1800" dirty="0"/>
              <a:t> dos custos administrativos totais </a:t>
            </a:r>
            <a:r>
              <a:rPr lang="pt-PT" sz="1800" dirty="0" smtClean="0"/>
              <a:t>(...) </a:t>
            </a:r>
            <a:r>
              <a:rPr lang="pt-PT" sz="1800" dirty="0"/>
              <a:t>ou seja existe um benefício marginal associado à </a:t>
            </a:r>
            <a:r>
              <a:rPr lang="pt-PT" sz="1800" i="1" dirty="0"/>
              <a:t>redução</a:t>
            </a:r>
            <a:r>
              <a:rPr lang="pt-PT" sz="1800" dirty="0"/>
              <a:t> dos custos administrativos. Contudo, o número de erros aumenta, bem como o custo total desses erros e o custo marginal.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179388" y="5013325"/>
            <a:ext cx="864076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Uma forma de reformular  C &amp; U acima é dizer que “a taxa judicial óptima é a que iguala o benefício marginal do seu aumento  (dado pela redução de custos administrativos) com o associado  custo adicional do maior número de erros cometidos (efeito social dos casos que deveriam ir a tribunal onde o queixoso tinha razão e que passaram a </a:t>
            </a:r>
            <a:r>
              <a:rPr lang="pt-PT" sz="1800" dirty="0" smtClean="0"/>
              <a:t>não </a:t>
            </a:r>
            <a:r>
              <a:rPr lang="pt-PT" sz="1800" dirty="0"/>
              <a:t>ir pelo aumento da taxa).” </a:t>
            </a:r>
            <a:r>
              <a:rPr lang="pt-PT" sz="1800" i="1" dirty="0"/>
              <a:t>P. </a:t>
            </a:r>
            <a:r>
              <a:rPr lang="pt-PT" sz="1800" i="1" dirty="0" smtClean="0"/>
              <a:t>T. Pereira</a:t>
            </a:r>
            <a:endParaRPr lang="pt-PT" sz="1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3C59-C485-455C-BFC6-5578C17AB797}" type="slidenum">
              <a:rPr lang="en-US"/>
              <a:pPr/>
              <a:t>23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 smtClean="0"/>
              <a:t>A taxa </a:t>
            </a:r>
            <a:r>
              <a:rPr lang="pt-PT" sz="1800" dirty="0"/>
              <a:t>judicial óptima, </a:t>
            </a:r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1403350" y="5805488"/>
            <a:ext cx="5256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 flipV="1">
            <a:off x="1619250" y="3141663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2627313" y="3716338"/>
            <a:ext cx="1081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3203575" y="36449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6084888" y="5949950"/>
            <a:ext cx="2087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Taxa Judicial (T)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250825" y="3429000"/>
            <a:ext cx="9366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Beneficios e custos marginais </a:t>
            </a:r>
          </a:p>
        </p:txBody>
      </p:sp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2916238" y="5949950"/>
            <a:ext cx="792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T* Taxa judicial óptima </a:t>
            </a:r>
          </a:p>
        </p:txBody>
      </p:sp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468313" y="6453188"/>
            <a:ext cx="5040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/>
              <a:t>Fonte: Pereira</a:t>
            </a:r>
          </a:p>
        </p:txBody>
      </p:sp>
      <p:sp>
        <p:nvSpPr>
          <p:cNvPr id="161806" name="Freeform 14"/>
          <p:cNvSpPr>
            <a:spLocks/>
          </p:cNvSpPr>
          <p:nvPr/>
        </p:nvSpPr>
        <p:spPr bwMode="auto">
          <a:xfrm>
            <a:off x="1692275" y="3716338"/>
            <a:ext cx="2519363" cy="1944687"/>
          </a:xfrm>
          <a:custGeom>
            <a:avLst/>
            <a:gdLst/>
            <a:ahLst/>
            <a:cxnLst>
              <a:cxn ang="0">
                <a:pos x="0" y="1225"/>
              </a:cxn>
              <a:cxn ang="0">
                <a:pos x="544" y="1134"/>
              </a:cxn>
              <a:cxn ang="0">
                <a:pos x="952" y="862"/>
              </a:cxn>
              <a:cxn ang="0">
                <a:pos x="1315" y="545"/>
              </a:cxn>
              <a:cxn ang="0">
                <a:pos x="1587" y="0"/>
              </a:cxn>
            </a:cxnLst>
            <a:rect l="0" t="0" r="r" b="b"/>
            <a:pathLst>
              <a:path w="1587" h="1225">
                <a:moveTo>
                  <a:pt x="0" y="1225"/>
                </a:moveTo>
                <a:cubicBezTo>
                  <a:pt x="192" y="1209"/>
                  <a:pt x="385" y="1194"/>
                  <a:pt x="544" y="1134"/>
                </a:cubicBezTo>
                <a:cubicBezTo>
                  <a:pt x="703" y="1074"/>
                  <a:pt x="824" y="960"/>
                  <a:pt x="952" y="862"/>
                </a:cubicBezTo>
                <a:cubicBezTo>
                  <a:pt x="1080" y="764"/>
                  <a:pt x="1209" y="689"/>
                  <a:pt x="1315" y="545"/>
                </a:cubicBezTo>
                <a:cubicBezTo>
                  <a:pt x="1421" y="401"/>
                  <a:pt x="1504" y="200"/>
                  <a:pt x="158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1763712" y="3284538"/>
            <a:ext cx="1296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/>
              <a:t>Beneficio marginal (redução </a:t>
            </a:r>
            <a:r>
              <a:rPr lang="pt-PT" dirty="0" smtClean="0"/>
              <a:t>custos administrativos)</a:t>
            </a:r>
            <a:endParaRPr lang="pt-PT" dirty="0"/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4140200" y="4292600"/>
            <a:ext cx="10795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Custo marginal dos erros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2699792" y="4077072"/>
            <a:ext cx="2323977" cy="1499833"/>
          </a:xfrm>
          <a:custGeom>
            <a:avLst/>
            <a:gdLst>
              <a:gd name="connsiteX0" fmla="*/ 72501 w 2251969"/>
              <a:gd name="connsiteY0" fmla="*/ 0 h 1427825"/>
              <a:gd name="connsiteX1" fmla="*/ 312198 w 2251969"/>
              <a:gd name="connsiteY1" fmla="*/ 870011 h 1427825"/>
              <a:gd name="connsiteX2" fmla="*/ 1945689 w 2251969"/>
              <a:gd name="connsiteY2" fmla="*/ 1340528 h 1427825"/>
              <a:gd name="connsiteX3" fmla="*/ 2149875 w 2251969"/>
              <a:gd name="connsiteY3" fmla="*/ 1393794 h 142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969" h="1427825">
                <a:moveTo>
                  <a:pt x="72501" y="0"/>
                </a:moveTo>
                <a:cubicBezTo>
                  <a:pt x="36250" y="323295"/>
                  <a:pt x="0" y="646590"/>
                  <a:pt x="312198" y="870011"/>
                </a:cubicBezTo>
                <a:cubicBezTo>
                  <a:pt x="624396" y="1093432"/>
                  <a:pt x="1639410" y="1253231"/>
                  <a:pt x="1945689" y="1340528"/>
                </a:cubicBezTo>
                <a:cubicBezTo>
                  <a:pt x="2251969" y="1427825"/>
                  <a:pt x="2200922" y="1410809"/>
                  <a:pt x="2149875" y="139379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-4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4C0-464F-4EEF-BF2D-B7576D392469}" type="slidenum">
              <a:rPr lang="en-US"/>
              <a:pPr/>
              <a:t>24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5.4 </a:t>
            </a:r>
            <a:r>
              <a:rPr kumimoji="0" lang="en-US" sz="3200" b="1" dirty="0" err="1">
                <a:solidFill>
                  <a:srgbClr val="0000FF"/>
                </a:solidFill>
              </a:rPr>
              <a:t>Factores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que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>
                <a:solidFill>
                  <a:srgbClr val="0000FF"/>
                </a:solidFill>
              </a:rPr>
              <a:t>afectam</a:t>
            </a:r>
            <a:r>
              <a:rPr kumimoji="0" lang="en-US" sz="3200" b="1" dirty="0">
                <a:solidFill>
                  <a:srgbClr val="0000FF"/>
                </a:solidFill>
              </a:rPr>
              <a:t> o volume de </a:t>
            </a:r>
            <a:r>
              <a:rPr kumimoji="0" lang="en-US" sz="3200" b="1" dirty="0" err="1">
                <a:solidFill>
                  <a:srgbClr val="0000FF"/>
                </a:solidFill>
              </a:rPr>
              <a:t>litigância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07950" y="1844675"/>
            <a:ext cx="86407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800" dirty="0"/>
              <a:t>Outro factor importante que afecta os custos de litigância são os </a:t>
            </a:r>
            <a:r>
              <a:rPr lang="pt-PT" sz="1800" b="1" dirty="0"/>
              <a:t>custos dos serviços legais </a:t>
            </a:r>
            <a:r>
              <a:rPr lang="pt-PT" sz="1800" dirty="0"/>
              <a:t>(advogados, etc.).</a:t>
            </a:r>
          </a:p>
          <a:p>
            <a:pPr>
              <a:spcBef>
                <a:spcPct val="50000"/>
              </a:spcBef>
            </a:pPr>
            <a:endParaRPr lang="pt-PT" sz="1800" dirty="0"/>
          </a:p>
          <a:p>
            <a:pPr>
              <a:spcBef>
                <a:spcPct val="50000"/>
              </a:spcBef>
            </a:pPr>
            <a:r>
              <a:rPr lang="pt-PT" sz="1800" dirty="0"/>
              <a:t>Em quase todos os países o mercado de advogados é </a:t>
            </a:r>
            <a:r>
              <a:rPr lang="pt-PT" sz="1800" b="1" dirty="0"/>
              <a:t>regulado pela ordem </a:t>
            </a:r>
            <a:r>
              <a:rPr lang="pt-PT" sz="1800" dirty="0"/>
              <a:t>respectiva e isso afecta quer os </a:t>
            </a:r>
            <a:r>
              <a:rPr lang="pt-PT" sz="1800" b="1" dirty="0"/>
              <a:t>honorários</a:t>
            </a:r>
            <a:r>
              <a:rPr lang="pt-PT" sz="1800" dirty="0"/>
              <a:t> dos advogados, quer o </a:t>
            </a:r>
            <a:r>
              <a:rPr lang="pt-PT" sz="1800" b="1" dirty="0"/>
              <a:t>volume de litigância</a:t>
            </a:r>
            <a:r>
              <a:rPr lang="pt-PT" sz="1800" dirty="0"/>
              <a:t>, quer a </a:t>
            </a:r>
            <a:r>
              <a:rPr lang="pt-PT" sz="1800" b="1" dirty="0"/>
              <a:t>equidade.</a:t>
            </a:r>
          </a:p>
          <a:p>
            <a:pPr>
              <a:spcBef>
                <a:spcPct val="50000"/>
              </a:spcBef>
            </a:pPr>
            <a:endParaRPr lang="pt-PT" sz="1800" dirty="0"/>
          </a:p>
          <a:p>
            <a:pPr>
              <a:spcBef>
                <a:spcPct val="50000"/>
              </a:spcBef>
            </a:pPr>
            <a:r>
              <a:rPr lang="pt-PT" sz="1800" dirty="0"/>
              <a:t>Por exemplo, valores mínimos para certos actos administrativos é uma forma de distorcer a concorrência. Quando tal acontece (impossibilidade de competição pelo preço), a competição faz-se mais através da qualidade ou  de descontos “secretos”.</a:t>
            </a:r>
          </a:p>
          <a:p>
            <a:pPr>
              <a:spcBef>
                <a:spcPct val="50000"/>
              </a:spcBef>
            </a:pPr>
            <a:endParaRPr lang="pt-PT" sz="1800" dirty="0"/>
          </a:p>
          <a:p>
            <a:pPr>
              <a:spcBef>
                <a:spcPct val="50000"/>
              </a:spcBef>
            </a:pPr>
            <a:r>
              <a:rPr lang="pt-PT" sz="1800" i="1" dirty="0" smtClean="0"/>
              <a:t>Nota para alunos: </a:t>
            </a:r>
            <a:r>
              <a:rPr lang="pt-PT" sz="1800" i="1" u="sng" dirty="0" smtClean="0"/>
              <a:t>Analisar graficamente a oferta e procura de advogados</a:t>
            </a:r>
            <a:r>
              <a:rPr lang="pt-PT" sz="1800" i="1" dirty="0" smtClean="0"/>
              <a:t>, </a:t>
            </a:r>
            <a:r>
              <a:rPr lang="pt-PT" sz="1800" i="1" dirty="0"/>
              <a:t>distinguindo situações de i) aumento de procura, ii) preços mínimos, iii)   aumento de oferta, iv) diminuição da oferta (objectivo </a:t>
            </a:r>
            <a:r>
              <a:rPr lang="pt-PT" sz="1800" i="1" dirty="0" smtClean="0"/>
              <a:t>geral </a:t>
            </a:r>
            <a:r>
              <a:rPr lang="pt-PT" sz="1800" i="1" dirty="0"/>
              <a:t>das ordens profissionais).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0A-6594-4464-B39E-5D22D2384898}" type="slidenum">
              <a:rPr lang="en-US"/>
              <a:pPr/>
              <a:t>25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0000FF"/>
                </a:solidFill>
              </a:rPr>
              <a:t>5.5 A litigância em Portugal</a:t>
            </a:r>
            <a:endParaRPr lang="pt-PT" sz="2800" dirty="0">
              <a:solidFill>
                <a:srgbClr val="0000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75658" y="2095500"/>
          <a:ext cx="4950543" cy="3349724"/>
        </p:xfrm>
        <a:graphic>
          <a:graphicData uri="http://schemas.openxmlformats.org/drawingml/2006/table">
            <a:tbl>
              <a:tblPr/>
              <a:tblGrid>
                <a:gridCol w="2274116"/>
                <a:gridCol w="813092"/>
                <a:gridCol w="813092"/>
                <a:gridCol w="1050243"/>
              </a:tblGrid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Findos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Pendentes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Justiça Cível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84.660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99.237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123.433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Acções declarativas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39266"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Execuções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273.904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196.270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1.186.390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Acções Especiais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Procedimentos Cautelares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90.537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Justiça Cível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480.688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408.361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1.450.329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Justiça Penal*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130.472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105.975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Justiça Laboral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54.743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Justiça Tutelar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56.565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Justiça Militar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266">
                <a:tc>
                  <a:txBody>
                    <a:bodyPr/>
                    <a:lstStyle/>
                    <a:p>
                      <a:pPr algn="l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715.172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651.078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1.667.689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0A-6594-4464-B39E-5D22D2384898}" type="slidenum">
              <a:rPr lang="en-US"/>
              <a:pPr/>
              <a:t>26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0000FF"/>
                </a:solidFill>
              </a:rPr>
              <a:t>5.5 A litigância em Portugal</a:t>
            </a:r>
            <a:endParaRPr lang="pt-PT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609329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Fonte: DGPJ Boletim nº 20 Outubro de 2013   Destaque Estatístico.</a:t>
            </a:r>
            <a:endParaRPr lang="pt-PT" dirty="0"/>
          </a:p>
        </p:txBody>
      </p:sp>
      <p:pic>
        <p:nvPicPr>
          <p:cNvPr id="164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9500"/>
            <a:ext cx="6768752" cy="439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0A-6594-4464-B39E-5D22D2384898}" type="slidenum">
              <a:rPr lang="en-US"/>
              <a:pPr/>
              <a:t>27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0000FF"/>
                </a:solidFill>
              </a:rPr>
              <a:t>A litigância em Portugal</a:t>
            </a:r>
            <a:endParaRPr lang="pt-PT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3651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Existe uma hierarquia de Tribunais. O valor da alçada é essencial para se determinar a possibilidade de recurso. Ele só existe se o </a:t>
            </a:r>
            <a:r>
              <a:rPr lang="pt-PT" sz="1600" b="1" dirty="0" smtClean="0"/>
              <a:t>valor da acção</a:t>
            </a:r>
            <a:r>
              <a:rPr lang="pt-PT" sz="1600" dirty="0" smtClean="0"/>
              <a:t> for superior ao </a:t>
            </a:r>
            <a:r>
              <a:rPr lang="pt-PT" sz="1600" b="1" dirty="0" smtClean="0"/>
              <a:t>valor da alçada</a:t>
            </a:r>
            <a:r>
              <a:rPr lang="pt-PT" sz="1600" dirty="0" smtClean="0"/>
              <a:t>.</a:t>
            </a:r>
          </a:p>
          <a:p>
            <a:endParaRPr lang="pt-PT" sz="1600" dirty="0"/>
          </a:p>
          <a:p>
            <a:r>
              <a:rPr lang="pt-PT" sz="1600" dirty="0" smtClean="0"/>
              <a:t>Assim  num </a:t>
            </a:r>
            <a:r>
              <a:rPr lang="pt-PT" sz="1600" b="1" dirty="0" smtClean="0"/>
              <a:t>tribunal judicial </a:t>
            </a:r>
            <a:r>
              <a:rPr lang="pt-PT" sz="1600" dirty="0" smtClean="0"/>
              <a:t>só uma acção cível de mais de 5000 euros pode ter recurso para a Relação e só uma de mais de 30.000 recurso para o Supremo. </a:t>
            </a:r>
          </a:p>
          <a:p>
            <a:endParaRPr lang="pt-PT" sz="1600" dirty="0"/>
          </a:p>
          <a:p>
            <a:r>
              <a:rPr lang="pt-PT" sz="1600" dirty="0" smtClean="0"/>
              <a:t>Há assim </a:t>
            </a:r>
            <a:r>
              <a:rPr lang="pt-PT" sz="1600" i="1" dirty="0" smtClean="0"/>
              <a:t>incentivo para colocar valores de acção superiores,</a:t>
            </a:r>
            <a:r>
              <a:rPr lang="pt-PT" sz="1600" dirty="0" smtClean="0"/>
              <a:t> ao “correto” (ver C.P.C. em apêndice)</a:t>
            </a:r>
            <a:r>
              <a:rPr lang="pt-PT" sz="1600" i="1" dirty="0" smtClean="0"/>
              <a:t> </a:t>
            </a:r>
            <a:r>
              <a:rPr lang="pt-PT" sz="1600" dirty="0" smtClean="0"/>
              <a:t>sempre que isso signifique a possibilidade de recurso</a:t>
            </a:r>
            <a:endParaRPr lang="pt-PT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80146"/>
              </p:ext>
            </p:extLst>
          </p:nvPr>
        </p:nvGraphicFramePr>
        <p:xfrm>
          <a:off x="1043605" y="1988842"/>
          <a:ext cx="6984778" cy="2303127"/>
        </p:xfrm>
        <a:graphic>
          <a:graphicData uri="http://schemas.openxmlformats.org/drawingml/2006/table">
            <a:tbl>
              <a:tblPr/>
              <a:tblGrid>
                <a:gridCol w="2408544"/>
                <a:gridCol w="267616"/>
                <a:gridCol w="628897"/>
                <a:gridCol w="628897"/>
                <a:gridCol w="196253"/>
                <a:gridCol w="856371"/>
                <a:gridCol w="856371"/>
                <a:gridCol w="1141829"/>
              </a:tblGrid>
              <a:tr h="300987"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Alçadas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87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Supremo Tribunal de Justiça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Supremo Tribunal Administrativo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0987"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87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Tribunais de Relação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30.000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Trib. Central Administrativo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0987"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Tribunais Judiciais de 1ª Inst.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Trib. Tributários &amp; Trib. Admin</a:t>
                      </a:r>
                      <a:r>
                        <a:rPr lang="pt-P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0987"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(mat. civil)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4C0-464F-4EEF-BF2D-B7576D392469}" type="slidenum">
              <a:rPr lang="en-US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>
                <a:solidFill>
                  <a:srgbClr val="0000FF"/>
                </a:solidFill>
              </a:rPr>
              <a:t>A litigância em Portugal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07950" y="1844675"/>
            <a:ext cx="864076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1800" i="1" dirty="0" smtClean="0"/>
              <a:t>Código do Processo Civil (Lei 41/2013 de 26 de Junho)</a:t>
            </a:r>
            <a:r>
              <a:rPr lang="pt-PT" sz="1800" dirty="0" smtClean="0"/>
              <a:t>, </a:t>
            </a:r>
          </a:p>
          <a:p>
            <a:r>
              <a:rPr lang="pt-PT" sz="1800" dirty="0" smtClean="0"/>
              <a:t>Artigo 296.º </a:t>
            </a:r>
            <a:r>
              <a:rPr lang="pt-PT" sz="1800" b="1" dirty="0" smtClean="0"/>
              <a:t>Atribuição </a:t>
            </a:r>
            <a:r>
              <a:rPr lang="pt-PT" sz="1800" b="1" dirty="0"/>
              <a:t>de valor à causa e sua influência</a:t>
            </a:r>
          </a:p>
          <a:p>
            <a:r>
              <a:rPr lang="pt-PT" sz="1800" dirty="0"/>
              <a:t>1 — A toda a causa deve ser atribuído </a:t>
            </a:r>
            <a:r>
              <a:rPr lang="pt-PT" sz="1800" i="1" dirty="0"/>
              <a:t>um valor </a:t>
            </a:r>
            <a:r>
              <a:rPr lang="pt-PT" sz="1800" i="1" dirty="0" smtClean="0"/>
              <a:t>certo</a:t>
            </a:r>
            <a:r>
              <a:rPr lang="pt-PT" sz="1800" dirty="0" smtClean="0"/>
              <a:t>, expresso </a:t>
            </a:r>
            <a:r>
              <a:rPr lang="pt-PT" sz="1800" dirty="0"/>
              <a:t>em moeda legal, o qual representa a </a:t>
            </a:r>
            <a:r>
              <a:rPr lang="pt-PT" sz="1800" dirty="0" smtClean="0"/>
              <a:t>utilidade económica </a:t>
            </a:r>
            <a:r>
              <a:rPr lang="pt-PT" sz="1800" dirty="0"/>
              <a:t>imediata do pedido.</a:t>
            </a:r>
          </a:p>
          <a:p>
            <a:r>
              <a:rPr lang="pt-PT" sz="1800" dirty="0"/>
              <a:t>2 — </a:t>
            </a:r>
            <a:r>
              <a:rPr lang="pt-PT" sz="1800" i="1" dirty="0"/>
              <a:t>Atende -se a este valor para determinar a </a:t>
            </a:r>
            <a:r>
              <a:rPr lang="pt-PT" sz="1800" i="1" dirty="0" smtClean="0"/>
              <a:t>competência do </a:t>
            </a:r>
            <a:r>
              <a:rPr lang="pt-PT" sz="1800" i="1" dirty="0"/>
              <a:t>tribunal, a forma do processo de execução </a:t>
            </a:r>
            <a:r>
              <a:rPr lang="pt-PT" sz="1800" i="1" dirty="0" smtClean="0"/>
              <a:t>comum e </a:t>
            </a:r>
            <a:r>
              <a:rPr lang="pt-PT" sz="1800" i="1" dirty="0"/>
              <a:t>a relação da causa com a alçada do tribunal</a:t>
            </a:r>
            <a:r>
              <a:rPr lang="pt-PT" sz="1800" i="1" dirty="0" smtClean="0"/>
              <a:t>.</a:t>
            </a:r>
          </a:p>
          <a:p>
            <a:r>
              <a:rPr lang="pt-PT" sz="1800" dirty="0"/>
              <a:t>3 — Para efeito de custas judiciais, o valor da causa </a:t>
            </a:r>
            <a:r>
              <a:rPr lang="pt-PT" sz="1800" dirty="0" smtClean="0"/>
              <a:t>é fixado </a:t>
            </a:r>
            <a:r>
              <a:rPr lang="pt-PT" sz="1800" dirty="0"/>
              <a:t>segundo as regras previstas no presente diploma </a:t>
            </a:r>
            <a:r>
              <a:rPr lang="pt-PT" sz="1800" dirty="0" smtClean="0"/>
              <a:t>e no </a:t>
            </a:r>
            <a:r>
              <a:rPr lang="pt-PT" sz="1800" dirty="0"/>
              <a:t>Regulamento das Custas Processuais</a:t>
            </a:r>
            <a:r>
              <a:rPr lang="pt-PT" sz="1800" dirty="0" smtClean="0"/>
              <a:t>.</a:t>
            </a:r>
          </a:p>
          <a:p>
            <a:r>
              <a:rPr lang="pt-PT" sz="1800" dirty="0"/>
              <a:t>Artigo </a:t>
            </a:r>
            <a:r>
              <a:rPr lang="pt-PT" sz="1800" dirty="0" smtClean="0"/>
              <a:t>297.º </a:t>
            </a:r>
            <a:r>
              <a:rPr lang="pt-PT" sz="1800" b="1" dirty="0" smtClean="0"/>
              <a:t>Critérios </a:t>
            </a:r>
            <a:r>
              <a:rPr lang="pt-PT" sz="1800" b="1" dirty="0"/>
              <a:t>gerais para a fixação do valor</a:t>
            </a:r>
          </a:p>
          <a:p>
            <a:r>
              <a:rPr lang="pt-PT" sz="1800" dirty="0"/>
              <a:t>1 — Se pela ação se pretende obter qualquer </a:t>
            </a:r>
            <a:r>
              <a:rPr lang="pt-PT" sz="1800" dirty="0" smtClean="0"/>
              <a:t>quantia certa </a:t>
            </a:r>
            <a:r>
              <a:rPr lang="pt-PT" sz="1800" dirty="0"/>
              <a:t>em dinheiro, é esse o valor da causa, não sendo </a:t>
            </a:r>
            <a:r>
              <a:rPr lang="pt-PT" sz="1800" dirty="0" smtClean="0"/>
              <a:t>atendível impugnação </a:t>
            </a:r>
            <a:r>
              <a:rPr lang="pt-PT" sz="1800" dirty="0"/>
              <a:t>nem acordo em contrário; se pela </a:t>
            </a:r>
            <a:r>
              <a:rPr lang="pt-PT" sz="1800" dirty="0" smtClean="0"/>
              <a:t>ação se </a:t>
            </a:r>
            <a:r>
              <a:rPr lang="pt-PT" sz="1800" dirty="0"/>
              <a:t>pretende obter um benefício diverso, o valor da causa </a:t>
            </a:r>
            <a:r>
              <a:rPr lang="pt-PT" sz="1800" dirty="0" smtClean="0"/>
              <a:t>é a </a:t>
            </a:r>
            <a:r>
              <a:rPr lang="pt-PT" sz="1800" dirty="0"/>
              <a:t>quantia em dinheiro equivalente a esse benefício.</a:t>
            </a:r>
          </a:p>
          <a:p>
            <a:r>
              <a:rPr lang="pt-PT" sz="1800" dirty="0"/>
              <a:t>2 — Cumulando -se na mesma ação vários pedidos, o </a:t>
            </a:r>
            <a:r>
              <a:rPr lang="pt-PT" sz="1800" dirty="0" smtClean="0"/>
              <a:t>valor é </a:t>
            </a:r>
            <a:r>
              <a:rPr lang="pt-PT" sz="1800" dirty="0"/>
              <a:t>a quantia correspondente à soma dos valores de </a:t>
            </a:r>
            <a:r>
              <a:rPr lang="pt-PT" sz="1800" dirty="0" smtClean="0"/>
              <a:t>todos eles;......</a:t>
            </a:r>
            <a:endParaRPr lang="pt-PT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84C0-464F-4EEF-BF2D-B7576D392469}" type="slidenum">
              <a:rPr lang="en-US"/>
              <a:pPr/>
              <a:t>29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>
                <a:solidFill>
                  <a:srgbClr val="0000FF"/>
                </a:solidFill>
              </a:rPr>
              <a:t>A litigância em Portugal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323528" y="1502688"/>
            <a:ext cx="8640763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1800" i="1" dirty="0" smtClean="0"/>
              <a:t>Lei 62/2013  de 26 de Agosto, Lei de organização do Sistema Judiciário</a:t>
            </a:r>
            <a:endParaRPr lang="pt-PT" sz="1800" dirty="0" smtClean="0"/>
          </a:p>
          <a:p>
            <a:r>
              <a:rPr lang="pt-PT" sz="1800" dirty="0"/>
              <a:t>Artigo </a:t>
            </a:r>
            <a:r>
              <a:rPr lang="pt-PT" sz="1800" dirty="0" smtClean="0"/>
              <a:t>37.º </a:t>
            </a:r>
            <a:r>
              <a:rPr lang="pt-PT" sz="1800" b="1" dirty="0" smtClean="0"/>
              <a:t>Extensão </a:t>
            </a:r>
            <a:r>
              <a:rPr lang="pt-PT" sz="1800" b="1" dirty="0"/>
              <a:t>e limites da competência</a:t>
            </a:r>
          </a:p>
          <a:p>
            <a:r>
              <a:rPr lang="pt-PT" sz="1800" dirty="0"/>
              <a:t>1 — Na ordem jurídica interna, a competência </a:t>
            </a:r>
            <a:r>
              <a:rPr lang="pt-PT" sz="1800" dirty="0" smtClean="0"/>
              <a:t>reparte-se </a:t>
            </a:r>
            <a:r>
              <a:rPr lang="pt-PT" sz="1800" dirty="0"/>
              <a:t>pelos tribunais judiciais segundo a matéria, o valor, </a:t>
            </a:r>
            <a:r>
              <a:rPr lang="pt-PT" sz="1800" dirty="0" smtClean="0"/>
              <a:t>a hierarquia </a:t>
            </a:r>
            <a:r>
              <a:rPr lang="pt-PT" sz="1800" dirty="0"/>
              <a:t>e o </a:t>
            </a:r>
            <a:r>
              <a:rPr lang="pt-PT" sz="1800" dirty="0" smtClean="0"/>
              <a:t>território. 2 </a:t>
            </a:r>
            <a:r>
              <a:rPr lang="pt-PT" sz="1800" dirty="0"/>
              <a:t>— A lei de processo fixa os fatores de que depende </a:t>
            </a:r>
            <a:r>
              <a:rPr lang="pt-PT" sz="1800" dirty="0" smtClean="0"/>
              <a:t>a competência </a:t>
            </a:r>
            <a:r>
              <a:rPr lang="pt-PT" sz="1800" dirty="0"/>
              <a:t>internacional dos tribunais judiciais</a:t>
            </a:r>
            <a:r>
              <a:rPr lang="pt-PT" sz="1800" dirty="0" smtClean="0"/>
              <a:t>.</a:t>
            </a:r>
          </a:p>
          <a:p>
            <a:r>
              <a:rPr lang="pt-PT" sz="1800" dirty="0"/>
              <a:t>Artigo </a:t>
            </a:r>
            <a:r>
              <a:rPr lang="pt-PT" sz="1800" dirty="0" smtClean="0"/>
              <a:t>42.º </a:t>
            </a:r>
            <a:r>
              <a:rPr lang="pt-PT" sz="1800" b="1" dirty="0" smtClean="0"/>
              <a:t>Competência </a:t>
            </a:r>
            <a:r>
              <a:rPr lang="pt-PT" sz="1800" b="1" dirty="0"/>
              <a:t>em razão da hierarquia</a:t>
            </a:r>
          </a:p>
          <a:p>
            <a:r>
              <a:rPr lang="pt-PT" sz="1800" dirty="0"/>
              <a:t>1 — Os tribunais judiciais encontram -se </a:t>
            </a:r>
            <a:r>
              <a:rPr lang="pt-PT" sz="1800" dirty="0" smtClean="0"/>
              <a:t>hierarquizados para </a:t>
            </a:r>
            <a:r>
              <a:rPr lang="pt-PT" sz="1800" dirty="0"/>
              <a:t>efeito de recurso das suas </a:t>
            </a:r>
            <a:r>
              <a:rPr lang="pt-PT" sz="1800" dirty="0" smtClean="0"/>
              <a:t>decisões. 2 </a:t>
            </a:r>
            <a:r>
              <a:rPr lang="pt-PT" sz="1800" dirty="0"/>
              <a:t>— Em regra, o Supremo Tribunal de Justiça </a:t>
            </a:r>
            <a:r>
              <a:rPr lang="pt-PT" sz="1800" dirty="0" smtClean="0"/>
              <a:t>conhece, em </a:t>
            </a:r>
            <a:r>
              <a:rPr lang="pt-PT" sz="1800" dirty="0"/>
              <a:t>recurso, das causas cujo valor exceda a alçada </a:t>
            </a:r>
            <a:r>
              <a:rPr lang="pt-PT" sz="1800" dirty="0" smtClean="0"/>
              <a:t>dos tribunais </a:t>
            </a:r>
            <a:r>
              <a:rPr lang="pt-PT" sz="1800" dirty="0"/>
              <a:t>da Relação e estes das causas cujo valor </a:t>
            </a:r>
            <a:r>
              <a:rPr lang="pt-PT" sz="1800" dirty="0" smtClean="0"/>
              <a:t>exceda a </a:t>
            </a:r>
            <a:r>
              <a:rPr lang="pt-PT" sz="1800" dirty="0"/>
              <a:t>alçada dos tribunais judiciais de primeira </a:t>
            </a:r>
            <a:r>
              <a:rPr lang="pt-PT" sz="1800" dirty="0" smtClean="0"/>
              <a:t>instância. 3 </a:t>
            </a:r>
            <a:r>
              <a:rPr lang="pt-PT" sz="1800" dirty="0"/>
              <a:t>— Em matéria criminal, a competência é definida </a:t>
            </a:r>
            <a:r>
              <a:rPr lang="pt-PT" sz="1800" dirty="0" smtClean="0"/>
              <a:t>na respetiva </a:t>
            </a:r>
            <a:r>
              <a:rPr lang="pt-PT" sz="1800" dirty="0"/>
              <a:t>lei de processo</a:t>
            </a:r>
            <a:r>
              <a:rPr lang="pt-PT" sz="1800" dirty="0" smtClean="0"/>
              <a:t>.</a:t>
            </a:r>
          </a:p>
          <a:p>
            <a:r>
              <a:rPr lang="pt-PT" sz="1800" dirty="0"/>
              <a:t>Artigo </a:t>
            </a:r>
            <a:r>
              <a:rPr lang="pt-PT" sz="1800" dirty="0" smtClean="0"/>
              <a:t>43.º </a:t>
            </a:r>
            <a:r>
              <a:rPr lang="pt-PT" sz="1800" b="1" dirty="0" smtClean="0"/>
              <a:t>Competência </a:t>
            </a:r>
            <a:r>
              <a:rPr lang="pt-PT" sz="1800" b="1" dirty="0"/>
              <a:t>em razão do território</a:t>
            </a:r>
          </a:p>
          <a:p>
            <a:r>
              <a:rPr lang="pt-PT" sz="1800" dirty="0"/>
              <a:t>1 — O Supremo Tribunal de Justiça tem </a:t>
            </a:r>
            <a:r>
              <a:rPr lang="pt-PT" sz="1800" dirty="0" smtClean="0"/>
              <a:t>competência em </a:t>
            </a:r>
            <a:r>
              <a:rPr lang="pt-PT" sz="1800" dirty="0"/>
              <a:t>todo o território e os tribunais da Relação, assim </a:t>
            </a:r>
            <a:r>
              <a:rPr lang="pt-PT" sz="1800" dirty="0" smtClean="0"/>
              <a:t>como os </a:t>
            </a:r>
            <a:r>
              <a:rPr lang="pt-PT" sz="1800" dirty="0"/>
              <a:t>tribunais judiciais de primeira instância, na área das</a:t>
            </a:r>
          </a:p>
          <a:p>
            <a:r>
              <a:rPr lang="pt-PT" sz="1800" dirty="0"/>
              <a:t>respetivas circunscrições</a:t>
            </a:r>
            <a:r>
              <a:rPr lang="pt-PT" sz="1800" dirty="0" smtClean="0"/>
              <a:t>. (...)</a:t>
            </a:r>
            <a:endParaRPr lang="pt-PT" sz="1800" dirty="0"/>
          </a:p>
          <a:p>
            <a:r>
              <a:rPr lang="pt-PT" sz="1800" dirty="0" smtClean="0"/>
              <a:t>Artigo 44.º </a:t>
            </a:r>
            <a:r>
              <a:rPr lang="pt-PT" sz="1800" b="1" dirty="0" smtClean="0"/>
              <a:t>Alçadas</a:t>
            </a:r>
            <a:endParaRPr lang="pt-PT" sz="1800" b="1" dirty="0"/>
          </a:p>
          <a:p>
            <a:r>
              <a:rPr lang="pt-PT" sz="1800" dirty="0"/>
              <a:t>1 — Em matéria cível, a alçada dos tribunais da </a:t>
            </a:r>
            <a:r>
              <a:rPr lang="pt-PT" sz="1800" dirty="0" smtClean="0"/>
              <a:t>Relação é </a:t>
            </a:r>
            <a:r>
              <a:rPr lang="pt-PT" sz="1800" dirty="0"/>
              <a:t>de € 30 000 e a dos tribunais de primeira </a:t>
            </a:r>
            <a:r>
              <a:rPr lang="pt-PT" sz="1800" dirty="0" smtClean="0"/>
              <a:t>instância é </a:t>
            </a:r>
            <a:r>
              <a:rPr lang="pt-PT" sz="1800" dirty="0"/>
              <a:t>de € </a:t>
            </a:r>
            <a:r>
              <a:rPr lang="pt-PT" sz="1800" dirty="0" smtClean="0"/>
              <a:t>5000. 2 </a:t>
            </a:r>
            <a:r>
              <a:rPr lang="pt-PT" sz="1800" dirty="0"/>
              <a:t>— Em matéria criminal não há alçada</a:t>
            </a:r>
            <a:r>
              <a:rPr lang="pt-PT" sz="1800" dirty="0" smtClean="0"/>
              <a:t>, (...)</a:t>
            </a:r>
          </a:p>
          <a:p>
            <a:endParaRPr lang="pt-PT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0A-6594-4464-B39E-5D22D2384898}" type="slidenum">
              <a:rPr lang="en-US"/>
              <a:pPr/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0000FF"/>
                </a:solidFill>
              </a:rPr>
              <a:t>Introdução</a:t>
            </a:r>
            <a:endParaRPr lang="pt-PT" sz="2800" dirty="0">
              <a:solidFill>
                <a:srgbClr val="0000FF"/>
              </a:solidFill>
            </a:endParaRPr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159341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5373216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dirty="0" smtClean="0"/>
              <a:t>O número de pendências tem vindo a aumentar. O </a:t>
            </a:r>
            <a:r>
              <a:rPr lang="pt-PT" sz="1800" i="1" dirty="0" smtClean="0"/>
              <a:t>stock </a:t>
            </a:r>
            <a:r>
              <a:rPr lang="pt-PT" sz="1800" dirty="0" smtClean="0"/>
              <a:t>de </a:t>
            </a:r>
            <a:r>
              <a:rPr lang="pt-PT" sz="1800" b="1" dirty="0" smtClean="0"/>
              <a:t>pendências</a:t>
            </a:r>
            <a:r>
              <a:rPr lang="pt-PT" sz="1800" dirty="0" smtClean="0"/>
              <a:t> no final do do ano</a:t>
            </a:r>
            <a:r>
              <a:rPr lang="pt-PT" sz="1800" i="1" dirty="0" smtClean="0"/>
              <a:t> t</a:t>
            </a:r>
            <a:r>
              <a:rPr lang="pt-PT" sz="1800" dirty="0" smtClean="0"/>
              <a:t>  é igual ao </a:t>
            </a:r>
            <a:r>
              <a:rPr lang="pt-PT" sz="1800" i="1" dirty="0" smtClean="0"/>
              <a:t>stock</a:t>
            </a:r>
            <a:r>
              <a:rPr lang="pt-PT" sz="1800" dirty="0" smtClean="0"/>
              <a:t> das pendências no final do ano </a:t>
            </a:r>
            <a:r>
              <a:rPr lang="pt-PT" sz="1800" i="1" dirty="0" smtClean="0"/>
              <a:t>t-1, mais os processos </a:t>
            </a:r>
            <a:r>
              <a:rPr lang="pt-PT" sz="1800" b="1" i="1" dirty="0" smtClean="0"/>
              <a:t>entrados</a:t>
            </a:r>
            <a:r>
              <a:rPr lang="pt-PT" sz="1800" i="1" dirty="0" smtClean="0"/>
              <a:t> no ano t, menos os </a:t>
            </a:r>
            <a:r>
              <a:rPr lang="pt-PT" sz="1800" b="1" i="1" dirty="0" smtClean="0"/>
              <a:t>findos</a:t>
            </a:r>
            <a:r>
              <a:rPr lang="pt-PT" sz="1800" i="1" dirty="0" smtClean="0"/>
              <a:t> no ano t.</a:t>
            </a:r>
            <a:r>
              <a:rPr lang="pt-PT" sz="1800" dirty="0" smtClean="0"/>
              <a:t> </a:t>
            </a:r>
          </a:p>
          <a:p>
            <a:r>
              <a:rPr lang="pt-PT" sz="1800" dirty="0" smtClean="0"/>
              <a:t>Há três variáveis essenciais para determinar os custos sociais da litigância. O </a:t>
            </a:r>
            <a:r>
              <a:rPr lang="pt-PT" sz="1800" i="1" dirty="0" smtClean="0"/>
              <a:t>volume</a:t>
            </a:r>
            <a:r>
              <a:rPr lang="pt-PT" sz="1800" dirty="0" smtClean="0"/>
              <a:t> da litigância, e o </a:t>
            </a:r>
            <a:r>
              <a:rPr lang="pt-PT" sz="1800" i="1" dirty="0" smtClean="0"/>
              <a:t>tempo</a:t>
            </a:r>
            <a:r>
              <a:rPr lang="pt-PT" sz="1800" dirty="0" smtClean="0"/>
              <a:t> e a </a:t>
            </a:r>
            <a:r>
              <a:rPr lang="pt-PT" sz="1800" i="1" dirty="0" smtClean="0"/>
              <a:t>complexidade</a:t>
            </a:r>
            <a:r>
              <a:rPr lang="pt-PT" sz="1800" dirty="0" smtClean="0"/>
              <a:t> média de cada processo (estas duas correlacionadas +).</a:t>
            </a:r>
            <a:endParaRPr lang="pt-PT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E00A-6594-4464-B39E-5D22D2384898}" type="slidenum">
              <a:rPr lang="en-US"/>
              <a:pPr/>
              <a:t>30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0000FF"/>
                </a:solidFill>
              </a:rPr>
              <a:t>A litigância em Portugal</a:t>
            </a:r>
            <a:endParaRPr lang="pt-PT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Analisar a litigância e os custos e benefícios sociais da justiça exige considerar:</a:t>
            </a:r>
          </a:p>
          <a:p>
            <a:endParaRPr lang="pt-PT" sz="1400" dirty="0" smtClean="0"/>
          </a:p>
          <a:p>
            <a:r>
              <a:rPr lang="pt-PT" sz="1400" dirty="0" smtClean="0"/>
              <a:t>1- Os “preços”  praticados quer pelos advogados quer as custas judiciais e processuais.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2- Os factores que influenciam o </a:t>
            </a:r>
            <a:r>
              <a:rPr lang="pt-PT" sz="1400" i="1" dirty="0" smtClean="0"/>
              <a:t>volume</a:t>
            </a:r>
            <a:r>
              <a:rPr lang="pt-PT" sz="1400" dirty="0" smtClean="0"/>
              <a:t> de litigância (positiva e negativamente).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3- Os factores que influenciam a </a:t>
            </a:r>
            <a:r>
              <a:rPr lang="pt-PT" sz="1400" i="1" dirty="0" smtClean="0"/>
              <a:t>durabilidade</a:t>
            </a:r>
            <a:r>
              <a:rPr lang="pt-PT" sz="1400" dirty="0" smtClean="0"/>
              <a:t> da litigância (mecanismos dilatórios por ex.).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4- Os mecanismos de resolução alternativa de litígios e a sua eficácia.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5- Os mecanismos que facilitam/dificultam a troca de informação entre as partes.</a:t>
            </a:r>
          </a:p>
          <a:p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 6- As regras de </a:t>
            </a:r>
            <a:r>
              <a:rPr lang="pt-PT" sz="1400" i="1" dirty="0" smtClean="0"/>
              <a:t>prescrição</a:t>
            </a:r>
            <a:r>
              <a:rPr lang="pt-PT" sz="1400" dirty="0" smtClean="0"/>
              <a:t> em relação a vários tipos de processos.  </a:t>
            </a:r>
            <a:endParaRPr lang="pt-PT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6753-7063-41A7-89E6-F158F65B6BF1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>
                <a:solidFill>
                  <a:srgbClr val="0000FF"/>
                </a:solidFill>
              </a:rPr>
              <a:t>5.1 Aspectos processuais: elementos fundamentais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PT" sz="1600" dirty="0"/>
              <a:t> </a:t>
            </a:r>
            <a:r>
              <a:rPr lang="pt-PT" sz="1800" dirty="0"/>
              <a:t>Até esta aula ocupámo-nos de </a:t>
            </a:r>
            <a:r>
              <a:rPr lang="pt-PT" sz="1800" u="sng" dirty="0"/>
              <a:t>aspectos substantivos</a:t>
            </a:r>
            <a:r>
              <a:rPr lang="pt-PT" sz="1800" dirty="0"/>
              <a:t> do direito (propriedade, contratos, responsabilidade civil). Nesta aula ocupamo-nos dos </a:t>
            </a:r>
            <a:r>
              <a:rPr lang="pt-PT" sz="1800" u="sng" dirty="0"/>
              <a:t>aspectos processuais</a:t>
            </a:r>
            <a:r>
              <a:rPr lang="pt-PT" sz="18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800" dirty="0"/>
              <a:t> Há algumas </a:t>
            </a:r>
            <a:r>
              <a:rPr lang="pt-PT" sz="1800" u="sng" dirty="0"/>
              <a:t>diferenças</a:t>
            </a:r>
            <a:r>
              <a:rPr lang="pt-PT" sz="1800" dirty="0"/>
              <a:t> significativas entre os aspectos processuais em países de </a:t>
            </a:r>
            <a:r>
              <a:rPr lang="pt-PT" sz="1800" i="1" dirty="0"/>
              <a:t>common law </a:t>
            </a:r>
            <a:r>
              <a:rPr lang="pt-PT" sz="1800" dirty="0" smtClean="0"/>
              <a:t>e de </a:t>
            </a:r>
            <a:r>
              <a:rPr lang="pt-PT" sz="1800" dirty="0"/>
              <a:t>tradição civil (continental europeia), nomeadamente: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800" dirty="0"/>
              <a:t> 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 dirty="0"/>
          </a:p>
        </p:txBody>
      </p:sp>
      <p:graphicFrame>
        <p:nvGraphicFramePr>
          <p:cNvPr id="90158" name="Group 46"/>
          <p:cNvGraphicFramePr>
            <a:graphicFrameLocks noGrp="1"/>
          </p:cNvGraphicFramePr>
          <p:nvPr>
            <p:ph idx="1"/>
          </p:nvPr>
        </p:nvGraphicFramePr>
        <p:xfrm>
          <a:off x="323850" y="3284538"/>
          <a:ext cx="8178800" cy="2779713"/>
        </p:xfrm>
        <a:graphic>
          <a:graphicData uri="http://schemas.openxmlformats.org/drawingml/2006/table">
            <a:tbl>
              <a:tblPr/>
              <a:tblGrid>
                <a:gridCol w="2725738"/>
                <a:gridCol w="2727325"/>
                <a:gridCol w="27257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Características Difer.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Law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Civil Law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Sistema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Sistema “adversarial”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Sistema “inquisitorial”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Veredicto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Jurados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Juiz ou colectivo de juizes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Aspectos preliminares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Troca de informação nomeadamente evidência de provas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 provas são apresentadas em tribunal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Custas Judiciais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Cada um paga o seu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 vencido paga tudo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28AC-6DA2-4725-B0CC-5CF7A08A0580}" type="slidenum">
              <a:rPr lang="en-US"/>
              <a:pPr/>
              <a:t>5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>
                <a:solidFill>
                  <a:srgbClr val="0000FF"/>
                </a:solidFill>
              </a:rPr>
              <a:t>5.1 Aspectos processuais: elementos fundamentais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8208963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PT" sz="1800"/>
              <a:t>Há, contudo, aspectos comuns para que a teoria desenvolvida tenha aplicação.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PT" sz="1800"/>
              <a:t> 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PT" sz="1800"/>
          </a:p>
        </p:txBody>
      </p:sp>
      <p:graphicFrame>
        <p:nvGraphicFramePr>
          <p:cNvPr id="151648" name="Group 96"/>
          <p:cNvGraphicFramePr>
            <a:graphicFrameLocks noGrp="1"/>
          </p:cNvGraphicFramePr>
          <p:nvPr>
            <p:ph idx="1"/>
          </p:nvPr>
        </p:nvGraphicFramePr>
        <p:xfrm>
          <a:off x="0" y="2025650"/>
          <a:ext cx="9144000" cy="4856481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Características comuns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Common Law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Civil Law (Portugal)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Possibilidade de Acordo extra-judicial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Centros de arbitragem, Julgados de paz?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Estrutura Hierárquica dos Tribunais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1ª instância, Relação e Supremo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Mecanismos de filtragem “vertical” dos processos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Valor dos processos em comparação com v. Alçada de cada tribunal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Processo legal c/ várias etapas, podendo terminar em qq. delas.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Petição, contestação, réplica, tréplica, audiência preliminar,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Taxas judiciais nas várias etapas do processo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1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Possibilidade de acordo durante o processo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Há em ambos os sistemas possibilidades de acordos extra-judiciais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8099-C0BD-4458-8726-64D3F936D785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>
                <a:solidFill>
                  <a:srgbClr val="0000FF"/>
                </a:solidFill>
              </a:rPr>
              <a:t>5.1 Aspectos processuais: elementos fundamentais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62784" y="1556792"/>
            <a:ext cx="8964613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800" dirty="0"/>
              <a:t>O objectivo da </a:t>
            </a:r>
            <a:r>
              <a:rPr lang="pt-PT" sz="1800" b="1" dirty="0"/>
              <a:t>lei processual </a:t>
            </a:r>
            <a:r>
              <a:rPr lang="pt-PT" sz="1800" dirty="0"/>
              <a:t>é minimizar a soma dos </a:t>
            </a:r>
            <a:r>
              <a:rPr lang="pt-PT" sz="1800" b="1" dirty="0"/>
              <a:t>custos administrativos</a:t>
            </a:r>
            <a:r>
              <a:rPr lang="pt-PT" sz="1800" dirty="0"/>
              <a:t> e os </a:t>
            </a:r>
            <a:r>
              <a:rPr lang="pt-PT" sz="1800" b="1" dirty="0"/>
              <a:t>custo dos erros</a:t>
            </a:r>
            <a:r>
              <a:rPr lang="pt-PT" sz="1800" dirty="0"/>
              <a:t>.</a:t>
            </a:r>
          </a:p>
          <a:p>
            <a:pPr marL="914400" lvl="1" indent="-457200">
              <a:spcBef>
                <a:spcPct val="50000"/>
              </a:spcBef>
            </a:pPr>
            <a:r>
              <a:rPr lang="pt-PT" sz="2000" dirty="0"/>
              <a:t>min SC= min (c</a:t>
            </a:r>
            <a:r>
              <a:rPr lang="pt-PT" sz="1600" dirty="0"/>
              <a:t>a</a:t>
            </a:r>
            <a:r>
              <a:rPr lang="pt-PT" sz="1800" dirty="0"/>
              <a:t>+ c(e))</a:t>
            </a:r>
          </a:p>
          <a:p>
            <a:pPr marL="914400" lvl="1" indent="-457200" algn="just" fontAlgn="t">
              <a:spcBef>
                <a:spcPct val="50000"/>
              </a:spcBef>
            </a:pPr>
            <a:r>
              <a:rPr lang="pt-PT" sz="1800" dirty="0"/>
              <a:t>Os </a:t>
            </a:r>
            <a:r>
              <a:rPr lang="pt-PT" sz="1800" b="1" dirty="0"/>
              <a:t>custos administrativos</a:t>
            </a:r>
            <a:r>
              <a:rPr lang="pt-PT" sz="1800" dirty="0"/>
              <a:t> são “todos os custos de todos os que estão envolvidos numa disputa legal, como os custos de pôr uma acção, de trocar informações com a outra parte, negociar para chegar a um acordo , litigar e recorrer da decisão.” C&amp;U </a:t>
            </a:r>
          </a:p>
          <a:p>
            <a:pPr marL="914400" lvl="1" indent="-457200" algn="just" fontAlgn="t">
              <a:spcBef>
                <a:spcPct val="50000"/>
              </a:spcBef>
            </a:pPr>
            <a:r>
              <a:rPr lang="pt-PT" sz="1800" dirty="0"/>
              <a:t>Os </a:t>
            </a:r>
            <a:r>
              <a:rPr lang="pt-PT" sz="1800" b="1" dirty="0"/>
              <a:t>custos dos erros</a:t>
            </a:r>
            <a:r>
              <a:rPr lang="pt-PT" sz="1800" dirty="0"/>
              <a:t> são os custos sociais associados aos danos provocados pelos erros</a:t>
            </a:r>
          </a:p>
          <a:p>
            <a:pPr marL="914400" lvl="1" indent="-457200" algn="just" fontAlgn="t">
              <a:spcBef>
                <a:spcPct val="50000"/>
              </a:spcBef>
            </a:pPr>
            <a:r>
              <a:rPr lang="pt-PT" sz="1800" dirty="0"/>
              <a:t>ex.1 – Se há um erro de sub-estimação de danos, isso leva a um nível de precaução </a:t>
            </a:r>
            <a:r>
              <a:rPr lang="pt-PT" sz="1800" i="1" dirty="0"/>
              <a:t>insuficiente</a:t>
            </a:r>
            <a:r>
              <a:rPr lang="pt-PT" sz="1800" dirty="0"/>
              <a:t>, e a danos </a:t>
            </a:r>
            <a:r>
              <a:rPr lang="pt-PT" sz="1800" i="1" dirty="0"/>
              <a:t>excessivos</a:t>
            </a:r>
            <a:r>
              <a:rPr lang="pt-PT" sz="1800" dirty="0"/>
              <a:t> em terceiros. O custo social é a diferença entre o acréscimos de danos em terceiros pela precaução insuficiente menos a redução de custos por precaução insuficiente.</a:t>
            </a:r>
          </a:p>
          <a:p>
            <a:pPr marL="914400" lvl="1" indent="-457200" algn="just" fontAlgn="t">
              <a:spcBef>
                <a:spcPct val="50000"/>
              </a:spcBef>
            </a:pPr>
            <a:r>
              <a:rPr lang="pt-PT" sz="1800" dirty="0"/>
              <a:t>Ex. 2 – No limite, um acto que deveria ser condenado (num juízo com informação perfeita) não ser dado como provado, leva a custos associados aos </a:t>
            </a:r>
            <a:r>
              <a:rPr lang="pt-PT" sz="1800" b="1" dirty="0"/>
              <a:t>danos associados a actos semelhantes que se tornarão mais frequentes</a:t>
            </a:r>
            <a:r>
              <a:rPr lang="pt-PT" sz="1800" dirty="0"/>
              <a:t> </a:t>
            </a:r>
            <a:r>
              <a:rPr lang="pt-PT" sz="1800" dirty="0" smtClean="0"/>
              <a:t>(pois fica </a:t>
            </a:r>
            <a:r>
              <a:rPr lang="pt-PT" sz="1800" dirty="0"/>
              <a:t>claro a dificuldade em apresentar provas credíveis).  </a:t>
            </a:r>
            <a:r>
              <a:rPr lang="pt-PT" sz="1800" dirty="0" smtClean="0"/>
              <a:t>Pense-se no caso da corrupção ou da fraude fiscal. </a:t>
            </a:r>
            <a:endParaRPr lang="pt-PT" sz="1800" dirty="0"/>
          </a:p>
          <a:p>
            <a:pPr marL="914400" lvl="1" indent="-457200" algn="just" fontAlgn="t">
              <a:spcBef>
                <a:spcPct val="50000"/>
              </a:spcBef>
            </a:pPr>
            <a:r>
              <a:rPr lang="pt-PT" sz="1800" dirty="0"/>
              <a:t>  	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C36B-8237-4379-BA90-6D43381CF046}" type="slidenum">
              <a:rPr lang="en-US"/>
              <a:pPr/>
              <a:t>7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>
                <a:solidFill>
                  <a:srgbClr val="0000FF"/>
                </a:solidFill>
              </a:rPr>
              <a:t>5.1 Aspectos processuais: elementos fundamentais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179387" y="2564904"/>
            <a:ext cx="89646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2000" i="1" dirty="0"/>
              <a:t>Uma interpretação </a:t>
            </a:r>
            <a:r>
              <a:rPr lang="pt-PT" sz="2000" i="1" u="sng" dirty="0"/>
              <a:t>pessoal</a:t>
            </a:r>
            <a:r>
              <a:rPr lang="pt-PT" sz="2000" i="1" dirty="0"/>
              <a:t> </a:t>
            </a:r>
            <a:r>
              <a:rPr lang="pt-PT" sz="2000" i="1" dirty="0" smtClean="0"/>
              <a:t>(P.T.P.) da </a:t>
            </a:r>
            <a:r>
              <a:rPr lang="pt-PT" sz="2000" i="1" dirty="0"/>
              <a:t>lei processual é que o seu objectivo é prosseguir dois objectivos: maximizar a eficiência técnica (minimizando custos administrativos) tendo em conta os objectivos de equidade (pois a minimização dos custos derivados dos erros</a:t>
            </a:r>
            <a:r>
              <a:rPr lang="pt-PT" sz="2000" dirty="0"/>
              <a:t>, </a:t>
            </a:r>
            <a:r>
              <a:rPr lang="pt-PT" sz="2000" i="1" dirty="0"/>
              <a:t>são custos associados a </a:t>
            </a:r>
            <a:r>
              <a:rPr lang="pt-PT" sz="2000" i="1" dirty="0" smtClean="0"/>
              <a:t>injustiças, por exemplo de não condenar  um arguido quando se devia).</a:t>
            </a:r>
          </a:p>
          <a:p>
            <a:pPr marL="457200" indent="-457200">
              <a:spcBef>
                <a:spcPct val="50000"/>
              </a:spcBef>
            </a:pPr>
            <a:endParaRPr lang="pt-PT" sz="2000" i="1" dirty="0" smtClean="0"/>
          </a:p>
          <a:p>
            <a:pPr marL="457200" indent="-457200">
              <a:spcBef>
                <a:spcPct val="50000"/>
              </a:spcBef>
            </a:pPr>
            <a:r>
              <a:rPr lang="pt-PT" sz="2000" i="1" dirty="0" smtClean="0"/>
              <a:t>  Nota: Facilmente se verificará que sigo mais a escola de Yale do que a de Chicago, embora haja aspectos comuns nas duas (ambas consideram relevante a eficiência</a:t>
            </a:r>
            <a:endParaRPr lang="pt-PT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C36B-8237-4379-BA90-6D43381CF046}" type="slidenum">
              <a:rPr lang="en-US"/>
              <a:pPr/>
              <a:t>8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5.2 </a:t>
            </a:r>
            <a:r>
              <a:rPr kumimoji="0" lang="en-US" sz="3200" b="1" dirty="0" err="1">
                <a:solidFill>
                  <a:srgbClr val="0000FF"/>
                </a:solidFill>
              </a:rPr>
              <a:t>Aspectos</a:t>
            </a:r>
            <a:r>
              <a:rPr kumimoji="0" lang="en-US" sz="3200" b="1" dirty="0">
                <a:solidFill>
                  <a:srgbClr val="0000FF"/>
                </a:solidFill>
              </a:rPr>
              <a:t>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comportamentais</a:t>
            </a:r>
            <a:r>
              <a:rPr kumimoji="0" lang="en-US" sz="3200" b="1" dirty="0" smtClean="0">
                <a:solidFill>
                  <a:srgbClr val="0000FF"/>
                </a:solidFill>
              </a:rPr>
              <a:t>: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racionalidade</a:t>
            </a:r>
            <a:r>
              <a:rPr kumimoji="0" lang="en-US" sz="3200" b="1" dirty="0" smtClean="0">
                <a:solidFill>
                  <a:srgbClr val="0000FF"/>
                </a:solidFill>
              </a:rPr>
              <a:t> e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risco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0" y="1844675"/>
            <a:ext cx="89646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2000" dirty="0" smtClean="0"/>
              <a:t>Durante um processo judicial há várias </a:t>
            </a:r>
            <a:r>
              <a:rPr lang="pt-PT" sz="2000" b="1" dirty="0" smtClean="0"/>
              <a:t>escolha</a:t>
            </a:r>
            <a:r>
              <a:rPr lang="pt-PT" sz="2000" dirty="0" smtClean="0"/>
              <a:t>s em que se pode optar por seguir a via judicial ou não (isto é seguir a via extra-judicial ou mesmo terminar o processo). Desde logo, a opção : </a:t>
            </a:r>
            <a:r>
              <a:rPr lang="pt-PT" sz="2000" b="1" dirty="0" smtClean="0"/>
              <a:t>colocar ou não uma acção? </a:t>
            </a:r>
            <a:r>
              <a:rPr lang="pt-PT" sz="2000" dirty="0" smtClean="0"/>
              <a:t>Necessitamos assim  de um modelo comportamental.</a:t>
            </a:r>
          </a:p>
          <a:p>
            <a:pPr marL="457200" indent="-457200">
              <a:spcBef>
                <a:spcPct val="50000"/>
              </a:spcBef>
            </a:pPr>
            <a:endParaRPr lang="pt-PT" sz="2000" b="1" dirty="0" smtClean="0"/>
          </a:p>
          <a:p>
            <a:pPr marL="457200" indent="-457200">
              <a:spcBef>
                <a:spcPct val="50000"/>
              </a:spcBef>
            </a:pPr>
            <a:r>
              <a:rPr lang="pt-PT" sz="2000" b="1" dirty="0" smtClean="0"/>
              <a:t>Considere a seguinte Alternativa A)</a:t>
            </a:r>
          </a:p>
          <a:p>
            <a:pPr marL="457200" indent="-457200">
              <a:spcBef>
                <a:spcPct val="50000"/>
              </a:spcBef>
            </a:pPr>
            <a:r>
              <a:rPr lang="pt-PT" sz="2000" dirty="0" smtClean="0"/>
              <a:t>Jogar numa lotaria com probabilidade  0,5  de </a:t>
            </a:r>
            <a:r>
              <a:rPr lang="pt-PT" sz="2000" i="1" u="sng" dirty="0" smtClean="0"/>
              <a:t>ganhar</a:t>
            </a:r>
            <a:r>
              <a:rPr lang="pt-PT" sz="2000" dirty="0" smtClean="0"/>
              <a:t> 750€ e prob. 0,5 de </a:t>
            </a:r>
            <a:r>
              <a:rPr lang="pt-PT" sz="2000" i="1" dirty="0" smtClean="0"/>
              <a:t>ganhar</a:t>
            </a:r>
            <a:r>
              <a:rPr lang="pt-PT" sz="2000" dirty="0" smtClean="0"/>
              <a:t>  250€;  ou ter um pagamento certo de 500€.                                  O que faria?.... </a:t>
            </a:r>
          </a:p>
          <a:p>
            <a:pPr marL="457200" indent="-457200">
              <a:spcBef>
                <a:spcPct val="50000"/>
              </a:spcBef>
            </a:pPr>
            <a:endParaRPr lang="pt-PT" sz="2000" dirty="0" smtClean="0"/>
          </a:p>
          <a:p>
            <a:pPr marL="457200" indent="-457200">
              <a:spcBef>
                <a:spcPct val="50000"/>
              </a:spcBef>
            </a:pPr>
            <a:r>
              <a:rPr lang="pt-PT" sz="2000" b="1" dirty="0" smtClean="0"/>
              <a:t>Considere agora a seguinte Alternativa B)</a:t>
            </a:r>
          </a:p>
          <a:p>
            <a:pPr marL="457200" indent="-457200">
              <a:spcBef>
                <a:spcPct val="50000"/>
              </a:spcBef>
            </a:pPr>
            <a:r>
              <a:rPr lang="pt-PT" sz="2000" dirty="0" smtClean="0"/>
              <a:t>Jogar numa lotaria com probabilidade  0,5  de </a:t>
            </a:r>
            <a:r>
              <a:rPr lang="pt-PT" sz="2000" i="1" u="sng" dirty="0" smtClean="0"/>
              <a:t>perder</a:t>
            </a:r>
            <a:r>
              <a:rPr lang="pt-PT" sz="2000" dirty="0" smtClean="0"/>
              <a:t> 750€ e prob. 0,5 de </a:t>
            </a:r>
            <a:r>
              <a:rPr lang="pt-PT" sz="2000" i="1" dirty="0" smtClean="0"/>
              <a:t>perda</a:t>
            </a:r>
            <a:r>
              <a:rPr lang="pt-PT" sz="2000" dirty="0" smtClean="0"/>
              <a:t>  250€;  ou ter uma perda  certa de 500€.                                  O que faria?.... </a:t>
            </a:r>
          </a:p>
          <a:p>
            <a:pPr marL="457200" indent="-457200">
              <a:spcBef>
                <a:spcPct val="50000"/>
              </a:spcBef>
            </a:pPr>
            <a:endParaRPr lang="pt-PT" sz="2000" dirty="0" smtClean="0"/>
          </a:p>
          <a:p>
            <a:pPr marL="457200" indent="-457200">
              <a:spcBef>
                <a:spcPct val="50000"/>
              </a:spcBef>
            </a:pPr>
            <a:r>
              <a:rPr lang="pt-PT" sz="2000" dirty="0" smtClean="0"/>
              <a:t> </a:t>
            </a:r>
            <a:endParaRPr lang="pt-PT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C36B-8237-4379-BA90-6D43381CF046}" type="slidenum">
              <a:rPr lang="en-US"/>
              <a:pPr/>
              <a:t>9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dirty="0" smtClean="0">
                <a:solidFill>
                  <a:srgbClr val="0000FF"/>
                </a:solidFill>
              </a:rPr>
              <a:t>5.2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Aspectos</a:t>
            </a:r>
            <a:r>
              <a:rPr kumimoji="0" lang="en-US" sz="3200" b="1" dirty="0" smtClean="0">
                <a:solidFill>
                  <a:srgbClr val="0000FF"/>
                </a:solidFill>
              </a:rPr>
              <a:t>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comportamentais</a:t>
            </a:r>
            <a:r>
              <a:rPr kumimoji="0" lang="en-US" sz="3200" b="1" dirty="0" smtClean="0">
                <a:solidFill>
                  <a:srgbClr val="0000FF"/>
                </a:solidFill>
              </a:rPr>
              <a:t>: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racionalidade</a:t>
            </a:r>
            <a:r>
              <a:rPr kumimoji="0" lang="en-US" sz="3200" b="1" dirty="0" smtClean="0">
                <a:solidFill>
                  <a:srgbClr val="0000FF"/>
                </a:solidFill>
              </a:rPr>
              <a:t> e </a:t>
            </a:r>
            <a:r>
              <a:rPr kumimoji="0" lang="en-US" sz="3200" b="1" dirty="0" err="1" smtClean="0">
                <a:solidFill>
                  <a:srgbClr val="0000FF"/>
                </a:solidFill>
              </a:rPr>
              <a:t>risco</a:t>
            </a:r>
            <a:endParaRPr kumimoji="0" lang="en-US" sz="3200" b="1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211960" y="4005064"/>
            <a:ext cx="43204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5364088" y="1484784"/>
            <a:ext cx="0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urved Connector 11"/>
          <p:cNvCxnSpPr/>
          <p:nvPr/>
        </p:nvCxnSpPr>
        <p:spPr bwMode="auto">
          <a:xfrm flipV="1">
            <a:off x="3779912" y="2636912"/>
            <a:ext cx="3168352" cy="25922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355976" y="162880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Utilidade</a:t>
            </a:r>
            <a:endParaRPr lang="pt-PT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596336" y="42210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Rendimento</a:t>
            </a:r>
            <a:endParaRPr lang="pt-PT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444208" y="19168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Aversão ao risco para ganhos</a:t>
            </a:r>
            <a:endParaRPr lang="pt-PT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707904" y="54452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Amante do risco para perdas</a:t>
            </a:r>
            <a:endParaRPr lang="pt-PT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1700808"/>
            <a:ext cx="3744416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Note que indivíduos </a:t>
            </a:r>
            <a:r>
              <a:rPr lang="pt-PT" sz="1600" b="1" dirty="0" smtClean="0"/>
              <a:t>neutros </a:t>
            </a:r>
            <a:r>
              <a:rPr lang="pt-PT" sz="1600" dirty="0" smtClean="0"/>
              <a:t>relativamente ao risco estariam </a:t>
            </a:r>
            <a:r>
              <a:rPr lang="pt-PT" sz="1600" i="1" dirty="0" smtClean="0"/>
              <a:t>indiferentes</a:t>
            </a:r>
            <a:r>
              <a:rPr lang="pt-PT" sz="1600" dirty="0" smtClean="0"/>
              <a:t> em relação às opções de </a:t>
            </a:r>
            <a:r>
              <a:rPr lang="pt-PT" sz="1600" b="1" dirty="0" smtClean="0"/>
              <a:t>ganhos</a:t>
            </a:r>
            <a:r>
              <a:rPr lang="pt-PT" sz="1600" dirty="0" smtClean="0"/>
              <a:t> em A) ou às opções de </a:t>
            </a:r>
            <a:r>
              <a:rPr lang="pt-PT" sz="1600" b="1" dirty="0" smtClean="0"/>
              <a:t>perdas</a:t>
            </a:r>
            <a:r>
              <a:rPr lang="pt-PT" sz="1600" dirty="0" smtClean="0"/>
              <a:t> em B), entre escolher </a:t>
            </a:r>
            <a:r>
              <a:rPr lang="pt-PT" sz="1600" i="1" dirty="0" smtClean="0"/>
              <a:t>lotaria ou um pagamento/recebimento com mesmo valor esperado.</a:t>
            </a:r>
            <a:r>
              <a:rPr lang="pt-PT" sz="1600" dirty="0" smtClean="0"/>
              <a:t> </a:t>
            </a:r>
          </a:p>
          <a:p>
            <a:endParaRPr lang="pt-PT" sz="1600" dirty="0" smtClean="0"/>
          </a:p>
          <a:p>
            <a:r>
              <a:rPr lang="pt-PT" sz="1600" dirty="0" smtClean="0"/>
              <a:t>Porém, a maioria dos indivíduos</a:t>
            </a:r>
          </a:p>
          <a:p>
            <a:r>
              <a:rPr lang="pt-PT" sz="1600" dirty="0" smtClean="0"/>
              <a:t>são </a:t>
            </a:r>
            <a:r>
              <a:rPr lang="pt-PT" sz="1600" b="1" dirty="0" smtClean="0"/>
              <a:t>avessos ao risco </a:t>
            </a:r>
            <a:r>
              <a:rPr lang="pt-PT" sz="1600" dirty="0" smtClean="0"/>
              <a:t>no caso de ganhos, e </a:t>
            </a:r>
            <a:r>
              <a:rPr lang="pt-PT" sz="1600" b="1" dirty="0" smtClean="0"/>
              <a:t>“amantes” do risco</a:t>
            </a:r>
            <a:r>
              <a:rPr lang="pt-PT" sz="1600" dirty="0" smtClean="0"/>
              <a:t> em caso de perdas.</a:t>
            </a:r>
          </a:p>
          <a:p>
            <a:endParaRPr lang="pt-PT" sz="1600" dirty="0" smtClean="0"/>
          </a:p>
          <a:p>
            <a:r>
              <a:rPr lang="pt-PT" sz="1600" dirty="0" smtClean="0"/>
              <a:t>Num processo judicial o “demandante”, quem considera colocar a ação, pode ganhar e geralmente prefere acordo extra-judicial;</a:t>
            </a:r>
          </a:p>
          <a:p>
            <a:r>
              <a:rPr lang="pt-PT" sz="1600" dirty="0" smtClean="0"/>
              <a:t>Já o “demandado”, pode perder e sob</a:t>
            </a:r>
          </a:p>
          <a:p>
            <a:r>
              <a:rPr lang="pt-PT" sz="1600" dirty="0" smtClean="0"/>
              <a:t> certas condições prefere resolver litigiosamente. </a:t>
            </a:r>
          </a:p>
          <a:p>
            <a:endParaRPr lang="pt-PT" sz="1600" dirty="0" smtClean="0"/>
          </a:p>
          <a:p>
            <a:endParaRPr lang="pt-PT" sz="1600" dirty="0" smtClean="0"/>
          </a:p>
          <a:p>
            <a:endParaRPr lang="pt-PT" sz="1600" dirty="0" smtClean="0"/>
          </a:p>
          <a:p>
            <a:r>
              <a:rPr lang="pt-PT" sz="1600" dirty="0" smtClean="0"/>
              <a:t> </a:t>
            </a:r>
          </a:p>
          <a:p>
            <a:endParaRPr lang="pt-PT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4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4336</TotalTime>
  <Words>4274</Words>
  <Application>Microsoft Office PowerPoint</Application>
  <PresentationFormat>On-screen Show (4:3)</PresentationFormat>
  <Paragraphs>468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Contemporary Portrait</vt:lpstr>
      <vt:lpstr>Aula 9 Teoria económica do litígio e litigação</vt:lpstr>
      <vt:lpstr>Bibliografia</vt:lpstr>
      <vt:lpstr>Introdução</vt:lpstr>
      <vt:lpstr>5.1 Aspectos processuais: elementos fundamentais</vt:lpstr>
      <vt:lpstr>5.1 Aspectos processuais: elementos fundamentais</vt:lpstr>
      <vt:lpstr>5.1 Aspectos processuais: elementos fundamentais</vt:lpstr>
      <vt:lpstr>5.1 Aspectos processuais: elementos fundamentais</vt:lpstr>
      <vt:lpstr>5.2 Aspectos comportamentais: racionalidade e risco</vt:lpstr>
      <vt:lpstr>5.2 Aspectos comportamentais: racionalidade e risco</vt:lpstr>
      <vt:lpstr>5.3 Quando é racional processar alguém?</vt:lpstr>
      <vt:lpstr>5.3 Quando é racional processar alguém?</vt:lpstr>
      <vt:lpstr>5.3 Quando é racional processar alguém?</vt:lpstr>
      <vt:lpstr>5.3 Quando é racional processar alguém?</vt:lpstr>
      <vt:lpstr>5.3 Quando é racional processar alguém?</vt:lpstr>
      <vt:lpstr>5.3 Quando é racional processar alguém?</vt:lpstr>
      <vt:lpstr>5.3 Quando é racional processar alguém?</vt:lpstr>
      <vt:lpstr>5.3 Quando é racional processar alguém?</vt:lpstr>
      <vt:lpstr>5.4 Factores que afectam o volume de litigância</vt:lpstr>
      <vt:lpstr>5.4 Factores que afectam o volume de litigância</vt:lpstr>
      <vt:lpstr>5.4 Factores que afectam o volume de litigância</vt:lpstr>
      <vt:lpstr>5.4 Factores que afectam o volume de litigância</vt:lpstr>
      <vt:lpstr>5.4 Factores que afectam o volume de litigância</vt:lpstr>
      <vt:lpstr>5.4 Factores que afectam o volume de litigância</vt:lpstr>
      <vt:lpstr>5.4 Factores que afectam o volume de litigância</vt:lpstr>
      <vt:lpstr>5.5 A litigância em Portugal</vt:lpstr>
      <vt:lpstr>5.5 A litigância em Portugal</vt:lpstr>
      <vt:lpstr>A litigância em Portugal</vt:lpstr>
      <vt:lpstr>A litigância em Portugal</vt:lpstr>
      <vt:lpstr>A litigância em Portugal</vt:lpstr>
      <vt:lpstr>A litigância em Portugal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das Instituições 2002</dc:title>
  <dc:creator>Home</dc:creator>
  <cp:lastModifiedBy>Paulo Trigo Pereira</cp:lastModifiedBy>
  <cp:revision>177</cp:revision>
  <dcterms:created xsi:type="dcterms:W3CDTF">2002-03-03T15:31:55Z</dcterms:created>
  <dcterms:modified xsi:type="dcterms:W3CDTF">2014-12-02T15:56:23Z</dcterms:modified>
</cp:coreProperties>
</file>