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3"/>
  </p:notesMasterIdLst>
  <p:handoutMasterIdLst>
    <p:handoutMasterId r:id="rId24"/>
  </p:handoutMasterIdLst>
  <p:sldIdLst>
    <p:sldId id="263" r:id="rId2"/>
    <p:sldId id="328" r:id="rId3"/>
    <p:sldId id="324" r:id="rId4"/>
    <p:sldId id="357" r:id="rId5"/>
    <p:sldId id="356" r:id="rId6"/>
    <p:sldId id="358" r:id="rId7"/>
    <p:sldId id="370" r:id="rId8"/>
    <p:sldId id="377" r:id="rId9"/>
    <p:sldId id="359" r:id="rId10"/>
    <p:sldId id="361" r:id="rId11"/>
    <p:sldId id="362" r:id="rId12"/>
    <p:sldId id="371" r:id="rId13"/>
    <p:sldId id="363" r:id="rId14"/>
    <p:sldId id="364" r:id="rId15"/>
    <p:sldId id="365" r:id="rId16"/>
    <p:sldId id="366" r:id="rId17"/>
    <p:sldId id="367" r:id="rId18"/>
    <p:sldId id="368" r:id="rId19"/>
    <p:sldId id="376" r:id="rId20"/>
    <p:sldId id="372" r:id="rId21"/>
    <p:sldId id="369" r:id="rId22"/>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27" autoAdjust="0"/>
  </p:normalViewPr>
  <p:slideViewPr>
    <p:cSldViewPr>
      <p:cViewPr varScale="1">
        <p:scale>
          <a:sx n="68" d="100"/>
          <a:sy n="68" d="100"/>
        </p:scale>
        <p:origin x="40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endParaRPr lang="en-GB"/>
          </a:p>
        </p:txBody>
      </p:sp>
      <p:sp>
        <p:nvSpPr>
          <p:cNvPr id="399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endParaRPr lang="en-GB"/>
          </a:p>
        </p:txBody>
      </p:sp>
      <p:sp>
        <p:nvSpPr>
          <p:cNvPr id="399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endParaRPr lang="en-GB"/>
          </a:p>
        </p:txBody>
      </p:sp>
      <p:sp>
        <p:nvSpPr>
          <p:cNvPr id="399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86645B71-D1BB-4FA2-B208-0CFE3BC2AA89}" type="slidenum">
              <a:rPr lang="en-GB"/>
              <a:pPr/>
              <a:t>‹nº›</a:t>
            </a:fld>
            <a:endParaRPr lang="en-GB"/>
          </a:p>
        </p:txBody>
      </p:sp>
    </p:spTree>
    <p:extLst>
      <p:ext uri="{BB962C8B-B14F-4D97-AF65-F5344CB8AC3E}">
        <p14:creationId xmlns:p14="http://schemas.microsoft.com/office/powerpoint/2010/main" val="334439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04F0A348-D665-44AB-8621-11AC73308560}" type="slidenum">
              <a:rPr lang="en-US"/>
              <a:pPr/>
              <a:t>‹nº›</a:t>
            </a:fld>
            <a:endParaRPr lang="en-US"/>
          </a:p>
        </p:txBody>
      </p:sp>
    </p:spTree>
    <p:extLst>
      <p:ext uri="{BB962C8B-B14F-4D97-AF65-F5344CB8AC3E}">
        <p14:creationId xmlns:p14="http://schemas.microsoft.com/office/powerpoint/2010/main" val="2066581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15363"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r>
              <a:rPr lang="en-US"/>
              <a:t>Click to edit Master subtitle style</a:t>
            </a:r>
          </a:p>
        </p:txBody>
      </p:sp>
      <p:sp>
        <p:nvSpPr>
          <p:cNvPr id="15364"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15365"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15366"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898642F6-A6F2-4D1D-8529-F9584D4FF463}" type="slidenum">
              <a:rPr lang="en-US"/>
              <a:pPr/>
              <a:t>‹nº›</a:t>
            </a:fld>
            <a:endParaRPr lang="en-US"/>
          </a:p>
        </p:txBody>
      </p:sp>
      <p:pic>
        <p:nvPicPr>
          <p:cNvPr id="15367" name="Picture 7"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ppt_x</p:attrName>
                                        </p:attrNameLst>
                                      </p:cBhvr>
                                      <p:tavLst>
                                        <p:tav tm="0">
                                          <p:val>
                                            <p:strVal val="#ppt_x-.2"/>
                                          </p:val>
                                        </p:tav>
                                        <p:tav tm="100000">
                                          <p:val>
                                            <p:strVal val="#ppt_x"/>
                                          </p:val>
                                        </p:tav>
                                      </p:tavLst>
                                    </p:anim>
                                    <p:anim calcmode="lin" valueType="num">
                                      <p:cBhvr>
                                        <p:cTn id="8"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fade">
                                      <p:cBhvr>
                                        <p:cTn id="14" dur="500"/>
                                        <p:tgtEl>
                                          <p:spTgt spid="15363">
                                            <p:txEl>
                                              <p:pRg st="0" end="0"/>
                                            </p:txEl>
                                          </p:spTgt>
                                        </p:tgtEl>
                                      </p:cBhvr>
                                    </p:animEffect>
                                    <p:anim calcmode="lin" valueType="num">
                                      <p:cBhvr>
                                        <p:cTn id="15"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tmplLst>
          <p:tmpl lvl="1">
            <p:tnLst>
              <p:par>
                <p:cTn presetID="44" presetClass="entr" presetSubtype="0" fill="hold" nodeType="click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fade">
                      <p:cBhvr>
                        <p:cTn dur="500"/>
                        <p:tgtEl>
                          <p:spTgt spid="15363"/>
                        </p:tgtEl>
                      </p:cBhvr>
                    </p:animEffect>
                    <p:anim calcmode="lin" valueType="num">
                      <p:cBhvr>
                        <p:cTn dur="500" fill="hold"/>
                        <p:tgtEl>
                          <p:spTgt spid="15363"/>
                        </p:tgtEl>
                        <p:attrNameLst>
                          <p:attrName>ppt_x</p:attrName>
                        </p:attrNameLst>
                      </p:cBhvr>
                      <p:tavLst>
                        <p:tav tm="0">
                          <p:val>
                            <p:strVal val="#ppt_x"/>
                          </p:val>
                        </p:tav>
                        <p:tav tm="100000">
                          <p:val>
                            <p:strVal val="#ppt_x"/>
                          </p:val>
                        </p:tav>
                      </p:tavLst>
                    </p:anim>
                    <p:anim calcmode="lin" valueType="num">
                      <p:cBhvr>
                        <p:cTn dur="500" fill="hold"/>
                        <p:tgtEl>
                          <p:spTgt spid="15363"/>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47ED76-A8C2-4903-A116-D018A2856AF5}" type="slidenum">
              <a:rPr lang="en-US"/>
              <a:pPr/>
              <a:t>‹nº›</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1C417-4B07-4F1D-BB82-6C7FD3D6976B}" type="slidenum">
              <a:rPr lang="en-US"/>
              <a:pPr/>
              <a:t>‹nº›</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pt-PT"/>
          </a:p>
        </p:txBody>
      </p:sp>
      <p:sp>
        <p:nvSpPr>
          <p:cNvPr id="3" name="Table Placeholder 2"/>
          <p:cNvSpPr>
            <a:spLocks noGrp="1"/>
          </p:cNvSpPr>
          <p:nvPr>
            <p:ph type="tbl" idx="1"/>
          </p:nvPr>
        </p:nvSpPr>
        <p:spPr>
          <a:xfrm>
            <a:off x="457200" y="1885950"/>
            <a:ext cx="8178800" cy="4171950"/>
          </a:xfrm>
        </p:spPr>
        <p:txBody>
          <a:bodyPr/>
          <a:lstStyle/>
          <a:p>
            <a:endParaRPr lang="pt-PT"/>
          </a:p>
        </p:txBody>
      </p:sp>
      <p:sp>
        <p:nvSpPr>
          <p:cNvPr id="4" name="Date Placeholder 3"/>
          <p:cNvSpPr>
            <a:spLocks noGrp="1"/>
          </p:cNvSpPr>
          <p:nvPr>
            <p:ph type="dt" sz="half" idx="10"/>
          </p:nvPr>
        </p:nvSpPr>
        <p:spPr>
          <a:xfrm>
            <a:off x="431800" y="622935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2935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31000" y="6229350"/>
            <a:ext cx="1905000" cy="457200"/>
          </a:xfrm>
        </p:spPr>
        <p:txBody>
          <a:bodyPr/>
          <a:lstStyle>
            <a:lvl1pPr>
              <a:defRPr/>
            </a:lvl1pPr>
          </a:lstStyle>
          <a:p>
            <a:fld id="{06D11EDB-7904-4D0B-9369-C3C357E52D70}" type="slidenum">
              <a:rPr lang="en-US"/>
              <a:pPr/>
              <a:t>‹nº›</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pt-PT"/>
          </a:p>
        </p:txBody>
      </p:sp>
      <p:sp>
        <p:nvSpPr>
          <p:cNvPr id="3" name="Text Placeholder 2"/>
          <p:cNvSpPr>
            <a:spLocks noGrp="1"/>
          </p:cNvSpPr>
          <p:nvPr>
            <p:ph type="body"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228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a:xfrm>
            <a:off x="431800" y="622935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2935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31000" y="6229350"/>
            <a:ext cx="1905000" cy="457200"/>
          </a:xfrm>
        </p:spPr>
        <p:txBody>
          <a:bodyPr/>
          <a:lstStyle>
            <a:lvl1pPr>
              <a:defRPr/>
            </a:lvl1pPr>
          </a:lstStyle>
          <a:p>
            <a:fld id="{54FB3CDD-D24F-4334-9343-D2EDFF36B880}" type="slidenum">
              <a:rPr lang="en-US"/>
              <a:pPr/>
              <a:t>‹nº›</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5349CC-4968-439D-B3D1-4DE12404002C}" type="slidenum">
              <a:rPr lang="en-US"/>
              <a:pPr/>
              <a:t>‹nº›</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34898D-7E9F-4ECD-9755-079F29433AAE}" type="slidenum">
              <a:rPr lang="en-US"/>
              <a:pPr/>
              <a:t>‹nº›</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413875-37C7-4E89-98EB-A6E7FA84C4DB}" type="slidenum">
              <a:rPr lang="en-US"/>
              <a:pPr/>
              <a:t>‹nº›</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B4280A-BDB0-4E73-AB91-BB308EFB925C}" type="slidenum">
              <a:rPr lang="en-US"/>
              <a:pPr/>
              <a:t>‹nº›</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3283245-B748-4003-BBE7-EB157D031089}" type="slidenum">
              <a:rPr lang="en-US"/>
              <a:pPr/>
              <a:t>‹nº›</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71C8D02-B8AB-4387-B7CE-02EF0BB2108F}" type="slidenum">
              <a:rPr lang="en-US"/>
              <a:pPr/>
              <a:t>‹nº›</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35A4E3-A06B-42D2-BFCA-EBC44D2A8FB2}" type="slidenum">
              <a:rPr lang="en-US"/>
              <a:pPr/>
              <a:t>‹nº›</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800ED2-86AB-407E-A958-BD3AC2C54BDB}" type="slidenum">
              <a:rPr lang="en-US"/>
              <a:pPr/>
              <a:t>‹nº›</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14341"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14342"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957FBBCD-B0D9-4EE0-9254-33296AAEF36B}" type="slidenum">
              <a:rPr lang="en-US"/>
              <a:pPr/>
              <a:t>‹nº›</a:t>
            </a:fld>
            <a:endParaRPr lang="en-US"/>
          </a:p>
        </p:txBody>
      </p:sp>
      <p:pic>
        <p:nvPicPr>
          <p:cNvPr id="14343" name="Picture 7" descr="paint"/>
          <p:cNvPicPr>
            <a:picLocks noChangeAspect="1" noChangeArrowheads="1"/>
          </p:cNvPicPr>
          <p:nvPr/>
        </p:nvPicPr>
        <p:blipFill>
          <a:blip r:embed="rId15" cstate="print">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4339">
                                            <p:txEl>
                                              <p:pRg st="1" end="1"/>
                                            </p:txEl>
                                          </p:spTgt>
                                        </p:tgtEl>
                                        <p:attrNameLst>
                                          <p:attrName>style.visibility</p:attrName>
                                        </p:attrNameLst>
                                      </p:cBhvr>
                                      <p:to>
                                        <p:strVal val="visible"/>
                                      </p:to>
                                    </p:set>
                                    <p:animEffect transition="in" filter="fade">
                                      <p:cBhvr>
                                        <p:cTn id="19" dur="500"/>
                                        <p:tgtEl>
                                          <p:spTgt spid="14339">
                                            <p:txEl>
                                              <p:pRg st="1" end="1"/>
                                            </p:txEl>
                                          </p:spTgt>
                                        </p:tgtEl>
                                      </p:cBhvr>
                                    </p:animEffect>
                                    <p:anim calcmode="lin" valueType="num">
                                      <p:cBhvr>
                                        <p:cTn id="20"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4339">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4339">
                                            <p:txEl>
                                              <p:pRg st="2" end="2"/>
                                            </p:txEl>
                                          </p:spTgt>
                                        </p:tgtEl>
                                        <p:attrNameLst>
                                          <p:attrName>style.visibility</p:attrName>
                                        </p:attrNameLst>
                                      </p:cBhvr>
                                      <p:to>
                                        <p:strVal val="visible"/>
                                      </p:to>
                                    </p:set>
                                    <p:animEffect transition="in" filter="fade">
                                      <p:cBhvr>
                                        <p:cTn id="24" dur="500"/>
                                        <p:tgtEl>
                                          <p:spTgt spid="14339">
                                            <p:txEl>
                                              <p:pRg st="2" end="2"/>
                                            </p:txEl>
                                          </p:spTgt>
                                        </p:tgtEl>
                                      </p:cBhvr>
                                    </p:animEffect>
                                    <p:anim calcmode="lin" valueType="num">
                                      <p:cBhvr>
                                        <p:cTn id="25"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4339">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4339">
                                            <p:txEl>
                                              <p:pRg st="3" end="3"/>
                                            </p:txEl>
                                          </p:spTgt>
                                        </p:tgtEl>
                                        <p:attrNameLst>
                                          <p:attrName>style.visibility</p:attrName>
                                        </p:attrNameLst>
                                      </p:cBhvr>
                                      <p:to>
                                        <p:strVal val="visible"/>
                                      </p:to>
                                    </p:set>
                                    <p:animEffect transition="in" filter="fade">
                                      <p:cBhvr>
                                        <p:cTn id="29" dur="500"/>
                                        <p:tgtEl>
                                          <p:spTgt spid="14339">
                                            <p:txEl>
                                              <p:pRg st="3" end="3"/>
                                            </p:txEl>
                                          </p:spTgt>
                                        </p:tgtEl>
                                      </p:cBhvr>
                                    </p:animEffect>
                                    <p:anim calcmode="lin" valueType="num">
                                      <p:cBhvr>
                                        <p:cTn id="30"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4339">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4339">
                                            <p:txEl>
                                              <p:pRg st="4" end="4"/>
                                            </p:txEl>
                                          </p:spTgt>
                                        </p:tgtEl>
                                        <p:attrNameLst>
                                          <p:attrName>style.visibility</p:attrName>
                                        </p:attrNameLst>
                                      </p:cBhvr>
                                      <p:to>
                                        <p:strVal val="visible"/>
                                      </p:to>
                                    </p:set>
                                    <p:animEffect transition="in" filter="fade">
                                      <p:cBhvr>
                                        <p:cTn id="34" dur="500"/>
                                        <p:tgtEl>
                                          <p:spTgt spid="14339">
                                            <p:txEl>
                                              <p:pRg st="4" end="4"/>
                                            </p:txEl>
                                          </p:spTgt>
                                        </p:tgtEl>
                                      </p:cBhvr>
                                    </p:animEffect>
                                    <p:anim calcmode="lin" valueType="num">
                                      <p:cBhvr>
                                        <p:cTn id="3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433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tmplLst>
          <p:tmpl lvl="1">
            <p:tnLst>
              <p:par>
                <p:cTn presetID="44" presetClass="entr" presetSubtype="0" fill="hold" nodeType="click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fade">
                      <p:cBhvr>
                        <p:cTn dur="500"/>
                        <p:tgtEl>
                          <p:spTgt spid="14339"/>
                        </p:tgtEl>
                      </p:cBhvr>
                    </p:animEffect>
                    <p:anim calcmode="lin" valueType="num">
                      <p:cBhvr>
                        <p:cTn dur="500" fill="hold"/>
                        <p:tgtEl>
                          <p:spTgt spid="14339"/>
                        </p:tgtEl>
                        <p:attrNameLst>
                          <p:attrName>ppt_x</p:attrName>
                        </p:attrNameLst>
                      </p:cBhvr>
                      <p:tavLst>
                        <p:tav tm="0">
                          <p:val>
                            <p:strVal val="#ppt_x"/>
                          </p:val>
                        </p:tav>
                        <p:tav tm="100000">
                          <p:val>
                            <p:strVal val="#ppt_x"/>
                          </p:val>
                        </p:tav>
                      </p:tavLst>
                    </p:anim>
                    <p:anim calcmode="lin" valueType="num">
                      <p:cBhvr>
                        <p:cTn dur="500" fill="hold"/>
                        <p:tgtEl>
                          <p:spTgt spid="14339"/>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fade">
                      <p:cBhvr>
                        <p:cTn dur="500"/>
                        <p:tgtEl>
                          <p:spTgt spid="14339"/>
                        </p:tgtEl>
                      </p:cBhvr>
                    </p:animEffect>
                    <p:anim calcmode="lin" valueType="num">
                      <p:cBhvr>
                        <p:cTn dur="500" fill="hold"/>
                        <p:tgtEl>
                          <p:spTgt spid="14339"/>
                        </p:tgtEl>
                        <p:attrNameLst>
                          <p:attrName>ppt_x</p:attrName>
                        </p:attrNameLst>
                      </p:cBhvr>
                      <p:tavLst>
                        <p:tav tm="0">
                          <p:val>
                            <p:strVal val="#ppt_x"/>
                          </p:val>
                        </p:tav>
                        <p:tav tm="100000">
                          <p:val>
                            <p:strVal val="#ppt_x"/>
                          </p:val>
                        </p:tav>
                      </p:tavLst>
                    </p:anim>
                    <p:anim calcmode="lin" valueType="num">
                      <p:cBhvr>
                        <p:cTn dur="500" fill="hold"/>
                        <p:tgtEl>
                          <p:spTgt spid="14339"/>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fade">
                      <p:cBhvr>
                        <p:cTn dur="500"/>
                        <p:tgtEl>
                          <p:spTgt spid="14339"/>
                        </p:tgtEl>
                      </p:cBhvr>
                    </p:animEffect>
                    <p:anim calcmode="lin" valueType="num">
                      <p:cBhvr>
                        <p:cTn dur="500" fill="hold"/>
                        <p:tgtEl>
                          <p:spTgt spid="14339"/>
                        </p:tgtEl>
                        <p:attrNameLst>
                          <p:attrName>ppt_x</p:attrName>
                        </p:attrNameLst>
                      </p:cBhvr>
                      <p:tavLst>
                        <p:tav tm="0">
                          <p:val>
                            <p:strVal val="#ppt_x"/>
                          </p:val>
                        </p:tav>
                        <p:tav tm="100000">
                          <p:val>
                            <p:strVal val="#ppt_x"/>
                          </p:val>
                        </p:tav>
                      </p:tavLst>
                    </p:anim>
                    <p:anim calcmode="lin" valueType="num">
                      <p:cBhvr>
                        <p:cTn dur="500" fill="hold"/>
                        <p:tgtEl>
                          <p:spTgt spid="14339"/>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fade">
                      <p:cBhvr>
                        <p:cTn dur="500"/>
                        <p:tgtEl>
                          <p:spTgt spid="14339"/>
                        </p:tgtEl>
                      </p:cBhvr>
                    </p:animEffect>
                    <p:anim calcmode="lin" valueType="num">
                      <p:cBhvr>
                        <p:cTn dur="500" fill="hold"/>
                        <p:tgtEl>
                          <p:spTgt spid="14339"/>
                        </p:tgtEl>
                        <p:attrNameLst>
                          <p:attrName>ppt_x</p:attrName>
                        </p:attrNameLst>
                      </p:cBhvr>
                      <p:tavLst>
                        <p:tav tm="0">
                          <p:val>
                            <p:strVal val="#ppt_x"/>
                          </p:val>
                        </p:tav>
                        <p:tav tm="100000">
                          <p:val>
                            <p:strVal val="#ppt_x"/>
                          </p:val>
                        </p:tav>
                      </p:tavLst>
                    </p:anim>
                    <p:anim calcmode="lin" valueType="num">
                      <p:cBhvr>
                        <p:cTn dur="500" fill="hold"/>
                        <p:tgtEl>
                          <p:spTgt spid="14339"/>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4339"/>
                        </p:tgtEl>
                        <p:attrNameLst>
                          <p:attrName>style.visibility</p:attrName>
                        </p:attrNameLst>
                      </p:cBhvr>
                      <p:to>
                        <p:strVal val="visible"/>
                      </p:to>
                    </p:set>
                    <p:animEffect transition="in" filter="fade">
                      <p:cBhvr>
                        <p:cTn dur="500"/>
                        <p:tgtEl>
                          <p:spTgt spid="14339"/>
                        </p:tgtEl>
                      </p:cBhvr>
                    </p:animEffect>
                    <p:anim calcmode="lin" valueType="num">
                      <p:cBhvr>
                        <p:cTn dur="500" fill="hold"/>
                        <p:tgtEl>
                          <p:spTgt spid="14339"/>
                        </p:tgtEl>
                        <p:attrNameLst>
                          <p:attrName>ppt_x</p:attrName>
                        </p:attrNameLst>
                      </p:cBhvr>
                      <p:tavLst>
                        <p:tav tm="0">
                          <p:val>
                            <p:strVal val="#ppt_x"/>
                          </p:val>
                        </p:tav>
                        <p:tav tm="100000">
                          <p:val>
                            <p:strVal val="#ppt_x"/>
                          </p:val>
                        </p:tav>
                      </p:tavLst>
                    </p:anim>
                    <p:anim calcmode="lin" valueType="num">
                      <p:cBhvr>
                        <p:cTn dur="500" fill="hold"/>
                        <p:tgtEl>
                          <p:spTgt spid="14339"/>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europa.eu/legislation_summaries/competition/index_en.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4A91E2C-8391-4852-A99C-F3C047BA1112}" type="slidenum">
              <a:rPr lang="en-US"/>
              <a:pPr/>
              <a:t>1</a:t>
            </a:fld>
            <a:endParaRPr lang="en-US"/>
          </a:p>
        </p:txBody>
      </p:sp>
      <p:sp>
        <p:nvSpPr>
          <p:cNvPr id="19458" name="Rectangle 2"/>
          <p:cNvSpPr>
            <a:spLocks noGrp="1" noChangeArrowheads="1"/>
          </p:cNvSpPr>
          <p:nvPr>
            <p:ph type="title"/>
          </p:nvPr>
        </p:nvSpPr>
        <p:spPr/>
        <p:txBody>
          <a:bodyPr/>
          <a:lstStyle/>
          <a:p>
            <a:r>
              <a:rPr lang="en-US" sz="3200">
                <a:solidFill>
                  <a:srgbClr val="0000FF"/>
                </a:solidFill>
              </a:rPr>
              <a:t>Aula 10 Economia e Direito  da concorrência</a:t>
            </a:r>
            <a:endParaRPr lang="en-US" sz="4800"/>
          </a:p>
        </p:txBody>
      </p:sp>
      <p:sp>
        <p:nvSpPr>
          <p:cNvPr id="19460" name="Text Box 4"/>
          <p:cNvSpPr txBox="1">
            <a:spLocks noChangeArrowheads="1"/>
          </p:cNvSpPr>
          <p:nvPr/>
        </p:nvSpPr>
        <p:spPr bwMode="auto">
          <a:xfrm>
            <a:off x="179388" y="2057400"/>
            <a:ext cx="8640762" cy="3046988"/>
          </a:xfrm>
          <a:prstGeom prst="rect">
            <a:avLst/>
          </a:prstGeom>
          <a:noFill/>
          <a:ln w="9525">
            <a:noFill/>
            <a:miter lim="800000"/>
            <a:headEnd/>
            <a:tailEnd/>
          </a:ln>
          <a:effectLst/>
        </p:spPr>
        <p:txBody>
          <a:bodyPr>
            <a:spAutoFit/>
          </a:bodyPr>
          <a:lstStyle/>
          <a:p>
            <a:pPr marL="457200" indent="-457200"/>
            <a:r>
              <a:rPr lang="pt-PT" sz="2400" b="1" dirty="0"/>
              <a:t>6. Economia e Direito da Concorrência. </a:t>
            </a:r>
          </a:p>
          <a:p>
            <a:pPr marL="457200" indent="-457200"/>
            <a:r>
              <a:rPr lang="en-US" sz="2400" b="1" dirty="0"/>
              <a:t>6.1 </a:t>
            </a:r>
            <a:r>
              <a:rPr lang="en-US" sz="2400" b="1" dirty="0" err="1"/>
              <a:t>Concorrência</a:t>
            </a:r>
            <a:r>
              <a:rPr lang="en-US" sz="2400" b="1" dirty="0"/>
              <a:t> </a:t>
            </a:r>
            <a:r>
              <a:rPr lang="en-US" sz="2400" b="1" dirty="0" err="1"/>
              <a:t>perfeita</a:t>
            </a:r>
            <a:r>
              <a:rPr lang="en-US" sz="2400" b="1" dirty="0"/>
              <a:t> vs. </a:t>
            </a:r>
            <a:r>
              <a:rPr lang="en-US" sz="2400" b="1" dirty="0" err="1"/>
              <a:t>monopólio</a:t>
            </a:r>
            <a:endParaRPr lang="en-US" sz="2400" b="1" dirty="0"/>
          </a:p>
          <a:p>
            <a:pPr marL="457200" indent="-457200"/>
            <a:r>
              <a:rPr lang="en-US" sz="2400" b="1" dirty="0"/>
              <a:t>6.2 </a:t>
            </a:r>
            <a:r>
              <a:rPr lang="en-US" sz="2400" b="1" dirty="0" err="1"/>
              <a:t>Acordos</a:t>
            </a:r>
            <a:r>
              <a:rPr lang="en-US" sz="2400" b="1" dirty="0"/>
              <a:t> </a:t>
            </a:r>
            <a:r>
              <a:rPr lang="en-US" sz="2400" b="1" dirty="0" err="1"/>
              <a:t>horizontais</a:t>
            </a:r>
            <a:endParaRPr lang="en-US" sz="2400" b="1" dirty="0"/>
          </a:p>
          <a:p>
            <a:pPr marL="457200" indent="-457200"/>
            <a:r>
              <a:rPr lang="en-US" sz="2400" b="1" dirty="0"/>
              <a:t>6.3 </a:t>
            </a:r>
            <a:r>
              <a:rPr lang="en-US" sz="2400" b="1" dirty="0" err="1"/>
              <a:t>Fusões</a:t>
            </a:r>
            <a:r>
              <a:rPr lang="en-US" sz="2400" b="1" dirty="0"/>
              <a:t> e </a:t>
            </a:r>
            <a:r>
              <a:rPr lang="en-US" sz="2400" b="1" dirty="0" err="1"/>
              <a:t>aquisições</a:t>
            </a:r>
            <a:endParaRPr lang="en-US" sz="2400" b="1" dirty="0"/>
          </a:p>
          <a:p>
            <a:pPr marL="457200" indent="-457200"/>
            <a:r>
              <a:rPr lang="en-US" sz="2400" b="1" dirty="0"/>
              <a:t>6.4 </a:t>
            </a:r>
            <a:r>
              <a:rPr lang="en-US" sz="2400" b="1" dirty="0" err="1"/>
              <a:t>Acordos</a:t>
            </a:r>
            <a:r>
              <a:rPr lang="en-US" sz="2400" b="1" dirty="0"/>
              <a:t> </a:t>
            </a:r>
            <a:r>
              <a:rPr lang="en-US" sz="2400" b="1" dirty="0" err="1"/>
              <a:t>verticais</a:t>
            </a:r>
            <a:r>
              <a:rPr lang="en-US" sz="2400" b="1" dirty="0"/>
              <a:t>: </a:t>
            </a:r>
            <a:r>
              <a:rPr lang="en-US" sz="2400" b="1" dirty="0" err="1"/>
              <a:t>preços</a:t>
            </a:r>
            <a:r>
              <a:rPr lang="en-US" sz="2400" b="1" dirty="0"/>
              <a:t> de </a:t>
            </a:r>
            <a:r>
              <a:rPr lang="en-US" sz="2400" b="1" dirty="0" err="1"/>
              <a:t>revenda</a:t>
            </a:r>
            <a:r>
              <a:rPr lang="en-US" sz="2400" b="1" dirty="0"/>
              <a:t> </a:t>
            </a:r>
          </a:p>
          <a:p>
            <a:pPr marL="457200" indent="-457200"/>
            <a:r>
              <a:rPr lang="en-US" sz="2400" b="1" dirty="0"/>
              <a:t>6.5 </a:t>
            </a:r>
            <a:r>
              <a:rPr lang="en-US" sz="2400" b="1" dirty="0" err="1"/>
              <a:t>Práticas</a:t>
            </a:r>
            <a:r>
              <a:rPr lang="en-US" sz="2400" b="1" dirty="0"/>
              <a:t> </a:t>
            </a:r>
            <a:r>
              <a:rPr lang="en-US" sz="2400" b="1" dirty="0" err="1"/>
              <a:t>Individuais</a:t>
            </a:r>
            <a:endParaRPr lang="en-US" sz="2400" b="1" dirty="0"/>
          </a:p>
          <a:p>
            <a:pPr marL="457200" indent="-457200"/>
            <a:r>
              <a:rPr lang="en-US" sz="2400" b="1" dirty="0"/>
              <a:t>6.6 </a:t>
            </a:r>
            <a:r>
              <a:rPr lang="en-US" sz="2400" b="1" dirty="0" err="1"/>
              <a:t>C</a:t>
            </a:r>
            <a:r>
              <a:rPr lang="en-US" sz="2400" b="1" dirty="0" err="1" smtClean="0"/>
              <a:t>asos</a:t>
            </a:r>
            <a:r>
              <a:rPr lang="en-US" sz="2400" b="1" dirty="0" smtClean="0"/>
              <a:t> de  </a:t>
            </a:r>
            <a:r>
              <a:rPr lang="en-US" sz="2400" b="1" dirty="0" err="1"/>
              <a:t>direito</a:t>
            </a:r>
            <a:r>
              <a:rPr lang="en-US" sz="2400" b="1" dirty="0"/>
              <a:t> da </a:t>
            </a:r>
            <a:r>
              <a:rPr lang="en-US" sz="2400" b="1" dirty="0" err="1"/>
              <a:t>concorrência</a:t>
            </a:r>
            <a:r>
              <a:rPr lang="en-US" sz="2400" b="1" dirty="0"/>
              <a:t> </a:t>
            </a:r>
            <a:r>
              <a:rPr lang="en-US" sz="2400" b="1" dirty="0" err="1"/>
              <a:t>em</a:t>
            </a:r>
            <a:r>
              <a:rPr lang="en-US" sz="2400" b="1" dirty="0"/>
              <a:t> </a:t>
            </a:r>
            <a:r>
              <a:rPr lang="en-US" sz="2400" b="1" dirty="0" smtClean="0"/>
              <a:t>Portugal: </a:t>
            </a:r>
            <a:r>
              <a:rPr lang="en-US" sz="2400" b="1" dirty="0" err="1" smtClean="0"/>
              <a:t>Jornal</a:t>
            </a:r>
            <a:r>
              <a:rPr lang="en-US" sz="2400" b="1" dirty="0" smtClean="0"/>
              <a:t> da Madeira, </a:t>
            </a:r>
            <a:r>
              <a:rPr lang="en-US" sz="2400" b="1" dirty="0" err="1" smtClean="0"/>
              <a:t>Brisa</a:t>
            </a:r>
            <a:r>
              <a:rPr lang="en-US" sz="2400" b="1" dirty="0" smtClean="0"/>
              <a:t>, TAP/</a:t>
            </a:r>
            <a:r>
              <a:rPr lang="en-US" sz="2400" b="1" dirty="0" err="1" smtClean="0"/>
              <a:t>Portugália</a:t>
            </a:r>
            <a:endParaRPr lang="en-US" sz="2400" b="1"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28690CF-0C23-4A23-8D9B-4A6A6A15A279}" type="slidenum">
              <a:rPr lang="en-US"/>
              <a:pPr/>
              <a:t>10</a:t>
            </a:fld>
            <a:endParaRPr lang="en-US"/>
          </a:p>
        </p:txBody>
      </p:sp>
      <p:sp>
        <p:nvSpPr>
          <p:cNvPr id="171010" name="Rectangle 2"/>
          <p:cNvSpPr>
            <a:spLocks noGrp="1" noChangeArrowheads="1"/>
          </p:cNvSpPr>
          <p:nvPr>
            <p:ph type="title"/>
          </p:nvPr>
        </p:nvSpPr>
        <p:spPr/>
        <p:txBody>
          <a:bodyPr/>
          <a:lstStyle/>
          <a:p>
            <a:r>
              <a:rPr kumimoji="0" lang="en-US" sz="3200" b="1">
                <a:solidFill>
                  <a:srgbClr val="0000FF"/>
                </a:solidFill>
              </a:rPr>
              <a:t>6.3 Fusões e aquisições</a:t>
            </a:r>
            <a:endParaRPr kumimoji="0" lang="pt-PT" sz="3200" b="1">
              <a:solidFill>
                <a:srgbClr val="0000FF"/>
              </a:solidFill>
            </a:endParaRPr>
          </a:p>
        </p:txBody>
      </p:sp>
      <p:sp>
        <p:nvSpPr>
          <p:cNvPr id="171011" name="Rectangle 3"/>
          <p:cNvSpPr>
            <a:spLocks noGrp="1" noChangeArrowheads="1"/>
          </p:cNvSpPr>
          <p:nvPr>
            <p:ph type="body" sz="half" idx="1"/>
          </p:nvPr>
        </p:nvSpPr>
        <p:spPr>
          <a:xfrm>
            <a:off x="457200" y="1885950"/>
            <a:ext cx="8218488" cy="4171950"/>
          </a:xfrm>
        </p:spPr>
        <p:txBody>
          <a:bodyPr/>
          <a:lstStyle/>
          <a:p>
            <a:pPr>
              <a:buFont typeface="Monotype Sorts" pitchFamily="2" charset="2"/>
              <a:buNone/>
            </a:pPr>
            <a:r>
              <a:rPr lang="pt-PT" sz="1800" dirty="0"/>
              <a:t>Dadas as dificuldades </a:t>
            </a:r>
            <a:r>
              <a:rPr lang="pt-PT" sz="1800" dirty="0" smtClean="0"/>
              <a:t>dos </a:t>
            </a:r>
            <a:r>
              <a:rPr lang="pt-PT" sz="1800" i="1" dirty="0" smtClean="0"/>
              <a:t>acordos horizontais</a:t>
            </a:r>
            <a:r>
              <a:rPr lang="pt-PT" sz="1800" dirty="0" smtClean="0"/>
              <a:t> </a:t>
            </a:r>
            <a:r>
              <a:rPr lang="pt-PT" sz="1800" dirty="0"/>
              <a:t>uma possibilidade alternativa são fusões ou aquisições.</a:t>
            </a:r>
          </a:p>
          <a:p>
            <a:pPr>
              <a:buFont typeface="Monotype Sorts" pitchFamily="2" charset="2"/>
              <a:buNone/>
            </a:pPr>
            <a:r>
              <a:rPr lang="pt-PT" sz="1800" dirty="0"/>
              <a:t>As </a:t>
            </a:r>
            <a:r>
              <a:rPr lang="pt-PT" sz="1800" b="1" dirty="0"/>
              <a:t>fusões </a:t>
            </a:r>
            <a:r>
              <a:rPr lang="pt-PT" sz="1800" dirty="0"/>
              <a:t>são bastante mais eficazes do que os </a:t>
            </a:r>
            <a:r>
              <a:rPr lang="pt-PT" sz="1800" b="1" dirty="0"/>
              <a:t>acordos horizontais</a:t>
            </a:r>
            <a:r>
              <a:rPr lang="pt-PT" sz="1800" dirty="0"/>
              <a:t>:</a:t>
            </a:r>
          </a:p>
          <a:p>
            <a:pPr>
              <a:buFont typeface="Monotype Sorts" pitchFamily="2" charset="2"/>
              <a:buNone/>
            </a:pPr>
            <a:r>
              <a:rPr lang="pt-PT" sz="1800" dirty="0"/>
              <a:t>	- são irreversíveis.</a:t>
            </a:r>
          </a:p>
          <a:p>
            <a:pPr>
              <a:buFont typeface="Monotype Sorts" pitchFamily="2" charset="2"/>
              <a:buNone/>
            </a:pPr>
            <a:r>
              <a:rPr lang="pt-PT" sz="1800" dirty="0"/>
              <a:t>	- geram uma verdadeira integração e articulação de processos</a:t>
            </a:r>
          </a:p>
          <a:p>
            <a:pPr>
              <a:buFont typeface="Monotype Sorts" pitchFamily="2" charset="2"/>
              <a:buNone/>
            </a:pPr>
            <a:r>
              <a:rPr lang="pt-PT" sz="1800" dirty="0"/>
              <a:t>	- não há variáveis que ficam por </a:t>
            </a:r>
            <a:r>
              <a:rPr lang="pt-PT" sz="1800" dirty="0" smtClean="0"/>
              <a:t>otimizar</a:t>
            </a:r>
            <a:r>
              <a:rPr lang="pt-PT" sz="1800" dirty="0"/>
              <a:t>.</a:t>
            </a:r>
          </a:p>
          <a:p>
            <a:pPr>
              <a:buFont typeface="Monotype Sorts" pitchFamily="2" charset="2"/>
              <a:buNone/>
            </a:pPr>
            <a:endParaRPr lang="pt-PT" sz="1800" dirty="0"/>
          </a:p>
          <a:p>
            <a:pPr>
              <a:buFont typeface="Monotype Sorts" pitchFamily="2" charset="2"/>
              <a:buNone/>
            </a:pPr>
            <a:r>
              <a:rPr lang="pt-PT" sz="1800" dirty="0"/>
              <a:t>As fusões têm em geral tratamento mais </a:t>
            </a:r>
            <a:r>
              <a:rPr lang="pt-PT" sz="1800" dirty="0" smtClean="0"/>
              <a:t>favorável </a:t>
            </a:r>
            <a:r>
              <a:rPr lang="pt-PT" sz="1800" dirty="0"/>
              <a:t>que </a:t>
            </a:r>
            <a:r>
              <a:rPr lang="pt-PT" sz="1800" dirty="0" smtClean="0"/>
              <a:t>os acordos horizontais </a:t>
            </a:r>
            <a:r>
              <a:rPr lang="pt-PT" sz="1800" dirty="0"/>
              <a:t>pois:</a:t>
            </a:r>
          </a:p>
          <a:p>
            <a:pPr>
              <a:buFont typeface="Monotype Sorts" pitchFamily="2" charset="2"/>
              <a:buNone/>
            </a:pPr>
            <a:r>
              <a:rPr lang="pt-PT" sz="1800" dirty="0"/>
              <a:t>	- têm alguns efeitos benéficos derivados </a:t>
            </a:r>
            <a:r>
              <a:rPr lang="pt-PT" sz="1800" dirty="0" smtClean="0"/>
              <a:t>de </a:t>
            </a:r>
            <a:r>
              <a:rPr lang="pt-PT" sz="1800" dirty="0"/>
              <a:t>sinergias e economias de escala ou de gama associados que permitem reduzir custos</a:t>
            </a:r>
          </a:p>
          <a:p>
            <a:pPr>
              <a:buFont typeface="Monotype Sorts" pitchFamily="2" charset="2"/>
              <a:buNone/>
            </a:pPr>
            <a:r>
              <a:rPr lang="pt-PT" sz="1800" dirty="0"/>
              <a:t>	- têm também efeitos indesejáveis pois ainda podem acentuar o poder de monopólio.</a:t>
            </a:r>
          </a:p>
          <a:p>
            <a:pPr lvl="1">
              <a:buFontTx/>
              <a:buChar char="-"/>
            </a:pPr>
            <a:endParaRPr lang="pt-PT" sz="1600"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7B5B131-B23D-42F0-A6B0-19C51A277E55}" type="slidenum">
              <a:rPr lang="en-US"/>
              <a:pPr/>
              <a:t>11</a:t>
            </a:fld>
            <a:endParaRPr lang="en-US"/>
          </a:p>
        </p:txBody>
      </p:sp>
      <p:sp>
        <p:nvSpPr>
          <p:cNvPr id="172034" name="Rectangle 2"/>
          <p:cNvSpPr>
            <a:spLocks noGrp="1" noChangeArrowheads="1"/>
          </p:cNvSpPr>
          <p:nvPr>
            <p:ph type="title"/>
          </p:nvPr>
        </p:nvSpPr>
        <p:spPr/>
        <p:txBody>
          <a:bodyPr/>
          <a:lstStyle/>
          <a:p>
            <a:r>
              <a:rPr kumimoji="0" lang="en-US" sz="3200" b="1">
                <a:solidFill>
                  <a:srgbClr val="0000FF"/>
                </a:solidFill>
              </a:rPr>
              <a:t>6.3 Fusões e aquisições</a:t>
            </a:r>
            <a:endParaRPr kumimoji="0" lang="pt-PT" sz="3200" b="1">
              <a:solidFill>
                <a:srgbClr val="0000FF"/>
              </a:solidFill>
            </a:endParaRPr>
          </a:p>
        </p:txBody>
      </p:sp>
      <p:sp>
        <p:nvSpPr>
          <p:cNvPr id="172035" name="Rectangle 3"/>
          <p:cNvSpPr>
            <a:spLocks noGrp="1" noChangeArrowheads="1"/>
          </p:cNvSpPr>
          <p:nvPr>
            <p:ph type="body" sz="half" idx="1"/>
          </p:nvPr>
        </p:nvSpPr>
        <p:spPr>
          <a:xfrm>
            <a:off x="179388" y="1885950"/>
            <a:ext cx="8496300" cy="4171950"/>
          </a:xfrm>
        </p:spPr>
        <p:txBody>
          <a:bodyPr/>
          <a:lstStyle/>
          <a:p>
            <a:pPr>
              <a:buFont typeface="Monotype Sorts" pitchFamily="2" charset="2"/>
              <a:buNone/>
            </a:pPr>
            <a:r>
              <a:rPr lang="pt-PT" sz="1800" dirty="0" smtClean="0"/>
              <a:t>Há </a:t>
            </a:r>
            <a:r>
              <a:rPr lang="pt-PT" sz="1800" dirty="0"/>
              <a:t>possíveis efeitos, de sentido contrário, da fusão:</a:t>
            </a:r>
          </a:p>
          <a:p>
            <a:pPr>
              <a:buFont typeface="Monotype Sorts" pitchFamily="2" charset="2"/>
              <a:buNone/>
            </a:pPr>
            <a:r>
              <a:rPr lang="pt-PT" sz="1800" dirty="0"/>
              <a:t>	- uma diminuição dos custos marginais e médios.</a:t>
            </a:r>
          </a:p>
          <a:p>
            <a:pPr>
              <a:buFont typeface="Monotype Sorts" pitchFamily="2" charset="2"/>
              <a:buNone/>
            </a:pPr>
            <a:r>
              <a:rPr lang="pt-PT" sz="1800" dirty="0"/>
              <a:t>	- um aumento do preço e da ineficiência associada.*</a:t>
            </a:r>
          </a:p>
          <a:p>
            <a:pPr>
              <a:buNone/>
            </a:pPr>
            <a:endParaRPr lang="pt-PT" sz="1800" dirty="0" smtClean="0"/>
          </a:p>
          <a:p>
            <a:pPr>
              <a:buNone/>
            </a:pPr>
            <a:r>
              <a:rPr lang="pt-PT" sz="1800" dirty="0"/>
              <a:t>(</a:t>
            </a:r>
            <a:r>
              <a:rPr lang="pt-PT" sz="1800" dirty="0" smtClean="0"/>
              <a:t>Uma análise do slide 11: gráfico 9 de V.R. pg.  180)</a:t>
            </a:r>
          </a:p>
          <a:p>
            <a:pPr>
              <a:buFont typeface="Monotype Sorts" pitchFamily="2" charset="2"/>
              <a:buNone/>
            </a:pPr>
            <a:endParaRPr lang="pt-PT" sz="1800" dirty="0" smtClean="0"/>
          </a:p>
          <a:p>
            <a:pPr>
              <a:buFont typeface="Monotype Sorts" pitchFamily="2" charset="2"/>
              <a:buNone/>
            </a:pPr>
            <a:endParaRPr lang="pt-PT" sz="1800" dirty="0"/>
          </a:p>
          <a:p>
            <a:pPr>
              <a:buFont typeface="Monotype Sorts" pitchFamily="2" charset="2"/>
              <a:buNone/>
            </a:pPr>
            <a:r>
              <a:rPr lang="pt-PT" sz="1800" dirty="0"/>
              <a:t>* Ver, contudo, análise posterior (slide </a:t>
            </a:r>
            <a:r>
              <a:rPr lang="pt-PT" sz="1800" dirty="0" smtClean="0"/>
              <a:t>11 </a:t>
            </a:r>
            <a:r>
              <a:rPr lang="pt-PT" sz="1800" dirty="0"/>
              <a:t>e AdC 10/2007)</a:t>
            </a:r>
          </a:p>
          <a:p>
            <a:pPr>
              <a:buFont typeface="Monotype Sorts" pitchFamily="2" charset="2"/>
              <a:buNone/>
            </a:pPr>
            <a:endParaRPr lang="pt-PT" sz="1800" dirty="0"/>
          </a:p>
          <a:p>
            <a:pPr>
              <a:buFont typeface="Monotype Sorts" pitchFamily="2" charset="2"/>
              <a:buNone/>
            </a:pPr>
            <a:endParaRPr lang="pt-PT" sz="1800" dirty="0"/>
          </a:p>
          <a:p>
            <a:pPr>
              <a:buFont typeface="Monotype Sorts" pitchFamily="2" charset="2"/>
              <a:buNone/>
            </a:pPr>
            <a:r>
              <a:rPr lang="pt-PT" sz="1800" dirty="0"/>
              <a:t>O efeito final é pois incerto e depende de um conjunto de  factores “económicos”...:</a:t>
            </a:r>
          </a:p>
          <a:p>
            <a:pPr>
              <a:buFont typeface="Monotype Sorts" pitchFamily="2" charset="2"/>
              <a:buNone/>
            </a:pPr>
            <a:r>
              <a:rPr lang="pt-PT" sz="1800" dirty="0"/>
              <a:t>	- elasticidade da procura</a:t>
            </a:r>
          </a:p>
          <a:p>
            <a:pPr>
              <a:buFont typeface="Monotype Sorts" pitchFamily="2" charset="2"/>
              <a:buNone/>
            </a:pPr>
            <a:r>
              <a:rPr lang="pt-PT" sz="1800" dirty="0"/>
              <a:t>	- montante de redução dos custos</a:t>
            </a:r>
          </a:p>
          <a:p>
            <a:pPr>
              <a:buFont typeface="Monotype Sorts" pitchFamily="2" charset="2"/>
              <a:buNone/>
            </a:pPr>
            <a:r>
              <a:rPr lang="pt-PT" sz="1800" dirty="0"/>
              <a:t>	- montante de aumento do preço.</a:t>
            </a:r>
          </a:p>
          <a:p>
            <a:pPr>
              <a:buFont typeface="Monotype Sorts" pitchFamily="2" charset="2"/>
              <a:buNone/>
            </a:pPr>
            <a:endParaRPr lang="pt-PT" sz="1800" dirty="0"/>
          </a:p>
          <a:p>
            <a:pPr>
              <a:buFont typeface="Monotype Sorts" pitchFamily="2" charset="2"/>
              <a:buNone/>
            </a:pPr>
            <a:r>
              <a:rPr lang="pt-PT" sz="1800" dirty="0"/>
              <a:t>.</a:t>
            </a:r>
          </a:p>
          <a:p>
            <a:pPr>
              <a:buFont typeface="Monotype Sorts" pitchFamily="2" charset="2"/>
              <a:buNone/>
            </a:pPr>
            <a:endParaRPr lang="pt-PT" sz="1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67B5B131-B23D-42F0-A6B0-19C51A277E55}" type="slidenum">
              <a:rPr lang="en-US"/>
              <a:pPr/>
              <a:t>12</a:t>
            </a:fld>
            <a:endParaRPr lang="en-US" dirty="0"/>
          </a:p>
        </p:txBody>
      </p:sp>
      <p:sp>
        <p:nvSpPr>
          <p:cNvPr id="172034" name="Rectangle 2"/>
          <p:cNvSpPr>
            <a:spLocks noGrp="1" noChangeArrowheads="1"/>
          </p:cNvSpPr>
          <p:nvPr>
            <p:ph type="title"/>
          </p:nvPr>
        </p:nvSpPr>
        <p:spPr/>
        <p:txBody>
          <a:bodyPr/>
          <a:lstStyle/>
          <a:p>
            <a:r>
              <a:rPr kumimoji="0" lang="en-US" sz="3200" b="1">
                <a:solidFill>
                  <a:srgbClr val="0000FF"/>
                </a:solidFill>
              </a:rPr>
              <a:t>6.3 Fusões e aquisições</a:t>
            </a:r>
            <a:endParaRPr kumimoji="0" lang="pt-PT" sz="3200" b="1">
              <a:solidFill>
                <a:srgbClr val="0000FF"/>
              </a:solidFill>
            </a:endParaRPr>
          </a:p>
        </p:txBody>
      </p:sp>
      <p:sp>
        <p:nvSpPr>
          <p:cNvPr id="172035" name="Rectangle 3"/>
          <p:cNvSpPr>
            <a:spLocks noGrp="1" noChangeArrowheads="1"/>
          </p:cNvSpPr>
          <p:nvPr>
            <p:ph type="body" sz="half" idx="1"/>
          </p:nvPr>
        </p:nvSpPr>
        <p:spPr>
          <a:xfrm>
            <a:off x="179388" y="1885950"/>
            <a:ext cx="8496300" cy="3919314"/>
          </a:xfrm>
        </p:spPr>
        <p:txBody>
          <a:bodyPr/>
          <a:lstStyle/>
          <a:p>
            <a:pPr>
              <a:buFont typeface="Monotype Sorts" pitchFamily="2" charset="2"/>
              <a:buNone/>
            </a:pPr>
            <a:endParaRPr lang="pt-PT" sz="1800" dirty="0"/>
          </a:p>
          <a:p>
            <a:pPr>
              <a:buFont typeface="Monotype Sorts" pitchFamily="2" charset="2"/>
              <a:buNone/>
            </a:pPr>
            <a:endParaRPr lang="pt-PT" sz="1800" dirty="0"/>
          </a:p>
          <a:p>
            <a:pPr>
              <a:buFont typeface="Monotype Sorts" pitchFamily="2" charset="2"/>
              <a:buNone/>
            </a:pPr>
            <a:endParaRPr lang="pt-PT" sz="1800" dirty="0"/>
          </a:p>
          <a:p>
            <a:pPr>
              <a:buFont typeface="Monotype Sorts" pitchFamily="2" charset="2"/>
              <a:buNone/>
            </a:pPr>
            <a:endParaRPr lang="pt-PT" sz="1800" dirty="0"/>
          </a:p>
        </p:txBody>
      </p:sp>
      <p:cxnSp>
        <p:nvCxnSpPr>
          <p:cNvPr id="7" name="Straight Arrow Connector 6"/>
          <p:cNvCxnSpPr/>
          <p:nvPr/>
        </p:nvCxnSpPr>
        <p:spPr bwMode="auto">
          <a:xfrm>
            <a:off x="1259632" y="5445224"/>
            <a:ext cx="626469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V="1">
            <a:off x="1691680" y="2492896"/>
            <a:ext cx="72008" cy="32403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Connector 10"/>
          <p:cNvCxnSpPr/>
          <p:nvPr/>
        </p:nvCxnSpPr>
        <p:spPr bwMode="auto">
          <a:xfrm>
            <a:off x="1763688" y="2852936"/>
            <a:ext cx="2880320" cy="244827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691680" y="4725144"/>
            <a:ext cx="396044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1691680" y="5157192"/>
            <a:ext cx="3816424" cy="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7" name="Straight Connector 16"/>
          <p:cNvCxnSpPr/>
          <p:nvPr/>
        </p:nvCxnSpPr>
        <p:spPr bwMode="auto">
          <a:xfrm>
            <a:off x="1763688" y="4293096"/>
            <a:ext cx="1656184" cy="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19" name="Straight Connector 18"/>
          <p:cNvCxnSpPr/>
          <p:nvPr/>
        </p:nvCxnSpPr>
        <p:spPr bwMode="auto">
          <a:xfrm>
            <a:off x="3419872" y="4293096"/>
            <a:ext cx="0" cy="1152128"/>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0" name="TextBox 19"/>
          <p:cNvSpPr txBox="1"/>
          <p:nvPr/>
        </p:nvSpPr>
        <p:spPr>
          <a:xfrm>
            <a:off x="827584" y="2420888"/>
            <a:ext cx="720080" cy="338554"/>
          </a:xfrm>
          <a:prstGeom prst="rect">
            <a:avLst/>
          </a:prstGeom>
          <a:noFill/>
        </p:spPr>
        <p:txBody>
          <a:bodyPr wrap="square" rtlCol="0">
            <a:spAutoFit/>
          </a:bodyPr>
          <a:lstStyle/>
          <a:p>
            <a:r>
              <a:rPr lang="pt-PT" sz="1600" dirty="0" smtClean="0"/>
              <a:t>P</a:t>
            </a:r>
            <a:endParaRPr lang="pt-PT" sz="1600" dirty="0"/>
          </a:p>
        </p:txBody>
      </p:sp>
      <p:sp>
        <p:nvSpPr>
          <p:cNvPr id="21" name="TextBox 20"/>
          <p:cNvSpPr txBox="1"/>
          <p:nvPr/>
        </p:nvSpPr>
        <p:spPr>
          <a:xfrm>
            <a:off x="7596336" y="5517232"/>
            <a:ext cx="511298" cy="338554"/>
          </a:xfrm>
          <a:prstGeom prst="rect">
            <a:avLst/>
          </a:prstGeom>
          <a:noFill/>
        </p:spPr>
        <p:txBody>
          <a:bodyPr wrap="square" rtlCol="0">
            <a:spAutoFit/>
          </a:bodyPr>
          <a:lstStyle/>
          <a:p>
            <a:r>
              <a:rPr lang="pt-PT" sz="1600" dirty="0" smtClean="0"/>
              <a:t>Q</a:t>
            </a:r>
            <a:endParaRPr lang="pt-PT" sz="1600" dirty="0"/>
          </a:p>
        </p:txBody>
      </p:sp>
      <p:sp>
        <p:nvSpPr>
          <p:cNvPr id="22" name="TextBox 21"/>
          <p:cNvSpPr txBox="1"/>
          <p:nvPr/>
        </p:nvSpPr>
        <p:spPr>
          <a:xfrm>
            <a:off x="1043608" y="5805264"/>
            <a:ext cx="6912768" cy="369332"/>
          </a:xfrm>
          <a:prstGeom prst="rect">
            <a:avLst/>
          </a:prstGeom>
          <a:noFill/>
        </p:spPr>
        <p:txBody>
          <a:bodyPr wrap="square" rtlCol="0">
            <a:spAutoFit/>
          </a:bodyPr>
          <a:lstStyle/>
          <a:p>
            <a:r>
              <a:rPr lang="pt-PT" sz="1800" b="1" dirty="0" smtClean="0"/>
              <a:t>Os possíveis efeitos de sentido contrário da fusão.</a:t>
            </a:r>
            <a:endParaRPr lang="pt-PT" sz="1800" b="1" dirty="0"/>
          </a:p>
        </p:txBody>
      </p:sp>
      <p:sp>
        <p:nvSpPr>
          <p:cNvPr id="23" name="TextBox 22"/>
          <p:cNvSpPr txBox="1"/>
          <p:nvPr/>
        </p:nvSpPr>
        <p:spPr>
          <a:xfrm>
            <a:off x="683568" y="6309320"/>
            <a:ext cx="7272808" cy="276999"/>
          </a:xfrm>
          <a:prstGeom prst="rect">
            <a:avLst/>
          </a:prstGeom>
          <a:noFill/>
        </p:spPr>
        <p:txBody>
          <a:bodyPr wrap="square" rtlCol="0">
            <a:spAutoFit/>
          </a:bodyPr>
          <a:lstStyle/>
          <a:p>
            <a:r>
              <a:rPr lang="pt-PT" dirty="0" smtClean="0"/>
              <a:t>Nota: Para simplificar faz-se custos marginais e médio constantes. O original da figura é do </a:t>
            </a:r>
            <a:r>
              <a:rPr lang="pt-PT" dirty="0" smtClean="0"/>
              <a:t>Nobel </a:t>
            </a:r>
            <a:r>
              <a:rPr lang="pt-PT" dirty="0" smtClean="0"/>
              <a:t>O. Williamson. </a:t>
            </a:r>
            <a:endParaRPr lang="pt-PT"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3732473-6629-4EE8-A123-C190C2ADD1AD}" type="slidenum">
              <a:rPr lang="en-US"/>
              <a:pPr/>
              <a:t>13</a:t>
            </a:fld>
            <a:endParaRPr lang="en-US"/>
          </a:p>
        </p:txBody>
      </p:sp>
      <p:sp>
        <p:nvSpPr>
          <p:cNvPr id="173058" name="Rectangle 2"/>
          <p:cNvSpPr>
            <a:spLocks noGrp="1" noChangeArrowheads="1"/>
          </p:cNvSpPr>
          <p:nvPr>
            <p:ph type="title"/>
          </p:nvPr>
        </p:nvSpPr>
        <p:spPr/>
        <p:txBody>
          <a:bodyPr/>
          <a:lstStyle/>
          <a:p>
            <a:r>
              <a:rPr kumimoji="0" lang="en-US" sz="3200" b="1">
                <a:solidFill>
                  <a:srgbClr val="0000FF"/>
                </a:solidFill>
              </a:rPr>
              <a:t>6.3 Fusões e aquisições</a:t>
            </a:r>
            <a:endParaRPr kumimoji="0" lang="pt-PT" sz="3200" b="1">
              <a:solidFill>
                <a:srgbClr val="0000FF"/>
              </a:solidFill>
            </a:endParaRPr>
          </a:p>
        </p:txBody>
      </p:sp>
      <p:sp>
        <p:nvSpPr>
          <p:cNvPr id="173059" name="Rectangle 3"/>
          <p:cNvSpPr>
            <a:spLocks noGrp="1" noChangeArrowheads="1"/>
          </p:cNvSpPr>
          <p:nvPr>
            <p:ph type="body" sz="half" idx="1"/>
          </p:nvPr>
        </p:nvSpPr>
        <p:spPr>
          <a:xfrm>
            <a:off x="250825" y="1557338"/>
            <a:ext cx="8713788" cy="5043487"/>
          </a:xfrm>
        </p:spPr>
        <p:txBody>
          <a:bodyPr/>
          <a:lstStyle/>
          <a:p>
            <a:pPr>
              <a:buFont typeface="Monotype Sorts" pitchFamily="2" charset="2"/>
              <a:buNone/>
            </a:pPr>
            <a:r>
              <a:rPr lang="pt-PT" sz="1800" dirty="0"/>
              <a:t>...mas também de factores institucionais e estratégicos:</a:t>
            </a:r>
          </a:p>
          <a:p>
            <a:pPr>
              <a:buFont typeface="Monotype Sorts" pitchFamily="2" charset="2"/>
              <a:buNone/>
            </a:pPr>
            <a:r>
              <a:rPr lang="pt-PT" sz="1800" u="sng" dirty="0"/>
              <a:t>Quer por parte das </a:t>
            </a:r>
            <a:r>
              <a:rPr lang="pt-PT" sz="1800" b="1" u="sng" dirty="0"/>
              <a:t>empresas</a:t>
            </a:r>
            <a:r>
              <a:rPr lang="pt-PT" sz="1800" u="sng" dirty="0"/>
              <a:t>:</a:t>
            </a:r>
          </a:p>
          <a:p>
            <a:pPr>
              <a:buFont typeface="Monotype Sorts" pitchFamily="2" charset="2"/>
              <a:buNone/>
            </a:pPr>
            <a:r>
              <a:rPr lang="pt-PT" sz="1800" dirty="0"/>
              <a:t>		Efeitos </a:t>
            </a:r>
            <a:r>
              <a:rPr lang="pt-PT" sz="1800" i="1" dirty="0"/>
              <a:t>unilaterais</a:t>
            </a:r>
            <a:r>
              <a:rPr lang="pt-PT" sz="1800" dirty="0"/>
              <a:t> das fusões:</a:t>
            </a:r>
          </a:p>
          <a:p>
            <a:pPr>
              <a:buFont typeface="Monotype Sorts" pitchFamily="2" charset="2"/>
              <a:buNone/>
            </a:pPr>
            <a:r>
              <a:rPr lang="pt-PT" sz="1800" dirty="0"/>
              <a:t>	- actuação da empresa pós fusão no sentido de aumento de preço independentemente do </a:t>
            </a:r>
            <a:r>
              <a:rPr lang="pt-PT" sz="1800" dirty="0" smtClean="0"/>
              <a:t>comportamento </a:t>
            </a:r>
            <a:r>
              <a:rPr lang="pt-PT" sz="1800" dirty="0"/>
              <a:t>das concorrentes..</a:t>
            </a:r>
          </a:p>
          <a:p>
            <a:pPr>
              <a:buFont typeface="Monotype Sorts" pitchFamily="2" charset="2"/>
              <a:buNone/>
            </a:pPr>
            <a:r>
              <a:rPr lang="pt-PT" sz="1800" dirty="0"/>
              <a:t>		Efeitos </a:t>
            </a:r>
            <a:r>
              <a:rPr lang="pt-PT" sz="1800" i="1" dirty="0"/>
              <a:t>coordenados:</a:t>
            </a:r>
          </a:p>
          <a:p>
            <a:pPr>
              <a:buFont typeface="Monotype Sorts" pitchFamily="2" charset="2"/>
              <a:buNone/>
            </a:pPr>
            <a:r>
              <a:rPr lang="pt-PT" sz="1800" dirty="0"/>
              <a:t>	Actuação conjugada da nova empresa e das restantes empresas do mercado no sentido da subida de preços</a:t>
            </a:r>
          </a:p>
          <a:p>
            <a:pPr>
              <a:buFont typeface="Monotype Sorts" pitchFamily="2" charset="2"/>
              <a:buNone/>
            </a:pPr>
            <a:r>
              <a:rPr lang="pt-PT" sz="1800" u="sng" dirty="0"/>
              <a:t>Quer da </a:t>
            </a:r>
            <a:r>
              <a:rPr lang="pt-PT" sz="1800" b="1" u="sng" dirty="0"/>
              <a:t>entidade reguladora </a:t>
            </a:r>
            <a:r>
              <a:rPr lang="pt-PT" sz="1800" u="sng" dirty="0"/>
              <a:t>protectora da concorrência que deve estimar</a:t>
            </a:r>
            <a:r>
              <a:rPr lang="pt-PT" sz="1800" dirty="0"/>
              <a:t>:</a:t>
            </a:r>
          </a:p>
          <a:p>
            <a:pPr>
              <a:buFont typeface="Monotype Sorts" pitchFamily="2" charset="2"/>
              <a:buNone/>
            </a:pPr>
            <a:r>
              <a:rPr lang="pt-PT" sz="1800" dirty="0"/>
              <a:t>	- efeitos nos custos</a:t>
            </a:r>
          </a:p>
          <a:p>
            <a:pPr>
              <a:buFont typeface="Monotype Sorts" pitchFamily="2" charset="2"/>
              <a:buNone/>
            </a:pPr>
            <a:r>
              <a:rPr lang="pt-PT" sz="1800" dirty="0"/>
              <a:t>	- delimitar qual a </a:t>
            </a:r>
            <a:r>
              <a:rPr lang="pt-PT" sz="1800" u="sng" dirty="0"/>
              <a:t>dimensão</a:t>
            </a:r>
            <a:r>
              <a:rPr lang="pt-PT" sz="1800" dirty="0"/>
              <a:t> do mercado geograficamente relevante</a:t>
            </a:r>
          </a:p>
          <a:p>
            <a:pPr>
              <a:buFont typeface="Monotype Sorts" pitchFamily="2" charset="2"/>
              <a:buNone/>
            </a:pPr>
            <a:r>
              <a:rPr lang="pt-PT" sz="1800" dirty="0"/>
              <a:t>	- efeitos no </a:t>
            </a:r>
            <a:r>
              <a:rPr lang="pt-PT" sz="1800" u="sng" dirty="0"/>
              <a:t>grau de concentração no mercado relevante</a:t>
            </a:r>
            <a:r>
              <a:rPr lang="pt-PT" sz="1800" dirty="0"/>
              <a:t> (herfindal ou outros).</a:t>
            </a:r>
          </a:p>
          <a:p>
            <a:pPr>
              <a:buFont typeface="Monotype Sorts" pitchFamily="2" charset="2"/>
              <a:buNone/>
            </a:pPr>
            <a:r>
              <a:rPr lang="pt-PT" sz="1800" dirty="0"/>
              <a:t>	- efeitos nos preços, ...</a:t>
            </a:r>
          </a:p>
          <a:p>
            <a:pPr>
              <a:buFont typeface="Monotype Sorts" pitchFamily="2" charset="2"/>
              <a:buNone/>
            </a:pPr>
            <a:r>
              <a:rPr lang="pt-PT" sz="1800" dirty="0"/>
              <a:t>A decisão da AdC pode ser no sentido de rejeitar a fusão ou aceitá-la sob condições.</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8070FE47-9980-4D41-9F07-226DDF39D7B3}" type="slidenum">
              <a:rPr lang="en-US"/>
              <a:pPr/>
              <a:t>14</a:t>
            </a:fld>
            <a:endParaRPr lang="en-US"/>
          </a:p>
        </p:txBody>
      </p:sp>
      <p:sp>
        <p:nvSpPr>
          <p:cNvPr id="174082" name="Rectangle 2"/>
          <p:cNvSpPr>
            <a:spLocks noGrp="1" noChangeArrowheads="1"/>
          </p:cNvSpPr>
          <p:nvPr>
            <p:ph type="title"/>
          </p:nvPr>
        </p:nvSpPr>
        <p:spPr/>
        <p:txBody>
          <a:bodyPr/>
          <a:lstStyle/>
          <a:p>
            <a:r>
              <a:rPr kumimoji="0" lang="en-US" sz="3200" b="1">
                <a:solidFill>
                  <a:srgbClr val="0000FF"/>
                </a:solidFill>
              </a:rPr>
              <a:t>6.4 Acordos verticais</a:t>
            </a:r>
            <a:endParaRPr kumimoji="0" lang="pt-PT" sz="3200" b="1">
              <a:solidFill>
                <a:srgbClr val="0000FF"/>
              </a:solidFill>
            </a:endParaRPr>
          </a:p>
        </p:txBody>
      </p:sp>
      <p:sp>
        <p:nvSpPr>
          <p:cNvPr id="174083" name="Rectangle 3"/>
          <p:cNvSpPr>
            <a:spLocks noGrp="1" noChangeArrowheads="1"/>
          </p:cNvSpPr>
          <p:nvPr>
            <p:ph type="body" sz="half" idx="1"/>
          </p:nvPr>
        </p:nvSpPr>
        <p:spPr>
          <a:xfrm>
            <a:off x="250825" y="1557338"/>
            <a:ext cx="8713788" cy="5043487"/>
          </a:xfrm>
        </p:spPr>
        <p:txBody>
          <a:bodyPr/>
          <a:lstStyle/>
          <a:p>
            <a:pPr>
              <a:lnSpc>
                <a:spcPct val="80000"/>
              </a:lnSpc>
              <a:buFont typeface="Monotype Sorts" pitchFamily="2" charset="2"/>
              <a:buNone/>
            </a:pPr>
            <a:r>
              <a:rPr lang="pt-PT" sz="1800" i="1"/>
              <a:t>Acordos verticais</a:t>
            </a:r>
            <a:r>
              <a:rPr lang="pt-PT" sz="1800"/>
              <a:t>, são acordos feitos por empresas que se situam em fases diferentes do circuito económico, sendo o mais simples caso o acordo entre uma empresa produtora e outra que vende “a retalho” o bem aos consumidores.</a:t>
            </a:r>
          </a:p>
          <a:p>
            <a:pPr>
              <a:lnSpc>
                <a:spcPct val="80000"/>
              </a:lnSpc>
              <a:buFont typeface="Monotype Sorts" pitchFamily="2" charset="2"/>
              <a:buNone/>
            </a:pPr>
            <a:endParaRPr lang="pt-PT" sz="1800"/>
          </a:p>
          <a:p>
            <a:pPr>
              <a:lnSpc>
                <a:spcPct val="80000"/>
              </a:lnSpc>
              <a:buFont typeface="Monotype Sorts" pitchFamily="2" charset="2"/>
              <a:buNone/>
            </a:pPr>
            <a:r>
              <a:rPr lang="pt-PT" sz="1800"/>
              <a:t>Tipos de acordos:</a:t>
            </a:r>
          </a:p>
          <a:p>
            <a:pPr>
              <a:lnSpc>
                <a:spcPct val="80000"/>
              </a:lnSpc>
              <a:buFontTx/>
              <a:buChar char="-"/>
            </a:pPr>
            <a:r>
              <a:rPr lang="pt-PT" sz="1800" u="sng"/>
              <a:t>Acordos de exclusividade</a:t>
            </a:r>
            <a:r>
              <a:rPr lang="pt-PT" sz="1800"/>
              <a:t> – o fabricante não permite que o vendedor comercialize produtos de concorrentes.</a:t>
            </a:r>
          </a:p>
          <a:p>
            <a:pPr>
              <a:lnSpc>
                <a:spcPct val="80000"/>
              </a:lnSpc>
              <a:buFontTx/>
              <a:buChar char="-"/>
            </a:pPr>
            <a:r>
              <a:rPr lang="pt-PT" sz="1800"/>
              <a:t> </a:t>
            </a:r>
            <a:r>
              <a:rPr lang="pt-PT" sz="1800" u="sng"/>
              <a:t>Acordos de delimitação territorial</a:t>
            </a:r>
            <a:r>
              <a:rPr lang="pt-PT" sz="1800"/>
              <a:t> - o fabricante só permite que o vendedor comercialize o produto numa dada área geográfica.</a:t>
            </a:r>
          </a:p>
          <a:p>
            <a:pPr>
              <a:lnSpc>
                <a:spcPct val="80000"/>
              </a:lnSpc>
              <a:buFontTx/>
              <a:buChar char="-"/>
            </a:pPr>
            <a:r>
              <a:rPr lang="pt-PT" sz="1800" u="sng"/>
              <a:t>Acordo de preços de revenda</a:t>
            </a:r>
            <a:r>
              <a:rPr lang="pt-PT" sz="1800"/>
              <a:t> – o fabricante estabelece qual o preço a que o produto deve ser vendido.</a:t>
            </a:r>
          </a:p>
          <a:p>
            <a:pPr>
              <a:lnSpc>
                <a:spcPct val="80000"/>
              </a:lnSpc>
              <a:buFontTx/>
              <a:buChar char="-"/>
            </a:pPr>
            <a:endParaRPr lang="pt-PT" sz="1800"/>
          </a:p>
          <a:p>
            <a:pPr>
              <a:lnSpc>
                <a:spcPct val="80000"/>
              </a:lnSpc>
              <a:buFontTx/>
              <a:buChar char="-"/>
            </a:pPr>
            <a:r>
              <a:rPr lang="pt-PT" sz="1800"/>
              <a:t>Qualquer acordo (que pode incluir só uma característica ou as três: </a:t>
            </a:r>
            <a:r>
              <a:rPr lang="pt-PT" sz="1800" i="1"/>
              <a:t>ex:franchising</a:t>
            </a:r>
            <a:r>
              <a:rPr lang="pt-PT" sz="1800"/>
              <a:t>) é uma restrição à concorrência.</a:t>
            </a:r>
          </a:p>
          <a:p>
            <a:pPr>
              <a:lnSpc>
                <a:spcPct val="80000"/>
              </a:lnSpc>
              <a:buFontTx/>
              <a:buChar char="-"/>
            </a:pPr>
            <a:endParaRPr lang="pt-PT" sz="1800"/>
          </a:p>
          <a:p>
            <a:pPr>
              <a:lnSpc>
                <a:spcPct val="80000"/>
              </a:lnSpc>
              <a:buFontTx/>
              <a:buChar char="-"/>
            </a:pPr>
            <a:r>
              <a:rPr lang="pt-PT" sz="1800"/>
              <a:t>Por que razão se fazem acordos e não se faz a integração de duas (ou mais) empresas em diferentes fases da cadeia produtiva (e de valor) numa só? </a:t>
            </a:r>
          </a:p>
          <a:p>
            <a:pPr>
              <a:lnSpc>
                <a:spcPct val="80000"/>
              </a:lnSpc>
              <a:buFontTx/>
              <a:buChar char="-"/>
            </a:pPr>
            <a:r>
              <a:rPr lang="pt-PT" sz="1800"/>
              <a:t>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96048F0B-C3B9-406C-97A4-EEF3777F0CEB}" type="slidenum">
              <a:rPr lang="en-US"/>
              <a:pPr/>
              <a:t>15</a:t>
            </a:fld>
            <a:endParaRPr lang="en-US"/>
          </a:p>
        </p:txBody>
      </p:sp>
      <p:sp>
        <p:nvSpPr>
          <p:cNvPr id="175106" name="Rectangle 2"/>
          <p:cNvSpPr>
            <a:spLocks noGrp="1" noChangeArrowheads="1"/>
          </p:cNvSpPr>
          <p:nvPr>
            <p:ph type="title"/>
          </p:nvPr>
        </p:nvSpPr>
        <p:spPr/>
        <p:txBody>
          <a:bodyPr/>
          <a:lstStyle/>
          <a:p>
            <a:r>
              <a:rPr kumimoji="0" lang="en-US" sz="3200" b="1">
                <a:solidFill>
                  <a:srgbClr val="0000FF"/>
                </a:solidFill>
              </a:rPr>
              <a:t>6.4 Acordos verticais</a:t>
            </a:r>
            <a:endParaRPr kumimoji="0" lang="pt-PT" sz="3200" b="1">
              <a:solidFill>
                <a:srgbClr val="0000FF"/>
              </a:solidFill>
            </a:endParaRPr>
          </a:p>
        </p:txBody>
      </p:sp>
      <p:sp>
        <p:nvSpPr>
          <p:cNvPr id="175107" name="Rectangle 3"/>
          <p:cNvSpPr>
            <a:spLocks noGrp="1" noChangeArrowheads="1"/>
          </p:cNvSpPr>
          <p:nvPr>
            <p:ph type="body" sz="half" idx="1"/>
          </p:nvPr>
        </p:nvSpPr>
        <p:spPr>
          <a:xfrm>
            <a:off x="250825" y="1484313"/>
            <a:ext cx="8713788" cy="5116512"/>
          </a:xfrm>
        </p:spPr>
        <p:txBody>
          <a:bodyPr/>
          <a:lstStyle/>
          <a:p>
            <a:pPr>
              <a:lnSpc>
                <a:spcPct val="80000"/>
              </a:lnSpc>
              <a:buFont typeface="Monotype Sorts" pitchFamily="2" charset="2"/>
              <a:buNone/>
            </a:pPr>
            <a:r>
              <a:rPr lang="pt-PT" sz="1800"/>
              <a:t>Esta é uma questão importante e já velha na teoria económica (Coase e Williamson) cuja resposta deriva de uma comparação entre os </a:t>
            </a:r>
            <a:r>
              <a:rPr lang="pt-PT" sz="1800" i="1"/>
              <a:t>custos de transacção mercantis</a:t>
            </a:r>
            <a:r>
              <a:rPr lang="pt-PT" sz="1800"/>
              <a:t> (de se usar o mercado), e os </a:t>
            </a:r>
            <a:r>
              <a:rPr lang="pt-PT" sz="1800" i="1"/>
              <a:t>custos de transacção de internalização</a:t>
            </a:r>
            <a:r>
              <a:rPr lang="pt-PT" sz="1800"/>
              <a:t> (ou de integração vertical).</a:t>
            </a:r>
          </a:p>
          <a:p>
            <a:pPr>
              <a:lnSpc>
                <a:spcPct val="80000"/>
              </a:lnSpc>
              <a:buFont typeface="Monotype Sorts" pitchFamily="2" charset="2"/>
              <a:buNone/>
            </a:pPr>
            <a:r>
              <a:rPr lang="pt-PT" sz="2000"/>
              <a:t> </a:t>
            </a:r>
          </a:p>
          <a:p>
            <a:pPr>
              <a:lnSpc>
                <a:spcPct val="80000"/>
              </a:lnSpc>
              <a:buFont typeface="Monotype Sorts" pitchFamily="2" charset="2"/>
              <a:buNone/>
            </a:pPr>
            <a:r>
              <a:rPr lang="pt-PT" sz="1600" u="sng"/>
              <a:t>Custo de se usar o mecanismo de preços</a:t>
            </a:r>
            <a:r>
              <a:rPr lang="pt-PT" sz="1600"/>
              <a:t>: </a:t>
            </a:r>
          </a:p>
          <a:p>
            <a:pPr>
              <a:lnSpc>
                <a:spcPct val="80000"/>
              </a:lnSpc>
              <a:buFontTx/>
              <a:buChar char="-"/>
            </a:pPr>
            <a:r>
              <a:rPr lang="pt-PT" sz="1600"/>
              <a:t>Custos de informação de conhecer os recursos produtivos; os seus preços, as suas qualidades (ex. Mão de obra);de negociar com vários fornecedores, celebrar contratos e custos fiscais.</a:t>
            </a:r>
          </a:p>
          <a:p>
            <a:pPr>
              <a:lnSpc>
                <a:spcPct val="80000"/>
              </a:lnSpc>
              <a:buFontTx/>
              <a:buChar char="-"/>
            </a:pPr>
            <a:r>
              <a:rPr lang="pt-PT" sz="1600"/>
              <a:t>Se a cadeia produtiva é A-B-C, a maximização do lucro de C não é a que maximizaria o lucro conjunto (ABC) </a:t>
            </a:r>
          </a:p>
          <a:p>
            <a:pPr>
              <a:lnSpc>
                <a:spcPct val="80000"/>
              </a:lnSpc>
              <a:buFontTx/>
              <a:buChar char="-"/>
            </a:pPr>
            <a:endParaRPr lang="pt-PT" sz="1600"/>
          </a:p>
          <a:p>
            <a:pPr>
              <a:lnSpc>
                <a:spcPct val="80000"/>
              </a:lnSpc>
              <a:buFontTx/>
              <a:buNone/>
            </a:pPr>
            <a:r>
              <a:rPr lang="pt-PT" sz="1600" u="sng"/>
              <a:t>Custo de se usar a integração vertical numa única empresa</a:t>
            </a:r>
            <a:r>
              <a:rPr lang="pt-PT" sz="1600"/>
              <a:t>: custos de rigidez laboral, custos do exercício de autoridade, custos de monitorização nas relações accionistas/CA e CA/trabalhadores.</a:t>
            </a:r>
          </a:p>
          <a:p>
            <a:pPr>
              <a:lnSpc>
                <a:spcPct val="80000"/>
              </a:lnSpc>
              <a:buFontTx/>
              <a:buChar char="-"/>
            </a:pPr>
            <a:endParaRPr lang="pt-PT" sz="1600"/>
          </a:p>
          <a:p>
            <a:pPr>
              <a:lnSpc>
                <a:spcPct val="80000"/>
              </a:lnSpc>
              <a:buFontTx/>
              <a:buChar char="-"/>
            </a:pPr>
            <a:r>
              <a:rPr lang="pt-PT" sz="1600" u="sng"/>
              <a:t>A integração (vertical e horizontal) óptima </a:t>
            </a:r>
            <a:r>
              <a:rPr lang="pt-PT" sz="1600"/>
              <a:t>é a que minimiza os custos de transacção.</a:t>
            </a:r>
          </a:p>
          <a:p>
            <a:pPr>
              <a:lnSpc>
                <a:spcPct val="80000"/>
              </a:lnSpc>
              <a:buFontTx/>
              <a:buChar char="-"/>
            </a:pPr>
            <a:endParaRPr lang="pt-PT" sz="1600"/>
          </a:p>
          <a:p>
            <a:pPr>
              <a:lnSpc>
                <a:spcPct val="80000"/>
              </a:lnSpc>
              <a:buFontTx/>
              <a:buChar char="-"/>
            </a:pPr>
            <a:r>
              <a:rPr lang="pt-PT" sz="1600" u="sng"/>
              <a:t>Os acordos verticais</a:t>
            </a:r>
            <a:r>
              <a:rPr lang="pt-PT" sz="1600"/>
              <a:t> são uma forma de se obterem os benefícios de ter empresas independentes, mas alinhando os interesses das diferentes empresas.</a:t>
            </a:r>
          </a:p>
          <a:p>
            <a:pPr>
              <a:lnSpc>
                <a:spcPct val="80000"/>
              </a:lnSpc>
              <a:buFontTx/>
              <a:buChar char="-"/>
            </a:pPr>
            <a:r>
              <a:rPr lang="pt-PT" sz="1600"/>
              <a:t>Será que isto beneficia o consumidor?... Depende</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E86AED6-CFC3-4B1B-A42B-0DD09BA079D1}" type="slidenum">
              <a:rPr lang="en-US"/>
              <a:pPr/>
              <a:t>16</a:t>
            </a:fld>
            <a:endParaRPr lang="en-US"/>
          </a:p>
        </p:txBody>
      </p:sp>
      <p:sp>
        <p:nvSpPr>
          <p:cNvPr id="176130" name="Rectangle 2"/>
          <p:cNvSpPr>
            <a:spLocks noGrp="1" noChangeArrowheads="1"/>
          </p:cNvSpPr>
          <p:nvPr>
            <p:ph type="title"/>
          </p:nvPr>
        </p:nvSpPr>
        <p:spPr/>
        <p:txBody>
          <a:bodyPr/>
          <a:lstStyle/>
          <a:p>
            <a:r>
              <a:rPr kumimoji="0" lang="en-US" sz="3200" b="1">
                <a:solidFill>
                  <a:srgbClr val="0000FF"/>
                </a:solidFill>
              </a:rPr>
              <a:t>6.4 Acordos verticais</a:t>
            </a:r>
            <a:endParaRPr kumimoji="0" lang="pt-PT" sz="3200" b="1">
              <a:solidFill>
                <a:srgbClr val="0000FF"/>
              </a:solidFill>
            </a:endParaRPr>
          </a:p>
        </p:txBody>
      </p:sp>
      <p:sp>
        <p:nvSpPr>
          <p:cNvPr id="176131" name="Rectangle 3"/>
          <p:cNvSpPr>
            <a:spLocks noGrp="1" noChangeArrowheads="1"/>
          </p:cNvSpPr>
          <p:nvPr>
            <p:ph type="body" sz="half" idx="1"/>
          </p:nvPr>
        </p:nvSpPr>
        <p:spPr>
          <a:xfrm>
            <a:off x="250825" y="1484313"/>
            <a:ext cx="8713788" cy="5116512"/>
          </a:xfrm>
        </p:spPr>
        <p:txBody>
          <a:bodyPr/>
          <a:lstStyle/>
          <a:p>
            <a:pPr>
              <a:buFont typeface="Monotype Sorts" pitchFamily="2" charset="2"/>
              <a:buNone/>
            </a:pPr>
            <a:r>
              <a:rPr lang="pt-PT" sz="2000"/>
              <a:t>Preços de revenda mínimos em acordos verticais podem ser utilizados para:</a:t>
            </a:r>
          </a:p>
          <a:p>
            <a:pPr>
              <a:buFontTx/>
              <a:buChar char="-"/>
            </a:pPr>
            <a:r>
              <a:rPr lang="pt-PT" sz="2000"/>
              <a:t>Criar condições para que todos os revendedores forneçam serviços de atendimento </a:t>
            </a:r>
          </a:p>
          <a:p>
            <a:pPr>
              <a:buFontTx/>
              <a:buChar char="-"/>
            </a:pPr>
            <a:r>
              <a:rPr lang="pt-PT" sz="1800"/>
              <a:t>Criar condições para que (com delimitação geográfica) produtores possam fazer formação técnica aos “revendedores autorizados”.</a:t>
            </a:r>
          </a:p>
          <a:p>
            <a:pPr>
              <a:buFontTx/>
              <a:buChar char="-"/>
            </a:pPr>
            <a:r>
              <a:rPr lang="pt-PT" sz="1800"/>
              <a:t> Criar condições para que os produtores ofereçam garantias nos seus produtos, o que num mercado “aberto e concorrencial” no comércio a retalho poderia ser complicado.</a:t>
            </a:r>
          </a:p>
          <a:p>
            <a:pPr>
              <a:buFontTx/>
              <a:buChar char="-"/>
            </a:pPr>
            <a:r>
              <a:rPr lang="pt-PT" sz="1800"/>
              <a:t>Permitir a permanência de mais empresas no mercado, mesmo aquelas com margens mais pequenas, sendo este custo de ineficiência compensado por uma maior cobertura geográfica da oferta dos produtos (ex. preço fixo do livro).</a:t>
            </a:r>
          </a:p>
          <a:p>
            <a:pPr>
              <a:buFontTx/>
              <a:buChar char="-"/>
            </a:pPr>
            <a:endParaRPr lang="pt-PT" sz="1800"/>
          </a:p>
          <a:p>
            <a:pPr>
              <a:buFontTx/>
              <a:buChar char="-"/>
            </a:pPr>
            <a:r>
              <a:rPr lang="pt-PT" sz="1800"/>
              <a:t>Mas também pode ser instrumentos para:</a:t>
            </a:r>
          </a:p>
          <a:p>
            <a:pPr>
              <a:buFontTx/>
              <a:buChar char="-"/>
            </a:pPr>
            <a:r>
              <a:rPr lang="pt-PT" sz="1800"/>
              <a:t>- substituir o efeito que uma cartelização de retalhistas obteria na determinação do preço.</a:t>
            </a:r>
          </a:p>
          <a:p>
            <a:pPr>
              <a:buFontTx/>
              <a:buChar char="-"/>
            </a:pPr>
            <a:r>
              <a:rPr lang="pt-PT" sz="1800"/>
              <a:t>- salvaguardar empresdas ineficientes.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2F7C721-31FA-4334-A1FF-6ED18733E7A2}" type="slidenum">
              <a:rPr lang="en-US"/>
              <a:pPr/>
              <a:t>17</a:t>
            </a:fld>
            <a:endParaRPr lang="en-US"/>
          </a:p>
        </p:txBody>
      </p:sp>
      <p:sp>
        <p:nvSpPr>
          <p:cNvPr id="177154" name="Rectangle 2"/>
          <p:cNvSpPr>
            <a:spLocks noGrp="1" noChangeArrowheads="1"/>
          </p:cNvSpPr>
          <p:nvPr>
            <p:ph type="title"/>
          </p:nvPr>
        </p:nvSpPr>
        <p:spPr/>
        <p:txBody>
          <a:bodyPr/>
          <a:lstStyle/>
          <a:p>
            <a:r>
              <a:rPr kumimoji="0" lang="en-US" sz="3200" b="1">
                <a:solidFill>
                  <a:srgbClr val="0000FF"/>
                </a:solidFill>
              </a:rPr>
              <a:t>6.5 práticas individuais</a:t>
            </a:r>
            <a:endParaRPr kumimoji="0" lang="pt-PT" sz="3200" b="1">
              <a:solidFill>
                <a:srgbClr val="0000FF"/>
              </a:solidFill>
            </a:endParaRPr>
          </a:p>
        </p:txBody>
      </p:sp>
      <p:sp>
        <p:nvSpPr>
          <p:cNvPr id="177155" name="Rectangle 3"/>
          <p:cNvSpPr>
            <a:spLocks noGrp="1" noChangeArrowheads="1"/>
          </p:cNvSpPr>
          <p:nvPr>
            <p:ph type="body" sz="half" idx="1"/>
          </p:nvPr>
        </p:nvSpPr>
        <p:spPr>
          <a:xfrm>
            <a:off x="250825" y="1484313"/>
            <a:ext cx="8713788" cy="5116512"/>
          </a:xfrm>
        </p:spPr>
        <p:txBody>
          <a:bodyPr/>
          <a:lstStyle/>
          <a:p>
            <a:pPr>
              <a:buFont typeface="Monotype Sorts" pitchFamily="2" charset="2"/>
              <a:buNone/>
            </a:pPr>
            <a:r>
              <a:rPr lang="pt-PT" sz="2000"/>
              <a:t>Objecto do direito da concorrência não são apenas práticas de acordos entre empresas, mas também práticas individuais de empresas.</a:t>
            </a:r>
          </a:p>
          <a:p>
            <a:pPr>
              <a:buFont typeface="Monotype Sorts" pitchFamily="2" charset="2"/>
              <a:buNone/>
            </a:pPr>
            <a:endParaRPr lang="pt-PT" sz="2000"/>
          </a:p>
          <a:p>
            <a:pPr>
              <a:buFont typeface="Monotype Sorts" pitchFamily="2" charset="2"/>
              <a:buNone/>
            </a:pPr>
            <a:r>
              <a:rPr lang="pt-PT" sz="2000"/>
              <a:t>Entre estas salienta-se:</a:t>
            </a:r>
          </a:p>
          <a:p>
            <a:pPr>
              <a:buFont typeface="Monotype Sorts" pitchFamily="2" charset="2"/>
              <a:buNone/>
            </a:pPr>
            <a:endParaRPr lang="pt-PT" sz="2000"/>
          </a:p>
          <a:p>
            <a:pPr>
              <a:buFont typeface="Monotype Sorts" pitchFamily="2" charset="2"/>
              <a:buNone/>
            </a:pPr>
            <a:r>
              <a:rPr lang="pt-PT" sz="2000"/>
              <a:t>-    A discriminação de preços – com vista à obtenção do excedente do 	consumidor.</a:t>
            </a:r>
          </a:p>
          <a:p>
            <a:pPr>
              <a:buFont typeface="Monotype Sorts" pitchFamily="2" charset="2"/>
              <a:buNone/>
            </a:pPr>
            <a:endParaRPr lang="pt-PT" sz="2000"/>
          </a:p>
          <a:p>
            <a:pPr>
              <a:buFont typeface="Monotype Sorts" pitchFamily="2" charset="2"/>
              <a:buNone/>
            </a:pPr>
            <a:r>
              <a:rPr lang="pt-PT" sz="2000"/>
              <a:t>-	A prática de preços predatórios durante periodos limitados de tempo para aniquilar empresas rivais ou para</a:t>
            </a:r>
            <a:endParaRPr lang="pt-PT" sz="180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9A83624-CEEB-4CD6-B54D-92BF970A7CE3}" type="slidenum">
              <a:rPr lang="en-US"/>
              <a:pPr/>
              <a:t>18</a:t>
            </a:fld>
            <a:endParaRPr lang="en-US"/>
          </a:p>
        </p:txBody>
      </p:sp>
      <p:sp>
        <p:nvSpPr>
          <p:cNvPr id="178178" name="Rectangle 2"/>
          <p:cNvSpPr>
            <a:spLocks noGrp="1" noChangeArrowheads="1"/>
          </p:cNvSpPr>
          <p:nvPr>
            <p:ph type="title"/>
          </p:nvPr>
        </p:nvSpPr>
        <p:spPr/>
        <p:txBody>
          <a:bodyPr/>
          <a:lstStyle/>
          <a:p>
            <a:r>
              <a:rPr kumimoji="0" lang="en-US" sz="3200" b="1" dirty="0">
                <a:solidFill>
                  <a:srgbClr val="0000FF"/>
                </a:solidFill>
              </a:rPr>
              <a:t>6.6 </a:t>
            </a:r>
            <a:r>
              <a:rPr kumimoji="0" lang="en-US" sz="3200" b="1" dirty="0" err="1" smtClean="0">
                <a:solidFill>
                  <a:srgbClr val="0000FF"/>
                </a:solidFill>
              </a:rPr>
              <a:t>Casos</a:t>
            </a:r>
            <a:r>
              <a:rPr kumimoji="0" lang="en-US" sz="3200" b="1" dirty="0" smtClean="0">
                <a:solidFill>
                  <a:srgbClr val="0000FF"/>
                </a:solidFill>
              </a:rPr>
              <a:t> </a:t>
            </a:r>
            <a:r>
              <a:rPr kumimoji="0" lang="en-US" sz="3200" b="1" dirty="0" err="1" smtClean="0">
                <a:solidFill>
                  <a:srgbClr val="0000FF"/>
                </a:solidFill>
              </a:rPr>
              <a:t>em</a:t>
            </a:r>
            <a:r>
              <a:rPr kumimoji="0" lang="en-US" sz="3200" b="1" dirty="0" smtClean="0">
                <a:solidFill>
                  <a:srgbClr val="0000FF"/>
                </a:solidFill>
              </a:rPr>
              <a:t> Portugal: o </a:t>
            </a:r>
            <a:r>
              <a:rPr kumimoji="0" lang="en-US" sz="3200" b="1" dirty="0" err="1">
                <a:solidFill>
                  <a:srgbClr val="0000FF"/>
                </a:solidFill>
              </a:rPr>
              <a:t>caso</a:t>
            </a:r>
            <a:r>
              <a:rPr kumimoji="0" lang="en-US" sz="3200" b="1" dirty="0">
                <a:solidFill>
                  <a:srgbClr val="0000FF"/>
                </a:solidFill>
              </a:rPr>
              <a:t> </a:t>
            </a:r>
            <a:r>
              <a:rPr kumimoji="0" lang="en-US" sz="3200" b="1" dirty="0" smtClean="0">
                <a:solidFill>
                  <a:srgbClr val="0000FF"/>
                </a:solidFill>
              </a:rPr>
              <a:t>do </a:t>
            </a:r>
            <a:r>
              <a:rPr kumimoji="0" lang="en-US" sz="3200" b="1" dirty="0" err="1" smtClean="0">
                <a:solidFill>
                  <a:srgbClr val="0000FF"/>
                </a:solidFill>
              </a:rPr>
              <a:t>governo</a:t>
            </a:r>
            <a:r>
              <a:rPr kumimoji="0" lang="en-US" sz="3200" b="1" dirty="0" smtClean="0">
                <a:solidFill>
                  <a:srgbClr val="0000FF"/>
                </a:solidFill>
              </a:rPr>
              <a:t> da R.A.M.</a:t>
            </a:r>
            <a:endParaRPr kumimoji="0" lang="pt-PT" sz="3200" b="1" dirty="0">
              <a:solidFill>
                <a:srgbClr val="0000FF"/>
              </a:solidFill>
            </a:endParaRPr>
          </a:p>
        </p:txBody>
      </p:sp>
      <p:sp>
        <p:nvSpPr>
          <p:cNvPr id="178179" name="Rectangle 3"/>
          <p:cNvSpPr>
            <a:spLocks noGrp="1" noChangeArrowheads="1"/>
          </p:cNvSpPr>
          <p:nvPr>
            <p:ph type="body" sz="half" idx="1"/>
          </p:nvPr>
        </p:nvSpPr>
        <p:spPr>
          <a:xfrm>
            <a:off x="250825" y="1484313"/>
            <a:ext cx="8713788" cy="5116512"/>
          </a:xfrm>
        </p:spPr>
        <p:txBody>
          <a:bodyPr/>
          <a:lstStyle/>
          <a:p>
            <a:pPr marL="533400" indent="-533400">
              <a:buFont typeface="Monotype Sorts" pitchFamily="2" charset="2"/>
              <a:buNone/>
            </a:pPr>
            <a:r>
              <a:rPr lang="pt-PT" sz="1800" dirty="0" smtClean="0"/>
              <a:t>(Ver Recomendação da AdC 1/2009</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1- O governo regional da Madeira tem dado “suprimentos”, leia-se transferências </a:t>
            </a:r>
            <a:r>
              <a:rPr lang="pt-PT" sz="1800" dirty="0" smtClean="0"/>
              <a:t>à </a:t>
            </a:r>
            <a:r>
              <a:rPr lang="pt-PT" sz="1800" dirty="0" smtClean="0"/>
              <a:t>Empresa Jornal da Madeira, Lda, (EJM Lda</a:t>
            </a:r>
            <a:r>
              <a:rPr lang="pt-PT" sz="1800" dirty="0" smtClean="0"/>
              <a:t>.) sociedade </a:t>
            </a:r>
            <a:r>
              <a:rPr lang="pt-PT" sz="1800" dirty="0" smtClean="0"/>
              <a:t>comercial por quotas detidas a 99,98% pela RAM.</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2- Em 2007 a EJM Lda. Recebeu 23,4 milhões.  Recursos </a:t>
            </a:r>
            <a:r>
              <a:rPr lang="pt-PT" sz="1800" dirty="0" smtClean="0"/>
              <a:t>públicos </a:t>
            </a:r>
            <a:r>
              <a:rPr lang="pt-PT" sz="1800" dirty="0" smtClean="0"/>
              <a:t>identificados </a:t>
            </a:r>
            <a:r>
              <a:rPr lang="pt-PT" sz="1800" dirty="0" smtClean="0"/>
              <a:t>na </a:t>
            </a:r>
            <a:r>
              <a:rPr lang="pt-PT" sz="1800" dirty="0" smtClean="0"/>
              <a:t>Auditoria do Tribunal de Contas.</a:t>
            </a:r>
          </a:p>
          <a:p>
            <a:pPr marL="533400" indent="-533400">
              <a:buFont typeface="Monotype Sorts" pitchFamily="2" charset="2"/>
              <a:buNone/>
            </a:pPr>
            <a:r>
              <a:rPr lang="pt-PT" sz="1800" dirty="0" smtClean="0"/>
              <a:t>3- a EJM Lda está sujeita ao </a:t>
            </a:r>
            <a:r>
              <a:rPr lang="pt-PT" sz="1800" dirty="0" err="1" smtClean="0"/>
              <a:t>regíme</a:t>
            </a:r>
            <a:r>
              <a:rPr lang="pt-PT" sz="1800" dirty="0" smtClean="0"/>
              <a:t> </a:t>
            </a:r>
            <a:r>
              <a:rPr lang="pt-PT" sz="1800" dirty="0" smtClean="0"/>
              <a:t>juridico da concorrencia.</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4- A EJM, Lda recebeu 74% dos fluxos financeiros para entidades de </a:t>
            </a:r>
            <a:r>
              <a:rPr lang="pt-PT" sz="1800" dirty="0" err="1" smtClean="0"/>
              <a:t>comunicaão</a:t>
            </a:r>
            <a:r>
              <a:rPr lang="pt-PT" sz="1800" dirty="0" smtClean="0"/>
              <a:t> </a:t>
            </a:r>
            <a:r>
              <a:rPr lang="pt-PT" sz="1800" dirty="0" smtClean="0"/>
              <a:t>social, sendo a única entidade de comunicação social a receber financiamento directo.</a:t>
            </a:r>
          </a:p>
          <a:p>
            <a:pPr marL="533400" indent="-533400">
              <a:buFont typeface="Monotype Sorts" pitchFamily="2" charset="2"/>
              <a:buNone/>
            </a:pPr>
            <a:r>
              <a:rPr lang="pt-PT" sz="1800" dirty="0" smtClean="0"/>
              <a:t>5- Em 2007 os prejuízos da empresa ascendiam a 33M. E os suprimentos a 23,4M.</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6- Conclusões:....  </a:t>
            </a:r>
            <a:endParaRPr lang="pt-PT" sz="18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9A83624-CEEB-4CD6-B54D-92BF970A7CE3}" type="slidenum">
              <a:rPr lang="en-US"/>
              <a:pPr/>
              <a:t>19</a:t>
            </a:fld>
            <a:endParaRPr lang="en-US"/>
          </a:p>
        </p:txBody>
      </p:sp>
      <p:sp>
        <p:nvSpPr>
          <p:cNvPr id="178178" name="Rectangle 2"/>
          <p:cNvSpPr>
            <a:spLocks noGrp="1" noChangeArrowheads="1"/>
          </p:cNvSpPr>
          <p:nvPr>
            <p:ph type="title"/>
          </p:nvPr>
        </p:nvSpPr>
        <p:spPr>
          <a:xfrm>
            <a:off x="406400" y="228600"/>
            <a:ext cx="8486080" cy="1143000"/>
          </a:xfrm>
        </p:spPr>
        <p:txBody>
          <a:bodyPr/>
          <a:lstStyle/>
          <a:p>
            <a:r>
              <a:rPr kumimoji="0" lang="en-US" sz="3200" b="1" dirty="0">
                <a:solidFill>
                  <a:srgbClr val="0000FF"/>
                </a:solidFill>
              </a:rPr>
              <a:t>6.6 </a:t>
            </a:r>
            <a:r>
              <a:rPr kumimoji="0" lang="en-US" sz="3200" b="1" dirty="0" err="1" smtClean="0">
                <a:solidFill>
                  <a:srgbClr val="0000FF"/>
                </a:solidFill>
              </a:rPr>
              <a:t>Casos</a:t>
            </a:r>
            <a:r>
              <a:rPr kumimoji="0" lang="en-US" sz="3200" b="1" dirty="0" smtClean="0">
                <a:solidFill>
                  <a:srgbClr val="0000FF"/>
                </a:solidFill>
              </a:rPr>
              <a:t> </a:t>
            </a:r>
            <a:r>
              <a:rPr kumimoji="0" lang="en-US" sz="3200" b="1" dirty="0" err="1" smtClean="0">
                <a:solidFill>
                  <a:srgbClr val="0000FF"/>
                </a:solidFill>
              </a:rPr>
              <a:t>em</a:t>
            </a:r>
            <a:r>
              <a:rPr kumimoji="0" lang="en-US" sz="3200" b="1" dirty="0" smtClean="0">
                <a:solidFill>
                  <a:srgbClr val="0000FF"/>
                </a:solidFill>
              </a:rPr>
              <a:t> Portugal: o </a:t>
            </a:r>
            <a:r>
              <a:rPr kumimoji="0" lang="en-US" sz="3200" b="1" dirty="0" err="1">
                <a:solidFill>
                  <a:srgbClr val="0000FF"/>
                </a:solidFill>
              </a:rPr>
              <a:t>caso</a:t>
            </a:r>
            <a:r>
              <a:rPr kumimoji="0" lang="en-US" sz="3200" b="1" dirty="0">
                <a:solidFill>
                  <a:srgbClr val="0000FF"/>
                </a:solidFill>
              </a:rPr>
              <a:t> </a:t>
            </a:r>
            <a:r>
              <a:rPr kumimoji="0" lang="en-US" sz="3200" b="1" dirty="0" smtClean="0">
                <a:solidFill>
                  <a:srgbClr val="0000FF"/>
                </a:solidFill>
              </a:rPr>
              <a:t>do da </a:t>
            </a:r>
            <a:r>
              <a:rPr kumimoji="0" lang="en-US" sz="3200" b="1" dirty="0" err="1" smtClean="0">
                <a:solidFill>
                  <a:srgbClr val="0000FF"/>
                </a:solidFill>
              </a:rPr>
              <a:t>Brisa</a:t>
            </a:r>
            <a:r>
              <a:rPr kumimoji="0" lang="en-US" sz="3200" b="1" dirty="0" smtClean="0">
                <a:solidFill>
                  <a:srgbClr val="0000FF"/>
                </a:solidFill>
              </a:rPr>
              <a:t> e Auto-</a:t>
            </a:r>
            <a:r>
              <a:rPr kumimoji="0" lang="en-US" sz="3200" b="1" dirty="0" err="1" smtClean="0">
                <a:solidFill>
                  <a:srgbClr val="0000FF"/>
                </a:solidFill>
              </a:rPr>
              <a:t>Estradas</a:t>
            </a:r>
            <a:r>
              <a:rPr kumimoji="0" lang="en-US" sz="3200" b="1" dirty="0" smtClean="0">
                <a:solidFill>
                  <a:srgbClr val="0000FF"/>
                </a:solidFill>
              </a:rPr>
              <a:t> do </a:t>
            </a:r>
            <a:r>
              <a:rPr kumimoji="0" lang="en-US" sz="3200" b="1" dirty="0" err="1" smtClean="0">
                <a:solidFill>
                  <a:srgbClr val="0000FF"/>
                </a:solidFill>
              </a:rPr>
              <a:t>Atlântico</a:t>
            </a:r>
            <a:r>
              <a:rPr kumimoji="0" lang="en-US" sz="3200" b="1" dirty="0" smtClean="0">
                <a:solidFill>
                  <a:srgbClr val="0000FF"/>
                </a:solidFill>
              </a:rPr>
              <a:t> </a:t>
            </a:r>
            <a:endParaRPr kumimoji="0" lang="pt-PT" sz="3200" b="1" dirty="0">
              <a:solidFill>
                <a:srgbClr val="0000FF"/>
              </a:solidFill>
            </a:endParaRPr>
          </a:p>
        </p:txBody>
      </p:sp>
      <p:sp>
        <p:nvSpPr>
          <p:cNvPr id="178179" name="Rectangle 3"/>
          <p:cNvSpPr>
            <a:spLocks noGrp="1" noChangeArrowheads="1"/>
          </p:cNvSpPr>
          <p:nvPr>
            <p:ph type="body" sz="half" idx="1"/>
          </p:nvPr>
        </p:nvSpPr>
        <p:spPr>
          <a:xfrm>
            <a:off x="250825" y="1484313"/>
            <a:ext cx="8713788" cy="5116512"/>
          </a:xfrm>
        </p:spPr>
        <p:txBody>
          <a:bodyPr/>
          <a:lstStyle/>
          <a:p>
            <a:pPr marL="533400" indent="-533400">
              <a:buFont typeface="Monotype Sorts" pitchFamily="2" charset="2"/>
              <a:buNone/>
            </a:pPr>
            <a:endParaRPr lang="pt-PT" sz="1800" dirty="0" smtClean="0"/>
          </a:p>
          <a:p>
            <a:pPr marL="533400" indent="-533400">
              <a:buFont typeface="Monotype Sorts" pitchFamily="2" charset="2"/>
              <a:buNone/>
            </a:pPr>
            <a:r>
              <a:rPr lang="pt-PT" sz="1800" dirty="0" smtClean="0"/>
              <a:t>1- A </a:t>
            </a:r>
            <a:r>
              <a:rPr lang="pt-PT" sz="1800" b="1" dirty="0" smtClean="0"/>
              <a:t>Brisa</a:t>
            </a:r>
            <a:r>
              <a:rPr lang="pt-PT" sz="1800" dirty="0" smtClean="0"/>
              <a:t> explora várias auto-estradas nomeadamente a A1 Lisboa- Porto.</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2- A </a:t>
            </a:r>
            <a:r>
              <a:rPr lang="pt-PT" sz="1800" b="1" dirty="0" smtClean="0"/>
              <a:t>Autoestradas do Atlântico </a:t>
            </a:r>
            <a:r>
              <a:rPr lang="pt-PT" sz="1800" dirty="0" smtClean="0"/>
              <a:t>explora </a:t>
            </a:r>
            <a:r>
              <a:rPr lang="pt-PT" sz="1800" dirty="0" smtClean="0"/>
              <a:t>várias também em particular a A8 Leiria/Lisboa, paralela á A1.</a:t>
            </a:r>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3- Em 2006 a Autoridade </a:t>
            </a:r>
            <a:r>
              <a:rPr lang="pt-PT" sz="1800" dirty="0" smtClean="0"/>
              <a:t>da </a:t>
            </a:r>
            <a:r>
              <a:rPr lang="pt-PT" sz="1800" dirty="0" smtClean="0"/>
              <a:t>Concorrência (AdC) proibiu a Brisa de deter posição dominante na AEA por considerar que era “susceptível de criar ou reforçar uma posição dominante da qual possam resultar entraves significativos à concorrência efectiva do mercado</a:t>
            </a:r>
            <a:r>
              <a:rPr lang="pt-PT" sz="1800" dirty="0" smtClean="0"/>
              <a:t>”.</a:t>
            </a:r>
          </a:p>
          <a:p>
            <a:pPr marL="533400" indent="-533400">
              <a:buFont typeface="Monotype Sorts" pitchFamily="2" charset="2"/>
              <a:buNone/>
            </a:pPr>
            <a:endParaRPr lang="pt-PT" sz="1800" dirty="0" smtClean="0"/>
          </a:p>
          <a:p>
            <a:pPr marL="533400" indent="-533400">
              <a:buFont typeface="Monotype Sorts" pitchFamily="2" charset="2"/>
              <a:buNone/>
            </a:pPr>
            <a:r>
              <a:rPr lang="pt-PT" sz="1800" dirty="0" smtClean="0"/>
              <a:t>4- O </a:t>
            </a:r>
            <a:r>
              <a:rPr lang="pt-PT" sz="1800" dirty="0" smtClean="0"/>
              <a:t>Ministro </a:t>
            </a:r>
            <a:r>
              <a:rPr lang="pt-PT" sz="1800" dirty="0" smtClean="0"/>
              <a:t>da Economia, anulou posteriormente a decisão da AdC.  </a:t>
            </a:r>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endParaRPr lang="pt-PT" sz="1800" dirty="0" smtClean="0"/>
          </a:p>
          <a:p>
            <a:pPr marL="533400" indent="-533400">
              <a:buFont typeface="Monotype Sorts" pitchFamily="2" charset="2"/>
              <a:buNone/>
            </a:pPr>
            <a:endParaRPr lang="pt-PT" sz="1800" dirty="0"/>
          </a:p>
          <a:p>
            <a:pPr marL="533400" indent="-533400">
              <a:buFont typeface="Monotype Sorts" pitchFamily="2" charset="2"/>
              <a:buNone/>
            </a:pPr>
            <a:r>
              <a:rPr lang="pt-PT" sz="1800" dirty="0" smtClean="0"/>
              <a:t>(apresentado em Vasco Rodrigues, pg. 185)</a:t>
            </a:r>
            <a:endParaRPr lang="pt-PT" sz="18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CC66928-5DD4-4E23-995B-1A54EAE69132}" type="slidenum">
              <a:rPr lang="en-US"/>
              <a:pPr/>
              <a:t>2</a:t>
            </a:fld>
            <a:endParaRPr lang="en-US"/>
          </a:p>
        </p:txBody>
      </p:sp>
      <p:sp>
        <p:nvSpPr>
          <p:cNvPr id="94210" name="Rectangle 2"/>
          <p:cNvSpPr>
            <a:spLocks noGrp="1" noChangeArrowheads="1"/>
          </p:cNvSpPr>
          <p:nvPr>
            <p:ph type="title"/>
          </p:nvPr>
        </p:nvSpPr>
        <p:spPr/>
        <p:txBody>
          <a:bodyPr/>
          <a:lstStyle/>
          <a:p>
            <a:r>
              <a:rPr lang="pt-PT" sz="2800">
                <a:solidFill>
                  <a:srgbClr val="0000FF"/>
                </a:solidFill>
              </a:rPr>
              <a:t>Bibliografia</a:t>
            </a:r>
          </a:p>
        </p:txBody>
      </p:sp>
      <p:sp>
        <p:nvSpPr>
          <p:cNvPr id="94211" name="Rectangle 3"/>
          <p:cNvSpPr>
            <a:spLocks noGrp="1" noChangeArrowheads="1"/>
          </p:cNvSpPr>
          <p:nvPr>
            <p:ph type="body" idx="1"/>
          </p:nvPr>
        </p:nvSpPr>
        <p:spPr>
          <a:xfrm>
            <a:off x="0" y="1340768"/>
            <a:ext cx="8456612" cy="4171950"/>
          </a:xfrm>
        </p:spPr>
        <p:txBody>
          <a:bodyPr/>
          <a:lstStyle/>
          <a:p>
            <a:r>
              <a:rPr lang="pt-PT" sz="2400" b="1" dirty="0"/>
              <a:t>Obrigatória:</a:t>
            </a:r>
          </a:p>
          <a:p>
            <a:r>
              <a:rPr lang="pt-PT" sz="2000" dirty="0"/>
              <a:t>Rodrigues, V. Cap. 5 </a:t>
            </a:r>
          </a:p>
          <a:p>
            <a:endParaRPr lang="pt-PT" sz="2000" dirty="0"/>
          </a:p>
          <a:p>
            <a:pPr>
              <a:buFont typeface="Monotype Sorts" pitchFamily="2" charset="2"/>
              <a:buNone/>
            </a:pPr>
            <a:r>
              <a:rPr lang="pt-PT" sz="2000" b="1" dirty="0"/>
              <a:t>Autoridade da Concorrência: </a:t>
            </a:r>
            <a:endParaRPr lang="pt-PT" sz="2000" b="1" dirty="0" smtClean="0"/>
          </a:p>
          <a:p>
            <a:pPr>
              <a:buFont typeface="Monotype Sorts" pitchFamily="2" charset="2"/>
              <a:buNone/>
            </a:pPr>
            <a:r>
              <a:rPr lang="pt-PT" sz="2000" b="1" dirty="0" smtClean="0"/>
              <a:t>Comunicado </a:t>
            </a:r>
            <a:r>
              <a:rPr lang="pt-PT" sz="2000" b="1" dirty="0"/>
              <a:t>10/2007 </a:t>
            </a:r>
          </a:p>
          <a:p>
            <a:pPr>
              <a:buFont typeface="Monotype Sorts" pitchFamily="2" charset="2"/>
              <a:buNone/>
            </a:pPr>
            <a:r>
              <a:rPr lang="pt-PT" sz="1800" dirty="0"/>
              <a:t>(Concentração TAP/Portugália: AdC autoriza a operação, com condições e obrigações)</a:t>
            </a:r>
          </a:p>
          <a:p>
            <a:r>
              <a:rPr lang="pt-PT" sz="2000" dirty="0" smtClean="0"/>
              <a:t>Recomendação 1/2009 </a:t>
            </a:r>
            <a:r>
              <a:rPr lang="pt-PT" sz="1800" dirty="0" smtClean="0"/>
              <a:t>(Auxílios Públicos do Governo Regional da Madeira a entidades de comunicação social)</a:t>
            </a:r>
            <a:r>
              <a:rPr lang="pt-PT" sz="2000" dirty="0" smtClean="0"/>
              <a:t> </a:t>
            </a:r>
            <a:endParaRPr lang="pt-PT" sz="2000" dirty="0"/>
          </a:p>
          <a:p>
            <a:r>
              <a:rPr lang="pt-PT" sz="2000" b="1" dirty="0"/>
              <a:t>Complementar:</a:t>
            </a:r>
          </a:p>
          <a:p>
            <a:pPr>
              <a:buFont typeface="Monotype Sorts" pitchFamily="2" charset="2"/>
              <a:buNone/>
            </a:pPr>
            <a:r>
              <a:rPr lang="pt-PT" sz="2000" dirty="0" smtClean="0"/>
              <a:t>Pereira</a:t>
            </a:r>
            <a:r>
              <a:rPr lang="pt-PT" sz="2000" dirty="0"/>
              <a:t>, P. T. (2008)</a:t>
            </a:r>
          </a:p>
          <a:p>
            <a:pPr>
              <a:buFont typeface="Monotype Sorts" pitchFamily="2" charset="2"/>
              <a:buNone/>
            </a:pPr>
            <a:r>
              <a:rPr lang="pt-PT" sz="1800" dirty="0" smtClean="0"/>
              <a:t>Legislação: Lei da Concorrência- Lei 19/2012 de 8 de Maio</a:t>
            </a:r>
          </a:p>
          <a:p>
            <a:pPr>
              <a:buNone/>
            </a:pPr>
            <a:r>
              <a:rPr lang="pt-PT" sz="1800" dirty="0" smtClean="0"/>
              <a:t>Legislação Comunitária: que distingue i) as regras aplicáveis ás empresas; ii) à ajuda Estatal iii) a setores específicos e iv) á dimensão internacional e alargamento.</a:t>
            </a:r>
            <a:r>
              <a:rPr lang="pt-PT" sz="2000" dirty="0" smtClean="0"/>
              <a:t>  </a:t>
            </a:r>
            <a:r>
              <a:rPr lang="pt-PT" sz="1800" dirty="0" smtClean="0">
                <a:hlinkClick r:id="rId2"/>
              </a:rPr>
              <a:t>http://europa.eu/legislation_summaries/competition/index_en.htm</a:t>
            </a:r>
            <a:endParaRPr lang="pt-PT" sz="1800" dirty="0" smtClean="0"/>
          </a:p>
          <a:p>
            <a:pPr>
              <a:buNone/>
            </a:pPr>
            <a:r>
              <a:rPr lang="pt-PT" sz="2000" dirty="0" smtClean="0"/>
              <a:t> </a:t>
            </a:r>
          </a:p>
          <a:p>
            <a:pPr>
              <a:buFont typeface="Monotype Sorts" pitchFamily="2" charset="2"/>
              <a:buNone/>
            </a:pPr>
            <a:endParaRPr lang="pt-PT" sz="2000" dirty="0"/>
          </a:p>
          <a:p>
            <a:pPr>
              <a:buFont typeface="Monotype Sorts" pitchFamily="2" charset="2"/>
              <a:buNone/>
            </a:pPr>
            <a:endParaRPr lang="pt-PT" sz="2000" dirty="0" smtClean="0"/>
          </a:p>
          <a:p>
            <a:pPr>
              <a:buFont typeface="Monotype Sorts" pitchFamily="2" charset="2"/>
              <a:buNone/>
            </a:pPr>
            <a:endParaRPr lang="pt-PT" sz="2000" dirty="0"/>
          </a:p>
          <a:p>
            <a:pPr>
              <a:buFont typeface="Monotype Sorts" pitchFamily="2" charset="2"/>
              <a:buNone/>
            </a:pPr>
            <a:endParaRPr lang="pt-PT" sz="2000" dirty="0" smtClean="0"/>
          </a:p>
          <a:p>
            <a:pPr>
              <a:buFont typeface="Monotype Sorts" pitchFamily="2" charset="2"/>
              <a:buNone/>
            </a:pPr>
            <a:endParaRPr lang="pt-PT" sz="20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A9A83624-CEEB-4CD6-B54D-92BF970A7CE3}" type="slidenum">
              <a:rPr lang="en-US"/>
              <a:pPr/>
              <a:t>20</a:t>
            </a:fld>
            <a:endParaRPr lang="en-US"/>
          </a:p>
        </p:txBody>
      </p:sp>
      <p:sp>
        <p:nvSpPr>
          <p:cNvPr id="178178" name="Rectangle 2"/>
          <p:cNvSpPr>
            <a:spLocks noGrp="1" noChangeArrowheads="1"/>
          </p:cNvSpPr>
          <p:nvPr>
            <p:ph type="title"/>
          </p:nvPr>
        </p:nvSpPr>
        <p:spPr/>
        <p:txBody>
          <a:bodyPr/>
          <a:lstStyle/>
          <a:p>
            <a:r>
              <a:rPr kumimoji="0" lang="en-US" sz="3200" b="1" dirty="0">
                <a:solidFill>
                  <a:srgbClr val="0000FF"/>
                </a:solidFill>
              </a:rPr>
              <a:t>6.6 </a:t>
            </a:r>
            <a:r>
              <a:rPr kumimoji="0" lang="en-US" sz="3200" b="1" dirty="0" err="1" smtClean="0">
                <a:solidFill>
                  <a:srgbClr val="0000FF"/>
                </a:solidFill>
              </a:rPr>
              <a:t>Casos</a:t>
            </a:r>
            <a:r>
              <a:rPr kumimoji="0" lang="en-US" sz="3200" b="1" dirty="0" smtClean="0">
                <a:solidFill>
                  <a:srgbClr val="0000FF"/>
                </a:solidFill>
              </a:rPr>
              <a:t> </a:t>
            </a:r>
            <a:r>
              <a:rPr kumimoji="0" lang="en-US" sz="3200" b="1" dirty="0" err="1" smtClean="0">
                <a:solidFill>
                  <a:srgbClr val="0000FF"/>
                </a:solidFill>
              </a:rPr>
              <a:t>em</a:t>
            </a:r>
            <a:r>
              <a:rPr kumimoji="0" lang="en-US" sz="3200" b="1" dirty="0" smtClean="0">
                <a:solidFill>
                  <a:srgbClr val="0000FF"/>
                </a:solidFill>
              </a:rPr>
              <a:t> Portugal: o </a:t>
            </a:r>
            <a:r>
              <a:rPr kumimoji="0" lang="en-US" sz="3200" b="1" dirty="0" err="1">
                <a:solidFill>
                  <a:srgbClr val="0000FF"/>
                </a:solidFill>
              </a:rPr>
              <a:t>caso</a:t>
            </a:r>
            <a:r>
              <a:rPr kumimoji="0" lang="en-US" sz="3200" b="1" dirty="0">
                <a:solidFill>
                  <a:srgbClr val="0000FF"/>
                </a:solidFill>
              </a:rPr>
              <a:t> da TAP/</a:t>
            </a:r>
            <a:r>
              <a:rPr kumimoji="0" lang="en-US" sz="3200" b="1" dirty="0" err="1">
                <a:solidFill>
                  <a:srgbClr val="0000FF"/>
                </a:solidFill>
              </a:rPr>
              <a:t>Portugália</a:t>
            </a:r>
            <a:endParaRPr kumimoji="0" lang="pt-PT" sz="3200" b="1" dirty="0">
              <a:solidFill>
                <a:srgbClr val="0000FF"/>
              </a:solidFill>
            </a:endParaRPr>
          </a:p>
        </p:txBody>
      </p:sp>
      <p:sp>
        <p:nvSpPr>
          <p:cNvPr id="178179" name="Rectangle 3"/>
          <p:cNvSpPr>
            <a:spLocks noGrp="1" noChangeArrowheads="1"/>
          </p:cNvSpPr>
          <p:nvPr>
            <p:ph type="body" sz="half" idx="1"/>
          </p:nvPr>
        </p:nvSpPr>
        <p:spPr>
          <a:xfrm>
            <a:off x="250825" y="1484313"/>
            <a:ext cx="8713788" cy="5116512"/>
          </a:xfrm>
        </p:spPr>
        <p:txBody>
          <a:bodyPr/>
          <a:lstStyle/>
          <a:p>
            <a:pPr marL="533400" indent="-533400">
              <a:buFont typeface="Monotype Sorts" pitchFamily="2" charset="2"/>
              <a:buNone/>
            </a:pPr>
            <a:r>
              <a:rPr lang="pt-PT" sz="1800" dirty="0"/>
              <a:t>A autoridade da Concorrência decidiu não se opor à concentração da TAP e da </a:t>
            </a:r>
            <a:r>
              <a:rPr lang="pt-PT" sz="1800" dirty="0"/>
              <a:t>P</a:t>
            </a:r>
            <a:r>
              <a:rPr lang="pt-PT" sz="1800" dirty="0" smtClean="0"/>
              <a:t>ortugália </a:t>
            </a:r>
            <a:r>
              <a:rPr lang="pt-PT" sz="1800" dirty="0"/>
              <a:t>com condições e obrigações:</a:t>
            </a:r>
          </a:p>
          <a:p>
            <a:pPr marL="533400" indent="-533400">
              <a:buFont typeface="Monotype Sorts" pitchFamily="2" charset="2"/>
              <a:buAutoNum type="arabicPeriod"/>
            </a:pPr>
            <a:r>
              <a:rPr lang="pt-PT" sz="1800" dirty="0"/>
              <a:t>Disponibilização a qualquer terceiro interessado em operar na rota Lisboa- porto de um conjunto de </a:t>
            </a:r>
            <a:r>
              <a:rPr lang="pt-PT" sz="1800" dirty="0" err="1"/>
              <a:t>slots</a:t>
            </a:r>
            <a:r>
              <a:rPr lang="pt-PT" sz="1800" dirty="0"/>
              <a:t> nos aeroportos de Lisboa e do porto que permita uma oferta de3 voos naquela rota equivalente à </a:t>
            </a:r>
            <a:r>
              <a:rPr lang="pt-PT" sz="1800" dirty="0" err="1"/>
              <a:t>actual</a:t>
            </a:r>
            <a:r>
              <a:rPr lang="pt-PT" sz="1800" dirty="0"/>
              <a:t> oferta da Portugália.</a:t>
            </a:r>
          </a:p>
          <a:p>
            <a:pPr marL="533400" indent="-533400">
              <a:buFont typeface="Monotype Sorts" pitchFamily="2" charset="2"/>
              <a:buAutoNum type="arabicPeriod"/>
            </a:pPr>
            <a:r>
              <a:rPr lang="pt-PT" sz="1800" dirty="0"/>
              <a:t>2. Congelamento do número de voos da TAP na rota lisboa-Porto a partir do momento em que um novo operador independente da TAP passe a oferecer serviços de transporte aéreo regular de passageiros nesta rota.</a:t>
            </a:r>
          </a:p>
          <a:p>
            <a:pPr marL="533400" indent="-533400">
              <a:buFont typeface="Monotype Sorts" pitchFamily="2" charset="2"/>
              <a:buAutoNum type="arabicPeriod"/>
            </a:pPr>
            <a:endParaRPr lang="pt-PT" sz="1800" dirty="0"/>
          </a:p>
          <a:p>
            <a:pPr marL="533400" indent="-533400">
              <a:buFont typeface="Monotype Sorts" pitchFamily="2" charset="2"/>
              <a:buAutoNum type="arabicPeriod"/>
            </a:pPr>
            <a:r>
              <a:rPr lang="pt-PT" sz="1800" dirty="0"/>
              <a:t>3. Celebração de acordos </a:t>
            </a:r>
            <a:r>
              <a:rPr lang="pt-PT" sz="1800" i="1" dirty="0" err="1"/>
              <a:t>interline</a:t>
            </a:r>
            <a:r>
              <a:rPr lang="pt-PT" sz="1800" i="1" dirty="0"/>
              <a:t> </a:t>
            </a:r>
            <a:r>
              <a:rPr lang="pt-PT" sz="1800" dirty="0"/>
              <a:t>com terceiros interessados em operar nas rotas lisboa-Porto, lisboa-Funchal e porto-Funchal, a pedido destes que permitam aos </a:t>
            </a:r>
            <a:r>
              <a:rPr lang="pt-PT" sz="1800" dirty="0" err="1"/>
              <a:t>respectivos</a:t>
            </a:r>
            <a:r>
              <a:rPr lang="pt-PT" sz="1800" dirty="0"/>
              <a:t> passageiros a </a:t>
            </a:r>
            <a:r>
              <a:rPr lang="pt-PT" sz="1800" dirty="0" err="1"/>
              <a:t>realizaçãop</a:t>
            </a:r>
            <a:r>
              <a:rPr lang="pt-PT" sz="1800" dirty="0"/>
              <a:t> de percursos que combinem voos do novo operador e da TAP, quer em voos de ida e volta nessas rotas, quer em voos que combinam estas rotas com outras rotas da TAP.</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E9F81903-54D1-4962-9423-A3C2F643807D}" type="slidenum">
              <a:rPr lang="en-US"/>
              <a:pPr/>
              <a:t>21</a:t>
            </a:fld>
            <a:endParaRPr lang="en-US"/>
          </a:p>
        </p:txBody>
      </p:sp>
      <p:sp>
        <p:nvSpPr>
          <p:cNvPr id="180226" name="Rectangle 2"/>
          <p:cNvSpPr>
            <a:spLocks noGrp="1" noChangeArrowheads="1"/>
          </p:cNvSpPr>
          <p:nvPr>
            <p:ph type="title"/>
          </p:nvPr>
        </p:nvSpPr>
        <p:spPr/>
        <p:txBody>
          <a:bodyPr/>
          <a:lstStyle/>
          <a:p>
            <a:r>
              <a:rPr kumimoji="0" lang="en-US" sz="3200" b="1">
                <a:solidFill>
                  <a:srgbClr val="0000FF"/>
                </a:solidFill>
              </a:rPr>
              <a:t>6.6 O caso da TAP/Portugália</a:t>
            </a:r>
            <a:endParaRPr kumimoji="0" lang="pt-PT" sz="3200" b="1">
              <a:solidFill>
                <a:srgbClr val="0000FF"/>
              </a:solidFill>
            </a:endParaRPr>
          </a:p>
        </p:txBody>
      </p:sp>
      <p:sp>
        <p:nvSpPr>
          <p:cNvPr id="180227" name="Rectangle 3"/>
          <p:cNvSpPr>
            <a:spLocks noGrp="1" noChangeArrowheads="1"/>
          </p:cNvSpPr>
          <p:nvPr>
            <p:ph type="body" sz="half" idx="1"/>
          </p:nvPr>
        </p:nvSpPr>
        <p:spPr>
          <a:xfrm>
            <a:off x="250825" y="1484313"/>
            <a:ext cx="8713788" cy="5116512"/>
          </a:xfrm>
        </p:spPr>
        <p:txBody>
          <a:bodyPr/>
          <a:lstStyle/>
          <a:p>
            <a:pPr marL="533400" indent="-533400">
              <a:buFont typeface="Monotype Sorts" pitchFamily="2" charset="2"/>
              <a:buNone/>
            </a:pPr>
            <a:r>
              <a:rPr lang="pt-PT" sz="1800" dirty="0"/>
              <a:t>4. </a:t>
            </a:r>
            <a:r>
              <a:rPr lang="pt-PT" sz="1800" dirty="0" smtClean="0"/>
              <a:t>Extensão do </a:t>
            </a:r>
            <a:r>
              <a:rPr lang="pt-PT" sz="1800" dirty="0"/>
              <a:t>programa de passageiro frequente da TAP aos clientes de eventuais novos operadores nas rotas Lisboa-Porto, Lisboa-Funchal e Porto-Funchal.</a:t>
            </a:r>
          </a:p>
          <a:p>
            <a:pPr marL="533400" indent="-533400">
              <a:buFont typeface="Monotype Sorts" pitchFamily="2" charset="2"/>
              <a:buNone/>
            </a:pPr>
            <a:endParaRPr lang="pt-PT" sz="1800" dirty="0"/>
          </a:p>
          <a:p>
            <a:pPr marL="533400" indent="-533400">
              <a:buFont typeface="Monotype Sorts" pitchFamily="2" charset="2"/>
              <a:buNone/>
            </a:pPr>
            <a:r>
              <a:rPr lang="pt-PT" sz="1800" dirty="0"/>
              <a:t>5. Indexação das tarifas praticadas pela TAP na rota lisboa- Porto ás tarifas que pratica na rota lisboa-Madrid, considerada uma rota concorrencial equivalente. </a:t>
            </a:r>
          </a:p>
          <a:p>
            <a:pPr marL="533400" indent="-533400">
              <a:buFont typeface="Monotype Sorts" pitchFamily="2" charset="2"/>
              <a:buNone/>
            </a:pPr>
            <a:endParaRPr lang="pt-PT" sz="1800" dirty="0"/>
          </a:p>
          <a:p>
            <a:pPr marL="533400" indent="-533400">
              <a:buFont typeface="Monotype Sorts" pitchFamily="2" charset="2"/>
              <a:buNone/>
            </a:pPr>
            <a:r>
              <a:rPr lang="pt-PT" sz="1800" dirty="0"/>
              <a:t>6. Garantia Mínima de frequências e capacidade, em voos operados pela TAP na rota Lisboa-Porto., até ao momento em que ocorra a entrada de um novo operador independente da TAP nesta rota.</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AA342531-BA1C-4F32-B1BC-164E4445BB26}" type="slidenum">
              <a:rPr lang="en-US"/>
              <a:pPr/>
              <a:t>3</a:t>
            </a:fld>
            <a:endParaRPr lang="en-US"/>
          </a:p>
        </p:txBody>
      </p:sp>
      <p:sp>
        <p:nvSpPr>
          <p:cNvPr id="90114" name="Rectangle 2"/>
          <p:cNvSpPr>
            <a:spLocks noGrp="1" noChangeArrowheads="1"/>
          </p:cNvSpPr>
          <p:nvPr>
            <p:ph type="title"/>
          </p:nvPr>
        </p:nvSpPr>
        <p:spPr/>
        <p:txBody>
          <a:bodyPr/>
          <a:lstStyle/>
          <a:p>
            <a:r>
              <a:rPr kumimoji="0" lang="en-US" sz="2800" b="1">
                <a:solidFill>
                  <a:srgbClr val="0000FF"/>
                </a:solidFill>
              </a:rPr>
              <a:t>6.1 Concorrência vs monopólio</a:t>
            </a:r>
          </a:p>
        </p:txBody>
      </p:sp>
      <p:sp>
        <p:nvSpPr>
          <p:cNvPr id="90119" name="Text Box 7"/>
          <p:cNvSpPr txBox="1">
            <a:spLocks noChangeArrowheads="1"/>
          </p:cNvSpPr>
          <p:nvPr/>
        </p:nvSpPr>
        <p:spPr bwMode="auto">
          <a:xfrm>
            <a:off x="250825" y="1628775"/>
            <a:ext cx="8208963" cy="396875"/>
          </a:xfrm>
          <a:prstGeom prst="rect">
            <a:avLst/>
          </a:prstGeom>
          <a:noFill/>
          <a:ln w="9525">
            <a:noFill/>
            <a:miter lim="800000"/>
            <a:headEnd/>
            <a:tailEnd/>
          </a:ln>
          <a:effectLst/>
        </p:spPr>
        <p:txBody>
          <a:bodyPr>
            <a:spAutoFit/>
          </a:bodyPr>
          <a:lstStyle/>
          <a:p>
            <a:pPr>
              <a:spcBef>
                <a:spcPct val="50000"/>
              </a:spcBef>
              <a:buFontTx/>
              <a:buChar char="•"/>
            </a:pPr>
            <a:r>
              <a:rPr lang="pt-PT" sz="2000"/>
              <a:t> O que distingue estruturas de mercado monopolistas e concorrenciais?</a:t>
            </a:r>
          </a:p>
        </p:txBody>
      </p:sp>
      <p:graphicFrame>
        <p:nvGraphicFramePr>
          <p:cNvPr id="90189" name="Group 77"/>
          <p:cNvGraphicFramePr>
            <a:graphicFrameLocks noGrp="1"/>
          </p:cNvGraphicFramePr>
          <p:nvPr>
            <p:ph idx="1"/>
          </p:nvPr>
        </p:nvGraphicFramePr>
        <p:xfrm>
          <a:off x="250825" y="2060575"/>
          <a:ext cx="8893175" cy="4569461"/>
        </p:xfrm>
        <a:graphic>
          <a:graphicData uri="http://schemas.openxmlformats.org/drawingml/2006/table">
            <a:tbl>
              <a:tblPr/>
              <a:tblGrid>
                <a:gridCol w="2963863"/>
                <a:gridCol w="2965450"/>
                <a:gridCol w="2963862"/>
              </a:tblGrid>
              <a:tr h="68103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dirty="0" smtClean="0">
                          <a:ln>
                            <a:noFill/>
                          </a:ln>
                          <a:solidFill>
                            <a:schemeClr val="tx1"/>
                          </a:solidFill>
                          <a:effectLst/>
                          <a:latin typeface="Tahoma" pitchFamily="34" charset="0"/>
                        </a:rPr>
                        <a:t>Características Difer.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Concorrência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1" u="none" strike="noStrike" cap="none" normalizeH="0" baseline="0" dirty="0" smtClean="0">
                          <a:ln>
                            <a:noFill/>
                          </a:ln>
                          <a:solidFill>
                            <a:schemeClr val="tx1"/>
                          </a:solidFill>
                          <a:effectLst/>
                          <a:latin typeface="Tahoma" pitchFamily="34" charset="0"/>
                        </a:rPr>
                        <a:t>Monopólio/Oligopólio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Produto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Produto homogéneo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Produto pode ser diferenciado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Numero de produtores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Muitos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UM/              POUCOS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Estrutura de custos (longo prazo)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Custo médio mínimo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Economias de escala (custo médio decrescente)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Preço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Exógeno (mais baixo)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Endógeno (Rmg=Cmg)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Lucro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Normal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Anormal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Poder de mercado de cada empresa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Inexistente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É grande restringido apenas pela procura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1" i="0" u="none" strike="noStrike" cap="none" normalizeH="0" baseline="0" smtClean="0">
                          <a:ln>
                            <a:noFill/>
                          </a:ln>
                          <a:solidFill>
                            <a:schemeClr val="tx1"/>
                          </a:solidFill>
                          <a:effectLst/>
                          <a:latin typeface="Tahoma" pitchFamily="34" charset="0"/>
                        </a:rPr>
                        <a:t>Eficiência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smtClean="0">
                          <a:ln>
                            <a:noFill/>
                          </a:ln>
                          <a:solidFill>
                            <a:schemeClr val="tx1"/>
                          </a:solidFill>
                          <a:effectLst/>
                          <a:latin typeface="Tahoma" pitchFamily="34" charset="0"/>
                        </a:rPr>
                        <a:t>Equilíbrio é eficiente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1800" b="0" i="0" u="none" strike="noStrike" cap="none" normalizeH="0" baseline="0" dirty="0" smtClean="0">
                          <a:ln>
                            <a:noFill/>
                          </a:ln>
                          <a:solidFill>
                            <a:schemeClr val="tx1"/>
                          </a:solidFill>
                          <a:effectLst/>
                          <a:latin typeface="Tahoma" pitchFamily="34" charset="0"/>
                        </a:rPr>
                        <a:t>Equilíbrio é ineficiente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2DC5B3D-DFA7-4561-B00E-708D81448AD0}" type="slidenum">
              <a:rPr lang="en-US"/>
              <a:pPr/>
              <a:t>4</a:t>
            </a:fld>
            <a:endParaRPr lang="en-US"/>
          </a:p>
        </p:txBody>
      </p:sp>
      <p:sp>
        <p:nvSpPr>
          <p:cNvPr id="165890" name="Rectangle 2"/>
          <p:cNvSpPr>
            <a:spLocks noGrp="1" noChangeArrowheads="1"/>
          </p:cNvSpPr>
          <p:nvPr>
            <p:ph type="title"/>
          </p:nvPr>
        </p:nvSpPr>
        <p:spPr/>
        <p:txBody>
          <a:bodyPr/>
          <a:lstStyle/>
          <a:p>
            <a:r>
              <a:rPr kumimoji="0" lang="en-US" sz="3200" b="1">
                <a:solidFill>
                  <a:srgbClr val="0000FF"/>
                </a:solidFill>
              </a:rPr>
              <a:t>6.1 Concorrência vs monopólio</a:t>
            </a:r>
            <a:endParaRPr kumimoji="0" lang="pt-PT" sz="3200" b="1">
              <a:solidFill>
                <a:srgbClr val="0000FF"/>
              </a:solidFill>
            </a:endParaRPr>
          </a:p>
        </p:txBody>
      </p:sp>
      <p:sp>
        <p:nvSpPr>
          <p:cNvPr id="165891" name="Rectangle 3"/>
          <p:cNvSpPr>
            <a:spLocks noGrp="1" noChangeArrowheads="1"/>
          </p:cNvSpPr>
          <p:nvPr>
            <p:ph type="body" idx="1"/>
          </p:nvPr>
        </p:nvSpPr>
        <p:spPr/>
        <p:txBody>
          <a:bodyPr/>
          <a:lstStyle/>
          <a:p>
            <a:pPr>
              <a:buFontTx/>
              <a:buChar char="-"/>
            </a:pPr>
            <a:r>
              <a:rPr lang="pt-PT" sz="2000"/>
              <a:t>O monopólio ou a concentração num dado mercado está associado a ineficiência alocativa (Pareto) (</a:t>
            </a:r>
            <a:r>
              <a:rPr lang="pt-PT" sz="2000" i="1"/>
              <a:t>deadweight loss ver figura)</a:t>
            </a:r>
            <a:r>
              <a:rPr lang="pt-PT" sz="2000"/>
              <a:t>.</a:t>
            </a:r>
          </a:p>
          <a:p>
            <a:pPr>
              <a:buFontTx/>
              <a:buChar char="-"/>
            </a:pPr>
            <a:r>
              <a:rPr lang="pt-PT" sz="2000"/>
              <a:t>A existência ou possibilidade de obter posição monopolista dá origem a actividades improdutivas de </a:t>
            </a:r>
            <a:r>
              <a:rPr lang="pt-PT" sz="2000" i="1"/>
              <a:t>procura de rendas (rent seeking).</a:t>
            </a:r>
          </a:p>
          <a:p>
            <a:pPr>
              <a:buFontTx/>
              <a:buChar char="-"/>
            </a:pPr>
            <a:r>
              <a:rPr lang="pt-PT" sz="2000"/>
              <a:t>No monopólio os incentivos a uma eficiente gestão empresarial são menores (ineficiência técnica).</a:t>
            </a:r>
          </a:p>
          <a:p>
            <a:pPr>
              <a:buFontTx/>
              <a:buChar char="-"/>
            </a:pPr>
            <a:r>
              <a:rPr lang="pt-PT" sz="2000"/>
              <a:t>Há quem defenda que os incentivos à inovação são menores.</a:t>
            </a:r>
          </a:p>
          <a:p>
            <a:pPr>
              <a:buFontTx/>
              <a:buChar char="-"/>
            </a:pPr>
            <a:r>
              <a:rPr lang="pt-PT" sz="2000"/>
              <a:t>O lucro do monopolista é parte do excedente do consumidor (há pois redistribuição associada à situação monopolista).</a:t>
            </a:r>
          </a:p>
          <a:p>
            <a:pPr>
              <a:buFontTx/>
              <a:buChar char="-"/>
            </a:pPr>
            <a:r>
              <a:rPr lang="pt-PT" sz="2000" i="1"/>
              <a:t>O papel do direito da concorrência é tentar evitar abusos de posição dominante por parte de algumas ou de uma empresa.</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957903A-133E-4B8E-B853-BA3D9C50B6C6}" type="slidenum">
              <a:rPr lang="en-US"/>
              <a:pPr/>
              <a:t>5</a:t>
            </a:fld>
            <a:endParaRPr lang="en-US"/>
          </a:p>
        </p:txBody>
      </p:sp>
      <p:sp>
        <p:nvSpPr>
          <p:cNvPr id="164866" name="Rectangle 2"/>
          <p:cNvSpPr>
            <a:spLocks noGrp="1" noChangeArrowheads="1"/>
          </p:cNvSpPr>
          <p:nvPr>
            <p:ph type="title"/>
          </p:nvPr>
        </p:nvSpPr>
        <p:spPr/>
        <p:txBody>
          <a:bodyPr/>
          <a:lstStyle/>
          <a:p>
            <a:r>
              <a:rPr kumimoji="0" lang="en-US" sz="3200" b="1">
                <a:solidFill>
                  <a:srgbClr val="0000FF"/>
                </a:solidFill>
              </a:rPr>
              <a:t>6.2 Acordos horizontais</a:t>
            </a:r>
            <a:endParaRPr kumimoji="0" lang="pt-PT" sz="3200" b="1">
              <a:solidFill>
                <a:srgbClr val="0000FF"/>
              </a:solidFill>
            </a:endParaRPr>
          </a:p>
        </p:txBody>
      </p:sp>
      <p:sp>
        <p:nvSpPr>
          <p:cNvPr id="164867" name="Rectangle 3"/>
          <p:cNvSpPr>
            <a:spLocks noGrp="1" noChangeArrowheads="1"/>
          </p:cNvSpPr>
          <p:nvPr>
            <p:ph type="body" idx="1"/>
          </p:nvPr>
        </p:nvSpPr>
        <p:spPr/>
        <p:txBody>
          <a:bodyPr/>
          <a:lstStyle/>
          <a:p>
            <a:pPr>
              <a:buFont typeface="Monotype Sorts" pitchFamily="2" charset="2"/>
              <a:buNone/>
            </a:pPr>
            <a:r>
              <a:rPr lang="pt-PT" sz="2000"/>
              <a:t>Por regra, acordos entre empresas para praticarem preços idênticos, ou para, restringirem quantidades, ou outros obstáculos à livre concorrência são ilegais e a sua prática dá origem a elevadas coimas dados os efeitos negativos sobre terceiros. </a:t>
            </a:r>
          </a:p>
          <a:p>
            <a:pPr>
              <a:buFont typeface="Monotype Sorts" pitchFamily="2" charset="2"/>
              <a:buNone/>
            </a:pPr>
            <a:endParaRPr lang="pt-PT" sz="2000"/>
          </a:p>
          <a:p>
            <a:pPr>
              <a:buFont typeface="Monotype Sorts" pitchFamily="2" charset="2"/>
              <a:buNone/>
            </a:pPr>
            <a:endParaRPr lang="pt-PT" sz="2000"/>
          </a:p>
          <a:p>
            <a:pPr>
              <a:buFont typeface="Monotype Sorts" pitchFamily="2" charset="2"/>
              <a:buNone/>
            </a:pPr>
            <a:r>
              <a:rPr lang="pt-PT" sz="2000"/>
              <a:t>Excepções possíveis:</a:t>
            </a:r>
          </a:p>
          <a:p>
            <a:pPr>
              <a:buFont typeface="Monotype Sorts" pitchFamily="2" charset="2"/>
              <a:buNone/>
            </a:pPr>
            <a:r>
              <a:rPr lang="pt-PT" sz="2000"/>
              <a:t>- Indústrias com declíneo estrutural da procura. </a:t>
            </a:r>
          </a:p>
          <a:p>
            <a:pPr>
              <a:buFont typeface="Monotype Sorts" pitchFamily="2" charset="2"/>
              <a:buNone/>
            </a:pPr>
            <a:r>
              <a:rPr lang="pt-PT" sz="2000"/>
              <a:t>- Cartéis de exportação</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6"/>
          <p:cNvSpPr>
            <a:spLocks noGrp="1"/>
          </p:cNvSpPr>
          <p:nvPr>
            <p:ph type="sldNum" sz="quarter" idx="12"/>
          </p:nvPr>
        </p:nvSpPr>
        <p:spPr/>
        <p:txBody>
          <a:bodyPr/>
          <a:lstStyle/>
          <a:p>
            <a:fld id="{C6FC4186-CC58-47A2-BF9E-0D7C38F901A0}" type="slidenum">
              <a:rPr lang="en-US"/>
              <a:pPr/>
              <a:t>6</a:t>
            </a:fld>
            <a:endParaRPr lang="en-US"/>
          </a:p>
        </p:txBody>
      </p:sp>
      <p:sp>
        <p:nvSpPr>
          <p:cNvPr id="166914" name="Rectangle 2"/>
          <p:cNvSpPr>
            <a:spLocks noGrp="1" noChangeArrowheads="1"/>
          </p:cNvSpPr>
          <p:nvPr>
            <p:ph type="title"/>
          </p:nvPr>
        </p:nvSpPr>
        <p:spPr/>
        <p:txBody>
          <a:bodyPr/>
          <a:lstStyle/>
          <a:p>
            <a:r>
              <a:rPr kumimoji="0" lang="en-US" sz="3200" b="1">
                <a:solidFill>
                  <a:srgbClr val="0000FF"/>
                </a:solidFill>
              </a:rPr>
              <a:t>6.2 Acordos horizontais</a:t>
            </a:r>
            <a:endParaRPr kumimoji="0" lang="pt-PT" sz="3200" b="1">
              <a:solidFill>
                <a:srgbClr val="0000FF"/>
              </a:solidFill>
            </a:endParaRPr>
          </a:p>
        </p:txBody>
      </p:sp>
      <p:sp>
        <p:nvSpPr>
          <p:cNvPr id="166915" name="Rectangle 3"/>
          <p:cNvSpPr>
            <a:spLocks noGrp="1" noChangeArrowheads="1"/>
          </p:cNvSpPr>
          <p:nvPr>
            <p:ph type="body" sz="half" idx="1"/>
          </p:nvPr>
        </p:nvSpPr>
        <p:spPr>
          <a:xfrm>
            <a:off x="457200" y="1885950"/>
            <a:ext cx="8218488" cy="4171950"/>
          </a:xfrm>
        </p:spPr>
        <p:txBody>
          <a:bodyPr/>
          <a:lstStyle/>
          <a:p>
            <a:pPr>
              <a:lnSpc>
                <a:spcPct val="90000"/>
              </a:lnSpc>
              <a:buFont typeface="Monotype Sorts" pitchFamily="2" charset="2"/>
              <a:buNone/>
            </a:pPr>
            <a:r>
              <a:rPr lang="pt-PT" sz="1600" dirty="0"/>
              <a:t>Um acordo de colusão entre duas empresas é instável. Trata-se de um dilema do prisioneiro em que o equilibrio de estratégias dominantes é “ineficiente” (do ponto de vista das duas </a:t>
            </a:r>
            <a:r>
              <a:rPr lang="pt-PT" sz="1600" dirty="0" smtClean="0"/>
              <a:t>empresas, mas não social pois os consumidores ficariam pior):</a:t>
            </a:r>
            <a:endParaRPr lang="pt-PT" sz="1600" dirty="0"/>
          </a:p>
          <a:p>
            <a:pPr>
              <a:lnSpc>
                <a:spcPct val="90000"/>
              </a:lnSpc>
              <a:buFont typeface="Monotype Sorts" pitchFamily="2" charset="2"/>
              <a:buNone/>
            </a:pPr>
            <a:r>
              <a:rPr lang="pt-PT" sz="1600" dirty="0"/>
              <a:t>				</a:t>
            </a:r>
            <a:r>
              <a:rPr lang="pt-PT" sz="1600" dirty="0" smtClean="0"/>
              <a:t>                                 Emp. </a:t>
            </a:r>
            <a:r>
              <a:rPr lang="pt-PT" sz="1600" dirty="0"/>
              <a:t>B</a:t>
            </a:r>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smtClean="0"/>
          </a:p>
          <a:p>
            <a:pPr>
              <a:lnSpc>
                <a:spcPct val="90000"/>
              </a:lnSpc>
              <a:buFont typeface="Monotype Sorts" pitchFamily="2" charset="2"/>
              <a:buNone/>
            </a:pPr>
            <a:r>
              <a:rPr lang="pt-PT" sz="1600" dirty="0" smtClean="0"/>
              <a:t>Só </a:t>
            </a:r>
            <a:r>
              <a:rPr lang="pt-PT" sz="1600" dirty="0"/>
              <a:t>seria estável se esse acordo não fosse nulo e pudesse assumir a forma de </a:t>
            </a:r>
            <a:r>
              <a:rPr lang="pt-PT" sz="1600" i="1" dirty="0"/>
              <a:t>um contrato com compensação por danos</a:t>
            </a:r>
            <a:r>
              <a:rPr lang="pt-PT" sz="1600" dirty="0"/>
              <a:t> em caso de incumprimento.</a:t>
            </a:r>
          </a:p>
          <a:p>
            <a:pPr>
              <a:lnSpc>
                <a:spcPct val="90000"/>
              </a:lnSpc>
              <a:buFont typeface="Monotype Sorts" pitchFamily="2" charset="2"/>
              <a:buNone/>
            </a:pPr>
            <a:r>
              <a:rPr lang="pt-PT" sz="1600" b="1" dirty="0"/>
              <a:t>Nesse caso qual seria o payoff para o incumpridor? </a:t>
            </a:r>
            <a:r>
              <a:rPr lang="pt-PT" sz="1600" dirty="0"/>
              <a:t>(células II e III).</a:t>
            </a:r>
          </a:p>
          <a:p>
            <a:pPr>
              <a:lnSpc>
                <a:spcPct val="90000"/>
              </a:lnSpc>
              <a:buFont typeface="Monotype Sorts" pitchFamily="2" charset="2"/>
              <a:buNone/>
            </a:pPr>
            <a:r>
              <a:rPr lang="pt-PT" sz="1600" dirty="0"/>
              <a:t>A nulidade dos acordos e as sanções associadas cumprem assim uma </a:t>
            </a:r>
            <a:r>
              <a:rPr lang="pt-PT" sz="1600" dirty="0" smtClean="0"/>
              <a:t>importante </a:t>
            </a:r>
            <a:r>
              <a:rPr lang="pt-PT" sz="1600" dirty="0"/>
              <a:t>função económica.</a:t>
            </a:r>
          </a:p>
        </p:txBody>
      </p:sp>
      <p:graphicFrame>
        <p:nvGraphicFramePr>
          <p:cNvPr id="166940" name="Group 28"/>
          <p:cNvGraphicFramePr>
            <a:graphicFrameLocks noGrp="1"/>
          </p:cNvGraphicFramePr>
          <p:nvPr>
            <p:ph sz="half" idx="2"/>
          </p:nvPr>
        </p:nvGraphicFramePr>
        <p:xfrm>
          <a:off x="1331640" y="2996952"/>
          <a:ext cx="7448550" cy="1371600"/>
        </p:xfrm>
        <a:graphic>
          <a:graphicData uri="http://schemas.openxmlformats.org/drawingml/2006/table">
            <a:tbl>
              <a:tblPr/>
              <a:tblGrid>
                <a:gridCol w="2482850"/>
                <a:gridCol w="2482850"/>
                <a:gridCol w="2482850"/>
              </a:tblGrid>
              <a:tr h="3905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40,40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0,50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chemeClr val="tx1"/>
                          </a:solidFill>
                          <a:effectLst/>
                          <a:latin typeface="Tahoma" pitchFamily="34"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rgbClr val="FF0000"/>
                          </a:solidFill>
                          <a:effectLst/>
                          <a:latin typeface="Tahoma" pitchFamily="34" charset="0"/>
                        </a:rPr>
                        <a:t>25,25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0" y="3356992"/>
            <a:ext cx="1259632" cy="312393"/>
          </a:xfrm>
          <a:prstGeom prst="rect">
            <a:avLst/>
          </a:prstGeom>
          <a:noFill/>
        </p:spPr>
        <p:txBody>
          <a:bodyPr wrap="square" rtlCol="0">
            <a:spAutoFit/>
          </a:bodyPr>
          <a:lstStyle/>
          <a:p>
            <a:r>
              <a:rPr lang="pt-PT" sz="1430" dirty="0" smtClean="0">
                <a:latin typeface="Arial" pitchFamily="34" charset="0"/>
              </a:rPr>
              <a:t>Emp. A.</a:t>
            </a:r>
            <a:endParaRPr lang="pt-PT" sz="1430" dirty="0">
              <a:latin typeface="Arial"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6"/>
          <p:cNvSpPr>
            <a:spLocks noGrp="1"/>
          </p:cNvSpPr>
          <p:nvPr>
            <p:ph type="sldNum" sz="quarter" idx="12"/>
          </p:nvPr>
        </p:nvSpPr>
        <p:spPr/>
        <p:txBody>
          <a:bodyPr/>
          <a:lstStyle/>
          <a:p>
            <a:fld id="{C6FC4186-CC58-47A2-BF9E-0D7C38F901A0}" type="slidenum">
              <a:rPr lang="en-US"/>
              <a:pPr/>
              <a:t>7</a:t>
            </a:fld>
            <a:endParaRPr lang="en-US"/>
          </a:p>
        </p:txBody>
      </p:sp>
      <p:sp>
        <p:nvSpPr>
          <p:cNvPr id="166914" name="Rectangle 2"/>
          <p:cNvSpPr>
            <a:spLocks noGrp="1" noChangeArrowheads="1"/>
          </p:cNvSpPr>
          <p:nvPr>
            <p:ph type="title"/>
          </p:nvPr>
        </p:nvSpPr>
        <p:spPr/>
        <p:txBody>
          <a:bodyPr/>
          <a:lstStyle/>
          <a:p>
            <a:r>
              <a:rPr kumimoji="0" lang="en-US" sz="3200" b="1">
                <a:solidFill>
                  <a:srgbClr val="0000FF"/>
                </a:solidFill>
              </a:rPr>
              <a:t>6.2 Acordos horizontais</a:t>
            </a:r>
            <a:endParaRPr kumimoji="0" lang="pt-PT" sz="3200" b="1">
              <a:solidFill>
                <a:srgbClr val="0000FF"/>
              </a:solidFill>
            </a:endParaRPr>
          </a:p>
        </p:txBody>
      </p:sp>
      <p:sp>
        <p:nvSpPr>
          <p:cNvPr id="166915" name="Rectangle 3"/>
          <p:cNvSpPr>
            <a:spLocks noGrp="1" noChangeArrowheads="1"/>
          </p:cNvSpPr>
          <p:nvPr>
            <p:ph type="body" sz="half" idx="1"/>
          </p:nvPr>
        </p:nvSpPr>
        <p:spPr>
          <a:xfrm>
            <a:off x="457200" y="1885950"/>
            <a:ext cx="8218488" cy="4171950"/>
          </a:xfrm>
        </p:spPr>
        <p:txBody>
          <a:bodyPr/>
          <a:lstStyle/>
          <a:p>
            <a:pPr>
              <a:lnSpc>
                <a:spcPct val="90000"/>
              </a:lnSpc>
              <a:buFont typeface="Monotype Sorts" pitchFamily="2" charset="2"/>
              <a:buNone/>
            </a:pPr>
            <a:r>
              <a:rPr lang="pt-PT" sz="1600" dirty="0" smtClean="0"/>
              <a:t>Se houvesse acordo com compensação por </a:t>
            </a:r>
            <a:r>
              <a:rPr lang="pt-PT" sz="1600" dirty="0" smtClean="0"/>
              <a:t>danos </a:t>
            </a:r>
            <a:r>
              <a:rPr lang="pt-PT" sz="1600" dirty="0" smtClean="0"/>
              <a:t>os payoffs alterar-se-iam</a:t>
            </a:r>
            <a:endParaRPr lang="pt-PT" sz="1600" dirty="0"/>
          </a:p>
          <a:p>
            <a:pPr>
              <a:lnSpc>
                <a:spcPct val="90000"/>
              </a:lnSpc>
              <a:buFont typeface="Monotype Sorts" pitchFamily="2" charset="2"/>
              <a:buNone/>
            </a:pPr>
            <a:r>
              <a:rPr lang="pt-PT" sz="1600" dirty="0"/>
              <a:t>				</a:t>
            </a:r>
            <a:r>
              <a:rPr lang="pt-PT" sz="1600" dirty="0" smtClean="0"/>
              <a:t>                                 Emp. </a:t>
            </a:r>
            <a:r>
              <a:rPr lang="pt-PT" sz="1600" dirty="0"/>
              <a:t>B</a:t>
            </a:r>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smtClean="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smtClean="0"/>
          </a:p>
          <a:p>
            <a:pPr>
              <a:lnSpc>
                <a:spcPct val="90000"/>
              </a:lnSpc>
              <a:buFont typeface="Monotype Sorts" pitchFamily="2" charset="2"/>
              <a:buNone/>
            </a:pPr>
            <a:r>
              <a:rPr lang="pt-PT" sz="1600" dirty="0" smtClean="0"/>
              <a:t>Nesta situação qual seria o equilíbrio de estratégia dominante?</a:t>
            </a:r>
          </a:p>
        </p:txBody>
      </p:sp>
      <p:graphicFrame>
        <p:nvGraphicFramePr>
          <p:cNvPr id="166940" name="Group 28"/>
          <p:cNvGraphicFramePr>
            <a:graphicFrameLocks noGrp="1"/>
          </p:cNvGraphicFramePr>
          <p:nvPr>
            <p:ph sz="half" idx="2"/>
            <p:extLst>
              <p:ext uri="{D42A27DB-BD31-4B8C-83A1-F6EECF244321}">
                <p14:modId xmlns:p14="http://schemas.microsoft.com/office/powerpoint/2010/main" val="2998989513"/>
              </p:ext>
            </p:extLst>
          </p:nvPr>
        </p:nvGraphicFramePr>
        <p:xfrm>
          <a:off x="1331640" y="2996952"/>
          <a:ext cx="7448550" cy="1371600"/>
        </p:xfrm>
        <a:graphic>
          <a:graphicData uri="http://schemas.openxmlformats.org/drawingml/2006/table">
            <a:tbl>
              <a:tblPr/>
              <a:tblGrid>
                <a:gridCol w="2482850"/>
                <a:gridCol w="2482850"/>
                <a:gridCol w="2482850"/>
              </a:tblGrid>
              <a:tr h="3905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0" y="3356992"/>
            <a:ext cx="1259632" cy="312393"/>
          </a:xfrm>
          <a:prstGeom prst="rect">
            <a:avLst/>
          </a:prstGeom>
          <a:noFill/>
        </p:spPr>
        <p:txBody>
          <a:bodyPr wrap="square" rtlCol="0">
            <a:spAutoFit/>
          </a:bodyPr>
          <a:lstStyle/>
          <a:p>
            <a:r>
              <a:rPr lang="pt-PT" sz="1430" dirty="0" smtClean="0">
                <a:latin typeface="Arial" pitchFamily="34" charset="0"/>
              </a:rPr>
              <a:t>Emp. A.</a:t>
            </a:r>
            <a:endParaRPr lang="pt-PT" sz="1430" dirty="0">
              <a:latin typeface="Arial"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6"/>
          <p:cNvSpPr>
            <a:spLocks noGrp="1"/>
          </p:cNvSpPr>
          <p:nvPr>
            <p:ph type="sldNum" sz="quarter" idx="12"/>
          </p:nvPr>
        </p:nvSpPr>
        <p:spPr/>
        <p:txBody>
          <a:bodyPr/>
          <a:lstStyle/>
          <a:p>
            <a:fld id="{C6FC4186-CC58-47A2-BF9E-0D7C38F901A0}" type="slidenum">
              <a:rPr lang="en-US"/>
              <a:pPr/>
              <a:t>8</a:t>
            </a:fld>
            <a:endParaRPr lang="en-US"/>
          </a:p>
        </p:txBody>
      </p:sp>
      <p:sp>
        <p:nvSpPr>
          <p:cNvPr id="166914" name="Rectangle 2"/>
          <p:cNvSpPr>
            <a:spLocks noGrp="1" noChangeArrowheads="1"/>
          </p:cNvSpPr>
          <p:nvPr>
            <p:ph type="title"/>
          </p:nvPr>
        </p:nvSpPr>
        <p:spPr/>
        <p:txBody>
          <a:bodyPr/>
          <a:lstStyle/>
          <a:p>
            <a:r>
              <a:rPr kumimoji="0" lang="en-US" sz="3200" b="1">
                <a:solidFill>
                  <a:srgbClr val="0000FF"/>
                </a:solidFill>
              </a:rPr>
              <a:t>6.2 Acordos horizontais</a:t>
            </a:r>
            <a:endParaRPr kumimoji="0" lang="pt-PT" sz="3200" b="1">
              <a:solidFill>
                <a:srgbClr val="0000FF"/>
              </a:solidFill>
            </a:endParaRPr>
          </a:p>
        </p:txBody>
      </p:sp>
      <p:sp>
        <p:nvSpPr>
          <p:cNvPr id="166915" name="Rectangle 3"/>
          <p:cNvSpPr>
            <a:spLocks noGrp="1" noChangeArrowheads="1"/>
          </p:cNvSpPr>
          <p:nvPr>
            <p:ph type="body" sz="half" idx="1"/>
          </p:nvPr>
        </p:nvSpPr>
        <p:spPr>
          <a:xfrm>
            <a:off x="457200" y="1885950"/>
            <a:ext cx="8218488" cy="4171950"/>
          </a:xfrm>
        </p:spPr>
        <p:txBody>
          <a:bodyPr/>
          <a:lstStyle/>
          <a:p>
            <a:pPr>
              <a:lnSpc>
                <a:spcPct val="90000"/>
              </a:lnSpc>
              <a:buFont typeface="Monotype Sorts" pitchFamily="2" charset="2"/>
              <a:buNone/>
            </a:pPr>
            <a:r>
              <a:rPr lang="pt-PT" sz="1600" dirty="0" smtClean="0"/>
              <a:t>Se houvesse acordo com compensação por dados os payoffs alterar-se-iam</a:t>
            </a:r>
            <a:endParaRPr lang="pt-PT" sz="1600" dirty="0"/>
          </a:p>
          <a:p>
            <a:pPr>
              <a:lnSpc>
                <a:spcPct val="90000"/>
              </a:lnSpc>
              <a:buFont typeface="Monotype Sorts" pitchFamily="2" charset="2"/>
              <a:buNone/>
            </a:pPr>
            <a:r>
              <a:rPr lang="pt-PT" sz="1600" dirty="0"/>
              <a:t>				</a:t>
            </a:r>
            <a:r>
              <a:rPr lang="pt-PT" sz="1600" dirty="0" smtClean="0"/>
              <a:t>                                 Emp. </a:t>
            </a:r>
            <a:r>
              <a:rPr lang="pt-PT" sz="1600" dirty="0"/>
              <a:t>B</a:t>
            </a:r>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smtClean="0"/>
          </a:p>
          <a:p>
            <a:pPr>
              <a:lnSpc>
                <a:spcPct val="90000"/>
              </a:lnSpc>
              <a:buFont typeface="Monotype Sorts" pitchFamily="2" charset="2"/>
              <a:buNone/>
            </a:pPr>
            <a:endParaRPr lang="pt-PT" sz="1600" dirty="0"/>
          </a:p>
          <a:p>
            <a:pPr>
              <a:lnSpc>
                <a:spcPct val="90000"/>
              </a:lnSpc>
              <a:buFont typeface="Monotype Sorts" pitchFamily="2" charset="2"/>
              <a:buNone/>
            </a:pPr>
            <a:endParaRPr lang="pt-PT" sz="1600" dirty="0" smtClean="0"/>
          </a:p>
          <a:p>
            <a:pPr>
              <a:lnSpc>
                <a:spcPct val="90000"/>
              </a:lnSpc>
              <a:buFont typeface="Monotype Sorts" pitchFamily="2" charset="2"/>
              <a:buNone/>
            </a:pPr>
            <a:r>
              <a:rPr lang="pt-PT" sz="1600" dirty="0" smtClean="0"/>
              <a:t>Nesta situação qual seria o equilíbrio de estratégia dominante?</a:t>
            </a:r>
          </a:p>
        </p:txBody>
      </p:sp>
      <p:graphicFrame>
        <p:nvGraphicFramePr>
          <p:cNvPr id="166940" name="Group 28"/>
          <p:cNvGraphicFramePr>
            <a:graphicFrameLocks noGrp="1"/>
          </p:cNvGraphicFramePr>
          <p:nvPr>
            <p:ph sz="half" idx="2"/>
          </p:nvPr>
        </p:nvGraphicFramePr>
        <p:xfrm>
          <a:off x="1331640" y="2996952"/>
          <a:ext cx="7448550" cy="1371600"/>
        </p:xfrm>
        <a:graphic>
          <a:graphicData uri="http://schemas.openxmlformats.org/drawingml/2006/table">
            <a:tbl>
              <a:tblPr/>
              <a:tblGrid>
                <a:gridCol w="2482850"/>
                <a:gridCol w="2482850"/>
                <a:gridCol w="2482850"/>
              </a:tblGrid>
              <a:tr h="3905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endParaRPr kumimoji="1" lang="pt-PT" sz="24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chemeClr val="tx1"/>
                          </a:solidFill>
                          <a:effectLst/>
                          <a:latin typeface="Tahoma" pitchFamily="34" charset="0"/>
                        </a:rPr>
                        <a:t>40,40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chemeClr val="tx1"/>
                          </a:solidFill>
                          <a:effectLst/>
                          <a:latin typeface="Tahoma" pitchFamily="34" charset="0"/>
                        </a:rPr>
                        <a:t>40,10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smtClean="0">
                          <a:ln>
                            <a:noFill/>
                          </a:ln>
                          <a:solidFill>
                            <a:schemeClr val="tx1"/>
                          </a:solidFill>
                          <a:effectLst/>
                          <a:latin typeface="Tahoma" pitchFamily="34" charset="0"/>
                        </a:rPr>
                        <a:t>Preço=25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chemeClr val="tx1"/>
                          </a:solidFill>
                          <a:effectLst/>
                          <a:latin typeface="Tahoma" pitchFamily="34"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Monotype Sorts" pitchFamily="2" charset="2"/>
                        <a:buNone/>
                        <a:tabLst/>
                      </a:pPr>
                      <a:r>
                        <a:rPr kumimoji="1" lang="pt-PT" sz="2400" b="0" i="0" u="none" strike="noStrike" cap="none" normalizeH="0" baseline="0" dirty="0" smtClean="0">
                          <a:ln>
                            <a:noFill/>
                          </a:ln>
                          <a:solidFill>
                            <a:schemeClr val="tx1"/>
                          </a:solidFill>
                          <a:effectLst/>
                          <a:latin typeface="Tahoma" pitchFamily="34" charset="0"/>
                        </a:rPr>
                        <a:t>25,25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0" y="3356992"/>
            <a:ext cx="1259632" cy="312393"/>
          </a:xfrm>
          <a:prstGeom prst="rect">
            <a:avLst/>
          </a:prstGeom>
          <a:noFill/>
        </p:spPr>
        <p:txBody>
          <a:bodyPr wrap="square" rtlCol="0">
            <a:spAutoFit/>
          </a:bodyPr>
          <a:lstStyle/>
          <a:p>
            <a:r>
              <a:rPr lang="pt-PT" sz="1430" dirty="0" smtClean="0">
                <a:latin typeface="Arial" pitchFamily="34" charset="0"/>
              </a:rPr>
              <a:t>Emp. A.</a:t>
            </a:r>
            <a:endParaRPr lang="pt-PT" sz="1430" dirty="0">
              <a:latin typeface="Arial" pitchFamily="34" charset="0"/>
            </a:endParaRPr>
          </a:p>
        </p:txBody>
      </p:sp>
    </p:spTree>
    <p:extLst>
      <p:ext uri="{BB962C8B-B14F-4D97-AF65-F5344CB8AC3E}">
        <p14:creationId xmlns:p14="http://schemas.microsoft.com/office/powerpoint/2010/main" val="274062709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C135406A-7BC6-4709-B685-1CF63D897227}" type="slidenum">
              <a:rPr lang="en-US"/>
              <a:pPr/>
              <a:t>9</a:t>
            </a:fld>
            <a:endParaRPr lang="en-US"/>
          </a:p>
        </p:txBody>
      </p:sp>
      <p:sp>
        <p:nvSpPr>
          <p:cNvPr id="168962" name="Rectangle 2"/>
          <p:cNvSpPr>
            <a:spLocks noGrp="1" noChangeArrowheads="1"/>
          </p:cNvSpPr>
          <p:nvPr>
            <p:ph type="title"/>
          </p:nvPr>
        </p:nvSpPr>
        <p:spPr/>
        <p:txBody>
          <a:bodyPr/>
          <a:lstStyle/>
          <a:p>
            <a:r>
              <a:rPr kumimoji="0" lang="en-US" sz="3200" b="1">
                <a:solidFill>
                  <a:srgbClr val="0000FF"/>
                </a:solidFill>
              </a:rPr>
              <a:t>6.2 Acordos horizontais</a:t>
            </a:r>
            <a:endParaRPr kumimoji="0" lang="pt-PT" sz="3200" b="1">
              <a:solidFill>
                <a:srgbClr val="0000FF"/>
              </a:solidFill>
            </a:endParaRPr>
          </a:p>
        </p:txBody>
      </p:sp>
      <p:sp>
        <p:nvSpPr>
          <p:cNvPr id="168963" name="Rectangle 3"/>
          <p:cNvSpPr>
            <a:spLocks noGrp="1" noChangeArrowheads="1"/>
          </p:cNvSpPr>
          <p:nvPr>
            <p:ph type="body" sz="half" idx="1"/>
          </p:nvPr>
        </p:nvSpPr>
        <p:spPr>
          <a:xfrm>
            <a:off x="0" y="1885950"/>
            <a:ext cx="8964488" cy="4171950"/>
          </a:xfrm>
        </p:spPr>
        <p:txBody>
          <a:bodyPr/>
          <a:lstStyle/>
          <a:p>
            <a:pPr>
              <a:buFont typeface="Monotype Sorts" pitchFamily="2" charset="2"/>
              <a:buNone/>
            </a:pPr>
            <a:r>
              <a:rPr lang="pt-PT" sz="1800" dirty="0"/>
              <a:t>Apesar de tudo </a:t>
            </a:r>
            <a:r>
              <a:rPr lang="pt-PT" sz="1800" b="1" dirty="0"/>
              <a:t>há vários factores que facilitam os acordos</a:t>
            </a:r>
            <a:r>
              <a:rPr lang="pt-PT" sz="1800" dirty="0"/>
              <a:t>:</a:t>
            </a:r>
          </a:p>
          <a:p>
            <a:pPr>
              <a:buFontTx/>
              <a:buChar char="-"/>
            </a:pPr>
            <a:r>
              <a:rPr lang="pt-PT" sz="1800" dirty="0"/>
              <a:t>Procura do bem relativamente rígida.</a:t>
            </a:r>
          </a:p>
          <a:p>
            <a:pPr>
              <a:buFontTx/>
              <a:buChar char="-"/>
            </a:pPr>
            <a:r>
              <a:rPr lang="pt-PT" sz="1800" dirty="0"/>
              <a:t>Número pequeno de empresas.</a:t>
            </a:r>
          </a:p>
          <a:p>
            <a:pPr>
              <a:buFontTx/>
              <a:buChar char="-"/>
            </a:pPr>
            <a:r>
              <a:rPr lang="pt-PT" sz="1800" dirty="0"/>
              <a:t>Existência de barreiras à entrada.</a:t>
            </a:r>
          </a:p>
          <a:p>
            <a:pPr>
              <a:buFontTx/>
              <a:buChar char="-"/>
            </a:pPr>
            <a:r>
              <a:rPr lang="pt-PT" sz="1800" dirty="0"/>
              <a:t>Montante baixo das sanções.</a:t>
            </a:r>
          </a:p>
          <a:p>
            <a:pPr>
              <a:buFontTx/>
              <a:buChar char="-"/>
            </a:pPr>
            <a:r>
              <a:rPr lang="pt-PT" sz="1800" dirty="0"/>
              <a:t>Entidade reguladora facilmente capturável.</a:t>
            </a:r>
          </a:p>
          <a:p>
            <a:pPr>
              <a:buFontTx/>
              <a:buChar char="-"/>
            </a:pPr>
            <a:endParaRPr lang="pt-PT" sz="1800" dirty="0"/>
          </a:p>
          <a:p>
            <a:pPr>
              <a:buFontTx/>
              <a:buChar char="-"/>
            </a:pPr>
            <a:r>
              <a:rPr lang="pt-PT" sz="1800" dirty="0"/>
              <a:t>A prova da existência de acordos é complicada:</a:t>
            </a:r>
          </a:p>
          <a:p>
            <a:pPr lvl="1">
              <a:buFontTx/>
              <a:buChar char="-"/>
            </a:pPr>
            <a:r>
              <a:rPr lang="pt-PT" sz="1600" dirty="0"/>
              <a:t>Não basta haver preços </a:t>
            </a:r>
            <a:r>
              <a:rPr lang="pt-PT" sz="1600" dirty="0" smtClean="0"/>
              <a:t>idênticos e segmentação </a:t>
            </a:r>
            <a:r>
              <a:rPr lang="pt-PT" sz="1600" dirty="0"/>
              <a:t>geográfica do mercado</a:t>
            </a:r>
            <a:r>
              <a:rPr lang="pt-PT" sz="1600" dirty="0" smtClean="0"/>
              <a:t>.</a:t>
            </a:r>
          </a:p>
          <a:p>
            <a:pPr>
              <a:buFontTx/>
              <a:buChar char="-"/>
            </a:pPr>
            <a:r>
              <a:rPr lang="pt-PT" sz="2000" dirty="0" smtClean="0"/>
              <a:t>É necessário prova de comunicação e coordenação entre as empresas.</a:t>
            </a:r>
          </a:p>
          <a:p>
            <a:pPr>
              <a:buFontTx/>
              <a:buChar char="-"/>
            </a:pPr>
            <a:r>
              <a:rPr lang="pt-PT" sz="2000" dirty="0" smtClean="0"/>
              <a:t>Possíveis acções para obtenção de prova: </a:t>
            </a:r>
          </a:p>
          <a:p>
            <a:pPr lvl="1">
              <a:buFontTx/>
              <a:buChar char="-"/>
            </a:pPr>
            <a:r>
              <a:rPr lang="pt-PT" sz="1400" dirty="0" smtClean="0"/>
              <a:t>Regras de clemência para o primeiro a confessar</a:t>
            </a:r>
          </a:p>
          <a:p>
            <a:pPr lvl="1">
              <a:buFontTx/>
              <a:buChar char="-"/>
            </a:pPr>
            <a:r>
              <a:rPr lang="pt-PT" sz="1400" dirty="0" smtClean="0"/>
              <a:t>“</a:t>
            </a:r>
            <a:r>
              <a:rPr lang="pt-PT" sz="1400" dirty="0" smtClean="0"/>
              <a:t>Dawn </a:t>
            </a:r>
            <a:r>
              <a:rPr lang="pt-PT" sz="1400" dirty="0" smtClean="0"/>
              <a:t>raids”  (buscas ao fim do </a:t>
            </a:r>
            <a:r>
              <a:rPr lang="pt-PT" sz="1400" dirty="0" smtClean="0"/>
              <a:t>dia inesperadas). </a:t>
            </a:r>
            <a:r>
              <a:rPr lang="pt-PT" sz="1400" dirty="0" smtClean="0"/>
              <a:t>A </a:t>
            </a:r>
            <a:r>
              <a:rPr lang="pt-PT" sz="1400" dirty="0" smtClean="0"/>
              <a:t>Autoridade da Concorrência tem poderes </a:t>
            </a:r>
            <a:r>
              <a:rPr lang="pt-PT" sz="1400" dirty="0" smtClean="0"/>
              <a:t>neste sentido (ver Lei 19/2012)</a:t>
            </a:r>
            <a:endParaRPr lang="pt-PT" sz="1400" dirty="0"/>
          </a:p>
          <a:p>
            <a:pPr>
              <a:buFontTx/>
              <a:buChar char="-"/>
            </a:pPr>
            <a:endParaRPr lang="pt-PT" sz="2000" dirty="0"/>
          </a:p>
          <a:p>
            <a:pPr lvl="1">
              <a:buFontTx/>
              <a:buChar char="-"/>
            </a:pPr>
            <a:endParaRPr lang="pt-PT" sz="1600" dirty="0"/>
          </a:p>
          <a:p>
            <a:pPr lvl="1">
              <a:buFontTx/>
              <a:buChar char="-"/>
            </a:pPr>
            <a:endParaRPr lang="pt-PT" sz="1600" dirty="0"/>
          </a:p>
        </p:txBody>
      </p:sp>
    </p:spTree>
  </p:cSld>
  <p:clrMapOvr>
    <a:masterClrMapping/>
  </p:clrMapOvr>
  <p:transition>
    <p:fade/>
  </p:transition>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3849</TotalTime>
  <Words>1811</Words>
  <Application>Microsoft Office PowerPoint</Application>
  <PresentationFormat>Apresentação no Ecrã (4:3)</PresentationFormat>
  <Paragraphs>299</Paragraphs>
  <Slides>21</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21</vt:i4>
      </vt:variant>
    </vt:vector>
  </HeadingPairs>
  <TitlesOfParts>
    <vt:vector size="27" baseType="lpstr">
      <vt:lpstr>Arial</vt:lpstr>
      <vt:lpstr>Arial Black</vt:lpstr>
      <vt:lpstr>Monotype Sorts</vt:lpstr>
      <vt:lpstr>Tahoma</vt:lpstr>
      <vt:lpstr>Times New Roman</vt:lpstr>
      <vt:lpstr>Contemporary Portrait</vt:lpstr>
      <vt:lpstr>Aula 10 Economia e Direito  da concorrência</vt:lpstr>
      <vt:lpstr>Bibliografia</vt:lpstr>
      <vt:lpstr>6.1 Concorrência vs monopólio</vt:lpstr>
      <vt:lpstr>6.1 Concorrência vs monopólio</vt:lpstr>
      <vt:lpstr>6.2 Acordos horizontais</vt:lpstr>
      <vt:lpstr>6.2 Acordos horizontais</vt:lpstr>
      <vt:lpstr>6.2 Acordos horizontais</vt:lpstr>
      <vt:lpstr>6.2 Acordos horizontais</vt:lpstr>
      <vt:lpstr>6.2 Acordos horizontais</vt:lpstr>
      <vt:lpstr>6.3 Fusões e aquisições</vt:lpstr>
      <vt:lpstr>6.3 Fusões e aquisições</vt:lpstr>
      <vt:lpstr>6.3 Fusões e aquisições</vt:lpstr>
      <vt:lpstr>6.3 Fusões e aquisições</vt:lpstr>
      <vt:lpstr>6.4 Acordos verticais</vt:lpstr>
      <vt:lpstr>6.4 Acordos verticais</vt:lpstr>
      <vt:lpstr>6.4 Acordos verticais</vt:lpstr>
      <vt:lpstr>6.5 práticas individuais</vt:lpstr>
      <vt:lpstr>6.6 Casos em Portugal: o caso do governo da R.A.M.</vt:lpstr>
      <vt:lpstr>6.6 Casos em Portugal: o caso do da Brisa e Auto-Estradas do Atlântico </vt:lpstr>
      <vt:lpstr>6.6 Casos em Portugal: o caso da TAP/Portugália</vt:lpstr>
      <vt:lpstr>6.6 O caso da TAP/Portugália</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das Instituições 2002</dc:title>
  <dc:creator>Home</dc:creator>
  <cp:lastModifiedBy>Paulo Pereira</cp:lastModifiedBy>
  <cp:revision>174</cp:revision>
  <dcterms:created xsi:type="dcterms:W3CDTF">2002-03-03T15:31:55Z</dcterms:created>
  <dcterms:modified xsi:type="dcterms:W3CDTF">2014-12-09T11:56:33Z</dcterms:modified>
</cp:coreProperties>
</file>