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doc" ContentType="application/msword"/>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35"/>
  </p:notesMasterIdLst>
  <p:handoutMasterIdLst>
    <p:handoutMasterId r:id="rId36"/>
  </p:handoutMasterIdLst>
  <p:sldIdLst>
    <p:sldId id="371" r:id="rId2"/>
    <p:sldId id="416" r:id="rId3"/>
    <p:sldId id="257" r:id="rId4"/>
    <p:sldId id="280" r:id="rId5"/>
    <p:sldId id="282" r:id="rId6"/>
    <p:sldId id="269" r:id="rId7"/>
    <p:sldId id="283" r:id="rId8"/>
    <p:sldId id="399" r:id="rId9"/>
    <p:sldId id="400" r:id="rId10"/>
    <p:sldId id="401" r:id="rId11"/>
    <p:sldId id="408" r:id="rId12"/>
    <p:sldId id="409" r:id="rId13"/>
    <p:sldId id="411" r:id="rId14"/>
    <p:sldId id="412" r:id="rId15"/>
    <p:sldId id="413" r:id="rId16"/>
    <p:sldId id="414" r:id="rId17"/>
    <p:sldId id="326" r:id="rId18"/>
    <p:sldId id="376" r:id="rId19"/>
    <p:sldId id="284" r:id="rId20"/>
    <p:sldId id="288" r:id="rId21"/>
    <p:sldId id="417" r:id="rId22"/>
    <p:sldId id="317" r:id="rId23"/>
    <p:sldId id="316" r:id="rId24"/>
    <p:sldId id="292" r:id="rId25"/>
    <p:sldId id="418" r:id="rId26"/>
    <p:sldId id="318" r:id="rId27"/>
    <p:sldId id="319" r:id="rId28"/>
    <p:sldId id="307" r:id="rId29"/>
    <p:sldId id="311" r:id="rId30"/>
    <p:sldId id="298" r:id="rId31"/>
    <p:sldId id="378" r:id="rId32"/>
    <p:sldId id="388" r:id="rId33"/>
    <p:sldId id="419" r:id="rId34"/>
  </p:sldIdLst>
  <p:sldSz cx="9144000" cy="6858000" type="screen4x3"/>
  <p:notesSz cx="6888163" cy="96234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3333CC"/>
    <a:srgbClr val="0000CC"/>
    <a:srgbClr val="058FBA"/>
    <a:srgbClr val="04AFBC"/>
    <a:srgbClr val="068FBA"/>
    <a:srgbClr val="08A7B8"/>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6" autoAdjust="0"/>
    <p:restoredTop sz="86408" autoAdjust="0"/>
  </p:normalViewPr>
  <p:slideViewPr>
    <p:cSldViewPr>
      <p:cViewPr varScale="1">
        <p:scale>
          <a:sx n="47" d="100"/>
          <a:sy n="47" d="100"/>
        </p:scale>
        <p:origin x="-49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2034" name="Rectangle 2"/>
          <p:cNvSpPr>
            <a:spLocks noGrp="1" noChangeArrowheads="1"/>
          </p:cNvSpPr>
          <p:nvPr>
            <p:ph type="hdr" sz="quarter"/>
          </p:nvPr>
        </p:nvSpPr>
        <p:spPr bwMode="auto">
          <a:xfrm>
            <a:off x="0" y="0"/>
            <a:ext cx="2984500"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n-US"/>
          </a:p>
        </p:txBody>
      </p:sp>
      <p:sp>
        <p:nvSpPr>
          <p:cNvPr id="172035" name="Rectangle 3"/>
          <p:cNvSpPr>
            <a:spLocks noGrp="1" noChangeArrowheads="1"/>
          </p:cNvSpPr>
          <p:nvPr>
            <p:ph type="dt" sz="quarter" idx="1"/>
          </p:nvPr>
        </p:nvSpPr>
        <p:spPr bwMode="auto">
          <a:xfrm>
            <a:off x="3902075" y="0"/>
            <a:ext cx="2984500"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n-US"/>
          </a:p>
        </p:txBody>
      </p:sp>
      <p:sp>
        <p:nvSpPr>
          <p:cNvPr id="172036" name="Rectangle 4"/>
          <p:cNvSpPr>
            <a:spLocks noGrp="1" noChangeArrowheads="1"/>
          </p:cNvSpPr>
          <p:nvPr>
            <p:ph type="ftr" sz="quarter" idx="2"/>
          </p:nvPr>
        </p:nvSpPr>
        <p:spPr bwMode="auto">
          <a:xfrm>
            <a:off x="0" y="9140825"/>
            <a:ext cx="2984500" cy="4810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n-US"/>
          </a:p>
        </p:txBody>
      </p:sp>
      <p:sp>
        <p:nvSpPr>
          <p:cNvPr id="172037" name="Rectangle 5"/>
          <p:cNvSpPr>
            <a:spLocks noGrp="1" noChangeArrowheads="1"/>
          </p:cNvSpPr>
          <p:nvPr>
            <p:ph type="sldNum" sz="quarter" idx="3"/>
          </p:nvPr>
        </p:nvSpPr>
        <p:spPr bwMode="auto">
          <a:xfrm>
            <a:off x="3902075" y="9140825"/>
            <a:ext cx="2984500" cy="4810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88D82F4B-DDCB-495B-8A7C-27B79131140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84500" cy="481013"/>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lvl1pPr defTabSz="942975" eaLnBrk="0" hangingPunct="0">
              <a:defRPr sz="1200">
                <a:latin typeface="Times New Roman" pitchFamily="18" charset="0"/>
              </a:defRPr>
            </a:lvl1pPr>
          </a:lstStyle>
          <a:p>
            <a:pPr>
              <a:defRPr/>
            </a:pPr>
            <a:endParaRPr lang="en-GB"/>
          </a:p>
        </p:txBody>
      </p:sp>
      <p:sp>
        <p:nvSpPr>
          <p:cNvPr id="29699" name="Rectangle 3"/>
          <p:cNvSpPr>
            <a:spLocks noGrp="1" noChangeArrowheads="1"/>
          </p:cNvSpPr>
          <p:nvPr>
            <p:ph type="dt" idx="1"/>
          </p:nvPr>
        </p:nvSpPr>
        <p:spPr bwMode="auto">
          <a:xfrm>
            <a:off x="3903663" y="0"/>
            <a:ext cx="2984500" cy="481013"/>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lvl1pPr algn="r" defTabSz="942975" eaLnBrk="0" hangingPunct="0">
              <a:defRPr sz="1200">
                <a:latin typeface="Times New Roman" pitchFamily="18" charset="0"/>
              </a:defRPr>
            </a:lvl1pPr>
          </a:lstStyle>
          <a:p>
            <a:pPr>
              <a:defRPr/>
            </a:pPr>
            <a:endParaRPr lang="en-GB"/>
          </a:p>
        </p:txBody>
      </p:sp>
      <p:sp>
        <p:nvSpPr>
          <p:cNvPr id="40964" name="Rectangle 4"/>
          <p:cNvSpPr>
            <a:spLocks noGrp="1" noRot="1" noChangeAspect="1" noChangeArrowheads="1" noTextEdit="1"/>
          </p:cNvSpPr>
          <p:nvPr>
            <p:ph type="sldImg" idx="2"/>
          </p:nvPr>
        </p:nvSpPr>
        <p:spPr bwMode="auto">
          <a:xfrm>
            <a:off x="1038225" y="722313"/>
            <a:ext cx="4811713" cy="3608387"/>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919163" y="4570413"/>
            <a:ext cx="5049837" cy="4330700"/>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02" name="Rectangle 6"/>
          <p:cNvSpPr>
            <a:spLocks noGrp="1" noChangeArrowheads="1"/>
          </p:cNvSpPr>
          <p:nvPr>
            <p:ph type="ftr" sz="quarter" idx="4"/>
          </p:nvPr>
        </p:nvSpPr>
        <p:spPr bwMode="auto">
          <a:xfrm>
            <a:off x="0" y="9142413"/>
            <a:ext cx="2984500" cy="481012"/>
          </a:xfrm>
          <a:prstGeom prst="rect">
            <a:avLst/>
          </a:prstGeom>
          <a:noFill/>
          <a:ln w="9525">
            <a:noFill/>
            <a:miter lim="800000"/>
            <a:headEnd/>
            <a:tailEnd/>
          </a:ln>
          <a:effectLst/>
        </p:spPr>
        <p:txBody>
          <a:bodyPr vert="horz" wrap="square" lIns="94348" tIns="47174" rIns="94348" bIns="47174" numCol="1" anchor="b" anchorCtr="0" compatLnSpc="1">
            <a:prstTxWarp prst="textNoShape">
              <a:avLst/>
            </a:prstTxWarp>
          </a:bodyPr>
          <a:lstStyle>
            <a:lvl1pPr defTabSz="942975" eaLnBrk="0" hangingPunct="0">
              <a:defRPr sz="1200">
                <a:latin typeface="Times New Roman" pitchFamily="18" charset="0"/>
              </a:defRPr>
            </a:lvl1pPr>
          </a:lstStyle>
          <a:p>
            <a:pPr>
              <a:defRPr/>
            </a:pPr>
            <a:endParaRPr lang="en-GB"/>
          </a:p>
        </p:txBody>
      </p:sp>
      <p:sp>
        <p:nvSpPr>
          <p:cNvPr id="29703" name="Rectangle 7"/>
          <p:cNvSpPr>
            <a:spLocks noGrp="1" noChangeArrowheads="1"/>
          </p:cNvSpPr>
          <p:nvPr>
            <p:ph type="sldNum" sz="quarter" idx="5"/>
          </p:nvPr>
        </p:nvSpPr>
        <p:spPr bwMode="auto">
          <a:xfrm>
            <a:off x="3903663" y="9142413"/>
            <a:ext cx="2984500" cy="481012"/>
          </a:xfrm>
          <a:prstGeom prst="rect">
            <a:avLst/>
          </a:prstGeom>
          <a:noFill/>
          <a:ln w="9525">
            <a:noFill/>
            <a:miter lim="800000"/>
            <a:headEnd/>
            <a:tailEnd/>
          </a:ln>
          <a:effectLst/>
        </p:spPr>
        <p:txBody>
          <a:bodyPr vert="horz" wrap="square" lIns="94348" tIns="47174" rIns="94348" bIns="47174" numCol="1" anchor="b" anchorCtr="0" compatLnSpc="1">
            <a:prstTxWarp prst="textNoShape">
              <a:avLst/>
            </a:prstTxWarp>
          </a:bodyPr>
          <a:lstStyle>
            <a:lvl1pPr algn="r" defTabSz="942975" eaLnBrk="0" hangingPunct="0">
              <a:defRPr sz="1200">
                <a:latin typeface="Times New Roman" pitchFamily="18" charset="0"/>
              </a:defRPr>
            </a:lvl1pPr>
          </a:lstStyle>
          <a:p>
            <a:pPr>
              <a:defRPr/>
            </a:pPr>
            <a:fld id="{077BF8B2-761A-4B5F-B477-81EF63E3EEC4}"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endParaRPr lang="en-US" smtClean="0"/>
          </a:p>
        </p:txBody>
      </p:sp>
      <p:sp>
        <p:nvSpPr>
          <p:cNvPr id="41988" name="Slide Number Placeholder 3"/>
          <p:cNvSpPr>
            <a:spLocks noGrp="1"/>
          </p:cNvSpPr>
          <p:nvPr>
            <p:ph type="sldNum" sz="quarter" idx="5"/>
          </p:nvPr>
        </p:nvSpPr>
        <p:spPr>
          <a:noFill/>
        </p:spPr>
        <p:txBody>
          <a:bodyPr/>
          <a:lstStyle/>
          <a:p>
            <a:fld id="{592522A4-0CC1-4200-9E23-6264494537BB}" type="slidenum">
              <a:rPr lang="en-GB" smtClean="0"/>
              <a:pPr/>
              <a:t>1</a:t>
            </a:fld>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smtClean="0"/>
          </a:p>
        </p:txBody>
      </p:sp>
      <p:sp>
        <p:nvSpPr>
          <p:cNvPr id="53252" name="Slide Number Placeholder 3"/>
          <p:cNvSpPr>
            <a:spLocks noGrp="1"/>
          </p:cNvSpPr>
          <p:nvPr>
            <p:ph type="sldNum" sz="quarter" idx="5"/>
          </p:nvPr>
        </p:nvSpPr>
        <p:spPr>
          <a:noFill/>
        </p:spPr>
        <p:txBody>
          <a:bodyPr/>
          <a:lstStyle/>
          <a:p>
            <a:fld id="{070CD614-59AD-4054-BB4A-F6CF90C7655C}" type="slidenum">
              <a:rPr lang="en-GB" smtClean="0"/>
              <a:pPr/>
              <a:t>10</a:t>
            </a:fld>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smtClean="0"/>
          </a:p>
        </p:txBody>
      </p:sp>
      <p:sp>
        <p:nvSpPr>
          <p:cNvPr id="54276" name="Slide Number Placeholder 3"/>
          <p:cNvSpPr>
            <a:spLocks noGrp="1"/>
          </p:cNvSpPr>
          <p:nvPr>
            <p:ph type="sldNum" sz="quarter" idx="5"/>
          </p:nvPr>
        </p:nvSpPr>
        <p:spPr>
          <a:noFill/>
        </p:spPr>
        <p:txBody>
          <a:bodyPr/>
          <a:lstStyle/>
          <a:p>
            <a:fld id="{CF558736-C091-4B52-91E7-0CC67C161F41}" type="slidenum">
              <a:rPr lang="en-GB" smtClean="0"/>
              <a:pPr/>
              <a:t>11</a:t>
            </a:fld>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endParaRPr lang="en-US" smtClean="0"/>
          </a:p>
        </p:txBody>
      </p:sp>
      <p:sp>
        <p:nvSpPr>
          <p:cNvPr id="55300" name="Slide Number Placeholder 3"/>
          <p:cNvSpPr>
            <a:spLocks noGrp="1"/>
          </p:cNvSpPr>
          <p:nvPr>
            <p:ph type="sldNum" sz="quarter" idx="5"/>
          </p:nvPr>
        </p:nvSpPr>
        <p:spPr>
          <a:noFill/>
        </p:spPr>
        <p:txBody>
          <a:bodyPr/>
          <a:lstStyle/>
          <a:p>
            <a:fld id="{DAB99A1D-282F-4BDB-A932-C7FF0325138D}" type="slidenum">
              <a:rPr lang="en-GB" smtClean="0"/>
              <a:pPr/>
              <a:t>12</a:t>
            </a:fld>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B0C905E9-D965-4B39-A445-CA3A5493CF15}" type="slidenum">
              <a:rPr lang="en-GB" smtClean="0"/>
              <a:pPr/>
              <a:t>13</a:t>
            </a:fld>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965D7A65-24FC-4AB2-A9B2-512E39966741}" type="slidenum">
              <a:rPr lang="en-GB" smtClean="0"/>
              <a:pPr/>
              <a:t>14</a:t>
            </a:fld>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02E21433-1D1A-4E4F-BA6B-09D22298BDB9}" type="slidenum">
              <a:rPr lang="en-GB" smtClean="0"/>
              <a:pPr/>
              <a:t>15</a:t>
            </a:fld>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8ECDE845-9F06-4BE5-8ED7-7E532FDC62CA}" type="slidenum">
              <a:rPr lang="en-GB" smtClean="0"/>
              <a:pPr/>
              <a:t>16</a:t>
            </a:fld>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D0552F6-7953-48C6-9DE5-B87734661678}" type="slidenum">
              <a:rPr lang="en-GB" smtClean="0"/>
              <a:pPr/>
              <a:t>17</a:t>
            </a:fld>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9C687BBB-DEDC-43E3-AB05-B33F61501FAA}" type="slidenum">
              <a:rPr lang="en-GB" smtClean="0"/>
              <a:pPr/>
              <a:t>18</a:t>
            </a:fld>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0DC20321-0B9C-49EC-B285-BA89E18A5980}" type="slidenum">
              <a:rPr lang="en-GB" smtClean="0"/>
              <a:pPr/>
              <a:t>19</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smtClean="0"/>
          </a:p>
        </p:txBody>
      </p:sp>
      <p:sp>
        <p:nvSpPr>
          <p:cNvPr id="44036" name="Slide Number Placeholder 3"/>
          <p:cNvSpPr>
            <a:spLocks noGrp="1"/>
          </p:cNvSpPr>
          <p:nvPr>
            <p:ph type="sldNum" sz="quarter" idx="5"/>
          </p:nvPr>
        </p:nvSpPr>
        <p:spPr>
          <a:noFill/>
        </p:spPr>
        <p:txBody>
          <a:bodyPr/>
          <a:lstStyle/>
          <a:p>
            <a:fld id="{F3AFDFBC-3B11-4F18-8BB6-F7BCE19221A3}" type="slidenum">
              <a:rPr lang="en-GB" smtClean="0"/>
              <a:pPr/>
              <a:t>2</a:t>
            </a:fld>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BF2DCC91-D081-47F3-A062-2B96F8B63615}" type="slidenum">
              <a:rPr lang="en-GB" smtClean="0"/>
              <a:pPr/>
              <a:t>20</a:t>
            </a:fld>
            <a:endParaRPr lang="en-GB"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993C1752-BE34-4188-9269-3A05AD69AA52}" type="slidenum">
              <a:rPr lang="en-GB" smtClean="0"/>
              <a:pPr/>
              <a:t>21</a:t>
            </a:fld>
            <a:endParaRPr lang="en-GB"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B9D09AF0-3535-4FEC-A8CF-855343FA632C}" type="slidenum">
              <a:rPr lang="en-GB" smtClean="0"/>
              <a:pPr/>
              <a:t>22</a:t>
            </a:fld>
            <a:endParaRPr 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056FA586-940F-41F3-B324-F3D5108B0632}" type="slidenum">
              <a:rPr lang="en-GB" smtClean="0"/>
              <a:pPr/>
              <a:t>23</a:t>
            </a:fld>
            <a:endParaRPr lang="en-GB"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567A7214-3124-4982-A36C-BE2C019C2145}" type="slidenum">
              <a:rPr lang="en-GB" smtClean="0"/>
              <a:pPr/>
              <a:t>24</a:t>
            </a:fld>
            <a:endParaRPr lang="en-GB"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71C9330B-7A66-4CF1-B3FE-7DC250F3EE15}" type="slidenum">
              <a:rPr lang="en-GB" smtClean="0"/>
              <a:pPr/>
              <a:t>25</a:t>
            </a:fld>
            <a:endParaRPr lang="en-GB"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34FD625C-ABB2-4843-B7C8-A2F41DEF2AA0}" type="slidenum">
              <a:rPr lang="en-GB" smtClean="0"/>
              <a:pPr/>
              <a:t>26</a:t>
            </a:fld>
            <a:endParaRPr lang="en-GB"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fld id="{C2732966-D9FC-4B61-92B8-4D619C24BD77}" type="slidenum">
              <a:rPr lang="en-GB" smtClean="0"/>
              <a:pPr/>
              <a:t>27</a:t>
            </a:fld>
            <a:endParaRPr lang="en-GB"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18B544EA-249D-4A73-AC41-45107F414202}" type="slidenum">
              <a:rPr lang="en-GB" smtClean="0"/>
              <a:pPr/>
              <a:t>28</a:t>
            </a:fld>
            <a:endParaRPr lang="en-GB"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B3320B18-68DB-4FFC-A58B-736DD5C5A578}" type="slidenum">
              <a:rPr lang="en-GB" smtClean="0"/>
              <a:pPr/>
              <a:t>29</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smtClean="0"/>
          </a:p>
        </p:txBody>
      </p:sp>
      <p:sp>
        <p:nvSpPr>
          <p:cNvPr id="46084" name="Slide Number Placeholder 3"/>
          <p:cNvSpPr>
            <a:spLocks noGrp="1"/>
          </p:cNvSpPr>
          <p:nvPr>
            <p:ph type="sldNum" sz="quarter" idx="5"/>
          </p:nvPr>
        </p:nvSpPr>
        <p:spPr>
          <a:noFill/>
        </p:spPr>
        <p:txBody>
          <a:bodyPr/>
          <a:lstStyle/>
          <a:p>
            <a:fld id="{D7857A67-C3F4-4119-8525-C7C8034E5B8B}" type="slidenum">
              <a:rPr lang="en-GB" smtClean="0"/>
              <a:pPr/>
              <a:t>3</a:t>
            </a:fld>
            <a:endParaRPr lang="en-GB"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endParaRPr lang="en-US" smtClean="0"/>
          </a:p>
        </p:txBody>
      </p:sp>
      <p:sp>
        <p:nvSpPr>
          <p:cNvPr id="76804" name="Slide Number Placeholder 3"/>
          <p:cNvSpPr>
            <a:spLocks noGrp="1"/>
          </p:cNvSpPr>
          <p:nvPr>
            <p:ph type="sldNum" sz="quarter" idx="5"/>
          </p:nvPr>
        </p:nvSpPr>
        <p:spPr>
          <a:noFill/>
        </p:spPr>
        <p:txBody>
          <a:bodyPr/>
          <a:lstStyle/>
          <a:p>
            <a:fld id="{9AB75CC9-DFEB-40B6-BA78-9DD396CACC0F}" type="slidenum">
              <a:rPr lang="en-GB" smtClean="0"/>
              <a:pPr/>
              <a:t>30</a:t>
            </a:fld>
            <a:endParaRPr lang="en-GB"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endParaRPr lang="en-US" smtClean="0"/>
          </a:p>
        </p:txBody>
      </p:sp>
      <p:sp>
        <p:nvSpPr>
          <p:cNvPr id="77828" name="Slide Number Placeholder 3"/>
          <p:cNvSpPr>
            <a:spLocks noGrp="1"/>
          </p:cNvSpPr>
          <p:nvPr>
            <p:ph type="sldNum" sz="quarter" idx="5"/>
          </p:nvPr>
        </p:nvSpPr>
        <p:spPr>
          <a:noFill/>
        </p:spPr>
        <p:txBody>
          <a:bodyPr/>
          <a:lstStyle/>
          <a:p>
            <a:fld id="{CB69CE72-6F3E-4A7B-A7DA-F0BB41B74D9B}" type="slidenum">
              <a:rPr lang="en-GB" smtClean="0"/>
              <a:pPr/>
              <a:t>31</a:t>
            </a:fld>
            <a:endParaRPr lang="en-GB"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endParaRPr lang="en-US" smtClean="0"/>
          </a:p>
        </p:txBody>
      </p:sp>
      <p:sp>
        <p:nvSpPr>
          <p:cNvPr id="78852" name="Slide Number Placeholder 3"/>
          <p:cNvSpPr>
            <a:spLocks noGrp="1"/>
          </p:cNvSpPr>
          <p:nvPr>
            <p:ph type="sldNum" sz="quarter" idx="5"/>
          </p:nvPr>
        </p:nvSpPr>
        <p:spPr>
          <a:noFill/>
        </p:spPr>
        <p:txBody>
          <a:bodyPr/>
          <a:lstStyle/>
          <a:p>
            <a:fld id="{8E5B2449-7861-470E-A3DF-B126365EA33E}" type="slidenum">
              <a:rPr lang="en-GB" smtClean="0"/>
              <a:pPr/>
              <a:t>32</a:t>
            </a:fld>
            <a:endParaRPr lang="en-GB"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85FD1B68-3DBC-4900-BC53-1071E7A74230}" type="slidenum">
              <a:rPr lang="en-GB" smtClean="0"/>
              <a:pPr/>
              <a:t>33</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US" smtClean="0"/>
          </a:p>
        </p:txBody>
      </p:sp>
      <p:sp>
        <p:nvSpPr>
          <p:cNvPr id="47108" name="Slide Number Placeholder 3"/>
          <p:cNvSpPr>
            <a:spLocks noGrp="1"/>
          </p:cNvSpPr>
          <p:nvPr>
            <p:ph type="sldNum" sz="quarter" idx="5"/>
          </p:nvPr>
        </p:nvSpPr>
        <p:spPr>
          <a:noFill/>
        </p:spPr>
        <p:txBody>
          <a:bodyPr/>
          <a:lstStyle/>
          <a:p>
            <a:fld id="{7F9B07FA-6C1C-4276-ABA3-602D98A0F04C}" type="slidenum">
              <a:rPr lang="en-GB" smtClean="0"/>
              <a:pPr/>
              <a:t>4</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p>
        </p:txBody>
      </p:sp>
      <p:sp>
        <p:nvSpPr>
          <p:cNvPr id="48132" name="Slide Number Placeholder 3"/>
          <p:cNvSpPr>
            <a:spLocks noGrp="1"/>
          </p:cNvSpPr>
          <p:nvPr>
            <p:ph type="sldNum" sz="quarter" idx="5"/>
          </p:nvPr>
        </p:nvSpPr>
        <p:spPr>
          <a:noFill/>
        </p:spPr>
        <p:txBody>
          <a:bodyPr/>
          <a:lstStyle/>
          <a:p>
            <a:fld id="{1DA5B77D-8189-47F2-98B7-C8B03F997026}" type="slidenum">
              <a:rPr lang="en-GB" smtClean="0"/>
              <a:pPr/>
              <a:t>5</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436DD8A4-15BE-43C9-916C-BB260F92D404}" type="slidenum">
              <a:rPr lang="en-GB" smtClean="0"/>
              <a:pPr/>
              <a:t>6</a:t>
            </a:fld>
            <a:endParaRPr lang="en-GB" smtClean="0"/>
          </a:p>
        </p:txBody>
      </p:sp>
      <p:sp>
        <p:nvSpPr>
          <p:cNvPr id="49155" name="Rectangle 2"/>
          <p:cNvSpPr>
            <a:spLocks noChangeArrowheads="1"/>
          </p:cNvSpPr>
          <p:nvPr/>
        </p:nvSpPr>
        <p:spPr bwMode="auto">
          <a:xfrm>
            <a:off x="3903663" y="0"/>
            <a:ext cx="2984500" cy="481013"/>
          </a:xfrm>
          <a:prstGeom prst="rect">
            <a:avLst/>
          </a:prstGeom>
          <a:noFill/>
          <a:ln w="9525">
            <a:noFill/>
            <a:miter lim="800000"/>
            <a:headEnd/>
            <a:tailEnd/>
          </a:ln>
        </p:spPr>
        <p:txBody>
          <a:bodyPr wrap="none" anchor="ctr"/>
          <a:lstStyle/>
          <a:p>
            <a:endParaRPr lang="en-US"/>
          </a:p>
        </p:txBody>
      </p:sp>
      <p:sp>
        <p:nvSpPr>
          <p:cNvPr id="49156" name="Rectangle 3"/>
          <p:cNvSpPr>
            <a:spLocks noChangeArrowheads="1"/>
          </p:cNvSpPr>
          <p:nvPr/>
        </p:nvSpPr>
        <p:spPr bwMode="auto">
          <a:xfrm>
            <a:off x="3903663" y="9142413"/>
            <a:ext cx="2984500" cy="481012"/>
          </a:xfrm>
          <a:prstGeom prst="rect">
            <a:avLst/>
          </a:prstGeom>
          <a:noFill/>
          <a:ln w="9525">
            <a:noFill/>
            <a:miter lim="800000"/>
            <a:headEnd/>
            <a:tailEnd/>
          </a:ln>
        </p:spPr>
        <p:txBody>
          <a:bodyPr lIns="19656" tIns="0" rIns="19656" bIns="0" anchor="b"/>
          <a:lstStyle/>
          <a:p>
            <a:pPr algn="r" defTabSz="942975" eaLnBrk="0" hangingPunct="0"/>
            <a:r>
              <a:rPr lang="en-GB" sz="1000" i="1">
                <a:latin typeface="Times New Roman" pitchFamily="18" charset="0"/>
              </a:rPr>
              <a:t>37</a:t>
            </a:r>
          </a:p>
        </p:txBody>
      </p:sp>
      <p:sp>
        <p:nvSpPr>
          <p:cNvPr id="49157" name="Rectangle 4"/>
          <p:cNvSpPr>
            <a:spLocks noChangeArrowheads="1"/>
          </p:cNvSpPr>
          <p:nvPr/>
        </p:nvSpPr>
        <p:spPr bwMode="auto">
          <a:xfrm>
            <a:off x="0" y="9142413"/>
            <a:ext cx="2984500" cy="481012"/>
          </a:xfrm>
          <a:prstGeom prst="rect">
            <a:avLst/>
          </a:prstGeom>
          <a:noFill/>
          <a:ln w="9525">
            <a:noFill/>
            <a:miter lim="800000"/>
            <a:headEnd/>
            <a:tailEnd/>
          </a:ln>
        </p:spPr>
        <p:txBody>
          <a:bodyPr wrap="none" anchor="ctr"/>
          <a:lstStyle/>
          <a:p>
            <a:endParaRPr lang="en-US"/>
          </a:p>
        </p:txBody>
      </p:sp>
      <p:sp>
        <p:nvSpPr>
          <p:cNvPr id="49158" name="Rectangle 5"/>
          <p:cNvSpPr>
            <a:spLocks noChangeArrowheads="1"/>
          </p:cNvSpPr>
          <p:nvPr/>
        </p:nvSpPr>
        <p:spPr bwMode="auto">
          <a:xfrm>
            <a:off x="0" y="0"/>
            <a:ext cx="2984500" cy="481013"/>
          </a:xfrm>
          <a:prstGeom prst="rect">
            <a:avLst/>
          </a:prstGeom>
          <a:noFill/>
          <a:ln w="9525">
            <a:noFill/>
            <a:miter lim="800000"/>
            <a:headEnd/>
            <a:tailEnd/>
          </a:ln>
        </p:spPr>
        <p:txBody>
          <a:bodyPr wrap="none" anchor="ctr"/>
          <a:lstStyle/>
          <a:p>
            <a:endParaRPr lang="en-US"/>
          </a:p>
        </p:txBody>
      </p:sp>
      <p:sp>
        <p:nvSpPr>
          <p:cNvPr id="49159" name="Rectangle 6"/>
          <p:cNvSpPr>
            <a:spLocks noGrp="1" noRot="1" noChangeAspect="1" noChangeArrowheads="1" noTextEdit="1"/>
          </p:cNvSpPr>
          <p:nvPr>
            <p:ph type="sldImg"/>
          </p:nvPr>
        </p:nvSpPr>
        <p:spPr>
          <a:xfrm>
            <a:off x="1047750" y="728663"/>
            <a:ext cx="4794250" cy="3595687"/>
          </a:xfrm>
          <a:ln w="12700" cap="flat">
            <a:solidFill>
              <a:schemeClr val="tx1"/>
            </a:solidFill>
          </a:ln>
        </p:spPr>
      </p:sp>
      <p:sp>
        <p:nvSpPr>
          <p:cNvPr id="49160" name="Rectangle 7"/>
          <p:cNvSpPr>
            <a:spLocks noGrp="1" noChangeArrowheads="1"/>
          </p:cNvSpPr>
          <p:nvPr>
            <p:ph type="body" idx="1"/>
          </p:nvPr>
        </p:nvSpPr>
        <p:spPr>
          <a:noFill/>
          <a:ln/>
        </p:spPr>
        <p:txBody>
          <a:bodyPr lIns="95003" tIns="47502" rIns="95003" bIns="47502"/>
          <a:lstStyle/>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endParaRPr lang="en-US" smtClean="0"/>
          </a:p>
        </p:txBody>
      </p:sp>
      <p:sp>
        <p:nvSpPr>
          <p:cNvPr id="50180" name="Slide Number Placeholder 3"/>
          <p:cNvSpPr>
            <a:spLocks noGrp="1"/>
          </p:cNvSpPr>
          <p:nvPr>
            <p:ph type="sldNum" sz="quarter" idx="5"/>
          </p:nvPr>
        </p:nvSpPr>
        <p:spPr>
          <a:noFill/>
        </p:spPr>
        <p:txBody>
          <a:bodyPr/>
          <a:lstStyle/>
          <a:p>
            <a:fld id="{E61CEB88-596D-42CD-8DA7-BBF0A2F06A4C}" type="slidenum">
              <a:rPr lang="en-GB" smtClean="0"/>
              <a:pPr/>
              <a:t>7</a:t>
            </a:fld>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54CA5E3F-34C6-40AE-8D4A-E78119C25FC5}" type="slidenum">
              <a:rPr lang="en-GB" smtClean="0"/>
              <a:pPr/>
              <a:t>8</a:t>
            </a:fld>
            <a:endParaRPr lang="en-GB" smtClean="0"/>
          </a:p>
        </p:txBody>
      </p:sp>
      <p:sp>
        <p:nvSpPr>
          <p:cNvPr id="51203" name="Rectangle 2"/>
          <p:cNvSpPr>
            <a:spLocks noGrp="1" noRot="1" noChangeAspect="1" noChangeArrowheads="1" noTextEdit="1"/>
          </p:cNvSpPr>
          <p:nvPr>
            <p:ph type="sldImg"/>
          </p:nvPr>
        </p:nvSpPr>
        <p:spPr>
          <a:ln w="12700" cap="flat">
            <a:solidFill>
              <a:schemeClr val="tx1"/>
            </a:solidFill>
          </a:ln>
        </p:spPr>
      </p:sp>
      <p:sp>
        <p:nvSpPr>
          <p:cNvPr id="51204" name="Rectangle 3"/>
          <p:cNvSpPr>
            <a:spLocks noGrp="1" noChangeArrowheads="1"/>
          </p:cNvSpPr>
          <p:nvPr>
            <p:ph type="body" idx="1"/>
          </p:nvPr>
        </p:nvSpPr>
        <p:spPr>
          <a:noFill/>
          <a:ln/>
        </p:spPr>
        <p:txBody>
          <a:bodyPr lIns="95003" tIns="47502" rIns="95003" bIns="47502"/>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1D8CEF34-4F0D-48D6-8EC3-09795ED0C285}" type="slidenum">
              <a:rPr lang="en-GB" smtClean="0"/>
              <a:pPr/>
              <a:t>9</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Real Options 2015</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15DB4D4-120D-4187-B534-104B4FC46B5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Real Options 2015</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29532C-F054-43B6-8CA7-4DD2E088B98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Real Options 2015</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772F2AA-B395-4CB4-A4DE-18771645DED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Real Options 2015</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6A0E88D-C543-4728-B6C9-0F51A6E0967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Real Options 2015</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6CC5505-01AB-4F4C-B48D-9D339116F0B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Real Options 2015</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45030DB-FF3B-4C83-8A13-17292D8DE7A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Real Options 2015</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2C8BF2C-936E-45C2-855F-7BCCAE14818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Real Options 2015</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C9752B4-3C1B-43D1-8999-8051147884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Real Options 2015</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0E6E4CB-8792-4F79-8DB1-5A1012DA79B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Real Options 2015</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F3CA36D-8C5C-499C-BAE2-49E0D43FD12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Real Options 2015</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20ADD96-903F-49D9-A95D-95AA8A9D366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Real Options 2015</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BD2AAC2-524D-4AE8-9B4E-C525E36080D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19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125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8125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smtClean="0"/>
              <a:t>Real Options 2015</a:t>
            </a:r>
            <a:endParaRPr lang="en-US"/>
          </a:p>
        </p:txBody>
      </p:sp>
      <p:sp>
        <p:nvSpPr>
          <p:cNvPr id="18125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456C27DC-2002-4A48-BAF4-645CBFDC81F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9.png"/><Relationship Id="rId4" Type="http://schemas.openxmlformats.org/officeDocument/2006/relationships/oleObject" Target="../embeddings/oleObject2.bin"/></Relationships>
</file>

<file path=ppt/slides/_rels/slide2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Microsoft_Office_Word_97_-_2003_Document1.doc"/></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Microsoft_Office_Word_97_-_2003_Document2.doc"/></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p>
            <a:r>
              <a:rPr lang="en-US" smtClean="0"/>
              <a:t>Real Options 2015</a:t>
            </a:r>
          </a:p>
        </p:txBody>
      </p:sp>
      <p:sp>
        <p:nvSpPr>
          <p:cNvPr id="9219" name="Slide Number Placeholder 5"/>
          <p:cNvSpPr>
            <a:spLocks noGrp="1"/>
          </p:cNvSpPr>
          <p:nvPr>
            <p:ph type="sldNum" sz="quarter" idx="12"/>
          </p:nvPr>
        </p:nvSpPr>
        <p:spPr>
          <a:noFill/>
        </p:spPr>
        <p:txBody>
          <a:bodyPr/>
          <a:lstStyle/>
          <a:p>
            <a:fld id="{B2C5F9B1-7CBE-4D2C-8F3C-6605513D6C1D}" type="slidenum">
              <a:rPr lang="en-US" smtClean="0"/>
              <a:pPr/>
              <a:t>1</a:t>
            </a:fld>
            <a:endParaRPr lang="en-US" smtClean="0"/>
          </a:p>
        </p:txBody>
      </p:sp>
      <p:sp>
        <p:nvSpPr>
          <p:cNvPr id="9220" name="Rectangle 2"/>
          <p:cNvSpPr>
            <a:spLocks noGrp="1" noChangeArrowheads="1"/>
          </p:cNvSpPr>
          <p:nvPr>
            <p:ph type="title"/>
          </p:nvPr>
        </p:nvSpPr>
        <p:spPr/>
        <p:txBody>
          <a:bodyPr/>
          <a:lstStyle/>
          <a:p>
            <a:pPr eaLnBrk="1" hangingPunct="1"/>
            <a:r>
              <a:rPr lang="en-GB" dirty="0" smtClean="0"/>
              <a:t>Real Options 2015 </a:t>
            </a:r>
            <a:br>
              <a:rPr lang="en-GB" dirty="0" smtClean="0"/>
            </a:br>
            <a:r>
              <a:rPr lang="en-GB" dirty="0" smtClean="0"/>
              <a:t> Dean A. Paxson</a:t>
            </a:r>
            <a:endParaRPr lang="en-US" dirty="0" smtClean="0"/>
          </a:p>
        </p:txBody>
      </p:sp>
      <p:sp>
        <p:nvSpPr>
          <p:cNvPr id="9221" name="Rectangle 3"/>
          <p:cNvSpPr>
            <a:spLocks noGrp="1" noChangeArrowheads="1"/>
          </p:cNvSpPr>
          <p:nvPr>
            <p:ph type="body" idx="1"/>
          </p:nvPr>
        </p:nvSpPr>
        <p:spPr/>
        <p:txBody>
          <a:bodyPr/>
          <a:lstStyle/>
          <a:p>
            <a:pPr eaLnBrk="1" hangingPunct="1">
              <a:buFontTx/>
              <a:buNone/>
            </a:pPr>
            <a:r>
              <a:rPr lang="en-GB" smtClean="0"/>
              <a:t> </a:t>
            </a:r>
          </a:p>
          <a:p>
            <a:pPr eaLnBrk="1" hangingPunct="1">
              <a:buFontTx/>
              <a:buNone/>
            </a:pPr>
            <a:r>
              <a:rPr lang="en-GB" smtClean="0"/>
              <a:t>   </a:t>
            </a:r>
          </a:p>
          <a:p>
            <a:pPr eaLnBrk="1" hangingPunct="1">
              <a:buFontTx/>
              <a:buNone/>
            </a:pPr>
            <a:r>
              <a:rPr lang="en-GB" smtClean="0"/>
              <a:t>   </a:t>
            </a:r>
            <a:r>
              <a:rPr lang="en-GB" sz="4000" smtClean="0"/>
              <a:t>Chapters 1 &amp; 2</a:t>
            </a:r>
          </a:p>
          <a:p>
            <a:pPr eaLnBrk="1" hangingPunct="1">
              <a:buFontTx/>
              <a:buNone/>
            </a:pPr>
            <a:endParaRPr lang="en-GB" sz="4000" smtClean="0"/>
          </a:p>
          <a:p>
            <a:pPr eaLnBrk="1" hangingPunct="1">
              <a:buFontTx/>
              <a:buNone/>
            </a:pPr>
            <a:r>
              <a:rPr lang="en-GB" sz="4000" smtClean="0"/>
              <a:t>	Introduction to Real Options</a:t>
            </a:r>
          </a:p>
          <a:p>
            <a:pPr eaLnBrk="1" hangingPunct="1">
              <a:buFontTx/>
              <a:buNone/>
            </a:pPr>
            <a:endParaRPr lang="en-US" sz="400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p:cNvSpPr>
            <a:spLocks noGrp="1"/>
          </p:cNvSpPr>
          <p:nvPr>
            <p:ph type="ftr" sz="quarter" idx="11"/>
          </p:nvPr>
        </p:nvSpPr>
        <p:spPr>
          <a:noFill/>
        </p:spPr>
        <p:txBody>
          <a:bodyPr/>
          <a:lstStyle/>
          <a:p>
            <a:r>
              <a:rPr lang="en-US" smtClean="0"/>
              <a:t>Real Options 2015</a:t>
            </a:r>
          </a:p>
        </p:txBody>
      </p:sp>
      <p:sp>
        <p:nvSpPr>
          <p:cNvPr id="18435" name="Slide Number Placeholder 5"/>
          <p:cNvSpPr>
            <a:spLocks noGrp="1"/>
          </p:cNvSpPr>
          <p:nvPr>
            <p:ph type="sldNum" sz="quarter" idx="12"/>
          </p:nvPr>
        </p:nvSpPr>
        <p:spPr>
          <a:noFill/>
        </p:spPr>
        <p:txBody>
          <a:bodyPr/>
          <a:lstStyle/>
          <a:p>
            <a:fld id="{006F533E-50CA-42E7-A6D1-76E04E22EB33}" type="slidenum">
              <a:rPr lang="en-US" smtClean="0"/>
              <a:pPr/>
              <a:t>10</a:t>
            </a:fld>
            <a:endParaRPr lang="en-US" smtClean="0"/>
          </a:p>
        </p:txBody>
      </p:sp>
      <p:sp>
        <p:nvSpPr>
          <p:cNvPr id="18436" name="Rectangle 2"/>
          <p:cNvSpPr>
            <a:spLocks noGrp="1" noChangeArrowheads="1"/>
          </p:cNvSpPr>
          <p:nvPr>
            <p:ph type="title"/>
          </p:nvPr>
        </p:nvSpPr>
        <p:spPr/>
        <p:txBody>
          <a:bodyPr/>
          <a:lstStyle/>
          <a:p>
            <a:pPr eaLnBrk="1" hangingPunct="1"/>
            <a:r>
              <a:rPr lang="en-GB" smtClean="0"/>
              <a:t>One Step Binomial Put</a:t>
            </a:r>
            <a:endParaRPr lang="en-US" smtClean="0"/>
          </a:p>
        </p:txBody>
      </p:sp>
      <p:pic>
        <p:nvPicPr>
          <p:cNvPr id="18437" name="Picture 7"/>
          <p:cNvPicPr>
            <a:picLocks noGrp="1" noChangeAspect="1" noChangeArrowheads="1"/>
          </p:cNvPicPr>
          <p:nvPr>
            <p:ph idx="1"/>
          </p:nvPr>
        </p:nvPicPr>
        <p:blipFill>
          <a:blip r:embed="rId3" cstate="print"/>
          <a:srcRect/>
          <a:stretch>
            <a:fillRect/>
          </a:stretch>
        </p:blipFill>
        <p:spPr>
          <a:xfrm>
            <a:off x="3103563" y="1600200"/>
            <a:ext cx="2935287" cy="4525963"/>
          </a:xfr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p:cNvSpPr>
            <a:spLocks noGrp="1"/>
          </p:cNvSpPr>
          <p:nvPr>
            <p:ph type="ftr" sz="quarter" idx="11"/>
          </p:nvPr>
        </p:nvSpPr>
        <p:spPr>
          <a:noFill/>
        </p:spPr>
        <p:txBody>
          <a:bodyPr/>
          <a:lstStyle/>
          <a:p>
            <a:r>
              <a:rPr lang="en-US" smtClean="0"/>
              <a:t>Real Options 2015</a:t>
            </a:r>
          </a:p>
        </p:txBody>
      </p:sp>
      <p:sp>
        <p:nvSpPr>
          <p:cNvPr id="19459" name="Slide Number Placeholder 5"/>
          <p:cNvSpPr>
            <a:spLocks noGrp="1"/>
          </p:cNvSpPr>
          <p:nvPr>
            <p:ph type="sldNum" sz="quarter" idx="12"/>
          </p:nvPr>
        </p:nvSpPr>
        <p:spPr>
          <a:noFill/>
        </p:spPr>
        <p:txBody>
          <a:bodyPr/>
          <a:lstStyle/>
          <a:p>
            <a:fld id="{B19C56F5-EF8C-42BB-9C5E-288D627F09D7}" type="slidenum">
              <a:rPr lang="en-US" smtClean="0"/>
              <a:pPr/>
              <a:t>11</a:t>
            </a:fld>
            <a:endParaRPr lang="en-US" smtClean="0"/>
          </a:p>
        </p:txBody>
      </p:sp>
      <p:sp>
        <p:nvSpPr>
          <p:cNvPr id="19460" name="Rectangle 2"/>
          <p:cNvSpPr>
            <a:spLocks noGrp="1" noChangeArrowheads="1"/>
          </p:cNvSpPr>
          <p:nvPr>
            <p:ph type="title"/>
          </p:nvPr>
        </p:nvSpPr>
        <p:spPr/>
        <p:txBody>
          <a:bodyPr/>
          <a:lstStyle/>
          <a:p>
            <a:pPr eaLnBrk="1" hangingPunct="1"/>
            <a:r>
              <a:rPr lang="pt-PT" i="1" smtClean="0"/>
              <a:t>CONSTRÓI </a:t>
            </a:r>
            <a:r>
              <a:rPr lang="pt-PT" smtClean="0"/>
              <a:t>CASE STUDY</a:t>
            </a:r>
            <a:endParaRPr lang="en-GB" smtClean="0"/>
          </a:p>
        </p:txBody>
      </p:sp>
      <p:sp>
        <p:nvSpPr>
          <p:cNvPr id="19461" name="Rectangle 3"/>
          <p:cNvSpPr>
            <a:spLocks noGrp="1" noChangeArrowheads="1"/>
          </p:cNvSpPr>
          <p:nvPr>
            <p:ph type="body" idx="1"/>
          </p:nvPr>
        </p:nvSpPr>
        <p:spPr>
          <a:xfrm>
            <a:off x="304800" y="1219200"/>
            <a:ext cx="8458200" cy="5181600"/>
          </a:xfrm>
        </p:spPr>
        <p:txBody>
          <a:bodyPr/>
          <a:lstStyle/>
          <a:p>
            <a:pPr marL="198438" indent="-198438" algn="just" eaLnBrk="1" hangingPunct="1">
              <a:lnSpc>
                <a:spcPct val="90000"/>
              </a:lnSpc>
            </a:pPr>
            <a:r>
              <a:rPr lang="en-GB" sz="2800" dirty="0" smtClean="0">
                <a:cs typeface="Times New Roman" pitchFamily="18" charset="0"/>
              </a:rPr>
              <a:t>CONSTR</a:t>
            </a:r>
            <a:r>
              <a:rPr lang="en-GB" sz="2800" dirty="0" smtClean="0">
                <a:latin typeface="Arial Narrow" pitchFamily="34" charset="0"/>
                <a:cs typeface="Times New Roman" pitchFamily="18" charset="0"/>
              </a:rPr>
              <a:t>Ó</a:t>
            </a:r>
            <a:r>
              <a:rPr lang="en-GB" sz="2800" dirty="0" smtClean="0">
                <a:cs typeface="Times New Roman" pitchFamily="18" charset="0"/>
              </a:rPr>
              <a:t>I, SA, a real estate developer based in the north of Portugal, can start a housing development on a farm close to </a:t>
            </a:r>
            <a:r>
              <a:rPr lang="en-GB" sz="2800" dirty="0" err="1" smtClean="0">
                <a:cs typeface="Times New Roman" pitchFamily="18" charset="0"/>
              </a:rPr>
              <a:t>Almada</a:t>
            </a:r>
            <a:r>
              <a:rPr lang="en-GB" sz="2800" dirty="0" smtClean="0">
                <a:cs typeface="Times New Roman" pitchFamily="18" charset="0"/>
              </a:rPr>
              <a:t>. The farm is </a:t>
            </a:r>
            <a:r>
              <a:rPr lang="pt-PT" sz="2800" dirty="0" smtClean="0">
                <a:cs typeface="Times New Roman" pitchFamily="18" charset="0"/>
              </a:rPr>
              <a:t>derelict; </a:t>
            </a:r>
            <a:r>
              <a:rPr lang="en-GB" sz="2800" dirty="0" smtClean="0">
                <a:cs typeface="Times New Roman" pitchFamily="18" charset="0"/>
              </a:rPr>
              <a:t>it is not possible to carry on any type of farming on the site.</a:t>
            </a:r>
            <a:endParaRPr lang="pt-PT" sz="2800" dirty="0" smtClean="0">
              <a:cs typeface="Times New Roman" pitchFamily="18" charset="0"/>
            </a:endParaRPr>
          </a:p>
          <a:p>
            <a:pPr marL="198438" indent="-198438" algn="just" eaLnBrk="1" hangingPunct="1">
              <a:lnSpc>
                <a:spcPct val="90000"/>
              </a:lnSpc>
            </a:pPr>
            <a:r>
              <a:rPr lang="pt-PT" sz="2800" dirty="0" smtClean="0">
                <a:cs typeface="Times New Roman" pitchFamily="18" charset="0"/>
              </a:rPr>
              <a:t>I</a:t>
            </a:r>
            <a:r>
              <a:rPr lang="en-GB" sz="2800" dirty="0" err="1" smtClean="0">
                <a:cs typeface="Times New Roman" pitchFamily="18" charset="0"/>
              </a:rPr>
              <a:t>mmediate</a:t>
            </a:r>
            <a:r>
              <a:rPr lang="en-GB" sz="2800" dirty="0" smtClean="0">
                <a:cs typeface="Times New Roman" pitchFamily="18" charset="0"/>
              </a:rPr>
              <a:t> development of the project cost </a:t>
            </a:r>
            <a:r>
              <a:rPr lang="pt-PT" sz="2800" dirty="0" smtClean="0">
                <a:latin typeface="Arial Narrow" pitchFamily="34" charset="0"/>
                <a:cs typeface="Times New Roman" pitchFamily="18" charset="0"/>
              </a:rPr>
              <a:t>€</a:t>
            </a:r>
            <a:r>
              <a:rPr lang="en-GB" sz="2800" dirty="0" smtClean="0">
                <a:cs typeface="Times New Roman" pitchFamily="18" charset="0"/>
              </a:rPr>
              <a:t>10 million (in present value terms). </a:t>
            </a:r>
            <a:endParaRPr lang="pt-PT" sz="2800" dirty="0" smtClean="0">
              <a:cs typeface="Times New Roman" pitchFamily="18" charset="0"/>
            </a:endParaRPr>
          </a:p>
          <a:p>
            <a:pPr marL="198438" indent="-198438" algn="just" eaLnBrk="1" hangingPunct="1">
              <a:lnSpc>
                <a:spcPct val="90000"/>
              </a:lnSpc>
            </a:pPr>
            <a:r>
              <a:rPr lang="pt-PT" sz="2800" dirty="0" smtClean="0">
                <a:cs typeface="Times New Roman" pitchFamily="18" charset="0"/>
              </a:rPr>
              <a:t>Gross p</a:t>
            </a:r>
            <a:r>
              <a:rPr lang="en-GB" sz="2800" dirty="0" smtClean="0">
                <a:cs typeface="Times New Roman" pitchFamily="18" charset="0"/>
              </a:rPr>
              <a:t>resent value of the development is  </a:t>
            </a:r>
            <a:r>
              <a:rPr lang="pt-PT" sz="2800" dirty="0" smtClean="0">
                <a:latin typeface="Arial Narrow" pitchFamily="34" charset="0"/>
                <a:cs typeface="Times New Roman" pitchFamily="18" charset="0"/>
              </a:rPr>
              <a:t>€</a:t>
            </a:r>
            <a:r>
              <a:rPr lang="en-GB" sz="2800" dirty="0" smtClean="0">
                <a:cs typeface="Times New Roman" pitchFamily="18" charset="0"/>
              </a:rPr>
              <a:t>12.5 million. The volatility of real estate developments has been 40% in Portugal. </a:t>
            </a:r>
            <a:endParaRPr lang="pt-PT" sz="2800" dirty="0" smtClean="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4"/>
          <p:cNvSpPr>
            <a:spLocks noGrp="1"/>
          </p:cNvSpPr>
          <p:nvPr>
            <p:ph type="ftr" sz="quarter" idx="11"/>
          </p:nvPr>
        </p:nvSpPr>
        <p:spPr>
          <a:noFill/>
        </p:spPr>
        <p:txBody>
          <a:bodyPr/>
          <a:lstStyle/>
          <a:p>
            <a:r>
              <a:rPr lang="en-US" smtClean="0"/>
              <a:t>Real Options 2015</a:t>
            </a:r>
          </a:p>
        </p:txBody>
      </p:sp>
      <p:sp>
        <p:nvSpPr>
          <p:cNvPr id="20483" name="Slide Number Placeholder 5"/>
          <p:cNvSpPr>
            <a:spLocks noGrp="1"/>
          </p:cNvSpPr>
          <p:nvPr>
            <p:ph type="sldNum" sz="quarter" idx="12"/>
          </p:nvPr>
        </p:nvSpPr>
        <p:spPr>
          <a:noFill/>
        </p:spPr>
        <p:txBody>
          <a:bodyPr/>
          <a:lstStyle/>
          <a:p>
            <a:fld id="{E5CDFCD0-9165-48C7-8004-47C6446DD86D}" type="slidenum">
              <a:rPr lang="en-US" smtClean="0"/>
              <a:pPr/>
              <a:t>12</a:t>
            </a:fld>
            <a:endParaRPr lang="en-US" smtClean="0"/>
          </a:p>
        </p:txBody>
      </p:sp>
      <p:sp>
        <p:nvSpPr>
          <p:cNvPr id="20484" name="Rectangle 2"/>
          <p:cNvSpPr>
            <a:spLocks noGrp="1" noChangeArrowheads="1"/>
          </p:cNvSpPr>
          <p:nvPr>
            <p:ph type="title"/>
          </p:nvPr>
        </p:nvSpPr>
        <p:spPr/>
        <p:txBody>
          <a:bodyPr/>
          <a:lstStyle/>
          <a:p>
            <a:pPr eaLnBrk="1" hangingPunct="1"/>
            <a:r>
              <a:rPr lang="pt-PT" i="1" smtClean="0"/>
              <a:t>CONSTRÓI </a:t>
            </a:r>
            <a:r>
              <a:rPr lang="pt-PT" smtClean="0"/>
              <a:t>CASE STUDY</a:t>
            </a:r>
            <a:endParaRPr lang="en-GB" smtClean="0"/>
          </a:p>
        </p:txBody>
      </p:sp>
      <p:sp>
        <p:nvSpPr>
          <p:cNvPr id="20485" name="Rectangle 3"/>
          <p:cNvSpPr>
            <a:spLocks noGrp="1" noChangeArrowheads="1"/>
          </p:cNvSpPr>
          <p:nvPr>
            <p:ph type="body" idx="1"/>
          </p:nvPr>
        </p:nvSpPr>
        <p:spPr/>
        <p:txBody>
          <a:bodyPr/>
          <a:lstStyle/>
          <a:p>
            <a:pPr algn="just" eaLnBrk="1" hangingPunct="1"/>
            <a:endParaRPr lang="en-GB" sz="2400" dirty="0" smtClean="0">
              <a:cs typeface="Times New Roman" pitchFamily="18" charset="0"/>
            </a:endParaRPr>
          </a:p>
          <a:p>
            <a:pPr algn="just" eaLnBrk="1" hangingPunct="1"/>
            <a:r>
              <a:rPr lang="en-GB" sz="2400" b="1" dirty="0" smtClean="0">
                <a:cs typeface="Times New Roman" pitchFamily="18" charset="0"/>
              </a:rPr>
              <a:t>During the next year, it is expected that house prices will increase by u%, or alternatively, prices might drop by approximately d%. </a:t>
            </a:r>
          </a:p>
          <a:p>
            <a:pPr algn="just" eaLnBrk="1" hangingPunct="1"/>
            <a:endParaRPr lang="en-GB" sz="2400" b="1" dirty="0" smtClean="0">
              <a:cs typeface="Times New Roman" pitchFamily="18" charset="0"/>
            </a:endParaRPr>
          </a:p>
          <a:p>
            <a:pPr algn="just" eaLnBrk="1" hangingPunct="1"/>
            <a:r>
              <a:rPr lang="en-GB" sz="2400" b="1" dirty="0" smtClean="0">
                <a:cs typeface="Times New Roman" pitchFamily="18" charset="0"/>
              </a:rPr>
              <a:t>The risk free interest rate is 10% p.a.</a:t>
            </a:r>
          </a:p>
          <a:p>
            <a:pPr algn="just" eaLnBrk="1" hangingPunct="1"/>
            <a:endParaRPr lang="en-GB" sz="2400" b="1" dirty="0" smtClean="0">
              <a:cs typeface="Times New Roman" pitchFamily="18" charset="0"/>
            </a:endParaRPr>
          </a:p>
          <a:p>
            <a:pPr algn="just" eaLnBrk="1" hangingPunct="1"/>
            <a:r>
              <a:rPr lang="en-GB" sz="2400" b="1" dirty="0" smtClean="0">
                <a:cs typeface="Times New Roman" pitchFamily="18" charset="0"/>
              </a:rPr>
              <a:t>Development costs are expected to grow at 10% p.a.</a:t>
            </a:r>
            <a:endParaRPr lang="en-GB" sz="2400" b="1"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4"/>
          <p:cNvSpPr>
            <a:spLocks noGrp="1"/>
          </p:cNvSpPr>
          <p:nvPr>
            <p:ph type="ftr" sz="quarter" idx="11"/>
          </p:nvPr>
        </p:nvSpPr>
        <p:spPr>
          <a:noFill/>
        </p:spPr>
        <p:txBody>
          <a:bodyPr/>
          <a:lstStyle/>
          <a:p>
            <a:r>
              <a:rPr lang="en-US" smtClean="0"/>
              <a:t>Real Options 2015</a:t>
            </a:r>
          </a:p>
        </p:txBody>
      </p:sp>
      <p:sp>
        <p:nvSpPr>
          <p:cNvPr id="21507" name="Slide Number Placeholder 5"/>
          <p:cNvSpPr>
            <a:spLocks noGrp="1"/>
          </p:cNvSpPr>
          <p:nvPr>
            <p:ph type="sldNum" sz="quarter" idx="12"/>
          </p:nvPr>
        </p:nvSpPr>
        <p:spPr>
          <a:noFill/>
        </p:spPr>
        <p:txBody>
          <a:bodyPr/>
          <a:lstStyle/>
          <a:p>
            <a:fld id="{98476AF5-B397-4427-B5DA-DB676998A1CD}" type="slidenum">
              <a:rPr lang="en-US" smtClean="0"/>
              <a:pPr/>
              <a:t>13</a:t>
            </a:fld>
            <a:endParaRPr lang="en-US" smtClean="0"/>
          </a:p>
        </p:txBody>
      </p:sp>
      <p:sp>
        <p:nvSpPr>
          <p:cNvPr id="21508" name="Rectangle 2"/>
          <p:cNvSpPr>
            <a:spLocks noGrp="1" noChangeArrowheads="1"/>
          </p:cNvSpPr>
          <p:nvPr>
            <p:ph type="title"/>
          </p:nvPr>
        </p:nvSpPr>
        <p:spPr/>
        <p:txBody>
          <a:bodyPr/>
          <a:lstStyle/>
          <a:p>
            <a:pPr eaLnBrk="1" hangingPunct="1"/>
            <a:r>
              <a:rPr lang="pt-PT" i="1" smtClean="0"/>
              <a:t>CONSTRÓI </a:t>
            </a:r>
            <a:r>
              <a:rPr lang="pt-PT" smtClean="0"/>
              <a:t>CASE STUDY</a:t>
            </a:r>
            <a:endParaRPr lang="en-GB" smtClean="0"/>
          </a:p>
        </p:txBody>
      </p:sp>
      <p:sp>
        <p:nvSpPr>
          <p:cNvPr id="21509" name="Rectangle 3"/>
          <p:cNvSpPr>
            <a:spLocks noGrp="1" noChangeArrowheads="1"/>
          </p:cNvSpPr>
          <p:nvPr>
            <p:ph type="body" idx="1"/>
          </p:nvPr>
        </p:nvSpPr>
        <p:spPr>
          <a:xfrm>
            <a:off x="457200" y="1341438"/>
            <a:ext cx="8229600" cy="4784725"/>
          </a:xfrm>
        </p:spPr>
        <p:txBody>
          <a:bodyPr/>
          <a:lstStyle/>
          <a:p>
            <a:pPr eaLnBrk="1" hangingPunct="1">
              <a:lnSpc>
                <a:spcPct val="90000"/>
              </a:lnSpc>
            </a:pPr>
            <a:r>
              <a:rPr lang="en-GB" dirty="0" smtClean="0">
                <a:cs typeface="Times New Roman" pitchFamily="18" charset="0"/>
              </a:rPr>
              <a:t>If the development does not start during the year, it is expected</a:t>
            </a:r>
            <a:r>
              <a:rPr lang="pt-PT" dirty="0" smtClean="0">
                <a:cs typeface="Times New Roman" pitchFamily="18" charset="0"/>
              </a:rPr>
              <a:t> that</a:t>
            </a:r>
            <a:r>
              <a:rPr lang="en-GB" dirty="0" smtClean="0">
                <a:cs typeface="Times New Roman" pitchFamily="18" charset="0"/>
              </a:rPr>
              <a:t> the area developed in the neighbourhood of the farm will be</a:t>
            </a:r>
            <a:r>
              <a:rPr lang="pt-PT" dirty="0" smtClean="0">
                <a:cs typeface="Times New Roman" pitchFamily="18" charset="0"/>
              </a:rPr>
              <a:t>come</a:t>
            </a:r>
            <a:r>
              <a:rPr lang="en-GB" dirty="0" smtClean="0">
                <a:cs typeface="Times New Roman" pitchFamily="18" charset="0"/>
              </a:rPr>
              <a:t> so dense, that the City Council will declare the </a:t>
            </a:r>
            <a:r>
              <a:rPr lang="pt-PT" dirty="0" smtClean="0">
                <a:cs typeface="Times New Roman" pitchFamily="18" charset="0"/>
              </a:rPr>
              <a:t>farm site a</a:t>
            </a:r>
            <a:r>
              <a:rPr lang="en-GB" dirty="0" smtClean="0">
                <a:cs typeface="Times New Roman" pitchFamily="18" charset="0"/>
              </a:rPr>
              <a:t> public </a:t>
            </a:r>
            <a:r>
              <a:rPr lang="pt-PT" dirty="0" smtClean="0">
                <a:cs typeface="Times New Roman" pitchFamily="18" charset="0"/>
              </a:rPr>
              <a:t>utility.</a:t>
            </a:r>
          </a:p>
          <a:p>
            <a:pPr eaLnBrk="1" hangingPunct="1">
              <a:lnSpc>
                <a:spcPct val="90000"/>
              </a:lnSpc>
            </a:pPr>
            <a:r>
              <a:rPr lang="en-GB" dirty="0" smtClean="0">
                <a:cs typeface="Times New Roman" pitchFamily="18" charset="0"/>
              </a:rPr>
              <a:t>The Council has already submitted a proposal to buy the land for </a:t>
            </a:r>
            <a:r>
              <a:rPr lang="pt-PT" dirty="0" smtClean="0">
                <a:cs typeface="Times New Roman" pitchFamily="18" charset="0"/>
              </a:rPr>
              <a:t>€</a:t>
            </a:r>
            <a:r>
              <a:rPr lang="en-GB" dirty="0" smtClean="0">
                <a:cs typeface="Times New Roman" pitchFamily="18" charset="0"/>
              </a:rPr>
              <a:t>1.2 million at the end of the year.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4"/>
          <p:cNvSpPr>
            <a:spLocks noGrp="1"/>
          </p:cNvSpPr>
          <p:nvPr>
            <p:ph type="ftr" sz="quarter" idx="11"/>
          </p:nvPr>
        </p:nvSpPr>
        <p:spPr>
          <a:noFill/>
        </p:spPr>
        <p:txBody>
          <a:bodyPr/>
          <a:lstStyle/>
          <a:p>
            <a:r>
              <a:rPr lang="en-US" smtClean="0"/>
              <a:t>Real Options 2015</a:t>
            </a:r>
          </a:p>
        </p:txBody>
      </p:sp>
      <p:sp>
        <p:nvSpPr>
          <p:cNvPr id="22531" name="Slide Number Placeholder 5"/>
          <p:cNvSpPr>
            <a:spLocks noGrp="1"/>
          </p:cNvSpPr>
          <p:nvPr>
            <p:ph type="sldNum" sz="quarter" idx="12"/>
          </p:nvPr>
        </p:nvSpPr>
        <p:spPr>
          <a:noFill/>
        </p:spPr>
        <p:txBody>
          <a:bodyPr/>
          <a:lstStyle/>
          <a:p>
            <a:fld id="{7E926B5E-B119-45F6-AAD9-86C3F3F16B43}" type="slidenum">
              <a:rPr lang="en-US" smtClean="0"/>
              <a:pPr/>
              <a:t>14</a:t>
            </a:fld>
            <a:endParaRPr lang="en-US" smtClean="0"/>
          </a:p>
        </p:txBody>
      </p:sp>
      <p:sp>
        <p:nvSpPr>
          <p:cNvPr id="22532" name="Rectangle 2"/>
          <p:cNvSpPr>
            <a:spLocks noGrp="1" noChangeArrowheads="1"/>
          </p:cNvSpPr>
          <p:nvPr>
            <p:ph type="title"/>
          </p:nvPr>
        </p:nvSpPr>
        <p:spPr/>
        <p:txBody>
          <a:bodyPr/>
          <a:lstStyle/>
          <a:p>
            <a:pPr eaLnBrk="1" hangingPunct="1"/>
            <a:r>
              <a:rPr lang="pt-PT" i="1" smtClean="0"/>
              <a:t>CONSTRÓI </a:t>
            </a:r>
            <a:r>
              <a:rPr lang="pt-PT" smtClean="0"/>
              <a:t>CASE STUDY</a:t>
            </a:r>
            <a:endParaRPr lang="en-GB" smtClean="0"/>
          </a:p>
        </p:txBody>
      </p:sp>
      <p:sp>
        <p:nvSpPr>
          <p:cNvPr id="22533" name="Rectangle 3"/>
          <p:cNvSpPr>
            <a:spLocks noGrp="1" noChangeArrowheads="1"/>
          </p:cNvSpPr>
          <p:nvPr>
            <p:ph type="body" idx="1"/>
          </p:nvPr>
        </p:nvSpPr>
        <p:spPr/>
        <p:txBody>
          <a:bodyPr/>
          <a:lstStyle/>
          <a:p>
            <a:pPr eaLnBrk="1" hangingPunct="1">
              <a:lnSpc>
                <a:spcPct val="90000"/>
              </a:lnSpc>
            </a:pPr>
            <a:r>
              <a:rPr lang="pt-PT" smtClean="0"/>
              <a:t>Call option to invest in developing a site combined with a European put to sell at a fixed price.</a:t>
            </a:r>
          </a:p>
          <a:p>
            <a:pPr eaLnBrk="1" hangingPunct="1">
              <a:lnSpc>
                <a:spcPct val="90000"/>
              </a:lnSpc>
            </a:pPr>
            <a:endParaRPr lang="pt-PT" smtClean="0"/>
          </a:p>
          <a:p>
            <a:pPr eaLnBrk="1" hangingPunct="1">
              <a:lnSpc>
                <a:spcPct val="90000"/>
              </a:lnSpc>
            </a:pPr>
            <a:r>
              <a:rPr lang="en-GB" b="1" smtClean="0">
                <a:cs typeface="Times New Roman" pitchFamily="18" charset="0"/>
              </a:rPr>
              <a:t>CONSTRÓI’s management team is trying to decide whether to start the development now or to wait until the situation in the housing market is clearer.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4"/>
          <p:cNvSpPr>
            <a:spLocks noGrp="1"/>
          </p:cNvSpPr>
          <p:nvPr>
            <p:ph type="ftr" sz="quarter" idx="11"/>
          </p:nvPr>
        </p:nvSpPr>
        <p:spPr>
          <a:noFill/>
        </p:spPr>
        <p:txBody>
          <a:bodyPr/>
          <a:lstStyle/>
          <a:p>
            <a:r>
              <a:rPr lang="en-US" smtClean="0"/>
              <a:t>Real Options 2015</a:t>
            </a:r>
          </a:p>
        </p:txBody>
      </p:sp>
      <p:sp>
        <p:nvSpPr>
          <p:cNvPr id="23555" name="Slide Number Placeholder 5"/>
          <p:cNvSpPr>
            <a:spLocks noGrp="1"/>
          </p:cNvSpPr>
          <p:nvPr>
            <p:ph type="sldNum" sz="quarter" idx="12"/>
          </p:nvPr>
        </p:nvSpPr>
        <p:spPr>
          <a:noFill/>
        </p:spPr>
        <p:txBody>
          <a:bodyPr/>
          <a:lstStyle/>
          <a:p>
            <a:fld id="{89DA895C-BEED-4936-ABA0-F13D02ADAD3C}" type="slidenum">
              <a:rPr lang="en-US" smtClean="0"/>
              <a:pPr/>
              <a:t>15</a:t>
            </a:fld>
            <a:endParaRPr lang="en-US" smtClean="0"/>
          </a:p>
        </p:txBody>
      </p:sp>
      <p:sp>
        <p:nvSpPr>
          <p:cNvPr id="23556" name="Rectangle 2"/>
          <p:cNvSpPr>
            <a:spLocks noGrp="1" noChangeArrowheads="1"/>
          </p:cNvSpPr>
          <p:nvPr>
            <p:ph type="title"/>
          </p:nvPr>
        </p:nvSpPr>
        <p:spPr/>
        <p:txBody>
          <a:bodyPr/>
          <a:lstStyle/>
          <a:p>
            <a:pPr eaLnBrk="1" hangingPunct="1"/>
            <a:r>
              <a:rPr lang="en-GB" smtClean="0"/>
              <a:t>Solution</a:t>
            </a:r>
            <a:endParaRPr lang="en-US" smtClean="0"/>
          </a:p>
        </p:txBody>
      </p:sp>
      <p:pic>
        <p:nvPicPr>
          <p:cNvPr id="23557" name="Picture 5"/>
          <p:cNvPicPr>
            <a:picLocks noGrp="1" noChangeAspect="1" noChangeArrowheads="1"/>
          </p:cNvPicPr>
          <p:nvPr>
            <p:ph idx="1"/>
          </p:nvPr>
        </p:nvPicPr>
        <p:blipFill>
          <a:blip r:embed="rId3" cstate="print"/>
          <a:srcRect/>
          <a:stretch>
            <a:fillRect/>
          </a:stretch>
        </p:blipFill>
        <p:spPr>
          <a:xfrm>
            <a:off x="900113" y="1412875"/>
            <a:ext cx="7488237" cy="4824413"/>
          </a:xfr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a:noFill/>
        </p:spPr>
        <p:txBody>
          <a:bodyPr/>
          <a:lstStyle/>
          <a:p>
            <a:r>
              <a:rPr lang="en-US" smtClean="0"/>
              <a:t>Real Options 2015</a:t>
            </a:r>
          </a:p>
        </p:txBody>
      </p:sp>
      <p:sp>
        <p:nvSpPr>
          <p:cNvPr id="24579" name="Slide Number Placeholder 5"/>
          <p:cNvSpPr>
            <a:spLocks noGrp="1"/>
          </p:cNvSpPr>
          <p:nvPr>
            <p:ph type="sldNum" sz="quarter" idx="12"/>
          </p:nvPr>
        </p:nvSpPr>
        <p:spPr>
          <a:noFill/>
        </p:spPr>
        <p:txBody>
          <a:bodyPr/>
          <a:lstStyle/>
          <a:p>
            <a:fld id="{28EA899F-A7CE-4C3B-A4C1-2F345C41315E}" type="slidenum">
              <a:rPr lang="en-US" smtClean="0"/>
              <a:pPr/>
              <a:t>16</a:t>
            </a:fld>
            <a:endParaRPr lang="en-US" smtClean="0"/>
          </a:p>
        </p:txBody>
      </p:sp>
      <p:sp>
        <p:nvSpPr>
          <p:cNvPr id="24580" name="Rectangle 2"/>
          <p:cNvSpPr>
            <a:spLocks noGrp="1" noChangeArrowheads="1"/>
          </p:cNvSpPr>
          <p:nvPr>
            <p:ph type="title"/>
          </p:nvPr>
        </p:nvSpPr>
        <p:spPr/>
        <p:txBody>
          <a:bodyPr/>
          <a:lstStyle/>
          <a:p>
            <a:pPr eaLnBrk="1" hangingPunct="1"/>
            <a:r>
              <a:rPr lang="pt-PT" i="1" smtClean="0"/>
              <a:t>CONSTRÓI </a:t>
            </a:r>
            <a:r>
              <a:rPr lang="pt-PT" smtClean="0"/>
              <a:t>CASE STUDY</a:t>
            </a:r>
            <a:endParaRPr lang="en-GB" smtClean="0"/>
          </a:p>
        </p:txBody>
      </p:sp>
      <p:sp>
        <p:nvSpPr>
          <p:cNvPr id="24581" name="Rectangle 3"/>
          <p:cNvSpPr>
            <a:spLocks noGrp="1" noChangeArrowheads="1"/>
          </p:cNvSpPr>
          <p:nvPr>
            <p:ph type="body" idx="1"/>
          </p:nvPr>
        </p:nvSpPr>
        <p:spPr>
          <a:noFill/>
        </p:spPr>
        <p:txBody>
          <a:bodyPr/>
          <a:lstStyle/>
          <a:p>
            <a:pPr eaLnBrk="1" hangingPunct="1"/>
            <a:r>
              <a:rPr lang="en-GB" dirty="0" smtClean="0"/>
              <a:t>Conclusion:</a:t>
            </a:r>
            <a:endParaRPr lang="pt-PT" dirty="0" smtClean="0"/>
          </a:p>
          <a:p>
            <a:pPr eaLnBrk="1" hangingPunct="1"/>
            <a:r>
              <a:rPr lang="en-GB" dirty="0" smtClean="0">
                <a:cs typeface="Times New Roman" pitchFamily="18" charset="0"/>
              </a:rPr>
              <a:t>In the current situation, the best solution would be to wait before investing;</a:t>
            </a:r>
            <a:endParaRPr lang="pt-PT" dirty="0" smtClean="0">
              <a:cs typeface="Times New Roman" pitchFamily="18" charset="0"/>
            </a:endParaRPr>
          </a:p>
          <a:p>
            <a:pPr lvl="1" algn="just" eaLnBrk="1" hangingPunct="1"/>
            <a:r>
              <a:rPr lang="en-GB" dirty="0" smtClean="0">
                <a:cs typeface="Arial" charset="0"/>
              </a:rPr>
              <a:t>Abandonment is also valuable</a:t>
            </a:r>
          </a:p>
          <a:p>
            <a:pPr lvl="1" algn="just" eaLnBrk="1" hangingPunct="1"/>
            <a:endParaRPr lang="en-GB" dirty="0" smtClean="0">
              <a:cs typeface="Arial" charset="0"/>
            </a:endParaRPr>
          </a:p>
          <a:p>
            <a:pPr lvl="1" eaLnBrk="1" hangingPunct="1"/>
            <a:r>
              <a:rPr lang="en-GB" dirty="0" smtClean="0"/>
              <a:t>The value of the option to defer is higher than the expected NPV of investing immediately. Consequently, the current value of the farm is the combined real call and put option value.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noFill/>
        </p:spPr>
        <p:txBody>
          <a:bodyPr/>
          <a:lstStyle/>
          <a:p>
            <a:r>
              <a:rPr lang="en-US" smtClean="0"/>
              <a:t>Real Options 2015</a:t>
            </a:r>
          </a:p>
        </p:txBody>
      </p:sp>
      <p:sp>
        <p:nvSpPr>
          <p:cNvPr id="3076" name="Slide Number Placeholder 5"/>
          <p:cNvSpPr>
            <a:spLocks noGrp="1"/>
          </p:cNvSpPr>
          <p:nvPr>
            <p:ph type="sldNum" sz="quarter" idx="12"/>
          </p:nvPr>
        </p:nvSpPr>
        <p:spPr>
          <a:noFill/>
        </p:spPr>
        <p:txBody>
          <a:bodyPr/>
          <a:lstStyle/>
          <a:p>
            <a:fld id="{66E6BA82-FB3D-4796-AE41-F9223F7B3288}" type="slidenum">
              <a:rPr lang="en-US" smtClean="0"/>
              <a:pPr/>
              <a:t>17</a:t>
            </a:fld>
            <a:endParaRPr lang="en-US" smtClean="0"/>
          </a:p>
        </p:txBody>
      </p:sp>
      <p:sp>
        <p:nvSpPr>
          <p:cNvPr id="3077" name="Rectangle 2"/>
          <p:cNvSpPr>
            <a:spLocks noGrp="1" noChangeArrowheads="1"/>
          </p:cNvSpPr>
          <p:nvPr>
            <p:ph type="title"/>
          </p:nvPr>
        </p:nvSpPr>
        <p:spPr/>
        <p:txBody>
          <a:bodyPr/>
          <a:lstStyle/>
          <a:p>
            <a:pPr eaLnBrk="1" hangingPunct="1"/>
            <a:r>
              <a:rPr lang="pt-PT" smtClean="0"/>
              <a:t>Black-Scholes VALUATION FRAMEWORK</a:t>
            </a:r>
            <a:endParaRPr lang="en-GB" smtClean="0"/>
          </a:p>
        </p:txBody>
      </p:sp>
      <p:sp>
        <p:nvSpPr>
          <p:cNvPr id="3078" name="Rectangle 3"/>
          <p:cNvSpPr>
            <a:spLocks noGrp="1" noChangeArrowheads="1"/>
          </p:cNvSpPr>
          <p:nvPr>
            <p:ph type="body" idx="1"/>
          </p:nvPr>
        </p:nvSpPr>
        <p:spPr/>
        <p:txBody>
          <a:bodyPr/>
          <a:lstStyle/>
          <a:p>
            <a:pPr eaLnBrk="1" hangingPunct="1"/>
            <a:r>
              <a:rPr lang="pt-PT" smtClean="0"/>
              <a:t>Closed form solution for European option:</a:t>
            </a:r>
            <a:endParaRPr lang="en-GB" smtClean="0"/>
          </a:p>
        </p:txBody>
      </p:sp>
      <p:graphicFrame>
        <p:nvGraphicFramePr>
          <p:cNvPr id="3074" name="Object 4"/>
          <p:cNvGraphicFramePr>
            <a:graphicFrameLocks noChangeAspect="1"/>
          </p:cNvGraphicFramePr>
          <p:nvPr/>
        </p:nvGraphicFramePr>
        <p:xfrm>
          <a:off x="2195513" y="2565400"/>
          <a:ext cx="3671887" cy="3024188"/>
        </p:xfrm>
        <a:graphic>
          <a:graphicData uri="http://schemas.openxmlformats.org/presentationml/2006/ole">
            <p:oleObj spid="_x0000_s3074" name="Equation" r:id="rId4" imgW="1752480" imgH="1422360" progId="Equation.3">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4"/>
          <p:cNvSpPr>
            <a:spLocks noGrp="1"/>
          </p:cNvSpPr>
          <p:nvPr>
            <p:ph type="ftr" sz="quarter" idx="11"/>
          </p:nvPr>
        </p:nvSpPr>
        <p:spPr>
          <a:noFill/>
        </p:spPr>
        <p:txBody>
          <a:bodyPr/>
          <a:lstStyle/>
          <a:p>
            <a:r>
              <a:rPr lang="en-US" smtClean="0"/>
              <a:t>Real Options 2015</a:t>
            </a:r>
          </a:p>
        </p:txBody>
      </p:sp>
      <p:sp>
        <p:nvSpPr>
          <p:cNvPr id="25603" name="Slide Number Placeholder 5"/>
          <p:cNvSpPr>
            <a:spLocks noGrp="1"/>
          </p:cNvSpPr>
          <p:nvPr>
            <p:ph type="sldNum" sz="quarter" idx="12"/>
          </p:nvPr>
        </p:nvSpPr>
        <p:spPr>
          <a:noFill/>
        </p:spPr>
        <p:txBody>
          <a:bodyPr/>
          <a:lstStyle/>
          <a:p>
            <a:fld id="{F38431A2-6177-46A4-BD4A-01A240CA3726}" type="slidenum">
              <a:rPr lang="en-US" smtClean="0"/>
              <a:pPr/>
              <a:t>18</a:t>
            </a:fld>
            <a:endParaRPr lang="en-US" smtClean="0"/>
          </a:p>
        </p:txBody>
      </p:sp>
      <p:sp>
        <p:nvSpPr>
          <p:cNvPr id="25604" name="Rectangle 2"/>
          <p:cNvSpPr>
            <a:spLocks noGrp="1" noChangeArrowheads="1"/>
          </p:cNvSpPr>
          <p:nvPr>
            <p:ph type="title"/>
          </p:nvPr>
        </p:nvSpPr>
        <p:spPr/>
        <p:txBody>
          <a:bodyPr/>
          <a:lstStyle/>
          <a:p>
            <a:pPr eaLnBrk="1" hangingPunct="1"/>
            <a:r>
              <a:rPr lang="en-GB" smtClean="0"/>
              <a:t>Black-Scholes Limitations</a:t>
            </a:r>
            <a:endParaRPr lang="en-US" smtClean="0"/>
          </a:p>
        </p:txBody>
      </p:sp>
      <p:sp>
        <p:nvSpPr>
          <p:cNvPr id="25605" name="Rectangle 3"/>
          <p:cNvSpPr>
            <a:spLocks noGrp="1" noChangeArrowheads="1"/>
          </p:cNvSpPr>
          <p:nvPr>
            <p:ph type="body" idx="1"/>
          </p:nvPr>
        </p:nvSpPr>
        <p:spPr/>
        <p:txBody>
          <a:bodyPr/>
          <a:lstStyle/>
          <a:p>
            <a:pPr eaLnBrk="1" hangingPunct="1">
              <a:buNone/>
            </a:pPr>
            <a:r>
              <a:rPr lang="en-GB" dirty="0" smtClean="0">
                <a:latin typeface="Symbol" pitchFamily="18" charset="2"/>
              </a:rPr>
              <a:t>   d</a:t>
            </a:r>
            <a:r>
              <a:rPr lang="en-GB" dirty="0" smtClean="0"/>
              <a:t> is the dividend or convenience yield</a:t>
            </a:r>
          </a:p>
          <a:p>
            <a:pPr eaLnBrk="1" hangingPunct="1"/>
            <a:r>
              <a:rPr lang="en-GB" dirty="0" smtClean="0"/>
              <a:t>Finite, European and Fixed Investment Cost</a:t>
            </a:r>
          </a:p>
          <a:p>
            <a:pPr eaLnBrk="1" hangingPunct="1"/>
            <a:r>
              <a:rPr lang="en-GB" dirty="0" smtClean="0"/>
              <a:t>Doesn’t Yield Best Time to Invest</a:t>
            </a:r>
          </a:p>
          <a:p>
            <a:pPr eaLnBrk="1" hangingPunct="1"/>
            <a:r>
              <a:rPr lang="en-GB" dirty="0" smtClean="0"/>
              <a:t>Thus inappropriate for an improvement over NPV rule for capital budgeting</a:t>
            </a:r>
          </a:p>
          <a:p>
            <a:pPr eaLnBrk="1" hangingPunct="1"/>
            <a:r>
              <a:rPr lang="en-GB" dirty="0" smtClean="0"/>
              <a:t>Yet, easy to use, so rapid check on reality of real option approach</a:t>
            </a: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p:cNvSpPr>
            <a:spLocks noGrp="1"/>
          </p:cNvSpPr>
          <p:nvPr>
            <p:ph type="ftr" sz="quarter" idx="11"/>
          </p:nvPr>
        </p:nvSpPr>
        <p:spPr>
          <a:noFill/>
        </p:spPr>
        <p:txBody>
          <a:bodyPr/>
          <a:lstStyle/>
          <a:p>
            <a:r>
              <a:rPr lang="en-US" smtClean="0"/>
              <a:t>Real Options 2015</a:t>
            </a:r>
          </a:p>
        </p:txBody>
      </p:sp>
      <p:sp>
        <p:nvSpPr>
          <p:cNvPr id="26627" name="Slide Number Placeholder 5"/>
          <p:cNvSpPr>
            <a:spLocks noGrp="1"/>
          </p:cNvSpPr>
          <p:nvPr>
            <p:ph type="sldNum" sz="quarter" idx="12"/>
          </p:nvPr>
        </p:nvSpPr>
        <p:spPr>
          <a:noFill/>
        </p:spPr>
        <p:txBody>
          <a:bodyPr/>
          <a:lstStyle/>
          <a:p>
            <a:fld id="{3E578B9C-4500-48CD-BEB1-81EDC5241238}" type="slidenum">
              <a:rPr lang="en-US" smtClean="0"/>
              <a:pPr/>
              <a:t>19</a:t>
            </a:fld>
            <a:endParaRPr lang="en-US" smtClean="0"/>
          </a:p>
        </p:txBody>
      </p:sp>
      <p:sp>
        <p:nvSpPr>
          <p:cNvPr id="26628" name="Rectangle 1026"/>
          <p:cNvSpPr>
            <a:spLocks noGrp="1" noChangeArrowheads="1"/>
          </p:cNvSpPr>
          <p:nvPr>
            <p:ph type="title"/>
          </p:nvPr>
        </p:nvSpPr>
        <p:spPr/>
        <p:txBody>
          <a:bodyPr/>
          <a:lstStyle/>
          <a:p>
            <a:pPr eaLnBrk="1" hangingPunct="1"/>
            <a:r>
              <a:rPr lang="en-GB" smtClean="0"/>
              <a:t>DEFERRAL OPTION</a:t>
            </a:r>
          </a:p>
        </p:txBody>
      </p:sp>
      <p:sp>
        <p:nvSpPr>
          <p:cNvPr id="26629" name="Rectangle 1027"/>
          <p:cNvSpPr>
            <a:spLocks noGrp="1" noChangeArrowheads="1"/>
          </p:cNvSpPr>
          <p:nvPr>
            <p:ph type="body" idx="1"/>
          </p:nvPr>
        </p:nvSpPr>
        <p:spPr/>
        <p:txBody>
          <a:bodyPr/>
          <a:lstStyle/>
          <a:p>
            <a:pPr eaLnBrk="1" hangingPunct="1"/>
            <a:endParaRPr lang="en-GB" smtClean="0"/>
          </a:p>
          <a:p>
            <a:pPr eaLnBrk="1" hangingPunct="1"/>
            <a:r>
              <a:rPr lang="en-GB" smtClean="0"/>
              <a:t>A deferral option is normally an option found in most projects where the owner holds the right to delay the date at which the project will start to be developed.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lide Number Placeholder 3"/>
          <p:cNvSpPr>
            <a:spLocks noGrp="1"/>
          </p:cNvSpPr>
          <p:nvPr>
            <p:ph type="sldNum" sz="quarter" idx="12"/>
          </p:nvPr>
        </p:nvSpPr>
        <p:spPr>
          <a:noFill/>
        </p:spPr>
        <p:txBody>
          <a:bodyPr/>
          <a:lstStyle/>
          <a:p>
            <a:fld id="{40D5F697-B2ED-4401-AF7B-FA1350498C05}" type="slidenum">
              <a:rPr lang="en-US" smtClean="0"/>
              <a:pPr/>
              <a:t>2</a:t>
            </a:fld>
            <a:endParaRPr lang="en-US" smtClean="0"/>
          </a:p>
        </p:txBody>
      </p:sp>
      <p:sp>
        <p:nvSpPr>
          <p:cNvPr id="2052" name="Rectangle 2"/>
          <p:cNvSpPr>
            <a:spLocks noGrp="1" noChangeArrowheads="1"/>
          </p:cNvSpPr>
          <p:nvPr>
            <p:ph type="title" idx="4294967295"/>
          </p:nvPr>
        </p:nvSpPr>
        <p:spPr>
          <a:xfrm>
            <a:off x="1219200" y="685800"/>
            <a:ext cx="7924800" cy="808038"/>
          </a:xfrm>
        </p:spPr>
        <p:txBody>
          <a:bodyPr/>
          <a:lstStyle/>
          <a:p>
            <a:pPr eaLnBrk="1" hangingPunct="1"/>
            <a:r>
              <a:rPr lang="en-GB" sz="4800" b="1" dirty="0" smtClean="0">
                <a:solidFill>
                  <a:srgbClr val="FF0000"/>
                </a:solidFill>
              </a:rPr>
              <a:t>REAL OPTION VALUE</a:t>
            </a:r>
            <a:endParaRPr lang="en-US" sz="4800" b="1" dirty="0" smtClean="0">
              <a:solidFill>
                <a:srgbClr val="FF0000"/>
              </a:solidFill>
            </a:endParaRPr>
          </a:p>
        </p:txBody>
      </p:sp>
      <p:sp>
        <p:nvSpPr>
          <p:cNvPr id="5" name="Footer Placeholder 4"/>
          <p:cNvSpPr>
            <a:spLocks noGrp="1"/>
          </p:cNvSpPr>
          <p:nvPr>
            <p:ph type="ftr" sz="quarter" idx="11"/>
          </p:nvPr>
        </p:nvSpPr>
        <p:spPr/>
        <p:txBody>
          <a:bodyPr/>
          <a:lstStyle/>
          <a:p>
            <a:pPr>
              <a:defRPr/>
            </a:pPr>
            <a:r>
              <a:rPr lang="en-US" smtClean="0"/>
              <a:t>Real Options 2015</a:t>
            </a:r>
            <a:endParaRPr lang="en-US"/>
          </a:p>
        </p:txBody>
      </p:sp>
      <p:pic>
        <p:nvPicPr>
          <p:cNvPr id="33793" name="Picture 1"/>
          <p:cNvPicPr>
            <a:picLocks noChangeAspect="1" noChangeArrowheads="1"/>
          </p:cNvPicPr>
          <p:nvPr/>
        </p:nvPicPr>
        <p:blipFill>
          <a:blip r:embed="rId3" cstate="print"/>
          <a:srcRect/>
          <a:stretch>
            <a:fillRect/>
          </a:stretch>
        </p:blipFill>
        <p:spPr bwMode="auto">
          <a:xfrm>
            <a:off x="1701800" y="1484784"/>
            <a:ext cx="6398592" cy="4464496"/>
          </a:xfrm>
          <a:prstGeom prst="rect">
            <a:avLst/>
          </a:prstGeom>
          <a:noFill/>
          <a:ln w="12700" cap="flat" cmpd="sng">
            <a:noFill/>
            <a:prstDash val="solid"/>
            <a:miter lim="800000"/>
            <a:headEnd/>
            <a:tailEnd/>
          </a:ln>
          <a:effectLst/>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4"/>
          <p:cNvSpPr>
            <a:spLocks noGrp="1"/>
          </p:cNvSpPr>
          <p:nvPr>
            <p:ph type="ftr" sz="quarter" idx="11"/>
          </p:nvPr>
        </p:nvSpPr>
        <p:spPr>
          <a:noFill/>
        </p:spPr>
        <p:txBody>
          <a:bodyPr/>
          <a:lstStyle/>
          <a:p>
            <a:r>
              <a:rPr lang="en-US" smtClean="0"/>
              <a:t>Real Options 2015</a:t>
            </a:r>
          </a:p>
        </p:txBody>
      </p:sp>
      <p:sp>
        <p:nvSpPr>
          <p:cNvPr id="27651" name="Slide Number Placeholder 5"/>
          <p:cNvSpPr>
            <a:spLocks noGrp="1"/>
          </p:cNvSpPr>
          <p:nvPr>
            <p:ph type="sldNum" sz="quarter" idx="12"/>
          </p:nvPr>
        </p:nvSpPr>
        <p:spPr>
          <a:noFill/>
        </p:spPr>
        <p:txBody>
          <a:bodyPr/>
          <a:lstStyle/>
          <a:p>
            <a:fld id="{D44BED86-5D19-4F51-A0B2-10DDBC62E660}" type="slidenum">
              <a:rPr lang="en-US" smtClean="0"/>
              <a:pPr/>
              <a:t>20</a:t>
            </a:fld>
            <a:endParaRPr lang="en-US" smtClean="0"/>
          </a:p>
        </p:txBody>
      </p:sp>
      <p:sp>
        <p:nvSpPr>
          <p:cNvPr id="27652" name="Rectangle 2"/>
          <p:cNvSpPr>
            <a:spLocks noGrp="1" noChangeArrowheads="1"/>
          </p:cNvSpPr>
          <p:nvPr>
            <p:ph type="title"/>
          </p:nvPr>
        </p:nvSpPr>
        <p:spPr/>
        <p:txBody>
          <a:bodyPr/>
          <a:lstStyle/>
          <a:p>
            <a:pPr eaLnBrk="1" hangingPunct="1"/>
            <a:r>
              <a:rPr lang="en-GB" smtClean="0"/>
              <a:t>DEFERRAL OPTION</a:t>
            </a:r>
          </a:p>
        </p:txBody>
      </p:sp>
      <p:sp>
        <p:nvSpPr>
          <p:cNvPr id="27653" name="Rectangle 4"/>
          <p:cNvSpPr>
            <a:spLocks noGrp="1" noChangeArrowheads="1"/>
          </p:cNvSpPr>
          <p:nvPr>
            <p:ph type="body" idx="1"/>
          </p:nvPr>
        </p:nvSpPr>
        <p:spPr>
          <a:xfrm>
            <a:off x="457200" y="1882775"/>
            <a:ext cx="8229600" cy="4243388"/>
          </a:xfrm>
          <a:noFill/>
        </p:spPr>
        <p:txBody>
          <a:bodyPr/>
          <a:lstStyle/>
          <a:p>
            <a:pPr eaLnBrk="1" hangingPunct="1">
              <a:buFontTx/>
              <a:buNone/>
            </a:pPr>
            <a:r>
              <a:rPr lang="en-GB" sz="2000" b="1" i="1" dirty="0" smtClean="0"/>
              <a:t>Example - Defer</a:t>
            </a:r>
            <a:endParaRPr lang="en-GB" sz="2000" b="1" dirty="0" smtClean="0"/>
          </a:p>
          <a:p>
            <a:pPr eaLnBrk="1" hangingPunct="1">
              <a:buFontTx/>
              <a:buNone/>
            </a:pPr>
            <a:r>
              <a:rPr lang="en-GB" sz="2000" dirty="0" smtClean="0"/>
              <a:t>	</a:t>
            </a:r>
            <a:r>
              <a:rPr lang="en-GB" sz="2400" dirty="0" smtClean="0"/>
              <a:t>A patent for a new toy can be bought. In order to develop the infrastructure needed to make and sell the product it is necessary to invest £100. Under normal circumstances, the toy should be able to generate net profits of £20 a year for 6 years. Starting in one year, the demand for this type of product is highly uncertain, leading to an annual standard deviation of 45% in net profits.  How much should  one pay for the patent, if risky capital cost 12% and </a:t>
            </a:r>
            <a:r>
              <a:rPr lang="en-GB" sz="2400" dirty="0" err="1" smtClean="0"/>
              <a:t>riskfree</a:t>
            </a:r>
            <a:r>
              <a:rPr lang="en-GB" sz="2400" dirty="0" smtClean="0"/>
              <a:t> rate 5%?</a:t>
            </a:r>
          </a:p>
        </p:txBody>
      </p:sp>
      <p:pic>
        <p:nvPicPr>
          <p:cNvPr id="27654" name="Picture 9"/>
          <p:cNvPicPr>
            <a:picLocks noChangeAspect="1" noChangeArrowheads="1"/>
          </p:cNvPicPr>
          <p:nvPr/>
        </p:nvPicPr>
        <p:blipFill>
          <a:blip r:embed="rId3" cstate="print"/>
          <a:srcRect/>
          <a:stretch>
            <a:fillRect/>
          </a:stretch>
        </p:blipFill>
        <p:spPr bwMode="auto">
          <a:xfrm>
            <a:off x="7451725" y="0"/>
            <a:ext cx="1368425" cy="16764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2"/>
          <p:cNvSpPr>
            <a:spLocks noGrp="1"/>
          </p:cNvSpPr>
          <p:nvPr>
            <p:ph type="ftr" sz="quarter" idx="11"/>
          </p:nvPr>
        </p:nvSpPr>
        <p:spPr>
          <a:noFill/>
        </p:spPr>
        <p:txBody>
          <a:bodyPr/>
          <a:lstStyle/>
          <a:p>
            <a:r>
              <a:rPr lang="en-US" smtClean="0"/>
              <a:t>Real Options 2015</a:t>
            </a:r>
          </a:p>
        </p:txBody>
      </p:sp>
      <p:sp>
        <p:nvSpPr>
          <p:cNvPr id="28675" name="Slide Number Placeholder 3"/>
          <p:cNvSpPr>
            <a:spLocks noGrp="1"/>
          </p:cNvSpPr>
          <p:nvPr>
            <p:ph type="sldNum" sz="quarter" idx="12"/>
          </p:nvPr>
        </p:nvSpPr>
        <p:spPr>
          <a:noFill/>
        </p:spPr>
        <p:txBody>
          <a:bodyPr/>
          <a:lstStyle/>
          <a:p>
            <a:fld id="{ED7679A7-F331-4CB7-81C9-577371C8C89D}" type="slidenum">
              <a:rPr lang="en-US" smtClean="0"/>
              <a:pPr/>
              <a:t>21</a:t>
            </a:fld>
            <a:endParaRPr lang="en-US" smtClean="0"/>
          </a:p>
        </p:txBody>
      </p:sp>
      <p:pic>
        <p:nvPicPr>
          <p:cNvPr id="28676" name="Picture 5"/>
          <p:cNvPicPr>
            <a:picLocks noChangeAspect="1" noChangeArrowheads="1"/>
          </p:cNvPicPr>
          <p:nvPr/>
        </p:nvPicPr>
        <p:blipFill>
          <a:blip r:embed="rId3" cstate="print"/>
          <a:srcRect/>
          <a:stretch>
            <a:fillRect/>
          </a:stretch>
        </p:blipFill>
        <p:spPr bwMode="auto">
          <a:xfrm>
            <a:off x="1042988" y="836613"/>
            <a:ext cx="7129462" cy="5113337"/>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4"/>
          <p:cNvSpPr>
            <a:spLocks noGrp="1"/>
          </p:cNvSpPr>
          <p:nvPr>
            <p:ph type="ftr" sz="quarter" idx="11"/>
          </p:nvPr>
        </p:nvSpPr>
        <p:spPr>
          <a:noFill/>
        </p:spPr>
        <p:txBody>
          <a:bodyPr/>
          <a:lstStyle/>
          <a:p>
            <a:r>
              <a:rPr lang="en-US" smtClean="0"/>
              <a:t>Real Options 2015</a:t>
            </a:r>
          </a:p>
        </p:txBody>
      </p:sp>
      <p:sp>
        <p:nvSpPr>
          <p:cNvPr id="29699" name="Slide Number Placeholder 5"/>
          <p:cNvSpPr>
            <a:spLocks noGrp="1"/>
          </p:cNvSpPr>
          <p:nvPr>
            <p:ph type="sldNum" sz="quarter" idx="12"/>
          </p:nvPr>
        </p:nvSpPr>
        <p:spPr>
          <a:noFill/>
        </p:spPr>
        <p:txBody>
          <a:bodyPr/>
          <a:lstStyle/>
          <a:p>
            <a:fld id="{12097550-9D7F-40FC-AD85-BC230D00DED1}" type="slidenum">
              <a:rPr lang="en-US" smtClean="0"/>
              <a:pPr/>
              <a:t>22</a:t>
            </a:fld>
            <a:endParaRPr lang="en-US" smtClean="0"/>
          </a:p>
        </p:txBody>
      </p:sp>
      <p:sp>
        <p:nvSpPr>
          <p:cNvPr id="29700" name="Rectangle 2"/>
          <p:cNvSpPr>
            <a:spLocks noGrp="1" noChangeArrowheads="1"/>
          </p:cNvSpPr>
          <p:nvPr>
            <p:ph type="title"/>
          </p:nvPr>
        </p:nvSpPr>
        <p:spPr/>
        <p:txBody>
          <a:bodyPr/>
          <a:lstStyle/>
          <a:p>
            <a:pPr eaLnBrk="1" hangingPunct="1"/>
            <a:r>
              <a:rPr lang="en-GB" smtClean="0"/>
              <a:t>DEFERRAL OPTION</a:t>
            </a:r>
          </a:p>
        </p:txBody>
      </p:sp>
      <p:sp>
        <p:nvSpPr>
          <p:cNvPr id="29701" name="Rectangle 3"/>
          <p:cNvSpPr>
            <a:spLocks noGrp="1" noChangeArrowheads="1"/>
          </p:cNvSpPr>
          <p:nvPr>
            <p:ph type="body" idx="1"/>
          </p:nvPr>
        </p:nvSpPr>
        <p:spPr/>
        <p:txBody>
          <a:bodyPr/>
          <a:lstStyle/>
          <a:p>
            <a:pPr eaLnBrk="1" hangingPunct="1"/>
            <a:r>
              <a:rPr lang="pt-PT" smtClean="0"/>
              <a:t>Main difficulties:</a:t>
            </a:r>
          </a:p>
          <a:p>
            <a:pPr lvl="1" eaLnBrk="1" hangingPunct="1"/>
            <a:r>
              <a:rPr lang="pt-PT" smtClean="0"/>
              <a:t>Definition of the time horizon</a:t>
            </a:r>
          </a:p>
          <a:p>
            <a:pPr lvl="1" eaLnBrk="1" hangingPunct="1"/>
            <a:endParaRPr lang="pt-PT" smtClean="0"/>
          </a:p>
          <a:p>
            <a:pPr lvl="1" eaLnBrk="1" hangingPunct="1"/>
            <a:r>
              <a:rPr lang="pt-PT" smtClean="0"/>
              <a:t>Determination of the volatility:</a:t>
            </a:r>
          </a:p>
          <a:p>
            <a:pPr lvl="2" eaLnBrk="1" hangingPunct="1"/>
            <a:r>
              <a:rPr lang="pt-PT" smtClean="0"/>
              <a:t>Similar projects;</a:t>
            </a:r>
          </a:p>
          <a:p>
            <a:pPr lvl="2" eaLnBrk="1" hangingPunct="1"/>
            <a:r>
              <a:rPr lang="pt-PT" smtClean="0"/>
              <a:t>Based on probabilities assigned to different market scenarios;</a:t>
            </a:r>
          </a:p>
          <a:p>
            <a:pPr lvl="2" eaLnBrk="1" hangingPunct="1"/>
            <a:r>
              <a:rPr lang="pt-PT" smtClean="0"/>
              <a:t>Volatility of other companies involved in similar businesses.</a:t>
            </a:r>
            <a:endParaRPr lang="en-GB"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p:cNvSpPr>
            <a:spLocks noGrp="1"/>
          </p:cNvSpPr>
          <p:nvPr>
            <p:ph type="ftr" sz="quarter" idx="11"/>
          </p:nvPr>
        </p:nvSpPr>
        <p:spPr>
          <a:noFill/>
        </p:spPr>
        <p:txBody>
          <a:bodyPr/>
          <a:lstStyle/>
          <a:p>
            <a:r>
              <a:rPr lang="en-US" smtClean="0"/>
              <a:t>Real Options 2015</a:t>
            </a:r>
          </a:p>
        </p:txBody>
      </p:sp>
      <p:sp>
        <p:nvSpPr>
          <p:cNvPr id="30723" name="Slide Number Placeholder 5"/>
          <p:cNvSpPr>
            <a:spLocks noGrp="1"/>
          </p:cNvSpPr>
          <p:nvPr>
            <p:ph type="sldNum" sz="quarter" idx="12"/>
          </p:nvPr>
        </p:nvSpPr>
        <p:spPr>
          <a:noFill/>
        </p:spPr>
        <p:txBody>
          <a:bodyPr/>
          <a:lstStyle/>
          <a:p>
            <a:fld id="{0032E6E2-4139-49CA-8B43-BB7515535993}" type="slidenum">
              <a:rPr lang="en-US" smtClean="0"/>
              <a:pPr/>
              <a:t>23</a:t>
            </a:fld>
            <a:endParaRPr lang="en-US" smtClean="0"/>
          </a:p>
        </p:txBody>
      </p:sp>
      <p:sp>
        <p:nvSpPr>
          <p:cNvPr id="30724" name="Rectangle 2"/>
          <p:cNvSpPr>
            <a:spLocks noGrp="1" noChangeArrowheads="1"/>
          </p:cNvSpPr>
          <p:nvPr>
            <p:ph type="title"/>
          </p:nvPr>
        </p:nvSpPr>
        <p:spPr/>
        <p:txBody>
          <a:bodyPr/>
          <a:lstStyle/>
          <a:p>
            <a:pPr eaLnBrk="1" hangingPunct="1"/>
            <a:r>
              <a:rPr lang="pt-PT" smtClean="0"/>
              <a:t>GROWTH OPTION</a:t>
            </a:r>
            <a:endParaRPr lang="en-GB" smtClean="0"/>
          </a:p>
        </p:txBody>
      </p:sp>
      <p:sp>
        <p:nvSpPr>
          <p:cNvPr id="30725" name="Rectangle 3"/>
          <p:cNvSpPr>
            <a:spLocks noGrp="1" noChangeArrowheads="1"/>
          </p:cNvSpPr>
          <p:nvPr>
            <p:ph type="body" idx="1"/>
          </p:nvPr>
        </p:nvSpPr>
        <p:spPr/>
        <p:txBody>
          <a:bodyPr/>
          <a:lstStyle/>
          <a:p>
            <a:pPr eaLnBrk="1" hangingPunct="1"/>
            <a:r>
              <a:rPr lang="en-GB" smtClean="0"/>
              <a:t>An option to expand or make a follow up investment is a call option, giving the corresponding holder the right or ability to enter a market or scale up its operations by paying a certain (exercise) price.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12"/>
          </p:nvPr>
        </p:nvSpPr>
        <p:spPr>
          <a:noFill/>
        </p:spPr>
        <p:txBody>
          <a:bodyPr/>
          <a:lstStyle/>
          <a:p>
            <a:fld id="{04C058E9-891D-4A69-9FF3-D904A5D1FE7E}" type="slidenum">
              <a:rPr lang="en-US" smtClean="0"/>
              <a:pPr/>
              <a:t>24</a:t>
            </a:fld>
            <a:endParaRPr lang="en-US" smtClean="0"/>
          </a:p>
        </p:txBody>
      </p:sp>
      <p:sp>
        <p:nvSpPr>
          <p:cNvPr id="4100" name="Rectangle 2"/>
          <p:cNvSpPr>
            <a:spLocks noGrp="1" noChangeArrowheads="1"/>
          </p:cNvSpPr>
          <p:nvPr>
            <p:ph type="title"/>
          </p:nvPr>
        </p:nvSpPr>
        <p:spPr/>
        <p:txBody>
          <a:bodyPr/>
          <a:lstStyle/>
          <a:p>
            <a:pPr eaLnBrk="1" hangingPunct="1"/>
            <a:r>
              <a:rPr lang="pt-PT" smtClean="0"/>
              <a:t>GROWTH OPTION</a:t>
            </a:r>
            <a:endParaRPr lang="en-GB" smtClean="0"/>
          </a:p>
        </p:txBody>
      </p:sp>
      <p:sp>
        <p:nvSpPr>
          <p:cNvPr id="4101" name="Rectangle 4"/>
          <p:cNvSpPr>
            <a:spLocks noGrp="1" noChangeArrowheads="1"/>
          </p:cNvSpPr>
          <p:nvPr>
            <p:ph type="body" idx="1"/>
          </p:nvPr>
        </p:nvSpPr>
        <p:spPr>
          <a:xfrm>
            <a:off x="684213" y="1125538"/>
            <a:ext cx="8077200" cy="5257800"/>
          </a:xfrm>
          <a:noFill/>
        </p:spPr>
        <p:txBody>
          <a:bodyPr/>
          <a:lstStyle/>
          <a:p>
            <a:pPr eaLnBrk="1" hangingPunct="1">
              <a:buFontTx/>
              <a:buNone/>
            </a:pPr>
            <a:r>
              <a:rPr lang="en-GB" sz="1800" b="1" i="1" dirty="0" smtClean="0"/>
              <a:t>Example – </a:t>
            </a:r>
            <a:r>
              <a:rPr lang="pt-PT" sz="1800" b="1" i="1" dirty="0" smtClean="0"/>
              <a:t>Expansion</a:t>
            </a:r>
            <a:endParaRPr lang="en-GB" sz="1800" dirty="0" smtClean="0"/>
          </a:p>
          <a:p>
            <a:pPr eaLnBrk="1" hangingPunct="1">
              <a:buFontTx/>
              <a:buNone/>
            </a:pPr>
            <a:r>
              <a:rPr lang="en-GB" sz="1800" dirty="0" smtClean="0"/>
              <a:t>	</a:t>
            </a:r>
            <a:r>
              <a:rPr lang="en-GB" sz="2000" dirty="0" smtClean="0"/>
              <a:t>WMB, a well-known and successful carmaker is considering the possibility of buying BUCCANEER, a troubled company, widely known for producing vintage 4x4 vehicles. The price is £800 billion and the NPV of the expected cash-flows is only £700 billion. </a:t>
            </a:r>
          </a:p>
          <a:p>
            <a:pPr eaLnBrk="1" hangingPunct="1">
              <a:buFontTx/>
              <a:buNone/>
            </a:pPr>
            <a:r>
              <a:rPr lang="en-GB" sz="2000" dirty="0" smtClean="0"/>
              <a:t>	However, by buying BUCCANEER, WMB is also acquiring technology </a:t>
            </a:r>
            <a:r>
              <a:rPr lang="pt-PT" sz="2000" dirty="0" smtClean="0"/>
              <a:t>that will enable </a:t>
            </a:r>
            <a:r>
              <a:rPr lang="en-GB" sz="2000" dirty="0" smtClean="0"/>
              <a:t> </a:t>
            </a:r>
            <a:r>
              <a:rPr lang="pt-PT" sz="2000" dirty="0" smtClean="0"/>
              <a:t>an expansion</a:t>
            </a:r>
            <a:r>
              <a:rPr lang="en-GB" sz="2000" dirty="0" smtClean="0"/>
              <a:t> </a:t>
            </a:r>
            <a:r>
              <a:rPr lang="pt-PT" sz="2000" dirty="0" smtClean="0"/>
              <a:t>to</a:t>
            </a:r>
            <a:r>
              <a:rPr lang="en-GB" sz="2000" dirty="0" smtClean="0"/>
              <a:t> the 4x4 market segment</a:t>
            </a:r>
            <a:r>
              <a:rPr lang="pt-PT" sz="2000" dirty="0" smtClean="0"/>
              <a:t>, at the end of 5 years</a:t>
            </a:r>
            <a:r>
              <a:rPr lang="en-GB" sz="2000" dirty="0" smtClean="0"/>
              <a:t>. At the moment, this would require an additional investment of £320 billion and the NPV of the expected cash flows is  £350 billion. The volatility of the expansion is 32%, and the </a:t>
            </a:r>
            <a:r>
              <a:rPr lang="en-GB" sz="2000" dirty="0" err="1" smtClean="0"/>
              <a:t>riskfree</a:t>
            </a:r>
            <a:r>
              <a:rPr lang="en-GB" sz="2000" dirty="0" smtClean="0"/>
              <a:t> rate is 6%.</a:t>
            </a:r>
          </a:p>
          <a:p>
            <a:pPr eaLnBrk="1" hangingPunct="1">
              <a:buFontTx/>
              <a:buNone/>
            </a:pPr>
            <a:r>
              <a:rPr lang="en-GB" sz="2000" dirty="0" smtClean="0"/>
              <a:t>	Does it make sense to buy BUCCAN</a:t>
            </a:r>
            <a:r>
              <a:rPr lang="pt-PT" sz="2000" dirty="0" smtClean="0"/>
              <a:t>E</a:t>
            </a:r>
            <a:r>
              <a:rPr lang="en-GB" sz="2000" dirty="0" smtClean="0"/>
              <a:t>ER?</a:t>
            </a:r>
          </a:p>
        </p:txBody>
      </p:sp>
      <p:sp>
        <p:nvSpPr>
          <p:cNvPr id="4102" name="Line 5"/>
          <p:cNvSpPr>
            <a:spLocks noChangeShapeType="1"/>
          </p:cNvSpPr>
          <p:nvPr/>
        </p:nvSpPr>
        <p:spPr bwMode="auto">
          <a:xfrm>
            <a:off x="1116013" y="5157788"/>
            <a:ext cx="6858000" cy="0"/>
          </a:xfrm>
          <a:prstGeom prst="line">
            <a:avLst/>
          </a:prstGeom>
          <a:noFill/>
          <a:ln w="25400">
            <a:solidFill>
              <a:schemeClr val="tx1"/>
            </a:solidFill>
            <a:round/>
            <a:headEnd type="none" w="sm" len="sm"/>
            <a:tailEnd type="none" w="sm" len="sm"/>
          </a:ln>
        </p:spPr>
        <p:txBody>
          <a:bodyPr wrap="none" anchor="ctr"/>
          <a:lstStyle/>
          <a:p>
            <a:endParaRPr lang="en-US"/>
          </a:p>
        </p:txBody>
      </p:sp>
      <p:graphicFrame>
        <p:nvGraphicFramePr>
          <p:cNvPr id="4098" name="Object 6"/>
          <p:cNvGraphicFramePr>
            <a:graphicFrameLocks noChangeAspect="1"/>
          </p:cNvGraphicFramePr>
          <p:nvPr/>
        </p:nvGraphicFramePr>
        <p:xfrm>
          <a:off x="900113" y="5373688"/>
          <a:ext cx="7416800" cy="1484312"/>
        </p:xfrm>
        <a:graphic>
          <a:graphicData uri="http://schemas.openxmlformats.org/presentationml/2006/ole">
            <p:oleObj spid="_x0000_s4098" name="Equation" r:id="rId4" imgW="3390840" imgH="685800" progId="Equation.3">
              <p:embed/>
            </p:oleObj>
          </a:graphicData>
        </a:graphic>
      </p:graphicFrame>
      <p:pic>
        <p:nvPicPr>
          <p:cNvPr id="4103" name="Picture 8"/>
          <p:cNvPicPr>
            <a:picLocks noChangeAspect="1" noChangeArrowheads="1"/>
          </p:cNvPicPr>
          <p:nvPr/>
        </p:nvPicPr>
        <p:blipFill>
          <a:blip r:embed="rId5" cstate="print"/>
          <a:srcRect/>
          <a:stretch>
            <a:fillRect/>
          </a:stretch>
        </p:blipFill>
        <p:spPr bwMode="auto">
          <a:xfrm>
            <a:off x="7067550" y="0"/>
            <a:ext cx="1343025" cy="14478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2"/>
          <p:cNvSpPr>
            <a:spLocks noGrp="1"/>
          </p:cNvSpPr>
          <p:nvPr>
            <p:ph type="ftr" sz="quarter" idx="11"/>
          </p:nvPr>
        </p:nvSpPr>
        <p:spPr>
          <a:noFill/>
        </p:spPr>
        <p:txBody>
          <a:bodyPr/>
          <a:lstStyle/>
          <a:p>
            <a:r>
              <a:rPr lang="en-US" smtClean="0"/>
              <a:t>Real Options 2015</a:t>
            </a:r>
          </a:p>
        </p:txBody>
      </p:sp>
      <p:sp>
        <p:nvSpPr>
          <p:cNvPr id="31747" name="Slide Number Placeholder 3"/>
          <p:cNvSpPr>
            <a:spLocks noGrp="1"/>
          </p:cNvSpPr>
          <p:nvPr>
            <p:ph type="sldNum" sz="quarter" idx="12"/>
          </p:nvPr>
        </p:nvSpPr>
        <p:spPr>
          <a:noFill/>
        </p:spPr>
        <p:txBody>
          <a:bodyPr/>
          <a:lstStyle/>
          <a:p>
            <a:fld id="{7F1F46EA-0471-45FC-B02D-1B9F99F61094}" type="slidenum">
              <a:rPr lang="en-US" smtClean="0"/>
              <a:pPr/>
              <a:t>25</a:t>
            </a:fld>
            <a:endParaRPr lang="en-US" smtClean="0"/>
          </a:p>
        </p:txBody>
      </p:sp>
      <p:pic>
        <p:nvPicPr>
          <p:cNvPr id="31748" name="Picture 4"/>
          <p:cNvPicPr>
            <a:picLocks noChangeAspect="1" noChangeArrowheads="1"/>
          </p:cNvPicPr>
          <p:nvPr/>
        </p:nvPicPr>
        <p:blipFill>
          <a:blip r:embed="rId3" cstate="print"/>
          <a:srcRect/>
          <a:stretch>
            <a:fillRect/>
          </a:stretch>
        </p:blipFill>
        <p:spPr bwMode="auto">
          <a:xfrm>
            <a:off x="1692275" y="836613"/>
            <a:ext cx="6192838" cy="5040312"/>
          </a:xfrm>
          <a:prstGeom prst="rect">
            <a:avLst/>
          </a:prstGeom>
          <a:noFill/>
          <a:ln w="12700">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4"/>
          <p:cNvSpPr>
            <a:spLocks noGrp="1"/>
          </p:cNvSpPr>
          <p:nvPr>
            <p:ph type="ftr" sz="quarter" idx="11"/>
          </p:nvPr>
        </p:nvSpPr>
        <p:spPr>
          <a:noFill/>
        </p:spPr>
        <p:txBody>
          <a:bodyPr/>
          <a:lstStyle/>
          <a:p>
            <a:r>
              <a:rPr lang="en-US" smtClean="0"/>
              <a:t>Real Options 2015</a:t>
            </a:r>
          </a:p>
        </p:txBody>
      </p:sp>
      <p:sp>
        <p:nvSpPr>
          <p:cNvPr id="32771" name="Slide Number Placeholder 5"/>
          <p:cNvSpPr>
            <a:spLocks noGrp="1"/>
          </p:cNvSpPr>
          <p:nvPr>
            <p:ph type="sldNum" sz="quarter" idx="12"/>
          </p:nvPr>
        </p:nvSpPr>
        <p:spPr>
          <a:noFill/>
        </p:spPr>
        <p:txBody>
          <a:bodyPr/>
          <a:lstStyle/>
          <a:p>
            <a:fld id="{5A0AC28B-2FE2-48FA-9C2B-304F3F6B480F}" type="slidenum">
              <a:rPr lang="en-US" smtClean="0"/>
              <a:pPr/>
              <a:t>26</a:t>
            </a:fld>
            <a:endParaRPr lang="en-US" smtClean="0"/>
          </a:p>
        </p:txBody>
      </p:sp>
      <p:sp>
        <p:nvSpPr>
          <p:cNvPr id="32772" name="Rectangle 2"/>
          <p:cNvSpPr>
            <a:spLocks noGrp="1" noChangeArrowheads="1"/>
          </p:cNvSpPr>
          <p:nvPr>
            <p:ph type="title"/>
          </p:nvPr>
        </p:nvSpPr>
        <p:spPr/>
        <p:txBody>
          <a:bodyPr/>
          <a:lstStyle/>
          <a:p>
            <a:pPr eaLnBrk="1" hangingPunct="1"/>
            <a:r>
              <a:rPr lang="en-GB" smtClean="0"/>
              <a:t>OPTION TO ABANDON</a:t>
            </a:r>
          </a:p>
        </p:txBody>
      </p:sp>
      <p:sp>
        <p:nvSpPr>
          <p:cNvPr id="32773" name="Rectangle 3"/>
          <p:cNvSpPr>
            <a:spLocks noGrp="1" noChangeArrowheads="1"/>
          </p:cNvSpPr>
          <p:nvPr>
            <p:ph type="body" idx="1"/>
          </p:nvPr>
        </p:nvSpPr>
        <p:spPr/>
        <p:txBody>
          <a:bodyPr/>
          <a:lstStyle/>
          <a:p>
            <a:pPr eaLnBrk="1" hangingPunct="1"/>
            <a:r>
              <a:rPr lang="en-GB" dirty="0" smtClean="0"/>
              <a:t>An option to abandon is a put option that gives its holder the right to abandon a project or mark</a:t>
            </a:r>
            <a:r>
              <a:rPr lang="pt-PT" dirty="0" smtClean="0"/>
              <a:t>e</a:t>
            </a:r>
            <a:r>
              <a:rPr lang="en-GB" dirty="0" smtClean="0"/>
              <a:t>t by paying the corresponding cost</a:t>
            </a:r>
            <a:r>
              <a:rPr lang="pt-PT" dirty="0" smtClean="0"/>
              <a:t>s</a:t>
            </a:r>
            <a:r>
              <a:rPr lang="en-GB" dirty="0" smtClean="0"/>
              <a:t> (exercise price).</a:t>
            </a:r>
          </a:p>
          <a:p>
            <a:pPr eaLnBrk="1" hangingPunct="1"/>
            <a:endParaRPr lang="en-GB" dirty="0" smtClean="0"/>
          </a:p>
          <a:p>
            <a:pPr eaLnBrk="1" hangingPunct="1"/>
            <a:r>
              <a:rPr lang="en-GB" dirty="0" smtClean="0"/>
              <a:t>In </a:t>
            </a:r>
            <a:r>
              <a:rPr lang="en-GB" dirty="0" err="1" smtClean="0"/>
              <a:t>Constrói</a:t>
            </a:r>
            <a:r>
              <a:rPr lang="en-GB" dirty="0" smtClean="0"/>
              <a:t> Case Study, abandonment at a minimum value is a type of put option. </a:t>
            </a:r>
          </a:p>
          <a:p>
            <a:pPr lvl="1" eaLnBrk="1" hangingPunct="1"/>
            <a:endParaRPr lang="en-GB"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noFill/>
        </p:spPr>
        <p:txBody>
          <a:bodyPr/>
          <a:lstStyle/>
          <a:p>
            <a:r>
              <a:rPr lang="en-US" smtClean="0"/>
              <a:t>Real Options 2015</a:t>
            </a:r>
          </a:p>
        </p:txBody>
      </p:sp>
      <p:sp>
        <p:nvSpPr>
          <p:cNvPr id="33795" name="Slide Number Placeholder 5"/>
          <p:cNvSpPr>
            <a:spLocks noGrp="1"/>
          </p:cNvSpPr>
          <p:nvPr>
            <p:ph type="sldNum" sz="quarter" idx="12"/>
          </p:nvPr>
        </p:nvSpPr>
        <p:spPr>
          <a:noFill/>
        </p:spPr>
        <p:txBody>
          <a:bodyPr/>
          <a:lstStyle/>
          <a:p>
            <a:fld id="{62B65944-765B-4E1E-8A11-8F6FA33A7298}" type="slidenum">
              <a:rPr lang="en-US" smtClean="0"/>
              <a:pPr/>
              <a:t>27</a:t>
            </a:fld>
            <a:endParaRPr lang="en-US" smtClean="0"/>
          </a:p>
        </p:txBody>
      </p:sp>
      <p:sp>
        <p:nvSpPr>
          <p:cNvPr id="33796" name="Rectangle 2"/>
          <p:cNvSpPr>
            <a:spLocks noGrp="1" noChangeArrowheads="1"/>
          </p:cNvSpPr>
          <p:nvPr>
            <p:ph type="title"/>
          </p:nvPr>
        </p:nvSpPr>
        <p:spPr/>
        <p:txBody>
          <a:bodyPr/>
          <a:lstStyle/>
          <a:p>
            <a:pPr eaLnBrk="1" hangingPunct="1"/>
            <a:r>
              <a:rPr lang="en-GB" smtClean="0"/>
              <a:t>OPTION TO ABANDON</a:t>
            </a:r>
          </a:p>
        </p:txBody>
      </p:sp>
      <p:sp>
        <p:nvSpPr>
          <p:cNvPr id="33797" name="Rectangle 3"/>
          <p:cNvSpPr>
            <a:spLocks noGrp="1" noChangeArrowheads="1"/>
          </p:cNvSpPr>
          <p:nvPr>
            <p:ph type="body" idx="1"/>
          </p:nvPr>
        </p:nvSpPr>
        <p:spPr/>
        <p:txBody>
          <a:bodyPr/>
          <a:lstStyle/>
          <a:p>
            <a:pPr eaLnBrk="1" hangingPunct="1"/>
            <a:r>
              <a:rPr lang="pt-PT" smtClean="0"/>
              <a:t>Main difficulties:</a:t>
            </a:r>
          </a:p>
          <a:p>
            <a:pPr lvl="1" eaLnBrk="1" hangingPunct="1"/>
            <a:r>
              <a:rPr lang="pt-PT" smtClean="0"/>
              <a:t>Determination of abandonment value;</a:t>
            </a:r>
          </a:p>
          <a:p>
            <a:pPr lvl="1" eaLnBrk="1" hangingPunct="1"/>
            <a:endParaRPr lang="pt-PT" smtClean="0"/>
          </a:p>
          <a:p>
            <a:pPr lvl="1" eaLnBrk="1" hangingPunct="1"/>
            <a:r>
              <a:rPr lang="pt-PT" smtClean="0"/>
              <a:t>In some cases, it might change significantly during the life of the project;</a:t>
            </a:r>
          </a:p>
          <a:p>
            <a:pPr lvl="1" eaLnBrk="1" hangingPunct="1"/>
            <a:r>
              <a:rPr lang="pt-PT" smtClean="0"/>
              <a:t>Instead of a liquidation value, abandonment might require liquidation costs.   Example is scrapping a ship versus decommissioning a nuclear power plant.</a:t>
            </a:r>
          </a:p>
          <a:p>
            <a:pPr eaLnBrk="1" hangingPunct="1"/>
            <a:endParaRPr lang="en-GB"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4"/>
          <p:cNvSpPr>
            <a:spLocks noGrp="1"/>
          </p:cNvSpPr>
          <p:nvPr>
            <p:ph type="ftr" sz="quarter" idx="11"/>
          </p:nvPr>
        </p:nvSpPr>
        <p:spPr>
          <a:noFill/>
        </p:spPr>
        <p:txBody>
          <a:bodyPr/>
          <a:lstStyle/>
          <a:p>
            <a:r>
              <a:rPr lang="en-US" smtClean="0"/>
              <a:t>Real Options 2015</a:t>
            </a:r>
          </a:p>
        </p:txBody>
      </p:sp>
      <p:sp>
        <p:nvSpPr>
          <p:cNvPr id="34819" name="Slide Number Placeholder 5"/>
          <p:cNvSpPr>
            <a:spLocks noGrp="1"/>
          </p:cNvSpPr>
          <p:nvPr>
            <p:ph type="sldNum" sz="quarter" idx="12"/>
          </p:nvPr>
        </p:nvSpPr>
        <p:spPr>
          <a:noFill/>
        </p:spPr>
        <p:txBody>
          <a:bodyPr/>
          <a:lstStyle/>
          <a:p>
            <a:fld id="{DB30F491-DF34-48D5-B035-2F294C4FC809}" type="slidenum">
              <a:rPr lang="en-US" smtClean="0"/>
              <a:pPr/>
              <a:t>28</a:t>
            </a:fld>
            <a:endParaRPr lang="en-US" smtClean="0"/>
          </a:p>
        </p:txBody>
      </p:sp>
      <p:sp>
        <p:nvSpPr>
          <p:cNvPr id="34820" name="Rectangle 2"/>
          <p:cNvSpPr>
            <a:spLocks noGrp="1" noChangeArrowheads="1"/>
          </p:cNvSpPr>
          <p:nvPr>
            <p:ph type="title"/>
          </p:nvPr>
        </p:nvSpPr>
        <p:spPr/>
        <p:txBody>
          <a:bodyPr/>
          <a:lstStyle/>
          <a:p>
            <a:pPr eaLnBrk="1" hangingPunct="1"/>
            <a:r>
              <a:rPr lang="pt-PT" sz="3200" smtClean="0"/>
              <a:t>OPTION TO CONTRACT</a:t>
            </a:r>
            <a:endParaRPr lang="en-GB" sz="3200" smtClean="0"/>
          </a:p>
        </p:txBody>
      </p:sp>
      <p:sp>
        <p:nvSpPr>
          <p:cNvPr id="34821" name="Rectangle 3"/>
          <p:cNvSpPr>
            <a:spLocks noGrp="1" noChangeArrowheads="1"/>
          </p:cNvSpPr>
          <p:nvPr>
            <p:ph type="body" idx="1"/>
          </p:nvPr>
        </p:nvSpPr>
        <p:spPr>
          <a:xfrm>
            <a:off x="457200" y="2449513"/>
            <a:ext cx="8229600" cy="3676650"/>
          </a:xfrm>
        </p:spPr>
        <p:txBody>
          <a:bodyPr/>
          <a:lstStyle/>
          <a:p>
            <a:pPr eaLnBrk="1" hangingPunct="1"/>
            <a:r>
              <a:rPr lang="pt-PT" smtClean="0"/>
              <a:t>An option to contract is the right to reduce capacity and the scale of operations by selling or subleting part of the equipment and facilities available.</a:t>
            </a:r>
          </a:p>
          <a:p>
            <a:pPr eaLnBrk="1" hangingPunct="1"/>
            <a:r>
              <a:rPr lang="pt-PT" smtClean="0"/>
              <a:t>It is a put option.</a:t>
            </a:r>
            <a:endParaRPr lang="en-GB" smtClean="0"/>
          </a:p>
        </p:txBody>
      </p:sp>
      <p:pic>
        <p:nvPicPr>
          <p:cNvPr id="34822" name="Picture 4"/>
          <p:cNvPicPr>
            <a:picLocks noChangeAspect="1" noChangeArrowheads="1"/>
          </p:cNvPicPr>
          <p:nvPr/>
        </p:nvPicPr>
        <p:blipFill>
          <a:blip r:embed="rId3" cstate="print"/>
          <a:srcRect/>
          <a:stretch>
            <a:fillRect/>
          </a:stretch>
        </p:blipFill>
        <p:spPr bwMode="auto">
          <a:xfrm>
            <a:off x="7097713" y="0"/>
            <a:ext cx="2046287" cy="2209800"/>
          </a:xfrm>
          <a:prstGeom prst="rect">
            <a:avLst/>
          </a:prstGeom>
          <a:noFill/>
          <a:ln w="9525">
            <a:noFill/>
            <a:miter lim="800000"/>
            <a:headEnd/>
            <a:tailEnd/>
          </a:ln>
        </p:spPr>
      </p:pic>
      <p:pic>
        <p:nvPicPr>
          <p:cNvPr id="34823" name="Picture 5"/>
          <p:cNvPicPr>
            <a:picLocks noChangeAspect="1" noChangeArrowheads="1"/>
          </p:cNvPicPr>
          <p:nvPr/>
        </p:nvPicPr>
        <p:blipFill>
          <a:blip r:embed="rId4" cstate="print"/>
          <a:srcRect/>
          <a:stretch>
            <a:fillRect/>
          </a:stretch>
        </p:blipFill>
        <p:spPr bwMode="auto">
          <a:xfrm>
            <a:off x="6956425" y="3962400"/>
            <a:ext cx="2187575" cy="236220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a:noFill/>
        </p:spPr>
        <p:txBody>
          <a:bodyPr/>
          <a:lstStyle/>
          <a:p>
            <a:fld id="{7767A6F7-D824-4585-AC77-4E8CFDD8B087}" type="slidenum">
              <a:rPr lang="en-US" smtClean="0"/>
              <a:pPr/>
              <a:t>29</a:t>
            </a:fld>
            <a:endParaRPr lang="en-US" smtClean="0"/>
          </a:p>
        </p:txBody>
      </p:sp>
      <p:sp>
        <p:nvSpPr>
          <p:cNvPr id="35843" name="Rectangle 2"/>
          <p:cNvSpPr>
            <a:spLocks noGrp="1" noChangeArrowheads="1"/>
          </p:cNvSpPr>
          <p:nvPr>
            <p:ph type="title"/>
          </p:nvPr>
        </p:nvSpPr>
        <p:spPr/>
        <p:txBody>
          <a:bodyPr/>
          <a:lstStyle/>
          <a:p>
            <a:pPr eaLnBrk="1" hangingPunct="1"/>
            <a:r>
              <a:rPr lang="pt-PT" sz="3200" smtClean="0"/>
              <a:t>SWITCHING OPTIONS</a:t>
            </a:r>
            <a:endParaRPr lang="en-GB" sz="3200" smtClean="0"/>
          </a:p>
        </p:txBody>
      </p:sp>
      <p:sp>
        <p:nvSpPr>
          <p:cNvPr id="35844" name="Rectangle 3"/>
          <p:cNvSpPr>
            <a:spLocks noGrp="1" noChangeArrowheads="1"/>
          </p:cNvSpPr>
          <p:nvPr>
            <p:ph type="body" idx="1"/>
          </p:nvPr>
        </p:nvSpPr>
        <p:spPr>
          <a:xfrm>
            <a:off x="457200" y="1484313"/>
            <a:ext cx="8229600" cy="4641850"/>
          </a:xfrm>
        </p:spPr>
        <p:txBody>
          <a:bodyPr/>
          <a:lstStyle/>
          <a:p>
            <a:pPr eaLnBrk="1" hangingPunct="1"/>
            <a:r>
              <a:rPr lang="pt-PT" dirty="0" smtClean="0"/>
              <a:t>Switching options are options that </a:t>
            </a:r>
          </a:p>
          <a:p>
            <a:pPr eaLnBrk="1" hangingPunct="1">
              <a:buNone/>
            </a:pPr>
            <a:r>
              <a:rPr lang="pt-PT" dirty="0" smtClean="0"/>
              <a:t>   allow the holder to change between modes of operation at a fixed cost (e.g. switch between the cheapest of two inputs, or to the most profitable of two outputs).</a:t>
            </a:r>
          </a:p>
          <a:p>
            <a:pPr eaLnBrk="1" hangingPunct="1"/>
            <a:r>
              <a:rPr lang="pt-PT" dirty="0" smtClean="0"/>
              <a:t>Examples is switching between palm oil and rape oil in a biofuel processing facility.</a:t>
            </a:r>
            <a:endParaRPr lang="en-GB" dirty="0" smtClean="0"/>
          </a:p>
        </p:txBody>
      </p:sp>
      <p:pic>
        <p:nvPicPr>
          <p:cNvPr id="35845" name="Picture 4"/>
          <p:cNvPicPr>
            <a:picLocks noChangeAspect="1" noChangeArrowheads="1"/>
          </p:cNvPicPr>
          <p:nvPr/>
        </p:nvPicPr>
        <p:blipFill>
          <a:blip r:embed="rId3" cstate="print"/>
          <a:srcRect/>
          <a:stretch>
            <a:fillRect/>
          </a:stretch>
        </p:blipFill>
        <p:spPr bwMode="auto">
          <a:xfrm>
            <a:off x="7019925" y="0"/>
            <a:ext cx="1873250" cy="1905000"/>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defRPr/>
            </a:pPr>
            <a:r>
              <a:rPr lang="en-US" smtClean="0"/>
              <a:t>Real Options 2015</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Footer Placeholder 4"/>
          <p:cNvSpPr>
            <a:spLocks noGrp="1"/>
          </p:cNvSpPr>
          <p:nvPr>
            <p:ph type="ftr" sz="quarter" idx="11"/>
          </p:nvPr>
        </p:nvSpPr>
        <p:spPr>
          <a:noFill/>
        </p:spPr>
        <p:txBody>
          <a:bodyPr/>
          <a:lstStyle/>
          <a:p>
            <a:r>
              <a:rPr lang="en-US" smtClean="0"/>
              <a:t>Real Options 2015</a:t>
            </a:r>
          </a:p>
        </p:txBody>
      </p:sp>
      <p:sp>
        <p:nvSpPr>
          <p:cNvPr id="11267" name="Slide Number Placeholder 5"/>
          <p:cNvSpPr>
            <a:spLocks noGrp="1"/>
          </p:cNvSpPr>
          <p:nvPr>
            <p:ph type="sldNum" sz="quarter" idx="12"/>
          </p:nvPr>
        </p:nvSpPr>
        <p:spPr>
          <a:noFill/>
        </p:spPr>
        <p:txBody>
          <a:bodyPr/>
          <a:lstStyle/>
          <a:p>
            <a:fld id="{FDC25B04-B199-4A86-B7B1-D1EE60861269}" type="slidenum">
              <a:rPr lang="en-US" smtClean="0"/>
              <a:pPr/>
              <a:t>3</a:t>
            </a:fld>
            <a:endParaRPr lang="en-US" smtClean="0"/>
          </a:p>
        </p:txBody>
      </p:sp>
      <p:sp>
        <p:nvSpPr>
          <p:cNvPr id="11268" name="Rectangle 2"/>
          <p:cNvSpPr>
            <a:spLocks noGrp="1" noChangeArrowheads="1"/>
          </p:cNvSpPr>
          <p:nvPr>
            <p:ph type="title"/>
          </p:nvPr>
        </p:nvSpPr>
        <p:spPr>
          <a:xfrm>
            <a:off x="685800" y="152400"/>
            <a:ext cx="8229600" cy="990600"/>
          </a:xfrm>
        </p:spPr>
        <p:txBody>
          <a:bodyPr/>
          <a:lstStyle/>
          <a:p>
            <a:pPr eaLnBrk="1" hangingPunct="1"/>
            <a:r>
              <a:rPr lang="en-GB" smtClean="0"/>
              <a:t>INTRODUCTORY TOPICS COVERED</a:t>
            </a:r>
          </a:p>
        </p:txBody>
      </p:sp>
      <p:sp>
        <p:nvSpPr>
          <p:cNvPr id="6147" name="Rectangle 3"/>
          <p:cNvSpPr>
            <a:spLocks noGrp="1" noChangeArrowheads="1"/>
          </p:cNvSpPr>
          <p:nvPr>
            <p:ph type="body" idx="1"/>
          </p:nvPr>
        </p:nvSpPr>
        <p:spPr>
          <a:xfrm>
            <a:off x="685800" y="1143000"/>
            <a:ext cx="8077200" cy="5257800"/>
          </a:xfrm>
        </p:spPr>
        <p:txBody>
          <a:bodyPr/>
          <a:lstStyle/>
          <a:p>
            <a:pPr eaLnBrk="1" hangingPunct="1"/>
            <a:endParaRPr lang="en-GB" smtClean="0"/>
          </a:p>
          <a:p>
            <a:pPr eaLnBrk="1" hangingPunct="1"/>
            <a:r>
              <a:rPr lang="en-GB" smtClean="0"/>
              <a:t>Binomial Option Pricing Model</a:t>
            </a:r>
          </a:p>
          <a:p>
            <a:pPr eaLnBrk="1" hangingPunct="1"/>
            <a:endParaRPr lang="en-GB" smtClean="0"/>
          </a:p>
          <a:p>
            <a:pPr eaLnBrk="1" hangingPunct="1"/>
            <a:r>
              <a:rPr lang="en-GB" smtClean="0"/>
              <a:t>European-style options</a:t>
            </a:r>
          </a:p>
          <a:p>
            <a:pPr lvl="1" eaLnBrk="1" hangingPunct="1"/>
            <a:r>
              <a:rPr lang="en-GB" smtClean="0"/>
              <a:t>Deferral </a:t>
            </a:r>
          </a:p>
          <a:p>
            <a:pPr lvl="1" eaLnBrk="1" hangingPunct="1"/>
            <a:r>
              <a:rPr lang="en-GB" smtClean="0"/>
              <a:t>Expansion (Follow Up Investments)</a:t>
            </a:r>
          </a:p>
          <a:p>
            <a:pPr lvl="1" eaLnBrk="1" hangingPunct="1"/>
            <a:r>
              <a:rPr lang="en-GB" smtClean="0"/>
              <a:t>Abandonment</a:t>
            </a:r>
          </a:p>
          <a:p>
            <a:pPr lvl="1" eaLnBrk="1" hangingPunct="1"/>
            <a:r>
              <a:rPr lang="en-GB" smtClean="0"/>
              <a:t>Contraction</a:t>
            </a:r>
          </a:p>
          <a:p>
            <a:pPr lvl="1" eaLnBrk="1" hangingPunct="1"/>
            <a:r>
              <a:rPr lang="en-GB" smtClean="0"/>
              <a:t>Switching Outputs or Inputs</a:t>
            </a:r>
          </a:p>
          <a:p>
            <a:pPr lvl="1" eaLnBrk="1" hangingPunct="1"/>
            <a:endParaRPr lang="en-GB" smtClean="0"/>
          </a:p>
          <a:p>
            <a:pPr lvl="1" eaLnBrk="1" hangingPunct="1">
              <a:buFontTx/>
              <a:buNone/>
            </a:pPr>
            <a:endParaRPr lang="en-GB" smtClean="0"/>
          </a:p>
          <a:p>
            <a:pPr eaLnBrk="1" hangingPunct="1"/>
            <a:endParaRPr lang="en-GB" smtClean="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 fill="hold" grpId="0"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 calcmode="lin" valueType="num">
                                      <p:cBhvr>
                                        <p:cTn id="7"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p:cTn id="8" dur="500" fill="hold"/>
                                        <p:tgtEl>
                                          <p:spTgt spid="6147">
                                            <p:txEl>
                                              <p:pRg st="1" end="1"/>
                                            </p:txEl>
                                          </p:spTgt>
                                        </p:tgtEl>
                                        <p:attrNameLst>
                                          <p:attrName>ppt_y</p:attrName>
                                        </p:attrNameLst>
                                      </p:cBhvr>
                                      <p:tavLst>
                                        <p:tav tm="0">
                                          <p:val>
                                            <p:strVal val="#ppt_y-#ppt_h/2"/>
                                          </p:val>
                                        </p:tav>
                                        <p:tav tm="100000">
                                          <p:val>
                                            <p:strVal val="#ppt_y"/>
                                          </p:val>
                                        </p:tav>
                                      </p:tavLst>
                                    </p:anim>
                                    <p:anim calcmode="lin" valueType="num">
                                      <p:cBhvr>
                                        <p:cTn id="9" dur="500" fill="hold"/>
                                        <p:tgtEl>
                                          <p:spTgt spid="6147">
                                            <p:txEl>
                                              <p:pRg st="1" end="1"/>
                                            </p:txEl>
                                          </p:spTgt>
                                        </p:tgtEl>
                                        <p:attrNameLst>
                                          <p:attrName>ppt_w</p:attrName>
                                        </p:attrNameLst>
                                      </p:cBhvr>
                                      <p:tavLst>
                                        <p:tav tm="0">
                                          <p:val>
                                            <p:strVal val="#ppt_w"/>
                                          </p:val>
                                        </p:tav>
                                        <p:tav tm="100000">
                                          <p:val>
                                            <p:strVal val="#ppt_w"/>
                                          </p:val>
                                        </p:tav>
                                      </p:tavLst>
                                    </p:anim>
                                    <p:anim calcmode="lin" valueType="num">
                                      <p:cBhvr>
                                        <p:cTn id="10" dur="500" fill="hold"/>
                                        <p:tgtEl>
                                          <p:spTgt spid="614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1" fill="hold" grpId="0" nodeType="clickEffect">
                                  <p:stCondLst>
                                    <p:cond delay="0"/>
                                  </p:stCondLst>
                                  <p:childTnLst>
                                    <p:set>
                                      <p:cBhvr>
                                        <p:cTn id="14" dur="1" fill="hold">
                                          <p:stCondLst>
                                            <p:cond delay="0"/>
                                          </p:stCondLst>
                                        </p:cTn>
                                        <p:tgtEl>
                                          <p:spTgt spid="6147">
                                            <p:txEl>
                                              <p:pRg st="3" end="3"/>
                                            </p:txEl>
                                          </p:spTgt>
                                        </p:tgtEl>
                                        <p:attrNameLst>
                                          <p:attrName>style.visibility</p:attrName>
                                        </p:attrNameLst>
                                      </p:cBhvr>
                                      <p:to>
                                        <p:strVal val="visible"/>
                                      </p:to>
                                    </p:set>
                                    <p:anim calcmode="lin" valueType="num">
                                      <p:cBhvr>
                                        <p:cTn id="15"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p:cTn id="16" dur="500" fill="hold"/>
                                        <p:tgtEl>
                                          <p:spTgt spid="6147">
                                            <p:txEl>
                                              <p:pRg st="3" end="3"/>
                                            </p:txEl>
                                          </p:spTgt>
                                        </p:tgtEl>
                                        <p:attrNameLst>
                                          <p:attrName>ppt_y</p:attrName>
                                        </p:attrNameLst>
                                      </p:cBhvr>
                                      <p:tavLst>
                                        <p:tav tm="0">
                                          <p:val>
                                            <p:strVal val="#ppt_y-#ppt_h/2"/>
                                          </p:val>
                                        </p:tav>
                                        <p:tav tm="100000">
                                          <p:val>
                                            <p:strVal val="#ppt_y"/>
                                          </p:val>
                                        </p:tav>
                                      </p:tavLst>
                                    </p:anim>
                                    <p:anim calcmode="lin" valueType="num">
                                      <p:cBhvr>
                                        <p:cTn id="17" dur="500" fill="hold"/>
                                        <p:tgtEl>
                                          <p:spTgt spid="6147">
                                            <p:txEl>
                                              <p:pRg st="3" end="3"/>
                                            </p:txEl>
                                          </p:spTgt>
                                        </p:tgtEl>
                                        <p:attrNameLst>
                                          <p:attrName>ppt_w</p:attrName>
                                        </p:attrNameLst>
                                      </p:cBhvr>
                                      <p:tavLst>
                                        <p:tav tm="0">
                                          <p:val>
                                            <p:strVal val="#ppt_w"/>
                                          </p:val>
                                        </p:tav>
                                        <p:tav tm="100000">
                                          <p:val>
                                            <p:strVal val="#ppt_w"/>
                                          </p:val>
                                        </p:tav>
                                      </p:tavLst>
                                    </p:anim>
                                    <p:anim calcmode="lin" valueType="num">
                                      <p:cBhvr>
                                        <p:cTn id="18" dur="500" fill="hold"/>
                                        <p:tgtEl>
                                          <p:spTgt spid="6147">
                                            <p:txEl>
                                              <p:pRg st="3" end="3"/>
                                            </p:txEl>
                                          </p:spTgt>
                                        </p:tgtEl>
                                        <p:attrNameLst>
                                          <p:attrName>ppt_h</p:attrName>
                                        </p:attrNameLst>
                                      </p:cBhvr>
                                      <p:tavLst>
                                        <p:tav tm="0">
                                          <p:val>
                                            <p:fltVal val="0"/>
                                          </p:val>
                                        </p:tav>
                                        <p:tav tm="100000">
                                          <p:val>
                                            <p:strVal val="#ppt_h"/>
                                          </p:val>
                                        </p:tav>
                                      </p:tavLst>
                                    </p:anim>
                                  </p:childTnLst>
                                </p:cTn>
                              </p:par>
                              <p:par>
                                <p:cTn id="19" presetID="17" presetClass="entr" presetSubtype="1" fill="hold" grpId="0" nodeType="withEffect">
                                  <p:stCondLst>
                                    <p:cond delay="0"/>
                                  </p:stCondLst>
                                  <p:childTnLst>
                                    <p:set>
                                      <p:cBhvr>
                                        <p:cTn id="20" dur="1" fill="hold">
                                          <p:stCondLst>
                                            <p:cond delay="0"/>
                                          </p:stCondLst>
                                        </p:cTn>
                                        <p:tgtEl>
                                          <p:spTgt spid="6147">
                                            <p:txEl>
                                              <p:pRg st="4" end="4"/>
                                            </p:txEl>
                                          </p:spTgt>
                                        </p:tgtEl>
                                        <p:attrNameLst>
                                          <p:attrName>style.visibility</p:attrName>
                                        </p:attrNameLst>
                                      </p:cBhvr>
                                      <p:to>
                                        <p:strVal val="visible"/>
                                      </p:to>
                                    </p:set>
                                    <p:anim calcmode="lin" valueType="num">
                                      <p:cBhvr>
                                        <p:cTn id="21"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p:cTn id="22" dur="500" fill="hold"/>
                                        <p:tgtEl>
                                          <p:spTgt spid="6147">
                                            <p:txEl>
                                              <p:pRg st="4" end="4"/>
                                            </p:txEl>
                                          </p:spTgt>
                                        </p:tgtEl>
                                        <p:attrNameLst>
                                          <p:attrName>ppt_y</p:attrName>
                                        </p:attrNameLst>
                                      </p:cBhvr>
                                      <p:tavLst>
                                        <p:tav tm="0">
                                          <p:val>
                                            <p:strVal val="#ppt_y-#ppt_h/2"/>
                                          </p:val>
                                        </p:tav>
                                        <p:tav tm="100000">
                                          <p:val>
                                            <p:strVal val="#ppt_y"/>
                                          </p:val>
                                        </p:tav>
                                      </p:tavLst>
                                    </p:anim>
                                    <p:anim calcmode="lin" valueType="num">
                                      <p:cBhvr>
                                        <p:cTn id="23" dur="500" fill="hold"/>
                                        <p:tgtEl>
                                          <p:spTgt spid="6147">
                                            <p:txEl>
                                              <p:pRg st="4" end="4"/>
                                            </p:txEl>
                                          </p:spTgt>
                                        </p:tgtEl>
                                        <p:attrNameLst>
                                          <p:attrName>ppt_w</p:attrName>
                                        </p:attrNameLst>
                                      </p:cBhvr>
                                      <p:tavLst>
                                        <p:tav tm="0">
                                          <p:val>
                                            <p:strVal val="#ppt_w"/>
                                          </p:val>
                                        </p:tav>
                                        <p:tav tm="100000">
                                          <p:val>
                                            <p:strVal val="#ppt_w"/>
                                          </p:val>
                                        </p:tav>
                                      </p:tavLst>
                                    </p:anim>
                                    <p:anim calcmode="lin" valueType="num">
                                      <p:cBhvr>
                                        <p:cTn id="24" dur="500" fill="hold"/>
                                        <p:tgtEl>
                                          <p:spTgt spid="6147">
                                            <p:txEl>
                                              <p:pRg st="4" end="4"/>
                                            </p:txEl>
                                          </p:spTgt>
                                        </p:tgtEl>
                                        <p:attrNameLst>
                                          <p:attrName>ppt_h</p:attrName>
                                        </p:attrNameLst>
                                      </p:cBhvr>
                                      <p:tavLst>
                                        <p:tav tm="0">
                                          <p:val>
                                            <p:fltVal val="0"/>
                                          </p:val>
                                        </p:tav>
                                        <p:tav tm="100000">
                                          <p:val>
                                            <p:strVal val="#ppt_h"/>
                                          </p:val>
                                        </p:tav>
                                      </p:tavLst>
                                    </p:anim>
                                  </p:childTnLst>
                                </p:cTn>
                              </p:par>
                              <p:par>
                                <p:cTn id="25" presetID="17" presetClass="entr" presetSubtype="1" fill="hold" grpId="0" nodeType="withEffect">
                                  <p:stCondLst>
                                    <p:cond delay="0"/>
                                  </p:stCondLst>
                                  <p:childTnLst>
                                    <p:set>
                                      <p:cBhvr>
                                        <p:cTn id="26" dur="1" fill="hold">
                                          <p:stCondLst>
                                            <p:cond delay="0"/>
                                          </p:stCondLst>
                                        </p:cTn>
                                        <p:tgtEl>
                                          <p:spTgt spid="6147">
                                            <p:txEl>
                                              <p:pRg st="5" end="5"/>
                                            </p:txEl>
                                          </p:spTgt>
                                        </p:tgtEl>
                                        <p:attrNameLst>
                                          <p:attrName>style.visibility</p:attrName>
                                        </p:attrNameLst>
                                      </p:cBhvr>
                                      <p:to>
                                        <p:strVal val="visible"/>
                                      </p:to>
                                    </p:set>
                                    <p:anim calcmode="lin" valueType="num">
                                      <p:cBhvr>
                                        <p:cTn id="27" dur="500" fill="hold"/>
                                        <p:tgtEl>
                                          <p:spTgt spid="6147">
                                            <p:txEl>
                                              <p:pRg st="5" end="5"/>
                                            </p:txEl>
                                          </p:spTgt>
                                        </p:tgtEl>
                                        <p:attrNameLst>
                                          <p:attrName>ppt_x</p:attrName>
                                        </p:attrNameLst>
                                      </p:cBhvr>
                                      <p:tavLst>
                                        <p:tav tm="0">
                                          <p:val>
                                            <p:strVal val="#ppt_x"/>
                                          </p:val>
                                        </p:tav>
                                        <p:tav tm="100000">
                                          <p:val>
                                            <p:strVal val="#ppt_x"/>
                                          </p:val>
                                        </p:tav>
                                      </p:tavLst>
                                    </p:anim>
                                    <p:anim calcmode="lin" valueType="num">
                                      <p:cBhvr>
                                        <p:cTn id="28" dur="500" fill="hold"/>
                                        <p:tgtEl>
                                          <p:spTgt spid="6147">
                                            <p:txEl>
                                              <p:pRg st="5" end="5"/>
                                            </p:txEl>
                                          </p:spTgt>
                                        </p:tgtEl>
                                        <p:attrNameLst>
                                          <p:attrName>ppt_y</p:attrName>
                                        </p:attrNameLst>
                                      </p:cBhvr>
                                      <p:tavLst>
                                        <p:tav tm="0">
                                          <p:val>
                                            <p:strVal val="#ppt_y-#ppt_h/2"/>
                                          </p:val>
                                        </p:tav>
                                        <p:tav tm="100000">
                                          <p:val>
                                            <p:strVal val="#ppt_y"/>
                                          </p:val>
                                        </p:tav>
                                      </p:tavLst>
                                    </p:anim>
                                    <p:anim calcmode="lin" valueType="num">
                                      <p:cBhvr>
                                        <p:cTn id="29" dur="500" fill="hold"/>
                                        <p:tgtEl>
                                          <p:spTgt spid="6147">
                                            <p:txEl>
                                              <p:pRg st="5" end="5"/>
                                            </p:txEl>
                                          </p:spTgt>
                                        </p:tgtEl>
                                        <p:attrNameLst>
                                          <p:attrName>ppt_w</p:attrName>
                                        </p:attrNameLst>
                                      </p:cBhvr>
                                      <p:tavLst>
                                        <p:tav tm="0">
                                          <p:val>
                                            <p:strVal val="#ppt_w"/>
                                          </p:val>
                                        </p:tav>
                                        <p:tav tm="100000">
                                          <p:val>
                                            <p:strVal val="#ppt_w"/>
                                          </p:val>
                                        </p:tav>
                                      </p:tavLst>
                                    </p:anim>
                                    <p:anim calcmode="lin" valueType="num">
                                      <p:cBhvr>
                                        <p:cTn id="30" dur="500" fill="hold"/>
                                        <p:tgtEl>
                                          <p:spTgt spid="6147">
                                            <p:txEl>
                                              <p:pRg st="5" end="5"/>
                                            </p:txEl>
                                          </p:spTgt>
                                        </p:tgtEl>
                                        <p:attrNameLst>
                                          <p:attrName>ppt_h</p:attrName>
                                        </p:attrNameLst>
                                      </p:cBhvr>
                                      <p:tavLst>
                                        <p:tav tm="0">
                                          <p:val>
                                            <p:fltVal val="0"/>
                                          </p:val>
                                        </p:tav>
                                        <p:tav tm="100000">
                                          <p:val>
                                            <p:strVal val="#ppt_h"/>
                                          </p:val>
                                        </p:tav>
                                      </p:tavLst>
                                    </p:anim>
                                  </p:childTnLst>
                                </p:cTn>
                              </p:par>
                              <p:par>
                                <p:cTn id="31" presetID="17" presetClass="entr" presetSubtype="1" fill="hold" grpId="0" nodeType="withEffect">
                                  <p:stCondLst>
                                    <p:cond delay="0"/>
                                  </p:stCondLst>
                                  <p:childTnLst>
                                    <p:set>
                                      <p:cBhvr>
                                        <p:cTn id="32" dur="1" fill="hold">
                                          <p:stCondLst>
                                            <p:cond delay="0"/>
                                          </p:stCondLst>
                                        </p:cTn>
                                        <p:tgtEl>
                                          <p:spTgt spid="6147">
                                            <p:txEl>
                                              <p:pRg st="6" end="6"/>
                                            </p:txEl>
                                          </p:spTgt>
                                        </p:tgtEl>
                                        <p:attrNameLst>
                                          <p:attrName>style.visibility</p:attrName>
                                        </p:attrNameLst>
                                      </p:cBhvr>
                                      <p:to>
                                        <p:strVal val="visible"/>
                                      </p:to>
                                    </p:set>
                                    <p:anim calcmode="lin" valueType="num">
                                      <p:cBhvr>
                                        <p:cTn id="33" dur="500" fill="hold"/>
                                        <p:tgtEl>
                                          <p:spTgt spid="6147">
                                            <p:txEl>
                                              <p:pRg st="6" end="6"/>
                                            </p:txEl>
                                          </p:spTgt>
                                        </p:tgtEl>
                                        <p:attrNameLst>
                                          <p:attrName>ppt_x</p:attrName>
                                        </p:attrNameLst>
                                      </p:cBhvr>
                                      <p:tavLst>
                                        <p:tav tm="0">
                                          <p:val>
                                            <p:strVal val="#ppt_x"/>
                                          </p:val>
                                        </p:tav>
                                        <p:tav tm="100000">
                                          <p:val>
                                            <p:strVal val="#ppt_x"/>
                                          </p:val>
                                        </p:tav>
                                      </p:tavLst>
                                    </p:anim>
                                    <p:anim calcmode="lin" valueType="num">
                                      <p:cBhvr>
                                        <p:cTn id="34" dur="500" fill="hold"/>
                                        <p:tgtEl>
                                          <p:spTgt spid="6147">
                                            <p:txEl>
                                              <p:pRg st="6" end="6"/>
                                            </p:txEl>
                                          </p:spTgt>
                                        </p:tgtEl>
                                        <p:attrNameLst>
                                          <p:attrName>ppt_y</p:attrName>
                                        </p:attrNameLst>
                                      </p:cBhvr>
                                      <p:tavLst>
                                        <p:tav tm="0">
                                          <p:val>
                                            <p:strVal val="#ppt_y-#ppt_h/2"/>
                                          </p:val>
                                        </p:tav>
                                        <p:tav tm="100000">
                                          <p:val>
                                            <p:strVal val="#ppt_y"/>
                                          </p:val>
                                        </p:tav>
                                      </p:tavLst>
                                    </p:anim>
                                    <p:anim calcmode="lin" valueType="num">
                                      <p:cBhvr>
                                        <p:cTn id="35" dur="500" fill="hold"/>
                                        <p:tgtEl>
                                          <p:spTgt spid="6147">
                                            <p:txEl>
                                              <p:pRg st="6" end="6"/>
                                            </p:txEl>
                                          </p:spTgt>
                                        </p:tgtEl>
                                        <p:attrNameLst>
                                          <p:attrName>ppt_w</p:attrName>
                                        </p:attrNameLst>
                                      </p:cBhvr>
                                      <p:tavLst>
                                        <p:tav tm="0">
                                          <p:val>
                                            <p:strVal val="#ppt_w"/>
                                          </p:val>
                                        </p:tav>
                                        <p:tav tm="100000">
                                          <p:val>
                                            <p:strVal val="#ppt_w"/>
                                          </p:val>
                                        </p:tav>
                                      </p:tavLst>
                                    </p:anim>
                                    <p:anim calcmode="lin" valueType="num">
                                      <p:cBhvr>
                                        <p:cTn id="36" dur="500" fill="hold"/>
                                        <p:tgtEl>
                                          <p:spTgt spid="6147">
                                            <p:txEl>
                                              <p:pRg st="6" end="6"/>
                                            </p:txEl>
                                          </p:spTgt>
                                        </p:tgtEl>
                                        <p:attrNameLst>
                                          <p:attrName>ppt_h</p:attrName>
                                        </p:attrNameLst>
                                      </p:cBhvr>
                                      <p:tavLst>
                                        <p:tav tm="0">
                                          <p:val>
                                            <p:fltVal val="0"/>
                                          </p:val>
                                        </p:tav>
                                        <p:tav tm="100000">
                                          <p:val>
                                            <p:strVal val="#ppt_h"/>
                                          </p:val>
                                        </p:tav>
                                      </p:tavLst>
                                    </p:anim>
                                  </p:childTnLst>
                                </p:cTn>
                              </p:par>
                              <p:par>
                                <p:cTn id="37" presetID="17" presetClass="entr" presetSubtype="1" fill="hold" grpId="0" nodeType="withEffect">
                                  <p:stCondLst>
                                    <p:cond delay="0"/>
                                  </p:stCondLst>
                                  <p:childTnLst>
                                    <p:set>
                                      <p:cBhvr>
                                        <p:cTn id="38" dur="1" fill="hold">
                                          <p:stCondLst>
                                            <p:cond delay="0"/>
                                          </p:stCondLst>
                                        </p:cTn>
                                        <p:tgtEl>
                                          <p:spTgt spid="6147">
                                            <p:txEl>
                                              <p:pRg st="7" end="7"/>
                                            </p:txEl>
                                          </p:spTgt>
                                        </p:tgtEl>
                                        <p:attrNameLst>
                                          <p:attrName>style.visibility</p:attrName>
                                        </p:attrNameLst>
                                      </p:cBhvr>
                                      <p:to>
                                        <p:strVal val="visible"/>
                                      </p:to>
                                    </p:set>
                                    <p:anim calcmode="lin" valueType="num">
                                      <p:cBhvr>
                                        <p:cTn id="39" dur="500" fill="hold"/>
                                        <p:tgtEl>
                                          <p:spTgt spid="6147">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6147">
                                            <p:txEl>
                                              <p:pRg st="7" end="7"/>
                                            </p:txEl>
                                          </p:spTgt>
                                        </p:tgtEl>
                                        <p:attrNameLst>
                                          <p:attrName>ppt_y</p:attrName>
                                        </p:attrNameLst>
                                      </p:cBhvr>
                                      <p:tavLst>
                                        <p:tav tm="0">
                                          <p:val>
                                            <p:strVal val="#ppt_y-#ppt_h/2"/>
                                          </p:val>
                                        </p:tav>
                                        <p:tav tm="100000">
                                          <p:val>
                                            <p:strVal val="#ppt_y"/>
                                          </p:val>
                                        </p:tav>
                                      </p:tavLst>
                                    </p:anim>
                                    <p:anim calcmode="lin" valueType="num">
                                      <p:cBhvr>
                                        <p:cTn id="41" dur="500" fill="hold"/>
                                        <p:tgtEl>
                                          <p:spTgt spid="6147">
                                            <p:txEl>
                                              <p:pRg st="7" end="7"/>
                                            </p:txEl>
                                          </p:spTgt>
                                        </p:tgtEl>
                                        <p:attrNameLst>
                                          <p:attrName>ppt_w</p:attrName>
                                        </p:attrNameLst>
                                      </p:cBhvr>
                                      <p:tavLst>
                                        <p:tav tm="0">
                                          <p:val>
                                            <p:strVal val="#ppt_w"/>
                                          </p:val>
                                        </p:tav>
                                        <p:tav tm="100000">
                                          <p:val>
                                            <p:strVal val="#ppt_w"/>
                                          </p:val>
                                        </p:tav>
                                      </p:tavLst>
                                    </p:anim>
                                    <p:anim calcmode="lin" valueType="num">
                                      <p:cBhvr>
                                        <p:cTn id="42" dur="500" fill="hold"/>
                                        <p:tgtEl>
                                          <p:spTgt spid="6147">
                                            <p:txEl>
                                              <p:pRg st="7" end="7"/>
                                            </p:txEl>
                                          </p:spTgt>
                                        </p:tgtEl>
                                        <p:attrNameLst>
                                          <p:attrName>ppt_h</p:attrName>
                                        </p:attrNameLst>
                                      </p:cBhvr>
                                      <p:tavLst>
                                        <p:tav tm="0">
                                          <p:val>
                                            <p:fltVal val="0"/>
                                          </p:val>
                                        </p:tav>
                                        <p:tav tm="100000">
                                          <p:val>
                                            <p:strVal val="#ppt_h"/>
                                          </p:val>
                                        </p:tav>
                                      </p:tavLst>
                                    </p:anim>
                                  </p:childTnLst>
                                </p:cTn>
                              </p:par>
                              <p:par>
                                <p:cTn id="43" presetID="17" presetClass="entr" presetSubtype="1" fill="hold" grpId="0" nodeType="withEffect">
                                  <p:stCondLst>
                                    <p:cond delay="0"/>
                                  </p:stCondLst>
                                  <p:childTnLst>
                                    <p:set>
                                      <p:cBhvr>
                                        <p:cTn id="44" dur="1" fill="hold">
                                          <p:stCondLst>
                                            <p:cond delay="0"/>
                                          </p:stCondLst>
                                        </p:cTn>
                                        <p:tgtEl>
                                          <p:spTgt spid="6147">
                                            <p:txEl>
                                              <p:pRg st="8" end="8"/>
                                            </p:txEl>
                                          </p:spTgt>
                                        </p:tgtEl>
                                        <p:attrNameLst>
                                          <p:attrName>style.visibility</p:attrName>
                                        </p:attrNameLst>
                                      </p:cBhvr>
                                      <p:to>
                                        <p:strVal val="visible"/>
                                      </p:to>
                                    </p:set>
                                    <p:anim calcmode="lin" valueType="num">
                                      <p:cBhvr>
                                        <p:cTn id="45" dur="500" fill="hold"/>
                                        <p:tgtEl>
                                          <p:spTgt spid="6147">
                                            <p:txEl>
                                              <p:pRg st="8" end="8"/>
                                            </p:txEl>
                                          </p:spTgt>
                                        </p:tgtEl>
                                        <p:attrNameLst>
                                          <p:attrName>ppt_x</p:attrName>
                                        </p:attrNameLst>
                                      </p:cBhvr>
                                      <p:tavLst>
                                        <p:tav tm="0">
                                          <p:val>
                                            <p:strVal val="#ppt_x"/>
                                          </p:val>
                                        </p:tav>
                                        <p:tav tm="100000">
                                          <p:val>
                                            <p:strVal val="#ppt_x"/>
                                          </p:val>
                                        </p:tav>
                                      </p:tavLst>
                                    </p:anim>
                                    <p:anim calcmode="lin" valueType="num">
                                      <p:cBhvr>
                                        <p:cTn id="46" dur="500" fill="hold"/>
                                        <p:tgtEl>
                                          <p:spTgt spid="6147">
                                            <p:txEl>
                                              <p:pRg st="8" end="8"/>
                                            </p:txEl>
                                          </p:spTgt>
                                        </p:tgtEl>
                                        <p:attrNameLst>
                                          <p:attrName>ppt_y</p:attrName>
                                        </p:attrNameLst>
                                      </p:cBhvr>
                                      <p:tavLst>
                                        <p:tav tm="0">
                                          <p:val>
                                            <p:strVal val="#ppt_y-#ppt_h/2"/>
                                          </p:val>
                                        </p:tav>
                                        <p:tav tm="100000">
                                          <p:val>
                                            <p:strVal val="#ppt_y"/>
                                          </p:val>
                                        </p:tav>
                                      </p:tavLst>
                                    </p:anim>
                                    <p:anim calcmode="lin" valueType="num">
                                      <p:cBhvr>
                                        <p:cTn id="47" dur="500" fill="hold"/>
                                        <p:tgtEl>
                                          <p:spTgt spid="6147">
                                            <p:txEl>
                                              <p:pRg st="8" end="8"/>
                                            </p:txEl>
                                          </p:spTgt>
                                        </p:tgtEl>
                                        <p:attrNameLst>
                                          <p:attrName>ppt_w</p:attrName>
                                        </p:attrNameLst>
                                      </p:cBhvr>
                                      <p:tavLst>
                                        <p:tav tm="0">
                                          <p:val>
                                            <p:strVal val="#ppt_w"/>
                                          </p:val>
                                        </p:tav>
                                        <p:tav tm="100000">
                                          <p:val>
                                            <p:strVal val="#ppt_w"/>
                                          </p:val>
                                        </p:tav>
                                      </p:tavLst>
                                    </p:anim>
                                    <p:anim calcmode="lin" valueType="num">
                                      <p:cBhvr>
                                        <p:cTn id="48" dur="500" fill="hold"/>
                                        <p:tgtEl>
                                          <p:spTgt spid="6147">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4"/>
          <p:cNvSpPr>
            <a:spLocks noGrp="1"/>
          </p:cNvSpPr>
          <p:nvPr>
            <p:ph type="ftr" sz="quarter" idx="11"/>
          </p:nvPr>
        </p:nvSpPr>
        <p:spPr>
          <a:noFill/>
        </p:spPr>
        <p:txBody>
          <a:bodyPr/>
          <a:lstStyle/>
          <a:p>
            <a:r>
              <a:rPr lang="en-US" smtClean="0"/>
              <a:t>Real Options 2015</a:t>
            </a:r>
          </a:p>
        </p:txBody>
      </p:sp>
      <p:sp>
        <p:nvSpPr>
          <p:cNvPr id="38915" name="Slide Number Placeholder 5"/>
          <p:cNvSpPr>
            <a:spLocks noGrp="1"/>
          </p:cNvSpPr>
          <p:nvPr>
            <p:ph type="sldNum" sz="quarter" idx="12"/>
          </p:nvPr>
        </p:nvSpPr>
        <p:spPr>
          <a:noFill/>
        </p:spPr>
        <p:txBody>
          <a:bodyPr/>
          <a:lstStyle/>
          <a:p>
            <a:fld id="{EFA11CB4-4A19-4172-A525-BDCE087479D9}" type="slidenum">
              <a:rPr lang="en-US" smtClean="0"/>
              <a:pPr/>
              <a:t>30</a:t>
            </a:fld>
            <a:endParaRPr lang="en-US" smtClean="0"/>
          </a:p>
        </p:txBody>
      </p:sp>
      <p:sp>
        <p:nvSpPr>
          <p:cNvPr id="38916" name="Rectangle 2"/>
          <p:cNvSpPr>
            <a:spLocks noGrp="1" noChangeArrowheads="1"/>
          </p:cNvSpPr>
          <p:nvPr>
            <p:ph type="title"/>
          </p:nvPr>
        </p:nvSpPr>
        <p:spPr/>
        <p:txBody>
          <a:bodyPr/>
          <a:lstStyle/>
          <a:p>
            <a:pPr eaLnBrk="1" hangingPunct="1"/>
            <a:r>
              <a:rPr lang="pt-PT" smtClean="0"/>
              <a:t>RELEVANT QUESTION</a:t>
            </a:r>
            <a:endParaRPr lang="en-GB" smtClean="0"/>
          </a:p>
        </p:txBody>
      </p:sp>
      <p:sp>
        <p:nvSpPr>
          <p:cNvPr id="38917" name="Rectangle 3"/>
          <p:cNvSpPr>
            <a:spLocks noGrp="1" noChangeArrowheads="1"/>
          </p:cNvSpPr>
          <p:nvPr>
            <p:ph type="body" idx="1"/>
          </p:nvPr>
        </p:nvSpPr>
        <p:spPr/>
        <p:txBody>
          <a:bodyPr/>
          <a:lstStyle/>
          <a:p>
            <a:pPr marL="609600" indent="-609600" eaLnBrk="1" hangingPunct="1">
              <a:buFontTx/>
              <a:buNone/>
            </a:pPr>
            <a:r>
              <a:rPr lang="en-GB" dirty="0" smtClean="0"/>
              <a:t>In what circumstances can a real options valuation provide a final decision that is different from a traditional NPV approach?</a:t>
            </a:r>
          </a:p>
          <a:p>
            <a:pPr marL="990600" lvl="1" indent="-533400" eaLnBrk="1" hangingPunct="1"/>
            <a:r>
              <a:rPr lang="en-GB" dirty="0" smtClean="0"/>
              <a:t>Real options value tends to be higher when:</a:t>
            </a:r>
          </a:p>
          <a:p>
            <a:pPr marL="1371600" lvl="2" indent="-457200" eaLnBrk="1" hangingPunct="1"/>
            <a:r>
              <a:rPr lang="en-GB" dirty="0" smtClean="0"/>
              <a:t>Uncertainty is high;</a:t>
            </a:r>
          </a:p>
          <a:p>
            <a:pPr marL="1371600" lvl="2" indent="-457200" eaLnBrk="1" hangingPunct="1"/>
            <a:r>
              <a:rPr lang="en-GB" dirty="0" smtClean="0"/>
              <a:t>Managers have flexibility; </a:t>
            </a:r>
          </a:p>
          <a:p>
            <a:pPr marL="1371600" lvl="2" indent="-457200" eaLnBrk="1" hangingPunct="1"/>
            <a:r>
              <a:rPr lang="en-GB" dirty="0" smtClean="0"/>
              <a:t>The NPV is close to zero, little immediate + cash inflow, and  time to defer a decision.</a:t>
            </a:r>
          </a:p>
          <a:p>
            <a:pPr marL="1371600" lvl="2" indent="-457200" eaLnBrk="1" hangingPunct="1"/>
            <a:endParaRPr lang="en-GB"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4"/>
          <p:cNvSpPr>
            <a:spLocks noGrp="1"/>
          </p:cNvSpPr>
          <p:nvPr>
            <p:ph type="ftr" sz="quarter" idx="11"/>
          </p:nvPr>
        </p:nvSpPr>
        <p:spPr>
          <a:noFill/>
        </p:spPr>
        <p:txBody>
          <a:bodyPr/>
          <a:lstStyle/>
          <a:p>
            <a:r>
              <a:rPr lang="en-US" smtClean="0"/>
              <a:t>Real Options 2015</a:t>
            </a:r>
          </a:p>
        </p:txBody>
      </p:sp>
      <p:sp>
        <p:nvSpPr>
          <p:cNvPr id="6148" name="Slide Number Placeholder 5"/>
          <p:cNvSpPr>
            <a:spLocks noGrp="1"/>
          </p:cNvSpPr>
          <p:nvPr>
            <p:ph type="sldNum" sz="quarter" idx="12"/>
          </p:nvPr>
        </p:nvSpPr>
        <p:spPr>
          <a:noFill/>
        </p:spPr>
        <p:txBody>
          <a:bodyPr/>
          <a:lstStyle/>
          <a:p>
            <a:fld id="{D20EC25D-81E9-4DB5-A644-FB34FA4F4684}" type="slidenum">
              <a:rPr lang="en-US" smtClean="0"/>
              <a:pPr/>
              <a:t>31</a:t>
            </a:fld>
            <a:endParaRPr lang="en-US" smtClean="0"/>
          </a:p>
        </p:txBody>
      </p:sp>
      <p:sp>
        <p:nvSpPr>
          <p:cNvPr id="6149" name="Rectangle 2"/>
          <p:cNvSpPr>
            <a:spLocks noGrp="1" noChangeArrowheads="1"/>
          </p:cNvSpPr>
          <p:nvPr>
            <p:ph type="title"/>
          </p:nvPr>
        </p:nvSpPr>
        <p:spPr/>
        <p:txBody>
          <a:bodyPr/>
          <a:lstStyle/>
          <a:p>
            <a:pPr eaLnBrk="1" hangingPunct="1"/>
            <a:r>
              <a:rPr lang="en-GB" smtClean="0"/>
              <a:t>Exercise 2.1</a:t>
            </a:r>
            <a:endParaRPr lang="en-US" smtClean="0"/>
          </a:p>
        </p:txBody>
      </p:sp>
      <p:graphicFrame>
        <p:nvGraphicFramePr>
          <p:cNvPr id="6146" name="Object 3"/>
          <p:cNvGraphicFramePr>
            <a:graphicFrameLocks noChangeAspect="1"/>
          </p:cNvGraphicFramePr>
          <p:nvPr>
            <p:ph idx="1"/>
          </p:nvPr>
        </p:nvGraphicFramePr>
        <p:xfrm>
          <a:off x="402084" y="2132856"/>
          <a:ext cx="8634412" cy="2592288"/>
        </p:xfrm>
        <a:graphic>
          <a:graphicData uri="http://schemas.openxmlformats.org/presentationml/2006/ole">
            <p:oleObj spid="_x0000_s6146" name="Document" r:id="rId4" imgW="5487295" imgH="1050630" progId="Word.Document.8">
              <p:embed/>
            </p:oleObj>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Footer Placeholder 4"/>
          <p:cNvSpPr>
            <a:spLocks noGrp="1"/>
          </p:cNvSpPr>
          <p:nvPr>
            <p:ph type="ftr" sz="quarter" idx="11"/>
          </p:nvPr>
        </p:nvSpPr>
        <p:spPr>
          <a:noFill/>
        </p:spPr>
        <p:txBody>
          <a:bodyPr/>
          <a:lstStyle/>
          <a:p>
            <a:r>
              <a:rPr lang="en-US" smtClean="0"/>
              <a:t>Real Options 2015</a:t>
            </a:r>
          </a:p>
        </p:txBody>
      </p:sp>
      <p:sp>
        <p:nvSpPr>
          <p:cNvPr id="7172" name="Slide Number Placeholder 5"/>
          <p:cNvSpPr>
            <a:spLocks noGrp="1"/>
          </p:cNvSpPr>
          <p:nvPr>
            <p:ph type="sldNum" sz="quarter" idx="12"/>
          </p:nvPr>
        </p:nvSpPr>
        <p:spPr>
          <a:noFill/>
        </p:spPr>
        <p:txBody>
          <a:bodyPr/>
          <a:lstStyle/>
          <a:p>
            <a:fld id="{C48ADB52-4072-4432-9CF4-475A60FE8564}" type="slidenum">
              <a:rPr lang="en-US" smtClean="0"/>
              <a:pPr/>
              <a:t>32</a:t>
            </a:fld>
            <a:endParaRPr lang="en-US" smtClean="0"/>
          </a:p>
        </p:txBody>
      </p:sp>
      <p:sp>
        <p:nvSpPr>
          <p:cNvPr id="7173" name="Rectangle 2"/>
          <p:cNvSpPr>
            <a:spLocks noGrp="1" noChangeArrowheads="1"/>
          </p:cNvSpPr>
          <p:nvPr>
            <p:ph type="title"/>
          </p:nvPr>
        </p:nvSpPr>
        <p:spPr/>
        <p:txBody>
          <a:bodyPr/>
          <a:lstStyle/>
          <a:p>
            <a:pPr eaLnBrk="1" hangingPunct="1"/>
            <a:r>
              <a:rPr lang="en-GB" smtClean="0"/>
              <a:t>Formulae</a:t>
            </a:r>
            <a:endParaRPr lang="en-US" smtClean="0"/>
          </a:p>
        </p:txBody>
      </p:sp>
      <p:graphicFrame>
        <p:nvGraphicFramePr>
          <p:cNvPr id="7170" name="Object 3"/>
          <p:cNvGraphicFramePr>
            <a:graphicFrameLocks noChangeAspect="1"/>
          </p:cNvGraphicFramePr>
          <p:nvPr>
            <p:ph idx="1"/>
          </p:nvPr>
        </p:nvGraphicFramePr>
        <p:xfrm>
          <a:off x="1619250" y="1768475"/>
          <a:ext cx="6048375" cy="3965575"/>
        </p:xfrm>
        <a:graphic>
          <a:graphicData uri="http://schemas.openxmlformats.org/presentationml/2006/ole">
            <p:oleObj spid="_x0000_s7170" name="Document" r:id="rId4" imgW="5876184" imgH="2763396" progId="Word.Document.8">
              <p:embed/>
            </p:oleObj>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4"/>
          <p:cNvSpPr>
            <a:spLocks noGrp="1"/>
          </p:cNvSpPr>
          <p:nvPr>
            <p:ph type="ftr" sz="quarter" idx="11"/>
          </p:nvPr>
        </p:nvSpPr>
        <p:spPr>
          <a:noFill/>
        </p:spPr>
        <p:txBody>
          <a:bodyPr/>
          <a:lstStyle/>
          <a:p>
            <a:r>
              <a:rPr lang="en-US" smtClean="0"/>
              <a:t>Real Options 2015</a:t>
            </a:r>
          </a:p>
        </p:txBody>
      </p:sp>
      <p:sp>
        <p:nvSpPr>
          <p:cNvPr id="39939" name="Slide Number Placeholder 5"/>
          <p:cNvSpPr>
            <a:spLocks noGrp="1"/>
          </p:cNvSpPr>
          <p:nvPr>
            <p:ph type="sldNum" sz="quarter" idx="12"/>
          </p:nvPr>
        </p:nvSpPr>
        <p:spPr>
          <a:noFill/>
        </p:spPr>
        <p:txBody>
          <a:bodyPr/>
          <a:lstStyle/>
          <a:p>
            <a:fld id="{EF62A461-D93B-4C70-8574-627E0F8A8264}" type="slidenum">
              <a:rPr lang="en-US" smtClean="0"/>
              <a:pPr/>
              <a:t>33</a:t>
            </a:fld>
            <a:endParaRPr lang="en-US" smtClean="0"/>
          </a:p>
        </p:txBody>
      </p:sp>
      <p:sp>
        <p:nvSpPr>
          <p:cNvPr id="39940" name="Rectangle 2"/>
          <p:cNvSpPr>
            <a:spLocks noGrp="1" noChangeArrowheads="1"/>
          </p:cNvSpPr>
          <p:nvPr>
            <p:ph type="title"/>
          </p:nvPr>
        </p:nvSpPr>
        <p:spPr/>
        <p:txBody>
          <a:bodyPr/>
          <a:lstStyle/>
          <a:p>
            <a:pPr eaLnBrk="1" hangingPunct="1"/>
            <a:r>
              <a:rPr lang="en-GB" smtClean="0"/>
              <a:t>Review of Chapter 2</a:t>
            </a:r>
            <a:endParaRPr lang="en-US" smtClean="0"/>
          </a:p>
        </p:txBody>
      </p:sp>
      <p:sp>
        <p:nvSpPr>
          <p:cNvPr id="39941" name="Rectangle 3"/>
          <p:cNvSpPr>
            <a:spLocks noGrp="1" noChangeArrowheads="1"/>
          </p:cNvSpPr>
          <p:nvPr>
            <p:ph type="body" idx="1"/>
          </p:nvPr>
        </p:nvSpPr>
        <p:spPr/>
        <p:txBody>
          <a:bodyPr/>
          <a:lstStyle/>
          <a:p>
            <a:pPr eaLnBrk="1" hangingPunct="1">
              <a:lnSpc>
                <a:spcPct val="90000"/>
              </a:lnSpc>
            </a:pPr>
            <a:r>
              <a:rPr lang="en-GB" dirty="0" smtClean="0"/>
              <a:t>Use of Real Options</a:t>
            </a:r>
          </a:p>
          <a:p>
            <a:pPr eaLnBrk="1" hangingPunct="1">
              <a:lnSpc>
                <a:spcPct val="90000"/>
              </a:lnSpc>
            </a:pPr>
            <a:r>
              <a:rPr lang="en-GB" dirty="0" smtClean="0"/>
              <a:t>Types of Real Options: Defer, Abandon, Expand, Contract, Exchange or Switch Use</a:t>
            </a:r>
          </a:p>
          <a:p>
            <a:pPr eaLnBrk="1" hangingPunct="1">
              <a:lnSpc>
                <a:spcPct val="90000"/>
              </a:lnSpc>
            </a:pPr>
            <a:endParaRPr lang="en-GB" dirty="0" smtClean="0"/>
          </a:p>
          <a:p>
            <a:pPr eaLnBrk="1" hangingPunct="1">
              <a:lnSpc>
                <a:spcPct val="90000"/>
              </a:lnSpc>
            </a:pPr>
            <a:r>
              <a:rPr lang="en-GB" dirty="0" smtClean="0"/>
              <a:t>Defer/Abandon in one step binomial model</a:t>
            </a:r>
          </a:p>
          <a:p>
            <a:pPr eaLnBrk="1" hangingPunct="1">
              <a:lnSpc>
                <a:spcPct val="90000"/>
              </a:lnSpc>
            </a:pPr>
            <a:r>
              <a:rPr lang="en-GB" dirty="0" smtClean="0"/>
              <a:t>Defer option (using European model)</a:t>
            </a:r>
          </a:p>
          <a:p>
            <a:pPr eaLnBrk="1" hangingPunct="1">
              <a:lnSpc>
                <a:spcPct val="90000"/>
              </a:lnSpc>
            </a:pPr>
            <a:r>
              <a:rPr lang="en-GB" dirty="0" smtClean="0"/>
              <a:t>Growth option (using European model)</a:t>
            </a:r>
          </a:p>
          <a:p>
            <a:pPr eaLnBrk="1" hangingPunct="1">
              <a:lnSpc>
                <a:spcPct val="90000"/>
              </a:lnSpc>
            </a:pPr>
            <a:r>
              <a:rPr lang="en-GB" dirty="0" smtClean="0"/>
              <a:t>Switch option </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4"/>
          <p:cNvSpPr>
            <a:spLocks noGrp="1"/>
          </p:cNvSpPr>
          <p:nvPr>
            <p:ph type="ftr" sz="quarter" idx="11"/>
          </p:nvPr>
        </p:nvSpPr>
        <p:spPr>
          <a:noFill/>
        </p:spPr>
        <p:txBody>
          <a:bodyPr/>
          <a:lstStyle/>
          <a:p>
            <a:r>
              <a:rPr lang="en-US" smtClean="0"/>
              <a:t>Real Options 2015</a:t>
            </a:r>
          </a:p>
        </p:txBody>
      </p:sp>
      <p:sp>
        <p:nvSpPr>
          <p:cNvPr id="12291" name="Slide Number Placeholder 5"/>
          <p:cNvSpPr>
            <a:spLocks noGrp="1"/>
          </p:cNvSpPr>
          <p:nvPr>
            <p:ph type="sldNum" sz="quarter" idx="12"/>
          </p:nvPr>
        </p:nvSpPr>
        <p:spPr>
          <a:noFill/>
        </p:spPr>
        <p:txBody>
          <a:bodyPr/>
          <a:lstStyle/>
          <a:p>
            <a:fld id="{752974F7-6E9D-4E3A-9975-2CC44883A1AF}" type="slidenum">
              <a:rPr lang="en-US" smtClean="0"/>
              <a:pPr/>
              <a:t>4</a:t>
            </a:fld>
            <a:endParaRPr lang="en-US" smtClean="0"/>
          </a:p>
        </p:txBody>
      </p:sp>
      <p:sp>
        <p:nvSpPr>
          <p:cNvPr id="12292" name="Rectangle 1026"/>
          <p:cNvSpPr>
            <a:spLocks noGrp="1" noChangeArrowheads="1"/>
          </p:cNvSpPr>
          <p:nvPr>
            <p:ph type="title"/>
          </p:nvPr>
        </p:nvSpPr>
        <p:spPr/>
        <p:txBody>
          <a:bodyPr/>
          <a:lstStyle/>
          <a:p>
            <a:pPr eaLnBrk="1" hangingPunct="1"/>
            <a:r>
              <a:rPr lang="en-GB" smtClean="0"/>
              <a:t>INTRODUCTION</a:t>
            </a:r>
          </a:p>
        </p:txBody>
      </p:sp>
      <p:sp>
        <p:nvSpPr>
          <p:cNvPr id="12293" name="Rectangle 1027"/>
          <p:cNvSpPr>
            <a:spLocks noGrp="1" noChangeArrowheads="1"/>
          </p:cNvSpPr>
          <p:nvPr>
            <p:ph type="body" idx="1"/>
          </p:nvPr>
        </p:nvSpPr>
        <p:spPr/>
        <p:txBody>
          <a:bodyPr/>
          <a:lstStyle/>
          <a:p>
            <a:pPr eaLnBrk="1" hangingPunct="1"/>
            <a:r>
              <a:rPr lang="en-GB" smtClean="0"/>
              <a:t>Real Options:</a:t>
            </a:r>
          </a:p>
          <a:p>
            <a:pPr lvl="1" eaLnBrk="1" hangingPunct="1"/>
            <a:r>
              <a:rPr lang="en-GB" smtClean="0"/>
              <a:t>Why Options?</a:t>
            </a:r>
          </a:p>
          <a:p>
            <a:pPr lvl="2" eaLnBrk="1" hangingPunct="1"/>
            <a:r>
              <a:rPr lang="en-GB" smtClean="0"/>
              <a:t>Because the holder is given the right but not the obligation to choose the alternative that best suits her interest;</a:t>
            </a:r>
          </a:p>
          <a:p>
            <a:pPr lvl="1" eaLnBrk="1" hangingPunct="1"/>
            <a:r>
              <a:rPr lang="en-GB" smtClean="0"/>
              <a:t>Why “Real”?</a:t>
            </a:r>
          </a:p>
          <a:p>
            <a:pPr lvl="2" eaLnBrk="1" hangingPunct="1"/>
            <a:r>
              <a:rPr lang="en-GB" smtClean="0"/>
              <a:t>Because they relate to real assets instead of financial assets</a:t>
            </a:r>
          </a:p>
          <a:p>
            <a:pPr eaLnBrk="1" hangingPunct="1"/>
            <a:r>
              <a:rPr lang="en-GB" smtClean="0"/>
              <a:t> Often concerns “intangibles” of corporation =no immediate +cash flow</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noFill/>
        </p:spPr>
        <p:txBody>
          <a:bodyPr/>
          <a:lstStyle/>
          <a:p>
            <a:r>
              <a:rPr lang="en-US" smtClean="0"/>
              <a:t>Real Options 2015</a:t>
            </a:r>
          </a:p>
        </p:txBody>
      </p:sp>
      <p:sp>
        <p:nvSpPr>
          <p:cNvPr id="13315" name="Slide Number Placeholder 5"/>
          <p:cNvSpPr>
            <a:spLocks noGrp="1"/>
          </p:cNvSpPr>
          <p:nvPr>
            <p:ph type="sldNum" sz="quarter" idx="12"/>
          </p:nvPr>
        </p:nvSpPr>
        <p:spPr>
          <a:noFill/>
        </p:spPr>
        <p:txBody>
          <a:bodyPr/>
          <a:lstStyle/>
          <a:p>
            <a:fld id="{7DDDFDB9-1507-4C54-A241-BD374696803A}" type="slidenum">
              <a:rPr lang="en-US" smtClean="0"/>
              <a:pPr/>
              <a:t>5</a:t>
            </a:fld>
            <a:endParaRPr lang="en-US" smtClean="0"/>
          </a:p>
        </p:txBody>
      </p:sp>
      <p:sp>
        <p:nvSpPr>
          <p:cNvPr id="13316" name="Rectangle 2"/>
          <p:cNvSpPr>
            <a:spLocks noGrp="1" noChangeArrowheads="1"/>
          </p:cNvSpPr>
          <p:nvPr>
            <p:ph type="title"/>
          </p:nvPr>
        </p:nvSpPr>
        <p:spPr/>
        <p:txBody>
          <a:bodyPr/>
          <a:lstStyle/>
          <a:p>
            <a:pPr eaLnBrk="1" hangingPunct="1"/>
            <a:r>
              <a:rPr lang="en-GB" smtClean="0"/>
              <a:t>INTRODUCTION</a:t>
            </a:r>
          </a:p>
        </p:txBody>
      </p:sp>
      <p:sp>
        <p:nvSpPr>
          <p:cNvPr id="13317" name="Rectangle 3"/>
          <p:cNvSpPr>
            <a:spLocks noGrp="1" noChangeArrowheads="1"/>
          </p:cNvSpPr>
          <p:nvPr>
            <p:ph type="body" idx="1"/>
          </p:nvPr>
        </p:nvSpPr>
        <p:spPr>
          <a:xfrm>
            <a:off x="685800" y="1219200"/>
            <a:ext cx="8077200" cy="5181600"/>
          </a:xfrm>
        </p:spPr>
        <p:txBody>
          <a:bodyPr/>
          <a:lstStyle/>
          <a:p>
            <a:pPr eaLnBrk="1" hangingPunct="1"/>
            <a:r>
              <a:rPr lang="en-GB" smtClean="0"/>
              <a:t>The value of real options depends on six variables:</a:t>
            </a:r>
          </a:p>
          <a:p>
            <a:pPr lvl="1" eaLnBrk="1" hangingPunct="1"/>
            <a:r>
              <a:rPr lang="en-GB" smtClean="0"/>
              <a:t>Value of the underlying asset;</a:t>
            </a:r>
          </a:p>
          <a:p>
            <a:pPr lvl="1" eaLnBrk="1" hangingPunct="1"/>
            <a:r>
              <a:rPr lang="en-GB" smtClean="0"/>
              <a:t>Investment cost;</a:t>
            </a:r>
          </a:p>
          <a:p>
            <a:pPr lvl="1" eaLnBrk="1" hangingPunct="1"/>
            <a:r>
              <a:rPr lang="en-GB" smtClean="0"/>
              <a:t>Time to maturity (expiration);</a:t>
            </a:r>
          </a:p>
          <a:p>
            <a:pPr lvl="1" eaLnBrk="1" hangingPunct="1"/>
            <a:r>
              <a:rPr lang="en-GB" smtClean="0"/>
              <a:t>Volatility in the value of the underlying asset;</a:t>
            </a:r>
          </a:p>
          <a:p>
            <a:pPr lvl="1" eaLnBrk="1" hangingPunct="1"/>
            <a:r>
              <a:rPr lang="en-GB" smtClean="0"/>
              <a:t>Risk free interest rate; and</a:t>
            </a:r>
          </a:p>
          <a:p>
            <a:pPr lvl="1" eaLnBrk="1" hangingPunct="1"/>
            <a:r>
              <a:rPr lang="en-GB" smtClean="0"/>
              <a:t>Expected dividends paid on the underlying asset, or other “deemed” payouts during project.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noFill/>
        </p:spPr>
        <p:txBody>
          <a:bodyPr/>
          <a:lstStyle/>
          <a:p>
            <a:r>
              <a:rPr lang="en-US" smtClean="0"/>
              <a:t>Real Options 2015</a:t>
            </a:r>
          </a:p>
        </p:txBody>
      </p:sp>
      <p:sp>
        <p:nvSpPr>
          <p:cNvPr id="14339" name="Slide Number Placeholder 5"/>
          <p:cNvSpPr>
            <a:spLocks noGrp="1"/>
          </p:cNvSpPr>
          <p:nvPr>
            <p:ph type="sldNum" sz="quarter" idx="12"/>
          </p:nvPr>
        </p:nvSpPr>
        <p:spPr>
          <a:noFill/>
        </p:spPr>
        <p:txBody>
          <a:bodyPr/>
          <a:lstStyle/>
          <a:p>
            <a:fld id="{D14C917F-1137-403F-9260-C9AE60AC5CB6}" type="slidenum">
              <a:rPr lang="en-US" smtClean="0"/>
              <a:pPr/>
              <a:t>6</a:t>
            </a:fld>
            <a:endParaRPr lang="en-US" smtClean="0"/>
          </a:p>
        </p:txBody>
      </p:sp>
      <p:sp>
        <p:nvSpPr>
          <p:cNvPr id="14340" name="Rectangle 2"/>
          <p:cNvSpPr>
            <a:spLocks noChangeArrowheads="1"/>
          </p:cNvSpPr>
          <p:nvPr/>
        </p:nvSpPr>
        <p:spPr bwMode="auto">
          <a:xfrm>
            <a:off x="685800" y="6248400"/>
            <a:ext cx="1905000" cy="457200"/>
          </a:xfrm>
          <a:prstGeom prst="rect">
            <a:avLst/>
          </a:prstGeom>
          <a:noFill/>
          <a:ln w="9525">
            <a:noFill/>
            <a:miter lim="800000"/>
            <a:headEnd/>
            <a:tailEnd/>
          </a:ln>
        </p:spPr>
        <p:txBody>
          <a:bodyPr wrap="none" anchor="ctr"/>
          <a:lstStyle/>
          <a:p>
            <a:endParaRPr lang="en-US"/>
          </a:p>
        </p:txBody>
      </p:sp>
      <p:sp>
        <p:nvSpPr>
          <p:cNvPr id="14341" name="Rectangle 3"/>
          <p:cNvSpPr>
            <a:spLocks noChangeArrowheads="1"/>
          </p:cNvSpPr>
          <p:nvPr/>
        </p:nvSpPr>
        <p:spPr bwMode="auto">
          <a:xfrm>
            <a:off x="3124200" y="6248400"/>
            <a:ext cx="2895600" cy="457200"/>
          </a:xfrm>
          <a:prstGeom prst="rect">
            <a:avLst/>
          </a:prstGeom>
          <a:noFill/>
          <a:ln w="9525">
            <a:noFill/>
            <a:miter lim="800000"/>
            <a:headEnd/>
            <a:tailEnd/>
          </a:ln>
        </p:spPr>
        <p:txBody>
          <a:bodyPr wrap="none" anchor="ctr"/>
          <a:lstStyle/>
          <a:p>
            <a:endParaRPr lang="en-US"/>
          </a:p>
        </p:txBody>
      </p:sp>
      <p:sp>
        <p:nvSpPr>
          <p:cNvPr id="14342" name="Rectangle 4"/>
          <p:cNvSpPr>
            <a:spLocks noGrp="1" noChangeArrowheads="1"/>
          </p:cNvSpPr>
          <p:nvPr>
            <p:ph type="title"/>
          </p:nvPr>
        </p:nvSpPr>
        <p:spPr>
          <a:noFill/>
        </p:spPr>
        <p:txBody>
          <a:bodyPr lIns="92075" tIns="46038" rIns="92075" bIns="46038"/>
          <a:lstStyle/>
          <a:p>
            <a:pPr eaLnBrk="1" hangingPunct="1"/>
            <a:r>
              <a:rPr lang="en-GB" smtClean="0"/>
              <a:t>CORPORATE OPTIONS</a:t>
            </a:r>
          </a:p>
        </p:txBody>
      </p:sp>
      <p:sp>
        <p:nvSpPr>
          <p:cNvPr id="14343" name="Rectangle 5"/>
          <p:cNvSpPr>
            <a:spLocks noGrp="1" noChangeArrowheads="1"/>
          </p:cNvSpPr>
          <p:nvPr>
            <p:ph type="body" idx="1"/>
          </p:nvPr>
        </p:nvSpPr>
        <p:spPr>
          <a:noFill/>
        </p:spPr>
        <p:txBody>
          <a:bodyPr lIns="92075" tIns="46038" rIns="92075" bIns="46038"/>
          <a:lstStyle/>
          <a:p>
            <a:pPr eaLnBrk="1" hangingPunct="1">
              <a:lnSpc>
                <a:spcPct val="90000"/>
              </a:lnSpc>
              <a:buFontTx/>
              <a:buNone/>
            </a:pPr>
            <a:r>
              <a:rPr lang="en-GB" sz="2800" u="sng" smtClean="0"/>
              <a:t>Different types of “Real Options”:</a:t>
            </a:r>
            <a:endParaRPr lang="en-GB" sz="2800" smtClean="0"/>
          </a:p>
          <a:p>
            <a:pPr eaLnBrk="1" hangingPunct="1">
              <a:lnSpc>
                <a:spcPct val="90000"/>
              </a:lnSpc>
              <a:buFontTx/>
              <a:buNone/>
            </a:pPr>
            <a:r>
              <a:rPr lang="en-GB" sz="2800" smtClean="0"/>
              <a:t>1 - The opportunity to “wait” and invest later (defer);</a:t>
            </a:r>
          </a:p>
          <a:p>
            <a:pPr eaLnBrk="1" hangingPunct="1">
              <a:lnSpc>
                <a:spcPct val="90000"/>
              </a:lnSpc>
              <a:buFontTx/>
              <a:buNone/>
            </a:pPr>
            <a:r>
              <a:rPr lang="en-GB" sz="2800" smtClean="0"/>
              <a:t>2 - The opportunity to abandon a project;</a:t>
            </a:r>
          </a:p>
          <a:p>
            <a:pPr eaLnBrk="1" hangingPunct="1">
              <a:lnSpc>
                <a:spcPct val="90000"/>
              </a:lnSpc>
              <a:buFontTx/>
              <a:buNone/>
            </a:pPr>
            <a:r>
              <a:rPr lang="en-GB" sz="2800" smtClean="0"/>
              <a:t>3 - The opportunity to scale back (contract) a        project; </a:t>
            </a:r>
          </a:p>
          <a:p>
            <a:pPr eaLnBrk="1" hangingPunct="1">
              <a:lnSpc>
                <a:spcPct val="90000"/>
              </a:lnSpc>
              <a:buFontTx/>
              <a:buNone/>
            </a:pPr>
            <a:r>
              <a:rPr lang="en-GB" sz="2800" smtClean="0"/>
              <a:t>4 - The opportunity to make follow-up investments (expand);</a:t>
            </a:r>
          </a:p>
          <a:p>
            <a:pPr eaLnBrk="1" hangingPunct="1">
              <a:lnSpc>
                <a:spcPct val="90000"/>
              </a:lnSpc>
              <a:buFontTx/>
              <a:buNone/>
            </a:pPr>
            <a:r>
              <a:rPr lang="en-GB" sz="2800" smtClean="0"/>
              <a:t>5 - The opportunity for the firm to switch its output or production state or inputs;</a:t>
            </a:r>
          </a:p>
        </p:txBody>
      </p:sp>
    </p:spTree>
  </p:cSld>
  <p:clrMapOvr>
    <a:masterClrMapping/>
  </p:clrMapOvr>
  <p:transition>
    <p:spli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p:cNvSpPr>
            <a:spLocks noGrp="1"/>
          </p:cNvSpPr>
          <p:nvPr>
            <p:ph type="ftr" sz="quarter" idx="11"/>
          </p:nvPr>
        </p:nvSpPr>
        <p:spPr>
          <a:noFill/>
        </p:spPr>
        <p:txBody>
          <a:bodyPr/>
          <a:lstStyle/>
          <a:p>
            <a:r>
              <a:rPr lang="en-US" smtClean="0"/>
              <a:t>Real Options 2015</a:t>
            </a:r>
          </a:p>
        </p:txBody>
      </p:sp>
      <p:sp>
        <p:nvSpPr>
          <p:cNvPr id="15363" name="Slide Number Placeholder 5"/>
          <p:cNvSpPr>
            <a:spLocks noGrp="1"/>
          </p:cNvSpPr>
          <p:nvPr>
            <p:ph type="sldNum" sz="quarter" idx="12"/>
          </p:nvPr>
        </p:nvSpPr>
        <p:spPr>
          <a:noFill/>
        </p:spPr>
        <p:txBody>
          <a:bodyPr/>
          <a:lstStyle/>
          <a:p>
            <a:fld id="{A7AADB8A-77C2-4030-99D1-035A543A7AF8}" type="slidenum">
              <a:rPr lang="en-US" smtClean="0"/>
              <a:pPr/>
              <a:t>7</a:t>
            </a:fld>
            <a:endParaRPr lang="en-US" smtClean="0"/>
          </a:p>
        </p:txBody>
      </p:sp>
      <p:sp>
        <p:nvSpPr>
          <p:cNvPr id="15364" name="Rectangle 2"/>
          <p:cNvSpPr>
            <a:spLocks noGrp="1" noChangeArrowheads="1"/>
          </p:cNvSpPr>
          <p:nvPr>
            <p:ph type="title"/>
          </p:nvPr>
        </p:nvSpPr>
        <p:spPr/>
        <p:txBody>
          <a:bodyPr/>
          <a:lstStyle/>
          <a:p>
            <a:pPr eaLnBrk="1" hangingPunct="1"/>
            <a:r>
              <a:rPr lang="en-GB" smtClean="0"/>
              <a:t>CORPORATE OPTIONS</a:t>
            </a:r>
          </a:p>
        </p:txBody>
      </p:sp>
      <p:sp>
        <p:nvSpPr>
          <p:cNvPr id="15365" name="Rectangle 3"/>
          <p:cNvSpPr>
            <a:spLocks noGrp="1" noChangeArrowheads="1"/>
          </p:cNvSpPr>
          <p:nvPr>
            <p:ph type="body" idx="1"/>
          </p:nvPr>
        </p:nvSpPr>
        <p:spPr/>
        <p:txBody>
          <a:bodyPr/>
          <a:lstStyle/>
          <a:p>
            <a:pPr eaLnBrk="1" hangingPunct="1">
              <a:lnSpc>
                <a:spcPct val="90000"/>
              </a:lnSpc>
              <a:buFontTx/>
              <a:buNone/>
            </a:pPr>
            <a:r>
              <a:rPr lang="en-GB" sz="2400" b="1" smtClean="0"/>
              <a:t>6 - The opportunity to extend the life of a project;</a:t>
            </a:r>
          </a:p>
          <a:p>
            <a:pPr eaLnBrk="1" hangingPunct="1">
              <a:lnSpc>
                <a:spcPct val="90000"/>
              </a:lnSpc>
              <a:buFontTx/>
              <a:buNone/>
            </a:pPr>
            <a:r>
              <a:rPr lang="en-GB" sz="2400" b="1" smtClean="0"/>
              <a:t>7 - The opportunity to make phased investments (compound option);</a:t>
            </a:r>
          </a:p>
          <a:p>
            <a:pPr eaLnBrk="1" hangingPunct="1">
              <a:lnSpc>
                <a:spcPct val="90000"/>
              </a:lnSpc>
              <a:buFontTx/>
              <a:buNone/>
            </a:pPr>
            <a:r>
              <a:rPr lang="en-GB" sz="2400" b="1" smtClean="0"/>
              <a:t>8 - The opportunity to make investments where possible to choose the best of several assets (tenant choice and mixed uses).</a:t>
            </a:r>
          </a:p>
          <a:p>
            <a:pPr eaLnBrk="1" hangingPunct="1">
              <a:lnSpc>
                <a:spcPct val="90000"/>
              </a:lnSpc>
              <a:buFontTx/>
              <a:buNone/>
            </a:pPr>
            <a:endParaRPr lang="en-GB" sz="2400" b="1" smtClean="0"/>
          </a:p>
          <a:p>
            <a:pPr eaLnBrk="1" hangingPunct="1">
              <a:lnSpc>
                <a:spcPct val="90000"/>
              </a:lnSpc>
              <a:buFontTx/>
              <a:buNone/>
            </a:pPr>
            <a:r>
              <a:rPr lang="en-GB" b="1" smtClean="0"/>
              <a:t>Project Value =“Real Option” + NPV if operating</a:t>
            </a:r>
          </a:p>
          <a:p>
            <a:pPr eaLnBrk="1" hangingPunct="1">
              <a:lnSpc>
                <a:spcPct val="90000"/>
              </a:lnSpc>
              <a:buFontTx/>
              <a:buNone/>
            </a:pPr>
            <a:r>
              <a:rPr lang="en-GB" sz="2400" smtClean="0"/>
              <a:t>                </a:t>
            </a:r>
            <a:endParaRPr lang="en-GB" sz="28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4"/>
          <p:cNvSpPr>
            <a:spLocks noGrp="1"/>
          </p:cNvSpPr>
          <p:nvPr>
            <p:ph type="ftr" sz="quarter" idx="11"/>
          </p:nvPr>
        </p:nvSpPr>
        <p:spPr>
          <a:noFill/>
        </p:spPr>
        <p:txBody>
          <a:bodyPr/>
          <a:lstStyle/>
          <a:p>
            <a:r>
              <a:rPr lang="en-US" smtClean="0"/>
              <a:t>Real Options 2015</a:t>
            </a:r>
          </a:p>
        </p:txBody>
      </p:sp>
      <p:sp>
        <p:nvSpPr>
          <p:cNvPr id="16387" name="Slide Number Placeholder 5"/>
          <p:cNvSpPr>
            <a:spLocks noGrp="1"/>
          </p:cNvSpPr>
          <p:nvPr>
            <p:ph type="sldNum" sz="quarter" idx="12"/>
          </p:nvPr>
        </p:nvSpPr>
        <p:spPr>
          <a:noFill/>
        </p:spPr>
        <p:txBody>
          <a:bodyPr/>
          <a:lstStyle/>
          <a:p>
            <a:fld id="{AA489AAA-280E-4FB1-A7E8-EE9583FE981E}" type="slidenum">
              <a:rPr lang="en-US" smtClean="0"/>
              <a:pPr/>
              <a:t>8</a:t>
            </a:fld>
            <a:endParaRPr lang="en-US" smtClean="0"/>
          </a:p>
        </p:txBody>
      </p:sp>
      <p:sp>
        <p:nvSpPr>
          <p:cNvPr id="16388" name="Rectangle 2"/>
          <p:cNvSpPr>
            <a:spLocks noGrp="1" noChangeArrowheads="1"/>
          </p:cNvSpPr>
          <p:nvPr>
            <p:ph type="body" idx="1"/>
          </p:nvPr>
        </p:nvSpPr>
        <p:spPr>
          <a:xfrm>
            <a:off x="762000" y="1295400"/>
            <a:ext cx="7696200" cy="4876800"/>
          </a:xfrm>
          <a:noFill/>
        </p:spPr>
        <p:txBody>
          <a:bodyPr lIns="92075" tIns="46038" rIns="92075" bIns="46038"/>
          <a:lstStyle/>
          <a:p>
            <a:pPr eaLnBrk="1" hangingPunct="1">
              <a:lnSpc>
                <a:spcPct val="90000"/>
              </a:lnSpc>
              <a:buFontTx/>
              <a:buNone/>
            </a:pPr>
            <a:r>
              <a:rPr lang="en-GB" sz="2000" b="1" dirty="0" smtClean="0"/>
              <a:t>	 V=current asset value, K=exercise price</a:t>
            </a:r>
          </a:p>
          <a:p>
            <a:pPr eaLnBrk="1" hangingPunct="1">
              <a:lnSpc>
                <a:spcPct val="90000"/>
              </a:lnSpc>
              <a:buFontTx/>
              <a:buNone/>
            </a:pPr>
            <a:r>
              <a:rPr lang="en-GB" sz="2000" b="1" dirty="0" smtClean="0"/>
              <a:t>	 Probability Up = p =    (a -</a:t>
            </a:r>
            <a:r>
              <a:rPr lang="en-GB" sz="2000" b="1" dirty="0" smtClean="0">
                <a:latin typeface="Algerian" pitchFamily="82" charset="0"/>
              </a:rPr>
              <a:t> </a:t>
            </a:r>
            <a:r>
              <a:rPr lang="en-GB" sz="2000" b="1" dirty="0" smtClean="0"/>
              <a:t>d)/(u - d)</a:t>
            </a:r>
          </a:p>
          <a:p>
            <a:pPr eaLnBrk="1" hangingPunct="1">
              <a:lnSpc>
                <a:spcPct val="90000"/>
              </a:lnSpc>
              <a:buFontTx/>
              <a:buNone/>
            </a:pPr>
            <a:r>
              <a:rPr lang="en-GB" sz="2000" b="1" dirty="0" smtClean="0"/>
              <a:t>      </a:t>
            </a:r>
            <a:r>
              <a:rPr lang="en-GB" sz="2000" b="1" dirty="0" err="1" smtClean="0"/>
              <a:t>Prob</a:t>
            </a:r>
            <a:r>
              <a:rPr lang="en-GB" sz="2000" b="1" dirty="0" smtClean="0"/>
              <a:t> Down = 1 - p</a:t>
            </a:r>
          </a:p>
          <a:p>
            <a:endParaRPr lang="en-US" sz="1600" b="1" dirty="0" smtClean="0"/>
          </a:p>
          <a:p>
            <a:r>
              <a:rPr lang="en-US" sz="1600" b="1" dirty="0" smtClean="0"/>
              <a:t>a = </a:t>
            </a:r>
            <a:r>
              <a:rPr lang="en-US" sz="1600" b="1" dirty="0" err="1" smtClean="0"/>
              <a:t>e</a:t>
            </a:r>
            <a:r>
              <a:rPr lang="en-US" sz="1600" b="1" baseline="30000" dirty="0" err="1" smtClean="0"/>
              <a:t>rt</a:t>
            </a:r>
            <a:r>
              <a:rPr lang="en-US" sz="1600" b="1" dirty="0" smtClean="0"/>
              <a:t>  	</a:t>
            </a:r>
          </a:p>
          <a:p>
            <a:r>
              <a:rPr lang="es-ES" sz="1600" b="1" dirty="0" smtClean="0"/>
              <a:t>u = e</a:t>
            </a:r>
            <a:r>
              <a:rPr lang="pt-BR" sz="1600" b="1" baseline="30000" dirty="0" smtClean="0"/>
              <a:t>σ</a:t>
            </a:r>
            <a:r>
              <a:rPr lang="es-ES" sz="1600" b="1" baseline="30000" dirty="0" smtClean="0"/>
              <a:t> √t</a:t>
            </a:r>
            <a:r>
              <a:rPr lang="es-ES" sz="1600" b="1" dirty="0" smtClean="0"/>
              <a:t> </a:t>
            </a:r>
            <a:r>
              <a:rPr lang="es-ES" sz="1600" b="1" baseline="30000" dirty="0" smtClean="0"/>
              <a:t>    </a:t>
            </a:r>
            <a:r>
              <a:rPr lang="es-ES" sz="1600" b="1" dirty="0" smtClean="0"/>
              <a:t>   	 U= </a:t>
            </a:r>
            <a:r>
              <a:rPr lang="es-ES" sz="1600" b="1" dirty="0" err="1" smtClean="0"/>
              <a:t>max</a:t>
            </a:r>
            <a:r>
              <a:rPr lang="es-ES" sz="1600" b="1" dirty="0" smtClean="0"/>
              <a:t>[u*V-K,0]					                </a:t>
            </a:r>
            <a:endParaRPr lang="en-US" sz="1600" b="1" dirty="0" smtClean="0"/>
          </a:p>
          <a:p>
            <a:r>
              <a:rPr lang="es-ES" sz="1600" b="1" dirty="0" smtClean="0"/>
              <a:t>d =e</a:t>
            </a:r>
            <a:r>
              <a:rPr lang="es-ES" sz="1600" b="1" baseline="30000" dirty="0" smtClean="0"/>
              <a:t>-</a:t>
            </a:r>
            <a:r>
              <a:rPr lang="pt-BR" sz="1600" b="1" baseline="30000" dirty="0" smtClean="0"/>
              <a:t>σ</a:t>
            </a:r>
            <a:r>
              <a:rPr lang="es-ES" sz="1600" b="1" baseline="30000" dirty="0" smtClean="0"/>
              <a:t> √t</a:t>
            </a:r>
            <a:r>
              <a:rPr lang="es-ES" sz="1600" b="1" dirty="0" smtClean="0"/>
              <a:t> =1/u       D=</a:t>
            </a:r>
            <a:r>
              <a:rPr lang="es-ES" sz="1600" b="1" dirty="0" err="1" smtClean="0"/>
              <a:t>max</a:t>
            </a:r>
            <a:r>
              <a:rPr lang="es-ES" sz="1600" b="1" dirty="0" smtClean="0"/>
              <a:t>[d*V-K,0]					                </a:t>
            </a:r>
            <a:endParaRPr lang="en-US" sz="1600" b="1" dirty="0" smtClean="0"/>
          </a:p>
          <a:p>
            <a:r>
              <a:rPr lang="en-GB" sz="1600" b="1" baseline="30000" dirty="0" smtClean="0"/>
              <a:t>t = time intervals as % of year</a:t>
            </a:r>
            <a:r>
              <a:rPr lang="en-GB" sz="1600" b="1" dirty="0" smtClean="0"/>
              <a:t> </a:t>
            </a:r>
            <a:endParaRPr lang="en-US" sz="1600" b="1" dirty="0" smtClean="0"/>
          </a:p>
          <a:p>
            <a:r>
              <a:rPr lang="en-GB" sz="1600" b="1" dirty="0" smtClean="0"/>
              <a:t>                            </a:t>
            </a:r>
            <a:r>
              <a:rPr lang="es-ES" sz="1600" b="1" dirty="0" smtClean="0"/>
              <a:t>U’= </a:t>
            </a:r>
            <a:r>
              <a:rPr lang="es-ES" sz="1600" b="1" dirty="0" err="1" smtClean="0"/>
              <a:t>max</a:t>
            </a:r>
            <a:r>
              <a:rPr lang="es-ES" sz="1600" b="1" dirty="0" smtClean="0"/>
              <a:t>[K-u*V,0]			                			  </a:t>
            </a:r>
            <a:r>
              <a:rPr lang="en-GB" sz="1600" b="1" dirty="0" smtClean="0"/>
              <a:t>D’=max[K-d*V,0]   				   	                                        </a:t>
            </a:r>
            <a:endParaRPr lang="en-US" sz="1600" b="1" dirty="0" smtClean="0"/>
          </a:p>
          <a:p>
            <a:pPr lvl="1" eaLnBrk="1" hangingPunct="1">
              <a:lnSpc>
                <a:spcPct val="90000"/>
              </a:lnSpc>
              <a:buFontTx/>
              <a:buNone/>
            </a:pPr>
            <a:endParaRPr lang="en-GB" sz="3600" b="1" baseline="30000" dirty="0" smtClean="0"/>
          </a:p>
          <a:p>
            <a:pPr lvl="1" eaLnBrk="1" hangingPunct="1">
              <a:lnSpc>
                <a:spcPct val="90000"/>
              </a:lnSpc>
              <a:buFontTx/>
              <a:buNone/>
            </a:pPr>
            <a:r>
              <a:rPr lang="en-GB" sz="4000" b="1" baseline="30000" dirty="0" smtClean="0"/>
              <a:t>Call option = e(-r t)*[p*U+(1-p)*D]</a:t>
            </a:r>
          </a:p>
          <a:p>
            <a:pPr lvl="1" eaLnBrk="1" hangingPunct="1">
              <a:lnSpc>
                <a:spcPct val="90000"/>
              </a:lnSpc>
              <a:buFontTx/>
              <a:buNone/>
            </a:pPr>
            <a:endParaRPr lang="en-GB" sz="3600" b="1" baseline="30000" dirty="0" smtClean="0"/>
          </a:p>
          <a:p>
            <a:pPr lvl="1" eaLnBrk="1" hangingPunct="1">
              <a:lnSpc>
                <a:spcPct val="90000"/>
              </a:lnSpc>
              <a:buFontTx/>
              <a:buNone/>
            </a:pPr>
            <a:r>
              <a:rPr lang="en-GB" sz="4000" b="1" baseline="30000" dirty="0" smtClean="0"/>
              <a:t>Put option = e(-r t)*[p*U’+(1-p)*D’]</a:t>
            </a:r>
          </a:p>
        </p:txBody>
      </p:sp>
      <p:sp>
        <p:nvSpPr>
          <p:cNvPr id="16389" name="Rectangle 3"/>
          <p:cNvSpPr>
            <a:spLocks noChangeArrowheads="1"/>
          </p:cNvSpPr>
          <p:nvPr/>
        </p:nvSpPr>
        <p:spPr bwMode="auto">
          <a:xfrm>
            <a:off x="685800" y="152400"/>
            <a:ext cx="8153400" cy="914400"/>
          </a:xfrm>
          <a:prstGeom prst="rect">
            <a:avLst/>
          </a:prstGeom>
          <a:noFill/>
          <a:ln w="9525">
            <a:noFill/>
            <a:miter lim="800000"/>
            <a:headEnd/>
            <a:tailEnd/>
          </a:ln>
        </p:spPr>
        <p:txBody>
          <a:bodyPr lIns="92075" tIns="46038" rIns="92075" bIns="46038" anchor="ctr"/>
          <a:lstStyle/>
          <a:p>
            <a:pPr algn="ctr"/>
            <a:r>
              <a:rPr lang="en-GB" sz="4400">
                <a:solidFill>
                  <a:schemeClr val="tx2"/>
                </a:solidFill>
              </a:rPr>
              <a:t>BINOMIAL OPTION PRICING MODEL</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p:cNvSpPr>
            <a:spLocks noGrp="1"/>
          </p:cNvSpPr>
          <p:nvPr>
            <p:ph type="ftr" sz="quarter" idx="11"/>
          </p:nvPr>
        </p:nvSpPr>
        <p:spPr>
          <a:noFill/>
        </p:spPr>
        <p:txBody>
          <a:bodyPr/>
          <a:lstStyle/>
          <a:p>
            <a:r>
              <a:rPr lang="en-US" smtClean="0"/>
              <a:t>Real Options 2015</a:t>
            </a:r>
          </a:p>
        </p:txBody>
      </p:sp>
      <p:sp>
        <p:nvSpPr>
          <p:cNvPr id="17411" name="Slide Number Placeholder 5"/>
          <p:cNvSpPr>
            <a:spLocks noGrp="1"/>
          </p:cNvSpPr>
          <p:nvPr>
            <p:ph type="sldNum" sz="quarter" idx="12"/>
          </p:nvPr>
        </p:nvSpPr>
        <p:spPr>
          <a:noFill/>
        </p:spPr>
        <p:txBody>
          <a:bodyPr/>
          <a:lstStyle/>
          <a:p>
            <a:fld id="{557491CD-DB24-4869-A123-2E6E412D38E0}" type="slidenum">
              <a:rPr lang="en-US" smtClean="0"/>
              <a:pPr/>
              <a:t>9</a:t>
            </a:fld>
            <a:endParaRPr lang="en-US" smtClean="0"/>
          </a:p>
        </p:txBody>
      </p:sp>
      <p:sp>
        <p:nvSpPr>
          <p:cNvPr id="17412" name="Rectangle 2"/>
          <p:cNvSpPr>
            <a:spLocks noGrp="1" noChangeArrowheads="1"/>
          </p:cNvSpPr>
          <p:nvPr>
            <p:ph type="title"/>
          </p:nvPr>
        </p:nvSpPr>
        <p:spPr/>
        <p:txBody>
          <a:bodyPr/>
          <a:lstStyle/>
          <a:p>
            <a:pPr eaLnBrk="1" hangingPunct="1"/>
            <a:r>
              <a:rPr lang="en-GB" smtClean="0"/>
              <a:t>One Step Binomial Call</a:t>
            </a:r>
            <a:endParaRPr lang="en-US" smtClean="0"/>
          </a:p>
        </p:txBody>
      </p:sp>
      <p:pic>
        <p:nvPicPr>
          <p:cNvPr id="17413" name="Picture 9"/>
          <p:cNvPicPr>
            <a:picLocks noGrp="1" noChangeAspect="1" noChangeArrowheads="1"/>
          </p:cNvPicPr>
          <p:nvPr>
            <p:ph idx="1"/>
          </p:nvPr>
        </p:nvPicPr>
        <p:blipFill>
          <a:blip r:embed="rId3" cstate="print"/>
          <a:srcRect/>
          <a:stretch>
            <a:fillRect/>
          </a:stretch>
        </p:blipFill>
        <p:spPr>
          <a:xfrm>
            <a:off x="3103563" y="1600200"/>
            <a:ext cx="2935287" cy="4525963"/>
          </a:xfrm>
          <a:noFill/>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1259</Words>
  <Application>Microsoft Office PowerPoint</Application>
  <PresentationFormat>On-screen Show (4:3)</PresentationFormat>
  <Paragraphs>249</Paragraphs>
  <Slides>33</Slides>
  <Notes>33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36" baseType="lpstr">
      <vt:lpstr>Default Design</vt:lpstr>
      <vt:lpstr>Equation</vt:lpstr>
      <vt:lpstr>Document</vt:lpstr>
      <vt:lpstr>Real Options 2015   Dean A. Paxson</vt:lpstr>
      <vt:lpstr>REAL OPTION VALUE</vt:lpstr>
      <vt:lpstr>INTRODUCTORY TOPICS COVERED</vt:lpstr>
      <vt:lpstr>INTRODUCTION</vt:lpstr>
      <vt:lpstr>INTRODUCTION</vt:lpstr>
      <vt:lpstr>CORPORATE OPTIONS</vt:lpstr>
      <vt:lpstr>CORPORATE OPTIONS</vt:lpstr>
      <vt:lpstr>Slide 8</vt:lpstr>
      <vt:lpstr>One Step Binomial Call</vt:lpstr>
      <vt:lpstr>One Step Binomial Put</vt:lpstr>
      <vt:lpstr>CONSTRÓI CASE STUDY</vt:lpstr>
      <vt:lpstr>CONSTRÓI CASE STUDY</vt:lpstr>
      <vt:lpstr>CONSTRÓI CASE STUDY</vt:lpstr>
      <vt:lpstr>CONSTRÓI CASE STUDY</vt:lpstr>
      <vt:lpstr>Solution</vt:lpstr>
      <vt:lpstr>CONSTRÓI CASE STUDY</vt:lpstr>
      <vt:lpstr>Black-Scholes VALUATION FRAMEWORK</vt:lpstr>
      <vt:lpstr>Black-Scholes Limitations</vt:lpstr>
      <vt:lpstr>DEFERRAL OPTION</vt:lpstr>
      <vt:lpstr>DEFERRAL OPTION</vt:lpstr>
      <vt:lpstr>Slide 21</vt:lpstr>
      <vt:lpstr>DEFERRAL OPTION</vt:lpstr>
      <vt:lpstr>GROWTH OPTION</vt:lpstr>
      <vt:lpstr>GROWTH OPTION</vt:lpstr>
      <vt:lpstr>Slide 25</vt:lpstr>
      <vt:lpstr>OPTION TO ABANDON</vt:lpstr>
      <vt:lpstr>OPTION TO ABANDON</vt:lpstr>
      <vt:lpstr>OPTION TO CONTRACT</vt:lpstr>
      <vt:lpstr>SWITCHING OPTIONS</vt:lpstr>
      <vt:lpstr>RELEVANT QUESTION</vt:lpstr>
      <vt:lpstr>Exercise 2.1</vt:lpstr>
      <vt:lpstr>Formulae</vt:lpstr>
      <vt:lpstr>Review of Chapter 2</vt:lpstr>
    </vt:vector>
  </TitlesOfParts>
  <Company>Manchester Business 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 Options-Introduction</dc:title>
  <dc:creator>Dean Paxson</dc:creator>
  <cp:lastModifiedBy>Windows User</cp:lastModifiedBy>
  <cp:revision>152</cp:revision>
  <dcterms:created xsi:type="dcterms:W3CDTF">1999-02-19T18:32:18Z</dcterms:created>
  <dcterms:modified xsi:type="dcterms:W3CDTF">2015-02-01T13:04:54Z</dcterms:modified>
</cp:coreProperties>
</file>