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09" r:id="rId2"/>
    <p:sldId id="265" r:id="rId3"/>
    <p:sldId id="274" r:id="rId4"/>
    <p:sldId id="300" r:id="rId5"/>
    <p:sldId id="301" r:id="rId6"/>
    <p:sldId id="302" r:id="rId7"/>
    <p:sldId id="303" r:id="rId8"/>
    <p:sldId id="304" r:id="rId9"/>
    <p:sldId id="305" r:id="rId10"/>
    <p:sldId id="285" r:id="rId11"/>
    <p:sldId id="286" r:id="rId12"/>
    <p:sldId id="287" r:id="rId13"/>
    <p:sldId id="256" r:id="rId14"/>
    <p:sldId id="257" r:id="rId15"/>
    <p:sldId id="263" r:id="rId16"/>
    <p:sldId id="262" r:id="rId17"/>
    <p:sldId id="317" r:id="rId18"/>
    <p:sldId id="294" r:id="rId19"/>
    <p:sldId id="310" r:id="rId20"/>
    <p:sldId id="311" r:id="rId21"/>
    <p:sldId id="312" r:id="rId22"/>
    <p:sldId id="295" r:id="rId23"/>
    <p:sldId id="296" r:id="rId24"/>
    <p:sldId id="298" r:id="rId25"/>
    <p:sldId id="297" r:id="rId26"/>
    <p:sldId id="264" r:id="rId27"/>
    <p:sldId id="308" r:id="rId28"/>
    <p:sldId id="292" r:id="rId29"/>
    <p:sldId id="315" r:id="rId30"/>
    <p:sldId id="313" r:id="rId31"/>
    <p:sldId id="314" r:id="rId32"/>
    <p:sldId id="316" r:id="rId33"/>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Estilo Claro 2 - Destaqu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3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CCC96-F23C-42A2-8137-AC9E78DF6A3A}" type="datetimeFigureOut">
              <a:rPr lang="pt-PT" smtClean="0"/>
              <a:pPr/>
              <a:t>16-04-2015</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085A6-F37D-47F2-BBCC-E49D0B6EC62E}" type="slidenum">
              <a:rPr lang="pt-PT" smtClean="0"/>
              <a:pPr/>
              <a:t>‹#›</a:t>
            </a:fld>
            <a:endParaRPr lang="pt-PT"/>
          </a:p>
        </p:txBody>
      </p:sp>
    </p:spTree>
    <p:extLst>
      <p:ext uri="{BB962C8B-B14F-4D97-AF65-F5344CB8AC3E}">
        <p14:creationId xmlns="" xmlns:p14="http://schemas.microsoft.com/office/powerpoint/2010/main" val="514932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C991852C-0060-404F-A19B-2FFBF74D2CAB}" type="slidenum">
              <a:rPr lang="pt-PT" smtClean="0"/>
              <a:pPr/>
              <a:t>22</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09A085A6-F37D-47F2-BBCC-E49D0B6EC62E}" type="slidenum">
              <a:rPr lang="pt-PT" smtClean="0"/>
              <a:pPr/>
              <a:t>24</a:t>
            </a:fld>
            <a:endParaRPr lang="pt-PT"/>
          </a:p>
        </p:txBody>
      </p:sp>
    </p:spTree>
    <p:extLst>
      <p:ext uri="{BB962C8B-B14F-4D97-AF65-F5344CB8AC3E}">
        <p14:creationId xmlns="" xmlns:p14="http://schemas.microsoft.com/office/powerpoint/2010/main" val="400274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421861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237162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364583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359190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200557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365176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29732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26788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414189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223616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578D5-7FC0-4526-8B5D-24D533D0A27C}" type="datetimeFigureOut">
              <a:rPr lang="pt-PT" smtClean="0"/>
              <a:pPr/>
              <a:t>16-04-2015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72488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578D5-7FC0-4526-8B5D-24D533D0A27C}" type="datetimeFigureOut">
              <a:rPr lang="pt-PT" smtClean="0"/>
              <a:pPr/>
              <a:t>16-04-2015</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C5D01-9E92-431E-81CC-9669F303323E}" type="slidenum">
              <a:rPr lang="pt-PT" smtClean="0"/>
              <a:pPr/>
              <a:t>‹#›</a:t>
            </a:fld>
            <a:endParaRPr lang="pt-PT"/>
          </a:p>
        </p:txBody>
      </p:sp>
    </p:spTree>
    <p:extLst>
      <p:ext uri="{BB962C8B-B14F-4D97-AF65-F5344CB8AC3E}">
        <p14:creationId xmlns="" xmlns:p14="http://schemas.microsoft.com/office/powerpoint/2010/main" val="306593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ft.com/home/europ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oecd.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ec.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ingep.org.br/wp-content/uploads/2014/06/ISEG-Portugues-Esq.png"/>
          <p:cNvPicPr>
            <a:picLocks noChangeAspect="1" noChangeArrowheads="1"/>
          </p:cNvPicPr>
          <p:nvPr/>
        </p:nvPicPr>
        <p:blipFill>
          <a:blip r:embed="rId2" cstate="print"/>
          <a:srcRect r="67842"/>
          <a:stretch>
            <a:fillRect/>
          </a:stretch>
        </p:blipFill>
        <p:spPr bwMode="auto">
          <a:xfrm>
            <a:off x="2483768" y="30979"/>
            <a:ext cx="1416900" cy="1165773"/>
          </a:xfrm>
          <a:prstGeom prst="rect">
            <a:avLst/>
          </a:prstGeom>
          <a:noFill/>
        </p:spPr>
      </p:pic>
      <p:sp>
        <p:nvSpPr>
          <p:cNvPr id="6" name="Rectângulo 5"/>
          <p:cNvSpPr/>
          <p:nvPr/>
        </p:nvSpPr>
        <p:spPr>
          <a:xfrm>
            <a:off x="6444208" y="0"/>
            <a:ext cx="2699792"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CaixaDeTexto 6"/>
          <p:cNvSpPr txBox="1"/>
          <p:nvPr/>
        </p:nvSpPr>
        <p:spPr>
          <a:xfrm>
            <a:off x="0" y="1412776"/>
            <a:ext cx="6444208" cy="400110"/>
          </a:xfrm>
          <a:prstGeom prst="rect">
            <a:avLst/>
          </a:prstGeom>
          <a:noFill/>
        </p:spPr>
        <p:txBody>
          <a:bodyPr wrap="square" rtlCol="0">
            <a:spAutoFit/>
          </a:bodyPr>
          <a:lstStyle/>
          <a:p>
            <a:pPr algn="ctr"/>
            <a:r>
              <a:rPr lang="pt-PT" sz="2000" b="1" dirty="0" smtClean="0">
                <a:solidFill>
                  <a:schemeClr val="tx2">
                    <a:lumMod val="75000"/>
                  </a:schemeClr>
                </a:solidFill>
                <a:latin typeface="Times New Roman" pitchFamily="18" charset="0"/>
                <a:cs typeface="Times New Roman" pitchFamily="18" charset="0"/>
              </a:rPr>
              <a:t>Mestrado Ciências Empresariais</a:t>
            </a:r>
            <a:endParaRPr lang="pt-PT" sz="2000" b="1" dirty="0">
              <a:solidFill>
                <a:schemeClr val="tx2">
                  <a:lumMod val="75000"/>
                </a:schemeClr>
              </a:solidFill>
              <a:latin typeface="Times New Roman" pitchFamily="18" charset="0"/>
              <a:cs typeface="Times New Roman" pitchFamily="18" charset="0"/>
            </a:endParaRPr>
          </a:p>
        </p:txBody>
      </p:sp>
      <p:sp>
        <p:nvSpPr>
          <p:cNvPr id="8" name="CaixaDeTexto 7"/>
          <p:cNvSpPr txBox="1"/>
          <p:nvPr/>
        </p:nvSpPr>
        <p:spPr>
          <a:xfrm>
            <a:off x="0" y="2515543"/>
            <a:ext cx="6444208" cy="769441"/>
          </a:xfrm>
          <a:prstGeom prst="rect">
            <a:avLst/>
          </a:prstGeom>
          <a:noFill/>
        </p:spPr>
        <p:txBody>
          <a:bodyPr wrap="square" rtlCol="0">
            <a:spAutoFit/>
          </a:bodyPr>
          <a:lstStyle/>
          <a:p>
            <a:pPr algn="ctr"/>
            <a:r>
              <a:rPr lang="pt-PT" sz="4400" u="sng" dirty="0" err="1" smtClean="0">
                <a:solidFill>
                  <a:schemeClr val="tx2">
                    <a:lumMod val="50000"/>
                  </a:schemeClr>
                </a:solidFill>
                <a:latin typeface="Bernard MT Condensed" pitchFamily="18" charset="0"/>
                <a:cs typeface="Aharoni" pitchFamily="2" charset="-79"/>
              </a:rPr>
              <a:t>Corporate</a:t>
            </a:r>
            <a:r>
              <a:rPr lang="pt-PT" sz="4400" u="sng" dirty="0" smtClean="0">
                <a:solidFill>
                  <a:schemeClr val="tx2">
                    <a:lumMod val="50000"/>
                  </a:schemeClr>
                </a:solidFill>
                <a:latin typeface="Bernard MT Condensed" pitchFamily="18" charset="0"/>
                <a:cs typeface="Aharoni" pitchFamily="2" charset="-79"/>
              </a:rPr>
              <a:t> </a:t>
            </a:r>
            <a:r>
              <a:rPr lang="pt-PT" sz="4400" u="sng" dirty="0" err="1" smtClean="0">
                <a:solidFill>
                  <a:schemeClr val="tx2">
                    <a:lumMod val="50000"/>
                  </a:schemeClr>
                </a:solidFill>
                <a:latin typeface="Bernard MT Condensed" pitchFamily="18" charset="0"/>
                <a:cs typeface="Aharoni" pitchFamily="2" charset="-79"/>
              </a:rPr>
              <a:t>Governance</a:t>
            </a:r>
            <a:endParaRPr lang="pt-PT" sz="4400" u="sng" dirty="0">
              <a:solidFill>
                <a:schemeClr val="tx2">
                  <a:lumMod val="50000"/>
                </a:schemeClr>
              </a:solidFill>
              <a:latin typeface="Bernard MT Condensed" pitchFamily="18" charset="0"/>
              <a:cs typeface="Aharoni" pitchFamily="2" charset="-79"/>
            </a:endParaRPr>
          </a:p>
        </p:txBody>
      </p:sp>
      <p:sp>
        <p:nvSpPr>
          <p:cNvPr id="10" name="CaixaDeTexto 9"/>
          <p:cNvSpPr txBox="1"/>
          <p:nvPr/>
        </p:nvSpPr>
        <p:spPr>
          <a:xfrm>
            <a:off x="0" y="6237312"/>
            <a:ext cx="6444208" cy="646331"/>
          </a:xfrm>
          <a:prstGeom prst="rect">
            <a:avLst/>
          </a:prstGeom>
          <a:noFill/>
        </p:spPr>
        <p:txBody>
          <a:bodyPr wrap="square" rtlCol="0">
            <a:spAutoFit/>
          </a:bodyPr>
          <a:lstStyle/>
          <a:p>
            <a:pPr algn="ctr"/>
            <a:r>
              <a:rPr lang="pt-PT" b="1" dirty="0" smtClean="0">
                <a:solidFill>
                  <a:schemeClr val="tx2">
                    <a:lumMod val="75000"/>
                  </a:schemeClr>
                </a:solidFill>
                <a:latin typeface="Times New Roman" pitchFamily="18" charset="0"/>
                <a:cs typeface="Times New Roman" pitchFamily="18" charset="0"/>
              </a:rPr>
              <a:t>14 </a:t>
            </a:r>
            <a:r>
              <a:rPr lang="pt-PT" b="1" dirty="0" smtClean="0">
                <a:solidFill>
                  <a:schemeClr val="tx2">
                    <a:lumMod val="75000"/>
                  </a:schemeClr>
                </a:solidFill>
                <a:latin typeface="Times New Roman" pitchFamily="18" charset="0"/>
                <a:cs typeface="Times New Roman" pitchFamily="18" charset="0"/>
              </a:rPr>
              <a:t>Abril </a:t>
            </a:r>
            <a:r>
              <a:rPr lang="pt-PT" b="1" dirty="0" smtClean="0">
                <a:solidFill>
                  <a:schemeClr val="tx2">
                    <a:lumMod val="75000"/>
                  </a:schemeClr>
                </a:solidFill>
                <a:latin typeface="Times New Roman" pitchFamily="18" charset="0"/>
                <a:cs typeface="Times New Roman" pitchFamily="18" charset="0"/>
              </a:rPr>
              <a:t>2015</a:t>
            </a:r>
          </a:p>
          <a:p>
            <a:pPr algn="ctr"/>
            <a:r>
              <a:rPr lang="pt-PT" b="1" dirty="0" smtClean="0">
                <a:solidFill>
                  <a:schemeClr val="tx2">
                    <a:lumMod val="75000"/>
                  </a:schemeClr>
                </a:solidFill>
                <a:latin typeface="Times New Roman" pitchFamily="18" charset="0"/>
                <a:cs typeface="Times New Roman" pitchFamily="18" charset="0"/>
              </a:rPr>
              <a:t>Lisboa</a:t>
            </a:r>
            <a:endParaRPr lang="pt-PT" b="1" dirty="0">
              <a:solidFill>
                <a:schemeClr val="tx2">
                  <a:lumMod val="75000"/>
                </a:schemeClr>
              </a:solidFill>
              <a:latin typeface="Times New Roman" pitchFamily="18" charset="0"/>
              <a:cs typeface="Times New Roman" pitchFamily="18" charset="0"/>
            </a:endParaRPr>
          </a:p>
        </p:txBody>
      </p:sp>
      <p:sp>
        <p:nvSpPr>
          <p:cNvPr id="11" name="Subtítulo 2"/>
          <p:cNvSpPr txBox="1">
            <a:spLocks/>
          </p:cNvSpPr>
          <p:nvPr/>
        </p:nvSpPr>
        <p:spPr>
          <a:xfrm>
            <a:off x="1547664" y="4005064"/>
            <a:ext cx="3528392" cy="216024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pt-PT" b="1" dirty="0" smtClean="0">
                <a:solidFill>
                  <a:schemeClr val="tx2">
                    <a:lumMod val="75000"/>
                  </a:schemeClr>
                </a:solidFill>
                <a:latin typeface="Times New Roman" pitchFamily="18" charset="0"/>
                <a:cs typeface="Times New Roman" pitchFamily="18" charset="0"/>
              </a:rPr>
              <a:t>Docente: </a:t>
            </a:r>
          </a:p>
          <a:p>
            <a:r>
              <a:rPr lang="pt-PT" dirty="0" smtClean="0">
                <a:solidFill>
                  <a:schemeClr val="tx2">
                    <a:lumMod val="75000"/>
                  </a:schemeClr>
                </a:solidFill>
                <a:latin typeface="Times New Roman" pitchFamily="18" charset="0"/>
                <a:cs typeface="Times New Roman" pitchFamily="18" charset="0"/>
              </a:rPr>
              <a:t>Professora Doutora Carla Curado</a:t>
            </a:r>
          </a:p>
          <a:p>
            <a:endParaRPr lang="pt-PT" dirty="0" smtClean="0">
              <a:solidFill>
                <a:schemeClr val="tx2">
                  <a:lumMod val="75000"/>
                </a:schemeClr>
              </a:solidFill>
              <a:latin typeface="Times New Roman" pitchFamily="18" charset="0"/>
              <a:cs typeface="Times New Roman" pitchFamily="18" charset="0"/>
            </a:endParaRPr>
          </a:p>
          <a:p>
            <a:pPr>
              <a:buNone/>
            </a:pPr>
            <a:r>
              <a:rPr lang="pt-PT" b="1" dirty="0" smtClean="0">
                <a:solidFill>
                  <a:schemeClr val="tx2">
                    <a:lumMod val="75000"/>
                  </a:schemeClr>
                </a:solidFill>
                <a:latin typeface="Times New Roman" pitchFamily="18" charset="0"/>
                <a:cs typeface="Times New Roman" pitchFamily="18" charset="0"/>
              </a:rPr>
              <a:t>Discentes:</a:t>
            </a:r>
            <a:endParaRPr lang="pt-PT" dirty="0" smtClean="0">
              <a:solidFill>
                <a:schemeClr val="tx2">
                  <a:lumMod val="75000"/>
                </a:schemeClr>
              </a:solidFill>
              <a:latin typeface="Times New Roman" pitchFamily="18" charset="0"/>
              <a:cs typeface="Times New Roman" pitchFamily="18" charset="0"/>
            </a:endParaRPr>
          </a:p>
          <a:p>
            <a:r>
              <a:rPr lang="pt-PT" dirty="0" smtClean="0">
                <a:solidFill>
                  <a:schemeClr val="tx2">
                    <a:lumMod val="75000"/>
                  </a:schemeClr>
                </a:solidFill>
                <a:latin typeface="Times New Roman" pitchFamily="18" charset="0"/>
                <a:cs typeface="Times New Roman" pitchFamily="18" charset="0"/>
              </a:rPr>
              <a:t>André Castro nº l44613</a:t>
            </a:r>
          </a:p>
          <a:p>
            <a:r>
              <a:rPr lang="pt-PT" dirty="0" smtClean="0">
                <a:solidFill>
                  <a:schemeClr val="tx2">
                    <a:lumMod val="75000"/>
                  </a:schemeClr>
                </a:solidFill>
                <a:latin typeface="Times New Roman" pitchFamily="18" charset="0"/>
                <a:cs typeface="Times New Roman" pitchFamily="18" charset="0"/>
              </a:rPr>
              <a:t>Catarina Diz nº l44274</a:t>
            </a:r>
          </a:p>
          <a:p>
            <a:r>
              <a:rPr lang="pt-PT" dirty="0" smtClean="0">
                <a:solidFill>
                  <a:schemeClr val="tx2">
                    <a:lumMod val="75000"/>
                  </a:schemeClr>
                </a:solidFill>
                <a:latin typeface="Times New Roman" pitchFamily="18" charset="0"/>
                <a:cs typeface="Times New Roman" pitchFamily="18" charset="0"/>
              </a:rPr>
              <a:t>Mafalda Debonnaire nº l42466</a:t>
            </a:r>
          </a:p>
          <a:p>
            <a:r>
              <a:rPr lang="pt-PT" dirty="0" smtClean="0">
                <a:solidFill>
                  <a:schemeClr val="tx2">
                    <a:lumMod val="75000"/>
                  </a:schemeClr>
                </a:solidFill>
                <a:latin typeface="Times New Roman" pitchFamily="18" charset="0"/>
                <a:cs typeface="Times New Roman" pitchFamily="18" charset="0"/>
              </a:rPr>
              <a:t>Mónica Manteigas nº l44710</a:t>
            </a:r>
          </a:p>
          <a:p>
            <a:r>
              <a:rPr lang="pt-PT" dirty="0" smtClean="0">
                <a:solidFill>
                  <a:schemeClr val="tx2">
                    <a:lumMod val="75000"/>
                  </a:schemeClr>
                </a:solidFill>
                <a:latin typeface="Times New Roman" pitchFamily="18" charset="0"/>
                <a:cs typeface="Times New Roman" pitchFamily="18" charset="0"/>
              </a:rPr>
              <a:t>Raquel Marques nº l44667</a:t>
            </a:r>
            <a:endParaRPr lang="pt-PT"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C:\Users\Família\Desktop\image.jpg"/>
          <p:cNvPicPr>
            <a:picLocks noChangeAspect="1" noChangeArrowheads="1"/>
          </p:cNvPicPr>
          <p:nvPr/>
        </p:nvPicPr>
        <p:blipFill>
          <a:blip r:embed="rId2" cstate="print"/>
          <a:srcRect/>
          <a:stretch>
            <a:fillRect/>
          </a:stretch>
        </p:blipFill>
        <p:spPr bwMode="auto">
          <a:xfrm>
            <a:off x="2987824" y="2132856"/>
            <a:ext cx="2921942" cy="1936141"/>
          </a:xfrm>
          <a:prstGeom prst="rect">
            <a:avLst/>
          </a:prstGeom>
          <a:noFill/>
        </p:spPr>
      </p:pic>
      <p:sp>
        <p:nvSpPr>
          <p:cNvPr id="5" name="Rectângulo 4"/>
          <p:cNvSpPr/>
          <p:nvPr/>
        </p:nvSpPr>
        <p:spPr>
          <a:xfrm>
            <a:off x="251520" y="1010052"/>
            <a:ext cx="8712968" cy="1431161"/>
          </a:xfrm>
          <a:prstGeom prst="rect">
            <a:avLst/>
          </a:prstGeom>
        </p:spPr>
        <p:txBody>
          <a:bodyPr wrap="square">
            <a:spAutoFit/>
          </a:bodyPr>
          <a:lstStyle/>
          <a:p>
            <a:pPr algn="ctr">
              <a:lnSpc>
                <a:spcPct val="150000"/>
              </a:lnSpc>
            </a:pPr>
            <a:r>
              <a:rPr lang="pt-PT" sz="2000" dirty="0" smtClean="0">
                <a:solidFill>
                  <a:schemeClr val="tx1">
                    <a:lumMod val="85000"/>
                    <a:lumOff val="15000"/>
                  </a:schemeClr>
                </a:solidFill>
                <a:latin typeface="Times New Roman" pitchFamily="18" charset="0"/>
                <a:cs typeface="Times New Roman" pitchFamily="18" charset="0"/>
              </a:rPr>
              <a:t>Corporate Governance, diz respeito à estrutura dos direitos e das responsabilidades entre todas as parte com participação na empresa.</a:t>
            </a:r>
            <a:endParaRPr lang="en-US" sz="2000" dirty="0">
              <a:solidFill>
                <a:schemeClr val="tx1">
                  <a:lumMod val="85000"/>
                  <a:lumOff val="15000"/>
                </a:schemeClr>
              </a:solidFill>
              <a:latin typeface="Times New Roman" pitchFamily="18" charset="0"/>
              <a:cs typeface="Times New Roman" pitchFamily="18" charset="0"/>
            </a:endParaRPr>
          </a:p>
          <a:p>
            <a:pPr algn="r">
              <a:lnSpc>
                <a:spcPct val="150000"/>
              </a:lnSpc>
            </a:pPr>
            <a:r>
              <a:rPr lang="en-US" dirty="0" smtClean="0">
                <a:solidFill>
                  <a:srgbClr val="FF0000"/>
                </a:solidFill>
                <a:latin typeface="Times New Roman" pitchFamily="18" charset="0"/>
                <a:cs typeface="Times New Roman" pitchFamily="18" charset="0"/>
              </a:rPr>
              <a:t> </a:t>
            </a:r>
            <a:r>
              <a:rPr lang="en-US" sz="1400" dirty="0" smtClean="0">
                <a:solidFill>
                  <a:schemeClr val="tx1">
                    <a:lumMod val="85000"/>
                    <a:lumOff val="15000"/>
                  </a:schemeClr>
                </a:solidFill>
                <a:latin typeface="Times New Roman" pitchFamily="18" charset="0"/>
                <a:cs typeface="Times New Roman" pitchFamily="18" charset="0"/>
              </a:rPr>
              <a:t>(Aoki, 2001, </a:t>
            </a:r>
            <a:r>
              <a:rPr lang="en-US" sz="1400" dirty="0" err="1" smtClean="0">
                <a:solidFill>
                  <a:schemeClr val="tx1">
                    <a:lumMod val="85000"/>
                    <a:lumOff val="15000"/>
                  </a:schemeClr>
                </a:solidFill>
                <a:latin typeface="Times New Roman" pitchFamily="18" charset="0"/>
                <a:cs typeface="Times New Roman" pitchFamily="18" charset="0"/>
              </a:rPr>
              <a:t>citado</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por</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ea typeface="Calibri" pitchFamily="34" charset="0"/>
                <a:cs typeface="Times New Roman" pitchFamily="18" charset="0"/>
              </a:rPr>
              <a:t>Volonté</a:t>
            </a:r>
            <a:r>
              <a:rPr lang="en-US" sz="1400" dirty="0" smtClean="0">
                <a:solidFill>
                  <a:schemeClr val="tx1">
                    <a:lumMod val="85000"/>
                    <a:lumOff val="15000"/>
                  </a:schemeClr>
                </a:solidFill>
                <a:latin typeface="Times New Roman" pitchFamily="18" charset="0"/>
                <a:ea typeface="Calibri" pitchFamily="34" charset="0"/>
                <a:cs typeface="Times New Roman" pitchFamily="18" charset="0"/>
              </a:rPr>
              <a:t>, C., 2014</a:t>
            </a:r>
            <a:r>
              <a:rPr lang="en-US" sz="1400" dirty="0" smtClean="0">
                <a:solidFill>
                  <a:schemeClr val="tx1">
                    <a:lumMod val="85000"/>
                    <a:lumOff val="15000"/>
                  </a:schemeClr>
                </a:solidFill>
                <a:latin typeface="Times New Roman" pitchFamily="18" charset="0"/>
                <a:cs typeface="Times New Roman" pitchFamily="18" charset="0"/>
              </a:rPr>
              <a:t>)</a:t>
            </a:r>
            <a:endParaRPr lang="pt-PT" dirty="0">
              <a:solidFill>
                <a:schemeClr val="tx1">
                  <a:lumMod val="85000"/>
                  <a:lumOff val="15000"/>
                </a:schemeClr>
              </a:solidFill>
              <a:latin typeface="Times New Roman" pitchFamily="18" charset="0"/>
              <a:cs typeface="Times New Roman" pitchFamily="18" charset="0"/>
            </a:endParaRPr>
          </a:p>
        </p:txBody>
      </p:sp>
      <p:sp>
        <p:nvSpPr>
          <p:cNvPr id="9" name="Rectângulo 8"/>
          <p:cNvSpPr/>
          <p:nvPr/>
        </p:nvSpPr>
        <p:spPr>
          <a:xfrm>
            <a:off x="251520" y="4133794"/>
            <a:ext cx="8676456" cy="2677656"/>
          </a:xfrm>
          <a:prstGeom prst="rect">
            <a:avLst/>
          </a:prstGeom>
        </p:spPr>
        <p:txBody>
          <a:bodyPr wrap="square">
            <a:spAutoFit/>
          </a:bodyPr>
          <a:lstStyle/>
          <a:p>
            <a:pPr algn="ctr">
              <a:lnSpc>
                <a:spcPct val="150000"/>
              </a:lnSpc>
            </a:pPr>
            <a:r>
              <a:rPr lang="pt-PT" sz="2000" dirty="0" smtClean="0">
                <a:solidFill>
                  <a:schemeClr val="tx1">
                    <a:lumMod val="85000"/>
                    <a:lumOff val="15000"/>
                  </a:schemeClr>
                </a:solidFill>
                <a:latin typeface="Times New Roman" pitchFamily="18" charset="0"/>
                <a:cs typeface="Times New Roman" pitchFamily="18" charset="0"/>
              </a:rPr>
              <a:t>Corporate Governance, implica mecanismos que assegurem que os executivos respeitam os direitos e interesses dos </a:t>
            </a:r>
            <a:r>
              <a:rPr lang="pt-PT" sz="2000" dirty="0" err="1" smtClean="0">
                <a:solidFill>
                  <a:schemeClr val="tx1">
                    <a:lumMod val="85000"/>
                    <a:lumOff val="15000"/>
                  </a:schemeClr>
                </a:solidFill>
                <a:latin typeface="Times New Roman" pitchFamily="18" charset="0"/>
                <a:cs typeface="Times New Roman" pitchFamily="18" charset="0"/>
              </a:rPr>
              <a:t>stakeholders</a:t>
            </a:r>
            <a:r>
              <a:rPr lang="pt-PT" sz="2000" dirty="0" smtClean="0">
                <a:solidFill>
                  <a:schemeClr val="tx1">
                    <a:lumMod val="85000"/>
                    <a:lumOff val="15000"/>
                  </a:schemeClr>
                </a:solidFill>
                <a:latin typeface="Times New Roman" pitchFamily="18" charset="0"/>
                <a:cs typeface="Times New Roman" pitchFamily="18" charset="0"/>
              </a:rPr>
              <a:t> da empresa, bem como assegurar que as partes interessadas, sejam responsáveis por agir de forma consciente no que diz respeito à proteção, geração e distribuição de riqueza investida na empresa.</a:t>
            </a:r>
          </a:p>
          <a:p>
            <a:pPr algn="ctr">
              <a:lnSpc>
                <a:spcPct val="150000"/>
              </a:lnSpc>
            </a:pPr>
            <a:endParaRPr lang="en-US" dirty="0" smtClean="0">
              <a:solidFill>
                <a:schemeClr val="tx1">
                  <a:lumMod val="85000"/>
                  <a:lumOff val="15000"/>
                </a:schemeClr>
              </a:solidFill>
              <a:latin typeface="Times New Roman" pitchFamily="18" charset="0"/>
              <a:cs typeface="Times New Roman" pitchFamily="18" charset="0"/>
            </a:endParaRPr>
          </a:p>
          <a:p>
            <a:pPr algn="r">
              <a:lnSpc>
                <a:spcPct val="150000"/>
              </a:lnSpc>
            </a:pPr>
            <a:r>
              <a:rPr lang="pt-PT" sz="1400" dirty="0">
                <a:solidFill>
                  <a:schemeClr val="tx1">
                    <a:lumMod val="85000"/>
                    <a:lumOff val="15000"/>
                  </a:schemeClr>
                </a:solidFill>
                <a:latin typeface="Times New Roman" pitchFamily="18" charset="0"/>
                <a:cs typeface="Times New Roman" pitchFamily="18" charset="0"/>
              </a:rPr>
              <a:t>(</a:t>
            </a:r>
            <a:r>
              <a:rPr lang="pt-PT" sz="1400" dirty="0" err="1">
                <a:solidFill>
                  <a:schemeClr val="tx1">
                    <a:lumMod val="85000"/>
                    <a:lumOff val="15000"/>
                  </a:schemeClr>
                </a:solidFill>
                <a:latin typeface="Times New Roman" pitchFamily="18" charset="0"/>
                <a:cs typeface="Times New Roman" pitchFamily="18" charset="0"/>
              </a:rPr>
              <a:t>Aguilera</a:t>
            </a:r>
            <a:r>
              <a:rPr lang="pt-PT" sz="1400" dirty="0">
                <a:solidFill>
                  <a:schemeClr val="tx1">
                    <a:lumMod val="85000"/>
                    <a:lumOff val="15000"/>
                  </a:schemeClr>
                </a:solidFill>
                <a:latin typeface="Times New Roman" pitchFamily="18" charset="0"/>
                <a:cs typeface="Times New Roman" pitchFamily="18" charset="0"/>
              </a:rPr>
              <a:t>, </a:t>
            </a:r>
            <a:r>
              <a:rPr lang="pt-PT" sz="1400" dirty="0" err="1">
                <a:solidFill>
                  <a:schemeClr val="tx1">
                    <a:lumMod val="85000"/>
                    <a:lumOff val="15000"/>
                  </a:schemeClr>
                </a:solidFill>
                <a:latin typeface="Times New Roman" pitchFamily="18" charset="0"/>
                <a:cs typeface="Times New Roman" pitchFamily="18" charset="0"/>
              </a:rPr>
              <a:t>Filatotchev</a:t>
            </a:r>
            <a:r>
              <a:rPr lang="pt-PT" sz="1400" dirty="0" smtClean="0">
                <a:solidFill>
                  <a:schemeClr val="tx1">
                    <a:lumMod val="85000"/>
                    <a:lumOff val="15000"/>
                  </a:schemeClr>
                </a:solidFill>
                <a:latin typeface="Times New Roman" pitchFamily="18" charset="0"/>
                <a:cs typeface="Times New Roman" pitchFamily="18" charset="0"/>
              </a:rPr>
              <a:t>, Jackson e </a:t>
            </a:r>
            <a:r>
              <a:rPr lang="pt-PT" sz="1400" dirty="0">
                <a:solidFill>
                  <a:schemeClr val="tx1">
                    <a:lumMod val="85000"/>
                    <a:lumOff val="15000"/>
                  </a:schemeClr>
                </a:solidFill>
                <a:latin typeface="Times New Roman" pitchFamily="18" charset="0"/>
                <a:cs typeface="Times New Roman" pitchFamily="18" charset="0"/>
              </a:rPr>
              <a:t>Gospel, </a:t>
            </a:r>
            <a:r>
              <a:rPr lang="pt-PT" sz="1400" dirty="0" smtClean="0">
                <a:solidFill>
                  <a:schemeClr val="tx1">
                    <a:lumMod val="85000"/>
                    <a:lumOff val="15000"/>
                  </a:schemeClr>
                </a:solidFill>
                <a:latin typeface="Times New Roman" pitchFamily="18" charset="0"/>
                <a:cs typeface="Times New Roman" pitchFamily="18" charset="0"/>
              </a:rPr>
              <a:t>2008, </a:t>
            </a:r>
            <a:r>
              <a:rPr lang="en-US" sz="1400" dirty="0" err="1" smtClean="0">
                <a:solidFill>
                  <a:schemeClr val="tx1">
                    <a:lumMod val="85000"/>
                    <a:lumOff val="15000"/>
                  </a:schemeClr>
                </a:solidFill>
                <a:latin typeface="Times New Roman" pitchFamily="18" charset="0"/>
                <a:cs typeface="Times New Roman" pitchFamily="18" charset="0"/>
              </a:rPr>
              <a:t>citado</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por</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ea typeface="Calibri" pitchFamily="34" charset="0"/>
                <a:cs typeface="Times New Roman" pitchFamily="18" charset="0"/>
              </a:rPr>
              <a:t>Volonté</a:t>
            </a:r>
            <a:r>
              <a:rPr lang="en-US" sz="1400" dirty="0" smtClean="0">
                <a:solidFill>
                  <a:schemeClr val="tx1">
                    <a:lumMod val="85000"/>
                    <a:lumOff val="15000"/>
                  </a:schemeClr>
                </a:solidFill>
                <a:latin typeface="Times New Roman" pitchFamily="18" charset="0"/>
                <a:ea typeface="Calibri" pitchFamily="34" charset="0"/>
                <a:cs typeface="Times New Roman" pitchFamily="18" charset="0"/>
              </a:rPr>
              <a:t>, C., 2014</a:t>
            </a:r>
            <a:r>
              <a:rPr lang="pt-PT" sz="1400" dirty="0" smtClean="0">
                <a:solidFill>
                  <a:schemeClr val="tx1">
                    <a:lumMod val="85000"/>
                    <a:lumOff val="15000"/>
                  </a:schemeClr>
                </a:solidFill>
                <a:latin typeface="Times New Roman" pitchFamily="18" charset="0"/>
                <a:cs typeface="Times New Roman" pitchFamily="18" charset="0"/>
              </a:rPr>
              <a:t>)</a:t>
            </a:r>
            <a:endParaRPr lang="pt-PT" sz="1400" dirty="0">
              <a:solidFill>
                <a:schemeClr val="tx1">
                  <a:lumMod val="85000"/>
                  <a:lumOff val="15000"/>
                </a:schemeClr>
              </a:solidFill>
              <a:latin typeface="Times New Roman" pitchFamily="18" charset="0"/>
              <a:cs typeface="Times New Roman" pitchFamily="18" charset="0"/>
            </a:endParaRPr>
          </a:p>
        </p:txBody>
      </p:sp>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892899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Conceito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323528" y="1369506"/>
            <a:ext cx="8568952" cy="4616648"/>
          </a:xfrm>
          <a:prstGeom prst="rect">
            <a:avLst/>
          </a:prstGeom>
        </p:spPr>
        <p:txBody>
          <a:bodyPr wrap="square">
            <a:spAutoFit/>
          </a:bodyPr>
          <a:lstStyle/>
          <a:p>
            <a:pPr algn="ctr">
              <a:lnSpc>
                <a:spcPct val="150000"/>
              </a:lnSpc>
            </a:pPr>
            <a:r>
              <a:rPr lang="pt-PT" sz="2000" dirty="0" smtClean="0">
                <a:solidFill>
                  <a:schemeClr val="tx1">
                    <a:lumMod val="85000"/>
                    <a:lumOff val="15000"/>
                  </a:schemeClr>
                </a:solidFill>
                <a:latin typeface="Times New Roman" pitchFamily="18" charset="0"/>
                <a:cs typeface="Times New Roman" pitchFamily="18" charset="0"/>
              </a:rPr>
              <a:t>Corporate Governance é o conjunto de mecanismos utilizados para gerir o relacionamento entre as partes interessadas e para determinar e controlar a direção estratégica e desempenho das organizações. Na sua essência, Corporate Governance está preocupado com as formas de identificação para garantir que as decisões estratégicas são tomadas eficazmente. Corporate Governance pode também ser pensado como um meio para estabelecer harmonia entre as partes (proprietários da empresa e seu alto nível gerentes), cujos interesses podem entrar em conflito.</a:t>
            </a:r>
          </a:p>
          <a:p>
            <a:pPr algn="ctr">
              <a:lnSpc>
                <a:spcPct val="150000"/>
              </a:lnSpc>
            </a:pPr>
            <a:endParaRPr lang="pt-PT" dirty="0" smtClean="0">
              <a:solidFill>
                <a:schemeClr val="tx1">
                  <a:lumMod val="85000"/>
                  <a:lumOff val="15000"/>
                </a:schemeClr>
              </a:solidFill>
              <a:latin typeface="Times New Roman" pitchFamily="18" charset="0"/>
              <a:cs typeface="Times New Roman" pitchFamily="18" charset="0"/>
            </a:endParaRPr>
          </a:p>
          <a:p>
            <a:pPr algn="ctr">
              <a:lnSpc>
                <a:spcPct val="150000"/>
              </a:lnSpc>
            </a:pPr>
            <a:endParaRPr lang="pt-PT" dirty="0">
              <a:solidFill>
                <a:schemeClr val="tx1">
                  <a:lumMod val="85000"/>
                  <a:lumOff val="15000"/>
                </a:schemeClr>
              </a:solidFill>
              <a:latin typeface="Times New Roman" pitchFamily="18" charset="0"/>
              <a:cs typeface="Times New Roman" pitchFamily="18" charset="0"/>
            </a:endParaRPr>
          </a:p>
        </p:txBody>
      </p:sp>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892899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Conceito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8" name="Rectangle 7"/>
          <p:cNvSpPr/>
          <p:nvPr/>
        </p:nvSpPr>
        <p:spPr>
          <a:xfrm>
            <a:off x="5662214" y="6165304"/>
            <a:ext cx="3481786"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251520" y="4771018"/>
            <a:ext cx="8640960" cy="1754326"/>
          </a:xfrm>
          <a:prstGeom prst="rect">
            <a:avLst/>
          </a:prstGeom>
        </p:spPr>
        <p:txBody>
          <a:bodyPr wrap="square">
            <a:spAutoFit/>
          </a:bodyPr>
          <a:lstStyle/>
          <a:p>
            <a:pPr algn="ctr">
              <a:lnSpc>
                <a:spcPct val="150000"/>
              </a:lnSpc>
            </a:pPr>
            <a:r>
              <a:rPr lang="pt-PT" dirty="0" smtClean="0">
                <a:solidFill>
                  <a:schemeClr val="tx1">
                    <a:lumMod val="85000"/>
                    <a:lumOff val="15000"/>
                  </a:schemeClr>
                </a:solidFill>
                <a:latin typeface="Times New Roman" pitchFamily="18" charset="0"/>
                <a:cs typeface="Times New Roman" pitchFamily="18" charset="0"/>
              </a:rPr>
              <a:t>Corporate Governance de uma forma restrita, pode ser definida como a relação da empresa com os seus acionistas, ou, de uma forma mais alargada, com a sociedade em geral.</a:t>
            </a:r>
          </a:p>
          <a:p>
            <a:pPr algn="r">
              <a:lnSpc>
                <a:spcPct val="150000"/>
              </a:lnSpc>
            </a:pPr>
            <a:endParaRPr lang="pt-PT" dirty="0" smtClean="0">
              <a:solidFill>
                <a:schemeClr val="tx1">
                  <a:lumMod val="85000"/>
                  <a:lumOff val="15000"/>
                </a:schemeClr>
              </a:solidFill>
              <a:latin typeface="Times New Roman" pitchFamily="18" charset="0"/>
              <a:cs typeface="Times New Roman" pitchFamily="18" charset="0"/>
            </a:endParaRPr>
          </a:p>
          <a:p>
            <a:pPr algn="r">
              <a:lnSpc>
                <a:spcPct val="150000"/>
              </a:lnSpc>
            </a:pPr>
            <a:r>
              <a:rPr lang="pt-PT" dirty="0" smtClean="0">
                <a:solidFill>
                  <a:schemeClr val="tx1">
                    <a:lumMod val="85000"/>
                    <a:lumOff val="15000"/>
                  </a:schemeClr>
                </a:solidFill>
                <a:latin typeface="Times New Roman" pitchFamily="18" charset="0"/>
                <a:cs typeface="Times New Roman" pitchFamily="18" charset="0"/>
              </a:rPr>
              <a:t>(F</a:t>
            </a:r>
            <a:r>
              <a:rPr lang="pt-PT" sz="1400" dirty="0" smtClean="0">
                <a:solidFill>
                  <a:schemeClr val="tx1">
                    <a:lumMod val="85000"/>
                    <a:lumOff val="15000"/>
                  </a:schemeClr>
                </a:solidFill>
                <a:latin typeface="Times New Roman" pitchFamily="18" charset="0"/>
                <a:cs typeface="Times New Roman" pitchFamily="18" charset="0"/>
              </a:rPr>
              <a:t>inancial Times , 1997)</a:t>
            </a:r>
            <a:endParaRPr lang="pt-PT" dirty="0">
              <a:solidFill>
                <a:schemeClr val="tx1">
                  <a:lumMod val="85000"/>
                  <a:lumOff val="15000"/>
                </a:schemeClr>
              </a:solidFill>
              <a:latin typeface="Times New Roman" pitchFamily="18" charset="0"/>
              <a:cs typeface="Times New Roman" pitchFamily="18" charset="0"/>
            </a:endParaRPr>
          </a:p>
        </p:txBody>
      </p:sp>
      <p:sp>
        <p:nvSpPr>
          <p:cNvPr id="5" name="Rectângulo 4"/>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itle 1"/>
          <p:cNvSpPr txBox="1">
            <a:spLocks/>
          </p:cNvSpPr>
          <p:nvPr/>
        </p:nvSpPr>
        <p:spPr>
          <a:xfrm>
            <a:off x="-36512" y="-27384"/>
            <a:ext cx="892899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Conceito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7" name="Rectângulo 6"/>
          <p:cNvSpPr/>
          <p:nvPr/>
        </p:nvSpPr>
        <p:spPr>
          <a:xfrm>
            <a:off x="251520" y="1041117"/>
            <a:ext cx="8640960" cy="3323987"/>
          </a:xfrm>
          <a:prstGeom prst="rect">
            <a:avLst/>
          </a:prstGeom>
        </p:spPr>
        <p:txBody>
          <a:bodyPr wrap="square">
            <a:spAutoFit/>
          </a:bodyPr>
          <a:lstStyle/>
          <a:p>
            <a:pPr algn="ctr">
              <a:lnSpc>
                <a:spcPct val="150000"/>
              </a:lnSpc>
            </a:pPr>
            <a:r>
              <a:rPr lang="pt-PT" dirty="0" smtClean="0">
                <a:solidFill>
                  <a:schemeClr val="tx1">
                    <a:lumMod val="85000"/>
                    <a:lumOff val="15000"/>
                  </a:schemeClr>
                </a:solidFill>
                <a:latin typeface="Times New Roman" pitchFamily="18" charset="0"/>
                <a:cs typeface="Times New Roman" pitchFamily="18" charset="0"/>
              </a:rPr>
              <a:t>Corporate Governance é o sistema através do qual as organizações empresariais são dirigidas e controladas. A estrutura da Corporate Governance especifica a distribuição dos direitos e das responsabilidades ao longo dos diferentes participantes na empresa - o conselho de administração, os gestores, os acionistas e outros intervenientes - e dita as regras e os procedimentos para a tomada de decisões nas questões empresariais. Ao fazê-lo, fornece também a estrutura através da qual a empresa estabelece os seus objetivos e as formas de atingi-los e monitorizar a sua performance.</a:t>
            </a:r>
          </a:p>
          <a:p>
            <a:pPr algn="r">
              <a:lnSpc>
                <a:spcPct val="150000"/>
              </a:lnSpc>
            </a:pPr>
            <a:r>
              <a:rPr lang="pt-PT" sz="1400" dirty="0" smtClean="0">
                <a:solidFill>
                  <a:schemeClr val="tx1">
                    <a:lumMod val="85000"/>
                    <a:lumOff val="15000"/>
                  </a:schemeClr>
                </a:solidFill>
                <a:latin typeface="Times New Roman" pitchFamily="18" charset="0"/>
                <a:cs typeface="Times New Roman" pitchFamily="18" charset="0"/>
              </a:rPr>
              <a:t>(OCDE, 1999)</a:t>
            </a:r>
            <a:endParaRPr lang="pt-PT" sz="1400" dirty="0">
              <a:solidFill>
                <a:schemeClr val="tx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ângulo 8"/>
          <p:cNvSpPr/>
          <p:nvPr/>
        </p:nvSpPr>
        <p:spPr>
          <a:xfrm>
            <a:off x="179512" y="1134898"/>
            <a:ext cx="7704856" cy="5678478"/>
          </a:xfrm>
          <a:prstGeom prst="rect">
            <a:avLst/>
          </a:prstGeom>
        </p:spPr>
        <p:txBody>
          <a:bodyPr wrap="square">
            <a:spAutoFit/>
          </a:bodyPr>
          <a:lstStyle/>
          <a:p>
            <a:pPr algn="ctr">
              <a:lnSpc>
                <a:spcPct val="200000"/>
              </a:lnSpc>
            </a:pPr>
            <a:r>
              <a:rPr lang="pt-PT" dirty="0" smtClean="0">
                <a:solidFill>
                  <a:schemeClr val="tx1">
                    <a:lumMod val="75000"/>
                    <a:lumOff val="25000"/>
                  </a:schemeClr>
                </a:solidFill>
                <a:latin typeface="Times New Roman" pitchFamily="18" charset="0"/>
                <a:cs typeface="Times New Roman" pitchFamily="18" charset="0"/>
              </a:rPr>
              <a:t>	Historicamente, as empresas norte-americanas eram geridas pelo fundador-proprietários e seus descendentes. Nestes casos, a propriedade corporativa e o seu controlo residia nas mesmas pessoas. À medida que as empresas cresciam, a gerência das mesmas levou a uma separação entre propriedade e controle na maioria das grandes corporações, onde o controlo da empresa foi  retirado proprietários e entregue a gestores profissionais, enquanto a propriedade se tornou dispersa e desorganizada entre acionistas que foram retirados da gestão do dia-a-dia das empresas. </a:t>
            </a:r>
          </a:p>
          <a:p>
            <a:pPr algn="ctr">
              <a:lnSpc>
                <a:spcPct val="150000"/>
              </a:lnSpc>
            </a:pPr>
            <a:endParaRPr lang="en-US" dirty="0" smtClean="0">
              <a:solidFill>
                <a:schemeClr val="tx1">
                  <a:lumMod val="75000"/>
                  <a:lumOff val="25000"/>
                </a:schemeClr>
              </a:solidFill>
            </a:endParaRPr>
          </a:p>
          <a:p>
            <a:pPr marL="0" lvl="8" algn="r">
              <a:lnSpc>
                <a:spcPct val="150000"/>
              </a:lnSpc>
            </a:pPr>
            <a:endParaRPr lang="pt-PT" sz="1400" dirty="0" smtClean="0">
              <a:solidFill>
                <a:schemeClr val="tx1">
                  <a:lumMod val="75000"/>
                  <a:lumOff val="25000"/>
                </a:schemeClr>
              </a:solidFill>
              <a:latin typeface="Times New Roman" pitchFamily="18" charset="0"/>
              <a:cs typeface="Times New Roman" pitchFamily="18" charset="0"/>
            </a:endParaRPr>
          </a:p>
          <a:p>
            <a:pPr algn="ctr">
              <a:lnSpc>
                <a:spcPct val="150000"/>
              </a:lnSpc>
            </a:pPr>
            <a:endParaRPr lang="en-US" dirty="0">
              <a:solidFill>
                <a:schemeClr val="tx1">
                  <a:lumMod val="75000"/>
                  <a:lumOff val="25000"/>
                </a:schemeClr>
              </a:solidFill>
            </a:endParaRPr>
          </a:p>
        </p:txBody>
      </p:sp>
      <p:sp>
        <p:nvSpPr>
          <p:cNvPr id="10" name="Rectângulo 9"/>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itle 1"/>
          <p:cNvSpPr txBox="1">
            <a:spLocks/>
          </p:cNvSpPr>
          <p:nvPr/>
        </p:nvSpPr>
        <p:spPr>
          <a:xfrm>
            <a:off x="-36512" y="-27384"/>
            <a:ext cx="8928992" cy="836712"/>
          </a:xfrm>
          <a:prstGeom prst="rect">
            <a:avLst/>
          </a:prstGeom>
        </p:spPr>
        <p:txBody>
          <a:bodyPr vert="horz" lIns="91440" tIns="45720" rIns="91440" bIns="45720" rtlCol="0" anchor="ctr">
            <a:normAutofit/>
          </a:bodyPr>
          <a:lstStyle/>
          <a:p>
            <a:pPr marL="457200" lvl="0" indent="-457200" algn="ctr">
              <a:spcBef>
                <a:spcPct val="0"/>
              </a:spcBef>
              <a:defRPr/>
            </a:pPr>
            <a:r>
              <a:rPr lang="pt-PT" sz="3600" b="1" dirty="0" smtClean="0">
                <a:solidFill>
                  <a:schemeClr val="bg1">
                    <a:lumMod val="95000"/>
                  </a:schemeClr>
                </a:solidFill>
                <a:latin typeface="Times New Roman" pitchFamily="18" charset="0"/>
                <a:cs typeface="Times New Roman" pitchFamily="18" charset="0"/>
              </a:rPr>
              <a:t>Corporate Governance</a:t>
            </a:r>
          </a:p>
        </p:txBody>
      </p:sp>
      <p:pic>
        <p:nvPicPr>
          <p:cNvPr id="14" name="Picture 1" descr="C:\Users\Família\Desktop\bandeira dos estados unidos 2.jpg"/>
          <p:cNvPicPr>
            <a:picLocks noChangeAspect="1" noChangeArrowheads="1"/>
          </p:cNvPicPr>
          <p:nvPr/>
        </p:nvPicPr>
        <p:blipFill>
          <a:blip r:embed="rId2" cstate="print"/>
          <a:srcRect l="5748" t="7595" r="5562" b="7595"/>
          <a:stretch>
            <a:fillRect/>
          </a:stretch>
        </p:blipFill>
        <p:spPr bwMode="auto">
          <a:xfrm>
            <a:off x="8100392" y="5373865"/>
            <a:ext cx="1043608" cy="647423"/>
          </a:xfrm>
          <a:prstGeom prst="rect">
            <a:avLst/>
          </a:prstGeom>
          <a:noFill/>
        </p:spPr>
      </p:pic>
      <p:pic>
        <p:nvPicPr>
          <p:cNvPr id="15" name="Picture 1" descr="C:\Users\Família\Desktop\bandeira dos estados unidos 2.jpg"/>
          <p:cNvPicPr>
            <a:picLocks noChangeAspect="1" noChangeArrowheads="1"/>
          </p:cNvPicPr>
          <p:nvPr/>
        </p:nvPicPr>
        <p:blipFill>
          <a:blip r:embed="rId2" cstate="print"/>
          <a:srcRect l="5748" t="7595" r="5562" b="7595"/>
          <a:stretch>
            <a:fillRect/>
          </a:stretch>
        </p:blipFill>
        <p:spPr bwMode="auto">
          <a:xfrm>
            <a:off x="8064896" y="4293096"/>
            <a:ext cx="1043608" cy="647423"/>
          </a:xfrm>
          <a:prstGeom prst="rect">
            <a:avLst/>
          </a:prstGeom>
          <a:noFill/>
        </p:spPr>
      </p:pic>
      <p:pic>
        <p:nvPicPr>
          <p:cNvPr id="16" name="Picture 1" descr="C:\Users\Família\Desktop\bandeira dos estados unidos 2.jpg"/>
          <p:cNvPicPr>
            <a:picLocks noChangeAspect="1" noChangeArrowheads="1"/>
          </p:cNvPicPr>
          <p:nvPr/>
        </p:nvPicPr>
        <p:blipFill>
          <a:blip r:embed="rId2" cstate="print"/>
          <a:srcRect l="5748" t="7595" r="5562" b="7595"/>
          <a:stretch>
            <a:fillRect/>
          </a:stretch>
        </p:blipFill>
        <p:spPr bwMode="auto">
          <a:xfrm>
            <a:off x="8100392" y="3213625"/>
            <a:ext cx="1043608" cy="647423"/>
          </a:xfrm>
          <a:prstGeom prst="rect">
            <a:avLst/>
          </a:prstGeom>
          <a:noFill/>
        </p:spPr>
      </p:pic>
      <p:pic>
        <p:nvPicPr>
          <p:cNvPr id="17" name="Picture 1" descr="C:\Users\Família\Desktop\bandeira dos estados unidos 2.jpg"/>
          <p:cNvPicPr>
            <a:picLocks noChangeAspect="1" noChangeArrowheads="1"/>
          </p:cNvPicPr>
          <p:nvPr/>
        </p:nvPicPr>
        <p:blipFill>
          <a:blip r:embed="rId2" cstate="print"/>
          <a:srcRect l="5748" t="7595" r="5562" b="7595"/>
          <a:stretch>
            <a:fillRect/>
          </a:stretch>
        </p:blipFill>
        <p:spPr bwMode="auto">
          <a:xfrm>
            <a:off x="8100392" y="2205513"/>
            <a:ext cx="1043608" cy="647423"/>
          </a:xfrm>
          <a:prstGeom prst="rect">
            <a:avLst/>
          </a:prstGeom>
          <a:noFill/>
        </p:spPr>
      </p:pic>
      <p:pic>
        <p:nvPicPr>
          <p:cNvPr id="18" name="Picture 1" descr="C:\Users\Família\Desktop\bandeira dos estados unidos 2.jpg"/>
          <p:cNvPicPr>
            <a:picLocks noChangeAspect="1" noChangeArrowheads="1"/>
          </p:cNvPicPr>
          <p:nvPr/>
        </p:nvPicPr>
        <p:blipFill>
          <a:blip r:embed="rId2" cstate="print"/>
          <a:srcRect l="5748" t="7595" r="5562" b="7595"/>
          <a:stretch>
            <a:fillRect/>
          </a:stretch>
        </p:blipFill>
        <p:spPr bwMode="auto">
          <a:xfrm>
            <a:off x="8100392" y="1268760"/>
            <a:ext cx="1043608" cy="647423"/>
          </a:xfrm>
          <a:prstGeom prst="rect">
            <a:avLst/>
          </a:prstGeom>
          <a:noFill/>
        </p:spPr>
      </p:pic>
      <p:sp>
        <p:nvSpPr>
          <p:cNvPr id="12" name="Rectangle 11"/>
          <p:cNvSpPr/>
          <p:nvPr/>
        </p:nvSpPr>
        <p:spPr>
          <a:xfrm>
            <a:off x="2915816" y="6237312"/>
            <a:ext cx="6228184" cy="415498"/>
          </a:xfrm>
          <a:prstGeom prst="rect">
            <a:avLst/>
          </a:prstGeom>
        </p:spPr>
        <p:txBody>
          <a:bodyPr wrap="square">
            <a:spAutoFit/>
          </a:bodyPr>
          <a:lstStyle/>
          <a:p>
            <a:pPr marL="0" lvl="8" algn="r">
              <a:lnSpc>
                <a:spcPct val="150000"/>
              </a:lnSpc>
            </a:pPr>
            <a:r>
              <a:rPr lang="en-US" sz="1400" dirty="0" smtClean="0">
                <a:solidFill>
                  <a:schemeClr val="tx1">
                    <a:lumMod val="75000"/>
                    <a:lumOff val="25000"/>
                  </a:schemeClr>
                </a:solidFill>
                <a:latin typeface="Times New Roman" pitchFamily="18" charset="0"/>
                <a:cs typeface="Times New Roman" pitchFamily="18" charset="0"/>
              </a:rPr>
              <a:t>(Davis, G. e Thompson, T., </a:t>
            </a:r>
            <a:r>
              <a:rPr lang="en-US" sz="1400" dirty="0" err="1" smtClean="0">
                <a:solidFill>
                  <a:schemeClr val="tx1">
                    <a:lumMod val="75000"/>
                    <a:lumOff val="25000"/>
                  </a:schemeClr>
                </a:solidFill>
                <a:latin typeface="Times New Roman" pitchFamily="18" charset="0"/>
                <a:cs typeface="Times New Roman" pitchFamily="18" charset="0"/>
              </a:rPr>
              <a:t>citado</a:t>
            </a:r>
            <a:r>
              <a:rPr lang="en-US" sz="1400" dirty="0" smtClean="0">
                <a:solidFill>
                  <a:schemeClr val="tx1">
                    <a:lumMod val="75000"/>
                    <a:lumOff val="25000"/>
                  </a:schemeClr>
                </a:solidFill>
                <a:latin typeface="Times New Roman" pitchFamily="18" charset="0"/>
                <a:cs typeface="Times New Roman" pitchFamily="18" charset="0"/>
              </a:rPr>
              <a:t> </a:t>
            </a:r>
            <a:r>
              <a:rPr lang="en-US" sz="1400" dirty="0" err="1" smtClean="0">
                <a:solidFill>
                  <a:schemeClr val="tx1">
                    <a:lumMod val="75000"/>
                    <a:lumOff val="25000"/>
                  </a:schemeClr>
                </a:solidFill>
                <a:latin typeface="Times New Roman" pitchFamily="18" charset="0"/>
                <a:cs typeface="Times New Roman" pitchFamily="18" charset="0"/>
              </a:rPr>
              <a:t>por</a:t>
            </a:r>
            <a:r>
              <a:rPr lang="en-US" sz="1400" dirty="0" smtClean="0">
                <a:solidFill>
                  <a:schemeClr val="tx1">
                    <a:lumMod val="75000"/>
                    <a:lumOff val="2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6477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3212976"/>
            <a:ext cx="2861302" cy="182541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251520" y="1196752"/>
            <a:ext cx="8064896" cy="1728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PT" sz="1800" dirty="0" smtClean="0">
                <a:solidFill>
                  <a:schemeClr val="tx1">
                    <a:lumMod val="85000"/>
                    <a:lumOff val="15000"/>
                  </a:schemeClr>
                </a:solidFill>
                <a:latin typeface="Times New Roman" pitchFamily="18" charset="0"/>
                <a:cs typeface="Times New Roman" pitchFamily="18" charset="0"/>
              </a:rPr>
              <a:t>Separação entre propriedade e controlo                               Relação de Agência </a:t>
            </a:r>
          </a:p>
          <a:p>
            <a:r>
              <a:rPr lang="pt-PT" sz="1800" dirty="0">
                <a:solidFill>
                  <a:schemeClr val="tx1">
                    <a:lumMod val="85000"/>
                    <a:lumOff val="15000"/>
                  </a:schemeClr>
                </a:solidFill>
                <a:latin typeface="Times New Roman" pitchFamily="18" charset="0"/>
                <a:cs typeface="Times New Roman" pitchFamily="18" charset="0"/>
              </a:rPr>
              <a:t>D</a:t>
            </a:r>
            <a:r>
              <a:rPr lang="pt-PT" sz="1800" dirty="0" smtClean="0">
                <a:solidFill>
                  <a:schemeClr val="tx1">
                    <a:lumMod val="85000"/>
                    <a:lumOff val="15000"/>
                  </a:schemeClr>
                </a:solidFill>
                <a:latin typeface="Times New Roman" pitchFamily="18" charset="0"/>
                <a:cs typeface="Times New Roman" pitchFamily="18" charset="0"/>
              </a:rPr>
              <a:t>ispersão da propriedade das sociedades                            Perda de controlo  </a:t>
            </a:r>
            <a:endParaRPr lang="pt-PT" sz="1600" dirty="0" smtClean="0">
              <a:solidFill>
                <a:schemeClr val="tx1">
                  <a:lumMod val="85000"/>
                  <a:lumOff val="15000"/>
                </a:schemeClr>
              </a:solidFill>
              <a:latin typeface="Times New Roman" pitchFamily="18" charset="0"/>
              <a:cs typeface="Times New Roman" pitchFamily="18" charset="0"/>
            </a:endParaRPr>
          </a:p>
          <a:p>
            <a:pPr>
              <a:buNone/>
            </a:pPr>
            <a:endParaRPr lang="pt-PT" sz="1800" dirty="0" smtClean="0">
              <a:solidFill>
                <a:schemeClr val="tx1">
                  <a:lumMod val="85000"/>
                  <a:lumOff val="15000"/>
                </a:schemeClr>
              </a:solidFill>
              <a:latin typeface="Times New Roman" pitchFamily="18" charset="0"/>
              <a:cs typeface="Times New Roman" pitchFamily="18" charset="0"/>
            </a:endParaRPr>
          </a:p>
          <a:p>
            <a:pPr>
              <a:buNone/>
            </a:pPr>
            <a:endParaRPr lang="pt-PT" sz="1800" dirty="0" smtClean="0">
              <a:solidFill>
                <a:schemeClr val="tx1">
                  <a:lumMod val="85000"/>
                  <a:lumOff val="15000"/>
                </a:schemeClr>
              </a:solidFill>
              <a:latin typeface="Times New Roman" pitchFamily="18" charset="0"/>
              <a:cs typeface="Times New Roman" pitchFamily="18" charset="0"/>
            </a:endParaRPr>
          </a:p>
          <a:p>
            <a:r>
              <a:rPr lang="pt-PT" sz="1600" dirty="0" smtClean="0">
                <a:solidFill>
                  <a:schemeClr val="tx1">
                    <a:lumMod val="85000"/>
                    <a:lumOff val="15000"/>
                  </a:schemeClr>
                </a:solidFill>
                <a:latin typeface="Times New Roman" pitchFamily="18" charset="0"/>
                <a:cs typeface="Times New Roman" pitchFamily="18" charset="0"/>
              </a:rPr>
              <a:t>Propriedade Passiva e Propriedade Ativa</a:t>
            </a:r>
          </a:p>
          <a:p>
            <a:pPr marL="0" indent="0"/>
            <a:endParaRPr lang="pt-PT" sz="1800" dirty="0" smtClean="0">
              <a:solidFill>
                <a:schemeClr val="tx1">
                  <a:lumMod val="85000"/>
                  <a:lumOff val="15000"/>
                </a:schemeClr>
              </a:solidFill>
              <a:latin typeface="Times New Roman" pitchFamily="18" charset="0"/>
              <a:cs typeface="Times New Roman" pitchFamily="18" charset="0"/>
            </a:endParaRPr>
          </a:p>
          <a:p>
            <a:endParaRPr lang="pt-PT" sz="1800" dirty="0" smtClean="0">
              <a:solidFill>
                <a:schemeClr val="tx1">
                  <a:lumMod val="85000"/>
                  <a:lumOff val="15000"/>
                </a:schemeClr>
              </a:solidFill>
              <a:latin typeface="Times New Roman" pitchFamily="18" charset="0"/>
              <a:cs typeface="Times New Roman" pitchFamily="18" charset="0"/>
            </a:endParaRPr>
          </a:p>
        </p:txBody>
      </p:sp>
      <p:sp>
        <p:nvSpPr>
          <p:cNvPr id="8" name="Subtitle 2"/>
          <p:cNvSpPr txBox="1">
            <a:spLocks/>
          </p:cNvSpPr>
          <p:nvPr/>
        </p:nvSpPr>
        <p:spPr>
          <a:xfrm>
            <a:off x="7092280" y="2492896"/>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200" dirty="0" smtClean="0">
                <a:solidFill>
                  <a:schemeClr val="tx1"/>
                </a:solidFill>
                <a:latin typeface="Times New Roman" pitchFamily="18" charset="0"/>
                <a:cs typeface="Times New Roman" pitchFamily="18" charset="0"/>
              </a:rPr>
              <a:t>(Bearl e Means, 1932)</a:t>
            </a:r>
          </a:p>
          <a:p>
            <a:pPr algn="l"/>
            <a:endParaRPr lang="pt-PT" sz="1800" dirty="0">
              <a:solidFill>
                <a:schemeClr val="tx1"/>
              </a:solidFill>
              <a:latin typeface="Times New Roman" pitchFamily="18" charset="0"/>
              <a:cs typeface="Times New Roman" pitchFamily="18" charset="0"/>
            </a:endParaRPr>
          </a:p>
        </p:txBody>
      </p:sp>
      <p:sp>
        <p:nvSpPr>
          <p:cNvPr id="10" name="Right Arrow 9"/>
          <p:cNvSpPr/>
          <p:nvPr/>
        </p:nvSpPr>
        <p:spPr>
          <a:xfrm>
            <a:off x="4716016" y="1628800"/>
            <a:ext cx="792088" cy="144016"/>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Content Placeholder 2"/>
          <p:cNvSpPr txBox="1">
            <a:spLocks/>
          </p:cNvSpPr>
          <p:nvPr/>
        </p:nvSpPr>
        <p:spPr>
          <a:xfrm>
            <a:off x="661580" y="3769438"/>
            <a:ext cx="7992888" cy="1728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pt-PT" sz="1400" dirty="0" smtClean="0"/>
          </a:p>
          <a:p>
            <a:endParaRPr lang="pt-PT" sz="1400" dirty="0" smtClean="0"/>
          </a:p>
        </p:txBody>
      </p:sp>
      <p:sp>
        <p:nvSpPr>
          <p:cNvPr id="12" name="Rectângulo 11"/>
          <p:cNvSpPr/>
          <p:nvPr/>
        </p:nvSpPr>
        <p:spPr>
          <a:xfrm>
            <a:off x="323528" y="5589240"/>
            <a:ext cx="8640960" cy="840230"/>
          </a:xfrm>
          <a:prstGeom prst="rect">
            <a:avLst/>
          </a:prstGeom>
        </p:spPr>
        <p:txBody>
          <a:bodyPr wrap="square">
            <a:spAutoFit/>
          </a:bodyPr>
          <a:lstStyle/>
          <a:p>
            <a:pPr>
              <a:lnSpc>
                <a:spcPct val="170000"/>
              </a:lnSpc>
            </a:pPr>
            <a:r>
              <a:rPr lang="pt-PT" dirty="0" smtClean="0">
                <a:latin typeface="Times New Roman" pitchFamily="18" charset="0"/>
                <a:cs typeface="Times New Roman" pitchFamily="18" charset="0"/>
              </a:rPr>
              <a:t>Dificuldades enfrentadas pelo Principal (Proprietário) quando contrata um Agente (Gestor)</a:t>
            </a:r>
          </a:p>
          <a:p>
            <a:pPr algn="r">
              <a:buNone/>
            </a:pPr>
            <a:endParaRPr lang="pt-PT" dirty="0" smtClean="0">
              <a:solidFill>
                <a:schemeClr val="tx1">
                  <a:lumMod val="85000"/>
                  <a:lumOff val="15000"/>
                </a:schemeClr>
              </a:solidFill>
            </a:endParaRPr>
          </a:p>
        </p:txBody>
      </p:sp>
      <p:sp>
        <p:nvSpPr>
          <p:cNvPr id="15" name="Content Placeholder 2"/>
          <p:cNvSpPr>
            <a:spLocks noGrp="1"/>
          </p:cNvSpPr>
          <p:nvPr>
            <p:ph idx="1"/>
          </p:nvPr>
        </p:nvSpPr>
        <p:spPr>
          <a:xfrm>
            <a:off x="467544" y="3573016"/>
            <a:ext cx="8291264" cy="1656184"/>
          </a:xfrm>
        </p:spPr>
        <p:txBody>
          <a:bodyPr>
            <a:noAutofit/>
          </a:bodyPr>
          <a:lstStyle/>
          <a:p>
            <a:pPr marL="0" indent="0">
              <a:buNone/>
            </a:pPr>
            <a:r>
              <a:rPr lang="pt-PT" sz="1400" dirty="0" smtClean="0">
                <a:solidFill>
                  <a:schemeClr val="tx1">
                    <a:lumMod val="85000"/>
                    <a:lumOff val="15000"/>
                  </a:schemeClr>
                </a:solidFill>
                <a:latin typeface="Times New Roman" pitchFamily="18" charset="0"/>
                <a:cs typeface="Times New Roman" pitchFamily="18" charset="0"/>
              </a:rPr>
              <a:t>                                                                                                                                                                      	                                                                                                                 - Regular a relação</a:t>
            </a:r>
          </a:p>
          <a:p>
            <a:pPr marL="0" indent="0">
              <a:buNone/>
            </a:pPr>
            <a:r>
              <a:rPr lang="pt-PT" sz="1400" dirty="0" smtClean="0">
                <a:solidFill>
                  <a:schemeClr val="tx1">
                    <a:lumMod val="85000"/>
                    <a:lumOff val="15000"/>
                  </a:schemeClr>
                </a:solidFill>
                <a:latin typeface="Times New Roman" pitchFamily="18" charset="0"/>
                <a:cs typeface="Times New Roman" pitchFamily="18" charset="0"/>
              </a:rPr>
              <a:t>                                                                                </a:t>
            </a:r>
            <a:r>
              <a:rPr lang="pt-PT" sz="1400" dirty="0" err="1" smtClean="0">
                <a:solidFill>
                  <a:schemeClr val="tx1">
                    <a:lumMod val="85000"/>
                    <a:lumOff val="15000"/>
                  </a:schemeClr>
                </a:solidFill>
                <a:latin typeface="Times New Roman" pitchFamily="18" charset="0"/>
                <a:cs typeface="Times New Roman" pitchFamily="18" charset="0"/>
              </a:rPr>
              <a:t>Corporate</a:t>
            </a:r>
            <a:r>
              <a:rPr lang="pt-PT" sz="1400" dirty="0" smtClean="0">
                <a:solidFill>
                  <a:schemeClr val="tx1">
                    <a:lumMod val="85000"/>
                    <a:lumOff val="15000"/>
                  </a:schemeClr>
                </a:solidFill>
                <a:latin typeface="Times New Roman" pitchFamily="18" charset="0"/>
                <a:cs typeface="Times New Roman" pitchFamily="18" charset="0"/>
              </a:rPr>
              <a:t> Governance		</a:t>
            </a:r>
          </a:p>
          <a:p>
            <a:pPr marL="0" indent="0">
              <a:buNone/>
            </a:pPr>
            <a:r>
              <a:rPr lang="pt-PT" sz="1400" dirty="0" smtClean="0">
                <a:solidFill>
                  <a:schemeClr val="tx1">
                    <a:lumMod val="85000"/>
                    <a:lumOff val="15000"/>
                  </a:schemeClr>
                </a:solidFill>
                <a:latin typeface="Times New Roman" pitchFamily="18" charset="0"/>
                <a:cs typeface="Times New Roman" pitchFamily="18" charset="0"/>
              </a:rPr>
              <a:t>						          - Gerir tensões</a:t>
            </a:r>
          </a:p>
          <a:p>
            <a:pPr marL="0" indent="0">
              <a:buNone/>
            </a:pPr>
            <a:r>
              <a:rPr lang="pt-PT" sz="1400" dirty="0" smtClean="0">
                <a:solidFill>
                  <a:schemeClr val="tx1">
                    <a:lumMod val="85000"/>
                    <a:lumOff val="15000"/>
                  </a:schemeClr>
                </a:solidFill>
                <a:latin typeface="Times New Roman" pitchFamily="18" charset="0"/>
                <a:cs typeface="Times New Roman" pitchFamily="18" charset="0"/>
              </a:rPr>
              <a:t>                    </a:t>
            </a:r>
          </a:p>
          <a:p>
            <a:pPr marL="0" indent="0">
              <a:buNone/>
            </a:pPr>
            <a:endParaRPr lang="pt-PT" sz="1400" dirty="0" smtClean="0">
              <a:solidFill>
                <a:schemeClr val="tx1">
                  <a:lumMod val="85000"/>
                  <a:lumOff val="15000"/>
                </a:schemeClr>
              </a:solidFill>
              <a:latin typeface="Times New Roman" pitchFamily="18" charset="0"/>
              <a:cs typeface="Times New Roman" pitchFamily="18" charset="0"/>
            </a:endParaRPr>
          </a:p>
          <a:p>
            <a:pPr marL="0" indent="0">
              <a:buNone/>
            </a:pPr>
            <a:r>
              <a:rPr lang="pt-PT" sz="1400" dirty="0" smtClean="0">
                <a:solidFill>
                  <a:schemeClr val="tx1">
                    <a:lumMod val="85000"/>
                    <a:lumOff val="15000"/>
                  </a:schemeClr>
                </a:solidFill>
                <a:latin typeface="Times New Roman" pitchFamily="18" charset="0"/>
                <a:cs typeface="Times New Roman" pitchFamily="18" charset="0"/>
              </a:rPr>
              <a:t>							</a:t>
            </a:r>
            <a:r>
              <a:rPr lang="pt-PT" sz="1400" dirty="0">
                <a:solidFill>
                  <a:schemeClr val="tx1">
                    <a:lumMod val="85000"/>
                    <a:lumOff val="15000"/>
                  </a:schemeClr>
                </a:solidFill>
                <a:latin typeface="Times New Roman" pitchFamily="18" charset="0"/>
                <a:cs typeface="Times New Roman" pitchFamily="18" charset="0"/>
              </a:rPr>
              <a:t>	</a:t>
            </a:r>
            <a:endParaRPr lang="pt-PT" sz="1400" dirty="0" smtClean="0">
              <a:solidFill>
                <a:schemeClr val="tx1">
                  <a:lumMod val="85000"/>
                  <a:lumOff val="15000"/>
                </a:schemeClr>
              </a:solidFill>
              <a:latin typeface="Times New Roman" pitchFamily="18" charset="0"/>
              <a:cs typeface="Times New Roman" pitchFamily="18" charset="0"/>
            </a:endParaRPr>
          </a:p>
          <a:p>
            <a:endParaRPr lang="pt-PT" sz="1400" dirty="0">
              <a:solidFill>
                <a:schemeClr val="tx1">
                  <a:lumMod val="85000"/>
                  <a:lumOff val="15000"/>
                </a:schemeClr>
              </a:solidFill>
              <a:latin typeface="Times New Roman" pitchFamily="18" charset="0"/>
              <a:cs typeface="Times New Roman" pitchFamily="18" charset="0"/>
            </a:endParaRPr>
          </a:p>
          <a:p>
            <a:endParaRPr lang="pt-PT" sz="14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4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4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400" dirty="0">
              <a:solidFill>
                <a:schemeClr val="tx1">
                  <a:lumMod val="85000"/>
                  <a:lumOff val="15000"/>
                </a:schemeClr>
              </a:solidFill>
              <a:latin typeface="Times New Roman" pitchFamily="18" charset="0"/>
              <a:cs typeface="Times New Roman" pitchFamily="18" charset="0"/>
            </a:endParaRPr>
          </a:p>
        </p:txBody>
      </p:sp>
      <p:sp>
        <p:nvSpPr>
          <p:cNvPr id="19" name="Subtitle 2"/>
          <p:cNvSpPr txBox="1">
            <a:spLocks/>
          </p:cNvSpPr>
          <p:nvPr/>
        </p:nvSpPr>
        <p:spPr>
          <a:xfrm>
            <a:off x="6948264" y="4725144"/>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85000"/>
                    <a:lumOff val="15000"/>
                  </a:schemeClr>
                </a:solidFill>
                <a:latin typeface="Times New Roman" pitchFamily="18" charset="0"/>
                <a:cs typeface="Times New Roman" pitchFamily="18" charset="0"/>
              </a:rPr>
              <a:t>(Cunha, V., 2005)</a:t>
            </a:r>
            <a:endParaRPr lang="pt-PT" sz="1400" dirty="0">
              <a:solidFill>
                <a:schemeClr val="tx1">
                  <a:lumMod val="85000"/>
                  <a:lumOff val="15000"/>
                </a:schemeClr>
              </a:solidFill>
              <a:latin typeface="Times New Roman" pitchFamily="18" charset="0"/>
              <a:cs typeface="Times New Roman" pitchFamily="18" charset="0"/>
            </a:endParaRPr>
          </a:p>
        </p:txBody>
      </p:sp>
      <p:sp>
        <p:nvSpPr>
          <p:cNvPr id="20" name="Chaveta à esquerda 19"/>
          <p:cNvSpPr/>
          <p:nvPr/>
        </p:nvSpPr>
        <p:spPr>
          <a:xfrm rot="10800000">
            <a:off x="3275856" y="3645024"/>
            <a:ext cx="504056" cy="1152128"/>
          </a:xfrm>
          <a:prstGeom prst="leftBrace">
            <a:avLst/>
          </a:prstGeom>
          <a:ln>
            <a:solidFill>
              <a:schemeClr val="tx2">
                <a:lumMod val="50000"/>
              </a:schemeClr>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pt-PT"/>
          </a:p>
        </p:txBody>
      </p:sp>
      <p:sp>
        <p:nvSpPr>
          <p:cNvPr id="21" name="Chaveta à esquerda 20"/>
          <p:cNvSpPr/>
          <p:nvPr/>
        </p:nvSpPr>
        <p:spPr>
          <a:xfrm>
            <a:off x="5940152" y="3717032"/>
            <a:ext cx="504056" cy="936104"/>
          </a:xfrm>
          <a:prstGeom prst="leftBrace">
            <a:avLst/>
          </a:prstGeom>
          <a:ln>
            <a:solidFill>
              <a:schemeClr val="tx2">
                <a:lumMod val="50000"/>
              </a:schemeClr>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pt-PT"/>
          </a:p>
        </p:txBody>
      </p:sp>
      <p:sp>
        <p:nvSpPr>
          <p:cNvPr id="13" name="Rectângulo 12"/>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da Agência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22" name="Rectangle 21"/>
          <p:cNvSpPr/>
          <p:nvPr/>
        </p:nvSpPr>
        <p:spPr>
          <a:xfrm>
            <a:off x="6134138" y="1940754"/>
            <a:ext cx="3009862" cy="336118"/>
          </a:xfrm>
          <a:prstGeom prst="rect">
            <a:avLst/>
          </a:prstGeom>
        </p:spPr>
        <p:txBody>
          <a:bodyPr wrap="none">
            <a:spAutoFit/>
          </a:bodyPr>
          <a:lstStyle/>
          <a:p>
            <a:pPr marL="0" lvl="8" algn="r">
              <a:lnSpc>
                <a:spcPct val="150000"/>
              </a:lnSpc>
            </a:pPr>
            <a:r>
              <a:rPr lang="en-US" sz="1200" dirty="0" smtClean="0">
                <a:solidFill>
                  <a:schemeClr val="tx1">
                    <a:lumMod val="85000"/>
                    <a:lumOff val="15000"/>
                  </a:schemeClr>
                </a:solidFill>
                <a:latin typeface="Times New Roman" pitchFamily="18" charset="0"/>
                <a:cs typeface="Times New Roman" pitchFamily="18" charset="0"/>
              </a:rPr>
              <a:t>(</a:t>
            </a:r>
            <a:r>
              <a:rPr lang="en-US" sz="1200" dirty="0" err="1" smtClean="0">
                <a:solidFill>
                  <a:schemeClr val="tx1">
                    <a:lumMod val="85000"/>
                    <a:lumOff val="15000"/>
                  </a:schemeClr>
                </a:solidFill>
                <a:latin typeface="Times New Roman" pitchFamily="18" charset="0"/>
                <a:cs typeface="Times New Roman" pitchFamily="18" charset="0"/>
              </a:rPr>
              <a:t>Hitt</a:t>
            </a:r>
            <a:r>
              <a:rPr lang="en-US" sz="1200" dirty="0" smtClean="0">
                <a:solidFill>
                  <a:schemeClr val="tx1">
                    <a:lumMod val="85000"/>
                    <a:lumOff val="15000"/>
                  </a:schemeClr>
                </a:solidFill>
                <a:latin typeface="Times New Roman" pitchFamily="18" charset="0"/>
                <a:cs typeface="Times New Roman" pitchFamily="18" charset="0"/>
              </a:rPr>
              <a:t>, M., .Ireland, R., e </a:t>
            </a:r>
            <a:r>
              <a:rPr lang="en-US" sz="1200" dirty="0" err="1" smtClean="0">
                <a:solidFill>
                  <a:schemeClr val="tx1">
                    <a:lumMod val="85000"/>
                    <a:lumOff val="15000"/>
                  </a:schemeClr>
                </a:solidFill>
                <a:latin typeface="Times New Roman" pitchFamily="18" charset="0"/>
                <a:cs typeface="Times New Roman" pitchFamily="18" charset="0"/>
              </a:rPr>
              <a:t>Hoskisson</a:t>
            </a:r>
            <a:r>
              <a:rPr lang="en-US" sz="1200" dirty="0" smtClean="0">
                <a:solidFill>
                  <a:schemeClr val="tx1">
                    <a:lumMod val="85000"/>
                    <a:lumOff val="15000"/>
                  </a:schemeClr>
                </a:solidFill>
                <a:latin typeface="Times New Roman" pitchFamily="18" charset="0"/>
                <a:cs typeface="Times New Roman" pitchFamily="18" charset="0"/>
              </a:rPr>
              <a:t>, R.,  2011)</a:t>
            </a:r>
            <a:endParaRPr lang="pt-PT" sz="1200" dirty="0" smtClean="0">
              <a:solidFill>
                <a:schemeClr val="tx1">
                  <a:lumMod val="85000"/>
                  <a:lumOff val="15000"/>
                </a:schemeClr>
              </a:solidFill>
              <a:latin typeface="Times New Roman" pitchFamily="18" charset="0"/>
              <a:cs typeface="Times New Roman" pitchFamily="18" charset="0"/>
            </a:endParaRPr>
          </a:p>
        </p:txBody>
      </p:sp>
      <p:sp>
        <p:nvSpPr>
          <p:cNvPr id="24" name="Right Arrow 23"/>
          <p:cNvSpPr/>
          <p:nvPr/>
        </p:nvSpPr>
        <p:spPr>
          <a:xfrm>
            <a:off x="4716016" y="1340768"/>
            <a:ext cx="792088" cy="144016"/>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Subtitle 2"/>
          <p:cNvSpPr txBox="1">
            <a:spLocks/>
          </p:cNvSpPr>
          <p:nvPr/>
        </p:nvSpPr>
        <p:spPr>
          <a:xfrm>
            <a:off x="6804248" y="6309320"/>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75000"/>
                    <a:lumOff val="25000"/>
                  </a:schemeClr>
                </a:solidFill>
                <a:latin typeface="Times New Roman" pitchFamily="18" charset="0"/>
                <a:cs typeface="Times New Roman" pitchFamily="18" charset="0"/>
              </a:rPr>
              <a:t>(Fama, E. e </a:t>
            </a:r>
            <a:r>
              <a:rPr lang="pt-PT" sz="1400" dirty="0" err="1" smtClean="0">
                <a:solidFill>
                  <a:schemeClr val="tx1">
                    <a:lumMod val="75000"/>
                    <a:lumOff val="25000"/>
                  </a:schemeClr>
                </a:solidFill>
                <a:latin typeface="Times New Roman" pitchFamily="18" charset="0"/>
                <a:cs typeface="Times New Roman" pitchFamily="18" charset="0"/>
              </a:rPr>
              <a:t>Jensen</a:t>
            </a:r>
            <a:r>
              <a:rPr lang="pt-PT" sz="1400" dirty="0" smtClean="0">
                <a:solidFill>
                  <a:schemeClr val="tx1">
                    <a:lumMod val="75000"/>
                    <a:lumOff val="25000"/>
                  </a:schemeClr>
                </a:solidFill>
                <a:latin typeface="Times New Roman" pitchFamily="18" charset="0"/>
                <a:cs typeface="Times New Roman" pitchFamily="18" charset="0"/>
              </a:rPr>
              <a:t>, M., 1983)</a:t>
            </a:r>
            <a:endParaRPr lang="pt-PT" sz="1400" dirty="0">
              <a:solidFill>
                <a:schemeClr val="tx1">
                  <a:lumMod val="75000"/>
                  <a:lumOff val="2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94781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2" y="1701185"/>
            <a:ext cx="6192690" cy="459898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Subtitle 2"/>
          <p:cNvSpPr txBox="1">
            <a:spLocks/>
          </p:cNvSpPr>
          <p:nvPr/>
        </p:nvSpPr>
        <p:spPr>
          <a:xfrm>
            <a:off x="6520136" y="6381328"/>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75000"/>
                    <a:lumOff val="25000"/>
                  </a:schemeClr>
                </a:solidFill>
                <a:latin typeface="Times New Roman" pitchFamily="18" charset="0"/>
                <a:cs typeface="Times New Roman" pitchFamily="18" charset="0"/>
              </a:rPr>
              <a:t>(Fama, E. e </a:t>
            </a:r>
            <a:r>
              <a:rPr lang="pt-PT" sz="1400" dirty="0" err="1" smtClean="0">
                <a:solidFill>
                  <a:schemeClr val="tx1">
                    <a:lumMod val="75000"/>
                    <a:lumOff val="25000"/>
                  </a:schemeClr>
                </a:solidFill>
                <a:latin typeface="Times New Roman" pitchFamily="18" charset="0"/>
                <a:cs typeface="Times New Roman" pitchFamily="18" charset="0"/>
              </a:rPr>
              <a:t>Jensen</a:t>
            </a:r>
            <a:r>
              <a:rPr lang="pt-PT" sz="1400" dirty="0" smtClean="0">
                <a:solidFill>
                  <a:schemeClr val="tx1">
                    <a:lumMod val="75000"/>
                    <a:lumOff val="25000"/>
                  </a:schemeClr>
                </a:solidFill>
                <a:latin typeface="Times New Roman" pitchFamily="18" charset="0"/>
                <a:cs typeface="Times New Roman" pitchFamily="18" charset="0"/>
              </a:rPr>
              <a:t>, M., 1983)</a:t>
            </a:r>
            <a:endParaRPr lang="pt-PT" sz="1400" dirty="0">
              <a:solidFill>
                <a:schemeClr val="tx1">
                  <a:lumMod val="75000"/>
                  <a:lumOff val="25000"/>
                </a:schemeClr>
              </a:solidFill>
              <a:latin typeface="Times New Roman" pitchFamily="18" charset="0"/>
              <a:cs typeface="Times New Roman" pitchFamily="18" charset="0"/>
            </a:endParaRPr>
          </a:p>
        </p:txBody>
      </p:sp>
      <p:sp>
        <p:nvSpPr>
          <p:cNvPr id="14" name="Subtitle 2"/>
          <p:cNvSpPr txBox="1">
            <a:spLocks/>
          </p:cNvSpPr>
          <p:nvPr/>
        </p:nvSpPr>
        <p:spPr>
          <a:xfrm>
            <a:off x="0" y="1052736"/>
            <a:ext cx="9143999"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PT" sz="1800" b="1" u="sng" dirty="0" smtClean="0">
                <a:solidFill>
                  <a:schemeClr val="tx1">
                    <a:lumMod val="75000"/>
                    <a:lumOff val="25000"/>
                  </a:schemeClr>
                </a:solidFill>
                <a:latin typeface="Times New Roman" pitchFamily="18" charset="0"/>
                <a:cs typeface="Times New Roman" pitchFamily="18" charset="0"/>
              </a:rPr>
              <a:t/>
            </a:r>
            <a:br>
              <a:rPr lang="pt-PT" sz="1800" b="1" u="sng" dirty="0" smtClean="0">
                <a:solidFill>
                  <a:schemeClr val="tx1">
                    <a:lumMod val="75000"/>
                    <a:lumOff val="25000"/>
                  </a:schemeClr>
                </a:solidFill>
                <a:latin typeface="Times New Roman" pitchFamily="18" charset="0"/>
                <a:cs typeface="Times New Roman" pitchFamily="18" charset="0"/>
              </a:rPr>
            </a:br>
            <a:r>
              <a:rPr lang="pt-PT" sz="1800" b="1" u="sng" dirty="0" smtClean="0">
                <a:solidFill>
                  <a:schemeClr val="tx1">
                    <a:lumMod val="75000"/>
                    <a:lumOff val="25000"/>
                  </a:schemeClr>
                </a:solidFill>
                <a:latin typeface="Times New Roman" pitchFamily="18" charset="0"/>
                <a:cs typeface="Times New Roman" pitchFamily="18" charset="0"/>
              </a:rPr>
              <a:t>Processo de decisão na administração</a:t>
            </a:r>
          </a:p>
          <a:p>
            <a:endParaRPr lang="pt-PT" sz="2000" dirty="0">
              <a:solidFill>
                <a:schemeClr val="tx1">
                  <a:lumMod val="75000"/>
                  <a:lumOff val="25000"/>
                </a:schemeClr>
              </a:solidFill>
              <a:latin typeface="Times New Roman" pitchFamily="18" charset="0"/>
              <a:cs typeface="Times New Roman" pitchFamily="18" charset="0"/>
            </a:endParaRPr>
          </a:p>
        </p:txBody>
      </p:sp>
      <p:sp>
        <p:nvSpPr>
          <p:cNvPr id="7" name="Rectângulo 6"/>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da Agência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2002399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251520" y="1055192"/>
            <a:ext cx="8676456" cy="158172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pPr>
            <a:r>
              <a:rPr lang="pt-PT" sz="7200" dirty="0" smtClean="0">
                <a:solidFill>
                  <a:schemeClr val="tx1">
                    <a:lumMod val="85000"/>
                    <a:lumOff val="15000"/>
                  </a:schemeClr>
                </a:solidFill>
                <a:latin typeface="Times New Roman" pitchFamily="18" charset="0"/>
                <a:cs typeface="Times New Roman" pitchFamily="18" charset="0"/>
              </a:rPr>
              <a:t>Os gestores não tomam decisões de acordo com a maximização do valor dos acionistas mas sim com o intuito de maximizar a sua utilidade pessoal. </a:t>
            </a:r>
          </a:p>
          <a:p>
            <a:pPr>
              <a:lnSpc>
                <a:spcPct val="170000"/>
              </a:lnSpc>
              <a:buNone/>
            </a:pPr>
            <a:endParaRPr lang="pt-PT" sz="7200" dirty="0" smtClean="0">
              <a:solidFill>
                <a:schemeClr val="tx1">
                  <a:lumMod val="85000"/>
                  <a:lumOff val="15000"/>
                </a:schemeClr>
              </a:solidFill>
              <a:latin typeface="Times New Roman" pitchFamily="18" charset="0"/>
              <a:cs typeface="Times New Roman" pitchFamily="18" charset="0"/>
            </a:endParaRPr>
          </a:p>
          <a:p>
            <a:pPr>
              <a:lnSpc>
                <a:spcPct val="170000"/>
              </a:lnSpc>
            </a:pPr>
            <a:r>
              <a:rPr lang="pt-PT" sz="7200" dirty="0" smtClean="0">
                <a:latin typeface="Times New Roman" pitchFamily="18" charset="0"/>
                <a:cs typeface="Times New Roman" pitchFamily="18" charset="0"/>
              </a:rPr>
              <a:t>Interesses distintos                                        Oportunismos de Gestão</a:t>
            </a:r>
          </a:p>
          <a:p>
            <a:pPr>
              <a:lnSpc>
                <a:spcPct val="170000"/>
              </a:lnSpc>
            </a:pPr>
            <a:r>
              <a:rPr lang="pt-PT" sz="6400" dirty="0" smtClean="0">
                <a:latin typeface="Times New Roman" pitchFamily="18" charset="0"/>
                <a:cs typeface="Times New Roman" pitchFamily="18" charset="0"/>
              </a:rPr>
              <a:t>O Agente é visto como Oportunista, </a:t>
            </a:r>
            <a:r>
              <a:rPr lang="pt-PT" sz="6400" dirty="0" smtClean="0">
                <a:solidFill>
                  <a:schemeClr val="tx1">
                    <a:lumMod val="85000"/>
                    <a:lumOff val="15000"/>
                  </a:schemeClr>
                </a:solidFill>
                <a:latin typeface="Times New Roman" pitchFamily="18" charset="0"/>
                <a:cs typeface="Times New Roman" pitchFamily="18" charset="0"/>
              </a:rPr>
              <a:t>dando</a:t>
            </a:r>
            <a:r>
              <a:rPr lang="pt-PT" sz="6400" dirty="0" smtClean="0">
                <a:latin typeface="Times New Roman" pitchFamily="18" charset="0"/>
                <a:cs typeface="Times New Roman" pitchFamily="18" charset="0"/>
              </a:rPr>
              <a:t> preferência aos seus interesses e não aos do proprietário, o que pode provocar Custos de Agência.</a:t>
            </a:r>
          </a:p>
          <a:p>
            <a:pPr>
              <a:lnSpc>
                <a:spcPct val="170000"/>
              </a:lnSpc>
              <a:buNone/>
            </a:pPr>
            <a:endParaRPr lang="pt-PT" sz="7200" dirty="0" smtClean="0">
              <a:latin typeface="Times New Roman" pitchFamily="18" charset="0"/>
              <a:cs typeface="Times New Roman" pitchFamily="18" charset="0"/>
            </a:endParaRPr>
          </a:p>
          <a:p>
            <a:pPr>
              <a:lnSpc>
                <a:spcPct val="170000"/>
              </a:lnSpc>
            </a:pPr>
            <a:endParaRPr lang="pt-PT" sz="7200" dirty="0" smtClean="0">
              <a:solidFill>
                <a:schemeClr val="tx1">
                  <a:lumMod val="85000"/>
                  <a:lumOff val="15000"/>
                </a:schemeClr>
              </a:solidFill>
              <a:latin typeface="Times New Roman" pitchFamily="18" charset="0"/>
              <a:cs typeface="Times New Roman" pitchFamily="18" charset="0"/>
            </a:endParaRPr>
          </a:p>
          <a:p>
            <a:endParaRPr lang="pt-PT" sz="1400" dirty="0" smtClean="0"/>
          </a:p>
        </p:txBody>
      </p:sp>
      <p:sp>
        <p:nvSpPr>
          <p:cNvPr id="15" name="Subtitle 2"/>
          <p:cNvSpPr txBox="1">
            <a:spLocks/>
          </p:cNvSpPr>
          <p:nvPr/>
        </p:nvSpPr>
        <p:spPr>
          <a:xfrm>
            <a:off x="6660232" y="1988840"/>
            <a:ext cx="2592288" cy="36004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75000"/>
                    <a:lumOff val="25000"/>
                  </a:schemeClr>
                </a:solidFill>
                <a:latin typeface="Times New Roman" pitchFamily="18" charset="0"/>
                <a:cs typeface="Times New Roman" pitchFamily="18" charset="0"/>
              </a:rPr>
              <a:t>(</a:t>
            </a:r>
            <a:r>
              <a:rPr lang="pt-PT" sz="1400" dirty="0" err="1" smtClean="0">
                <a:solidFill>
                  <a:schemeClr val="tx1">
                    <a:lumMod val="75000"/>
                    <a:lumOff val="25000"/>
                  </a:schemeClr>
                </a:solidFill>
                <a:latin typeface="Times New Roman" pitchFamily="18" charset="0"/>
                <a:cs typeface="Times New Roman" pitchFamily="18" charset="0"/>
              </a:rPr>
              <a:t>Jensen</a:t>
            </a:r>
            <a:r>
              <a:rPr lang="pt-PT" sz="1400" dirty="0" smtClean="0">
                <a:solidFill>
                  <a:schemeClr val="tx1">
                    <a:lumMod val="75000"/>
                    <a:lumOff val="25000"/>
                  </a:schemeClr>
                </a:solidFill>
                <a:latin typeface="Times New Roman" pitchFamily="18" charset="0"/>
                <a:cs typeface="Times New Roman" pitchFamily="18" charset="0"/>
              </a:rPr>
              <a:t>, M. e </a:t>
            </a:r>
            <a:r>
              <a:rPr lang="pt-PT" sz="1400" dirty="0" err="1" smtClean="0">
                <a:solidFill>
                  <a:schemeClr val="tx1">
                    <a:lumMod val="75000"/>
                    <a:lumOff val="25000"/>
                  </a:schemeClr>
                </a:solidFill>
                <a:latin typeface="Times New Roman" pitchFamily="18" charset="0"/>
                <a:cs typeface="Times New Roman" pitchFamily="18" charset="0"/>
              </a:rPr>
              <a:t>Mecking</a:t>
            </a:r>
            <a:r>
              <a:rPr lang="pt-PT" sz="1400" dirty="0" smtClean="0">
                <a:solidFill>
                  <a:schemeClr val="tx1">
                    <a:lumMod val="75000"/>
                    <a:lumOff val="25000"/>
                  </a:schemeClr>
                </a:solidFill>
                <a:latin typeface="Times New Roman" pitchFamily="18" charset="0"/>
                <a:cs typeface="Times New Roman" pitchFamily="18" charset="0"/>
              </a:rPr>
              <a:t>, W., 1983)</a:t>
            </a:r>
            <a:endParaRPr lang="pt-PT" sz="1400" dirty="0">
              <a:solidFill>
                <a:schemeClr val="tx1">
                  <a:lumMod val="75000"/>
                  <a:lumOff val="25000"/>
                </a:schemeClr>
              </a:solidFill>
              <a:latin typeface="Times New Roman" pitchFamily="18" charset="0"/>
              <a:cs typeface="Times New Roman" pitchFamily="18" charset="0"/>
            </a:endParaRPr>
          </a:p>
        </p:txBody>
      </p:sp>
      <p:sp>
        <p:nvSpPr>
          <p:cNvPr id="17" name="Marcador de Posição de Conteúdo 2"/>
          <p:cNvSpPr>
            <a:spLocks noGrp="1"/>
          </p:cNvSpPr>
          <p:nvPr>
            <p:ph idx="1"/>
          </p:nvPr>
        </p:nvSpPr>
        <p:spPr>
          <a:xfrm>
            <a:off x="395536" y="4365104"/>
            <a:ext cx="8568952" cy="2376264"/>
          </a:xfrm>
        </p:spPr>
        <p:txBody>
          <a:bodyPr>
            <a:noAutofit/>
          </a:bodyPr>
          <a:lstStyle/>
          <a:p>
            <a:pPr>
              <a:lnSpc>
                <a:spcPct val="150000"/>
              </a:lnSpc>
              <a:buNone/>
            </a:pPr>
            <a:r>
              <a:rPr lang="pt-PT" sz="1800" b="1" u="sng" dirty="0" smtClean="0">
                <a:solidFill>
                  <a:schemeClr val="tx1">
                    <a:lumMod val="85000"/>
                    <a:lumOff val="15000"/>
                  </a:schemeClr>
                </a:solidFill>
                <a:latin typeface="Times New Roman" pitchFamily="18" charset="0"/>
                <a:cs typeface="Times New Roman" pitchFamily="18" charset="0"/>
              </a:rPr>
              <a:t>Os custos da agência são a soma de:</a:t>
            </a:r>
          </a:p>
          <a:p>
            <a:pPr lvl="1">
              <a:lnSpc>
                <a:spcPct val="150000"/>
              </a:lnSpc>
            </a:pPr>
            <a:r>
              <a:rPr lang="pt-PT" sz="1600" dirty="0" smtClean="0">
                <a:solidFill>
                  <a:schemeClr val="tx1">
                    <a:lumMod val="85000"/>
                    <a:lumOff val="15000"/>
                  </a:schemeClr>
                </a:solidFill>
                <a:latin typeface="Times New Roman" pitchFamily="18" charset="0"/>
                <a:cs typeface="Times New Roman" pitchFamily="18" charset="0"/>
              </a:rPr>
              <a:t>Despesas de supervisão por parte do principal;</a:t>
            </a:r>
          </a:p>
          <a:p>
            <a:pPr lvl="1">
              <a:lnSpc>
                <a:spcPct val="150000"/>
              </a:lnSpc>
            </a:pPr>
            <a:r>
              <a:rPr lang="pt-PT" sz="1600" dirty="0" smtClean="0">
                <a:solidFill>
                  <a:schemeClr val="tx1">
                    <a:lumMod val="85000"/>
                    <a:lumOff val="15000"/>
                  </a:schemeClr>
                </a:solidFill>
                <a:latin typeface="Times New Roman" pitchFamily="18" charset="0"/>
                <a:cs typeface="Times New Roman" pitchFamily="18" charset="0"/>
              </a:rPr>
              <a:t>Despesas com a conceção de garantias contratuais por parte do agente;</a:t>
            </a:r>
          </a:p>
          <a:p>
            <a:pPr lvl="1">
              <a:lnSpc>
                <a:spcPct val="150000"/>
              </a:lnSpc>
            </a:pPr>
            <a:r>
              <a:rPr lang="pt-PT" sz="1600" dirty="0" smtClean="0">
                <a:solidFill>
                  <a:schemeClr val="tx1">
                    <a:lumMod val="85000"/>
                    <a:lumOff val="15000"/>
                  </a:schemeClr>
                </a:solidFill>
                <a:latin typeface="Times New Roman" pitchFamily="18" charset="0"/>
                <a:cs typeface="Times New Roman" pitchFamily="18" charset="0"/>
              </a:rPr>
              <a:t>Perdas residuais, decorrentes da perda de riqueza pelos acionistas devido ao comportamento divergente dos agentes em relação ao objetivo de maximização de riqueza dos acionistas</a:t>
            </a:r>
            <a:endParaRPr lang="pt-PT" sz="1600" dirty="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da Agência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10" name="Rectangle 9"/>
          <p:cNvSpPr/>
          <p:nvPr/>
        </p:nvSpPr>
        <p:spPr>
          <a:xfrm>
            <a:off x="5662214" y="6397878"/>
            <a:ext cx="3481786"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
        <p:nvSpPr>
          <p:cNvPr id="11" name="Right Arrow 10"/>
          <p:cNvSpPr/>
          <p:nvPr/>
        </p:nvSpPr>
        <p:spPr>
          <a:xfrm>
            <a:off x="2843808" y="2636912"/>
            <a:ext cx="1368152" cy="144016"/>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5662214" y="3645024"/>
            <a:ext cx="3481786"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2196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arcador de Posição de Conteúdo 2"/>
          <p:cNvSpPr>
            <a:spLocks noGrp="1"/>
          </p:cNvSpPr>
          <p:nvPr>
            <p:ph idx="1"/>
          </p:nvPr>
        </p:nvSpPr>
        <p:spPr>
          <a:xfrm>
            <a:off x="395536" y="840786"/>
            <a:ext cx="8568952" cy="432048"/>
          </a:xfrm>
        </p:spPr>
        <p:txBody>
          <a:bodyPr>
            <a:noAutofit/>
          </a:bodyPr>
          <a:lstStyle/>
          <a:p>
            <a:pPr>
              <a:lnSpc>
                <a:spcPct val="150000"/>
              </a:lnSpc>
              <a:buNone/>
            </a:pPr>
            <a:r>
              <a:rPr lang="pt-PT" sz="2000" b="1" u="sng" dirty="0" smtClean="0">
                <a:solidFill>
                  <a:schemeClr val="tx1">
                    <a:lumMod val="85000"/>
                    <a:lumOff val="15000"/>
                  </a:schemeClr>
                </a:solidFill>
                <a:latin typeface="Times New Roman" pitchFamily="18" charset="0"/>
                <a:cs typeface="Times New Roman" pitchFamily="18" charset="0"/>
              </a:rPr>
              <a:t>Exemplo de Problema de Agência:                                       </a:t>
            </a:r>
            <a:endParaRPr lang="pt-PT" sz="1600" b="1" u="sng" dirty="0" smtClean="0">
              <a:solidFill>
                <a:schemeClr val="tx1">
                  <a:lumMod val="85000"/>
                  <a:lumOff val="15000"/>
                </a:schemeClr>
              </a:solidFill>
              <a:latin typeface="Times New Roman" pitchFamily="18" charset="0"/>
              <a:cs typeface="Times New Roman" pitchFamily="18" charset="0"/>
            </a:endParaRPr>
          </a:p>
          <a:p>
            <a:pPr>
              <a:lnSpc>
                <a:spcPct val="150000"/>
              </a:lnSpc>
              <a:buNone/>
            </a:pPr>
            <a:r>
              <a:rPr lang="pt-PT" sz="1600" b="1" dirty="0">
                <a:solidFill>
                  <a:schemeClr val="tx1">
                    <a:lumMod val="85000"/>
                    <a:lumOff val="15000"/>
                  </a:schemeClr>
                </a:solidFill>
                <a:latin typeface="Times New Roman" pitchFamily="18" charset="0"/>
                <a:cs typeface="Times New Roman" pitchFamily="18" charset="0"/>
              </a:rPr>
              <a:t> </a:t>
            </a:r>
            <a:r>
              <a:rPr lang="pt-PT" sz="1600" b="1" dirty="0" smtClean="0">
                <a:solidFill>
                  <a:schemeClr val="tx1">
                    <a:lumMod val="85000"/>
                    <a:lumOff val="15000"/>
                  </a:schemeClr>
                </a:solidFill>
                <a:latin typeface="Times New Roman" pitchFamily="18" charset="0"/>
                <a:cs typeface="Times New Roman" pitchFamily="18" charset="0"/>
              </a:rPr>
              <a:t>                                                    </a:t>
            </a:r>
          </a:p>
          <a:p>
            <a:pPr>
              <a:lnSpc>
                <a:spcPct val="150000"/>
              </a:lnSpc>
              <a:buNone/>
            </a:pPr>
            <a:r>
              <a:rPr lang="pt-PT" sz="1600" dirty="0" smtClean="0">
                <a:solidFill>
                  <a:schemeClr val="tx1">
                    <a:lumMod val="85000"/>
                    <a:lumOff val="15000"/>
                  </a:schemeClr>
                </a:solidFill>
                <a:latin typeface="Times New Roman" pitchFamily="18" charset="0"/>
                <a:cs typeface="Times New Roman" pitchFamily="18" charset="0"/>
              </a:rPr>
              <a:t>                                      </a:t>
            </a:r>
            <a:endParaRPr lang="pt-PT" sz="1600" dirty="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da Agência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10" name="Rectangle 9"/>
          <p:cNvSpPr/>
          <p:nvPr/>
        </p:nvSpPr>
        <p:spPr>
          <a:xfrm>
            <a:off x="3222699" y="6397878"/>
            <a:ext cx="5921301"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Elaborado</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pelos</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Alunos</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citado</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por</a:t>
            </a:r>
            <a:r>
              <a:rPr lang="en-US" sz="1400" dirty="0" smtClean="0">
                <a:solidFill>
                  <a:schemeClr val="tx1">
                    <a:lumMod val="85000"/>
                    <a:lumOff val="15000"/>
                  </a:schemeClr>
                </a:solidFill>
                <a:latin typeface="Times New Roman" pitchFamily="18" charset="0"/>
                <a:cs typeface="Times New Roman" pitchFamily="18" charset="0"/>
              </a:rPr>
              <a:t> </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grpSp>
        <p:nvGrpSpPr>
          <p:cNvPr id="7" name="Group 6"/>
          <p:cNvGrpSpPr/>
          <p:nvPr/>
        </p:nvGrpSpPr>
        <p:grpSpPr>
          <a:xfrm>
            <a:off x="179512" y="1916832"/>
            <a:ext cx="8856984" cy="3528392"/>
            <a:chOff x="179512" y="1916832"/>
            <a:chExt cx="8856984" cy="3528392"/>
          </a:xfrm>
        </p:grpSpPr>
        <p:sp>
          <p:nvSpPr>
            <p:cNvPr id="11" name="Right Arrow 10"/>
            <p:cNvSpPr/>
            <p:nvPr/>
          </p:nvSpPr>
          <p:spPr>
            <a:xfrm flipV="1">
              <a:off x="1547664" y="3212976"/>
              <a:ext cx="531900" cy="72008"/>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Rectangle 2"/>
            <p:cNvSpPr/>
            <p:nvPr/>
          </p:nvSpPr>
          <p:spPr>
            <a:xfrm>
              <a:off x="179512" y="2708920"/>
              <a:ext cx="1634102" cy="1036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600" dirty="0" smtClean="0">
                  <a:solidFill>
                    <a:schemeClr val="tx1"/>
                  </a:solidFill>
                </a:rPr>
                <a:t>Agente</a:t>
              </a:r>
              <a:r>
                <a:rPr lang="pt-PT" sz="1600" dirty="0" smtClean="0"/>
                <a:t> Aumentar a linha de produtos</a:t>
              </a:r>
              <a:endParaRPr lang="pt-PT" dirty="0"/>
            </a:p>
          </p:txBody>
        </p:sp>
        <p:sp>
          <p:nvSpPr>
            <p:cNvPr id="4" name="Rectangle 3"/>
            <p:cNvSpPr/>
            <p:nvPr/>
          </p:nvSpPr>
          <p:spPr>
            <a:xfrm>
              <a:off x="2123728" y="2420888"/>
              <a:ext cx="27084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b="1" dirty="0">
                  <a:solidFill>
                    <a:schemeClr val="tx1">
                      <a:lumMod val="85000"/>
                      <a:lumOff val="15000"/>
                    </a:schemeClr>
                  </a:solidFill>
                  <a:latin typeface="Times New Roman" pitchFamily="18" charset="0"/>
                  <a:cs typeface="Times New Roman" pitchFamily="18" charset="0"/>
                </a:rPr>
                <a:t>Empresa</a:t>
              </a:r>
              <a:r>
                <a:rPr lang="pt-PT" dirty="0" smtClean="0">
                  <a:solidFill>
                    <a:schemeClr val="tx1">
                      <a:lumMod val="85000"/>
                      <a:lumOff val="15000"/>
                    </a:schemeClr>
                  </a:solidFill>
                  <a:latin typeface="Times New Roman" pitchFamily="18" charset="0"/>
                  <a:cs typeface="Times New Roman" pitchFamily="18" charset="0"/>
                </a:rPr>
                <a:t> </a:t>
              </a:r>
            </a:p>
            <a:p>
              <a:pPr algn="ctr"/>
              <a:endParaRPr lang="pt-PT" dirty="0" smtClean="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bg1"/>
                  </a:solidFill>
                  <a:latin typeface="Times New Roman" pitchFamily="18" charset="0"/>
                  <a:cs typeface="Times New Roman" pitchFamily="18" charset="0"/>
                </a:rPr>
                <a:t>A</a:t>
              </a:r>
              <a:r>
                <a:rPr lang="pt-PT" sz="1600" dirty="0" smtClean="0">
                  <a:solidFill>
                    <a:schemeClr val="bg1"/>
                  </a:solidFill>
                  <a:latin typeface="Times New Roman" pitchFamily="18" charset="0"/>
                  <a:cs typeface="Times New Roman" pitchFamily="18" charset="0"/>
                </a:rPr>
                <a:t>umento Competitividade </a:t>
              </a:r>
              <a:r>
                <a:rPr lang="pt-PT" sz="1600" dirty="0">
                  <a:solidFill>
                    <a:schemeClr val="bg1"/>
                  </a:solidFill>
                  <a:latin typeface="Times New Roman" pitchFamily="18" charset="0"/>
                  <a:cs typeface="Times New Roman" pitchFamily="18" charset="0"/>
                </a:rPr>
                <a:t>Estratégica</a:t>
              </a:r>
              <a:endParaRPr lang="pt-PT" sz="1600" dirty="0">
                <a:solidFill>
                  <a:schemeClr val="bg1"/>
                </a:solidFill>
              </a:endParaRPr>
            </a:p>
          </p:txBody>
        </p:sp>
        <p:sp>
          <p:nvSpPr>
            <p:cNvPr id="14" name="Rectangle 13"/>
            <p:cNvSpPr/>
            <p:nvPr/>
          </p:nvSpPr>
          <p:spPr>
            <a:xfrm>
              <a:off x="6338658" y="1916832"/>
              <a:ext cx="269783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PT" sz="1600" dirty="0" smtClean="0">
                  <a:solidFill>
                    <a:schemeClr val="tx1"/>
                  </a:solidFill>
                </a:rPr>
                <a:t>Vantagem para o Agente</a:t>
              </a:r>
            </a:p>
            <a:p>
              <a:r>
                <a:rPr lang="pt-PT" sz="1600" dirty="0" smtClean="0"/>
                <a:t>» Estabilidade de empreso</a:t>
              </a:r>
            </a:p>
            <a:p>
              <a:r>
                <a:rPr lang="pt-PT" sz="1600" dirty="0" smtClean="0"/>
                <a:t>» Remuneração</a:t>
              </a:r>
              <a:endParaRPr lang="pt-PT" dirty="0"/>
            </a:p>
          </p:txBody>
        </p:sp>
        <p:sp>
          <p:nvSpPr>
            <p:cNvPr id="16" name="Right Arrow 15"/>
            <p:cNvSpPr/>
            <p:nvPr/>
          </p:nvSpPr>
          <p:spPr>
            <a:xfrm rot="20378640" flipV="1">
              <a:off x="5011841" y="2419486"/>
              <a:ext cx="1300745" cy="109807"/>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Right Arrow 19"/>
            <p:cNvSpPr/>
            <p:nvPr/>
          </p:nvSpPr>
          <p:spPr>
            <a:xfrm rot="20238144" flipV="1">
              <a:off x="5059256" y="3387673"/>
              <a:ext cx="1300745" cy="109807"/>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6338658" y="3055698"/>
              <a:ext cx="2697838" cy="877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600" dirty="0">
                  <a:solidFill>
                    <a:schemeClr val="tx1"/>
                  </a:solidFill>
                </a:rPr>
                <a:t>Vantagem para o </a:t>
              </a:r>
              <a:r>
                <a:rPr lang="pt-PT" sz="1600" dirty="0" smtClean="0">
                  <a:solidFill>
                    <a:schemeClr val="tx1"/>
                  </a:solidFill>
                </a:rPr>
                <a:t>Principal</a:t>
              </a:r>
              <a:endParaRPr lang="pt-PT" sz="1600" dirty="0"/>
            </a:p>
            <a:p>
              <a:r>
                <a:rPr lang="pt-PT" sz="1600" dirty="0" smtClean="0"/>
                <a:t>» Lucros</a:t>
              </a:r>
              <a:endParaRPr lang="pt-PT" dirty="0"/>
            </a:p>
          </p:txBody>
        </p:sp>
        <p:sp>
          <p:nvSpPr>
            <p:cNvPr id="22" name="Rectangle 21"/>
            <p:cNvSpPr/>
            <p:nvPr/>
          </p:nvSpPr>
          <p:spPr>
            <a:xfrm>
              <a:off x="6338658" y="4581128"/>
              <a:ext cx="269783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600" dirty="0" smtClean="0">
                  <a:solidFill>
                    <a:schemeClr val="tx1"/>
                  </a:solidFill>
                </a:rPr>
                <a:t>Desvantagem para o Principal</a:t>
              </a:r>
              <a:endParaRPr lang="pt-PT" sz="1600" dirty="0"/>
            </a:p>
            <a:p>
              <a:r>
                <a:rPr lang="pt-PT" sz="1600" dirty="0" smtClean="0"/>
                <a:t>» Custo de Agência</a:t>
              </a:r>
              <a:endParaRPr lang="pt-PT" dirty="0"/>
            </a:p>
          </p:txBody>
        </p:sp>
        <p:sp>
          <p:nvSpPr>
            <p:cNvPr id="24" name="Right Arrow 23"/>
            <p:cNvSpPr/>
            <p:nvPr/>
          </p:nvSpPr>
          <p:spPr>
            <a:xfrm flipV="1">
              <a:off x="5088439" y="4797151"/>
              <a:ext cx="1202629" cy="153731"/>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Rectangle 24"/>
            <p:cNvSpPr/>
            <p:nvPr/>
          </p:nvSpPr>
          <p:spPr>
            <a:xfrm>
              <a:off x="2123728" y="4149080"/>
              <a:ext cx="270846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 colaboradores</a:t>
              </a:r>
            </a:p>
            <a:p>
              <a:pPr algn="ctr"/>
              <a:r>
                <a:rPr lang="pt-PT" dirty="0" smtClean="0"/>
                <a:t>» Remuneração</a:t>
              </a:r>
            </a:p>
            <a:p>
              <a:pPr algn="ctr"/>
              <a:r>
                <a:rPr lang="pt-PT" dirty="0" smtClean="0"/>
                <a:t>» Mecanismos de controlo</a:t>
              </a:r>
              <a:endParaRPr lang="pt-PT" dirty="0"/>
            </a:p>
          </p:txBody>
        </p:sp>
      </p:grpSp>
    </p:spTree>
    <p:extLst>
      <p:ext uri="{BB962C8B-B14F-4D97-AF65-F5344CB8AC3E}">
        <p14:creationId xmlns="" xmlns:p14="http://schemas.microsoft.com/office/powerpoint/2010/main" val="1060821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23528" y="1196752"/>
            <a:ext cx="8568952"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buNone/>
            </a:pPr>
            <a:r>
              <a:rPr lang="pt-PT" sz="1800" dirty="0" smtClean="0">
                <a:solidFill>
                  <a:schemeClr val="tx1">
                    <a:lumMod val="85000"/>
                    <a:lumOff val="15000"/>
                  </a:schemeClr>
                </a:solidFill>
                <a:latin typeface="Times New Roman" pitchFamily="18" charset="0"/>
                <a:cs typeface="Times New Roman" pitchFamily="18" charset="0"/>
              </a:rPr>
              <a:t>“(...) desta separação entre propriedade e gestão nascem os (…) custos de agência que (…) conduzem à necessidade de instituir nas sociedades mecanismos de fiscalização efetivos da ação dos gestores”. </a:t>
            </a:r>
          </a:p>
        </p:txBody>
      </p:sp>
      <p:sp>
        <p:nvSpPr>
          <p:cNvPr id="5" name="Subtitle 2"/>
          <p:cNvSpPr txBox="1">
            <a:spLocks/>
          </p:cNvSpPr>
          <p:nvPr/>
        </p:nvSpPr>
        <p:spPr>
          <a:xfrm>
            <a:off x="7236296" y="2492896"/>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85000"/>
                    <a:lumOff val="15000"/>
                  </a:schemeClr>
                </a:solidFill>
                <a:latin typeface="Times New Roman" pitchFamily="18" charset="0"/>
                <a:cs typeface="Times New Roman" pitchFamily="18" charset="0"/>
              </a:rPr>
              <a:t>(Pinto, J</a:t>
            </a:r>
            <a:r>
              <a:rPr lang="pt-PT" sz="1400" i="1" dirty="0" smtClean="0">
                <a:solidFill>
                  <a:schemeClr val="tx1">
                    <a:lumMod val="85000"/>
                    <a:lumOff val="15000"/>
                  </a:schemeClr>
                </a:solidFill>
                <a:latin typeface="Times New Roman" pitchFamily="18" charset="0"/>
                <a:cs typeface="Times New Roman" pitchFamily="18" charset="0"/>
              </a:rPr>
              <a:t>. et al</a:t>
            </a:r>
            <a:r>
              <a:rPr lang="pt-PT" sz="1400" dirty="0" smtClean="0">
                <a:solidFill>
                  <a:schemeClr val="tx1">
                    <a:lumMod val="85000"/>
                    <a:lumOff val="15000"/>
                  </a:schemeClr>
                </a:solidFill>
                <a:latin typeface="Times New Roman" pitchFamily="18" charset="0"/>
                <a:cs typeface="Times New Roman" pitchFamily="18" charset="0"/>
              </a:rPr>
              <a:t>., 2013)</a:t>
            </a:r>
            <a:endParaRPr lang="pt-PT" sz="1400" dirty="0">
              <a:solidFill>
                <a:schemeClr val="tx1">
                  <a:lumMod val="85000"/>
                  <a:lumOff val="15000"/>
                </a:schemeClr>
              </a:solidFill>
              <a:latin typeface="Times New Roman" pitchFamily="18" charset="0"/>
              <a:cs typeface="Times New Roman" pitchFamily="18" charset="0"/>
            </a:endParaRPr>
          </a:p>
        </p:txBody>
      </p:sp>
      <p:sp>
        <p:nvSpPr>
          <p:cNvPr id="10" name="Rectângulo 9"/>
          <p:cNvSpPr/>
          <p:nvPr/>
        </p:nvSpPr>
        <p:spPr>
          <a:xfrm>
            <a:off x="683568" y="3917955"/>
            <a:ext cx="7632848" cy="2031325"/>
          </a:xfrm>
          <a:prstGeom prst="rect">
            <a:avLst/>
          </a:prstGeom>
        </p:spPr>
        <p:txBody>
          <a:bodyPr wrap="square">
            <a:spAutoFit/>
          </a:bodyPr>
          <a:lstStyle/>
          <a:p>
            <a:pPr algn="ctr"/>
            <a:r>
              <a:rPr lang="pt-PT" dirty="0" smtClean="0">
                <a:solidFill>
                  <a:schemeClr val="tx1">
                    <a:lumMod val="85000"/>
                    <a:lumOff val="15000"/>
                  </a:schemeClr>
                </a:solidFill>
                <a:latin typeface="Times New Roman" pitchFamily="18" charset="0"/>
                <a:cs typeface="Times New Roman" pitchFamily="18" charset="0"/>
              </a:rPr>
              <a:t>Monitorizar a atividade do Agente para prevenir abusos</a:t>
            </a:r>
          </a:p>
          <a:p>
            <a:pPr algn="ctr"/>
            <a:endParaRPr lang="pt-PT" dirty="0" smtClean="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tx1">
                    <a:lumMod val="85000"/>
                    <a:lumOff val="15000"/>
                  </a:schemeClr>
                </a:solidFill>
                <a:latin typeface="Times New Roman" pitchFamily="18" charset="0"/>
                <a:cs typeface="Times New Roman" pitchFamily="18" charset="0"/>
              </a:rPr>
              <a:t>Estabelecer mecanismos de </a:t>
            </a:r>
            <a:r>
              <a:rPr lang="pt-PT" dirty="0" err="1" smtClean="0">
                <a:solidFill>
                  <a:schemeClr val="tx1">
                    <a:lumMod val="85000"/>
                    <a:lumOff val="15000"/>
                  </a:schemeClr>
                </a:solidFill>
                <a:latin typeface="Times New Roman" pitchFamily="18" charset="0"/>
                <a:cs typeface="Times New Roman" pitchFamily="18" charset="0"/>
              </a:rPr>
              <a:t>Corporate</a:t>
            </a:r>
            <a:r>
              <a:rPr lang="pt-PT" dirty="0" smtClean="0">
                <a:solidFill>
                  <a:schemeClr val="tx1">
                    <a:lumMod val="85000"/>
                    <a:lumOff val="15000"/>
                  </a:schemeClr>
                </a:solidFill>
                <a:latin typeface="Times New Roman" pitchFamily="18" charset="0"/>
                <a:cs typeface="Times New Roman" pitchFamily="18" charset="0"/>
              </a:rPr>
              <a:t> </a:t>
            </a:r>
            <a:r>
              <a:rPr lang="pt-PT" dirty="0" err="1" smtClean="0">
                <a:solidFill>
                  <a:schemeClr val="tx1">
                    <a:lumMod val="85000"/>
                    <a:lumOff val="15000"/>
                  </a:schemeClr>
                </a:solidFill>
                <a:latin typeface="Times New Roman" pitchFamily="18" charset="0"/>
                <a:cs typeface="Times New Roman" pitchFamily="18" charset="0"/>
              </a:rPr>
              <a:t>Governance</a:t>
            </a:r>
            <a:endParaRPr lang="pt-PT" dirty="0" smtClean="0">
              <a:solidFill>
                <a:schemeClr val="tx1">
                  <a:lumMod val="85000"/>
                  <a:lumOff val="15000"/>
                </a:schemeClr>
              </a:solidFill>
              <a:latin typeface="Times New Roman" pitchFamily="18" charset="0"/>
              <a:cs typeface="Times New Roman" pitchFamily="18" charset="0"/>
            </a:endParaRPr>
          </a:p>
          <a:p>
            <a:pPr algn="ctr">
              <a:buFont typeface="Arial" pitchFamily="34" charset="0"/>
              <a:buChar char="•"/>
            </a:pPr>
            <a:endParaRPr lang="pt-PT" dirty="0" smtClean="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tx1">
                    <a:lumMod val="85000"/>
                    <a:lumOff val="15000"/>
                  </a:schemeClr>
                </a:solidFill>
                <a:latin typeface="Times New Roman" pitchFamily="18" charset="0"/>
                <a:cs typeface="Times New Roman" pitchFamily="18" charset="0"/>
              </a:rPr>
              <a:t>Mecanismos internos e Mecanismos externos à sociedade </a:t>
            </a:r>
          </a:p>
          <a:p>
            <a:pPr algn="ctr">
              <a:buFont typeface="Arial" pitchFamily="34" charset="0"/>
              <a:buChar char="•"/>
            </a:pPr>
            <a:endParaRPr lang="pt-PT" dirty="0" smtClean="0">
              <a:solidFill>
                <a:schemeClr val="tx1">
                  <a:lumMod val="85000"/>
                  <a:lumOff val="15000"/>
                </a:schemeClr>
              </a:solidFill>
              <a:latin typeface="Times New Roman" pitchFamily="18" charset="0"/>
              <a:cs typeface="Times New Roman" pitchFamily="18" charset="0"/>
            </a:endParaRPr>
          </a:p>
          <a:p>
            <a:pPr algn="ctr"/>
            <a:endParaRPr lang="pt-PT" dirty="0">
              <a:solidFill>
                <a:schemeClr val="tx1">
                  <a:lumMod val="85000"/>
                  <a:lumOff val="15000"/>
                </a:schemeClr>
              </a:solidFill>
              <a:latin typeface="Times New Roman" pitchFamily="18" charset="0"/>
              <a:cs typeface="Times New Roman" pitchFamily="18" charset="0"/>
            </a:endParaRPr>
          </a:p>
        </p:txBody>
      </p:sp>
      <p:sp>
        <p:nvSpPr>
          <p:cNvPr id="13" name="Rectângulo 12"/>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da Agência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12" name="Rectangle 11"/>
          <p:cNvSpPr/>
          <p:nvPr/>
        </p:nvSpPr>
        <p:spPr>
          <a:xfrm>
            <a:off x="5662214" y="6325870"/>
            <a:ext cx="3481786"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23428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51520" y="1268760"/>
            <a:ext cx="8640960" cy="4104456"/>
          </a:xfrm>
        </p:spPr>
        <p:txBody>
          <a:bodyPr>
            <a:normAutofit/>
          </a:bodyPr>
          <a:lstStyle/>
          <a:p>
            <a:pPr algn="ctr">
              <a:lnSpc>
                <a:spcPct val="200000"/>
              </a:lnSpc>
              <a:buNone/>
            </a:pPr>
            <a:r>
              <a:rPr lang="pt-PT" sz="2000" dirty="0" smtClean="0">
                <a:solidFill>
                  <a:schemeClr val="tx1">
                    <a:lumMod val="85000"/>
                    <a:lumOff val="15000"/>
                  </a:schemeClr>
                </a:solidFill>
                <a:latin typeface="Times New Roman" pitchFamily="18" charset="0"/>
                <a:cs typeface="Times New Roman" pitchFamily="18" charset="0"/>
              </a:rPr>
              <a:t>Os mecanismos servem para gerir o relacionamento entre as partes interessadas e para determinar e controlar a direção estratégica e desempenho das organizações.</a:t>
            </a:r>
          </a:p>
          <a:p>
            <a:pPr>
              <a:lnSpc>
                <a:spcPct val="150000"/>
              </a:lnSpc>
              <a:buNone/>
            </a:pPr>
            <a:endParaRPr lang="pt-PT" sz="1800" dirty="0">
              <a:solidFill>
                <a:schemeClr val="tx1">
                  <a:lumMod val="85000"/>
                  <a:lumOff val="15000"/>
                </a:schemeClr>
              </a:solidFill>
              <a:latin typeface="Times New Roman" pitchFamily="18" charset="0"/>
              <a:cs typeface="Times New Roman" pitchFamily="18" charset="0"/>
            </a:endParaRPr>
          </a:p>
          <a:p>
            <a:pPr>
              <a:lnSpc>
                <a:spcPct val="150000"/>
              </a:lnSpc>
            </a:pPr>
            <a:r>
              <a:rPr lang="pt-PT" sz="1800" dirty="0" smtClean="0">
                <a:solidFill>
                  <a:schemeClr val="tx1">
                    <a:lumMod val="85000"/>
                    <a:lumOff val="15000"/>
                  </a:schemeClr>
                </a:solidFill>
                <a:latin typeface="Times New Roman" pitchFamily="18" charset="0"/>
                <a:cs typeface="Times New Roman" pitchFamily="18" charset="0"/>
              </a:rPr>
              <a:t>Mecanismos de controlo internos</a:t>
            </a:r>
          </a:p>
          <a:p>
            <a:pPr marL="0" indent="0">
              <a:lnSpc>
                <a:spcPct val="150000"/>
              </a:lnSpc>
              <a:buNone/>
            </a:pPr>
            <a:endParaRPr lang="pt-PT" sz="1800" dirty="0" smtClean="0">
              <a:solidFill>
                <a:schemeClr val="tx1">
                  <a:lumMod val="85000"/>
                  <a:lumOff val="15000"/>
                </a:schemeClr>
              </a:solidFill>
              <a:latin typeface="Times New Roman" pitchFamily="18" charset="0"/>
              <a:cs typeface="Times New Roman" pitchFamily="18" charset="0"/>
            </a:endParaRPr>
          </a:p>
          <a:p>
            <a:pPr>
              <a:lnSpc>
                <a:spcPct val="150000"/>
              </a:lnSpc>
            </a:pPr>
            <a:r>
              <a:rPr lang="pt-PT" sz="1800" dirty="0" smtClean="0">
                <a:solidFill>
                  <a:schemeClr val="tx1">
                    <a:lumMod val="85000"/>
                    <a:lumOff val="15000"/>
                  </a:schemeClr>
                </a:solidFill>
                <a:latin typeface="Times New Roman" pitchFamily="18" charset="0"/>
                <a:cs typeface="Times New Roman" pitchFamily="18" charset="0"/>
              </a:rPr>
              <a:t>Mecanismos de controlo externos</a:t>
            </a:r>
          </a:p>
          <a:p>
            <a:pPr marL="342900" lvl="8" indent="-342900" algn="r">
              <a:lnSpc>
                <a:spcPct val="150000"/>
              </a:lnSpc>
              <a:buNone/>
            </a:pPr>
            <a:endParaRPr lang="pt-PT" sz="1800" dirty="0" smtClean="0">
              <a:solidFill>
                <a:schemeClr val="tx1">
                  <a:lumMod val="85000"/>
                  <a:lumOff val="15000"/>
                </a:schemeClr>
              </a:solidFill>
              <a:latin typeface="Times New Roman" pitchFamily="18" charset="0"/>
              <a:cs typeface="Times New Roman" pitchFamily="18" charset="0"/>
            </a:endParaRPr>
          </a:p>
        </p:txBody>
      </p:sp>
      <p:sp>
        <p:nvSpPr>
          <p:cNvPr id="9" name="Rectângulo 8"/>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Corporate Governance - Mecanismos</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52226" name="AutoShape 2" descr="http://www.consult-llewellyn.com/wp-content/uploads/2011/11/Stakeholder-Management-Expert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pic>
        <p:nvPicPr>
          <p:cNvPr id="52227" name="Picture 3" descr="C:\Users\Família\Desktop\Stakeholder-Management-Expert1.jpg"/>
          <p:cNvPicPr>
            <a:picLocks noChangeAspect="1" noChangeArrowheads="1"/>
          </p:cNvPicPr>
          <p:nvPr/>
        </p:nvPicPr>
        <p:blipFill>
          <a:blip r:embed="rId2" cstate="print"/>
          <a:srcRect/>
          <a:stretch>
            <a:fillRect/>
          </a:stretch>
        </p:blipFill>
        <p:spPr bwMode="auto">
          <a:xfrm>
            <a:off x="5805369" y="3573016"/>
            <a:ext cx="3240360" cy="1989430"/>
          </a:xfrm>
          <a:prstGeom prst="rect">
            <a:avLst/>
          </a:prstGeom>
          <a:noFill/>
        </p:spPr>
      </p:pic>
      <p:sp>
        <p:nvSpPr>
          <p:cNvPr id="7" name="Rectangle 6"/>
          <p:cNvSpPr/>
          <p:nvPr/>
        </p:nvSpPr>
        <p:spPr>
          <a:xfrm>
            <a:off x="5707098" y="6261234"/>
            <a:ext cx="3436902"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itle 1"/>
          <p:cNvSpPr>
            <a:spLocks noGrp="1"/>
          </p:cNvSpPr>
          <p:nvPr>
            <p:ph type="title"/>
          </p:nvPr>
        </p:nvSpPr>
        <p:spPr>
          <a:xfrm>
            <a:off x="0" y="-27384"/>
            <a:ext cx="9144000" cy="836712"/>
          </a:xfrm>
        </p:spPr>
        <p:txBody>
          <a:bodyPr>
            <a:normAutofit/>
          </a:bodyPr>
          <a:lstStyle/>
          <a:p>
            <a:pPr marL="457200" indent="-457200"/>
            <a:r>
              <a:rPr lang="pt-PT" sz="3600" b="1" dirty="0" smtClean="0">
                <a:solidFill>
                  <a:schemeClr val="bg1">
                    <a:lumMod val="95000"/>
                  </a:schemeClr>
                </a:solidFill>
                <a:latin typeface="Times New Roman" pitchFamily="18" charset="0"/>
                <a:cs typeface="Times New Roman" pitchFamily="18" charset="0"/>
              </a:rPr>
              <a:t>Palavras – Chave</a:t>
            </a:r>
          </a:p>
        </p:txBody>
      </p:sp>
      <p:sp>
        <p:nvSpPr>
          <p:cNvPr id="3" name="Content Placeholder 2"/>
          <p:cNvSpPr>
            <a:spLocks noGrp="1"/>
          </p:cNvSpPr>
          <p:nvPr>
            <p:ph idx="1"/>
          </p:nvPr>
        </p:nvSpPr>
        <p:spPr>
          <a:xfrm>
            <a:off x="2411760" y="1628800"/>
            <a:ext cx="4824536" cy="4525963"/>
          </a:xfrm>
        </p:spPr>
        <p:txBody>
          <a:bodyPr>
            <a:noAutofit/>
          </a:bodyPr>
          <a:lstStyle/>
          <a:p>
            <a:pPr marL="457200" indent="-457200">
              <a:lnSpc>
                <a:spcPct val="150000"/>
              </a:lnSpc>
            </a:pPr>
            <a:r>
              <a:rPr lang="pt-PT" sz="2800" dirty="0" smtClean="0">
                <a:solidFill>
                  <a:schemeClr val="tx1">
                    <a:lumMod val="85000"/>
                    <a:lumOff val="15000"/>
                  </a:schemeClr>
                </a:solidFill>
                <a:latin typeface="Times New Roman" pitchFamily="18" charset="0"/>
                <a:cs typeface="Times New Roman" pitchFamily="18" charset="0"/>
              </a:rPr>
              <a:t>Corporate Governance</a:t>
            </a:r>
          </a:p>
          <a:p>
            <a:pPr marL="457200" indent="-457200">
              <a:lnSpc>
                <a:spcPct val="150000"/>
              </a:lnSpc>
            </a:pPr>
            <a:r>
              <a:rPr lang="pt-PT" sz="2800" dirty="0" smtClean="0">
                <a:solidFill>
                  <a:schemeClr val="tx1">
                    <a:lumMod val="85000"/>
                    <a:lumOff val="15000"/>
                  </a:schemeClr>
                </a:solidFill>
                <a:latin typeface="Times New Roman" pitchFamily="18" charset="0"/>
                <a:cs typeface="Times New Roman" pitchFamily="18" charset="0"/>
              </a:rPr>
              <a:t>Transparência</a:t>
            </a:r>
          </a:p>
          <a:p>
            <a:pPr marL="457200" indent="-457200">
              <a:lnSpc>
                <a:spcPct val="150000"/>
              </a:lnSpc>
            </a:pPr>
            <a:r>
              <a:rPr lang="pt-PT" sz="2800" dirty="0" smtClean="0">
                <a:solidFill>
                  <a:schemeClr val="tx1">
                    <a:lumMod val="85000"/>
                    <a:lumOff val="15000"/>
                  </a:schemeClr>
                </a:solidFill>
                <a:latin typeface="Times New Roman" pitchFamily="18" charset="0"/>
                <a:cs typeface="Times New Roman" pitchFamily="18" charset="0"/>
              </a:rPr>
              <a:t>Recomendações</a:t>
            </a:r>
          </a:p>
          <a:p>
            <a:pPr marL="457200" indent="-457200">
              <a:lnSpc>
                <a:spcPct val="150000"/>
              </a:lnSpc>
            </a:pPr>
            <a:r>
              <a:rPr lang="pt-PT" sz="2800" dirty="0" smtClean="0">
                <a:solidFill>
                  <a:schemeClr val="tx1">
                    <a:lumMod val="85000"/>
                    <a:lumOff val="15000"/>
                  </a:schemeClr>
                </a:solidFill>
                <a:latin typeface="Times New Roman" pitchFamily="18" charset="0"/>
                <a:cs typeface="Times New Roman" pitchFamily="18" charset="0"/>
              </a:rPr>
              <a:t>Monitorização</a:t>
            </a:r>
          </a:p>
          <a:p>
            <a:pPr marL="457200" indent="-457200">
              <a:lnSpc>
                <a:spcPct val="150000"/>
              </a:lnSpc>
            </a:pPr>
            <a:r>
              <a:rPr lang="pt-PT" sz="2800" dirty="0" smtClean="0">
                <a:solidFill>
                  <a:schemeClr val="tx1">
                    <a:lumMod val="85000"/>
                    <a:lumOff val="15000"/>
                  </a:schemeClr>
                </a:solidFill>
                <a:latin typeface="Times New Roman" pitchFamily="18" charset="0"/>
                <a:cs typeface="Times New Roman" pitchFamily="18" charset="0"/>
              </a:rPr>
              <a:t>Boas Práticas</a:t>
            </a:r>
          </a:p>
          <a:p>
            <a:pPr>
              <a:lnSpc>
                <a:spcPct val="150000"/>
              </a:lnSpc>
            </a:pPr>
            <a:endParaRPr lang="pt-PT" sz="2800" dirty="0" smtClean="0">
              <a:solidFill>
                <a:schemeClr val="tx1">
                  <a:lumMod val="85000"/>
                  <a:lumOff val="15000"/>
                </a:schemeClr>
              </a:solidFill>
              <a:latin typeface="Times New Roman" pitchFamily="18" charset="0"/>
              <a:cs typeface="Times New Roman" pitchFamily="18" charset="0"/>
            </a:endParaRPr>
          </a:p>
          <a:p>
            <a:pPr>
              <a:lnSpc>
                <a:spcPct val="150000"/>
              </a:lnSpc>
            </a:pPr>
            <a:endParaRPr lang="pt-PT" sz="2800" dirty="0" smtClean="0">
              <a:solidFill>
                <a:schemeClr val="tx1">
                  <a:lumMod val="85000"/>
                  <a:lumOff val="15000"/>
                </a:schemeClr>
              </a:solidFill>
              <a:latin typeface="Times New Roman" pitchFamily="18" charset="0"/>
              <a:cs typeface="Times New Roman" pitchFamily="18" charset="0"/>
            </a:endParaRPr>
          </a:p>
        </p:txBody>
      </p:sp>
      <p:sp>
        <p:nvSpPr>
          <p:cNvPr id="34818" name="AutoShape 2"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20" name="AutoShape 4"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22" name="AutoShape 6"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24" name="AutoShape 8"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26" name="AutoShape 10"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30" name="AutoShape 14"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32" name="AutoShape 16" descr="http://www.manutencaoesuprimentos.com.br/imagens/sao-paulo-ganha-museu-da-lampad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34" name="AutoShape 18" descr="http://www.papodeempreendedor.com.br/wp-content/uploads/papo_idei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36" name="AutoShape 20" descr="http://www.papodeempreendedor.com.br/wp-content/uploads/papo_idei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4838" name="AutoShape 22" descr="http://1.bp.blogspot.com/-AhCYwupA2es/TeZcclVfcuI/AAAAAAAAAFw/-cTb02NrTWE/s1600/lampada-ideia%255B1%255D.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pic>
        <p:nvPicPr>
          <p:cNvPr id="20" name="Picture 23" descr="C:\Users\Família\Desktop\papo_ideia.jpg"/>
          <p:cNvPicPr>
            <a:picLocks noChangeAspect="1" noChangeArrowheads="1"/>
          </p:cNvPicPr>
          <p:nvPr/>
        </p:nvPicPr>
        <p:blipFill>
          <a:blip r:embed="rId2" cstate="print"/>
          <a:srcRect l="13706" t="6081" r="13618" b="3415"/>
          <a:stretch>
            <a:fillRect/>
          </a:stretch>
        </p:blipFill>
        <p:spPr bwMode="auto">
          <a:xfrm>
            <a:off x="7452320" y="5301208"/>
            <a:ext cx="1547664" cy="1464754"/>
          </a:xfrm>
          <a:prstGeom prst="rect">
            <a:avLst/>
          </a:prstGeom>
          <a:noFill/>
        </p:spPr>
      </p:pic>
      <p:pic>
        <p:nvPicPr>
          <p:cNvPr id="22" name="Picture 23" descr="C:\Users\Família\Desktop\papo_ideia.jpg"/>
          <p:cNvPicPr>
            <a:picLocks noChangeAspect="1" noChangeArrowheads="1"/>
          </p:cNvPicPr>
          <p:nvPr/>
        </p:nvPicPr>
        <p:blipFill>
          <a:blip r:embed="rId2" cstate="print"/>
          <a:srcRect l="13706" t="6081" r="13618" b="3415"/>
          <a:stretch>
            <a:fillRect/>
          </a:stretch>
        </p:blipFill>
        <p:spPr bwMode="auto">
          <a:xfrm>
            <a:off x="7524328" y="3861048"/>
            <a:ext cx="1475656" cy="1396604"/>
          </a:xfrm>
          <a:prstGeom prst="rect">
            <a:avLst/>
          </a:prstGeom>
          <a:noFill/>
        </p:spPr>
      </p:pic>
      <p:pic>
        <p:nvPicPr>
          <p:cNvPr id="23" name="Picture 23" descr="C:\Users\Família\Desktop\papo_ideia.jpg"/>
          <p:cNvPicPr>
            <a:picLocks noChangeAspect="1" noChangeArrowheads="1"/>
          </p:cNvPicPr>
          <p:nvPr/>
        </p:nvPicPr>
        <p:blipFill>
          <a:blip r:embed="rId2" cstate="print"/>
          <a:srcRect l="13706" t="6081" r="13618" b="3415"/>
          <a:stretch>
            <a:fillRect/>
          </a:stretch>
        </p:blipFill>
        <p:spPr bwMode="auto">
          <a:xfrm>
            <a:off x="7528404" y="2420888"/>
            <a:ext cx="1471580" cy="1392746"/>
          </a:xfrm>
          <a:prstGeom prst="rect">
            <a:avLst/>
          </a:prstGeom>
          <a:noFill/>
        </p:spPr>
      </p:pic>
      <p:pic>
        <p:nvPicPr>
          <p:cNvPr id="24" name="Picture 23" descr="C:\Users\Família\Desktop\papo_ideia.jpg"/>
          <p:cNvPicPr>
            <a:picLocks noChangeAspect="1" noChangeArrowheads="1"/>
          </p:cNvPicPr>
          <p:nvPr/>
        </p:nvPicPr>
        <p:blipFill>
          <a:blip r:embed="rId2" cstate="print"/>
          <a:srcRect l="13706" t="6081" r="13618" b="3415"/>
          <a:stretch>
            <a:fillRect/>
          </a:stretch>
        </p:blipFill>
        <p:spPr bwMode="auto">
          <a:xfrm>
            <a:off x="7596336" y="1052736"/>
            <a:ext cx="1403648" cy="1328453"/>
          </a:xfrm>
          <a:prstGeom prst="rect">
            <a:avLst/>
          </a:prstGeom>
          <a:noFill/>
        </p:spPr>
      </p:pic>
    </p:spTree>
    <p:extLst>
      <p:ext uri="{BB962C8B-B14F-4D97-AF65-F5344CB8AC3E}">
        <p14:creationId xmlns="" xmlns:p14="http://schemas.microsoft.com/office/powerpoint/2010/main" val="3994849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7504" y="836712"/>
            <a:ext cx="8784976" cy="5262067"/>
          </a:xfrm>
        </p:spPr>
        <p:txBody>
          <a:bodyPr>
            <a:noAutofit/>
          </a:bodyPr>
          <a:lstStyle/>
          <a:p>
            <a:pPr>
              <a:lnSpc>
                <a:spcPct val="150000"/>
              </a:lnSpc>
              <a:buNone/>
            </a:pPr>
            <a:r>
              <a:rPr lang="pt-PT" sz="1800" b="1" dirty="0" smtClean="0">
                <a:solidFill>
                  <a:schemeClr val="tx1">
                    <a:lumMod val="85000"/>
                    <a:lumOff val="15000"/>
                  </a:schemeClr>
                </a:solidFill>
                <a:latin typeface="Times New Roman" pitchFamily="18" charset="0"/>
                <a:cs typeface="Times New Roman" pitchFamily="18" charset="0"/>
              </a:rPr>
              <a:t>Conselho Administrativo</a:t>
            </a:r>
          </a:p>
          <a:p>
            <a:pPr lvl="1">
              <a:lnSpc>
                <a:spcPct val="150000"/>
              </a:lnSpc>
            </a:pPr>
            <a:r>
              <a:rPr lang="pt-PT" sz="1800" dirty="0" smtClean="0">
                <a:solidFill>
                  <a:schemeClr val="tx1">
                    <a:lumMod val="85000"/>
                    <a:lumOff val="15000"/>
                  </a:schemeClr>
                </a:solidFill>
                <a:latin typeface="Times New Roman" pitchFamily="18" charset="0"/>
                <a:cs typeface="Times New Roman" pitchFamily="18" charset="0"/>
              </a:rPr>
              <a:t>Membros do conselho de administração supervisionam os gestores para garantir a maximizar a riqueza de seus acionistas;</a:t>
            </a:r>
            <a:endParaRPr lang="pt-PT" sz="1800" b="1" dirty="0" smtClean="0">
              <a:solidFill>
                <a:schemeClr val="tx1">
                  <a:lumMod val="85000"/>
                  <a:lumOff val="15000"/>
                </a:schemeClr>
              </a:solidFill>
              <a:latin typeface="Times New Roman" pitchFamily="18" charset="0"/>
              <a:cs typeface="Times New Roman" pitchFamily="18" charset="0"/>
            </a:endParaRPr>
          </a:p>
          <a:p>
            <a:pPr>
              <a:lnSpc>
                <a:spcPct val="150000"/>
              </a:lnSpc>
              <a:buNone/>
            </a:pPr>
            <a:endParaRPr lang="pt-PT" sz="1800" b="1" dirty="0" smtClean="0">
              <a:solidFill>
                <a:schemeClr val="tx1">
                  <a:lumMod val="85000"/>
                  <a:lumOff val="15000"/>
                </a:schemeClr>
              </a:solidFill>
              <a:latin typeface="Times New Roman" pitchFamily="18" charset="0"/>
              <a:cs typeface="Times New Roman" pitchFamily="18" charset="0"/>
            </a:endParaRPr>
          </a:p>
          <a:p>
            <a:pPr>
              <a:lnSpc>
                <a:spcPct val="150000"/>
              </a:lnSpc>
              <a:buNone/>
            </a:pPr>
            <a:r>
              <a:rPr lang="pt-PT" sz="1800" b="1" dirty="0" smtClean="0">
                <a:solidFill>
                  <a:schemeClr val="tx1">
                    <a:lumMod val="85000"/>
                    <a:lumOff val="15000"/>
                  </a:schemeClr>
                </a:solidFill>
                <a:latin typeface="Times New Roman" pitchFamily="18" charset="0"/>
                <a:cs typeface="Times New Roman" pitchFamily="18" charset="0"/>
              </a:rPr>
              <a:t>Estrutura da propriedade</a:t>
            </a:r>
          </a:p>
          <a:p>
            <a:pPr lvl="1">
              <a:lnSpc>
                <a:spcPct val="150000"/>
              </a:lnSpc>
            </a:pPr>
            <a:r>
              <a:rPr lang="pt-PT" sz="1800" dirty="0" smtClean="0">
                <a:solidFill>
                  <a:schemeClr val="tx1">
                    <a:lumMod val="85000"/>
                    <a:lumOff val="15000"/>
                  </a:schemeClr>
                </a:solidFill>
                <a:latin typeface="Times New Roman" pitchFamily="18" charset="0"/>
                <a:cs typeface="Times New Roman" pitchFamily="18" charset="0"/>
              </a:rPr>
              <a:t>Acionistas de grandes blocos são mais ativos quer nas exigências quer no controlo das decisões dos gestores;</a:t>
            </a:r>
            <a:endParaRPr lang="pt-PT" sz="1800" b="1" dirty="0" smtClean="0">
              <a:solidFill>
                <a:schemeClr val="tx1">
                  <a:lumMod val="85000"/>
                  <a:lumOff val="15000"/>
                </a:schemeClr>
              </a:solidFill>
              <a:latin typeface="Times New Roman" pitchFamily="18" charset="0"/>
              <a:cs typeface="Times New Roman" pitchFamily="18" charset="0"/>
            </a:endParaRPr>
          </a:p>
          <a:p>
            <a:pPr>
              <a:lnSpc>
                <a:spcPct val="150000"/>
              </a:lnSpc>
              <a:buNone/>
            </a:pPr>
            <a:endParaRPr lang="pt-PT" sz="1800" b="1" dirty="0" smtClean="0">
              <a:solidFill>
                <a:schemeClr val="tx1">
                  <a:lumMod val="85000"/>
                  <a:lumOff val="15000"/>
                </a:schemeClr>
              </a:solidFill>
              <a:latin typeface="Times New Roman" pitchFamily="18" charset="0"/>
              <a:cs typeface="Times New Roman" pitchFamily="18" charset="0"/>
            </a:endParaRPr>
          </a:p>
          <a:p>
            <a:pPr>
              <a:lnSpc>
                <a:spcPct val="150000"/>
              </a:lnSpc>
              <a:buNone/>
            </a:pPr>
            <a:r>
              <a:rPr lang="pt-PT" sz="1800" b="1" dirty="0" smtClean="0">
                <a:solidFill>
                  <a:schemeClr val="tx1">
                    <a:lumMod val="85000"/>
                    <a:lumOff val="15000"/>
                  </a:schemeClr>
                </a:solidFill>
                <a:latin typeface="Times New Roman" pitchFamily="18" charset="0"/>
                <a:cs typeface="Times New Roman" pitchFamily="18" charset="0"/>
              </a:rPr>
              <a:t>A remuneração dos executivos</a:t>
            </a:r>
          </a:p>
          <a:p>
            <a:pPr lvl="1" algn="just">
              <a:lnSpc>
                <a:spcPct val="150000"/>
              </a:lnSpc>
            </a:pPr>
            <a:r>
              <a:rPr lang="pt-PT" sz="1800" dirty="0" smtClean="0">
                <a:solidFill>
                  <a:schemeClr val="tx1">
                    <a:lumMod val="85000"/>
                    <a:lumOff val="15000"/>
                  </a:schemeClr>
                </a:solidFill>
                <a:latin typeface="Times New Roman" pitchFamily="18" charset="0"/>
                <a:cs typeface="Times New Roman" pitchFamily="18" charset="0"/>
              </a:rPr>
              <a:t>É um mecanismo que visa alinhar os interesses dos administradores e proprietários através de salários, bônus e remuneração de incentivo de longo prazo, tais como prêmios em ações;</a:t>
            </a:r>
            <a:r>
              <a:rPr lang="en-US" sz="1800" dirty="0" smtClean="0">
                <a:solidFill>
                  <a:schemeClr val="tx1">
                    <a:lumMod val="85000"/>
                    <a:lumOff val="15000"/>
                  </a:schemeClr>
                </a:solidFill>
                <a:latin typeface="Times New Roman" pitchFamily="18" charset="0"/>
                <a:cs typeface="Times New Roman" pitchFamily="18" charset="0"/>
              </a:rPr>
              <a:t> </a:t>
            </a:r>
          </a:p>
          <a:p>
            <a:pPr lvl="1" algn="just">
              <a:lnSpc>
                <a:spcPct val="150000"/>
              </a:lnSpc>
            </a:pPr>
            <a:endParaRPr lang="pt-PT" sz="18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Mecanismos de Controlo Interno</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6" name="Rectangle 5"/>
          <p:cNvSpPr/>
          <p:nvPr/>
        </p:nvSpPr>
        <p:spPr>
          <a:xfrm>
            <a:off x="5662213" y="6333242"/>
            <a:ext cx="3481787" cy="376834"/>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7504" y="836712"/>
            <a:ext cx="8784976" cy="5262067"/>
          </a:xfrm>
        </p:spPr>
        <p:txBody>
          <a:bodyPr>
            <a:noAutofit/>
          </a:bodyPr>
          <a:lstStyle/>
          <a:p>
            <a:pPr algn="just">
              <a:buNone/>
            </a:pPr>
            <a:endParaRPr lang="pt-PT" sz="1800" b="1" dirty="0" smtClean="0">
              <a:solidFill>
                <a:schemeClr val="tx1">
                  <a:lumMod val="85000"/>
                  <a:lumOff val="15000"/>
                </a:schemeClr>
              </a:solidFill>
              <a:latin typeface="Times New Roman" pitchFamily="18" charset="0"/>
              <a:cs typeface="Times New Roman" pitchFamily="18" charset="0"/>
            </a:endParaRPr>
          </a:p>
          <a:p>
            <a:pPr algn="just">
              <a:buNone/>
            </a:pPr>
            <a:endParaRPr lang="pt-PT" sz="1800" b="1" dirty="0" smtClean="0">
              <a:solidFill>
                <a:schemeClr val="tx1">
                  <a:lumMod val="85000"/>
                  <a:lumOff val="15000"/>
                </a:schemeClr>
              </a:solidFill>
              <a:latin typeface="Times New Roman" pitchFamily="18" charset="0"/>
              <a:cs typeface="Times New Roman" pitchFamily="18" charset="0"/>
            </a:endParaRPr>
          </a:p>
          <a:p>
            <a:pPr algn="just">
              <a:buNone/>
            </a:pPr>
            <a:endParaRPr lang="pt-PT" sz="1800" b="1" dirty="0">
              <a:solidFill>
                <a:schemeClr val="tx1">
                  <a:lumMod val="85000"/>
                  <a:lumOff val="15000"/>
                </a:schemeClr>
              </a:solidFill>
              <a:latin typeface="Times New Roman" pitchFamily="18" charset="0"/>
              <a:cs typeface="Times New Roman" pitchFamily="18" charset="0"/>
            </a:endParaRPr>
          </a:p>
          <a:p>
            <a:pPr algn="just">
              <a:buNone/>
            </a:pPr>
            <a:r>
              <a:rPr lang="pt-PT" sz="1800" b="1" dirty="0" smtClean="0">
                <a:solidFill>
                  <a:schemeClr val="tx1">
                    <a:lumMod val="85000"/>
                    <a:lumOff val="15000"/>
                  </a:schemeClr>
                </a:solidFill>
                <a:latin typeface="Times New Roman" pitchFamily="18" charset="0"/>
                <a:cs typeface="Times New Roman" pitchFamily="18" charset="0"/>
              </a:rPr>
              <a:t>Mercado de controlo</a:t>
            </a:r>
          </a:p>
          <a:p>
            <a:pPr lvl="1" algn="just">
              <a:lnSpc>
                <a:spcPct val="150000"/>
              </a:lnSpc>
            </a:pPr>
            <a:r>
              <a:rPr lang="pt-PT" sz="1800" dirty="0" smtClean="0">
                <a:solidFill>
                  <a:schemeClr val="tx1">
                    <a:lumMod val="85000"/>
                    <a:lumOff val="15000"/>
                  </a:schemeClr>
                </a:solidFill>
                <a:latin typeface="Times New Roman" pitchFamily="18" charset="0"/>
                <a:cs typeface="Times New Roman" pitchFamily="18" charset="0"/>
              </a:rPr>
              <a:t>O mercado de controlo é um mecanismo de controlo externo que se torna ativo quando os controles internos de uma empresa falhar</a:t>
            </a: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a:p>
            <a:pPr lvl="8" algn="r">
              <a:lnSpc>
                <a:spcPct val="150000"/>
              </a:lnSpc>
              <a:buNone/>
            </a:pPr>
            <a:endParaRPr lang="en-US" sz="1400" dirty="0" smtClean="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Mecanismos de Controlo Externo</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5" name="Rectangle 4"/>
          <p:cNvSpPr/>
          <p:nvPr/>
        </p:nvSpPr>
        <p:spPr>
          <a:xfrm>
            <a:off x="5662213" y="6333242"/>
            <a:ext cx="3481787" cy="376834"/>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pic>
        <p:nvPicPr>
          <p:cNvPr id="6" name="Picture 1" descr="C:\Users\Família\Desktop\image.jpg"/>
          <p:cNvPicPr>
            <a:picLocks noChangeAspect="1" noChangeArrowheads="1"/>
          </p:cNvPicPr>
          <p:nvPr/>
        </p:nvPicPr>
        <p:blipFill>
          <a:blip r:embed="rId2" cstate="print"/>
          <a:srcRect/>
          <a:stretch>
            <a:fillRect/>
          </a:stretch>
        </p:blipFill>
        <p:spPr bwMode="auto">
          <a:xfrm>
            <a:off x="611560" y="4585518"/>
            <a:ext cx="2921942" cy="193614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5580112" y="6361583"/>
            <a:ext cx="3528392" cy="307777"/>
          </a:xfrm>
          <a:prstGeom prst="rect">
            <a:avLst/>
          </a:prstGeom>
          <a:noFill/>
        </p:spPr>
        <p:txBody>
          <a:bodyPr wrap="square" rtlCol="0">
            <a:spAutoFit/>
          </a:bodyPr>
          <a:lstStyle/>
          <a:p>
            <a:r>
              <a:rPr lang="pt-PT" sz="1400" dirty="0" smtClean="0">
                <a:solidFill>
                  <a:schemeClr val="tx1">
                    <a:lumMod val="85000"/>
                    <a:lumOff val="15000"/>
                  </a:schemeClr>
                </a:solidFill>
                <a:latin typeface="Times New Roman" pitchFamily="18" charset="0"/>
                <a:cs typeface="Times New Roman" pitchFamily="18" charset="0"/>
              </a:rPr>
              <a:t>(Silveira, A., Barros, L. e  </a:t>
            </a:r>
            <a:r>
              <a:rPr lang="pt-PT" sz="1400" dirty="0" err="1" smtClean="0">
                <a:solidFill>
                  <a:schemeClr val="tx1">
                    <a:lumMod val="85000"/>
                    <a:lumOff val="15000"/>
                  </a:schemeClr>
                </a:solidFill>
                <a:latin typeface="Times New Roman" pitchFamily="18" charset="0"/>
                <a:cs typeface="Times New Roman" pitchFamily="18" charset="0"/>
              </a:rPr>
              <a:t>Famá</a:t>
            </a:r>
            <a:r>
              <a:rPr lang="pt-PT" sz="1400" dirty="0" smtClean="0">
                <a:solidFill>
                  <a:schemeClr val="tx1">
                    <a:lumMod val="85000"/>
                    <a:lumOff val="15000"/>
                  </a:schemeClr>
                </a:solidFill>
                <a:latin typeface="Times New Roman" pitchFamily="18" charset="0"/>
                <a:cs typeface="Times New Roman" pitchFamily="18" charset="0"/>
              </a:rPr>
              <a:t>, R., 2003)</a:t>
            </a:r>
            <a:endParaRPr lang="pt-PT" sz="1400" dirty="0">
              <a:solidFill>
                <a:schemeClr val="tx1">
                  <a:lumMod val="85000"/>
                  <a:lumOff val="15000"/>
                </a:schemeClr>
              </a:solidFill>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cstate="print"/>
          <a:srcRect l="26460" t="35724" r="26422" b="15355"/>
          <a:stretch>
            <a:fillRect/>
          </a:stretch>
        </p:blipFill>
        <p:spPr bwMode="auto">
          <a:xfrm>
            <a:off x="842931" y="1124744"/>
            <a:ext cx="7545493" cy="4896544"/>
          </a:xfrm>
          <a:prstGeom prst="rect">
            <a:avLst/>
          </a:prstGeom>
          <a:noFill/>
          <a:ln w="9525">
            <a:noFill/>
            <a:miter lim="800000"/>
            <a:headEnd/>
            <a:tailEnd/>
          </a:ln>
        </p:spPr>
      </p:pic>
      <p:sp>
        <p:nvSpPr>
          <p:cNvPr id="5" name="Rectângulo 4"/>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itle 1"/>
          <p:cNvSpPr txBox="1">
            <a:spLocks/>
          </p:cNvSpPr>
          <p:nvPr/>
        </p:nvSpPr>
        <p:spPr>
          <a:xfrm>
            <a:off x="-36512" y="-27384"/>
            <a:ext cx="9180512" cy="836712"/>
          </a:xfrm>
          <a:prstGeom prst="rect">
            <a:avLst/>
          </a:prstGeom>
        </p:spPr>
        <p:txBody>
          <a:bodyPr vert="horz" lIns="91440" tIns="45720" rIns="91440" bIns="45720" rtlCol="0" anchor="ctr">
            <a:normAutofit fontScale="92500"/>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Problema da Agência e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1594556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68152"/>
            <a:ext cx="8640960" cy="4781128"/>
          </a:xfrm>
        </p:spPr>
        <p:txBody>
          <a:bodyPr>
            <a:noAutofit/>
          </a:bodyPr>
          <a:lstStyle/>
          <a:p>
            <a:pPr>
              <a:lnSpc>
                <a:spcPct val="160000"/>
              </a:lnSpc>
            </a:pPr>
            <a:r>
              <a:rPr lang="pt-PT" sz="1800" dirty="0" smtClean="0">
                <a:solidFill>
                  <a:schemeClr val="tx1">
                    <a:lumMod val="85000"/>
                    <a:lumOff val="15000"/>
                  </a:schemeClr>
                </a:solidFill>
                <a:latin typeface="Times New Roman" pitchFamily="18" charset="0"/>
                <a:cs typeface="Times New Roman" pitchFamily="18" charset="0"/>
              </a:rPr>
              <a:t>Administradores executivos na sociedade                                    Fonte de Recursos</a:t>
            </a:r>
          </a:p>
          <a:p>
            <a:pPr>
              <a:lnSpc>
                <a:spcPct val="160000"/>
              </a:lnSpc>
            </a:pPr>
            <a:endParaRPr lang="pt-PT" sz="1800" dirty="0" smtClean="0">
              <a:solidFill>
                <a:schemeClr val="tx1">
                  <a:lumMod val="85000"/>
                  <a:lumOff val="15000"/>
                </a:schemeClr>
              </a:solidFill>
              <a:latin typeface="Times New Roman" pitchFamily="18" charset="0"/>
              <a:cs typeface="Times New Roman" pitchFamily="18" charset="0"/>
            </a:endParaRPr>
          </a:p>
          <a:p>
            <a:pPr>
              <a:lnSpc>
                <a:spcPct val="160000"/>
              </a:lnSpc>
            </a:pPr>
            <a:r>
              <a:rPr lang="pt-PT" sz="1800" dirty="0" smtClean="0">
                <a:solidFill>
                  <a:schemeClr val="tx1">
                    <a:lumMod val="85000"/>
                    <a:lumOff val="15000"/>
                  </a:schemeClr>
                </a:solidFill>
                <a:latin typeface="Times New Roman" pitchFamily="18" charset="0"/>
                <a:cs typeface="Times New Roman" pitchFamily="18" charset="0"/>
              </a:rPr>
              <a:t>Administradores não executivos                             Fontes de contactos e experiência</a:t>
            </a:r>
          </a:p>
          <a:p>
            <a:pPr marL="0" indent="0">
              <a:lnSpc>
                <a:spcPct val="160000"/>
              </a:lnSpc>
              <a:buNone/>
            </a:pPr>
            <a:endParaRPr lang="pt-PT" sz="1800" dirty="0">
              <a:solidFill>
                <a:schemeClr val="tx1">
                  <a:lumMod val="85000"/>
                  <a:lumOff val="15000"/>
                </a:schemeClr>
              </a:solidFill>
              <a:latin typeface="Times New Roman" pitchFamily="18" charset="0"/>
              <a:cs typeface="Times New Roman" pitchFamily="18" charset="0"/>
            </a:endParaRPr>
          </a:p>
          <a:p>
            <a:pPr>
              <a:lnSpc>
                <a:spcPct val="160000"/>
              </a:lnSpc>
            </a:pPr>
            <a:r>
              <a:rPr lang="pt-PT" sz="1800" dirty="0" smtClean="0">
                <a:solidFill>
                  <a:schemeClr val="tx1">
                    <a:lumMod val="85000"/>
                    <a:lumOff val="15000"/>
                  </a:schemeClr>
                </a:solidFill>
                <a:latin typeface="Times New Roman" pitchFamily="18" charset="0"/>
                <a:cs typeface="Times New Roman" pitchFamily="18" charset="0"/>
              </a:rPr>
              <a:t>Melhor Performance                                                         Aumentar valor da sociedade</a:t>
            </a:r>
          </a:p>
          <a:p>
            <a:pPr marL="0" indent="0">
              <a:lnSpc>
                <a:spcPct val="160000"/>
              </a:lnSpc>
              <a:buNone/>
            </a:pPr>
            <a:endParaRPr lang="pt-PT" sz="1800" dirty="0">
              <a:solidFill>
                <a:schemeClr val="tx1">
                  <a:lumMod val="85000"/>
                  <a:lumOff val="15000"/>
                </a:schemeClr>
              </a:solidFill>
              <a:latin typeface="Times New Roman" pitchFamily="18" charset="0"/>
              <a:cs typeface="Times New Roman" pitchFamily="18" charset="0"/>
            </a:endParaRPr>
          </a:p>
          <a:p>
            <a:pPr>
              <a:lnSpc>
                <a:spcPct val="160000"/>
              </a:lnSpc>
            </a:pPr>
            <a:endParaRPr lang="pt-PT" sz="1800" dirty="0" smtClean="0">
              <a:solidFill>
                <a:schemeClr val="tx1">
                  <a:lumMod val="85000"/>
                  <a:lumOff val="15000"/>
                </a:schemeClr>
              </a:solidFill>
              <a:latin typeface="Times New Roman" pitchFamily="18" charset="0"/>
              <a:cs typeface="Times New Roman" pitchFamily="18" charset="0"/>
            </a:endParaRPr>
          </a:p>
          <a:p>
            <a:pPr algn="ctr">
              <a:lnSpc>
                <a:spcPct val="200000"/>
              </a:lnSpc>
              <a:buNone/>
            </a:pPr>
            <a:r>
              <a:rPr lang="pt-PT" sz="1800" dirty="0" smtClean="0">
                <a:solidFill>
                  <a:schemeClr val="tx1">
                    <a:lumMod val="85000"/>
                    <a:lumOff val="15000"/>
                  </a:schemeClr>
                </a:solidFill>
                <a:latin typeface="Times New Roman" pitchFamily="18" charset="0"/>
                <a:cs typeface="Times New Roman" pitchFamily="18" charset="0"/>
              </a:rPr>
              <a:t>“Quando uma organização nomeia um indivíduo para o  quadro, espera que </a:t>
            </a:r>
            <a:r>
              <a:rPr lang="pt-PT" sz="1800" dirty="0">
                <a:solidFill>
                  <a:schemeClr val="tx1">
                    <a:lumMod val="85000"/>
                    <a:lumOff val="15000"/>
                  </a:schemeClr>
                </a:solidFill>
                <a:latin typeface="Times New Roman" pitchFamily="18" charset="0"/>
                <a:cs typeface="Times New Roman" pitchFamily="18" charset="0"/>
              </a:rPr>
              <a:t>o indivíduo </a:t>
            </a:r>
            <a:r>
              <a:rPr lang="pt-PT" sz="1800" dirty="0" smtClean="0">
                <a:solidFill>
                  <a:schemeClr val="tx1">
                    <a:lumMod val="85000"/>
                    <a:lumOff val="15000"/>
                  </a:schemeClr>
                </a:solidFill>
                <a:latin typeface="Times New Roman" pitchFamily="18" charset="0"/>
                <a:cs typeface="Times New Roman" pitchFamily="18" charset="0"/>
              </a:rPr>
              <a:t>venha a suportar a organização, se preocupe com os problemas da mesma, e a apresente variavelmente a outros, e que tente ajudá-la”</a:t>
            </a:r>
            <a:endParaRPr lang="pt-PT" sz="1800" dirty="0">
              <a:solidFill>
                <a:schemeClr val="tx1">
                  <a:lumMod val="85000"/>
                  <a:lumOff val="15000"/>
                </a:schemeClr>
              </a:solidFill>
              <a:latin typeface="Times New Roman" pitchFamily="18" charset="0"/>
              <a:cs typeface="Times New Roman" pitchFamily="18" charset="0"/>
            </a:endParaRPr>
          </a:p>
          <a:p>
            <a:pPr marL="0" indent="0">
              <a:lnSpc>
                <a:spcPct val="160000"/>
              </a:lnSpc>
              <a:buNone/>
            </a:pPr>
            <a:endParaRPr lang="pt-PT" sz="1800" dirty="0">
              <a:solidFill>
                <a:schemeClr val="tx1">
                  <a:lumMod val="85000"/>
                  <a:lumOff val="15000"/>
                </a:schemeClr>
              </a:solidFill>
              <a:latin typeface="Times New Roman" pitchFamily="18" charset="0"/>
              <a:cs typeface="Times New Roman" pitchFamily="18" charset="0"/>
            </a:endParaRPr>
          </a:p>
          <a:p>
            <a:pPr marL="0" indent="0">
              <a:lnSpc>
                <a:spcPct val="160000"/>
              </a:lnSpc>
              <a:buNone/>
            </a:pPr>
            <a:endParaRPr lang="pt-PT" sz="1800" dirty="0" smtClean="0">
              <a:solidFill>
                <a:schemeClr val="tx1">
                  <a:lumMod val="85000"/>
                  <a:lumOff val="15000"/>
                </a:schemeClr>
              </a:solidFill>
              <a:latin typeface="Times New Roman" pitchFamily="18" charset="0"/>
              <a:cs typeface="Times New Roman" pitchFamily="18" charset="0"/>
            </a:endParaRPr>
          </a:p>
          <a:p>
            <a:pPr marL="0" indent="0">
              <a:lnSpc>
                <a:spcPct val="160000"/>
              </a:lnSpc>
              <a:buNone/>
            </a:pPr>
            <a:endParaRPr lang="pt-PT" sz="1800" dirty="0" smtClean="0">
              <a:solidFill>
                <a:schemeClr val="tx1">
                  <a:lumMod val="85000"/>
                  <a:lumOff val="15000"/>
                </a:schemeClr>
              </a:solidFill>
              <a:latin typeface="Times New Roman" pitchFamily="18" charset="0"/>
              <a:cs typeface="Times New Roman" pitchFamily="18" charset="0"/>
            </a:endParaRPr>
          </a:p>
          <a:p>
            <a:pPr>
              <a:lnSpc>
                <a:spcPct val="160000"/>
              </a:lnSpc>
            </a:pPr>
            <a:endParaRPr lang="pt-PT" sz="1800" dirty="0">
              <a:solidFill>
                <a:schemeClr val="tx1">
                  <a:lumMod val="85000"/>
                  <a:lumOff val="15000"/>
                </a:schemeClr>
              </a:solidFill>
              <a:latin typeface="Times New Roman" pitchFamily="18" charset="0"/>
              <a:cs typeface="Times New Roman" pitchFamily="18" charset="0"/>
            </a:endParaRPr>
          </a:p>
        </p:txBody>
      </p:sp>
      <p:cxnSp>
        <p:nvCxnSpPr>
          <p:cNvPr id="9" name="Straight Arrow Connector 8"/>
          <p:cNvCxnSpPr/>
          <p:nvPr/>
        </p:nvCxnSpPr>
        <p:spPr>
          <a:xfrm>
            <a:off x="3024430" y="3429000"/>
            <a:ext cx="2555682"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3923928" y="2492896"/>
            <a:ext cx="1296144"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4845296" y="1484784"/>
            <a:ext cx="1526904"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sp>
        <p:nvSpPr>
          <p:cNvPr id="13" name="Subtitle 2"/>
          <p:cNvSpPr txBox="1">
            <a:spLocks/>
          </p:cNvSpPr>
          <p:nvPr/>
        </p:nvSpPr>
        <p:spPr>
          <a:xfrm>
            <a:off x="6300192" y="6309320"/>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pt-PT" sz="1400" dirty="0" smtClean="0">
                <a:solidFill>
                  <a:schemeClr val="tx1">
                    <a:lumMod val="85000"/>
                    <a:lumOff val="15000"/>
                  </a:schemeClr>
                </a:solidFill>
                <a:latin typeface="Times New Roman" pitchFamily="18" charset="0"/>
                <a:cs typeface="Times New Roman" pitchFamily="18" charset="0"/>
              </a:rPr>
              <a:t>(Clarke, T., 2008)</a:t>
            </a:r>
            <a:endParaRPr lang="pt-PT" sz="1400" dirty="0">
              <a:solidFill>
                <a:schemeClr val="tx1">
                  <a:lumMod val="85000"/>
                  <a:lumOff val="15000"/>
                </a:schemeClr>
              </a:solidFill>
              <a:latin typeface="Times New Roman" pitchFamily="18" charset="0"/>
              <a:cs typeface="Times New Roman" pitchFamily="18" charset="0"/>
            </a:endParaRPr>
          </a:p>
        </p:txBody>
      </p:sp>
      <p:sp>
        <p:nvSpPr>
          <p:cNvPr id="14" name="Subtitle 2"/>
          <p:cNvSpPr txBox="1">
            <a:spLocks/>
          </p:cNvSpPr>
          <p:nvPr/>
        </p:nvSpPr>
        <p:spPr>
          <a:xfrm>
            <a:off x="6551712" y="3861048"/>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Pfeffer</a:t>
            </a:r>
            <a:r>
              <a:rPr lang="en-US" sz="1400" dirty="0" smtClean="0">
                <a:solidFill>
                  <a:schemeClr val="tx1">
                    <a:lumMod val="85000"/>
                    <a:lumOff val="15000"/>
                  </a:schemeClr>
                </a:solidFill>
                <a:latin typeface="Times New Roman" pitchFamily="18" charset="0"/>
                <a:cs typeface="Times New Roman" pitchFamily="18" charset="0"/>
              </a:rPr>
              <a:t>, J. e </a:t>
            </a:r>
            <a:r>
              <a:rPr lang="en-US" sz="1400" dirty="0" err="1" smtClean="0">
                <a:solidFill>
                  <a:schemeClr val="tx1">
                    <a:lumMod val="85000"/>
                    <a:lumOff val="15000"/>
                  </a:schemeClr>
                </a:solidFill>
                <a:latin typeface="Times New Roman" pitchFamily="18" charset="0"/>
                <a:cs typeface="Times New Roman" pitchFamily="18" charset="0"/>
              </a:rPr>
              <a:t>Salancik</a:t>
            </a:r>
            <a:r>
              <a:rPr lang="en-US" sz="1400" dirty="0" smtClean="0">
                <a:solidFill>
                  <a:schemeClr val="tx1">
                    <a:lumMod val="85000"/>
                    <a:lumOff val="15000"/>
                  </a:schemeClr>
                </a:solidFill>
                <a:latin typeface="Times New Roman" pitchFamily="18" charset="0"/>
                <a:cs typeface="Times New Roman" pitchFamily="18" charset="0"/>
              </a:rPr>
              <a:t>, G., 1978</a:t>
            </a:r>
            <a:r>
              <a:rPr lang="pt-PT" sz="1400" dirty="0" smtClean="0">
                <a:solidFill>
                  <a:schemeClr val="tx1">
                    <a:lumMod val="85000"/>
                    <a:lumOff val="15000"/>
                  </a:schemeClr>
                </a:solidFill>
                <a:latin typeface="Times New Roman" pitchFamily="18" charset="0"/>
                <a:cs typeface="Times New Roman" pitchFamily="18" charset="0"/>
              </a:rPr>
              <a:t>)</a:t>
            </a:r>
            <a:endParaRPr lang="pt-PT" sz="1400" dirty="0">
              <a:solidFill>
                <a:schemeClr val="tx1">
                  <a:lumMod val="85000"/>
                  <a:lumOff val="15000"/>
                </a:schemeClr>
              </a:solidFill>
              <a:latin typeface="Times New Roman" pitchFamily="18" charset="0"/>
              <a:cs typeface="Times New Roman" pitchFamily="18" charset="0"/>
            </a:endParaRPr>
          </a:p>
        </p:txBody>
      </p:sp>
      <p:sp>
        <p:nvSpPr>
          <p:cNvPr id="10" name="Rectângulo 9"/>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a:t>
            </a:r>
            <a:r>
              <a:rPr lang="pt-PT" sz="3600" b="1" dirty="0" err="1" smtClean="0">
                <a:solidFill>
                  <a:schemeClr val="bg1">
                    <a:lumMod val="95000"/>
                  </a:schemeClr>
                </a:solidFill>
                <a:latin typeface="Times New Roman" pitchFamily="18" charset="0"/>
                <a:ea typeface="+mj-ea"/>
                <a:cs typeface="Times New Roman" pitchFamily="18" charset="0"/>
              </a:rPr>
              <a:t>Resource</a:t>
            </a:r>
            <a:r>
              <a:rPr lang="pt-PT" sz="3600" b="1" dirty="0" smtClean="0">
                <a:solidFill>
                  <a:schemeClr val="bg1">
                    <a:lumMod val="95000"/>
                  </a:schemeClr>
                </a:solidFill>
                <a:latin typeface="Times New Roman" pitchFamily="18" charset="0"/>
                <a:ea typeface="+mj-ea"/>
                <a:cs typeface="Times New Roman" pitchFamily="18" charset="0"/>
              </a:rPr>
              <a:t> </a:t>
            </a:r>
            <a:r>
              <a:rPr lang="pt-PT" sz="3600" b="1" dirty="0" err="1" smtClean="0">
                <a:solidFill>
                  <a:schemeClr val="bg1">
                    <a:lumMod val="95000"/>
                  </a:schemeClr>
                </a:solidFill>
                <a:latin typeface="Times New Roman" pitchFamily="18" charset="0"/>
                <a:ea typeface="+mj-ea"/>
                <a:cs typeface="Times New Roman" pitchFamily="18" charset="0"/>
              </a:rPr>
              <a:t>Dependence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1043409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856984" cy="5472608"/>
          </a:xfrm>
        </p:spPr>
        <p:txBody>
          <a:bodyPr>
            <a:normAutofit/>
          </a:bodyPr>
          <a:lstStyle/>
          <a:p>
            <a:r>
              <a:rPr lang="pt-PT" sz="1800" dirty="0" smtClean="0">
                <a:solidFill>
                  <a:schemeClr val="tx1">
                    <a:lumMod val="85000"/>
                    <a:lumOff val="15000"/>
                  </a:schemeClr>
                </a:solidFill>
                <a:latin typeface="Times New Roman" pitchFamily="18" charset="0"/>
                <a:cs typeface="Times New Roman" pitchFamily="18" charset="0"/>
              </a:rPr>
              <a:t>Governance</a:t>
            </a:r>
          </a:p>
          <a:p>
            <a:r>
              <a:rPr lang="pt-PT" sz="1800" dirty="0" smtClean="0">
                <a:solidFill>
                  <a:schemeClr val="tx1">
                    <a:lumMod val="85000"/>
                    <a:lumOff val="15000"/>
                  </a:schemeClr>
                </a:solidFill>
                <a:latin typeface="Times New Roman" pitchFamily="18" charset="0"/>
                <a:cs typeface="Times New Roman" pitchFamily="18" charset="0"/>
              </a:rPr>
              <a:t>Performance</a:t>
            </a:r>
          </a:p>
          <a:p>
            <a:r>
              <a:rPr lang="pt-PT" sz="1800" dirty="0" smtClean="0">
                <a:solidFill>
                  <a:schemeClr val="tx1">
                    <a:lumMod val="85000"/>
                    <a:lumOff val="15000"/>
                  </a:schemeClr>
                </a:solidFill>
                <a:latin typeface="Times New Roman" pitchFamily="18" charset="0"/>
                <a:cs typeface="Times New Roman" pitchFamily="18" charset="0"/>
              </a:rPr>
              <a:t>Interesses duvidosos dos accionistas</a:t>
            </a: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r>
              <a:rPr lang="pt-PT" sz="1800" dirty="0" smtClean="0">
                <a:solidFill>
                  <a:schemeClr val="tx1">
                    <a:lumMod val="85000"/>
                    <a:lumOff val="15000"/>
                  </a:schemeClr>
                </a:solidFill>
                <a:latin typeface="Times New Roman" pitchFamily="18" charset="0"/>
                <a:cs typeface="Times New Roman" pitchFamily="18" charset="0"/>
              </a:rPr>
              <a:t>Sociedade deve ser gerida em função dos interesses dos seus Stakeholder</a:t>
            </a:r>
          </a:p>
          <a:p>
            <a:r>
              <a:rPr lang="pt-PT" sz="1800" dirty="0" smtClean="0">
                <a:solidFill>
                  <a:schemeClr val="tx1">
                    <a:lumMod val="85000"/>
                    <a:lumOff val="15000"/>
                  </a:schemeClr>
                </a:solidFill>
                <a:latin typeface="Times New Roman" pitchFamily="18" charset="0"/>
                <a:cs typeface="Times New Roman" pitchFamily="18" charset="0"/>
              </a:rPr>
              <a:t>Sinergias entre vários grupos                            Participação activa no governo da sociedade         </a:t>
            </a:r>
          </a:p>
          <a:p>
            <a:pPr lvl="1">
              <a:buFontTx/>
              <a:buChar char="-"/>
            </a:pPr>
            <a:r>
              <a:rPr lang="pt-PT" sz="1800" dirty="0" smtClean="0">
                <a:solidFill>
                  <a:schemeClr val="tx1">
                    <a:lumMod val="85000"/>
                    <a:lumOff val="15000"/>
                  </a:schemeClr>
                </a:solidFill>
                <a:latin typeface="Times New Roman" pitchFamily="18" charset="0"/>
                <a:cs typeface="Times New Roman" pitchFamily="18" charset="0"/>
              </a:rPr>
              <a:t>Colaboradores  (elemento chave)</a:t>
            </a:r>
          </a:p>
          <a:p>
            <a:pPr lvl="1">
              <a:buFontTx/>
              <a:buChar char="-"/>
            </a:pPr>
            <a:r>
              <a:rPr lang="pt-PT" sz="1800" dirty="0">
                <a:solidFill>
                  <a:schemeClr val="tx1">
                    <a:lumMod val="85000"/>
                    <a:lumOff val="15000"/>
                  </a:schemeClr>
                </a:solidFill>
                <a:latin typeface="Times New Roman" pitchFamily="18" charset="0"/>
                <a:cs typeface="Times New Roman" pitchFamily="18" charset="0"/>
              </a:rPr>
              <a:t>F</a:t>
            </a:r>
            <a:r>
              <a:rPr lang="pt-PT" sz="1800" dirty="0" smtClean="0">
                <a:solidFill>
                  <a:schemeClr val="tx1">
                    <a:lumMod val="85000"/>
                    <a:lumOff val="15000"/>
                  </a:schemeClr>
                </a:solidFill>
                <a:latin typeface="Times New Roman" pitchFamily="18" charset="0"/>
                <a:cs typeface="Times New Roman" pitchFamily="18" charset="0"/>
              </a:rPr>
              <a:t>ornecedores</a:t>
            </a:r>
          </a:p>
          <a:p>
            <a:pPr lvl="1">
              <a:buFontTx/>
              <a:buChar char="-"/>
            </a:pPr>
            <a:r>
              <a:rPr lang="pt-PT" sz="1800" dirty="0" smtClean="0">
                <a:solidFill>
                  <a:schemeClr val="tx1">
                    <a:lumMod val="85000"/>
                    <a:lumOff val="15000"/>
                  </a:schemeClr>
                </a:solidFill>
                <a:latin typeface="Times New Roman" pitchFamily="18" charset="0"/>
                <a:cs typeface="Times New Roman" pitchFamily="18" charset="0"/>
              </a:rPr>
              <a:t>Clientes </a:t>
            </a:r>
          </a:p>
          <a:p>
            <a:pPr lvl="1">
              <a:buFontTx/>
              <a:buChar char="-"/>
            </a:pPr>
            <a:r>
              <a:rPr lang="pt-PT" sz="1800" dirty="0" smtClean="0">
                <a:solidFill>
                  <a:schemeClr val="tx1">
                    <a:lumMod val="85000"/>
                    <a:lumOff val="15000"/>
                  </a:schemeClr>
                </a:solidFill>
                <a:latin typeface="Times New Roman" pitchFamily="18" charset="0"/>
                <a:cs typeface="Times New Roman" pitchFamily="18" charset="0"/>
              </a:rPr>
              <a:t>Comunidades</a:t>
            </a:r>
          </a:p>
          <a:p>
            <a:pPr lvl="1">
              <a:buFontTx/>
              <a:buChar char="-"/>
            </a:pPr>
            <a:r>
              <a:rPr lang="pt-PT" sz="1800" dirty="0">
                <a:solidFill>
                  <a:schemeClr val="tx1">
                    <a:lumMod val="85000"/>
                    <a:lumOff val="15000"/>
                  </a:schemeClr>
                </a:solidFill>
                <a:latin typeface="Times New Roman" pitchFamily="18" charset="0"/>
                <a:cs typeface="Times New Roman" pitchFamily="18" charset="0"/>
              </a:rPr>
              <a:t>Ambiente </a:t>
            </a:r>
            <a:r>
              <a:rPr lang="pt-PT" sz="1800" dirty="0" smtClean="0">
                <a:solidFill>
                  <a:schemeClr val="tx1">
                    <a:lumMod val="85000"/>
                    <a:lumOff val="15000"/>
                  </a:schemeClr>
                </a:solidFill>
                <a:latin typeface="Times New Roman" pitchFamily="18" charset="0"/>
                <a:cs typeface="Times New Roman" pitchFamily="18" charset="0"/>
              </a:rPr>
              <a:t>                                                                         Gestão </a:t>
            </a:r>
            <a:r>
              <a:rPr lang="pt-PT" sz="1800" dirty="0">
                <a:solidFill>
                  <a:schemeClr val="tx1">
                    <a:lumMod val="85000"/>
                    <a:lumOff val="15000"/>
                  </a:schemeClr>
                </a:solidFill>
                <a:latin typeface="Times New Roman" pitchFamily="18" charset="0"/>
                <a:cs typeface="Times New Roman" pitchFamily="18" charset="0"/>
              </a:rPr>
              <a:t>de interesses </a:t>
            </a:r>
            <a:r>
              <a:rPr lang="pt-PT" sz="1800" dirty="0" smtClean="0">
                <a:solidFill>
                  <a:schemeClr val="tx1">
                    <a:lumMod val="85000"/>
                    <a:lumOff val="15000"/>
                  </a:schemeClr>
                </a:solidFill>
                <a:latin typeface="Times New Roman" pitchFamily="18" charset="0"/>
                <a:cs typeface="Times New Roman" pitchFamily="18" charset="0"/>
              </a:rPr>
              <a:t>com ética nos </a:t>
            </a:r>
            <a:r>
              <a:rPr lang="pt-PT" sz="1800" dirty="0">
                <a:solidFill>
                  <a:schemeClr val="tx1">
                    <a:lumMod val="85000"/>
                    <a:lumOff val="15000"/>
                  </a:schemeClr>
                </a:solidFill>
                <a:latin typeface="Times New Roman" pitchFamily="18" charset="0"/>
                <a:cs typeface="Times New Roman" pitchFamily="18" charset="0"/>
              </a:rPr>
              <a:t>negócios</a:t>
            </a:r>
            <a:endParaRPr lang="pt-PT" sz="1800" dirty="0" smtClean="0">
              <a:solidFill>
                <a:schemeClr val="tx1">
                  <a:lumMod val="85000"/>
                  <a:lumOff val="15000"/>
                </a:schemeClr>
              </a:solidFill>
              <a:latin typeface="Times New Roman" pitchFamily="18" charset="0"/>
              <a:cs typeface="Times New Roman" pitchFamily="18" charset="0"/>
            </a:endParaRPr>
          </a:p>
          <a:p>
            <a:pPr lvl="1">
              <a:buFontTx/>
              <a:buChar char="-"/>
            </a:pPr>
            <a:r>
              <a:rPr lang="pt-PT" sz="1800" dirty="0" smtClean="0">
                <a:solidFill>
                  <a:schemeClr val="tx1">
                    <a:lumMod val="85000"/>
                    <a:lumOff val="15000"/>
                  </a:schemeClr>
                </a:solidFill>
                <a:latin typeface="Times New Roman" pitchFamily="18" charset="0"/>
                <a:cs typeface="Times New Roman" pitchFamily="18" charset="0"/>
              </a:rPr>
              <a:t>Organização num todo    		</a:t>
            </a:r>
            <a:endParaRPr lang="pt-PT" sz="1800" dirty="0">
              <a:solidFill>
                <a:schemeClr val="tx1">
                  <a:lumMod val="85000"/>
                  <a:lumOff val="15000"/>
                </a:schemeClr>
              </a:solidFill>
              <a:latin typeface="Times New Roman" pitchFamily="18" charset="0"/>
              <a:cs typeface="Times New Roman" pitchFamily="18" charset="0"/>
            </a:endParaRPr>
          </a:p>
          <a:p>
            <a:pPr marL="457200" lvl="1" indent="0">
              <a:buNone/>
            </a:pPr>
            <a:endParaRPr lang="pt-PT" sz="1800" dirty="0" smtClean="0">
              <a:solidFill>
                <a:schemeClr val="tx1">
                  <a:lumMod val="85000"/>
                  <a:lumOff val="15000"/>
                </a:schemeClr>
              </a:solidFill>
              <a:latin typeface="Times New Roman" pitchFamily="18" charset="0"/>
              <a:cs typeface="Times New Roman" pitchFamily="18" charset="0"/>
            </a:endParaRPr>
          </a:p>
          <a:p>
            <a:r>
              <a:rPr lang="pt-PT" sz="1800" dirty="0" smtClean="0">
                <a:solidFill>
                  <a:schemeClr val="tx1">
                    <a:lumMod val="85000"/>
                    <a:lumOff val="15000"/>
                  </a:schemeClr>
                </a:solidFill>
                <a:latin typeface="Times New Roman" pitchFamily="18" charset="0"/>
                <a:cs typeface="Times New Roman" pitchFamily="18" charset="0"/>
              </a:rPr>
              <a:t>Dificuldade na distribuição do peso de cada Stakeholder na gestão das sociedades</a:t>
            </a: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p:txBody>
      </p:sp>
      <p:cxnSp>
        <p:nvCxnSpPr>
          <p:cNvPr id="4" name="Straight Arrow Connector 3"/>
          <p:cNvCxnSpPr/>
          <p:nvPr/>
        </p:nvCxnSpPr>
        <p:spPr>
          <a:xfrm>
            <a:off x="3419872" y="2924944"/>
            <a:ext cx="1296144"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7452320" y="3131462"/>
            <a:ext cx="0" cy="1161634"/>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sp>
        <p:nvSpPr>
          <p:cNvPr id="7" name="Subtitle 2"/>
          <p:cNvSpPr txBox="1">
            <a:spLocks/>
          </p:cNvSpPr>
          <p:nvPr/>
        </p:nvSpPr>
        <p:spPr>
          <a:xfrm>
            <a:off x="5652120" y="6309320"/>
            <a:ext cx="3491881" cy="3600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a:solidFill>
                  <a:schemeClr val="tx1">
                    <a:lumMod val="85000"/>
                    <a:lumOff val="15000"/>
                  </a:schemeClr>
                </a:solidFill>
                <a:latin typeface="Times New Roman" pitchFamily="18" charset="0"/>
                <a:cs typeface="Times New Roman" pitchFamily="18" charset="0"/>
              </a:rPr>
              <a:t>(Freman, 1984 </a:t>
            </a:r>
            <a:r>
              <a:rPr lang="pt-PT" sz="1400" dirty="0" smtClean="0">
                <a:solidFill>
                  <a:schemeClr val="tx1">
                    <a:lumMod val="85000"/>
                    <a:lumOff val="15000"/>
                  </a:schemeClr>
                </a:solidFill>
                <a:latin typeface="Times New Roman" pitchFamily="18" charset="0"/>
                <a:cs typeface="Times New Roman" pitchFamily="18" charset="0"/>
              </a:rPr>
              <a:t>, citado por Clarke, T., 2008)</a:t>
            </a:r>
            <a:endParaRPr lang="pt-PT" sz="1400" dirty="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892899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do </a:t>
            </a:r>
            <a:r>
              <a:rPr lang="pt-PT" sz="3600" b="1" dirty="0" err="1" smtClean="0">
                <a:solidFill>
                  <a:schemeClr val="bg1">
                    <a:lumMod val="95000"/>
                  </a:schemeClr>
                </a:solidFill>
                <a:latin typeface="Times New Roman" pitchFamily="18" charset="0"/>
                <a:ea typeface="+mj-ea"/>
                <a:cs typeface="Times New Roman" pitchFamily="18" charset="0"/>
              </a:rPr>
              <a:t>Stakeholder</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410539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784976" cy="5688632"/>
          </a:xfrm>
        </p:spPr>
        <p:txBody>
          <a:bodyPr>
            <a:normAutofit/>
          </a:bodyPr>
          <a:lstStyle/>
          <a:p>
            <a:r>
              <a:rPr lang="pt-PT" sz="1800" dirty="0" smtClean="0">
                <a:solidFill>
                  <a:schemeClr val="tx1">
                    <a:lumMod val="85000"/>
                    <a:lumOff val="15000"/>
                  </a:schemeClr>
                </a:solidFill>
                <a:latin typeface="Times New Roman" pitchFamily="18" charset="0"/>
                <a:cs typeface="Times New Roman" pitchFamily="18" charset="0"/>
              </a:rPr>
              <a:t>Potencial da motivação dos Gestores                                 Pro-organizacional </a:t>
            </a:r>
          </a:p>
          <a:p>
            <a:pPr lvl="1"/>
            <a:r>
              <a:rPr lang="pt-PT" sz="1800" dirty="0" smtClean="0">
                <a:solidFill>
                  <a:schemeClr val="tx1">
                    <a:lumMod val="85000"/>
                    <a:lumOff val="15000"/>
                  </a:schemeClr>
                </a:solidFill>
                <a:latin typeface="Times New Roman" pitchFamily="18" charset="0"/>
                <a:cs typeface="Times New Roman" pitchFamily="18" charset="0"/>
              </a:rPr>
              <a:t>Reconhecimento</a:t>
            </a:r>
          </a:p>
          <a:p>
            <a:pPr lvl="1"/>
            <a:r>
              <a:rPr lang="pt-PT" sz="1800" dirty="0" smtClean="0">
                <a:solidFill>
                  <a:schemeClr val="tx1">
                    <a:lumMod val="85000"/>
                    <a:lumOff val="15000"/>
                  </a:schemeClr>
                </a:solidFill>
                <a:latin typeface="Times New Roman" pitchFamily="18" charset="0"/>
                <a:cs typeface="Times New Roman" pitchFamily="18" charset="0"/>
              </a:rPr>
              <a:t>Altruismo</a:t>
            </a:r>
          </a:p>
          <a:p>
            <a:pPr lvl="1"/>
            <a:r>
              <a:rPr lang="pt-PT" sz="1800" dirty="0" smtClean="0">
                <a:solidFill>
                  <a:schemeClr val="tx1">
                    <a:lumMod val="85000"/>
                    <a:lumOff val="15000"/>
                  </a:schemeClr>
                </a:solidFill>
                <a:latin typeface="Times New Roman" pitchFamily="18" charset="0"/>
                <a:cs typeface="Times New Roman" pitchFamily="18" charset="0"/>
              </a:rPr>
              <a:t>Responsabilidade</a:t>
            </a:r>
          </a:p>
          <a:p>
            <a:endParaRPr lang="pt-PT" sz="1800" dirty="0" smtClean="0">
              <a:solidFill>
                <a:schemeClr val="tx1">
                  <a:lumMod val="85000"/>
                  <a:lumOff val="15000"/>
                </a:schemeClr>
              </a:solidFill>
              <a:latin typeface="Times New Roman" pitchFamily="18" charset="0"/>
              <a:cs typeface="Times New Roman" pitchFamily="18" charset="0"/>
            </a:endParaRPr>
          </a:p>
          <a:p>
            <a:r>
              <a:rPr lang="pt-PT" sz="1800" dirty="0" smtClean="0">
                <a:solidFill>
                  <a:schemeClr val="tx1">
                    <a:lumMod val="85000"/>
                    <a:lumOff val="15000"/>
                  </a:schemeClr>
                </a:solidFill>
                <a:latin typeface="Times New Roman" pitchFamily="18" charset="0"/>
                <a:cs typeface="Times New Roman" pitchFamily="18" charset="0"/>
              </a:rPr>
              <a:t>Motivos dos Executivos Seniores</a:t>
            </a: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r>
              <a:rPr lang="pt-PT" sz="1800" dirty="0" smtClean="0">
                <a:solidFill>
                  <a:schemeClr val="tx1">
                    <a:lumMod val="85000"/>
                    <a:lumOff val="15000"/>
                  </a:schemeClr>
                </a:solidFill>
                <a:latin typeface="Times New Roman" pitchFamily="18" charset="0"/>
                <a:cs typeface="Times New Roman" pitchFamily="18" charset="0"/>
              </a:rPr>
              <a:t>Os interesses dos Gestores e dos Proprietários não têm de ser diferentes</a:t>
            </a:r>
          </a:p>
          <a:p>
            <a:r>
              <a:rPr lang="pt-PT" sz="1800" dirty="0" smtClean="0">
                <a:solidFill>
                  <a:schemeClr val="tx1">
                    <a:lumMod val="85000"/>
                    <a:lumOff val="15000"/>
                  </a:schemeClr>
                </a:solidFill>
                <a:latin typeface="Times New Roman" pitchFamily="18" charset="0"/>
                <a:cs typeface="Times New Roman" pitchFamily="18" charset="0"/>
              </a:rPr>
              <a:t>Ambos têm interesse em maximizar o valor da sociedade</a:t>
            </a: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r>
              <a:rPr lang="pt-PT" sz="1800" dirty="0" smtClean="0">
                <a:solidFill>
                  <a:schemeClr val="tx1">
                    <a:lumMod val="85000"/>
                    <a:lumOff val="15000"/>
                  </a:schemeClr>
                </a:solidFill>
                <a:latin typeface="Times New Roman" pitchFamily="18" charset="0"/>
                <a:cs typeface="Times New Roman" pitchFamily="18" charset="0"/>
              </a:rPr>
              <a:t>Proprietário Identifica os objectivos e a missão da Organização                  Performance</a:t>
            </a: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pPr marL="0" indent="0">
              <a:buNone/>
            </a:pPr>
            <a:endParaRPr lang="pt-PT" sz="1800" dirty="0" smtClean="0">
              <a:solidFill>
                <a:schemeClr val="tx1">
                  <a:lumMod val="85000"/>
                  <a:lumOff val="15000"/>
                </a:schemeClr>
              </a:solidFill>
              <a:latin typeface="Times New Roman" pitchFamily="18" charset="0"/>
              <a:cs typeface="Times New Roman" pitchFamily="18" charset="0"/>
            </a:endParaRPr>
          </a:p>
          <a:p>
            <a:pPr marL="0" indent="0">
              <a:buNone/>
            </a:pPr>
            <a:r>
              <a:rPr lang="pt-PT" sz="1800" b="1" u="sng" dirty="0" smtClean="0">
                <a:solidFill>
                  <a:schemeClr val="tx1">
                    <a:lumMod val="85000"/>
                    <a:lumOff val="15000"/>
                  </a:schemeClr>
                </a:solidFill>
                <a:latin typeface="Times New Roman" pitchFamily="18" charset="0"/>
                <a:cs typeface="Times New Roman" pitchFamily="18" charset="0"/>
              </a:rPr>
              <a:t>Recomendação:</a:t>
            </a:r>
          </a:p>
          <a:p>
            <a:r>
              <a:rPr lang="pt-PT" sz="1800" dirty="0" smtClean="0">
                <a:solidFill>
                  <a:schemeClr val="tx1">
                    <a:lumMod val="85000"/>
                    <a:lumOff val="15000"/>
                  </a:schemeClr>
                </a:solidFill>
                <a:latin typeface="Times New Roman" pitchFamily="18" charset="0"/>
                <a:cs typeface="Times New Roman" pitchFamily="18" charset="0"/>
              </a:rPr>
              <a:t>Presidente e o Administrador Executivo devem ser a mesma pessoa</a:t>
            </a:r>
          </a:p>
          <a:p>
            <a:r>
              <a:rPr lang="pt-PT" sz="1800" dirty="0" smtClean="0">
                <a:solidFill>
                  <a:schemeClr val="tx1">
                    <a:lumMod val="85000"/>
                    <a:lumOff val="15000"/>
                  </a:schemeClr>
                </a:solidFill>
                <a:latin typeface="Times New Roman" pitchFamily="18" charset="0"/>
                <a:cs typeface="Times New Roman" pitchFamily="18" charset="0"/>
              </a:rPr>
              <a:t>Preservar a força e a autoridade da liderança</a:t>
            </a:r>
          </a:p>
          <a:p>
            <a:endParaRPr lang="pt-PT" sz="1800" dirty="0">
              <a:solidFill>
                <a:schemeClr val="tx1">
                  <a:lumMod val="85000"/>
                  <a:lumOff val="15000"/>
                </a:schemeClr>
              </a:solidFill>
              <a:latin typeface="Times New Roman" pitchFamily="18" charset="0"/>
              <a:cs typeface="Times New Roman" pitchFamily="18" charset="0"/>
            </a:endParaRPr>
          </a:p>
        </p:txBody>
      </p:sp>
      <p:cxnSp>
        <p:nvCxnSpPr>
          <p:cNvPr id="4" name="Straight Arrow Connector 3"/>
          <p:cNvCxnSpPr/>
          <p:nvPr/>
        </p:nvCxnSpPr>
        <p:spPr>
          <a:xfrm>
            <a:off x="4283968" y="1268760"/>
            <a:ext cx="1296144"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6588224" y="4509120"/>
            <a:ext cx="648072"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sp>
        <p:nvSpPr>
          <p:cNvPr id="8" name="Subtitle 2"/>
          <p:cNvSpPr txBox="1">
            <a:spLocks/>
          </p:cNvSpPr>
          <p:nvPr/>
        </p:nvSpPr>
        <p:spPr>
          <a:xfrm>
            <a:off x="7493921" y="6373145"/>
            <a:ext cx="16206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PT" sz="1400" dirty="0" smtClean="0">
                <a:solidFill>
                  <a:schemeClr val="tx1">
                    <a:lumMod val="85000"/>
                    <a:lumOff val="15000"/>
                  </a:schemeClr>
                </a:solidFill>
                <a:latin typeface="Times New Roman" pitchFamily="18" charset="0"/>
                <a:cs typeface="Times New Roman" pitchFamily="18" charset="0"/>
              </a:rPr>
              <a:t>(Clarke, T., 2008)</a:t>
            </a:r>
            <a:endParaRPr lang="pt-PT" sz="1400" dirty="0">
              <a:solidFill>
                <a:schemeClr val="tx1">
                  <a:lumMod val="85000"/>
                  <a:lumOff val="15000"/>
                </a:schemeClr>
              </a:solidFill>
              <a:latin typeface="Times New Roman" pitchFamily="18" charset="0"/>
              <a:cs typeface="Times New Roman" pitchFamily="18" charset="0"/>
            </a:endParaRPr>
          </a:p>
        </p:txBody>
      </p:sp>
      <p:sp>
        <p:nvSpPr>
          <p:cNvPr id="7" name="Rectângulo 6"/>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Teoria do </a:t>
            </a:r>
            <a:r>
              <a:rPr lang="pt-PT" sz="3600" b="1" dirty="0" err="1" smtClean="0">
                <a:solidFill>
                  <a:schemeClr val="bg1">
                    <a:lumMod val="95000"/>
                  </a:schemeClr>
                </a:solidFill>
                <a:latin typeface="Times New Roman" pitchFamily="18" charset="0"/>
                <a:ea typeface="+mj-ea"/>
                <a:cs typeface="Times New Roman" pitchFamily="18" charset="0"/>
              </a:rPr>
              <a:t>Stewardship</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516367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81609" y="2132857"/>
            <a:ext cx="7230751" cy="395553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Subtitle 2"/>
          <p:cNvSpPr txBox="1">
            <a:spLocks/>
          </p:cNvSpPr>
          <p:nvPr/>
        </p:nvSpPr>
        <p:spPr>
          <a:xfrm>
            <a:off x="6520136" y="6381328"/>
            <a:ext cx="2592288"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400" dirty="0" smtClean="0">
                <a:solidFill>
                  <a:schemeClr val="tx1">
                    <a:lumMod val="85000"/>
                    <a:lumOff val="15000"/>
                  </a:schemeClr>
                </a:solidFill>
                <a:latin typeface="Times New Roman" pitchFamily="18" charset="0"/>
                <a:cs typeface="Times New Roman" pitchFamily="18" charset="0"/>
              </a:rPr>
              <a:t>(Franks, J. e Mayer, C., 1996)</a:t>
            </a:r>
            <a:endParaRPr lang="pt-PT" sz="1400" dirty="0">
              <a:solidFill>
                <a:schemeClr val="tx1">
                  <a:lumMod val="85000"/>
                  <a:lumOff val="15000"/>
                </a:schemeClr>
              </a:solidFill>
              <a:latin typeface="Times New Roman" pitchFamily="18" charset="0"/>
              <a:cs typeface="Times New Roman" pitchFamily="18" charset="0"/>
            </a:endParaRPr>
          </a:p>
        </p:txBody>
      </p:sp>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Modelos de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11" name="Rectângulo 10"/>
          <p:cNvSpPr/>
          <p:nvPr/>
        </p:nvSpPr>
        <p:spPr>
          <a:xfrm>
            <a:off x="179512" y="1065510"/>
            <a:ext cx="8712968" cy="923330"/>
          </a:xfrm>
          <a:prstGeom prst="rect">
            <a:avLst/>
          </a:prstGeom>
        </p:spPr>
        <p:txBody>
          <a:bodyPr wrap="square">
            <a:spAutoFit/>
          </a:bodyPr>
          <a:lstStyle/>
          <a:p>
            <a:pPr algn="just">
              <a:lnSpc>
                <a:spcPct val="150000"/>
              </a:lnSpc>
            </a:pPr>
            <a:r>
              <a:rPr lang="pt-PT" dirty="0" smtClean="0">
                <a:solidFill>
                  <a:schemeClr val="tx1">
                    <a:lumMod val="85000"/>
                    <a:lumOff val="15000"/>
                  </a:schemeClr>
                </a:solidFill>
                <a:latin typeface="Times New Roman" pitchFamily="18" charset="0"/>
                <a:cs typeface="Times New Roman" pitchFamily="18" charset="0"/>
              </a:rPr>
              <a:t>Características  das  estruturas  empresariais  das  empresas  </a:t>
            </a:r>
            <a:r>
              <a:rPr lang="pt-PT" dirty="0" err="1" smtClean="0">
                <a:solidFill>
                  <a:schemeClr val="tx1">
                    <a:lumMod val="85000"/>
                    <a:lumOff val="15000"/>
                  </a:schemeClr>
                </a:solidFill>
                <a:latin typeface="Times New Roman" pitchFamily="18" charset="0"/>
                <a:cs typeface="Times New Roman" pitchFamily="18" charset="0"/>
              </a:rPr>
              <a:t>adoptam</a:t>
            </a:r>
            <a:r>
              <a:rPr lang="pt-PT" dirty="0" smtClean="0">
                <a:solidFill>
                  <a:schemeClr val="tx1">
                    <a:lumMod val="85000"/>
                    <a:lumOff val="15000"/>
                  </a:schemeClr>
                </a:solidFill>
                <a:latin typeface="Times New Roman" pitchFamily="18" charset="0"/>
                <a:cs typeface="Times New Roman" pitchFamily="18" charset="0"/>
              </a:rPr>
              <a:t>  os modelos de Corporate Governance:</a:t>
            </a:r>
            <a:endParaRPr lang="pt-PT"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48189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4016" y="1124744"/>
            <a:ext cx="8820472" cy="2304256"/>
          </a:xfrm>
        </p:spPr>
        <p:txBody>
          <a:bodyPr>
            <a:noAutofit/>
          </a:bodyPr>
          <a:lstStyle/>
          <a:p>
            <a:pPr algn="ctr">
              <a:lnSpc>
                <a:spcPct val="200000"/>
              </a:lnSpc>
              <a:buNone/>
            </a:pPr>
            <a:r>
              <a:rPr lang="pt-PT" sz="1800" dirty="0" smtClean="0">
                <a:solidFill>
                  <a:schemeClr val="tx1">
                    <a:lumMod val="85000"/>
                    <a:lumOff val="15000"/>
                  </a:schemeClr>
                </a:solidFill>
                <a:latin typeface="Times New Roman" pitchFamily="18" charset="0"/>
                <a:cs typeface="Times New Roman" pitchFamily="18" charset="0"/>
              </a:rPr>
              <a:t>	Em </a:t>
            </a:r>
            <a:r>
              <a:rPr lang="pt-PT" sz="1800" dirty="0">
                <a:solidFill>
                  <a:schemeClr val="tx1">
                    <a:lumMod val="85000"/>
                    <a:lumOff val="15000"/>
                  </a:schemeClr>
                </a:solidFill>
                <a:latin typeface="Times New Roman" pitchFamily="18" charset="0"/>
                <a:cs typeface="Times New Roman" pitchFamily="18" charset="0"/>
              </a:rPr>
              <a:t>suma, existem basicamente dois sistemas de convergência e supervisão dos interesses de gestores e </a:t>
            </a:r>
            <a:r>
              <a:rPr lang="pt-PT" sz="1800" dirty="0" smtClean="0">
                <a:solidFill>
                  <a:schemeClr val="tx1">
                    <a:lumMod val="85000"/>
                    <a:lumOff val="15000"/>
                  </a:schemeClr>
                </a:solidFill>
                <a:latin typeface="Times New Roman" pitchFamily="18" charset="0"/>
                <a:cs typeface="Times New Roman" pitchFamily="18" charset="0"/>
              </a:rPr>
              <a:t>acionistas</a:t>
            </a:r>
            <a:r>
              <a:rPr lang="pt-PT" sz="1800" dirty="0">
                <a:solidFill>
                  <a:schemeClr val="tx1">
                    <a:lumMod val="85000"/>
                    <a:lumOff val="15000"/>
                  </a:schemeClr>
                </a:solidFill>
                <a:latin typeface="Times New Roman" pitchFamily="18" charset="0"/>
                <a:cs typeface="Times New Roman" pitchFamily="18" charset="0"/>
              </a:rPr>
              <a:t>. Um sistema que privilegia os mecanismos de controlo internos típico da maioria dos países europeus continentais e do Japão, outro baseado na </a:t>
            </a:r>
            <a:r>
              <a:rPr lang="pt-PT" sz="1800" dirty="0" smtClean="0">
                <a:solidFill>
                  <a:schemeClr val="tx1">
                    <a:lumMod val="85000"/>
                    <a:lumOff val="15000"/>
                  </a:schemeClr>
                </a:solidFill>
                <a:latin typeface="Times New Roman" pitchFamily="18" charset="0"/>
                <a:cs typeface="Times New Roman" pitchFamily="18" charset="0"/>
              </a:rPr>
              <a:t>atuação </a:t>
            </a:r>
            <a:r>
              <a:rPr lang="pt-PT" sz="1800" dirty="0">
                <a:solidFill>
                  <a:schemeClr val="tx1">
                    <a:lumMod val="85000"/>
                    <a:lumOff val="15000"/>
                  </a:schemeClr>
                </a:solidFill>
                <a:latin typeface="Times New Roman" pitchFamily="18" charset="0"/>
                <a:cs typeface="Times New Roman" pitchFamily="18" charset="0"/>
              </a:rPr>
              <a:t>dos mercados e que surge com predominância nos países anglo-saxónicos</a:t>
            </a:r>
            <a:r>
              <a:rPr lang="pt-PT" sz="1800" dirty="0" smtClean="0">
                <a:solidFill>
                  <a:schemeClr val="tx1">
                    <a:lumMod val="85000"/>
                    <a:lumOff val="15000"/>
                  </a:schemeClr>
                </a:solidFill>
                <a:latin typeface="Times New Roman" pitchFamily="18" charset="0"/>
                <a:cs typeface="Times New Roman" pitchFamily="18" charset="0"/>
              </a:rPr>
              <a:t>.</a:t>
            </a:r>
          </a:p>
          <a:p>
            <a:pPr algn="r">
              <a:lnSpc>
                <a:spcPct val="150000"/>
              </a:lnSpc>
              <a:buNone/>
            </a:pPr>
            <a:r>
              <a:rPr lang="pt-PT" sz="1400" dirty="0" smtClean="0">
                <a:solidFill>
                  <a:schemeClr val="tx1">
                    <a:lumMod val="85000"/>
                    <a:lumOff val="15000"/>
                  </a:schemeClr>
                </a:solidFill>
                <a:latin typeface="Times New Roman" pitchFamily="18" charset="0"/>
                <a:cs typeface="Times New Roman" pitchFamily="18" charset="0"/>
              </a:rPr>
              <a:t>(</a:t>
            </a:r>
            <a:r>
              <a:rPr lang="en-US" sz="1400" dirty="0" smtClean="0">
                <a:solidFill>
                  <a:schemeClr val="tx1">
                    <a:lumMod val="85000"/>
                    <a:lumOff val="15000"/>
                  </a:schemeClr>
                </a:solidFill>
                <a:latin typeface="Times New Roman" pitchFamily="18" charset="0"/>
                <a:cs typeface="Times New Roman" pitchFamily="18" charset="0"/>
              </a:rPr>
              <a:t>Santos, P.</a:t>
            </a:r>
            <a:r>
              <a:rPr lang="pt-PT" sz="1400" dirty="0" smtClean="0">
                <a:solidFill>
                  <a:schemeClr val="tx1">
                    <a:lumMod val="85000"/>
                    <a:lumOff val="15000"/>
                  </a:schemeClr>
                </a:solidFill>
                <a:latin typeface="Times New Roman" pitchFamily="18" charset="0"/>
                <a:cs typeface="Times New Roman" pitchFamily="18" charset="0"/>
              </a:rPr>
              <a:t>, 2009)</a:t>
            </a:r>
            <a:endParaRPr lang="pt-PT" sz="1400" dirty="0">
              <a:solidFill>
                <a:schemeClr val="tx1">
                  <a:lumMod val="85000"/>
                  <a:lumOff val="15000"/>
                </a:schemeClr>
              </a:solidFill>
              <a:latin typeface="Times New Roman" pitchFamily="18" charset="0"/>
              <a:cs typeface="Times New Roman" pitchFamily="18" charset="0"/>
            </a:endParaRPr>
          </a:p>
        </p:txBody>
      </p:sp>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Modelos de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10" name="Marcador de Posição de Conteúdo 2"/>
          <p:cNvSpPr txBox="1">
            <a:spLocks/>
          </p:cNvSpPr>
          <p:nvPr/>
        </p:nvSpPr>
        <p:spPr>
          <a:xfrm>
            <a:off x="107504" y="5272608"/>
            <a:ext cx="8964488" cy="1252736"/>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200000"/>
              </a:lnSpc>
              <a:spcBef>
                <a:spcPct val="20000"/>
              </a:spcBef>
              <a:spcAft>
                <a:spcPts val="0"/>
              </a:spcAft>
              <a:buClrTx/>
              <a:buSzTx/>
              <a:tabLst/>
              <a:defRPr/>
            </a:pPr>
            <a:r>
              <a:rPr kumimoji="0" lang="en-US" sz="2400" b="1" i="0" u="sng" strike="noStrike" kern="1200" cap="none" spc="0" normalizeH="0" baseline="0" noProof="0" dirty="0" err="1" smtClean="0">
                <a:ln>
                  <a:noFill/>
                </a:ln>
                <a:solidFill>
                  <a:schemeClr val="tx1">
                    <a:lumMod val="75000"/>
                    <a:lumOff val="25000"/>
                  </a:schemeClr>
                </a:solidFill>
                <a:effectLst/>
                <a:uLnTx/>
                <a:uFillTx/>
                <a:latin typeface="Times New Roman" pitchFamily="18" charset="0"/>
                <a:cs typeface="Times New Roman" pitchFamily="18" charset="0"/>
              </a:rPr>
              <a:t>Não</a:t>
            </a:r>
            <a:r>
              <a:rPr kumimoji="0" lang="en-US" sz="2400" b="1" i="0" u="sng" strike="noStrike" kern="1200" cap="none" spc="0" normalizeH="0" baseline="0" noProof="0" dirty="0" smtClean="0">
                <a:ln>
                  <a:noFill/>
                </a:ln>
                <a:solidFill>
                  <a:schemeClr val="tx1">
                    <a:lumMod val="75000"/>
                    <a:lumOff val="25000"/>
                  </a:schemeClr>
                </a:solidFill>
                <a:effectLst/>
                <a:uLnTx/>
                <a:uFillTx/>
                <a:latin typeface="Times New Roman" pitchFamily="18" charset="0"/>
                <a:cs typeface="Times New Roman" pitchFamily="18" charset="0"/>
              </a:rPr>
              <a:t> </a:t>
            </a:r>
            <a:r>
              <a:rPr kumimoji="0" lang="en-US" sz="2400" b="1" i="0" u="sng" strike="noStrike" kern="1200" cap="none" spc="0" normalizeH="0" baseline="0" noProof="0" dirty="0" err="1" smtClean="0">
                <a:ln>
                  <a:noFill/>
                </a:ln>
                <a:solidFill>
                  <a:schemeClr val="tx1">
                    <a:lumMod val="75000"/>
                    <a:lumOff val="25000"/>
                  </a:schemeClr>
                </a:solidFill>
                <a:effectLst/>
                <a:uLnTx/>
                <a:uFillTx/>
                <a:latin typeface="Times New Roman" pitchFamily="18" charset="0"/>
                <a:cs typeface="Times New Roman" pitchFamily="18" charset="0"/>
              </a:rPr>
              <a:t>existe</a:t>
            </a:r>
            <a:r>
              <a:rPr kumimoji="0" lang="en-US" sz="2400" b="1" i="0" u="sng" strike="noStrike" kern="1200" cap="none" spc="0" normalizeH="0" noProof="0" dirty="0" smtClean="0">
                <a:ln>
                  <a:noFill/>
                </a:ln>
                <a:solidFill>
                  <a:schemeClr val="tx1">
                    <a:lumMod val="75000"/>
                    <a:lumOff val="25000"/>
                  </a:schemeClr>
                </a:solidFill>
                <a:effectLst/>
                <a:uLnTx/>
                <a:uFillTx/>
                <a:latin typeface="Times New Roman" pitchFamily="18" charset="0"/>
                <a:cs typeface="Times New Roman" pitchFamily="18" charset="0"/>
              </a:rPr>
              <a:t> um </a:t>
            </a:r>
            <a:r>
              <a:rPr kumimoji="0" lang="en-US" sz="2400" b="1" i="0" u="sng" strike="noStrike" kern="1200" cap="none" spc="0" normalizeH="0" noProof="0" dirty="0" err="1" smtClean="0">
                <a:ln>
                  <a:noFill/>
                </a:ln>
                <a:solidFill>
                  <a:schemeClr val="tx1">
                    <a:lumMod val="75000"/>
                    <a:lumOff val="25000"/>
                  </a:schemeClr>
                </a:solidFill>
                <a:effectLst/>
                <a:uLnTx/>
                <a:uFillTx/>
                <a:latin typeface="Times New Roman" pitchFamily="18" charset="0"/>
                <a:cs typeface="Times New Roman" pitchFamily="18" charset="0"/>
              </a:rPr>
              <a:t>único</a:t>
            </a:r>
            <a:r>
              <a:rPr kumimoji="0" lang="en-US" sz="2400" b="1" i="0" u="sng" strike="noStrike" kern="1200" cap="none" spc="0" normalizeH="0" noProof="0" dirty="0" smtClean="0">
                <a:ln>
                  <a:noFill/>
                </a:ln>
                <a:solidFill>
                  <a:schemeClr val="tx1">
                    <a:lumMod val="75000"/>
                    <a:lumOff val="25000"/>
                  </a:schemeClr>
                </a:solidFill>
                <a:effectLst/>
                <a:uLnTx/>
                <a:uFillTx/>
                <a:latin typeface="Times New Roman" pitchFamily="18" charset="0"/>
                <a:cs typeface="Times New Roman" pitchFamily="18" charset="0"/>
              </a:rPr>
              <a:t> </a:t>
            </a:r>
            <a:r>
              <a:rPr kumimoji="0" lang="en-US" sz="2400" b="1" i="0" u="sng" strike="noStrike" kern="1200" cap="none" spc="0" normalizeH="0" noProof="0" dirty="0" err="1" smtClean="0">
                <a:ln>
                  <a:noFill/>
                </a:ln>
                <a:solidFill>
                  <a:schemeClr val="tx1">
                    <a:lumMod val="75000"/>
                    <a:lumOff val="25000"/>
                  </a:schemeClr>
                </a:solidFill>
                <a:effectLst/>
                <a:uLnTx/>
                <a:uFillTx/>
                <a:latin typeface="Times New Roman" pitchFamily="18" charset="0"/>
                <a:cs typeface="Times New Roman" pitchFamily="18" charset="0"/>
              </a:rPr>
              <a:t>modelo</a:t>
            </a:r>
            <a:r>
              <a:rPr kumimoji="0" lang="en-US" sz="2400" b="1" i="0" u="sng" strike="noStrike" kern="1200" cap="none" spc="0" normalizeH="0" noProof="0" dirty="0" smtClean="0">
                <a:ln>
                  <a:noFill/>
                </a:ln>
                <a:solidFill>
                  <a:schemeClr val="tx1">
                    <a:lumMod val="75000"/>
                    <a:lumOff val="25000"/>
                  </a:schemeClr>
                </a:solidFill>
                <a:effectLst/>
                <a:uLnTx/>
                <a:uFillTx/>
                <a:latin typeface="Times New Roman" pitchFamily="18" charset="0"/>
                <a:cs typeface="Times New Roman" pitchFamily="18" charset="0"/>
              </a:rPr>
              <a:t> </a:t>
            </a:r>
            <a:r>
              <a:rPr kumimoji="0" lang="en-US" sz="2400" b="1" i="0" u="sng" strike="noStrike" kern="1200" cap="none" spc="0" normalizeH="0" noProof="0" dirty="0" err="1" smtClean="0">
                <a:ln>
                  <a:noFill/>
                </a:ln>
                <a:solidFill>
                  <a:schemeClr val="tx1">
                    <a:lumMod val="75000"/>
                    <a:lumOff val="25000"/>
                  </a:schemeClr>
                </a:solidFill>
                <a:effectLst/>
                <a:uLnTx/>
                <a:uFillTx/>
                <a:latin typeface="Times New Roman" pitchFamily="18" charset="0"/>
                <a:cs typeface="Times New Roman" pitchFamily="18" charset="0"/>
              </a:rPr>
              <a:t>bom</a:t>
            </a:r>
            <a:r>
              <a:rPr kumimoji="0" lang="en-US" sz="2400" b="1" i="0" u="sng" strike="noStrike" kern="1200" cap="none" spc="0" normalizeH="0" noProof="0" dirty="0" smtClean="0">
                <a:ln>
                  <a:noFill/>
                </a:ln>
                <a:solidFill>
                  <a:schemeClr val="tx1">
                    <a:lumMod val="75000"/>
                    <a:lumOff val="25000"/>
                  </a:schemeClr>
                </a:solidFill>
                <a:effectLst/>
                <a:uLnTx/>
                <a:uFillTx/>
                <a:latin typeface="Times New Roman" pitchFamily="18" charset="0"/>
                <a:cs typeface="Times New Roman" pitchFamily="18" charset="0"/>
              </a:rPr>
              <a:t> </a:t>
            </a:r>
            <a:r>
              <a:rPr kumimoji="0" lang="en-US" sz="2400" b="1" i="0" u="sng" strike="noStrike" kern="1200" cap="none" spc="0" normalizeH="0" noProof="0" dirty="0" err="1" smtClean="0">
                <a:ln>
                  <a:noFill/>
                </a:ln>
                <a:solidFill>
                  <a:schemeClr val="tx1">
                    <a:lumMod val="75000"/>
                    <a:lumOff val="25000"/>
                  </a:schemeClr>
                </a:solidFill>
                <a:effectLst/>
                <a:uLnTx/>
                <a:uFillTx/>
                <a:latin typeface="Times New Roman" pitchFamily="18" charset="0"/>
                <a:cs typeface="Times New Roman" pitchFamily="18" charset="0"/>
              </a:rPr>
              <a:t>para</a:t>
            </a:r>
            <a:r>
              <a:rPr kumimoji="0" lang="en-US" sz="2400" b="1" i="0" u="sng" strike="noStrike" kern="1200" cap="none" spc="0" normalizeH="0" noProof="0" dirty="0" smtClean="0">
                <a:ln>
                  <a:noFill/>
                </a:ln>
                <a:solidFill>
                  <a:schemeClr val="tx1">
                    <a:lumMod val="75000"/>
                    <a:lumOff val="25000"/>
                  </a:schemeClr>
                </a:solidFill>
                <a:effectLst/>
                <a:uLnTx/>
                <a:uFillTx/>
                <a:latin typeface="Times New Roman" pitchFamily="18" charset="0"/>
                <a:cs typeface="Times New Roman" pitchFamily="18" charset="0"/>
              </a:rPr>
              <a:t> Corporate Governance.</a:t>
            </a:r>
          </a:p>
          <a:p>
            <a:pPr marL="342900" marR="0" lvl="0" indent="-342900" algn="r" defTabSz="914400" rtl="0" eaLnBrk="1" fontAlgn="auto" latinLnBrk="0" hangingPunct="1">
              <a:lnSpc>
                <a:spcPct val="200000"/>
              </a:lnSpc>
              <a:spcBef>
                <a:spcPct val="20000"/>
              </a:spcBef>
              <a:spcAft>
                <a:spcPts val="0"/>
              </a:spcAft>
              <a:buClrTx/>
              <a:buSzTx/>
              <a:tabLst/>
              <a:defRPr/>
            </a:pPr>
            <a:r>
              <a:rPr kumimoji="0" lang="pt-PT" sz="1400" b="0" i="0" u="none" strike="noStrike" kern="1200" cap="none" spc="0" normalizeH="0" baseline="0" noProof="0" dirty="0" smtClean="0">
                <a:ln>
                  <a:noFill/>
                </a:ln>
                <a:solidFill>
                  <a:schemeClr val="tx1">
                    <a:lumMod val="75000"/>
                    <a:lumOff val="25000"/>
                  </a:schemeClr>
                </a:solidFill>
                <a:effectLst/>
                <a:uLnTx/>
                <a:uFillTx/>
                <a:latin typeface="Times New Roman" pitchFamily="18" charset="0"/>
                <a:cs typeface="Times New Roman" pitchFamily="18" charset="0"/>
              </a:rPr>
              <a:t>(OCDE, 2004)</a:t>
            </a:r>
            <a:endParaRPr kumimoji="0" lang="pt-PT" sz="1400" b="0" i="0" u="none" strike="noStrike" kern="1200" cap="none" spc="0" normalizeH="0" baseline="0" noProof="0" dirty="0">
              <a:ln>
                <a:noFill/>
              </a:ln>
              <a:solidFill>
                <a:schemeClr val="tx1">
                  <a:lumMod val="75000"/>
                  <a:lumOff val="25000"/>
                </a:schemeClr>
              </a:solidFill>
              <a:effectLst/>
              <a:uLnTx/>
              <a:uFillTx/>
              <a:latin typeface="Times New Roman" pitchFamily="18" charset="0"/>
              <a:cs typeface="Times New Roman" pitchFamily="18" charset="0"/>
            </a:endParaRPr>
          </a:p>
        </p:txBody>
      </p:sp>
      <p:pic>
        <p:nvPicPr>
          <p:cNvPr id="7169" name="Picture 1" descr="C:\Users\Família\Desktop\corporate_sustainability_illo_circle_puzzle_stock_600px.jpg"/>
          <p:cNvPicPr>
            <a:picLocks noChangeAspect="1" noChangeArrowheads="1"/>
          </p:cNvPicPr>
          <p:nvPr/>
        </p:nvPicPr>
        <p:blipFill>
          <a:blip r:embed="rId2" cstate="print"/>
          <a:srcRect t="14851" r="3482" b="8771"/>
          <a:stretch>
            <a:fillRect/>
          </a:stretch>
        </p:blipFill>
        <p:spPr bwMode="auto">
          <a:xfrm>
            <a:off x="3203848" y="3573016"/>
            <a:ext cx="2365896" cy="187220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Bibliografia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7169" name="Rectangle 1"/>
          <p:cNvSpPr>
            <a:spLocks noChangeArrowheads="1"/>
          </p:cNvSpPr>
          <p:nvPr/>
        </p:nvSpPr>
        <p:spPr bwMode="auto">
          <a:xfrm>
            <a:off x="197260" y="930787"/>
            <a:ext cx="871296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50000"/>
              </a:lnSpc>
              <a:spcBef>
                <a:spcPct val="0"/>
              </a:spcBef>
              <a:spcAft>
                <a:spcPct val="0"/>
              </a:spcAft>
              <a:buClrTx/>
              <a:buSzTx/>
              <a:buFontTx/>
              <a:buChar char="•"/>
              <a:tabLst>
                <a:tab pos="228600" algn="l"/>
              </a:tabLst>
            </a:pP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lumMod val="85000"/>
                    <a:lumOff val="15000"/>
                  </a:schemeClr>
                </a:solidFill>
                <a:effectLst/>
                <a:latin typeface="Times New Roman" pitchFamily="18" charset="0"/>
                <a:ea typeface="Calibri" pitchFamily="34" charset="0"/>
                <a:cs typeface="Times New Roman" pitchFamily="18" charset="0"/>
              </a:rPr>
              <a:t>Bearl</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e Means,</a:t>
            </a:r>
            <a:r>
              <a:rPr kumimoji="0" lang="en-US" sz="1600" b="0" i="0" u="none" strike="noStrike" cap="none" normalizeH="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(1932).</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en-US"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The modern corporation and private property.</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Transaction Publishers</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a:t>
            </a:r>
            <a:endParaRPr kumimoji="0" lang="pt-PT" sz="1600" b="0" i="0" u="none" strike="noStrike" cap="none" normalizeH="0" baseline="0" dirty="0" smtClean="0">
              <a:ln>
                <a:noFill/>
              </a:ln>
              <a:solidFill>
                <a:schemeClr val="tx1">
                  <a:lumMod val="85000"/>
                  <a:lumOff val="1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250000"/>
              </a:lnSpc>
              <a:spcBef>
                <a:spcPct val="0"/>
              </a:spcBef>
              <a:spcAft>
                <a:spcPct val="0"/>
              </a:spcAft>
              <a:buClrTx/>
              <a:buSzTx/>
              <a:buFontTx/>
              <a:buChar char="•"/>
              <a:tabLst>
                <a:tab pos="228600" algn="l"/>
              </a:tabLst>
            </a:pP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Boyd, C., (1996). </a:t>
            </a:r>
            <a:r>
              <a:rPr kumimoji="0" lang="en-US"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Ethics and Corporate Governance: The Issues Raised by the Cadbury Report in the United Kingdom;</a:t>
            </a:r>
            <a:endParaRPr kumimoji="0" lang="pt-PT" sz="1600" b="0" i="1" u="none" strike="noStrike" cap="none" normalizeH="0" baseline="0" dirty="0" smtClean="0">
              <a:ln>
                <a:noFill/>
              </a:ln>
              <a:solidFill>
                <a:schemeClr val="tx1">
                  <a:lumMod val="85000"/>
                  <a:lumOff val="1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250000"/>
              </a:lnSpc>
              <a:spcBef>
                <a:spcPct val="0"/>
              </a:spcBef>
              <a:spcAft>
                <a:spcPct val="0"/>
              </a:spcAft>
              <a:buClrTx/>
              <a:buSzTx/>
              <a:buFontTx/>
              <a:buChar char="•"/>
              <a:tabLst>
                <a:tab pos="228600" algn="l"/>
              </a:tabLst>
            </a:pP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Clarke, T.,</a:t>
            </a:r>
            <a:r>
              <a:rPr kumimoji="0" lang="en-US" sz="1600" b="0" i="0" u="none" strike="noStrike" cap="none" normalizeH="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(2008).</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en-US"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Theories of Corporate Governance</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lumMod val="85000"/>
                    <a:lumOff val="15000"/>
                  </a:schemeClr>
                </a:solidFill>
                <a:effectLst/>
                <a:latin typeface="Times New Roman" pitchFamily="18" charset="0"/>
                <a:ea typeface="Calibri" pitchFamily="34" charset="0"/>
                <a:cs typeface="Times New Roman" pitchFamily="18" charset="0"/>
              </a:rPr>
              <a:t>Routledge</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a:t>
            </a:r>
            <a:endParaRPr kumimoji="0" lang="pt-PT" sz="1600" b="0" i="0" u="none" strike="noStrike" cap="none" normalizeH="0" baseline="0" dirty="0" smtClean="0">
              <a:ln>
                <a:noFill/>
              </a:ln>
              <a:solidFill>
                <a:schemeClr val="tx1">
                  <a:lumMod val="85000"/>
                  <a:lumOff val="1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250000"/>
              </a:lnSpc>
              <a:spcBef>
                <a:spcPct val="0"/>
              </a:spcBef>
              <a:spcAft>
                <a:spcPct val="0"/>
              </a:spcAft>
              <a:buClrTx/>
              <a:buSzTx/>
              <a:buFontTx/>
              <a:buChar char="•"/>
              <a:tabLst>
                <a:tab pos="228600" algn="l"/>
              </a:tabLst>
            </a:pPr>
            <a:r>
              <a:rPr kumimoji="0" lang="pt-PT"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Cunha, V.,</a:t>
            </a:r>
            <a:r>
              <a:rPr kumimoji="0" lang="pt-PT" sz="1600" b="0" i="0" u="none" strike="noStrike" cap="none" normalizeH="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pt-PT"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2005). </a:t>
            </a:r>
            <a:r>
              <a:rPr kumimoji="0" lang="pt-PT"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Tese de Mestrado:</a:t>
            </a:r>
            <a:r>
              <a:rPr kumimoji="0" lang="pt-PT" sz="1600" b="0" i="1" u="none" strike="noStrike" cap="none" normalizeH="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pt-PT"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O Governo das Sociedades e o Desempenho das Sociedades Anónimas Portuguesas</a:t>
            </a:r>
            <a:r>
              <a:rPr lang="pt-PT" sz="1600" dirty="0" smtClean="0">
                <a:solidFill>
                  <a:schemeClr val="tx1">
                    <a:lumMod val="85000"/>
                    <a:lumOff val="15000"/>
                  </a:schemeClr>
                </a:solidFill>
                <a:latin typeface="Times New Roman" pitchFamily="18" charset="0"/>
                <a:ea typeface="Calibri" pitchFamily="34" charset="0"/>
                <a:cs typeface="Times New Roman" pitchFamily="18" charset="0"/>
              </a:rPr>
              <a:t>;</a:t>
            </a:r>
            <a:endParaRPr kumimoji="0" lang="pt-PT" sz="1600" b="0" i="0" u="none" strike="noStrike" cap="none" normalizeH="0" baseline="0" dirty="0" smtClean="0">
              <a:ln>
                <a:noFill/>
              </a:ln>
              <a:solidFill>
                <a:schemeClr val="tx1">
                  <a:lumMod val="85000"/>
                  <a:lumOff val="1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250000"/>
              </a:lnSpc>
              <a:spcBef>
                <a:spcPct val="0"/>
              </a:spcBef>
              <a:spcAft>
                <a:spcPct val="0"/>
              </a:spcAft>
              <a:buClrTx/>
              <a:buSzTx/>
              <a:buFontTx/>
              <a:buChar char="•"/>
              <a:tabLst>
                <a:tab pos="228600" algn="l"/>
              </a:tabLst>
            </a:pP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lumMod val="85000"/>
                    <a:lumOff val="15000"/>
                  </a:schemeClr>
                </a:solidFill>
                <a:effectLst/>
                <a:latin typeface="Times New Roman" pitchFamily="18" charset="0"/>
                <a:ea typeface="Calibri" pitchFamily="34" charset="0"/>
                <a:cs typeface="Times New Roman" pitchFamily="18" charset="0"/>
              </a:rPr>
              <a:t>Fama</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E.</a:t>
            </a:r>
            <a:r>
              <a:rPr kumimoji="0" lang="en-US" sz="1600" b="0" i="0" u="none" strike="noStrike" cap="none" normalizeH="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e</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Jensen, M., (1983). </a:t>
            </a:r>
            <a:r>
              <a:rPr kumimoji="0" lang="en-US" sz="1600" b="0" i="1"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Agency Problems and Residual Claims.</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Journal of Law and Economics, n.º 26, </a:t>
            </a:r>
            <a:r>
              <a:rPr kumimoji="0" lang="en-US" sz="1600" b="0" i="0" u="none" strike="noStrike" cap="none" normalizeH="0" baseline="0" dirty="0" err="1" smtClean="0">
                <a:ln>
                  <a:noFill/>
                </a:ln>
                <a:solidFill>
                  <a:schemeClr val="tx1">
                    <a:lumMod val="85000"/>
                    <a:lumOff val="15000"/>
                  </a:schemeClr>
                </a:solidFill>
                <a:effectLst/>
                <a:latin typeface="Times New Roman" pitchFamily="18" charset="0"/>
                <a:ea typeface="Calibri" pitchFamily="34" charset="0"/>
                <a:cs typeface="Times New Roman" pitchFamily="18" charset="0"/>
              </a:rPr>
              <a:t>pag</a:t>
            </a:r>
            <a:r>
              <a:rPr kumimoji="0" lang="en-US" sz="1600" b="0" i="0" u="none" strike="noStrike" cap="none" normalizeH="0" baseline="0" dirty="0" smtClean="0">
                <a:ln>
                  <a:noFill/>
                </a:ln>
                <a:solidFill>
                  <a:schemeClr val="tx1">
                    <a:lumMod val="85000"/>
                    <a:lumOff val="15000"/>
                  </a:schemeClr>
                </a:solidFill>
                <a:effectLst/>
                <a:latin typeface="Times New Roman" pitchFamily="18" charset="0"/>
                <a:ea typeface="Calibri" pitchFamily="34" charset="0"/>
                <a:cs typeface="Times New Roman" pitchFamily="18" charset="0"/>
              </a:rPr>
              <a:t>. 327 a 349;</a:t>
            </a:r>
          </a:p>
          <a:p>
            <a:pPr lvl="0" algn="just" eaLnBrk="0" fontAlgn="base" hangingPunct="0">
              <a:lnSpc>
                <a:spcPct val="250000"/>
              </a:lnSpc>
              <a:spcBef>
                <a:spcPct val="0"/>
              </a:spcBef>
              <a:spcAft>
                <a:spcPct val="0"/>
              </a:spcAft>
              <a:buFontTx/>
              <a:buChar char="•"/>
              <a:tabLst>
                <a:tab pos="228600" algn="l"/>
              </a:tabLst>
            </a:pPr>
            <a:r>
              <a:rPr lang="en-US" sz="1600" dirty="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Fama</a:t>
            </a:r>
            <a:r>
              <a:rPr lang="en-US" sz="1600" dirty="0">
                <a:solidFill>
                  <a:schemeClr val="tx1">
                    <a:lumMod val="85000"/>
                    <a:lumOff val="15000"/>
                  </a:schemeClr>
                </a:solidFill>
                <a:latin typeface="Times New Roman" pitchFamily="18" charset="0"/>
                <a:ea typeface="Calibri" pitchFamily="34" charset="0"/>
                <a:cs typeface="Times New Roman" pitchFamily="18" charset="0"/>
              </a:rPr>
              <a:t>, E. e Jensen, M., (1983). </a:t>
            </a:r>
            <a:r>
              <a:rPr lang="en-US" sz="1600" i="1" dirty="0">
                <a:solidFill>
                  <a:schemeClr val="tx1">
                    <a:lumMod val="85000"/>
                    <a:lumOff val="15000"/>
                  </a:schemeClr>
                </a:solidFill>
                <a:latin typeface="Times New Roman" pitchFamily="18" charset="0"/>
                <a:ea typeface="Calibri" pitchFamily="34" charset="0"/>
                <a:cs typeface="Times New Roman" pitchFamily="18" charset="0"/>
              </a:rPr>
              <a:t>Separation of Ownership and Control.</a:t>
            </a:r>
            <a:r>
              <a:rPr lang="en-US" sz="1600" dirty="0">
                <a:solidFill>
                  <a:schemeClr val="tx1">
                    <a:lumMod val="85000"/>
                    <a:lumOff val="15000"/>
                  </a:schemeClr>
                </a:solidFill>
                <a:latin typeface="Times New Roman" pitchFamily="18" charset="0"/>
                <a:ea typeface="Calibri" pitchFamily="34" charset="0"/>
                <a:cs typeface="Times New Roman" pitchFamily="18" charset="0"/>
              </a:rPr>
              <a:t> Journal of law and Economics;</a:t>
            </a:r>
            <a:endParaRPr lang="pt-PT" sz="1600" dirty="0">
              <a:solidFill>
                <a:schemeClr val="tx1">
                  <a:lumMod val="85000"/>
                  <a:lumOff val="15000"/>
                </a:schemeClr>
              </a:solidFill>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tabLst>
                <a:tab pos="228600" algn="l"/>
              </a:tabLst>
            </a:pPr>
            <a:endParaRPr kumimoji="0" lang="pt-PT" sz="1600" b="0" i="0" u="none" strike="noStrike" cap="none" normalizeH="0" baseline="0" dirty="0" smtClean="0">
              <a:ln>
                <a:noFill/>
              </a:ln>
              <a:solidFill>
                <a:schemeClr val="tx1">
                  <a:lumMod val="85000"/>
                  <a:lumOff val="15000"/>
                </a:schemeClr>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813957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Bibliografia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6" name="Rectângulo 5"/>
          <p:cNvSpPr/>
          <p:nvPr/>
        </p:nvSpPr>
        <p:spPr>
          <a:xfrm>
            <a:off x="251520" y="980728"/>
            <a:ext cx="8568952" cy="6124754"/>
          </a:xfrm>
          <a:prstGeom prst="rect">
            <a:avLst/>
          </a:prstGeom>
        </p:spPr>
        <p:txBody>
          <a:bodyPr wrap="square">
            <a:spAutoFit/>
          </a:bodyPr>
          <a:lstStyle/>
          <a:p>
            <a:pPr lvl="0" algn="just" eaLnBrk="0" fontAlgn="base" hangingPunct="0">
              <a:lnSpc>
                <a:spcPct val="250000"/>
              </a:lnSpc>
              <a:spcBef>
                <a:spcPct val="0"/>
              </a:spcBef>
              <a:spcAft>
                <a:spcPct val="0"/>
              </a:spcAft>
              <a:buFontTx/>
              <a:buChar char="•"/>
              <a:tabLst>
                <a:tab pos="228600" algn="l"/>
              </a:tabLst>
            </a:pP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Filatotchov</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I. e Nakajima, C. (2014). </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Corporate governance, responsible managerial Behavior, and corporate social responsibility: Organizational efficiency versus organizational Legitimacy</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Vol. 28, Nº3. The Academy of Management Perspectives;</a:t>
            </a:r>
            <a:endParaRPr lang="pt-PT" sz="1600" dirty="0" smtClean="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Financial Times Europe (</a:t>
            </a:r>
            <a:r>
              <a:rPr lang="en-US" sz="1600" i="1" dirty="0" smtClean="0">
                <a:solidFill>
                  <a:schemeClr val="tx2">
                    <a:lumMod val="60000"/>
                    <a:lumOff val="40000"/>
                  </a:schemeClr>
                </a:solidFill>
                <a:latin typeface="Times New Roman" pitchFamily="18" charset="0"/>
                <a:ea typeface="Calibri" pitchFamily="34" charset="0"/>
                <a:cs typeface="Times New Roman" pitchFamily="18" charset="0"/>
                <a:hlinkClick r:id="rId2"/>
              </a:rPr>
              <a:t>http://www.ft.com/home/europe</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a:t>
            </a:r>
            <a:endParaRPr lang="pt-PT" sz="1600" dirty="0" smtClean="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Franks, J. e Mayer, C., (1996). </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Hostile </a:t>
            </a:r>
            <a:r>
              <a:rPr lang="en-US" sz="1600" i="1" dirty="0" err="1" smtClean="0">
                <a:solidFill>
                  <a:schemeClr val="tx1">
                    <a:lumMod val="85000"/>
                    <a:lumOff val="15000"/>
                  </a:schemeClr>
                </a:solidFill>
                <a:latin typeface="Times New Roman" pitchFamily="18" charset="0"/>
                <a:ea typeface="Calibri" pitchFamily="34" charset="0"/>
                <a:cs typeface="Times New Roman" pitchFamily="18" charset="0"/>
              </a:rPr>
              <a:t>takeoversand</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 the correction of managerial failure.</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Journal of Financial Economics 40(1);</a:t>
            </a:r>
          </a:p>
          <a:p>
            <a:pPr lvl="0" algn="just" eaLnBrk="0" fontAlgn="base" hangingPunct="0">
              <a:lnSpc>
                <a:spcPct val="250000"/>
              </a:lnSpc>
              <a:spcBef>
                <a:spcPct val="0"/>
              </a:spcBef>
              <a:spcAft>
                <a:spcPct val="0"/>
              </a:spcAft>
              <a:buFontTx/>
              <a:buChar char="•"/>
              <a:tabLst>
                <a:tab pos="228600" algn="l"/>
              </a:tabLst>
            </a:pPr>
            <a:r>
              <a:rPr lang="en-US" sz="1600" dirty="0">
                <a:solidFill>
                  <a:schemeClr val="tx1">
                    <a:lumMod val="85000"/>
                    <a:lumOff val="15000"/>
                  </a:schemeClr>
                </a:solidFill>
                <a:latin typeface="Times New Roman" pitchFamily="18" charset="0"/>
                <a:ea typeface="Calibri" pitchFamily="34" charset="0"/>
                <a:cs typeface="Times New Roman" pitchFamily="18" charset="0"/>
              </a:rPr>
              <a:t> Harris, R</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(2013). </a:t>
            </a:r>
            <a:r>
              <a:rPr lang="en-US" sz="1600" i="1" dirty="0">
                <a:solidFill>
                  <a:schemeClr val="tx1">
                    <a:lumMod val="85000"/>
                    <a:lumOff val="15000"/>
                  </a:schemeClr>
                </a:solidFill>
                <a:latin typeface="Times New Roman" pitchFamily="18" charset="0"/>
                <a:ea typeface="Calibri" pitchFamily="34" charset="0"/>
                <a:cs typeface="Times New Roman" pitchFamily="18" charset="0"/>
              </a:rPr>
              <a:t>Reputation at the Birth of Corporate </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Governance;</a:t>
            </a:r>
            <a:endParaRPr lang="pt-PT" sz="1600" dirty="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Hitt</a:t>
            </a:r>
            <a:r>
              <a:rPr lang="en-US" sz="1600" dirty="0">
                <a:solidFill>
                  <a:schemeClr val="tx1">
                    <a:lumMod val="85000"/>
                    <a:lumOff val="15000"/>
                  </a:schemeClr>
                </a:solidFill>
                <a:latin typeface="Times New Roman" pitchFamily="18" charset="0"/>
                <a:ea typeface="Calibri" pitchFamily="34" charset="0"/>
                <a:cs typeface="Times New Roman" pitchFamily="18" charset="0"/>
              </a:rPr>
              <a:t> M., Ireland R</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e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Hoskisson</a:t>
            </a:r>
            <a:r>
              <a:rPr lang="en-US" sz="1600" dirty="0">
                <a:solidFill>
                  <a:schemeClr val="tx1">
                    <a:lumMod val="85000"/>
                    <a:lumOff val="15000"/>
                  </a:schemeClr>
                </a:solidFill>
                <a:latin typeface="Times New Roman" pitchFamily="18" charset="0"/>
                <a:ea typeface="Calibri" pitchFamily="34" charset="0"/>
                <a:cs typeface="Times New Roman" pitchFamily="18" charset="0"/>
              </a:rPr>
              <a:t> R. (2009) </a:t>
            </a:r>
            <a:r>
              <a:rPr lang="en-US" sz="1600" i="1" dirty="0">
                <a:solidFill>
                  <a:schemeClr val="tx1">
                    <a:lumMod val="85000"/>
                    <a:lumOff val="15000"/>
                  </a:schemeClr>
                </a:solidFill>
                <a:latin typeface="Times New Roman" pitchFamily="18" charset="0"/>
                <a:ea typeface="Calibri" pitchFamily="34" charset="0"/>
                <a:cs typeface="Times New Roman" pitchFamily="18" charset="0"/>
              </a:rPr>
              <a:t>Concept: Strategic Management, Competitiveness &amp; Globalization,</a:t>
            </a:r>
            <a:r>
              <a:rPr lang="en-US" sz="1600" dirty="0">
                <a:solidFill>
                  <a:schemeClr val="tx1">
                    <a:lumMod val="85000"/>
                    <a:lumOff val="15000"/>
                  </a:schemeClr>
                </a:solidFill>
                <a:latin typeface="Times New Roman" pitchFamily="18" charset="0"/>
                <a:ea typeface="Calibri" pitchFamily="34" charset="0"/>
                <a:cs typeface="Times New Roman" pitchFamily="18" charset="0"/>
              </a:rPr>
              <a:t> 9</a:t>
            </a:r>
            <a:r>
              <a:rPr lang="en-US" sz="1600" baseline="30000" dirty="0">
                <a:solidFill>
                  <a:schemeClr val="tx1">
                    <a:lumMod val="85000"/>
                    <a:lumOff val="15000"/>
                  </a:schemeClr>
                </a:solidFill>
                <a:latin typeface="Times New Roman" pitchFamily="18" charset="0"/>
                <a:ea typeface="Calibri" pitchFamily="34" charset="0"/>
                <a:cs typeface="Times New Roman" pitchFamily="18" charset="0"/>
              </a:rPr>
              <a:t>th</a:t>
            </a:r>
            <a:r>
              <a:rPr lang="en-US" sz="1600" dirty="0">
                <a:solidFill>
                  <a:schemeClr val="tx1">
                    <a:lumMod val="85000"/>
                    <a:lumOff val="15000"/>
                  </a:schemeClr>
                </a:solidFill>
                <a:latin typeface="Times New Roman" pitchFamily="18" charset="0"/>
                <a:ea typeface="Calibri" pitchFamily="34" charset="0"/>
                <a:cs typeface="Times New Roman" pitchFamily="18" charset="0"/>
              </a:rPr>
              <a:t>Edition, South-Western, a Part of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Cengage</a:t>
            </a:r>
            <a:r>
              <a:rPr lang="en-US" sz="1600" dirty="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Learning;</a:t>
            </a:r>
            <a:endParaRPr lang="pt-PT" sz="1600" dirty="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00000"/>
              </a:lnSpc>
              <a:spcBef>
                <a:spcPct val="0"/>
              </a:spcBef>
              <a:spcAft>
                <a:spcPct val="0"/>
              </a:spcAft>
              <a:tabLst>
                <a:tab pos="228600" algn="l"/>
              </a:tabLst>
            </a:pPr>
            <a:endParaRPr lang="pt-PT" sz="1600"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http://1.bp.blogspot.com/-AhCYwupA2es/TeZcclVfcuI/AAAAAAAAAFw/-cTb02NrTWE/s1600/lampada-ideia%255B1%255D.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9144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rPr>
              <a:t>Índice</a:t>
            </a:r>
          </a:p>
        </p:txBody>
      </p:sp>
      <p:sp>
        <p:nvSpPr>
          <p:cNvPr id="10" name="Rectângulo 9"/>
          <p:cNvSpPr/>
          <p:nvPr/>
        </p:nvSpPr>
        <p:spPr>
          <a:xfrm>
            <a:off x="395536" y="1124744"/>
            <a:ext cx="8496944" cy="5262979"/>
          </a:xfrm>
          <a:prstGeom prst="rect">
            <a:avLst/>
          </a:prstGeom>
        </p:spPr>
        <p:txBody>
          <a:bodyPr wrap="square">
            <a:spAutoFit/>
          </a:bodyPr>
          <a:lstStyle/>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Evolução histórica do </a:t>
            </a:r>
            <a:r>
              <a:rPr lang="pt-PT" sz="2400" dirty="0" err="1" smtClean="0">
                <a:solidFill>
                  <a:schemeClr val="tx1">
                    <a:lumMod val="85000"/>
                    <a:lumOff val="15000"/>
                  </a:schemeClr>
                </a:solidFill>
                <a:latin typeface="Times New Roman" pitchFamily="18" charset="0"/>
                <a:cs typeface="Times New Roman" pitchFamily="18" charset="0"/>
              </a:rPr>
              <a:t>Corporate</a:t>
            </a:r>
            <a:r>
              <a:rPr lang="pt-PT" sz="2400" dirty="0" smtClean="0">
                <a:solidFill>
                  <a:schemeClr val="tx1">
                    <a:lumMod val="85000"/>
                    <a:lumOff val="15000"/>
                  </a:schemeClr>
                </a:solidFill>
                <a:latin typeface="Times New Roman" pitchFamily="18" charset="0"/>
                <a:cs typeface="Times New Roman" pitchFamily="18" charset="0"/>
              </a:rPr>
              <a:t> </a:t>
            </a:r>
            <a:r>
              <a:rPr lang="pt-PT" sz="2400" dirty="0" err="1" smtClean="0">
                <a:solidFill>
                  <a:schemeClr val="tx1">
                    <a:lumMod val="85000"/>
                    <a:lumOff val="15000"/>
                  </a:schemeClr>
                </a:solidFill>
                <a:latin typeface="Times New Roman" pitchFamily="18" charset="0"/>
                <a:cs typeface="Times New Roman" pitchFamily="18" charset="0"/>
              </a:rPr>
              <a:t>Governance</a:t>
            </a:r>
            <a:endParaRPr lang="pt-PT" sz="2400" dirty="0" smtClean="0">
              <a:solidFill>
                <a:schemeClr val="tx1">
                  <a:lumMod val="85000"/>
                  <a:lumOff val="15000"/>
                </a:schemeClr>
              </a:solidFill>
              <a:latin typeface="Times New Roman" pitchFamily="18" charset="0"/>
              <a:cs typeface="Times New Roman" pitchFamily="18" charset="0"/>
            </a:endParaRP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Conceito de Corporate Governance</a:t>
            </a: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Teoria da Agência</a:t>
            </a: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Mecanismos de </a:t>
            </a:r>
            <a:r>
              <a:rPr lang="pt-PT" sz="2400" dirty="0" smtClean="0">
                <a:solidFill>
                  <a:schemeClr val="tx1">
                    <a:lumMod val="85000"/>
                    <a:lumOff val="15000"/>
                  </a:schemeClr>
                </a:solidFill>
                <a:latin typeface="Times New Roman" pitchFamily="18" charset="0"/>
                <a:cs typeface="Times New Roman" pitchFamily="18" charset="0"/>
              </a:rPr>
              <a:t>Controlo</a:t>
            </a: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Outras Teorias</a:t>
            </a:r>
            <a:endParaRPr lang="pt-PT" sz="2400" dirty="0" smtClean="0">
              <a:solidFill>
                <a:schemeClr val="tx1">
                  <a:lumMod val="85000"/>
                  <a:lumOff val="15000"/>
                </a:schemeClr>
              </a:solidFill>
              <a:latin typeface="Times New Roman" pitchFamily="18" charset="0"/>
              <a:cs typeface="Times New Roman" pitchFamily="18" charset="0"/>
            </a:endParaRP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Modelos de </a:t>
            </a:r>
            <a:r>
              <a:rPr lang="pt-PT" sz="2400" dirty="0" err="1" smtClean="0">
                <a:solidFill>
                  <a:schemeClr val="tx1">
                    <a:lumMod val="85000"/>
                    <a:lumOff val="15000"/>
                  </a:schemeClr>
                </a:solidFill>
                <a:latin typeface="Times New Roman" pitchFamily="18" charset="0"/>
                <a:cs typeface="Times New Roman" pitchFamily="18" charset="0"/>
              </a:rPr>
              <a:t>Corporate</a:t>
            </a:r>
            <a:r>
              <a:rPr lang="pt-PT" sz="2400" dirty="0" smtClean="0">
                <a:solidFill>
                  <a:schemeClr val="tx1">
                    <a:lumMod val="85000"/>
                    <a:lumOff val="15000"/>
                  </a:schemeClr>
                </a:solidFill>
                <a:latin typeface="Times New Roman" pitchFamily="18" charset="0"/>
                <a:cs typeface="Times New Roman" pitchFamily="18" charset="0"/>
              </a:rPr>
              <a:t> </a:t>
            </a:r>
            <a:r>
              <a:rPr lang="pt-PT" sz="2400" dirty="0" err="1" smtClean="0">
                <a:solidFill>
                  <a:schemeClr val="tx1">
                    <a:lumMod val="85000"/>
                    <a:lumOff val="15000"/>
                  </a:schemeClr>
                </a:solidFill>
                <a:latin typeface="Times New Roman" pitchFamily="18" charset="0"/>
                <a:cs typeface="Times New Roman" pitchFamily="18" charset="0"/>
              </a:rPr>
              <a:t>Governance</a:t>
            </a:r>
            <a:endParaRPr lang="pt-PT" sz="2400" dirty="0" smtClean="0">
              <a:solidFill>
                <a:schemeClr val="tx1">
                  <a:lumMod val="85000"/>
                  <a:lumOff val="15000"/>
                </a:schemeClr>
              </a:solidFill>
              <a:latin typeface="Times New Roman" pitchFamily="18" charset="0"/>
              <a:cs typeface="Times New Roman" pitchFamily="18" charset="0"/>
            </a:endParaRPr>
          </a:p>
          <a:p>
            <a:pPr marL="457200" indent="-457200">
              <a:lnSpc>
                <a:spcPct val="200000"/>
              </a:lnSpc>
              <a:buFont typeface="+mj-lt"/>
              <a:buAutoNum type="arabicPeriod"/>
            </a:pPr>
            <a:r>
              <a:rPr lang="pt-PT" sz="2400" dirty="0" smtClean="0">
                <a:solidFill>
                  <a:schemeClr val="tx1">
                    <a:lumMod val="85000"/>
                    <a:lumOff val="15000"/>
                  </a:schemeClr>
                </a:solidFill>
                <a:latin typeface="Times New Roman" pitchFamily="18" charset="0"/>
                <a:cs typeface="Times New Roman" pitchFamily="18" charset="0"/>
              </a:rPr>
              <a:t> Bibliografia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Bibliografia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4" name="Rectângulo 3"/>
          <p:cNvSpPr/>
          <p:nvPr/>
        </p:nvSpPr>
        <p:spPr>
          <a:xfrm>
            <a:off x="179512" y="980728"/>
            <a:ext cx="8640960" cy="6740307"/>
          </a:xfrm>
          <a:prstGeom prst="rect">
            <a:avLst/>
          </a:prstGeom>
        </p:spPr>
        <p:txBody>
          <a:bodyPr wrap="square">
            <a:spAutoFit/>
          </a:bodyPr>
          <a:lstStyle/>
          <a:p>
            <a:pPr lvl="0" algn="just" eaLnBrk="0" fontAlgn="base" hangingPunct="0">
              <a:lnSpc>
                <a:spcPct val="250000"/>
              </a:lnSpc>
              <a:spcBef>
                <a:spcPct val="0"/>
              </a:spcBef>
              <a:spcAft>
                <a:spcPct val="0"/>
              </a:spcAft>
              <a:buFontTx/>
              <a:buChar char="•"/>
              <a:tabLst>
                <a:tab pos="228600" algn="l"/>
              </a:tabLst>
            </a:pPr>
            <a:r>
              <a:rPr lang="en-US" sz="1600" dirty="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Pfeffer</a:t>
            </a:r>
            <a:r>
              <a:rPr lang="en-US" sz="1600" dirty="0">
                <a:solidFill>
                  <a:schemeClr val="tx1">
                    <a:lumMod val="85000"/>
                    <a:lumOff val="15000"/>
                  </a:schemeClr>
                </a:solidFill>
                <a:latin typeface="Times New Roman" pitchFamily="18" charset="0"/>
                <a:ea typeface="Calibri" pitchFamily="34" charset="0"/>
                <a:cs typeface="Times New Roman" pitchFamily="18" charset="0"/>
              </a:rPr>
              <a:t>, J. e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Salancik</a:t>
            </a:r>
            <a:r>
              <a:rPr lang="en-US" sz="1600" dirty="0">
                <a:solidFill>
                  <a:schemeClr val="tx1">
                    <a:lumMod val="85000"/>
                    <a:lumOff val="15000"/>
                  </a:schemeClr>
                </a:solidFill>
                <a:latin typeface="Times New Roman" pitchFamily="18" charset="0"/>
                <a:ea typeface="Calibri" pitchFamily="34" charset="0"/>
                <a:cs typeface="Times New Roman" pitchFamily="18" charset="0"/>
              </a:rPr>
              <a:t>, G., (1978). </a:t>
            </a:r>
            <a:r>
              <a:rPr lang="en-US" sz="1600" i="1" dirty="0">
                <a:solidFill>
                  <a:schemeClr val="tx1">
                    <a:lumMod val="85000"/>
                    <a:lumOff val="15000"/>
                  </a:schemeClr>
                </a:solidFill>
                <a:latin typeface="Times New Roman" pitchFamily="18" charset="0"/>
                <a:ea typeface="Calibri" pitchFamily="34" charset="0"/>
                <a:cs typeface="Times New Roman" pitchFamily="18" charset="0"/>
              </a:rPr>
              <a:t>The External Control of Organizations</a:t>
            </a:r>
            <a:r>
              <a:rPr lang="en-US" sz="1600" dirty="0">
                <a:solidFill>
                  <a:schemeClr val="tx1">
                    <a:lumMod val="85000"/>
                    <a:lumOff val="15000"/>
                  </a:schemeClr>
                </a:solidFill>
                <a:latin typeface="Times New Roman" pitchFamily="18" charset="0"/>
                <a:ea typeface="Calibri" pitchFamily="34" charset="0"/>
                <a:cs typeface="Times New Roman" pitchFamily="18" charset="0"/>
              </a:rPr>
              <a:t>, Harper &amp; Row; </a:t>
            </a:r>
            <a:endParaRPr lang="pt-PT" sz="1600" dirty="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a:solidFill>
                  <a:schemeClr val="tx1">
                    <a:lumMod val="85000"/>
                    <a:lumOff val="15000"/>
                  </a:schemeClr>
                </a:solidFill>
                <a:latin typeface="Times New Roman" pitchFamily="18" charset="0"/>
                <a:ea typeface="Calibri" pitchFamily="34" charset="0"/>
                <a:cs typeface="Times New Roman" pitchFamily="18" charset="0"/>
              </a:rPr>
              <a:t> Jensen, M. e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Meckling</a:t>
            </a:r>
            <a:r>
              <a:rPr lang="en-US" sz="1600" dirty="0">
                <a:solidFill>
                  <a:schemeClr val="tx1">
                    <a:lumMod val="85000"/>
                    <a:lumOff val="15000"/>
                  </a:schemeClr>
                </a:solidFill>
                <a:latin typeface="Times New Roman" pitchFamily="18" charset="0"/>
                <a:ea typeface="Calibri" pitchFamily="34" charset="0"/>
                <a:cs typeface="Times New Roman" pitchFamily="18" charset="0"/>
              </a:rPr>
              <a:t>, W., (1976). </a:t>
            </a:r>
            <a:r>
              <a:rPr lang="en-US" sz="1600" i="1" dirty="0">
                <a:solidFill>
                  <a:schemeClr val="tx1">
                    <a:lumMod val="85000"/>
                    <a:lumOff val="15000"/>
                  </a:schemeClr>
                </a:solidFill>
                <a:latin typeface="Times New Roman" pitchFamily="18" charset="0"/>
                <a:ea typeface="Calibri" pitchFamily="34" charset="0"/>
                <a:cs typeface="Times New Roman" pitchFamily="18" charset="0"/>
              </a:rPr>
              <a:t>Theory of the Firm: Managerial Behavior, Agency Costs and Ownership Structure</a:t>
            </a:r>
            <a:r>
              <a:rPr lang="en-US" sz="1600" dirty="0">
                <a:solidFill>
                  <a:schemeClr val="tx1">
                    <a:lumMod val="85000"/>
                    <a:lumOff val="15000"/>
                  </a:schemeClr>
                </a:solidFill>
                <a:latin typeface="Times New Roman" pitchFamily="18" charset="0"/>
                <a:ea typeface="Calibri" pitchFamily="34" charset="0"/>
                <a:cs typeface="Times New Roman" pitchFamily="18" charset="0"/>
              </a:rPr>
              <a:t>”. Journal of Financial Economics, 3(4), OUT., </a:t>
            </a:r>
            <a:r>
              <a:rPr lang="en-US" sz="1600" dirty="0" err="1">
                <a:solidFill>
                  <a:schemeClr val="tx1">
                    <a:lumMod val="85000"/>
                    <a:lumOff val="15000"/>
                  </a:schemeClr>
                </a:solidFill>
                <a:latin typeface="Times New Roman" pitchFamily="18" charset="0"/>
                <a:ea typeface="Calibri" pitchFamily="34" charset="0"/>
                <a:cs typeface="Times New Roman" pitchFamily="18" charset="0"/>
              </a:rPr>
              <a:t>pag</a:t>
            </a:r>
            <a:r>
              <a:rPr lang="en-US" sz="1600" dirty="0">
                <a:solidFill>
                  <a:schemeClr val="tx1">
                    <a:lumMod val="85000"/>
                    <a:lumOff val="15000"/>
                  </a:schemeClr>
                </a:solidFill>
                <a:latin typeface="Times New Roman" pitchFamily="18" charset="0"/>
                <a:ea typeface="Calibri" pitchFamily="34" charset="0"/>
                <a:cs typeface="Times New Roman" pitchFamily="18" charset="0"/>
              </a:rPr>
              <a:t>. 305 a </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360;</a:t>
            </a:r>
            <a:endParaRPr lang="pt-PT" sz="1600" dirty="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pt-PT" sz="1600" dirty="0" smtClean="0">
                <a:solidFill>
                  <a:schemeClr val="tx1">
                    <a:lumMod val="85000"/>
                    <a:lumOff val="15000"/>
                  </a:schemeClr>
                </a:solidFill>
                <a:latin typeface="Times New Roman" pitchFamily="18" charset="0"/>
                <a:ea typeface="Calibri" pitchFamily="34" charset="0"/>
                <a:cs typeface="Times New Roman" pitchFamily="18" charset="0"/>
              </a:rPr>
              <a:t>Pinto,  J.  et  al., (2013). </a:t>
            </a:r>
            <a:r>
              <a:rPr lang="pt-PT" sz="1600" i="1" dirty="0" smtClean="0">
                <a:solidFill>
                  <a:schemeClr val="tx1">
                    <a:lumMod val="85000"/>
                    <a:lumOff val="15000"/>
                  </a:schemeClr>
                </a:solidFill>
                <a:latin typeface="Times New Roman" pitchFamily="18" charset="0"/>
                <a:ea typeface="Calibri" pitchFamily="34" charset="0"/>
                <a:cs typeface="Times New Roman" pitchFamily="18" charset="0"/>
              </a:rPr>
              <a:t>A  emergência  e  o  futuro  do  corporate  governance  em  Portugal</a:t>
            </a:r>
            <a:r>
              <a:rPr lang="pt-PT" sz="1600" dirty="0" smtClean="0">
                <a:solidFill>
                  <a:schemeClr val="tx1">
                    <a:lumMod val="85000"/>
                    <a:lumOff val="15000"/>
                  </a:schemeClr>
                </a:solidFill>
                <a:latin typeface="Times New Roman" pitchFamily="18" charset="0"/>
                <a:ea typeface="Calibri" pitchFamily="34" charset="0"/>
                <a:cs typeface="Times New Roman" pitchFamily="18" charset="0"/>
              </a:rPr>
              <a:t>. Edições Almedina, Lisboa; </a:t>
            </a:r>
            <a:endParaRPr lang="pt-PT" sz="1600" dirty="0" smtClean="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pt-PT" sz="1600" dirty="0" smtClean="0">
                <a:solidFill>
                  <a:schemeClr val="tx1">
                    <a:lumMod val="85000"/>
                    <a:lumOff val="15000"/>
                  </a:schemeClr>
                </a:solidFill>
                <a:latin typeface="Times New Roman" pitchFamily="18" charset="0"/>
                <a:ea typeface="Calibri" pitchFamily="34" charset="0"/>
                <a:cs typeface="Times New Roman" pitchFamily="18" charset="0"/>
              </a:rPr>
              <a:t> Princípios da OCDE sobre os governos das sociedades, (</a:t>
            </a:r>
            <a:r>
              <a:rPr lang="pt-PT" sz="1600" i="1" u="sng" dirty="0" smtClean="0">
                <a:solidFill>
                  <a:schemeClr val="tx2">
                    <a:lumMod val="60000"/>
                    <a:lumOff val="40000"/>
                  </a:schemeClr>
                </a:solidFill>
                <a:latin typeface="Times New Roman" pitchFamily="18" charset="0"/>
                <a:ea typeface="Calibri" pitchFamily="34" charset="0"/>
                <a:cs typeface="Times New Roman" pitchFamily="18" charset="0"/>
                <a:hlinkClick r:id="rId2"/>
              </a:rPr>
              <a:t>http://www.oecd.org</a:t>
            </a:r>
            <a:r>
              <a:rPr lang="pt-PT" sz="1600" i="1" dirty="0" smtClean="0">
                <a:solidFill>
                  <a:schemeClr val="tx2">
                    <a:lumMod val="60000"/>
                    <a:lumOff val="40000"/>
                  </a:schemeClr>
                </a:solidFill>
                <a:latin typeface="Times New Roman" pitchFamily="18" charset="0"/>
                <a:ea typeface="Calibri" pitchFamily="34" charset="0"/>
                <a:cs typeface="Times New Roman" pitchFamily="18" charset="0"/>
                <a:hlinkClick r:id="rId2"/>
              </a:rPr>
              <a:t>/</a:t>
            </a:r>
            <a:r>
              <a:rPr lang="pt-PT" sz="1600" dirty="0" smtClean="0">
                <a:solidFill>
                  <a:schemeClr val="tx1">
                    <a:lumMod val="85000"/>
                    <a:lumOff val="15000"/>
                  </a:schemeClr>
                </a:solidFill>
                <a:latin typeface="Times New Roman" pitchFamily="18" charset="0"/>
                <a:ea typeface="Calibri" pitchFamily="34" charset="0"/>
                <a:cs typeface="Times New Roman" pitchFamily="18" charset="0"/>
              </a:rPr>
              <a:t>);</a:t>
            </a:r>
          </a:p>
          <a:p>
            <a:pPr lvl="0" algn="just" eaLnBrk="0" fontAlgn="base" hangingPunct="0">
              <a:lnSpc>
                <a:spcPct val="250000"/>
              </a:lnSpc>
              <a:spcBef>
                <a:spcPct val="0"/>
              </a:spcBef>
              <a:spcAft>
                <a:spcPct val="0"/>
              </a:spcAft>
              <a:buFontTx/>
              <a:buChar char="•"/>
              <a:tabLst>
                <a:tab pos="228600" algn="l"/>
              </a:tabLst>
            </a:pPr>
            <a:r>
              <a:rPr lang="pt-PT" sz="1600" dirty="0">
                <a:solidFill>
                  <a:schemeClr val="tx1">
                    <a:lumMod val="85000"/>
                    <a:lumOff val="15000"/>
                  </a:schemeClr>
                </a:solidFill>
                <a:latin typeface="Times New Roman" pitchFamily="18" charset="0"/>
                <a:ea typeface="Calibri" pitchFamily="34" charset="0"/>
                <a:cs typeface="Times New Roman" pitchFamily="18" charset="0"/>
              </a:rPr>
              <a:t>Silveira, A., Barros, L. e Famá, R., (2003), </a:t>
            </a:r>
            <a:r>
              <a:rPr lang="pt-PT" sz="1600" i="1" dirty="0">
                <a:solidFill>
                  <a:schemeClr val="tx1">
                    <a:lumMod val="85000"/>
                    <a:lumOff val="15000"/>
                  </a:schemeClr>
                </a:solidFill>
                <a:latin typeface="Times New Roman" pitchFamily="18" charset="0"/>
                <a:ea typeface="Calibri" pitchFamily="34" charset="0"/>
                <a:cs typeface="Times New Roman" pitchFamily="18" charset="0"/>
              </a:rPr>
              <a:t>Estrutura de governança e desempenho financeiro nas companhias abertas brasileiras: um estudo empírico</a:t>
            </a:r>
            <a:r>
              <a:rPr lang="pt-PT" sz="1600" dirty="0">
                <a:solidFill>
                  <a:schemeClr val="tx1">
                    <a:lumMod val="85000"/>
                    <a:lumOff val="15000"/>
                  </a:schemeClr>
                </a:solidFill>
                <a:latin typeface="Times New Roman" pitchFamily="18" charset="0"/>
                <a:ea typeface="Calibri" pitchFamily="34" charset="0"/>
                <a:cs typeface="Times New Roman" pitchFamily="18" charset="0"/>
              </a:rPr>
              <a:t>. Cadernos de Pesquisas em Administração,  VOL 10 Nº1, p.56. São Paulo;</a:t>
            </a:r>
          </a:p>
          <a:p>
            <a:pPr lvl="0" algn="just" eaLnBrk="0" fontAlgn="base" hangingPunct="0">
              <a:lnSpc>
                <a:spcPct val="200000"/>
              </a:lnSpc>
              <a:spcBef>
                <a:spcPct val="0"/>
              </a:spcBef>
              <a:spcAft>
                <a:spcPct val="0"/>
              </a:spcAft>
              <a:buFontTx/>
              <a:buChar char="•"/>
              <a:tabLst>
                <a:tab pos="228600" algn="l"/>
              </a:tabLst>
            </a:pPr>
            <a:endParaRPr lang="pt-PT" dirty="0" smtClean="0">
              <a:solidFill>
                <a:schemeClr val="tx1">
                  <a:lumMod val="85000"/>
                  <a:lumOff val="15000"/>
                </a:schemeClr>
              </a:solidFill>
              <a:latin typeface="Times New Roman" pitchFamily="18" charset="0"/>
              <a:ea typeface="Calibri" pitchFamily="34" charset="0"/>
              <a:cs typeface="Times New Roman" pitchFamily="18" charset="0"/>
            </a:endParaRPr>
          </a:p>
          <a:p>
            <a:pPr lvl="0" algn="just" eaLnBrk="0" fontAlgn="base" hangingPunct="0">
              <a:lnSpc>
                <a:spcPct val="200000"/>
              </a:lnSpc>
              <a:spcBef>
                <a:spcPct val="0"/>
              </a:spcBef>
              <a:spcAft>
                <a:spcPct val="0"/>
              </a:spcAft>
              <a:buFontTx/>
              <a:buChar char="•"/>
              <a:tabLst>
                <a:tab pos="228600" algn="l"/>
              </a:tabLst>
            </a:pPr>
            <a:endParaRPr lang="pt-PT" dirty="0" smtClean="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13957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ângulo 5"/>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Bibliografia</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4" name="Rectângulo 3"/>
          <p:cNvSpPr/>
          <p:nvPr/>
        </p:nvSpPr>
        <p:spPr>
          <a:xfrm>
            <a:off x="179512" y="889844"/>
            <a:ext cx="8712968" cy="4401205"/>
          </a:xfrm>
          <a:prstGeom prst="rect">
            <a:avLst/>
          </a:prstGeom>
        </p:spPr>
        <p:txBody>
          <a:bodyPr wrap="square">
            <a:spAutoFit/>
          </a:bodyPr>
          <a:lstStyle/>
          <a:p>
            <a:pPr lvl="0" algn="just" eaLnBrk="0" fontAlgn="base" hangingPunct="0">
              <a:lnSpc>
                <a:spcPct val="250000"/>
              </a:lnSpc>
              <a:spcBef>
                <a:spcPct val="0"/>
              </a:spcBef>
              <a:spcAft>
                <a:spcPct val="0"/>
              </a:spcAft>
              <a:buFontTx/>
              <a:buChar char="•"/>
              <a:tabLst>
                <a:tab pos="228600" algn="l"/>
              </a:tabLst>
            </a:pPr>
            <a:r>
              <a:rPr lang="pt-PT" sz="1600" dirty="0" smtClean="0">
                <a:latin typeface="Times New Roman" pitchFamily="18" charset="0"/>
                <a:ea typeface="Calibri" pitchFamily="34" charset="0"/>
                <a:cs typeface="Times New Roman" pitchFamily="18" charset="0"/>
              </a:rPr>
              <a:t> Santos, F., (2000). </a:t>
            </a:r>
            <a:r>
              <a:rPr lang="pt-PT" sz="1600" i="1" dirty="0" smtClean="0">
                <a:latin typeface="Times New Roman" pitchFamily="18" charset="0"/>
                <a:ea typeface="Calibri" pitchFamily="34" charset="0"/>
                <a:cs typeface="Times New Roman" pitchFamily="18" charset="0"/>
              </a:rPr>
              <a:t>A Impotância do Corporate Governance: Uma Persrectiva </a:t>
            </a:r>
            <a:r>
              <a:rPr lang="pt-PT" sz="1600" i="1" dirty="0" err="1" smtClean="0">
                <a:latin typeface="Times New Roman" pitchFamily="18" charset="0"/>
                <a:ea typeface="Calibri" pitchFamily="34" charset="0"/>
                <a:cs typeface="Times New Roman" pitchFamily="18" charset="0"/>
              </a:rPr>
              <a:t>Institicional</a:t>
            </a:r>
            <a:r>
              <a:rPr lang="pt-PT" sz="1600" i="1" dirty="0" smtClean="0">
                <a:latin typeface="Times New Roman" pitchFamily="18" charset="0"/>
                <a:ea typeface="Calibri" pitchFamily="34" charset="0"/>
                <a:cs typeface="Times New Roman" pitchFamily="18" charset="0"/>
              </a:rPr>
              <a:t>.</a:t>
            </a:r>
            <a:r>
              <a:rPr lang="pt-PT" sz="1600" dirty="0" smtClean="0">
                <a:latin typeface="Times New Roman" pitchFamily="18" charset="0"/>
                <a:ea typeface="Calibri" pitchFamily="34" charset="0"/>
                <a:cs typeface="Times New Roman" pitchFamily="18" charset="0"/>
              </a:rPr>
              <a:t>;</a:t>
            </a:r>
          </a:p>
          <a:p>
            <a:pPr lvl="0" algn="just" eaLnBrk="0" fontAlgn="base" hangingPunct="0">
              <a:lnSpc>
                <a:spcPct val="250000"/>
              </a:lnSpc>
              <a:spcBef>
                <a:spcPct val="0"/>
              </a:spcBef>
              <a:spcAft>
                <a:spcPct val="0"/>
              </a:spcAft>
              <a:buFontTx/>
              <a:buChar char="•"/>
              <a:tabLst>
                <a:tab pos="228600" algn="l"/>
              </a:tabLst>
            </a:pPr>
            <a:r>
              <a:rPr lang="pt-PT" sz="1600" dirty="0" smtClean="0">
                <a:latin typeface="Times New Roman" pitchFamily="18" charset="0"/>
                <a:ea typeface="Calibri" pitchFamily="34" charset="0"/>
                <a:cs typeface="Times New Roman" pitchFamily="18" charset="0"/>
              </a:rPr>
              <a:t>Santos, J., (2009).  </a:t>
            </a:r>
            <a:r>
              <a:rPr lang="pt-PT" sz="1600" i="1" dirty="0" err="1" smtClean="0">
                <a:latin typeface="Times New Roman" pitchFamily="18" charset="0"/>
                <a:ea typeface="Calibri" pitchFamily="34" charset="0"/>
                <a:cs typeface="Times New Roman" pitchFamily="18" charset="0"/>
              </a:rPr>
              <a:t>Corporate</a:t>
            </a:r>
            <a:r>
              <a:rPr lang="pt-PT" sz="1600" i="1" dirty="0" smtClean="0">
                <a:latin typeface="Times New Roman" pitchFamily="18" charset="0"/>
                <a:ea typeface="Calibri" pitchFamily="34" charset="0"/>
                <a:cs typeface="Times New Roman" pitchFamily="18" charset="0"/>
              </a:rPr>
              <a:t> </a:t>
            </a:r>
            <a:r>
              <a:rPr lang="pt-PT" sz="1600" i="1" dirty="0" err="1" smtClean="0">
                <a:latin typeface="Times New Roman" pitchFamily="18" charset="0"/>
                <a:ea typeface="Calibri" pitchFamily="34" charset="0"/>
                <a:cs typeface="Times New Roman" pitchFamily="18" charset="0"/>
              </a:rPr>
              <a:t>Governance</a:t>
            </a:r>
            <a:r>
              <a:rPr lang="pt-PT" sz="1600" i="1" dirty="0" smtClean="0">
                <a:latin typeface="Times New Roman" pitchFamily="18" charset="0"/>
                <a:ea typeface="Calibri" pitchFamily="34" charset="0"/>
                <a:cs typeface="Times New Roman" pitchFamily="18" charset="0"/>
              </a:rPr>
              <a:t> – Desenvolvimentos recentes e a realidade Portuguesa</a:t>
            </a:r>
            <a:r>
              <a:rPr lang="pt-PT" sz="1600" dirty="0" smtClean="0">
                <a:latin typeface="Times New Roman" pitchFamily="18" charset="0"/>
                <a:ea typeface="Calibri" pitchFamily="34" charset="0"/>
                <a:cs typeface="Times New Roman" pitchFamily="18" charset="0"/>
              </a:rPr>
              <a:t>,</a:t>
            </a:r>
            <a:endParaRPr lang="pt-PT" sz="1600" dirty="0" smtClean="0">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US Securities and Exchange </a:t>
            </a: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Comission</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a:t>
            </a:r>
            <a:r>
              <a:rPr lang="en-US" sz="1600" u="sng" dirty="0" smtClean="0">
                <a:latin typeface="Times New Roman" pitchFamily="18" charset="0"/>
                <a:ea typeface="Calibri" pitchFamily="34" charset="0"/>
                <a:cs typeface="Times New Roman" pitchFamily="18" charset="0"/>
                <a:hlinkClick r:id="rId2"/>
              </a:rPr>
              <a:t>www.sec.gov</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a:t>
            </a:r>
            <a:endParaRPr lang="pt-PT" sz="1600" dirty="0" smtClean="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Volonté</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C. (2014). </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Culture and Corporate Governance: The Influence of Language and Religion in Switzerland.</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Springer-</a:t>
            </a: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Verlag</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Berling</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Heidelberg.</a:t>
            </a:r>
            <a:endParaRPr lang="pt-PT" sz="1600" dirty="0" smtClean="0">
              <a:solidFill>
                <a:schemeClr val="tx1">
                  <a:lumMod val="85000"/>
                  <a:lumOff val="15000"/>
                </a:schemeClr>
              </a:solidFill>
              <a:latin typeface="Times New Roman" pitchFamily="18" charset="0"/>
              <a:cs typeface="Times New Roman" pitchFamily="18" charset="0"/>
            </a:endParaRPr>
          </a:p>
          <a:p>
            <a:pPr lvl="0" algn="just" eaLnBrk="0" fontAlgn="base" hangingPunct="0">
              <a:lnSpc>
                <a:spcPct val="250000"/>
              </a:lnSpc>
              <a:spcBef>
                <a:spcPct val="0"/>
              </a:spcBef>
              <a:spcAft>
                <a:spcPct val="0"/>
              </a:spcAft>
              <a:buFontTx/>
              <a:buChar char="•"/>
              <a:tabLst>
                <a:tab pos="228600" algn="l"/>
              </a:tabLst>
            </a:pP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a:t>
            </a:r>
            <a:r>
              <a:rPr lang="en-US" sz="1600" dirty="0" err="1" smtClean="0">
                <a:solidFill>
                  <a:schemeClr val="tx1">
                    <a:lumMod val="85000"/>
                    <a:lumOff val="15000"/>
                  </a:schemeClr>
                </a:solidFill>
                <a:latin typeface="Times New Roman" pitchFamily="18" charset="0"/>
                <a:ea typeface="Calibri" pitchFamily="34" charset="0"/>
                <a:cs typeface="Times New Roman" pitchFamily="18" charset="0"/>
              </a:rPr>
              <a:t>Wiesen</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 J., (2002). </a:t>
            </a:r>
            <a:r>
              <a:rPr lang="en-US" sz="1600" i="1" dirty="0" smtClean="0">
                <a:solidFill>
                  <a:schemeClr val="tx1">
                    <a:lumMod val="85000"/>
                    <a:lumOff val="15000"/>
                  </a:schemeClr>
                </a:solidFill>
                <a:latin typeface="Times New Roman" pitchFamily="18" charset="0"/>
                <a:ea typeface="Calibri" pitchFamily="34" charset="0"/>
                <a:cs typeface="Times New Roman" pitchFamily="18" charset="0"/>
              </a:rPr>
              <a:t>Congress Enacts Sarbanes-Oxley Act of 2002: A Two-Ton Gorilla Awakes and Speaks</a:t>
            </a:r>
            <a:r>
              <a:rPr lang="en-US" sz="1600" dirty="0" smtClean="0">
                <a:solidFill>
                  <a:schemeClr val="tx1">
                    <a:lumMod val="85000"/>
                    <a:lumOff val="15000"/>
                  </a:schemeClr>
                </a:solidFill>
                <a:latin typeface="Times New Roman" pitchFamily="18" charset="0"/>
                <a:ea typeface="Calibri" pitchFamily="34" charset="0"/>
                <a:cs typeface="Times New Roman" pitchFamily="18" charset="0"/>
              </a:rPr>
              <a:t>;</a:t>
            </a:r>
            <a:endParaRPr lang="en-US" sz="1600" dirty="0" smtClean="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139577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ângulo 5"/>
          <p:cNvSpPr/>
          <p:nvPr/>
        </p:nvSpPr>
        <p:spPr>
          <a:xfrm>
            <a:off x="0" y="2636912"/>
            <a:ext cx="9144000" cy="119675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pt-PT" sz="3200" dirty="0">
                <a:latin typeface="Times New Roman" pitchFamily="18" charset="0"/>
                <a:cs typeface="Times New Roman" pitchFamily="18" charset="0"/>
              </a:rPr>
              <a:t>OBRIGADO PELA VOSSA ATENÇÃO!</a:t>
            </a:r>
          </a:p>
        </p:txBody>
      </p:sp>
    </p:spTree>
    <p:extLst>
      <p:ext uri="{BB962C8B-B14F-4D97-AF65-F5344CB8AC3E}">
        <p14:creationId xmlns="" xmlns:p14="http://schemas.microsoft.com/office/powerpoint/2010/main" val="1189014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44016" y="908720"/>
            <a:ext cx="8820472" cy="7109639"/>
          </a:xfrm>
          <a:prstGeom prst="rect">
            <a:avLst/>
          </a:prstGeom>
          <a:noFill/>
        </p:spPr>
        <p:txBody>
          <a:bodyPr wrap="square" rtlCol="0">
            <a:spAutoFit/>
          </a:bodyPr>
          <a:lstStyle/>
          <a:p>
            <a:pPr algn="just"/>
            <a:r>
              <a:rPr lang="pt-PT" sz="2400" b="1" u="sng" dirty="0" smtClean="0">
                <a:solidFill>
                  <a:schemeClr val="tx1">
                    <a:lumMod val="85000"/>
                    <a:lumOff val="15000"/>
                  </a:schemeClr>
                </a:solidFill>
                <a:latin typeface="Times New Roman" pitchFamily="18" charset="0"/>
                <a:cs typeface="Times New Roman" pitchFamily="18" charset="0"/>
              </a:rPr>
              <a:t>Idade Média</a:t>
            </a:r>
            <a:r>
              <a:rPr lang="pt-PT" sz="2400" b="1" dirty="0" smtClean="0">
                <a:solidFill>
                  <a:schemeClr val="tx1">
                    <a:lumMod val="85000"/>
                    <a:lumOff val="15000"/>
                  </a:schemeClr>
                </a:solidFill>
                <a:latin typeface="Times New Roman" pitchFamily="18" charset="0"/>
                <a:cs typeface="Times New Roman" pitchFamily="18" charset="0"/>
              </a:rPr>
              <a:t> </a:t>
            </a:r>
          </a:p>
          <a:p>
            <a:pPr algn="just"/>
            <a:endParaRPr lang="pt-PT" sz="2000" dirty="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tx1">
                    <a:lumMod val="85000"/>
                    <a:lumOff val="15000"/>
                  </a:schemeClr>
                </a:solidFill>
                <a:latin typeface="Times New Roman" pitchFamily="18" charset="0"/>
                <a:cs typeface="Times New Roman" pitchFamily="18" charset="0"/>
              </a:rPr>
              <a:t>Principal desafio           Encontrar agentes de confiança para trocas</a:t>
            </a:r>
          </a:p>
          <a:p>
            <a:pPr algn="just"/>
            <a:endParaRPr lang="pt-PT" dirty="0">
              <a:solidFill>
                <a:schemeClr val="tx1">
                  <a:lumMod val="85000"/>
                  <a:lumOff val="15000"/>
                </a:schemeClr>
              </a:solidFill>
              <a:latin typeface="Times New Roman" pitchFamily="18" charset="0"/>
              <a:cs typeface="Times New Roman" pitchFamily="18" charset="0"/>
            </a:endParaRPr>
          </a:p>
          <a:p>
            <a:pPr algn="just"/>
            <a:endParaRPr lang="pt-PT" dirty="0" smtClean="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tx1">
                    <a:lumMod val="85000"/>
                    <a:lumOff val="15000"/>
                  </a:schemeClr>
                </a:solidFill>
                <a:latin typeface="Times New Roman" pitchFamily="18" charset="0"/>
                <a:cs typeface="Times New Roman" pitchFamily="18" charset="0"/>
              </a:rPr>
              <a:t>Agentes  comerciais eram os principais no centro da divulgação da reputação da instituição  </a:t>
            </a:r>
          </a:p>
          <a:p>
            <a:pPr algn="just"/>
            <a:endParaRPr lang="pt-PT" sz="2000" dirty="0" smtClean="0">
              <a:solidFill>
                <a:schemeClr val="tx1">
                  <a:lumMod val="85000"/>
                  <a:lumOff val="15000"/>
                </a:schemeClr>
              </a:solidFill>
              <a:latin typeface="Times New Roman" pitchFamily="18" charset="0"/>
              <a:cs typeface="Times New Roman" pitchFamily="18" charset="0"/>
            </a:endParaRPr>
          </a:p>
          <a:p>
            <a:pPr algn="just"/>
            <a:r>
              <a:rPr lang="pt-PT" sz="2400" b="1" u="sng" dirty="0" smtClean="0">
                <a:solidFill>
                  <a:schemeClr val="tx1">
                    <a:lumMod val="85000"/>
                    <a:lumOff val="15000"/>
                  </a:schemeClr>
                </a:solidFill>
                <a:latin typeface="Times New Roman" pitchFamily="18" charset="0"/>
                <a:cs typeface="Times New Roman" pitchFamily="18" charset="0"/>
              </a:rPr>
              <a:t>Século XVII</a:t>
            </a:r>
          </a:p>
          <a:p>
            <a:pPr algn="just"/>
            <a:endParaRPr lang="pt-PT" sz="2000" dirty="0" smtClean="0">
              <a:solidFill>
                <a:schemeClr val="tx1">
                  <a:lumMod val="85000"/>
                  <a:lumOff val="15000"/>
                </a:schemeClr>
              </a:solidFill>
              <a:latin typeface="Times New Roman" pitchFamily="18" charset="0"/>
              <a:cs typeface="Times New Roman" pitchFamily="18" charset="0"/>
            </a:endParaRPr>
          </a:p>
          <a:p>
            <a:pPr algn="just">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Os ingleses e  os alemães entram no mercado asiático;</a:t>
            </a:r>
          </a:p>
          <a:p>
            <a:pPr algn="just"/>
            <a:endParaRPr lang="pt-PT" dirty="0" smtClean="0">
              <a:solidFill>
                <a:schemeClr val="tx1">
                  <a:lumMod val="85000"/>
                  <a:lumOff val="15000"/>
                </a:schemeClr>
              </a:solidFill>
              <a:latin typeface="Times New Roman" pitchFamily="18" charset="0"/>
              <a:cs typeface="Times New Roman" pitchFamily="18" charset="0"/>
            </a:endParaRPr>
          </a:p>
          <a:p>
            <a:pPr algn="just"/>
            <a:r>
              <a:rPr lang="pt-PT" sz="2000" b="1" dirty="0" smtClean="0">
                <a:solidFill>
                  <a:schemeClr val="tx1">
                    <a:lumMod val="85000"/>
                    <a:lumOff val="15000"/>
                  </a:schemeClr>
                </a:solidFill>
                <a:latin typeface="Times New Roman" pitchFamily="18" charset="0"/>
                <a:cs typeface="Times New Roman" pitchFamily="18" charset="0"/>
              </a:rPr>
              <a:t>Questão: </a:t>
            </a:r>
            <a:r>
              <a:rPr lang="pt-PT" u="sng" dirty="0" smtClean="0">
                <a:solidFill>
                  <a:schemeClr val="tx1">
                    <a:lumMod val="85000"/>
                    <a:lumOff val="15000"/>
                  </a:schemeClr>
                </a:solidFill>
                <a:latin typeface="Times New Roman" pitchFamily="18" charset="0"/>
                <a:cs typeface="Times New Roman" pitchFamily="18" charset="0"/>
              </a:rPr>
              <a:t>Como os empresários que sustentam essas instituições convencem os investidores a serem aristocratas, nobres, artesãos ou mercadores com o seu dinheiro?</a:t>
            </a:r>
          </a:p>
          <a:p>
            <a:pPr algn="just"/>
            <a:endParaRPr lang="pt-PT" dirty="0" smtClean="0">
              <a:solidFill>
                <a:schemeClr val="tx1">
                  <a:lumMod val="85000"/>
                  <a:lumOff val="15000"/>
                </a:schemeClr>
              </a:solidFill>
              <a:latin typeface="Times New Roman" pitchFamily="18" charset="0"/>
              <a:cs typeface="Times New Roman" pitchFamily="18" charset="0"/>
            </a:endParaRPr>
          </a:p>
          <a:p>
            <a:pPr algn="just"/>
            <a:endParaRPr lang="pt-PT" dirty="0" smtClean="0">
              <a:solidFill>
                <a:schemeClr val="tx1">
                  <a:lumMod val="85000"/>
                  <a:lumOff val="15000"/>
                </a:schemeClr>
              </a:solidFill>
              <a:latin typeface="Times New Roman" pitchFamily="18" charset="0"/>
              <a:cs typeface="Times New Roman" pitchFamily="18" charset="0"/>
            </a:endParaRPr>
          </a:p>
          <a:p>
            <a:pPr algn="ctr"/>
            <a:endParaRPr lang="pt-PT" dirty="0" smtClean="0">
              <a:solidFill>
                <a:schemeClr val="tx1">
                  <a:lumMod val="85000"/>
                  <a:lumOff val="15000"/>
                </a:schemeClr>
              </a:solidFill>
              <a:latin typeface="Times New Roman" pitchFamily="18" charset="0"/>
              <a:cs typeface="Times New Roman" pitchFamily="18" charset="0"/>
            </a:endParaRPr>
          </a:p>
          <a:p>
            <a:pPr algn="ctr"/>
            <a:r>
              <a:rPr lang="pt-PT" dirty="0" smtClean="0">
                <a:solidFill>
                  <a:schemeClr val="tx1">
                    <a:lumMod val="85000"/>
                    <a:lumOff val="15000"/>
                  </a:schemeClr>
                </a:solidFill>
                <a:latin typeface="Times New Roman" pitchFamily="18" charset="0"/>
                <a:cs typeface="Times New Roman" pitchFamily="18" charset="0"/>
              </a:rPr>
              <a:t>Reputação das corporações e dos executivos passavam a estar no centro e as instituições designadas para fomentar a reputação</a:t>
            </a:r>
          </a:p>
          <a:p>
            <a:pPr algn="ctr"/>
            <a:endParaRPr lang="pt-PT" dirty="0" smtClean="0">
              <a:solidFill>
                <a:schemeClr val="tx1">
                  <a:lumMod val="85000"/>
                  <a:lumOff val="15000"/>
                </a:schemeClr>
              </a:solidFill>
              <a:latin typeface="Times New Roman" pitchFamily="18" charset="0"/>
              <a:cs typeface="Times New Roman" pitchFamily="18" charset="0"/>
            </a:endParaRPr>
          </a:p>
          <a:p>
            <a:pPr algn="r"/>
            <a:r>
              <a:rPr lang="pt-PT" sz="1400" dirty="0" smtClean="0">
                <a:solidFill>
                  <a:schemeClr val="tx1">
                    <a:lumMod val="85000"/>
                    <a:lumOff val="15000"/>
                  </a:schemeClr>
                </a:solidFill>
                <a:latin typeface="Times New Roman" pitchFamily="18" charset="0"/>
                <a:cs typeface="Times New Roman" pitchFamily="18" charset="0"/>
              </a:rPr>
              <a:t>(</a:t>
            </a:r>
            <a:r>
              <a:rPr lang="pt-PT" sz="1400" dirty="0" err="1" smtClean="0">
                <a:solidFill>
                  <a:schemeClr val="tx1">
                    <a:lumMod val="85000"/>
                    <a:lumOff val="15000"/>
                  </a:schemeClr>
                </a:solidFill>
                <a:latin typeface="Times New Roman" pitchFamily="18" charset="0"/>
                <a:cs typeface="Times New Roman" pitchFamily="18" charset="0"/>
              </a:rPr>
              <a:t>Harris</a:t>
            </a:r>
            <a:r>
              <a:rPr lang="pt-PT" sz="1400" dirty="0" smtClean="0">
                <a:solidFill>
                  <a:schemeClr val="tx1">
                    <a:lumMod val="85000"/>
                    <a:lumOff val="15000"/>
                  </a:schemeClr>
                </a:solidFill>
                <a:latin typeface="Times New Roman" pitchFamily="18" charset="0"/>
                <a:cs typeface="Times New Roman" pitchFamily="18" charset="0"/>
              </a:rPr>
              <a:t>, R., 2013)</a:t>
            </a:r>
          </a:p>
          <a:p>
            <a:pPr algn="just"/>
            <a:endParaRPr lang="pt-PT" sz="2000" dirty="0">
              <a:solidFill>
                <a:schemeClr val="tx1">
                  <a:lumMod val="85000"/>
                  <a:lumOff val="15000"/>
                </a:schemeClr>
              </a:solidFill>
              <a:latin typeface="Times New Roman" pitchFamily="18" charset="0"/>
              <a:cs typeface="Times New Roman" pitchFamily="18" charset="0"/>
            </a:endParaRPr>
          </a:p>
          <a:p>
            <a:pPr algn="just"/>
            <a:r>
              <a:rPr lang="pt-PT" sz="2000" dirty="0" smtClean="0">
                <a:solidFill>
                  <a:schemeClr val="tx1">
                    <a:lumMod val="85000"/>
                    <a:lumOff val="15000"/>
                  </a:schemeClr>
                </a:solidFill>
                <a:latin typeface="Times New Roman" pitchFamily="18" charset="0"/>
                <a:cs typeface="Times New Roman" pitchFamily="18" charset="0"/>
              </a:rPr>
              <a:t> </a:t>
            </a:r>
          </a:p>
          <a:p>
            <a:pPr algn="just"/>
            <a:endParaRPr lang="pt-PT" sz="2000" dirty="0">
              <a:solidFill>
                <a:schemeClr val="tx1">
                  <a:lumMod val="85000"/>
                  <a:lumOff val="15000"/>
                </a:schemeClr>
              </a:solidFill>
              <a:latin typeface="Times New Roman" pitchFamily="18" charset="0"/>
              <a:cs typeface="Times New Roman" pitchFamily="18" charset="0"/>
            </a:endParaRPr>
          </a:p>
          <a:p>
            <a:pPr algn="just"/>
            <a:r>
              <a:rPr lang="pt-PT" sz="2000" dirty="0" smtClean="0">
                <a:solidFill>
                  <a:schemeClr val="tx1">
                    <a:lumMod val="85000"/>
                    <a:lumOff val="15000"/>
                  </a:schemeClr>
                </a:solidFill>
                <a:latin typeface="Times New Roman" pitchFamily="18" charset="0"/>
                <a:cs typeface="Times New Roman" pitchFamily="18" charset="0"/>
              </a:rPr>
              <a:t> </a:t>
            </a:r>
          </a:p>
        </p:txBody>
      </p:sp>
      <p:sp>
        <p:nvSpPr>
          <p:cNvPr id="6" name="Seta para a direita 5"/>
          <p:cNvSpPr/>
          <p:nvPr/>
        </p:nvSpPr>
        <p:spPr>
          <a:xfrm>
            <a:off x="3203848" y="1700808"/>
            <a:ext cx="360040" cy="144016"/>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Seta para baixo 6"/>
          <p:cNvSpPr/>
          <p:nvPr/>
        </p:nvSpPr>
        <p:spPr>
          <a:xfrm>
            <a:off x="4499992" y="2060848"/>
            <a:ext cx="216024" cy="432048"/>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Seta para cima e para baixo 8"/>
          <p:cNvSpPr/>
          <p:nvPr/>
        </p:nvSpPr>
        <p:spPr>
          <a:xfrm>
            <a:off x="4211960" y="4941168"/>
            <a:ext cx="288032" cy="648072"/>
          </a:xfrm>
          <a:prstGeom prst="up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ângulo 11"/>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itle 1"/>
          <p:cNvSpPr txBox="1">
            <a:spLocks/>
          </p:cNvSpPr>
          <p:nvPr/>
        </p:nvSpPr>
        <p:spPr>
          <a:xfrm>
            <a:off x="-36512" y="-27384"/>
            <a:ext cx="9144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79512" y="1052736"/>
            <a:ext cx="8568952" cy="5386090"/>
          </a:xfrm>
          <a:prstGeom prst="rect">
            <a:avLst/>
          </a:prstGeom>
          <a:noFill/>
        </p:spPr>
        <p:txBody>
          <a:bodyPr wrap="square" rtlCol="0">
            <a:spAutoFit/>
          </a:bodyPr>
          <a:lstStyle/>
          <a:p>
            <a:r>
              <a:rPr lang="pt-PT" dirty="0" smtClean="0">
                <a:solidFill>
                  <a:schemeClr val="tx1">
                    <a:lumMod val="85000"/>
                    <a:lumOff val="15000"/>
                  </a:schemeClr>
                </a:solidFill>
                <a:latin typeface="Times New Roman" pitchFamily="18" charset="0"/>
                <a:cs typeface="Times New Roman" pitchFamily="18" charset="0"/>
              </a:rPr>
              <a:t> </a:t>
            </a:r>
            <a:r>
              <a:rPr lang="pt-PT" sz="2400" b="1" u="sng" dirty="0" smtClean="0">
                <a:solidFill>
                  <a:schemeClr val="tx1">
                    <a:lumMod val="85000"/>
                    <a:lumOff val="15000"/>
                  </a:schemeClr>
                </a:solidFill>
                <a:latin typeface="Times New Roman" pitchFamily="18" charset="0"/>
                <a:cs typeface="Times New Roman" pitchFamily="18" charset="0"/>
              </a:rPr>
              <a:t>Século XX - Anos 30</a:t>
            </a:r>
            <a:endParaRPr lang="pt-PT" b="1" u="sng" dirty="0" smtClean="0">
              <a:solidFill>
                <a:schemeClr val="tx1">
                  <a:lumMod val="85000"/>
                  <a:lumOff val="15000"/>
                </a:schemeClr>
              </a:solidFill>
              <a:latin typeface="Times New Roman" pitchFamily="18" charset="0"/>
              <a:cs typeface="Times New Roman" pitchFamily="18" charset="0"/>
            </a:endParaRPr>
          </a:p>
          <a:p>
            <a:endParaRPr lang="pt-PT" dirty="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r>
              <a:rPr lang="pt-PT" dirty="0" smtClean="0">
                <a:solidFill>
                  <a:schemeClr val="tx1">
                    <a:lumMod val="85000"/>
                    <a:lumOff val="15000"/>
                  </a:schemeClr>
                </a:solidFill>
                <a:latin typeface="Times New Roman" pitchFamily="18" charset="0"/>
                <a:cs typeface="Times New Roman" pitchFamily="18" charset="0"/>
              </a:rPr>
              <a:t>	</a:t>
            </a:r>
            <a:r>
              <a:rPr lang="pt-PT" sz="2000" dirty="0" smtClean="0">
                <a:solidFill>
                  <a:schemeClr val="tx1">
                    <a:lumMod val="85000"/>
                    <a:lumOff val="15000"/>
                  </a:schemeClr>
                </a:solidFill>
                <a:latin typeface="Times New Roman" pitchFamily="18" charset="0"/>
                <a:cs typeface="Times New Roman" pitchFamily="18" charset="0"/>
              </a:rPr>
              <a:t>Crash Bolsa 1929</a:t>
            </a:r>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a:solidFill>
                <a:schemeClr val="tx1">
                  <a:lumMod val="85000"/>
                  <a:lumOff val="15000"/>
                </a:schemeClr>
              </a:solidFill>
              <a:latin typeface="Times New Roman" pitchFamily="18" charset="0"/>
              <a:cs typeface="Times New Roman" pitchFamily="18" charset="0"/>
            </a:endParaRPr>
          </a:p>
          <a:p>
            <a:pPr>
              <a:lnSpc>
                <a:spcPct val="150000"/>
              </a:lnSpc>
            </a:pPr>
            <a:r>
              <a:rPr lang="pt-PT" sz="2000" u="sng" dirty="0" smtClean="0">
                <a:solidFill>
                  <a:schemeClr val="tx1">
                    <a:lumMod val="85000"/>
                    <a:lumOff val="15000"/>
                  </a:schemeClr>
                </a:solidFill>
                <a:latin typeface="Times New Roman" pitchFamily="18" charset="0"/>
                <a:cs typeface="Times New Roman" pitchFamily="18" charset="0"/>
              </a:rPr>
              <a:t>Ato dos Valores Mobiliários, 1933</a:t>
            </a:r>
          </a:p>
          <a:p>
            <a:pPr lvl="1">
              <a:lnSpc>
                <a:spcPct val="150000"/>
              </a:lnSpc>
              <a:buFont typeface="Arial" pitchFamily="34" charset="0"/>
              <a:buChar char="•"/>
            </a:pPr>
            <a:r>
              <a:rPr lang="pt-PT" sz="2000" dirty="0" smtClean="0">
                <a:solidFill>
                  <a:schemeClr val="tx1">
                    <a:lumMod val="85000"/>
                    <a:lumOff val="15000"/>
                  </a:schemeClr>
                </a:solidFill>
                <a:latin typeface="Times New Roman" pitchFamily="18" charset="0"/>
                <a:cs typeface="Times New Roman" pitchFamily="18" charset="0"/>
              </a:rPr>
              <a:t> Receber informação no que diz respeito aos títulos </a:t>
            </a:r>
          </a:p>
          <a:p>
            <a:pPr lvl="1">
              <a:lnSpc>
                <a:spcPct val="150000"/>
              </a:lnSpc>
              <a:buFont typeface="Arial" pitchFamily="34" charset="0"/>
              <a:buChar char="•"/>
            </a:pPr>
            <a:r>
              <a:rPr lang="pt-PT" sz="2000" dirty="0" smtClean="0">
                <a:solidFill>
                  <a:schemeClr val="tx1">
                    <a:lumMod val="85000"/>
                    <a:lumOff val="15000"/>
                  </a:schemeClr>
                </a:solidFill>
                <a:latin typeface="Times New Roman" pitchFamily="18" charset="0"/>
                <a:cs typeface="Times New Roman" pitchFamily="18" charset="0"/>
              </a:rPr>
              <a:t> Proibição engano, deturpações e fraudes na venda de títulos</a:t>
            </a:r>
          </a:p>
          <a:p>
            <a:pPr lvl="1">
              <a:lnSpc>
                <a:spcPct val="150000"/>
              </a:lnSpc>
            </a:pPr>
            <a:endParaRPr lang="pt-PT" sz="2000" dirty="0" smtClean="0">
              <a:solidFill>
                <a:schemeClr val="tx1">
                  <a:lumMod val="85000"/>
                  <a:lumOff val="15000"/>
                </a:schemeClr>
              </a:solidFill>
              <a:latin typeface="Times New Roman" pitchFamily="18" charset="0"/>
              <a:cs typeface="Times New Roman" pitchFamily="18" charset="0"/>
            </a:endParaRPr>
          </a:p>
          <a:p>
            <a:pPr>
              <a:lnSpc>
                <a:spcPct val="150000"/>
              </a:lnSpc>
            </a:pPr>
            <a:r>
              <a:rPr lang="pt-PT" sz="2000" u="sng" dirty="0" smtClean="0">
                <a:solidFill>
                  <a:schemeClr val="tx1">
                    <a:lumMod val="85000"/>
                    <a:lumOff val="15000"/>
                  </a:schemeClr>
                </a:solidFill>
                <a:latin typeface="Times New Roman" pitchFamily="18" charset="0"/>
                <a:cs typeface="Times New Roman" pitchFamily="18" charset="0"/>
              </a:rPr>
              <a:t>Ato da Troca dos Valores Mobiliários, 1934</a:t>
            </a:r>
          </a:p>
          <a:p>
            <a:pPr lvl="1">
              <a:lnSpc>
                <a:spcPct val="150000"/>
              </a:lnSpc>
              <a:buFont typeface="Arial" pitchFamily="34" charset="0"/>
              <a:buChar char="•"/>
            </a:pPr>
            <a:r>
              <a:rPr lang="pt-PT" sz="2000" dirty="0" smtClean="0">
                <a:solidFill>
                  <a:schemeClr val="tx1">
                    <a:lumMod val="85000"/>
                    <a:lumOff val="15000"/>
                  </a:schemeClr>
                </a:solidFill>
                <a:latin typeface="Times New Roman" pitchFamily="18" charset="0"/>
                <a:cs typeface="Times New Roman" pitchFamily="18" charset="0"/>
              </a:rPr>
              <a:t> Criada a Comissão de trocas de Títulos (SEC)</a:t>
            </a:r>
          </a:p>
          <a:p>
            <a:pPr lvl="1">
              <a:lnSpc>
                <a:spcPct val="150000"/>
              </a:lnSpc>
              <a:buFont typeface="Arial" pitchFamily="34" charset="0"/>
              <a:buChar char="•"/>
            </a:pPr>
            <a:r>
              <a:rPr lang="pt-PT" sz="2000" dirty="0" smtClean="0">
                <a:solidFill>
                  <a:schemeClr val="tx1">
                    <a:lumMod val="85000"/>
                    <a:lumOff val="15000"/>
                  </a:schemeClr>
                </a:solidFill>
                <a:latin typeface="Times New Roman" pitchFamily="18" charset="0"/>
                <a:cs typeface="Times New Roman" pitchFamily="18" charset="0"/>
              </a:rPr>
              <a:t> Proibição de certos tipos de conduta</a:t>
            </a:r>
          </a:p>
        </p:txBody>
      </p:sp>
      <p:sp>
        <p:nvSpPr>
          <p:cNvPr id="6" name="Seta para baixo 5"/>
          <p:cNvSpPr/>
          <p:nvPr/>
        </p:nvSpPr>
        <p:spPr>
          <a:xfrm>
            <a:off x="1763688" y="1628800"/>
            <a:ext cx="288032" cy="504056"/>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ângulo 8"/>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itle 1"/>
          <p:cNvSpPr txBox="1">
            <a:spLocks/>
          </p:cNvSpPr>
          <p:nvPr/>
        </p:nvSpPr>
        <p:spPr>
          <a:xfrm>
            <a:off x="-36512" y="-27384"/>
            <a:ext cx="9144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31746" name="AutoShape 2" descr="https://www.dicasdemulher.biz/img/fotos/bandeira%20dos%20estados%20unidos%2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1748" name="AutoShape 4" descr="https://www.dicasdemulher.biz/img/fotos/bandeira%20dos%20estados%20unidos%2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1750" name="AutoShape 6" descr="https://www.dicasdemulher.biz/img/fotos/bandeira%20dos%20estados%20unidos%2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1752" name="AutoShape 8" descr="https://www.dicasdemulher.biz/img/fotos/bandeira%20dos%20estados%20unidos%2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sp>
        <p:nvSpPr>
          <p:cNvPr id="31754" name="AutoShape 10" descr="https://www.dicasdemulher.biz/img/fotos/bandeira%20dos%20estados%20unidos%2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pic>
        <p:nvPicPr>
          <p:cNvPr id="31755" name="Picture 11" descr="C:\Users\Família\Desktop\bandeira dos estados unidos 2.jpg"/>
          <p:cNvPicPr>
            <a:picLocks noChangeAspect="1" noChangeArrowheads="1"/>
          </p:cNvPicPr>
          <p:nvPr/>
        </p:nvPicPr>
        <p:blipFill>
          <a:blip r:embed="rId2" cstate="print"/>
          <a:srcRect l="4747" t="7317" r="5061" b="7317"/>
          <a:stretch>
            <a:fillRect/>
          </a:stretch>
        </p:blipFill>
        <p:spPr bwMode="auto">
          <a:xfrm>
            <a:off x="611560" y="2299611"/>
            <a:ext cx="432048" cy="265293"/>
          </a:xfrm>
          <a:prstGeom prst="rect">
            <a:avLst/>
          </a:prstGeom>
          <a:ln>
            <a:noFill/>
          </a:ln>
          <a:effectLst>
            <a:outerShdw blurRad="190500" algn="tl" rotWithShape="0">
              <a:srgbClr val="000000">
                <a:alpha val="70000"/>
              </a:srgbClr>
            </a:outerShdw>
          </a:effectLst>
        </p:spPr>
      </p:pic>
      <p:sp>
        <p:nvSpPr>
          <p:cNvPr id="15" name="Rectângulo 14"/>
          <p:cNvSpPr/>
          <p:nvPr/>
        </p:nvSpPr>
        <p:spPr>
          <a:xfrm>
            <a:off x="5940152" y="6381328"/>
            <a:ext cx="3158236" cy="307777"/>
          </a:xfrm>
          <a:prstGeom prst="rect">
            <a:avLst/>
          </a:prstGeom>
        </p:spPr>
        <p:txBody>
          <a:bodyPr wrap="none">
            <a:spAutoFit/>
          </a:bodyPr>
          <a:lstStyle/>
          <a:p>
            <a:pPr algn="r"/>
            <a:r>
              <a:rPr lang="pt-PT" sz="1400" dirty="0" smtClean="0">
                <a:latin typeface="Times New Roman" pitchFamily="18" charset="0"/>
                <a:cs typeface="Times New Roman" pitchFamily="18" charset="0"/>
              </a:rPr>
              <a:t>(US </a:t>
            </a:r>
            <a:r>
              <a:rPr lang="pt-PT" sz="1400" dirty="0" err="1" smtClean="0">
                <a:latin typeface="Times New Roman" pitchFamily="18" charset="0"/>
                <a:cs typeface="Times New Roman" pitchFamily="18" charset="0"/>
              </a:rPr>
              <a:t>Securities</a:t>
            </a:r>
            <a:r>
              <a:rPr lang="pt-PT" sz="1400" dirty="0" smtClean="0">
                <a:latin typeface="Times New Roman" pitchFamily="18" charset="0"/>
                <a:cs typeface="Times New Roman" pitchFamily="18" charset="0"/>
              </a:rPr>
              <a:t> </a:t>
            </a:r>
            <a:r>
              <a:rPr lang="pt-PT" sz="1400" dirty="0" err="1" smtClean="0">
                <a:latin typeface="Times New Roman" pitchFamily="18" charset="0"/>
                <a:cs typeface="Times New Roman" pitchFamily="18" charset="0"/>
              </a:rPr>
              <a:t>and</a:t>
            </a:r>
            <a:r>
              <a:rPr lang="pt-PT" sz="1400" dirty="0" smtClean="0">
                <a:latin typeface="Times New Roman" pitchFamily="18" charset="0"/>
                <a:cs typeface="Times New Roman" pitchFamily="18" charset="0"/>
              </a:rPr>
              <a:t> Exchange </a:t>
            </a:r>
            <a:r>
              <a:rPr lang="pt-PT" sz="1400" dirty="0" err="1" smtClean="0">
                <a:latin typeface="Times New Roman" pitchFamily="18" charset="0"/>
                <a:cs typeface="Times New Roman" pitchFamily="18" charset="0"/>
              </a:rPr>
              <a:t>Comission</a:t>
            </a:r>
            <a:r>
              <a:rPr lang="pt-PT" sz="1400" dirty="0" smtClean="0">
                <a:latin typeface="Times New Roman" pitchFamily="18" charset="0"/>
                <a:cs typeface="Times New Roman" pitchFamily="18" charset="0"/>
              </a:rPr>
              <a:t>)</a:t>
            </a:r>
            <a:endParaRPr lang="pt-PT"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07504" y="811733"/>
            <a:ext cx="8964488" cy="6093976"/>
          </a:xfrm>
          <a:prstGeom prst="rect">
            <a:avLst/>
          </a:prstGeom>
          <a:noFill/>
        </p:spPr>
        <p:txBody>
          <a:bodyPr wrap="square" rtlCol="0">
            <a:spAutoFit/>
          </a:bodyPr>
          <a:lstStyle/>
          <a:p>
            <a:pPr>
              <a:lnSpc>
                <a:spcPct val="150000"/>
              </a:lnSpc>
            </a:pPr>
            <a:r>
              <a:rPr lang="pt-PT" sz="2400" b="1" u="sng" dirty="0" smtClean="0">
                <a:solidFill>
                  <a:schemeClr val="tx1">
                    <a:lumMod val="85000"/>
                    <a:lumOff val="15000"/>
                  </a:schemeClr>
                </a:solidFill>
                <a:latin typeface="Times New Roman" pitchFamily="18" charset="0"/>
                <a:cs typeface="Times New Roman" pitchFamily="18" charset="0"/>
              </a:rPr>
              <a:t>Século XX - Anos 90</a:t>
            </a:r>
          </a:p>
          <a:p>
            <a:pPr>
              <a:lnSpc>
                <a:spcPct val="150000"/>
              </a:lnSpc>
            </a:pPr>
            <a:r>
              <a:rPr lang="pt-PT" dirty="0">
                <a:solidFill>
                  <a:schemeClr val="tx1">
                    <a:lumMod val="85000"/>
                    <a:lumOff val="15000"/>
                  </a:schemeClr>
                </a:solidFill>
                <a:latin typeface="Times New Roman" pitchFamily="18" charset="0"/>
                <a:cs typeface="Times New Roman" pitchFamily="18" charset="0"/>
              </a:rPr>
              <a:t> </a:t>
            </a:r>
            <a:r>
              <a:rPr lang="pt-PT" dirty="0" smtClean="0">
                <a:solidFill>
                  <a:schemeClr val="tx1">
                    <a:lumMod val="85000"/>
                    <a:lumOff val="15000"/>
                  </a:schemeClr>
                </a:solidFill>
                <a:latin typeface="Times New Roman" pitchFamily="18" charset="0"/>
                <a:cs typeface="Times New Roman" pitchFamily="18" charset="0"/>
              </a:rPr>
              <a:t>          	</a:t>
            </a:r>
            <a:r>
              <a:rPr lang="pt-PT" sz="2000" dirty="0" smtClean="0">
                <a:solidFill>
                  <a:schemeClr val="tx1">
                    <a:lumMod val="85000"/>
                    <a:lumOff val="15000"/>
                  </a:schemeClr>
                </a:solidFill>
                <a:latin typeface="Times New Roman" pitchFamily="18" charset="0"/>
                <a:cs typeface="Times New Roman" pitchFamily="18" charset="0"/>
              </a:rPr>
              <a:t>Relatório de </a:t>
            </a:r>
            <a:r>
              <a:rPr lang="pt-PT" sz="2000" dirty="0" err="1" smtClean="0">
                <a:solidFill>
                  <a:schemeClr val="tx1">
                    <a:lumMod val="85000"/>
                    <a:lumOff val="15000"/>
                  </a:schemeClr>
                </a:solidFill>
                <a:latin typeface="Times New Roman" pitchFamily="18" charset="0"/>
                <a:cs typeface="Times New Roman" pitchFamily="18" charset="0"/>
              </a:rPr>
              <a:t>Cadbury</a:t>
            </a:r>
            <a:r>
              <a:rPr lang="pt-PT" sz="2000" dirty="0" smtClean="0">
                <a:solidFill>
                  <a:schemeClr val="tx1">
                    <a:lumMod val="85000"/>
                    <a:lumOff val="15000"/>
                  </a:schemeClr>
                </a:solidFill>
                <a:latin typeface="Times New Roman" pitchFamily="18" charset="0"/>
                <a:cs typeface="Times New Roman" pitchFamily="18" charset="0"/>
              </a:rPr>
              <a:t>, 1992</a:t>
            </a:r>
          </a:p>
          <a:p>
            <a:pPr>
              <a:lnSpc>
                <a:spcPct val="150000"/>
              </a:lnSpc>
            </a:pPr>
            <a:r>
              <a:rPr lang="pt-PT" sz="2000" u="sng" dirty="0" smtClean="0">
                <a:solidFill>
                  <a:schemeClr val="tx1">
                    <a:lumMod val="85000"/>
                    <a:lumOff val="15000"/>
                  </a:schemeClr>
                </a:solidFill>
                <a:latin typeface="Times New Roman" pitchFamily="18" charset="0"/>
                <a:cs typeface="Times New Roman" pitchFamily="18" charset="0"/>
              </a:rPr>
              <a:t>Código de Boas Práticas a ser seguido por empresas cotadas:</a:t>
            </a: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sz="1400" dirty="0" smtClean="0">
              <a:solidFill>
                <a:schemeClr val="tx1">
                  <a:lumMod val="85000"/>
                  <a:lumOff val="15000"/>
                </a:schemeClr>
              </a:solidFill>
              <a:latin typeface="Times New Roman" pitchFamily="18" charset="0"/>
              <a:cs typeface="Times New Roman" pitchFamily="18" charset="0"/>
            </a:endParaRPr>
          </a:p>
          <a:p>
            <a:pPr algn="r"/>
            <a:endParaRPr lang="en-US" sz="1400" dirty="0" smtClean="0">
              <a:solidFill>
                <a:schemeClr val="tx1">
                  <a:lumMod val="85000"/>
                  <a:lumOff val="15000"/>
                </a:schemeClr>
              </a:solidFill>
              <a:latin typeface="Times New Roman" pitchFamily="18" charset="0"/>
              <a:cs typeface="Times New Roman" pitchFamily="18" charset="0"/>
            </a:endParaRPr>
          </a:p>
          <a:p>
            <a:pPr algn="r"/>
            <a:r>
              <a:rPr lang="en-US" sz="1400" dirty="0" smtClean="0">
                <a:solidFill>
                  <a:schemeClr val="tx1">
                    <a:lumMod val="85000"/>
                    <a:lumOff val="15000"/>
                  </a:schemeClr>
                </a:solidFill>
                <a:latin typeface="Times New Roman" pitchFamily="18" charset="0"/>
                <a:cs typeface="Times New Roman" pitchFamily="18" charset="0"/>
              </a:rPr>
              <a:t>(Boyd, C., 1996)</a:t>
            </a:r>
            <a:endParaRPr lang="pt-PT" dirty="0">
              <a:solidFill>
                <a:schemeClr val="tx1">
                  <a:lumMod val="85000"/>
                  <a:lumOff val="15000"/>
                </a:schemeClr>
              </a:solidFill>
              <a:latin typeface="Times New Roman" pitchFamily="18" charset="0"/>
              <a:cs typeface="Times New Roman" pitchFamily="18" charset="0"/>
            </a:endParaRPr>
          </a:p>
        </p:txBody>
      </p:sp>
      <p:sp>
        <p:nvSpPr>
          <p:cNvPr id="5" name="Seta para a direita 4"/>
          <p:cNvSpPr/>
          <p:nvPr/>
        </p:nvSpPr>
        <p:spPr>
          <a:xfrm>
            <a:off x="251520" y="1556792"/>
            <a:ext cx="720080" cy="216024"/>
          </a:xfrm>
          <a:prstGeom prst="righ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aphicFrame>
        <p:nvGraphicFramePr>
          <p:cNvPr id="6" name="Tabela 5"/>
          <p:cNvGraphicFramePr>
            <a:graphicFrameLocks noGrp="1"/>
          </p:cNvGraphicFramePr>
          <p:nvPr/>
        </p:nvGraphicFramePr>
        <p:xfrm>
          <a:off x="251520" y="2495128"/>
          <a:ext cx="8568952" cy="3886200"/>
        </p:xfrm>
        <a:graphic>
          <a:graphicData uri="http://schemas.openxmlformats.org/drawingml/2006/table">
            <a:tbl>
              <a:tblPr firstRow="1" bandRow="1">
                <a:tableStyleId>{5940675A-B579-460E-94D1-54222C63F5DA}</a:tableStyleId>
              </a:tblPr>
              <a:tblGrid>
                <a:gridCol w="3456384"/>
                <a:gridCol w="5112568"/>
              </a:tblGrid>
              <a:tr h="370840">
                <a:tc>
                  <a:txBody>
                    <a:bodyPr/>
                    <a:lstStyle/>
                    <a:p>
                      <a:pPr algn="ctr"/>
                      <a:r>
                        <a:rPr lang="pt-PT" sz="1600" b="1" dirty="0" smtClean="0">
                          <a:solidFill>
                            <a:schemeClr val="bg1"/>
                          </a:solidFill>
                          <a:latin typeface="Times New Roman" pitchFamily="18" charset="0"/>
                          <a:cs typeface="Times New Roman" pitchFamily="18" charset="0"/>
                        </a:rPr>
                        <a:t>Problema</a:t>
                      </a:r>
                      <a:endParaRPr lang="pt-PT" sz="1600" b="1" dirty="0">
                        <a:solidFill>
                          <a:schemeClr val="bg1"/>
                        </a:solidFill>
                        <a:latin typeface="Times New Roman" pitchFamily="18" charset="0"/>
                        <a:cs typeface="Times New Roman" pitchFamily="18" charset="0"/>
                      </a:endParaRPr>
                    </a:p>
                  </a:txBody>
                  <a:tcPr>
                    <a:solidFill>
                      <a:schemeClr val="tx2">
                        <a:lumMod val="75000"/>
                      </a:schemeClr>
                    </a:solidFill>
                  </a:tcPr>
                </a:tc>
                <a:tc>
                  <a:txBody>
                    <a:bodyPr/>
                    <a:lstStyle/>
                    <a:p>
                      <a:pPr algn="ctr"/>
                      <a:r>
                        <a:rPr lang="pt-PT" sz="1600" b="1" dirty="0" smtClean="0">
                          <a:solidFill>
                            <a:schemeClr val="bg1"/>
                          </a:solidFill>
                          <a:latin typeface="Times New Roman" pitchFamily="18" charset="0"/>
                          <a:cs typeface="Times New Roman" pitchFamily="18" charset="0"/>
                        </a:rPr>
                        <a:t>Recomendação</a:t>
                      </a:r>
                      <a:endParaRPr lang="pt-PT" sz="1600" b="1" dirty="0">
                        <a:solidFill>
                          <a:schemeClr val="bg1"/>
                        </a:solidFill>
                        <a:latin typeface="Times New Roman" pitchFamily="18" charset="0"/>
                        <a:cs typeface="Times New Roman" pitchFamily="18" charset="0"/>
                      </a:endParaRPr>
                    </a:p>
                  </a:txBody>
                  <a:tcPr>
                    <a:solidFill>
                      <a:schemeClr val="tx2">
                        <a:lumMod val="75000"/>
                      </a:schemeClr>
                    </a:solidFill>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Separação CEO/Presidente</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Recomendado mas não obrigatório</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Nomeação Diretores</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Processo formal por via</a:t>
                      </a:r>
                      <a:r>
                        <a:rPr lang="pt-PT" sz="1500" baseline="0" dirty="0" smtClean="0">
                          <a:solidFill>
                            <a:schemeClr val="tx1">
                              <a:lumMod val="85000"/>
                              <a:lumOff val="15000"/>
                            </a:schemeClr>
                          </a:solidFill>
                          <a:latin typeface="Times New Roman" pitchFamily="18" charset="0"/>
                          <a:cs typeface="Times New Roman" pitchFamily="18" charset="0"/>
                        </a:rPr>
                        <a:t> de nomeação, externa à administração</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Diretores externo à Administração</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Mínimo 3 diretores não executivos</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Independência da Direção</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Maioritariamente diretores</a:t>
                      </a:r>
                      <a:r>
                        <a:rPr lang="pt-PT" sz="1500" baseline="0" dirty="0" smtClean="0">
                          <a:solidFill>
                            <a:schemeClr val="tx1">
                              <a:lumMod val="85000"/>
                              <a:lumOff val="15000"/>
                            </a:schemeClr>
                          </a:solidFill>
                          <a:latin typeface="Times New Roman" pitchFamily="18" charset="0"/>
                          <a:cs typeface="Times New Roman" pitchFamily="18" charset="0"/>
                        </a:rPr>
                        <a:t> não executivos independentes</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Rotação da</a:t>
                      </a:r>
                      <a:r>
                        <a:rPr lang="pt-PT" sz="1500" baseline="0" dirty="0" smtClean="0">
                          <a:solidFill>
                            <a:schemeClr val="tx1">
                              <a:lumMod val="85000"/>
                              <a:lumOff val="15000"/>
                            </a:schemeClr>
                          </a:solidFill>
                          <a:latin typeface="Times New Roman" pitchFamily="18" charset="0"/>
                          <a:cs typeface="Times New Roman" pitchFamily="18" charset="0"/>
                        </a:rPr>
                        <a:t> Direção</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Indicados com características específicas, sem renovação automática</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Pagamentos ou Prémios</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Reporte anual dos</a:t>
                      </a:r>
                      <a:r>
                        <a:rPr lang="pt-PT" sz="1500" baseline="0" dirty="0" smtClean="0">
                          <a:solidFill>
                            <a:schemeClr val="tx1">
                              <a:lumMod val="85000"/>
                              <a:lumOff val="15000"/>
                            </a:schemeClr>
                          </a:solidFill>
                          <a:latin typeface="Times New Roman" pitchFamily="18" charset="0"/>
                          <a:cs typeface="Times New Roman" pitchFamily="18" charset="0"/>
                        </a:rPr>
                        <a:t> pagamentos dos diretores</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Independência dos auditores</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Comissão de auditoria externa</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Escoamento da Informação</a:t>
                      </a:r>
                      <a:r>
                        <a:rPr lang="pt-PT" sz="1500" baseline="0" dirty="0" smtClean="0">
                          <a:solidFill>
                            <a:schemeClr val="tx1">
                              <a:lumMod val="85000"/>
                              <a:lumOff val="15000"/>
                            </a:schemeClr>
                          </a:solidFill>
                          <a:latin typeface="Times New Roman" pitchFamily="18" charset="0"/>
                          <a:cs typeface="Times New Roman" pitchFamily="18" charset="0"/>
                        </a:rPr>
                        <a:t> para a Direção</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Acesso às decisões</a:t>
                      </a:r>
                      <a:endParaRPr lang="pt-PT" sz="1500" dirty="0">
                        <a:solidFill>
                          <a:schemeClr val="tx1">
                            <a:lumMod val="85000"/>
                            <a:lumOff val="15000"/>
                          </a:schemeClr>
                        </a:solidFill>
                        <a:latin typeface="Times New Roman" pitchFamily="18" charset="0"/>
                        <a:cs typeface="Times New Roman" pitchFamily="18" charset="0"/>
                      </a:endParaRPr>
                    </a:p>
                  </a:txBody>
                  <a:tcPr/>
                </a:tc>
              </a:tr>
              <a:tr h="370840">
                <a:tc>
                  <a:txBody>
                    <a:bodyPr/>
                    <a:lstStyle/>
                    <a:p>
                      <a:r>
                        <a:rPr lang="pt-PT" sz="1500" dirty="0" smtClean="0">
                          <a:solidFill>
                            <a:schemeClr val="tx1">
                              <a:lumMod val="85000"/>
                              <a:lumOff val="15000"/>
                            </a:schemeClr>
                          </a:solidFill>
                          <a:latin typeface="Times New Roman" pitchFamily="18" charset="0"/>
                          <a:cs typeface="Times New Roman" pitchFamily="18" charset="0"/>
                        </a:rPr>
                        <a:t>Grande</a:t>
                      </a:r>
                      <a:r>
                        <a:rPr lang="pt-PT" sz="1500" baseline="0" dirty="0" smtClean="0">
                          <a:solidFill>
                            <a:schemeClr val="tx1">
                              <a:lumMod val="85000"/>
                              <a:lumOff val="15000"/>
                            </a:schemeClr>
                          </a:solidFill>
                          <a:latin typeface="Times New Roman" pitchFamily="18" charset="0"/>
                          <a:cs typeface="Times New Roman" pitchFamily="18" charset="0"/>
                        </a:rPr>
                        <a:t> Esfera da ação da Auditoria</a:t>
                      </a:r>
                      <a:endParaRPr lang="pt-PT" sz="1500" dirty="0">
                        <a:solidFill>
                          <a:schemeClr val="tx1">
                            <a:lumMod val="85000"/>
                            <a:lumOff val="15000"/>
                          </a:schemeClr>
                        </a:solidFill>
                        <a:latin typeface="Times New Roman" pitchFamily="18" charset="0"/>
                        <a:cs typeface="Times New Roman" pitchFamily="18" charset="0"/>
                      </a:endParaRPr>
                    </a:p>
                  </a:txBody>
                  <a:tcPr/>
                </a:tc>
                <a:tc>
                  <a:txBody>
                    <a:bodyPr/>
                    <a:lstStyle/>
                    <a:p>
                      <a:r>
                        <a:rPr lang="pt-PT" sz="1500" dirty="0" smtClean="0">
                          <a:solidFill>
                            <a:schemeClr val="tx1">
                              <a:lumMod val="85000"/>
                              <a:lumOff val="15000"/>
                            </a:schemeClr>
                          </a:solidFill>
                          <a:latin typeface="Times New Roman" pitchFamily="18" charset="0"/>
                          <a:cs typeface="Times New Roman" pitchFamily="18" charset="0"/>
                        </a:rPr>
                        <a:t>Cumprimentos dos códigos, incluindo o estatuto</a:t>
                      </a:r>
                      <a:r>
                        <a:rPr lang="pt-PT" sz="1500" baseline="0" dirty="0" smtClean="0">
                          <a:solidFill>
                            <a:schemeClr val="tx1">
                              <a:lumMod val="85000"/>
                              <a:lumOff val="15000"/>
                            </a:schemeClr>
                          </a:solidFill>
                          <a:latin typeface="Times New Roman" pitchFamily="18" charset="0"/>
                          <a:cs typeface="Times New Roman" pitchFamily="18" charset="0"/>
                        </a:rPr>
                        <a:t> dos diretores.</a:t>
                      </a:r>
                      <a:endParaRPr lang="pt-PT" sz="1500" dirty="0">
                        <a:solidFill>
                          <a:schemeClr val="tx1">
                            <a:lumMod val="85000"/>
                            <a:lumOff val="15000"/>
                          </a:schemeClr>
                        </a:solidFill>
                        <a:latin typeface="Times New Roman" pitchFamily="18" charset="0"/>
                        <a:cs typeface="Times New Roman" pitchFamily="18" charset="0"/>
                      </a:endParaRPr>
                    </a:p>
                  </a:txBody>
                  <a:tcPr/>
                </a:tc>
              </a:tr>
            </a:tbl>
          </a:graphicData>
        </a:graphic>
      </p:graphicFrame>
      <p:sp>
        <p:nvSpPr>
          <p:cNvPr id="8" name="Rectângulo 7"/>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itle 1"/>
          <p:cNvSpPr txBox="1">
            <a:spLocks/>
          </p:cNvSpPr>
          <p:nvPr/>
        </p:nvSpPr>
        <p:spPr>
          <a:xfrm>
            <a:off x="-36512" y="-27384"/>
            <a:ext cx="9180512"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07504" y="983625"/>
            <a:ext cx="9036496" cy="1892826"/>
          </a:xfrm>
          <a:prstGeom prst="rect">
            <a:avLst/>
          </a:prstGeom>
          <a:noFill/>
        </p:spPr>
        <p:txBody>
          <a:bodyPr wrap="square" rtlCol="0">
            <a:spAutoFit/>
          </a:bodyPr>
          <a:lstStyle/>
          <a:p>
            <a:pPr>
              <a:lnSpc>
                <a:spcPct val="150000"/>
              </a:lnSpc>
            </a:pPr>
            <a:r>
              <a:rPr lang="pt-PT" sz="2400" b="1" u="sng" dirty="0" smtClean="0">
                <a:solidFill>
                  <a:schemeClr val="tx1">
                    <a:lumMod val="85000"/>
                    <a:lumOff val="15000"/>
                  </a:schemeClr>
                </a:solidFill>
                <a:latin typeface="Times New Roman" pitchFamily="18" charset="0"/>
                <a:cs typeface="Times New Roman" pitchFamily="18" charset="0"/>
              </a:rPr>
              <a:t>Século XX- Anos 90</a:t>
            </a:r>
            <a:r>
              <a:rPr lang="pt-PT" b="1" u="sng" dirty="0" smtClean="0">
                <a:solidFill>
                  <a:schemeClr val="tx1">
                    <a:lumMod val="85000"/>
                    <a:lumOff val="15000"/>
                  </a:schemeClr>
                </a:solidFill>
                <a:latin typeface="Times New Roman" pitchFamily="18" charset="0"/>
                <a:cs typeface="Times New Roman" pitchFamily="18" charset="0"/>
              </a:rPr>
              <a:t> </a:t>
            </a:r>
          </a:p>
          <a:p>
            <a:pPr>
              <a:lnSpc>
                <a:spcPct val="150000"/>
              </a:lnSpc>
            </a:pPr>
            <a:endParaRPr lang="pt-PT" dirty="0">
              <a:solidFill>
                <a:schemeClr val="tx1">
                  <a:lumMod val="85000"/>
                  <a:lumOff val="15000"/>
                </a:schemeClr>
              </a:solidFill>
              <a:latin typeface="Times New Roman" pitchFamily="18" charset="0"/>
              <a:cs typeface="Times New Roman" pitchFamily="18" charset="0"/>
            </a:endParaRPr>
          </a:p>
          <a:p>
            <a:pPr>
              <a:lnSpc>
                <a:spcPct val="150000"/>
              </a:lnSpc>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Relatório da OCDE (Organização para a Cooperação e Desenvolvimento Económico), 1999</a:t>
            </a:r>
          </a:p>
          <a:p>
            <a:pPr>
              <a:lnSpc>
                <a:spcPct val="150000"/>
              </a:lnSpc>
            </a:pPr>
            <a:endParaRPr lang="pt-PT" dirty="0" smtClean="0">
              <a:solidFill>
                <a:schemeClr val="tx1">
                  <a:lumMod val="85000"/>
                  <a:lumOff val="15000"/>
                </a:schemeClr>
              </a:solidFill>
              <a:latin typeface="Times New Roman" pitchFamily="18" charset="0"/>
              <a:cs typeface="Times New Roman" pitchFamily="18" charset="0"/>
            </a:endParaRPr>
          </a:p>
        </p:txBody>
      </p:sp>
      <p:sp>
        <p:nvSpPr>
          <p:cNvPr id="4" name="Rectângulo 3"/>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itle 1"/>
          <p:cNvSpPr txBox="1">
            <a:spLocks/>
          </p:cNvSpPr>
          <p:nvPr/>
        </p:nvSpPr>
        <p:spPr>
          <a:xfrm>
            <a:off x="-36512" y="-27384"/>
            <a:ext cx="9144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sp>
        <p:nvSpPr>
          <p:cNvPr id="29698" name="AutoShape 2" descr="http://www.oecd.org/media/oecdorg/directorates/directorateforemploymentlabourandsocialaffairs/logo%20OCDE-150x123.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PT"/>
          </a:p>
        </p:txBody>
      </p:sp>
      <p:pic>
        <p:nvPicPr>
          <p:cNvPr id="29699" name="Picture 3" descr="C:\Users\Família\Desktop\logo OCDE-150x123.png"/>
          <p:cNvPicPr>
            <a:picLocks noChangeAspect="1" noChangeArrowheads="1"/>
          </p:cNvPicPr>
          <p:nvPr/>
        </p:nvPicPr>
        <p:blipFill>
          <a:blip r:embed="rId2" cstate="print"/>
          <a:srcRect/>
          <a:stretch>
            <a:fillRect/>
          </a:stretch>
        </p:blipFill>
        <p:spPr bwMode="auto">
          <a:xfrm>
            <a:off x="7878164" y="980728"/>
            <a:ext cx="1086324" cy="890786"/>
          </a:xfrm>
          <a:prstGeom prst="rect">
            <a:avLst/>
          </a:prstGeom>
          <a:noFill/>
        </p:spPr>
      </p:pic>
      <p:sp>
        <p:nvSpPr>
          <p:cNvPr id="8" name="Rectângulo 7"/>
          <p:cNvSpPr/>
          <p:nvPr/>
        </p:nvSpPr>
        <p:spPr>
          <a:xfrm>
            <a:off x="7795452" y="6289575"/>
            <a:ext cx="1241044" cy="307777"/>
          </a:xfrm>
          <a:prstGeom prst="rect">
            <a:avLst/>
          </a:prstGeom>
        </p:spPr>
        <p:txBody>
          <a:bodyPr wrap="none">
            <a:spAutoFit/>
          </a:bodyPr>
          <a:lstStyle/>
          <a:p>
            <a:pPr marL="400050" indent="-400050" algn="r"/>
            <a:r>
              <a:rPr lang="pt-PT" sz="1400" dirty="0" smtClean="0">
                <a:solidFill>
                  <a:schemeClr val="tx1">
                    <a:lumMod val="85000"/>
                    <a:lumOff val="15000"/>
                  </a:schemeClr>
                </a:solidFill>
                <a:latin typeface="Times New Roman" pitchFamily="18" charset="0"/>
                <a:cs typeface="Times New Roman" pitchFamily="18" charset="0"/>
              </a:rPr>
              <a:t>(OCDE, 2004)</a:t>
            </a:r>
          </a:p>
        </p:txBody>
      </p:sp>
      <p:sp>
        <p:nvSpPr>
          <p:cNvPr id="9" name="Rectângulo 8"/>
          <p:cNvSpPr/>
          <p:nvPr/>
        </p:nvSpPr>
        <p:spPr>
          <a:xfrm>
            <a:off x="179512" y="2780928"/>
            <a:ext cx="8136904" cy="3139321"/>
          </a:xfrm>
          <a:prstGeom prst="rect">
            <a:avLst/>
          </a:prstGeom>
        </p:spPr>
        <p:txBody>
          <a:bodyPr wrap="square">
            <a:spAutoFit/>
          </a:bodyPr>
          <a:lstStyle/>
          <a:p>
            <a:r>
              <a:rPr lang="pt-PT" b="1" u="sng" dirty="0" smtClean="0">
                <a:solidFill>
                  <a:schemeClr val="tx1">
                    <a:lumMod val="85000"/>
                    <a:lumOff val="15000"/>
                  </a:schemeClr>
                </a:solidFill>
                <a:latin typeface="Times New Roman" pitchFamily="18" charset="0"/>
                <a:cs typeface="Times New Roman" pitchFamily="18" charset="0"/>
              </a:rPr>
              <a:t>Princípios da Corporate Governance: </a:t>
            </a:r>
          </a:p>
          <a:p>
            <a:endParaRPr lang="pt-PT" dirty="0" smtClean="0">
              <a:solidFill>
                <a:schemeClr val="tx1">
                  <a:lumMod val="85000"/>
                  <a:lumOff val="15000"/>
                </a:schemeClr>
              </a:solidFill>
              <a:latin typeface="Times New Roman" pitchFamily="18" charset="0"/>
              <a:cs typeface="Times New Roman" pitchFamily="18" charset="0"/>
            </a:endParaRP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Assegurar a base para um enquadramento eficaz do governo das sociedades;</a:t>
            </a: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Os direitos dos acionistas e funções fundamentais de exercício dos direitos;</a:t>
            </a: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O tratamento equitativo dos acionistas;</a:t>
            </a: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O papel dos outros sujeitos com interesses relevantes no governo das sociedades;</a:t>
            </a: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Divulgação de informação e transparência;</a:t>
            </a:r>
          </a:p>
          <a:p>
            <a:pPr marL="400050" indent="-400050">
              <a:lnSpc>
                <a:spcPct val="150000"/>
              </a:lnSpc>
              <a:buAutoNum type="romanUcPeriod"/>
            </a:pPr>
            <a:r>
              <a:rPr lang="pt-PT" dirty="0" smtClean="0">
                <a:solidFill>
                  <a:schemeClr val="tx1">
                    <a:lumMod val="85000"/>
                    <a:lumOff val="15000"/>
                  </a:schemeClr>
                </a:solidFill>
                <a:latin typeface="Times New Roman" pitchFamily="18" charset="0"/>
                <a:cs typeface="Times New Roman" pitchFamily="18" charset="0"/>
              </a:rPr>
              <a:t>As responsabilidades do órgão de administração.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ângulo 10"/>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CaixaDeTexto 3"/>
          <p:cNvSpPr txBox="1"/>
          <p:nvPr/>
        </p:nvSpPr>
        <p:spPr>
          <a:xfrm>
            <a:off x="35496" y="832058"/>
            <a:ext cx="8964488" cy="5847755"/>
          </a:xfrm>
          <a:prstGeom prst="rect">
            <a:avLst/>
          </a:prstGeom>
          <a:noFill/>
        </p:spPr>
        <p:txBody>
          <a:bodyPr wrap="square" rtlCol="0">
            <a:spAutoFit/>
          </a:bodyPr>
          <a:lstStyle/>
          <a:p>
            <a:pPr>
              <a:lnSpc>
                <a:spcPct val="150000"/>
              </a:lnSpc>
            </a:pPr>
            <a:r>
              <a:rPr lang="pt-PT" sz="2400" b="1" u="sng" dirty="0" smtClean="0">
                <a:solidFill>
                  <a:schemeClr val="tx1">
                    <a:lumMod val="85000"/>
                    <a:lumOff val="15000"/>
                  </a:schemeClr>
                </a:solidFill>
                <a:latin typeface="Times New Roman" pitchFamily="18" charset="0"/>
                <a:cs typeface="Times New Roman" pitchFamily="18" charset="0"/>
              </a:rPr>
              <a:t>Século XXI</a:t>
            </a:r>
          </a:p>
          <a:p>
            <a:pPr>
              <a:lnSpc>
                <a:spcPct val="150000"/>
              </a:lnSpc>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Lei Sarbanef – Oxley, 2002;</a:t>
            </a:r>
          </a:p>
          <a:p>
            <a:pPr>
              <a:lnSpc>
                <a:spcPct val="150000"/>
              </a:lnSpc>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Ato assinado pelo presidente George W. Bush;</a:t>
            </a:r>
          </a:p>
          <a:p>
            <a:pPr>
              <a:lnSpc>
                <a:spcPct val="150000"/>
              </a:lnSpc>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Correção do mercado e das suas externalidades;</a:t>
            </a:r>
          </a:p>
          <a:p>
            <a:pPr>
              <a:lnSpc>
                <a:spcPct val="150000"/>
              </a:lnSpc>
              <a:buFont typeface="Arial" pitchFamily="34" charset="0"/>
              <a:buChar char="•"/>
            </a:pPr>
            <a:r>
              <a:rPr lang="pt-PT" dirty="0" smtClean="0">
                <a:solidFill>
                  <a:schemeClr val="tx1">
                    <a:lumMod val="85000"/>
                    <a:lumOff val="15000"/>
                  </a:schemeClr>
                </a:solidFill>
                <a:latin typeface="Times New Roman" pitchFamily="18" charset="0"/>
                <a:cs typeface="Times New Roman" pitchFamily="18" charset="0"/>
              </a:rPr>
              <a:t> Polémicas ocorridas nas grande empresas </a:t>
            </a:r>
          </a:p>
          <a:p>
            <a:pPr lvl="1">
              <a:lnSpc>
                <a:spcPct val="150000"/>
              </a:lnSpc>
            </a:pPr>
            <a:endParaRPr lang="pt-PT" u="sng" dirty="0" smtClean="0">
              <a:solidFill>
                <a:schemeClr val="tx1">
                  <a:lumMod val="85000"/>
                  <a:lumOff val="15000"/>
                </a:schemeClr>
              </a:solidFill>
              <a:latin typeface="Times New Roman" pitchFamily="18" charset="0"/>
              <a:cs typeface="Times New Roman" pitchFamily="18" charset="0"/>
            </a:endParaRPr>
          </a:p>
          <a:p>
            <a:pPr lvl="1">
              <a:lnSpc>
                <a:spcPct val="150000"/>
              </a:lnSpc>
            </a:pPr>
            <a:endParaRPr lang="pt-PT" sz="1200" u="sng" dirty="0" smtClean="0">
              <a:solidFill>
                <a:schemeClr val="tx1">
                  <a:lumMod val="85000"/>
                  <a:lumOff val="15000"/>
                </a:schemeClr>
              </a:solidFill>
              <a:latin typeface="Times New Roman" pitchFamily="18" charset="0"/>
              <a:cs typeface="Times New Roman" pitchFamily="18" charset="0"/>
            </a:endParaRPr>
          </a:p>
          <a:p>
            <a:pPr lvl="1">
              <a:lnSpc>
                <a:spcPct val="150000"/>
              </a:lnSpc>
            </a:pPr>
            <a:r>
              <a:rPr lang="pt-PT" sz="1600" u="sng" dirty="0" smtClean="0">
                <a:solidFill>
                  <a:schemeClr val="tx1">
                    <a:lumMod val="85000"/>
                    <a:lumOff val="15000"/>
                  </a:schemeClr>
                </a:solidFill>
                <a:latin typeface="Times New Roman" pitchFamily="18" charset="0"/>
                <a:cs typeface="Times New Roman" pitchFamily="18" charset="0"/>
              </a:rPr>
              <a:t>Exemplo</a:t>
            </a:r>
            <a:r>
              <a:rPr lang="pt-PT" sz="1600" dirty="0" smtClean="0">
                <a:solidFill>
                  <a:schemeClr val="tx1">
                    <a:lumMod val="85000"/>
                    <a:lumOff val="15000"/>
                  </a:schemeClr>
                </a:solidFill>
                <a:latin typeface="Times New Roman" pitchFamily="18" charset="0"/>
                <a:cs typeface="Times New Roman" pitchFamily="18" charset="0"/>
              </a:rPr>
              <a:t>: Enron e Worldcom</a:t>
            </a: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endParaRPr lang="pt-PT" dirty="0" smtClean="0">
              <a:solidFill>
                <a:schemeClr val="tx1">
                  <a:lumMod val="85000"/>
                  <a:lumOff val="15000"/>
                </a:schemeClr>
              </a:solidFill>
              <a:latin typeface="Times New Roman" pitchFamily="18" charset="0"/>
              <a:cs typeface="Times New Roman" pitchFamily="18" charset="0"/>
            </a:endParaRPr>
          </a:p>
          <a:p>
            <a:pPr marL="900113"/>
            <a:endParaRPr lang="pt-PT" b="1" u="sng" dirty="0" smtClean="0">
              <a:solidFill>
                <a:schemeClr val="tx1">
                  <a:lumMod val="85000"/>
                  <a:lumOff val="15000"/>
                </a:schemeClr>
              </a:solidFill>
              <a:latin typeface="Times New Roman" pitchFamily="18" charset="0"/>
              <a:cs typeface="Times New Roman" pitchFamily="18" charset="0"/>
            </a:endParaRPr>
          </a:p>
          <a:p>
            <a:pPr marL="900113"/>
            <a:r>
              <a:rPr lang="pt-PT" sz="1600" b="1" u="sng" dirty="0" smtClean="0">
                <a:solidFill>
                  <a:schemeClr val="tx1">
                    <a:lumMod val="85000"/>
                    <a:lumOff val="15000"/>
                  </a:schemeClr>
                </a:solidFill>
                <a:latin typeface="Times New Roman" pitchFamily="18" charset="0"/>
                <a:cs typeface="Times New Roman" pitchFamily="18" charset="0"/>
              </a:rPr>
              <a:t>Surge:</a:t>
            </a:r>
          </a:p>
          <a:p>
            <a:pPr marL="900113">
              <a:buFont typeface="Arial" pitchFamily="34" charset="0"/>
              <a:buChar char="•"/>
            </a:pPr>
            <a:r>
              <a:rPr lang="pt-PT" sz="1600" b="1" dirty="0" smtClean="0">
                <a:solidFill>
                  <a:schemeClr val="tx1">
                    <a:lumMod val="85000"/>
                    <a:lumOff val="15000"/>
                  </a:schemeClr>
                </a:solidFill>
                <a:latin typeface="Times New Roman" pitchFamily="18" charset="0"/>
                <a:cs typeface="Times New Roman" pitchFamily="18" charset="0"/>
              </a:rPr>
              <a:t> </a:t>
            </a:r>
            <a:r>
              <a:rPr lang="pt-PT" sz="1600" dirty="0" smtClean="0">
                <a:solidFill>
                  <a:schemeClr val="tx1">
                    <a:lumMod val="85000"/>
                    <a:lumOff val="15000"/>
                  </a:schemeClr>
                </a:solidFill>
                <a:latin typeface="Times New Roman" pitchFamily="18" charset="0"/>
                <a:cs typeface="Times New Roman" pitchFamily="18" charset="0"/>
              </a:rPr>
              <a:t>Proibição de divulgar informação que possa induzir a erro;</a:t>
            </a:r>
          </a:p>
          <a:p>
            <a:pPr marL="900113"/>
            <a:r>
              <a:rPr lang="pt-PT" sz="1600" b="1" u="sng" dirty="0" smtClean="0">
                <a:solidFill>
                  <a:schemeClr val="tx1">
                    <a:lumMod val="85000"/>
                    <a:lumOff val="15000"/>
                  </a:schemeClr>
                </a:solidFill>
                <a:latin typeface="Times New Roman" pitchFamily="18" charset="0"/>
                <a:cs typeface="Times New Roman" pitchFamily="18" charset="0"/>
              </a:rPr>
              <a:t>Objetivos:</a:t>
            </a:r>
          </a:p>
          <a:p>
            <a:pPr marL="900113">
              <a:buFont typeface="Arial" pitchFamily="34" charset="0"/>
              <a:buChar char="•"/>
            </a:pPr>
            <a:r>
              <a:rPr lang="pt-PT" sz="1600" dirty="0" smtClean="0">
                <a:solidFill>
                  <a:schemeClr val="tx1">
                    <a:lumMod val="85000"/>
                    <a:lumOff val="15000"/>
                  </a:schemeClr>
                </a:solidFill>
                <a:latin typeface="Times New Roman" pitchFamily="18" charset="0"/>
                <a:cs typeface="Times New Roman" pitchFamily="18" charset="0"/>
              </a:rPr>
              <a:t> Restaurar confiança no conselho de administração; </a:t>
            </a:r>
          </a:p>
          <a:p>
            <a:pPr marL="900113">
              <a:buFont typeface="Arial" pitchFamily="34" charset="0"/>
              <a:buChar char="•"/>
            </a:pPr>
            <a:r>
              <a:rPr lang="pt-PT" sz="1600" dirty="0" smtClean="0">
                <a:solidFill>
                  <a:schemeClr val="tx1">
                    <a:lumMod val="85000"/>
                    <a:lumOff val="15000"/>
                  </a:schemeClr>
                </a:solidFill>
                <a:latin typeface="Times New Roman" pitchFamily="18" charset="0"/>
                <a:cs typeface="Times New Roman" pitchFamily="18" charset="0"/>
              </a:rPr>
              <a:t> Incentivar investimento na bolsa de valores;</a:t>
            </a:r>
          </a:p>
        </p:txBody>
      </p:sp>
      <p:sp>
        <p:nvSpPr>
          <p:cNvPr id="5" name="Seta para baixo 4"/>
          <p:cNvSpPr/>
          <p:nvPr/>
        </p:nvSpPr>
        <p:spPr>
          <a:xfrm>
            <a:off x="1979712" y="4365104"/>
            <a:ext cx="360040" cy="936104"/>
          </a:xfrm>
          <a:prstGeom prst="down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itle 1"/>
          <p:cNvSpPr txBox="1">
            <a:spLocks/>
          </p:cNvSpPr>
          <p:nvPr/>
        </p:nvSpPr>
        <p:spPr>
          <a:xfrm>
            <a:off x="-36512" y="-27384"/>
            <a:ext cx="9001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pic>
        <p:nvPicPr>
          <p:cNvPr id="12" name="Picture 11" descr="C:\Users\Família\Desktop\bandeira dos estados unidos 2.jpg"/>
          <p:cNvPicPr>
            <a:picLocks noChangeAspect="1" noChangeArrowheads="1"/>
          </p:cNvPicPr>
          <p:nvPr/>
        </p:nvPicPr>
        <p:blipFill>
          <a:blip r:embed="rId2" cstate="print"/>
          <a:srcRect l="4747" t="7317" r="5061" b="7317"/>
          <a:stretch>
            <a:fillRect/>
          </a:stretch>
        </p:blipFill>
        <p:spPr bwMode="auto">
          <a:xfrm>
            <a:off x="5148064" y="2011579"/>
            <a:ext cx="432048" cy="265293"/>
          </a:xfrm>
          <a:prstGeom prst="rect">
            <a:avLst/>
          </a:prstGeom>
          <a:ln>
            <a:noFill/>
          </a:ln>
          <a:effectLst>
            <a:outerShdw blurRad="190500" algn="tl" rotWithShape="0">
              <a:srgbClr val="000000">
                <a:alpha val="70000"/>
              </a:srgbClr>
            </a:outerShdw>
          </a:effectLst>
        </p:spPr>
      </p:pic>
      <p:sp>
        <p:nvSpPr>
          <p:cNvPr id="13" name="Rectângulo 12"/>
          <p:cNvSpPr/>
          <p:nvPr/>
        </p:nvSpPr>
        <p:spPr>
          <a:xfrm>
            <a:off x="7546153" y="6433591"/>
            <a:ext cx="1490343" cy="307777"/>
          </a:xfrm>
          <a:prstGeom prst="rect">
            <a:avLst/>
          </a:prstGeom>
        </p:spPr>
        <p:txBody>
          <a:bodyPr wrap="none">
            <a:spAutoFit/>
          </a:bodyPr>
          <a:lstStyle/>
          <a:p>
            <a:pPr algn="r"/>
            <a:r>
              <a:rPr lang="pt-PT" sz="1400" dirty="0" smtClean="0">
                <a:solidFill>
                  <a:schemeClr val="tx1">
                    <a:lumMod val="85000"/>
                    <a:lumOff val="15000"/>
                  </a:schemeClr>
                </a:solidFill>
                <a:latin typeface="Times New Roman" pitchFamily="18" charset="0"/>
                <a:cs typeface="Times New Roman" pitchFamily="18" charset="0"/>
              </a:rPr>
              <a:t>(</a:t>
            </a:r>
            <a:r>
              <a:rPr lang="pt-PT" sz="1400" dirty="0" err="1" smtClean="0">
                <a:solidFill>
                  <a:schemeClr val="tx1">
                    <a:lumMod val="85000"/>
                    <a:lumOff val="15000"/>
                  </a:schemeClr>
                </a:solidFill>
                <a:latin typeface="Times New Roman" pitchFamily="18" charset="0"/>
                <a:cs typeface="Times New Roman" pitchFamily="18" charset="0"/>
              </a:rPr>
              <a:t>Wiesen</a:t>
            </a:r>
            <a:r>
              <a:rPr lang="pt-PT" sz="1400" dirty="0" smtClean="0">
                <a:solidFill>
                  <a:schemeClr val="tx1">
                    <a:lumMod val="85000"/>
                    <a:lumOff val="15000"/>
                  </a:schemeClr>
                </a:solidFill>
                <a:latin typeface="Times New Roman" pitchFamily="18" charset="0"/>
                <a:cs typeface="Times New Roman" pitchFamily="18" charset="0"/>
              </a:rPr>
              <a:t>, J., 2002)</a:t>
            </a:r>
          </a:p>
        </p:txBody>
      </p:sp>
      <p:pic>
        <p:nvPicPr>
          <p:cNvPr id="28673" name="Picture 1" descr="C:\Users\Família\Desktop\439px-Enron_Logo.svg.png"/>
          <p:cNvPicPr>
            <a:picLocks noChangeAspect="1" noChangeArrowheads="1"/>
          </p:cNvPicPr>
          <p:nvPr/>
        </p:nvPicPr>
        <p:blipFill>
          <a:blip r:embed="rId3" cstate="print"/>
          <a:srcRect/>
          <a:stretch>
            <a:fillRect/>
          </a:stretch>
        </p:blipFill>
        <p:spPr bwMode="auto">
          <a:xfrm>
            <a:off x="2742597" y="4667536"/>
            <a:ext cx="642452" cy="633672"/>
          </a:xfrm>
          <a:prstGeom prst="rect">
            <a:avLst/>
          </a:prstGeom>
          <a:noFill/>
        </p:spPr>
      </p:pic>
      <p:pic>
        <p:nvPicPr>
          <p:cNvPr id="28674" name="Picture 2" descr="C:\Users\Família\Desktop\Mci-Worldcom_logo.png"/>
          <p:cNvPicPr>
            <a:picLocks noChangeAspect="1" noChangeArrowheads="1"/>
          </p:cNvPicPr>
          <p:nvPr/>
        </p:nvPicPr>
        <p:blipFill>
          <a:blip r:embed="rId4" cstate="print"/>
          <a:srcRect/>
          <a:stretch>
            <a:fillRect/>
          </a:stretch>
        </p:blipFill>
        <p:spPr bwMode="auto">
          <a:xfrm>
            <a:off x="2483768" y="4342948"/>
            <a:ext cx="1512168" cy="310188"/>
          </a:xfrm>
          <a:prstGeom prst="rect">
            <a:avLst/>
          </a:prstGeom>
          <a:noFill/>
        </p:spPr>
      </p:pic>
      <p:sp>
        <p:nvSpPr>
          <p:cNvPr id="10" name="Rectangle 9"/>
          <p:cNvSpPr/>
          <p:nvPr/>
        </p:nvSpPr>
        <p:spPr>
          <a:xfrm>
            <a:off x="5662214" y="3229526"/>
            <a:ext cx="3481786" cy="415498"/>
          </a:xfrm>
          <a:prstGeom prst="rect">
            <a:avLst/>
          </a:prstGeom>
        </p:spPr>
        <p:txBody>
          <a:bodyPr wrap="none">
            <a:spAutoFit/>
          </a:bodyPr>
          <a:lstStyle/>
          <a:p>
            <a:pPr marL="0" lvl="8" algn="r">
              <a:lnSpc>
                <a:spcPct val="150000"/>
              </a:lnSpc>
            </a:pPr>
            <a:r>
              <a:rPr lang="en-US" sz="1400" dirty="0" smtClean="0">
                <a:solidFill>
                  <a:schemeClr val="tx1">
                    <a:lumMod val="85000"/>
                    <a:lumOff val="15000"/>
                  </a:schemeClr>
                </a:solidFill>
                <a:latin typeface="Times New Roman" pitchFamily="18" charset="0"/>
                <a:cs typeface="Times New Roman" pitchFamily="18" charset="0"/>
              </a:rPr>
              <a:t>(</a:t>
            </a:r>
            <a:r>
              <a:rPr lang="en-US" sz="1400" dirty="0" err="1" smtClean="0">
                <a:solidFill>
                  <a:schemeClr val="tx1">
                    <a:lumMod val="85000"/>
                    <a:lumOff val="15000"/>
                  </a:schemeClr>
                </a:solidFill>
                <a:latin typeface="Times New Roman" pitchFamily="18" charset="0"/>
                <a:cs typeface="Times New Roman" pitchFamily="18" charset="0"/>
              </a:rPr>
              <a:t>Hitt</a:t>
            </a:r>
            <a:r>
              <a:rPr lang="en-US" sz="1400" dirty="0" smtClean="0">
                <a:solidFill>
                  <a:schemeClr val="tx1">
                    <a:lumMod val="85000"/>
                    <a:lumOff val="15000"/>
                  </a:schemeClr>
                </a:solidFill>
                <a:latin typeface="Times New Roman" pitchFamily="18" charset="0"/>
                <a:cs typeface="Times New Roman" pitchFamily="18" charset="0"/>
              </a:rPr>
              <a:t>, M., Ireland, R. e </a:t>
            </a:r>
            <a:r>
              <a:rPr lang="en-US" sz="1400" dirty="0" err="1" smtClean="0">
                <a:solidFill>
                  <a:schemeClr val="tx1">
                    <a:lumMod val="85000"/>
                    <a:lumOff val="15000"/>
                  </a:schemeClr>
                </a:solidFill>
                <a:latin typeface="Times New Roman" pitchFamily="18" charset="0"/>
                <a:cs typeface="Times New Roman" pitchFamily="18" charset="0"/>
              </a:rPr>
              <a:t>Hoskisson</a:t>
            </a:r>
            <a:r>
              <a:rPr lang="en-US" sz="1400" dirty="0" smtClean="0">
                <a:solidFill>
                  <a:schemeClr val="tx1">
                    <a:lumMod val="85000"/>
                    <a:lumOff val="15000"/>
                  </a:schemeClr>
                </a:solidFill>
                <a:latin typeface="Times New Roman" pitchFamily="18" charset="0"/>
                <a:cs typeface="Times New Roman" pitchFamily="18" charset="0"/>
              </a:rPr>
              <a:t>, R.,  2011)</a:t>
            </a:r>
            <a:endParaRPr lang="pt-PT" sz="1400"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2699792" y="4077072"/>
            <a:ext cx="6192688" cy="1883657"/>
          </a:xfrm>
          <a:prstGeom prst="rect">
            <a:avLst/>
          </a:prstGeom>
          <a:noFill/>
        </p:spPr>
        <p:txBody>
          <a:bodyPr wrap="square" rtlCol="0">
            <a:spAutoFit/>
          </a:bodyPr>
          <a:lstStyle/>
          <a:p>
            <a:pPr algn="ctr">
              <a:lnSpc>
                <a:spcPct val="150000"/>
              </a:lnSpc>
            </a:pPr>
            <a:r>
              <a:rPr lang="pt-PT" sz="2000" dirty="0" smtClean="0">
                <a:latin typeface="Times New Roman" pitchFamily="18" charset="0"/>
                <a:cs typeface="Times New Roman" pitchFamily="18" charset="0"/>
              </a:rPr>
              <a:t>Para permanecer num mundo competitivo em constante mudança, as corporações devem inovar e adaptar as suas práticas de governação para que conheçam novas exigências e alcançar novos desafios.</a:t>
            </a:r>
          </a:p>
        </p:txBody>
      </p:sp>
      <p:sp>
        <p:nvSpPr>
          <p:cNvPr id="3" name="CaixaDeTexto 2"/>
          <p:cNvSpPr txBox="1"/>
          <p:nvPr/>
        </p:nvSpPr>
        <p:spPr>
          <a:xfrm>
            <a:off x="179512" y="895360"/>
            <a:ext cx="8640960" cy="579967"/>
          </a:xfrm>
          <a:prstGeom prst="rect">
            <a:avLst/>
          </a:prstGeom>
          <a:noFill/>
        </p:spPr>
        <p:txBody>
          <a:bodyPr wrap="square" rtlCol="0">
            <a:spAutoFit/>
          </a:bodyPr>
          <a:lstStyle/>
          <a:p>
            <a:pPr>
              <a:lnSpc>
                <a:spcPct val="150000"/>
              </a:lnSpc>
            </a:pPr>
            <a:r>
              <a:rPr lang="pt-PT" sz="2400" b="1" u="sng" dirty="0" smtClean="0">
                <a:solidFill>
                  <a:schemeClr val="tx1">
                    <a:lumMod val="85000"/>
                    <a:lumOff val="15000"/>
                  </a:schemeClr>
                </a:solidFill>
                <a:latin typeface="Times New Roman" pitchFamily="18" charset="0"/>
                <a:cs typeface="Times New Roman" pitchFamily="18" charset="0"/>
              </a:rPr>
              <a:t>Século XXI</a:t>
            </a:r>
            <a:endParaRPr lang="pt-PT" dirty="0">
              <a:solidFill>
                <a:schemeClr val="tx1">
                  <a:lumMod val="85000"/>
                  <a:lumOff val="15000"/>
                </a:schemeClr>
              </a:solidFill>
              <a:latin typeface="Times New Roman" pitchFamily="18" charset="0"/>
              <a:cs typeface="Times New Roman" pitchFamily="18" charset="0"/>
            </a:endParaRPr>
          </a:p>
        </p:txBody>
      </p:sp>
      <p:pic>
        <p:nvPicPr>
          <p:cNvPr id="5" name="Picture 3" descr="C:\Users\Família\Desktop\logo OCDE-150x123.png"/>
          <p:cNvPicPr>
            <a:picLocks noChangeAspect="1" noChangeArrowheads="1"/>
          </p:cNvPicPr>
          <p:nvPr/>
        </p:nvPicPr>
        <p:blipFill>
          <a:blip r:embed="rId2" cstate="print"/>
          <a:srcRect/>
          <a:stretch>
            <a:fillRect/>
          </a:stretch>
        </p:blipFill>
        <p:spPr bwMode="auto">
          <a:xfrm>
            <a:off x="467544" y="4005064"/>
            <a:ext cx="2019735" cy="1656184"/>
          </a:xfrm>
          <a:prstGeom prst="rect">
            <a:avLst/>
          </a:prstGeom>
          <a:noFill/>
        </p:spPr>
      </p:pic>
      <p:sp>
        <p:nvSpPr>
          <p:cNvPr id="7" name="Rectângulo 6"/>
          <p:cNvSpPr/>
          <p:nvPr/>
        </p:nvSpPr>
        <p:spPr>
          <a:xfrm>
            <a:off x="0" y="-27384"/>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txBox="1">
            <a:spLocks/>
          </p:cNvSpPr>
          <p:nvPr/>
        </p:nvSpPr>
        <p:spPr>
          <a:xfrm>
            <a:off x="-36512" y="-27384"/>
            <a:ext cx="9001000" cy="836712"/>
          </a:xfrm>
          <a:prstGeom prst="rect">
            <a:avLst/>
          </a:prstGeom>
        </p:spPr>
        <p:txBody>
          <a:bodyPr vert="horz" lIns="91440" tIns="45720" rIns="91440" bIns="45720" rtlCol="0" anchor="ctr">
            <a:normAutofit/>
          </a:bodyPr>
          <a:lstStyle/>
          <a:p>
            <a:pPr marL="457200" marR="0" lvl="0" indent="-457200" algn="ctr" defTabSz="914400" rtl="0" eaLnBrk="1" fontAlgn="auto" latinLnBrk="0" hangingPunct="1">
              <a:lnSpc>
                <a:spcPct val="100000"/>
              </a:lnSpc>
              <a:spcBef>
                <a:spcPct val="0"/>
              </a:spcBef>
              <a:spcAft>
                <a:spcPts val="0"/>
              </a:spcAft>
              <a:buClrTx/>
              <a:buSzTx/>
              <a:buFontTx/>
              <a:buNone/>
              <a:tabLst/>
              <a:defRPr/>
            </a:pPr>
            <a:r>
              <a:rPr lang="pt-PT" sz="3600" b="1" dirty="0" smtClean="0">
                <a:solidFill>
                  <a:schemeClr val="bg1">
                    <a:lumMod val="95000"/>
                  </a:schemeClr>
                </a:solidFill>
                <a:latin typeface="Times New Roman" pitchFamily="18" charset="0"/>
                <a:ea typeface="+mj-ea"/>
                <a:cs typeface="Times New Roman" pitchFamily="18" charset="0"/>
              </a:rPr>
              <a:t>Evolução do Corporate Governance</a:t>
            </a:r>
            <a:endParaRPr kumimoji="0" lang="pt-PT" sz="3600" b="1" i="0" u="none" strike="noStrike" kern="1200" cap="none" spc="0" normalizeH="0" baseline="0" noProof="0" dirty="0" smtClean="0">
              <a:ln>
                <a:noFill/>
              </a:ln>
              <a:solidFill>
                <a:schemeClr val="bg1">
                  <a:lumMod val="95000"/>
                </a:schemeClr>
              </a:solidFill>
              <a:effectLst/>
              <a:uLnTx/>
              <a:uFillTx/>
              <a:latin typeface="Times New Roman" pitchFamily="18" charset="0"/>
              <a:ea typeface="+mj-ea"/>
              <a:cs typeface="Times New Roman" pitchFamily="18" charset="0"/>
            </a:endParaRPr>
          </a:p>
        </p:txBody>
      </p:sp>
      <p:pic>
        <p:nvPicPr>
          <p:cNvPr id="27649" name="Picture 1" descr="C:\Users\Família\Desktop\229_logos_1124logo_ipcg.png"/>
          <p:cNvPicPr>
            <a:picLocks noChangeAspect="1" noChangeArrowheads="1"/>
          </p:cNvPicPr>
          <p:nvPr/>
        </p:nvPicPr>
        <p:blipFill>
          <a:blip r:embed="rId3" cstate="print"/>
          <a:srcRect l="9526" t="10132" r="7916" b="8808"/>
          <a:stretch>
            <a:fillRect/>
          </a:stretch>
        </p:blipFill>
        <p:spPr bwMode="auto">
          <a:xfrm>
            <a:off x="251520" y="1806050"/>
            <a:ext cx="2520280" cy="1550942"/>
          </a:xfrm>
          <a:prstGeom prst="rect">
            <a:avLst/>
          </a:prstGeom>
          <a:noFill/>
        </p:spPr>
      </p:pic>
      <p:sp>
        <p:nvSpPr>
          <p:cNvPr id="9" name="Rectângulo 8"/>
          <p:cNvSpPr/>
          <p:nvPr/>
        </p:nvSpPr>
        <p:spPr>
          <a:xfrm>
            <a:off x="2987824" y="1916832"/>
            <a:ext cx="5832648" cy="1421992"/>
          </a:xfrm>
          <a:prstGeom prst="rect">
            <a:avLst/>
          </a:prstGeom>
        </p:spPr>
        <p:txBody>
          <a:bodyPr wrap="square">
            <a:spAutoFit/>
          </a:bodyPr>
          <a:lstStyle/>
          <a:p>
            <a:pPr algn="ctr">
              <a:lnSpc>
                <a:spcPct val="150000"/>
              </a:lnSpc>
            </a:pPr>
            <a:r>
              <a:rPr lang="pt-PT" sz="2000" dirty="0" smtClean="0">
                <a:solidFill>
                  <a:schemeClr val="tx1">
                    <a:lumMod val="85000"/>
                    <a:lumOff val="15000"/>
                  </a:schemeClr>
                </a:solidFill>
                <a:latin typeface="Times New Roman" pitchFamily="18" charset="0"/>
                <a:cs typeface="Times New Roman" pitchFamily="18" charset="0"/>
              </a:rPr>
              <a:t>Instituto Português de Corporate Governance, fundado em 2003, adotou esta designação em língua inglesa na sua denominação social.</a:t>
            </a:r>
          </a:p>
        </p:txBody>
      </p:sp>
      <p:sp>
        <p:nvSpPr>
          <p:cNvPr id="10" name="Rectângulo 9"/>
          <p:cNvSpPr/>
          <p:nvPr/>
        </p:nvSpPr>
        <p:spPr>
          <a:xfrm>
            <a:off x="7200800" y="6361583"/>
            <a:ext cx="1979712" cy="307777"/>
          </a:xfrm>
          <a:prstGeom prst="rect">
            <a:avLst/>
          </a:prstGeom>
        </p:spPr>
        <p:txBody>
          <a:bodyPr wrap="square">
            <a:spAutoFit/>
          </a:bodyPr>
          <a:lstStyle/>
          <a:p>
            <a:pPr algn="ctr"/>
            <a:r>
              <a:rPr lang="pt-PT" sz="1400" dirty="0" smtClean="0">
                <a:latin typeface="Times New Roman" pitchFamily="18" charset="0"/>
                <a:cs typeface="Times New Roman" pitchFamily="18" charset="0"/>
              </a:rPr>
              <a:t>(OCDE, 2004) </a:t>
            </a:r>
            <a:endParaRPr lang="pt-PT"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2337</Words>
  <Application>Microsoft Office PowerPoint</Application>
  <PresentationFormat>On-screen Show (4:3)</PresentationFormat>
  <Paragraphs>348</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Palavras – Chave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Teorias Corporate Governance</dc:title>
  <dc:creator>Ldias</dc:creator>
  <cp:lastModifiedBy>B18264</cp:lastModifiedBy>
  <cp:revision>134</cp:revision>
  <dcterms:created xsi:type="dcterms:W3CDTF">2015-04-03T14:34:08Z</dcterms:created>
  <dcterms:modified xsi:type="dcterms:W3CDTF">2015-04-16T08:04:30Z</dcterms:modified>
</cp:coreProperties>
</file>