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85" r:id="rId11"/>
    <p:sldId id="284" r:id="rId12"/>
    <p:sldId id="271" r:id="rId13"/>
    <p:sldId id="281" r:id="rId14"/>
    <p:sldId id="283" r:id="rId15"/>
    <p:sldId id="282" r:id="rId16"/>
    <p:sldId id="267" r:id="rId17"/>
    <p:sldId id="273" r:id="rId18"/>
    <p:sldId id="268" r:id="rId19"/>
    <p:sldId id="274" r:id="rId20"/>
    <p:sldId id="275" r:id="rId21"/>
    <p:sldId id="269" r:id="rId22"/>
    <p:sldId id="276" r:id="rId23"/>
    <p:sldId id="277" r:id="rId24"/>
    <p:sldId id="278" r:id="rId25"/>
    <p:sldId id="279" r:id="rId26"/>
    <p:sldId id="287" r:id="rId27"/>
    <p:sldId id="288" r:id="rId28"/>
    <p:sldId id="280" r:id="rId29"/>
    <p:sldId id="286" r:id="rId30"/>
    <p:sldId id="264" r:id="rId31"/>
    <p:sldId id="26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A235A-F1EB-487A-ACC6-84949EC427A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BCEDDEE-0699-44E9-923E-1CEB6EFF6C55}">
      <dgm:prSet phldrT="[Texto]"/>
      <dgm:spPr/>
      <dgm:t>
        <a:bodyPr/>
        <a:lstStyle/>
        <a:p>
          <a:r>
            <a:rPr lang="pt-PT" dirty="0" smtClean="0"/>
            <a:t>Contexto Organizacional</a:t>
          </a:r>
          <a:endParaRPr lang="pt-PT" dirty="0"/>
        </a:p>
      </dgm:t>
    </dgm:pt>
    <dgm:pt modelId="{2B3084C1-5814-4DC9-A1AC-7784F2515272}" type="parTrans" cxnId="{A520745E-F466-4728-BDD2-24C88BCE4637}">
      <dgm:prSet/>
      <dgm:spPr/>
      <dgm:t>
        <a:bodyPr/>
        <a:lstStyle/>
        <a:p>
          <a:endParaRPr lang="pt-PT"/>
        </a:p>
      </dgm:t>
    </dgm:pt>
    <dgm:pt modelId="{A59D930D-4F34-4DC1-A300-28F88760C097}" type="sibTrans" cxnId="{A520745E-F466-4728-BDD2-24C88BCE4637}">
      <dgm:prSet/>
      <dgm:spPr/>
      <dgm:t>
        <a:bodyPr/>
        <a:lstStyle/>
        <a:p>
          <a:endParaRPr lang="pt-PT" dirty="0"/>
        </a:p>
      </dgm:t>
    </dgm:pt>
    <dgm:pt modelId="{074D425D-2006-407C-87BA-714753730D18}">
      <dgm:prSet phldrT="[Texto]"/>
      <dgm:spPr/>
      <dgm:t>
        <a:bodyPr/>
        <a:lstStyle/>
        <a:p>
          <a:pPr algn="l"/>
          <a:r>
            <a:rPr lang="pt-PT" dirty="0" smtClean="0"/>
            <a:t>Estrutura Organizacional</a:t>
          </a:r>
        </a:p>
      </dgm:t>
    </dgm:pt>
    <dgm:pt modelId="{45D975DD-026C-4060-8304-C0D53F2F8A38}" type="parTrans" cxnId="{25624E95-9719-47C6-BE74-318122421E67}">
      <dgm:prSet/>
      <dgm:spPr/>
      <dgm:t>
        <a:bodyPr/>
        <a:lstStyle/>
        <a:p>
          <a:endParaRPr lang="pt-PT"/>
        </a:p>
      </dgm:t>
    </dgm:pt>
    <dgm:pt modelId="{D0ED4BE9-E754-41BA-ACB8-80F8C851A773}" type="sibTrans" cxnId="{25624E95-9719-47C6-BE74-318122421E67}">
      <dgm:prSet/>
      <dgm:spPr/>
      <dgm:t>
        <a:bodyPr/>
        <a:lstStyle/>
        <a:p>
          <a:endParaRPr lang="pt-PT" dirty="0"/>
        </a:p>
      </dgm:t>
    </dgm:pt>
    <dgm:pt modelId="{A4ACBB5B-535B-4D46-AE7D-81BCA4927F52}">
      <dgm:prSet phldrT="[Texto]"/>
      <dgm:spPr/>
      <dgm:t>
        <a:bodyPr/>
        <a:lstStyle/>
        <a:p>
          <a:r>
            <a:rPr lang="pt-PT" dirty="0" smtClean="0"/>
            <a:t>Complexidade Sistemas de Controlo</a:t>
          </a:r>
        </a:p>
        <a:p>
          <a:endParaRPr lang="pt-PT" dirty="0" smtClean="0"/>
        </a:p>
        <a:p>
          <a:endParaRPr lang="pt-PT" dirty="0" smtClean="0"/>
        </a:p>
        <a:p>
          <a:r>
            <a:rPr lang="pt-PT" dirty="0" smtClean="0"/>
            <a:t>Perceção Controlo</a:t>
          </a:r>
          <a:endParaRPr lang="pt-PT" dirty="0"/>
        </a:p>
      </dgm:t>
    </dgm:pt>
    <dgm:pt modelId="{D47C522E-9812-4F02-BB97-7EE090C09CB9}" type="parTrans" cxnId="{EA571144-B0B7-4942-86DB-DA527B8679C5}">
      <dgm:prSet/>
      <dgm:spPr/>
      <dgm:t>
        <a:bodyPr/>
        <a:lstStyle/>
        <a:p>
          <a:endParaRPr lang="pt-PT"/>
        </a:p>
      </dgm:t>
    </dgm:pt>
    <dgm:pt modelId="{D43D0FC0-BEF2-4672-9B07-2E848F197FC3}" type="sibTrans" cxnId="{EA571144-B0B7-4942-86DB-DA527B8679C5}">
      <dgm:prSet/>
      <dgm:spPr/>
      <dgm:t>
        <a:bodyPr/>
        <a:lstStyle/>
        <a:p>
          <a:endParaRPr lang="pt-PT" dirty="0"/>
        </a:p>
      </dgm:t>
    </dgm:pt>
    <dgm:pt modelId="{7C02BEFD-1965-4A97-A048-CD369263F4E5}">
      <dgm:prSet/>
      <dgm:spPr/>
      <dgm:t>
        <a:bodyPr/>
        <a:lstStyle/>
        <a:p>
          <a:r>
            <a:rPr lang="pt-PT" dirty="0" smtClean="0"/>
            <a:t>Origem</a:t>
          </a:r>
          <a:endParaRPr lang="pt-PT" dirty="0"/>
        </a:p>
      </dgm:t>
    </dgm:pt>
    <dgm:pt modelId="{1C192A60-4D0A-4BE8-9A0A-C77D3EFBC836}" type="parTrans" cxnId="{8356AC5A-7960-4AA3-B10E-7AA2F979FF60}">
      <dgm:prSet/>
      <dgm:spPr/>
      <dgm:t>
        <a:bodyPr/>
        <a:lstStyle/>
        <a:p>
          <a:endParaRPr lang="pt-PT"/>
        </a:p>
      </dgm:t>
    </dgm:pt>
    <dgm:pt modelId="{109480E4-B1E9-452A-8FD8-A7B177836CF0}" type="sibTrans" cxnId="{8356AC5A-7960-4AA3-B10E-7AA2F979FF60}">
      <dgm:prSet/>
      <dgm:spPr/>
      <dgm:t>
        <a:bodyPr/>
        <a:lstStyle/>
        <a:p>
          <a:endParaRPr lang="pt-PT"/>
        </a:p>
      </dgm:t>
    </dgm:pt>
    <dgm:pt modelId="{9AF450A2-0566-4935-93A4-A5AA44D18E11}">
      <dgm:prSet/>
      <dgm:spPr/>
      <dgm:t>
        <a:bodyPr/>
        <a:lstStyle/>
        <a:p>
          <a:r>
            <a:rPr lang="pt-PT" dirty="0" smtClean="0"/>
            <a:t>Tamanho</a:t>
          </a:r>
          <a:endParaRPr lang="pt-PT" dirty="0"/>
        </a:p>
      </dgm:t>
    </dgm:pt>
    <dgm:pt modelId="{4C876D29-48FE-4D8E-8BDD-2C981C7D8C40}" type="parTrans" cxnId="{DE7EA0A2-F51A-47F8-BF88-FB6DFA881D40}">
      <dgm:prSet/>
      <dgm:spPr/>
      <dgm:t>
        <a:bodyPr/>
        <a:lstStyle/>
        <a:p>
          <a:endParaRPr lang="pt-PT"/>
        </a:p>
      </dgm:t>
    </dgm:pt>
    <dgm:pt modelId="{9E6B1454-6189-4280-B580-DD7AE527F9AD}" type="sibTrans" cxnId="{DE7EA0A2-F51A-47F8-BF88-FB6DFA881D40}">
      <dgm:prSet/>
      <dgm:spPr/>
      <dgm:t>
        <a:bodyPr/>
        <a:lstStyle/>
        <a:p>
          <a:endParaRPr lang="pt-PT"/>
        </a:p>
      </dgm:t>
    </dgm:pt>
    <dgm:pt modelId="{DFFF943D-4603-4B9E-B10A-558B73B120DC}">
      <dgm:prSet/>
      <dgm:spPr/>
      <dgm:t>
        <a:bodyPr/>
        <a:lstStyle/>
        <a:p>
          <a:r>
            <a:rPr lang="pt-PT" dirty="0" smtClean="0"/>
            <a:t>Tecnologia</a:t>
          </a:r>
          <a:endParaRPr lang="pt-PT" dirty="0"/>
        </a:p>
      </dgm:t>
    </dgm:pt>
    <dgm:pt modelId="{6CED9951-A439-4319-83CF-EE1BC53F96D4}" type="parTrans" cxnId="{FE94DC1B-1580-497F-8665-88EC4F112F51}">
      <dgm:prSet/>
      <dgm:spPr/>
      <dgm:t>
        <a:bodyPr/>
        <a:lstStyle/>
        <a:p>
          <a:endParaRPr lang="pt-PT"/>
        </a:p>
      </dgm:t>
    </dgm:pt>
    <dgm:pt modelId="{2D9E20C1-02EA-4D10-8C4A-3CC9B956C248}" type="sibTrans" cxnId="{FE94DC1B-1580-497F-8665-88EC4F112F51}">
      <dgm:prSet/>
      <dgm:spPr/>
      <dgm:t>
        <a:bodyPr/>
        <a:lstStyle/>
        <a:p>
          <a:endParaRPr lang="pt-PT"/>
        </a:p>
      </dgm:t>
    </dgm:pt>
    <dgm:pt modelId="{7EC03A3A-EB63-4C59-82F8-30F51226CDA9}">
      <dgm:prSet/>
      <dgm:spPr/>
      <dgm:t>
        <a:bodyPr/>
        <a:lstStyle/>
        <a:p>
          <a:r>
            <a:rPr lang="pt-PT" dirty="0" smtClean="0"/>
            <a:t>Dependência</a:t>
          </a:r>
          <a:endParaRPr lang="pt-PT" dirty="0"/>
        </a:p>
      </dgm:t>
    </dgm:pt>
    <dgm:pt modelId="{CB8A02FA-804B-41DB-A37F-ED73D84CF9BD}" type="parTrans" cxnId="{6B039336-B05D-4147-8C3C-F728FF253C23}">
      <dgm:prSet/>
      <dgm:spPr/>
      <dgm:t>
        <a:bodyPr/>
        <a:lstStyle/>
        <a:p>
          <a:endParaRPr lang="pt-PT"/>
        </a:p>
      </dgm:t>
    </dgm:pt>
    <dgm:pt modelId="{218B191C-7751-4FB6-B4C1-AE77C0E8A22C}" type="sibTrans" cxnId="{6B039336-B05D-4147-8C3C-F728FF253C23}">
      <dgm:prSet/>
      <dgm:spPr/>
      <dgm:t>
        <a:bodyPr/>
        <a:lstStyle/>
        <a:p>
          <a:endParaRPr lang="pt-PT"/>
        </a:p>
      </dgm:t>
    </dgm:pt>
    <dgm:pt modelId="{AC17BF19-D4A7-4820-9B90-69594DA5F15B}">
      <dgm:prSet phldrT="[Texto]"/>
      <dgm:spPr/>
      <dgm:t>
        <a:bodyPr/>
        <a:lstStyle/>
        <a:p>
          <a:pPr algn="l"/>
          <a:r>
            <a:rPr lang="pt-PT" dirty="0" smtClean="0"/>
            <a:t>Estrutura Atividades</a:t>
          </a:r>
        </a:p>
      </dgm:t>
    </dgm:pt>
    <dgm:pt modelId="{8D5B9F27-FFE2-4F25-BA5D-33C7ECDA3059}" type="parTrans" cxnId="{E2A9CF78-D3FF-4F1B-8779-DAB393D371A7}">
      <dgm:prSet/>
      <dgm:spPr/>
      <dgm:t>
        <a:bodyPr/>
        <a:lstStyle/>
        <a:p>
          <a:endParaRPr lang="pt-PT"/>
        </a:p>
      </dgm:t>
    </dgm:pt>
    <dgm:pt modelId="{F214FEBF-6AD6-4C5A-82B7-FB5789102697}" type="sibTrans" cxnId="{E2A9CF78-D3FF-4F1B-8779-DAB393D371A7}">
      <dgm:prSet/>
      <dgm:spPr/>
      <dgm:t>
        <a:bodyPr/>
        <a:lstStyle/>
        <a:p>
          <a:endParaRPr lang="pt-PT"/>
        </a:p>
      </dgm:t>
    </dgm:pt>
    <dgm:pt modelId="{0234DC3F-9D64-40D6-882C-00F81985BABB}">
      <dgm:prSet phldrT="[Texto]"/>
      <dgm:spPr/>
      <dgm:t>
        <a:bodyPr/>
        <a:lstStyle/>
        <a:p>
          <a:pPr algn="l"/>
          <a:r>
            <a:rPr lang="pt-PT" dirty="0" smtClean="0"/>
            <a:t>Concentração Autoridade</a:t>
          </a:r>
        </a:p>
      </dgm:t>
    </dgm:pt>
    <dgm:pt modelId="{707C734C-555F-433C-8A94-E2B4F7AB3543}" type="parTrans" cxnId="{3165BABA-A0C9-4E49-AFA5-81A9558C9ACA}">
      <dgm:prSet/>
      <dgm:spPr/>
      <dgm:t>
        <a:bodyPr/>
        <a:lstStyle/>
        <a:p>
          <a:endParaRPr lang="pt-PT"/>
        </a:p>
      </dgm:t>
    </dgm:pt>
    <dgm:pt modelId="{804F6B30-DB26-40A3-B7EC-4FF70989E519}" type="sibTrans" cxnId="{3165BABA-A0C9-4E49-AFA5-81A9558C9ACA}">
      <dgm:prSet/>
      <dgm:spPr/>
      <dgm:t>
        <a:bodyPr/>
        <a:lstStyle/>
        <a:p>
          <a:endParaRPr lang="pt-PT"/>
        </a:p>
      </dgm:t>
    </dgm:pt>
    <dgm:pt modelId="{DF8D465F-7F3B-4338-9AB4-0F00534F95B1}">
      <dgm:prSet phldrT="[Texto]"/>
      <dgm:spPr/>
      <dgm:t>
        <a:bodyPr/>
        <a:lstStyle/>
        <a:p>
          <a:pPr algn="l"/>
          <a:r>
            <a:rPr lang="pt-PT" dirty="0" smtClean="0"/>
            <a:t>Centralização</a:t>
          </a:r>
        </a:p>
      </dgm:t>
    </dgm:pt>
    <dgm:pt modelId="{6471B1A4-730F-419E-983B-F0E3E033C900}" type="parTrans" cxnId="{758BFD0A-F7EF-4143-9753-7CEF5567D2E1}">
      <dgm:prSet/>
      <dgm:spPr/>
      <dgm:t>
        <a:bodyPr/>
        <a:lstStyle/>
        <a:p>
          <a:endParaRPr lang="pt-PT"/>
        </a:p>
      </dgm:t>
    </dgm:pt>
    <dgm:pt modelId="{38D8564D-B5BF-4C3C-85AB-DBAE911D975B}" type="sibTrans" cxnId="{758BFD0A-F7EF-4143-9753-7CEF5567D2E1}">
      <dgm:prSet/>
      <dgm:spPr/>
      <dgm:t>
        <a:bodyPr/>
        <a:lstStyle/>
        <a:p>
          <a:endParaRPr lang="pt-PT"/>
        </a:p>
      </dgm:t>
    </dgm:pt>
    <dgm:pt modelId="{46565C0B-B91A-4CD4-BE3E-8C59472F830C}">
      <dgm:prSet phldrT="[Texto]"/>
      <dgm:spPr/>
      <dgm:t>
        <a:bodyPr/>
        <a:lstStyle/>
        <a:p>
          <a:pPr algn="l"/>
          <a:r>
            <a:rPr lang="pt-PT" dirty="0" smtClean="0"/>
            <a:t>Autoridade</a:t>
          </a:r>
        </a:p>
        <a:p>
          <a:pPr algn="l"/>
          <a:endParaRPr lang="pt-PT" dirty="0" smtClean="0"/>
        </a:p>
      </dgm:t>
    </dgm:pt>
    <dgm:pt modelId="{8D8A542E-78E8-44A3-B5DE-C06334F00D92}" type="parTrans" cxnId="{27ABF8C1-2C81-4D27-9EDC-91E1CEA6B92E}">
      <dgm:prSet/>
      <dgm:spPr/>
      <dgm:t>
        <a:bodyPr/>
        <a:lstStyle/>
        <a:p>
          <a:endParaRPr lang="pt-PT"/>
        </a:p>
      </dgm:t>
    </dgm:pt>
    <dgm:pt modelId="{3D1BF410-4298-4D04-B7F7-2EBAC289E0EB}" type="sibTrans" cxnId="{27ABF8C1-2C81-4D27-9EDC-91E1CEA6B92E}">
      <dgm:prSet/>
      <dgm:spPr/>
      <dgm:t>
        <a:bodyPr/>
        <a:lstStyle/>
        <a:p>
          <a:endParaRPr lang="pt-PT"/>
        </a:p>
      </dgm:t>
    </dgm:pt>
    <dgm:pt modelId="{3698AA81-4777-4762-9359-BE9500028885}">
      <dgm:prSet/>
      <dgm:spPr/>
      <dgm:t>
        <a:bodyPr/>
        <a:lstStyle/>
        <a:p>
          <a:r>
            <a:rPr lang="pt-PT" dirty="0" smtClean="0"/>
            <a:t>Comportamento Face à Orçamentação</a:t>
          </a:r>
          <a:endParaRPr lang="pt-PT" dirty="0"/>
        </a:p>
      </dgm:t>
    </dgm:pt>
    <dgm:pt modelId="{E439247E-18DE-4125-BA93-8F1F2C6B4DAB}" type="parTrans" cxnId="{CD8A20F7-35D3-4F2F-9514-AAE74692CF48}">
      <dgm:prSet/>
      <dgm:spPr/>
      <dgm:t>
        <a:bodyPr/>
        <a:lstStyle/>
        <a:p>
          <a:endParaRPr lang="pt-PT"/>
        </a:p>
      </dgm:t>
    </dgm:pt>
    <dgm:pt modelId="{37E529FD-983D-42F2-96DF-B4046AFDC422}" type="sibTrans" cxnId="{CD8A20F7-35D3-4F2F-9514-AAE74692CF48}">
      <dgm:prSet/>
      <dgm:spPr/>
      <dgm:t>
        <a:bodyPr/>
        <a:lstStyle/>
        <a:p>
          <a:endParaRPr lang="pt-PT"/>
        </a:p>
      </dgm:t>
    </dgm:pt>
    <dgm:pt modelId="{BDE4B6AE-C777-41B3-94B6-4DC04E612C36}">
      <dgm:prSet/>
      <dgm:spPr/>
      <dgm:t>
        <a:bodyPr/>
        <a:lstStyle/>
        <a:p>
          <a:r>
            <a:rPr lang="pt-PT" dirty="0" smtClean="0"/>
            <a:t>Quantidade:</a:t>
          </a:r>
          <a:endParaRPr lang="pt-PT" dirty="0"/>
        </a:p>
      </dgm:t>
    </dgm:pt>
    <dgm:pt modelId="{D00A1037-C643-4A19-B17E-97961D49587B}" type="parTrans" cxnId="{813CC1F6-984C-43C2-9854-DB8843A02466}">
      <dgm:prSet/>
      <dgm:spPr/>
      <dgm:t>
        <a:bodyPr/>
        <a:lstStyle/>
        <a:p>
          <a:endParaRPr lang="pt-PT"/>
        </a:p>
      </dgm:t>
    </dgm:pt>
    <dgm:pt modelId="{1112BE38-C1AB-411D-BE38-A5D644DA7C2C}" type="sibTrans" cxnId="{813CC1F6-984C-43C2-9854-DB8843A02466}">
      <dgm:prSet/>
      <dgm:spPr/>
      <dgm:t>
        <a:bodyPr/>
        <a:lstStyle/>
        <a:p>
          <a:endParaRPr lang="pt-PT"/>
        </a:p>
      </dgm:t>
    </dgm:pt>
    <dgm:pt modelId="{ED0EF995-86A4-48AE-9AF7-BB0E09DF8DC2}">
      <dgm:prSet/>
      <dgm:spPr/>
      <dgm:t>
        <a:bodyPr/>
        <a:lstStyle/>
        <a:p>
          <a:r>
            <a:rPr lang="pt-PT" dirty="0" smtClean="0"/>
            <a:t>% Pessoal</a:t>
          </a:r>
          <a:endParaRPr lang="pt-PT" dirty="0"/>
        </a:p>
      </dgm:t>
    </dgm:pt>
    <dgm:pt modelId="{34A15512-27B8-49BC-A3CD-9F8219C0F317}" type="parTrans" cxnId="{05F639B6-A1C8-4108-AC97-5E49768E57B6}">
      <dgm:prSet/>
      <dgm:spPr/>
      <dgm:t>
        <a:bodyPr/>
        <a:lstStyle/>
        <a:p>
          <a:endParaRPr lang="pt-PT"/>
        </a:p>
      </dgm:t>
    </dgm:pt>
    <dgm:pt modelId="{93532EE5-BF50-4455-B0F8-F8A1BEDB8429}" type="sibTrans" cxnId="{05F639B6-A1C8-4108-AC97-5E49768E57B6}">
      <dgm:prSet/>
      <dgm:spPr/>
      <dgm:t>
        <a:bodyPr/>
        <a:lstStyle/>
        <a:p>
          <a:endParaRPr lang="pt-PT"/>
        </a:p>
      </dgm:t>
    </dgm:pt>
    <dgm:pt modelId="{7082DCCA-0E73-49B7-9B30-866E56439356}">
      <dgm:prSet/>
      <dgm:spPr/>
      <dgm:t>
        <a:bodyPr/>
        <a:lstStyle/>
        <a:p>
          <a:r>
            <a:rPr lang="pt-PT" dirty="0" smtClean="0"/>
            <a:t>%Tempo</a:t>
          </a:r>
          <a:endParaRPr lang="pt-PT" dirty="0"/>
        </a:p>
      </dgm:t>
    </dgm:pt>
    <dgm:pt modelId="{463049FB-AFB6-490C-833F-2FA3EFF9931F}" type="parTrans" cxnId="{00DE46B2-81F5-446C-BF1D-BE94AC9A472B}">
      <dgm:prSet/>
      <dgm:spPr/>
      <dgm:t>
        <a:bodyPr/>
        <a:lstStyle/>
        <a:p>
          <a:endParaRPr lang="pt-PT"/>
        </a:p>
      </dgm:t>
    </dgm:pt>
    <dgm:pt modelId="{B5B63228-ED3B-459D-8AF7-9900A58A100A}" type="sibTrans" cxnId="{00DE46B2-81F5-446C-BF1D-BE94AC9A472B}">
      <dgm:prSet/>
      <dgm:spPr/>
      <dgm:t>
        <a:bodyPr/>
        <a:lstStyle/>
        <a:p>
          <a:endParaRPr lang="pt-PT"/>
        </a:p>
      </dgm:t>
    </dgm:pt>
    <dgm:pt modelId="{B75E5471-CFC9-4AD6-B636-FB62AB374128}">
      <dgm:prSet/>
      <dgm:spPr/>
      <dgm:t>
        <a:bodyPr/>
        <a:lstStyle/>
        <a:p>
          <a:r>
            <a:rPr lang="pt-PT" dirty="0" smtClean="0"/>
            <a:t>Tipo</a:t>
          </a:r>
          <a:endParaRPr lang="pt-PT" dirty="0"/>
        </a:p>
      </dgm:t>
    </dgm:pt>
    <dgm:pt modelId="{2DD8CBB8-B0A4-4290-AAE4-AFC1DD592961}" type="parTrans" cxnId="{F22040F7-79DF-468C-B95F-06E6D9DF381D}">
      <dgm:prSet/>
      <dgm:spPr/>
      <dgm:t>
        <a:bodyPr/>
        <a:lstStyle/>
        <a:p>
          <a:endParaRPr lang="pt-PT"/>
        </a:p>
      </dgm:t>
    </dgm:pt>
    <dgm:pt modelId="{7C9BF240-E13B-41FF-9F0A-96F75C68B17D}" type="sibTrans" cxnId="{F22040F7-79DF-468C-B95F-06E6D9DF381D}">
      <dgm:prSet/>
      <dgm:spPr/>
      <dgm:t>
        <a:bodyPr/>
        <a:lstStyle/>
        <a:p>
          <a:endParaRPr lang="pt-PT"/>
        </a:p>
      </dgm:t>
    </dgm:pt>
    <dgm:pt modelId="{6ECAED0B-6B8D-465F-AD16-BA9F23F13B13}">
      <dgm:prSet/>
      <dgm:spPr/>
      <dgm:t>
        <a:bodyPr/>
        <a:lstStyle/>
        <a:p>
          <a:r>
            <a:rPr lang="pt-PT" dirty="0" smtClean="0"/>
            <a:t>Qualidade e Satisfação</a:t>
          </a:r>
          <a:endParaRPr lang="pt-PT" dirty="0"/>
        </a:p>
      </dgm:t>
    </dgm:pt>
    <dgm:pt modelId="{1FF129F9-2890-403F-A39E-346D2BAE2919}" type="parTrans" cxnId="{ECC2F695-711A-470C-99D4-29E77D184EFE}">
      <dgm:prSet/>
      <dgm:spPr/>
      <dgm:t>
        <a:bodyPr/>
        <a:lstStyle/>
        <a:p>
          <a:endParaRPr lang="pt-PT"/>
        </a:p>
      </dgm:t>
    </dgm:pt>
    <dgm:pt modelId="{EA6D6AB8-53D2-4E85-95CA-CDFD3E33C3B9}" type="sibTrans" cxnId="{ECC2F695-711A-470C-99D4-29E77D184EFE}">
      <dgm:prSet/>
      <dgm:spPr/>
      <dgm:t>
        <a:bodyPr/>
        <a:lstStyle/>
        <a:p>
          <a:endParaRPr lang="pt-PT"/>
        </a:p>
      </dgm:t>
    </dgm:pt>
    <dgm:pt modelId="{34E9A891-909B-4D21-8F0E-D80A3C6316EC}" type="pres">
      <dgm:prSet presAssocID="{4A3A235A-F1EB-487A-ACC6-84949EC427A4}" presName="Name0" presStyleCnt="0">
        <dgm:presLayoutVars>
          <dgm:dir/>
          <dgm:resizeHandles val="exact"/>
        </dgm:presLayoutVars>
      </dgm:prSet>
      <dgm:spPr/>
    </dgm:pt>
    <dgm:pt modelId="{1CA99D6A-39F8-495F-BC3F-BC3104446F22}" type="pres">
      <dgm:prSet presAssocID="{DBCEDDEE-0699-44E9-923E-1CEB6EFF6C5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D7D4BF9-8678-42CC-A5F8-2EE32BCA79F0}" type="pres">
      <dgm:prSet presAssocID="{A59D930D-4F34-4DC1-A300-28F88760C097}" presName="sibTrans" presStyleLbl="sibTrans2D1" presStyleIdx="0" presStyleCnt="3"/>
      <dgm:spPr/>
      <dgm:t>
        <a:bodyPr/>
        <a:lstStyle/>
        <a:p>
          <a:endParaRPr lang="pt-PT"/>
        </a:p>
      </dgm:t>
    </dgm:pt>
    <dgm:pt modelId="{0EA6C895-8CEE-4AC2-964B-6129038984B1}" type="pres">
      <dgm:prSet presAssocID="{A59D930D-4F34-4DC1-A300-28F88760C097}" presName="connectorText" presStyleLbl="sibTrans2D1" presStyleIdx="0" presStyleCnt="3"/>
      <dgm:spPr/>
      <dgm:t>
        <a:bodyPr/>
        <a:lstStyle/>
        <a:p>
          <a:endParaRPr lang="pt-PT"/>
        </a:p>
      </dgm:t>
    </dgm:pt>
    <dgm:pt modelId="{58022FA9-C9F8-4F82-AFA0-BB7C01848E2A}" type="pres">
      <dgm:prSet presAssocID="{074D425D-2006-407C-87BA-714753730D1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44964D1-B256-4F19-B3B8-77FEAC196EB6}" type="pres">
      <dgm:prSet presAssocID="{D0ED4BE9-E754-41BA-ACB8-80F8C851A773}" presName="sibTrans" presStyleLbl="sibTrans2D1" presStyleIdx="1" presStyleCnt="3"/>
      <dgm:spPr/>
      <dgm:t>
        <a:bodyPr/>
        <a:lstStyle/>
        <a:p>
          <a:endParaRPr lang="pt-PT"/>
        </a:p>
      </dgm:t>
    </dgm:pt>
    <dgm:pt modelId="{B22D801D-DF46-4C9F-9C96-78BF3C7135AA}" type="pres">
      <dgm:prSet presAssocID="{D0ED4BE9-E754-41BA-ACB8-80F8C851A773}" presName="connectorText" presStyleLbl="sibTrans2D1" presStyleIdx="1" presStyleCnt="3"/>
      <dgm:spPr/>
      <dgm:t>
        <a:bodyPr/>
        <a:lstStyle/>
        <a:p>
          <a:endParaRPr lang="pt-PT"/>
        </a:p>
      </dgm:t>
    </dgm:pt>
    <dgm:pt modelId="{247931DF-A675-45A1-9EE9-DD63022C05F2}" type="pres">
      <dgm:prSet presAssocID="{A4ACBB5B-535B-4D46-AE7D-81BCA4927F52}" presName="node" presStyleLbl="node1" presStyleIdx="2" presStyleCnt="4" custScaleY="107437" custLinFactNeighborX="-11110" custLinFactNeighborY="-124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3494FFB-CA1F-45E2-A3BE-2482044F93E5}" type="pres">
      <dgm:prSet presAssocID="{D43D0FC0-BEF2-4672-9B07-2E848F197FC3}" presName="sibTrans" presStyleLbl="sibTrans2D1" presStyleIdx="2" presStyleCnt="3"/>
      <dgm:spPr/>
      <dgm:t>
        <a:bodyPr/>
        <a:lstStyle/>
        <a:p>
          <a:endParaRPr lang="pt-PT"/>
        </a:p>
      </dgm:t>
    </dgm:pt>
    <dgm:pt modelId="{9E838666-97A3-46A5-8FE0-1DA85A76BF5C}" type="pres">
      <dgm:prSet presAssocID="{D43D0FC0-BEF2-4672-9B07-2E848F197FC3}" presName="connectorText" presStyleLbl="sibTrans2D1" presStyleIdx="2" presStyleCnt="3"/>
      <dgm:spPr/>
      <dgm:t>
        <a:bodyPr/>
        <a:lstStyle/>
        <a:p>
          <a:endParaRPr lang="pt-PT"/>
        </a:p>
      </dgm:t>
    </dgm:pt>
    <dgm:pt modelId="{D6BD19CA-6780-4C72-A629-CD5BF89D47B0}" type="pres">
      <dgm:prSet presAssocID="{3698AA81-4777-4762-9359-BE95000288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27ABF8C1-2C81-4D27-9EDC-91E1CEA6B92E}" srcId="{0234DC3F-9D64-40D6-882C-00F81985BABB}" destId="{46565C0B-B91A-4CD4-BE3E-8C59472F830C}" srcOrd="1" destOrd="0" parTransId="{8D8A542E-78E8-44A3-B5DE-C06334F00D92}" sibTransId="{3D1BF410-4298-4D04-B7F7-2EBAC289E0EB}"/>
    <dgm:cxn modelId="{ECC2F695-711A-470C-99D4-29E77D184EFE}" srcId="{3698AA81-4777-4762-9359-BE9500028885}" destId="{6ECAED0B-6B8D-465F-AD16-BA9F23F13B13}" srcOrd="2" destOrd="0" parTransId="{1FF129F9-2890-403F-A39E-346D2BAE2919}" sibTransId="{EA6D6AB8-53D2-4E85-95CA-CDFD3E33C3B9}"/>
    <dgm:cxn modelId="{73234B10-DF2B-4FD5-B4B1-8BD5FE16B77F}" type="presOf" srcId="{7C02BEFD-1965-4A97-A048-CD369263F4E5}" destId="{1CA99D6A-39F8-495F-BC3F-BC3104446F22}" srcOrd="0" destOrd="1" presId="urn:microsoft.com/office/officeart/2005/8/layout/process1"/>
    <dgm:cxn modelId="{EA571144-B0B7-4942-86DB-DA527B8679C5}" srcId="{4A3A235A-F1EB-487A-ACC6-84949EC427A4}" destId="{A4ACBB5B-535B-4D46-AE7D-81BCA4927F52}" srcOrd="2" destOrd="0" parTransId="{D47C522E-9812-4F02-BB97-7EE090C09CB9}" sibTransId="{D43D0FC0-BEF2-4672-9B07-2E848F197FC3}"/>
    <dgm:cxn modelId="{C2C09C8F-D8E5-40D3-BFA5-274307EB9B13}" type="presOf" srcId="{3698AA81-4777-4762-9359-BE9500028885}" destId="{D6BD19CA-6780-4C72-A629-CD5BF89D47B0}" srcOrd="0" destOrd="0" presId="urn:microsoft.com/office/officeart/2005/8/layout/process1"/>
    <dgm:cxn modelId="{5986BE75-3FC2-4643-9B0A-6E1DAAEF2D97}" type="presOf" srcId="{D0ED4BE9-E754-41BA-ACB8-80F8C851A773}" destId="{544964D1-B256-4F19-B3B8-77FEAC196EB6}" srcOrd="0" destOrd="0" presId="urn:microsoft.com/office/officeart/2005/8/layout/process1"/>
    <dgm:cxn modelId="{8356AC5A-7960-4AA3-B10E-7AA2F979FF60}" srcId="{DBCEDDEE-0699-44E9-923E-1CEB6EFF6C55}" destId="{7C02BEFD-1965-4A97-A048-CD369263F4E5}" srcOrd="0" destOrd="0" parTransId="{1C192A60-4D0A-4BE8-9A0A-C77D3EFBC836}" sibTransId="{109480E4-B1E9-452A-8FD8-A7B177836CF0}"/>
    <dgm:cxn modelId="{667C0DBF-19BD-44B3-AB13-E9091B3DE1AC}" type="presOf" srcId="{DFFF943D-4603-4B9E-B10A-558B73B120DC}" destId="{1CA99D6A-39F8-495F-BC3F-BC3104446F22}" srcOrd="0" destOrd="3" presId="urn:microsoft.com/office/officeart/2005/8/layout/process1"/>
    <dgm:cxn modelId="{5CDBCC0D-A5BA-41A5-A363-19F1B8066A1A}" type="presOf" srcId="{DF8D465F-7F3B-4338-9AB4-0F00534F95B1}" destId="{58022FA9-C9F8-4F82-AFA0-BB7C01848E2A}" srcOrd="0" destOrd="3" presId="urn:microsoft.com/office/officeart/2005/8/layout/process1"/>
    <dgm:cxn modelId="{F5F402B0-38CC-4154-B4D0-85CC850485D5}" type="presOf" srcId="{9AF450A2-0566-4935-93A4-A5AA44D18E11}" destId="{1CA99D6A-39F8-495F-BC3F-BC3104446F22}" srcOrd="0" destOrd="2" presId="urn:microsoft.com/office/officeart/2005/8/layout/process1"/>
    <dgm:cxn modelId="{CD8A20F7-35D3-4F2F-9514-AAE74692CF48}" srcId="{4A3A235A-F1EB-487A-ACC6-84949EC427A4}" destId="{3698AA81-4777-4762-9359-BE9500028885}" srcOrd="3" destOrd="0" parTransId="{E439247E-18DE-4125-BA93-8F1F2C6B4DAB}" sibTransId="{37E529FD-983D-42F2-96DF-B4046AFDC422}"/>
    <dgm:cxn modelId="{506DA633-1A2F-45DE-9BC6-CBC37C497865}" type="presOf" srcId="{DBCEDDEE-0699-44E9-923E-1CEB6EFF6C55}" destId="{1CA99D6A-39F8-495F-BC3F-BC3104446F22}" srcOrd="0" destOrd="0" presId="urn:microsoft.com/office/officeart/2005/8/layout/process1"/>
    <dgm:cxn modelId="{DA39C5F6-5703-47A7-B16D-AE811342591E}" type="presOf" srcId="{A59D930D-4F34-4DC1-A300-28F88760C097}" destId="{0EA6C895-8CEE-4AC2-964B-6129038984B1}" srcOrd="1" destOrd="0" presId="urn:microsoft.com/office/officeart/2005/8/layout/process1"/>
    <dgm:cxn modelId="{813CC1F6-984C-43C2-9854-DB8843A02466}" srcId="{3698AA81-4777-4762-9359-BE9500028885}" destId="{BDE4B6AE-C777-41B3-94B6-4DC04E612C36}" srcOrd="0" destOrd="0" parTransId="{D00A1037-C643-4A19-B17E-97961D49587B}" sibTransId="{1112BE38-C1AB-411D-BE38-A5D644DA7C2C}"/>
    <dgm:cxn modelId="{00DE46B2-81F5-446C-BF1D-BE94AC9A472B}" srcId="{BDE4B6AE-C777-41B3-94B6-4DC04E612C36}" destId="{7082DCCA-0E73-49B7-9B30-866E56439356}" srcOrd="1" destOrd="0" parTransId="{463049FB-AFB6-490C-833F-2FA3EFF9931F}" sibTransId="{B5B63228-ED3B-459D-8AF7-9900A58A100A}"/>
    <dgm:cxn modelId="{F22040F7-79DF-468C-B95F-06E6D9DF381D}" srcId="{3698AA81-4777-4762-9359-BE9500028885}" destId="{B75E5471-CFC9-4AD6-B636-FB62AB374128}" srcOrd="1" destOrd="0" parTransId="{2DD8CBB8-B0A4-4290-AAE4-AFC1DD592961}" sibTransId="{7C9BF240-E13B-41FF-9F0A-96F75C68B17D}"/>
    <dgm:cxn modelId="{6B039336-B05D-4147-8C3C-F728FF253C23}" srcId="{DBCEDDEE-0699-44E9-923E-1CEB6EFF6C55}" destId="{7EC03A3A-EB63-4C59-82F8-30F51226CDA9}" srcOrd="3" destOrd="0" parTransId="{CB8A02FA-804B-41DB-A37F-ED73D84CF9BD}" sibTransId="{218B191C-7751-4FB6-B4C1-AE77C0E8A22C}"/>
    <dgm:cxn modelId="{FE94DC1B-1580-497F-8665-88EC4F112F51}" srcId="{DBCEDDEE-0699-44E9-923E-1CEB6EFF6C55}" destId="{DFFF943D-4603-4B9E-B10A-558B73B120DC}" srcOrd="2" destOrd="0" parTransId="{6CED9951-A439-4319-83CF-EE1BC53F96D4}" sibTransId="{2D9E20C1-02EA-4D10-8C4A-3CC9B956C248}"/>
    <dgm:cxn modelId="{E47E2BC6-EFD2-4927-8DCC-0D4CAA542073}" type="presOf" srcId="{ED0EF995-86A4-48AE-9AF7-BB0E09DF8DC2}" destId="{D6BD19CA-6780-4C72-A629-CD5BF89D47B0}" srcOrd="0" destOrd="2" presId="urn:microsoft.com/office/officeart/2005/8/layout/process1"/>
    <dgm:cxn modelId="{343BA450-43FE-443D-A1D1-7C615119EA71}" type="presOf" srcId="{D43D0FC0-BEF2-4672-9B07-2E848F197FC3}" destId="{9E838666-97A3-46A5-8FE0-1DA85A76BF5C}" srcOrd="1" destOrd="0" presId="urn:microsoft.com/office/officeart/2005/8/layout/process1"/>
    <dgm:cxn modelId="{B8C68F0B-4ADB-45F6-BF85-1117B2D6B399}" type="presOf" srcId="{074D425D-2006-407C-87BA-714753730D18}" destId="{58022FA9-C9F8-4F82-AFA0-BB7C01848E2A}" srcOrd="0" destOrd="0" presId="urn:microsoft.com/office/officeart/2005/8/layout/process1"/>
    <dgm:cxn modelId="{05F639B6-A1C8-4108-AC97-5E49768E57B6}" srcId="{BDE4B6AE-C777-41B3-94B6-4DC04E612C36}" destId="{ED0EF995-86A4-48AE-9AF7-BB0E09DF8DC2}" srcOrd="0" destOrd="0" parTransId="{34A15512-27B8-49BC-A3CD-9F8219C0F317}" sibTransId="{93532EE5-BF50-4455-B0F8-F8A1BEDB8429}"/>
    <dgm:cxn modelId="{3165BABA-A0C9-4E49-AFA5-81A9558C9ACA}" srcId="{074D425D-2006-407C-87BA-714753730D18}" destId="{0234DC3F-9D64-40D6-882C-00F81985BABB}" srcOrd="1" destOrd="0" parTransId="{707C734C-555F-433C-8A94-E2B4F7AB3543}" sibTransId="{804F6B30-DB26-40A3-B7EC-4FF70989E519}"/>
    <dgm:cxn modelId="{8F8889D8-120E-4C31-8861-E0B61E888DA4}" type="presOf" srcId="{A4ACBB5B-535B-4D46-AE7D-81BCA4927F52}" destId="{247931DF-A675-45A1-9EE9-DD63022C05F2}" srcOrd="0" destOrd="0" presId="urn:microsoft.com/office/officeart/2005/8/layout/process1"/>
    <dgm:cxn modelId="{FC03D14A-FBD9-448D-A307-7398D4CC3062}" type="presOf" srcId="{AC17BF19-D4A7-4820-9B90-69594DA5F15B}" destId="{58022FA9-C9F8-4F82-AFA0-BB7C01848E2A}" srcOrd="0" destOrd="1" presId="urn:microsoft.com/office/officeart/2005/8/layout/process1"/>
    <dgm:cxn modelId="{0A2D65AA-F360-4D9B-918C-2E5EFB3522A4}" type="presOf" srcId="{D43D0FC0-BEF2-4672-9B07-2E848F197FC3}" destId="{A3494FFB-CA1F-45E2-A3BE-2482044F93E5}" srcOrd="0" destOrd="0" presId="urn:microsoft.com/office/officeart/2005/8/layout/process1"/>
    <dgm:cxn modelId="{8E2EB9BD-C244-4A1B-BBA6-A2206C928049}" type="presOf" srcId="{6ECAED0B-6B8D-465F-AD16-BA9F23F13B13}" destId="{D6BD19CA-6780-4C72-A629-CD5BF89D47B0}" srcOrd="0" destOrd="5" presId="urn:microsoft.com/office/officeart/2005/8/layout/process1"/>
    <dgm:cxn modelId="{25624E95-9719-47C6-BE74-318122421E67}" srcId="{4A3A235A-F1EB-487A-ACC6-84949EC427A4}" destId="{074D425D-2006-407C-87BA-714753730D18}" srcOrd="1" destOrd="0" parTransId="{45D975DD-026C-4060-8304-C0D53F2F8A38}" sibTransId="{D0ED4BE9-E754-41BA-ACB8-80F8C851A773}"/>
    <dgm:cxn modelId="{A520745E-F466-4728-BDD2-24C88BCE4637}" srcId="{4A3A235A-F1EB-487A-ACC6-84949EC427A4}" destId="{DBCEDDEE-0699-44E9-923E-1CEB6EFF6C55}" srcOrd="0" destOrd="0" parTransId="{2B3084C1-5814-4DC9-A1AC-7784F2515272}" sibTransId="{A59D930D-4F34-4DC1-A300-28F88760C097}"/>
    <dgm:cxn modelId="{6484CA0B-C23B-47E4-9FE6-62D4AD0A53DC}" type="presOf" srcId="{0234DC3F-9D64-40D6-882C-00F81985BABB}" destId="{58022FA9-C9F8-4F82-AFA0-BB7C01848E2A}" srcOrd="0" destOrd="2" presId="urn:microsoft.com/office/officeart/2005/8/layout/process1"/>
    <dgm:cxn modelId="{0C4825B5-C037-491A-BD4A-4CE3E4B96230}" type="presOf" srcId="{B75E5471-CFC9-4AD6-B636-FB62AB374128}" destId="{D6BD19CA-6780-4C72-A629-CD5BF89D47B0}" srcOrd="0" destOrd="4" presId="urn:microsoft.com/office/officeart/2005/8/layout/process1"/>
    <dgm:cxn modelId="{9B76D8AA-D22A-4A67-A4B6-BA0A4E9E9DFB}" type="presOf" srcId="{A59D930D-4F34-4DC1-A300-28F88760C097}" destId="{6D7D4BF9-8678-42CC-A5F8-2EE32BCA79F0}" srcOrd="0" destOrd="0" presId="urn:microsoft.com/office/officeart/2005/8/layout/process1"/>
    <dgm:cxn modelId="{E2A9CF78-D3FF-4F1B-8779-DAB393D371A7}" srcId="{074D425D-2006-407C-87BA-714753730D18}" destId="{AC17BF19-D4A7-4820-9B90-69594DA5F15B}" srcOrd="0" destOrd="0" parTransId="{8D5B9F27-FFE2-4F25-BA5D-33C7ECDA3059}" sibTransId="{F214FEBF-6AD6-4C5A-82B7-FB5789102697}"/>
    <dgm:cxn modelId="{758BFD0A-F7EF-4143-9753-7CEF5567D2E1}" srcId="{0234DC3F-9D64-40D6-882C-00F81985BABB}" destId="{DF8D465F-7F3B-4338-9AB4-0F00534F95B1}" srcOrd="0" destOrd="0" parTransId="{6471B1A4-730F-419E-983B-F0E3E033C900}" sibTransId="{38D8564D-B5BF-4C3C-85AB-DBAE911D975B}"/>
    <dgm:cxn modelId="{78D4ECCF-9CE7-4398-985C-8B4072205B08}" type="presOf" srcId="{D0ED4BE9-E754-41BA-ACB8-80F8C851A773}" destId="{B22D801D-DF46-4C9F-9C96-78BF3C7135AA}" srcOrd="1" destOrd="0" presId="urn:microsoft.com/office/officeart/2005/8/layout/process1"/>
    <dgm:cxn modelId="{DE7EA0A2-F51A-47F8-BF88-FB6DFA881D40}" srcId="{DBCEDDEE-0699-44E9-923E-1CEB6EFF6C55}" destId="{9AF450A2-0566-4935-93A4-A5AA44D18E11}" srcOrd="1" destOrd="0" parTransId="{4C876D29-48FE-4D8E-8BDD-2C981C7D8C40}" sibTransId="{9E6B1454-6189-4280-B580-DD7AE527F9AD}"/>
    <dgm:cxn modelId="{DE445BFB-EB24-4A40-9657-226203089E6D}" type="presOf" srcId="{4A3A235A-F1EB-487A-ACC6-84949EC427A4}" destId="{34E9A891-909B-4D21-8F0E-D80A3C6316EC}" srcOrd="0" destOrd="0" presId="urn:microsoft.com/office/officeart/2005/8/layout/process1"/>
    <dgm:cxn modelId="{967078D0-0492-4C1C-B88B-E534FD6BD8B4}" type="presOf" srcId="{7EC03A3A-EB63-4C59-82F8-30F51226CDA9}" destId="{1CA99D6A-39F8-495F-BC3F-BC3104446F22}" srcOrd="0" destOrd="4" presId="urn:microsoft.com/office/officeart/2005/8/layout/process1"/>
    <dgm:cxn modelId="{F0728688-7BB6-42CD-AA43-0DA6CDBBA1AE}" type="presOf" srcId="{BDE4B6AE-C777-41B3-94B6-4DC04E612C36}" destId="{D6BD19CA-6780-4C72-A629-CD5BF89D47B0}" srcOrd="0" destOrd="1" presId="urn:microsoft.com/office/officeart/2005/8/layout/process1"/>
    <dgm:cxn modelId="{E123CE88-F388-419F-8C8D-286AD3D42171}" type="presOf" srcId="{46565C0B-B91A-4CD4-BE3E-8C59472F830C}" destId="{58022FA9-C9F8-4F82-AFA0-BB7C01848E2A}" srcOrd="0" destOrd="4" presId="urn:microsoft.com/office/officeart/2005/8/layout/process1"/>
    <dgm:cxn modelId="{6DBEFFAE-5874-4869-AB23-EC1C0C35DF00}" type="presOf" srcId="{7082DCCA-0E73-49B7-9B30-866E56439356}" destId="{D6BD19CA-6780-4C72-A629-CD5BF89D47B0}" srcOrd="0" destOrd="3" presId="urn:microsoft.com/office/officeart/2005/8/layout/process1"/>
    <dgm:cxn modelId="{948C4CBD-9736-490C-9A86-B297A0DA932C}" type="presParOf" srcId="{34E9A891-909B-4D21-8F0E-D80A3C6316EC}" destId="{1CA99D6A-39F8-495F-BC3F-BC3104446F22}" srcOrd="0" destOrd="0" presId="urn:microsoft.com/office/officeart/2005/8/layout/process1"/>
    <dgm:cxn modelId="{7DEA4C29-5AA8-41A7-A9A9-14CB26FFC3ED}" type="presParOf" srcId="{34E9A891-909B-4D21-8F0E-D80A3C6316EC}" destId="{6D7D4BF9-8678-42CC-A5F8-2EE32BCA79F0}" srcOrd="1" destOrd="0" presId="urn:microsoft.com/office/officeart/2005/8/layout/process1"/>
    <dgm:cxn modelId="{C4FEDF3D-F8D5-4025-8633-C8193363911C}" type="presParOf" srcId="{6D7D4BF9-8678-42CC-A5F8-2EE32BCA79F0}" destId="{0EA6C895-8CEE-4AC2-964B-6129038984B1}" srcOrd="0" destOrd="0" presId="urn:microsoft.com/office/officeart/2005/8/layout/process1"/>
    <dgm:cxn modelId="{E852D2CE-D819-4652-8E9B-9E79E86B1711}" type="presParOf" srcId="{34E9A891-909B-4D21-8F0E-D80A3C6316EC}" destId="{58022FA9-C9F8-4F82-AFA0-BB7C01848E2A}" srcOrd="2" destOrd="0" presId="urn:microsoft.com/office/officeart/2005/8/layout/process1"/>
    <dgm:cxn modelId="{A7DFDA2B-1562-43C5-A0CB-54F55943999A}" type="presParOf" srcId="{34E9A891-909B-4D21-8F0E-D80A3C6316EC}" destId="{544964D1-B256-4F19-B3B8-77FEAC196EB6}" srcOrd="3" destOrd="0" presId="urn:microsoft.com/office/officeart/2005/8/layout/process1"/>
    <dgm:cxn modelId="{F1535D72-4A87-47D3-B5C3-48F119384611}" type="presParOf" srcId="{544964D1-B256-4F19-B3B8-77FEAC196EB6}" destId="{B22D801D-DF46-4C9F-9C96-78BF3C7135AA}" srcOrd="0" destOrd="0" presId="urn:microsoft.com/office/officeart/2005/8/layout/process1"/>
    <dgm:cxn modelId="{D6F3F954-4226-4C51-99FB-486D2A04E2CA}" type="presParOf" srcId="{34E9A891-909B-4D21-8F0E-D80A3C6316EC}" destId="{247931DF-A675-45A1-9EE9-DD63022C05F2}" srcOrd="4" destOrd="0" presId="urn:microsoft.com/office/officeart/2005/8/layout/process1"/>
    <dgm:cxn modelId="{5E8E4065-58D0-469D-BFD2-A593C6195FF8}" type="presParOf" srcId="{34E9A891-909B-4D21-8F0E-D80A3C6316EC}" destId="{A3494FFB-CA1F-45E2-A3BE-2482044F93E5}" srcOrd="5" destOrd="0" presId="urn:microsoft.com/office/officeart/2005/8/layout/process1"/>
    <dgm:cxn modelId="{75FE0403-A362-4F75-B1F0-98D63AA3B92D}" type="presParOf" srcId="{A3494FFB-CA1F-45E2-A3BE-2482044F93E5}" destId="{9E838666-97A3-46A5-8FE0-1DA85A76BF5C}" srcOrd="0" destOrd="0" presId="urn:microsoft.com/office/officeart/2005/8/layout/process1"/>
    <dgm:cxn modelId="{B62D5836-86AF-42A4-B2B5-489DF2DE20D8}" type="presParOf" srcId="{34E9A891-909B-4D21-8F0E-D80A3C6316EC}" destId="{D6BD19CA-6780-4C72-A629-CD5BF89D47B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99D6A-39F8-495F-BC3F-BC3104446F22}">
      <dsp:nvSpPr>
        <dsp:cNvPr id="0" name=""/>
        <dsp:cNvSpPr/>
      </dsp:nvSpPr>
      <dsp:spPr>
        <a:xfrm>
          <a:off x="3929" y="666179"/>
          <a:ext cx="1718021" cy="1912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Contexto Organizacional</a:t>
          </a:r>
          <a:endParaRPr lang="pt-PT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Origem</a:t>
          </a:r>
          <a:endParaRPr lang="pt-P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Tamanho</a:t>
          </a:r>
          <a:endParaRPr lang="pt-P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Tecnologia</a:t>
          </a:r>
          <a:endParaRPr lang="pt-P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Dependência</a:t>
          </a:r>
          <a:endParaRPr lang="pt-PT" sz="1100" kern="1200" dirty="0"/>
        </a:p>
      </dsp:txBody>
      <dsp:txXfrm>
        <a:off x="54248" y="716498"/>
        <a:ext cx="1617383" cy="1811648"/>
      </dsp:txXfrm>
    </dsp:sp>
    <dsp:sp modelId="{6D7D4BF9-8678-42CC-A5F8-2EE32BCA79F0}">
      <dsp:nvSpPr>
        <dsp:cNvPr id="0" name=""/>
        <dsp:cNvSpPr/>
      </dsp:nvSpPr>
      <dsp:spPr>
        <a:xfrm>
          <a:off x="1893752" y="1409287"/>
          <a:ext cx="364220" cy="426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 dirty="0"/>
        </a:p>
      </dsp:txBody>
      <dsp:txXfrm>
        <a:off x="1893752" y="1494501"/>
        <a:ext cx="254954" cy="255641"/>
      </dsp:txXfrm>
    </dsp:sp>
    <dsp:sp modelId="{58022FA9-C9F8-4F82-AFA0-BB7C01848E2A}">
      <dsp:nvSpPr>
        <dsp:cNvPr id="0" name=""/>
        <dsp:cNvSpPr/>
      </dsp:nvSpPr>
      <dsp:spPr>
        <a:xfrm>
          <a:off x="2409158" y="666179"/>
          <a:ext cx="1718021" cy="1912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Estrutura Organizacional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Estrutura Atividades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Concentração Autoridade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Centralização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Autoridade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100" kern="1200" dirty="0" smtClean="0"/>
        </a:p>
      </dsp:txBody>
      <dsp:txXfrm>
        <a:off x="2459477" y="716498"/>
        <a:ext cx="1617383" cy="1811648"/>
      </dsp:txXfrm>
    </dsp:sp>
    <dsp:sp modelId="{544964D1-B256-4F19-B3B8-77FEAC196EB6}">
      <dsp:nvSpPr>
        <dsp:cNvPr id="0" name=""/>
        <dsp:cNvSpPr/>
      </dsp:nvSpPr>
      <dsp:spPr>
        <a:xfrm rot="21564886">
          <a:off x="4279886" y="1397299"/>
          <a:ext cx="323772" cy="426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 dirty="0"/>
        </a:p>
      </dsp:txBody>
      <dsp:txXfrm>
        <a:off x="4279889" y="1483009"/>
        <a:ext cx="226640" cy="255641"/>
      </dsp:txXfrm>
    </dsp:sp>
    <dsp:sp modelId="{247931DF-A675-45A1-9EE9-DD63022C05F2}">
      <dsp:nvSpPr>
        <dsp:cNvPr id="0" name=""/>
        <dsp:cNvSpPr/>
      </dsp:nvSpPr>
      <dsp:spPr>
        <a:xfrm>
          <a:off x="4738039" y="571281"/>
          <a:ext cx="1718021" cy="20545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Complexidade Sistemas de Controlo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Perceção Controlo</a:t>
          </a:r>
          <a:endParaRPr lang="pt-PT" sz="1400" kern="1200" dirty="0"/>
        </a:p>
      </dsp:txBody>
      <dsp:txXfrm>
        <a:off x="4788358" y="621600"/>
        <a:ext cx="1617383" cy="1953865"/>
      </dsp:txXfrm>
    </dsp:sp>
    <dsp:sp modelId="{A3494FFB-CA1F-45E2-A3BE-2482044F93E5}">
      <dsp:nvSpPr>
        <dsp:cNvPr id="0" name=""/>
        <dsp:cNvSpPr/>
      </dsp:nvSpPr>
      <dsp:spPr>
        <a:xfrm rot="32954">
          <a:off x="6646940" y="1397503"/>
          <a:ext cx="404703" cy="426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 dirty="0"/>
        </a:p>
      </dsp:txBody>
      <dsp:txXfrm>
        <a:off x="6646943" y="1482135"/>
        <a:ext cx="283292" cy="255641"/>
      </dsp:txXfrm>
    </dsp:sp>
    <dsp:sp modelId="{D6BD19CA-6780-4C72-A629-CD5BF89D47B0}">
      <dsp:nvSpPr>
        <dsp:cNvPr id="0" name=""/>
        <dsp:cNvSpPr/>
      </dsp:nvSpPr>
      <dsp:spPr>
        <a:xfrm>
          <a:off x="7219617" y="666179"/>
          <a:ext cx="1718021" cy="1912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Comportamento Face à Orçamentação</a:t>
          </a:r>
          <a:endParaRPr lang="pt-PT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Quantidade:</a:t>
          </a:r>
          <a:endParaRPr lang="pt-PT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% Pessoal</a:t>
          </a:r>
          <a:endParaRPr lang="pt-PT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%Tempo</a:t>
          </a:r>
          <a:endParaRPr lang="pt-P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Tipo</a:t>
          </a:r>
          <a:endParaRPr lang="pt-P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100" kern="1200" dirty="0" smtClean="0"/>
            <a:t>Qualidade e Satisfação</a:t>
          </a:r>
          <a:endParaRPr lang="pt-PT" sz="1100" kern="1200" dirty="0"/>
        </a:p>
      </dsp:txBody>
      <dsp:txXfrm>
        <a:off x="7269936" y="716498"/>
        <a:ext cx="1617383" cy="1811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57995-F2A0-4C74-8C81-0E641BDE6FDE}" type="datetimeFigureOut">
              <a:rPr lang="pt-PT" smtClean="0"/>
              <a:t>06/05/2015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F7829-A1C8-4F97-8D95-6DCC35C4223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0550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F7829-A1C8-4F97-8D95-6DCC35C4223F}" type="slidenum">
              <a:rPr lang="pt-PT" smtClean="0"/>
              <a:t>31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6148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8362-F44B-442E-8F27-06125AA09206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863F-DA2C-4609-A826-BA28BCA9BBD9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3B-0671-4BEE-95AB-212D1A9BA313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9B3A-795D-44B3-9BB4-44F899A758F9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0465-0223-46DE-B0C8-F58EE4CCFFB5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954C-692C-4B06-910E-FD137E48FA44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F75-2B3B-409A-90F8-40089F55E5C1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D578-1BAA-41FF-A38E-5301CE2CC01D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16A8-6F70-4EBB-8CED-66DE3D45EAEF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2161-3D52-4576-945C-57B099673559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648F-9DFA-44F9-9ACD-A2A90D101D2F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72ED-C10C-48CA-A0C1-66DDE13F9247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8D8E-753D-4A3C-BB1F-4882BC616A37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B2E9-4149-4BAC-81FA-49E5266ACFBD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F911-C31E-4202-9E01-9F6422C291DA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D7A8-F4A9-4A77-A159-33E073A0BB21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C2A40-7DF9-42F7-88C9-D5619A4D5860}" type="datetime1">
              <a:rPr lang="en-US" smtClean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BSC%20-%20Cantos%20&amp;%20Pastos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Métodos Controlo de Gestão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Casos de Gestão Estratégica</a:t>
            </a:r>
          </a:p>
          <a:p>
            <a:r>
              <a:rPr lang="pt-PT" dirty="0" smtClean="0"/>
              <a:t>Prof. Dr.ª Carla Curado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 fontScale="90000"/>
          </a:bodyPr>
          <a:lstStyle/>
          <a:p>
            <a:r>
              <a:rPr lang="pt-PT" dirty="0"/>
              <a:t>Sistemas Gestão Performance e MCG</a:t>
            </a:r>
            <a:br>
              <a:rPr lang="pt-PT" dirty="0"/>
            </a:br>
            <a:endParaRPr lang="pt-PT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/>
          </a:bodyPr>
          <a:lstStyle/>
          <a:p>
            <a:r>
              <a:rPr lang="pt-PT" dirty="0" smtClean="0"/>
              <a:t>“Recursos que são valiosos, raros, inimitáveis e não substituíveis levam à obtenção de vantagens competitivas sustentáveis que não podem ser facilmente duplicados pela concorrência.”</a:t>
            </a:r>
          </a:p>
          <a:p>
            <a:pPr marL="0" indent="0" algn="r">
              <a:buNone/>
            </a:pPr>
            <a:r>
              <a:rPr lang="en-US" dirty="0" smtClean="0"/>
              <a:t>(</a:t>
            </a:r>
            <a:r>
              <a:rPr lang="en-US" dirty="0"/>
              <a:t>Barney, 1991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“Recursos incluem vários elementos que podem ser utilizados para implementar estratégias de criação de valor: activos fisicos especificos,  recursos humanos, bens organizacionais, e </a:t>
            </a:r>
            <a:r>
              <a:rPr lang="pt-PT" dirty="0" smtClean="0"/>
              <a:t>competências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pt-PT" dirty="0" smtClean="0"/>
              <a:t>(Barney, </a:t>
            </a:r>
            <a:r>
              <a:rPr lang="pt-PT" dirty="0"/>
              <a:t>1991; Eisenhardt </a:t>
            </a:r>
            <a:r>
              <a:rPr lang="pt-PT" dirty="0" smtClean="0"/>
              <a:t>&amp; </a:t>
            </a:r>
            <a:r>
              <a:rPr lang="it-IT" dirty="0" smtClean="0"/>
              <a:t>Martin</a:t>
            </a:r>
            <a:r>
              <a:rPr lang="it-IT" dirty="0"/>
              <a:t>, 2000; Teece, Pisano, &amp; Shuen, 1997</a:t>
            </a:r>
            <a:r>
              <a:rPr lang="it-IT" dirty="0" smtClean="0"/>
              <a:t>)</a:t>
            </a:r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Sistemas Gestão Performance e MCG (2)</a:t>
            </a:r>
            <a:endParaRPr lang="pt-PT" i="1" dirty="0"/>
          </a:p>
        </p:txBody>
      </p:sp>
      <p:pic>
        <p:nvPicPr>
          <p:cNvPr id="6" name="Marcador de Posição de Conteúdo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" r="637"/>
          <a:stretch>
            <a:fillRect/>
          </a:stretch>
        </p:blipFill>
        <p:spPr/>
      </p:pic>
      <p:sp>
        <p:nvSpPr>
          <p:cNvPr id="7" name="Marcador de Posição do Tex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PT" dirty="0" smtClean="0"/>
              <a:t>Fonte: </a:t>
            </a:r>
            <a:r>
              <a:rPr lang="en-US" dirty="0"/>
              <a:t>Henri, J. F. (2006). Management control systems and strategy: A resource-based perspective. </a:t>
            </a:r>
            <a:r>
              <a:rPr lang="en-US" i="1" dirty="0"/>
              <a:t>Accounting, organizations and society</a:t>
            </a:r>
            <a:r>
              <a:rPr lang="en-US" dirty="0"/>
              <a:t>, </a:t>
            </a:r>
            <a:r>
              <a:rPr lang="en-US" i="1" dirty="0"/>
              <a:t>31</a:t>
            </a:r>
            <a:r>
              <a:rPr lang="en-US" dirty="0"/>
              <a:t>(6), 529-558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/>
          </a:bodyPr>
          <a:lstStyle/>
          <a:p>
            <a:r>
              <a:rPr lang="pt-PT" dirty="0"/>
              <a:t>Controlo Orçamental e MCG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/>
          <a:lstStyle/>
          <a:p>
            <a:r>
              <a:rPr lang="pt-PT" dirty="0" smtClean="0"/>
              <a:t>“Orçamentos são meios potenciais para influenciar o comportamento. Controlo é o exercício bem sucedido do poder para influenciar comportamentos disponível numa organização.”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dirty="0" smtClean="0"/>
              <a:t>“ As relações entre contexto organizacional, estrutura organizacional e comportamentos relacionados com a orçamentação, são consistentes com a perspetiva de que a organização pode ser controlada através de duas categorias gerais, descentralizada mas estruturada e centralizada.” </a:t>
            </a:r>
          </a:p>
          <a:p>
            <a:pPr marL="0" indent="0" algn="r">
              <a:buNone/>
            </a:pPr>
            <a:endParaRPr lang="pt-PT" dirty="0"/>
          </a:p>
          <a:p>
            <a:pPr marL="0" indent="0" algn="r">
              <a:buNone/>
            </a:pPr>
            <a:r>
              <a:rPr lang="pt-PT" dirty="0"/>
              <a:t>(Burns </a:t>
            </a:r>
            <a:r>
              <a:rPr lang="pt-PT" dirty="0" smtClean="0"/>
              <a:t>et </a:t>
            </a:r>
            <a:r>
              <a:rPr lang="pt-PT" dirty="0"/>
              <a:t>al, 1975)</a:t>
            </a:r>
          </a:p>
          <a:p>
            <a:pPr marL="0" indent="0" algn="r">
              <a:buNone/>
            </a:pPr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867048"/>
              </p:ext>
            </p:extLst>
          </p:nvPr>
        </p:nvGraphicFramePr>
        <p:xfrm>
          <a:off x="2606416" y="1423392"/>
          <a:ext cx="8941568" cy="3244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Marcador de Posição do Texto 6"/>
          <p:cNvSpPr>
            <a:spLocks noGrp="1"/>
          </p:cNvSpPr>
          <p:nvPr>
            <p:ph type="body" sz="half" idx="2"/>
          </p:nvPr>
        </p:nvSpPr>
        <p:spPr>
          <a:xfrm>
            <a:off x="2589212" y="5412657"/>
            <a:ext cx="8870285" cy="648931"/>
          </a:xfrm>
        </p:spPr>
        <p:txBody>
          <a:bodyPr/>
          <a:lstStyle/>
          <a:p>
            <a:r>
              <a:rPr lang="pt-PT" dirty="0" smtClean="0"/>
              <a:t>Fonte: </a:t>
            </a:r>
            <a:r>
              <a:rPr lang="en-US" dirty="0"/>
              <a:t>Bruns, W. J., &amp; Waterhouse, J. H. (1975). Budgetary control and organization structure. </a:t>
            </a:r>
            <a:r>
              <a:rPr lang="en-US" i="1" dirty="0"/>
              <a:t>Journal of accounting research</a:t>
            </a:r>
            <a:r>
              <a:rPr lang="en-US" dirty="0"/>
              <a:t>, 177-203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/>
          <a:lstStyle/>
          <a:p>
            <a:r>
              <a:rPr lang="pt-PT" dirty="0" smtClean="0"/>
              <a:t>Pesquisa Domínio Orçamental</a:t>
            </a:r>
            <a:endParaRPr lang="pt-PT" dirty="0"/>
          </a:p>
        </p:txBody>
      </p:sp>
      <p:sp>
        <p:nvSpPr>
          <p:cNvPr id="2" name="Menos 1"/>
          <p:cNvSpPr/>
          <p:nvPr/>
        </p:nvSpPr>
        <p:spPr>
          <a:xfrm>
            <a:off x="7267073" y="3007895"/>
            <a:ext cx="1949115" cy="144379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44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pt-PT" dirty="0"/>
              <a:t>Controlo Orçamental e </a:t>
            </a:r>
            <a:r>
              <a:rPr lang="pt-PT" dirty="0" smtClean="0"/>
              <a:t>MCG (2)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4758315"/>
          </a:xfrm>
        </p:spPr>
        <p:txBody>
          <a:bodyPr/>
          <a:lstStyle/>
          <a:p>
            <a:r>
              <a:rPr lang="pt-PT" dirty="0" smtClean="0"/>
              <a:t>Existem duas teorias que tendem a elucida os comportamentos relacionados com a orçamentação e o controlo organizacional, variáveis associadas a empresas descentralizadas mas estruturadas são estratégias de controlo administrativo e aquelas associadas a empresas centralizadas como estratégias de controlo interpessoal.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b="1" dirty="0" smtClean="0"/>
              <a:t>Estratégia Controlo Administrativo:</a:t>
            </a:r>
          </a:p>
          <a:p>
            <a:pPr lvl="1"/>
            <a:r>
              <a:rPr lang="pt-PT" dirty="0" smtClean="0"/>
              <a:t>Predominante em empresas de grande dimensão;</a:t>
            </a:r>
          </a:p>
          <a:p>
            <a:pPr lvl="1"/>
            <a:r>
              <a:rPr lang="pt-PT" dirty="0" smtClean="0"/>
              <a:t>Maior sofisticação tecnológica;</a:t>
            </a:r>
          </a:p>
          <a:p>
            <a:pPr lvl="1"/>
            <a:r>
              <a:rPr lang="pt-PT" dirty="0" smtClean="0"/>
              <a:t>Procedimentos operacionais normalizados;</a:t>
            </a:r>
          </a:p>
          <a:p>
            <a:pPr lvl="1"/>
            <a:r>
              <a:rPr lang="pt-PT" dirty="0" smtClean="0"/>
              <a:t>Comportamento organizacional regrado;</a:t>
            </a:r>
          </a:p>
          <a:p>
            <a:pPr lvl="1"/>
            <a:r>
              <a:rPr lang="pt-PT" dirty="0" smtClean="0"/>
              <a:t>Gestores como parte da orçamentação;</a:t>
            </a:r>
          </a:p>
          <a:p>
            <a:pPr marL="457200" lvl="1" indent="0">
              <a:buNone/>
            </a:pPr>
            <a:endParaRPr lang="pt-PT" dirty="0" smtClean="0"/>
          </a:p>
          <a:p>
            <a:pPr lvl="1"/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pt-PT" dirty="0"/>
              <a:t>Controlo Orçamental e </a:t>
            </a:r>
            <a:r>
              <a:rPr lang="pt-PT" dirty="0" smtClean="0"/>
              <a:t>MCG (3)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4758315"/>
          </a:xfrm>
        </p:spPr>
        <p:txBody>
          <a:bodyPr/>
          <a:lstStyle/>
          <a:p>
            <a:endParaRPr lang="pt-PT" b="1" dirty="0" smtClean="0"/>
          </a:p>
          <a:p>
            <a:r>
              <a:rPr lang="pt-PT" b="1" dirty="0" smtClean="0"/>
              <a:t>Estratégia Controlo Interpessoal:</a:t>
            </a:r>
          </a:p>
          <a:p>
            <a:pPr lvl="1"/>
            <a:r>
              <a:rPr lang="pt-PT" dirty="0" smtClean="0"/>
              <a:t>Predominante em empresas de pequena dimensão;</a:t>
            </a:r>
            <a:endParaRPr lang="pt-PT" dirty="0"/>
          </a:p>
          <a:p>
            <a:pPr lvl="1"/>
            <a:r>
              <a:rPr lang="pt-PT" dirty="0" smtClean="0"/>
              <a:t>Decisões importantes centralizadas;</a:t>
            </a:r>
          </a:p>
          <a:p>
            <a:pPr lvl="1"/>
            <a:r>
              <a:rPr lang="pt-PT" dirty="0" smtClean="0"/>
              <a:t>Controlos Financeiros pouco definidos;</a:t>
            </a:r>
          </a:p>
          <a:p>
            <a:pPr lvl="1"/>
            <a:r>
              <a:rPr lang="pt-PT" dirty="0" smtClean="0"/>
              <a:t>Comportamentos centralizados em relações;</a:t>
            </a:r>
          </a:p>
          <a:p>
            <a:pPr lvl="1"/>
            <a:r>
              <a:rPr lang="pt-PT" dirty="0" smtClean="0"/>
              <a:t>Falta de autonomia;</a:t>
            </a:r>
          </a:p>
          <a:p>
            <a:pPr lvl="1"/>
            <a:r>
              <a:rPr lang="pt-PT" dirty="0" smtClean="0"/>
              <a:t>Insatisfação funcionários.</a:t>
            </a:r>
          </a:p>
          <a:p>
            <a:pPr lvl="1"/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Sustentabilidade e SCG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“O termo</a:t>
            </a:r>
            <a:r>
              <a:rPr lang="pt-PT" dirty="0"/>
              <a:t>: </a:t>
            </a:r>
            <a:r>
              <a:rPr lang="pt-PT" dirty="0" smtClean="0"/>
              <a:t>“ triple </a:t>
            </a:r>
            <a:r>
              <a:rPr lang="pt-PT" i="1" dirty="0" smtClean="0"/>
              <a:t>bottom line</a:t>
            </a:r>
            <a:r>
              <a:rPr lang="pt-PT" dirty="0" smtClean="0"/>
              <a:t>” resume </a:t>
            </a:r>
            <a:r>
              <a:rPr lang="pt-PT" dirty="0"/>
              <a:t>paradigmas alternativos para a maximização do lucro financeiro nas empresas, em que se espera ver integrados os critérios econômicos, sociais e ecológicos. </a:t>
            </a:r>
            <a:r>
              <a:rPr lang="pt-PT" dirty="0" smtClean="0"/>
              <a:t>“</a:t>
            </a:r>
          </a:p>
          <a:p>
            <a:pPr marL="0" indent="0" algn="r">
              <a:buNone/>
            </a:pPr>
            <a:r>
              <a:rPr lang="pt-PT" dirty="0" smtClean="0"/>
              <a:t>(</a:t>
            </a:r>
            <a:r>
              <a:rPr lang="pt-PT" dirty="0"/>
              <a:t>Bansal, 2005; Elkington,1997; Hopwood </a:t>
            </a:r>
            <a:r>
              <a:rPr lang="pt-PT" dirty="0" smtClean="0"/>
              <a:t>et </a:t>
            </a:r>
            <a:r>
              <a:rPr lang="pt-PT" dirty="0"/>
              <a:t>al, 2010)</a:t>
            </a:r>
          </a:p>
          <a:p>
            <a:endParaRPr lang="pt-PT" dirty="0" smtClean="0"/>
          </a:p>
          <a:p>
            <a:r>
              <a:rPr lang="pt-PT" dirty="0" smtClean="0"/>
              <a:t>A integração </a:t>
            </a:r>
            <a:r>
              <a:rPr lang="pt-PT" dirty="0"/>
              <a:t>da sustentabilidade estratégica pode ter algumas </a:t>
            </a:r>
            <a:r>
              <a:rPr lang="pt-PT" dirty="0" smtClean="0"/>
              <a:t>desvantagens:</a:t>
            </a:r>
          </a:p>
          <a:p>
            <a:pPr lvl="1"/>
            <a:r>
              <a:rPr lang="pt-PT" dirty="0" smtClean="0"/>
              <a:t>excessiva </a:t>
            </a:r>
            <a:r>
              <a:rPr lang="pt-PT" dirty="0"/>
              <a:t>racionalização </a:t>
            </a:r>
            <a:r>
              <a:rPr lang="pt-PT" dirty="0" smtClean="0"/>
              <a:t>econômica;</a:t>
            </a:r>
          </a:p>
          <a:p>
            <a:pPr lvl="1"/>
            <a:r>
              <a:rPr lang="pt-PT" dirty="0" smtClean="0"/>
              <a:t>excesso </a:t>
            </a:r>
            <a:r>
              <a:rPr lang="pt-PT" dirty="0"/>
              <a:t>de </a:t>
            </a:r>
            <a:r>
              <a:rPr lang="pt-PT" dirty="0" smtClean="0"/>
              <a:t>burocratização.</a:t>
            </a:r>
            <a:endParaRPr lang="pt-PT" dirty="0"/>
          </a:p>
          <a:p>
            <a:r>
              <a:rPr lang="pt-PT" dirty="0" smtClean="0"/>
              <a:t>O </a:t>
            </a:r>
            <a:r>
              <a:rPr lang="pt-PT" dirty="0"/>
              <a:t>caminho para a integração da sustentabilidade passa por diferentes configurações que são padrões de componentes mais ou menos estáveis e devem ter impactos diferenciados no “triple </a:t>
            </a:r>
            <a:r>
              <a:rPr lang="pt-PT" dirty="0" err="1"/>
              <a:t>bottom-line</a:t>
            </a:r>
            <a:r>
              <a:rPr lang="pt-PT" dirty="0" smtClean="0"/>
              <a:t>”.</a:t>
            </a:r>
          </a:p>
          <a:p>
            <a:r>
              <a:rPr lang="pt-PT" dirty="0" smtClean="0"/>
              <a:t>Todavia, a </a:t>
            </a:r>
            <a:r>
              <a:rPr lang="pt-PT" dirty="0"/>
              <a:t>maior parte das configurações favoráveis para a integração da sustentabilidade na </a:t>
            </a:r>
            <a:r>
              <a:rPr lang="pt-PT" dirty="0" smtClean="0"/>
              <a:t>estratégia organizacional </a:t>
            </a:r>
            <a:r>
              <a:rPr lang="pt-PT" dirty="0"/>
              <a:t>não tiveram em consideração a persistência de capacidades organizacionais para equilibrar o seu </a:t>
            </a:r>
            <a:r>
              <a:rPr lang="pt-PT" dirty="0" smtClean="0"/>
              <a:t>“</a:t>
            </a:r>
            <a:r>
              <a:rPr lang="pt-PT" i="1" dirty="0" smtClean="0"/>
              <a:t>triple </a:t>
            </a:r>
            <a:r>
              <a:rPr lang="pt-PT" i="1" dirty="0" err="1"/>
              <a:t>bottom</a:t>
            </a:r>
            <a:r>
              <a:rPr lang="pt-PT" i="1" dirty="0"/>
              <a:t> </a:t>
            </a:r>
            <a:r>
              <a:rPr lang="pt-PT" i="1" dirty="0" err="1" smtClean="0"/>
              <a:t>line</a:t>
            </a:r>
            <a:r>
              <a:rPr lang="pt-PT" i="1" dirty="0" smtClean="0"/>
              <a:t>” </a:t>
            </a:r>
            <a:r>
              <a:rPr lang="pt-PT" i="1" dirty="0"/>
              <a:t>a longo </a:t>
            </a:r>
            <a:r>
              <a:rPr lang="pt-PT" i="1" dirty="0" smtClean="0"/>
              <a:t>prazo</a:t>
            </a:r>
            <a:r>
              <a:rPr lang="pt-PT" dirty="0" smtClean="0"/>
              <a:t>.</a:t>
            </a:r>
            <a:endParaRPr lang="pt-PT" dirty="0"/>
          </a:p>
          <a:p>
            <a:r>
              <a:rPr lang="pt-PT" dirty="0"/>
              <a:t>As configurações devem ser tidas em conta para definir os contextos organizacionais, facilitando ou impedindo a consideração de sustentabilidade dentro da tomada de decisão estratégica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Sustentabilidade </a:t>
            </a:r>
            <a:r>
              <a:rPr lang="pt-PT" dirty="0"/>
              <a:t>e </a:t>
            </a:r>
            <a:r>
              <a:rPr lang="pt-PT" dirty="0" smtClean="0"/>
              <a:t>SCG (2)</a:t>
            </a:r>
            <a:br>
              <a:rPr lang="pt-PT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Existem 3 diferentes configurações para a integração de sustentabilidade: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dirty="0" smtClean="0"/>
              <a:t> 1ª - Há uma mudança da “estrutura integrada dormente” para estratégia organizacional orientada para a sustentabilidade.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dirty="0" smtClean="0"/>
              <a:t> 2ª - corresponde a mudança da estratégia dissociada dormente para o cumprimento estratégico de sustentabilidade.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dirty="0" smtClean="0"/>
              <a:t>3ª - Trata-se de uma viagem em direção a sustentabilidade que começa a partir da estratégia dormente dissociada, movendo-se através da estratégia de mobilização dos SCS. </a:t>
            </a:r>
            <a:endParaRPr lang="pt-PT" dirty="0"/>
          </a:p>
          <a:p>
            <a:r>
              <a:rPr lang="pt-PT" dirty="0"/>
              <a:t>A tipologia das configurações pode ser usada como um reportório para elaborar um diagnóstico organizacional que visa medir o grau de integração de sustentabilidade na organização.</a:t>
            </a:r>
          </a:p>
          <a:p>
            <a:r>
              <a:rPr lang="pt-PT" dirty="0" smtClean="0"/>
              <a:t>Uma </a:t>
            </a:r>
            <a:r>
              <a:rPr lang="pt-PT" dirty="0"/>
              <a:t>abordagem mais eficaz para os gestores dispostos a aumentar o nível de desenvolvimento organizacional sustentável é integrar e controlar de forma interativa a sustentabilidade dentro do sistema de controlo de gestão dominante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/>
          </a:bodyPr>
          <a:lstStyle/>
          <a:p>
            <a:r>
              <a:rPr lang="pt-PT" dirty="0" smtClean="0"/>
              <a:t>Impacto dos SCG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 fontScale="85000" lnSpcReduction="10000"/>
          </a:bodyPr>
          <a:lstStyle/>
          <a:p>
            <a:r>
              <a:rPr lang="pt-PT" dirty="0"/>
              <a:t> </a:t>
            </a:r>
            <a:r>
              <a:rPr lang="pt-PT" dirty="0" smtClean="0"/>
              <a:t>A </a:t>
            </a:r>
            <a:r>
              <a:rPr lang="pt-PT" dirty="0"/>
              <a:t>relação de interatividade dos sistemas de controlo e a inovação da produção é bastante complexa.</a:t>
            </a:r>
          </a:p>
          <a:p>
            <a:r>
              <a:rPr lang="pt-PT" dirty="0"/>
              <a:t>Estudos realizados por Bisbe &amp; Otley (2008) indicam que o impacto da utilização dos sistemas interativos de controlo de gestão (SICG) formais na inovação do produto variam dependendo do nível de inovação.</a:t>
            </a:r>
          </a:p>
          <a:p>
            <a:r>
              <a:rPr lang="pt-PT" dirty="0"/>
              <a:t>Ao contrário do que se possa pensar, a inovação de produção apresenta uma relação negativa com o uso dos sistemas interativos de controlo de gestão nas organizações altamente inovadoras e por outro lado apresentam uma correlação positiva com o uso interativo de alguns sistemas de controlo de gestão apenas em empresas de baixa inovação.</a:t>
            </a:r>
          </a:p>
          <a:p>
            <a:r>
              <a:rPr lang="pt-PT" dirty="0"/>
              <a:t>Porém, Miller e Frisen, (1982) sustentam que o ímpeto é a força penetrante nas organizações.</a:t>
            </a:r>
          </a:p>
          <a:p>
            <a:r>
              <a:rPr lang="pt-PT" dirty="0"/>
              <a:t>O conceito de </a:t>
            </a:r>
            <a:r>
              <a:rPr lang="pt-PT" dirty="0" smtClean="0"/>
              <a:t>ímpeto defende que </a:t>
            </a:r>
            <a:r>
              <a:rPr lang="pt-PT" dirty="0"/>
              <a:t>as práticas do passado afetam </a:t>
            </a:r>
            <a:r>
              <a:rPr lang="pt-PT" dirty="0" smtClean="0"/>
              <a:t>os comportamentos futuros, </a:t>
            </a:r>
            <a:r>
              <a:rPr lang="pt-PT" dirty="0"/>
              <a:t>por isso, organizações inovadoras têm tendência a se tornar mais inovadoras.</a:t>
            </a:r>
          </a:p>
          <a:p>
            <a:r>
              <a:rPr lang="pt-PT" dirty="0"/>
              <a:t>O ímpeto de inovação ou impulso de inovação pode levar a dois extremos disfuncionais nas organizações: Nas empresas altamente inovadoras, há o risco de atingirem um alto nível de inovação </a:t>
            </a:r>
            <a:r>
              <a:rPr lang="pt-PT" dirty="0" smtClean="0"/>
              <a:t>que pode ser excessivo e </a:t>
            </a:r>
            <a:r>
              <a:rPr lang="pt-PT" dirty="0"/>
              <a:t>levar a uma queda dos retornos do investimento.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/>
          </a:bodyPr>
          <a:lstStyle/>
          <a:p>
            <a:r>
              <a:rPr lang="pt-PT" dirty="0" smtClean="0"/>
              <a:t>Impacto SCG (2)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 fontScale="85000" lnSpcReduction="10000"/>
          </a:bodyPr>
          <a:lstStyle/>
          <a:p>
            <a:r>
              <a:rPr lang="pt-PT" dirty="0" smtClean="0"/>
              <a:t>No </a:t>
            </a:r>
            <a:r>
              <a:rPr lang="pt-PT" dirty="0"/>
              <a:t>caso das empresas de baixa inovação, há o risco de ocorrer uma diminuição da inovação, levando a empresa a estagnar.</a:t>
            </a:r>
          </a:p>
          <a:p>
            <a:r>
              <a:rPr lang="pt-PT" dirty="0"/>
              <a:t>Estudos indicam que o uso interativo dos sistemas de controlo de gestão ajudam a atenuar os extremos potenciais disfuncionais dos ímpetos de inovação.</a:t>
            </a:r>
          </a:p>
          <a:p>
            <a:r>
              <a:rPr lang="pt-PT" dirty="0" smtClean="0"/>
              <a:t>“O </a:t>
            </a:r>
            <a:r>
              <a:rPr lang="pt-PT" dirty="0"/>
              <a:t>uso de sistemas interativos de controlo de gestão pelos gestores de topo levam a um efeito positivo da inovação do produto e consequentemente no desempenho da empresa. Por outro lado, o uso de sistemas interativos de controlo de gestão é suscetível de reforçar o impacto da inovação do produto, em particular quando a inovação é muito </a:t>
            </a:r>
            <a:r>
              <a:rPr lang="pt-PT" dirty="0" smtClean="0"/>
              <a:t>alta”</a:t>
            </a:r>
          </a:p>
          <a:p>
            <a:pPr marL="0" indent="0" algn="r">
              <a:buNone/>
            </a:pPr>
            <a:r>
              <a:rPr lang="pt-PT" dirty="0" smtClean="0"/>
              <a:t>(</a:t>
            </a:r>
            <a:r>
              <a:rPr lang="pt-PT" dirty="0" err="1" smtClean="0"/>
              <a:t>Bisbe</a:t>
            </a:r>
            <a:r>
              <a:rPr lang="pt-PT" dirty="0" smtClean="0"/>
              <a:t> </a:t>
            </a:r>
            <a:r>
              <a:rPr lang="pt-PT" dirty="0"/>
              <a:t>&amp; </a:t>
            </a:r>
            <a:r>
              <a:rPr lang="pt-PT" dirty="0" err="1" smtClean="0"/>
              <a:t>Otley</a:t>
            </a:r>
            <a:r>
              <a:rPr lang="pt-PT" dirty="0" smtClean="0"/>
              <a:t>, 2008)</a:t>
            </a:r>
            <a:endParaRPr lang="pt-PT" dirty="0"/>
          </a:p>
          <a:p>
            <a:r>
              <a:rPr lang="pt-PT" dirty="0"/>
              <a:t>Os sistemas de controlo de gestão devem moldar os processos de bottom-up da </a:t>
            </a:r>
            <a:r>
              <a:rPr lang="pt-PT" dirty="0" smtClean="0"/>
              <a:t>aparecimento </a:t>
            </a:r>
            <a:r>
              <a:rPr lang="pt-PT" dirty="0"/>
              <a:t>de padrões de ação nas empresas altamente inovadoras. Devem ainda fornecer direção, sinalizar preferências para pesquisas, indicando custos de ação aceitáveis que são constantes com a estratégia de negócio, fornecendo a base para selecionar as iniciativas que maximizam o impacto do desempenho.</a:t>
            </a:r>
          </a:p>
          <a:p>
            <a:r>
              <a:rPr lang="pt-PT" dirty="0"/>
              <a:t>A direção fornecida pelo sistema interativo de controlo de gestão é um importante especto de foco. Os </a:t>
            </a:r>
            <a:r>
              <a:rPr lang="pt-PT" dirty="0" smtClean="0"/>
              <a:t>SICG </a:t>
            </a:r>
            <a:r>
              <a:rPr lang="pt-PT" dirty="0"/>
              <a:t>no que se refere ao fornecimento de foco têm dois aspetos: O foco como filtragem e foco como direção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2983832"/>
            <a:ext cx="8915400" cy="3104147"/>
          </a:xfrm>
        </p:spPr>
        <p:txBody>
          <a:bodyPr>
            <a:noAutofit/>
          </a:bodyPr>
          <a:lstStyle/>
          <a:p>
            <a:r>
              <a:rPr lang="pt-PT" sz="3200" dirty="0" smtClean="0"/>
              <a:t>Diana de Jesus, Nº L44543</a:t>
            </a:r>
            <a:br>
              <a:rPr lang="pt-PT" sz="3200" dirty="0" smtClean="0"/>
            </a:br>
            <a:r>
              <a:rPr lang="pt-PT" sz="3200" dirty="0" smtClean="0"/>
              <a:t>Dulce Quiala, Nº L44560</a:t>
            </a:r>
            <a:br>
              <a:rPr lang="pt-PT" sz="3200" dirty="0" smtClean="0"/>
            </a:br>
            <a:r>
              <a:rPr lang="pt-PT" sz="3200" dirty="0" smtClean="0"/>
              <a:t>Liliana Ramos, Nº L44798</a:t>
            </a:r>
            <a:br>
              <a:rPr lang="pt-PT" sz="3200" dirty="0" smtClean="0"/>
            </a:br>
            <a:r>
              <a:rPr lang="pt-PT" sz="3200" dirty="0" smtClean="0"/>
              <a:t>João Sousa, Nº L44902</a:t>
            </a:r>
            <a:br>
              <a:rPr lang="pt-PT" sz="3200" dirty="0" smtClean="0"/>
            </a:br>
            <a:r>
              <a:rPr lang="pt-PT" sz="3200" dirty="0"/>
              <a:t/>
            </a:r>
            <a:br>
              <a:rPr lang="pt-PT" sz="3200" dirty="0"/>
            </a:br>
            <a:r>
              <a:rPr lang="pt-PT" sz="3200" dirty="0" smtClean="0"/>
              <a:t>Lisboa, 21 de Abril de 2015</a:t>
            </a:r>
            <a:endParaRPr lang="pt-PT" sz="32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 fontScale="90000"/>
          </a:bodyPr>
          <a:lstStyle/>
          <a:p>
            <a:r>
              <a:rPr lang="pt-PT" dirty="0"/>
              <a:t>Impacto </a:t>
            </a:r>
            <a:r>
              <a:rPr lang="pt-PT" dirty="0" smtClean="0"/>
              <a:t>SICG (3)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 lnSpcReduction="10000"/>
          </a:bodyPr>
          <a:lstStyle/>
          <a:p>
            <a:r>
              <a:rPr lang="pt-PT" dirty="0"/>
              <a:t> </a:t>
            </a:r>
            <a:r>
              <a:rPr lang="pt-PT" dirty="0" smtClean="0"/>
              <a:t>O </a:t>
            </a:r>
            <a:r>
              <a:rPr lang="pt-PT" dirty="0"/>
              <a:t>foco com filtragem afeta o nível de inovação (impede a inovação supérflua) de produção e o foco como direção afeta o conteúdo da inovação do produto.</a:t>
            </a:r>
          </a:p>
          <a:p>
            <a:r>
              <a:rPr lang="pt-PT" dirty="0"/>
              <a:t>A medida que as empresas se tornam mais inovadoras, há uma grande necessidade de reajustar a estratégia e os SICG vão ajudar a afinar ou a alterar essa estratégia.</a:t>
            </a:r>
          </a:p>
          <a:p>
            <a:r>
              <a:rPr lang="pt-PT" dirty="0"/>
              <a:t>Quanto mais é feita a utilização de SICG pelos gestores de topo, maior será a inovação do produto e melhor será o desempenho da organização.</a:t>
            </a:r>
          </a:p>
          <a:p>
            <a:r>
              <a:rPr lang="pt-PT" dirty="0"/>
              <a:t>Os SICG facilitam a inovação nas empresas de baixa inovação através de orientações para a investigação e deve assim estimular iniciativas autónomas.</a:t>
            </a:r>
          </a:p>
          <a:p>
            <a:r>
              <a:rPr lang="pt-PT" dirty="0"/>
              <a:t>O efeito moderado significativo do uso interativo de sistemas de controlo de gestão no impacto da inovação no desempenho pode resultar da direção, integração, afinação que os SICG fornecem.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/>
          <a:lstStyle/>
          <a:p>
            <a:r>
              <a:rPr lang="pt-PT" dirty="0" smtClean="0"/>
              <a:t>Balanced ScoreCard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 fontScale="92500" lnSpcReduction="10000"/>
          </a:bodyPr>
          <a:lstStyle/>
          <a:p>
            <a:r>
              <a:rPr lang="pt-PT" dirty="0" smtClean="0"/>
              <a:t>Desenvolvido por Kaplan e Norton (1992), é estruturado por quatro perspetivas:</a:t>
            </a:r>
          </a:p>
          <a:p>
            <a:pPr lvl="1"/>
            <a:r>
              <a:rPr lang="pt-PT" b="1" dirty="0" smtClean="0"/>
              <a:t>Financeira:</a:t>
            </a:r>
            <a:r>
              <a:rPr lang="pt-PT" dirty="0" smtClean="0"/>
              <a:t>  Rendibilidade e risco no ponto vista dos acionista/investidores</a:t>
            </a:r>
          </a:p>
          <a:p>
            <a:pPr lvl="1"/>
            <a:r>
              <a:rPr lang="pt-PT" b="1" dirty="0" smtClean="0"/>
              <a:t>Clientes: </a:t>
            </a:r>
            <a:r>
              <a:rPr lang="pt-PT" dirty="0" smtClean="0"/>
              <a:t>Quantidade de valor percebido pelo cliente.</a:t>
            </a:r>
          </a:p>
          <a:p>
            <a:pPr lvl="1"/>
            <a:r>
              <a:rPr lang="pt-PT" b="1" dirty="0" smtClean="0"/>
              <a:t>Processos internos: </a:t>
            </a:r>
            <a:r>
              <a:rPr lang="pt-PT" dirty="0" smtClean="0"/>
              <a:t>Prioridade nos processos que acrescentam valor ao cliente.</a:t>
            </a:r>
          </a:p>
          <a:p>
            <a:pPr lvl="1"/>
            <a:r>
              <a:rPr lang="pt-PT" b="1" dirty="0" smtClean="0"/>
              <a:t>Aprendizagem e crescimento: </a:t>
            </a:r>
            <a:r>
              <a:rPr lang="pt-PT" dirty="0" smtClean="0"/>
              <a:t>Desenvolver um clima que suporte a mudança, a inovação e o crescimento.</a:t>
            </a:r>
          </a:p>
          <a:p>
            <a:pPr lvl="1"/>
            <a:endParaRPr lang="pt-PT" dirty="0"/>
          </a:p>
          <a:p>
            <a:r>
              <a:rPr lang="pt-PT" b="1" dirty="0" smtClean="0"/>
              <a:t>Controlo Estratégico</a:t>
            </a:r>
            <a:r>
              <a:rPr lang="pt-PT" dirty="0" smtClean="0"/>
              <a:t> – Quando a empresa avalia a performance relativamente à perspetiva de aprendizagem e crescimento.</a:t>
            </a:r>
          </a:p>
          <a:p>
            <a:r>
              <a:rPr lang="pt-PT" b="1" dirty="0" smtClean="0"/>
              <a:t>Controlo Financeiro</a:t>
            </a:r>
            <a:r>
              <a:rPr lang="pt-PT" dirty="0" smtClean="0"/>
              <a:t> – Na avaliação do desempenho do ponto de vista da perspetiva financeira.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Líderes </a:t>
            </a:r>
            <a:r>
              <a:rPr lang="pt-PT" dirty="0"/>
              <a:t>determinam o equilíbrio e desenvolvimento entre os CE e os CF</a:t>
            </a:r>
            <a:r>
              <a:rPr lang="pt-PT" dirty="0" smtClean="0"/>
              <a:t>.</a:t>
            </a:r>
          </a:p>
          <a:p>
            <a:pPr marL="0" indent="0" algn="r">
              <a:buNone/>
            </a:pPr>
            <a:r>
              <a:rPr lang="pt-PT" dirty="0" smtClean="0"/>
              <a:t>(Ireland et al , 2008)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6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4632158"/>
            <a:ext cx="8915400" cy="73518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Controlos estratégicos e Financeiros na moldura do Balanced Scorecard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type="body" sz="half" idx="2"/>
          </p:nvPr>
        </p:nvSpPr>
        <p:spPr>
          <a:xfrm>
            <a:off x="2733591" y="5367338"/>
            <a:ext cx="8915400" cy="493712"/>
          </a:xfrm>
        </p:spPr>
        <p:txBody>
          <a:bodyPr/>
          <a:lstStyle/>
          <a:p>
            <a:r>
              <a:rPr lang="pt-PT" dirty="0" smtClean="0"/>
              <a:t>Fonte: </a:t>
            </a:r>
            <a:r>
              <a:rPr lang="en-US" dirty="0"/>
              <a:t>Ireland, R. D., Hoskisson, R., &amp; Hitt, M. (2008). Strategic Management: Competitiveness and Globalization (Concepts and Cases) 8th Edition. Cengage Learning.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55666"/>
              </p:ext>
            </p:extLst>
          </p:nvPr>
        </p:nvGraphicFramePr>
        <p:xfrm>
          <a:off x="2693740" y="238406"/>
          <a:ext cx="8128000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117"/>
                <a:gridCol w="5924883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Perspetiva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Critérios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Financeira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dirty="0" smtClean="0"/>
                        <a:t>Fluxos</a:t>
                      </a:r>
                      <a:r>
                        <a:rPr lang="pt-PT" sz="1400" baseline="0" dirty="0" smtClean="0"/>
                        <a:t> de Caixa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baseline="0" dirty="0" smtClean="0"/>
                        <a:t>Retorno Ativos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baseline="0" dirty="0" smtClean="0"/>
                        <a:t>Retorno Equidade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Cliente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dirty="0" smtClean="0"/>
                        <a:t>Capacidade de antecipar as necessidades dos clientes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dirty="0" smtClean="0"/>
                        <a:t>Praticas de serviço ao cliente eficientes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dirty="0" smtClean="0"/>
                        <a:t>Percentagem de negócios repetidos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dirty="0" smtClean="0"/>
                        <a:t>Qualidade comunicação com o cliente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Processos negócio internos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dirty="0" smtClean="0"/>
                        <a:t>Melhoria</a:t>
                      </a:r>
                      <a:r>
                        <a:rPr lang="pt-PT" sz="1400" baseline="0" dirty="0" smtClean="0"/>
                        <a:t> na utilização de ativos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baseline="0" dirty="0" smtClean="0"/>
                        <a:t>Melhorias na motivação dos trabalhadores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baseline="0" dirty="0" smtClean="0"/>
                        <a:t>Alterações nas taxas de rotatividade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Aprendizagem e Crescimento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dirty="0" smtClean="0"/>
                        <a:t>Melhorias na capacidade de inovação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dirty="0" smtClean="0"/>
                        <a:t>Numero de produtos novos comparativamente aos concorrentes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sz="1400" dirty="0" smtClean="0"/>
                        <a:t>Aumento das competências dos funcionários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4632158"/>
            <a:ext cx="8915400" cy="73518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Controlos estratégicos e Financeiros na moldura do Balanced Scorecard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type="body" sz="half" idx="2"/>
          </p:nvPr>
        </p:nvSpPr>
        <p:spPr>
          <a:xfrm>
            <a:off x="2733591" y="5367338"/>
            <a:ext cx="8915400" cy="493712"/>
          </a:xfrm>
        </p:spPr>
        <p:txBody>
          <a:bodyPr/>
          <a:lstStyle/>
          <a:p>
            <a:r>
              <a:rPr lang="pt-PT" dirty="0" smtClean="0"/>
              <a:t>Fonte: </a:t>
            </a:r>
            <a:r>
              <a:rPr lang="en-US" dirty="0"/>
              <a:t>Kaplan, R. S., &amp; Norton, D. P. (1996). Using the balanced scorecard as a strategic management system. </a:t>
            </a:r>
            <a:r>
              <a:rPr lang="en-US" i="1" dirty="0"/>
              <a:t>Harvard business review</a:t>
            </a:r>
            <a:r>
              <a:rPr lang="en-US" dirty="0"/>
              <a:t>, </a:t>
            </a:r>
            <a:r>
              <a:rPr lang="en-US" i="1" dirty="0"/>
              <a:t>74</a:t>
            </a:r>
            <a:r>
              <a:rPr lang="en-US" dirty="0"/>
              <a:t>(1), 75-85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492" y="348916"/>
            <a:ext cx="7443320" cy="393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/>
          <a:lstStyle/>
          <a:p>
            <a:r>
              <a:rPr lang="pt-PT" dirty="0" smtClean="0"/>
              <a:t>Balanced ScoreCard (4)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b="1" dirty="0" smtClean="0"/>
              <a:t>BSC como um sistema gestão estratégica</a:t>
            </a:r>
          </a:p>
          <a:p>
            <a:r>
              <a:rPr lang="pt-PT" dirty="0" smtClean="0"/>
              <a:t>O BSC baseia-se em 4 processos que em </a:t>
            </a:r>
            <a:r>
              <a:rPr lang="pt-PT" dirty="0"/>
              <a:t>conjunto </a:t>
            </a:r>
            <a:r>
              <a:rPr lang="pt-PT" dirty="0" smtClean="0"/>
              <a:t>interligam os objetivos estratégicos de longo prazo com as ações de curto </a:t>
            </a:r>
            <a:r>
              <a:rPr lang="pt-PT" dirty="0"/>
              <a:t>prazo, </a:t>
            </a:r>
            <a:r>
              <a:rPr lang="pt-PT" dirty="0" smtClean="0"/>
              <a:t>através </a:t>
            </a:r>
            <a:r>
              <a:rPr lang="pt-PT" dirty="0"/>
              <a:t>de </a:t>
            </a:r>
            <a:r>
              <a:rPr lang="pt-PT" dirty="0" smtClean="0"/>
              <a:t>relações </a:t>
            </a:r>
            <a:r>
              <a:rPr lang="pt-PT" dirty="0"/>
              <a:t>de causa efeito </a:t>
            </a:r>
            <a:endParaRPr lang="pt-PT" dirty="0" smtClean="0"/>
          </a:p>
          <a:p>
            <a:pPr lvl="1"/>
            <a:r>
              <a:rPr lang="pt-PT" b="1" dirty="0" smtClean="0"/>
              <a:t>Traduzir a visão:  </a:t>
            </a:r>
            <a:r>
              <a:rPr lang="pt-PT" dirty="0" smtClean="0"/>
              <a:t>construção de consenso em torno da visão  e da estratégia através de um conjunto de objetivos e métricas d longo prazo.</a:t>
            </a:r>
          </a:p>
          <a:p>
            <a:pPr lvl="1"/>
            <a:r>
              <a:rPr lang="pt-PT" b="1" dirty="0" smtClean="0"/>
              <a:t>Comunicação e conexão: </a:t>
            </a:r>
            <a:r>
              <a:rPr lang="pt-PT" dirty="0" smtClean="0"/>
              <a:t>comunica a estratégia a todos as partes interessadas na organização em que os objetivos deve estar devidamente alinhados com a mesma</a:t>
            </a:r>
          </a:p>
          <a:p>
            <a:pPr lvl="1"/>
            <a:r>
              <a:rPr lang="pt-PT" b="1" dirty="0" smtClean="0"/>
              <a:t>Planeamento do Negocio: </a:t>
            </a:r>
            <a:r>
              <a:rPr lang="pt-PT" dirty="0" smtClean="0"/>
              <a:t>Integração do plano de negócio com o plano financeiro.</a:t>
            </a:r>
          </a:p>
          <a:p>
            <a:pPr lvl="1"/>
            <a:r>
              <a:rPr lang="pt-PT" b="1" i="1" dirty="0" smtClean="0"/>
              <a:t>Feedback</a:t>
            </a:r>
            <a:r>
              <a:rPr lang="pt-PT" b="1" dirty="0" smtClean="0"/>
              <a:t> e aprendizagem</a:t>
            </a:r>
            <a:r>
              <a:rPr lang="pt-PT" dirty="0" smtClean="0"/>
              <a:t>: processos de comentário e critérios de estratégia.</a:t>
            </a:r>
          </a:p>
          <a:p>
            <a:pPr marL="457200" lvl="1" indent="0" algn="r">
              <a:buNone/>
            </a:pPr>
            <a:r>
              <a:rPr lang="pt-PT" dirty="0" smtClean="0"/>
              <a:t>(Kaplan e Norton, 2007)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2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Gestão Estratégica: Quatro Processos	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Fonte: </a:t>
            </a:r>
            <a:r>
              <a:rPr lang="en-US" dirty="0"/>
              <a:t>Kaplan, R. S., &amp; Norton, D. P. (1996). Using the balanced scorecard as a strategic management system. </a:t>
            </a:r>
            <a:r>
              <a:rPr lang="en-US" i="1" dirty="0"/>
              <a:t>Harvard business review</a:t>
            </a:r>
            <a:r>
              <a:rPr lang="en-US" dirty="0"/>
              <a:t>, </a:t>
            </a:r>
            <a:r>
              <a:rPr lang="en-US" i="1" dirty="0"/>
              <a:t>74</a:t>
            </a:r>
            <a:r>
              <a:rPr lang="en-US" dirty="0"/>
              <a:t>(1), 75-85</a:t>
            </a:r>
            <a:r>
              <a:rPr lang="en-US" dirty="0" smtClean="0"/>
              <a:t>.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19220"/>
            <a:ext cx="7099634" cy="40876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5301"/>
          </a:xfrm>
        </p:spPr>
        <p:txBody>
          <a:bodyPr/>
          <a:lstStyle/>
          <a:p>
            <a:r>
              <a:rPr lang="pt-PT" dirty="0"/>
              <a:t>Balanced ScoreCard </a:t>
            </a:r>
            <a:r>
              <a:rPr lang="pt-PT" dirty="0" smtClean="0"/>
              <a:t>(6)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455821"/>
            <a:ext cx="8915400" cy="4455401"/>
          </a:xfrm>
        </p:spPr>
        <p:txBody>
          <a:bodyPr>
            <a:normAutofit/>
          </a:bodyPr>
          <a:lstStyle/>
          <a:p>
            <a:r>
              <a:rPr lang="pt-PT" b="1" dirty="0" smtClean="0"/>
              <a:t>Mapas Estratégicos</a:t>
            </a:r>
          </a:p>
          <a:p>
            <a:pPr marL="0" indent="0">
              <a:buNone/>
            </a:pPr>
            <a:r>
              <a:rPr lang="pt-PT" dirty="0" smtClean="0"/>
              <a:t>Tem como função comunicar a estratégia e traduzi-la em termos operacionais.</a:t>
            </a:r>
          </a:p>
          <a:p>
            <a:pPr marL="0" indent="0">
              <a:buNone/>
            </a:pPr>
            <a:r>
              <a:rPr lang="pt-PT" dirty="0" smtClean="0"/>
              <a:t>Constitui uma representação que descreve o percurso da estratégia, permitindo observar os interesses da organização, através dos indicadores adotadas e das relações causa-efeito apropriadas para a estratégia definida.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Exemplo Mapa Estratégico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PT" dirty="0" smtClean="0"/>
              <a:t>Fonte: </a:t>
            </a:r>
            <a:r>
              <a:rPr lang="en-US" dirty="0"/>
              <a:t>Kaplan, R. S., &amp; Norton, D. P. (204). Strategy Maps: Converting Intangible Assets into Tangible Outcomes, Harvard Business School Press, </a:t>
            </a:r>
            <a:r>
              <a:rPr lang="en-US" i="1" dirty="0"/>
              <a:t>Strategic Finance, </a:t>
            </a:r>
            <a:r>
              <a:rPr lang="en-US" i="1" dirty="0" smtClean="0"/>
              <a:t>24-35</a:t>
            </a:r>
            <a:endParaRPr lang="en-US" i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8" name="Imagem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9451" y="0"/>
            <a:ext cx="79769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5301"/>
          </a:xfrm>
        </p:spPr>
        <p:txBody>
          <a:bodyPr/>
          <a:lstStyle/>
          <a:p>
            <a:r>
              <a:rPr lang="pt-PT" dirty="0"/>
              <a:t>Balanced ScoreCard </a:t>
            </a:r>
            <a:r>
              <a:rPr lang="pt-PT" dirty="0" smtClean="0"/>
              <a:t>(7)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299411"/>
            <a:ext cx="8915400" cy="4611811"/>
          </a:xfrm>
        </p:spPr>
        <p:txBody>
          <a:bodyPr>
            <a:normAutofit lnSpcReduction="10000"/>
          </a:bodyPr>
          <a:lstStyle/>
          <a:p>
            <a:r>
              <a:rPr lang="pt-PT" dirty="0"/>
              <a:t>5 Princípios das organizações focadas na </a:t>
            </a:r>
            <a:r>
              <a:rPr lang="pt-PT" dirty="0" smtClean="0"/>
              <a:t>estratégia:</a:t>
            </a:r>
          </a:p>
          <a:p>
            <a:pPr lvl="1"/>
            <a:r>
              <a:rPr lang="pt-PT" b="1" dirty="0" smtClean="0"/>
              <a:t>Principio 1:</a:t>
            </a:r>
            <a:r>
              <a:rPr lang="pt-PT" dirty="0" smtClean="0"/>
              <a:t> Traduzir a estratégia em termos operacionais.</a:t>
            </a:r>
          </a:p>
          <a:p>
            <a:pPr marL="457200" lvl="1" indent="0">
              <a:buNone/>
            </a:pPr>
            <a:r>
              <a:rPr lang="pt-PT" dirty="0" smtClean="0"/>
              <a:t>Através do mapa estratégico e o BSC onde são especificados os elemento mais importantes para o desenvolvimento da estratégia.</a:t>
            </a:r>
          </a:p>
          <a:p>
            <a:pPr lvl="1"/>
            <a:r>
              <a:rPr lang="pt-PT" b="1" dirty="0" smtClean="0"/>
              <a:t>Principio 2: </a:t>
            </a:r>
            <a:r>
              <a:rPr lang="pt-PT" dirty="0" smtClean="0"/>
              <a:t>Alinhar a organização à estratégia.</a:t>
            </a:r>
          </a:p>
          <a:p>
            <a:pPr marL="457200" lvl="1" indent="0">
              <a:buNone/>
            </a:pPr>
            <a:r>
              <a:rPr lang="pt-PT" dirty="0" smtClean="0"/>
              <a:t>Estratégias ligadas e integradas. Criar sinergias e certificar que as ligações ocorrem.</a:t>
            </a:r>
          </a:p>
          <a:p>
            <a:pPr marL="457200" lvl="1" indent="0">
              <a:buNone/>
            </a:pPr>
            <a:r>
              <a:rPr lang="pt-PT" dirty="0" smtClean="0"/>
              <a:t>A execução da estratégia exige trabalho de equipa e integração entre os processos e as unidades organizacionais.</a:t>
            </a:r>
          </a:p>
          <a:p>
            <a:pPr marL="457200" lvl="1" indent="0">
              <a:buNone/>
            </a:pPr>
            <a:r>
              <a:rPr lang="pt-PT" dirty="0" smtClean="0"/>
              <a:t>Envolvimento da liderança de topo.</a:t>
            </a:r>
          </a:p>
          <a:p>
            <a:pPr lvl="1"/>
            <a:r>
              <a:rPr lang="pt-PT" b="1" dirty="0" smtClean="0"/>
              <a:t>Principio 3: </a:t>
            </a:r>
            <a:r>
              <a:rPr lang="pt-PT" dirty="0" smtClean="0"/>
              <a:t>Fazer um diário estratégico para todas as partes.</a:t>
            </a:r>
          </a:p>
          <a:p>
            <a:pPr marL="457200" lvl="1" indent="0">
              <a:buNone/>
            </a:pPr>
            <a:r>
              <a:rPr lang="pt-PT" dirty="0" smtClean="0"/>
              <a:t>Envolvimento de todos os colaboradores na condução do negócio. </a:t>
            </a:r>
          </a:p>
          <a:p>
            <a:pPr marL="457200" lvl="1" indent="0">
              <a:buNone/>
            </a:pPr>
            <a:r>
              <a:rPr lang="pt-PT" dirty="0" smtClean="0"/>
              <a:t>Formação a todos os níveis da organização.</a:t>
            </a:r>
          </a:p>
          <a:p>
            <a:pPr marL="457200" lvl="1" indent="0">
              <a:buNone/>
            </a:pPr>
            <a:r>
              <a:rPr lang="pt-PT" dirty="0" smtClean="0"/>
              <a:t>Comunicação executada de forma holística.</a:t>
            </a:r>
          </a:p>
          <a:p>
            <a:pPr marL="457200" lvl="1" indent="0">
              <a:buNone/>
            </a:pPr>
            <a:r>
              <a:rPr lang="pt-PT" dirty="0"/>
              <a:t>	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0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5301"/>
          </a:xfrm>
        </p:spPr>
        <p:txBody>
          <a:bodyPr/>
          <a:lstStyle/>
          <a:p>
            <a:r>
              <a:rPr lang="pt-PT" dirty="0">
                <a:hlinkClick r:id="rId2" action="ppaction://hlinkfile"/>
              </a:rPr>
              <a:t>Balanced ScoreCard </a:t>
            </a:r>
            <a:r>
              <a:rPr lang="pt-PT" dirty="0" smtClean="0">
                <a:hlinkClick r:id="rId2" action="ppaction://hlinkfile"/>
              </a:rPr>
              <a:t>(8)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299411"/>
            <a:ext cx="8915400" cy="4611811"/>
          </a:xfrm>
        </p:spPr>
        <p:txBody>
          <a:bodyPr>
            <a:normAutofit/>
          </a:bodyPr>
          <a:lstStyle/>
          <a:p>
            <a:r>
              <a:rPr lang="pt-PT" dirty="0"/>
              <a:t>5 Princípios das organizações focadas na </a:t>
            </a:r>
            <a:r>
              <a:rPr lang="pt-PT" dirty="0" smtClean="0"/>
              <a:t>estratégia (continuação):</a:t>
            </a:r>
          </a:p>
          <a:p>
            <a:pPr lvl="1"/>
            <a:r>
              <a:rPr lang="pt-PT" b="1" dirty="0" smtClean="0"/>
              <a:t>Principio </a:t>
            </a:r>
            <a:r>
              <a:rPr lang="pt-PT" b="1" dirty="0"/>
              <a:t>4</a:t>
            </a:r>
            <a:r>
              <a:rPr lang="pt-PT" b="1" dirty="0" smtClean="0"/>
              <a:t>:</a:t>
            </a:r>
            <a:r>
              <a:rPr lang="pt-PT" dirty="0" smtClean="0"/>
              <a:t> A estratégia como um processo continuo.</a:t>
            </a:r>
          </a:p>
          <a:p>
            <a:pPr marL="457200" lvl="1" indent="0">
              <a:buNone/>
            </a:pPr>
            <a:r>
              <a:rPr lang="pt-PT" dirty="0" smtClean="0"/>
              <a:t>Ligar a estratégia ao processo orçamental.</a:t>
            </a:r>
          </a:p>
          <a:p>
            <a:pPr marL="457200" lvl="1" indent="0">
              <a:buNone/>
            </a:pPr>
            <a:r>
              <a:rPr lang="pt-PT" dirty="0" smtClean="0"/>
              <a:t>Fazer a estratégia um processo continuo.</a:t>
            </a:r>
          </a:p>
          <a:p>
            <a:pPr marL="457200" lvl="1" indent="0">
              <a:buNone/>
            </a:pPr>
            <a:r>
              <a:rPr lang="pt-PT" dirty="0" smtClean="0"/>
              <a:t>Processo do design do BSC reproduz as relações causa-efeito.</a:t>
            </a:r>
          </a:p>
          <a:p>
            <a:pPr lvl="1"/>
            <a:r>
              <a:rPr lang="pt-PT" b="1" dirty="0" smtClean="0"/>
              <a:t>Principio </a:t>
            </a:r>
            <a:r>
              <a:rPr lang="pt-PT" b="1" dirty="0"/>
              <a:t>5</a:t>
            </a:r>
            <a:r>
              <a:rPr lang="pt-PT" b="1" dirty="0" smtClean="0"/>
              <a:t>: </a:t>
            </a:r>
            <a:r>
              <a:rPr lang="pt-PT" dirty="0" smtClean="0"/>
              <a:t>Mobilizar a liderança para a mudança.</a:t>
            </a:r>
          </a:p>
          <a:p>
            <a:pPr marL="457200" lvl="1" indent="0">
              <a:buNone/>
            </a:pPr>
            <a:r>
              <a:rPr lang="pt-PT" dirty="0" smtClean="0"/>
              <a:t>A participação da gestão de topo é a condição mais importante para o sucesso.</a:t>
            </a:r>
          </a:p>
          <a:p>
            <a:pPr marL="457200" lvl="1" indent="0">
              <a:buNone/>
            </a:pPr>
            <a:r>
              <a:rPr lang="pt-PT" dirty="0" smtClean="0"/>
              <a:t>3 ações dos lideres:</a:t>
            </a:r>
          </a:p>
          <a:p>
            <a:pPr lvl="2"/>
            <a:r>
              <a:rPr lang="pt-PT" dirty="0" smtClean="0"/>
              <a:t>Estabelecer um sentido de urgência;</a:t>
            </a:r>
          </a:p>
          <a:p>
            <a:pPr lvl="2"/>
            <a:r>
              <a:rPr lang="pt-PT" dirty="0" smtClean="0"/>
              <a:t>Criar coesão;</a:t>
            </a:r>
          </a:p>
          <a:p>
            <a:pPr lvl="2"/>
            <a:r>
              <a:rPr lang="pt-PT" dirty="0" smtClean="0"/>
              <a:t>Desenvolver uma visão e uma estratégia.</a:t>
            </a:r>
          </a:p>
          <a:p>
            <a:pPr marL="914400" lvl="2" indent="0" algn="r">
              <a:buNone/>
            </a:pPr>
            <a:r>
              <a:rPr lang="pt-PT" dirty="0" smtClean="0"/>
              <a:t>(Kaplan e  Norton, 2001)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5458"/>
          </a:xfrm>
        </p:spPr>
        <p:txBody>
          <a:bodyPr/>
          <a:lstStyle/>
          <a:p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59567"/>
            <a:ext cx="8915400" cy="4656221"/>
          </a:xfrm>
        </p:spPr>
        <p:txBody>
          <a:bodyPr/>
          <a:lstStyle/>
          <a:p>
            <a:r>
              <a:rPr lang="pt-PT" dirty="0" smtClean="0"/>
              <a:t>O que são Métodos de Controlo de Gestão (MCG)</a:t>
            </a:r>
          </a:p>
          <a:p>
            <a:r>
              <a:rPr lang="pt-PT" dirty="0" smtClean="0"/>
              <a:t>Tipos de Controlo </a:t>
            </a:r>
          </a:p>
          <a:p>
            <a:r>
              <a:rPr lang="pt-PT" dirty="0" smtClean="0"/>
              <a:t>Usos de MCG</a:t>
            </a:r>
          </a:p>
          <a:p>
            <a:r>
              <a:rPr lang="pt-PT" dirty="0" smtClean="0"/>
              <a:t>Relacionamento entre Estratégia e MCG</a:t>
            </a:r>
          </a:p>
          <a:p>
            <a:r>
              <a:rPr lang="pt-PT" dirty="0" smtClean="0"/>
              <a:t>Sistemas Gestão Performance e MCG</a:t>
            </a:r>
          </a:p>
          <a:p>
            <a:r>
              <a:rPr lang="pt-PT" dirty="0" smtClean="0"/>
              <a:t>Controlo Orçamental e MCG</a:t>
            </a:r>
          </a:p>
          <a:p>
            <a:r>
              <a:rPr lang="pt-PT" dirty="0"/>
              <a:t>Sustentabilidade e </a:t>
            </a:r>
            <a:r>
              <a:rPr lang="pt-PT" dirty="0" smtClean="0"/>
              <a:t>MCG</a:t>
            </a:r>
            <a:endParaRPr lang="pt-PT" dirty="0"/>
          </a:p>
          <a:p>
            <a:r>
              <a:rPr lang="pt-PT" dirty="0" smtClean="0"/>
              <a:t>Impacto MCG</a:t>
            </a:r>
          </a:p>
          <a:p>
            <a:r>
              <a:rPr lang="pt-PT" i="1" dirty="0" smtClean="0"/>
              <a:t>Balanced ScoreCard</a:t>
            </a:r>
            <a:endParaRPr lang="pt-PT" i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548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dirty="0" smtClean="0"/>
              <a:t>Artigos:</a:t>
            </a:r>
          </a:p>
          <a:p>
            <a:r>
              <a:rPr lang="en-US" sz="1050" dirty="0" smtClean="0"/>
              <a:t>Arachchilage, N., &amp; Smith, M. </a:t>
            </a:r>
            <a:r>
              <a:rPr lang="en-US" sz="1050" dirty="0"/>
              <a:t>(2013). The </a:t>
            </a:r>
            <a:r>
              <a:rPr lang="en-US" sz="1050" dirty="0" smtClean="0"/>
              <a:t>effects </a:t>
            </a:r>
            <a:r>
              <a:rPr lang="en-US" sz="1050" dirty="0"/>
              <a:t>of </a:t>
            </a:r>
            <a:r>
              <a:rPr lang="en-US" sz="1050" dirty="0" smtClean="0"/>
              <a:t>the diagnostic </a:t>
            </a:r>
            <a:r>
              <a:rPr lang="en-US" sz="1050" dirty="0"/>
              <a:t>and </a:t>
            </a:r>
            <a:r>
              <a:rPr lang="en-US" sz="1050" dirty="0" smtClean="0"/>
              <a:t>interactive </a:t>
            </a:r>
            <a:r>
              <a:rPr lang="en-US" sz="1050" dirty="0"/>
              <a:t>u</a:t>
            </a:r>
            <a:r>
              <a:rPr lang="en-US" sz="1050" dirty="0" smtClean="0"/>
              <a:t>se </a:t>
            </a:r>
            <a:r>
              <a:rPr lang="en-US" sz="1050" dirty="0"/>
              <a:t>of </a:t>
            </a:r>
            <a:r>
              <a:rPr lang="en-US" sz="1050" dirty="0" smtClean="0"/>
              <a:t>management </a:t>
            </a:r>
            <a:r>
              <a:rPr lang="en-US" sz="1050" dirty="0"/>
              <a:t>c</a:t>
            </a:r>
            <a:r>
              <a:rPr lang="en-US" sz="1050" dirty="0" smtClean="0"/>
              <a:t>ontrol systems </a:t>
            </a:r>
            <a:r>
              <a:rPr lang="en-US" sz="1050" dirty="0"/>
              <a:t>on the </a:t>
            </a:r>
            <a:r>
              <a:rPr lang="en-US" sz="1050" dirty="0" smtClean="0"/>
              <a:t>strategy-performance Relationship. </a:t>
            </a:r>
            <a:r>
              <a:rPr lang="en-US" sz="1050" i="1" dirty="0" smtClean="0"/>
              <a:t>Jamar, 11</a:t>
            </a:r>
            <a:r>
              <a:rPr lang="en-US" sz="1050" dirty="0" smtClean="0"/>
              <a:t>(1), 9-28.</a:t>
            </a:r>
            <a:endParaRPr lang="en-US" sz="1050" dirty="0"/>
          </a:p>
          <a:p>
            <a:r>
              <a:rPr lang="en-US" sz="1050" dirty="0" smtClean="0"/>
              <a:t>Bisbe</a:t>
            </a:r>
            <a:r>
              <a:rPr lang="en-US" sz="1050" dirty="0"/>
              <a:t>, J., &amp; Otley, D. (2004). The effects of the interactive use of management control systems on product innovation. </a:t>
            </a:r>
            <a:r>
              <a:rPr lang="en-US" sz="1050" i="1" dirty="0"/>
              <a:t>Accounting, organizations and society</a:t>
            </a:r>
            <a:r>
              <a:rPr lang="en-US" sz="1050" dirty="0"/>
              <a:t>,</a:t>
            </a:r>
            <a:r>
              <a:rPr lang="en-US" sz="1050" i="1" dirty="0"/>
              <a:t>29</a:t>
            </a:r>
            <a:r>
              <a:rPr lang="en-US" sz="1050" dirty="0"/>
              <a:t>(8), 709-737</a:t>
            </a:r>
            <a:r>
              <a:rPr lang="en-US" sz="1050" dirty="0" smtClean="0"/>
              <a:t>.</a:t>
            </a:r>
          </a:p>
          <a:p>
            <a:r>
              <a:rPr lang="en-US" sz="1050" dirty="0"/>
              <a:t>Bruns, W. J., &amp; Waterhouse, J. H. (1975). Budgetary control and organization structure. </a:t>
            </a:r>
            <a:r>
              <a:rPr lang="en-US" sz="1050" i="1" dirty="0"/>
              <a:t>Journal of accounting research</a:t>
            </a:r>
            <a:r>
              <a:rPr lang="en-US" sz="1050" dirty="0"/>
              <a:t>, 177-203</a:t>
            </a:r>
            <a:r>
              <a:rPr lang="en-US" sz="1050" dirty="0" smtClean="0"/>
              <a:t>.</a:t>
            </a:r>
          </a:p>
          <a:p>
            <a:r>
              <a:rPr lang="en-US" sz="1050" dirty="0"/>
              <a:t>Frigotto, M. L., Coller, G., &amp; Collini, P. (2013). The Strategy and Management Control Systems relationship as emerging dynamic process. </a:t>
            </a:r>
            <a:r>
              <a:rPr lang="en-US" sz="1050" i="1" dirty="0"/>
              <a:t>Journal of Management &amp; Governance</a:t>
            </a:r>
            <a:r>
              <a:rPr lang="en-US" sz="1050" dirty="0"/>
              <a:t>, </a:t>
            </a:r>
            <a:r>
              <a:rPr lang="en-US" sz="1050" i="1" dirty="0"/>
              <a:t>17</a:t>
            </a:r>
            <a:r>
              <a:rPr lang="en-US" sz="1050" dirty="0"/>
              <a:t>(3), 631-656.</a:t>
            </a:r>
            <a:endParaRPr lang="en-US" sz="1050" dirty="0" smtClean="0"/>
          </a:p>
          <a:p>
            <a:r>
              <a:rPr lang="en-US" sz="1050" dirty="0"/>
              <a:t>Gond, J. P., Grubnic, S., Herzig, C., &amp; Moon, J. (2012). Configuring management control systems: Theorizing the integration of strajamar vol 11 2013tegy and sustainability. </a:t>
            </a:r>
            <a:r>
              <a:rPr lang="en-US" sz="1050" i="1" dirty="0"/>
              <a:t>Management Accounting Research</a:t>
            </a:r>
            <a:r>
              <a:rPr lang="en-US" sz="1050" dirty="0"/>
              <a:t>, </a:t>
            </a:r>
            <a:r>
              <a:rPr lang="en-US" sz="1050" i="1" dirty="0"/>
              <a:t>23</a:t>
            </a:r>
            <a:r>
              <a:rPr lang="en-US" sz="1050" dirty="0"/>
              <a:t>(3), 205-223</a:t>
            </a:r>
            <a:r>
              <a:rPr lang="en-US" sz="1050" dirty="0" smtClean="0"/>
              <a:t>.</a:t>
            </a:r>
          </a:p>
          <a:p>
            <a:r>
              <a:rPr lang="en-US" sz="1050" dirty="0"/>
              <a:t>Henri, J. F. (2006). Management control systems and strategy: A resource-based perspective. </a:t>
            </a:r>
            <a:r>
              <a:rPr lang="en-US" sz="1050" i="1" dirty="0"/>
              <a:t>Accounting, organizations and society</a:t>
            </a:r>
            <a:r>
              <a:rPr lang="en-US" sz="1050" dirty="0"/>
              <a:t>, </a:t>
            </a:r>
            <a:r>
              <a:rPr lang="en-US" sz="1050" i="1" dirty="0"/>
              <a:t>31</a:t>
            </a:r>
            <a:r>
              <a:rPr lang="en-US" sz="1050" dirty="0"/>
              <a:t>(6), 529-558.</a:t>
            </a:r>
            <a:endParaRPr lang="en-US" sz="1050" dirty="0" smtClean="0"/>
          </a:p>
          <a:p>
            <a:r>
              <a:rPr lang="en-US" sz="1050" dirty="0"/>
              <a:t>Kaplan, R. S., &amp; Norton, D. P. </a:t>
            </a:r>
            <a:r>
              <a:rPr lang="en-US" sz="1050" dirty="0" smtClean="0"/>
              <a:t>(204). </a:t>
            </a:r>
            <a:r>
              <a:rPr lang="en-US" sz="1050" dirty="0"/>
              <a:t>Strategy Maps: Converting </a:t>
            </a:r>
            <a:r>
              <a:rPr lang="en-US" sz="1050" dirty="0" smtClean="0"/>
              <a:t>Intangible </a:t>
            </a:r>
            <a:r>
              <a:rPr lang="en-US" sz="1050" dirty="0"/>
              <a:t>Assets into </a:t>
            </a:r>
            <a:r>
              <a:rPr lang="en-US" sz="1050" dirty="0" smtClean="0"/>
              <a:t>Tangible Outcomes</a:t>
            </a:r>
            <a:r>
              <a:rPr lang="en-US" sz="1050" dirty="0"/>
              <a:t>, Harvard Business School Press, </a:t>
            </a:r>
            <a:r>
              <a:rPr lang="en-US" sz="1050" i="1" dirty="0" smtClean="0"/>
              <a:t>Strategic Finance, 24-35</a:t>
            </a:r>
            <a:endParaRPr lang="en-US" sz="1050" i="1" dirty="0"/>
          </a:p>
          <a:p>
            <a:r>
              <a:rPr lang="en-US" sz="1050" dirty="0" smtClean="0"/>
              <a:t>Kaplan</a:t>
            </a:r>
            <a:r>
              <a:rPr lang="en-US" sz="1050" dirty="0"/>
              <a:t>, R. S., &amp; Norton, D. P. (2001). Transforming the balanced scorecard from performance measurement to strategic management: Part II. </a:t>
            </a:r>
            <a:r>
              <a:rPr lang="en-US" sz="1050" i="1" dirty="0"/>
              <a:t>Accounting Horizons</a:t>
            </a:r>
            <a:r>
              <a:rPr lang="en-US" sz="1050" dirty="0"/>
              <a:t>, </a:t>
            </a:r>
            <a:r>
              <a:rPr lang="en-US" sz="1050" i="1" dirty="0"/>
              <a:t>15</a:t>
            </a:r>
            <a:r>
              <a:rPr lang="en-US" sz="1050" dirty="0"/>
              <a:t>(2), 147-160</a:t>
            </a:r>
            <a:r>
              <a:rPr lang="en-US" sz="1050" dirty="0" smtClean="0"/>
              <a:t>.</a:t>
            </a:r>
          </a:p>
          <a:p>
            <a:r>
              <a:rPr lang="en-US" sz="1050" dirty="0"/>
              <a:t>Kaplan, R. S., &amp; Norton, D. P. (1996). Using the balanced scorecard as a strategic management system. </a:t>
            </a:r>
            <a:r>
              <a:rPr lang="en-US" sz="1050" i="1" dirty="0"/>
              <a:t>Harvard business review</a:t>
            </a:r>
            <a:r>
              <a:rPr lang="en-US" sz="1050" dirty="0"/>
              <a:t>, </a:t>
            </a:r>
            <a:r>
              <a:rPr lang="en-US" sz="1050" i="1" dirty="0"/>
              <a:t>74</a:t>
            </a:r>
            <a:r>
              <a:rPr lang="en-US" sz="1050" dirty="0"/>
              <a:t>(1), 75-85.</a:t>
            </a:r>
            <a:endParaRPr lang="en-US" sz="1050" dirty="0" smtClean="0"/>
          </a:p>
          <a:p>
            <a:pPr marL="0" indent="0">
              <a:buNone/>
            </a:pPr>
            <a:r>
              <a:rPr lang="pt-PT" sz="1050" dirty="0" smtClean="0"/>
              <a:t>Livros:</a:t>
            </a:r>
          </a:p>
          <a:p>
            <a:r>
              <a:rPr lang="en-US" sz="1050" dirty="0"/>
              <a:t>Ireland, R. D., Hoskisson, R., &amp; Hitt, M. (2008). </a:t>
            </a:r>
            <a:r>
              <a:rPr lang="en-US" sz="1050" i="1" dirty="0"/>
              <a:t>Strategic Management: </a:t>
            </a:r>
            <a:r>
              <a:rPr lang="en-US" sz="1050" i="1" dirty="0" smtClean="0"/>
              <a:t>Competitiveness and </a:t>
            </a:r>
            <a:r>
              <a:rPr lang="en-US" sz="1050" i="1" dirty="0"/>
              <a:t>Globalization (Concepts and Cases</a:t>
            </a:r>
            <a:r>
              <a:rPr lang="en-US" sz="1050" i="1" dirty="0" smtClean="0"/>
              <a:t>) 8th </a:t>
            </a:r>
            <a:r>
              <a:rPr lang="en-US" sz="1050" i="1" dirty="0"/>
              <a:t>Edition</a:t>
            </a:r>
            <a:r>
              <a:rPr lang="en-US" sz="1050" dirty="0"/>
              <a:t>. Cengage Learning.</a:t>
            </a:r>
          </a:p>
          <a:p>
            <a:r>
              <a:rPr lang="pt-PT" sz="1050" dirty="0" smtClean="0"/>
              <a:t>Kaplan, R., &amp; Norton, D. P. (2006). </a:t>
            </a:r>
            <a:r>
              <a:rPr lang="pt-PT" sz="1050" i="1" dirty="0" smtClean="0"/>
              <a:t>Alignement.</a:t>
            </a:r>
            <a:r>
              <a:rPr lang="pt-PT" sz="1050" dirty="0" smtClean="0"/>
              <a:t> Harvard Business Press.</a:t>
            </a:r>
          </a:p>
          <a:p>
            <a:r>
              <a:rPr lang="en-US" sz="1050" dirty="0"/>
              <a:t>Kaplan, R. S., &amp; Norton, D. P. (1996). </a:t>
            </a:r>
            <a:r>
              <a:rPr lang="en-US" sz="1050" i="1" dirty="0"/>
              <a:t>The balanced scorecard: translating strategy into action</a:t>
            </a:r>
            <a:r>
              <a:rPr lang="en-US" sz="1050" dirty="0"/>
              <a:t>. Harvard Business Press</a:t>
            </a:r>
            <a:r>
              <a:rPr lang="en-US" sz="1050" i="1" dirty="0" smtClean="0"/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/>
          </a:bodyPr>
          <a:lstStyle/>
          <a:p>
            <a:r>
              <a:rPr lang="pt-PT" dirty="0" smtClean="0"/>
              <a:t>Bibliografia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2767264"/>
            <a:ext cx="8915399" cy="1215190"/>
          </a:xfrm>
        </p:spPr>
        <p:txBody>
          <a:bodyPr/>
          <a:lstStyle/>
          <a:p>
            <a:r>
              <a:rPr lang="pt-PT" dirty="0" smtClean="0"/>
              <a:t>Obrigado!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3269"/>
          </a:xfrm>
        </p:spPr>
        <p:txBody>
          <a:bodyPr/>
          <a:lstStyle/>
          <a:p>
            <a:r>
              <a:rPr lang="pt-PT" dirty="0" smtClean="0"/>
              <a:t>Índice de Figuras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287379"/>
            <a:ext cx="8915400" cy="4623843"/>
          </a:xfrm>
        </p:spPr>
        <p:txBody>
          <a:bodyPr/>
          <a:lstStyle/>
          <a:p>
            <a:r>
              <a:rPr lang="pt-PT" dirty="0" smtClean="0"/>
              <a:t>Usos de MCG (slide 7)</a:t>
            </a:r>
          </a:p>
          <a:p>
            <a:r>
              <a:rPr lang="pt-PT" dirty="0"/>
              <a:t>Pesquisa </a:t>
            </a:r>
            <a:r>
              <a:rPr lang="pt-PT" dirty="0" smtClean="0"/>
              <a:t>Domínio Orçamental (slide 11)</a:t>
            </a:r>
          </a:p>
          <a:p>
            <a:r>
              <a:rPr lang="pt-PT" dirty="0" smtClean="0"/>
              <a:t>Pesquisa Domínio Orçamental (slide 13)</a:t>
            </a:r>
          </a:p>
          <a:p>
            <a:r>
              <a:rPr lang="pt-PT" dirty="0"/>
              <a:t>Controlos estratégicos e Financeiros na moldura do Balanced </a:t>
            </a:r>
            <a:r>
              <a:rPr lang="pt-PT" dirty="0" smtClean="0"/>
              <a:t>Scorecard (slide 22 e 23)</a:t>
            </a:r>
          </a:p>
          <a:p>
            <a:r>
              <a:rPr lang="pt-PT" dirty="0"/>
              <a:t>Gestão Estratégica: Quatro </a:t>
            </a:r>
            <a:r>
              <a:rPr lang="pt-PT" dirty="0" smtClean="0"/>
              <a:t>Processos (slide 25)</a:t>
            </a:r>
          </a:p>
          <a:p>
            <a:r>
              <a:rPr lang="pt-PT" dirty="0"/>
              <a:t>Exemplo Mapa </a:t>
            </a:r>
            <a:r>
              <a:rPr lang="pt-PT" dirty="0" smtClean="0"/>
              <a:t>Estratégico (slide 27)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0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12185"/>
          </a:xfrm>
        </p:spPr>
        <p:txBody>
          <a:bodyPr>
            <a:normAutofit fontScale="90000"/>
          </a:bodyPr>
          <a:lstStyle/>
          <a:p>
            <a:r>
              <a:rPr lang="pt-PT" dirty="0"/>
              <a:t>O que são Métodos de Controlo de Gestão (MCG)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997242"/>
            <a:ext cx="8915400" cy="3913980"/>
          </a:xfrm>
        </p:spPr>
        <p:txBody>
          <a:bodyPr>
            <a:normAutofit/>
          </a:bodyPr>
          <a:lstStyle/>
          <a:p>
            <a:pPr algn="just"/>
            <a:r>
              <a:rPr lang="pt-PT" dirty="0" smtClean="0"/>
              <a:t>Métodos de controlo de gestão são definidos como procedimentos  e sistemas que utilizam a informação para manter ou alterar padrões na organização. Esta definição inclui sistemas de planeamento, sistemas de reporte e procedimentos de monitorização, baseados na utilização de informação .</a:t>
            </a:r>
          </a:p>
          <a:p>
            <a:pPr marL="0" indent="0" algn="r">
              <a:buNone/>
            </a:pPr>
            <a:r>
              <a:rPr lang="pt-PT" dirty="0" smtClean="0"/>
              <a:t>(Simons, 1987)</a:t>
            </a:r>
            <a:endParaRPr lang="pt-PT" dirty="0"/>
          </a:p>
          <a:p>
            <a:pPr lvl="0" algn="just"/>
            <a:endParaRPr lang="en-US" dirty="0" smtClean="0"/>
          </a:p>
          <a:p>
            <a:pPr algn="just"/>
            <a:r>
              <a:rPr lang="en-US" dirty="0" smtClean="0"/>
              <a:t>De </a:t>
            </a:r>
            <a:r>
              <a:rPr lang="pt-PT" dirty="0" smtClean="0"/>
              <a:t>acordo</a:t>
            </a:r>
            <a:r>
              <a:rPr lang="en-US" dirty="0" smtClean="0"/>
              <a:t> com Dent </a:t>
            </a:r>
            <a:r>
              <a:rPr lang="en-US" dirty="0"/>
              <a:t>(1987), </a:t>
            </a:r>
            <a:r>
              <a:rPr lang="pt-PT" dirty="0" smtClean="0"/>
              <a:t>curiosidade</a:t>
            </a:r>
            <a:r>
              <a:rPr lang="en-US" dirty="0" smtClean="0"/>
              <a:t> e </a:t>
            </a:r>
            <a:r>
              <a:rPr lang="pt-PT" dirty="0" smtClean="0"/>
              <a:t>experimentação</a:t>
            </a:r>
            <a:r>
              <a:rPr lang="en-US" dirty="0" smtClean="0"/>
              <a:t> </a:t>
            </a:r>
            <a:r>
              <a:rPr lang="pt-PT" dirty="0" smtClean="0"/>
              <a:t>são</a:t>
            </a:r>
            <a:r>
              <a:rPr lang="en-US" dirty="0" smtClean="0"/>
              <a:t> </a:t>
            </a:r>
            <a:r>
              <a:rPr lang="pt-PT" dirty="0" smtClean="0"/>
              <a:t>fomentadas</a:t>
            </a:r>
            <a:r>
              <a:rPr lang="en-US" dirty="0" smtClean="0"/>
              <a:t> </a:t>
            </a:r>
            <a:r>
              <a:rPr lang="pt-PT" dirty="0" smtClean="0"/>
              <a:t>pelo</a:t>
            </a:r>
            <a:r>
              <a:rPr lang="en-US" dirty="0" smtClean="0"/>
              <a:t> </a:t>
            </a:r>
            <a:r>
              <a:rPr lang="pt-PT" dirty="0" smtClean="0"/>
              <a:t>uso</a:t>
            </a:r>
            <a:r>
              <a:rPr lang="en-US" dirty="0" smtClean="0"/>
              <a:t> </a:t>
            </a:r>
            <a:r>
              <a:rPr lang="pt-PT" dirty="0" smtClean="0"/>
              <a:t>interativo</a:t>
            </a:r>
            <a:r>
              <a:rPr lang="en-US" dirty="0" smtClean="0"/>
              <a:t> de MCG, e </a:t>
            </a:r>
            <a:r>
              <a:rPr lang="pt-PT" dirty="0" smtClean="0"/>
              <a:t>os</a:t>
            </a:r>
            <a:r>
              <a:rPr lang="en-US" dirty="0" smtClean="0"/>
              <a:t> </a:t>
            </a:r>
            <a:r>
              <a:rPr lang="pt-PT" dirty="0" smtClean="0"/>
              <a:t>resultados</a:t>
            </a:r>
            <a:r>
              <a:rPr lang="en-US" dirty="0" smtClean="0"/>
              <a:t> </a:t>
            </a:r>
            <a:r>
              <a:rPr lang="pt-PT" dirty="0" smtClean="0"/>
              <a:t>podem</a:t>
            </a:r>
            <a:r>
              <a:rPr lang="en-US" dirty="0" smtClean="0"/>
              <a:t> </a:t>
            </a:r>
            <a:r>
              <a:rPr lang="pt-PT" dirty="0" smtClean="0"/>
              <a:t>criar</a:t>
            </a:r>
            <a:r>
              <a:rPr lang="en-US" dirty="0" smtClean="0"/>
              <a:t> </a:t>
            </a:r>
            <a:r>
              <a:rPr lang="pt-PT" dirty="0" smtClean="0"/>
              <a:t>estratégias</a:t>
            </a:r>
            <a:r>
              <a:rPr lang="en-US" dirty="0" smtClean="0"/>
              <a:t> de alto </a:t>
            </a:r>
            <a:r>
              <a:rPr lang="pt-PT" dirty="0" smtClean="0"/>
              <a:t>nível</a:t>
            </a:r>
            <a:r>
              <a:rPr lang="en-US" dirty="0" smtClean="0"/>
              <a:t> com </a:t>
            </a:r>
            <a:r>
              <a:rPr lang="pt-PT" dirty="0" smtClean="0"/>
              <a:t>custos</a:t>
            </a:r>
            <a:r>
              <a:rPr lang="en-US" dirty="0" smtClean="0"/>
              <a:t> </a:t>
            </a:r>
            <a:r>
              <a:rPr lang="pt-PT" dirty="0" smtClean="0"/>
              <a:t>reduzidos</a:t>
            </a:r>
            <a:r>
              <a:rPr lang="en-US" dirty="0" smtClean="0"/>
              <a:t> e/</a:t>
            </a:r>
            <a:r>
              <a:rPr lang="pt-PT" dirty="0" smtClean="0"/>
              <a:t>ou</a:t>
            </a:r>
            <a:r>
              <a:rPr lang="en-US" dirty="0" smtClean="0"/>
              <a:t> </a:t>
            </a:r>
            <a:r>
              <a:rPr lang="pt-PT" dirty="0" smtClean="0"/>
              <a:t>produtos</a:t>
            </a:r>
            <a:r>
              <a:rPr lang="en-US" dirty="0" smtClean="0"/>
              <a:t> </a:t>
            </a:r>
            <a:r>
              <a:rPr lang="pt-PT" dirty="0" smtClean="0"/>
              <a:t>únicos</a:t>
            </a:r>
            <a:r>
              <a:rPr lang="en-US" dirty="0" smtClean="0"/>
              <a:t> </a:t>
            </a:r>
            <a:r>
              <a:rPr lang="pt-PT" dirty="0" smtClean="0"/>
              <a:t>enquanto</a:t>
            </a:r>
            <a:r>
              <a:rPr lang="en-US" dirty="0" smtClean="0"/>
              <a:t> </a:t>
            </a:r>
            <a:r>
              <a:rPr lang="pt-PT" dirty="0" smtClean="0"/>
              <a:t>melhoram</a:t>
            </a:r>
            <a:r>
              <a:rPr lang="en-US" dirty="0" smtClean="0"/>
              <a:t> a </a:t>
            </a:r>
            <a:r>
              <a:rPr lang="pt-PT" dirty="0" smtClean="0"/>
              <a:t>performance</a:t>
            </a:r>
            <a:r>
              <a:rPr lang="en-US" dirty="0" smtClean="0"/>
              <a:t> da </a:t>
            </a:r>
            <a:r>
              <a:rPr lang="pt-PT" dirty="0" smtClean="0"/>
              <a:t>empresa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/>
          <a:lstStyle/>
          <a:p>
            <a:r>
              <a:rPr lang="pt-PT" dirty="0" smtClean="0"/>
              <a:t>Tipos de Controlo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/>
          </a:bodyPr>
          <a:lstStyle/>
          <a:p>
            <a:r>
              <a:rPr lang="pt-PT" b="1" dirty="0" smtClean="0"/>
              <a:t>Controlos Organizacionais</a:t>
            </a:r>
          </a:p>
          <a:p>
            <a:pPr lvl="1"/>
            <a:r>
              <a:rPr lang="pt-PT" dirty="0" smtClean="0"/>
              <a:t>Guiam o uso de estratégia, indicam como comparar resultados atuais e esperados, e sugerem ações corretivas a tomar quando a diferença não é aceitável.</a:t>
            </a:r>
          </a:p>
          <a:p>
            <a:r>
              <a:rPr lang="pt-PT" b="1" dirty="0" smtClean="0"/>
              <a:t>Controlos Estratégicos</a:t>
            </a:r>
          </a:p>
          <a:p>
            <a:pPr lvl="1"/>
            <a:r>
              <a:rPr lang="pt-PT" dirty="0" smtClean="0"/>
              <a:t>São baseados em critérios subjetivos e pretendem verificar se a empresa está a utilizar a estratégia correta para as condições do meio externo e vantagens competitivas.</a:t>
            </a:r>
          </a:p>
          <a:p>
            <a:r>
              <a:rPr lang="pt-PT" b="1" dirty="0" smtClean="0"/>
              <a:t>Controlos Financeiros</a:t>
            </a:r>
          </a:p>
          <a:p>
            <a:pPr lvl="1"/>
            <a:r>
              <a:rPr lang="pt-PT" dirty="0" smtClean="0"/>
              <a:t>São critérios amplamente utilizados para medir a performance contra padrões financeiros pré-estabelecidos.</a:t>
            </a:r>
            <a:endParaRPr lang="pt-PT" dirty="0"/>
          </a:p>
          <a:p>
            <a:pPr marL="0" indent="0" algn="r">
              <a:buNone/>
            </a:pPr>
            <a:r>
              <a:rPr lang="pt-PT" dirty="0"/>
              <a:t>(Ireland et al , 2008)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15430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Usos de MCG</a:t>
            </a:r>
            <a:endParaRPr lang="pt-PT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972559235"/>
              </p:ext>
            </p:extLst>
          </p:nvPr>
        </p:nvGraphicFramePr>
        <p:xfrm>
          <a:off x="2589213" y="635000"/>
          <a:ext cx="89154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Uso Diagnostico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Uso Interactivo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Propósito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Fornecer rumo</a:t>
                      </a:r>
                      <a:r>
                        <a:rPr lang="pt-PT" baseline="0" dirty="0" smtClean="0"/>
                        <a:t> e motivação para a obtenção de objetivos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Estimular o dialogo e a aprendizagem</a:t>
                      </a:r>
                      <a:r>
                        <a:rPr lang="pt-PT" baseline="0" dirty="0" smtClean="0"/>
                        <a:t> organizacional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Objetivo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Prevenir Surpresas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Busca Criativa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Raciocínio</a:t>
                      </a:r>
                      <a:r>
                        <a:rPr lang="pt-PT" baseline="0" dirty="0" smtClean="0"/>
                        <a:t> Analítico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Dedutivo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Indutivo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Complexidade</a:t>
                      </a:r>
                      <a:r>
                        <a:rPr lang="pt-PT" baseline="0" dirty="0" smtClean="0"/>
                        <a:t> Sistema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Complexo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Simples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Moldura Temporal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Passado e Presente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Presente e Futuro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Metas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Fixas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Reavaliadas</a:t>
                      </a:r>
                      <a:r>
                        <a:rPr lang="pt-PT" baseline="0" dirty="0" smtClean="0"/>
                        <a:t> constantemente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arcador de Posição do Texto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Fonte: </a:t>
            </a:r>
            <a:r>
              <a:rPr lang="en-US" dirty="0" smtClean="0"/>
              <a:t>Thoren </a:t>
            </a:r>
            <a:r>
              <a:rPr lang="en-US" dirty="0"/>
              <a:t>K. and Brown T. (2004). Development of Management Control Systems in Fast </a:t>
            </a:r>
            <a:r>
              <a:rPr lang="en-US" dirty="0" smtClean="0"/>
              <a:t>Growing </a:t>
            </a:r>
            <a:r>
              <a:rPr lang="en-US" dirty="0"/>
              <a:t>Small Firms.</a:t>
            </a:r>
            <a:r>
              <a:rPr lang="en-US" i="1" dirty="0"/>
              <a:t>13th Nordic Conference on Small Business Research</a:t>
            </a:r>
            <a:r>
              <a:rPr lang="en-US" dirty="0"/>
              <a:t>. p. 3.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15430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 fontScale="90000"/>
          </a:bodyPr>
          <a:lstStyle/>
          <a:p>
            <a:r>
              <a:rPr lang="pt-PT" dirty="0"/>
              <a:t>Relacionamento entre Estratégia e MCG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335505"/>
            <a:ext cx="8915400" cy="4575717"/>
          </a:xfrm>
        </p:spPr>
        <p:txBody>
          <a:bodyPr>
            <a:normAutofit fontScale="92500" lnSpcReduction="10000"/>
          </a:bodyPr>
          <a:lstStyle/>
          <a:p>
            <a:r>
              <a:rPr lang="pt-PT" dirty="0" smtClean="0"/>
              <a:t>Os MCG </a:t>
            </a:r>
            <a:r>
              <a:rPr lang="pt-PT" dirty="0"/>
              <a:t>e estratégia, devem estar </a:t>
            </a:r>
            <a:r>
              <a:rPr lang="pt-PT" dirty="0" smtClean="0"/>
              <a:t>alinhados com o contexto em </a:t>
            </a:r>
            <a:r>
              <a:rPr lang="pt-PT" dirty="0"/>
              <a:t>que as organizações estão inseridas, devendo </a:t>
            </a:r>
            <a:r>
              <a:rPr lang="pt-PT" dirty="0" smtClean="0"/>
              <a:t>estas </a:t>
            </a:r>
            <a:r>
              <a:rPr lang="pt-PT" dirty="0"/>
              <a:t>por sua vez estar </a:t>
            </a:r>
            <a:r>
              <a:rPr lang="pt-PT" dirty="0" smtClean="0"/>
              <a:t>preparadas </a:t>
            </a:r>
            <a:r>
              <a:rPr lang="pt-PT" dirty="0"/>
              <a:t>para possíveis </a:t>
            </a:r>
            <a:r>
              <a:rPr lang="pt-PT" dirty="0" smtClean="0"/>
              <a:t>desvios.</a:t>
            </a:r>
            <a:endParaRPr lang="pt-PT" dirty="0"/>
          </a:p>
          <a:p>
            <a:r>
              <a:rPr lang="pt-PT" dirty="0"/>
              <a:t>As </a:t>
            </a:r>
            <a:r>
              <a:rPr lang="pt-PT" dirty="0" smtClean="0"/>
              <a:t>organizações </a:t>
            </a:r>
            <a:r>
              <a:rPr lang="pt-PT" dirty="0"/>
              <a:t>podem utilizar diferentes abordagens estratégicas para se </a:t>
            </a:r>
            <a:r>
              <a:rPr lang="pt-PT" dirty="0" smtClean="0"/>
              <a:t>ajustarem:</a:t>
            </a:r>
          </a:p>
          <a:p>
            <a:pPr lvl="1"/>
            <a:r>
              <a:rPr lang="pt-PT" b="1" dirty="0"/>
              <a:t>Abordagem Cartesiana</a:t>
            </a:r>
            <a:r>
              <a:rPr lang="pt-PT" dirty="0"/>
              <a:t>: A estrutura adapta-se continuamente ao contexto, a adaptação envolve pequenas alterações num processo contínuo, e existem muitos pontos de ajuste (Gerdin e Greve 2004).</a:t>
            </a:r>
          </a:p>
          <a:p>
            <a:pPr lvl="1"/>
            <a:r>
              <a:rPr lang="pt-PT" b="1" dirty="0"/>
              <a:t>Abordagem de configuração</a:t>
            </a:r>
            <a:r>
              <a:rPr lang="pt-PT" dirty="0"/>
              <a:t>: São evitadas pequenas mudanças na estrutura, só saltos quânticos entre um conjunto limitado de pontos de ajuste são </a:t>
            </a:r>
            <a:r>
              <a:rPr lang="pt-PT" dirty="0" smtClean="0"/>
              <a:t>possíveis, </a:t>
            </a:r>
            <a:r>
              <a:rPr lang="pt-PT" dirty="0"/>
              <a:t>a mudança é episódica e ocorre em rápida transformação de um estado relativamente estável de ajuste (Meyer </a:t>
            </a:r>
            <a:r>
              <a:rPr lang="pt-PT" dirty="0" smtClean="0"/>
              <a:t>et </a:t>
            </a:r>
            <a:r>
              <a:rPr lang="pt-PT" dirty="0"/>
              <a:t>al. 1993).</a:t>
            </a:r>
          </a:p>
          <a:p>
            <a:pPr lvl="1"/>
            <a:r>
              <a:rPr lang="pt-PT" b="1" dirty="0"/>
              <a:t>Abordagem de contingência</a:t>
            </a:r>
            <a:r>
              <a:rPr lang="pt-PT" dirty="0"/>
              <a:t>: A estratégia é um elemento do contexto, externamente determinada e imposta à empresa e a elaboração da estratégia é um processo episódico (Chapman 2005).</a:t>
            </a:r>
          </a:p>
          <a:p>
            <a:pPr lvl="1"/>
            <a:r>
              <a:rPr lang="pt-PT" b="1" dirty="0"/>
              <a:t>Abordagens de congruência </a:t>
            </a:r>
            <a:r>
              <a:rPr lang="pt-PT" dirty="0"/>
              <a:t>assumir que apenas '' as organizações com melhor desempenho sobreviver e, por conseguinte, (Gerdin e Greve 2004, p 305.)</a:t>
            </a:r>
          </a:p>
          <a:p>
            <a:pPr lvl="1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76" y="5603398"/>
            <a:ext cx="1267424" cy="124257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395"/>
          </a:xfrm>
        </p:spPr>
        <p:txBody>
          <a:bodyPr>
            <a:normAutofit fontScale="90000"/>
          </a:bodyPr>
          <a:lstStyle/>
          <a:p>
            <a:r>
              <a:rPr lang="pt-PT" dirty="0"/>
              <a:t>Relacionamento entre Estratégia e </a:t>
            </a:r>
            <a:r>
              <a:rPr lang="pt-PT" dirty="0" smtClean="0"/>
              <a:t>MCG (2)</a:t>
            </a:r>
            <a:r>
              <a:rPr lang="pt-PT" dirty="0"/>
              <a:t/>
            </a:r>
            <a:br>
              <a:rPr lang="pt-PT" dirty="0"/>
            </a:br>
            <a:endParaRPr lang="pt-PT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5584777"/>
          </a:xfrm>
        </p:spPr>
        <p:txBody>
          <a:bodyPr>
            <a:noAutofit/>
          </a:bodyPr>
          <a:lstStyle/>
          <a:p>
            <a:pPr algn="just"/>
            <a:r>
              <a:rPr lang="pt-PT" sz="1400" dirty="0"/>
              <a:t>É importante também que os </a:t>
            </a:r>
            <a:r>
              <a:rPr lang="pt-PT" sz="1400" dirty="0" smtClean="0"/>
              <a:t>funcionários </a:t>
            </a:r>
            <a:r>
              <a:rPr lang="pt-PT" sz="1400" dirty="0"/>
              <a:t>das </a:t>
            </a:r>
            <a:r>
              <a:rPr lang="pt-PT" sz="1400" dirty="0" smtClean="0"/>
              <a:t>organizações, </a:t>
            </a:r>
            <a:r>
              <a:rPr lang="pt-PT" sz="1400" dirty="0"/>
              <a:t>estejam motivados e empenhados em alcançar as estratégias da organização e por isso existem cinco </a:t>
            </a:r>
            <a:r>
              <a:rPr lang="pt-PT" sz="1400" dirty="0" smtClean="0"/>
              <a:t>controlos </a:t>
            </a:r>
            <a:r>
              <a:rPr lang="pt-PT" sz="1400" dirty="0"/>
              <a:t>de gestão que as </a:t>
            </a:r>
            <a:r>
              <a:rPr lang="pt-PT" sz="1400" dirty="0" smtClean="0"/>
              <a:t>organizações </a:t>
            </a:r>
            <a:r>
              <a:rPr lang="pt-PT" sz="1400" dirty="0"/>
              <a:t>podem usar mutuamente ou exclusivamente para conseguir que se tenha um empenho de todos os funcionários da organização.</a:t>
            </a:r>
          </a:p>
          <a:p>
            <a:pPr lvl="1" algn="just"/>
            <a:r>
              <a:rPr lang="pt-PT" sz="1200" b="1" dirty="0"/>
              <a:t>Planeamento:</a:t>
            </a:r>
            <a:r>
              <a:rPr lang="pt-PT" sz="1200" dirty="0"/>
              <a:t> As organizações estabelecem metas, </a:t>
            </a:r>
            <a:r>
              <a:rPr lang="pt-PT" sz="1200" dirty="0" smtClean="0"/>
              <a:t>ações </a:t>
            </a:r>
            <a:r>
              <a:rPr lang="pt-PT" sz="1200" dirty="0"/>
              <a:t>e normas a serem alcançados, e define os </a:t>
            </a:r>
            <a:r>
              <a:rPr lang="pt-PT" sz="1200" dirty="0" smtClean="0"/>
              <a:t>níveis </a:t>
            </a:r>
            <a:r>
              <a:rPr lang="pt-PT" sz="1200" dirty="0"/>
              <a:t>esperados de esforço e comportamento. O </a:t>
            </a:r>
            <a:r>
              <a:rPr lang="pt-PT" sz="1200" dirty="0" smtClean="0"/>
              <a:t>planeamento </a:t>
            </a:r>
            <a:r>
              <a:rPr lang="pt-PT" sz="1200" dirty="0"/>
              <a:t>pode ter um foco </a:t>
            </a:r>
            <a:r>
              <a:rPr lang="pt-PT" sz="1200" dirty="0" smtClean="0"/>
              <a:t>tácito, </a:t>
            </a:r>
            <a:r>
              <a:rPr lang="pt-PT" sz="1200" dirty="0"/>
              <a:t>sugerindo metas e ações para o futuro imediato (menos de 12 meses), ou pode ter um foco mais estratégico, sugerindo metas e ações para o longo prazo.</a:t>
            </a:r>
          </a:p>
          <a:p>
            <a:pPr lvl="1" algn="just"/>
            <a:r>
              <a:rPr lang="pt-PT" sz="1200" b="1" dirty="0" smtClean="0"/>
              <a:t>Controlo</a:t>
            </a:r>
            <a:r>
              <a:rPr lang="en-US" sz="1200" b="1" dirty="0" smtClean="0"/>
              <a:t> </a:t>
            </a:r>
            <a:r>
              <a:rPr lang="pt-PT" sz="1200" b="1" dirty="0" smtClean="0"/>
              <a:t>informático</a:t>
            </a:r>
            <a:r>
              <a:rPr lang="en-US" sz="1200" b="1" dirty="0" smtClean="0"/>
              <a:t>: </a:t>
            </a:r>
            <a:r>
              <a:rPr lang="pt-PT" sz="1200" dirty="0" smtClean="0"/>
              <a:t>organizações</a:t>
            </a:r>
            <a:r>
              <a:rPr lang="en-US" sz="1200" dirty="0" smtClean="0"/>
              <a:t> </a:t>
            </a:r>
            <a:r>
              <a:rPr lang="pt-PT" sz="1200" dirty="0" smtClean="0"/>
              <a:t>medem</a:t>
            </a:r>
            <a:r>
              <a:rPr lang="en-US" sz="1200" dirty="0" smtClean="0"/>
              <a:t> a performance do Sistema, </a:t>
            </a:r>
            <a:r>
              <a:rPr lang="pt-PT" sz="1200" dirty="0" smtClean="0"/>
              <a:t>comparam</a:t>
            </a:r>
            <a:r>
              <a:rPr lang="en-US" sz="1200" dirty="0" smtClean="0"/>
              <a:t> </a:t>
            </a:r>
            <a:r>
              <a:rPr lang="pt-PT" sz="1200" dirty="0" smtClean="0"/>
              <a:t>essa</a:t>
            </a:r>
            <a:r>
              <a:rPr lang="en-US" sz="1200" dirty="0" smtClean="0"/>
              <a:t> performance a </a:t>
            </a:r>
            <a:r>
              <a:rPr lang="pt-PT" sz="1200" dirty="0" smtClean="0"/>
              <a:t>padrões</a:t>
            </a:r>
            <a:r>
              <a:rPr lang="en-US" sz="1200" dirty="0" smtClean="0"/>
              <a:t> </a:t>
            </a:r>
            <a:r>
              <a:rPr lang="pt-PT" sz="1200" dirty="0" smtClean="0"/>
              <a:t>pré-estabelecidos</a:t>
            </a:r>
            <a:r>
              <a:rPr lang="en-US" sz="1200" dirty="0" smtClean="0"/>
              <a:t>, </a:t>
            </a:r>
            <a:r>
              <a:rPr lang="pt-PT" sz="1200" dirty="0" smtClean="0"/>
              <a:t>marcam</a:t>
            </a:r>
            <a:r>
              <a:rPr lang="en-US" sz="1200" dirty="0" smtClean="0"/>
              <a:t> </a:t>
            </a:r>
            <a:r>
              <a:rPr lang="pt-PT" sz="1200" dirty="0" smtClean="0"/>
              <a:t>variáveis</a:t>
            </a:r>
            <a:r>
              <a:rPr lang="en-US" sz="1200" dirty="0" smtClean="0"/>
              <a:t> </a:t>
            </a:r>
            <a:r>
              <a:rPr lang="pt-PT" sz="1200" dirty="0" smtClean="0"/>
              <a:t>indesejáveis</a:t>
            </a:r>
            <a:r>
              <a:rPr lang="en-US" sz="1200" dirty="0" smtClean="0"/>
              <a:t> no </a:t>
            </a:r>
            <a:r>
              <a:rPr lang="pt-PT" sz="1200" dirty="0" smtClean="0"/>
              <a:t>sistema</a:t>
            </a:r>
            <a:r>
              <a:rPr lang="en-US" sz="1200" dirty="0" smtClean="0"/>
              <a:t> e </a:t>
            </a:r>
            <a:r>
              <a:rPr lang="pt-PT" sz="1200" dirty="0" smtClean="0"/>
              <a:t>eventualmente</a:t>
            </a:r>
            <a:r>
              <a:rPr lang="en-US" sz="1200" dirty="0" smtClean="0"/>
              <a:t> </a:t>
            </a:r>
            <a:r>
              <a:rPr lang="pt-PT" sz="1200" dirty="0" smtClean="0"/>
              <a:t>conseguem</a:t>
            </a:r>
            <a:r>
              <a:rPr lang="en-US" sz="1200" dirty="0" smtClean="0"/>
              <a:t> </a:t>
            </a:r>
            <a:r>
              <a:rPr lang="pt-PT" sz="1200" dirty="0" smtClean="0"/>
              <a:t>até</a:t>
            </a:r>
            <a:r>
              <a:rPr lang="en-US" sz="1200" dirty="0" smtClean="0"/>
              <a:t> </a:t>
            </a:r>
            <a:r>
              <a:rPr lang="pt-PT" sz="1200" dirty="0" smtClean="0"/>
              <a:t>modificar</a:t>
            </a:r>
            <a:r>
              <a:rPr lang="en-US" sz="1200" dirty="0" smtClean="0"/>
              <a:t> </a:t>
            </a:r>
            <a:r>
              <a:rPr lang="pt-PT" sz="1200" dirty="0" smtClean="0"/>
              <a:t>os</a:t>
            </a:r>
            <a:r>
              <a:rPr lang="en-US" sz="1200" dirty="0" smtClean="0"/>
              <a:t> </a:t>
            </a:r>
            <a:r>
              <a:rPr lang="pt-PT" sz="1200" dirty="0" smtClean="0"/>
              <a:t>comportamentos</a:t>
            </a:r>
            <a:r>
              <a:rPr lang="en-US" sz="1200" dirty="0" smtClean="0"/>
              <a:t> do </a:t>
            </a:r>
            <a:r>
              <a:rPr lang="pt-PT" sz="1200" dirty="0" smtClean="0"/>
              <a:t>sistema</a:t>
            </a:r>
            <a:r>
              <a:rPr lang="en-US" sz="1200" dirty="0" smtClean="0"/>
              <a:t>.</a:t>
            </a:r>
            <a:r>
              <a:rPr lang="pt-PT" sz="1200" b="1" dirty="0" smtClean="0"/>
              <a:t> </a:t>
            </a:r>
            <a:r>
              <a:rPr lang="pt-PT" sz="1200" dirty="0" smtClean="0"/>
              <a:t>Existem quatro sistemas básicos cibernéticos: Orçamentos, medidas financeiras e não financeiras, medidas e sistemas híbridos podendo estes ser financeiros ou não.  Malmi and Brown (2008) </a:t>
            </a:r>
          </a:p>
          <a:p>
            <a:pPr lvl="1" algn="just"/>
            <a:r>
              <a:rPr lang="pt-PT" sz="1200" b="1" dirty="0" smtClean="0"/>
              <a:t>Controlo</a:t>
            </a:r>
            <a:r>
              <a:rPr lang="en-US" sz="1200" b="1" dirty="0" smtClean="0"/>
              <a:t> </a:t>
            </a:r>
            <a:r>
              <a:rPr lang="pt-PT" sz="1200" b="1" dirty="0" smtClean="0"/>
              <a:t>por</a:t>
            </a:r>
            <a:r>
              <a:rPr lang="en-US" sz="1200" b="1" dirty="0" smtClean="0"/>
              <a:t> </a:t>
            </a:r>
            <a:r>
              <a:rPr lang="pt-PT" sz="1200" b="1" dirty="0" smtClean="0"/>
              <a:t>recompensa e remuneração:</a:t>
            </a:r>
            <a:r>
              <a:rPr lang="pt-PT" sz="1200" dirty="0" smtClean="0"/>
              <a:t> através destes as organizações motivam indivíduos e grupos, conseguem direcionar esforços, assim como a sua duração e intensidade, sendo os objetivos controlados através da atribuição de recompensas ao cumprimento de metas.</a:t>
            </a:r>
          </a:p>
          <a:p>
            <a:pPr lvl="1" algn="just"/>
            <a:r>
              <a:rPr lang="pt-PT" sz="1200" b="1" dirty="0" smtClean="0"/>
              <a:t>Controlo administrativo: </a:t>
            </a:r>
            <a:r>
              <a:rPr lang="pt-PT" sz="1200" dirty="0" smtClean="0"/>
              <a:t>as organizações modelam comportamentos individuais através da estrutura corporativa, estruturas de governação (responsabilidade), politicas e procedimentos (como devem as tarefas ser ou não executadas).</a:t>
            </a:r>
            <a:endParaRPr lang="pt-PT" sz="1200" b="1" dirty="0" smtClean="0"/>
          </a:p>
          <a:p>
            <a:pPr algn="just"/>
            <a:r>
              <a:rPr lang="pt-PT" sz="1400" dirty="0" smtClean="0"/>
              <a:t>Segundo Frigotto et al (2011), não é necessário que exista reciprocidade constante entre os sistemas de controlo de gestão e as estratégias, mas ambos devem ter a grande capacidade de ambos em explorar novos rumos de evolução.</a:t>
            </a:r>
            <a:endParaRPr lang="pt-PT" sz="1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st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1159</TotalTime>
  <Words>2475</Words>
  <Application>Microsoft Office PowerPoint</Application>
  <PresentationFormat>Ecrã Panorâmico</PresentationFormat>
  <Paragraphs>286</Paragraphs>
  <Slides>31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31</vt:i4>
      </vt:variant>
    </vt:vector>
  </HeadingPairs>
  <TitlesOfParts>
    <vt:vector size="37" baseType="lpstr">
      <vt:lpstr>Arial</vt:lpstr>
      <vt:lpstr>Calibri</vt:lpstr>
      <vt:lpstr>Century Gothic</vt:lpstr>
      <vt:lpstr>Wingdings</vt:lpstr>
      <vt:lpstr>Wingdings 3</vt:lpstr>
      <vt:lpstr>Haste</vt:lpstr>
      <vt:lpstr>Métodos Controlo de Gestão</vt:lpstr>
      <vt:lpstr>Diana de Jesus, Nº L44543 Dulce Quiala, Nº L44560 Liliana Ramos, Nº L44798 João Sousa, Nº L44902  Lisboa, 21 de Abril de 2015</vt:lpstr>
      <vt:lpstr>Índice</vt:lpstr>
      <vt:lpstr>Índice de Figuras</vt:lpstr>
      <vt:lpstr>O que são Métodos de Controlo de Gestão (MCG)</vt:lpstr>
      <vt:lpstr>Tipos de Controlo</vt:lpstr>
      <vt:lpstr>Usos de MCG</vt:lpstr>
      <vt:lpstr>Relacionamento entre Estratégia e MCG</vt:lpstr>
      <vt:lpstr>Relacionamento entre Estratégia e MCG (2) </vt:lpstr>
      <vt:lpstr>Sistemas Gestão Performance e MCG </vt:lpstr>
      <vt:lpstr>Sistemas Gestão Performance e MCG (2)</vt:lpstr>
      <vt:lpstr>Controlo Orçamental e MCG</vt:lpstr>
      <vt:lpstr>Pesquisa Domínio Orçamental</vt:lpstr>
      <vt:lpstr>Controlo Orçamental e MCG (2)</vt:lpstr>
      <vt:lpstr>Controlo Orçamental e MCG (3)</vt:lpstr>
      <vt:lpstr>Sustentabilidade e SCG </vt:lpstr>
      <vt:lpstr>Sustentabilidade e SCG (2)  </vt:lpstr>
      <vt:lpstr>Impacto dos SCG</vt:lpstr>
      <vt:lpstr>Impacto SCG (2)</vt:lpstr>
      <vt:lpstr>Impacto SICG (3) </vt:lpstr>
      <vt:lpstr>Balanced ScoreCard</vt:lpstr>
      <vt:lpstr>Controlos estratégicos e Financeiros na moldura do Balanced Scorecard</vt:lpstr>
      <vt:lpstr>Controlos estratégicos e Financeiros na moldura do Balanced Scorecard</vt:lpstr>
      <vt:lpstr>Balanced ScoreCard (4)</vt:lpstr>
      <vt:lpstr>Gestão Estratégica: Quatro Processos </vt:lpstr>
      <vt:lpstr>Balanced ScoreCard (6)</vt:lpstr>
      <vt:lpstr>Exemplo Mapa Estratégico</vt:lpstr>
      <vt:lpstr>Balanced ScoreCard (7)</vt:lpstr>
      <vt:lpstr>Balanced ScoreCard (8)</vt:lpstr>
      <vt:lpstr>Bibliografia</vt:lpstr>
      <vt:lpstr>Obrigado!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Controlo de Gestão</dc:title>
  <dc:creator>ErmelindaJesus</dc:creator>
  <cp:lastModifiedBy>ErmelindaJesus</cp:lastModifiedBy>
  <cp:revision>71</cp:revision>
  <dcterms:created xsi:type="dcterms:W3CDTF">2015-04-20T13:38:05Z</dcterms:created>
  <dcterms:modified xsi:type="dcterms:W3CDTF">2015-05-06T11:33:06Z</dcterms:modified>
</cp:coreProperties>
</file>