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9" r:id="rId4"/>
    <p:sldId id="291" r:id="rId5"/>
    <p:sldId id="270" r:id="rId6"/>
    <p:sldId id="271" r:id="rId7"/>
    <p:sldId id="274" r:id="rId8"/>
    <p:sldId id="272" r:id="rId9"/>
    <p:sldId id="29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3" r:id="rId22"/>
    <p:sldId id="285" r:id="rId23"/>
    <p:sldId id="286" r:id="rId24"/>
    <p:sldId id="287" r:id="rId25"/>
    <p:sldId id="288" r:id="rId26"/>
    <p:sldId id="294" r:id="rId27"/>
    <p:sldId id="289" r:id="rId28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1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1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70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AFAC0C77-0831-44A6-A83F-304554C2AF9E}" type="datetimeFigureOut">
              <a:rPr lang="pt-PT"/>
              <a:pPr/>
              <a:t>23/03/2015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EC2E58B4-5D5D-4C69-A593-4190FB8594B1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7648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755650" y="2852738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Faça clique para editar o estilo</a:t>
            </a:r>
            <a:endParaRPr lang="pt-PT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pt-PT" dirty="0" err="1" smtClean="0"/>
              <a:t>Clique para editar o estilo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30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32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33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34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35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3939920"/>
          </a:xfrm>
        </p:spPr>
        <p:txBody>
          <a:bodyPr lIns="7200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5582994" cy="3939920"/>
          </a:xfrm>
        </p:spPr>
        <p:txBody>
          <a:bodyPr lIns="7200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6444208" y="2060848"/>
            <a:ext cx="2318538" cy="3939920"/>
          </a:xfrm>
        </p:spPr>
        <p:txBody>
          <a:bodyPr lIns="7200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 smtClean="0"/>
              <a:t>Clique para editar os estilos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3131840" y="2060848"/>
            <a:ext cx="5582994" cy="3939920"/>
          </a:xfrm>
        </p:spPr>
        <p:txBody>
          <a:bodyPr lIns="7200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323528" y="2060848"/>
            <a:ext cx="2318538" cy="3939920"/>
          </a:xfrm>
        </p:spPr>
        <p:txBody>
          <a:bodyPr lIns="7200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 smtClean="0"/>
              <a:t>Clique para editar os estilos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ontra capa licenciatura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4427538" y="2924175"/>
            <a:ext cx="2520950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500" dirty="0" smtClean="0">
                <a:cs typeface="+mn-cs"/>
              </a:rPr>
              <a:t>www.iseg.utl.pt</a:t>
            </a:r>
            <a:endParaRPr lang="pt-PT" sz="2500" dirty="0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P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7AF848-522F-40C2-B84D-916AAEA19A97}" type="datetimeFigureOut">
              <a:rPr lang="pt-PT"/>
              <a:pPr>
                <a:defRPr/>
              </a:pPr>
              <a:t>23/03/2015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314110-FB1E-4A0F-AD6A-152E9FD2EFA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ubtitle 1"/>
          <p:cNvSpPr>
            <a:spLocks noGrp="1"/>
          </p:cNvSpPr>
          <p:nvPr>
            <p:ph type="subTitle" idx="1"/>
          </p:nvPr>
        </p:nvSpPr>
        <p:spPr>
          <a:xfrm>
            <a:off x="179388" y="1844675"/>
            <a:ext cx="5184775" cy="995363"/>
          </a:xfrm>
        </p:spPr>
        <p:txBody>
          <a:bodyPr/>
          <a:lstStyle/>
          <a:p>
            <a:pPr eaLnBrk="1" hangingPunct="1"/>
            <a:r>
              <a:rPr lang="pt-PT" sz="2400" smtClean="0"/>
              <a:t>Strategic Management</a:t>
            </a:r>
          </a:p>
          <a:p>
            <a:pPr eaLnBrk="1" hangingPunct="1"/>
            <a:r>
              <a:rPr lang="en-US" sz="2000" smtClean="0"/>
              <a:t>Undergraduate course in Management</a:t>
            </a:r>
            <a:endParaRPr lang="pt-PT" sz="2400" smtClean="0"/>
          </a:p>
        </p:txBody>
      </p:sp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755650" y="2924175"/>
            <a:ext cx="4464050" cy="576263"/>
          </a:xfrm>
        </p:spPr>
        <p:txBody>
          <a:bodyPr/>
          <a:lstStyle/>
          <a:p>
            <a:pPr eaLnBrk="1" hangingPunct="1"/>
            <a:r>
              <a:rPr lang="pt-PT" sz="1800" dirty="0" smtClean="0"/>
              <a:t>Telmo Francisco Vieira </a:t>
            </a:r>
            <a:endParaRPr lang="pt-PT" sz="1600" dirty="0" smtClean="0"/>
          </a:p>
        </p:txBody>
      </p:sp>
      <p:sp>
        <p:nvSpPr>
          <p:cNvPr id="92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4213" y="3646488"/>
            <a:ext cx="1655762" cy="503237"/>
          </a:xfrm>
        </p:spPr>
        <p:txBody>
          <a:bodyPr/>
          <a:lstStyle/>
          <a:p>
            <a:pPr eaLnBrk="1" hangingPunct="1"/>
            <a:r>
              <a:rPr lang="pt-PT" dirty="0" smtClean="0"/>
              <a:t>2014/2015</a:t>
            </a: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Manager </a:t>
            </a:r>
            <a:r>
              <a:rPr lang="en-US" sz="2400" b="1" dirty="0">
                <a:solidFill>
                  <a:schemeClr val="bg1"/>
                </a:solidFill>
                <a:latin typeface="Franklin Gothic Book" pitchFamily="34" charset="0"/>
              </a:rPr>
              <a:t>and Shareholder Risk </a:t>
            </a:r>
            <a:br>
              <a:rPr lang="en-US" sz="2400" b="1" dirty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Franklin Gothic Book" pitchFamily="34" charset="0"/>
              </a:rPr>
              <a:t>and Diversification</a:t>
            </a:r>
          </a:p>
        </p:txBody>
      </p:sp>
      <p:pic>
        <p:nvPicPr>
          <p:cNvPr id="4" name="Picture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268760"/>
            <a:ext cx="7029450" cy="5100638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16905"/>
            <a:ext cx="5256212" cy="8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Separation of Ownership and Managerial Control (cont’d)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412" y="1700808"/>
            <a:ext cx="84970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dirty="0" smtClean="0">
                <a:solidFill>
                  <a:srgbClr val="990000"/>
                </a:solidFill>
                <a:latin typeface="Franklin Gothic Book" pitchFamily="34" charset="0"/>
              </a:rPr>
              <a:t>Agency costs and governance mechanisms</a:t>
            </a:r>
            <a:endParaRPr lang="en-US" altLang="zh-CN" sz="2200" dirty="0" smtClean="0">
              <a:solidFill>
                <a:srgbClr val="0066CC"/>
              </a:solidFill>
              <a:latin typeface="Franklin Gothic Book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Sum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of incentive costs, monitoring costs, enforcement costs, and individual financial losses incurred by principals, because governance mechanisms cannot guarantee total compliance by the agent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Costs associated with agency relationships, and effective governance mechanisms should be employed to improve managerial decision making and strategic effectiveness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Sarbanes-Oxley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Ownership concentration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79388" y="1341438"/>
            <a:ext cx="87852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2288" lvl="1" indent="-3429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200" b="1" dirty="0" smtClean="0">
                <a:solidFill>
                  <a:srgbClr val="C1131E"/>
                </a:solidFill>
                <a:latin typeface="Franklin Gothic Book" pitchFamily="34" charset="0"/>
              </a:rPr>
              <a:t>Introduction</a:t>
            </a:r>
            <a:r>
              <a:rPr lang="en-US" sz="2200" b="1" dirty="0">
                <a:solidFill>
                  <a:srgbClr val="C1131E"/>
                </a:solidFill>
                <a:latin typeface="Franklin Gothic Book" pitchFamily="34" charset="0"/>
              </a:rPr>
              <a:t>:  Key concepts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Ownership Concentration: Governance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mechanism defined by both the number of large-block shareholders and the total percentage of shares they own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Large Block Shareholders: Shareholders owning a concentration of at least 5 percent of a corporation’s issued shares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Institutional Owners: Financial institutions such as stock mutual funds and pension funds that control large-block shareholder positions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(these Inst. Owners have a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growing influence: a) provides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size to influence strategy and the incentive to discipline ineffective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managers; b) Increased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shareholder activism supported by SEC rulings in support of shareholder involvement and control of managerial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decisions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The Board of Directors (BOD)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341438"/>
            <a:ext cx="87852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2288" lvl="1" indent="-3429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200" b="1" dirty="0" smtClean="0">
                <a:solidFill>
                  <a:srgbClr val="C1131E"/>
                </a:solidFill>
                <a:latin typeface="Franklin Gothic Book" pitchFamily="34" charset="0"/>
              </a:rPr>
              <a:t>Introduction</a:t>
            </a:r>
            <a:endParaRPr lang="en-US" sz="2200" b="1" dirty="0">
              <a:solidFill>
                <a:srgbClr val="C1131E"/>
              </a:solidFill>
              <a:latin typeface="Franklin Gothic Book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Group of shareholder-elected individuals (usually called ‘directors’) whose primary responsibility is to act in the owners’ interests by formally monitoring and controlling the corporation’s top-level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executives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As stewards of an organization's resources, an effective and well-structured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BOD can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influence the performance of a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firm: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Oversee managers to ensure the company is operated in ways to maximize shareholder wealth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Direct the affairs of the organization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Punish and reward managers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Protect shareholders’ rights and interests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Protect owners from managerial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opportunism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Three types: 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Insider, related outsider and outsider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The Board of Directors (Cont’d)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341438"/>
            <a:ext cx="87852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 smtClean="0">
                <a:solidFill>
                  <a:srgbClr val="C1131E"/>
                </a:solidFill>
                <a:latin typeface="Franklin Gothic Book" pitchFamily="34" charset="0"/>
              </a:rPr>
              <a:t>Historically</a:t>
            </a:r>
            <a:r>
              <a:rPr lang="en-US" sz="2200" b="1" dirty="0">
                <a:solidFill>
                  <a:srgbClr val="C1131E"/>
                </a:solidFill>
                <a:latin typeface="Franklin Gothic Book" pitchFamily="34" charset="0"/>
              </a:rPr>
              <a:t>, BOD dominated by inside managers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Managers suspected of using their power to select and compensate directors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NYSE implemented an audit committee rule requiring outside directors to head audit committee (a response to SEC’s proposal requiring audit committees be made up of outside directors)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Sarbanes-Oxley Act passed leading to BOD changes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Corporate governance becoming more intense through BOD mechanism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BOD scandals led to trend of separating roles of CEO and Board Chairperson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The Board of Directors (Cont’d)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124744"/>
            <a:ext cx="8785225" cy="539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 smtClean="0">
                <a:solidFill>
                  <a:srgbClr val="C1131E"/>
                </a:solidFill>
                <a:latin typeface="Franklin Gothic Book" pitchFamily="34" charset="0"/>
              </a:rPr>
              <a:t>Outside directors</a:t>
            </a:r>
            <a:endParaRPr lang="en-US" sz="2200" b="1" dirty="0">
              <a:solidFill>
                <a:srgbClr val="C1131E"/>
              </a:solidFill>
              <a:latin typeface="Franklin Gothic Book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Improve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weak managerial monitoring and control that corresponds to inside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directors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Tend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to emphasize financial controls, to the detriment of risk-related decisions by managers, as they do not have access to daily operations and a high level of information about managers and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strategy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Large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number of outsiders can create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problems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Limited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contact with the firm’s day-to-day operations and incomplete information about managers ….</a:t>
            </a:r>
          </a:p>
          <a:p>
            <a:pPr lvl="2"/>
            <a:r>
              <a:rPr lang="en-US" dirty="0">
                <a:solidFill>
                  <a:srgbClr val="0066CC"/>
                </a:solidFill>
                <a:latin typeface="Franklin Gothic Book" pitchFamily="34" charset="0"/>
              </a:rPr>
              <a:t>….results in ineffective assessments of managerial decisions and initiatives</a:t>
            </a:r>
          </a:p>
          <a:p>
            <a:pPr lvl="2"/>
            <a:r>
              <a:rPr lang="en-US" dirty="0">
                <a:solidFill>
                  <a:srgbClr val="0066CC"/>
                </a:solidFill>
                <a:latin typeface="Franklin Gothic Book" pitchFamily="34" charset="0"/>
              </a:rPr>
              <a:t>…. </a:t>
            </a:r>
            <a:r>
              <a:rPr lang="en-US" dirty="0" smtClean="0">
                <a:solidFill>
                  <a:srgbClr val="0066CC"/>
                </a:solidFill>
                <a:latin typeface="Franklin Gothic Book" pitchFamily="34" charset="0"/>
              </a:rPr>
              <a:t>leads </a:t>
            </a:r>
            <a:r>
              <a:rPr lang="en-US" dirty="0">
                <a:solidFill>
                  <a:srgbClr val="0066CC"/>
                </a:solidFill>
                <a:latin typeface="Franklin Gothic Book" pitchFamily="34" charset="0"/>
              </a:rPr>
              <a:t>to an emphasis on financial, as opposed to strategic, controls to gather performance information to evaluate performance of managers &amp; business units, which could reduce R&amp;D investments, increase diversification, and pursue higher compensation to offset their employment </a:t>
            </a:r>
            <a:r>
              <a:rPr lang="en-US" dirty="0" smtClean="0">
                <a:solidFill>
                  <a:srgbClr val="0066CC"/>
                </a:solidFill>
                <a:latin typeface="Franklin Gothic Book" pitchFamily="34" charset="0"/>
              </a:rPr>
              <a:t>risk</a:t>
            </a:r>
            <a:endParaRPr lang="en-US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The Board of Directors (Cont’d)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124744"/>
            <a:ext cx="8785225" cy="539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 smtClean="0">
                <a:solidFill>
                  <a:srgbClr val="C1131E"/>
                </a:solidFill>
                <a:latin typeface="Franklin Gothic Book" pitchFamily="34" charset="0"/>
              </a:rPr>
              <a:t>Enhancing </a:t>
            </a:r>
            <a:r>
              <a:rPr lang="en-US" sz="2200" b="1" dirty="0">
                <a:solidFill>
                  <a:srgbClr val="C1131E"/>
                </a:solidFill>
                <a:latin typeface="Franklin Gothic Book" pitchFamily="34" charset="0"/>
              </a:rPr>
              <a:t>BOD effectiveness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Increased diversity in board members’ backgrounds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Establishment and consistent use of formal processes to evaluate the board’s performance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Creation of a “lead director” role that has strong agenda-setting and oversight powers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Modified compensation of directors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Requires that directors own significant stakes in the company in order to keep focused on shareholder interests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Executive Compensation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24744"/>
            <a:ext cx="8785225" cy="539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Governance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mechanism that seeks to align the interests of top managers and owners through salaries, bonuses, and long-term incentive compensation, such as stock awards and stock options 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Thought to be excessive and out of line with performance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Alignment of pay and performance: complicated board responsibility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The effectiveness of pay plans as a governance mechanism is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suspect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The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effectiveness of executive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compensation is complicated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, especially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the long-term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incentive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one: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The quality of complex and </a:t>
            </a:r>
            <a:r>
              <a:rPr lang="en-US" altLang="zh-CN" sz="2200" dirty="0" err="1">
                <a:solidFill>
                  <a:srgbClr val="0066CC"/>
                </a:solidFill>
                <a:latin typeface="Franklin Gothic Book" pitchFamily="34" charset="0"/>
              </a:rPr>
              <a:t>nonroutine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 strategic decisions that top-level managers make is difficult to evaluate 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Decisions affect financial outcomes over an extended period, making it difficult to assess the effect of current decisions on corporation performance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External factors affect a firm’s performance in addition to top-level management decisions and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behavior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Executive Compensation (Cont’d)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124744"/>
            <a:ext cx="8785225" cy="539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Effectiveness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of executive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compensation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Performance-based compensation used to motivate decisions that best serve shareholder interest are imperfect in their ability to monitor and control managers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Incentive-based compensation plans intended to increase firm value, in line with shareholder expectations, subject to managerial manipulation to maximize managerial interests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Many plans seemingly designed to maximize manager wealth rather than guarantee a high stock price that aligns the interests of managers and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shareholders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Stock options are highly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popular: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 err="1">
                <a:solidFill>
                  <a:srgbClr val="0066CC"/>
                </a:solidFill>
                <a:latin typeface="Franklin Gothic Book" pitchFamily="34" charset="0"/>
              </a:rPr>
              <a:t>Repricing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:  strike price value of options is commonly lowered from its original position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Backdating: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options grant is commonly dated earlier than actually drawn up to ensure an attractive exercise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price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15888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Franklin Gothic Book" pitchFamily="34" charset="0"/>
              </a:rPr>
              <a:t>Chapter </a:t>
            </a: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10.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357188" y="2276475"/>
            <a:ext cx="8429625" cy="3724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Define CG and its monitor/control of managers’ decisions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Separation between ownership and management control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Agency relationship and managerial opportunism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Three internal governance mechanisms used to monitor/control management decisions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1131E"/>
                </a:solidFill>
                <a:latin typeface="Franklin Gothic Book" pitchFamily="34" charset="0"/>
              </a:rPr>
              <a:t>External governance mechanism: The market for corporate control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International corporate governance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How CG fosters ethical strategic decisions</a:t>
            </a:r>
            <a:endParaRPr lang="en-US" sz="2000" dirty="0">
              <a:solidFill>
                <a:srgbClr val="C1131E"/>
              </a:solidFill>
              <a:latin typeface="Franklin Gothic Book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850" y="1268413"/>
            <a:ext cx="3168650" cy="64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1131E"/>
                </a:solidFill>
                <a:latin typeface="Franklin Gothic Book" pitchFamily="34" charset="0"/>
              </a:rPr>
              <a:t>Seven content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9"/>
          <p:cNvSpPr>
            <a:spLocks/>
          </p:cNvSpPr>
          <p:nvPr/>
        </p:nvSpPr>
        <p:spPr bwMode="auto">
          <a:xfrm>
            <a:off x="179388" y="115888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Franklin Gothic Book" pitchFamily="34" charset="0"/>
              </a:rPr>
              <a:t>Chapter </a:t>
            </a: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10.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1266" name="Text Placeholder 9"/>
          <p:cNvSpPr>
            <a:spLocks noGrp="1"/>
          </p:cNvSpPr>
          <p:nvPr>
            <p:ph type="body" idx="13"/>
          </p:nvPr>
        </p:nvSpPr>
        <p:spPr>
          <a:xfrm>
            <a:off x="357188" y="2276475"/>
            <a:ext cx="8429625" cy="3724275"/>
          </a:xfrm>
        </p:spPr>
        <p:txBody>
          <a:bodyPr/>
          <a:lstStyle/>
          <a:p>
            <a:pPr lvl="1"/>
            <a:r>
              <a:rPr lang="en-US" sz="2000" b="1" dirty="0" smtClean="0">
                <a:solidFill>
                  <a:srgbClr val="C1131E"/>
                </a:solidFill>
                <a:latin typeface="Franklin Gothic Book" pitchFamily="34" charset="0"/>
              </a:rPr>
              <a:t>Define </a:t>
            </a:r>
            <a:r>
              <a:rPr lang="en-US" sz="2000" b="1" dirty="0">
                <a:solidFill>
                  <a:srgbClr val="C1131E"/>
                </a:solidFill>
                <a:latin typeface="Franklin Gothic Book" pitchFamily="34" charset="0"/>
              </a:rPr>
              <a:t>CG and its monitor/control of managers’ decisions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Separation between ownership and management control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Agency relationship and managerial opportunism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Three internal governance mechanisms used to monitor/control management decisions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External governance mechanism</a:t>
            </a: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: </a:t>
            </a:r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The market for corporate control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International corporate governance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How CG fosters ethical strategic decisions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3168650" cy="642937"/>
          </a:xfrm>
        </p:spPr>
        <p:txBody>
          <a:bodyPr/>
          <a:lstStyle/>
          <a:p>
            <a:r>
              <a:rPr lang="en-US" sz="2400" b="1" dirty="0" smtClean="0"/>
              <a:t>Seven content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/>
          </p:cNvSpPr>
          <p:nvPr/>
        </p:nvSpPr>
        <p:spPr bwMode="auto">
          <a:xfrm>
            <a:off x="107504" y="116632"/>
            <a:ext cx="5472559" cy="79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  <a:sym typeface="Gill Sans"/>
              </a:rPr>
              <a:t>Market for Corporate Control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  <a:sym typeface="Gill San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24744"/>
            <a:ext cx="8785225" cy="539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</a:pP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Definition</a:t>
            </a:r>
            <a:endParaRPr lang="en-US" dirty="0">
              <a:solidFill>
                <a:srgbClr val="990000"/>
              </a:solidFill>
              <a:latin typeface="Franklin Gothic Book" pitchFamily="34" charset="0"/>
            </a:endParaRP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External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governance mechanism consisting of a set of potential owners seeking to acquire undervalued firms and earn above-average returns on their investments (becomes active when a firm’s internal controls fail)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Need (for external mechanisms) exists to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address weak internal corporate governance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correct suboptimal performance relative to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competitors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discipline ineffective or opportunistic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managers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External mechanisms are less precise than internal governance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mechanisms</a:t>
            </a:r>
          </a:p>
          <a:p>
            <a:endParaRPr lang="en-US" sz="2400" dirty="0" smtClean="0">
              <a:solidFill>
                <a:srgbClr val="C1131E"/>
              </a:solidFill>
              <a:latin typeface="Franklin Gothic Book" pitchFamily="34" charset="0"/>
            </a:endParaRPr>
          </a:p>
          <a:p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Managerial </a:t>
            </a:r>
            <a:r>
              <a:rPr lang="en-US" sz="2400" dirty="0">
                <a:solidFill>
                  <a:srgbClr val="C1131E"/>
                </a:solidFill>
                <a:latin typeface="Franklin Gothic Book" pitchFamily="34" charset="0"/>
              </a:rPr>
              <a:t>defense </a:t>
            </a: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tactics (hostile </a:t>
            </a:r>
            <a:r>
              <a:rPr lang="en-US" sz="2400" dirty="0">
                <a:solidFill>
                  <a:srgbClr val="C1131E"/>
                </a:solidFill>
                <a:latin typeface="Franklin Gothic Book" pitchFamily="34" charset="0"/>
              </a:rPr>
              <a:t>takeovers are the major </a:t>
            </a: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activity, but not always </a:t>
            </a:r>
            <a:r>
              <a:rPr lang="en-US" sz="2400" dirty="0">
                <a:solidFill>
                  <a:srgbClr val="C1131E"/>
                </a:solidFill>
                <a:latin typeface="Franklin Gothic Book" pitchFamily="34" charset="0"/>
              </a:rPr>
              <a:t>due to poor </a:t>
            </a: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performance)</a:t>
            </a:r>
          </a:p>
          <a:p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Consequent </a:t>
            </a:r>
            <a:r>
              <a:rPr lang="en-US" sz="2400" dirty="0">
                <a:solidFill>
                  <a:srgbClr val="C1131E"/>
                </a:solidFill>
                <a:latin typeface="Franklin Gothic Book" pitchFamily="34" charset="0"/>
              </a:rPr>
              <a:t>to tactics are the defenses  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C1131E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15888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Franklin Gothic Book" pitchFamily="34" charset="0"/>
              </a:rPr>
              <a:t>Chapter </a:t>
            </a: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10.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357188" y="2276475"/>
            <a:ext cx="8429625" cy="3724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Define CG and its monitor/control of managers’ decisions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Separation between ownership and management control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Agency relationship and managerial opportunism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Three internal governance mechanisms used to monitor/control management decisions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External governance mechanism: The market for corporate control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1131E"/>
                </a:solidFill>
                <a:latin typeface="Franklin Gothic Book" pitchFamily="34" charset="0"/>
              </a:rPr>
              <a:t>International corporate governance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How CG fosters ethical strategic decisions</a:t>
            </a:r>
            <a:endParaRPr lang="en-US" sz="2000" dirty="0">
              <a:solidFill>
                <a:srgbClr val="C1131E"/>
              </a:solidFill>
              <a:latin typeface="Franklin Gothic Book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850" y="1268413"/>
            <a:ext cx="3168650" cy="64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1131E"/>
                </a:solidFill>
                <a:latin typeface="Franklin Gothic Book" pitchFamily="34" charset="0"/>
              </a:rPr>
              <a:t>Seven content areas</a:t>
            </a:r>
          </a:p>
        </p:txBody>
      </p:sp>
    </p:spTree>
    <p:extLst>
      <p:ext uri="{BB962C8B-B14F-4D97-AF65-F5344CB8AC3E}">
        <p14:creationId xmlns:p14="http://schemas.microsoft.com/office/powerpoint/2010/main" val="35366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Placeholder 9"/>
          <p:cNvSpPr>
            <a:spLocks/>
          </p:cNvSpPr>
          <p:nvPr/>
        </p:nvSpPr>
        <p:spPr bwMode="auto">
          <a:xfrm>
            <a:off x="0" y="0"/>
            <a:ext cx="55800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  <a:sym typeface="Gill Sans"/>
              </a:rPr>
              <a:t>International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  <a:sym typeface="Gill Sans"/>
            </a:endParaRP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79388" y="1628775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</a:pP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Corporate </a:t>
            </a:r>
            <a:r>
              <a:rPr lang="en-US" sz="2400" dirty="0">
                <a:solidFill>
                  <a:srgbClr val="C1131E"/>
                </a:solidFill>
                <a:latin typeface="Franklin Gothic Book" pitchFamily="34" charset="0"/>
              </a:rPr>
              <a:t>Governance in Germany 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Concentration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of ownership is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strong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Banks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exercise significant power as a source of financing for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firms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Two-tiered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board structures, required for larger employers, place responsibility for monitoring and controlling managerial decisions and actions with separate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groups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Power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sharing includes representation from the community as well as unions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/>
          </p:cNvSpPr>
          <p:nvPr/>
        </p:nvSpPr>
        <p:spPr bwMode="auto">
          <a:xfrm>
            <a:off x="0" y="0"/>
            <a:ext cx="55800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  <a:sym typeface="Gill Sans"/>
              </a:rPr>
              <a:t>International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  <a:sym typeface="Gill San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628775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</a:pP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Corporate </a:t>
            </a:r>
            <a:r>
              <a:rPr lang="en-US" sz="2400" dirty="0">
                <a:solidFill>
                  <a:srgbClr val="C1131E"/>
                </a:solidFill>
                <a:latin typeface="Franklin Gothic Book" pitchFamily="34" charset="0"/>
              </a:rPr>
              <a:t>Governance in </a:t>
            </a: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Japan</a:t>
            </a:r>
            <a:endParaRPr lang="en-US" sz="2400" dirty="0">
              <a:solidFill>
                <a:srgbClr val="C1131E"/>
              </a:solidFill>
              <a:latin typeface="Franklin Gothic Book" pitchFamily="34" charset="0"/>
            </a:endParaRP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Cultural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concepts of obligation, family, and consensus affect attitudes toward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governance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Close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relationships between stakeholders and a company are manifested in cross-shareholding, and can negatively impact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efficiencies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Banks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play an important role in financing and monitoring large public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firms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Despite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the counter-cultural nature of corporate takeovers, changes in corporate governance have introduced this practice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0" y="0"/>
            <a:ext cx="55800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  <a:sym typeface="Gill Sans"/>
              </a:rPr>
              <a:t>International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  <a:sym typeface="Gill San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628775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</a:pP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Corporate </a:t>
            </a:r>
            <a:r>
              <a:rPr lang="en-US" sz="2400" dirty="0">
                <a:solidFill>
                  <a:srgbClr val="C1131E"/>
                </a:solidFill>
                <a:latin typeface="Franklin Gothic Book" pitchFamily="34" charset="0"/>
              </a:rPr>
              <a:t>Governance in </a:t>
            </a:r>
            <a:r>
              <a:rPr lang="en-US" sz="2400" dirty="0" smtClean="0">
                <a:solidFill>
                  <a:srgbClr val="C1131E"/>
                </a:solidFill>
                <a:latin typeface="Franklin Gothic Book" pitchFamily="34" charset="0"/>
              </a:rPr>
              <a:t>China</a:t>
            </a:r>
            <a:endParaRPr lang="en-US" sz="2400" dirty="0">
              <a:solidFill>
                <a:srgbClr val="C1131E"/>
              </a:solidFill>
              <a:latin typeface="Franklin Gothic Book" pitchFamily="34" charset="0"/>
            </a:endParaRP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Undergone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major changes over the past decade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Privatization of business and the development and integrity of equity market  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The state dominates the strategies that most firms employ.  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Firms with higher state ownership have lower market value and more volatility than those with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less (due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to the fact that the state is imposing social goals on these firms and executives are not trying to maximize shareholder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wealth)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Moving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toward a Western-style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model (Chinese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executives are being compensated based on firm financial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performance)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/>
          </p:cNvSpPr>
          <p:nvPr/>
        </p:nvSpPr>
        <p:spPr bwMode="auto">
          <a:xfrm>
            <a:off x="0" y="0"/>
            <a:ext cx="55800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  <a:sym typeface="Gill Sans"/>
              </a:rPr>
              <a:t>Global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  <a:sym typeface="Gill San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628775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Relatively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uniform governance structures are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evolving</a:t>
            </a: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These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structures are moving closer to the U.S. corporate governance model  </a:t>
            </a:r>
            <a:endParaRPr lang="en-US" sz="2200" dirty="0" smtClean="0">
              <a:solidFill>
                <a:srgbClr val="0066CC"/>
              </a:solidFill>
              <a:latin typeface="Franklin Gothic Book" pitchFamily="34" charset="0"/>
            </a:endParaRPr>
          </a:p>
          <a:p>
            <a:pPr marL="522288" lvl="1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Although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implementation is slower, merging with U.S. practices is occurring even in transitional economies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15888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Franklin Gothic Book" pitchFamily="34" charset="0"/>
              </a:rPr>
              <a:t>Chapter </a:t>
            </a: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10.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357188" y="2276475"/>
            <a:ext cx="8429625" cy="3724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Define CG and its monitor/control of managers’ decisions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Separation between ownership and management control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Agency relationship and managerial opportunism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Three internal governance mechanisms used to monitor/control management decisions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External governance mechanism: The market for corporate control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International corporate governance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1131E"/>
                </a:solidFill>
                <a:latin typeface="Franklin Gothic Book" pitchFamily="34" charset="0"/>
              </a:rPr>
              <a:t>How CG fosters ethical strategic decisions</a:t>
            </a:r>
            <a:endParaRPr lang="en-US" sz="2000" b="1" dirty="0">
              <a:solidFill>
                <a:srgbClr val="C1131E"/>
              </a:solidFill>
              <a:latin typeface="Franklin Gothic Book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850" y="1268413"/>
            <a:ext cx="3168650" cy="64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1131E"/>
                </a:solidFill>
                <a:latin typeface="Franklin Gothic Book" pitchFamily="34" charset="0"/>
              </a:rPr>
              <a:t>Seven content areas</a:t>
            </a:r>
          </a:p>
        </p:txBody>
      </p:sp>
    </p:spTree>
    <p:extLst>
      <p:ext uri="{BB962C8B-B14F-4D97-AF65-F5344CB8AC3E}">
        <p14:creationId xmlns:p14="http://schemas.microsoft.com/office/powerpoint/2010/main" val="24319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Placeholder 9"/>
          <p:cNvSpPr>
            <a:spLocks/>
          </p:cNvSpPr>
          <p:nvPr/>
        </p:nvSpPr>
        <p:spPr bwMode="auto">
          <a:xfrm>
            <a:off x="0" y="0"/>
            <a:ext cx="55800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  <a:sym typeface="Gill Sans"/>
              </a:rPr>
              <a:t>Governance Mechanisms and Ethical </a:t>
            </a:r>
            <a:r>
              <a:rPr lang="en-US" sz="2400" b="1" dirty="0" err="1" smtClean="0">
                <a:solidFill>
                  <a:schemeClr val="bg1"/>
                </a:solidFill>
                <a:latin typeface="Franklin Gothic Book" pitchFamily="34" charset="0"/>
                <a:sym typeface="Gill Sans"/>
              </a:rPr>
              <a:t>Behaviour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  <a:sym typeface="Gill Sans"/>
            </a:endParaRP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79388" y="1124745"/>
            <a:ext cx="8785225" cy="547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It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is important to serve the interest of the firms’ multiple stakeholder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groups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In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the U.S., shareholders (in the capital market stakeholder group) are  the most important stakeholder group served by the board of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directors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Governance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mechanisms focus on control of managerial decisions to protect shareholders’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interests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Product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market stakeholders (customers, suppliers and host communities) and organizational stakeholders (managerial and non-managerial employees) are also important stakeholder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groups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Although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the idea is subject to debate, some believe that ethically responsible companies design and use governance mechanisms that serve all stakeholders’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interests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C1131E"/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Importance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of maintaining ethical behavior through governance mechanisms – just remember Enron and Arthur Andersen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!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179388" y="1270000"/>
            <a:ext cx="882015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dirty="0" smtClean="0">
                <a:solidFill>
                  <a:srgbClr val="990000"/>
                </a:solidFill>
                <a:latin typeface="Franklin Gothic Book" pitchFamily="34" charset="0"/>
              </a:rPr>
              <a:t>Corporate </a:t>
            </a:r>
            <a:r>
              <a:rPr lang="en-US" sz="2200" dirty="0">
                <a:solidFill>
                  <a:srgbClr val="990000"/>
                </a:solidFill>
                <a:latin typeface="Franklin Gothic Book" pitchFamily="34" charset="0"/>
              </a:rPr>
              <a:t>Governance (CG)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S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et of mechanisms used to manage the relationships (and conflicting interests) among stakeholders, and to determine and control the strategic direction and performance of organizations (aligning strategic decisions with company values) </a:t>
            </a:r>
          </a:p>
          <a:p>
            <a:pPr lvl="1"/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r>
              <a:rPr lang="en-US" sz="2200" dirty="0">
                <a:solidFill>
                  <a:srgbClr val="990000"/>
                </a:solidFill>
                <a:latin typeface="Franklin Gothic Book" pitchFamily="34" charset="0"/>
              </a:rPr>
              <a:t>Effective CG is of interest to nations as it reflects societal standards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Firms’ shareholders are treated as key stakeholders as they are the company’s legal owners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Effective governance can lead to competitive advantage</a:t>
            </a:r>
          </a:p>
        </p:txBody>
      </p:sp>
      <p:sp>
        <p:nvSpPr>
          <p:cNvPr id="13314" name="Text Placeholder 9"/>
          <p:cNvSpPr>
            <a:spLocks/>
          </p:cNvSpPr>
          <p:nvPr/>
        </p:nvSpPr>
        <p:spPr bwMode="auto">
          <a:xfrm>
            <a:off x="179388" y="188913"/>
            <a:ext cx="5256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Introduction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9"/>
          <p:cNvSpPr>
            <a:spLocks/>
          </p:cNvSpPr>
          <p:nvPr/>
        </p:nvSpPr>
        <p:spPr bwMode="auto">
          <a:xfrm>
            <a:off x="179388" y="115888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Franklin Gothic Book" pitchFamily="34" charset="0"/>
              </a:rPr>
              <a:t>Chapter </a:t>
            </a: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10. Corporate Governance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1266" name="Text Placeholder 9"/>
          <p:cNvSpPr>
            <a:spLocks noGrp="1"/>
          </p:cNvSpPr>
          <p:nvPr>
            <p:ph type="body" idx="13"/>
          </p:nvPr>
        </p:nvSpPr>
        <p:spPr>
          <a:xfrm>
            <a:off x="357188" y="2276475"/>
            <a:ext cx="8429625" cy="3724275"/>
          </a:xfrm>
        </p:spPr>
        <p:txBody>
          <a:bodyPr/>
          <a:lstStyle/>
          <a:p>
            <a:pPr lvl="1"/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Define </a:t>
            </a:r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CG and its monitor/control of managers’ decisions</a:t>
            </a:r>
          </a:p>
          <a:p>
            <a:pPr lvl="1"/>
            <a:r>
              <a:rPr lang="en-US" sz="2000" b="1" dirty="0">
                <a:solidFill>
                  <a:srgbClr val="C1131E"/>
                </a:solidFill>
                <a:latin typeface="Franklin Gothic Book" pitchFamily="34" charset="0"/>
              </a:rPr>
              <a:t>Separation between ownership and management control</a:t>
            </a:r>
          </a:p>
          <a:p>
            <a:pPr lvl="1"/>
            <a:r>
              <a:rPr lang="en-US" sz="2000" b="1" dirty="0">
                <a:solidFill>
                  <a:srgbClr val="C1131E"/>
                </a:solidFill>
                <a:latin typeface="Franklin Gothic Book" pitchFamily="34" charset="0"/>
              </a:rPr>
              <a:t>Agency relationship and managerial opportunism</a:t>
            </a:r>
          </a:p>
          <a:p>
            <a:pPr lvl="1"/>
            <a:r>
              <a:rPr lang="en-US" sz="2000" b="1" dirty="0">
                <a:solidFill>
                  <a:srgbClr val="C1131E"/>
                </a:solidFill>
                <a:latin typeface="Franklin Gothic Book" pitchFamily="34" charset="0"/>
              </a:rPr>
              <a:t>Three internal governance mechanisms used to monitor/control management decisions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External governance mechanism: </a:t>
            </a:r>
            <a:r>
              <a:rPr lang="en-US" sz="2000" dirty="0" smtClean="0">
                <a:solidFill>
                  <a:srgbClr val="C1131E"/>
                </a:solidFill>
                <a:latin typeface="Franklin Gothic Book" pitchFamily="34" charset="0"/>
              </a:rPr>
              <a:t>The </a:t>
            </a:r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market for corporate control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International corporate governance</a:t>
            </a:r>
          </a:p>
          <a:p>
            <a:pPr lvl="1"/>
            <a:r>
              <a:rPr lang="en-US" sz="2000" dirty="0">
                <a:solidFill>
                  <a:srgbClr val="C1131E"/>
                </a:solidFill>
                <a:latin typeface="Franklin Gothic Book" pitchFamily="34" charset="0"/>
              </a:rPr>
              <a:t>How CG fosters ethical strategic decisions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3168650" cy="642937"/>
          </a:xfrm>
        </p:spPr>
        <p:txBody>
          <a:bodyPr/>
          <a:lstStyle/>
          <a:p>
            <a:r>
              <a:rPr lang="en-US" sz="2400" b="1" dirty="0" smtClean="0"/>
              <a:t>Seven content areas</a:t>
            </a:r>
          </a:p>
        </p:txBody>
      </p:sp>
    </p:spTree>
    <p:extLst>
      <p:ext uri="{BB962C8B-B14F-4D97-AF65-F5344CB8AC3E}">
        <p14:creationId xmlns:p14="http://schemas.microsoft.com/office/powerpoint/2010/main" val="32716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9"/>
          <p:cNvSpPr>
            <a:spLocks/>
          </p:cNvSpPr>
          <p:nvPr/>
        </p:nvSpPr>
        <p:spPr bwMode="auto">
          <a:xfrm>
            <a:off x="179388" y="116905"/>
            <a:ext cx="5256212" cy="8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Separation of Ownership and Managerial Control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539428" y="1340768"/>
            <a:ext cx="81370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Historically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, firms managed by founder-owners &amp;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descendants 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Separation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of ownership and managerial control allow shareholders to purchase stock, entitling them to income (residual returns) – implies ‘risk’ for this group who manage their investment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risk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Shareholder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value reflected in price of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stock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Small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firms’ managers are high percentage owners, which implies less separation between ownership and management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control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Family-owned businesses face two critical issues:</a:t>
            </a:r>
          </a:p>
          <a:p>
            <a:pPr marL="1257300" lvl="2" indent="-34290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As they grow, they may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not have access to all needed skills to manage the growing firm and maximize its returns, so may need outsiders to improve management</a:t>
            </a:r>
          </a:p>
          <a:p>
            <a:pPr marL="1257300" lvl="2" indent="-34290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They may need to seek outside capital (whereby they give up some ownership control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)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16905"/>
            <a:ext cx="5256212" cy="8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Separation of Ownership and Managerial Control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412" y="1700808"/>
            <a:ext cx="84970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dirty="0" smtClean="0">
                <a:solidFill>
                  <a:srgbClr val="990000"/>
                </a:solidFill>
                <a:latin typeface="Franklin Gothic Book" pitchFamily="34" charset="0"/>
              </a:rPr>
              <a:t>Agency relationships: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Relationships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between business owners (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principals) and decision-making specialists (agents) hired to manage principals' operations and maximize returns on investment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.</a:t>
            </a:r>
          </a:p>
          <a:p>
            <a:endParaRPr lang="en-US" altLang="zh-CN" sz="2200" dirty="0" smtClean="0">
              <a:solidFill>
                <a:srgbClr val="0066CC"/>
              </a:solidFill>
              <a:latin typeface="Franklin Gothic Book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Managerial Opportunism:  Seeking self-interest with guile (i.e., cunning or deceit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) (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Opportunism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:  an attitude and set of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behaviors)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Principals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establish governance and control mechanisms to prevent agents from acting 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opportunistically</a:t>
            </a:r>
            <a:endParaRPr lang="en-US" altLang="zh-CN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1278"/>
            <a:ext cx="9242425" cy="5989638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9"/>
          <p:cNvSpPr>
            <a:spLocks/>
          </p:cNvSpPr>
          <p:nvPr/>
        </p:nvSpPr>
        <p:spPr bwMode="auto">
          <a:xfrm>
            <a:off x="179388" y="116905"/>
            <a:ext cx="5256212" cy="8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An Agency Relationship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16905"/>
            <a:ext cx="5256212" cy="8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Separation of Ownership and Managerial Control (cont’d)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412" y="1700808"/>
            <a:ext cx="84970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dirty="0" smtClean="0">
                <a:solidFill>
                  <a:srgbClr val="990000"/>
                </a:solidFill>
                <a:latin typeface="Franklin Gothic Book" pitchFamily="34" charset="0"/>
              </a:rPr>
              <a:t>Agency problems: Product Diversification</a:t>
            </a:r>
            <a:endParaRPr lang="en-US" altLang="zh-CN" sz="2200" dirty="0" smtClean="0">
              <a:solidFill>
                <a:srgbClr val="0066CC"/>
              </a:solidFill>
              <a:latin typeface="Franklin Gothic Book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Can </a:t>
            </a:r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result in two manager benefits shareholders “don’t </a:t>
            </a:r>
            <a:r>
              <a:rPr lang="en-US" sz="2200" dirty="0" smtClean="0">
                <a:solidFill>
                  <a:srgbClr val="0066CC"/>
                </a:solidFill>
                <a:latin typeface="Franklin Gothic Book" pitchFamily="34" charset="0"/>
              </a:rPr>
              <a:t>enjoy”: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  <a:p>
            <a:pPr lvl="2"/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1. Increase in firm size</a:t>
            </a:r>
          </a:p>
          <a:p>
            <a:pPr lvl="2"/>
            <a:r>
              <a:rPr lang="en-US" sz="2200" dirty="0">
                <a:solidFill>
                  <a:srgbClr val="0066CC"/>
                </a:solidFill>
                <a:latin typeface="Franklin Gothic Book" pitchFamily="34" charset="0"/>
              </a:rPr>
              <a:t>2. Firm portfolio diversification which can reduce top executives’ employment risk (i.e., job loss, loss of compensation and loss of managerial reputation)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D</a:t>
            </a: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iversification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reduces these risks because a firm and its managers are less vulnerable to the reduction in demand associated with a single or limited number of product lines or businesses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/>
          </p:cNvSpPr>
          <p:nvPr/>
        </p:nvSpPr>
        <p:spPr bwMode="auto">
          <a:xfrm>
            <a:off x="179388" y="116905"/>
            <a:ext cx="5256212" cy="8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Franklin Gothic Book" pitchFamily="34" charset="0"/>
              </a:rPr>
              <a:t>Separation of Ownership and Managerial Control (cont’d)</a:t>
            </a:r>
            <a:endParaRPr lang="en-US" sz="2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412" y="1700808"/>
            <a:ext cx="84970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dirty="0" smtClean="0">
                <a:solidFill>
                  <a:srgbClr val="990000"/>
                </a:solidFill>
                <a:latin typeface="Franklin Gothic Book" pitchFamily="34" charset="0"/>
              </a:rPr>
              <a:t>Agency problems: Firm’s free cash flow</a:t>
            </a:r>
            <a:endParaRPr lang="en-US" altLang="zh-CN" sz="2200" dirty="0" smtClean="0">
              <a:solidFill>
                <a:srgbClr val="0066CC"/>
              </a:solidFill>
              <a:latin typeface="Franklin Gothic Book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Resources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remaining after the firm has invested in all projects that have positive net present values within its current businesses </a:t>
            </a:r>
            <a:endParaRPr lang="en-US" altLang="zh-CN" sz="2200" dirty="0" smtClean="0">
              <a:solidFill>
                <a:srgbClr val="0066CC"/>
              </a:solidFill>
              <a:latin typeface="Franklin Gothic Book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66CC"/>
                </a:solidFill>
                <a:latin typeface="Franklin Gothic Book" pitchFamily="34" charset="0"/>
              </a:rPr>
              <a:t>Available 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cash flows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Managerial inclination to </a:t>
            </a:r>
            <a:r>
              <a:rPr lang="en-US" altLang="zh-CN" sz="2200" dirty="0" err="1">
                <a:solidFill>
                  <a:srgbClr val="0066CC"/>
                </a:solidFill>
                <a:latin typeface="Franklin Gothic Book" pitchFamily="34" charset="0"/>
              </a:rPr>
              <a:t>overdiversify</a:t>
            </a: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 can be acted upon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66CC"/>
                </a:solidFill>
                <a:latin typeface="Franklin Gothic Book" pitchFamily="34" charset="0"/>
              </a:rPr>
              <a:t>Shareholders may prefer distribution as dividends, so they can control how the cash is invested</a:t>
            </a:r>
            <a:endParaRPr lang="en-US" sz="2200" dirty="0">
              <a:solidFill>
                <a:srgbClr val="0066CC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1978</Words>
  <Application>Microsoft Office PowerPoint</Application>
  <PresentationFormat>On-screen Show (4:3)</PresentationFormat>
  <Paragraphs>183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Telmo Francisco Vieira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Telmo Vieira</cp:lastModifiedBy>
  <cp:revision>53</cp:revision>
  <dcterms:created xsi:type="dcterms:W3CDTF">2011-09-08T09:34:42Z</dcterms:created>
  <dcterms:modified xsi:type="dcterms:W3CDTF">2015-03-23T16:30:43Z</dcterms:modified>
</cp:coreProperties>
</file>