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6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7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3" r:id="rId2"/>
    <p:sldMasterId id="2147483675" r:id="rId3"/>
    <p:sldMasterId id="2147483687" r:id="rId4"/>
    <p:sldMasterId id="2147483699" r:id="rId5"/>
    <p:sldMasterId id="2147483711" r:id="rId6"/>
  </p:sldMasterIdLst>
  <p:notesMasterIdLst>
    <p:notesMasterId r:id="rId45"/>
  </p:notesMasterIdLst>
  <p:handoutMasterIdLst>
    <p:handoutMasterId r:id="rId46"/>
  </p:handout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1" r:id="rId31"/>
    <p:sldId id="283" r:id="rId32"/>
    <p:sldId id="284" r:id="rId33"/>
    <p:sldId id="285" r:id="rId34"/>
    <p:sldId id="287" r:id="rId35"/>
    <p:sldId id="296" r:id="rId36"/>
    <p:sldId id="288" r:id="rId37"/>
    <p:sldId id="286" r:id="rId38"/>
    <p:sldId id="289" r:id="rId39"/>
    <p:sldId id="290" r:id="rId40"/>
    <p:sldId id="291" r:id="rId41"/>
    <p:sldId id="292" r:id="rId42"/>
    <p:sldId id="293" r:id="rId43"/>
    <p:sldId id="295" r:id="rId44"/>
  </p:sldIdLst>
  <p:sldSz cx="9144000" cy="6858000" type="screen4x3"/>
  <p:notesSz cx="7099300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oleObject" Target="Worksheet%20in%20Session9PortfolioTheory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 err="1"/>
              <a:t>Portfolo</a:t>
            </a:r>
            <a:r>
              <a:rPr lang="en-US" sz="1400" dirty="0"/>
              <a:t> Risk and Return Combinations</a:t>
            </a:r>
          </a:p>
        </c:rich>
      </c:tx>
      <c:layout>
        <c:manualLayout>
          <c:xMode val="edge"/>
          <c:yMode val="edge"/>
          <c:x val="0.203904017356252"/>
          <c:y val="0.053216309298966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9042769857434"/>
          <c:y val="0.205574912891986"/>
          <c:w val="0.773930753564155"/>
          <c:h val="0.5714285714285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'[Worksheet in Session9PortfolioTheory.pptx]Sheet1'!$N$29</c:f>
              <c:strCache>
                <c:ptCount val="1"/>
                <c:pt idx="0">
                  <c:v> Return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90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xVal>
            <c:numRef>
              <c:f>'[Worksheet in Session9PortfolioTheory.pptx]Sheet1'!$M$30:$M$50</c:f>
              <c:numCache>
                <c:formatCode>#,#00%</c:formatCode>
                <c:ptCount val="21"/>
                <c:pt idx="0">
                  <c:v>0.124721912892465</c:v>
                </c:pt>
                <c:pt idx="1">
                  <c:v>0.116405421790491</c:v>
                </c:pt>
                <c:pt idx="2">
                  <c:v>0.1086318962777</c:v>
                </c:pt>
                <c:pt idx="3">
                  <c:v>0.101526132377608</c:v>
                </c:pt>
                <c:pt idx="4">
                  <c:v>0.0952377142849523</c:v>
                </c:pt>
                <c:pt idx="5">
                  <c:v>0.0899382504215469</c:v>
                </c:pt>
                <c:pt idx="6">
                  <c:v>0.0858111621850884</c:v>
                </c:pt>
                <c:pt idx="7">
                  <c:v>0.0830314532103481</c:v>
                </c:pt>
                <c:pt idx="8">
                  <c:v>0.0817367046613019</c:v>
                </c:pt>
                <c:pt idx="9">
                  <c:v>0.0819972899281162</c:v>
                </c:pt>
                <c:pt idx="10">
                  <c:v>0.0837987005998435</c:v>
                </c:pt>
                <c:pt idx="11">
                  <c:v>0.0870453266343971</c:v>
                </c:pt>
                <c:pt idx="12">
                  <c:v>0.0915835987257301</c:v>
                </c:pt>
                <c:pt idx="13">
                  <c:v>0.0972328248186908</c:v>
                </c:pt>
                <c:pt idx="14">
                  <c:v>0.103811795519049</c:v>
                </c:pt>
                <c:pt idx="15">
                  <c:v>0.11115554667022</c:v>
                </c:pt>
                <c:pt idx="16">
                  <c:v>0.119122719169024</c:v>
                </c:pt>
                <c:pt idx="17">
                  <c:v>0.127596586509549</c:v>
                </c:pt>
                <c:pt idx="18">
                  <c:v>0.136482803149538</c:v>
                </c:pt>
                <c:pt idx="19">
                  <c:v>0.145705944361314</c:v>
                </c:pt>
                <c:pt idx="20">
                  <c:v>0.155205956357638</c:v>
                </c:pt>
              </c:numCache>
            </c:numRef>
          </c:xVal>
          <c:yVal>
            <c:numRef>
              <c:f>'[Worksheet in Session9PortfolioTheory.pptx]Sheet1'!$N$30:$N$50</c:f>
              <c:numCache>
                <c:formatCode>#,#00%</c:formatCode>
                <c:ptCount val="21"/>
                <c:pt idx="0">
                  <c:v>0.0833333333333333</c:v>
                </c:pt>
                <c:pt idx="1">
                  <c:v>0.0848333333333333</c:v>
                </c:pt>
                <c:pt idx="2">
                  <c:v>0.0863333333333333</c:v>
                </c:pt>
                <c:pt idx="3">
                  <c:v>0.0878333333333333</c:v>
                </c:pt>
                <c:pt idx="4">
                  <c:v>0.0893333333333333</c:v>
                </c:pt>
                <c:pt idx="5">
                  <c:v>0.0908333333333333</c:v>
                </c:pt>
                <c:pt idx="6">
                  <c:v>0.0923333333333333</c:v>
                </c:pt>
                <c:pt idx="7">
                  <c:v>0.0938333333333333</c:v>
                </c:pt>
                <c:pt idx="8">
                  <c:v>0.0953333333333333</c:v>
                </c:pt>
                <c:pt idx="9">
                  <c:v>0.0968333333333333</c:v>
                </c:pt>
                <c:pt idx="10">
                  <c:v>0.0983333333333333</c:v>
                </c:pt>
                <c:pt idx="11">
                  <c:v>0.0998333333333333</c:v>
                </c:pt>
                <c:pt idx="12">
                  <c:v>0.101333333333333</c:v>
                </c:pt>
                <c:pt idx="13">
                  <c:v>0.102833333333333</c:v>
                </c:pt>
                <c:pt idx="14">
                  <c:v>0.104333333333333</c:v>
                </c:pt>
                <c:pt idx="15">
                  <c:v>0.105833333333333</c:v>
                </c:pt>
                <c:pt idx="16">
                  <c:v>0.107333333333333</c:v>
                </c:pt>
                <c:pt idx="17">
                  <c:v>0.108833333333333</c:v>
                </c:pt>
                <c:pt idx="18">
                  <c:v>0.110333333333333</c:v>
                </c:pt>
                <c:pt idx="19">
                  <c:v>0.111833333333333</c:v>
                </c:pt>
                <c:pt idx="20">
                  <c:v>0.113333333333333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365992"/>
        <c:axId val="-2138382168"/>
      </c:scatterChart>
      <c:valAx>
        <c:axId val="-2138365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Portfolio Risk (standard deviation)</a:t>
                </a:r>
              </a:p>
            </c:rich>
          </c:tx>
          <c:layout>
            <c:manualLayout>
              <c:xMode val="edge"/>
              <c:yMode val="edge"/>
              <c:x val="0.235987001528071"/>
              <c:y val="0.885017405473466"/>
            </c:manualLayout>
          </c:layout>
          <c:overlay val="0"/>
          <c:spPr>
            <a:noFill/>
            <a:ln w="25400">
              <a:noFill/>
            </a:ln>
          </c:spPr>
        </c:title>
        <c:numFmt formatCode="#,#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8382168"/>
        <c:crosses val="autoZero"/>
        <c:crossBetween val="midCat"/>
      </c:valAx>
      <c:valAx>
        <c:axId val="-2138382168"/>
        <c:scaling>
          <c:orientation val="minMax"/>
          <c:min val="0.0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Portfolio Return</a:t>
                </a:r>
              </a:p>
            </c:rich>
          </c:tx>
          <c:layout>
            <c:manualLayout>
              <c:xMode val="edge"/>
              <c:yMode val="edge"/>
              <c:x val="0.00948457962377834"/>
              <c:y val="0.323671301479323"/>
            </c:manualLayout>
          </c:layout>
          <c:overlay val="0"/>
          <c:spPr>
            <a:noFill/>
            <a:ln w="25400">
              <a:noFill/>
            </a:ln>
          </c:spPr>
        </c:title>
        <c:numFmt formatCode="#,#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8365992"/>
        <c:crosses val="autoZero"/>
        <c:crossBetween val="midCat"/>
        <c:majorUnit val="0.01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emf"/><Relationship Id="rId3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ECEAC9-C0E3-414B-A387-A5949CA12132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451EF2E-E922-412F-9AC3-2E5CF287C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9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39D26F2-E094-4B48-8FFD-526AB032AD49}" type="datetimeFigureOut">
              <a:rPr lang="pt-PT" smtClean="0"/>
              <a:pPr/>
              <a:t>23/11/15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48DEFD3-7123-497A-84C2-508C86E5E88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6394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EFD3-7123-497A-84C2-508C86E5E888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216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EFD3-7123-497A-84C2-508C86E5E888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155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EFD3-7123-497A-84C2-508C86E5E888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379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B6213-EFD8-4574-836E-1A73220E7F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0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62728-CE81-4B3D-9C72-6C696230202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72B69-BD8B-42D1-817D-549D1F83BC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46C81C-F1D0-45E3-AE7E-4E4DD4679E9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7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148FE3-82AD-4370-B7B0-2B07B25C095A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1" name="Picture 10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9" name="Picture 8" descr="Logo ISEG Portugues Esq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2411760" cy="638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6444208" y="6334780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2013-2014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 ISEG Portugues Esq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2411760" cy="638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6" name="TextBox 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D148FE3-82AD-4370-B7B0-2B07B25C095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5" name="TextBox 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0" name="Picture 9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44208" y="6334780"/>
            <a:ext cx="2699792" cy="30777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fld id="{24867737-7A79-47BC-98D8-CDA04212D680}" type="slidenum">
              <a:rPr lang="pt-PT" sz="1400" smtClean="0">
                <a:ln>
                  <a:noFill/>
                </a:ln>
                <a:noFill/>
              </a:rPr>
              <a:pPr/>
              <a:t>‹#›</a:t>
            </a:fld>
            <a:endParaRPr lang="pt-PT" sz="1400" dirty="0">
              <a:ln>
                <a:noFill/>
              </a:ln>
              <a:noFill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3" name="Picture 12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9" name="Picture 8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1" name="Picture 10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2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8.xml"/><Relationship Id="rId24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1.xml"/><Relationship Id="rId24" Type="http://schemas.openxmlformats.org/officeDocument/2006/relationships/theme" Target="../theme/theme4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04.xml"/><Relationship Id="rId24" Type="http://schemas.openxmlformats.org/officeDocument/2006/relationships/theme" Target="../theme/theme5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27.xml"/><Relationship Id="rId24" Type="http://schemas.openxmlformats.org/officeDocument/2006/relationships/theme" Target="../theme/theme6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148FE3-82AD-4370-B7B0-2B07B25C095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6444208" y="6334780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2013-2014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 ISEG Portugues Esq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2411760" cy="6381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5.xls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6.xls"/><Relationship Id="rId4" Type="http://schemas.openxmlformats.org/officeDocument/2006/relationships/image" Target="../media/image25.emf"/><Relationship Id="rId5" Type="http://schemas.openxmlformats.org/officeDocument/2006/relationships/oleObject" Target="../embeddings/Microsoft_Excel_97_-_2004_Worksheet7.xls"/><Relationship Id="rId6" Type="http://schemas.openxmlformats.org/officeDocument/2006/relationships/image" Target="../media/image26.emf"/><Relationship Id="rId7" Type="http://schemas.openxmlformats.org/officeDocument/2006/relationships/oleObject" Target="../embeddings/Microsoft_Excel_97_-_2004_Worksheet8.xls"/><Relationship Id="rId8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3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9.xls"/><Relationship Id="rId4" Type="http://schemas.openxmlformats.org/officeDocument/2006/relationships/image" Target="../media/image3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0.xls"/><Relationship Id="rId4" Type="http://schemas.openxmlformats.org/officeDocument/2006/relationships/image" Target="../media/image34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1.xls"/><Relationship Id="rId4" Type="http://schemas.openxmlformats.org/officeDocument/2006/relationships/image" Target="../media/image39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40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shire.com/" TargetMode="External"/><Relationship Id="rId4" Type="http://schemas.openxmlformats.org/officeDocument/2006/relationships/hyperlink" Target="http://www.barra.com/" TargetMode="External"/><Relationship Id="rId5" Type="http://schemas.openxmlformats.org/officeDocument/2006/relationships/hyperlink" Target="http://www.quantal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2.xls"/><Relationship Id="rId4" Type="http://schemas.openxmlformats.org/officeDocument/2006/relationships/image" Target="../media/image41.emf"/><Relationship Id="rId5" Type="http://schemas.openxmlformats.org/officeDocument/2006/relationships/chart" Target="../charts/chart1.xml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w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50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5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53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54.emf"/><Relationship Id="rId10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5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59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6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0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Portfolios</a:t>
            </a:r>
            <a:r>
              <a:rPr lang="pt-PT" dirty="0" smtClean="0"/>
              <a:t>, </a:t>
            </a:r>
            <a:r>
              <a:rPr lang="pt-PT" dirty="0" err="1" smtClean="0"/>
              <a:t>Systematic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&amp; </a:t>
            </a:r>
            <a:r>
              <a:rPr lang="pt-PT" dirty="0" err="1" smtClean="0"/>
              <a:t>the</a:t>
            </a:r>
            <a:r>
              <a:rPr lang="pt-PT" dirty="0" smtClean="0"/>
              <a:t> CAPM (capital </a:t>
            </a:r>
            <a:r>
              <a:rPr lang="pt-PT" dirty="0" err="1" smtClean="0"/>
              <a:t>asset</a:t>
            </a:r>
            <a:r>
              <a:rPr lang="pt-PT" dirty="0" smtClean="0"/>
              <a:t> </a:t>
            </a:r>
            <a:r>
              <a:rPr lang="pt-PT" dirty="0" err="1" smtClean="0"/>
              <a:t>pricing</a:t>
            </a:r>
            <a:r>
              <a:rPr lang="pt-PT" dirty="0" smtClean="0"/>
              <a:t> </a:t>
            </a:r>
            <a:r>
              <a:rPr lang="pt-PT" dirty="0" err="1" smtClean="0"/>
              <a:t>model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PT" dirty="0" smtClean="0"/>
              <a:t>Gestão Financeira I</a:t>
            </a:r>
          </a:p>
          <a:p>
            <a:r>
              <a:rPr lang="pt-PT" dirty="0" smtClean="0"/>
              <a:t>Gestão Financeira</a:t>
            </a:r>
          </a:p>
          <a:p>
            <a:r>
              <a:rPr lang="pt-PT" dirty="0" err="1" smtClean="0"/>
              <a:t>Corporate</a:t>
            </a:r>
            <a:r>
              <a:rPr lang="pt-PT" dirty="0" smtClean="0"/>
              <a:t> </a:t>
            </a:r>
            <a:r>
              <a:rPr lang="pt-PT" dirty="0" err="1" smtClean="0"/>
              <a:t>Finance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Licenciatura / </a:t>
            </a:r>
            <a:r>
              <a:rPr lang="pt-PT" dirty="0" err="1" smtClean="0"/>
              <a:t>Undergraduates</a:t>
            </a:r>
            <a:endParaRPr lang="pt-PT" dirty="0" smtClean="0"/>
          </a:p>
          <a:p>
            <a:r>
              <a:rPr lang="pt-PT" dirty="0" smtClean="0"/>
              <a:t>2015-2016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Covariance</a:t>
            </a:r>
            <a:r>
              <a:rPr lang="en-US" sz="2800" dirty="0"/>
              <a:t> is a measure of simultaneous movement of two stocks: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The </a:t>
            </a:r>
            <a:r>
              <a:rPr lang="en-US" sz="2800" dirty="0">
                <a:solidFill>
                  <a:srgbClr val="C00000"/>
                </a:solidFill>
              </a:rPr>
              <a:t>Correlation</a:t>
            </a:r>
            <a:r>
              <a:rPr lang="en-US" sz="2800" dirty="0"/>
              <a:t> Coefficient between the returns of two stocks: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Covariance and Correlation of Returns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59974" y="49226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06930"/>
              </p:ext>
            </p:extLst>
          </p:nvPr>
        </p:nvGraphicFramePr>
        <p:xfrm>
          <a:off x="1791072" y="2152844"/>
          <a:ext cx="5877272" cy="199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Equation" r:id="rId3" imgW="2540000" imgH="863600" progId="Equation.3">
                  <p:embed/>
                </p:oleObj>
              </mc:Choice>
              <mc:Fallback>
                <p:oleObj name="Equation" r:id="rId3" imgW="25400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072" y="2152844"/>
                        <a:ext cx="5877272" cy="199623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30819"/>
              </p:ext>
            </p:extLst>
          </p:nvPr>
        </p:nvGraphicFramePr>
        <p:xfrm>
          <a:off x="3276327" y="4869160"/>
          <a:ext cx="26638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Equation" r:id="rId5" imgW="1016000" imgH="431800" progId="Equation.3">
                  <p:embed/>
                </p:oleObj>
              </mc:Choice>
              <mc:Fallback>
                <p:oleObj name="Equation" r:id="rId5" imgW="1016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327" y="4869160"/>
                        <a:ext cx="2663825" cy="1133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97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Example: Covariance and Correlation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10101"/>
              </p:ext>
            </p:extLst>
          </p:nvPr>
        </p:nvGraphicFramePr>
        <p:xfrm>
          <a:off x="639763" y="1549400"/>
          <a:ext cx="7940675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4" name="Worksheet" r:id="rId3" imgW="4406900" imgH="1143000" progId="Excel.Sheet.8">
                  <p:embed/>
                </p:oleObj>
              </mc:Choice>
              <mc:Fallback>
                <p:oleObj name="Worksheet" r:id="rId3" imgW="4406900" imgH="114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549400"/>
                        <a:ext cx="7940675" cy="195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48416"/>
              </p:ext>
            </p:extLst>
          </p:nvPr>
        </p:nvGraphicFramePr>
        <p:xfrm>
          <a:off x="886000" y="4213550"/>
          <a:ext cx="7286400" cy="101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5" name="Equation" r:id="rId5" imgW="5829120" imgH="812520" progId="Equation.3">
                  <p:embed/>
                </p:oleObj>
              </mc:Choice>
              <mc:Fallback>
                <p:oleObj name="Equation" r:id="rId5" imgW="58291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000" y="4213550"/>
                        <a:ext cx="7286400" cy="101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70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07293"/>
            <a:ext cx="8229600" cy="4525963"/>
          </a:xfrm>
        </p:spPr>
        <p:txBody>
          <a:bodyPr/>
          <a:lstStyle/>
          <a:p>
            <a:pPr eaLnBrk="0" hangingPunct="0">
              <a:defRPr/>
            </a:pPr>
            <a:r>
              <a:rPr lang="en-US" sz="2400" dirty="0"/>
              <a:t>The Correlation Coefficient measures the co-movement of two stocks. It varies between -1 and +1.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000" dirty="0" err="1"/>
              <a:t>Perfect</a:t>
            </a:r>
            <a:r>
              <a:rPr lang="pt-PT" sz="2000" dirty="0"/>
              <a:t> positive </a:t>
            </a:r>
            <a:r>
              <a:rPr lang="pt-PT" sz="2000" dirty="0" err="1"/>
              <a:t>correlation</a:t>
            </a:r>
            <a:r>
              <a:rPr lang="pt-PT" sz="2000" dirty="0"/>
              <a:t>: 1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000" dirty="0"/>
              <a:t>Independence: 0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000" dirty="0" err="1"/>
              <a:t>Perfect</a:t>
            </a:r>
            <a:r>
              <a:rPr lang="pt-PT" sz="2000" dirty="0"/>
              <a:t> negative </a:t>
            </a:r>
            <a:r>
              <a:rPr lang="pt-PT" sz="2000" dirty="0" err="1"/>
              <a:t>correlation</a:t>
            </a:r>
            <a:r>
              <a:rPr lang="pt-PT" sz="2000" dirty="0"/>
              <a:t>: -1</a:t>
            </a:r>
            <a:endParaRPr lang="en-US" sz="2000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en-US" sz="2000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Correlation Coefficient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35349" y="53990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68895"/>
              </p:ext>
            </p:extLst>
          </p:nvPr>
        </p:nvGraphicFramePr>
        <p:xfrm>
          <a:off x="4530725" y="1844824"/>
          <a:ext cx="4367213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Chart" r:id="rId3" imgW="9829792" imgH="5895889" progId="Excel.Sheet.8">
                  <p:embed/>
                </p:oleObj>
              </mc:Choice>
              <mc:Fallback>
                <p:oleObj name="Chart" r:id="rId3" imgW="9829792" imgH="589588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1844824"/>
                        <a:ext cx="4367213" cy="262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61518" y="38111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40146" y="4197499"/>
          <a:ext cx="4287838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Chart" r:id="rId5" imgW="9492120" imgH="5005080" progId="Excel.Sheet.8">
                  <p:embed/>
                </p:oleObj>
              </mc:Choice>
              <mc:Fallback>
                <p:oleObj name="Chart" r:id="rId5" imgW="9492120" imgH="50050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46" y="4197499"/>
                        <a:ext cx="4287838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4495800" y="4197499"/>
          <a:ext cx="4287838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Chart" r:id="rId7" imgW="9492120" imgH="5005080" progId="Excel.Sheet.8">
                  <p:embed/>
                </p:oleObj>
              </mc:Choice>
              <mc:Fallback>
                <p:oleObj name="Chart" r:id="rId7" imgW="9492120" imgH="50050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97499"/>
                        <a:ext cx="4287838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76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sz="2400" dirty="0"/>
              <a:t>In real life we do not know probability of each state of the world and the return that corresponds to it</a:t>
            </a:r>
          </a:p>
          <a:p>
            <a:r>
              <a:rPr lang="en-US" sz="2400" dirty="0"/>
              <a:t>We need to use historical data to estimate average returns, variance and covariance of returns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Estimating Means and </a:t>
            </a:r>
            <a:r>
              <a:rPr lang="en-US" b="1" dirty="0" err="1" smtClean="0">
                <a:solidFill>
                  <a:schemeClr val="bg1"/>
                </a:solidFill>
              </a:rPr>
              <a:t>Covariances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(in practice…)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07589"/>
              </p:ext>
            </p:extLst>
          </p:nvPr>
        </p:nvGraphicFramePr>
        <p:xfrm>
          <a:off x="3867150" y="3070225"/>
          <a:ext cx="13906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6" name="Equation" r:id="rId3" imgW="672808" imgH="431613" progId="Equation.3">
                  <p:embed/>
                </p:oleObj>
              </mc:Choice>
              <mc:Fallback>
                <p:oleObj name="Equation" r:id="rId3" imgW="67280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070225"/>
                        <a:ext cx="1390650" cy="892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26794" y="67488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529021"/>
              </p:ext>
            </p:extLst>
          </p:nvPr>
        </p:nvGraphicFramePr>
        <p:xfrm>
          <a:off x="3352800" y="4149080"/>
          <a:ext cx="25908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7" name="Equation" r:id="rId5" imgW="1282700" imgH="431800" progId="Equation.3">
                  <p:embed/>
                </p:oleObj>
              </mc:Choice>
              <mc:Fallback>
                <p:oleObj name="Equation" r:id="rId5" imgW="128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49080"/>
                        <a:ext cx="2590800" cy="871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56538"/>
              </p:ext>
            </p:extLst>
          </p:nvPr>
        </p:nvGraphicFramePr>
        <p:xfrm>
          <a:off x="2981325" y="5232400"/>
          <a:ext cx="34893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Equação" r:id="rId7" imgW="1726920" imgH="431640" progId="Equation.3">
                  <p:embed/>
                </p:oleObj>
              </mc:Choice>
              <mc:Fallback>
                <p:oleObj name="Equação" r:id="rId7" imgW="1726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232400"/>
                        <a:ext cx="3489325" cy="871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0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/>
              <a:t>We can use the </a:t>
            </a:r>
            <a:r>
              <a:rPr lang="en-US" sz="2000" dirty="0">
                <a:solidFill>
                  <a:srgbClr val="C00000"/>
                </a:solidFill>
              </a:rPr>
              <a:t>functions </a:t>
            </a:r>
            <a:r>
              <a:rPr lang="en-US" sz="2000" i="1" dirty="0">
                <a:solidFill>
                  <a:srgbClr val="C00000"/>
                </a:solidFill>
              </a:rPr>
              <a:t>average</a:t>
            </a:r>
            <a:r>
              <a:rPr lang="en-US" sz="2000" dirty="0">
                <a:solidFill>
                  <a:srgbClr val="C00000"/>
                </a:solidFill>
              </a:rPr>
              <a:t>(), </a:t>
            </a:r>
            <a:r>
              <a:rPr lang="en-US" sz="2000" i="1" dirty="0" err="1">
                <a:solidFill>
                  <a:srgbClr val="C00000"/>
                </a:solidFill>
              </a:rPr>
              <a:t>var</a:t>
            </a:r>
            <a:r>
              <a:rPr lang="en-US" sz="2000" dirty="0">
                <a:solidFill>
                  <a:srgbClr val="C00000"/>
                </a:solidFill>
              </a:rPr>
              <a:t>(), and </a:t>
            </a:r>
            <a:r>
              <a:rPr lang="en-US" sz="2000" i="1" dirty="0" err="1">
                <a:solidFill>
                  <a:srgbClr val="C00000"/>
                </a:solidFill>
              </a:rPr>
              <a:t>stdev</a:t>
            </a:r>
            <a:r>
              <a:rPr lang="en-US" sz="2000" dirty="0">
                <a:solidFill>
                  <a:srgbClr val="C00000"/>
                </a:solidFill>
              </a:rPr>
              <a:t>() in Excel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We are implicitly assuming that the returns came from the same probability distribution in each year of the sample </a:t>
            </a:r>
          </a:p>
          <a:p>
            <a:pPr algn="just"/>
            <a:r>
              <a:rPr lang="en-US" sz="2000" dirty="0"/>
              <a:t>The </a:t>
            </a:r>
            <a:r>
              <a:rPr lang="en-US" sz="2000" dirty="0">
                <a:solidFill>
                  <a:srgbClr val="C0504D"/>
                </a:solidFill>
              </a:rPr>
              <a:t>estimated mean and variance are themselves random variables </a:t>
            </a:r>
            <a:r>
              <a:rPr lang="en-US" sz="2000" dirty="0"/>
              <a:t>since there is estimation error that depends on the particular sample of data used (sampling error)</a:t>
            </a:r>
          </a:p>
          <a:p>
            <a:pPr lvl="1" algn="just"/>
            <a:r>
              <a:rPr lang="en-US" sz="1800" dirty="0"/>
              <a:t>We can calculate the standard error of our estimates and figure out a confidence interval for them</a:t>
            </a:r>
          </a:p>
          <a:p>
            <a:pPr lvl="1" algn="just"/>
            <a:r>
              <a:rPr lang="en-US" sz="1800" dirty="0"/>
              <a:t>This contrasts with the true (but unknown) mean and variance which are fixed numbers, not random </a:t>
            </a:r>
            <a:r>
              <a:rPr lang="en-US" sz="1800" dirty="0" smtClean="0"/>
              <a:t>variables…</a:t>
            </a:r>
          </a:p>
          <a:p>
            <a:pPr lvl="0" algn="just"/>
            <a:r>
              <a:rPr lang="en-US" sz="2400" dirty="0">
                <a:solidFill>
                  <a:schemeClr val="accent2"/>
                </a:solidFill>
              </a:rPr>
              <a:t>Annualizing Means and </a:t>
            </a:r>
            <a:r>
              <a:rPr lang="en-US" sz="2400" dirty="0" err="1" smtClean="0">
                <a:solidFill>
                  <a:schemeClr val="accent2"/>
                </a:solidFill>
              </a:rPr>
              <a:t>Covariances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</a:p>
          <a:p>
            <a:pPr lvl="1" algn="just"/>
            <a:r>
              <a:rPr lang="pt-PT" sz="2000" dirty="0" err="1">
                <a:solidFill>
                  <a:srgbClr val="C00000"/>
                </a:solidFill>
              </a:rPr>
              <a:t>Annual</a:t>
            </a:r>
            <a:r>
              <a:rPr lang="pt-PT" sz="2000" dirty="0">
                <a:solidFill>
                  <a:srgbClr val="C0504D"/>
                </a:solidFill>
              </a:rPr>
              <a:t> </a:t>
            </a:r>
            <a:r>
              <a:rPr lang="pt-PT" sz="2000" dirty="0" err="1">
                <a:solidFill>
                  <a:srgbClr val="C0504D"/>
                </a:solidFill>
              </a:rPr>
              <a:t>return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i="1" dirty="0" err="1"/>
              <a:t>approximately</a:t>
            </a:r>
            <a:r>
              <a:rPr lang="pt-PT" sz="2000" dirty="0"/>
              <a:t> </a:t>
            </a:r>
            <a:r>
              <a:rPr lang="pt-PT" sz="2000" dirty="0" err="1"/>
              <a:t>equal</a:t>
            </a:r>
            <a:r>
              <a:rPr lang="pt-PT" sz="2000" dirty="0"/>
              <a:t> to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sum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12 </a:t>
            </a:r>
            <a:r>
              <a:rPr lang="pt-PT" sz="2000" dirty="0" err="1"/>
              <a:t>monthly</a:t>
            </a:r>
            <a:r>
              <a:rPr lang="pt-PT" sz="2000" dirty="0"/>
              <a:t> </a:t>
            </a:r>
            <a:r>
              <a:rPr lang="pt-PT" sz="2000" dirty="0" err="1"/>
              <a:t>returns</a:t>
            </a:r>
            <a:r>
              <a:rPr lang="pt-PT" sz="2000" dirty="0"/>
              <a:t>; </a:t>
            </a:r>
            <a:r>
              <a:rPr lang="pt-PT" sz="2000" dirty="0" err="1"/>
              <a:t>assuming</a:t>
            </a:r>
            <a:r>
              <a:rPr lang="pt-PT" sz="2000" dirty="0"/>
              <a:t> </a:t>
            </a:r>
            <a:r>
              <a:rPr lang="pt-PT" sz="2000" dirty="0" err="1"/>
              <a:t>monthly</a:t>
            </a:r>
            <a:r>
              <a:rPr lang="pt-PT" sz="2000" dirty="0"/>
              <a:t> </a:t>
            </a:r>
            <a:r>
              <a:rPr lang="pt-PT" sz="2000" dirty="0" err="1"/>
              <a:t>returns</a:t>
            </a:r>
            <a:r>
              <a:rPr lang="pt-PT" sz="2000" dirty="0"/>
              <a:t> are </a:t>
            </a:r>
            <a:r>
              <a:rPr lang="pt-PT" sz="2000" dirty="0" err="1"/>
              <a:t>independently</a:t>
            </a:r>
            <a:r>
              <a:rPr lang="pt-PT" sz="2000" dirty="0"/>
              <a:t> </a:t>
            </a:r>
            <a:r>
              <a:rPr lang="pt-PT" sz="2000" dirty="0" err="1"/>
              <a:t>distributed</a:t>
            </a:r>
            <a:r>
              <a:rPr lang="pt-PT" sz="2000" dirty="0"/>
              <a:t> (a </a:t>
            </a:r>
            <a:r>
              <a:rPr lang="pt-PT" sz="2000" dirty="0" err="1"/>
              <a:t>consequence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market</a:t>
            </a:r>
            <a:r>
              <a:rPr lang="pt-PT" sz="2000" dirty="0"/>
              <a:t> </a:t>
            </a:r>
            <a:r>
              <a:rPr lang="pt-PT" sz="2000" dirty="0" err="1"/>
              <a:t>efficiency</a:t>
            </a:r>
            <a:r>
              <a:rPr lang="pt-PT" sz="2000" dirty="0"/>
              <a:t>)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have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same</a:t>
            </a:r>
            <a:r>
              <a:rPr lang="pt-PT" sz="2000" dirty="0"/>
              <a:t> </a:t>
            </a:r>
            <a:r>
              <a:rPr lang="pt-PT" sz="2000" dirty="0" err="1"/>
              <a:t>variance</a:t>
            </a:r>
            <a:r>
              <a:rPr lang="pt-PT" sz="2000" dirty="0" smtClean="0"/>
              <a:t>:</a:t>
            </a:r>
          </a:p>
          <a:p>
            <a:pPr lvl="1" algn="just"/>
            <a:r>
              <a:rPr lang="pt-PT" sz="2000" dirty="0" err="1"/>
              <a:t>If</a:t>
            </a:r>
            <a:r>
              <a:rPr lang="pt-PT" sz="2000" dirty="0"/>
              <a:t> </a:t>
            </a:r>
            <a:r>
              <a:rPr lang="pt-PT" sz="2000" dirty="0" err="1"/>
              <a:t>mean</a:t>
            </a:r>
            <a:r>
              <a:rPr lang="pt-PT" sz="2000" dirty="0"/>
              <a:t>, standard </a:t>
            </a:r>
            <a:r>
              <a:rPr lang="pt-PT" sz="2000" dirty="0" err="1"/>
              <a:t>deviation</a:t>
            </a:r>
            <a:r>
              <a:rPr lang="pt-PT" sz="2000" dirty="0"/>
              <a:t> </a:t>
            </a:r>
            <a:r>
              <a:rPr lang="pt-PT" sz="2000" dirty="0" err="1"/>
              <a:t>or</a:t>
            </a:r>
            <a:r>
              <a:rPr lang="pt-PT" sz="2000" dirty="0"/>
              <a:t> </a:t>
            </a:r>
            <a:r>
              <a:rPr lang="pt-PT" sz="2000" dirty="0" err="1"/>
              <a:t>covariance</a:t>
            </a:r>
            <a:r>
              <a:rPr lang="pt-PT" sz="2000" dirty="0"/>
              <a:t> are </a:t>
            </a:r>
            <a:r>
              <a:rPr lang="pt-PT" sz="2000" dirty="0" err="1"/>
              <a:t>estimated</a:t>
            </a:r>
            <a:r>
              <a:rPr lang="pt-PT" sz="2000" dirty="0"/>
              <a:t>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historic</a:t>
            </a:r>
            <a:r>
              <a:rPr lang="pt-PT" sz="2000" dirty="0"/>
              <a:t> </a:t>
            </a:r>
            <a:r>
              <a:rPr lang="pt-PT" sz="2000" dirty="0" err="1"/>
              <a:t>monthly</a:t>
            </a:r>
            <a:r>
              <a:rPr lang="pt-PT" sz="2000" dirty="0"/>
              <a:t> </a:t>
            </a:r>
            <a:r>
              <a:rPr lang="pt-PT" sz="2000" dirty="0" err="1"/>
              <a:t>returns</a:t>
            </a:r>
            <a:r>
              <a:rPr lang="pt-PT" sz="2000" dirty="0"/>
              <a:t>, </a:t>
            </a:r>
            <a:r>
              <a:rPr lang="pt-PT" sz="2000" dirty="0" err="1"/>
              <a:t>estimates</a:t>
            </a:r>
            <a:r>
              <a:rPr lang="pt-PT" sz="2000" dirty="0"/>
              <a:t>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be</a:t>
            </a:r>
            <a:r>
              <a:rPr lang="pt-PT" sz="2000" dirty="0"/>
              <a:t> per </a:t>
            </a:r>
            <a:r>
              <a:rPr lang="pt-PT" sz="2000" dirty="0" err="1"/>
              <a:t>month</a:t>
            </a:r>
            <a:r>
              <a:rPr lang="pt-PT" sz="2000" dirty="0"/>
              <a:t>.</a:t>
            </a:r>
          </a:p>
          <a:p>
            <a:pPr lvl="1" algn="just"/>
            <a:r>
              <a:rPr lang="pt-PT" sz="2000" b="1" dirty="0">
                <a:solidFill>
                  <a:srgbClr val="C0504D"/>
                </a:solidFill>
              </a:rPr>
              <a:t>To </a:t>
            </a:r>
            <a:r>
              <a:rPr lang="pt-PT" sz="2000" b="1" dirty="0" err="1">
                <a:solidFill>
                  <a:srgbClr val="C0504D"/>
                </a:solidFill>
              </a:rPr>
              <a:t>annualize</a:t>
            </a:r>
            <a:r>
              <a:rPr lang="pt-PT" sz="2000" b="1" dirty="0">
                <a:solidFill>
                  <a:srgbClr val="C0504D"/>
                </a:solidFill>
              </a:rPr>
              <a:t>: </a:t>
            </a:r>
          </a:p>
          <a:p>
            <a:pPr lvl="2" algn="just"/>
            <a:r>
              <a:rPr lang="pt-PT" sz="1600" b="1" dirty="0" err="1">
                <a:solidFill>
                  <a:srgbClr val="C0504D"/>
                </a:solidFill>
              </a:rPr>
              <a:t>mean</a:t>
            </a:r>
            <a:r>
              <a:rPr lang="pt-PT" sz="1600" b="1" dirty="0">
                <a:solidFill>
                  <a:srgbClr val="C0504D"/>
                </a:solidFill>
              </a:rPr>
              <a:t>, </a:t>
            </a:r>
            <a:r>
              <a:rPr lang="pt-PT" sz="1600" b="1" dirty="0" err="1">
                <a:solidFill>
                  <a:srgbClr val="C0504D"/>
                </a:solidFill>
              </a:rPr>
              <a:t>variance</a:t>
            </a:r>
            <a:r>
              <a:rPr lang="pt-PT" sz="1600" b="1" dirty="0">
                <a:solidFill>
                  <a:srgbClr val="C0504D"/>
                </a:solidFill>
              </a:rPr>
              <a:t>, </a:t>
            </a:r>
            <a:r>
              <a:rPr lang="pt-PT" sz="1600" b="1" dirty="0" err="1">
                <a:solidFill>
                  <a:srgbClr val="C0504D"/>
                </a:solidFill>
              </a:rPr>
              <a:t>covariance</a:t>
            </a:r>
            <a:r>
              <a:rPr lang="pt-PT" sz="1600" b="1" dirty="0">
                <a:solidFill>
                  <a:srgbClr val="C0504D"/>
                </a:solidFill>
              </a:rPr>
              <a:t>: </a:t>
            </a:r>
            <a:r>
              <a:rPr lang="pt-PT" sz="1600" b="1" dirty="0" err="1">
                <a:solidFill>
                  <a:srgbClr val="C0504D"/>
                </a:solidFill>
              </a:rPr>
              <a:t>multiply</a:t>
            </a:r>
            <a:r>
              <a:rPr lang="pt-PT" sz="1600" b="1" dirty="0">
                <a:solidFill>
                  <a:srgbClr val="C0504D"/>
                </a:solidFill>
              </a:rPr>
              <a:t> </a:t>
            </a:r>
            <a:r>
              <a:rPr lang="pt-PT" sz="1600" b="1" dirty="0" err="1">
                <a:solidFill>
                  <a:srgbClr val="C0504D"/>
                </a:solidFill>
              </a:rPr>
              <a:t>by</a:t>
            </a:r>
            <a:r>
              <a:rPr lang="pt-PT" sz="1600" b="1" dirty="0">
                <a:solidFill>
                  <a:srgbClr val="C0504D"/>
                </a:solidFill>
              </a:rPr>
              <a:t> 12</a:t>
            </a:r>
          </a:p>
          <a:p>
            <a:pPr lvl="2" algn="just"/>
            <a:r>
              <a:rPr lang="pt-PT" sz="1600" b="1" dirty="0">
                <a:solidFill>
                  <a:srgbClr val="C0504D"/>
                </a:solidFill>
              </a:rPr>
              <a:t>standard </a:t>
            </a:r>
            <a:r>
              <a:rPr lang="pt-PT" sz="1600" b="1" dirty="0" err="1">
                <a:solidFill>
                  <a:srgbClr val="C0504D"/>
                </a:solidFill>
              </a:rPr>
              <a:t>deviation</a:t>
            </a:r>
            <a:r>
              <a:rPr lang="pt-PT" sz="1600" b="1" dirty="0">
                <a:solidFill>
                  <a:srgbClr val="C0504D"/>
                </a:solidFill>
              </a:rPr>
              <a:t>: </a:t>
            </a:r>
            <a:r>
              <a:rPr lang="pt-PT" sz="1600" b="1" dirty="0" err="1">
                <a:solidFill>
                  <a:srgbClr val="C0504D"/>
                </a:solidFill>
              </a:rPr>
              <a:t>multiply</a:t>
            </a:r>
            <a:r>
              <a:rPr lang="pt-PT" sz="1600" b="1" dirty="0">
                <a:solidFill>
                  <a:srgbClr val="C0504D"/>
                </a:solidFill>
              </a:rPr>
              <a:t> </a:t>
            </a:r>
            <a:r>
              <a:rPr lang="pt-PT" sz="1600" b="1" dirty="0" err="1">
                <a:solidFill>
                  <a:srgbClr val="C0504D"/>
                </a:solidFill>
              </a:rPr>
              <a:t>by</a:t>
            </a:r>
            <a:r>
              <a:rPr lang="pt-PT" sz="1600" b="1" dirty="0">
                <a:solidFill>
                  <a:srgbClr val="C0504D"/>
                </a:solidFill>
              </a:rPr>
              <a:t> </a:t>
            </a:r>
            <a:r>
              <a:rPr lang="pt-PT" sz="1600" b="1" dirty="0" err="1" smtClean="0">
                <a:solidFill>
                  <a:srgbClr val="C0504D"/>
                </a:solidFill>
              </a:rPr>
              <a:t>sqrt</a:t>
            </a:r>
            <a:r>
              <a:rPr lang="pt-PT" sz="1600" b="1" dirty="0" smtClean="0">
                <a:solidFill>
                  <a:srgbClr val="C0504D"/>
                </a:solidFill>
              </a:rPr>
              <a:t>(12)</a:t>
            </a:r>
          </a:p>
          <a:p>
            <a:pPr marL="914400" lvl="2" indent="0" algn="just">
              <a:buNone/>
            </a:pPr>
            <a:r>
              <a:rPr lang="pt-PT" sz="1600" b="1" dirty="0">
                <a:solidFill>
                  <a:srgbClr val="C0504D"/>
                </a:solidFill>
              </a:rPr>
              <a:t/>
            </a:r>
            <a:br>
              <a:rPr lang="pt-PT" sz="1600" b="1" dirty="0">
                <a:solidFill>
                  <a:srgbClr val="C0504D"/>
                </a:solidFill>
              </a:rPr>
            </a:br>
            <a:endParaRPr lang="pt-PT" sz="1600" b="1" dirty="0">
              <a:solidFill>
                <a:srgbClr val="C0504D"/>
              </a:solidFill>
            </a:endParaRPr>
          </a:p>
          <a:p>
            <a:pPr lvl="1"/>
            <a:endParaRPr lang="pt-PT" sz="2000" dirty="0" smtClean="0"/>
          </a:p>
          <a:p>
            <a:pPr lvl="1"/>
            <a:endParaRPr lang="pt-PT" sz="2000" dirty="0"/>
          </a:p>
          <a:p>
            <a:pPr lvl="1"/>
            <a:endParaRPr lang="pt-PT" sz="2000" dirty="0"/>
          </a:p>
          <a:p>
            <a:endParaRPr lang="pt-PT" sz="2400" dirty="0"/>
          </a:p>
          <a:p>
            <a:pPr>
              <a:buNone/>
            </a:pPr>
            <a:endParaRPr lang="pt-PT" sz="2400" dirty="0"/>
          </a:p>
          <a:p>
            <a:pPr lvl="1"/>
            <a:endParaRPr lang="en-US" sz="2000" dirty="0">
              <a:solidFill>
                <a:schemeClr val="accent2"/>
              </a:solidFill>
            </a:endParaRPr>
          </a:p>
          <a:p>
            <a:endParaRPr lang="en-US" sz="22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Estimating Means and Covariances (cont.)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5912"/>
              </p:ext>
            </p:extLst>
          </p:nvPr>
        </p:nvGraphicFramePr>
        <p:xfrm>
          <a:off x="6934200" y="5522937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Worksheet" showAsIcon="1" r:id="rId3" imgW="914400" imgH="714240" progId="Excel.Sheet.8">
                  <p:embed/>
                </p:oleObj>
              </mc:Choice>
              <mc:Fallback>
                <p:oleObj name="Worksheet" showAsIcon="1" r:id="rId3" imgW="914400" imgH="7142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522937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79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/>
              <a:t>Portfolio </a:t>
            </a:r>
            <a:r>
              <a:rPr lang="en-US" sz="2400" dirty="0">
                <a:solidFill>
                  <a:srgbClr val="C00000"/>
                </a:solidFill>
              </a:rPr>
              <a:t>Weights</a:t>
            </a:r>
            <a:r>
              <a:rPr lang="en-US" sz="2400" dirty="0"/>
              <a:t>: fraction of wealth invested in different assets</a:t>
            </a:r>
          </a:p>
          <a:p>
            <a:pPr lvl="1">
              <a:defRPr/>
            </a:pPr>
            <a:r>
              <a:rPr lang="en-US" sz="2400" dirty="0"/>
              <a:t>add up to 1.0 </a:t>
            </a:r>
          </a:p>
          <a:p>
            <a:pPr lvl="1">
              <a:defRPr/>
            </a:pPr>
            <a:r>
              <a:rPr lang="en-US" sz="2400" dirty="0"/>
              <a:t>denoted by ‘w’</a:t>
            </a:r>
          </a:p>
          <a:p>
            <a:pPr>
              <a:defRPr/>
            </a:pPr>
            <a:r>
              <a:rPr lang="en-US" sz="2400" dirty="0"/>
              <a:t>Example</a:t>
            </a:r>
          </a:p>
          <a:p>
            <a:pPr lvl="1">
              <a:defRPr/>
            </a:pPr>
            <a:r>
              <a:rPr lang="en-US" sz="2400" dirty="0"/>
              <a:t>$100 MSFT, $200 in GE</a:t>
            </a:r>
          </a:p>
          <a:p>
            <a:pPr lvl="2">
              <a:defRPr/>
            </a:pPr>
            <a:r>
              <a:rPr lang="en-US" dirty="0"/>
              <a:t>Total investment: $100+$200=$300</a:t>
            </a:r>
          </a:p>
          <a:p>
            <a:pPr lvl="1">
              <a:defRPr/>
            </a:pPr>
            <a:r>
              <a:rPr lang="en-US" sz="2400" dirty="0"/>
              <a:t>Portfolio weights</a:t>
            </a:r>
          </a:p>
          <a:p>
            <a:pPr lvl="2">
              <a:defRPr/>
            </a:pPr>
            <a:r>
              <a:rPr lang="en-US" dirty="0"/>
              <a:t>MSFT: $100/$300 = 1/3</a:t>
            </a:r>
          </a:p>
          <a:p>
            <a:pPr lvl="2">
              <a:defRPr/>
            </a:pPr>
            <a:r>
              <a:rPr lang="en-US" dirty="0"/>
              <a:t>GE: $200/$300 = 2/3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PS: Can </a:t>
            </a:r>
            <a:r>
              <a:rPr lang="en-US" sz="2000" dirty="0"/>
              <a:t>we have negative portfolio weights</a:t>
            </a:r>
            <a:r>
              <a:rPr lang="en-US" sz="2000" dirty="0" smtClean="0"/>
              <a:t>? Yes, </a:t>
            </a:r>
            <a:r>
              <a:rPr lang="en-US" sz="2000" dirty="0" smtClean="0"/>
              <a:t>if</a:t>
            </a:r>
            <a:r>
              <a:rPr lang="en-US" sz="2000" dirty="0" smtClean="0"/>
              <a:t> </a:t>
            </a:r>
            <a:r>
              <a:rPr lang="en-US" sz="2000" dirty="0" smtClean="0"/>
              <a:t>short-selling is allowed (idea is “borrow” the stock now and sell it, and then you’ll have to buy it </a:t>
            </a:r>
            <a:r>
              <a:rPr lang="en-US" sz="2000" dirty="0" smtClean="0"/>
              <a:t>– pay – later</a:t>
            </a:r>
            <a:r>
              <a:rPr lang="en-US" sz="2000" dirty="0" smtClean="0"/>
              <a:t>)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Forming Portfolios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858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Portfolio </a:t>
            </a:r>
            <a:r>
              <a:rPr lang="en-US" sz="2800" dirty="0" smtClean="0">
                <a:solidFill>
                  <a:srgbClr val="C00000"/>
                </a:solidFill>
              </a:rPr>
              <a:t>return </a:t>
            </a:r>
            <a:r>
              <a:rPr lang="en-US" sz="2800" dirty="0" smtClean="0"/>
              <a:t>(based on realized returns)</a:t>
            </a:r>
            <a:endParaRPr lang="en-US" sz="2800" dirty="0"/>
          </a:p>
          <a:p>
            <a:pPr lvl="1"/>
            <a:r>
              <a:rPr lang="en-US" sz="2400" dirty="0"/>
              <a:t>Average of returns on individual securities weighted by their portfolio weights</a:t>
            </a:r>
          </a:p>
          <a:p>
            <a:pPr>
              <a:buNone/>
            </a:pPr>
            <a:r>
              <a:rPr lang="en-US" sz="2800" dirty="0"/>
              <a:t>		</a:t>
            </a:r>
            <a:endParaRPr lang="en-US" sz="2800" baseline="-25000" dirty="0"/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expected return on the </a:t>
            </a:r>
            <a:r>
              <a:rPr lang="en-US" sz="2800" dirty="0" smtClean="0">
                <a:solidFill>
                  <a:srgbClr val="C00000"/>
                </a:solidFill>
              </a:rPr>
              <a:t>portfolio </a:t>
            </a:r>
            <a:r>
              <a:rPr lang="en-US" sz="2800" dirty="0" smtClean="0">
                <a:solidFill>
                  <a:srgbClr val="000000"/>
                </a:solidFill>
              </a:rPr>
              <a:t>(based on expected returns)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 sz="2400" dirty="0">
                <a:sym typeface="Symbol" pitchFamily="18" charset="2"/>
              </a:rPr>
              <a:t>		</a:t>
            </a:r>
            <a:endParaRPr lang="en-US" sz="2400" baseline="-25000" dirty="0"/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Portfolio: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Expected Return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63905"/>
              </p:ext>
            </p:extLst>
          </p:nvPr>
        </p:nvGraphicFramePr>
        <p:xfrm>
          <a:off x="3200400" y="3090416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Equation" r:id="rId3" imgW="1218671" imgH="203112" progId="Equation.3">
                  <p:embed/>
                </p:oleObj>
              </mc:Choice>
              <mc:Fallback>
                <p:oleObj name="Equation" r:id="rId3" imgW="121867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90416"/>
                        <a:ext cx="2895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06134" y="4128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05751"/>
              </p:ext>
            </p:extLst>
          </p:nvPr>
        </p:nvGraphicFramePr>
        <p:xfrm>
          <a:off x="2765425" y="4602584"/>
          <a:ext cx="40719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Equation" r:id="rId5" imgW="1714500" imgH="203200" progId="Equation.3">
                  <p:embed/>
                </p:oleObj>
              </mc:Choice>
              <mc:Fallback>
                <p:oleObj name="Equation" r:id="rId5" imgW="1714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602584"/>
                        <a:ext cx="4071938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9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4525963"/>
          </a:xfrm>
        </p:spPr>
        <p:txBody>
          <a:bodyPr>
            <a:normAutofit/>
          </a:bodyPr>
          <a:lstStyle/>
          <a:p>
            <a:r>
              <a:rPr lang="en-US" sz="2000" dirty="0"/>
              <a:t>Consider a portfolio with 50% weight in Stock A and 50% weight in Stock B: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Portfolio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Expected Return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48330" y="64312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695872"/>
              </p:ext>
            </p:extLst>
          </p:nvPr>
        </p:nvGraphicFramePr>
        <p:xfrm>
          <a:off x="468758" y="1689100"/>
          <a:ext cx="8567738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" name="Worksheet" r:id="rId3" imgW="7493000" imgH="2324100" progId="Excel.Sheet.8">
                  <p:embed/>
                </p:oleObj>
              </mc:Choice>
              <mc:Fallback>
                <p:oleObj name="Worksheet" r:id="rId3" imgW="7493000" imgH="2324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58" y="1689100"/>
                        <a:ext cx="8567738" cy="2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866568" y="53990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471410" y="51608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156061"/>
              </p:ext>
            </p:extLst>
          </p:nvPr>
        </p:nvGraphicFramePr>
        <p:xfrm>
          <a:off x="3203848" y="5085184"/>
          <a:ext cx="30051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" name="Equation" r:id="rId5" imgW="31026240" imgH="4287600" progId="Equation.3">
                  <p:embed/>
                </p:oleObj>
              </mc:Choice>
              <mc:Fallback>
                <p:oleObj name="Equation" r:id="rId5" imgW="31026240" imgH="428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085184"/>
                        <a:ext cx="300513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001647" y="5805264"/>
          <a:ext cx="5810713" cy="470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" name="Equation" r:id="rId7" imgW="2489040" imgH="203040" progId="Equation.3">
                  <p:embed/>
                </p:oleObj>
              </mc:Choice>
              <mc:Fallback>
                <p:oleObj name="Equation" r:id="rId7" imgW="248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647" y="5805264"/>
                        <a:ext cx="5810713" cy="470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259632" y="3789040"/>
            <a:ext cx="7488832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7544" y="3717032"/>
            <a:ext cx="8568952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90600" y="4005064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Expected rate of return on the portfolio is a weighted average of the expected returns on stocks in portfolio:</a:t>
            </a:r>
            <a:endParaRPr lang="en-US" sz="2400" dirty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24128" y="3429000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1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The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 Variance of a portfolio</a:t>
            </a:r>
            <a:r>
              <a:rPr lang="en-US" sz="2400" dirty="0">
                <a:sym typeface="Symbol" pitchFamily="18" charset="2"/>
              </a:rPr>
              <a:t> is:</a:t>
            </a: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	</a:t>
            </a:r>
          </a:p>
          <a:p>
            <a:pPr>
              <a:buNone/>
            </a:pPr>
            <a:endParaRPr lang="pt-PT" sz="2400" dirty="0"/>
          </a:p>
          <a:p>
            <a:pPr lvl="1"/>
            <a:r>
              <a:rPr lang="pt-PT" sz="2400" dirty="0" err="1"/>
              <a:t>We</a:t>
            </a:r>
            <a:r>
              <a:rPr lang="pt-PT" sz="2400" dirty="0"/>
              <a:t> can use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Correlation</a:t>
            </a:r>
            <a:r>
              <a:rPr lang="pt-PT" sz="2400" dirty="0"/>
              <a:t> </a:t>
            </a:r>
            <a:r>
              <a:rPr lang="pt-PT" sz="2400" dirty="0" err="1"/>
              <a:t>term</a:t>
            </a:r>
            <a:r>
              <a:rPr lang="pt-PT" sz="2400" dirty="0"/>
              <a:t> </a:t>
            </a:r>
            <a:r>
              <a:rPr lang="pt-PT" sz="2400" dirty="0" err="1"/>
              <a:t>instead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covariance</a:t>
            </a:r>
            <a:r>
              <a:rPr lang="pt-PT" sz="2400" dirty="0"/>
              <a:t>:</a:t>
            </a:r>
            <a:endParaRPr lang="en-US" sz="2400" dirty="0"/>
          </a:p>
          <a:p>
            <a:pPr>
              <a:buNone/>
            </a:pPr>
            <a:endParaRPr lang="pt-PT" sz="2400" dirty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standard deviation of the portfolio</a:t>
            </a:r>
            <a:r>
              <a:rPr lang="en-US" sz="2400" dirty="0" smtClean="0"/>
              <a:t> is just the square root of the variance of the portfolio.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Portfolio: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 and Standard Deviation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14452"/>
              </p:ext>
            </p:extLst>
          </p:nvPr>
        </p:nvGraphicFramePr>
        <p:xfrm>
          <a:off x="327025" y="1772816"/>
          <a:ext cx="856545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3" imgW="2260600" imgH="228600" progId="Equation.3">
                  <p:embed/>
                </p:oleObj>
              </mc:Choice>
              <mc:Fallback>
                <p:oleObj name="Equation" r:id="rId3" imgW="226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772816"/>
                        <a:ext cx="856545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533647"/>
              </p:ext>
            </p:extLst>
          </p:nvPr>
        </p:nvGraphicFramePr>
        <p:xfrm>
          <a:off x="539552" y="3573016"/>
          <a:ext cx="8280920" cy="74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Equation" r:id="rId5" imgW="2565400" imgH="228600" progId="Equation.3">
                  <p:embed/>
                </p:oleObj>
              </mc:Choice>
              <mc:Fallback>
                <p:oleObj name="Equation" r:id="rId5" imgW="256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573016"/>
                        <a:ext cx="8280920" cy="74565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74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Portfolio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Variance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89649" y="42080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22534"/>
              </p:ext>
            </p:extLst>
          </p:nvPr>
        </p:nvGraphicFramePr>
        <p:xfrm>
          <a:off x="251520" y="1284288"/>
          <a:ext cx="8567738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Worksheet" r:id="rId3" imgW="7493000" imgH="2324100" progId="Excel.Sheet.8">
                  <p:embed/>
                </p:oleObj>
              </mc:Choice>
              <mc:Fallback>
                <p:oleObj name="Worksheet" r:id="rId3" imgW="7493000" imgH="2324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84288"/>
                        <a:ext cx="8567738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582178" y="3017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512" y="4037002"/>
            <a:ext cx="8215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Variance of the rate of return on the two stock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portfolio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Wa</a:t>
            </a:r>
            <a:r>
              <a:rPr lang="en-US" sz="2000" dirty="0" smtClean="0">
                <a:latin typeface="+mj-lt"/>
                <a:cs typeface="Times New Roman" pitchFamily="18" charset="0"/>
              </a:rPr>
              <a:t>=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Wb</a:t>
            </a:r>
            <a:r>
              <a:rPr lang="en-US" sz="2000" dirty="0" smtClean="0">
                <a:latin typeface="+mj-lt"/>
                <a:cs typeface="Times New Roman" pitchFamily="18" charset="0"/>
              </a:rPr>
              <a:t>=1/2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60186"/>
              </p:ext>
            </p:extLst>
          </p:nvPr>
        </p:nvGraphicFramePr>
        <p:xfrm>
          <a:off x="323528" y="4509120"/>
          <a:ext cx="87534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Equation" r:id="rId5" imgW="4749480" imgH="685800" progId="Equation.3">
                  <p:embed/>
                </p:oleObj>
              </mc:Choice>
              <mc:Fallback>
                <p:oleObj name="Equation" r:id="rId5" imgW="4749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509120"/>
                        <a:ext cx="8753475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5652120" y="328498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80112" y="364502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50032" y="5373216"/>
            <a:ext cx="80584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dirty="0" smtClean="0">
                <a:latin typeface="+mj-lt"/>
              </a:rPr>
              <a:t>NOTE: Notice </a:t>
            </a:r>
            <a:r>
              <a:rPr lang="en-US" sz="2000" dirty="0">
                <a:latin typeface="+mj-lt"/>
              </a:rPr>
              <a:t>the decrease in risk that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diversification </a:t>
            </a:r>
            <a:r>
              <a:rPr lang="en-US" sz="2000" dirty="0">
                <a:latin typeface="+mj-lt"/>
              </a:rPr>
              <a:t>offers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latin typeface="+mj-lt"/>
              </a:rPr>
              <a:t>Portfolio with </a:t>
            </a:r>
            <a:r>
              <a:rPr lang="en-US" sz="2000" b="1" dirty="0" smtClean="0">
                <a:latin typeface="+mj-lt"/>
              </a:rPr>
              <a:t>50</a:t>
            </a:r>
            <a:r>
              <a:rPr lang="en-US" sz="2000" b="1" dirty="0">
                <a:latin typeface="+mj-lt"/>
              </a:rPr>
              <a:t>% in stock A and </a:t>
            </a:r>
            <a:r>
              <a:rPr lang="en-US" sz="2000" b="1" dirty="0" smtClean="0">
                <a:latin typeface="+mj-lt"/>
              </a:rPr>
              <a:t>50</a:t>
            </a:r>
            <a:r>
              <a:rPr lang="en-US" sz="2000" b="1" dirty="0">
                <a:latin typeface="+mj-lt"/>
              </a:rPr>
              <a:t>% in stock B has less risk than either stock in </a:t>
            </a:r>
            <a:r>
              <a:rPr lang="en-US" sz="2000" b="1" dirty="0" smtClean="0">
                <a:latin typeface="+mj-lt"/>
              </a:rPr>
              <a:t>isolation!!! 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305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C00000">
              <a:alpha val="23000"/>
            </a:srgbClr>
          </a:solidFill>
        </p:spPr>
        <p:txBody>
          <a:bodyPr>
            <a:normAutofit/>
          </a:bodyPr>
          <a:lstStyle/>
          <a:p>
            <a:r>
              <a:rPr lang="pt-PT" sz="5400" dirty="0" err="1" smtClean="0">
                <a:solidFill>
                  <a:schemeClr val="bg1"/>
                </a:solidFill>
              </a:rPr>
              <a:t>Outline</a:t>
            </a:r>
            <a:endParaRPr lang="pt-PT" sz="5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C0504D"/>
                </a:solidFill>
              </a:rPr>
              <a:t>Mean-variance portfolio analysis</a:t>
            </a:r>
          </a:p>
          <a:p>
            <a:pPr lvl="1"/>
            <a:r>
              <a:rPr lang="en-US" sz="2400" dirty="0"/>
              <a:t>Developed by Harry Markowitz in the early 1960’s  (1990 Nobel Prize in Economics)</a:t>
            </a:r>
          </a:p>
          <a:p>
            <a:pPr lvl="1"/>
            <a:r>
              <a:rPr lang="en-US" sz="2400" dirty="0"/>
              <a:t>Foundation of modern finance.</a:t>
            </a:r>
          </a:p>
          <a:p>
            <a:pPr lvl="1"/>
            <a:r>
              <a:rPr lang="en-US" sz="2400" dirty="0"/>
              <a:t>Used by all pension plans, endowments, wealthy individuals, banks, insurance companies, ...</a:t>
            </a:r>
          </a:p>
          <a:p>
            <a:pPr lvl="1"/>
            <a:r>
              <a:rPr lang="en-US" sz="2400" dirty="0"/>
              <a:t>There is an industry of advisors (e.g. </a:t>
            </a:r>
            <a:r>
              <a:rPr lang="en-US" sz="2400" dirty="0">
                <a:hlinkClick r:id="rId3"/>
              </a:rPr>
              <a:t>Wilshire Associates</a:t>
            </a:r>
            <a:r>
              <a:rPr lang="en-US" sz="2400" dirty="0"/>
              <a:t>) and software makers (e.g. </a:t>
            </a:r>
            <a:r>
              <a:rPr lang="en-US" sz="2400" dirty="0">
                <a:hlinkClick r:id="rId4"/>
              </a:rPr>
              <a:t>BARRA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Quantal</a:t>
            </a:r>
            <a:r>
              <a:rPr lang="en-US" sz="2400" dirty="0"/>
              <a:t>) that implement what we will learn </a:t>
            </a:r>
            <a:r>
              <a:rPr lang="en-US" sz="2400" dirty="0" smtClean="0"/>
              <a:t>next.</a:t>
            </a:r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Capital Asset Pricing Model (CAPM) </a:t>
            </a:r>
            <a:r>
              <a:rPr lang="en-US" sz="2800" dirty="0"/>
              <a:t>is an equilibrium model that establishes a relationship between the price of a security and its risk.</a:t>
            </a:r>
          </a:p>
          <a:p>
            <a:pPr lvl="1"/>
            <a:r>
              <a:rPr lang="en-US" sz="2400" dirty="0"/>
              <a:t>In particular, the CAPM is used to determine the </a:t>
            </a:r>
            <a:r>
              <a:rPr lang="en-US" sz="2400" dirty="0">
                <a:solidFill>
                  <a:srgbClr val="C00000"/>
                </a:solidFill>
              </a:rPr>
              <a:t>cost of capital</a:t>
            </a:r>
            <a:r>
              <a:rPr lang="en-US" sz="2400" dirty="0"/>
              <a:t>: minimum return required by investors for a certain level of risk.</a:t>
            </a:r>
          </a:p>
          <a:p>
            <a:pPr lvl="1"/>
            <a:r>
              <a:rPr lang="en-US" sz="2400" dirty="0"/>
              <a:t>The CAPM assumes investors are well diversified. Hence the risk premium is proportional to a measure of </a:t>
            </a:r>
            <a:r>
              <a:rPr lang="en-US" sz="2400" dirty="0">
                <a:solidFill>
                  <a:schemeClr val="accent2"/>
                </a:solidFill>
              </a:rPr>
              <a:t>market (or systematic) risk</a:t>
            </a:r>
            <a:r>
              <a:rPr lang="en-US" sz="2400" dirty="0"/>
              <a:t>, known as </a:t>
            </a:r>
            <a:r>
              <a:rPr lang="en-US" sz="2400" dirty="0">
                <a:solidFill>
                  <a:srgbClr val="C00000"/>
                </a:solidFill>
              </a:rPr>
              <a:t>Beta</a:t>
            </a:r>
            <a:r>
              <a:rPr lang="en-US" sz="2400" dirty="0"/>
              <a:t>.</a:t>
            </a:r>
          </a:p>
          <a:p>
            <a:endParaRPr lang="pt-PT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t-PT" dirty="0" smtClean="0"/>
              <a:t>GFI / GF            2015-2016</a:t>
            </a:r>
            <a:endParaRPr lang="pt-P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Efficient Frontier: with 2 stocks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523531"/>
              </p:ext>
            </p:extLst>
          </p:nvPr>
        </p:nvGraphicFramePr>
        <p:xfrm>
          <a:off x="107504" y="1268760"/>
          <a:ext cx="3924623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Worksheet" r:id="rId3" imgW="4368800" imgH="5080000" progId="Excel.Sheet.8">
                  <p:embed/>
                </p:oleObj>
              </mc:Choice>
              <mc:Fallback>
                <p:oleObj name="Worksheet" r:id="rId3" imgW="4368800" imgH="5080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3924623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72286" y="51608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435824" y="234888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92488" y="4221088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2400" dirty="0" smtClean="0"/>
              <a:t>We can consider other portfolio weights besides 50% in stock A and 50% in stock B.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2400" dirty="0" smtClean="0"/>
              <a:t>Note: only efficient to invest “above” the Minimum Variance (SD) portfolio</a:t>
            </a:r>
            <a:endParaRPr lang="en-US" sz="24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327355"/>
              </p:ext>
            </p:extLst>
          </p:nvPr>
        </p:nvGraphicFramePr>
        <p:xfrm>
          <a:off x="3995936" y="1484784"/>
          <a:ext cx="491534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7668344" y="2060848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6435824" y="234888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155904" y="270892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7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Efficient Frontier with Many Stocks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fig11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38888"/>
            <a:ext cx="4680520" cy="3314248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83568" y="4863306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smtClean="0"/>
              <a:t>Section of the opportunity set above the minimum variance portfolio is the efficient frontier (north-west edge): offers minimum risk for a given expected return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07883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Diversification</a:t>
            </a:r>
            <a:r>
              <a:rPr lang="en-US" dirty="0"/>
              <a:t> can substantially reduce the variability of returns without an equivalent reduction in expected returns.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This reduction in risk arises because worse than expected returns from one asset are offset by better than expected returns from another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However, </a:t>
            </a:r>
            <a:r>
              <a:rPr lang="en-US" dirty="0">
                <a:solidFill>
                  <a:srgbClr val="C00000"/>
                </a:solidFill>
              </a:rPr>
              <a:t>there is a minimum level of risk that cannot be diversified away, and that is what we call systematic risk.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Diversification Benefit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235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 Risk and Limits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Diversification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295400" y="2058888"/>
            <a:ext cx="0" cy="396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295400" y="6021288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0" y="4802088"/>
            <a:ext cx="0" cy="1219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295400" y="4797152"/>
            <a:ext cx="51816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752600" y="3501752"/>
            <a:ext cx="0" cy="1295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1828800" y="3835896"/>
            <a:ext cx="1524000" cy="4572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rc 7"/>
          <p:cNvSpPr>
            <a:spLocks/>
          </p:cNvSpPr>
          <p:nvPr/>
        </p:nvSpPr>
        <p:spPr bwMode="auto">
          <a:xfrm rot="10797192">
            <a:off x="1295468" y="2133614"/>
            <a:ext cx="5219777" cy="2377638"/>
          </a:xfrm>
          <a:custGeom>
            <a:avLst/>
            <a:gdLst>
              <a:gd name="T0" fmla="*/ 0 w 23275"/>
              <a:gd name="T1" fmla="*/ 2147483647 h 21600"/>
              <a:gd name="T2" fmla="*/ 2147483647 w 23275"/>
              <a:gd name="T3" fmla="*/ 2147483647 h 21600"/>
              <a:gd name="T4" fmla="*/ 2147483647 w 23275"/>
              <a:gd name="T5" fmla="*/ 2147483647 h 21600"/>
              <a:gd name="T6" fmla="*/ 0 60000 65536"/>
              <a:gd name="T7" fmla="*/ 0 60000 65536"/>
              <a:gd name="T8" fmla="*/ 0 60000 65536"/>
              <a:gd name="T9" fmla="*/ 0 w 23275"/>
              <a:gd name="T10" fmla="*/ 0 h 21600"/>
              <a:gd name="T11" fmla="*/ 23275 w 232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75" h="21600" fill="none" extrusionOk="0">
                <a:moveTo>
                  <a:pt x="0" y="65"/>
                </a:moveTo>
                <a:cubicBezTo>
                  <a:pt x="557" y="21"/>
                  <a:pt x="1116" y="-1"/>
                  <a:pt x="1675" y="0"/>
                </a:cubicBezTo>
                <a:cubicBezTo>
                  <a:pt x="13604" y="0"/>
                  <a:pt x="23275" y="9670"/>
                  <a:pt x="23275" y="21600"/>
                </a:cubicBezTo>
              </a:path>
              <a:path w="23275" h="21600" stroke="0" extrusionOk="0">
                <a:moveTo>
                  <a:pt x="0" y="65"/>
                </a:moveTo>
                <a:cubicBezTo>
                  <a:pt x="557" y="21"/>
                  <a:pt x="1116" y="-1"/>
                  <a:pt x="1675" y="0"/>
                </a:cubicBezTo>
                <a:cubicBezTo>
                  <a:pt x="13604" y="0"/>
                  <a:pt x="23275" y="9670"/>
                  <a:pt x="23275" y="21600"/>
                </a:cubicBezTo>
                <a:lnTo>
                  <a:pt x="1675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2"/>
          <p:cNvSpPr>
            <a:spLocks/>
          </p:cNvSpPr>
          <p:nvPr/>
        </p:nvSpPr>
        <p:spPr bwMode="auto">
          <a:xfrm>
            <a:off x="3496444" y="3140968"/>
            <a:ext cx="571500" cy="1371600"/>
          </a:xfrm>
          <a:prstGeom prst="leftBrace">
            <a:avLst>
              <a:gd name="adj1" fmla="val 20000"/>
              <a:gd name="adj2" fmla="val 50000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038600" y="3205088"/>
            <a:ext cx="388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Diversifiable Risk; Nonsystematic Risk; Firm Specific Risk; Idiosyncratic Risk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038600" y="4953223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Nondiversifiable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 risk; Systematic Risk; Market Risk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477000" y="4123928"/>
            <a:ext cx="2209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Portfolio risk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0" y="5981278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latin typeface="+mj-lt"/>
              </a:rPr>
              <a:t>Number of stocks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85800" y="2107704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sym typeface="Symbol" pitchFamily="18" charset="2"/>
              </a:rPr>
              <a:t>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11560" y="1178749"/>
            <a:ext cx="8352928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In a large portfolio the variance terms are effectively diversified away, but the covariance terms are not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9898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910138"/>
            <a:ext cx="8229600" cy="1033462"/>
          </a:xfrm>
        </p:spPr>
        <p:txBody>
          <a:bodyPr/>
          <a:lstStyle/>
          <a:p>
            <a:pPr marL="0" indent="0"/>
            <a:r>
              <a:rPr lang="pt-PT" sz="2800" smtClean="0"/>
              <a:t> If E(r</a:t>
            </a:r>
            <a:r>
              <a:rPr lang="pt-PT" sz="2800" baseline="-25000" smtClean="0"/>
              <a:t>P</a:t>
            </a:r>
            <a:r>
              <a:rPr lang="pt-PT" sz="2800" smtClean="0"/>
              <a:t>)&lt; E(r</a:t>
            </a:r>
            <a:r>
              <a:rPr lang="pt-PT" sz="2800" baseline="-25000" smtClean="0"/>
              <a:t>T</a:t>
            </a:r>
            <a:r>
              <a:rPr lang="pt-PT" sz="2800" smtClean="0"/>
              <a:t>): riskless lending, w</a:t>
            </a:r>
            <a:r>
              <a:rPr lang="pt-PT" sz="2800" baseline="-25000" smtClean="0"/>
              <a:t>T</a:t>
            </a:r>
            <a:r>
              <a:rPr lang="pt-PT" sz="2800" smtClean="0"/>
              <a:t> &lt; 100%</a:t>
            </a:r>
          </a:p>
          <a:p>
            <a:pPr marL="0" indent="0"/>
            <a:r>
              <a:rPr lang="pt-PT" sz="2800" smtClean="0"/>
              <a:t> If E(r</a:t>
            </a:r>
            <a:r>
              <a:rPr lang="pt-PT" sz="2800" baseline="-25000" smtClean="0"/>
              <a:t>P</a:t>
            </a:r>
            <a:r>
              <a:rPr lang="pt-PT" sz="2800" smtClean="0"/>
              <a:t>) &gt; E(r</a:t>
            </a:r>
            <a:r>
              <a:rPr lang="pt-PT" sz="2800" baseline="-25000" smtClean="0"/>
              <a:t>T</a:t>
            </a:r>
            <a:r>
              <a:rPr lang="pt-PT" sz="2800" smtClean="0"/>
              <a:t>): riskless borrowing, w</a:t>
            </a:r>
            <a:r>
              <a:rPr lang="pt-PT" sz="2800" baseline="-25000" smtClean="0"/>
              <a:t>T</a:t>
            </a:r>
            <a:r>
              <a:rPr lang="pt-PT" sz="2800" smtClean="0"/>
              <a:t> &gt; 100%</a:t>
            </a:r>
          </a:p>
          <a:p>
            <a:pPr marL="0" indent="0"/>
            <a:endParaRPr lang="en-US" sz="2800" smtClean="0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209800" y="46482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Arc 5"/>
          <p:cNvSpPr>
            <a:spLocks/>
          </p:cNvSpPr>
          <p:nvPr/>
        </p:nvSpPr>
        <p:spPr bwMode="auto">
          <a:xfrm flipH="1">
            <a:off x="3124200" y="3221038"/>
            <a:ext cx="2514600" cy="969962"/>
          </a:xfrm>
          <a:custGeom>
            <a:avLst/>
            <a:gdLst>
              <a:gd name="T0" fmla="*/ 2147483647 w 21600"/>
              <a:gd name="T1" fmla="*/ 0 h 18439"/>
              <a:gd name="T2" fmla="*/ 2147483647 w 21600"/>
              <a:gd name="T3" fmla="*/ 2147483647 h 18439"/>
              <a:gd name="T4" fmla="*/ 0 w 21600"/>
              <a:gd name="T5" fmla="*/ 2147483647 h 18439"/>
              <a:gd name="T6" fmla="*/ 0 60000 65536"/>
              <a:gd name="T7" fmla="*/ 0 60000 65536"/>
              <a:gd name="T8" fmla="*/ 0 60000 65536"/>
              <a:gd name="T9" fmla="*/ 0 w 21600"/>
              <a:gd name="T10" fmla="*/ 0 h 18439"/>
              <a:gd name="T11" fmla="*/ 21600 w 21600"/>
              <a:gd name="T12" fmla="*/ 18439 h 18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439" fill="none" extrusionOk="0">
                <a:moveTo>
                  <a:pt x="21498" y="0"/>
                </a:moveTo>
                <a:cubicBezTo>
                  <a:pt x="21566" y="693"/>
                  <a:pt x="21600" y="1390"/>
                  <a:pt x="21600" y="2087"/>
                </a:cubicBezTo>
                <a:cubicBezTo>
                  <a:pt x="21600" y="8366"/>
                  <a:pt x="18866" y="14335"/>
                  <a:pt x="14112" y="18438"/>
                </a:cubicBezTo>
              </a:path>
              <a:path w="21600" h="18439" stroke="0" extrusionOk="0">
                <a:moveTo>
                  <a:pt x="21498" y="0"/>
                </a:moveTo>
                <a:cubicBezTo>
                  <a:pt x="21566" y="693"/>
                  <a:pt x="21600" y="1390"/>
                  <a:pt x="21600" y="2087"/>
                </a:cubicBezTo>
                <a:cubicBezTo>
                  <a:pt x="21600" y="8366"/>
                  <a:pt x="18866" y="14335"/>
                  <a:pt x="14112" y="18438"/>
                </a:cubicBezTo>
                <a:lnTo>
                  <a:pt x="0" y="208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8"/>
          <p:cNvSpPr>
            <a:spLocks noChangeShapeType="1"/>
          </p:cNvSpPr>
          <p:nvPr/>
        </p:nvSpPr>
        <p:spPr bwMode="auto">
          <a:xfrm flipV="1">
            <a:off x="2209800" y="1828800"/>
            <a:ext cx="2362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295400" y="3505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f</a:t>
            </a:r>
            <a:endParaRPr lang="en-US" sz="2400" b="1" baseline="-25000" dirty="0">
              <a:latin typeface="+mj-lt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 rot="16200000">
            <a:off x="1257301" y="2093912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E(return)</a:t>
            </a:r>
          </a:p>
        </p:txBody>
      </p:sp>
      <p:sp>
        <p:nvSpPr>
          <p:cNvPr id="62473" name="Line 12"/>
          <p:cNvSpPr>
            <a:spLocks noChangeShapeType="1"/>
          </p:cNvSpPr>
          <p:nvPr/>
        </p:nvSpPr>
        <p:spPr bwMode="auto">
          <a:xfrm flipV="1">
            <a:off x="2209800" y="152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Oval 13"/>
          <p:cNvSpPr>
            <a:spLocks noChangeArrowheads="1"/>
          </p:cNvSpPr>
          <p:nvPr/>
        </p:nvSpPr>
        <p:spPr bwMode="auto">
          <a:xfrm>
            <a:off x="3886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Oval 14"/>
          <p:cNvSpPr>
            <a:spLocks noChangeArrowheads="1"/>
          </p:cNvSpPr>
          <p:nvPr/>
        </p:nvSpPr>
        <p:spPr bwMode="auto">
          <a:xfrm>
            <a:off x="2133600" y="36576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16"/>
          <p:cNvSpPr>
            <a:spLocks noChangeArrowheads="1"/>
          </p:cNvSpPr>
          <p:nvPr/>
        </p:nvSpPr>
        <p:spPr bwMode="auto">
          <a:xfrm>
            <a:off x="4800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Arc 18"/>
          <p:cNvSpPr>
            <a:spLocks/>
          </p:cNvSpPr>
          <p:nvPr/>
        </p:nvSpPr>
        <p:spPr bwMode="auto">
          <a:xfrm flipH="1">
            <a:off x="3124200" y="2209800"/>
            <a:ext cx="2513013" cy="1120775"/>
          </a:xfrm>
          <a:custGeom>
            <a:avLst/>
            <a:gdLst>
              <a:gd name="T0" fmla="*/ 2147483647 w 21586"/>
              <a:gd name="T1" fmla="*/ 0 h 21314"/>
              <a:gd name="T2" fmla="*/ 2147483647 w 21586"/>
              <a:gd name="T3" fmla="*/ 2147483647 h 21314"/>
              <a:gd name="T4" fmla="*/ 0 w 21586"/>
              <a:gd name="T5" fmla="*/ 2147483647 h 21314"/>
              <a:gd name="T6" fmla="*/ 0 60000 65536"/>
              <a:gd name="T7" fmla="*/ 0 60000 65536"/>
              <a:gd name="T8" fmla="*/ 0 60000 65536"/>
              <a:gd name="T9" fmla="*/ 0 w 21586"/>
              <a:gd name="T10" fmla="*/ 0 h 21314"/>
              <a:gd name="T11" fmla="*/ 21586 w 21586"/>
              <a:gd name="T12" fmla="*/ 21314 h 21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Arc 19"/>
          <p:cNvSpPr>
            <a:spLocks/>
          </p:cNvSpPr>
          <p:nvPr/>
        </p:nvSpPr>
        <p:spPr bwMode="auto">
          <a:xfrm flipH="1">
            <a:off x="3124200" y="3295650"/>
            <a:ext cx="2514600" cy="895350"/>
          </a:xfrm>
          <a:custGeom>
            <a:avLst/>
            <a:gdLst>
              <a:gd name="T0" fmla="*/ 2147483647 w 21600"/>
              <a:gd name="T1" fmla="*/ 0 h 17018"/>
              <a:gd name="T2" fmla="*/ 2147483647 w 21600"/>
              <a:gd name="T3" fmla="*/ 2147483647 h 17018"/>
              <a:gd name="T4" fmla="*/ 0 w 21600"/>
              <a:gd name="T5" fmla="*/ 2147483647 h 17018"/>
              <a:gd name="T6" fmla="*/ 0 60000 65536"/>
              <a:gd name="T7" fmla="*/ 0 60000 65536"/>
              <a:gd name="T8" fmla="*/ 0 60000 65536"/>
              <a:gd name="T9" fmla="*/ 0 w 21600"/>
              <a:gd name="T10" fmla="*/ 0 h 17018"/>
              <a:gd name="T11" fmla="*/ 21600 w 21600"/>
              <a:gd name="T12" fmla="*/ 17018 h 170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18" fill="none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</a:path>
              <a:path w="21600" h="17018" stroke="0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  <a:lnTo>
                  <a:pt x="0" y="66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20"/>
          <p:cNvSpPr>
            <a:spLocks noChangeArrowheads="1"/>
          </p:cNvSpPr>
          <p:nvPr/>
        </p:nvSpPr>
        <p:spPr bwMode="auto">
          <a:xfrm>
            <a:off x="3886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Oval 21"/>
          <p:cNvSpPr>
            <a:spLocks noChangeArrowheads="1"/>
          </p:cNvSpPr>
          <p:nvPr/>
        </p:nvSpPr>
        <p:spPr bwMode="auto">
          <a:xfrm>
            <a:off x="4800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Oval 22"/>
          <p:cNvSpPr>
            <a:spLocks noChangeArrowheads="1"/>
          </p:cNvSpPr>
          <p:nvPr/>
        </p:nvSpPr>
        <p:spPr bwMode="auto">
          <a:xfrm>
            <a:off x="40386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Oval 23"/>
          <p:cNvSpPr>
            <a:spLocks noChangeArrowheads="1"/>
          </p:cNvSpPr>
          <p:nvPr/>
        </p:nvSpPr>
        <p:spPr bwMode="auto">
          <a:xfrm>
            <a:off x="41910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Oval 24"/>
          <p:cNvSpPr>
            <a:spLocks noChangeArrowheads="1"/>
          </p:cNvSpPr>
          <p:nvPr/>
        </p:nvSpPr>
        <p:spPr bwMode="auto">
          <a:xfrm>
            <a:off x="38862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Oval 25"/>
          <p:cNvSpPr>
            <a:spLocks noChangeArrowheads="1"/>
          </p:cNvSpPr>
          <p:nvPr/>
        </p:nvSpPr>
        <p:spPr bwMode="auto">
          <a:xfrm>
            <a:off x="40386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Oval 26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Oval 27"/>
          <p:cNvSpPr>
            <a:spLocks noChangeArrowheads="1"/>
          </p:cNvSpPr>
          <p:nvPr/>
        </p:nvSpPr>
        <p:spPr bwMode="auto">
          <a:xfrm>
            <a:off x="3733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Oval 28"/>
          <p:cNvSpPr>
            <a:spLocks noChangeArrowheads="1"/>
          </p:cNvSpPr>
          <p:nvPr/>
        </p:nvSpPr>
        <p:spPr bwMode="auto">
          <a:xfrm>
            <a:off x="41910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Oval 29"/>
          <p:cNvSpPr>
            <a:spLocks noChangeArrowheads="1"/>
          </p:cNvSpPr>
          <p:nvPr/>
        </p:nvSpPr>
        <p:spPr bwMode="auto">
          <a:xfrm>
            <a:off x="46482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Oval 30"/>
          <p:cNvSpPr>
            <a:spLocks noChangeArrowheads="1"/>
          </p:cNvSpPr>
          <p:nvPr/>
        </p:nvSpPr>
        <p:spPr bwMode="auto">
          <a:xfrm>
            <a:off x="44958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Oval 31"/>
          <p:cNvSpPr>
            <a:spLocks noChangeArrowheads="1"/>
          </p:cNvSpPr>
          <p:nvPr/>
        </p:nvSpPr>
        <p:spPr bwMode="auto">
          <a:xfrm>
            <a:off x="4495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32"/>
          <p:cNvSpPr>
            <a:spLocks noChangeArrowheads="1"/>
          </p:cNvSpPr>
          <p:nvPr/>
        </p:nvSpPr>
        <p:spPr bwMode="auto">
          <a:xfrm>
            <a:off x="4800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Oval 34"/>
          <p:cNvSpPr>
            <a:spLocks noChangeArrowheads="1"/>
          </p:cNvSpPr>
          <p:nvPr/>
        </p:nvSpPr>
        <p:spPr bwMode="auto">
          <a:xfrm>
            <a:off x="3048000" y="32004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Oval 35"/>
          <p:cNvSpPr>
            <a:spLocks noChangeArrowheads="1"/>
          </p:cNvSpPr>
          <p:nvPr/>
        </p:nvSpPr>
        <p:spPr bwMode="auto">
          <a:xfrm>
            <a:off x="3352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2209800" y="2057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1600" b="1" dirty="0">
                <a:latin typeface="+mj-lt"/>
              </a:rPr>
              <a:t>Tangency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1600" b="1" dirty="0">
                <a:latin typeface="+mj-lt"/>
              </a:rPr>
              <a:t>portfolio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T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7818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1" dirty="0">
                <a:latin typeface="+mj-lt"/>
                <a:sym typeface="Symbol" pitchFamily="18" charset="2"/>
              </a:rPr>
              <a:t></a:t>
            </a:r>
            <a:r>
              <a:rPr lang="en-US" sz="2400" b="1" i="1" baseline="-25000" dirty="0">
                <a:latin typeface="+mj-lt"/>
                <a:sym typeface="Symbol" pitchFamily="18" charset="2"/>
              </a:rPr>
              <a:t>P</a:t>
            </a:r>
            <a:endParaRPr lang="en-US" sz="2400" b="1" i="1" baseline="-25000" dirty="0">
              <a:latin typeface="+mj-lt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Moving to a </a:t>
            </a:r>
            <a:r>
              <a:rPr lang="en-US" sz="4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Pricing Model: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 only (risky) Stocks, but also a Risk Free Asset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1340768"/>
            <a:ext cx="3528392" cy="258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pt-PT" dirty="0" err="1">
                <a:cs typeface="Times New Roman" pitchFamily="18" charset="0"/>
              </a:rPr>
              <a:t>Allow</a:t>
            </a:r>
            <a:r>
              <a:rPr lang="pt-PT" dirty="0">
                <a:cs typeface="Times New Roman" pitchFamily="18" charset="0"/>
              </a:rPr>
              <a:t> for </a:t>
            </a:r>
            <a:r>
              <a:rPr lang="pt-PT" dirty="0" err="1">
                <a:cs typeface="Times New Roman" pitchFamily="18" charset="0"/>
              </a:rPr>
              <a:t>lending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and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borrowing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at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risk-free</a:t>
            </a:r>
            <a:r>
              <a:rPr lang="pt-PT" dirty="0">
                <a:cs typeface="Times New Roman" pitchFamily="18" charset="0"/>
              </a:rPr>
              <a:t> rate (T-</a:t>
            </a:r>
            <a:r>
              <a:rPr lang="pt-PT" dirty="0" err="1">
                <a:cs typeface="Times New Roman" pitchFamily="18" charset="0"/>
              </a:rPr>
              <a:t>bill</a:t>
            </a:r>
            <a:r>
              <a:rPr lang="pt-PT" dirty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Capital allocation line (CAL)</a:t>
            </a:r>
            <a:r>
              <a:rPr lang="en-US" dirty="0">
                <a:cs typeface="Times New Roman" pitchFamily="18" charset="0"/>
              </a:rPr>
              <a:t>: feasible combinations of stock(s) and riskless </a:t>
            </a:r>
            <a:r>
              <a:rPr lang="en-US" dirty="0" smtClean="0">
                <a:cs typeface="Times New Roman" pitchFamily="18" charset="0"/>
              </a:rPr>
              <a:t>asset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Optimal portfolios are</a:t>
            </a:r>
            <a:r>
              <a:rPr lang="en-US" dirty="0" smtClean="0">
                <a:cs typeface="Times New Roman" pitchFamily="18" charset="0"/>
              </a:rPr>
              <a:t> somewhere along the CAL: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a combination of the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riskfree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asset and the Tangency portfolio of stocks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27984" y="1988840"/>
            <a:ext cx="144016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248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Capital Asset Pricing Model (CAPM) </a:t>
            </a:r>
            <a:r>
              <a:rPr lang="en-US" dirty="0"/>
              <a:t>is an equilibrium model that establishes a relationship between the price of a security and its risk.</a:t>
            </a:r>
          </a:p>
          <a:p>
            <a:pPr algn="just"/>
            <a:r>
              <a:rPr lang="en-US" dirty="0"/>
              <a:t>In particular, the CAPM is used to determine the </a:t>
            </a:r>
            <a:r>
              <a:rPr lang="en-US" dirty="0">
                <a:solidFill>
                  <a:srgbClr val="C00000"/>
                </a:solidFill>
              </a:rPr>
              <a:t>cost of capital</a:t>
            </a:r>
            <a:r>
              <a:rPr lang="en-US" dirty="0"/>
              <a:t>: minimum return required by investors for a certain level of risk.</a:t>
            </a:r>
          </a:p>
          <a:p>
            <a:pPr algn="just"/>
            <a:r>
              <a:rPr lang="en-US" dirty="0"/>
              <a:t>The CAPM assumes investors are well diversified. Hence the risk premium is proportional to a </a:t>
            </a:r>
            <a:r>
              <a:rPr lang="en-US" dirty="0">
                <a:solidFill>
                  <a:schemeClr val="accent2"/>
                </a:solidFill>
              </a:rPr>
              <a:t>measure of market (or systematic) risk</a:t>
            </a:r>
            <a:r>
              <a:rPr lang="en-US" dirty="0"/>
              <a:t>, known as </a:t>
            </a:r>
            <a:r>
              <a:rPr lang="en-US" dirty="0">
                <a:solidFill>
                  <a:srgbClr val="C00000"/>
                </a:solidFill>
              </a:rPr>
              <a:t>Beta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25</a:t>
            </a:fld>
            <a:endParaRPr lang="pt-P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  <a:solidFill>
            <a:srgbClr val="C00000">
              <a:alpha val="73000"/>
            </a:srgb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CAPM: Capital Asset Pricing Model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4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Assumptions:</a:t>
            </a:r>
          </a:p>
          <a:p>
            <a:r>
              <a:rPr lang="en-US" dirty="0" smtClean="0"/>
              <a:t>Frictionless </a:t>
            </a:r>
            <a:r>
              <a:rPr lang="en-US" dirty="0"/>
              <a:t>markets</a:t>
            </a:r>
          </a:p>
          <a:p>
            <a:pPr lvl="1"/>
            <a:r>
              <a:rPr lang="en-US" dirty="0"/>
              <a:t>No trading costs</a:t>
            </a:r>
          </a:p>
          <a:p>
            <a:pPr lvl="1"/>
            <a:r>
              <a:rPr lang="en-US" dirty="0"/>
              <a:t>No taxes</a:t>
            </a:r>
          </a:p>
          <a:p>
            <a:r>
              <a:rPr lang="en-US" dirty="0"/>
              <a:t>Unlimited borrowing and lending</a:t>
            </a:r>
          </a:p>
          <a:p>
            <a:pPr lvl="1"/>
            <a:r>
              <a:rPr lang="en-US" dirty="0"/>
              <a:t>No restrictions on short sales</a:t>
            </a:r>
          </a:p>
          <a:p>
            <a:r>
              <a:rPr lang="en-US" dirty="0"/>
              <a:t>Lending and borrowing rates are the same</a:t>
            </a:r>
          </a:p>
          <a:p>
            <a:r>
              <a:rPr lang="en-US" dirty="0"/>
              <a:t>Investors care only about means and variances</a:t>
            </a:r>
          </a:p>
          <a:p>
            <a:r>
              <a:rPr lang="en-US" dirty="0"/>
              <a:t>All investors are fully rational and have the same information (homogeneous expectations)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31292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Market Equilibrium</a:t>
            </a:r>
          </a:p>
          <a:p>
            <a:r>
              <a:rPr lang="en-US" dirty="0" smtClean="0"/>
              <a:t>Since </a:t>
            </a:r>
            <a:r>
              <a:rPr lang="en-US" dirty="0"/>
              <a:t>e</a:t>
            </a:r>
            <a:r>
              <a:rPr lang="pt-PT" dirty="0" err="1"/>
              <a:t>veryone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</a:t>
            </a:r>
            <a:r>
              <a:rPr lang="pt-PT" dirty="0" err="1"/>
              <a:t>efficient</a:t>
            </a:r>
            <a:r>
              <a:rPr lang="pt-PT" dirty="0"/>
              <a:t> </a:t>
            </a:r>
            <a:r>
              <a:rPr lang="pt-PT" dirty="0" err="1"/>
              <a:t>frontier</a:t>
            </a:r>
            <a:r>
              <a:rPr lang="pt-PT" dirty="0"/>
              <a:t>, </a:t>
            </a:r>
            <a:r>
              <a:rPr lang="pt-PT" dirty="0" err="1"/>
              <a:t>then</a:t>
            </a:r>
            <a:r>
              <a:rPr lang="pt-PT" dirty="0"/>
              <a:t>:</a:t>
            </a:r>
            <a:endParaRPr lang="en-US" dirty="0"/>
          </a:p>
          <a:p>
            <a:pPr lvl="1"/>
            <a:r>
              <a:rPr lang="en-US" dirty="0"/>
              <a:t>Everyone holds the same risky tangency portfolio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Then </a:t>
            </a:r>
          </a:p>
          <a:p>
            <a:pPr algn="ctr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C00000"/>
                </a:solidFill>
              </a:rPr>
              <a:t>TANGENCY PORTFOLIO </a:t>
            </a:r>
            <a:r>
              <a:rPr lang="en-US" b="1" dirty="0"/>
              <a:t>IS</a:t>
            </a:r>
          </a:p>
          <a:p>
            <a:pPr algn="ctr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C00000"/>
                </a:solidFill>
              </a:rPr>
              <a:t>MARKET </a:t>
            </a:r>
            <a:r>
              <a:rPr lang="en-US" b="1" dirty="0" smtClean="0">
                <a:solidFill>
                  <a:srgbClr val="C00000"/>
                </a:solidFill>
              </a:rPr>
              <a:t>PORTFOLIO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26</a:t>
            </a:fld>
            <a:endParaRPr lang="pt-P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Assumptions and Equilibrium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1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724400"/>
            <a:ext cx="8420100" cy="12954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2800" dirty="0" smtClean="0"/>
              <a:t>Where the investor chooses to be along the CML depends on his risk aversion – but all investors face the same CML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514600" y="44196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85" name="Arc 5"/>
          <p:cNvSpPr>
            <a:spLocks/>
          </p:cNvSpPr>
          <p:nvPr/>
        </p:nvSpPr>
        <p:spPr bwMode="auto">
          <a:xfrm flipH="1">
            <a:off x="3429000" y="1981200"/>
            <a:ext cx="2514600" cy="1981200"/>
          </a:xfrm>
          <a:custGeom>
            <a:avLst/>
            <a:gdLst>
              <a:gd name="T0" fmla="*/ 47489150 w 21600"/>
              <a:gd name="T1" fmla="*/ 0 h 37666"/>
              <a:gd name="T2" fmla="*/ 191271175 w 21600"/>
              <a:gd name="T3" fmla="*/ 104209441 h 37666"/>
              <a:gd name="T4" fmla="*/ 0 w 21600"/>
              <a:gd name="T5" fmla="*/ 58968816 h 37666"/>
              <a:gd name="T6" fmla="*/ 0 60000 65536"/>
              <a:gd name="T7" fmla="*/ 0 60000 65536"/>
              <a:gd name="T8" fmla="*/ 0 60000 65536"/>
              <a:gd name="T9" fmla="*/ 0 w 21600"/>
              <a:gd name="T10" fmla="*/ 0 h 37666"/>
              <a:gd name="T11" fmla="*/ 21600 w 21600"/>
              <a:gd name="T12" fmla="*/ 37666 h 376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666" fill="none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</a:path>
              <a:path w="21600" h="37666" stroke="0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2514600" y="1600200"/>
            <a:ext cx="2362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600200" y="3276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b="1" i="1">
                <a:latin typeface="+mj-lt"/>
              </a:rPr>
              <a:t>r</a:t>
            </a:r>
            <a:r>
              <a:rPr lang="en-US" sz="2400" b="1" i="1" baseline="-25000">
                <a:latin typeface="+mj-lt"/>
              </a:rPr>
              <a:t>f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2514600" y="12954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2438400" y="3429000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733800" y="2438400"/>
            <a:ext cx="110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+mj-lt"/>
              </a:rPr>
              <a:t>M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 rot="-2261478">
            <a:off x="3886200" y="149253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CML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895600" y="31242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3276600" y="28194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4038600" y="22098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4419600" y="19050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4800600" y="16002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103" name="Arc 23"/>
          <p:cNvSpPr>
            <a:spLocks/>
          </p:cNvSpPr>
          <p:nvPr/>
        </p:nvSpPr>
        <p:spPr bwMode="auto">
          <a:xfrm flipH="1">
            <a:off x="3429000" y="1981200"/>
            <a:ext cx="2513013" cy="1120775"/>
          </a:xfrm>
          <a:custGeom>
            <a:avLst/>
            <a:gdLst>
              <a:gd name="T0" fmla="*/ 47490774 w 21586"/>
              <a:gd name="T1" fmla="*/ 0 h 21314"/>
              <a:gd name="T2" fmla="*/ 292561477 w 21586"/>
              <a:gd name="T3" fmla="*/ 56786342 h 21314"/>
              <a:gd name="T4" fmla="*/ 0 w 21586"/>
              <a:gd name="T5" fmla="*/ 58934818 h 21314"/>
              <a:gd name="T6" fmla="*/ 0 60000 65536"/>
              <a:gd name="T7" fmla="*/ 0 60000 65536"/>
              <a:gd name="T8" fmla="*/ 0 60000 65536"/>
              <a:gd name="T9" fmla="*/ 0 w 21586"/>
              <a:gd name="T10" fmla="*/ 0 h 21314"/>
              <a:gd name="T11" fmla="*/ 21586 w 21586"/>
              <a:gd name="T12" fmla="*/ 21314 h 21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105" name="Oval 25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086600" y="4114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1" dirty="0">
                <a:latin typeface="+mj-lt"/>
                <a:sym typeface="Symbol" pitchFamily="18" charset="2"/>
              </a:rPr>
              <a:t></a:t>
            </a:r>
            <a:r>
              <a:rPr lang="en-US" sz="2400" b="1" i="1" baseline="-25000" dirty="0">
                <a:latin typeface="+mj-lt"/>
                <a:sym typeface="Symbol" pitchFamily="18" charset="2"/>
              </a:rPr>
              <a:t>P</a:t>
            </a:r>
            <a:endParaRPr lang="en-US" sz="2400" b="1" i="1" baseline="-25000" dirty="0">
              <a:latin typeface="+mj-lt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 rot="16200000">
            <a:off x="1411288" y="1789112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E(return)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Capital Market 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198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buFont typeface="Arial" charset="0"/>
              <a:buChar char="•"/>
              <a:defRPr/>
            </a:pPr>
            <a:r>
              <a:rPr lang="pt-PT" sz="2600" dirty="0" err="1"/>
              <a:t>The</a:t>
            </a:r>
            <a:r>
              <a:rPr lang="pt-PT" sz="2600" dirty="0"/>
              <a:t> </a:t>
            </a:r>
            <a:r>
              <a:rPr lang="pt-PT" sz="2600" dirty="0">
                <a:solidFill>
                  <a:srgbClr val="C00000"/>
                </a:solidFill>
              </a:rPr>
              <a:t>CML</a:t>
            </a:r>
            <a:r>
              <a:rPr lang="pt-PT" sz="2600" dirty="0"/>
              <a:t> </a:t>
            </a:r>
            <a:r>
              <a:rPr lang="pt-PT" sz="2600" dirty="0" err="1"/>
              <a:t>gives</a:t>
            </a:r>
            <a:r>
              <a:rPr lang="pt-PT" sz="2600" dirty="0"/>
              <a:t> </a:t>
            </a:r>
            <a:r>
              <a:rPr lang="pt-PT" sz="2600" dirty="0" err="1"/>
              <a:t>risk-return</a:t>
            </a:r>
            <a:r>
              <a:rPr lang="pt-PT" sz="2600" dirty="0"/>
              <a:t> </a:t>
            </a:r>
            <a:r>
              <a:rPr lang="pt-PT" sz="2600" dirty="0" err="1"/>
              <a:t>trade-off</a:t>
            </a:r>
            <a:r>
              <a:rPr lang="pt-PT" sz="2600" dirty="0"/>
              <a:t> for </a:t>
            </a:r>
            <a:r>
              <a:rPr lang="pt-PT" sz="2600" dirty="0" err="1"/>
              <a:t>efficient</a:t>
            </a:r>
            <a:r>
              <a:rPr lang="pt-PT" sz="2600" dirty="0"/>
              <a:t> </a:t>
            </a:r>
            <a:r>
              <a:rPr lang="pt-PT" sz="2600" dirty="0" err="1"/>
              <a:t>portfolios</a:t>
            </a:r>
            <a:r>
              <a:rPr lang="pt-PT" sz="2600" dirty="0"/>
              <a:t>.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pt-PT" sz="2600" dirty="0" err="1"/>
              <a:t>In</a:t>
            </a:r>
            <a:r>
              <a:rPr lang="pt-PT" sz="2600" dirty="0"/>
              <a:t> </a:t>
            </a:r>
            <a:r>
              <a:rPr lang="pt-PT" sz="2600" dirty="0" err="1"/>
              <a:t>equilibrium</a:t>
            </a:r>
            <a:r>
              <a:rPr lang="pt-PT" sz="2600" dirty="0"/>
              <a:t>, </a:t>
            </a:r>
            <a:r>
              <a:rPr lang="pt-PT" sz="2600" dirty="0" err="1"/>
              <a:t>what</a:t>
            </a:r>
            <a:r>
              <a:rPr lang="pt-PT" sz="2600" dirty="0"/>
              <a:t> </a:t>
            </a:r>
            <a:r>
              <a:rPr lang="pt-PT" sz="2600" dirty="0" err="1"/>
              <a:t>is</a:t>
            </a:r>
            <a:r>
              <a:rPr lang="pt-PT" sz="2600" dirty="0"/>
              <a:t> </a:t>
            </a:r>
            <a:r>
              <a:rPr lang="pt-PT" sz="2600" dirty="0" err="1"/>
              <a:t>the</a:t>
            </a:r>
            <a:r>
              <a:rPr lang="pt-PT" sz="2600" dirty="0"/>
              <a:t> </a:t>
            </a:r>
            <a:r>
              <a:rPr lang="pt-PT" sz="2600" dirty="0" err="1"/>
              <a:t>relation</a:t>
            </a:r>
            <a:r>
              <a:rPr lang="pt-PT" sz="2600" dirty="0"/>
              <a:t> </a:t>
            </a:r>
            <a:r>
              <a:rPr lang="pt-PT" sz="2600" dirty="0" err="1"/>
              <a:t>between</a:t>
            </a:r>
            <a:r>
              <a:rPr lang="pt-PT" sz="2600" dirty="0"/>
              <a:t> </a:t>
            </a:r>
            <a:r>
              <a:rPr lang="pt-PT" sz="2600" dirty="0" err="1"/>
              <a:t>expected</a:t>
            </a:r>
            <a:r>
              <a:rPr lang="pt-PT" sz="2600" dirty="0"/>
              <a:t> </a:t>
            </a:r>
            <a:r>
              <a:rPr lang="pt-PT" sz="2600" dirty="0" err="1"/>
              <a:t>return</a:t>
            </a:r>
            <a:r>
              <a:rPr lang="pt-PT" sz="2600" dirty="0"/>
              <a:t> </a:t>
            </a:r>
            <a:r>
              <a:rPr lang="pt-PT" sz="2600" dirty="0" err="1"/>
              <a:t>and</a:t>
            </a:r>
            <a:r>
              <a:rPr lang="pt-PT" sz="2600" dirty="0"/>
              <a:t> </a:t>
            </a:r>
            <a:r>
              <a:rPr lang="pt-PT" sz="2600" dirty="0" err="1"/>
              <a:t>risk</a:t>
            </a:r>
            <a:r>
              <a:rPr lang="pt-PT" sz="2600" dirty="0"/>
              <a:t> for individual stocks?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200" dirty="0"/>
              <a:t>Individual stocks are </a:t>
            </a:r>
            <a:r>
              <a:rPr lang="pt-PT" sz="2200" dirty="0" smtClean="0"/>
              <a:t>“</a:t>
            </a:r>
            <a:r>
              <a:rPr lang="pt-PT" sz="2200" dirty="0" err="1" smtClean="0"/>
              <a:t>below</a:t>
            </a:r>
            <a:r>
              <a:rPr lang="pt-PT" sz="2200" dirty="0" smtClean="0"/>
              <a:t>” </a:t>
            </a:r>
            <a:r>
              <a:rPr lang="pt-PT" sz="2200" dirty="0" err="1" smtClean="0"/>
              <a:t>the</a:t>
            </a:r>
            <a:r>
              <a:rPr lang="pt-PT" sz="2200" dirty="0" smtClean="0"/>
              <a:t> CML</a:t>
            </a:r>
            <a:r>
              <a:rPr lang="pt-PT" sz="2200" dirty="0"/>
              <a:t>.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200" dirty="0" err="1"/>
              <a:t>This</a:t>
            </a:r>
            <a:r>
              <a:rPr lang="pt-PT" sz="2200" dirty="0"/>
              <a:t> </a:t>
            </a:r>
            <a:r>
              <a:rPr lang="pt-PT" sz="2200" dirty="0" err="1"/>
              <a:t>relation</a:t>
            </a:r>
            <a:r>
              <a:rPr lang="pt-PT" sz="2200" dirty="0"/>
              <a:t> </a:t>
            </a:r>
            <a:r>
              <a:rPr lang="pt-PT" sz="2200" dirty="0" err="1"/>
              <a:t>is</a:t>
            </a:r>
            <a:r>
              <a:rPr lang="pt-PT" sz="2200" dirty="0"/>
              <a:t> </a:t>
            </a:r>
            <a:r>
              <a:rPr lang="pt-PT" sz="2200" dirty="0" err="1"/>
              <a:t>named</a:t>
            </a:r>
            <a:r>
              <a:rPr lang="pt-PT" sz="2200" dirty="0"/>
              <a:t> </a:t>
            </a:r>
            <a:r>
              <a:rPr lang="pt-PT" sz="2200" dirty="0" err="1">
                <a:solidFill>
                  <a:srgbClr val="C00000"/>
                </a:solidFill>
              </a:rPr>
              <a:t>Security</a:t>
            </a:r>
            <a:r>
              <a:rPr lang="pt-PT" sz="2200" dirty="0">
                <a:solidFill>
                  <a:srgbClr val="C00000"/>
                </a:solidFill>
              </a:rPr>
              <a:t> </a:t>
            </a:r>
            <a:r>
              <a:rPr lang="pt-PT" sz="2200" dirty="0" err="1">
                <a:solidFill>
                  <a:srgbClr val="C00000"/>
                </a:solidFill>
              </a:rPr>
              <a:t>Market</a:t>
            </a:r>
            <a:r>
              <a:rPr lang="pt-PT" sz="2200" dirty="0">
                <a:solidFill>
                  <a:srgbClr val="C00000"/>
                </a:solidFill>
              </a:rPr>
              <a:t> </a:t>
            </a:r>
            <a:r>
              <a:rPr lang="pt-PT" sz="2200" dirty="0" err="1">
                <a:solidFill>
                  <a:srgbClr val="C00000"/>
                </a:solidFill>
              </a:rPr>
              <a:t>Line</a:t>
            </a:r>
            <a:r>
              <a:rPr lang="pt-PT" sz="2200" dirty="0">
                <a:solidFill>
                  <a:srgbClr val="C00000"/>
                </a:solidFill>
              </a:rPr>
              <a:t> (SML)</a:t>
            </a:r>
            <a:r>
              <a:rPr lang="pt-PT" sz="2200" dirty="0"/>
              <a:t>.</a:t>
            </a:r>
            <a:endParaRPr lang="pt-PT" sz="2200" dirty="0">
              <a:solidFill>
                <a:srgbClr val="C00000"/>
              </a:solidFill>
            </a:endParaRP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en-US" sz="2200" dirty="0"/>
              <a:t>Individual stock risk is measured by its </a:t>
            </a:r>
            <a:r>
              <a:rPr lang="en-US" sz="2200" dirty="0">
                <a:solidFill>
                  <a:srgbClr val="C00000"/>
                </a:solidFill>
              </a:rPr>
              <a:t>covariance with market portfolio</a:t>
            </a:r>
            <a:r>
              <a:rPr lang="en-US" sz="2200" dirty="0"/>
              <a:t> because it is the </a:t>
            </a:r>
            <a:r>
              <a:rPr lang="en-US" sz="2200" i="1" dirty="0"/>
              <a:t>marginal variance.</a:t>
            </a:r>
            <a:r>
              <a:rPr lang="en-US" sz="2200" dirty="0"/>
              <a:t> </a:t>
            </a:r>
            <a:endParaRPr lang="en-US" sz="3000" dirty="0"/>
          </a:p>
          <a:p>
            <a:r>
              <a:rPr lang="en-US" sz="2400" dirty="0"/>
              <a:t>According to the </a:t>
            </a:r>
            <a:r>
              <a:rPr lang="en-US" sz="2400" dirty="0">
                <a:solidFill>
                  <a:srgbClr val="C00000"/>
                </a:solidFill>
              </a:rPr>
              <a:t>Security Market Line</a:t>
            </a:r>
            <a:r>
              <a:rPr lang="en-US" sz="2400" dirty="0"/>
              <a:t>, for any security </a:t>
            </a:r>
            <a:r>
              <a:rPr lang="en-US" sz="2400" i="1" dirty="0" err="1">
                <a:solidFill>
                  <a:srgbClr val="C00000"/>
                </a:solidFill>
              </a:rPr>
              <a:t>i</a:t>
            </a:r>
            <a:r>
              <a:rPr lang="en-US" sz="2400" dirty="0"/>
              <a:t>:</a:t>
            </a:r>
          </a:p>
          <a:p>
            <a:endParaRPr lang="pt-PT" sz="2400" dirty="0"/>
          </a:p>
          <a:p>
            <a:pPr>
              <a:buNone/>
            </a:pPr>
            <a:endParaRPr lang="pt-PT" sz="900" dirty="0"/>
          </a:p>
          <a:p>
            <a:pPr>
              <a:buNone/>
            </a:pPr>
            <a:endParaRPr lang="pt-PT" sz="1500" i="1" dirty="0"/>
          </a:p>
          <a:p>
            <a:pPr>
              <a:buNone/>
            </a:pPr>
            <a:r>
              <a:rPr lang="pt-PT" sz="2600" dirty="0" err="1"/>
              <a:t>where</a:t>
            </a:r>
            <a:endParaRPr lang="en-US" sz="2600" dirty="0"/>
          </a:p>
          <a:p>
            <a:pPr lvl="1"/>
            <a:endParaRPr lang="pt-PT" sz="2400" dirty="0"/>
          </a:p>
          <a:p>
            <a:r>
              <a:rPr lang="en-US" sz="2400" dirty="0"/>
              <a:t>Beta measures the responsiveness of a stock to movements in the market portfolio (i.e., systematic risk).</a:t>
            </a:r>
          </a:p>
          <a:p>
            <a:pPr lvl="1"/>
            <a:endParaRPr lang="en-US" sz="2400" dirty="0"/>
          </a:p>
          <a:p>
            <a:pPr marL="514350" indent="-457200" eaLnBrk="0" hangingPunct="0">
              <a:buFont typeface="Arial"/>
              <a:buChar char="•"/>
              <a:defRPr/>
            </a:pPr>
            <a:endParaRPr lang="pt-PT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pt-PT" sz="2400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pt-PT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about Individual Stocks?</a:t>
            </a: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Security Market Line and Beta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05384"/>
              </p:ext>
            </p:extLst>
          </p:nvPr>
        </p:nvGraphicFramePr>
        <p:xfrm>
          <a:off x="2662808" y="4149080"/>
          <a:ext cx="3205336" cy="51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Equation" r:id="rId3" imgW="1435100" imgH="228600" progId="Equation.3">
                  <p:embed/>
                </p:oleObj>
              </mc:Choice>
              <mc:Fallback>
                <p:oleObj name="Equation" r:id="rId3" imgW="143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08" y="4149080"/>
                        <a:ext cx="3205336" cy="51057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26493"/>
              </p:ext>
            </p:extLst>
          </p:nvPr>
        </p:nvGraphicFramePr>
        <p:xfrm>
          <a:off x="1619672" y="4797152"/>
          <a:ext cx="1514331" cy="75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Equation" r:id="rId5" imgW="775800" imgH="385920" progId="Equation.3">
                  <p:embed/>
                </p:oleObj>
              </mc:Choice>
              <mc:Fallback>
                <p:oleObj name="Equation" r:id="rId5" imgW="775800" imgH="38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97152"/>
                        <a:ext cx="1514331" cy="75590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49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Line 3"/>
          <p:cNvSpPr>
            <a:spLocks noChangeShapeType="1"/>
          </p:cNvSpPr>
          <p:nvPr/>
        </p:nvSpPr>
        <p:spPr bwMode="auto">
          <a:xfrm>
            <a:off x="2286000" y="54102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 flipV="1">
            <a:off x="2286000" y="2286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594087"/>
              </p:ext>
            </p:extLst>
          </p:nvPr>
        </p:nvGraphicFramePr>
        <p:xfrm>
          <a:off x="2728913" y="2320925"/>
          <a:ext cx="38242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2" name="Equation" r:id="rId4" imgW="1239840" imgH="192960" progId="Equation.3">
                  <p:embed/>
                </p:oleObj>
              </mc:Choice>
              <mc:Fallback>
                <p:oleObj name="Equation" r:id="rId4" imgW="123984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320925"/>
                        <a:ext cx="3824287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Line 8"/>
          <p:cNvSpPr>
            <a:spLocks noChangeShapeType="1"/>
          </p:cNvSpPr>
          <p:nvPr/>
        </p:nvSpPr>
        <p:spPr bwMode="auto">
          <a:xfrm flipV="1">
            <a:off x="2286000" y="3048000"/>
            <a:ext cx="3581400" cy="1600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879600" y="4403725"/>
          <a:ext cx="3794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3" name="Equation" r:id="rId6" imgW="118080" imgH="192960" progId="Equation.3">
                  <p:embed/>
                </p:oleObj>
              </mc:Choice>
              <mc:Fallback>
                <p:oleObj name="Equation" r:id="rId6" imgW="11808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4403725"/>
                        <a:ext cx="37941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Line 10"/>
          <p:cNvSpPr>
            <a:spLocks noChangeShapeType="1"/>
          </p:cNvSpPr>
          <p:nvPr/>
        </p:nvSpPr>
        <p:spPr bwMode="auto">
          <a:xfrm flipV="1">
            <a:off x="4114800" y="38100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2133600" y="4648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 flipV="1">
            <a:off x="2286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3810000" y="5410200"/>
            <a:ext cx="685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latin typeface="+mj-lt"/>
              </a:rPr>
              <a:t>1.0</a:t>
            </a:r>
          </a:p>
        </p:txBody>
      </p:sp>
      <p:graphicFrame>
        <p:nvGraphicFramePr>
          <p:cNvPr id="50190" name="Object 4"/>
          <p:cNvGraphicFramePr>
            <a:graphicFrameLocks noChangeAspect="1"/>
          </p:cNvGraphicFramePr>
          <p:nvPr/>
        </p:nvGraphicFramePr>
        <p:xfrm>
          <a:off x="1371600" y="3581400"/>
          <a:ext cx="7397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4" name="Equation" r:id="rId8" imgW="295200" imgH="167760" progId="Equation.3">
                  <p:embed/>
                </p:oleObj>
              </mc:Choice>
              <mc:Fallback>
                <p:oleObj name="Equation" r:id="rId8" imgW="295200" imgH="16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81400"/>
                        <a:ext cx="73977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133600" y="3810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7173" name="Object 16"/>
          <p:cNvGraphicFramePr>
            <a:graphicFrameLocks noChangeAspect="1"/>
          </p:cNvGraphicFramePr>
          <p:nvPr/>
        </p:nvGraphicFramePr>
        <p:xfrm>
          <a:off x="1524000" y="2057400"/>
          <a:ext cx="6096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5" name="Equation" r:id="rId10" imgW="291973" imgH="203112" progId="Equation.3">
                  <p:embed/>
                </p:oleObj>
              </mc:Choice>
              <mc:Fallback>
                <p:oleObj name="Equation" r:id="rId10" imgW="29197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6096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7"/>
          <p:cNvGraphicFramePr>
            <a:graphicFrameLocks noChangeAspect="1"/>
          </p:cNvGraphicFramePr>
          <p:nvPr/>
        </p:nvGraphicFramePr>
        <p:xfrm>
          <a:off x="6537325" y="5486400"/>
          <a:ext cx="412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Equation" r:id="rId12" imgW="164957" imgH="203024" progId="Equation.3">
                  <p:embed/>
                </p:oleObj>
              </mc:Choice>
              <mc:Fallback>
                <p:oleObj name="Equation" r:id="rId12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5486400"/>
                        <a:ext cx="412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Expected Return of a Stock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7374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Investors should </a:t>
            </a:r>
            <a:r>
              <a:rPr lang="en-US" i="1" dirty="0">
                <a:solidFill>
                  <a:srgbClr val="C00000"/>
                </a:solidFill>
              </a:rPr>
              <a:t>control the risk</a:t>
            </a:r>
            <a:r>
              <a:rPr lang="en-US" i="1" dirty="0"/>
              <a:t> of their portfolio</a:t>
            </a:r>
            <a:r>
              <a:rPr lang="en-US" dirty="0"/>
              <a:t> not by re-allocating among risky assets, but </a:t>
            </a:r>
            <a:r>
              <a:rPr lang="en-US" i="1" dirty="0">
                <a:solidFill>
                  <a:srgbClr val="C00000"/>
                </a:solidFill>
              </a:rPr>
              <a:t>through the split between risky assets and the risk-free asset.</a:t>
            </a:r>
          </a:p>
          <a:p>
            <a:r>
              <a:rPr lang="en-US" i="1" dirty="0"/>
              <a:t>The </a:t>
            </a:r>
            <a:r>
              <a:rPr lang="en-US" i="1" dirty="0">
                <a:solidFill>
                  <a:srgbClr val="C00000"/>
                </a:solidFill>
              </a:rPr>
              <a:t>optimal portfolio of risky assets</a:t>
            </a:r>
            <a:r>
              <a:rPr lang="en-US" dirty="0"/>
              <a:t> should contain a large number of assets – it </a:t>
            </a:r>
            <a:r>
              <a:rPr lang="en-US" i="1" dirty="0">
                <a:solidFill>
                  <a:srgbClr val="C00000"/>
                </a:solidFill>
              </a:rPr>
              <a:t>should be well diversiﬁed</a:t>
            </a:r>
            <a:r>
              <a:rPr lang="en-US" i="1" dirty="0"/>
              <a:t> – and is the same for all investors.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Modern Investment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Theory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8918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30</a:t>
            </a:fld>
            <a:endParaRPr lang="pt-PT"/>
          </a:p>
        </p:txBody>
      </p:sp>
      <p:pic>
        <p:nvPicPr>
          <p:cNvPr id="5" name="Picture 4" descr="fig12_09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524000"/>
            <a:ext cx="69342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Security Market Line 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9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0" name="Group 5"/>
          <p:cNvGrpSpPr>
            <a:grpSpLocks/>
          </p:cNvGrpSpPr>
          <p:nvPr/>
        </p:nvGrpSpPr>
        <p:grpSpPr bwMode="auto">
          <a:xfrm>
            <a:off x="914400" y="3733800"/>
            <a:ext cx="7772400" cy="990600"/>
            <a:chOff x="576" y="2256"/>
            <a:chExt cx="4896" cy="624"/>
          </a:xfrm>
        </p:grpSpPr>
        <p:sp>
          <p:nvSpPr>
            <p:cNvPr id="11279" name="Rectangle 6"/>
            <p:cNvSpPr>
              <a:spLocks noChangeArrowheads="1"/>
            </p:cNvSpPr>
            <p:nvPr/>
          </p:nvSpPr>
          <p:spPr bwMode="auto">
            <a:xfrm>
              <a:off x="576" y="2256"/>
              <a:ext cx="4896" cy="6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 </a:t>
              </a:r>
              <a:r>
                <a:rPr lang="en-US" sz="2800" dirty="0">
                  <a:latin typeface="+mj-lt"/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= 0,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= 1,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latin typeface="+mj-lt"/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&lt; 1,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latin typeface="+mj-lt"/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&gt; 1,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endParaRPr lang="en-US" sz="2800" dirty="0">
                <a:latin typeface="+mj-lt"/>
              </a:endParaRPr>
            </a:p>
          </p:txBody>
        </p:sp>
        <p:graphicFrame>
          <p:nvGraphicFramePr>
            <p:cNvPr id="8198" name="Object 3"/>
            <p:cNvGraphicFramePr>
              <a:graphicFrameLocks noChangeAspect="1"/>
            </p:cNvGraphicFramePr>
            <p:nvPr/>
          </p:nvGraphicFramePr>
          <p:xfrm>
            <a:off x="2736" y="2544"/>
            <a:ext cx="1082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6" name="Equation" r:id="rId4" imgW="632520" imgH="167760" progId="Equation.3">
                    <p:embed/>
                  </p:oleObj>
                </mc:Choice>
                <mc:Fallback>
                  <p:oleObj name="Equation" r:id="rId4" imgW="632520" imgH="167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544"/>
                          <a:ext cx="1082" cy="3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1" name="Group 8"/>
          <p:cNvGrpSpPr>
            <a:grpSpLocks/>
          </p:cNvGrpSpPr>
          <p:nvPr/>
        </p:nvGrpSpPr>
        <p:grpSpPr bwMode="auto">
          <a:xfrm>
            <a:off x="990600" y="2286000"/>
            <a:ext cx="7315200" cy="1200150"/>
            <a:chOff x="624" y="1968"/>
            <a:chExt cx="4608" cy="756"/>
          </a:xfrm>
        </p:grpSpPr>
        <p:sp>
          <p:nvSpPr>
            <p:cNvPr id="11272" name="Text Box 9"/>
            <p:cNvSpPr txBox="1">
              <a:spLocks noChangeArrowheads="1"/>
            </p:cNvSpPr>
            <p:nvPr/>
          </p:nvSpPr>
          <p:spPr bwMode="auto">
            <a:xfrm>
              <a:off x="624" y="1968"/>
              <a:ext cx="864" cy="7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Expected return on a stock</a:t>
              </a:r>
            </a:p>
          </p:txBody>
        </p:sp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1584" y="219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latin typeface="+mj-lt"/>
                </a:rPr>
                <a:t>=</a:t>
              </a:r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1824" y="2083"/>
              <a:ext cx="816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Risk-free rate</a:t>
              </a:r>
            </a:p>
          </p:txBody>
        </p:sp>
        <p:sp>
          <p:nvSpPr>
            <p:cNvPr id="11275" name="Text Box 12"/>
            <p:cNvSpPr txBox="1">
              <a:spLocks noChangeArrowheads="1"/>
            </p:cNvSpPr>
            <p:nvPr/>
          </p:nvSpPr>
          <p:spPr bwMode="auto">
            <a:xfrm>
              <a:off x="2544" y="219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latin typeface="+mj-lt"/>
                </a:rPr>
                <a:t>+</a:t>
              </a:r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2832" y="2083"/>
              <a:ext cx="960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Beta of stock</a:t>
              </a:r>
            </a:p>
          </p:txBody>
        </p:sp>
        <p:sp>
          <p:nvSpPr>
            <p:cNvPr id="11277" name="Text Box 14"/>
            <p:cNvSpPr txBox="1">
              <a:spLocks noChangeArrowheads="1"/>
            </p:cNvSpPr>
            <p:nvPr/>
          </p:nvSpPr>
          <p:spPr bwMode="auto">
            <a:xfrm>
              <a:off x="3792" y="219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latin typeface="+mj-lt"/>
                  <a:cs typeface="Times New Roman" pitchFamily="18" charset="0"/>
                </a:rPr>
                <a:t>×</a:t>
              </a:r>
              <a:endParaRPr lang="en-US" sz="2400" b="1">
                <a:latin typeface="+mj-lt"/>
              </a:endParaRPr>
            </a:p>
          </p:txBody>
        </p:sp>
        <p:sp>
          <p:nvSpPr>
            <p:cNvPr id="11278" name="Text Box 15"/>
            <p:cNvSpPr txBox="1">
              <a:spLocks noChangeArrowheads="1"/>
            </p:cNvSpPr>
            <p:nvPr/>
          </p:nvSpPr>
          <p:spPr bwMode="auto">
            <a:xfrm>
              <a:off x="4080" y="2083"/>
              <a:ext cx="1152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Market risk premium</a:t>
              </a:r>
            </a:p>
          </p:txBody>
        </p: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514600" y="1524000"/>
          <a:ext cx="38242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7" name="Equation" r:id="rId6" imgW="1239840" imgH="192960" progId="Equation.3">
                  <p:embed/>
                </p:oleObj>
              </mc:Choice>
              <mc:Fallback>
                <p:oleObj name="Equation" r:id="rId6" imgW="123984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382428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7"/>
          <p:cNvGraphicFramePr>
            <a:graphicFrameLocks noChangeAspect="1"/>
          </p:cNvGraphicFramePr>
          <p:nvPr/>
        </p:nvGraphicFramePr>
        <p:xfrm>
          <a:off x="4343400" y="3733800"/>
          <a:ext cx="12350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8" name="Equation" r:id="rId8" imgW="455400" imgH="192960" progId="Equation.3">
                  <p:embed/>
                </p:oleObj>
              </mc:Choice>
              <mc:Fallback>
                <p:oleObj name="Equation" r:id="rId8" imgW="45540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33800"/>
                        <a:ext cx="12350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8"/>
          <p:cNvGraphicFramePr>
            <a:graphicFrameLocks noChangeAspect="1"/>
          </p:cNvGraphicFramePr>
          <p:nvPr/>
        </p:nvGraphicFramePr>
        <p:xfrm>
          <a:off x="4343400" y="4700588"/>
          <a:ext cx="17176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9" name="Equation" r:id="rId10" imgW="632520" imgH="167760" progId="Equation.3">
                  <p:embed/>
                </p:oleObj>
              </mc:Choice>
              <mc:Fallback>
                <p:oleObj name="Equation" r:id="rId10" imgW="632520" imgH="16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00588"/>
                        <a:ext cx="17176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9"/>
          <p:cNvGraphicFramePr>
            <a:graphicFrameLocks noChangeAspect="1"/>
          </p:cNvGraphicFramePr>
          <p:nvPr/>
        </p:nvGraphicFramePr>
        <p:xfrm>
          <a:off x="4343400" y="5181600"/>
          <a:ext cx="17176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0" name="Equation" r:id="rId12" imgW="632520" imgH="167760" progId="Equation.3">
                  <p:embed/>
                </p:oleObj>
              </mc:Choice>
              <mc:Fallback>
                <p:oleObj name="Equation" r:id="rId12" imgW="632520" imgH="16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81600"/>
                        <a:ext cx="171767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Expected Return of a Stock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478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Beta of a portfolio </a:t>
            </a:r>
            <a:r>
              <a:rPr lang="en-US" sz="2800" dirty="0"/>
              <a:t>is portfolio-weighted average of individual assets:</a:t>
            </a:r>
          </a:p>
          <a:p>
            <a:endParaRPr lang="pt-PT" dirty="0"/>
          </a:p>
          <a:p>
            <a:endParaRPr lang="pt-PT" dirty="0"/>
          </a:p>
          <a:p>
            <a:r>
              <a:rPr lang="pt-PT" sz="2800" dirty="0" err="1"/>
              <a:t>Thus</a:t>
            </a:r>
            <a:r>
              <a:rPr lang="pt-PT" sz="2800" dirty="0"/>
              <a:t>, </a:t>
            </a:r>
            <a:r>
              <a:rPr lang="pt-PT" sz="2800" dirty="0" err="1"/>
              <a:t>we</a:t>
            </a:r>
            <a:r>
              <a:rPr lang="pt-PT" sz="2800" dirty="0"/>
              <a:t> can use SML for </a:t>
            </a:r>
            <a:r>
              <a:rPr lang="pt-PT" sz="2800" dirty="0" err="1"/>
              <a:t>any</a:t>
            </a:r>
            <a:r>
              <a:rPr lang="pt-PT" sz="2800" dirty="0"/>
              <a:t> </a:t>
            </a:r>
            <a:r>
              <a:rPr lang="pt-PT" sz="2800" dirty="0" err="1"/>
              <a:t>portfolio</a:t>
            </a:r>
            <a:r>
              <a:rPr lang="pt-PT" sz="2800" dirty="0"/>
              <a:t>: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32</a:t>
            </a:fld>
            <a:endParaRPr lang="pt-PT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Beta of a Portfolio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10286"/>
              </p:ext>
            </p:extLst>
          </p:nvPr>
        </p:nvGraphicFramePr>
        <p:xfrm>
          <a:off x="3733800" y="2340992"/>
          <a:ext cx="18843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Equation" r:id="rId3" imgW="799753" imgH="431613" progId="Equation.3">
                  <p:embed/>
                </p:oleObj>
              </mc:Choice>
              <mc:Fallback>
                <p:oleObj name="Equation" r:id="rId3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40992"/>
                        <a:ext cx="188436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492833"/>
              </p:ext>
            </p:extLst>
          </p:nvPr>
        </p:nvGraphicFramePr>
        <p:xfrm>
          <a:off x="2971800" y="4596804"/>
          <a:ext cx="3581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5" imgW="1281960" imgH="192960" progId="Equation.3">
                  <p:embed/>
                </p:oleObj>
              </mc:Choice>
              <mc:Fallback>
                <p:oleObj name="Equation" r:id="rId5" imgW="128196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96804"/>
                        <a:ext cx="3581400" cy="560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48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Because investors can diversify their portfolios, they only require a risk premium for non-diversifiable (market, systematic) risk. This is what </a:t>
            </a:r>
            <a:r>
              <a:rPr lang="en-US" sz="2800" dirty="0">
                <a:solidFill>
                  <a:srgbClr val="C00000"/>
                </a:solidFill>
              </a:rPr>
              <a:t>Beta</a:t>
            </a:r>
            <a:r>
              <a:rPr lang="en-US" sz="2800" dirty="0"/>
              <a:t> measures.</a:t>
            </a:r>
          </a:p>
          <a:p>
            <a:r>
              <a:rPr lang="en-US" sz="2800" dirty="0"/>
              <a:t>High beta stocks are risky, and must therefore offer a higher return on average to compensate for the risk</a:t>
            </a:r>
          </a:p>
          <a:p>
            <a:r>
              <a:rPr lang="en-US" sz="2800" dirty="0"/>
              <a:t>Why are high beta stocks risky?</a:t>
            </a:r>
          </a:p>
          <a:p>
            <a:pPr lvl="1"/>
            <a:r>
              <a:rPr lang="en-US" sz="2400" dirty="0"/>
              <a:t>Because they pay up just when you need the money least,  when the overall market is doing well</a:t>
            </a:r>
          </a:p>
          <a:p>
            <a:pPr lvl="1"/>
            <a:r>
              <a:rPr lang="en-US" sz="2400" dirty="0"/>
              <a:t>And they loose money when you really need it – when the overall market is doing poorly</a:t>
            </a:r>
          </a:p>
          <a:p>
            <a:pPr lvl="1"/>
            <a:r>
              <a:rPr lang="en-US" sz="2400" dirty="0"/>
              <a:t>If anyone is to hold this security, it must offer a high expected return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33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Why Beta?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>
                <a:sym typeface="Symbol" pitchFamily="18" charset="2"/>
              </a:rPr>
              <a:t></a:t>
            </a:r>
            <a:r>
              <a:rPr lang="en-US" sz="2800" i="1" baseline="-25000" dirty="0" err="1"/>
              <a:t>i</a:t>
            </a:r>
            <a:r>
              <a:rPr lang="en-US" sz="2800" dirty="0"/>
              <a:t> usually estimated using a time-series regression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Typical </a:t>
            </a:r>
            <a:r>
              <a:rPr lang="en-US" sz="2800" i="1" dirty="0"/>
              <a:t>R</a:t>
            </a:r>
            <a:r>
              <a:rPr lang="en-US" sz="2800" i="1" baseline="30000" dirty="0"/>
              <a:t>2</a:t>
            </a:r>
            <a:r>
              <a:rPr lang="en-US" sz="2800" dirty="0"/>
              <a:t>=25%</a:t>
            </a:r>
          </a:p>
          <a:p>
            <a:r>
              <a:rPr lang="en-US" sz="2800" dirty="0"/>
              <a:t>Estimation issues</a:t>
            </a:r>
          </a:p>
          <a:p>
            <a:pPr lvl="1"/>
            <a:r>
              <a:rPr lang="en-US" dirty="0"/>
              <a:t>Betas may change over time</a:t>
            </a:r>
          </a:p>
          <a:p>
            <a:pPr lvl="1"/>
            <a:r>
              <a:rPr lang="en-US" dirty="0"/>
              <a:t>Data might be too old</a:t>
            </a:r>
          </a:p>
          <a:p>
            <a:pPr lvl="1"/>
            <a:r>
              <a:rPr lang="en-US" dirty="0"/>
              <a:t>Five years of weekly or monthly data is reasonable</a:t>
            </a:r>
          </a:p>
          <a:p>
            <a:pPr lvl="1"/>
            <a:r>
              <a:rPr lang="en-US" dirty="0"/>
              <a:t>Use Data Analysis / Regression or </a:t>
            </a:r>
            <a:r>
              <a:rPr lang="en-US" dirty="0" err="1"/>
              <a:t>Linest</a:t>
            </a:r>
            <a:r>
              <a:rPr lang="en-US" dirty="0"/>
              <a:t> in Excel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34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Estimation of Beta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881905"/>
              </p:ext>
            </p:extLst>
          </p:nvPr>
        </p:nvGraphicFramePr>
        <p:xfrm>
          <a:off x="2197100" y="2148532"/>
          <a:ext cx="47371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3" imgW="1930400" imgH="228600" progId="Equation.3">
                  <p:embed/>
                </p:oleObj>
              </mc:Choice>
              <mc:Fallback>
                <p:oleObj name="Equation" r:id="rId3" imgW="193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148532"/>
                        <a:ext cx="47371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40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>
                <a:solidFill>
                  <a:srgbClr val="C00000"/>
                </a:solidFill>
              </a:rPr>
              <a:t>market proxy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CAPM says it should be all the assets in the world</a:t>
            </a:r>
          </a:p>
          <a:p>
            <a:pPr lvl="1"/>
            <a:r>
              <a:rPr lang="en-US" dirty="0"/>
              <a:t>Typically people use </a:t>
            </a:r>
            <a:r>
              <a:rPr lang="en-US" i="1" dirty="0"/>
              <a:t>broad</a:t>
            </a:r>
            <a:r>
              <a:rPr lang="en-US" dirty="0"/>
              <a:t>, </a:t>
            </a:r>
            <a:r>
              <a:rPr lang="en-US" i="1" dirty="0"/>
              <a:t>value-weighted </a:t>
            </a:r>
            <a:r>
              <a:rPr lang="en-US" dirty="0"/>
              <a:t>stock market index (e.g. S&amp;P 500)</a:t>
            </a:r>
          </a:p>
          <a:p>
            <a:r>
              <a:rPr lang="en-US" dirty="0"/>
              <a:t>What </a:t>
            </a:r>
            <a:r>
              <a:rPr lang="en-US" dirty="0">
                <a:solidFill>
                  <a:srgbClr val="C00000"/>
                </a:solidFill>
              </a:rPr>
              <a:t>risk-free rate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CAPM says it should be riskless and match the horizon of the application</a:t>
            </a:r>
          </a:p>
          <a:p>
            <a:pPr lvl="1"/>
            <a:r>
              <a:rPr lang="en-US" dirty="0"/>
              <a:t>People use short-term sovereign debt: T-</a:t>
            </a:r>
            <a:r>
              <a:rPr lang="en-US" dirty="0" smtClean="0"/>
              <a:t>bills or similar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35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Variables to use for the Market Return and the Risk-free rate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5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This is the hardest input to measure in the CAPM equation</a:t>
            </a:r>
          </a:p>
          <a:p>
            <a:r>
              <a:rPr lang="en-US" sz="2800" dirty="0"/>
              <a:t>From January 1926 to December 2005, the excess market return has been 6.7% </a:t>
            </a:r>
          </a:p>
          <a:p>
            <a:pPr lvl="1"/>
            <a:r>
              <a:rPr lang="en-US" sz="2400" dirty="0"/>
              <a:t>Depending on the sample and on whether we use the arithmetic or geometric mean, we can come up with numbers between 5% and 8%</a:t>
            </a:r>
          </a:p>
          <a:p>
            <a:pPr lvl="1"/>
            <a:r>
              <a:rPr lang="en-US" sz="2400" dirty="0"/>
              <a:t>Can we trust this historical average?</a:t>
            </a:r>
          </a:p>
          <a:p>
            <a:pPr lvl="2"/>
            <a:r>
              <a:rPr lang="en-US" sz="2000" dirty="0"/>
              <a:t>Standard error of the estimate is 2.2%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36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Market Risk Premium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9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37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Example: </a:t>
            </a:r>
            <a:r>
              <a:rPr lang="en-US" dirty="0">
                <a:solidFill>
                  <a:schemeClr val="bg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Scatterplot of Monthly Returns for Apple versus the S&amp;P 500, January 2008 through December 2012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fig12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4001"/>
            <a:ext cx="6601296" cy="38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9276" y="37170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Verdana" charset="0"/>
                <a:ea typeface="ヒラギノ角ゴ Pro W3" charset="0"/>
                <a:cs typeface="ヒラギノ角ゴ Pro W3" charset="0"/>
              </a:rPr>
              <a:t>Suppose the risk-free return is 3% and you measure the market risk premium to be 6%.  Apple has a beta of 1.2.  According to the CAPM, what is its expected return?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59589"/>
              </p:ext>
            </p:extLst>
          </p:nvPr>
        </p:nvGraphicFramePr>
        <p:xfrm>
          <a:off x="4753268" y="5373216"/>
          <a:ext cx="421122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4" imgW="2070100" imgH="266700" progId="Equation.3">
                  <p:embed/>
                </p:oleObj>
              </mc:Choice>
              <mc:Fallback>
                <p:oleObj name="Equation" r:id="rId4" imgW="2070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3268" y="5373216"/>
                        <a:ext cx="4211220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60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 of CAPM are restrictive</a:t>
            </a:r>
          </a:p>
          <a:p>
            <a:r>
              <a:rPr lang="en-US" dirty="0"/>
              <a:t>Gives a simple and elegant relation for expected returns and a nice measure of risk</a:t>
            </a:r>
          </a:p>
          <a:p>
            <a:r>
              <a:rPr lang="en-US" dirty="0"/>
              <a:t>Research shows that it is not very accurate</a:t>
            </a:r>
          </a:p>
          <a:p>
            <a:r>
              <a:rPr lang="en-US" dirty="0"/>
              <a:t>But, widely used in corporate finance and investments</a:t>
            </a:r>
          </a:p>
          <a:p>
            <a:pPr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So, what do we know about the CAPM?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1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 of individual securities that are of interest are the: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Expected Return;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Variance and Standard Deviation</a:t>
            </a:r>
            <a:r>
              <a:rPr lang="en-US" dirty="0"/>
              <a:t> of the return;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Covariance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Correlation</a:t>
            </a:r>
            <a:r>
              <a:rPr lang="en-US" dirty="0"/>
              <a:t> (to another security or index).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An Individual Security: Return and Risk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7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where</a:t>
            </a:r>
            <a:endParaRPr lang="en-US" sz="2000" dirty="0"/>
          </a:p>
          <a:p>
            <a:pPr>
              <a:buNone/>
            </a:pPr>
            <a:r>
              <a:rPr lang="en-US" sz="2000" i="1" dirty="0" err="1"/>
              <a:t>r</a:t>
            </a:r>
            <a:r>
              <a:rPr lang="en-US" sz="2000" i="1" baseline="-25000" dirty="0" err="1"/>
              <a:t>s</a:t>
            </a:r>
            <a:r>
              <a:rPr lang="en-US" sz="2000" dirty="0"/>
              <a:t>  :return if </a:t>
            </a:r>
            <a:r>
              <a:rPr lang="en-US" sz="2000" dirty="0" smtClean="0"/>
              <a:t>state (scenario) </a:t>
            </a:r>
            <a:r>
              <a:rPr lang="en-US" sz="2000" i="1" dirty="0"/>
              <a:t>s</a:t>
            </a:r>
            <a:r>
              <a:rPr lang="en-US" sz="2000" dirty="0"/>
              <a:t> occurs</a:t>
            </a:r>
          </a:p>
          <a:p>
            <a:pPr>
              <a:buNone/>
            </a:pPr>
            <a:r>
              <a:rPr lang="en-US" sz="2000" i="1" dirty="0" err="1"/>
              <a:t>p</a:t>
            </a:r>
            <a:r>
              <a:rPr lang="en-US" sz="2000" i="1" baseline="-25000" dirty="0" err="1"/>
              <a:t>s</a:t>
            </a:r>
            <a:r>
              <a:rPr lang="en-US" sz="2000" dirty="0"/>
              <a:t> : probability of state </a:t>
            </a:r>
            <a:r>
              <a:rPr lang="en-US" sz="2000" i="1" dirty="0"/>
              <a:t>s</a:t>
            </a:r>
            <a:r>
              <a:rPr lang="en-US" sz="2000" dirty="0"/>
              <a:t> </a:t>
            </a:r>
            <a:r>
              <a:rPr lang="en-US" sz="2000" dirty="0" smtClean="0"/>
              <a:t>happening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504D"/>
                </a:solidFill>
              </a:rPr>
              <a:t>Example:</a:t>
            </a:r>
            <a:r>
              <a:rPr lang="en-US" sz="2400" dirty="0" smtClean="0"/>
              <a:t> Consider </a:t>
            </a:r>
            <a:r>
              <a:rPr lang="en-US" sz="2400" dirty="0"/>
              <a:t>the following two risky asset world. </a:t>
            </a:r>
          </a:p>
          <a:p>
            <a:pPr lvl="1"/>
            <a:r>
              <a:rPr lang="en-US" sz="2000" dirty="0"/>
              <a:t>There is a 1/3 chance of each state of the economy, and the only assets are stock A and stock </a:t>
            </a:r>
            <a:r>
              <a:rPr lang="en-US" sz="2000" dirty="0" smtClean="0"/>
              <a:t>B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Expected Return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(or Mean Return)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887612"/>
              </p:ext>
            </p:extLst>
          </p:nvPr>
        </p:nvGraphicFramePr>
        <p:xfrm>
          <a:off x="3419872" y="1412776"/>
          <a:ext cx="1840440" cy="99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3" imgW="799753" imgH="431613" progId="Equation.3">
                  <p:embed/>
                </p:oleObj>
              </mc:Choice>
              <mc:Fallback>
                <p:oleObj name="Equation" r:id="rId3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412776"/>
                        <a:ext cx="1840440" cy="99325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39715"/>
              </p:ext>
            </p:extLst>
          </p:nvPr>
        </p:nvGraphicFramePr>
        <p:xfrm>
          <a:off x="1876227" y="4325297"/>
          <a:ext cx="5720109" cy="133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Worksheet" r:id="rId5" imgW="4013200" imgH="914400" progId="Excel.Sheet.8">
                  <p:embed/>
                </p:oleObj>
              </mc:Choice>
              <mc:Fallback>
                <p:oleObj name="Worksheet" r:id="rId5" imgW="4013200" imgH="91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227" y="4325297"/>
                        <a:ext cx="5720109" cy="1335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3450"/>
              </p:ext>
            </p:extLst>
          </p:nvPr>
        </p:nvGraphicFramePr>
        <p:xfrm>
          <a:off x="1619672" y="5805264"/>
          <a:ext cx="6408711" cy="72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7" imgW="3187440" imgH="393480" progId="Equation.3">
                  <p:embed/>
                </p:oleObj>
              </mc:Choice>
              <mc:Fallback>
                <p:oleObj name="Equation" r:id="rId7" imgW="318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805264"/>
                        <a:ext cx="6408711" cy="723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7956376" y="5445224"/>
            <a:ext cx="1187624" cy="72008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3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Expected Return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68682"/>
              </p:ext>
            </p:extLst>
          </p:nvPr>
        </p:nvGraphicFramePr>
        <p:xfrm>
          <a:off x="990600" y="1641524"/>
          <a:ext cx="692150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Worksheet" r:id="rId3" imgW="3848048" imgH="1561938" progId="Excel.Sheet.8">
                  <p:embed/>
                </p:oleObj>
              </mc:Choice>
              <mc:Fallback>
                <p:oleObj name="Worksheet" r:id="rId3" imgW="3848048" imgH="156193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41524"/>
                        <a:ext cx="6921500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33246"/>
              </p:ext>
            </p:extLst>
          </p:nvPr>
        </p:nvGraphicFramePr>
        <p:xfrm>
          <a:off x="1522413" y="4581128"/>
          <a:ext cx="6026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Equation" r:id="rId5" imgW="2997200" imgH="393700" progId="Equation.3">
                  <p:embed/>
                </p:oleObj>
              </mc:Choice>
              <mc:Fallback>
                <p:oleObj name="Equation" r:id="rId5" imgW="299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4581128"/>
                        <a:ext cx="60261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0" y="2924944"/>
            <a:ext cx="3275856" cy="576064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71600" y="3789040"/>
            <a:ext cx="6984776" cy="6480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47864" y="3356992"/>
            <a:ext cx="864096" cy="504056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24128" y="3356992"/>
            <a:ext cx="855712" cy="504056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31640" y="55892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504D"/>
                </a:solidFill>
              </a:rPr>
              <a:t>Note:</a:t>
            </a:r>
            <a:r>
              <a:rPr lang="en-US" dirty="0" smtClean="0"/>
              <a:t> In practice, many times, instead of really forecasting future scenarios and stock returns in each scenario, investors simply use the historical average return (remember previous slides 11).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2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Variance </a:t>
            </a:r>
            <a:r>
              <a:rPr lang="en-US" dirty="0"/>
              <a:t>of the Returns measures the deviations towards the mean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Shortcut</a:t>
            </a:r>
          </a:p>
          <a:p>
            <a:endParaRPr lang="pt-PT" dirty="0"/>
          </a:p>
          <a:p>
            <a:endParaRPr lang="en-US" sz="2000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Standard Deviation</a:t>
            </a:r>
            <a:r>
              <a:rPr lang="en-US" dirty="0"/>
              <a:t> is the square root of the variance. Also known as </a:t>
            </a:r>
            <a:r>
              <a:rPr lang="en-US" dirty="0">
                <a:solidFill>
                  <a:srgbClr val="C00000"/>
                </a:solidFill>
              </a:rPr>
              <a:t>Volatility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Variance and Standard Deviation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023001"/>
              </p:ext>
            </p:extLst>
          </p:nvPr>
        </p:nvGraphicFramePr>
        <p:xfrm>
          <a:off x="1905000" y="2204864"/>
          <a:ext cx="50292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0" name="Equation" r:id="rId3" imgW="1892300" imgH="431800" progId="Equation.3">
                  <p:embed/>
                </p:oleObj>
              </mc:Choice>
              <mc:Fallback>
                <p:oleObj name="Equation" r:id="rId3" imgW="1892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4864"/>
                        <a:ext cx="5029200" cy="1146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844515"/>
              </p:ext>
            </p:extLst>
          </p:nvPr>
        </p:nvGraphicFramePr>
        <p:xfrm>
          <a:off x="2895600" y="3645024"/>
          <a:ext cx="3124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1" name="Equation" r:id="rId5" imgW="1218671" imgH="431613" progId="Equation.3">
                  <p:embed/>
                </p:oleObj>
              </mc:Choice>
              <mc:Fallback>
                <p:oleObj name="Equation" r:id="rId5" imgW="121867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45024"/>
                        <a:ext cx="31242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7290"/>
              </p:ext>
            </p:extLst>
          </p:nvPr>
        </p:nvGraphicFramePr>
        <p:xfrm>
          <a:off x="3275856" y="5805264"/>
          <a:ext cx="21336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" name="Equation" r:id="rId7" imgW="774364" imgH="241195" progId="Equation.3">
                  <p:embed/>
                </p:oleObj>
              </mc:Choice>
              <mc:Fallback>
                <p:oleObj name="Equation" r:id="rId7" imgW="77436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805264"/>
                        <a:ext cx="2133600" cy="665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99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Example: Variance of Returns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747457"/>
              </p:ext>
            </p:extLst>
          </p:nvPr>
        </p:nvGraphicFramePr>
        <p:xfrm>
          <a:off x="1259632" y="1412776"/>
          <a:ext cx="6937375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Worksheet" r:id="rId3" imgW="3848033" imgH="1562197" progId="Excel.Sheet.8">
                  <p:embed/>
                </p:oleObj>
              </mc:Choice>
              <mc:Fallback>
                <p:oleObj name="Worksheet" r:id="rId3" imgW="3848033" imgH="156219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12776"/>
                        <a:ext cx="6937375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187624" y="4415197"/>
          <a:ext cx="7272808" cy="139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Equation" r:id="rId5" imgW="4216320" imgH="812520" progId="Equation.3">
                  <p:embed/>
                </p:oleObj>
              </mc:Choice>
              <mc:Fallback>
                <p:oleObj name="Equation" r:id="rId5" imgW="42163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15197"/>
                        <a:ext cx="7272808" cy="1390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259632" y="3933056"/>
            <a:ext cx="6984776" cy="2880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429000"/>
            <a:ext cx="9144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Example: Standard Deviation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54256" y="42080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978414"/>
              </p:ext>
            </p:extLst>
          </p:nvPr>
        </p:nvGraphicFramePr>
        <p:xfrm>
          <a:off x="1066800" y="1524000"/>
          <a:ext cx="70739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Worksheet" r:id="rId3" imgW="3848048" imgH="1561938" progId="Excel.Sheet.8">
                  <p:embed/>
                </p:oleObj>
              </mc:Choice>
              <mc:Fallback>
                <p:oleObj name="Worksheet" r:id="rId3" imgW="3848048" imgH="156193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0739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64033"/>
              </p:ext>
            </p:extLst>
          </p:nvPr>
        </p:nvGraphicFramePr>
        <p:xfrm>
          <a:off x="2491135" y="4868863"/>
          <a:ext cx="45291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Equation" r:id="rId5" imgW="1993680" imgH="241200" progId="Equation.3">
                  <p:embed/>
                </p:oleObj>
              </mc:Choice>
              <mc:Fallback>
                <p:oleObj name="Equation" r:id="rId5" imgW="1993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135" y="4868863"/>
                        <a:ext cx="4529137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491880" y="4005064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549</TotalTime>
  <Words>2167</Words>
  <Application>Microsoft Macintosh PowerPoint</Application>
  <PresentationFormat>On-screen Show (4:3)</PresentationFormat>
  <Paragraphs>303</Paragraphs>
  <Slides>38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Theme1</vt:lpstr>
      <vt:lpstr>Custom Design</vt:lpstr>
      <vt:lpstr>1_Custom Design</vt:lpstr>
      <vt:lpstr>2_Custom Design</vt:lpstr>
      <vt:lpstr>3_Custom Design</vt:lpstr>
      <vt:lpstr>4_Custom Design</vt:lpstr>
      <vt:lpstr>Equation</vt:lpstr>
      <vt:lpstr>Worksheet</vt:lpstr>
      <vt:lpstr>Chart</vt:lpstr>
      <vt:lpstr>Equação</vt:lpstr>
      <vt:lpstr>Portfolios, Systematic Risk &amp; the CAPM (capital asset pricing model)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CAPM: Capital Asset Pricing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Clara Raposo</cp:lastModifiedBy>
  <cp:revision>137</cp:revision>
  <dcterms:created xsi:type="dcterms:W3CDTF">2010-05-13T17:30:24Z</dcterms:created>
  <dcterms:modified xsi:type="dcterms:W3CDTF">2015-11-23T09:34:48Z</dcterms:modified>
</cp:coreProperties>
</file>