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4" r:id="rId3"/>
    <p:sldId id="286" r:id="rId4"/>
    <p:sldId id="289" r:id="rId5"/>
    <p:sldId id="313" r:id="rId6"/>
    <p:sldId id="287" r:id="rId7"/>
    <p:sldId id="288" r:id="rId8"/>
    <p:sldId id="291" r:id="rId9"/>
    <p:sldId id="292" r:id="rId10"/>
    <p:sldId id="314" r:id="rId11"/>
    <p:sldId id="316" r:id="rId12"/>
    <p:sldId id="317" r:id="rId13"/>
    <p:sldId id="318" r:id="rId14"/>
    <p:sldId id="319" r:id="rId15"/>
    <p:sldId id="321" r:id="rId16"/>
    <p:sldId id="323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8" r:id="rId28"/>
    <p:sldId id="339" r:id="rId29"/>
    <p:sldId id="343" r:id="rId30"/>
    <p:sldId id="344" r:id="rId31"/>
    <p:sldId id="345" r:id="rId32"/>
    <p:sldId id="303" r:id="rId33"/>
    <p:sldId id="310" r:id="rId34"/>
    <p:sldId id="346" r:id="rId35"/>
    <p:sldId id="348" r:id="rId36"/>
    <p:sldId id="349" r:id="rId37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>
      <p:cViewPr>
        <p:scale>
          <a:sx n="75" d="100"/>
          <a:sy n="75" d="100"/>
        </p:scale>
        <p:origin x="-123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9623DB4-9AAC-49D6-83CC-FB848E8E1B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E0A68960-8AE5-4065-8221-82755E219C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8960-8AE5-4065-8221-82755E219C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AE73-CF56-49F3-9129-80D92E139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689B0-8329-42BE-9938-1F614AC69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05BEA-8D22-4EBC-9B67-A82B17582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2C2B9B-E4FB-40B1-BE46-5D56AC39F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61A2AC-E911-4529-9485-24BF17AAF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EA702-AC20-477E-BFD3-D11C26B68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6079E-B82E-4767-9113-48F46E9E1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2382A-7D4F-485B-A21A-68BF6C93E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A247F-BB27-44FD-BB58-437AA9B7A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42AA4-CB0F-4F74-B9D4-EFE371028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81506-0622-42B5-B0AA-ED0954D9F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77B9-1895-4B90-9480-BEF8CCF62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B9B1-15D8-4C0F-A370-754C31A22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8540B6-EF71-4CA0-B617-060DB5655E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Word_97_-_2003_Document1.doc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3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4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Microsoft_Office_Word_97_-_2003_Document5.doc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2A0EB-BBDA-4D1D-967D-0C977AC0BC8B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2130425"/>
            <a:ext cx="7848600" cy="1470025"/>
          </a:xfrm>
        </p:spPr>
        <p:txBody>
          <a:bodyPr/>
          <a:lstStyle/>
          <a:p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Chapter 8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SCALE OPTIONS</a:t>
            </a:r>
            <a:endParaRPr lang="en-GB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4508500"/>
            <a:ext cx="7416800" cy="11303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endParaRPr lang="en-GB" sz="1600"/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sz="1600"/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GB" sz="1600"/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B814-8B01-4449-BF08-AB3A7D9F0128}" type="slidenum">
              <a:rPr lang="en-US"/>
              <a:pPr/>
              <a:t>10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Introduction: DIXIT (1989)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Making an investment is like exercising an option, with the cost of the investment =  the strike price of the option.</a:t>
            </a:r>
          </a:p>
          <a:p>
            <a:r>
              <a:rPr lang="en-GB" sz="2800"/>
              <a:t>The asset that is acquired by exercising the option to invest includes another option, namely to abandon the investment and revert to the original situation.</a:t>
            </a:r>
          </a:p>
          <a:p>
            <a:r>
              <a:rPr lang="en-GB" sz="2800"/>
              <a:t>We have two interlinked option pricing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F1D7-3AAD-4BCE-9C8B-56DDD66C885F}" type="slidenum">
              <a:rPr lang="en-US"/>
              <a:pPr/>
              <a:t>11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8.2 Marshallian (1890) Deterministic Theory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132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Consider a single discrete project with sunk investment cost K, and operating cost (entirely variable) C per unit of time. 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Define the output flow of the project as a unit, so the gross profit for the project is simply the output price P.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 all the cases the optimal decision rule consists of two triggers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 </a:t>
            </a:r>
            <a:r>
              <a:rPr lang="en-GB" sz="2800" dirty="0"/>
              <a:t>and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A</a:t>
            </a:r>
            <a:r>
              <a:rPr lang="en-GB" sz="2800" dirty="0"/>
              <a:t>, with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 </a:t>
            </a:r>
            <a:r>
              <a:rPr lang="en-GB" sz="2800" dirty="0"/>
              <a:t>&gt;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A</a:t>
            </a:r>
            <a:r>
              <a:rPr lang="en-GB" sz="2800" dirty="0" smtClean="0"/>
              <a:t> </a:t>
            </a:r>
            <a:r>
              <a:rPr lang="en-GB" sz="2800" dirty="0"/>
              <a:t>such that the investment should be made if P rises above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 </a:t>
            </a:r>
            <a:r>
              <a:rPr lang="en-GB" sz="2800" dirty="0"/>
              <a:t>and abandoned if P falls below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A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79A0-1C35-41BD-9A14-F59A656CA3C1}" type="slidenum">
              <a:rPr lang="en-US"/>
              <a:pPr/>
              <a:t>12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Marshallian Theory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Suppose that the firm does not have an investment in place and that it believes that P will never change. It will make the investment if </a:t>
            </a:r>
          </a:p>
          <a:p>
            <a:pPr>
              <a:lnSpc>
                <a:spcPct val="90000"/>
              </a:lnSpc>
            </a:pPr>
            <a:r>
              <a:rPr lang="en-GB" sz="2800"/>
              <a:t>                </a:t>
            </a:r>
          </a:p>
          <a:p>
            <a:pPr>
              <a:lnSpc>
                <a:spcPct val="90000"/>
              </a:lnSpc>
            </a:pPr>
            <a:r>
              <a:rPr lang="en-GB" sz="2800"/>
              <a:t>the right-hand side is the annualised full cost of making (rK) and operating (C) the investment.</a:t>
            </a:r>
          </a:p>
          <a:p>
            <a:pPr>
              <a:lnSpc>
                <a:spcPct val="90000"/>
              </a:lnSpc>
            </a:pPr>
            <a:r>
              <a:rPr lang="en-GB" sz="2800"/>
              <a:t>Suppose now that a firm has such an investment in place and that the price falls to a new level P, where the firm believes it will persist forever. The firm will abandon if 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252788" y="2895600"/>
          <a:ext cx="2351087" cy="342900"/>
        </p:xfrm>
        <a:graphic>
          <a:graphicData uri="http://schemas.openxmlformats.org/presentationml/2006/ole">
            <p:oleObj spid="_x0000_s151556" name="Equation" r:id="rId4" imgW="622080" imgH="152280" progId="Equation.3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4114800" y="5562600"/>
          <a:ext cx="990600" cy="423863"/>
        </p:xfrm>
        <a:graphic>
          <a:graphicData uri="http://schemas.openxmlformats.org/presentationml/2006/ole">
            <p:oleObj spid="_x0000_s151557" name="Equation" r:id="rId5" imgW="35532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068-78E9-4AD6-9AE1-1FF1724823BC}" type="slidenum">
              <a:rPr lang="en-US"/>
              <a:pPr/>
              <a:t>13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Marshallian Theory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So the full cost serves as the entry trigger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 </a:t>
            </a:r>
            <a:r>
              <a:rPr lang="en-GB" sz="2800" dirty="0"/>
              <a:t>and the variable cost as the exit trigger </a:t>
            </a:r>
            <a:r>
              <a:rPr lang="en-GB" sz="2800" dirty="0" smtClean="0"/>
              <a:t>W</a:t>
            </a:r>
            <a:r>
              <a:rPr lang="en-GB" sz="2800" baseline="-25000" dirty="0" smtClean="0"/>
              <a:t>A</a:t>
            </a:r>
            <a:r>
              <a:rPr lang="en-GB" sz="2800" dirty="0"/>
              <a:t>.</a:t>
            </a:r>
          </a:p>
          <a:p>
            <a:r>
              <a:rPr lang="en-GB" sz="2800" dirty="0"/>
              <a:t>Hysteresis (delay in reactions) can be explained by this theory.  Suppose the price is initially between C and C+ </a:t>
            </a:r>
            <a:r>
              <a:rPr lang="en-GB" sz="2800" dirty="0" err="1"/>
              <a:t>rK</a:t>
            </a:r>
            <a:r>
              <a:rPr lang="en-GB" sz="2800" dirty="0"/>
              <a:t>. Then it increases to a level above  C + </a:t>
            </a:r>
            <a:r>
              <a:rPr lang="en-GB" sz="2800" dirty="0" err="1"/>
              <a:t>rK</a:t>
            </a:r>
            <a:r>
              <a:rPr lang="en-GB" sz="2800" dirty="0"/>
              <a:t>.              </a:t>
            </a:r>
          </a:p>
          <a:p>
            <a:endParaRPr lang="en-GB" sz="2800" dirty="0"/>
          </a:p>
          <a:p>
            <a:r>
              <a:rPr lang="en-GB" sz="2800" dirty="0"/>
              <a:t>The investment is made.  If the price falls to its original level, that would be insufficient to induce abandonment.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BAA2-723E-439B-B88E-0A67DF58582F}" type="slidenum">
              <a:rPr lang="en-US"/>
              <a:pPr/>
              <a:t>14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Problems with </a:t>
            </a:r>
            <a:br>
              <a:rPr lang="en-GB"/>
            </a:br>
            <a:r>
              <a:rPr lang="en-GB"/>
              <a:t> Trigger Prices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Suppose that the </a:t>
            </a:r>
            <a:r>
              <a:rPr lang="en-GB" dirty="0" smtClean="0"/>
              <a:t>“long run” </a:t>
            </a:r>
            <a:r>
              <a:rPr lang="en-GB" dirty="0"/>
              <a:t>value P* of P is in the range (C, C + </a:t>
            </a:r>
            <a:r>
              <a:rPr lang="en-GB" dirty="0" err="1"/>
              <a:t>rK</a:t>
            </a:r>
            <a:r>
              <a:rPr lang="en-GB" dirty="0"/>
              <a:t>).      Suppose P has increased to a higher level and is expected to revert to P*. Now a price of C + </a:t>
            </a:r>
            <a:r>
              <a:rPr lang="en-GB" dirty="0" err="1"/>
              <a:t>rK</a:t>
            </a:r>
            <a:r>
              <a:rPr lang="en-GB" dirty="0"/>
              <a:t>      will not suffice to induce investment. 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P</a:t>
            </a:r>
            <a:r>
              <a:rPr lang="en-GB" baseline="-25000" dirty="0"/>
              <a:t>K </a:t>
            </a:r>
            <a:r>
              <a:rPr lang="en-GB" dirty="0"/>
              <a:t>has to be higher, so above normal returns for a while can compensate for below normal returns.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3406-6F85-4BAB-8F20-06F4FC61E5E1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8.3 The Stochastic Model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Suppose a firm can become active by investing K. Then it can produce a unit flow of the output at a cost C. It can decide to abandon but it has to pay A. If it decides to re-enter it has to pay again K. The cost of capital is r. </a:t>
            </a:r>
          </a:p>
          <a:p>
            <a:r>
              <a:rPr lang="en-GB"/>
              <a:t>The firm is risk neutral and maximises its expected NPV.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FD548-0600-4D27-A7A7-C0760DDC3D47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Model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firm’s problem has 2 state variables, the current price P and a discrete variable that indicates if the firm is active (K) or not (0).</a:t>
            </a:r>
          </a:p>
          <a:p>
            <a:r>
              <a:rPr lang="en-GB"/>
              <a:t>Let V</a:t>
            </a:r>
            <a:r>
              <a:rPr lang="en-GB" baseline="-25000"/>
              <a:t>0</a:t>
            </a:r>
            <a:r>
              <a:rPr lang="en-GB"/>
              <a:t>(P) be the expected NPV of starting operating. Let V</a:t>
            </a:r>
            <a:r>
              <a:rPr lang="en-GB" baseline="-25000"/>
              <a:t>K</a:t>
            </a:r>
            <a:r>
              <a:rPr lang="en-GB"/>
              <a:t>(P) be the NPV for the active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4E0F-F939-4AA6-B80B-557E2DE1209D}" type="slidenum">
              <a:rPr lang="en-US"/>
              <a:pPr/>
              <a:t>17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Idle Firm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The option to invest is represented by </a:t>
            </a:r>
          </a:p>
          <a:p>
            <a:r>
              <a:rPr lang="en-GB" sz="2800" dirty="0"/>
              <a:t>the </a:t>
            </a:r>
            <a:r>
              <a:rPr lang="en-GB" sz="2800" dirty="0" smtClean="0"/>
              <a:t>ODE                                           </a:t>
            </a:r>
            <a:endParaRPr lang="en-GB" sz="2800" dirty="0"/>
          </a:p>
          <a:p>
            <a:r>
              <a:rPr lang="en-GB" sz="2800" dirty="0"/>
              <a:t>This equation has the general solution </a:t>
            </a:r>
          </a:p>
          <a:p>
            <a:endParaRPr lang="en-GB" sz="2800" dirty="0"/>
          </a:p>
          <a:p>
            <a:pPr>
              <a:buFontTx/>
              <a:buNone/>
            </a:pPr>
            <a:r>
              <a:rPr lang="en-GB" sz="2800" dirty="0"/>
              <a:t>	</a:t>
            </a:r>
          </a:p>
          <a:p>
            <a:pPr>
              <a:buFontTx/>
              <a:buNone/>
            </a:pPr>
            <a:r>
              <a:rPr lang="en-GB" sz="2800" dirty="0"/>
              <a:t>Where:</a:t>
            </a:r>
          </a:p>
          <a:p>
            <a:pPr>
              <a:buFontTx/>
              <a:buNone/>
            </a:pPr>
            <a:endParaRPr lang="en-GB" sz="2800" dirty="0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170113" y="2420938"/>
          <a:ext cx="5308600" cy="792162"/>
        </p:xfrm>
        <a:graphic>
          <a:graphicData uri="http://schemas.openxmlformats.org/presentationml/2006/ole">
            <p:oleObj spid="_x0000_s159748" name="Equation" r:id="rId4" imgW="2031840" imgH="380880" progId="Equation.3">
              <p:embed/>
            </p:oleObj>
          </a:graphicData>
        </a:graphic>
      </p:graphicFrame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1217613" y="3967163"/>
          <a:ext cx="4146550" cy="579437"/>
        </p:xfrm>
        <a:graphic>
          <a:graphicData uri="http://schemas.openxmlformats.org/presentationml/2006/ole">
            <p:oleObj spid="_x0000_s159750" name="Equation" r:id="rId5" imgW="1066680" imgH="215640" progId="Equation.3">
              <p:embed/>
            </p:oleObj>
          </a:graphicData>
        </a:graphic>
      </p:graphicFrame>
      <p:graphicFrame>
        <p:nvGraphicFramePr>
          <p:cNvPr id="15975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1763713" y="4797425"/>
          <a:ext cx="6923087" cy="1368425"/>
        </p:xfrm>
        <a:graphic>
          <a:graphicData uri="http://schemas.openxmlformats.org/presentationml/2006/ole">
            <p:oleObj spid="_x0000_s159755" name="Document" r:id="rId6" imgW="5634569" imgH="8252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4C68-8624-41BC-9B53-4131731D1549}" type="slidenum">
              <a:rPr lang="en-US"/>
              <a:pPr/>
              <a:t>18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Active Firm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idea behind the </a:t>
            </a:r>
            <a:r>
              <a:rPr lang="en-GB" dirty="0" smtClean="0"/>
              <a:t>ODE </a:t>
            </a:r>
            <a:r>
              <a:rPr lang="en-GB" dirty="0"/>
              <a:t>is mainly the same, the only difference is that it has the operating profit in addition to the capital gain. </a:t>
            </a:r>
          </a:p>
          <a:p>
            <a:endParaRPr lang="en-GB" dirty="0"/>
          </a:p>
          <a:p>
            <a:r>
              <a:rPr lang="en-GB" dirty="0"/>
              <a:t>The general solution is:     </a:t>
            </a: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1763713" y="3141663"/>
          <a:ext cx="5573712" cy="935037"/>
        </p:xfrm>
        <a:graphic>
          <a:graphicData uri="http://schemas.openxmlformats.org/presentationml/2006/ole">
            <p:oleObj spid="_x0000_s160772" name="Equation" r:id="rId4" imgW="2336760" imgH="380880" progId="Equation.3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892300" y="4652963"/>
          <a:ext cx="4281488" cy="1584325"/>
        </p:xfrm>
        <a:graphic>
          <a:graphicData uri="http://schemas.openxmlformats.org/presentationml/2006/ole">
            <p:oleObj spid="_x0000_s160773" name="Equation" r:id="rId5" imgW="165096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CAEE-9085-419D-BAD7-8EB9A5BA9E9A}" type="slidenum">
              <a:rPr lang="en-US"/>
              <a:pPr/>
              <a:t>19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Model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third term of the equation represents the expected present value of the investment, so that the rest of the equation is the option to abandon.</a:t>
            </a:r>
          </a:p>
          <a:p>
            <a:r>
              <a:rPr lang="en-GB"/>
              <a:t>Similarly, since the idle firm has no current operating profit, V</a:t>
            </a:r>
            <a:r>
              <a:rPr lang="en-GB" baseline="-25000"/>
              <a:t>0</a:t>
            </a:r>
            <a:r>
              <a:rPr lang="en-GB"/>
              <a:t> must be the value of the option to become active.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0762-926E-476E-B986-CA93F53A1FA2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INVESTMENT STRATEGY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OPTIMAL PROPERTY INVESTMENT TIMING (+STRUCTURAL CHANGES), WHEN RENTS &amp; OCCUPANCY RATES ARE STOCHASTIC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SCALE OPTIONS: CONSTRUCT, CONTRACT, SUSPEND &amp; MAINTAIN, REVERT(S), ABANDON (or SWITCH USE), EXPAND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5480-967B-40D2-9604-B1821F387584}" type="slidenum">
              <a:rPr lang="en-US"/>
              <a:pPr/>
              <a:t>20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Model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 P increases the value of the option to invest has also to increase so          meaning that the option to activate is            </a:t>
            </a:r>
          </a:p>
          <a:p>
            <a:endParaRPr lang="en-GB"/>
          </a:p>
          <a:p>
            <a:r>
              <a:rPr lang="en-GB"/>
              <a:t>As P increases the value of the option to abandon has to decrease so that the option to abandon is </a:t>
            </a:r>
          </a:p>
          <a:p>
            <a:pPr lvl="1">
              <a:buFontTx/>
              <a:buNone/>
            </a:pPr>
            <a:r>
              <a:rPr lang="en-GB"/>
              <a:t>                       B</a:t>
            </a:r>
            <a:r>
              <a:rPr lang="en-GB" baseline="-25000"/>
              <a:t>2</a:t>
            </a:r>
            <a:r>
              <a:rPr lang="en-GB"/>
              <a:t>P</a:t>
            </a:r>
            <a:r>
              <a:rPr lang="en-GB" baseline="30000">
                <a:latin typeface="Symbol" pitchFamily="18" charset="2"/>
              </a:rPr>
              <a:t>b</a:t>
            </a:r>
            <a:r>
              <a:rPr lang="en-GB" sz="1800">
                <a:latin typeface="Symbol" pitchFamily="18" charset="2"/>
              </a:rPr>
              <a:t>2</a:t>
            </a:r>
            <a:endParaRPr lang="en-GB"/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6592888" y="2076450"/>
          <a:ext cx="1143000" cy="688975"/>
        </p:xfrm>
        <a:graphic>
          <a:graphicData uri="http://schemas.openxmlformats.org/presentationml/2006/ole">
            <p:oleObj spid="_x0000_s162820" name="Equation" r:id="rId4" imgW="431640" imgH="228600" progId="Equation.3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3121025" y="3141663"/>
          <a:ext cx="1606550" cy="573087"/>
        </p:xfrm>
        <a:graphic>
          <a:graphicData uri="http://schemas.openxmlformats.org/presentationml/2006/ole">
            <p:oleObj spid="_x0000_s162821" name="Equation" r:id="rId5" imgW="609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D110-E381-430F-8E52-25C8A537F307}" type="slidenum">
              <a:rPr lang="en-US"/>
              <a:pPr/>
              <a:t>21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Entry Conditions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Suppose that P</a:t>
            </a:r>
            <a:r>
              <a:rPr lang="en-GB" baseline="-25000"/>
              <a:t>K</a:t>
            </a:r>
            <a:r>
              <a:rPr lang="en-GB"/>
              <a:t> is the price that triggers entry. The firm pays K to exercise the option to invest and gets an asset of value V</a:t>
            </a:r>
            <a:r>
              <a:rPr lang="en-GB" baseline="-25000"/>
              <a:t>K</a:t>
            </a:r>
            <a:r>
              <a:rPr lang="en-GB"/>
              <a:t>, so the value matching condition is:</a:t>
            </a:r>
          </a:p>
          <a:p>
            <a:pPr>
              <a:buFontTx/>
              <a:buNone/>
            </a:pPr>
            <a:r>
              <a:rPr lang="en-GB"/>
              <a:t> </a:t>
            </a:r>
          </a:p>
          <a:p>
            <a:r>
              <a:rPr lang="en-GB"/>
              <a:t>The smooth pasting condition is: </a:t>
            </a: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2312988" y="3644900"/>
          <a:ext cx="3581400" cy="690563"/>
        </p:xfrm>
        <a:graphic>
          <a:graphicData uri="http://schemas.openxmlformats.org/presentationml/2006/ole">
            <p:oleObj spid="_x0000_s163844" name="Equation" r:id="rId4" imgW="1155600" imgH="190440" progId="Equation.3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2971800" y="4941888"/>
          <a:ext cx="2667000" cy="1223962"/>
        </p:xfrm>
        <a:graphic>
          <a:graphicData uri="http://schemas.openxmlformats.org/presentationml/2006/ole">
            <p:oleObj spid="_x0000_s163845" name="Equation" r:id="rId5" imgW="6728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C73D8-7AE4-418A-8F33-9D46A0D1DD68}" type="slidenum">
              <a:rPr lang="en-US"/>
              <a:pPr/>
              <a:t>22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Exit Conditions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price </a:t>
            </a:r>
            <a:r>
              <a:rPr lang="en-GB" dirty="0" smtClean="0"/>
              <a:t>P</a:t>
            </a:r>
            <a:r>
              <a:rPr lang="en-GB" baseline="-25000" dirty="0"/>
              <a:t>A</a:t>
            </a:r>
            <a:r>
              <a:rPr lang="en-GB" dirty="0" smtClean="0"/>
              <a:t> </a:t>
            </a:r>
            <a:r>
              <a:rPr lang="en-GB" dirty="0"/>
              <a:t>= exit trigger. The firm pays the exit cost and obtains the option to invest:</a:t>
            </a:r>
          </a:p>
          <a:p>
            <a:endParaRPr lang="en-GB" dirty="0"/>
          </a:p>
          <a:p>
            <a:r>
              <a:rPr lang="en-GB" dirty="0"/>
              <a:t>The smooth pasting condition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These four conditions become:</a:t>
            </a:r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2876550" y="2924175"/>
          <a:ext cx="2455863" cy="603250"/>
        </p:xfrm>
        <a:graphic>
          <a:graphicData uri="http://schemas.openxmlformats.org/presentationml/2006/ole">
            <p:oleObj spid="_x0000_s164868" name="Equation" r:id="rId4" imgW="1117440" imgH="190440" progId="Equation.3">
              <p:embed/>
            </p:oleObj>
          </a:graphicData>
        </a:graphic>
      </p:graphicFrame>
      <p:graphicFrame>
        <p:nvGraphicFramePr>
          <p:cNvPr id="164869" name="Object 5"/>
          <p:cNvGraphicFramePr>
            <a:graphicFrameLocks noChangeAspect="1"/>
          </p:cNvGraphicFramePr>
          <p:nvPr/>
        </p:nvGraphicFramePr>
        <p:xfrm>
          <a:off x="3068638" y="4365625"/>
          <a:ext cx="2214562" cy="863600"/>
        </p:xfrm>
        <a:graphic>
          <a:graphicData uri="http://schemas.openxmlformats.org/presentationml/2006/ole">
            <p:oleObj spid="_x0000_s164869" name="Equation" r:id="rId5" imgW="66024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CC41-5789-4128-9B7C-0E5FFBF7D876}" type="slidenum">
              <a:rPr lang="en-US"/>
              <a:pPr/>
              <a:t>23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Model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8075613" cy="2879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 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These 4 equations allow us to determine A, B, P</a:t>
            </a:r>
            <a:r>
              <a:rPr lang="en-GB" sz="2400" baseline="-25000"/>
              <a:t>A</a:t>
            </a:r>
            <a:r>
              <a:rPr lang="en-GB" sz="2400"/>
              <a:t> and P</a:t>
            </a:r>
            <a:r>
              <a:rPr lang="en-GB" sz="2400" baseline="-25000"/>
              <a:t>K</a:t>
            </a:r>
            <a:r>
              <a:rPr lang="en-GB" sz="2400"/>
              <a:t>.</a:t>
            </a:r>
          </a:p>
        </p:txBody>
      </p:sp>
      <p:graphicFrame>
        <p:nvGraphicFramePr>
          <p:cNvPr id="16589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755650" y="2492375"/>
          <a:ext cx="8388350" cy="1749425"/>
        </p:xfrm>
        <a:graphic>
          <a:graphicData uri="http://schemas.openxmlformats.org/presentationml/2006/ole">
            <p:oleObj spid="_x0000_s165896" name="Document" r:id="rId4" imgW="5491256" imgH="10286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9505-B125-4A99-8218-AB991ED6AE62}" type="slidenum">
              <a:rPr lang="en-US"/>
              <a:pPr/>
              <a:t>24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Hysteresis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 Hysteresis reflecting uncertainty for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                              </a:t>
            </a:r>
          </a:p>
          <a:p>
            <a:pPr>
              <a:lnSpc>
                <a:spcPct val="90000"/>
              </a:lnSpc>
            </a:pPr>
            <a:r>
              <a:rPr lang="en-GB" sz="2800"/>
              <a:t>P</a:t>
            </a:r>
            <a:r>
              <a:rPr lang="en-GB" sz="2800" baseline="-25000"/>
              <a:t>K</a:t>
            </a:r>
            <a:r>
              <a:rPr lang="en-GB" sz="2800"/>
              <a:t> and P</a:t>
            </a:r>
            <a:r>
              <a:rPr lang="en-GB" sz="2800" baseline="-25000"/>
              <a:t>A</a:t>
            </a:r>
            <a:r>
              <a:rPr lang="en-GB" sz="2800"/>
              <a:t> 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 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The Marshallian trigger prices for investment and abandonment are W</a:t>
            </a:r>
            <a:r>
              <a:rPr lang="en-GB" sz="2800" baseline="-25000"/>
              <a:t>K </a:t>
            </a:r>
            <a:r>
              <a:rPr lang="en-GB" sz="2800"/>
              <a:t>and W</a:t>
            </a:r>
            <a:r>
              <a:rPr lang="en-GB" sz="2800" baseline="-25000"/>
              <a:t>A</a:t>
            </a:r>
            <a:r>
              <a:rPr lang="en-GB" sz="2800"/>
              <a:t>. The former is the usual full cost but the latter differs from variable cost C, because we now have exit costs.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</p:txBody>
      </p:sp>
      <p:graphicFrame>
        <p:nvGraphicFramePr>
          <p:cNvPr id="166918" name="Object 6"/>
          <p:cNvGraphicFramePr>
            <a:graphicFrameLocks noChangeAspect="1"/>
          </p:cNvGraphicFramePr>
          <p:nvPr/>
        </p:nvGraphicFramePr>
        <p:xfrm>
          <a:off x="1392238" y="3327400"/>
          <a:ext cx="5280025" cy="995363"/>
        </p:xfrm>
        <a:graphic>
          <a:graphicData uri="http://schemas.openxmlformats.org/presentationml/2006/ole">
            <p:oleObj spid="_x0000_s166918" name="Equation" r:id="rId4" imgW="1320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9523-1210-41D7-B6B7-63F695DFBCE6}" type="slidenum">
              <a:rPr lang="en-US"/>
              <a:pPr/>
              <a:t>25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Hysteresis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At a price between these limits, an idle firm does not invest and an active firm does not exit. </a:t>
            </a:r>
          </a:p>
          <a:p>
            <a:endParaRPr lang="en-GB"/>
          </a:p>
          <a:p>
            <a:r>
              <a:rPr lang="en-GB"/>
              <a:t>Uncertainty widens this Marshallian range of inaction.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5B8B-C3E7-474D-AD59-07D85EFB9AC7}" type="slidenum">
              <a:rPr lang="en-US"/>
              <a:pPr/>
              <a:t>26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Results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 both K and A tend to zero P</a:t>
            </a:r>
            <a:r>
              <a:rPr lang="en-GB" baseline="-25000"/>
              <a:t>K</a:t>
            </a:r>
            <a:r>
              <a:rPr lang="en-GB"/>
              <a:t> and P</a:t>
            </a:r>
            <a:r>
              <a:rPr lang="en-GB" baseline="-25000"/>
              <a:t>A</a:t>
            </a:r>
            <a:r>
              <a:rPr lang="en-GB"/>
              <a:t> tend to the common limit C.</a:t>
            </a:r>
          </a:p>
          <a:p>
            <a:r>
              <a:rPr lang="en-GB"/>
              <a:t>If A &gt; C/r   the project is never abandoned.</a:t>
            </a:r>
          </a:p>
          <a:p>
            <a:r>
              <a:rPr lang="en-GB"/>
              <a:t>If </a:t>
            </a:r>
          </a:p>
          <a:p>
            <a:endParaRPr lang="en-GB"/>
          </a:p>
          <a:p>
            <a:r>
              <a:rPr lang="en-GB"/>
              <a:t>As C increases both P</a:t>
            </a:r>
            <a:r>
              <a:rPr lang="en-GB" baseline="-25000"/>
              <a:t>K</a:t>
            </a:r>
            <a:r>
              <a:rPr lang="en-GB"/>
              <a:t> and P</a:t>
            </a:r>
            <a:r>
              <a:rPr lang="en-GB" baseline="-25000"/>
              <a:t>A</a:t>
            </a:r>
            <a:r>
              <a:rPr lang="en-GB"/>
              <a:t> increase.</a:t>
            </a:r>
          </a:p>
          <a:p>
            <a:r>
              <a:rPr lang="en-GB"/>
              <a:t>As K increases P</a:t>
            </a:r>
            <a:r>
              <a:rPr lang="en-GB" baseline="-25000"/>
              <a:t>A</a:t>
            </a:r>
            <a:r>
              <a:rPr lang="en-GB"/>
              <a:t> decreases and P</a:t>
            </a:r>
            <a:r>
              <a:rPr lang="en-GB" baseline="-25000"/>
              <a:t>K </a:t>
            </a:r>
            <a:r>
              <a:rPr lang="en-GB"/>
              <a:t>increases.</a:t>
            </a:r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/>
        </p:nvGraphicFramePr>
        <p:xfrm>
          <a:off x="3059113" y="3357563"/>
          <a:ext cx="3673475" cy="576262"/>
        </p:xfrm>
        <a:graphic>
          <a:graphicData uri="http://schemas.openxmlformats.org/presentationml/2006/ole">
            <p:oleObj spid="_x0000_s168965" name="Equation" r:id="rId4" imgW="14475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FCECB-9517-4374-9AC7-476D7293F6C0}" type="slidenum">
              <a:rPr lang="en-US"/>
              <a:pPr/>
              <a:t>27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SIMPLE LIMITED SOLUTIONS:</a:t>
            </a:r>
            <a:br>
              <a:rPr lang="en-GB" sz="3200"/>
            </a:br>
            <a:r>
              <a:rPr lang="en-GB" sz="3200"/>
              <a:t> NO EXIT, NO RE-ENTRY</a:t>
            </a:r>
            <a:br>
              <a:rPr lang="en-GB" sz="3200"/>
            </a:br>
            <a:endParaRPr lang="en-US" sz="320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94525" cy="4525963"/>
          </a:xfrm>
        </p:spPr>
        <p:txBody>
          <a:bodyPr/>
          <a:lstStyle/>
          <a:p>
            <a:r>
              <a:rPr lang="en-GB" sz="2800"/>
              <a:t>IF A &gt; C/r , NO EXIT SO B=0, </a:t>
            </a:r>
          </a:p>
          <a:p>
            <a:pPr>
              <a:buFontTx/>
              <a:buNone/>
            </a:pPr>
            <a:endParaRPr lang="en-GB" sz="2800"/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r>
              <a:rPr lang="en-GB" sz="2800"/>
              <a:t>IF K-&gt;</a:t>
            </a:r>
            <a:r>
              <a:rPr lang="en-GB" sz="2800">
                <a:cs typeface="Arial" charset="0"/>
              </a:rPr>
              <a:t>∞</a:t>
            </a:r>
            <a:r>
              <a:rPr lang="en-GB" sz="2800"/>
              <a:t>, NO RE-ENTRY SO A</a:t>
            </a:r>
            <a:r>
              <a:rPr lang="en-GB" sz="2800" baseline="-25000"/>
              <a:t>1</a:t>
            </a:r>
            <a:r>
              <a:rPr lang="en-GB" sz="2800"/>
              <a:t> =0</a:t>
            </a:r>
            <a:endParaRPr lang="en-US" sz="2800"/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539750" y="2133600"/>
          <a:ext cx="7216775" cy="2878138"/>
        </p:xfrm>
        <a:graphic>
          <a:graphicData uri="http://schemas.openxmlformats.org/presentationml/2006/ole">
            <p:oleObj spid="_x0000_s177160" name="Equation" r:id="rId4" imgW="3009600" imgH="1079280" progId="Equation.3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2411413" y="5661025"/>
          <a:ext cx="3951287" cy="1008063"/>
        </p:xfrm>
        <a:graphic>
          <a:graphicData uri="http://schemas.openxmlformats.org/presentationml/2006/ole">
            <p:oleObj spid="_x0000_s177161" name="Equation" r:id="rId5" imgW="1600200" imgH="380880" progId="Equation.3">
              <p:embed/>
            </p:oleObj>
          </a:graphicData>
        </a:graphic>
      </p:graphicFrame>
      <p:graphicFrame>
        <p:nvGraphicFramePr>
          <p:cNvPr id="177162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1601788"/>
          <a:ext cx="4038600" cy="2181225"/>
        </p:xfrm>
        <a:graphic>
          <a:graphicData uri="http://schemas.openxmlformats.org/presentationml/2006/ole">
            <p:oleObj spid="_x0000_s177162" name="Chart" r:id="rId6" imgW="4038600" imgH="218114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6FD5-E5B1-4769-B202-B8AD89879568}" type="slidenum">
              <a:rPr lang="en-US"/>
              <a:pPr/>
              <a:t>28</a:t>
            </a:fld>
            <a:endParaRPr lang="en-US"/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050" y="1519238"/>
            <a:ext cx="6310313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D8F3-7768-48E5-B6C9-1767656F0252}" type="slidenum">
              <a:rPr lang="en-US"/>
              <a:pPr/>
              <a:t>29</a:t>
            </a:fld>
            <a:endParaRPr lang="en-US"/>
          </a:p>
        </p:txBody>
      </p:sp>
      <p:pic>
        <p:nvPicPr>
          <p:cNvPr id="1996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2082800"/>
            <a:ext cx="71755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3279-3480-4C1F-B0EC-05EA4DD201A5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</a:t>
            </a: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CLOSING (PERMANENTLY OR SEASONALLY) A HOTEL AVOIDS OPERATING COSTS</a:t>
            </a:r>
          </a:p>
          <a:p>
            <a:r>
              <a:rPr lang="en-GB" sz="2800"/>
              <a:t>STRATEGIC OFFICE VACANCY (CENTREPOINT)</a:t>
            </a:r>
          </a:p>
          <a:p>
            <a:r>
              <a:rPr lang="en-GB" sz="2800"/>
              <a:t>STADIUM STRATEGIES (MANCITY’S MAINE ROAD-&gt;CITY of MAN)</a:t>
            </a:r>
          </a:p>
          <a:p>
            <a:r>
              <a:rPr lang="en-GB" sz="2800"/>
              <a:t>AIRLINES DOWNSIZING, REDUCING FLIGHT FREQUENCIES DUE TO OTHERWISE REDUCED LOAD FACTORS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8163-AA1F-43E0-8800-6C8223D63948}" type="slidenum">
              <a:rPr lang="en-US"/>
              <a:pPr/>
              <a:t>30</a:t>
            </a:fld>
            <a:endParaRPr lang="en-US"/>
          </a:p>
        </p:txBody>
      </p:sp>
      <p:pic>
        <p:nvPicPr>
          <p:cNvPr id="2007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63" y="1998663"/>
            <a:ext cx="66960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F0E1B-3B6A-490D-BA08-D788E9E5EA5B}" type="slidenum">
              <a:rPr lang="en-US"/>
              <a:pPr/>
              <a:t>31</a:t>
            </a:fld>
            <a:endParaRPr lang="en-US"/>
          </a:p>
        </p:txBody>
      </p:sp>
      <p:pic>
        <p:nvPicPr>
          <p:cNvPr id="2088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863" y="1108075"/>
            <a:ext cx="75326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BA9BC-314A-42CC-BD54-A5A4E1504A15}" type="slidenum">
              <a:rPr lang="en-US"/>
              <a:pPr/>
              <a:t>32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TANGENCY AT P</a:t>
            </a:r>
            <a:r>
              <a:rPr lang="en-GB" baseline="-25000"/>
              <a:t>K</a:t>
            </a:r>
            <a:endParaRPr lang="en-US"/>
          </a:p>
        </p:txBody>
      </p:sp>
      <p:pic>
        <p:nvPicPr>
          <p:cNvPr id="2068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275" y="2052638"/>
            <a:ext cx="70294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2C441-A2C5-4A1C-8A5B-A37F8962440C}" type="slidenum">
              <a:rPr lang="en-US"/>
              <a:pPr/>
              <a:t>33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SENSITIVITIES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↑</a:t>
            </a:r>
            <a:r>
              <a:rPr lang="en-GB"/>
              <a:t> K: reduces option to invest, increases investment trigger</a:t>
            </a:r>
          </a:p>
          <a:p>
            <a:r>
              <a:rPr lang="en-GB">
                <a:cs typeface="Arial" charset="0"/>
              </a:rPr>
              <a:t>↑</a:t>
            </a:r>
            <a:r>
              <a:rPr lang="en-GB"/>
              <a:t>  C: increases option to abandon, increases investment and exit triggers</a:t>
            </a:r>
          </a:p>
          <a:p>
            <a:r>
              <a:rPr lang="en-GB"/>
              <a:t> </a:t>
            </a:r>
            <a:r>
              <a:rPr lang="en-GB">
                <a:cs typeface="Arial" charset="0"/>
              </a:rPr>
              <a:t>↑</a:t>
            </a:r>
            <a:r>
              <a:rPr lang="en-GB"/>
              <a:t>  A reduces abandonment option values and increases exit trigger</a:t>
            </a:r>
          </a:p>
          <a:p>
            <a:r>
              <a:rPr lang="en-GB"/>
              <a:t> </a:t>
            </a:r>
            <a:r>
              <a:rPr lang="en-GB">
                <a:cs typeface="Arial" charset="0"/>
              </a:rPr>
              <a:t>↑</a:t>
            </a:r>
            <a:r>
              <a:rPr lang="en-GB"/>
              <a:t>  r: reduces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1</a:t>
            </a:r>
            <a:r>
              <a:rPr lang="en-GB"/>
              <a:t>, increases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2</a:t>
            </a:r>
            <a:r>
              <a:rPr lang="en-GB">
                <a:cs typeface="Arial" charset="0"/>
              </a:rPr>
              <a:t> </a:t>
            </a:r>
            <a:r>
              <a:rPr lang="en-GB"/>
              <a:t>, increases calls, reduces puts; opposite effect for </a:t>
            </a:r>
            <a:r>
              <a:rPr lang="en-GB">
                <a:sym typeface="Symbol" pitchFamily="18" charset="2"/>
              </a:rPr>
              <a:t>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66F3-23EC-402E-85F6-30D488936276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1827213" y="190500"/>
          <a:ext cx="5491162" cy="6478588"/>
        </p:xfrm>
        <a:graphic>
          <a:graphicData uri="http://schemas.openxmlformats.org/presentationml/2006/ole">
            <p:oleObj spid="_x0000_s202756" name="Document" r:id="rId4" imgW="5491256" imgH="64780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AD43-93DD-468B-B4A8-DEAA48DD8EE9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611188" y="1557338"/>
          <a:ext cx="7561262" cy="4103687"/>
        </p:xfrm>
        <a:graphic>
          <a:graphicData uri="http://schemas.openxmlformats.org/presentationml/2006/ole">
            <p:oleObj spid="_x0000_s204804" name="Document" r:id="rId4" imgW="5491256" imgH="183986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58A40-CBE9-48EB-91E9-2EAFA859A9ED}" type="slidenum">
              <a:rPr lang="en-US"/>
              <a:pPr/>
              <a:t>36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Formulae</a:t>
            </a:r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3276600" y="1238250"/>
          <a:ext cx="2254250" cy="1428750"/>
        </p:xfrm>
        <a:graphic>
          <a:graphicData uri="http://schemas.openxmlformats.org/presentationml/2006/ole">
            <p:oleObj spid="_x0000_s210947" name="Equation" r:id="rId4" imgW="939600" imgH="571320" progId="Equation.3">
              <p:embed/>
            </p:oleObj>
          </a:graphicData>
        </a:graphic>
      </p:graphicFrame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2924175" y="2924175"/>
          <a:ext cx="2935288" cy="1504950"/>
        </p:xfrm>
        <a:graphic>
          <a:graphicData uri="http://schemas.openxmlformats.org/presentationml/2006/ole">
            <p:oleObj spid="_x0000_s210948" name="Equation" r:id="rId5" imgW="1143000" imgH="571320" progId="Equation.3">
              <p:embed/>
            </p:oleObj>
          </a:graphicData>
        </a:graphic>
      </p:graphicFrame>
      <p:graphicFrame>
        <p:nvGraphicFramePr>
          <p:cNvPr id="21094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331913" y="4652963"/>
          <a:ext cx="7207250" cy="1439862"/>
        </p:xfrm>
        <a:graphic>
          <a:graphicData uri="http://schemas.openxmlformats.org/presentationml/2006/ole">
            <p:oleObj spid="_x0000_s210949" name="Document" r:id="rId6" imgW="5634569" imgH="825238" progId="Word.Document.8">
              <p:embed/>
            </p:oleObj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57200" y="1600200"/>
          <a:ext cx="4038600" cy="4524375"/>
        </p:xfrm>
        <a:graphic>
          <a:graphicData uri="http://schemas.openxmlformats.org/presentationml/2006/ole">
            <p:oleObj spid="_x0000_s210950" name="Chart" r:id="rId7" imgW="4038600" imgH="45244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8E3-F10E-4030-97EE-DAAE6447FED0}" type="slidenum">
              <a:rPr lang="en-US"/>
              <a:pPr/>
              <a:t>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APPLICATIONS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SHIP </a:t>
            </a:r>
            <a:r>
              <a:rPr lang="en-GB" dirty="0"/>
              <a:t>MOTHBALLING/SCRAPPING</a:t>
            </a:r>
          </a:p>
          <a:p>
            <a:pPr>
              <a:lnSpc>
                <a:spcPct val="90000"/>
              </a:lnSpc>
            </a:pPr>
            <a:r>
              <a:rPr lang="en-GB" dirty="0"/>
              <a:t>OPENING/CLOSING MINES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HOTEL SEASONAL, CYCLICAL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SEARCH ENGINES &amp; SCALE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ACADEMIC FACILITY &amp; FACULTY &amp; COURSE STRUCTURAL ALTERATIONS (DEPENDENT ON STUDENT DEMAND, PUBLIC SUBSIDIES)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D1A7-9925-4157-A08A-4BFDA220CA45}" type="slidenum">
              <a:rPr lang="en-US"/>
              <a:pPr/>
              <a:t>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APPLICATIONS BY </a:t>
            </a:r>
            <a:br>
              <a:rPr lang="en-GB" sz="4000"/>
            </a:br>
            <a:r>
              <a:rPr lang="en-GB" sz="4000"/>
              <a:t>MBS STUDENTS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 smtClean="0"/>
              <a:t>10</a:t>
            </a:r>
            <a:r>
              <a:rPr lang="en-GB" dirty="0" smtClean="0"/>
              <a:t> </a:t>
            </a:r>
            <a:r>
              <a:rPr lang="en-GB" dirty="0"/>
              <a:t>STUDIES ON SHIPPING</a:t>
            </a:r>
          </a:p>
          <a:p>
            <a:pPr>
              <a:lnSpc>
                <a:spcPct val="90000"/>
              </a:lnSpc>
            </a:pPr>
            <a:r>
              <a:rPr lang="en-GB" dirty="0"/>
              <a:t>9</a:t>
            </a:r>
            <a:r>
              <a:rPr lang="en-GB" dirty="0" smtClean="0"/>
              <a:t> </a:t>
            </a:r>
            <a:r>
              <a:rPr lang="en-GB" dirty="0"/>
              <a:t>STUDIES ON MINES</a:t>
            </a:r>
          </a:p>
          <a:p>
            <a:pPr>
              <a:lnSpc>
                <a:spcPct val="90000"/>
              </a:lnSpc>
            </a:pPr>
            <a:r>
              <a:rPr lang="en-GB" dirty="0"/>
              <a:t>1 STUDY ON TENANT OPTIONS</a:t>
            </a:r>
          </a:p>
          <a:p>
            <a:pPr>
              <a:lnSpc>
                <a:spcPct val="90000"/>
              </a:lnSpc>
            </a:pPr>
            <a:r>
              <a:rPr lang="en-GB" dirty="0"/>
              <a:t>1 STUDY ON HOTEL OPTIONS</a:t>
            </a:r>
          </a:p>
          <a:p>
            <a:pPr>
              <a:lnSpc>
                <a:spcPct val="90000"/>
              </a:lnSpc>
            </a:pPr>
            <a:r>
              <a:rPr lang="en-GB" dirty="0"/>
              <a:t>1 STUDY ON OUTSOURCING OPTIONS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910-4D03-4EEF-B290-1CF7943E62CA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THEORY LITERATURE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 smtClean="0"/>
              <a:t>MARSHALL (1890)</a:t>
            </a:r>
          </a:p>
          <a:p>
            <a:pPr>
              <a:lnSpc>
                <a:spcPct val="80000"/>
              </a:lnSpc>
            </a:pP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MOSSIN </a:t>
            </a:r>
            <a:r>
              <a:rPr lang="en-GB" sz="2000" dirty="0"/>
              <a:t>(1968)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TOURINHO (1979)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BRENNAN &amp; SCHWARTZ (1985)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DIXIT (1989) (1992)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DIXIT &amp; PINDYCK (1994) (CH 7)</a:t>
            </a:r>
          </a:p>
          <a:p>
            <a:pPr>
              <a:lnSpc>
                <a:spcPct val="80000"/>
              </a:lnSpc>
            </a:pP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PAXSON (</a:t>
            </a:r>
            <a:r>
              <a:rPr lang="en-GB" sz="2000" dirty="0" smtClean="0"/>
              <a:t>2005)</a:t>
            </a:r>
          </a:p>
          <a:p>
            <a:pPr>
              <a:lnSpc>
                <a:spcPct val="80000"/>
              </a:lnSpc>
            </a:pPr>
            <a:endParaRPr lang="en-GB" sz="2000" dirty="0" smtClean="0"/>
          </a:p>
          <a:p>
            <a:pPr>
              <a:lnSpc>
                <a:spcPct val="80000"/>
              </a:lnSpc>
            </a:pPr>
            <a:r>
              <a:rPr lang="en-GB" sz="2000" dirty="0" smtClean="0"/>
              <a:t>ADKINS &amp; PAXSON (2016)</a:t>
            </a:r>
          </a:p>
          <a:p>
            <a:pPr>
              <a:lnSpc>
                <a:spcPct val="80000"/>
              </a:lnSpc>
            </a:pPr>
            <a:endParaRPr lang="en-GB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A87D-D1F7-47B1-BBAC-EB2CF37C872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Initial Assumptions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Scale options are proprietary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Property scale decisions are perpetual options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Investment &amp; operating costs are constant</a:t>
            </a:r>
          </a:p>
          <a:p>
            <a:pPr>
              <a:lnSpc>
                <a:spcPct val="90000"/>
              </a:lnSpc>
            </a:pPr>
            <a:r>
              <a:rPr lang="en-GB" sz="2800" dirty="0" err="1"/>
              <a:t>r</a:t>
            </a:r>
            <a:r>
              <a:rPr lang="en-GB" sz="2800" baseline="-25000" dirty="0" err="1"/>
              <a:t>f</a:t>
            </a:r>
            <a:r>
              <a:rPr lang="en-GB" sz="2800" dirty="0"/>
              <a:t> , </a:t>
            </a:r>
            <a:r>
              <a:rPr lang="en-GB" sz="2800" dirty="0">
                <a:sym typeface="Symbol" pitchFamily="18" charset="2"/>
              </a:rPr>
              <a:t></a:t>
            </a:r>
            <a:r>
              <a:rPr lang="en-GB" sz="2800" dirty="0"/>
              <a:t> &amp; </a:t>
            </a:r>
            <a:r>
              <a:rPr lang="en-GB" sz="2800" dirty="0">
                <a:sym typeface="Symbol" pitchFamily="18" charset="2"/>
              </a:rPr>
              <a:t></a:t>
            </a:r>
            <a:r>
              <a:rPr lang="en-GB" sz="2800" dirty="0"/>
              <a:t> are constant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Invest, Revert Cost &gt; 0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Exit Cost &lt;0 if alternative property use value;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                   &gt;0 if conversion or demolition costs.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“</a:t>
            </a:r>
            <a:r>
              <a:rPr lang="en-GB" sz="2800" dirty="0" smtClean="0"/>
              <a:t>Price” </a:t>
            </a:r>
            <a:r>
              <a:rPr lang="en-GB" sz="2800" dirty="0"/>
              <a:t>follows geometric Brownian motion &amp; is exogenous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2104-72E9-4C75-86FE-347FD897A1E9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ASSUME GROSS PROFITS=P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GB" sz="2800"/>
          </a:p>
          <a:p>
            <a:endParaRPr lang="en-GB" sz="2800"/>
          </a:p>
          <a:p>
            <a:endParaRPr lang="en-US" sz="2800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187575" y="22034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GB" sz="1200">
                <a:latin typeface="Garamond" pitchFamily="18" charset="0"/>
                <a:cs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736725" y="2868613"/>
            <a:ext cx="487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GB" sz="1200">
                <a:latin typeface="Garamond" pitchFamily="18" charset="0"/>
                <a:cs typeface="Times New Roman" pitchFamily="18" charset="0"/>
              </a:rPr>
              <a:t>                                                                                                                          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736725" y="3533775"/>
            <a:ext cx="567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5486400" algn="r"/>
              </a:tabLst>
            </a:pPr>
            <a:r>
              <a:rPr lang="en-GB" sz="1200">
                <a:latin typeface="Garamond" pitchFamily="18" charset="0"/>
                <a:cs typeface="Times New Roman" pitchFamily="18" charset="0"/>
              </a:rPr>
              <a:t>                	</a:t>
            </a: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-15875" y="2789238"/>
          <a:ext cx="9175750" cy="2070100"/>
        </p:xfrm>
        <a:graphic>
          <a:graphicData uri="http://schemas.openxmlformats.org/presentationml/2006/ole">
            <p:oleObj spid="_x0000_s86025" name="Equation" r:id="rId4" imgW="1358640" imgH="342720" progId="Equation.3">
              <p:embed/>
            </p:oleObj>
          </a:graphicData>
        </a:graphic>
      </p:graphicFrame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2187575" y="4198938"/>
            <a:ext cx="52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200"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r>
              <a:rPr lang="en-US" sz="1200">
                <a:latin typeface="Garamond" pitchFamily="18" charset="0"/>
                <a:cs typeface="Times New Roman" pitchFamily="18" charset="0"/>
              </a:rPr>
              <a:t>         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81E8-D7F3-4B39-8318-7BFEE02D5D50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P=RENT*OCCUPANCY, SO A “PRODUCT” (REVENUE PER ROOM TIMES ROOMS LET) NOT A “REVPAR” (REVENUE PER AVAILABLE ROOM) MODEL.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ASSUME P IS </a:t>
            </a:r>
            <a:r>
              <a:rPr lang="en-GB" sz="2400" dirty="0" err="1"/>
              <a:t>gBm</a:t>
            </a:r>
            <a:r>
              <a:rPr lang="en-GB" sz="2400" dirty="0"/>
              <a:t>, EVEN THOUGH </a:t>
            </a:r>
            <a:r>
              <a:rPr lang="en-GB" sz="2400" dirty="0" smtClean="0"/>
              <a:t>OCCUPCANCY </a:t>
            </a:r>
            <a:r>
              <a:rPr lang="en-GB" sz="2400" dirty="0"/>
              <a:t>IS MOST SURELY CONSTRAINED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GROSS </a:t>
            </a:r>
            <a:r>
              <a:rPr lang="en-GB" sz="2400" dirty="0" smtClean="0"/>
              <a:t>PRICE </a:t>
            </a:r>
            <a:r>
              <a:rPr lang="en-GB" sz="2400" dirty="0"/>
              <a:t>VOLATILITY IS SIMPLE PRODUCT OF RENT AND VOLUME VOLATILITIES ADJUSTED FOR CORRELATION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1471</Words>
  <Application>Microsoft Office PowerPoint</Application>
  <PresentationFormat>On-screen Show (4:3)</PresentationFormat>
  <Paragraphs>275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Default Design</vt:lpstr>
      <vt:lpstr>Equation</vt:lpstr>
      <vt:lpstr>Document</vt:lpstr>
      <vt:lpstr>Chart</vt:lpstr>
      <vt:lpstr>  Chapter 8  SCALE OPTIONS</vt:lpstr>
      <vt:lpstr>INVESTMENT STRATEGY</vt:lpstr>
      <vt:lpstr>EXAMPLES</vt:lpstr>
      <vt:lpstr>OTHER APPLICATIONS</vt:lpstr>
      <vt:lpstr>APPLICATIONS BY  MBS STUDENTS</vt:lpstr>
      <vt:lpstr>THEORY LITERATURE</vt:lpstr>
      <vt:lpstr>Initial Assumptions</vt:lpstr>
      <vt:lpstr>ASSUME GROSS PROFITS=P</vt:lpstr>
      <vt:lpstr>EXAMPLE</vt:lpstr>
      <vt:lpstr>Introduction: DIXIT (1989)</vt:lpstr>
      <vt:lpstr>8.2 Marshallian (1890) Deterministic Theory</vt:lpstr>
      <vt:lpstr>Marshallian Theory</vt:lpstr>
      <vt:lpstr>Marshallian Theory</vt:lpstr>
      <vt:lpstr> Problems with   Trigger Prices</vt:lpstr>
      <vt:lpstr>8.3 The Stochastic Model</vt:lpstr>
      <vt:lpstr>The Model</vt:lpstr>
      <vt:lpstr>The Idle Firm</vt:lpstr>
      <vt:lpstr>The Active Firm</vt:lpstr>
      <vt:lpstr>The Model</vt:lpstr>
      <vt:lpstr>The Model</vt:lpstr>
      <vt:lpstr>Entry Conditions</vt:lpstr>
      <vt:lpstr>Exit Conditions</vt:lpstr>
      <vt:lpstr>The Model</vt:lpstr>
      <vt:lpstr>Hysteresis</vt:lpstr>
      <vt:lpstr>Hysteresis</vt:lpstr>
      <vt:lpstr>Some Results</vt:lpstr>
      <vt:lpstr>SIMPLE LIMITED SOLUTIONS:  NO EXIT, NO RE-ENTRY </vt:lpstr>
      <vt:lpstr>Slide 28</vt:lpstr>
      <vt:lpstr>Slide 29</vt:lpstr>
      <vt:lpstr>Slide 30</vt:lpstr>
      <vt:lpstr>Slide 31</vt:lpstr>
      <vt:lpstr>TANGENCY AT PK</vt:lpstr>
      <vt:lpstr>SENSITIVITIES</vt:lpstr>
      <vt:lpstr>Slide 34</vt:lpstr>
      <vt:lpstr>Slide 35</vt:lpstr>
      <vt:lpstr>Some Formulae</vt:lpstr>
    </vt:vector>
  </TitlesOfParts>
  <Company>Real Value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OCCUPANCY STRATEGY OPTIONS</dc:title>
  <dc:creator>Dean Paxson</dc:creator>
  <cp:lastModifiedBy>dp</cp:lastModifiedBy>
  <cp:revision>105</cp:revision>
  <cp:lastPrinted>1601-01-01T00:00:00Z</cp:lastPrinted>
  <dcterms:created xsi:type="dcterms:W3CDTF">2002-03-10T08:15:04Z</dcterms:created>
  <dcterms:modified xsi:type="dcterms:W3CDTF">2016-02-05T19:10:16Z</dcterms:modified>
</cp:coreProperties>
</file>