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7" r:id="rId2"/>
    <p:sldId id="307" r:id="rId3"/>
    <p:sldId id="308" r:id="rId4"/>
    <p:sldId id="335" r:id="rId5"/>
    <p:sldId id="336" r:id="rId6"/>
    <p:sldId id="337" r:id="rId7"/>
    <p:sldId id="338" r:id="rId8"/>
    <p:sldId id="274" r:id="rId9"/>
    <p:sldId id="309" r:id="rId10"/>
    <p:sldId id="282" r:id="rId11"/>
    <p:sldId id="310" r:id="rId12"/>
    <p:sldId id="290" r:id="rId13"/>
    <p:sldId id="291" r:id="rId14"/>
    <p:sldId id="283" r:id="rId15"/>
    <p:sldId id="285" r:id="rId16"/>
    <p:sldId id="286" r:id="rId17"/>
    <p:sldId id="292" r:id="rId18"/>
    <p:sldId id="287" r:id="rId19"/>
    <p:sldId id="288" r:id="rId20"/>
    <p:sldId id="334" r:id="rId21"/>
    <p:sldId id="289" r:id="rId22"/>
    <p:sldId id="333" r:id="rId23"/>
    <p:sldId id="340" r:id="rId24"/>
    <p:sldId id="34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FD5"/>
    <a:srgbClr val="90D5DA"/>
    <a:srgbClr val="9FDAD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956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8D41CFC-9423-418D-B267-1CF3D09FCC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A05ED5C6-C1CE-4081-B429-2CC52CB829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06B75-A20D-46F1-A46B-FDE4C01C6495}" type="slidenum">
              <a:rPr lang="en-US"/>
              <a:pPr/>
              <a:t>12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937D7-C255-4DA4-BA78-8D167272E5F4}" type="slidenum">
              <a:rPr lang="en-US"/>
              <a:pPr/>
              <a:t>13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C40EA-69FB-4D21-911E-4735149E9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971BC-9C74-42CD-BB17-51B98F79C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11E7E-6F51-45D7-8F41-E94033C9B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530545-0662-438B-8E74-CE009F974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5A873-7328-467A-9787-5492921ED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4FCD7-908E-4C04-BFED-C9336B738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85920-B432-48C0-86D7-E8BE78502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293D7-1C49-4489-A77F-397A3809B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D31D5-E7FC-419B-AAC1-F79AC169A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5709E-F191-4702-B2AD-E331AC432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21577-7656-4732-9DE2-3F070D6F0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E6919-F700-47A0-9256-9107E6D94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2BD430-F962-491D-B8E8-2C5BF911A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3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380-6F8A-4857-9C38-68C3A25F948E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341438"/>
            <a:ext cx="8231187" cy="574675"/>
          </a:xfrm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/>
              <a:t>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REAL OPTION VALUE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CHAPTER 10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DEBT </a:t>
            </a:r>
            <a:r>
              <a:rPr lang="en-US" sz="4000" dirty="0" smtClean="0"/>
              <a:t>&amp;  REAL OPTIONS: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FC22-74CD-4A46-9969-82F1B4F10F47}" type="slidenum">
              <a:rPr lang="en-US"/>
              <a:pPr/>
              <a:t>10</a:t>
            </a:fld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1" y="873125"/>
            <a:ext cx="6215106" cy="534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Game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Devious Management attempts to gain at a cost to bondholders with imperfect information, no control through restrictive bond covenants, or lack of wisdom.</a:t>
            </a:r>
          </a:p>
          <a:p>
            <a:r>
              <a:rPr lang="en-US" dirty="0" smtClean="0"/>
              <a:t>Stupid Management benefits bondholders not shareholders, through stupid (or poorly understood) actions.</a:t>
            </a:r>
          </a:p>
          <a:p>
            <a:r>
              <a:rPr lang="en-US" dirty="0" smtClean="0"/>
              <a:t>Super Smart Management attempts to gain in a trade-off with bondholders (fair, or almost fair).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3035-41F9-496A-82B9-E0A5580B1C76}" type="slidenum">
              <a:rPr lang="en-US"/>
              <a:pPr/>
              <a:t>12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Financial Distress Games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138" y="1812925"/>
            <a:ext cx="5356225" cy="4030663"/>
          </a:xfrm>
          <a:noFill/>
          <a:ln/>
        </p:spPr>
        <p:txBody>
          <a:bodyPr lIns="92075" tIns="46038" rIns="92075" bIns="46038"/>
          <a:lstStyle/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Cash In and Run (a)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endParaRPr lang="en-US" sz="3600" b="1">
              <a:solidFill>
                <a:schemeClr val="accent2"/>
              </a:solidFill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Panic Safety (b)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endParaRPr lang="en-US" sz="3600" b="1">
              <a:solidFill>
                <a:schemeClr val="accent2"/>
              </a:solidFill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Bait and Switch (c)</a:t>
            </a:r>
            <a:endParaRPr lang="en-US" sz="3600">
              <a:solidFill>
                <a:schemeClr val="accent2"/>
              </a:solidFill>
            </a:endParaRPr>
          </a:p>
        </p:txBody>
      </p:sp>
      <p:pic>
        <p:nvPicPr>
          <p:cNvPr id="98308" name="Picture 4" descr="CRCTR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3027363" cy="322421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393-0CF5-409D-ABB8-6234859C146E}" type="slidenum">
              <a:rPr lang="en-US"/>
              <a:pPr/>
              <a:t>13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Financial Distress Games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5356225" cy="403066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2"/>
                </a:solidFill>
              </a:rPr>
              <a:t>Promise + NPV Investments </a:t>
            </a:r>
            <a:r>
              <a:rPr lang="en-US" sz="3600" b="1" dirty="0">
                <a:solidFill>
                  <a:schemeClr val="accent2"/>
                </a:solidFill>
              </a:rPr>
              <a:t>(d) &amp; (e)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2"/>
                </a:solidFill>
              </a:rPr>
              <a:t>Playing Politics</a:t>
            </a:r>
          </a:p>
          <a:p>
            <a:pPr>
              <a:lnSpc>
                <a:spcPct val="90000"/>
              </a:lnSpc>
              <a:buClr>
                <a:srgbClr val="FF00FF"/>
              </a:buClr>
              <a:buNone/>
            </a:pPr>
            <a:r>
              <a:rPr lang="en-US" sz="3600" b="1" dirty="0" smtClean="0">
                <a:solidFill>
                  <a:schemeClr val="accent2"/>
                </a:solidFill>
              </a:rPr>
              <a:t>	(f) &amp; (g)</a:t>
            </a:r>
            <a:endParaRPr lang="en-US" sz="36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GB" sz="3600" b="1" dirty="0" smtClean="0">
                <a:solidFill>
                  <a:schemeClr val="accent2"/>
                </a:solidFill>
              </a:rPr>
              <a:t>Take Advantage of Real Options Myopia (h)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100356" name="Picture 4" descr="CRCTR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3027363" cy="322421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D45F-EA43-4DAE-A687-F0CD78CD125C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Devious Management (DM) strategy (a)</a:t>
            </a:r>
          </a:p>
          <a:p>
            <a:r>
              <a:rPr lang="en-GB" sz="2800" dirty="0"/>
              <a:t>Convert enough </a:t>
            </a:r>
            <a:r>
              <a:rPr lang="en-GB" sz="2800" dirty="0" smtClean="0"/>
              <a:t>assets </a:t>
            </a:r>
            <a:r>
              <a:rPr lang="en-GB" sz="2800" dirty="0"/>
              <a:t>into $5 cash and pay dividend, assuming that management owns equity.</a:t>
            </a:r>
            <a:endParaRPr lang="en-US" sz="2800" dirty="0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495424"/>
            <a:ext cx="3071834" cy="414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E869-C7EA-436F-BDF2-EA354F34B239}" type="slidenum">
              <a:rPr lang="en-US"/>
              <a:pPr/>
              <a:t>15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Stupid Management Strategy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SM fears the bondholders</a:t>
            </a:r>
          </a:p>
          <a:p>
            <a:endParaRPr lang="en-GB" sz="2800" dirty="0"/>
          </a:p>
          <a:p>
            <a:r>
              <a:rPr lang="en-GB" sz="2800" dirty="0"/>
              <a:t>Suppose SM </a:t>
            </a:r>
            <a:r>
              <a:rPr lang="en-GB" sz="2800" dirty="0" smtClean="0"/>
              <a:t>turn assets into low volatility </a:t>
            </a:r>
            <a:r>
              <a:rPr lang="en-GB" sz="2800" dirty="0"/>
              <a:t>(b)</a:t>
            </a:r>
            <a:endParaRPr lang="en-US" sz="2800" dirty="0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495424"/>
            <a:ext cx="2928958" cy="42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754A-4C4E-48FB-B752-CC7DA3E5B72E}" type="slidenum">
              <a:rPr lang="en-US"/>
              <a:pPr/>
              <a:t>16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Devious Management (DM) returns &amp; implements strategy (c)</a:t>
            </a:r>
          </a:p>
          <a:p>
            <a:r>
              <a:rPr lang="en-GB" sz="2800" dirty="0" smtClean="0"/>
              <a:t>Contribution of </a:t>
            </a:r>
            <a:r>
              <a:rPr lang="en-GB" sz="2800" dirty="0"/>
              <a:t>$10 from thick bondholders, and invest in 0 NPV project with high volatility.</a:t>
            </a:r>
            <a:endParaRPr lang="en-US" sz="2800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495424"/>
            <a:ext cx="3143272" cy="42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28C8-0EB8-4179-BE9D-B8A19E10E975}" type="slidenum">
              <a:rPr lang="en-US"/>
              <a:pPr/>
              <a:t>17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Wiser Devious Management (DM)  implements strategy (d)</a:t>
            </a:r>
          </a:p>
          <a:p>
            <a:r>
              <a:rPr lang="en-GB" sz="2800" dirty="0" smtClean="0"/>
              <a:t>Contribution of $</a:t>
            </a:r>
            <a:r>
              <a:rPr lang="en-GB" sz="2800" dirty="0"/>
              <a:t>10 from  bondholders, and invest in +5 NPV project with </a:t>
            </a:r>
            <a:r>
              <a:rPr lang="en-GB" sz="2800" dirty="0" smtClean="0"/>
              <a:t>20% </a:t>
            </a:r>
            <a:r>
              <a:rPr lang="en-GB" sz="2800" dirty="0"/>
              <a:t>volatility.</a:t>
            </a:r>
            <a:endParaRPr lang="en-US" sz="2800" dirty="0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495424"/>
            <a:ext cx="2786082" cy="436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949A-1C81-43FC-83F2-1AB85E68B022}" type="slidenum">
              <a:rPr lang="en-US"/>
              <a:pPr/>
              <a:t>18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(e)</a:t>
            </a:r>
          </a:p>
          <a:p>
            <a:r>
              <a:rPr lang="en-GB" sz="2800" dirty="0"/>
              <a:t>Borrow $</a:t>
            </a:r>
            <a:r>
              <a:rPr lang="en-GB" sz="2800" dirty="0" smtClean="0"/>
              <a:t>16 </a:t>
            </a:r>
            <a:r>
              <a:rPr lang="en-GB" sz="2800" dirty="0"/>
              <a:t>from informed bondholders, and invest in +5 NPV project with high volatility.  $</a:t>
            </a:r>
            <a:r>
              <a:rPr lang="en-GB" sz="2800" dirty="0" smtClean="0"/>
              <a:t>16 </a:t>
            </a:r>
            <a:r>
              <a:rPr lang="en-GB" sz="2800" dirty="0"/>
              <a:t>nominal bonds issued for </a:t>
            </a:r>
            <a:r>
              <a:rPr lang="en-GB" sz="2800" dirty="0" smtClean="0"/>
              <a:t>$10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95425"/>
            <a:ext cx="3500462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285-2CF2-4755-AD86-86B50190DBA3}" type="slidenum">
              <a:rPr lang="en-US"/>
              <a:pPr/>
              <a:t>19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(f</a:t>
            </a:r>
            <a:r>
              <a:rPr lang="en-GB" sz="2800" dirty="0" smtClean="0"/>
              <a:t>)</a:t>
            </a:r>
          </a:p>
          <a:p>
            <a:endParaRPr lang="en-GB" sz="2800" dirty="0" smtClean="0"/>
          </a:p>
          <a:p>
            <a:r>
              <a:rPr lang="en-GB" sz="2800" dirty="0" smtClean="0"/>
              <a:t>Get government to raise income taxes.</a:t>
            </a:r>
            <a:endParaRPr lang="en-GB" sz="2800" dirty="0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495424"/>
            <a:ext cx="3500462" cy="436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Players in the game</a:t>
            </a:r>
          </a:p>
          <a:p>
            <a:r>
              <a:rPr lang="en-US" dirty="0" smtClean="0"/>
              <a:t>Strategies available to each player</a:t>
            </a:r>
          </a:p>
          <a:p>
            <a:r>
              <a:rPr lang="en-US" dirty="0" smtClean="0"/>
              <a:t>Payoff received by each player for each combination of strategies</a:t>
            </a:r>
          </a:p>
          <a:p>
            <a:r>
              <a:rPr lang="en-US" dirty="0" smtClean="0"/>
              <a:t>Rules of the game</a:t>
            </a:r>
          </a:p>
          <a:p>
            <a:endParaRPr lang="en-US" dirty="0" smtClean="0"/>
          </a:p>
          <a:p>
            <a:r>
              <a:rPr lang="en-US" dirty="0" smtClean="0"/>
              <a:t>Representative parties: all shareholders (including management), all bondholders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285-2CF2-4755-AD86-86B50190DBA3}" type="slidenum">
              <a:rPr lang="en-US"/>
              <a:pPr/>
              <a:t>20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(f</a:t>
            </a:r>
            <a:r>
              <a:rPr lang="en-GB" sz="2800" dirty="0" smtClean="0"/>
              <a:t>)</a:t>
            </a:r>
          </a:p>
          <a:p>
            <a:endParaRPr lang="en-GB" sz="2800" dirty="0" smtClean="0"/>
          </a:p>
          <a:p>
            <a:r>
              <a:rPr lang="en-GB" sz="2800" dirty="0" smtClean="0"/>
              <a:t>Get government to raise interest rates.</a:t>
            </a:r>
          </a:p>
          <a:p>
            <a:endParaRPr lang="en-GB" sz="2800" dirty="0" smtClean="0"/>
          </a:p>
          <a:p>
            <a:r>
              <a:rPr lang="en-GB" sz="2800" dirty="0" smtClean="0"/>
              <a:t>Surprise results, opposite of current policy in global meltdown.</a:t>
            </a:r>
            <a:endParaRPr lang="en-GB" sz="2800" dirty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495424"/>
            <a:ext cx="3643338" cy="443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AA7-48AB-4E2F-8E44-93AFF0FF1F75}" type="slidenum">
              <a:rPr lang="en-US"/>
              <a:pPr/>
              <a:t>21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SSM implements strategy </a:t>
            </a:r>
            <a:r>
              <a:rPr lang="en-GB" sz="2800" dirty="0" smtClean="0"/>
              <a:t>(h)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Offer to </a:t>
            </a:r>
            <a:r>
              <a:rPr lang="en-GB" sz="2800" dirty="0" smtClean="0"/>
              <a:t>repurchase all (except for one share held by SSM) equity for $2.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Take advantage of shareholders real option myopia.</a:t>
            </a: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Think </a:t>
            </a:r>
            <a:r>
              <a:rPr lang="en-GB" sz="2800" dirty="0"/>
              <a:t>of other smart strategies</a:t>
            </a:r>
            <a:endParaRPr lang="en-US" sz="2800" dirty="0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95424"/>
            <a:ext cx="3643338" cy="421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n-US" sz="3200" dirty="0" smtClean="0"/>
              <a:t>Fair Debt Restructuring</a:t>
            </a:r>
            <a:endParaRPr lang="en-US" sz="3200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714356"/>
            <a:ext cx="8296275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000100" y="1285860"/>
          <a:ext cx="7143800" cy="5143536"/>
        </p:xfrm>
        <a:graphic>
          <a:graphicData uri="http://schemas.openxmlformats.org/presentationml/2006/ole">
            <p:oleObj spid="_x0000_s26625" name="Document" r:id="rId4" imgW="5949456" imgH="327721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Formulas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214414" y="1428736"/>
          <a:ext cx="7286675" cy="4357717"/>
        </p:xfrm>
        <a:graphic>
          <a:graphicData uri="http://schemas.openxmlformats.org/presentationml/2006/ole">
            <p:oleObj spid="_x0000_s24577" name="Document" r:id="rId4" imgW="5949456" imgH="265169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Distress “Games”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Players are: shareholders (management) &amp; bondholders</a:t>
            </a:r>
          </a:p>
          <a:p>
            <a:endParaRPr lang="en-US" dirty="0" smtClean="0"/>
          </a:p>
          <a:p>
            <a:r>
              <a:rPr lang="en-US" dirty="0" smtClean="0"/>
              <a:t>Assumes: </a:t>
            </a:r>
          </a:p>
          <a:p>
            <a:r>
              <a:rPr lang="en-US" dirty="0" smtClean="0"/>
              <a:t>One Stage Actions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Ir</a:t>
            </a:r>
            <a:r>
              <a:rPr lang="en-US" dirty="0" smtClean="0"/>
              <a:t>) rational Management &amp; Bondholders</a:t>
            </a:r>
          </a:p>
          <a:p>
            <a:endParaRPr lang="en-US" dirty="0" smtClean="0"/>
          </a:p>
          <a:p>
            <a:r>
              <a:rPr lang="en-US" dirty="0" smtClean="0"/>
              <a:t>American perpetual (Leland 94) bankruptcy options, tax benefits.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Debt Options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1597024" y="1643051"/>
          <a:ext cx="8975768" cy="4143404"/>
        </p:xfrm>
        <a:graphic>
          <a:graphicData uri="http://schemas.openxmlformats.org/presentationml/2006/ole">
            <p:oleObj spid="_x0000_s1049" name="Document" r:id="rId4" imgW="5949456" imgH="19216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D* solves 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485900"/>
            <a:ext cx="7500989" cy="47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of Real Values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725" y="1195388"/>
            <a:ext cx="66865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Vega of Real Values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9675" y="1357297"/>
            <a:ext cx="6724650" cy="467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98ED-C41B-47D0-8585-46A08C9ED9F5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Conflicts of Interest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Suppose S E PLC</a:t>
            </a:r>
            <a:r>
              <a:rPr lang="en-US" sz="2800" b="1" i="1" dirty="0" smtClean="0">
                <a:solidFill>
                  <a:srgbClr val="000000"/>
                </a:solidFill>
              </a:rPr>
              <a:t> </a:t>
            </a:r>
            <a:r>
              <a:rPr lang="en-US" sz="2800" b="1" i="1" dirty="0">
                <a:solidFill>
                  <a:srgbClr val="000000"/>
                </a:solidFill>
              </a:rPr>
              <a:t>has </a:t>
            </a:r>
            <a:r>
              <a:rPr lang="en-US" sz="2800" b="1" i="1" dirty="0" smtClean="0">
                <a:solidFill>
                  <a:srgbClr val="000000"/>
                </a:solidFill>
              </a:rPr>
              <a:t>$66 </a:t>
            </a:r>
            <a:r>
              <a:rPr lang="en-US" sz="2800" b="1" i="1" dirty="0">
                <a:solidFill>
                  <a:srgbClr val="000000"/>
                </a:solidFill>
              </a:rPr>
              <a:t>nominal </a:t>
            </a:r>
            <a:r>
              <a:rPr lang="en-US" sz="2800" b="1" i="1" dirty="0" smtClean="0">
                <a:solidFill>
                  <a:srgbClr val="000000"/>
                </a:solidFill>
              </a:rPr>
              <a:t> perpetual $4 coupon debt </a:t>
            </a:r>
            <a:r>
              <a:rPr lang="en-US" sz="2800" b="1" i="1" dirty="0">
                <a:solidFill>
                  <a:srgbClr val="000000"/>
                </a:solidFill>
              </a:rPr>
              <a:t>and total assets of </a:t>
            </a:r>
            <a:r>
              <a:rPr lang="en-US" sz="2800" b="1" i="1" dirty="0" smtClean="0">
                <a:solidFill>
                  <a:srgbClr val="000000"/>
                </a:solidFill>
              </a:rPr>
              <a:t>$40</a:t>
            </a:r>
            <a:r>
              <a:rPr lang="en-US" sz="2800" b="1" i="1" dirty="0">
                <a:solidFill>
                  <a:srgbClr val="000000"/>
                </a:solidFill>
              </a:rPr>
              <a:t>. </a:t>
            </a:r>
            <a:r>
              <a:rPr lang="en-US" sz="2800" b="1" i="1" dirty="0" smtClean="0">
                <a:solidFill>
                  <a:srgbClr val="000000"/>
                </a:solidFill>
              </a:rPr>
              <a:t>      </a:t>
            </a:r>
            <a:endParaRPr lang="en-US" sz="2800" b="1" i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b="1" i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  View equity as </a:t>
            </a:r>
            <a:r>
              <a:rPr lang="en-US" sz="2800" b="1" i="1" dirty="0" smtClean="0">
                <a:solidFill>
                  <a:srgbClr val="000000"/>
                </a:solidFill>
              </a:rPr>
              <a:t>American </a:t>
            </a:r>
            <a:r>
              <a:rPr lang="en-US" sz="2800" b="1" i="1" dirty="0">
                <a:solidFill>
                  <a:srgbClr val="000000"/>
                </a:solidFill>
              </a:rPr>
              <a:t>call option on Asset with K=Nominal Debt Face Value</a:t>
            </a: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   or Risky Bond as Riskless Bond - Put </a:t>
            </a: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Option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CASE: With 20% expected volatility of assets </a:t>
            </a:r>
          </a:p>
          <a:p>
            <a:r>
              <a:rPr lang="en-US" dirty="0" smtClean="0"/>
              <a:t>Equity is worth $2.48 as a call option, even though it is way out-of-the money (zero intrinsic value)</a:t>
            </a:r>
          </a:p>
          <a:p>
            <a:r>
              <a:rPr lang="en-US" dirty="0" smtClean="0"/>
              <a:t>Bonds with nominal value of $66, are only worth $40, given the high probably of default.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599</Words>
  <Application>Microsoft Office PowerPoint</Application>
  <PresentationFormat>On-screen Show (4:3)</PresentationFormat>
  <Paragraphs>154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Document</vt:lpstr>
      <vt:lpstr>        REAL OPTION VALUE   CHAPTER 10   DEBT &amp;  REAL OPTIONS:    </vt:lpstr>
      <vt:lpstr>GAME FORMAT</vt:lpstr>
      <vt:lpstr>Financial Distress “Games”</vt:lpstr>
      <vt:lpstr>Real Debt Options</vt:lpstr>
      <vt:lpstr>D* solves ODE</vt:lpstr>
      <vt:lpstr>Delta of Real Values</vt:lpstr>
      <vt:lpstr>Vega of Real Values</vt:lpstr>
      <vt:lpstr>Conflicts of Interest</vt:lpstr>
      <vt:lpstr>Real Option State</vt:lpstr>
      <vt:lpstr>Slide 10</vt:lpstr>
      <vt:lpstr>Simple Game Types</vt:lpstr>
      <vt:lpstr>Financial Distress Games</vt:lpstr>
      <vt:lpstr>Financial Distress Games</vt:lpstr>
      <vt:lpstr>Management Strategy</vt:lpstr>
      <vt:lpstr>Stupid Management Strategy</vt:lpstr>
      <vt:lpstr>Management Strategy</vt:lpstr>
      <vt:lpstr>Management Strategy</vt:lpstr>
      <vt:lpstr>Super Smart Management Strategy</vt:lpstr>
      <vt:lpstr>Super Smart Management Strategy</vt:lpstr>
      <vt:lpstr>Super Smart Management Strategy</vt:lpstr>
      <vt:lpstr>Super Smart Management Strategy</vt:lpstr>
      <vt:lpstr>Fair Debt Restructuring</vt:lpstr>
      <vt:lpstr>Exercise</vt:lpstr>
      <vt:lpstr>Useful Formulas</vt:lpstr>
    </vt:vector>
  </TitlesOfParts>
  <Company>JHU/SCS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Matt Will</dc:creator>
  <cp:lastModifiedBy>dp</cp:lastModifiedBy>
  <cp:revision>119</cp:revision>
  <dcterms:created xsi:type="dcterms:W3CDTF">1999-02-19T18:32:18Z</dcterms:created>
  <dcterms:modified xsi:type="dcterms:W3CDTF">2016-03-12T12:20:23Z</dcterms:modified>
</cp:coreProperties>
</file>