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98" r:id="rId4"/>
  </p:sldMasterIdLst>
  <p:notesMasterIdLst>
    <p:notesMasterId r:id="rId35"/>
  </p:notesMasterIdLst>
  <p:handoutMasterIdLst>
    <p:handoutMasterId r:id="rId36"/>
  </p:handoutMasterIdLst>
  <p:sldIdLst>
    <p:sldId id="256" r:id="rId5"/>
    <p:sldId id="258" r:id="rId6"/>
    <p:sldId id="259" r:id="rId7"/>
    <p:sldId id="263" r:id="rId8"/>
    <p:sldId id="266" r:id="rId9"/>
    <p:sldId id="265" r:id="rId10"/>
    <p:sldId id="268" r:id="rId11"/>
    <p:sldId id="269" r:id="rId12"/>
    <p:sldId id="271" r:id="rId13"/>
    <p:sldId id="264" r:id="rId14"/>
    <p:sldId id="270" r:id="rId15"/>
    <p:sldId id="272" r:id="rId16"/>
    <p:sldId id="275" r:id="rId17"/>
    <p:sldId id="273" r:id="rId18"/>
    <p:sldId id="280" r:id="rId19"/>
    <p:sldId id="298" r:id="rId20"/>
    <p:sldId id="276" r:id="rId21"/>
    <p:sldId id="301" r:id="rId22"/>
    <p:sldId id="303" r:id="rId23"/>
    <p:sldId id="278" r:id="rId24"/>
    <p:sldId id="281" r:id="rId25"/>
    <p:sldId id="284" r:id="rId26"/>
    <p:sldId id="282" r:id="rId27"/>
    <p:sldId id="283" r:id="rId28"/>
    <p:sldId id="288" r:id="rId29"/>
    <p:sldId id="287" r:id="rId30"/>
    <p:sldId id="285" r:id="rId31"/>
    <p:sldId id="292" r:id="rId32"/>
    <p:sldId id="291" r:id="rId33"/>
    <p:sldId id="297"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1B6FEAF-82BA-48A2-870B-725CFC165420}">
          <p14:sldIdLst>
            <p14:sldId id="256"/>
            <p14:sldId id="258"/>
            <p14:sldId id="259"/>
            <p14:sldId id="263"/>
            <p14:sldId id="266"/>
            <p14:sldId id="265"/>
            <p14:sldId id="268"/>
            <p14:sldId id="269"/>
            <p14:sldId id="271"/>
            <p14:sldId id="264"/>
            <p14:sldId id="270"/>
            <p14:sldId id="272"/>
            <p14:sldId id="275"/>
            <p14:sldId id="273"/>
            <p14:sldId id="280"/>
            <p14:sldId id="298"/>
            <p14:sldId id="276"/>
            <p14:sldId id="301"/>
            <p14:sldId id="303"/>
            <p14:sldId id="278"/>
            <p14:sldId id="281"/>
            <p14:sldId id="284"/>
            <p14:sldId id="282"/>
            <p14:sldId id="283"/>
            <p14:sldId id="288"/>
            <p14:sldId id="287"/>
            <p14:sldId id="285"/>
            <p14:sldId id="292"/>
            <p14:sldId id="291"/>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C8"/>
    <a:srgbClr val="897DBB"/>
    <a:srgbClr val="F47024"/>
    <a:srgbClr val="E8B330"/>
    <a:srgbClr val="0992A5"/>
    <a:srgbClr val="153357"/>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87727" autoAdjust="0"/>
  </p:normalViewPr>
  <p:slideViewPr>
    <p:cSldViewPr>
      <p:cViewPr varScale="1">
        <p:scale>
          <a:sx n="95" d="100"/>
          <a:sy n="95" d="100"/>
        </p:scale>
        <p:origin x="45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066A86E-5E6C-4301-9392-38D8449F6C20}" type="datetimeFigureOut">
              <a:rPr lang="en-US" smtClean="0"/>
              <a:pPr/>
              <a:t>9/8/2016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C3C2692-D876-482B-9DDD-ADF8955EC435}" type="slidenum">
              <a:rPr lang="en-US" smtClean="0"/>
              <a:pPr/>
              <a:t>‹#›</a:t>
            </a:fld>
            <a:endParaRPr lang="en-US" dirty="0"/>
          </a:p>
        </p:txBody>
      </p:sp>
    </p:spTree>
    <p:extLst>
      <p:ext uri="{BB962C8B-B14F-4D97-AF65-F5344CB8AC3E}">
        <p14:creationId xmlns:p14="http://schemas.microsoft.com/office/powerpoint/2010/main" val="3153416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A8D846-932C-4F23-A6CE-D1E7373B31A2}" type="datetimeFigureOut">
              <a:rPr lang="en-US"/>
              <a:pPr>
                <a:defRPr/>
              </a:pPr>
              <a:t>9/8/2016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807AB4-E51C-4E19-9902-6E73444E15E1}" type="slidenum">
              <a:rPr lang="en-US"/>
              <a:pPr>
                <a:defRPr/>
              </a:pPr>
              <a:t>‹#›</a:t>
            </a:fld>
            <a:endParaRPr lang="en-US" dirty="0"/>
          </a:p>
        </p:txBody>
      </p:sp>
    </p:spTree>
    <p:extLst>
      <p:ext uri="{BB962C8B-B14F-4D97-AF65-F5344CB8AC3E}">
        <p14:creationId xmlns:p14="http://schemas.microsoft.com/office/powerpoint/2010/main" val="3585030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1</a:t>
            </a:fld>
            <a:endParaRPr lang="en-US" dirty="0"/>
          </a:p>
        </p:txBody>
      </p:sp>
    </p:spTree>
    <p:extLst>
      <p:ext uri="{BB962C8B-B14F-4D97-AF65-F5344CB8AC3E}">
        <p14:creationId xmlns:p14="http://schemas.microsoft.com/office/powerpoint/2010/main" val="400595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DFF6571-B612-41C0-BF1E-90D12ADE3C32}" type="slidenum">
              <a:rPr lang="en-US" smtClean="0"/>
              <a:pPr>
                <a:defRPr/>
              </a:pPr>
              <a:t>11</a:t>
            </a:fld>
            <a:endParaRPr lang="en-US" dirty="0"/>
          </a:p>
        </p:txBody>
      </p:sp>
    </p:spTree>
    <p:extLst>
      <p:ext uri="{BB962C8B-B14F-4D97-AF65-F5344CB8AC3E}">
        <p14:creationId xmlns:p14="http://schemas.microsoft.com/office/powerpoint/2010/main" val="250883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According to the functions approach, managers perform certain activities or functions as they efficiently and effectively coordinate the work of others. What are these</a:t>
            </a:r>
          </a:p>
          <a:p>
            <a:pPr eaLnBrk="1" hangingPunct="1"/>
            <a:r>
              <a:rPr lang="en-US" dirty="0" smtClean="0">
                <a:cs typeface="Arial" charset="0"/>
              </a:rPr>
              <a:t>functions? Henri Fayol, a French businessman, first proposed in the early part of the twentieth century that all managers perform five functions: planning, organizing,</a:t>
            </a:r>
          </a:p>
          <a:p>
            <a:pPr eaLnBrk="1" hangingPunct="1"/>
            <a:r>
              <a:rPr lang="en-US" dirty="0" smtClean="0">
                <a:cs typeface="Arial" charset="0"/>
              </a:rPr>
              <a:t>commanding, coordinating, and controlling. Today, these functions have been condensed to four: planning, organizing, leading, and controlling (see Exhibit 1-4).</a:t>
            </a:r>
          </a:p>
        </p:txBody>
      </p:sp>
      <p:sp>
        <p:nvSpPr>
          <p:cNvPr id="4" name="Slide Number Placeholder 3"/>
          <p:cNvSpPr>
            <a:spLocks noGrp="1"/>
          </p:cNvSpPr>
          <p:nvPr>
            <p:ph type="sldNum" sz="quarter" idx="5"/>
          </p:nvPr>
        </p:nvSpPr>
        <p:spPr/>
        <p:txBody>
          <a:bodyPr/>
          <a:lstStyle/>
          <a:p>
            <a:pPr>
              <a:defRPr/>
            </a:pPr>
            <a:fld id="{D19D0593-AD7D-4440-A5E2-17FB6913A998}" type="slidenum">
              <a:rPr lang="en-US" smtClean="0"/>
              <a:pPr>
                <a:defRPr/>
              </a:pPr>
              <a:t>12</a:t>
            </a:fld>
            <a:endParaRPr lang="en-US" dirty="0"/>
          </a:p>
        </p:txBody>
      </p:sp>
    </p:spTree>
    <p:extLst>
      <p:ext uri="{BB962C8B-B14F-4D97-AF65-F5344CB8AC3E}">
        <p14:creationId xmlns:p14="http://schemas.microsoft.com/office/powerpoint/2010/main" val="375267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As managers engage in </a:t>
            </a:r>
            <a:r>
              <a:rPr lang="en-US" b="1" dirty="0" smtClean="0">
                <a:cs typeface="Arial" charset="0"/>
              </a:rPr>
              <a:t>planning</a:t>
            </a:r>
            <a:r>
              <a:rPr lang="en-US" dirty="0" smtClean="0">
                <a:cs typeface="Arial" charset="0"/>
              </a:rPr>
              <a:t>, they set goals, establish strategies for achieving those goals, and develop plans to integrate and coordinate activities.</a:t>
            </a:r>
          </a:p>
          <a:p>
            <a:pPr eaLnBrk="1" hangingPunct="1"/>
            <a:endParaRPr lang="en-US" dirty="0" smtClean="0">
              <a:cs typeface="Arial" charset="0"/>
            </a:endParaRPr>
          </a:p>
          <a:p>
            <a:pPr eaLnBrk="1" hangingPunct="1"/>
            <a:r>
              <a:rPr lang="en-US" dirty="0" smtClean="0">
                <a:cs typeface="Arial" charset="0"/>
              </a:rPr>
              <a:t>When managers organize, they determine what tasks are to be done, who is to do them, how the tasks are to be grouped, who reports</a:t>
            </a:r>
            <a:r>
              <a:rPr lang="en-US" baseline="0" dirty="0" smtClean="0">
                <a:cs typeface="Arial" charset="0"/>
              </a:rPr>
              <a:t> </a:t>
            </a:r>
            <a:r>
              <a:rPr lang="en-US" dirty="0" smtClean="0">
                <a:cs typeface="Arial" charset="0"/>
              </a:rPr>
              <a:t>to whom, and where decisions are to be made.</a:t>
            </a:r>
          </a:p>
          <a:p>
            <a:pPr eaLnBrk="1" hangingPunct="1"/>
            <a:endParaRPr lang="en-US" dirty="0" smtClean="0">
              <a:cs typeface="Arial" charset="0"/>
            </a:endParaRPr>
          </a:p>
          <a:p>
            <a:pPr eaLnBrk="1" hangingPunct="1"/>
            <a:r>
              <a:rPr lang="en-US" dirty="0" smtClean="0">
                <a:cs typeface="Arial" charset="0"/>
              </a:rPr>
              <a:t>When managers motivate subordinates, help resolve work group conflicts, influence individuals or teams as they work, select the most effective communication</a:t>
            </a:r>
          </a:p>
          <a:p>
            <a:pPr eaLnBrk="1" hangingPunct="1"/>
            <a:r>
              <a:rPr lang="en-US" dirty="0" smtClean="0">
                <a:cs typeface="Arial" charset="0"/>
              </a:rPr>
              <a:t>channel, or deal in any way with employee behavior issues, they’re leading.  To ensure goals are met and work is done as it should be, managers monitor and evaluate performance. Actual performance is compared with the set goals. If those goals aren’t achieved, it’s the manager’s job to get work back on track.</a:t>
            </a:r>
          </a:p>
          <a:p>
            <a:pPr eaLnBrk="1" hangingPunct="1"/>
            <a:endParaRPr lang="en-US" dirty="0" smtClean="0">
              <a:cs typeface="Arial" charset="0"/>
            </a:endParaRPr>
          </a:p>
          <a:p>
            <a:pPr eaLnBrk="1" hangingPunct="1"/>
            <a:r>
              <a:rPr lang="en-US" dirty="0" smtClean="0">
                <a:cs typeface="Arial" charset="0"/>
              </a:rPr>
              <a:t>This process of monitoring, comparing, and correcting is the controlling function.</a:t>
            </a:r>
          </a:p>
        </p:txBody>
      </p:sp>
      <p:sp>
        <p:nvSpPr>
          <p:cNvPr id="4" name="Slide Number Placeholder 3"/>
          <p:cNvSpPr>
            <a:spLocks noGrp="1"/>
          </p:cNvSpPr>
          <p:nvPr>
            <p:ph type="sldNum" sz="quarter" idx="5"/>
          </p:nvPr>
        </p:nvSpPr>
        <p:spPr/>
        <p:txBody>
          <a:bodyPr/>
          <a:lstStyle/>
          <a:p>
            <a:pPr>
              <a:defRPr/>
            </a:pPr>
            <a:fld id="{2FCA9D3D-2066-4629-A64F-B6D90205D49C}" type="slidenum">
              <a:rPr lang="en-US" smtClean="0"/>
              <a:pPr>
                <a:defRPr/>
              </a:pPr>
              <a:t>13</a:t>
            </a:fld>
            <a:endParaRPr lang="en-US" dirty="0"/>
          </a:p>
        </p:txBody>
      </p:sp>
    </p:spTree>
    <p:extLst>
      <p:ext uri="{BB962C8B-B14F-4D97-AF65-F5344CB8AC3E}">
        <p14:creationId xmlns:p14="http://schemas.microsoft.com/office/powerpoint/2010/main" val="4000429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Henry Mintzberg, a well-known management researcher, studied actual managers at work. In his first comprehensive study, Mintzberg concluded that what managers do</a:t>
            </a:r>
            <a:r>
              <a:rPr lang="en-US" baseline="0" dirty="0" smtClean="0">
                <a:cs typeface="Arial" charset="0"/>
              </a:rPr>
              <a:t> </a:t>
            </a:r>
            <a:r>
              <a:rPr lang="en-US" dirty="0" smtClean="0">
                <a:cs typeface="Arial" charset="0"/>
              </a:rPr>
              <a:t>can best be described by looking at the managerial roles they engage in at work. The term </a:t>
            </a:r>
            <a:r>
              <a:rPr lang="en-US" b="1" dirty="0" smtClean="0">
                <a:cs typeface="Arial" charset="0"/>
              </a:rPr>
              <a:t>managerial roles </a:t>
            </a:r>
            <a:r>
              <a:rPr lang="en-US" dirty="0" smtClean="0">
                <a:cs typeface="Arial" charset="0"/>
              </a:rPr>
              <a:t>refers to specific actions or behaviors expected of, and exhibited</a:t>
            </a:r>
            <a:r>
              <a:rPr lang="en-US" baseline="0" dirty="0" smtClean="0">
                <a:cs typeface="Arial" charset="0"/>
              </a:rPr>
              <a:t> </a:t>
            </a:r>
            <a:r>
              <a:rPr lang="en-US" dirty="0" smtClean="0">
                <a:cs typeface="Arial" charset="0"/>
              </a:rPr>
              <a:t>by, a manager.</a:t>
            </a:r>
          </a:p>
        </p:txBody>
      </p:sp>
      <p:sp>
        <p:nvSpPr>
          <p:cNvPr id="4" name="Slide Number Placeholder 3"/>
          <p:cNvSpPr>
            <a:spLocks noGrp="1"/>
          </p:cNvSpPr>
          <p:nvPr>
            <p:ph type="sldNum" sz="quarter" idx="5"/>
          </p:nvPr>
        </p:nvSpPr>
        <p:spPr/>
        <p:txBody>
          <a:bodyPr/>
          <a:lstStyle/>
          <a:p>
            <a:pPr>
              <a:defRPr/>
            </a:pPr>
            <a:fld id="{1D0D9EE8-98F7-4706-8FA5-E1D1BEB0E7FC}" type="slidenum">
              <a:rPr lang="en-US" smtClean="0"/>
              <a:pPr>
                <a:defRPr/>
              </a:pPr>
              <a:t>14</a:t>
            </a:fld>
            <a:endParaRPr lang="en-US" dirty="0"/>
          </a:p>
        </p:txBody>
      </p:sp>
    </p:spTree>
    <p:extLst>
      <p:ext uri="{BB962C8B-B14F-4D97-AF65-F5344CB8AC3E}">
        <p14:creationId xmlns:p14="http://schemas.microsoft.com/office/powerpoint/2010/main" val="189959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As shown in Exhibit 1-5, these 10 roles are grouped around interpersonal relationships, the transfer of information, </a:t>
            </a:r>
            <a:r>
              <a:rPr lang="en-US" smtClean="0">
                <a:cs typeface="Arial" charset="0"/>
              </a:rPr>
              <a:t>and decision-making</a:t>
            </a:r>
            <a:r>
              <a:rPr lang="en-US" dirty="0" smtClean="0">
                <a:cs typeface="Arial" charset="0"/>
              </a:rPr>
              <a:t>.</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interpersonal roles </a:t>
            </a:r>
            <a:r>
              <a:rPr lang="en-US" dirty="0" smtClean="0">
                <a:cs typeface="Arial" charset="0"/>
              </a:rPr>
              <a:t>involve people (subordinates and persons outside the organization) and other ceremonial and symbolic duties. The three </a:t>
            </a:r>
            <a:r>
              <a:rPr lang="en-US" b="0" dirty="0" smtClean="0">
                <a:cs typeface="Arial" charset="0"/>
              </a:rPr>
              <a:t>interpersonal</a:t>
            </a:r>
          </a:p>
          <a:p>
            <a:pPr eaLnBrk="1" hangingPunct="1"/>
            <a:r>
              <a:rPr lang="en-US" b="0" dirty="0" smtClean="0">
                <a:cs typeface="Arial" charset="0"/>
              </a:rPr>
              <a:t>roles</a:t>
            </a:r>
            <a:r>
              <a:rPr lang="en-US" dirty="0" smtClean="0">
                <a:cs typeface="Arial" charset="0"/>
              </a:rPr>
              <a:t> include figurehead, leader, and liaison. The </a:t>
            </a:r>
            <a:r>
              <a:rPr lang="en-US" b="1" dirty="0" smtClean="0">
                <a:cs typeface="Arial" charset="0"/>
              </a:rPr>
              <a:t>informational roles </a:t>
            </a:r>
            <a:r>
              <a:rPr lang="en-US" dirty="0" smtClean="0">
                <a:cs typeface="Arial" charset="0"/>
              </a:rPr>
              <a:t>involve collecting, receiving, and disseminating information. The three informational roles include  monitor, disseminator, and spokesperson. Finally, the </a:t>
            </a:r>
            <a:r>
              <a:rPr lang="en-US" b="1" dirty="0" smtClean="0">
                <a:cs typeface="Arial" charset="0"/>
              </a:rPr>
              <a:t>decisional roles </a:t>
            </a:r>
            <a:r>
              <a:rPr lang="en-US" dirty="0" smtClean="0">
                <a:cs typeface="Arial" charset="0"/>
              </a:rPr>
              <a:t>entail making decisions or choices and include entrepreneur, disturbance handler, resource allocator,</a:t>
            </a:r>
          </a:p>
          <a:p>
            <a:pPr eaLnBrk="1" hangingPunct="1"/>
            <a:r>
              <a:rPr lang="en-US" dirty="0" smtClean="0">
                <a:cs typeface="Arial" charset="0"/>
              </a:rPr>
              <a:t>and negotiator.   </a:t>
            </a:r>
          </a:p>
        </p:txBody>
      </p:sp>
      <p:sp>
        <p:nvSpPr>
          <p:cNvPr id="4" name="Slide Number Placeholder 3"/>
          <p:cNvSpPr>
            <a:spLocks noGrp="1"/>
          </p:cNvSpPr>
          <p:nvPr>
            <p:ph type="sldNum" sz="quarter" idx="5"/>
          </p:nvPr>
        </p:nvSpPr>
        <p:spPr/>
        <p:txBody>
          <a:bodyPr/>
          <a:lstStyle/>
          <a:p>
            <a:pPr>
              <a:defRPr/>
            </a:pPr>
            <a:fld id="{240812DB-3FEE-4F44-A51C-DE7CB9007608}" type="slidenum">
              <a:rPr lang="en-US" smtClean="0"/>
              <a:pPr>
                <a:defRPr/>
              </a:pPr>
              <a:t>15</a:t>
            </a:fld>
            <a:endParaRPr lang="en-US" dirty="0"/>
          </a:p>
        </p:txBody>
      </p:sp>
    </p:spTree>
    <p:extLst>
      <p:ext uri="{BB962C8B-B14F-4D97-AF65-F5344CB8AC3E}">
        <p14:creationId xmlns:p14="http://schemas.microsoft.com/office/powerpoint/2010/main" val="1165626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smtClean="0">
                <a:cs typeface="Arial" charset="0"/>
              </a:rPr>
              <a:t>What types of skills do managers need? Robert L. Katz proposed that managers need three critical skills in managing: technical, human, and conceptual.  </a:t>
            </a:r>
          </a:p>
          <a:p>
            <a:pPr eaLnBrk="1" hangingPunct="1"/>
            <a:endParaRPr lang="en-US" dirty="0" smtClean="0">
              <a:cs typeface="Arial" charset="0"/>
            </a:endParaRPr>
          </a:p>
          <a:p>
            <a:pPr eaLnBrk="1" hangingPunct="1"/>
            <a:r>
              <a:rPr lang="en-US" b="1" dirty="0" smtClean="0">
                <a:cs typeface="Arial" charset="0"/>
              </a:rPr>
              <a:t>Technical skills </a:t>
            </a:r>
            <a:r>
              <a:rPr lang="en-US" dirty="0" smtClean="0">
                <a:cs typeface="Arial" charset="0"/>
              </a:rPr>
              <a:t>are the job-specific knowledge and techniques needed to proficiently perform work tasks. These skills tend to be more important for first-line managers because</a:t>
            </a:r>
            <a:r>
              <a:rPr lang="en-US" baseline="0" dirty="0" smtClean="0">
                <a:cs typeface="Arial" charset="0"/>
              </a:rPr>
              <a:t> </a:t>
            </a:r>
            <a:r>
              <a:rPr lang="en-US" dirty="0" smtClean="0">
                <a:cs typeface="Arial" charset="0"/>
              </a:rPr>
              <a:t>they typically manage employees who use tools and techniques to produce the organization’s products or service the organization’s customers.</a:t>
            </a:r>
          </a:p>
          <a:p>
            <a:pPr eaLnBrk="1" hangingPunct="1"/>
            <a:endParaRPr lang="en-US" dirty="0" smtClean="0">
              <a:cs typeface="Arial" charset="0"/>
            </a:endParaRPr>
          </a:p>
          <a:p>
            <a:pPr eaLnBrk="1" hangingPunct="1"/>
            <a:r>
              <a:rPr lang="en-US" b="1" dirty="0" smtClean="0">
                <a:cs typeface="Arial" charset="0"/>
              </a:rPr>
              <a:t>Human skills</a:t>
            </a:r>
            <a:r>
              <a:rPr lang="en-US" dirty="0" smtClean="0">
                <a:cs typeface="Arial" charset="0"/>
              </a:rPr>
              <a:t> involve the ability to work well with other people both individually and in a group. Because all managers deal with people, these skills are equally important to all levels</a:t>
            </a:r>
            <a:r>
              <a:rPr lang="en-US" baseline="0" dirty="0" smtClean="0">
                <a:cs typeface="Arial" charset="0"/>
              </a:rPr>
              <a:t> </a:t>
            </a:r>
            <a:r>
              <a:rPr lang="en-US" dirty="0" smtClean="0">
                <a:cs typeface="Arial" charset="0"/>
              </a:rPr>
              <a:t>of management.</a:t>
            </a:r>
          </a:p>
          <a:p>
            <a:pPr eaLnBrk="1" hangingPunct="1"/>
            <a:endParaRPr lang="en-US" dirty="0" smtClean="0">
              <a:cs typeface="Arial" charset="0"/>
            </a:endParaRPr>
          </a:p>
          <a:p>
            <a:pPr eaLnBrk="1" hangingPunct="1"/>
            <a:r>
              <a:rPr lang="en-US" dirty="0" smtClean="0">
                <a:cs typeface="Arial" charset="0"/>
              </a:rPr>
              <a:t>Finally, </a:t>
            </a:r>
            <a:r>
              <a:rPr lang="en-US" b="1" dirty="0" smtClean="0">
                <a:cs typeface="Arial" charset="0"/>
              </a:rPr>
              <a:t>conceptual skills </a:t>
            </a:r>
            <a:r>
              <a:rPr lang="en-US" dirty="0" smtClean="0">
                <a:cs typeface="Arial" charset="0"/>
              </a:rPr>
              <a:t>are the skills managers use to think and to conceptualize about abstract and complex situations. Using these skills, managers see the organization</a:t>
            </a:r>
          </a:p>
          <a:p>
            <a:pPr eaLnBrk="1" hangingPunct="1"/>
            <a:r>
              <a:rPr lang="en-US" dirty="0" smtClean="0">
                <a:cs typeface="Arial" charset="0"/>
              </a:rPr>
              <a:t>as a whole, understand the relationships among various subunits, and visualize how the organization fits into its broader environment. These skills are most important</a:t>
            </a:r>
          </a:p>
          <a:p>
            <a:pPr eaLnBrk="1" hangingPunct="1"/>
            <a:r>
              <a:rPr lang="en-US" dirty="0" smtClean="0">
                <a:cs typeface="Arial" charset="0"/>
              </a:rPr>
              <a:t>to top managers.</a:t>
            </a: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466E12F5-0014-49E6-B6F8-3223EED41E91}" type="slidenum">
              <a:rPr lang="en-US" smtClean="0"/>
              <a:pPr>
                <a:defRPr/>
              </a:pPr>
              <a:t>17</a:t>
            </a:fld>
            <a:endParaRPr lang="en-US" dirty="0"/>
          </a:p>
        </p:txBody>
      </p:sp>
    </p:spTree>
    <p:extLst>
      <p:ext uri="{BB962C8B-B14F-4D97-AF65-F5344CB8AC3E}">
        <p14:creationId xmlns:p14="http://schemas.microsoft.com/office/powerpoint/2010/main" val="1823303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cs typeface="Arial" charset="0"/>
              </a:rPr>
              <a:t>Other important managerial skills that have been identified are listed in Exhibit 1-7. In today’s demanding and dynamic workplace, employees who want to be valuable assets</a:t>
            </a:r>
            <a:r>
              <a:rPr lang="en-US" baseline="0" dirty="0" smtClean="0">
                <a:cs typeface="Arial" charset="0"/>
              </a:rPr>
              <a:t> </a:t>
            </a:r>
            <a:r>
              <a:rPr lang="en-US" dirty="0" smtClean="0">
                <a:cs typeface="Arial" charset="0"/>
              </a:rPr>
              <a:t>must constantly upgrade their skills, and developing management skills can be particularly beneficial in today’s workplace. </a:t>
            </a:r>
          </a:p>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19</a:t>
            </a:fld>
            <a:endParaRPr lang="en-US" dirty="0"/>
          </a:p>
        </p:txBody>
      </p:sp>
    </p:spTree>
    <p:extLst>
      <p:ext uri="{BB962C8B-B14F-4D97-AF65-F5344CB8AC3E}">
        <p14:creationId xmlns:p14="http://schemas.microsoft.com/office/powerpoint/2010/main" val="3707191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In today’s world, managers are dealing with global economic and political uncertainties, changing workplaces, ethical issues, security threats, and changing technology.  It’s likely that more managers </a:t>
            </a:r>
            <a:r>
              <a:rPr lang="en-US" b="1" i="1" dirty="0" smtClean="0">
                <a:cs typeface="Arial" charset="0"/>
              </a:rPr>
              <a:t>will </a:t>
            </a:r>
            <a:r>
              <a:rPr lang="en-US" dirty="0" smtClean="0">
                <a:cs typeface="Arial" charset="0"/>
              </a:rPr>
              <a:t>have to manage under such demanding circumstances, and the fact is that </a:t>
            </a:r>
            <a:r>
              <a:rPr lang="en-US" b="1" i="1" dirty="0" smtClean="0">
                <a:cs typeface="Arial" charset="0"/>
              </a:rPr>
              <a:t>how </a:t>
            </a:r>
            <a:r>
              <a:rPr lang="en-US" dirty="0" smtClean="0">
                <a:cs typeface="Arial" charset="0"/>
              </a:rPr>
              <a:t>managers manage is changing. Exhibit 1-8 shows some of the most important changes facing managers.</a:t>
            </a:r>
          </a:p>
        </p:txBody>
      </p:sp>
      <p:sp>
        <p:nvSpPr>
          <p:cNvPr id="4" name="Slide Number Placeholder 3"/>
          <p:cNvSpPr>
            <a:spLocks noGrp="1"/>
          </p:cNvSpPr>
          <p:nvPr>
            <p:ph type="sldNum" sz="quarter" idx="5"/>
          </p:nvPr>
        </p:nvSpPr>
        <p:spPr/>
        <p:txBody>
          <a:bodyPr/>
          <a:lstStyle/>
          <a:p>
            <a:pPr>
              <a:defRPr/>
            </a:pPr>
            <a:fld id="{E10919B6-7B34-4D8D-BEA2-DC32BAF10C1E}" type="slidenum">
              <a:rPr lang="en-US" smtClean="0"/>
              <a:pPr>
                <a:defRPr/>
              </a:pPr>
              <a:t>20</a:t>
            </a:fld>
            <a:endParaRPr lang="en-US" dirty="0"/>
          </a:p>
        </p:txBody>
      </p:sp>
    </p:spTree>
    <p:extLst>
      <p:ext uri="{BB962C8B-B14F-4D97-AF65-F5344CB8AC3E}">
        <p14:creationId xmlns:p14="http://schemas.microsoft.com/office/powerpoint/2010/main" val="115208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You need customers. Without them, most organizations would cease to exist. Yet, focusing on the customer has long been thought to be the responsibility of marketing types. Today, the majority of employees in developed countries work in service jobs. Almost 77 percent of the U.S. labor force is employed in service industries.</a:t>
            </a:r>
          </a:p>
        </p:txBody>
      </p:sp>
      <p:sp>
        <p:nvSpPr>
          <p:cNvPr id="4" name="Slide Number Placeholder 3"/>
          <p:cNvSpPr>
            <a:spLocks noGrp="1"/>
          </p:cNvSpPr>
          <p:nvPr>
            <p:ph type="sldNum" sz="quarter" idx="5"/>
          </p:nvPr>
        </p:nvSpPr>
        <p:spPr/>
        <p:txBody>
          <a:bodyPr/>
          <a:lstStyle/>
          <a:p>
            <a:pPr>
              <a:defRPr/>
            </a:pPr>
            <a:fld id="{8277A8E9-907B-492C-993E-D162B00AE504}" type="slidenum">
              <a:rPr lang="en-US" smtClean="0"/>
              <a:pPr>
                <a:defRPr/>
              </a:pPr>
              <a:t>21</a:t>
            </a:fld>
            <a:endParaRPr lang="en-US" dirty="0"/>
          </a:p>
        </p:txBody>
      </p:sp>
    </p:spTree>
    <p:extLst>
      <p:ext uri="{BB962C8B-B14F-4D97-AF65-F5344CB8AC3E}">
        <p14:creationId xmlns:p14="http://schemas.microsoft.com/office/powerpoint/2010/main" val="309746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Today, the new frontier is </a:t>
            </a:r>
            <a:r>
              <a:rPr lang="en-US" b="1" dirty="0" smtClean="0">
                <a:cs typeface="Arial" charset="0"/>
              </a:rPr>
              <a:t>social media</a:t>
            </a:r>
            <a:r>
              <a:rPr lang="en-US" dirty="0" smtClean="0">
                <a:cs typeface="Arial" charset="0"/>
              </a:rPr>
              <a:t>, forms of electronic communication through which users create online communities to share ideas, information, personal messages, and other content. “More than a billion people use social platforms such as Facebook, Twitter, YouTube, LinkedIn, and others. Although sources say it’s too early to draw any conclusions, it appears that managers who actively make use of social media have increases in performance.”</a:t>
            </a:r>
          </a:p>
        </p:txBody>
      </p:sp>
      <p:sp>
        <p:nvSpPr>
          <p:cNvPr id="4" name="Slide Number Placeholder 3"/>
          <p:cNvSpPr>
            <a:spLocks noGrp="1"/>
          </p:cNvSpPr>
          <p:nvPr>
            <p:ph type="sldNum" sz="quarter" idx="5"/>
          </p:nvPr>
        </p:nvSpPr>
        <p:spPr/>
        <p:txBody>
          <a:bodyPr/>
          <a:lstStyle/>
          <a:p>
            <a:pPr>
              <a:defRPr/>
            </a:pPr>
            <a:fld id="{F3100454-00CD-4033-B80A-6A25CE980831}" type="slidenum">
              <a:rPr lang="en-US" smtClean="0"/>
              <a:pPr>
                <a:defRPr/>
              </a:pPr>
              <a:t>22</a:t>
            </a:fld>
            <a:endParaRPr lang="en-US" dirty="0"/>
          </a:p>
        </p:txBody>
      </p:sp>
    </p:spTree>
    <p:extLst>
      <p:ext uri="{BB962C8B-B14F-4D97-AF65-F5344CB8AC3E}">
        <p14:creationId xmlns:p14="http://schemas.microsoft.com/office/powerpoint/2010/main" val="372651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Let’s look at three reasons why managers are important to organizations.</a:t>
            </a:r>
          </a:p>
          <a:p>
            <a:pPr eaLnBrk="1" hangingPunct="1"/>
            <a:endParaRPr lang="en-US" dirty="0" smtClean="0">
              <a:cs typeface="Arial" charset="0"/>
            </a:endParaRPr>
          </a:p>
          <a:p>
            <a:pPr eaLnBrk="1" hangingPunct="1"/>
            <a:r>
              <a:rPr lang="en-US" dirty="0" smtClean="0">
                <a:cs typeface="Arial" charset="0"/>
              </a:rPr>
              <a:t>First,</a:t>
            </a:r>
            <a:r>
              <a:rPr lang="en-US" baseline="0" dirty="0" smtClean="0">
                <a:cs typeface="Arial" charset="0"/>
              </a:rPr>
              <a:t> </a:t>
            </a:r>
            <a:r>
              <a:rPr lang="en-US" dirty="0" smtClean="0">
                <a:cs typeface="Arial" charset="0"/>
              </a:rPr>
              <a:t>managers are important because organizations need their managerial skills and abilities more than ever in uncertain, complex, and chaotic</a:t>
            </a:r>
          </a:p>
          <a:p>
            <a:pPr eaLnBrk="1" hangingPunct="1"/>
            <a:r>
              <a:rPr lang="en-US" dirty="0" smtClean="0">
                <a:cs typeface="Arial" charset="0"/>
              </a:rPr>
              <a:t>times. As organizations deal with today’s challenges, managers play an important role in identifying critical issues and crafting responses.</a:t>
            </a:r>
          </a:p>
          <a:p>
            <a:pPr eaLnBrk="1" hangingPunct="1"/>
            <a:endParaRPr lang="en-US" dirty="0" smtClean="0">
              <a:cs typeface="Arial" charset="0"/>
            </a:endParaRPr>
          </a:p>
          <a:p>
            <a:pPr eaLnBrk="1" hangingPunct="1"/>
            <a:r>
              <a:rPr lang="en-US" dirty="0" smtClean="0">
                <a:cs typeface="Arial" charset="0"/>
              </a:rPr>
              <a:t>Another reason why managers are important to organizations is because they’re critical to getting things done. The job of a manager is to ensure that all the employees are</a:t>
            </a:r>
            <a:r>
              <a:rPr lang="en-US" baseline="0" dirty="0" smtClean="0">
                <a:cs typeface="Arial" charset="0"/>
              </a:rPr>
              <a:t> </a:t>
            </a:r>
            <a:r>
              <a:rPr lang="en-US" dirty="0" smtClean="0">
                <a:cs typeface="Arial" charset="0"/>
              </a:rPr>
              <a:t>getting their jobs done.</a:t>
            </a:r>
          </a:p>
          <a:p>
            <a:pPr eaLnBrk="1" hangingPunct="1"/>
            <a:endParaRPr lang="en-US" dirty="0" smtClean="0">
              <a:cs typeface="Arial" charset="0"/>
            </a:endParaRPr>
          </a:p>
          <a:p>
            <a:pPr eaLnBrk="1" hangingPunct="1"/>
            <a:r>
              <a:rPr lang="en-US" dirty="0" smtClean="0">
                <a:cs typeface="Arial" charset="0"/>
              </a:rPr>
              <a:t>Managers matter. A Gallup poll has found that the single most important variable in employee productivity and loyalty isn’t pay, or benefits, or the workplace environment—it’s the quality of the relationship between employees and their direct supervisors.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F4B535A-E825-4FB2-B45C-D4313F945C06}" type="slidenum">
              <a:rPr lang="en-US" smtClean="0"/>
              <a:pPr>
                <a:defRPr/>
              </a:pPr>
              <a:t>3</a:t>
            </a:fld>
            <a:endParaRPr lang="en-US" dirty="0"/>
          </a:p>
        </p:txBody>
      </p:sp>
    </p:spTree>
    <p:extLst>
      <p:ext uri="{BB962C8B-B14F-4D97-AF65-F5344CB8AC3E}">
        <p14:creationId xmlns:p14="http://schemas.microsoft.com/office/powerpoint/2010/main" val="1551910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Innovation means doing things differently, exploring new territory, and taking risks. Innovation isn’t just for high tech or other technologically sophisticated organizations. Innovative efforts can be found in all types of organizations.</a:t>
            </a:r>
          </a:p>
        </p:txBody>
      </p:sp>
      <p:sp>
        <p:nvSpPr>
          <p:cNvPr id="4" name="Slide Number Placeholder 3"/>
          <p:cNvSpPr>
            <a:spLocks noGrp="1"/>
          </p:cNvSpPr>
          <p:nvPr>
            <p:ph type="sldNum" sz="quarter" idx="5"/>
          </p:nvPr>
        </p:nvSpPr>
        <p:spPr/>
        <p:txBody>
          <a:bodyPr/>
          <a:lstStyle/>
          <a:p>
            <a:pPr>
              <a:defRPr/>
            </a:pPr>
            <a:fld id="{0AEBC95B-3347-4C23-A291-B4A8335F60A0}" type="slidenum">
              <a:rPr lang="en-US" smtClean="0"/>
              <a:pPr>
                <a:defRPr/>
              </a:pPr>
              <a:t>23</a:t>
            </a:fld>
            <a:endParaRPr lang="en-US" dirty="0"/>
          </a:p>
        </p:txBody>
      </p:sp>
    </p:spTree>
    <p:extLst>
      <p:ext uri="{BB962C8B-B14F-4D97-AF65-F5344CB8AC3E}">
        <p14:creationId xmlns:p14="http://schemas.microsoft.com/office/powerpoint/2010/main" val="3360143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cs typeface="Arial" charset="0"/>
              </a:rPr>
              <a:t>What’s emerging in the twenty-first century is the concept of managing in a sustainable way, which has had the effect of widening corporate responsibility not only to managing in an efficient and effective way, but also to responding strategically to a wide range of environmental and societal challenges. From a business perspective, </a:t>
            </a:r>
            <a:r>
              <a:rPr lang="en-US" b="1" dirty="0" smtClean="0">
                <a:cs typeface="Arial" charset="0"/>
              </a:rPr>
              <a:t>sustainability </a:t>
            </a:r>
            <a:r>
              <a:rPr lang="en-US" dirty="0" smtClean="0">
                <a:cs typeface="Arial" charset="0"/>
              </a:rPr>
              <a:t>has been defined as a company’s ability to achieve its business goals and increase long-term shareholder value by integrating economic, environmental, and social opportunities into its business strategies.</a:t>
            </a:r>
          </a:p>
        </p:txBody>
      </p:sp>
      <p:sp>
        <p:nvSpPr>
          <p:cNvPr id="4" name="Slide Number Placeholder 3"/>
          <p:cNvSpPr>
            <a:spLocks noGrp="1"/>
          </p:cNvSpPr>
          <p:nvPr>
            <p:ph type="sldNum" sz="quarter" idx="5"/>
          </p:nvPr>
        </p:nvSpPr>
        <p:spPr/>
        <p:txBody>
          <a:bodyPr/>
          <a:lstStyle/>
          <a:p>
            <a:pPr>
              <a:defRPr/>
            </a:pPr>
            <a:fld id="{4DFCF09C-A219-4636-86E5-3A8CC46ED220}" type="slidenum">
              <a:rPr lang="en-US" smtClean="0"/>
              <a:pPr>
                <a:defRPr/>
              </a:pPr>
              <a:t>24</a:t>
            </a:fld>
            <a:endParaRPr lang="en-US" dirty="0"/>
          </a:p>
        </p:txBody>
      </p:sp>
    </p:spTree>
    <p:extLst>
      <p:ext uri="{BB962C8B-B14F-4D97-AF65-F5344CB8AC3E}">
        <p14:creationId xmlns:p14="http://schemas.microsoft.com/office/powerpoint/2010/main" val="162180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We can say with absolute certainty that management is needed in all types and sizes of organizations, at all organizational levels and in all organizational work areas, and in all organizations, no matter where they’re located. This is known as the </a:t>
            </a:r>
            <a:r>
              <a:rPr lang="en-US" b="1" dirty="0" smtClean="0">
                <a:cs typeface="Arial" charset="0"/>
              </a:rPr>
              <a:t>universality of management  </a:t>
            </a:r>
            <a:r>
              <a:rPr lang="en-US" dirty="0" smtClean="0">
                <a:cs typeface="Arial" charset="0"/>
              </a:rPr>
              <a:t>(See Exhibit 1-9.)</a:t>
            </a:r>
          </a:p>
        </p:txBody>
      </p:sp>
      <p:sp>
        <p:nvSpPr>
          <p:cNvPr id="4" name="Slide Number Placeholder 3"/>
          <p:cNvSpPr>
            <a:spLocks noGrp="1"/>
          </p:cNvSpPr>
          <p:nvPr>
            <p:ph type="sldNum" sz="quarter" idx="5"/>
          </p:nvPr>
        </p:nvSpPr>
        <p:spPr/>
        <p:txBody>
          <a:bodyPr/>
          <a:lstStyle/>
          <a:p>
            <a:pPr>
              <a:defRPr/>
            </a:pPr>
            <a:fld id="{EEF5C00B-6EEA-416D-B2FB-DDC6D293B0CC}" type="slidenum">
              <a:rPr lang="en-US" smtClean="0"/>
              <a:pPr>
                <a:defRPr/>
              </a:pPr>
              <a:t>25</a:t>
            </a:fld>
            <a:endParaRPr lang="en-US" dirty="0"/>
          </a:p>
        </p:txBody>
      </p:sp>
    </p:spTree>
    <p:extLst>
      <p:ext uri="{BB962C8B-B14F-4D97-AF65-F5344CB8AC3E}">
        <p14:creationId xmlns:p14="http://schemas.microsoft.com/office/powerpoint/2010/main" val="147426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Effective</a:t>
            </a:r>
            <a:r>
              <a:rPr lang="en-US" baseline="0" dirty="0" smtClean="0">
                <a:cs typeface="Arial" charset="0"/>
              </a:rPr>
              <a:t> m</a:t>
            </a:r>
            <a:r>
              <a:rPr lang="en-US" dirty="0" smtClean="0">
                <a:cs typeface="Arial" charset="0"/>
              </a:rPr>
              <a:t>anagement is universally needed in all organizations, therefore</a:t>
            </a:r>
            <a:r>
              <a:rPr lang="en-US" baseline="0" dirty="0" smtClean="0">
                <a:cs typeface="Arial" charset="0"/>
              </a:rPr>
              <a:t> it’s imperative</a:t>
            </a:r>
            <a:r>
              <a:rPr lang="en-US" dirty="0" smtClean="0">
                <a:cs typeface="Arial" charset="0"/>
              </a:rPr>
              <a:t> to find ways to improve the way organizations are managed. Why? Because we interact with organizations every single day.  Organizations influence every aspect of our lives.</a:t>
            </a:r>
          </a:p>
        </p:txBody>
      </p:sp>
      <p:sp>
        <p:nvSpPr>
          <p:cNvPr id="4" name="Slide Number Placeholder 3"/>
          <p:cNvSpPr>
            <a:spLocks noGrp="1"/>
          </p:cNvSpPr>
          <p:nvPr>
            <p:ph type="sldNum" sz="quarter" idx="5"/>
          </p:nvPr>
        </p:nvSpPr>
        <p:spPr/>
        <p:txBody>
          <a:bodyPr/>
          <a:lstStyle/>
          <a:p>
            <a:pPr>
              <a:defRPr/>
            </a:pPr>
            <a:fld id="{537E54CD-3998-4F7E-8A2E-ECB98733537C}" type="slidenum">
              <a:rPr lang="en-US" smtClean="0"/>
              <a:pPr>
                <a:defRPr/>
              </a:pPr>
              <a:t>26</a:t>
            </a:fld>
            <a:endParaRPr lang="en-US" dirty="0"/>
          </a:p>
        </p:txBody>
      </p:sp>
    </p:spTree>
    <p:extLst>
      <p:ext uri="{BB962C8B-B14F-4D97-AF65-F5344CB8AC3E}">
        <p14:creationId xmlns:p14="http://schemas.microsoft.com/office/powerpoint/2010/main" val="1441525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There are many challenges</a:t>
            </a:r>
            <a:r>
              <a:rPr lang="en-US" baseline="0" dirty="0" smtClean="0">
                <a:cs typeface="Arial" charset="0"/>
              </a:rPr>
              <a:t> to b</a:t>
            </a:r>
            <a:r>
              <a:rPr lang="en-US" dirty="0" smtClean="0">
                <a:cs typeface="Arial" charset="0"/>
              </a:rPr>
              <a:t>eing</a:t>
            </a:r>
            <a:r>
              <a:rPr lang="en-US" baseline="0" dirty="0" smtClean="0">
                <a:cs typeface="Arial" charset="0"/>
              </a:rPr>
              <a:t> a manager.  It </a:t>
            </a:r>
            <a:r>
              <a:rPr lang="en-US" dirty="0" smtClean="0">
                <a:cs typeface="Arial" charset="0"/>
              </a:rPr>
              <a:t>can be a tough and often thankless job. Additionally, a portion of a manager’s job (especially at lower organizational levels) may</a:t>
            </a:r>
            <a:r>
              <a:rPr lang="en-US" baseline="0" dirty="0" smtClean="0">
                <a:cs typeface="Arial" charset="0"/>
              </a:rPr>
              <a:t> </a:t>
            </a:r>
            <a:r>
              <a:rPr lang="en-US" dirty="0" smtClean="0">
                <a:cs typeface="Arial" charset="0"/>
              </a:rPr>
              <a:t>entail duties that are often more clerical (compiling and filing reports, dealing with bureaucratic procedures, or doing paperwork) than managerial. A</a:t>
            </a:r>
            <a:r>
              <a:rPr lang="en-US" baseline="0" dirty="0" smtClean="0">
                <a:cs typeface="Arial" charset="0"/>
              </a:rPr>
              <a:t> large percentage of managers spend</a:t>
            </a:r>
            <a:r>
              <a:rPr lang="en-US" dirty="0" smtClean="0">
                <a:cs typeface="Arial" charset="0"/>
              </a:rPr>
              <a:t> significant amounts of time in meetings and deal with interruptions, which can be time consuming</a:t>
            </a:r>
            <a:r>
              <a:rPr lang="en-US" baseline="0" dirty="0" smtClean="0">
                <a:cs typeface="Arial" charset="0"/>
              </a:rPr>
              <a:t> </a:t>
            </a:r>
            <a:r>
              <a:rPr lang="en-US" dirty="0" smtClean="0">
                <a:cs typeface="Arial" charset="0"/>
              </a:rPr>
              <a:t>and sometimes unproductive. Managers often have to deal</a:t>
            </a:r>
            <a:r>
              <a:rPr lang="en-US" baseline="0" dirty="0" smtClean="0">
                <a:cs typeface="Arial" charset="0"/>
              </a:rPr>
              <a:t> </a:t>
            </a:r>
            <a:r>
              <a:rPr lang="en-US" dirty="0" smtClean="0">
                <a:cs typeface="Arial" charset="0"/>
              </a:rPr>
              <a:t>with a variety of personalities and have to make do with limited resources. It can be a challenge to motivate workers in the face of uncertainty and chaos, which are constants in management regardless of the field or discipline.</a:t>
            </a:r>
          </a:p>
        </p:txBody>
      </p:sp>
      <p:sp>
        <p:nvSpPr>
          <p:cNvPr id="4" name="Slide Number Placeholder 3"/>
          <p:cNvSpPr>
            <a:spLocks noGrp="1"/>
          </p:cNvSpPr>
          <p:nvPr>
            <p:ph type="sldNum" sz="quarter" idx="5"/>
          </p:nvPr>
        </p:nvSpPr>
        <p:spPr/>
        <p:txBody>
          <a:bodyPr/>
          <a:lstStyle/>
          <a:p>
            <a:pPr>
              <a:defRPr/>
            </a:pPr>
            <a:fld id="{81610884-A613-4376-AC7D-AAB8ED4A89AD}" type="slidenum">
              <a:rPr lang="en-US" smtClean="0"/>
              <a:pPr>
                <a:defRPr/>
              </a:pPr>
              <a:t>27</a:t>
            </a:fld>
            <a:endParaRPr lang="en-US" dirty="0"/>
          </a:p>
        </p:txBody>
      </p:sp>
    </p:spTree>
    <p:extLst>
      <p:ext uri="{BB962C8B-B14F-4D97-AF65-F5344CB8AC3E}">
        <p14:creationId xmlns:p14="http://schemas.microsoft.com/office/powerpoint/2010/main" val="1433961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Despite challenges, being a manager </a:t>
            </a:r>
            <a:r>
              <a:rPr lang="en-US" i="1" dirty="0" smtClean="0">
                <a:cs typeface="Arial" charset="0"/>
              </a:rPr>
              <a:t>can </a:t>
            </a:r>
            <a:r>
              <a:rPr lang="en-US" dirty="0" smtClean="0">
                <a:cs typeface="Arial" charset="0"/>
              </a:rPr>
              <a:t>be rewarding. You’re responsible for creating a work environment in which organizational members can do their work to the</a:t>
            </a:r>
            <a:r>
              <a:rPr lang="en-US" baseline="0" dirty="0" smtClean="0">
                <a:cs typeface="Arial" charset="0"/>
              </a:rPr>
              <a:t> </a:t>
            </a:r>
            <a:r>
              <a:rPr lang="en-US" dirty="0" smtClean="0">
                <a:cs typeface="Arial" charset="0"/>
              </a:rPr>
              <a:t>best of their ability and thus help the organization achieve its goals. You help others find meaning and fulfillment in their work. You get to support, coach, and nurture others</a:t>
            </a:r>
            <a:r>
              <a:rPr lang="en-US" baseline="0" dirty="0" smtClean="0">
                <a:cs typeface="Arial" charset="0"/>
              </a:rPr>
              <a:t> </a:t>
            </a:r>
            <a:r>
              <a:rPr lang="en-US" dirty="0" smtClean="0">
                <a:cs typeface="Arial" charset="0"/>
              </a:rPr>
              <a:t>and help them make good decisions. In addition, as a manager, you often have the opportunity to think creatively and use your imagination. You’ll get to meet and work</a:t>
            </a:r>
            <a:r>
              <a:rPr lang="en-US" baseline="0" dirty="0" smtClean="0">
                <a:cs typeface="Arial" charset="0"/>
              </a:rPr>
              <a:t> </a:t>
            </a:r>
            <a:r>
              <a:rPr lang="en-US" dirty="0" smtClean="0">
                <a:cs typeface="Arial" charset="0"/>
              </a:rPr>
              <a:t>with a variety of people—both inside and outside the organization. Other rewards may include receiving recognition and status in your organization and in the community, playing a role in influencing organizational outcomes, and receiving attractive compensation in the form of salaries, bonuses, and stock options.</a:t>
            </a:r>
          </a:p>
        </p:txBody>
      </p:sp>
      <p:sp>
        <p:nvSpPr>
          <p:cNvPr id="4" name="Slide Number Placeholder 3"/>
          <p:cNvSpPr>
            <a:spLocks noGrp="1"/>
          </p:cNvSpPr>
          <p:nvPr>
            <p:ph type="sldNum" sz="quarter" idx="5"/>
          </p:nvPr>
        </p:nvSpPr>
        <p:spPr/>
        <p:txBody>
          <a:bodyPr/>
          <a:lstStyle/>
          <a:p>
            <a:pPr>
              <a:defRPr/>
            </a:pPr>
            <a:fld id="{DCEE1D0C-BB71-4AEC-868B-44024A21BADF}" type="slidenum">
              <a:rPr lang="en-US" smtClean="0"/>
              <a:pPr>
                <a:defRPr/>
              </a:pPr>
              <a:t>28</a:t>
            </a:fld>
            <a:endParaRPr lang="en-US" dirty="0"/>
          </a:p>
        </p:txBody>
      </p:sp>
    </p:spTree>
    <p:extLst>
      <p:ext uri="{BB962C8B-B14F-4D97-AF65-F5344CB8AC3E}">
        <p14:creationId xmlns:p14="http://schemas.microsoft.com/office/powerpoint/2010/main" val="64435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D3777142-9C63-4ED6-A3EA-7DC68BEEDA28}" type="slidenum">
              <a:rPr lang="en-US" smtClean="0"/>
              <a:pPr>
                <a:defRPr/>
              </a:pPr>
              <a:t>29</a:t>
            </a:fld>
            <a:endParaRPr lang="en-US" dirty="0"/>
          </a:p>
        </p:txBody>
      </p:sp>
    </p:spTree>
    <p:extLst>
      <p:ext uri="{BB962C8B-B14F-4D97-AF65-F5344CB8AC3E}">
        <p14:creationId xmlns:p14="http://schemas.microsoft.com/office/powerpoint/2010/main" val="95871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30</a:t>
            </a:fld>
            <a:endParaRPr lang="en-US" dirty="0"/>
          </a:p>
        </p:txBody>
      </p:sp>
    </p:spTree>
    <p:extLst>
      <p:ext uri="{BB962C8B-B14F-4D97-AF65-F5344CB8AC3E}">
        <p14:creationId xmlns:p14="http://schemas.microsoft.com/office/powerpoint/2010/main" val="362860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Managers run large corporations, medium-sized businesses, and entrepreneurial start-ups. They’re found in government departments, hospitals, small businesses, not-for-profit agencies, museums, schools, and even such nontraditional organizations such as political campaigns and music tours. In many organizations, the changing nature of work has blurred the distinction between managers and non-managerial employees. So, how </a:t>
            </a:r>
            <a:r>
              <a:rPr lang="en-US" i="1" dirty="0" smtClean="0">
                <a:cs typeface="Arial" charset="0"/>
              </a:rPr>
              <a:t>do </a:t>
            </a:r>
            <a:r>
              <a:rPr lang="en-US" dirty="0" smtClean="0">
                <a:cs typeface="Arial" charset="0"/>
              </a:rPr>
              <a:t>we define who managers are? A </a:t>
            </a:r>
            <a:r>
              <a:rPr lang="en-US" b="1" dirty="0" smtClean="0">
                <a:cs typeface="Arial" charset="0"/>
              </a:rPr>
              <a:t>manager </a:t>
            </a:r>
            <a:r>
              <a:rPr lang="en-US" dirty="0" smtClean="0">
                <a:cs typeface="Arial" charset="0"/>
              </a:rPr>
              <a:t>is someone who coordinates and oversees the work of other people so that organizational goals can be accomplished.</a:t>
            </a:r>
          </a:p>
        </p:txBody>
      </p:sp>
      <p:sp>
        <p:nvSpPr>
          <p:cNvPr id="4" name="Slide Number Placeholder 3"/>
          <p:cNvSpPr>
            <a:spLocks noGrp="1"/>
          </p:cNvSpPr>
          <p:nvPr>
            <p:ph type="sldNum" sz="quarter" idx="5"/>
          </p:nvPr>
        </p:nvSpPr>
        <p:spPr/>
        <p:txBody>
          <a:bodyPr/>
          <a:lstStyle/>
          <a:p>
            <a:pPr>
              <a:defRPr/>
            </a:pPr>
            <a:fld id="{9365DC89-57E8-4859-A246-074F4D6B2078}" type="slidenum">
              <a:rPr lang="en-US" smtClean="0"/>
              <a:pPr>
                <a:defRPr/>
              </a:pPr>
              <a:t>4</a:t>
            </a:fld>
            <a:endParaRPr lang="en-US" dirty="0"/>
          </a:p>
        </p:txBody>
      </p:sp>
    </p:spTree>
    <p:extLst>
      <p:ext uri="{BB962C8B-B14F-4D97-AF65-F5344CB8AC3E}">
        <p14:creationId xmlns:p14="http://schemas.microsoft.com/office/powerpoint/2010/main" val="201006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In traditionally structured organizations (often pictured as a pyramid because</a:t>
            </a:r>
            <a:r>
              <a:rPr lang="en-US" baseline="0" dirty="0" smtClean="0">
                <a:cs typeface="Arial" charset="0"/>
              </a:rPr>
              <a:t> </a:t>
            </a:r>
            <a:r>
              <a:rPr lang="en-US" dirty="0" smtClean="0">
                <a:cs typeface="Arial" charset="0"/>
              </a:rPr>
              <a:t>more employees are at lower organizational levels than at upper organizational levels), managers can</a:t>
            </a:r>
            <a:r>
              <a:rPr lang="en-US" baseline="0" dirty="0" smtClean="0">
                <a:cs typeface="Arial" charset="0"/>
              </a:rPr>
              <a:t> </a:t>
            </a:r>
            <a:r>
              <a:rPr lang="en-US" dirty="0" smtClean="0">
                <a:cs typeface="Arial" charset="0"/>
              </a:rPr>
              <a:t>be classified as first-line, middle, or top management.  </a:t>
            </a:r>
          </a:p>
        </p:txBody>
      </p:sp>
      <p:sp>
        <p:nvSpPr>
          <p:cNvPr id="4" name="Slide Number Placeholder 3"/>
          <p:cNvSpPr>
            <a:spLocks noGrp="1"/>
          </p:cNvSpPr>
          <p:nvPr>
            <p:ph type="sldNum" sz="quarter" idx="5"/>
          </p:nvPr>
        </p:nvSpPr>
        <p:spPr/>
        <p:txBody>
          <a:bodyPr/>
          <a:lstStyle/>
          <a:p>
            <a:pPr>
              <a:defRPr/>
            </a:pPr>
            <a:fld id="{8221BF87-82E1-4B94-BA59-E04869204F73}" type="slidenum">
              <a:rPr lang="en-US" smtClean="0"/>
              <a:pPr>
                <a:defRPr/>
              </a:pPr>
              <a:t>5</a:t>
            </a:fld>
            <a:endParaRPr lang="en-US" dirty="0"/>
          </a:p>
        </p:txBody>
      </p:sp>
    </p:spTree>
    <p:extLst>
      <p:ext uri="{BB962C8B-B14F-4D97-AF65-F5344CB8AC3E}">
        <p14:creationId xmlns:p14="http://schemas.microsoft.com/office/powerpoint/2010/main" val="120244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At the lowest level of management, </a:t>
            </a:r>
            <a:r>
              <a:rPr lang="en-US" b="1" dirty="0" smtClean="0">
                <a:cs typeface="Arial" charset="0"/>
              </a:rPr>
              <a:t>first-line managers </a:t>
            </a:r>
            <a:r>
              <a:rPr lang="en-US" dirty="0" smtClean="0">
                <a:cs typeface="Arial" charset="0"/>
              </a:rPr>
              <a:t>manage the work of non-managerial employees who typically are involved with producing the organization’s products or servicing the organization’s customers. First-line managers may be called </a:t>
            </a:r>
            <a:r>
              <a:rPr lang="en-US" i="1" dirty="0" smtClean="0">
                <a:cs typeface="Arial" charset="0"/>
              </a:rPr>
              <a:t>supervisors </a:t>
            </a:r>
            <a:r>
              <a:rPr lang="en-US" dirty="0" smtClean="0">
                <a:cs typeface="Arial" charset="0"/>
              </a:rPr>
              <a:t>or even </a:t>
            </a:r>
            <a:r>
              <a:rPr lang="en-US" i="1" dirty="0" smtClean="0">
                <a:cs typeface="Arial" charset="0"/>
              </a:rPr>
              <a:t>shift managers</a:t>
            </a:r>
            <a:r>
              <a:rPr lang="en-US" dirty="0" smtClean="0">
                <a:cs typeface="Arial" charset="0"/>
              </a:rPr>
              <a:t>, </a:t>
            </a:r>
            <a:r>
              <a:rPr lang="en-US" i="1" dirty="0" smtClean="0">
                <a:cs typeface="Arial" charset="0"/>
              </a:rPr>
              <a:t>district managers</a:t>
            </a:r>
            <a:r>
              <a:rPr lang="en-US" dirty="0" smtClean="0">
                <a:cs typeface="Arial" charset="0"/>
              </a:rPr>
              <a:t>, </a:t>
            </a:r>
            <a:r>
              <a:rPr lang="en-US" i="1" dirty="0" smtClean="0">
                <a:cs typeface="Arial" charset="0"/>
              </a:rPr>
              <a:t>department managers</a:t>
            </a:r>
            <a:r>
              <a:rPr lang="en-US" dirty="0" smtClean="0">
                <a:cs typeface="Arial" charset="0"/>
              </a:rPr>
              <a:t>, or </a:t>
            </a:r>
            <a:r>
              <a:rPr lang="en-US" i="1" dirty="0" smtClean="0">
                <a:cs typeface="Arial" charset="0"/>
              </a:rPr>
              <a:t>office managers.</a:t>
            </a:r>
          </a:p>
          <a:p>
            <a:pPr eaLnBrk="1" hangingPunct="1"/>
            <a:endParaRPr lang="en-US" i="1" dirty="0" smtClean="0">
              <a:cs typeface="Arial" charset="0"/>
            </a:endParaRPr>
          </a:p>
          <a:p>
            <a:pPr eaLnBrk="1" hangingPunct="1"/>
            <a:r>
              <a:rPr lang="en-US" b="1" dirty="0" smtClean="0">
                <a:cs typeface="Arial" charset="0"/>
              </a:rPr>
              <a:t>Middle managers </a:t>
            </a:r>
            <a:r>
              <a:rPr lang="en-US" dirty="0" smtClean="0">
                <a:cs typeface="Arial" charset="0"/>
              </a:rPr>
              <a:t>manage the work of first-line managers and can be found between the lowest and top levels of the organization. They may have titles such as </a:t>
            </a:r>
            <a:r>
              <a:rPr lang="en-US" i="1" dirty="0" smtClean="0">
                <a:cs typeface="Arial" charset="0"/>
              </a:rPr>
              <a:t>regional manager</a:t>
            </a:r>
            <a:r>
              <a:rPr lang="en-US" dirty="0" smtClean="0">
                <a:cs typeface="Arial" charset="0"/>
              </a:rPr>
              <a:t>, </a:t>
            </a:r>
            <a:r>
              <a:rPr lang="en-US" i="1" dirty="0" smtClean="0">
                <a:cs typeface="Arial" charset="0"/>
              </a:rPr>
              <a:t>project leader</a:t>
            </a:r>
            <a:r>
              <a:rPr lang="en-US" dirty="0" smtClean="0">
                <a:cs typeface="Arial" charset="0"/>
              </a:rPr>
              <a:t>, </a:t>
            </a:r>
            <a:r>
              <a:rPr lang="en-US" i="1" dirty="0" smtClean="0">
                <a:cs typeface="Arial" charset="0"/>
              </a:rPr>
              <a:t>store manager</a:t>
            </a:r>
            <a:r>
              <a:rPr lang="en-US" dirty="0" smtClean="0">
                <a:cs typeface="Arial" charset="0"/>
              </a:rPr>
              <a:t>, or </a:t>
            </a:r>
            <a:r>
              <a:rPr lang="en-US" i="1" dirty="0" smtClean="0">
                <a:cs typeface="Arial" charset="0"/>
              </a:rPr>
              <a:t>division manager.</a:t>
            </a:r>
          </a:p>
          <a:p>
            <a:pPr eaLnBrk="1" hangingPunct="1"/>
            <a:endParaRPr lang="en-US" i="1" dirty="0" smtClean="0">
              <a:cs typeface="Arial" charset="0"/>
            </a:endParaRPr>
          </a:p>
          <a:p>
            <a:pPr eaLnBrk="1" hangingPunct="1"/>
            <a:r>
              <a:rPr lang="en-US" dirty="0" smtClean="0">
                <a:cs typeface="Arial" charset="0"/>
              </a:rPr>
              <a:t>At the upper levels of the organization are the </a:t>
            </a:r>
            <a:r>
              <a:rPr lang="en-US" b="1" dirty="0" smtClean="0">
                <a:cs typeface="Arial" charset="0"/>
              </a:rPr>
              <a:t>top managers</a:t>
            </a:r>
            <a:r>
              <a:rPr lang="en-US" dirty="0" smtClean="0">
                <a:cs typeface="Arial" charset="0"/>
              </a:rPr>
              <a:t>, who are responsible for making organization-wide decisions and establishing the plans and goals that affect</a:t>
            </a:r>
          </a:p>
          <a:p>
            <a:pPr eaLnBrk="1" hangingPunct="1"/>
            <a:r>
              <a:rPr lang="en-US" dirty="0" smtClean="0">
                <a:cs typeface="Arial" charset="0"/>
              </a:rPr>
              <a:t>the entire organization. These individuals typically have titles such as </a:t>
            </a:r>
            <a:r>
              <a:rPr lang="en-US" i="1" dirty="0" smtClean="0">
                <a:cs typeface="Arial" charset="0"/>
              </a:rPr>
              <a:t>executive vice president</a:t>
            </a:r>
            <a:r>
              <a:rPr lang="en-US" dirty="0" smtClean="0">
                <a:cs typeface="Arial" charset="0"/>
              </a:rPr>
              <a:t>, </a:t>
            </a:r>
            <a:r>
              <a:rPr lang="en-US" i="1" dirty="0" smtClean="0">
                <a:cs typeface="Arial" charset="0"/>
              </a:rPr>
              <a:t>president</a:t>
            </a:r>
            <a:r>
              <a:rPr lang="en-US" dirty="0" smtClean="0">
                <a:cs typeface="Arial" charset="0"/>
              </a:rPr>
              <a:t>, </a:t>
            </a:r>
            <a:r>
              <a:rPr lang="en-US" i="1" dirty="0" smtClean="0">
                <a:cs typeface="Arial" charset="0"/>
              </a:rPr>
              <a:t>managing director</a:t>
            </a:r>
            <a:r>
              <a:rPr lang="en-US" dirty="0" smtClean="0">
                <a:cs typeface="Arial" charset="0"/>
              </a:rPr>
              <a:t>, </a:t>
            </a:r>
            <a:r>
              <a:rPr lang="en-US" i="1" dirty="0" smtClean="0">
                <a:cs typeface="Arial" charset="0"/>
              </a:rPr>
              <a:t>chief operating officer</a:t>
            </a:r>
            <a:r>
              <a:rPr lang="en-US" dirty="0" smtClean="0">
                <a:cs typeface="Arial" charset="0"/>
              </a:rPr>
              <a:t>, or </a:t>
            </a:r>
            <a:r>
              <a:rPr lang="en-US" i="1" dirty="0" smtClean="0">
                <a:cs typeface="Arial" charset="0"/>
              </a:rPr>
              <a:t>chief executive</a:t>
            </a:r>
            <a:r>
              <a:rPr lang="en-US" i="0" dirty="0" smtClean="0">
                <a:cs typeface="Arial" charset="0"/>
              </a:rPr>
              <a:t>.</a:t>
            </a:r>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88D9210E-EB3A-4409-8CBA-8FC1C8336D7F}" type="slidenum">
              <a:rPr lang="en-US" smtClean="0"/>
              <a:pPr>
                <a:defRPr/>
              </a:pPr>
              <a:t>6</a:t>
            </a:fld>
            <a:endParaRPr lang="en-US" dirty="0"/>
          </a:p>
        </p:txBody>
      </p:sp>
    </p:spTree>
    <p:extLst>
      <p:ext uri="{BB962C8B-B14F-4D97-AF65-F5344CB8AC3E}">
        <p14:creationId xmlns:p14="http://schemas.microsoft.com/office/powerpoint/2010/main" val="274545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What is an </a:t>
            </a:r>
            <a:r>
              <a:rPr lang="en-US" b="1" dirty="0" smtClean="0">
                <a:cs typeface="Arial" charset="0"/>
              </a:rPr>
              <a:t>organization</a:t>
            </a:r>
            <a:r>
              <a:rPr lang="en-US" dirty="0" smtClean="0">
                <a:cs typeface="Arial" charset="0"/>
              </a:rPr>
              <a:t>? It’s a deliberate arrangement of people to accomplish some specific purpose. Your college or university is an organization; so are fraternities and sororities, government departments, churches, Zynga, your neighborhood grocery store, the United Way, the St. Louis Cardinals baseball team, and the Mayo Clinic,</a:t>
            </a:r>
            <a:r>
              <a:rPr lang="en-US" baseline="0" dirty="0" smtClean="0">
                <a:cs typeface="Arial" charset="0"/>
              </a:rPr>
              <a:t> a</a:t>
            </a:r>
            <a:r>
              <a:rPr lang="en-US" dirty="0" smtClean="0">
                <a:cs typeface="Arial" charset="0"/>
              </a:rPr>
              <a:t>ll are considered</a:t>
            </a:r>
            <a:r>
              <a:rPr lang="en-US" baseline="0" dirty="0" smtClean="0">
                <a:cs typeface="Arial" charset="0"/>
              </a:rPr>
              <a:t> </a:t>
            </a:r>
            <a:r>
              <a:rPr lang="en-US" dirty="0" smtClean="0">
                <a:cs typeface="Arial" charset="0"/>
              </a:rPr>
              <a:t>organizations and have three common characteristics.</a:t>
            </a:r>
          </a:p>
          <a:p>
            <a:pPr eaLnBrk="1" hangingPunct="1"/>
            <a:endParaRPr lang="en-US" dirty="0" smtClean="0">
              <a:cs typeface="Arial" charset="0"/>
            </a:endParaRPr>
          </a:p>
          <a:p>
            <a:pPr eaLnBrk="1" hangingPunct="1"/>
            <a:r>
              <a:rPr lang="en-US" dirty="0" smtClean="0">
                <a:cs typeface="Arial" charset="0"/>
              </a:rPr>
              <a:t>First, an organization has a distinct purpose typically expressed through goals the organization hopes to accomplish. Second, each organization is composed of</a:t>
            </a:r>
            <a:r>
              <a:rPr lang="en-US" baseline="0" dirty="0" smtClean="0">
                <a:cs typeface="Arial" charset="0"/>
              </a:rPr>
              <a:t> </a:t>
            </a:r>
            <a:r>
              <a:rPr lang="en-US" dirty="0" smtClean="0">
                <a:cs typeface="Arial" charset="0"/>
              </a:rPr>
              <a:t>people. It takes people to perform the work that’s necessary for the organization to achieve its goals. Third, all organizations develop a deliberate structure within which</a:t>
            </a:r>
            <a:r>
              <a:rPr lang="en-US" baseline="0" dirty="0" smtClean="0">
                <a:cs typeface="Arial" charset="0"/>
              </a:rPr>
              <a:t> </a:t>
            </a:r>
            <a:r>
              <a:rPr lang="en-US" dirty="0" smtClean="0">
                <a:cs typeface="Arial" charset="0"/>
              </a:rPr>
              <a:t>members do their work.</a:t>
            </a:r>
          </a:p>
        </p:txBody>
      </p:sp>
      <p:sp>
        <p:nvSpPr>
          <p:cNvPr id="4" name="Slide Number Placeholder 3"/>
          <p:cNvSpPr>
            <a:spLocks noGrp="1"/>
          </p:cNvSpPr>
          <p:nvPr>
            <p:ph type="sldNum" sz="quarter" idx="5"/>
          </p:nvPr>
        </p:nvSpPr>
        <p:spPr/>
        <p:txBody>
          <a:bodyPr/>
          <a:lstStyle/>
          <a:p>
            <a:pPr>
              <a:defRPr/>
            </a:pPr>
            <a:fld id="{6C29E703-97AB-4C4B-AC68-18DE5C2416E7}" type="slidenum">
              <a:rPr lang="en-US" smtClean="0"/>
              <a:pPr>
                <a:defRPr/>
              </a:pPr>
              <a:t>7</a:t>
            </a:fld>
            <a:endParaRPr lang="en-US" dirty="0"/>
          </a:p>
        </p:txBody>
      </p:sp>
    </p:spTree>
    <p:extLst>
      <p:ext uri="{BB962C8B-B14F-4D97-AF65-F5344CB8AC3E}">
        <p14:creationId xmlns:p14="http://schemas.microsoft.com/office/powerpoint/2010/main" val="2395960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0D573BE7-2EBB-4241-9AAC-5C1F3D92D24B}" type="slidenum">
              <a:rPr lang="en-US" smtClean="0"/>
              <a:pPr>
                <a:defRPr/>
              </a:pPr>
              <a:t>8</a:t>
            </a:fld>
            <a:endParaRPr lang="en-US" dirty="0"/>
          </a:p>
        </p:txBody>
      </p:sp>
    </p:spTree>
    <p:extLst>
      <p:ext uri="{BB962C8B-B14F-4D97-AF65-F5344CB8AC3E}">
        <p14:creationId xmlns:p14="http://schemas.microsoft.com/office/powerpoint/2010/main" val="158528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b="1" dirty="0" smtClean="0">
                <a:cs typeface="Arial" charset="0"/>
              </a:rPr>
              <a:t>Management </a:t>
            </a:r>
            <a:r>
              <a:rPr lang="en-US" dirty="0" smtClean="0">
                <a:cs typeface="Arial" charset="0"/>
              </a:rPr>
              <a:t>involves coordinating and overseeing the work activities of others so their activities are completed efficiently and effectively. While coordinating and overseeing the work of others is what distinguishes a managerial position from a non-managerial one, this doesn’t mean that managers can do what they want anytime, anywhere, or in any way. Instead, management involves ensuring that work activities are completed efficiently and effectively by the people responsible for doing them, or, at least that’s what managers should be doing.</a:t>
            </a:r>
          </a:p>
        </p:txBody>
      </p:sp>
      <p:sp>
        <p:nvSpPr>
          <p:cNvPr id="4" name="Slide Number Placeholder 3"/>
          <p:cNvSpPr>
            <a:spLocks noGrp="1"/>
          </p:cNvSpPr>
          <p:nvPr>
            <p:ph type="sldNum" sz="quarter" idx="5"/>
          </p:nvPr>
        </p:nvSpPr>
        <p:spPr/>
        <p:txBody>
          <a:bodyPr/>
          <a:lstStyle/>
          <a:p>
            <a:pPr>
              <a:defRPr/>
            </a:pPr>
            <a:fld id="{B95432CB-AE67-434F-9ECF-FF74C8DAE4E5}" type="slidenum">
              <a:rPr lang="en-US" smtClean="0"/>
              <a:pPr>
                <a:defRPr/>
              </a:pPr>
              <a:t>9</a:t>
            </a:fld>
            <a:endParaRPr lang="en-US" dirty="0"/>
          </a:p>
        </p:txBody>
      </p:sp>
    </p:spTree>
    <p:extLst>
      <p:ext uri="{BB962C8B-B14F-4D97-AF65-F5344CB8AC3E}">
        <p14:creationId xmlns:p14="http://schemas.microsoft.com/office/powerpoint/2010/main" val="146488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b="1" dirty="0" smtClean="0">
                <a:cs typeface="Arial" charset="0"/>
              </a:rPr>
              <a:t>Efficiency </a:t>
            </a:r>
            <a:r>
              <a:rPr lang="en-US" dirty="0" smtClean="0">
                <a:cs typeface="Arial" charset="0"/>
              </a:rPr>
              <a:t>refers to getting the most output from the least amount of inputs or resources. Managers deal with scarce resources—including people, money, and</a:t>
            </a:r>
            <a:r>
              <a:rPr lang="en-US" baseline="0" dirty="0" smtClean="0">
                <a:cs typeface="Arial" charset="0"/>
              </a:rPr>
              <a:t> </a:t>
            </a:r>
            <a:r>
              <a:rPr lang="en-US" dirty="0" smtClean="0">
                <a:cs typeface="Arial" charset="0"/>
              </a:rPr>
              <a:t>equipment—and want to use those resources efficiently.</a:t>
            </a:r>
          </a:p>
          <a:p>
            <a:pPr eaLnBrk="1" hangingPunct="1"/>
            <a:r>
              <a:rPr lang="en-US" b="1" dirty="0" smtClean="0">
                <a:cs typeface="Arial" charset="0"/>
              </a:rPr>
              <a:t> </a:t>
            </a:r>
          </a:p>
          <a:p>
            <a:pPr eaLnBrk="1" hangingPunct="1"/>
            <a:r>
              <a:rPr lang="en-US" b="1" dirty="0" smtClean="0">
                <a:cs typeface="Arial" charset="0"/>
              </a:rPr>
              <a:t>Effectiveness </a:t>
            </a:r>
            <a:r>
              <a:rPr lang="en-US" dirty="0" smtClean="0">
                <a:cs typeface="Arial" charset="0"/>
              </a:rPr>
              <a:t>is often described as “doing the right things,” that is, doing those work activities that will result in achieving goals.  </a:t>
            </a:r>
          </a:p>
          <a:p>
            <a:pPr eaLnBrk="1" hangingPunct="1"/>
            <a:endParaRPr lang="en-US" dirty="0" smtClean="0">
              <a:cs typeface="Arial" charset="0"/>
            </a:endParaRPr>
          </a:p>
          <a:p>
            <a:pPr eaLnBrk="1" hangingPunct="1"/>
            <a:r>
              <a:rPr lang="en-US" dirty="0" smtClean="0">
                <a:cs typeface="Arial" charset="0"/>
              </a:rPr>
              <a:t>Whereas efficiency is concerned with the </a:t>
            </a:r>
            <a:r>
              <a:rPr lang="en-US" i="1" dirty="0" smtClean="0">
                <a:cs typeface="Arial" charset="0"/>
              </a:rPr>
              <a:t>means </a:t>
            </a:r>
            <a:r>
              <a:rPr lang="en-US" dirty="0" smtClean="0">
                <a:cs typeface="Arial" charset="0"/>
              </a:rPr>
              <a:t>of getting things done, effectiveness is concerned with the </a:t>
            </a:r>
            <a:r>
              <a:rPr lang="en-US" i="1" dirty="0" smtClean="0">
                <a:cs typeface="Arial" charset="0"/>
              </a:rPr>
              <a:t>ends</a:t>
            </a:r>
            <a:r>
              <a:rPr lang="en-US" dirty="0" smtClean="0">
                <a:cs typeface="Arial" charset="0"/>
              </a:rPr>
              <a:t>, or attainment of organizational goals.</a:t>
            </a:r>
          </a:p>
        </p:txBody>
      </p:sp>
      <p:sp>
        <p:nvSpPr>
          <p:cNvPr id="4" name="Slide Number Placeholder 3"/>
          <p:cNvSpPr>
            <a:spLocks noGrp="1"/>
          </p:cNvSpPr>
          <p:nvPr>
            <p:ph type="sldNum" sz="quarter" idx="5"/>
          </p:nvPr>
        </p:nvSpPr>
        <p:spPr/>
        <p:txBody>
          <a:bodyPr/>
          <a:lstStyle/>
          <a:p>
            <a:pPr>
              <a:defRPr/>
            </a:pPr>
            <a:fld id="{F6251994-7148-4EA6-9B71-961663B5D79F}" type="slidenum">
              <a:rPr lang="en-US" smtClean="0"/>
              <a:pPr>
                <a:defRPr/>
              </a:pPr>
              <a:t>10</a:t>
            </a:fld>
            <a:endParaRPr lang="en-US" dirty="0"/>
          </a:p>
        </p:txBody>
      </p:sp>
    </p:spTree>
    <p:extLst>
      <p:ext uri="{BB962C8B-B14F-4D97-AF65-F5344CB8AC3E}">
        <p14:creationId xmlns:p14="http://schemas.microsoft.com/office/powerpoint/2010/main" val="422027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a:t>
            </a:r>
            <a:fld id="{9D3AB08E-DC5D-4E82-98D0-5D284422FADD}" type="slidenum">
              <a:rPr lang="en-US" sz="1200" b="1">
                <a:solidFill>
                  <a:schemeClr val="bg1"/>
                </a:solidFill>
              </a:rPr>
              <a:pPr>
                <a:spcBef>
                  <a:spcPct val="50000"/>
                </a:spcBef>
                <a:defRPr/>
              </a:pPr>
              <a:t>‹#›</a:t>
            </a:fld>
            <a:r>
              <a:rPr lang="en-US" sz="1200" b="1" dirty="0">
                <a:solidFill>
                  <a:schemeClr val="bg1"/>
                </a:solidFill>
              </a:rPr>
              <a:t> </a:t>
            </a: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a:t>
            </a:r>
            <a:fld id="{0C2BA437-5EEA-4D12-A838-F909C1694D7C}" type="slidenum">
              <a:rPr lang="en-US" sz="1200" b="1">
                <a:solidFill>
                  <a:schemeClr val="bg1"/>
                </a:solidFill>
              </a:rPr>
              <a:pPr>
                <a:spcBef>
                  <a:spcPct val="50000"/>
                </a:spcBef>
                <a:defRPr/>
              </a:pPr>
              <a:t>‹#›</a:t>
            </a:fld>
            <a:r>
              <a:rPr lang="en-US" sz="1200" b="1" dirty="0">
                <a:solidFill>
                  <a:schemeClr val="bg1"/>
                </a:solidFill>
              </a:rPr>
              <a:t> </a:t>
            </a: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8868A36-F24E-8349-B601-6086752D1522}" type="datetime4">
              <a:rPr lang="en-US" smtClean="0"/>
              <a:t>September 8, 2016</a:t>
            </a:fld>
            <a:endParaRPr lang="en-US" dirty="0"/>
          </a:p>
        </p:txBody>
      </p:sp>
      <p:sp>
        <p:nvSpPr>
          <p:cNvPr id="5" name="Footer Placeholder 4"/>
          <p:cNvSpPr>
            <a:spLocks noGrp="1"/>
          </p:cNvSpPr>
          <p:nvPr>
            <p:ph type="ftr" sz="quarter" idx="11"/>
          </p:nvPr>
        </p:nvSpPr>
        <p:spPr/>
        <p:txBody>
          <a:bodyPr/>
          <a:lstStyle/>
          <a:p>
            <a:r>
              <a:rPr lang="en-US" smtClean="0"/>
              <a:t>Copyright © 2016 by Pearson Education, Inc. </a:t>
            </a:r>
            <a:endParaRPr lang="en-US" dirty="0"/>
          </a:p>
        </p:txBody>
      </p:sp>
      <p:sp>
        <p:nvSpPr>
          <p:cNvPr id="6" name="Slide Number Placeholder 5"/>
          <p:cNvSpPr>
            <a:spLocks noGrp="1"/>
          </p:cNvSpPr>
          <p:nvPr>
            <p:ph type="sldNum" sz="quarter" idx="12"/>
          </p:nvPr>
        </p:nvSpPr>
        <p:spPr/>
        <p:txBody>
          <a:bodyPr>
            <a:normAutofit/>
          </a:bodyPr>
          <a:lstStyle/>
          <a:p>
            <a:fld id="{8B37D5FE-740C-46F5-801A-FA5477D9711F}"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86A44A8-7998-6C45-863D-752E94C5D224}" type="datetime4">
              <a:rPr lang="en-US" smtClean="0"/>
              <a:t>September 8, 2016</a:t>
            </a:fld>
            <a:endParaRPr lang="en-US" dirty="0"/>
          </a:p>
        </p:txBody>
      </p:sp>
      <p:sp>
        <p:nvSpPr>
          <p:cNvPr id="5" name="Footer Placeholder 4"/>
          <p:cNvSpPr>
            <a:spLocks noGrp="1"/>
          </p:cNvSpPr>
          <p:nvPr>
            <p:ph type="ftr" sz="quarter" idx="11"/>
          </p:nvPr>
        </p:nvSpPr>
        <p:spPr/>
        <p:txBody>
          <a:bodyPr/>
          <a:lstStyle/>
          <a:p>
            <a:r>
              <a:rPr lang="en-US" smtClean="0"/>
              <a:t>Copyright © 2016 by Pearson Education, Inc. </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C8B916DC-979A-6642-AFBA-A859CDA4C622}" type="datetime4">
              <a:rPr lang="en-US" smtClean="0"/>
              <a:t>September 8, 2016</a:t>
            </a:fld>
            <a:endParaRPr lang="en-US" dirty="0"/>
          </a:p>
        </p:txBody>
      </p:sp>
      <p:sp>
        <p:nvSpPr>
          <p:cNvPr id="5" name="Footer Placeholder 4"/>
          <p:cNvSpPr>
            <a:spLocks noGrp="1"/>
          </p:cNvSpPr>
          <p:nvPr>
            <p:ph type="ftr" sz="quarter" idx="11"/>
          </p:nvPr>
        </p:nvSpPr>
        <p:spPr/>
        <p:txBody>
          <a:bodyPr/>
          <a:lstStyle/>
          <a:p>
            <a:r>
              <a:rPr lang="en-US" smtClean="0"/>
              <a:t>Copyright © 2016 by Pearson Education, Inc. </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91FFACE-1710-8147-99BB-48FC3FA64766}" type="datetime4">
              <a:rPr lang="en-US" smtClean="0"/>
              <a:t>September 8, 2016</a:t>
            </a:fld>
            <a:endParaRPr lang="en-US" dirty="0"/>
          </a:p>
        </p:txBody>
      </p:sp>
      <p:sp>
        <p:nvSpPr>
          <p:cNvPr id="6" name="Footer Placeholder 5"/>
          <p:cNvSpPr>
            <a:spLocks noGrp="1"/>
          </p:cNvSpPr>
          <p:nvPr>
            <p:ph type="ftr" sz="quarter" idx="11"/>
          </p:nvPr>
        </p:nvSpPr>
        <p:spPr/>
        <p:txBody>
          <a:bodyPr/>
          <a:lstStyle/>
          <a:p>
            <a:r>
              <a:rPr lang="en-US" smtClean="0"/>
              <a:t>Copyright © 2016 by Pearson Education, Inc. </a:t>
            </a:r>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854EADE3-BF7E-2D40-BBE4-12691B38574C}" type="datetime4">
              <a:rPr lang="en-US" smtClean="0"/>
              <a:t>September 8, 2016</a:t>
            </a:fld>
            <a:endParaRPr lang="en-US" dirty="0"/>
          </a:p>
        </p:txBody>
      </p:sp>
      <p:sp>
        <p:nvSpPr>
          <p:cNvPr id="8" name="Footer Placeholder 7"/>
          <p:cNvSpPr>
            <a:spLocks noGrp="1"/>
          </p:cNvSpPr>
          <p:nvPr>
            <p:ph type="ftr" sz="quarter" idx="11"/>
          </p:nvPr>
        </p:nvSpPr>
        <p:spPr/>
        <p:txBody>
          <a:bodyPr/>
          <a:lstStyle/>
          <a:p>
            <a:r>
              <a:rPr lang="en-US" smtClean="0"/>
              <a:t>Copyright © 2016 by Pearson Education, Inc. </a:t>
            </a:r>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D839000C-0F7D-7A4F-B434-ADDD1EA3ECC4}" type="datetime4">
              <a:rPr lang="en-US" smtClean="0"/>
              <a:t>September 8, 2016</a:t>
            </a:fld>
            <a:endParaRPr lang="en-US" dirty="0"/>
          </a:p>
        </p:txBody>
      </p:sp>
      <p:sp>
        <p:nvSpPr>
          <p:cNvPr id="4" name="Footer Placeholder 3"/>
          <p:cNvSpPr>
            <a:spLocks noGrp="1"/>
          </p:cNvSpPr>
          <p:nvPr>
            <p:ph type="ftr" sz="quarter" idx="11"/>
          </p:nvPr>
        </p:nvSpPr>
        <p:spPr/>
        <p:txBody>
          <a:bodyPr/>
          <a:lstStyle/>
          <a:p>
            <a:r>
              <a:rPr lang="en-US" smtClean="0"/>
              <a:t>Copyright © 2016 by Pearson Education, Inc. </a:t>
            </a:r>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C4D0FCE3-7E4D-9440-9535-2612170EE620}" type="datetime4">
              <a:rPr lang="en-US" smtClean="0"/>
              <a:t>September 8, 2016</a:t>
            </a:fld>
            <a:endParaRPr lang="en-US" dirty="0"/>
          </a:p>
        </p:txBody>
      </p:sp>
      <p:sp>
        <p:nvSpPr>
          <p:cNvPr id="3" name="Footer Placeholder 2"/>
          <p:cNvSpPr>
            <a:spLocks noGrp="1"/>
          </p:cNvSpPr>
          <p:nvPr>
            <p:ph type="ftr" sz="quarter" idx="11"/>
          </p:nvPr>
        </p:nvSpPr>
        <p:spPr/>
        <p:txBody>
          <a:bodyPr/>
          <a:lstStyle/>
          <a:p>
            <a:r>
              <a:rPr lang="en-US" smtClean="0"/>
              <a:t>Copyright © 2016 by Pearson Education, Inc. </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CA84C62-9ABE-0C4F-9126-6EDF756BB2EF}" type="datetime4">
              <a:rPr lang="en-US" smtClean="0"/>
              <a:t>September 8, 2016</a:t>
            </a:fld>
            <a:endParaRPr lang="en-US" dirty="0"/>
          </a:p>
        </p:txBody>
      </p:sp>
      <p:sp>
        <p:nvSpPr>
          <p:cNvPr id="6" name="Footer Placeholder 5"/>
          <p:cNvSpPr>
            <a:spLocks noGrp="1"/>
          </p:cNvSpPr>
          <p:nvPr>
            <p:ph type="ftr" sz="quarter" idx="11"/>
          </p:nvPr>
        </p:nvSpPr>
        <p:spPr/>
        <p:txBody>
          <a:bodyPr/>
          <a:lstStyle/>
          <a:p>
            <a:r>
              <a:rPr lang="en-US" smtClean="0"/>
              <a:t>Copyright © 2016 by Pearson Education, Inc. </a:t>
            </a:r>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459BF6A7-EB11-DA46-B41F-B79913222989}" type="datetime4">
              <a:rPr lang="en-US" smtClean="0"/>
              <a:t>September 8, 2016</a:t>
            </a:fld>
            <a:endParaRPr lang="en-US" dirty="0"/>
          </a:p>
        </p:txBody>
      </p:sp>
      <p:sp>
        <p:nvSpPr>
          <p:cNvPr id="6" name="Footer Placeholder 5"/>
          <p:cNvSpPr>
            <a:spLocks noGrp="1"/>
          </p:cNvSpPr>
          <p:nvPr>
            <p:ph type="ftr" sz="quarter" idx="11"/>
          </p:nvPr>
        </p:nvSpPr>
        <p:spPr/>
        <p:txBody>
          <a:bodyPr/>
          <a:lstStyle/>
          <a:p>
            <a:r>
              <a:rPr lang="en-US" smtClean="0"/>
              <a:t>Copyright © 2016 by Pearson Education, Inc. </a:t>
            </a:r>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BF49E-5A9D-D24B-9484-85ACECE6CCBB}" type="datetime4">
              <a:rPr lang="en-US" smtClean="0"/>
              <a:t>September 8, 2016</a:t>
            </a:fld>
            <a:endParaRPr lang="en-US" dirty="0"/>
          </a:p>
        </p:txBody>
      </p:sp>
      <p:sp>
        <p:nvSpPr>
          <p:cNvPr id="5" name="Footer Placeholder 4"/>
          <p:cNvSpPr>
            <a:spLocks noGrp="1"/>
          </p:cNvSpPr>
          <p:nvPr>
            <p:ph type="ftr" sz="quarter" idx="11"/>
          </p:nvPr>
        </p:nvSpPr>
        <p:spPr/>
        <p:txBody>
          <a:bodyPr/>
          <a:lstStyle/>
          <a:p>
            <a:r>
              <a:rPr lang="en-US" smtClean="0"/>
              <a:t>Copyright © 2016 by Pearson Education, Inc. </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CCD27-4765-414D-970A-1077F9412883}" type="datetime4">
              <a:rPr lang="en-US" smtClean="0"/>
              <a:t>September 8, 2016</a:t>
            </a:fld>
            <a:endParaRPr lang="en-US" dirty="0"/>
          </a:p>
        </p:txBody>
      </p:sp>
      <p:sp>
        <p:nvSpPr>
          <p:cNvPr id="5" name="Footer Placeholder 4"/>
          <p:cNvSpPr>
            <a:spLocks noGrp="1"/>
          </p:cNvSpPr>
          <p:nvPr>
            <p:ph type="ftr" sz="quarter" idx="11"/>
          </p:nvPr>
        </p:nvSpPr>
        <p:spPr/>
        <p:txBody>
          <a:bodyPr/>
          <a:lstStyle/>
          <a:p>
            <a:r>
              <a:rPr lang="en-US" smtClean="0"/>
              <a:t>Copyright © 2016 by Pearson Education, Inc. </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a:t>
            </a:r>
            <a:fld id="{0C698808-99A7-48E0-AE47-F6E5D931B5B7}" type="slidenum">
              <a:rPr lang="en-US" sz="1200" b="1">
                <a:solidFill>
                  <a:schemeClr val="bg1"/>
                </a:solidFill>
              </a:rPr>
              <a:pPr>
                <a:spcBef>
                  <a:spcPct val="50000"/>
                </a:spcBef>
                <a:defRPr/>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1-</a:t>
            </a:r>
            <a:fld id="{A3129227-67E6-4A8C-BAD3-9F1D8E5C47B4}" type="slidenum">
              <a:rPr lang="en-US" sz="1200" b="1">
                <a:solidFill>
                  <a:schemeClr val="bg1"/>
                </a:solidFill>
              </a:rPr>
              <a:pPr eaLnBrk="0" hangingPunct="0">
                <a:spcBef>
                  <a:spcPct val="50000"/>
                </a:spcBef>
                <a:defRPr/>
              </a:pPr>
              <a:t>‹#›</a:t>
            </a:fld>
            <a:r>
              <a:rPr lang="en-US" sz="1200" b="1" dirty="0">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7F853807-248B-A341-9001-A7F40EAD49FD}" type="datetime4">
              <a:rPr lang="en-US" smtClean="0"/>
              <a:t>September 8, 2016</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by Pearson Education, Inc. </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ctrTitle"/>
          </p:nvPr>
        </p:nvSpPr>
        <p:spPr>
          <a:xfrm>
            <a:off x="4724400" y="990600"/>
            <a:ext cx="3505200" cy="1470025"/>
          </a:xfrm>
        </p:spPr>
        <p:txBody>
          <a:bodyPr>
            <a:normAutofit fontScale="90000"/>
          </a:bodyPr>
          <a:lstStyle/>
          <a:p>
            <a:pPr algn="ctr"/>
            <a:r>
              <a:rPr lang="pt-PT" dirty="0" smtClean="0">
                <a:solidFill>
                  <a:schemeClr val="tx2"/>
                </a:solidFill>
              </a:rPr>
              <a:t>Os gestores e as organizações</a:t>
            </a:r>
            <a:endParaRPr lang="pt-PT" dirty="0">
              <a:solidFill>
                <a:schemeClr val="tx2"/>
              </a:solidFill>
            </a:endParaRPr>
          </a:p>
        </p:txBody>
      </p:sp>
      <p:sp>
        <p:nvSpPr>
          <p:cNvPr id="4" name="Subtitle 3"/>
          <p:cNvSpPr>
            <a:spLocks noGrp="1"/>
          </p:cNvSpPr>
          <p:nvPr>
            <p:ph type="subTitle" idx="1"/>
          </p:nvPr>
        </p:nvSpPr>
        <p:spPr>
          <a:xfrm>
            <a:off x="990600" y="1981200"/>
            <a:ext cx="3200400" cy="3733800"/>
          </a:xfrm>
        </p:spPr>
        <p:txBody>
          <a:bodyPr/>
          <a:lstStyle/>
          <a:p>
            <a:endParaRPr lang="en-US" dirty="0"/>
          </a:p>
        </p:txBody>
      </p:sp>
      <p:sp>
        <p:nvSpPr>
          <p:cNvPr id="2"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6" name="Slide Number Placeholder 5"/>
          <p:cNvSpPr>
            <a:spLocks noGrp="1"/>
          </p:cNvSpPr>
          <p:nvPr>
            <p:ph type="sldNum" sz="quarter" idx="12"/>
          </p:nvPr>
        </p:nvSpPr>
        <p:spPr/>
        <p:txBody>
          <a:bodyPr/>
          <a:lstStyle/>
          <a:p>
            <a:fld id="{8B37D5FE-740C-46F5-801A-FA5477D9711F}" type="slidenum">
              <a:rPr lang="en-US" smtClean="0"/>
              <a:pPr/>
              <a:t>1</a:t>
            </a:fld>
            <a:r>
              <a:rPr lang="en-US" dirty="0" smtClean="0"/>
              <a:t>- 1</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37338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7467600" y="4267200"/>
            <a:ext cx="1219200" cy="1295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rPr>
              <a:t>1</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a:bodyPr>
          <a:lstStyle/>
          <a:p>
            <a:pPr algn="ctr"/>
            <a:r>
              <a:rPr lang="en-US" sz="3200" dirty="0" err="1" smtClean="0"/>
              <a:t>Eficiência</a:t>
            </a:r>
            <a:r>
              <a:rPr lang="en-US" sz="3200" dirty="0"/>
              <a:t> e </a:t>
            </a:r>
            <a:r>
              <a:rPr lang="en-US" sz="3200" dirty="0" err="1" smtClean="0"/>
              <a:t>Eficácia</a:t>
            </a:r>
            <a:endParaRPr lang="en-US" sz="3200" dirty="0" smtClean="0">
              <a:latin typeface="Calibri" pitchFamily="34" charset="0"/>
            </a:endParaRPr>
          </a:p>
        </p:txBody>
      </p:sp>
      <p:sp>
        <p:nvSpPr>
          <p:cNvPr id="7" name="Text Placeholder 6"/>
          <p:cNvSpPr>
            <a:spLocks noGrp="1"/>
          </p:cNvSpPr>
          <p:nvPr>
            <p:ph type="body" idx="1"/>
          </p:nvPr>
        </p:nvSpPr>
        <p:spPr>
          <a:xfrm>
            <a:off x="800100" y="1535113"/>
            <a:ext cx="3657600" cy="639762"/>
          </a:xfrm>
        </p:spPr>
        <p:txBody>
          <a:bodyPr>
            <a:noAutofit/>
          </a:bodyPr>
          <a:lstStyle/>
          <a:p>
            <a:r>
              <a:rPr lang="en-US" sz="2800" b="1" dirty="0" smtClean="0"/>
              <a:t>Efficiency</a:t>
            </a:r>
            <a:endParaRPr lang="en-US" sz="2800" b="1" dirty="0"/>
          </a:p>
        </p:txBody>
      </p:sp>
      <p:sp>
        <p:nvSpPr>
          <p:cNvPr id="8" name="Text Placeholder 7"/>
          <p:cNvSpPr>
            <a:spLocks noGrp="1"/>
          </p:cNvSpPr>
          <p:nvPr>
            <p:ph type="body" sz="quarter" idx="3"/>
          </p:nvPr>
        </p:nvSpPr>
        <p:spPr/>
        <p:txBody>
          <a:bodyPr>
            <a:normAutofit/>
          </a:bodyPr>
          <a:lstStyle/>
          <a:p>
            <a:r>
              <a:rPr lang="en-US" dirty="0" smtClean="0"/>
              <a:t> </a:t>
            </a:r>
            <a:r>
              <a:rPr lang="en-US" sz="2800" b="1" dirty="0" smtClean="0"/>
              <a:t>Effectiveness</a:t>
            </a:r>
            <a:endParaRPr lang="en-US" sz="2800" b="1" dirty="0"/>
          </a:p>
        </p:txBody>
      </p:sp>
      <p:sp>
        <p:nvSpPr>
          <p:cNvPr id="4" name="Slide Number Placeholder 3"/>
          <p:cNvSpPr>
            <a:spLocks noGrp="1"/>
          </p:cNvSpPr>
          <p:nvPr>
            <p:ph type="sldNum" sz="quarter" idx="12"/>
          </p:nvPr>
        </p:nvSpPr>
        <p:spPr/>
        <p:txBody>
          <a:bodyPr/>
          <a:lstStyle/>
          <a:p>
            <a:r>
              <a:rPr lang="en-US" dirty="0" smtClean="0"/>
              <a:t>1- 10</a:t>
            </a:r>
            <a:endParaRPr lang="en-US" dirty="0"/>
          </a:p>
        </p:txBody>
      </p:sp>
      <p:sp>
        <p:nvSpPr>
          <p:cNvPr id="9" name="Content Placeholder 8"/>
          <p:cNvSpPr>
            <a:spLocks noGrp="1"/>
          </p:cNvSpPr>
          <p:nvPr>
            <p:ph sz="quarter" idx="13"/>
          </p:nvPr>
        </p:nvSpPr>
        <p:spPr>
          <a:xfrm>
            <a:off x="685800" y="2209800"/>
            <a:ext cx="3886200" cy="3200400"/>
          </a:xfrm>
        </p:spPr>
        <p:txBody>
          <a:bodyPr>
            <a:normAutofit/>
          </a:bodyPr>
          <a:lstStyle/>
          <a:p>
            <a:r>
              <a:rPr lang="en-US" sz="2400" dirty="0" smtClean="0"/>
              <a:t>Doing things right</a:t>
            </a:r>
          </a:p>
          <a:p>
            <a:pPr>
              <a:buNone/>
              <a:tabLst>
                <a:tab pos="363538" algn="l"/>
              </a:tabLst>
            </a:pPr>
            <a:r>
              <a:rPr lang="en-US" dirty="0" smtClean="0"/>
              <a:t>	[Fazer </a:t>
            </a:r>
            <a:r>
              <a:rPr lang="en-US" dirty="0"/>
              <a:t>as </a:t>
            </a:r>
            <a:r>
              <a:rPr lang="en-US" dirty="0" err="1"/>
              <a:t>coisas</a:t>
            </a:r>
            <a:r>
              <a:rPr lang="en-US" dirty="0"/>
              <a:t> da </a:t>
            </a:r>
            <a:r>
              <a:rPr lang="en-US" dirty="0" err="1"/>
              <a:t>melhor</a:t>
            </a:r>
            <a:r>
              <a:rPr lang="en-US" dirty="0"/>
              <a:t> </a:t>
            </a:r>
            <a:r>
              <a:rPr lang="en-US" dirty="0" smtClean="0"/>
              <a:t>forma.]</a:t>
            </a:r>
            <a:endParaRPr lang="en-US" dirty="0"/>
          </a:p>
          <a:p>
            <a:pPr>
              <a:buNone/>
            </a:pPr>
            <a:endParaRPr lang="en-US" sz="3200" dirty="0" smtClean="0"/>
          </a:p>
          <a:p>
            <a:pPr>
              <a:buNone/>
            </a:pPr>
            <a:endParaRPr lang="en-US" sz="3200" dirty="0" smtClean="0"/>
          </a:p>
          <a:p>
            <a:pPr>
              <a:buNone/>
            </a:pPr>
            <a:endParaRPr lang="en-US" sz="3200" dirty="0" smtClean="0"/>
          </a:p>
          <a:p>
            <a:pPr>
              <a:buNone/>
            </a:pPr>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a:p>
        </p:txBody>
      </p:sp>
      <p:sp>
        <p:nvSpPr>
          <p:cNvPr id="10" name="Content Placeholder 9"/>
          <p:cNvSpPr>
            <a:spLocks noGrp="1"/>
          </p:cNvSpPr>
          <p:nvPr>
            <p:ph sz="quarter" idx="14"/>
          </p:nvPr>
        </p:nvSpPr>
        <p:spPr>
          <a:xfrm>
            <a:off x="4800600" y="2209800"/>
            <a:ext cx="3886200" cy="3200400"/>
          </a:xfrm>
        </p:spPr>
        <p:txBody>
          <a:bodyPr/>
          <a:lstStyle/>
          <a:p>
            <a:pPr marL="342900" lvl="1"/>
            <a:r>
              <a:rPr lang="en-US" sz="2400" dirty="0" smtClean="0"/>
              <a:t>Doing the right things</a:t>
            </a:r>
          </a:p>
          <a:p>
            <a:pPr marL="68580" indent="0">
              <a:buNone/>
              <a:tabLst>
                <a:tab pos="363538" algn="l"/>
              </a:tabLst>
            </a:pPr>
            <a:r>
              <a:rPr lang="en-US" dirty="0" smtClean="0"/>
              <a:t>	[Fazer </a:t>
            </a:r>
            <a:r>
              <a:rPr lang="en-US" dirty="0"/>
              <a:t>as </a:t>
            </a:r>
            <a:r>
              <a:rPr lang="en-US" dirty="0" err="1"/>
              <a:t>coisas</a:t>
            </a:r>
            <a:r>
              <a:rPr lang="en-US" dirty="0"/>
              <a:t> </a:t>
            </a:r>
            <a:r>
              <a:rPr lang="en-US" dirty="0" err="1" smtClean="0"/>
              <a:t>certas</a:t>
            </a:r>
            <a:r>
              <a:rPr lang="en-US" dirty="0" smtClean="0"/>
              <a:t>.]</a:t>
            </a:r>
            <a:endParaRPr lang="en-US" dirty="0"/>
          </a:p>
          <a:p>
            <a:endParaRPr lang="en-US" dirty="0" smtClean="0"/>
          </a:p>
          <a:p>
            <a:endParaRPr lang="en-US" dirty="0"/>
          </a:p>
        </p:txBody>
      </p:sp>
      <p:sp>
        <p:nvSpPr>
          <p:cNvPr id="46082" name="Content Placeholder 4"/>
          <p:cNvSpPr txBox="1">
            <a:spLocks/>
          </p:cNvSpPr>
          <p:nvPr/>
        </p:nvSpPr>
        <p:spPr bwMode="auto">
          <a:xfrm>
            <a:off x="734860" y="3605028"/>
            <a:ext cx="4038600" cy="684583"/>
          </a:xfrm>
          <a:prstGeom prst="rect">
            <a:avLst/>
          </a:prstGeom>
          <a:noFill/>
          <a:ln w="9525">
            <a:noFill/>
            <a:miter lim="800000"/>
            <a:headEnd/>
            <a:tailEnd/>
          </a:ln>
        </p:spPr>
        <p:txBody>
          <a:bodyPr/>
          <a:lstStyle/>
          <a:p>
            <a:pPr marL="457200" indent="-457200" eaLnBrk="0" hangingPunct="0">
              <a:spcBef>
                <a:spcPct val="20000"/>
              </a:spcBef>
              <a:buClr>
                <a:schemeClr val="accent1">
                  <a:lumMod val="75000"/>
                </a:schemeClr>
              </a:buClr>
              <a:buFont typeface="Arial" pitchFamily="34" charset="0"/>
              <a:buChar char="•"/>
            </a:pPr>
            <a:r>
              <a:rPr lang="en-US" sz="3200" dirty="0" err="1" smtClean="0">
                <a:latin typeface="+mj-lt"/>
              </a:rPr>
              <a:t>Recursos</a:t>
            </a:r>
            <a:endParaRPr lang="en-US" sz="3200" dirty="0" smtClean="0">
              <a:latin typeface="+mj-lt"/>
            </a:endParaRPr>
          </a:p>
        </p:txBody>
      </p:sp>
      <p:sp>
        <p:nvSpPr>
          <p:cNvPr id="46083" name="Content Placeholder 5"/>
          <p:cNvSpPr txBox="1">
            <a:spLocks/>
          </p:cNvSpPr>
          <p:nvPr/>
        </p:nvSpPr>
        <p:spPr bwMode="auto">
          <a:xfrm>
            <a:off x="4822520" y="3629036"/>
            <a:ext cx="3962400" cy="789781"/>
          </a:xfrm>
          <a:prstGeom prst="rect">
            <a:avLst/>
          </a:prstGeom>
          <a:noFill/>
          <a:ln w="9525">
            <a:noFill/>
            <a:miter lim="800000"/>
            <a:headEnd/>
            <a:tailEnd/>
          </a:ln>
        </p:spPr>
        <p:txBody>
          <a:bodyPr/>
          <a:lstStyle/>
          <a:p>
            <a:pPr marL="285750" indent="-285750" eaLnBrk="0" hangingPunct="0">
              <a:spcBef>
                <a:spcPct val="20000"/>
              </a:spcBef>
              <a:buClr>
                <a:schemeClr val="accent1">
                  <a:lumMod val="75000"/>
                </a:schemeClr>
              </a:buClr>
              <a:buFont typeface="Arial" pitchFamily="34" charset="0"/>
              <a:buChar char="•"/>
            </a:pPr>
            <a:r>
              <a:rPr lang="en-US" sz="3200" dirty="0" smtClean="0">
                <a:latin typeface="+mj-lt"/>
              </a:rPr>
              <a:t> </a:t>
            </a:r>
            <a:r>
              <a:rPr lang="en-US" sz="3200" dirty="0" err="1" smtClean="0">
                <a:latin typeface="+mj-lt"/>
              </a:rPr>
              <a:t>Objetivos</a:t>
            </a:r>
            <a:endParaRPr lang="en-US" sz="3200" dirty="0"/>
          </a:p>
        </p:txBody>
      </p:sp>
      <p:sp>
        <p:nvSpPr>
          <p:cNvPr id="12"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ctrTitle"/>
          </p:nvPr>
        </p:nvSpPr>
        <p:spPr>
          <a:xfrm>
            <a:off x="381000" y="304800"/>
            <a:ext cx="8763000" cy="1295400"/>
          </a:xfrm>
        </p:spPr>
        <p:txBody>
          <a:bodyPr>
            <a:normAutofit fontScale="90000"/>
          </a:bodyPr>
          <a:lstStyle/>
          <a:p>
            <a:pPr algn="ctr"/>
            <a:r>
              <a:rPr lang="en-US" sz="3200" dirty="0" smtClean="0"/>
              <a:t/>
            </a:r>
            <a:br>
              <a:rPr lang="en-US" sz="3200" dirty="0" smtClean="0"/>
            </a:br>
            <a:r>
              <a:rPr lang="en-US" sz="3200" dirty="0"/>
              <a:t/>
            </a:r>
            <a:br>
              <a:rPr lang="en-US" sz="3200" dirty="0"/>
            </a:br>
            <a:r>
              <a:rPr lang="en-US" dirty="0" err="1" smtClean="0"/>
              <a:t>Figura</a:t>
            </a:r>
            <a:r>
              <a:rPr lang="en-US" dirty="0" smtClean="0"/>
              <a:t> 1-3</a:t>
            </a:r>
            <a:br>
              <a:rPr lang="en-US" dirty="0" smtClean="0"/>
            </a:br>
            <a:r>
              <a:rPr lang="en-US" dirty="0" err="1" smtClean="0"/>
              <a:t>Eficiência</a:t>
            </a:r>
            <a:r>
              <a:rPr lang="en-US" dirty="0" smtClean="0"/>
              <a:t> e </a:t>
            </a:r>
            <a:r>
              <a:rPr lang="en-US" dirty="0" err="1" smtClean="0"/>
              <a:t>Eficácia</a:t>
            </a: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1 - 11</a:t>
            </a:r>
            <a:endParaRPr lang="en-US" dirty="0"/>
          </a:p>
        </p:txBody>
      </p:sp>
      <p:pic>
        <p:nvPicPr>
          <p:cNvPr id="48130" name="Picture 2"/>
          <p:cNvPicPr>
            <a:picLocks noChangeAspect="1" noChangeArrowheads="1"/>
          </p:cNvPicPr>
          <p:nvPr/>
        </p:nvPicPr>
        <p:blipFill>
          <a:blip r:embed="rId3" cstate="print"/>
          <a:srcRect/>
          <a:stretch>
            <a:fillRect/>
          </a:stretch>
        </p:blipFill>
        <p:spPr bwMode="auto">
          <a:xfrm>
            <a:off x="609600" y="1752600"/>
            <a:ext cx="7924799" cy="3505200"/>
          </a:xfrm>
          <a:prstGeom prst="rect">
            <a:avLst/>
          </a:prstGeom>
          <a:noFill/>
          <a:ln w="9525">
            <a:noFill/>
            <a:miter lim="800000"/>
            <a:headEnd/>
            <a:tailEnd/>
          </a:ln>
        </p:spPr>
      </p:pic>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274638"/>
            <a:ext cx="8001000" cy="1143000"/>
          </a:xfrm>
        </p:spPr>
        <p:txBody>
          <a:bodyPr>
            <a:normAutofit fontScale="90000"/>
          </a:bodyPr>
          <a:lstStyle/>
          <a:p>
            <a:r>
              <a:rPr lang="en-US" dirty="0" err="1" smtClean="0">
                <a:latin typeface="Calibri" pitchFamily="34" charset="0"/>
              </a:rPr>
              <a:t>Gestão</a:t>
            </a:r>
            <a:r>
              <a:rPr lang="en-US" dirty="0" smtClean="0">
                <a:latin typeface="Calibri" pitchFamily="34" charset="0"/>
              </a:rPr>
              <a:t>: A </a:t>
            </a:r>
            <a:r>
              <a:rPr lang="en-US" dirty="0" err="1" smtClean="0">
                <a:latin typeface="Calibri" pitchFamily="34" charset="0"/>
              </a:rPr>
              <a:t>Abordagem</a:t>
            </a:r>
            <a:r>
              <a:rPr lang="en-US" dirty="0" smtClean="0">
                <a:latin typeface="Calibri" pitchFamily="34" charset="0"/>
              </a:rPr>
              <a:t> das </a:t>
            </a:r>
            <a:r>
              <a:rPr lang="en-US" dirty="0" err="1" smtClean="0">
                <a:latin typeface="Calibri" pitchFamily="34" charset="0"/>
              </a:rPr>
              <a:t>funções</a:t>
            </a:r>
            <a:r>
              <a:rPr lang="en-US" dirty="0" smtClean="0">
                <a:latin typeface="Calibri" pitchFamily="34" charset="0"/>
              </a:rPr>
              <a:t> (Fayol)</a:t>
            </a:r>
          </a:p>
        </p:txBody>
      </p:sp>
      <p:sp>
        <p:nvSpPr>
          <p:cNvPr id="50178" name="Rectangle 3"/>
          <p:cNvSpPr>
            <a:spLocks noGrp="1"/>
          </p:cNvSpPr>
          <p:nvPr>
            <p:ph idx="1"/>
          </p:nvPr>
        </p:nvSpPr>
        <p:spPr>
          <a:xfrm>
            <a:off x="685800" y="1417638"/>
            <a:ext cx="7772400" cy="4678362"/>
          </a:xfrm>
        </p:spPr>
        <p:txBody>
          <a:bodyPr>
            <a:normAutofit fontScale="32500" lnSpcReduction="20000"/>
          </a:bodyPr>
          <a:lstStyle/>
          <a:p>
            <a:pPr marL="68580" indent="0">
              <a:buNone/>
            </a:pPr>
            <a:endParaRPr lang="en-US" sz="2800" b="1" dirty="0"/>
          </a:p>
          <a:p>
            <a:pPr algn="just">
              <a:buFont typeface="Wingdings" pitchFamily="2" charset="2"/>
              <a:buChar char="Ø"/>
            </a:pPr>
            <a:r>
              <a:rPr lang="pt-PT" sz="7400" b="1" dirty="0" smtClean="0"/>
              <a:t>Planeamento</a:t>
            </a:r>
            <a:r>
              <a:rPr lang="pt-PT" sz="7400" dirty="0" smtClean="0"/>
              <a:t> </a:t>
            </a:r>
            <a:r>
              <a:rPr lang="pt-PT" sz="8000" dirty="0" smtClean="0"/>
              <a:t>–</a:t>
            </a:r>
            <a:r>
              <a:rPr lang="pt-PT" sz="7400" dirty="0" smtClean="0"/>
              <a:t> Definição de objetivos, estabelecimento de estratégias para atingir esses </a:t>
            </a:r>
            <a:r>
              <a:rPr lang="pt-PT" sz="7400" dirty="0" smtClean="0"/>
              <a:t>objetivos, </a:t>
            </a:r>
            <a:r>
              <a:rPr lang="pt-PT" sz="7400" dirty="0"/>
              <a:t>e</a:t>
            </a:r>
            <a:r>
              <a:rPr lang="pt-PT" sz="7400" dirty="0" smtClean="0"/>
              <a:t> </a:t>
            </a:r>
            <a:r>
              <a:rPr lang="pt-PT" sz="7400" dirty="0" smtClean="0"/>
              <a:t>desenvolvimento de planos para integrar e coordenar as atividades.</a:t>
            </a:r>
          </a:p>
          <a:p>
            <a:pPr algn="just">
              <a:buFont typeface="Wingdings" pitchFamily="2" charset="2"/>
              <a:buChar char="Ø"/>
            </a:pPr>
            <a:endParaRPr lang="pt-PT" sz="3200" dirty="0" smtClean="0"/>
          </a:p>
          <a:p>
            <a:pPr algn="just"/>
            <a:r>
              <a:rPr lang="pt-PT" sz="7400" b="1" dirty="0" smtClean="0"/>
              <a:t>Organização </a:t>
            </a:r>
            <a:r>
              <a:rPr lang="pt-PT" sz="8000" dirty="0" smtClean="0"/>
              <a:t>–</a:t>
            </a:r>
            <a:r>
              <a:rPr lang="pt-PT" sz="7400" dirty="0" smtClean="0"/>
              <a:t> Combinação e estruturação do </a:t>
            </a:r>
            <a:r>
              <a:rPr lang="pt-PT" sz="7400" dirty="0" smtClean="0"/>
              <a:t>trabalho </a:t>
            </a:r>
            <a:r>
              <a:rPr lang="pt-PT" sz="7400" dirty="0" smtClean="0"/>
              <a:t>para atingir os objetivos da organização.</a:t>
            </a:r>
          </a:p>
          <a:p>
            <a:pPr algn="just"/>
            <a:endParaRPr lang="pt-PT" sz="3200" dirty="0" smtClean="0"/>
          </a:p>
          <a:p>
            <a:pPr algn="just"/>
            <a:r>
              <a:rPr lang="pt-PT" sz="7400" b="1" dirty="0" smtClean="0"/>
              <a:t>Direção</a:t>
            </a:r>
            <a:r>
              <a:rPr lang="pt-PT" sz="7400" dirty="0" smtClean="0"/>
              <a:t> </a:t>
            </a:r>
            <a:r>
              <a:rPr lang="pt-PT" sz="8000" dirty="0" smtClean="0"/>
              <a:t>–</a:t>
            </a:r>
            <a:r>
              <a:rPr lang="pt-PT" sz="7400" dirty="0" smtClean="0"/>
              <a:t> Trabalhar com e através das pessoas, para atingir os objetivos da organização.</a:t>
            </a:r>
          </a:p>
          <a:p>
            <a:pPr algn="just"/>
            <a:endParaRPr lang="pt-PT" sz="3200" dirty="0" smtClean="0"/>
          </a:p>
          <a:p>
            <a:pPr algn="just"/>
            <a:r>
              <a:rPr lang="pt-PT" sz="7400" b="1" dirty="0" smtClean="0"/>
              <a:t>Controle </a:t>
            </a:r>
            <a:r>
              <a:rPr lang="pt-PT" sz="8000" dirty="0" smtClean="0"/>
              <a:t>–</a:t>
            </a:r>
            <a:r>
              <a:rPr lang="pt-PT" sz="7400" dirty="0" smtClean="0"/>
              <a:t> Monitorar, comparar e corrigir o desempenho planeado.</a:t>
            </a:r>
          </a:p>
        </p:txBody>
      </p:sp>
      <p:sp>
        <p:nvSpPr>
          <p:cNvPr id="4" name="Slide Number Placeholder 3"/>
          <p:cNvSpPr>
            <a:spLocks noGrp="1"/>
          </p:cNvSpPr>
          <p:nvPr>
            <p:ph type="sldNum" sz="quarter" idx="12"/>
          </p:nvPr>
        </p:nvSpPr>
        <p:spPr/>
        <p:txBody>
          <a:bodyPr/>
          <a:lstStyle/>
          <a:p>
            <a:r>
              <a:rPr lang="en-US" dirty="0" smtClean="0"/>
              <a:t>1 - 12</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609600" y="457200"/>
            <a:ext cx="7848600" cy="1295400"/>
          </a:xfrm>
        </p:spPr>
        <p:txBody>
          <a:bodyPr>
            <a:normAutofit/>
          </a:bodyPr>
          <a:lstStyle/>
          <a:p>
            <a:pPr algn="ctr"/>
            <a:r>
              <a:rPr lang="en-US" sz="3200" dirty="0" err="1" smtClean="0"/>
              <a:t>Figura</a:t>
            </a:r>
            <a:r>
              <a:rPr lang="en-US" sz="3200" dirty="0" smtClean="0"/>
              <a:t> 1-4</a:t>
            </a:r>
            <a:br>
              <a:rPr lang="en-US" sz="3200" dirty="0" smtClean="0"/>
            </a:br>
            <a:r>
              <a:rPr lang="en-US" sz="3200" dirty="0" smtClean="0"/>
              <a:t>As quarto </a:t>
            </a:r>
            <a:r>
              <a:rPr lang="en-US" sz="3200" dirty="0" err="1" smtClean="0"/>
              <a:t>funções</a:t>
            </a:r>
            <a:r>
              <a:rPr lang="en-US" sz="3200" dirty="0" smtClean="0"/>
              <a:t> da </a:t>
            </a:r>
            <a:r>
              <a:rPr lang="en-US" sz="3200" dirty="0" err="1" smtClean="0"/>
              <a:t>gestão</a:t>
            </a:r>
            <a:endParaRPr lang="en-US" sz="32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1 - 13</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3" name="Picture 2"/>
          <p:cNvPicPr>
            <a:picLocks noChangeAspect="1"/>
          </p:cNvPicPr>
          <p:nvPr/>
        </p:nvPicPr>
        <p:blipFill>
          <a:blip r:embed="rId3"/>
          <a:stretch>
            <a:fillRect/>
          </a:stretch>
        </p:blipFill>
        <p:spPr>
          <a:xfrm>
            <a:off x="0" y="1866900"/>
            <a:ext cx="9144000" cy="31145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p:nvPr>
        </p:nvSpPr>
        <p:spPr>
          <a:xfrm>
            <a:off x="406400" y="152399"/>
            <a:ext cx="8661400" cy="1066801"/>
          </a:xfrm>
        </p:spPr>
        <p:txBody>
          <a:bodyPr>
            <a:normAutofit/>
          </a:bodyPr>
          <a:lstStyle/>
          <a:p>
            <a:r>
              <a:rPr lang="en-US" sz="2900" dirty="0" err="1" smtClean="0"/>
              <a:t>Gestão</a:t>
            </a:r>
            <a:r>
              <a:rPr lang="en-US" sz="2900" dirty="0" smtClean="0"/>
              <a:t>: A </a:t>
            </a:r>
            <a:r>
              <a:rPr lang="en-US" sz="2900" dirty="0" err="1" smtClean="0"/>
              <a:t>Abordagem</a:t>
            </a:r>
            <a:r>
              <a:rPr lang="en-US" sz="2900" dirty="0" smtClean="0"/>
              <a:t> dos </a:t>
            </a:r>
            <a:r>
              <a:rPr lang="en-US" sz="2900" dirty="0" err="1" smtClean="0"/>
              <a:t>papéis</a:t>
            </a:r>
            <a:r>
              <a:rPr lang="en-US" sz="2900" dirty="0" smtClean="0"/>
              <a:t> (</a:t>
            </a:r>
            <a:r>
              <a:rPr lang="en-US" sz="2900" dirty="0" err="1" smtClean="0"/>
              <a:t>Mintzberg</a:t>
            </a:r>
            <a:r>
              <a:rPr lang="en-US" sz="2900" dirty="0" smtClean="0"/>
              <a:t>)</a:t>
            </a:r>
            <a:endParaRPr lang="en-US" sz="29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1- 14</a:t>
            </a:r>
            <a:endParaRPr lang="en-US" dirty="0"/>
          </a:p>
        </p:txBody>
      </p:sp>
      <p:sp>
        <p:nvSpPr>
          <p:cNvPr id="54274" name="Rectangle 3"/>
          <p:cNvSpPr txBox="1">
            <a:spLocks/>
          </p:cNvSpPr>
          <p:nvPr/>
        </p:nvSpPr>
        <p:spPr bwMode="auto">
          <a:xfrm>
            <a:off x="406400" y="1600200"/>
            <a:ext cx="8229600" cy="35814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smtClean="0"/>
              <a:t>Os papéis são as ações e os comportamentos esperados dos gestores.</a:t>
            </a:r>
          </a:p>
          <a:p>
            <a:pPr algn="just" eaLnBrk="0" hangingPunct="0">
              <a:spcBef>
                <a:spcPct val="20000"/>
              </a:spcBef>
            </a:pPr>
            <a:endParaRPr lang="pt-PT" sz="800" dirty="0" smtClean="0"/>
          </a:p>
          <a:p>
            <a:pPr algn="just" eaLnBrk="0" hangingPunct="0">
              <a:spcBef>
                <a:spcPct val="20000"/>
              </a:spcBef>
            </a:pPr>
            <a:endParaRPr lang="pt-PT" sz="800" dirty="0" smtClean="0"/>
          </a:p>
          <a:p>
            <a:pPr marL="342900" indent="-342900" algn="just" eaLnBrk="0" hangingPunct="0">
              <a:spcBef>
                <a:spcPct val="20000"/>
              </a:spcBef>
              <a:buFont typeface="Arial" charset="0"/>
              <a:buChar char="•"/>
            </a:pPr>
            <a:r>
              <a:rPr lang="pt-PT" sz="2400" dirty="0" err="1" smtClean="0"/>
              <a:t>Mintzberg</a:t>
            </a:r>
            <a:r>
              <a:rPr lang="pt-PT" sz="2400" dirty="0" smtClean="0"/>
              <a:t> identificou 10 papéis, agrupados em 3 categorias: </a:t>
            </a:r>
          </a:p>
          <a:p>
            <a:pPr marL="342900" indent="371475" algn="just" eaLnBrk="0" hangingPunct="0">
              <a:spcBef>
                <a:spcPct val="20000"/>
              </a:spcBef>
              <a:buFontTx/>
              <a:buChar char="-"/>
            </a:pPr>
            <a:r>
              <a:rPr lang="pt-PT" sz="2400" i="1" dirty="0" smtClean="0"/>
              <a:t>papéis interpessoais;</a:t>
            </a:r>
          </a:p>
          <a:p>
            <a:pPr marL="342900" indent="371475" algn="just" eaLnBrk="0" hangingPunct="0">
              <a:spcBef>
                <a:spcPct val="20000"/>
              </a:spcBef>
              <a:buFontTx/>
              <a:buChar char="-"/>
            </a:pPr>
            <a:r>
              <a:rPr lang="pt-PT" sz="2400" i="1" dirty="0" smtClean="0"/>
              <a:t>papéis informacionais; </a:t>
            </a:r>
          </a:p>
          <a:p>
            <a:pPr marL="342900" indent="371475" algn="just" eaLnBrk="0" hangingPunct="0">
              <a:spcBef>
                <a:spcPct val="20000"/>
              </a:spcBef>
              <a:buFontTx/>
              <a:buChar char="-"/>
            </a:pPr>
            <a:r>
              <a:rPr lang="pt-PT" sz="2400" i="1" dirty="0" smtClean="0"/>
              <a:t>papéis </a:t>
            </a:r>
            <a:r>
              <a:rPr lang="pt-PT" sz="2400" i="1" dirty="0" err="1" smtClean="0"/>
              <a:t>decisionais</a:t>
            </a:r>
            <a:r>
              <a:rPr lang="pt-PT" sz="2400" dirty="0" smtClean="0"/>
              <a:t>. </a:t>
            </a:r>
            <a:endParaRPr lang="pt-PT" sz="2400"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ctrTitle"/>
          </p:nvPr>
        </p:nvSpPr>
        <p:spPr>
          <a:xfrm>
            <a:off x="457200" y="152398"/>
            <a:ext cx="7162800" cy="990602"/>
          </a:xfrm>
        </p:spPr>
        <p:txBody>
          <a:bodyPr>
            <a:normAutofit/>
          </a:bodyPr>
          <a:lstStyle/>
          <a:p>
            <a:r>
              <a:rPr lang="en-US" sz="2900" dirty="0" err="1"/>
              <a:t>Os</a:t>
            </a:r>
            <a:r>
              <a:rPr lang="en-US" sz="2900" dirty="0"/>
              <a:t> TRÊs </a:t>
            </a:r>
            <a:r>
              <a:rPr lang="en-US" sz="2900" dirty="0" err="1"/>
              <a:t>tipos</a:t>
            </a:r>
            <a:r>
              <a:rPr lang="en-US" sz="2900" dirty="0"/>
              <a:t> de </a:t>
            </a:r>
            <a:r>
              <a:rPr lang="en-US" sz="2900" dirty="0" err="1"/>
              <a:t>papéis</a:t>
            </a:r>
            <a:endParaRPr lang="en-US" sz="2900" dirty="0"/>
          </a:p>
        </p:txBody>
      </p:sp>
      <p:sp>
        <p:nvSpPr>
          <p:cNvPr id="4" name="Slide Number Placeholder 3"/>
          <p:cNvSpPr>
            <a:spLocks noGrp="1"/>
          </p:cNvSpPr>
          <p:nvPr>
            <p:ph type="sldNum" sz="quarter" idx="12"/>
          </p:nvPr>
        </p:nvSpPr>
        <p:spPr/>
        <p:txBody>
          <a:bodyPr/>
          <a:lstStyle/>
          <a:p>
            <a:r>
              <a:rPr lang="en-US" dirty="0" smtClean="0"/>
              <a:t>1 - 15</a:t>
            </a:r>
            <a:endParaRPr lang="en-US" dirty="0"/>
          </a:p>
        </p:txBody>
      </p:sp>
      <p:sp>
        <p:nvSpPr>
          <p:cNvPr id="56322" name="Rectangle 3"/>
          <p:cNvSpPr txBox="1">
            <a:spLocks/>
          </p:cNvSpPr>
          <p:nvPr/>
        </p:nvSpPr>
        <p:spPr bwMode="auto">
          <a:xfrm>
            <a:off x="457200" y="1371600"/>
            <a:ext cx="8229600" cy="3886199"/>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smtClean="0"/>
              <a:t>Papéis interpessoais</a:t>
            </a:r>
          </a:p>
          <a:p>
            <a:pPr marL="742950" lvl="1" indent="-285750" eaLnBrk="0" hangingPunct="0">
              <a:spcBef>
                <a:spcPct val="20000"/>
              </a:spcBef>
              <a:buFont typeface="Arial" charset="0"/>
              <a:buChar char="–"/>
            </a:pPr>
            <a:r>
              <a:rPr lang="pt-PT" sz="2400" dirty="0" smtClean="0"/>
              <a:t>Representante, líder</a:t>
            </a:r>
            <a:r>
              <a:rPr lang="pt-PT" sz="2400" dirty="0"/>
              <a:t> </a:t>
            </a:r>
            <a:r>
              <a:rPr lang="pt-PT" sz="2400" dirty="0" smtClean="0"/>
              <a:t>e </a:t>
            </a:r>
            <a:r>
              <a:rPr lang="pt-PT" sz="2400" dirty="0" smtClean="0"/>
              <a:t>ligação</a:t>
            </a:r>
            <a:r>
              <a:rPr lang="pt-PT" sz="2400" dirty="0" smtClean="0"/>
              <a:t>.</a:t>
            </a:r>
          </a:p>
          <a:p>
            <a:pPr marL="285750" indent="-285750" eaLnBrk="0" hangingPunct="0">
              <a:spcBef>
                <a:spcPct val="20000"/>
              </a:spcBef>
              <a:buFont typeface="Arial" charset="0"/>
              <a:buChar char="–"/>
            </a:pPr>
            <a:endParaRPr lang="pt-PT" sz="800" dirty="0" smtClean="0"/>
          </a:p>
          <a:p>
            <a:pPr marL="342900" indent="-342900" eaLnBrk="0" hangingPunct="0">
              <a:spcBef>
                <a:spcPct val="20000"/>
              </a:spcBef>
              <a:buFont typeface="Arial" charset="0"/>
              <a:buChar char="•"/>
            </a:pPr>
            <a:r>
              <a:rPr lang="pt-PT" sz="2800" b="1" dirty="0" smtClean="0"/>
              <a:t>Papéis informacionais</a:t>
            </a:r>
          </a:p>
          <a:p>
            <a:pPr marL="742950" lvl="1" indent="-285750" eaLnBrk="0" hangingPunct="0">
              <a:spcBef>
                <a:spcPct val="20000"/>
              </a:spcBef>
              <a:buFont typeface="Arial" charset="0"/>
              <a:buChar char="–"/>
            </a:pPr>
            <a:r>
              <a:rPr lang="pt-PT" sz="2400" dirty="0" smtClean="0"/>
              <a:t>Monitor, disseminador e </a:t>
            </a:r>
            <a:r>
              <a:rPr lang="pt-PT" sz="2400" dirty="0" smtClean="0"/>
              <a:t>porta-voz</a:t>
            </a:r>
            <a:r>
              <a:rPr lang="pt-PT" sz="2400" dirty="0" smtClean="0"/>
              <a:t>.</a:t>
            </a:r>
          </a:p>
          <a:p>
            <a:pPr marL="742950" lvl="1" indent="-285750" eaLnBrk="0" hangingPunct="0">
              <a:spcBef>
                <a:spcPct val="20000"/>
              </a:spcBef>
              <a:buFont typeface="Arial" charset="0"/>
              <a:buChar char="–"/>
            </a:pPr>
            <a:endParaRPr lang="pt-PT" sz="800" dirty="0" smtClean="0"/>
          </a:p>
          <a:p>
            <a:pPr marL="342900" indent="-342900" eaLnBrk="0" hangingPunct="0">
              <a:spcBef>
                <a:spcPct val="20000"/>
              </a:spcBef>
              <a:buFont typeface="Arial" charset="0"/>
              <a:buChar char="•"/>
            </a:pPr>
            <a:r>
              <a:rPr lang="pt-PT" sz="2800" b="1" dirty="0" smtClean="0"/>
              <a:t>Papéis </a:t>
            </a:r>
            <a:r>
              <a:rPr lang="pt-PT" sz="2800" b="1" dirty="0" err="1" smtClean="0"/>
              <a:t>decisionais</a:t>
            </a:r>
            <a:endParaRPr lang="pt-PT" sz="2800" b="1" dirty="0" smtClean="0"/>
          </a:p>
          <a:p>
            <a:pPr marL="742950" lvl="1" indent="-285750" eaLnBrk="0" hangingPunct="0">
              <a:spcBef>
                <a:spcPct val="20000"/>
              </a:spcBef>
              <a:buFont typeface="Arial" charset="0"/>
              <a:buChar char="–"/>
            </a:pPr>
            <a:r>
              <a:rPr lang="pt-PT" sz="2400" dirty="0" smtClean="0"/>
              <a:t>Empreendedor, solucionador de conflitos, distribuidor de recursos e </a:t>
            </a:r>
            <a:r>
              <a:rPr lang="pt-PT" sz="2400" dirty="0" smtClean="0"/>
              <a:t>negociador</a:t>
            </a:r>
            <a:r>
              <a:rPr lang="pt-PT" sz="2400" dirty="0" smtClean="0"/>
              <a:t>.</a:t>
            </a:r>
          </a:p>
          <a:p>
            <a:pPr marL="342900" indent="-342900" eaLnBrk="0" hangingPunct="0">
              <a:spcBef>
                <a:spcPct val="20000"/>
              </a:spcBef>
              <a:buFont typeface="Arial" charset="0"/>
              <a:buChar char="•"/>
            </a:pPr>
            <a:endParaRPr lang="en-US" sz="3200"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Figura</a:t>
            </a:r>
            <a:r>
              <a:rPr lang="en-US" dirty="0" smtClean="0"/>
              <a:t> 1-5</a:t>
            </a:r>
            <a:br>
              <a:rPr lang="en-US" dirty="0" smtClean="0"/>
            </a:br>
            <a:r>
              <a:rPr lang="en-US" dirty="0" err="1" smtClean="0"/>
              <a:t>Os</a:t>
            </a:r>
            <a:r>
              <a:rPr lang="en-US" dirty="0" smtClean="0"/>
              <a:t> </a:t>
            </a:r>
            <a:r>
              <a:rPr lang="en-US" dirty="0" err="1" smtClean="0"/>
              <a:t>papéis</a:t>
            </a:r>
            <a:r>
              <a:rPr lang="en-US" dirty="0" smtClean="0"/>
              <a:t> dos </a:t>
            </a:r>
            <a:r>
              <a:rPr lang="en-US" dirty="0" err="1" smtClean="0"/>
              <a:t>gestores</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0" y="1524000"/>
            <a:ext cx="5350497" cy="3733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dirty="0" smtClean="0"/>
              <a:t>1 - 16</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3445" y="1671484"/>
            <a:ext cx="3581400" cy="3581400"/>
          </a:xfrm>
          <a:prstGeom prst="rect">
            <a:avLst/>
          </a:prstGeom>
        </p:spPr>
      </p:pic>
      <p:sp>
        <p:nvSpPr>
          <p:cNvPr id="3" name="TextBox 2"/>
          <p:cNvSpPr txBox="1"/>
          <p:nvPr/>
        </p:nvSpPr>
        <p:spPr>
          <a:xfrm>
            <a:off x="5125656" y="5400368"/>
            <a:ext cx="3476977" cy="523220"/>
          </a:xfrm>
          <a:prstGeom prst="rect">
            <a:avLst/>
          </a:prstGeom>
          <a:noFill/>
        </p:spPr>
        <p:txBody>
          <a:bodyPr wrap="none" rtlCol="0">
            <a:spAutoFit/>
          </a:bodyPr>
          <a:lstStyle/>
          <a:p>
            <a:r>
              <a:rPr lang="pt-PT" sz="1400" dirty="0" smtClean="0"/>
              <a:t>Conferência da </a:t>
            </a:r>
            <a:r>
              <a:rPr lang="pt-PT" sz="1400" dirty="0" err="1" smtClean="0"/>
              <a:t>Academy</a:t>
            </a:r>
            <a:r>
              <a:rPr lang="pt-PT" sz="1400" dirty="0" smtClean="0"/>
              <a:t> </a:t>
            </a:r>
            <a:r>
              <a:rPr lang="pt-PT" sz="1400" dirty="0" err="1" smtClean="0"/>
              <a:t>of</a:t>
            </a:r>
            <a:r>
              <a:rPr lang="pt-PT" sz="1400" dirty="0" smtClean="0"/>
              <a:t> Management</a:t>
            </a:r>
          </a:p>
          <a:p>
            <a:r>
              <a:rPr lang="pt-PT" sz="1400" dirty="0" smtClean="0"/>
              <a:t>Agosto de 2015, Vancouver, Canadá</a:t>
            </a:r>
            <a:endParaRPr lang="pt-PT"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ctrTitle"/>
          </p:nvPr>
        </p:nvSpPr>
        <p:spPr>
          <a:xfrm>
            <a:off x="457200" y="76200"/>
            <a:ext cx="8458200" cy="914400"/>
          </a:xfrm>
        </p:spPr>
        <p:txBody>
          <a:bodyPr>
            <a:normAutofit/>
          </a:bodyPr>
          <a:lstStyle/>
          <a:p>
            <a:r>
              <a:rPr lang="en-US" sz="3000" dirty="0" err="1" smtClean="0"/>
              <a:t>Gestão</a:t>
            </a:r>
            <a:r>
              <a:rPr lang="en-US" sz="3000" dirty="0" smtClean="0"/>
              <a:t>: </a:t>
            </a:r>
            <a:r>
              <a:rPr lang="en-US" sz="3000" dirty="0" err="1" smtClean="0"/>
              <a:t>Competências</a:t>
            </a:r>
            <a:r>
              <a:rPr lang="en-US" sz="3000" dirty="0" smtClean="0"/>
              <a:t> dos </a:t>
            </a:r>
            <a:r>
              <a:rPr lang="en-US" sz="3000" dirty="0" err="1" smtClean="0"/>
              <a:t>gestores</a:t>
            </a:r>
            <a:r>
              <a:rPr lang="en-US" sz="3000" dirty="0" smtClean="0"/>
              <a:t> (Katz)</a:t>
            </a:r>
            <a:endParaRPr lang="en-US" sz="30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1 - 17</a:t>
            </a:r>
            <a:endParaRPr lang="en-US" dirty="0"/>
          </a:p>
        </p:txBody>
      </p:sp>
      <p:sp>
        <p:nvSpPr>
          <p:cNvPr id="60418" name="Rectangle 3"/>
          <p:cNvSpPr txBox="1">
            <a:spLocks/>
          </p:cNvSpPr>
          <p:nvPr/>
        </p:nvSpPr>
        <p:spPr bwMode="auto">
          <a:xfrm>
            <a:off x="457200" y="1295400"/>
            <a:ext cx="8229600" cy="3733801"/>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Competências técnicas</a:t>
            </a:r>
          </a:p>
          <a:p>
            <a:pPr marL="742950" lvl="1" indent="-285750" eaLnBrk="0" hangingPunct="0">
              <a:spcBef>
                <a:spcPct val="20000"/>
              </a:spcBef>
              <a:buFont typeface="Arial" charset="0"/>
              <a:buChar char="–"/>
            </a:pPr>
            <a:r>
              <a:rPr lang="pt-PT" sz="2400" dirty="0" smtClean="0"/>
              <a:t>Conhecimento numa área específica, que permite desempenhar tarefas nessa área.</a:t>
            </a:r>
          </a:p>
          <a:p>
            <a:pPr lvl="1" eaLnBrk="0" hangingPunct="0">
              <a:spcBef>
                <a:spcPct val="20000"/>
              </a:spcBef>
            </a:pPr>
            <a:endParaRPr lang="pt-PT" sz="800" dirty="0" smtClean="0"/>
          </a:p>
          <a:p>
            <a:pPr marL="342900" indent="-342900" eaLnBrk="0" hangingPunct="0">
              <a:spcBef>
                <a:spcPct val="20000"/>
              </a:spcBef>
              <a:buFont typeface="Arial" charset="0"/>
              <a:buChar char="•"/>
            </a:pPr>
            <a:r>
              <a:rPr lang="pt-PT" sz="2400" b="1" dirty="0" smtClean="0"/>
              <a:t>Competências humanas</a:t>
            </a:r>
          </a:p>
          <a:p>
            <a:pPr marL="742950" lvl="1" indent="-285750" eaLnBrk="0" hangingPunct="0">
              <a:spcBef>
                <a:spcPct val="20000"/>
              </a:spcBef>
              <a:buFont typeface="Arial" charset="0"/>
              <a:buChar char="–"/>
            </a:pPr>
            <a:r>
              <a:rPr lang="pt-PT" sz="2400" dirty="0" smtClean="0"/>
              <a:t>Capacidade de trabalhar bem com outras pessoas.</a:t>
            </a:r>
          </a:p>
          <a:p>
            <a:pPr lvl="1" eaLnBrk="0" hangingPunct="0">
              <a:spcBef>
                <a:spcPct val="20000"/>
              </a:spcBef>
            </a:pPr>
            <a:endParaRPr lang="pt-PT" sz="800" dirty="0" smtClean="0"/>
          </a:p>
          <a:p>
            <a:pPr marL="342900" indent="-342900" eaLnBrk="0" hangingPunct="0">
              <a:spcBef>
                <a:spcPct val="20000"/>
              </a:spcBef>
              <a:buFont typeface="Arial" charset="0"/>
              <a:buChar char="•"/>
            </a:pPr>
            <a:r>
              <a:rPr lang="pt-PT" sz="2400" b="1" dirty="0" smtClean="0"/>
              <a:t>Competências concetuais</a:t>
            </a:r>
          </a:p>
          <a:p>
            <a:pPr marL="742950" lvl="1" indent="-285750" eaLnBrk="0" hangingPunct="0">
              <a:spcBef>
                <a:spcPct val="20000"/>
              </a:spcBef>
              <a:buFont typeface="Arial" charset="0"/>
              <a:buChar char="–"/>
            </a:pPr>
            <a:r>
              <a:rPr lang="pt-PT" sz="2400" dirty="0" smtClean="0"/>
              <a:t>Capacidade de pensar e concetualizar situações abstratas e complexas.</a:t>
            </a:r>
            <a:endParaRPr lang="pt-PT" sz="2400"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447800"/>
          </a:xfrm>
        </p:spPr>
        <p:txBody>
          <a:bodyPr>
            <a:normAutofit/>
          </a:bodyPr>
          <a:lstStyle/>
          <a:p>
            <a:pPr algn="ctr"/>
            <a:r>
              <a:rPr lang="en-US" sz="2800" dirty="0" err="1" smtClean="0"/>
              <a:t>Figura</a:t>
            </a:r>
            <a:r>
              <a:rPr lang="en-US" sz="2800" dirty="0" smtClean="0"/>
              <a:t> 1-6</a:t>
            </a:r>
            <a:br>
              <a:rPr lang="en-US" sz="2800" dirty="0" smtClean="0"/>
            </a:br>
            <a:r>
              <a:rPr lang="en-US" sz="2800" dirty="0" err="1" smtClean="0"/>
              <a:t>Competências</a:t>
            </a:r>
            <a:r>
              <a:rPr lang="en-US" sz="2800" dirty="0" smtClean="0"/>
              <a:t> </a:t>
            </a:r>
            <a:r>
              <a:rPr lang="en-US" sz="2800" dirty="0" err="1" smtClean="0"/>
              <a:t>necessárias</a:t>
            </a:r>
            <a:r>
              <a:rPr lang="en-US" sz="2800" dirty="0" smtClean="0"/>
              <a:t> </a:t>
            </a:r>
            <a:r>
              <a:rPr lang="en-US" sz="2800" dirty="0" err="1" smtClean="0"/>
              <a:t>nos</a:t>
            </a:r>
            <a:r>
              <a:rPr lang="en-US" sz="2800" dirty="0" smtClean="0"/>
              <a:t> </a:t>
            </a:r>
            <a:r>
              <a:rPr lang="en-US" sz="2800" dirty="0" err="1" smtClean="0"/>
              <a:t>diferentes</a:t>
            </a:r>
            <a:r>
              <a:rPr lang="en-US" sz="2800" dirty="0" smtClean="0"/>
              <a:t> </a:t>
            </a:r>
            <a:r>
              <a:rPr lang="en-US" sz="2800" dirty="0" err="1" smtClean="0"/>
              <a:t>níveis</a:t>
            </a:r>
            <a:r>
              <a:rPr lang="en-US" sz="2800" dirty="0" smtClean="0"/>
              <a:t> de </a:t>
            </a:r>
            <a:r>
              <a:rPr lang="en-US" sz="2800" dirty="0" err="1" smtClean="0"/>
              <a:t>gestão</a:t>
            </a:r>
            <a:r>
              <a:rPr lang="en-US" sz="2800" dirty="0" smtClean="0"/>
              <a:t> (</a:t>
            </a:r>
            <a:r>
              <a:rPr lang="en-US" sz="2800" dirty="0" err="1" smtClean="0"/>
              <a:t>KatZ</a:t>
            </a:r>
            <a:r>
              <a:rPr lang="en-US" sz="2800" dirty="0" smtClean="0"/>
              <a:t>)</a:t>
            </a:r>
            <a:endParaRPr lang="en-US" sz="2800" dirty="0"/>
          </a:p>
        </p:txBody>
      </p:sp>
      <p:pic>
        <p:nvPicPr>
          <p:cNvPr id="4098" name="Picture 2"/>
          <p:cNvPicPr>
            <a:picLocks noGrp="1" noChangeAspect="1" noChangeArrowheads="1"/>
          </p:cNvPicPr>
          <p:nvPr>
            <p:ph idx="1"/>
          </p:nvPr>
        </p:nvPicPr>
        <p:blipFill>
          <a:blip r:embed="rId2" cstate="print"/>
          <a:stretch>
            <a:fillRect/>
          </a:stretch>
        </p:blipFill>
        <p:spPr bwMode="auto">
          <a:xfrm>
            <a:off x="685800" y="1883833"/>
            <a:ext cx="7772400" cy="316653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dirty="0" smtClean="0"/>
              <a:t>1- 18</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smtClean="0"/>
              <a:t>Figura</a:t>
            </a:r>
            <a:r>
              <a:rPr lang="en-US" sz="2800" dirty="0" smtClean="0"/>
              <a:t> </a:t>
            </a:r>
            <a:r>
              <a:rPr lang="en-US" sz="2800" dirty="0"/>
              <a:t>1</a:t>
            </a:r>
            <a:r>
              <a:rPr lang="en-US" sz="2800" dirty="0" smtClean="0"/>
              <a:t>-7</a:t>
            </a:r>
            <a:br>
              <a:rPr lang="en-US" sz="2800" dirty="0" smtClean="0"/>
            </a:br>
            <a:r>
              <a:rPr lang="en-US" sz="2800" dirty="0" err="1" smtClean="0"/>
              <a:t>Competências</a:t>
            </a:r>
            <a:r>
              <a:rPr lang="en-US" sz="2800" dirty="0" smtClean="0"/>
              <a:t> </a:t>
            </a:r>
            <a:r>
              <a:rPr lang="en-US" sz="2800" dirty="0" err="1" smtClean="0"/>
              <a:t>necessárias</a:t>
            </a:r>
            <a:r>
              <a:rPr lang="en-US" sz="2800" dirty="0" smtClean="0"/>
              <a:t> </a:t>
            </a:r>
            <a:r>
              <a:rPr lang="en-US" sz="2800" dirty="0" err="1" smtClean="0"/>
              <a:t>na</a:t>
            </a:r>
            <a:r>
              <a:rPr lang="en-US" sz="2800" dirty="0" smtClean="0"/>
              <a:t> </a:t>
            </a:r>
            <a:r>
              <a:rPr lang="en-US" sz="2800" dirty="0" err="1" smtClean="0"/>
              <a:t>atualidade</a:t>
            </a:r>
            <a:endParaRPr lang="en-US" sz="2800" dirty="0"/>
          </a:p>
        </p:txBody>
      </p:sp>
      <p:sp>
        <p:nvSpPr>
          <p:cNvPr id="5" name="Slide Number Placeholder 4"/>
          <p:cNvSpPr>
            <a:spLocks noGrp="1"/>
          </p:cNvSpPr>
          <p:nvPr>
            <p:ph type="sldNum" sz="quarter" idx="12"/>
          </p:nvPr>
        </p:nvSpPr>
        <p:spPr/>
        <p:txBody>
          <a:bodyPr/>
          <a:lstStyle/>
          <a:p>
            <a:r>
              <a:rPr lang="en-US" dirty="0" smtClean="0"/>
              <a:t>1 - 19</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3" name="Picture 2"/>
          <p:cNvPicPr>
            <a:picLocks noChangeAspect="1"/>
          </p:cNvPicPr>
          <p:nvPr/>
        </p:nvPicPr>
        <p:blipFill>
          <a:blip r:embed="rId3"/>
          <a:stretch>
            <a:fillRect/>
          </a:stretch>
        </p:blipFill>
        <p:spPr>
          <a:xfrm>
            <a:off x="495300" y="1422400"/>
            <a:ext cx="8140700" cy="4000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Objetiv0s</a:t>
            </a:r>
            <a:endParaRPr lang="en-US" b="1" dirty="0"/>
          </a:p>
        </p:txBody>
      </p:sp>
      <p:sp>
        <p:nvSpPr>
          <p:cNvPr id="30721" name="Rectangle 11"/>
          <p:cNvSpPr>
            <a:spLocks noGrp="1"/>
          </p:cNvSpPr>
          <p:nvPr>
            <p:ph idx="1"/>
          </p:nvPr>
        </p:nvSpPr>
        <p:spPr/>
        <p:txBody>
          <a:bodyPr>
            <a:noAutofit/>
          </a:bodyPr>
          <a:lstStyle/>
          <a:p>
            <a:pPr marL="525780" indent="-457200" eaLnBrk="1" hangingPunct="1">
              <a:buFont typeface="+mj-lt"/>
              <a:buAutoNum type="arabicPeriod"/>
            </a:pPr>
            <a:r>
              <a:rPr lang="pt-PT" sz="2300" b="1" i="0" dirty="0" smtClean="0">
                <a:latin typeface="Arial"/>
                <a:cs typeface="Arial"/>
              </a:rPr>
              <a:t>Explicar </a:t>
            </a:r>
            <a:r>
              <a:rPr lang="pt-PT" sz="2300" dirty="0" smtClean="0">
                <a:latin typeface="Arial"/>
                <a:cs typeface="Arial"/>
              </a:rPr>
              <a:t>porque é que os gestores são importantes para as organizações</a:t>
            </a:r>
            <a:r>
              <a:rPr lang="pt-PT" sz="2300" i="0" dirty="0" smtClean="0">
                <a:latin typeface="Arial"/>
                <a:cs typeface="Arial"/>
              </a:rPr>
              <a:t>.</a:t>
            </a:r>
          </a:p>
          <a:p>
            <a:pPr marL="525780" indent="-457200" eaLnBrk="1" hangingPunct="1">
              <a:buFont typeface="+mj-lt"/>
              <a:buAutoNum type="arabicPeriod"/>
            </a:pPr>
            <a:r>
              <a:rPr lang="pt-PT" sz="2300" b="1" dirty="0" smtClean="0">
                <a:latin typeface="Arial"/>
                <a:cs typeface="Arial"/>
              </a:rPr>
              <a:t>Definir</a:t>
            </a:r>
            <a:r>
              <a:rPr lang="pt-PT" sz="2300" b="1" i="0" dirty="0" smtClean="0">
                <a:latin typeface="Arial"/>
                <a:cs typeface="Arial"/>
              </a:rPr>
              <a:t> </a:t>
            </a:r>
            <a:r>
              <a:rPr lang="pt-PT" sz="2300" dirty="0" smtClean="0">
                <a:latin typeface="Arial"/>
                <a:cs typeface="Arial"/>
              </a:rPr>
              <a:t>o que é um gestor e o que fazem os gestores</a:t>
            </a:r>
            <a:r>
              <a:rPr lang="pt-PT" sz="2300" i="0" dirty="0" smtClean="0">
                <a:latin typeface="Arial"/>
                <a:cs typeface="Arial"/>
              </a:rPr>
              <a:t>.</a:t>
            </a:r>
          </a:p>
          <a:p>
            <a:pPr marL="525780" indent="-457200" eaLnBrk="1" hangingPunct="1">
              <a:buFont typeface="+mj-lt"/>
              <a:buAutoNum type="arabicPeriod"/>
            </a:pPr>
            <a:r>
              <a:rPr lang="pt-PT" sz="2300" b="1" i="0" dirty="0" smtClean="0">
                <a:latin typeface="Arial"/>
                <a:cs typeface="Arial"/>
              </a:rPr>
              <a:t>Descrever </a:t>
            </a:r>
            <a:r>
              <a:rPr lang="pt-PT" sz="2300" dirty="0" smtClean="0">
                <a:latin typeface="Arial"/>
                <a:cs typeface="Arial"/>
              </a:rPr>
              <a:t>as funções, papéis e competências dos gestores</a:t>
            </a:r>
            <a:r>
              <a:rPr lang="pt-PT" sz="2300" i="0" dirty="0" smtClean="0">
                <a:latin typeface="Arial"/>
                <a:cs typeface="Arial"/>
              </a:rPr>
              <a:t>.</a:t>
            </a:r>
          </a:p>
          <a:p>
            <a:pPr marL="525780" indent="-457200" eaLnBrk="1" hangingPunct="1">
              <a:buFont typeface="+mj-lt"/>
              <a:buAutoNum type="arabicPeriod"/>
            </a:pPr>
            <a:r>
              <a:rPr lang="pt-PT" sz="2300" b="1" i="0" dirty="0" smtClean="0">
                <a:latin typeface="Arial"/>
                <a:cs typeface="Arial"/>
              </a:rPr>
              <a:t>Descrever </a:t>
            </a:r>
            <a:r>
              <a:rPr lang="pt-PT" sz="2300" dirty="0" smtClean="0">
                <a:latin typeface="Arial"/>
                <a:cs typeface="Arial"/>
              </a:rPr>
              <a:t>os fatores que estão a modificar e a redefinir o trabalho dos gestores</a:t>
            </a:r>
            <a:r>
              <a:rPr lang="pt-PT" sz="2300" i="0" dirty="0" smtClean="0">
                <a:latin typeface="Arial"/>
                <a:cs typeface="Arial"/>
              </a:rPr>
              <a:t>.</a:t>
            </a:r>
          </a:p>
          <a:p>
            <a:pPr marL="525780" indent="-457200" eaLnBrk="1" hangingPunct="1">
              <a:buFont typeface="+mj-lt"/>
              <a:buAutoNum type="arabicPeriod"/>
            </a:pPr>
            <a:r>
              <a:rPr lang="pt-PT" sz="2300" b="1" i="0" dirty="0" smtClean="0">
                <a:latin typeface="Arial"/>
                <a:cs typeface="Arial"/>
              </a:rPr>
              <a:t>Explicar </a:t>
            </a:r>
            <a:r>
              <a:rPr lang="pt-PT" sz="2300" dirty="0" smtClean="0">
                <a:latin typeface="Arial"/>
                <a:cs typeface="Arial"/>
              </a:rPr>
              <a:t>o interesse de estudar a gestão</a:t>
            </a:r>
            <a:r>
              <a:rPr lang="pt-PT" sz="2300" i="0" dirty="0" smtClean="0">
                <a:latin typeface="Arial"/>
                <a:cs typeface="Arial"/>
              </a:rPr>
              <a:t>.</a:t>
            </a:r>
          </a:p>
        </p:txBody>
      </p:sp>
      <p:sp>
        <p:nvSpPr>
          <p:cNvPr id="6" name="Slide Number Placeholder 5"/>
          <p:cNvSpPr>
            <a:spLocks noGrp="1"/>
          </p:cNvSpPr>
          <p:nvPr>
            <p:ph type="sldNum" sz="quarter" idx="12"/>
          </p:nvPr>
        </p:nvSpPr>
        <p:spPr/>
        <p:txBody>
          <a:bodyPr/>
          <a:lstStyle/>
          <a:p>
            <a:r>
              <a:rPr lang="en-US" dirty="0" smtClean="0"/>
              <a:t>1 - 2</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ctrTitle"/>
          </p:nvPr>
        </p:nvSpPr>
        <p:spPr>
          <a:xfrm>
            <a:off x="457200" y="0"/>
            <a:ext cx="8305800" cy="1143000"/>
          </a:xfrm>
        </p:spPr>
        <p:txBody>
          <a:bodyPr>
            <a:noAutofit/>
          </a:bodyPr>
          <a:lstStyle/>
          <a:p>
            <a:pPr algn="ctr"/>
            <a:r>
              <a:rPr lang="en-US" sz="2800" dirty="0" err="1" smtClean="0"/>
              <a:t>Figura</a:t>
            </a:r>
            <a:r>
              <a:rPr lang="en-US" sz="2800" dirty="0" smtClean="0"/>
              <a:t> 1-8</a:t>
            </a:r>
            <a:br>
              <a:rPr lang="en-US" sz="2800" dirty="0" smtClean="0"/>
            </a:br>
            <a:r>
              <a:rPr lang="en-US" sz="2800" dirty="0" err="1" smtClean="0"/>
              <a:t>Desafios</a:t>
            </a:r>
            <a:r>
              <a:rPr lang="en-US" sz="2800" dirty="0" smtClean="0"/>
              <a:t> </a:t>
            </a:r>
            <a:r>
              <a:rPr lang="en-US" sz="2800" dirty="0" err="1" smtClean="0"/>
              <a:t>atuais</a:t>
            </a:r>
            <a:r>
              <a:rPr lang="en-US" sz="2800" dirty="0" smtClean="0"/>
              <a:t> no </a:t>
            </a:r>
            <a:r>
              <a:rPr lang="en-US" sz="2800" dirty="0" err="1" smtClean="0"/>
              <a:t>trabalho</a:t>
            </a:r>
            <a:r>
              <a:rPr lang="en-US" sz="2800" dirty="0" smtClean="0"/>
              <a:t> dos </a:t>
            </a:r>
            <a:r>
              <a:rPr lang="en-US" sz="2800" dirty="0" err="1" smtClean="0"/>
              <a:t>gestores</a:t>
            </a:r>
            <a:endParaRPr lang="en-US" sz="2800" dirty="0" smtClean="0">
              <a:latin typeface="Calibri" pitchFamily="34" charset="0"/>
            </a:endParaRPr>
          </a:p>
        </p:txBody>
      </p:sp>
      <p:sp>
        <p:nvSpPr>
          <p:cNvPr id="4" name="Slide Number Placeholder 3"/>
          <p:cNvSpPr>
            <a:spLocks noGrp="1"/>
          </p:cNvSpPr>
          <p:nvPr>
            <p:ph type="sldNum" sz="quarter" idx="12"/>
          </p:nvPr>
        </p:nvSpPr>
        <p:spPr>
          <a:xfrm>
            <a:off x="8458200" y="6416675"/>
            <a:ext cx="457200" cy="365125"/>
          </a:xfrm>
        </p:spPr>
        <p:txBody>
          <a:bodyPr/>
          <a:lstStyle/>
          <a:p>
            <a:r>
              <a:rPr lang="en-US" dirty="0" smtClean="0"/>
              <a:t>1 -20</a:t>
            </a:r>
            <a:endParaRPr lang="en-US" dirty="0"/>
          </a:p>
        </p:txBody>
      </p:sp>
      <p:pic>
        <p:nvPicPr>
          <p:cNvPr id="66562" name="Picture 2"/>
          <p:cNvPicPr>
            <a:picLocks noChangeAspect="1" noChangeArrowheads="1"/>
          </p:cNvPicPr>
          <p:nvPr/>
        </p:nvPicPr>
        <p:blipFill>
          <a:blip r:embed="rId3" cstate="print"/>
          <a:srcRect/>
          <a:stretch>
            <a:fillRect/>
          </a:stretch>
        </p:blipFill>
        <p:spPr bwMode="auto">
          <a:xfrm>
            <a:off x="457200" y="1463674"/>
            <a:ext cx="8153400" cy="5394325"/>
          </a:xfrm>
          <a:prstGeom prst="rect">
            <a:avLst/>
          </a:prstGeom>
          <a:noFill/>
          <a:ln w="9525">
            <a:noFill/>
            <a:miter lim="800000"/>
            <a:headEnd/>
            <a:tailEnd/>
          </a:ln>
        </p:spPr>
      </p:pic>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ctrTitle"/>
          </p:nvPr>
        </p:nvSpPr>
        <p:spPr>
          <a:xfrm>
            <a:off x="457200" y="152400"/>
            <a:ext cx="7010400" cy="914400"/>
          </a:xfrm>
        </p:spPr>
        <p:txBody>
          <a:bodyPr>
            <a:normAutofit/>
          </a:bodyPr>
          <a:lstStyle/>
          <a:p>
            <a:r>
              <a:rPr lang="en-US" sz="3200" dirty="0" smtClean="0"/>
              <a:t>A </a:t>
            </a:r>
            <a:r>
              <a:rPr lang="en-US" sz="3200" dirty="0" err="1" smtClean="0"/>
              <a:t>importância</a:t>
            </a:r>
            <a:r>
              <a:rPr lang="en-US" sz="3200" dirty="0" smtClean="0"/>
              <a:t> dos </a:t>
            </a:r>
            <a:r>
              <a:rPr lang="en-US" sz="3200" dirty="0" err="1" smtClean="0"/>
              <a:t>clientes</a:t>
            </a:r>
            <a:endParaRPr lang="en-US" sz="32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1 -21</a:t>
            </a:r>
            <a:endParaRPr lang="en-US" dirty="0"/>
          </a:p>
        </p:txBody>
      </p:sp>
      <p:sp>
        <p:nvSpPr>
          <p:cNvPr id="68610" name="Rectangle 3"/>
          <p:cNvSpPr txBox="1">
            <a:spLocks/>
          </p:cNvSpPr>
          <p:nvPr/>
        </p:nvSpPr>
        <p:spPr bwMode="auto">
          <a:xfrm>
            <a:off x="228600" y="1600200"/>
            <a:ext cx="8458200" cy="38100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Clientes – </a:t>
            </a:r>
            <a:r>
              <a:rPr lang="pt-PT" sz="2400" dirty="0" smtClean="0"/>
              <a:t>a razão de ser das organizações.</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Gerir as relações com os clientes é da responsabilidade de todos os gestores e empregados.</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Uma qualidade de serviço ao cliente consistente é essencial para a sobrevivência.</a:t>
            </a:r>
            <a:endParaRPr lang="pt-PT" sz="2400"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457200" y="457200"/>
            <a:ext cx="7543800" cy="685802"/>
          </a:xfrm>
        </p:spPr>
        <p:txBody>
          <a:bodyPr>
            <a:normAutofit/>
          </a:bodyPr>
          <a:lstStyle/>
          <a:p>
            <a:r>
              <a:rPr lang="en-US" sz="3200" dirty="0" smtClean="0"/>
              <a:t>A </a:t>
            </a:r>
            <a:r>
              <a:rPr lang="en-US" sz="3200" dirty="0" err="1" smtClean="0"/>
              <a:t>importância</a:t>
            </a:r>
            <a:r>
              <a:rPr lang="en-US" sz="3200" dirty="0" smtClean="0"/>
              <a:t> dos media</a:t>
            </a:r>
            <a:endParaRPr lang="en-US" sz="3200" dirty="0" smtClean="0">
              <a:latin typeface="Calibri" pitchFamily="34" charset="0"/>
            </a:endParaRPr>
          </a:p>
        </p:txBody>
      </p:sp>
      <p:sp>
        <p:nvSpPr>
          <p:cNvPr id="4" name="Slide Number Placeholder 3"/>
          <p:cNvSpPr>
            <a:spLocks noGrp="1"/>
          </p:cNvSpPr>
          <p:nvPr>
            <p:ph type="sldNum" sz="quarter" idx="12"/>
          </p:nvPr>
        </p:nvSpPr>
        <p:spPr>
          <a:xfrm>
            <a:off x="8458200" y="6454775"/>
            <a:ext cx="457200" cy="365125"/>
          </a:xfrm>
        </p:spPr>
        <p:txBody>
          <a:bodyPr/>
          <a:lstStyle/>
          <a:p>
            <a:r>
              <a:rPr lang="en-US" dirty="0" smtClean="0"/>
              <a:t>1 -22</a:t>
            </a:r>
            <a:endParaRPr lang="en-US" dirty="0"/>
          </a:p>
        </p:txBody>
      </p:sp>
      <p:sp>
        <p:nvSpPr>
          <p:cNvPr id="70658" name="Rectangle 3"/>
          <p:cNvSpPr txBox="1">
            <a:spLocks/>
          </p:cNvSpPr>
          <p:nvPr/>
        </p:nvSpPr>
        <p:spPr bwMode="auto">
          <a:xfrm>
            <a:off x="457200" y="1600200"/>
            <a:ext cx="8229600" cy="36576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Redes sociais (digitais)</a:t>
            </a:r>
          </a:p>
          <a:p>
            <a:pPr marL="342900" indent="-342900" algn="just" eaLnBrk="0" hangingPunct="0">
              <a:spcBef>
                <a:spcPct val="20000"/>
              </a:spcBef>
              <a:buFont typeface="Arial" charset="0"/>
              <a:buChar char="•"/>
            </a:pPr>
            <a:endParaRPr lang="pt-PT" sz="800" b="1" dirty="0" smtClean="0"/>
          </a:p>
          <a:p>
            <a:pPr lvl="1" algn="just" eaLnBrk="0" hangingPunct="0">
              <a:spcBef>
                <a:spcPct val="20000"/>
              </a:spcBef>
            </a:pPr>
            <a:r>
              <a:rPr lang="pt-PT" sz="2400" dirty="0" smtClean="0"/>
              <a:t>Formas de comunicação eletrónica através das quais os utilizadores podem criar comunidades </a:t>
            </a:r>
            <a:r>
              <a:rPr lang="pt-PT" sz="2400" i="1" dirty="0" smtClean="0"/>
              <a:t>online,</a:t>
            </a:r>
            <a:r>
              <a:rPr lang="pt-PT" sz="2400" dirty="0" smtClean="0"/>
              <a:t> para partilhar ideias, informação, mensagens pessoais e outros conteúdos.</a:t>
            </a:r>
            <a:endParaRPr lang="pt-PT" sz="2400"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457200" y="228600"/>
            <a:ext cx="7772400" cy="914400"/>
          </a:xfrm>
        </p:spPr>
        <p:txBody>
          <a:bodyPr>
            <a:normAutofit/>
          </a:bodyPr>
          <a:lstStyle/>
          <a:p>
            <a:r>
              <a:rPr lang="en-US" sz="3200" dirty="0" smtClean="0"/>
              <a:t>A </a:t>
            </a:r>
            <a:r>
              <a:rPr lang="en-US" sz="3200" dirty="0" err="1" smtClean="0"/>
              <a:t>importância</a:t>
            </a:r>
            <a:r>
              <a:rPr lang="en-US" sz="3200" dirty="0" smtClean="0"/>
              <a:t> da </a:t>
            </a:r>
            <a:r>
              <a:rPr lang="en-US" sz="3200" dirty="0" err="1" smtClean="0"/>
              <a:t>inovação</a:t>
            </a:r>
            <a:endParaRPr lang="en-US" sz="3200" dirty="0" smtClean="0">
              <a:latin typeface="Calibri" pitchFamily="34" charset="0"/>
            </a:endParaRPr>
          </a:p>
        </p:txBody>
      </p:sp>
      <p:sp>
        <p:nvSpPr>
          <p:cNvPr id="4" name="Slide Number Placeholder 3"/>
          <p:cNvSpPr>
            <a:spLocks noGrp="1"/>
          </p:cNvSpPr>
          <p:nvPr>
            <p:ph type="sldNum" sz="quarter" idx="12"/>
          </p:nvPr>
        </p:nvSpPr>
        <p:spPr>
          <a:xfrm>
            <a:off x="8572500" y="6454775"/>
            <a:ext cx="457200" cy="365125"/>
          </a:xfrm>
        </p:spPr>
        <p:txBody>
          <a:bodyPr/>
          <a:lstStyle/>
          <a:p>
            <a:r>
              <a:rPr lang="en-US" dirty="0" smtClean="0"/>
              <a:t>1 -23</a:t>
            </a:r>
            <a:endParaRPr lang="en-US" dirty="0"/>
          </a:p>
        </p:txBody>
      </p:sp>
      <p:sp>
        <p:nvSpPr>
          <p:cNvPr id="72706" name="Rectangle 3"/>
          <p:cNvSpPr txBox="1">
            <a:spLocks/>
          </p:cNvSpPr>
          <p:nvPr/>
        </p:nvSpPr>
        <p:spPr bwMode="auto">
          <a:xfrm>
            <a:off x="381000" y="1524000"/>
            <a:ext cx="8420100" cy="3657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Inovação</a:t>
            </a:r>
          </a:p>
          <a:p>
            <a:pPr marL="342900" indent="-342900" eaLnBrk="0" hangingPunct="0">
              <a:spcBef>
                <a:spcPct val="20000"/>
              </a:spcBef>
              <a:buFont typeface="Arial" charset="0"/>
              <a:buChar char="•"/>
            </a:pPr>
            <a:endParaRPr lang="pt-PT" sz="800" b="1" dirty="0" smtClean="0"/>
          </a:p>
          <a:p>
            <a:pPr marL="742950" lvl="1" indent="-285750" eaLnBrk="0" hangingPunct="0">
              <a:spcBef>
                <a:spcPct val="20000"/>
              </a:spcBef>
              <a:buFont typeface="Arial" charset="0"/>
              <a:buChar char="–"/>
            </a:pPr>
            <a:r>
              <a:rPr lang="pt-PT" sz="2400" dirty="0" smtClean="0"/>
              <a:t>Fazer as coisas de modo diferente, explorar novos territórios e correr riscos.</a:t>
            </a:r>
          </a:p>
          <a:p>
            <a:pPr marL="742950" lvl="1" indent="-285750" eaLnBrk="0" hangingPunct="0">
              <a:spcBef>
                <a:spcPct val="20000"/>
              </a:spcBef>
              <a:buFont typeface="Arial" charset="0"/>
              <a:buChar char="–"/>
            </a:pPr>
            <a:endParaRPr lang="pt-PT" sz="800" dirty="0" smtClean="0"/>
          </a:p>
          <a:p>
            <a:pPr marL="742950" lvl="1" indent="-285750" eaLnBrk="0" hangingPunct="0">
              <a:spcBef>
                <a:spcPct val="20000"/>
              </a:spcBef>
              <a:buFont typeface="Arial" charset="0"/>
              <a:buChar char="–"/>
            </a:pPr>
            <a:r>
              <a:rPr lang="pt-PT" sz="2400" dirty="0" smtClean="0"/>
              <a:t>Os gestores devem encorajar os empregados a estarem atentos e a agirem rapidamente, quando ocorrem oportunidades de inovação.</a:t>
            </a:r>
            <a:endParaRPr lang="pt-PT" sz="2400"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ctrTitle"/>
          </p:nvPr>
        </p:nvSpPr>
        <p:spPr>
          <a:xfrm>
            <a:off x="457200" y="304800"/>
            <a:ext cx="8001000" cy="762000"/>
          </a:xfrm>
        </p:spPr>
        <p:txBody>
          <a:bodyPr>
            <a:normAutofit/>
          </a:bodyPr>
          <a:lstStyle/>
          <a:p>
            <a:r>
              <a:rPr lang="en-US" sz="3200" dirty="0" smtClean="0"/>
              <a:t>A </a:t>
            </a:r>
            <a:r>
              <a:rPr lang="en-US" sz="3200" dirty="0" err="1" smtClean="0"/>
              <a:t>importância</a:t>
            </a:r>
            <a:r>
              <a:rPr lang="en-US" sz="3200" dirty="0" smtClean="0"/>
              <a:t> da </a:t>
            </a:r>
            <a:r>
              <a:rPr lang="en-US" sz="3200" dirty="0" err="1" smtClean="0"/>
              <a:t>sustentabilidade</a:t>
            </a:r>
            <a:endParaRPr lang="en-US" sz="32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1 -24</a:t>
            </a:r>
            <a:endParaRPr lang="en-US" dirty="0"/>
          </a:p>
        </p:txBody>
      </p:sp>
      <p:sp>
        <p:nvSpPr>
          <p:cNvPr id="74754" name="Rectangle 3"/>
          <p:cNvSpPr txBox="1">
            <a:spLocks/>
          </p:cNvSpPr>
          <p:nvPr/>
        </p:nvSpPr>
        <p:spPr bwMode="auto">
          <a:xfrm>
            <a:off x="457200" y="1447801"/>
            <a:ext cx="8229600" cy="3733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Sustentabilidade</a:t>
            </a:r>
          </a:p>
          <a:p>
            <a:pPr eaLnBrk="0" hangingPunct="0">
              <a:spcBef>
                <a:spcPct val="20000"/>
              </a:spcBef>
            </a:pPr>
            <a:endParaRPr lang="pt-PT" sz="800" b="1" dirty="0"/>
          </a:p>
          <a:p>
            <a:pPr marL="363538" algn="just" eaLnBrk="0" hangingPunct="0">
              <a:spcBef>
                <a:spcPct val="20000"/>
              </a:spcBef>
            </a:pPr>
            <a:r>
              <a:rPr lang="pt-PT" sz="2400" dirty="0" smtClean="0"/>
              <a:t>Capacidade da organização para atingir os seus objetivos de negócio e aumentar o seu valor de mercado, no </a:t>
            </a:r>
            <a:r>
              <a:rPr lang="pt-PT" sz="2400" b="1" dirty="0" smtClean="0"/>
              <a:t>longo prazo,</a:t>
            </a:r>
            <a:r>
              <a:rPr lang="pt-PT" sz="2400" dirty="0" smtClean="0"/>
              <a:t> através da integração de oportunidades económicas, ambientais e sociais nas suas estratégias de negócio.</a:t>
            </a:r>
            <a:endParaRPr lang="pt-PT" sz="2400"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p:nvPr>
        </p:nvSpPr>
        <p:spPr>
          <a:xfrm>
            <a:off x="431800" y="381000"/>
            <a:ext cx="8229600" cy="609600"/>
          </a:xfrm>
        </p:spPr>
        <p:txBody>
          <a:bodyPr>
            <a:normAutofit fontScale="90000"/>
          </a:bodyPr>
          <a:lstStyle/>
          <a:p>
            <a:pPr algn="ctr"/>
            <a:r>
              <a:rPr lang="en-US" dirty="0" err="1" smtClean="0"/>
              <a:t>Qual</a:t>
            </a:r>
            <a:r>
              <a:rPr lang="en-US" dirty="0" smtClean="0"/>
              <a:t> o </a:t>
            </a:r>
            <a:r>
              <a:rPr lang="en-US" dirty="0" err="1" smtClean="0"/>
              <a:t>interesse</a:t>
            </a:r>
            <a:r>
              <a:rPr lang="en-US" dirty="0" smtClean="0"/>
              <a:t> de </a:t>
            </a:r>
            <a:r>
              <a:rPr lang="en-US" dirty="0" err="1" smtClean="0"/>
              <a:t>estudar</a:t>
            </a:r>
            <a:r>
              <a:rPr lang="en-US" dirty="0" smtClean="0"/>
              <a:t> a </a:t>
            </a:r>
            <a:r>
              <a:rPr lang="en-US" dirty="0" err="1" smtClean="0"/>
              <a:t>gestão</a:t>
            </a:r>
            <a:r>
              <a:rPr lang="en-US" dirty="0" smtClean="0"/>
              <a:t>?</a:t>
            </a: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1 -25</a:t>
            </a:r>
            <a:endParaRPr lang="en-US" dirty="0"/>
          </a:p>
        </p:txBody>
      </p:sp>
      <p:sp>
        <p:nvSpPr>
          <p:cNvPr id="76802" name="Rectangle 3"/>
          <p:cNvSpPr txBox="1">
            <a:spLocks/>
          </p:cNvSpPr>
          <p:nvPr/>
        </p:nvSpPr>
        <p:spPr bwMode="auto">
          <a:xfrm>
            <a:off x="431800" y="1371600"/>
            <a:ext cx="8229600" cy="3835401"/>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smtClean="0"/>
              <a:t>Universalidade da gestão</a:t>
            </a:r>
          </a:p>
          <a:p>
            <a:pPr eaLnBrk="0" hangingPunct="0">
              <a:spcBef>
                <a:spcPct val="20000"/>
              </a:spcBef>
            </a:pPr>
            <a:endParaRPr lang="pt-PT" sz="800" b="1" dirty="0" smtClean="0"/>
          </a:p>
          <a:p>
            <a:pPr marL="363538" lvl="1" indent="-363538" eaLnBrk="0" hangingPunct="0">
              <a:spcBef>
                <a:spcPct val="20000"/>
              </a:spcBef>
              <a:buFont typeface="Arial" charset="0"/>
              <a:buChar char="–"/>
            </a:pPr>
            <a:r>
              <a:rPr lang="pt-PT" sz="2400" dirty="0" smtClean="0"/>
              <a:t>A gestão é necessária </a:t>
            </a:r>
          </a:p>
          <a:p>
            <a:pPr marL="627063" lvl="2" indent="-263525" eaLnBrk="0" hangingPunct="0">
              <a:spcBef>
                <a:spcPct val="20000"/>
              </a:spcBef>
              <a:buFont typeface="Arial" charset="0"/>
              <a:buChar char="•"/>
            </a:pPr>
            <a:r>
              <a:rPr lang="pt-PT" sz="2400" dirty="0" smtClean="0"/>
              <a:t>em todos os </a:t>
            </a:r>
            <a:r>
              <a:rPr lang="pt-PT" sz="2400" u="sng" dirty="0" smtClean="0"/>
              <a:t>tipos</a:t>
            </a:r>
            <a:r>
              <a:rPr lang="pt-PT" sz="2400" dirty="0" smtClean="0"/>
              <a:t> e </a:t>
            </a:r>
            <a:r>
              <a:rPr lang="pt-PT" sz="2400" u="sng" dirty="0" smtClean="0"/>
              <a:t>tamanhos</a:t>
            </a:r>
            <a:r>
              <a:rPr lang="pt-PT" sz="2400" dirty="0" smtClean="0"/>
              <a:t> de organização</a:t>
            </a:r>
          </a:p>
          <a:p>
            <a:pPr marL="627063" lvl="2" indent="-263525" eaLnBrk="0" hangingPunct="0">
              <a:spcBef>
                <a:spcPct val="20000"/>
              </a:spcBef>
              <a:buFont typeface="Arial" charset="0"/>
              <a:buChar char="•"/>
            </a:pPr>
            <a:r>
              <a:rPr lang="pt-PT" sz="2400" dirty="0" smtClean="0"/>
              <a:t>em todos os </a:t>
            </a:r>
            <a:r>
              <a:rPr lang="pt-PT" sz="2400" u="sng" dirty="0" smtClean="0"/>
              <a:t>níveis</a:t>
            </a:r>
            <a:r>
              <a:rPr lang="pt-PT" sz="2400" dirty="0" smtClean="0"/>
              <a:t> da organização</a:t>
            </a:r>
          </a:p>
          <a:p>
            <a:pPr marL="627063" lvl="2" indent="-263525" eaLnBrk="0" hangingPunct="0">
              <a:spcBef>
                <a:spcPct val="20000"/>
              </a:spcBef>
              <a:buFont typeface="Arial" charset="0"/>
              <a:buChar char="•"/>
            </a:pPr>
            <a:r>
              <a:rPr lang="pt-PT" sz="2400" dirty="0" smtClean="0"/>
              <a:t>em todas as </a:t>
            </a:r>
            <a:r>
              <a:rPr lang="pt-PT" sz="2400" u="sng" dirty="0" smtClean="0"/>
              <a:t>áreas</a:t>
            </a:r>
            <a:r>
              <a:rPr lang="pt-PT" sz="2400" dirty="0" smtClean="0"/>
              <a:t> da organização</a:t>
            </a:r>
          </a:p>
          <a:p>
            <a:pPr marL="627063" lvl="2" indent="-263525" eaLnBrk="0" hangingPunct="0">
              <a:spcBef>
                <a:spcPct val="20000"/>
              </a:spcBef>
              <a:buFont typeface="Arial" charset="0"/>
              <a:buChar char="•"/>
            </a:pPr>
            <a:r>
              <a:rPr lang="pt-PT" sz="2400" dirty="0" smtClean="0"/>
              <a:t>Em todas as organizações, independentemente da sua </a:t>
            </a:r>
            <a:r>
              <a:rPr lang="pt-PT" sz="2400" u="sng" dirty="0" smtClean="0"/>
              <a:t>localização</a:t>
            </a:r>
            <a:r>
              <a:rPr lang="pt-PT" sz="2400" dirty="0" smtClean="0"/>
              <a:t>.</a:t>
            </a:r>
            <a:endParaRPr lang="pt-PT" sz="2400"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ctrTitle"/>
          </p:nvPr>
        </p:nvSpPr>
        <p:spPr>
          <a:xfrm>
            <a:off x="1066800" y="0"/>
            <a:ext cx="7391400" cy="1219200"/>
          </a:xfrm>
        </p:spPr>
        <p:txBody>
          <a:bodyPr>
            <a:normAutofit/>
          </a:bodyPr>
          <a:lstStyle/>
          <a:p>
            <a:pPr algn="ctr"/>
            <a:r>
              <a:rPr lang="en-US" sz="3200" dirty="0" err="1" smtClean="0"/>
              <a:t>Figura</a:t>
            </a:r>
            <a:r>
              <a:rPr lang="en-US" sz="3200" dirty="0" smtClean="0"/>
              <a:t> 1-9</a:t>
            </a:r>
            <a:br>
              <a:rPr lang="en-US" sz="3200" dirty="0" smtClean="0"/>
            </a:br>
            <a:r>
              <a:rPr lang="en-US" sz="3200" dirty="0" err="1" smtClean="0"/>
              <a:t>Universalidade</a:t>
            </a:r>
            <a:r>
              <a:rPr lang="en-US" sz="3200" dirty="0" smtClean="0"/>
              <a:t> da </a:t>
            </a:r>
            <a:r>
              <a:rPr lang="en-US" sz="3200" dirty="0" err="1" smtClean="0"/>
              <a:t>gestão</a:t>
            </a:r>
            <a:endParaRPr lang="en-US" sz="32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1 -26</a:t>
            </a:r>
            <a:endParaRPr lang="en-US" dirty="0"/>
          </a:p>
        </p:txBody>
      </p:sp>
      <p:sp>
        <p:nvSpPr>
          <p:cNvPr id="78850" name="Rectangle 3"/>
          <p:cNvSpPr txBox="1">
            <a:spLocks/>
          </p:cNvSpPr>
          <p:nvPr/>
        </p:nvSpPr>
        <p:spPr bwMode="auto">
          <a:xfrm>
            <a:off x="457200" y="2133599"/>
            <a:ext cx="8229600" cy="3276602"/>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3" name="Picture 2"/>
          <p:cNvPicPr>
            <a:picLocks noChangeAspect="1"/>
          </p:cNvPicPr>
          <p:nvPr/>
        </p:nvPicPr>
        <p:blipFill>
          <a:blip r:embed="rId3"/>
          <a:stretch>
            <a:fillRect/>
          </a:stretch>
        </p:blipFill>
        <p:spPr>
          <a:xfrm>
            <a:off x="0" y="1168400"/>
            <a:ext cx="9144000" cy="451217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ctrTitle"/>
          </p:nvPr>
        </p:nvSpPr>
        <p:spPr>
          <a:xfrm>
            <a:off x="914400" y="25400"/>
            <a:ext cx="7543800" cy="965200"/>
          </a:xfrm>
        </p:spPr>
        <p:txBody>
          <a:bodyPr>
            <a:normAutofit/>
          </a:bodyPr>
          <a:lstStyle/>
          <a:p>
            <a:r>
              <a:rPr lang="en-US" sz="3200" dirty="0" err="1" smtClean="0"/>
              <a:t>Desafios</a:t>
            </a:r>
            <a:endParaRPr lang="en-US" sz="32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1 -27</a:t>
            </a:r>
            <a:endParaRPr lang="en-US" dirty="0"/>
          </a:p>
        </p:txBody>
      </p:sp>
      <p:sp>
        <p:nvSpPr>
          <p:cNvPr id="80898" name="Rectangle 3"/>
          <p:cNvSpPr txBox="1">
            <a:spLocks/>
          </p:cNvSpPr>
          <p:nvPr/>
        </p:nvSpPr>
        <p:spPr bwMode="auto">
          <a:xfrm>
            <a:off x="457200" y="1295400"/>
            <a:ext cx="8229600" cy="3886200"/>
          </a:xfrm>
          <a:prstGeom prst="rect">
            <a:avLst/>
          </a:prstGeom>
          <a:noFill/>
          <a:ln w="9525">
            <a:noFill/>
            <a:miter lim="800000"/>
            <a:headEnd/>
            <a:tailEnd/>
          </a:ln>
        </p:spPr>
        <p:txBody>
          <a:bodyPr/>
          <a:lstStyle/>
          <a:p>
            <a:pPr marL="742950" lvl="1" indent="-285750" eaLnBrk="0" hangingPunct="0">
              <a:spcBef>
                <a:spcPct val="20000"/>
              </a:spcBef>
              <a:buFont typeface="Arial" charset="0"/>
              <a:buChar char="–"/>
            </a:pPr>
            <a:r>
              <a:rPr lang="pt-PT" sz="2400" dirty="0" smtClean="0"/>
              <a:t>Pode ser um trabalho que ninguém </a:t>
            </a:r>
            <a:r>
              <a:rPr lang="pt-PT" sz="2400" dirty="0" smtClean="0"/>
              <a:t>reconhece.</a:t>
            </a:r>
            <a:endParaRPr lang="pt-PT" sz="2400" dirty="0" smtClean="0"/>
          </a:p>
          <a:p>
            <a:pPr marL="742950" lvl="1" indent="-285750" eaLnBrk="0" hangingPunct="0">
              <a:spcBef>
                <a:spcPct val="20000"/>
              </a:spcBef>
              <a:buFont typeface="Arial" charset="0"/>
              <a:buChar char="–"/>
            </a:pPr>
            <a:endParaRPr lang="pt-PT" sz="800" dirty="0" smtClean="0"/>
          </a:p>
          <a:p>
            <a:pPr marL="742950" lvl="1" indent="-285750" eaLnBrk="0" hangingPunct="0">
              <a:spcBef>
                <a:spcPct val="20000"/>
              </a:spcBef>
              <a:buFont typeface="Arial" charset="0"/>
              <a:buChar char="–"/>
            </a:pPr>
            <a:r>
              <a:rPr lang="pt-PT" sz="2400" dirty="0" smtClean="0"/>
              <a:t>Pode incluir muitas tarefas </a:t>
            </a:r>
            <a:r>
              <a:rPr lang="pt-PT" sz="2400" dirty="0" smtClean="0"/>
              <a:t>administrativas. </a:t>
            </a:r>
            <a:endParaRPr lang="pt-PT" sz="2400" dirty="0" smtClean="0"/>
          </a:p>
          <a:p>
            <a:pPr marL="742950" lvl="1" indent="-285750" eaLnBrk="0" hangingPunct="0">
              <a:spcBef>
                <a:spcPct val="20000"/>
              </a:spcBef>
              <a:buFont typeface="Arial" charset="0"/>
              <a:buChar char="–"/>
            </a:pPr>
            <a:endParaRPr lang="pt-PT" sz="800" dirty="0" smtClean="0"/>
          </a:p>
          <a:p>
            <a:pPr marL="742950" lvl="1" indent="-285750" eaLnBrk="0" hangingPunct="0">
              <a:spcBef>
                <a:spcPct val="20000"/>
              </a:spcBef>
              <a:buFont typeface="Arial" charset="0"/>
              <a:buChar char="–"/>
            </a:pPr>
            <a:r>
              <a:rPr lang="pt-PT" sz="2400" dirty="0" smtClean="0"/>
              <a:t>Passar grande parte do tempo em reuniões e ser constantemente </a:t>
            </a:r>
            <a:r>
              <a:rPr lang="pt-PT" sz="2400" dirty="0" smtClean="0"/>
              <a:t>interrompido. </a:t>
            </a:r>
            <a:endParaRPr lang="pt-PT" sz="2400" dirty="0" smtClean="0"/>
          </a:p>
          <a:p>
            <a:pPr marL="742950" lvl="1" indent="-285750" eaLnBrk="0" hangingPunct="0">
              <a:spcBef>
                <a:spcPct val="20000"/>
              </a:spcBef>
              <a:buFont typeface="Arial" charset="0"/>
              <a:buChar char="–"/>
            </a:pPr>
            <a:endParaRPr lang="pt-PT" sz="800" dirty="0" smtClean="0"/>
          </a:p>
          <a:p>
            <a:pPr marL="742950" lvl="1" indent="-285750" eaLnBrk="0" hangingPunct="0">
              <a:spcBef>
                <a:spcPct val="20000"/>
              </a:spcBef>
              <a:buFont typeface="Arial" charset="0"/>
              <a:buChar char="–"/>
            </a:pPr>
            <a:r>
              <a:rPr lang="pt-PT" sz="2400" dirty="0" smtClean="0"/>
              <a:t>Ter de lidar com pessoas com personalidades muito </a:t>
            </a:r>
            <a:r>
              <a:rPr lang="pt-PT" sz="2400" dirty="0" smtClean="0"/>
              <a:t>distintas. </a:t>
            </a:r>
            <a:endParaRPr lang="pt-PT" sz="2400" dirty="0" smtClean="0"/>
          </a:p>
          <a:p>
            <a:pPr marL="742950" lvl="1" indent="-285750" eaLnBrk="0" hangingPunct="0">
              <a:spcBef>
                <a:spcPct val="20000"/>
              </a:spcBef>
              <a:buFont typeface="Arial" charset="0"/>
              <a:buChar char="–"/>
            </a:pPr>
            <a:endParaRPr lang="pt-PT" sz="800" dirty="0" smtClean="0"/>
          </a:p>
          <a:p>
            <a:pPr marL="742950" lvl="1" indent="-285750" eaLnBrk="0" hangingPunct="0">
              <a:spcBef>
                <a:spcPct val="20000"/>
              </a:spcBef>
              <a:buFont typeface="Arial" charset="0"/>
              <a:buChar char="–"/>
            </a:pPr>
            <a:r>
              <a:rPr lang="pt-PT" sz="2400" dirty="0" smtClean="0"/>
              <a:t>Ter de lidar com recursos </a:t>
            </a:r>
            <a:r>
              <a:rPr lang="pt-PT" sz="2400" dirty="0" smtClean="0"/>
              <a:t>limitados.</a:t>
            </a:r>
            <a:endParaRPr lang="pt-PT" sz="2400"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ctrTitle"/>
          </p:nvPr>
        </p:nvSpPr>
        <p:spPr>
          <a:xfrm>
            <a:off x="762000" y="76200"/>
            <a:ext cx="6858000" cy="914400"/>
          </a:xfrm>
        </p:spPr>
        <p:txBody>
          <a:bodyPr>
            <a:normAutofit/>
          </a:bodyPr>
          <a:lstStyle/>
          <a:p>
            <a:r>
              <a:rPr lang="en-US" sz="3200" dirty="0" err="1" smtClean="0"/>
              <a:t>Benefícios</a:t>
            </a:r>
            <a:endParaRPr lang="en-US" sz="3200" dirty="0"/>
          </a:p>
        </p:txBody>
      </p:sp>
      <p:sp>
        <p:nvSpPr>
          <p:cNvPr id="4" name="Slide Number Placeholder 3"/>
          <p:cNvSpPr>
            <a:spLocks noGrp="1"/>
          </p:cNvSpPr>
          <p:nvPr>
            <p:ph type="sldNum" sz="quarter" idx="12"/>
          </p:nvPr>
        </p:nvSpPr>
        <p:spPr/>
        <p:txBody>
          <a:bodyPr/>
          <a:lstStyle/>
          <a:p>
            <a:r>
              <a:rPr lang="en-US" dirty="0" smtClean="0"/>
              <a:t>1 -28</a:t>
            </a:r>
            <a:endParaRPr lang="en-US" dirty="0"/>
          </a:p>
        </p:txBody>
      </p:sp>
      <p:sp>
        <p:nvSpPr>
          <p:cNvPr id="82946" name="Rectangle 3"/>
          <p:cNvSpPr txBox="1">
            <a:spLocks/>
          </p:cNvSpPr>
          <p:nvPr/>
        </p:nvSpPr>
        <p:spPr bwMode="auto">
          <a:xfrm>
            <a:off x="266700" y="1295400"/>
            <a:ext cx="8229600" cy="3429000"/>
          </a:xfrm>
          <a:prstGeom prst="rect">
            <a:avLst/>
          </a:prstGeom>
          <a:noFill/>
          <a:ln w="9525">
            <a:noFill/>
            <a:miter lim="800000"/>
            <a:headEnd/>
            <a:tailEnd/>
          </a:ln>
        </p:spPr>
        <p:txBody>
          <a:bodyPr/>
          <a:lstStyle/>
          <a:p>
            <a:pPr marL="742950" lvl="1" indent="-285750" eaLnBrk="0" hangingPunct="0">
              <a:spcBef>
                <a:spcPct val="20000"/>
              </a:spcBef>
              <a:buFont typeface="Arial" charset="0"/>
              <a:buChar char="–"/>
            </a:pPr>
            <a:r>
              <a:rPr lang="pt-PT" sz="2400" dirty="0" smtClean="0"/>
              <a:t>Ser responsável pela existência de um ambiente de trabalho produtivo.</a:t>
            </a:r>
          </a:p>
          <a:p>
            <a:pPr lvl="1" eaLnBrk="0" hangingPunct="0">
              <a:spcBef>
                <a:spcPct val="20000"/>
              </a:spcBef>
            </a:pPr>
            <a:endParaRPr lang="pt-PT" sz="800" dirty="0" smtClean="0"/>
          </a:p>
          <a:p>
            <a:pPr marL="742950" lvl="1" indent="-285750" eaLnBrk="0" hangingPunct="0">
              <a:spcBef>
                <a:spcPct val="20000"/>
              </a:spcBef>
              <a:buFont typeface="Arial" charset="0"/>
              <a:buChar char="–"/>
            </a:pPr>
            <a:r>
              <a:rPr lang="pt-PT" sz="2400" dirty="0" smtClean="0"/>
              <a:t>Reconhecimento e </a:t>
            </a:r>
            <a:r>
              <a:rPr lang="pt-PT" sz="2400" i="1" dirty="0" smtClean="0"/>
              <a:t>status</a:t>
            </a:r>
            <a:r>
              <a:rPr lang="pt-PT" sz="2400" dirty="0" smtClean="0"/>
              <a:t>, tanto na organização como na comunidade.</a:t>
            </a:r>
          </a:p>
          <a:p>
            <a:pPr marL="742950" lvl="1" indent="-285750" eaLnBrk="0" hangingPunct="0">
              <a:spcBef>
                <a:spcPct val="20000"/>
              </a:spcBef>
              <a:buFont typeface="Arial" charset="0"/>
              <a:buChar char="–"/>
            </a:pPr>
            <a:endParaRPr lang="pt-PT" sz="800" dirty="0"/>
          </a:p>
          <a:p>
            <a:pPr marL="742950" lvl="1" indent="-285750" eaLnBrk="0" hangingPunct="0">
              <a:spcBef>
                <a:spcPct val="20000"/>
              </a:spcBef>
              <a:buFont typeface="Arial" charset="0"/>
              <a:buChar char="–"/>
            </a:pPr>
            <a:r>
              <a:rPr lang="pt-PT" sz="2400" dirty="0" smtClean="0"/>
              <a:t>Recompensas financeiras atrativas, na forma de salários, bónus ou ações da empresa.</a:t>
            </a:r>
            <a:endParaRPr lang="pt-PT" sz="2400"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ctrTitle"/>
          </p:nvPr>
        </p:nvSpPr>
        <p:spPr>
          <a:xfrm>
            <a:off x="762000" y="152400"/>
            <a:ext cx="7683500" cy="1143000"/>
          </a:xfrm>
        </p:spPr>
        <p:txBody>
          <a:bodyPr>
            <a:normAutofit/>
          </a:bodyPr>
          <a:lstStyle/>
          <a:p>
            <a:pPr algn="ctr"/>
            <a:r>
              <a:rPr lang="en-US" sz="3200" dirty="0" err="1" smtClean="0"/>
              <a:t>Figura</a:t>
            </a:r>
            <a:r>
              <a:rPr lang="en-US" sz="3200" dirty="0" smtClean="0"/>
              <a:t> 1-10</a:t>
            </a:r>
            <a:br>
              <a:rPr lang="en-US" sz="3200" dirty="0" smtClean="0"/>
            </a:br>
            <a:r>
              <a:rPr lang="en-US" sz="3200" dirty="0" err="1" smtClean="0"/>
              <a:t>Benefícios</a:t>
            </a:r>
            <a:r>
              <a:rPr lang="en-US" sz="3200" dirty="0" smtClean="0"/>
              <a:t> e </a:t>
            </a:r>
            <a:r>
              <a:rPr lang="en-US" sz="3200" dirty="0" err="1" smtClean="0"/>
              <a:t>desafios</a:t>
            </a:r>
            <a:r>
              <a:rPr lang="en-US" sz="3200" dirty="0" smtClean="0"/>
              <a:t> dos </a:t>
            </a:r>
            <a:r>
              <a:rPr lang="en-US" sz="3200" dirty="0" err="1" smtClean="0"/>
              <a:t>gestores</a:t>
            </a:r>
            <a:endParaRPr lang="en-US" sz="3200" dirty="0" smtClean="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1 -29</a:t>
            </a:r>
            <a:endParaRPr lang="en-US" dirty="0"/>
          </a:p>
        </p:txBody>
      </p:sp>
      <p:pic>
        <p:nvPicPr>
          <p:cNvPr id="84994" name="Picture 2"/>
          <p:cNvPicPr>
            <a:picLocks noChangeAspect="1" noChangeArrowheads="1"/>
          </p:cNvPicPr>
          <p:nvPr/>
        </p:nvPicPr>
        <p:blipFill>
          <a:blip r:embed="rId3" cstate="print"/>
          <a:srcRect/>
          <a:stretch>
            <a:fillRect/>
          </a:stretch>
        </p:blipFill>
        <p:spPr bwMode="auto">
          <a:xfrm>
            <a:off x="0" y="1676400"/>
            <a:ext cx="9144000" cy="3581399"/>
          </a:xfrm>
          <a:prstGeom prst="rect">
            <a:avLst/>
          </a:prstGeom>
          <a:noFill/>
          <a:ln w="9525">
            <a:noFill/>
            <a:miter lim="800000"/>
            <a:headEnd/>
            <a:tailEnd/>
          </a:ln>
        </p:spPr>
      </p:pic>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a:xfrm>
            <a:off x="1219200" y="457200"/>
            <a:ext cx="7239000" cy="1143000"/>
          </a:xfrm>
        </p:spPr>
        <p:txBody>
          <a:bodyPr>
            <a:normAutofit fontScale="90000"/>
          </a:bodyPr>
          <a:lstStyle/>
          <a:p>
            <a:r>
              <a:rPr lang="en-US" dirty="0" err="1" smtClean="0"/>
              <a:t>Porque</a:t>
            </a:r>
            <a:r>
              <a:rPr lang="en-US" dirty="0" smtClean="0"/>
              <a:t> é que </a:t>
            </a:r>
            <a:r>
              <a:rPr lang="en-US" dirty="0" err="1" smtClean="0"/>
              <a:t>os</a:t>
            </a:r>
            <a:r>
              <a:rPr lang="en-US" dirty="0" smtClean="0"/>
              <a:t> </a:t>
            </a:r>
            <a:r>
              <a:rPr lang="en-US" dirty="0" err="1" smtClean="0"/>
              <a:t>gestores</a:t>
            </a:r>
            <a:r>
              <a:rPr lang="en-US" dirty="0" smtClean="0"/>
              <a:t> </a:t>
            </a:r>
            <a:r>
              <a:rPr lang="en-US" dirty="0" err="1" smtClean="0"/>
              <a:t>são</a:t>
            </a:r>
            <a:r>
              <a:rPr lang="en-US" dirty="0" smtClean="0"/>
              <a:t> </a:t>
            </a:r>
            <a:r>
              <a:rPr lang="en-US" dirty="0" err="1" smtClean="0"/>
              <a:t>ImportantES</a:t>
            </a:r>
            <a:r>
              <a:rPr lang="en-US" dirty="0" smtClean="0"/>
              <a:t>?</a:t>
            </a:r>
            <a:endParaRPr lang="en-US" dirty="0" smtClean="0">
              <a:latin typeface="Calibri" pitchFamily="34" charset="0"/>
            </a:endParaRPr>
          </a:p>
        </p:txBody>
      </p:sp>
      <p:sp>
        <p:nvSpPr>
          <p:cNvPr id="31746" name="Rectangle 3"/>
          <p:cNvSpPr>
            <a:spLocks noGrp="1"/>
          </p:cNvSpPr>
          <p:nvPr>
            <p:ph type="subTitle" idx="1"/>
          </p:nvPr>
        </p:nvSpPr>
        <p:spPr>
          <a:xfrm>
            <a:off x="446762" y="2057400"/>
            <a:ext cx="8001000" cy="3352800"/>
          </a:xfrm>
        </p:spPr>
        <p:txBody>
          <a:bodyPr>
            <a:normAutofit fontScale="77500" lnSpcReduction="20000"/>
          </a:bodyPr>
          <a:lstStyle/>
          <a:p>
            <a:pPr marL="685800" indent="-685800" algn="just">
              <a:buFont typeface="Arial" panose="020B0604020202020204" pitchFamily="34" charset="0"/>
              <a:buChar char="•"/>
            </a:pPr>
            <a:r>
              <a:rPr lang="pt-PT" sz="3100" dirty="0"/>
              <a:t>As organizações necessitam cada vez mais de competências e capacidades de gestão nos tempos incertos, complexos e caóticos que atravessamos</a:t>
            </a:r>
            <a:r>
              <a:rPr lang="pt-PT" sz="3100" dirty="0" smtClean="0"/>
              <a:t>.</a:t>
            </a:r>
          </a:p>
          <a:p>
            <a:pPr marL="685800" indent="-685800" algn="just">
              <a:buFont typeface="Arial" panose="020B0604020202020204" pitchFamily="34" charset="0"/>
              <a:buChar char="•"/>
            </a:pPr>
            <a:endParaRPr lang="pt-PT" sz="1000" dirty="0"/>
          </a:p>
          <a:p>
            <a:pPr marL="685800" indent="-685800" algn="just">
              <a:buFont typeface="Arial" panose="020B0604020202020204" pitchFamily="34" charset="0"/>
              <a:buChar char="•"/>
            </a:pPr>
            <a:r>
              <a:rPr lang="pt-PT" sz="3100" dirty="0"/>
              <a:t>As competências e capacidades de gestão são fundamentais para conseguir realizar tarefas e atingir objetivos</a:t>
            </a:r>
            <a:r>
              <a:rPr lang="pt-PT" sz="3100" dirty="0" smtClean="0"/>
              <a:t>.</a:t>
            </a:r>
          </a:p>
          <a:p>
            <a:pPr marL="685800" indent="-685800" algn="just">
              <a:buFont typeface="Arial" panose="020B0604020202020204" pitchFamily="34" charset="0"/>
              <a:buChar char="•"/>
            </a:pPr>
            <a:endParaRPr lang="pt-PT" sz="1000" dirty="0"/>
          </a:p>
          <a:p>
            <a:pPr marL="685800" indent="-685800" algn="just">
              <a:buFont typeface="Arial" panose="020B0604020202020204" pitchFamily="34" charset="0"/>
              <a:buChar char="•"/>
            </a:pPr>
            <a:r>
              <a:rPr lang="pt-PT" sz="3100" dirty="0"/>
              <a:t>A qualidade da relação superior/subordinado é a variável mais importante para a produtividade e a </a:t>
            </a:r>
            <a:r>
              <a:rPr lang="pt-PT" sz="3100" dirty="0" smtClean="0"/>
              <a:t>lealdade.</a:t>
            </a:r>
            <a:endParaRPr lang="pt-PT" sz="3100" dirty="0"/>
          </a:p>
          <a:p>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1 - 3</a:t>
            </a:r>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1 - 37</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rot="10800000" flipV="1">
            <a:off x="609600" y="457200"/>
            <a:ext cx="8305800" cy="838200"/>
          </a:xfrm>
        </p:spPr>
        <p:txBody>
          <a:bodyPr>
            <a:normAutofit/>
          </a:bodyPr>
          <a:lstStyle/>
          <a:p>
            <a:r>
              <a:rPr lang="en-US" sz="3200" dirty="0" err="1" smtClean="0"/>
              <a:t>Quem</a:t>
            </a:r>
            <a:r>
              <a:rPr lang="en-US" sz="3200" dirty="0" smtClean="0"/>
              <a:t> </a:t>
            </a:r>
            <a:r>
              <a:rPr lang="en-US" sz="3200" dirty="0" err="1" smtClean="0"/>
              <a:t>são</a:t>
            </a:r>
            <a:r>
              <a:rPr lang="en-US" sz="3200" dirty="0" smtClean="0"/>
              <a:t> </a:t>
            </a:r>
            <a:r>
              <a:rPr lang="en-US" sz="3200" dirty="0" err="1" smtClean="0"/>
              <a:t>os</a:t>
            </a:r>
            <a:r>
              <a:rPr lang="en-US" sz="3200" dirty="0" smtClean="0"/>
              <a:t> </a:t>
            </a:r>
            <a:r>
              <a:rPr lang="en-US" sz="3200" dirty="0" err="1" smtClean="0"/>
              <a:t>gestores</a:t>
            </a:r>
            <a:r>
              <a:rPr lang="en-US" sz="3200" dirty="0" smtClean="0"/>
              <a:t>?</a:t>
            </a:r>
            <a:endParaRPr lang="en-US" sz="3200" dirty="0" smtClean="0">
              <a:latin typeface="Calibri" pitchFamily="34" charset="0"/>
            </a:endParaRPr>
          </a:p>
        </p:txBody>
      </p:sp>
      <p:sp>
        <p:nvSpPr>
          <p:cNvPr id="33794" name="Rectangle 3"/>
          <p:cNvSpPr>
            <a:spLocks noGrp="1"/>
          </p:cNvSpPr>
          <p:nvPr>
            <p:ph type="subTitle" idx="1"/>
          </p:nvPr>
        </p:nvSpPr>
        <p:spPr>
          <a:xfrm>
            <a:off x="228600" y="2133600"/>
            <a:ext cx="8458200" cy="3721100"/>
          </a:xfrm>
        </p:spPr>
        <p:txBody>
          <a:bodyPr/>
          <a:lstStyle/>
          <a:p>
            <a:pPr indent="363538" algn="just">
              <a:tabLst>
                <a:tab pos="1790700" algn="l"/>
              </a:tabLst>
            </a:pPr>
            <a:r>
              <a:rPr lang="en-US" sz="2400" b="1" dirty="0" smtClean="0"/>
              <a:t>Gestor</a:t>
            </a:r>
            <a:r>
              <a:rPr lang="en-US" sz="2400" dirty="0" smtClean="0"/>
              <a:t> </a:t>
            </a:r>
            <a:r>
              <a:rPr lang="en-US" dirty="0" smtClean="0"/>
              <a:t>–</a:t>
            </a:r>
            <a:r>
              <a:rPr lang="en-US" dirty="0"/>
              <a:t> </a:t>
            </a:r>
            <a:r>
              <a:rPr lang="en-US" sz="2400" dirty="0" smtClean="0">
                <a:solidFill>
                  <a:schemeClr val="tx2"/>
                </a:solidFill>
              </a:rPr>
              <a:t> </a:t>
            </a:r>
            <a:r>
              <a:rPr lang="pt-PT" sz="2400" dirty="0" smtClean="0">
                <a:solidFill>
                  <a:schemeClr val="tx2"/>
                </a:solidFill>
              </a:rPr>
              <a:t>Alguém que coordena e supervisiona o trabalho de </a:t>
            </a:r>
            <a:r>
              <a:rPr lang="pt-PT" sz="2400" dirty="0"/>
              <a:t>	</a:t>
            </a:r>
            <a:r>
              <a:rPr lang="pt-PT" sz="2400" dirty="0" smtClean="0">
                <a:solidFill>
                  <a:schemeClr val="tx2"/>
                </a:solidFill>
              </a:rPr>
              <a:t>outros, de forma a que os objetivos da organização 	possam ser atingidos.</a:t>
            </a:r>
            <a:endParaRPr lang="pt-PT" sz="2400" dirty="0" smtClean="0">
              <a:solidFill>
                <a:schemeClr val="tx2"/>
              </a:solidFill>
              <a:latin typeface="Calibri" pitchFamily="34" charset="0"/>
            </a:endParaRPr>
          </a:p>
        </p:txBody>
      </p:sp>
      <p:sp>
        <p:nvSpPr>
          <p:cNvPr id="4" name="Slide Number Placeholder 3"/>
          <p:cNvSpPr>
            <a:spLocks noGrp="1"/>
          </p:cNvSpPr>
          <p:nvPr>
            <p:ph type="sldNum" sz="quarter" idx="12"/>
          </p:nvPr>
        </p:nvSpPr>
        <p:spPr>
          <a:xfrm>
            <a:off x="8305800" y="6467475"/>
            <a:ext cx="533400" cy="365125"/>
          </a:xfrm>
        </p:spPr>
        <p:txBody>
          <a:bodyPr/>
          <a:lstStyle/>
          <a:p>
            <a:r>
              <a:rPr lang="en-US" dirty="0" smtClean="0"/>
              <a:t>1 - 4</a:t>
            </a:r>
            <a:endParaRPr lang="en-US" dirty="0"/>
          </a:p>
        </p:txBody>
      </p:sp>
      <p:sp>
        <p:nvSpPr>
          <p:cNvPr id="9"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pPr algn="ctr"/>
            <a:r>
              <a:rPr lang="en-US" dirty="0" err="1" smtClean="0"/>
              <a:t>Figura</a:t>
            </a:r>
            <a:r>
              <a:rPr lang="en-US" dirty="0" smtClean="0"/>
              <a:t> 1-1</a:t>
            </a:r>
            <a:br>
              <a:rPr lang="en-US" dirty="0" smtClean="0"/>
            </a:br>
            <a:r>
              <a:rPr lang="en-US" dirty="0" err="1" smtClean="0"/>
              <a:t>Tipos</a:t>
            </a:r>
            <a:r>
              <a:rPr lang="en-US" dirty="0" smtClean="0"/>
              <a:t> de </a:t>
            </a:r>
            <a:r>
              <a:rPr lang="en-US" dirty="0" err="1" smtClean="0"/>
              <a:t>gestores</a:t>
            </a:r>
            <a:endParaRPr lang="en-US" dirty="0" smtClean="0">
              <a:latin typeface="Calibri" pitchFamily="34" charset="0"/>
            </a:endParaRPr>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1 - 5</a:t>
            </a:r>
            <a:endParaRPr lang="en-US" dirty="0"/>
          </a:p>
        </p:txBody>
      </p:sp>
      <p:pic>
        <p:nvPicPr>
          <p:cNvPr id="35842" name="Picture 2"/>
          <p:cNvPicPr>
            <a:picLocks noChangeAspect="1" noChangeArrowheads="1"/>
          </p:cNvPicPr>
          <p:nvPr/>
        </p:nvPicPr>
        <p:blipFill>
          <a:blip r:embed="rId3" cstate="print"/>
          <a:srcRect/>
          <a:stretch>
            <a:fillRect/>
          </a:stretch>
        </p:blipFill>
        <p:spPr bwMode="auto">
          <a:xfrm>
            <a:off x="0" y="1524000"/>
            <a:ext cx="9147175" cy="4572000"/>
          </a:xfrm>
          <a:prstGeom prst="rect">
            <a:avLst/>
          </a:prstGeom>
          <a:noFill/>
          <a:ln w="9525">
            <a:noFill/>
            <a:miter lim="800000"/>
            <a:headEnd/>
            <a:tailEnd/>
          </a:ln>
        </p:spPr>
      </p:pic>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ctrTitle"/>
          </p:nvPr>
        </p:nvSpPr>
        <p:spPr>
          <a:xfrm>
            <a:off x="457200" y="533400"/>
            <a:ext cx="8001000" cy="609600"/>
          </a:xfrm>
        </p:spPr>
        <p:txBody>
          <a:bodyPr>
            <a:normAutofit fontScale="90000"/>
          </a:bodyPr>
          <a:lstStyle/>
          <a:p>
            <a:r>
              <a:rPr lang="en-US" dirty="0" err="1" smtClean="0"/>
              <a:t>Tipos</a:t>
            </a:r>
            <a:r>
              <a:rPr lang="en-US" dirty="0" smtClean="0"/>
              <a:t> de </a:t>
            </a:r>
            <a:r>
              <a:rPr lang="en-US" dirty="0" err="1" smtClean="0"/>
              <a:t>gestores</a:t>
            </a:r>
            <a:endParaRPr lang="en-US" dirty="0" smtClean="0">
              <a:latin typeface="Calibri" pitchFamily="34" charset="0"/>
            </a:endParaRPr>
          </a:p>
        </p:txBody>
      </p:sp>
      <p:sp>
        <p:nvSpPr>
          <p:cNvPr id="158723" name="Rectangle 3"/>
          <p:cNvSpPr>
            <a:spLocks noGrp="1"/>
          </p:cNvSpPr>
          <p:nvPr>
            <p:ph type="subTitle" idx="1"/>
          </p:nvPr>
        </p:nvSpPr>
        <p:spPr>
          <a:xfrm>
            <a:off x="457200" y="1447800"/>
            <a:ext cx="8229600" cy="3810001"/>
          </a:xfrm>
        </p:spPr>
        <p:txBody>
          <a:bodyPr/>
          <a:lstStyle/>
          <a:p>
            <a:pPr algn="just">
              <a:buFont typeface="Arial" pitchFamily="34" charset="0"/>
              <a:buChar char="•"/>
              <a:defRPr/>
            </a:pPr>
            <a:r>
              <a:rPr lang="en-US" sz="2400" b="1" dirty="0">
                <a:latin typeface="+mn-lt"/>
              </a:rPr>
              <a:t> </a:t>
            </a:r>
            <a:r>
              <a:rPr lang="pt-PT" sz="2400" b="1" dirty="0" smtClean="0">
                <a:latin typeface="+mn-lt"/>
              </a:rPr>
              <a:t>Supervisores / Gestores de primeira linha </a:t>
            </a:r>
            <a:r>
              <a:rPr lang="pt-PT" sz="2400" dirty="0" smtClean="0">
                <a:latin typeface="+mn-lt"/>
              </a:rPr>
              <a:t>– Nível mais baixo da gestão. Responsáveis por não gestores.</a:t>
            </a:r>
          </a:p>
          <a:p>
            <a:pPr algn="just">
              <a:buFont typeface="Arial" pitchFamily="34" charset="0"/>
              <a:buChar char="•"/>
              <a:defRPr/>
            </a:pPr>
            <a:endParaRPr lang="pt-PT" sz="800" dirty="0" smtClean="0">
              <a:latin typeface="+mn-lt"/>
            </a:endParaRPr>
          </a:p>
          <a:p>
            <a:pPr algn="just">
              <a:buFont typeface="Arial" pitchFamily="34" charset="0"/>
              <a:buChar char="•"/>
              <a:defRPr/>
            </a:pPr>
            <a:r>
              <a:rPr lang="pt-PT" sz="2400" b="1" dirty="0" smtClean="0">
                <a:latin typeface="+mn-lt"/>
              </a:rPr>
              <a:t> Gestores intermédios </a:t>
            </a:r>
            <a:r>
              <a:rPr lang="pt-PT" sz="2400" dirty="0" smtClean="0">
                <a:latin typeface="+mn-lt"/>
              </a:rPr>
              <a:t>– Não sendo gestores de topo, gerem o trabalho de outros gestores, como por exemplo, os gestores de primeira linha.</a:t>
            </a:r>
          </a:p>
          <a:p>
            <a:pPr algn="just">
              <a:buFont typeface="Arial" pitchFamily="34" charset="0"/>
              <a:buChar char="•"/>
              <a:defRPr/>
            </a:pPr>
            <a:endParaRPr lang="pt-PT" sz="800" dirty="0" smtClean="0">
              <a:latin typeface="+mn-lt"/>
            </a:endParaRPr>
          </a:p>
          <a:p>
            <a:pPr algn="just">
              <a:buFont typeface="Arial" pitchFamily="34" charset="0"/>
              <a:buChar char="•"/>
              <a:defRPr/>
            </a:pPr>
            <a:r>
              <a:rPr lang="pt-PT" sz="2400" b="1" dirty="0" smtClean="0">
                <a:latin typeface="+mn-lt"/>
              </a:rPr>
              <a:t>Gestores de topo </a:t>
            </a:r>
            <a:r>
              <a:rPr lang="pt-PT" sz="2400" dirty="0" smtClean="0">
                <a:latin typeface="+mn-lt"/>
              </a:rPr>
              <a:t>– Nível mais alto da gestão. </a:t>
            </a:r>
            <a:r>
              <a:rPr lang="pt-PT" sz="2400" dirty="0">
                <a:latin typeface="+mn-lt"/>
              </a:rPr>
              <a:t>R</a:t>
            </a:r>
            <a:r>
              <a:rPr lang="pt-PT" sz="2400" dirty="0" smtClean="0">
                <a:latin typeface="+mn-lt"/>
              </a:rPr>
              <a:t>esponsáveis por decisões que afetam toda a organização e por estabelecer planos e objetivos para toda a organização.</a:t>
            </a:r>
          </a:p>
          <a:p>
            <a:pPr marL="0" indent="0">
              <a:buFont typeface="Arial" pitchFamily="34" charset="0"/>
              <a:buNone/>
              <a:defRPr/>
            </a:pPr>
            <a:endParaRPr lang="en-US" dirty="0" smtClean="0">
              <a:latin typeface="Calibri" pitchFamily="34" charset="0"/>
            </a:endParaRPr>
          </a:p>
        </p:txBody>
      </p:sp>
      <p:sp>
        <p:nvSpPr>
          <p:cNvPr id="4" name="Slide Number Placeholder 3"/>
          <p:cNvSpPr>
            <a:spLocks noGrp="1"/>
          </p:cNvSpPr>
          <p:nvPr>
            <p:ph type="sldNum" sz="quarter" idx="12"/>
          </p:nvPr>
        </p:nvSpPr>
        <p:spPr>
          <a:xfrm>
            <a:off x="8458200" y="6416675"/>
            <a:ext cx="533400" cy="288925"/>
          </a:xfrm>
        </p:spPr>
        <p:txBody>
          <a:bodyPr/>
          <a:lstStyle/>
          <a:p>
            <a:r>
              <a:rPr lang="en-US" dirty="0" smtClean="0"/>
              <a:t>1 - 6</a:t>
            </a:r>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ctrTitle"/>
          </p:nvPr>
        </p:nvSpPr>
        <p:spPr>
          <a:xfrm>
            <a:off x="533400" y="228600"/>
            <a:ext cx="7924800" cy="685800"/>
          </a:xfrm>
        </p:spPr>
        <p:txBody>
          <a:bodyPr>
            <a:normAutofit/>
          </a:bodyPr>
          <a:lstStyle/>
          <a:p>
            <a:r>
              <a:rPr lang="en-US" sz="3200" dirty="0" err="1" smtClean="0"/>
              <a:t>Onde</a:t>
            </a:r>
            <a:r>
              <a:rPr lang="en-US" sz="3200" dirty="0" smtClean="0"/>
              <a:t> </a:t>
            </a:r>
            <a:r>
              <a:rPr lang="en-US" sz="3200" dirty="0" err="1" smtClean="0"/>
              <a:t>trabalham</a:t>
            </a:r>
            <a:r>
              <a:rPr lang="en-US" sz="3200" dirty="0" smtClean="0"/>
              <a:t> </a:t>
            </a:r>
            <a:r>
              <a:rPr lang="en-US" sz="3200" dirty="0" err="1" smtClean="0"/>
              <a:t>os</a:t>
            </a:r>
            <a:r>
              <a:rPr lang="en-US" sz="3200" dirty="0" smtClean="0"/>
              <a:t> </a:t>
            </a:r>
            <a:r>
              <a:rPr lang="en-US" sz="3200" dirty="0" err="1" smtClean="0"/>
              <a:t>gestores</a:t>
            </a:r>
            <a:r>
              <a:rPr lang="en-US" sz="3200" dirty="0" smtClean="0"/>
              <a:t>?</a:t>
            </a:r>
            <a:endParaRPr lang="en-US" sz="3200" dirty="0" smtClean="0">
              <a:latin typeface="Calibri" pitchFamily="34" charset="0"/>
            </a:endParaRPr>
          </a:p>
        </p:txBody>
      </p:sp>
      <p:sp>
        <p:nvSpPr>
          <p:cNvPr id="39938" name="Rectangle 3"/>
          <p:cNvSpPr>
            <a:spLocks noGrp="1"/>
          </p:cNvSpPr>
          <p:nvPr>
            <p:ph type="subTitle" idx="1"/>
          </p:nvPr>
        </p:nvSpPr>
        <p:spPr>
          <a:xfrm>
            <a:off x="533400" y="1295400"/>
            <a:ext cx="8229600" cy="4191000"/>
          </a:xfrm>
        </p:spPr>
        <p:txBody>
          <a:bodyPr>
            <a:normAutofit fontScale="70000" lnSpcReduction="20000"/>
          </a:bodyPr>
          <a:lstStyle/>
          <a:p>
            <a:r>
              <a:rPr lang="pt-PT" sz="3400" b="1" dirty="0" smtClean="0"/>
              <a:t>Organização</a:t>
            </a:r>
            <a:endParaRPr lang="pt-PT" sz="3400" dirty="0" smtClean="0"/>
          </a:p>
          <a:p>
            <a:pPr>
              <a:lnSpc>
                <a:spcPct val="170000"/>
              </a:lnSpc>
              <a:spcBef>
                <a:spcPts val="0"/>
              </a:spcBef>
            </a:pPr>
            <a:r>
              <a:rPr lang="pt-PT" sz="3400" dirty="0" smtClean="0"/>
              <a:t>Combinação deliberada de pessoas, de modo a cumprir uma determinada finalidade.</a:t>
            </a:r>
          </a:p>
          <a:p>
            <a:pPr>
              <a:lnSpc>
                <a:spcPct val="170000"/>
              </a:lnSpc>
              <a:spcBef>
                <a:spcPts val="0"/>
              </a:spcBef>
            </a:pPr>
            <a:endParaRPr lang="pt-PT" sz="1300" dirty="0" smtClean="0"/>
          </a:p>
          <a:p>
            <a:pPr>
              <a:lnSpc>
                <a:spcPct val="170000"/>
              </a:lnSpc>
              <a:spcBef>
                <a:spcPts val="0"/>
              </a:spcBef>
            </a:pPr>
            <a:r>
              <a:rPr lang="pt-PT" sz="3400" u="sng" dirty="0" smtClean="0"/>
              <a:t>Caraterísticas das organizações </a:t>
            </a:r>
          </a:p>
          <a:p>
            <a:pPr marL="457200" indent="-457200">
              <a:lnSpc>
                <a:spcPct val="170000"/>
              </a:lnSpc>
              <a:spcBef>
                <a:spcPts val="0"/>
              </a:spcBef>
              <a:buFontTx/>
              <a:buChar char="-"/>
            </a:pPr>
            <a:r>
              <a:rPr lang="pt-PT" sz="3400" dirty="0" smtClean="0">
                <a:solidFill>
                  <a:srgbClr val="282828"/>
                </a:solidFill>
                <a:latin typeface="+mj-lt"/>
              </a:rPr>
              <a:t>Finalidade</a:t>
            </a:r>
          </a:p>
          <a:p>
            <a:pPr marL="457200" indent="-457200">
              <a:lnSpc>
                <a:spcPct val="170000"/>
              </a:lnSpc>
              <a:spcBef>
                <a:spcPts val="0"/>
              </a:spcBef>
              <a:buFontTx/>
              <a:buChar char="-"/>
            </a:pPr>
            <a:r>
              <a:rPr lang="pt-PT" sz="3400" dirty="0" smtClean="0">
                <a:solidFill>
                  <a:srgbClr val="282828"/>
                </a:solidFill>
                <a:latin typeface="+mj-lt"/>
              </a:rPr>
              <a:t>Pessoas</a:t>
            </a:r>
          </a:p>
          <a:p>
            <a:pPr marL="457200" indent="-457200">
              <a:lnSpc>
                <a:spcPct val="170000"/>
              </a:lnSpc>
              <a:spcBef>
                <a:spcPts val="0"/>
              </a:spcBef>
              <a:buFontTx/>
              <a:buChar char="-"/>
            </a:pPr>
            <a:r>
              <a:rPr lang="pt-PT" sz="3400" dirty="0" smtClean="0">
                <a:solidFill>
                  <a:srgbClr val="282828"/>
                </a:solidFill>
                <a:latin typeface="+mj-lt"/>
              </a:rPr>
              <a:t>Estrutura</a:t>
            </a:r>
            <a:endParaRPr lang="en-US" sz="1600" dirty="0" smtClean="0">
              <a:latin typeface="Calibri" pitchFamily="34" charset="0"/>
            </a:endParaRPr>
          </a:p>
        </p:txBody>
      </p:sp>
      <p:sp>
        <p:nvSpPr>
          <p:cNvPr id="4" name="Slide Number Placeholder 3"/>
          <p:cNvSpPr>
            <a:spLocks noGrp="1"/>
          </p:cNvSpPr>
          <p:nvPr>
            <p:ph type="sldNum" sz="quarter" idx="12"/>
          </p:nvPr>
        </p:nvSpPr>
        <p:spPr>
          <a:xfrm>
            <a:off x="8597900" y="6416675"/>
            <a:ext cx="457200" cy="365125"/>
          </a:xfrm>
        </p:spPr>
        <p:txBody>
          <a:bodyPr/>
          <a:lstStyle/>
          <a:p>
            <a:r>
              <a:rPr lang="en-US" dirty="0" smtClean="0"/>
              <a:t>1 - 7</a:t>
            </a:r>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1066800" y="381000"/>
            <a:ext cx="6858000" cy="914400"/>
          </a:xfrm>
        </p:spPr>
        <p:txBody>
          <a:bodyPr>
            <a:normAutofit fontScale="90000"/>
          </a:bodyPr>
          <a:lstStyle/>
          <a:p>
            <a:pPr algn="ctr"/>
            <a:r>
              <a:rPr lang="en-US" sz="2800" dirty="0" err="1" smtClean="0"/>
              <a:t>Figura</a:t>
            </a:r>
            <a:r>
              <a:rPr lang="en-US" sz="2800" dirty="0" smtClean="0"/>
              <a:t> 1-2</a:t>
            </a:r>
            <a:br>
              <a:rPr lang="en-US" sz="2800" dirty="0" smtClean="0"/>
            </a:br>
            <a:r>
              <a:rPr lang="en-US" sz="2800" dirty="0" err="1" smtClean="0"/>
              <a:t>CaraCterísticas</a:t>
            </a:r>
            <a:r>
              <a:rPr lang="en-US" sz="2800" dirty="0" smtClean="0"/>
              <a:t> das </a:t>
            </a:r>
            <a:r>
              <a:rPr lang="en-US" sz="2800" dirty="0" err="1" smtClean="0"/>
              <a:t>Organizações</a:t>
            </a:r>
            <a:endParaRPr lang="en-US" sz="28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1 - 8</a:t>
            </a:r>
            <a:endParaRPr lang="en-US" dirty="0"/>
          </a:p>
        </p:txBody>
      </p:sp>
      <p:pic>
        <p:nvPicPr>
          <p:cNvPr id="41986" name="Picture 2"/>
          <p:cNvPicPr>
            <a:picLocks noChangeAspect="1" noChangeArrowheads="1"/>
          </p:cNvPicPr>
          <p:nvPr/>
        </p:nvPicPr>
        <p:blipFill>
          <a:blip r:embed="rId3" cstate="print"/>
          <a:srcRect/>
          <a:stretch>
            <a:fillRect/>
          </a:stretch>
        </p:blipFill>
        <p:spPr bwMode="auto">
          <a:xfrm>
            <a:off x="685800" y="1524000"/>
            <a:ext cx="7353300" cy="3733800"/>
          </a:xfrm>
          <a:prstGeom prst="rect">
            <a:avLst/>
          </a:prstGeom>
          <a:noFill/>
          <a:ln w="9525">
            <a:noFill/>
            <a:miter lim="800000"/>
            <a:headEnd/>
            <a:tailEnd/>
          </a:ln>
        </p:spPr>
      </p:pic>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p:nvPr>
        </p:nvSpPr>
        <p:spPr>
          <a:xfrm>
            <a:off x="685800" y="454025"/>
            <a:ext cx="7736910" cy="685800"/>
          </a:xfrm>
        </p:spPr>
        <p:txBody>
          <a:bodyPr>
            <a:normAutofit/>
          </a:bodyPr>
          <a:lstStyle/>
          <a:p>
            <a:r>
              <a:rPr lang="en-US" sz="3200" dirty="0" smtClean="0"/>
              <a:t>O que </a:t>
            </a:r>
            <a:r>
              <a:rPr lang="en-US" sz="3200" dirty="0" err="1" smtClean="0"/>
              <a:t>fazem</a:t>
            </a:r>
            <a:r>
              <a:rPr lang="en-US" sz="3200" dirty="0" smtClean="0"/>
              <a:t> </a:t>
            </a:r>
            <a:r>
              <a:rPr lang="en-US" sz="3200" dirty="0" err="1" smtClean="0"/>
              <a:t>os</a:t>
            </a:r>
            <a:r>
              <a:rPr lang="en-US" sz="3200" dirty="0" smtClean="0"/>
              <a:t> </a:t>
            </a:r>
            <a:r>
              <a:rPr lang="en-US" sz="3200" dirty="0" err="1" smtClean="0"/>
              <a:t>gestores</a:t>
            </a:r>
            <a:r>
              <a:rPr lang="en-US" sz="3200" dirty="0" smtClean="0"/>
              <a:t>?</a:t>
            </a:r>
            <a:endParaRPr lang="en-US" sz="3200" dirty="0" smtClean="0">
              <a:latin typeface="Calibri" pitchFamily="34" charset="0"/>
            </a:endParaRPr>
          </a:p>
        </p:txBody>
      </p:sp>
      <p:sp>
        <p:nvSpPr>
          <p:cNvPr id="44034" name="Rectangle 3"/>
          <p:cNvSpPr>
            <a:spLocks noGrp="1"/>
          </p:cNvSpPr>
          <p:nvPr>
            <p:ph type="subTitle" idx="1"/>
          </p:nvPr>
        </p:nvSpPr>
        <p:spPr>
          <a:xfrm>
            <a:off x="685800" y="1600200"/>
            <a:ext cx="7848600" cy="3425825"/>
          </a:xfrm>
        </p:spPr>
        <p:txBody>
          <a:bodyPr>
            <a:normAutofit/>
          </a:bodyPr>
          <a:lstStyle/>
          <a:p>
            <a:pPr algn="just"/>
            <a:r>
              <a:rPr lang="pt-PT" sz="2400" b="1" dirty="0" smtClean="0"/>
              <a:t>A gestão </a:t>
            </a:r>
            <a:r>
              <a:rPr lang="pt-PT" sz="2400" dirty="0" smtClean="0"/>
              <a:t>diz respeito à coordenação e supervisão das atividades de trabalho dos membros da organização, de modo a que essas atividades sejam realizadas de forma </a:t>
            </a:r>
            <a:r>
              <a:rPr lang="pt-PT" sz="2400" b="1" dirty="0" smtClean="0"/>
              <a:t>eficaz</a:t>
            </a:r>
            <a:r>
              <a:rPr lang="pt-PT" sz="2400" dirty="0" smtClean="0"/>
              <a:t> e </a:t>
            </a:r>
            <a:r>
              <a:rPr lang="pt-PT" sz="2400" b="1" dirty="0" smtClean="0"/>
              <a:t>eficiente</a:t>
            </a:r>
            <a:r>
              <a:rPr lang="pt-PT" sz="2400" dirty="0" smtClean="0"/>
              <a:t>.</a:t>
            </a:r>
          </a:p>
          <a:p>
            <a:pPr algn="just"/>
            <a:endParaRPr lang="en-US" dirty="0" smtClean="0"/>
          </a:p>
        </p:txBody>
      </p:sp>
      <p:sp>
        <p:nvSpPr>
          <p:cNvPr id="4" name="Slide Number Placeholder 3"/>
          <p:cNvSpPr>
            <a:spLocks noGrp="1"/>
          </p:cNvSpPr>
          <p:nvPr>
            <p:ph type="sldNum" sz="quarter" idx="12"/>
          </p:nvPr>
        </p:nvSpPr>
        <p:spPr/>
        <p:txBody>
          <a:bodyPr/>
          <a:lstStyle/>
          <a:p>
            <a:r>
              <a:rPr lang="en-US" dirty="0" smtClean="0"/>
              <a:t>1 - 9</a:t>
            </a:r>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2419</TotalTime>
  <Words>3240</Words>
  <Application>Microsoft Office PowerPoint</Application>
  <PresentationFormat>On-screen Show (4:3)</PresentationFormat>
  <Paragraphs>298</Paragraphs>
  <Slides>30</Slides>
  <Notes>27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Arial</vt:lpstr>
      <vt:lpstr>Calibri</vt:lpstr>
      <vt:lpstr>Gill Sans MT</vt:lpstr>
      <vt:lpstr>HelveticaNeue-Bold</vt:lpstr>
      <vt:lpstr>HelveticaNeue-Light</vt:lpstr>
      <vt:lpstr>Wingdings</vt:lpstr>
      <vt:lpstr>Wingdings 3</vt:lpstr>
      <vt:lpstr>mgmt12e (1)</vt:lpstr>
      <vt:lpstr>3_Office Theme</vt:lpstr>
      <vt:lpstr>4_Office Theme</vt:lpstr>
      <vt:lpstr>Urban Pop</vt:lpstr>
      <vt:lpstr>Os gestores e as organizações</vt:lpstr>
      <vt:lpstr>Objetiv0s</vt:lpstr>
      <vt:lpstr>Porque é que os gestores são ImportantES?</vt:lpstr>
      <vt:lpstr>Quem são os gestores?</vt:lpstr>
      <vt:lpstr>Figura 1-1 Tipos de gestores</vt:lpstr>
      <vt:lpstr>Tipos de gestores</vt:lpstr>
      <vt:lpstr>Onde trabalham os gestores?</vt:lpstr>
      <vt:lpstr>Figura 1-2 CaraCterísticas das Organizações</vt:lpstr>
      <vt:lpstr>O que fazem os gestores?</vt:lpstr>
      <vt:lpstr>Eficiência e Eficácia</vt:lpstr>
      <vt:lpstr>  Figura 1-3 Eficiência e Eficácia</vt:lpstr>
      <vt:lpstr>Gestão: A Abordagem das funções (Fayol)</vt:lpstr>
      <vt:lpstr>Figura 1-4 As quarto funções da gestão</vt:lpstr>
      <vt:lpstr>Gestão: A Abordagem dos papéis (Mintzberg)</vt:lpstr>
      <vt:lpstr>Os TRÊs tipos de papéis</vt:lpstr>
      <vt:lpstr>Figura 1-5 Os papéis dos gestores</vt:lpstr>
      <vt:lpstr>Gestão: Competências dos gestores (Katz)</vt:lpstr>
      <vt:lpstr>Figura 1-6 Competências necessárias nos diferentes níveis de gestão (KatZ)</vt:lpstr>
      <vt:lpstr>Figura 1-7 Competências necessárias na atualidade</vt:lpstr>
      <vt:lpstr>Figura 1-8 Desafios atuais no trabalho dos gestores</vt:lpstr>
      <vt:lpstr>A importância dos clientes</vt:lpstr>
      <vt:lpstr>A importância dos media</vt:lpstr>
      <vt:lpstr>A importância da inovação</vt:lpstr>
      <vt:lpstr>A importância da sustentabilidade</vt:lpstr>
      <vt:lpstr>Qual o interesse de estudar a gestão?</vt:lpstr>
      <vt:lpstr>Figura 1-9 Universalidade da gestão</vt:lpstr>
      <vt:lpstr>Desafios</vt:lpstr>
      <vt:lpstr>Benefícios</vt:lpstr>
      <vt:lpstr>Figura 1-10 Benefícios e desafios dos gestores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Maria Eduarda Soares</cp:lastModifiedBy>
  <cp:revision>216</cp:revision>
  <cp:lastPrinted>2014-09-08T20:27:59Z</cp:lastPrinted>
  <dcterms:created xsi:type="dcterms:W3CDTF">2012-10-07T22:51:25Z</dcterms:created>
  <dcterms:modified xsi:type="dcterms:W3CDTF">2016-09-08T12:50:47Z</dcterms:modified>
</cp:coreProperties>
</file>