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1"/>
  </p:notesMasterIdLst>
  <p:handoutMasterIdLst>
    <p:handoutMasterId r:id="rId42"/>
  </p:handoutMasterIdLst>
  <p:sldIdLst>
    <p:sldId id="256" r:id="rId6"/>
    <p:sldId id="262" r:id="rId7"/>
    <p:sldId id="263" r:id="rId8"/>
    <p:sldId id="269" r:id="rId9"/>
    <p:sldId id="270" r:id="rId10"/>
    <p:sldId id="271" r:id="rId11"/>
    <p:sldId id="272" r:id="rId12"/>
    <p:sldId id="273" r:id="rId13"/>
    <p:sldId id="274" r:id="rId14"/>
    <p:sldId id="275" r:id="rId15"/>
    <p:sldId id="276" r:id="rId16"/>
    <p:sldId id="264" r:id="rId17"/>
    <p:sldId id="277" r:id="rId18"/>
    <p:sldId id="288" r:id="rId19"/>
    <p:sldId id="287" r:id="rId20"/>
    <p:sldId id="278" r:id="rId21"/>
    <p:sldId id="279" r:id="rId22"/>
    <p:sldId id="289" r:id="rId23"/>
    <p:sldId id="290" r:id="rId24"/>
    <p:sldId id="291" r:id="rId25"/>
    <p:sldId id="292" r:id="rId26"/>
    <p:sldId id="293" r:id="rId27"/>
    <p:sldId id="294" r:id="rId28"/>
    <p:sldId id="265" r:id="rId29"/>
    <p:sldId id="280" r:id="rId30"/>
    <p:sldId id="295" r:id="rId31"/>
    <p:sldId id="296" r:id="rId32"/>
    <p:sldId id="297" r:id="rId33"/>
    <p:sldId id="281" r:id="rId34"/>
    <p:sldId id="282" r:id="rId35"/>
    <p:sldId id="283" r:id="rId36"/>
    <p:sldId id="301" r:id="rId37"/>
    <p:sldId id="266" r:id="rId38"/>
    <p:sldId id="284"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7" autoAdjust="0"/>
    <p:restoredTop sz="63235" autoAdjust="0"/>
  </p:normalViewPr>
  <p:slideViewPr>
    <p:cSldViewPr>
      <p:cViewPr varScale="1">
        <p:scale>
          <a:sx n="69" d="100"/>
          <a:sy n="69" d="100"/>
        </p:scale>
        <p:origin x="-2248" y="-112"/>
      </p:cViewPr>
      <p:guideLst>
        <p:guide orient="horz" pos="2160"/>
        <p:guide orient="horz" pos="816"/>
        <p:guide orient="horz" pos="96"/>
        <p:guide orient="horz" pos="912"/>
        <p:guide orient="horz" pos="3888"/>
        <p:guide orient="horz" pos="1413"/>
        <p:guide pos="2880"/>
        <p:guide pos="240"/>
        <p:guide pos="55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FA%20writing\Corporate%20Finance\Support.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263998250219"/>
          <c:y val="0.157407407407407"/>
          <c:w val="0.757220472440945"/>
          <c:h val="0.581581729367162"/>
        </c:manualLayout>
      </c:layout>
      <c:lineChart>
        <c:grouping val="standard"/>
        <c:varyColors val="0"/>
        <c:ser>
          <c:idx val="0"/>
          <c:order val="0"/>
          <c:tx>
            <c:strRef>
              <c:f>Sheet2!$B$4</c:f>
              <c:strCache>
                <c:ptCount val="1"/>
                <c:pt idx="0">
                  <c:v>Marginal cost of capital</c:v>
                </c:pt>
              </c:strCache>
            </c:strRef>
          </c:tx>
          <c:spPr>
            <a:ln w="57150"/>
          </c:spPr>
          <c:marker>
            <c:symbol val="none"/>
          </c:marker>
          <c:cat>
            <c:numRef>
              <c:f>Sheet2!$A$5:$A$29</c:f>
              <c:numCache>
                <c:formatCode>"$"#,##0_);[Red]\("$"#,##0\)</c:formatCode>
                <c:ptCount val="25"/>
                <c:pt idx="0">
                  <c:v>100.0</c:v>
                </c:pt>
                <c:pt idx="1">
                  <c:v>110.0</c:v>
                </c:pt>
                <c:pt idx="2">
                  <c:v>120.0</c:v>
                </c:pt>
                <c:pt idx="3">
                  <c:v>130.0</c:v>
                </c:pt>
                <c:pt idx="4">
                  <c:v>140.0</c:v>
                </c:pt>
                <c:pt idx="5">
                  <c:v>150.0</c:v>
                </c:pt>
                <c:pt idx="6">
                  <c:v>160.0</c:v>
                </c:pt>
                <c:pt idx="7">
                  <c:v>170.0</c:v>
                </c:pt>
                <c:pt idx="8">
                  <c:v>180.0</c:v>
                </c:pt>
                <c:pt idx="9">
                  <c:v>190.0</c:v>
                </c:pt>
                <c:pt idx="10">
                  <c:v>200.0</c:v>
                </c:pt>
                <c:pt idx="11">
                  <c:v>210.0</c:v>
                </c:pt>
                <c:pt idx="12">
                  <c:v>220.0</c:v>
                </c:pt>
                <c:pt idx="13">
                  <c:v>230.0</c:v>
                </c:pt>
                <c:pt idx="14">
                  <c:v>240.0</c:v>
                </c:pt>
                <c:pt idx="15">
                  <c:v>250.0</c:v>
                </c:pt>
                <c:pt idx="16">
                  <c:v>260.0</c:v>
                </c:pt>
                <c:pt idx="17">
                  <c:v>270.0</c:v>
                </c:pt>
                <c:pt idx="18">
                  <c:v>280.0</c:v>
                </c:pt>
                <c:pt idx="19">
                  <c:v>290.0</c:v>
                </c:pt>
                <c:pt idx="20">
                  <c:v>300.0</c:v>
                </c:pt>
                <c:pt idx="21">
                  <c:v>310.0</c:v>
                </c:pt>
                <c:pt idx="22">
                  <c:v>320.0</c:v>
                </c:pt>
                <c:pt idx="23">
                  <c:v>330.0</c:v>
                </c:pt>
                <c:pt idx="24">
                  <c:v>340.0</c:v>
                </c:pt>
              </c:numCache>
            </c:numRef>
          </c:cat>
          <c:val>
            <c:numRef>
              <c:f>Sheet2!$B$5:$B$29</c:f>
              <c:numCache>
                <c:formatCode>0.0000%</c:formatCode>
                <c:ptCount val="25"/>
                <c:pt idx="0" formatCode="0.0%">
                  <c:v>0.02</c:v>
                </c:pt>
                <c:pt idx="1">
                  <c:v>0.020408</c:v>
                </c:pt>
                <c:pt idx="2">
                  <c:v>0.0208329861197573</c:v>
                </c:pt>
                <c:pt idx="3">
                  <c:v>0.0212760412237002</c:v>
                </c:pt>
                <c:pt idx="4">
                  <c:v>0.0217383421779475</c:v>
                </c:pt>
                <c:pt idx="5">
                  <c:v>0.0222211702721988</c:v>
                </c:pt>
                <c:pt idx="6">
                  <c:v>0.0227259230589941</c:v>
                </c:pt>
                <c:pt idx="7">
                  <c:v>0.0232541278403375</c:v>
                </c:pt>
                <c:pt idx="8">
                  <c:v>0.0238074570753329</c:v>
                </c:pt>
                <c:pt idx="9">
                  <c:v>0.0243877460356548</c:v>
                </c:pt>
                <c:pt idx="10">
                  <c:v>0.0249970131007836</c:v>
                </c:pt>
                <c:pt idx="11">
                  <c:v>0.0256374831649774</c:v>
                </c:pt>
                <c:pt idx="12">
                  <c:v>0.0263116147268687</c:v>
                </c:pt>
                <c:pt idx="13">
                  <c:v>0.0270221313554204</c:v>
                </c:pt>
                <c:pt idx="14">
                  <c:v>0.0277720583793687</c:v>
                </c:pt>
                <c:pt idx="15">
                  <c:v>0.0285647658398809</c:v>
                </c:pt>
                <c:pt idx="16">
                  <c:v>0.0294040189894397</c:v>
                </c:pt>
                <c:pt idx="17">
                  <c:v>0.0302940379291568</c:v>
                </c:pt>
                <c:pt idx="18">
                  <c:v>0.0312395683722881</c:v>
                </c:pt>
                <c:pt idx="19">
                  <c:v>0.0322459660312913</c:v>
                </c:pt>
                <c:pt idx="20">
                  <c:v>0.0333192977870431</c:v>
                </c:pt>
                <c:pt idx="21">
                  <c:v>0.0344664636636444</c:v>
                </c:pt>
                <c:pt idx="22">
                  <c:v>0.0356953447726159</c:v>
                </c:pt>
                <c:pt idx="23">
                  <c:v>0.0370149839072505</c:v>
                </c:pt>
                <c:pt idx="24">
                  <c:v>0.0384358075047364</c:v>
                </c:pt>
              </c:numCache>
            </c:numRef>
          </c:val>
          <c:smooth val="0"/>
        </c:ser>
        <c:ser>
          <c:idx val="1"/>
          <c:order val="1"/>
          <c:tx>
            <c:strRef>
              <c:f>Sheet2!$C$4</c:f>
              <c:strCache>
                <c:ptCount val="1"/>
                <c:pt idx="0">
                  <c:v>Investment opportunity schedule</c:v>
                </c:pt>
              </c:strCache>
            </c:strRef>
          </c:tx>
          <c:spPr>
            <a:ln w="57150"/>
          </c:spPr>
          <c:marker>
            <c:symbol val="none"/>
          </c:marker>
          <c:cat>
            <c:numRef>
              <c:f>Sheet2!$A$5:$A$29</c:f>
              <c:numCache>
                <c:formatCode>"$"#,##0_);[Red]\("$"#,##0\)</c:formatCode>
                <c:ptCount val="25"/>
                <c:pt idx="0">
                  <c:v>100.0</c:v>
                </c:pt>
                <c:pt idx="1">
                  <c:v>110.0</c:v>
                </c:pt>
                <c:pt idx="2">
                  <c:v>120.0</c:v>
                </c:pt>
                <c:pt idx="3">
                  <c:v>130.0</c:v>
                </c:pt>
                <c:pt idx="4">
                  <c:v>140.0</c:v>
                </c:pt>
                <c:pt idx="5">
                  <c:v>150.0</c:v>
                </c:pt>
                <c:pt idx="6">
                  <c:v>160.0</c:v>
                </c:pt>
                <c:pt idx="7">
                  <c:v>170.0</c:v>
                </c:pt>
                <c:pt idx="8">
                  <c:v>180.0</c:v>
                </c:pt>
                <c:pt idx="9">
                  <c:v>190.0</c:v>
                </c:pt>
                <c:pt idx="10">
                  <c:v>200.0</c:v>
                </c:pt>
                <c:pt idx="11">
                  <c:v>210.0</c:v>
                </c:pt>
                <c:pt idx="12">
                  <c:v>220.0</c:v>
                </c:pt>
                <c:pt idx="13">
                  <c:v>230.0</c:v>
                </c:pt>
                <c:pt idx="14">
                  <c:v>240.0</c:v>
                </c:pt>
                <c:pt idx="15">
                  <c:v>250.0</c:v>
                </c:pt>
                <c:pt idx="16">
                  <c:v>260.0</c:v>
                </c:pt>
                <c:pt idx="17">
                  <c:v>270.0</c:v>
                </c:pt>
                <c:pt idx="18">
                  <c:v>280.0</c:v>
                </c:pt>
                <c:pt idx="19">
                  <c:v>290.0</c:v>
                </c:pt>
                <c:pt idx="20">
                  <c:v>300.0</c:v>
                </c:pt>
                <c:pt idx="21">
                  <c:v>310.0</c:v>
                </c:pt>
                <c:pt idx="22">
                  <c:v>320.0</c:v>
                </c:pt>
                <c:pt idx="23">
                  <c:v>330.0</c:v>
                </c:pt>
                <c:pt idx="24">
                  <c:v>340.0</c:v>
                </c:pt>
              </c:numCache>
            </c:numRef>
          </c:cat>
          <c:val>
            <c:numRef>
              <c:f>Sheet2!$C$5:$C$29</c:f>
              <c:numCache>
                <c:formatCode>0.00%</c:formatCode>
                <c:ptCount val="25"/>
                <c:pt idx="0">
                  <c:v>0.04</c:v>
                </c:pt>
                <c:pt idx="1">
                  <c:v>0.0384</c:v>
                </c:pt>
                <c:pt idx="2">
                  <c:v>0.03692544</c:v>
                </c:pt>
                <c:pt idx="3">
                  <c:v>0.0355619518808064</c:v>
                </c:pt>
                <c:pt idx="4">
                  <c:v>0.0342972994592336</c:v>
                </c:pt>
                <c:pt idx="5">
                  <c:v>0.0331209947090373</c:v>
                </c:pt>
                <c:pt idx="6">
                  <c:v>0.0320239944185212</c:v>
                </c:pt>
                <c:pt idx="7">
                  <c:v>0.0309984582000037</c:v>
                </c:pt>
                <c:pt idx="8">
                  <c:v>0.0300375537892263</c:v>
                </c:pt>
                <c:pt idx="9">
                  <c:v>0.0291352991515857</c:v>
                </c:pt>
                <c:pt idx="10">
                  <c:v>0.0282864334949333</c:v>
                </c:pt>
                <c:pt idx="11">
                  <c:v>0.02748631117507</c:v>
                </c:pt>
                <c:pt idx="12">
                  <c:v>0.0267308138730572</c:v>
                </c:pt>
                <c:pt idx="13">
                  <c:v>0.0260162774627412</c:v>
                </c:pt>
                <c:pt idx="14">
                  <c:v>0.0253394307697229</c:v>
                </c:pt>
                <c:pt idx="15">
                  <c:v>0.0246973440179893</c:v>
                </c:pt>
                <c:pt idx="16">
                  <c:v>0.0240873852164464</c:v>
                </c:pt>
                <c:pt idx="17">
                  <c:v>0.0235071830898809</c:v>
                </c:pt>
                <c:pt idx="18">
                  <c:v>0.0229545954330597</c:v>
                </c:pt>
                <c:pt idx="19">
                  <c:v>0.0224276819815643</c:v>
                </c:pt>
                <c:pt idx="20">
                  <c:v>0.0219246810624981</c:v>
                </c:pt>
                <c:pt idx="21">
                  <c:v>0.0214439894228058</c:v>
                </c:pt>
                <c:pt idx="22">
                  <c:v>0.0209841447404404</c:v>
                </c:pt>
                <c:pt idx="23">
                  <c:v>0.0205438104099527</c:v>
                </c:pt>
                <c:pt idx="24">
                  <c:v>0.0201217622637926</c:v>
                </c:pt>
              </c:numCache>
            </c:numRef>
          </c:val>
          <c:smooth val="0"/>
        </c:ser>
        <c:dLbls>
          <c:showLegendKey val="0"/>
          <c:showVal val="0"/>
          <c:showCatName val="0"/>
          <c:showSerName val="0"/>
          <c:showPercent val="0"/>
          <c:showBubbleSize val="0"/>
        </c:dLbls>
        <c:marker val="1"/>
        <c:smooth val="0"/>
        <c:axId val="2110091080"/>
        <c:axId val="2110084632"/>
      </c:lineChart>
      <c:catAx>
        <c:axId val="2110091080"/>
        <c:scaling>
          <c:orientation val="minMax"/>
        </c:scaling>
        <c:delete val="0"/>
        <c:axPos val="b"/>
        <c:title>
          <c:tx>
            <c:rich>
              <a:bodyPr/>
              <a:lstStyle/>
              <a:p>
                <a:pPr algn="ctr">
                  <a:defRPr/>
                </a:pPr>
                <a:r>
                  <a:rPr lang="en-US" dirty="0"/>
                  <a:t>Amount of </a:t>
                </a:r>
                <a:r>
                  <a:rPr lang="en-US" dirty="0" smtClean="0"/>
                  <a:t>New Capital</a:t>
                </a:r>
                <a:endParaRPr lang="en-US" dirty="0"/>
              </a:p>
            </c:rich>
          </c:tx>
          <c:layout>
            <c:manualLayout>
              <c:xMode val="edge"/>
              <c:yMode val="edge"/>
              <c:x val="0.390168902498299"/>
              <c:y val="0.78145812828084"/>
            </c:manualLayout>
          </c:layout>
          <c:overlay val="0"/>
        </c:title>
        <c:numFmt formatCode="&quot;$&quot;#,##0_);[Red]\(&quot;$&quot;#,##0\)" sourceLinked="1"/>
        <c:majorTickMark val="none"/>
        <c:minorTickMark val="none"/>
        <c:tickLblPos val="none"/>
        <c:crossAx val="2110084632"/>
        <c:crosses val="autoZero"/>
        <c:auto val="1"/>
        <c:lblAlgn val="ctr"/>
        <c:lblOffset val="100"/>
        <c:noMultiLvlLbl val="0"/>
      </c:catAx>
      <c:valAx>
        <c:axId val="2110084632"/>
        <c:scaling>
          <c:orientation val="minMax"/>
        </c:scaling>
        <c:delete val="0"/>
        <c:axPos val="l"/>
        <c:title>
          <c:tx>
            <c:rich>
              <a:bodyPr rot="0" vert="horz"/>
              <a:lstStyle/>
              <a:p>
                <a:pPr>
                  <a:defRPr/>
                </a:pPr>
                <a:r>
                  <a:rPr lang="en-US"/>
                  <a:t>Cost </a:t>
                </a:r>
              </a:p>
              <a:p>
                <a:pPr>
                  <a:defRPr/>
                </a:pPr>
                <a:r>
                  <a:rPr lang="en-US"/>
                  <a:t>or </a:t>
                </a:r>
              </a:p>
              <a:p>
                <a:pPr>
                  <a:defRPr/>
                </a:pPr>
                <a:r>
                  <a:rPr lang="en-US"/>
                  <a:t>Return</a:t>
                </a:r>
              </a:p>
            </c:rich>
          </c:tx>
          <c:layout>
            <c:manualLayout>
              <c:xMode val="edge"/>
              <c:yMode val="edge"/>
              <c:x val="0.0333333333333333"/>
              <c:y val="0.180570866141732"/>
            </c:manualLayout>
          </c:layout>
          <c:overlay val="0"/>
        </c:title>
        <c:numFmt formatCode="0.0%" sourceLinked="1"/>
        <c:majorTickMark val="none"/>
        <c:minorTickMark val="none"/>
        <c:tickLblPos val="none"/>
        <c:crossAx val="2110091080"/>
        <c:crosses val="autoZero"/>
        <c:crossBetween val="between"/>
      </c:valAx>
    </c:plotArea>
    <c:legend>
      <c:legendPos val="t"/>
      <c:layout/>
      <c:overlay val="0"/>
    </c:legend>
    <c:plotVisOnly val="1"/>
    <c:dispBlanksAs val="gap"/>
    <c:showDLblsOverMax val="0"/>
  </c:chart>
  <c:spPr>
    <a:noFill/>
    <a:ln>
      <a:noFill/>
    </a:ln>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53DEA-B2F4-4E42-AD9F-84E896CF1C8F}"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US"/>
        </a:p>
      </dgm:t>
    </dgm:pt>
    <dgm:pt modelId="{A6FDBDA8-CAC6-4634-8CE0-37812C05CB1F}">
      <dgm:prSet phldrT="[Text]"/>
      <dgm:spPr>
        <a:scene3d>
          <a:camera prst="orthographicFront"/>
          <a:lightRig rig="threePt" dir="t"/>
        </a:scene3d>
        <a:sp3d>
          <a:bevelT/>
        </a:sp3d>
      </dgm:spPr>
      <dgm:t>
        <a:bodyPr/>
        <a:lstStyle/>
        <a:p>
          <a:r>
            <a:rPr lang="en-US" b="1" dirty="0" smtClean="0"/>
            <a:t>Costs of Capital</a:t>
          </a:r>
          <a:endParaRPr lang="en-US" b="1" dirty="0"/>
        </a:p>
      </dgm:t>
    </dgm:pt>
    <dgm:pt modelId="{D03631B1-D72B-4B60-9DA0-04DD474B1D0A}" type="parTrans" cxnId="{0D1D1119-1A86-4C0F-9DC8-328EF41CE389}">
      <dgm:prSet/>
      <dgm:spPr/>
      <dgm:t>
        <a:bodyPr/>
        <a:lstStyle/>
        <a:p>
          <a:endParaRPr lang="en-US" b="1"/>
        </a:p>
      </dgm:t>
    </dgm:pt>
    <dgm:pt modelId="{91B5DE8F-FDD3-4583-B56B-1A808E5D25EE}" type="sibTrans" cxnId="{0D1D1119-1A86-4C0F-9DC8-328EF41CE389}">
      <dgm:prSet/>
      <dgm:spPr/>
      <dgm:t>
        <a:bodyPr/>
        <a:lstStyle/>
        <a:p>
          <a:endParaRPr lang="en-US" b="1"/>
        </a:p>
      </dgm:t>
    </dgm:pt>
    <dgm:pt modelId="{DA3F36DC-AD11-4F5D-834E-263074A4368E}">
      <dgm:prSet phldrT="[Text]"/>
      <dgm:spPr>
        <a:scene3d>
          <a:camera prst="orthographicFront"/>
          <a:lightRig rig="threePt" dir="t"/>
        </a:scene3d>
        <a:sp3d>
          <a:bevelT/>
        </a:sp3d>
      </dgm:spPr>
      <dgm:t>
        <a:bodyPr/>
        <a:lstStyle/>
        <a:p>
          <a:r>
            <a:rPr lang="en-US" b="1" dirty="0" smtClean="0"/>
            <a:t>Cost of Debt</a:t>
          </a:r>
          <a:endParaRPr lang="en-US" b="1" dirty="0"/>
        </a:p>
      </dgm:t>
    </dgm:pt>
    <dgm:pt modelId="{4D8B0688-8CA7-4566-9ACB-A90093FBF1DC}" type="parTrans" cxnId="{4EC60884-33E3-49F6-95FA-EE6FAEBEC066}">
      <dgm:prSet/>
      <dgm:spPr>
        <a:scene3d>
          <a:camera prst="orthographicFront"/>
          <a:lightRig rig="threePt" dir="t"/>
        </a:scene3d>
        <a:sp3d>
          <a:bevelT/>
        </a:sp3d>
      </dgm:spPr>
      <dgm:t>
        <a:bodyPr/>
        <a:lstStyle/>
        <a:p>
          <a:endParaRPr lang="en-US" b="1"/>
        </a:p>
      </dgm:t>
    </dgm:pt>
    <dgm:pt modelId="{D820140A-A923-4E7B-9093-9DE219BF42BC}" type="sibTrans" cxnId="{4EC60884-33E3-49F6-95FA-EE6FAEBEC066}">
      <dgm:prSet/>
      <dgm:spPr/>
      <dgm:t>
        <a:bodyPr/>
        <a:lstStyle/>
        <a:p>
          <a:endParaRPr lang="en-US" b="1"/>
        </a:p>
      </dgm:t>
    </dgm:pt>
    <dgm:pt modelId="{BD6A60A7-BC16-47AF-B747-346A472A74F8}">
      <dgm:prSet phldrT="[Text]"/>
      <dgm:spPr>
        <a:scene3d>
          <a:camera prst="orthographicFront"/>
          <a:lightRig rig="threePt" dir="t"/>
        </a:scene3d>
        <a:sp3d>
          <a:bevelT/>
        </a:sp3d>
      </dgm:spPr>
      <dgm:t>
        <a:bodyPr/>
        <a:lstStyle/>
        <a:p>
          <a:r>
            <a:rPr lang="en-US" b="1" dirty="0" smtClean="0"/>
            <a:t>Cost of Preferred Equity</a:t>
          </a:r>
          <a:endParaRPr lang="en-US" b="1" dirty="0"/>
        </a:p>
      </dgm:t>
    </dgm:pt>
    <dgm:pt modelId="{F33ACD3F-A704-4FB4-AF40-99BF2A4BE7C0}" type="parTrans" cxnId="{5916D627-E1A4-44F3-B91F-90B9298E1E32}">
      <dgm:prSet/>
      <dgm:spPr>
        <a:scene3d>
          <a:camera prst="orthographicFront"/>
          <a:lightRig rig="threePt" dir="t"/>
        </a:scene3d>
        <a:sp3d>
          <a:bevelT/>
        </a:sp3d>
      </dgm:spPr>
      <dgm:t>
        <a:bodyPr/>
        <a:lstStyle/>
        <a:p>
          <a:endParaRPr lang="en-US" b="1"/>
        </a:p>
      </dgm:t>
    </dgm:pt>
    <dgm:pt modelId="{0E54A2A7-773D-4B14-9321-12C1FAF457C6}" type="sibTrans" cxnId="{5916D627-E1A4-44F3-B91F-90B9298E1E32}">
      <dgm:prSet/>
      <dgm:spPr/>
      <dgm:t>
        <a:bodyPr/>
        <a:lstStyle/>
        <a:p>
          <a:endParaRPr lang="en-US" b="1"/>
        </a:p>
      </dgm:t>
    </dgm:pt>
    <dgm:pt modelId="{3AC5CABD-C136-4CB8-86F3-9F2C0EAF430F}">
      <dgm:prSet phldrT="[Text]"/>
      <dgm:spPr>
        <a:scene3d>
          <a:camera prst="orthographicFront"/>
          <a:lightRig rig="threePt" dir="t"/>
        </a:scene3d>
        <a:sp3d>
          <a:bevelT/>
        </a:sp3d>
      </dgm:spPr>
      <dgm:t>
        <a:bodyPr/>
        <a:lstStyle/>
        <a:p>
          <a:r>
            <a:rPr lang="en-US" b="1" dirty="0" smtClean="0"/>
            <a:t>Cost of Common Equity</a:t>
          </a:r>
          <a:endParaRPr lang="en-US" b="1" dirty="0"/>
        </a:p>
      </dgm:t>
    </dgm:pt>
    <dgm:pt modelId="{C5F255FD-B63B-4B0F-8CA9-8D9820F5AB1C}" type="parTrans" cxnId="{F353A4EE-2155-46EE-939A-3F65370275FD}">
      <dgm:prSet/>
      <dgm:spPr>
        <a:scene3d>
          <a:camera prst="orthographicFront"/>
          <a:lightRig rig="threePt" dir="t"/>
        </a:scene3d>
        <a:sp3d>
          <a:bevelT/>
        </a:sp3d>
      </dgm:spPr>
      <dgm:t>
        <a:bodyPr/>
        <a:lstStyle/>
        <a:p>
          <a:endParaRPr lang="en-US" b="1"/>
        </a:p>
      </dgm:t>
    </dgm:pt>
    <dgm:pt modelId="{B8CE218B-1A5A-49C1-9600-D0D730AB720F}" type="sibTrans" cxnId="{F353A4EE-2155-46EE-939A-3F65370275FD}">
      <dgm:prSet/>
      <dgm:spPr/>
      <dgm:t>
        <a:bodyPr/>
        <a:lstStyle/>
        <a:p>
          <a:endParaRPr lang="en-US" b="1"/>
        </a:p>
      </dgm:t>
    </dgm:pt>
    <dgm:pt modelId="{12701FEE-0C05-488F-ABEF-37C2C40D4A5E}">
      <dgm:prSet phldrT="[Text]"/>
      <dgm:spPr>
        <a:scene3d>
          <a:camera prst="orthographicFront"/>
          <a:lightRig rig="threePt" dir="t"/>
        </a:scene3d>
        <a:sp3d>
          <a:bevelT/>
        </a:sp3d>
      </dgm:spPr>
      <dgm:t>
        <a:bodyPr/>
        <a:lstStyle/>
        <a:p>
          <a:r>
            <a:rPr lang="en-US" b="1" dirty="0" smtClean="0"/>
            <a:t>Yield to Maturity</a:t>
          </a:r>
          <a:endParaRPr lang="en-US" b="1" dirty="0"/>
        </a:p>
      </dgm:t>
    </dgm:pt>
    <dgm:pt modelId="{1C4100BF-54FE-431E-8AA6-925F2487810E}" type="parTrans" cxnId="{B5CD4507-4183-459D-94CC-41BDC4E2DD48}">
      <dgm:prSet/>
      <dgm:spPr>
        <a:scene3d>
          <a:camera prst="orthographicFront"/>
          <a:lightRig rig="threePt" dir="t"/>
        </a:scene3d>
        <a:sp3d>
          <a:bevelT/>
        </a:sp3d>
      </dgm:spPr>
      <dgm:t>
        <a:bodyPr/>
        <a:lstStyle/>
        <a:p>
          <a:endParaRPr lang="en-US" b="1"/>
        </a:p>
      </dgm:t>
    </dgm:pt>
    <dgm:pt modelId="{A553A635-5E74-428B-9303-FBD8B14A36EC}" type="sibTrans" cxnId="{B5CD4507-4183-459D-94CC-41BDC4E2DD48}">
      <dgm:prSet/>
      <dgm:spPr/>
      <dgm:t>
        <a:bodyPr/>
        <a:lstStyle/>
        <a:p>
          <a:endParaRPr lang="en-US" b="1"/>
        </a:p>
      </dgm:t>
    </dgm:pt>
    <dgm:pt modelId="{0DCE0859-0940-47B4-B265-2590E4751863}">
      <dgm:prSet phldrT="[Text]"/>
      <dgm:spPr>
        <a:scene3d>
          <a:camera prst="orthographicFront"/>
          <a:lightRig rig="threePt" dir="t"/>
        </a:scene3d>
        <a:sp3d>
          <a:bevelT/>
        </a:sp3d>
      </dgm:spPr>
      <dgm:t>
        <a:bodyPr/>
        <a:lstStyle/>
        <a:p>
          <a:r>
            <a:rPr lang="en-US" b="1" dirty="0" smtClean="0"/>
            <a:t>Debt Rating</a:t>
          </a:r>
          <a:endParaRPr lang="en-US" b="1" dirty="0"/>
        </a:p>
      </dgm:t>
    </dgm:pt>
    <dgm:pt modelId="{DB22137E-DB9B-4BCC-A378-E6B595C3ABCF}" type="parTrans" cxnId="{E87C0F9C-28C0-4C26-9CA1-0EE0EECA7EF2}">
      <dgm:prSet/>
      <dgm:spPr>
        <a:scene3d>
          <a:camera prst="orthographicFront"/>
          <a:lightRig rig="threePt" dir="t"/>
        </a:scene3d>
        <a:sp3d>
          <a:bevelT/>
        </a:sp3d>
      </dgm:spPr>
      <dgm:t>
        <a:bodyPr/>
        <a:lstStyle/>
        <a:p>
          <a:endParaRPr lang="en-US" b="1"/>
        </a:p>
      </dgm:t>
    </dgm:pt>
    <dgm:pt modelId="{AF91A4B3-929C-4F59-9B6B-07F453029CE2}" type="sibTrans" cxnId="{E87C0F9C-28C0-4C26-9CA1-0EE0EECA7EF2}">
      <dgm:prSet/>
      <dgm:spPr/>
      <dgm:t>
        <a:bodyPr/>
        <a:lstStyle/>
        <a:p>
          <a:endParaRPr lang="en-US" b="1"/>
        </a:p>
      </dgm:t>
    </dgm:pt>
    <dgm:pt modelId="{620D80E8-1223-4B0D-9B82-92CC118E657A}">
      <dgm:prSet phldrT="[Text]"/>
      <dgm:spPr>
        <a:scene3d>
          <a:camera prst="orthographicFront"/>
          <a:lightRig rig="threePt" dir="t"/>
        </a:scene3d>
        <a:sp3d>
          <a:bevelT/>
        </a:sp3d>
      </dgm:spPr>
      <dgm:t>
        <a:bodyPr/>
        <a:lstStyle/>
        <a:p>
          <a:r>
            <a:rPr lang="en-US" b="1" dirty="0" smtClean="0"/>
            <a:t>Return on Preferred Stock</a:t>
          </a:r>
          <a:endParaRPr lang="en-US" b="1" dirty="0"/>
        </a:p>
      </dgm:t>
    </dgm:pt>
    <dgm:pt modelId="{A42B782E-EDB4-4C48-8FEF-C1E8C0082577}" type="parTrans" cxnId="{02F785E3-DA6A-4D55-A4AA-073FC44BBC33}">
      <dgm:prSet/>
      <dgm:spPr>
        <a:scene3d>
          <a:camera prst="orthographicFront"/>
          <a:lightRig rig="threePt" dir="t"/>
        </a:scene3d>
        <a:sp3d>
          <a:bevelT/>
        </a:sp3d>
      </dgm:spPr>
      <dgm:t>
        <a:bodyPr/>
        <a:lstStyle/>
        <a:p>
          <a:endParaRPr lang="en-US" b="1"/>
        </a:p>
      </dgm:t>
    </dgm:pt>
    <dgm:pt modelId="{0B134ABC-2FFC-4214-9A9D-CFAEFA002470}" type="sibTrans" cxnId="{02F785E3-DA6A-4D55-A4AA-073FC44BBC33}">
      <dgm:prSet/>
      <dgm:spPr/>
      <dgm:t>
        <a:bodyPr/>
        <a:lstStyle/>
        <a:p>
          <a:endParaRPr lang="en-US" b="1"/>
        </a:p>
      </dgm:t>
    </dgm:pt>
    <dgm:pt modelId="{9D8DFFE6-72EE-454F-943C-B33EB5E722FC}">
      <dgm:prSet phldrT="[Text]"/>
      <dgm:spPr>
        <a:scene3d>
          <a:camera prst="orthographicFront"/>
          <a:lightRig rig="threePt" dir="t"/>
        </a:scene3d>
        <a:sp3d>
          <a:bevelT/>
        </a:sp3d>
      </dgm:spPr>
      <dgm:t>
        <a:bodyPr/>
        <a:lstStyle/>
        <a:p>
          <a:r>
            <a:rPr lang="en-US" b="1" dirty="0" smtClean="0"/>
            <a:t>Variations because of </a:t>
          </a:r>
          <a:r>
            <a:rPr lang="en-US" b="1" dirty="0" err="1" smtClean="0"/>
            <a:t>Callability</a:t>
          </a:r>
          <a:r>
            <a:rPr lang="en-US" b="1" dirty="0" smtClean="0"/>
            <a:t>, etc.</a:t>
          </a:r>
          <a:endParaRPr lang="en-US" b="1" dirty="0"/>
        </a:p>
      </dgm:t>
    </dgm:pt>
    <dgm:pt modelId="{2B09DCB7-0248-4EEF-B7E7-3C3894638FFF}" type="parTrans" cxnId="{447EED5F-B20F-493C-8BC8-CA818C58020D}">
      <dgm:prSet/>
      <dgm:spPr>
        <a:scene3d>
          <a:camera prst="orthographicFront"/>
          <a:lightRig rig="threePt" dir="t"/>
        </a:scene3d>
        <a:sp3d>
          <a:bevelT/>
        </a:sp3d>
      </dgm:spPr>
      <dgm:t>
        <a:bodyPr/>
        <a:lstStyle/>
        <a:p>
          <a:endParaRPr lang="en-US" b="1"/>
        </a:p>
      </dgm:t>
    </dgm:pt>
    <dgm:pt modelId="{285B5996-86C8-41E2-B91D-1FA9F371767D}" type="sibTrans" cxnId="{447EED5F-B20F-493C-8BC8-CA818C58020D}">
      <dgm:prSet/>
      <dgm:spPr/>
      <dgm:t>
        <a:bodyPr/>
        <a:lstStyle/>
        <a:p>
          <a:endParaRPr lang="en-US" b="1"/>
        </a:p>
      </dgm:t>
    </dgm:pt>
    <dgm:pt modelId="{D4760939-0A43-4FDC-A25F-A2F171F3DA22}">
      <dgm:prSet phldrT="[Text]"/>
      <dgm:spPr>
        <a:scene3d>
          <a:camera prst="orthographicFront"/>
          <a:lightRig rig="threePt" dir="t"/>
        </a:scene3d>
        <a:sp3d>
          <a:bevelT/>
        </a:sp3d>
      </dgm:spPr>
      <dgm:t>
        <a:bodyPr/>
        <a:lstStyle/>
        <a:p>
          <a:r>
            <a:rPr lang="en-US" b="1" dirty="0" smtClean="0"/>
            <a:t>Capital Asset Pricing Model</a:t>
          </a:r>
          <a:endParaRPr lang="en-US" b="1" dirty="0"/>
        </a:p>
      </dgm:t>
    </dgm:pt>
    <dgm:pt modelId="{1124D607-422C-4EC5-A9DE-908D90FB5560}" type="parTrans" cxnId="{7EDA6696-4AB8-4432-A38F-7082443FFAA8}">
      <dgm:prSet/>
      <dgm:spPr>
        <a:scene3d>
          <a:camera prst="orthographicFront"/>
          <a:lightRig rig="threePt" dir="t"/>
        </a:scene3d>
        <a:sp3d>
          <a:bevelT/>
        </a:sp3d>
      </dgm:spPr>
      <dgm:t>
        <a:bodyPr/>
        <a:lstStyle/>
        <a:p>
          <a:endParaRPr lang="en-US" b="1"/>
        </a:p>
      </dgm:t>
    </dgm:pt>
    <dgm:pt modelId="{4B354B08-B280-46BA-BAA2-2E60D47E7DF4}" type="sibTrans" cxnId="{7EDA6696-4AB8-4432-A38F-7082443FFAA8}">
      <dgm:prSet/>
      <dgm:spPr/>
      <dgm:t>
        <a:bodyPr/>
        <a:lstStyle/>
        <a:p>
          <a:endParaRPr lang="en-US" b="1"/>
        </a:p>
      </dgm:t>
    </dgm:pt>
    <dgm:pt modelId="{A1F6439C-FF1E-4296-91E9-D950121F3272}">
      <dgm:prSet phldrT="[Text]"/>
      <dgm:spPr>
        <a:scene3d>
          <a:camera prst="orthographicFront"/>
          <a:lightRig rig="threePt" dir="t"/>
        </a:scene3d>
        <a:sp3d>
          <a:bevelT/>
        </a:sp3d>
      </dgm:spPr>
      <dgm:t>
        <a:bodyPr/>
        <a:lstStyle/>
        <a:p>
          <a:r>
            <a:rPr lang="en-US" b="1" dirty="0" smtClean="0"/>
            <a:t>Dividend Discount Model</a:t>
          </a:r>
          <a:endParaRPr lang="en-US" b="1" dirty="0"/>
        </a:p>
      </dgm:t>
    </dgm:pt>
    <dgm:pt modelId="{DBFCF9D4-A156-4F39-A2FD-C5FBA27FC6A0}" type="parTrans" cxnId="{60D6C49A-2B48-4BE2-9540-61CE18719DAB}">
      <dgm:prSet/>
      <dgm:spPr>
        <a:scene3d>
          <a:camera prst="orthographicFront"/>
          <a:lightRig rig="threePt" dir="t"/>
        </a:scene3d>
        <a:sp3d>
          <a:bevelT/>
        </a:sp3d>
      </dgm:spPr>
      <dgm:t>
        <a:bodyPr/>
        <a:lstStyle/>
        <a:p>
          <a:endParaRPr lang="en-US" b="1"/>
        </a:p>
      </dgm:t>
    </dgm:pt>
    <dgm:pt modelId="{AA6EBC79-FF49-4676-AD7C-4D285AFC9AAE}" type="sibTrans" cxnId="{60D6C49A-2B48-4BE2-9540-61CE18719DAB}">
      <dgm:prSet/>
      <dgm:spPr/>
      <dgm:t>
        <a:bodyPr/>
        <a:lstStyle/>
        <a:p>
          <a:endParaRPr lang="en-US" b="1"/>
        </a:p>
      </dgm:t>
    </dgm:pt>
    <dgm:pt modelId="{39B38B39-8CE4-42ED-B93C-19E381CB342F}">
      <dgm:prSet phldrT="[Text]"/>
      <dgm:spPr>
        <a:scene3d>
          <a:camera prst="orthographicFront"/>
          <a:lightRig rig="threePt" dir="t"/>
        </a:scene3d>
        <a:sp3d>
          <a:bevelT/>
        </a:sp3d>
      </dgm:spPr>
      <dgm:t>
        <a:bodyPr/>
        <a:lstStyle/>
        <a:p>
          <a:r>
            <a:rPr lang="en-US" b="1" dirty="0" smtClean="0"/>
            <a:t>Bond Yield plus Risk Premium</a:t>
          </a:r>
          <a:endParaRPr lang="en-US" b="1" dirty="0"/>
        </a:p>
      </dgm:t>
    </dgm:pt>
    <dgm:pt modelId="{376A8E56-E7D9-4BCF-AB60-85BD7DFC0C25}" type="parTrans" cxnId="{B7584C30-65F4-4DD9-915A-A7848289B035}">
      <dgm:prSet/>
      <dgm:spPr>
        <a:scene3d>
          <a:camera prst="orthographicFront"/>
          <a:lightRig rig="threePt" dir="t"/>
        </a:scene3d>
        <a:sp3d>
          <a:bevelT/>
        </a:sp3d>
      </dgm:spPr>
      <dgm:t>
        <a:bodyPr/>
        <a:lstStyle/>
        <a:p>
          <a:endParaRPr lang="en-US" b="1"/>
        </a:p>
      </dgm:t>
    </dgm:pt>
    <dgm:pt modelId="{8B401394-5AFE-4825-87D3-195C2451CEFC}" type="sibTrans" cxnId="{B7584C30-65F4-4DD9-915A-A7848289B035}">
      <dgm:prSet/>
      <dgm:spPr/>
      <dgm:t>
        <a:bodyPr/>
        <a:lstStyle/>
        <a:p>
          <a:endParaRPr lang="en-US" b="1"/>
        </a:p>
      </dgm:t>
    </dgm:pt>
    <dgm:pt modelId="{345D0B4A-C2AA-4BB5-818F-FCABCE4D2F92}" type="pres">
      <dgm:prSet presAssocID="{59853DEA-B2F4-4E42-AD9F-84E896CF1C8F}" presName="hierChild1" presStyleCnt="0">
        <dgm:presLayoutVars>
          <dgm:orgChart val="1"/>
          <dgm:chPref val="1"/>
          <dgm:dir/>
          <dgm:animOne val="branch"/>
          <dgm:animLvl val="lvl"/>
          <dgm:resizeHandles/>
        </dgm:presLayoutVars>
      </dgm:prSet>
      <dgm:spPr/>
      <dgm:t>
        <a:bodyPr/>
        <a:lstStyle/>
        <a:p>
          <a:endParaRPr lang="en-US"/>
        </a:p>
      </dgm:t>
    </dgm:pt>
    <dgm:pt modelId="{FA523ABA-3803-4942-BB00-703D277BADB2}" type="pres">
      <dgm:prSet presAssocID="{A6FDBDA8-CAC6-4634-8CE0-37812C05CB1F}" presName="hierRoot1" presStyleCnt="0">
        <dgm:presLayoutVars>
          <dgm:hierBranch val="init"/>
        </dgm:presLayoutVars>
      </dgm:prSet>
      <dgm:spPr>
        <a:scene3d>
          <a:camera prst="orthographicFront"/>
          <a:lightRig rig="threePt" dir="t"/>
        </a:scene3d>
        <a:sp3d>
          <a:bevelT/>
        </a:sp3d>
      </dgm:spPr>
    </dgm:pt>
    <dgm:pt modelId="{6337F7B3-54EE-4387-91C6-872B71068458}" type="pres">
      <dgm:prSet presAssocID="{A6FDBDA8-CAC6-4634-8CE0-37812C05CB1F}" presName="rootComposite1" presStyleCnt="0"/>
      <dgm:spPr>
        <a:scene3d>
          <a:camera prst="orthographicFront"/>
          <a:lightRig rig="threePt" dir="t"/>
        </a:scene3d>
        <a:sp3d>
          <a:bevelT/>
        </a:sp3d>
      </dgm:spPr>
    </dgm:pt>
    <dgm:pt modelId="{6A86E9E6-A77E-4CE1-97FA-E3F2CDC249EF}" type="pres">
      <dgm:prSet presAssocID="{A6FDBDA8-CAC6-4634-8CE0-37812C05CB1F}" presName="rootText1" presStyleLbl="node0" presStyleIdx="0" presStyleCnt="1">
        <dgm:presLayoutVars>
          <dgm:chPref val="3"/>
        </dgm:presLayoutVars>
      </dgm:prSet>
      <dgm:spPr>
        <a:prstGeom prst="ellipse">
          <a:avLst/>
        </a:prstGeom>
      </dgm:spPr>
      <dgm:t>
        <a:bodyPr/>
        <a:lstStyle/>
        <a:p>
          <a:endParaRPr lang="en-US"/>
        </a:p>
      </dgm:t>
    </dgm:pt>
    <dgm:pt modelId="{2F8F5CE7-3ACF-4C0C-B9A4-A07183D49DBE}" type="pres">
      <dgm:prSet presAssocID="{A6FDBDA8-CAC6-4634-8CE0-37812C05CB1F}" presName="rootConnector1" presStyleLbl="node1" presStyleIdx="0" presStyleCnt="0"/>
      <dgm:spPr/>
      <dgm:t>
        <a:bodyPr/>
        <a:lstStyle/>
        <a:p>
          <a:endParaRPr lang="en-US"/>
        </a:p>
      </dgm:t>
    </dgm:pt>
    <dgm:pt modelId="{D7E2120C-A92C-4232-8B43-8C01F6A0CEAF}" type="pres">
      <dgm:prSet presAssocID="{A6FDBDA8-CAC6-4634-8CE0-37812C05CB1F}" presName="hierChild2" presStyleCnt="0"/>
      <dgm:spPr>
        <a:scene3d>
          <a:camera prst="orthographicFront"/>
          <a:lightRig rig="threePt" dir="t"/>
        </a:scene3d>
        <a:sp3d>
          <a:bevelT/>
        </a:sp3d>
      </dgm:spPr>
    </dgm:pt>
    <dgm:pt modelId="{8CE62F0B-545F-4324-9E37-9CA0EBECAA4A}" type="pres">
      <dgm:prSet presAssocID="{4D8B0688-8CA7-4566-9ACB-A90093FBF1DC}" presName="Name37" presStyleLbl="parChTrans1D2" presStyleIdx="0" presStyleCnt="3"/>
      <dgm:spPr/>
      <dgm:t>
        <a:bodyPr/>
        <a:lstStyle/>
        <a:p>
          <a:endParaRPr lang="en-US"/>
        </a:p>
      </dgm:t>
    </dgm:pt>
    <dgm:pt modelId="{AE08B1AD-2A8F-4964-A3ED-29075A1D186B}" type="pres">
      <dgm:prSet presAssocID="{DA3F36DC-AD11-4F5D-834E-263074A4368E}" presName="hierRoot2" presStyleCnt="0">
        <dgm:presLayoutVars>
          <dgm:hierBranch val="init"/>
        </dgm:presLayoutVars>
      </dgm:prSet>
      <dgm:spPr>
        <a:scene3d>
          <a:camera prst="orthographicFront"/>
          <a:lightRig rig="threePt" dir="t"/>
        </a:scene3d>
        <a:sp3d>
          <a:bevelT/>
        </a:sp3d>
      </dgm:spPr>
    </dgm:pt>
    <dgm:pt modelId="{57CA7858-1610-4C3E-8867-F60593155CEF}" type="pres">
      <dgm:prSet presAssocID="{DA3F36DC-AD11-4F5D-834E-263074A4368E}" presName="rootComposite" presStyleCnt="0"/>
      <dgm:spPr>
        <a:scene3d>
          <a:camera prst="orthographicFront"/>
          <a:lightRig rig="threePt" dir="t"/>
        </a:scene3d>
        <a:sp3d>
          <a:bevelT/>
        </a:sp3d>
      </dgm:spPr>
    </dgm:pt>
    <dgm:pt modelId="{D2C6E6FC-E656-487B-8B9D-14C0DC7FA9CF}" type="pres">
      <dgm:prSet presAssocID="{DA3F36DC-AD11-4F5D-834E-263074A4368E}" presName="rootText" presStyleLbl="node2" presStyleIdx="0" presStyleCnt="3">
        <dgm:presLayoutVars>
          <dgm:chPref val="3"/>
        </dgm:presLayoutVars>
      </dgm:prSet>
      <dgm:spPr>
        <a:prstGeom prst="roundRect">
          <a:avLst/>
        </a:prstGeom>
      </dgm:spPr>
      <dgm:t>
        <a:bodyPr/>
        <a:lstStyle/>
        <a:p>
          <a:endParaRPr lang="en-US"/>
        </a:p>
      </dgm:t>
    </dgm:pt>
    <dgm:pt modelId="{EE401663-6A00-4BCE-A446-2B33B2A49328}" type="pres">
      <dgm:prSet presAssocID="{DA3F36DC-AD11-4F5D-834E-263074A4368E}" presName="rootConnector" presStyleLbl="node2" presStyleIdx="0" presStyleCnt="3"/>
      <dgm:spPr/>
      <dgm:t>
        <a:bodyPr/>
        <a:lstStyle/>
        <a:p>
          <a:endParaRPr lang="en-US"/>
        </a:p>
      </dgm:t>
    </dgm:pt>
    <dgm:pt modelId="{0439D798-CF82-4F43-A154-41A13ECD403D}" type="pres">
      <dgm:prSet presAssocID="{DA3F36DC-AD11-4F5D-834E-263074A4368E}" presName="hierChild4" presStyleCnt="0"/>
      <dgm:spPr>
        <a:scene3d>
          <a:camera prst="orthographicFront"/>
          <a:lightRig rig="threePt" dir="t"/>
        </a:scene3d>
        <a:sp3d>
          <a:bevelT/>
        </a:sp3d>
      </dgm:spPr>
    </dgm:pt>
    <dgm:pt modelId="{F1003F3A-FB06-4280-AD5F-D16986F59F75}" type="pres">
      <dgm:prSet presAssocID="{1C4100BF-54FE-431E-8AA6-925F2487810E}" presName="Name37" presStyleLbl="parChTrans1D3" presStyleIdx="0" presStyleCnt="7"/>
      <dgm:spPr/>
      <dgm:t>
        <a:bodyPr/>
        <a:lstStyle/>
        <a:p>
          <a:endParaRPr lang="en-US"/>
        </a:p>
      </dgm:t>
    </dgm:pt>
    <dgm:pt modelId="{C38E006E-248A-466E-B3F3-A75958414C79}" type="pres">
      <dgm:prSet presAssocID="{12701FEE-0C05-488F-ABEF-37C2C40D4A5E}" presName="hierRoot2" presStyleCnt="0">
        <dgm:presLayoutVars>
          <dgm:hierBranch val="init"/>
        </dgm:presLayoutVars>
      </dgm:prSet>
      <dgm:spPr>
        <a:scene3d>
          <a:camera prst="orthographicFront"/>
          <a:lightRig rig="threePt" dir="t"/>
        </a:scene3d>
        <a:sp3d>
          <a:bevelT/>
        </a:sp3d>
      </dgm:spPr>
    </dgm:pt>
    <dgm:pt modelId="{5DE3AD6A-FA8B-40F7-9749-652E622E61FF}" type="pres">
      <dgm:prSet presAssocID="{12701FEE-0C05-488F-ABEF-37C2C40D4A5E}" presName="rootComposite" presStyleCnt="0"/>
      <dgm:spPr>
        <a:scene3d>
          <a:camera prst="orthographicFront"/>
          <a:lightRig rig="threePt" dir="t"/>
        </a:scene3d>
        <a:sp3d>
          <a:bevelT/>
        </a:sp3d>
      </dgm:spPr>
    </dgm:pt>
    <dgm:pt modelId="{658AC8EF-BC08-4637-973F-95600FA277B1}" type="pres">
      <dgm:prSet presAssocID="{12701FEE-0C05-488F-ABEF-37C2C40D4A5E}" presName="rootText" presStyleLbl="node3" presStyleIdx="0" presStyleCnt="7">
        <dgm:presLayoutVars>
          <dgm:chPref val="3"/>
        </dgm:presLayoutVars>
      </dgm:prSet>
      <dgm:spPr/>
      <dgm:t>
        <a:bodyPr/>
        <a:lstStyle/>
        <a:p>
          <a:endParaRPr lang="en-US"/>
        </a:p>
      </dgm:t>
    </dgm:pt>
    <dgm:pt modelId="{C63FA4F2-6DBB-46D8-BD7A-67EF2C612165}" type="pres">
      <dgm:prSet presAssocID="{12701FEE-0C05-488F-ABEF-37C2C40D4A5E}" presName="rootConnector" presStyleLbl="node3" presStyleIdx="0" presStyleCnt="7"/>
      <dgm:spPr/>
      <dgm:t>
        <a:bodyPr/>
        <a:lstStyle/>
        <a:p>
          <a:endParaRPr lang="en-US"/>
        </a:p>
      </dgm:t>
    </dgm:pt>
    <dgm:pt modelId="{3AC2F1C7-FE79-4130-B6AD-84D9460E1B45}" type="pres">
      <dgm:prSet presAssocID="{12701FEE-0C05-488F-ABEF-37C2C40D4A5E}" presName="hierChild4" presStyleCnt="0"/>
      <dgm:spPr>
        <a:scene3d>
          <a:camera prst="orthographicFront"/>
          <a:lightRig rig="threePt" dir="t"/>
        </a:scene3d>
        <a:sp3d>
          <a:bevelT/>
        </a:sp3d>
      </dgm:spPr>
    </dgm:pt>
    <dgm:pt modelId="{E7F5EE98-C181-4769-BD5F-D3F5F6CA1163}" type="pres">
      <dgm:prSet presAssocID="{12701FEE-0C05-488F-ABEF-37C2C40D4A5E}" presName="hierChild5" presStyleCnt="0"/>
      <dgm:spPr>
        <a:scene3d>
          <a:camera prst="orthographicFront"/>
          <a:lightRig rig="threePt" dir="t"/>
        </a:scene3d>
        <a:sp3d>
          <a:bevelT/>
        </a:sp3d>
      </dgm:spPr>
    </dgm:pt>
    <dgm:pt modelId="{125F626D-3652-4FFD-B8C0-892ED2A8F536}" type="pres">
      <dgm:prSet presAssocID="{DB22137E-DB9B-4BCC-A378-E6B595C3ABCF}" presName="Name37" presStyleLbl="parChTrans1D3" presStyleIdx="1" presStyleCnt="7"/>
      <dgm:spPr/>
      <dgm:t>
        <a:bodyPr/>
        <a:lstStyle/>
        <a:p>
          <a:endParaRPr lang="en-US"/>
        </a:p>
      </dgm:t>
    </dgm:pt>
    <dgm:pt modelId="{CC089C16-53A9-4AA7-81CF-6D315CE2186B}" type="pres">
      <dgm:prSet presAssocID="{0DCE0859-0940-47B4-B265-2590E4751863}" presName="hierRoot2" presStyleCnt="0">
        <dgm:presLayoutVars>
          <dgm:hierBranch val="init"/>
        </dgm:presLayoutVars>
      </dgm:prSet>
      <dgm:spPr>
        <a:scene3d>
          <a:camera prst="orthographicFront"/>
          <a:lightRig rig="threePt" dir="t"/>
        </a:scene3d>
        <a:sp3d>
          <a:bevelT/>
        </a:sp3d>
      </dgm:spPr>
    </dgm:pt>
    <dgm:pt modelId="{88F37010-A843-4A88-A051-BE65A4272DFD}" type="pres">
      <dgm:prSet presAssocID="{0DCE0859-0940-47B4-B265-2590E4751863}" presName="rootComposite" presStyleCnt="0"/>
      <dgm:spPr>
        <a:scene3d>
          <a:camera prst="orthographicFront"/>
          <a:lightRig rig="threePt" dir="t"/>
        </a:scene3d>
        <a:sp3d>
          <a:bevelT/>
        </a:sp3d>
      </dgm:spPr>
    </dgm:pt>
    <dgm:pt modelId="{00B0BC38-C1B5-4F56-8441-D9AD6C13E595}" type="pres">
      <dgm:prSet presAssocID="{0DCE0859-0940-47B4-B265-2590E4751863}" presName="rootText" presStyleLbl="node3" presStyleIdx="1" presStyleCnt="7">
        <dgm:presLayoutVars>
          <dgm:chPref val="3"/>
        </dgm:presLayoutVars>
      </dgm:prSet>
      <dgm:spPr/>
      <dgm:t>
        <a:bodyPr/>
        <a:lstStyle/>
        <a:p>
          <a:endParaRPr lang="en-US"/>
        </a:p>
      </dgm:t>
    </dgm:pt>
    <dgm:pt modelId="{4547C379-060A-4E54-8448-21C4E543F9BE}" type="pres">
      <dgm:prSet presAssocID="{0DCE0859-0940-47B4-B265-2590E4751863}" presName="rootConnector" presStyleLbl="node3" presStyleIdx="1" presStyleCnt="7"/>
      <dgm:spPr/>
      <dgm:t>
        <a:bodyPr/>
        <a:lstStyle/>
        <a:p>
          <a:endParaRPr lang="en-US"/>
        </a:p>
      </dgm:t>
    </dgm:pt>
    <dgm:pt modelId="{80B0FFDB-0DD1-4CE1-86A1-5DE568BC223C}" type="pres">
      <dgm:prSet presAssocID="{0DCE0859-0940-47B4-B265-2590E4751863}" presName="hierChild4" presStyleCnt="0"/>
      <dgm:spPr>
        <a:scene3d>
          <a:camera prst="orthographicFront"/>
          <a:lightRig rig="threePt" dir="t"/>
        </a:scene3d>
        <a:sp3d>
          <a:bevelT/>
        </a:sp3d>
      </dgm:spPr>
    </dgm:pt>
    <dgm:pt modelId="{353D5D2B-C6AF-4BFD-9709-79FA88845C12}" type="pres">
      <dgm:prSet presAssocID="{0DCE0859-0940-47B4-B265-2590E4751863}" presName="hierChild5" presStyleCnt="0"/>
      <dgm:spPr>
        <a:scene3d>
          <a:camera prst="orthographicFront"/>
          <a:lightRig rig="threePt" dir="t"/>
        </a:scene3d>
        <a:sp3d>
          <a:bevelT/>
        </a:sp3d>
      </dgm:spPr>
    </dgm:pt>
    <dgm:pt modelId="{EB75A40E-9893-4C0D-B8C5-95C358B13DF8}" type="pres">
      <dgm:prSet presAssocID="{DA3F36DC-AD11-4F5D-834E-263074A4368E}" presName="hierChild5" presStyleCnt="0"/>
      <dgm:spPr>
        <a:scene3d>
          <a:camera prst="orthographicFront"/>
          <a:lightRig rig="threePt" dir="t"/>
        </a:scene3d>
        <a:sp3d>
          <a:bevelT/>
        </a:sp3d>
      </dgm:spPr>
    </dgm:pt>
    <dgm:pt modelId="{67F122DD-D1A6-4D41-B858-AC1F6070AB13}" type="pres">
      <dgm:prSet presAssocID="{F33ACD3F-A704-4FB4-AF40-99BF2A4BE7C0}" presName="Name37" presStyleLbl="parChTrans1D2" presStyleIdx="1" presStyleCnt="3"/>
      <dgm:spPr/>
      <dgm:t>
        <a:bodyPr/>
        <a:lstStyle/>
        <a:p>
          <a:endParaRPr lang="en-US"/>
        </a:p>
      </dgm:t>
    </dgm:pt>
    <dgm:pt modelId="{E6FA5B56-D6E2-439D-B37B-7FC87E7C3216}" type="pres">
      <dgm:prSet presAssocID="{BD6A60A7-BC16-47AF-B747-346A472A74F8}" presName="hierRoot2" presStyleCnt="0">
        <dgm:presLayoutVars>
          <dgm:hierBranch val="init"/>
        </dgm:presLayoutVars>
      </dgm:prSet>
      <dgm:spPr>
        <a:scene3d>
          <a:camera prst="orthographicFront"/>
          <a:lightRig rig="threePt" dir="t"/>
        </a:scene3d>
        <a:sp3d>
          <a:bevelT/>
        </a:sp3d>
      </dgm:spPr>
    </dgm:pt>
    <dgm:pt modelId="{BC85F405-3962-4A79-8E2F-B42C41EEBA3D}" type="pres">
      <dgm:prSet presAssocID="{BD6A60A7-BC16-47AF-B747-346A472A74F8}" presName="rootComposite" presStyleCnt="0"/>
      <dgm:spPr>
        <a:scene3d>
          <a:camera prst="orthographicFront"/>
          <a:lightRig rig="threePt" dir="t"/>
        </a:scene3d>
        <a:sp3d>
          <a:bevelT/>
        </a:sp3d>
      </dgm:spPr>
    </dgm:pt>
    <dgm:pt modelId="{E19E6B29-7058-428E-B18C-A7F2E4601224}" type="pres">
      <dgm:prSet presAssocID="{BD6A60A7-BC16-47AF-B747-346A472A74F8}" presName="rootText" presStyleLbl="node2" presStyleIdx="1" presStyleCnt="3">
        <dgm:presLayoutVars>
          <dgm:chPref val="3"/>
        </dgm:presLayoutVars>
      </dgm:prSet>
      <dgm:spPr>
        <a:prstGeom prst="roundRect">
          <a:avLst/>
        </a:prstGeom>
      </dgm:spPr>
      <dgm:t>
        <a:bodyPr/>
        <a:lstStyle/>
        <a:p>
          <a:endParaRPr lang="en-US"/>
        </a:p>
      </dgm:t>
    </dgm:pt>
    <dgm:pt modelId="{97804300-9E16-4D5E-A4F2-24CD1634111B}" type="pres">
      <dgm:prSet presAssocID="{BD6A60A7-BC16-47AF-B747-346A472A74F8}" presName="rootConnector" presStyleLbl="node2" presStyleIdx="1" presStyleCnt="3"/>
      <dgm:spPr/>
      <dgm:t>
        <a:bodyPr/>
        <a:lstStyle/>
        <a:p>
          <a:endParaRPr lang="en-US"/>
        </a:p>
      </dgm:t>
    </dgm:pt>
    <dgm:pt modelId="{351E6CE2-D7EB-444B-BAF3-212B02245339}" type="pres">
      <dgm:prSet presAssocID="{BD6A60A7-BC16-47AF-B747-346A472A74F8}" presName="hierChild4" presStyleCnt="0"/>
      <dgm:spPr>
        <a:scene3d>
          <a:camera prst="orthographicFront"/>
          <a:lightRig rig="threePt" dir="t"/>
        </a:scene3d>
        <a:sp3d>
          <a:bevelT/>
        </a:sp3d>
      </dgm:spPr>
    </dgm:pt>
    <dgm:pt modelId="{1AC697A6-095A-4CD6-B663-740C1D07E232}" type="pres">
      <dgm:prSet presAssocID="{A42B782E-EDB4-4C48-8FEF-C1E8C0082577}" presName="Name37" presStyleLbl="parChTrans1D3" presStyleIdx="2" presStyleCnt="7"/>
      <dgm:spPr/>
      <dgm:t>
        <a:bodyPr/>
        <a:lstStyle/>
        <a:p>
          <a:endParaRPr lang="en-US"/>
        </a:p>
      </dgm:t>
    </dgm:pt>
    <dgm:pt modelId="{F361D28B-A02D-46A1-8208-89CC7FBF5116}" type="pres">
      <dgm:prSet presAssocID="{620D80E8-1223-4B0D-9B82-92CC118E657A}" presName="hierRoot2" presStyleCnt="0">
        <dgm:presLayoutVars>
          <dgm:hierBranch val="init"/>
        </dgm:presLayoutVars>
      </dgm:prSet>
      <dgm:spPr>
        <a:scene3d>
          <a:camera prst="orthographicFront"/>
          <a:lightRig rig="threePt" dir="t"/>
        </a:scene3d>
        <a:sp3d>
          <a:bevelT/>
        </a:sp3d>
      </dgm:spPr>
    </dgm:pt>
    <dgm:pt modelId="{F89287FC-CCDE-4A88-9C21-6EB83F0BA27B}" type="pres">
      <dgm:prSet presAssocID="{620D80E8-1223-4B0D-9B82-92CC118E657A}" presName="rootComposite" presStyleCnt="0"/>
      <dgm:spPr>
        <a:scene3d>
          <a:camera prst="orthographicFront"/>
          <a:lightRig rig="threePt" dir="t"/>
        </a:scene3d>
        <a:sp3d>
          <a:bevelT/>
        </a:sp3d>
      </dgm:spPr>
    </dgm:pt>
    <dgm:pt modelId="{3BC5C5AE-C615-488A-8C3B-5A8EB2D0A8F3}" type="pres">
      <dgm:prSet presAssocID="{620D80E8-1223-4B0D-9B82-92CC118E657A}" presName="rootText" presStyleLbl="node3" presStyleIdx="2" presStyleCnt="7">
        <dgm:presLayoutVars>
          <dgm:chPref val="3"/>
        </dgm:presLayoutVars>
      </dgm:prSet>
      <dgm:spPr/>
      <dgm:t>
        <a:bodyPr/>
        <a:lstStyle/>
        <a:p>
          <a:endParaRPr lang="en-US"/>
        </a:p>
      </dgm:t>
    </dgm:pt>
    <dgm:pt modelId="{F7268185-C4D4-42C7-A344-24EAC7F1F947}" type="pres">
      <dgm:prSet presAssocID="{620D80E8-1223-4B0D-9B82-92CC118E657A}" presName="rootConnector" presStyleLbl="node3" presStyleIdx="2" presStyleCnt="7"/>
      <dgm:spPr/>
      <dgm:t>
        <a:bodyPr/>
        <a:lstStyle/>
        <a:p>
          <a:endParaRPr lang="en-US"/>
        </a:p>
      </dgm:t>
    </dgm:pt>
    <dgm:pt modelId="{E80D4D97-E0F2-4907-9F7C-F1DEDE09712D}" type="pres">
      <dgm:prSet presAssocID="{620D80E8-1223-4B0D-9B82-92CC118E657A}" presName="hierChild4" presStyleCnt="0"/>
      <dgm:spPr>
        <a:scene3d>
          <a:camera prst="orthographicFront"/>
          <a:lightRig rig="threePt" dir="t"/>
        </a:scene3d>
        <a:sp3d>
          <a:bevelT/>
        </a:sp3d>
      </dgm:spPr>
    </dgm:pt>
    <dgm:pt modelId="{4F1EF5A7-D352-4A89-B66B-AC4C7DC0F3E9}" type="pres">
      <dgm:prSet presAssocID="{620D80E8-1223-4B0D-9B82-92CC118E657A}" presName="hierChild5" presStyleCnt="0"/>
      <dgm:spPr>
        <a:scene3d>
          <a:camera prst="orthographicFront"/>
          <a:lightRig rig="threePt" dir="t"/>
        </a:scene3d>
        <a:sp3d>
          <a:bevelT/>
        </a:sp3d>
      </dgm:spPr>
    </dgm:pt>
    <dgm:pt modelId="{4F33CD63-31FE-4841-B047-752599BDC571}" type="pres">
      <dgm:prSet presAssocID="{2B09DCB7-0248-4EEF-B7E7-3C3894638FFF}" presName="Name37" presStyleLbl="parChTrans1D3" presStyleIdx="3" presStyleCnt="7"/>
      <dgm:spPr/>
      <dgm:t>
        <a:bodyPr/>
        <a:lstStyle/>
        <a:p>
          <a:endParaRPr lang="en-US"/>
        </a:p>
      </dgm:t>
    </dgm:pt>
    <dgm:pt modelId="{F1F5F51C-7263-4894-9F36-013324FD5A7D}" type="pres">
      <dgm:prSet presAssocID="{9D8DFFE6-72EE-454F-943C-B33EB5E722FC}" presName="hierRoot2" presStyleCnt="0">
        <dgm:presLayoutVars>
          <dgm:hierBranch val="init"/>
        </dgm:presLayoutVars>
      </dgm:prSet>
      <dgm:spPr>
        <a:scene3d>
          <a:camera prst="orthographicFront"/>
          <a:lightRig rig="threePt" dir="t"/>
        </a:scene3d>
        <a:sp3d>
          <a:bevelT/>
        </a:sp3d>
      </dgm:spPr>
    </dgm:pt>
    <dgm:pt modelId="{02E89712-85DB-488F-95BC-FD1B771F36E6}" type="pres">
      <dgm:prSet presAssocID="{9D8DFFE6-72EE-454F-943C-B33EB5E722FC}" presName="rootComposite" presStyleCnt="0"/>
      <dgm:spPr>
        <a:scene3d>
          <a:camera prst="orthographicFront"/>
          <a:lightRig rig="threePt" dir="t"/>
        </a:scene3d>
        <a:sp3d>
          <a:bevelT/>
        </a:sp3d>
      </dgm:spPr>
    </dgm:pt>
    <dgm:pt modelId="{908C00C5-14E1-4753-9060-57232266CB8F}" type="pres">
      <dgm:prSet presAssocID="{9D8DFFE6-72EE-454F-943C-B33EB5E722FC}" presName="rootText" presStyleLbl="node3" presStyleIdx="3" presStyleCnt="7">
        <dgm:presLayoutVars>
          <dgm:chPref val="3"/>
        </dgm:presLayoutVars>
      </dgm:prSet>
      <dgm:spPr/>
      <dgm:t>
        <a:bodyPr/>
        <a:lstStyle/>
        <a:p>
          <a:endParaRPr lang="en-US"/>
        </a:p>
      </dgm:t>
    </dgm:pt>
    <dgm:pt modelId="{5A65B49A-F292-4B1B-8726-521A93BD739C}" type="pres">
      <dgm:prSet presAssocID="{9D8DFFE6-72EE-454F-943C-B33EB5E722FC}" presName="rootConnector" presStyleLbl="node3" presStyleIdx="3" presStyleCnt="7"/>
      <dgm:spPr/>
      <dgm:t>
        <a:bodyPr/>
        <a:lstStyle/>
        <a:p>
          <a:endParaRPr lang="en-US"/>
        </a:p>
      </dgm:t>
    </dgm:pt>
    <dgm:pt modelId="{932080D5-A25D-4B5C-A988-879012993D80}" type="pres">
      <dgm:prSet presAssocID="{9D8DFFE6-72EE-454F-943C-B33EB5E722FC}" presName="hierChild4" presStyleCnt="0"/>
      <dgm:spPr>
        <a:scene3d>
          <a:camera prst="orthographicFront"/>
          <a:lightRig rig="threePt" dir="t"/>
        </a:scene3d>
        <a:sp3d>
          <a:bevelT/>
        </a:sp3d>
      </dgm:spPr>
    </dgm:pt>
    <dgm:pt modelId="{99ECB4E5-D25F-4361-91C2-5874E05D7155}" type="pres">
      <dgm:prSet presAssocID="{9D8DFFE6-72EE-454F-943C-B33EB5E722FC}" presName="hierChild5" presStyleCnt="0"/>
      <dgm:spPr>
        <a:scene3d>
          <a:camera prst="orthographicFront"/>
          <a:lightRig rig="threePt" dir="t"/>
        </a:scene3d>
        <a:sp3d>
          <a:bevelT/>
        </a:sp3d>
      </dgm:spPr>
    </dgm:pt>
    <dgm:pt modelId="{6F15D685-387B-4A48-97C1-91D1D4F5B3F3}" type="pres">
      <dgm:prSet presAssocID="{BD6A60A7-BC16-47AF-B747-346A472A74F8}" presName="hierChild5" presStyleCnt="0"/>
      <dgm:spPr>
        <a:scene3d>
          <a:camera prst="orthographicFront"/>
          <a:lightRig rig="threePt" dir="t"/>
        </a:scene3d>
        <a:sp3d>
          <a:bevelT/>
        </a:sp3d>
      </dgm:spPr>
    </dgm:pt>
    <dgm:pt modelId="{B3AB0AAF-4A31-48DF-9CB7-14592892A179}" type="pres">
      <dgm:prSet presAssocID="{C5F255FD-B63B-4B0F-8CA9-8D9820F5AB1C}" presName="Name37" presStyleLbl="parChTrans1D2" presStyleIdx="2" presStyleCnt="3"/>
      <dgm:spPr/>
      <dgm:t>
        <a:bodyPr/>
        <a:lstStyle/>
        <a:p>
          <a:endParaRPr lang="en-US"/>
        </a:p>
      </dgm:t>
    </dgm:pt>
    <dgm:pt modelId="{49B9EA97-2905-47A1-A9CD-7CC5A577AA50}" type="pres">
      <dgm:prSet presAssocID="{3AC5CABD-C136-4CB8-86F3-9F2C0EAF430F}" presName="hierRoot2" presStyleCnt="0">
        <dgm:presLayoutVars>
          <dgm:hierBranch val="init"/>
        </dgm:presLayoutVars>
      </dgm:prSet>
      <dgm:spPr>
        <a:scene3d>
          <a:camera prst="orthographicFront"/>
          <a:lightRig rig="threePt" dir="t"/>
        </a:scene3d>
        <a:sp3d>
          <a:bevelT/>
        </a:sp3d>
      </dgm:spPr>
    </dgm:pt>
    <dgm:pt modelId="{3C83E73B-484E-4B4F-A518-5E01A53373E0}" type="pres">
      <dgm:prSet presAssocID="{3AC5CABD-C136-4CB8-86F3-9F2C0EAF430F}" presName="rootComposite" presStyleCnt="0"/>
      <dgm:spPr>
        <a:scene3d>
          <a:camera prst="orthographicFront"/>
          <a:lightRig rig="threePt" dir="t"/>
        </a:scene3d>
        <a:sp3d>
          <a:bevelT/>
        </a:sp3d>
      </dgm:spPr>
    </dgm:pt>
    <dgm:pt modelId="{B98058ED-415D-4FC1-945F-63FC8552D8A5}" type="pres">
      <dgm:prSet presAssocID="{3AC5CABD-C136-4CB8-86F3-9F2C0EAF430F}" presName="rootText" presStyleLbl="node2" presStyleIdx="2" presStyleCnt="3">
        <dgm:presLayoutVars>
          <dgm:chPref val="3"/>
        </dgm:presLayoutVars>
      </dgm:prSet>
      <dgm:spPr>
        <a:prstGeom prst="roundRect">
          <a:avLst/>
        </a:prstGeom>
      </dgm:spPr>
      <dgm:t>
        <a:bodyPr/>
        <a:lstStyle/>
        <a:p>
          <a:endParaRPr lang="en-US"/>
        </a:p>
      </dgm:t>
    </dgm:pt>
    <dgm:pt modelId="{B4C2471D-DC8B-40BE-923E-EEA1E6657409}" type="pres">
      <dgm:prSet presAssocID="{3AC5CABD-C136-4CB8-86F3-9F2C0EAF430F}" presName="rootConnector" presStyleLbl="node2" presStyleIdx="2" presStyleCnt="3"/>
      <dgm:spPr/>
      <dgm:t>
        <a:bodyPr/>
        <a:lstStyle/>
        <a:p>
          <a:endParaRPr lang="en-US"/>
        </a:p>
      </dgm:t>
    </dgm:pt>
    <dgm:pt modelId="{D170A603-E28C-4F19-8F26-6359D2A2F3CD}" type="pres">
      <dgm:prSet presAssocID="{3AC5CABD-C136-4CB8-86F3-9F2C0EAF430F}" presName="hierChild4" presStyleCnt="0"/>
      <dgm:spPr>
        <a:scene3d>
          <a:camera prst="orthographicFront"/>
          <a:lightRig rig="threePt" dir="t"/>
        </a:scene3d>
        <a:sp3d>
          <a:bevelT/>
        </a:sp3d>
      </dgm:spPr>
    </dgm:pt>
    <dgm:pt modelId="{F6D88F52-F3AE-4339-BFDA-0890AC87F16B}" type="pres">
      <dgm:prSet presAssocID="{1124D607-422C-4EC5-A9DE-908D90FB5560}" presName="Name37" presStyleLbl="parChTrans1D3" presStyleIdx="4" presStyleCnt="7"/>
      <dgm:spPr/>
      <dgm:t>
        <a:bodyPr/>
        <a:lstStyle/>
        <a:p>
          <a:endParaRPr lang="en-US"/>
        </a:p>
      </dgm:t>
    </dgm:pt>
    <dgm:pt modelId="{A96FF787-6913-4F12-9583-A9536F47CBB3}" type="pres">
      <dgm:prSet presAssocID="{D4760939-0A43-4FDC-A25F-A2F171F3DA22}" presName="hierRoot2" presStyleCnt="0">
        <dgm:presLayoutVars>
          <dgm:hierBranch val="init"/>
        </dgm:presLayoutVars>
      </dgm:prSet>
      <dgm:spPr>
        <a:scene3d>
          <a:camera prst="orthographicFront"/>
          <a:lightRig rig="threePt" dir="t"/>
        </a:scene3d>
        <a:sp3d>
          <a:bevelT/>
        </a:sp3d>
      </dgm:spPr>
    </dgm:pt>
    <dgm:pt modelId="{FCB9095E-84EA-43A4-BAAD-1AF75E62E438}" type="pres">
      <dgm:prSet presAssocID="{D4760939-0A43-4FDC-A25F-A2F171F3DA22}" presName="rootComposite" presStyleCnt="0"/>
      <dgm:spPr>
        <a:scene3d>
          <a:camera prst="orthographicFront"/>
          <a:lightRig rig="threePt" dir="t"/>
        </a:scene3d>
        <a:sp3d>
          <a:bevelT/>
        </a:sp3d>
      </dgm:spPr>
    </dgm:pt>
    <dgm:pt modelId="{891D5285-4EE6-4277-80AB-5C3083A25E1F}" type="pres">
      <dgm:prSet presAssocID="{D4760939-0A43-4FDC-A25F-A2F171F3DA22}" presName="rootText" presStyleLbl="node3" presStyleIdx="4" presStyleCnt="7">
        <dgm:presLayoutVars>
          <dgm:chPref val="3"/>
        </dgm:presLayoutVars>
      </dgm:prSet>
      <dgm:spPr/>
      <dgm:t>
        <a:bodyPr/>
        <a:lstStyle/>
        <a:p>
          <a:endParaRPr lang="en-US"/>
        </a:p>
      </dgm:t>
    </dgm:pt>
    <dgm:pt modelId="{610BC89F-52A9-4112-9BE2-9349ED53C27C}" type="pres">
      <dgm:prSet presAssocID="{D4760939-0A43-4FDC-A25F-A2F171F3DA22}" presName="rootConnector" presStyleLbl="node3" presStyleIdx="4" presStyleCnt="7"/>
      <dgm:spPr/>
      <dgm:t>
        <a:bodyPr/>
        <a:lstStyle/>
        <a:p>
          <a:endParaRPr lang="en-US"/>
        </a:p>
      </dgm:t>
    </dgm:pt>
    <dgm:pt modelId="{4E338D1D-96DE-4B68-82A3-B55D121363CD}" type="pres">
      <dgm:prSet presAssocID="{D4760939-0A43-4FDC-A25F-A2F171F3DA22}" presName="hierChild4" presStyleCnt="0"/>
      <dgm:spPr>
        <a:scene3d>
          <a:camera prst="orthographicFront"/>
          <a:lightRig rig="threePt" dir="t"/>
        </a:scene3d>
        <a:sp3d>
          <a:bevelT/>
        </a:sp3d>
      </dgm:spPr>
    </dgm:pt>
    <dgm:pt modelId="{F4546851-984C-45F3-9225-BC05F702943A}" type="pres">
      <dgm:prSet presAssocID="{D4760939-0A43-4FDC-A25F-A2F171F3DA22}" presName="hierChild5" presStyleCnt="0"/>
      <dgm:spPr>
        <a:scene3d>
          <a:camera prst="orthographicFront"/>
          <a:lightRig rig="threePt" dir="t"/>
        </a:scene3d>
        <a:sp3d>
          <a:bevelT/>
        </a:sp3d>
      </dgm:spPr>
    </dgm:pt>
    <dgm:pt modelId="{7A6245AA-F8DA-409D-9861-F4BE1276B527}" type="pres">
      <dgm:prSet presAssocID="{DBFCF9D4-A156-4F39-A2FD-C5FBA27FC6A0}" presName="Name37" presStyleLbl="parChTrans1D3" presStyleIdx="5" presStyleCnt="7"/>
      <dgm:spPr/>
      <dgm:t>
        <a:bodyPr/>
        <a:lstStyle/>
        <a:p>
          <a:endParaRPr lang="en-US"/>
        </a:p>
      </dgm:t>
    </dgm:pt>
    <dgm:pt modelId="{2E9162AE-F8E7-4D64-B3EE-ECCBE776F1E3}" type="pres">
      <dgm:prSet presAssocID="{A1F6439C-FF1E-4296-91E9-D950121F3272}" presName="hierRoot2" presStyleCnt="0">
        <dgm:presLayoutVars>
          <dgm:hierBranch val="init"/>
        </dgm:presLayoutVars>
      </dgm:prSet>
      <dgm:spPr>
        <a:scene3d>
          <a:camera prst="orthographicFront"/>
          <a:lightRig rig="threePt" dir="t"/>
        </a:scene3d>
        <a:sp3d>
          <a:bevelT/>
        </a:sp3d>
      </dgm:spPr>
    </dgm:pt>
    <dgm:pt modelId="{9649D689-5B08-421A-961E-9CDB0AA98358}" type="pres">
      <dgm:prSet presAssocID="{A1F6439C-FF1E-4296-91E9-D950121F3272}" presName="rootComposite" presStyleCnt="0"/>
      <dgm:spPr>
        <a:scene3d>
          <a:camera prst="orthographicFront"/>
          <a:lightRig rig="threePt" dir="t"/>
        </a:scene3d>
        <a:sp3d>
          <a:bevelT/>
        </a:sp3d>
      </dgm:spPr>
    </dgm:pt>
    <dgm:pt modelId="{30CE88C7-8042-4D34-9631-0E371D1DCF3E}" type="pres">
      <dgm:prSet presAssocID="{A1F6439C-FF1E-4296-91E9-D950121F3272}" presName="rootText" presStyleLbl="node3" presStyleIdx="5" presStyleCnt="7">
        <dgm:presLayoutVars>
          <dgm:chPref val="3"/>
        </dgm:presLayoutVars>
      </dgm:prSet>
      <dgm:spPr/>
      <dgm:t>
        <a:bodyPr/>
        <a:lstStyle/>
        <a:p>
          <a:endParaRPr lang="en-US"/>
        </a:p>
      </dgm:t>
    </dgm:pt>
    <dgm:pt modelId="{969DE1C4-8AAC-485E-A04C-68A8C5C72FF0}" type="pres">
      <dgm:prSet presAssocID="{A1F6439C-FF1E-4296-91E9-D950121F3272}" presName="rootConnector" presStyleLbl="node3" presStyleIdx="5" presStyleCnt="7"/>
      <dgm:spPr/>
      <dgm:t>
        <a:bodyPr/>
        <a:lstStyle/>
        <a:p>
          <a:endParaRPr lang="en-US"/>
        </a:p>
      </dgm:t>
    </dgm:pt>
    <dgm:pt modelId="{C40D856F-0B01-4527-9E10-63A95E3672B8}" type="pres">
      <dgm:prSet presAssocID="{A1F6439C-FF1E-4296-91E9-D950121F3272}" presName="hierChild4" presStyleCnt="0"/>
      <dgm:spPr>
        <a:scene3d>
          <a:camera prst="orthographicFront"/>
          <a:lightRig rig="threePt" dir="t"/>
        </a:scene3d>
        <a:sp3d>
          <a:bevelT/>
        </a:sp3d>
      </dgm:spPr>
    </dgm:pt>
    <dgm:pt modelId="{8972985E-FC93-4430-ADB3-98EA4E5604D5}" type="pres">
      <dgm:prSet presAssocID="{A1F6439C-FF1E-4296-91E9-D950121F3272}" presName="hierChild5" presStyleCnt="0"/>
      <dgm:spPr>
        <a:scene3d>
          <a:camera prst="orthographicFront"/>
          <a:lightRig rig="threePt" dir="t"/>
        </a:scene3d>
        <a:sp3d>
          <a:bevelT/>
        </a:sp3d>
      </dgm:spPr>
    </dgm:pt>
    <dgm:pt modelId="{7D1D7B8C-9B01-4D6A-8270-EB373562D734}" type="pres">
      <dgm:prSet presAssocID="{376A8E56-E7D9-4BCF-AB60-85BD7DFC0C25}" presName="Name37" presStyleLbl="parChTrans1D3" presStyleIdx="6" presStyleCnt="7"/>
      <dgm:spPr/>
      <dgm:t>
        <a:bodyPr/>
        <a:lstStyle/>
        <a:p>
          <a:endParaRPr lang="en-US"/>
        </a:p>
      </dgm:t>
    </dgm:pt>
    <dgm:pt modelId="{A3922FB2-03CC-4ADD-B172-9718D9032915}" type="pres">
      <dgm:prSet presAssocID="{39B38B39-8CE4-42ED-B93C-19E381CB342F}" presName="hierRoot2" presStyleCnt="0">
        <dgm:presLayoutVars>
          <dgm:hierBranch val="init"/>
        </dgm:presLayoutVars>
      </dgm:prSet>
      <dgm:spPr>
        <a:scene3d>
          <a:camera prst="orthographicFront"/>
          <a:lightRig rig="threePt" dir="t"/>
        </a:scene3d>
        <a:sp3d>
          <a:bevelT/>
        </a:sp3d>
      </dgm:spPr>
    </dgm:pt>
    <dgm:pt modelId="{5A7816A7-5C6E-4C44-A06E-271CC67782D7}" type="pres">
      <dgm:prSet presAssocID="{39B38B39-8CE4-42ED-B93C-19E381CB342F}" presName="rootComposite" presStyleCnt="0"/>
      <dgm:spPr>
        <a:scene3d>
          <a:camera prst="orthographicFront"/>
          <a:lightRig rig="threePt" dir="t"/>
        </a:scene3d>
        <a:sp3d>
          <a:bevelT/>
        </a:sp3d>
      </dgm:spPr>
    </dgm:pt>
    <dgm:pt modelId="{D128C570-AF1A-4518-ADD0-90BF8AE5E45A}" type="pres">
      <dgm:prSet presAssocID="{39B38B39-8CE4-42ED-B93C-19E381CB342F}" presName="rootText" presStyleLbl="node3" presStyleIdx="6" presStyleCnt="7">
        <dgm:presLayoutVars>
          <dgm:chPref val="3"/>
        </dgm:presLayoutVars>
      </dgm:prSet>
      <dgm:spPr/>
      <dgm:t>
        <a:bodyPr/>
        <a:lstStyle/>
        <a:p>
          <a:endParaRPr lang="en-US"/>
        </a:p>
      </dgm:t>
    </dgm:pt>
    <dgm:pt modelId="{E35D8C06-E43D-42BB-9716-733E055321BF}" type="pres">
      <dgm:prSet presAssocID="{39B38B39-8CE4-42ED-B93C-19E381CB342F}" presName="rootConnector" presStyleLbl="node3" presStyleIdx="6" presStyleCnt="7"/>
      <dgm:spPr/>
      <dgm:t>
        <a:bodyPr/>
        <a:lstStyle/>
        <a:p>
          <a:endParaRPr lang="en-US"/>
        </a:p>
      </dgm:t>
    </dgm:pt>
    <dgm:pt modelId="{A5C7C1E9-59E3-4C9E-A3AE-F02E55BF7701}" type="pres">
      <dgm:prSet presAssocID="{39B38B39-8CE4-42ED-B93C-19E381CB342F}" presName="hierChild4" presStyleCnt="0"/>
      <dgm:spPr>
        <a:scene3d>
          <a:camera prst="orthographicFront"/>
          <a:lightRig rig="threePt" dir="t"/>
        </a:scene3d>
        <a:sp3d>
          <a:bevelT/>
        </a:sp3d>
      </dgm:spPr>
    </dgm:pt>
    <dgm:pt modelId="{1C18FDF7-C5B7-49C6-8A96-8661CC699346}" type="pres">
      <dgm:prSet presAssocID="{39B38B39-8CE4-42ED-B93C-19E381CB342F}" presName="hierChild5" presStyleCnt="0"/>
      <dgm:spPr>
        <a:scene3d>
          <a:camera prst="orthographicFront"/>
          <a:lightRig rig="threePt" dir="t"/>
        </a:scene3d>
        <a:sp3d>
          <a:bevelT/>
        </a:sp3d>
      </dgm:spPr>
    </dgm:pt>
    <dgm:pt modelId="{9076E16F-6843-4901-9B23-FFF3A826779B}" type="pres">
      <dgm:prSet presAssocID="{3AC5CABD-C136-4CB8-86F3-9F2C0EAF430F}" presName="hierChild5" presStyleCnt="0"/>
      <dgm:spPr>
        <a:scene3d>
          <a:camera prst="orthographicFront"/>
          <a:lightRig rig="threePt" dir="t"/>
        </a:scene3d>
        <a:sp3d>
          <a:bevelT/>
        </a:sp3d>
      </dgm:spPr>
    </dgm:pt>
    <dgm:pt modelId="{9D40883E-196D-4612-87AD-062F3EBE0AC6}" type="pres">
      <dgm:prSet presAssocID="{A6FDBDA8-CAC6-4634-8CE0-37812C05CB1F}" presName="hierChild3" presStyleCnt="0"/>
      <dgm:spPr>
        <a:scene3d>
          <a:camera prst="orthographicFront"/>
          <a:lightRig rig="threePt" dir="t"/>
        </a:scene3d>
        <a:sp3d>
          <a:bevelT/>
        </a:sp3d>
      </dgm:spPr>
    </dgm:pt>
  </dgm:ptLst>
  <dgm:cxnLst>
    <dgm:cxn modelId="{502967EE-EF5B-47EA-A9D6-39B84B9A19AE}" type="presOf" srcId="{376A8E56-E7D9-4BCF-AB60-85BD7DFC0C25}" destId="{7D1D7B8C-9B01-4D6A-8270-EB373562D734}" srcOrd="0" destOrd="0" presId="urn:microsoft.com/office/officeart/2005/8/layout/orgChart1"/>
    <dgm:cxn modelId="{E5DD72CC-B0E7-451A-A944-33CE7809C6DF}" type="presOf" srcId="{620D80E8-1223-4B0D-9B82-92CC118E657A}" destId="{F7268185-C4D4-42C7-A344-24EAC7F1F947}" srcOrd="1" destOrd="0" presId="urn:microsoft.com/office/officeart/2005/8/layout/orgChart1"/>
    <dgm:cxn modelId="{02F785E3-DA6A-4D55-A4AA-073FC44BBC33}" srcId="{BD6A60A7-BC16-47AF-B747-346A472A74F8}" destId="{620D80E8-1223-4B0D-9B82-92CC118E657A}" srcOrd="0" destOrd="0" parTransId="{A42B782E-EDB4-4C48-8FEF-C1E8C0082577}" sibTransId="{0B134ABC-2FFC-4214-9A9D-CFAEFA002470}"/>
    <dgm:cxn modelId="{7EDA6696-4AB8-4432-A38F-7082443FFAA8}" srcId="{3AC5CABD-C136-4CB8-86F3-9F2C0EAF430F}" destId="{D4760939-0A43-4FDC-A25F-A2F171F3DA22}" srcOrd="0" destOrd="0" parTransId="{1124D607-422C-4EC5-A9DE-908D90FB5560}" sibTransId="{4B354B08-B280-46BA-BAA2-2E60D47E7DF4}"/>
    <dgm:cxn modelId="{2AAA72A8-8658-495D-B66F-22DB9A97D15D}" type="presOf" srcId="{F33ACD3F-A704-4FB4-AF40-99BF2A4BE7C0}" destId="{67F122DD-D1A6-4D41-B858-AC1F6070AB13}" srcOrd="0" destOrd="0" presId="urn:microsoft.com/office/officeart/2005/8/layout/orgChart1"/>
    <dgm:cxn modelId="{124F656F-5327-4C80-8C7A-0133F6682966}" type="presOf" srcId="{A1F6439C-FF1E-4296-91E9-D950121F3272}" destId="{30CE88C7-8042-4D34-9631-0E371D1DCF3E}" srcOrd="0" destOrd="0" presId="urn:microsoft.com/office/officeart/2005/8/layout/orgChart1"/>
    <dgm:cxn modelId="{B82EA1F9-0A04-4465-BDCC-9C97960DE882}" type="presOf" srcId="{9D8DFFE6-72EE-454F-943C-B33EB5E722FC}" destId="{908C00C5-14E1-4753-9060-57232266CB8F}" srcOrd="0" destOrd="0" presId="urn:microsoft.com/office/officeart/2005/8/layout/orgChart1"/>
    <dgm:cxn modelId="{E502B867-396C-46DE-A91D-496FFE85EDE5}" type="presOf" srcId="{D4760939-0A43-4FDC-A25F-A2F171F3DA22}" destId="{891D5285-4EE6-4277-80AB-5C3083A25E1F}" srcOrd="0" destOrd="0" presId="urn:microsoft.com/office/officeart/2005/8/layout/orgChart1"/>
    <dgm:cxn modelId="{5916D627-E1A4-44F3-B91F-90B9298E1E32}" srcId="{A6FDBDA8-CAC6-4634-8CE0-37812C05CB1F}" destId="{BD6A60A7-BC16-47AF-B747-346A472A74F8}" srcOrd="1" destOrd="0" parTransId="{F33ACD3F-A704-4FB4-AF40-99BF2A4BE7C0}" sibTransId="{0E54A2A7-773D-4B14-9321-12C1FAF457C6}"/>
    <dgm:cxn modelId="{3B5D1825-F905-4F0E-A558-7435C1E2A38C}" type="presOf" srcId="{BD6A60A7-BC16-47AF-B747-346A472A74F8}" destId="{97804300-9E16-4D5E-A4F2-24CD1634111B}" srcOrd="1" destOrd="0" presId="urn:microsoft.com/office/officeart/2005/8/layout/orgChart1"/>
    <dgm:cxn modelId="{AA01A3D9-A422-45AA-9A44-956290B39B7F}" type="presOf" srcId="{59853DEA-B2F4-4E42-AD9F-84E896CF1C8F}" destId="{345D0B4A-C2AA-4BB5-818F-FCABCE4D2F92}" srcOrd="0" destOrd="0" presId="urn:microsoft.com/office/officeart/2005/8/layout/orgChart1"/>
    <dgm:cxn modelId="{854EFD34-E5CE-456C-A806-8FAFF8B043D4}" type="presOf" srcId="{A1F6439C-FF1E-4296-91E9-D950121F3272}" destId="{969DE1C4-8AAC-485E-A04C-68A8C5C72FF0}" srcOrd="1" destOrd="0" presId="urn:microsoft.com/office/officeart/2005/8/layout/orgChart1"/>
    <dgm:cxn modelId="{87803F05-587B-4C5E-8091-1D0E6E0D86AF}" type="presOf" srcId="{39B38B39-8CE4-42ED-B93C-19E381CB342F}" destId="{D128C570-AF1A-4518-ADD0-90BF8AE5E45A}" srcOrd="0" destOrd="0" presId="urn:microsoft.com/office/officeart/2005/8/layout/orgChart1"/>
    <dgm:cxn modelId="{14E499A0-FB6A-45BA-8186-341DE54E3EF0}" type="presOf" srcId="{A6FDBDA8-CAC6-4634-8CE0-37812C05CB1F}" destId="{6A86E9E6-A77E-4CE1-97FA-E3F2CDC249EF}" srcOrd="0" destOrd="0" presId="urn:microsoft.com/office/officeart/2005/8/layout/orgChart1"/>
    <dgm:cxn modelId="{034C5599-E43D-4EC8-B306-D16D7CE6ED35}" type="presOf" srcId="{0DCE0859-0940-47B4-B265-2590E4751863}" destId="{00B0BC38-C1B5-4F56-8441-D9AD6C13E595}" srcOrd="0" destOrd="0" presId="urn:microsoft.com/office/officeart/2005/8/layout/orgChart1"/>
    <dgm:cxn modelId="{33EE4E02-5D9F-4A8A-81D6-A9D8989EA90D}" type="presOf" srcId="{BD6A60A7-BC16-47AF-B747-346A472A74F8}" destId="{E19E6B29-7058-428E-B18C-A7F2E4601224}" srcOrd="0" destOrd="0" presId="urn:microsoft.com/office/officeart/2005/8/layout/orgChart1"/>
    <dgm:cxn modelId="{F81DA82A-64F2-4114-849D-2E786374D69A}" type="presOf" srcId="{39B38B39-8CE4-42ED-B93C-19E381CB342F}" destId="{E35D8C06-E43D-42BB-9716-733E055321BF}" srcOrd="1" destOrd="0" presId="urn:microsoft.com/office/officeart/2005/8/layout/orgChart1"/>
    <dgm:cxn modelId="{85C9AAEF-4327-43A1-843B-F694C5A674AC}" type="presOf" srcId="{12701FEE-0C05-488F-ABEF-37C2C40D4A5E}" destId="{658AC8EF-BC08-4637-973F-95600FA277B1}" srcOrd="0" destOrd="0" presId="urn:microsoft.com/office/officeart/2005/8/layout/orgChart1"/>
    <dgm:cxn modelId="{195EDA7C-188C-4EC0-9C54-ABBAC68FC647}" type="presOf" srcId="{DA3F36DC-AD11-4F5D-834E-263074A4368E}" destId="{D2C6E6FC-E656-487B-8B9D-14C0DC7FA9CF}" srcOrd="0" destOrd="0" presId="urn:microsoft.com/office/officeart/2005/8/layout/orgChart1"/>
    <dgm:cxn modelId="{0D1D1119-1A86-4C0F-9DC8-328EF41CE389}" srcId="{59853DEA-B2F4-4E42-AD9F-84E896CF1C8F}" destId="{A6FDBDA8-CAC6-4634-8CE0-37812C05CB1F}" srcOrd="0" destOrd="0" parTransId="{D03631B1-D72B-4B60-9DA0-04DD474B1D0A}" sibTransId="{91B5DE8F-FDD3-4583-B56B-1A808E5D25EE}"/>
    <dgm:cxn modelId="{B5CD4507-4183-459D-94CC-41BDC4E2DD48}" srcId="{DA3F36DC-AD11-4F5D-834E-263074A4368E}" destId="{12701FEE-0C05-488F-ABEF-37C2C40D4A5E}" srcOrd="0" destOrd="0" parTransId="{1C4100BF-54FE-431E-8AA6-925F2487810E}" sibTransId="{A553A635-5E74-428B-9303-FBD8B14A36EC}"/>
    <dgm:cxn modelId="{8D276B46-7A38-4EF5-8E22-61F0639412B2}" type="presOf" srcId="{9D8DFFE6-72EE-454F-943C-B33EB5E722FC}" destId="{5A65B49A-F292-4B1B-8726-521A93BD739C}" srcOrd="1" destOrd="0" presId="urn:microsoft.com/office/officeart/2005/8/layout/orgChart1"/>
    <dgm:cxn modelId="{3132DD96-763D-42A8-B27F-ED925B064034}" type="presOf" srcId="{A6FDBDA8-CAC6-4634-8CE0-37812C05CB1F}" destId="{2F8F5CE7-3ACF-4C0C-B9A4-A07183D49DBE}" srcOrd="1" destOrd="0" presId="urn:microsoft.com/office/officeart/2005/8/layout/orgChart1"/>
    <dgm:cxn modelId="{90D37C1E-26AC-4F0C-94B3-AC1428A3A7B7}" type="presOf" srcId="{620D80E8-1223-4B0D-9B82-92CC118E657A}" destId="{3BC5C5AE-C615-488A-8C3B-5A8EB2D0A8F3}" srcOrd="0" destOrd="0" presId="urn:microsoft.com/office/officeart/2005/8/layout/orgChart1"/>
    <dgm:cxn modelId="{4EC60884-33E3-49F6-95FA-EE6FAEBEC066}" srcId="{A6FDBDA8-CAC6-4634-8CE0-37812C05CB1F}" destId="{DA3F36DC-AD11-4F5D-834E-263074A4368E}" srcOrd="0" destOrd="0" parTransId="{4D8B0688-8CA7-4566-9ACB-A90093FBF1DC}" sibTransId="{D820140A-A923-4E7B-9093-9DE219BF42BC}"/>
    <dgm:cxn modelId="{39F5A52E-6284-4B9A-9D8D-10D79644847A}" type="presOf" srcId="{12701FEE-0C05-488F-ABEF-37C2C40D4A5E}" destId="{C63FA4F2-6DBB-46D8-BD7A-67EF2C612165}" srcOrd="1" destOrd="0" presId="urn:microsoft.com/office/officeart/2005/8/layout/orgChart1"/>
    <dgm:cxn modelId="{918E9BBC-6743-4AA0-9013-522AAF4052E2}" type="presOf" srcId="{2B09DCB7-0248-4EEF-B7E7-3C3894638FFF}" destId="{4F33CD63-31FE-4841-B047-752599BDC571}" srcOrd="0" destOrd="0" presId="urn:microsoft.com/office/officeart/2005/8/layout/orgChart1"/>
    <dgm:cxn modelId="{688F18D3-4E02-447E-B043-EDCBF1FD409E}" type="presOf" srcId="{3AC5CABD-C136-4CB8-86F3-9F2C0EAF430F}" destId="{B4C2471D-DC8B-40BE-923E-EEA1E6657409}" srcOrd="1" destOrd="0" presId="urn:microsoft.com/office/officeart/2005/8/layout/orgChart1"/>
    <dgm:cxn modelId="{5A91F647-9070-4989-99D7-78F41B77CA4C}" type="presOf" srcId="{3AC5CABD-C136-4CB8-86F3-9F2C0EAF430F}" destId="{B98058ED-415D-4FC1-945F-63FC8552D8A5}" srcOrd="0" destOrd="0" presId="urn:microsoft.com/office/officeart/2005/8/layout/orgChart1"/>
    <dgm:cxn modelId="{5EB66362-AF30-494D-AECF-01EE620EE59C}" type="presOf" srcId="{A42B782E-EDB4-4C48-8FEF-C1E8C0082577}" destId="{1AC697A6-095A-4CD6-B663-740C1D07E232}" srcOrd="0" destOrd="0" presId="urn:microsoft.com/office/officeart/2005/8/layout/orgChart1"/>
    <dgm:cxn modelId="{B124F981-9F80-429B-8E64-F1660EA16DDA}" type="presOf" srcId="{C5F255FD-B63B-4B0F-8CA9-8D9820F5AB1C}" destId="{B3AB0AAF-4A31-48DF-9CB7-14592892A179}" srcOrd="0" destOrd="0" presId="urn:microsoft.com/office/officeart/2005/8/layout/orgChart1"/>
    <dgm:cxn modelId="{60D6C49A-2B48-4BE2-9540-61CE18719DAB}" srcId="{3AC5CABD-C136-4CB8-86F3-9F2C0EAF430F}" destId="{A1F6439C-FF1E-4296-91E9-D950121F3272}" srcOrd="1" destOrd="0" parTransId="{DBFCF9D4-A156-4F39-A2FD-C5FBA27FC6A0}" sibTransId="{AA6EBC79-FF49-4676-AD7C-4D285AFC9AAE}"/>
    <dgm:cxn modelId="{F353A4EE-2155-46EE-939A-3F65370275FD}" srcId="{A6FDBDA8-CAC6-4634-8CE0-37812C05CB1F}" destId="{3AC5CABD-C136-4CB8-86F3-9F2C0EAF430F}" srcOrd="2" destOrd="0" parTransId="{C5F255FD-B63B-4B0F-8CA9-8D9820F5AB1C}" sibTransId="{B8CE218B-1A5A-49C1-9600-D0D730AB720F}"/>
    <dgm:cxn modelId="{447EED5F-B20F-493C-8BC8-CA818C58020D}" srcId="{BD6A60A7-BC16-47AF-B747-346A472A74F8}" destId="{9D8DFFE6-72EE-454F-943C-B33EB5E722FC}" srcOrd="1" destOrd="0" parTransId="{2B09DCB7-0248-4EEF-B7E7-3C3894638FFF}" sibTransId="{285B5996-86C8-41E2-B91D-1FA9F371767D}"/>
    <dgm:cxn modelId="{1217F6C2-1292-4403-8A93-275AD3347F17}" type="presOf" srcId="{0DCE0859-0940-47B4-B265-2590E4751863}" destId="{4547C379-060A-4E54-8448-21C4E543F9BE}" srcOrd="1" destOrd="0" presId="urn:microsoft.com/office/officeart/2005/8/layout/orgChart1"/>
    <dgm:cxn modelId="{9B4452B7-3DB5-4960-920D-2779B4AEDAD1}" type="presOf" srcId="{D4760939-0A43-4FDC-A25F-A2F171F3DA22}" destId="{610BC89F-52A9-4112-9BE2-9349ED53C27C}" srcOrd="1" destOrd="0" presId="urn:microsoft.com/office/officeart/2005/8/layout/orgChart1"/>
    <dgm:cxn modelId="{68F76D98-F5EF-47E4-9C09-D90C04388FB5}" type="presOf" srcId="{4D8B0688-8CA7-4566-9ACB-A90093FBF1DC}" destId="{8CE62F0B-545F-4324-9E37-9CA0EBECAA4A}" srcOrd="0" destOrd="0" presId="urn:microsoft.com/office/officeart/2005/8/layout/orgChart1"/>
    <dgm:cxn modelId="{E87C0F9C-28C0-4C26-9CA1-0EE0EECA7EF2}" srcId="{DA3F36DC-AD11-4F5D-834E-263074A4368E}" destId="{0DCE0859-0940-47B4-B265-2590E4751863}" srcOrd="1" destOrd="0" parTransId="{DB22137E-DB9B-4BCC-A378-E6B595C3ABCF}" sibTransId="{AF91A4B3-929C-4F59-9B6B-07F453029CE2}"/>
    <dgm:cxn modelId="{46C10A8B-EC5C-45BF-9227-FFB82C35B85A}" type="presOf" srcId="{DBFCF9D4-A156-4F39-A2FD-C5FBA27FC6A0}" destId="{7A6245AA-F8DA-409D-9861-F4BE1276B527}" srcOrd="0" destOrd="0" presId="urn:microsoft.com/office/officeart/2005/8/layout/orgChart1"/>
    <dgm:cxn modelId="{F08B2BC2-4709-48F4-96E5-12E2269C2B3A}" type="presOf" srcId="{1124D607-422C-4EC5-A9DE-908D90FB5560}" destId="{F6D88F52-F3AE-4339-BFDA-0890AC87F16B}" srcOrd="0" destOrd="0" presId="urn:microsoft.com/office/officeart/2005/8/layout/orgChart1"/>
    <dgm:cxn modelId="{B7584C30-65F4-4DD9-915A-A7848289B035}" srcId="{3AC5CABD-C136-4CB8-86F3-9F2C0EAF430F}" destId="{39B38B39-8CE4-42ED-B93C-19E381CB342F}" srcOrd="2" destOrd="0" parTransId="{376A8E56-E7D9-4BCF-AB60-85BD7DFC0C25}" sibTransId="{8B401394-5AFE-4825-87D3-195C2451CEFC}"/>
    <dgm:cxn modelId="{0BD02AEE-DCBF-4859-9C0C-8486D383B13A}" type="presOf" srcId="{DB22137E-DB9B-4BCC-A378-E6B595C3ABCF}" destId="{125F626D-3652-4FFD-B8C0-892ED2A8F536}" srcOrd="0" destOrd="0" presId="urn:microsoft.com/office/officeart/2005/8/layout/orgChart1"/>
    <dgm:cxn modelId="{56C800F0-619D-4156-B275-5CF13C3E8B46}" type="presOf" srcId="{1C4100BF-54FE-431E-8AA6-925F2487810E}" destId="{F1003F3A-FB06-4280-AD5F-D16986F59F75}" srcOrd="0" destOrd="0" presId="urn:microsoft.com/office/officeart/2005/8/layout/orgChart1"/>
    <dgm:cxn modelId="{3A1F9F23-C067-4DE1-8A35-513B852CBB10}" type="presOf" srcId="{DA3F36DC-AD11-4F5D-834E-263074A4368E}" destId="{EE401663-6A00-4BCE-A446-2B33B2A49328}" srcOrd="1" destOrd="0" presId="urn:microsoft.com/office/officeart/2005/8/layout/orgChart1"/>
    <dgm:cxn modelId="{CF9630E5-A313-409B-8258-45F889F34468}" type="presParOf" srcId="{345D0B4A-C2AA-4BB5-818F-FCABCE4D2F92}" destId="{FA523ABA-3803-4942-BB00-703D277BADB2}" srcOrd="0" destOrd="0" presId="urn:microsoft.com/office/officeart/2005/8/layout/orgChart1"/>
    <dgm:cxn modelId="{00136CBB-52BD-4448-B113-64CCAB27DEF0}" type="presParOf" srcId="{FA523ABA-3803-4942-BB00-703D277BADB2}" destId="{6337F7B3-54EE-4387-91C6-872B71068458}" srcOrd="0" destOrd="0" presId="urn:microsoft.com/office/officeart/2005/8/layout/orgChart1"/>
    <dgm:cxn modelId="{AEC0301A-3926-472A-BDD1-6CD3C9B91C4F}" type="presParOf" srcId="{6337F7B3-54EE-4387-91C6-872B71068458}" destId="{6A86E9E6-A77E-4CE1-97FA-E3F2CDC249EF}" srcOrd="0" destOrd="0" presId="urn:microsoft.com/office/officeart/2005/8/layout/orgChart1"/>
    <dgm:cxn modelId="{CD088F59-E142-404D-8B99-5489D5E946C1}" type="presParOf" srcId="{6337F7B3-54EE-4387-91C6-872B71068458}" destId="{2F8F5CE7-3ACF-4C0C-B9A4-A07183D49DBE}" srcOrd="1" destOrd="0" presId="urn:microsoft.com/office/officeart/2005/8/layout/orgChart1"/>
    <dgm:cxn modelId="{DA86C17E-0E85-4BE4-ABFC-7F4B2C49570A}" type="presParOf" srcId="{FA523ABA-3803-4942-BB00-703D277BADB2}" destId="{D7E2120C-A92C-4232-8B43-8C01F6A0CEAF}" srcOrd="1" destOrd="0" presId="urn:microsoft.com/office/officeart/2005/8/layout/orgChart1"/>
    <dgm:cxn modelId="{29F7CCE8-FA6E-4451-AC10-BD30BADB4945}" type="presParOf" srcId="{D7E2120C-A92C-4232-8B43-8C01F6A0CEAF}" destId="{8CE62F0B-545F-4324-9E37-9CA0EBECAA4A}" srcOrd="0" destOrd="0" presId="urn:microsoft.com/office/officeart/2005/8/layout/orgChart1"/>
    <dgm:cxn modelId="{66C4DDD1-0E05-4F4A-9B40-5A246A3B1CCC}" type="presParOf" srcId="{D7E2120C-A92C-4232-8B43-8C01F6A0CEAF}" destId="{AE08B1AD-2A8F-4964-A3ED-29075A1D186B}" srcOrd="1" destOrd="0" presId="urn:microsoft.com/office/officeart/2005/8/layout/orgChart1"/>
    <dgm:cxn modelId="{94E1FCB3-10F1-483E-8A99-77118240E34B}" type="presParOf" srcId="{AE08B1AD-2A8F-4964-A3ED-29075A1D186B}" destId="{57CA7858-1610-4C3E-8867-F60593155CEF}" srcOrd="0" destOrd="0" presId="urn:microsoft.com/office/officeart/2005/8/layout/orgChart1"/>
    <dgm:cxn modelId="{39A79491-BE09-46B1-A9F7-06CCE8997E40}" type="presParOf" srcId="{57CA7858-1610-4C3E-8867-F60593155CEF}" destId="{D2C6E6FC-E656-487B-8B9D-14C0DC7FA9CF}" srcOrd="0" destOrd="0" presId="urn:microsoft.com/office/officeart/2005/8/layout/orgChart1"/>
    <dgm:cxn modelId="{C24E2B54-221D-48A1-BD53-4619C6C3289C}" type="presParOf" srcId="{57CA7858-1610-4C3E-8867-F60593155CEF}" destId="{EE401663-6A00-4BCE-A446-2B33B2A49328}" srcOrd="1" destOrd="0" presId="urn:microsoft.com/office/officeart/2005/8/layout/orgChart1"/>
    <dgm:cxn modelId="{81361E30-CF65-4EAC-9DE5-F5663FF8A14C}" type="presParOf" srcId="{AE08B1AD-2A8F-4964-A3ED-29075A1D186B}" destId="{0439D798-CF82-4F43-A154-41A13ECD403D}" srcOrd="1" destOrd="0" presId="urn:microsoft.com/office/officeart/2005/8/layout/orgChart1"/>
    <dgm:cxn modelId="{353E18B4-4261-46CD-B5EB-B0A82DBF8C50}" type="presParOf" srcId="{0439D798-CF82-4F43-A154-41A13ECD403D}" destId="{F1003F3A-FB06-4280-AD5F-D16986F59F75}" srcOrd="0" destOrd="0" presId="urn:microsoft.com/office/officeart/2005/8/layout/orgChart1"/>
    <dgm:cxn modelId="{D89FCE14-4506-48A8-B3BD-779D3A45031D}" type="presParOf" srcId="{0439D798-CF82-4F43-A154-41A13ECD403D}" destId="{C38E006E-248A-466E-B3F3-A75958414C79}" srcOrd="1" destOrd="0" presId="urn:microsoft.com/office/officeart/2005/8/layout/orgChart1"/>
    <dgm:cxn modelId="{8BE85E50-0D3E-4B0C-81D5-8E17B5F1ED29}" type="presParOf" srcId="{C38E006E-248A-466E-B3F3-A75958414C79}" destId="{5DE3AD6A-FA8B-40F7-9749-652E622E61FF}" srcOrd="0" destOrd="0" presId="urn:microsoft.com/office/officeart/2005/8/layout/orgChart1"/>
    <dgm:cxn modelId="{697A3A9B-7F5E-444A-8405-65AFC3E0FEE1}" type="presParOf" srcId="{5DE3AD6A-FA8B-40F7-9749-652E622E61FF}" destId="{658AC8EF-BC08-4637-973F-95600FA277B1}" srcOrd="0" destOrd="0" presId="urn:microsoft.com/office/officeart/2005/8/layout/orgChart1"/>
    <dgm:cxn modelId="{A90C7A9C-2405-47A2-B8C4-09F60D327E57}" type="presParOf" srcId="{5DE3AD6A-FA8B-40F7-9749-652E622E61FF}" destId="{C63FA4F2-6DBB-46D8-BD7A-67EF2C612165}" srcOrd="1" destOrd="0" presId="urn:microsoft.com/office/officeart/2005/8/layout/orgChart1"/>
    <dgm:cxn modelId="{F1EA3266-9F6E-434D-8E4A-7A285D93B433}" type="presParOf" srcId="{C38E006E-248A-466E-B3F3-A75958414C79}" destId="{3AC2F1C7-FE79-4130-B6AD-84D9460E1B45}" srcOrd="1" destOrd="0" presId="urn:microsoft.com/office/officeart/2005/8/layout/orgChart1"/>
    <dgm:cxn modelId="{196996D8-E910-4B22-ADED-4C9E8D1B9F35}" type="presParOf" srcId="{C38E006E-248A-466E-B3F3-A75958414C79}" destId="{E7F5EE98-C181-4769-BD5F-D3F5F6CA1163}" srcOrd="2" destOrd="0" presId="urn:microsoft.com/office/officeart/2005/8/layout/orgChart1"/>
    <dgm:cxn modelId="{7F17BCDD-863D-4B94-BA2A-0C5F4FB9DAC0}" type="presParOf" srcId="{0439D798-CF82-4F43-A154-41A13ECD403D}" destId="{125F626D-3652-4FFD-B8C0-892ED2A8F536}" srcOrd="2" destOrd="0" presId="urn:microsoft.com/office/officeart/2005/8/layout/orgChart1"/>
    <dgm:cxn modelId="{88867498-4674-4B49-B08E-FD020E8BF0D4}" type="presParOf" srcId="{0439D798-CF82-4F43-A154-41A13ECD403D}" destId="{CC089C16-53A9-4AA7-81CF-6D315CE2186B}" srcOrd="3" destOrd="0" presId="urn:microsoft.com/office/officeart/2005/8/layout/orgChart1"/>
    <dgm:cxn modelId="{2E170D67-EBA0-4D3E-90B8-70FC130D506F}" type="presParOf" srcId="{CC089C16-53A9-4AA7-81CF-6D315CE2186B}" destId="{88F37010-A843-4A88-A051-BE65A4272DFD}" srcOrd="0" destOrd="0" presId="urn:microsoft.com/office/officeart/2005/8/layout/orgChart1"/>
    <dgm:cxn modelId="{DA9AE9B5-61B7-49F5-B029-5E1B1A2BB828}" type="presParOf" srcId="{88F37010-A843-4A88-A051-BE65A4272DFD}" destId="{00B0BC38-C1B5-4F56-8441-D9AD6C13E595}" srcOrd="0" destOrd="0" presId="urn:microsoft.com/office/officeart/2005/8/layout/orgChart1"/>
    <dgm:cxn modelId="{D2867DF4-A08F-4950-8832-3ED937FB8A7B}" type="presParOf" srcId="{88F37010-A843-4A88-A051-BE65A4272DFD}" destId="{4547C379-060A-4E54-8448-21C4E543F9BE}" srcOrd="1" destOrd="0" presId="urn:microsoft.com/office/officeart/2005/8/layout/orgChart1"/>
    <dgm:cxn modelId="{9167DAA2-0964-41AB-81DA-AC5D317E73B3}" type="presParOf" srcId="{CC089C16-53A9-4AA7-81CF-6D315CE2186B}" destId="{80B0FFDB-0DD1-4CE1-86A1-5DE568BC223C}" srcOrd="1" destOrd="0" presId="urn:microsoft.com/office/officeart/2005/8/layout/orgChart1"/>
    <dgm:cxn modelId="{57CA439B-5F52-4DC1-8FB9-A32C052C8091}" type="presParOf" srcId="{CC089C16-53A9-4AA7-81CF-6D315CE2186B}" destId="{353D5D2B-C6AF-4BFD-9709-79FA88845C12}" srcOrd="2" destOrd="0" presId="urn:microsoft.com/office/officeart/2005/8/layout/orgChart1"/>
    <dgm:cxn modelId="{88D93059-AD85-46EA-8109-89D6BDC08013}" type="presParOf" srcId="{AE08B1AD-2A8F-4964-A3ED-29075A1D186B}" destId="{EB75A40E-9893-4C0D-B8C5-95C358B13DF8}" srcOrd="2" destOrd="0" presId="urn:microsoft.com/office/officeart/2005/8/layout/orgChart1"/>
    <dgm:cxn modelId="{2DC47121-7271-43CB-B477-557B246D5114}" type="presParOf" srcId="{D7E2120C-A92C-4232-8B43-8C01F6A0CEAF}" destId="{67F122DD-D1A6-4D41-B858-AC1F6070AB13}" srcOrd="2" destOrd="0" presId="urn:microsoft.com/office/officeart/2005/8/layout/orgChart1"/>
    <dgm:cxn modelId="{930ABF0B-6435-49FF-9AB5-63E55A963F92}" type="presParOf" srcId="{D7E2120C-A92C-4232-8B43-8C01F6A0CEAF}" destId="{E6FA5B56-D6E2-439D-B37B-7FC87E7C3216}" srcOrd="3" destOrd="0" presId="urn:microsoft.com/office/officeart/2005/8/layout/orgChart1"/>
    <dgm:cxn modelId="{D6B337AD-EB2C-4760-B040-08C7F076E70C}" type="presParOf" srcId="{E6FA5B56-D6E2-439D-B37B-7FC87E7C3216}" destId="{BC85F405-3962-4A79-8E2F-B42C41EEBA3D}" srcOrd="0" destOrd="0" presId="urn:microsoft.com/office/officeart/2005/8/layout/orgChart1"/>
    <dgm:cxn modelId="{E3F34BC0-EAB2-4B29-A486-8292B30B891E}" type="presParOf" srcId="{BC85F405-3962-4A79-8E2F-B42C41EEBA3D}" destId="{E19E6B29-7058-428E-B18C-A7F2E4601224}" srcOrd="0" destOrd="0" presId="urn:microsoft.com/office/officeart/2005/8/layout/orgChart1"/>
    <dgm:cxn modelId="{EC6194A2-5764-436F-A887-B6CCE65EB7FD}" type="presParOf" srcId="{BC85F405-3962-4A79-8E2F-B42C41EEBA3D}" destId="{97804300-9E16-4D5E-A4F2-24CD1634111B}" srcOrd="1" destOrd="0" presId="urn:microsoft.com/office/officeart/2005/8/layout/orgChart1"/>
    <dgm:cxn modelId="{2DEA1EAC-813E-4DDF-8C77-743CC120B5E9}" type="presParOf" srcId="{E6FA5B56-D6E2-439D-B37B-7FC87E7C3216}" destId="{351E6CE2-D7EB-444B-BAF3-212B02245339}" srcOrd="1" destOrd="0" presId="urn:microsoft.com/office/officeart/2005/8/layout/orgChart1"/>
    <dgm:cxn modelId="{4DA59CC8-A38B-4629-AB46-3951A70397B8}" type="presParOf" srcId="{351E6CE2-D7EB-444B-BAF3-212B02245339}" destId="{1AC697A6-095A-4CD6-B663-740C1D07E232}" srcOrd="0" destOrd="0" presId="urn:microsoft.com/office/officeart/2005/8/layout/orgChart1"/>
    <dgm:cxn modelId="{8A6296F5-BA93-4C32-8EF9-80207C2E9AFA}" type="presParOf" srcId="{351E6CE2-D7EB-444B-BAF3-212B02245339}" destId="{F361D28B-A02D-46A1-8208-89CC7FBF5116}" srcOrd="1" destOrd="0" presId="urn:microsoft.com/office/officeart/2005/8/layout/orgChart1"/>
    <dgm:cxn modelId="{6578B07E-D809-489E-A468-E7987FBC4FD7}" type="presParOf" srcId="{F361D28B-A02D-46A1-8208-89CC7FBF5116}" destId="{F89287FC-CCDE-4A88-9C21-6EB83F0BA27B}" srcOrd="0" destOrd="0" presId="urn:microsoft.com/office/officeart/2005/8/layout/orgChart1"/>
    <dgm:cxn modelId="{E14ED819-A16F-4627-A3F5-CB4798CC27D4}" type="presParOf" srcId="{F89287FC-CCDE-4A88-9C21-6EB83F0BA27B}" destId="{3BC5C5AE-C615-488A-8C3B-5A8EB2D0A8F3}" srcOrd="0" destOrd="0" presId="urn:microsoft.com/office/officeart/2005/8/layout/orgChart1"/>
    <dgm:cxn modelId="{D25165BA-5A76-42C2-BBD5-8E106F0B88D9}" type="presParOf" srcId="{F89287FC-CCDE-4A88-9C21-6EB83F0BA27B}" destId="{F7268185-C4D4-42C7-A344-24EAC7F1F947}" srcOrd="1" destOrd="0" presId="urn:microsoft.com/office/officeart/2005/8/layout/orgChart1"/>
    <dgm:cxn modelId="{1AF28ADC-161D-4DE7-8F36-3837E08C810F}" type="presParOf" srcId="{F361D28B-A02D-46A1-8208-89CC7FBF5116}" destId="{E80D4D97-E0F2-4907-9F7C-F1DEDE09712D}" srcOrd="1" destOrd="0" presId="urn:microsoft.com/office/officeart/2005/8/layout/orgChart1"/>
    <dgm:cxn modelId="{1C649EB8-8309-4B78-B8C9-072CC79F150D}" type="presParOf" srcId="{F361D28B-A02D-46A1-8208-89CC7FBF5116}" destId="{4F1EF5A7-D352-4A89-B66B-AC4C7DC0F3E9}" srcOrd="2" destOrd="0" presId="urn:microsoft.com/office/officeart/2005/8/layout/orgChart1"/>
    <dgm:cxn modelId="{7C2B2902-E4B8-47B3-8B2A-8E22E93EB84E}" type="presParOf" srcId="{351E6CE2-D7EB-444B-BAF3-212B02245339}" destId="{4F33CD63-31FE-4841-B047-752599BDC571}" srcOrd="2" destOrd="0" presId="urn:microsoft.com/office/officeart/2005/8/layout/orgChart1"/>
    <dgm:cxn modelId="{B2F9990D-275C-4721-B583-8B7B8FD77FA1}" type="presParOf" srcId="{351E6CE2-D7EB-444B-BAF3-212B02245339}" destId="{F1F5F51C-7263-4894-9F36-013324FD5A7D}" srcOrd="3" destOrd="0" presId="urn:microsoft.com/office/officeart/2005/8/layout/orgChart1"/>
    <dgm:cxn modelId="{F1BF163C-1896-42A0-81B7-C29BE07B7035}" type="presParOf" srcId="{F1F5F51C-7263-4894-9F36-013324FD5A7D}" destId="{02E89712-85DB-488F-95BC-FD1B771F36E6}" srcOrd="0" destOrd="0" presId="urn:microsoft.com/office/officeart/2005/8/layout/orgChart1"/>
    <dgm:cxn modelId="{C54F2B41-BA14-4935-A86A-88D8A9D83282}" type="presParOf" srcId="{02E89712-85DB-488F-95BC-FD1B771F36E6}" destId="{908C00C5-14E1-4753-9060-57232266CB8F}" srcOrd="0" destOrd="0" presId="urn:microsoft.com/office/officeart/2005/8/layout/orgChart1"/>
    <dgm:cxn modelId="{2483B04D-8A40-4BEC-9366-949552077BE0}" type="presParOf" srcId="{02E89712-85DB-488F-95BC-FD1B771F36E6}" destId="{5A65B49A-F292-4B1B-8726-521A93BD739C}" srcOrd="1" destOrd="0" presId="urn:microsoft.com/office/officeart/2005/8/layout/orgChart1"/>
    <dgm:cxn modelId="{D70D5046-4BCA-408B-8A32-7640E1AA963D}" type="presParOf" srcId="{F1F5F51C-7263-4894-9F36-013324FD5A7D}" destId="{932080D5-A25D-4B5C-A988-879012993D80}" srcOrd="1" destOrd="0" presId="urn:microsoft.com/office/officeart/2005/8/layout/orgChart1"/>
    <dgm:cxn modelId="{DE5C6CAE-17E3-4A8E-A74E-E78487505B94}" type="presParOf" srcId="{F1F5F51C-7263-4894-9F36-013324FD5A7D}" destId="{99ECB4E5-D25F-4361-91C2-5874E05D7155}" srcOrd="2" destOrd="0" presId="urn:microsoft.com/office/officeart/2005/8/layout/orgChart1"/>
    <dgm:cxn modelId="{CA54B498-7B01-44FB-958A-3069F8285083}" type="presParOf" srcId="{E6FA5B56-D6E2-439D-B37B-7FC87E7C3216}" destId="{6F15D685-387B-4A48-97C1-91D1D4F5B3F3}" srcOrd="2" destOrd="0" presId="urn:microsoft.com/office/officeart/2005/8/layout/orgChart1"/>
    <dgm:cxn modelId="{3EFBD26D-C266-49FB-B62C-83DA44E5A456}" type="presParOf" srcId="{D7E2120C-A92C-4232-8B43-8C01F6A0CEAF}" destId="{B3AB0AAF-4A31-48DF-9CB7-14592892A179}" srcOrd="4" destOrd="0" presId="urn:microsoft.com/office/officeart/2005/8/layout/orgChart1"/>
    <dgm:cxn modelId="{5B81F92E-6FA7-4BED-AD40-8F2D46CA3B20}" type="presParOf" srcId="{D7E2120C-A92C-4232-8B43-8C01F6A0CEAF}" destId="{49B9EA97-2905-47A1-A9CD-7CC5A577AA50}" srcOrd="5" destOrd="0" presId="urn:microsoft.com/office/officeart/2005/8/layout/orgChart1"/>
    <dgm:cxn modelId="{5FCEE094-09A9-4D45-A9F6-D3EA65502FB1}" type="presParOf" srcId="{49B9EA97-2905-47A1-A9CD-7CC5A577AA50}" destId="{3C83E73B-484E-4B4F-A518-5E01A53373E0}" srcOrd="0" destOrd="0" presId="urn:microsoft.com/office/officeart/2005/8/layout/orgChart1"/>
    <dgm:cxn modelId="{DFE717C9-FC02-44FF-A8E0-EBA7FF304BF1}" type="presParOf" srcId="{3C83E73B-484E-4B4F-A518-5E01A53373E0}" destId="{B98058ED-415D-4FC1-945F-63FC8552D8A5}" srcOrd="0" destOrd="0" presId="urn:microsoft.com/office/officeart/2005/8/layout/orgChart1"/>
    <dgm:cxn modelId="{224050C9-3AF8-465E-9F9E-86B3542936F8}" type="presParOf" srcId="{3C83E73B-484E-4B4F-A518-5E01A53373E0}" destId="{B4C2471D-DC8B-40BE-923E-EEA1E6657409}" srcOrd="1" destOrd="0" presId="urn:microsoft.com/office/officeart/2005/8/layout/orgChart1"/>
    <dgm:cxn modelId="{91A49F38-0B2C-4EB9-9C1A-C6E3C505927B}" type="presParOf" srcId="{49B9EA97-2905-47A1-A9CD-7CC5A577AA50}" destId="{D170A603-E28C-4F19-8F26-6359D2A2F3CD}" srcOrd="1" destOrd="0" presId="urn:microsoft.com/office/officeart/2005/8/layout/orgChart1"/>
    <dgm:cxn modelId="{9696F4C9-BFD1-4077-BE7B-5177220DDB6B}" type="presParOf" srcId="{D170A603-E28C-4F19-8F26-6359D2A2F3CD}" destId="{F6D88F52-F3AE-4339-BFDA-0890AC87F16B}" srcOrd="0" destOrd="0" presId="urn:microsoft.com/office/officeart/2005/8/layout/orgChart1"/>
    <dgm:cxn modelId="{7D626F21-6ECC-4EB4-93BC-13D6091D26C7}" type="presParOf" srcId="{D170A603-E28C-4F19-8F26-6359D2A2F3CD}" destId="{A96FF787-6913-4F12-9583-A9536F47CBB3}" srcOrd="1" destOrd="0" presId="urn:microsoft.com/office/officeart/2005/8/layout/orgChart1"/>
    <dgm:cxn modelId="{CF1BE8E3-0B26-4095-AA8F-DE0566867BBE}" type="presParOf" srcId="{A96FF787-6913-4F12-9583-A9536F47CBB3}" destId="{FCB9095E-84EA-43A4-BAAD-1AF75E62E438}" srcOrd="0" destOrd="0" presId="urn:microsoft.com/office/officeart/2005/8/layout/orgChart1"/>
    <dgm:cxn modelId="{274BCA18-2BEB-4E09-9A4E-1357678DC12D}" type="presParOf" srcId="{FCB9095E-84EA-43A4-BAAD-1AF75E62E438}" destId="{891D5285-4EE6-4277-80AB-5C3083A25E1F}" srcOrd="0" destOrd="0" presId="urn:microsoft.com/office/officeart/2005/8/layout/orgChart1"/>
    <dgm:cxn modelId="{820B6516-2CE4-4D19-9793-4E31B2813A4A}" type="presParOf" srcId="{FCB9095E-84EA-43A4-BAAD-1AF75E62E438}" destId="{610BC89F-52A9-4112-9BE2-9349ED53C27C}" srcOrd="1" destOrd="0" presId="urn:microsoft.com/office/officeart/2005/8/layout/orgChart1"/>
    <dgm:cxn modelId="{5C2B6482-F1DC-4D88-A06B-82AA6DD3C3D6}" type="presParOf" srcId="{A96FF787-6913-4F12-9583-A9536F47CBB3}" destId="{4E338D1D-96DE-4B68-82A3-B55D121363CD}" srcOrd="1" destOrd="0" presId="urn:microsoft.com/office/officeart/2005/8/layout/orgChart1"/>
    <dgm:cxn modelId="{8E37F67C-14DD-4948-BBC9-88140C7903DD}" type="presParOf" srcId="{A96FF787-6913-4F12-9583-A9536F47CBB3}" destId="{F4546851-984C-45F3-9225-BC05F702943A}" srcOrd="2" destOrd="0" presId="urn:microsoft.com/office/officeart/2005/8/layout/orgChart1"/>
    <dgm:cxn modelId="{4A58F8BF-D668-4900-A279-6D8BCB38BB06}" type="presParOf" srcId="{D170A603-E28C-4F19-8F26-6359D2A2F3CD}" destId="{7A6245AA-F8DA-409D-9861-F4BE1276B527}" srcOrd="2" destOrd="0" presId="urn:microsoft.com/office/officeart/2005/8/layout/orgChart1"/>
    <dgm:cxn modelId="{2FB3E3F6-11E9-4FC3-948C-45D5CBA621A2}" type="presParOf" srcId="{D170A603-E28C-4F19-8F26-6359D2A2F3CD}" destId="{2E9162AE-F8E7-4D64-B3EE-ECCBE776F1E3}" srcOrd="3" destOrd="0" presId="urn:microsoft.com/office/officeart/2005/8/layout/orgChart1"/>
    <dgm:cxn modelId="{58BB24C4-9EC0-4842-918A-CD6D9E88CA77}" type="presParOf" srcId="{2E9162AE-F8E7-4D64-B3EE-ECCBE776F1E3}" destId="{9649D689-5B08-421A-961E-9CDB0AA98358}" srcOrd="0" destOrd="0" presId="urn:microsoft.com/office/officeart/2005/8/layout/orgChart1"/>
    <dgm:cxn modelId="{E1DD75E0-880C-449C-B84B-CA249D288A18}" type="presParOf" srcId="{9649D689-5B08-421A-961E-9CDB0AA98358}" destId="{30CE88C7-8042-4D34-9631-0E371D1DCF3E}" srcOrd="0" destOrd="0" presId="urn:microsoft.com/office/officeart/2005/8/layout/orgChart1"/>
    <dgm:cxn modelId="{C31047B2-0C90-47B1-BD81-4C1E867B5A14}" type="presParOf" srcId="{9649D689-5B08-421A-961E-9CDB0AA98358}" destId="{969DE1C4-8AAC-485E-A04C-68A8C5C72FF0}" srcOrd="1" destOrd="0" presId="urn:microsoft.com/office/officeart/2005/8/layout/orgChart1"/>
    <dgm:cxn modelId="{A0FF31CE-A085-41C1-B2E2-B2F323462C0A}" type="presParOf" srcId="{2E9162AE-F8E7-4D64-B3EE-ECCBE776F1E3}" destId="{C40D856F-0B01-4527-9E10-63A95E3672B8}" srcOrd="1" destOrd="0" presId="urn:microsoft.com/office/officeart/2005/8/layout/orgChart1"/>
    <dgm:cxn modelId="{F5345A20-1439-49F7-B340-4AD97F50653A}" type="presParOf" srcId="{2E9162AE-F8E7-4D64-B3EE-ECCBE776F1E3}" destId="{8972985E-FC93-4430-ADB3-98EA4E5604D5}" srcOrd="2" destOrd="0" presId="urn:microsoft.com/office/officeart/2005/8/layout/orgChart1"/>
    <dgm:cxn modelId="{7C931F6B-39F1-43B5-A587-84C04C796134}" type="presParOf" srcId="{D170A603-E28C-4F19-8F26-6359D2A2F3CD}" destId="{7D1D7B8C-9B01-4D6A-8270-EB373562D734}" srcOrd="4" destOrd="0" presId="urn:microsoft.com/office/officeart/2005/8/layout/orgChart1"/>
    <dgm:cxn modelId="{1F3AD85D-E48E-4A4D-879C-3F3D0871BBF4}" type="presParOf" srcId="{D170A603-E28C-4F19-8F26-6359D2A2F3CD}" destId="{A3922FB2-03CC-4ADD-B172-9718D9032915}" srcOrd="5" destOrd="0" presId="urn:microsoft.com/office/officeart/2005/8/layout/orgChart1"/>
    <dgm:cxn modelId="{3A08D67E-85C5-4B95-8175-BD21AD577253}" type="presParOf" srcId="{A3922FB2-03CC-4ADD-B172-9718D9032915}" destId="{5A7816A7-5C6E-4C44-A06E-271CC67782D7}" srcOrd="0" destOrd="0" presId="urn:microsoft.com/office/officeart/2005/8/layout/orgChart1"/>
    <dgm:cxn modelId="{55299DAF-6AC3-48DB-B71A-431E44BC288A}" type="presParOf" srcId="{5A7816A7-5C6E-4C44-A06E-271CC67782D7}" destId="{D128C570-AF1A-4518-ADD0-90BF8AE5E45A}" srcOrd="0" destOrd="0" presId="urn:microsoft.com/office/officeart/2005/8/layout/orgChart1"/>
    <dgm:cxn modelId="{9A33F461-E7A6-41F8-867F-2778155CDF13}" type="presParOf" srcId="{5A7816A7-5C6E-4C44-A06E-271CC67782D7}" destId="{E35D8C06-E43D-42BB-9716-733E055321BF}" srcOrd="1" destOrd="0" presId="urn:microsoft.com/office/officeart/2005/8/layout/orgChart1"/>
    <dgm:cxn modelId="{4DA92B99-9575-4CD2-ABD9-2552F0D18798}" type="presParOf" srcId="{A3922FB2-03CC-4ADD-B172-9718D9032915}" destId="{A5C7C1E9-59E3-4C9E-A3AE-F02E55BF7701}" srcOrd="1" destOrd="0" presId="urn:microsoft.com/office/officeart/2005/8/layout/orgChart1"/>
    <dgm:cxn modelId="{0CC9DCF0-170C-4294-9C13-7E5352B96C84}" type="presParOf" srcId="{A3922FB2-03CC-4ADD-B172-9718D9032915}" destId="{1C18FDF7-C5B7-49C6-8A96-8661CC699346}" srcOrd="2" destOrd="0" presId="urn:microsoft.com/office/officeart/2005/8/layout/orgChart1"/>
    <dgm:cxn modelId="{BB1474E1-F02E-4075-8C8C-CAEF42B35C4A}" type="presParOf" srcId="{49B9EA97-2905-47A1-A9CD-7CC5A577AA50}" destId="{9076E16F-6843-4901-9B23-FFF3A826779B}" srcOrd="2" destOrd="0" presId="urn:microsoft.com/office/officeart/2005/8/layout/orgChart1"/>
    <dgm:cxn modelId="{5294784F-BDA1-4C1E-AE89-527694DAAE8F}" type="presParOf" srcId="{FA523ABA-3803-4942-BB00-703D277BADB2}" destId="{9D40883E-196D-4612-87AD-062F3EBE0AC6}" srcOrd="2" destOrd="0" presId="urn:microsoft.com/office/officeart/2005/8/layout/orgChar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30EF9-34E8-4ABD-A3EB-2850B4BB939F}" type="doc">
      <dgm:prSet loTypeId="urn:microsoft.com/office/officeart/2005/8/layout/StepDownProcess" loCatId="process" qsTypeId="urn:microsoft.com/office/officeart/2005/8/quickstyle/3d1" qsCatId="3D" csTypeId="urn:microsoft.com/office/officeart/2005/8/colors/colorful3" csCatId="colorful" phldr="1"/>
      <dgm:spPr/>
    </dgm:pt>
    <dgm:pt modelId="{E9CF8B52-4FE5-461E-AD6A-E16B4D8E7147}">
      <dgm:prSet phldrT="[Text]" custT="1"/>
      <dgm:spPr/>
      <dgm:t>
        <a:bodyPr/>
        <a:lstStyle/>
        <a:p>
          <a:r>
            <a:rPr lang="en-US" sz="1400" b="1" dirty="0" smtClean="0"/>
            <a:t>Select a Comparable</a:t>
          </a:r>
          <a:endParaRPr lang="en-US" sz="1400" b="1" dirty="0"/>
        </a:p>
      </dgm:t>
    </dgm:pt>
    <dgm:pt modelId="{8BEC60A4-D869-4FA2-A6AE-9651966A6E06}" type="parTrans" cxnId="{C8131325-AB1D-4FFE-A269-29715BF1A116}">
      <dgm:prSet/>
      <dgm:spPr/>
      <dgm:t>
        <a:bodyPr/>
        <a:lstStyle/>
        <a:p>
          <a:endParaRPr lang="en-US" sz="2000" b="1"/>
        </a:p>
      </dgm:t>
    </dgm:pt>
    <dgm:pt modelId="{B4829A5F-8A8D-4FEF-962D-179CD1D0497A}" type="sibTrans" cxnId="{C8131325-AB1D-4FFE-A269-29715BF1A116}">
      <dgm:prSet/>
      <dgm:spPr/>
      <dgm:t>
        <a:bodyPr/>
        <a:lstStyle/>
        <a:p>
          <a:endParaRPr lang="en-US" sz="2000" b="1"/>
        </a:p>
      </dgm:t>
    </dgm:pt>
    <dgm:pt modelId="{C21C9CCE-3846-469F-867F-A6CD0B1B1356}">
      <dgm:prSet phldrT="[Text]" custT="1"/>
      <dgm:spPr/>
      <dgm:t>
        <a:bodyPr/>
        <a:lstStyle/>
        <a:p>
          <a:r>
            <a:rPr lang="en-US" sz="1400" b="1" dirty="0" smtClean="0"/>
            <a:t>Estimate the Beta for the Comparable</a:t>
          </a:r>
          <a:endParaRPr lang="en-US" sz="1400" b="1" dirty="0"/>
        </a:p>
      </dgm:t>
    </dgm:pt>
    <dgm:pt modelId="{165F03DB-F32D-4026-9A0D-32E8F4B79724}" type="parTrans" cxnId="{6164CCF4-5E48-4F92-BFB1-6273DE9AA3E6}">
      <dgm:prSet/>
      <dgm:spPr/>
      <dgm:t>
        <a:bodyPr/>
        <a:lstStyle/>
        <a:p>
          <a:endParaRPr lang="en-US" sz="2000" b="1"/>
        </a:p>
      </dgm:t>
    </dgm:pt>
    <dgm:pt modelId="{0507694D-6076-4601-ADD5-187ED2298D69}" type="sibTrans" cxnId="{6164CCF4-5E48-4F92-BFB1-6273DE9AA3E6}">
      <dgm:prSet/>
      <dgm:spPr/>
      <dgm:t>
        <a:bodyPr/>
        <a:lstStyle/>
        <a:p>
          <a:endParaRPr lang="en-US" sz="2000" b="1"/>
        </a:p>
      </dgm:t>
    </dgm:pt>
    <dgm:pt modelId="{828271BB-3873-462B-94C3-65ACF3C8099A}">
      <dgm:prSet phldrT="[Text]" custT="1"/>
      <dgm:spPr/>
      <dgm:t>
        <a:bodyPr/>
        <a:lstStyle/>
        <a:p>
          <a:r>
            <a:rPr lang="en-US" sz="1400" b="1" dirty="0" err="1" smtClean="0"/>
            <a:t>Unlever</a:t>
          </a:r>
          <a:r>
            <a:rPr lang="en-US" sz="1400" b="1" dirty="0" smtClean="0"/>
            <a:t> the </a:t>
          </a:r>
          <a:r>
            <a:rPr lang="en-US" sz="1400" b="1" dirty="0" err="1" smtClean="0"/>
            <a:t>Comparable’s</a:t>
          </a:r>
          <a:r>
            <a:rPr lang="en-US" sz="1400" b="1" dirty="0" smtClean="0"/>
            <a:t> Beta to Estimate the Asset Beta</a:t>
          </a:r>
          <a:endParaRPr lang="en-US" sz="1400" b="1" dirty="0"/>
        </a:p>
      </dgm:t>
    </dgm:pt>
    <dgm:pt modelId="{DF56DCAB-188D-4077-8801-6CAD02C37A1B}" type="parTrans" cxnId="{6F23C26F-4BD9-4327-8133-21F76F116046}">
      <dgm:prSet/>
      <dgm:spPr/>
      <dgm:t>
        <a:bodyPr/>
        <a:lstStyle/>
        <a:p>
          <a:endParaRPr lang="en-US" sz="2000" b="1"/>
        </a:p>
      </dgm:t>
    </dgm:pt>
    <dgm:pt modelId="{EFC1D027-F34B-4C7C-841E-949F8D78978F}" type="sibTrans" cxnId="{6F23C26F-4BD9-4327-8133-21F76F116046}">
      <dgm:prSet/>
      <dgm:spPr/>
      <dgm:t>
        <a:bodyPr/>
        <a:lstStyle/>
        <a:p>
          <a:endParaRPr lang="en-US" sz="2000" b="1"/>
        </a:p>
      </dgm:t>
    </dgm:pt>
    <dgm:pt modelId="{A7AEFF9F-E418-41EB-AE1F-8B731BD924A4}">
      <dgm:prSet phldrT="[Text]" custT="1"/>
      <dgm:spPr/>
      <dgm:t>
        <a:bodyPr/>
        <a:lstStyle/>
        <a:p>
          <a:r>
            <a:rPr lang="en-US" sz="1400" b="1" dirty="0" smtClean="0"/>
            <a:t>Lever the Beta for the Project’s Financial Risk</a:t>
          </a:r>
          <a:endParaRPr lang="en-US" sz="1400" b="1" dirty="0"/>
        </a:p>
      </dgm:t>
    </dgm:pt>
    <dgm:pt modelId="{55A8CBDE-5F7A-4A74-9D58-40DD580E9061}" type="parTrans" cxnId="{475A9B04-9370-43CA-8C5B-76C9AD09731A}">
      <dgm:prSet/>
      <dgm:spPr/>
      <dgm:t>
        <a:bodyPr/>
        <a:lstStyle/>
        <a:p>
          <a:endParaRPr lang="en-US" sz="2000" b="1"/>
        </a:p>
      </dgm:t>
    </dgm:pt>
    <dgm:pt modelId="{A17F165F-AAD4-4CBB-BF1F-A37B1F426AB3}" type="sibTrans" cxnId="{475A9B04-9370-43CA-8C5B-76C9AD09731A}">
      <dgm:prSet/>
      <dgm:spPr/>
      <dgm:t>
        <a:bodyPr/>
        <a:lstStyle/>
        <a:p>
          <a:endParaRPr lang="en-US" sz="2000" b="1"/>
        </a:p>
      </dgm:t>
    </dgm:pt>
    <dgm:pt modelId="{7F9529AA-C108-4F77-BEC0-47F7F584B148}" type="pres">
      <dgm:prSet presAssocID="{E2E30EF9-34E8-4ABD-A3EB-2850B4BB939F}" presName="rootnode" presStyleCnt="0">
        <dgm:presLayoutVars>
          <dgm:chMax/>
          <dgm:chPref/>
          <dgm:dir/>
          <dgm:animLvl val="lvl"/>
        </dgm:presLayoutVars>
      </dgm:prSet>
      <dgm:spPr/>
    </dgm:pt>
    <dgm:pt modelId="{4278975B-97CA-48F6-8077-43E79DBC6F28}" type="pres">
      <dgm:prSet presAssocID="{E9CF8B52-4FE5-461E-AD6A-E16B4D8E7147}" presName="composite" presStyleCnt="0"/>
      <dgm:spPr/>
    </dgm:pt>
    <dgm:pt modelId="{08C5A1E9-BECE-4318-92F9-175827069CD4}" type="pres">
      <dgm:prSet presAssocID="{E9CF8B52-4FE5-461E-AD6A-E16B4D8E7147}" presName="bentUpArrow1" presStyleLbl="alignImgPlace1" presStyleIdx="0" presStyleCnt="3"/>
      <dgm:spPr/>
    </dgm:pt>
    <dgm:pt modelId="{FEF64FBB-A4AC-4B2A-871C-062F1FC042C9}" type="pres">
      <dgm:prSet presAssocID="{E9CF8B52-4FE5-461E-AD6A-E16B4D8E7147}" presName="ParentText" presStyleLbl="node1" presStyleIdx="0" presStyleCnt="4">
        <dgm:presLayoutVars>
          <dgm:chMax val="1"/>
          <dgm:chPref val="1"/>
          <dgm:bulletEnabled val="1"/>
        </dgm:presLayoutVars>
      </dgm:prSet>
      <dgm:spPr/>
      <dgm:t>
        <a:bodyPr/>
        <a:lstStyle/>
        <a:p>
          <a:endParaRPr lang="en-US"/>
        </a:p>
      </dgm:t>
    </dgm:pt>
    <dgm:pt modelId="{265EF9CA-72D3-481E-9CCD-CF6161C61810}" type="pres">
      <dgm:prSet presAssocID="{E9CF8B52-4FE5-461E-AD6A-E16B4D8E7147}" presName="ChildText" presStyleLbl="revTx" presStyleIdx="0" presStyleCnt="3">
        <dgm:presLayoutVars>
          <dgm:chMax val="0"/>
          <dgm:chPref val="0"/>
          <dgm:bulletEnabled val="1"/>
        </dgm:presLayoutVars>
      </dgm:prSet>
      <dgm:spPr/>
    </dgm:pt>
    <dgm:pt modelId="{9EBD8122-A015-4B0D-9B0C-4C91ED4733D7}" type="pres">
      <dgm:prSet presAssocID="{B4829A5F-8A8D-4FEF-962D-179CD1D0497A}" presName="sibTrans" presStyleCnt="0"/>
      <dgm:spPr/>
    </dgm:pt>
    <dgm:pt modelId="{B69E194F-2FE5-443F-A1CC-D301D55BF9D0}" type="pres">
      <dgm:prSet presAssocID="{C21C9CCE-3846-469F-867F-A6CD0B1B1356}" presName="composite" presStyleCnt="0"/>
      <dgm:spPr/>
    </dgm:pt>
    <dgm:pt modelId="{DF9DF614-7354-470C-B6F9-4B8F32C62947}" type="pres">
      <dgm:prSet presAssocID="{C21C9CCE-3846-469F-867F-A6CD0B1B1356}" presName="bentUpArrow1" presStyleLbl="alignImgPlace1" presStyleIdx="1" presStyleCnt="3"/>
      <dgm:spPr/>
    </dgm:pt>
    <dgm:pt modelId="{20FEB681-53EF-4D33-B3C4-D6CA5FB304DE}" type="pres">
      <dgm:prSet presAssocID="{C21C9CCE-3846-469F-867F-A6CD0B1B1356}" presName="ParentText" presStyleLbl="node1" presStyleIdx="1" presStyleCnt="4">
        <dgm:presLayoutVars>
          <dgm:chMax val="1"/>
          <dgm:chPref val="1"/>
          <dgm:bulletEnabled val="1"/>
        </dgm:presLayoutVars>
      </dgm:prSet>
      <dgm:spPr/>
      <dgm:t>
        <a:bodyPr/>
        <a:lstStyle/>
        <a:p>
          <a:endParaRPr lang="en-US"/>
        </a:p>
      </dgm:t>
    </dgm:pt>
    <dgm:pt modelId="{3E546DAE-64C4-4F38-8A8F-6CD03F75EBD3}" type="pres">
      <dgm:prSet presAssocID="{C21C9CCE-3846-469F-867F-A6CD0B1B1356}" presName="ChildText" presStyleLbl="revTx" presStyleIdx="1" presStyleCnt="3">
        <dgm:presLayoutVars>
          <dgm:chMax val="0"/>
          <dgm:chPref val="0"/>
          <dgm:bulletEnabled val="1"/>
        </dgm:presLayoutVars>
      </dgm:prSet>
      <dgm:spPr/>
    </dgm:pt>
    <dgm:pt modelId="{B06DA923-46BF-4406-8354-C69ABD155CD7}" type="pres">
      <dgm:prSet presAssocID="{0507694D-6076-4601-ADD5-187ED2298D69}" presName="sibTrans" presStyleCnt="0"/>
      <dgm:spPr/>
    </dgm:pt>
    <dgm:pt modelId="{F86E76EB-F192-404A-BD3F-AC9D5C983434}" type="pres">
      <dgm:prSet presAssocID="{828271BB-3873-462B-94C3-65ACF3C8099A}" presName="composite" presStyleCnt="0"/>
      <dgm:spPr/>
    </dgm:pt>
    <dgm:pt modelId="{299BD64B-1985-4FB4-BBA0-651F452B11BF}" type="pres">
      <dgm:prSet presAssocID="{828271BB-3873-462B-94C3-65ACF3C8099A}" presName="bentUpArrow1" presStyleLbl="alignImgPlace1" presStyleIdx="2" presStyleCnt="3"/>
      <dgm:spPr/>
    </dgm:pt>
    <dgm:pt modelId="{F7BCE803-A904-4EF9-AB7B-D29D872E1932}" type="pres">
      <dgm:prSet presAssocID="{828271BB-3873-462B-94C3-65ACF3C8099A}" presName="ParentText" presStyleLbl="node1" presStyleIdx="2" presStyleCnt="4">
        <dgm:presLayoutVars>
          <dgm:chMax val="1"/>
          <dgm:chPref val="1"/>
          <dgm:bulletEnabled val="1"/>
        </dgm:presLayoutVars>
      </dgm:prSet>
      <dgm:spPr/>
      <dgm:t>
        <a:bodyPr/>
        <a:lstStyle/>
        <a:p>
          <a:endParaRPr lang="en-US"/>
        </a:p>
      </dgm:t>
    </dgm:pt>
    <dgm:pt modelId="{254CC803-5243-4BDD-9EEE-01FEB9A393B3}" type="pres">
      <dgm:prSet presAssocID="{828271BB-3873-462B-94C3-65ACF3C8099A}" presName="ChildText" presStyleLbl="revTx" presStyleIdx="2" presStyleCnt="3">
        <dgm:presLayoutVars>
          <dgm:chMax val="0"/>
          <dgm:chPref val="0"/>
          <dgm:bulletEnabled val="1"/>
        </dgm:presLayoutVars>
      </dgm:prSet>
      <dgm:spPr/>
    </dgm:pt>
    <dgm:pt modelId="{466424D3-8875-41E4-9508-7432881D1E5D}" type="pres">
      <dgm:prSet presAssocID="{EFC1D027-F34B-4C7C-841E-949F8D78978F}" presName="sibTrans" presStyleCnt="0"/>
      <dgm:spPr/>
    </dgm:pt>
    <dgm:pt modelId="{C1134C43-FFFE-40BB-B6C8-9D165254880D}" type="pres">
      <dgm:prSet presAssocID="{A7AEFF9F-E418-41EB-AE1F-8B731BD924A4}" presName="composite" presStyleCnt="0"/>
      <dgm:spPr/>
    </dgm:pt>
    <dgm:pt modelId="{F2CF291C-BC63-4808-9395-65C922DD66FD}" type="pres">
      <dgm:prSet presAssocID="{A7AEFF9F-E418-41EB-AE1F-8B731BD924A4}" presName="ParentText" presStyleLbl="node1" presStyleIdx="3" presStyleCnt="4">
        <dgm:presLayoutVars>
          <dgm:chMax val="1"/>
          <dgm:chPref val="1"/>
          <dgm:bulletEnabled val="1"/>
        </dgm:presLayoutVars>
      </dgm:prSet>
      <dgm:spPr/>
      <dgm:t>
        <a:bodyPr/>
        <a:lstStyle/>
        <a:p>
          <a:endParaRPr lang="en-US"/>
        </a:p>
      </dgm:t>
    </dgm:pt>
  </dgm:ptLst>
  <dgm:cxnLst>
    <dgm:cxn modelId="{AED92F91-62B9-4529-A70F-6E2EF9B9C737}" type="presOf" srcId="{E2E30EF9-34E8-4ABD-A3EB-2850B4BB939F}" destId="{7F9529AA-C108-4F77-BEC0-47F7F584B148}" srcOrd="0" destOrd="0" presId="urn:microsoft.com/office/officeart/2005/8/layout/StepDownProcess"/>
    <dgm:cxn modelId="{7719F9D8-8667-4F2E-B707-15EC01AE389A}" type="presOf" srcId="{A7AEFF9F-E418-41EB-AE1F-8B731BD924A4}" destId="{F2CF291C-BC63-4808-9395-65C922DD66FD}" srcOrd="0" destOrd="0" presId="urn:microsoft.com/office/officeart/2005/8/layout/StepDownProcess"/>
    <dgm:cxn modelId="{4ED382C7-D1B8-4A37-B976-4E553C25EF09}" type="presOf" srcId="{E9CF8B52-4FE5-461E-AD6A-E16B4D8E7147}" destId="{FEF64FBB-A4AC-4B2A-871C-062F1FC042C9}" srcOrd="0" destOrd="0" presId="urn:microsoft.com/office/officeart/2005/8/layout/StepDownProcess"/>
    <dgm:cxn modelId="{9BF03B89-4220-469C-B5C7-37FE98054AF3}" type="presOf" srcId="{C21C9CCE-3846-469F-867F-A6CD0B1B1356}" destId="{20FEB681-53EF-4D33-B3C4-D6CA5FB304DE}" srcOrd="0" destOrd="0" presId="urn:microsoft.com/office/officeart/2005/8/layout/StepDownProcess"/>
    <dgm:cxn modelId="{B5F3E342-E024-49CF-9661-115E5505389B}" type="presOf" srcId="{828271BB-3873-462B-94C3-65ACF3C8099A}" destId="{F7BCE803-A904-4EF9-AB7B-D29D872E1932}" srcOrd="0" destOrd="0" presId="urn:microsoft.com/office/officeart/2005/8/layout/StepDownProcess"/>
    <dgm:cxn modelId="{C8131325-AB1D-4FFE-A269-29715BF1A116}" srcId="{E2E30EF9-34E8-4ABD-A3EB-2850B4BB939F}" destId="{E9CF8B52-4FE5-461E-AD6A-E16B4D8E7147}" srcOrd="0" destOrd="0" parTransId="{8BEC60A4-D869-4FA2-A6AE-9651966A6E06}" sibTransId="{B4829A5F-8A8D-4FEF-962D-179CD1D0497A}"/>
    <dgm:cxn modelId="{6164CCF4-5E48-4F92-BFB1-6273DE9AA3E6}" srcId="{E2E30EF9-34E8-4ABD-A3EB-2850B4BB939F}" destId="{C21C9CCE-3846-469F-867F-A6CD0B1B1356}" srcOrd="1" destOrd="0" parTransId="{165F03DB-F32D-4026-9A0D-32E8F4B79724}" sibTransId="{0507694D-6076-4601-ADD5-187ED2298D69}"/>
    <dgm:cxn modelId="{475A9B04-9370-43CA-8C5B-76C9AD09731A}" srcId="{E2E30EF9-34E8-4ABD-A3EB-2850B4BB939F}" destId="{A7AEFF9F-E418-41EB-AE1F-8B731BD924A4}" srcOrd="3" destOrd="0" parTransId="{55A8CBDE-5F7A-4A74-9D58-40DD580E9061}" sibTransId="{A17F165F-AAD4-4CBB-BF1F-A37B1F426AB3}"/>
    <dgm:cxn modelId="{6F23C26F-4BD9-4327-8133-21F76F116046}" srcId="{E2E30EF9-34E8-4ABD-A3EB-2850B4BB939F}" destId="{828271BB-3873-462B-94C3-65ACF3C8099A}" srcOrd="2" destOrd="0" parTransId="{DF56DCAB-188D-4077-8801-6CAD02C37A1B}" sibTransId="{EFC1D027-F34B-4C7C-841E-949F8D78978F}"/>
    <dgm:cxn modelId="{FECA90B6-A782-4850-8849-EB64E1F453F1}" type="presParOf" srcId="{7F9529AA-C108-4F77-BEC0-47F7F584B148}" destId="{4278975B-97CA-48F6-8077-43E79DBC6F28}" srcOrd="0" destOrd="0" presId="urn:microsoft.com/office/officeart/2005/8/layout/StepDownProcess"/>
    <dgm:cxn modelId="{88B119C6-4307-4E19-A955-2B89FB086E42}" type="presParOf" srcId="{4278975B-97CA-48F6-8077-43E79DBC6F28}" destId="{08C5A1E9-BECE-4318-92F9-175827069CD4}" srcOrd="0" destOrd="0" presId="urn:microsoft.com/office/officeart/2005/8/layout/StepDownProcess"/>
    <dgm:cxn modelId="{423E60C8-4226-46C6-A0FF-09923384D1F2}" type="presParOf" srcId="{4278975B-97CA-48F6-8077-43E79DBC6F28}" destId="{FEF64FBB-A4AC-4B2A-871C-062F1FC042C9}" srcOrd="1" destOrd="0" presId="urn:microsoft.com/office/officeart/2005/8/layout/StepDownProcess"/>
    <dgm:cxn modelId="{405F2968-B4E7-4DB3-A3D4-2B5D09A97604}" type="presParOf" srcId="{4278975B-97CA-48F6-8077-43E79DBC6F28}" destId="{265EF9CA-72D3-481E-9CCD-CF6161C61810}" srcOrd="2" destOrd="0" presId="urn:microsoft.com/office/officeart/2005/8/layout/StepDownProcess"/>
    <dgm:cxn modelId="{00F03E8C-E840-424D-BD33-B29AA6D1A5DF}" type="presParOf" srcId="{7F9529AA-C108-4F77-BEC0-47F7F584B148}" destId="{9EBD8122-A015-4B0D-9B0C-4C91ED4733D7}" srcOrd="1" destOrd="0" presId="urn:microsoft.com/office/officeart/2005/8/layout/StepDownProcess"/>
    <dgm:cxn modelId="{FB87C215-FB7B-478F-8EA0-CE4CB2FAA802}" type="presParOf" srcId="{7F9529AA-C108-4F77-BEC0-47F7F584B148}" destId="{B69E194F-2FE5-443F-A1CC-D301D55BF9D0}" srcOrd="2" destOrd="0" presId="urn:microsoft.com/office/officeart/2005/8/layout/StepDownProcess"/>
    <dgm:cxn modelId="{A42D7E98-D574-4CE2-A3C6-4C6DE5EE0D0D}" type="presParOf" srcId="{B69E194F-2FE5-443F-A1CC-D301D55BF9D0}" destId="{DF9DF614-7354-470C-B6F9-4B8F32C62947}" srcOrd="0" destOrd="0" presId="urn:microsoft.com/office/officeart/2005/8/layout/StepDownProcess"/>
    <dgm:cxn modelId="{1EDB4610-658A-4E3A-AC04-D9230356B56F}" type="presParOf" srcId="{B69E194F-2FE5-443F-A1CC-D301D55BF9D0}" destId="{20FEB681-53EF-4D33-B3C4-D6CA5FB304DE}" srcOrd="1" destOrd="0" presId="urn:microsoft.com/office/officeart/2005/8/layout/StepDownProcess"/>
    <dgm:cxn modelId="{5A8B42FF-FA84-492A-9595-794CE1A891C3}" type="presParOf" srcId="{B69E194F-2FE5-443F-A1CC-D301D55BF9D0}" destId="{3E546DAE-64C4-4F38-8A8F-6CD03F75EBD3}" srcOrd="2" destOrd="0" presId="urn:microsoft.com/office/officeart/2005/8/layout/StepDownProcess"/>
    <dgm:cxn modelId="{4F06E6E4-FA92-4646-A6C5-CF5BE45FFB41}" type="presParOf" srcId="{7F9529AA-C108-4F77-BEC0-47F7F584B148}" destId="{B06DA923-46BF-4406-8354-C69ABD155CD7}" srcOrd="3" destOrd="0" presId="urn:microsoft.com/office/officeart/2005/8/layout/StepDownProcess"/>
    <dgm:cxn modelId="{41F8AAD3-8430-4AFD-A010-C85BEAD30566}" type="presParOf" srcId="{7F9529AA-C108-4F77-BEC0-47F7F584B148}" destId="{F86E76EB-F192-404A-BD3F-AC9D5C983434}" srcOrd="4" destOrd="0" presId="urn:microsoft.com/office/officeart/2005/8/layout/StepDownProcess"/>
    <dgm:cxn modelId="{AEAFC072-D9AB-4562-B0BB-E40D9F50ABEA}" type="presParOf" srcId="{F86E76EB-F192-404A-BD3F-AC9D5C983434}" destId="{299BD64B-1985-4FB4-BBA0-651F452B11BF}" srcOrd="0" destOrd="0" presId="urn:microsoft.com/office/officeart/2005/8/layout/StepDownProcess"/>
    <dgm:cxn modelId="{337B4F3B-7E00-436A-9AD7-C6F343972137}" type="presParOf" srcId="{F86E76EB-F192-404A-BD3F-AC9D5C983434}" destId="{F7BCE803-A904-4EF9-AB7B-D29D872E1932}" srcOrd="1" destOrd="0" presId="urn:microsoft.com/office/officeart/2005/8/layout/StepDownProcess"/>
    <dgm:cxn modelId="{2285C8D4-918B-4320-ABBB-BAAA0D3D3956}" type="presParOf" srcId="{F86E76EB-F192-404A-BD3F-AC9D5C983434}" destId="{254CC803-5243-4BDD-9EEE-01FEB9A393B3}" srcOrd="2" destOrd="0" presId="urn:microsoft.com/office/officeart/2005/8/layout/StepDownProcess"/>
    <dgm:cxn modelId="{DB7DD98E-09D3-4213-8AA2-7DFE18D80F46}" type="presParOf" srcId="{7F9529AA-C108-4F77-BEC0-47F7F584B148}" destId="{466424D3-8875-41E4-9508-7432881D1E5D}" srcOrd="5" destOrd="0" presId="urn:microsoft.com/office/officeart/2005/8/layout/StepDownProcess"/>
    <dgm:cxn modelId="{5C71EFF4-28DA-4242-8283-7DF508920243}" type="presParOf" srcId="{7F9529AA-C108-4F77-BEC0-47F7F584B148}" destId="{C1134C43-FFFE-40BB-B6C8-9D165254880D}" srcOrd="6" destOrd="0" presId="urn:microsoft.com/office/officeart/2005/8/layout/StepDownProcess"/>
    <dgm:cxn modelId="{62A61FCB-A460-4695-A92E-51DB7DC713CA}" type="presParOf" srcId="{C1134C43-FFFE-40BB-B6C8-9D165254880D}" destId="{F2CF291C-BC63-4808-9395-65C922DD66F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D7B8C-9B01-4D6A-8270-EB373562D734}">
      <dsp:nvSpPr>
        <dsp:cNvPr id="0" name=""/>
        <dsp:cNvSpPr/>
      </dsp:nvSpPr>
      <dsp:spPr>
        <a:xfrm>
          <a:off x="5187583" y="1767029"/>
          <a:ext cx="218925" cy="2743863"/>
        </a:xfrm>
        <a:custGeom>
          <a:avLst/>
          <a:gdLst/>
          <a:ahLst/>
          <a:cxnLst/>
          <a:rect l="0" t="0" r="0" b="0"/>
          <a:pathLst>
            <a:path>
              <a:moveTo>
                <a:pt x="0" y="0"/>
              </a:moveTo>
              <a:lnTo>
                <a:pt x="0" y="2743863"/>
              </a:lnTo>
              <a:lnTo>
                <a:pt x="218925" y="2743863"/>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A6245AA-F8DA-409D-9861-F4BE1276B527}">
      <dsp:nvSpPr>
        <dsp:cNvPr id="0" name=""/>
        <dsp:cNvSpPr/>
      </dsp:nvSpPr>
      <dsp:spPr>
        <a:xfrm>
          <a:off x="5187583" y="1767029"/>
          <a:ext cx="218925" cy="1707617"/>
        </a:xfrm>
        <a:custGeom>
          <a:avLst/>
          <a:gdLst/>
          <a:ahLst/>
          <a:cxnLst/>
          <a:rect l="0" t="0" r="0" b="0"/>
          <a:pathLst>
            <a:path>
              <a:moveTo>
                <a:pt x="0" y="0"/>
              </a:moveTo>
              <a:lnTo>
                <a:pt x="0" y="1707617"/>
              </a:lnTo>
              <a:lnTo>
                <a:pt x="218925" y="1707617"/>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6D88F52-F3AE-4339-BFDA-0890AC87F16B}">
      <dsp:nvSpPr>
        <dsp:cNvPr id="0" name=""/>
        <dsp:cNvSpPr/>
      </dsp:nvSpPr>
      <dsp:spPr>
        <a:xfrm>
          <a:off x="5187583" y="1767029"/>
          <a:ext cx="218925" cy="671370"/>
        </a:xfrm>
        <a:custGeom>
          <a:avLst/>
          <a:gdLst/>
          <a:ahLst/>
          <a:cxnLst/>
          <a:rect l="0" t="0" r="0" b="0"/>
          <a:pathLst>
            <a:path>
              <a:moveTo>
                <a:pt x="0" y="0"/>
              </a:moveTo>
              <a:lnTo>
                <a:pt x="0" y="671370"/>
              </a:lnTo>
              <a:lnTo>
                <a:pt x="218925" y="671370"/>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3AB0AAF-4A31-48DF-9CB7-14592892A179}">
      <dsp:nvSpPr>
        <dsp:cNvPr id="0" name=""/>
        <dsp:cNvSpPr/>
      </dsp:nvSpPr>
      <dsp:spPr>
        <a:xfrm>
          <a:off x="4005387" y="730782"/>
          <a:ext cx="1765997" cy="306495"/>
        </a:xfrm>
        <a:custGeom>
          <a:avLst/>
          <a:gdLst/>
          <a:ahLst/>
          <a:cxnLst/>
          <a:rect l="0" t="0" r="0" b="0"/>
          <a:pathLst>
            <a:path>
              <a:moveTo>
                <a:pt x="0" y="0"/>
              </a:moveTo>
              <a:lnTo>
                <a:pt x="0" y="153247"/>
              </a:lnTo>
              <a:lnTo>
                <a:pt x="1765997" y="153247"/>
              </a:lnTo>
              <a:lnTo>
                <a:pt x="1765997" y="306495"/>
              </a:lnTo>
            </a:path>
          </a:pathLst>
        </a:custGeom>
        <a:noFill/>
        <a:ln w="12700" cap="flat" cmpd="sng" algn="ctr">
          <a:solidFill>
            <a:schemeClr val="accent3">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4F33CD63-31FE-4841-B047-752599BDC571}">
      <dsp:nvSpPr>
        <dsp:cNvPr id="0" name=""/>
        <dsp:cNvSpPr/>
      </dsp:nvSpPr>
      <dsp:spPr>
        <a:xfrm>
          <a:off x="3421586" y="1767029"/>
          <a:ext cx="218925" cy="1707617"/>
        </a:xfrm>
        <a:custGeom>
          <a:avLst/>
          <a:gdLst/>
          <a:ahLst/>
          <a:cxnLst/>
          <a:rect l="0" t="0" r="0" b="0"/>
          <a:pathLst>
            <a:path>
              <a:moveTo>
                <a:pt x="0" y="0"/>
              </a:moveTo>
              <a:lnTo>
                <a:pt x="0" y="1707617"/>
              </a:lnTo>
              <a:lnTo>
                <a:pt x="218925" y="1707617"/>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AC697A6-095A-4CD6-B663-740C1D07E232}">
      <dsp:nvSpPr>
        <dsp:cNvPr id="0" name=""/>
        <dsp:cNvSpPr/>
      </dsp:nvSpPr>
      <dsp:spPr>
        <a:xfrm>
          <a:off x="3421586" y="1767029"/>
          <a:ext cx="218925" cy="671370"/>
        </a:xfrm>
        <a:custGeom>
          <a:avLst/>
          <a:gdLst/>
          <a:ahLst/>
          <a:cxnLst/>
          <a:rect l="0" t="0" r="0" b="0"/>
          <a:pathLst>
            <a:path>
              <a:moveTo>
                <a:pt x="0" y="0"/>
              </a:moveTo>
              <a:lnTo>
                <a:pt x="0" y="671370"/>
              </a:lnTo>
              <a:lnTo>
                <a:pt x="218925" y="671370"/>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7F122DD-D1A6-4D41-B858-AC1F6070AB13}">
      <dsp:nvSpPr>
        <dsp:cNvPr id="0" name=""/>
        <dsp:cNvSpPr/>
      </dsp:nvSpPr>
      <dsp:spPr>
        <a:xfrm>
          <a:off x="3959667" y="730782"/>
          <a:ext cx="91440" cy="306495"/>
        </a:xfrm>
        <a:custGeom>
          <a:avLst/>
          <a:gdLst/>
          <a:ahLst/>
          <a:cxnLst/>
          <a:rect l="0" t="0" r="0" b="0"/>
          <a:pathLst>
            <a:path>
              <a:moveTo>
                <a:pt x="45720" y="0"/>
              </a:moveTo>
              <a:lnTo>
                <a:pt x="45720" y="306495"/>
              </a:lnTo>
            </a:path>
          </a:pathLst>
        </a:custGeom>
        <a:noFill/>
        <a:ln w="12700" cap="flat" cmpd="sng" algn="ctr">
          <a:solidFill>
            <a:schemeClr val="accent3">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25F626D-3652-4FFD-B8C0-892ED2A8F536}">
      <dsp:nvSpPr>
        <dsp:cNvPr id="0" name=""/>
        <dsp:cNvSpPr/>
      </dsp:nvSpPr>
      <dsp:spPr>
        <a:xfrm>
          <a:off x="1655589" y="1767029"/>
          <a:ext cx="218925" cy="1707617"/>
        </a:xfrm>
        <a:custGeom>
          <a:avLst/>
          <a:gdLst/>
          <a:ahLst/>
          <a:cxnLst/>
          <a:rect l="0" t="0" r="0" b="0"/>
          <a:pathLst>
            <a:path>
              <a:moveTo>
                <a:pt x="0" y="0"/>
              </a:moveTo>
              <a:lnTo>
                <a:pt x="0" y="1707617"/>
              </a:lnTo>
              <a:lnTo>
                <a:pt x="218925" y="1707617"/>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1003F3A-FB06-4280-AD5F-D16986F59F75}">
      <dsp:nvSpPr>
        <dsp:cNvPr id="0" name=""/>
        <dsp:cNvSpPr/>
      </dsp:nvSpPr>
      <dsp:spPr>
        <a:xfrm>
          <a:off x="1655589" y="1767029"/>
          <a:ext cx="218925" cy="671370"/>
        </a:xfrm>
        <a:custGeom>
          <a:avLst/>
          <a:gdLst/>
          <a:ahLst/>
          <a:cxnLst/>
          <a:rect l="0" t="0" r="0" b="0"/>
          <a:pathLst>
            <a:path>
              <a:moveTo>
                <a:pt x="0" y="0"/>
              </a:moveTo>
              <a:lnTo>
                <a:pt x="0" y="671370"/>
              </a:lnTo>
              <a:lnTo>
                <a:pt x="218925" y="671370"/>
              </a:lnTo>
            </a:path>
          </a:pathLst>
        </a:custGeom>
        <a:noFill/>
        <a:ln w="12700" cap="flat" cmpd="sng" algn="ctr">
          <a:solidFill>
            <a:schemeClr val="accent4">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8CE62F0B-545F-4324-9E37-9CA0EBECAA4A}">
      <dsp:nvSpPr>
        <dsp:cNvPr id="0" name=""/>
        <dsp:cNvSpPr/>
      </dsp:nvSpPr>
      <dsp:spPr>
        <a:xfrm>
          <a:off x="2239389" y="730782"/>
          <a:ext cx="1765997" cy="306495"/>
        </a:xfrm>
        <a:custGeom>
          <a:avLst/>
          <a:gdLst/>
          <a:ahLst/>
          <a:cxnLst/>
          <a:rect l="0" t="0" r="0" b="0"/>
          <a:pathLst>
            <a:path>
              <a:moveTo>
                <a:pt x="1765997" y="0"/>
              </a:moveTo>
              <a:lnTo>
                <a:pt x="1765997" y="153247"/>
              </a:lnTo>
              <a:lnTo>
                <a:pt x="0" y="153247"/>
              </a:lnTo>
              <a:lnTo>
                <a:pt x="0" y="306495"/>
              </a:lnTo>
            </a:path>
          </a:pathLst>
        </a:custGeom>
        <a:noFill/>
        <a:ln w="12700" cap="flat" cmpd="sng" algn="ctr">
          <a:solidFill>
            <a:schemeClr val="accent3">
              <a:hueOff val="0"/>
              <a:satOff val="0"/>
              <a:lumOff val="0"/>
              <a:alphaOff val="0"/>
            </a:schemeClr>
          </a:solidFill>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A86E9E6-A77E-4CE1-97FA-E3F2CDC249EF}">
      <dsp:nvSpPr>
        <dsp:cNvPr id="0" name=""/>
        <dsp:cNvSpPr/>
      </dsp:nvSpPr>
      <dsp:spPr>
        <a:xfrm>
          <a:off x="3275636" y="1031"/>
          <a:ext cx="1459501" cy="729750"/>
        </a:xfrm>
        <a:prstGeom prst="ellipse">
          <a:avLst/>
        </a:prstGeom>
        <a:solidFill>
          <a:schemeClr val="accent1">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Costs of Capital</a:t>
          </a:r>
          <a:endParaRPr lang="en-US" sz="1500" b="1" kern="1200" dirty="0"/>
        </a:p>
      </dsp:txBody>
      <dsp:txXfrm>
        <a:off x="3489375" y="107900"/>
        <a:ext cx="1032023" cy="516012"/>
      </dsp:txXfrm>
    </dsp:sp>
    <dsp:sp modelId="{D2C6E6FC-E656-487B-8B9D-14C0DC7FA9CF}">
      <dsp:nvSpPr>
        <dsp:cNvPr id="0" name=""/>
        <dsp:cNvSpPr/>
      </dsp:nvSpPr>
      <dsp:spPr>
        <a:xfrm>
          <a:off x="1509638" y="1037278"/>
          <a:ext cx="1459501" cy="729750"/>
        </a:xfrm>
        <a:prstGeom prst="roundRect">
          <a:avLst/>
        </a:prstGeom>
        <a:solidFill>
          <a:schemeClr val="accent3">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Cost of Debt</a:t>
          </a:r>
          <a:endParaRPr lang="en-US" sz="1500" b="1" kern="1200" dirty="0"/>
        </a:p>
      </dsp:txBody>
      <dsp:txXfrm>
        <a:off x="1545261" y="1072901"/>
        <a:ext cx="1388255" cy="658504"/>
      </dsp:txXfrm>
    </dsp:sp>
    <dsp:sp modelId="{658AC8EF-BC08-4637-973F-95600FA277B1}">
      <dsp:nvSpPr>
        <dsp:cNvPr id="0" name=""/>
        <dsp:cNvSpPr/>
      </dsp:nvSpPr>
      <dsp:spPr>
        <a:xfrm>
          <a:off x="1874514" y="2073524"/>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Yield to Maturity</a:t>
          </a:r>
          <a:endParaRPr lang="en-US" sz="1500" b="1" kern="1200" dirty="0"/>
        </a:p>
      </dsp:txBody>
      <dsp:txXfrm>
        <a:off x="1874514" y="2073524"/>
        <a:ext cx="1459501" cy="729750"/>
      </dsp:txXfrm>
    </dsp:sp>
    <dsp:sp modelId="{00B0BC38-C1B5-4F56-8441-D9AD6C13E595}">
      <dsp:nvSpPr>
        <dsp:cNvPr id="0" name=""/>
        <dsp:cNvSpPr/>
      </dsp:nvSpPr>
      <dsp:spPr>
        <a:xfrm>
          <a:off x="1874514" y="3109770"/>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Debt Rating</a:t>
          </a:r>
          <a:endParaRPr lang="en-US" sz="1500" b="1" kern="1200" dirty="0"/>
        </a:p>
      </dsp:txBody>
      <dsp:txXfrm>
        <a:off x="1874514" y="3109770"/>
        <a:ext cx="1459501" cy="729750"/>
      </dsp:txXfrm>
    </dsp:sp>
    <dsp:sp modelId="{E19E6B29-7058-428E-B18C-A7F2E4601224}">
      <dsp:nvSpPr>
        <dsp:cNvPr id="0" name=""/>
        <dsp:cNvSpPr/>
      </dsp:nvSpPr>
      <dsp:spPr>
        <a:xfrm>
          <a:off x="3275636" y="1037278"/>
          <a:ext cx="1459501" cy="729750"/>
        </a:xfrm>
        <a:prstGeom prst="roundRect">
          <a:avLst/>
        </a:prstGeom>
        <a:solidFill>
          <a:schemeClr val="accent3">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Cost of Preferred Equity</a:t>
          </a:r>
          <a:endParaRPr lang="en-US" sz="1500" b="1" kern="1200" dirty="0"/>
        </a:p>
      </dsp:txBody>
      <dsp:txXfrm>
        <a:off x="3311259" y="1072901"/>
        <a:ext cx="1388255" cy="658504"/>
      </dsp:txXfrm>
    </dsp:sp>
    <dsp:sp modelId="{3BC5C5AE-C615-488A-8C3B-5A8EB2D0A8F3}">
      <dsp:nvSpPr>
        <dsp:cNvPr id="0" name=""/>
        <dsp:cNvSpPr/>
      </dsp:nvSpPr>
      <dsp:spPr>
        <a:xfrm>
          <a:off x="3640511" y="2073524"/>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Return on Preferred Stock</a:t>
          </a:r>
          <a:endParaRPr lang="en-US" sz="1500" b="1" kern="1200" dirty="0"/>
        </a:p>
      </dsp:txBody>
      <dsp:txXfrm>
        <a:off x="3640511" y="2073524"/>
        <a:ext cx="1459501" cy="729750"/>
      </dsp:txXfrm>
    </dsp:sp>
    <dsp:sp modelId="{908C00C5-14E1-4753-9060-57232266CB8F}">
      <dsp:nvSpPr>
        <dsp:cNvPr id="0" name=""/>
        <dsp:cNvSpPr/>
      </dsp:nvSpPr>
      <dsp:spPr>
        <a:xfrm>
          <a:off x="3640511" y="3109770"/>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Variations because of </a:t>
          </a:r>
          <a:r>
            <a:rPr lang="en-US" sz="1500" b="1" kern="1200" dirty="0" err="1" smtClean="0"/>
            <a:t>Callability</a:t>
          </a:r>
          <a:r>
            <a:rPr lang="en-US" sz="1500" b="1" kern="1200" dirty="0" smtClean="0"/>
            <a:t>, etc.</a:t>
          </a:r>
          <a:endParaRPr lang="en-US" sz="1500" b="1" kern="1200" dirty="0"/>
        </a:p>
      </dsp:txBody>
      <dsp:txXfrm>
        <a:off x="3640511" y="3109770"/>
        <a:ext cx="1459501" cy="729750"/>
      </dsp:txXfrm>
    </dsp:sp>
    <dsp:sp modelId="{B98058ED-415D-4FC1-945F-63FC8552D8A5}">
      <dsp:nvSpPr>
        <dsp:cNvPr id="0" name=""/>
        <dsp:cNvSpPr/>
      </dsp:nvSpPr>
      <dsp:spPr>
        <a:xfrm>
          <a:off x="5041633" y="1037278"/>
          <a:ext cx="1459501" cy="729750"/>
        </a:xfrm>
        <a:prstGeom prst="roundRect">
          <a:avLst/>
        </a:prstGeom>
        <a:solidFill>
          <a:schemeClr val="accent3">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Cost of Common Equity</a:t>
          </a:r>
          <a:endParaRPr lang="en-US" sz="1500" b="1" kern="1200" dirty="0"/>
        </a:p>
      </dsp:txBody>
      <dsp:txXfrm>
        <a:off x="5077256" y="1072901"/>
        <a:ext cx="1388255" cy="658504"/>
      </dsp:txXfrm>
    </dsp:sp>
    <dsp:sp modelId="{891D5285-4EE6-4277-80AB-5C3083A25E1F}">
      <dsp:nvSpPr>
        <dsp:cNvPr id="0" name=""/>
        <dsp:cNvSpPr/>
      </dsp:nvSpPr>
      <dsp:spPr>
        <a:xfrm>
          <a:off x="5406509" y="2073524"/>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Capital Asset Pricing Model</a:t>
          </a:r>
          <a:endParaRPr lang="en-US" sz="1500" b="1" kern="1200" dirty="0"/>
        </a:p>
      </dsp:txBody>
      <dsp:txXfrm>
        <a:off x="5406509" y="2073524"/>
        <a:ext cx="1459501" cy="729750"/>
      </dsp:txXfrm>
    </dsp:sp>
    <dsp:sp modelId="{30CE88C7-8042-4D34-9631-0E371D1DCF3E}">
      <dsp:nvSpPr>
        <dsp:cNvPr id="0" name=""/>
        <dsp:cNvSpPr/>
      </dsp:nvSpPr>
      <dsp:spPr>
        <a:xfrm>
          <a:off x="5406509" y="3109770"/>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Dividend Discount Model</a:t>
          </a:r>
          <a:endParaRPr lang="en-US" sz="1500" b="1" kern="1200" dirty="0"/>
        </a:p>
      </dsp:txBody>
      <dsp:txXfrm>
        <a:off x="5406509" y="3109770"/>
        <a:ext cx="1459501" cy="729750"/>
      </dsp:txXfrm>
    </dsp:sp>
    <dsp:sp modelId="{D128C570-AF1A-4518-ADD0-90BF8AE5E45A}">
      <dsp:nvSpPr>
        <dsp:cNvPr id="0" name=""/>
        <dsp:cNvSpPr/>
      </dsp:nvSpPr>
      <dsp:spPr>
        <a:xfrm>
          <a:off x="5406509" y="4146017"/>
          <a:ext cx="1459501" cy="729750"/>
        </a:xfrm>
        <a:prstGeom prst="rect">
          <a:avLst/>
        </a:prstGeom>
        <a:solidFill>
          <a:schemeClr val="accent4">
            <a:hueOff val="0"/>
            <a:satOff val="0"/>
            <a:lumOff val="0"/>
            <a:alphaOff val="0"/>
          </a:schemeClr>
        </a:solidFill>
        <a:ln>
          <a:noFill/>
        </a:ln>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Bond Yield plus Risk Premium</a:t>
          </a:r>
          <a:endParaRPr lang="en-US" sz="1500" b="1" kern="1200" dirty="0"/>
        </a:p>
      </dsp:txBody>
      <dsp:txXfrm>
        <a:off x="5406509" y="4146017"/>
        <a:ext cx="1459501" cy="729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A1E9-BECE-4318-92F9-175827069CD4}">
      <dsp:nvSpPr>
        <dsp:cNvPr id="0" name=""/>
        <dsp:cNvSpPr/>
      </dsp:nvSpPr>
      <dsp:spPr>
        <a:xfrm rot="5400000">
          <a:off x="1766176" y="1032618"/>
          <a:ext cx="906863" cy="1032431"/>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EF64FBB-A4AC-4B2A-871C-062F1FC042C9}">
      <dsp:nvSpPr>
        <dsp:cNvPr id="0" name=""/>
        <dsp:cNvSpPr/>
      </dsp:nvSpPr>
      <dsp:spPr>
        <a:xfrm>
          <a:off x="1525912" y="27342"/>
          <a:ext cx="1526624" cy="1068587"/>
        </a:xfrm>
        <a:prstGeom prst="roundRect">
          <a:avLst>
            <a:gd name="adj" fmla="val 16670"/>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Select a Comparable</a:t>
          </a:r>
          <a:endParaRPr lang="en-US" sz="1400" b="1" kern="1200" dirty="0"/>
        </a:p>
      </dsp:txBody>
      <dsp:txXfrm>
        <a:off x="1578086" y="79516"/>
        <a:ext cx="1422276" cy="964239"/>
      </dsp:txXfrm>
    </dsp:sp>
    <dsp:sp modelId="{265EF9CA-72D3-481E-9CCD-CF6161C61810}">
      <dsp:nvSpPr>
        <dsp:cNvPr id="0" name=""/>
        <dsp:cNvSpPr/>
      </dsp:nvSpPr>
      <dsp:spPr>
        <a:xfrm>
          <a:off x="3052536" y="129256"/>
          <a:ext cx="1110320" cy="863679"/>
        </a:xfrm>
        <a:prstGeom prst="rect">
          <a:avLst/>
        </a:prstGeom>
        <a:noFill/>
        <a:ln>
          <a:noFill/>
        </a:ln>
        <a:effectLst/>
      </dsp:spPr>
      <dsp:style>
        <a:lnRef idx="0">
          <a:scrgbClr r="0" g="0" b="0"/>
        </a:lnRef>
        <a:fillRef idx="0">
          <a:scrgbClr r="0" g="0" b="0"/>
        </a:fillRef>
        <a:effectRef idx="0">
          <a:scrgbClr r="0" g="0" b="0"/>
        </a:effectRef>
        <a:fontRef idx="minor"/>
      </dsp:style>
    </dsp:sp>
    <dsp:sp modelId="{DF9DF614-7354-470C-B6F9-4B8F32C62947}">
      <dsp:nvSpPr>
        <dsp:cNvPr id="0" name=""/>
        <dsp:cNvSpPr/>
      </dsp:nvSpPr>
      <dsp:spPr>
        <a:xfrm rot="5400000">
          <a:off x="3031909" y="2232994"/>
          <a:ext cx="906863" cy="1032431"/>
        </a:xfrm>
        <a:prstGeom prst="bentUpArrow">
          <a:avLst>
            <a:gd name="adj1" fmla="val 32840"/>
            <a:gd name="adj2" fmla="val 25000"/>
            <a:gd name="adj3" fmla="val 35780"/>
          </a:avLst>
        </a:prstGeom>
        <a:solidFill>
          <a:schemeClr val="accent3">
            <a:tint val="50000"/>
            <a:hueOff val="1050992"/>
            <a:satOff val="-13446"/>
            <a:lumOff val="4063"/>
            <a:alphaOff val="0"/>
          </a:schemeClr>
        </a:soli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0FEB681-53EF-4D33-B3C4-D6CA5FB304DE}">
      <dsp:nvSpPr>
        <dsp:cNvPr id="0" name=""/>
        <dsp:cNvSpPr/>
      </dsp:nvSpPr>
      <dsp:spPr>
        <a:xfrm>
          <a:off x="2791646" y="1227718"/>
          <a:ext cx="1526624" cy="1068587"/>
        </a:xfrm>
        <a:prstGeom prst="roundRect">
          <a:avLst>
            <a:gd name="adj" fmla="val 16670"/>
          </a:avLst>
        </a:prstGeom>
        <a:solidFill>
          <a:schemeClr val="accent3">
            <a:hueOff val="1067468"/>
            <a:satOff val="13076"/>
            <a:lumOff val="-973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Estimate the Beta for the Comparable</a:t>
          </a:r>
          <a:endParaRPr lang="en-US" sz="1400" b="1" kern="1200" dirty="0"/>
        </a:p>
      </dsp:txBody>
      <dsp:txXfrm>
        <a:off x="2843820" y="1279892"/>
        <a:ext cx="1422276" cy="964239"/>
      </dsp:txXfrm>
    </dsp:sp>
    <dsp:sp modelId="{3E546DAE-64C4-4F38-8A8F-6CD03F75EBD3}">
      <dsp:nvSpPr>
        <dsp:cNvPr id="0" name=""/>
        <dsp:cNvSpPr/>
      </dsp:nvSpPr>
      <dsp:spPr>
        <a:xfrm>
          <a:off x="4318270" y="1329632"/>
          <a:ext cx="1110320" cy="863679"/>
        </a:xfrm>
        <a:prstGeom prst="rect">
          <a:avLst/>
        </a:prstGeom>
        <a:noFill/>
        <a:ln>
          <a:noFill/>
        </a:ln>
        <a:effectLst/>
      </dsp:spPr>
      <dsp:style>
        <a:lnRef idx="0">
          <a:scrgbClr r="0" g="0" b="0"/>
        </a:lnRef>
        <a:fillRef idx="0">
          <a:scrgbClr r="0" g="0" b="0"/>
        </a:fillRef>
        <a:effectRef idx="0">
          <a:scrgbClr r="0" g="0" b="0"/>
        </a:effectRef>
        <a:fontRef idx="minor"/>
      </dsp:style>
    </dsp:sp>
    <dsp:sp modelId="{299BD64B-1985-4FB4-BBA0-651F452B11BF}">
      <dsp:nvSpPr>
        <dsp:cNvPr id="0" name=""/>
        <dsp:cNvSpPr/>
      </dsp:nvSpPr>
      <dsp:spPr>
        <a:xfrm rot="5400000">
          <a:off x="4297643" y="3433370"/>
          <a:ext cx="906863" cy="1032431"/>
        </a:xfrm>
        <a:prstGeom prst="bentUpArrow">
          <a:avLst>
            <a:gd name="adj1" fmla="val 32840"/>
            <a:gd name="adj2" fmla="val 25000"/>
            <a:gd name="adj3" fmla="val 35780"/>
          </a:avLst>
        </a:prstGeom>
        <a:solidFill>
          <a:schemeClr val="accent3">
            <a:tint val="50000"/>
            <a:hueOff val="2101983"/>
            <a:satOff val="-26892"/>
            <a:lumOff val="8126"/>
            <a:alphaOff val="0"/>
          </a:schemeClr>
        </a:soli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7BCE803-A904-4EF9-AB7B-D29D872E1932}">
      <dsp:nvSpPr>
        <dsp:cNvPr id="0" name=""/>
        <dsp:cNvSpPr/>
      </dsp:nvSpPr>
      <dsp:spPr>
        <a:xfrm>
          <a:off x="4057379" y="2428094"/>
          <a:ext cx="1526624" cy="1068587"/>
        </a:xfrm>
        <a:prstGeom prst="roundRect">
          <a:avLst>
            <a:gd name="adj" fmla="val 16670"/>
          </a:avLst>
        </a:prstGeom>
        <a:solidFill>
          <a:schemeClr val="accent3">
            <a:hueOff val="2134936"/>
            <a:satOff val="26152"/>
            <a:lumOff val="-1947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Unlever</a:t>
          </a:r>
          <a:r>
            <a:rPr lang="en-US" sz="1400" b="1" kern="1200" dirty="0" smtClean="0"/>
            <a:t> the </a:t>
          </a:r>
          <a:r>
            <a:rPr lang="en-US" sz="1400" b="1" kern="1200" dirty="0" err="1" smtClean="0"/>
            <a:t>Comparable’s</a:t>
          </a:r>
          <a:r>
            <a:rPr lang="en-US" sz="1400" b="1" kern="1200" dirty="0" smtClean="0"/>
            <a:t> Beta to Estimate the Asset Beta</a:t>
          </a:r>
          <a:endParaRPr lang="en-US" sz="1400" b="1" kern="1200" dirty="0"/>
        </a:p>
      </dsp:txBody>
      <dsp:txXfrm>
        <a:off x="4109553" y="2480268"/>
        <a:ext cx="1422276" cy="964239"/>
      </dsp:txXfrm>
    </dsp:sp>
    <dsp:sp modelId="{254CC803-5243-4BDD-9EEE-01FEB9A393B3}">
      <dsp:nvSpPr>
        <dsp:cNvPr id="0" name=""/>
        <dsp:cNvSpPr/>
      </dsp:nvSpPr>
      <dsp:spPr>
        <a:xfrm>
          <a:off x="5584003" y="2530008"/>
          <a:ext cx="1110320" cy="863679"/>
        </a:xfrm>
        <a:prstGeom prst="rect">
          <a:avLst/>
        </a:prstGeom>
        <a:noFill/>
        <a:ln>
          <a:noFill/>
        </a:ln>
        <a:effectLst/>
      </dsp:spPr>
      <dsp:style>
        <a:lnRef idx="0">
          <a:scrgbClr r="0" g="0" b="0"/>
        </a:lnRef>
        <a:fillRef idx="0">
          <a:scrgbClr r="0" g="0" b="0"/>
        </a:fillRef>
        <a:effectRef idx="0">
          <a:scrgbClr r="0" g="0" b="0"/>
        </a:effectRef>
        <a:fontRef idx="minor"/>
      </dsp:style>
    </dsp:sp>
    <dsp:sp modelId="{F2CF291C-BC63-4808-9395-65C922DD66FD}">
      <dsp:nvSpPr>
        <dsp:cNvPr id="0" name=""/>
        <dsp:cNvSpPr/>
      </dsp:nvSpPr>
      <dsp:spPr>
        <a:xfrm>
          <a:off x="5323113" y="3628470"/>
          <a:ext cx="1526624" cy="1068587"/>
        </a:xfrm>
        <a:prstGeom prst="roundRect">
          <a:avLst>
            <a:gd name="adj" fmla="val 16670"/>
          </a:avLst>
        </a:prstGeom>
        <a:solidFill>
          <a:schemeClr val="accent3">
            <a:hueOff val="3202404"/>
            <a:satOff val="39228"/>
            <a:lumOff val="-2921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Lever the Beta for the Project’s Financial Risk</a:t>
          </a:r>
          <a:endParaRPr lang="en-US" sz="1400" b="1" kern="1200" dirty="0"/>
        </a:p>
      </dsp:txBody>
      <dsp:txXfrm>
        <a:off x="5375287" y="3680644"/>
        <a:ext cx="1422276" cy="9642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0.59259</cdr:x>
      <cdr:y>0.54688</cdr:y>
    </cdr:from>
    <cdr:to>
      <cdr:x>0.72222</cdr:x>
      <cdr:y>0.73438</cdr:y>
    </cdr:to>
    <cdr:sp macro="" textlink="">
      <cdr:nvSpPr>
        <cdr:cNvPr id="2" name="TextBox 1"/>
        <cdr:cNvSpPr txBox="1"/>
      </cdr:nvSpPr>
      <cdr:spPr>
        <a:xfrm xmlns:a="http://schemas.openxmlformats.org/drawingml/2006/main">
          <a:off x="4876800" y="2667000"/>
          <a:ext cx="1066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Optimal </a:t>
          </a:r>
        </a:p>
        <a:p xmlns:a="http://schemas.openxmlformats.org/drawingml/2006/main">
          <a:pPr algn="ctr"/>
          <a:r>
            <a:rPr lang="en-US" sz="1600" dirty="0" smtClean="0"/>
            <a:t>Capital</a:t>
          </a:r>
          <a:endParaRPr lang="en-US" sz="1600" dirty="0"/>
        </a:p>
        <a:p xmlns:a="http://schemas.openxmlformats.org/drawingml/2006/main">
          <a:pPr algn="ctr"/>
          <a:r>
            <a:rPr lang="en-US" sz="1600" dirty="0" smtClean="0"/>
            <a:t>Budget</a:t>
          </a:r>
          <a:endParaRPr lang="en-US" sz="1600" dirty="0"/>
        </a:p>
      </cdr:txBody>
    </cdr:sp>
  </cdr:relSizeAnchor>
  <cdr:relSizeAnchor xmlns:cdr="http://schemas.openxmlformats.org/drawingml/2006/chartDrawing">
    <cdr:from>
      <cdr:x>0.5463</cdr:x>
      <cdr:y>0.39063</cdr:y>
    </cdr:from>
    <cdr:to>
      <cdr:x>0.5463</cdr:x>
      <cdr:y>0.73438</cdr:y>
    </cdr:to>
    <cdr:cxnSp macro="">
      <cdr:nvCxnSpPr>
        <cdr:cNvPr id="4" name="Straight Connector 3"/>
        <cdr:cNvCxnSpPr/>
      </cdr:nvCxnSpPr>
      <cdr:spPr>
        <a:xfrm xmlns:a="http://schemas.openxmlformats.org/drawingml/2006/main">
          <a:off x="4495800" y="1905000"/>
          <a:ext cx="0" cy="1676400"/>
        </a:xfrm>
        <a:prstGeom xmlns:a="http://schemas.openxmlformats.org/drawingml/2006/main" prst="line">
          <a:avLst/>
        </a:prstGeom>
        <a:ln xmlns:a="http://schemas.openxmlformats.org/drawingml/2006/main" w="12700">
          <a:solidFill>
            <a:schemeClr val="tx2"/>
          </a:solidFill>
          <a:prstDash val="dash"/>
          <a:miter lim="800000"/>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0.55556</cdr:x>
      <cdr:y>0.59375</cdr:y>
    </cdr:from>
    <cdr:to>
      <cdr:x>0.61111</cdr:x>
      <cdr:y>0.64063</cdr:y>
    </cdr:to>
    <cdr:cxnSp macro="">
      <cdr:nvCxnSpPr>
        <cdr:cNvPr id="5" name="Straight Arrow Connector 4"/>
        <cdr:cNvCxnSpPr/>
      </cdr:nvCxnSpPr>
      <cdr:spPr>
        <a:xfrm xmlns:a="http://schemas.openxmlformats.org/drawingml/2006/main" flipH="1" flipV="1">
          <a:off x="4572000" y="2895600"/>
          <a:ext cx="457200" cy="228600"/>
        </a:xfrm>
        <a:prstGeom xmlns:a="http://schemas.openxmlformats.org/drawingml/2006/main" prst="straightConnector1">
          <a:avLst/>
        </a:prstGeom>
        <a:ln xmlns:a="http://schemas.openxmlformats.org/drawingml/2006/main" w="12700">
          <a:solidFill>
            <a:schemeClr val="tx2"/>
          </a:solidFill>
          <a:miter lim="8000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EF2A-A3C2-4396-A632-62C6518C59D9}" type="datetimeFigureOut">
              <a:rPr lang="pt-PT"/>
              <a:t>09/12/15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85DE7-15BC-4997-887D-47D87A7F3D59}" type="slidenum">
              <a:rPr/>
              <a:t>‹#›</a:t>
            </a:fld>
            <a:endParaRPr/>
          </a:p>
        </p:txBody>
      </p:sp>
    </p:spTree>
    <p:extLst>
      <p:ext uri="{BB962C8B-B14F-4D97-AF65-F5344CB8AC3E}">
        <p14:creationId xmlns:p14="http://schemas.microsoft.com/office/powerpoint/2010/main" val="130917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834A8-1C2E-429D-8B31-19C6635C9DA5}" type="datetimeFigureOut">
              <a:rPr lang="pt-PT"/>
              <a:t>09/12/15</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672-8174-4157-9CD7-BC591DEEF2E8}" type="slidenum">
              <a:rPr/>
              <a:t>‹#›</a:t>
            </a:fld>
            <a:endParaRPr/>
          </a:p>
        </p:txBody>
      </p:sp>
    </p:spTree>
    <p:extLst>
      <p:ext uri="{BB962C8B-B14F-4D97-AF65-F5344CB8AC3E}">
        <p14:creationId xmlns:p14="http://schemas.microsoft.com/office/powerpoint/2010/main" val="41481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F8672-8174-4157-9CD7-BC591DEEF2E8}" type="slidenum">
              <a:rPr lang="en-US" smtClean="0"/>
              <a:t>1</a:t>
            </a:fld>
            <a:endParaRPr lang="en-US"/>
          </a:p>
        </p:txBody>
      </p:sp>
    </p:spTree>
    <p:extLst>
      <p:ext uri="{BB962C8B-B14F-4D97-AF65-F5344CB8AC3E}">
        <p14:creationId xmlns:p14="http://schemas.microsoft.com/office/powerpoint/2010/main" val="123896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how the marginal cost of capital and the investment opportunity schedule are used to determine the optimal capital budget.</a:t>
            </a:r>
          </a:p>
          <a:p>
            <a:r>
              <a:rPr lang="en-US" sz="1400" dirty="0" smtClean="0"/>
              <a:t>Pages 133–135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Optimal Investment Decision</a:t>
            </a:r>
          </a:p>
          <a:p>
            <a:endParaRPr lang="en-US" dirty="0" smtClean="0"/>
          </a:p>
          <a:p>
            <a:pPr marL="171450" indent="-171450">
              <a:buFont typeface="Arial" pitchFamily="34" charset="0"/>
              <a:buChar char="•"/>
            </a:pPr>
            <a:r>
              <a:rPr lang="en-US" dirty="0" smtClean="0"/>
              <a:t>The optimal investment decision is the amount</a:t>
            </a:r>
            <a:r>
              <a:rPr lang="en-US" baseline="0" dirty="0" smtClean="0"/>
              <a:t> of investment in which the marginal cost of capital is equal to the return on new investment.</a:t>
            </a:r>
          </a:p>
          <a:p>
            <a:pPr marL="171450" indent="-171450">
              <a:buFont typeface="Arial" pitchFamily="34" charset="0"/>
              <a:buChar char="•"/>
            </a:pPr>
            <a:r>
              <a:rPr lang="en-US" baseline="0" dirty="0" smtClean="0"/>
              <a:t>The graph is similar to Exhibit 3-1.</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10</a:t>
            </a:fld>
            <a:endParaRPr lang="en-US"/>
          </a:p>
        </p:txBody>
      </p:sp>
    </p:spTree>
    <p:extLst>
      <p:ext uri="{BB962C8B-B14F-4D97-AF65-F5344CB8AC3E}">
        <p14:creationId xmlns:p14="http://schemas.microsoft.com/office/powerpoint/2010/main" val="405609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marginal cost of capital’s role in determining the net present value of a project.</a:t>
            </a:r>
          </a:p>
          <a:p>
            <a:r>
              <a:rPr lang="en-US" sz="1400" dirty="0" smtClean="0"/>
              <a:t>Pages 134</a:t>
            </a:r>
            <a:r>
              <a:rPr lang="en-US" sz="1400" u="none" strike="noStrike" dirty="0" smtClean="0">
                <a:effectLst/>
                <a:latin typeface="Arial" pitchFamily="34" charset="0"/>
              </a:rPr>
              <a:t>–</a:t>
            </a:r>
            <a:r>
              <a:rPr lang="en-US" sz="1400" dirty="0" smtClean="0"/>
              <a:t>135</a:t>
            </a:r>
          </a:p>
          <a:p>
            <a:endParaRPr lang="en-US" sz="1400" dirty="0" smtClean="0"/>
          </a:p>
          <a:p>
            <a:r>
              <a:rPr lang="en-US" sz="1400" dirty="0" smtClean="0"/>
              <a:t>Using the MCC in Capital Budgeting and Analysis</a:t>
            </a:r>
          </a:p>
          <a:p>
            <a:endParaRPr lang="en-US" dirty="0" smtClean="0"/>
          </a:p>
          <a:p>
            <a:pPr marL="171450" indent="-171450">
              <a:buFont typeface="Arial" pitchFamily="34" charset="0"/>
              <a:buChar char="•"/>
            </a:pPr>
            <a:r>
              <a:rPr lang="en-US" dirty="0" smtClean="0"/>
              <a:t>Capital budgeting issues:</a:t>
            </a:r>
          </a:p>
          <a:p>
            <a:pPr marL="628650" lvl="1" indent="-171450">
              <a:buFont typeface="Arial" pitchFamily="34" charset="0"/>
              <a:buChar char="•"/>
            </a:pPr>
            <a:r>
              <a:rPr lang="en-US" dirty="0" smtClean="0"/>
              <a:t>If</a:t>
            </a:r>
            <a:r>
              <a:rPr lang="en-US" baseline="0" dirty="0" smtClean="0"/>
              <a:t> the project has risk that is similar to that of the firm as a whole, then using the WACC in discounting project cash flows to calculate the NPV is appropriate. </a:t>
            </a:r>
          </a:p>
          <a:p>
            <a:pPr marL="628650" lvl="1" indent="-171450">
              <a:buFont typeface="Arial" pitchFamily="34" charset="0"/>
              <a:buChar char="•"/>
            </a:pPr>
            <a:r>
              <a:rPr lang="en-US" dirty="0" smtClean="0"/>
              <a:t>What if</a:t>
            </a:r>
            <a:r>
              <a:rPr lang="en-US" baseline="0" dirty="0" smtClean="0"/>
              <a:t> the project is not of average risk? Without adjustment, profitable projects with below-average risk would likely be rejected and unprofitable projects with higher-than-average risk may be accepted.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Security valuation issues:</a:t>
            </a:r>
          </a:p>
          <a:p>
            <a:pPr marL="628650" lvl="1" indent="-171450">
              <a:buFont typeface="Arial" pitchFamily="34" charset="0"/>
              <a:buChar char="•"/>
            </a:pPr>
            <a:r>
              <a:rPr lang="en-US" baseline="0" dirty="0" smtClean="0"/>
              <a:t>When discounting cash flows of the entire company (e.g., free cash flows to the firm), use the WACC.</a:t>
            </a:r>
          </a:p>
          <a:p>
            <a:pPr marL="628650" lvl="1" indent="-171450">
              <a:buFont typeface="Arial" pitchFamily="34" charset="0"/>
              <a:buChar char="•"/>
            </a:pPr>
            <a:r>
              <a:rPr lang="en-US" baseline="0" dirty="0" smtClean="0"/>
              <a:t>When discounting equity cash flows (e.g., dividends or free cash flows to equity), use the cost of equity.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11</a:t>
            </a:fld>
            <a:endParaRPr lang="en-US"/>
          </a:p>
        </p:txBody>
      </p:sp>
    </p:spTree>
    <p:extLst>
      <p:ext uri="{BB962C8B-B14F-4D97-AF65-F5344CB8AC3E}">
        <p14:creationId xmlns:p14="http://schemas.microsoft.com/office/powerpoint/2010/main" val="69449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cost of fixed rate debt capital using the yield-to-maturity approach and the debt-rating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 135</a:t>
            </a:r>
            <a:r>
              <a:rPr lang="en-US" sz="1400" u="none" strike="noStrike" dirty="0" smtClean="0">
                <a:effectLst/>
                <a:latin typeface="Arial" pitchFamily="34" charset="0"/>
              </a:rPr>
              <a:t>–</a:t>
            </a:r>
            <a:r>
              <a:rPr lang="en-US" sz="1400" dirty="0" smtClean="0"/>
              <a:t>138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3. Costs of the Different Sources of Capital</a:t>
            </a:r>
          </a:p>
        </p:txBody>
      </p:sp>
      <p:sp>
        <p:nvSpPr>
          <p:cNvPr id="4" name="Slide Number Placeholder 3"/>
          <p:cNvSpPr>
            <a:spLocks noGrp="1"/>
          </p:cNvSpPr>
          <p:nvPr>
            <p:ph type="sldNum" sz="quarter" idx="10"/>
          </p:nvPr>
        </p:nvSpPr>
        <p:spPr/>
        <p:txBody>
          <a:bodyPr/>
          <a:lstStyle/>
          <a:p>
            <a:fld id="{9A4F8672-8174-4157-9CD7-BC591DEEF2E8}" type="slidenum">
              <a:rPr lang="en-US" smtClean="0"/>
              <a:t>12</a:t>
            </a:fld>
            <a:endParaRPr lang="en-US"/>
          </a:p>
        </p:txBody>
      </p:sp>
    </p:spTree>
    <p:extLst>
      <p:ext uri="{BB962C8B-B14F-4D97-AF65-F5344CB8AC3E}">
        <p14:creationId xmlns:p14="http://schemas.microsoft.com/office/powerpoint/2010/main" val="3101274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cost of fixed rate debt capital using the yield-to-maturity approach and the debt-rating approach.</a:t>
            </a:r>
          </a:p>
          <a:p>
            <a:r>
              <a:rPr lang="en-US" sz="1400" dirty="0" smtClean="0"/>
              <a:t>Pages 135</a:t>
            </a:r>
            <a:r>
              <a:rPr lang="en-US" sz="1400" u="none" strike="noStrike" dirty="0" smtClean="0">
                <a:effectLst/>
                <a:latin typeface="Arial" pitchFamily="34" charset="0"/>
              </a:rPr>
              <a:t>–</a:t>
            </a:r>
            <a:r>
              <a:rPr lang="en-US" sz="1400" dirty="0" smtClean="0"/>
              <a:t>138</a:t>
            </a:r>
          </a:p>
          <a:p>
            <a:endParaRPr lang="en-US" sz="1400" dirty="0" smtClean="0"/>
          </a:p>
          <a:p>
            <a:r>
              <a:rPr lang="en-US" sz="1400" dirty="0" smtClean="0"/>
              <a:t>The Cost of Debt</a:t>
            </a:r>
          </a:p>
          <a:p>
            <a:endParaRPr lang="en-US" dirty="0" smtClean="0"/>
          </a:p>
          <a:p>
            <a:pPr marL="171450" indent="-171450">
              <a:buFont typeface="Arial" pitchFamily="34" charset="0"/>
              <a:buChar char="•"/>
            </a:pPr>
            <a:r>
              <a:rPr lang="en-US" b="1" dirty="0" smtClean="0"/>
              <a:t>Yield-to-maturity approach: </a:t>
            </a:r>
            <a:r>
              <a:rPr lang="en-US" dirty="0" smtClean="0"/>
              <a:t>Calculate the yield to</a:t>
            </a:r>
            <a:r>
              <a:rPr lang="en-US" baseline="0" dirty="0" smtClean="0"/>
              <a:t> maturity on existing debt.</a:t>
            </a:r>
          </a:p>
          <a:p>
            <a:pPr marL="171450" indent="-171450">
              <a:buFont typeface="Arial" pitchFamily="34" charset="0"/>
              <a:buChar char="•"/>
            </a:pPr>
            <a:r>
              <a:rPr lang="en-US" b="1" baseline="0" dirty="0" smtClean="0"/>
              <a:t>Debt-rating approach: </a:t>
            </a:r>
            <a:r>
              <a:rPr lang="en-US" baseline="0" dirty="0" smtClean="0"/>
              <a:t>Estimate the yield based on similarly rated debt and the average yield in that debt class.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13</a:t>
            </a:fld>
            <a:endParaRPr lang="en-US"/>
          </a:p>
        </p:txBody>
      </p:sp>
    </p:spTree>
    <p:extLst>
      <p:ext uri="{BB962C8B-B14F-4D97-AF65-F5344CB8AC3E}">
        <p14:creationId xmlns:p14="http://schemas.microsoft.com/office/powerpoint/2010/main" val="48541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cost of fixed rate debt capital using the yield-to-maturity approach and the debt-rating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Pages 135</a:t>
            </a:r>
            <a:r>
              <a:rPr lang="en-US" sz="1400" u="none" strike="noStrike" dirty="0" smtClean="0">
                <a:effectLst/>
                <a:latin typeface="Arial" pitchFamily="34" charset="0"/>
              </a:rPr>
              <a:t>–</a:t>
            </a:r>
            <a:r>
              <a:rPr lang="en-US" sz="1400" dirty="0" smtClean="0"/>
              <a:t>138</a:t>
            </a:r>
          </a:p>
          <a:p>
            <a:endParaRPr lang="en-US" sz="1400" dirty="0" smtClean="0"/>
          </a:p>
          <a:p>
            <a:r>
              <a:rPr lang="en-US" sz="1400" dirty="0" smtClean="0"/>
              <a:t>Example: Cost of Debt</a:t>
            </a:r>
          </a:p>
          <a:p>
            <a:endParaRPr lang="en-US" dirty="0" smtClean="0"/>
          </a:p>
          <a:p>
            <a:pPr marL="171450" indent="-171450">
              <a:buFont typeface="Arial" pitchFamily="34" charset="0"/>
              <a:buChar char="•"/>
            </a:pPr>
            <a:r>
              <a:rPr lang="en-US" dirty="0" smtClean="0"/>
              <a:t>Yield to maturity </a:t>
            </a:r>
          </a:p>
          <a:p>
            <a:pPr lvl="1"/>
            <a:r>
              <a:rPr lang="en-US" dirty="0" smtClean="0"/>
              <a:t>PMT = 2.5</a:t>
            </a:r>
          </a:p>
          <a:p>
            <a:pPr lvl="1"/>
            <a:r>
              <a:rPr lang="en-US" dirty="0" smtClean="0"/>
              <a:t>N = 20</a:t>
            </a:r>
          </a:p>
          <a:p>
            <a:pPr lvl="1"/>
            <a:r>
              <a:rPr lang="en-US" dirty="0" smtClean="0"/>
              <a:t>PV = 98</a:t>
            </a:r>
          </a:p>
          <a:p>
            <a:pPr lvl="1"/>
            <a:r>
              <a:rPr lang="en-US" dirty="0" err="1" smtClean="0"/>
              <a:t>FV</a:t>
            </a:r>
            <a:r>
              <a:rPr lang="en-US" dirty="0" smtClean="0"/>
              <a:t> = 100</a:t>
            </a:r>
          </a:p>
          <a:p>
            <a:pPr lvl="1"/>
            <a:r>
              <a:rPr lang="en-US" dirty="0" smtClean="0"/>
              <a:t>Solve</a:t>
            </a:r>
            <a:r>
              <a:rPr lang="en-US" baseline="0" dirty="0" smtClean="0"/>
              <a:t> for I, then multiple by 2 → YTM = 5.26%</a:t>
            </a:r>
          </a:p>
          <a:p>
            <a:pPr lvl="1"/>
            <a:endParaRPr lang="en-US" baseline="0" dirty="0" smtClean="0"/>
          </a:p>
          <a:p>
            <a:pPr marL="171450" indent="-171450">
              <a:buFont typeface="Arial" pitchFamily="34" charset="0"/>
              <a:buChar char="•"/>
            </a:pPr>
            <a:r>
              <a:rPr lang="en-US" dirty="0" smtClean="0"/>
              <a:t>Debt-Rating approach</a:t>
            </a:r>
          </a:p>
          <a:p>
            <a:pPr marL="628650" lvl="1" indent="-171450">
              <a:buFont typeface="Arial" pitchFamily="34" charset="0"/>
              <a:buChar char="•"/>
            </a:pPr>
            <a:r>
              <a:rPr lang="en-US" dirty="0" smtClean="0"/>
              <a:t>The yield is the yield for similarly</a:t>
            </a:r>
            <a:r>
              <a:rPr lang="en-US" baseline="0" dirty="0" smtClean="0"/>
              <a:t> </a:t>
            </a:r>
            <a:r>
              <a:rPr lang="en-US" dirty="0" smtClean="0"/>
              <a:t>rated bonds.</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14</a:t>
            </a:fld>
            <a:endParaRPr lang="en-US"/>
          </a:p>
        </p:txBody>
      </p:sp>
    </p:spTree>
    <p:extLst>
      <p:ext uri="{BB962C8B-B14F-4D97-AF65-F5344CB8AC3E}">
        <p14:creationId xmlns:p14="http://schemas.microsoft.com/office/powerpoint/2010/main" val="317932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cost of fixed rate debt capital using the yield-to-maturity approach and the debt-rating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Pages 135</a:t>
            </a:r>
            <a:r>
              <a:rPr lang="en-US" sz="1400" u="none" strike="noStrike" dirty="0" smtClean="0">
                <a:effectLst/>
                <a:latin typeface="Arial" pitchFamily="34" charset="0"/>
              </a:rPr>
              <a:t>–</a:t>
            </a:r>
            <a:r>
              <a:rPr lang="en-US" sz="1400" dirty="0" smtClean="0"/>
              <a:t>138</a:t>
            </a:r>
          </a:p>
          <a:p>
            <a:endParaRPr lang="en-US" sz="1400" dirty="0" smtClean="0"/>
          </a:p>
          <a:p>
            <a:r>
              <a:rPr lang="en-US" sz="1400" dirty="0" smtClean="0"/>
              <a:t>Issues in Estimating the Cost of Debt</a:t>
            </a:r>
          </a:p>
          <a:p>
            <a:endParaRPr lang="en-US" sz="1400" dirty="0" smtClean="0"/>
          </a:p>
          <a:p>
            <a:pPr marL="171450" indent="-171450">
              <a:buFont typeface="Arial" pitchFamily="34" charset="0"/>
              <a:buChar char="•"/>
            </a:pPr>
            <a:r>
              <a:rPr lang="en-US" dirty="0" smtClean="0"/>
              <a:t>For each issue, there are possible alternatives, although each of these alternatives</a:t>
            </a:r>
            <a:r>
              <a:rPr lang="en-US" baseline="0" dirty="0" smtClean="0"/>
              <a:t> may be problematic.</a:t>
            </a:r>
          </a:p>
          <a:p>
            <a:pPr marL="171450" indent="-171450">
              <a:buFont typeface="Arial" pitchFamily="34" charset="0"/>
              <a:buChar char="•"/>
            </a:pPr>
            <a:r>
              <a:rPr lang="en-US" dirty="0" smtClean="0"/>
              <a:t>The cost of floating-rate debt is difficult because the cost depends not only on current rates, but also on future rates. </a:t>
            </a:r>
          </a:p>
          <a:p>
            <a:pPr marL="628650" lvl="1" indent="-171450">
              <a:buFont typeface="Arial" pitchFamily="34" charset="0"/>
              <a:buChar char="•"/>
            </a:pPr>
            <a:r>
              <a:rPr lang="en-US" dirty="0" smtClean="0"/>
              <a:t>Possible approach: Use current term structure to estimate future rates</a:t>
            </a:r>
            <a:r>
              <a:rPr lang="en-US" baseline="0" dirty="0" smtClean="0"/>
              <a:t> (that is, forward rates).</a:t>
            </a:r>
            <a:endParaRPr lang="en-US" dirty="0" smtClean="0"/>
          </a:p>
          <a:p>
            <a:pPr marL="171450" indent="-171450">
              <a:buFont typeface="Arial" pitchFamily="34" charset="0"/>
              <a:buChar char="•"/>
            </a:pPr>
            <a:r>
              <a:rPr lang="en-US" dirty="0" smtClean="0"/>
              <a:t>Option-like features affect the cost of debt (e.g., callability,</a:t>
            </a:r>
            <a:r>
              <a:rPr lang="en-US" baseline="0" dirty="0" smtClean="0"/>
              <a:t> </a:t>
            </a:r>
            <a:r>
              <a:rPr lang="en-US" baseline="0" dirty="0" err="1" smtClean="0"/>
              <a:t>putability</a:t>
            </a:r>
            <a:r>
              <a:rPr lang="en-US" baseline="0" dirty="0" smtClean="0"/>
              <a:t>, convertibility).</a:t>
            </a:r>
            <a:endParaRPr lang="en-US" dirty="0" smtClean="0"/>
          </a:p>
          <a:p>
            <a:pPr marL="628650" lvl="1" indent="-171450">
              <a:buFont typeface="Arial" pitchFamily="34" charset="0"/>
              <a:buChar char="•"/>
            </a:pPr>
            <a:r>
              <a:rPr lang="en-US" dirty="0" smtClean="0"/>
              <a:t>If the company already has debt with embedded options similar to what it may issue, then we can use the yield on current debt.</a:t>
            </a:r>
          </a:p>
          <a:p>
            <a:pPr marL="628650" lvl="1" indent="-171450">
              <a:buFont typeface="Arial" pitchFamily="34" charset="0"/>
              <a:buChar char="•"/>
            </a:pPr>
            <a:r>
              <a:rPr lang="en-US" dirty="0" smtClean="0"/>
              <a:t>If the company is expected to alter the embedded options, then we need to estimate the yield on the debt with embedded options.</a:t>
            </a:r>
          </a:p>
          <a:p>
            <a:pPr marL="171450" indent="-171450">
              <a:buFont typeface="Arial" pitchFamily="34" charset="0"/>
              <a:buChar char="•"/>
            </a:pPr>
            <a:r>
              <a:rPr lang="en-US" dirty="0" smtClean="0"/>
              <a:t>Nonrated debt makes it difficult to determine the yield on similarly</a:t>
            </a:r>
            <a:r>
              <a:rPr lang="en-US" baseline="0" dirty="0" smtClean="0"/>
              <a:t> </a:t>
            </a:r>
            <a:r>
              <a:rPr lang="en-US" dirty="0" smtClean="0"/>
              <a:t>yielding debt if the company’s debt is not traded. </a:t>
            </a:r>
          </a:p>
          <a:p>
            <a:pPr marL="628650" lvl="1" indent="-171450">
              <a:buFont typeface="Arial" pitchFamily="34" charset="0"/>
              <a:buChar char="•"/>
            </a:pPr>
            <a:r>
              <a:rPr lang="en-US" dirty="0" smtClean="0"/>
              <a:t>Possible remedy: Estimate rating by using financial ratios (although this method is imprecise).</a:t>
            </a:r>
          </a:p>
          <a:p>
            <a:pPr marL="171450" indent="-171450">
              <a:buFont typeface="Arial" pitchFamily="34" charset="0"/>
              <a:buChar char="•"/>
            </a:pPr>
            <a:r>
              <a:rPr lang="en-US" dirty="0" smtClean="0"/>
              <a:t>Leases are a form of debt, but there is no yield to maturity. </a:t>
            </a:r>
          </a:p>
          <a:p>
            <a:pPr marL="628650" lvl="1" indent="-171450">
              <a:buFont typeface="Arial" pitchFamily="34" charset="0"/>
              <a:buChar char="•"/>
            </a:pPr>
            <a:r>
              <a:rPr lang="en-US" dirty="0" smtClean="0"/>
              <a:t>Estimate by using the yield on other debt of the company (i.e., debentures).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15</a:t>
            </a:fld>
            <a:endParaRPr lang="en-US"/>
          </a:p>
        </p:txBody>
      </p:sp>
    </p:spTree>
    <p:extLst>
      <p:ext uri="{BB962C8B-B14F-4D97-AF65-F5344CB8AC3E}">
        <p14:creationId xmlns:p14="http://schemas.microsoft.com/office/powerpoint/2010/main" val="2525350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cost of noncallable, nonconvertible preferred stock.</a:t>
            </a:r>
          </a:p>
          <a:p>
            <a:r>
              <a:rPr lang="en-US" sz="1400" dirty="0" smtClean="0"/>
              <a:t>Pages 138</a:t>
            </a:r>
            <a:r>
              <a:rPr lang="en-US" sz="1400" u="none" strike="noStrike" dirty="0" smtClean="0">
                <a:effectLst/>
                <a:latin typeface="Arial" pitchFamily="34" charset="0"/>
              </a:rPr>
              <a:t>–</a:t>
            </a:r>
            <a:r>
              <a:rPr lang="en-US" sz="1400" dirty="0" smtClean="0"/>
              <a:t>140</a:t>
            </a:r>
          </a:p>
          <a:p>
            <a:endParaRPr lang="en-US" sz="1400" dirty="0" smtClean="0"/>
          </a:p>
          <a:p>
            <a:r>
              <a:rPr lang="en-US" sz="1400" dirty="0" smtClean="0"/>
              <a:t>The Cost of Preferred Stock</a:t>
            </a:r>
          </a:p>
          <a:p>
            <a:endParaRPr lang="en-US" dirty="0" smtClean="0"/>
          </a:p>
          <a:p>
            <a:pPr marL="171450" indent="-171450">
              <a:buFont typeface="Arial" pitchFamily="34" charset="0"/>
              <a:buChar char="•"/>
            </a:pPr>
            <a:r>
              <a:rPr lang="en-US" dirty="0" smtClean="0"/>
              <a:t>See also Examples 3-5 and 3-6. </a:t>
            </a:r>
          </a:p>
          <a:p>
            <a:pPr marL="171450" indent="-171450">
              <a:buFont typeface="Arial" pitchFamily="34" charset="0"/>
              <a:buChar char="•"/>
            </a:pPr>
            <a:r>
              <a:rPr lang="en-US" i="1" dirty="0" smtClean="0"/>
              <a:t>Note: </a:t>
            </a:r>
            <a:r>
              <a:rPr lang="en-US" dirty="0" smtClean="0"/>
              <a:t>The tax rate is irrelevant for the calculation of the cost of preferred stock because the</a:t>
            </a:r>
            <a:r>
              <a:rPr lang="en-US" baseline="0" dirty="0" smtClean="0"/>
              <a:t> dividends on preferred stock are not tax deductible by the issuer.</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16</a:t>
            </a:fld>
            <a:endParaRPr lang="en-US"/>
          </a:p>
        </p:txBody>
      </p:sp>
    </p:spTree>
    <p:extLst>
      <p:ext uri="{BB962C8B-B14F-4D97-AF65-F5344CB8AC3E}">
        <p14:creationId xmlns:p14="http://schemas.microsoft.com/office/powerpoint/2010/main" val="5467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cost of equity capital using the capital asset pricing model approach, the dividend discount approach, and the bond yield plus risk premium approach.</a:t>
            </a:r>
          </a:p>
          <a:p>
            <a:r>
              <a:rPr lang="en-US" sz="1400" dirty="0" smtClean="0"/>
              <a:t>Page 140</a:t>
            </a:r>
          </a:p>
          <a:p>
            <a:endParaRPr lang="en-US" sz="1400" dirty="0" smtClean="0"/>
          </a:p>
          <a:p>
            <a:r>
              <a:rPr lang="en-US" sz="1400" dirty="0" smtClean="0"/>
              <a:t>The Cost of Equity</a:t>
            </a:r>
          </a:p>
          <a:p>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17</a:t>
            </a:fld>
            <a:endParaRPr lang="en-US"/>
          </a:p>
        </p:txBody>
      </p:sp>
    </p:spTree>
    <p:extLst>
      <p:ext uri="{BB962C8B-B14F-4D97-AF65-F5344CB8AC3E}">
        <p14:creationId xmlns:p14="http://schemas.microsoft.com/office/powerpoint/2010/main" val="275122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smtClean="0"/>
              <a:t>LOS: Calculate and interpret the cost of equity capital using the capital asset pricing model approach, the dividend discount approach, and the bond yield plus risk premium approach.</a:t>
            </a:r>
          </a:p>
          <a:p>
            <a:r>
              <a:rPr lang="en-US" sz="1400" dirty="0" smtClean="0"/>
              <a:t>Pages 140</a:t>
            </a:r>
            <a:r>
              <a:rPr lang="en-US" sz="1400" u="none" strike="noStrike" dirty="0" smtClean="0">
                <a:effectLst/>
                <a:latin typeface="Arial" pitchFamily="34" charset="0"/>
              </a:rPr>
              <a:t>–</a:t>
            </a:r>
            <a:r>
              <a:rPr lang="en-US" sz="1400" dirty="0" smtClean="0"/>
              <a:t>144</a:t>
            </a:r>
          </a:p>
          <a:p>
            <a:endParaRPr lang="en-US" sz="1400" dirty="0" smtClean="0"/>
          </a:p>
          <a:p>
            <a:r>
              <a:rPr lang="en-US" sz="1400" dirty="0" smtClean="0"/>
              <a:t>Using the CAPM to Estimate the Cost of Equity</a:t>
            </a:r>
          </a:p>
          <a:p>
            <a:endParaRPr lang="en-US" dirty="0" smtClean="0"/>
          </a:p>
          <a:p>
            <a:r>
              <a:rPr lang="en-US" dirty="0" smtClean="0"/>
              <a:t>The CAPM requires</a:t>
            </a:r>
            <a:r>
              <a:rPr lang="en-US" baseline="0" dirty="0" smtClean="0"/>
              <a:t> estimating:</a:t>
            </a:r>
          </a:p>
          <a:p>
            <a:pPr marL="171450" indent="-171450">
              <a:buFont typeface="Arial" pitchFamily="34" charset="0"/>
              <a:buChar char="•"/>
            </a:pPr>
            <a:r>
              <a:rPr lang="en-US" baseline="0" dirty="0" smtClean="0"/>
              <a:t>The risk-free rate of interest</a:t>
            </a:r>
          </a:p>
          <a:p>
            <a:pPr marL="171450" indent="-171450">
              <a:buFont typeface="Arial" pitchFamily="34" charset="0"/>
              <a:buChar char="•"/>
            </a:pPr>
            <a:r>
              <a:rPr lang="en-US" baseline="0" dirty="0" smtClean="0"/>
              <a:t>The stock’s beta</a:t>
            </a:r>
          </a:p>
          <a:p>
            <a:pPr marL="171450" indent="-171450">
              <a:buFont typeface="Arial" pitchFamily="34" charset="0"/>
              <a:buChar char="•"/>
            </a:pPr>
            <a:r>
              <a:rPr lang="en-US" baseline="0" dirty="0" smtClean="0"/>
              <a:t>The market risk premium</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18</a:t>
            </a:fld>
            <a:endParaRPr lang="en-US"/>
          </a:p>
        </p:txBody>
      </p:sp>
    </p:spTree>
    <p:extLst>
      <p:ext uri="{BB962C8B-B14F-4D97-AF65-F5344CB8AC3E}">
        <p14:creationId xmlns:p14="http://schemas.microsoft.com/office/powerpoint/2010/main" val="339951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smtClean="0"/>
              <a:t>LOS: Calculate and interpret the cost of equity capital using the capital asset pricing model approach, the </a:t>
            </a:r>
            <a:r>
              <a:rPr lang="en-US" sz="1400" dirty="0" smtClean="0"/>
              <a:t>dividend discount approach, and the bond yield plus risk premium approach.</a:t>
            </a:r>
          </a:p>
          <a:p>
            <a:r>
              <a:rPr lang="en-US" sz="1400" dirty="0" smtClean="0"/>
              <a:t>Page 140–144</a:t>
            </a:r>
          </a:p>
          <a:p>
            <a:endParaRPr lang="en-US" sz="1400" dirty="0" smtClean="0"/>
          </a:p>
          <a:p>
            <a:r>
              <a:rPr lang="en-US" sz="1400" dirty="0" smtClean="0"/>
              <a:t>Example: Cost of Equity using the CAPM</a:t>
            </a:r>
          </a:p>
          <a:p>
            <a:endParaRPr lang="en-US" u="none" dirty="0" smtClean="0"/>
          </a:p>
          <a:p>
            <a:pPr marL="171450" indent="-171450">
              <a:buFont typeface="Arial" pitchFamily="34" charset="0"/>
              <a:buChar char="•"/>
            </a:pPr>
            <a:r>
              <a:rPr lang="en-US" dirty="0" smtClean="0"/>
              <a:t>This example is similar to Example 3-7.</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19</a:t>
            </a:fld>
            <a:endParaRPr lang="en-US"/>
          </a:p>
        </p:txBody>
      </p:sp>
    </p:spTree>
    <p:extLst>
      <p:ext uri="{BB962C8B-B14F-4D97-AF65-F5344CB8AC3E}">
        <p14:creationId xmlns:p14="http://schemas.microsoft.com/office/powerpoint/2010/main" val="61065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weighted average cost of capital (WACC) of a company.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 128</a:t>
            </a:r>
          </a:p>
          <a:p>
            <a:endParaRPr lang="en-US" sz="1400" dirty="0" smtClean="0"/>
          </a:p>
          <a:p>
            <a:r>
              <a:rPr lang="en-US" sz="1400" dirty="0" smtClean="0"/>
              <a:t>1. Introduction</a:t>
            </a: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t>
            </a:r>
            <a:r>
              <a:rPr lang="en-US" b="1" dirty="0" smtClean="0"/>
              <a:t>cost of capital </a:t>
            </a:r>
            <a:r>
              <a:rPr lang="en-US" dirty="0" smtClean="0"/>
              <a:t>is the cost of using the funds of creditors and owners.</a:t>
            </a:r>
          </a:p>
          <a:p>
            <a:pPr marL="171450" indent="-171450">
              <a:buFont typeface="Arial" pitchFamily="34" charset="0"/>
              <a:buChar char="•"/>
            </a:pPr>
            <a:r>
              <a:rPr lang="en-US" dirty="0" smtClean="0"/>
              <a:t>The cost of capital for the company</a:t>
            </a:r>
            <a:r>
              <a:rPr lang="en-US" baseline="0" dirty="0" smtClean="0"/>
              <a:t> as a whole is often used as a basis for estimating project costs of capital. </a:t>
            </a:r>
          </a:p>
          <a:p>
            <a:pPr marL="628650" lvl="1" indent="-171450">
              <a:buFont typeface="Arial" pitchFamily="34" charset="0"/>
              <a:buChar char="•"/>
            </a:pPr>
            <a:r>
              <a:rPr lang="en-US" baseline="0" dirty="0" smtClean="0"/>
              <a:t>In Chapter 2, the cost of capital (also known as the required rate of return) is project specific.</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a:t>
            </a:fld>
            <a:endParaRPr lang="en-US"/>
          </a:p>
        </p:txBody>
      </p:sp>
    </p:spTree>
    <p:extLst>
      <p:ext uri="{BB962C8B-B14F-4D97-AF65-F5344CB8AC3E}">
        <p14:creationId xmlns:p14="http://schemas.microsoft.com/office/powerpoint/2010/main" val="1228461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none" dirty="0" smtClean="0"/>
              <a:t>LOS: Calculate and interpret the cost of equity capital using the capital asset pricing model approach, the </a:t>
            </a:r>
            <a:r>
              <a:rPr lang="en-US" sz="1400" dirty="0" smtClean="0"/>
              <a:t>dividend discount approach, and the bond yield plus risk premium approach.</a:t>
            </a:r>
          </a:p>
          <a:p>
            <a:r>
              <a:rPr lang="en-US" sz="1400" dirty="0" smtClean="0"/>
              <a:t>Pages 140</a:t>
            </a:r>
            <a:r>
              <a:rPr lang="en-US" sz="1400" u="none" strike="noStrike" dirty="0" smtClean="0">
                <a:effectLst/>
                <a:latin typeface="Arial" pitchFamily="34" charset="0"/>
              </a:rPr>
              <a:t>–</a:t>
            </a:r>
            <a:r>
              <a:rPr lang="en-US" sz="1400" dirty="0" smtClean="0"/>
              <a:t>144</a:t>
            </a:r>
          </a:p>
          <a:p>
            <a:endParaRPr lang="en-US" sz="1400" dirty="0" smtClean="0"/>
          </a:p>
          <a:p>
            <a:r>
              <a:rPr lang="en-US" sz="1400" dirty="0" smtClean="0"/>
              <a:t>Alternatives to the CAPM</a:t>
            </a:r>
          </a:p>
          <a:p>
            <a:endParaRPr lang="en-US" sz="1400" dirty="0" smtClean="0"/>
          </a:p>
          <a:p>
            <a:pPr marL="171450" indent="-171450">
              <a:buFont typeface="Arial" pitchFamily="34" charset="0"/>
              <a:buChar char="•"/>
            </a:pPr>
            <a:r>
              <a:rPr lang="en-US" dirty="0" smtClean="0"/>
              <a:t>The factor</a:t>
            </a:r>
            <a:r>
              <a:rPr lang="en-US" baseline="0" dirty="0" smtClean="0"/>
              <a:t> models may include macroeconomic factors (e.g., arbitrage pricing theory models), company-specific factors (e.g., Fama–French models), or indices in addition to the market (e.g., industry index). </a:t>
            </a:r>
          </a:p>
          <a:p>
            <a:pPr marL="171450" indent="-171450">
              <a:buFont typeface="Arial" pitchFamily="34" charset="0"/>
              <a:buChar char="•"/>
            </a:pPr>
            <a:r>
              <a:rPr lang="en-US" baseline="0" dirty="0" smtClean="0"/>
              <a:t>The historical equity premium approach requires the estimation of the mean return over a period of time. </a:t>
            </a:r>
          </a:p>
          <a:p>
            <a:pPr marL="628650" lvl="1" indent="-171450">
              <a:buFont typeface="Arial" pitchFamily="34" charset="0"/>
              <a:buChar char="•"/>
            </a:pPr>
            <a:r>
              <a:rPr lang="en-US" baseline="0" dirty="0" smtClean="0"/>
              <a:t>Preferred: geometric mean return</a:t>
            </a:r>
          </a:p>
          <a:p>
            <a:pPr marL="628650" lvl="1" indent="-171450">
              <a:buFont typeface="Arial" pitchFamily="34" charset="0"/>
              <a:buChar char="•"/>
            </a:pPr>
            <a:r>
              <a:rPr lang="en-US" baseline="0" dirty="0" smtClean="0"/>
              <a:t>Issues:</a:t>
            </a:r>
          </a:p>
          <a:p>
            <a:pPr marL="1085850" lvl="2" indent="-171450">
              <a:buFont typeface="Arial" pitchFamily="34" charset="0"/>
              <a:buChar char="•"/>
            </a:pPr>
            <a:r>
              <a:rPr lang="en-US" baseline="0" dirty="0" smtClean="0"/>
              <a:t>The level of the stock market risk may change over time.</a:t>
            </a:r>
          </a:p>
          <a:p>
            <a:pPr marL="1085850" lvl="2" indent="-171450">
              <a:buFont typeface="Arial" pitchFamily="34" charset="0"/>
              <a:buChar char="•"/>
            </a:pPr>
            <a:r>
              <a:rPr lang="en-US" baseline="0" dirty="0" smtClean="0"/>
              <a:t>The risk aversion of investors may change over time.</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20</a:t>
            </a:fld>
            <a:endParaRPr lang="en-US"/>
          </a:p>
        </p:txBody>
      </p:sp>
    </p:spTree>
    <p:extLst>
      <p:ext uri="{BB962C8B-B14F-4D97-AF65-F5344CB8AC3E}">
        <p14:creationId xmlns:p14="http://schemas.microsoft.com/office/powerpoint/2010/main" val="155071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smtClean="0"/>
              <a:t>LOS: Calculate and interpret the cost of equity capital using the capital asset pricing model approach, the dividend discount approach, and the bond yield plus risk premium approach.</a:t>
            </a:r>
          </a:p>
          <a:p>
            <a:r>
              <a:rPr lang="en-US" sz="1400" dirty="0" smtClean="0"/>
              <a:t>Pages 144</a:t>
            </a:r>
            <a:r>
              <a:rPr lang="en-US" sz="1400" u="none" strike="noStrike" dirty="0" smtClean="0">
                <a:effectLst/>
                <a:latin typeface="Arial" pitchFamily="34" charset="0"/>
              </a:rPr>
              <a:t>–</a:t>
            </a:r>
            <a:r>
              <a:rPr lang="en-US" sz="1400" dirty="0" smtClean="0"/>
              <a:t>145</a:t>
            </a:r>
          </a:p>
          <a:p>
            <a:endParaRPr lang="en-US" sz="1400" dirty="0" smtClean="0"/>
          </a:p>
          <a:p>
            <a:r>
              <a:rPr lang="en-US" sz="1400" dirty="0" smtClean="0"/>
              <a:t>Using the Dividend Valuation Model to Estimate the Cost of Equity</a:t>
            </a:r>
          </a:p>
          <a:p>
            <a:endParaRPr lang="en-US" dirty="0" smtClean="0"/>
          </a:p>
          <a:p>
            <a:pPr marL="171450" indent="-171450">
              <a:buFont typeface="Arial" pitchFamily="34" charset="0"/>
              <a:buChar char="•"/>
            </a:pPr>
            <a:r>
              <a:rPr lang="en-US" dirty="0" smtClean="0"/>
              <a:t>If dividends do not grow at a constant rate, estimating the required rate of return on equity is much more challenging.</a:t>
            </a:r>
          </a:p>
          <a:p>
            <a:pPr marL="171450" indent="-171450">
              <a:buFont typeface="Arial" pitchFamily="34" charset="0"/>
              <a:buChar char="•"/>
            </a:pPr>
            <a:r>
              <a:rPr lang="en-US" dirty="0" smtClean="0"/>
              <a:t>We can estimate the sustainable growth using</a:t>
            </a:r>
            <a:r>
              <a:rPr lang="en-US" baseline="0" dirty="0" smtClean="0"/>
              <a:t> the product of the retention rate and the return on equity. </a:t>
            </a:r>
          </a:p>
          <a:p>
            <a:pPr marL="628650" lvl="1" indent="-171450">
              <a:buFont typeface="Arial" pitchFamily="34" charset="0"/>
              <a:buChar char="•"/>
            </a:pPr>
            <a:r>
              <a:rPr lang="en-US" i="1" baseline="0" dirty="0" smtClean="0"/>
              <a:t>Note: </a:t>
            </a:r>
            <a:r>
              <a:rPr lang="en-US" baseline="0" dirty="0" smtClean="0"/>
              <a:t>Some averaging over time may be appropriate because of the variability of earning and ROE for some companies.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21</a:t>
            </a:fld>
            <a:endParaRPr lang="en-US"/>
          </a:p>
        </p:txBody>
      </p:sp>
    </p:spTree>
    <p:extLst>
      <p:ext uri="{BB962C8B-B14F-4D97-AF65-F5344CB8AC3E}">
        <p14:creationId xmlns:p14="http://schemas.microsoft.com/office/powerpoint/2010/main" val="312178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smtClean="0"/>
              <a:t>LOS: Calculate and interpret the cost of equity capital using the capital asset pricing model approach, the dividend discount approach, and the bond yield plus risk premium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Pages 144</a:t>
            </a:r>
            <a:r>
              <a:rPr lang="en-US" sz="1400" u="none" strike="noStrike" dirty="0" smtClean="0">
                <a:effectLst/>
                <a:latin typeface="Arial" pitchFamily="34" charset="0"/>
              </a:rPr>
              <a:t>–</a:t>
            </a:r>
            <a:r>
              <a:rPr lang="en-US" sz="1400" dirty="0" smtClean="0"/>
              <a:t>145</a:t>
            </a:r>
          </a:p>
          <a:p>
            <a:endParaRPr lang="en-US" sz="1400" dirty="0" smtClean="0"/>
          </a:p>
          <a:p>
            <a:r>
              <a:rPr lang="en-US" sz="1400" dirty="0" smtClean="0"/>
              <a:t>Using the DDM to Estimate the Cost of Equity</a:t>
            </a:r>
          </a:p>
          <a:p>
            <a:endParaRPr lang="en-US" dirty="0" smtClean="0"/>
          </a:p>
          <a:p>
            <a:pPr marL="171450" indent="-171450">
              <a:buFont typeface="Arial" pitchFamily="34" charset="0"/>
              <a:buChar char="•"/>
            </a:pPr>
            <a:r>
              <a:rPr lang="en-US" dirty="0" smtClean="0"/>
              <a:t>The dividend payout is 20%, so the retention ratio is 80%.</a:t>
            </a:r>
          </a:p>
          <a:p>
            <a:pPr marL="171450" indent="-171450">
              <a:buFont typeface="Arial" pitchFamily="34" charset="0"/>
              <a:buChar char="•"/>
            </a:pPr>
            <a:r>
              <a:rPr lang="en-US" dirty="0" smtClean="0"/>
              <a:t>The product of the retention ratio and the expected return on equity is 0.8 × 0.12 = 0.096, or 9.6%.</a:t>
            </a:r>
          </a:p>
          <a:p>
            <a:pPr marL="171450" indent="-171450">
              <a:buFont typeface="Arial" pitchFamily="34" charset="0"/>
              <a:buChar char="•"/>
            </a:pPr>
            <a:r>
              <a:rPr lang="en-US" dirty="0" smtClean="0"/>
              <a:t>Common error, using simply</a:t>
            </a:r>
            <a:r>
              <a:rPr lang="en-US" baseline="0" dirty="0" smtClean="0"/>
              <a:t> £2 in the numerator instead of the correct £2 </a:t>
            </a:r>
            <a:r>
              <a:rPr lang="en-US" dirty="0" smtClean="0"/>
              <a:t>× </a:t>
            </a:r>
            <a:r>
              <a:rPr lang="en-US" baseline="0" dirty="0" smtClean="0"/>
              <a:t>(1 + 0.096) = £2.192.</a:t>
            </a:r>
            <a:r>
              <a:rPr lang="en-US" dirty="0" smtClean="0"/>
              <a:t>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22</a:t>
            </a:fld>
            <a:endParaRPr lang="en-US"/>
          </a:p>
        </p:txBody>
      </p:sp>
    </p:spTree>
    <p:extLst>
      <p:ext uri="{BB962C8B-B14F-4D97-AF65-F5344CB8AC3E}">
        <p14:creationId xmlns:p14="http://schemas.microsoft.com/office/powerpoint/2010/main" val="1806621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dirty="0" smtClean="0"/>
              <a:t>LOS: Calculate and interpret the cost of equity capital using the capital asset pricing model approach, the dividend discount approach, and the bond yield plus risk premium approach.</a:t>
            </a:r>
          </a:p>
          <a:p>
            <a:r>
              <a:rPr lang="en-US" sz="1400" dirty="0" smtClean="0"/>
              <a:t>Page 145–146</a:t>
            </a:r>
          </a:p>
          <a:p>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Using the Bond Yield Plus Risk Premium Approach to Estimate the Cost of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t>
            </a:r>
            <a:r>
              <a:rPr lang="en-US" b="1" dirty="0" smtClean="0"/>
              <a:t>bond yield plus risk premium approach </a:t>
            </a:r>
            <a:r>
              <a:rPr lang="en-US" dirty="0" smtClean="0"/>
              <a:t>requires adding a premium to a company’s yield on its debt: </a:t>
            </a:r>
            <a:br>
              <a:rPr lang="en-US" dirty="0" smtClean="0"/>
            </a:br>
            <a:r>
              <a:rPr lang="en-US" dirty="0" smtClean="0"/>
              <a:t>Required rate of return on equity = Before-tax</a:t>
            </a:r>
            <a:r>
              <a:rPr lang="en-US" baseline="0" dirty="0" smtClean="0"/>
              <a:t> cost of debt + Risk premium</a:t>
            </a:r>
            <a:endParaRPr lang="en-US" dirty="0" smtClean="0"/>
          </a:p>
          <a:p>
            <a:pPr marL="171450" indent="-171450">
              <a:buFont typeface="Arial" pitchFamily="34" charset="0"/>
              <a:buChar char="•"/>
            </a:pPr>
            <a:r>
              <a:rPr lang="en-US" dirty="0" smtClean="0"/>
              <a:t>The bond yield</a:t>
            </a:r>
            <a:r>
              <a:rPr lang="en-US" baseline="0" dirty="0" smtClean="0"/>
              <a:t> plus risk premium approach assumes that the spread between a company’s bond yield and its required rate of return is constant.</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23</a:t>
            </a:fld>
            <a:endParaRPr lang="en-US"/>
          </a:p>
        </p:txBody>
      </p:sp>
    </p:spTree>
    <p:extLst>
      <p:ext uri="{BB962C8B-B14F-4D97-AF65-F5344CB8AC3E}">
        <p14:creationId xmlns:p14="http://schemas.microsoft.com/office/powerpoint/2010/main" val="385552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beta and cost of capital for a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country equity risk premium in the estimation of the cost of equity for a company located in a developing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Describe the marginal cost of capital schedule, explain why it may be upward sloping with respect to additional capital, and calculate and interpret its break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and demonstrate the correct treatment of flotation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Pages 146–160</a:t>
            </a:r>
          </a:p>
          <a:p>
            <a:endParaRPr lang="en-US" sz="1400" dirty="0" smtClean="0"/>
          </a:p>
          <a:p>
            <a:r>
              <a:rPr lang="en-US" sz="1400" dirty="0" smtClean="0"/>
              <a:t>4. Topics in Cost of Capital Estimation</a:t>
            </a:r>
          </a:p>
          <a:p>
            <a:endParaRPr lang="en-US" dirty="0" smtClean="0"/>
          </a:p>
          <a:p>
            <a:pPr marL="171450" indent="-171450">
              <a:buFont typeface="Arial" pitchFamily="34" charset="0"/>
              <a:buChar char="•"/>
            </a:pPr>
            <a:r>
              <a:rPr lang="en-US" dirty="0" smtClean="0"/>
              <a:t>Estimating a project’s beta (project versus company beta)</a:t>
            </a:r>
          </a:p>
          <a:p>
            <a:pPr marL="171450" indent="-171450">
              <a:buFont typeface="Arial" pitchFamily="34" charset="0"/>
              <a:buChar char="•"/>
            </a:pPr>
            <a:r>
              <a:rPr lang="en-US" dirty="0" smtClean="0"/>
              <a:t>Estimating country-risk premiums (whether or not to add a premium and, if adding, what spread to add)</a:t>
            </a:r>
          </a:p>
          <a:p>
            <a:pPr marL="171450" indent="-171450">
              <a:buFont typeface="Arial" pitchFamily="34" charset="0"/>
              <a:buChar char="•"/>
            </a:pPr>
            <a:r>
              <a:rPr lang="en-US" dirty="0" smtClean="0"/>
              <a:t>Using an upward-sloping marginal cost of capital schedule (when</a:t>
            </a:r>
            <a:r>
              <a:rPr lang="en-US" baseline="0" dirty="0" smtClean="0"/>
              <a:t> do component costs change?)</a:t>
            </a:r>
            <a:endParaRPr lang="en-US" dirty="0" smtClean="0"/>
          </a:p>
          <a:p>
            <a:pPr marL="171450" indent="-171450">
              <a:buFont typeface="Arial" pitchFamily="34" charset="0"/>
              <a:buChar char="•"/>
            </a:pPr>
            <a:r>
              <a:rPr lang="en-US" dirty="0" smtClean="0"/>
              <a:t>Dealing with flotation costs (typical versus preferred method)</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24</a:t>
            </a:fld>
            <a:endParaRPr lang="en-US"/>
          </a:p>
        </p:txBody>
      </p:sp>
    </p:spTree>
    <p:extLst>
      <p:ext uri="{BB962C8B-B14F-4D97-AF65-F5344CB8AC3E}">
        <p14:creationId xmlns:p14="http://schemas.microsoft.com/office/powerpoint/2010/main" val="318864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beta and cost of capital for a project.</a:t>
            </a:r>
          </a:p>
          <a:p>
            <a:r>
              <a:rPr lang="en-US" sz="1400" dirty="0" smtClean="0"/>
              <a:t>Pages 146</a:t>
            </a:r>
            <a:r>
              <a:rPr lang="en-US" sz="1400" u="none" strike="noStrike" dirty="0" smtClean="0">
                <a:effectLst/>
                <a:latin typeface="Arial" pitchFamily="34" charset="0"/>
              </a:rPr>
              <a:t>–</a:t>
            </a:r>
            <a:r>
              <a:rPr lang="en-US" sz="1400" dirty="0" smtClean="0"/>
              <a:t>153</a:t>
            </a:r>
          </a:p>
          <a:p>
            <a:endParaRPr lang="en-US" sz="1400" dirty="0" smtClean="0"/>
          </a:p>
          <a:p>
            <a:r>
              <a:rPr lang="en-US" sz="1400" dirty="0" smtClean="0"/>
              <a:t>Project Betas</a:t>
            </a:r>
          </a:p>
          <a:p>
            <a:endParaRPr lang="en-US" dirty="0" smtClean="0"/>
          </a:p>
          <a:p>
            <a:pPr marL="171450" indent="-171450">
              <a:buFont typeface="Arial" pitchFamily="34" charset="0"/>
              <a:buChar char="•"/>
            </a:pPr>
            <a:r>
              <a:rPr lang="en-US" dirty="0" smtClean="0"/>
              <a:t>A </a:t>
            </a:r>
            <a:r>
              <a:rPr lang="en-US" b="1" dirty="0" smtClean="0"/>
              <a:t>comparable</a:t>
            </a:r>
            <a:r>
              <a:rPr lang="en-US" b="1" baseline="0" dirty="0" smtClean="0"/>
              <a:t> company </a:t>
            </a:r>
            <a:r>
              <a:rPr lang="en-US" baseline="0" dirty="0" smtClean="0"/>
              <a:t>is a company that has the same business risk as the project (or </a:t>
            </a:r>
            <a:r>
              <a:rPr lang="en-US" baseline="0" dirty="0" err="1" smtClean="0"/>
              <a:t>nontraded</a:t>
            </a:r>
            <a:r>
              <a:rPr lang="en-US" baseline="0" dirty="0" smtClean="0"/>
              <a:t> company).</a:t>
            </a:r>
            <a:endParaRPr lang="en-US" dirty="0" smtClean="0"/>
          </a:p>
          <a:p>
            <a:pPr marL="171450" indent="-171450">
              <a:buFont typeface="Arial" pitchFamily="34" charset="0"/>
              <a:buChar char="•"/>
            </a:pPr>
            <a:r>
              <a:rPr lang="en-US" dirty="0" smtClean="0"/>
              <a:t>A pure play is a company that is publicly</a:t>
            </a:r>
            <a:r>
              <a:rPr lang="en-US" baseline="0" dirty="0" smtClean="0"/>
              <a:t> traded that has a single line of business. </a:t>
            </a:r>
          </a:p>
          <a:p>
            <a:pPr marL="628650" lvl="1" indent="-171450">
              <a:buFont typeface="Arial" pitchFamily="34" charset="0"/>
              <a:buChar char="•"/>
            </a:pPr>
            <a:r>
              <a:rPr lang="en-US" baseline="0" dirty="0" smtClean="0"/>
              <a:t>Examples: 7-11 and McDonalds.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25</a:t>
            </a:fld>
            <a:endParaRPr lang="en-US"/>
          </a:p>
        </p:txBody>
      </p:sp>
    </p:spTree>
    <p:extLst>
      <p:ext uri="{BB962C8B-B14F-4D97-AF65-F5344CB8AC3E}">
        <p14:creationId xmlns:p14="http://schemas.microsoft.com/office/powerpoint/2010/main" val="3143571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beta and cost of capital for a project.</a:t>
            </a:r>
          </a:p>
          <a:p>
            <a:r>
              <a:rPr lang="en-US" sz="1400" dirty="0" smtClean="0"/>
              <a:t>Pages 146</a:t>
            </a:r>
            <a:r>
              <a:rPr lang="en-US" sz="1400" u="none" strike="noStrike" dirty="0" smtClean="0">
                <a:effectLst/>
                <a:latin typeface="Arial" pitchFamily="34" charset="0"/>
              </a:rPr>
              <a:t>–</a:t>
            </a:r>
            <a:r>
              <a:rPr lang="en-US" sz="1400" dirty="0" smtClean="0"/>
              <a:t>153</a:t>
            </a:r>
          </a:p>
          <a:p>
            <a:endParaRPr lang="en-US" sz="1400" dirty="0" smtClean="0"/>
          </a:p>
          <a:p>
            <a:r>
              <a:rPr lang="en-US" sz="1400" dirty="0" smtClean="0"/>
              <a:t>Using Comparables to Estimate Beta</a:t>
            </a:r>
          </a:p>
          <a:p>
            <a:endParaRPr lang="en-US" dirty="0" smtClean="0"/>
          </a:p>
          <a:p>
            <a:r>
              <a:rPr lang="en-US" dirty="0" smtClean="0"/>
              <a:t>The process: </a:t>
            </a:r>
          </a:p>
          <a:p>
            <a:pPr marL="228600" indent="-228600">
              <a:buFont typeface="+mj-lt"/>
              <a:buAutoNum type="arabicPeriod"/>
            </a:pPr>
            <a:r>
              <a:rPr lang="en-US" dirty="0" smtClean="0"/>
              <a:t>Select comparables.</a:t>
            </a:r>
          </a:p>
          <a:p>
            <a:pPr marL="228600" lvl="0" indent="-228600">
              <a:buFont typeface="+mj-lt"/>
              <a:buAutoNum type="arabicPeriod"/>
            </a:pPr>
            <a:r>
              <a:rPr lang="en-US" dirty="0" smtClean="0"/>
              <a:t>Estimate the beta for comparables.</a:t>
            </a:r>
          </a:p>
          <a:p>
            <a:pPr marL="228600" lvl="0" indent="-228600">
              <a:buFont typeface="+mj-lt"/>
              <a:buAutoNum type="arabicPeriod"/>
            </a:pPr>
            <a:r>
              <a:rPr lang="en-US" dirty="0" err="1" smtClean="0"/>
              <a:t>Unlever</a:t>
            </a:r>
            <a:r>
              <a:rPr lang="en-US" dirty="0" smtClean="0"/>
              <a:t> the </a:t>
            </a:r>
            <a:r>
              <a:rPr lang="en-US" dirty="0" err="1" smtClean="0"/>
              <a:t>comparable’s</a:t>
            </a:r>
            <a:r>
              <a:rPr lang="en-US" dirty="0" smtClean="0"/>
              <a:t> beta to estimate the asset beta.</a:t>
            </a:r>
          </a:p>
          <a:p>
            <a:pPr marL="228600" lvl="0" indent="-228600">
              <a:buFont typeface="+mj-lt"/>
              <a:buAutoNum type="arabicPeriod"/>
            </a:pPr>
            <a:r>
              <a:rPr lang="en-US" dirty="0" smtClean="0"/>
              <a:t>Lever the beta for the project’s financial risk.</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26</a:t>
            </a:fld>
            <a:endParaRPr lang="en-US"/>
          </a:p>
        </p:txBody>
      </p:sp>
    </p:spTree>
    <p:extLst>
      <p:ext uri="{BB962C8B-B14F-4D97-AF65-F5344CB8AC3E}">
        <p14:creationId xmlns:p14="http://schemas.microsoft.com/office/powerpoint/2010/main" val="1701436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beta and cost of capital for a project.</a:t>
            </a:r>
          </a:p>
          <a:p>
            <a:r>
              <a:rPr lang="en-US" sz="1400" dirty="0" smtClean="0"/>
              <a:t>Pages 146</a:t>
            </a:r>
            <a:r>
              <a:rPr lang="en-US" sz="1400" u="none" strike="noStrike" dirty="0" smtClean="0">
                <a:effectLst/>
                <a:latin typeface="Arial" pitchFamily="34" charset="0"/>
              </a:rPr>
              <a:t>–</a:t>
            </a:r>
            <a:r>
              <a:rPr lang="en-US" sz="1400" dirty="0" smtClean="0"/>
              <a:t>153</a:t>
            </a:r>
          </a:p>
          <a:p>
            <a:endParaRPr lang="en-US" sz="1400" dirty="0" smtClean="0"/>
          </a:p>
          <a:p>
            <a:r>
              <a:rPr lang="en-US" sz="1400" dirty="0" smtClean="0"/>
              <a:t>Levering and </a:t>
            </a:r>
            <a:r>
              <a:rPr lang="en-US" sz="1400" dirty="0" err="1" smtClean="0"/>
              <a:t>Unlevering</a:t>
            </a:r>
            <a:r>
              <a:rPr lang="en-US" sz="1400" dirty="0" smtClean="0"/>
              <a:t> Beta</a:t>
            </a:r>
          </a:p>
          <a:p>
            <a:endParaRPr lang="en-US" dirty="0" smtClean="0"/>
          </a:p>
          <a:p>
            <a:pPr marL="171450" indent="-171450">
              <a:buFont typeface="Arial" pitchFamily="34" charset="0"/>
              <a:buChar char="•"/>
            </a:pPr>
            <a:r>
              <a:rPr lang="en-US" dirty="0" smtClean="0"/>
              <a:t>The formulas remove</a:t>
            </a:r>
            <a:r>
              <a:rPr lang="en-US" baseline="0" dirty="0" smtClean="0"/>
              <a:t> leverage (Equation 3-9) and put leverage back in (Equation 3-10).</a:t>
            </a:r>
            <a:endParaRPr lang="en-US" dirty="0" smtClean="0"/>
          </a:p>
          <a:p>
            <a:pPr marL="171450" indent="-171450">
              <a:buFont typeface="Arial" pitchFamily="34" charset="0"/>
              <a:buChar char="•"/>
            </a:pPr>
            <a:r>
              <a:rPr lang="en-US" dirty="0" smtClean="0"/>
              <a:t>Caution: Tax rates and debt/equity may differ between the project and its comparable firm</a:t>
            </a:r>
            <a:r>
              <a:rPr lang="en-US" baseline="0" dirty="0" smtClean="0"/>
              <a:t> (even though the formula does not subscript these to associate these with a specific firm).</a:t>
            </a:r>
          </a:p>
          <a:p>
            <a:pPr marL="171450" indent="-171450">
              <a:buFont typeface="Arial" pitchFamily="34" charset="0"/>
              <a:buChar char="•"/>
            </a:pPr>
            <a:endParaRPr lang="en-US" baseline="0" dirty="0" smtClean="0"/>
          </a:p>
          <a:p>
            <a:pPr marL="0" indent="0">
              <a:buFont typeface="Arial" pitchFamily="34" charset="0"/>
              <a:buNone/>
            </a:pPr>
            <a:r>
              <a:rPr lang="en-US" b="1" i="1" baseline="0" dirty="0" smtClean="0"/>
              <a:t>Discussion question: </a:t>
            </a:r>
            <a:r>
              <a:rPr lang="en-US" baseline="0" dirty="0" smtClean="0"/>
              <a:t>Instead of applying this method to a capital project, how would you apply this method of levering and </a:t>
            </a:r>
            <a:r>
              <a:rPr lang="en-US" baseline="0" dirty="0" err="1" smtClean="0"/>
              <a:t>unlevering</a:t>
            </a:r>
            <a:r>
              <a:rPr lang="en-US" baseline="0" dirty="0" smtClean="0"/>
              <a:t> a beta to estimate the beta of a company that is not publicly traded? Explain your steps.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27</a:t>
            </a:fld>
            <a:endParaRPr lang="en-US"/>
          </a:p>
        </p:txBody>
      </p:sp>
    </p:spTree>
    <p:extLst>
      <p:ext uri="{BB962C8B-B14F-4D97-AF65-F5344CB8AC3E}">
        <p14:creationId xmlns:p14="http://schemas.microsoft.com/office/powerpoint/2010/main" val="1788261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beta and cost of capital for a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Pages 146</a:t>
            </a:r>
            <a:r>
              <a:rPr lang="en-US" sz="1400" u="none" strike="noStrike" dirty="0" smtClean="0">
                <a:effectLst/>
                <a:latin typeface="Arial" pitchFamily="34" charset="0"/>
              </a:rPr>
              <a:t>–</a:t>
            </a:r>
            <a:r>
              <a:rPr lang="en-US" sz="1400" dirty="0" smtClean="0"/>
              <a:t>153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Example: Levering</a:t>
            </a:r>
            <a:r>
              <a:rPr lang="en-US" sz="1400" baseline="0" dirty="0" smtClean="0"/>
              <a:t> and </a:t>
            </a:r>
            <a:r>
              <a:rPr lang="en-US" sz="1400" baseline="0" dirty="0" err="1" smtClean="0"/>
              <a:t>Unlevering</a:t>
            </a:r>
            <a:r>
              <a:rPr lang="en-US" sz="1400" baseline="0" dirty="0" smtClean="0"/>
              <a:t> Betas</a:t>
            </a: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key to this calculation is to remove </a:t>
            </a:r>
            <a:r>
              <a:rPr lang="en-US" dirty="0" err="1" smtClean="0"/>
              <a:t>Thatsit’s</a:t>
            </a:r>
            <a:r>
              <a:rPr lang="en-US" dirty="0" smtClean="0"/>
              <a:t> financial leverage from its beta and then use this beta (the asset beta) as the base for applying</a:t>
            </a:r>
            <a:r>
              <a:rPr lang="en-US" baseline="0" dirty="0" smtClean="0"/>
              <a:t> Whatsit’s leverage.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28</a:t>
            </a:fld>
            <a:endParaRPr lang="en-US"/>
          </a:p>
        </p:txBody>
      </p:sp>
    </p:spTree>
    <p:extLst>
      <p:ext uri="{BB962C8B-B14F-4D97-AF65-F5344CB8AC3E}">
        <p14:creationId xmlns:p14="http://schemas.microsoft.com/office/powerpoint/2010/main" val="3947878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country equity risk premium in the estimation of the cost of equity for a company located in a developing market.</a:t>
            </a:r>
          </a:p>
          <a:p>
            <a:r>
              <a:rPr lang="en-US" sz="1400" dirty="0" smtClean="0"/>
              <a:t>Pages 153</a:t>
            </a:r>
            <a:r>
              <a:rPr lang="en-US" sz="1400" u="none" strike="noStrike" dirty="0" smtClean="0">
                <a:effectLst/>
                <a:latin typeface="Arial" pitchFamily="34" charset="0"/>
              </a:rPr>
              <a:t>–</a:t>
            </a:r>
            <a:r>
              <a:rPr lang="en-US" sz="1400" dirty="0" smtClean="0"/>
              <a:t>154</a:t>
            </a:r>
          </a:p>
          <a:p>
            <a:endParaRPr lang="en-US" sz="1400" dirty="0" smtClean="0"/>
          </a:p>
          <a:p>
            <a:r>
              <a:rPr lang="en-US" sz="1400" dirty="0" smtClean="0"/>
              <a:t>Country Risk Premium</a:t>
            </a:r>
          </a:p>
          <a:p>
            <a:endParaRPr lang="en-US" dirty="0" smtClean="0"/>
          </a:p>
          <a:p>
            <a:pPr marL="171450" indent="-171450">
              <a:buFont typeface="Arial" pitchFamily="34" charset="0"/>
              <a:buChar char="•"/>
            </a:pPr>
            <a:r>
              <a:rPr lang="en-US" dirty="0" smtClean="0"/>
              <a:t>In</a:t>
            </a:r>
            <a:r>
              <a:rPr lang="en-US" baseline="0" dirty="0" smtClean="0"/>
              <a:t> the case of a project in a developing nation, we add a risk premium. </a:t>
            </a:r>
          </a:p>
          <a:p>
            <a:pPr marL="171450" indent="-171450">
              <a:buFont typeface="Arial" pitchFamily="34" charset="0"/>
              <a:buChar char="•"/>
            </a:pPr>
            <a:r>
              <a:rPr lang="en-US" baseline="0" dirty="0" smtClean="0"/>
              <a:t>We can estimate this premium using the sovereign yield spread, which we can adjust by the ratio of the developing nation’s market index volatility to the developing nation’s bond market volatility (Equation 3-13).</a:t>
            </a:r>
          </a:p>
          <a:p>
            <a:pPr marL="171450" indent="-171450">
              <a:buFont typeface="Arial" pitchFamily="34" charset="0"/>
              <a:buChar char="•"/>
            </a:pPr>
            <a:r>
              <a:rPr lang="en-US" baseline="0" dirty="0" smtClean="0"/>
              <a:t>See Example 3-12.</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29</a:t>
            </a:fld>
            <a:endParaRPr lang="en-US"/>
          </a:p>
        </p:txBody>
      </p:sp>
    </p:spTree>
    <p:extLst>
      <p:ext uri="{BB962C8B-B14F-4D97-AF65-F5344CB8AC3E}">
        <p14:creationId xmlns:p14="http://schemas.microsoft.com/office/powerpoint/2010/main" val="350552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LOS: Calculate and interpret the weighted average cost of capital (WACC) of a company.</a:t>
            </a:r>
          </a:p>
          <a:p>
            <a:pPr marL="0" indent="0">
              <a:buNone/>
            </a:pPr>
            <a:r>
              <a:rPr lang="en-US" baseline="0" dirty="0" smtClean="0"/>
              <a:t>Pages 128</a:t>
            </a:r>
            <a:r>
              <a:rPr lang="en-US" sz="1200" u="none" strike="noStrike" dirty="0" smtClean="0">
                <a:effectLst/>
                <a:latin typeface="Arial" pitchFamily="34" charset="0"/>
              </a:rPr>
              <a:t>–</a:t>
            </a:r>
            <a:r>
              <a:rPr lang="en-US" baseline="0" dirty="0" smtClean="0"/>
              <a:t>129</a:t>
            </a:r>
          </a:p>
          <a:p>
            <a:pPr marL="0" indent="0">
              <a:buNone/>
            </a:pPr>
            <a:endParaRPr lang="en-US" baseline="0" dirty="0" smtClean="0"/>
          </a:p>
          <a:p>
            <a:pPr marL="228600" indent="-228600">
              <a:buAutoNum type="arabicPeriod" startAt="2"/>
            </a:pPr>
            <a:r>
              <a:rPr lang="en-US" dirty="0" smtClean="0"/>
              <a:t>Cost of</a:t>
            </a:r>
            <a:r>
              <a:rPr lang="en-US" baseline="0" dirty="0" smtClean="0"/>
              <a:t> Capital</a:t>
            </a:r>
          </a:p>
          <a:p>
            <a:pPr marL="0" inden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t>
            </a:r>
            <a:r>
              <a:rPr lang="en-US" b="1" dirty="0" smtClean="0"/>
              <a:t>cost of capital</a:t>
            </a:r>
            <a:r>
              <a:rPr lang="en-US" dirty="0" smtClean="0"/>
              <a:t> is the rate of return that the suppliers of capital—bondholders and owners—require as compensation for their contribution of capital.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cost of capital is a marginal cost because it</a:t>
            </a:r>
            <a:r>
              <a:rPr lang="en-US" baseline="0" dirty="0" smtClean="0"/>
              <a:t> is the cost associated with making an investment, so everything is at the margin (that is, incremental).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1" dirty="0" smtClean="0"/>
              <a:t>Discussion</a:t>
            </a:r>
            <a:r>
              <a:rPr lang="en-US" b="1" i="1" baseline="0" dirty="0" smtClean="0"/>
              <a:t> question: </a:t>
            </a:r>
            <a:r>
              <a:rPr lang="en-US" baseline="0" dirty="0" smtClean="0"/>
              <a:t>What is the reason for the cost of capital to reflect the marginal cost of capital instead of the average or embedded cost of capital?</a:t>
            </a:r>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3</a:t>
            </a:fld>
            <a:endParaRPr lang="en-US"/>
          </a:p>
        </p:txBody>
      </p:sp>
    </p:spTree>
    <p:extLst>
      <p:ext uri="{BB962C8B-B14F-4D97-AF65-F5344CB8AC3E}">
        <p14:creationId xmlns:p14="http://schemas.microsoft.com/office/powerpoint/2010/main" val="76872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Describe the marginal cost of capital schedule, explain why it may be upward sloping with respect to additional capital, and calculate and interpret its break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Pages 154</a:t>
            </a:r>
            <a:r>
              <a:rPr lang="en-US" sz="1400" u="none" strike="noStrike" dirty="0" smtClean="0">
                <a:effectLst/>
                <a:latin typeface="Arial" pitchFamily="34" charset="0"/>
              </a:rPr>
              <a:t>–</a:t>
            </a:r>
            <a:r>
              <a:rPr lang="en-US" sz="1400" dirty="0" smtClean="0"/>
              <a:t>157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The Upward-Sloping Marginal Cost of Capital Schedule</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Break</a:t>
            </a:r>
            <a:r>
              <a:rPr lang="en-US" baseline="0" dirty="0" smtClean="0"/>
              <a:t> </a:t>
            </a:r>
            <a:r>
              <a:rPr lang="en-US" dirty="0" smtClean="0"/>
              <a:t>points occur because</a:t>
            </a:r>
            <a:r>
              <a:rPr lang="en-US" baseline="0" dirty="0" smtClean="0"/>
              <a:t> of limits on the issuance of a security (e.g., imposed by bond covenants) or because of the lumpiness of issuing securities (infrequent issuance to minimize investment banking costs).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can estimate a break point by comparing the capital at which a source’s cost may change with the proportion of the source in the capital structure.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There may be many break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i="1" dirty="0" smtClean="0"/>
              <a:t>Discussion question:</a:t>
            </a:r>
            <a:r>
              <a:rPr lang="en-US" b="1" i="1" baseline="0" dirty="0" smtClean="0"/>
              <a:t> </a:t>
            </a:r>
            <a:r>
              <a:rPr lang="en-US" baseline="0" dirty="0" smtClean="0"/>
              <a:t>Why does the MCC slope upward?</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30</a:t>
            </a:fld>
            <a:endParaRPr lang="en-US"/>
          </a:p>
        </p:txBody>
      </p:sp>
    </p:spTree>
    <p:extLst>
      <p:ext uri="{BB962C8B-B14F-4D97-AF65-F5344CB8AC3E}">
        <p14:creationId xmlns:p14="http://schemas.microsoft.com/office/powerpoint/2010/main" val="4039122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and demonstrate the correct treatment of flotation costs.</a:t>
            </a:r>
          </a:p>
          <a:p>
            <a:r>
              <a:rPr lang="en-US" sz="1400" dirty="0" smtClean="0"/>
              <a:t>Pages 157</a:t>
            </a:r>
            <a:r>
              <a:rPr lang="en-US" sz="1400" u="none" strike="noStrike" dirty="0" smtClean="0">
                <a:effectLst/>
                <a:latin typeface="Arial" pitchFamily="34" charset="0"/>
              </a:rPr>
              <a:t>–</a:t>
            </a:r>
            <a:r>
              <a:rPr lang="en-US" sz="1400" dirty="0" smtClean="0"/>
              <a:t>159</a:t>
            </a:r>
          </a:p>
          <a:p>
            <a:endParaRPr lang="en-US" sz="1400" dirty="0" smtClean="0"/>
          </a:p>
          <a:p>
            <a:r>
              <a:rPr lang="en-US" sz="1400" dirty="0" smtClean="0"/>
              <a:t>Flotation Costs</a:t>
            </a:r>
          </a:p>
          <a:p>
            <a:endParaRPr lang="en-US" dirty="0" smtClean="0"/>
          </a:p>
          <a:p>
            <a:pPr marL="171450" indent="-171450">
              <a:buFont typeface="Arial" pitchFamily="34" charset="0"/>
              <a:buChar char="•"/>
            </a:pPr>
            <a:r>
              <a:rPr lang="en-US" dirty="0" smtClean="0"/>
              <a:t>Most textbooks use the first approach, which adjusts the security</a:t>
            </a:r>
            <a:r>
              <a:rPr lang="en-US" baseline="0" dirty="0" smtClean="0"/>
              <a:t> price for the flotation costs (see Equation 3-16 in the text). The problem is that the resulting cost of capital is used to discount cash flows of the project that occur in the future, even though the flotation costs occur immediately (time = 0 in Chapter 2). </a:t>
            </a:r>
          </a:p>
          <a:p>
            <a:endParaRPr lang="en-US" b="1" i="1" dirty="0" smtClean="0"/>
          </a:p>
          <a:p>
            <a:r>
              <a:rPr lang="en-US" b="1" i="1" dirty="0" smtClean="0"/>
              <a:t>Discussion</a:t>
            </a:r>
            <a:r>
              <a:rPr lang="en-US" b="1" i="1" baseline="0" dirty="0" smtClean="0"/>
              <a:t> question:  </a:t>
            </a:r>
            <a:r>
              <a:rPr lang="en-US" baseline="0" dirty="0" smtClean="0"/>
              <a:t>Why not simply subtract the flotation cost from the proceeds of the issues in calculating the cost of capital?</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31</a:t>
            </a:fld>
            <a:endParaRPr lang="en-US"/>
          </a:p>
        </p:txBody>
      </p:sp>
    </p:spTree>
    <p:extLst>
      <p:ext uri="{BB962C8B-B14F-4D97-AF65-F5344CB8AC3E}">
        <p14:creationId xmlns:p14="http://schemas.microsoft.com/office/powerpoint/2010/main" val="1775455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Page 160</a:t>
            </a:r>
          </a:p>
          <a:p>
            <a:endParaRPr lang="en-US" sz="1400" dirty="0" smtClean="0"/>
          </a:p>
          <a:p>
            <a:r>
              <a:rPr lang="en-US" sz="1400" dirty="0" smtClean="0"/>
              <a:t>What Do CFOs Do?</a:t>
            </a:r>
          </a:p>
          <a:p>
            <a:pPr marL="171450" indent="-171450">
              <a:buFont typeface="Arial" pitchFamily="34" charset="0"/>
              <a:buChar char="•"/>
            </a:pPr>
            <a:r>
              <a:rPr lang="en-US" dirty="0" smtClean="0"/>
              <a:t>The evidence is from surveys. </a:t>
            </a:r>
          </a:p>
          <a:p>
            <a:pPr marL="171450" indent="-171450">
              <a:buFont typeface="Arial" pitchFamily="34" charset="0"/>
              <a:buChar char="•"/>
            </a:pPr>
            <a:r>
              <a:rPr lang="en-US" dirty="0" smtClean="0"/>
              <a:t>The dividend discount model has lost favor with companies (although it was once popular). </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32</a:t>
            </a:fld>
            <a:endParaRPr lang="en-US"/>
          </a:p>
        </p:txBody>
      </p:sp>
    </p:spTree>
    <p:extLst>
      <p:ext uri="{BB962C8B-B14F-4D97-AF65-F5344CB8AC3E}">
        <p14:creationId xmlns:p14="http://schemas.microsoft.com/office/powerpoint/2010/main" val="1141200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5. Summary</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33</a:t>
            </a:fld>
            <a:endParaRPr lang="en-US"/>
          </a:p>
        </p:txBody>
      </p:sp>
    </p:spTree>
    <p:extLst>
      <p:ext uri="{BB962C8B-B14F-4D97-AF65-F5344CB8AC3E}">
        <p14:creationId xmlns:p14="http://schemas.microsoft.com/office/powerpoint/2010/main" val="3060727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 Summary</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34</a:t>
            </a:fld>
            <a:endParaRPr lang="en-US"/>
          </a:p>
        </p:txBody>
      </p:sp>
    </p:spTree>
    <p:extLst>
      <p:ext uri="{BB962C8B-B14F-4D97-AF65-F5344CB8AC3E}">
        <p14:creationId xmlns:p14="http://schemas.microsoft.com/office/powerpoint/2010/main" val="2759257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5. </a:t>
            </a:r>
            <a:r>
              <a:rPr lang="en-US" sz="1400" smtClean="0"/>
              <a:t>Summary</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35</a:t>
            </a:fld>
            <a:endParaRPr lang="en-US"/>
          </a:p>
        </p:txBody>
      </p:sp>
    </p:spTree>
    <p:extLst>
      <p:ext uri="{BB962C8B-B14F-4D97-AF65-F5344CB8AC3E}">
        <p14:creationId xmlns:p14="http://schemas.microsoft.com/office/powerpoint/2010/main" val="139933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weighted average cost of capital (WACC) of a company.</a:t>
            </a:r>
          </a:p>
          <a:p>
            <a:r>
              <a:rPr lang="en-US" sz="1400" dirty="0" smtClean="0"/>
              <a:t>Page 129</a:t>
            </a:r>
          </a:p>
          <a:p>
            <a:endParaRPr lang="en-US" sz="1400" dirty="0" smtClean="0"/>
          </a:p>
          <a:p>
            <a:r>
              <a:rPr lang="en-US" sz="1400" dirty="0" smtClean="0"/>
              <a:t>WACC</a:t>
            </a:r>
          </a:p>
          <a:p>
            <a:endParaRPr lang="en-US" dirty="0" smtClean="0"/>
          </a:p>
          <a:p>
            <a:r>
              <a:rPr lang="en-US" dirty="0" smtClean="0"/>
              <a:t>Note that the costs and</a:t>
            </a:r>
            <a:r>
              <a:rPr lang="en-US" baseline="0" dirty="0" smtClean="0"/>
              <a:t> tax rate are all on the margin.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4</a:t>
            </a:fld>
            <a:endParaRPr lang="en-US"/>
          </a:p>
        </p:txBody>
      </p:sp>
    </p:spTree>
    <p:extLst>
      <p:ext uri="{BB962C8B-B14F-4D97-AF65-F5344CB8AC3E}">
        <p14:creationId xmlns:p14="http://schemas.microsoft.com/office/powerpoint/2010/main" val="51168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Calculate and interpret the weighted average cost of capital (WACC) of a company.</a:t>
            </a:r>
          </a:p>
          <a:p>
            <a:r>
              <a:rPr lang="en-US" sz="1400" dirty="0" smtClean="0"/>
              <a:t>Pages 128–129</a:t>
            </a:r>
          </a:p>
          <a:p>
            <a:endParaRPr lang="en-US" sz="1400" dirty="0" smtClean="0"/>
          </a:p>
          <a:p>
            <a:r>
              <a:rPr lang="en-US" sz="1400" dirty="0" smtClean="0"/>
              <a:t>Example: WACC</a:t>
            </a:r>
          </a:p>
          <a:p>
            <a:endParaRPr lang="en-US" dirty="0" smtClean="0"/>
          </a:p>
          <a:p>
            <a:pPr marL="171450" indent="-171450">
              <a:buFont typeface="Arial" pitchFamily="34" charset="0"/>
              <a:buChar char="•"/>
            </a:pPr>
            <a:r>
              <a:rPr lang="en-US" dirty="0" smtClean="0"/>
              <a:t>Calculations</a:t>
            </a:r>
          </a:p>
          <a:p>
            <a:pPr marL="628650" lvl="1" indent="-171450">
              <a:buFont typeface="Arial" pitchFamily="34" charset="0"/>
              <a:buChar char="•"/>
            </a:pPr>
            <a:r>
              <a:rPr lang="en-US" dirty="0" smtClean="0"/>
              <a:t>Weight of debt = </a:t>
            </a:r>
            <a:r>
              <a:rPr lang="en-US" b="0" dirty="0" smtClean="0">
                <a:solidFill>
                  <a:schemeClr val="tx1"/>
                </a:solidFill>
              </a:rPr>
              <a:t>€</a:t>
            </a:r>
            <a:r>
              <a:rPr lang="en-US" dirty="0" smtClean="0"/>
              <a:t>10</a:t>
            </a:r>
            <a:r>
              <a:rPr lang="en-US" baseline="0" dirty="0" smtClean="0"/>
              <a:t> </a:t>
            </a:r>
            <a:r>
              <a:rPr lang="en-US" baseline="0" dirty="0" smtClean="0">
                <a:sym typeface="Symbol"/>
              </a:rPr>
              <a:t> (</a:t>
            </a:r>
            <a:r>
              <a:rPr lang="en-US" b="0" dirty="0" smtClean="0">
                <a:solidFill>
                  <a:schemeClr val="tx1"/>
                </a:solidFill>
              </a:rPr>
              <a:t>€</a:t>
            </a:r>
            <a:r>
              <a:rPr lang="en-US" baseline="0" dirty="0" smtClean="0">
                <a:sym typeface="Symbol"/>
              </a:rPr>
              <a:t>10 + </a:t>
            </a:r>
            <a:r>
              <a:rPr lang="en-US" b="0" dirty="0" smtClean="0">
                <a:solidFill>
                  <a:schemeClr val="tx1"/>
                </a:solidFill>
              </a:rPr>
              <a:t>€</a:t>
            </a:r>
            <a:r>
              <a:rPr lang="en-US" baseline="0" dirty="0" smtClean="0">
                <a:sym typeface="Symbol"/>
              </a:rPr>
              <a:t>40) = 0.20 or 20%</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Symbol"/>
              </a:rPr>
              <a:t>Weight of common equity = </a:t>
            </a:r>
            <a:r>
              <a:rPr lang="en-US" b="0" dirty="0" smtClean="0">
                <a:solidFill>
                  <a:schemeClr val="tx1"/>
                </a:solidFill>
              </a:rPr>
              <a:t>€</a:t>
            </a:r>
            <a:r>
              <a:rPr lang="en-US" baseline="0" dirty="0" smtClean="0">
                <a:sym typeface="Symbol"/>
              </a:rPr>
              <a:t>40  (</a:t>
            </a:r>
            <a:r>
              <a:rPr lang="en-US" b="0" dirty="0" smtClean="0">
                <a:solidFill>
                  <a:schemeClr val="tx1"/>
                </a:solidFill>
              </a:rPr>
              <a:t>€</a:t>
            </a:r>
            <a:r>
              <a:rPr lang="en-US" baseline="0" dirty="0" smtClean="0">
                <a:sym typeface="Symbol"/>
              </a:rPr>
              <a:t>10 + </a:t>
            </a:r>
            <a:r>
              <a:rPr lang="en-US" b="0" dirty="0" smtClean="0">
                <a:solidFill>
                  <a:schemeClr val="tx1"/>
                </a:solidFill>
              </a:rPr>
              <a:t>€</a:t>
            </a:r>
            <a:r>
              <a:rPr lang="en-US" baseline="0" dirty="0" smtClean="0">
                <a:sym typeface="Symbol"/>
              </a:rPr>
              <a:t>40) = 0.80 or 80%</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ym typeface="Symbol"/>
              </a:rPr>
              <a:t>This example is similar to Example 3-1 but without any preferred equity. </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5</a:t>
            </a:fld>
            <a:endParaRPr lang="en-US"/>
          </a:p>
        </p:txBody>
      </p:sp>
    </p:spTree>
    <p:extLst>
      <p:ext uri="{BB962C8B-B14F-4D97-AF65-F5344CB8AC3E}">
        <p14:creationId xmlns:p14="http://schemas.microsoft.com/office/powerpoint/2010/main" val="379681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a:t>
            </a:r>
            <a:r>
              <a:rPr lang="en-US" sz="1400" u="none" dirty="0" smtClean="0"/>
              <a:t>Calculate and interpret the weighted average cost of capital (WACC) of a company.</a:t>
            </a:r>
          </a:p>
          <a:p>
            <a:endParaRPr lang="en-US" sz="1400" dirty="0" smtClean="0"/>
          </a:p>
          <a:p>
            <a:r>
              <a:rPr lang="en-US" sz="1400" dirty="0" smtClean="0"/>
              <a:t>Example: WACC</a:t>
            </a:r>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6</a:t>
            </a:fld>
            <a:endParaRPr lang="en-US"/>
          </a:p>
        </p:txBody>
      </p:sp>
    </p:spTree>
    <p:extLst>
      <p:ext uri="{BB962C8B-B14F-4D97-AF65-F5344CB8AC3E}">
        <p14:creationId xmlns:p14="http://schemas.microsoft.com/office/powerpoint/2010/main" val="178810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Describe how taxes affect the cost of capital from different capital sources.</a:t>
            </a:r>
          </a:p>
          <a:p>
            <a:r>
              <a:rPr lang="en-US" sz="1400" dirty="0" smtClean="0"/>
              <a:t>Pages </a:t>
            </a:r>
            <a:r>
              <a:rPr lang="en-US" sz="1400" baseline="0" dirty="0" smtClean="0"/>
              <a:t>129</a:t>
            </a:r>
            <a:r>
              <a:rPr lang="en-US" sz="1400" u="none" strike="noStrike" dirty="0" smtClean="0">
                <a:effectLst/>
                <a:latin typeface="Arial" pitchFamily="34" charset="0"/>
              </a:rPr>
              <a:t>–</a:t>
            </a:r>
            <a:r>
              <a:rPr lang="en-US" sz="1400" dirty="0" smtClean="0"/>
              <a:t>130</a:t>
            </a:r>
          </a:p>
          <a:p>
            <a:endParaRPr lang="en-US" sz="1400" dirty="0" smtClean="0"/>
          </a:p>
          <a:p>
            <a:r>
              <a:rPr lang="en-US" sz="1400" dirty="0" smtClean="0"/>
              <a:t>Taxes and the Cost of Capital</a:t>
            </a:r>
          </a:p>
          <a:p>
            <a:endParaRPr lang="en-US" dirty="0" smtClean="0"/>
          </a:p>
          <a:p>
            <a:pPr marL="171450" indent="-171450">
              <a:buFont typeface="Arial" pitchFamily="34" charset="0"/>
              <a:buChar char="•"/>
            </a:pPr>
            <a:r>
              <a:rPr lang="en-US" dirty="0" smtClean="0"/>
              <a:t>If the concept of tax deductibility of interest is needs</a:t>
            </a:r>
            <a:r>
              <a:rPr lang="en-US" baseline="0" dirty="0" smtClean="0"/>
              <a:t> more explanation, c</a:t>
            </a:r>
            <a:r>
              <a:rPr lang="en-US" dirty="0" smtClean="0"/>
              <a:t>onsider an example:</a:t>
            </a:r>
          </a:p>
          <a:p>
            <a:endParaRPr lang="en-US" dirty="0" smtClean="0"/>
          </a:p>
          <a:p>
            <a:pPr lvl="1"/>
            <a:r>
              <a:rPr lang="en-US" dirty="0" smtClean="0"/>
              <a:t>Suppose a</a:t>
            </a:r>
            <a:r>
              <a:rPr lang="en-US" baseline="0" dirty="0" smtClean="0"/>
              <a:t> company has earnings before interest and taxes (EBIT) of $100, $200 of debt with a before-tax cost of 8%, and a 25% tax rate. Then:</a:t>
            </a:r>
          </a:p>
          <a:p>
            <a:endParaRPr lang="en-US" baseline="0" dirty="0" smtClean="0"/>
          </a:p>
          <a:p>
            <a:pPr lvl="1"/>
            <a:r>
              <a:rPr lang="en-US" i="1" baseline="0" dirty="0" smtClean="0"/>
              <a:t>Without tax deductibility:</a:t>
            </a:r>
          </a:p>
          <a:p>
            <a:pPr lvl="1"/>
            <a:endParaRPr lang="en-US" baseline="0" dirty="0" smtClean="0"/>
          </a:p>
          <a:p>
            <a:pPr lvl="1"/>
            <a:r>
              <a:rPr lang="en-US" baseline="0" dirty="0" smtClean="0"/>
              <a:t>EBIT		$100 </a:t>
            </a:r>
          </a:p>
          <a:p>
            <a:pPr lvl="1"/>
            <a:r>
              <a:rPr lang="en-US" baseline="0" dirty="0" smtClean="0"/>
              <a:t>Taxes		</a:t>
            </a:r>
            <a:r>
              <a:rPr lang="en-US" u="sng" baseline="0" dirty="0" smtClean="0"/>
              <a:t> –25</a:t>
            </a:r>
          </a:p>
          <a:p>
            <a:pPr lvl="1"/>
            <a:r>
              <a:rPr lang="en-US" baseline="0" dirty="0" smtClean="0"/>
              <a:t>Net income	 $75</a:t>
            </a:r>
          </a:p>
          <a:p>
            <a:pPr lvl="1"/>
            <a:endParaRPr lang="en-US" baseline="0" dirty="0" smtClean="0"/>
          </a:p>
          <a:p>
            <a:pPr lvl="1"/>
            <a:r>
              <a:rPr lang="en-US" i="1" baseline="0" dirty="0" smtClean="0"/>
              <a:t>With tax deductibility:</a:t>
            </a:r>
          </a:p>
          <a:p>
            <a:pPr lvl="1"/>
            <a:endParaRPr lang="en-US" baseline="0" dirty="0" smtClean="0"/>
          </a:p>
          <a:p>
            <a:pPr lvl="1"/>
            <a:r>
              <a:rPr lang="en-US" baseline="0" dirty="0" smtClean="0"/>
              <a:t>EBIT		$100</a:t>
            </a:r>
          </a:p>
          <a:p>
            <a:pPr lvl="1"/>
            <a:r>
              <a:rPr lang="en-US" baseline="0" dirty="0" smtClean="0"/>
              <a:t>Interest	</a:t>
            </a:r>
            <a:r>
              <a:rPr lang="en-US" u="sng" baseline="0" dirty="0" smtClean="0"/>
              <a:t> –16</a:t>
            </a:r>
          </a:p>
          <a:p>
            <a:pPr lvl="1"/>
            <a:r>
              <a:rPr lang="en-US" baseline="0" dirty="0" smtClean="0"/>
              <a:t>Earnings for taxes 	 $84 </a:t>
            </a:r>
          </a:p>
          <a:p>
            <a:pPr lvl="1"/>
            <a:r>
              <a:rPr lang="en-US" baseline="0" dirty="0" smtClean="0"/>
              <a:t>Taxes		</a:t>
            </a:r>
            <a:r>
              <a:rPr lang="en-US" u="sng" baseline="0" dirty="0" smtClean="0"/>
              <a:t> –21</a:t>
            </a:r>
          </a:p>
          <a:p>
            <a:pPr lvl="1"/>
            <a:r>
              <a:rPr lang="en-US" baseline="0" dirty="0" smtClean="0"/>
              <a:t>Net income	 $63</a:t>
            </a:r>
          </a:p>
          <a:p>
            <a:pPr lvl="1"/>
            <a:endParaRPr lang="en-US" baseline="0" dirty="0" smtClean="0"/>
          </a:p>
          <a:p>
            <a:pPr lvl="1"/>
            <a:r>
              <a:rPr lang="en-US" dirty="0" smtClean="0"/>
              <a:t>Therefore, the tax deductibility of the $16 of interest saves</a:t>
            </a:r>
            <a:r>
              <a:rPr lang="en-US" baseline="0" dirty="0" smtClean="0"/>
              <a:t> $25–$21 = $4 of taxes, or 25% × $16 = $4.</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7</a:t>
            </a:fld>
            <a:endParaRPr lang="en-US"/>
          </a:p>
        </p:txBody>
      </p:sp>
    </p:spTree>
    <p:extLst>
      <p:ext uri="{BB962C8B-B14F-4D97-AF65-F5344CB8AC3E}">
        <p14:creationId xmlns:p14="http://schemas.microsoft.com/office/powerpoint/2010/main" val="72212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alternative methods of calculating the weights used in the WACC, including the use of the company’s target capital structure.</a:t>
            </a:r>
          </a:p>
          <a:p>
            <a:r>
              <a:rPr lang="en-US" sz="1400" dirty="0" smtClean="0"/>
              <a:t>Pages 131</a:t>
            </a:r>
            <a:r>
              <a:rPr lang="en-US" sz="1400" u="none" strike="noStrike" dirty="0" smtClean="0">
                <a:effectLst/>
                <a:latin typeface="Arial" pitchFamily="34" charset="0"/>
              </a:rPr>
              <a:t>–</a:t>
            </a:r>
            <a:r>
              <a:rPr lang="en-US" sz="1400" dirty="0" smtClean="0"/>
              <a:t>133</a:t>
            </a:r>
          </a:p>
          <a:p>
            <a:endParaRPr lang="en-US" sz="1400" dirty="0" smtClean="0"/>
          </a:p>
          <a:p>
            <a:r>
              <a:rPr lang="en-US" sz="1400" dirty="0" smtClean="0"/>
              <a:t>Weights of the Weighted Average</a:t>
            </a:r>
          </a:p>
          <a:p>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target</a:t>
            </a:r>
            <a:r>
              <a:rPr lang="en-US" baseline="0" dirty="0" smtClean="0"/>
              <a:t> capital structure is the ideal, but as analysts, we cannot observe it. </a:t>
            </a:r>
          </a:p>
          <a:p>
            <a:pPr marL="171450" indent="-171450">
              <a:buFont typeface="Arial" pitchFamily="34" charset="0"/>
              <a:buChar char="•"/>
            </a:pPr>
            <a:r>
              <a:rPr lang="en-US" baseline="0" dirty="0" smtClean="0"/>
              <a:t>The proxies include</a:t>
            </a:r>
          </a:p>
          <a:p>
            <a:pPr marL="628650" lvl="1" indent="-171450">
              <a:buFont typeface="Arial" pitchFamily="34" charset="0"/>
              <a:buChar char="•"/>
            </a:pPr>
            <a:r>
              <a:rPr lang="en-US" baseline="0" dirty="0" smtClean="0"/>
              <a:t>the current market value, </a:t>
            </a:r>
          </a:p>
          <a:p>
            <a:pPr marL="628650" lvl="1" indent="-171450">
              <a:buFont typeface="Arial" pitchFamily="34" charset="0"/>
              <a:buChar char="•"/>
            </a:pPr>
            <a:r>
              <a:rPr lang="en-US" baseline="0" dirty="0" smtClean="0"/>
              <a:t>the extrapolated trend in the company’s capital structure, and </a:t>
            </a:r>
          </a:p>
          <a:p>
            <a:pPr marL="628650" lvl="1" indent="-171450">
              <a:buFont typeface="Arial" pitchFamily="34" charset="0"/>
              <a:buChar char="•"/>
            </a:pPr>
            <a:r>
              <a:rPr lang="en-US" baseline="0" dirty="0" smtClean="0"/>
              <a:t>the capital structure of comparables. </a:t>
            </a:r>
          </a:p>
          <a:p>
            <a:pPr marL="171450" lvl="0" indent="-171450">
              <a:buFont typeface="Arial" pitchFamily="34" charset="0"/>
              <a:buChar char="•"/>
            </a:pPr>
            <a:r>
              <a:rPr lang="en-US" baseline="0" dirty="0" smtClean="0"/>
              <a:t>Example 3-3 demonstrates the market value and the comparables approach.</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8</a:t>
            </a:fld>
            <a:endParaRPr lang="en-US"/>
          </a:p>
        </p:txBody>
      </p:sp>
    </p:spTree>
    <p:extLst>
      <p:ext uri="{BB962C8B-B14F-4D97-AF65-F5344CB8AC3E}">
        <p14:creationId xmlns:p14="http://schemas.microsoft.com/office/powerpoint/2010/main" val="85778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how the marginal cost of capital and the investment opportunity schedule are used to determine the optimal capital budget.</a:t>
            </a:r>
          </a:p>
          <a:p>
            <a:r>
              <a:rPr lang="en-US" sz="1400" dirty="0" smtClean="0"/>
              <a:t>Page 133–135</a:t>
            </a:r>
          </a:p>
          <a:p>
            <a:endParaRPr lang="en-US" sz="1400" dirty="0" smtClean="0"/>
          </a:p>
          <a:p>
            <a:r>
              <a:rPr lang="en-US" sz="1400" dirty="0" smtClean="0"/>
              <a:t>Applying the Cost of Capital to Capital Budgeting and Security Valuation</a:t>
            </a:r>
            <a:endParaRPr lang="en-US" sz="1600" dirty="0" smtClean="0"/>
          </a:p>
          <a:p>
            <a:endParaRPr lang="en-US" sz="1400" dirty="0" smtClean="0"/>
          </a:p>
          <a:p>
            <a:pPr marL="0" indent="0">
              <a:buFont typeface="Arial" pitchFamily="34" charset="0"/>
              <a:buNone/>
            </a:pPr>
            <a:r>
              <a:rPr lang="en-US" sz="1400" dirty="0" smtClean="0"/>
              <a:t>The optimal capital budget occurs when the benefits</a:t>
            </a:r>
            <a:r>
              <a:rPr lang="en-US" sz="1400" baseline="0" dirty="0" smtClean="0"/>
              <a:t> (from the IOS schedule) equal the costs (the MCC schedule). </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9</a:t>
            </a:fld>
            <a:endParaRPr lang="en-US"/>
          </a:p>
        </p:txBody>
      </p:sp>
    </p:spTree>
    <p:extLst>
      <p:ext uri="{BB962C8B-B14F-4D97-AF65-F5344CB8AC3E}">
        <p14:creationId xmlns:p14="http://schemas.microsoft.com/office/powerpoint/2010/main" val="405412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Copyright © 2013 CFA Institute</a:t>
            </a:r>
            <a:endParaRPr dirty="0"/>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a:t>Click to edit Master title style</a:t>
            </a: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dirty="0" smtClean="0"/>
              <a:t>Copyright © 2013 CFA Institute</a:t>
            </a:r>
            <a:endParaRPr lang="en-US"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a:t>Click to edit Master title style</a:t>
            </a: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r>
              <a:rPr lang="en-US" dirty="0" smtClean="0"/>
              <a:t>Copyright © 2013 CFA Institute</a:t>
            </a:r>
            <a:endParaRPr dirty="0"/>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endParaRPr/>
          </a:p>
        </p:txBody>
      </p:sp>
      <p:sp>
        <p:nvSpPr>
          <p:cNvPr id="5" name="Footer Placeholder 4"/>
          <p:cNvSpPr>
            <a:spLocks noGrp="1"/>
          </p:cNvSpPr>
          <p:nvPr>
            <p:ph type="ftr" sz="quarter" idx="11"/>
          </p:nvPr>
        </p:nvSpPr>
        <p:spPr bwMode="black"/>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bwMode="black"/>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Copyright © 2013 CFA Institute</a:t>
            </a:r>
            <a:endParaRPr dirty="0"/>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smtClean="0"/>
              <a:t>Copyright © 2013 CFA Institute</a:t>
            </a:r>
            <a:endParaRPr dirty="0"/>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theme" Target="../theme/theme2.xml"/><Relationship Id="rId21" Type="http://schemas.openxmlformats.org/officeDocument/2006/relationships/image" Target="../media/image2.png"/><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slideLayout" Target="../slideLayouts/slideLayout30.xml"/><Relationship Id="rId19" Type="http://schemas.openxmlformats.org/officeDocument/2006/relationships/slideLayout" Target="../slideLayouts/slideLayout3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bwMode="white">
          <a:xfrm>
            <a:off x="381000" y="6429716"/>
            <a:ext cx="2895600" cy="399367"/>
          </a:xfrm>
          <a:prstGeom prst="rect">
            <a:avLst/>
          </a:prstGeom>
        </p:spPr>
        <p:txBody>
          <a:bodyPr vert="horz" lIns="91440" tIns="45720" rIns="91440" bIns="45720" rtlCol="0" anchor="ctr"/>
          <a:lstStyle>
            <a:lvl1pPr algn="l">
              <a:defRPr sz="1100">
                <a:solidFill>
                  <a:schemeClr val="bg1"/>
                </a:solidFill>
              </a:defRPr>
            </a:lvl1pPr>
          </a:lstStyle>
          <a:p>
            <a:r>
              <a:rPr lang="en-US" dirty="0" smtClean="0"/>
              <a:t>Copyright © 2013 CFA Institute</a:t>
            </a: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r>
              <a:rPr lang="en-US" dirty="0" smtClean="0"/>
              <a:t>Copyright © 2013 CFA Institute</a:t>
            </a:r>
            <a:endParaRPr dirty="0"/>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576039"/>
          </a:xfrm>
        </p:spPr>
        <p:txBody>
          <a:bodyPr>
            <a:normAutofit/>
          </a:bodyPr>
          <a:lstStyle/>
          <a:p>
            <a:r>
              <a:rPr lang="en-US" dirty="0" smtClean="0"/>
              <a:t>Chapter 3</a:t>
            </a:r>
            <a:br>
              <a:rPr lang="en-US" dirty="0" smtClean="0"/>
            </a:br>
            <a:r>
              <a:rPr lang="en-US" dirty="0" smtClean="0"/>
              <a:t>Cost of Capital – “CORPORATE FINANCE SECTION”</a:t>
            </a:r>
            <a:endParaRPr lang="en-US" dirty="0"/>
          </a:p>
        </p:txBody>
      </p:sp>
    </p:spTree>
    <p:extLst>
      <p:ext uri="{BB962C8B-B14F-4D97-AF65-F5344CB8AC3E}">
        <p14:creationId xmlns:p14="http://schemas.microsoft.com/office/powerpoint/2010/main" val="8967413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Optimal Investment Decision</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10</a:t>
            </a:fld>
            <a:endParaRPr lang="en-US"/>
          </a:p>
        </p:txBody>
      </p:sp>
      <p:graphicFrame>
        <p:nvGraphicFramePr>
          <p:cNvPr id="6" name="Chart 5"/>
          <p:cNvGraphicFramePr>
            <a:graphicFrameLocks/>
          </p:cNvGraphicFramePr>
          <p:nvPr>
            <p:extLst>
              <p:ext uri="{D42A27DB-BD31-4B8C-83A1-F6EECF244321}">
                <p14:modId xmlns:p14="http://schemas.microsoft.com/office/powerpoint/2010/main" val="784153100"/>
              </p:ext>
            </p:extLst>
          </p:nvPr>
        </p:nvGraphicFramePr>
        <p:xfrm>
          <a:off x="609600" y="13716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5334000"/>
            <a:ext cx="7391400" cy="609600"/>
          </a:xfrm>
          <a:prstGeom prst="rect">
            <a:avLst/>
          </a:prstGeom>
          <a:noFill/>
        </p:spPr>
        <p:txBody>
          <a:bodyPr wrap="square" rtlCol="0">
            <a:noAutofit/>
          </a:bodyPr>
          <a:lstStyle/>
          <a:p>
            <a:r>
              <a:rPr lang="en-US" dirty="0" smtClean="0">
                <a:solidFill>
                  <a:srgbClr val="FF0000"/>
                </a:solidFill>
              </a:rPr>
              <a:t>CR: BE CAREFUL WITH THIS ANALYSIS. WHICH THEORY PREDICTS THIS? IS THE RISK CHANGING?? DOES THE WACC INCREASE AS COMPANIES USE MORE CAPITAL OVERALL? NOT NECESSARILY! IT WILL DEPEND ON THE RISKINESS/TYPE OF PROJECT UNDER ANALYSIS</a:t>
            </a:r>
            <a:endParaRPr lang="en-US" dirty="0">
              <a:solidFill>
                <a:srgbClr val="FF0000"/>
              </a:solidFill>
            </a:endParaRPr>
          </a:p>
        </p:txBody>
      </p:sp>
      <p:cxnSp>
        <p:nvCxnSpPr>
          <p:cNvPr id="8" name="Straight Arrow Connector 7"/>
          <p:cNvCxnSpPr/>
          <p:nvPr/>
        </p:nvCxnSpPr>
        <p:spPr>
          <a:xfrm flipV="1">
            <a:off x="1981200" y="3581400"/>
            <a:ext cx="1600200" cy="1828800"/>
          </a:xfrm>
          <a:prstGeom prst="straightConnector1">
            <a:avLst/>
          </a:prstGeom>
          <a:ln w="127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447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MCC in capital </a:t>
            </a:r>
            <a:br>
              <a:rPr lang="en-US" dirty="0" smtClean="0"/>
            </a:br>
            <a:r>
              <a:rPr lang="en-US" dirty="0" smtClean="0"/>
              <a:t>Budgeting and Analysis</a:t>
            </a:r>
            <a:endParaRPr lang="en-US" dirty="0"/>
          </a:p>
        </p:txBody>
      </p:sp>
      <p:sp>
        <p:nvSpPr>
          <p:cNvPr id="3" name="Content Placeholder 2"/>
          <p:cNvSpPr>
            <a:spLocks noGrp="1"/>
          </p:cNvSpPr>
          <p:nvPr>
            <p:ph idx="1"/>
          </p:nvPr>
        </p:nvSpPr>
        <p:spPr/>
        <p:txBody>
          <a:bodyPr/>
          <a:lstStyle/>
          <a:p>
            <a:r>
              <a:rPr lang="en-US" dirty="0" smtClean="0"/>
              <a:t>The WACC is the marginal cost for additional funds and, hence, additional investments. </a:t>
            </a:r>
          </a:p>
          <a:p>
            <a:r>
              <a:rPr lang="en-US" dirty="0" smtClean="0"/>
              <a:t>In capital budgeting</a:t>
            </a:r>
          </a:p>
          <a:p>
            <a:pPr lvl="1"/>
            <a:r>
              <a:rPr lang="en-US" dirty="0" smtClean="0"/>
              <a:t>We use the WACC, adjusted for project-specific risk, to calculate the net present value (NPV).</a:t>
            </a:r>
          </a:p>
          <a:p>
            <a:pPr lvl="1"/>
            <a:r>
              <a:rPr lang="en-US" dirty="0" smtClean="0"/>
              <a:t>Using a company’s overall WACC in evaluating a capital project assumes that the project has risk similar to the average project of the company.</a:t>
            </a:r>
          </a:p>
          <a:p>
            <a:r>
              <a:rPr lang="en-US" dirty="0" smtClean="0"/>
              <a:t>In analysis</a:t>
            </a:r>
          </a:p>
          <a:p>
            <a:pPr lvl="1"/>
            <a:r>
              <a:rPr lang="en-US" dirty="0" smtClean="0"/>
              <a:t>Analysts can use the WACC in valuing the company by discounting cash flows to the firm.</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11</a:t>
            </a:fld>
            <a:endParaRPr lang="en-US"/>
          </a:p>
        </p:txBody>
      </p:sp>
    </p:spTree>
    <p:extLst>
      <p:ext uri="{BB962C8B-B14F-4D97-AF65-F5344CB8AC3E}">
        <p14:creationId xmlns:p14="http://schemas.microsoft.com/office/powerpoint/2010/main" val="10608074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04813" indent="-404813" algn="ctr"/>
            <a:r>
              <a:rPr lang="en-US" dirty="0" smtClean="0"/>
              <a:t>3. Costs of the Different </a:t>
            </a:r>
            <a:br>
              <a:rPr lang="en-US" dirty="0" smtClean="0"/>
            </a:br>
            <a:r>
              <a:rPr lang="en-US" dirty="0" smtClean="0"/>
              <a:t>sources of capital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06603190"/>
              </p:ext>
            </p:extLst>
          </p:nvPr>
        </p:nvGraphicFramePr>
        <p:xfrm>
          <a:off x="381000" y="1295400"/>
          <a:ext cx="837565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smtClean="0"/>
              <a:t>Copyright © 2013 CFA Institute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12</a:t>
            </a:fld>
            <a:endParaRPr lang="en-US"/>
          </a:p>
        </p:txBody>
      </p:sp>
    </p:spTree>
    <p:extLst>
      <p:ext uri="{BB962C8B-B14F-4D97-AF65-F5344CB8AC3E}">
        <p14:creationId xmlns:p14="http://schemas.microsoft.com/office/powerpoint/2010/main" val="30163453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cost of Debt</a:t>
            </a:r>
            <a:endParaRPr lang="en-US" dirty="0"/>
          </a:p>
        </p:txBody>
      </p:sp>
      <p:sp>
        <p:nvSpPr>
          <p:cNvPr id="3" name="Content Placeholder 2"/>
          <p:cNvSpPr>
            <a:spLocks noGrp="1"/>
          </p:cNvSpPr>
          <p:nvPr>
            <p:ph idx="1"/>
          </p:nvPr>
        </p:nvSpPr>
        <p:spPr/>
        <p:txBody>
          <a:bodyPr>
            <a:normAutofit/>
          </a:bodyPr>
          <a:lstStyle/>
          <a:p>
            <a:pPr marL="9144" indent="0">
              <a:buNone/>
            </a:pPr>
            <a:r>
              <a:rPr lang="en-US" dirty="0" smtClean="0"/>
              <a:t>Alternative approaches</a:t>
            </a:r>
          </a:p>
          <a:p>
            <a:pPr marL="553212" lvl="1" indent="-342900">
              <a:buFont typeface="+mj-lt"/>
              <a:buAutoNum type="arabicPeriod"/>
            </a:pPr>
            <a:r>
              <a:rPr lang="en-US" b="1" dirty="0" smtClean="0"/>
              <a:t>Yield-to-maturity approach:</a:t>
            </a:r>
            <a:r>
              <a:rPr lang="en-US" dirty="0" smtClean="0"/>
              <a:t> Calculate the yield to maturity on the company’s current debt.</a:t>
            </a:r>
          </a:p>
          <a:p>
            <a:pPr marL="553212" lvl="1" indent="-342900">
              <a:buFont typeface="+mj-lt"/>
              <a:buAutoNum type="arabicPeriod"/>
            </a:pPr>
            <a:r>
              <a:rPr lang="en-US" b="1" dirty="0" smtClean="0"/>
              <a:t>Debt-rating approach:</a:t>
            </a:r>
            <a:r>
              <a:rPr lang="en-US" dirty="0" smtClean="0"/>
              <a:t> Use yields on comparably rated bonds with maturities similar to what the company has outstanding.</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13</a:t>
            </a:fld>
            <a:endParaRPr lang="en-US"/>
          </a:p>
        </p:txBody>
      </p:sp>
    </p:spTree>
    <p:extLst>
      <p:ext uri="{BB962C8B-B14F-4D97-AF65-F5344CB8AC3E}">
        <p14:creationId xmlns:p14="http://schemas.microsoft.com/office/powerpoint/2010/main" val="7069410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Cost of debt</a:t>
            </a:r>
            <a:endParaRPr lang="en-US" dirty="0"/>
          </a:p>
        </p:txBody>
      </p:sp>
      <p:sp>
        <p:nvSpPr>
          <p:cNvPr id="3" name="Content Placeholder 2"/>
          <p:cNvSpPr>
            <a:spLocks noGrp="1"/>
          </p:cNvSpPr>
          <p:nvPr>
            <p:ph sz="half" idx="1"/>
          </p:nvPr>
        </p:nvSpPr>
        <p:spPr/>
        <p:txBody>
          <a:bodyPr/>
          <a:lstStyle/>
          <a:p>
            <a:pPr marL="9144" indent="0">
              <a:buNone/>
            </a:pPr>
            <a:r>
              <a:rPr lang="en-US" b="1" i="1" dirty="0" smtClean="0"/>
              <a:t>Yield-to-Maturity Approach</a:t>
            </a:r>
          </a:p>
          <a:p>
            <a:pPr marL="9144" indent="0">
              <a:buNone/>
            </a:pPr>
            <a:r>
              <a:rPr lang="en-US" dirty="0" smtClean="0"/>
              <a:t>Consider a company that has $100 million of debt outstanding that has a coupon rate of 5%, 10 years to maturity, and is quoted at $98. What is the after-tax cost of debt if the marginal tax rate is 40%? Assume semi-annual interest.</a:t>
            </a:r>
          </a:p>
          <a:p>
            <a:pPr marL="9144" indent="0">
              <a:buNone/>
            </a:pPr>
            <a:endParaRPr lang="en-US" dirty="0" smtClean="0"/>
          </a:p>
          <a:p>
            <a:pPr marL="9144" indent="0">
              <a:buNone/>
            </a:pPr>
            <a:endParaRPr lang="en-US" dirty="0" smtClean="0"/>
          </a:p>
          <a:p>
            <a:pPr marL="9144" indent="0">
              <a:buNone/>
            </a:pPr>
            <a:r>
              <a:rPr lang="en-US" i="1" dirty="0" smtClean="0"/>
              <a:t>Solution: </a:t>
            </a:r>
          </a:p>
          <a:p>
            <a:pPr marL="9144" indent="0" algn="ctr">
              <a:buNone/>
            </a:pPr>
            <a:r>
              <a:rPr lang="en-US" i="1" dirty="0" smtClean="0"/>
              <a:t>r</a:t>
            </a:r>
            <a:r>
              <a:rPr lang="en-US" baseline="-25000" dirty="0" smtClean="0"/>
              <a:t>d</a:t>
            </a:r>
            <a:r>
              <a:rPr lang="en-US" dirty="0" smtClean="0"/>
              <a:t> = 0.0526 (1 – 0.4) = 3.156%</a:t>
            </a:r>
          </a:p>
          <a:p>
            <a:pPr marL="9144" indent="0">
              <a:buNone/>
            </a:pPr>
            <a:r>
              <a:rPr lang="en-US" dirty="0" smtClean="0"/>
              <a:t>The cost of debt capital is 3.156%</a:t>
            </a:r>
          </a:p>
          <a:p>
            <a:pPr marL="9144" indent="0">
              <a:buNone/>
            </a:pPr>
            <a:r>
              <a:rPr lang="en-US" dirty="0" smtClean="0"/>
              <a:t> </a:t>
            </a:r>
            <a:endParaRPr lang="en-US" dirty="0"/>
          </a:p>
        </p:txBody>
      </p:sp>
      <p:sp>
        <p:nvSpPr>
          <p:cNvPr id="6" name="Content Placeholder 5"/>
          <p:cNvSpPr>
            <a:spLocks noGrp="1"/>
          </p:cNvSpPr>
          <p:nvPr>
            <p:ph sz="half" idx="2"/>
          </p:nvPr>
        </p:nvSpPr>
        <p:spPr/>
        <p:txBody>
          <a:bodyPr/>
          <a:lstStyle/>
          <a:p>
            <a:pPr marL="9144" indent="0">
              <a:buNone/>
            </a:pPr>
            <a:r>
              <a:rPr lang="en-US" b="1" i="1" dirty="0" smtClean="0"/>
              <a:t>Debt-Rating Approach</a:t>
            </a:r>
          </a:p>
          <a:p>
            <a:pPr marL="9144" indent="0">
              <a:buNone/>
            </a:pPr>
            <a:r>
              <a:rPr lang="en-US" dirty="0"/>
              <a:t>Consider a company that has </a:t>
            </a:r>
            <a:r>
              <a:rPr lang="en-US" dirty="0" err="1" smtClean="0"/>
              <a:t>nontraded</a:t>
            </a:r>
            <a:r>
              <a:rPr lang="en-US" dirty="0" smtClean="0"/>
              <a:t> $100 </a:t>
            </a:r>
            <a:r>
              <a:rPr lang="en-US" dirty="0"/>
              <a:t>million of debt outstanding that has </a:t>
            </a:r>
            <a:r>
              <a:rPr lang="en-US" dirty="0" smtClean="0"/>
              <a:t>a debt-rating of AA. The yield on AA debt is currently 6.2%. </a:t>
            </a:r>
            <a:r>
              <a:rPr lang="en-US" dirty="0"/>
              <a:t>What is the after-tax cost of debt if the marginal tax rate is 40%? </a:t>
            </a:r>
            <a:endParaRPr lang="en-US" dirty="0" smtClean="0"/>
          </a:p>
          <a:p>
            <a:pPr marL="9144" indent="0">
              <a:buNone/>
            </a:pPr>
            <a:endParaRPr lang="en-US" dirty="0" smtClean="0"/>
          </a:p>
          <a:p>
            <a:pPr marL="9144" indent="0">
              <a:buNone/>
            </a:pPr>
            <a:endParaRPr lang="en-US" dirty="0" smtClean="0"/>
          </a:p>
          <a:p>
            <a:pPr marL="9144" indent="0">
              <a:buNone/>
            </a:pPr>
            <a:r>
              <a:rPr lang="en-US" i="1" dirty="0" smtClean="0"/>
              <a:t>Solution:</a:t>
            </a:r>
          </a:p>
          <a:p>
            <a:pPr marL="9144" indent="0" algn="ctr">
              <a:buNone/>
            </a:pPr>
            <a:r>
              <a:rPr lang="en-US" i="1" dirty="0"/>
              <a:t>r</a:t>
            </a:r>
            <a:r>
              <a:rPr lang="en-US" baseline="-25000" dirty="0"/>
              <a:t>d</a:t>
            </a:r>
            <a:r>
              <a:rPr lang="en-US" dirty="0"/>
              <a:t> = </a:t>
            </a:r>
            <a:r>
              <a:rPr lang="en-US" dirty="0" smtClean="0"/>
              <a:t>0.062 </a:t>
            </a:r>
            <a:r>
              <a:rPr lang="en-US" dirty="0"/>
              <a:t>(1 – 0.4) = </a:t>
            </a:r>
            <a:r>
              <a:rPr lang="en-US" dirty="0" smtClean="0"/>
              <a:t>3.72%</a:t>
            </a:r>
          </a:p>
          <a:p>
            <a:pPr marL="9144" indent="0">
              <a:buNone/>
            </a:pPr>
            <a:r>
              <a:rPr lang="en-US" dirty="0" smtClean="0"/>
              <a:t>The cost of debt capital is 3.72%</a:t>
            </a:r>
            <a:endParaRPr lang="en-US" dirty="0"/>
          </a:p>
          <a:p>
            <a:pPr marL="9144" indent="0">
              <a:buNone/>
            </a:pP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14</a:t>
            </a:fld>
            <a:endParaRPr lang="en-US"/>
          </a:p>
        </p:txBody>
      </p:sp>
      <p:sp>
        <p:nvSpPr>
          <p:cNvPr id="7" name="TextBox 6"/>
          <p:cNvSpPr txBox="1"/>
          <p:nvPr/>
        </p:nvSpPr>
        <p:spPr>
          <a:xfrm>
            <a:off x="2209800" y="5867400"/>
            <a:ext cx="5562600" cy="685800"/>
          </a:xfrm>
          <a:prstGeom prst="rect">
            <a:avLst/>
          </a:prstGeom>
          <a:noFill/>
        </p:spPr>
        <p:txBody>
          <a:bodyPr wrap="square" rtlCol="0">
            <a:noAutofit/>
          </a:bodyPr>
          <a:lstStyle/>
          <a:p>
            <a:endParaRPr lang="en-US" dirty="0"/>
          </a:p>
        </p:txBody>
      </p:sp>
      <p:sp>
        <p:nvSpPr>
          <p:cNvPr id="8" name="TextBox 7"/>
          <p:cNvSpPr txBox="1"/>
          <p:nvPr/>
        </p:nvSpPr>
        <p:spPr>
          <a:xfrm>
            <a:off x="381000" y="5791200"/>
            <a:ext cx="8610600" cy="533400"/>
          </a:xfrm>
          <a:prstGeom prst="rect">
            <a:avLst/>
          </a:prstGeom>
          <a:noFill/>
        </p:spPr>
        <p:txBody>
          <a:bodyPr wrap="square" rtlCol="0">
            <a:noAutofit/>
          </a:bodyPr>
          <a:lstStyle/>
          <a:p>
            <a:r>
              <a:rPr lang="en-US" dirty="0" smtClean="0">
                <a:solidFill>
                  <a:srgbClr val="FF0000"/>
                </a:solidFill>
              </a:rPr>
              <a:t>CR: NOTICE THAT THERE IS NO DISCUSSION WHATSOEVER ON DEBT BEING RISKY AND EXPECTED RETURNS LOWER THAN “PROMISED” YIELDS</a:t>
            </a:r>
            <a:endParaRPr lang="en-US" dirty="0">
              <a:solidFill>
                <a:srgbClr val="FF0000"/>
              </a:solidFill>
            </a:endParaRPr>
          </a:p>
        </p:txBody>
      </p:sp>
    </p:spTree>
    <p:extLst>
      <p:ext uri="{BB962C8B-B14F-4D97-AF65-F5344CB8AC3E}">
        <p14:creationId xmlns:p14="http://schemas.microsoft.com/office/powerpoint/2010/main" val="15522238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Issues in estimating the cost of debt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cost of floating-rate debt is difficult because the cost depends not only on current </a:t>
            </a:r>
            <a:r>
              <a:rPr lang="en-US" dirty="0" smtClean="0"/>
              <a:t>rates but also </a:t>
            </a:r>
            <a:r>
              <a:rPr lang="en-US" dirty="0"/>
              <a:t>on future rates.</a:t>
            </a:r>
          </a:p>
          <a:p>
            <a:pPr lvl="1"/>
            <a:r>
              <a:rPr lang="en-US" dirty="0"/>
              <a:t>Possible approach: Use current term structure to estimate future rates.</a:t>
            </a:r>
          </a:p>
          <a:p>
            <a:r>
              <a:rPr lang="en-US" dirty="0"/>
              <a:t>Option-like features affect the cost of </a:t>
            </a:r>
            <a:r>
              <a:rPr lang="en-US" dirty="0" smtClean="0"/>
              <a:t>debt.</a:t>
            </a:r>
            <a:endParaRPr lang="en-US" dirty="0"/>
          </a:p>
          <a:p>
            <a:pPr lvl="1"/>
            <a:r>
              <a:rPr lang="en-US" dirty="0"/>
              <a:t>If the company already has debt with embedded options similar to what it may issue, then we can use the yield on current debt.</a:t>
            </a:r>
          </a:p>
          <a:p>
            <a:pPr lvl="1"/>
            <a:r>
              <a:rPr lang="en-US" dirty="0"/>
              <a:t>If the company is expected to alter the embedded options, then we would need </a:t>
            </a:r>
            <a:r>
              <a:rPr lang="en-US" dirty="0" smtClean="0"/>
              <a:t>to estimate </a:t>
            </a:r>
            <a:r>
              <a:rPr lang="en-US" dirty="0"/>
              <a:t>the yield on the debt with embedded options</a:t>
            </a:r>
            <a:r>
              <a:rPr lang="en-US" dirty="0" smtClean="0"/>
              <a:t>.</a:t>
            </a:r>
          </a:p>
          <a:p>
            <a:r>
              <a:rPr lang="en-US" dirty="0" smtClean="0"/>
              <a:t>Nonrated debt makes it difficult to determine the yield on similarly yielding debt if the company’s debt is not traded.</a:t>
            </a:r>
          </a:p>
          <a:p>
            <a:pPr lvl="1"/>
            <a:r>
              <a:rPr lang="en-US" dirty="0" smtClean="0"/>
              <a:t>Possible remedy: Estimate rating by using financial ratios.</a:t>
            </a:r>
          </a:p>
          <a:p>
            <a:r>
              <a:rPr lang="en-US" dirty="0" smtClean="0"/>
              <a:t>Leases are a form of debt, but there is no yield to maturity. </a:t>
            </a:r>
          </a:p>
          <a:p>
            <a:pPr lvl="1"/>
            <a:r>
              <a:rPr lang="en-US" dirty="0" smtClean="0"/>
              <a:t>Estimate by using the yield on other debt of the company.</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15</a:t>
            </a:fld>
            <a:endParaRPr lang="en-US"/>
          </a:p>
        </p:txBody>
      </p:sp>
    </p:spTree>
    <p:extLst>
      <p:ext uri="{BB962C8B-B14F-4D97-AF65-F5344CB8AC3E}">
        <p14:creationId xmlns:p14="http://schemas.microsoft.com/office/powerpoint/2010/main" val="36724450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Cost of Preferred Stock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9144" indent="0">
                  <a:buNone/>
                </a:pPr>
                <a:r>
                  <a:rPr lang="en-US" dirty="0" smtClean="0"/>
                  <a:t>The cost of preferred stock that is noncallable and nonconvertible is based on the perpetuity formula:</a:t>
                </a:r>
              </a:p>
              <a:p>
                <a:pPr marL="9144" indent="0" algn="r">
                  <a:buNone/>
                </a:pPr>
                <a:r>
                  <a:rPr lang="en-US" sz="2000" dirty="0" smtClean="0"/>
                  <a:t> </a:t>
                </a:r>
                <a14:m>
                  <m:oMath xmlns="" xmlns:m="http://schemas.openxmlformats.org/officeDocument/2006/math">
                    <m:sSub>
                      <m:sSubPr>
                        <m:ctrlPr>
                          <a:rPr lang="en-US" sz="2000" i="1" smtClean="0">
                            <a:latin typeface="Cambria Math"/>
                          </a:rPr>
                        </m:ctrlPr>
                      </m:sSubPr>
                      <m:e>
                        <m:r>
                          <a:rPr lang="en-US" sz="2000" b="0" i="1" smtClean="0">
                            <a:latin typeface="Cambria Math"/>
                          </a:rPr>
                          <m:t>𝑃</m:t>
                        </m:r>
                      </m:e>
                      <m:sub>
                        <m:r>
                          <a:rPr lang="en-US" sz="2000" b="0" i="1" smtClean="0">
                            <a:latin typeface="Cambria Math"/>
                          </a:rPr>
                          <m:t>𝑝</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𝐷</m:t>
                            </m:r>
                          </m:e>
                          <m:sub>
                            <m:r>
                              <a:rPr lang="en-US" sz="2000" b="0" i="1" smtClean="0">
                                <a:latin typeface="Cambria Math"/>
                              </a:rPr>
                              <m:t>𝑝</m:t>
                            </m:r>
                          </m:sub>
                        </m:sSub>
                      </m:num>
                      <m:den>
                        <m:sSub>
                          <m:sSubPr>
                            <m:ctrlPr>
                              <a:rPr lang="en-US" sz="2000" b="0" i="1" smtClean="0">
                                <a:latin typeface="Cambria Math"/>
                              </a:rPr>
                            </m:ctrlPr>
                          </m:sSubPr>
                          <m:e>
                            <m:r>
                              <a:rPr lang="en-US" sz="2000" b="0" i="1" smtClean="0">
                                <a:latin typeface="Cambria Math"/>
                              </a:rPr>
                              <m:t>𝑟</m:t>
                            </m:r>
                          </m:e>
                          <m:sub>
                            <m:r>
                              <a:rPr lang="en-US" sz="2000" b="0" i="1" smtClean="0">
                                <a:latin typeface="Cambria Math"/>
                              </a:rPr>
                              <m:t>𝑝</m:t>
                            </m:r>
                          </m:sub>
                        </m:sSub>
                      </m:den>
                    </m:f>
                  </m:oMath>
                </a14:m>
                <a:r>
                  <a:rPr lang="en-US" sz="2000" dirty="0" smtClean="0"/>
                  <a:t> 	→ 	</a:t>
                </a:r>
                <a14:m>
                  <m:oMath xmlns="" xmlns:m="http://schemas.openxmlformats.org/officeDocument/2006/math">
                    <m:sSub>
                      <m:sSubPr>
                        <m:ctrlPr>
                          <a:rPr lang="en-US" sz="2000" i="1" smtClean="0">
                            <a:latin typeface="Cambria Math"/>
                          </a:rPr>
                        </m:ctrlPr>
                      </m:sSubPr>
                      <m:e>
                        <m:r>
                          <a:rPr lang="en-US" sz="2000" b="0" i="1" smtClean="0">
                            <a:latin typeface="Cambria Math"/>
                          </a:rPr>
                          <m:t>𝑟</m:t>
                        </m:r>
                      </m:e>
                      <m:sub>
                        <m:r>
                          <a:rPr lang="en-US" sz="2000" b="0" i="1" smtClean="0">
                            <a:latin typeface="Cambria Math"/>
                          </a:rPr>
                          <m:t>𝑃</m:t>
                        </m:r>
                      </m:sub>
                    </m:sSub>
                    <m:r>
                      <a:rPr lang="en-US" sz="2000" b="0" i="1" smtClean="0">
                        <a:latin typeface="Cambria Math"/>
                      </a:rPr>
                      <m:t>= </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𝐷</m:t>
                            </m:r>
                          </m:e>
                          <m:sub>
                            <m:r>
                              <a:rPr lang="en-US" sz="2000" b="0" i="1" smtClean="0">
                                <a:latin typeface="Cambria Math"/>
                              </a:rPr>
                              <m:t>𝑝</m:t>
                            </m:r>
                          </m:sub>
                        </m:sSub>
                      </m:num>
                      <m:den>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𝑝</m:t>
                            </m:r>
                          </m:sub>
                        </m:sSub>
                      </m:den>
                    </m:f>
                  </m:oMath>
                </a14:m>
                <a:r>
                  <a:rPr lang="en-US" sz="2000" dirty="0" smtClean="0"/>
                  <a:t> 	</a:t>
                </a:r>
                <a:r>
                  <a:rPr lang="en-US" dirty="0" smtClean="0"/>
                  <a:t>	 (3-3)</a:t>
                </a:r>
              </a:p>
              <a:p>
                <a:pPr marL="9144" indent="0">
                  <a:buNone/>
                </a:pPr>
                <a:endParaRPr lang="en-US" dirty="0" smtClean="0"/>
              </a:p>
              <a:p>
                <a:pPr marL="9144" indent="0">
                  <a:buNone/>
                </a:pPr>
                <a:r>
                  <a:rPr lang="en-US" i="1" dirty="0" smtClean="0"/>
                  <a:t>Problem</a:t>
                </a:r>
                <a:endParaRPr lang="en-US" i="1" dirty="0"/>
              </a:p>
              <a:p>
                <a:pPr marL="210312" lvl="1" indent="0">
                  <a:buNone/>
                </a:pPr>
                <a:r>
                  <a:rPr lang="en-US" dirty="0" smtClean="0"/>
                  <a:t>Suppose a company has preferred stock outstanding that has a dividend of $1.25 per share and a price of $20. What is the company’s cost of preferred equity?</a:t>
                </a:r>
              </a:p>
              <a:p>
                <a:pPr marL="210312" lvl="1" indent="0">
                  <a:buNone/>
                </a:pPr>
                <a:endParaRPr lang="en-US" dirty="0" smtClean="0"/>
              </a:p>
              <a:p>
                <a:pPr marL="9144" indent="0">
                  <a:buNone/>
                </a:pPr>
                <a:endParaRPr lang="en-US" i="1" dirty="0" smtClean="0"/>
              </a:p>
              <a:p>
                <a:pPr marL="9144" indent="0">
                  <a:buNone/>
                </a:pPr>
                <a:r>
                  <a:rPr lang="en-US" i="1" dirty="0" smtClean="0"/>
                  <a:t>Solution</a:t>
                </a:r>
              </a:p>
              <a:p>
                <a:pPr marL="9144" indent="0">
                  <a:buNone/>
                </a:pPr>
                <a14:m>
                  <m:oMathPara xmlns="" xmlns:m="http://schemas.openxmlformats.org/officeDocument/2006/math">
                    <m:oMathParaPr>
                      <m:jc m:val="centerGroup"/>
                    </m:oMathParaPr>
                    <m:oMath xmlns:m="http://schemas.openxmlformats.org/officeDocument/2006/math">
                      <m:sSub>
                        <m:sSubPr>
                          <m:ctrlPr>
                            <a:rPr lang="en-US" i="1" smtClean="0">
                              <a:latin typeface="Cambria Math"/>
                            </a:rPr>
                          </m:ctrlPr>
                        </m:sSubPr>
                        <m:e>
                          <m:r>
                            <m:rPr>
                              <m:nor/>
                            </m:rPr>
                            <a:rPr lang="en-US" b="0" i="1" smtClean="0"/>
                            <m:t>r</m:t>
                          </m:r>
                        </m:e>
                        <m:sub>
                          <m:r>
                            <m:rPr>
                              <m:nor/>
                            </m:rPr>
                            <a:rPr lang="en-US" b="0" i="1" smtClean="0"/>
                            <m:t>p</m:t>
                          </m:r>
                        </m:sub>
                      </m:sSub>
                      <m:r>
                        <m:rPr>
                          <m:nor/>
                        </m:rPr>
                        <a:rPr lang="en-US" b="0" i="0" smtClean="0">
                          <a:latin typeface="Cambria Math"/>
                        </a:rPr>
                        <m:t> </m:t>
                      </m:r>
                      <m:r>
                        <m:rPr>
                          <m:nor/>
                        </m:rPr>
                        <a:rPr lang="en-US" b="0" i="0" smtClean="0"/>
                        <m:t>= </m:t>
                      </m:r>
                      <m:f>
                        <m:fPr>
                          <m:ctrlPr>
                            <a:rPr lang="en-US" b="0" i="1" smtClean="0">
                              <a:latin typeface="Cambria Math"/>
                            </a:rPr>
                          </m:ctrlPr>
                        </m:fPr>
                        <m:num>
                          <m:r>
                            <m:rPr>
                              <m:nor/>
                            </m:rPr>
                            <a:rPr lang="en-US" b="0" i="0" smtClean="0"/>
                            <m:t>$1.25</m:t>
                          </m:r>
                          <m:r>
                            <a:rPr lang="en-US" b="0" i="1" smtClean="0">
                              <a:latin typeface="Cambria Math"/>
                            </a:rPr>
                            <m:t> </m:t>
                          </m:r>
                        </m:num>
                        <m:den>
                          <m:r>
                            <m:rPr>
                              <m:nor/>
                            </m:rPr>
                            <a:rPr lang="en-US" b="0" i="0" smtClean="0"/>
                            <m:t>$20</m:t>
                          </m:r>
                        </m:den>
                      </m:f>
                      <m:r>
                        <m:rPr>
                          <m:nor/>
                        </m:rPr>
                        <a:rPr lang="en-US" b="0" i="0" smtClean="0">
                          <a:latin typeface="Cambria Math"/>
                        </a:rPr>
                        <m:t> </m:t>
                      </m:r>
                      <m:r>
                        <m:rPr>
                          <m:nor/>
                        </m:rPr>
                        <a:rPr lang="en-US" b="0" i="0" smtClean="0"/>
                        <m:t>= 0.0625, </m:t>
                      </m:r>
                      <m:r>
                        <m:rPr>
                          <m:nor/>
                        </m:rPr>
                        <a:rPr lang="en-US" b="0" i="0" smtClean="0"/>
                        <m:t>or</m:t>
                      </m:r>
                      <m:r>
                        <m:rPr>
                          <m:nor/>
                        </m:rPr>
                        <a:rPr lang="en-US" b="0" i="0" smtClean="0"/>
                        <m:t> 6.25%</m:t>
                      </m:r>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82" t="-646" r="-5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16</a:t>
            </a:fld>
            <a:endParaRPr lang="en-US"/>
          </a:p>
        </p:txBody>
      </p:sp>
    </p:spTree>
    <p:extLst>
      <p:ext uri="{BB962C8B-B14F-4D97-AF65-F5344CB8AC3E}">
        <p14:creationId xmlns:p14="http://schemas.microsoft.com/office/powerpoint/2010/main" val="3034506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Cost of Equity</a:t>
            </a:r>
            <a:endParaRPr lang="en-US" dirty="0"/>
          </a:p>
        </p:txBody>
      </p:sp>
      <p:sp>
        <p:nvSpPr>
          <p:cNvPr id="3" name="Content Placeholder 2"/>
          <p:cNvSpPr>
            <a:spLocks noGrp="1"/>
          </p:cNvSpPr>
          <p:nvPr>
            <p:ph idx="1"/>
          </p:nvPr>
        </p:nvSpPr>
        <p:spPr/>
        <p:txBody>
          <a:bodyPr/>
          <a:lstStyle/>
          <a:p>
            <a:pPr marL="9144" indent="0">
              <a:buNone/>
            </a:pPr>
            <a:r>
              <a:rPr lang="en-US" dirty="0" smtClean="0"/>
              <a:t>Methods of estimating the cost of equity:</a:t>
            </a:r>
          </a:p>
          <a:p>
            <a:pPr marL="352044" indent="-342900">
              <a:buFont typeface="+mj-lt"/>
              <a:buAutoNum type="arabicPeriod"/>
            </a:pPr>
            <a:r>
              <a:rPr lang="en-US" dirty="0" smtClean="0"/>
              <a:t>Capital asset pricing model</a:t>
            </a:r>
          </a:p>
          <a:p>
            <a:pPr marL="352044" indent="-342900">
              <a:buFont typeface="+mj-lt"/>
              <a:buAutoNum type="arabicPeriod"/>
            </a:pPr>
            <a:r>
              <a:rPr lang="en-US" dirty="0" smtClean="0"/>
              <a:t>Dividend discount model</a:t>
            </a:r>
          </a:p>
          <a:p>
            <a:pPr marL="352044" indent="-342900">
              <a:buFont typeface="+mj-lt"/>
              <a:buAutoNum type="arabicPeriod"/>
            </a:pPr>
            <a:r>
              <a:rPr lang="en-US" dirty="0" smtClean="0"/>
              <a:t>Bond yield plus risk premium</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17</a:t>
            </a:fld>
            <a:endParaRPr lang="en-US"/>
          </a:p>
        </p:txBody>
      </p:sp>
    </p:spTree>
    <p:extLst>
      <p:ext uri="{BB962C8B-B14F-4D97-AF65-F5344CB8AC3E}">
        <p14:creationId xmlns:p14="http://schemas.microsoft.com/office/powerpoint/2010/main" val="11948203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CAPM to estimate the </a:t>
            </a:r>
            <a:br>
              <a:rPr lang="en-US" dirty="0" smtClean="0"/>
            </a:br>
            <a:r>
              <a:rPr lang="en-US" dirty="0" smtClean="0"/>
              <a:t>Cost of Equity</a:t>
            </a:r>
            <a:endParaRPr lang="en-US" dirty="0"/>
          </a:p>
        </p:txBody>
      </p:sp>
      <p:sp>
        <p:nvSpPr>
          <p:cNvPr id="3" name="Content Placeholder 2"/>
          <p:cNvSpPr>
            <a:spLocks noGrp="1"/>
          </p:cNvSpPr>
          <p:nvPr>
            <p:ph idx="1"/>
          </p:nvPr>
        </p:nvSpPr>
        <p:spPr/>
        <p:txBody>
          <a:bodyPr>
            <a:normAutofit/>
          </a:bodyPr>
          <a:lstStyle/>
          <a:p>
            <a:pPr marL="9144" indent="0">
              <a:buNone/>
            </a:pPr>
            <a:r>
              <a:rPr lang="en-US" dirty="0" smtClean="0"/>
              <a:t>The capital asset pricing model (CAPM) states that the expected return on equity, </a:t>
            </a:r>
            <a:r>
              <a:rPr lang="en-US" i="1" dirty="0"/>
              <a:t>E</a:t>
            </a:r>
            <a:r>
              <a:rPr lang="en-US" dirty="0"/>
              <a:t>(</a:t>
            </a:r>
            <a:r>
              <a:rPr lang="en-US" i="1" dirty="0"/>
              <a:t>R</a:t>
            </a:r>
            <a:r>
              <a:rPr lang="en-US" i="1" baseline="-25000" dirty="0"/>
              <a:t>i</a:t>
            </a:r>
            <a:r>
              <a:rPr lang="en-US" dirty="0"/>
              <a:t>)</a:t>
            </a:r>
            <a:r>
              <a:rPr lang="en-US" dirty="0" smtClean="0"/>
              <a:t> , is the sum of the risk-free rate of interest, </a:t>
            </a:r>
            <a:r>
              <a:rPr lang="en-US" i="1" dirty="0" smtClean="0"/>
              <a:t>R</a:t>
            </a:r>
            <a:r>
              <a:rPr lang="en-US" i="1" baseline="-25000" dirty="0" smtClean="0"/>
              <a:t>F</a:t>
            </a:r>
            <a:r>
              <a:rPr lang="en-US" dirty="0" smtClean="0"/>
              <a:t>, and a premium for bearing market risk, </a:t>
            </a:r>
            <a:r>
              <a:rPr lang="en-US" dirty="0">
                <a:latin typeface="Symbol" pitchFamily="18" charset="2"/>
              </a:rPr>
              <a:t>b</a:t>
            </a:r>
            <a:r>
              <a:rPr lang="en-US" i="1" baseline="-25000" dirty="0"/>
              <a:t>i</a:t>
            </a:r>
            <a:r>
              <a:rPr lang="en-US" dirty="0"/>
              <a:t> [</a:t>
            </a:r>
            <a:r>
              <a:rPr lang="en-US" i="1" dirty="0"/>
              <a:t>E</a:t>
            </a:r>
            <a:r>
              <a:rPr lang="en-US" dirty="0"/>
              <a:t>(</a:t>
            </a:r>
            <a:r>
              <a:rPr lang="en-US" i="1" dirty="0"/>
              <a:t>R</a:t>
            </a:r>
            <a:r>
              <a:rPr lang="en-US" i="1" baseline="-25000" dirty="0"/>
              <a:t>M</a:t>
            </a:r>
            <a:r>
              <a:rPr lang="en-US" dirty="0"/>
              <a:t>)</a:t>
            </a:r>
            <a:r>
              <a:rPr lang="en-US" i="1" dirty="0"/>
              <a:t> </a:t>
            </a:r>
            <a:r>
              <a:rPr lang="en-US" dirty="0"/>
              <a:t>– </a:t>
            </a:r>
            <a:r>
              <a:rPr lang="en-US" i="1" dirty="0"/>
              <a:t>R</a:t>
            </a:r>
            <a:r>
              <a:rPr lang="en-US" i="1" baseline="-25000" dirty="0"/>
              <a:t>F</a:t>
            </a:r>
            <a:r>
              <a:rPr lang="en-US" dirty="0" smtClean="0"/>
              <a:t>]:</a:t>
            </a:r>
          </a:p>
          <a:p>
            <a:pPr marL="9144" indent="0">
              <a:buNone/>
            </a:pPr>
            <a:endParaRPr lang="en-US" dirty="0" smtClean="0"/>
          </a:p>
          <a:p>
            <a:pPr marL="9144" indent="0" algn="r">
              <a:buNone/>
            </a:pPr>
            <a:r>
              <a:rPr lang="en-US" i="1" dirty="0"/>
              <a:t>E</a:t>
            </a:r>
            <a:r>
              <a:rPr lang="en-US" dirty="0"/>
              <a:t>(</a:t>
            </a:r>
            <a:r>
              <a:rPr lang="en-US" i="1" dirty="0"/>
              <a:t>R</a:t>
            </a:r>
            <a:r>
              <a:rPr lang="en-US" i="1" baseline="-25000" dirty="0"/>
              <a:t>i</a:t>
            </a:r>
            <a:r>
              <a:rPr lang="en-US" dirty="0"/>
              <a:t>) = </a:t>
            </a:r>
            <a:r>
              <a:rPr lang="en-US" i="1" dirty="0"/>
              <a:t>R</a:t>
            </a:r>
            <a:r>
              <a:rPr lang="en-US" i="1" baseline="-25000" dirty="0"/>
              <a:t>F</a:t>
            </a:r>
            <a:r>
              <a:rPr lang="en-US" baseline="-25000" dirty="0"/>
              <a:t> </a:t>
            </a:r>
            <a:r>
              <a:rPr lang="en-US" dirty="0"/>
              <a:t>+ </a:t>
            </a:r>
            <a:r>
              <a:rPr lang="en-US" dirty="0">
                <a:latin typeface="Symbol" pitchFamily="18" charset="2"/>
              </a:rPr>
              <a:t>b</a:t>
            </a:r>
            <a:r>
              <a:rPr lang="en-US" i="1" baseline="-25000" dirty="0"/>
              <a:t>i</a:t>
            </a:r>
            <a:r>
              <a:rPr lang="en-US" dirty="0"/>
              <a:t> [</a:t>
            </a:r>
            <a:r>
              <a:rPr lang="en-US" i="1" dirty="0"/>
              <a:t>E</a:t>
            </a:r>
            <a:r>
              <a:rPr lang="en-US" dirty="0"/>
              <a:t>(</a:t>
            </a:r>
            <a:r>
              <a:rPr lang="en-US" i="1" dirty="0"/>
              <a:t>R</a:t>
            </a:r>
            <a:r>
              <a:rPr lang="en-US" i="1" baseline="-25000" dirty="0"/>
              <a:t>M</a:t>
            </a:r>
            <a:r>
              <a:rPr lang="en-US" dirty="0"/>
              <a:t>)</a:t>
            </a:r>
            <a:r>
              <a:rPr lang="en-US" i="1" dirty="0"/>
              <a:t> </a:t>
            </a:r>
            <a:r>
              <a:rPr lang="en-US" dirty="0"/>
              <a:t>– </a:t>
            </a:r>
            <a:r>
              <a:rPr lang="en-US" i="1" dirty="0"/>
              <a:t>R</a:t>
            </a:r>
            <a:r>
              <a:rPr lang="en-US" i="1" baseline="-25000" dirty="0"/>
              <a:t>F</a:t>
            </a:r>
            <a:r>
              <a:rPr lang="en-US" dirty="0"/>
              <a:t>]	</a:t>
            </a:r>
            <a:r>
              <a:rPr lang="en-US" dirty="0" smtClean="0"/>
              <a:t>			(3-4</a:t>
            </a:r>
            <a:r>
              <a:rPr lang="en-US" dirty="0"/>
              <a:t>)</a:t>
            </a:r>
          </a:p>
          <a:p>
            <a:pPr marL="210312" lvl="1" indent="0">
              <a:buNone/>
            </a:pPr>
            <a:r>
              <a:rPr lang="en-US" dirty="0" smtClean="0"/>
              <a:t>where</a:t>
            </a:r>
            <a:endParaRPr lang="en-US" dirty="0"/>
          </a:p>
          <a:p>
            <a:pPr marL="1608138" lvl="2" indent="-1209675">
              <a:buNone/>
            </a:pPr>
            <a:r>
              <a:rPr lang="en-US" dirty="0">
                <a:latin typeface="Symbol" pitchFamily="18" charset="2"/>
              </a:rPr>
              <a:t>b</a:t>
            </a:r>
            <a:r>
              <a:rPr lang="en-US" i="1" baseline="-25000" dirty="0"/>
              <a:t>i</a:t>
            </a:r>
            <a:r>
              <a:rPr lang="en-US" dirty="0"/>
              <a:t>	</a:t>
            </a:r>
            <a:r>
              <a:rPr lang="en-US" dirty="0" smtClean="0"/>
              <a:t>is </a:t>
            </a:r>
            <a:r>
              <a:rPr lang="en-US" dirty="0"/>
              <a:t>the </a:t>
            </a:r>
            <a:r>
              <a:rPr lang="en-US" dirty="0" smtClean="0"/>
              <a:t>return sensitivity of stock </a:t>
            </a:r>
            <a:r>
              <a:rPr lang="en-US" i="1" dirty="0" smtClean="0"/>
              <a:t>i</a:t>
            </a:r>
            <a:r>
              <a:rPr lang="en-US" dirty="0" smtClean="0"/>
              <a:t> to changes in the market return</a:t>
            </a:r>
          </a:p>
          <a:p>
            <a:pPr marL="1608138" lvl="2" indent="-1196975">
              <a:buNone/>
            </a:pPr>
            <a:r>
              <a:rPr lang="en-US" i="1" dirty="0" smtClean="0"/>
              <a:t>E</a:t>
            </a:r>
            <a:r>
              <a:rPr lang="en-US" dirty="0" smtClean="0"/>
              <a:t>(</a:t>
            </a:r>
            <a:r>
              <a:rPr lang="en-US" i="1" dirty="0" smtClean="0"/>
              <a:t>R</a:t>
            </a:r>
            <a:r>
              <a:rPr lang="en-US" i="1" baseline="-25000" dirty="0" smtClean="0"/>
              <a:t>M</a:t>
            </a:r>
            <a:r>
              <a:rPr lang="en-US" dirty="0" smtClean="0"/>
              <a:t>)	is the expected return on the market</a:t>
            </a:r>
          </a:p>
          <a:p>
            <a:pPr marL="1608138" lvl="2" indent="-1196975">
              <a:buNone/>
            </a:pPr>
            <a:r>
              <a:rPr lang="en-US" i="1" dirty="0" smtClean="0"/>
              <a:t>E</a:t>
            </a:r>
            <a:r>
              <a:rPr lang="en-US" dirty="0" smtClean="0"/>
              <a:t>(</a:t>
            </a:r>
            <a:r>
              <a:rPr lang="en-US" i="1" dirty="0" smtClean="0"/>
              <a:t>R</a:t>
            </a:r>
            <a:r>
              <a:rPr lang="en-US" i="1" baseline="-25000" dirty="0" smtClean="0"/>
              <a:t>M</a:t>
            </a:r>
            <a:r>
              <a:rPr lang="en-US" dirty="0" smtClean="0"/>
              <a:t>)</a:t>
            </a:r>
            <a:r>
              <a:rPr lang="en-US" i="1" dirty="0" smtClean="0"/>
              <a:t> </a:t>
            </a:r>
            <a:r>
              <a:rPr lang="en-US" dirty="0" smtClean="0"/>
              <a:t>– </a:t>
            </a:r>
            <a:r>
              <a:rPr lang="en-US" i="1" dirty="0" smtClean="0"/>
              <a:t>R</a:t>
            </a:r>
            <a:r>
              <a:rPr lang="en-US" i="1" baseline="-25000" dirty="0" smtClean="0"/>
              <a:t>F</a:t>
            </a:r>
            <a:r>
              <a:rPr lang="en-US" dirty="0" smtClean="0"/>
              <a:t>	is the expected market risk premium or </a:t>
            </a:r>
            <a:r>
              <a:rPr lang="en-US" b="1" dirty="0" smtClean="0"/>
              <a:t>equity risk premium </a:t>
            </a:r>
            <a:r>
              <a:rPr lang="en-US" dirty="0" smtClean="0"/>
              <a:t>(</a:t>
            </a:r>
            <a:r>
              <a:rPr lang="en-US" b="1" dirty="0" smtClean="0"/>
              <a:t>ERP</a:t>
            </a:r>
            <a:r>
              <a:rPr lang="en-US" dirty="0" smtClean="0"/>
              <a:t>)</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18</a:t>
            </a:fld>
            <a:endParaRPr lang="en-US"/>
          </a:p>
        </p:txBody>
      </p:sp>
    </p:spTree>
    <p:extLst>
      <p:ext uri="{BB962C8B-B14F-4D97-AF65-F5344CB8AC3E}">
        <p14:creationId xmlns:p14="http://schemas.microsoft.com/office/powerpoint/2010/main" val="4512133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Cost of Equity using the CAPM</a:t>
            </a:r>
            <a:endParaRPr lang="en-US" dirty="0"/>
          </a:p>
        </p:txBody>
      </p:sp>
      <p:sp>
        <p:nvSpPr>
          <p:cNvPr id="3" name="Content Placeholder 2"/>
          <p:cNvSpPr>
            <a:spLocks noGrp="1"/>
          </p:cNvSpPr>
          <p:nvPr>
            <p:ph idx="1"/>
          </p:nvPr>
        </p:nvSpPr>
        <p:spPr/>
        <p:txBody>
          <a:bodyPr/>
          <a:lstStyle/>
          <a:p>
            <a:pPr marL="9144" indent="0">
              <a:buNone/>
            </a:pPr>
            <a:r>
              <a:rPr lang="en-US" i="1" dirty="0" smtClean="0"/>
              <a:t>Problem:</a:t>
            </a:r>
            <a:endParaRPr lang="en-US" i="1" dirty="0"/>
          </a:p>
          <a:p>
            <a:pPr marL="210312" lvl="1" indent="0">
              <a:buNone/>
            </a:pPr>
            <a:r>
              <a:rPr lang="en-US" dirty="0"/>
              <a:t>If the </a:t>
            </a:r>
            <a:r>
              <a:rPr lang="en-US" dirty="0" smtClean="0"/>
              <a:t>risk-free </a:t>
            </a:r>
            <a:r>
              <a:rPr lang="en-US" dirty="0"/>
              <a:t>rate is 3%, the expected market risk premium is 5%, and the company’s stock beta is 1.2, what is the </a:t>
            </a:r>
            <a:r>
              <a:rPr lang="en-US" dirty="0" smtClean="0"/>
              <a:t>company’s cost </a:t>
            </a:r>
            <a:r>
              <a:rPr lang="en-US" dirty="0"/>
              <a:t>of equity? </a:t>
            </a:r>
            <a:endParaRPr lang="en-US" dirty="0" smtClean="0"/>
          </a:p>
          <a:p>
            <a:pPr marL="210312" lvl="1" indent="0">
              <a:buNone/>
            </a:pPr>
            <a:endParaRPr lang="en-US" dirty="0" smtClean="0"/>
          </a:p>
          <a:p>
            <a:pPr marL="210312" lvl="1" indent="0">
              <a:buNone/>
            </a:pPr>
            <a:endParaRPr lang="en-US" dirty="0"/>
          </a:p>
          <a:p>
            <a:pPr marL="9144" indent="0">
              <a:buNone/>
            </a:pPr>
            <a:r>
              <a:rPr lang="en-US" i="1" dirty="0" smtClean="0"/>
              <a:t>Solution:</a:t>
            </a:r>
            <a:endParaRPr lang="en-US" i="1" dirty="0"/>
          </a:p>
          <a:p>
            <a:pPr marL="210312" lvl="1" indent="0">
              <a:buNone/>
            </a:pPr>
            <a:r>
              <a:rPr lang="en-US" dirty="0"/>
              <a:t>Cost of equity = 0.03 + (1.2 × 0.05) = 0.03 + 0.06 = </a:t>
            </a:r>
            <a:r>
              <a:rPr lang="en-US" dirty="0" smtClean="0"/>
              <a:t>0.09, </a:t>
            </a:r>
            <a:r>
              <a:rPr lang="en-US" dirty="0"/>
              <a:t>or 9%</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19</a:t>
            </a:fld>
            <a:endParaRPr lang="en-US"/>
          </a:p>
        </p:txBody>
      </p:sp>
    </p:spTree>
    <p:extLst>
      <p:ext uri="{BB962C8B-B14F-4D97-AF65-F5344CB8AC3E}">
        <p14:creationId xmlns:p14="http://schemas.microsoft.com/office/powerpoint/2010/main" val="32722779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1. Introduction</a:t>
            </a:r>
            <a:endParaRPr lang="en-US" dirty="0"/>
          </a:p>
        </p:txBody>
      </p:sp>
      <p:sp>
        <p:nvSpPr>
          <p:cNvPr id="6" name="Content Placeholder 5"/>
          <p:cNvSpPr>
            <a:spLocks noGrp="1"/>
          </p:cNvSpPr>
          <p:nvPr>
            <p:ph idx="1"/>
          </p:nvPr>
        </p:nvSpPr>
        <p:spPr/>
        <p:txBody>
          <a:bodyPr/>
          <a:lstStyle/>
          <a:p>
            <a:r>
              <a:rPr lang="en-US" dirty="0" smtClean="0"/>
              <a:t>The </a:t>
            </a:r>
            <a:r>
              <a:rPr lang="en-US" b="1" dirty="0" smtClean="0"/>
              <a:t>cost of capital </a:t>
            </a:r>
            <a:r>
              <a:rPr lang="en-US" dirty="0" smtClean="0"/>
              <a:t>is the cost of using the funds of creditors and owners.</a:t>
            </a:r>
          </a:p>
          <a:p>
            <a:r>
              <a:rPr lang="en-US" dirty="0" smtClean="0"/>
              <a:t>Creating value requires investing in capital projects that provide a return greater than the project’s cost of capital.</a:t>
            </a:r>
          </a:p>
          <a:p>
            <a:pPr lvl="1"/>
            <a:r>
              <a:rPr lang="en-US" dirty="0" smtClean="0"/>
              <a:t>When we view the firm as a whole, the firm creates value when it provides a return greater than its cost of capital.</a:t>
            </a:r>
          </a:p>
          <a:p>
            <a:r>
              <a:rPr lang="en-US" dirty="0" smtClean="0"/>
              <a:t>Estimating the cost of capital is challenging.</a:t>
            </a:r>
          </a:p>
          <a:p>
            <a:pPr lvl="1"/>
            <a:r>
              <a:rPr lang="en-US" dirty="0" smtClean="0"/>
              <a:t>We must estimate it because it cannot be observed.</a:t>
            </a:r>
          </a:p>
          <a:p>
            <a:pPr lvl="1"/>
            <a:r>
              <a:rPr lang="en-US" dirty="0" smtClean="0"/>
              <a:t>We must make a number of assumptions.</a:t>
            </a:r>
          </a:p>
          <a:p>
            <a:pPr lvl="1"/>
            <a:r>
              <a:rPr lang="en-US" dirty="0" smtClean="0"/>
              <a:t>For a given project, a firm’s financial manager must estimate its cost of capital.</a:t>
            </a:r>
            <a:endParaRPr lang="en-US" dirty="0"/>
          </a:p>
        </p:txBody>
      </p:sp>
      <p:sp>
        <p:nvSpPr>
          <p:cNvPr id="3" name="Footer Placeholder 2"/>
          <p:cNvSpPr>
            <a:spLocks noGrp="1"/>
          </p:cNvSpPr>
          <p:nvPr>
            <p:ph type="ftr" sz="quarter" idx="11"/>
          </p:nvPr>
        </p:nvSpPr>
        <p:spPr/>
        <p:txBody>
          <a:bodyPr/>
          <a:lstStyle/>
          <a:p>
            <a:r>
              <a:rPr lang="en-US" dirty="0" smtClean="0"/>
              <a:t>Copyright © 2013 CFA Institute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2</a:t>
            </a:fld>
            <a:endParaRPr lang="en-US"/>
          </a:p>
        </p:txBody>
      </p:sp>
    </p:spTree>
    <p:extLst>
      <p:ext uri="{BB962C8B-B14F-4D97-AF65-F5344CB8AC3E}">
        <p14:creationId xmlns:p14="http://schemas.microsoft.com/office/powerpoint/2010/main" val="29241311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Alternatives to the CAPM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763000" cy="4724399"/>
              </a:xfrm>
            </p:spPr>
            <p:txBody>
              <a:bodyPr>
                <a:normAutofit/>
              </a:bodyPr>
              <a:lstStyle/>
              <a:p>
                <a:r>
                  <a:rPr lang="en-US" dirty="0" smtClean="0"/>
                  <a:t>Alternative models </a:t>
                </a:r>
                <a:r>
                  <a:rPr lang="en-US" dirty="0"/>
                  <a:t>may be used to capture expected returns to risk factors not incorporated in the CAPM</a:t>
                </a:r>
                <a:r>
                  <a:rPr lang="en-US" dirty="0" smtClean="0"/>
                  <a:t>. For example, we can use a factor model to estimate the cost of equity:</a:t>
                </a:r>
              </a:p>
              <a:p>
                <a:pPr marL="210312" lvl="1" indent="0" algn="r">
                  <a:buNone/>
                </a:pPr>
                <a:r>
                  <a:rPr lang="en-US" i="1" dirty="0" smtClean="0"/>
                  <a:t>E</a:t>
                </a:r>
                <a:r>
                  <a:rPr lang="en-US" dirty="0" smtClean="0"/>
                  <a:t>(</a:t>
                </a:r>
                <a:r>
                  <a:rPr lang="en-US" i="1" dirty="0" smtClean="0"/>
                  <a:t>R</a:t>
                </a:r>
                <a:r>
                  <a:rPr lang="en-US" i="1" baseline="-25000" dirty="0" smtClean="0"/>
                  <a:t>i</a:t>
                </a:r>
                <a:r>
                  <a:rPr lang="en-US" dirty="0"/>
                  <a:t>) = </a:t>
                </a:r>
                <a:r>
                  <a:rPr lang="en-US" i="1" dirty="0"/>
                  <a:t>R</a:t>
                </a:r>
                <a:r>
                  <a:rPr lang="en-US" i="1" baseline="-25000" dirty="0"/>
                  <a:t>F</a:t>
                </a:r>
                <a:r>
                  <a:rPr lang="en-US" dirty="0"/>
                  <a:t> + </a:t>
                </a:r>
                <a:r>
                  <a:rPr lang="en-US" dirty="0" smtClean="0">
                    <a:latin typeface="Symbol" pitchFamily="18" charset="2"/>
                  </a:rPr>
                  <a:t>b</a:t>
                </a:r>
                <a:r>
                  <a:rPr lang="en-US" i="1" baseline="-25000" dirty="0" smtClean="0"/>
                  <a:t>i</a:t>
                </a:r>
                <a:r>
                  <a:rPr lang="en-US" baseline="-25000" dirty="0" smtClean="0"/>
                  <a:t>1</a:t>
                </a:r>
                <a14:m>
                  <m:oMath xmlns="" xmlns:m="http://schemas.openxmlformats.org/officeDocument/2006/math">
                    <m:d>
                      <m:dPr>
                        <m:ctrlPr>
                          <a:rPr lang="en-US" sz="1400" i="1" smtClean="0">
                            <a:latin typeface="Cambria Math"/>
                          </a:rPr>
                        </m:ctrlPr>
                      </m:dPr>
                      <m:e>
                        <m:m>
                          <m:mPr>
                            <m:mcs>
                              <m:mc>
                                <m:mcPr>
                                  <m:count m:val="1"/>
                                  <m:mcJc m:val="center"/>
                                </m:mcPr>
                              </m:mc>
                            </m:mcs>
                            <m:ctrlPr>
                              <a:rPr lang="en-US" sz="1400" i="1">
                                <a:latin typeface="Cambria Math"/>
                              </a:rPr>
                            </m:ctrlPr>
                          </m:mPr>
                          <m:mr>
                            <m:e>
                              <m:r>
                                <m:rPr>
                                  <m:nor/>
                                  <m:brk m:alnAt="7"/>
                                </m:rPr>
                                <a:rPr lang="en-US" sz="1400" i="0"/>
                                <m:t>F</m:t>
                              </m:r>
                              <m:r>
                                <m:rPr>
                                  <m:nor/>
                                </m:rPr>
                                <a:rPr lang="en-US" sz="1400" i="0"/>
                                <m:t>actor</m:t>
                              </m:r>
                              <m:r>
                                <m:rPr>
                                  <m:nor/>
                                </m:rPr>
                                <a:rPr lang="en-US" sz="1400" i="0"/>
                                <m:t> </m:t>
                              </m:r>
                              <m:r>
                                <m:rPr>
                                  <m:nor/>
                                </m:rPr>
                                <a:rPr lang="en-US" sz="1400" i="0"/>
                                <m:t>risk</m:t>
                              </m:r>
                            </m:e>
                          </m:mr>
                          <m:mr>
                            <m:e>
                              <m:r>
                                <m:rPr>
                                  <m:nor/>
                                </m:rPr>
                                <a:rPr lang="en-US" sz="1400" i="0"/>
                                <m:t>premium</m:t>
                              </m:r>
                            </m:e>
                          </m:mr>
                        </m:m>
                      </m:e>
                    </m:d>
                  </m:oMath>
                </a14:m>
                <a:r>
                  <a:rPr lang="en-US" baseline="-25000" dirty="0" smtClean="0"/>
                  <a:t>1</a:t>
                </a:r>
                <a:r>
                  <a:rPr lang="en-US" i="1" dirty="0" smtClean="0"/>
                  <a:t> + </a:t>
                </a:r>
                <a:r>
                  <a:rPr lang="en-US" dirty="0" smtClean="0">
                    <a:latin typeface="Symbol" pitchFamily="18" charset="2"/>
                  </a:rPr>
                  <a:t>b</a:t>
                </a:r>
                <a:r>
                  <a:rPr lang="en-US" i="1" baseline="-25000" dirty="0" smtClean="0"/>
                  <a:t>i</a:t>
                </a:r>
                <a:r>
                  <a:rPr lang="en-US" baseline="-25000" dirty="0" smtClean="0"/>
                  <a:t>2</a:t>
                </a:r>
                <a14:m>
                  <m:oMath xmlns="" xmlns:m="http://schemas.openxmlformats.org/officeDocument/2006/math">
                    <m:d>
                      <m:dPr>
                        <m:ctrlPr>
                          <a:rPr lang="en-US" sz="1400" i="1">
                            <a:latin typeface="Cambria Math"/>
                          </a:rPr>
                        </m:ctrlPr>
                      </m:dPr>
                      <m:e>
                        <m:m>
                          <m:mPr>
                            <m:mcs>
                              <m:mc>
                                <m:mcPr>
                                  <m:count m:val="1"/>
                                  <m:mcJc m:val="center"/>
                                </m:mcPr>
                              </m:mc>
                            </m:mcs>
                            <m:ctrlPr>
                              <a:rPr lang="en-US" sz="1400" i="1">
                                <a:latin typeface="Cambria Math"/>
                              </a:rPr>
                            </m:ctrlPr>
                          </m:mPr>
                          <m:mr>
                            <m:e>
                              <m:r>
                                <m:rPr>
                                  <m:nor/>
                                  <m:brk m:alnAt="7"/>
                                </m:rPr>
                                <a:rPr lang="en-US" sz="1400"/>
                                <m:t>F</m:t>
                              </m:r>
                              <m:r>
                                <m:rPr>
                                  <m:nor/>
                                </m:rPr>
                                <a:rPr lang="en-US" sz="1400"/>
                                <m:t>actor</m:t>
                              </m:r>
                              <m:r>
                                <m:rPr>
                                  <m:nor/>
                                </m:rPr>
                                <a:rPr lang="en-US" sz="1400"/>
                                <m:t> </m:t>
                              </m:r>
                              <m:r>
                                <m:rPr>
                                  <m:nor/>
                                </m:rPr>
                                <a:rPr lang="en-US" sz="1400"/>
                                <m:t>risk</m:t>
                              </m:r>
                            </m:e>
                          </m:mr>
                          <m:mr>
                            <m:e>
                              <m:r>
                                <m:rPr>
                                  <m:nor/>
                                </m:rPr>
                                <a:rPr lang="en-US" sz="1400"/>
                                <m:t>premium</m:t>
                              </m:r>
                            </m:e>
                          </m:mr>
                        </m:m>
                      </m:e>
                    </m:d>
                    <m:r>
                      <a:rPr lang="en-US" sz="1400" i="1">
                        <a:latin typeface="Cambria Math"/>
                      </a:rPr>
                      <m:t> </m:t>
                    </m:r>
                  </m:oMath>
                </a14:m>
                <a:r>
                  <a:rPr lang="en-US" baseline="-25000" dirty="0" smtClean="0"/>
                  <a:t>2</a:t>
                </a:r>
                <a:r>
                  <a:rPr lang="en-US" dirty="0" smtClean="0"/>
                  <a:t> </a:t>
                </a:r>
                <a:r>
                  <a:rPr lang="en-US" dirty="0"/>
                  <a:t>+ </a:t>
                </a:r>
                <a:r>
                  <a:rPr lang="en-US" dirty="0" smtClean="0"/>
                  <a:t>… </a:t>
                </a:r>
                <a:r>
                  <a:rPr lang="en-US" i="1" dirty="0" smtClean="0"/>
                  <a:t>+ </a:t>
                </a:r>
                <a:r>
                  <a:rPr lang="en-US" dirty="0" smtClean="0"/>
                  <a:t>β</a:t>
                </a:r>
                <a:r>
                  <a:rPr lang="en-US" i="1" baseline="-25000" dirty="0" err="1" smtClean="0"/>
                  <a:t>ij</a:t>
                </a:r>
                <a14:m>
                  <m:oMath xmlns="" xmlns:m="http://schemas.openxmlformats.org/officeDocument/2006/math">
                    <m:d>
                      <m:dPr>
                        <m:ctrlPr>
                          <a:rPr lang="en-US" sz="1400" i="1">
                            <a:latin typeface="Cambria Math"/>
                          </a:rPr>
                        </m:ctrlPr>
                      </m:dPr>
                      <m:e>
                        <m:m>
                          <m:mPr>
                            <m:mcs>
                              <m:mc>
                                <m:mcPr>
                                  <m:count m:val="1"/>
                                  <m:mcJc m:val="center"/>
                                </m:mcPr>
                              </m:mc>
                            </m:mcs>
                            <m:ctrlPr>
                              <a:rPr lang="en-US" sz="1400" i="1">
                                <a:latin typeface="Cambria Math"/>
                              </a:rPr>
                            </m:ctrlPr>
                          </m:mPr>
                          <m:mr>
                            <m:e>
                              <m:r>
                                <m:rPr>
                                  <m:nor/>
                                  <m:brk m:alnAt="7"/>
                                </m:rPr>
                                <a:rPr lang="en-US" sz="1400"/>
                                <m:t>F</m:t>
                              </m:r>
                              <m:r>
                                <m:rPr>
                                  <m:nor/>
                                </m:rPr>
                                <a:rPr lang="en-US" sz="1400"/>
                                <m:t>actor</m:t>
                              </m:r>
                              <m:r>
                                <m:rPr>
                                  <m:nor/>
                                </m:rPr>
                                <a:rPr lang="en-US" sz="1400"/>
                                <m:t> </m:t>
                              </m:r>
                              <m:r>
                                <m:rPr>
                                  <m:nor/>
                                </m:rPr>
                                <a:rPr lang="en-US" sz="1400"/>
                                <m:t>risk</m:t>
                              </m:r>
                            </m:e>
                          </m:mr>
                          <m:mr>
                            <m:e>
                              <m:r>
                                <m:rPr>
                                  <m:nor/>
                                </m:rPr>
                                <a:rPr lang="en-US" sz="1400"/>
                                <m:t>premium</m:t>
                              </m:r>
                            </m:e>
                          </m:mr>
                        </m:m>
                      </m:e>
                    </m:d>
                  </m:oMath>
                </a14:m>
                <a:r>
                  <a:rPr lang="en-US" i="1" baseline="-25000" dirty="0" smtClean="0"/>
                  <a:t>j</a:t>
                </a:r>
                <a:r>
                  <a:rPr lang="en-US" i="1" baseline="-25000" dirty="0"/>
                  <a:t>	</a:t>
                </a:r>
                <a:r>
                  <a:rPr lang="en-US" dirty="0" smtClean="0"/>
                  <a:t>(3-5</a:t>
                </a:r>
                <a:r>
                  <a:rPr lang="en-US" dirty="0"/>
                  <a:t>)</a:t>
                </a:r>
              </a:p>
              <a:p>
                <a:pPr marL="210312" lvl="1" indent="0">
                  <a:buNone/>
                </a:pPr>
                <a:r>
                  <a:rPr lang="en-US" dirty="0"/>
                  <a:t>where</a:t>
                </a:r>
              </a:p>
              <a:p>
                <a:pPr marL="1652588" lvl="1" indent="-1444625">
                  <a:buNone/>
                </a:pPr>
                <a:r>
                  <a:rPr lang="en-US" dirty="0"/>
                  <a:t>β</a:t>
                </a:r>
                <a:r>
                  <a:rPr lang="en-US" i="1" baseline="-25000" dirty="0"/>
                  <a:t>ij</a:t>
                </a:r>
                <a:r>
                  <a:rPr lang="en-US" dirty="0"/>
                  <a:t> </a:t>
                </a:r>
                <a:r>
                  <a:rPr lang="en-US" dirty="0" smtClean="0"/>
                  <a:t>	= </a:t>
                </a:r>
                <a:r>
                  <a:rPr lang="en-US" dirty="0"/>
                  <a:t>stock </a:t>
                </a:r>
                <a:r>
                  <a:rPr lang="en-US" i="1" dirty="0"/>
                  <a:t>i</a:t>
                </a:r>
                <a:r>
                  <a:rPr lang="en-US" dirty="0"/>
                  <a:t>’s sensitivity to changes in the </a:t>
                </a:r>
                <a:r>
                  <a:rPr lang="en-US" i="1" dirty="0" err="1"/>
                  <a:t>j</a:t>
                </a:r>
                <a:r>
                  <a:rPr lang="en-US" dirty="0" err="1"/>
                  <a:t>th</a:t>
                </a:r>
                <a:r>
                  <a:rPr lang="en-US" dirty="0"/>
                  <a:t> factor</a:t>
                </a:r>
              </a:p>
              <a:p>
                <a:pPr marL="1652588" lvl="1" indent="-1444625">
                  <a:buNone/>
                </a:pPr>
                <a14:m>
                  <m:oMath xmlns="" xmlns:m="http://schemas.openxmlformats.org/officeDocument/2006/math">
                    <m:d>
                      <m:dPr>
                        <m:ctrlPr>
                          <a:rPr lang="en-US" sz="1400" i="1">
                            <a:latin typeface="Cambria Math"/>
                          </a:rPr>
                        </m:ctrlPr>
                      </m:dPr>
                      <m:e>
                        <m:m>
                          <m:mPr>
                            <m:mcs>
                              <m:mc>
                                <m:mcPr>
                                  <m:count m:val="1"/>
                                  <m:mcJc m:val="center"/>
                                </m:mcPr>
                              </m:mc>
                            </m:mcs>
                            <m:ctrlPr>
                              <a:rPr lang="en-US" sz="1400" i="1">
                                <a:latin typeface="Cambria Math"/>
                              </a:rPr>
                            </m:ctrlPr>
                          </m:mPr>
                          <m:mr>
                            <m:e>
                              <m:r>
                                <m:rPr>
                                  <m:nor/>
                                  <m:brk m:alnAt="7"/>
                                </m:rPr>
                                <a:rPr lang="en-US" sz="1400"/>
                                <m:t>F</m:t>
                              </m:r>
                              <m:r>
                                <m:rPr>
                                  <m:nor/>
                                </m:rPr>
                                <a:rPr lang="en-US" sz="1400"/>
                                <m:t>actor</m:t>
                              </m:r>
                              <m:r>
                                <m:rPr>
                                  <m:nor/>
                                </m:rPr>
                                <a:rPr lang="en-US" sz="1400"/>
                                <m:t> </m:t>
                              </m:r>
                              <m:r>
                                <m:rPr>
                                  <m:nor/>
                                </m:rPr>
                                <a:rPr lang="en-US" sz="1400"/>
                                <m:t>risk</m:t>
                              </m:r>
                            </m:e>
                          </m:mr>
                          <m:mr>
                            <m:e>
                              <m:r>
                                <m:rPr>
                                  <m:nor/>
                                </m:rPr>
                                <a:rPr lang="en-US" sz="1400"/>
                                <m:t>premium</m:t>
                              </m:r>
                            </m:e>
                          </m:mr>
                        </m:m>
                      </m:e>
                    </m:d>
                    <m:r>
                      <a:rPr lang="en-US" sz="1400" i="1">
                        <a:latin typeface="Cambria Math"/>
                      </a:rPr>
                      <m:t> </m:t>
                    </m:r>
                  </m:oMath>
                </a14:m>
                <a:r>
                  <a:rPr lang="en-US" i="1" baseline="-25000" dirty="0" smtClean="0"/>
                  <a:t>j</a:t>
                </a:r>
                <a:r>
                  <a:rPr lang="en-US" dirty="0"/>
                  <a:t>	=</a:t>
                </a:r>
                <a:r>
                  <a:rPr lang="en-US" dirty="0" smtClean="0"/>
                  <a:t> the expected </a:t>
                </a:r>
                <a:r>
                  <a:rPr lang="en-US" dirty="0"/>
                  <a:t>risk premium for the </a:t>
                </a:r>
                <a:r>
                  <a:rPr lang="en-US" i="1" dirty="0" err="1"/>
                  <a:t>j</a:t>
                </a:r>
                <a:r>
                  <a:rPr lang="en-US" dirty="0" err="1"/>
                  <a:t>th</a:t>
                </a:r>
                <a:r>
                  <a:rPr lang="en-US" dirty="0"/>
                  <a:t> </a:t>
                </a:r>
                <a:r>
                  <a:rPr lang="en-US" dirty="0" smtClean="0"/>
                  <a:t>factor</a:t>
                </a:r>
              </a:p>
              <a:p>
                <a:r>
                  <a:rPr lang="en-US" dirty="0" smtClean="0"/>
                  <a:t>We can also use the </a:t>
                </a:r>
                <a:r>
                  <a:rPr lang="en-US" b="1" dirty="0" smtClean="0"/>
                  <a:t>historical equity risk premium approach</a:t>
                </a:r>
                <a:r>
                  <a:rPr lang="en-US" dirty="0" smtClean="0"/>
                  <a:t>, which requires estimating the average annual return over a historical period.</a:t>
                </a:r>
              </a:p>
              <a:p>
                <a:pPr lvl="1"/>
                <a:r>
                  <a:rPr lang="en-US" dirty="0" smtClean="0"/>
                  <a:t>Issues:</a:t>
                </a:r>
              </a:p>
              <a:p>
                <a:pPr lvl="2"/>
                <a:r>
                  <a:rPr lang="en-US" dirty="0" smtClean="0"/>
                  <a:t>Level of risk of stocks may change.</a:t>
                </a:r>
              </a:p>
              <a:p>
                <a:pPr lvl="2"/>
                <a:r>
                  <a:rPr lang="en-US" dirty="0" smtClean="0"/>
                  <a:t>Risk aversion of investors may change.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763000" cy="4724399"/>
              </a:xfrm>
              <a:blipFill rotWithShape="1">
                <a:blip r:embed="rId3"/>
                <a:stretch>
                  <a:fillRect l="-418" t="-646" r="-9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20</a:t>
            </a:fld>
            <a:endParaRPr lang="en-US"/>
          </a:p>
        </p:txBody>
      </p:sp>
    </p:spTree>
    <p:extLst>
      <p:ext uri="{BB962C8B-B14F-4D97-AF65-F5344CB8AC3E}">
        <p14:creationId xmlns:p14="http://schemas.microsoft.com/office/powerpoint/2010/main" val="22198732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Dividend Valuation Model to Estimate the Cost of Equity</a:t>
            </a:r>
            <a:endParaRPr lang="en-US" dirty="0"/>
          </a:p>
        </p:txBody>
      </p:sp>
      <p:sp>
        <p:nvSpPr>
          <p:cNvPr id="3" name="Content Placeholder 2"/>
          <p:cNvSpPr>
            <a:spLocks noGrp="1"/>
          </p:cNvSpPr>
          <p:nvPr>
            <p:ph idx="1"/>
          </p:nvPr>
        </p:nvSpPr>
        <p:spPr>
          <a:xfrm>
            <a:off x="0" y="1752600"/>
            <a:ext cx="8991600" cy="4419600"/>
          </a:xfrm>
        </p:spPr>
        <p:txBody>
          <a:bodyPr>
            <a:normAutofit/>
          </a:bodyPr>
          <a:lstStyle/>
          <a:p>
            <a:r>
              <a:rPr lang="en-US" dirty="0" smtClean="0"/>
              <a:t>The </a:t>
            </a:r>
            <a:r>
              <a:rPr lang="en-US" b="1" dirty="0" smtClean="0"/>
              <a:t>dividend discount model (</a:t>
            </a:r>
            <a:r>
              <a:rPr lang="en-US" b="1" dirty="0" err="1" smtClean="0"/>
              <a:t>DDM</a:t>
            </a:r>
            <a:r>
              <a:rPr lang="en-US" b="1" dirty="0" smtClean="0"/>
              <a:t>) </a:t>
            </a:r>
            <a:r>
              <a:rPr lang="en-US" dirty="0" smtClean="0"/>
              <a:t>assumes that the value of a stock today is the present value of all future dividends, discounted at the required rate of return.</a:t>
            </a:r>
          </a:p>
          <a:p>
            <a:r>
              <a:rPr lang="en-US" dirty="0" smtClean="0"/>
              <a:t>Assuming a constant growth in dividends</a:t>
            </a:r>
            <a:r>
              <a:rPr lang="en-US" dirty="0"/>
              <a:t>:</a:t>
            </a:r>
            <a:endParaRPr lang="en-US" dirty="0" smtClean="0"/>
          </a:p>
          <a:p>
            <a:pPr marL="9144" indent="0" algn="ctr">
              <a:buNone/>
            </a:pPr>
            <a:r>
              <a:rPr lang="en-US" dirty="0" smtClean="0"/>
              <a:t> 	</a:t>
            </a:r>
            <a:r>
              <a:rPr lang="en-US" dirty="0" smtClean="0"/>
              <a:t>P=DPS/(Re-g)</a:t>
            </a:r>
            <a:r>
              <a:rPr lang="en-US" dirty="0" smtClean="0"/>
              <a:t>				</a:t>
            </a:r>
          </a:p>
          <a:p>
            <a:pPr marL="210312" lvl="1" indent="0">
              <a:buNone/>
            </a:pPr>
            <a:r>
              <a:rPr lang="en-US" dirty="0" smtClean="0"/>
              <a:t>which we can rearrange to solve for the required rate of return:</a:t>
            </a:r>
          </a:p>
          <a:p>
            <a:pPr marL="9144" indent="0" algn="ctr">
              <a:buNone/>
            </a:pPr>
            <a:r>
              <a:rPr lang="en-US" dirty="0" smtClean="0"/>
              <a:t>	</a:t>
            </a:r>
            <a:r>
              <a:rPr lang="en-US" dirty="0"/>
              <a:t> </a:t>
            </a:r>
            <a:r>
              <a:rPr lang="en-US" dirty="0" smtClean="0"/>
              <a:t> 			</a:t>
            </a:r>
            <a:r>
              <a:rPr lang="en-US" dirty="0" smtClean="0"/>
              <a:t>Re=DPS/</a:t>
            </a:r>
            <a:r>
              <a:rPr lang="en-US" dirty="0" err="1" smtClean="0"/>
              <a:t>P+g</a:t>
            </a:r>
            <a:r>
              <a:rPr lang="en-US" dirty="0" smtClean="0"/>
              <a:t>	(3-6)</a:t>
            </a:r>
          </a:p>
          <a:p>
            <a:r>
              <a:rPr lang="en-US" dirty="0" smtClean="0"/>
              <a:t>We can estimate the growth rate, </a:t>
            </a:r>
            <a:r>
              <a:rPr lang="en-US" i="1" dirty="0" smtClean="0"/>
              <a:t>g</a:t>
            </a:r>
            <a:r>
              <a:rPr lang="en-US" dirty="0" smtClean="0"/>
              <a:t>, by using third-party estimates of the company’s dividend growth or estimating the company’s sustainable growth.</a:t>
            </a:r>
          </a:p>
          <a:p>
            <a:r>
              <a:rPr lang="en-US" dirty="0" smtClean="0"/>
              <a:t>The sustainable growth is the product of the return on equity (ROE) and the retention rate (1 minus the dividend payout ratio, or ): </a:t>
            </a:r>
          </a:p>
          <a:p>
            <a:pPr marL="9144" indent="0" algn="ctr">
              <a:buNone/>
            </a:pPr>
            <a:r>
              <a:rPr lang="en-US" dirty="0" smtClean="0"/>
              <a:t>g=</a:t>
            </a:r>
            <a:r>
              <a:rPr lang="en-US" dirty="0" smtClean="0"/>
              <a:t> ROE * retention rate</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21</a:t>
            </a:fld>
            <a:endParaRPr lang="en-US"/>
          </a:p>
        </p:txBody>
      </p:sp>
    </p:spTree>
    <p:extLst>
      <p:ext uri="{BB962C8B-B14F-4D97-AF65-F5344CB8AC3E}">
        <p14:creationId xmlns:p14="http://schemas.microsoft.com/office/powerpoint/2010/main" val="32404754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the DDM to estimate the</a:t>
            </a:r>
            <a:br>
              <a:rPr lang="en-US" dirty="0" smtClean="0"/>
            </a:br>
            <a:r>
              <a:rPr lang="en-US" dirty="0" smtClean="0"/>
              <a:t>cost of Equity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9144" indent="0">
                  <a:buNone/>
                </a:pPr>
                <a:r>
                  <a:rPr lang="en-US" i="1" dirty="0" smtClean="0"/>
                  <a:t>Problem</a:t>
                </a:r>
              </a:p>
              <a:p>
                <a:pPr marL="9144" indent="0">
                  <a:buNone/>
                </a:pPr>
                <a:r>
                  <a:rPr lang="en-US" dirty="0" smtClean="0"/>
                  <a:t>Suppose the Gadget Company has a current dividend of £2 per share. The current price of a share of Gadget Company stock is £40. The Gadget Company has a dividend payout of 20% and an expected return on equity of 12%. What is the cost of Gadget common equity?</a:t>
                </a:r>
              </a:p>
              <a:p>
                <a:pPr marL="9144" indent="0">
                  <a:buNone/>
                </a:pPr>
                <a:endParaRPr lang="en-US" dirty="0" smtClean="0"/>
              </a:p>
              <a:p>
                <a:pPr marL="9144" indent="0">
                  <a:buNone/>
                </a:pPr>
                <a:r>
                  <a:rPr lang="en-US" i="1" dirty="0" smtClean="0"/>
                  <a:t>Solution</a:t>
                </a:r>
                <a:endParaRPr lang="en-US" i="1" dirty="0"/>
              </a:p>
              <a:p>
                <a:pPr marL="9144" indent="0">
                  <a:buNone/>
                </a:pPr>
                <a:r>
                  <a:rPr lang="en-US" dirty="0" smtClean="0"/>
                  <a:t>Using the dividend payout and the return on equity, we calculate </a:t>
                </a:r>
                <a:r>
                  <a:rPr lang="en-US" i="1" dirty="0" smtClean="0"/>
                  <a:t>g</a:t>
                </a:r>
                <a:r>
                  <a:rPr lang="en-US" dirty="0" smtClean="0"/>
                  <a:t>:</a:t>
                </a:r>
              </a:p>
              <a:p>
                <a:pPr marL="9144" indent="0" algn="ctr">
                  <a:buNone/>
                </a:pPr>
                <a14:m>
                  <m:oMath xmlns="" xmlns:m="http://schemas.openxmlformats.org/officeDocument/2006/math">
                    <m:r>
                      <a:rPr lang="en-US" sz="2000" b="0" i="1" smtClean="0">
                        <a:latin typeface="Cambria Math"/>
                      </a:rPr>
                      <m:t>𝑔</m:t>
                    </m:r>
                    <m:r>
                      <a:rPr lang="en-US" sz="2000" b="0" i="1" smtClean="0">
                        <a:latin typeface="Cambria Math"/>
                      </a:rPr>
                      <m:t>= </m:t>
                    </m:r>
                    <m:d>
                      <m:dPr>
                        <m:ctrlPr>
                          <a:rPr lang="en-US" sz="2000" b="0" i="1" smtClean="0">
                            <a:latin typeface="Cambria Math"/>
                          </a:rPr>
                        </m:ctrlPr>
                      </m:dPr>
                      <m:e>
                        <m:r>
                          <a:rPr lang="en-US" sz="2000" b="0" i="1" smtClean="0">
                            <a:latin typeface="Cambria Math"/>
                          </a:rPr>
                          <m:t>1−0.2</m:t>
                        </m:r>
                      </m:e>
                    </m:d>
                  </m:oMath>
                </a14:m>
                <a:r>
                  <a:rPr lang="en-US" dirty="0"/>
                  <a:t> × </a:t>
                </a:r>
                <a:r>
                  <a:rPr lang="en-US" dirty="0" smtClean="0"/>
                  <a:t>0.12 = 0.96, or 9.6%</a:t>
                </a:r>
              </a:p>
              <a:p>
                <a:pPr marL="9144" indent="0">
                  <a:buNone/>
                </a:pPr>
                <a:r>
                  <a:rPr lang="en-US" dirty="0" smtClean="0"/>
                  <a:t>Then we insert </a:t>
                </a:r>
                <a:r>
                  <a:rPr lang="en-US" i="1" dirty="0" smtClean="0"/>
                  <a:t>g</a:t>
                </a:r>
                <a:r>
                  <a:rPr lang="en-US" dirty="0" smtClean="0"/>
                  <a:t> into the required rate of return formula:</a:t>
                </a:r>
              </a:p>
              <a:p>
                <a:pPr marL="9144" indent="0" algn="ctr">
                  <a:buNone/>
                </a:pPr>
                <a14:m>
                  <m:oMath xmlns="" xmlns:m="http://schemas.openxmlformats.org/officeDocument/2006/math">
                    <m:sSub>
                      <m:sSubPr>
                        <m:ctrlPr>
                          <a:rPr lang="en-US" sz="2000" i="1" smtClean="0">
                            <a:latin typeface="Cambria Math"/>
                          </a:rPr>
                        </m:ctrlPr>
                      </m:sSubPr>
                      <m:e>
                        <m:r>
                          <a:rPr lang="en-US" sz="2000" b="0" i="1" smtClean="0">
                            <a:latin typeface="Cambria Math"/>
                          </a:rPr>
                          <m:t>𝑟</m:t>
                        </m:r>
                      </m:e>
                      <m:sub>
                        <m:r>
                          <a:rPr lang="en-US" sz="2000" b="0" i="1" smtClean="0">
                            <a:latin typeface="Cambria Math"/>
                          </a:rPr>
                          <m:t>𝑒</m:t>
                        </m:r>
                      </m:sub>
                    </m:sSub>
                    <m:r>
                      <a:rPr lang="en-US" sz="2000" b="0" i="1" smtClean="0">
                        <a:latin typeface="Cambria Math"/>
                      </a:rPr>
                      <m:t>=</m:t>
                    </m:r>
                    <m:f>
                      <m:fPr>
                        <m:ctrlPr>
                          <a:rPr lang="en-US" sz="2000" b="0" i="1" smtClean="0">
                            <a:latin typeface="Cambria Math"/>
                          </a:rPr>
                        </m:ctrlPr>
                      </m:fPr>
                      <m:num>
                        <m:r>
                          <m:rPr>
                            <m:nor/>
                          </m:rPr>
                          <a:rPr lang="en-US" sz="2000" dirty="0"/>
                          <m:t>£</m:t>
                        </m:r>
                        <m:r>
                          <a:rPr lang="en-US" sz="2000" b="0" i="1" smtClean="0">
                            <a:latin typeface="Cambria Math"/>
                          </a:rPr>
                          <m:t>2 (1 + 0.096)</m:t>
                        </m:r>
                      </m:num>
                      <m:den>
                        <m:r>
                          <m:rPr>
                            <m:nor/>
                          </m:rPr>
                          <a:rPr lang="en-US" sz="2000" dirty="0"/>
                          <m:t>£</m:t>
                        </m:r>
                        <m:r>
                          <a:rPr lang="en-US" sz="2000" b="0" i="1" smtClean="0">
                            <a:latin typeface="Cambria Math"/>
                          </a:rPr>
                          <m:t>40</m:t>
                        </m:r>
                      </m:den>
                    </m:f>
                    <m:r>
                      <a:rPr lang="en-US" sz="2000" b="0" i="1" smtClean="0">
                        <a:latin typeface="Cambria Math"/>
                      </a:rPr>
                      <m:t>+</m:t>
                    </m:r>
                    <m:r>
                      <m:rPr>
                        <m:nor/>
                      </m:rPr>
                      <a:rPr lang="en-US" sz="2000" b="0" i="0" smtClean="0"/>
                      <m:t>0.096</m:t>
                    </m:r>
                    <m:r>
                      <a:rPr lang="en-US" sz="2000" b="0" i="1" smtClean="0">
                        <a:latin typeface="Cambria Math"/>
                      </a:rPr>
                      <m:t>= </m:t>
                    </m:r>
                  </m:oMath>
                </a14:m>
                <a:r>
                  <a:rPr lang="en-US" dirty="0" smtClean="0"/>
                  <a:t>0.0548 + 0.096 = 0.1508, or 15.08%</a:t>
                </a:r>
              </a:p>
              <a:p>
                <a:pPr marL="9144" indent="0">
                  <a:buNone/>
                </a:pPr>
                <a:r>
                  <a:rPr lang="en-US" dirty="0" smtClean="0"/>
                  <a:t>If Gadget raises new common equity capital, its cost is 15.08%.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82" t="-646" r="-29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22</a:t>
            </a:fld>
            <a:endParaRPr lang="en-US"/>
          </a:p>
        </p:txBody>
      </p:sp>
    </p:spTree>
    <p:extLst>
      <p:ext uri="{BB962C8B-B14F-4D97-AF65-F5344CB8AC3E}">
        <p14:creationId xmlns:p14="http://schemas.microsoft.com/office/powerpoint/2010/main" val="29380294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Using the bond yield plus risk premium approach to estimating the cost of equity</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bond yield plus risk premium approach </a:t>
            </a:r>
            <a:r>
              <a:rPr lang="en-US" dirty="0" smtClean="0"/>
              <a:t>requires adding a premium to a company’s yield on its debt:</a:t>
            </a:r>
          </a:p>
          <a:p>
            <a:pPr marL="9144" indent="0" algn="r">
              <a:buNone/>
            </a:pPr>
            <a:r>
              <a:rPr lang="en-US" i="1" dirty="0"/>
              <a:t>r</a:t>
            </a:r>
            <a:r>
              <a:rPr lang="en-US" i="1" baseline="-25000" dirty="0"/>
              <a:t>e</a:t>
            </a:r>
            <a:r>
              <a:rPr lang="en-US" i="1" dirty="0"/>
              <a:t> </a:t>
            </a:r>
            <a:r>
              <a:rPr lang="en-US" dirty="0"/>
              <a:t>= </a:t>
            </a:r>
            <a:r>
              <a:rPr lang="en-US" i="1" dirty="0"/>
              <a:t>r</a:t>
            </a:r>
            <a:r>
              <a:rPr lang="en-US" i="1" baseline="-25000" dirty="0"/>
              <a:t>d</a:t>
            </a:r>
            <a:r>
              <a:rPr lang="en-US" i="1" dirty="0"/>
              <a:t> </a:t>
            </a:r>
            <a:r>
              <a:rPr lang="en-US" dirty="0"/>
              <a:t>+ Risk </a:t>
            </a:r>
            <a:r>
              <a:rPr lang="en-US" dirty="0" smtClean="0"/>
              <a:t>premium 				(3-8</a:t>
            </a:r>
            <a:r>
              <a:rPr lang="en-US" dirty="0"/>
              <a:t>)</a:t>
            </a:r>
          </a:p>
          <a:p>
            <a:pPr marL="9144" indent="0">
              <a:buNone/>
            </a:pPr>
            <a:endParaRPr lang="en-US" dirty="0" smtClean="0"/>
          </a:p>
          <a:p>
            <a:pPr lvl="1"/>
            <a:r>
              <a:rPr lang="en-US" dirty="0" smtClean="0"/>
              <a:t>This approach is based on the idea that the equity of the company is riskier than its debt, but the cost of these sources move in tandem.</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23</a:t>
            </a:fld>
            <a:endParaRPr lang="en-US"/>
          </a:p>
        </p:txBody>
      </p:sp>
      <p:sp>
        <p:nvSpPr>
          <p:cNvPr id="6" name="TextBox 5"/>
          <p:cNvSpPr txBox="1"/>
          <p:nvPr/>
        </p:nvSpPr>
        <p:spPr>
          <a:xfrm>
            <a:off x="1295400" y="4343400"/>
            <a:ext cx="7391400" cy="685800"/>
          </a:xfrm>
          <a:prstGeom prst="rect">
            <a:avLst/>
          </a:prstGeom>
          <a:noFill/>
        </p:spPr>
        <p:txBody>
          <a:bodyPr wrap="square" rtlCol="0">
            <a:noAutofit/>
          </a:bodyPr>
          <a:lstStyle/>
          <a:p>
            <a:r>
              <a:rPr lang="en-US" dirty="0" smtClean="0">
                <a:solidFill>
                  <a:srgbClr val="FF0000"/>
                </a:solidFill>
              </a:rPr>
              <a:t>CR: THIS IS A TOTALLY AD-HOC ADJUSTMENT… NOT FOLLOWING THE MM ANALYSIS AND SUBSEQUENT THEORY</a:t>
            </a:r>
            <a:r>
              <a:rPr lang="en-US" dirty="0" smtClean="0">
                <a:solidFill>
                  <a:srgbClr val="FF0000"/>
                </a:solidFill>
              </a:rPr>
              <a:t>…</a:t>
            </a:r>
          </a:p>
        </p:txBody>
      </p:sp>
      <p:cxnSp>
        <p:nvCxnSpPr>
          <p:cNvPr id="8" name="Straight Arrow Connector 7"/>
          <p:cNvCxnSpPr/>
          <p:nvPr/>
        </p:nvCxnSpPr>
        <p:spPr>
          <a:xfrm flipV="1">
            <a:off x="2590800" y="2438400"/>
            <a:ext cx="1219200" cy="1905000"/>
          </a:xfrm>
          <a:prstGeom prst="straightConnector1">
            <a:avLst/>
          </a:prstGeom>
          <a:ln w="127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4265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04813" indent="-404813" algn="ctr"/>
            <a:r>
              <a:rPr lang="en-US" dirty="0" smtClean="0"/>
              <a:t>4. Topics in cost of capital estimation</a:t>
            </a:r>
            <a:endParaRPr lang="en-US" dirty="0"/>
          </a:p>
        </p:txBody>
      </p:sp>
      <p:sp>
        <p:nvSpPr>
          <p:cNvPr id="6" name="Content Placeholder 5"/>
          <p:cNvSpPr>
            <a:spLocks noGrp="1"/>
          </p:cNvSpPr>
          <p:nvPr>
            <p:ph idx="1"/>
          </p:nvPr>
        </p:nvSpPr>
        <p:spPr/>
        <p:txBody>
          <a:bodyPr/>
          <a:lstStyle/>
          <a:p>
            <a:r>
              <a:rPr lang="en-US" dirty="0" smtClean="0"/>
              <a:t>Estimating a project’s beta</a:t>
            </a:r>
          </a:p>
          <a:p>
            <a:r>
              <a:rPr lang="en-US" dirty="0" smtClean="0"/>
              <a:t>Estimating country-risk premiums</a:t>
            </a:r>
          </a:p>
          <a:p>
            <a:r>
              <a:rPr lang="en-US" dirty="0" smtClean="0"/>
              <a:t>Using an upward-sloping marginal cost of capital schedule</a:t>
            </a:r>
          </a:p>
          <a:p>
            <a:r>
              <a:rPr lang="en-US" dirty="0" smtClean="0"/>
              <a:t>Dealing with flotation costs</a:t>
            </a:r>
            <a:endParaRPr lang="en-US" dirty="0"/>
          </a:p>
        </p:txBody>
      </p:sp>
      <p:sp>
        <p:nvSpPr>
          <p:cNvPr id="3" name="Footer Placeholder 2"/>
          <p:cNvSpPr>
            <a:spLocks noGrp="1"/>
          </p:cNvSpPr>
          <p:nvPr>
            <p:ph type="ftr" sz="quarter" idx="11"/>
          </p:nvPr>
        </p:nvSpPr>
        <p:spPr/>
        <p:txBody>
          <a:bodyPr/>
          <a:lstStyle/>
          <a:p>
            <a:r>
              <a:rPr lang="en-US" dirty="0" smtClean="0"/>
              <a:t>Copyright © 2013 CFA Institute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24</a:t>
            </a:fld>
            <a:endParaRPr lang="en-US"/>
          </a:p>
        </p:txBody>
      </p:sp>
    </p:spTree>
    <p:extLst>
      <p:ext uri="{BB962C8B-B14F-4D97-AF65-F5344CB8AC3E}">
        <p14:creationId xmlns:p14="http://schemas.microsoft.com/office/powerpoint/2010/main" val="14256495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Betas</a:t>
            </a:r>
            <a:endParaRPr lang="en-US" dirty="0"/>
          </a:p>
        </p:txBody>
      </p:sp>
      <p:sp>
        <p:nvSpPr>
          <p:cNvPr id="3" name="Content Placeholder 2"/>
          <p:cNvSpPr>
            <a:spLocks noGrp="1"/>
          </p:cNvSpPr>
          <p:nvPr>
            <p:ph idx="1"/>
          </p:nvPr>
        </p:nvSpPr>
        <p:spPr/>
        <p:txBody>
          <a:bodyPr/>
          <a:lstStyle/>
          <a:p>
            <a:pPr marL="9144" indent="0">
              <a:buNone/>
            </a:pPr>
            <a:r>
              <a:rPr lang="en-US" dirty="0" smtClean="0"/>
              <a:t>Issues in estimating a beta:</a:t>
            </a:r>
          </a:p>
          <a:p>
            <a:r>
              <a:rPr lang="en-US" dirty="0" smtClean="0"/>
              <a:t>Judgment is applied in estimating a company’s beta regarding the estimation period, the periodicity of the return interval, the appropriate market index, the use of a smoothing technique, and adjustments for small company stocks.</a:t>
            </a:r>
          </a:p>
          <a:p>
            <a:r>
              <a:rPr lang="en-US" dirty="0" smtClean="0"/>
              <a:t>If a company is not publicly traded or if we are estimating a project’s beta, then we need to look at the risk of the company or project and use comparables.</a:t>
            </a:r>
          </a:p>
          <a:p>
            <a:r>
              <a:rPr lang="en-US" dirty="0" smtClean="0"/>
              <a:t>When selecting a comparable for the estimation of a project beta, we ideally would like to find a company with a single line of business, and that line of business matches that of the project.</a:t>
            </a:r>
          </a:p>
          <a:p>
            <a:pPr lvl="1"/>
            <a:r>
              <a:rPr lang="en-US" dirty="0" smtClean="0"/>
              <a:t>This ideal comparable is a </a:t>
            </a:r>
            <a:r>
              <a:rPr lang="en-US" b="1" dirty="0" smtClean="0"/>
              <a:t>pure play</a:t>
            </a:r>
            <a:r>
              <a:rPr lang="en-US" dirty="0" smtClean="0"/>
              <a:t>.</a:t>
            </a:r>
          </a:p>
          <a:p>
            <a:pPr lvl="1"/>
            <a:r>
              <a:rPr lang="en-US" dirty="0" smtClean="0"/>
              <a:t>We use the beta of the comparable company to estimate an </a:t>
            </a:r>
            <a:r>
              <a:rPr lang="en-US" b="1" dirty="0" smtClean="0"/>
              <a:t>asset beta </a:t>
            </a:r>
            <a:r>
              <a:rPr lang="en-US" dirty="0" smtClean="0"/>
              <a:t>(beta reflecting only business risk) and then use it for the subject project or company.</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25</a:t>
            </a:fld>
            <a:endParaRPr lang="en-US"/>
          </a:p>
        </p:txBody>
      </p:sp>
    </p:spTree>
    <p:extLst>
      <p:ext uri="{BB962C8B-B14F-4D97-AF65-F5344CB8AC3E}">
        <p14:creationId xmlns:p14="http://schemas.microsoft.com/office/powerpoint/2010/main" val="25705030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comparables to estimate beta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9972423"/>
              </p:ext>
            </p:extLst>
          </p:nvPr>
        </p:nvGraphicFramePr>
        <p:xfrm>
          <a:off x="381000" y="1447800"/>
          <a:ext cx="837565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26</a:t>
            </a:fld>
            <a:endParaRPr lang="en-US"/>
          </a:p>
        </p:txBody>
      </p:sp>
    </p:spTree>
    <p:extLst>
      <p:ext uri="{BB962C8B-B14F-4D97-AF65-F5344CB8AC3E}">
        <p14:creationId xmlns:p14="http://schemas.microsoft.com/office/powerpoint/2010/main" val="3636168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Levering and </a:t>
            </a:r>
            <a:r>
              <a:rPr lang="en-US" dirty="0" err="1" smtClean="0"/>
              <a:t>unlevering</a:t>
            </a:r>
            <a:r>
              <a:rPr lang="en-US" dirty="0" smtClean="0"/>
              <a:t> beta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9144" indent="0">
                  <a:buNone/>
                </a:pPr>
                <a:r>
                  <a:rPr lang="en-US" dirty="0" smtClean="0"/>
                  <a:t>To </a:t>
                </a:r>
                <a:r>
                  <a:rPr lang="en-US" dirty="0" err="1" smtClean="0"/>
                  <a:t>unlever</a:t>
                </a:r>
                <a:r>
                  <a:rPr lang="en-US" dirty="0" smtClean="0"/>
                  <a:t> beta, remove the </a:t>
                </a:r>
                <a:r>
                  <a:rPr lang="en-US" dirty="0" err="1" smtClean="0"/>
                  <a:t>comparable’s</a:t>
                </a:r>
                <a:r>
                  <a:rPr lang="en-US" dirty="0" smtClean="0"/>
                  <a:t> capital structure from the beta to arrive at the asset beta, which reflects the company’s business risk:</a:t>
                </a:r>
              </a:p>
              <a:p>
                <a:pPr marL="9144" indent="0" algn="r">
                  <a:buNone/>
                </a:pPr>
                <a14:m>
                  <m:oMath xmlns="" xmlns:m="http://schemas.openxmlformats.org/officeDocument/2006/math">
                    <m:sSub>
                      <m:sSubPr>
                        <m:ctrlPr>
                          <a:rPr lang="en-US" i="1" smtClean="0">
                            <a:latin typeface="Cambria Math"/>
                          </a:rPr>
                        </m:ctrlPr>
                      </m:sSubPr>
                      <m:e>
                        <m:r>
                          <m:rPr>
                            <m:sty m:val="p"/>
                          </m:rPr>
                          <a:rPr lang="en-US" i="0" smtClean="0">
                            <a:latin typeface="Cambria Math"/>
                            <a:ea typeface="Cambria Math"/>
                          </a:rPr>
                          <m:t>β</m:t>
                        </m:r>
                      </m:e>
                      <m:sub>
                        <m:r>
                          <m:rPr>
                            <m:nor/>
                          </m:rPr>
                          <a:rPr lang="en-US" b="0" i="0" smtClean="0">
                            <a:latin typeface="Cambria Math"/>
                          </a:rPr>
                          <m:t>asset</m:t>
                        </m:r>
                      </m:sub>
                    </m:sSub>
                    <m:r>
                      <a:rPr lang="en-US" b="0" i="1" smtClean="0">
                        <a:latin typeface="Cambria Math"/>
                      </a:rPr>
                      <m:t>= </m:t>
                    </m:r>
                    <m:sSub>
                      <m:sSubPr>
                        <m:ctrlPr>
                          <a:rPr lang="en-US" i="1">
                            <a:latin typeface="Cambria Math"/>
                          </a:rPr>
                        </m:ctrlPr>
                      </m:sSubPr>
                      <m:e>
                        <m:r>
                          <m:rPr>
                            <m:sty m:val="p"/>
                          </m:rPr>
                          <a:rPr lang="en-US" i="0">
                            <a:latin typeface="Cambria Math"/>
                            <a:ea typeface="Cambria Math"/>
                          </a:rPr>
                          <m:t>β</m:t>
                        </m:r>
                      </m:e>
                      <m:sub>
                        <m:r>
                          <m:rPr>
                            <m:nor/>
                          </m:rPr>
                          <a:rPr lang="en-US" b="0" i="0" smtClean="0">
                            <a:latin typeface="Cambria Math"/>
                          </a:rPr>
                          <m:t>equity</m:t>
                        </m:r>
                      </m:sub>
                    </m:sSub>
                    <m:r>
                      <a:rPr lang="en-US" b="0" i="1" smtClean="0">
                        <a:latin typeface="Cambria Math"/>
                      </a:rPr>
                      <m:t> </m:t>
                    </m:r>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1+</m:t>
                            </m:r>
                            <m:d>
                              <m:dPr>
                                <m:ctrlPr>
                                  <a:rPr lang="en-US" b="0" i="1" smtClean="0">
                                    <a:latin typeface="Cambria Math"/>
                                  </a:rPr>
                                </m:ctrlPr>
                              </m:dPr>
                              <m:e>
                                <m:r>
                                  <a:rPr lang="en-US" b="0" i="1" smtClean="0">
                                    <a:latin typeface="Cambria Math"/>
                                  </a:rPr>
                                  <m:t>(1−</m:t>
                                </m:r>
                                <m:r>
                                  <a:rPr lang="en-US" b="0" i="1" smtClean="0">
                                    <a:latin typeface="Cambria Math"/>
                                  </a:rPr>
                                  <m:t>𝑡</m:t>
                                </m:r>
                                <m:r>
                                  <a:rPr lang="en-US" b="0" i="1" smtClean="0">
                                    <a:latin typeface="Cambria Math"/>
                                  </a:rPr>
                                  <m:t>)</m:t>
                                </m:r>
                                <m:f>
                                  <m:fPr>
                                    <m:ctrlPr>
                                      <a:rPr lang="en-US" b="0" i="1" smtClean="0">
                                        <a:latin typeface="Cambria Math"/>
                                      </a:rPr>
                                    </m:ctrlPr>
                                  </m:fPr>
                                  <m:num>
                                    <m:r>
                                      <a:rPr lang="en-US" b="0" i="1" smtClean="0">
                                        <a:latin typeface="Cambria Math"/>
                                      </a:rPr>
                                      <m:t>𝐷</m:t>
                                    </m:r>
                                  </m:num>
                                  <m:den>
                                    <m:r>
                                      <a:rPr lang="en-US" b="0" i="1" smtClean="0">
                                        <a:latin typeface="Cambria Math"/>
                                      </a:rPr>
                                      <m:t>𝐸</m:t>
                                    </m:r>
                                  </m:den>
                                </m:f>
                              </m:e>
                            </m:d>
                          </m:den>
                        </m:f>
                      </m:e>
                    </m:d>
                  </m:oMath>
                </a14:m>
                <a:r>
                  <a:rPr lang="en-US" dirty="0" smtClean="0"/>
                  <a:t>				(3-9)</a:t>
                </a:r>
                <a:endParaRPr lang="en-US" dirty="0"/>
              </a:p>
              <a:p>
                <a:pPr marL="9144" indent="0">
                  <a:buNone/>
                </a:pPr>
                <a:endParaRPr lang="en-US" dirty="0" smtClean="0"/>
              </a:p>
              <a:p>
                <a:pPr marL="9144" indent="0">
                  <a:buNone/>
                </a:pPr>
                <a:r>
                  <a:rPr lang="en-US" dirty="0" smtClean="0"/>
                  <a:t>To lever the beta, adjust for the project’s financial risk:</a:t>
                </a:r>
              </a:p>
              <a:p>
                <a:pPr marL="9144" indent="0" algn="r">
                  <a:buNone/>
                </a:pPr>
                <a14:m>
                  <m:oMath xmlns="" xmlns:m="http://schemas.openxmlformats.org/officeDocument/2006/math">
                    <m:sSub>
                      <m:sSubPr>
                        <m:ctrlPr>
                          <a:rPr lang="en-US" i="1">
                            <a:latin typeface="Cambria Math"/>
                          </a:rPr>
                        </m:ctrlPr>
                      </m:sSubPr>
                      <m:e>
                        <m:r>
                          <m:rPr>
                            <m:sty m:val="p"/>
                          </m:rPr>
                          <a:rPr lang="en-US" i="0">
                            <a:latin typeface="Cambria Math"/>
                            <a:ea typeface="Cambria Math"/>
                          </a:rPr>
                          <m:t>β</m:t>
                        </m:r>
                      </m:e>
                      <m:sub>
                        <m:r>
                          <m:rPr>
                            <m:nor/>
                          </m:rPr>
                          <a:rPr lang="en-US" b="0" i="0" smtClean="0">
                            <a:latin typeface="Cambria Math"/>
                          </a:rPr>
                          <m:t>equity</m:t>
                        </m:r>
                      </m:sub>
                    </m:sSub>
                    <m:r>
                      <a:rPr lang="en-US" i="1">
                        <a:latin typeface="Cambria Math"/>
                      </a:rPr>
                      <m:t>= </m:t>
                    </m:r>
                    <m:sSub>
                      <m:sSubPr>
                        <m:ctrlPr>
                          <a:rPr lang="en-US" i="1">
                            <a:latin typeface="Cambria Math"/>
                          </a:rPr>
                        </m:ctrlPr>
                      </m:sSubPr>
                      <m:e>
                        <m:r>
                          <m:rPr>
                            <m:sty m:val="p"/>
                          </m:rPr>
                          <a:rPr lang="en-US" i="0">
                            <a:latin typeface="Cambria Math"/>
                            <a:ea typeface="Cambria Math"/>
                          </a:rPr>
                          <m:t>β</m:t>
                        </m:r>
                      </m:e>
                      <m:sub>
                        <m:r>
                          <m:rPr>
                            <m:nor/>
                          </m:rPr>
                          <a:rPr lang="en-US" i="0">
                            <a:latin typeface="Cambria Math"/>
                          </a:rPr>
                          <m:t>asset</m:t>
                        </m:r>
                      </m:sub>
                    </m:sSub>
                    <m:r>
                      <a:rPr lang="en-US" i="1">
                        <a:latin typeface="Cambria Math"/>
                      </a:rPr>
                      <m:t> </m:t>
                    </m:r>
                    <m:d>
                      <m:dPr>
                        <m:begChr m:val="["/>
                        <m:endChr m:val="]"/>
                        <m:ctrlPr>
                          <a:rPr lang="en-US" b="0" i="1" smtClean="0">
                            <a:latin typeface="Cambria Math"/>
                          </a:rPr>
                        </m:ctrlPr>
                      </m:dPr>
                      <m:e>
                        <m:r>
                          <a:rPr lang="en-US" b="0" i="1" smtClean="0">
                            <a:latin typeface="Cambria Math"/>
                          </a:rPr>
                          <m:t>1</m:t>
                        </m:r>
                        <m:r>
                          <a:rPr lang="en-US" i="1">
                            <a:latin typeface="Cambria Math"/>
                          </a:rPr>
                          <m:t>+</m:t>
                        </m:r>
                        <m:d>
                          <m:dPr>
                            <m:ctrlPr>
                              <a:rPr lang="en-US" i="1">
                                <a:latin typeface="Cambria Math"/>
                              </a:rPr>
                            </m:ctrlPr>
                          </m:dPr>
                          <m:e>
                            <m:r>
                              <a:rPr lang="en-US" i="1">
                                <a:latin typeface="Cambria Math"/>
                              </a:rPr>
                              <m:t>(1−</m:t>
                            </m:r>
                            <m:r>
                              <a:rPr lang="en-US" i="1">
                                <a:latin typeface="Cambria Math"/>
                              </a:rPr>
                              <m:t>𝑡</m:t>
                            </m:r>
                            <m:r>
                              <a:rPr lang="en-US" i="1">
                                <a:latin typeface="Cambria Math"/>
                              </a:rPr>
                              <m:t>)</m:t>
                            </m:r>
                            <m:f>
                              <m:fPr>
                                <m:ctrlPr>
                                  <a:rPr lang="en-US" i="1">
                                    <a:latin typeface="Cambria Math"/>
                                  </a:rPr>
                                </m:ctrlPr>
                              </m:fPr>
                              <m:num>
                                <m:r>
                                  <a:rPr lang="en-US" i="1">
                                    <a:latin typeface="Cambria Math"/>
                                  </a:rPr>
                                  <m:t>𝐷</m:t>
                                </m:r>
                              </m:num>
                              <m:den>
                                <m:r>
                                  <a:rPr lang="en-US" i="1">
                                    <a:latin typeface="Cambria Math"/>
                                  </a:rPr>
                                  <m:t>𝐸</m:t>
                                </m:r>
                              </m:den>
                            </m:f>
                          </m:e>
                        </m:d>
                      </m:e>
                    </m:d>
                  </m:oMath>
                </a14:m>
                <a:r>
                  <a:rPr lang="en-US" dirty="0" smtClean="0"/>
                  <a:t> </a:t>
                </a:r>
                <a:r>
                  <a:rPr lang="en-US" dirty="0"/>
                  <a:t>				</a:t>
                </a:r>
                <a:r>
                  <a:rPr lang="en-US" dirty="0" smtClean="0"/>
                  <a:t>(3-10)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82" t="-646" r="-5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27</a:t>
            </a:fld>
            <a:endParaRPr lang="en-US"/>
          </a:p>
        </p:txBody>
      </p:sp>
      <p:sp>
        <p:nvSpPr>
          <p:cNvPr id="6" name="TextBox 5"/>
          <p:cNvSpPr txBox="1"/>
          <p:nvPr/>
        </p:nvSpPr>
        <p:spPr>
          <a:xfrm>
            <a:off x="914400" y="4343400"/>
            <a:ext cx="6553200" cy="609600"/>
          </a:xfrm>
          <a:prstGeom prst="rect">
            <a:avLst/>
          </a:prstGeom>
          <a:noFill/>
        </p:spPr>
        <p:txBody>
          <a:bodyPr wrap="square" rtlCol="0">
            <a:noAutofit/>
          </a:bodyPr>
          <a:lstStyle/>
          <a:p>
            <a:r>
              <a:rPr lang="en-US" dirty="0" smtClean="0">
                <a:solidFill>
                  <a:srgbClr val="FF0000"/>
                </a:solidFill>
              </a:rPr>
              <a:t>CR: </a:t>
            </a:r>
          </a:p>
          <a:p>
            <a:r>
              <a:rPr lang="en-US" dirty="0" smtClean="0">
                <a:solidFill>
                  <a:srgbClr val="FF0000"/>
                </a:solidFill>
              </a:rPr>
              <a:t>THIS METHOD USES (THEY MIGHT NOT KNOW IT) TWO IMPORTANT UNDERLYING ASSUMPTIONS:</a:t>
            </a:r>
          </a:p>
          <a:p>
            <a:pPr marL="342900" indent="-342900">
              <a:buAutoNum type="arabicParenBoth"/>
            </a:pPr>
            <a:r>
              <a:rPr lang="en-US" dirty="0" smtClean="0">
                <a:solidFill>
                  <a:srgbClr val="FF0000"/>
                </a:solidFill>
              </a:rPr>
              <a:t>THAT DEBT IS PRE-DETERMINED AND PERPETUAL, “D”.</a:t>
            </a:r>
          </a:p>
          <a:p>
            <a:pPr marL="342900" indent="-342900">
              <a:buAutoNum type="arabicParenBoth"/>
            </a:pPr>
            <a:r>
              <a:rPr lang="en-US" dirty="0" smtClean="0">
                <a:solidFill>
                  <a:srgbClr val="FF0000"/>
                </a:solidFill>
              </a:rPr>
              <a:t>THAT DEBT </a:t>
            </a:r>
            <a:r>
              <a:rPr lang="en-US" dirty="0" smtClean="0">
                <a:solidFill>
                  <a:srgbClr val="FF0000"/>
                </a:solidFill>
              </a:rPr>
              <a:t>HAS </a:t>
            </a:r>
            <a:r>
              <a:rPr lang="en-US" dirty="0" smtClean="0">
                <a:solidFill>
                  <a:srgbClr val="FF0000"/>
                </a:solidFill>
              </a:rPr>
              <a:t>ZERO RISK</a:t>
            </a:r>
            <a:endParaRPr lang="en-US" dirty="0">
              <a:solidFill>
                <a:srgbClr val="FF0000"/>
              </a:solidFill>
            </a:endParaRPr>
          </a:p>
        </p:txBody>
      </p:sp>
      <p:cxnSp>
        <p:nvCxnSpPr>
          <p:cNvPr id="8" name="Straight Arrow Connector 7"/>
          <p:cNvCxnSpPr/>
          <p:nvPr/>
        </p:nvCxnSpPr>
        <p:spPr>
          <a:xfrm flipV="1">
            <a:off x="2209800" y="3581400"/>
            <a:ext cx="457200" cy="1066800"/>
          </a:xfrm>
          <a:prstGeom prst="straightConnector1">
            <a:avLst/>
          </a:prstGeom>
          <a:ln w="127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05000" y="2438400"/>
            <a:ext cx="304800" cy="2133600"/>
          </a:xfrm>
          <a:prstGeom prst="straightConnector1">
            <a:avLst/>
          </a:prstGeom>
          <a:ln w="127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2086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Levering and </a:t>
            </a:r>
            <a:r>
              <a:rPr lang="en-US" dirty="0" err="1"/>
              <a:t>Unlevering</a:t>
            </a:r>
            <a:r>
              <a:rPr lang="en-US" dirty="0"/>
              <a:t> </a:t>
            </a:r>
            <a:r>
              <a:rPr lang="en-US" dirty="0" smtClean="0"/>
              <a:t>Betas</a:t>
            </a:r>
            <a:endParaRPr lang="en-US" dirty="0"/>
          </a:p>
        </p:txBody>
      </p:sp>
      <p:sp>
        <p:nvSpPr>
          <p:cNvPr id="3" name="Content Placeholder 2"/>
          <p:cNvSpPr>
            <a:spLocks noGrp="1"/>
          </p:cNvSpPr>
          <p:nvPr>
            <p:ph idx="1"/>
          </p:nvPr>
        </p:nvSpPr>
        <p:spPr/>
        <p:txBody>
          <a:bodyPr/>
          <a:lstStyle/>
          <a:p>
            <a:pPr marL="9144" indent="0">
              <a:buNone/>
            </a:pPr>
            <a:r>
              <a:rPr lang="en-US" i="1" dirty="0" smtClean="0"/>
              <a:t>Problem</a:t>
            </a:r>
          </a:p>
          <a:p>
            <a:pPr marL="9144" indent="0">
              <a:buNone/>
            </a:pPr>
            <a:r>
              <a:rPr lang="en-US" dirty="0" smtClean="0"/>
              <a:t>Consider the following information for the Whatsit Project and its comparable, </a:t>
            </a:r>
            <a:r>
              <a:rPr lang="en-US" dirty="0" err="1" smtClean="0"/>
              <a:t>Thatsit</a:t>
            </a:r>
            <a:r>
              <a:rPr lang="en-US" dirty="0" smtClean="0"/>
              <a:t> Company:</a:t>
            </a:r>
          </a:p>
          <a:p>
            <a:pPr marL="9144" indent="0">
              <a:buNone/>
            </a:pPr>
            <a:endParaRPr lang="en-US" dirty="0" smtClean="0"/>
          </a:p>
          <a:p>
            <a:pPr marL="9144" indent="0">
              <a:buNone/>
            </a:pPr>
            <a:endParaRPr lang="en-US" dirty="0" smtClean="0"/>
          </a:p>
          <a:p>
            <a:pPr marL="9144" indent="0">
              <a:buNone/>
            </a:pPr>
            <a:endParaRPr lang="en-US" dirty="0"/>
          </a:p>
          <a:p>
            <a:pPr marL="9144" indent="0">
              <a:buNone/>
            </a:pPr>
            <a:endParaRPr lang="en-US" dirty="0" smtClean="0"/>
          </a:p>
          <a:p>
            <a:pPr marL="9144" indent="0">
              <a:buNone/>
            </a:pPr>
            <a:r>
              <a:rPr lang="en-US" dirty="0" smtClean="0"/>
              <a:t>What is the asset beta and equity beta for the Whatsit Project based on the comparable company information and a tax rate of 40% for both companies?</a:t>
            </a:r>
          </a:p>
          <a:p>
            <a:pPr marL="9144" indent="0">
              <a:buNone/>
            </a:pPr>
            <a:r>
              <a:rPr lang="en-US" i="1" dirty="0" smtClean="0"/>
              <a:t>Solution</a:t>
            </a:r>
          </a:p>
          <a:p>
            <a:pPr marL="210312" lvl="1" indent="0">
              <a:buNone/>
            </a:pPr>
            <a:r>
              <a:rPr lang="en-US" dirty="0" smtClean="0">
                <a:latin typeface="Symbol" pitchFamily="18" charset="2"/>
              </a:rPr>
              <a:t>b</a:t>
            </a:r>
            <a:r>
              <a:rPr lang="en-US" baseline="-25000" dirty="0" smtClean="0"/>
              <a:t>asset 	</a:t>
            </a:r>
            <a:r>
              <a:rPr lang="en-US" dirty="0" smtClean="0"/>
              <a:t>= 1.4 {1</a:t>
            </a:r>
            <a:r>
              <a:rPr lang="en-US" dirty="0" smtClean="0">
                <a:sym typeface="Symbol"/>
              </a:rPr>
              <a:t> [1 + (1 – 0.4)(</a:t>
            </a:r>
            <a:r>
              <a:rPr lang="en-US" dirty="0" smtClean="0">
                <a:sym typeface="Symbol"/>
              </a:rPr>
              <a:t>100/200</a:t>
            </a:r>
            <a:r>
              <a:rPr lang="en-US" dirty="0" smtClean="0">
                <a:sym typeface="Symbol"/>
              </a:rPr>
              <a:t>)]</a:t>
            </a:r>
            <a:r>
              <a:rPr lang="en-US" dirty="0" smtClean="0"/>
              <a:t>}</a:t>
            </a:r>
            <a:r>
              <a:rPr lang="en-US" dirty="0" smtClean="0">
                <a:sym typeface="Symbol"/>
              </a:rPr>
              <a:t> = 1.4 × 0.76923 = 1.0769</a:t>
            </a:r>
          </a:p>
          <a:p>
            <a:pPr marL="210312" lvl="1" indent="0">
              <a:buNone/>
            </a:pPr>
            <a:r>
              <a:rPr lang="en-US" dirty="0" err="1" smtClean="0">
                <a:latin typeface="Symbol" pitchFamily="18" charset="2"/>
                <a:sym typeface="Symbol"/>
              </a:rPr>
              <a:t>b</a:t>
            </a:r>
            <a:r>
              <a:rPr lang="en-US" baseline="-25000" dirty="0" err="1" smtClean="0">
                <a:sym typeface="Symbol"/>
              </a:rPr>
              <a:t>equity</a:t>
            </a:r>
            <a:r>
              <a:rPr lang="en-US" dirty="0" smtClean="0">
                <a:sym typeface="Symbol"/>
              </a:rPr>
              <a:t> 	= 1.0769 [1 + (1 – 0.4)(</a:t>
            </a:r>
            <a:r>
              <a:rPr lang="en-US" dirty="0" smtClean="0">
                <a:sym typeface="Symbol"/>
              </a:rPr>
              <a:t>10/40</a:t>
            </a:r>
            <a:r>
              <a:rPr lang="en-US" dirty="0" smtClean="0">
                <a:sym typeface="Symbol"/>
              </a:rPr>
              <a:t>)] = 1.0769 × 1.15 = 1.2384 </a:t>
            </a:r>
          </a:p>
          <a:p>
            <a:pPr marL="210312" lvl="1" indent="0">
              <a:buNone/>
            </a:pPr>
            <a:r>
              <a:rPr lang="en-US" dirty="0" smtClean="0">
                <a:sym typeface="Symbol"/>
              </a:rPr>
              <a:t>The beta of the Whatsit Project is 1.2384</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2759400"/>
              </p:ext>
            </p:extLst>
          </p:nvPr>
        </p:nvGraphicFramePr>
        <p:xfrm>
          <a:off x="2438400" y="2362200"/>
          <a:ext cx="5689600" cy="1463040"/>
        </p:xfrm>
        <a:graphic>
          <a:graphicData uri="http://schemas.openxmlformats.org/drawingml/2006/table">
            <a:tbl>
              <a:tblPr firstRow="1" bandRow="1">
                <a:tableStyleId>{5C22544A-7EE6-4342-B048-85BDC9FD1C3A}</a:tableStyleId>
              </a:tblPr>
              <a:tblGrid>
                <a:gridCol w="1463040"/>
                <a:gridCol w="2032000"/>
                <a:gridCol w="2194560"/>
              </a:tblGrid>
              <a:tr h="340535">
                <a:tc>
                  <a:txBody>
                    <a:bodyPr/>
                    <a:lstStyle/>
                    <a:p>
                      <a:endParaRPr lang="en-US" dirty="0">
                        <a:solidFill>
                          <a:schemeClr val="tx1"/>
                        </a:solidFill>
                      </a:endParaRPr>
                    </a:p>
                  </a:txBody>
                  <a:tcPr>
                    <a:solidFill>
                      <a:schemeClr val="bg1"/>
                    </a:solidFill>
                  </a:tcPr>
                </a:tc>
                <a:tc>
                  <a:txBody>
                    <a:bodyPr/>
                    <a:lstStyle/>
                    <a:p>
                      <a:r>
                        <a:rPr lang="en-US" dirty="0" smtClean="0">
                          <a:solidFill>
                            <a:schemeClr val="tx1"/>
                          </a:solidFill>
                        </a:rPr>
                        <a:t>Whatsit</a:t>
                      </a:r>
                      <a:r>
                        <a:rPr lang="en-US" baseline="0" dirty="0" smtClean="0">
                          <a:solidFill>
                            <a:schemeClr val="tx1"/>
                          </a:solidFill>
                        </a:rPr>
                        <a:t> Project</a:t>
                      </a:r>
                      <a:endParaRPr lang="en-US" dirty="0">
                        <a:solidFill>
                          <a:schemeClr val="tx1"/>
                        </a:solidFill>
                      </a:endParaRPr>
                    </a:p>
                  </a:txBody>
                  <a:tcPr>
                    <a:solidFill>
                      <a:schemeClr val="bg1"/>
                    </a:solidFill>
                  </a:tcPr>
                </a:tc>
                <a:tc>
                  <a:txBody>
                    <a:bodyPr/>
                    <a:lstStyle/>
                    <a:p>
                      <a:r>
                        <a:rPr lang="en-US" dirty="0" err="1" smtClean="0">
                          <a:solidFill>
                            <a:schemeClr val="tx1"/>
                          </a:solidFill>
                        </a:rPr>
                        <a:t>Thatsit</a:t>
                      </a:r>
                      <a:r>
                        <a:rPr lang="en-US" dirty="0" smtClean="0">
                          <a:solidFill>
                            <a:schemeClr val="tx1"/>
                          </a:solidFill>
                        </a:rPr>
                        <a:t> Company</a:t>
                      </a:r>
                    </a:p>
                  </a:txBody>
                  <a:tcPr>
                    <a:solidFill>
                      <a:schemeClr val="bg1"/>
                    </a:solidFill>
                  </a:tcPr>
                </a:tc>
              </a:tr>
              <a:tr h="345265">
                <a:tc>
                  <a:txBody>
                    <a:bodyPr/>
                    <a:lstStyle/>
                    <a:p>
                      <a:r>
                        <a:rPr lang="en-US" dirty="0" smtClean="0">
                          <a:solidFill>
                            <a:schemeClr val="tx1"/>
                          </a:solidFill>
                        </a:rPr>
                        <a:t>Debt</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€10</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€100</a:t>
                      </a:r>
                      <a:endParaRPr lang="en-US" dirty="0">
                        <a:solidFill>
                          <a:schemeClr val="tx1"/>
                        </a:solidFill>
                      </a:endParaRPr>
                    </a:p>
                  </a:txBody>
                  <a:tcPr>
                    <a:solidFill>
                      <a:schemeClr val="bg1"/>
                    </a:solidFill>
                  </a:tcPr>
                </a:tc>
              </a:tr>
              <a:tr h="345265">
                <a:tc>
                  <a:txBody>
                    <a:bodyPr/>
                    <a:lstStyle/>
                    <a:p>
                      <a:r>
                        <a:rPr lang="en-US" dirty="0" smtClean="0"/>
                        <a:t>Equity</a:t>
                      </a:r>
                      <a:endParaRPr lang="en-US" dirty="0"/>
                    </a:p>
                  </a:txBody>
                  <a:tcPr>
                    <a:solidFill>
                      <a:schemeClr val="bg1"/>
                    </a:solidFill>
                  </a:tcPr>
                </a:tc>
                <a:tc>
                  <a:txBody>
                    <a:bodyPr/>
                    <a:lstStyle/>
                    <a:p>
                      <a:pPr algn="ctr"/>
                      <a:r>
                        <a:rPr lang="en-US" dirty="0" smtClean="0"/>
                        <a:t>€40</a:t>
                      </a:r>
                      <a:endParaRPr lang="en-US" dirty="0"/>
                    </a:p>
                  </a:txBody>
                  <a:tcPr>
                    <a:solidFill>
                      <a:schemeClr val="bg1"/>
                    </a:solidFill>
                  </a:tcPr>
                </a:tc>
                <a:tc>
                  <a:txBody>
                    <a:bodyPr/>
                    <a:lstStyle/>
                    <a:p>
                      <a:pPr algn="ctr"/>
                      <a:r>
                        <a:rPr lang="en-US" dirty="0" smtClean="0"/>
                        <a:t>€200</a:t>
                      </a:r>
                      <a:endParaRPr lang="en-US" dirty="0"/>
                    </a:p>
                  </a:txBody>
                  <a:tcPr>
                    <a:solidFill>
                      <a:schemeClr val="bg1"/>
                    </a:solidFill>
                  </a:tcPr>
                </a:tc>
              </a:tr>
              <a:tr h="340535">
                <a:tc>
                  <a:txBody>
                    <a:bodyPr/>
                    <a:lstStyle/>
                    <a:p>
                      <a:r>
                        <a:rPr lang="en-US" dirty="0" smtClean="0"/>
                        <a:t>Equity</a:t>
                      </a:r>
                      <a:r>
                        <a:rPr lang="en-US" baseline="0" dirty="0" smtClean="0"/>
                        <a:t> beta</a:t>
                      </a:r>
                      <a:endParaRPr lang="en-US" dirty="0"/>
                    </a:p>
                  </a:txBody>
                  <a:tcPr>
                    <a:solidFill>
                      <a:schemeClr val="bg1"/>
                    </a:solidFill>
                  </a:tcPr>
                </a:tc>
                <a:tc>
                  <a:txBody>
                    <a:bodyPr/>
                    <a:lstStyle/>
                    <a:p>
                      <a:pPr algn="ctr"/>
                      <a:r>
                        <a:rPr lang="en-US" dirty="0" smtClean="0"/>
                        <a:t>?</a:t>
                      </a:r>
                      <a:endParaRPr lang="en-US" dirty="0"/>
                    </a:p>
                  </a:txBody>
                  <a:tcPr>
                    <a:solidFill>
                      <a:schemeClr val="bg1"/>
                    </a:solidFill>
                  </a:tcPr>
                </a:tc>
                <a:tc>
                  <a:txBody>
                    <a:bodyPr/>
                    <a:lstStyle/>
                    <a:p>
                      <a:pPr algn="ctr"/>
                      <a:r>
                        <a:rPr lang="en-US" dirty="0" smtClean="0"/>
                        <a:t>1.4</a:t>
                      </a:r>
                      <a:endParaRPr lang="en-US" dirty="0"/>
                    </a:p>
                  </a:txBody>
                  <a:tcPr>
                    <a:solidFill>
                      <a:schemeClr val="bg1"/>
                    </a:solidFill>
                  </a:tcPr>
                </a:tc>
              </a:tr>
            </a:tbl>
          </a:graphicData>
        </a:graphic>
      </p:graphicFrame>
    </p:spTree>
    <p:extLst>
      <p:ext uri="{BB962C8B-B14F-4D97-AF65-F5344CB8AC3E}">
        <p14:creationId xmlns:p14="http://schemas.microsoft.com/office/powerpoint/2010/main" val="200659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Country Risk Premium</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country risk premium </a:t>
            </a:r>
            <a:r>
              <a:rPr lang="en-US" dirty="0" smtClean="0"/>
              <a:t>is the additional risk premium associated with doing business in a developing nation.</a:t>
            </a:r>
          </a:p>
          <a:p>
            <a:r>
              <a:rPr lang="en-US" dirty="0" smtClean="0"/>
              <a:t>The additional premium, added to the required rate of return estimated from the CAPM, is the </a:t>
            </a:r>
            <a:r>
              <a:rPr lang="en-US" b="1" dirty="0" smtClean="0"/>
              <a:t>country equity premium, </a:t>
            </a:r>
            <a:r>
              <a:rPr lang="en-US" dirty="0" smtClean="0"/>
              <a:t>or the </a:t>
            </a:r>
            <a:r>
              <a:rPr lang="en-US" b="1" dirty="0" smtClean="0"/>
              <a:t>country spread</a:t>
            </a:r>
            <a:r>
              <a:rPr lang="en-US" dirty="0" smtClean="0"/>
              <a:t>.</a:t>
            </a:r>
          </a:p>
          <a:p>
            <a:r>
              <a:rPr lang="en-US" dirty="0" smtClean="0"/>
              <a:t>To estimate the country risk premium:</a:t>
            </a:r>
          </a:p>
          <a:p>
            <a:pPr lvl="1"/>
            <a:r>
              <a:rPr lang="en-US" dirty="0" smtClean="0"/>
              <a:t>Use the sovereign yield spread, which is the difference in government bond yields.</a:t>
            </a:r>
          </a:p>
          <a:p>
            <a:pPr lvl="1"/>
            <a:r>
              <a:rPr lang="en-US" dirty="0" smtClean="0"/>
              <a:t>Adjust the sovereign yield spread by a factor that is the ratio of the</a:t>
            </a:r>
          </a:p>
          <a:p>
            <a:pPr lvl="2"/>
            <a:r>
              <a:rPr lang="en-US" dirty="0" smtClean="0"/>
              <a:t>annualized standard deviation of the developing nation’s equity index to the </a:t>
            </a:r>
          </a:p>
          <a:p>
            <a:pPr lvl="2"/>
            <a:r>
              <a:rPr lang="en-US" dirty="0" smtClean="0"/>
              <a:t>annualized standard deviation of the sovereign bond market in the developed market currency.</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29</a:t>
            </a:fld>
            <a:endParaRPr lang="en-US"/>
          </a:p>
        </p:txBody>
      </p:sp>
    </p:spTree>
    <p:extLst>
      <p:ext uri="{BB962C8B-B14F-4D97-AF65-F5344CB8AC3E}">
        <p14:creationId xmlns:p14="http://schemas.microsoft.com/office/powerpoint/2010/main" val="169833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2. Cost of capital</a:t>
            </a:r>
            <a:endParaRPr lang="en-US" dirty="0"/>
          </a:p>
        </p:txBody>
      </p:sp>
      <p:sp>
        <p:nvSpPr>
          <p:cNvPr id="6" name="Content Placeholder 5"/>
          <p:cNvSpPr>
            <a:spLocks noGrp="1"/>
          </p:cNvSpPr>
          <p:nvPr>
            <p:ph idx="1"/>
          </p:nvPr>
        </p:nvSpPr>
        <p:spPr/>
        <p:txBody>
          <a:bodyPr/>
          <a:lstStyle/>
          <a:p>
            <a:r>
              <a:rPr lang="en-US" dirty="0"/>
              <a:t>The </a:t>
            </a:r>
            <a:r>
              <a:rPr lang="en-US" b="1" dirty="0"/>
              <a:t>cost of capital</a:t>
            </a:r>
            <a:r>
              <a:rPr lang="en-US" dirty="0"/>
              <a:t> is the rate of return that the suppliers of capital—bondholders and owners—require as compensation for their </a:t>
            </a:r>
            <a:r>
              <a:rPr lang="en-US" dirty="0" smtClean="0"/>
              <a:t>contributions </a:t>
            </a:r>
            <a:r>
              <a:rPr lang="en-US" dirty="0"/>
              <a:t>of capital. </a:t>
            </a:r>
            <a:endParaRPr lang="en-US" dirty="0" smtClean="0"/>
          </a:p>
          <a:p>
            <a:pPr lvl="1"/>
            <a:r>
              <a:rPr lang="en-US" dirty="0" smtClean="0"/>
              <a:t>This cost reflects the opportunity costs of the suppliers of capital.</a:t>
            </a:r>
          </a:p>
          <a:p>
            <a:r>
              <a:rPr lang="en-US" dirty="0" smtClean="0"/>
              <a:t>The cost of capital is a marginal cost: the cost of raising additional capital.</a:t>
            </a:r>
          </a:p>
          <a:p>
            <a:r>
              <a:rPr lang="en-US" dirty="0" smtClean="0"/>
              <a:t>The </a:t>
            </a:r>
            <a:r>
              <a:rPr lang="en-US" b="1" dirty="0" smtClean="0"/>
              <a:t>weighted average cost of capital (WACC) </a:t>
            </a:r>
            <a:r>
              <a:rPr lang="en-US" dirty="0" smtClean="0"/>
              <a:t>is the cost of raising additional capital, with the weights representing the proportion of each source of financing that is used.</a:t>
            </a:r>
          </a:p>
          <a:p>
            <a:pPr lvl="1"/>
            <a:r>
              <a:rPr lang="en-US" dirty="0" smtClean="0"/>
              <a:t>Also known as the </a:t>
            </a:r>
            <a:r>
              <a:rPr lang="en-US" b="1" dirty="0" smtClean="0"/>
              <a:t>marginal cost of capital (MCC)</a:t>
            </a:r>
            <a:r>
              <a:rPr lang="en-US" dirty="0" smtClean="0"/>
              <a:t>.</a:t>
            </a:r>
            <a:endParaRPr lang="en-US" dirty="0"/>
          </a:p>
        </p:txBody>
      </p:sp>
      <p:sp>
        <p:nvSpPr>
          <p:cNvPr id="3" name="Footer Placeholder 2"/>
          <p:cNvSpPr>
            <a:spLocks noGrp="1"/>
          </p:cNvSpPr>
          <p:nvPr>
            <p:ph type="ftr" sz="quarter" idx="11"/>
          </p:nvPr>
        </p:nvSpPr>
        <p:spPr/>
        <p:txBody>
          <a:bodyPr/>
          <a:lstStyle/>
          <a:p>
            <a:r>
              <a:rPr lang="en-US" dirty="0" smtClean="0"/>
              <a:t>Copyright © 2013 CFA Institute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a:t>
            </a:fld>
            <a:endParaRPr lang="en-US"/>
          </a:p>
        </p:txBody>
      </p:sp>
    </p:spTree>
    <p:extLst>
      <p:ext uri="{BB962C8B-B14F-4D97-AF65-F5344CB8AC3E}">
        <p14:creationId xmlns:p14="http://schemas.microsoft.com/office/powerpoint/2010/main" val="15946080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Upward-sloping Marginal </a:t>
            </a:r>
            <a:br>
              <a:rPr lang="en-US" dirty="0" smtClean="0"/>
            </a:br>
            <a:r>
              <a:rPr lang="en-US" dirty="0" smtClean="0"/>
              <a:t>cost of capital schedule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marginal cost of capital schedule may slope upward, with higher costs for raising more capital.</a:t>
                </a:r>
              </a:p>
              <a:p>
                <a:r>
                  <a:rPr lang="en-US" dirty="0" smtClean="0"/>
                  <a:t>The cost of capital may increase for many reasons, including:</a:t>
                </a:r>
              </a:p>
              <a:p>
                <a:pPr lvl="1"/>
                <a:r>
                  <a:rPr lang="en-US" dirty="0" smtClean="0"/>
                  <a:t>Bond covenants restricting additional bond issuance.</a:t>
                </a:r>
              </a:p>
              <a:p>
                <a:pPr lvl="1"/>
                <a:r>
                  <a:rPr lang="en-US" dirty="0" smtClean="0"/>
                  <a:t>Deviations from target capital schedule because capital is not raised in small increments but rather may be raised periodically to minimize issuance costs.</a:t>
                </a:r>
              </a:p>
              <a:p>
                <a:pPr lvl="1"/>
                <a:r>
                  <a:rPr lang="en-US" dirty="0" smtClean="0"/>
                  <a:t>The point at which the cost of capital changes is the break point:</a:t>
                </a:r>
              </a:p>
              <a:p>
                <a:pPr marL="210312" lvl="1" indent="0">
                  <a:buNone/>
                </a:pPr>
                <a:endParaRPr lang="en-US" dirty="0" smtClean="0"/>
              </a:p>
              <a:p>
                <a:pPr marL="210312" lvl="1" indent="0">
                  <a:buNone/>
                </a:pPr>
                <a14:m>
                  <m:oMathPara xmlns="" xmlns:m="http://schemas.openxmlformats.org/officeDocument/2006/math">
                    <m:oMathParaPr>
                      <m:jc m:val="centerGroup"/>
                    </m:oMathParaPr>
                    <m:oMath xmlns:m="http://schemas.openxmlformats.org/officeDocument/2006/math">
                      <m:r>
                        <m:rPr>
                          <m:nor/>
                        </m:rPr>
                        <a:rPr lang="en-US" sz="1600" b="0" i="0" smtClean="0"/>
                        <m:t>Break</m:t>
                      </m:r>
                      <m:r>
                        <m:rPr>
                          <m:nor/>
                        </m:rPr>
                        <a:rPr lang="en-US" sz="1600" b="0" i="0" smtClean="0"/>
                        <m:t> </m:t>
                      </m:r>
                      <m:r>
                        <m:rPr>
                          <m:nor/>
                        </m:rPr>
                        <a:rPr lang="en-US" sz="1600" b="0" i="0" smtClean="0"/>
                        <m:t>point</m:t>
                      </m:r>
                      <m:r>
                        <m:rPr>
                          <m:nor/>
                        </m:rPr>
                        <a:rPr lang="en-US" sz="1600" b="0" i="0" smtClean="0"/>
                        <m:t> = </m:t>
                      </m:r>
                      <m:f>
                        <m:fPr>
                          <m:ctrlPr>
                            <a:rPr lang="en-US" sz="1600" b="0" i="1" smtClean="0">
                              <a:latin typeface="Cambria Math"/>
                            </a:rPr>
                          </m:ctrlPr>
                        </m:fPr>
                        <m:num>
                          <m:r>
                            <m:rPr>
                              <m:nor/>
                            </m:rPr>
                            <a:rPr lang="en-US" sz="1600" b="0" i="0" smtClean="0"/>
                            <m:t>Amount</m:t>
                          </m:r>
                          <m:r>
                            <m:rPr>
                              <m:nor/>
                            </m:rPr>
                            <a:rPr lang="en-US" sz="1600" b="0" i="0" smtClean="0"/>
                            <m:t> </m:t>
                          </m:r>
                          <m:r>
                            <m:rPr>
                              <m:nor/>
                            </m:rPr>
                            <a:rPr lang="en-US" sz="1600" b="0" i="0" smtClean="0"/>
                            <m:t>of</m:t>
                          </m:r>
                          <m:r>
                            <m:rPr>
                              <m:nor/>
                            </m:rPr>
                            <a:rPr lang="en-US" sz="1600" b="0" i="0" smtClean="0"/>
                            <m:t> </m:t>
                          </m:r>
                          <m:r>
                            <m:rPr>
                              <m:nor/>
                            </m:rPr>
                            <a:rPr lang="en-US" sz="1600" b="0" i="0" smtClean="0"/>
                            <m:t>capital</m:t>
                          </m:r>
                          <m:r>
                            <m:rPr>
                              <m:nor/>
                            </m:rPr>
                            <a:rPr lang="en-US" sz="1600" b="0" i="0" smtClean="0"/>
                            <m:t> </m:t>
                          </m:r>
                          <m:r>
                            <m:rPr>
                              <m:nor/>
                            </m:rPr>
                            <a:rPr lang="en-US" sz="1600" b="0" i="0" smtClean="0"/>
                            <m:t>at</m:t>
                          </m:r>
                          <m:r>
                            <m:rPr>
                              <m:nor/>
                            </m:rPr>
                            <a:rPr lang="en-US" sz="1600" b="0" i="0" smtClean="0"/>
                            <m:t> </m:t>
                          </m:r>
                          <m:r>
                            <m:rPr>
                              <m:nor/>
                            </m:rPr>
                            <a:rPr lang="en-US" sz="1600" b="0" i="0" smtClean="0"/>
                            <m:t>which</m:t>
                          </m:r>
                          <m:r>
                            <m:rPr>
                              <m:nor/>
                            </m:rPr>
                            <a:rPr lang="en-US" sz="1600" b="0" i="0" smtClean="0"/>
                            <m:t> </m:t>
                          </m:r>
                          <m:r>
                            <m:rPr>
                              <m:nor/>
                            </m:rPr>
                            <a:rPr lang="en-US" sz="1600" b="0" i="0" smtClean="0"/>
                            <m:t>the</m:t>
                          </m:r>
                          <m:r>
                            <m:rPr>
                              <m:nor/>
                            </m:rPr>
                            <a:rPr lang="en-US" sz="1600" b="0" i="0" smtClean="0"/>
                            <m:t> </m:t>
                          </m:r>
                          <m:r>
                            <m:rPr>
                              <m:nor/>
                            </m:rPr>
                            <a:rPr lang="en-US" sz="1600" b="0" i="0" smtClean="0"/>
                            <m:t>source</m:t>
                          </m:r>
                          <m:r>
                            <m:rPr>
                              <m:nor/>
                            </m:rPr>
                            <a:rPr lang="en-US" sz="1600" b="0" i="0" smtClean="0"/>
                            <m:t>′</m:t>
                          </m:r>
                          <m:r>
                            <m:rPr>
                              <m:nor/>
                            </m:rPr>
                            <a:rPr lang="en-US" sz="1600" b="0" i="0" smtClean="0"/>
                            <m:t>s</m:t>
                          </m:r>
                          <m:r>
                            <m:rPr>
                              <m:nor/>
                            </m:rPr>
                            <a:rPr lang="en-US" sz="1600" b="0" i="0" smtClean="0"/>
                            <m:t> </m:t>
                          </m:r>
                          <m:r>
                            <m:rPr>
                              <m:nor/>
                            </m:rPr>
                            <a:rPr lang="en-US" sz="1600" b="0" i="0" smtClean="0"/>
                            <m:t>cost</m:t>
                          </m:r>
                          <m:r>
                            <m:rPr>
                              <m:nor/>
                            </m:rPr>
                            <a:rPr lang="en-US" sz="1600" b="0" i="0" smtClean="0"/>
                            <m:t> </m:t>
                          </m:r>
                          <m:r>
                            <m:rPr>
                              <m:nor/>
                            </m:rPr>
                            <a:rPr lang="en-US" sz="1600" b="0" i="0" smtClean="0"/>
                            <m:t>of</m:t>
                          </m:r>
                          <m:r>
                            <m:rPr>
                              <m:nor/>
                            </m:rPr>
                            <a:rPr lang="en-US" sz="1600" b="0" i="0" smtClean="0"/>
                            <m:t> </m:t>
                          </m:r>
                          <m:r>
                            <m:rPr>
                              <m:nor/>
                            </m:rPr>
                            <a:rPr lang="en-US" sz="1600" b="0" i="0" smtClean="0"/>
                            <m:t>capital</m:t>
                          </m:r>
                          <m:r>
                            <m:rPr>
                              <m:nor/>
                            </m:rPr>
                            <a:rPr lang="en-US" sz="1600" b="0" i="0" smtClean="0"/>
                            <m:t> </m:t>
                          </m:r>
                          <m:r>
                            <m:rPr>
                              <m:nor/>
                            </m:rPr>
                            <a:rPr lang="en-US" sz="1600" b="0" i="0" smtClean="0"/>
                            <m:t>changes</m:t>
                          </m:r>
                        </m:num>
                        <m:den>
                          <m:r>
                            <m:rPr>
                              <m:nor/>
                            </m:rPr>
                            <a:rPr lang="en-US" sz="1600" b="0" i="0" smtClean="0"/>
                            <m:t>Proportion</m:t>
                          </m:r>
                          <m:r>
                            <m:rPr>
                              <m:nor/>
                            </m:rPr>
                            <a:rPr lang="en-US" sz="1600" b="0" i="0" smtClean="0"/>
                            <m:t> </m:t>
                          </m:r>
                          <m:r>
                            <m:rPr>
                              <m:nor/>
                            </m:rPr>
                            <a:rPr lang="en-US" sz="1600" b="0" i="0" smtClean="0"/>
                            <m:t>of</m:t>
                          </m:r>
                          <m:r>
                            <m:rPr>
                              <m:nor/>
                            </m:rPr>
                            <a:rPr lang="en-US" sz="1600" b="0" i="0" smtClean="0"/>
                            <m:t> </m:t>
                          </m:r>
                          <m:r>
                            <m:rPr>
                              <m:nor/>
                            </m:rPr>
                            <a:rPr lang="en-US" sz="1600" b="0" i="0" smtClean="0"/>
                            <m:t>new</m:t>
                          </m:r>
                          <m:r>
                            <m:rPr>
                              <m:nor/>
                            </m:rPr>
                            <a:rPr lang="en-US" sz="1600" b="0" i="0" smtClean="0"/>
                            <m:t> </m:t>
                          </m:r>
                          <m:r>
                            <m:rPr>
                              <m:nor/>
                            </m:rPr>
                            <a:rPr lang="en-US" sz="1600" b="0" i="0" smtClean="0"/>
                            <m:t>capital</m:t>
                          </m:r>
                          <m:r>
                            <m:rPr>
                              <m:nor/>
                            </m:rPr>
                            <a:rPr lang="en-US" sz="1600" b="0" i="0" smtClean="0"/>
                            <m:t> </m:t>
                          </m:r>
                          <m:r>
                            <m:rPr>
                              <m:nor/>
                            </m:rPr>
                            <a:rPr lang="en-US" sz="1600" b="0" i="0" smtClean="0"/>
                            <m:t>raised</m:t>
                          </m:r>
                          <m:r>
                            <m:rPr>
                              <m:nor/>
                            </m:rPr>
                            <a:rPr lang="en-US" sz="1600" b="0" i="0" smtClean="0"/>
                            <m:t> </m:t>
                          </m:r>
                          <m:r>
                            <m:rPr>
                              <m:nor/>
                            </m:rPr>
                            <a:rPr lang="en-US" sz="1600" b="0" i="0" smtClean="0"/>
                            <m:t>from</m:t>
                          </m:r>
                          <m:r>
                            <m:rPr>
                              <m:nor/>
                            </m:rPr>
                            <a:rPr lang="en-US" sz="1600" b="0" i="0" smtClean="0"/>
                            <m:t> </m:t>
                          </m:r>
                          <m:r>
                            <m:rPr>
                              <m:nor/>
                            </m:rPr>
                            <a:rPr lang="en-US" sz="1600" b="0" i="0" smtClean="0"/>
                            <m:t>the</m:t>
                          </m:r>
                          <m:r>
                            <m:rPr>
                              <m:nor/>
                            </m:rPr>
                            <a:rPr lang="en-US" sz="1600" b="0" i="0" smtClean="0"/>
                            <m:t> </m:t>
                          </m:r>
                          <m:r>
                            <m:rPr>
                              <m:nor/>
                            </m:rPr>
                            <a:rPr lang="en-US" sz="1600" b="0" i="0" smtClean="0"/>
                            <m:t>source</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37" t="-646" r="-29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30</a:t>
            </a:fld>
            <a:endParaRPr lang="en-US"/>
          </a:p>
        </p:txBody>
      </p:sp>
      <p:sp>
        <p:nvSpPr>
          <p:cNvPr id="6" name="TextBox 5"/>
          <p:cNvSpPr txBox="1"/>
          <p:nvPr/>
        </p:nvSpPr>
        <p:spPr>
          <a:xfrm>
            <a:off x="1066800" y="4876800"/>
            <a:ext cx="7620000" cy="685800"/>
          </a:xfrm>
          <a:prstGeom prst="rect">
            <a:avLst/>
          </a:prstGeom>
          <a:noFill/>
        </p:spPr>
        <p:txBody>
          <a:bodyPr wrap="square" rtlCol="0">
            <a:noAutofit/>
          </a:bodyPr>
          <a:lstStyle/>
          <a:p>
            <a:r>
              <a:rPr lang="en-US" dirty="0" smtClean="0">
                <a:solidFill>
                  <a:srgbClr val="FF0000"/>
                </a:solidFill>
              </a:rPr>
              <a:t>CR: THE EXAMPLES IN THE CFA PREP BOOKS INCLUDE THIS. BUT NOTICE THAT IN THEIR “AD-HOC” CHOICE OF INCREASING COST OF DEBT, THIS IS NOT DONE “IN EQUILIBRIUM”… AND THEY END UP SHOWING US AN OPTIMAL CAPITAL STRUCTURE WITH THE LOWEST WACC, ETC… ALTHOUGN THEY ONLY EXPLICITKY CONSIDER THE ITS AS A FACTOR OF DEVIATION FROM MM’S PERFECT WORLD. YOU KNOW BETTER THAN THAT.</a:t>
            </a:r>
            <a:endParaRPr lang="en-US" dirty="0">
              <a:solidFill>
                <a:srgbClr val="FF0000"/>
              </a:solidFill>
            </a:endParaRPr>
          </a:p>
        </p:txBody>
      </p:sp>
    </p:spTree>
    <p:extLst>
      <p:ext uri="{BB962C8B-B14F-4D97-AF65-F5344CB8AC3E}">
        <p14:creationId xmlns:p14="http://schemas.microsoft.com/office/powerpoint/2010/main" val="310160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Flotation Costs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flotation cost </a:t>
            </a:r>
            <a:r>
              <a:rPr lang="en-US" dirty="0" smtClean="0"/>
              <a:t>is the investment banking fee associated with issuing securities.</a:t>
            </a:r>
          </a:p>
          <a:p>
            <a:r>
              <a:rPr lang="en-US" dirty="0" smtClean="0"/>
              <a:t>There are two treatments for flotation costs:</a:t>
            </a:r>
          </a:p>
          <a:p>
            <a:pPr marL="553212" lvl="1" indent="-342900">
              <a:buFont typeface="+mj-lt"/>
              <a:buAutoNum type="arabicPeriod"/>
            </a:pPr>
            <a:r>
              <a:rPr lang="en-US" dirty="0" smtClean="0"/>
              <a:t>Adjust the price of the security in the return calculation by the flotation cost, or</a:t>
            </a:r>
          </a:p>
          <a:p>
            <a:pPr marL="553212" lvl="1" indent="-342900">
              <a:buFont typeface="+mj-lt"/>
              <a:buAutoNum type="arabicPeriod"/>
            </a:pPr>
            <a:r>
              <a:rPr lang="en-US" dirty="0" smtClean="0"/>
              <a:t>Adjust the NPV of the project for the monetary cost of flotation.</a:t>
            </a:r>
          </a:p>
          <a:p>
            <a:r>
              <a:rPr lang="en-US" dirty="0" smtClean="0"/>
              <a:t>Adjusting the NPV is preferred because the flotation costs occur immediately rather than affect the company throughout the life of the project.</a:t>
            </a:r>
          </a:p>
          <a:p>
            <a:pPr marL="9144" indent="0">
              <a:buNone/>
            </a:pPr>
            <a:endParaRPr lang="en-US" i="1" dirty="0" smtClean="0"/>
          </a:p>
          <a:p>
            <a:pPr marL="9144" indent="0">
              <a:buNone/>
            </a:pPr>
            <a:r>
              <a:rPr lang="en-US" i="1" dirty="0" smtClean="0"/>
              <a:t>Problem</a:t>
            </a:r>
          </a:p>
          <a:p>
            <a:pPr marL="210312" lvl="1" indent="0">
              <a:buNone/>
            </a:pPr>
            <a:r>
              <a:rPr lang="en-US" dirty="0" smtClean="0"/>
              <a:t>Suppose a company has a project with an NPV of $100 million. If the company issues $1 billion of equity to finance this project and the flotation costs are 1.2%, what is the NPV after adjusting for flotation costs?</a:t>
            </a:r>
          </a:p>
          <a:p>
            <a:pPr marL="9144" indent="0">
              <a:buNone/>
            </a:pPr>
            <a:r>
              <a:rPr lang="en-US" i="1" dirty="0" smtClean="0"/>
              <a:t>Solution</a:t>
            </a:r>
          </a:p>
          <a:p>
            <a:pPr marL="210312" lvl="1" indent="0">
              <a:buNone/>
            </a:pPr>
            <a:r>
              <a:rPr lang="en-US" dirty="0" smtClean="0"/>
              <a:t>NPV = $100 million – $12 million = $88 million</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31</a:t>
            </a:fld>
            <a:endParaRPr lang="en-US"/>
          </a:p>
        </p:txBody>
      </p:sp>
    </p:spTree>
    <p:extLst>
      <p:ext uri="{BB962C8B-B14F-4D97-AF65-F5344CB8AC3E}">
        <p14:creationId xmlns:p14="http://schemas.microsoft.com/office/powerpoint/2010/main" val="2242365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CFOs Do?</a:t>
            </a:r>
            <a:endParaRPr lang="en-US" dirty="0"/>
          </a:p>
        </p:txBody>
      </p:sp>
      <p:sp>
        <p:nvSpPr>
          <p:cNvPr id="3" name="Content Placeholder 2"/>
          <p:cNvSpPr>
            <a:spLocks noGrp="1"/>
          </p:cNvSpPr>
          <p:nvPr>
            <p:ph idx="1"/>
          </p:nvPr>
        </p:nvSpPr>
        <p:spPr/>
        <p:txBody>
          <a:bodyPr/>
          <a:lstStyle/>
          <a:p>
            <a:r>
              <a:rPr lang="en-US" dirty="0" smtClean="0"/>
              <a:t>Cost of equity: Single-factor CAPM</a:t>
            </a:r>
          </a:p>
          <a:p>
            <a:r>
              <a:rPr lang="en-US" dirty="0" smtClean="0"/>
              <a:t>Project cost of capital: Single cost of capital, but some use an adjustment for individual projects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32</a:t>
            </a:fld>
            <a:endParaRPr lang="en-US"/>
          </a:p>
        </p:txBody>
      </p:sp>
    </p:spTree>
    <p:extLst>
      <p:ext uri="{BB962C8B-B14F-4D97-AF65-F5344CB8AC3E}">
        <p14:creationId xmlns:p14="http://schemas.microsoft.com/office/powerpoint/2010/main" val="666813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5. Summary</a:t>
            </a:r>
            <a:endParaRPr lang="en-US" dirty="0"/>
          </a:p>
        </p:txBody>
      </p:sp>
      <p:sp>
        <p:nvSpPr>
          <p:cNvPr id="6" name="Content Placeholder 5"/>
          <p:cNvSpPr>
            <a:spLocks noGrp="1"/>
          </p:cNvSpPr>
          <p:nvPr>
            <p:ph idx="1"/>
          </p:nvPr>
        </p:nvSpPr>
        <p:spPr/>
        <p:txBody>
          <a:bodyPr>
            <a:normAutofit lnSpcReduction="10000"/>
          </a:bodyPr>
          <a:lstStyle/>
          <a:p>
            <a:pPr lvl="0"/>
            <a:r>
              <a:rPr lang="en-US" dirty="0"/>
              <a:t>The weighted average cost of capital is a weighted average of the after-tax marginal costs of each source of </a:t>
            </a:r>
            <a:r>
              <a:rPr lang="en-US" dirty="0" smtClean="0"/>
              <a:t>capital. </a:t>
            </a:r>
          </a:p>
          <a:p>
            <a:pPr lvl="0"/>
            <a:r>
              <a:rPr lang="en-US" dirty="0" smtClean="0"/>
              <a:t>An </a:t>
            </a:r>
            <a:r>
              <a:rPr lang="en-US" dirty="0"/>
              <a:t>analyst uses the WACC in valuation. For example, the WACC is used to value a project using the net present value </a:t>
            </a:r>
            <a:r>
              <a:rPr lang="en-US" dirty="0" smtClean="0"/>
              <a:t>method.</a:t>
            </a:r>
            <a:endParaRPr lang="en-US" dirty="0"/>
          </a:p>
          <a:p>
            <a:pPr lvl="0"/>
            <a:r>
              <a:rPr lang="en-US" dirty="0" smtClean="0"/>
              <a:t>The </a:t>
            </a:r>
            <a:r>
              <a:rPr lang="en-US" dirty="0"/>
              <a:t>before-tax cost of debt is generally estimated by means of one of </a:t>
            </a:r>
            <a:r>
              <a:rPr lang="en-US" dirty="0" smtClean="0"/>
              <a:t>two </a:t>
            </a:r>
            <a:r>
              <a:rPr lang="en-US" dirty="0"/>
              <a:t>methods: yield to maturity or bond rating.</a:t>
            </a:r>
          </a:p>
          <a:p>
            <a:pPr lvl="0"/>
            <a:r>
              <a:rPr lang="en-US" dirty="0"/>
              <a:t>The yield-to-maturity method of estimating the before-tax cost of debt uses the familiar bond valuation equation. </a:t>
            </a:r>
            <a:endParaRPr lang="en-US" dirty="0" smtClean="0"/>
          </a:p>
          <a:p>
            <a:pPr lvl="0"/>
            <a:r>
              <a:rPr lang="en-US" dirty="0" smtClean="0"/>
              <a:t>Because </a:t>
            </a:r>
            <a:r>
              <a:rPr lang="en-US" dirty="0"/>
              <a:t>interest payments are generally tax deductible, the after-tax cost is the true, effective cost of debt to the company</a:t>
            </a:r>
            <a:r>
              <a:rPr lang="en-US" dirty="0" smtClean="0"/>
              <a:t>.</a:t>
            </a:r>
            <a:endParaRPr lang="en-US" dirty="0"/>
          </a:p>
          <a:p>
            <a:pPr lvl="0"/>
            <a:r>
              <a:rPr lang="en-US" dirty="0"/>
              <a:t>The cost of preferred stock is the preferred stock dividend divided by the current preferred stock price.</a:t>
            </a:r>
          </a:p>
          <a:p>
            <a:pPr lvl="0"/>
            <a:r>
              <a:rPr lang="en-US" dirty="0"/>
              <a:t>The cost of equity is the rate of return required by a company’s common stockholders. We estimate this cost using the CAPM (or its variants) or the dividend discount method.</a:t>
            </a:r>
          </a:p>
          <a:p>
            <a:endParaRPr lang="en-US" dirty="0"/>
          </a:p>
        </p:txBody>
      </p:sp>
      <p:sp>
        <p:nvSpPr>
          <p:cNvPr id="3" name="Footer Placeholder 2"/>
          <p:cNvSpPr>
            <a:spLocks noGrp="1"/>
          </p:cNvSpPr>
          <p:nvPr>
            <p:ph type="ftr" sz="quarter" idx="11"/>
          </p:nvPr>
        </p:nvSpPr>
        <p:spPr/>
        <p:txBody>
          <a:bodyPr/>
          <a:lstStyle/>
          <a:p>
            <a:r>
              <a:rPr lang="en-US" dirty="0" smtClean="0"/>
              <a:t>Copyright © 2013 CFA Institute</a:t>
            </a:r>
            <a:endParaRPr lang="en-US" dirty="0"/>
          </a:p>
        </p:txBody>
      </p:sp>
      <p:sp>
        <p:nvSpPr>
          <p:cNvPr id="4" name="Slide Number Placeholder 3"/>
          <p:cNvSpPr>
            <a:spLocks noGrp="1"/>
          </p:cNvSpPr>
          <p:nvPr>
            <p:ph type="sldNum" sz="quarter" idx="12"/>
          </p:nvPr>
        </p:nvSpPr>
        <p:spPr/>
        <p:txBody>
          <a:bodyPr/>
          <a:lstStyle/>
          <a:p>
            <a:fld id="{4E4A4924-7CC3-4BF6-9C5C-A8E770D15754}" type="slidenum">
              <a:rPr lang="en-US" smtClean="0"/>
              <a:t>33</a:t>
            </a:fld>
            <a:endParaRPr lang="en-US"/>
          </a:p>
        </p:txBody>
      </p:sp>
    </p:spTree>
    <p:extLst>
      <p:ext uri="{BB962C8B-B14F-4D97-AF65-F5344CB8AC3E}">
        <p14:creationId xmlns:p14="http://schemas.microsoft.com/office/powerpoint/2010/main" val="130159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t>
            </a:r>
            <a:r>
              <a:rPr lang="en-US" sz="2400" dirty="0" smtClean="0"/>
              <a:t>(continued)</a:t>
            </a:r>
            <a:endParaRPr lang="en-US" sz="2400" dirty="0"/>
          </a:p>
        </p:txBody>
      </p:sp>
      <p:sp>
        <p:nvSpPr>
          <p:cNvPr id="3" name="Content Placeholder 2"/>
          <p:cNvSpPr>
            <a:spLocks noGrp="1"/>
          </p:cNvSpPr>
          <p:nvPr>
            <p:ph idx="1"/>
          </p:nvPr>
        </p:nvSpPr>
        <p:spPr/>
        <p:txBody>
          <a:bodyPr>
            <a:normAutofit/>
          </a:bodyPr>
          <a:lstStyle/>
          <a:p>
            <a:pPr lvl="0"/>
            <a:r>
              <a:rPr lang="en-US" dirty="0" smtClean="0"/>
              <a:t>The </a:t>
            </a:r>
            <a:r>
              <a:rPr lang="en-US" dirty="0"/>
              <a:t>CAPM is the approach most commonly used to calculate the cost of common stock. </a:t>
            </a:r>
            <a:endParaRPr lang="en-US" dirty="0" smtClean="0"/>
          </a:p>
          <a:p>
            <a:pPr lvl="0"/>
            <a:r>
              <a:rPr lang="en-US" dirty="0" smtClean="0"/>
              <a:t>When </a:t>
            </a:r>
            <a:r>
              <a:rPr lang="en-US" dirty="0"/>
              <a:t>estimating the cost of equity capital using the CAPM when we do not have publicly traded equity, we may be able to use the pure-play </a:t>
            </a:r>
            <a:r>
              <a:rPr lang="en-US" dirty="0" smtClean="0"/>
              <a:t>method, </a:t>
            </a:r>
            <a:r>
              <a:rPr lang="en-US" dirty="0"/>
              <a:t>in which we estimate the unlevered beta for a company with similar business </a:t>
            </a:r>
            <a:r>
              <a:rPr lang="en-US" dirty="0" smtClean="0"/>
              <a:t>risk and </a:t>
            </a:r>
            <a:r>
              <a:rPr lang="en-US" dirty="0"/>
              <a:t>then lever </a:t>
            </a:r>
            <a:r>
              <a:rPr lang="en-US" dirty="0" smtClean="0"/>
              <a:t>that </a:t>
            </a:r>
            <a:r>
              <a:rPr lang="en-US" dirty="0"/>
              <a:t>beta to reflect the financial risk of the project or </a:t>
            </a:r>
            <a:r>
              <a:rPr lang="en-US" dirty="0" smtClean="0"/>
              <a:t>company.</a:t>
            </a:r>
            <a:endParaRPr lang="en-US" dirty="0"/>
          </a:p>
          <a:p>
            <a:pPr lvl="0"/>
            <a:r>
              <a:rPr lang="en-US" dirty="0"/>
              <a:t>It is often the case that country and foreign exchange risk are diversified so that we can use the estimated </a:t>
            </a:r>
            <a:r>
              <a:rPr lang="en-US" dirty="0">
                <a:sym typeface="Symbol"/>
              </a:rPr>
              <a:t></a:t>
            </a:r>
            <a:r>
              <a:rPr lang="en-US" dirty="0"/>
              <a:t> in the CAPM analysis. However, in the case in which these risks cannot be diversified away, we can adjust our measure of systematic risk by a country equity premium to reflect this </a:t>
            </a:r>
            <a:r>
              <a:rPr lang="en-US" dirty="0" err="1"/>
              <a:t>nondiversified</a:t>
            </a:r>
            <a:r>
              <a:rPr lang="en-US" dirty="0"/>
              <a:t> risk:</a:t>
            </a:r>
          </a:p>
          <a:p>
            <a:pPr lvl="0"/>
            <a:r>
              <a:rPr lang="en-US" dirty="0"/>
              <a:t>The dividend discount model approach is an alternative approach to calculating the cost of equity.</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34</a:t>
            </a:fld>
            <a:endParaRPr lang="en-US"/>
          </a:p>
        </p:txBody>
      </p:sp>
    </p:spTree>
    <p:extLst>
      <p:ext uri="{BB962C8B-B14F-4D97-AF65-F5344CB8AC3E}">
        <p14:creationId xmlns:p14="http://schemas.microsoft.com/office/powerpoint/2010/main" val="1855181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t>
            </a:r>
            <a:r>
              <a:rPr lang="en-US" sz="2400" dirty="0"/>
              <a:t>(continued)</a:t>
            </a:r>
          </a:p>
        </p:txBody>
      </p:sp>
      <p:sp>
        <p:nvSpPr>
          <p:cNvPr id="3" name="Content Placeholder 2"/>
          <p:cNvSpPr>
            <a:spLocks noGrp="1"/>
          </p:cNvSpPr>
          <p:nvPr>
            <p:ph idx="1"/>
          </p:nvPr>
        </p:nvSpPr>
        <p:spPr/>
        <p:txBody>
          <a:bodyPr/>
          <a:lstStyle/>
          <a:p>
            <a:pPr lvl="0"/>
            <a:r>
              <a:rPr lang="en-US" dirty="0"/>
              <a:t>We can estimate the growth rate in the dividend discount model by using published forecasts of analysts or by estimating the sustainable growth rate:</a:t>
            </a:r>
          </a:p>
          <a:p>
            <a:pPr lvl="0"/>
            <a:r>
              <a:rPr lang="en-US" dirty="0"/>
              <a:t>In estimating the cost of equity, an alternative to the CAPM and dividend discount approaches is the bond yield plus risk premium approach</a:t>
            </a:r>
            <a:r>
              <a:rPr lang="en-US" dirty="0" smtClean="0"/>
              <a:t>.</a:t>
            </a:r>
          </a:p>
          <a:p>
            <a:pPr lvl="0"/>
            <a:r>
              <a:rPr lang="en-US" dirty="0" smtClean="0"/>
              <a:t>The </a:t>
            </a:r>
            <a:r>
              <a:rPr lang="en-US" dirty="0"/>
              <a:t>marginal cost of capital schedule is </a:t>
            </a:r>
            <a:r>
              <a:rPr lang="en-US" dirty="0" smtClean="0"/>
              <a:t>an illustration of the cost of funds for different amounts of new capital raised. </a:t>
            </a:r>
          </a:p>
          <a:p>
            <a:pPr lvl="0"/>
            <a:r>
              <a:rPr lang="en-US" dirty="0" smtClean="0"/>
              <a:t>Flotation </a:t>
            </a:r>
            <a:r>
              <a:rPr lang="en-US" dirty="0"/>
              <a:t>costs are costs incurred in the process of raising additional capital. The preferred method of including these costs in the analysis is as an initial cash flow in the valuation analysis.</a:t>
            </a:r>
          </a:p>
          <a:p>
            <a:pPr lvl="0"/>
            <a:r>
              <a:rPr lang="en-US" dirty="0"/>
              <a:t>Survey evidence </a:t>
            </a:r>
            <a:r>
              <a:rPr lang="en-US" dirty="0" smtClean="0"/>
              <a:t>indicates that </a:t>
            </a:r>
            <a:r>
              <a:rPr lang="en-US" dirty="0"/>
              <a:t>the CAPM method is the most popular method used by companies in estimating the cost of equity. </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35</a:t>
            </a:fld>
            <a:endParaRPr lang="en-US"/>
          </a:p>
        </p:txBody>
      </p:sp>
    </p:spTree>
    <p:extLst>
      <p:ext uri="{BB962C8B-B14F-4D97-AF65-F5344CB8AC3E}">
        <p14:creationId xmlns:p14="http://schemas.microsoft.com/office/powerpoint/2010/main" val="408783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WACC</a:t>
            </a:r>
            <a:endParaRPr lang="en-US" dirty="0"/>
          </a:p>
        </p:txBody>
      </p:sp>
      <p:sp>
        <p:nvSpPr>
          <p:cNvPr id="3" name="Content Placeholder 2"/>
          <p:cNvSpPr>
            <a:spLocks noGrp="1"/>
          </p:cNvSpPr>
          <p:nvPr>
            <p:ph idx="1"/>
          </p:nvPr>
        </p:nvSpPr>
        <p:spPr/>
        <p:txBody>
          <a:bodyPr/>
          <a:lstStyle/>
          <a:p>
            <a:pPr marL="9144" indent="0" algn="r">
              <a:buNone/>
            </a:pPr>
            <a:r>
              <a:rPr lang="en-US" sz="2000" dirty="0"/>
              <a:t>WACC = </a:t>
            </a:r>
            <a:r>
              <a:rPr lang="en-US" sz="2000" i="1" dirty="0" err="1"/>
              <a:t>w</a:t>
            </a:r>
            <a:r>
              <a:rPr lang="en-US" sz="2000" i="1" baseline="-25000" dirty="0" err="1"/>
              <a:t>d</a:t>
            </a:r>
            <a:r>
              <a:rPr lang="en-US" sz="2000" i="1" dirty="0" err="1"/>
              <a:t>r</a:t>
            </a:r>
            <a:r>
              <a:rPr lang="en-US" sz="2000" i="1" baseline="-25000" dirty="0" err="1"/>
              <a:t>d</a:t>
            </a:r>
            <a:r>
              <a:rPr lang="en-US" sz="2000" dirty="0"/>
              <a:t> (1 </a:t>
            </a:r>
            <a:r>
              <a:rPr lang="en-US" sz="2000" dirty="0">
                <a:sym typeface="Symbol"/>
              </a:rPr>
              <a:t></a:t>
            </a:r>
            <a:r>
              <a:rPr lang="en-US" sz="2000" dirty="0"/>
              <a:t> </a:t>
            </a:r>
            <a:r>
              <a:rPr lang="en-US" sz="2000" i="1" dirty="0"/>
              <a:t>t</a:t>
            </a:r>
            <a:r>
              <a:rPr lang="en-US" sz="2000" dirty="0"/>
              <a:t>) + </a:t>
            </a:r>
            <a:r>
              <a:rPr lang="en-US" sz="2000" i="1" dirty="0" err="1"/>
              <a:t>w</a:t>
            </a:r>
            <a:r>
              <a:rPr lang="en-US" sz="2000" i="1" baseline="-25000" dirty="0" err="1"/>
              <a:t>p</a:t>
            </a:r>
            <a:r>
              <a:rPr lang="en-US" sz="2000" i="1" dirty="0" err="1"/>
              <a:t>r</a:t>
            </a:r>
            <a:r>
              <a:rPr lang="en-US" sz="2000" i="1" baseline="-25000" dirty="0" err="1"/>
              <a:t>p</a:t>
            </a:r>
            <a:r>
              <a:rPr lang="en-US" sz="2000" dirty="0"/>
              <a:t> + </a:t>
            </a:r>
            <a:r>
              <a:rPr lang="en-US" sz="2000" i="1" dirty="0" smtClean="0"/>
              <a:t>w</a:t>
            </a:r>
            <a:r>
              <a:rPr lang="en-US" sz="2000" i="1" baseline="-25000" dirty="0" smtClean="0"/>
              <a:t>e</a:t>
            </a:r>
            <a:r>
              <a:rPr lang="en-US" sz="2000" i="1" dirty="0" smtClean="0"/>
              <a:t>r</a:t>
            </a:r>
            <a:r>
              <a:rPr lang="en-US" sz="2000" i="1" baseline="-25000" dirty="0" smtClean="0"/>
              <a:t>e	</a:t>
            </a:r>
            <a:r>
              <a:rPr lang="en-US" i="1" baseline="-25000" dirty="0" smtClean="0"/>
              <a:t>	</a:t>
            </a:r>
            <a:r>
              <a:rPr lang="en-US" dirty="0"/>
              <a:t>	</a:t>
            </a:r>
            <a:r>
              <a:rPr lang="en-US" dirty="0" smtClean="0"/>
              <a:t>(3-1</a:t>
            </a:r>
            <a:r>
              <a:rPr lang="en-US" dirty="0"/>
              <a:t>)</a:t>
            </a:r>
          </a:p>
          <a:p>
            <a:pPr marL="9144" indent="0">
              <a:buNone/>
            </a:pPr>
            <a:r>
              <a:rPr lang="en-US" dirty="0"/>
              <a:t> </a:t>
            </a:r>
          </a:p>
          <a:p>
            <a:pPr marL="9144" indent="0">
              <a:buNone/>
            </a:pPr>
            <a:r>
              <a:rPr lang="en-US" dirty="0"/>
              <a:t>where</a:t>
            </a:r>
          </a:p>
          <a:p>
            <a:pPr marL="738188" indent="-457200">
              <a:buNone/>
            </a:pPr>
            <a:r>
              <a:rPr lang="en-US" i="1" dirty="0" err="1"/>
              <a:t>w</a:t>
            </a:r>
            <a:r>
              <a:rPr lang="en-US" i="1" baseline="-25000" dirty="0" err="1"/>
              <a:t>d</a:t>
            </a:r>
            <a:r>
              <a:rPr lang="en-US" dirty="0"/>
              <a:t> </a:t>
            </a:r>
            <a:r>
              <a:rPr lang="en-US" dirty="0" smtClean="0"/>
              <a:t>	is </a:t>
            </a:r>
            <a:r>
              <a:rPr lang="en-US" dirty="0"/>
              <a:t>the proportion of debt that the company uses when it raises new funds</a:t>
            </a:r>
          </a:p>
          <a:p>
            <a:pPr marL="738188" indent="-457200">
              <a:buNone/>
            </a:pPr>
            <a:r>
              <a:rPr lang="en-US" i="1" dirty="0"/>
              <a:t>r</a:t>
            </a:r>
            <a:r>
              <a:rPr lang="en-US" i="1" baseline="-25000" dirty="0"/>
              <a:t>d</a:t>
            </a:r>
            <a:r>
              <a:rPr lang="en-US" dirty="0"/>
              <a:t> </a:t>
            </a:r>
            <a:r>
              <a:rPr lang="en-US" dirty="0" smtClean="0"/>
              <a:t>	is </a:t>
            </a:r>
            <a:r>
              <a:rPr lang="en-US" dirty="0"/>
              <a:t>the before-tax marginal cost of debt</a:t>
            </a:r>
          </a:p>
          <a:p>
            <a:pPr marL="738188" indent="-457200">
              <a:buNone/>
            </a:pPr>
            <a:r>
              <a:rPr lang="en-US" i="1" dirty="0"/>
              <a:t>t</a:t>
            </a:r>
            <a:r>
              <a:rPr lang="en-US" dirty="0"/>
              <a:t> </a:t>
            </a:r>
            <a:r>
              <a:rPr lang="en-US" dirty="0" smtClean="0"/>
              <a:t>	is </a:t>
            </a:r>
            <a:r>
              <a:rPr lang="en-US" dirty="0"/>
              <a:t>the company’s marginal tax rate</a:t>
            </a:r>
          </a:p>
          <a:p>
            <a:pPr marL="738188" indent="-457200">
              <a:buNone/>
            </a:pPr>
            <a:r>
              <a:rPr lang="en-US" i="1" dirty="0" err="1"/>
              <a:t>w</a:t>
            </a:r>
            <a:r>
              <a:rPr lang="en-US" i="1" baseline="-25000" dirty="0" err="1"/>
              <a:t>p</a:t>
            </a:r>
            <a:r>
              <a:rPr lang="en-US" dirty="0"/>
              <a:t> </a:t>
            </a:r>
            <a:r>
              <a:rPr lang="en-US" dirty="0" smtClean="0"/>
              <a:t>	is </a:t>
            </a:r>
            <a:r>
              <a:rPr lang="en-US" dirty="0"/>
              <a:t>the proportion of preferred stock the company uses when it raises new funds</a:t>
            </a:r>
            <a:r>
              <a:rPr lang="en-US" i="1" dirty="0"/>
              <a:t> </a:t>
            </a:r>
            <a:endParaRPr lang="en-US" dirty="0"/>
          </a:p>
          <a:p>
            <a:pPr marL="738188" indent="-457200">
              <a:buNone/>
            </a:pPr>
            <a:r>
              <a:rPr lang="en-US" i="1" dirty="0" err="1"/>
              <a:t>r</a:t>
            </a:r>
            <a:r>
              <a:rPr lang="en-US" i="1" baseline="-25000" dirty="0" err="1"/>
              <a:t>p</a:t>
            </a:r>
            <a:r>
              <a:rPr lang="en-US" dirty="0"/>
              <a:t> </a:t>
            </a:r>
            <a:r>
              <a:rPr lang="en-US" dirty="0" smtClean="0"/>
              <a:t>	is </a:t>
            </a:r>
            <a:r>
              <a:rPr lang="en-US" dirty="0"/>
              <a:t>the marginal cost of preferred stock</a:t>
            </a:r>
          </a:p>
          <a:p>
            <a:pPr marL="738188" indent="-457200">
              <a:buNone/>
            </a:pPr>
            <a:r>
              <a:rPr lang="en-US" i="1" dirty="0"/>
              <a:t>w</a:t>
            </a:r>
            <a:r>
              <a:rPr lang="en-US" i="1" baseline="-25000" dirty="0"/>
              <a:t>e</a:t>
            </a:r>
            <a:r>
              <a:rPr lang="en-US" dirty="0"/>
              <a:t> </a:t>
            </a:r>
            <a:r>
              <a:rPr lang="en-US" dirty="0" smtClean="0"/>
              <a:t>	is </a:t>
            </a:r>
            <a:r>
              <a:rPr lang="en-US" dirty="0"/>
              <a:t>the proportion of equity that the company uses when it raises new funds</a:t>
            </a:r>
          </a:p>
          <a:p>
            <a:pPr marL="738188" indent="-457200">
              <a:buNone/>
            </a:pPr>
            <a:r>
              <a:rPr lang="en-US" i="1" dirty="0"/>
              <a:t>r</a:t>
            </a:r>
            <a:r>
              <a:rPr lang="en-US" i="1" baseline="-25000" dirty="0"/>
              <a:t>e</a:t>
            </a:r>
            <a:r>
              <a:rPr lang="en-US" dirty="0"/>
              <a:t> </a:t>
            </a:r>
            <a:r>
              <a:rPr lang="en-US" dirty="0" smtClean="0"/>
              <a:t>	is </a:t>
            </a:r>
            <a:r>
              <a:rPr lang="en-US" dirty="0"/>
              <a:t>the marginal cost of equity</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4</a:t>
            </a:fld>
            <a:endParaRPr lang="en-US"/>
          </a:p>
        </p:txBody>
      </p:sp>
    </p:spTree>
    <p:extLst>
      <p:ext uri="{BB962C8B-B14F-4D97-AF65-F5344CB8AC3E}">
        <p14:creationId xmlns:p14="http://schemas.microsoft.com/office/powerpoint/2010/main" val="849613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a:t>
            </a:r>
            <a:r>
              <a:rPr lang="en-US" dirty="0" err="1" smtClean="0"/>
              <a:t>Wacc</a:t>
            </a:r>
            <a:endParaRPr lang="en-US" dirty="0"/>
          </a:p>
        </p:txBody>
      </p:sp>
      <p:sp>
        <p:nvSpPr>
          <p:cNvPr id="3" name="Content Placeholder 2"/>
          <p:cNvSpPr>
            <a:spLocks noGrp="1"/>
          </p:cNvSpPr>
          <p:nvPr>
            <p:ph idx="1"/>
          </p:nvPr>
        </p:nvSpPr>
        <p:spPr/>
        <p:txBody>
          <a:bodyPr>
            <a:normAutofit/>
          </a:bodyPr>
          <a:lstStyle/>
          <a:p>
            <a:pPr marL="9144" indent="0">
              <a:buNone/>
            </a:pPr>
            <a:r>
              <a:rPr lang="en-US" dirty="0" smtClean="0"/>
              <a:t>Suppose the Widget Company has a capital structure composed of the following, in billions:</a:t>
            </a:r>
          </a:p>
          <a:p>
            <a:pPr marL="9144" indent="0">
              <a:buNone/>
            </a:pPr>
            <a:endParaRPr lang="en-US" dirty="0"/>
          </a:p>
          <a:p>
            <a:pPr marL="9144" indent="0">
              <a:buNone/>
            </a:pPr>
            <a:endParaRPr lang="en-US" dirty="0" smtClean="0"/>
          </a:p>
          <a:p>
            <a:pPr marL="9144" indent="0">
              <a:buNone/>
            </a:pPr>
            <a:endParaRPr lang="en-US" dirty="0"/>
          </a:p>
          <a:p>
            <a:pPr marL="9144" indent="0">
              <a:buNone/>
            </a:pPr>
            <a:r>
              <a:rPr lang="en-US" dirty="0" smtClean="0"/>
              <a:t>If the before-tax cost of debt is 9%, the required rate of return on equity is 15%, and the marginal tax rate is 30%, what is Widget’s weighted average cost of capital?</a:t>
            </a:r>
          </a:p>
          <a:p>
            <a:pPr marL="9144" indent="0">
              <a:buNone/>
            </a:pPr>
            <a:endParaRPr lang="en-US" dirty="0" smtClean="0"/>
          </a:p>
          <a:p>
            <a:pPr marL="9144" indent="0">
              <a:buNone/>
            </a:pPr>
            <a:r>
              <a:rPr lang="en-US" dirty="0" smtClean="0"/>
              <a:t>Solution:</a:t>
            </a:r>
          </a:p>
          <a:p>
            <a:pPr marL="210312" lvl="1" indent="0">
              <a:buNone/>
            </a:pPr>
            <a:r>
              <a:rPr lang="en-US" dirty="0" smtClean="0"/>
              <a:t>WACC 	=	 [(0.20)(0.09)(1 – 0.30)] + [(0.8)(0.15)] </a:t>
            </a:r>
          </a:p>
          <a:p>
            <a:pPr marL="210312" lvl="1" indent="0">
              <a:buNone/>
            </a:pPr>
            <a:r>
              <a:rPr lang="en-US" dirty="0"/>
              <a:t>	</a:t>
            </a:r>
            <a:r>
              <a:rPr lang="en-US" dirty="0" smtClean="0"/>
              <a:t>	=	0.0126 + 0.120</a:t>
            </a:r>
          </a:p>
          <a:p>
            <a:pPr marL="210312" lvl="1" indent="0">
              <a:buNone/>
            </a:pPr>
            <a:r>
              <a:rPr lang="en-US" dirty="0"/>
              <a:t>	</a:t>
            </a:r>
            <a:r>
              <a:rPr lang="en-US" dirty="0" smtClean="0"/>
              <a:t>	=	0.1325, or 13.25% </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76275671"/>
              </p:ext>
            </p:extLst>
          </p:nvPr>
        </p:nvGraphicFramePr>
        <p:xfrm>
          <a:off x="2743200" y="2286000"/>
          <a:ext cx="3108960" cy="741680"/>
        </p:xfrm>
        <a:graphic>
          <a:graphicData uri="http://schemas.openxmlformats.org/drawingml/2006/table">
            <a:tbl>
              <a:tblPr firstRow="1" bandRow="1">
                <a:tableStyleId>{5C22544A-7EE6-4342-B048-85BDC9FD1C3A}</a:tableStyleId>
              </a:tblPr>
              <a:tblGrid>
                <a:gridCol w="2286000"/>
                <a:gridCol w="822960"/>
              </a:tblGrid>
              <a:tr h="370840">
                <a:tc>
                  <a:txBody>
                    <a:bodyPr/>
                    <a:lstStyle/>
                    <a:p>
                      <a:r>
                        <a:rPr lang="en-US" b="0" dirty="0" smtClean="0">
                          <a:solidFill>
                            <a:schemeClr val="tx1"/>
                          </a:solidFill>
                        </a:rPr>
                        <a:t>Debt</a:t>
                      </a:r>
                      <a:endParaRPr lang="en-US" b="0" dirty="0">
                        <a:solidFill>
                          <a:schemeClr val="tx1"/>
                        </a:solidFill>
                      </a:endParaRPr>
                    </a:p>
                  </a:txBody>
                  <a:tcPr>
                    <a:solidFill>
                      <a:schemeClr val="bg1"/>
                    </a:solidFill>
                  </a:tcPr>
                </a:tc>
                <a:tc>
                  <a:txBody>
                    <a:bodyPr/>
                    <a:lstStyle/>
                    <a:p>
                      <a:r>
                        <a:rPr lang="en-US" b="0" dirty="0" smtClean="0">
                          <a:solidFill>
                            <a:schemeClr val="tx1"/>
                          </a:solidFill>
                        </a:rPr>
                        <a:t>€10</a:t>
                      </a:r>
                      <a:endParaRPr lang="en-US" b="0" dirty="0">
                        <a:solidFill>
                          <a:schemeClr val="tx1"/>
                        </a:solidFill>
                      </a:endParaRPr>
                    </a:p>
                  </a:txBody>
                  <a:tcPr>
                    <a:solidFill>
                      <a:schemeClr val="bg1"/>
                    </a:solidFill>
                  </a:tcPr>
                </a:tc>
              </a:tr>
              <a:tr h="370840">
                <a:tc>
                  <a:txBody>
                    <a:bodyPr/>
                    <a:lstStyle/>
                    <a:p>
                      <a:r>
                        <a:rPr lang="en-US" dirty="0" smtClean="0"/>
                        <a:t>Common equity</a:t>
                      </a:r>
                      <a:endParaRPr lang="en-US" dirty="0"/>
                    </a:p>
                  </a:txBody>
                  <a:tcPr>
                    <a:solidFill>
                      <a:schemeClr val="bg1"/>
                    </a:solidFill>
                  </a:tcPr>
                </a:tc>
                <a:tc>
                  <a:txBody>
                    <a:bodyPr/>
                    <a:lstStyle/>
                    <a:p>
                      <a:r>
                        <a:rPr lang="en-US" b="0" dirty="0" smtClean="0">
                          <a:solidFill>
                            <a:schemeClr val="tx1"/>
                          </a:solidFill>
                        </a:rPr>
                        <a:t>€</a:t>
                      </a:r>
                      <a:r>
                        <a:rPr lang="en-US" dirty="0" smtClean="0"/>
                        <a:t>40</a:t>
                      </a:r>
                      <a:endParaRPr lang="en-US" dirty="0"/>
                    </a:p>
                  </a:txBody>
                  <a:tcPr>
                    <a:solidFill>
                      <a:schemeClr val="bg1"/>
                    </a:solidFill>
                  </a:tcPr>
                </a:tc>
              </a:tr>
            </a:tbl>
          </a:graphicData>
        </a:graphic>
      </p:graphicFrame>
    </p:spTree>
    <p:extLst>
      <p:ext uri="{BB962C8B-B14F-4D97-AF65-F5344CB8AC3E}">
        <p14:creationId xmlns:p14="http://schemas.microsoft.com/office/powerpoint/2010/main" val="1409646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WACC</a:t>
            </a:r>
            <a:endParaRPr lang="en-US" sz="2400" dirty="0"/>
          </a:p>
        </p:txBody>
      </p:sp>
      <p:sp>
        <p:nvSpPr>
          <p:cNvPr id="3" name="Content Placeholder 2"/>
          <p:cNvSpPr>
            <a:spLocks noGrp="1"/>
          </p:cNvSpPr>
          <p:nvPr>
            <p:ph idx="1"/>
          </p:nvPr>
        </p:nvSpPr>
        <p:spPr/>
        <p:txBody>
          <a:bodyPr/>
          <a:lstStyle/>
          <a:p>
            <a:pPr marL="9144" indent="0">
              <a:buNone/>
            </a:pPr>
            <a:r>
              <a:rPr lang="en-US" dirty="0" smtClean="0"/>
              <a:t>Interpretation:</a:t>
            </a:r>
          </a:p>
          <a:p>
            <a:pPr marL="9144" indent="0">
              <a:buNone/>
            </a:pPr>
            <a:r>
              <a:rPr lang="en-US" dirty="0" smtClean="0"/>
              <a:t>When the Widget Company raises €1 more of capital, it will raise this capital in the proportions of 20% debt and 80% equity, and its cost will be 13.25%. </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6</a:t>
            </a:fld>
            <a:endParaRPr lang="en-US"/>
          </a:p>
        </p:txBody>
      </p:sp>
    </p:spTree>
    <p:extLst>
      <p:ext uri="{BB962C8B-B14F-4D97-AF65-F5344CB8AC3E}">
        <p14:creationId xmlns:p14="http://schemas.microsoft.com/office/powerpoint/2010/main" val="20876254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Taxes and the Cost of capital</a:t>
            </a:r>
            <a:endParaRPr lang="en-US" dirty="0"/>
          </a:p>
        </p:txBody>
      </p:sp>
      <p:sp>
        <p:nvSpPr>
          <p:cNvPr id="3" name="Content Placeholder 2"/>
          <p:cNvSpPr>
            <a:spLocks noGrp="1"/>
          </p:cNvSpPr>
          <p:nvPr>
            <p:ph idx="1"/>
          </p:nvPr>
        </p:nvSpPr>
        <p:spPr/>
        <p:txBody>
          <a:bodyPr/>
          <a:lstStyle/>
          <a:p>
            <a:r>
              <a:rPr lang="en-US" dirty="0" smtClean="0"/>
              <a:t>Interest on debt is tax deductible; therefore, the cost of debt must be adjusted to reflect this deductibility.</a:t>
            </a:r>
          </a:p>
          <a:p>
            <a:pPr lvl="1"/>
            <a:r>
              <a:rPr lang="en-US" dirty="0" smtClean="0"/>
              <a:t>We multiple the before-tax cost of debt (</a:t>
            </a:r>
            <a:r>
              <a:rPr lang="en-US" i="1" dirty="0" err="1" smtClean="0"/>
              <a:t>r</a:t>
            </a:r>
            <a:r>
              <a:rPr lang="en-US" i="1" baseline="-25000" dirty="0" err="1" smtClean="0"/>
              <a:t>d</a:t>
            </a:r>
            <a:r>
              <a:rPr lang="en-US" dirty="0" smtClean="0"/>
              <a:t>) by the factor (1 – </a:t>
            </a:r>
            <a:r>
              <a:rPr lang="en-US" i="1" dirty="0" smtClean="0"/>
              <a:t>t</a:t>
            </a:r>
            <a:r>
              <a:rPr lang="en-US" dirty="0" smtClean="0"/>
              <a:t>), with </a:t>
            </a:r>
            <a:r>
              <a:rPr lang="en-US" i="1" dirty="0" smtClean="0"/>
              <a:t>t</a:t>
            </a:r>
            <a:r>
              <a:rPr lang="en-US" dirty="0" smtClean="0"/>
              <a:t> as the marginal tax rate. </a:t>
            </a:r>
          </a:p>
          <a:p>
            <a:pPr lvl="1"/>
            <a:r>
              <a:rPr lang="en-US" dirty="0" smtClean="0"/>
              <a:t>Thus, </a:t>
            </a:r>
            <a:r>
              <a:rPr lang="en-US" i="1" dirty="0" err="1" smtClean="0"/>
              <a:t>r</a:t>
            </a:r>
            <a:r>
              <a:rPr lang="en-US" i="1" baseline="-25000" dirty="0" err="1" smtClean="0"/>
              <a:t>d</a:t>
            </a:r>
            <a:r>
              <a:rPr lang="en-US" dirty="0" smtClean="0"/>
              <a:t> × (</a:t>
            </a:r>
            <a:r>
              <a:rPr lang="en-US" dirty="0"/>
              <a:t>1 </a:t>
            </a:r>
            <a:r>
              <a:rPr lang="en-US" dirty="0">
                <a:sym typeface="Symbol"/>
              </a:rPr>
              <a:t></a:t>
            </a:r>
            <a:r>
              <a:rPr lang="en-US" dirty="0"/>
              <a:t> </a:t>
            </a:r>
            <a:r>
              <a:rPr lang="en-US" i="1" dirty="0"/>
              <a:t>t</a:t>
            </a:r>
            <a:r>
              <a:rPr lang="en-US" dirty="0" smtClean="0"/>
              <a:t>) is the after-tax cost of debt. </a:t>
            </a:r>
          </a:p>
          <a:p>
            <a:r>
              <a:rPr lang="en-US" dirty="0" smtClean="0"/>
              <a:t>Payments to owners are not tax deductible, so the required rate of return on equity (whether preferred or common) is the cost of capital.</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7</a:t>
            </a:fld>
            <a:endParaRPr lang="en-US"/>
          </a:p>
        </p:txBody>
      </p:sp>
    </p:spTree>
    <p:extLst>
      <p:ext uri="{BB962C8B-B14F-4D97-AF65-F5344CB8AC3E}">
        <p14:creationId xmlns:p14="http://schemas.microsoft.com/office/powerpoint/2010/main" val="20814410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Weights of the Weighted Average</a:t>
            </a:r>
            <a:endParaRPr lang="en-US" dirty="0"/>
          </a:p>
        </p:txBody>
      </p:sp>
      <p:sp>
        <p:nvSpPr>
          <p:cNvPr id="3" name="Content Placeholder 2"/>
          <p:cNvSpPr>
            <a:spLocks noGrp="1"/>
          </p:cNvSpPr>
          <p:nvPr>
            <p:ph idx="1"/>
          </p:nvPr>
        </p:nvSpPr>
        <p:spPr/>
        <p:txBody>
          <a:bodyPr/>
          <a:lstStyle/>
          <a:p>
            <a:r>
              <a:rPr lang="en-US" dirty="0" smtClean="0"/>
              <a:t>The weights should reflect how the company will raise additional capital.</a:t>
            </a:r>
          </a:p>
          <a:p>
            <a:r>
              <a:rPr lang="en-US" dirty="0" smtClean="0"/>
              <a:t>Ideally, we would like to know the company’s </a:t>
            </a:r>
            <a:r>
              <a:rPr lang="en-US" b="1" dirty="0" smtClean="0"/>
              <a:t>target capital structure</a:t>
            </a:r>
            <a:r>
              <a:rPr lang="en-US" dirty="0" smtClean="0"/>
              <a:t>, which is the capital structure that is the company’s goal, but we cannot observe this goal.</a:t>
            </a:r>
          </a:p>
          <a:p>
            <a:r>
              <a:rPr lang="en-US" dirty="0" smtClean="0"/>
              <a:t>Alternatives</a:t>
            </a:r>
          </a:p>
          <a:p>
            <a:pPr lvl="1"/>
            <a:r>
              <a:rPr lang="en-US" dirty="0" smtClean="0"/>
              <a:t>Assess the market value of the company’s capital structure components.</a:t>
            </a:r>
          </a:p>
          <a:p>
            <a:pPr lvl="1"/>
            <a:r>
              <a:rPr lang="en-US" dirty="0" smtClean="0"/>
              <a:t>Examine trends in the company’s capital structure.</a:t>
            </a:r>
          </a:p>
          <a:p>
            <a:pPr lvl="1"/>
            <a:r>
              <a:rPr lang="en-US" dirty="0" smtClean="0"/>
              <a:t>Use capital structures of comparable companies (e.g., weighted average of comparables’ capital structure).</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8</a:t>
            </a:fld>
            <a:endParaRPr lang="en-US"/>
          </a:p>
        </p:txBody>
      </p:sp>
    </p:spTree>
    <p:extLst>
      <p:ext uri="{BB962C8B-B14F-4D97-AF65-F5344CB8AC3E}">
        <p14:creationId xmlns:p14="http://schemas.microsoft.com/office/powerpoint/2010/main" val="34813949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Applying the Cost of capital to capital Budgeting and Security Valuation</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investment opportunity schedule (</a:t>
            </a:r>
            <a:r>
              <a:rPr lang="en-US" b="1" dirty="0" err="1" smtClean="0"/>
              <a:t>IOS</a:t>
            </a:r>
            <a:r>
              <a:rPr lang="en-US" b="1" dirty="0" smtClean="0"/>
              <a:t>) </a:t>
            </a:r>
            <a:r>
              <a:rPr lang="en-US" dirty="0" smtClean="0"/>
              <a:t>is a representation of the returns on investments. </a:t>
            </a:r>
          </a:p>
          <a:p>
            <a:r>
              <a:rPr lang="en-US" dirty="0" smtClean="0"/>
              <a:t>We assume that the IOS is downward sloping: the more a company invests, the lower the additional opportunities.</a:t>
            </a:r>
          </a:p>
          <a:p>
            <a:pPr lvl="1"/>
            <a:r>
              <a:rPr lang="en-US" dirty="0" smtClean="0"/>
              <a:t>That is, the company will invest in the highest-returning investments first, followed by lower-yielding investments as more capital is available to invest.</a:t>
            </a:r>
          </a:p>
          <a:p>
            <a:r>
              <a:rPr lang="en-US" dirty="0" smtClean="0"/>
              <a:t>The </a:t>
            </a:r>
            <a:r>
              <a:rPr lang="en-US" b="1" dirty="0" smtClean="0"/>
              <a:t>marginal cost of capital (MCC) </a:t>
            </a:r>
            <a:r>
              <a:rPr lang="en-US" dirty="0" smtClean="0"/>
              <a:t>schedule is the representation of the costs of raising additional capital.</a:t>
            </a:r>
          </a:p>
          <a:p>
            <a:pPr lvl="1"/>
            <a:r>
              <a:rPr lang="en-US" dirty="0" smtClean="0"/>
              <a:t>We generally assume that the MCC is upward sloping: the more funds a company raises, the greater the cost.</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9</a:t>
            </a:fld>
            <a:endParaRPr lang="en-US"/>
          </a:p>
        </p:txBody>
      </p:sp>
      <p:sp>
        <p:nvSpPr>
          <p:cNvPr id="6" name="TextBox 5"/>
          <p:cNvSpPr txBox="1"/>
          <p:nvPr/>
        </p:nvSpPr>
        <p:spPr>
          <a:xfrm>
            <a:off x="2971800" y="4724400"/>
            <a:ext cx="5334000" cy="457200"/>
          </a:xfrm>
          <a:prstGeom prst="rect">
            <a:avLst/>
          </a:prstGeom>
          <a:noFill/>
        </p:spPr>
        <p:txBody>
          <a:bodyPr wrap="square" rtlCol="0">
            <a:noAutofit/>
          </a:bodyPr>
          <a:lstStyle/>
          <a:p>
            <a:r>
              <a:rPr lang="en-US" dirty="0" smtClean="0">
                <a:solidFill>
                  <a:srgbClr val="FF0000"/>
                </a:solidFill>
              </a:rPr>
              <a:t>CR: BE CAREFUL WITH THIS ASSUMPTION</a:t>
            </a:r>
            <a:endParaRPr lang="en-US" dirty="0">
              <a:solidFill>
                <a:srgbClr val="FF0000"/>
              </a:solidFill>
            </a:endParaRPr>
          </a:p>
        </p:txBody>
      </p:sp>
      <p:cxnSp>
        <p:nvCxnSpPr>
          <p:cNvPr id="8" name="Straight Arrow Connector 7"/>
          <p:cNvCxnSpPr/>
          <p:nvPr/>
        </p:nvCxnSpPr>
        <p:spPr>
          <a:xfrm flipH="1" flipV="1">
            <a:off x="4572000" y="4419600"/>
            <a:ext cx="1066800" cy="381000"/>
          </a:xfrm>
          <a:prstGeom prst="straightConnector1">
            <a:avLst/>
          </a:prstGeom>
          <a:ln w="127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7410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FA">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D1A4E7-B6B9-4B92-851F-5535C6048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0EC57C-B675-430B-AC59-0E8EFF478107}">
  <ds:schemaRefs>
    <ds:schemaRef ds:uri="http://schemas.microsoft.com/office/2006/metadata/properties"/>
    <ds:schemaRef ds:uri="http://schemas.microsoft.com/office/infopath/2007/PartnerControls"/>
    <ds:schemaRef ds:uri="http://schemas.microsoft.com/sharepoint/v3"/>
    <ds:schemaRef ds:uri="cef37edc-38f4-4be1-b42b-d530856c8944"/>
  </ds:schemaRefs>
</ds:datastoreItem>
</file>

<file path=customXml/itemProps3.xml><?xml version="1.0" encoding="utf-8"?>
<ds:datastoreItem xmlns:ds="http://schemas.openxmlformats.org/officeDocument/2006/customXml" ds:itemID="{F16B4CCE-894C-4ADD-AD3B-CB4E757F1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18570</TotalTime>
  <Words>6029</Words>
  <Application>Microsoft Macintosh PowerPoint</Application>
  <PresentationFormat>On-screen Show (4:3)</PresentationFormat>
  <Paragraphs>665</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CFA</vt:lpstr>
      <vt:lpstr>Alternate Title Slides, Dividers and TOC</vt:lpstr>
      <vt:lpstr>Chapter 3 Cost of Capital – “CORPORATE FINANCE SECTION”</vt:lpstr>
      <vt:lpstr>1. Introduction</vt:lpstr>
      <vt:lpstr>2. Cost of capital</vt:lpstr>
      <vt:lpstr>WACC</vt:lpstr>
      <vt:lpstr>Example: Wacc</vt:lpstr>
      <vt:lpstr>Example: WACC</vt:lpstr>
      <vt:lpstr>Taxes and the Cost of capital</vt:lpstr>
      <vt:lpstr>Weights of the Weighted Average</vt:lpstr>
      <vt:lpstr>Applying the Cost of capital to capital Budgeting and Security Valuation</vt:lpstr>
      <vt:lpstr>Optimal Investment Decision</vt:lpstr>
      <vt:lpstr>Using the MCC in capital  Budgeting and Analysis</vt:lpstr>
      <vt:lpstr>3. Costs of the Different  sources of capital</vt:lpstr>
      <vt:lpstr>The cost of Debt</vt:lpstr>
      <vt:lpstr>Example: Cost of debt</vt:lpstr>
      <vt:lpstr>Issues in estimating the cost of debt</vt:lpstr>
      <vt:lpstr>The Cost of Preferred Stock</vt:lpstr>
      <vt:lpstr>The Cost of Equity</vt:lpstr>
      <vt:lpstr>Using the CAPM to estimate the  Cost of Equity</vt:lpstr>
      <vt:lpstr>Example: Cost of Equity using the CAPM</vt:lpstr>
      <vt:lpstr>Alternatives to the CAPM</vt:lpstr>
      <vt:lpstr>Using the Dividend Valuation Model to Estimate the Cost of Equity</vt:lpstr>
      <vt:lpstr>Using the DDM to estimate the cost of Equity</vt:lpstr>
      <vt:lpstr>Using the bond yield plus risk premium approach to estimating the cost of equity</vt:lpstr>
      <vt:lpstr>4. Topics in cost of capital estimation</vt:lpstr>
      <vt:lpstr>Project Betas</vt:lpstr>
      <vt:lpstr>Using comparables to estimate beta</vt:lpstr>
      <vt:lpstr>Levering and unlevering beta</vt:lpstr>
      <vt:lpstr>Example: Levering and Unlevering Betas</vt:lpstr>
      <vt:lpstr>Country Risk Premium</vt:lpstr>
      <vt:lpstr>The Upward-sloping Marginal  cost of capital schedule</vt:lpstr>
      <vt:lpstr>Flotation Costs</vt:lpstr>
      <vt:lpstr>What do CFOs Do?</vt:lpstr>
      <vt:lpstr>5. Summary</vt:lpstr>
      <vt:lpstr>Summary (continued)</vt:lpstr>
      <vt:lpstr>Summary (continued)</vt:lpstr>
    </vt:vector>
  </TitlesOfParts>
  <Company>CFA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Cost of Capital</dc:title>
  <dc:creator>David Larrabee</dc:creator>
  <cp:lastModifiedBy>Clara Raposo</cp:lastModifiedBy>
  <cp:revision>115</cp:revision>
  <dcterms:created xsi:type="dcterms:W3CDTF">2012-05-31T13:58:40Z</dcterms:created>
  <dcterms:modified xsi:type="dcterms:W3CDTF">2015-12-09T15:59:59Z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1213069</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ContentTypeId">
    <vt:lpwstr>0x010100F03A8E2D0F095B4E96780378BF441975</vt:lpwstr>
  </property>
  <property fmtid="{D5CDD505-2E9C-101B-9397-08002B2CF9AE}" pid="6" name="Order">
    <vt:r8>2800</vt:r8>
  </property>
  <property fmtid="{D5CDD505-2E9C-101B-9397-08002B2CF9AE}" pid="7" name="TemplateUrl">
    <vt:lpwstr/>
  </property>
  <property fmtid="{D5CDD505-2E9C-101B-9397-08002B2CF9AE}" pid="8" name="xd_Signature">
    <vt:bool>false</vt:bool>
  </property>
  <property fmtid="{D5CDD505-2E9C-101B-9397-08002B2CF9AE}" pid="9" name="xd_ProgID">
    <vt:lpwstr/>
  </property>
  <property fmtid="{D5CDD505-2E9C-101B-9397-08002B2CF9AE}" pid="10" name="_dlc_Exempt">
    <vt:bool>false</vt:bool>
  </property>
  <property fmtid="{D5CDD505-2E9C-101B-9397-08002B2CF9AE}" pid="11" name="_SourceUrl">
    <vt:lpwstr/>
  </property>
  <property fmtid="{D5CDD505-2E9C-101B-9397-08002B2CF9AE}" pid="12" name="_SharedFileIndex">
    <vt:lpwstr/>
  </property>
  <property fmtid="{D5CDD505-2E9C-101B-9397-08002B2CF9AE}" pid="13" name="_dlc_policyId">
    <vt:lpwstr/>
  </property>
  <property fmtid="{D5CDD505-2E9C-101B-9397-08002B2CF9AE}" pid="14" name="ItemRetentionFormula">
    <vt:lpwstr/>
  </property>
</Properties>
</file>