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0" r:id="rId3"/>
    <p:sldId id="299" r:id="rId4"/>
    <p:sldId id="398" r:id="rId5"/>
    <p:sldId id="399" r:id="rId6"/>
    <p:sldId id="409" r:id="rId7"/>
    <p:sldId id="340" r:id="rId8"/>
    <p:sldId id="301" r:id="rId9"/>
    <p:sldId id="302" r:id="rId10"/>
    <p:sldId id="308" r:id="rId11"/>
    <p:sldId id="305" r:id="rId12"/>
    <p:sldId id="306" r:id="rId13"/>
    <p:sldId id="425" r:id="rId14"/>
    <p:sldId id="450" r:id="rId15"/>
    <p:sldId id="430" r:id="rId16"/>
    <p:sldId id="454" r:id="rId17"/>
    <p:sldId id="453" r:id="rId18"/>
    <p:sldId id="433" r:id="rId19"/>
    <p:sldId id="436" r:id="rId20"/>
    <p:sldId id="439" r:id="rId21"/>
    <p:sldId id="440" r:id="rId22"/>
    <p:sldId id="455" r:id="rId23"/>
    <p:sldId id="441" r:id="rId24"/>
    <p:sldId id="451" r:id="rId25"/>
    <p:sldId id="444" r:id="rId26"/>
    <p:sldId id="456" r:id="rId27"/>
    <p:sldId id="457" r:id="rId28"/>
    <p:sldId id="469" r:id="rId29"/>
    <p:sldId id="470" r:id="rId30"/>
    <p:sldId id="471" r:id="rId31"/>
    <p:sldId id="461" r:id="rId32"/>
    <p:sldId id="463" r:id="rId33"/>
    <p:sldId id="462" r:id="rId34"/>
    <p:sldId id="407" r:id="rId35"/>
    <p:sldId id="363" r:id="rId36"/>
    <p:sldId id="472" r:id="rId37"/>
    <p:sldId id="473" r:id="rId38"/>
    <p:sldId id="474" r:id="rId39"/>
    <p:sldId id="476" r:id="rId40"/>
    <p:sldId id="475" r:id="rId41"/>
    <p:sldId id="480" r:id="rId42"/>
    <p:sldId id="481" r:id="rId43"/>
    <p:sldId id="449" r:id="rId44"/>
    <p:sldId id="384" r:id="rId45"/>
    <p:sldId id="383" r:id="rId46"/>
    <p:sldId id="382" r:id="rId47"/>
    <p:sldId id="393" r:id="rId48"/>
    <p:sldId id="392" r:id="rId49"/>
    <p:sldId id="477" r:id="rId50"/>
    <p:sldId id="395" r:id="rId51"/>
    <p:sldId id="390" r:id="rId52"/>
    <p:sldId id="389" r:id="rId53"/>
    <p:sldId id="418" r:id="rId54"/>
    <p:sldId id="419" r:id="rId55"/>
    <p:sldId id="420" r:id="rId56"/>
    <p:sldId id="421" r:id="rId57"/>
    <p:sldId id="422" r:id="rId58"/>
    <p:sldId id="478" r:id="rId59"/>
  </p:sldIdLst>
  <p:sldSz cx="12192000" cy="6858000"/>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126" y="82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pt-PT"/>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pt-PT"/>
          </a:p>
        </p:txBody>
      </p:sp>
      <p:sp>
        <p:nvSpPr>
          <p:cNvPr id="4" name="Date Placeholder 3"/>
          <p:cNvSpPr>
            <a:spLocks noGrp="1"/>
          </p:cNvSpPr>
          <p:nvPr>
            <p:ph type="dt" sz="half" idx="10"/>
          </p:nvPr>
        </p:nvSpPr>
        <p:spPr/>
        <p:txBody>
          <a:bodyPr/>
          <a:lstStyle/>
          <a:p>
            <a:fld id="{4B2860D3-B6AC-4AB1-9802-9224B8F719D4}" type="datetimeFigureOut">
              <a:rPr lang="pt-PT" smtClean="0"/>
              <a:t>02/11/2016</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2ECB210F-84F7-43B6-9FAC-41947AFFE213}" type="slidenum">
              <a:rPr lang="pt-PT" smtClean="0"/>
              <a:t>‹#›</a:t>
            </a:fld>
            <a:endParaRPr lang="pt-PT"/>
          </a:p>
        </p:txBody>
      </p:sp>
    </p:spTree>
    <p:extLst>
      <p:ext uri="{BB962C8B-B14F-4D97-AF65-F5344CB8AC3E}">
        <p14:creationId xmlns:p14="http://schemas.microsoft.com/office/powerpoint/2010/main" val="903222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Date Placeholder 3"/>
          <p:cNvSpPr>
            <a:spLocks noGrp="1"/>
          </p:cNvSpPr>
          <p:nvPr>
            <p:ph type="dt" sz="half" idx="10"/>
          </p:nvPr>
        </p:nvSpPr>
        <p:spPr/>
        <p:txBody>
          <a:bodyPr/>
          <a:lstStyle/>
          <a:p>
            <a:fld id="{4B2860D3-B6AC-4AB1-9802-9224B8F719D4}" type="datetimeFigureOut">
              <a:rPr lang="pt-PT" smtClean="0"/>
              <a:t>02/11/2016</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2ECB210F-84F7-43B6-9FAC-41947AFFE213}" type="slidenum">
              <a:rPr lang="pt-PT" smtClean="0"/>
              <a:t>‹#›</a:t>
            </a:fld>
            <a:endParaRPr lang="pt-PT"/>
          </a:p>
        </p:txBody>
      </p:sp>
    </p:spTree>
    <p:extLst>
      <p:ext uri="{BB962C8B-B14F-4D97-AF65-F5344CB8AC3E}">
        <p14:creationId xmlns:p14="http://schemas.microsoft.com/office/powerpoint/2010/main" val="926756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pt-PT"/>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Date Placeholder 3"/>
          <p:cNvSpPr>
            <a:spLocks noGrp="1"/>
          </p:cNvSpPr>
          <p:nvPr>
            <p:ph type="dt" sz="half" idx="10"/>
          </p:nvPr>
        </p:nvSpPr>
        <p:spPr/>
        <p:txBody>
          <a:bodyPr/>
          <a:lstStyle/>
          <a:p>
            <a:fld id="{4B2860D3-B6AC-4AB1-9802-9224B8F719D4}" type="datetimeFigureOut">
              <a:rPr lang="pt-PT" smtClean="0"/>
              <a:t>02/11/2016</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2ECB210F-84F7-43B6-9FAC-41947AFFE213}" type="slidenum">
              <a:rPr lang="pt-PT" smtClean="0"/>
              <a:t>‹#›</a:t>
            </a:fld>
            <a:endParaRPr lang="pt-PT"/>
          </a:p>
        </p:txBody>
      </p:sp>
    </p:spTree>
    <p:extLst>
      <p:ext uri="{BB962C8B-B14F-4D97-AF65-F5344CB8AC3E}">
        <p14:creationId xmlns:p14="http://schemas.microsoft.com/office/powerpoint/2010/main" val="109441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Date Placeholder 3"/>
          <p:cNvSpPr>
            <a:spLocks noGrp="1"/>
          </p:cNvSpPr>
          <p:nvPr>
            <p:ph type="dt" sz="half" idx="10"/>
          </p:nvPr>
        </p:nvSpPr>
        <p:spPr/>
        <p:txBody>
          <a:bodyPr/>
          <a:lstStyle/>
          <a:p>
            <a:fld id="{4B2860D3-B6AC-4AB1-9802-9224B8F719D4}" type="datetimeFigureOut">
              <a:rPr lang="pt-PT" smtClean="0"/>
              <a:t>02/11/2016</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2ECB210F-84F7-43B6-9FAC-41947AFFE213}" type="slidenum">
              <a:rPr lang="pt-PT" smtClean="0"/>
              <a:t>‹#›</a:t>
            </a:fld>
            <a:endParaRPr lang="pt-PT"/>
          </a:p>
        </p:txBody>
      </p:sp>
    </p:spTree>
    <p:extLst>
      <p:ext uri="{BB962C8B-B14F-4D97-AF65-F5344CB8AC3E}">
        <p14:creationId xmlns:p14="http://schemas.microsoft.com/office/powerpoint/2010/main" val="426128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pt-PT"/>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2860D3-B6AC-4AB1-9802-9224B8F719D4}" type="datetimeFigureOut">
              <a:rPr lang="pt-PT" smtClean="0"/>
              <a:t>02/11/2016</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2ECB210F-84F7-43B6-9FAC-41947AFFE213}" type="slidenum">
              <a:rPr lang="pt-PT" smtClean="0"/>
              <a:t>‹#›</a:t>
            </a:fld>
            <a:endParaRPr lang="pt-PT"/>
          </a:p>
        </p:txBody>
      </p:sp>
    </p:spTree>
    <p:extLst>
      <p:ext uri="{BB962C8B-B14F-4D97-AF65-F5344CB8AC3E}">
        <p14:creationId xmlns:p14="http://schemas.microsoft.com/office/powerpoint/2010/main" val="238584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5" name="Date Placeholder 4"/>
          <p:cNvSpPr>
            <a:spLocks noGrp="1"/>
          </p:cNvSpPr>
          <p:nvPr>
            <p:ph type="dt" sz="half" idx="10"/>
          </p:nvPr>
        </p:nvSpPr>
        <p:spPr/>
        <p:txBody>
          <a:bodyPr/>
          <a:lstStyle/>
          <a:p>
            <a:fld id="{4B2860D3-B6AC-4AB1-9802-9224B8F719D4}" type="datetimeFigureOut">
              <a:rPr lang="pt-PT" smtClean="0"/>
              <a:t>02/11/2016</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2ECB210F-84F7-43B6-9FAC-41947AFFE213}" type="slidenum">
              <a:rPr lang="pt-PT" smtClean="0"/>
              <a:t>‹#›</a:t>
            </a:fld>
            <a:endParaRPr lang="pt-PT"/>
          </a:p>
        </p:txBody>
      </p:sp>
    </p:spTree>
    <p:extLst>
      <p:ext uri="{BB962C8B-B14F-4D97-AF65-F5344CB8AC3E}">
        <p14:creationId xmlns:p14="http://schemas.microsoft.com/office/powerpoint/2010/main" val="3373707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pt-PT"/>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7" name="Date Placeholder 6"/>
          <p:cNvSpPr>
            <a:spLocks noGrp="1"/>
          </p:cNvSpPr>
          <p:nvPr>
            <p:ph type="dt" sz="half" idx="10"/>
          </p:nvPr>
        </p:nvSpPr>
        <p:spPr/>
        <p:txBody>
          <a:bodyPr/>
          <a:lstStyle/>
          <a:p>
            <a:fld id="{4B2860D3-B6AC-4AB1-9802-9224B8F719D4}" type="datetimeFigureOut">
              <a:rPr lang="pt-PT" smtClean="0"/>
              <a:t>02/11/2016</a:t>
            </a:fld>
            <a:endParaRPr lang="pt-PT"/>
          </a:p>
        </p:txBody>
      </p:sp>
      <p:sp>
        <p:nvSpPr>
          <p:cNvPr id="8" name="Footer Placeholder 7"/>
          <p:cNvSpPr>
            <a:spLocks noGrp="1"/>
          </p:cNvSpPr>
          <p:nvPr>
            <p:ph type="ftr" sz="quarter" idx="11"/>
          </p:nvPr>
        </p:nvSpPr>
        <p:spPr/>
        <p:txBody>
          <a:bodyPr/>
          <a:lstStyle/>
          <a:p>
            <a:endParaRPr lang="pt-PT"/>
          </a:p>
        </p:txBody>
      </p:sp>
      <p:sp>
        <p:nvSpPr>
          <p:cNvPr id="9" name="Slide Number Placeholder 8"/>
          <p:cNvSpPr>
            <a:spLocks noGrp="1"/>
          </p:cNvSpPr>
          <p:nvPr>
            <p:ph type="sldNum" sz="quarter" idx="12"/>
          </p:nvPr>
        </p:nvSpPr>
        <p:spPr/>
        <p:txBody>
          <a:bodyPr/>
          <a:lstStyle/>
          <a:p>
            <a:fld id="{2ECB210F-84F7-43B6-9FAC-41947AFFE213}" type="slidenum">
              <a:rPr lang="pt-PT" smtClean="0"/>
              <a:t>‹#›</a:t>
            </a:fld>
            <a:endParaRPr lang="pt-PT"/>
          </a:p>
        </p:txBody>
      </p:sp>
    </p:spTree>
    <p:extLst>
      <p:ext uri="{BB962C8B-B14F-4D97-AF65-F5344CB8AC3E}">
        <p14:creationId xmlns:p14="http://schemas.microsoft.com/office/powerpoint/2010/main" val="2744460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Date Placeholder 2"/>
          <p:cNvSpPr>
            <a:spLocks noGrp="1"/>
          </p:cNvSpPr>
          <p:nvPr>
            <p:ph type="dt" sz="half" idx="10"/>
          </p:nvPr>
        </p:nvSpPr>
        <p:spPr/>
        <p:txBody>
          <a:bodyPr/>
          <a:lstStyle/>
          <a:p>
            <a:fld id="{4B2860D3-B6AC-4AB1-9802-9224B8F719D4}" type="datetimeFigureOut">
              <a:rPr lang="pt-PT" smtClean="0"/>
              <a:t>02/11/2016</a:t>
            </a:fld>
            <a:endParaRPr lang="pt-PT"/>
          </a:p>
        </p:txBody>
      </p:sp>
      <p:sp>
        <p:nvSpPr>
          <p:cNvPr id="4" name="Footer Placeholder 3"/>
          <p:cNvSpPr>
            <a:spLocks noGrp="1"/>
          </p:cNvSpPr>
          <p:nvPr>
            <p:ph type="ftr" sz="quarter" idx="11"/>
          </p:nvPr>
        </p:nvSpPr>
        <p:spPr/>
        <p:txBody>
          <a:bodyPr/>
          <a:lstStyle/>
          <a:p>
            <a:endParaRPr lang="pt-PT"/>
          </a:p>
        </p:txBody>
      </p:sp>
      <p:sp>
        <p:nvSpPr>
          <p:cNvPr id="5" name="Slide Number Placeholder 4"/>
          <p:cNvSpPr>
            <a:spLocks noGrp="1"/>
          </p:cNvSpPr>
          <p:nvPr>
            <p:ph type="sldNum" sz="quarter" idx="12"/>
          </p:nvPr>
        </p:nvSpPr>
        <p:spPr/>
        <p:txBody>
          <a:bodyPr/>
          <a:lstStyle/>
          <a:p>
            <a:fld id="{2ECB210F-84F7-43B6-9FAC-41947AFFE213}" type="slidenum">
              <a:rPr lang="pt-PT" smtClean="0"/>
              <a:t>‹#›</a:t>
            </a:fld>
            <a:endParaRPr lang="pt-PT"/>
          </a:p>
        </p:txBody>
      </p:sp>
    </p:spTree>
    <p:extLst>
      <p:ext uri="{BB962C8B-B14F-4D97-AF65-F5344CB8AC3E}">
        <p14:creationId xmlns:p14="http://schemas.microsoft.com/office/powerpoint/2010/main" val="852042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2860D3-B6AC-4AB1-9802-9224B8F719D4}" type="datetimeFigureOut">
              <a:rPr lang="pt-PT" smtClean="0"/>
              <a:t>02/11/2016</a:t>
            </a:fld>
            <a:endParaRPr lang="pt-PT"/>
          </a:p>
        </p:txBody>
      </p:sp>
      <p:sp>
        <p:nvSpPr>
          <p:cNvPr id="3" name="Footer Placeholder 2"/>
          <p:cNvSpPr>
            <a:spLocks noGrp="1"/>
          </p:cNvSpPr>
          <p:nvPr>
            <p:ph type="ftr" sz="quarter" idx="11"/>
          </p:nvPr>
        </p:nvSpPr>
        <p:spPr/>
        <p:txBody>
          <a:bodyPr/>
          <a:lstStyle/>
          <a:p>
            <a:endParaRPr lang="pt-PT"/>
          </a:p>
        </p:txBody>
      </p:sp>
      <p:sp>
        <p:nvSpPr>
          <p:cNvPr id="4" name="Slide Number Placeholder 3"/>
          <p:cNvSpPr>
            <a:spLocks noGrp="1"/>
          </p:cNvSpPr>
          <p:nvPr>
            <p:ph type="sldNum" sz="quarter" idx="12"/>
          </p:nvPr>
        </p:nvSpPr>
        <p:spPr/>
        <p:txBody>
          <a:bodyPr/>
          <a:lstStyle/>
          <a:p>
            <a:fld id="{2ECB210F-84F7-43B6-9FAC-41947AFFE213}" type="slidenum">
              <a:rPr lang="pt-PT" smtClean="0"/>
              <a:t>‹#›</a:t>
            </a:fld>
            <a:endParaRPr lang="pt-PT"/>
          </a:p>
        </p:txBody>
      </p:sp>
    </p:spTree>
    <p:extLst>
      <p:ext uri="{BB962C8B-B14F-4D97-AF65-F5344CB8AC3E}">
        <p14:creationId xmlns:p14="http://schemas.microsoft.com/office/powerpoint/2010/main" val="481625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pt-PT"/>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2860D3-B6AC-4AB1-9802-9224B8F719D4}" type="datetimeFigureOut">
              <a:rPr lang="pt-PT" smtClean="0"/>
              <a:t>02/11/2016</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2ECB210F-84F7-43B6-9FAC-41947AFFE213}" type="slidenum">
              <a:rPr lang="pt-PT" smtClean="0"/>
              <a:t>‹#›</a:t>
            </a:fld>
            <a:endParaRPr lang="pt-PT"/>
          </a:p>
        </p:txBody>
      </p:sp>
    </p:spTree>
    <p:extLst>
      <p:ext uri="{BB962C8B-B14F-4D97-AF65-F5344CB8AC3E}">
        <p14:creationId xmlns:p14="http://schemas.microsoft.com/office/powerpoint/2010/main" val="2976361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pt-PT"/>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2860D3-B6AC-4AB1-9802-9224B8F719D4}" type="datetimeFigureOut">
              <a:rPr lang="pt-PT" smtClean="0"/>
              <a:t>02/11/2016</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2ECB210F-84F7-43B6-9FAC-41947AFFE213}" type="slidenum">
              <a:rPr lang="pt-PT" smtClean="0"/>
              <a:t>‹#›</a:t>
            </a:fld>
            <a:endParaRPr lang="pt-PT"/>
          </a:p>
        </p:txBody>
      </p:sp>
    </p:spTree>
    <p:extLst>
      <p:ext uri="{BB962C8B-B14F-4D97-AF65-F5344CB8AC3E}">
        <p14:creationId xmlns:p14="http://schemas.microsoft.com/office/powerpoint/2010/main" val="1738237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pt-PT"/>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2860D3-B6AC-4AB1-9802-9224B8F719D4}" type="datetimeFigureOut">
              <a:rPr lang="pt-PT" smtClean="0"/>
              <a:t>02/11/2016</a:t>
            </a:fld>
            <a:endParaRPr lang="pt-P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CB210F-84F7-43B6-9FAC-41947AFFE213}" type="slidenum">
              <a:rPr lang="pt-PT" smtClean="0"/>
              <a:t>‹#›</a:t>
            </a:fld>
            <a:endParaRPr lang="pt-PT"/>
          </a:p>
        </p:txBody>
      </p:sp>
    </p:spTree>
    <p:extLst>
      <p:ext uri="{BB962C8B-B14F-4D97-AF65-F5344CB8AC3E}">
        <p14:creationId xmlns:p14="http://schemas.microsoft.com/office/powerpoint/2010/main" val="34672275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bbc.com/news/world-europe-36920535"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differenttakeonafrica.files.wordpress.com/2012/04/joint-statement.pdf"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differenttakeonafrica.wordpress.com/2012/04/16/good-governance-vs-collective-action/#more-19"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internationalbudget.org/why-budget-work/"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youtube.com/watch?v=iqVbhwcw0pE"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hyperlink" Target="http://www.effective-states.org/" TargetMode="External"/><Relationship Id="rId1" Type="http://schemas.openxmlformats.org/officeDocument/2006/relationships/slideLayout" Target="../slideLayouts/slideLayout2.xml"/><Relationship Id="rId6" Type="http://schemas.openxmlformats.org/officeDocument/2006/relationships/hyperlink" Target="http://successfulsocieties.princeton.edu/" TargetMode="External"/><Relationship Id="rId5" Type="http://schemas.openxmlformats.org/officeDocument/2006/relationships/image" Target="../media/image9.png"/><Relationship Id="rId4" Type="http://schemas.openxmlformats.org/officeDocument/2006/relationships/hyperlink" Target="http://www.dlprog.org/"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youtube.com/watch?v=9-4V3HR696k&amp;list=PL0tpXgEHVDnsrNFPadCI6V91B9jsQLWlt&amp;index=1"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189037"/>
          </a:xfrm>
        </p:spPr>
        <p:txBody>
          <a:bodyPr>
            <a:normAutofit/>
          </a:bodyPr>
          <a:lstStyle/>
          <a:p>
            <a:r>
              <a:rPr lang="pt-PT" b="1" i="1" dirty="0" smtClean="0"/>
              <a:t>Estado, </a:t>
            </a:r>
            <a:r>
              <a:rPr lang="pt-PT" b="1" i="1" dirty="0" smtClean="0"/>
              <a:t>Instituições e Política</a:t>
            </a:r>
            <a:endParaRPr lang="pt-PT" dirty="0"/>
          </a:p>
        </p:txBody>
      </p:sp>
      <p:sp>
        <p:nvSpPr>
          <p:cNvPr id="3" name="Subtitle 2"/>
          <p:cNvSpPr>
            <a:spLocks noGrp="1"/>
          </p:cNvSpPr>
          <p:nvPr>
            <p:ph type="subTitle" idx="1"/>
          </p:nvPr>
        </p:nvSpPr>
        <p:spPr>
          <a:xfrm>
            <a:off x="1524000" y="4152900"/>
            <a:ext cx="9144000" cy="1104900"/>
          </a:xfrm>
        </p:spPr>
        <p:txBody>
          <a:bodyPr/>
          <a:lstStyle/>
          <a:p>
            <a:r>
              <a:rPr lang="pt-PT" dirty="0" smtClean="0"/>
              <a:t>MDCI-CSD</a:t>
            </a:r>
          </a:p>
          <a:p>
            <a:r>
              <a:rPr lang="pt-PT" dirty="0" smtClean="0"/>
              <a:t>2 de Novembro de </a:t>
            </a:r>
            <a:r>
              <a:rPr lang="pt-PT" dirty="0" smtClean="0"/>
              <a:t>2016</a:t>
            </a:r>
            <a:endParaRPr lang="pt-PT" dirty="0"/>
          </a:p>
        </p:txBody>
      </p:sp>
    </p:spTree>
    <p:extLst>
      <p:ext uri="{BB962C8B-B14F-4D97-AF65-F5344CB8AC3E}">
        <p14:creationId xmlns:p14="http://schemas.microsoft.com/office/powerpoint/2010/main" val="26794151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PT" b="1" dirty="0" smtClean="0"/>
              <a:t>CAPACIDADE DO ESTADO</a:t>
            </a:r>
            <a:endParaRPr lang="pt-PT" b="1" dirty="0"/>
          </a:p>
        </p:txBody>
      </p:sp>
      <p:sp>
        <p:nvSpPr>
          <p:cNvPr id="3" name="Marcador de Posição de Conteúdo 2"/>
          <p:cNvSpPr>
            <a:spLocks noGrp="1"/>
          </p:cNvSpPr>
          <p:nvPr>
            <p:ph idx="1"/>
          </p:nvPr>
        </p:nvSpPr>
        <p:spPr/>
        <p:txBody>
          <a:bodyPr>
            <a:normAutofit/>
          </a:bodyPr>
          <a:lstStyle/>
          <a:p>
            <a:pPr marL="0" indent="0">
              <a:buNone/>
            </a:pPr>
            <a:r>
              <a:rPr lang="pt-PT" dirty="0"/>
              <a:t>-» Em termos genéricos, a capacidade do Estado refere-se à habilidade dos Estados em aplicar e implementar escolhas em termos de políticas públicas dentro de um </a:t>
            </a:r>
            <a:r>
              <a:rPr lang="pt-PT" dirty="0" smtClean="0"/>
              <a:t>determinado e delimitado território que </a:t>
            </a:r>
            <a:r>
              <a:rPr lang="pt-PT" dirty="0"/>
              <a:t>clamam governar (normalmente reconhecido pela lei internacional).</a:t>
            </a:r>
          </a:p>
          <a:p>
            <a:pPr marL="0" indent="0">
              <a:buNone/>
            </a:pPr>
            <a:endParaRPr lang="pt-PT" dirty="0" smtClean="0"/>
          </a:p>
          <a:p>
            <a:pPr marL="0" indent="0">
              <a:buNone/>
            </a:pPr>
            <a:r>
              <a:rPr lang="pt-PT" dirty="0" smtClean="0"/>
              <a:t>-» </a:t>
            </a:r>
            <a:r>
              <a:rPr lang="pt-PT" dirty="0"/>
              <a:t>Esta habilidade </a:t>
            </a:r>
            <a:r>
              <a:rPr lang="pt-PT" dirty="0" smtClean="0"/>
              <a:t>implica a </a:t>
            </a:r>
            <a:r>
              <a:rPr lang="pt-PT" dirty="0"/>
              <a:t>competência dos Estados para controlar as suas fronteiras e </a:t>
            </a:r>
            <a:r>
              <a:rPr lang="pt-PT" dirty="0" err="1"/>
              <a:t>impôr</a:t>
            </a:r>
            <a:r>
              <a:rPr lang="pt-PT" dirty="0"/>
              <a:t> a </a:t>
            </a:r>
            <a:r>
              <a:rPr lang="pt-PT" dirty="0" smtClean="0"/>
              <a:t>lei e ordem pública, o direito de taxar e providenciar </a:t>
            </a:r>
            <a:r>
              <a:rPr lang="pt-PT" dirty="0"/>
              <a:t>bens públicos dentro dos seus territórios. </a:t>
            </a:r>
          </a:p>
          <a:p>
            <a:endParaRPr lang="pt-PT" dirty="0" smtClean="0"/>
          </a:p>
        </p:txBody>
      </p:sp>
    </p:spTree>
    <p:extLst>
      <p:ext uri="{BB962C8B-B14F-4D97-AF65-F5344CB8AC3E}">
        <p14:creationId xmlns:p14="http://schemas.microsoft.com/office/powerpoint/2010/main" val="18596271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 </a:t>
            </a:r>
            <a:r>
              <a:rPr lang="en-GB" b="1" dirty="0" smtClean="0"/>
              <a:t>CAPACIDADE DO ESTADO</a:t>
            </a:r>
            <a:endParaRPr lang="en-GB" b="1" i="1" dirty="0"/>
          </a:p>
        </p:txBody>
      </p:sp>
      <p:sp>
        <p:nvSpPr>
          <p:cNvPr id="3" name="Content Placeholder 2"/>
          <p:cNvSpPr>
            <a:spLocks noGrp="1"/>
          </p:cNvSpPr>
          <p:nvPr>
            <p:ph idx="1"/>
          </p:nvPr>
        </p:nvSpPr>
        <p:spPr/>
        <p:txBody>
          <a:bodyPr>
            <a:normAutofit lnSpcReduction="10000"/>
          </a:bodyPr>
          <a:lstStyle/>
          <a:p>
            <a:pPr marL="0" indent="0">
              <a:buNone/>
            </a:pPr>
            <a:r>
              <a:rPr lang="en-GB" dirty="0" smtClean="0"/>
              <a:t>-» </a:t>
            </a:r>
            <a:r>
              <a:rPr lang="en-GB" dirty="0" err="1" smtClean="0"/>
              <a:t>Os</a:t>
            </a:r>
            <a:r>
              <a:rPr lang="en-GB" dirty="0" smtClean="0"/>
              <a:t> </a:t>
            </a:r>
            <a:r>
              <a:rPr lang="en-GB" dirty="0" err="1" smtClean="0"/>
              <a:t>Estados</a:t>
            </a:r>
            <a:r>
              <a:rPr lang="en-GB" dirty="0" smtClean="0"/>
              <a:t> </a:t>
            </a:r>
            <a:r>
              <a:rPr lang="en-GB" dirty="0" err="1" smtClean="0"/>
              <a:t>variam</a:t>
            </a:r>
            <a:r>
              <a:rPr lang="en-GB" dirty="0" smtClean="0"/>
              <a:t> </a:t>
            </a:r>
            <a:r>
              <a:rPr lang="en-GB" dirty="0" err="1" smtClean="0"/>
              <a:t>na</a:t>
            </a:r>
            <a:r>
              <a:rPr lang="en-GB" dirty="0" smtClean="0"/>
              <a:t> </a:t>
            </a:r>
            <a:r>
              <a:rPr lang="en-GB" dirty="0" err="1" smtClean="0"/>
              <a:t>sua</a:t>
            </a:r>
            <a:r>
              <a:rPr lang="en-GB" dirty="0" smtClean="0"/>
              <a:t> </a:t>
            </a:r>
            <a:r>
              <a:rPr lang="en-GB" dirty="0" err="1" smtClean="0"/>
              <a:t>capacidade</a:t>
            </a:r>
            <a:r>
              <a:rPr lang="en-GB" dirty="0" smtClean="0"/>
              <a:t> </a:t>
            </a:r>
            <a:r>
              <a:rPr lang="en-GB" dirty="0" smtClean="0"/>
              <a:t>de </a:t>
            </a:r>
            <a:r>
              <a:rPr lang="en-GB" dirty="0" err="1" smtClean="0"/>
              <a:t>providenciar</a:t>
            </a:r>
            <a:r>
              <a:rPr lang="en-GB" dirty="0" smtClean="0"/>
              <a:t> </a:t>
            </a:r>
            <a:r>
              <a:rPr lang="en-GB" dirty="0" err="1" smtClean="0"/>
              <a:t>os</a:t>
            </a:r>
            <a:r>
              <a:rPr lang="en-GB" dirty="0" smtClean="0"/>
              <a:t> </a:t>
            </a:r>
            <a:r>
              <a:rPr lang="en-GB" dirty="0" err="1" smtClean="0"/>
              <a:t>incentivos</a:t>
            </a:r>
            <a:r>
              <a:rPr lang="en-GB" dirty="0" smtClean="0"/>
              <a:t> </a:t>
            </a:r>
            <a:r>
              <a:rPr lang="en-GB" dirty="0" err="1" smtClean="0"/>
              <a:t>económicos</a:t>
            </a:r>
            <a:r>
              <a:rPr lang="en-GB" dirty="0" smtClean="0"/>
              <a:t> “</a:t>
            </a:r>
            <a:r>
              <a:rPr lang="en-GB" dirty="0" err="1" smtClean="0"/>
              <a:t>certos</a:t>
            </a:r>
            <a:r>
              <a:rPr lang="en-GB" dirty="0" smtClean="0"/>
              <a:t>” </a:t>
            </a:r>
            <a:r>
              <a:rPr lang="en-GB" dirty="0" smtClean="0"/>
              <a:t>para </a:t>
            </a:r>
            <a:r>
              <a:rPr lang="en-GB" dirty="0" err="1" smtClean="0"/>
              <a:t>promover</a:t>
            </a:r>
            <a:r>
              <a:rPr lang="en-GB" dirty="0" smtClean="0"/>
              <a:t> </a:t>
            </a:r>
            <a:r>
              <a:rPr lang="en-GB" dirty="0" err="1" smtClean="0"/>
              <a:t>crescimento</a:t>
            </a:r>
            <a:r>
              <a:rPr lang="en-GB" dirty="0" smtClean="0"/>
              <a:t> </a:t>
            </a:r>
            <a:r>
              <a:rPr lang="en-GB" dirty="0" err="1" smtClean="0"/>
              <a:t>económico</a:t>
            </a:r>
            <a:r>
              <a:rPr lang="en-GB" dirty="0" smtClean="0"/>
              <a:t> e</a:t>
            </a:r>
            <a:r>
              <a:rPr lang="en-GB" dirty="0" smtClean="0"/>
              <a:t> </a:t>
            </a:r>
            <a:r>
              <a:rPr lang="en-GB" dirty="0" err="1" smtClean="0"/>
              <a:t>estabelecer</a:t>
            </a:r>
            <a:r>
              <a:rPr lang="en-GB" dirty="0" smtClean="0"/>
              <a:t> regimes de </a:t>
            </a:r>
            <a:r>
              <a:rPr lang="en-GB" dirty="0" err="1" smtClean="0"/>
              <a:t>bem-estar</a:t>
            </a:r>
            <a:r>
              <a:rPr lang="en-GB" dirty="0" smtClean="0"/>
              <a:t> </a:t>
            </a:r>
            <a:r>
              <a:rPr lang="en-GB" dirty="0" err="1" smtClean="0"/>
              <a:t>apropriados</a:t>
            </a:r>
            <a:r>
              <a:rPr lang="en-GB" dirty="0" smtClean="0"/>
              <a:t> </a:t>
            </a:r>
            <a:r>
              <a:rPr lang="en-GB" dirty="0" err="1" smtClean="0"/>
              <a:t>às</a:t>
            </a:r>
            <a:r>
              <a:rPr lang="en-GB" dirty="0" smtClean="0"/>
              <a:t> </a:t>
            </a:r>
            <a:r>
              <a:rPr lang="en-GB" dirty="0" err="1" smtClean="0"/>
              <a:t>necessidades</a:t>
            </a:r>
            <a:r>
              <a:rPr lang="en-GB" dirty="0" smtClean="0"/>
              <a:t> de </a:t>
            </a:r>
            <a:r>
              <a:rPr lang="en-GB" dirty="0" err="1" smtClean="0"/>
              <a:t>desenvolvimento</a:t>
            </a:r>
            <a:r>
              <a:rPr lang="en-GB" dirty="0"/>
              <a:t> </a:t>
            </a:r>
            <a:r>
              <a:rPr lang="en-GB" dirty="0" err="1" smtClean="0"/>
              <a:t>inclusivo</a:t>
            </a:r>
            <a:r>
              <a:rPr lang="en-GB" dirty="0" smtClean="0"/>
              <a:t>.</a:t>
            </a:r>
          </a:p>
          <a:p>
            <a:pPr marL="0" indent="0">
              <a:buNone/>
            </a:pPr>
            <a:r>
              <a:rPr lang="en-GB" dirty="0" smtClean="0"/>
              <a:t>-» E no </a:t>
            </a:r>
            <a:r>
              <a:rPr lang="en-GB" dirty="0" err="1" smtClean="0"/>
              <a:t>mesmo</a:t>
            </a:r>
            <a:r>
              <a:rPr lang="en-GB" dirty="0" smtClean="0"/>
              <a:t> Estado </a:t>
            </a:r>
            <a:r>
              <a:rPr lang="en-GB" dirty="0" err="1" smtClean="0"/>
              <a:t>podem</a:t>
            </a:r>
            <a:r>
              <a:rPr lang="en-GB" dirty="0"/>
              <a:t> </a:t>
            </a:r>
            <a:r>
              <a:rPr lang="en-GB" dirty="0" err="1" smtClean="0"/>
              <a:t>existir</a:t>
            </a:r>
            <a:r>
              <a:rPr lang="en-GB" dirty="0" smtClean="0"/>
              <a:t> </a:t>
            </a:r>
            <a:r>
              <a:rPr lang="en-GB" dirty="0" err="1" smtClean="0"/>
              <a:t>capacidades</a:t>
            </a:r>
            <a:r>
              <a:rPr lang="en-GB" dirty="0" smtClean="0"/>
              <a:t> </a:t>
            </a:r>
            <a:r>
              <a:rPr lang="en-GB" dirty="0" err="1" smtClean="0"/>
              <a:t>diferentes</a:t>
            </a:r>
            <a:r>
              <a:rPr lang="en-GB" dirty="0" smtClean="0"/>
              <a:t> </a:t>
            </a:r>
            <a:r>
              <a:rPr lang="en-GB" dirty="0" err="1" smtClean="0"/>
              <a:t>em</a:t>
            </a:r>
            <a:r>
              <a:rPr lang="en-GB" dirty="0" smtClean="0"/>
              <a:t> </a:t>
            </a:r>
            <a:r>
              <a:rPr lang="en-GB" dirty="0" err="1" smtClean="0"/>
              <a:t>termos</a:t>
            </a:r>
            <a:r>
              <a:rPr lang="en-GB" dirty="0" smtClean="0"/>
              <a:t> de </a:t>
            </a:r>
            <a:r>
              <a:rPr lang="en-GB" dirty="0" err="1" smtClean="0"/>
              <a:t>estímulo</a:t>
            </a:r>
            <a:r>
              <a:rPr lang="en-GB" dirty="0" smtClean="0"/>
              <a:t> </a:t>
            </a:r>
            <a:r>
              <a:rPr lang="en-GB" dirty="0" err="1"/>
              <a:t>ao</a:t>
            </a:r>
            <a:r>
              <a:rPr lang="en-GB" dirty="0"/>
              <a:t> </a:t>
            </a:r>
            <a:r>
              <a:rPr lang="en-GB" dirty="0" err="1"/>
              <a:t>crescimento</a:t>
            </a:r>
            <a:r>
              <a:rPr lang="en-GB" dirty="0"/>
              <a:t> </a:t>
            </a:r>
            <a:r>
              <a:rPr lang="en-GB" dirty="0" err="1" smtClean="0"/>
              <a:t>económico</a:t>
            </a:r>
            <a:r>
              <a:rPr lang="en-GB" dirty="0" smtClean="0"/>
              <a:t> </a:t>
            </a:r>
            <a:r>
              <a:rPr lang="en-GB" dirty="0" err="1" smtClean="0"/>
              <a:t>ou</a:t>
            </a:r>
            <a:r>
              <a:rPr lang="en-GB" dirty="0" smtClean="0"/>
              <a:t> </a:t>
            </a:r>
            <a:r>
              <a:rPr lang="en-GB" dirty="0" err="1"/>
              <a:t>provisão</a:t>
            </a:r>
            <a:r>
              <a:rPr lang="en-GB" dirty="0"/>
              <a:t> </a:t>
            </a:r>
            <a:r>
              <a:rPr lang="en-GB" dirty="0" smtClean="0"/>
              <a:t>de </a:t>
            </a:r>
            <a:r>
              <a:rPr lang="en-GB" dirty="0" err="1" smtClean="0"/>
              <a:t>serviços</a:t>
            </a:r>
            <a:r>
              <a:rPr lang="en-GB" dirty="0" smtClean="0"/>
              <a:t> </a:t>
            </a:r>
            <a:r>
              <a:rPr lang="en-GB" dirty="0" err="1" smtClean="0"/>
              <a:t>sociais</a:t>
            </a:r>
            <a:r>
              <a:rPr lang="en-GB" dirty="0" smtClean="0"/>
              <a:t> - i.e</a:t>
            </a:r>
            <a:r>
              <a:rPr lang="en-GB" dirty="0"/>
              <a:t>., </a:t>
            </a:r>
            <a:r>
              <a:rPr lang="en-GB" dirty="0" err="1"/>
              <a:t>podem</a:t>
            </a:r>
            <a:r>
              <a:rPr lang="en-GB" dirty="0"/>
              <a:t> </a:t>
            </a:r>
            <a:r>
              <a:rPr lang="en-GB" dirty="0" err="1"/>
              <a:t>crescer</a:t>
            </a:r>
            <a:r>
              <a:rPr lang="en-GB" dirty="0"/>
              <a:t> </a:t>
            </a:r>
            <a:r>
              <a:rPr lang="en-GB" dirty="0" err="1"/>
              <a:t>fortemente</a:t>
            </a:r>
            <a:r>
              <a:rPr lang="en-GB" dirty="0"/>
              <a:t> </a:t>
            </a:r>
            <a:r>
              <a:rPr lang="en-GB" dirty="0" err="1"/>
              <a:t>em</a:t>
            </a:r>
            <a:r>
              <a:rPr lang="en-GB" dirty="0"/>
              <a:t> </a:t>
            </a:r>
            <a:r>
              <a:rPr lang="en-GB" dirty="0" err="1"/>
              <a:t>termos</a:t>
            </a:r>
            <a:r>
              <a:rPr lang="en-GB" dirty="0"/>
              <a:t> </a:t>
            </a:r>
            <a:r>
              <a:rPr lang="en-GB" dirty="0" err="1"/>
              <a:t>económicos</a:t>
            </a:r>
            <a:r>
              <a:rPr lang="en-GB" dirty="0"/>
              <a:t> mas </a:t>
            </a:r>
            <a:r>
              <a:rPr lang="en-GB" dirty="0" err="1"/>
              <a:t>não</a:t>
            </a:r>
            <a:r>
              <a:rPr lang="en-GB" dirty="0"/>
              <a:t> </a:t>
            </a:r>
            <a:r>
              <a:rPr lang="en-GB" dirty="0" err="1"/>
              <a:t>providenciarem</a:t>
            </a:r>
            <a:r>
              <a:rPr lang="en-GB" dirty="0"/>
              <a:t> </a:t>
            </a:r>
            <a:r>
              <a:rPr lang="en-GB" dirty="0" err="1"/>
              <a:t>pouco</a:t>
            </a:r>
            <a:r>
              <a:rPr lang="en-GB" dirty="0"/>
              <a:t> </a:t>
            </a:r>
            <a:r>
              <a:rPr lang="en-GB" dirty="0" err="1"/>
              <a:t>ou</a:t>
            </a:r>
            <a:r>
              <a:rPr lang="en-GB" dirty="0"/>
              <a:t> mal </a:t>
            </a:r>
            <a:r>
              <a:rPr lang="en-GB" dirty="0" err="1"/>
              <a:t>em</a:t>
            </a:r>
            <a:r>
              <a:rPr lang="en-GB" dirty="0"/>
              <a:t> </a:t>
            </a:r>
            <a:r>
              <a:rPr lang="en-GB" dirty="0" err="1"/>
              <a:t>termos</a:t>
            </a:r>
            <a:r>
              <a:rPr lang="en-GB" dirty="0"/>
              <a:t> </a:t>
            </a:r>
            <a:r>
              <a:rPr lang="en-GB" dirty="0" err="1"/>
              <a:t>sociais</a:t>
            </a:r>
            <a:r>
              <a:rPr lang="en-GB" dirty="0"/>
              <a:t> </a:t>
            </a:r>
          </a:p>
          <a:p>
            <a:pPr marL="0" indent="0">
              <a:buNone/>
            </a:pPr>
            <a:r>
              <a:rPr lang="en-GB" dirty="0" smtClean="0"/>
              <a:t>-» </a:t>
            </a:r>
            <a:r>
              <a:rPr lang="en-GB" dirty="0" err="1" smtClean="0"/>
              <a:t>Ou</a:t>
            </a:r>
            <a:r>
              <a:rPr lang="en-GB" dirty="0" smtClean="0"/>
              <a:t> </a:t>
            </a:r>
            <a:r>
              <a:rPr lang="en-GB" dirty="0" err="1" smtClean="0"/>
              <a:t>mesmo</a:t>
            </a:r>
            <a:r>
              <a:rPr lang="en-GB" dirty="0" smtClean="0"/>
              <a:t> </a:t>
            </a:r>
            <a:r>
              <a:rPr lang="en-GB" dirty="0" err="1" smtClean="0"/>
              <a:t>nas</a:t>
            </a:r>
            <a:r>
              <a:rPr lang="en-GB" dirty="0" smtClean="0"/>
              <a:t> </a:t>
            </a:r>
            <a:r>
              <a:rPr lang="en-GB" dirty="0" err="1"/>
              <a:t>competências</a:t>
            </a:r>
            <a:r>
              <a:rPr lang="en-GB" dirty="0"/>
              <a:t> </a:t>
            </a:r>
            <a:r>
              <a:rPr lang="en-GB" dirty="0" err="1"/>
              <a:t>organizacionais</a:t>
            </a:r>
            <a:r>
              <a:rPr lang="en-GB" dirty="0"/>
              <a:t> </a:t>
            </a:r>
            <a:r>
              <a:rPr lang="en-GB" dirty="0" err="1"/>
              <a:t>em</a:t>
            </a:r>
            <a:r>
              <a:rPr lang="en-GB" dirty="0"/>
              <a:t> </a:t>
            </a:r>
            <a:r>
              <a:rPr lang="en-GB" dirty="0" err="1"/>
              <a:t>diferentes</a:t>
            </a:r>
            <a:r>
              <a:rPr lang="en-GB" dirty="0"/>
              <a:t> </a:t>
            </a:r>
            <a:r>
              <a:rPr lang="en-GB" dirty="0" err="1"/>
              <a:t>domínios</a:t>
            </a:r>
            <a:r>
              <a:rPr lang="en-GB" dirty="0"/>
              <a:t> </a:t>
            </a:r>
            <a:r>
              <a:rPr lang="en-GB" dirty="0" err="1"/>
              <a:t>institucionais</a:t>
            </a:r>
            <a:r>
              <a:rPr lang="en-GB" dirty="0"/>
              <a:t> – </a:t>
            </a:r>
            <a:r>
              <a:rPr lang="en-GB" dirty="0" err="1"/>
              <a:t>pode</a:t>
            </a:r>
            <a:r>
              <a:rPr lang="en-GB" dirty="0"/>
              <a:t> </a:t>
            </a:r>
            <a:r>
              <a:rPr lang="en-GB" dirty="0" err="1"/>
              <a:t>gerir</a:t>
            </a:r>
            <a:r>
              <a:rPr lang="en-GB" dirty="0"/>
              <a:t> </a:t>
            </a:r>
            <a:r>
              <a:rPr lang="en-GB" dirty="0" err="1"/>
              <a:t>muito</a:t>
            </a:r>
            <a:r>
              <a:rPr lang="en-GB" dirty="0"/>
              <a:t> </a:t>
            </a:r>
            <a:r>
              <a:rPr lang="en-GB" dirty="0" err="1"/>
              <a:t>bem</a:t>
            </a:r>
            <a:r>
              <a:rPr lang="en-GB" dirty="0"/>
              <a:t> </a:t>
            </a:r>
            <a:r>
              <a:rPr lang="en-GB" dirty="0" err="1"/>
              <a:t>programas</a:t>
            </a:r>
            <a:r>
              <a:rPr lang="en-GB" dirty="0"/>
              <a:t> de </a:t>
            </a:r>
            <a:r>
              <a:rPr lang="en-GB" dirty="0" err="1"/>
              <a:t>luta</a:t>
            </a:r>
            <a:r>
              <a:rPr lang="en-GB" dirty="0"/>
              <a:t> contra a </a:t>
            </a:r>
            <a:r>
              <a:rPr lang="en-GB" dirty="0" err="1"/>
              <a:t>pobreza</a:t>
            </a:r>
            <a:r>
              <a:rPr lang="en-GB" dirty="0"/>
              <a:t> mas o sector da </a:t>
            </a:r>
            <a:r>
              <a:rPr lang="en-GB" dirty="0" err="1"/>
              <a:t>saúde</a:t>
            </a:r>
            <a:r>
              <a:rPr lang="en-GB" dirty="0"/>
              <a:t> </a:t>
            </a:r>
            <a:r>
              <a:rPr lang="en-GB" dirty="0" err="1" smtClean="0"/>
              <a:t>funcionar</a:t>
            </a:r>
            <a:r>
              <a:rPr lang="en-GB" dirty="0" smtClean="0"/>
              <a:t> </a:t>
            </a:r>
            <a:r>
              <a:rPr lang="en-GB" dirty="0" err="1"/>
              <a:t>muito</a:t>
            </a:r>
            <a:r>
              <a:rPr lang="en-GB" dirty="0"/>
              <a:t> mal.</a:t>
            </a:r>
          </a:p>
          <a:p>
            <a:pPr marL="0" indent="0">
              <a:buNone/>
            </a:pPr>
            <a:endParaRPr lang="en-GB" dirty="0" smtClean="0"/>
          </a:p>
          <a:p>
            <a:pPr marL="0" indent="0">
              <a:buNone/>
            </a:pPr>
            <a:endParaRPr lang="en-GB" dirty="0" smtClean="0"/>
          </a:p>
        </p:txBody>
      </p:sp>
    </p:spTree>
    <p:extLst>
      <p:ext uri="{BB962C8B-B14F-4D97-AF65-F5344CB8AC3E}">
        <p14:creationId xmlns:p14="http://schemas.microsoft.com/office/powerpoint/2010/main" val="24685879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CAPACIDADE DO ESTADO</a:t>
            </a:r>
            <a:endParaRPr lang="en-GB" b="1" dirty="0"/>
          </a:p>
        </p:txBody>
      </p:sp>
      <p:sp>
        <p:nvSpPr>
          <p:cNvPr id="3" name="Content Placeholder 2"/>
          <p:cNvSpPr>
            <a:spLocks noGrp="1"/>
          </p:cNvSpPr>
          <p:nvPr>
            <p:ph idx="1"/>
          </p:nvPr>
        </p:nvSpPr>
        <p:spPr/>
        <p:txBody>
          <a:bodyPr>
            <a:normAutofit lnSpcReduction="10000"/>
          </a:bodyPr>
          <a:lstStyle/>
          <a:p>
            <a:pPr marL="0" indent="0">
              <a:buNone/>
            </a:pPr>
            <a:r>
              <a:rPr lang="en-GB" dirty="0" smtClean="0"/>
              <a:t>-» A </a:t>
            </a:r>
            <a:r>
              <a:rPr lang="en-GB" dirty="0" err="1" smtClean="0"/>
              <a:t>capacidade</a:t>
            </a:r>
            <a:r>
              <a:rPr lang="en-GB" dirty="0" smtClean="0"/>
              <a:t> do Estado </a:t>
            </a:r>
            <a:r>
              <a:rPr lang="en-GB" dirty="0" err="1" smtClean="0"/>
              <a:t>varia</a:t>
            </a:r>
            <a:r>
              <a:rPr lang="en-GB" dirty="0" smtClean="0"/>
              <a:t> – </a:t>
            </a:r>
            <a:r>
              <a:rPr lang="en-GB" dirty="0" smtClean="0"/>
              <a:t>de Estado para Estado, </a:t>
            </a:r>
            <a:r>
              <a:rPr lang="en-GB" dirty="0" err="1" smtClean="0"/>
              <a:t>dentro</a:t>
            </a:r>
            <a:r>
              <a:rPr lang="en-GB" dirty="0" smtClean="0"/>
              <a:t> do </a:t>
            </a:r>
            <a:r>
              <a:rPr lang="en-GB" dirty="0" err="1" smtClean="0"/>
              <a:t>mesmo</a:t>
            </a:r>
            <a:r>
              <a:rPr lang="en-GB" dirty="0" smtClean="0"/>
              <a:t> Estado </a:t>
            </a:r>
            <a:r>
              <a:rPr lang="en-GB" dirty="0" err="1" smtClean="0"/>
              <a:t>consoante</a:t>
            </a:r>
            <a:r>
              <a:rPr lang="en-GB" dirty="0" smtClean="0"/>
              <a:t> as </a:t>
            </a:r>
            <a:r>
              <a:rPr lang="en-GB" dirty="0" err="1" smtClean="0"/>
              <a:t>áreas</a:t>
            </a:r>
            <a:r>
              <a:rPr lang="en-GB" dirty="0" smtClean="0"/>
              <a:t> de </a:t>
            </a:r>
            <a:r>
              <a:rPr lang="en-GB" dirty="0" err="1" smtClean="0"/>
              <a:t>acção</a:t>
            </a:r>
            <a:r>
              <a:rPr lang="en-GB" dirty="0" smtClean="0"/>
              <a:t> </a:t>
            </a:r>
            <a:r>
              <a:rPr lang="en-GB" dirty="0" err="1" smtClean="0"/>
              <a:t>ou</a:t>
            </a:r>
            <a:r>
              <a:rPr lang="en-GB" dirty="0" smtClean="0"/>
              <a:t> </a:t>
            </a:r>
            <a:r>
              <a:rPr lang="en-GB" dirty="0" err="1" smtClean="0"/>
              <a:t>em</a:t>
            </a:r>
            <a:r>
              <a:rPr lang="en-GB" dirty="0" smtClean="0"/>
              <a:t> </a:t>
            </a:r>
            <a:r>
              <a:rPr lang="en-GB" dirty="0" err="1" smtClean="0"/>
              <a:t>termos</a:t>
            </a:r>
            <a:r>
              <a:rPr lang="en-GB" dirty="0" smtClean="0"/>
              <a:t> </a:t>
            </a:r>
            <a:r>
              <a:rPr lang="en-GB" dirty="0" err="1" smtClean="0"/>
              <a:t>temporais</a:t>
            </a:r>
            <a:r>
              <a:rPr lang="en-GB" dirty="0" smtClean="0"/>
              <a:t> (</a:t>
            </a:r>
            <a:r>
              <a:rPr lang="en-GB" dirty="0" err="1" smtClean="0"/>
              <a:t>por</a:t>
            </a:r>
            <a:r>
              <a:rPr lang="en-GB" dirty="0" smtClean="0"/>
              <a:t> ex.: 1960s versus 1990s)</a:t>
            </a:r>
            <a:endParaRPr lang="en-GB" dirty="0" smtClean="0"/>
          </a:p>
          <a:p>
            <a:pPr marL="0" indent="0">
              <a:buNone/>
            </a:pPr>
            <a:r>
              <a:rPr lang="en-GB" dirty="0" smtClean="0"/>
              <a:t>-» O </a:t>
            </a:r>
            <a:r>
              <a:rPr lang="en-GB" dirty="0" err="1" smtClean="0"/>
              <a:t>estudo</a:t>
            </a:r>
            <a:r>
              <a:rPr lang="en-GB" dirty="0" smtClean="0"/>
              <a:t> da </a:t>
            </a:r>
            <a:r>
              <a:rPr lang="en-GB" dirty="0" err="1" smtClean="0"/>
              <a:t>capacidade</a:t>
            </a:r>
            <a:r>
              <a:rPr lang="en-GB" dirty="0" smtClean="0"/>
              <a:t> do Estado é um </a:t>
            </a:r>
            <a:r>
              <a:rPr lang="en-GB" dirty="0" err="1" smtClean="0"/>
              <a:t>instrumento</a:t>
            </a:r>
            <a:r>
              <a:rPr lang="en-GB" dirty="0" smtClean="0"/>
              <a:t> </a:t>
            </a:r>
            <a:r>
              <a:rPr lang="en-GB" dirty="0" err="1" smtClean="0"/>
              <a:t>poderoso</a:t>
            </a:r>
            <a:r>
              <a:rPr lang="en-GB" dirty="0" smtClean="0"/>
              <a:t> para o </a:t>
            </a:r>
            <a:r>
              <a:rPr lang="en-GB" dirty="0" err="1" smtClean="0"/>
              <a:t>estudo</a:t>
            </a:r>
            <a:r>
              <a:rPr lang="en-GB" dirty="0" smtClean="0"/>
              <a:t> do </a:t>
            </a:r>
            <a:r>
              <a:rPr lang="en-GB" dirty="0" err="1" smtClean="0"/>
              <a:t>desenvolvimento</a:t>
            </a:r>
            <a:r>
              <a:rPr lang="en-GB" dirty="0" smtClean="0"/>
              <a:t>. </a:t>
            </a:r>
            <a:endParaRPr lang="en-GB" dirty="0" smtClean="0"/>
          </a:p>
          <a:p>
            <a:pPr marL="0" indent="0">
              <a:buNone/>
            </a:pPr>
            <a:r>
              <a:rPr lang="pt-PT" dirty="0" smtClean="0"/>
              <a:t>-» Perceber </a:t>
            </a:r>
            <a:r>
              <a:rPr lang="pt-PT" dirty="0"/>
              <a:t>as variações em termos de capacidade do Estado torna necessário analisar a capacidade segundo 3 dimensões distintas mas interrelacionadas:</a:t>
            </a:r>
          </a:p>
          <a:p>
            <a:pPr lvl="1"/>
            <a:r>
              <a:rPr lang="pt-PT" dirty="0"/>
              <a:t>1) a </a:t>
            </a:r>
            <a:r>
              <a:rPr lang="pt-PT" dirty="0" smtClean="0"/>
              <a:t>competência organizacional das agências/ministérios/entidades estatais;</a:t>
            </a:r>
            <a:endParaRPr lang="pt-PT" dirty="0"/>
          </a:p>
          <a:p>
            <a:pPr lvl="1"/>
            <a:r>
              <a:rPr lang="pt-PT" dirty="0"/>
              <a:t>2) </a:t>
            </a:r>
            <a:r>
              <a:rPr lang="pt-PT" dirty="0" smtClean="0"/>
              <a:t>a incrustação externa com </a:t>
            </a:r>
            <a:r>
              <a:rPr lang="pt-PT" dirty="0" err="1" smtClean="0"/>
              <a:t>actores</a:t>
            </a:r>
            <a:r>
              <a:rPr lang="pt-PT" dirty="0" smtClean="0"/>
              <a:t> não-estatais, i.e., sociedade;</a:t>
            </a:r>
            <a:endParaRPr lang="pt-PT" dirty="0"/>
          </a:p>
          <a:p>
            <a:pPr lvl="1"/>
            <a:r>
              <a:rPr lang="pt-PT" dirty="0"/>
              <a:t>3) o alcance territorial das </a:t>
            </a:r>
            <a:r>
              <a:rPr lang="pt-PT" dirty="0" smtClean="0"/>
              <a:t>agências/ministérios/instituições </a:t>
            </a:r>
            <a:r>
              <a:rPr lang="pt-PT" dirty="0"/>
              <a:t>estatais</a:t>
            </a:r>
          </a:p>
          <a:p>
            <a:pPr marL="0" indent="0">
              <a:buNone/>
            </a:pPr>
            <a:endParaRPr lang="en-GB" dirty="0" smtClean="0"/>
          </a:p>
          <a:p>
            <a:endParaRPr lang="en-GB" dirty="0"/>
          </a:p>
        </p:txBody>
      </p:sp>
    </p:spTree>
    <p:extLst>
      <p:ext uri="{BB962C8B-B14F-4D97-AF65-F5344CB8AC3E}">
        <p14:creationId xmlns:p14="http://schemas.microsoft.com/office/powerpoint/2010/main" val="6050852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39701"/>
            <a:ext cx="10515600" cy="1346199"/>
          </a:xfrm>
        </p:spPr>
        <p:txBody>
          <a:bodyPr/>
          <a:lstStyle/>
          <a:p>
            <a:pPr algn="ctr"/>
            <a:r>
              <a:rPr lang="pt-PT" b="1" dirty="0" smtClean="0"/>
              <a:t>1. COMPETÊNCIA ORGANIZACIONAL DO ESTADO </a:t>
            </a:r>
            <a:endParaRPr lang="pt-PT" b="1" dirty="0"/>
          </a:p>
        </p:txBody>
      </p:sp>
      <p:sp>
        <p:nvSpPr>
          <p:cNvPr id="3" name="Marcador de Posição de Conteúdo 2"/>
          <p:cNvSpPr>
            <a:spLocks noGrp="1"/>
          </p:cNvSpPr>
          <p:nvPr>
            <p:ph idx="1"/>
          </p:nvPr>
        </p:nvSpPr>
        <p:spPr>
          <a:xfrm>
            <a:off x="838200" y="1574800"/>
            <a:ext cx="10515600" cy="5029199"/>
          </a:xfrm>
        </p:spPr>
        <p:txBody>
          <a:bodyPr>
            <a:normAutofit fontScale="92500" lnSpcReduction="10000"/>
          </a:bodyPr>
          <a:lstStyle/>
          <a:p>
            <a:pPr marL="0" indent="0">
              <a:buNone/>
            </a:pPr>
            <a:r>
              <a:rPr lang="pt-PT" dirty="0" smtClean="0"/>
              <a:t>-» A </a:t>
            </a:r>
            <a:r>
              <a:rPr lang="pt-PT" dirty="0"/>
              <a:t>organização do Estado estabelece os parâmetros sobre o que é possível ou impossível (ou desejável/indesejável) para os políticos ou funcionários públicos que trabalham no seu seio;</a:t>
            </a:r>
          </a:p>
          <a:p>
            <a:pPr marL="0" indent="0">
              <a:buNone/>
            </a:pPr>
            <a:r>
              <a:rPr lang="pt-PT" dirty="0" smtClean="0"/>
              <a:t>-» Uma </a:t>
            </a:r>
            <a:r>
              <a:rPr lang="pt-PT" dirty="0" smtClean="0"/>
              <a:t>burocracia eficaz e efectiva é crucial para a capacidade dos Estados prosseguirem os seus projectos.</a:t>
            </a:r>
          </a:p>
          <a:p>
            <a:pPr marL="0" indent="0">
              <a:buNone/>
            </a:pPr>
            <a:r>
              <a:rPr lang="pt-PT" dirty="0" smtClean="0"/>
              <a:t>-» </a:t>
            </a:r>
            <a:r>
              <a:rPr lang="pt-PT" dirty="0" smtClean="0"/>
              <a:t>Uma máquina estatal baseada no recrutamento </a:t>
            </a:r>
            <a:r>
              <a:rPr lang="pt-PT" dirty="0" smtClean="0"/>
              <a:t>meritório, </a:t>
            </a:r>
            <a:r>
              <a:rPr lang="pt-PT" dirty="0" smtClean="0"/>
              <a:t>em estruturas hierárquicas de autoridade, </a:t>
            </a:r>
            <a:r>
              <a:rPr lang="pt-PT" dirty="0" smtClean="0"/>
              <a:t>procedimentos estandardizados e previsibilidade nas carreiras permite uma acção coordenada entre as diferentes agências estatais e fortalece as probabilidades dos burocratas agirem como desejado.</a:t>
            </a:r>
          </a:p>
          <a:p>
            <a:pPr marL="0" indent="0">
              <a:buNone/>
            </a:pPr>
            <a:r>
              <a:rPr lang="pt-PT" dirty="0" smtClean="0"/>
              <a:t>-» </a:t>
            </a:r>
            <a:r>
              <a:rPr lang="pt-PT" dirty="0" smtClean="0"/>
              <a:t>+ </a:t>
            </a:r>
            <a:r>
              <a:rPr lang="pt-PT" dirty="0" smtClean="0"/>
              <a:t>um </a:t>
            </a:r>
            <a:r>
              <a:rPr lang="pt-PT" dirty="0" smtClean="0"/>
              <a:t>sentido de comunidade, normas </a:t>
            </a:r>
            <a:r>
              <a:rPr lang="pt-PT" dirty="0" smtClean="0"/>
              <a:t>consensuais em </a:t>
            </a:r>
            <a:r>
              <a:rPr lang="pt-PT" dirty="0" smtClean="0"/>
              <a:t>termos de </a:t>
            </a:r>
            <a:r>
              <a:rPr lang="pt-PT" dirty="0" smtClean="0"/>
              <a:t>código de conduta, estima pelo serviço público como fundamental para a sociedade promove </a:t>
            </a:r>
            <a:r>
              <a:rPr lang="pt-PT" dirty="0" smtClean="0"/>
              <a:t>a disciplina entre vários </a:t>
            </a:r>
            <a:r>
              <a:rPr lang="pt-PT" dirty="0" smtClean="0"/>
              <a:t>atores estatais e reforça a capacidade para o desenho e implementação </a:t>
            </a:r>
            <a:r>
              <a:rPr lang="pt-PT" dirty="0" smtClean="0"/>
              <a:t>de </a:t>
            </a:r>
            <a:r>
              <a:rPr lang="pt-PT" dirty="0" smtClean="0"/>
              <a:t>políticas </a:t>
            </a:r>
            <a:r>
              <a:rPr lang="pt-PT" dirty="0" smtClean="0"/>
              <a:t>públicas </a:t>
            </a:r>
          </a:p>
          <a:p>
            <a:pPr marL="0" indent="0">
              <a:buNone/>
            </a:pPr>
            <a:endParaRPr lang="pt-PT" dirty="0" smtClean="0"/>
          </a:p>
          <a:p>
            <a:pPr marL="0" indent="0">
              <a:buNone/>
            </a:pPr>
            <a:endParaRPr lang="pt-PT" dirty="0"/>
          </a:p>
          <a:p>
            <a:pPr marL="0" indent="0">
              <a:buNone/>
            </a:pPr>
            <a:endParaRPr lang="pt-PT" dirty="0"/>
          </a:p>
        </p:txBody>
      </p:sp>
    </p:spTree>
    <p:extLst>
      <p:ext uri="{BB962C8B-B14F-4D97-AF65-F5344CB8AC3E}">
        <p14:creationId xmlns:p14="http://schemas.microsoft.com/office/powerpoint/2010/main" val="26285580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pt-PT" b="1" dirty="0"/>
              <a:t>1. COMPETÊNCIA ORGANIZACIONAL DO </a:t>
            </a:r>
            <a:r>
              <a:rPr lang="pt-PT" b="1" dirty="0" smtClean="0"/>
              <a:t>ESTADO: CRÍTICA</a:t>
            </a:r>
            <a:endParaRPr lang="en-GB" dirty="0"/>
          </a:p>
        </p:txBody>
      </p:sp>
      <p:sp>
        <p:nvSpPr>
          <p:cNvPr id="3" name="Content Placeholder 2"/>
          <p:cNvSpPr>
            <a:spLocks noGrp="1"/>
          </p:cNvSpPr>
          <p:nvPr>
            <p:ph idx="1"/>
          </p:nvPr>
        </p:nvSpPr>
        <p:spPr/>
        <p:txBody>
          <a:bodyPr>
            <a:normAutofit fontScale="92500" lnSpcReduction="10000"/>
          </a:bodyPr>
          <a:lstStyle/>
          <a:p>
            <a:pPr marL="0" indent="0">
              <a:buNone/>
            </a:pPr>
            <a:r>
              <a:rPr lang="pt-PT" dirty="0" smtClean="0"/>
              <a:t>-» Mas </a:t>
            </a:r>
            <a:r>
              <a:rPr lang="pt-PT" dirty="0"/>
              <a:t>este </a:t>
            </a:r>
            <a:r>
              <a:rPr lang="pt-PT" dirty="0" smtClean="0"/>
              <a:t>aparente consenso em torno da natureza do que deve ser a burocratização do Estado para ter capacidade de </a:t>
            </a:r>
            <a:r>
              <a:rPr lang="pt-PT" dirty="0" err="1" smtClean="0"/>
              <a:t>acção</a:t>
            </a:r>
            <a:r>
              <a:rPr lang="pt-PT" dirty="0" smtClean="0"/>
              <a:t> desenvolvimentista não está livre de críticas</a:t>
            </a:r>
            <a:endParaRPr lang="pt-PT" dirty="0"/>
          </a:p>
          <a:p>
            <a:pPr marL="0" indent="0">
              <a:buNone/>
            </a:pPr>
            <a:r>
              <a:rPr lang="pt-PT" dirty="0" smtClean="0"/>
              <a:t>-» </a:t>
            </a:r>
            <a:r>
              <a:rPr lang="pt-PT" dirty="0"/>
              <a:t>Evidência de que a agenda da boa governação (</a:t>
            </a:r>
            <a:r>
              <a:rPr lang="pt-PT" dirty="0" err="1"/>
              <a:t>ex</a:t>
            </a:r>
            <a:r>
              <a:rPr lang="pt-PT" dirty="0"/>
              <a:t>: BM -» combate à corrupção, nepotismo, burocracia, má administração, transparência de processos, responsabilidade política, e procedimentos adequados -) promovida pelos doadores internacionais tem tido resultados </a:t>
            </a:r>
            <a:r>
              <a:rPr lang="pt-PT" dirty="0" smtClean="0"/>
              <a:t>fracos</a:t>
            </a:r>
            <a:r>
              <a:rPr lang="pt-PT" dirty="0"/>
              <a:t> </a:t>
            </a:r>
            <a:r>
              <a:rPr lang="pt-PT" dirty="0" smtClean="0"/>
              <a:t>pelo </a:t>
            </a:r>
            <a:r>
              <a:rPr lang="pt-PT" dirty="0"/>
              <a:t>seu foco exclusivo na criação de capacidades </a:t>
            </a:r>
            <a:r>
              <a:rPr lang="pt-PT" dirty="0" smtClean="0"/>
              <a:t>burocráticas esquecendo-se da dimensão política </a:t>
            </a:r>
          </a:p>
          <a:p>
            <a:pPr marL="0" indent="0">
              <a:buNone/>
            </a:pPr>
            <a:r>
              <a:rPr lang="pt-PT" dirty="0" smtClean="0"/>
              <a:t>-» Evidência de que a </a:t>
            </a:r>
            <a:r>
              <a:rPr lang="pt-PT" dirty="0"/>
              <a:t>competência organizacional dos Estados </a:t>
            </a:r>
            <a:r>
              <a:rPr lang="pt-PT" dirty="0" smtClean="0"/>
              <a:t>pode em certas circunstâncias ser </a:t>
            </a:r>
            <a:r>
              <a:rPr lang="pt-PT" dirty="0"/>
              <a:t>baseada em redes clientelares ou arranjos </a:t>
            </a:r>
            <a:r>
              <a:rPr lang="pt-PT" dirty="0" smtClean="0"/>
              <a:t>pessoais e não seguindo o percurso meritocrático, </a:t>
            </a:r>
            <a:r>
              <a:rPr lang="pt-PT" dirty="0" err="1" smtClean="0"/>
              <a:t>ex</a:t>
            </a:r>
            <a:r>
              <a:rPr lang="pt-PT" dirty="0" smtClean="0"/>
              <a:t>: </a:t>
            </a:r>
            <a:r>
              <a:rPr lang="pt-PT" dirty="0" smtClean="0">
                <a:hlinkClick r:id="rId2"/>
              </a:rPr>
              <a:t>Turquia</a:t>
            </a:r>
            <a:r>
              <a:rPr lang="pt-PT" dirty="0" smtClean="0"/>
              <a:t> ou Coreia do Sul</a:t>
            </a:r>
          </a:p>
        </p:txBody>
      </p:sp>
    </p:spTree>
    <p:extLst>
      <p:ext uri="{BB962C8B-B14F-4D97-AF65-F5344CB8AC3E}">
        <p14:creationId xmlns:p14="http://schemas.microsoft.com/office/powerpoint/2010/main" val="36498861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PT" b="1" dirty="0" smtClean="0"/>
              <a:t>A EMERGÊNCIA DA AGENDA DA BOA GOVERNAÇÃO </a:t>
            </a:r>
            <a:endParaRPr lang="pt-PT" b="1" dirty="0"/>
          </a:p>
        </p:txBody>
      </p:sp>
      <p:sp>
        <p:nvSpPr>
          <p:cNvPr id="3" name="Marcador de Posição de Conteúdo 2"/>
          <p:cNvSpPr>
            <a:spLocks noGrp="1"/>
          </p:cNvSpPr>
          <p:nvPr>
            <p:ph idx="1"/>
          </p:nvPr>
        </p:nvSpPr>
        <p:spPr/>
        <p:txBody>
          <a:bodyPr>
            <a:normAutofit fontScale="85000" lnSpcReduction="10000"/>
          </a:bodyPr>
          <a:lstStyle/>
          <a:p>
            <a:pPr marL="0" indent="0">
              <a:buNone/>
            </a:pPr>
            <a:r>
              <a:rPr lang="pt-PT" dirty="0" smtClean="0"/>
              <a:t>-» A </a:t>
            </a:r>
            <a:r>
              <a:rPr lang="pt-PT" dirty="0"/>
              <a:t>ideia/conceito de “boa governação” </a:t>
            </a:r>
            <a:r>
              <a:rPr lang="pt-PT" dirty="0" smtClean="0"/>
              <a:t>é uma resposta à ressurreição </a:t>
            </a:r>
            <a:r>
              <a:rPr lang="pt-PT" dirty="0"/>
              <a:t>intelectual do </a:t>
            </a:r>
            <a:r>
              <a:rPr lang="pt-PT" dirty="0" smtClean="0"/>
              <a:t>papel do Estado </a:t>
            </a:r>
            <a:r>
              <a:rPr lang="pt-PT" dirty="0"/>
              <a:t>como um actor positivo no desenvolvimento económico e </a:t>
            </a:r>
            <a:r>
              <a:rPr lang="pt-PT" dirty="0" smtClean="0"/>
              <a:t>político</a:t>
            </a:r>
            <a:endParaRPr lang="pt-PT" b="1" dirty="0" smtClean="0"/>
          </a:p>
          <a:p>
            <a:pPr marL="0" indent="0">
              <a:buNone/>
            </a:pPr>
            <a:r>
              <a:rPr lang="pt-PT" dirty="0" smtClean="0"/>
              <a:t>-» (1) Durante </a:t>
            </a:r>
            <a:r>
              <a:rPr lang="pt-PT" dirty="0"/>
              <a:t>os anos 1970s e 1980s, o papel do Estado na economia deixou de estar na moda, inclusive junto de organizações não-governamentais que promoviam antes o fortalecimento da sociedade civil. </a:t>
            </a:r>
            <a:endParaRPr lang="pt-PT" dirty="0" smtClean="0"/>
          </a:p>
          <a:p>
            <a:pPr marL="0" indent="0">
              <a:buNone/>
            </a:pPr>
            <a:r>
              <a:rPr lang="pt-PT" dirty="0"/>
              <a:t>-» </a:t>
            </a:r>
            <a:r>
              <a:rPr lang="pt-PT" dirty="0" smtClean="0"/>
              <a:t>(</a:t>
            </a:r>
            <a:r>
              <a:rPr lang="pt-PT" dirty="0"/>
              <a:t>2</a:t>
            </a:r>
            <a:r>
              <a:rPr lang="pt-PT" dirty="0" smtClean="0"/>
              <a:t>) Em 1985, a </a:t>
            </a:r>
            <a:r>
              <a:rPr lang="pt-PT" dirty="0"/>
              <a:t>noção de autonomia do Estado e as suas limitações foram </a:t>
            </a:r>
            <a:r>
              <a:rPr lang="pt-PT" dirty="0" err="1"/>
              <a:t>objecto</a:t>
            </a:r>
            <a:r>
              <a:rPr lang="pt-PT" dirty="0"/>
              <a:t> de interesse intelectual intenso, identificando este movimento </a:t>
            </a:r>
            <a:r>
              <a:rPr lang="pt-PT" dirty="0" smtClean="0"/>
              <a:t>na área da ciência e sociologia política como </a:t>
            </a:r>
            <a:r>
              <a:rPr lang="pt-PT" dirty="0"/>
              <a:t>o </a:t>
            </a:r>
            <a:r>
              <a:rPr lang="pt-PT" dirty="0" smtClean="0"/>
              <a:t>movimento do “</a:t>
            </a:r>
            <a:r>
              <a:rPr lang="pt-PT" dirty="0"/>
              <a:t>Tragam o Estado de Volta” (</a:t>
            </a:r>
            <a:r>
              <a:rPr lang="pt-PT" dirty="0" err="1"/>
              <a:t>Bringing</a:t>
            </a:r>
            <a:r>
              <a:rPr lang="pt-PT" dirty="0"/>
              <a:t> </a:t>
            </a:r>
            <a:r>
              <a:rPr lang="pt-PT" dirty="0" err="1"/>
              <a:t>the</a:t>
            </a:r>
            <a:r>
              <a:rPr lang="pt-PT" dirty="0"/>
              <a:t> </a:t>
            </a:r>
            <a:r>
              <a:rPr lang="pt-PT" dirty="0" err="1"/>
              <a:t>State</a:t>
            </a:r>
            <a:r>
              <a:rPr lang="pt-PT" dirty="0"/>
              <a:t> </a:t>
            </a:r>
            <a:r>
              <a:rPr lang="pt-PT" dirty="0" err="1"/>
              <a:t>Back</a:t>
            </a:r>
            <a:r>
              <a:rPr lang="pt-PT" dirty="0"/>
              <a:t> in, </a:t>
            </a:r>
            <a:r>
              <a:rPr lang="pt-PT" dirty="0" err="1"/>
              <a:t>Theda</a:t>
            </a:r>
            <a:r>
              <a:rPr lang="pt-PT" dirty="0"/>
              <a:t> </a:t>
            </a:r>
            <a:r>
              <a:rPr lang="pt-PT" dirty="0" err="1"/>
              <a:t>Sckopol</a:t>
            </a:r>
            <a:r>
              <a:rPr lang="pt-PT" dirty="0"/>
              <a:t> 1985)</a:t>
            </a:r>
          </a:p>
          <a:p>
            <a:pPr marL="0" indent="0">
              <a:buNone/>
            </a:pPr>
            <a:r>
              <a:rPr lang="pt-PT" dirty="0" smtClean="0"/>
              <a:t>-» </a:t>
            </a:r>
            <a:r>
              <a:rPr lang="pt-PT" dirty="0" smtClean="0"/>
              <a:t>(</a:t>
            </a:r>
            <a:r>
              <a:rPr lang="pt-PT" dirty="0"/>
              <a:t>3</a:t>
            </a:r>
            <a:r>
              <a:rPr lang="pt-PT" dirty="0" smtClean="0"/>
              <a:t>) Em </a:t>
            </a:r>
            <a:r>
              <a:rPr lang="pt-PT" dirty="0"/>
              <a:t>1990, sai o livro de Douglas </a:t>
            </a:r>
            <a:r>
              <a:rPr lang="pt-PT" dirty="0" err="1"/>
              <a:t>North</a:t>
            </a:r>
            <a:r>
              <a:rPr lang="pt-PT" dirty="0"/>
              <a:t> </a:t>
            </a:r>
            <a:r>
              <a:rPr lang="pt-PT" dirty="0" smtClean="0"/>
              <a:t>levando a um </a:t>
            </a:r>
            <a:r>
              <a:rPr lang="pt-PT" dirty="0"/>
              <a:t>interesse crescente na nova economia </a:t>
            </a:r>
            <a:r>
              <a:rPr lang="pt-PT" dirty="0" smtClean="0"/>
              <a:t>institucional e ao papel das regras </a:t>
            </a:r>
            <a:r>
              <a:rPr lang="pt-PT" dirty="0"/>
              <a:t>do jogo (ou instituições económicas) </a:t>
            </a:r>
            <a:r>
              <a:rPr lang="pt-PT" dirty="0" smtClean="0"/>
              <a:t>que tem na definição das trajetórias </a:t>
            </a:r>
            <a:r>
              <a:rPr lang="pt-PT" dirty="0"/>
              <a:t>de desenvolvimento</a:t>
            </a:r>
            <a:r>
              <a:rPr lang="pt-PT" dirty="0" smtClean="0"/>
              <a:t>.</a:t>
            </a:r>
          </a:p>
          <a:p>
            <a:pPr marL="0" indent="0">
              <a:buNone/>
            </a:pPr>
            <a:endParaRPr lang="pt-PT" dirty="0"/>
          </a:p>
        </p:txBody>
      </p:sp>
    </p:spTree>
    <p:extLst>
      <p:ext uri="{BB962C8B-B14F-4D97-AF65-F5344CB8AC3E}">
        <p14:creationId xmlns:p14="http://schemas.microsoft.com/office/powerpoint/2010/main" val="16678869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pt-PT" b="1" dirty="0"/>
              <a:t>A EMERGÊNCIA DA AGENDA DA BOA GOVERNAÇÃO </a:t>
            </a:r>
            <a:endParaRPr lang="en-GB" dirty="0"/>
          </a:p>
        </p:txBody>
      </p:sp>
      <p:sp>
        <p:nvSpPr>
          <p:cNvPr id="3" name="Content Placeholder 2"/>
          <p:cNvSpPr>
            <a:spLocks noGrp="1"/>
          </p:cNvSpPr>
          <p:nvPr>
            <p:ph idx="1"/>
          </p:nvPr>
        </p:nvSpPr>
        <p:spPr/>
        <p:txBody>
          <a:bodyPr>
            <a:normAutofit fontScale="92500" lnSpcReduction="10000"/>
          </a:bodyPr>
          <a:lstStyle/>
          <a:p>
            <a:pPr marL="0" indent="0">
              <a:buNone/>
            </a:pPr>
            <a:r>
              <a:rPr lang="pt-PT" dirty="0"/>
              <a:t>-» (4) Em 1991, o </a:t>
            </a:r>
            <a:r>
              <a:rPr lang="pt-PT" dirty="0" err="1"/>
              <a:t>World</a:t>
            </a:r>
            <a:r>
              <a:rPr lang="pt-PT" dirty="0"/>
              <a:t> </a:t>
            </a:r>
            <a:r>
              <a:rPr lang="pt-PT" dirty="0" err="1"/>
              <a:t>Development</a:t>
            </a:r>
            <a:r>
              <a:rPr lang="pt-PT" dirty="0"/>
              <a:t> </a:t>
            </a:r>
            <a:r>
              <a:rPr lang="pt-PT" dirty="0" err="1"/>
              <a:t>Report</a:t>
            </a:r>
            <a:r>
              <a:rPr lang="pt-PT" dirty="0"/>
              <a:t> (WDR) , a publicação de referência do PNUD, incluía um capítulo intitulado “</a:t>
            </a:r>
            <a:r>
              <a:rPr lang="pt-PT" dirty="0" err="1"/>
              <a:t>Rethinking</a:t>
            </a:r>
            <a:r>
              <a:rPr lang="pt-PT" dirty="0"/>
              <a:t> </a:t>
            </a:r>
            <a:r>
              <a:rPr lang="pt-PT" dirty="0" err="1"/>
              <a:t>the</a:t>
            </a:r>
            <a:r>
              <a:rPr lang="pt-PT" dirty="0"/>
              <a:t> </a:t>
            </a:r>
            <a:r>
              <a:rPr lang="pt-PT" dirty="0" err="1"/>
              <a:t>State</a:t>
            </a:r>
            <a:r>
              <a:rPr lang="pt-PT" dirty="0"/>
              <a:t>” </a:t>
            </a:r>
          </a:p>
          <a:p>
            <a:pPr marL="0" indent="0">
              <a:buNone/>
            </a:pPr>
            <a:r>
              <a:rPr lang="pt-PT" dirty="0" smtClean="0"/>
              <a:t>-» </a:t>
            </a:r>
            <a:r>
              <a:rPr lang="pt-PT" dirty="0"/>
              <a:t>(5) Em 1993, o BM lança o relatório “</a:t>
            </a:r>
            <a:r>
              <a:rPr lang="pt-PT" dirty="0" err="1"/>
              <a:t>East</a:t>
            </a:r>
            <a:r>
              <a:rPr lang="pt-PT" dirty="0"/>
              <a:t> </a:t>
            </a:r>
            <a:r>
              <a:rPr lang="pt-PT" dirty="0" err="1"/>
              <a:t>Asian</a:t>
            </a:r>
            <a:r>
              <a:rPr lang="pt-PT" dirty="0"/>
              <a:t> </a:t>
            </a:r>
            <a:r>
              <a:rPr lang="pt-PT" dirty="0" err="1"/>
              <a:t>Miracle</a:t>
            </a:r>
            <a:r>
              <a:rPr lang="pt-PT" dirty="0"/>
              <a:t>” confirmando a ascensão económico da Ásia Oriental – 2 argumentos principais: </a:t>
            </a:r>
          </a:p>
          <a:p>
            <a:pPr marL="0" indent="0">
              <a:buNone/>
            </a:pPr>
            <a:r>
              <a:rPr lang="pt-PT" dirty="0"/>
              <a:t>	a) Estado assumiu um papel extremamente importante na </a:t>
            </a:r>
            <a:r>
              <a:rPr lang="pt-PT" dirty="0" smtClean="0"/>
              <a:t>	emergência</a:t>
            </a:r>
            <a:r>
              <a:rPr lang="pt-PT" dirty="0"/>
              <a:t>;</a:t>
            </a:r>
          </a:p>
          <a:p>
            <a:pPr marL="0" indent="0">
              <a:buNone/>
            </a:pPr>
            <a:r>
              <a:rPr lang="pt-PT" dirty="0"/>
              <a:t>	b) As economias asiáticas não dependiam do mesmo tipo de </a:t>
            </a:r>
            <a:r>
              <a:rPr lang="pt-PT" dirty="0" err="1"/>
              <a:t>acção</a:t>
            </a:r>
            <a:r>
              <a:rPr lang="pt-PT" dirty="0"/>
              <a:t> </a:t>
            </a:r>
            <a:r>
              <a:rPr lang="pt-PT" dirty="0" smtClean="0"/>
              <a:t>	estatal –sugerindo </a:t>
            </a:r>
            <a:r>
              <a:rPr lang="pt-PT" dirty="0"/>
              <a:t>que os países podiam prosseguir estratégias </a:t>
            </a:r>
            <a:r>
              <a:rPr lang="pt-PT" dirty="0" smtClean="0"/>
              <a:t>	distintas </a:t>
            </a:r>
            <a:r>
              <a:rPr lang="pt-PT" dirty="0"/>
              <a:t>no que </a:t>
            </a:r>
            <a:r>
              <a:rPr lang="pt-PT" dirty="0" smtClean="0"/>
              <a:t>dizia respeito </a:t>
            </a:r>
            <a:r>
              <a:rPr lang="pt-PT" dirty="0"/>
              <a:t>ao papel do estado para o </a:t>
            </a:r>
            <a:r>
              <a:rPr lang="pt-PT" dirty="0" smtClean="0"/>
              <a:t>	desenvolvimento</a:t>
            </a:r>
            <a:endParaRPr lang="pt-PT" dirty="0"/>
          </a:p>
          <a:p>
            <a:pPr marL="0" indent="0">
              <a:buNone/>
            </a:pPr>
            <a:r>
              <a:rPr lang="pt-PT" dirty="0"/>
              <a:t>-» (6) Em 1997, </a:t>
            </a:r>
            <a:r>
              <a:rPr lang="pt-PT" dirty="0" smtClean="0"/>
              <a:t>sai o </a:t>
            </a:r>
            <a:r>
              <a:rPr lang="pt-PT" dirty="0"/>
              <a:t>WDR </a:t>
            </a:r>
            <a:r>
              <a:rPr lang="pt-PT" dirty="0" smtClean="0"/>
              <a:t>intitulado </a:t>
            </a:r>
            <a:r>
              <a:rPr lang="pt-PT" dirty="0"/>
              <a:t>“</a:t>
            </a:r>
            <a:r>
              <a:rPr lang="pt-PT" dirty="0" err="1"/>
              <a:t>The</a:t>
            </a:r>
            <a:r>
              <a:rPr lang="pt-PT" dirty="0"/>
              <a:t> </a:t>
            </a:r>
            <a:r>
              <a:rPr lang="pt-PT" dirty="0" err="1"/>
              <a:t>State</a:t>
            </a:r>
            <a:r>
              <a:rPr lang="pt-PT" dirty="0"/>
              <a:t> in a </a:t>
            </a:r>
            <a:r>
              <a:rPr lang="pt-PT" dirty="0" err="1"/>
              <a:t>Changing</a:t>
            </a:r>
            <a:r>
              <a:rPr lang="pt-PT" dirty="0"/>
              <a:t> </a:t>
            </a:r>
            <a:r>
              <a:rPr lang="pt-PT" dirty="0" err="1"/>
              <a:t>World</a:t>
            </a:r>
            <a:r>
              <a:rPr lang="pt-PT" dirty="0"/>
              <a:t>”.</a:t>
            </a:r>
          </a:p>
          <a:p>
            <a:pPr marL="0" indent="0">
              <a:buNone/>
            </a:pPr>
            <a:endParaRPr lang="en-GB" dirty="0"/>
          </a:p>
        </p:txBody>
      </p:sp>
    </p:spTree>
    <p:extLst>
      <p:ext uri="{BB962C8B-B14F-4D97-AF65-F5344CB8AC3E}">
        <p14:creationId xmlns:p14="http://schemas.microsoft.com/office/powerpoint/2010/main" val="12243521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pt-PT" b="1" dirty="0"/>
              <a:t>A EMERGÊNCIA DA AGENDA DA BOA GOVERNAÇÃO </a:t>
            </a:r>
            <a:endParaRPr lang="en-GB" dirty="0"/>
          </a:p>
        </p:txBody>
      </p:sp>
      <p:sp>
        <p:nvSpPr>
          <p:cNvPr id="3" name="Content Placeholder 2"/>
          <p:cNvSpPr>
            <a:spLocks noGrp="1"/>
          </p:cNvSpPr>
          <p:nvPr>
            <p:ph idx="1"/>
          </p:nvPr>
        </p:nvSpPr>
        <p:spPr/>
        <p:txBody>
          <a:bodyPr>
            <a:normAutofit fontScale="92500" lnSpcReduction="20000"/>
          </a:bodyPr>
          <a:lstStyle/>
          <a:p>
            <a:pPr marL="0" indent="0">
              <a:buNone/>
            </a:pPr>
            <a:r>
              <a:rPr lang="pt-PT" dirty="0" smtClean="0"/>
              <a:t>-» (7) De </a:t>
            </a:r>
            <a:r>
              <a:rPr lang="pt-PT" dirty="0"/>
              <a:t>forma crescente, os investigadores reclamavam também que </a:t>
            </a:r>
            <a:r>
              <a:rPr lang="pt-PT" dirty="0" smtClean="0"/>
              <a:t>não </a:t>
            </a:r>
            <a:r>
              <a:rPr lang="pt-PT" dirty="0"/>
              <a:t>era o tamanho do Estado que era importante: mais importante era a sua qualidade, e a sua qualidade era uma função das instituições do Estado e da sua </a:t>
            </a:r>
            <a:r>
              <a:rPr lang="pt-PT" dirty="0" smtClean="0"/>
              <a:t>credibilidade</a:t>
            </a:r>
            <a:r>
              <a:rPr lang="pt-PT" dirty="0"/>
              <a:t>;</a:t>
            </a:r>
            <a:endParaRPr lang="pt-PT" dirty="0" smtClean="0"/>
          </a:p>
          <a:p>
            <a:pPr marL="0" indent="0">
              <a:buNone/>
            </a:pPr>
            <a:r>
              <a:rPr lang="pt-PT" dirty="0" smtClean="0"/>
              <a:t>-» (8) As </a:t>
            </a:r>
            <a:r>
              <a:rPr lang="pt-PT" dirty="0"/>
              <a:t>transições para a democracia em 1980 e princípios de 1990s, particularmente na América Latina e Europa do Leste, encorajou os politólogos a dar mais atenção à infraestrutura institucional caracterizando os diferentes tipos de </a:t>
            </a:r>
            <a:r>
              <a:rPr lang="pt-PT" dirty="0" smtClean="0"/>
              <a:t>regime; </a:t>
            </a:r>
            <a:endParaRPr lang="pt-PT" dirty="0"/>
          </a:p>
          <a:p>
            <a:pPr marL="0" indent="0">
              <a:buNone/>
            </a:pPr>
            <a:r>
              <a:rPr lang="pt-PT" dirty="0" smtClean="0"/>
              <a:t>-» (9) Esforços </a:t>
            </a:r>
            <a:r>
              <a:rPr lang="pt-PT" dirty="0"/>
              <a:t>para </a:t>
            </a:r>
            <a:r>
              <a:rPr lang="pt-PT" dirty="0" smtClean="0"/>
              <a:t>se explicar </a:t>
            </a:r>
            <a:r>
              <a:rPr lang="pt-PT" dirty="0"/>
              <a:t>a falta de desenvolvimento de um número de países africanos, em conjunto com uma preocupação crescente com governos autocráticos e brutais, levou a investigação a olhar </a:t>
            </a:r>
            <a:r>
              <a:rPr lang="pt-PT" dirty="0" smtClean="0"/>
              <a:t>com </a:t>
            </a:r>
            <a:r>
              <a:rPr lang="pt-PT" dirty="0"/>
              <a:t>atenção para o papel das instituições no desenvolvimento político: constituições, sistemas partidários e eleitorais, corrupção, gestão do </a:t>
            </a:r>
            <a:r>
              <a:rPr lang="pt-PT" dirty="0" smtClean="0"/>
              <a:t>Estado; </a:t>
            </a:r>
            <a:endParaRPr lang="pt-PT" dirty="0"/>
          </a:p>
          <a:p>
            <a:pPr marL="0" indent="0">
              <a:buNone/>
            </a:pPr>
            <a:endParaRPr lang="pt-PT" dirty="0"/>
          </a:p>
          <a:p>
            <a:endParaRPr lang="en-GB" dirty="0"/>
          </a:p>
        </p:txBody>
      </p:sp>
    </p:spTree>
    <p:extLst>
      <p:ext uri="{BB962C8B-B14F-4D97-AF65-F5344CB8AC3E}">
        <p14:creationId xmlns:p14="http://schemas.microsoft.com/office/powerpoint/2010/main" val="16313920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PT" b="1" dirty="0"/>
              <a:t>A EMERGÊNCIA DA AGENDA DA BOA GOVERNAÇÃO </a:t>
            </a:r>
            <a:endParaRPr lang="pt-PT" dirty="0"/>
          </a:p>
        </p:txBody>
      </p:sp>
      <p:sp>
        <p:nvSpPr>
          <p:cNvPr id="3" name="Marcador de Posição de Conteúdo 2"/>
          <p:cNvSpPr>
            <a:spLocks noGrp="1"/>
          </p:cNvSpPr>
          <p:nvPr>
            <p:ph idx="1"/>
          </p:nvPr>
        </p:nvSpPr>
        <p:spPr/>
        <p:txBody>
          <a:bodyPr>
            <a:normAutofit/>
          </a:bodyPr>
          <a:lstStyle/>
          <a:p>
            <a:pPr marL="0" indent="0">
              <a:buNone/>
            </a:pPr>
            <a:r>
              <a:rPr lang="pt-PT" dirty="0" smtClean="0"/>
              <a:t>-» Isto </a:t>
            </a:r>
            <a:r>
              <a:rPr lang="pt-PT" dirty="0"/>
              <a:t>significava basicamente </a:t>
            </a:r>
            <a:r>
              <a:rPr lang="pt-PT" dirty="0" smtClean="0"/>
              <a:t>a reabilitação do </a:t>
            </a:r>
            <a:r>
              <a:rPr lang="pt-PT" dirty="0"/>
              <a:t>Estado </a:t>
            </a:r>
            <a:r>
              <a:rPr lang="pt-PT" dirty="0" smtClean="0"/>
              <a:t>e do seu conjunto </a:t>
            </a:r>
            <a:r>
              <a:rPr lang="pt-PT" dirty="0"/>
              <a:t>de “regras do jogo” para a vida económica e </a:t>
            </a:r>
            <a:r>
              <a:rPr lang="pt-PT" dirty="0" smtClean="0"/>
              <a:t>política e afirmação da sua importância </a:t>
            </a:r>
            <a:r>
              <a:rPr lang="pt-PT" dirty="0"/>
              <a:t>para o processo de desenvolvimento. </a:t>
            </a:r>
          </a:p>
          <a:p>
            <a:pPr marL="0" indent="0">
              <a:buNone/>
            </a:pPr>
            <a:r>
              <a:rPr lang="pt-PT" dirty="0" smtClean="0"/>
              <a:t>-» Depois </a:t>
            </a:r>
            <a:r>
              <a:rPr lang="pt-PT" dirty="0"/>
              <a:t>de ganhar espaço no debate académico, a boa governação passa a ocupar um lugar de destaque nas políticas de ajuda ao desenvolvimento (</a:t>
            </a:r>
            <a:r>
              <a:rPr lang="pt-PT" dirty="0" smtClean="0"/>
              <a:t>APD)</a:t>
            </a:r>
          </a:p>
          <a:p>
            <a:pPr marL="0" indent="0">
              <a:buNone/>
            </a:pPr>
            <a:r>
              <a:rPr lang="pt-PT" dirty="0" smtClean="0"/>
              <a:t>-» O </a:t>
            </a:r>
            <a:r>
              <a:rPr lang="pt-PT" dirty="0"/>
              <a:t>melhor caso é claramente a própria UE com a sua Agenda para a Mudança lançada em 2011:</a:t>
            </a:r>
          </a:p>
          <a:p>
            <a:endParaRPr lang="pt-PT" dirty="0"/>
          </a:p>
        </p:txBody>
      </p:sp>
    </p:spTree>
    <p:extLst>
      <p:ext uri="{BB962C8B-B14F-4D97-AF65-F5344CB8AC3E}">
        <p14:creationId xmlns:p14="http://schemas.microsoft.com/office/powerpoint/2010/main" val="30775724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pt-PT" b="1" dirty="0" smtClean="0"/>
              <a:t>UE e </a:t>
            </a:r>
            <a:r>
              <a:rPr lang="pt-PT" b="1" dirty="0" smtClean="0"/>
              <a:t>BOA </a:t>
            </a:r>
            <a:r>
              <a:rPr lang="pt-PT" b="1" dirty="0" smtClean="0"/>
              <a:t>GOVERNAÇÃO </a:t>
            </a:r>
            <a:endParaRPr lang="pt-PT" b="1" dirty="0"/>
          </a:p>
        </p:txBody>
      </p:sp>
      <p:sp>
        <p:nvSpPr>
          <p:cNvPr id="3" name="Content Placeholder 2"/>
          <p:cNvSpPr>
            <a:spLocks noGrp="1"/>
          </p:cNvSpPr>
          <p:nvPr>
            <p:ph idx="1"/>
          </p:nvPr>
        </p:nvSpPr>
        <p:spPr/>
        <p:txBody>
          <a:bodyPr/>
          <a:lstStyle/>
          <a:p>
            <a:pPr marL="0" indent="0">
              <a:buNone/>
            </a:pPr>
            <a:r>
              <a:rPr lang="pt-PT" dirty="0" smtClean="0"/>
              <a:t>“A boa governação a nível político, económico, social e ambiental é essencial para assegurar um desenvolvimento sustentável e inclusivo. O apoio da UE à governação deve passar a ocupar um lugar mais importante em todas as parcerias, que devem nomeadamente incentivar a realização de reformas orientadas para os resultados e insistir em compromissos por parte dos países parceiros em matéria de direitos humanos, democracia e Estado de Direito, bem como de resposta às aspirações e às necessidades das suas populações” (Agenda para a Mudança, 2011)</a:t>
            </a:r>
            <a:endParaRPr lang="pt-PT" dirty="0"/>
          </a:p>
        </p:txBody>
      </p:sp>
    </p:spTree>
    <p:extLst>
      <p:ext uri="{BB962C8B-B14F-4D97-AF65-F5344CB8AC3E}">
        <p14:creationId xmlns:p14="http://schemas.microsoft.com/office/powerpoint/2010/main" val="26326290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 </a:t>
            </a:r>
            <a:r>
              <a:rPr lang="en-GB" b="1" dirty="0" smtClean="0"/>
              <a:t>KARL POLANYI</a:t>
            </a:r>
            <a:endParaRPr lang="en-GB" b="1" dirty="0"/>
          </a:p>
        </p:txBody>
      </p:sp>
      <p:sp>
        <p:nvSpPr>
          <p:cNvPr id="3" name="Content Placeholder 2"/>
          <p:cNvSpPr>
            <a:spLocks noGrp="1"/>
          </p:cNvSpPr>
          <p:nvPr>
            <p:ph idx="1"/>
          </p:nvPr>
        </p:nvSpPr>
        <p:spPr/>
        <p:txBody>
          <a:bodyPr>
            <a:normAutofit fontScale="77500" lnSpcReduction="20000"/>
          </a:bodyPr>
          <a:lstStyle/>
          <a:p>
            <a:pPr marL="0" indent="0">
              <a:buNone/>
            </a:pPr>
            <a:r>
              <a:rPr lang="pt-PT" dirty="0" smtClean="0"/>
              <a:t>-»Não </a:t>
            </a:r>
            <a:r>
              <a:rPr lang="pt-PT" dirty="0"/>
              <a:t>se pode falar de transformação política, económica e social sem se perceber o papel do Estado neste processo de mudança. </a:t>
            </a:r>
          </a:p>
          <a:p>
            <a:pPr marL="0" indent="0">
              <a:buNone/>
            </a:pPr>
            <a:endParaRPr lang="pt-PT" dirty="0" smtClean="0"/>
          </a:p>
          <a:p>
            <a:pPr marL="0" indent="0">
              <a:buNone/>
            </a:pPr>
            <a:r>
              <a:rPr lang="pt-PT" dirty="0" smtClean="0"/>
              <a:t>-» No livro “A Grande Transformação”</a:t>
            </a:r>
            <a:r>
              <a:rPr lang="pt-PT" dirty="0" smtClean="0"/>
              <a:t> </a:t>
            </a:r>
            <a:r>
              <a:rPr lang="pt-PT" dirty="0" smtClean="0"/>
              <a:t>mostra </a:t>
            </a:r>
            <a:r>
              <a:rPr lang="pt-PT" dirty="0" smtClean="0"/>
              <a:t>como </a:t>
            </a:r>
            <a:r>
              <a:rPr lang="pt-PT" dirty="0"/>
              <a:t>o papel do Estado foi importante para </a:t>
            </a:r>
            <a:r>
              <a:rPr lang="pt-PT" dirty="0" smtClean="0"/>
              <a:t>a criação e </a:t>
            </a:r>
            <a:r>
              <a:rPr lang="pt-PT" dirty="0"/>
              <a:t>imposição do </a:t>
            </a:r>
            <a:r>
              <a:rPr lang="pt-PT" dirty="0" smtClean="0"/>
              <a:t>sistema de m</a:t>
            </a:r>
            <a:r>
              <a:rPr lang="pt-PT" dirty="0" smtClean="0"/>
              <a:t>ercado: </a:t>
            </a:r>
          </a:p>
          <a:p>
            <a:pPr marL="0" indent="0">
              <a:buNone/>
            </a:pPr>
            <a:endParaRPr lang="pt-PT" dirty="0"/>
          </a:p>
          <a:p>
            <a:pPr marL="0" indent="0" algn="just">
              <a:buNone/>
            </a:pPr>
            <a:r>
              <a:rPr lang="pt-PT" i="1" dirty="0" smtClean="0"/>
              <a:t>“</a:t>
            </a:r>
            <a:r>
              <a:rPr lang="pt-PT" i="1" dirty="0"/>
              <a:t>O Estado enquadrou o movimento de </a:t>
            </a:r>
            <a:r>
              <a:rPr lang="pt-PT" i="1" dirty="0" err="1"/>
              <a:t>mercadorização</a:t>
            </a:r>
            <a:r>
              <a:rPr lang="pt-PT" i="1" dirty="0"/>
              <a:t> da terra, do trabalho e do capital, procurando gerir os seus excessos e os conflitos daí resultantes. O Estado moderno, concentrando o poder coercivo, impondo uma política fiscal, criando um quadro para a actividade económica (por exemplo, legitimando os direitos de propriedade), promoveu a transformação das lógicas de organização social contestando organizações precedentes”. </a:t>
            </a:r>
          </a:p>
          <a:p>
            <a:endParaRPr lang="pt-PT" dirty="0" smtClean="0"/>
          </a:p>
          <a:p>
            <a:pPr marL="0" indent="0">
              <a:buNone/>
            </a:pPr>
            <a:r>
              <a:rPr lang="pt-PT" dirty="0" smtClean="0"/>
              <a:t>-» É </a:t>
            </a:r>
            <a:r>
              <a:rPr lang="pt-PT" dirty="0"/>
              <a:t>a</a:t>
            </a:r>
            <a:r>
              <a:rPr lang="pt-PT" dirty="0" smtClean="0"/>
              <a:t> </a:t>
            </a:r>
            <a:r>
              <a:rPr lang="pt-PT" dirty="0"/>
              <a:t>partir do Estado que emergem um conjunto de medidas, políticas que regulam o funcionamento do </a:t>
            </a:r>
            <a:r>
              <a:rPr lang="pt-PT" dirty="0" smtClean="0"/>
              <a:t>mercado</a:t>
            </a:r>
            <a:r>
              <a:rPr lang="pt-PT" dirty="0"/>
              <a:t> </a:t>
            </a:r>
            <a:r>
              <a:rPr lang="pt-PT" dirty="0" smtClean="0"/>
              <a:t>: INSTITUIÇÕES</a:t>
            </a:r>
            <a:endParaRPr lang="pt-PT" dirty="0" smtClean="0"/>
          </a:p>
          <a:p>
            <a:endParaRPr lang="pt-PT" dirty="0" smtClean="0"/>
          </a:p>
          <a:p>
            <a:endParaRPr lang="en-GB" dirty="0"/>
          </a:p>
        </p:txBody>
      </p:sp>
    </p:spTree>
    <p:extLst>
      <p:ext uri="{BB962C8B-B14F-4D97-AF65-F5344CB8AC3E}">
        <p14:creationId xmlns:p14="http://schemas.microsoft.com/office/powerpoint/2010/main" val="18159057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PT" b="1" dirty="0" smtClean="0">
                <a:hlinkClick r:id="rId2"/>
              </a:rPr>
              <a:t>UE e </a:t>
            </a:r>
            <a:r>
              <a:rPr lang="pt-PT" b="1" dirty="0" smtClean="0">
                <a:hlinkClick r:id="rId2"/>
              </a:rPr>
              <a:t>BOA GOVERNAÇÃO: CRÍTICA </a:t>
            </a:r>
            <a:endParaRPr lang="pt-PT" b="1" dirty="0"/>
          </a:p>
        </p:txBody>
      </p:sp>
      <p:sp>
        <p:nvSpPr>
          <p:cNvPr id="3" name="Marcador de Posição de Conteúdo 2"/>
          <p:cNvSpPr>
            <a:spLocks noGrp="1"/>
          </p:cNvSpPr>
          <p:nvPr>
            <p:ph idx="1"/>
          </p:nvPr>
        </p:nvSpPr>
        <p:spPr>
          <a:xfrm>
            <a:off x="952500" y="1828801"/>
            <a:ext cx="10160000" cy="4297363"/>
          </a:xfrm>
        </p:spPr>
        <p:txBody>
          <a:bodyPr>
            <a:normAutofit/>
          </a:bodyPr>
          <a:lstStyle/>
          <a:p>
            <a:pPr marL="0" indent="0" algn="just">
              <a:buNone/>
            </a:pPr>
            <a:r>
              <a:rPr lang="en-US" dirty="0" smtClean="0"/>
              <a:t>“It’s time for donors to get out of their addiction to Good Governance! No country has ever implemented the current donor-promoted Good Governance agenda before embarking on social and economic development. This was true for rich countries before they became rich, and it is true for the rapidly ‘catching up’ countries of Asia today. Countries in sub-Saharan Africa are no exception. </a:t>
            </a:r>
          </a:p>
          <a:p>
            <a:pPr marL="0" indent="0" algn="just">
              <a:buNone/>
            </a:pPr>
            <a:r>
              <a:rPr lang="en-US" dirty="0" smtClean="0"/>
              <a:t>They are therefore not helped to get out of poverty by donor insistence on prior achievement of Good Governance, meaning adoption of the institutional ‘best practices’ that emerged in much richer countries only at a later stage in their development.” </a:t>
            </a:r>
          </a:p>
          <a:p>
            <a:pPr algn="just"/>
            <a:endParaRPr lang="en-US" dirty="0"/>
          </a:p>
          <a:p>
            <a:pPr algn="just"/>
            <a:endParaRPr lang="pt-PT" dirty="0"/>
          </a:p>
        </p:txBody>
      </p:sp>
    </p:spTree>
    <p:extLst>
      <p:ext uri="{BB962C8B-B14F-4D97-AF65-F5344CB8AC3E}">
        <p14:creationId xmlns:p14="http://schemas.microsoft.com/office/powerpoint/2010/main" val="26498570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PT" b="1" dirty="0" smtClean="0"/>
              <a:t>UE e BOA GOVERNAÇÃO: CRÍTICA</a:t>
            </a:r>
            <a:endParaRPr lang="pt-PT" b="1" dirty="0"/>
          </a:p>
        </p:txBody>
      </p:sp>
      <p:sp>
        <p:nvSpPr>
          <p:cNvPr id="3" name="Marcador de Posição de Conteúdo 2"/>
          <p:cNvSpPr>
            <a:spLocks noGrp="1"/>
          </p:cNvSpPr>
          <p:nvPr>
            <p:ph idx="1"/>
          </p:nvPr>
        </p:nvSpPr>
        <p:spPr/>
        <p:txBody>
          <a:bodyPr>
            <a:normAutofit/>
          </a:bodyPr>
          <a:lstStyle/>
          <a:p>
            <a:pPr marL="0" indent="0">
              <a:buNone/>
            </a:pPr>
            <a:endParaRPr lang="en-US" dirty="0" smtClean="0"/>
          </a:p>
          <a:p>
            <a:pPr marL="0" indent="0">
              <a:buNone/>
            </a:pPr>
            <a:r>
              <a:rPr lang="en-US" dirty="0" smtClean="0"/>
              <a:t>“</a:t>
            </a:r>
            <a:r>
              <a:rPr lang="en-US" i="1" dirty="0" smtClean="0"/>
              <a:t>Development outcomes in poor countries depend fundamentally on political incentives facing elites and leaders are the key to possible change at national level</a:t>
            </a:r>
            <a:r>
              <a:rPr lang="en-US" dirty="0" smtClean="0"/>
              <a:t>. This has fundamentally been recognized at one level, with development successes and failures regularly attributed to the presence or absence of “political will”. Yet political will has usually been treated as an </a:t>
            </a:r>
            <a:r>
              <a:rPr lang="en-US" dirty="0" err="1" smtClean="0"/>
              <a:t>unexplicable</a:t>
            </a:r>
            <a:r>
              <a:rPr lang="en-US" dirty="0" smtClean="0"/>
              <a:t> “black box”. Or else the assumption has been made that political incentives vary little across countries and time periods. </a:t>
            </a:r>
          </a:p>
          <a:p>
            <a:endParaRPr lang="en-US" dirty="0"/>
          </a:p>
          <a:p>
            <a:endParaRPr lang="en-US" dirty="0" smtClean="0">
              <a:hlinkClick r:id="rId2"/>
            </a:endParaRPr>
          </a:p>
          <a:p>
            <a:endParaRPr lang="pt-PT" dirty="0"/>
          </a:p>
        </p:txBody>
      </p:sp>
    </p:spTree>
    <p:extLst>
      <p:ext uri="{BB962C8B-B14F-4D97-AF65-F5344CB8AC3E}">
        <p14:creationId xmlns:p14="http://schemas.microsoft.com/office/powerpoint/2010/main" val="8230774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 UE e BOA GOVERNAÇÃO: CRÍTICA</a:t>
            </a:r>
            <a:endParaRPr lang="en-GB" dirty="0"/>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dirty="0" smtClean="0"/>
              <a:t>“We </a:t>
            </a:r>
            <a:r>
              <a:rPr lang="en-US" dirty="0"/>
              <a:t>think it is time to open the black box. Enough is know, from history and studies of political systems today, to say some definite things about the specific contexts in which political ambitions are shaped and policy choices are made in different parts of the world and in different stages of countries´ development processes. It is time for organizations and individuals who aim to support development efforts in poor countries to face up to these realities and take them more seriously into account in designing  their interventions”.</a:t>
            </a:r>
          </a:p>
          <a:p>
            <a:endParaRPr lang="en-GB" dirty="0"/>
          </a:p>
        </p:txBody>
      </p:sp>
    </p:spTree>
    <p:extLst>
      <p:ext uri="{BB962C8B-B14F-4D97-AF65-F5344CB8AC3E}">
        <p14:creationId xmlns:p14="http://schemas.microsoft.com/office/powerpoint/2010/main" val="33179832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PT" b="1" dirty="0" smtClean="0"/>
              <a:t>UE e BOA GOVERNAÇÃO: CRÍTICA</a:t>
            </a:r>
            <a:endParaRPr lang="pt-PT" b="1" dirty="0"/>
          </a:p>
        </p:txBody>
      </p:sp>
      <p:sp>
        <p:nvSpPr>
          <p:cNvPr id="3" name="Marcador de Posição de Conteúdo 2"/>
          <p:cNvSpPr>
            <a:spLocks noGrp="1"/>
          </p:cNvSpPr>
          <p:nvPr>
            <p:ph idx="1"/>
          </p:nvPr>
        </p:nvSpPr>
        <p:spPr/>
        <p:txBody>
          <a:bodyPr>
            <a:normAutofit/>
          </a:bodyPr>
          <a:lstStyle/>
          <a:p>
            <a:pPr marL="0" indent="0">
              <a:buNone/>
            </a:pPr>
            <a:r>
              <a:rPr lang="pt-PT" dirty="0" smtClean="0"/>
              <a:t>Sobre a democracia:</a:t>
            </a:r>
          </a:p>
          <a:p>
            <a:pPr marL="0" indent="0">
              <a:buNone/>
            </a:pPr>
            <a:endParaRPr lang="pt-PT" dirty="0" smtClean="0"/>
          </a:p>
          <a:p>
            <a:pPr marL="0" indent="0">
              <a:buNone/>
            </a:pPr>
            <a:r>
              <a:rPr lang="pt-PT" dirty="0" smtClean="0"/>
              <a:t>1)As </a:t>
            </a:r>
            <a:r>
              <a:rPr lang="pt-PT" dirty="0" smtClean="0"/>
              <a:t>eleições multipartidárias estimulam ainda mais a competição clientelar (já existente) e gera novos usos para as rendas;</a:t>
            </a:r>
          </a:p>
          <a:p>
            <a:pPr marL="0" indent="0">
              <a:buNone/>
            </a:pPr>
            <a:endParaRPr lang="pt-PT" dirty="0" smtClean="0"/>
          </a:p>
          <a:p>
            <a:pPr marL="0" indent="0">
              <a:buNone/>
            </a:pPr>
            <a:r>
              <a:rPr lang="pt-PT" dirty="0" smtClean="0"/>
              <a:t>2)Os efeitos ao nível das políticas por via do processo democrático são mistos: não passam de gestos grandiosos, sem seguimento e os recursos acabam por ser distribuídos de forma ampla.</a:t>
            </a:r>
          </a:p>
          <a:p>
            <a:endParaRPr lang="pt-PT" dirty="0" smtClean="0"/>
          </a:p>
          <a:p>
            <a:endParaRPr lang="pt-PT" dirty="0"/>
          </a:p>
        </p:txBody>
      </p:sp>
    </p:spTree>
    <p:extLst>
      <p:ext uri="{BB962C8B-B14F-4D97-AF65-F5344CB8AC3E}">
        <p14:creationId xmlns:p14="http://schemas.microsoft.com/office/powerpoint/2010/main" val="32282293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PT" dirty="0" smtClean="0"/>
              <a:t> </a:t>
            </a:r>
            <a:r>
              <a:rPr lang="pt-PT" b="1" dirty="0" smtClean="0"/>
              <a:t>REDES CLIENTELARES E PESSOAIS NO ESTADO</a:t>
            </a:r>
            <a:endParaRPr lang="pt-PT" b="1" dirty="0"/>
          </a:p>
        </p:txBody>
      </p:sp>
      <p:sp>
        <p:nvSpPr>
          <p:cNvPr id="3" name="Marcador de Posição de Conteúdo 2"/>
          <p:cNvSpPr>
            <a:spLocks noGrp="1"/>
          </p:cNvSpPr>
          <p:nvPr>
            <p:ph idx="1"/>
          </p:nvPr>
        </p:nvSpPr>
        <p:spPr/>
        <p:txBody>
          <a:bodyPr>
            <a:normAutofit fontScale="92500" lnSpcReduction="20000"/>
          </a:bodyPr>
          <a:lstStyle/>
          <a:p>
            <a:pPr marL="0" indent="0">
              <a:buNone/>
            </a:pPr>
            <a:r>
              <a:rPr lang="pt-PT" dirty="0" smtClean="0"/>
              <a:t>-» A </a:t>
            </a:r>
            <a:r>
              <a:rPr lang="pt-PT" dirty="0"/>
              <a:t>evidência </a:t>
            </a:r>
            <a:r>
              <a:rPr lang="pt-PT" dirty="0" smtClean="0"/>
              <a:t>de </a:t>
            </a:r>
            <a:r>
              <a:rPr lang="pt-PT" dirty="0"/>
              <a:t>que a competência organizacional dos Estados pode em certas circunstâncias ser baseada em redes clientelares ou arranjos pessoais e não seguindo o percurso </a:t>
            </a:r>
            <a:r>
              <a:rPr lang="pt-PT" dirty="0" smtClean="0"/>
              <a:t>meritocrático -» </a:t>
            </a:r>
            <a:r>
              <a:rPr lang="pt-PT" dirty="0" smtClean="0"/>
              <a:t>confrontada </a:t>
            </a:r>
            <a:r>
              <a:rPr lang="pt-PT" dirty="0" smtClean="0"/>
              <a:t>com as demonstrações dos </a:t>
            </a:r>
            <a:r>
              <a:rPr lang="pt-PT" dirty="0" smtClean="0"/>
              <a:t>seus efeitos </a:t>
            </a:r>
            <a:r>
              <a:rPr lang="pt-PT" dirty="0" smtClean="0"/>
              <a:t>negativos </a:t>
            </a:r>
            <a:r>
              <a:rPr lang="pt-PT" dirty="0" smtClean="0"/>
              <a:t>na </a:t>
            </a:r>
            <a:r>
              <a:rPr lang="pt-PT" dirty="0" smtClean="0"/>
              <a:t>capacidade do Estado </a:t>
            </a:r>
            <a:r>
              <a:rPr lang="pt-PT" dirty="0" smtClean="0"/>
              <a:t>–» </a:t>
            </a:r>
            <a:r>
              <a:rPr lang="pt-PT" dirty="0" smtClean="0"/>
              <a:t>estudos estatísticos continuam a revelar como burocracias eficazes e imposição do respeito pela lei são determinantes para o crescimento económico e bem –estar social</a:t>
            </a:r>
          </a:p>
          <a:p>
            <a:pPr marL="0" indent="0">
              <a:buNone/>
            </a:pPr>
            <a:r>
              <a:rPr lang="pt-PT" dirty="0" smtClean="0"/>
              <a:t>-» </a:t>
            </a:r>
            <a:r>
              <a:rPr lang="pt-PT" dirty="0" smtClean="0"/>
              <a:t>Levanta </a:t>
            </a:r>
            <a:r>
              <a:rPr lang="pt-PT" dirty="0" smtClean="0"/>
              <a:t>a questão sobre até que ponto reclamar sobre as capacidades desenvolvimentistas de </a:t>
            </a:r>
            <a:r>
              <a:rPr lang="pt-PT" dirty="0" smtClean="0"/>
              <a:t>Estados </a:t>
            </a:r>
            <a:r>
              <a:rPr lang="pt-PT" dirty="0" smtClean="0"/>
              <a:t>baseados em redes clientelares ou pessoais não é baseado num número seleccionado de casos </a:t>
            </a:r>
            <a:r>
              <a:rPr lang="pt-PT" dirty="0" err="1" smtClean="0"/>
              <a:t>excepcionais</a:t>
            </a:r>
            <a:r>
              <a:rPr lang="pt-PT" dirty="0" smtClean="0"/>
              <a:t>/únicos</a:t>
            </a:r>
          </a:p>
          <a:p>
            <a:pPr marL="0" indent="0">
              <a:buNone/>
            </a:pPr>
            <a:r>
              <a:rPr lang="pt-PT" dirty="0" smtClean="0"/>
              <a:t>-» Levanta também as questões de sustentabilidade dessas redes desenvolvimentistas e a ausência dessas redes ao nível da provisão de serviços sociais, antes focalizadas no crescimento económico e acumulação de capital</a:t>
            </a:r>
            <a:endParaRPr lang="pt-PT" dirty="0" smtClean="0"/>
          </a:p>
        </p:txBody>
      </p:sp>
    </p:spTree>
    <p:extLst>
      <p:ext uri="{BB962C8B-B14F-4D97-AF65-F5344CB8AC3E}">
        <p14:creationId xmlns:p14="http://schemas.microsoft.com/office/powerpoint/2010/main" val="31333673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PT" b="1" dirty="0" smtClean="0"/>
              <a:t>2. INCRUSTAÇÃO ESTADO-SOCIEDADE</a:t>
            </a:r>
            <a:endParaRPr lang="pt-PT" b="1" dirty="0"/>
          </a:p>
        </p:txBody>
      </p:sp>
      <p:sp>
        <p:nvSpPr>
          <p:cNvPr id="3" name="Marcador de Posição de Conteúdo 2"/>
          <p:cNvSpPr>
            <a:spLocks noGrp="1"/>
          </p:cNvSpPr>
          <p:nvPr>
            <p:ph idx="1"/>
          </p:nvPr>
        </p:nvSpPr>
        <p:spPr/>
        <p:txBody>
          <a:bodyPr>
            <a:normAutofit fontScale="92500" lnSpcReduction="10000"/>
          </a:bodyPr>
          <a:lstStyle/>
          <a:p>
            <a:pPr marL="0" indent="0">
              <a:buNone/>
            </a:pPr>
            <a:r>
              <a:rPr lang="pt-PT" dirty="0" smtClean="0"/>
              <a:t>-» a capacidade do Estado depende também dos laços </a:t>
            </a:r>
            <a:r>
              <a:rPr lang="pt-PT" dirty="0" smtClean="0"/>
              <a:t>(e à natureza desses laços) com forças para além do Estado -» sem relações com actores não-estatais, os Estados ficam severamente limitados nas suas capacidades </a:t>
            </a:r>
          </a:p>
          <a:p>
            <a:pPr marL="0" indent="0">
              <a:buNone/>
            </a:pPr>
            <a:r>
              <a:rPr lang="pt-PT" dirty="0" smtClean="0"/>
              <a:t>-» </a:t>
            </a:r>
            <a:r>
              <a:rPr lang="pt-PT" dirty="0" smtClean="0"/>
              <a:t>Estes laços (com empresas, capitalistas e outros </a:t>
            </a:r>
            <a:r>
              <a:rPr lang="pt-PT" dirty="0" err="1" smtClean="0"/>
              <a:t>actores</a:t>
            </a:r>
            <a:r>
              <a:rPr lang="pt-PT" dirty="0" smtClean="0"/>
              <a:t> sociais) </a:t>
            </a:r>
            <a:r>
              <a:rPr lang="pt-PT" dirty="0" smtClean="0"/>
              <a:t>permitem </a:t>
            </a:r>
            <a:r>
              <a:rPr lang="pt-PT" dirty="0" smtClean="0"/>
              <a:t>o fluxo de conhecimento e recursos que potenciam as suas capacidades </a:t>
            </a:r>
            <a:endParaRPr lang="pt-PT" dirty="0" smtClean="0"/>
          </a:p>
          <a:p>
            <a:pPr marL="0" indent="0">
              <a:buNone/>
            </a:pPr>
            <a:r>
              <a:rPr lang="pt-PT" dirty="0" smtClean="0"/>
              <a:t>–» Em teoria, estes </a:t>
            </a:r>
            <a:r>
              <a:rPr lang="pt-PT" dirty="0" smtClean="0"/>
              <a:t>laços não podem significar a cooptação dos burocratas pelos actores económicos e o esvaziamento das fronteiras entre Estado e sociedade civil </a:t>
            </a:r>
            <a:endParaRPr lang="pt-PT" dirty="0" smtClean="0"/>
          </a:p>
          <a:p>
            <a:pPr marL="0" indent="0">
              <a:buNone/>
            </a:pPr>
            <a:r>
              <a:rPr lang="pt-PT" dirty="0" smtClean="0"/>
              <a:t>-» </a:t>
            </a:r>
            <a:r>
              <a:rPr lang="pt-PT" dirty="0" smtClean="0"/>
              <a:t>de forma a poder agir de forma </a:t>
            </a:r>
            <a:r>
              <a:rPr lang="pt-PT" dirty="0" smtClean="0"/>
              <a:t>coerente, </a:t>
            </a:r>
            <a:r>
              <a:rPr lang="pt-PT" dirty="0" err="1" smtClean="0"/>
              <a:t>efectiva</a:t>
            </a:r>
            <a:r>
              <a:rPr lang="pt-PT" dirty="0" smtClean="0"/>
              <a:t> </a:t>
            </a:r>
            <a:r>
              <a:rPr lang="pt-PT" dirty="0" smtClean="0"/>
              <a:t>e coordenar esforços, </a:t>
            </a:r>
            <a:r>
              <a:rPr lang="pt-PT" dirty="0" smtClean="0"/>
              <a:t>entre </a:t>
            </a:r>
            <a:r>
              <a:rPr lang="pt-PT" dirty="0" smtClean="0"/>
              <a:t>os várias agências estatais, as autoridades estatais devem </a:t>
            </a:r>
            <a:r>
              <a:rPr lang="pt-PT" dirty="0" smtClean="0"/>
              <a:t>ser independentes </a:t>
            </a:r>
            <a:r>
              <a:rPr lang="pt-PT" dirty="0" smtClean="0"/>
              <a:t>dos interesses económicos </a:t>
            </a:r>
            <a:r>
              <a:rPr lang="pt-PT" dirty="0" smtClean="0"/>
              <a:t>dominantes</a:t>
            </a:r>
            <a:endParaRPr lang="pt-PT" dirty="0" smtClean="0"/>
          </a:p>
          <a:p>
            <a:pPr marL="0" indent="0">
              <a:buNone/>
            </a:pPr>
            <a:endParaRPr lang="pt-PT" dirty="0"/>
          </a:p>
        </p:txBody>
      </p:sp>
    </p:spTree>
    <p:extLst>
      <p:ext uri="{BB962C8B-B14F-4D97-AF65-F5344CB8AC3E}">
        <p14:creationId xmlns:p14="http://schemas.microsoft.com/office/powerpoint/2010/main" val="32976603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PT" b="1" dirty="0"/>
              <a:t>2. INCRUSTAÇÃO ESTADO-SOCIEDADE</a:t>
            </a:r>
            <a:endParaRPr lang="pt-PT" dirty="0"/>
          </a:p>
        </p:txBody>
      </p:sp>
      <p:sp>
        <p:nvSpPr>
          <p:cNvPr id="3" name="Marcador de Posição de Conteúdo 2"/>
          <p:cNvSpPr>
            <a:spLocks noGrp="1"/>
          </p:cNvSpPr>
          <p:nvPr>
            <p:ph idx="1"/>
          </p:nvPr>
        </p:nvSpPr>
        <p:spPr/>
        <p:txBody>
          <a:bodyPr>
            <a:normAutofit fontScale="85000" lnSpcReduction="10000"/>
          </a:bodyPr>
          <a:lstStyle/>
          <a:p>
            <a:pPr marL="0" indent="0">
              <a:buNone/>
            </a:pPr>
            <a:r>
              <a:rPr lang="pt-PT" b="1" dirty="0" smtClean="0"/>
              <a:t>-» Pactos </a:t>
            </a:r>
            <a:r>
              <a:rPr lang="pt-PT" b="1" dirty="0" smtClean="0"/>
              <a:t>Políticos (</a:t>
            </a:r>
            <a:r>
              <a:rPr lang="pt-PT" b="1" i="1" dirty="0" err="1" smtClean="0"/>
              <a:t>Political</a:t>
            </a:r>
            <a:r>
              <a:rPr lang="pt-PT" b="1" i="1" dirty="0" smtClean="0"/>
              <a:t> </a:t>
            </a:r>
            <a:r>
              <a:rPr lang="pt-PT" b="1" i="1" dirty="0" err="1" smtClean="0"/>
              <a:t>Settlements</a:t>
            </a:r>
            <a:r>
              <a:rPr lang="pt-PT" b="1" dirty="0" smtClean="0"/>
              <a:t>)</a:t>
            </a:r>
            <a:r>
              <a:rPr lang="pt-PT" dirty="0" smtClean="0"/>
              <a:t>: as diferenças entre a capacidade do Estado em </a:t>
            </a:r>
            <a:r>
              <a:rPr lang="pt-PT" dirty="0" smtClean="0"/>
              <a:t>fomentar o</a:t>
            </a:r>
            <a:r>
              <a:rPr lang="pt-PT" dirty="0" smtClean="0"/>
              <a:t> </a:t>
            </a:r>
            <a:r>
              <a:rPr lang="pt-PT" dirty="0" smtClean="0"/>
              <a:t>crescimento económico, redistribuir recursos ou providenciar serviços sociais básicos estão dependentes do equilíbrio de poderes entre diferentes forças sociais e na organização política dessas relações </a:t>
            </a:r>
            <a:endParaRPr lang="pt-PT" dirty="0" smtClean="0"/>
          </a:p>
          <a:p>
            <a:pPr marL="0" indent="0">
              <a:buNone/>
            </a:pPr>
            <a:r>
              <a:rPr lang="pt-PT" dirty="0" smtClean="0"/>
              <a:t>-»As coligações </a:t>
            </a:r>
            <a:r>
              <a:rPr lang="pt-PT" dirty="0" smtClean="0"/>
              <a:t>dominantes e as relações entre as elites que delas fazem parte, estruturam </a:t>
            </a:r>
            <a:r>
              <a:rPr lang="pt-PT" dirty="0" smtClean="0"/>
              <a:t>Estados </a:t>
            </a:r>
            <a:r>
              <a:rPr lang="pt-PT" dirty="0" smtClean="0"/>
              <a:t>e a sua performance </a:t>
            </a:r>
            <a:endParaRPr lang="pt-PT" dirty="0" smtClean="0"/>
          </a:p>
          <a:p>
            <a:pPr marL="0" indent="0">
              <a:buNone/>
            </a:pPr>
            <a:r>
              <a:rPr lang="pt-PT" dirty="0" smtClean="0"/>
              <a:t>-» Tipo de mecanismos </a:t>
            </a:r>
            <a:r>
              <a:rPr lang="pt-PT" dirty="0"/>
              <a:t>que </a:t>
            </a:r>
            <a:r>
              <a:rPr lang="pt-PT" dirty="0" smtClean="0"/>
              <a:t>podem sustentar pactos políticos/coligações: </a:t>
            </a:r>
          </a:p>
          <a:p>
            <a:pPr marL="0" indent="0">
              <a:buNone/>
            </a:pPr>
            <a:r>
              <a:rPr lang="pt-PT" dirty="0"/>
              <a:t>	</a:t>
            </a:r>
            <a:r>
              <a:rPr lang="pt-PT" dirty="0" smtClean="0"/>
              <a:t>a) pactos </a:t>
            </a:r>
            <a:r>
              <a:rPr lang="pt-PT" dirty="0"/>
              <a:t>de </a:t>
            </a:r>
            <a:r>
              <a:rPr lang="pt-PT" dirty="0" err="1"/>
              <a:t>protecção</a:t>
            </a:r>
            <a:r>
              <a:rPr lang="pt-PT" dirty="0"/>
              <a:t> onde elites económicas, burocratas, classes </a:t>
            </a:r>
            <a:r>
              <a:rPr lang="pt-PT" dirty="0" smtClean="0"/>
              <a:t>	médias </a:t>
            </a:r>
            <a:r>
              <a:rPr lang="pt-PT" dirty="0"/>
              <a:t>e </a:t>
            </a:r>
            <a:r>
              <a:rPr lang="pt-PT" dirty="0" smtClean="0"/>
              <a:t>líderes </a:t>
            </a:r>
            <a:r>
              <a:rPr lang="pt-PT" dirty="0"/>
              <a:t>comunitários estão dispostos a </a:t>
            </a:r>
            <a:r>
              <a:rPr lang="pt-PT" dirty="0" smtClean="0"/>
              <a:t>aceitar o </a:t>
            </a:r>
            <a:r>
              <a:rPr lang="pt-PT" dirty="0" err="1" smtClean="0"/>
              <a:t>autoritarianismo</a:t>
            </a:r>
            <a:r>
              <a:rPr lang="pt-PT" dirty="0" smtClean="0"/>
              <a:t> 	militar em troca </a:t>
            </a:r>
            <a:r>
              <a:rPr lang="pt-PT" dirty="0"/>
              <a:t>de um Estado central que providencie </a:t>
            </a:r>
            <a:r>
              <a:rPr lang="pt-PT" dirty="0" smtClean="0"/>
              <a:t>segurança </a:t>
            </a:r>
            <a:r>
              <a:rPr lang="pt-PT" dirty="0"/>
              <a:t>e </a:t>
            </a:r>
            <a:r>
              <a:rPr lang="pt-PT" dirty="0" smtClean="0"/>
              <a:t>	destrua </a:t>
            </a:r>
            <a:r>
              <a:rPr lang="pt-PT" dirty="0"/>
              <a:t>ameaças </a:t>
            </a:r>
            <a:r>
              <a:rPr lang="pt-PT" dirty="0" smtClean="0"/>
              <a:t>populares (</a:t>
            </a:r>
            <a:r>
              <a:rPr lang="pt-PT" dirty="0" err="1" smtClean="0"/>
              <a:t>ex</a:t>
            </a:r>
            <a:r>
              <a:rPr lang="pt-PT" dirty="0" smtClean="0"/>
              <a:t>: Tailândia)</a:t>
            </a:r>
          </a:p>
          <a:p>
            <a:pPr marL="0" indent="0">
              <a:buNone/>
            </a:pPr>
            <a:r>
              <a:rPr lang="pt-PT" dirty="0" smtClean="0"/>
              <a:t>	b) pactos económicos – “socialização do risco privado” (</a:t>
            </a:r>
            <a:r>
              <a:rPr lang="pt-PT" dirty="0" err="1" smtClean="0"/>
              <a:t>ex</a:t>
            </a:r>
            <a:r>
              <a:rPr lang="pt-PT" dirty="0" smtClean="0"/>
              <a:t>: Coreia do Sul)</a:t>
            </a:r>
            <a:endParaRPr lang="pt-PT" dirty="0"/>
          </a:p>
          <a:p>
            <a:pPr marL="0" indent="0">
              <a:buNone/>
            </a:pPr>
            <a:endParaRPr lang="pt-PT" dirty="0" smtClean="0"/>
          </a:p>
        </p:txBody>
      </p:sp>
    </p:spTree>
    <p:extLst>
      <p:ext uri="{BB962C8B-B14F-4D97-AF65-F5344CB8AC3E}">
        <p14:creationId xmlns:p14="http://schemas.microsoft.com/office/powerpoint/2010/main" val="29996930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PT" b="1" dirty="0"/>
              <a:t>2. INCRUSTAÇÃO ESTADO-SOCIEDADE</a:t>
            </a:r>
            <a:endParaRPr lang="pt-PT" dirty="0"/>
          </a:p>
        </p:txBody>
      </p:sp>
      <p:sp>
        <p:nvSpPr>
          <p:cNvPr id="3" name="Marcador de Posição de Conteúdo 2"/>
          <p:cNvSpPr>
            <a:spLocks noGrp="1"/>
          </p:cNvSpPr>
          <p:nvPr>
            <p:ph idx="1"/>
          </p:nvPr>
        </p:nvSpPr>
        <p:spPr/>
        <p:txBody>
          <a:bodyPr>
            <a:normAutofit/>
          </a:bodyPr>
          <a:lstStyle/>
          <a:p>
            <a:pPr marL="0" indent="0">
              <a:buNone/>
            </a:pPr>
            <a:r>
              <a:rPr lang="pt-PT" dirty="0" smtClean="0"/>
              <a:t>-» Análise de pactos </a:t>
            </a:r>
            <a:r>
              <a:rPr lang="pt-PT" dirty="0" smtClean="0"/>
              <a:t>políticos </a:t>
            </a:r>
            <a:r>
              <a:rPr lang="pt-PT" dirty="0" smtClean="0"/>
              <a:t>permite </a:t>
            </a:r>
            <a:r>
              <a:rPr lang="pt-PT" dirty="0" smtClean="0"/>
              <a:t>explorar como a distribuição de poder está presente nas estruturas estatais e nas suas capacidades organizacionais – </a:t>
            </a:r>
            <a:r>
              <a:rPr lang="pt-PT" dirty="0" smtClean="0"/>
              <a:t>“quem recebe o quê, porquê e como” –</a:t>
            </a:r>
            <a:endParaRPr lang="pt-PT" dirty="0" smtClean="0"/>
          </a:p>
          <a:p>
            <a:pPr marL="0" indent="0">
              <a:buNone/>
            </a:pPr>
            <a:endParaRPr lang="pt-PT" dirty="0" smtClean="0"/>
          </a:p>
          <a:p>
            <a:pPr marL="0" indent="0">
              <a:buNone/>
            </a:pPr>
            <a:r>
              <a:rPr lang="pt-PT" dirty="0" smtClean="0"/>
              <a:t>-» Mas pactos políticos </a:t>
            </a:r>
            <a:r>
              <a:rPr lang="pt-PT" dirty="0" smtClean="0"/>
              <a:t>não significa </a:t>
            </a:r>
            <a:r>
              <a:rPr lang="pt-PT" dirty="0" smtClean="0"/>
              <a:t>necessariamente desenvolvimento </a:t>
            </a:r>
            <a:r>
              <a:rPr lang="pt-PT" dirty="0" smtClean="0"/>
              <a:t>inclusivo – </a:t>
            </a:r>
            <a:endParaRPr lang="pt-PT" dirty="0" smtClean="0"/>
          </a:p>
          <a:p>
            <a:pPr marL="0" indent="0">
              <a:buNone/>
            </a:pPr>
            <a:r>
              <a:rPr lang="pt-PT" dirty="0" smtClean="0"/>
              <a:t>-» por isso, a importância em perceber a dinâmica política para se poder ambicionar/procurar mudança em busca de desenvolvimento inclusivo</a:t>
            </a:r>
            <a:endParaRPr lang="pt-PT" dirty="0"/>
          </a:p>
        </p:txBody>
      </p:sp>
    </p:spTree>
    <p:extLst>
      <p:ext uri="{BB962C8B-B14F-4D97-AF65-F5344CB8AC3E}">
        <p14:creationId xmlns:p14="http://schemas.microsoft.com/office/powerpoint/2010/main" val="5549653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INSTITUIÇÕES, PACTOS POLÍTICOS E MUDANÇA</a:t>
            </a:r>
            <a:endParaRPr lang="en-GB" b="1" dirty="0"/>
          </a:p>
        </p:txBody>
      </p:sp>
      <p:sp>
        <p:nvSpPr>
          <p:cNvPr id="3" name="Content Placeholder 2"/>
          <p:cNvSpPr>
            <a:spLocks noGrp="1"/>
          </p:cNvSpPr>
          <p:nvPr>
            <p:ph idx="1"/>
          </p:nvPr>
        </p:nvSpPr>
        <p:spPr/>
        <p:txBody>
          <a:bodyPr>
            <a:normAutofit/>
          </a:bodyPr>
          <a:lstStyle/>
          <a:p>
            <a:pPr marL="0" indent="0">
              <a:buNone/>
            </a:pPr>
            <a:r>
              <a:rPr lang="pt-PT" dirty="0" smtClean="0"/>
              <a:t>-» </a:t>
            </a:r>
            <a:r>
              <a:rPr lang="pt-PT" dirty="0"/>
              <a:t>Políticas públicas e a alocação de recursos estatais são arenas de lutas políticas. A natureza da luta política é importante para perceber como é que elas podem mudar a configuração do ambiente institucional aproveitando </a:t>
            </a:r>
            <a:r>
              <a:rPr lang="pt-PT" dirty="0" smtClean="0"/>
              <a:t>as </a:t>
            </a:r>
            <a:r>
              <a:rPr lang="pt-PT" dirty="0"/>
              <a:t>chamadas “janelas de oportunidade políticas” (</a:t>
            </a:r>
            <a:r>
              <a:rPr lang="pt-PT" i="1" dirty="0" err="1"/>
              <a:t>windows</a:t>
            </a:r>
            <a:r>
              <a:rPr lang="pt-PT" i="1" dirty="0"/>
              <a:t> </a:t>
            </a:r>
            <a:r>
              <a:rPr lang="pt-PT" i="1" dirty="0" err="1"/>
              <a:t>of</a:t>
            </a:r>
            <a:r>
              <a:rPr lang="pt-PT" i="1" dirty="0"/>
              <a:t> </a:t>
            </a:r>
            <a:r>
              <a:rPr lang="pt-PT" i="1" dirty="0" err="1"/>
              <a:t>opportunity</a:t>
            </a:r>
            <a:r>
              <a:rPr lang="pt-PT" dirty="0"/>
              <a:t>).</a:t>
            </a:r>
          </a:p>
          <a:p>
            <a:pPr marL="0" indent="0">
              <a:buNone/>
            </a:pPr>
            <a:r>
              <a:rPr lang="pt-PT" dirty="0" smtClean="0"/>
              <a:t>-» As instituições/políticas públicas </a:t>
            </a:r>
            <a:r>
              <a:rPr lang="pt-PT" dirty="0"/>
              <a:t>não são neutras, tendem a beneficiar certos interesses e não outros. As políticas públicas </a:t>
            </a:r>
            <a:r>
              <a:rPr lang="pt-PT" dirty="0" smtClean="0"/>
              <a:t>direcionam </a:t>
            </a:r>
            <a:r>
              <a:rPr lang="pt-PT" dirty="0"/>
              <a:t>benesses (</a:t>
            </a:r>
            <a:r>
              <a:rPr lang="pt-PT" i="1" dirty="0" err="1"/>
              <a:t>spoils</a:t>
            </a:r>
            <a:r>
              <a:rPr lang="pt-PT" dirty="0"/>
              <a:t>) para certos grupos </a:t>
            </a:r>
            <a:r>
              <a:rPr lang="pt-PT" dirty="0" smtClean="0"/>
              <a:t>(pactos políticos) e </a:t>
            </a:r>
            <a:r>
              <a:rPr lang="pt-PT" dirty="0"/>
              <a:t>não outros. Ao fazê-lo, oferecem forte incentivo aos beneficiários para que se mobilizem em manter as benesses ou mesmo </a:t>
            </a:r>
            <a:r>
              <a:rPr lang="pt-PT" dirty="0" smtClean="0"/>
              <a:t>expandi-las</a:t>
            </a:r>
            <a:endParaRPr lang="en-GB" dirty="0"/>
          </a:p>
        </p:txBody>
      </p:sp>
    </p:spTree>
    <p:extLst>
      <p:ext uri="{BB962C8B-B14F-4D97-AF65-F5344CB8AC3E}">
        <p14:creationId xmlns:p14="http://schemas.microsoft.com/office/powerpoint/2010/main" val="5145365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pt-PT" b="1" dirty="0" smtClean="0"/>
              <a:t>INSTITUIÇÕES, </a:t>
            </a:r>
            <a:r>
              <a:rPr lang="pt-PT" b="1" dirty="0" smtClean="0"/>
              <a:t>PACTOS POLÍTICOS E MUDANÇA</a:t>
            </a:r>
            <a:endParaRPr lang="pt-PT" b="1" dirty="0"/>
          </a:p>
        </p:txBody>
      </p:sp>
      <p:sp>
        <p:nvSpPr>
          <p:cNvPr id="3" name="Content Placeholder 2"/>
          <p:cNvSpPr>
            <a:spLocks noGrp="1"/>
          </p:cNvSpPr>
          <p:nvPr>
            <p:ph idx="1"/>
          </p:nvPr>
        </p:nvSpPr>
        <p:spPr/>
        <p:txBody>
          <a:bodyPr>
            <a:normAutofit/>
          </a:bodyPr>
          <a:lstStyle/>
          <a:p>
            <a:pPr marL="0" indent="0">
              <a:buNone/>
            </a:pPr>
            <a:r>
              <a:rPr lang="pt-PT" dirty="0" smtClean="0"/>
              <a:t>-» Uma vez implementada uma determinada política pública passa a estar incrustada numa determinada relação social</a:t>
            </a:r>
            <a:endParaRPr lang="pt-PT" dirty="0" smtClean="0"/>
          </a:p>
          <a:p>
            <a:pPr marL="0" indent="0">
              <a:buNone/>
            </a:pPr>
            <a:r>
              <a:rPr lang="pt-PT" dirty="0" smtClean="0"/>
              <a:t>-» </a:t>
            </a:r>
            <a:r>
              <a:rPr lang="pt-PT" dirty="0" smtClean="0"/>
              <a:t>Os </a:t>
            </a:r>
            <a:r>
              <a:rPr lang="pt-PT" dirty="0" smtClean="0"/>
              <a:t>seres humanos formam expectativas em torno de um determinado conjunto de regras/instituições. Mudar as regras pode ter efeitos de longo-prazo que podem ser difíceis ou impossíveis de prever. Muitos preferem continuar com as regras que </a:t>
            </a:r>
            <a:r>
              <a:rPr lang="pt-PT" dirty="0" smtClean="0"/>
              <a:t>têm</a:t>
            </a:r>
            <a:endParaRPr lang="pt-PT" dirty="0" smtClean="0"/>
          </a:p>
          <a:p>
            <a:pPr marL="0" indent="0">
              <a:buNone/>
            </a:pPr>
            <a:r>
              <a:rPr lang="pt-PT" dirty="0" smtClean="0"/>
              <a:t>-» </a:t>
            </a:r>
            <a:r>
              <a:rPr lang="pt-PT" dirty="0" smtClean="0"/>
              <a:t>As </a:t>
            </a:r>
            <a:r>
              <a:rPr lang="pt-PT" dirty="0" smtClean="0"/>
              <a:t>instituições podem ficar “trancadas</a:t>
            </a:r>
            <a:r>
              <a:rPr lang="pt-PT" dirty="0" smtClean="0"/>
              <a:t>” (</a:t>
            </a:r>
            <a:r>
              <a:rPr lang="pt-PT" i="1" dirty="0" err="1" smtClean="0"/>
              <a:t>lock</a:t>
            </a:r>
            <a:r>
              <a:rPr lang="pt-PT" i="1" dirty="0" smtClean="0"/>
              <a:t> in</a:t>
            </a:r>
            <a:r>
              <a:rPr lang="pt-PT" dirty="0" smtClean="0"/>
              <a:t>) </a:t>
            </a:r>
            <a:r>
              <a:rPr lang="pt-PT" dirty="0" smtClean="0"/>
              <a:t>porque as pessoas investem na aprendizagem das regras. Mudar as regras pode implicar custos adicionais e </a:t>
            </a:r>
            <a:r>
              <a:rPr lang="pt-PT" dirty="0" smtClean="0"/>
              <a:t>resiste-se </a:t>
            </a:r>
            <a:r>
              <a:rPr lang="pt-PT" dirty="0" smtClean="0"/>
              <a:t>por </a:t>
            </a:r>
            <a:r>
              <a:rPr lang="pt-PT" dirty="0" smtClean="0"/>
              <a:t>não se quer </a:t>
            </a:r>
            <a:r>
              <a:rPr lang="pt-PT" dirty="0" smtClean="0"/>
              <a:t>suportar tais custos;</a:t>
            </a:r>
          </a:p>
          <a:p>
            <a:endParaRPr lang="pt-PT" dirty="0"/>
          </a:p>
        </p:txBody>
      </p:sp>
    </p:spTree>
    <p:extLst>
      <p:ext uri="{BB962C8B-B14F-4D97-AF65-F5344CB8AC3E}">
        <p14:creationId xmlns:p14="http://schemas.microsoft.com/office/powerpoint/2010/main" val="31349758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 </a:t>
            </a:r>
            <a:r>
              <a:rPr lang="en-GB" b="1" dirty="0" smtClean="0"/>
              <a:t>O QUE SÃO INSTITUIÇÕES?</a:t>
            </a:r>
            <a:endParaRPr lang="en-GB" b="1" dirty="0"/>
          </a:p>
        </p:txBody>
      </p:sp>
      <p:sp>
        <p:nvSpPr>
          <p:cNvPr id="3" name="Content Placeholder 2"/>
          <p:cNvSpPr>
            <a:spLocks noGrp="1"/>
          </p:cNvSpPr>
          <p:nvPr>
            <p:ph idx="1"/>
          </p:nvPr>
        </p:nvSpPr>
        <p:spPr/>
        <p:txBody>
          <a:bodyPr>
            <a:normAutofit/>
          </a:bodyPr>
          <a:lstStyle/>
          <a:p>
            <a:pPr marL="0" indent="0">
              <a:buNone/>
            </a:pPr>
            <a:r>
              <a:rPr lang="pt-PT" dirty="0" smtClean="0"/>
              <a:t>-» REGRAS</a:t>
            </a:r>
            <a:r>
              <a:rPr lang="pt-PT" dirty="0"/>
              <a:t>: constituições, leis, contratos, códigos informais de </a:t>
            </a:r>
            <a:r>
              <a:rPr lang="pt-PT" dirty="0" smtClean="0"/>
              <a:t>conduta</a:t>
            </a:r>
            <a:r>
              <a:rPr lang="pt-PT" dirty="0"/>
              <a:t>;</a:t>
            </a:r>
            <a:endParaRPr lang="pt-PT" dirty="0"/>
          </a:p>
          <a:p>
            <a:pPr marL="0" indent="0">
              <a:buNone/>
            </a:pPr>
            <a:r>
              <a:rPr lang="pt-PT" dirty="0" smtClean="0"/>
              <a:t>-» As </a:t>
            </a:r>
            <a:r>
              <a:rPr lang="pt-PT" b="1" dirty="0"/>
              <a:t>I</a:t>
            </a:r>
            <a:r>
              <a:rPr lang="pt-PT" b="1" dirty="0" smtClean="0"/>
              <a:t>nstituições</a:t>
            </a:r>
            <a:r>
              <a:rPr lang="pt-PT" dirty="0" smtClean="0"/>
              <a:t> têm </a:t>
            </a:r>
            <a:r>
              <a:rPr lang="pt-PT" dirty="0" smtClean="0"/>
              <a:t>implicações importantes no nosso bem-estar e na distribuição de </a:t>
            </a:r>
            <a:r>
              <a:rPr lang="pt-PT" dirty="0" smtClean="0"/>
              <a:t>direitos</a:t>
            </a:r>
            <a:endParaRPr lang="pt-PT" dirty="0" smtClean="0"/>
          </a:p>
          <a:p>
            <a:pPr marL="0" indent="0">
              <a:buNone/>
            </a:pPr>
            <a:r>
              <a:rPr lang="pt-PT" dirty="0" smtClean="0"/>
              <a:t>-» As </a:t>
            </a:r>
            <a:r>
              <a:rPr lang="pt-PT" b="1" dirty="0"/>
              <a:t>I</a:t>
            </a:r>
            <a:r>
              <a:rPr lang="pt-PT" b="1" dirty="0" smtClean="0"/>
              <a:t>nstituições</a:t>
            </a:r>
            <a:r>
              <a:rPr lang="pt-PT" dirty="0" smtClean="0"/>
              <a:t> </a:t>
            </a:r>
            <a:r>
              <a:rPr lang="pt-PT" dirty="0" smtClean="0"/>
              <a:t>distribuem </a:t>
            </a:r>
            <a:r>
              <a:rPr lang="pt-PT" dirty="0" smtClean="0"/>
              <a:t>poder </a:t>
            </a:r>
            <a:r>
              <a:rPr lang="pt-PT" dirty="0"/>
              <a:t>logo </a:t>
            </a:r>
            <a:r>
              <a:rPr lang="pt-PT" dirty="0" smtClean="0"/>
              <a:t>têm efeito </a:t>
            </a:r>
            <a:r>
              <a:rPr lang="pt-PT" dirty="0"/>
              <a:t>político </a:t>
            </a:r>
            <a:r>
              <a:rPr lang="pt-PT" dirty="0" smtClean="0"/>
              <a:t>enquanto </a:t>
            </a:r>
            <a:r>
              <a:rPr lang="pt-PT" dirty="0"/>
              <a:t>gerador de lutas políticas</a:t>
            </a:r>
          </a:p>
          <a:p>
            <a:pPr marL="0" indent="0">
              <a:buNone/>
            </a:pPr>
            <a:r>
              <a:rPr lang="pt-PT" dirty="0" smtClean="0"/>
              <a:t>-» As </a:t>
            </a:r>
            <a:r>
              <a:rPr lang="pt-PT" b="1" dirty="0"/>
              <a:t>I</a:t>
            </a:r>
            <a:r>
              <a:rPr lang="pt-PT" b="1" dirty="0" smtClean="0"/>
              <a:t>nstituições</a:t>
            </a:r>
            <a:r>
              <a:rPr lang="pt-PT" dirty="0" smtClean="0"/>
              <a:t> moldam (constrangem) </a:t>
            </a:r>
            <a:r>
              <a:rPr lang="pt-PT" dirty="0"/>
              <a:t>os nossos comportamentos enquanto cidadãos, moldam as oportunidades que todos nós enquanto cidadãos e cidadãs temos para fazer ouvir as nossas vozes, participar no processo de decisão ou ter acesso a serviços públicos.</a:t>
            </a:r>
          </a:p>
          <a:p>
            <a:pPr marL="0" indent="0">
              <a:buNone/>
            </a:pPr>
            <a:endParaRPr lang="en-GB" dirty="0"/>
          </a:p>
        </p:txBody>
      </p:sp>
    </p:spTree>
    <p:extLst>
      <p:ext uri="{BB962C8B-B14F-4D97-AF65-F5344CB8AC3E}">
        <p14:creationId xmlns:p14="http://schemas.microsoft.com/office/powerpoint/2010/main" val="32510080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pt-PT" b="1" dirty="0" smtClean="0"/>
              <a:t>INSTITUIÇÕES,PACTOS POLÍTICOS E MUDANÇA</a:t>
            </a:r>
            <a:endParaRPr lang="pt-PT" b="1" dirty="0"/>
          </a:p>
        </p:txBody>
      </p:sp>
      <p:sp>
        <p:nvSpPr>
          <p:cNvPr id="3" name="Content Placeholder 2"/>
          <p:cNvSpPr>
            <a:spLocks noGrp="1"/>
          </p:cNvSpPr>
          <p:nvPr>
            <p:ph idx="1"/>
          </p:nvPr>
        </p:nvSpPr>
        <p:spPr/>
        <p:txBody>
          <a:bodyPr>
            <a:normAutofit lnSpcReduction="10000"/>
          </a:bodyPr>
          <a:lstStyle/>
          <a:p>
            <a:pPr marL="0" indent="0">
              <a:buNone/>
            </a:pPr>
            <a:r>
              <a:rPr lang="pt-PT" dirty="0" smtClean="0"/>
              <a:t>-» As instituições/políticas públicas criam </a:t>
            </a:r>
            <a:r>
              <a:rPr lang="pt-PT" dirty="0" smtClean="0"/>
              <a:t>de “caminhos da dependência” (</a:t>
            </a:r>
            <a:r>
              <a:rPr lang="pt-PT" i="1" dirty="0" err="1" smtClean="0"/>
              <a:t>path</a:t>
            </a:r>
            <a:r>
              <a:rPr lang="pt-PT" i="1" dirty="0" smtClean="0"/>
              <a:t> </a:t>
            </a:r>
            <a:r>
              <a:rPr lang="pt-PT" i="1" dirty="0" err="1" smtClean="0"/>
              <a:t>dependence</a:t>
            </a:r>
            <a:r>
              <a:rPr lang="pt-PT" dirty="0" smtClean="0"/>
              <a:t>): “decisões tomadas num determinando ponto do tempo podem restringir futuras possibilidades ao colocar as políticas públicas a seguirem caminhos particulares, ao longo do qual as ideias e os interesses se desenvolvem e as instituições e estratégias se adaptam” (</a:t>
            </a:r>
            <a:r>
              <a:rPr lang="pt-PT" dirty="0" err="1" smtClean="0"/>
              <a:t>Thelen</a:t>
            </a:r>
            <a:r>
              <a:rPr lang="pt-PT" dirty="0" smtClean="0"/>
              <a:t> e </a:t>
            </a:r>
            <a:r>
              <a:rPr lang="pt-PT" dirty="0" err="1" smtClean="0"/>
              <a:t>Steinmo</a:t>
            </a:r>
            <a:r>
              <a:rPr lang="pt-PT" dirty="0" smtClean="0"/>
              <a:t>, 1992). </a:t>
            </a:r>
          </a:p>
          <a:p>
            <a:pPr marL="0" indent="0">
              <a:buNone/>
            </a:pPr>
            <a:r>
              <a:rPr lang="pt-PT" dirty="0" smtClean="0"/>
              <a:t>-»As instituições/políticas públicas, apoiadas em pactos políticos, </a:t>
            </a:r>
            <a:r>
              <a:rPr lang="pt-PT" dirty="0" smtClean="0"/>
              <a:t>são assim vistas como relativamente duradouras e que </a:t>
            </a:r>
            <a:r>
              <a:rPr lang="pt-PT" dirty="0" smtClean="0"/>
              <a:t>desempenham </a:t>
            </a:r>
            <a:r>
              <a:rPr lang="pt-PT" dirty="0" smtClean="0"/>
              <a:t>um papel crucial em guiar o desenvolvimento histórico ao longo de um caminho </a:t>
            </a:r>
            <a:r>
              <a:rPr lang="pt-PT" dirty="0" smtClean="0"/>
              <a:t>particular</a:t>
            </a:r>
            <a:r>
              <a:rPr lang="pt-PT" dirty="0"/>
              <a:t> </a:t>
            </a:r>
            <a:endParaRPr lang="pt-PT" dirty="0" smtClean="0"/>
          </a:p>
          <a:p>
            <a:pPr marL="0" indent="0">
              <a:buNone/>
            </a:pPr>
            <a:r>
              <a:rPr lang="pt-PT" dirty="0" smtClean="0"/>
              <a:t>-» MUDANÇA REQUER RECONFIGURAÇÂO DOS PACTOS POLÍTICOS</a:t>
            </a:r>
          </a:p>
        </p:txBody>
      </p:sp>
    </p:spTree>
    <p:extLst>
      <p:ext uri="{BB962C8B-B14F-4D97-AF65-F5344CB8AC3E}">
        <p14:creationId xmlns:p14="http://schemas.microsoft.com/office/powerpoint/2010/main" val="2474469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PT" b="1" dirty="0"/>
              <a:t>2. INCRUSTAÇÃO ESTADO-SOCIEDADE</a:t>
            </a:r>
            <a:endParaRPr lang="pt-PT" dirty="0"/>
          </a:p>
        </p:txBody>
      </p:sp>
      <p:sp>
        <p:nvSpPr>
          <p:cNvPr id="3" name="Marcador de Posição de Conteúdo 2"/>
          <p:cNvSpPr>
            <a:spLocks noGrp="1"/>
          </p:cNvSpPr>
          <p:nvPr>
            <p:ph idx="1"/>
          </p:nvPr>
        </p:nvSpPr>
        <p:spPr/>
        <p:txBody>
          <a:bodyPr>
            <a:normAutofit fontScale="92500" lnSpcReduction="20000"/>
          </a:bodyPr>
          <a:lstStyle/>
          <a:p>
            <a:pPr marL="0" indent="0">
              <a:buNone/>
            </a:pPr>
            <a:r>
              <a:rPr lang="pt-PT" b="1" dirty="0" smtClean="0"/>
              <a:t>-» </a:t>
            </a:r>
            <a:r>
              <a:rPr lang="pt-PT" b="1" dirty="0" smtClean="0"/>
              <a:t>Legitimidade </a:t>
            </a:r>
            <a:r>
              <a:rPr lang="pt-PT" b="1" dirty="0" smtClean="0"/>
              <a:t>e </a:t>
            </a:r>
            <a:r>
              <a:rPr lang="pt-PT" b="1" dirty="0" smtClean="0"/>
              <a:t>Dominação</a:t>
            </a:r>
            <a:r>
              <a:rPr lang="pt-PT" dirty="0" smtClean="0"/>
              <a:t>– </a:t>
            </a:r>
            <a:r>
              <a:rPr lang="pt-PT" dirty="0" smtClean="0"/>
              <a:t>até que ponto as pessoas consentem ou mesmo apoiam o poder do Estado –</a:t>
            </a:r>
          </a:p>
          <a:p>
            <a:pPr marL="0" indent="0">
              <a:buNone/>
            </a:pPr>
            <a:r>
              <a:rPr lang="pt-PT" dirty="0" smtClean="0"/>
              <a:t>-» </a:t>
            </a:r>
            <a:r>
              <a:rPr lang="pt-PT" dirty="0" smtClean="0"/>
              <a:t>a capacidade das organizações estatais transformarem relações sociais, extrair recursos e implementar políticas de forma efectiva não está desligada das crenças e sentimentos sobre o Estado que têm os actores sociais – </a:t>
            </a:r>
            <a:r>
              <a:rPr lang="pt-PT" dirty="0" err="1" smtClean="0"/>
              <a:t>ex</a:t>
            </a:r>
            <a:r>
              <a:rPr lang="pt-PT" dirty="0" smtClean="0"/>
              <a:t>: </a:t>
            </a:r>
            <a:r>
              <a:rPr lang="pt-PT" dirty="0" smtClean="0"/>
              <a:t>Iraque </a:t>
            </a:r>
            <a:r>
              <a:rPr lang="pt-PT" dirty="0" smtClean="0"/>
              <a:t> </a:t>
            </a:r>
            <a:endParaRPr lang="pt-PT" dirty="0" smtClean="0"/>
          </a:p>
          <a:p>
            <a:pPr marL="0" indent="0">
              <a:buNone/>
            </a:pPr>
            <a:r>
              <a:rPr lang="pt-PT" dirty="0" smtClean="0"/>
              <a:t>-» a ideia de Estado- ou o consenso ideológico sobre o que constitui a legitimidade da autoridade política num determinado território – molda como os cidadãos olham para a acção do Estado – </a:t>
            </a:r>
          </a:p>
          <a:p>
            <a:pPr marL="0" indent="0">
              <a:buNone/>
            </a:pPr>
            <a:r>
              <a:rPr lang="pt-PT" dirty="0" smtClean="0"/>
              <a:t>-» a ideia de “comunidade imaginada” – o acordo dominante sobre quem faz parte da colectividade encorpada pelo Estado – tem implicações importantes sobre a probabilidade dos cidadãos reconhecerem (ou não) como válida e agir com base nas decisões tomadas pelas autoridades estatais</a:t>
            </a:r>
            <a:endParaRPr lang="pt-PT" dirty="0"/>
          </a:p>
        </p:txBody>
      </p:sp>
    </p:spTree>
    <p:extLst>
      <p:ext uri="{BB962C8B-B14F-4D97-AF65-F5344CB8AC3E}">
        <p14:creationId xmlns:p14="http://schemas.microsoft.com/office/powerpoint/2010/main" val="29555702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PT" b="1" dirty="0"/>
              <a:t>2. INCRUSTAÇÃO </a:t>
            </a:r>
            <a:r>
              <a:rPr lang="pt-PT" b="1" dirty="0" smtClean="0"/>
              <a:t>ESTADO-SOCIEDADE</a:t>
            </a:r>
            <a:endParaRPr lang="pt-PT" dirty="0"/>
          </a:p>
        </p:txBody>
      </p:sp>
      <p:sp>
        <p:nvSpPr>
          <p:cNvPr id="3" name="Marcador de Posição de Conteúdo 2"/>
          <p:cNvSpPr>
            <a:spLocks noGrp="1"/>
          </p:cNvSpPr>
          <p:nvPr>
            <p:ph idx="1"/>
          </p:nvPr>
        </p:nvSpPr>
        <p:spPr/>
        <p:txBody>
          <a:bodyPr>
            <a:normAutofit/>
          </a:bodyPr>
          <a:lstStyle/>
          <a:p>
            <a:pPr marL="0" indent="0">
              <a:buNone/>
            </a:pPr>
            <a:r>
              <a:rPr lang="pt-PT" dirty="0"/>
              <a:t>-» O reconhecimento do poder do Estado como legítimo pelos cidadãos é um produto direto das organizações do Estado – se estas providenciam, como esperado, bens públicos – educação, saúde – </a:t>
            </a:r>
          </a:p>
          <a:p>
            <a:pPr marL="0" indent="0">
              <a:buNone/>
            </a:pPr>
            <a:r>
              <a:rPr lang="pt-PT" dirty="0"/>
              <a:t>-»+ o reconhecimento do poder do Estado como legítimo pelos cidadãos passa pelo trabalho ideológico do Estado – da construção de uma identidade </a:t>
            </a:r>
            <a:r>
              <a:rPr lang="pt-PT" dirty="0" err="1"/>
              <a:t>colectiva</a:t>
            </a:r>
            <a:r>
              <a:rPr lang="pt-PT" dirty="0"/>
              <a:t> – os </a:t>
            </a:r>
            <a:r>
              <a:rPr lang="pt-PT" dirty="0" err="1"/>
              <a:t>individuos</a:t>
            </a:r>
            <a:r>
              <a:rPr lang="pt-PT" dirty="0"/>
              <a:t> devem concordar que pertencem a uma comunidade imaginada e preocupam-se com o bem-estar dos seus membros mesmo que eles nunca se tenham encontrado – sentimento de pertença e socialização da </a:t>
            </a:r>
            <a:r>
              <a:rPr lang="pt-PT" dirty="0" smtClean="0"/>
              <a:t>cidadania</a:t>
            </a:r>
          </a:p>
          <a:p>
            <a:pPr marL="0" indent="0">
              <a:buNone/>
            </a:pPr>
            <a:endParaRPr lang="pt-PT" dirty="0"/>
          </a:p>
          <a:p>
            <a:pPr>
              <a:buFontTx/>
              <a:buChar char="-"/>
            </a:pPr>
            <a:endParaRPr lang="pt-PT" dirty="0"/>
          </a:p>
        </p:txBody>
      </p:sp>
    </p:spTree>
    <p:extLst>
      <p:ext uri="{BB962C8B-B14F-4D97-AF65-F5344CB8AC3E}">
        <p14:creationId xmlns:p14="http://schemas.microsoft.com/office/powerpoint/2010/main" val="33509638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PT" b="1" dirty="0"/>
              <a:t>2. INCRUSTAÇÃO ESTADO-SOCIEDADE</a:t>
            </a:r>
            <a:endParaRPr lang="pt-PT" dirty="0"/>
          </a:p>
        </p:txBody>
      </p:sp>
      <p:sp>
        <p:nvSpPr>
          <p:cNvPr id="3" name="Marcador de Posição de Conteúdo 2"/>
          <p:cNvSpPr>
            <a:spLocks noGrp="1"/>
          </p:cNvSpPr>
          <p:nvPr>
            <p:ph idx="1"/>
          </p:nvPr>
        </p:nvSpPr>
        <p:spPr/>
        <p:txBody>
          <a:bodyPr>
            <a:normAutofit/>
          </a:bodyPr>
          <a:lstStyle/>
          <a:p>
            <a:pPr marL="0" indent="0">
              <a:buNone/>
            </a:pPr>
            <a:r>
              <a:rPr lang="pt-PT" dirty="0" smtClean="0"/>
              <a:t>-» Assim, Estados </a:t>
            </a:r>
            <a:r>
              <a:rPr lang="pt-PT" dirty="0" smtClean="0"/>
              <a:t>com grande capacidade são aqueles </a:t>
            </a:r>
            <a:r>
              <a:rPr lang="pt-PT" dirty="0" smtClean="0"/>
              <a:t>que têm apoio com base numa </a:t>
            </a:r>
            <a:r>
              <a:rPr lang="pt-PT" dirty="0" smtClean="0"/>
              <a:t>forte identidade colectiva e </a:t>
            </a:r>
            <a:r>
              <a:rPr lang="pt-PT" dirty="0" smtClean="0"/>
              <a:t>que goza </a:t>
            </a:r>
            <a:r>
              <a:rPr lang="pt-PT" dirty="0" smtClean="0"/>
              <a:t>de autoridade legítima aos olhos dos seus cidadãos e cidadãs enquanto </a:t>
            </a:r>
            <a:r>
              <a:rPr lang="pt-PT" dirty="0" smtClean="0"/>
              <a:t>Estados </a:t>
            </a:r>
            <a:r>
              <a:rPr lang="pt-PT" dirty="0" smtClean="0"/>
              <a:t>com baixa capacidade são aqueles a quem falta coesão e legitimidade e por isso governam através da força e </a:t>
            </a:r>
            <a:r>
              <a:rPr lang="pt-PT" dirty="0" smtClean="0"/>
              <a:t>coerção</a:t>
            </a:r>
          </a:p>
          <a:p>
            <a:pPr marL="0" indent="0">
              <a:buNone/>
            </a:pPr>
            <a:endParaRPr lang="pt-PT" dirty="0" smtClean="0"/>
          </a:p>
          <a:p>
            <a:pPr marL="0" indent="0">
              <a:buNone/>
            </a:pPr>
            <a:r>
              <a:rPr lang="pt-PT" dirty="0" smtClean="0"/>
              <a:t>-» Legitimidade do Estado não resulta apenas da performance do Estado mas também é produzida pelo próprio Estado</a:t>
            </a:r>
            <a:endParaRPr lang="pt-PT" dirty="0" smtClean="0"/>
          </a:p>
          <a:p>
            <a:pPr marL="0" indent="0">
              <a:buNone/>
            </a:pPr>
            <a:endParaRPr lang="pt-PT" dirty="0" smtClean="0"/>
          </a:p>
        </p:txBody>
      </p:sp>
    </p:spTree>
    <p:extLst>
      <p:ext uri="{BB962C8B-B14F-4D97-AF65-F5344CB8AC3E}">
        <p14:creationId xmlns:p14="http://schemas.microsoft.com/office/powerpoint/2010/main" val="35891108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pt-PT" b="1" dirty="0" smtClean="0"/>
              <a:t>LEGITIMIDADE E IDEIAS</a:t>
            </a:r>
            <a:endParaRPr lang="pt-PT" b="1" dirty="0"/>
          </a:p>
        </p:txBody>
      </p:sp>
      <p:sp>
        <p:nvSpPr>
          <p:cNvPr id="3" name="Content Placeholder 2"/>
          <p:cNvSpPr>
            <a:spLocks noGrp="1"/>
          </p:cNvSpPr>
          <p:nvPr>
            <p:ph idx="1"/>
          </p:nvPr>
        </p:nvSpPr>
        <p:spPr/>
        <p:txBody>
          <a:bodyPr>
            <a:normAutofit/>
          </a:bodyPr>
          <a:lstStyle/>
          <a:p>
            <a:pPr marL="0" indent="0">
              <a:buNone/>
            </a:pPr>
            <a:r>
              <a:rPr lang="pt-PT" dirty="0" smtClean="0"/>
              <a:t>-» O </a:t>
            </a:r>
            <a:r>
              <a:rPr lang="pt-PT" dirty="0" smtClean="0"/>
              <a:t>papel das </a:t>
            </a:r>
            <a:r>
              <a:rPr lang="pt-PT" dirty="0" smtClean="0"/>
              <a:t>“ideias”: </a:t>
            </a:r>
            <a:r>
              <a:rPr lang="pt-PT" dirty="0" smtClean="0"/>
              <a:t>construções mentais, visões e crenças políticas que os </a:t>
            </a:r>
            <a:r>
              <a:rPr lang="pt-PT" dirty="0" err="1" smtClean="0"/>
              <a:t>actores</a:t>
            </a:r>
            <a:r>
              <a:rPr lang="pt-PT" dirty="0" smtClean="0"/>
              <a:t> políticos têm sobre determinado </a:t>
            </a:r>
            <a:r>
              <a:rPr lang="pt-PT" dirty="0" err="1" smtClean="0"/>
              <a:t>aspecto</a:t>
            </a:r>
            <a:r>
              <a:rPr lang="pt-PT" dirty="0" smtClean="0"/>
              <a:t> do mundo que os rodeia </a:t>
            </a:r>
            <a:r>
              <a:rPr lang="pt-PT" dirty="0" smtClean="0"/>
              <a:t>são </a:t>
            </a:r>
            <a:r>
              <a:rPr lang="pt-PT" dirty="0" smtClean="0"/>
              <a:t>importantes porque à medida que se tornam significantes ao longo do tempo, institucionalizam-se para formar uma cultura </a:t>
            </a:r>
          </a:p>
          <a:p>
            <a:pPr marL="0" indent="0">
              <a:buNone/>
            </a:pPr>
            <a:r>
              <a:rPr lang="pt-PT" dirty="0" smtClean="0"/>
              <a:t>-» As </a:t>
            </a:r>
            <a:r>
              <a:rPr lang="pt-PT" dirty="0" smtClean="0"/>
              <a:t>ideias estão na base do comportamento político, como “soluções criativas para resolução de problemas de </a:t>
            </a:r>
            <a:r>
              <a:rPr lang="pt-PT" dirty="0" err="1" smtClean="0"/>
              <a:t>acção</a:t>
            </a:r>
            <a:r>
              <a:rPr lang="pt-PT" dirty="0" smtClean="0"/>
              <a:t> </a:t>
            </a:r>
            <a:r>
              <a:rPr lang="pt-PT" dirty="0" err="1" smtClean="0"/>
              <a:t>colectiva</a:t>
            </a:r>
            <a:r>
              <a:rPr lang="pt-PT" dirty="0" smtClean="0"/>
              <a:t>” (</a:t>
            </a:r>
            <a:r>
              <a:rPr lang="pt-PT" dirty="0" err="1" smtClean="0"/>
              <a:t>Steinmo</a:t>
            </a:r>
            <a:r>
              <a:rPr lang="pt-PT" dirty="0" smtClean="0"/>
              <a:t>, 2010). </a:t>
            </a:r>
          </a:p>
          <a:p>
            <a:pPr marL="0" indent="0">
              <a:buNone/>
            </a:pPr>
            <a:endParaRPr lang="pt-PT" dirty="0"/>
          </a:p>
        </p:txBody>
      </p:sp>
    </p:spTree>
    <p:extLst>
      <p:ext uri="{BB962C8B-B14F-4D97-AF65-F5344CB8AC3E}">
        <p14:creationId xmlns:p14="http://schemas.microsoft.com/office/powerpoint/2010/main" val="2491525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PT" b="1" dirty="0" smtClean="0"/>
              <a:t> </a:t>
            </a:r>
            <a:r>
              <a:rPr lang="pt-PT" b="1" dirty="0" smtClean="0"/>
              <a:t>3. ALCANCE TERRITORIAL DO ESTADO</a:t>
            </a:r>
            <a:endParaRPr lang="pt-PT" b="1" dirty="0"/>
          </a:p>
        </p:txBody>
      </p:sp>
      <p:sp>
        <p:nvSpPr>
          <p:cNvPr id="3" name="Marcador de Posição de Conteúdo 2"/>
          <p:cNvSpPr>
            <a:spLocks noGrp="1"/>
          </p:cNvSpPr>
          <p:nvPr>
            <p:ph idx="1"/>
          </p:nvPr>
        </p:nvSpPr>
        <p:spPr/>
        <p:txBody>
          <a:bodyPr>
            <a:normAutofit/>
          </a:bodyPr>
          <a:lstStyle/>
          <a:p>
            <a:pPr marL="0" indent="0">
              <a:buNone/>
            </a:pPr>
            <a:r>
              <a:rPr lang="pt-PT" dirty="0" smtClean="0"/>
              <a:t>-» O poder do Estado é fundamentalmente espacial. A acção moderna do Estado está baseada na noção de território – os Estados exercem autoridade sobre uma determinada e delimitada área e procura regular os processos económicos e as relações sociais numa área territorial </a:t>
            </a:r>
            <a:r>
              <a:rPr lang="pt-PT" dirty="0"/>
              <a:t>demarcada -» </a:t>
            </a:r>
            <a:r>
              <a:rPr lang="pt-PT" b="1" dirty="0"/>
              <a:t>“territorialização” da capacidade do Estado</a:t>
            </a:r>
          </a:p>
          <a:p>
            <a:pPr marL="0" indent="0">
              <a:buNone/>
            </a:pPr>
            <a:r>
              <a:rPr lang="pt-PT" dirty="0" smtClean="0"/>
              <a:t>-» </a:t>
            </a:r>
            <a:r>
              <a:rPr lang="pt-PT" dirty="0" smtClean="0"/>
              <a:t>o que se procura perceber aqui é até onde é que as organizações/instituições estatais têm capacidade para penetrar na sociedade e implementar os seus projectos no território que clamam governar </a:t>
            </a:r>
            <a:r>
              <a:rPr lang="pt-PT" dirty="0" smtClean="0"/>
              <a:t>– </a:t>
            </a:r>
            <a:r>
              <a:rPr lang="pt-PT" dirty="0" err="1" smtClean="0"/>
              <a:t>ex</a:t>
            </a:r>
            <a:r>
              <a:rPr lang="pt-PT" dirty="0" smtClean="0"/>
              <a:t>: África, América Latina, Ásia (</a:t>
            </a:r>
            <a:r>
              <a:rPr lang="pt-PT" dirty="0" err="1" smtClean="0"/>
              <a:t>Herbst</a:t>
            </a:r>
            <a:r>
              <a:rPr lang="pt-PT" dirty="0" smtClean="0"/>
              <a:t>, </a:t>
            </a:r>
            <a:r>
              <a:rPr lang="pt-PT" dirty="0" err="1" smtClean="0"/>
              <a:t>Soifer</a:t>
            </a:r>
            <a:r>
              <a:rPr lang="pt-PT" dirty="0" smtClean="0"/>
              <a:t>)</a:t>
            </a:r>
          </a:p>
          <a:p>
            <a:pPr marL="0" indent="0">
              <a:buNone/>
            </a:pPr>
            <a:endParaRPr lang="pt-PT" dirty="0"/>
          </a:p>
          <a:p>
            <a:pPr marL="0" indent="0">
              <a:buNone/>
            </a:pPr>
            <a:endParaRPr lang="pt-PT" dirty="0"/>
          </a:p>
        </p:txBody>
      </p:sp>
    </p:spTree>
    <p:extLst>
      <p:ext uri="{BB962C8B-B14F-4D97-AF65-F5344CB8AC3E}">
        <p14:creationId xmlns:p14="http://schemas.microsoft.com/office/powerpoint/2010/main" val="28231712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PT" dirty="0"/>
              <a:t> </a:t>
            </a:r>
            <a:r>
              <a:rPr lang="pt-PT" b="1" dirty="0" smtClean="0"/>
              <a:t>CAPACIDADE DO ESTADO E HISTÓRIA</a:t>
            </a:r>
            <a:endParaRPr lang="pt-PT" b="1" dirty="0"/>
          </a:p>
        </p:txBody>
      </p:sp>
      <p:sp>
        <p:nvSpPr>
          <p:cNvPr id="3" name="Marcador de Posição de Conteúdo 2"/>
          <p:cNvSpPr>
            <a:spLocks noGrp="1"/>
          </p:cNvSpPr>
          <p:nvPr>
            <p:ph idx="1"/>
          </p:nvPr>
        </p:nvSpPr>
        <p:spPr>
          <a:xfrm>
            <a:off x="1104900" y="1558925"/>
            <a:ext cx="10515600" cy="4351338"/>
          </a:xfrm>
        </p:spPr>
        <p:txBody>
          <a:bodyPr>
            <a:normAutofit/>
          </a:bodyPr>
          <a:lstStyle/>
          <a:p>
            <a:pPr marL="0" indent="0">
              <a:buNone/>
            </a:pPr>
            <a:r>
              <a:rPr lang="pt-PT" dirty="0" smtClean="0"/>
              <a:t>-» Analisar a </a:t>
            </a:r>
            <a:r>
              <a:rPr lang="pt-PT" dirty="0" smtClean="0"/>
              <a:t>capacidade do Estado </a:t>
            </a:r>
            <a:r>
              <a:rPr lang="pt-PT" dirty="0" smtClean="0"/>
              <a:t>em </a:t>
            </a:r>
            <a:r>
              <a:rPr lang="pt-PT" dirty="0" smtClean="0"/>
              <a:t>promover desenvolvimento inclusivo </a:t>
            </a:r>
            <a:r>
              <a:rPr lang="pt-PT" dirty="0" smtClean="0"/>
              <a:t>exige também conhecer a história que molda essa capacidade</a:t>
            </a:r>
          </a:p>
          <a:p>
            <a:pPr marL="0" indent="0">
              <a:buNone/>
            </a:pPr>
            <a:r>
              <a:rPr lang="pt-PT" dirty="0"/>
              <a:t>-» </a:t>
            </a:r>
            <a:r>
              <a:rPr lang="pt-PT" dirty="0" smtClean="0"/>
              <a:t>avaliar </a:t>
            </a:r>
            <a:r>
              <a:rPr lang="pt-PT" dirty="0"/>
              <a:t>a capacidade do Estado para o desenvolvimento exige uma atenção cuidada sobre o “quando” e em que “condições” configurações específicas em termos de competência organizacional do Estado, incrustação Estado-sociedade e alcance territorial aconteceram e sobre as implicações desenvolvimentistas de </a:t>
            </a:r>
            <a:r>
              <a:rPr lang="pt-PT" dirty="0" err="1"/>
              <a:t>trajectórias</a:t>
            </a:r>
            <a:r>
              <a:rPr lang="pt-PT" dirty="0"/>
              <a:t> históricas distintas na formação do Estado </a:t>
            </a:r>
          </a:p>
          <a:p>
            <a:pPr marL="0" indent="0">
              <a:buNone/>
            </a:pPr>
            <a:endParaRPr lang="pt-PT" dirty="0" smtClean="0"/>
          </a:p>
        </p:txBody>
      </p:sp>
    </p:spTree>
    <p:extLst>
      <p:ext uri="{BB962C8B-B14F-4D97-AF65-F5344CB8AC3E}">
        <p14:creationId xmlns:p14="http://schemas.microsoft.com/office/powerpoint/2010/main" val="4065663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PT" b="1" dirty="0" smtClean="0"/>
              <a:t>CAPACIDADE DO ESTADO E HISTÓRIA</a:t>
            </a:r>
            <a:endParaRPr lang="pt-PT" b="1" dirty="0"/>
          </a:p>
        </p:txBody>
      </p:sp>
      <p:sp>
        <p:nvSpPr>
          <p:cNvPr id="3" name="Marcador de Posição de Conteúdo 2"/>
          <p:cNvSpPr>
            <a:spLocks noGrp="1"/>
          </p:cNvSpPr>
          <p:nvPr>
            <p:ph idx="1"/>
          </p:nvPr>
        </p:nvSpPr>
        <p:spPr/>
        <p:txBody>
          <a:bodyPr>
            <a:normAutofit/>
          </a:bodyPr>
          <a:lstStyle/>
          <a:p>
            <a:pPr marL="0" indent="0">
              <a:buNone/>
            </a:pPr>
            <a:r>
              <a:rPr lang="pt-PT" dirty="0" smtClean="0"/>
              <a:t>-» </a:t>
            </a:r>
            <a:r>
              <a:rPr lang="pt-PT" dirty="0"/>
              <a:t>2 linhas de investigação recente em torno dos </a:t>
            </a:r>
            <a:r>
              <a:rPr lang="pt-PT" dirty="0" err="1"/>
              <a:t>aspectos</a:t>
            </a:r>
            <a:r>
              <a:rPr lang="pt-PT" dirty="0"/>
              <a:t> temporais relacionados com a capacidade do Estado: </a:t>
            </a:r>
          </a:p>
          <a:p>
            <a:pPr marL="0" indent="0">
              <a:buNone/>
            </a:pPr>
            <a:r>
              <a:rPr lang="pt-PT" dirty="0"/>
              <a:t>	a) </a:t>
            </a:r>
            <a:r>
              <a:rPr lang="pt-PT" dirty="0" smtClean="0"/>
              <a:t>compasso e duração de formação do Estado;</a:t>
            </a:r>
            <a:endParaRPr lang="pt-PT" dirty="0"/>
          </a:p>
          <a:p>
            <a:pPr marL="0" indent="0">
              <a:buNone/>
            </a:pPr>
            <a:r>
              <a:rPr lang="pt-PT" dirty="0"/>
              <a:t>	b) </a:t>
            </a:r>
            <a:r>
              <a:rPr lang="pt-PT" dirty="0" smtClean="0"/>
              <a:t>legados do colonialismos e outras potenciais </a:t>
            </a:r>
            <a:r>
              <a:rPr lang="pt-PT" dirty="0" err="1" smtClean="0"/>
              <a:t>conjecturas</a:t>
            </a:r>
            <a:r>
              <a:rPr lang="pt-PT" dirty="0" smtClean="0"/>
              <a:t> 	críticas</a:t>
            </a:r>
            <a:endParaRPr lang="pt-PT" dirty="0" smtClean="0"/>
          </a:p>
          <a:p>
            <a:pPr marL="0" indent="0">
              <a:buNone/>
            </a:pPr>
            <a:endParaRPr lang="pt-PT" dirty="0"/>
          </a:p>
          <a:p>
            <a:pPr marL="0" indent="0">
              <a:buNone/>
            </a:pPr>
            <a:endParaRPr lang="pt-PT" dirty="0" smtClean="0"/>
          </a:p>
        </p:txBody>
      </p:sp>
    </p:spTree>
    <p:extLst>
      <p:ext uri="{BB962C8B-B14F-4D97-AF65-F5344CB8AC3E}">
        <p14:creationId xmlns:p14="http://schemas.microsoft.com/office/powerpoint/2010/main" val="20629784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PT" b="1" dirty="0"/>
              <a:t>CAPACIDADE DO ESTADO E HISTÓRIA</a:t>
            </a:r>
            <a:endParaRPr lang="pt-PT" dirty="0"/>
          </a:p>
        </p:txBody>
      </p:sp>
      <p:sp>
        <p:nvSpPr>
          <p:cNvPr id="3" name="Marcador de Posição de Conteúdo 2"/>
          <p:cNvSpPr>
            <a:spLocks noGrp="1"/>
          </p:cNvSpPr>
          <p:nvPr>
            <p:ph idx="1"/>
          </p:nvPr>
        </p:nvSpPr>
        <p:spPr/>
        <p:txBody>
          <a:bodyPr>
            <a:normAutofit/>
          </a:bodyPr>
          <a:lstStyle/>
          <a:p>
            <a:pPr marL="0" indent="0">
              <a:buNone/>
            </a:pPr>
            <a:r>
              <a:rPr lang="pt-PT" b="1" dirty="0" smtClean="0"/>
              <a:t>Compasso e Duração da formação do Estado: </a:t>
            </a:r>
          </a:p>
          <a:p>
            <a:pPr marL="0" indent="0">
              <a:buNone/>
            </a:pPr>
            <a:r>
              <a:rPr lang="pt-PT" dirty="0" smtClean="0"/>
              <a:t>-» a formação de Estados é um processo longo e incremental porque envolve a coordenação de organizações complexas e interesses divergentes e a institucionalização de novas normas entre agências estatais e relações entre </a:t>
            </a:r>
            <a:r>
              <a:rPr lang="pt-PT" dirty="0" smtClean="0"/>
              <a:t>Estado-sociedade </a:t>
            </a:r>
          </a:p>
          <a:p>
            <a:pPr marL="0" indent="0">
              <a:buNone/>
            </a:pPr>
            <a:r>
              <a:rPr lang="pt-PT" dirty="0" smtClean="0"/>
              <a:t>-» </a:t>
            </a:r>
            <a:r>
              <a:rPr lang="pt-PT" dirty="0" smtClean="0"/>
              <a:t>refazer estruturas organizacionais e orientações normativas muitas vezes exige conflitos internos recorrentes entre organizações estatais e oposição entre actores sociais que podem perder poder, o que contribui para que a construção de instituições seja lenta e sujeita a interrupções</a:t>
            </a:r>
            <a:r>
              <a:rPr lang="pt-PT" dirty="0" smtClean="0"/>
              <a:t>. (</a:t>
            </a:r>
            <a:r>
              <a:rPr lang="pt-PT" dirty="0" err="1" smtClean="0"/>
              <a:t>Ertman</a:t>
            </a:r>
            <a:r>
              <a:rPr lang="pt-PT" dirty="0" smtClean="0"/>
              <a:t>, Mann, </a:t>
            </a:r>
            <a:r>
              <a:rPr lang="pt-PT" dirty="0" err="1" smtClean="0"/>
              <a:t>Tilly</a:t>
            </a:r>
            <a:r>
              <a:rPr lang="pt-PT" dirty="0" smtClean="0"/>
              <a:t> e </a:t>
            </a:r>
            <a:r>
              <a:rPr lang="pt-PT" dirty="0" err="1" smtClean="0"/>
              <a:t>Cumings</a:t>
            </a:r>
            <a:r>
              <a:rPr lang="pt-PT" dirty="0" smtClean="0"/>
              <a:t>)</a:t>
            </a:r>
            <a:endParaRPr lang="pt-PT" dirty="0" smtClean="0"/>
          </a:p>
        </p:txBody>
      </p:sp>
    </p:spTree>
    <p:extLst>
      <p:ext uri="{BB962C8B-B14F-4D97-AF65-F5344CB8AC3E}">
        <p14:creationId xmlns:p14="http://schemas.microsoft.com/office/powerpoint/2010/main" val="38038854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PT" b="1" dirty="0" smtClean="0"/>
              <a:t>CAPACIDADE DO ESTADO E HISTÓRIA</a:t>
            </a:r>
            <a:endParaRPr lang="pt-PT" b="1" dirty="0"/>
          </a:p>
        </p:txBody>
      </p:sp>
      <p:sp>
        <p:nvSpPr>
          <p:cNvPr id="3" name="Marcador de Posição de Conteúdo 2"/>
          <p:cNvSpPr>
            <a:spLocks noGrp="1"/>
          </p:cNvSpPr>
          <p:nvPr>
            <p:ph idx="1"/>
          </p:nvPr>
        </p:nvSpPr>
        <p:spPr/>
        <p:txBody>
          <a:bodyPr>
            <a:normAutofit/>
          </a:bodyPr>
          <a:lstStyle/>
          <a:p>
            <a:pPr marL="0" indent="0">
              <a:buNone/>
            </a:pPr>
            <a:r>
              <a:rPr lang="pt-PT" b="1" dirty="0" smtClean="0"/>
              <a:t>Legados Coloniais e Outras </a:t>
            </a:r>
            <a:r>
              <a:rPr lang="pt-PT" b="1" dirty="0" err="1" smtClean="0"/>
              <a:t>Conjecturas</a:t>
            </a:r>
            <a:r>
              <a:rPr lang="pt-PT" b="1" dirty="0" smtClean="0"/>
              <a:t> Críticas:</a:t>
            </a:r>
            <a:endParaRPr lang="pt-PT" b="1" dirty="0" smtClean="0"/>
          </a:p>
          <a:p>
            <a:pPr marL="0" indent="0">
              <a:buNone/>
            </a:pPr>
            <a:r>
              <a:rPr lang="pt-PT" dirty="0" smtClean="0"/>
              <a:t>-» </a:t>
            </a:r>
            <a:r>
              <a:rPr lang="pt-PT" dirty="0" smtClean="0"/>
              <a:t>existe um consenso generalizado que o governo colonial levou a um “reverso das fortunas” na maioria dos países em desenvolvimento (e que na altura nem o eram)</a:t>
            </a:r>
          </a:p>
          <a:p>
            <a:pPr marL="0" indent="0">
              <a:buNone/>
            </a:pPr>
            <a:r>
              <a:rPr lang="pt-PT" dirty="0" smtClean="0"/>
              <a:t>-» estudos que enfatizam o impacto a longo prazo do colonialismo nas capacidades do Estado </a:t>
            </a:r>
            <a:r>
              <a:rPr lang="pt-PT" dirty="0" smtClean="0"/>
              <a:t>contemporâneo</a:t>
            </a:r>
          </a:p>
          <a:p>
            <a:pPr marL="0" indent="0">
              <a:buNone/>
            </a:pPr>
            <a:r>
              <a:rPr lang="pt-PT" dirty="0" smtClean="0"/>
              <a:t>-» vários </a:t>
            </a:r>
            <a:r>
              <a:rPr lang="pt-PT" dirty="0"/>
              <a:t>mecanismos que transmitiram essa influência colonial nas capacidades do Estado contemporâneo pós-colonial –relações de poder e incrustação </a:t>
            </a:r>
            <a:r>
              <a:rPr lang="pt-PT" dirty="0" smtClean="0"/>
              <a:t>externa, legislação e </a:t>
            </a:r>
            <a:r>
              <a:rPr lang="pt-PT" dirty="0"/>
              <a:t>competências organizacionais </a:t>
            </a:r>
            <a:r>
              <a:rPr lang="pt-PT" dirty="0" smtClean="0"/>
              <a:t>(</a:t>
            </a:r>
            <a:r>
              <a:rPr lang="pt-PT" dirty="0" err="1" smtClean="0"/>
              <a:t>Mahoney</a:t>
            </a:r>
            <a:r>
              <a:rPr lang="pt-PT" dirty="0" smtClean="0"/>
              <a:t>, </a:t>
            </a:r>
            <a:r>
              <a:rPr lang="pt-PT" dirty="0" err="1" smtClean="0"/>
              <a:t>Acemoglu</a:t>
            </a:r>
            <a:r>
              <a:rPr lang="pt-PT" dirty="0" smtClean="0"/>
              <a:t> &amp; Robinson, </a:t>
            </a:r>
            <a:r>
              <a:rPr lang="pt-PT" dirty="0" err="1" smtClean="0"/>
              <a:t>Cumings</a:t>
            </a:r>
            <a:r>
              <a:rPr lang="pt-PT" dirty="0" smtClean="0"/>
              <a:t>)</a:t>
            </a:r>
          </a:p>
          <a:p>
            <a:pPr marL="0" indent="0">
              <a:buNone/>
            </a:pPr>
            <a:endParaRPr lang="pt-PT" b="1" dirty="0"/>
          </a:p>
        </p:txBody>
      </p:sp>
    </p:spTree>
    <p:extLst>
      <p:ext uri="{BB962C8B-B14F-4D97-AF65-F5344CB8AC3E}">
        <p14:creationId xmlns:p14="http://schemas.microsoft.com/office/powerpoint/2010/main" val="192222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31800"/>
            <a:ext cx="10515600" cy="609600"/>
          </a:xfrm>
        </p:spPr>
        <p:txBody>
          <a:bodyPr>
            <a:normAutofit fontScale="90000"/>
          </a:bodyPr>
          <a:lstStyle/>
          <a:p>
            <a:pPr algn="ctr"/>
            <a:r>
              <a:rPr lang="pt-PT" b="1" dirty="0" smtClean="0"/>
              <a:t>(LOWNDES </a:t>
            </a:r>
            <a:r>
              <a:rPr lang="pt-PT" b="1" dirty="0" smtClean="0"/>
              <a:t>&amp; ROBERTS, 2013)</a:t>
            </a:r>
            <a:endParaRPr lang="pt-PT" b="1" dirty="0"/>
          </a:p>
        </p:txBody>
      </p:sp>
      <p:pic>
        <p:nvPicPr>
          <p:cNvPr id="4" name="Content Placeholder 3"/>
          <p:cNvPicPr>
            <a:picLocks noGrp="1" noChangeAspect="1"/>
          </p:cNvPicPr>
          <p:nvPr>
            <p:ph idx="1"/>
          </p:nvPr>
        </p:nvPicPr>
        <p:blipFill>
          <a:blip r:embed="rId2"/>
          <a:stretch>
            <a:fillRect/>
          </a:stretch>
        </p:blipFill>
        <p:spPr>
          <a:xfrm>
            <a:off x="838200" y="1511300"/>
            <a:ext cx="10401300" cy="5346699"/>
          </a:xfrm>
          <a:prstGeom prst="rect">
            <a:avLst/>
          </a:prstGeom>
        </p:spPr>
      </p:pic>
    </p:spTree>
    <p:extLst>
      <p:ext uri="{BB962C8B-B14F-4D97-AF65-F5344CB8AC3E}">
        <p14:creationId xmlns:p14="http://schemas.microsoft.com/office/powerpoint/2010/main" val="322528848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PT" b="1" dirty="0" smtClean="0"/>
              <a:t>CAPACIDADE DO ESTADO E HISTÓRIA</a:t>
            </a:r>
            <a:endParaRPr lang="pt-PT" b="1" dirty="0"/>
          </a:p>
        </p:txBody>
      </p:sp>
      <p:sp>
        <p:nvSpPr>
          <p:cNvPr id="3" name="Marcador de Posição de Conteúdo 2"/>
          <p:cNvSpPr>
            <a:spLocks noGrp="1"/>
          </p:cNvSpPr>
          <p:nvPr>
            <p:ph idx="1"/>
          </p:nvPr>
        </p:nvSpPr>
        <p:spPr/>
        <p:txBody>
          <a:bodyPr>
            <a:normAutofit fontScale="92500" lnSpcReduction="20000"/>
          </a:bodyPr>
          <a:lstStyle/>
          <a:p>
            <a:pPr marL="0" indent="0">
              <a:buNone/>
            </a:pPr>
            <a:r>
              <a:rPr lang="pt-PT" dirty="0" smtClean="0"/>
              <a:t>-» </a:t>
            </a:r>
            <a:r>
              <a:rPr lang="pt-PT" dirty="0" smtClean="0"/>
              <a:t>Crítica 1: Mudanças </a:t>
            </a:r>
            <a:r>
              <a:rPr lang="pt-PT" dirty="0" smtClean="0"/>
              <a:t>rápidas nas capacidades do Estado são possíveis </a:t>
            </a:r>
            <a:r>
              <a:rPr lang="pt-PT" dirty="0" smtClean="0"/>
              <a:t>por exemplo, através de </a:t>
            </a:r>
            <a:r>
              <a:rPr lang="pt-PT" dirty="0" smtClean="0"/>
              <a:t>grandes crises como guerras internacionais levam à criação de novas organizações estatais e mudanças dramáticas nas relações entre Estado-sociedade, </a:t>
            </a:r>
            <a:r>
              <a:rPr lang="pt-PT" dirty="0" err="1" smtClean="0"/>
              <a:t>ex</a:t>
            </a:r>
            <a:r>
              <a:rPr lang="pt-PT" dirty="0" smtClean="0"/>
              <a:t>: guerras internacionais e expansão das capacidades do Estado no final do </a:t>
            </a:r>
            <a:r>
              <a:rPr lang="pt-PT" dirty="0" err="1" smtClean="0"/>
              <a:t>séc.XIX</a:t>
            </a:r>
            <a:r>
              <a:rPr lang="pt-PT" dirty="0" smtClean="0"/>
              <a:t> e princípio do </a:t>
            </a:r>
            <a:r>
              <a:rPr lang="pt-PT" dirty="0" err="1" smtClean="0"/>
              <a:t>séc.XX</a:t>
            </a:r>
            <a:r>
              <a:rPr lang="pt-PT" dirty="0" smtClean="0"/>
              <a:t> na </a:t>
            </a:r>
            <a:r>
              <a:rPr lang="pt-PT" dirty="0" smtClean="0"/>
              <a:t>Europa -» crises e capacidade do Estado? </a:t>
            </a:r>
          </a:p>
          <a:p>
            <a:pPr marL="0" indent="0">
              <a:buNone/>
            </a:pPr>
            <a:r>
              <a:rPr lang="pt-PT" dirty="0" smtClean="0"/>
              <a:t>-» Crítica </a:t>
            </a:r>
            <a:r>
              <a:rPr lang="pt-PT" dirty="0"/>
              <a:t>2: Foco no colonialismo pode levar a não olhar para outros eventos históricos e processos que são cruciais para explicar capacidades do Estado contemporâneo e que </a:t>
            </a:r>
            <a:r>
              <a:rPr lang="pt-PT" dirty="0" err="1"/>
              <a:t>tb</a:t>
            </a:r>
            <a:r>
              <a:rPr lang="pt-PT" dirty="0"/>
              <a:t> podem ser conjunturas </a:t>
            </a:r>
            <a:r>
              <a:rPr lang="pt-PT" dirty="0" smtClean="0"/>
              <a:t>críticas -» como as </a:t>
            </a:r>
            <a:r>
              <a:rPr lang="pt-PT" dirty="0"/>
              <a:t>crises económicas e políticas que aconteceram em muitos países em desenvolvimento nos anos 1970s </a:t>
            </a:r>
            <a:r>
              <a:rPr lang="pt-PT" dirty="0" smtClean="0"/>
              <a:t>ou o </a:t>
            </a:r>
            <a:r>
              <a:rPr lang="pt-PT" dirty="0"/>
              <a:t>impacto crucial de instituições pré-coloniais na formação do Estado</a:t>
            </a:r>
          </a:p>
          <a:p>
            <a:pPr marL="0" indent="0">
              <a:buNone/>
            </a:pPr>
            <a:r>
              <a:rPr lang="pt-PT" dirty="0"/>
              <a:t>-» Importante justificar porquê esta conjuntura crítica e não outra</a:t>
            </a:r>
          </a:p>
          <a:p>
            <a:pPr marL="0" indent="0">
              <a:buNone/>
            </a:pPr>
            <a:endParaRPr lang="pt-PT" dirty="0"/>
          </a:p>
        </p:txBody>
      </p:sp>
    </p:spTree>
    <p:extLst>
      <p:ext uri="{BB962C8B-B14F-4D97-AF65-F5344CB8AC3E}">
        <p14:creationId xmlns:p14="http://schemas.microsoft.com/office/powerpoint/2010/main" val="36031460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08075"/>
          </a:xfrm>
        </p:spPr>
        <p:txBody>
          <a:bodyPr/>
          <a:lstStyle/>
          <a:p>
            <a:pPr algn="ctr"/>
            <a:r>
              <a:rPr lang="pt-PT" b="1" dirty="0" smtClean="0"/>
              <a:t>PROCESSO </a:t>
            </a:r>
            <a:r>
              <a:rPr lang="pt-PT" b="1" dirty="0" smtClean="0"/>
              <a:t>DE RASTREAMENTO </a:t>
            </a:r>
            <a:endParaRPr lang="pt-PT" b="1" dirty="0"/>
          </a:p>
        </p:txBody>
      </p:sp>
      <p:sp>
        <p:nvSpPr>
          <p:cNvPr id="3" name="Content Placeholder 2"/>
          <p:cNvSpPr>
            <a:spLocks noGrp="1"/>
          </p:cNvSpPr>
          <p:nvPr>
            <p:ph idx="1"/>
          </p:nvPr>
        </p:nvSpPr>
        <p:spPr/>
        <p:txBody>
          <a:bodyPr>
            <a:normAutofit fontScale="92500" lnSpcReduction="20000"/>
          </a:bodyPr>
          <a:lstStyle/>
          <a:p>
            <a:pPr marL="0" indent="0">
              <a:buNone/>
            </a:pPr>
            <a:r>
              <a:rPr lang="pt-PT" dirty="0" smtClean="0"/>
              <a:t>(</a:t>
            </a:r>
            <a:r>
              <a:rPr lang="pt-PT" i="1" dirty="0" err="1" smtClean="0"/>
              <a:t>process</a:t>
            </a:r>
            <a:r>
              <a:rPr lang="pt-PT" i="1" dirty="0" smtClean="0"/>
              <a:t> </a:t>
            </a:r>
            <a:r>
              <a:rPr lang="pt-PT" i="1" dirty="0" err="1" smtClean="0"/>
              <a:t>tracing</a:t>
            </a:r>
            <a:r>
              <a:rPr lang="pt-PT" dirty="0" smtClean="0"/>
              <a:t>):</a:t>
            </a:r>
          </a:p>
          <a:p>
            <a:r>
              <a:rPr lang="pt-PT" dirty="0" smtClean="0"/>
              <a:t>olhar para processos de decisão política num determinado quadro institucional e contextual desde o seu primeiro momento para se tentar perceber o que os </a:t>
            </a:r>
            <a:r>
              <a:rPr lang="pt-PT" dirty="0" err="1" smtClean="0"/>
              <a:t>actores</a:t>
            </a:r>
            <a:r>
              <a:rPr lang="pt-PT" dirty="0" smtClean="0"/>
              <a:t> políticos estavam a tentar alcançar com essa decisão, como é que a implementaram, porque se valorizaram certas preferências e não outras;</a:t>
            </a:r>
          </a:p>
          <a:p>
            <a:r>
              <a:rPr lang="pt-PT" dirty="0" smtClean="0"/>
              <a:t>Para o IH, as mesmas forças operativas não contribuem para os mesmos resultados políticos em todo o lado. Os efeitos dessas forças operativas são mediadas pelo contexto de uma situação específica, muitas vezes um legado do passado. O IH focaliza-se em “contingências históricas”, realça as irregularidades mais do que as regularidades da história e demonstra as limitações dos modelos causais universais. Não oferece leis universais ou grandes teorias. </a:t>
            </a:r>
            <a:endParaRPr lang="pt-PT" dirty="0"/>
          </a:p>
        </p:txBody>
      </p:sp>
    </p:spTree>
    <p:extLst>
      <p:ext uri="{BB962C8B-B14F-4D97-AF65-F5344CB8AC3E}">
        <p14:creationId xmlns:p14="http://schemas.microsoft.com/office/powerpoint/2010/main" val="271096089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 name="Content Placeholder 4"/>
          <p:cNvPicPr>
            <a:picLocks noGrp="1" noChangeAspect="1"/>
          </p:cNvPicPr>
          <p:nvPr>
            <p:ph idx="1"/>
          </p:nvPr>
        </p:nvPicPr>
        <p:blipFill>
          <a:blip r:embed="rId2"/>
          <a:stretch>
            <a:fillRect/>
          </a:stretch>
        </p:blipFill>
        <p:spPr>
          <a:xfrm>
            <a:off x="0" y="0"/>
            <a:ext cx="12192000" cy="6857999"/>
          </a:xfrm>
          <a:prstGeom prst="rect">
            <a:avLst/>
          </a:prstGeom>
        </p:spPr>
      </p:pic>
      <p:sp>
        <p:nvSpPr>
          <p:cNvPr id="4" name="Slide Number Placeholder 3"/>
          <p:cNvSpPr>
            <a:spLocks noGrp="1"/>
          </p:cNvSpPr>
          <p:nvPr>
            <p:ph type="sldNum" sz="quarter" idx="12"/>
          </p:nvPr>
        </p:nvSpPr>
        <p:spPr/>
        <p:txBody>
          <a:bodyPr/>
          <a:lstStyle/>
          <a:p>
            <a:fld id="{2AB72B23-EEAC-463F-AF1A-5ED2BE293D14}" type="slidenum">
              <a:rPr lang="en-GB" smtClean="0"/>
              <a:t>42</a:t>
            </a:fld>
            <a:endParaRPr lang="en-GB"/>
          </a:p>
        </p:txBody>
      </p:sp>
    </p:spTree>
    <p:extLst>
      <p:ext uri="{BB962C8B-B14F-4D97-AF65-F5344CB8AC3E}">
        <p14:creationId xmlns:p14="http://schemas.microsoft.com/office/powerpoint/2010/main" val="225448069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PT" b="1" dirty="0" smtClean="0"/>
              <a:t>CAPACIDADE DO ESTADO e SÉC.XXI</a:t>
            </a:r>
            <a:endParaRPr lang="pt-PT" b="1" dirty="0"/>
          </a:p>
        </p:txBody>
      </p:sp>
      <p:sp>
        <p:nvSpPr>
          <p:cNvPr id="3" name="Marcador de Posição de Conteúdo 2"/>
          <p:cNvSpPr>
            <a:spLocks noGrp="1"/>
          </p:cNvSpPr>
          <p:nvPr>
            <p:ph idx="1"/>
          </p:nvPr>
        </p:nvSpPr>
        <p:spPr/>
        <p:txBody>
          <a:bodyPr>
            <a:normAutofit/>
          </a:bodyPr>
          <a:lstStyle/>
          <a:p>
            <a:pPr marL="0" indent="0">
              <a:buNone/>
            </a:pPr>
            <a:r>
              <a:rPr lang="pt-PT" dirty="0"/>
              <a:t>-» </a:t>
            </a:r>
            <a:r>
              <a:rPr lang="pt-PT" dirty="0" smtClean="0"/>
              <a:t>Desde </a:t>
            </a:r>
            <a:r>
              <a:rPr lang="pt-PT" dirty="0"/>
              <a:t>os anos 1980s, </a:t>
            </a:r>
            <a:r>
              <a:rPr lang="pt-PT" dirty="0" smtClean="0"/>
              <a:t>3 grandes mudanças têm tido um </a:t>
            </a:r>
            <a:r>
              <a:rPr lang="pt-PT" dirty="0"/>
              <a:t>grandes implicações a nível da </a:t>
            </a:r>
            <a:r>
              <a:rPr lang="pt-PT" dirty="0" smtClean="0"/>
              <a:t>competência organizacional do Estado, da incrustação Estado-sociedade e </a:t>
            </a:r>
            <a:r>
              <a:rPr lang="pt-PT" dirty="0"/>
              <a:t>alcance territorial dos </a:t>
            </a:r>
            <a:r>
              <a:rPr lang="pt-PT" dirty="0" smtClean="0"/>
              <a:t>Estados</a:t>
            </a:r>
            <a:r>
              <a:rPr lang="pt-PT" dirty="0" smtClean="0"/>
              <a:t>:</a:t>
            </a:r>
          </a:p>
          <a:p>
            <a:pPr marL="0" indent="0">
              <a:buNone/>
            </a:pPr>
            <a:endParaRPr lang="pt-PT" dirty="0" smtClean="0"/>
          </a:p>
          <a:p>
            <a:pPr marL="514350" indent="-514350">
              <a:buAutoNum type="arabicParenR"/>
            </a:pPr>
            <a:r>
              <a:rPr lang="pt-PT" dirty="0" smtClean="0"/>
              <a:t>G</a:t>
            </a:r>
            <a:r>
              <a:rPr lang="pt-PT" dirty="0" smtClean="0"/>
              <a:t>lobalização “neoliberal”</a:t>
            </a:r>
          </a:p>
          <a:p>
            <a:pPr marL="514350" indent="-514350">
              <a:buAutoNum type="arabicParenR"/>
            </a:pPr>
            <a:r>
              <a:rPr lang="pt-PT" dirty="0"/>
              <a:t>D</a:t>
            </a:r>
            <a:r>
              <a:rPr lang="pt-PT" dirty="0" smtClean="0"/>
              <a:t>emocratização </a:t>
            </a:r>
            <a:endParaRPr lang="pt-PT" dirty="0" smtClean="0"/>
          </a:p>
          <a:p>
            <a:pPr marL="514350" indent="-514350">
              <a:buAutoNum type="arabicParenR"/>
            </a:pPr>
            <a:r>
              <a:rPr lang="pt-PT" dirty="0"/>
              <a:t>N</a:t>
            </a:r>
            <a:r>
              <a:rPr lang="pt-PT" dirty="0" smtClean="0"/>
              <a:t>ova </a:t>
            </a:r>
            <a:r>
              <a:rPr lang="pt-PT" dirty="0" smtClean="0"/>
              <a:t>ordem internacional</a:t>
            </a:r>
            <a:endParaRPr lang="pt-PT" dirty="0"/>
          </a:p>
        </p:txBody>
      </p:sp>
    </p:spTree>
    <p:extLst>
      <p:ext uri="{BB962C8B-B14F-4D97-AF65-F5344CB8AC3E}">
        <p14:creationId xmlns:p14="http://schemas.microsoft.com/office/powerpoint/2010/main" val="28597174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PT" b="1" dirty="0"/>
              <a:t>CAPACIDADE DO ESTADO e </a:t>
            </a:r>
            <a:r>
              <a:rPr lang="pt-PT" b="1" dirty="0" smtClean="0"/>
              <a:t>SÉC.XXI: GLOBALIZAÇÃO “NEOLIBERAL”</a:t>
            </a:r>
            <a:endParaRPr lang="pt-PT" dirty="0"/>
          </a:p>
        </p:txBody>
      </p:sp>
      <p:sp>
        <p:nvSpPr>
          <p:cNvPr id="3" name="Marcador de Posição de Conteúdo 2"/>
          <p:cNvSpPr>
            <a:spLocks noGrp="1"/>
          </p:cNvSpPr>
          <p:nvPr>
            <p:ph idx="1"/>
          </p:nvPr>
        </p:nvSpPr>
        <p:spPr/>
        <p:txBody>
          <a:bodyPr>
            <a:normAutofit/>
          </a:bodyPr>
          <a:lstStyle/>
          <a:p>
            <a:pPr marL="0" indent="0">
              <a:buNone/>
            </a:pPr>
            <a:r>
              <a:rPr lang="pt-PT" dirty="0" smtClean="0"/>
              <a:t>-» A partir de 1980s, “neoliberalismo” emerge como uma novo paradigma de políticas públicas centrado no papel do mercado. Esta plataforma ideológica e a sua crença nos mercados como chave para o desenvolvimento, significava que a intervenção estatal precisava de ser minimizada. </a:t>
            </a:r>
          </a:p>
          <a:p>
            <a:pPr marL="0" indent="0">
              <a:buNone/>
            </a:pPr>
            <a:r>
              <a:rPr lang="pt-PT" dirty="0" smtClean="0"/>
              <a:t>-» </a:t>
            </a:r>
            <a:r>
              <a:rPr lang="pt-PT" dirty="0" smtClean="0"/>
              <a:t>“Consenso </a:t>
            </a:r>
            <a:r>
              <a:rPr lang="pt-PT" dirty="0" smtClean="0"/>
              <a:t>de Washington” -» pressão </a:t>
            </a:r>
            <a:r>
              <a:rPr lang="pt-PT" dirty="0" smtClean="0"/>
              <a:t>pelo BM </a:t>
            </a:r>
            <a:r>
              <a:rPr lang="pt-PT" dirty="0" smtClean="0"/>
              <a:t>e o FMI junto de países em desenvolvimento para adopção de medidas de ajustamento estrutural </a:t>
            </a:r>
            <a:r>
              <a:rPr lang="pt-PT" dirty="0" smtClean="0"/>
              <a:t>-» desregulação </a:t>
            </a:r>
            <a:r>
              <a:rPr lang="pt-PT" dirty="0" smtClean="0"/>
              <a:t>das </a:t>
            </a:r>
            <a:r>
              <a:rPr lang="pt-PT" dirty="0" smtClean="0"/>
              <a:t>práticas </a:t>
            </a:r>
            <a:r>
              <a:rPr lang="pt-PT" dirty="0" smtClean="0"/>
              <a:t>empresariais, privatização dos serviços públicos, cortes orçamentais, remoção de barreiras comerciais e abertura dos mercados financeiros e cambiais </a:t>
            </a:r>
            <a:endParaRPr lang="pt-PT" dirty="0"/>
          </a:p>
        </p:txBody>
      </p:sp>
    </p:spTree>
    <p:extLst>
      <p:ext uri="{BB962C8B-B14F-4D97-AF65-F5344CB8AC3E}">
        <p14:creationId xmlns:p14="http://schemas.microsoft.com/office/powerpoint/2010/main" val="7472318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PT" b="1" dirty="0"/>
              <a:t>CAPACIDADE DO ESTADO e SÉC.XXI: GLOBALIZAÇÃO “NEOLIBERAL”</a:t>
            </a:r>
            <a:endParaRPr lang="pt-PT" dirty="0"/>
          </a:p>
        </p:txBody>
      </p:sp>
      <p:sp>
        <p:nvSpPr>
          <p:cNvPr id="3" name="Marcador de Posição de Conteúdo 2"/>
          <p:cNvSpPr>
            <a:spLocks noGrp="1"/>
          </p:cNvSpPr>
          <p:nvPr>
            <p:ph idx="1"/>
          </p:nvPr>
        </p:nvSpPr>
        <p:spPr/>
        <p:txBody>
          <a:bodyPr>
            <a:normAutofit/>
          </a:bodyPr>
          <a:lstStyle/>
          <a:p>
            <a:pPr marL="0" indent="0">
              <a:buNone/>
            </a:pPr>
            <a:r>
              <a:rPr lang="pt-PT" dirty="0" smtClean="0"/>
              <a:t>-» implicações para a capacidade dos Estados agirem de forma desenvolvimentista: </a:t>
            </a:r>
          </a:p>
          <a:p>
            <a:pPr marL="514350" indent="-514350">
              <a:buAutoNum type="arabicParenR"/>
            </a:pPr>
            <a:r>
              <a:rPr lang="pt-PT" dirty="0" smtClean="0"/>
              <a:t>Maior mobilidade de capital e abertura económica aumentou o poder das elites económicas face às autoridades estatais</a:t>
            </a:r>
          </a:p>
          <a:p>
            <a:pPr marL="514350" indent="-514350">
              <a:buAutoNum type="arabicParenR"/>
            </a:pPr>
            <a:r>
              <a:rPr lang="pt-PT" dirty="0" smtClean="0"/>
              <a:t>Esta mudança de poder ajudou ao declínio das competências organizacionais para taxar e redistribuir recursos</a:t>
            </a:r>
          </a:p>
          <a:p>
            <a:pPr marL="514350" indent="-514350">
              <a:buAutoNum type="arabicParenR"/>
            </a:pPr>
            <a:r>
              <a:rPr lang="pt-PT" dirty="0" smtClean="0"/>
              <a:t>Maior mobilidade de capital afectou também a incrustação -» laços entre Estados e empresas transnacionais têm dificuldade em crescer em torno de um projecto comum de desenvolvimento nacional</a:t>
            </a:r>
          </a:p>
        </p:txBody>
      </p:sp>
    </p:spTree>
    <p:extLst>
      <p:ext uri="{BB962C8B-B14F-4D97-AF65-F5344CB8AC3E}">
        <p14:creationId xmlns:p14="http://schemas.microsoft.com/office/powerpoint/2010/main" val="10968795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PT" b="1" dirty="0"/>
              <a:t>CAPACIDADE DO ESTADO e SÉC.XXI: GLOBALIZAÇÃO “NEOLIBERAL”</a:t>
            </a:r>
            <a:endParaRPr lang="pt-PT" dirty="0"/>
          </a:p>
        </p:txBody>
      </p:sp>
      <p:sp>
        <p:nvSpPr>
          <p:cNvPr id="3" name="Marcador de Posição de Conteúdo 2"/>
          <p:cNvSpPr>
            <a:spLocks noGrp="1"/>
          </p:cNvSpPr>
          <p:nvPr>
            <p:ph idx="1"/>
          </p:nvPr>
        </p:nvSpPr>
        <p:spPr/>
        <p:txBody>
          <a:bodyPr/>
          <a:lstStyle/>
          <a:p>
            <a:pPr marL="0" indent="0">
              <a:buNone/>
            </a:pPr>
            <a:r>
              <a:rPr lang="pt-PT" dirty="0" smtClean="0"/>
              <a:t>4) Movimento </a:t>
            </a:r>
            <a:r>
              <a:rPr lang="pt-PT" dirty="0"/>
              <a:t>de capitais flexível também molda o alcance territorial dos Estados -» cidades globais emergem como motores do sistema económico mundial e a concentração espacial do sector financeiro e de serviços torna-se mais ligado à concentração de investimentos públicos em infraestrutura nessas zonas urbanas</a:t>
            </a:r>
          </a:p>
          <a:p>
            <a:pPr marL="0" indent="0">
              <a:buNone/>
            </a:pPr>
            <a:r>
              <a:rPr lang="pt-PT" dirty="0" smtClean="0"/>
              <a:t>5) Cortes </a:t>
            </a:r>
            <a:r>
              <a:rPr lang="pt-PT" dirty="0"/>
              <a:t>orçamentais e privatização de serviços estatais reduziram a provisão de serviços sociais logo afectando a segunda dimensão do desenvolvimento inclusivo</a:t>
            </a:r>
          </a:p>
          <a:p>
            <a:pPr marL="0" indent="0">
              <a:buNone/>
            </a:pPr>
            <a:endParaRPr lang="pt-PT" dirty="0"/>
          </a:p>
        </p:txBody>
      </p:sp>
    </p:spTree>
    <p:extLst>
      <p:ext uri="{BB962C8B-B14F-4D97-AF65-F5344CB8AC3E}">
        <p14:creationId xmlns:p14="http://schemas.microsoft.com/office/powerpoint/2010/main" val="15069331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PT" b="1" dirty="0"/>
              <a:t>CAPACIDADE DO ESTADO e SÉC.XXI: </a:t>
            </a:r>
            <a:r>
              <a:rPr lang="pt-PT" b="1" dirty="0" smtClean="0"/>
              <a:t>DEMOCRATIZAÇÃO</a:t>
            </a:r>
            <a:endParaRPr lang="pt-PT" dirty="0"/>
          </a:p>
        </p:txBody>
      </p:sp>
      <p:sp>
        <p:nvSpPr>
          <p:cNvPr id="3" name="Marcador de Posição de Conteúdo 2"/>
          <p:cNvSpPr>
            <a:spLocks noGrp="1"/>
          </p:cNvSpPr>
          <p:nvPr>
            <p:ph idx="1"/>
          </p:nvPr>
        </p:nvSpPr>
        <p:spPr/>
        <p:txBody>
          <a:bodyPr/>
          <a:lstStyle/>
          <a:p>
            <a:pPr marL="0" indent="0">
              <a:buNone/>
            </a:pPr>
            <a:r>
              <a:rPr lang="pt-PT" dirty="0" smtClean="0"/>
              <a:t>-» Em contextos democráticos, os cidadãos, as legislaturas e políticos eleitos fazem grandes pressões junto dos burocratas para que prestem contas da sua actividade e que sejam mais transparentes</a:t>
            </a:r>
          </a:p>
          <a:p>
            <a:pPr marL="0" indent="0">
              <a:buNone/>
            </a:pPr>
            <a:r>
              <a:rPr lang="pt-PT" dirty="0" smtClean="0"/>
              <a:t>-» num regime democrático, as autoridades públicas têm que engajar com um número mais vasto de actores quando toma decisões e as tenta implementar</a:t>
            </a:r>
          </a:p>
          <a:p>
            <a:pPr marL="0" indent="0">
              <a:buNone/>
            </a:pPr>
            <a:r>
              <a:rPr lang="pt-PT" dirty="0" smtClean="0"/>
              <a:t>-» democratização não leva necessariamente a uma maior capacidade do Estado para o desenvolvimento inclusivo -» o pluralismo democrático pode pôr em causa uma performance do Estado mais coerente e efectiva</a:t>
            </a:r>
          </a:p>
        </p:txBody>
      </p:sp>
    </p:spTree>
    <p:extLst>
      <p:ext uri="{BB962C8B-B14F-4D97-AF65-F5344CB8AC3E}">
        <p14:creationId xmlns:p14="http://schemas.microsoft.com/office/powerpoint/2010/main" val="22543015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PT" b="1" dirty="0"/>
              <a:t>CAPACIDADE DO ESTADO e SÉC.XXI: </a:t>
            </a:r>
            <a:r>
              <a:rPr lang="pt-PT" b="1" dirty="0" smtClean="0"/>
              <a:t>DEMOCRATIZAÇÃO</a:t>
            </a:r>
            <a:endParaRPr lang="pt-PT" dirty="0"/>
          </a:p>
        </p:txBody>
      </p:sp>
      <p:sp>
        <p:nvSpPr>
          <p:cNvPr id="3" name="Marcador de Posição de Conteúdo 2"/>
          <p:cNvSpPr>
            <a:spLocks noGrp="1"/>
          </p:cNvSpPr>
          <p:nvPr>
            <p:ph idx="1"/>
          </p:nvPr>
        </p:nvSpPr>
        <p:spPr/>
        <p:txBody>
          <a:bodyPr>
            <a:normAutofit/>
          </a:bodyPr>
          <a:lstStyle/>
          <a:p>
            <a:pPr marL="0" indent="0">
              <a:buNone/>
            </a:pPr>
            <a:r>
              <a:rPr lang="pt-PT" dirty="0" smtClean="0"/>
              <a:t>-» </a:t>
            </a:r>
            <a:r>
              <a:rPr lang="pt-PT" dirty="0" smtClean="0"/>
              <a:t>porque a necessidade de responder a um grupo muito maior de actores sociais </a:t>
            </a:r>
            <a:r>
              <a:rPr lang="pt-PT" dirty="0" err="1" smtClean="0"/>
              <a:t>empoderados</a:t>
            </a:r>
            <a:r>
              <a:rPr lang="pt-PT" dirty="0" smtClean="0"/>
              <a:t> com a democratização pode </a:t>
            </a:r>
            <a:r>
              <a:rPr lang="pt-PT" dirty="0" smtClean="0"/>
              <a:t>levar o Estado a esticar as suas </a:t>
            </a:r>
            <a:r>
              <a:rPr lang="pt-PT" dirty="0" smtClean="0"/>
              <a:t>capacidades organizacionais </a:t>
            </a:r>
            <a:r>
              <a:rPr lang="pt-PT" dirty="0" smtClean="0"/>
              <a:t>ao </a:t>
            </a:r>
            <a:r>
              <a:rPr lang="pt-PT" dirty="0" smtClean="0"/>
              <a:t>máximo, </a:t>
            </a:r>
            <a:r>
              <a:rPr lang="pt-PT" dirty="0" smtClean="0"/>
              <a:t>podendo gerar </a:t>
            </a:r>
            <a:r>
              <a:rPr lang="pt-PT" dirty="0" smtClean="0"/>
              <a:t>incoerência e fragmentação </a:t>
            </a:r>
            <a:endParaRPr lang="pt-PT" dirty="0" smtClean="0"/>
          </a:p>
          <a:p>
            <a:pPr marL="0" indent="0">
              <a:buNone/>
            </a:pPr>
            <a:r>
              <a:rPr lang="pt-PT" dirty="0" smtClean="0"/>
              <a:t>-» </a:t>
            </a:r>
            <a:r>
              <a:rPr lang="pt-PT" dirty="0" smtClean="0"/>
              <a:t>em particular, a democracia pode limitar a habilidade dos membros do Estado tomarem decisões difíceis que possam ser necessárias para uma estratégia de desenvolvimento centrada no </a:t>
            </a:r>
            <a:r>
              <a:rPr lang="pt-PT" dirty="0" smtClean="0"/>
              <a:t>crescimento – centralização versus descentralização</a:t>
            </a:r>
            <a:endParaRPr lang="pt-PT" dirty="0" smtClean="0"/>
          </a:p>
          <a:p>
            <a:pPr marL="0" indent="0">
              <a:buNone/>
            </a:pPr>
            <a:endParaRPr lang="pt-PT" dirty="0"/>
          </a:p>
        </p:txBody>
      </p:sp>
    </p:spTree>
    <p:extLst>
      <p:ext uri="{BB962C8B-B14F-4D97-AF65-F5344CB8AC3E}">
        <p14:creationId xmlns:p14="http://schemas.microsoft.com/office/powerpoint/2010/main" val="163382093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pt-PT" b="1" dirty="0"/>
              <a:t>CAPACIDADE DO ESTADO e SÉC.XXI: DEMOCRATIZAÇÃO</a:t>
            </a:r>
            <a:endParaRPr lang="en-GB" dirty="0"/>
          </a:p>
        </p:txBody>
      </p:sp>
      <p:sp>
        <p:nvSpPr>
          <p:cNvPr id="3" name="Content Placeholder 2"/>
          <p:cNvSpPr>
            <a:spLocks noGrp="1"/>
          </p:cNvSpPr>
          <p:nvPr>
            <p:ph idx="1"/>
          </p:nvPr>
        </p:nvSpPr>
        <p:spPr/>
        <p:txBody>
          <a:bodyPr/>
          <a:lstStyle/>
          <a:p>
            <a:pPr marL="0" indent="0">
              <a:buNone/>
            </a:pPr>
            <a:r>
              <a:rPr lang="pt-PT" dirty="0"/>
              <a:t>-» porque a necessidade de ganhar eleições para a sobrevivência política </a:t>
            </a:r>
            <a:r>
              <a:rPr lang="pt-PT" dirty="0" err="1"/>
              <a:t>afecta</a:t>
            </a:r>
            <a:r>
              <a:rPr lang="pt-PT" dirty="0"/>
              <a:t> o tipo de </a:t>
            </a:r>
            <a:r>
              <a:rPr lang="pt-PT" dirty="0" err="1"/>
              <a:t>projectos</a:t>
            </a:r>
            <a:r>
              <a:rPr lang="pt-PT" dirty="0"/>
              <a:t> de desenvolvimento que os eleitos escolhem para implementação – ciclos eleitorais –  o sistema partidário enfrenta novos movimentos sociais</a:t>
            </a:r>
          </a:p>
          <a:p>
            <a:pPr marL="0" indent="0">
              <a:buNone/>
            </a:pPr>
            <a:r>
              <a:rPr lang="pt-PT" dirty="0"/>
              <a:t>-» não significa necessariamente que democratização enfraquece a capacidade do Estado mas qual o seu efeito dependerá da resposta baseada no contexto específico sintonizado com a incrustação do Estado e o equilíbrio de poder entre diferentes grupos sociais organizados</a:t>
            </a:r>
          </a:p>
          <a:p>
            <a:endParaRPr lang="en-GB" dirty="0"/>
          </a:p>
        </p:txBody>
      </p:sp>
    </p:spTree>
    <p:extLst>
      <p:ext uri="{BB962C8B-B14F-4D97-AF65-F5344CB8AC3E}">
        <p14:creationId xmlns:p14="http://schemas.microsoft.com/office/powerpoint/2010/main" val="3840513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38151"/>
            <a:ext cx="10515600" cy="844550"/>
          </a:xfrm>
        </p:spPr>
        <p:txBody>
          <a:bodyPr/>
          <a:lstStyle/>
          <a:p>
            <a:pPr algn="ctr"/>
            <a:r>
              <a:rPr lang="pt-PT" dirty="0" smtClean="0"/>
              <a:t> </a:t>
            </a:r>
            <a:r>
              <a:rPr lang="pt-PT" b="1" dirty="0" smtClean="0"/>
              <a:t>(</a:t>
            </a:r>
            <a:r>
              <a:rPr lang="pt-PT" b="1" dirty="0" smtClean="0"/>
              <a:t>LOWNDES &amp; ROBERTS, 2013)</a:t>
            </a:r>
            <a:endParaRPr lang="pt-PT" b="1" dirty="0"/>
          </a:p>
        </p:txBody>
      </p:sp>
      <p:pic>
        <p:nvPicPr>
          <p:cNvPr id="4" name="Content Placeholder 3"/>
          <p:cNvPicPr>
            <a:picLocks noGrp="1" noChangeAspect="1"/>
          </p:cNvPicPr>
          <p:nvPr>
            <p:ph idx="1"/>
          </p:nvPr>
        </p:nvPicPr>
        <p:blipFill>
          <a:blip r:embed="rId2"/>
          <a:stretch>
            <a:fillRect/>
          </a:stretch>
        </p:blipFill>
        <p:spPr>
          <a:xfrm>
            <a:off x="838200" y="1282701"/>
            <a:ext cx="10515600" cy="5486399"/>
          </a:xfrm>
          <a:prstGeom prst="rect">
            <a:avLst/>
          </a:prstGeom>
        </p:spPr>
      </p:pic>
    </p:spTree>
    <p:extLst>
      <p:ext uri="{BB962C8B-B14F-4D97-AF65-F5344CB8AC3E}">
        <p14:creationId xmlns:p14="http://schemas.microsoft.com/office/powerpoint/2010/main" val="26409064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pt-PT" b="1" dirty="0" smtClean="0"/>
              <a:t>OPEN BUDGET INITIATIVE</a:t>
            </a:r>
            <a:endParaRPr lang="pt-PT" b="1" dirty="0"/>
          </a:p>
        </p:txBody>
      </p:sp>
      <p:pic>
        <p:nvPicPr>
          <p:cNvPr id="4" name="Content Placeholder 3">
            <a:hlinkClick r:id="rId2"/>
          </p:cNvPr>
          <p:cNvPicPr>
            <a:picLocks noGrp="1" noChangeAspect="1"/>
          </p:cNvPicPr>
          <p:nvPr>
            <p:ph idx="1"/>
          </p:nvPr>
        </p:nvPicPr>
        <p:blipFill>
          <a:blip r:embed="rId3"/>
          <a:stretch>
            <a:fillRect/>
          </a:stretch>
        </p:blipFill>
        <p:spPr>
          <a:xfrm>
            <a:off x="3073400" y="2743200"/>
            <a:ext cx="5816599" cy="1955800"/>
          </a:xfrm>
          <a:prstGeom prst="rect">
            <a:avLst/>
          </a:prstGeom>
        </p:spPr>
      </p:pic>
    </p:spTree>
    <p:extLst>
      <p:ext uri="{BB962C8B-B14F-4D97-AF65-F5344CB8AC3E}">
        <p14:creationId xmlns:p14="http://schemas.microsoft.com/office/powerpoint/2010/main" val="282271861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PT" b="1" dirty="0"/>
              <a:t>CAPACIDADE DO ESTADO e SÉC.XXI: </a:t>
            </a:r>
            <a:r>
              <a:rPr lang="pt-PT" b="1" dirty="0" smtClean="0"/>
              <a:t/>
            </a:r>
            <a:br>
              <a:rPr lang="pt-PT" b="1" dirty="0" smtClean="0"/>
            </a:br>
            <a:r>
              <a:rPr lang="pt-PT" b="1" dirty="0" smtClean="0"/>
              <a:t>NOVA ORDEM MUNDIAL</a:t>
            </a:r>
            <a:endParaRPr lang="pt-PT" dirty="0"/>
          </a:p>
        </p:txBody>
      </p:sp>
      <p:sp>
        <p:nvSpPr>
          <p:cNvPr id="3" name="Marcador de Posição de Conteúdo 2"/>
          <p:cNvSpPr>
            <a:spLocks noGrp="1"/>
          </p:cNvSpPr>
          <p:nvPr>
            <p:ph idx="1"/>
          </p:nvPr>
        </p:nvSpPr>
        <p:spPr/>
        <p:txBody>
          <a:bodyPr>
            <a:normAutofit fontScale="92500" lnSpcReduction="20000"/>
          </a:bodyPr>
          <a:lstStyle/>
          <a:p>
            <a:pPr marL="0" indent="0">
              <a:buNone/>
            </a:pPr>
            <a:r>
              <a:rPr lang="pt-PT" dirty="0" smtClean="0"/>
              <a:t>-» Mudanças na ordem internacional também molda a capacidade do Estado contemporâneo</a:t>
            </a:r>
          </a:p>
          <a:p>
            <a:pPr marL="0" indent="0">
              <a:buNone/>
            </a:pPr>
            <a:r>
              <a:rPr lang="pt-PT" dirty="0" smtClean="0"/>
              <a:t>-» </a:t>
            </a:r>
            <a:r>
              <a:rPr lang="pt-PT" dirty="0" smtClean="0"/>
              <a:t>instituições </a:t>
            </a:r>
            <a:r>
              <a:rPr lang="pt-PT" dirty="0" smtClean="0"/>
              <a:t>regionais como a UE, ASEAN ou MERCOSUR que estabelecem quadros legais e reguladores que </a:t>
            </a:r>
            <a:r>
              <a:rPr lang="pt-PT" dirty="0" err="1" smtClean="0"/>
              <a:t>preconfiguram</a:t>
            </a:r>
            <a:r>
              <a:rPr lang="pt-PT" dirty="0"/>
              <a:t> </a:t>
            </a:r>
            <a:r>
              <a:rPr lang="pt-PT" dirty="0" smtClean="0"/>
              <a:t>– por vezes mesmo reduzem – a escolha das políticas públicas disponíveis para os governos nacionais </a:t>
            </a:r>
            <a:endParaRPr lang="pt-PT" dirty="0" smtClean="0"/>
          </a:p>
          <a:p>
            <a:pPr marL="0" indent="0">
              <a:buNone/>
            </a:pPr>
            <a:r>
              <a:rPr lang="pt-PT" dirty="0" smtClean="0"/>
              <a:t>-»</a:t>
            </a:r>
            <a:r>
              <a:rPr lang="pt-PT" dirty="0"/>
              <a:t> </a:t>
            </a:r>
            <a:r>
              <a:rPr lang="pt-PT" dirty="0" smtClean="0"/>
              <a:t>quadros </a:t>
            </a:r>
            <a:r>
              <a:rPr lang="pt-PT" dirty="0"/>
              <a:t>institucionais globais (União Europeia, Organização Mundial do Comércio, Acordo de Parceria Transatlântica de Comércio e Investimento UE-EUA, NATO, </a:t>
            </a:r>
            <a:r>
              <a:rPr lang="pt-PT" dirty="0" smtClean="0"/>
              <a:t>FMI</a:t>
            </a:r>
            <a:r>
              <a:rPr lang="pt-PT" dirty="0"/>
              <a:t>)</a:t>
            </a:r>
            <a:endParaRPr lang="pt-PT" dirty="0" smtClean="0"/>
          </a:p>
          <a:p>
            <a:pPr marL="0" indent="0">
              <a:buNone/>
            </a:pPr>
            <a:r>
              <a:rPr lang="pt-PT" dirty="0" smtClean="0"/>
              <a:t>-» emergência </a:t>
            </a:r>
            <a:r>
              <a:rPr lang="pt-PT" dirty="0" smtClean="0"/>
              <a:t>de </a:t>
            </a:r>
            <a:r>
              <a:rPr lang="pt-PT" dirty="0" smtClean="0"/>
              <a:t>uma </a:t>
            </a:r>
            <a:r>
              <a:rPr lang="pt-PT" dirty="0" smtClean="0"/>
              <a:t>nova ordem global </a:t>
            </a:r>
            <a:r>
              <a:rPr lang="pt-PT" dirty="0" smtClean="0"/>
              <a:t>multipolar com novos </a:t>
            </a:r>
            <a:r>
              <a:rPr lang="pt-PT" dirty="0" err="1" smtClean="0"/>
              <a:t>actores</a:t>
            </a:r>
            <a:r>
              <a:rPr lang="pt-PT" dirty="0" smtClean="0"/>
              <a:t> </a:t>
            </a:r>
            <a:r>
              <a:rPr lang="pt-PT" dirty="0" smtClean="0"/>
              <a:t>-» tem consequências ao nível das capacidades desenvolvimentistas dos Estados no chamado Sul Global – BRICS e outros como parceiros comerciais e de </a:t>
            </a:r>
            <a:r>
              <a:rPr lang="pt-PT" dirty="0" smtClean="0"/>
              <a:t>investimento</a:t>
            </a:r>
            <a:endParaRPr lang="pt-PT" dirty="0"/>
          </a:p>
        </p:txBody>
      </p:sp>
    </p:spTree>
    <p:extLst>
      <p:ext uri="{BB962C8B-B14F-4D97-AF65-F5344CB8AC3E}">
        <p14:creationId xmlns:p14="http://schemas.microsoft.com/office/powerpoint/2010/main" val="344414284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PT" b="1" dirty="0"/>
              <a:t>CAPACIDADE DO ESTADO e SÉC.XXI: </a:t>
            </a:r>
            <a:br>
              <a:rPr lang="pt-PT" b="1" dirty="0"/>
            </a:br>
            <a:r>
              <a:rPr lang="pt-PT" b="1" dirty="0"/>
              <a:t>NOVA ORDEM MUNDIAL</a:t>
            </a:r>
            <a:endParaRPr lang="pt-PT" dirty="0"/>
          </a:p>
        </p:txBody>
      </p:sp>
      <p:sp>
        <p:nvSpPr>
          <p:cNvPr id="3" name="Marcador de Posição de Conteúdo 2"/>
          <p:cNvSpPr>
            <a:spLocks noGrp="1"/>
          </p:cNvSpPr>
          <p:nvPr>
            <p:ph idx="1"/>
          </p:nvPr>
        </p:nvSpPr>
        <p:spPr/>
        <p:txBody>
          <a:bodyPr/>
          <a:lstStyle/>
          <a:p>
            <a:pPr marL="0" indent="0">
              <a:buNone/>
            </a:pPr>
            <a:r>
              <a:rPr lang="pt-PT" dirty="0" smtClean="0"/>
              <a:t>-» principalmente impacto da China e outros países asiáticos – </a:t>
            </a:r>
          </a:p>
          <a:p>
            <a:pPr marL="0" indent="0">
              <a:buNone/>
            </a:pPr>
            <a:r>
              <a:rPr lang="pt-PT" dirty="0" smtClean="0"/>
              <a:t>-» abre novos espaços para negociação para além dos EUA ou UE e estabelece novas parcerias internacionais para as elites locais –</a:t>
            </a:r>
          </a:p>
          <a:p>
            <a:pPr marL="0" indent="0">
              <a:buNone/>
            </a:pPr>
            <a:r>
              <a:rPr lang="pt-PT" dirty="0" smtClean="0"/>
              <a:t>-» como a nova ordem multipolar afecta as capacidades dos Estado em países em desenvolvimento a título individual é algo que merece mais análise </a:t>
            </a:r>
            <a:r>
              <a:rPr lang="pt-PT" dirty="0" smtClean="0"/>
              <a:t>– Estado capitalista?</a:t>
            </a:r>
          </a:p>
          <a:p>
            <a:pPr marL="0" indent="0">
              <a:buNone/>
            </a:pPr>
            <a:r>
              <a:rPr lang="pt-PT" dirty="0" smtClean="0"/>
              <a:t>-»</a:t>
            </a:r>
            <a:r>
              <a:rPr lang="pt-PT" dirty="0"/>
              <a:t> </a:t>
            </a:r>
            <a:r>
              <a:rPr lang="pt-PT" dirty="0" smtClean="0"/>
              <a:t>“</a:t>
            </a:r>
            <a:r>
              <a:rPr lang="pt-PT" dirty="0"/>
              <a:t>Boa Governação Out</a:t>
            </a:r>
            <a:r>
              <a:rPr lang="pt-PT" dirty="0" smtClean="0"/>
              <a:t>” – mas que governação? </a:t>
            </a:r>
            <a:endParaRPr lang="pt-PT" dirty="0"/>
          </a:p>
          <a:p>
            <a:pPr marL="0" indent="0">
              <a:buNone/>
            </a:pPr>
            <a:endParaRPr lang="pt-PT" dirty="0"/>
          </a:p>
        </p:txBody>
      </p:sp>
    </p:spTree>
    <p:extLst>
      <p:ext uri="{BB962C8B-B14F-4D97-AF65-F5344CB8AC3E}">
        <p14:creationId xmlns:p14="http://schemas.microsoft.com/office/powerpoint/2010/main" val="425134288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algn="ctr"/>
            <a:r>
              <a:rPr lang="pt-PT" altLang="pt-PT" b="1" dirty="0" smtClean="0"/>
              <a:t>PEOPLE´S CENTURY</a:t>
            </a:r>
          </a:p>
        </p:txBody>
      </p:sp>
      <p:pic>
        <p:nvPicPr>
          <p:cNvPr id="3075" name="Content Placeholder 3">
            <a:hlinkClick r:id="rId2"/>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4079875" y="2420938"/>
            <a:ext cx="4032250" cy="2303462"/>
          </a:xfrm>
        </p:spPr>
      </p:pic>
    </p:spTree>
    <p:extLst>
      <p:ext uri="{BB962C8B-B14F-4D97-AF65-F5344CB8AC3E}">
        <p14:creationId xmlns:p14="http://schemas.microsoft.com/office/powerpoint/2010/main" val="130600036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PT" sz="4000" b="1" dirty="0"/>
              <a:t>SUCESSO SUL-COREANO</a:t>
            </a:r>
          </a:p>
        </p:txBody>
      </p:sp>
      <p:sp>
        <p:nvSpPr>
          <p:cNvPr id="3" name="Marcador de Posição de Conteúdo 2"/>
          <p:cNvSpPr>
            <a:spLocks noGrp="1"/>
          </p:cNvSpPr>
          <p:nvPr>
            <p:ph idx="1"/>
          </p:nvPr>
        </p:nvSpPr>
        <p:spPr/>
        <p:txBody>
          <a:bodyPr/>
          <a:lstStyle/>
          <a:p>
            <a:r>
              <a:rPr lang="pt-PT" dirty="0" smtClean="0"/>
              <a:t>11ª Economia Mundial</a:t>
            </a:r>
          </a:p>
          <a:p>
            <a:r>
              <a:rPr lang="pt-PT" dirty="0" smtClean="0"/>
              <a:t>Membro dos G-20</a:t>
            </a:r>
          </a:p>
          <a:p>
            <a:r>
              <a:rPr lang="pt-PT" dirty="0" smtClean="0"/>
              <a:t>2º País Asiático na OCDE (1996)</a:t>
            </a:r>
          </a:p>
          <a:p>
            <a:r>
              <a:rPr lang="pt-PT" dirty="0" smtClean="0"/>
              <a:t>2º País Asiático doador da OCDE-CAD (2010)</a:t>
            </a:r>
          </a:p>
          <a:p>
            <a:r>
              <a:rPr lang="pt-PT" dirty="0" smtClean="0"/>
              <a:t>15º Índice de Desenvolvimento Humano do PNUD</a:t>
            </a:r>
            <a:endParaRPr lang="pt-PT" dirty="0"/>
          </a:p>
        </p:txBody>
      </p:sp>
    </p:spTree>
    <p:extLst>
      <p:ext uri="{BB962C8B-B14F-4D97-AF65-F5344CB8AC3E}">
        <p14:creationId xmlns:p14="http://schemas.microsoft.com/office/powerpoint/2010/main" val="413128177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PT" sz="4000" b="1" dirty="0"/>
              <a:t>SUCESSO SUL-COREANO: COMO?</a:t>
            </a:r>
          </a:p>
        </p:txBody>
      </p:sp>
      <p:sp>
        <p:nvSpPr>
          <p:cNvPr id="3" name="Marcador de Posição de Conteúdo 2"/>
          <p:cNvSpPr>
            <a:spLocks noGrp="1"/>
          </p:cNvSpPr>
          <p:nvPr>
            <p:ph idx="1"/>
          </p:nvPr>
        </p:nvSpPr>
        <p:spPr/>
        <p:txBody>
          <a:bodyPr>
            <a:normAutofit/>
          </a:bodyPr>
          <a:lstStyle/>
          <a:p>
            <a:pPr marL="514350" indent="-514350">
              <a:buAutoNum type="arabicParenR"/>
            </a:pPr>
            <a:r>
              <a:rPr lang="pt-PT" dirty="0" smtClean="0"/>
              <a:t>Níveis elevados de investimento industrial, canalização estratégica de recursos financeiros para indústrias chave, e exposição selectiva de indústrias domésticas à competição internacional;</a:t>
            </a:r>
          </a:p>
          <a:p>
            <a:pPr marL="514350" indent="-514350">
              <a:buAutoNum type="arabicParenR"/>
            </a:pPr>
            <a:r>
              <a:rPr lang="pt-PT" dirty="0" smtClean="0"/>
              <a:t>Sistema de “socialização do risco privado”: Estado garante investimento privado necessário para a política de industrialização nacional.</a:t>
            </a:r>
          </a:p>
          <a:p>
            <a:endParaRPr lang="pt-PT" dirty="0"/>
          </a:p>
        </p:txBody>
      </p:sp>
    </p:spTree>
    <p:extLst>
      <p:ext uri="{BB962C8B-B14F-4D97-AF65-F5344CB8AC3E}">
        <p14:creationId xmlns:p14="http://schemas.microsoft.com/office/powerpoint/2010/main" val="203959672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pPr algn="ctr"/>
            <a:r>
              <a:rPr lang="pt-PT" sz="4000" b="1" dirty="0"/>
              <a:t>SUCESSO SUL-COREANO: </a:t>
            </a:r>
            <a:br>
              <a:rPr lang="pt-PT" sz="4000" b="1" dirty="0"/>
            </a:br>
            <a:r>
              <a:rPr lang="pt-PT" sz="4000" b="1" dirty="0"/>
              <a:t>CONTROLO ESTATAL DO CAPITAL</a:t>
            </a:r>
          </a:p>
        </p:txBody>
      </p:sp>
      <p:sp>
        <p:nvSpPr>
          <p:cNvPr id="3" name="Marcador de Posição de Conteúdo 2"/>
          <p:cNvSpPr>
            <a:spLocks noGrp="1"/>
          </p:cNvSpPr>
          <p:nvPr>
            <p:ph idx="1"/>
          </p:nvPr>
        </p:nvSpPr>
        <p:spPr/>
        <p:txBody>
          <a:bodyPr>
            <a:normAutofit/>
          </a:bodyPr>
          <a:lstStyle/>
          <a:p>
            <a:r>
              <a:rPr lang="pt-PT" dirty="0" smtClean="0"/>
              <a:t>Controlo Estatal do Sector Financeiro – poder sobre a selecção de indústrias estratégicas e selecção de quem  investe  via controlo de licenças;</a:t>
            </a:r>
          </a:p>
          <a:p>
            <a:r>
              <a:rPr lang="pt-PT" dirty="0" smtClean="0"/>
              <a:t>Controlo Estatal de preços e salários (a repressão dos movimentos laborais), concessão de benefícios fiscais, incentivos financeiros, informações sobre as condições de mercado e à existência de um sistema fiscal eficiente;</a:t>
            </a:r>
          </a:p>
          <a:p>
            <a:endParaRPr lang="pt-PT" dirty="0"/>
          </a:p>
        </p:txBody>
      </p:sp>
    </p:spTree>
    <p:extLst>
      <p:ext uri="{BB962C8B-B14F-4D97-AF65-F5344CB8AC3E}">
        <p14:creationId xmlns:p14="http://schemas.microsoft.com/office/powerpoint/2010/main" val="104586050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PT" b="1" dirty="0" smtClean="0"/>
              <a:t>ESTADO DESENVOLVIMENTISTA </a:t>
            </a:r>
            <a:br>
              <a:rPr lang="pt-PT" b="1" dirty="0" smtClean="0"/>
            </a:br>
            <a:r>
              <a:rPr lang="pt-PT" b="1" dirty="0" smtClean="0"/>
              <a:t>SUL-COREANO</a:t>
            </a:r>
            <a:endParaRPr lang="pt-PT" b="1" dirty="0"/>
          </a:p>
        </p:txBody>
      </p:sp>
      <p:sp>
        <p:nvSpPr>
          <p:cNvPr id="3" name="Marcador de Posição de Conteúdo 2"/>
          <p:cNvSpPr>
            <a:spLocks noGrp="1"/>
          </p:cNvSpPr>
          <p:nvPr>
            <p:ph idx="1"/>
          </p:nvPr>
        </p:nvSpPr>
        <p:spPr/>
        <p:txBody>
          <a:bodyPr>
            <a:normAutofit/>
          </a:bodyPr>
          <a:lstStyle/>
          <a:p>
            <a:r>
              <a:rPr lang="pt-PT" dirty="0" smtClean="0"/>
              <a:t>Duas Características:</a:t>
            </a:r>
          </a:p>
          <a:p>
            <a:r>
              <a:rPr lang="pt-PT" dirty="0" smtClean="0"/>
              <a:t>1) A autonomia de acção por parte da burocracia para desenhar as políticas industriais de que o país precisava;</a:t>
            </a:r>
          </a:p>
          <a:p>
            <a:r>
              <a:rPr lang="pt-PT" dirty="0" smtClean="0"/>
              <a:t>2) A cooperação entre o Estado e as empresas (grupos económicos conhecidos em coreano como </a:t>
            </a:r>
            <a:r>
              <a:rPr lang="pt-PT" i="1" dirty="0" err="1" smtClean="0"/>
              <a:t>chaebol</a:t>
            </a:r>
            <a:r>
              <a:rPr lang="pt-PT" dirty="0" smtClean="0"/>
              <a:t>) era forte destinada a desenvolver objectivos estratégicos nacionais e implementá-los de forma eficaz.</a:t>
            </a:r>
            <a:endParaRPr lang="pt-PT" dirty="0"/>
          </a:p>
        </p:txBody>
      </p:sp>
    </p:spTree>
    <p:extLst>
      <p:ext uri="{BB962C8B-B14F-4D97-AF65-F5344CB8AC3E}">
        <p14:creationId xmlns:p14="http://schemas.microsoft.com/office/powerpoint/2010/main" val="270129596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 INVESTIGAÇÃO</a:t>
            </a:r>
            <a:endParaRPr lang="en-GB" b="1" dirty="0"/>
          </a:p>
        </p:txBody>
      </p:sp>
      <p:pic>
        <p:nvPicPr>
          <p:cNvPr id="4" name="Content Placeholder 3">
            <a:hlinkClick r:id="rId2"/>
          </p:cNvPr>
          <p:cNvPicPr>
            <a:picLocks noGrp="1" noChangeAspect="1"/>
          </p:cNvPicPr>
          <p:nvPr>
            <p:ph idx="1"/>
          </p:nvPr>
        </p:nvPicPr>
        <p:blipFill>
          <a:blip r:embed="rId3"/>
          <a:stretch>
            <a:fillRect/>
          </a:stretch>
        </p:blipFill>
        <p:spPr>
          <a:xfrm>
            <a:off x="4454525" y="2172494"/>
            <a:ext cx="3105150" cy="609600"/>
          </a:xfrm>
          <a:prstGeom prst="rect">
            <a:avLst/>
          </a:prstGeom>
        </p:spPr>
      </p:pic>
      <p:pic>
        <p:nvPicPr>
          <p:cNvPr id="5" name="Picture 4">
            <a:hlinkClick r:id="rId4"/>
          </p:cNvPr>
          <p:cNvPicPr>
            <a:picLocks noChangeAspect="1"/>
          </p:cNvPicPr>
          <p:nvPr/>
        </p:nvPicPr>
        <p:blipFill>
          <a:blip r:embed="rId5"/>
          <a:stretch>
            <a:fillRect/>
          </a:stretch>
        </p:blipFill>
        <p:spPr>
          <a:xfrm>
            <a:off x="4419600" y="3263900"/>
            <a:ext cx="3352800" cy="809625"/>
          </a:xfrm>
          <a:prstGeom prst="rect">
            <a:avLst/>
          </a:prstGeom>
        </p:spPr>
      </p:pic>
      <p:pic>
        <p:nvPicPr>
          <p:cNvPr id="6" name="Picture 5">
            <a:hlinkClick r:id="rId6"/>
          </p:cNvPr>
          <p:cNvPicPr>
            <a:picLocks noChangeAspect="1"/>
          </p:cNvPicPr>
          <p:nvPr/>
        </p:nvPicPr>
        <p:blipFill>
          <a:blip r:embed="rId7"/>
          <a:stretch>
            <a:fillRect/>
          </a:stretch>
        </p:blipFill>
        <p:spPr>
          <a:xfrm>
            <a:off x="4394200" y="4733925"/>
            <a:ext cx="3771900" cy="742950"/>
          </a:xfrm>
          <a:prstGeom prst="rect">
            <a:avLst/>
          </a:prstGeom>
        </p:spPr>
      </p:pic>
    </p:spTree>
    <p:extLst>
      <p:ext uri="{BB962C8B-B14F-4D97-AF65-F5344CB8AC3E}">
        <p14:creationId xmlns:p14="http://schemas.microsoft.com/office/powerpoint/2010/main" val="3907417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 DOUGLAS NORTH (1990)</a:t>
            </a:r>
            <a:br>
              <a:rPr lang="en-GB" b="1" dirty="0" smtClean="0"/>
            </a:br>
            <a:r>
              <a:rPr lang="en-GB" b="1" dirty="0" smtClean="0"/>
              <a:t>Nobel </a:t>
            </a:r>
            <a:r>
              <a:rPr lang="en-GB" b="1" dirty="0" err="1" smtClean="0"/>
              <a:t>Economia</a:t>
            </a:r>
            <a:r>
              <a:rPr lang="en-GB" b="1" dirty="0" smtClean="0"/>
              <a:t> 1993</a:t>
            </a:r>
            <a:endParaRPr lang="en-GB" b="1" dirty="0"/>
          </a:p>
        </p:txBody>
      </p:sp>
      <p:pic>
        <p:nvPicPr>
          <p:cNvPr id="4" name="Content Placeholder 3"/>
          <p:cNvPicPr>
            <a:picLocks noGrp="1" noChangeAspect="1"/>
          </p:cNvPicPr>
          <p:nvPr>
            <p:ph idx="1"/>
          </p:nvPr>
        </p:nvPicPr>
        <p:blipFill>
          <a:blip r:embed="rId2"/>
          <a:stretch>
            <a:fillRect/>
          </a:stretch>
        </p:blipFill>
        <p:spPr>
          <a:xfrm>
            <a:off x="4686300" y="2273300"/>
            <a:ext cx="2374900" cy="3746500"/>
          </a:xfrm>
          <a:prstGeom prst="rect">
            <a:avLst/>
          </a:prstGeom>
        </p:spPr>
      </p:pic>
    </p:spTree>
    <p:extLst>
      <p:ext uri="{BB962C8B-B14F-4D97-AF65-F5344CB8AC3E}">
        <p14:creationId xmlns:p14="http://schemas.microsoft.com/office/powerpoint/2010/main" val="15349527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pt-PT" b="1" dirty="0" smtClean="0"/>
              <a:t>DARON ACEMOGLU &amp; JAMES ROBINSON (2013)</a:t>
            </a:r>
            <a:endParaRPr lang="pt-PT" b="1" dirty="0"/>
          </a:p>
        </p:txBody>
      </p:sp>
      <p:pic>
        <p:nvPicPr>
          <p:cNvPr id="4" name="Content Placeholder 3">
            <a:hlinkClick r:id="rId2"/>
          </p:cNvPr>
          <p:cNvPicPr>
            <a:picLocks noGrp="1" noChangeAspect="1"/>
          </p:cNvPicPr>
          <p:nvPr>
            <p:ph idx="1"/>
          </p:nvPr>
        </p:nvPicPr>
        <p:blipFill>
          <a:blip r:embed="rId3"/>
          <a:stretch>
            <a:fillRect/>
          </a:stretch>
        </p:blipFill>
        <p:spPr>
          <a:xfrm>
            <a:off x="4394200" y="1825625"/>
            <a:ext cx="3378199" cy="4351338"/>
          </a:xfrm>
          <a:prstGeom prst="rect">
            <a:avLst/>
          </a:prstGeom>
        </p:spPr>
      </p:pic>
    </p:spTree>
    <p:extLst>
      <p:ext uri="{BB962C8B-B14F-4D97-AF65-F5344CB8AC3E}">
        <p14:creationId xmlns:p14="http://schemas.microsoft.com/office/powerpoint/2010/main" val="30906095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 </a:t>
            </a:r>
            <a:r>
              <a:rPr lang="en-GB" b="1" dirty="0" smtClean="0"/>
              <a:t>INSTITUIÇÕES, ESTADO E DESENVOLVIMENTO</a:t>
            </a:r>
            <a:endParaRPr lang="en-GB" b="1" dirty="0"/>
          </a:p>
        </p:txBody>
      </p:sp>
      <p:sp>
        <p:nvSpPr>
          <p:cNvPr id="3" name="Content Placeholder 2"/>
          <p:cNvSpPr>
            <a:spLocks noGrp="1"/>
          </p:cNvSpPr>
          <p:nvPr>
            <p:ph idx="1"/>
          </p:nvPr>
        </p:nvSpPr>
        <p:spPr/>
        <p:txBody>
          <a:bodyPr>
            <a:normAutofit/>
          </a:bodyPr>
          <a:lstStyle/>
          <a:p>
            <a:pPr marL="0" indent="0">
              <a:buNone/>
            </a:pPr>
            <a:r>
              <a:rPr lang="en-GB" dirty="0" smtClean="0"/>
              <a:t>-» </a:t>
            </a:r>
            <a:r>
              <a:rPr lang="en-GB" dirty="0" err="1" smtClean="0"/>
              <a:t>Objectivo</a:t>
            </a:r>
            <a:r>
              <a:rPr lang="en-GB" dirty="0" smtClean="0"/>
              <a:t> de </a:t>
            </a:r>
            <a:r>
              <a:rPr lang="en-GB" dirty="0" err="1" smtClean="0"/>
              <a:t>quem</a:t>
            </a:r>
            <a:r>
              <a:rPr lang="en-GB" dirty="0" smtClean="0"/>
              <a:t> </a:t>
            </a:r>
            <a:r>
              <a:rPr lang="en-GB" dirty="0" err="1" smtClean="0"/>
              <a:t>trabalha</a:t>
            </a:r>
            <a:r>
              <a:rPr lang="en-GB" dirty="0" smtClean="0"/>
              <a:t> </a:t>
            </a:r>
            <a:r>
              <a:rPr lang="en-GB" dirty="0" err="1" smtClean="0"/>
              <a:t>sobre</a:t>
            </a:r>
            <a:r>
              <a:rPr lang="en-GB" dirty="0"/>
              <a:t> </a:t>
            </a:r>
            <a:r>
              <a:rPr lang="en-GB" dirty="0" err="1" smtClean="0"/>
              <a:t>desenvolvimento</a:t>
            </a:r>
            <a:r>
              <a:rPr lang="en-GB" dirty="0" smtClean="0"/>
              <a:t>:  </a:t>
            </a:r>
          </a:p>
          <a:p>
            <a:pPr marL="0" indent="0">
              <a:buNone/>
            </a:pPr>
            <a:endParaRPr lang="en-GB" dirty="0" smtClean="0"/>
          </a:p>
          <a:p>
            <a:pPr marL="0" indent="0">
              <a:buNone/>
            </a:pPr>
            <a:r>
              <a:rPr lang="en-GB" dirty="0" err="1" smtClean="0"/>
              <a:t>Identificação</a:t>
            </a:r>
            <a:r>
              <a:rPr lang="en-GB" dirty="0" smtClean="0"/>
              <a:t> </a:t>
            </a:r>
            <a:r>
              <a:rPr lang="en-GB" dirty="0" smtClean="0"/>
              <a:t>dos </a:t>
            </a:r>
            <a:r>
              <a:rPr lang="en-GB" dirty="0" err="1" smtClean="0"/>
              <a:t>tipos</a:t>
            </a:r>
            <a:r>
              <a:rPr lang="en-GB" dirty="0" smtClean="0"/>
              <a:t> de </a:t>
            </a:r>
            <a:r>
              <a:rPr lang="en-GB" dirty="0" err="1" smtClean="0"/>
              <a:t>Estados</a:t>
            </a:r>
            <a:r>
              <a:rPr lang="en-GB" dirty="0" smtClean="0"/>
              <a:t> e </a:t>
            </a:r>
            <a:r>
              <a:rPr lang="en-GB" dirty="0" smtClean="0"/>
              <a:t>das </a:t>
            </a:r>
            <a:r>
              <a:rPr lang="en-GB" dirty="0" err="1" smtClean="0"/>
              <a:t>respectivas</a:t>
            </a:r>
            <a:r>
              <a:rPr lang="en-GB" dirty="0" smtClean="0"/>
              <a:t> </a:t>
            </a:r>
            <a:r>
              <a:rPr lang="en-GB" dirty="0" err="1" smtClean="0"/>
              <a:t>configurações</a:t>
            </a:r>
            <a:r>
              <a:rPr lang="en-GB" dirty="0" smtClean="0"/>
              <a:t> que </a:t>
            </a:r>
            <a:r>
              <a:rPr lang="en-GB" dirty="0" err="1" smtClean="0"/>
              <a:t>estão</a:t>
            </a:r>
            <a:r>
              <a:rPr lang="en-GB" dirty="0" smtClean="0"/>
              <a:t> </a:t>
            </a:r>
            <a:r>
              <a:rPr lang="en-GB" dirty="0" err="1" smtClean="0"/>
              <a:t>na</a:t>
            </a:r>
            <a:r>
              <a:rPr lang="en-GB" dirty="0" smtClean="0"/>
              <a:t> base do </a:t>
            </a:r>
            <a:r>
              <a:rPr lang="en-GB" dirty="0" err="1" smtClean="0"/>
              <a:t>seu</a:t>
            </a:r>
            <a:r>
              <a:rPr lang="en-GB" dirty="0" smtClean="0"/>
              <a:t> </a:t>
            </a:r>
            <a:r>
              <a:rPr lang="en-GB" dirty="0" err="1" smtClean="0"/>
              <a:t>funcionamento</a:t>
            </a:r>
            <a:r>
              <a:rPr lang="en-GB" dirty="0" smtClean="0"/>
              <a:t> e que </a:t>
            </a:r>
            <a:r>
              <a:rPr lang="en-GB" dirty="0" err="1" smtClean="0"/>
              <a:t>ajudam</a:t>
            </a:r>
            <a:r>
              <a:rPr lang="en-GB" dirty="0" smtClean="0"/>
              <a:t> a </a:t>
            </a:r>
            <a:r>
              <a:rPr lang="en-GB" dirty="0" err="1" smtClean="0"/>
              <a:t>promover</a:t>
            </a:r>
            <a:r>
              <a:rPr lang="en-GB" dirty="0" smtClean="0"/>
              <a:t> o </a:t>
            </a:r>
            <a:r>
              <a:rPr lang="en-GB" dirty="0" err="1" smtClean="0"/>
              <a:t>desenvolvimento</a:t>
            </a:r>
            <a:r>
              <a:rPr lang="en-GB" dirty="0" smtClean="0"/>
              <a:t> </a:t>
            </a:r>
            <a:r>
              <a:rPr lang="en-GB" dirty="0" err="1" smtClean="0"/>
              <a:t>inclusivo</a:t>
            </a:r>
            <a:r>
              <a:rPr lang="en-GB" dirty="0" smtClean="0"/>
              <a:t> </a:t>
            </a:r>
            <a:endParaRPr lang="en-GB" dirty="0" smtClean="0"/>
          </a:p>
          <a:p>
            <a:pPr marL="0" indent="0">
              <a:buNone/>
            </a:pPr>
            <a:endParaRPr lang="en-GB" dirty="0" smtClean="0"/>
          </a:p>
          <a:p>
            <a:pPr marL="0" indent="0">
              <a:buNone/>
            </a:pPr>
            <a:r>
              <a:rPr lang="en-GB" dirty="0" smtClean="0"/>
              <a:t>-» </a:t>
            </a:r>
            <a:r>
              <a:rPr lang="en-GB" dirty="0" err="1" smtClean="0"/>
              <a:t>desenvolvimento</a:t>
            </a:r>
            <a:r>
              <a:rPr lang="en-GB" dirty="0" smtClean="0"/>
              <a:t> </a:t>
            </a:r>
            <a:r>
              <a:rPr lang="en-GB" dirty="0" err="1" smtClean="0"/>
              <a:t>inclusivo</a:t>
            </a:r>
            <a:r>
              <a:rPr lang="en-GB" dirty="0"/>
              <a:t> </a:t>
            </a:r>
            <a:r>
              <a:rPr lang="en-GB" dirty="0" err="1" smtClean="0"/>
              <a:t>como</a:t>
            </a:r>
            <a:r>
              <a:rPr lang="en-GB" dirty="0" smtClean="0"/>
              <a:t> </a:t>
            </a:r>
            <a:r>
              <a:rPr lang="en-GB" dirty="0" err="1" smtClean="0"/>
              <a:t>expansão</a:t>
            </a:r>
            <a:r>
              <a:rPr lang="en-GB" dirty="0" smtClean="0"/>
              <a:t> das </a:t>
            </a:r>
            <a:r>
              <a:rPr lang="en-GB" dirty="0" err="1" smtClean="0"/>
              <a:t>capacidades</a:t>
            </a:r>
            <a:r>
              <a:rPr lang="en-GB" dirty="0" smtClean="0"/>
              <a:t> </a:t>
            </a:r>
            <a:r>
              <a:rPr lang="en-GB" dirty="0" err="1" smtClean="0"/>
              <a:t>humanas</a:t>
            </a:r>
            <a:r>
              <a:rPr lang="en-GB" dirty="0" smtClean="0"/>
              <a:t> (Sen) -» </a:t>
            </a:r>
            <a:r>
              <a:rPr lang="en-GB" dirty="0" err="1" smtClean="0"/>
              <a:t>distribuição</a:t>
            </a:r>
            <a:r>
              <a:rPr lang="en-GB" dirty="0" smtClean="0"/>
              <a:t> </a:t>
            </a:r>
            <a:r>
              <a:rPr lang="en-GB" dirty="0" err="1" smtClean="0"/>
              <a:t>equitativa</a:t>
            </a:r>
            <a:r>
              <a:rPr lang="en-GB" dirty="0" smtClean="0"/>
              <a:t> de </a:t>
            </a:r>
            <a:r>
              <a:rPr lang="en-GB" dirty="0" err="1" smtClean="0"/>
              <a:t>benefícios</a:t>
            </a:r>
            <a:r>
              <a:rPr lang="en-GB" dirty="0" smtClean="0"/>
              <a:t> </a:t>
            </a:r>
            <a:r>
              <a:rPr lang="en-GB" dirty="0" err="1" smtClean="0"/>
              <a:t>sociais</a:t>
            </a:r>
            <a:r>
              <a:rPr lang="en-GB" dirty="0" smtClean="0"/>
              <a:t> e </a:t>
            </a:r>
            <a:r>
              <a:rPr lang="en-GB" dirty="0" err="1" smtClean="0"/>
              <a:t>materiais</a:t>
            </a:r>
            <a:r>
              <a:rPr lang="en-GB" dirty="0" smtClean="0"/>
              <a:t> </a:t>
            </a:r>
            <a:r>
              <a:rPr lang="en-GB" dirty="0" err="1" smtClean="0"/>
              <a:t>pelos</a:t>
            </a:r>
            <a:r>
              <a:rPr lang="en-GB" dirty="0" smtClean="0"/>
              <a:t> </a:t>
            </a:r>
            <a:r>
              <a:rPr lang="en-GB" dirty="0" err="1" smtClean="0"/>
              <a:t>vários</a:t>
            </a:r>
            <a:r>
              <a:rPr lang="en-GB" dirty="0" smtClean="0"/>
              <a:t> </a:t>
            </a:r>
            <a:r>
              <a:rPr lang="en-GB" dirty="0" err="1" smtClean="0"/>
              <a:t>grupos</a:t>
            </a:r>
            <a:r>
              <a:rPr lang="en-GB" dirty="0"/>
              <a:t> </a:t>
            </a:r>
            <a:r>
              <a:rPr lang="en-GB" dirty="0" smtClean="0"/>
              <a:t>e </a:t>
            </a:r>
            <a:r>
              <a:rPr lang="en-GB" dirty="0" err="1" smtClean="0"/>
              <a:t>categorias</a:t>
            </a:r>
            <a:r>
              <a:rPr lang="en-GB" dirty="0" smtClean="0"/>
              <a:t> </a:t>
            </a:r>
            <a:r>
              <a:rPr lang="en-GB" dirty="0" err="1" smtClean="0"/>
              <a:t>sociais</a:t>
            </a:r>
            <a:endParaRPr lang="en-GB" dirty="0" smtClean="0"/>
          </a:p>
          <a:p>
            <a:pPr marL="0" indent="0">
              <a:buNone/>
            </a:pPr>
            <a:endParaRPr lang="en-GB" dirty="0" smtClean="0"/>
          </a:p>
          <a:p>
            <a:endParaRPr lang="en-GB" dirty="0"/>
          </a:p>
        </p:txBody>
      </p:sp>
    </p:spTree>
    <p:extLst>
      <p:ext uri="{BB962C8B-B14F-4D97-AF65-F5344CB8AC3E}">
        <p14:creationId xmlns:p14="http://schemas.microsoft.com/office/powerpoint/2010/main" val="41529116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 </a:t>
            </a:r>
            <a:r>
              <a:rPr lang="en-GB" b="1" dirty="0" smtClean="0"/>
              <a:t>INSTITUIÇÕES, ESTADO </a:t>
            </a:r>
            <a:r>
              <a:rPr lang="en-GB" b="1" dirty="0" smtClean="0"/>
              <a:t>E </a:t>
            </a:r>
            <a:r>
              <a:rPr lang="en-GB" b="1" dirty="0" smtClean="0"/>
              <a:t>DESENVOLVIMENTO</a:t>
            </a:r>
            <a:endParaRPr lang="en-GB" b="1" dirty="0"/>
          </a:p>
        </p:txBody>
      </p:sp>
      <p:sp>
        <p:nvSpPr>
          <p:cNvPr id="3" name="Content Placeholder 2"/>
          <p:cNvSpPr>
            <a:spLocks noGrp="1"/>
          </p:cNvSpPr>
          <p:nvPr>
            <p:ph idx="1"/>
          </p:nvPr>
        </p:nvSpPr>
        <p:spPr>
          <a:xfrm>
            <a:off x="838200" y="1825625"/>
            <a:ext cx="10515600" cy="4676776"/>
          </a:xfrm>
        </p:spPr>
        <p:txBody>
          <a:bodyPr>
            <a:normAutofit fontScale="92500" lnSpcReduction="20000"/>
          </a:bodyPr>
          <a:lstStyle/>
          <a:p>
            <a:pPr marL="0" indent="0">
              <a:buNone/>
            </a:pPr>
            <a:r>
              <a:rPr lang="en-GB" dirty="0" smtClean="0"/>
              <a:t>-» Com </a:t>
            </a:r>
            <a:r>
              <a:rPr lang="en-GB" dirty="0" err="1" smtClean="0"/>
              <a:t>esta</a:t>
            </a:r>
            <a:r>
              <a:rPr lang="en-GB" dirty="0" smtClean="0"/>
              <a:t> nova </a:t>
            </a:r>
            <a:r>
              <a:rPr lang="en-GB" dirty="0" err="1" smtClean="0"/>
              <a:t>escola</a:t>
            </a:r>
            <a:r>
              <a:rPr lang="en-GB" dirty="0" smtClean="0"/>
              <a:t> </a:t>
            </a:r>
            <a:r>
              <a:rPr lang="en-GB" dirty="0" err="1" smtClean="0"/>
              <a:t>económica</a:t>
            </a:r>
            <a:r>
              <a:rPr lang="en-GB" dirty="0" smtClean="0"/>
              <a:t> – </a:t>
            </a:r>
            <a:r>
              <a:rPr lang="en-GB" dirty="0" err="1"/>
              <a:t>I</a:t>
            </a:r>
            <a:r>
              <a:rPr lang="en-GB" dirty="0" err="1" smtClean="0"/>
              <a:t>nstitucionalismo</a:t>
            </a:r>
            <a:r>
              <a:rPr lang="en-GB" dirty="0" smtClean="0"/>
              <a:t> </a:t>
            </a:r>
            <a:r>
              <a:rPr lang="en-GB" dirty="0" err="1"/>
              <a:t>E</a:t>
            </a:r>
            <a:r>
              <a:rPr lang="en-GB" dirty="0" err="1" smtClean="0"/>
              <a:t>conómico</a:t>
            </a:r>
            <a:r>
              <a:rPr lang="en-GB" dirty="0" smtClean="0"/>
              <a:t> - </a:t>
            </a:r>
            <a:r>
              <a:rPr lang="en-GB" dirty="0" err="1" smtClean="0"/>
              <a:t>os</a:t>
            </a:r>
            <a:r>
              <a:rPr lang="en-GB" dirty="0" smtClean="0"/>
              <a:t> </a:t>
            </a:r>
            <a:r>
              <a:rPr lang="en-GB" dirty="0" err="1"/>
              <a:t>e</a:t>
            </a:r>
            <a:r>
              <a:rPr lang="en-GB" dirty="0" err="1" smtClean="0"/>
              <a:t>conomistas</a:t>
            </a:r>
            <a:r>
              <a:rPr lang="en-GB" dirty="0" smtClean="0"/>
              <a:t> </a:t>
            </a:r>
            <a:r>
              <a:rPr lang="en-GB" dirty="0" err="1" smtClean="0"/>
              <a:t>têm</a:t>
            </a:r>
            <a:r>
              <a:rPr lang="en-GB" dirty="0" smtClean="0"/>
              <a:t>-se </a:t>
            </a:r>
            <a:r>
              <a:rPr lang="en-GB" dirty="0" err="1" smtClean="0"/>
              <a:t>preocupado</a:t>
            </a:r>
            <a:r>
              <a:rPr lang="en-GB" dirty="0" smtClean="0"/>
              <a:t> </a:t>
            </a:r>
            <a:r>
              <a:rPr lang="en-GB" dirty="0" err="1" smtClean="0"/>
              <a:t>essencialmente</a:t>
            </a:r>
            <a:r>
              <a:rPr lang="en-GB" dirty="0" smtClean="0"/>
              <a:t> </a:t>
            </a:r>
            <a:r>
              <a:rPr lang="en-GB" dirty="0" err="1" smtClean="0"/>
              <a:t>em</a:t>
            </a:r>
            <a:r>
              <a:rPr lang="en-GB" dirty="0" smtClean="0"/>
              <a:t> </a:t>
            </a:r>
            <a:r>
              <a:rPr lang="en-GB" dirty="0" err="1" smtClean="0"/>
              <a:t>estudar</a:t>
            </a:r>
            <a:r>
              <a:rPr lang="en-GB" dirty="0" smtClean="0"/>
              <a:t> </a:t>
            </a:r>
            <a:r>
              <a:rPr lang="en-GB" dirty="0" err="1" smtClean="0"/>
              <a:t>como</a:t>
            </a:r>
            <a:r>
              <a:rPr lang="en-GB" dirty="0" smtClean="0"/>
              <a:t> o Estado e as </a:t>
            </a:r>
            <a:r>
              <a:rPr lang="en-GB" dirty="0" err="1" smtClean="0"/>
              <a:t>suas</a:t>
            </a:r>
            <a:r>
              <a:rPr lang="en-GB" dirty="0" smtClean="0"/>
              <a:t> </a:t>
            </a:r>
            <a:r>
              <a:rPr lang="en-GB" dirty="0" err="1" smtClean="0"/>
              <a:t>instituições</a:t>
            </a:r>
            <a:r>
              <a:rPr lang="en-GB" dirty="0" smtClean="0"/>
              <a:t> </a:t>
            </a:r>
            <a:r>
              <a:rPr lang="en-GB" dirty="0" err="1" smtClean="0"/>
              <a:t>podem</a:t>
            </a:r>
            <a:r>
              <a:rPr lang="en-GB" dirty="0" smtClean="0"/>
              <a:t> </a:t>
            </a:r>
            <a:r>
              <a:rPr lang="en-GB" dirty="0" err="1" smtClean="0"/>
              <a:t>implementar</a:t>
            </a:r>
            <a:r>
              <a:rPr lang="en-GB" dirty="0" smtClean="0"/>
              <a:t> (</a:t>
            </a:r>
            <a:r>
              <a:rPr lang="en-GB" dirty="0" err="1" smtClean="0"/>
              <a:t>ou</a:t>
            </a:r>
            <a:r>
              <a:rPr lang="en-GB" dirty="0" smtClean="0"/>
              <a:t> </a:t>
            </a:r>
            <a:r>
              <a:rPr lang="en-GB" dirty="0" err="1" smtClean="0"/>
              <a:t>não</a:t>
            </a:r>
            <a:r>
              <a:rPr lang="en-GB" dirty="0" smtClean="0"/>
              <a:t> </a:t>
            </a:r>
            <a:r>
              <a:rPr lang="en-GB" dirty="0" err="1" smtClean="0"/>
              <a:t>implementam</a:t>
            </a:r>
            <a:r>
              <a:rPr lang="en-GB" dirty="0" smtClean="0"/>
              <a:t>) </a:t>
            </a:r>
            <a:r>
              <a:rPr lang="en-GB" dirty="0" err="1" smtClean="0"/>
              <a:t>políticas</a:t>
            </a:r>
            <a:r>
              <a:rPr lang="en-GB" dirty="0" smtClean="0"/>
              <a:t> </a:t>
            </a:r>
            <a:r>
              <a:rPr lang="en-GB" dirty="0" err="1" smtClean="0"/>
              <a:t>públicas</a:t>
            </a:r>
            <a:r>
              <a:rPr lang="en-GB" dirty="0" smtClean="0"/>
              <a:t> (</a:t>
            </a:r>
            <a:r>
              <a:rPr lang="en-GB" dirty="0" err="1" smtClean="0"/>
              <a:t>económicas</a:t>
            </a:r>
            <a:r>
              <a:rPr lang="en-GB" dirty="0" smtClean="0"/>
              <a:t>) que </a:t>
            </a:r>
            <a:r>
              <a:rPr lang="en-GB" dirty="0" err="1" smtClean="0"/>
              <a:t>promovam</a:t>
            </a:r>
            <a:r>
              <a:rPr lang="en-GB" dirty="0" smtClean="0"/>
              <a:t> o </a:t>
            </a:r>
            <a:r>
              <a:rPr lang="en-GB" dirty="0" err="1" smtClean="0"/>
              <a:t>desenvolvimento</a:t>
            </a:r>
            <a:r>
              <a:rPr lang="en-GB" dirty="0" smtClean="0"/>
              <a:t> </a:t>
            </a:r>
            <a:r>
              <a:rPr lang="en-GB" dirty="0" err="1" smtClean="0"/>
              <a:t>inclusivo</a:t>
            </a:r>
            <a:r>
              <a:rPr lang="en-GB" dirty="0" smtClean="0"/>
              <a:t>  via </a:t>
            </a:r>
            <a:r>
              <a:rPr lang="en-GB" dirty="0" err="1" smtClean="0"/>
              <a:t>crescimento</a:t>
            </a:r>
            <a:r>
              <a:rPr lang="en-GB" dirty="0" smtClean="0"/>
              <a:t> </a:t>
            </a:r>
            <a:r>
              <a:rPr lang="en-GB" dirty="0" err="1" smtClean="0"/>
              <a:t>económico</a:t>
            </a:r>
            <a:r>
              <a:rPr lang="en-GB" dirty="0" smtClean="0"/>
              <a:t>, </a:t>
            </a:r>
            <a:r>
              <a:rPr lang="en-GB" dirty="0" err="1" smtClean="0"/>
              <a:t>redistribuição</a:t>
            </a:r>
            <a:r>
              <a:rPr lang="en-GB" dirty="0" smtClean="0"/>
              <a:t> e </a:t>
            </a:r>
            <a:r>
              <a:rPr lang="en-GB" dirty="0" err="1" smtClean="0"/>
              <a:t>provisão</a:t>
            </a:r>
            <a:r>
              <a:rPr lang="en-GB" dirty="0" smtClean="0"/>
              <a:t> de </a:t>
            </a:r>
            <a:r>
              <a:rPr lang="en-GB" dirty="0" err="1" smtClean="0"/>
              <a:t>serviços</a:t>
            </a:r>
            <a:r>
              <a:rPr lang="en-GB" dirty="0" smtClean="0"/>
              <a:t> </a:t>
            </a:r>
            <a:r>
              <a:rPr lang="en-GB" dirty="0" err="1" smtClean="0"/>
              <a:t>sociais</a:t>
            </a:r>
            <a:r>
              <a:rPr lang="en-GB" dirty="0" smtClean="0"/>
              <a:t> (</a:t>
            </a:r>
            <a:r>
              <a:rPr lang="en-GB" dirty="0" err="1" smtClean="0"/>
              <a:t>educação</a:t>
            </a:r>
            <a:r>
              <a:rPr lang="en-GB" dirty="0" smtClean="0"/>
              <a:t>, </a:t>
            </a:r>
            <a:r>
              <a:rPr lang="en-GB" dirty="0" err="1" smtClean="0"/>
              <a:t>saúde</a:t>
            </a:r>
            <a:r>
              <a:rPr lang="en-GB" dirty="0" smtClean="0"/>
              <a:t>, </a:t>
            </a:r>
            <a:r>
              <a:rPr lang="en-GB" dirty="0" err="1" smtClean="0"/>
              <a:t>etc</a:t>
            </a:r>
            <a:r>
              <a:rPr lang="en-GB" dirty="0" smtClean="0"/>
              <a:t>) -» </a:t>
            </a:r>
          </a:p>
          <a:p>
            <a:pPr marL="0" indent="0">
              <a:buNone/>
            </a:pPr>
            <a:r>
              <a:rPr lang="en-GB" dirty="0" smtClean="0"/>
              <a:t>-» </a:t>
            </a:r>
            <a:r>
              <a:rPr lang="en-GB" dirty="0" err="1" smtClean="0"/>
              <a:t>Emergência</a:t>
            </a:r>
            <a:r>
              <a:rPr lang="en-GB" dirty="0" smtClean="0"/>
              <a:t> de </a:t>
            </a:r>
            <a:r>
              <a:rPr lang="en-GB" dirty="0" err="1" smtClean="0"/>
              <a:t>novos</a:t>
            </a:r>
            <a:r>
              <a:rPr lang="en-GB" dirty="0" smtClean="0"/>
              <a:t> </a:t>
            </a:r>
            <a:r>
              <a:rPr lang="pt-PT" dirty="0"/>
              <a:t>c</a:t>
            </a:r>
            <a:r>
              <a:rPr lang="pt-PT" dirty="0" smtClean="0"/>
              <a:t>onceitos </a:t>
            </a:r>
            <a:r>
              <a:rPr lang="pt-PT" dirty="0"/>
              <a:t>como “Estados </a:t>
            </a:r>
            <a:r>
              <a:rPr lang="pt-PT" dirty="0" smtClean="0"/>
              <a:t>Desenvolvimentistas</a:t>
            </a:r>
            <a:r>
              <a:rPr lang="pt-PT" dirty="0"/>
              <a:t>”, “Estados frágeis” ou “Estados Falhados” ou “Estados em Crise” </a:t>
            </a:r>
            <a:r>
              <a:rPr lang="pt-PT" dirty="0" smtClean="0"/>
              <a:t>-» tendem </a:t>
            </a:r>
            <a:r>
              <a:rPr lang="pt-PT" dirty="0"/>
              <a:t>a </a:t>
            </a:r>
            <a:r>
              <a:rPr lang="pt-PT" dirty="0" smtClean="0"/>
              <a:t>olhar, em geral, </a:t>
            </a:r>
            <a:r>
              <a:rPr lang="pt-PT" dirty="0"/>
              <a:t>para o Estado como um todo indiferenciado sem perceber a sua complexidade interna de </a:t>
            </a:r>
            <a:r>
              <a:rPr lang="pt-PT" dirty="0" smtClean="0"/>
              <a:t>funcionamento e que influencia o desenho e implementação de políticas públicas bem como o seu sucesso ou insucesso</a:t>
            </a:r>
          </a:p>
          <a:p>
            <a:pPr marL="0" indent="0">
              <a:buNone/>
            </a:pPr>
            <a:r>
              <a:rPr lang="pt-PT" dirty="0" smtClean="0"/>
              <a:t>-» </a:t>
            </a:r>
            <a:r>
              <a:rPr lang="pt-PT" dirty="0"/>
              <a:t>estes conceitos exploram pouco como o processo de decisão e implementação de políticas públicas está sujeito a lutas de poder entre vários </a:t>
            </a:r>
            <a:r>
              <a:rPr lang="pt-PT" dirty="0" err="1"/>
              <a:t>actores</a:t>
            </a:r>
            <a:r>
              <a:rPr lang="pt-PT" dirty="0"/>
              <a:t> políticos dentro e fora da máquina estatal</a:t>
            </a:r>
          </a:p>
          <a:p>
            <a:pPr marL="0" indent="0">
              <a:buNone/>
            </a:pPr>
            <a:endParaRPr lang="pt-PT" dirty="0"/>
          </a:p>
          <a:p>
            <a:pPr marL="0" indent="0">
              <a:buNone/>
            </a:pPr>
            <a:endParaRPr lang="en-GB" dirty="0" smtClean="0"/>
          </a:p>
        </p:txBody>
      </p:sp>
    </p:spTree>
    <p:extLst>
      <p:ext uri="{BB962C8B-B14F-4D97-AF65-F5344CB8AC3E}">
        <p14:creationId xmlns:p14="http://schemas.microsoft.com/office/powerpoint/2010/main" val="39074911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1261</TotalTime>
  <Words>4759</Words>
  <Application>Microsoft Office PowerPoint</Application>
  <PresentationFormat>Widescreen</PresentationFormat>
  <Paragraphs>222</Paragraphs>
  <Slides>58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58</vt:i4>
      </vt:variant>
    </vt:vector>
  </HeadingPairs>
  <TitlesOfParts>
    <vt:vector size="62" baseType="lpstr">
      <vt:lpstr>Arial</vt:lpstr>
      <vt:lpstr>Calibri</vt:lpstr>
      <vt:lpstr>Calibri Light</vt:lpstr>
      <vt:lpstr>Office Theme</vt:lpstr>
      <vt:lpstr>Estado, Instituições e Política</vt:lpstr>
      <vt:lpstr> KARL POLANYI</vt:lpstr>
      <vt:lpstr> O QUE SÃO INSTITUIÇÕES?</vt:lpstr>
      <vt:lpstr>(LOWNDES &amp; ROBERTS, 2013)</vt:lpstr>
      <vt:lpstr> (LOWNDES &amp; ROBERTS, 2013)</vt:lpstr>
      <vt:lpstr> DOUGLAS NORTH (1990) Nobel Economia 1993</vt:lpstr>
      <vt:lpstr>DARON ACEMOGLU &amp; JAMES ROBINSON (2013)</vt:lpstr>
      <vt:lpstr> INSTITUIÇÕES, ESTADO E DESENVOLVIMENTO</vt:lpstr>
      <vt:lpstr> INSTITUIÇÕES, ESTADO E DESENVOLVIMENTO</vt:lpstr>
      <vt:lpstr>CAPACIDADE DO ESTADO</vt:lpstr>
      <vt:lpstr> CAPACIDADE DO ESTADO</vt:lpstr>
      <vt:lpstr>CAPACIDADE DO ESTADO</vt:lpstr>
      <vt:lpstr>1. COMPETÊNCIA ORGANIZACIONAL DO ESTADO </vt:lpstr>
      <vt:lpstr>1. COMPETÊNCIA ORGANIZACIONAL DO ESTADO: CRÍTICA</vt:lpstr>
      <vt:lpstr>A EMERGÊNCIA DA AGENDA DA BOA GOVERNAÇÃO </vt:lpstr>
      <vt:lpstr>A EMERGÊNCIA DA AGENDA DA BOA GOVERNAÇÃO </vt:lpstr>
      <vt:lpstr>A EMERGÊNCIA DA AGENDA DA BOA GOVERNAÇÃO </vt:lpstr>
      <vt:lpstr>A EMERGÊNCIA DA AGENDA DA BOA GOVERNAÇÃO </vt:lpstr>
      <vt:lpstr>UE e BOA GOVERNAÇÃO </vt:lpstr>
      <vt:lpstr>UE e BOA GOVERNAÇÃO: CRÍTICA </vt:lpstr>
      <vt:lpstr>UE e BOA GOVERNAÇÃO: CRÍTICA</vt:lpstr>
      <vt:lpstr> UE e BOA GOVERNAÇÃO: CRÍTICA</vt:lpstr>
      <vt:lpstr>UE e BOA GOVERNAÇÃO: CRÍTICA</vt:lpstr>
      <vt:lpstr> REDES CLIENTELARES E PESSOAIS NO ESTADO</vt:lpstr>
      <vt:lpstr>2. INCRUSTAÇÃO ESTADO-SOCIEDADE</vt:lpstr>
      <vt:lpstr>2. INCRUSTAÇÃO ESTADO-SOCIEDADE</vt:lpstr>
      <vt:lpstr>2. INCRUSTAÇÃO ESTADO-SOCIEDADE</vt:lpstr>
      <vt:lpstr>INSTITUIÇÕES, PACTOS POLÍTICOS E MUDANÇA</vt:lpstr>
      <vt:lpstr>INSTITUIÇÕES, PACTOS POLÍTICOS E MUDANÇA</vt:lpstr>
      <vt:lpstr>INSTITUIÇÕES,PACTOS POLÍTICOS E MUDANÇA</vt:lpstr>
      <vt:lpstr>2. INCRUSTAÇÃO ESTADO-SOCIEDADE</vt:lpstr>
      <vt:lpstr>2. INCRUSTAÇÃO ESTADO-SOCIEDADE</vt:lpstr>
      <vt:lpstr>2. INCRUSTAÇÃO ESTADO-SOCIEDADE</vt:lpstr>
      <vt:lpstr>LEGITIMIDADE E IDEIAS</vt:lpstr>
      <vt:lpstr> 3. ALCANCE TERRITORIAL DO ESTADO</vt:lpstr>
      <vt:lpstr> CAPACIDADE DO ESTADO E HISTÓRIA</vt:lpstr>
      <vt:lpstr>CAPACIDADE DO ESTADO E HISTÓRIA</vt:lpstr>
      <vt:lpstr>CAPACIDADE DO ESTADO E HISTÓRIA</vt:lpstr>
      <vt:lpstr>CAPACIDADE DO ESTADO E HISTÓRIA</vt:lpstr>
      <vt:lpstr>CAPACIDADE DO ESTADO E HISTÓRIA</vt:lpstr>
      <vt:lpstr>PROCESSO DE RASTREAMENTO </vt:lpstr>
      <vt:lpstr>PowerPoint Presentation</vt:lpstr>
      <vt:lpstr>CAPACIDADE DO ESTADO e SÉC.XXI</vt:lpstr>
      <vt:lpstr>CAPACIDADE DO ESTADO e SÉC.XXI: GLOBALIZAÇÃO “NEOLIBERAL”</vt:lpstr>
      <vt:lpstr>CAPACIDADE DO ESTADO e SÉC.XXI: GLOBALIZAÇÃO “NEOLIBERAL”</vt:lpstr>
      <vt:lpstr>CAPACIDADE DO ESTADO e SÉC.XXI: GLOBALIZAÇÃO “NEOLIBERAL”</vt:lpstr>
      <vt:lpstr>CAPACIDADE DO ESTADO e SÉC.XXI: DEMOCRATIZAÇÃO</vt:lpstr>
      <vt:lpstr>CAPACIDADE DO ESTADO e SÉC.XXI: DEMOCRATIZAÇÃO</vt:lpstr>
      <vt:lpstr>CAPACIDADE DO ESTADO e SÉC.XXI: DEMOCRATIZAÇÃO</vt:lpstr>
      <vt:lpstr>OPEN BUDGET INITIATIVE</vt:lpstr>
      <vt:lpstr>CAPACIDADE DO ESTADO e SÉC.XXI:  NOVA ORDEM MUNDIAL</vt:lpstr>
      <vt:lpstr>CAPACIDADE DO ESTADO e SÉC.XXI:  NOVA ORDEM MUNDIAL</vt:lpstr>
      <vt:lpstr>PEOPLE´S CENTURY</vt:lpstr>
      <vt:lpstr>SUCESSO SUL-COREANO</vt:lpstr>
      <vt:lpstr>SUCESSO SUL-COREANO: COMO?</vt:lpstr>
      <vt:lpstr>SUCESSO SUL-COREANO:  CONTROLO ESTATAL DO CAPITAL</vt:lpstr>
      <vt:lpstr>ESTADO DESENVOLVIMENTISTA  SUL-COREANO</vt:lpstr>
      <vt:lpstr> INVESTIGAÇÃO</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Grande Transformação Karl Polanyi</dc:title>
  <dc:creator>Luis Mah Silva</dc:creator>
  <cp:lastModifiedBy>Luis Mah Silva</cp:lastModifiedBy>
  <cp:revision>83</cp:revision>
  <dcterms:created xsi:type="dcterms:W3CDTF">2015-11-04T11:34:05Z</dcterms:created>
  <dcterms:modified xsi:type="dcterms:W3CDTF">2016-11-02T17:34:36Z</dcterms:modified>
</cp:coreProperties>
</file>