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3" r:id="rId3"/>
    <p:sldId id="274" r:id="rId4"/>
    <p:sldId id="257" r:id="rId5"/>
    <p:sldId id="258" r:id="rId6"/>
    <p:sldId id="278" r:id="rId7"/>
    <p:sldId id="279" r:id="rId8"/>
    <p:sldId id="284" r:id="rId9"/>
    <p:sldId id="280" r:id="rId10"/>
    <p:sldId id="285" r:id="rId11"/>
    <p:sldId id="281" r:id="rId12"/>
    <p:sldId id="286" r:id="rId13"/>
    <p:sldId id="282" r:id="rId14"/>
    <p:sldId id="287" r:id="rId15"/>
    <p:sldId id="283" r:id="rId16"/>
    <p:sldId id="288" r:id="rId17"/>
    <p:sldId id="289" r:id="rId18"/>
    <p:sldId id="271" r:id="rId19"/>
    <p:sldId id="275" r:id="rId20"/>
    <p:sldId id="272" r:id="rId21"/>
    <p:sldId id="276" r:id="rId22"/>
    <p:sldId id="277" r:id="rId23"/>
  </p:sldIdLst>
  <p:sldSz cx="9144000" cy="6858000" type="letter"/>
  <p:notesSz cx="6888163" cy="96234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570413"/>
            <a:ext cx="5049837" cy="4332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9813" y="722313"/>
            <a:ext cx="4808537" cy="360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2AF9F-6A18-463C-BEB0-38CF8F88FE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CF989-25B0-45A2-AB91-1D6059B679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F5949-D5E2-4214-926C-383540F9B2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CE2C3-750C-4998-A5BA-A01E35FF6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579B0-BF3A-4D14-BFE3-94FC285E84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D278D-3A0B-4844-A07E-A7871EE730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55519-ED5F-4BAA-B391-C6F9135629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6DDBF-CD7E-4D49-8F9C-85137D2E99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70A57-471D-40FF-82C3-25BD4B83D2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1D22D-061D-4703-98D7-EEC8A2E837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1791D-E9B1-4B67-AA80-D777F8611F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1F4FA1-F351-4898-8B04-13A5060830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0170-8503-47D8-98D5-9A5DCABCD09B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590800"/>
            <a:ext cx="7772400" cy="2743200"/>
          </a:xfrm>
          <a:noFill/>
          <a:ln/>
        </p:spPr>
        <p:txBody>
          <a:bodyPr lIns="90488" tIns="44450" rIns="90488" bIns="44450"/>
          <a:lstStyle/>
          <a:p>
            <a:r>
              <a:rPr lang="en-US" sz="6000" dirty="0"/>
              <a:t>Chapter 3</a:t>
            </a:r>
            <a:br>
              <a:rPr lang="en-US" sz="6000" dirty="0"/>
            </a:br>
            <a:r>
              <a:rPr lang="en-US" sz="6000" dirty="0"/>
              <a:t>Real option payoffs and position strategies</a:t>
            </a:r>
            <a:br>
              <a:rPr lang="en-US" sz="6000" dirty="0"/>
            </a:br>
            <a:br>
              <a:rPr lang="en-US" sz="7200" dirty="0"/>
            </a:br>
            <a:endParaRPr lang="en-US" sz="5400" dirty="0">
              <a:latin typeface="Wide Latin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F248-8552-4EFC-A42C-9918A09238B3}" type="slidenum">
              <a:rPr lang="en-US"/>
              <a:pPr/>
              <a:t>10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Protective Owner Strategy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3. Own an asset subject to debt, buy the right to sell to a third party the asset at the debt amount (if today asset – debt=0) for an immediate payment of an option premium.</a:t>
            </a:r>
          </a:p>
          <a:p>
            <a:endParaRPr lang="en-GB"/>
          </a:p>
          <a:p>
            <a:r>
              <a:rPr lang="en-GB"/>
              <a:t>Strategy result equals buying a real call on the net asset value at nil exercise cost.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ED4-DF50-40C0-9F76-D2E174891477}" type="slidenum">
              <a:rPr lang="en-US"/>
              <a:pPr/>
              <a:t>11</a:t>
            </a:fld>
            <a:endParaRPr lang="en-US"/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0150" y="1727200"/>
            <a:ext cx="6743700" cy="3409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14C0-CEC4-4116-BE66-F974669C7838}" type="slidenum">
              <a:rPr lang="en-US"/>
              <a:pPr/>
              <a:t>12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“Poor” Protective User Strategy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4. You are required or committed to use  an asset subject to debt, and seek partial protection against increases in the price of that net asset.</a:t>
            </a:r>
          </a:p>
          <a:p>
            <a:r>
              <a:rPr lang="en-GB" sz="2800"/>
              <a:t>Write a real put option to sell that net asset at nil cost, if net asset currently worth 0, for an immediate payment of an option premium.</a:t>
            </a:r>
          </a:p>
          <a:p>
            <a:endParaRPr lang="en-GB" sz="2800"/>
          </a:p>
          <a:p>
            <a:r>
              <a:rPr lang="en-GB" sz="2800"/>
              <a:t>Strategy result equals writing a real call on the net asset value.</a:t>
            </a:r>
            <a:endParaRPr lang="en-U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5B4B-E6B5-4D3D-9C7C-81996D0F424C}" type="slidenum">
              <a:rPr lang="en-US"/>
              <a:pPr/>
              <a:t>13</a:t>
            </a:fld>
            <a:endParaRPr lang="en-US"/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0150" y="1817688"/>
            <a:ext cx="6743700" cy="3228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2F6B-68BC-4D16-BD12-4482BAD0DA46}" type="slidenum">
              <a:rPr lang="en-US"/>
              <a:pPr/>
              <a:t>14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Protective Owner Collar Strategy</a:t>
            </a:r>
            <a:endParaRPr lang="en-US" sz="400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5. Own an asset subject to debt, buy the right to sell to a third party the net asset at X1, and agree to sell the net asset at X2 (&gt;X1) for an immediate payment (and receipt) of option premiums (if equal, then this is a “costless reverse collar”).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Strategy result equals a costless real collar, pre-selling the asset for a net profit equal to the difference between X2 and X1.</a:t>
            </a:r>
            <a:endParaRPr lang="en-US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55A0-30ED-4E4F-BC24-80B219934FC4}" type="slidenum">
              <a:rPr lang="en-US"/>
              <a:pPr/>
              <a:t>15</a:t>
            </a:fld>
            <a:endParaRPr lang="en-US"/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1075" y="1489075"/>
            <a:ext cx="7181850" cy="388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Renovation Option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DDBF-CD7E-4D49-8F9C-85137D2E9906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6338" y="1741488"/>
            <a:ext cx="6791325" cy="383065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Restoration Obligation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DDBF-CD7E-4D49-8F9C-85137D2E9906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5388" y="1722438"/>
            <a:ext cx="7377140" cy="399257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5058-003B-4260-84C5-73AA6C0B24F2}" type="slidenum">
              <a:rPr lang="en-US"/>
              <a:pPr/>
              <a:t>18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REAL OPTION PAYOFFS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MANCITY LEASES STADIUM FROM COUNCIL</a:t>
            </a:r>
          </a:p>
          <a:p>
            <a:endParaRPr lang="en-GB"/>
          </a:p>
          <a:p>
            <a:r>
              <a:rPr lang="en-GB"/>
              <a:t>PAYS FIXED RENT   or</a:t>
            </a:r>
          </a:p>
          <a:p>
            <a:endParaRPr lang="en-GB"/>
          </a:p>
          <a:p>
            <a:r>
              <a:rPr lang="en-GB"/>
              <a:t>PAYS £0  RENT + % GATE RECEIPTS OVER 34000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0972-C72B-4D71-AC55-55BAE71A4B24}" type="slidenum">
              <a:rPr lang="en-US"/>
              <a:pPr/>
              <a:t>19</a:t>
            </a:fld>
            <a:endParaRPr lang="en-US"/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413" y="1582738"/>
            <a:ext cx="8385175" cy="3700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47E7-26DE-496F-A1F5-7AD0D3EDFE9B}" type="slidenum">
              <a:rPr lang="en-US"/>
              <a:pPr/>
              <a:t>2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HEDGING WITH FUTURES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LEVERAGED ENTERPRISE HAS “EXPOSED” PHYSICAL POSITION (OILCO LONG IN CRUDE OIL)</a:t>
            </a:r>
          </a:p>
          <a:p>
            <a:pPr>
              <a:lnSpc>
                <a:spcPct val="90000"/>
              </a:lnSpc>
            </a:pPr>
            <a:r>
              <a:rPr lang="en-GB" sz="2800"/>
              <a:t>AS SHORT HEDGER, ASSUMES A SHORT POSITION IN OIL FUTURES</a:t>
            </a:r>
          </a:p>
          <a:p>
            <a:pPr>
              <a:lnSpc>
                <a:spcPct val="90000"/>
              </a:lnSpc>
            </a:pPr>
            <a:r>
              <a:rPr lang="en-GB" sz="2800"/>
              <a:t>“BONA FIDE” HEDGING PHYSICAL CLOSE TO FUTURES (ASSET, TIMING, AMOUNT)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EXPOSED TO BASIS, TIMING, DELIVERY RISK</a:t>
            </a:r>
            <a:endParaRPr lang="en-US"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4C12-4CCF-418C-B1AF-795C3A8127D6}" type="slidenum">
              <a:rPr lang="en-US"/>
              <a:pPr/>
              <a:t>20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SALFORD TRI ARRANGMENT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YOU OWN RIGHTS TO SALFORD TRIATHLON: FIXED EXPENSES=£50,000, VARIABLE EXPENSES =50% ENTRY FEE</a:t>
            </a:r>
          </a:p>
          <a:p>
            <a:r>
              <a:rPr lang="en-GB" sz="2800"/>
              <a:t>OBTAIN £ 40,000 FEE FROM SALFORD CITY COUNCIL IN EXCHANGE FOR ¾ OF ALL GROSS REVENUES OVER £100,000</a:t>
            </a:r>
          </a:p>
          <a:p>
            <a:endParaRPr lang="en-GB" sz="2800"/>
          </a:p>
          <a:p>
            <a:r>
              <a:rPr lang="en-GB" sz="2800"/>
              <a:t>TRIATHLETES PAY £100 </a:t>
            </a:r>
          </a:p>
          <a:p>
            <a:r>
              <a:rPr lang="en-GB" sz="2800"/>
              <a:t>LAST YEAR @ 1000 TRIATHLETES</a:t>
            </a:r>
            <a:endParaRPr lang="en-US" sz="2800"/>
          </a:p>
          <a:p>
            <a:endParaRPr lang="en-US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07C9-C745-4F60-99CC-A327E324105C}" type="slidenum">
              <a:rPr lang="en-US"/>
              <a:pPr/>
              <a:t>21</a:t>
            </a:fld>
            <a:endParaRPr lang="en-US"/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684213" y="549275"/>
          <a:ext cx="7896225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Worksheet" r:id="rId4" imgW="9479168" imgH="4922625" progId="Excel.Sheet.8">
                  <p:embed/>
                </p:oleObj>
              </mc:Choice>
              <mc:Fallback>
                <p:oleObj name="Worksheet" r:id="rId4" imgW="9479168" imgH="4922625" progId="Excel.Shee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49275"/>
                        <a:ext cx="7896225" cy="525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D406-9FED-407F-A69F-DC92BE703338}" type="slidenum">
              <a:rPr lang="en-US"/>
              <a:pPr/>
              <a:t>22</a:t>
            </a:fld>
            <a:endParaRPr lang="en-US"/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288" y="1408113"/>
            <a:ext cx="7591425" cy="4048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F357-1869-456A-979B-25754DA8C87A}" type="slidenum">
              <a:rPr lang="en-US"/>
              <a:pPr/>
              <a:t>3</a:t>
            </a:fld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“PERFECT” HEDGING WITH FUTURES</a:t>
            </a:r>
            <a:endParaRPr lang="en-US" sz="4000"/>
          </a:p>
        </p:txBody>
      </p:sp>
      <p:pic>
        <p:nvPicPr>
          <p:cNvPr id="36872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00150" y="2159000"/>
            <a:ext cx="6743700" cy="3408363"/>
          </a:xfr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FAD6-951F-4C6A-9543-4DCB244664A8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Position strategies  involving real and commodity options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5575" y="1851025"/>
            <a:ext cx="7261225" cy="42751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Establish a position in the real option and the underlying</a:t>
            </a:r>
          </a:p>
          <a:p>
            <a:r>
              <a:rPr lang="en-US"/>
              <a:t>Spread: position in two or more real options of the same type </a:t>
            </a:r>
          </a:p>
          <a:p>
            <a:r>
              <a:rPr lang="en-US"/>
              <a:t>Combination: position in a mixture  of real and commodity calls and puts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41CEB-5D57-418E-B894-CA945263EFD6}" type="slidenum">
              <a:rPr lang="en-US"/>
              <a:pPr/>
              <a:t>5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3825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sz="4000"/>
              <a:t>Positions in a real option and the underlying net asset</a:t>
            </a:r>
            <a:endParaRPr lang="en-US" sz="360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716088" y="1792288"/>
            <a:ext cx="0" cy="2058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722438" y="2887663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754188" y="1936750"/>
            <a:ext cx="1063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Profit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786188" y="2895600"/>
            <a:ext cx="508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S</a:t>
            </a:r>
            <a:r>
              <a:rPr lang="en-US" sz="2400" i="1" baseline="-25000"/>
              <a:t>T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633663" y="2925763"/>
            <a:ext cx="314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X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1728788" y="2528888"/>
            <a:ext cx="1089025" cy="10810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2838450" y="2571750"/>
            <a:ext cx="8016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2825750" y="2827338"/>
            <a:ext cx="0" cy="73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1727200" y="2779713"/>
            <a:ext cx="1092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2832100" y="2767013"/>
            <a:ext cx="838200" cy="79216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1714500" y="1860550"/>
            <a:ext cx="1954213" cy="18240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5316538" y="1792288"/>
            <a:ext cx="0" cy="2058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5322888" y="2887663"/>
            <a:ext cx="2360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5411788" y="1830388"/>
            <a:ext cx="1063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Profit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7404100" y="2895600"/>
            <a:ext cx="508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S</a:t>
            </a:r>
            <a:r>
              <a:rPr lang="en-US" sz="2400" i="1" baseline="-25000"/>
              <a:t>T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6227763" y="2446338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X</a:t>
            </a:r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6448425" y="3201988"/>
            <a:ext cx="742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H="1" flipV="1">
            <a:off x="5313363" y="2136775"/>
            <a:ext cx="1146175" cy="1085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5332413" y="2995613"/>
            <a:ext cx="11001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V="1">
            <a:off x="6445250" y="2284413"/>
            <a:ext cx="731838" cy="7175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5332413" y="2027238"/>
            <a:ext cx="1917700" cy="18161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V="1">
            <a:off x="6438900" y="2832100"/>
            <a:ext cx="0" cy="68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1716088" y="4046538"/>
            <a:ext cx="0" cy="2047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1722438" y="5126038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1754188" y="3963988"/>
            <a:ext cx="8350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Profit</a:t>
            </a: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3786188" y="5133975"/>
            <a:ext cx="508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S</a:t>
            </a:r>
            <a:r>
              <a:rPr lang="en-US" sz="2400" i="1" baseline="-25000"/>
              <a:t>T</a:t>
            </a: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2665413" y="4678363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X</a:t>
            </a:r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1739900" y="5227638"/>
            <a:ext cx="11160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 flipV="1">
            <a:off x="2868613" y="4486275"/>
            <a:ext cx="757237" cy="765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 flipV="1">
            <a:off x="2870200" y="5067300"/>
            <a:ext cx="0" cy="66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 flipH="1" flipV="1">
            <a:off x="1714500" y="4244975"/>
            <a:ext cx="1166813" cy="110331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2876550" y="5346700"/>
            <a:ext cx="730250" cy="31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 flipV="1">
            <a:off x="1727200" y="4257675"/>
            <a:ext cx="1909763" cy="18192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>
            <a:off x="5316538" y="4041775"/>
            <a:ext cx="0" cy="2049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5322888" y="5126038"/>
            <a:ext cx="2360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5335588" y="3887788"/>
            <a:ext cx="10223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Profit</a:t>
            </a: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7404100" y="5133975"/>
            <a:ext cx="508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S</a:t>
            </a:r>
            <a:r>
              <a:rPr lang="en-US" sz="2400" i="1" baseline="-25000"/>
              <a:t>T</a:t>
            </a:r>
          </a:p>
        </p:txBody>
      </p: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6227763" y="5108575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X</a:t>
            </a:r>
          </a:p>
        </p:txBody>
      </p:sp>
      <p:sp>
        <p:nvSpPr>
          <p:cNvPr id="7210" name="Line 42"/>
          <p:cNvSpPr>
            <a:spLocks noChangeShapeType="1"/>
          </p:cNvSpPr>
          <p:nvPr/>
        </p:nvSpPr>
        <p:spPr bwMode="auto">
          <a:xfrm>
            <a:off x="5327650" y="5029200"/>
            <a:ext cx="11033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 flipH="1" flipV="1">
            <a:off x="6423025" y="4983163"/>
            <a:ext cx="928688" cy="881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2" name="Line 44"/>
          <p:cNvSpPr>
            <a:spLocks noChangeShapeType="1"/>
          </p:cNvSpPr>
          <p:nvPr/>
        </p:nvSpPr>
        <p:spPr bwMode="auto">
          <a:xfrm>
            <a:off x="5302250" y="4133850"/>
            <a:ext cx="2038350" cy="1930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3" name="Line 45"/>
          <p:cNvSpPr>
            <a:spLocks noChangeShapeType="1"/>
          </p:cNvSpPr>
          <p:nvPr/>
        </p:nvSpPr>
        <p:spPr bwMode="auto">
          <a:xfrm flipV="1">
            <a:off x="6438900" y="5067300"/>
            <a:ext cx="0" cy="66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4" name="Line 46"/>
          <p:cNvSpPr>
            <a:spLocks noChangeShapeType="1"/>
          </p:cNvSpPr>
          <p:nvPr/>
        </p:nvSpPr>
        <p:spPr bwMode="auto">
          <a:xfrm>
            <a:off x="6443663" y="4910138"/>
            <a:ext cx="8699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5" name="Line 47"/>
          <p:cNvSpPr>
            <a:spLocks noChangeShapeType="1"/>
          </p:cNvSpPr>
          <p:nvPr/>
        </p:nvSpPr>
        <p:spPr bwMode="auto">
          <a:xfrm flipH="1">
            <a:off x="5319713" y="4894263"/>
            <a:ext cx="1125537" cy="1041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6" name="Rectangle 48"/>
          <p:cNvSpPr>
            <a:spLocks noChangeArrowheads="1"/>
          </p:cNvSpPr>
          <p:nvPr/>
        </p:nvSpPr>
        <p:spPr bwMode="auto">
          <a:xfrm>
            <a:off x="2517775" y="3487738"/>
            <a:ext cx="5397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(a)</a:t>
            </a:r>
          </a:p>
        </p:txBody>
      </p:sp>
      <p:sp>
        <p:nvSpPr>
          <p:cNvPr id="7217" name="Rectangle 49"/>
          <p:cNvSpPr>
            <a:spLocks noChangeArrowheads="1"/>
          </p:cNvSpPr>
          <p:nvPr/>
        </p:nvSpPr>
        <p:spPr bwMode="auto">
          <a:xfrm>
            <a:off x="6107113" y="3624263"/>
            <a:ext cx="492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(b)</a:t>
            </a:r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2586038" y="5853113"/>
            <a:ext cx="477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(c)</a:t>
            </a:r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6107113" y="5853113"/>
            <a:ext cx="492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(d)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8B6-331A-4433-AF48-75B001365193}" type="slidenum">
              <a:rPr lang="en-US"/>
              <a:pPr/>
              <a:t>6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Marketing Strategy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1. Own an asset subject to debt, give a third party investor the right to buy the net asset at nil cost (if today asset – debt=0) for an immediate payment of an option premium.</a:t>
            </a:r>
          </a:p>
          <a:p>
            <a:endParaRPr lang="en-GB"/>
          </a:p>
          <a:p>
            <a:r>
              <a:rPr lang="en-GB"/>
              <a:t>Strategy result equals writing a real put on the net asset value.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4872-3559-49C1-AE2A-4127B88A3851}" type="slidenum">
              <a:rPr lang="en-US"/>
              <a:pPr/>
              <a:t>7</a:t>
            </a:fld>
            <a:endParaRPr lang="en-US"/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1100" y="1746250"/>
            <a:ext cx="6781800" cy="3371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710-2156-4336-8F88-58E6ABE1611C}" type="slidenum">
              <a:rPr lang="en-US"/>
              <a:pPr/>
              <a:t>8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Protective User Strategy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2. You are required or committed to use  an asset subject to debt, and seek protection against increases in the price of that net asset.</a:t>
            </a:r>
          </a:p>
          <a:p>
            <a:r>
              <a:rPr lang="en-GB" sz="2800"/>
              <a:t>Buy a real call option to purchase that net asset at nil cost, if net asset currently worth 0, for an immediate payment of an option premium.</a:t>
            </a:r>
          </a:p>
          <a:p>
            <a:endParaRPr lang="en-GB" sz="2800"/>
          </a:p>
          <a:p>
            <a:r>
              <a:rPr lang="en-GB" sz="2800"/>
              <a:t>Strategy result is a real put on the net asset value.</a:t>
            </a:r>
            <a:endParaRPr 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6737-B1E1-4435-A72A-D678E13B5889}" type="slidenum">
              <a:rPr lang="en-US"/>
              <a:pPr/>
              <a:t>9</a:t>
            </a:fld>
            <a:endParaRPr lang="en-US"/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0625" y="1812925"/>
            <a:ext cx="6762750" cy="323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14</Pages>
  <Words>662</Words>
  <Application>Microsoft Office PowerPoint</Application>
  <PresentationFormat>Letter Paper (8.5x11 in)</PresentationFormat>
  <Paragraphs>109</Paragraphs>
  <Slides>22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Wide Latin</vt:lpstr>
      <vt:lpstr>Default Design</vt:lpstr>
      <vt:lpstr>Worksheet</vt:lpstr>
      <vt:lpstr>Chapter 3 Real option payoffs and position strategies  </vt:lpstr>
      <vt:lpstr>HEDGING WITH FUTURES</vt:lpstr>
      <vt:lpstr>“PERFECT” HEDGING WITH FUTURES</vt:lpstr>
      <vt:lpstr>Position strategies  involving real and commodity options</vt:lpstr>
      <vt:lpstr>Positions in a real option and the underlying net asset</vt:lpstr>
      <vt:lpstr>Marketing Strategy</vt:lpstr>
      <vt:lpstr>PowerPoint Presentation</vt:lpstr>
      <vt:lpstr>Protective User Strategy</vt:lpstr>
      <vt:lpstr>PowerPoint Presentation</vt:lpstr>
      <vt:lpstr>Protective Owner Strategy</vt:lpstr>
      <vt:lpstr>PowerPoint Presentation</vt:lpstr>
      <vt:lpstr>“Poor” Protective User Strategy</vt:lpstr>
      <vt:lpstr>PowerPoint Presentation</vt:lpstr>
      <vt:lpstr>Protective Owner Collar Strategy</vt:lpstr>
      <vt:lpstr>PowerPoint Presentation</vt:lpstr>
      <vt:lpstr>Embedded Renovation Option</vt:lpstr>
      <vt:lpstr>Embedded Restoration Obligation</vt:lpstr>
      <vt:lpstr>REAL OPTION PAYOFFS</vt:lpstr>
      <vt:lpstr>PowerPoint Presentation</vt:lpstr>
      <vt:lpstr>SALFORD TRI ARRANGMENT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Option Payoffs</dc:title>
  <dc:subject>Real Value, 2006</dc:subject>
  <dc:creator>Dean Paxson</dc:creator>
  <cp:keywords>Chapter 3</cp:keywords>
  <cp:lastModifiedBy>Dean Paxson</cp:lastModifiedBy>
  <cp:revision>42</cp:revision>
  <cp:lastPrinted>1999-10-11T11:02:09Z</cp:lastPrinted>
  <dcterms:created xsi:type="dcterms:W3CDTF">1996-10-23T22:40:52Z</dcterms:created>
  <dcterms:modified xsi:type="dcterms:W3CDTF">2017-03-01T08:54:56Z</dcterms:modified>
</cp:coreProperties>
</file>