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257" r:id="rId2"/>
    <p:sldId id="348" r:id="rId3"/>
    <p:sldId id="344" r:id="rId4"/>
    <p:sldId id="352" r:id="rId5"/>
    <p:sldId id="345" r:id="rId6"/>
    <p:sldId id="346" r:id="rId7"/>
    <p:sldId id="350" r:id="rId8"/>
    <p:sldId id="307" r:id="rId9"/>
    <p:sldId id="308" r:id="rId10"/>
    <p:sldId id="342" r:id="rId11"/>
    <p:sldId id="336" r:id="rId12"/>
    <p:sldId id="337" r:id="rId13"/>
    <p:sldId id="338" r:id="rId14"/>
    <p:sldId id="274" r:id="rId15"/>
    <p:sldId id="309" r:id="rId16"/>
    <p:sldId id="282" r:id="rId17"/>
    <p:sldId id="310" r:id="rId18"/>
    <p:sldId id="290" r:id="rId19"/>
    <p:sldId id="291" r:id="rId20"/>
    <p:sldId id="283" r:id="rId21"/>
    <p:sldId id="285" r:id="rId22"/>
    <p:sldId id="286" r:id="rId23"/>
    <p:sldId id="292" r:id="rId24"/>
    <p:sldId id="287" r:id="rId25"/>
    <p:sldId id="288" r:id="rId26"/>
    <p:sldId id="334" r:id="rId27"/>
    <p:sldId id="289" r:id="rId28"/>
    <p:sldId id="35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CFD5"/>
    <a:srgbClr val="90D5DA"/>
    <a:srgbClr val="9FDAD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78D41CFC-9423-418D-B267-1CF3D09FCC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A05ED5C6-C1CE-4081-B429-2CC52CB829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06B75-A20D-46F1-A46B-FDE4C01C6495}" type="slidenum">
              <a:rPr lang="en-US"/>
              <a:pPr/>
              <a:t>18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937D7-C255-4DA4-BA78-8D167272E5F4}" type="slidenum">
              <a:rPr lang="en-US"/>
              <a:pPr/>
              <a:t>19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C40EA-69FB-4D21-911E-4735149E93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971BC-9C74-42CD-BB17-51B98F79C9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11E7E-6F51-45D7-8F41-E94033C9B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530545-0662-438B-8E74-CE009F974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5A873-7328-467A-9787-5492921ED8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4FCD7-908E-4C04-BFED-C9336B738C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85920-B432-48C0-86D7-E8BE78502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293D7-1C49-4489-A77F-397A3809B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D31D5-E7FC-419B-AAC1-F79AC169A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5709E-F191-4702-B2AD-E331AC4320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21577-7656-4732-9DE2-3F070D6F0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E6919-F700-47A0-9256-9107E6D94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Real Options 2017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2BD430-F962-491D-B8E8-2C5BF911A3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1380-6F8A-4857-9C38-68C3A25F948E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341438"/>
            <a:ext cx="8231187" cy="574675"/>
          </a:xfrm>
        </p:spPr>
        <p:txBody>
          <a:bodyPr/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/>
              <a:t> </a:t>
            </a:r>
            <a:br>
              <a:rPr lang="en-US" sz="4000"/>
            </a:br>
            <a:br>
              <a:rPr lang="en-US" sz="4000"/>
            </a:br>
            <a:br>
              <a:rPr lang="en-US" sz="4000"/>
            </a:br>
            <a:br>
              <a:rPr lang="en-US" sz="4000"/>
            </a:br>
            <a:r>
              <a:rPr lang="en-US" sz="4000"/>
              <a:t>REAL OPTION VALUE</a:t>
            </a:r>
            <a:br>
              <a:rPr lang="en-US" sz="4000"/>
            </a:br>
            <a:br>
              <a:rPr lang="en-US" sz="4000"/>
            </a:br>
            <a:r>
              <a:rPr lang="en-US" sz="4000"/>
              <a:t> CHAPTER 10</a:t>
            </a:r>
            <a:br>
              <a:rPr lang="en-US" sz="4000"/>
            </a:br>
            <a:br>
              <a:rPr lang="en-US" sz="4000"/>
            </a:br>
            <a:br>
              <a:rPr lang="en-US" sz="4000"/>
            </a:br>
            <a:r>
              <a:rPr lang="en-US" sz="4000"/>
              <a:t>DEBT </a:t>
            </a:r>
            <a:r>
              <a:rPr lang="en-US" sz="4000" dirty="0"/>
              <a:t>&amp;  REAL OPTIONS: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Debt Options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65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8552" y="1772816"/>
            <a:ext cx="837404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D* solves 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1D5-E7FC-419B-AAC1-F79AC169ADA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485900"/>
            <a:ext cx="7500989" cy="472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Delta of Real Values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1D5-E7FC-419B-AAC1-F79AC169ADA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8725" y="1195388"/>
            <a:ext cx="66865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Vega of Real Values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1D5-E7FC-419B-AAC1-F79AC169ADA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9675" y="1357297"/>
            <a:ext cx="6724650" cy="467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98ED-C41B-47D0-8585-46A08C9ED9F5}" type="slidenum">
              <a:rPr lang="en-US"/>
              <a:pPr/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Conflicts of Interest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	Suppose S E PLC</a:t>
            </a:r>
            <a:r>
              <a:rPr lang="en-US" sz="2800" b="1" i="1" dirty="0">
                <a:solidFill>
                  <a:srgbClr val="000000"/>
                </a:solidFill>
              </a:rPr>
              <a:t> has $66 nominal  perpetual $4 coupon debt and total assets of $40.       </a:t>
            </a:r>
          </a:p>
          <a:p>
            <a:pPr>
              <a:buFontTx/>
              <a:buNone/>
            </a:pPr>
            <a:endParaRPr lang="en-US" sz="2800" b="1" i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800" b="1" i="1" dirty="0">
                <a:solidFill>
                  <a:srgbClr val="000000"/>
                </a:solidFill>
              </a:rPr>
              <a:t>   View equity as American call option on Asset with K=Nominal Debt Face Value</a:t>
            </a:r>
          </a:p>
          <a:p>
            <a:pPr>
              <a:buFontTx/>
              <a:buNone/>
            </a:pPr>
            <a:r>
              <a:rPr lang="en-US" sz="2800" b="1" i="1" dirty="0">
                <a:solidFill>
                  <a:srgbClr val="0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2800" b="1" i="1" dirty="0">
                <a:solidFill>
                  <a:srgbClr val="000000"/>
                </a:solidFill>
              </a:rPr>
              <a:t>    or Risky Bond as Riskless Bond - Put </a:t>
            </a: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Option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CASE: With 20% expected volatility of assets </a:t>
            </a:r>
          </a:p>
          <a:p>
            <a:r>
              <a:rPr lang="en-US" dirty="0"/>
              <a:t>Equity is worth $2.48 as a call option, even though it is way out-of-the money (zero intrinsic value)</a:t>
            </a:r>
          </a:p>
          <a:p>
            <a:r>
              <a:rPr lang="en-US" dirty="0"/>
              <a:t>Bonds with nominal value of $66, are only worth $40, given the high probably of default.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FC22-74CD-4A46-9969-82F1B4F10F47}" type="slidenum">
              <a:rPr lang="en-US"/>
              <a:pPr/>
              <a:t>16</a:t>
            </a:fld>
            <a:endParaRPr lang="en-US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1" y="873125"/>
            <a:ext cx="6215106" cy="534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Game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Devious Management attempts to gain at a cost to bondholders with imperfect information, no control through restrictive bond covenants, or lack of wisdom.</a:t>
            </a:r>
          </a:p>
          <a:p>
            <a:r>
              <a:rPr lang="en-US" dirty="0"/>
              <a:t>Stupid Management benefits bondholders not shareholders, through stupid (or poorly understood) actions.</a:t>
            </a:r>
          </a:p>
          <a:p>
            <a:r>
              <a:rPr lang="en-US" dirty="0"/>
              <a:t>Super Smart Management attempts to gain in a trade-off with bondholders (fair, or almost fair).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3035-41F9-496A-82B9-E0A5580B1C76}" type="slidenum">
              <a:rPr lang="en-US"/>
              <a:pPr/>
              <a:t>18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Financial Distress Games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6138" y="1812925"/>
            <a:ext cx="5356225" cy="4030663"/>
          </a:xfrm>
          <a:noFill/>
          <a:ln/>
        </p:spPr>
        <p:txBody>
          <a:bodyPr lIns="92075" tIns="46038" rIns="92075" bIns="46038"/>
          <a:lstStyle/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>
                <a:solidFill>
                  <a:schemeClr val="accent2"/>
                </a:solidFill>
              </a:rPr>
              <a:t>Cash In and Run (a)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endParaRPr lang="en-US" sz="3600" b="1">
              <a:solidFill>
                <a:schemeClr val="accent2"/>
              </a:solidFill>
            </a:endParaRP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>
                <a:solidFill>
                  <a:schemeClr val="accent2"/>
                </a:solidFill>
              </a:rPr>
              <a:t>Panic Safety (b)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endParaRPr lang="en-US" sz="3600" b="1">
              <a:solidFill>
                <a:schemeClr val="accent2"/>
              </a:solidFill>
            </a:endParaRP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>
                <a:solidFill>
                  <a:schemeClr val="accent2"/>
                </a:solidFill>
              </a:rPr>
              <a:t>Bait and Switch (c)</a:t>
            </a:r>
            <a:endParaRPr lang="en-US" sz="3600">
              <a:solidFill>
                <a:schemeClr val="accent2"/>
              </a:solidFill>
            </a:endParaRPr>
          </a:p>
        </p:txBody>
      </p:sp>
      <p:pic>
        <p:nvPicPr>
          <p:cNvPr id="98308" name="Picture 4" descr="CRCTR0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057400"/>
            <a:ext cx="3027363" cy="322421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5393-0CF5-409D-ABB8-6234859C146E}" type="slidenum">
              <a:rPr lang="en-US"/>
              <a:pPr/>
              <a:t>19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Financial Distress Games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71612"/>
            <a:ext cx="5356225" cy="403066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 dirty="0">
                <a:solidFill>
                  <a:schemeClr val="accent2"/>
                </a:solidFill>
              </a:rPr>
              <a:t>Promise + NPV Investments (d) &amp; (e)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 dirty="0">
                <a:solidFill>
                  <a:schemeClr val="accent2"/>
                </a:solidFill>
              </a:rPr>
              <a:t>Playing Politics</a:t>
            </a:r>
          </a:p>
          <a:p>
            <a:pPr>
              <a:lnSpc>
                <a:spcPct val="90000"/>
              </a:lnSpc>
              <a:buClr>
                <a:srgbClr val="FF00FF"/>
              </a:buClr>
              <a:buNone/>
            </a:pPr>
            <a:r>
              <a:rPr lang="en-US" sz="3600" b="1" dirty="0">
                <a:solidFill>
                  <a:schemeClr val="accent2"/>
                </a:solidFill>
              </a:rPr>
              <a:t>	(f) &amp; (g)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Ø"/>
            </a:pPr>
            <a:r>
              <a:rPr lang="en-GB" sz="3600" b="1" dirty="0">
                <a:solidFill>
                  <a:schemeClr val="accent2"/>
                </a:solidFill>
              </a:rPr>
              <a:t>Take Advantage of Real Options Myopia (h)</a:t>
            </a:r>
            <a:endParaRPr lang="en-US" sz="3600" dirty="0">
              <a:solidFill>
                <a:schemeClr val="accent2"/>
              </a:solidFill>
            </a:endParaRPr>
          </a:p>
        </p:txBody>
      </p:sp>
      <p:pic>
        <p:nvPicPr>
          <p:cNvPr id="100356" name="Picture 4" descr="CRCTR0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057400"/>
            <a:ext cx="3027363" cy="322421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Accountants New “Standards”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Detailed disclosure on derivatives, but hardly any disclosure on the mark-to-market treatment of fixed assets or non traded liabilities.</a:t>
            </a:r>
          </a:p>
          <a:p>
            <a:r>
              <a:rPr lang="en-US" sz="2800" dirty="0"/>
              <a:t>Traded debt marked to market and now included in earnings.</a:t>
            </a:r>
          </a:p>
          <a:p>
            <a:r>
              <a:rPr lang="en-US" sz="2800" dirty="0"/>
              <a:t>Traded (and non traded warrants) marked to market (or model) and now included in earnings, but employee stock options are not.</a:t>
            </a:r>
          </a:p>
          <a:p>
            <a:r>
              <a:rPr lang="en-US" sz="2800" dirty="0"/>
              <a:t>SEC disclosure on proven reserves, but not on property assets including valuable equipment.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D45F-EA43-4DAE-A687-F0CD78CD125C}" type="slidenum">
              <a:rPr lang="en-US"/>
              <a:pPr/>
              <a:t>20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Management Strategy</a:t>
            </a: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Devious Management (DM) strategy (a)</a:t>
            </a:r>
          </a:p>
          <a:p>
            <a:r>
              <a:rPr lang="en-GB" sz="2800" dirty="0"/>
              <a:t>Convert enough assets into $5 cash and pay dividend, assuming that management owns equity.</a:t>
            </a:r>
            <a:endParaRPr lang="en-US" sz="2800" dirty="0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495424"/>
            <a:ext cx="3071834" cy="414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E869-C7EA-436F-BDF2-EA354F34B239}" type="slidenum">
              <a:rPr lang="en-US"/>
              <a:pPr/>
              <a:t>21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Stupid Management Strategy</a:t>
            </a: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SM fears the bondholders</a:t>
            </a:r>
          </a:p>
          <a:p>
            <a:endParaRPr lang="en-GB" sz="2800" dirty="0"/>
          </a:p>
          <a:p>
            <a:r>
              <a:rPr lang="en-GB" sz="2800" dirty="0"/>
              <a:t>Suppose SM turn assets into low volatility (b)</a:t>
            </a:r>
            <a:endParaRPr lang="en-US" sz="2800" dirty="0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495424"/>
            <a:ext cx="2928958" cy="42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754A-4C4E-48FB-B752-CC7DA3E5B72E}" type="slidenum">
              <a:rPr lang="en-US"/>
              <a:pPr/>
              <a:t>22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Management Strategy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Devious Management (DM) returns &amp; implements strategy (c)</a:t>
            </a:r>
          </a:p>
          <a:p>
            <a:r>
              <a:rPr lang="en-GB" sz="2800" dirty="0"/>
              <a:t>Contribution of $10 from thick bondholders, and invest in 0 NPV project with high volatility.</a:t>
            </a:r>
            <a:endParaRPr lang="en-US" sz="2800" dirty="0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495424"/>
            <a:ext cx="3143272" cy="42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28C8-0EB8-4179-BE9D-B8A19E10E975}" type="slidenum">
              <a:rPr lang="en-US"/>
              <a:pPr/>
              <a:t>23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Management Strategy</a:t>
            </a: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Wiser Devious Management (DM)  implements strategy (d)</a:t>
            </a:r>
          </a:p>
          <a:p>
            <a:r>
              <a:rPr lang="en-GB" sz="2800" dirty="0"/>
              <a:t>Contribution of $10 from  bondholders, and invest in +5 NPV project with 20% volatility.</a:t>
            </a:r>
            <a:endParaRPr lang="en-US" sz="2800" dirty="0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495424"/>
            <a:ext cx="2786082" cy="436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949A-1C81-43FC-83F2-1AB85E68B022}" type="slidenum">
              <a:rPr lang="en-US"/>
              <a:pPr/>
              <a:t>24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 Smart Management Strategy</a:t>
            </a:r>
            <a:endParaRPr lang="en-US" sz="400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SSM implements strategy (e)</a:t>
            </a:r>
          </a:p>
          <a:p>
            <a:r>
              <a:rPr lang="en-GB" sz="2800" dirty="0"/>
              <a:t>Borrow $16 from informed bondholders, and invest in +5 NPV project with high volatility.  $16 nominal bonds issued for $10</a:t>
            </a:r>
            <a:endParaRPr 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495425"/>
            <a:ext cx="3500462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285-2CF2-4755-AD86-86B50190DBA3}" type="slidenum">
              <a:rPr lang="en-US"/>
              <a:pPr/>
              <a:t>25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 Smart Management Strategy</a:t>
            </a:r>
            <a:endParaRPr lang="en-US" sz="40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SSM implements strategy (f)</a:t>
            </a:r>
          </a:p>
          <a:p>
            <a:endParaRPr lang="en-GB" sz="2800" dirty="0"/>
          </a:p>
          <a:p>
            <a:r>
              <a:rPr lang="en-GB" sz="2800" dirty="0"/>
              <a:t>Get government to raise income taxes.</a:t>
            </a:r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495424"/>
            <a:ext cx="3500462" cy="436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285-2CF2-4755-AD86-86B50190DBA3}" type="slidenum">
              <a:rPr lang="en-US"/>
              <a:pPr/>
              <a:t>26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 Smart Management Strategy</a:t>
            </a:r>
            <a:endParaRPr lang="en-US" sz="40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SSM implements strategy (f)</a:t>
            </a:r>
          </a:p>
          <a:p>
            <a:endParaRPr lang="en-GB" sz="2800" dirty="0"/>
          </a:p>
          <a:p>
            <a:r>
              <a:rPr lang="en-GB" sz="2800" dirty="0"/>
              <a:t>Get government to raise interest rates.</a:t>
            </a:r>
          </a:p>
          <a:p>
            <a:endParaRPr lang="en-GB" sz="2800" dirty="0"/>
          </a:p>
          <a:p>
            <a:r>
              <a:rPr lang="en-GB" sz="2800" dirty="0"/>
              <a:t>Surprise results, opposite of current policy in global meltdown.</a:t>
            </a: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495424"/>
            <a:ext cx="3643338" cy="443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AA7-48AB-4E2F-8E44-93AFF0FF1F75}" type="slidenum">
              <a:rPr lang="en-US"/>
              <a:pPr/>
              <a:t>27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 Smart Management Strategy</a:t>
            </a:r>
            <a:endParaRPr lang="en-US" sz="400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SSM implements strategy (h)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Offer to repurchase all (except for one share held by SSM) equity for $2.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Take advantage of shareholders real option myopia.</a:t>
            </a:r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Think of other smart strategies</a:t>
            </a:r>
            <a:endParaRPr lang="en-US" sz="2800" dirty="0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495424"/>
            <a:ext cx="3643338" cy="421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Liability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SWN</a:t>
            </a:r>
          </a:p>
          <a:p>
            <a:r>
              <a:rPr lang="en-US" sz="4000" dirty="0"/>
              <a:t>RRC</a:t>
            </a:r>
          </a:p>
          <a:p>
            <a:r>
              <a:rPr lang="en-US" sz="4000" dirty="0"/>
              <a:t>MGB</a:t>
            </a:r>
          </a:p>
          <a:p>
            <a:r>
              <a:rPr lang="en-US" sz="4000" dirty="0"/>
              <a:t>EOM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Liabilities &amp; Contingencies Option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possible liabilities and contingencies in your project companies that myopic accountants are slow to recognize?</a:t>
            </a:r>
          </a:p>
          <a:p>
            <a:r>
              <a:rPr lang="en-US" sz="2800" dirty="0"/>
              <a:t>SWN: terms of bank loans, % collateral value assessed by bankers, semi-annually?</a:t>
            </a:r>
          </a:p>
          <a:p>
            <a:r>
              <a:rPr lang="en-US" sz="2800" dirty="0"/>
              <a:t>Terms of bonds and preferred stock, interest rate contingent on rating?</a:t>
            </a:r>
          </a:p>
          <a:p>
            <a:r>
              <a:rPr lang="en-US" sz="2800" dirty="0"/>
              <a:t>Other?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Liabilities &amp; Contingencies Option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possible liabilities and contingencies in your project companies that myopic accountants are slow to recognize?</a:t>
            </a:r>
          </a:p>
          <a:p>
            <a:r>
              <a:rPr lang="en-US" dirty="0"/>
              <a:t>RRC: annual lease payments required to keep unproven reserve options alive?</a:t>
            </a:r>
          </a:p>
          <a:p>
            <a:r>
              <a:rPr lang="en-US" dirty="0"/>
              <a:t>Take or pay contracts with pipelines to insure capacity is reserved?</a:t>
            </a:r>
          </a:p>
          <a:p>
            <a:r>
              <a:rPr lang="en-US" dirty="0"/>
              <a:t>Other?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Liabilities &amp; Contingencies Option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MGB?UoM</a:t>
            </a:r>
            <a:r>
              <a:rPr lang="en-US" dirty="0"/>
              <a:t>? </a:t>
            </a:r>
          </a:p>
          <a:p>
            <a:r>
              <a:rPr lang="en-US" sz="2800" dirty="0"/>
              <a:t>Terms of their bank loans, non recourse secured by particular revenues, or general obligations?</a:t>
            </a:r>
          </a:p>
          <a:p>
            <a:r>
              <a:rPr lang="en-US" sz="2800" dirty="0"/>
              <a:t>Terms of their maintenance requirements?  Cancel with penalty or resale option?</a:t>
            </a:r>
          </a:p>
          <a:p>
            <a:r>
              <a:rPr lang="en-US" sz="2800" dirty="0"/>
              <a:t>Obligations from/for HB Council?</a:t>
            </a:r>
          </a:p>
          <a:p>
            <a:r>
              <a:rPr lang="en-US" sz="2800" dirty="0"/>
              <a:t>Termination arrangement?</a:t>
            </a:r>
          </a:p>
          <a:p>
            <a:r>
              <a:rPr lang="en-US" sz="2800" dirty="0"/>
              <a:t>Other?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Liabilities &amp; Contingencies Option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EOM: </a:t>
            </a:r>
          </a:p>
          <a:p>
            <a:r>
              <a:rPr lang="en-US" dirty="0"/>
              <a:t>Required to keep operating facilities at a loss if no </a:t>
            </a:r>
            <a:r>
              <a:rPr lang="en-US" dirty="0" err="1"/>
              <a:t>FiT</a:t>
            </a:r>
            <a:r>
              <a:rPr lang="en-US" dirty="0"/>
              <a:t>?</a:t>
            </a:r>
          </a:p>
          <a:p>
            <a:r>
              <a:rPr lang="en-US" dirty="0"/>
              <a:t>Terms of loan agreement with sponsoring parent? </a:t>
            </a:r>
          </a:p>
          <a:p>
            <a:r>
              <a:rPr lang="en-US" dirty="0"/>
              <a:t>Why was proposal to split firm into two entities cancelled?</a:t>
            </a:r>
          </a:p>
          <a:p>
            <a:r>
              <a:rPr lang="en-US" dirty="0"/>
              <a:t>Other?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Liabilities &amp; Contingencies Option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what extend are these activities similar to the debt option games to follow?</a:t>
            </a:r>
          </a:p>
          <a:p>
            <a:endParaRPr lang="en-US" dirty="0"/>
          </a:p>
          <a:p>
            <a:r>
              <a:rPr lang="en-US" dirty="0"/>
              <a:t>Who are the counterparties, and how can their position be affected by devious, dumb or super smart real option managers?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Other?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Players in the game</a:t>
            </a:r>
          </a:p>
          <a:p>
            <a:r>
              <a:rPr lang="en-US" dirty="0"/>
              <a:t>Strategies available to each player</a:t>
            </a:r>
          </a:p>
          <a:p>
            <a:r>
              <a:rPr lang="en-US" dirty="0"/>
              <a:t>Payoff received by each player for each combination of strategies</a:t>
            </a:r>
          </a:p>
          <a:p>
            <a:r>
              <a:rPr lang="en-US" dirty="0"/>
              <a:t>Rules of the game</a:t>
            </a:r>
          </a:p>
          <a:p>
            <a:endParaRPr lang="en-US" dirty="0"/>
          </a:p>
          <a:p>
            <a:r>
              <a:rPr lang="en-US" dirty="0"/>
              <a:t>Representative parties: all shareholders (including management), all bondholders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Distress “Games”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Players are: shareholders (management) &amp; bondholders</a:t>
            </a:r>
          </a:p>
          <a:p>
            <a:r>
              <a:rPr lang="en-US" dirty="0"/>
              <a:t>Assumes: </a:t>
            </a:r>
          </a:p>
          <a:p>
            <a:r>
              <a:rPr lang="en-US" dirty="0"/>
              <a:t>One Stage Actions</a:t>
            </a:r>
          </a:p>
          <a:p>
            <a:r>
              <a:rPr lang="en-US" dirty="0"/>
              <a:t>(</a:t>
            </a:r>
            <a:r>
              <a:rPr lang="en-US" dirty="0" err="1"/>
              <a:t>Ir</a:t>
            </a:r>
            <a:r>
              <a:rPr lang="en-US" dirty="0"/>
              <a:t>) rational Management &amp; Bondholders</a:t>
            </a:r>
          </a:p>
          <a:p>
            <a:endParaRPr lang="en-US" dirty="0"/>
          </a:p>
          <a:p>
            <a:r>
              <a:rPr lang="en-US" dirty="0"/>
              <a:t>American perpetual (Leland 94) bankruptcy options, tax benefits.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944</Words>
  <Application>Microsoft Office PowerPoint</Application>
  <PresentationFormat>On-screen Show (4:3)</PresentationFormat>
  <Paragraphs>199</Paragraphs>
  <Slides>28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Wingdings</vt:lpstr>
      <vt:lpstr>Default Design</vt:lpstr>
      <vt:lpstr>        REAL OPTION VALUE   CHAPTER 10   DEBT &amp;  REAL OPTIONS:    </vt:lpstr>
      <vt:lpstr>Report Accountants New “Standards”</vt:lpstr>
      <vt:lpstr>Real Liabilities &amp; Contingencies Option Management</vt:lpstr>
      <vt:lpstr>Real Liabilities &amp; Contingencies Option Management</vt:lpstr>
      <vt:lpstr>Real Liabilities &amp; Contingencies Option Management</vt:lpstr>
      <vt:lpstr>Real Liabilities &amp; Contingencies Option Management</vt:lpstr>
      <vt:lpstr>Real Liabilities &amp; Contingencies Option Management</vt:lpstr>
      <vt:lpstr>GAME FORMAT</vt:lpstr>
      <vt:lpstr>Financial Distress “Games”</vt:lpstr>
      <vt:lpstr>Real Debt Options</vt:lpstr>
      <vt:lpstr>D* solves ODE</vt:lpstr>
      <vt:lpstr>Delta of Real Values</vt:lpstr>
      <vt:lpstr>Vega of Real Values</vt:lpstr>
      <vt:lpstr>Conflicts of Interest</vt:lpstr>
      <vt:lpstr>Real Option State</vt:lpstr>
      <vt:lpstr>PowerPoint Presentation</vt:lpstr>
      <vt:lpstr>Simple Game Types</vt:lpstr>
      <vt:lpstr>Financial Distress Games</vt:lpstr>
      <vt:lpstr>Financial Distress Games</vt:lpstr>
      <vt:lpstr>Management Strategy</vt:lpstr>
      <vt:lpstr>Stupid Management Strategy</vt:lpstr>
      <vt:lpstr>Management Strategy</vt:lpstr>
      <vt:lpstr>Management Strategy</vt:lpstr>
      <vt:lpstr>Super Smart Management Strategy</vt:lpstr>
      <vt:lpstr>Super Smart Management Strategy</vt:lpstr>
      <vt:lpstr>Super Smart Management Strategy</vt:lpstr>
      <vt:lpstr>Super Smart Management Strategy</vt:lpstr>
      <vt:lpstr>Liability Management</vt:lpstr>
    </vt:vector>
  </TitlesOfParts>
  <Company>JHU/SCS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Matt Will</dc:creator>
  <cp:lastModifiedBy>Dean Paxson</cp:lastModifiedBy>
  <cp:revision>128</cp:revision>
  <dcterms:created xsi:type="dcterms:W3CDTF">1999-02-19T18:32:18Z</dcterms:created>
  <dcterms:modified xsi:type="dcterms:W3CDTF">2017-02-27T10:42:52Z</dcterms:modified>
</cp:coreProperties>
</file>