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6" r:id="rId4"/>
    <p:sldId id="293" r:id="rId5"/>
    <p:sldId id="259" r:id="rId6"/>
    <p:sldId id="260" r:id="rId7"/>
    <p:sldId id="261" r:id="rId8"/>
    <p:sldId id="262" r:id="rId9"/>
    <p:sldId id="263" r:id="rId10"/>
    <p:sldId id="290" r:id="rId11"/>
    <p:sldId id="287" r:id="rId12"/>
    <p:sldId id="294" r:id="rId13"/>
    <p:sldId id="286" r:id="rId14"/>
    <p:sldId id="281" r:id="rId15"/>
    <p:sldId id="285" r:id="rId16"/>
    <p:sldId id="295" r:id="rId17"/>
    <p:sldId id="284" r:id="rId18"/>
    <p:sldId id="288" r:id="rId19"/>
    <p:sldId id="289" r:id="rId20"/>
    <p:sldId id="296" r:id="rId21"/>
    <p:sldId id="264" r:id="rId22"/>
    <p:sldId id="266" r:id="rId23"/>
    <p:sldId id="267" r:id="rId24"/>
    <p:sldId id="268" r:id="rId25"/>
    <p:sldId id="270" r:id="rId26"/>
    <p:sldId id="271" r:id="rId27"/>
    <p:sldId id="272" r:id="rId28"/>
    <p:sldId id="273" r:id="rId29"/>
    <p:sldId id="276"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38" autoAdjust="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dirty="0"/>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dirty="0"/>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1st currencies appear to facilitate trading</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47424B00-1370-4768-A16A-8E2FAB885999}" type="pres">
      <dgm:prSet presAssocID="{38A82F61-B7EA-484B-A008-477EEAC0AF82}" presName="arrowDiagram3" presStyleCnt="0"/>
      <dgm:spPr/>
    </dgm:pt>
    <dgm:pt modelId="{F3AD09D8-4225-459F-97F5-D975A873C50C}" type="pres">
      <dgm:prSet presAssocID="{2494EA96-72A3-4701-8521-79F8EB9C1DE4}" presName="bullet3a" presStyleLbl="node1" presStyleIdx="0" presStyleCnt="3"/>
      <dgm:spPr/>
    </dgm:pt>
    <dgm:pt modelId="{AA2AC25A-8D17-4A6F-B4BF-AB9628009380}" type="pres">
      <dgm:prSet presAssocID="{2494EA96-72A3-4701-8521-79F8EB9C1DE4}" presName="textBox3a" presStyleLbl="revTx" presStyleIdx="0" presStyleCnt="3">
        <dgm:presLayoutVars>
          <dgm:bulletEnabled val="1"/>
        </dgm:presLayoutVars>
      </dgm:prSet>
      <dgm:spPr/>
    </dgm:pt>
    <dgm:pt modelId="{307216E0-C054-44A3-ABE9-E289C08FF7BA}" type="pres">
      <dgm:prSet presAssocID="{3AA5228B-4314-4CDE-B9F8-FC3CD8F8A2EF}" presName="bullet3b" presStyleLbl="node1" presStyleIdx="1" presStyleCnt="3"/>
      <dgm:spPr/>
    </dgm:pt>
    <dgm:pt modelId="{C99CEB91-7CF7-4BC1-85ED-0FFF6341F4E7}" type="pres">
      <dgm:prSet presAssocID="{3AA5228B-4314-4CDE-B9F8-FC3CD8F8A2EF}" presName="textBox3b" presStyleLbl="revTx" presStyleIdx="1" presStyleCnt="3" custScaleY="45302" custLinFactNeighborX="739" custLinFactNeighborY="-21344">
        <dgm:presLayoutVars>
          <dgm:bulletEnabled val="1"/>
        </dgm:presLayoutVars>
      </dgm:prSet>
      <dgm:spPr/>
    </dgm:pt>
    <dgm:pt modelId="{EB617641-102A-4FF0-816D-CBBEF725C632}" type="pres">
      <dgm:prSet presAssocID="{59D8515F-3608-440B-9E41-330E4BA0D926}" presName="bullet3c" presStyleLbl="node1" presStyleIdx="2" presStyleCnt="3"/>
      <dgm:spPr/>
    </dgm:pt>
    <dgm:pt modelId="{C06E1C8A-CFB7-408F-B783-C9BDAEE2508E}" type="pres">
      <dgm:prSet presAssocID="{59D8515F-3608-440B-9E41-330E4BA0D926}" presName="textBox3c" presStyleLbl="revTx" presStyleIdx="2" presStyleCnt="3" custScaleX="141982" custLinFactNeighborX="20321" custLinFactNeighborY="4259">
        <dgm:presLayoutVars>
          <dgm:bulletEnabled val="1"/>
        </dgm:presLayoutVars>
      </dgm:prSet>
      <dgm:spPr/>
    </dgm:pt>
  </dgm:ptLst>
  <dgm:cxnLst>
    <dgm:cxn modelId="{A2DE9F43-BB90-4947-B747-D2281D3C4753}" type="presOf" srcId="{38A82F61-B7EA-484B-A008-477EEAC0AF82}" destId="{6B91B061-E48A-456B-BB02-3530B54C731D}" srcOrd="0" destOrd="0" presId="urn:microsoft.com/office/officeart/2005/8/layout/arrow2"/>
    <dgm:cxn modelId="{9D8DF1E5-AA43-44E3-B1F6-717236F49B76}" srcId="{38A82F61-B7EA-484B-A008-477EEAC0AF82}" destId="{2494EA96-72A3-4701-8521-79F8EB9C1DE4}" srcOrd="0" destOrd="0" parTransId="{BA8822EA-64CF-40B8-89CD-432725832DFE}" sibTransId="{5C40424B-0D42-40D4-AE0F-69144CC0AC05}"/>
    <dgm:cxn modelId="{8BF98D3A-0A6F-4F1A-88B8-99292A2A69A7}" srcId="{38A82F61-B7EA-484B-A008-477EEAC0AF82}" destId="{59D8515F-3608-440B-9E41-330E4BA0D926}" srcOrd="2" destOrd="0" parTransId="{E54EE2B4-C0EA-4C36-8BF2-C472934F350C}" sibTransId="{23B4DD12-2B2B-4FA0-AF16-D8D084E7FAF6}"/>
    <dgm:cxn modelId="{42D7A228-E67E-45F3-BB8A-0497041CACC7}" type="presOf" srcId="{59D8515F-3608-440B-9E41-330E4BA0D926}" destId="{C06E1C8A-CFB7-408F-B783-C9BDAEE2508E}" srcOrd="0" destOrd="0" presId="urn:microsoft.com/office/officeart/2005/8/layout/arrow2"/>
    <dgm:cxn modelId="{DCDCEF89-4928-4002-BE9B-1629AEBFB8CA}" srcId="{38A82F61-B7EA-484B-A008-477EEAC0AF82}" destId="{3AA5228B-4314-4CDE-B9F8-FC3CD8F8A2EF}" srcOrd="1" destOrd="0" parTransId="{AEDE889B-E034-46E6-970E-C5431090D584}" sibTransId="{F7C45EE8-3092-4BBA-92E4-5368303765EB}"/>
    <dgm:cxn modelId="{3D7D1F81-09A9-4E70-BE11-CF6864D7AA51}" type="presOf" srcId="{3AA5228B-4314-4CDE-B9F8-FC3CD8F8A2EF}" destId="{C99CEB91-7CF7-4BC1-85ED-0FFF6341F4E7}" srcOrd="0" destOrd="0" presId="urn:microsoft.com/office/officeart/2005/8/layout/arrow2"/>
    <dgm:cxn modelId="{7E30FD43-CF77-4CC2-A747-408752810857}" type="presOf" srcId="{2494EA96-72A3-4701-8521-79F8EB9C1DE4}" destId="{AA2AC25A-8D17-4A6F-B4BF-AB9628009380}"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3D9BEF3C-0C2E-4421-831F-9F69350C9D04}" type="presParOf" srcId="{6B91B061-E48A-456B-BB02-3530B54C731D}" destId="{47424B00-1370-4768-A16A-8E2FAB885999}" srcOrd="1" destOrd="0" presId="urn:microsoft.com/office/officeart/2005/8/layout/arrow2"/>
    <dgm:cxn modelId="{69EE5117-AC10-4DF1-B1AF-9E44978C0063}" type="presParOf" srcId="{47424B00-1370-4768-A16A-8E2FAB885999}" destId="{F3AD09D8-4225-459F-97F5-D975A873C50C}" srcOrd="0" destOrd="0" presId="urn:microsoft.com/office/officeart/2005/8/layout/arrow2"/>
    <dgm:cxn modelId="{5BA87945-E5BF-448B-B7D9-74E89B27B114}" type="presParOf" srcId="{47424B00-1370-4768-A16A-8E2FAB885999}" destId="{AA2AC25A-8D17-4A6F-B4BF-AB9628009380}" srcOrd="1" destOrd="0" presId="urn:microsoft.com/office/officeart/2005/8/layout/arrow2"/>
    <dgm:cxn modelId="{8FB3E733-1D4B-4A94-A82D-3E8F46461B19}" type="presParOf" srcId="{47424B00-1370-4768-A16A-8E2FAB885999}" destId="{307216E0-C054-44A3-ABE9-E289C08FF7BA}" srcOrd="2" destOrd="0" presId="urn:microsoft.com/office/officeart/2005/8/layout/arrow2"/>
    <dgm:cxn modelId="{E6BE7ABE-7DC3-4778-9DB9-F421A423D977}" type="presParOf" srcId="{47424B00-1370-4768-A16A-8E2FAB885999}" destId="{C99CEB91-7CF7-4BC1-85ED-0FFF6341F4E7}" srcOrd="3" destOrd="0" presId="urn:microsoft.com/office/officeart/2005/8/layout/arrow2"/>
    <dgm:cxn modelId="{AC0A75A6-1340-45AD-AE40-53103AB7CF02}" type="presParOf" srcId="{47424B00-1370-4768-A16A-8E2FAB885999}" destId="{EB617641-102A-4FF0-816D-CBBEF725C632}" srcOrd="4" destOrd="0" presId="urn:microsoft.com/office/officeart/2005/8/layout/arrow2"/>
    <dgm:cxn modelId="{42FBDC45-7CC2-48E2-BBEF-02E24D42642C}" type="presParOf" srcId="{47424B00-1370-4768-A16A-8E2FAB885999}" destId="{C06E1C8A-CFB7-408F-B783-C9BDAEE2508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38A5A-C7AD-4658-A761-42E7CBC5F016}" type="doc">
      <dgm:prSet loTypeId="urn:microsoft.com/office/officeart/2005/8/layout/hProcess9" loCatId="process" qsTypeId="urn:microsoft.com/office/officeart/2005/8/quickstyle/simple5" qsCatId="simple" csTypeId="urn:microsoft.com/office/officeart/2005/8/colors/colorful2" csCatId="colorful" phldr="1"/>
      <dgm:spPr/>
    </dgm:pt>
    <dgm:pt modelId="{F3D506C0-FB36-4B7B-85D2-689386827EEE}">
      <dgm:prSet phldrT="[Texto]"/>
      <dgm:spPr/>
      <dgm:t>
        <a:bodyPr/>
        <a:lstStyle/>
        <a:p>
          <a:r>
            <a:rPr lang="pt-PT" dirty="0"/>
            <a:t>Weighted currency</a:t>
          </a:r>
        </a:p>
      </dgm:t>
    </dgm:pt>
    <dgm:pt modelId="{D63A19CA-20FD-48BC-9525-DE6B583D84E7}" type="parTrans" cxnId="{F6A6869B-F269-40C6-A6A1-CF0EFC3EF407}">
      <dgm:prSet/>
      <dgm:spPr/>
      <dgm:t>
        <a:bodyPr/>
        <a:lstStyle/>
        <a:p>
          <a:endParaRPr lang="pt-PT"/>
        </a:p>
      </dgm:t>
    </dgm:pt>
    <dgm:pt modelId="{518AA682-12BC-4D0F-B463-2AFEE7D67B54}" type="sibTrans" cxnId="{F6A6869B-F269-40C6-A6A1-CF0EFC3EF407}">
      <dgm:prSet/>
      <dgm:spPr/>
      <dgm:t>
        <a:bodyPr/>
        <a:lstStyle/>
        <a:p>
          <a:endParaRPr lang="pt-PT"/>
        </a:p>
      </dgm:t>
    </dgm:pt>
    <dgm:pt modelId="{279214F8-4267-419E-B50F-0B0783E6CC32}">
      <dgm:prSet phldrT="[Texto]"/>
      <dgm:spPr/>
      <dgm:t>
        <a:bodyPr/>
        <a:lstStyle/>
        <a:p>
          <a:r>
            <a:rPr lang="pt-PT" dirty="0"/>
            <a:t>Counted currency</a:t>
          </a:r>
        </a:p>
      </dgm:t>
    </dgm:pt>
    <dgm:pt modelId="{3C2C706C-1DEE-4708-AD30-B8CC7C4FE262}" type="parTrans" cxnId="{81444604-1520-4B40-8CEA-E9E41E1C06A3}">
      <dgm:prSet/>
      <dgm:spPr/>
      <dgm:t>
        <a:bodyPr/>
        <a:lstStyle/>
        <a:p>
          <a:endParaRPr lang="pt-PT"/>
        </a:p>
      </dgm:t>
    </dgm:pt>
    <dgm:pt modelId="{40466E72-0F9D-4099-855B-D35E4909BA76}" type="sibTrans" cxnId="{81444604-1520-4B40-8CEA-E9E41E1C06A3}">
      <dgm:prSet/>
      <dgm:spPr/>
      <dgm:t>
        <a:bodyPr/>
        <a:lstStyle/>
        <a:p>
          <a:endParaRPr lang="pt-PT"/>
        </a:p>
      </dgm:t>
    </dgm:pt>
    <dgm:pt modelId="{1CC14B5B-3E25-45DF-A557-AACB1453AC82}">
      <dgm:prSet phldrT="[Texto]"/>
      <dgm:spPr/>
      <dgm:t>
        <a:bodyPr/>
        <a:lstStyle/>
        <a:p>
          <a:r>
            <a:rPr lang="pt-PT" dirty="0"/>
            <a:t>Paper currency</a:t>
          </a:r>
        </a:p>
      </dgm:t>
    </dgm:pt>
    <dgm:pt modelId="{DD1B6E1E-9A5C-48E5-B8E4-54782FD5CCEB}" type="parTrans" cxnId="{DEA67EF7-A5E3-496E-87B2-B499712306F1}">
      <dgm:prSet/>
      <dgm:spPr/>
      <dgm:t>
        <a:bodyPr/>
        <a:lstStyle/>
        <a:p>
          <a:endParaRPr lang="pt-PT"/>
        </a:p>
      </dgm:t>
    </dgm:pt>
    <dgm:pt modelId="{FA81E929-5072-4061-A555-9A50AA8FB7C0}" type="sibTrans" cxnId="{DEA67EF7-A5E3-496E-87B2-B499712306F1}">
      <dgm:prSet/>
      <dgm:spPr/>
      <dgm:t>
        <a:bodyPr/>
        <a:lstStyle/>
        <a:p>
          <a:endParaRPr lang="pt-PT"/>
        </a:p>
      </dgm:t>
    </dgm:pt>
    <dgm:pt modelId="{42E1C005-56A6-4902-8035-76CACA8843F7}">
      <dgm:prSet phldrT="[Texto]"/>
      <dgm:spPr/>
      <dgm:t>
        <a:bodyPr/>
        <a:lstStyle/>
        <a:p>
          <a:r>
            <a:rPr lang="pt-PT" dirty="0"/>
            <a:t>Minted currency</a:t>
          </a:r>
        </a:p>
      </dgm:t>
    </dgm:pt>
    <dgm:pt modelId="{7BFCCF3A-464F-40DB-BF65-2DD367107A5D}" type="parTrans" cxnId="{CE3517D9-9C62-4EB8-81D6-DBC77BCDE57E}">
      <dgm:prSet/>
      <dgm:spPr/>
      <dgm:t>
        <a:bodyPr/>
        <a:lstStyle/>
        <a:p>
          <a:endParaRPr lang="pt-PT"/>
        </a:p>
      </dgm:t>
    </dgm:pt>
    <dgm:pt modelId="{C80842B6-EB29-47FD-996A-CE88EEE0C74B}" type="sibTrans" cxnId="{CE3517D9-9C62-4EB8-81D6-DBC77BCDE57E}">
      <dgm:prSet/>
      <dgm:spPr/>
      <dgm:t>
        <a:bodyPr/>
        <a:lstStyle/>
        <a:p>
          <a:endParaRPr lang="pt-PT"/>
        </a:p>
      </dgm:t>
    </dgm:pt>
    <dgm:pt modelId="{BC8C1777-F161-4734-893F-C90B6246CEE0}" type="pres">
      <dgm:prSet presAssocID="{2D338A5A-C7AD-4658-A761-42E7CBC5F016}" presName="CompostProcess" presStyleCnt="0">
        <dgm:presLayoutVars>
          <dgm:dir/>
          <dgm:resizeHandles val="exact"/>
        </dgm:presLayoutVars>
      </dgm:prSet>
      <dgm:spPr/>
    </dgm:pt>
    <dgm:pt modelId="{AC27C385-3D0E-4FB7-ADA3-0C57E12F0718}" type="pres">
      <dgm:prSet presAssocID="{2D338A5A-C7AD-4658-A761-42E7CBC5F016}" presName="arrow" presStyleLbl="bgShp" presStyleIdx="0" presStyleCnt="1"/>
      <dgm:spPr/>
    </dgm:pt>
    <dgm:pt modelId="{D77F726B-377A-4DC7-8048-CA7E7589DB12}" type="pres">
      <dgm:prSet presAssocID="{2D338A5A-C7AD-4658-A761-42E7CBC5F016}" presName="linearProcess" presStyleCnt="0"/>
      <dgm:spPr/>
    </dgm:pt>
    <dgm:pt modelId="{7C94BD20-F533-4513-BAA6-244D80F629F3}" type="pres">
      <dgm:prSet presAssocID="{F3D506C0-FB36-4B7B-85D2-689386827EEE}" presName="textNode" presStyleLbl="node1" presStyleIdx="0" presStyleCnt="4">
        <dgm:presLayoutVars>
          <dgm:bulletEnabled val="1"/>
        </dgm:presLayoutVars>
      </dgm:prSet>
      <dgm:spPr/>
    </dgm:pt>
    <dgm:pt modelId="{CA2D3F64-8DE0-4D82-93AE-F56CC46866A2}" type="pres">
      <dgm:prSet presAssocID="{518AA682-12BC-4D0F-B463-2AFEE7D67B54}" presName="sibTrans" presStyleCnt="0"/>
      <dgm:spPr/>
    </dgm:pt>
    <dgm:pt modelId="{BD4E834D-B306-4313-B167-EE6A9F4629E2}" type="pres">
      <dgm:prSet presAssocID="{279214F8-4267-419E-B50F-0B0783E6CC32}" presName="textNode" presStyleLbl="node1" presStyleIdx="1" presStyleCnt="4">
        <dgm:presLayoutVars>
          <dgm:bulletEnabled val="1"/>
        </dgm:presLayoutVars>
      </dgm:prSet>
      <dgm:spPr/>
    </dgm:pt>
    <dgm:pt modelId="{29D2F832-35EF-4203-8B0C-B4E8B7504B1F}" type="pres">
      <dgm:prSet presAssocID="{40466E72-0F9D-4099-855B-D35E4909BA76}" presName="sibTrans" presStyleCnt="0"/>
      <dgm:spPr/>
    </dgm:pt>
    <dgm:pt modelId="{DAEFC5FC-6388-4295-BF31-08DA89179FDE}" type="pres">
      <dgm:prSet presAssocID="{42E1C005-56A6-4902-8035-76CACA8843F7}" presName="textNode" presStyleLbl="node1" presStyleIdx="2" presStyleCnt="4">
        <dgm:presLayoutVars>
          <dgm:bulletEnabled val="1"/>
        </dgm:presLayoutVars>
      </dgm:prSet>
      <dgm:spPr/>
    </dgm:pt>
    <dgm:pt modelId="{5B5F2055-AF2C-4DFF-9003-F02FA24E23D6}" type="pres">
      <dgm:prSet presAssocID="{C80842B6-EB29-47FD-996A-CE88EEE0C74B}" presName="sibTrans" presStyleCnt="0"/>
      <dgm:spPr/>
    </dgm:pt>
    <dgm:pt modelId="{09A29FC1-3A24-4AA3-90D8-33BB30A81752}" type="pres">
      <dgm:prSet presAssocID="{1CC14B5B-3E25-45DF-A557-AACB1453AC82}" presName="textNode" presStyleLbl="node1" presStyleIdx="3" presStyleCnt="4">
        <dgm:presLayoutVars>
          <dgm:bulletEnabled val="1"/>
        </dgm:presLayoutVars>
      </dgm:prSet>
      <dgm:spPr/>
    </dgm:pt>
  </dgm:ptLst>
  <dgm:cxnLst>
    <dgm:cxn modelId="{DEA67EF7-A5E3-496E-87B2-B499712306F1}" srcId="{2D338A5A-C7AD-4658-A761-42E7CBC5F016}" destId="{1CC14B5B-3E25-45DF-A557-AACB1453AC82}" srcOrd="3" destOrd="0" parTransId="{DD1B6E1E-9A5C-48E5-B8E4-54782FD5CCEB}" sibTransId="{FA81E929-5072-4061-A555-9A50AA8FB7C0}"/>
    <dgm:cxn modelId="{F6A6869B-F269-40C6-A6A1-CF0EFC3EF407}" srcId="{2D338A5A-C7AD-4658-A761-42E7CBC5F016}" destId="{F3D506C0-FB36-4B7B-85D2-689386827EEE}" srcOrd="0" destOrd="0" parTransId="{D63A19CA-20FD-48BC-9525-DE6B583D84E7}" sibTransId="{518AA682-12BC-4D0F-B463-2AFEE7D67B54}"/>
    <dgm:cxn modelId="{4571E382-A892-4FB2-B693-9D2F68197B9D}" type="presOf" srcId="{42E1C005-56A6-4902-8035-76CACA8843F7}" destId="{DAEFC5FC-6388-4295-BF31-08DA89179FDE}" srcOrd="0" destOrd="0" presId="urn:microsoft.com/office/officeart/2005/8/layout/hProcess9"/>
    <dgm:cxn modelId="{81444604-1520-4B40-8CEA-E9E41E1C06A3}" srcId="{2D338A5A-C7AD-4658-A761-42E7CBC5F016}" destId="{279214F8-4267-419E-B50F-0B0783E6CC32}" srcOrd="1" destOrd="0" parTransId="{3C2C706C-1DEE-4708-AD30-B8CC7C4FE262}" sibTransId="{40466E72-0F9D-4099-855B-D35E4909BA76}"/>
    <dgm:cxn modelId="{580D4C2F-55F3-434C-A2B7-1B006B1C9CCB}" type="presOf" srcId="{279214F8-4267-419E-B50F-0B0783E6CC32}" destId="{BD4E834D-B306-4313-B167-EE6A9F4629E2}" srcOrd="0" destOrd="0" presId="urn:microsoft.com/office/officeart/2005/8/layout/hProcess9"/>
    <dgm:cxn modelId="{E33F098D-757F-461B-A23B-8AEC40D28AAB}" type="presOf" srcId="{F3D506C0-FB36-4B7B-85D2-689386827EEE}" destId="{7C94BD20-F533-4513-BAA6-244D80F629F3}" srcOrd="0" destOrd="0" presId="urn:microsoft.com/office/officeart/2005/8/layout/hProcess9"/>
    <dgm:cxn modelId="{FE7F7944-EC7F-4A0C-942C-35908846CD88}" type="presOf" srcId="{1CC14B5B-3E25-45DF-A557-AACB1453AC82}" destId="{09A29FC1-3A24-4AA3-90D8-33BB30A81752}" srcOrd="0" destOrd="0" presId="urn:microsoft.com/office/officeart/2005/8/layout/hProcess9"/>
    <dgm:cxn modelId="{15204878-2CC7-4117-ACD4-4CECA5D8D86E}" type="presOf" srcId="{2D338A5A-C7AD-4658-A761-42E7CBC5F016}" destId="{BC8C1777-F161-4734-893F-C90B6246CEE0}" srcOrd="0" destOrd="0" presId="urn:microsoft.com/office/officeart/2005/8/layout/hProcess9"/>
    <dgm:cxn modelId="{CE3517D9-9C62-4EB8-81D6-DBC77BCDE57E}" srcId="{2D338A5A-C7AD-4658-A761-42E7CBC5F016}" destId="{42E1C005-56A6-4902-8035-76CACA8843F7}" srcOrd="2" destOrd="0" parTransId="{7BFCCF3A-464F-40DB-BF65-2DD367107A5D}" sibTransId="{C80842B6-EB29-47FD-996A-CE88EEE0C74B}"/>
    <dgm:cxn modelId="{00C688B9-9BA2-4203-B537-3AD06A3F3169}" type="presParOf" srcId="{BC8C1777-F161-4734-893F-C90B6246CEE0}" destId="{AC27C385-3D0E-4FB7-ADA3-0C57E12F0718}" srcOrd="0" destOrd="0" presId="urn:microsoft.com/office/officeart/2005/8/layout/hProcess9"/>
    <dgm:cxn modelId="{E5DBD419-2D25-4C4E-B4A5-C445A8404BF3}" type="presParOf" srcId="{BC8C1777-F161-4734-893F-C90B6246CEE0}" destId="{D77F726B-377A-4DC7-8048-CA7E7589DB12}" srcOrd="1" destOrd="0" presId="urn:microsoft.com/office/officeart/2005/8/layout/hProcess9"/>
    <dgm:cxn modelId="{196CBAE4-78E4-436A-8DFB-45E08CEC1457}" type="presParOf" srcId="{D77F726B-377A-4DC7-8048-CA7E7589DB12}" destId="{7C94BD20-F533-4513-BAA6-244D80F629F3}" srcOrd="0" destOrd="0" presId="urn:microsoft.com/office/officeart/2005/8/layout/hProcess9"/>
    <dgm:cxn modelId="{073219D3-5EAA-42A0-B155-72AD66CF3CF2}" type="presParOf" srcId="{D77F726B-377A-4DC7-8048-CA7E7589DB12}" destId="{CA2D3F64-8DE0-4D82-93AE-F56CC46866A2}" srcOrd="1" destOrd="0" presId="urn:microsoft.com/office/officeart/2005/8/layout/hProcess9"/>
    <dgm:cxn modelId="{001DE029-4FA6-4167-85A7-F432D5C61A9A}" type="presParOf" srcId="{D77F726B-377A-4DC7-8048-CA7E7589DB12}" destId="{BD4E834D-B306-4313-B167-EE6A9F4629E2}" srcOrd="2" destOrd="0" presId="urn:microsoft.com/office/officeart/2005/8/layout/hProcess9"/>
    <dgm:cxn modelId="{38E8C23C-710E-4921-AADB-34B5F4A2A30F}" type="presParOf" srcId="{D77F726B-377A-4DC7-8048-CA7E7589DB12}" destId="{29D2F832-35EF-4203-8B0C-B4E8B7504B1F}" srcOrd="3" destOrd="0" presId="urn:microsoft.com/office/officeart/2005/8/layout/hProcess9"/>
    <dgm:cxn modelId="{DB611FA9-5157-47E5-ADAA-8D379FF88735}" type="presParOf" srcId="{D77F726B-377A-4DC7-8048-CA7E7589DB12}" destId="{DAEFC5FC-6388-4295-BF31-08DA89179FDE}" srcOrd="4" destOrd="0" presId="urn:microsoft.com/office/officeart/2005/8/layout/hProcess9"/>
    <dgm:cxn modelId="{3B22DC6D-F184-4A3F-9BC2-BDFC12A45FDD}" type="presParOf" srcId="{D77F726B-377A-4DC7-8048-CA7E7589DB12}" destId="{5B5F2055-AF2C-4DFF-9003-F02FA24E23D6}" srcOrd="5" destOrd="0" presId="urn:microsoft.com/office/officeart/2005/8/layout/hProcess9"/>
    <dgm:cxn modelId="{CE526FA1-F21C-4296-8CE7-9E37F32B582F}" type="presParOf" srcId="{D77F726B-377A-4DC7-8048-CA7E7589DB12}" destId="{09A29FC1-3A24-4AA3-90D8-33BB30A8175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FA6B1-C6A4-454E-9D36-D70D68430AAB}"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pt-PT"/>
        </a:p>
      </dgm:t>
    </dgm:pt>
    <dgm:pt modelId="{CEC4E8CE-B6D1-440D-96B3-2E7FE55CBF40}">
      <dgm:prSet phldrT="[Texto]"/>
      <dgm:spPr/>
      <dgm:t>
        <a:bodyPr/>
        <a:lstStyle/>
        <a:p>
          <a:r>
            <a:rPr lang="pt-PT" dirty="0"/>
            <a:t>Paper currency – letters of deposit/Bills of exchange</a:t>
          </a:r>
        </a:p>
      </dgm:t>
    </dgm:pt>
    <dgm:pt modelId="{EF446A7F-D65C-4A23-9ADE-53A0D2CF8DDE}" type="parTrans" cxnId="{7F850D51-DCC8-45E1-A1C7-ADF72C48899A}">
      <dgm:prSet/>
      <dgm:spPr/>
      <dgm:t>
        <a:bodyPr/>
        <a:lstStyle/>
        <a:p>
          <a:endParaRPr lang="pt-PT"/>
        </a:p>
      </dgm:t>
    </dgm:pt>
    <dgm:pt modelId="{5CD4E512-DF4B-4E6A-92A3-6F514EB99CF8}" type="sibTrans" cxnId="{7F850D51-DCC8-45E1-A1C7-ADF72C48899A}">
      <dgm:prSet/>
      <dgm:spPr/>
      <dgm:t>
        <a:bodyPr/>
        <a:lstStyle/>
        <a:p>
          <a:endParaRPr lang="pt-PT"/>
        </a:p>
      </dgm:t>
    </dgm:pt>
    <dgm:pt modelId="{65358466-BFE8-4BB0-A8AE-5DC83B753B9D}">
      <dgm:prSet phldrT="[Texto]"/>
      <dgm:spPr/>
      <dgm:t>
        <a:bodyPr/>
        <a:lstStyle/>
        <a:p>
          <a:r>
            <a:rPr lang="pt-PT" dirty="0"/>
            <a:t>Commercial banking &amp; Fiat currency (no convertibility to gold)</a:t>
          </a:r>
        </a:p>
      </dgm:t>
    </dgm:pt>
    <dgm:pt modelId="{ABC99EFD-6C72-4962-9A07-CCCBA1594CBD}" type="parTrans" cxnId="{C32697A9-7522-43A6-B25D-E2F367CA5638}">
      <dgm:prSet/>
      <dgm:spPr/>
      <dgm:t>
        <a:bodyPr/>
        <a:lstStyle/>
        <a:p>
          <a:endParaRPr lang="pt-PT"/>
        </a:p>
      </dgm:t>
    </dgm:pt>
    <dgm:pt modelId="{A431DD8F-238A-41A3-B012-C5247916732D}" type="sibTrans" cxnId="{C32697A9-7522-43A6-B25D-E2F367CA5638}">
      <dgm:prSet/>
      <dgm:spPr/>
      <dgm:t>
        <a:bodyPr/>
        <a:lstStyle/>
        <a:p>
          <a:endParaRPr lang="pt-PT"/>
        </a:p>
      </dgm:t>
    </dgm:pt>
    <dgm:pt modelId="{D0DAA0F8-C0D0-442A-9120-0EF7C8EE5469}">
      <dgm:prSet phldrT="[Texto]"/>
      <dgm:spPr/>
      <dgm:t>
        <a:bodyPr/>
        <a:lstStyle/>
        <a:p>
          <a:r>
            <a:rPr lang="pt-PT" dirty="0"/>
            <a:t>Electronical/Digital currency</a:t>
          </a:r>
        </a:p>
      </dgm:t>
    </dgm:pt>
    <dgm:pt modelId="{FCC8D9E7-D55F-42CF-A2A2-9DC70A9BF03F}" type="parTrans" cxnId="{6CA9D89F-F6B5-4C0A-9B5D-ABE8ACF4E586}">
      <dgm:prSet/>
      <dgm:spPr/>
      <dgm:t>
        <a:bodyPr/>
        <a:lstStyle/>
        <a:p>
          <a:endParaRPr lang="pt-PT"/>
        </a:p>
      </dgm:t>
    </dgm:pt>
    <dgm:pt modelId="{200F8EF9-2790-465E-9454-A18D6AE5D4E5}" type="sibTrans" cxnId="{6CA9D89F-F6B5-4C0A-9B5D-ABE8ACF4E586}">
      <dgm:prSet/>
      <dgm:spPr/>
      <dgm:t>
        <a:bodyPr/>
        <a:lstStyle/>
        <a:p>
          <a:endParaRPr lang="pt-PT"/>
        </a:p>
      </dgm:t>
    </dgm:pt>
    <dgm:pt modelId="{0BD0FE17-0842-4BE2-9620-85E4E67DC052}">
      <dgm:prSet phldrT="[Texto]"/>
      <dgm:spPr/>
      <dgm:t>
        <a:bodyPr/>
        <a:lstStyle/>
        <a:p>
          <a:r>
            <a:rPr lang="pt-PT" dirty="0"/>
            <a:t>Banking institutions and the multiplication of money</a:t>
          </a:r>
        </a:p>
      </dgm:t>
    </dgm:pt>
    <dgm:pt modelId="{BFC9F094-D0F4-46B1-A641-D679F24EC233}" type="parTrans" cxnId="{880BB1A2-F68C-4A18-AE44-F86755165EA4}">
      <dgm:prSet/>
      <dgm:spPr/>
      <dgm:t>
        <a:bodyPr/>
        <a:lstStyle/>
        <a:p>
          <a:endParaRPr lang="pt-PT"/>
        </a:p>
      </dgm:t>
    </dgm:pt>
    <dgm:pt modelId="{6E214138-B1C7-4410-9851-F8E5180C588F}" type="sibTrans" cxnId="{880BB1A2-F68C-4A18-AE44-F86755165EA4}">
      <dgm:prSet/>
      <dgm:spPr/>
      <dgm:t>
        <a:bodyPr/>
        <a:lstStyle/>
        <a:p>
          <a:endParaRPr lang="pt-PT"/>
        </a:p>
      </dgm:t>
    </dgm:pt>
    <dgm:pt modelId="{79CCE9F3-BB23-4F22-9A75-AC527182B427}">
      <dgm:prSet phldrT="[Texto]"/>
      <dgm:spPr/>
      <dgm:t>
        <a:bodyPr/>
        <a:lstStyle/>
        <a:p>
          <a:r>
            <a:rPr lang="pt-PT" dirty="0"/>
            <a:t>Central Banks</a:t>
          </a:r>
        </a:p>
      </dgm:t>
    </dgm:pt>
    <dgm:pt modelId="{E25314CB-2409-4517-BA58-10C992806382}" type="parTrans" cxnId="{E3EE0D34-1D23-466D-8163-7B552D06ACDA}">
      <dgm:prSet/>
      <dgm:spPr/>
      <dgm:t>
        <a:bodyPr/>
        <a:lstStyle/>
        <a:p>
          <a:endParaRPr lang="pt-PT"/>
        </a:p>
      </dgm:t>
    </dgm:pt>
    <dgm:pt modelId="{30FE8E58-6100-4A3F-9DCF-4EC8140A8532}" type="sibTrans" cxnId="{E3EE0D34-1D23-466D-8163-7B552D06ACDA}">
      <dgm:prSet/>
      <dgm:spPr/>
      <dgm:t>
        <a:bodyPr/>
        <a:lstStyle/>
        <a:p>
          <a:endParaRPr lang="pt-PT"/>
        </a:p>
      </dgm:t>
    </dgm:pt>
    <dgm:pt modelId="{8D849399-0683-4B14-A844-C1D4DFCEAD61}" type="pres">
      <dgm:prSet presAssocID="{95EFA6B1-C6A4-454E-9D36-D70D68430AAB}" presName="outerComposite" presStyleCnt="0">
        <dgm:presLayoutVars>
          <dgm:chMax val="5"/>
          <dgm:dir/>
          <dgm:resizeHandles val="exact"/>
        </dgm:presLayoutVars>
      </dgm:prSet>
      <dgm:spPr/>
    </dgm:pt>
    <dgm:pt modelId="{B6865D06-F4F4-4B59-87BA-BE5C998ABF94}" type="pres">
      <dgm:prSet presAssocID="{95EFA6B1-C6A4-454E-9D36-D70D68430AAB}" presName="dummyMaxCanvas" presStyleCnt="0">
        <dgm:presLayoutVars/>
      </dgm:prSet>
      <dgm:spPr/>
    </dgm:pt>
    <dgm:pt modelId="{CC16151D-08E8-4E47-AE77-060F81552F9A}" type="pres">
      <dgm:prSet presAssocID="{95EFA6B1-C6A4-454E-9D36-D70D68430AAB}" presName="FiveNodes_1" presStyleLbl="node1" presStyleIdx="0" presStyleCnt="5">
        <dgm:presLayoutVars>
          <dgm:bulletEnabled val="1"/>
        </dgm:presLayoutVars>
      </dgm:prSet>
      <dgm:spPr/>
    </dgm:pt>
    <dgm:pt modelId="{2724706B-5789-4FC2-BD8A-41DC63336969}" type="pres">
      <dgm:prSet presAssocID="{95EFA6B1-C6A4-454E-9D36-D70D68430AAB}" presName="FiveNodes_2" presStyleLbl="node1" presStyleIdx="1" presStyleCnt="5">
        <dgm:presLayoutVars>
          <dgm:bulletEnabled val="1"/>
        </dgm:presLayoutVars>
      </dgm:prSet>
      <dgm:spPr/>
    </dgm:pt>
    <dgm:pt modelId="{CEE0CD33-2E79-4FCB-A6E0-B9D3A91E25EB}" type="pres">
      <dgm:prSet presAssocID="{95EFA6B1-C6A4-454E-9D36-D70D68430AAB}" presName="FiveNodes_3" presStyleLbl="node1" presStyleIdx="2" presStyleCnt="5">
        <dgm:presLayoutVars>
          <dgm:bulletEnabled val="1"/>
        </dgm:presLayoutVars>
      </dgm:prSet>
      <dgm:spPr/>
    </dgm:pt>
    <dgm:pt modelId="{B59DE4CF-B6F6-451A-8F1B-7998F7DF2FBB}" type="pres">
      <dgm:prSet presAssocID="{95EFA6B1-C6A4-454E-9D36-D70D68430AAB}" presName="FiveNodes_4" presStyleLbl="node1" presStyleIdx="3" presStyleCnt="5">
        <dgm:presLayoutVars>
          <dgm:bulletEnabled val="1"/>
        </dgm:presLayoutVars>
      </dgm:prSet>
      <dgm:spPr/>
    </dgm:pt>
    <dgm:pt modelId="{322356C3-4911-422E-8032-E886A50F6ACA}" type="pres">
      <dgm:prSet presAssocID="{95EFA6B1-C6A4-454E-9D36-D70D68430AAB}" presName="FiveNodes_5" presStyleLbl="node1" presStyleIdx="4" presStyleCnt="5">
        <dgm:presLayoutVars>
          <dgm:bulletEnabled val="1"/>
        </dgm:presLayoutVars>
      </dgm:prSet>
      <dgm:spPr/>
    </dgm:pt>
    <dgm:pt modelId="{F025C6E9-0E55-4943-B65F-9EFE71C7655A}" type="pres">
      <dgm:prSet presAssocID="{95EFA6B1-C6A4-454E-9D36-D70D68430AAB}" presName="FiveConn_1-2" presStyleLbl="fgAccFollowNode1" presStyleIdx="0" presStyleCnt="4">
        <dgm:presLayoutVars>
          <dgm:bulletEnabled val="1"/>
        </dgm:presLayoutVars>
      </dgm:prSet>
      <dgm:spPr/>
    </dgm:pt>
    <dgm:pt modelId="{45E6263C-F833-4EA2-A572-26E21D0E50D6}" type="pres">
      <dgm:prSet presAssocID="{95EFA6B1-C6A4-454E-9D36-D70D68430AAB}" presName="FiveConn_2-3" presStyleLbl="fgAccFollowNode1" presStyleIdx="1" presStyleCnt="4">
        <dgm:presLayoutVars>
          <dgm:bulletEnabled val="1"/>
        </dgm:presLayoutVars>
      </dgm:prSet>
      <dgm:spPr/>
    </dgm:pt>
    <dgm:pt modelId="{28861B36-EC28-406B-9620-A1ABA9F848B8}" type="pres">
      <dgm:prSet presAssocID="{95EFA6B1-C6A4-454E-9D36-D70D68430AAB}" presName="FiveConn_3-4" presStyleLbl="fgAccFollowNode1" presStyleIdx="2" presStyleCnt="4">
        <dgm:presLayoutVars>
          <dgm:bulletEnabled val="1"/>
        </dgm:presLayoutVars>
      </dgm:prSet>
      <dgm:spPr/>
    </dgm:pt>
    <dgm:pt modelId="{E9495A05-CB45-48C4-8A1A-397E461938FA}" type="pres">
      <dgm:prSet presAssocID="{95EFA6B1-C6A4-454E-9D36-D70D68430AAB}" presName="FiveConn_4-5" presStyleLbl="fgAccFollowNode1" presStyleIdx="3" presStyleCnt="4">
        <dgm:presLayoutVars>
          <dgm:bulletEnabled val="1"/>
        </dgm:presLayoutVars>
      </dgm:prSet>
      <dgm:spPr/>
    </dgm:pt>
    <dgm:pt modelId="{8E520101-83B9-4DF2-B94F-618A7352DAA4}" type="pres">
      <dgm:prSet presAssocID="{95EFA6B1-C6A4-454E-9D36-D70D68430AAB}" presName="FiveNodes_1_text" presStyleLbl="node1" presStyleIdx="4" presStyleCnt="5">
        <dgm:presLayoutVars>
          <dgm:bulletEnabled val="1"/>
        </dgm:presLayoutVars>
      </dgm:prSet>
      <dgm:spPr/>
    </dgm:pt>
    <dgm:pt modelId="{D384FAAC-C4BD-4D98-856E-69D5C34CE966}" type="pres">
      <dgm:prSet presAssocID="{95EFA6B1-C6A4-454E-9D36-D70D68430AAB}" presName="FiveNodes_2_text" presStyleLbl="node1" presStyleIdx="4" presStyleCnt="5">
        <dgm:presLayoutVars>
          <dgm:bulletEnabled val="1"/>
        </dgm:presLayoutVars>
      </dgm:prSet>
      <dgm:spPr/>
    </dgm:pt>
    <dgm:pt modelId="{A708A4EE-2305-4260-A08B-2241093B4833}" type="pres">
      <dgm:prSet presAssocID="{95EFA6B1-C6A4-454E-9D36-D70D68430AAB}" presName="FiveNodes_3_text" presStyleLbl="node1" presStyleIdx="4" presStyleCnt="5">
        <dgm:presLayoutVars>
          <dgm:bulletEnabled val="1"/>
        </dgm:presLayoutVars>
      </dgm:prSet>
      <dgm:spPr/>
    </dgm:pt>
    <dgm:pt modelId="{C674E0B9-CB20-4EB4-8804-265DD37E0B2A}" type="pres">
      <dgm:prSet presAssocID="{95EFA6B1-C6A4-454E-9D36-D70D68430AAB}" presName="FiveNodes_4_text" presStyleLbl="node1" presStyleIdx="4" presStyleCnt="5">
        <dgm:presLayoutVars>
          <dgm:bulletEnabled val="1"/>
        </dgm:presLayoutVars>
      </dgm:prSet>
      <dgm:spPr/>
    </dgm:pt>
    <dgm:pt modelId="{7BEDD802-06A8-450B-8627-28C8894D4A9A}" type="pres">
      <dgm:prSet presAssocID="{95EFA6B1-C6A4-454E-9D36-D70D68430AAB}" presName="FiveNodes_5_text" presStyleLbl="node1" presStyleIdx="4" presStyleCnt="5">
        <dgm:presLayoutVars>
          <dgm:bulletEnabled val="1"/>
        </dgm:presLayoutVars>
      </dgm:prSet>
      <dgm:spPr/>
    </dgm:pt>
  </dgm:ptLst>
  <dgm:cxnLst>
    <dgm:cxn modelId="{7F850D51-DCC8-45E1-A1C7-ADF72C48899A}" srcId="{95EFA6B1-C6A4-454E-9D36-D70D68430AAB}" destId="{CEC4E8CE-B6D1-440D-96B3-2E7FE55CBF40}" srcOrd="0" destOrd="0" parTransId="{EF446A7F-D65C-4A23-9ADE-53A0D2CF8DDE}" sibTransId="{5CD4E512-DF4B-4E6A-92A3-6F514EB99CF8}"/>
    <dgm:cxn modelId="{6BD66FE1-0265-4C13-AAED-C572492BF94B}" type="presOf" srcId="{65358466-BFE8-4BB0-A8AE-5DC83B753B9D}" destId="{C674E0B9-CB20-4EB4-8804-265DD37E0B2A}" srcOrd="1" destOrd="0" presId="urn:microsoft.com/office/officeart/2005/8/layout/vProcess5"/>
    <dgm:cxn modelId="{C32697A9-7522-43A6-B25D-E2F367CA5638}" srcId="{95EFA6B1-C6A4-454E-9D36-D70D68430AAB}" destId="{65358466-BFE8-4BB0-A8AE-5DC83B753B9D}" srcOrd="3" destOrd="0" parTransId="{ABC99EFD-6C72-4962-9A07-CCCBA1594CBD}" sibTransId="{A431DD8F-238A-41A3-B012-C5247916732D}"/>
    <dgm:cxn modelId="{4F1C38A6-B56F-4675-8CA5-DE25BFCE609F}" type="presOf" srcId="{65358466-BFE8-4BB0-A8AE-5DC83B753B9D}" destId="{B59DE4CF-B6F6-451A-8F1B-7998F7DF2FBB}" srcOrd="0" destOrd="0" presId="urn:microsoft.com/office/officeart/2005/8/layout/vProcess5"/>
    <dgm:cxn modelId="{7A5F0E74-583F-4D4A-B4DD-5ABE422CEEAA}" type="presOf" srcId="{6E214138-B1C7-4410-9851-F8E5180C588F}" destId="{45E6263C-F833-4EA2-A572-26E21D0E50D6}" srcOrd="0" destOrd="0" presId="urn:microsoft.com/office/officeart/2005/8/layout/vProcess5"/>
    <dgm:cxn modelId="{F336D996-6D3C-4306-AA2C-1736B03858D6}" type="presOf" srcId="{79CCE9F3-BB23-4F22-9A75-AC527182B427}" destId="{CEE0CD33-2E79-4FCB-A6E0-B9D3A91E25EB}" srcOrd="0" destOrd="0" presId="urn:microsoft.com/office/officeart/2005/8/layout/vProcess5"/>
    <dgm:cxn modelId="{93D12479-F527-4AC4-BF74-AD6038FE2E24}" type="presOf" srcId="{79CCE9F3-BB23-4F22-9A75-AC527182B427}" destId="{A708A4EE-2305-4260-A08B-2241093B4833}" srcOrd="1" destOrd="0" presId="urn:microsoft.com/office/officeart/2005/8/layout/vProcess5"/>
    <dgm:cxn modelId="{DFEB2A7A-52CD-4079-B9A9-B83CD2BA17C6}" type="presOf" srcId="{5CD4E512-DF4B-4E6A-92A3-6F514EB99CF8}" destId="{F025C6E9-0E55-4943-B65F-9EFE71C7655A}" srcOrd="0" destOrd="0" presId="urn:microsoft.com/office/officeart/2005/8/layout/vProcess5"/>
    <dgm:cxn modelId="{8832D171-D45B-4B21-8D17-BA78C1E32529}" type="presOf" srcId="{0BD0FE17-0842-4BE2-9620-85E4E67DC052}" destId="{2724706B-5789-4FC2-BD8A-41DC63336969}" srcOrd="0" destOrd="0" presId="urn:microsoft.com/office/officeart/2005/8/layout/vProcess5"/>
    <dgm:cxn modelId="{880BB1A2-F68C-4A18-AE44-F86755165EA4}" srcId="{95EFA6B1-C6A4-454E-9D36-D70D68430AAB}" destId="{0BD0FE17-0842-4BE2-9620-85E4E67DC052}" srcOrd="1" destOrd="0" parTransId="{BFC9F094-D0F4-46B1-A641-D679F24EC233}" sibTransId="{6E214138-B1C7-4410-9851-F8E5180C588F}"/>
    <dgm:cxn modelId="{6CA9D89F-F6B5-4C0A-9B5D-ABE8ACF4E586}" srcId="{95EFA6B1-C6A4-454E-9D36-D70D68430AAB}" destId="{D0DAA0F8-C0D0-442A-9120-0EF7C8EE5469}" srcOrd="4" destOrd="0" parTransId="{FCC8D9E7-D55F-42CF-A2A2-9DC70A9BF03F}" sibTransId="{200F8EF9-2790-465E-9454-A18D6AE5D4E5}"/>
    <dgm:cxn modelId="{8740AB67-1FFA-4404-98BF-1C9109F20D6C}" type="presOf" srcId="{A431DD8F-238A-41A3-B012-C5247916732D}" destId="{E9495A05-CB45-48C4-8A1A-397E461938FA}" srcOrd="0" destOrd="0" presId="urn:microsoft.com/office/officeart/2005/8/layout/vProcess5"/>
    <dgm:cxn modelId="{767117A4-F840-4572-B221-C53110627D9F}" type="presOf" srcId="{D0DAA0F8-C0D0-442A-9120-0EF7C8EE5469}" destId="{322356C3-4911-422E-8032-E886A50F6ACA}" srcOrd="0" destOrd="0" presId="urn:microsoft.com/office/officeart/2005/8/layout/vProcess5"/>
    <dgm:cxn modelId="{9E1715C4-6F8A-4E27-B900-159218FEAEBC}" type="presOf" srcId="{CEC4E8CE-B6D1-440D-96B3-2E7FE55CBF40}" destId="{8E520101-83B9-4DF2-B94F-618A7352DAA4}" srcOrd="1" destOrd="0" presId="urn:microsoft.com/office/officeart/2005/8/layout/vProcess5"/>
    <dgm:cxn modelId="{D72529A5-BF51-4F80-AF03-8E2FB342F4D7}" type="presOf" srcId="{95EFA6B1-C6A4-454E-9D36-D70D68430AAB}" destId="{8D849399-0683-4B14-A844-C1D4DFCEAD61}" srcOrd="0" destOrd="0" presId="urn:microsoft.com/office/officeart/2005/8/layout/vProcess5"/>
    <dgm:cxn modelId="{9F522D40-B4D4-4ABA-8FF5-43E3BA81F499}" type="presOf" srcId="{D0DAA0F8-C0D0-442A-9120-0EF7C8EE5469}" destId="{7BEDD802-06A8-450B-8627-28C8894D4A9A}" srcOrd="1" destOrd="0" presId="urn:microsoft.com/office/officeart/2005/8/layout/vProcess5"/>
    <dgm:cxn modelId="{E3EE0D34-1D23-466D-8163-7B552D06ACDA}" srcId="{95EFA6B1-C6A4-454E-9D36-D70D68430AAB}" destId="{79CCE9F3-BB23-4F22-9A75-AC527182B427}" srcOrd="2" destOrd="0" parTransId="{E25314CB-2409-4517-BA58-10C992806382}" sibTransId="{30FE8E58-6100-4A3F-9DCF-4EC8140A8532}"/>
    <dgm:cxn modelId="{2A131C0B-DCAF-45AA-B371-2B2890B2A907}" type="presOf" srcId="{CEC4E8CE-B6D1-440D-96B3-2E7FE55CBF40}" destId="{CC16151D-08E8-4E47-AE77-060F81552F9A}" srcOrd="0" destOrd="0" presId="urn:microsoft.com/office/officeart/2005/8/layout/vProcess5"/>
    <dgm:cxn modelId="{E7B78B3A-287B-49F1-BB5F-ECFA2F90F8D5}" type="presOf" srcId="{0BD0FE17-0842-4BE2-9620-85E4E67DC052}" destId="{D384FAAC-C4BD-4D98-856E-69D5C34CE966}" srcOrd="1" destOrd="0" presId="urn:microsoft.com/office/officeart/2005/8/layout/vProcess5"/>
    <dgm:cxn modelId="{14041E9E-125A-4577-84AA-B33E37E5D2EE}" type="presOf" srcId="{30FE8E58-6100-4A3F-9DCF-4EC8140A8532}" destId="{28861B36-EC28-406B-9620-A1ABA9F848B8}" srcOrd="0" destOrd="0" presId="urn:microsoft.com/office/officeart/2005/8/layout/vProcess5"/>
    <dgm:cxn modelId="{11E1E177-25F6-448A-8944-FC929C5A17C3}" type="presParOf" srcId="{8D849399-0683-4B14-A844-C1D4DFCEAD61}" destId="{B6865D06-F4F4-4B59-87BA-BE5C998ABF94}" srcOrd="0" destOrd="0" presId="urn:microsoft.com/office/officeart/2005/8/layout/vProcess5"/>
    <dgm:cxn modelId="{780625B4-F400-4313-8402-06B7D4FF2C66}" type="presParOf" srcId="{8D849399-0683-4B14-A844-C1D4DFCEAD61}" destId="{CC16151D-08E8-4E47-AE77-060F81552F9A}" srcOrd="1" destOrd="0" presId="urn:microsoft.com/office/officeart/2005/8/layout/vProcess5"/>
    <dgm:cxn modelId="{B525B309-249A-49AB-B4EF-ADD1B1C8C3B1}" type="presParOf" srcId="{8D849399-0683-4B14-A844-C1D4DFCEAD61}" destId="{2724706B-5789-4FC2-BD8A-41DC63336969}" srcOrd="2" destOrd="0" presId="urn:microsoft.com/office/officeart/2005/8/layout/vProcess5"/>
    <dgm:cxn modelId="{19C6452B-2827-49C4-8A4E-EE2CE65D289A}" type="presParOf" srcId="{8D849399-0683-4B14-A844-C1D4DFCEAD61}" destId="{CEE0CD33-2E79-4FCB-A6E0-B9D3A91E25EB}" srcOrd="3" destOrd="0" presId="urn:microsoft.com/office/officeart/2005/8/layout/vProcess5"/>
    <dgm:cxn modelId="{AC484CED-E0E5-412D-A85E-473CD87EF578}" type="presParOf" srcId="{8D849399-0683-4B14-A844-C1D4DFCEAD61}" destId="{B59DE4CF-B6F6-451A-8F1B-7998F7DF2FBB}" srcOrd="4" destOrd="0" presId="urn:microsoft.com/office/officeart/2005/8/layout/vProcess5"/>
    <dgm:cxn modelId="{129AA077-699F-45B8-8B27-FA03711E9160}" type="presParOf" srcId="{8D849399-0683-4B14-A844-C1D4DFCEAD61}" destId="{322356C3-4911-422E-8032-E886A50F6ACA}" srcOrd="5" destOrd="0" presId="urn:microsoft.com/office/officeart/2005/8/layout/vProcess5"/>
    <dgm:cxn modelId="{7341C1CD-C687-4797-A9C0-08DC1A2C70F4}" type="presParOf" srcId="{8D849399-0683-4B14-A844-C1D4DFCEAD61}" destId="{F025C6E9-0E55-4943-B65F-9EFE71C7655A}" srcOrd="6" destOrd="0" presId="urn:microsoft.com/office/officeart/2005/8/layout/vProcess5"/>
    <dgm:cxn modelId="{2643ACD3-02EB-41C1-AAAE-18C85F7ED662}" type="presParOf" srcId="{8D849399-0683-4B14-A844-C1D4DFCEAD61}" destId="{45E6263C-F833-4EA2-A572-26E21D0E50D6}" srcOrd="7" destOrd="0" presId="urn:microsoft.com/office/officeart/2005/8/layout/vProcess5"/>
    <dgm:cxn modelId="{B6967152-D37B-4D4C-84C6-7581DC8AD64C}" type="presParOf" srcId="{8D849399-0683-4B14-A844-C1D4DFCEAD61}" destId="{28861B36-EC28-406B-9620-A1ABA9F848B8}" srcOrd="8" destOrd="0" presId="urn:microsoft.com/office/officeart/2005/8/layout/vProcess5"/>
    <dgm:cxn modelId="{1C04BC64-EEE0-402F-A00B-BD7FC3BFC5A8}" type="presParOf" srcId="{8D849399-0683-4B14-A844-C1D4DFCEAD61}" destId="{E9495A05-CB45-48C4-8A1A-397E461938FA}" srcOrd="9" destOrd="0" presId="urn:microsoft.com/office/officeart/2005/8/layout/vProcess5"/>
    <dgm:cxn modelId="{9A7E3B7C-AEE7-488E-B7A5-3A1EC99A23FB}" type="presParOf" srcId="{8D849399-0683-4B14-A844-C1D4DFCEAD61}" destId="{8E520101-83B9-4DF2-B94F-618A7352DAA4}" srcOrd="10" destOrd="0" presId="urn:microsoft.com/office/officeart/2005/8/layout/vProcess5"/>
    <dgm:cxn modelId="{1E45FD91-C293-4BFB-998C-C07D7B88E659}" type="presParOf" srcId="{8D849399-0683-4B14-A844-C1D4DFCEAD61}" destId="{D384FAAC-C4BD-4D98-856E-69D5C34CE966}" srcOrd="11" destOrd="0" presId="urn:microsoft.com/office/officeart/2005/8/layout/vProcess5"/>
    <dgm:cxn modelId="{02C01F99-3C6C-40DF-AEA1-39C975090D2E}" type="presParOf" srcId="{8D849399-0683-4B14-A844-C1D4DFCEAD61}" destId="{A708A4EE-2305-4260-A08B-2241093B4833}" srcOrd="12" destOrd="0" presId="urn:microsoft.com/office/officeart/2005/8/layout/vProcess5"/>
    <dgm:cxn modelId="{1A907BC3-2F04-40DD-89FB-862B3DEFD664}" type="presParOf" srcId="{8D849399-0683-4B14-A844-C1D4DFCEAD61}" destId="{C674E0B9-CB20-4EB4-8804-265DD37E0B2A}" srcOrd="13" destOrd="0" presId="urn:microsoft.com/office/officeart/2005/8/layout/vProcess5"/>
    <dgm:cxn modelId="{622C737F-5FF5-4570-83EA-279CD1EC0A9F}" type="presParOf" srcId="{8D849399-0683-4B14-A844-C1D4DFCEAD61}" destId="{7BEDD802-06A8-450B-8627-28C8894D4A9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b="1" dirty="0"/>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b="1" dirty="0"/>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Precious metals and other currencies</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CA1A9A52-5EEE-41A2-A080-6BBB477CFE78}">
      <dgm:prSet phldrT="[Texto]"/>
      <dgm:spPr/>
      <dgm:t>
        <a:bodyPr/>
        <a:lstStyle/>
        <a:p>
          <a:r>
            <a:rPr lang="pt-PT" dirty="0"/>
            <a:t>1st currencies appear to facilitate trading</a:t>
          </a:r>
          <a:endParaRPr lang="pt-PT" b="1" dirty="0"/>
        </a:p>
      </dgm:t>
    </dgm:pt>
    <dgm:pt modelId="{DFDA449D-B264-4BA0-9BAA-ED6972E93530}" type="parTrans" cxnId="{5D187D9B-8D3E-4D27-A4F4-BAEFF0A166F7}">
      <dgm:prSet/>
      <dgm:spPr/>
      <dgm:t>
        <a:bodyPr/>
        <a:lstStyle/>
        <a:p>
          <a:endParaRPr lang="en-US"/>
        </a:p>
      </dgm:t>
    </dgm:pt>
    <dgm:pt modelId="{E31C07F6-6124-41D0-8DB1-6D2430FA2920}" type="sibTrans" cxnId="{5D187D9B-8D3E-4D27-A4F4-BAEFF0A166F7}">
      <dgm:prSet/>
      <dgm:spPr/>
      <dgm:t>
        <a:bodyPr/>
        <a:lstStyle/>
        <a:p>
          <a:endParaRPr lang="en-US"/>
        </a:p>
      </dgm:t>
    </dgm:pt>
    <dgm:pt modelId="{E9C98DB5-2B1B-4D09-98AA-A37B1DB2FC8B}">
      <dgm:prSet phldrT="[Texto]"/>
      <dgm:spPr/>
      <dgm:t>
        <a:bodyPr/>
        <a:lstStyle/>
        <a:p>
          <a:r>
            <a:rPr lang="pt-PT" dirty="0"/>
            <a:t>Paper money</a:t>
          </a:r>
        </a:p>
      </dgm:t>
    </dgm:pt>
    <dgm:pt modelId="{964DFD26-7309-4183-9A06-961175827745}" type="parTrans" cxnId="{E8A5AB4D-D440-4C08-86A0-31FB0592F3D7}">
      <dgm:prSet/>
      <dgm:spPr/>
      <dgm:t>
        <a:bodyPr/>
        <a:lstStyle/>
        <a:p>
          <a:endParaRPr lang="en-US"/>
        </a:p>
      </dgm:t>
    </dgm:pt>
    <dgm:pt modelId="{910A2F4B-ADC8-4281-BBF6-BBC09A7776A8}" type="sibTrans" cxnId="{E8A5AB4D-D440-4C08-86A0-31FB0592F3D7}">
      <dgm:prSet/>
      <dgm:spPr/>
      <dgm:t>
        <a:bodyPr/>
        <a:lstStyle/>
        <a:p>
          <a:endParaRPr lang="en-US"/>
        </a:p>
      </dgm:t>
    </dgm:pt>
    <dgm:pt modelId="{A6C38941-4A7B-4133-9B54-4D5BF34298CA}">
      <dgm:prSet phldrT="[Texto]"/>
      <dgm:spPr/>
      <dgm:t>
        <a:bodyPr/>
        <a:lstStyle/>
        <a:p>
          <a:endParaRPr lang="en-US"/>
        </a:p>
      </dgm:t>
    </dgm:pt>
    <dgm:pt modelId="{16BB40C5-F569-44BD-ADCC-79C6423B9F4D}" type="parTrans" cxnId="{49101D29-E40C-4F28-A9CA-F67A901C1D74}">
      <dgm:prSet/>
      <dgm:spPr/>
      <dgm:t>
        <a:bodyPr/>
        <a:lstStyle/>
        <a:p>
          <a:endParaRPr lang="en-US"/>
        </a:p>
      </dgm:t>
    </dgm:pt>
    <dgm:pt modelId="{6AB6844F-07D9-4C59-A1D7-9496CDF13880}" type="sibTrans" cxnId="{49101D29-E40C-4F28-A9CA-F67A901C1D74}">
      <dgm:prSet/>
      <dgm:spPr/>
      <dgm:t>
        <a:bodyPr/>
        <a:lstStyle/>
        <a:p>
          <a:endParaRPr lang="en-US"/>
        </a:p>
      </dgm:t>
    </dgm:pt>
    <dgm:pt modelId="{9C52725A-0FD2-4414-B2EE-E2585ACC6868}">
      <dgm:prSet phldrT="[Texto]"/>
      <dgm:spPr/>
      <dgm:t>
        <a:bodyPr/>
        <a:lstStyle/>
        <a:p>
          <a:endParaRPr lang="en-US"/>
        </a:p>
      </dgm:t>
    </dgm:pt>
    <dgm:pt modelId="{B7F36948-A10E-46C8-BFB1-AB6D5964054C}" type="parTrans" cxnId="{24CC6F05-0414-4355-B11D-312CDAC07CB7}">
      <dgm:prSet/>
      <dgm:spPr/>
      <dgm:t>
        <a:bodyPr/>
        <a:lstStyle/>
        <a:p>
          <a:endParaRPr lang="en-US"/>
        </a:p>
      </dgm:t>
    </dgm:pt>
    <dgm:pt modelId="{3B173239-CE16-49D8-917F-0E00810C3DD8}" type="sibTrans" cxnId="{24CC6F05-0414-4355-B11D-312CDAC07CB7}">
      <dgm:prSet/>
      <dgm:spPr/>
      <dgm:t>
        <a:bodyPr/>
        <a:lstStyle/>
        <a:p>
          <a:endParaRPr lang="en-US"/>
        </a:p>
      </dgm:t>
    </dgm:pt>
    <dgm:pt modelId="{2D1DFDCD-593B-4AE1-9932-FBF976C8F293}">
      <dgm:prSet phldrT="[Texto]"/>
      <dgm:spPr/>
      <dgm:t>
        <a:bodyPr/>
        <a:lstStyle/>
        <a:p>
          <a:endParaRPr lang="en-US"/>
        </a:p>
      </dgm:t>
    </dgm:pt>
    <dgm:pt modelId="{5A5659F4-27B7-4290-A9AF-42498D18EF66}" type="parTrans" cxnId="{15766523-C46F-43FC-9498-64FC79A3B15F}">
      <dgm:prSet/>
      <dgm:spPr/>
      <dgm:t>
        <a:bodyPr/>
        <a:lstStyle/>
        <a:p>
          <a:endParaRPr lang="en-US"/>
        </a:p>
      </dgm:t>
    </dgm:pt>
    <dgm:pt modelId="{FA19C405-91DC-45C8-B405-9C4A82575DAC}" type="sibTrans" cxnId="{15766523-C46F-43FC-9498-64FC79A3B15F}">
      <dgm:prSet/>
      <dgm:spPr/>
      <dgm:t>
        <a:bodyPr/>
        <a:lstStyle/>
        <a:p>
          <a:endParaRPr lang="en-US"/>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97E1AB2A-0FE1-4EC7-B6A0-C3462343137F}" type="pres">
      <dgm:prSet presAssocID="{38A82F61-B7EA-484B-A008-477EEAC0AF82}" presName="arrowDiagram5" presStyleCnt="0"/>
      <dgm:spPr/>
    </dgm:pt>
    <dgm:pt modelId="{2C94CCFD-0206-45DA-981F-9BA6E3A4147B}" type="pres">
      <dgm:prSet presAssocID="{2494EA96-72A3-4701-8521-79F8EB9C1DE4}" presName="bullet5a" presStyleLbl="node1" presStyleIdx="0" presStyleCnt="5"/>
      <dgm:spPr/>
    </dgm:pt>
    <dgm:pt modelId="{B1B402EE-A7DD-4583-B80A-99207A25C14D}" type="pres">
      <dgm:prSet presAssocID="{2494EA96-72A3-4701-8521-79F8EB9C1DE4}" presName="textBox5a" presStyleLbl="revTx" presStyleIdx="0" presStyleCnt="5">
        <dgm:presLayoutVars>
          <dgm:bulletEnabled val="1"/>
        </dgm:presLayoutVars>
      </dgm:prSet>
      <dgm:spPr/>
    </dgm:pt>
    <dgm:pt modelId="{0C58EB8D-B08B-41FC-8589-376CA23F1D45}" type="pres">
      <dgm:prSet presAssocID="{3AA5228B-4314-4CDE-B9F8-FC3CD8F8A2EF}" presName="bullet5b" presStyleLbl="node1" presStyleIdx="1" presStyleCnt="5"/>
      <dgm:spPr/>
    </dgm:pt>
    <dgm:pt modelId="{AEFFB6E1-F7E6-49AF-9BF4-CED0FF67E285}" type="pres">
      <dgm:prSet presAssocID="{3AA5228B-4314-4CDE-B9F8-FC3CD8F8A2EF}" presName="textBox5b" presStyleLbl="revTx" presStyleIdx="1" presStyleCnt="5">
        <dgm:presLayoutVars>
          <dgm:bulletEnabled val="1"/>
        </dgm:presLayoutVars>
      </dgm:prSet>
      <dgm:spPr/>
    </dgm:pt>
    <dgm:pt modelId="{C7EC7DF1-CBCC-4D35-B57B-AA180854A5E2}" type="pres">
      <dgm:prSet presAssocID="{CA1A9A52-5EEE-41A2-A080-6BBB477CFE78}" presName="bullet5c" presStyleLbl="node1" presStyleIdx="2" presStyleCnt="5"/>
      <dgm:spPr/>
    </dgm:pt>
    <dgm:pt modelId="{E1254C40-A931-4C41-A3BA-CB9744E93D06}" type="pres">
      <dgm:prSet presAssocID="{CA1A9A52-5EEE-41A2-A080-6BBB477CFE78}" presName="textBox5c" presStyleLbl="revTx" presStyleIdx="2" presStyleCnt="5">
        <dgm:presLayoutVars>
          <dgm:bulletEnabled val="1"/>
        </dgm:presLayoutVars>
      </dgm:prSet>
      <dgm:spPr/>
    </dgm:pt>
    <dgm:pt modelId="{97544A63-0758-489F-835F-B82DF7B73439}" type="pres">
      <dgm:prSet presAssocID="{59D8515F-3608-440B-9E41-330E4BA0D926}" presName="bullet5d" presStyleLbl="node1" presStyleIdx="3" presStyleCnt="5"/>
      <dgm:spPr/>
    </dgm:pt>
    <dgm:pt modelId="{2F6DE137-6C13-48A3-9B26-E5107601F2F5}" type="pres">
      <dgm:prSet presAssocID="{59D8515F-3608-440B-9E41-330E4BA0D926}" presName="textBox5d" presStyleLbl="revTx" presStyleIdx="3" presStyleCnt="5">
        <dgm:presLayoutVars>
          <dgm:bulletEnabled val="1"/>
        </dgm:presLayoutVars>
      </dgm:prSet>
      <dgm:spPr/>
    </dgm:pt>
    <dgm:pt modelId="{DEC32A5A-EBDC-467A-8B85-F04295F1A34F}" type="pres">
      <dgm:prSet presAssocID="{E9C98DB5-2B1B-4D09-98AA-A37B1DB2FC8B}" presName="bullet5e" presStyleLbl="node1" presStyleIdx="4" presStyleCnt="5"/>
      <dgm:spPr/>
    </dgm:pt>
    <dgm:pt modelId="{9EF3DBCD-80D2-4231-8252-8B5175B16AAB}" type="pres">
      <dgm:prSet presAssocID="{E9C98DB5-2B1B-4D09-98AA-A37B1DB2FC8B}" presName="textBox5e" presStyleLbl="revTx" presStyleIdx="4" presStyleCnt="5">
        <dgm:presLayoutVars>
          <dgm:bulletEnabled val="1"/>
        </dgm:presLayoutVars>
      </dgm:prSet>
      <dgm:spPr/>
    </dgm:pt>
  </dgm:ptLst>
  <dgm:cxnLst>
    <dgm:cxn modelId="{9D8DF1E5-AA43-44E3-B1F6-717236F49B76}" srcId="{38A82F61-B7EA-484B-A008-477EEAC0AF82}" destId="{2494EA96-72A3-4701-8521-79F8EB9C1DE4}" srcOrd="0" destOrd="0" parTransId="{BA8822EA-64CF-40B8-89CD-432725832DFE}" sibTransId="{5C40424B-0D42-40D4-AE0F-69144CC0AC05}"/>
    <dgm:cxn modelId="{E8A5AB4D-D440-4C08-86A0-31FB0592F3D7}" srcId="{38A82F61-B7EA-484B-A008-477EEAC0AF82}" destId="{E9C98DB5-2B1B-4D09-98AA-A37B1DB2FC8B}" srcOrd="4" destOrd="0" parTransId="{964DFD26-7309-4183-9A06-961175827745}" sibTransId="{910A2F4B-ADC8-4281-BBF6-BBC09A7776A8}"/>
    <dgm:cxn modelId="{8BF98D3A-0A6F-4F1A-88B8-99292A2A69A7}" srcId="{38A82F61-B7EA-484B-A008-477EEAC0AF82}" destId="{59D8515F-3608-440B-9E41-330E4BA0D926}" srcOrd="3" destOrd="0" parTransId="{E54EE2B4-C0EA-4C36-8BF2-C472934F350C}" sibTransId="{23B4DD12-2B2B-4FA0-AF16-D8D084E7FAF6}"/>
    <dgm:cxn modelId="{15766523-C46F-43FC-9498-64FC79A3B15F}" srcId="{38A82F61-B7EA-484B-A008-477EEAC0AF82}" destId="{2D1DFDCD-593B-4AE1-9932-FBF976C8F293}" srcOrd="5" destOrd="0" parTransId="{5A5659F4-27B7-4290-A9AF-42498D18EF66}" sibTransId="{FA19C405-91DC-45C8-B405-9C4A82575DAC}"/>
    <dgm:cxn modelId="{24CC6F05-0414-4355-B11D-312CDAC07CB7}" srcId="{38A82F61-B7EA-484B-A008-477EEAC0AF82}" destId="{9C52725A-0FD2-4414-B2EE-E2585ACC6868}" srcOrd="6" destOrd="0" parTransId="{B7F36948-A10E-46C8-BFB1-AB6D5964054C}" sibTransId="{3B173239-CE16-49D8-917F-0E00810C3DD8}"/>
    <dgm:cxn modelId="{57D2F50F-068C-4B5F-AA1F-8DC80F5D3577}" type="presOf" srcId="{E9C98DB5-2B1B-4D09-98AA-A37B1DB2FC8B}" destId="{9EF3DBCD-80D2-4231-8252-8B5175B16AAB}" srcOrd="0" destOrd="0" presId="urn:microsoft.com/office/officeart/2005/8/layout/arrow2"/>
    <dgm:cxn modelId="{26D18104-589B-4EC4-B0B9-AAB396C3ACA6}" type="presOf" srcId="{2494EA96-72A3-4701-8521-79F8EB9C1DE4}" destId="{B1B402EE-A7DD-4583-B80A-99207A25C14D}" srcOrd="0" destOrd="0" presId="urn:microsoft.com/office/officeart/2005/8/layout/arrow2"/>
    <dgm:cxn modelId="{49101D29-E40C-4F28-A9CA-F67A901C1D74}" srcId="{38A82F61-B7EA-484B-A008-477EEAC0AF82}" destId="{A6C38941-4A7B-4133-9B54-4D5BF34298CA}" srcOrd="7" destOrd="0" parTransId="{16BB40C5-F569-44BD-ADCC-79C6423B9F4D}" sibTransId="{6AB6844F-07D9-4C59-A1D7-9496CDF13880}"/>
    <dgm:cxn modelId="{DCDCEF89-4928-4002-BE9B-1629AEBFB8CA}" srcId="{38A82F61-B7EA-484B-A008-477EEAC0AF82}" destId="{3AA5228B-4314-4CDE-B9F8-FC3CD8F8A2EF}" srcOrd="1" destOrd="0" parTransId="{AEDE889B-E034-46E6-970E-C5431090D584}" sibTransId="{F7C45EE8-3092-4BBA-92E4-5368303765EB}"/>
    <dgm:cxn modelId="{A2DE9F43-BB90-4947-B747-D2281D3C4753}" type="presOf" srcId="{38A82F61-B7EA-484B-A008-477EEAC0AF82}" destId="{6B91B061-E48A-456B-BB02-3530B54C731D}" srcOrd="0" destOrd="0" presId="urn:microsoft.com/office/officeart/2005/8/layout/arrow2"/>
    <dgm:cxn modelId="{5D187D9B-8D3E-4D27-A4F4-BAEFF0A166F7}" srcId="{38A82F61-B7EA-484B-A008-477EEAC0AF82}" destId="{CA1A9A52-5EEE-41A2-A080-6BBB477CFE78}" srcOrd="2" destOrd="0" parTransId="{DFDA449D-B264-4BA0-9BAA-ED6972E93530}" sibTransId="{E31C07F6-6124-41D0-8DB1-6D2430FA2920}"/>
    <dgm:cxn modelId="{F00F38CA-B4A9-40D4-A95C-1EC7F669E001}" type="presOf" srcId="{59D8515F-3608-440B-9E41-330E4BA0D926}" destId="{2F6DE137-6C13-48A3-9B26-E5107601F2F5}" srcOrd="0" destOrd="0" presId="urn:microsoft.com/office/officeart/2005/8/layout/arrow2"/>
    <dgm:cxn modelId="{EF3F6F1A-2470-4948-B699-B46CBAD6A003}" type="presOf" srcId="{3AA5228B-4314-4CDE-B9F8-FC3CD8F8A2EF}" destId="{AEFFB6E1-F7E6-49AF-9BF4-CED0FF67E285}" srcOrd="0" destOrd="0" presId="urn:microsoft.com/office/officeart/2005/8/layout/arrow2"/>
    <dgm:cxn modelId="{1001208D-EE49-4D24-9ECF-3C2B3528642A}" type="presOf" srcId="{CA1A9A52-5EEE-41A2-A080-6BBB477CFE78}" destId="{E1254C40-A931-4C41-A3BA-CB9744E93D06}"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7269CBBD-6B8C-463E-A210-40F8D02C2884}" type="presParOf" srcId="{6B91B061-E48A-456B-BB02-3530B54C731D}" destId="{97E1AB2A-0FE1-4EC7-B6A0-C3462343137F}" srcOrd="1" destOrd="0" presId="urn:microsoft.com/office/officeart/2005/8/layout/arrow2"/>
    <dgm:cxn modelId="{786AD715-EBCA-43F8-894A-0E6F82E18896}" type="presParOf" srcId="{97E1AB2A-0FE1-4EC7-B6A0-C3462343137F}" destId="{2C94CCFD-0206-45DA-981F-9BA6E3A4147B}" srcOrd="0" destOrd="0" presId="urn:microsoft.com/office/officeart/2005/8/layout/arrow2"/>
    <dgm:cxn modelId="{64FBE695-A1CC-4F4D-8882-17FF875D74FB}" type="presParOf" srcId="{97E1AB2A-0FE1-4EC7-B6A0-C3462343137F}" destId="{B1B402EE-A7DD-4583-B80A-99207A25C14D}" srcOrd="1" destOrd="0" presId="urn:microsoft.com/office/officeart/2005/8/layout/arrow2"/>
    <dgm:cxn modelId="{511D9068-2B77-4661-9790-46FD55B7C75D}" type="presParOf" srcId="{97E1AB2A-0FE1-4EC7-B6A0-C3462343137F}" destId="{0C58EB8D-B08B-41FC-8589-376CA23F1D45}" srcOrd="2" destOrd="0" presId="urn:microsoft.com/office/officeart/2005/8/layout/arrow2"/>
    <dgm:cxn modelId="{5AFDFA9F-C44F-4019-AB59-0B7FBFBAB7AC}" type="presParOf" srcId="{97E1AB2A-0FE1-4EC7-B6A0-C3462343137F}" destId="{AEFFB6E1-F7E6-49AF-9BF4-CED0FF67E285}" srcOrd="3" destOrd="0" presId="urn:microsoft.com/office/officeart/2005/8/layout/arrow2"/>
    <dgm:cxn modelId="{5B0EC837-1F45-4266-9102-2F94B7C0F083}" type="presParOf" srcId="{97E1AB2A-0FE1-4EC7-B6A0-C3462343137F}" destId="{C7EC7DF1-CBCC-4D35-B57B-AA180854A5E2}" srcOrd="4" destOrd="0" presId="urn:microsoft.com/office/officeart/2005/8/layout/arrow2"/>
    <dgm:cxn modelId="{79089220-3E9B-4F95-A783-0CE5CEDA3395}" type="presParOf" srcId="{97E1AB2A-0FE1-4EC7-B6A0-C3462343137F}" destId="{E1254C40-A931-4C41-A3BA-CB9744E93D06}" srcOrd="5" destOrd="0" presId="urn:microsoft.com/office/officeart/2005/8/layout/arrow2"/>
    <dgm:cxn modelId="{C39B4800-2870-4914-91C4-A5AE6EC623F7}" type="presParOf" srcId="{97E1AB2A-0FE1-4EC7-B6A0-C3462343137F}" destId="{97544A63-0758-489F-835F-B82DF7B73439}" srcOrd="6" destOrd="0" presId="urn:microsoft.com/office/officeart/2005/8/layout/arrow2"/>
    <dgm:cxn modelId="{A5D7A889-CC93-41E9-8865-1BFB91767386}" type="presParOf" srcId="{97E1AB2A-0FE1-4EC7-B6A0-C3462343137F}" destId="{2F6DE137-6C13-48A3-9B26-E5107601F2F5}" srcOrd="7" destOrd="0" presId="urn:microsoft.com/office/officeart/2005/8/layout/arrow2"/>
    <dgm:cxn modelId="{CB2309A7-5E18-4791-95AE-407DF90E2FF5}" type="presParOf" srcId="{97E1AB2A-0FE1-4EC7-B6A0-C3462343137F}" destId="{DEC32A5A-EBDC-467A-8B85-F04295F1A34F}" srcOrd="8" destOrd="0" presId="urn:microsoft.com/office/officeart/2005/8/layout/arrow2"/>
    <dgm:cxn modelId="{18B3610A-DD72-49EB-A147-E5CB69E11101}" type="presParOf" srcId="{97E1AB2A-0FE1-4EC7-B6A0-C3462343137F}" destId="{9EF3DBCD-80D2-4231-8252-8B5175B16AA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b="1" dirty="0">
              <a:solidFill>
                <a:srgbClr val="FF0000"/>
              </a:solidFill>
            </a:rPr>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b="1" dirty="0">
              <a:solidFill>
                <a:srgbClr val="FF0000"/>
              </a:solidFill>
            </a:rPr>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1st currencies appear to facilitate trading</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47424B00-1370-4768-A16A-8E2FAB885999}" type="pres">
      <dgm:prSet presAssocID="{38A82F61-B7EA-484B-A008-477EEAC0AF82}" presName="arrowDiagram3" presStyleCnt="0"/>
      <dgm:spPr/>
    </dgm:pt>
    <dgm:pt modelId="{F3AD09D8-4225-459F-97F5-D975A873C50C}" type="pres">
      <dgm:prSet presAssocID="{2494EA96-72A3-4701-8521-79F8EB9C1DE4}" presName="bullet3a" presStyleLbl="node1" presStyleIdx="0" presStyleCnt="3"/>
      <dgm:spPr/>
    </dgm:pt>
    <dgm:pt modelId="{AA2AC25A-8D17-4A6F-B4BF-AB9628009380}" type="pres">
      <dgm:prSet presAssocID="{2494EA96-72A3-4701-8521-79F8EB9C1DE4}" presName="textBox3a" presStyleLbl="revTx" presStyleIdx="0" presStyleCnt="3">
        <dgm:presLayoutVars>
          <dgm:bulletEnabled val="1"/>
        </dgm:presLayoutVars>
      </dgm:prSet>
      <dgm:spPr/>
    </dgm:pt>
    <dgm:pt modelId="{307216E0-C054-44A3-ABE9-E289C08FF7BA}" type="pres">
      <dgm:prSet presAssocID="{3AA5228B-4314-4CDE-B9F8-FC3CD8F8A2EF}" presName="bullet3b" presStyleLbl="node1" presStyleIdx="1" presStyleCnt="3"/>
      <dgm:spPr/>
    </dgm:pt>
    <dgm:pt modelId="{C99CEB91-7CF7-4BC1-85ED-0FFF6341F4E7}" type="pres">
      <dgm:prSet presAssocID="{3AA5228B-4314-4CDE-B9F8-FC3CD8F8A2EF}" presName="textBox3b" presStyleLbl="revTx" presStyleIdx="1" presStyleCnt="3" custScaleY="45302" custLinFactNeighborX="739" custLinFactNeighborY="-21344">
        <dgm:presLayoutVars>
          <dgm:bulletEnabled val="1"/>
        </dgm:presLayoutVars>
      </dgm:prSet>
      <dgm:spPr/>
    </dgm:pt>
    <dgm:pt modelId="{EB617641-102A-4FF0-816D-CBBEF725C632}" type="pres">
      <dgm:prSet presAssocID="{59D8515F-3608-440B-9E41-330E4BA0D926}" presName="bullet3c" presStyleLbl="node1" presStyleIdx="2" presStyleCnt="3"/>
      <dgm:spPr/>
    </dgm:pt>
    <dgm:pt modelId="{C06E1C8A-CFB7-408F-B783-C9BDAEE2508E}" type="pres">
      <dgm:prSet presAssocID="{59D8515F-3608-440B-9E41-330E4BA0D926}" presName="textBox3c" presStyleLbl="revTx" presStyleIdx="2" presStyleCnt="3" custScaleX="141982" custLinFactNeighborX="20321" custLinFactNeighborY="4259">
        <dgm:presLayoutVars>
          <dgm:bulletEnabled val="1"/>
        </dgm:presLayoutVars>
      </dgm:prSet>
      <dgm:spPr/>
    </dgm:pt>
  </dgm:ptLst>
  <dgm:cxnLst>
    <dgm:cxn modelId="{A2DE9F43-BB90-4947-B747-D2281D3C4753}" type="presOf" srcId="{38A82F61-B7EA-484B-A008-477EEAC0AF82}" destId="{6B91B061-E48A-456B-BB02-3530B54C731D}" srcOrd="0" destOrd="0" presId="urn:microsoft.com/office/officeart/2005/8/layout/arrow2"/>
    <dgm:cxn modelId="{9D8DF1E5-AA43-44E3-B1F6-717236F49B76}" srcId="{38A82F61-B7EA-484B-A008-477EEAC0AF82}" destId="{2494EA96-72A3-4701-8521-79F8EB9C1DE4}" srcOrd="0" destOrd="0" parTransId="{BA8822EA-64CF-40B8-89CD-432725832DFE}" sibTransId="{5C40424B-0D42-40D4-AE0F-69144CC0AC05}"/>
    <dgm:cxn modelId="{8BF98D3A-0A6F-4F1A-88B8-99292A2A69A7}" srcId="{38A82F61-B7EA-484B-A008-477EEAC0AF82}" destId="{59D8515F-3608-440B-9E41-330E4BA0D926}" srcOrd="2" destOrd="0" parTransId="{E54EE2B4-C0EA-4C36-8BF2-C472934F350C}" sibTransId="{23B4DD12-2B2B-4FA0-AF16-D8D084E7FAF6}"/>
    <dgm:cxn modelId="{42D7A228-E67E-45F3-BB8A-0497041CACC7}" type="presOf" srcId="{59D8515F-3608-440B-9E41-330E4BA0D926}" destId="{C06E1C8A-CFB7-408F-B783-C9BDAEE2508E}" srcOrd="0" destOrd="0" presId="urn:microsoft.com/office/officeart/2005/8/layout/arrow2"/>
    <dgm:cxn modelId="{DCDCEF89-4928-4002-BE9B-1629AEBFB8CA}" srcId="{38A82F61-B7EA-484B-A008-477EEAC0AF82}" destId="{3AA5228B-4314-4CDE-B9F8-FC3CD8F8A2EF}" srcOrd="1" destOrd="0" parTransId="{AEDE889B-E034-46E6-970E-C5431090D584}" sibTransId="{F7C45EE8-3092-4BBA-92E4-5368303765EB}"/>
    <dgm:cxn modelId="{3D7D1F81-09A9-4E70-BE11-CF6864D7AA51}" type="presOf" srcId="{3AA5228B-4314-4CDE-B9F8-FC3CD8F8A2EF}" destId="{C99CEB91-7CF7-4BC1-85ED-0FFF6341F4E7}" srcOrd="0" destOrd="0" presId="urn:microsoft.com/office/officeart/2005/8/layout/arrow2"/>
    <dgm:cxn modelId="{7E30FD43-CF77-4CC2-A747-408752810857}" type="presOf" srcId="{2494EA96-72A3-4701-8521-79F8EB9C1DE4}" destId="{AA2AC25A-8D17-4A6F-B4BF-AB9628009380}"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3D9BEF3C-0C2E-4421-831F-9F69350C9D04}" type="presParOf" srcId="{6B91B061-E48A-456B-BB02-3530B54C731D}" destId="{47424B00-1370-4768-A16A-8E2FAB885999}" srcOrd="1" destOrd="0" presId="urn:microsoft.com/office/officeart/2005/8/layout/arrow2"/>
    <dgm:cxn modelId="{69EE5117-AC10-4DF1-B1AF-9E44978C0063}" type="presParOf" srcId="{47424B00-1370-4768-A16A-8E2FAB885999}" destId="{F3AD09D8-4225-459F-97F5-D975A873C50C}" srcOrd="0" destOrd="0" presId="urn:microsoft.com/office/officeart/2005/8/layout/arrow2"/>
    <dgm:cxn modelId="{5BA87945-E5BF-448B-B7D9-74E89B27B114}" type="presParOf" srcId="{47424B00-1370-4768-A16A-8E2FAB885999}" destId="{AA2AC25A-8D17-4A6F-B4BF-AB9628009380}" srcOrd="1" destOrd="0" presId="urn:microsoft.com/office/officeart/2005/8/layout/arrow2"/>
    <dgm:cxn modelId="{8FB3E733-1D4B-4A94-A82D-3E8F46461B19}" type="presParOf" srcId="{47424B00-1370-4768-A16A-8E2FAB885999}" destId="{307216E0-C054-44A3-ABE9-E289C08FF7BA}" srcOrd="2" destOrd="0" presId="urn:microsoft.com/office/officeart/2005/8/layout/arrow2"/>
    <dgm:cxn modelId="{E6BE7ABE-7DC3-4778-9DB9-F421A423D977}" type="presParOf" srcId="{47424B00-1370-4768-A16A-8E2FAB885999}" destId="{C99CEB91-7CF7-4BC1-85ED-0FFF6341F4E7}" srcOrd="3" destOrd="0" presId="urn:microsoft.com/office/officeart/2005/8/layout/arrow2"/>
    <dgm:cxn modelId="{AC0A75A6-1340-45AD-AE40-53103AB7CF02}" type="presParOf" srcId="{47424B00-1370-4768-A16A-8E2FAB885999}" destId="{EB617641-102A-4FF0-816D-CBBEF725C632}" srcOrd="4" destOrd="0" presId="urn:microsoft.com/office/officeart/2005/8/layout/arrow2"/>
    <dgm:cxn modelId="{42FBDC45-7CC2-48E2-BBEF-02E24D42642C}" type="presParOf" srcId="{47424B00-1370-4768-A16A-8E2FAB885999}" destId="{C06E1C8A-CFB7-408F-B783-C9BDAEE2508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A82F61-B7EA-484B-A008-477EEAC0AF82}" type="doc">
      <dgm:prSet loTypeId="urn:microsoft.com/office/officeart/2005/8/layout/arrow2" loCatId="process" qsTypeId="urn:microsoft.com/office/officeart/2005/8/quickstyle/simple1" qsCatId="simple" csTypeId="urn:microsoft.com/office/officeart/2005/8/colors/accent1_1" csCatId="accent1" phldr="1"/>
      <dgm:spPr/>
    </dgm:pt>
    <dgm:pt modelId="{2494EA96-72A3-4701-8521-79F8EB9C1DE4}">
      <dgm:prSet phldrT="[Texto]"/>
      <dgm:spPr/>
      <dgm:t>
        <a:bodyPr/>
        <a:lstStyle/>
        <a:p>
          <a:r>
            <a:rPr lang="pt-PT" b="1" dirty="0">
              <a:solidFill>
                <a:srgbClr val="FF0000"/>
              </a:solidFill>
            </a:rPr>
            <a:t>Trading agriculture surplus</a:t>
          </a:r>
        </a:p>
      </dgm:t>
    </dgm:pt>
    <dgm:pt modelId="{BA8822EA-64CF-40B8-89CD-432725832DFE}" type="parTrans" cxnId="{9D8DF1E5-AA43-44E3-B1F6-717236F49B76}">
      <dgm:prSet/>
      <dgm:spPr/>
      <dgm:t>
        <a:bodyPr/>
        <a:lstStyle/>
        <a:p>
          <a:endParaRPr lang="pt-PT"/>
        </a:p>
      </dgm:t>
    </dgm:pt>
    <dgm:pt modelId="{5C40424B-0D42-40D4-AE0F-69144CC0AC05}" type="sibTrans" cxnId="{9D8DF1E5-AA43-44E3-B1F6-717236F49B76}">
      <dgm:prSet/>
      <dgm:spPr/>
      <dgm:t>
        <a:bodyPr/>
        <a:lstStyle/>
        <a:p>
          <a:endParaRPr lang="pt-PT"/>
        </a:p>
      </dgm:t>
    </dgm:pt>
    <dgm:pt modelId="{3AA5228B-4314-4CDE-B9F8-FC3CD8F8A2EF}">
      <dgm:prSet phldrT="[Texto]"/>
      <dgm:spPr/>
      <dgm:t>
        <a:bodyPr/>
        <a:lstStyle/>
        <a:p>
          <a:r>
            <a:rPr lang="pt-PT" b="1" dirty="0"/>
            <a:t>Markets appear</a:t>
          </a:r>
        </a:p>
      </dgm:t>
    </dgm:pt>
    <dgm:pt modelId="{AEDE889B-E034-46E6-970E-C5431090D584}" type="parTrans" cxnId="{DCDCEF89-4928-4002-BE9B-1629AEBFB8CA}">
      <dgm:prSet/>
      <dgm:spPr/>
      <dgm:t>
        <a:bodyPr/>
        <a:lstStyle/>
        <a:p>
          <a:endParaRPr lang="pt-PT"/>
        </a:p>
      </dgm:t>
    </dgm:pt>
    <dgm:pt modelId="{F7C45EE8-3092-4BBA-92E4-5368303765EB}" type="sibTrans" cxnId="{DCDCEF89-4928-4002-BE9B-1629AEBFB8CA}">
      <dgm:prSet/>
      <dgm:spPr/>
      <dgm:t>
        <a:bodyPr/>
        <a:lstStyle/>
        <a:p>
          <a:endParaRPr lang="pt-PT"/>
        </a:p>
      </dgm:t>
    </dgm:pt>
    <dgm:pt modelId="{59D8515F-3608-440B-9E41-330E4BA0D926}">
      <dgm:prSet phldrT="[Texto]"/>
      <dgm:spPr/>
      <dgm:t>
        <a:bodyPr/>
        <a:lstStyle/>
        <a:p>
          <a:r>
            <a:rPr lang="pt-PT" dirty="0"/>
            <a:t>1st currencies appear to facilitate trading</a:t>
          </a:r>
        </a:p>
      </dgm:t>
    </dgm:pt>
    <dgm:pt modelId="{E54EE2B4-C0EA-4C36-8BF2-C472934F350C}" type="parTrans" cxnId="{8BF98D3A-0A6F-4F1A-88B8-99292A2A69A7}">
      <dgm:prSet/>
      <dgm:spPr/>
      <dgm:t>
        <a:bodyPr/>
        <a:lstStyle/>
        <a:p>
          <a:endParaRPr lang="pt-PT"/>
        </a:p>
      </dgm:t>
    </dgm:pt>
    <dgm:pt modelId="{23B4DD12-2B2B-4FA0-AF16-D8D084E7FAF6}" type="sibTrans" cxnId="{8BF98D3A-0A6F-4F1A-88B8-99292A2A69A7}">
      <dgm:prSet/>
      <dgm:spPr/>
      <dgm:t>
        <a:bodyPr/>
        <a:lstStyle/>
        <a:p>
          <a:endParaRPr lang="pt-PT"/>
        </a:p>
      </dgm:t>
    </dgm:pt>
    <dgm:pt modelId="{6B91B061-E48A-456B-BB02-3530B54C731D}" type="pres">
      <dgm:prSet presAssocID="{38A82F61-B7EA-484B-A008-477EEAC0AF82}" presName="arrowDiagram" presStyleCnt="0">
        <dgm:presLayoutVars>
          <dgm:chMax val="5"/>
          <dgm:dir/>
          <dgm:resizeHandles val="exact"/>
        </dgm:presLayoutVars>
      </dgm:prSet>
      <dgm:spPr/>
    </dgm:pt>
    <dgm:pt modelId="{037B6273-02A9-4761-9937-140B60FD1C01}" type="pres">
      <dgm:prSet presAssocID="{38A82F61-B7EA-484B-A008-477EEAC0AF82}" presName="arrow" presStyleLbl="bgShp" presStyleIdx="0" presStyleCnt="1"/>
      <dgm:spPr/>
    </dgm:pt>
    <dgm:pt modelId="{47424B00-1370-4768-A16A-8E2FAB885999}" type="pres">
      <dgm:prSet presAssocID="{38A82F61-B7EA-484B-A008-477EEAC0AF82}" presName="arrowDiagram3" presStyleCnt="0"/>
      <dgm:spPr/>
    </dgm:pt>
    <dgm:pt modelId="{F3AD09D8-4225-459F-97F5-D975A873C50C}" type="pres">
      <dgm:prSet presAssocID="{2494EA96-72A3-4701-8521-79F8EB9C1DE4}" presName="bullet3a" presStyleLbl="node1" presStyleIdx="0" presStyleCnt="3"/>
      <dgm:spPr/>
    </dgm:pt>
    <dgm:pt modelId="{AA2AC25A-8D17-4A6F-B4BF-AB9628009380}" type="pres">
      <dgm:prSet presAssocID="{2494EA96-72A3-4701-8521-79F8EB9C1DE4}" presName="textBox3a" presStyleLbl="revTx" presStyleIdx="0" presStyleCnt="3">
        <dgm:presLayoutVars>
          <dgm:bulletEnabled val="1"/>
        </dgm:presLayoutVars>
      </dgm:prSet>
      <dgm:spPr/>
    </dgm:pt>
    <dgm:pt modelId="{307216E0-C054-44A3-ABE9-E289C08FF7BA}" type="pres">
      <dgm:prSet presAssocID="{3AA5228B-4314-4CDE-B9F8-FC3CD8F8A2EF}" presName="bullet3b" presStyleLbl="node1" presStyleIdx="1" presStyleCnt="3"/>
      <dgm:spPr/>
    </dgm:pt>
    <dgm:pt modelId="{C99CEB91-7CF7-4BC1-85ED-0FFF6341F4E7}" type="pres">
      <dgm:prSet presAssocID="{3AA5228B-4314-4CDE-B9F8-FC3CD8F8A2EF}" presName="textBox3b" presStyleLbl="revTx" presStyleIdx="1" presStyleCnt="3" custScaleY="45302" custLinFactNeighborX="739" custLinFactNeighborY="-21344">
        <dgm:presLayoutVars>
          <dgm:bulletEnabled val="1"/>
        </dgm:presLayoutVars>
      </dgm:prSet>
      <dgm:spPr/>
    </dgm:pt>
    <dgm:pt modelId="{EB617641-102A-4FF0-816D-CBBEF725C632}" type="pres">
      <dgm:prSet presAssocID="{59D8515F-3608-440B-9E41-330E4BA0D926}" presName="bullet3c" presStyleLbl="node1" presStyleIdx="2" presStyleCnt="3"/>
      <dgm:spPr/>
    </dgm:pt>
    <dgm:pt modelId="{C06E1C8A-CFB7-408F-B783-C9BDAEE2508E}" type="pres">
      <dgm:prSet presAssocID="{59D8515F-3608-440B-9E41-330E4BA0D926}" presName="textBox3c" presStyleLbl="revTx" presStyleIdx="2" presStyleCnt="3" custScaleX="141982" custLinFactNeighborX="20321" custLinFactNeighborY="4259">
        <dgm:presLayoutVars>
          <dgm:bulletEnabled val="1"/>
        </dgm:presLayoutVars>
      </dgm:prSet>
      <dgm:spPr/>
    </dgm:pt>
  </dgm:ptLst>
  <dgm:cxnLst>
    <dgm:cxn modelId="{A2DE9F43-BB90-4947-B747-D2281D3C4753}" type="presOf" srcId="{38A82F61-B7EA-484B-A008-477EEAC0AF82}" destId="{6B91B061-E48A-456B-BB02-3530B54C731D}" srcOrd="0" destOrd="0" presId="urn:microsoft.com/office/officeart/2005/8/layout/arrow2"/>
    <dgm:cxn modelId="{9D8DF1E5-AA43-44E3-B1F6-717236F49B76}" srcId="{38A82F61-B7EA-484B-A008-477EEAC0AF82}" destId="{2494EA96-72A3-4701-8521-79F8EB9C1DE4}" srcOrd="0" destOrd="0" parTransId="{BA8822EA-64CF-40B8-89CD-432725832DFE}" sibTransId="{5C40424B-0D42-40D4-AE0F-69144CC0AC05}"/>
    <dgm:cxn modelId="{8BF98D3A-0A6F-4F1A-88B8-99292A2A69A7}" srcId="{38A82F61-B7EA-484B-A008-477EEAC0AF82}" destId="{59D8515F-3608-440B-9E41-330E4BA0D926}" srcOrd="2" destOrd="0" parTransId="{E54EE2B4-C0EA-4C36-8BF2-C472934F350C}" sibTransId="{23B4DD12-2B2B-4FA0-AF16-D8D084E7FAF6}"/>
    <dgm:cxn modelId="{42D7A228-E67E-45F3-BB8A-0497041CACC7}" type="presOf" srcId="{59D8515F-3608-440B-9E41-330E4BA0D926}" destId="{C06E1C8A-CFB7-408F-B783-C9BDAEE2508E}" srcOrd="0" destOrd="0" presId="urn:microsoft.com/office/officeart/2005/8/layout/arrow2"/>
    <dgm:cxn modelId="{DCDCEF89-4928-4002-BE9B-1629AEBFB8CA}" srcId="{38A82F61-B7EA-484B-A008-477EEAC0AF82}" destId="{3AA5228B-4314-4CDE-B9F8-FC3CD8F8A2EF}" srcOrd="1" destOrd="0" parTransId="{AEDE889B-E034-46E6-970E-C5431090D584}" sibTransId="{F7C45EE8-3092-4BBA-92E4-5368303765EB}"/>
    <dgm:cxn modelId="{3D7D1F81-09A9-4E70-BE11-CF6864D7AA51}" type="presOf" srcId="{3AA5228B-4314-4CDE-B9F8-FC3CD8F8A2EF}" destId="{C99CEB91-7CF7-4BC1-85ED-0FFF6341F4E7}" srcOrd="0" destOrd="0" presId="urn:microsoft.com/office/officeart/2005/8/layout/arrow2"/>
    <dgm:cxn modelId="{7E30FD43-CF77-4CC2-A747-408752810857}" type="presOf" srcId="{2494EA96-72A3-4701-8521-79F8EB9C1DE4}" destId="{AA2AC25A-8D17-4A6F-B4BF-AB9628009380}" srcOrd="0" destOrd="0" presId="urn:microsoft.com/office/officeart/2005/8/layout/arrow2"/>
    <dgm:cxn modelId="{55E12C64-2C02-483B-A157-BF614EBA18A6}" type="presParOf" srcId="{6B91B061-E48A-456B-BB02-3530B54C731D}" destId="{037B6273-02A9-4761-9937-140B60FD1C01}" srcOrd="0" destOrd="0" presId="urn:microsoft.com/office/officeart/2005/8/layout/arrow2"/>
    <dgm:cxn modelId="{3D9BEF3C-0C2E-4421-831F-9F69350C9D04}" type="presParOf" srcId="{6B91B061-E48A-456B-BB02-3530B54C731D}" destId="{47424B00-1370-4768-A16A-8E2FAB885999}" srcOrd="1" destOrd="0" presId="urn:microsoft.com/office/officeart/2005/8/layout/arrow2"/>
    <dgm:cxn modelId="{69EE5117-AC10-4DF1-B1AF-9E44978C0063}" type="presParOf" srcId="{47424B00-1370-4768-A16A-8E2FAB885999}" destId="{F3AD09D8-4225-459F-97F5-D975A873C50C}" srcOrd="0" destOrd="0" presId="urn:microsoft.com/office/officeart/2005/8/layout/arrow2"/>
    <dgm:cxn modelId="{5BA87945-E5BF-448B-B7D9-74E89B27B114}" type="presParOf" srcId="{47424B00-1370-4768-A16A-8E2FAB885999}" destId="{AA2AC25A-8D17-4A6F-B4BF-AB9628009380}" srcOrd="1" destOrd="0" presId="urn:microsoft.com/office/officeart/2005/8/layout/arrow2"/>
    <dgm:cxn modelId="{8FB3E733-1D4B-4A94-A82D-3E8F46461B19}" type="presParOf" srcId="{47424B00-1370-4768-A16A-8E2FAB885999}" destId="{307216E0-C054-44A3-ABE9-E289C08FF7BA}" srcOrd="2" destOrd="0" presId="urn:microsoft.com/office/officeart/2005/8/layout/arrow2"/>
    <dgm:cxn modelId="{E6BE7ABE-7DC3-4778-9DB9-F421A423D977}" type="presParOf" srcId="{47424B00-1370-4768-A16A-8E2FAB885999}" destId="{C99CEB91-7CF7-4BC1-85ED-0FFF6341F4E7}" srcOrd="3" destOrd="0" presId="urn:microsoft.com/office/officeart/2005/8/layout/arrow2"/>
    <dgm:cxn modelId="{AC0A75A6-1340-45AD-AE40-53103AB7CF02}" type="presParOf" srcId="{47424B00-1370-4768-A16A-8E2FAB885999}" destId="{EB617641-102A-4FF0-816D-CBBEF725C632}" srcOrd="4" destOrd="0" presId="urn:microsoft.com/office/officeart/2005/8/layout/arrow2"/>
    <dgm:cxn modelId="{42FBDC45-7CC2-48E2-BBEF-02E24D42642C}" type="presParOf" srcId="{47424B00-1370-4768-A16A-8E2FAB885999}" destId="{C06E1C8A-CFB7-408F-B783-C9BDAEE2508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F1A03-245C-41EA-A1B4-7EEC06BD4C81}" type="doc">
      <dgm:prSet loTypeId="urn:microsoft.com/office/officeart/2005/8/layout/hierarchy5" loCatId="hierarchy" qsTypeId="urn:microsoft.com/office/officeart/2005/8/quickstyle/simple1" qsCatId="simple" csTypeId="urn:microsoft.com/office/officeart/2005/8/colors/accent2_3" csCatId="accent2" phldr="1"/>
      <dgm:spPr/>
      <dgm:t>
        <a:bodyPr/>
        <a:lstStyle/>
        <a:p>
          <a:endParaRPr lang="en-US"/>
        </a:p>
      </dgm:t>
    </dgm:pt>
    <dgm:pt modelId="{A0EFFCFB-BBDD-426C-869F-D75663A2C3A7}">
      <dgm:prSet phldrT="[Text]"/>
      <dgm:spPr/>
      <dgm:t>
        <a:bodyPr/>
        <a:lstStyle/>
        <a:p>
          <a:r>
            <a:rPr lang="en-US" dirty="0"/>
            <a:t>Human societies</a:t>
          </a:r>
        </a:p>
      </dgm:t>
    </dgm:pt>
    <dgm:pt modelId="{19CB535F-1D57-4248-9DF1-E4DD3D856BD7}" type="parTrans" cxnId="{E39B29B0-2642-41A8-AA1D-0AB28254A239}">
      <dgm:prSet/>
      <dgm:spPr/>
      <dgm:t>
        <a:bodyPr/>
        <a:lstStyle/>
        <a:p>
          <a:endParaRPr lang="en-US"/>
        </a:p>
      </dgm:t>
    </dgm:pt>
    <dgm:pt modelId="{CF81BAE4-0835-4308-A9F2-6B7F54451B34}" type="sibTrans" cxnId="{E39B29B0-2642-41A8-AA1D-0AB28254A239}">
      <dgm:prSet/>
      <dgm:spPr/>
      <dgm:t>
        <a:bodyPr/>
        <a:lstStyle/>
        <a:p>
          <a:endParaRPr lang="en-US"/>
        </a:p>
      </dgm:t>
    </dgm:pt>
    <dgm:pt modelId="{F431B4E5-EF7F-420B-9B1D-C2920B9193C6}">
      <dgm:prSet phldrT="[Text]"/>
      <dgm:spPr/>
      <dgm:t>
        <a:bodyPr/>
        <a:lstStyle/>
        <a:p>
          <a:r>
            <a:rPr lang="en-US" dirty="0"/>
            <a:t>B.1 Monetary –based economies</a:t>
          </a:r>
        </a:p>
      </dgm:t>
    </dgm:pt>
    <dgm:pt modelId="{7C74FEE4-FBF8-4986-A472-F8FF7F85DE2F}" type="parTrans" cxnId="{3550F802-7D67-4B57-B6F7-1FE72D4D76A2}">
      <dgm:prSet/>
      <dgm:spPr/>
      <dgm:t>
        <a:bodyPr/>
        <a:lstStyle/>
        <a:p>
          <a:endParaRPr lang="en-US"/>
        </a:p>
      </dgm:t>
    </dgm:pt>
    <dgm:pt modelId="{EAD1FEC0-14FF-4142-ACF6-9A445C275B19}" type="sibTrans" cxnId="{3550F802-7D67-4B57-B6F7-1FE72D4D76A2}">
      <dgm:prSet/>
      <dgm:spPr/>
      <dgm:t>
        <a:bodyPr/>
        <a:lstStyle/>
        <a:p>
          <a:endParaRPr lang="en-US"/>
        </a:p>
      </dgm:t>
    </dgm:pt>
    <dgm:pt modelId="{DB0E8ACE-0D2C-455E-BCAC-A82E0EC14E2B}">
      <dgm:prSet phldrT="[Text]"/>
      <dgm:spPr/>
      <dgm:t>
        <a:bodyPr/>
        <a:lstStyle/>
        <a:p>
          <a:r>
            <a:rPr lang="en-US" dirty="0"/>
            <a:t>B.1.2 Single dominant currency</a:t>
          </a:r>
        </a:p>
      </dgm:t>
    </dgm:pt>
    <dgm:pt modelId="{8F0D0C99-FAE8-4CAE-9CE8-778AE96F4878}" type="parTrans" cxnId="{60122D07-2A59-43CE-86C7-C2FBA2BCEDF8}">
      <dgm:prSet/>
      <dgm:spPr/>
      <dgm:t>
        <a:bodyPr/>
        <a:lstStyle/>
        <a:p>
          <a:endParaRPr lang="en-US"/>
        </a:p>
      </dgm:t>
    </dgm:pt>
    <dgm:pt modelId="{A4DEF5D9-AA35-49CE-AE13-0B931CD5EF9E}" type="sibTrans" cxnId="{60122D07-2A59-43CE-86C7-C2FBA2BCEDF8}">
      <dgm:prSet/>
      <dgm:spPr/>
      <dgm:t>
        <a:bodyPr/>
        <a:lstStyle/>
        <a:p>
          <a:endParaRPr lang="en-US"/>
        </a:p>
      </dgm:t>
    </dgm:pt>
    <dgm:pt modelId="{81F2F7D1-227B-48B3-AFE1-7C2077A20857}">
      <dgm:prSet phldrT="[Text]"/>
      <dgm:spPr/>
      <dgm:t>
        <a:bodyPr/>
        <a:lstStyle/>
        <a:p>
          <a:r>
            <a:rPr lang="en-US" dirty="0"/>
            <a:t>B.1.1 Multiple complementary currencies</a:t>
          </a:r>
        </a:p>
      </dgm:t>
    </dgm:pt>
    <dgm:pt modelId="{DAE3C944-7DBC-4D58-A419-A267B99AB402}" type="parTrans" cxnId="{41DBC36B-37CF-42FC-B798-F457448A740F}">
      <dgm:prSet/>
      <dgm:spPr/>
      <dgm:t>
        <a:bodyPr/>
        <a:lstStyle/>
        <a:p>
          <a:endParaRPr lang="en-US"/>
        </a:p>
      </dgm:t>
    </dgm:pt>
    <dgm:pt modelId="{8926A2A2-2C87-4106-9F04-46AF112FDCFC}" type="sibTrans" cxnId="{41DBC36B-37CF-42FC-B798-F457448A740F}">
      <dgm:prSet/>
      <dgm:spPr/>
      <dgm:t>
        <a:bodyPr/>
        <a:lstStyle/>
        <a:p>
          <a:endParaRPr lang="en-US"/>
        </a:p>
      </dgm:t>
    </dgm:pt>
    <dgm:pt modelId="{F612F253-41B0-4048-9BCD-255D3A348E06}">
      <dgm:prSet phldrT="[Text]"/>
      <dgm:spPr/>
      <dgm:t>
        <a:bodyPr/>
        <a:lstStyle/>
        <a:p>
          <a:r>
            <a:rPr lang="en-US" dirty="0"/>
            <a:t>B.2 Non-monetary-based economies</a:t>
          </a:r>
        </a:p>
      </dgm:t>
    </dgm:pt>
    <dgm:pt modelId="{9C1CE608-68F5-42B6-9054-F5F1606A31BE}" type="parTrans" cxnId="{8B5C400A-7857-458A-9846-9F23D302B3AE}">
      <dgm:prSet/>
      <dgm:spPr/>
      <dgm:t>
        <a:bodyPr/>
        <a:lstStyle/>
        <a:p>
          <a:endParaRPr lang="en-US"/>
        </a:p>
      </dgm:t>
    </dgm:pt>
    <dgm:pt modelId="{6FA0F924-5DF1-4B41-AD9F-C37C906C6978}" type="sibTrans" cxnId="{8B5C400A-7857-458A-9846-9F23D302B3AE}">
      <dgm:prSet/>
      <dgm:spPr/>
      <dgm:t>
        <a:bodyPr/>
        <a:lstStyle/>
        <a:p>
          <a:endParaRPr lang="en-US"/>
        </a:p>
      </dgm:t>
    </dgm:pt>
    <dgm:pt modelId="{0781DF80-104B-4C4C-83BA-B7438386CEE0}">
      <dgm:prSet phldrT="[Text]"/>
      <dgm:spPr/>
      <dgm:t>
        <a:bodyPr/>
        <a:lstStyle/>
        <a:p>
          <a:r>
            <a:rPr lang="en-US" dirty="0"/>
            <a:t>B.2.1No currency - Gift economies</a:t>
          </a:r>
        </a:p>
      </dgm:t>
    </dgm:pt>
    <dgm:pt modelId="{9E28D6FA-E5F2-40D4-8200-3475B97CACA3}" type="parTrans" cxnId="{CEE8B8E8-B11D-4E2C-89BC-83396E30F9E2}">
      <dgm:prSet/>
      <dgm:spPr/>
      <dgm:t>
        <a:bodyPr/>
        <a:lstStyle/>
        <a:p>
          <a:endParaRPr lang="en-US"/>
        </a:p>
      </dgm:t>
    </dgm:pt>
    <dgm:pt modelId="{4CF4DDDD-91A3-40FD-83E4-9470EACC5A66}" type="sibTrans" cxnId="{CEE8B8E8-B11D-4E2C-89BC-83396E30F9E2}">
      <dgm:prSet/>
      <dgm:spPr/>
      <dgm:t>
        <a:bodyPr/>
        <a:lstStyle/>
        <a:p>
          <a:endParaRPr lang="en-US"/>
        </a:p>
      </dgm:t>
    </dgm:pt>
    <dgm:pt modelId="{464EEC78-C041-4A49-98FC-276A1CC24901}">
      <dgm:prSet/>
      <dgm:spPr/>
      <dgm:t>
        <a:bodyPr/>
        <a:lstStyle/>
        <a:p>
          <a:r>
            <a:rPr lang="en-US" dirty="0"/>
            <a:t>Public control (Gov. Powered Money)</a:t>
          </a:r>
        </a:p>
      </dgm:t>
    </dgm:pt>
    <dgm:pt modelId="{E3A33C98-FD71-496C-92B2-BEFFE038E818}" type="parTrans" cxnId="{D14E1D47-7383-4E28-8907-AB43FC91E946}">
      <dgm:prSet/>
      <dgm:spPr/>
      <dgm:t>
        <a:bodyPr/>
        <a:lstStyle/>
        <a:p>
          <a:endParaRPr lang="en-US"/>
        </a:p>
      </dgm:t>
    </dgm:pt>
    <dgm:pt modelId="{FA4CE963-8C67-436A-99E5-2D2B83187C82}" type="sibTrans" cxnId="{D14E1D47-7383-4E28-8907-AB43FC91E946}">
      <dgm:prSet/>
      <dgm:spPr/>
      <dgm:t>
        <a:bodyPr/>
        <a:lstStyle/>
        <a:p>
          <a:endParaRPr lang="en-US"/>
        </a:p>
      </dgm:t>
    </dgm:pt>
    <dgm:pt modelId="{76258880-CB07-4D35-BB1E-EA9F0BFBA332}">
      <dgm:prSet/>
      <dgm:spPr/>
      <dgm:t>
        <a:bodyPr/>
        <a:lstStyle/>
        <a:p>
          <a:r>
            <a:rPr lang="en-US" dirty="0"/>
            <a:t>Privately controlled</a:t>
          </a:r>
        </a:p>
      </dgm:t>
    </dgm:pt>
    <dgm:pt modelId="{99F91A42-D919-4086-A359-6AEC058A29A7}" type="parTrans" cxnId="{174FF865-E772-4AC5-9F1A-04980F813A24}">
      <dgm:prSet/>
      <dgm:spPr/>
      <dgm:t>
        <a:bodyPr/>
        <a:lstStyle/>
        <a:p>
          <a:endParaRPr lang="en-US"/>
        </a:p>
      </dgm:t>
    </dgm:pt>
    <dgm:pt modelId="{17B5B82F-7AF5-4E29-AE1F-20040C0DF7A3}" type="sibTrans" cxnId="{174FF865-E772-4AC5-9F1A-04980F813A24}">
      <dgm:prSet/>
      <dgm:spPr/>
      <dgm:t>
        <a:bodyPr/>
        <a:lstStyle/>
        <a:p>
          <a:endParaRPr lang="en-US"/>
        </a:p>
      </dgm:t>
    </dgm:pt>
    <dgm:pt modelId="{9471F703-FD8D-432B-B071-DD9B44558416}">
      <dgm:prSet phldrT="[Text]"/>
      <dgm:spPr/>
      <dgm:t>
        <a:bodyPr/>
        <a:lstStyle/>
        <a:p>
          <a:r>
            <a:rPr lang="en-US" dirty="0"/>
            <a:t>B.2.2 Non-monetary mutual credit systems</a:t>
          </a:r>
        </a:p>
      </dgm:t>
    </dgm:pt>
    <dgm:pt modelId="{EA152D67-2681-4269-86A7-780D14681D5B}" type="parTrans" cxnId="{41DBC6C5-D0BF-459A-8AEE-EBF7CEF439AC}">
      <dgm:prSet/>
      <dgm:spPr/>
      <dgm:t>
        <a:bodyPr/>
        <a:lstStyle/>
        <a:p>
          <a:endParaRPr lang="en-US"/>
        </a:p>
      </dgm:t>
    </dgm:pt>
    <dgm:pt modelId="{0AA45925-8684-4E9A-AC29-EF0203770A84}" type="sibTrans" cxnId="{41DBC6C5-D0BF-459A-8AEE-EBF7CEF439AC}">
      <dgm:prSet/>
      <dgm:spPr/>
      <dgm:t>
        <a:bodyPr/>
        <a:lstStyle/>
        <a:p>
          <a:endParaRPr lang="en-US"/>
        </a:p>
      </dgm:t>
    </dgm:pt>
    <dgm:pt modelId="{57929B69-EFDD-4C21-9DD8-20B36CF67F41}">
      <dgm:prSet phldrT="[Text]"/>
      <dgm:spPr/>
      <dgm:t>
        <a:bodyPr/>
        <a:lstStyle/>
        <a:p>
          <a:r>
            <a:rPr lang="en-US" dirty="0"/>
            <a:t>B.2.3 Tribal sharing economies</a:t>
          </a:r>
        </a:p>
      </dgm:t>
    </dgm:pt>
    <dgm:pt modelId="{6C29AA18-70FE-4DAF-B2B3-D5563C090DE2}" type="parTrans" cxnId="{FC6AD92F-E6B4-40DD-A497-FE0F1BAB6458}">
      <dgm:prSet/>
      <dgm:spPr/>
      <dgm:t>
        <a:bodyPr/>
        <a:lstStyle/>
        <a:p>
          <a:endParaRPr lang="en-US"/>
        </a:p>
      </dgm:t>
    </dgm:pt>
    <dgm:pt modelId="{8EE4E123-00B9-4B06-8135-3E698273D882}" type="sibTrans" cxnId="{FC6AD92F-E6B4-40DD-A497-FE0F1BAB6458}">
      <dgm:prSet/>
      <dgm:spPr/>
      <dgm:t>
        <a:bodyPr/>
        <a:lstStyle/>
        <a:p>
          <a:endParaRPr lang="en-US"/>
        </a:p>
      </dgm:t>
    </dgm:pt>
    <dgm:pt modelId="{19516445-D4CA-4415-A51E-57B27E854287}">
      <dgm:prSet/>
      <dgm:spPr/>
      <dgm:t>
        <a:bodyPr/>
        <a:lstStyle/>
        <a:p>
          <a:r>
            <a:rPr lang="en-US" dirty="0"/>
            <a:t>Co-operatively/ Collectively controlled</a:t>
          </a:r>
        </a:p>
      </dgm:t>
    </dgm:pt>
    <dgm:pt modelId="{8710F042-5446-472A-91CA-09F76D2075FC}" type="sibTrans" cxnId="{285D2C92-EB7C-4CCE-B5D2-0326AD03C0F2}">
      <dgm:prSet/>
      <dgm:spPr/>
      <dgm:t>
        <a:bodyPr/>
        <a:lstStyle/>
        <a:p>
          <a:endParaRPr lang="en-US"/>
        </a:p>
      </dgm:t>
    </dgm:pt>
    <dgm:pt modelId="{6962B391-D770-4A5C-8016-838CD43B20C4}" type="parTrans" cxnId="{285D2C92-EB7C-4CCE-B5D2-0326AD03C0F2}">
      <dgm:prSet/>
      <dgm:spPr/>
      <dgm:t>
        <a:bodyPr/>
        <a:lstStyle/>
        <a:p>
          <a:endParaRPr lang="en-US"/>
        </a:p>
      </dgm:t>
    </dgm:pt>
    <dgm:pt modelId="{DC018073-0328-446B-A188-596BB7AA8953}" type="pres">
      <dgm:prSet presAssocID="{0BFF1A03-245C-41EA-A1B4-7EEC06BD4C81}" presName="mainComposite" presStyleCnt="0">
        <dgm:presLayoutVars>
          <dgm:chPref val="1"/>
          <dgm:dir/>
          <dgm:animOne val="branch"/>
          <dgm:animLvl val="lvl"/>
          <dgm:resizeHandles val="exact"/>
        </dgm:presLayoutVars>
      </dgm:prSet>
      <dgm:spPr/>
    </dgm:pt>
    <dgm:pt modelId="{0A6A3CA9-130A-4A71-95FA-BB573E0975A0}" type="pres">
      <dgm:prSet presAssocID="{0BFF1A03-245C-41EA-A1B4-7EEC06BD4C81}" presName="hierFlow" presStyleCnt="0"/>
      <dgm:spPr/>
    </dgm:pt>
    <dgm:pt modelId="{C9979103-3519-4900-A18A-865113A5AA0A}" type="pres">
      <dgm:prSet presAssocID="{0BFF1A03-245C-41EA-A1B4-7EEC06BD4C81}" presName="hierChild1" presStyleCnt="0">
        <dgm:presLayoutVars>
          <dgm:chPref val="1"/>
          <dgm:animOne val="branch"/>
          <dgm:animLvl val="lvl"/>
        </dgm:presLayoutVars>
      </dgm:prSet>
      <dgm:spPr/>
    </dgm:pt>
    <dgm:pt modelId="{7A4EE0B1-1592-4CFB-A898-EFEC492253EA}" type="pres">
      <dgm:prSet presAssocID="{A0EFFCFB-BBDD-426C-869F-D75663A2C3A7}" presName="Name17" presStyleCnt="0"/>
      <dgm:spPr/>
    </dgm:pt>
    <dgm:pt modelId="{51A07732-0334-4EB2-B3D6-902D4C37B4EC}" type="pres">
      <dgm:prSet presAssocID="{A0EFFCFB-BBDD-426C-869F-D75663A2C3A7}" presName="level1Shape" presStyleLbl="node0" presStyleIdx="0" presStyleCnt="1">
        <dgm:presLayoutVars>
          <dgm:chPref val="3"/>
        </dgm:presLayoutVars>
      </dgm:prSet>
      <dgm:spPr/>
    </dgm:pt>
    <dgm:pt modelId="{59FE192D-1890-4D5F-9B7E-2EABE66ED4DE}" type="pres">
      <dgm:prSet presAssocID="{A0EFFCFB-BBDD-426C-869F-D75663A2C3A7}" presName="hierChild2" presStyleCnt="0"/>
      <dgm:spPr/>
    </dgm:pt>
    <dgm:pt modelId="{C3D8A131-3F8F-4B61-BFD4-C19DACD5E183}" type="pres">
      <dgm:prSet presAssocID="{7C74FEE4-FBF8-4986-A472-F8FF7F85DE2F}" presName="Name25" presStyleLbl="parChTrans1D2" presStyleIdx="0" presStyleCnt="2"/>
      <dgm:spPr/>
    </dgm:pt>
    <dgm:pt modelId="{8751BADE-1920-4934-A884-ECB4A9E4425B}" type="pres">
      <dgm:prSet presAssocID="{7C74FEE4-FBF8-4986-A472-F8FF7F85DE2F}" presName="connTx" presStyleLbl="parChTrans1D2" presStyleIdx="0" presStyleCnt="2"/>
      <dgm:spPr/>
    </dgm:pt>
    <dgm:pt modelId="{3F696D25-2F83-4555-93FA-A640EE6FB91D}" type="pres">
      <dgm:prSet presAssocID="{F431B4E5-EF7F-420B-9B1D-C2920B9193C6}" presName="Name30" presStyleCnt="0"/>
      <dgm:spPr/>
    </dgm:pt>
    <dgm:pt modelId="{2659DA09-FBF5-4EC1-BACC-3E0879DAF8F5}" type="pres">
      <dgm:prSet presAssocID="{F431B4E5-EF7F-420B-9B1D-C2920B9193C6}" presName="level2Shape" presStyleLbl="node2" presStyleIdx="0" presStyleCnt="2"/>
      <dgm:spPr/>
    </dgm:pt>
    <dgm:pt modelId="{F8B03252-120E-4F0D-8B2C-085218F392E1}" type="pres">
      <dgm:prSet presAssocID="{F431B4E5-EF7F-420B-9B1D-C2920B9193C6}" presName="hierChild3" presStyleCnt="0"/>
      <dgm:spPr/>
    </dgm:pt>
    <dgm:pt modelId="{F931D375-3C33-43AF-A3F1-9F4BC87031E3}" type="pres">
      <dgm:prSet presAssocID="{DAE3C944-7DBC-4D58-A419-A267B99AB402}" presName="Name25" presStyleLbl="parChTrans1D3" presStyleIdx="0" presStyleCnt="5"/>
      <dgm:spPr/>
    </dgm:pt>
    <dgm:pt modelId="{67F9CBF1-EDA1-401D-B99D-D46C49A6CE58}" type="pres">
      <dgm:prSet presAssocID="{DAE3C944-7DBC-4D58-A419-A267B99AB402}" presName="connTx" presStyleLbl="parChTrans1D3" presStyleIdx="0" presStyleCnt="5"/>
      <dgm:spPr/>
    </dgm:pt>
    <dgm:pt modelId="{509079D4-4BEE-4489-AC1D-12A847EF4FC6}" type="pres">
      <dgm:prSet presAssocID="{81F2F7D1-227B-48B3-AFE1-7C2077A20857}" presName="Name30" presStyleCnt="0"/>
      <dgm:spPr/>
    </dgm:pt>
    <dgm:pt modelId="{9DE68750-19AB-4DAD-AAFF-92766F750F10}" type="pres">
      <dgm:prSet presAssocID="{81F2F7D1-227B-48B3-AFE1-7C2077A20857}" presName="level2Shape" presStyleLbl="node3" presStyleIdx="0" presStyleCnt="5"/>
      <dgm:spPr/>
    </dgm:pt>
    <dgm:pt modelId="{66DE0366-90AD-4E7C-BE3F-C15344109C19}" type="pres">
      <dgm:prSet presAssocID="{81F2F7D1-227B-48B3-AFE1-7C2077A20857}" presName="hierChild3" presStyleCnt="0"/>
      <dgm:spPr/>
    </dgm:pt>
    <dgm:pt modelId="{8D0F34DD-76AB-417F-BCE1-722DD83CB512}" type="pres">
      <dgm:prSet presAssocID="{8F0D0C99-FAE8-4CAE-9CE8-778AE96F4878}" presName="Name25" presStyleLbl="parChTrans1D3" presStyleIdx="1" presStyleCnt="5"/>
      <dgm:spPr/>
    </dgm:pt>
    <dgm:pt modelId="{3AA968C0-047C-485D-8F19-3EC4479C71D7}" type="pres">
      <dgm:prSet presAssocID="{8F0D0C99-FAE8-4CAE-9CE8-778AE96F4878}" presName="connTx" presStyleLbl="parChTrans1D3" presStyleIdx="1" presStyleCnt="5"/>
      <dgm:spPr/>
    </dgm:pt>
    <dgm:pt modelId="{1E1AC7F3-8AC3-4E6B-A58C-9645FE8B1C02}" type="pres">
      <dgm:prSet presAssocID="{DB0E8ACE-0D2C-455E-BCAC-A82E0EC14E2B}" presName="Name30" presStyleCnt="0"/>
      <dgm:spPr/>
    </dgm:pt>
    <dgm:pt modelId="{2A54EC6B-63A6-4C7D-8F87-C90CE31523BA}" type="pres">
      <dgm:prSet presAssocID="{DB0E8ACE-0D2C-455E-BCAC-A82E0EC14E2B}" presName="level2Shape" presStyleLbl="node3" presStyleIdx="1" presStyleCnt="5"/>
      <dgm:spPr/>
    </dgm:pt>
    <dgm:pt modelId="{5FDE5E11-6013-42A4-BA49-74A6988BC24B}" type="pres">
      <dgm:prSet presAssocID="{DB0E8ACE-0D2C-455E-BCAC-A82E0EC14E2B}" presName="hierChild3" presStyleCnt="0"/>
      <dgm:spPr/>
    </dgm:pt>
    <dgm:pt modelId="{4A4F4517-9684-406A-B8A4-0411F47BFC1E}" type="pres">
      <dgm:prSet presAssocID="{E3A33C98-FD71-496C-92B2-BEFFE038E818}" presName="Name25" presStyleLbl="parChTrans1D4" presStyleIdx="0" presStyleCnt="3"/>
      <dgm:spPr/>
    </dgm:pt>
    <dgm:pt modelId="{1C0D1B61-96FC-4DB1-89C0-DC233A6B9EC0}" type="pres">
      <dgm:prSet presAssocID="{E3A33C98-FD71-496C-92B2-BEFFE038E818}" presName="connTx" presStyleLbl="parChTrans1D4" presStyleIdx="0" presStyleCnt="3"/>
      <dgm:spPr/>
    </dgm:pt>
    <dgm:pt modelId="{79098C0D-FBCE-45A4-831B-6F8BA7EE48CF}" type="pres">
      <dgm:prSet presAssocID="{464EEC78-C041-4A49-98FC-276A1CC24901}" presName="Name30" presStyleCnt="0"/>
      <dgm:spPr/>
    </dgm:pt>
    <dgm:pt modelId="{0C6397AB-B7A2-4A53-A04B-F31E1903FE0C}" type="pres">
      <dgm:prSet presAssocID="{464EEC78-C041-4A49-98FC-276A1CC24901}" presName="level2Shape" presStyleLbl="node4" presStyleIdx="0" presStyleCnt="3"/>
      <dgm:spPr/>
    </dgm:pt>
    <dgm:pt modelId="{B68BEFF0-A2AF-434D-A705-FF6D4D17BBBC}" type="pres">
      <dgm:prSet presAssocID="{464EEC78-C041-4A49-98FC-276A1CC24901}" presName="hierChild3" presStyleCnt="0"/>
      <dgm:spPr/>
    </dgm:pt>
    <dgm:pt modelId="{AA2761F4-3025-4BD2-B239-73E3EEFED1F8}" type="pres">
      <dgm:prSet presAssocID="{99F91A42-D919-4086-A359-6AEC058A29A7}" presName="Name25" presStyleLbl="parChTrans1D4" presStyleIdx="1" presStyleCnt="3"/>
      <dgm:spPr/>
    </dgm:pt>
    <dgm:pt modelId="{B77F6F13-159A-4993-8DC0-8B34E5E4CF2A}" type="pres">
      <dgm:prSet presAssocID="{99F91A42-D919-4086-A359-6AEC058A29A7}" presName="connTx" presStyleLbl="parChTrans1D4" presStyleIdx="1" presStyleCnt="3"/>
      <dgm:spPr/>
    </dgm:pt>
    <dgm:pt modelId="{9D0AD5CD-EE9B-42B0-97BE-F12ADB010744}" type="pres">
      <dgm:prSet presAssocID="{76258880-CB07-4D35-BB1E-EA9F0BFBA332}" presName="Name30" presStyleCnt="0"/>
      <dgm:spPr/>
    </dgm:pt>
    <dgm:pt modelId="{345379B4-8B88-465C-8D6D-F553174E1841}" type="pres">
      <dgm:prSet presAssocID="{76258880-CB07-4D35-BB1E-EA9F0BFBA332}" presName="level2Shape" presStyleLbl="node4" presStyleIdx="1" presStyleCnt="3"/>
      <dgm:spPr/>
    </dgm:pt>
    <dgm:pt modelId="{1A2631BA-6A63-4041-A824-EB656566B924}" type="pres">
      <dgm:prSet presAssocID="{76258880-CB07-4D35-BB1E-EA9F0BFBA332}" presName="hierChild3" presStyleCnt="0"/>
      <dgm:spPr/>
    </dgm:pt>
    <dgm:pt modelId="{AEC86B3E-5E6E-48EF-948F-E6FEF6896A37}" type="pres">
      <dgm:prSet presAssocID="{6962B391-D770-4A5C-8016-838CD43B20C4}" presName="Name25" presStyleLbl="parChTrans1D4" presStyleIdx="2" presStyleCnt="3"/>
      <dgm:spPr/>
    </dgm:pt>
    <dgm:pt modelId="{D8D6623C-AC48-460D-BD51-2F07802086C3}" type="pres">
      <dgm:prSet presAssocID="{6962B391-D770-4A5C-8016-838CD43B20C4}" presName="connTx" presStyleLbl="parChTrans1D4" presStyleIdx="2" presStyleCnt="3"/>
      <dgm:spPr/>
    </dgm:pt>
    <dgm:pt modelId="{E8DD2149-C493-40F8-88B4-005B0EFC3A9A}" type="pres">
      <dgm:prSet presAssocID="{19516445-D4CA-4415-A51E-57B27E854287}" presName="Name30" presStyleCnt="0"/>
      <dgm:spPr/>
    </dgm:pt>
    <dgm:pt modelId="{1C3E81DF-84AE-4DC5-AF96-D1253BD919DD}" type="pres">
      <dgm:prSet presAssocID="{19516445-D4CA-4415-A51E-57B27E854287}" presName="level2Shape" presStyleLbl="node4" presStyleIdx="2" presStyleCnt="3"/>
      <dgm:spPr/>
    </dgm:pt>
    <dgm:pt modelId="{C75AD824-4DE3-4BD5-A5F5-3B175B6DEC39}" type="pres">
      <dgm:prSet presAssocID="{19516445-D4CA-4415-A51E-57B27E854287}" presName="hierChild3" presStyleCnt="0"/>
      <dgm:spPr/>
    </dgm:pt>
    <dgm:pt modelId="{6B8B48B6-9CF5-4D02-A0CE-1E7424E3F785}" type="pres">
      <dgm:prSet presAssocID="{9C1CE608-68F5-42B6-9054-F5F1606A31BE}" presName="Name25" presStyleLbl="parChTrans1D2" presStyleIdx="1" presStyleCnt="2"/>
      <dgm:spPr/>
    </dgm:pt>
    <dgm:pt modelId="{1729F3EC-25B0-470B-9053-1E88DB610D76}" type="pres">
      <dgm:prSet presAssocID="{9C1CE608-68F5-42B6-9054-F5F1606A31BE}" presName="connTx" presStyleLbl="parChTrans1D2" presStyleIdx="1" presStyleCnt="2"/>
      <dgm:spPr/>
    </dgm:pt>
    <dgm:pt modelId="{9699C846-EE3D-421E-8940-2854558D925F}" type="pres">
      <dgm:prSet presAssocID="{F612F253-41B0-4048-9BCD-255D3A348E06}" presName="Name30" presStyleCnt="0"/>
      <dgm:spPr/>
    </dgm:pt>
    <dgm:pt modelId="{24F6009F-E5F4-43CA-B196-3CAA941BD5C8}" type="pres">
      <dgm:prSet presAssocID="{F612F253-41B0-4048-9BCD-255D3A348E06}" presName="level2Shape" presStyleLbl="node2" presStyleIdx="1" presStyleCnt="2"/>
      <dgm:spPr/>
    </dgm:pt>
    <dgm:pt modelId="{80C5B146-FAE3-4E4D-9B3F-1A9B66CFFA29}" type="pres">
      <dgm:prSet presAssocID="{F612F253-41B0-4048-9BCD-255D3A348E06}" presName="hierChild3" presStyleCnt="0"/>
      <dgm:spPr/>
    </dgm:pt>
    <dgm:pt modelId="{C30C4E47-B032-4627-BAC2-3CF85B5AE177}" type="pres">
      <dgm:prSet presAssocID="{9E28D6FA-E5F2-40D4-8200-3475B97CACA3}" presName="Name25" presStyleLbl="parChTrans1D3" presStyleIdx="2" presStyleCnt="5"/>
      <dgm:spPr/>
    </dgm:pt>
    <dgm:pt modelId="{D93F481B-FD8D-4F3A-A70C-5194F5127748}" type="pres">
      <dgm:prSet presAssocID="{9E28D6FA-E5F2-40D4-8200-3475B97CACA3}" presName="connTx" presStyleLbl="parChTrans1D3" presStyleIdx="2" presStyleCnt="5"/>
      <dgm:spPr/>
    </dgm:pt>
    <dgm:pt modelId="{6B43D2D6-0F2D-4035-BB1B-C7A2A7A24EA6}" type="pres">
      <dgm:prSet presAssocID="{0781DF80-104B-4C4C-83BA-B7438386CEE0}" presName="Name30" presStyleCnt="0"/>
      <dgm:spPr/>
    </dgm:pt>
    <dgm:pt modelId="{34C3ED35-9B5D-4665-AC08-5D0563127F1D}" type="pres">
      <dgm:prSet presAssocID="{0781DF80-104B-4C4C-83BA-B7438386CEE0}" presName="level2Shape" presStyleLbl="node3" presStyleIdx="2" presStyleCnt="5"/>
      <dgm:spPr/>
    </dgm:pt>
    <dgm:pt modelId="{76EE40D0-5AA2-4D07-9E62-C46E97BDC421}" type="pres">
      <dgm:prSet presAssocID="{0781DF80-104B-4C4C-83BA-B7438386CEE0}" presName="hierChild3" presStyleCnt="0"/>
      <dgm:spPr/>
    </dgm:pt>
    <dgm:pt modelId="{90A78148-9666-458D-B0FF-6765C45B4498}" type="pres">
      <dgm:prSet presAssocID="{EA152D67-2681-4269-86A7-780D14681D5B}" presName="Name25" presStyleLbl="parChTrans1D3" presStyleIdx="3" presStyleCnt="5"/>
      <dgm:spPr/>
    </dgm:pt>
    <dgm:pt modelId="{1E7B06ED-DBFD-4643-8BC2-2C13D272B3FF}" type="pres">
      <dgm:prSet presAssocID="{EA152D67-2681-4269-86A7-780D14681D5B}" presName="connTx" presStyleLbl="parChTrans1D3" presStyleIdx="3" presStyleCnt="5"/>
      <dgm:spPr/>
    </dgm:pt>
    <dgm:pt modelId="{B9BEF7F3-1635-4640-B80E-B57D7E36BED8}" type="pres">
      <dgm:prSet presAssocID="{9471F703-FD8D-432B-B071-DD9B44558416}" presName="Name30" presStyleCnt="0"/>
      <dgm:spPr/>
    </dgm:pt>
    <dgm:pt modelId="{3B423284-39ED-4E5C-A342-E609785B975C}" type="pres">
      <dgm:prSet presAssocID="{9471F703-FD8D-432B-B071-DD9B44558416}" presName="level2Shape" presStyleLbl="node3" presStyleIdx="3" presStyleCnt="5"/>
      <dgm:spPr/>
    </dgm:pt>
    <dgm:pt modelId="{33A2E0BB-66B7-43E2-9C6A-9927D3B3B881}" type="pres">
      <dgm:prSet presAssocID="{9471F703-FD8D-432B-B071-DD9B44558416}" presName="hierChild3" presStyleCnt="0"/>
      <dgm:spPr/>
    </dgm:pt>
    <dgm:pt modelId="{798A93C3-7116-4032-8BA1-419253CDC0F0}" type="pres">
      <dgm:prSet presAssocID="{6C29AA18-70FE-4DAF-B2B3-D5563C090DE2}" presName="Name25" presStyleLbl="parChTrans1D3" presStyleIdx="4" presStyleCnt="5"/>
      <dgm:spPr/>
    </dgm:pt>
    <dgm:pt modelId="{73C6BCAC-0CEE-42D2-A152-628D662996CA}" type="pres">
      <dgm:prSet presAssocID="{6C29AA18-70FE-4DAF-B2B3-D5563C090DE2}" presName="connTx" presStyleLbl="parChTrans1D3" presStyleIdx="4" presStyleCnt="5"/>
      <dgm:spPr/>
    </dgm:pt>
    <dgm:pt modelId="{EF8B59D1-7D7C-46C6-8639-81024220919A}" type="pres">
      <dgm:prSet presAssocID="{57929B69-EFDD-4C21-9DD8-20B36CF67F41}" presName="Name30" presStyleCnt="0"/>
      <dgm:spPr/>
    </dgm:pt>
    <dgm:pt modelId="{CA2D5DAF-2C2C-4336-AD25-ACDEC41A35D9}" type="pres">
      <dgm:prSet presAssocID="{57929B69-EFDD-4C21-9DD8-20B36CF67F41}" presName="level2Shape" presStyleLbl="node3" presStyleIdx="4" presStyleCnt="5"/>
      <dgm:spPr/>
    </dgm:pt>
    <dgm:pt modelId="{7521744C-412A-44A6-958C-701FED4B0FB7}" type="pres">
      <dgm:prSet presAssocID="{57929B69-EFDD-4C21-9DD8-20B36CF67F41}" presName="hierChild3" presStyleCnt="0"/>
      <dgm:spPr/>
    </dgm:pt>
    <dgm:pt modelId="{E53919DE-FAE3-49F9-9ECB-15E7DBDBCE64}" type="pres">
      <dgm:prSet presAssocID="{0BFF1A03-245C-41EA-A1B4-7EEC06BD4C81}" presName="bgShapesFlow" presStyleCnt="0"/>
      <dgm:spPr/>
    </dgm:pt>
  </dgm:ptLst>
  <dgm:cxnLst>
    <dgm:cxn modelId="{03B0103C-587A-4EA3-902D-3C4AE089859A}" type="presOf" srcId="{0781DF80-104B-4C4C-83BA-B7438386CEE0}" destId="{34C3ED35-9B5D-4665-AC08-5D0563127F1D}" srcOrd="0" destOrd="0" presId="urn:microsoft.com/office/officeart/2005/8/layout/hierarchy5"/>
    <dgm:cxn modelId="{D25F3D2E-C7CD-457B-AD1F-B0659D7FF654}" type="presOf" srcId="{99F91A42-D919-4086-A359-6AEC058A29A7}" destId="{AA2761F4-3025-4BD2-B239-73E3EEFED1F8}" srcOrd="0" destOrd="0" presId="urn:microsoft.com/office/officeart/2005/8/layout/hierarchy5"/>
    <dgm:cxn modelId="{CEE8B8E8-B11D-4E2C-89BC-83396E30F9E2}" srcId="{F612F253-41B0-4048-9BCD-255D3A348E06}" destId="{0781DF80-104B-4C4C-83BA-B7438386CEE0}" srcOrd="0" destOrd="0" parTransId="{9E28D6FA-E5F2-40D4-8200-3475B97CACA3}" sibTransId="{4CF4DDDD-91A3-40FD-83E4-9470EACC5A66}"/>
    <dgm:cxn modelId="{FC6AD92F-E6B4-40DD-A497-FE0F1BAB6458}" srcId="{F612F253-41B0-4048-9BCD-255D3A348E06}" destId="{57929B69-EFDD-4C21-9DD8-20B36CF67F41}" srcOrd="2" destOrd="0" parTransId="{6C29AA18-70FE-4DAF-B2B3-D5563C090DE2}" sibTransId="{8EE4E123-00B9-4B06-8135-3E698273D882}"/>
    <dgm:cxn modelId="{60122D07-2A59-43CE-86C7-C2FBA2BCEDF8}" srcId="{F431B4E5-EF7F-420B-9B1D-C2920B9193C6}" destId="{DB0E8ACE-0D2C-455E-BCAC-A82E0EC14E2B}" srcOrd="1" destOrd="0" parTransId="{8F0D0C99-FAE8-4CAE-9CE8-778AE96F4878}" sibTransId="{A4DEF5D9-AA35-49CE-AE13-0B931CD5EF9E}"/>
    <dgm:cxn modelId="{8B5C400A-7857-458A-9846-9F23D302B3AE}" srcId="{A0EFFCFB-BBDD-426C-869F-D75663A2C3A7}" destId="{F612F253-41B0-4048-9BCD-255D3A348E06}" srcOrd="1" destOrd="0" parTransId="{9C1CE608-68F5-42B6-9054-F5F1606A31BE}" sibTransId="{6FA0F924-5DF1-4B41-AD9F-C37C906C6978}"/>
    <dgm:cxn modelId="{C501674A-6CF9-411D-8A37-9A927A0821D4}" type="presOf" srcId="{A0EFFCFB-BBDD-426C-869F-D75663A2C3A7}" destId="{51A07732-0334-4EB2-B3D6-902D4C37B4EC}" srcOrd="0" destOrd="0" presId="urn:microsoft.com/office/officeart/2005/8/layout/hierarchy5"/>
    <dgm:cxn modelId="{4072BBEB-7C60-426F-8BD2-7AEAFEBFA8B4}" type="presOf" srcId="{F612F253-41B0-4048-9BCD-255D3A348E06}" destId="{24F6009F-E5F4-43CA-B196-3CAA941BD5C8}" srcOrd="0" destOrd="0" presId="urn:microsoft.com/office/officeart/2005/8/layout/hierarchy5"/>
    <dgm:cxn modelId="{AAC1F447-25B4-4EDB-984C-A7102EE30810}" type="presOf" srcId="{9E28D6FA-E5F2-40D4-8200-3475B97CACA3}" destId="{C30C4E47-B032-4627-BAC2-3CF85B5AE177}" srcOrd="0" destOrd="0" presId="urn:microsoft.com/office/officeart/2005/8/layout/hierarchy5"/>
    <dgm:cxn modelId="{C6C2BF39-0AD9-46C5-AF9D-46F3D9A2F989}" type="presOf" srcId="{6C29AA18-70FE-4DAF-B2B3-D5563C090DE2}" destId="{798A93C3-7116-4032-8BA1-419253CDC0F0}" srcOrd="0" destOrd="0" presId="urn:microsoft.com/office/officeart/2005/8/layout/hierarchy5"/>
    <dgm:cxn modelId="{8CCA8CD3-3922-4B4D-9F34-19D7EC7ABB65}" type="presOf" srcId="{F431B4E5-EF7F-420B-9B1D-C2920B9193C6}" destId="{2659DA09-FBF5-4EC1-BACC-3E0879DAF8F5}" srcOrd="0" destOrd="0" presId="urn:microsoft.com/office/officeart/2005/8/layout/hierarchy5"/>
    <dgm:cxn modelId="{174FF865-E772-4AC5-9F1A-04980F813A24}" srcId="{DB0E8ACE-0D2C-455E-BCAC-A82E0EC14E2B}" destId="{76258880-CB07-4D35-BB1E-EA9F0BFBA332}" srcOrd="1" destOrd="0" parTransId="{99F91A42-D919-4086-A359-6AEC058A29A7}" sibTransId="{17B5B82F-7AF5-4E29-AE1F-20040C0DF7A3}"/>
    <dgm:cxn modelId="{AD910226-1385-4811-ACEE-3E9534A26B36}" type="presOf" srcId="{E3A33C98-FD71-496C-92B2-BEFFE038E818}" destId="{4A4F4517-9684-406A-B8A4-0411F47BFC1E}" srcOrd="0" destOrd="0" presId="urn:microsoft.com/office/officeart/2005/8/layout/hierarchy5"/>
    <dgm:cxn modelId="{15F2E715-395B-4508-AA4D-2C8C171951FE}" type="presOf" srcId="{6962B391-D770-4A5C-8016-838CD43B20C4}" destId="{AEC86B3E-5E6E-48EF-948F-E6FEF6896A37}" srcOrd="0" destOrd="0" presId="urn:microsoft.com/office/officeart/2005/8/layout/hierarchy5"/>
    <dgm:cxn modelId="{E3F9C51E-D019-4C03-AA55-24A1AB0B3D6C}" type="presOf" srcId="{DAE3C944-7DBC-4D58-A419-A267B99AB402}" destId="{67F9CBF1-EDA1-401D-B99D-D46C49A6CE58}" srcOrd="1" destOrd="0" presId="urn:microsoft.com/office/officeart/2005/8/layout/hierarchy5"/>
    <dgm:cxn modelId="{9D516F59-D3EB-4D73-B2F4-2C23ABB3C282}" type="presOf" srcId="{76258880-CB07-4D35-BB1E-EA9F0BFBA332}" destId="{345379B4-8B88-465C-8D6D-F553174E1841}" srcOrd="0" destOrd="0" presId="urn:microsoft.com/office/officeart/2005/8/layout/hierarchy5"/>
    <dgm:cxn modelId="{3550F802-7D67-4B57-B6F7-1FE72D4D76A2}" srcId="{A0EFFCFB-BBDD-426C-869F-D75663A2C3A7}" destId="{F431B4E5-EF7F-420B-9B1D-C2920B9193C6}" srcOrd="0" destOrd="0" parTransId="{7C74FEE4-FBF8-4986-A472-F8FF7F85DE2F}" sibTransId="{EAD1FEC0-14FF-4142-ACF6-9A445C275B19}"/>
    <dgm:cxn modelId="{64A47DA8-E744-4470-9D80-856C039DC552}" type="presOf" srcId="{464EEC78-C041-4A49-98FC-276A1CC24901}" destId="{0C6397AB-B7A2-4A53-A04B-F31E1903FE0C}" srcOrd="0" destOrd="0" presId="urn:microsoft.com/office/officeart/2005/8/layout/hierarchy5"/>
    <dgm:cxn modelId="{41DBC6C5-D0BF-459A-8AEE-EBF7CEF439AC}" srcId="{F612F253-41B0-4048-9BCD-255D3A348E06}" destId="{9471F703-FD8D-432B-B071-DD9B44558416}" srcOrd="1" destOrd="0" parTransId="{EA152D67-2681-4269-86A7-780D14681D5B}" sibTransId="{0AA45925-8684-4E9A-AC29-EF0203770A84}"/>
    <dgm:cxn modelId="{D14E1D47-7383-4E28-8907-AB43FC91E946}" srcId="{DB0E8ACE-0D2C-455E-BCAC-A82E0EC14E2B}" destId="{464EEC78-C041-4A49-98FC-276A1CC24901}" srcOrd="0" destOrd="0" parTransId="{E3A33C98-FD71-496C-92B2-BEFFE038E818}" sibTransId="{FA4CE963-8C67-436A-99E5-2D2B83187C82}"/>
    <dgm:cxn modelId="{1A60B9C4-3907-420D-A932-D88FAD252BB6}" type="presOf" srcId="{7C74FEE4-FBF8-4986-A472-F8FF7F85DE2F}" destId="{C3D8A131-3F8F-4B61-BFD4-C19DACD5E183}" srcOrd="0" destOrd="0" presId="urn:microsoft.com/office/officeart/2005/8/layout/hierarchy5"/>
    <dgm:cxn modelId="{FB753C05-50BD-44EE-B549-7726EF70A149}" type="presOf" srcId="{8F0D0C99-FAE8-4CAE-9CE8-778AE96F4878}" destId="{8D0F34DD-76AB-417F-BCE1-722DD83CB512}" srcOrd="0" destOrd="0" presId="urn:microsoft.com/office/officeart/2005/8/layout/hierarchy5"/>
    <dgm:cxn modelId="{EB1DECA3-D3F1-4250-B6BE-4B4FE174CFBD}" type="presOf" srcId="{EA152D67-2681-4269-86A7-780D14681D5B}" destId="{90A78148-9666-458D-B0FF-6765C45B4498}" srcOrd="0" destOrd="0" presId="urn:microsoft.com/office/officeart/2005/8/layout/hierarchy5"/>
    <dgm:cxn modelId="{CB21ADCB-5369-4618-855B-1F0EDDBA9049}" type="presOf" srcId="{6C29AA18-70FE-4DAF-B2B3-D5563C090DE2}" destId="{73C6BCAC-0CEE-42D2-A152-628D662996CA}" srcOrd="1" destOrd="0" presId="urn:microsoft.com/office/officeart/2005/8/layout/hierarchy5"/>
    <dgm:cxn modelId="{285D2C92-EB7C-4CCE-B5D2-0326AD03C0F2}" srcId="{DB0E8ACE-0D2C-455E-BCAC-A82E0EC14E2B}" destId="{19516445-D4CA-4415-A51E-57B27E854287}" srcOrd="2" destOrd="0" parTransId="{6962B391-D770-4A5C-8016-838CD43B20C4}" sibTransId="{8710F042-5446-472A-91CA-09F76D2075FC}"/>
    <dgm:cxn modelId="{E39B29B0-2642-41A8-AA1D-0AB28254A239}" srcId="{0BFF1A03-245C-41EA-A1B4-7EEC06BD4C81}" destId="{A0EFFCFB-BBDD-426C-869F-D75663A2C3A7}" srcOrd="0" destOrd="0" parTransId="{19CB535F-1D57-4248-9DF1-E4DD3D856BD7}" sibTransId="{CF81BAE4-0835-4308-A9F2-6B7F54451B34}"/>
    <dgm:cxn modelId="{5CA3621C-07E5-4142-83C1-DD1FA0D7C0F6}" type="presOf" srcId="{DAE3C944-7DBC-4D58-A419-A267B99AB402}" destId="{F931D375-3C33-43AF-A3F1-9F4BC87031E3}" srcOrd="0" destOrd="0" presId="urn:microsoft.com/office/officeart/2005/8/layout/hierarchy5"/>
    <dgm:cxn modelId="{B0E933B5-3731-4D00-AAC6-529CDCFB7F32}" type="presOf" srcId="{E3A33C98-FD71-496C-92B2-BEFFE038E818}" destId="{1C0D1B61-96FC-4DB1-89C0-DC233A6B9EC0}" srcOrd="1" destOrd="0" presId="urn:microsoft.com/office/officeart/2005/8/layout/hierarchy5"/>
    <dgm:cxn modelId="{515A3742-E745-4660-87BC-BBEFE44F3E33}" type="presOf" srcId="{81F2F7D1-227B-48B3-AFE1-7C2077A20857}" destId="{9DE68750-19AB-4DAD-AAFF-92766F750F10}" srcOrd="0" destOrd="0" presId="urn:microsoft.com/office/officeart/2005/8/layout/hierarchy5"/>
    <dgm:cxn modelId="{2D4AF301-D199-4B2A-95AC-3A639B92AA91}" type="presOf" srcId="{0BFF1A03-245C-41EA-A1B4-7EEC06BD4C81}" destId="{DC018073-0328-446B-A188-596BB7AA8953}" srcOrd="0" destOrd="0" presId="urn:microsoft.com/office/officeart/2005/8/layout/hierarchy5"/>
    <dgm:cxn modelId="{75EA8A77-F806-478E-87D3-C9F767FD0E38}" type="presOf" srcId="{7C74FEE4-FBF8-4986-A472-F8FF7F85DE2F}" destId="{8751BADE-1920-4934-A884-ECB4A9E4425B}" srcOrd="1" destOrd="0" presId="urn:microsoft.com/office/officeart/2005/8/layout/hierarchy5"/>
    <dgm:cxn modelId="{386D633C-5CC0-45BD-B3E2-80C298A07302}" type="presOf" srcId="{99F91A42-D919-4086-A359-6AEC058A29A7}" destId="{B77F6F13-159A-4993-8DC0-8B34E5E4CF2A}" srcOrd="1" destOrd="0" presId="urn:microsoft.com/office/officeart/2005/8/layout/hierarchy5"/>
    <dgm:cxn modelId="{E9C82645-ABD3-43EB-9CD3-7A8E6629A45E}" type="presOf" srcId="{EA152D67-2681-4269-86A7-780D14681D5B}" destId="{1E7B06ED-DBFD-4643-8BC2-2C13D272B3FF}" srcOrd="1" destOrd="0" presId="urn:microsoft.com/office/officeart/2005/8/layout/hierarchy5"/>
    <dgm:cxn modelId="{2F3E31C7-B9AB-424D-997F-12ACA7C1D140}" type="presOf" srcId="{6962B391-D770-4A5C-8016-838CD43B20C4}" destId="{D8D6623C-AC48-460D-BD51-2F07802086C3}" srcOrd="1" destOrd="0" presId="urn:microsoft.com/office/officeart/2005/8/layout/hierarchy5"/>
    <dgm:cxn modelId="{41DBC36B-37CF-42FC-B798-F457448A740F}" srcId="{F431B4E5-EF7F-420B-9B1D-C2920B9193C6}" destId="{81F2F7D1-227B-48B3-AFE1-7C2077A20857}" srcOrd="0" destOrd="0" parTransId="{DAE3C944-7DBC-4D58-A419-A267B99AB402}" sibTransId="{8926A2A2-2C87-4106-9F04-46AF112FDCFC}"/>
    <dgm:cxn modelId="{98B53AF2-CB90-48AC-8B2F-C3D5FE45BAC9}" type="presOf" srcId="{19516445-D4CA-4415-A51E-57B27E854287}" destId="{1C3E81DF-84AE-4DC5-AF96-D1253BD919DD}" srcOrd="0" destOrd="0" presId="urn:microsoft.com/office/officeart/2005/8/layout/hierarchy5"/>
    <dgm:cxn modelId="{E17B1689-2FFB-4670-B408-4C2C82B082E7}" type="presOf" srcId="{9471F703-FD8D-432B-B071-DD9B44558416}" destId="{3B423284-39ED-4E5C-A342-E609785B975C}" srcOrd="0" destOrd="0" presId="urn:microsoft.com/office/officeart/2005/8/layout/hierarchy5"/>
    <dgm:cxn modelId="{92AEF509-16E7-4374-9702-3E3AA17B6C5C}" type="presOf" srcId="{9E28D6FA-E5F2-40D4-8200-3475B97CACA3}" destId="{D93F481B-FD8D-4F3A-A70C-5194F5127748}" srcOrd="1" destOrd="0" presId="urn:microsoft.com/office/officeart/2005/8/layout/hierarchy5"/>
    <dgm:cxn modelId="{4FB152E9-C25E-42B4-AC95-2727A190F05D}" type="presOf" srcId="{8F0D0C99-FAE8-4CAE-9CE8-778AE96F4878}" destId="{3AA968C0-047C-485D-8F19-3EC4479C71D7}" srcOrd="1" destOrd="0" presId="urn:microsoft.com/office/officeart/2005/8/layout/hierarchy5"/>
    <dgm:cxn modelId="{4493D2C1-71C3-4728-ADBB-73BAFC6DAA10}" type="presOf" srcId="{DB0E8ACE-0D2C-455E-BCAC-A82E0EC14E2B}" destId="{2A54EC6B-63A6-4C7D-8F87-C90CE31523BA}" srcOrd="0" destOrd="0" presId="urn:microsoft.com/office/officeart/2005/8/layout/hierarchy5"/>
    <dgm:cxn modelId="{46325AC0-0F52-43CC-B38F-478503F025B6}" type="presOf" srcId="{57929B69-EFDD-4C21-9DD8-20B36CF67F41}" destId="{CA2D5DAF-2C2C-4336-AD25-ACDEC41A35D9}" srcOrd="0" destOrd="0" presId="urn:microsoft.com/office/officeart/2005/8/layout/hierarchy5"/>
    <dgm:cxn modelId="{9E460C8C-D387-4574-B672-29BB8ADFD580}" type="presOf" srcId="{9C1CE608-68F5-42B6-9054-F5F1606A31BE}" destId="{6B8B48B6-9CF5-4D02-A0CE-1E7424E3F785}" srcOrd="0" destOrd="0" presId="urn:microsoft.com/office/officeart/2005/8/layout/hierarchy5"/>
    <dgm:cxn modelId="{06263367-A184-446A-AB90-0DA353A0C417}" type="presOf" srcId="{9C1CE608-68F5-42B6-9054-F5F1606A31BE}" destId="{1729F3EC-25B0-470B-9053-1E88DB610D76}" srcOrd="1" destOrd="0" presId="urn:microsoft.com/office/officeart/2005/8/layout/hierarchy5"/>
    <dgm:cxn modelId="{80E625B4-ECA4-4360-876D-74C2155C743F}" type="presParOf" srcId="{DC018073-0328-446B-A188-596BB7AA8953}" destId="{0A6A3CA9-130A-4A71-95FA-BB573E0975A0}" srcOrd="0" destOrd="0" presId="urn:microsoft.com/office/officeart/2005/8/layout/hierarchy5"/>
    <dgm:cxn modelId="{5C1A3F84-FC02-484F-A102-817D956EC11F}" type="presParOf" srcId="{0A6A3CA9-130A-4A71-95FA-BB573E0975A0}" destId="{C9979103-3519-4900-A18A-865113A5AA0A}" srcOrd="0" destOrd="0" presId="urn:microsoft.com/office/officeart/2005/8/layout/hierarchy5"/>
    <dgm:cxn modelId="{6E639D93-17D6-4952-B038-510A3D86C9FF}" type="presParOf" srcId="{C9979103-3519-4900-A18A-865113A5AA0A}" destId="{7A4EE0B1-1592-4CFB-A898-EFEC492253EA}" srcOrd="0" destOrd="0" presId="urn:microsoft.com/office/officeart/2005/8/layout/hierarchy5"/>
    <dgm:cxn modelId="{7CA0194F-C306-4E37-B1AC-3CE35AB84003}" type="presParOf" srcId="{7A4EE0B1-1592-4CFB-A898-EFEC492253EA}" destId="{51A07732-0334-4EB2-B3D6-902D4C37B4EC}" srcOrd="0" destOrd="0" presId="urn:microsoft.com/office/officeart/2005/8/layout/hierarchy5"/>
    <dgm:cxn modelId="{BCC05965-715B-4958-A548-143733EDC820}" type="presParOf" srcId="{7A4EE0B1-1592-4CFB-A898-EFEC492253EA}" destId="{59FE192D-1890-4D5F-9B7E-2EABE66ED4DE}" srcOrd="1" destOrd="0" presId="urn:microsoft.com/office/officeart/2005/8/layout/hierarchy5"/>
    <dgm:cxn modelId="{B35C2AED-D7C7-4F4F-A3CD-FDF2319AEBF2}" type="presParOf" srcId="{59FE192D-1890-4D5F-9B7E-2EABE66ED4DE}" destId="{C3D8A131-3F8F-4B61-BFD4-C19DACD5E183}" srcOrd="0" destOrd="0" presId="urn:microsoft.com/office/officeart/2005/8/layout/hierarchy5"/>
    <dgm:cxn modelId="{9730F77C-8A29-4C0F-99F0-06F8C6634BBB}" type="presParOf" srcId="{C3D8A131-3F8F-4B61-BFD4-C19DACD5E183}" destId="{8751BADE-1920-4934-A884-ECB4A9E4425B}" srcOrd="0" destOrd="0" presId="urn:microsoft.com/office/officeart/2005/8/layout/hierarchy5"/>
    <dgm:cxn modelId="{1DF9FF76-2403-416F-8A9B-A03E115EAC5B}" type="presParOf" srcId="{59FE192D-1890-4D5F-9B7E-2EABE66ED4DE}" destId="{3F696D25-2F83-4555-93FA-A640EE6FB91D}" srcOrd="1" destOrd="0" presId="urn:microsoft.com/office/officeart/2005/8/layout/hierarchy5"/>
    <dgm:cxn modelId="{9FE7C130-555A-4991-B7C7-16817A68EAF1}" type="presParOf" srcId="{3F696D25-2F83-4555-93FA-A640EE6FB91D}" destId="{2659DA09-FBF5-4EC1-BACC-3E0879DAF8F5}" srcOrd="0" destOrd="0" presId="urn:microsoft.com/office/officeart/2005/8/layout/hierarchy5"/>
    <dgm:cxn modelId="{C4CB38E8-447E-49DA-95B0-1D6830903853}" type="presParOf" srcId="{3F696D25-2F83-4555-93FA-A640EE6FB91D}" destId="{F8B03252-120E-4F0D-8B2C-085218F392E1}" srcOrd="1" destOrd="0" presId="urn:microsoft.com/office/officeart/2005/8/layout/hierarchy5"/>
    <dgm:cxn modelId="{0C24C586-E407-41C5-B377-C067C70E799C}" type="presParOf" srcId="{F8B03252-120E-4F0D-8B2C-085218F392E1}" destId="{F931D375-3C33-43AF-A3F1-9F4BC87031E3}" srcOrd="0" destOrd="0" presId="urn:microsoft.com/office/officeart/2005/8/layout/hierarchy5"/>
    <dgm:cxn modelId="{5C0D1685-3E9B-4B44-9382-8209E1A016C3}" type="presParOf" srcId="{F931D375-3C33-43AF-A3F1-9F4BC87031E3}" destId="{67F9CBF1-EDA1-401D-B99D-D46C49A6CE58}" srcOrd="0" destOrd="0" presId="urn:microsoft.com/office/officeart/2005/8/layout/hierarchy5"/>
    <dgm:cxn modelId="{12880D30-D08B-476C-B8B8-9A8B304F3961}" type="presParOf" srcId="{F8B03252-120E-4F0D-8B2C-085218F392E1}" destId="{509079D4-4BEE-4489-AC1D-12A847EF4FC6}" srcOrd="1" destOrd="0" presId="urn:microsoft.com/office/officeart/2005/8/layout/hierarchy5"/>
    <dgm:cxn modelId="{D35BD98E-65F0-47DD-8E36-F96B62B920A3}" type="presParOf" srcId="{509079D4-4BEE-4489-AC1D-12A847EF4FC6}" destId="{9DE68750-19AB-4DAD-AAFF-92766F750F10}" srcOrd="0" destOrd="0" presId="urn:microsoft.com/office/officeart/2005/8/layout/hierarchy5"/>
    <dgm:cxn modelId="{A7D95CB3-9728-43E1-8546-53616AA1216D}" type="presParOf" srcId="{509079D4-4BEE-4489-AC1D-12A847EF4FC6}" destId="{66DE0366-90AD-4E7C-BE3F-C15344109C19}" srcOrd="1" destOrd="0" presId="urn:microsoft.com/office/officeart/2005/8/layout/hierarchy5"/>
    <dgm:cxn modelId="{6F980A0D-157B-4340-9DE1-540EDBF5FBB8}" type="presParOf" srcId="{F8B03252-120E-4F0D-8B2C-085218F392E1}" destId="{8D0F34DD-76AB-417F-BCE1-722DD83CB512}" srcOrd="2" destOrd="0" presId="urn:microsoft.com/office/officeart/2005/8/layout/hierarchy5"/>
    <dgm:cxn modelId="{0B9956C1-2E83-4CD0-B7EC-8BA69E3AC976}" type="presParOf" srcId="{8D0F34DD-76AB-417F-BCE1-722DD83CB512}" destId="{3AA968C0-047C-485D-8F19-3EC4479C71D7}" srcOrd="0" destOrd="0" presId="urn:microsoft.com/office/officeart/2005/8/layout/hierarchy5"/>
    <dgm:cxn modelId="{3787D1F6-F40A-493F-AE42-A11E1F374B95}" type="presParOf" srcId="{F8B03252-120E-4F0D-8B2C-085218F392E1}" destId="{1E1AC7F3-8AC3-4E6B-A58C-9645FE8B1C02}" srcOrd="3" destOrd="0" presId="urn:microsoft.com/office/officeart/2005/8/layout/hierarchy5"/>
    <dgm:cxn modelId="{30FC1EA3-4100-4B4F-80EC-C6B7EF44A341}" type="presParOf" srcId="{1E1AC7F3-8AC3-4E6B-A58C-9645FE8B1C02}" destId="{2A54EC6B-63A6-4C7D-8F87-C90CE31523BA}" srcOrd="0" destOrd="0" presId="urn:microsoft.com/office/officeart/2005/8/layout/hierarchy5"/>
    <dgm:cxn modelId="{B44D6B0D-CB62-403B-A6A0-4B0784AEBD41}" type="presParOf" srcId="{1E1AC7F3-8AC3-4E6B-A58C-9645FE8B1C02}" destId="{5FDE5E11-6013-42A4-BA49-74A6988BC24B}" srcOrd="1" destOrd="0" presId="urn:microsoft.com/office/officeart/2005/8/layout/hierarchy5"/>
    <dgm:cxn modelId="{EBA8AD9F-9AC5-4CD0-81D8-4DC08F326288}" type="presParOf" srcId="{5FDE5E11-6013-42A4-BA49-74A6988BC24B}" destId="{4A4F4517-9684-406A-B8A4-0411F47BFC1E}" srcOrd="0" destOrd="0" presId="urn:microsoft.com/office/officeart/2005/8/layout/hierarchy5"/>
    <dgm:cxn modelId="{9E7CED72-300B-48CB-B3F8-3D50AF95564D}" type="presParOf" srcId="{4A4F4517-9684-406A-B8A4-0411F47BFC1E}" destId="{1C0D1B61-96FC-4DB1-89C0-DC233A6B9EC0}" srcOrd="0" destOrd="0" presId="urn:microsoft.com/office/officeart/2005/8/layout/hierarchy5"/>
    <dgm:cxn modelId="{1C631EF8-953B-4266-A3C3-BFF36011FEA6}" type="presParOf" srcId="{5FDE5E11-6013-42A4-BA49-74A6988BC24B}" destId="{79098C0D-FBCE-45A4-831B-6F8BA7EE48CF}" srcOrd="1" destOrd="0" presId="urn:microsoft.com/office/officeart/2005/8/layout/hierarchy5"/>
    <dgm:cxn modelId="{420B120D-CD89-4A38-A190-FD351B593713}" type="presParOf" srcId="{79098C0D-FBCE-45A4-831B-6F8BA7EE48CF}" destId="{0C6397AB-B7A2-4A53-A04B-F31E1903FE0C}" srcOrd="0" destOrd="0" presId="urn:microsoft.com/office/officeart/2005/8/layout/hierarchy5"/>
    <dgm:cxn modelId="{11C9D478-EE2E-4386-8E75-16C764DB63F1}" type="presParOf" srcId="{79098C0D-FBCE-45A4-831B-6F8BA7EE48CF}" destId="{B68BEFF0-A2AF-434D-A705-FF6D4D17BBBC}" srcOrd="1" destOrd="0" presId="urn:microsoft.com/office/officeart/2005/8/layout/hierarchy5"/>
    <dgm:cxn modelId="{018A653D-F6A1-4328-9042-2CF20697E499}" type="presParOf" srcId="{5FDE5E11-6013-42A4-BA49-74A6988BC24B}" destId="{AA2761F4-3025-4BD2-B239-73E3EEFED1F8}" srcOrd="2" destOrd="0" presId="urn:microsoft.com/office/officeart/2005/8/layout/hierarchy5"/>
    <dgm:cxn modelId="{78C48778-0798-4D63-A98D-78D67BD40980}" type="presParOf" srcId="{AA2761F4-3025-4BD2-B239-73E3EEFED1F8}" destId="{B77F6F13-159A-4993-8DC0-8B34E5E4CF2A}" srcOrd="0" destOrd="0" presId="urn:microsoft.com/office/officeart/2005/8/layout/hierarchy5"/>
    <dgm:cxn modelId="{27DFE42D-B3F9-40E7-A561-C330DD15A3E8}" type="presParOf" srcId="{5FDE5E11-6013-42A4-BA49-74A6988BC24B}" destId="{9D0AD5CD-EE9B-42B0-97BE-F12ADB010744}" srcOrd="3" destOrd="0" presId="urn:microsoft.com/office/officeart/2005/8/layout/hierarchy5"/>
    <dgm:cxn modelId="{F3F7C7C2-635E-4D52-AA49-D8D8DF442276}" type="presParOf" srcId="{9D0AD5CD-EE9B-42B0-97BE-F12ADB010744}" destId="{345379B4-8B88-465C-8D6D-F553174E1841}" srcOrd="0" destOrd="0" presId="urn:microsoft.com/office/officeart/2005/8/layout/hierarchy5"/>
    <dgm:cxn modelId="{C9A465C0-FC72-47BC-9F53-2AC8A024166C}" type="presParOf" srcId="{9D0AD5CD-EE9B-42B0-97BE-F12ADB010744}" destId="{1A2631BA-6A63-4041-A824-EB656566B924}" srcOrd="1" destOrd="0" presId="urn:microsoft.com/office/officeart/2005/8/layout/hierarchy5"/>
    <dgm:cxn modelId="{225BA963-623F-4E8D-96D7-9CC99FD0A773}" type="presParOf" srcId="{5FDE5E11-6013-42A4-BA49-74A6988BC24B}" destId="{AEC86B3E-5E6E-48EF-948F-E6FEF6896A37}" srcOrd="4" destOrd="0" presId="urn:microsoft.com/office/officeart/2005/8/layout/hierarchy5"/>
    <dgm:cxn modelId="{B705868C-B833-41D5-86F6-87F8E0D8DD43}" type="presParOf" srcId="{AEC86B3E-5E6E-48EF-948F-E6FEF6896A37}" destId="{D8D6623C-AC48-460D-BD51-2F07802086C3}" srcOrd="0" destOrd="0" presId="urn:microsoft.com/office/officeart/2005/8/layout/hierarchy5"/>
    <dgm:cxn modelId="{88CD4D23-BAE3-4733-9AE7-290FE018CCD8}" type="presParOf" srcId="{5FDE5E11-6013-42A4-BA49-74A6988BC24B}" destId="{E8DD2149-C493-40F8-88B4-005B0EFC3A9A}" srcOrd="5" destOrd="0" presId="urn:microsoft.com/office/officeart/2005/8/layout/hierarchy5"/>
    <dgm:cxn modelId="{188223FD-6760-4EA6-B28A-58E181FAE034}" type="presParOf" srcId="{E8DD2149-C493-40F8-88B4-005B0EFC3A9A}" destId="{1C3E81DF-84AE-4DC5-AF96-D1253BD919DD}" srcOrd="0" destOrd="0" presId="urn:microsoft.com/office/officeart/2005/8/layout/hierarchy5"/>
    <dgm:cxn modelId="{1E60D659-164F-4825-BF36-FBDE0575832F}" type="presParOf" srcId="{E8DD2149-C493-40F8-88B4-005B0EFC3A9A}" destId="{C75AD824-4DE3-4BD5-A5F5-3B175B6DEC39}" srcOrd="1" destOrd="0" presId="urn:microsoft.com/office/officeart/2005/8/layout/hierarchy5"/>
    <dgm:cxn modelId="{89C52725-1A76-41CD-8F68-C5DE9FFD12F1}" type="presParOf" srcId="{59FE192D-1890-4D5F-9B7E-2EABE66ED4DE}" destId="{6B8B48B6-9CF5-4D02-A0CE-1E7424E3F785}" srcOrd="2" destOrd="0" presId="urn:microsoft.com/office/officeart/2005/8/layout/hierarchy5"/>
    <dgm:cxn modelId="{33AE963F-B617-4A39-970F-D4E32E6865F7}" type="presParOf" srcId="{6B8B48B6-9CF5-4D02-A0CE-1E7424E3F785}" destId="{1729F3EC-25B0-470B-9053-1E88DB610D76}" srcOrd="0" destOrd="0" presId="urn:microsoft.com/office/officeart/2005/8/layout/hierarchy5"/>
    <dgm:cxn modelId="{6079321D-E05D-4D99-9600-0F6511D2EEFD}" type="presParOf" srcId="{59FE192D-1890-4D5F-9B7E-2EABE66ED4DE}" destId="{9699C846-EE3D-421E-8940-2854558D925F}" srcOrd="3" destOrd="0" presId="urn:microsoft.com/office/officeart/2005/8/layout/hierarchy5"/>
    <dgm:cxn modelId="{A734968C-8B73-484A-A350-6EAE296EC9F6}" type="presParOf" srcId="{9699C846-EE3D-421E-8940-2854558D925F}" destId="{24F6009F-E5F4-43CA-B196-3CAA941BD5C8}" srcOrd="0" destOrd="0" presId="urn:microsoft.com/office/officeart/2005/8/layout/hierarchy5"/>
    <dgm:cxn modelId="{A7ED58E3-ABCD-4CF1-8A41-7530FE92D24E}" type="presParOf" srcId="{9699C846-EE3D-421E-8940-2854558D925F}" destId="{80C5B146-FAE3-4E4D-9B3F-1A9B66CFFA29}" srcOrd="1" destOrd="0" presId="urn:microsoft.com/office/officeart/2005/8/layout/hierarchy5"/>
    <dgm:cxn modelId="{C1267C0B-65FE-4378-96B8-3C3BE34833F3}" type="presParOf" srcId="{80C5B146-FAE3-4E4D-9B3F-1A9B66CFFA29}" destId="{C30C4E47-B032-4627-BAC2-3CF85B5AE177}" srcOrd="0" destOrd="0" presId="urn:microsoft.com/office/officeart/2005/8/layout/hierarchy5"/>
    <dgm:cxn modelId="{46100CD7-3289-465E-B4FA-C979AFE82181}" type="presParOf" srcId="{C30C4E47-B032-4627-BAC2-3CF85B5AE177}" destId="{D93F481B-FD8D-4F3A-A70C-5194F5127748}" srcOrd="0" destOrd="0" presId="urn:microsoft.com/office/officeart/2005/8/layout/hierarchy5"/>
    <dgm:cxn modelId="{218C0EF7-18AD-4A1C-83E3-E48F3B814ACA}" type="presParOf" srcId="{80C5B146-FAE3-4E4D-9B3F-1A9B66CFFA29}" destId="{6B43D2D6-0F2D-4035-BB1B-C7A2A7A24EA6}" srcOrd="1" destOrd="0" presId="urn:microsoft.com/office/officeart/2005/8/layout/hierarchy5"/>
    <dgm:cxn modelId="{59BD4D6E-E7D3-4738-95EA-CE6D017EE1CD}" type="presParOf" srcId="{6B43D2D6-0F2D-4035-BB1B-C7A2A7A24EA6}" destId="{34C3ED35-9B5D-4665-AC08-5D0563127F1D}" srcOrd="0" destOrd="0" presId="urn:microsoft.com/office/officeart/2005/8/layout/hierarchy5"/>
    <dgm:cxn modelId="{FDCB0A58-0861-4A2A-AFE3-41F1BCD48933}" type="presParOf" srcId="{6B43D2D6-0F2D-4035-BB1B-C7A2A7A24EA6}" destId="{76EE40D0-5AA2-4D07-9E62-C46E97BDC421}" srcOrd="1" destOrd="0" presId="urn:microsoft.com/office/officeart/2005/8/layout/hierarchy5"/>
    <dgm:cxn modelId="{FF3E641B-5384-4A2B-8B67-18994B2B45F3}" type="presParOf" srcId="{80C5B146-FAE3-4E4D-9B3F-1A9B66CFFA29}" destId="{90A78148-9666-458D-B0FF-6765C45B4498}" srcOrd="2" destOrd="0" presId="urn:microsoft.com/office/officeart/2005/8/layout/hierarchy5"/>
    <dgm:cxn modelId="{473624E0-F052-4D5F-AD5F-4D38BB422D6F}" type="presParOf" srcId="{90A78148-9666-458D-B0FF-6765C45B4498}" destId="{1E7B06ED-DBFD-4643-8BC2-2C13D272B3FF}" srcOrd="0" destOrd="0" presId="urn:microsoft.com/office/officeart/2005/8/layout/hierarchy5"/>
    <dgm:cxn modelId="{665AF4DE-431A-46F9-BF75-36C91D9ED505}" type="presParOf" srcId="{80C5B146-FAE3-4E4D-9B3F-1A9B66CFFA29}" destId="{B9BEF7F3-1635-4640-B80E-B57D7E36BED8}" srcOrd="3" destOrd="0" presId="urn:microsoft.com/office/officeart/2005/8/layout/hierarchy5"/>
    <dgm:cxn modelId="{88AD15F7-E059-4707-8EF4-B5A94ACE777F}" type="presParOf" srcId="{B9BEF7F3-1635-4640-B80E-B57D7E36BED8}" destId="{3B423284-39ED-4E5C-A342-E609785B975C}" srcOrd="0" destOrd="0" presId="urn:microsoft.com/office/officeart/2005/8/layout/hierarchy5"/>
    <dgm:cxn modelId="{FAF63382-D70F-4F1E-AD63-78A359437795}" type="presParOf" srcId="{B9BEF7F3-1635-4640-B80E-B57D7E36BED8}" destId="{33A2E0BB-66B7-43E2-9C6A-9927D3B3B881}" srcOrd="1" destOrd="0" presId="urn:microsoft.com/office/officeart/2005/8/layout/hierarchy5"/>
    <dgm:cxn modelId="{59CB2913-9B3B-49D6-859F-D8D44996425F}" type="presParOf" srcId="{80C5B146-FAE3-4E4D-9B3F-1A9B66CFFA29}" destId="{798A93C3-7116-4032-8BA1-419253CDC0F0}" srcOrd="4" destOrd="0" presId="urn:microsoft.com/office/officeart/2005/8/layout/hierarchy5"/>
    <dgm:cxn modelId="{1367739E-E0A3-420B-B9DA-75527056A768}" type="presParOf" srcId="{798A93C3-7116-4032-8BA1-419253CDC0F0}" destId="{73C6BCAC-0CEE-42D2-A152-628D662996CA}" srcOrd="0" destOrd="0" presId="urn:microsoft.com/office/officeart/2005/8/layout/hierarchy5"/>
    <dgm:cxn modelId="{CEB4CD1F-E32B-4628-BBC6-02BA6CEFCF2D}" type="presParOf" srcId="{80C5B146-FAE3-4E4D-9B3F-1A9B66CFFA29}" destId="{EF8B59D1-7D7C-46C6-8639-81024220919A}" srcOrd="5" destOrd="0" presId="urn:microsoft.com/office/officeart/2005/8/layout/hierarchy5"/>
    <dgm:cxn modelId="{BFD1AD69-FF98-4F56-8A74-293E003767B0}" type="presParOf" srcId="{EF8B59D1-7D7C-46C6-8639-81024220919A}" destId="{CA2D5DAF-2C2C-4336-AD25-ACDEC41A35D9}" srcOrd="0" destOrd="0" presId="urn:microsoft.com/office/officeart/2005/8/layout/hierarchy5"/>
    <dgm:cxn modelId="{5AE7A07B-745A-4A4B-A822-19D551EEC0B4}" type="presParOf" srcId="{EF8B59D1-7D7C-46C6-8639-81024220919A}" destId="{7521744C-412A-44A6-958C-701FED4B0FB7}" srcOrd="1" destOrd="0" presId="urn:microsoft.com/office/officeart/2005/8/layout/hierarchy5"/>
    <dgm:cxn modelId="{D5B0F184-5305-4A4B-9515-D546C2D2E141}" type="presParOf" srcId="{DC018073-0328-446B-A188-596BB7AA8953}" destId="{E53919DE-FAE3-49F9-9ECB-15E7DBDBCE64}"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39EC5E-A6B7-4809-AA2E-7A10FFC44497}"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pt-PT"/>
        </a:p>
      </dgm:t>
    </dgm:pt>
    <dgm:pt modelId="{3FC75041-950F-49BD-AF67-C1F0FBA57CC9}">
      <dgm:prSet phldrT="[Texto]"/>
      <dgm:spPr/>
      <dgm:t>
        <a:bodyPr/>
        <a:lstStyle/>
        <a:p>
          <a:r>
            <a:rPr lang="pt-PT" dirty="0"/>
            <a:t>Central Bank</a:t>
          </a:r>
        </a:p>
      </dgm:t>
    </dgm:pt>
    <dgm:pt modelId="{E00F96FB-D42E-46E9-9844-35294416CFD8}" type="parTrans" cxnId="{99B3754B-1618-4282-B7ED-E4B7600A8BCE}">
      <dgm:prSet/>
      <dgm:spPr/>
      <dgm:t>
        <a:bodyPr/>
        <a:lstStyle/>
        <a:p>
          <a:endParaRPr lang="pt-PT"/>
        </a:p>
      </dgm:t>
    </dgm:pt>
    <dgm:pt modelId="{61D14CAE-070D-401B-9ED2-7E8F734CB112}" type="sibTrans" cxnId="{99B3754B-1618-4282-B7ED-E4B7600A8BCE}">
      <dgm:prSet/>
      <dgm:spPr/>
      <dgm:t>
        <a:bodyPr/>
        <a:lstStyle/>
        <a:p>
          <a:endParaRPr lang="pt-PT"/>
        </a:p>
      </dgm:t>
    </dgm:pt>
    <dgm:pt modelId="{F2893914-0DCA-439F-9700-7CDBAEC78392}">
      <dgm:prSet phldrT="[Texto]"/>
      <dgm:spPr/>
      <dgm:t>
        <a:bodyPr/>
        <a:lstStyle/>
        <a:p>
          <a:r>
            <a:rPr lang="pt-PT" dirty="0"/>
            <a:t>Issues money after King or Parlimant decision</a:t>
          </a:r>
        </a:p>
      </dgm:t>
    </dgm:pt>
    <dgm:pt modelId="{DD5036AC-C08E-4CA6-84EA-641268638CC2}" type="parTrans" cxnId="{4B80F75A-EFBA-4002-93BE-A2F33E75320A}">
      <dgm:prSet/>
      <dgm:spPr/>
      <dgm:t>
        <a:bodyPr/>
        <a:lstStyle/>
        <a:p>
          <a:endParaRPr lang="pt-PT"/>
        </a:p>
      </dgm:t>
    </dgm:pt>
    <dgm:pt modelId="{92265762-97EC-44CD-B6C2-0F739FEB4898}" type="sibTrans" cxnId="{4B80F75A-EFBA-4002-93BE-A2F33E75320A}">
      <dgm:prSet/>
      <dgm:spPr/>
      <dgm:t>
        <a:bodyPr/>
        <a:lstStyle/>
        <a:p>
          <a:endParaRPr lang="pt-PT"/>
        </a:p>
      </dgm:t>
    </dgm:pt>
    <dgm:pt modelId="{27A7EEDD-4A21-4B5D-B08E-AC0BEE720304}">
      <dgm:prSet phldrT="[Texto]"/>
      <dgm:spPr/>
      <dgm:t>
        <a:bodyPr/>
        <a:lstStyle/>
        <a:p>
          <a:r>
            <a:rPr lang="pt-PT" dirty="0"/>
            <a:t>Regulates Monetary mass according to needs</a:t>
          </a:r>
        </a:p>
      </dgm:t>
    </dgm:pt>
    <dgm:pt modelId="{A4B17971-C01D-4D55-BD6A-AFC33F4771A1}" type="parTrans" cxnId="{96A4EF05-4DC8-4CA1-9618-91AFD47C4180}">
      <dgm:prSet/>
      <dgm:spPr/>
      <dgm:t>
        <a:bodyPr/>
        <a:lstStyle/>
        <a:p>
          <a:endParaRPr lang="pt-PT"/>
        </a:p>
      </dgm:t>
    </dgm:pt>
    <dgm:pt modelId="{E553448E-48DB-4CA9-ABD3-B231C454428D}" type="sibTrans" cxnId="{96A4EF05-4DC8-4CA1-9618-91AFD47C4180}">
      <dgm:prSet/>
      <dgm:spPr/>
      <dgm:t>
        <a:bodyPr/>
        <a:lstStyle/>
        <a:p>
          <a:endParaRPr lang="pt-PT"/>
        </a:p>
      </dgm:t>
    </dgm:pt>
    <dgm:pt modelId="{12173C44-BE4B-43FF-97DE-6DDA395C71D1}">
      <dgm:prSet phldrT="[Texto]"/>
      <dgm:spPr/>
      <dgm:t>
        <a:bodyPr/>
        <a:lstStyle/>
        <a:p>
          <a:r>
            <a:rPr lang="pt-PT" dirty="0"/>
            <a:t>Comercial Bank</a:t>
          </a:r>
        </a:p>
      </dgm:t>
    </dgm:pt>
    <dgm:pt modelId="{C966FB0C-45E0-4BA9-9342-82064FDC1AA1}" type="parTrans" cxnId="{E6FD1D9A-4052-4BFD-88E8-5A4C19A0C546}">
      <dgm:prSet/>
      <dgm:spPr/>
      <dgm:t>
        <a:bodyPr/>
        <a:lstStyle/>
        <a:p>
          <a:endParaRPr lang="pt-PT"/>
        </a:p>
      </dgm:t>
    </dgm:pt>
    <dgm:pt modelId="{495AF59B-36E7-4CCD-876E-75C78888945A}" type="sibTrans" cxnId="{E6FD1D9A-4052-4BFD-88E8-5A4C19A0C546}">
      <dgm:prSet/>
      <dgm:spPr/>
      <dgm:t>
        <a:bodyPr/>
        <a:lstStyle/>
        <a:p>
          <a:endParaRPr lang="pt-PT"/>
        </a:p>
      </dgm:t>
    </dgm:pt>
    <dgm:pt modelId="{BC04C5CF-56FB-4108-9E97-A78E17D25886}">
      <dgm:prSet phldrT="[Texto]"/>
      <dgm:spPr/>
      <dgm:t>
        <a:bodyPr/>
        <a:lstStyle/>
        <a:p>
          <a:r>
            <a:rPr lang="pt-PT" dirty="0"/>
            <a:t>Multiplies electronic currency</a:t>
          </a:r>
        </a:p>
      </dgm:t>
    </dgm:pt>
    <dgm:pt modelId="{42662D8C-E84A-43F7-93A3-B06D13AE1BFD}" type="parTrans" cxnId="{D6D32038-27D6-42FB-BE78-7011BD261FFE}">
      <dgm:prSet/>
      <dgm:spPr/>
      <dgm:t>
        <a:bodyPr/>
        <a:lstStyle/>
        <a:p>
          <a:endParaRPr lang="pt-PT"/>
        </a:p>
      </dgm:t>
    </dgm:pt>
    <dgm:pt modelId="{9BD79E34-2DF8-4D59-86E1-8A2142866D34}" type="sibTrans" cxnId="{D6D32038-27D6-42FB-BE78-7011BD261FFE}">
      <dgm:prSet/>
      <dgm:spPr/>
      <dgm:t>
        <a:bodyPr/>
        <a:lstStyle/>
        <a:p>
          <a:endParaRPr lang="pt-PT"/>
        </a:p>
      </dgm:t>
    </dgm:pt>
    <dgm:pt modelId="{7AFB4A95-2D91-43E5-91BC-FC2008F23ED6}">
      <dgm:prSet phldrT="[Texto]"/>
      <dgm:spPr/>
      <dgm:t>
        <a:bodyPr/>
        <a:lstStyle/>
        <a:p>
          <a:r>
            <a:rPr lang="pt-PT" dirty="0"/>
            <a:t>De-regulated since the 1970’s</a:t>
          </a:r>
        </a:p>
      </dgm:t>
    </dgm:pt>
    <dgm:pt modelId="{19DAF0F1-1B72-4336-98B7-C8FDD47CBA6A}" type="parTrans" cxnId="{71ADF9DA-0248-484B-8419-55FE51828F1C}">
      <dgm:prSet/>
      <dgm:spPr/>
      <dgm:t>
        <a:bodyPr/>
        <a:lstStyle/>
        <a:p>
          <a:endParaRPr lang="pt-PT"/>
        </a:p>
      </dgm:t>
    </dgm:pt>
    <dgm:pt modelId="{693D214B-0458-4045-A436-BF45C369D66E}" type="sibTrans" cxnId="{71ADF9DA-0248-484B-8419-55FE51828F1C}">
      <dgm:prSet/>
      <dgm:spPr/>
      <dgm:t>
        <a:bodyPr/>
        <a:lstStyle/>
        <a:p>
          <a:endParaRPr lang="pt-PT"/>
        </a:p>
      </dgm:t>
    </dgm:pt>
    <dgm:pt modelId="{65E9E065-42EA-4ED7-9BA5-B5073A398EDA}">
      <dgm:prSet phldrT="[Texto]"/>
      <dgm:spPr/>
      <dgm:t>
        <a:bodyPr/>
        <a:lstStyle/>
        <a:p>
          <a:r>
            <a:rPr lang="pt-PT" dirty="0"/>
            <a:t>State/Gov/King</a:t>
          </a:r>
        </a:p>
      </dgm:t>
    </dgm:pt>
    <dgm:pt modelId="{B5458B22-D2F1-4C58-858D-FAE70128F300}" type="parTrans" cxnId="{42A91654-7FB4-4833-B5FF-D75DC41A673B}">
      <dgm:prSet/>
      <dgm:spPr/>
      <dgm:t>
        <a:bodyPr/>
        <a:lstStyle/>
        <a:p>
          <a:endParaRPr lang="en-US"/>
        </a:p>
      </dgm:t>
    </dgm:pt>
    <dgm:pt modelId="{1D837804-D28E-4713-9556-1C1C1A472154}" type="sibTrans" cxnId="{42A91654-7FB4-4833-B5FF-D75DC41A673B}">
      <dgm:prSet/>
      <dgm:spPr/>
      <dgm:t>
        <a:bodyPr/>
        <a:lstStyle/>
        <a:p>
          <a:endParaRPr lang="en-US"/>
        </a:p>
      </dgm:t>
    </dgm:pt>
    <dgm:pt modelId="{10EC2199-17AB-410B-8F9B-83FACA1AA35F}">
      <dgm:prSet/>
      <dgm:spPr/>
      <dgm:t>
        <a:bodyPr/>
        <a:lstStyle/>
        <a:p>
          <a:r>
            <a:rPr lang="en-US" dirty="0"/>
            <a:t>Issues money mostly to finance wars or to increase control over its territory through Tax</a:t>
          </a:r>
        </a:p>
      </dgm:t>
    </dgm:pt>
    <dgm:pt modelId="{1B50A654-3585-4E5A-A0BE-1709D1C5D076}" type="parTrans" cxnId="{B2129622-7A14-4343-A01A-09AE43EFE072}">
      <dgm:prSet/>
      <dgm:spPr/>
      <dgm:t>
        <a:bodyPr/>
        <a:lstStyle/>
        <a:p>
          <a:endParaRPr lang="en-US"/>
        </a:p>
      </dgm:t>
    </dgm:pt>
    <dgm:pt modelId="{38320DA0-FF24-4CE7-BF4D-BB5379A59AA9}" type="sibTrans" cxnId="{B2129622-7A14-4343-A01A-09AE43EFE072}">
      <dgm:prSet/>
      <dgm:spPr/>
      <dgm:t>
        <a:bodyPr/>
        <a:lstStyle/>
        <a:p>
          <a:endParaRPr lang="en-US"/>
        </a:p>
      </dgm:t>
    </dgm:pt>
    <dgm:pt modelId="{FB7D81F6-7909-4103-A860-1D24BF3EC97A}">
      <dgm:prSet/>
      <dgm:spPr/>
      <dgm:t>
        <a:bodyPr/>
        <a:lstStyle/>
        <a:p>
          <a:r>
            <a:rPr lang="en-US" dirty="0"/>
            <a:t>Imposes </a:t>
          </a:r>
          <a:r>
            <a:rPr lang="en-US" dirty="0" err="1"/>
            <a:t>Seignorage</a:t>
          </a:r>
          <a:endParaRPr lang="en-US" dirty="0"/>
        </a:p>
      </dgm:t>
    </dgm:pt>
    <dgm:pt modelId="{87404893-95A8-43B7-80B3-ED36B83AAF77}" type="parTrans" cxnId="{CFC306A7-6654-43FD-B7D1-DE04FA0B4649}">
      <dgm:prSet/>
      <dgm:spPr/>
      <dgm:t>
        <a:bodyPr/>
        <a:lstStyle/>
        <a:p>
          <a:endParaRPr lang="en-US"/>
        </a:p>
      </dgm:t>
    </dgm:pt>
    <dgm:pt modelId="{6C228F8C-A739-4797-BA49-85734B31DF8A}" type="sibTrans" cxnId="{CFC306A7-6654-43FD-B7D1-DE04FA0B4649}">
      <dgm:prSet/>
      <dgm:spPr/>
      <dgm:t>
        <a:bodyPr/>
        <a:lstStyle/>
        <a:p>
          <a:endParaRPr lang="en-US"/>
        </a:p>
      </dgm:t>
    </dgm:pt>
    <dgm:pt modelId="{E1324329-39F1-4EC8-BEF5-417D29890304}" type="pres">
      <dgm:prSet presAssocID="{3A39EC5E-A6B7-4809-AA2E-7A10FFC44497}" presName="Name0" presStyleCnt="0">
        <dgm:presLayoutVars>
          <dgm:dir/>
          <dgm:animLvl val="lvl"/>
          <dgm:resizeHandles/>
        </dgm:presLayoutVars>
      </dgm:prSet>
      <dgm:spPr/>
    </dgm:pt>
    <dgm:pt modelId="{8E71D1E1-E2FA-43B8-8FF3-82909C8594B5}" type="pres">
      <dgm:prSet presAssocID="{3FC75041-950F-49BD-AF67-C1F0FBA57CC9}" presName="linNode" presStyleCnt="0"/>
      <dgm:spPr/>
    </dgm:pt>
    <dgm:pt modelId="{61EDAA6F-93BB-4032-B00D-609A9AFBCE9B}" type="pres">
      <dgm:prSet presAssocID="{3FC75041-950F-49BD-AF67-C1F0FBA57CC9}" presName="parentShp" presStyleLbl="node1" presStyleIdx="0" presStyleCnt="3">
        <dgm:presLayoutVars>
          <dgm:bulletEnabled val="1"/>
        </dgm:presLayoutVars>
      </dgm:prSet>
      <dgm:spPr/>
    </dgm:pt>
    <dgm:pt modelId="{480F7D11-A6BC-4601-9B41-8B1C22F97911}" type="pres">
      <dgm:prSet presAssocID="{3FC75041-950F-49BD-AF67-C1F0FBA57CC9}" presName="childShp" presStyleLbl="bgAccFollowNode1" presStyleIdx="0" presStyleCnt="3">
        <dgm:presLayoutVars>
          <dgm:bulletEnabled val="1"/>
        </dgm:presLayoutVars>
      </dgm:prSet>
      <dgm:spPr/>
    </dgm:pt>
    <dgm:pt modelId="{6A278554-6C12-4201-B2EB-A11E1390AE29}" type="pres">
      <dgm:prSet presAssocID="{61D14CAE-070D-401B-9ED2-7E8F734CB112}" presName="spacing" presStyleCnt="0"/>
      <dgm:spPr/>
    </dgm:pt>
    <dgm:pt modelId="{186760CE-F95D-445F-9E0F-447582943F97}" type="pres">
      <dgm:prSet presAssocID="{12173C44-BE4B-43FF-97DE-6DDA395C71D1}" presName="linNode" presStyleCnt="0"/>
      <dgm:spPr/>
    </dgm:pt>
    <dgm:pt modelId="{50D7ABF8-EFAB-4B1E-90FA-66C5E3F491BF}" type="pres">
      <dgm:prSet presAssocID="{12173C44-BE4B-43FF-97DE-6DDA395C71D1}" presName="parentShp" presStyleLbl="node1" presStyleIdx="1" presStyleCnt="3">
        <dgm:presLayoutVars>
          <dgm:bulletEnabled val="1"/>
        </dgm:presLayoutVars>
      </dgm:prSet>
      <dgm:spPr/>
    </dgm:pt>
    <dgm:pt modelId="{5CE809FF-C461-408A-95EC-46ADE269693E}" type="pres">
      <dgm:prSet presAssocID="{12173C44-BE4B-43FF-97DE-6DDA395C71D1}" presName="childShp" presStyleLbl="bgAccFollowNode1" presStyleIdx="1" presStyleCnt="3" custScaleX="98656" custScaleY="102495">
        <dgm:presLayoutVars>
          <dgm:bulletEnabled val="1"/>
        </dgm:presLayoutVars>
      </dgm:prSet>
      <dgm:spPr/>
    </dgm:pt>
    <dgm:pt modelId="{1C0CA8AE-080D-4994-A80D-89A7C5B4CC44}" type="pres">
      <dgm:prSet presAssocID="{495AF59B-36E7-4CCD-876E-75C78888945A}" presName="spacing" presStyleCnt="0"/>
      <dgm:spPr/>
    </dgm:pt>
    <dgm:pt modelId="{7562780E-E610-489C-A64C-08ED87842C2C}" type="pres">
      <dgm:prSet presAssocID="{65E9E065-42EA-4ED7-9BA5-B5073A398EDA}" presName="linNode" presStyleCnt="0"/>
      <dgm:spPr/>
    </dgm:pt>
    <dgm:pt modelId="{7BE85545-DBA4-497F-9FB7-B0E506FB6D56}" type="pres">
      <dgm:prSet presAssocID="{65E9E065-42EA-4ED7-9BA5-B5073A398EDA}" presName="parentShp" presStyleLbl="node1" presStyleIdx="2" presStyleCnt="3">
        <dgm:presLayoutVars>
          <dgm:bulletEnabled val="1"/>
        </dgm:presLayoutVars>
      </dgm:prSet>
      <dgm:spPr/>
    </dgm:pt>
    <dgm:pt modelId="{E22DDD43-E860-47F6-923F-7F1997060DF7}" type="pres">
      <dgm:prSet presAssocID="{65E9E065-42EA-4ED7-9BA5-B5073A398EDA}" presName="childShp" presStyleLbl="bgAccFollowNode1" presStyleIdx="2" presStyleCnt="3">
        <dgm:presLayoutVars>
          <dgm:bulletEnabled val="1"/>
        </dgm:presLayoutVars>
      </dgm:prSet>
      <dgm:spPr/>
    </dgm:pt>
  </dgm:ptLst>
  <dgm:cxnLst>
    <dgm:cxn modelId="{813579F9-E040-4BD5-A1FA-092AC7595BBD}" type="presOf" srcId="{65E9E065-42EA-4ED7-9BA5-B5073A398EDA}" destId="{7BE85545-DBA4-497F-9FB7-B0E506FB6D56}" srcOrd="0" destOrd="0" presId="urn:microsoft.com/office/officeart/2005/8/layout/vList6"/>
    <dgm:cxn modelId="{1F0C2C50-C5B2-42A8-9AAC-80A9CDF4B0FA}" type="presOf" srcId="{27A7EEDD-4A21-4B5D-B08E-AC0BEE720304}" destId="{480F7D11-A6BC-4601-9B41-8B1C22F97911}" srcOrd="0" destOrd="1" presId="urn:microsoft.com/office/officeart/2005/8/layout/vList6"/>
    <dgm:cxn modelId="{CA42FF6C-0468-4D46-A8BB-6520EA09C94D}" type="presOf" srcId="{3FC75041-950F-49BD-AF67-C1F0FBA57CC9}" destId="{61EDAA6F-93BB-4032-B00D-609A9AFBCE9B}" srcOrd="0" destOrd="0" presId="urn:microsoft.com/office/officeart/2005/8/layout/vList6"/>
    <dgm:cxn modelId="{E6B5C73E-DD0E-4A37-90FC-F4B6BF25BE03}" type="presOf" srcId="{7AFB4A95-2D91-43E5-91BC-FC2008F23ED6}" destId="{5CE809FF-C461-408A-95EC-46ADE269693E}" srcOrd="0" destOrd="1" presId="urn:microsoft.com/office/officeart/2005/8/layout/vList6"/>
    <dgm:cxn modelId="{CFC306A7-6654-43FD-B7D1-DE04FA0B4649}" srcId="{65E9E065-42EA-4ED7-9BA5-B5073A398EDA}" destId="{FB7D81F6-7909-4103-A860-1D24BF3EC97A}" srcOrd="1" destOrd="0" parTransId="{87404893-95A8-43B7-80B3-ED36B83AAF77}" sibTransId="{6C228F8C-A739-4797-BA49-85734B31DF8A}"/>
    <dgm:cxn modelId="{C6140AA0-D2C2-4E14-9315-E9B76B327EBC}" type="presOf" srcId="{F2893914-0DCA-439F-9700-7CDBAEC78392}" destId="{480F7D11-A6BC-4601-9B41-8B1C22F97911}" srcOrd="0" destOrd="0" presId="urn:microsoft.com/office/officeart/2005/8/layout/vList6"/>
    <dgm:cxn modelId="{96A4EF05-4DC8-4CA1-9618-91AFD47C4180}" srcId="{3FC75041-950F-49BD-AF67-C1F0FBA57CC9}" destId="{27A7EEDD-4A21-4B5D-B08E-AC0BEE720304}" srcOrd="1" destOrd="0" parTransId="{A4B17971-C01D-4D55-BD6A-AFC33F4771A1}" sibTransId="{E553448E-48DB-4CA9-ABD3-B231C454428D}"/>
    <dgm:cxn modelId="{42A91654-7FB4-4833-B5FF-D75DC41A673B}" srcId="{3A39EC5E-A6B7-4809-AA2E-7A10FFC44497}" destId="{65E9E065-42EA-4ED7-9BA5-B5073A398EDA}" srcOrd="2" destOrd="0" parTransId="{B5458B22-D2F1-4C58-858D-FAE70128F300}" sibTransId="{1D837804-D28E-4713-9556-1C1C1A472154}"/>
    <dgm:cxn modelId="{B2129622-7A14-4343-A01A-09AE43EFE072}" srcId="{65E9E065-42EA-4ED7-9BA5-B5073A398EDA}" destId="{10EC2199-17AB-410B-8F9B-83FACA1AA35F}" srcOrd="0" destOrd="0" parTransId="{1B50A654-3585-4E5A-A0BE-1709D1C5D076}" sibTransId="{38320DA0-FF24-4CE7-BF4D-BB5379A59AA9}"/>
    <dgm:cxn modelId="{FB144FD4-16DB-4AAA-BAB2-B790276C31F8}" type="presOf" srcId="{10EC2199-17AB-410B-8F9B-83FACA1AA35F}" destId="{E22DDD43-E860-47F6-923F-7F1997060DF7}" srcOrd="0" destOrd="0" presId="urn:microsoft.com/office/officeart/2005/8/layout/vList6"/>
    <dgm:cxn modelId="{99B3754B-1618-4282-B7ED-E4B7600A8BCE}" srcId="{3A39EC5E-A6B7-4809-AA2E-7A10FFC44497}" destId="{3FC75041-950F-49BD-AF67-C1F0FBA57CC9}" srcOrd="0" destOrd="0" parTransId="{E00F96FB-D42E-46E9-9844-35294416CFD8}" sibTransId="{61D14CAE-070D-401B-9ED2-7E8F734CB112}"/>
    <dgm:cxn modelId="{2A7F49FD-AF76-4695-AECC-4FB6D0D359EE}" type="presOf" srcId="{FB7D81F6-7909-4103-A860-1D24BF3EC97A}" destId="{E22DDD43-E860-47F6-923F-7F1997060DF7}" srcOrd="0" destOrd="1" presId="urn:microsoft.com/office/officeart/2005/8/layout/vList6"/>
    <dgm:cxn modelId="{4B80F75A-EFBA-4002-93BE-A2F33E75320A}" srcId="{3FC75041-950F-49BD-AF67-C1F0FBA57CC9}" destId="{F2893914-0DCA-439F-9700-7CDBAEC78392}" srcOrd="0" destOrd="0" parTransId="{DD5036AC-C08E-4CA6-84EA-641268638CC2}" sibTransId="{92265762-97EC-44CD-B6C2-0F739FEB4898}"/>
    <dgm:cxn modelId="{47DE323E-A7DA-4A27-8A79-DCE2DA615DA4}" type="presOf" srcId="{BC04C5CF-56FB-4108-9E97-A78E17D25886}" destId="{5CE809FF-C461-408A-95EC-46ADE269693E}" srcOrd="0" destOrd="0" presId="urn:microsoft.com/office/officeart/2005/8/layout/vList6"/>
    <dgm:cxn modelId="{71ADF9DA-0248-484B-8419-55FE51828F1C}" srcId="{12173C44-BE4B-43FF-97DE-6DDA395C71D1}" destId="{7AFB4A95-2D91-43E5-91BC-FC2008F23ED6}" srcOrd="1" destOrd="0" parTransId="{19DAF0F1-1B72-4336-98B7-C8FDD47CBA6A}" sibTransId="{693D214B-0458-4045-A436-BF45C369D66E}"/>
    <dgm:cxn modelId="{D6D32038-27D6-42FB-BE78-7011BD261FFE}" srcId="{12173C44-BE4B-43FF-97DE-6DDA395C71D1}" destId="{BC04C5CF-56FB-4108-9E97-A78E17D25886}" srcOrd="0" destOrd="0" parTransId="{42662D8C-E84A-43F7-93A3-B06D13AE1BFD}" sibTransId="{9BD79E34-2DF8-4D59-86E1-8A2142866D34}"/>
    <dgm:cxn modelId="{F7F6852A-E0B9-4E7E-A1A8-C9E17583C176}" type="presOf" srcId="{12173C44-BE4B-43FF-97DE-6DDA395C71D1}" destId="{50D7ABF8-EFAB-4B1E-90FA-66C5E3F491BF}" srcOrd="0" destOrd="0" presId="urn:microsoft.com/office/officeart/2005/8/layout/vList6"/>
    <dgm:cxn modelId="{09A3F74E-BE91-4770-952B-98B6270FA65A}" type="presOf" srcId="{3A39EC5E-A6B7-4809-AA2E-7A10FFC44497}" destId="{E1324329-39F1-4EC8-BEF5-417D29890304}" srcOrd="0" destOrd="0" presId="urn:microsoft.com/office/officeart/2005/8/layout/vList6"/>
    <dgm:cxn modelId="{E6FD1D9A-4052-4BFD-88E8-5A4C19A0C546}" srcId="{3A39EC5E-A6B7-4809-AA2E-7A10FFC44497}" destId="{12173C44-BE4B-43FF-97DE-6DDA395C71D1}" srcOrd="1" destOrd="0" parTransId="{C966FB0C-45E0-4BA9-9342-82064FDC1AA1}" sibTransId="{495AF59B-36E7-4CCD-876E-75C78888945A}"/>
    <dgm:cxn modelId="{225A2A79-CAFD-4067-B626-7F589FE7C1EE}" type="presParOf" srcId="{E1324329-39F1-4EC8-BEF5-417D29890304}" destId="{8E71D1E1-E2FA-43B8-8FF3-82909C8594B5}" srcOrd="0" destOrd="0" presId="urn:microsoft.com/office/officeart/2005/8/layout/vList6"/>
    <dgm:cxn modelId="{7710D62D-0D03-4BFA-A008-B77F57A2137B}" type="presParOf" srcId="{8E71D1E1-E2FA-43B8-8FF3-82909C8594B5}" destId="{61EDAA6F-93BB-4032-B00D-609A9AFBCE9B}" srcOrd="0" destOrd="0" presId="urn:microsoft.com/office/officeart/2005/8/layout/vList6"/>
    <dgm:cxn modelId="{8B9E869D-255E-46F9-98B1-4129DDDD2F27}" type="presParOf" srcId="{8E71D1E1-E2FA-43B8-8FF3-82909C8594B5}" destId="{480F7D11-A6BC-4601-9B41-8B1C22F97911}" srcOrd="1" destOrd="0" presId="urn:microsoft.com/office/officeart/2005/8/layout/vList6"/>
    <dgm:cxn modelId="{9F1867A9-7999-40E1-9664-88C2744B6F5D}" type="presParOf" srcId="{E1324329-39F1-4EC8-BEF5-417D29890304}" destId="{6A278554-6C12-4201-B2EB-A11E1390AE29}" srcOrd="1" destOrd="0" presId="urn:microsoft.com/office/officeart/2005/8/layout/vList6"/>
    <dgm:cxn modelId="{B76C34A7-5E82-43B6-B7E9-F660F968FDB3}" type="presParOf" srcId="{E1324329-39F1-4EC8-BEF5-417D29890304}" destId="{186760CE-F95D-445F-9E0F-447582943F97}" srcOrd="2" destOrd="0" presId="urn:microsoft.com/office/officeart/2005/8/layout/vList6"/>
    <dgm:cxn modelId="{65C07ED6-DEF5-4B21-B7F3-173293A458D9}" type="presParOf" srcId="{186760CE-F95D-445F-9E0F-447582943F97}" destId="{50D7ABF8-EFAB-4B1E-90FA-66C5E3F491BF}" srcOrd="0" destOrd="0" presId="urn:microsoft.com/office/officeart/2005/8/layout/vList6"/>
    <dgm:cxn modelId="{5D94C034-7602-432C-A88D-E0F614642780}" type="presParOf" srcId="{186760CE-F95D-445F-9E0F-447582943F97}" destId="{5CE809FF-C461-408A-95EC-46ADE269693E}" srcOrd="1" destOrd="0" presId="urn:microsoft.com/office/officeart/2005/8/layout/vList6"/>
    <dgm:cxn modelId="{AE668560-E9F8-4AF4-9124-6F871D40DBCB}" type="presParOf" srcId="{E1324329-39F1-4EC8-BEF5-417D29890304}" destId="{1C0CA8AE-080D-4994-A80D-89A7C5B4CC44}" srcOrd="3" destOrd="0" presId="urn:microsoft.com/office/officeart/2005/8/layout/vList6"/>
    <dgm:cxn modelId="{958B6B65-2D99-46E7-A955-B942B4F19B92}" type="presParOf" srcId="{E1324329-39F1-4EC8-BEF5-417D29890304}" destId="{7562780E-E610-489C-A64C-08ED87842C2C}" srcOrd="4" destOrd="0" presId="urn:microsoft.com/office/officeart/2005/8/layout/vList6"/>
    <dgm:cxn modelId="{4AE6A57C-0D9D-42CC-AAFA-21CCAF011D89}" type="presParOf" srcId="{7562780E-E610-489C-A64C-08ED87842C2C}" destId="{7BE85545-DBA4-497F-9FB7-B0E506FB6D56}" srcOrd="0" destOrd="0" presId="urn:microsoft.com/office/officeart/2005/8/layout/vList6"/>
    <dgm:cxn modelId="{7091BC7C-1275-4E67-B885-E6158805833E}" type="presParOf" srcId="{7562780E-E610-489C-A64C-08ED87842C2C}" destId="{E22DDD43-E860-47F6-923F-7F1997060D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4FA569-57F2-4E1E-9C35-60C419FCC53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4A2C50C-F671-434A-AAB1-5BABBDB45279}">
      <dgm:prSet phldrT="[Text]"/>
      <dgm:spPr/>
      <dgm:t>
        <a:bodyPr/>
        <a:lstStyle/>
        <a:p>
          <a:r>
            <a:rPr lang="en-US" dirty="0"/>
            <a:t>Economic inequality</a:t>
          </a:r>
        </a:p>
      </dgm:t>
    </dgm:pt>
    <dgm:pt modelId="{0E93DE4F-FBF1-4C27-A47C-FB98F42E0DE0}" type="parTrans" cxnId="{D6B06D1E-F2B4-477F-B3E3-E7DCFF8C88D3}">
      <dgm:prSet/>
      <dgm:spPr/>
      <dgm:t>
        <a:bodyPr/>
        <a:lstStyle/>
        <a:p>
          <a:endParaRPr lang="en-US"/>
        </a:p>
      </dgm:t>
    </dgm:pt>
    <dgm:pt modelId="{849D96AB-003E-40A0-A144-E887BAECB26C}" type="sibTrans" cxnId="{D6B06D1E-F2B4-477F-B3E3-E7DCFF8C88D3}">
      <dgm:prSet/>
      <dgm:spPr/>
      <dgm:t>
        <a:bodyPr/>
        <a:lstStyle/>
        <a:p>
          <a:endParaRPr lang="en-US"/>
        </a:p>
      </dgm:t>
    </dgm:pt>
    <dgm:pt modelId="{B6C77A4A-3ECD-4C58-B0C8-8AF8EFCC84FA}">
      <dgm:prSet phldrT="[Text]"/>
      <dgm:spPr/>
      <dgm:t>
        <a:bodyPr/>
        <a:lstStyle/>
        <a:p>
          <a:r>
            <a:rPr lang="en-US" dirty="0"/>
            <a:t>Financial instability (Boom &amp; Bust cycles)</a:t>
          </a:r>
        </a:p>
      </dgm:t>
    </dgm:pt>
    <dgm:pt modelId="{27001220-8D37-4B98-B39A-6EBE812E0312}" type="parTrans" cxnId="{B20430AE-9A21-44D9-9E58-74C760EB2E53}">
      <dgm:prSet/>
      <dgm:spPr/>
      <dgm:t>
        <a:bodyPr/>
        <a:lstStyle/>
        <a:p>
          <a:endParaRPr lang="en-US"/>
        </a:p>
      </dgm:t>
    </dgm:pt>
    <dgm:pt modelId="{AE0363D5-ECE6-4FB7-91BA-D0CACD01BF79}" type="sibTrans" cxnId="{B20430AE-9A21-44D9-9E58-74C760EB2E53}">
      <dgm:prSet/>
      <dgm:spPr/>
      <dgm:t>
        <a:bodyPr/>
        <a:lstStyle/>
        <a:p>
          <a:endParaRPr lang="en-US"/>
        </a:p>
      </dgm:t>
    </dgm:pt>
    <dgm:pt modelId="{45D73D98-B236-4F07-B6B0-C83888630592}">
      <dgm:prSet phldrT="[Text]"/>
      <dgm:spPr/>
      <dgm:t>
        <a:bodyPr/>
        <a:lstStyle/>
        <a:p>
          <a:r>
            <a:rPr lang="en-US" dirty="0"/>
            <a:t>Environmental and Social unsustainability</a:t>
          </a:r>
        </a:p>
      </dgm:t>
    </dgm:pt>
    <dgm:pt modelId="{3647D104-CB11-476E-A4E0-6BB8DA4795E3}" type="parTrans" cxnId="{E1EF8019-8774-4F4C-BB5D-6A285F8F2DA8}">
      <dgm:prSet/>
      <dgm:spPr/>
      <dgm:t>
        <a:bodyPr/>
        <a:lstStyle/>
        <a:p>
          <a:endParaRPr lang="en-US"/>
        </a:p>
      </dgm:t>
    </dgm:pt>
    <dgm:pt modelId="{04673707-50EC-416E-AE84-89F582D9B6BE}" type="sibTrans" cxnId="{E1EF8019-8774-4F4C-BB5D-6A285F8F2DA8}">
      <dgm:prSet/>
      <dgm:spPr/>
      <dgm:t>
        <a:bodyPr/>
        <a:lstStyle/>
        <a:p>
          <a:endParaRPr lang="en-US"/>
        </a:p>
      </dgm:t>
    </dgm:pt>
    <dgm:pt modelId="{1ABA7B39-C126-4344-A853-41E72C522C16}">
      <dgm:prSet phldrT="[Text]"/>
      <dgm:spPr/>
      <dgm:t>
        <a:bodyPr/>
        <a:lstStyle/>
        <a:p>
          <a:r>
            <a:rPr lang="en-US" dirty="0"/>
            <a:t>Unethical and immoral behaviors</a:t>
          </a:r>
        </a:p>
      </dgm:t>
    </dgm:pt>
    <dgm:pt modelId="{773F79FE-0001-42D3-B9AB-61C0409DDA9F}" type="parTrans" cxnId="{75AC55A6-80ED-44A4-B7AD-57215CEF0340}">
      <dgm:prSet/>
      <dgm:spPr/>
      <dgm:t>
        <a:bodyPr/>
        <a:lstStyle/>
        <a:p>
          <a:endParaRPr lang="en-US"/>
        </a:p>
      </dgm:t>
    </dgm:pt>
    <dgm:pt modelId="{024B2EB9-B1E5-4303-B8F5-8393C6B6A024}" type="sibTrans" cxnId="{75AC55A6-80ED-44A4-B7AD-57215CEF0340}">
      <dgm:prSet/>
      <dgm:spPr/>
      <dgm:t>
        <a:bodyPr/>
        <a:lstStyle/>
        <a:p>
          <a:endParaRPr lang="en-US"/>
        </a:p>
      </dgm:t>
    </dgm:pt>
    <dgm:pt modelId="{DCE58928-CBE6-4CAF-A321-935E56BECA57}">
      <dgm:prSet phldrT="[Text]"/>
      <dgm:spPr/>
      <dgm:t>
        <a:bodyPr/>
        <a:lstStyle/>
        <a:p>
          <a:r>
            <a:rPr lang="en-US" dirty="0"/>
            <a:t>Non-democratic control of money and power</a:t>
          </a:r>
        </a:p>
      </dgm:t>
    </dgm:pt>
    <dgm:pt modelId="{FA6E738B-8315-405B-8271-43B292981E3E}" type="parTrans" cxnId="{BCAB7278-7319-4503-87B2-5CC3C7DD7A2D}">
      <dgm:prSet/>
      <dgm:spPr/>
      <dgm:t>
        <a:bodyPr/>
        <a:lstStyle/>
        <a:p>
          <a:endParaRPr lang="en-US"/>
        </a:p>
      </dgm:t>
    </dgm:pt>
    <dgm:pt modelId="{72692505-F71F-4D33-826A-D2D42F61EE80}" type="sibTrans" cxnId="{BCAB7278-7319-4503-87B2-5CC3C7DD7A2D}">
      <dgm:prSet/>
      <dgm:spPr/>
      <dgm:t>
        <a:bodyPr/>
        <a:lstStyle/>
        <a:p>
          <a:endParaRPr lang="en-US"/>
        </a:p>
      </dgm:t>
    </dgm:pt>
    <dgm:pt modelId="{1B5D14B7-E5C4-4098-99F8-5C23DC935239}">
      <dgm:prSet phldrT="[Text]"/>
      <dgm:spPr/>
      <dgm:t>
        <a:bodyPr/>
        <a:lstStyle/>
        <a:p>
          <a:r>
            <a:rPr lang="en-US" dirty="0"/>
            <a:t>Economic scarcity and competition</a:t>
          </a:r>
        </a:p>
      </dgm:t>
    </dgm:pt>
    <dgm:pt modelId="{1766CF23-A20C-4F31-AD43-BACBA0AACEDD}" type="parTrans" cxnId="{BBB08569-1F59-474A-ACDD-2FD663C3E985}">
      <dgm:prSet/>
      <dgm:spPr/>
      <dgm:t>
        <a:bodyPr/>
        <a:lstStyle/>
        <a:p>
          <a:endParaRPr lang="en-US"/>
        </a:p>
      </dgm:t>
    </dgm:pt>
    <dgm:pt modelId="{3011B0A6-C78F-408E-942D-D847FA4C5400}" type="sibTrans" cxnId="{BBB08569-1F59-474A-ACDD-2FD663C3E985}">
      <dgm:prSet/>
      <dgm:spPr/>
      <dgm:t>
        <a:bodyPr/>
        <a:lstStyle/>
        <a:p>
          <a:endParaRPr lang="en-US"/>
        </a:p>
      </dgm:t>
    </dgm:pt>
    <dgm:pt modelId="{1033B268-1DBA-4F54-8B52-F15793431091}" type="pres">
      <dgm:prSet presAssocID="{814FA569-57F2-4E1E-9C35-60C419FCC53F}" presName="linear" presStyleCnt="0">
        <dgm:presLayoutVars>
          <dgm:animLvl val="lvl"/>
          <dgm:resizeHandles val="exact"/>
        </dgm:presLayoutVars>
      </dgm:prSet>
      <dgm:spPr/>
    </dgm:pt>
    <dgm:pt modelId="{80D34986-2DAC-4DB2-8526-AE3D1A472B47}" type="pres">
      <dgm:prSet presAssocID="{54A2C50C-F671-434A-AAB1-5BABBDB45279}" presName="parentText" presStyleLbl="node1" presStyleIdx="0" presStyleCnt="6">
        <dgm:presLayoutVars>
          <dgm:chMax val="0"/>
          <dgm:bulletEnabled val="1"/>
        </dgm:presLayoutVars>
      </dgm:prSet>
      <dgm:spPr/>
    </dgm:pt>
    <dgm:pt modelId="{0F8B90EF-199C-4729-8AB3-E325CE5B4BC6}" type="pres">
      <dgm:prSet presAssocID="{849D96AB-003E-40A0-A144-E887BAECB26C}" presName="spacer" presStyleCnt="0"/>
      <dgm:spPr/>
    </dgm:pt>
    <dgm:pt modelId="{1B838115-CDE6-40AD-98AE-C0346E0D9B79}" type="pres">
      <dgm:prSet presAssocID="{1B5D14B7-E5C4-4098-99F8-5C23DC935239}" presName="parentText" presStyleLbl="node1" presStyleIdx="1" presStyleCnt="6">
        <dgm:presLayoutVars>
          <dgm:chMax val="0"/>
          <dgm:bulletEnabled val="1"/>
        </dgm:presLayoutVars>
      </dgm:prSet>
      <dgm:spPr/>
    </dgm:pt>
    <dgm:pt modelId="{72F9B75C-6B36-45BD-A423-82EEB317C999}" type="pres">
      <dgm:prSet presAssocID="{3011B0A6-C78F-408E-942D-D847FA4C5400}" presName="spacer" presStyleCnt="0"/>
      <dgm:spPr/>
    </dgm:pt>
    <dgm:pt modelId="{77A74191-E5EC-4ABA-94BB-033C72F22D96}" type="pres">
      <dgm:prSet presAssocID="{B6C77A4A-3ECD-4C58-B0C8-8AF8EFCC84FA}" presName="parentText" presStyleLbl="node1" presStyleIdx="2" presStyleCnt="6">
        <dgm:presLayoutVars>
          <dgm:chMax val="0"/>
          <dgm:bulletEnabled val="1"/>
        </dgm:presLayoutVars>
      </dgm:prSet>
      <dgm:spPr/>
    </dgm:pt>
    <dgm:pt modelId="{E74564AA-4FD2-4418-8791-CFBA0F366300}" type="pres">
      <dgm:prSet presAssocID="{AE0363D5-ECE6-4FB7-91BA-D0CACD01BF79}" presName="spacer" presStyleCnt="0"/>
      <dgm:spPr/>
    </dgm:pt>
    <dgm:pt modelId="{7412A0FA-1E7C-4267-A546-5C9034BE0298}" type="pres">
      <dgm:prSet presAssocID="{45D73D98-B236-4F07-B6B0-C83888630592}" presName="parentText" presStyleLbl="node1" presStyleIdx="3" presStyleCnt="6">
        <dgm:presLayoutVars>
          <dgm:chMax val="0"/>
          <dgm:bulletEnabled val="1"/>
        </dgm:presLayoutVars>
      </dgm:prSet>
      <dgm:spPr/>
    </dgm:pt>
    <dgm:pt modelId="{9E59A69A-BBC6-4886-B3F2-6FD22B867242}" type="pres">
      <dgm:prSet presAssocID="{04673707-50EC-416E-AE84-89F582D9B6BE}" presName="spacer" presStyleCnt="0"/>
      <dgm:spPr/>
    </dgm:pt>
    <dgm:pt modelId="{34B2C82F-B062-491D-A23D-6BDE9FCF056D}" type="pres">
      <dgm:prSet presAssocID="{1ABA7B39-C126-4344-A853-41E72C522C16}" presName="parentText" presStyleLbl="node1" presStyleIdx="4" presStyleCnt="6">
        <dgm:presLayoutVars>
          <dgm:chMax val="0"/>
          <dgm:bulletEnabled val="1"/>
        </dgm:presLayoutVars>
      </dgm:prSet>
      <dgm:spPr/>
    </dgm:pt>
    <dgm:pt modelId="{7D522302-B9DB-4ACD-89DF-5CF55C45A0EA}" type="pres">
      <dgm:prSet presAssocID="{024B2EB9-B1E5-4303-B8F5-8393C6B6A024}" presName="spacer" presStyleCnt="0"/>
      <dgm:spPr/>
    </dgm:pt>
    <dgm:pt modelId="{B07B4E3F-879E-488C-8334-069E0767A2E6}" type="pres">
      <dgm:prSet presAssocID="{DCE58928-CBE6-4CAF-A321-935E56BECA57}" presName="parentText" presStyleLbl="node1" presStyleIdx="5" presStyleCnt="6">
        <dgm:presLayoutVars>
          <dgm:chMax val="0"/>
          <dgm:bulletEnabled val="1"/>
        </dgm:presLayoutVars>
      </dgm:prSet>
      <dgm:spPr/>
    </dgm:pt>
  </dgm:ptLst>
  <dgm:cxnLst>
    <dgm:cxn modelId="{153C1631-FE47-42D3-BCA2-2AA48602BBE8}" type="presOf" srcId="{54A2C50C-F671-434A-AAB1-5BABBDB45279}" destId="{80D34986-2DAC-4DB2-8526-AE3D1A472B47}" srcOrd="0" destOrd="0" presId="urn:microsoft.com/office/officeart/2005/8/layout/vList2"/>
    <dgm:cxn modelId="{E1EF8019-8774-4F4C-BB5D-6A285F8F2DA8}" srcId="{814FA569-57F2-4E1E-9C35-60C419FCC53F}" destId="{45D73D98-B236-4F07-B6B0-C83888630592}" srcOrd="3" destOrd="0" parTransId="{3647D104-CB11-476E-A4E0-6BB8DA4795E3}" sibTransId="{04673707-50EC-416E-AE84-89F582D9B6BE}"/>
    <dgm:cxn modelId="{F3797090-50B7-4651-8E98-1875B5E3F57F}" type="presOf" srcId="{814FA569-57F2-4E1E-9C35-60C419FCC53F}" destId="{1033B268-1DBA-4F54-8B52-F15793431091}" srcOrd="0" destOrd="0" presId="urn:microsoft.com/office/officeart/2005/8/layout/vList2"/>
    <dgm:cxn modelId="{BBB08569-1F59-474A-ACDD-2FD663C3E985}" srcId="{814FA569-57F2-4E1E-9C35-60C419FCC53F}" destId="{1B5D14B7-E5C4-4098-99F8-5C23DC935239}" srcOrd="1" destOrd="0" parTransId="{1766CF23-A20C-4F31-AD43-BACBA0AACEDD}" sibTransId="{3011B0A6-C78F-408E-942D-D847FA4C5400}"/>
    <dgm:cxn modelId="{14B334BF-B3D1-49E5-9B79-C5055C421BAE}" type="presOf" srcId="{1ABA7B39-C126-4344-A853-41E72C522C16}" destId="{34B2C82F-B062-491D-A23D-6BDE9FCF056D}" srcOrd="0" destOrd="0" presId="urn:microsoft.com/office/officeart/2005/8/layout/vList2"/>
    <dgm:cxn modelId="{75AC55A6-80ED-44A4-B7AD-57215CEF0340}" srcId="{814FA569-57F2-4E1E-9C35-60C419FCC53F}" destId="{1ABA7B39-C126-4344-A853-41E72C522C16}" srcOrd="4" destOrd="0" parTransId="{773F79FE-0001-42D3-B9AB-61C0409DDA9F}" sibTransId="{024B2EB9-B1E5-4303-B8F5-8393C6B6A024}"/>
    <dgm:cxn modelId="{BCAB7278-7319-4503-87B2-5CC3C7DD7A2D}" srcId="{814FA569-57F2-4E1E-9C35-60C419FCC53F}" destId="{DCE58928-CBE6-4CAF-A321-935E56BECA57}" srcOrd="5" destOrd="0" parTransId="{FA6E738B-8315-405B-8271-43B292981E3E}" sibTransId="{72692505-F71F-4D33-826A-D2D42F61EE80}"/>
    <dgm:cxn modelId="{D6B06D1E-F2B4-477F-B3E3-E7DCFF8C88D3}" srcId="{814FA569-57F2-4E1E-9C35-60C419FCC53F}" destId="{54A2C50C-F671-434A-AAB1-5BABBDB45279}" srcOrd="0" destOrd="0" parTransId="{0E93DE4F-FBF1-4C27-A47C-FB98F42E0DE0}" sibTransId="{849D96AB-003E-40A0-A144-E887BAECB26C}"/>
    <dgm:cxn modelId="{CE349EB9-D15E-4D97-8A19-000A7B7AC041}" type="presOf" srcId="{B6C77A4A-3ECD-4C58-B0C8-8AF8EFCC84FA}" destId="{77A74191-E5EC-4ABA-94BB-033C72F22D96}" srcOrd="0" destOrd="0" presId="urn:microsoft.com/office/officeart/2005/8/layout/vList2"/>
    <dgm:cxn modelId="{BC0EFB68-B485-4704-A5A3-6AA586789D79}" type="presOf" srcId="{DCE58928-CBE6-4CAF-A321-935E56BECA57}" destId="{B07B4E3F-879E-488C-8334-069E0767A2E6}" srcOrd="0" destOrd="0" presId="urn:microsoft.com/office/officeart/2005/8/layout/vList2"/>
    <dgm:cxn modelId="{542047EB-5C81-46AE-95BE-E5410CE5897D}" type="presOf" srcId="{45D73D98-B236-4F07-B6B0-C83888630592}" destId="{7412A0FA-1E7C-4267-A546-5C9034BE0298}" srcOrd="0" destOrd="0" presId="urn:microsoft.com/office/officeart/2005/8/layout/vList2"/>
    <dgm:cxn modelId="{B20430AE-9A21-44D9-9E58-74C760EB2E53}" srcId="{814FA569-57F2-4E1E-9C35-60C419FCC53F}" destId="{B6C77A4A-3ECD-4C58-B0C8-8AF8EFCC84FA}" srcOrd="2" destOrd="0" parTransId="{27001220-8D37-4B98-B39A-6EBE812E0312}" sibTransId="{AE0363D5-ECE6-4FB7-91BA-D0CACD01BF79}"/>
    <dgm:cxn modelId="{984ADE0F-4322-4730-A670-F057A7110B6D}" type="presOf" srcId="{1B5D14B7-E5C4-4098-99F8-5C23DC935239}" destId="{1B838115-CDE6-40AD-98AE-C0346E0D9B79}" srcOrd="0" destOrd="0" presId="urn:microsoft.com/office/officeart/2005/8/layout/vList2"/>
    <dgm:cxn modelId="{F9DEE7DE-6545-43A7-835B-E66619A20997}" type="presParOf" srcId="{1033B268-1DBA-4F54-8B52-F15793431091}" destId="{80D34986-2DAC-4DB2-8526-AE3D1A472B47}" srcOrd="0" destOrd="0" presId="urn:microsoft.com/office/officeart/2005/8/layout/vList2"/>
    <dgm:cxn modelId="{EE992461-BF2A-4060-9259-8F6B59882D51}" type="presParOf" srcId="{1033B268-1DBA-4F54-8B52-F15793431091}" destId="{0F8B90EF-199C-4729-8AB3-E325CE5B4BC6}" srcOrd="1" destOrd="0" presId="urn:microsoft.com/office/officeart/2005/8/layout/vList2"/>
    <dgm:cxn modelId="{143F6653-CAF5-49E6-8FF5-095533D803A2}" type="presParOf" srcId="{1033B268-1DBA-4F54-8B52-F15793431091}" destId="{1B838115-CDE6-40AD-98AE-C0346E0D9B79}" srcOrd="2" destOrd="0" presId="urn:microsoft.com/office/officeart/2005/8/layout/vList2"/>
    <dgm:cxn modelId="{A89E62C0-65B3-4CAE-8DEC-BF077DFBA69B}" type="presParOf" srcId="{1033B268-1DBA-4F54-8B52-F15793431091}" destId="{72F9B75C-6B36-45BD-A423-82EEB317C999}" srcOrd="3" destOrd="0" presId="urn:microsoft.com/office/officeart/2005/8/layout/vList2"/>
    <dgm:cxn modelId="{373F4F06-5340-49AA-B5BE-99EE9051E438}" type="presParOf" srcId="{1033B268-1DBA-4F54-8B52-F15793431091}" destId="{77A74191-E5EC-4ABA-94BB-033C72F22D96}" srcOrd="4" destOrd="0" presId="urn:microsoft.com/office/officeart/2005/8/layout/vList2"/>
    <dgm:cxn modelId="{03C76B9F-EE30-4486-BE7A-EC635E801167}" type="presParOf" srcId="{1033B268-1DBA-4F54-8B52-F15793431091}" destId="{E74564AA-4FD2-4418-8791-CFBA0F366300}" srcOrd="5" destOrd="0" presId="urn:microsoft.com/office/officeart/2005/8/layout/vList2"/>
    <dgm:cxn modelId="{A7FAAD60-2AC4-4664-A656-C82D8B1387A8}" type="presParOf" srcId="{1033B268-1DBA-4F54-8B52-F15793431091}" destId="{7412A0FA-1E7C-4267-A546-5C9034BE0298}" srcOrd="6" destOrd="0" presId="urn:microsoft.com/office/officeart/2005/8/layout/vList2"/>
    <dgm:cxn modelId="{ADC26FE2-9387-4769-A260-BFFDC2C408DB}" type="presParOf" srcId="{1033B268-1DBA-4F54-8B52-F15793431091}" destId="{9E59A69A-BBC6-4886-B3F2-6FD22B867242}" srcOrd="7" destOrd="0" presId="urn:microsoft.com/office/officeart/2005/8/layout/vList2"/>
    <dgm:cxn modelId="{F97C264C-C2BA-4E29-9E94-ABD404CF9E05}" type="presParOf" srcId="{1033B268-1DBA-4F54-8B52-F15793431091}" destId="{34B2C82F-B062-491D-A23D-6BDE9FCF056D}" srcOrd="8" destOrd="0" presId="urn:microsoft.com/office/officeart/2005/8/layout/vList2"/>
    <dgm:cxn modelId="{F3FA8118-F621-4CC6-84BA-5A9F514900E9}" type="presParOf" srcId="{1033B268-1DBA-4F54-8B52-F15793431091}" destId="{7D522302-B9DB-4ACD-89DF-5CF55C45A0EA}" srcOrd="9" destOrd="0" presId="urn:microsoft.com/office/officeart/2005/8/layout/vList2"/>
    <dgm:cxn modelId="{C8452DA2-1E15-4E18-9202-DB01D4A67C42}" type="presParOf" srcId="{1033B268-1DBA-4F54-8B52-F15793431091}" destId="{B07B4E3F-879E-488C-8334-069E0767A2E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566506" y="0"/>
          <a:ext cx="8115379" cy="50721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D09D8-4225-459F-97F5-D975A873C50C}">
      <dsp:nvSpPr>
        <dsp:cNvPr id="0" name=""/>
        <dsp:cNvSpPr/>
      </dsp:nvSpPr>
      <dsp:spPr>
        <a:xfrm>
          <a:off x="1597159" y="3500771"/>
          <a:ext cx="210999" cy="2109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AC25A-8D17-4A6F-B4BF-AB9628009380}">
      <dsp:nvSpPr>
        <dsp:cNvPr id="0" name=""/>
        <dsp:cNvSpPr/>
      </dsp:nvSpPr>
      <dsp:spPr>
        <a:xfrm>
          <a:off x="1702659" y="3606271"/>
          <a:ext cx="1890883" cy="146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04" tIns="0" rIns="0" bIns="0" numCol="1" spcCol="1270" anchor="t" anchorCtr="0">
          <a:noAutofit/>
        </a:bodyPr>
        <a:lstStyle/>
        <a:p>
          <a:pPr marL="0" lvl="0" indent="0" algn="l" defTabSz="1377950">
            <a:lnSpc>
              <a:spcPct val="90000"/>
            </a:lnSpc>
            <a:spcBef>
              <a:spcPct val="0"/>
            </a:spcBef>
            <a:spcAft>
              <a:spcPct val="35000"/>
            </a:spcAft>
            <a:buNone/>
          </a:pPr>
          <a:r>
            <a:rPr lang="pt-PT" sz="3100" kern="1200" dirty="0"/>
            <a:t>Trading agriculture surplus</a:t>
          </a:r>
        </a:p>
      </dsp:txBody>
      <dsp:txXfrm>
        <a:off x="1702659" y="3606271"/>
        <a:ext cx="1890883" cy="1465840"/>
      </dsp:txXfrm>
    </dsp:sp>
    <dsp:sp modelId="{307216E0-C054-44A3-ABE9-E289C08FF7BA}">
      <dsp:nvSpPr>
        <dsp:cNvPr id="0" name=""/>
        <dsp:cNvSpPr/>
      </dsp:nvSpPr>
      <dsp:spPr>
        <a:xfrm>
          <a:off x="3459639" y="2122171"/>
          <a:ext cx="381422" cy="38142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CEB91-7CF7-4BC1-85ED-0FFF6341F4E7}">
      <dsp:nvSpPr>
        <dsp:cNvPr id="0" name=""/>
        <dsp:cNvSpPr/>
      </dsp:nvSpPr>
      <dsp:spPr>
        <a:xfrm>
          <a:off x="3664743" y="2478574"/>
          <a:ext cx="1947691" cy="124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08" tIns="0" rIns="0" bIns="0" numCol="1" spcCol="1270" anchor="t" anchorCtr="0">
          <a:noAutofit/>
        </a:bodyPr>
        <a:lstStyle/>
        <a:p>
          <a:pPr marL="0" lvl="0" indent="0" algn="l" defTabSz="1377950">
            <a:lnSpc>
              <a:spcPct val="90000"/>
            </a:lnSpc>
            <a:spcBef>
              <a:spcPct val="0"/>
            </a:spcBef>
            <a:spcAft>
              <a:spcPct val="35000"/>
            </a:spcAft>
            <a:buNone/>
          </a:pPr>
          <a:r>
            <a:rPr lang="pt-PT" sz="3100" kern="1200" dirty="0"/>
            <a:t>Markets appear</a:t>
          </a:r>
        </a:p>
      </dsp:txBody>
      <dsp:txXfrm>
        <a:off x="3664743" y="2478574"/>
        <a:ext cx="1947691" cy="1249985"/>
      </dsp:txXfrm>
    </dsp:sp>
    <dsp:sp modelId="{EB617641-102A-4FF0-816D-CBBEF725C632}">
      <dsp:nvSpPr>
        <dsp:cNvPr id="0" name=""/>
        <dsp:cNvSpPr/>
      </dsp:nvSpPr>
      <dsp:spPr>
        <a:xfrm>
          <a:off x="5699483" y="1283244"/>
          <a:ext cx="527499" cy="5274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E1C8A-CFB7-408F-B783-C9BDAEE2508E}">
      <dsp:nvSpPr>
        <dsp:cNvPr id="0" name=""/>
        <dsp:cNvSpPr/>
      </dsp:nvSpPr>
      <dsp:spPr>
        <a:xfrm>
          <a:off x="5950184" y="1546994"/>
          <a:ext cx="2765370" cy="352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511" tIns="0" rIns="0" bIns="0" numCol="1" spcCol="1270" anchor="t" anchorCtr="0">
          <a:noAutofit/>
        </a:bodyPr>
        <a:lstStyle/>
        <a:p>
          <a:pPr marL="0" lvl="0" indent="0" algn="l" defTabSz="1377950">
            <a:lnSpc>
              <a:spcPct val="90000"/>
            </a:lnSpc>
            <a:spcBef>
              <a:spcPct val="0"/>
            </a:spcBef>
            <a:spcAft>
              <a:spcPct val="35000"/>
            </a:spcAft>
            <a:buNone/>
          </a:pPr>
          <a:r>
            <a:rPr lang="pt-PT" sz="3100" kern="1200" dirty="0"/>
            <a:t>1st currencies appear to facilitate trading</a:t>
          </a:r>
        </a:p>
      </dsp:txBody>
      <dsp:txXfrm>
        <a:off x="5950184" y="1546994"/>
        <a:ext cx="2765370" cy="3525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7C385-3D0E-4FB7-ADA3-0C57E12F0718}">
      <dsp:nvSpPr>
        <dsp:cNvPr id="0" name=""/>
        <dsp:cNvSpPr/>
      </dsp:nvSpPr>
      <dsp:spPr>
        <a:xfrm>
          <a:off x="806027" y="0"/>
          <a:ext cx="9134981"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94BD20-F533-4513-BAA6-244D80F629F3}">
      <dsp:nvSpPr>
        <dsp:cNvPr id="0" name=""/>
        <dsp:cNvSpPr/>
      </dsp:nvSpPr>
      <dsp:spPr>
        <a:xfrm>
          <a:off x="5673" y="1219199"/>
          <a:ext cx="2542040" cy="162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PT" sz="4100" kern="1200" dirty="0"/>
            <a:t>Weighted currency</a:t>
          </a:r>
        </a:p>
      </dsp:txBody>
      <dsp:txXfrm>
        <a:off x="85028" y="1298554"/>
        <a:ext cx="2383330" cy="1466890"/>
      </dsp:txXfrm>
    </dsp:sp>
    <dsp:sp modelId="{BD4E834D-B306-4313-B167-EE6A9F4629E2}">
      <dsp:nvSpPr>
        <dsp:cNvPr id="0" name=""/>
        <dsp:cNvSpPr/>
      </dsp:nvSpPr>
      <dsp:spPr>
        <a:xfrm>
          <a:off x="2736890" y="1219199"/>
          <a:ext cx="2542040" cy="162560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PT" sz="4100" kern="1200" dirty="0"/>
            <a:t>Counted currency</a:t>
          </a:r>
        </a:p>
      </dsp:txBody>
      <dsp:txXfrm>
        <a:off x="2816245" y="1298554"/>
        <a:ext cx="2383330" cy="1466890"/>
      </dsp:txXfrm>
    </dsp:sp>
    <dsp:sp modelId="{DAEFC5FC-6388-4295-BF31-08DA89179FDE}">
      <dsp:nvSpPr>
        <dsp:cNvPr id="0" name=""/>
        <dsp:cNvSpPr/>
      </dsp:nvSpPr>
      <dsp:spPr>
        <a:xfrm>
          <a:off x="5468106" y="1219199"/>
          <a:ext cx="2542040" cy="162560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PT" sz="4100" kern="1200" dirty="0"/>
            <a:t>Minted currency</a:t>
          </a:r>
        </a:p>
      </dsp:txBody>
      <dsp:txXfrm>
        <a:off x="5547461" y="1298554"/>
        <a:ext cx="2383330" cy="1466890"/>
      </dsp:txXfrm>
    </dsp:sp>
    <dsp:sp modelId="{09A29FC1-3A24-4AA3-90D8-33BB30A81752}">
      <dsp:nvSpPr>
        <dsp:cNvPr id="0" name=""/>
        <dsp:cNvSpPr/>
      </dsp:nvSpPr>
      <dsp:spPr>
        <a:xfrm>
          <a:off x="8199322" y="1219199"/>
          <a:ext cx="2542040" cy="16256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t-PT" sz="4100" kern="1200" dirty="0"/>
            <a:t>Paper currency</a:t>
          </a:r>
        </a:p>
      </dsp:txBody>
      <dsp:txXfrm>
        <a:off x="8278677" y="1298554"/>
        <a:ext cx="2383330"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6151D-08E8-4E47-AE77-060F81552F9A}">
      <dsp:nvSpPr>
        <dsp:cNvPr id="0" name=""/>
        <dsp:cNvSpPr/>
      </dsp:nvSpPr>
      <dsp:spPr>
        <a:xfrm>
          <a:off x="0" y="0"/>
          <a:ext cx="7275876" cy="94600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PT" sz="2500" kern="1200" dirty="0"/>
            <a:t>Paper currency – letters of deposit/Bills of exchange</a:t>
          </a:r>
        </a:p>
      </dsp:txBody>
      <dsp:txXfrm>
        <a:off x="27707" y="27707"/>
        <a:ext cx="6144385" cy="890587"/>
      </dsp:txXfrm>
    </dsp:sp>
    <dsp:sp modelId="{2724706B-5789-4FC2-BD8A-41DC63336969}">
      <dsp:nvSpPr>
        <dsp:cNvPr id="0" name=""/>
        <dsp:cNvSpPr/>
      </dsp:nvSpPr>
      <dsp:spPr>
        <a:xfrm>
          <a:off x="543328" y="1077390"/>
          <a:ext cx="7275876" cy="946001"/>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PT" sz="2500" kern="1200" dirty="0"/>
            <a:t>Banking institutions and the multiplication of money</a:t>
          </a:r>
        </a:p>
      </dsp:txBody>
      <dsp:txXfrm>
        <a:off x="571035" y="1105097"/>
        <a:ext cx="6062233" cy="890587"/>
      </dsp:txXfrm>
    </dsp:sp>
    <dsp:sp modelId="{CEE0CD33-2E79-4FCB-A6E0-B9D3A91E25EB}">
      <dsp:nvSpPr>
        <dsp:cNvPr id="0" name=""/>
        <dsp:cNvSpPr/>
      </dsp:nvSpPr>
      <dsp:spPr>
        <a:xfrm>
          <a:off x="1086656" y="2154780"/>
          <a:ext cx="7275876" cy="946001"/>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PT" sz="2500" kern="1200" dirty="0"/>
            <a:t>Central Banks</a:t>
          </a:r>
        </a:p>
      </dsp:txBody>
      <dsp:txXfrm>
        <a:off x="1114363" y="2182487"/>
        <a:ext cx="6062233" cy="890587"/>
      </dsp:txXfrm>
    </dsp:sp>
    <dsp:sp modelId="{B59DE4CF-B6F6-451A-8F1B-7998F7DF2FBB}">
      <dsp:nvSpPr>
        <dsp:cNvPr id="0" name=""/>
        <dsp:cNvSpPr/>
      </dsp:nvSpPr>
      <dsp:spPr>
        <a:xfrm>
          <a:off x="1629985" y="3232171"/>
          <a:ext cx="7275876" cy="946001"/>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PT" sz="2500" kern="1200" dirty="0"/>
            <a:t>Commercial banking &amp; Fiat currency (no convertibility to gold)</a:t>
          </a:r>
        </a:p>
      </dsp:txBody>
      <dsp:txXfrm>
        <a:off x="1657692" y="3259878"/>
        <a:ext cx="6062233" cy="890587"/>
      </dsp:txXfrm>
    </dsp:sp>
    <dsp:sp modelId="{322356C3-4911-422E-8032-E886A50F6ACA}">
      <dsp:nvSpPr>
        <dsp:cNvPr id="0" name=""/>
        <dsp:cNvSpPr/>
      </dsp:nvSpPr>
      <dsp:spPr>
        <a:xfrm>
          <a:off x="2173313" y="4309561"/>
          <a:ext cx="7275876" cy="946001"/>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t-PT" sz="2500" kern="1200" dirty="0"/>
            <a:t>Electronical/Digital currency</a:t>
          </a:r>
        </a:p>
      </dsp:txBody>
      <dsp:txXfrm>
        <a:off x="2201020" y="4337268"/>
        <a:ext cx="6062233" cy="890587"/>
      </dsp:txXfrm>
    </dsp:sp>
    <dsp:sp modelId="{F025C6E9-0E55-4943-B65F-9EFE71C7655A}">
      <dsp:nvSpPr>
        <dsp:cNvPr id="0" name=""/>
        <dsp:cNvSpPr/>
      </dsp:nvSpPr>
      <dsp:spPr>
        <a:xfrm>
          <a:off x="6660975" y="691106"/>
          <a:ext cx="614900" cy="61490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PT" sz="2800" kern="1200"/>
        </a:p>
      </dsp:txBody>
      <dsp:txXfrm>
        <a:off x="6799328" y="691106"/>
        <a:ext cx="338195" cy="462712"/>
      </dsp:txXfrm>
    </dsp:sp>
    <dsp:sp modelId="{45E6263C-F833-4EA2-A572-26E21D0E50D6}">
      <dsp:nvSpPr>
        <dsp:cNvPr id="0" name=""/>
        <dsp:cNvSpPr/>
      </dsp:nvSpPr>
      <dsp:spPr>
        <a:xfrm>
          <a:off x="7204303" y="1768496"/>
          <a:ext cx="614900" cy="614900"/>
        </a:xfrm>
        <a:prstGeom prst="downArrow">
          <a:avLst>
            <a:gd name="adj1" fmla="val 55000"/>
            <a:gd name="adj2" fmla="val 45000"/>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PT" sz="2800" kern="1200"/>
        </a:p>
      </dsp:txBody>
      <dsp:txXfrm>
        <a:off x="7342656" y="1768496"/>
        <a:ext cx="338195" cy="462712"/>
      </dsp:txXfrm>
    </dsp:sp>
    <dsp:sp modelId="{28861B36-EC28-406B-9620-A1ABA9F848B8}">
      <dsp:nvSpPr>
        <dsp:cNvPr id="0" name=""/>
        <dsp:cNvSpPr/>
      </dsp:nvSpPr>
      <dsp:spPr>
        <a:xfrm>
          <a:off x="7747632" y="2830120"/>
          <a:ext cx="614900" cy="614900"/>
        </a:xfrm>
        <a:prstGeom prst="downArrow">
          <a:avLst>
            <a:gd name="adj1" fmla="val 55000"/>
            <a:gd name="adj2" fmla="val 45000"/>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PT" sz="2800" kern="1200"/>
        </a:p>
      </dsp:txBody>
      <dsp:txXfrm>
        <a:off x="7885985" y="2830120"/>
        <a:ext cx="338195" cy="462712"/>
      </dsp:txXfrm>
    </dsp:sp>
    <dsp:sp modelId="{E9495A05-CB45-48C4-8A1A-397E461938FA}">
      <dsp:nvSpPr>
        <dsp:cNvPr id="0" name=""/>
        <dsp:cNvSpPr/>
      </dsp:nvSpPr>
      <dsp:spPr>
        <a:xfrm>
          <a:off x="8290960" y="3918022"/>
          <a:ext cx="614900" cy="614900"/>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PT" sz="2800" kern="1200"/>
        </a:p>
      </dsp:txBody>
      <dsp:txXfrm>
        <a:off x="8429313" y="3918022"/>
        <a:ext cx="338195" cy="462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636460" y="0"/>
          <a:ext cx="9414832" cy="588427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4CCFD-0206-45DA-981F-9BA6E3A4147B}">
      <dsp:nvSpPr>
        <dsp:cNvPr id="0" name=""/>
        <dsp:cNvSpPr/>
      </dsp:nvSpPr>
      <dsp:spPr>
        <a:xfrm>
          <a:off x="1563821" y="4375543"/>
          <a:ext cx="216541" cy="21654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402EE-A7DD-4583-B80A-99207A25C14D}">
      <dsp:nvSpPr>
        <dsp:cNvPr id="0" name=""/>
        <dsp:cNvSpPr/>
      </dsp:nvSpPr>
      <dsp:spPr>
        <a:xfrm>
          <a:off x="1672092" y="4483813"/>
          <a:ext cx="1233342" cy="140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41" tIns="0" rIns="0" bIns="0" numCol="1" spcCol="1270" anchor="t" anchorCtr="0">
          <a:noAutofit/>
        </a:bodyPr>
        <a:lstStyle/>
        <a:p>
          <a:pPr marL="0" lvl="0" indent="0" algn="l" defTabSz="844550">
            <a:lnSpc>
              <a:spcPct val="90000"/>
            </a:lnSpc>
            <a:spcBef>
              <a:spcPct val="0"/>
            </a:spcBef>
            <a:spcAft>
              <a:spcPct val="35000"/>
            </a:spcAft>
            <a:buNone/>
          </a:pPr>
          <a:r>
            <a:rPr lang="pt-PT" sz="1900" b="1" kern="1200" dirty="0"/>
            <a:t>Trading agriculture surplus</a:t>
          </a:r>
        </a:p>
      </dsp:txBody>
      <dsp:txXfrm>
        <a:off x="1672092" y="4483813"/>
        <a:ext cx="1233342" cy="1400456"/>
      </dsp:txXfrm>
    </dsp:sp>
    <dsp:sp modelId="{0C58EB8D-B08B-41FC-8589-376CA23F1D45}">
      <dsp:nvSpPr>
        <dsp:cNvPr id="0" name=""/>
        <dsp:cNvSpPr/>
      </dsp:nvSpPr>
      <dsp:spPr>
        <a:xfrm>
          <a:off x="2735968" y="3249293"/>
          <a:ext cx="338933" cy="33893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FB6E1-F7E6-49AF-9BF4-CED0FF67E285}">
      <dsp:nvSpPr>
        <dsp:cNvPr id="0" name=""/>
        <dsp:cNvSpPr/>
      </dsp:nvSpPr>
      <dsp:spPr>
        <a:xfrm>
          <a:off x="2905435" y="3418760"/>
          <a:ext cx="1562862" cy="246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94" tIns="0" rIns="0" bIns="0" numCol="1" spcCol="1270" anchor="t" anchorCtr="0">
          <a:noAutofit/>
        </a:bodyPr>
        <a:lstStyle/>
        <a:p>
          <a:pPr marL="0" lvl="0" indent="0" algn="l" defTabSz="844550">
            <a:lnSpc>
              <a:spcPct val="90000"/>
            </a:lnSpc>
            <a:spcBef>
              <a:spcPct val="0"/>
            </a:spcBef>
            <a:spcAft>
              <a:spcPct val="35000"/>
            </a:spcAft>
            <a:buNone/>
          </a:pPr>
          <a:r>
            <a:rPr lang="pt-PT" sz="1900" b="1" kern="1200" dirty="0"/>
            <a:t>Markets appear</a:t>
          </a:r>
        </a:p>
      </dsp:txBody>
      <dsp:txXfrm>
        <a:off x="2905435" y="3418760"/>
        <a:ext cx="1562862" cy="2465509"/>
      </dsp:txXfrm>
    </dsp:sp>
    <dsp:sp modelId="{C7EC7DF1-CBCC-4D35-B57B-AA180854A5E2}">
      <dsp:nvSpPr>
        <dsp:cNvPr id="0" name=""/>
        <dsp:cNvSpPr/>
      </dsp:nvSpPr>
      <dsp:spPr>
        <a:xfrm>
          <a:off x="4242341" y="2351354"/>
          <a:ext cx="451911" cy="45191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54C40-A931-4C41-A3BA-CB9744E93D06}">
      <dsp:nvSpPr>
        <dsp:cNvPr id="0" name=""/>
        <dsp:cNvSpPr/>
      </dsp:nvSpPr>
      <dsp:spPr>
        <a:xfrm>
          <a:off x="4468297" y="2577310"/>
          <a:ext cx="1817062" cy="33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459" tIns="0" rIns="0" bIns="0" numCol="1" spcCol="1270" anchor="t" anchorCtr="0">
          <a:noAutofit/>
        </a:bodyPr>
        <a:lstStyle/>
        <a:p>
          <a:pPr marL="0" lvl="0" indent="0" algn="l" defTabSz="844550">
            <a:lnSpc>
              <a:spcPct val="90000"/>
            </a:lnSpc>
            <a:spcBef>
              <a:spcPct val="0"/>
            </a:spcBef>
            <a:spcAft>
              <a:spcPct val="35000"/>
            </a:spcAft>
            <a:buNone/>
          </a:pPr>
          <a:r>
            <a:rPr lang="pt-PT" sz="1900" kern="1200" dirty="0"/>
            <a:t>1st currencies appear to facilitate trading</a:t>
          </a:r>
          <a:endParaRPr lang="pt-PT" sz="1900" b="1" kern="1200" dirty="0"/>
        </a:p>
      </dsp:txBody>
      <dsp:txXfrm>
        <a:off x="4468297" y="2577310"/>
        <a:ext cx="1817062" cy="3306959"/>
      </dsp:txXfrm>
    </dsp:sp>
    <dsp:sp modelId="{97544A63-0758-489F-835F-B82DF7B73439}">
      <dsp:nvSpPr>
        <dsp:cNvPr id="0" name=""/>
        <dsp:cNvSpPr/>
      </dsp:nvSpPr>
      <dsp:spPr>
        <a:xfrm>
          <a:off x="5993500" y="1649949"/>
          <a:ext cx="583719" cy="58371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DE137-6C13-48A3-9B26-E5107601F2F5}">
      <dsp:nvSpPr>
        <dsp:cNvPr id="0" name=""/>
        <dsp:cNvSpPr/>
      </dsp:nvSpPr>
      <dsp:spPr>
        <a:xfrm>
          <a:off x="6285360" y="1941809"/>
          <a:ext cx="1882966" cy="394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301" tIns="0" rIns="0" bIns="0" numCol="1" spcCol="1270" anchor="t" anchorCtr="0">
          <a:noAutofit/>
        </a:bodyPr>
        <a:lstStyle/>
        <a:p>
          <a:pPr marL="0" lvl="0" indent="0" algn="l" defTabSz="844550">
            <a:lnSpc>
              <a:spcPct val="90000"/>
            </a:lnSpc>
            <a:spcBef>
              <a:spcPct val="0"/>
            </a:spcBef>
            <a:spcAft>
              <a:spcPct val="35000"/>
            </a:spcAft>
            <a:buNone/>
          </a:pPr>
          <a:r>
            <a:rPr lang="pt-PT" sz="1900" kern="1200" dirty="0"/>
            <a:t>Precious metals and other currencies</a:t>
          </a:r>
        </a:p>
      </dsp:txBody>
      <dsp:txXfrm>
        <a:off x="6285360" y="1941809"/>
        <a:ext cx="1882966" cy="3942460"/>
      </dsp:txXfrm>
    </dsp:sp>
    <dsp:sp modelId="{DEC32A5A-EBDC-467A-8B85-F04295F1A34F}">
      <dsp:nvSpPr>
        <dsp:cNvPr id="0" name=""/>
        <dsp:cNvSpPr/>
      </dsp:nvSpPr>
      <dsp:spPr>
        <a:xfrm>
          <a:off x="7796440" y="1181561"/>
          <a:ext cx="743771" cy="7437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3DBCD-80D2-4231-8252-8B5175B16AAB}">
      <dsp:nvSpPr>
        <dsp:cNvPr id="0" name=""/>
        <dsp:cNvSpPr/>
      </dsp:nvSpPr>
      <dsp:spPr>
        <a:xfrm>
          <a:off x="8168326" y="1553447"/>
          <a:ext cx="1882966" cy="433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109" tIns="0" rIns="0" bIns="0" numCol="1" spcCol="1270" anchor="t" anchorCtr="0">
          <a:noAutofit/>
        </a:bodyPr>
        <a:lstStyle/>
        <a:p>
          <a:pPr marL="0" lvl="0" indent="0" algn="l" defTabSz="844550">
            <a:lnSpc>
              <a:spcPct val="90000"/>
            </a:lnSpc>
            <a:spcBef>
              <a:spcPct val="0"/>
            </a:spcBef>
            <a:spcAft>
              <a:spcPct val="35000"/>
            </a:spcAft>
            <a:buNone/>
          </a:pPr>
          <a:r>
            <a:rPr lang="pt-PT" sz="1900" kern="1200" dirty="0"/>
            <a:t>Paper money</a:t>
          </a:r>
        </a:p>
      </dsp:txBody>
      <dsp:txXfrm>
        <a:off x="8168326" y="1553447"/>
        <a:ext cx="1882966" cy="4330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566506" y="0"/>
          <a:ext cx="8115379" cy="50721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D09D8-4225-459F-97F5-D975A873C50C}">
      <dsp:nvSpPr>
        <dsp:cNvPr id="0" name=""/>
        <dsp:cNvSpPr/>
      </dsp:nvSpPr>
      <dsp:spPr>
        <a:xfrm>
          <a:off x="1597159" y="3500771"/>
          <a:ext cx="210999" cy="2109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AC25A-8D17-4A6F-B4BF-AB9628009380}">
      <dsp:nvSpPr>
        <dsp:cNvPr id="0" name=""/>
        <dsp:cNvSpPr/>
      </dsp:nvSpPr>
      <dsp:spPr>
        <a:xfrm>
          <a:off x="1702659" y="3606271"/>
          <a:ext cx="1890883" cy="146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04" tIns="0" rIns="0" bIns="0" numCol="1" spcCol="1270" anchor="t" anchorCtr="0">
          <a:noAutofit/>
        </a:bodyPr>
        <a:lstStyle/>
        <a:p>
          <a:pPr marL="0" lvl="0" indent="0" algn="l" defTabSz="1377950">
            <a:lnSpc>
              <a:spcPct val="90000"/>
            </a:lnSpc>
            <a:spcBef>
              <a:spcPct val="0"/>
            </a:spcBef>
            <a:spcAft>
              <a:spcPct val="35000"/>
            </a:spcAft>
            <a:buNone/>
          </a:pPr>
          <a:r>
            <a:rPr lang="pt-PT" sz="3100" b="1" kern="1200" dirty="0">
              <a:solidFill>
                <a:srgbClr val="FF0000"/>
              </a:solidFill>
            </a:rPr>
            <a:t>Trading agriculture surplus</a:t>
          </a:r>
        </a:p>
      </dsp:txBody>
      <dsp:txXfrm>
        <a:off x="1702659" y="3606271"/>
        <a:ext cx="1890883" cy="1465840"/>
      </dsp:txXfrm>
    </dsp:sp>
    <dsp:sp modelId="{307216E0-C054-44A3-ABE9-E289C08FF7BA}">
      <dsp:nvSpPr>
        <dsp:cNvPr id="0" name=""/>
        <dsp:cNvSpPr/>
      </dsp:nvSpPr>
      <dsp:spPr>
        <a:xfrm>
          <a:off x="3459639" y="2122171"/>
          <a:ext cx="381422" cy="38142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CEB91-7CF7-4BC1-85ED-0FFF6341F4E7}">
      <dsp:nvSpPr>
        <dsp:cNvPr id="0" name=""/>
        <dsp:cNvSpPr/>
      </dsp:nvSpPr>
      <dsp:spPr>
        <a:xfrm>
          <a:off x="3664743" y="2478574"/>
          <a:ext cx="1947691" cy="124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08" tIns="0" rIns="0" bIns="0" numCol="1" spcCol="1270" anchor="t" anchorCtr="0">
          <a:noAutofit/>
        </a:bodyPr>
        <a:lstStyle/>
        <a:p>
          <a:pPr marL="0" lvl="0" indent="0" algn="l" defTabSz="1377950">
            <a:lnSpc>
              <a:spcPct val="90000"/>
            </a:lnSpc>
            <a:spcBef>
              <a:spcPct val="0"/>
            </a:spcBef>
            <a:spcAft>
              <a:spcPct val="35000"/>
            </a:spcAft>
            <a:buNone/>
          </a:pPr>
          <a:r>
            <a:rPr lang="pt-PT" sz="3100" b="1" kern="1200" dirty="0">
              <a:solidFill>
                <a:srgbClr val="FF0000"/>
              </a:solidFill>
            </a:rPr>
            <a:t>Markets appear</a:t>
          </a:r>
        </a:p>
      </dsp:txBody>
      <dsp:txXfrm>
        <a:off x="3664743" y="2478574"/>
        <a:ext cx="1947691" cy="1249985"/>
      </dsp:txXfrm>
    </dsp:sp>
    <dsp:sp modelId="{EB617641-102A-4FF0-816D-CBBEF725C632}">
      <dsp:nvSpPr>
        <dsp:cNvPr id="0" name=""/>
        <dsp:cNvSpPr/>
      </dsp:nvSpPr>
      <dsp:spPr>
        <a:xfrm>
          <a:off x="5699483" y="1283244"/>
          <a:ext cx="527499" cy="5274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E1C8A-CFB7-408F-B783-C9BDAEE2508E}">
      <dsp:nvSpPr>
        <dsp:cNvPr id="0" name=""/>
        <dsp:cNvSpPr/>
      </dsp:nvSpPr>
      <dsp:spPr>
        <a:xfrm>
          <a:off x="5950184" y="1546994"/>
          <a:ext cx="2765370" cy="352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511" tIns="0" rIns="0" bIns="0" numCol="1" spcCol="1270" anchor="t" anchorCtr="0">
          <a:noAutofit/>
        </a:bodyPr>
        <a:lstStyle/>
        <a:p>
          <a:pPr marL="0" lvl="0" indent="0" algn="l" defTabSz="1377950">
            <a:lnSpc>
              <a:spcPct val="90000"/>
            </a:lnSpc>
            <a:spcBef>
              <a:spcPct val="0"/>
            </a:spcBef>
            <a:spcAft>
              <a:spcPct val="35000"/>
            </a:spcAft>
            <a:buNone/>
          </a:pPr>
          <a:r>
            <a:rPr lang="pt-PT" sz="3100" kern="1200" dirty="0"/>
            <a:t>1st currencies appear to facilitate trading</a:t>
          </a:r>
        </a:p>
      </dsp:txBody>
      <dsp:txXfrm>
        <a:off x="5950184" y="1546994"/>
        <a:ext cx="2765370" cy="3525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6273-02A9-4761-9937-140B60FD1C01}">
      <dsp:nvSpPr>
        <dsp:cNvPr id="0" name=""/>
        <dsp:cNvSpPr/>
      </dsp:nvSpPr>
      <dsp:spPr>
        <a:xfrm>
          <a:off x="566506" y="0"/>
          <a:ext cx="8115379" cy="507211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D09D8-4225-459F-97F5-D975A873C50C}">
      <dsp:nvSpPr>
        <dsp:cNvPr id="0" name=""/>
        <dsp:cNvSpPr/>
      </dsp:nvSpPr>
      <dsp:spPr>
        <a:xfrm>
          <a:off x="1597159" y="3500771"/>
          <a:ext cx="210999" cy="2109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AC25A-8D17-4A6F-B4BF-AB9628009380}">
      <dsp:nvSpPr>
        <dsp:cNvPr id="0" name=""/>
        <dsp:cNvSpPr/>
      </dsp:nvSpPr>
      <dsp:spPr>
        <a:xfrm>
          <a:off x="1702659" y="3606271"/>
          <a:ext cx="1890883" cy="146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804" tIns="0" rIns="0" bIns="0" numCol="1" spcCol="1270" anchor="t" anchorCtr="0">
          <a:noAutofit/>
        </a:bodyPr>
        <a:lstStyle/>
        <a:p>
          <a:pPr marL="0" lvl="0" indent="0" algn="l" defTabSz="1377950">
            <a:lnSpc>
              <a:spcPct val="90000"/>
            </a:lnSpc>
            <a:spcBef>
              <a:spcPct val="0"/>
            </a:spcBef>
            <a:spcAft>
              <a:spcPct val="35000"/>
            </a:spcAft>
            <a:buNone/>
          </a:pPr>
          <a:r>
            <a:rPr lang="pt-PT" sz="3100" b="1" kern="1200" dirty="0">
              <a:solidFill>
                <a:srgbClr val="FF0000"/>
              </a:solidFill>
            </a:rPr>
            <a:t>Trading agriculture surplus</a:t>
          </a:r>
        </a:p>
      </dsp:txBody>
      <dsp:txXfrm>
        <a:off x="1702659" y="3606271"/>
        <a:ext cx="1890883" cy="1465840"/>
      </dsp:txXfrm>
    </dsp:sp>
    <dsp:sp modelId="{307216E0-C054-44A3-ABE9-E289C08FF7BA}">
      <dsp:nvSpPr>
        <dsp:cNvPr id="0" name=""/>
        <dsp:cNvSpPr/>
      </dsp:nvSpPr>
      <dsp:spPr>
        <a:xfrm>
          <a:off x="3459639" y="2122171"/>
          <a:ext cx="381422" cy="38142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CEB91-7CF7-4BC1-85ED-0FFF6341F4E7}">
      <dsp:nvSpPr>
        <dsp:cNvPr id="0" name=""/>
        <dsp:cNvSpPr/>
      </dsp:nvSpPr>
      <dsp:spPr>
        <a:xfrm>
          <a:off x="3664743" y="2478574"/>
          <a:ext cx="1947691" cy="124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08" tIns="0" rIns="0" bIns="0" numCol="1" spcCol="1270" anchor="t" anchorCtr="0">
          <a:noAutofit/>
        </a:bodyPr>
        <a:lstStyle/>
        <a:p>
          <a:pPr marL="0" lvl="0" indent="0" algn="l" defTabSz="1377950">
            <a:lnSpc>
              <a:spcPct val="90000"/>
            </a:lnSpc>
            <a:spcBef>
              <a:spcPct val="0"/>
            </a:spcBef>
            <a:spcAft>
              <a:spcPct val="35000"/>
            </a:spcAft>
            <a:buNone/>
          </a:pPr>
          <a:r>
            <a:rPr lang="pt-PT" sz="3100" b="1" kern="1200" dirty="0"/>
            <a:t>Markets appear</a:t>
          </a:r>
        </a:p>
      </dsp:txBody>
      <dsp:txXfrm>
        <a:off x="3664743" y="2478574"/>
        <a:ext cx="1947691" cy="1249985"/>
      </dsp:txXfrm>
    </dsp:sp>
    <dsp:sp modelId="{EB617641-102A-4FF0-816D-CBBEF725C632}">
      <dsp:nvSpPr>
        <dsp:cNvPr id="0" name=""/>
        <dsp:cNvSpPr/>
      </dsp:nvSpPr>
      <dsp:spPr>
        <a:xfrm>
          <a:off x="5699483" y="1283244"/>
          <a:ext cx="527499" cy="52749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E1C8A-CFB7-408F-B783-C9BDAEE2508E}">
      <dsp:nvSpPr>
        <dsp:cNvPr id="0" name=""/>
        <dsp:cNvSpPr/>
      </dsp:nvSpPr>
      <dsp:spPr>
        <a:xfrm>
          <a:off x="5950184" y="1546994"/>
          <a:ext cx="2765370" cy="352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511" tIns="0" rIns="0" bIns="0" numCol="1" spcCol="1270" anchor="t" anchorCtr="0">
          <a:noAutofit/>
        </a:bodyPr>
        <a:lstStyle/>
        <a:p>
          <a:pPr marL="0" lvl="0" indent="0" algn="l" defTabSz="1377950">
            <a:lnSpc>
              <a:spcPct val="90000"/>
            </a:lnSpc>
            <a:spcBef>
              <a:spcPct val="0"/>
            </a:spcBef>
            <a:spcAft>
              <a:spcPct val="35000"/>
            </a:spcAft>
            <a:buNone/>
          </a:pPr>
          <a:r>
            <a:rPr lang="pt-PT" sz="3100" kern="1200" dirty="0"/>
            <a:t>1st currencies appear to facilitate trading</a:t>
          </a:r>
        </a:p>
      </dsp:txBody>
      <dsp:txXfrm>
        <a:off x="5950184" y="1546994"/>
        <a:ext cx="2765370" cy="35251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7732-0334-4EB2-B3D6-902D4C37B4EC}">
      <dsp:nvSpPr>
        <dsp:cNvPr id="0" name=""/>
        <dsp:cNvSpPr/>
      </dsp:nvSpPr>
      <dsp:spPr>
        <a:xfrm>
          <a:off x="180183" y="2219931"/>
          <a:ext cx="2204345" cy="110217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Human societies</a:t>
          </a:r>
        </a:p>
      </dsp:txBody>
      <dsp:txXfrm>
        <a:off x="212465" y="2252213"/>
        <a:ext cx="2139781" cy="1037608"/>
      </dsp:txXfrm>
    </dsp:sp>
    <dsp:sp modelId="{C3D8A131-3F8F-4B61-BFD4-C19DACD5E183}">
      <dsp:nvSpPr>
        <dsp:cNvPr id="0" name=""/>
        <dsp:cNvSpPr/>
      </dsp:nvSpPr>
      <dsp:spPr>
        <a:xfrm rot="17945813">
          <a:off x="1918797" y="1962769"/>
          <a:ext cx="1813201" cy="32124"/>
        </a:xfrm>
        <a:custGeom>
          <a:avLst/>
          <a:gdLst/>
          <a:ahLst/>
          <a:cxnLst/>
          <a:rect l="0" t="0" r="0" b="0"/>
          <a:pathLst>
            <a:path>
              <a:moveTo>
                <a:pt x="0" y="16062"/>
              </a:moveTo>
              <a:lnTo>
                <a:pt x="1813201" y="16062"/>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80068" y="1933501"/>
        <a:ext cx="90660" cy="90660"/>
      </dsp:txXfrm>
    </dsp:sp>
    <dsp:sp modelId="{2659DA09-FBF5-4EC1-BACC-3E0879DAF8F5}">
      <dsp:nvSpPr>
        <dsp:cNvPr id="0" name=""/>
        <dsp:cNvSpPr/>
      </dsp:nvSpPr>
      <dsp:spPr>
        <a:xfrm>
          <a:off x="3266267" y="635558"/>
          <a:ext cx="2204345" cy="11021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B.1 Monetary –based economies</a:t>
          </a:r>
        </a:p>
      </dsp:txBody>
      <dsp:txXfrm>
        <a:off x="3298549" y="667840"/>
        <a:ext cx="2139781" cy="1037608"/>
      </dsp:txXfrm>
    </dsp:sp>
    <dsp:sp modelId="{F931D375-3C33-43AF-A3F1-9F4BC87031E3}">
      <dsp:nvSpPr>
        <dsp:cNvPr id="0" name=""/>
        <dsp:cNvSpPr/>
      </dsp:nvSpPr>
      <dsp:spPr>
        <a:xfrm rot="19457599">
          <a:off x="5368550" y="853708"/>
          <a:ext cx="1085863" cy="32124"/>
        </a:xfrm>
        <a:custGeom>
          <a:avLst/>
          <a:gdLst/>
          <a:ahLst/>
          <a:cxnLst/>
          <a:rect l="0" t="0" r="0" b="0"/>
          <a:pathLst>
            <a:path>
              <a:moveTo>
                <a:pt x="0" y="16062"/>
              </a:moveTo>
              <a:lnTo>
                <a:pt x="1085863"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335" y="842623"/>
        <a:ext cx="54293" cy="54293"/>
      </dsp:txXfrm>
    </dsp:sp>
    <dsp:sp modelId="{9DE68750-19AB-4DAD-AAFF-92766F750F10}">
      <dsp:nvSpPr>
        <dsp:cNvPr id="0" name=""/>
        <dsp:cNvSpPr/>
      </dsp:nvSpPr>
      <dsp:spPr>
        <a:xfrm>
          <a:off x="6352351" y="1809"/>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B.1.1 Multiple complementary currencies</a:t>
          </a:r>
        </a:p>
      </dsp:txBody>
      <dsp:txXfrm>
        <a:off x="6384633" y="34091"/>
        <a:ext cx="2139781" cy="1037608"/>
      </dsp:txXfrm>
    </dsp:sp>
    <dsp:sp modelId="{8D0F34DD-76AB-417F-BCE1-722DD83CB512}">
      <dsp:nvSpPr>
        <dsp:cNvPr id="0" name=""/>
        <dsp:cNvSpPr/>
      </dsp:nvSpPr>
      <dsp:spPr>
        <a:xfrm rot="2142401">
          <a:off x="5368550" y="1487457"/>
          <a:ext cx="1085863" cy="32124"/>
        </a:xfrm>
        <a:custGeom>
          <a:avLst/>
          <a:gdLst/>
          <a:ahLst/>
          <a:cxnLst/>
          <a:rect l="0" t="0" r="0" b="0"/>
          <a:pathLst>
            <a:path>
              <a:moveTo>
                <a:pt x="0" y="16062"/>
              </a:moveTo>
              <a:lnTo>
                <a:pt x="1085863"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335" y="1476373"/>
        <a:ext cx="54293" cy="54293"/>
      </dsp:txXfrm>
    </dsp:sp>
    <dsp:sp modelId="{2A54EC6B-63A6-4C7D-8F87-C90CE31523BA}">
      <dsp:nvSpPr>
        <dsp:cNvPr id="0" name=""/>
        <dsp:cNvSpPr/>
      </dsp:nvSpPr>
      <dsp:spPr>
        <a:xfrm>
          <a:off x="6352351" y="1269307"/>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B.1.2 Single dominant currency</a:t>
          </a:r>
        </a:p>
      </dsp:txBody>
      <dsp:txXfrm>
        <a:off x="6384633" y="1301589"/>
        <a:ext cx="2139781" cy="1037608"/>
      </dsp:txXfrm>
    </dsp:sp>
    <dsp:sp modelId="{4A4F4517-9684-406A-B8A4-0411F47BFC1E}">
      <dsp:nvSpPr>
        <dsp:cNvPr id="0" name=""/>
        <dsp:cNvSpPr/>
      </dsp:nvSpPr>
      <dsp:spPr>
        <a:xfrm rot="18289469">
          <a:off x="8225552" y="1170583"/>
          <a:ext cx="1544025" cy="32124"/>
        </a:xfrm>
        <a:custGeom>
          <a:avLst/>
          <a:gdLst/>
          <a:ahLst/>
          <a:cxnLst/>
          <a:rect l="0" t="0" r="0" b="0"/>
          <a:pathLst>
            <a:path>
              <a:moveTo>
                <a:pt x="0" y="16062"/>
              </a:moveTo>
              <a:lnTo>
                <a:pt x="1544025" y="160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58965" y="1148044"/>
        <a:ext cx="77201" cy="77201"/>
      </dsp:txXfrm>
    </dsp:sp>
    <dsp:sp modelId="{0C6397AB-B7A2-4A53-A04B-F31E1903FE0C}">
      <dsp:nvSpPr>
        <dsp:cNvPr id="0" name=""/>
        <dsp:cNvSpPr/>
      </dsp:nvSpPr>
      <dsp:spPr>
        <a:xfrm>
          <a:off x="9438434" y="1809"/>
          <a:ext cx="2204345" cy="1102172"/>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Public control (Gov. Powered Money)</a:t>
          </a:r>
        </a:p>
      </dsp:txBody>
      <dsp:txXfrm>
        <a:off x="9470716" y="34091"/>
        <a:ext cx="2139781" cy="1037608"/>
      </dsp:txXfrm>
    </dsp:sp>
    <dsp:sp modelId="{AA2761F4-3025-4BD2-B239-73E3EEFED1F8}">
      <dsp:nvSpPr>
        <dsp:cNvPr id="0" name=""/>
        <dsp:cNvSpPr/>
      </dsp:nvSpPr>
      <dsp:spPr>
        <a:xfrm>
          <a:off x="8556696" y="1804332"/>
          <a:ext cx="881738" cy="32124"/>
        </a:xfrm>
        <a:custGeom>
          <a:avLst/>
          <a:gdLst/>
          <a:ahLst/>
          <a:cxnLst/>
          <a:rect l="0" t="0" r="0" b="0"/>
          <a:pathLst>
            <a:path>
              <a:moveTo>
                <a:pt x="0" y="16062"/>
              </a:moveTo>
              <a:lnTo>
                <a:pt x="881738" y="160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75522" y="1798350"/>
        <a:ext cx="44086" cy="44086"/>
      </dsp:txXfrm>
    </dsp:sp>
    <dsp:sp modelId="{345379B4-8B88-465C-8D6D-F553174E1841}">
      <dsp:nvSpPr>
        <dsp:cNvPr id="0" name=""/>
        <dsp:cNvSpPr/>
      </dsp:nvSpPr>
      <dsp:spPr>
        <a:xfrm>
          <a:off x="9438434" y="1269307"/>
          <a:ext cx="2204345" cy="1102172"/>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Privately controlled</a:t>
          </a:r>
        </a:p>
      </dsp:txBody>
      <dsp:txXfrm>
        <a:off x="9470716" y="1301589"/>
        <a:ext cx="2139781" cy="1037608"/>
      </dsp:txXfrm>
    </dsp:sp>
    <dsp:sp modelId="{AEC86B3E-5E6E-48EF-948F-E6FEF6896A37}">
      <dsp:nvSpPr>
        <dsp:cNvPr id="0" name=""/>
        <dsp:cNvSpPr/>
      </dsp:nvSpPr>
      <dsp:spPr>
        <a:xfrm rot="3310531">
          <a:off x="8225552" y="2438081"/>
          <a:ext cx="1544025" cy="32124"/>
        </a:xfrm>
        <a:custGeom>
          <a:avLst/>
          <a:gdLst/>
          <a:ahLst/>
          <a:cxnLst/>
          <a:rect l="0" t="0" r="0" b="0"/>
          <a:pathLst>
            <a:path>
              <a:moveTo>
                <a:pt x="0" y="16062"/>
              </a:moveTo>
              <a:lnTo>
                <a:pt x="1544025" y="16062"/>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58965" y="2415543"/>
        <a:ext cx="77201" cy="77201"/>
      </dsp:txXfrm>
    </dsp:sp>
    <dsp:sp modelId="{1C3E81DF-84AE-4DC5-AF96-D1253BD919DD}">
      <dsp:nvSpPr>
        <dsp:cNvPr id="0" name=""/>
        <dsp:cNvSpPr/>
      </dsp:nvSpPr>
      <dsp:spPr>
        <a:xfrm>
          <a:off x="9438434" y="2536806"/>
          <a:ext cx="2204345" cy="1102172"/>
        </a:xfrm>
        <a:prstGeom prst="roundRect">
          <a:avLst>
            <a:gd name="adj" fmla="val 10000"/>
          </a:avLst>
        </a:prstGeom>
        <a:solidFill>
          <a:schemeClr val="accent2">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Co-operatively/ Collectively controlled</a:t>
          </a:r>
        </a:p>
      </dsp:txBody>
      <dsp:txXfrm>
        <a:off x="9470716" y="2569088"/>
        <a:ext cx="2139781" cy="1037608"/>
      </dsp:txXfrm>
    </dsp:sp>
    <dsp:sp modelId="{6B8B48B6-9CF5-4D02-A0CE-1E7424E3F785}">
      <dsp:nvSpPr>
        <dsp:cNvPr id="0" name=""/>
        <dsp:cNvSpPr/>
      </dsp:nvSpPr>
      <dsp:spPr>
        <a:xfrm rot="3654187">
          <a:off x="1918797" y="3547142"/>
          <a:ext cx="1813201" cy="32124"/>
        </a:xfrm>
        <a:custGeom>
          <a:avLst/>
          <a:gdLst/>
          <a:ahLst/>
          <a:cxnLst/>
          <a:rect l="0" t="0" r="0" b="0"/>
          <a:pathLst>
            <a:path>
              <a:moveTo>
                <a:pt x="0" y="16062"/>
              </a:moveTo>
              <a:lnTo>
                <a:pt x="1813201" y="16062"/>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80068" y="3517874"/>
        <a:ext cx="90660" cy="90660"/>
      </dsp:txXfrm>
    </dsp:sp>
    <dsp:sp modelId="{24F6009F-E5F4-43CA-B196-3CAA941BD5C8}">
      <dsp:nvSpPr>
        <dsp:cNvPr id="0" name=""/>
        <dsp:cNvSpPr/>
      </dsp:nvSpPr>
      <dsp:spPr>
        <a:xfrm>
          <a:off x="3266267" y="3804305"/>
          <a:ext cx="2204345" cy="11021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B.2 Non-monetary-based economies</a:t>
          </a:r>
        </a:p>
      </dsp:txBody>
      <dsp:txXfrm>
        <a:off x="3298549" y="3836587"/>
        <a:ext cx="2139781" cy="1037608"/>
      </dsp:txXfrm>
    </dsp:sp>
    <dsp:sp modelId="{C30C4E47-B032-4627-BAC2-3CF85B5AE177}">
      <dsp:nvSpPr>
        <dsp:cNvPr id="0" name=""/>
        <dsp:cNvSpPr/>
      </dsp:nvSpPr>
      <dsp:spPr>
        <a:xfrm rot="18289469">
          <a:off x="5139469" y="3705580"/>
          <a:ext cx="1544025" cy="32124"/>
        </a:xfrm>
        <a:custGeom>
          <a:avLst/>
          <a:gdLst/>
          <a:ahLst/>
          <a:cxnLst/>
          <a:rect l="0" t="0" r="0" b="0"/>
          <a:pathLst>
            <a:path>
              <a:moveTo>
                <a:pt x="0" y="16062"/>
              </a:moveTo>
              <a:lnTo>
                <a:pt x="1544025"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2881" y="3683041"/>
        <a:ext cx="77201" cy="77201"/>
      </dsp:txXfrm>
    </dsp:sp>
    <dsp:sp modelId="{34C3ED35-9B5D-4665-AC08-5D0563127F1D}">
      <dsp:nvSpPr>
        <dsp:cNvPr id="0" name=""/>
        <dsp:cNvSpPr/>
      </dsp:nvSpPr>
      <dsp:spPr>
        <a:xfrm>
          <a:off x="6352351" y="2536806"/>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B.2.1No currency - Gift economies</a:t>
          </a:r>
        </a:p>
      </dsp:txBody>
      <dsp:txXfrm>
        <a:off x="6384633" y="2569088"/>
        <a:ext cx="2139781" cy="1037608"/>
      </dsp:txXfrm>
    </dsp:sp>
    <dsp:sp modelId="{90A78148-9666-458D-B0FF-6765C45B4498}">
      <dsp:nvSpPr>
        <dsp:cNvPr id="0" name=""/>
        <dsp:cNvSpPr/>
      </dsp:nvSpPr>
      <dsp:spPr>
        <a:xfrm>
          <a:off x="5470612" y="4339329"/>
          <a:ext cx="881738" cy="32124"/>
        </a:xfrm>
        <a:custGeom>
          <a:avLst/>
          <a:gdLst/>
          <a:ahLst/>
          <a:cxnLst/>
          <a:rect l="0" t="0" r="0" b="0"/>
          <a:pathLst>
            <a:path>
              <a:moveTo>
                <a:pt x="0" y="16062"/>
              </a:moveTo>
              <a:lnTo>
                <a:pt x="881738"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9438" y="4333348"/>
        <a:ext cx="44086" cy="44086"/>
      </dsp:txXfrm>
    </dsp:sp>
    <dsp:sp modelId="{3B423284-39ED-4E5C-A342-E609785B975C}">
      <dsp:nvSpPr>
        <dsp:cNvPr id="0" name=""/>
        <dsp:cNvSpPr/>
      </dsp:nvSpPr>
      <dsp:spPr>
        <a:xfrm>
          <a:off x="6352351" y="3804305"/>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B.2.2 Non-monetary mutual credit systems</a:t>
          </a:r>
        </a:p>
      </dsp:txBody>
      <dsp:txXfrm>
        <a:off x="6384633" y="3836587"/>
        <a:ext cx="2139781" cy="1037608"/>
      </dsp:txXfrm>
    </dsp:sp>
    <dsp:sp modelId="{798A93C3-7116-4032-8BA1-419253CDC0F0}">
      <dsp:nvSpPr>
        <dsp:cNvPr id="0" name=""/>
        <dsp:cNvSpPr/>
      </dsp:nvSpPr>
      <dsp:spPr>
        <a:xfrm rot="3310531">
          <a:off x="5139469" y="4973078"/>
          <a:ext cx="1544025" cy="32124"/>
        </a:xfrm>
        <a:custGeom>
          <a:avLst/>
          <a:gdLst/>
          <a:ahLst/>
          <a:cxnLst/>
          <a:rect l="0" t="0" r="0" b="0"/>
          <a:pathLst>
            <a:path>
              <a:moveTo>
                <a:pt x="0" y="16062"/>
              </a:moveTo>
              <a:lnTo>
                <a:pt x="1544025" y="16062"/>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72881" y="4950540"/>
        <a:ext cx="77201" cy="77201"/>
      </dsp:txXfrm>
    </dsp:sp>
    <dsp:sp modelId="{CA2D5DAF-2C2C-4336-AD25-ACDEC41A35D9}">
      <dsp:nvSpPr>
        <dsp:cNvPr id="0" name=""/>
        <dsp:cNvSpPr/>
      </dsp:nvSpPr>
      <dsp:spPr>
        <a:xfrm>
          <a:off x="6352351" y="5071803"/>
          <a:ext cx="2204345" cy="1102172"/>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B.2.3 Tribal sharing economies</a:t>
          </a:r>
        </a:p>
      </dsp:txBody>
      <dsp:txXfrm>
        <a:off x="6384633" y="5104085"/>
        <a:ext cx="2139781" cy="1037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F7D11-A6BC-4601-9B41-8B1C22F97911}">
      <dsp:nvSpPr>
        <dsp:cNvPr id="0" name=""/>
        <dsp:cNvSpPr/>
      </dsp:nvSpPr>
      <dsp:spPr>
        <a:xfrm>
          <a:off x="2768607" y="155"/>
          <a:ext cx="4152911" cy="126007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PT" sz="1500" kern="1200" dirty="0"/>
            <a:t>Issues money after King or Parlimant decision</a:t>
          </a:r>
        </a:p>
        <a:p>
          <a:pPr marL="114300" lvl="1" indent="-114300" algn="l" defTabSz="666750">
            <a:lnSpc>
              <a:spcPct val="90000"/>
            </a:lnSpc>
            <a:spcBef>
              <a:spcPct val="0"/>
            </a:spcBef>
            <a:spcAft>
              <a:spcPct val="15000"/>
            </a:spcAft>
            <a:buChar char="•"/>
          </a:pPr>
          <a:r>
            <a:rPr lang="pt-PT" sz="1500" kern="1200" dirty="0"/>
            <a:t>Regulates Monetary mass according to needs</a:t>
          </a:r>
        </a:p>
      </dsp:txBody>
      <dsp:txXfrm>
        <a:off x="2768607" y="157665"/>
        <a:ext cx="3680382" cy="945058"/>
      </dsp:txXfrm>
    </dsp:sp>
    <dsp:sp modelId="{61EDAA6F-93BB-4032-B00D-609A9AFBCE9B}">
      <dsp:nvSpPr>
        <dsp:cNvPr id="0" name=""/>
        <dsp:cNvSpPr/>
      </dsp:nvSpPr>
      <dsp:spPr>
        <a:xfrm>
          <a:off x="0" y="155"/>
          <a:ext cx="2768607" cy="12600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PT" sz="2800" kern="1200" dirty="0"/>
            <a:t>Central Bank</a:t>
          </a:r>
        </a:p>
      </dsp:txBody>
      <dsp:txXfrm>
        <a:off x="61512" y="61667"/>
        <a:ext cx="2645583" cy="1137054"/>
      </dsp:txXfrm>
    </dsp:sp>
    <dsp:sp modelId="{5CE809FF-C461-408A-95EC-46ADE269693E}">
      <dsp:nvSpPr>
        <dsp:cNvPr id="0" name=""/>
        <dsp:cNvSpPr/>
      </dsp:nvSpPr>
      <dsp:spPr>
        <a:xfrm>
          <a:off x="2797811" y="1386241"/>
          <a:ext cx="4089098" cy="1291517"/>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PT" sz="1500" kern="1200" dirty="0"/>
            <a:t>Multiplies electronic currency</a:t>
          </a:r>
        </a:p>
        <a:p>
          <a:pPr marL="114300" lvl="1" indent="-114300" algn="l" defTabSz="666750">
            <a:lnSpc>
              <a:spcPct val="90000"/>
            </a:lnSpc>
            <a:spcBef>
              <a:spcPct val="0"/>
            </a:spcBef>
            <a:spcAft>
              <a:spcPct val="15000"/>
            </a:spcAft>
            <a:buChar char="•"/>
          </a:pPr>
          <a:r>
            <a:rPr lang="pt-PT" sz="1500" kern="1200" dirty="0"/>
            <a:t>De-regulated since the 1970’s</a:t>
          </a:r>
        </a:p>
      </dsp:txBody>
      <dsp:txXfrm>
        <a:off x="2797811" y="1547681"/>
        <a:ext cx="3604779" cy="968637"/>
      </dsp:txXfrm>
    </dsp:sp>
    <dsp:sp modelId="{50D7ABF8-EFAB-4B1E-90FA-66C5E3F491BF}">
      <dsp:nvSpPr>
        <dsp:cNvPr id="0" name=""/>
        <dsp:cNvSpPr/>
      </dsp:nvSpPr>
      <dsp:spPr>
        <a:xfrm>
          <a:off x="34609" y="1401960"/>
          <a:ext cx="2763202" cy="12600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PT" sz="2800" kern="1200" dirty="0"/>
            <a:t>Comercial Bank</a:t>
          </a:r>
        </a:p>
      </dsp:txBody>
      <dsp:txXfrm>
        <a:off x="96121" y="1463472"/>
        <a:ext cx="2640178" cy="1137054"/>
      </dsp:txXfrm>
    </dsp:sp>
    <dsp:sp modelId="{E22DDD43-E860-47F6-923F-7F1997060DF7}">
      <dsp:nvSpPr>
        <dsp:cNvPr id="0" name=""/>
        <dsp:cNvSpPr/>
      </dsp:nvSpPr>
      <dsp:spPr>
        <a:xfrm>
          <a:off x="2768607" y="2803766"/>
          <a:ext cx="4152911" cy="1260078"/>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Issues money mostly to finance wars or to increase control over its territory through Tax</a:t>
          </a:r>
        </a:p>
        <a:p>
          <a:pPr marL="114300" lvl="1" indent="-114300" algn="l" defTabSz="666750">
            <a:lnSpc>
              <a:spcPct val="90000"/>
            </a:lnSpc>
            <a:spcBef>
              <a:spcPct val="0"/>
            </a:spcBef>
            <a:spcAft>
              <a:spcPct val="15000"/>
            </a:spcAft>
            <a:buChar char="•"/>
          </a:pPr>
          <a:r>
            <a:rPr lang="en-US" sz="1500" kern="1200" dirty="0"/>
            <a:t>Imposes </a:t>
          </a:r>
          <a:r>
            <a:rPr lang="en-US" sz="1500" kern="1200" dirty="0" err="1"/>
            <a:t>Seignorage</a:t>
          </a:r>
          <a:endParaRPr lang="en-US" sz="1500" kern="1200" dirty="0"/>
        </a:p>
      </dsp:txBody>
      <dsp:txXfrm>
        <a:off x="2768607" y="2961276"/>
        <a:ext cx="3680382" cy="945058"/>
      </dsp:txXfrm>
    </dsp:sp>
    <dsp:sp modelId="{7BE85545-DBA4-497F-9FB7-B0E506FB6D56}">
      <dsp:nvSpPr>
        <dsp:cNvPr id="0" name=""/>
        <dsp:cNvSpPr/>
      </dsp:nvSpPr>
      <dsp:spPr>
        <a:xfrm>
          <a:off x="0" y="2803766"/>
          <a:ext cx="2768607" cy="12600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t-PT" sz="2800" kern="1200" dirty="0"/>
            <a:t>State/Gov/King</a:t>
          </a:r>
        </a:p>
      </dsp:txBody>
      <dsp:txXfrm>
        <a:off x="61512" y="2865278"/>
        <a:ext cx="2645583" cy="11370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34986-2DAC-4DB2-8526-AE3D1A472B47}">
      <dsp:nvSpPr>
        <dsp:cNvPr id="0" name=""/>
        <dsp:cNvSpPr/>
      </dsp:nvSpPr>
      <dsp:spPr>
        <a:xfrm>
          <a:off x="0" y="18063"/>
          <a:ext cx="8684706" cy="815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Economic inequality</a:t>
          </a:r>
        </a:p>
      </dsp:txBody>
      <dsp:txXfrm>
        <a:off x="39809" y="57872"/>
        <a:ext cx="8605088" cy="735872"/>
      </dsp:txXfrm>
    </dsp:sp>
    <dsp:sp modelId="{1B838115-CDE6-40AD-98AE-C0346E0D9B79}">
      <dsp:nvSpPr>
        <dsp:cNvPr id="0" name=""/>
        <dsp:cNvSpPr/>
      </dsp:nvSpPr>
      <dsp:spPr>
        <a:xfrm>
          <a:off x="0" y="931473"/>
          <a:ext cx="8684706" cy="81549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Economic scarcity and competition</a:t>
          </a:r>
        </a:p>
      </dsp:txBody>
      <dsp:txXfrm>
        <a:off x="39809" y="971282"/>
        <a:ext cx="8605088" cy="735872"/>
      </dsp:txXfrm>
    </dsp:sp>
    <dsp:sp modelId="{77A74191-E5EC-4ABA-94BB-033C72F22D96}">
      <dsp:nvSpPr>
        <dsp:cNvPr id="0" name=""/>
        <dsp:cNvSpPr/>
      </dsp:nvSpPr>
      <dsp:spPr>
        <a:xfrm>
          <a:off x="0" y="1844883"/>
          <a:ext cx="8684706" cy="81549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Financial instability (Boom &amp; Bust cycles)</a:t>
          </a:r>
        </a:p>
      </dsp:txBody>
      <dsp:txXfrm>
        <a:off x="39809" y="1884692"/>
        <a:ext cx="8605088" cy="735872"/>
      </dsp:txXfrm>
    </dsp:sp>
    <dsp:sp modelId="{7412A0FA-1E7C-4267-A546-5C9034BE0298}">
      <dsp:nvSpPr>
        <dsp:cNvPr id="0" name=""/>
        <dsp:cNvSpPr/>
      </dsp:nvSpPr>
      <dsp:spPr>
        <a:xfrm>
          <a:off x="0" y="2758293"/>
          <a:ext cx="8684706" cy="81549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Environmental and Social unsustainability</a:t>
          </a:r>
        </a:p>
      </dsp:txBody>
      <dsp:txXfrm>
        <a:off x="39809" y="2798102"/>
        <a:ext cx="8605088" cy="735872"/>
      </dsp:txXfrm>
    </dsp:sp>
    <dsp:sp modelId="{34B2C82F-B062-491D-A23D-6BDE9FCF056D}">
      <dsp:nvSpPr>
        <dsp:cNvPr id="0" name=""/>
        <dsp:cNvSpPr/>
      </dsp:nvSpPr>
      <dsp:spPr>
        <a:xfrm>
          <a:off x="0" y="3671703"/>
          <a:ext cx="8684706" cy="81549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Unethical and immoral behaviors</a:t>
          </a:r>
        </a:p>
      </dsp:txBody>
      <dsp:txXfrm>
        <a:off x="39809" y="3711512"/>
        <a:ext cx="8605088" cy="735872"/>
      </dsp:txXfrm>
    </dsp:sp>
    <dsp:sp modelId="{B07B4E3F-879E-488C-8334-069E0767A2E6}">
      <dsp:nvSpPr>
        <dsp:cNvPr id="0" name=""/>
        <dsp:cNvSpPr/>
      </dsp:nvSpPr>
      <dsp:spPr>
        <a:xfrm>
          <a:off x="0" y="4585113"/>
          <a:ext cx="8684706" cy="81549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Non-democratic control of money and power</a:t>
          </a:r>
        </a:p>
      </dsp:txBody>
      <dsp:txXfrm>
        <a:off x="39809" y="4624922"/>
        <a:ext cx="8605088"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90F31-DE9F-497A-B153-DCD34105CB6B}" type="datetimeFigureOut">
              <a:rPr lang="en-GB" smtClean="0"/>
              <a:t>03/03/2017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47486-C337-404E-97E3-10C72C7DF7FC}" type="slidenum">
              <a:rPr lang="en-GB" smtClean="0"/>
              <a:t>‹#›</a:t>
            </a:fld>
            <a:endParaRPr lang="en-GB"/>
          </a:p>
        </p:txBody>
      </p:sp>
    </p:spTree>
    <p:extLst>
      <p:ext uri="{BB962C8B-B14F-4D97-AF65-F5344CB8AC3E}">
        <p14:creationId xmlns:p14="http://schemas.microsoft.com/office/powerpoint/2010/main" val="202984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Banking institutions are</a:t>
            </a:r>
            <a:r>
              <a:rPr lang="pt-PT" baseline="0" dirty="0"/>
              <a:t> more important than armies</a:t>
            </a:r>
          </a:p>
        </p:txBody>
      </p:sp>
      <p:sp>
        <p:nvSpPr>
          <p:cNvPr id="4" name="Slide Number Placeholder 3"/>
          <p:cNvSpPr>
            <a:spLocks noGrp="1"/>
          </p:cNvSpPr>
          <p:nvPr>
            <p:ph type="sldNum" sz="quarter" idx="10"/>
          </p:nvPr>
        </p:nvSpPr>
        <p:spPr/>
        <p:txBody>
          <a:bodyPr/>
          <a:lstStyle/>
          <a:p>
            <a:fld id="{1F6F058D-01E3-4E9B-900F-EB2008D87DE8}" type="slidenum">
              <a:rPr lang="pt-PT" smtClean="0"/>
              <a:t>1</a:t>
            </a:fld>
            <a:endParaRPr lang="pt-PT"/>
          </a:p>
        </p:txBody>
      </p:sp>
    </p:spTree>
    <p:extLst>
      <p:ext uri="{BB962C8B-B14F-4D97-AF65-F5344CB8AC3E}">
        <p14:creationId xmlns:p14="http://schemas.microsoft.com/office/powerpoint/2010/main" val="159019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aseline="0" dirty="0"/>
              <a:t>Rothschild quote on the power of money</a:t>
            </a:r>
          </a:p>
        </p:txBody>
      </p:sp>
      <p:sp>
        <p:nvSpPr>
          <p:cNvPr id="4" name="Slide Number Placeholder 3"/>
          <p:cNvSpPr>
            <a:spLocks noGrp="1"/>
          </p:cNvSpPr>
          <p:nvPr>
            <p:ph type="sldNum" sz="quarter" idx="10"/>
          </p:nvPr>
        </p:nvSpPr>
        <p:spPr/>
        <p:txBody>
          <a:bodyPr/>
          <a:lstStyle/>
          <a:p>
            <a:fld id="{1F6F058D-01E3-4E9B-900F-EB2008D87DE8}" type="slidenum">
              <a:rPr lang="pt-PT" smtClean="0"/>
              <a:t>2</a:t>
            </a:fld>
            <a:endParaRPr lang="pt-PT"/>
          </a:p>
        </p:txBody>
      </p:sp>
    </p:spTree>
    <p:extLst>
      <p:ext uri="{BB962C8B-B14F-4D97-AF65-F5344CB8AC3E}">
        <p14:creationId xmlns:p14="http://schemas.microsoft.com/office/powerpoint/2010/main" val="345535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Visão</a:t>
            </a:r>
            <a:r>
              <a:rPr lang="en-GB" dirty="0"/>
              <a:t> </a:t>
            </a:r>
            <a:r>
              <a:rPr lang="en-GB" dirty="0" err="1"/>
              <a:t>eurocêntrica</a:t>
            </a:r>
            <a:r>
              <a:rPr lang="en-GB" dirty="0"/>
              <a:t> da </a:t>
            </a:r>
            <a:r>
              <a:rPr lang="en-GB" dirty="0" err="1"/>
              <a:t>evolução</a:t>
            </a:r>
            <a:r>
              <a:rPr lang="en-GB" dirty="0"/>
              <a:t> </a:t>
            </a:r>
            <a:r>
              <a:rPr lang="en-GB" dirty="0" err="1"/>
              <a:t>monetária</a:t>
            </a:r>
            <a:r>
              <a:rPr lang="en-GB" dirty="0"/>
              <a:t>..e </a:t>
            </a:r>
            <a:r>
              <a:rPr lang="en-GB" dirty="0" err="1"/>
              <a:t>arrogante</a:t>
            </a:r>
            <a:r>
              <a:rPr lang="en-GB" dirty="0"/>
              <a:t>..é </a:t>
            </a:r>
            <a:r>
              <a:rPr lang="en-GB" dirty="0" err="1"/>
              <a:t>impossivel</a:t>
            </a:r>
            <a:r>
              <a:rPr lang="en-GB" dirty="0"/>
              <a:t> </a:t>
            </a:r>
            <a:r>
              <a:rPr lang="en-GB" dirty="0" err="1"/>
              <a:t>afzer</a:t>
            </a:r>
            <a:r>
              <a:rPr lang="en-GB" dirty="0"/>
              <a:t> o trace back do </a:t>
            </a:r>
            <a:r>
              <a:rPr lang="en-GB" dirty="0" err="1"/>
              <a:t>dinheiro</a:t>
            </a:r>
            <a:r>
              <a:rPr lang="en-GB" dirty="0"/>
              <a:t> e </a:t>
            </a:r>
            <a:r>
              <a:rPr lang="en-GB" dirty="0" err="1"/>
              <a:t>saber</a:t>
            </a:r>
            <a:r>
              <a:rPr lang="en-GB" dirty="0"/>
              <a:t> o que é </a:t>
            </a:r>
            <a:r>
              <a:rPr lang="en-GB" dirty="0" err="1"/>
              <a:t>ou</a:t>
            </a:r>
            <a:r>
              <a:rPr lang="en-GB" dirty="0"/>
              <a:t> </a:t>
            </a:r>
            <a:r>
              <a:rPr lang="en-GB" dirty="0" err="1"/>
              <a:t>não</a:t>
            </a:r>
            <a:r>
              <a:rPr lang="en-GB" dirty="0"/>
              <a:t> </a:t>
            </a:r>
            <a:r>
              <a:rPr lang="en-GB" dirty="0" err="1"/>
              <a:t>moeda</a:t>
            </a:r>
            <a:r>
              <a:rPr lang="en-GB" dirty="0"/>
              <a:t> do </a:t>
            </a:r>
            <a:r>
              <a:rPr lang="en-GB" dirty="0" err="1"/>
              <a:t>passado</a:t>
            </a:r>
            <a:r>
              <a:rPr lang="en-GB" dirty="0"/>
              <a:t> </a:t>
            </a:r>
            <a:r>
              <a:rPr lang="en-GB" dirty="0" err="1"/>
              <a:t>pois</a:t>
            </a:r>
            <a:r>
              <a:rPr lang="en-GB" dirty="0"/>
              <a:t> </a:t>
            </a:r>
            <a:r>
              <a:rPr lang="en-GB" dirty="0" err="1"/>
              <a:t>estamos</a:t>
            </a:r>
            <a:r>
              <a:rPr lang="en-GB" dirty="0"/>
              <a:t> a </a:t>
            </a:r>
            <a:r>
              <a:rPr lang="en-GB" dirty="0" err="1"/>
              <a:t>olhar</a:t>
            </a:r>
            <a:r>
              <a:rPr lang="en-GB" dirty="0"/>
              <a:t> para a </a:t>
            </a:r>
            <a:r>
              <a:rPr lang="en-GB" dirty="0" err="1"/>
              <a:t>nossa</a:t>
            </a:r>
            <a:r>
              <a:rPr lang="en-GB" dirty="0"/>
              <a:t> </a:t>
            </a:r>
            <a:r>
              <a:rPr lang="en-GB" dirty="0" err="1"/>
              <a:t>concepção</a:t>
            </a:r>
            <a:r>
              <a:rPr lang="en-GB" dirty="0"/>
              <a:t> actual do que é </a:t>
            </a:r>
            <a:r>
              <a:rPr lang="en-GB" dirty="0" err="1"/>
              <a:t>moeda</a:t>
            </a:r>
            <a:r>
              <a:rPr lang="en-GB" dirty="0"/>
              <a:t> e </a:t>
            </a:r>
            <a:r>
              <a:rPr lang="en-GB" dirty="0" err="1"/>
              <a:t>dinheiro</a:t>
            </a:r>
            <a:r>
              <a:rPr lang="en-GB" dirty="0"/>
              <a:t>..</a:t>
            </a:r>
          </a:p>
        </p:txBody>
      </p:sp>
      <p:sp>
        <p:nvSpPr>
          <p:cNvPr id="4" name="Slide Number Placeholder 3"/>
          <p:cNvSpPr>
            <a:spLocks noGrp="1"/>
          </p:cNvSpPr>
          <p:nvPr>
            <p:ph type="sldNum" sz="quarter" idx="10"/>
          </p:nvPr>
        </p:nvSpPr>
        <p:spPr/>
        <p:txBody>
          <a:bodyPr/>
          <a:lstStyle/>
          <a:p>
            <a:fld id="{B5047486-C337-404E-97E3-10C72C7DF7FC}" type="slidenum">
              <a:rPr lang="en-GB" smtClean="0"/>
              <a:t>11</a:t>
            </a:fld>
            <a:endParaRPr lang="en-GB"/>
          </a:p>
        </p:txBody>
      </p:sp>
    </p:spTree>
    <p:extLst>
      <p:ext uri="{BB962C8B-B14F-4D97-AF65-F5344CB8AC3E}">
        <p14:creationId xmlns:p14="http://schemas.microsoft.com/office/powerpoint/2010/main" val="122716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Debt came </a:t>
            </a:r>
            <a:r>
              <a:rPr lang="en-GB" dirty="0" err="1"/>
              <a:t>first..imagine</a:t>
            </a:r>
            <a:r>
              <a:rPr lang="en-GB" dirty="0"/>
              <a:t> first writings accounting debts :D</a:t>
            </a:r>
          </a:p>
        </p:txBody>
      </p:sp>
      <p:sp>
        <p:nvSpPr>
          <p:cNvPr id="4" name="Slide Number Placeholder 3"/>
          <p:cNvSpPr>
            <a:spLocks noGrp="1"/>
          </p:cNvSpPr>
          <p:nvPr>
            <p:ph type="sldNum" sz="quarter" idx="10"/>
          </p:nvPr>
        </p:nvSpPr>
        <p:spPr/>
        <p:txBody>
          <a:bodyPr/>
          <a:lstStyle/>
          <a:p>
            <a:fld id="{B5047486-C337-404E-97E3-10C72C7DF7FC}" type="slidenum">
              <a:rPr lang="en-GB" smtClean="0"/>
              <a:t>13</a:t>
            </a:fld>
            <a:endParaRPr lang="en-GB"/>
          </a:p>
        </p:txBody>
      </p:sp>
    </p:spTree>
    <p:extLst>
      <p:ext uri="{BB962C8B-B14F-4D97-AF65-F5344CB8AC3E}">
        <p14:creationId xmlns:p14="http://schemas.microsoft.com/office/powerpoint/2010/main" val="416030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Introduzir</a:t>
            </a:r>
            <a:r>
              <a:rPr lang="en-US" baseline="0" dirty="0"/>
              <a:t> a </a:t>
            </a:r>
            <a:r>
              <a:rPr lang="en-US" baseline="0" dirty="0" err="1"/>
              <a:t>lógica</a:t>
            </a:r>
            <a:r>
              <a:rPr lang="en-US" baseline="0" dirty="0"/>
              <a:t> de que é a </a:t>
            </a:r>
            <a:r>
              <a:rPr lang="en-US" baseline="0" dirty="0" err="1"/>
              <a:t>moeda</a:t>
            </a:r>
            <a:r>
              <a:rPr lang="en-US" baseline="0" dirty="0"/>
              <a:t> que </a:t>
            </a:r>
            <a:r>
              <a:rPr lang="en-US" baseline="0" dirty="0" err="1"/>
              <a:t>cria</a:t>
            </a:r>
            <a:r>
              <a:rPr lang="en-US" baseline="0" dirty="0"/>
              <a:t> o Mercado e </a:t>
            </a:r>
            <a:r>
              <a:rPr lang="en-US" baseline="0" dirty="0" err="1"/>
              <a:t>não</a:t>
            </a:r>
            <a:r>
              <a:rPr lang="en-US" baseline="0" dirty="0"/>
              <a:t> </a:t>
            </a:r>
            <a:r>
              <a:rPr lang="en-US" baseline="0" dirty="0" err="1"/>
              <a:t>ao</a:t>
            </a:r>
            <a:r>
              <a:rPr lang="en-US" baseline="0" dirty="0"/>
              <a:t> </a:t>
            </a:r>
            <a:r>
              <a:rPr lang="en-US" baseline="0" dirty="0" err="1"/>
              <a:t>contrário</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Sistemas</a:t>
            </a:r>
            <a:r>
              <a:rPr lang="en-US" baseline="0" dirty="0"/>
              <a:t> de IOU, </a:t>
            </a:r>
            <a:r>
              <a:rPr lang="en-US" baseline="0" dirty="0" err="1"/>
              <a:t>mesmo</a:t>
            </a:r>
            <a:r>
              <a:rPr lang="en-US" baseline="0" dirty="0"/>
              <a:t> a </a:t>
            </a:r>
            <a:r>
              <a:rPr lang="en-US" baseline="0" dirty="0" err="1"/>
              <a:t>própria</a:t>
            </a:r>
            <a:r>
              <a:rPr lang="en-US" baseline="0" dirty="0"/>
              <a:t> </a:t>
            </a:r>
            <a:r>
              <a:rPr lang="en-US" baseline="0" dirty="0" err="1"/>
              <a:t>moeda</a:t>
            </a:r>
            <a:r>
              <a:rPr lang="en-US" baseline="0" dirty="0"/>
              <a:t> é um IOU </a:t>
            </a:r>
            <a:r>
              <a:rPr lang="en-US" baseline="0" dirty="0" err="1"/>
              <a:t>pois</a:t>
            </a:r>
            <a:r>
              <a:rPr lang="en-US" baseline="0" dirty="0"/>
              <a:t> </a:t>
            </a:r>
            <a:r>
              <a:rPr lang="en-US" baseline="0" dirty="0" err="1"/>
              <a:t>não</a:t>
            </a:r>
            <a:r>
              <a:rPr lang="en-US" baseline="0" dirty="0"/>
              <a:t> tem valor </a:t>
            </a:r>
            <a:r>
              <a:rPr lang="en-US" baseline="0" dirty="0" err="1"/>
              <a:t>intrínseco</a:t>
            </a:r>
            <a:r>
              <a:rPr lang="en-US" baseline="0" dirty="0"/>
              <a:t>..</a:t>
            </a:r>
            <a:r>
              <a:rPr lang="en-US" baseline="0" dirty="0" err="1"/>
              <a:t>passagem</a:t>
            </a:r>
            <a:r>
              <a:rPr lang="en-US" baseline="0" dirty="0"/>
              <a:t> para o </a:t>
            </a:r>
            <a:r>
              <a:rPr lang="en-US" baseline="0" dirty="0" err="1"/>
              <a:t>mito</a:t>
            </a:r>
            <a:r>
              <a:rPr lang="en-US" baseline="0" dirty="0"/>
              <a:t> 2</a:t>
            </a:r>
            <a:endParaRPr lang="en-US" dirty="0"/>
          </a:p>
          <a:p>
            <a:endParaRPr lang="en-US" dirty="0"/>
          </a:p>
        </p:txBody>
      </p:sp>
      <p:sp>
        <p:nvSpPr>
          <p:cNvPr id="4" name="Marcador de Posição do Número do Diapositivo 3"/>
          <p:cNvSpPr>
            <a:spLocks noGrp="1"/>
          </p:cNvSpPr>
          <p:nvPr>
            <p:ph type="sldNum" sz="quarter" idx="10"/>
          </p:nvPr>
        </p:nvSpPr>
        <p:spPr/>
        <p:txBody>
          <a:bodyPr/>
          <a:lstStyle/>
          <a:p>
            <a:fld id="{455E419F-52F6-48DA-8187-E708FD737387}" type="slidenum">
              <a:rPr lang="pt-PT" smtClean="0"/>
              <a:t>14</a:t>
            </a:fld>
            <a:endParaRPr lang="pt-PT"/>
          </a:p>
        </p:txBody>
      </p:sp>
    </p:spTree>
    <p:extLst>
      <p:ext uri="{BB962C8B-B14F-4D97-AF65-F5344CB8AC3E}">
        <p14:creationId xmlns:p14="http://schemas.microsoft.com/office/powerpoint/2010/main" val="328741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moeda</a:t>
            </a:r>
            <a:r>
              <a:rPr lang="en-GB" dirty="0"/>
              <a:t> </a:t>
            </a:r>
            <a:r>
              <a:rPr lang="en-GB" dirty="0" err="1"/>
              <a:t>como</a:t>
            </a:r>
            <a:r>
              <a:rPr lang="en-GB" dirty="0"/>
              <a:t> </a:t>
            </a:r>
            <a:r>
              <a:rPr lang="en-GB" dirty="0" err="1"/>
              <a:t>algo</a:t>
            </a:r>
            <a:r>
              <a:rPr lang="en-GB" dirty="0"/>
              <a:t> vivo </a:t>
            </a:r>
            <a:r>
              <a:rPr lang="en-GB" dirty="0" err="1"/>
              <a:t>em</a:t>
            </a:r>
            <a:r>
              <a:rPr lang="en-GB" dirty="0"/>
              <a:t> </a:t>
            </a:r>
            <a:r>
              <a:rPr lang="en-GB" dirty="0" err="1"/>
              <a:t>constante</a:t>
            </a:r>
            <a:r>
              <a:rPr lang="en-GB" dirty="0"/>
              <a:t> </a:t>
            </a:r>
            <a:r>
              <a:rPr lang="en-GB" dirty="0" err="1"/>
              <a:t>mutação</a:t>
            </a:r>
            <a:r>
              <a:rPr lang="en-GB" dirty="0"/>
              <a:t> e </a:t>
            </a:r>
            <a:r>
              <a:rPr lang="en-GB" dirty="0" err="1"/>
              <a:t>adaptação</a:t>
            </a:r>
            <a:r>
              <a:rPr lang="en-GB" dirty="0"/>
              <a:t> social…</a:t>
            </a:r>
          </a:p>
        </p:txBody>
      </p:sp>
      <p:sp>
        <p:nvSpPr>
          <p:cNvPr id="4" name="Slide Number Placeholder 3"/>
          <p:cNvSpPr>
            <a:spLocks noGrp="1"/>
          </p:cNvSpPr>
          <p:nvPr>
            <p:ph type="sldNum" sz="quarter" idx="10"/>
          </p:nvPr>
        </p:nvSpPr>
        <p:spPr/>
        <p:txBody>
          <a:bodyPr/>
          <a:lstStyle/>
          <a:p>
            <a:fld id="{B5047486-C337-404E-97E3-10C72C7DF7FC}" type="slidenum">
              <a:rPr lang="en-GB" smtClean="0"/>
              <a:t>18</a:t>
            </a:fld>
            <a:endParaRPr lang="en-GB"/>
          </a:p>
        </p:txBody>
      </p:sp>
    </p:spTree>
    <p:extLst>
      <p:ext uri="{BB962C8B-B14F-4D97-AF65-F5344CB8AC3E}">
        <p14:creationId xmlns:p14="http://schemas.microsoft.com/office/powerpoint/2010/main" val="196741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história</a:t>
            </a:r>
            <a:r>
              <a:rPr lang="en-GB" dirty="0"/>
              <a:t> e </a:t>
            </a:r>
            <a:r>
              <a:rPr lang="en-GB" dirty="0" err="1"/>
              <a:t>evolução</a:t>
            </a:r>
            <a:r>
              <a:rPr lang="en-GB" dirty="0"/>
              <a:t> do </a:t>
            </a:r>
            <a:r>
              <a:rPr lang="en-GB" dirty="0" err="1"/>
              <a:t>dinheiro</a:t>
            </a:r>
            <a:r>
              <a:rPr lang="en-GB" dirty="0"/>
              <a:t> e da </a:t>
            </a:r>
            <a:r>
              <a:rPr lang="en-GB" dirty="0" err="1"/>
              <a:t>moeda</a:t>
            </a:r>
            <a:r>
              <a:rPr lang="en-GB" dirty="0"/>
              <a:t> e </a:t>
            </a:r>
            <a:r>
              <a:rPr lang="en-GB" dirty="0" err="1"/>
              <a:t>bem</a:t>
            </a:r>
            <a:r>
              <a:rPr lang="en-GB" dirty="0"/>
              <a:t> </a:t>
            </a:r>
            <a:r>
              <a:rPr lang="en-GB" dirty="0" err="1"/>
              <a:t>mais</a:t>
            </a:r>
            <a:r>
              <a:rPr lang="en-GB" dirty="0"/>
              <a:t> </a:t>
            </a:r>
            <a:r>
              <a:rPr lang="en-GB" dirty="0" err="1"/>
              <a:t>complexa</a:t>
            </a:r>
            <a:r>
              <a:rPr lang="en-GB" dirty="0"/>
              <a:t> e </a:t>
            </a:r>
            <a:r>
              <a:rPr lang="en-GB" dirty="0" err="1"/>
              <a:t>não</a:t>
            </a:r>
            <a:r>
              <a:rPr lang="en-GB" dirty="0"/>
              <a:t> linear do que a </a:t>
            </a:r>
            <a:r>
              <a:rPr lang="en-GB" dirty="0" err="1"/>
              <a:t>historia</a:t>
            </a:r>
            <a:r>
              <a:rPr lang="en-GB" dirty="0"/>
              <a:t> </a:t>
            </a:r>
            <a:r>
              <a:rPr lang="en-GB" dirty="0" err="1"/>
              <a:t>neoclássica</a:t>
            </a:r>
            <a:r>
              <a:rPr lang="en-GB" dirty="0"/>
              <a:t> que </a:t>
            </a:r>
            <a:r>
              <a:rPr lang="en-GB" dirty="0" err="1"/>
              <a:t>nos</a:t>
            </a:r>
            <a:r>
              <a:rPr lang="en-GB" dirty="0"/>
              <a:t> é </a:t>
            </a:r>
            <a:r>
              <a:rPr lang="en-GB" dirty="0" err="1"/>
              <a:t>contado</a:t>
            </a:r>
            <a:r>
              <a:rPr lang="en-GB" dirty="0"/>
              <a:t>. </a:t>
            </a:r>
            <a:r>
              <a:rPr lang="en-GB" dirty="0" err="1"/>
              <a:t>Contudo</a:t>
            </a:r>
            <a:r>
              <a:rPr lang="en-GB" dirty="0"/>
              <a:t> </a:t>
            </a:r>
            <a:r>
              <a:rPr lang="en-GB" dirty="0" err="1"/>
              <a:t>requer</a:t>
            </a:r>
            <a:r>
              <a:rPr lang="en-GB" dirty="0"/>
              <a:t> </a:t>
            </a:r>
            <a:r>
              <a:rPr lang="en-GB" dirty="0" err="1"/>
              <a:t>muito</a:t>
            </a:r>
            <a:r>
              <a:rPr lang="en-GB" dirty="0"/>
              <a:t> </a:t>
            </a:r>
            <a:r>
              <a:rPr lang="en-GB" dirty="0" err="1"/>
              <a:t>mais</a:t>
            </a:r>
            <a:r>
              <a:rPr lang="en-GB" dirty="0"/>
              <a:t> aulas e </a:t>
            </a:r>
            <a:r>
              <a:rPr lang="en-GB" dirty="0" err="1"/>
              <a:t>muito</a:t>
            </a:r>
            <a:r>
              <a:rPr lang="en-GB" dirty="0"/>
              <a:t> </a:t>
            </a:r>
            <a:r>
              <a:rPr lang="en-GB" dirty="0" err="1"/>
              <a:t>mais</a:t>
            </a:r>
            <a:r>
              <a:rPr lang="en-GB" dirty="0"/>
              <a:t> tempo para </a:t>
            </a:r>
            <a:r>
              <a:rPr lang="en-GB" dirty="0" err="1"/>
              <a:t>ser</a:t>
            </a:r>
            <a:r>
              <a:rPr lang="en-GB" dirty="0"/>
              <a:t> </a:t>
            </a:r>
            <a:r>
              <a:rPr lang="en-GB" dirty="0" err="1"/>
              <a:t>aprofundada</a:t>
            </a:r>
            <a:r>
              <a:rPr lang="en-GB" dirty="0"/>
              <a:t>..</a:t>
            </a:r>
            <a:r>
              <a:rPr lang="en-GB" dirty="0" err="1"/>
              <a:t>como</a:t>
            </a:r>
            <a:r>
              <a:rPr lang="en-GB" dirty="0"/>
              <a:t> </a:t>
            </a:r>
            <a:r>
              <a:rPr lang="en-GB" dirty="0" err="1"/>
              <a:t>tal</a:t>
            </a:r>
            <a:r>
              <a:rPr lang="en-GB" dirty="0"/>
              <a:t> </a:t>
            </a:r>
            <a:r>
              <a:rPr lang="en-GB" dirty="0" err="1"/>
              <a:t>quero</a:t>
            </a:r>
            <a:r>
              <a:rPr lang="en-GB" dirty="0"/>
              <a:t> </a:t>
            </a:r>
            <a:r>
              <a:rPr lang="en-GB" dirty="0" err="1"/>
              <a:t>apenas</a:t>
            </a:r>
            <a:r>
              <a:rPr lang="en-GB" dirty="0"/>
              <a:t> </a:t>
            </a:r>
            <a:r>
              <a:rPr lang="en-GB" dirty="0" err="1"/>
              <a:t>focar</a:t>
            </a:r>
            <a:r>
              <a:rPr lang="en-GB" dirty="0"/>
              <a:t>-me </a:t>
            </a:r>
            <a:r>
              <a:rPr lang="en-GB" dirty="0" err="1"/>
              <a:t>nos</a:t>
            </a:r>
            <a:r>
              <a:rPr lang="en-GB" dirty="0"/>
              <a:t> </a:t>
            </a:r>
            <a:r>
              <a:rPr lang="en-GB" dirty="0" err="1"/>
              <a:t>últimos</a:t>
            </a:r>
            <a:r>
              <a:rPr lang="en-GB" dirty="0"/>
              <a:t> 100 </a:t>
            </a:r>
            <a:r>
              <a:rPr lang="en-GB" dirty="0" err="1"/>
              <a:t>anos</a:t>
            </a:r>
            <a:r>
              <a:rPr lang="en-GB" dirty="0"/>
              <a:t> e </a:t>
            </a:r>
            <a:r>
              <a:rPr lang="en-GB" dirty="0" err="1"/>
              <a:t>perceber</a:t>
            </a:r>
            <a:r>
              <a:rPr lang="en-GB" dirty="0"/>
              <a:t> </a:t>
            </a:r>
            <a:r>
              <a:rPr lang="en-GB" dirty="0" err="1"/>
              <a:t>como</a:t>
            </a:r>
            <a:r>
              <a:rPr lang="en-GB" dirty="0"/>
              <a:t> </a:t>
            </a:r>
            <a:r>
              <a:rPr lang="en-GB" dirty="0" err="1"/>
              <a:t>chegamos</a:t>
            </a:r>
            <a:r>
              <a:rPr lang="en-GB" dirty="0"/>
              <a:t> a </a:t>
            </a:r>
            <a:r>
              <a:rPr lang="en-GB" dirty="0" err="1"/>
              <a:t>isto</a:t>
            </a:r>
            <a:r>
              <a:rPr lang="en-GB" dirty="0"/>
              <a:t>. </a:t>
            </a:r>
          </a:p>
        </p:txBody>
      </p:sp>
      <p:sp>
        <p:nvSpPr>
          <p:cNvPr id="4" name="Slide Number Placeholder 3"/>
          <p:cNvSpPr>
            <a:spLocks noGrp="1"/>
          </p:cNvSpPr>
          <p:nvPr>
            <p:ph type="sldNum" sz="quarter" idx="10"/>
          </p:nvPr>
        </p:nvSpPr>
        <p:spPr/>
        <p:txBody>
          <a:bodyPr/>
          <a:lstStyle/>
          <a:p>
            <a:fld id="{B5047486-C337-404E-97E3-10C72C7DF7FC}" type="slidenum">
              <a:rPr lang="en-GB" smtClean="0"/>
              <a:t>19</a:t>
            </a:fld>
            <a:endParaRPr lang="en-GB"/>
          </a:p>
        </p:txBody>
      </p:sp>
    </p:spTree>
    <p:extLst>
      <p:ext uri="{BB962C8B-B14F-4D97-AF65-F5344CB8AC3E}">
        <p14:creationId xmlns:p14="http://schemas.microsoft.com/office/powerpoint/2010/main" val="126104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Should be isent and free for influence institutions..imagem</a:t>
            </a:r>
            <a:r>
              <a:rPr lang="pt-PT" baseline="0" dirty="0"/>
              <a:t> do FED</a:t>
            </a:r>
            <a:endParaRPr lang="pt-PT" dirty="0"/>
          </a:p>
        </p:txBody>
      </p:sp>
      <p:sp>
        <p:nvSpPr>
          <p:cNvPr id="4" name="Slide Number Placeholder 3"/>
          <p:cNvSpPr>
            <a:spLocks noGrp="1"/>
          </p:cNvSpPr>
          <p:nvPr>
            <p:ph type="sldNum" sz="quarter" idx="10"/>
          </p:nvPr>
        </p:nvSpPr>
        <p:spPr/>
        <p:txBody>
          <a:bodyPr/>
          <a:lstStyle/>
          <a:p>
            <a:fld id="{1F6F058D-01E3-4E9B-900F-EB2008D87DE8}" type="slidenum">
              <a:rPr lang="pt-PT" smtClean="0"/>
              <a:t>23</a:t>
            </a:fld>
            <a:endParaRPr lang="pt-PT"/>
          </a:p>
        </p:txBody>
      </p:sp>
    </p:spTree>
    <p:extLst>
      <p:ext uri="{BB962C8B-B14F-4D97-AF65-F5344CB8AC3E}">
        <p14:creationId xmlns:p14="http://schemas.microsoft.com/office/powerpoint/2010/main" val="305965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Should be isent and free for influence institutions..imagem</a:t>
            </a:r>
            <a:r>
              <a:rPr lang="pt-PT" baseline="0" dirty="0"/>
              <a:t> do FED</a:t>
            </a:r>
            <a:endParaRPr lang="pt-PT" dirty="0"/>
          </a:p>
        </p:txBody>
      </p:sp>
      <p:sp>
        <p:nvSpPr>
          <p:cNvPr id="4" name="Slide Number Placeholder 3"/>
          <p:cNvSpPr>
            <a:spLocks noGrp="1"/>
          </p:cNvSpPr>
          <p:nvPr>
            <p:ph type="sldNum" sz="quarter" idx="10"/>
          </p:nvPr>
        </p:nvSpPr>
        <p:spPr/>
        <p:txBody>
          <a:bodyPr/>
          <a:lstStyle/>
          <a:p>
            <a:fld id="{1F6F058D-01E3-4E9B-900F-EB2008D87DE8}" type="slidenum">
              <a:rPr lang="pt-PT" smtClean="0"/>
              <a:t>24</a:t>
            </a:fld>
            <a:endParaRPr lang="pt-PT"/>
          </a:p>
        </p:txBody>
      </p:sp>
    </p:spTree>
    <p:extLst>
      <p:ext uri="{BB962C8B-B14F-4D97-AF65-F5344CB8AC3E}">
        <p14:creationId xmlns:p14="http://schemas.microsoft.com/office/powerpoint/2010/main" val="78816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77990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76584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43538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D43380-F424-4D84-8C9B-FCF3F923A19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95419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D43380-F424-4D84-8C9B-FCF3F923A193}" type="datetimeFigureOut">
              <a:rPr lang="en-GB" smtClean="0"/>
              <a:t>03/03/2017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67415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D43380-F424-4D84-8C9B-FCF3F923A193}"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2531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D43380-F424-4D84-8C9B-FCF3F923A193}" type="datetimeFigureOut">
              <a:rPr lang="en-GB" smtClean="0"/>
              <a:t>03/03/2017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15511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D43380-F424-4D84-8C9B-FCF3F923A193}" type="datetimeFigureOut">
              <a:rPr lang="en-GB" smtClean="0"/>
              <a:t>03/03/2017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377020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3380-F424-4D84-8C9B-FCF3F923A193}" type="datetimeFigureOut">
              <a:rPr lang="en-GB" smtClean="0"/>
              <a:t>03/03/2017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5961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43380-F424-4D84-8C9B-FCF3F923A193}"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02148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D43380-F424-4D84-8C9B-FCF3F923A193}" type="datetimeFigureOut">
              <a:rPr lang="en-GB" smtClean="0"/>
              <a:t>03/03/2017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B675E-BF00-4E88-9440-D22626D66C03}" type="slidenum">
              <a:rPr lang="en-GB" smtClean="0"/>
              <a:t>‹#›</a:t>
            </a:fld>
            <a:endParaRPr lang="en-GB"/>
          </a:p>
        </p:txBody>
      </p:sp>
    </p:spTree>
    <p:extLst>
      <p:ext uri="{BB962C8B-B14F-4D97-AF65-F5344CB8AC3E}">
        <p14:creationId xmlns:p14="http://schemas.microsoft.com/office/powerpoint/2010/main" val="244413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43380-F424-4D84-8C9B-FCF3F923A193}" type="datetimeFigureOut">
              <a:rPr lang="en-GB" smtClean="0"/>
              <a:t>03/03/2017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B675E-BF00-4E88-9440-D22626D66C03}" type="slidenum">
              <a:rPr lang="en-GB" smtClean="0"/>
              <a:t>‹#›</a:t>
            </a:fld>
            <a:endParaRPr lang="en-GB"/>
          </a:p>
        </p:txBody>
      </p:sp>
    </p:spTree>
    <p:extLst>
      <p:ext uri="{BB962C8B-B14F-4D97-AF65-F5344CB8AC3E}">
        <p14:creationId xmlns:p14="http://schemas.microsoft.com/office/powerpoint/2010/main" val="1642129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8.xml"/><Relationship Id="rId7" Type="http://schemas.openxmlformats.org/officeDocument/2006/relationships/image" Target="../media/image23.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26.png"/><Relationship Id="rId4" Type="http://schemas.openxmlformats.org/officeDocument/2006/relationships/diagramQuickStyle" Target="../diagrams/quickStyle8.xm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pt.wikipedia.org/wiki/Cria%C3%A7%C3%A3o_de_moeda"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boreme.com/post_media/2013/thomas-jefferson-ba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0" y="1221441"/>
            <a:ext cx="13854652" cy="351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0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2675782167"/>
              </p:ext>
            </p:extLst>
          </p:nvPr>
        </p:nvGraphicFramePr>
        <p:xfrm>
          <a:off x="1266126" y="190163"/>
          <a:ext cx="10687754" cy="588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7"/>
          <p:cNvSpPr txBox="1"/>
          <p:nvPr/>
        </p:nvSpPr>
        <p:spPr>
          <a:xfrm>
            <a:off x="750627" y="5396768"/>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750627" y="81280"/>
            <a:ext cx="0" cy="6102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627" y="158829"/>
            <a:ext cx="2039815" cy="646331"/>
          </a:xfrm>
          <a:prstGeom prst="rect">
            <a:avLst/>
          </a:prstGeom>
          <a:noFill/>
        </p:spPr>
        <p:txBody>
          <a:bodyPr wrap="square" rtlCol="0">
            <a:spAutoFit/>
          </a:bodyPr>
          <a:lstStyle/>
          <a:p>
            <a:r>
              <a:rPr lang="pt-PT" b="1" dirty="0"/>
              <a:t>Energy and Complexity</a:t>
            </a:r>
          </a:p>
        </p:txBody>
      </p:sp>
      <p:sp>
        <p:nvSpPr>
          <p:cNvPr id="12" name="Oval 11"/>
          <p:cNvSpPr/>
          <p:nvPr/>
        </p:nvSpPr>
        <p:spPr>
          <a:xfrm>
            <a:off x="11210109" y="903194"/>
            <a:ext cx="743771" cy="743771"/>
          </a:xfrm>
          <a:prstGeom prst="ellipse">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10268626" y="402499"/>
            <a:ext cx="1882966" cy="4330822"/>
            <a:chOff x="8168326" y="1553447"/>
            <a:chExt cx="1882966" cy="4330822"/>
          </a:xfrm>
        </p:grpSpPr>
        <p:sp>
          <p:nvSpPr>
            <p:cNvPr id="14" name="Rectangle 13"/>
            <p:cNvSpPr/>
            <p:nvPr/>
          </p:nvSpPr>
          <p:spPr>
            <a:xfrm>
              <a:off x="8168326" y="1553447"/>
              <a:ext cx="1882966" cy="4330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p:cNvSpPr txBox="1"/>
            <p:nvPr/>
          </p:nvSpPr>
          <p:spPr>
            <a:xfrm>
              <a:off x="8168326" y="1553447"/>
              <a:ext cx="1882966" cy="4330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4109" tIns="0" rIns="0" bIns="0" numCol="1" spcCol="1270" anchor="t" anchorCtr="0">
              <a:noAutofit/>
            </a:bodyPr>
            <a:lstStyle/>
            <a:p>
              <a:pPr marL="0" lvl="0" indent="0" algn="l" defTabSz="844550">
                <a:lnSpc>
                  <a:spcPct val="90000"/>
                </a:lnSpc>
                <a:spcBef>
                  <a:spcPct val="0"/>
                </a:spcBef>
                <a:spcAft>
                  <a:spcPct val="35000"/>
                </a:spcAft>
                <a:buNone/>
              </a:pPr>
              <a:r>
                <a:rPr lang="pt-PT" sz="1900" dirty="0"/>
                <a:t>Digital Money</a:t>
              </a:r>
              <a:endParaRPr lang="pt-PT" sz="1900" kern="1200" dirty="0"/>
            </a:p>
          </p:txBody>
        </p:sp>
      </p:grpSp>
      <p:sp>
        <p:nvSpPr>
          <p:cNvPr id="3" name="TextBox 2"/>
          <p:cNvSpPr txBox="1"/>
          <p:nvPr/>
        </p:nvSpPr>
        <p:spPr>
          <a:xfrm>
            <a:off x="5106270" y="4899149"/>
            <a:ext cx="6817592" cy="707886"/>
          </a:xfrm>
          <a:prstGeom prst="rect">
            <a:avLst/>
          </a:prstGeom>
          <a:noFill/>
        </p:spPr>
        <p:txBody>
          <a:bodyPr wrap="square" rtlCol="0">
            <a:spAutoFit/>
          </a:bodyPr>
          <a:lstStyle/>
          <a:p>
            <a:r>
              <a:rPr lang="en-GB" sz="4000" b="1" dirty="0">
                <a:solidFill>
                  <a:srgbClr val="FF0000"/>
                </a:solidFill>
              </a:rPr>
              <a:t>What’s wrong with this story?</a:t>
            </a:r>
          </a:p>
        </p:txBody>
      </p:sp>
      <p:sp>
        <p:nvSpPr>
          <p:cNvPr id="16" name="Rectangle 15"/>
          <p:cNvSpPr/>
          <p:nvPr/>
        </p:nvSpPr>
        <p:spPr>
          <a:xfrm>
            <a:off x="1453970" y="6333887"/>
            <a:ext cx="1903085" cy="369332"/>
          </a:xfrm>
          <a:prstGeom prst="rect">
            <a:avLst/>
          </a:prstGeom>
        </p:spPr>
        <p:txBody>
          <a:bodyPr wrap="none">
            <a:spAutoFit/>
          </a:bodyPr>
          <a:lstStyle/>
          <a:p>
            <a:r>
              <a:rPr lang="en-GB" dirty="0">
                <a:solidFill>
                  <a:srgbClr val="252525"/>
                </a:solidFill>
                <a:latin typeface="Arial" panose="020B0604020202020204" pitchFamily="34" charset="0"/>
              </a:rPr>
              <a:t>20,000 years BC</a:t>
            </a:r>
            <a:endParaRPr lang="en-GB" dirty="0"/>
          </a:p>
        </p:txBody>
      </p:sp>
      <p:sp>
        <p:nvSpPr>
          <p:cNvPr id="17" name="Rectangle 16"/>
          <p:cNvSpPr/>
          <p:nvPr/>
        </p:nvSpPr>
        <p:spPr>
          <a:xfrm>
            <a:off x="3374943" y="6333887"/>
            <a:ext cx="1774845" cy="369332"/>
          </a:xfrm>
          <a:prstGeom prst="rect">
            <a:avLst/>
          </a:prstGeom>
        </p:spPr>
        <p:txBody>
          <a:bodyPr wrap="none">
            <a:spAutoFit/>
          </a:bodyPr>
          <a:lstStyle/>
          <a:p>
            <a:r>
              <a:rPr lang="en-GB" dirty="0">
                <a:solidFill>
                  <a:srgbClr val="252525"/>
                </a:solidFill>
                <a:latin typeface="Arial" panose="020B0604020202020204" pitchFamily="34" charset="0"/>
              </a:rPr>
              <a:t>3,000 years BC</a:t>
            </a:r>
            <a:endParaRPr lang="en-GB" dirty="0"/>
          </a:p>
        </p:txBody>
      </p:sp>
      <p:sp>
        <p:nvSpPr>
          <p:cNvPr id="18" name="Rectangle 17"/>
          <p:cNvSpPr/>
          <p:nvPr/>
        </p:nvSpPr>
        <p:spPr>
          <a:xfrm>
            <a:off x="5179393"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800 years BC</a:t>
            </a:r>
            <a:endParaRPr lang="en-GB" dirty="0"/>
          </a:p>
        </p:txBody>
      </p:sp>
      <p:sp>
        <p:nvSpPr>
          <p:cNvPr id="19" name="Rectangle 18"/>
          <p:cNvSpPr/>
          <p:nvPr/>
        </p:nvSpPr>
        <p:spPr>
          <a:xfrm>
            <a:off x="6791482"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500 years BC</a:t>
            </a:r>
            <a:endParaRPr lang="en-GB" dirty="0"/>
          </a:p>
        </p:txBody>
      </p:sp>
      <p:sp>
        <p:nvSpPr>
          <p:cNvPr id="20" name="Rectangle 19"/>
          <p:cNvSpPr/>
          <p:nvPr/>
        </p:nvSpPr>
        <p:spPr>
          <a:xfrm>
            <a:off x="8373966" y="6333887"/>
            <a:ext cx="1569725" cy="369332"/>
          </a:xfrm>
          <a:prstGeom prst="rect">
            <a:avLst/>
          </a:prstGeom>
        </p:spPr>
        <p:txBody>
          <a:bodyPr wrap="none">
            <a:spAutoFit/>
          </a:bodyPr>
          <a:lstStyle/>
          <a:p>
            <a:r>
              <a:rPr lang="en-GB" dirty="0">
                <a:solidFill>
                  <a:srgbClr val="252525"/>
                </a:solidFill>
                <a:latin typeface="Arial" panose="020B0604020202020204" pitchFamily="34" charset="0"/>
              </a:rPr>
              <a:t>600 years AD</a:t>
            </a:r>
            <a:endParaRPr lang="en-GB" dirty="0"/>
          </a:p>
        </p:txBody>
      </p:sp>
      <p:sp>
        <p:nvSpPr>
          <p:cNvPr id="21" name="Rectangle 20"/>
          <p:cNvSpPr/>
          <p:nvPr/>
        </p:nvSpPr>
        <p:spPr>
          <a:xfrm>
            <a:off x="10998504" y="6317774"/>
            <a:ext cx="697627" cy="369332"/>
          </a:xfrm>
          <a:prstGeom prst="rect">
            <a:avLst/>
          </a:prstGeom>
        </p:spPr>
        <p:txBody>
          <a:bodyPr wrap="none">
            <a:spAutoFit/>
          </a:bodyPr>
          <a:lstStyle/>
          <a:p>
            <a:r>
              <a:rPr lang="en-GB" dirty="0">
                <a:solidFill>
                  <a:srgbClr val="252525"/>
                </a:solidFill>
                <a:latin typeface="Arial" panose="020B0604020202020204" pitchFamily="34" charset="0"/>
              </a:rPr>
              <a:t>2017</a:t>
            </a:r>
            <a:endParaRPr lang="en-GB" dirty="0"/>
          </a:p>
        </p:txBody>
      </p:sp>
      <p:pic>
        <p:nvPicPr>
          <p:cNvPr id="2" name="Picture 1"/>
          <p:cNvPicPr>
            <a:picLocks noChangeAspect="1"/>
          </p:cNvPicPr>
          <p:nvPr/>
        </p:nvPicPr>
        <p:blipFill>
          <a:blip r:embed="rId7"/>
          <a:stretch>
            <a:fillRect/>
          </a:stretch>
        </p:blipFill>
        <p:spPr>
          <a:xfrm>
            <a:off x="114139" y="69595"/>
            <a:ext cx="4327232" cy="3028284"/>
          </a:xfrm>
          <a:prstGeom prst="rect">
            <a:avLst/>
          </a:prstGeom>
        </p:spPr>
      </p:pic>
    </p:spTree>
    <p:extLst>
      <p:ext uri="{BB962C8B-B14F-4D97-AF65-F5344CB8AC3E}">
        <p14:creationId xmlns:p14="http://schemas.microsoft.com/office/powerpoint/2010/main" val="29011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9302" y="308600"/>
            <a:ext cx="7485017" cy="5632311"/>
          </a:xfrm>
          <a:prstGeom prst="rect">
            <a:avLst/>
          </a:prstGeom>
        </p:spPr>
        <p:txBody>
          <a:bodyPr wrap="square">
            <a:spAutoFit/>
          </a:bodyPr>
          <a:lstStyle/>
          <a:p>
            <a:pPr algn="just"/>
            <a:r>
              <a:rPr lang="en-GB" sz="2400" i="1" dirty="0"/>
              <a:t>All these pieces of paper are, issued with as much solemnity and authority as if they were of pure gold or silver... with these pieces of paper, made as I have described, Kublai Khan causes all payments on his own account to be made; and he makes them to pass current universally over all his kingdoms and provinces and territories, and whithersoever his power and sovereignty extends... and indeed everybody takes them readily, for </a:t>
            </a:r>
            <a:r>
              <a:rPr lang="en-GB" sz="2400" i="1" dirty="0" err="1"/>
              <a:t>wheresoever</a:t>
            </a:r>
            <a:r>
              <a:rPr lang="en-GB" sz="2400" i="1" dirty="0"/>
              <a:t> a person may go throughout the Great </a:t>
            </a:r>
            <a:r>
              <a:rPr lang="en-GB" sz="2400" i="1" dirty="0" err="1"/>
              <a:t>Kaan's</a:t>
            </a:r>
            <a:r>
              <a:rPr lang="en-GB" sz="2400" i="1" dirty="0"/>
              <a:t> dominions he shall find these pieces of paper current, and shall be able to transact all sales and purchases of goods by means of them just as well as if they were coins of pure gold</a:t>
            </a:r>
          </a:p>
          <a:p>
            <a:pPr algn="r"/>
            <a:endParaRPr lang="en-GB" sz="2400" dirty="0"/>
          </a:p>
          <a:p>
            <a:pPr algn="r"/>
            <a:r>
              <a:rPr lang="en-GB" sz="2400" dirty="0"/>
              <a:t>Marco Polo, The Travels of Marco Polo</a:t>
            </a:r>
            <a:endParaRPr lang="en-GB"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30" y="308600"/>
            <a:ext cx="3573361" cy="6230178"/>
          </a:xfrm>
          <a:prstGeom prst="rect">
            <a:avLst/>
          </a:prstGeom>
        </p:spPr>
      </p:pic>
    </p:spTree>
    <p:extLst>
      <p:ext uri="{BB962C8B-B14F-4D97-AF65-F5344CB8AC3E}">
        <p14:creationId xmlns:p14="http://schemas.microsoft.com/office/powerpoint/2010/main" val="277751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4129"/>
            <a:ext cx="7292452" cy="5074785"/>
          </a:xfrm>
          <a:prstGeom prst="rect">
            <a:avLst/>
          </a:prstGeom>
        </p:spPr>
      </p:pic>
      <p:pic>
        <p:nvPicPr>
          <p:cNvPr id="4" name="Picture 3"/>
          <p:cNvPicPr>
            <a:picLocks noChangeAspect="1"/>
          </p:cNvPicPr>
          <p:nvPr/>
        </p:nvPicPr>
        <p:blipFill>
          <a:blip r:embed="rId3"/>
          <a:stretch>
            <a:fillRect/>
          </a:stretch>
        </p:blipFill>
        <p:spPr>
          <a:xfrm>
            <a:off x="6276991" y="1972133"/>
            <a:ext cx="6330117" cy="3993238"/>
          </a:xfrm>
          <a:prstGeom prst="rect">
            <a:avLst/>
          </a:prstGeom>
        </p:spPr>
      </p:pic>
    </p:spTree>
    <p:extLst>
      <p:ext uri="{BB962C8B-B14F-4D97-AF65-F5344CB8AC3E}">
        <p14:creationId xmlns:p14="http://schemas.microsoft.com/office/powerpoint/2010/main" val="39690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143786885"/>
              </p:ext>
            </p:extLst>
          </p:nvPr>
        </p:nvGraphicFramePr>
        <p:xfrm>
          <a:off x="1943349" y="158829"/>
          <a:ext cx="9248392" cy="507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7"/>
          <p:cNvSpPr txBox="1"/>
          <p:nvPr/>
        </p:nvSpPr>
        <p:spPr>
          <a:xfrm>
            <a:off x="1263820" y="4902717"/>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391331" y="6234539"/>
            <a:ext cx="304800" cy="369332"/>
          </a:xfrm>
          <a:prstGeom prst="rect">
            <a:avLst/>
          </a:prstGeom>
          <a:noFill/>
        </p:spPr>
        <p:txBody>
          <a:bodyPr wrap="square" rtlCol="0">
            <a:spAutoFit/>
          </a:bodyPr>
          <a:lstStyle/>
          <a:p>
            <a:r>
              <a:rPr lang="pt-PT" b="1" dirty="0"/>
              <a:t>t</a:t>
            </a:r>
          </a:p>
        </p:txBody>
      </p:sp>
      <p:cxnSp>
        <p:nvCxnSpPr>
          <p:cNvPr id="10" name="Straight Arrow Connector 9"/>
          <p:cNvCxnSpPr/>
          <p:nvPr/>
        </p:nvCxnSpPr>
        <p:spPr>
          <a:xfrm flipV="1">
            <a:off x="750627" y="818708"/>
            <a:ext cx="0" cy="5364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8377" y="817284"/>
            <a:ext cx="2039815" cy="646331"/>
          </a:xfrm>
          <a:prstGeom prst="rect">
            <a:avLst/>
          </a:prstGeom>
          <a:noFill/>
        </p:spPr>
        <p:txBody>
          <a:bodyPr wrap="square" rtlCol="0">
            <a:spAutoFit/>
          </a:bodyPr>
          <a:lstStyle/>
          <a:p>
            <a:r>
              <a:rPr lang="pt-PT" b="1" dirty="0"/>
              <a:t>Energy and Complexity</a:t>
            </a:r>
          </a:p>
        </p:txBody>
      </p:sp>
      <p:pic>
        <p:nvPicPr>
          <p:cNvPr id="12" name="Picture 2" descr="http://calvarychapelabuse.com/wordpress/wp-content/uploads/2013/07/chicken-or-eg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1348" y="649770"/>
            <a:ext cx="4987852" cy="5421578"/>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3"/>
          <p:cNvSpPr txBox="1"/>
          <p:nvPr/>
        </p:nvSpPr>
        <p:spPr>
          <a:xfrm>
            <a:off x="7043718" y="3871665"/>
            <a:ext cx="4652413" cy="2062103"/>
          </a:xfrm>
          <a:prstGeom prst="rect">
            <a:avLst/>
          </a:prstGeom>
          <a:noFill/>
        </p:spPr>
        <p:txBody>
          <a:bodyPr wrap="square" rtlCol="0">
            <a:spAutoFit/>
          </a:bodyPr>
          <a:lstStyle/>
          <a:p>
            <a:pPr algn="ctr"/>
            <a:r>
              <a:rPr lang="en-US" sz="3200" b="1" dirty="0"/>
              <a:t>Gift economy</a:t>
            </a:r>
          </a:p>
          <a:p>
            <a:pPr algn="ctr"/>
            <a:r>
              <a:rPr lang="en-US" sz="3200" b="1" dirty="0"/>
              <a:t>Shared economy</a:t>
            </a:r>
          </a:p>
          <a:p>
            <a:pPr algn="ctr"/>
            <a:r>
              <a:rPr lang="en-US" sz="3200" b="1" dirty="0"/>
              <a:t>Community/familiar economy</a:t>
            </a:r>
          </a:p>
        </p:txBody>
      </p:sp>
    </p:spTree>
    <p:extLst>
      <p:ext uri="{BB962C8B-B14F-4D97-AF65-F5344CB8AC3E}">
        <p14:creationId xmlns:p14="http://schemas.microsoft.com/office/powerpoint/2010/main" val="81099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ção do Número do Diapositivo 8"/>
          <p:cNvSpPr>
            <a:spLocks noGrp="1"/>
          </p:cNvSpPr>
          <p:nvPr>
            <p:ph type="sldNum" sz="quarter" idx="12"/>
          </p:nvPr>
        </p:nvSpPr>
        <p:spPr/>
        <p:txBody>
          <a:bodyPr/>
          <a:lstStyle/>
          <a:p>
            <a:fld id="{7B3DF419-F8DB-41B1-B9F3-A40D66C73AD7}" type="slidenum">
              <a:rPr lang="pt-PT" smtClean="0"/>
              <a:t>14</a:t>
            </a:fld>
            <a:endParaRPr lang="pt-PT"/>
          </a:p>
        </p:txBody>
      </p:sp>
      <p:sp>
        <p:nvSpPr>
          <p:cNvPr id="3" name="Retângulo 2"/>
          <p:cNvSpPr/>
          <p:nvPr/>
        </p:nvSpPr>
        <p:spPr>
          <a:xfrm>
            <a:off x="357727" y="276285"/>
            <a:ext cx="11663916" cy="4031873"/>
          </a:xfrm>
          <a:prstGeom prst="rect">
            <a:avLst/>
          </a:prstGeom>
        </p:spPr>
        <p:txBody>
          <a:bodyPr wrap="square">
            <a:spAutoFit/>
          </a:bodyPr>
          <a:lstStyle/>
          <a:p>
            <a:r>
              <a:rPr lang="en-US" sz="3200" dirty="0"/>
              <a:t>“</a:t>
            </a:r>
            <a:r>
              <a:rPr lang="en-US" sz="3200" i="1" dirty="0"/>
              <a:t>The </a:t>
            </a:r>
            <a:r>
              <a:rPr lang="en-US" sz="3200" i="1" dirty="0" err="1"/>
              <a:t>standart</a:t>
            </a:r>
            <a:r>
              <a:rPr lang="en-US" sz="3200" i="1" dirty="0"/>
              <a:t> economic-history version has little to do with anything we observe when we examine how economic life is actually conducted, in real communities and marketplaces, almost anywhere – where one is much more likely to discover </a:t>
            </a:r>
            <a:r>
              <a:rPr lang="en-US" sz="3200" b="1" i="1" dirty="0"/>
              <a:t>everyone is in debt to everyone else in a dozen different ways</a:t>
            </a:r>
            <a:r>
              <a:rPr lang="en-US" sz="3200" i="1" dirty="0"/>
              <a:t>, and that most transaction take place without the use of currency.” </a:t>
            </a:r>
            <a:r>
              <a:rPr lang="en-US" sz="3200" dirty="0"/>
              <a:t>					</a:t>
            </a:r>
          </a:p>
          <a:p>
            <a:endParaRPr lang="en-US" sz="3200" dirty="0"/>
          </a:p>
          <a:p>
            <a:pPr algn="r"/>
            <a:r>
              <a:rPr lang="en-US" sz="3200" dirty="0"/>
              <a:t>David </a:t>
            </a:r>
            <a:r>
              <a:rPr lang="en-US" sz="3200" dirty="0" err="1"/>
              <a:t>Graeber</a:t>
            </a:r>
            <a:r>
              <a:rPr lang="en-US" sz="3200" dirty="0"/>
              <a:t>, Debt: the first 5000 years</a:t>
            </a:r>
          </a:p>
        </p:txBody>
      </p:sp>
      <p:pic>
        <p:nvPicPr>
          <p:cNvPr id="6146" name="Picture 2" descr="https://upload.wikimedia.org/wikipedia/commons/thumb/f/fe/SAM_PC_1_-_Tally_sticks_1_-_Overview.jpg/1024px-SAM_PC_1_-_Tally_sticks_1_-_Over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1657"/>
            <a:ext cx="4825129" cy="3548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47920" y="6356350"/>
            <a:ext cx="4917440" cy="369332"/>
          </a:xfrm>
          <a:prstGeom prst="rect">
            <a:avLst/>
          </a:prstGeom>
          <a:noFill/>
        </p:spPr>
        <p:txBody>
          <a:bodyPr wrap="square" rtlCol="0">
            <a:spAutoFit/>
          </a:bodyPr>
          <a:lstStyle/>
          <a:p>
            <a:r>
              <a:rPr lang="en-GB" b="1" dirty="0">
                <a:solidFill>
                  <a:schemeClr val="tx2"/>
                </a:solidFill>
              </a:rPr>
              <a:t>Tally sticks – used from 18.000 BC to 1826 AD</a:t>
            </a:r>
          </a:p>
        </p:txBody>
      </p:sp>
    </p:spTree>
    <p:extLst>
      <p:ext uri="{BB962C8B-B14F-4D97-AF65-F5344CB8AC3E}">
        <p14:creationId xmlns:p14="http://schemas.microsoft.com/office/powerpoint/2010/main" val="23343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1651281936"/>
              </p:ext>
            </p:extLst>
          </p:nvPr>
        </p:nvGraphicFramePr>
        <p:xfrm>
          <a:off x="1943349" y="158829"/>
          <a:ext cx="9248392" cy="50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7"/>
          <p:cNvSpPr txBox="1"/>
          <p:nvPr/>
        </p:nvSpPr>
        <p:spPr>
          <a:xfrm>
            <a:off x="1263820" y="4902717"/>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391331" y="6234539"/>
            <a:ext cx="304800" cy="369332"/>
          </a:xfrm>
          <a:prstGeom prst="rect">
            <a:avLst/>
          </a:prstGeom>
          <a:noFill/>
        </p:spPr>
        <p:txBody>
          <a:bodyPr wrap="square" rtlCol="0">
            <a:spAutoFit/>
          </a:bodyPr>
          <a:lstStyle/>
          <a:p>
            <a:r>
              <a:rPr lang="pt-PT" b="1" dirty="0"/>
              <a:t>t</a:t>
            </a:r>
          </a:p>
        </p:txBody>
      </p:sp>
      <p:cxnSp>
        <p:nvCxnSpPr>
          <p:cNvPr id="10" name="Straight Arrow Connector 9"/>
          <p:cNvCxnSpPr/>
          <p:nvPr/>
        </p:nvCxnSpPr>
        <p:spPr>
          <a:xfrm flipV="1">
            <a:off x="750627" y="818708"/>
            <a:ext cx="0" cy="5364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8377" y="817284"/>
            <a:ext cx="2039815" cy="646331"/>
          </a:xfrm>
          <a:prstGeom prst="rect">
            <a:avLst/>
          </a:prstGeom>
          <a:noFill/>
        </p:spPr>
        <p:txBody>
          <a:bodyPr wrap="square" rtlCol="0">
            <a:spAutoFit/>
          </a:bodyPr>
          <a:lstStyle/>
          <a:p>
            <a:r>
              <a:rPr lang="pt-PT" b="1" dirty="0"/>
              <a:t>Energy and Complexity</a:t>
            </a:r>
          </a:p>
        </p:txBody>
      </p:sp>
      <p:sp>
        <p:nvSpPr>
          <p:cNvPr id="9" name="Retângulo 3"/>
          <p:cNvSpPr/>
          <p:nvPr/>
        </p:nvSpPr>
        <p:spPr>
          <a:xfrm>
            <a:off x="5567680" y="3563889"/>
            <a:ext cx="6559033" cy="2677656"/>
          </a:xfrm>
          <a:prstGeom prst="rect">
            <a:avLst/>
          </a:prstGeom>
        </p:spPr>
        <p:txBody>
          <a:bodyPr wrap="square">
            <a:spAutoFit/>
          </a:bodyPr>
          <a:lstStyle/>
          <a:p>
            <a:r>
              <a:rPr lang="en-US" sz="2800" i="1" dirty="0">
                <a:latin typeface="Calibri" panose="020F0502020204030204" pitchFamily="34" charset="0"/>
                <a:ea typeface="Calibri" panose="020F0502020204030204" pitchFamily="34" charset="0"/>
                <a:cs typeface="Times New Roman" panose="02020603050405020304" pitchFamily="18" charset="0"/>
              </a:rPr>
              <a:t>“</a:t>
            </a:r>
            <a:r>
              <a:rPr lang="en-US" sz="2800" b="1" i="1" dirty="0">
                <a:latin typeface="Calibri" panose="020F0502020204030204" pitchFamily="34" charset="0"/>
                <a:ea typeface="Calibri" panose="020F0502020204030204" pitchFamily="34" charset="0"/>
                <a:cs typeface="Times New Roman" panose="02020603050405020304" pitchFamily="18" charset="0"/>
              </a:rPr>
              <a:t>No example of a barter economy, pure and simple, has ever been described</a:t>
            </a:r>
            <a:r>
              <a:rPr lang="en-US" sz="2800" i="1" dirty="0">
                <a:latin typeface="Calibri" panose="020F0502020204030204" pitchFamily="34" charset="0"/>
                <a:ea typeface="Calibri" panose="020F0502020204030204" pitchFamily="34" charset="0"/>
                <a:cs typeface="Times New Roman" panose="02020603050405020304" pitchFamily="18" charset="0"/>
              </a:rPr>
              <a:t>, let alone the emergence from it of money; all available ethnography suggests that there never has been such a thing.” </a:t>
            </a:r>
            <a:r>
              <a:rPr lang="en-US" sz="2800" dirty="0">
                <a:latin typeface="Calibri" panose="020F0502020204030204" pitchFamily="34" charset="0"/>
                <a:ea typeface="Calibri" panose="020F0502020204030204" pitchFamily="34" charset="0"/>
                <a:cs typeface="Times New Roman" panose="02020603050405020304" pitchFamily="18" charset="0"/>
              </a:rPr>
              <a:t>Caroline Humphrey</a:t>
            </a:r>
          </a:p>
        </p:txBody>
      </p:sp>
    </p:spTree>
    <p:extLst>
      <p:ext uri="{BB962C8B-B14F-4D97-AF65-F5344CB8AC3E}">
        <p14:creationId xmlns:p14="http://schemas.microsoft.com/office/powerpoint/2010/main" val="33057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4129"/>
            <a:ext cx="7292452" cy="5074785"/>
          </a:xfrm>
          <a:prstGeom prst="rect">
            <a:avLst/>
          </a:prstGeom>
        </p:spPr>
      </p:pic>
      <p:pic>
        <p:nvPicPr>
          <p:cNvPr id="4" name="Picture 3"/>
          <p:cNvPicPr>
            <a:picLocks noChangeAspect="1"/>
          </p:cNvPicPr>
          <p:nvPr/>
        </p:nvPicPr>
        <p:blipFill>
          <a:blip r:embed="rId3"/>
          <a:stretch>
            <a:fillRect/>
          </a:stretch>
        </p:blipFill>
        <p:spPr>
          <a:xfrm>
            <a:off x="6276991" y="1972133"/>
            <a:ext cx="6330117" cy="3993238"/>
          </a:xfrm>
          <a:prstGeom prst="rect">
            <a:avLst/>
          </a:prstGeom>
        </p:spPr>
      </p:pic>
      <p:cxnSp>
        <p:nvCxnSpPr>
          <p:cNvPr id="5" name="Straight Connector 4"/>
          <p:cNvCxnSpPr/>
          <p:nvPr/>
        </p:nvCxnSpPr>
        <p:spPr>
          <a:xfrm>
            <a:off x="619760" y="2235200"/>
            <a:ext cx="1300480" cy="12598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50240" y="2174240"/>
            <a:ext cx="1198880" cy="12903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75920" y="3923210"/>
            <a:ext cx="3088640" cy="228454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8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58504" y="583233"/>
          <a:ext cx="11822964" cy="6175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67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history of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6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p:cNvSpPr txBox="1"/>
          <p:nvPr/>
        </p:nvSpPr>
        <p:spPr>
          <a:xfrm>
            <a:off x="1219200" y="4919008"/>
            <a:ext cx="10972800" cy="1938992"/>
          </a:xfrm>
          <a:prstGeom prst="rect">
            <a:avLst/>
          </a:prstGeom>
          <a:solidFill>
            <a:schemeClr val="tx2">
              <a:alpha val="64000"/>
            </a:schemeClr>
          </a:solidFill>
        </p:spPr>
        <p:txBody>
          <a:bodyPr wrap="square" rtlCol="0">
            <a:spAutoFit/>
          </a:bodyPr>
          <a:lstStyle/>
          <a:p>
            <a:r>
              <a:rPr lang="en-GB" sz="6000" b="1" dirty="0"/>
              <a:t>Who issues money? </a:t>
            </a:r>
          </a:p>
          <a:p>
            <a:r>
              <a:rPr lang="en-GB" sz="6000" b="1" dirty="0"/>
              <a:t>Who controls money circulation?</a:t>
            </a:r>
          </a:p>
        </p:txBody>
      </p:sp>
    </p:spTree>
    <p:extLst>
      <p:ext uri="{BB962C8B-B14F-4D97-AF65-F5344CB8AC3E}">
        <p14:creationId xmlns:p14="http://schemas.microsoft.com/office/powerpoint/2010/main" val="2912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azquotes.com/picture-quotes/quote-let-me-issue-and-control-a-nation-s-money-and-i-care-not-who-writes-the-laws-mayer-amschel-rothschild-52-7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48" y="247556"/>
            <a:ext cx="11912111" cy="56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9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 y="404949"/>
            <a:ext cx="12035246" cy="2677656"/>
          </a:xfrm>
          <a:prstGeom prst="rect">
            <a:avLst/>
          </a:prstGeom>
          <a:noFill/>
        </p:spPr>
        <p:txBody>
          <a:bodyPr wrap="square" rtlCol="0">
            <a:spAutoFit/>
          </a:bodyPr>
          <a:lstStyle/>
          <a:p>
            <a:r>
              <a:rPr lang="en-GB" sz="2800" dirty="0"/>
              <a:t>1833 – Bank notes as Legal Tender during peace time in the British Empire</a:t>
            </a:r>
          </a:p>
          <a:p>
            <a:r>
              <a:rPr lang="en-GB" sz="2800" dirty="0"/>
              <a:t>1844 – Bank of England has the monopoly of bank note issuing</a:t>
            </a:r>
          </a:p>
          <a:p>
            <a:r>
              <a:rPr lang="en-GB" sz="2800" dirty="0"/>
              <a:t>1944 – Bretton Woods, world goes back to the Gold standard having the US dollar as an intermediary</a:t>
            </a:r>
          </a:p>
          <a:p>
            <a:r>
              <a:rPr lang="en-GB" sz="2800" dirty="0"/>
              <a:t>1970 – US goes off the Gold standard, floating currencies era begins</a:t>
            </a:r>
          </a:p>
          <a:p>
            <a:r>
              <a:rPr lang="en-GB" sz="2800" dirty="0"/>
              <a:t>1973 and 1975 – “Oil for dollars” gives birth to the Petrodollar system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7406"/>
            <a:ext cx="5252720" cy="15758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630" y="5051424"/>
            <a:ext cx="5500370" cy="1650111"/>
          </a:xfrm>
          <a:prstGeom prst="rect">
            <a:avLst/>
          </a:prstGeom>
        </p:spPr>
      </p:pic>
      <p:pic>
        <p:nvPicPr>
          <p:cNvPr id="7170" name="Picture 2" descr="PETRODOLLAR DEFINITION | The money that oil exporting nations receive from selling their oil which is then deposited into Western bank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7325" y="1955800"/>
            <a:ext cx="16573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801329210"/>
              </p:ext>
            </p:extLst>
          </p:nvPr>
        </p:nvGraphicFramePr>
        <p:xfrm>
          <a:off x="400237" y="1497500"/>
          <a:ext cx="692151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7" descr="moedas_euro_2.jpg"/>
          <p:cNvPicPr>
            <a:picLocks noChangeAspect="1"/>
          </p:cNvPicPr>
          <p:nvPr/>
        </p:nvPicPr>
        <p:blipFill>
          <a:blip r:embed="rId7" cstate="print"/>
          <a:stretch>
            <a:fillRect/>
          </a:stretch>
        </p:blipFill>
        <p:spPr>
          <a:xfrm>
            <a:off x="8244949" y="1416220"/>
            <a:ext cx="2305355" cy="1544588"/>
          </a:xfrm>
          <a:prstGeom prst="rect">
            <a:avLst/>
          </a:prstGeom>
        </p:spPr>
      </p:pic>
      <p:pic>
        <p:nvPicPr>
          <p:cNvPr id="6" name="Imagem 8" descr="m=\frac1R"/>
          <p:cNvPicPr/>
          <p:nvPr/>
        </p:nvPicPr>
        <p:blipFill>
          <a:blip r:embed="rId8" cstate="print"/>
          <a:srcRect/>
          <a:stretch>
            <a:fillRect/>
          </a:stretch>
        </p:blipFill>
        <p:spPr bwMode="auto">
          <a:xfrm>
            <a:off x="7763753" y="3226225"/>
            <a:ext cx="1224136" cy="606549"/>
          </a:xfrm>
          <a:prstGeom prst="rect">
            <a:avLst/>
          </a:prstGeom>
          <a:noFill/>
          <a:ln w="9525">
            <a:noFill/>
            <a:miter lim="800000"/>
            <a:headEnd/>
            <a:tailEnd/>
          </a:ln>
        </p:spPr>
      </p:pic>
      <p:pic>
        <p:nvPicPr>
          <p:cNvPr id="7" name="Imagem 9" descr="m=\frac{(1+Drenagem)}{(Drenagem + Taxa de reserva preferida)}"/>
          <p:cNvPicPr/>
          <p:nvPr/>
        </p:nvPicPr>
        <p:blipFill>
          <a:blip r:embed="rId9" cstate="print"/>
          <a:srcRect/>
          <a:stretch>
            <a:fillRect/>
          </a:stretch>
        </p:blipFill>
        <p:spPr bwMode="auto">
          <a:xfrm>
            <a:off x="9241386" y="3264895"/>
            <a:ext cx="2617835" cy="529208"/>
          </a:xfrm>
          <a:prstGeom prst="rect">
            <a:avLst/>
          </a:prstGeom>
          <a:noFill/>
          <a:ln w="9525">
            <a:noFill/>
            <a:miter lim="800000"/>
            <a:headEnd/>
            <a:tailEnd/>
          </a:ln>
        </p:spPr>
      </p:pic>
      <p:pic>
        <p:nvPicPr>
          <p:cNvPr id="8194" name="Picture 2" descr="Resultado de imagem para moeda cunh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3753" y="4267200"/>
            <a:ext cx="3690628" cy="190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1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6"/>
          <p:cNvGraphicFramePr>
            <a:graphicFrameLocks noGrp="1"/>
          </p:cNvGraphicFramePr>
          <p:nvPr>
            <p:extLst/>
          </p:nvPr>
        </p:nvGraphicFramePr>
        <p:xfrm>
          <a:off x="1919937" y="97351"/>
          <a:ext cx="8936952" cy="6840401"/>
        </p:xfrm>
        <a:graphic>
          <a:graphicData uri="http://schemas.openxmlformats.org/drawingml/2006/table">
            <a:tbl>
              <a:tblPr/>
              <a:tblGrid>
                <a:gridCol w="1408996">
                  <a:extLst>
                    <a:ext uri="{9D8B030D-6E8A-4147-A177-3AD203B41FA5}">
                      <a16:colId xmlns:a16="http://schemas.microsoft.com/office/drawing/2014/main" val="20000"/>
                    </a:ext>
                  </a:extLst>
                </a:gridCol>
                <a:gridCol w="2465744">
                  <a:extLst>
                    <a:ext uri="{9D8B030D-6E8A-4147-A177-3AD203B41FA5}">
                      <a16:colId xmlns:a16="http://schemas.microsoft.com/office/drawing/2014/main" val="20001"/>
                    </a:ext>
                  </a:extLst>
                </a:gridCol>
                <a:gridCol w="2465744">
                  <a:extLst>
                    <a:ext uri="{9D8B030D-6E8A-4147-A177-3AD203B41FA5}">
                      <a16:colId xmlns:a16="http://schemas.microsoft.com/office/drawing/2014/main" val="20002"/>
                    </a:ext>
                  </a:extLst>
                </a:gridCol>
                <a:gridCol w="2465744">
                  <a:extLst>
                    <a:ext uri="{9D8B030D-6E8A-4147-A177-3AD203B41FA5}">
                      <a16:colId xmlns:a16="http://schemas.microsoft.com/office/drawing/2014/main" val="20003"/>
                    </a:ext>
                  </a:extLst>
                </a:gridCol>
                <a:gridCol w="130724">
                  <a:extLst>
                    <a:ext uri="{9D8B030D-6E8A-4147-A177-3AD203B41FA5}">
                      <a16:colId xmlns:a16="http://schemas.microsoft.com/office/drawing/2014/main" val="20004"/>
                    </a:ext>
                  </a:extLst>
                </a:gridCol>
              </a:tblGrid>
              <a:tr h="373234">
                <a:tc gridSpan="5">
                  <a:txBody>
                    <a:bodyPr/>
                    <a:lstStyle/>
                    <a:p>
                      <a:pPr algn="ctr">
                        <a:lnSpc>
                          <a:spcPts val="1425"/>
                        </a:lnSpc>
                        <a:spcBef>
                          <a:spcPts val="1200"/>
                        </a:spcBef>
                        <a:spcAft>
                          <a:spcPts val="1200"/>
                        </a:spcAft>
                      </a:pPr>
                      <a:r>
                        <a:rPr lang="pt-PT" sz="1400" b="1" dirty="0">
                          <a:solidFill>
                            <a:srgbClr val="000000"/>
                          </a:solidFill>
                          <a:latin typeface="Arial"/>
                          <a:ea typeface="Calibri"/>
                          <a:cs typeface="Times New Roman"/>
                        </a:rPr>
                        <a:t>Tabela:</a:t>
                      </a:r>
                      <a:r>
                        <a:rPr lang="pt-PT" sz="1400" b="1" u="sng" baseline="30000" dirty="0">
                          <a:solidFill>
                            <a:srgbClr val="0B0080"/>
                          </a:solidFill>
                          <a:latin typeface="Arial"/>
                          <a:ea typeface="Calibri"/>
                          <a:cs typeface="Times New Roman"/>
                          <a:hlinkClick r:id="rId2"/>
                        </a:rPr>
                        <a:t>[5]</a:t>
                      </a:r>
                      <a:r>
                        <a:rPr lang="pt-PT" sz="1400" b="1" dirty="0">
                          <a:solidFill>
                            <a:srgbClr val="000000"/>
                          </a:solidFill>
                          <a:latin typeface="Arial"/>
                          <a:ea typeface="Calibri"/>
                          <a:cs typeface="Times New Roman"/>
                        </a:rPr>
                        <a:t> Sistema de empréstimo com reserva fracionada, passando por 10 ciclos com uma taxa de reserva em 20%</a:t>
                      </a:r>
                      <a:r>
                        <a:rPr lang="pt-PT" sz="1400" b="1" u="sng" baseline="30000" dirty="0">
                          <a:solidFill>
                            <a:srgbClr val="0B0080"/>
                          </a:solidFill>
                          <a:latin typeface="Arial"/>
                          <a:ea typeface="Calibri"/>
                          <a:cs typeface="Times New Roman"/>
                          <a:hlinkClick r:id="rId2"/>
                        </a:rPr>
                        <a:t>[2][6][7]</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2F2F2"/>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0000"/>
                  </a:ext>
                </a:extLst>
              </a:tr>
              <a:tr h="373234">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banco individual</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quantidade depositada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quantidade emprestada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reservas</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00AA00"/>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B</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64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C</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64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51.20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12.80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D</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51.20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40.96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10.24</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E</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40.96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32.77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8.19</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F</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32.77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26.21</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6.55</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G</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26.21</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20.97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5.24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H</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20.97</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16.78</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4.19</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I</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16.78</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13.42</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3.36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J</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13.42</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10.74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2.68</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1"/>
                  </a:ext>
                </a:extLst>
              </a:tr>
              <a:tr h="299307">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K</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10.74</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0000"/>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2"/>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reservas totais:</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3"/>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89.26</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0000"/>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4"/>
                  </a:ext>
                </a:extLst>
              </a:tr>
              <a:tr h="648609">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total depositado:</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total emprestado:</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reservas totais + a ultima quantidade depositada:</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5"/>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100</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00AA00"/>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6"/>
                  </a:ext>
                </a:extLst>
              </a:tr>
              <a:tr h="227354">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7"/>
                  </a:ext>
                </a:extLst>
              </a:tr>
              <a:tr h="648609">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dinheiro comercial criado + dinheiro do banco central:</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dinheiro do banco comercial criado:</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b="1">
                          <a:solidFill>
                            <a:srgbClr val="000000"/>
                          </a:solidFill>
                          <a:latin typeface="Arial"/>
                          <a:ea typeface="Calibri"/>
                          <a:cs typeface="Times New Roman"/>
                        </a:rPr>
                        <a:t>dinheiro do banco central:</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nSpc>
                          <a:spcPct val="115000"/>
                        </a:lnSpc>
                      </a:pPr>
                      <a:endParaRPr lang="pt-PT" sz="140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8"/>
                  </a:ext>
                </a:extLst>
              </a:tr>
              <a:tr h="299307">
                <a:tc>
                  <a:txBody>
                    <a:bodyPr/>
                    <a:lstStyle/>
                    <a:p>
                      <a:pPr>
                        <a:lnSpc>
                          <a:spcPct val="115000"/>
                        </a:lnSpc>
                      </a:pPr>
                      <a:endParaRPr lang="pt-PT" sz="1400">
                        <a:latin typeface="Calibri"/>
                        <a:ea typeface="Times New Roman"/>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457.05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a:solidFill>
                            <a:srgbClr val="000000"/>
                          </a:solidFill>
                          <a:latin typeface="Arial"/>
                          <a:ea typeface="Calibri"/>
                          <a:cs typeface="Times New Roman"/>
                        </a:rPr>
                        <a:t>357.05</a:t>
                      </a:r>
                      <a:endParaRPr lang="pt-PT" sz="140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99CCFF"/>
                    </a:solidFill>
                  </a:tcPr>
                </a:tc>
                <a:tc>
                  <a:txBody>
                    <a:bodyPr/>
                    <a:lstStyle/>
                    <a:p>
                      <a:pPr algn="ctr">
                        <a:lnSpc>
                          <a:spcPts val="1425"/>
                        </a:lnSpc>
                        <a:spcBef>
                          <a:spcPts val="1200"/>
                        </a:spcBef>
                        <a:spcAft>
                          <a:spcPts val="1200"/>
                        </a:spcAft>
                      </a:pPr>
                      <a:r>
                        <a:rPr lang="pt-PT" sz="1400" dirty="0">
                          <a:solidFill>
                            <a:srgbClr val="000000"/>
                          </a:solidFill>
                          <a:latin typeface="Arial"/>
                          <a:ea typeface="Calibri"/>
                          <a:cs typeface="Times New Roman"/>
                        </a:rPr>
                        <a:t>100</a:t>
                      </a:r>
                      <a:endParaRPr lang="pt-PT" sz="1400" dirty="0">
                        <a:latin typeface="Calibri"/>
                        <a:ea typeface="Calibri"/>
                        <a:cs typeface="Times New Roman"/>
                      </a:endParaRPr>
                    </a:p>
                  </a:txBody>
                  <a:tcPr marL="19845" marR="19845" marT="19845" marB="19845"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00AA00"/>
                    </a:solidFill>
                  </a:tcPr>
                </a:tc>
                <a:tc>
                  <a:txBody>
                    <a:bodyPr/>
                    <a:lstStyle/>
                    <a:p>
                      <a:pPr>
                        <a:lnSpc>
                          <a:spcPct val="115000"/>
                        </a:lnSpc>
                      </a:pPr>
                      <a:endParaRPr lang="pt-PT" sz="1400" dirty="0">
                        <a:latin typeface="Calibri"/>
                        <a:ea typeface="Times New Roman"/>
                        <a:cs typeface="Times New Roman"/>
                      </a:endParaRPr>
                    </a:p>
                  </a:txBody>
                  <a:tcPr marL="6201" marR="6201" marT="6201" marB="6201"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a:noFill/>
                    </a:lnT>
                    <a:lnB w="12700" cap="flat" cmpd="sng" algn="ctr">
                      <a:solidFill>
                        <a:srgbClr val="AAAAAA"/>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19" y="0"/>
            <a:ext cx="8947162" cy="6858000"/>
          </a:xfrm>
          <a:prstGeom prst="rect">
            <a:avLst/>
          </a:prstGeom>
        </p:spPr>
      </p:pic>
    </p:spTree>
    <p:extLst>
      <p:ext uri="{BB962C8B-B14F-4D97-AF65-F5344CB8AC3E}">
        <p14:creationId xmlns:p14="http://schemas.microsoft.com/office/powerpoint/2010/main" val="23008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59476" y="838718"/>
            <a:ext cx="3030069" cy="5632311"/>
          </a:xfrm>
          <a:prstGeom prst="rect">
            <a:avLst/>
          </a:prstGeom>
          <a:noFill/>
        </p:spPr>
        <p:txBody>
          <a:bodyPr wrap="square" rtlCol="0">
            <a:spAutoFit/>
          </a:bodyPr>
          <a:lstStyle/>
          <a:p>
            <a:r>
              <a:rPr lang="pt-PT" sz="3600" b="1" dirty="0"/>
              <a:t>UK </a:t>
            </a:r>
          </a:p>
          <a:p>
            <a:r>
              <a:rPr lang="pt-PT" sz="3600" b="1" dirty="0"/>
              <a:t>Reserve ratio</a:t>
            </a:r>
          </a:p>
          <a:p>
            <a:endParaRPr lang="pt-PT" sz="3600" dirty="0"/>
          </a:p>
          <a:p>
            <a:r>
              <a:rPr lang="pt-PT" sz="3600" dirty="0"/>
              <a:t>1850: 60%</a:t>
            </a:r>
          </a:p>
          <a:p>
            <a:endParaRPr lang="pt-PT" sz="3600" dirty="0"/>
          </a:p>
          <a:p>
            <a:r>
              <a:rPr lang="pt-PT" sz="3600" dirty="0"/>
              <a:t>1947: 32%</a:t>
            </a:r>
          </a:p>
          <a:p>
            <a:endParaRPr lang="pt-PT" sz="3600" dirty="0"/>
          </a:p>
          <a:p>
            <a:r>
              <a:rPr lang="pt-PT" sz="3600" dirty="0"/>
              <a:t>1971: 12,5 %</a:t>
            </a:r>
          </a:p>
          <a:p>
            <a:endParaRPr lang="pt-PT" sz="3600" dirty="0"/>
          </a:p>
          <a:p>
            <a:r>
              <a:rPr lang="pt-PT" sz="3600" dirty="0"/>
              <a:t>1980: 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31" y="838718"/>
            <a:ext cx="8778217" cy="5142936"/>
          </a:xfrm>
          <a:prstGeom prst="rect">
            <a:avLst/>
          </a:prstGeom>
        </p:spPr>
      </p:pic>
    </p:spTree>
    <p:extLst>
      <p:ext uri="{BB962C8B-B14F-4D97-AF65-F5344CB8AC3E}">
        <p14:creationId xmlns:p14="http://schemas.microsoft.com/office/powerpoint/2010/main" val="56846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9720" y="2830829"/>
            <a:ext cx="2026024" cy="1569660"/>
          </a:xfrm>
          <a:prstGeom prst="rect">
            <a:avLst/>
          </a:prstGeom>
          <a:noFill/>
        </p:spPr>
        <p:txBody>
          <a:bodyPr wrap="square" rtlCol="0">
            <a:spAutoFit/>
          </a:bodyPr>
          <a:lstStyle/>
          <a:p>
            <a:r>
              <a:rPr lang="pt-PT" sz="9600" b="1" dirty="0"/>
              <a:t>1%</a:t>
            </a:r>
          </a:p>
        </p:txBody>
      </p:sp>
      <p:sp>
        <p:nvSpPr>
          <p:cNvPr id="4" name="Rectangle 3"/>
          <p:cNvSpPr/>
          <p:nvPr/>
        </p:nvSpPr>
        <p:spPr>
          <a:xfrm>
            <a:off x="4626229" y="1655788"/>
            <a:ext cx="6839629" cy="646331"/>
          </a:xfrm>
          <a:prstGeom prst="rect">
            <a:avLst/>
          </a:prstGeom>
        </p:spPr>
        <p:txBody>
          <a:bodyPr wrap="none">
            <a:spAutoFit/>
          </a:bodyPr>
          <a:lstStyle/>
          <a:p>
            <a:r>
              <a:rPr lang="en-US" sz="3600" b="1" dirty="0"/>
              <a:t>Basel III</a:t>
            </a:r>
            <a:r>
              <a:rPr lang="en-US" sz="3600" dirty="0"/>
              <a:t> (or the </a:t>
            </a:r>
            <a:r>
              <a:rPr lang="en-US" sz="3600" b="1" dirty="0"/>
              <a:t>Third Basel Accord</a:t>
            </a:r>
            <a:r>
              <a:rPr lang="en-US" sz="3600" dirty="0"/>
              <a:t>)</a:t>
            </a:r>
            <a:endParaRPr lang="pt-PT" sz="3600" dirty="0"/>
          </a:p>
        </p:txBody>
      </p:sp>
      <p:pic>
        <p:nvPicPr>
          <p:cNvPr id="8194" name="Picture 2" descr=" \frac{\mbox{CET1}}{\mbox{RWAs}} \geq 4.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354" y="2923838"/>
            <a:ext cx="4019151" cy="138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618"/>
            <a:ext cx="5596515" cy="61468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514" y="873759"/>
            <a:ext cx="6595485" cy="4945017"/>
          </a:xfrm>
          <a:prstGeom prst="rect">
            <a:avLst/>
          </a:prstGeom>
        </p:spPr>
      </p:pic>
    </p:spTree>
    <p:extLst>
      <p:ext uri="{BB962C8B-B14F-4D97-AF65-F5344CB8AC3E}">
        <p14:creationId xmlns:p14="http://schemas.microsoft.com/office/powerpoint/2010/main" val="18823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86906" y="419333"/>
            <a:ext cx="4212468" cy="4893647"/>
          </a:xfrm>
          <a:prstGeom prst="rect">
            <a:avLst/>
          </a:prstGeom>
          <a:noFill/>
        </p:spPr>
        <p:txBody>
          <a:bodyPr wrap="square" rtlCol="0">
            <a:spAutoFit/>
          </a:bodyPr>
          <a:lstStyle/>
          <a:p>
            <a:r>
              <a:rPr lang="pt-PT" sz="2400" b="1" dirty="0"/>
              <a:t>Who controls money?</a:t>
            </a:r>
          </a:p>
          <a:p>
            <a:endParaRPr lang="pt-PT" sz="2400" dirty="0"/>
          </a:p>
          <a:p>
            <a:endParaRPr lang="pt-PT" sz="2400" dirty="0"/>
          </a:p>
          <a:p>
            <a:endParaRPr lang="pt-PT" sz="2400" dirty="0"/>
          </a:p>
          <a:p>
            <a:r>
              <a:rPr lang="pt-PT" sz="2400" dirty="0"/>
              <a:t>State?</a:t>
            </a:r>
          </a:p>
          <a:p>
            <a:endParaRPr lang="pt-PT" sz="2400" dirty="0"/>
          </a:p>
          <a:p>
            <a:r>
              <a:rPr lang="pt-PT" sz="2400" dirty="0"/>
              <a:t>People?</a:t>
            </a:r>
          </a:p>
          <a:p>
            <a:endParaRPr lang="pt-PT" sz="2400" dirty="0"/>
          </a:p>
          <a:p>
            <a:r>
              <a:rPr lang="pt-PT" sz="2400" dirty="0"/>
              <a:t>Parlament?</a:t>
            </a:r>
          </a:p>
          <a:p>
            <a:endParaRPr lang="pt-PT" sz="2400" dirty="0"/>
          </a:p>
          <a:p>
            <a:r>
              <a:rPr lang="pt-PT" sz="2400" dirty="0"/>
              <a:t>King?</a:t>
            </a:r>
          </a:p>
          <a:p>
            <a:endParaRPr lang="pt-PT" sz="2400" dirty="0"/>
          </a:p>
          <a:p>
            <a:r>
              <a:rPr lang="pt-PT" sz="2400" dirty="0"/>
              <a:t>Efficient markets?</a:t>
            </a:r>
          </a:p>
        </p:txBody>
      </p:sp>
      <p:pic>
        <p:nvPicPr>
          <p:cNvPr id="12290" name="Picture 2" descr="http://www.anh-usa.org/wp-content/uploads/2010/09/wr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768" y="1484785"/>
            <a:ext cx="44958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2.gstatic.com/images?q=tbn:ANd9GcTE_qbWPEX5GQzrHh8ola4OD6APiKmy3ITlTmxw5WECdjW0tk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950" y="623343"/>
            <a:ext cx="3084591" cy="139320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0.gstatic.com/images?q=tbn:ANd9GcReGwZhxTiUj-7kQLdO8HVHAkLqSvwMVUldYhQe4hh7qGTQLjzW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620" y="2469152"/>
            <a:ext cx="3545763" cy="94460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encrypted-tbn1.gstatic.com/images?q=tbn:ANd9GcRUu2h9eK65DkGiAF8ptPOXTz4n7ciI3HZI7PpdgCR4_qwjZum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6950" y="3736471"/>
            <a:ext cx="3324889" cy="1123907"/>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s://encrypted-tbn0.gstatic.com/images?q=tbn:ANd9GcTT4ZPUJaspPn4oMeesF5NTnZSZD44uCBdygojpje3gQ3OjjVugf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9871" y="5312980"/>
            <a:ext cx="4151717" cy="86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8"/>
                                        </p:tgtEl>
                                        <p:attrNameLst>
                                          <p:attrName>style.visibility</p:attrName>
                                        </p:attrNameLst>
                                      </p:cBhvr>
                                      <p:to>
                                        <p:strVal val="visible"/>
                                      </p:to>
                                    </p:set>
                                    <p:animEffect transition="in" filter="fade">
                                      <p:cBhvr>
                                        <p:cTn id="9" dur="500"/>
                                        <p:tgtEl>
                                          <p:spTgt spid="12298"/>
                                        </p:tgtEl>
                                      </p:cBhvr>
                                    </p:animEffect>
                                  </p:childTnLst>
                                </p:cTn>
                              </p:par>
                              <p:par>
                                <p:cTn id="10" presetID="10" presetClass="entr" presetSubtype="0" fill="hold" nodeType="with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500"/>
                                        <p:tgtEl>
                                          <p:spTgt spid="12296"/>
                                        </p:tgtEl>
                                      </p:cBhvr>
                                    </p:animEffect>
                                  </p:childTnLst>
                                </p:cTn>
                              </p:par>
                              <p:par>
                                <p:cTn id="13" presetID="10" presetClass="entr" presetSubtype="0" fill="hold" nodeType="with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fade">
                                      <p:cBhvr>
                                        <p:cTn id="15" dur="500"/>
                                        <p:tgtEl>
                                          <p:spTgt spid="12294"/>
                                        </p:tgtEl>
                                      </p:cBhvr>
                                    </p:animEffect>
                                  </p:childTnLst>
                                </p:cTn>
                              </p:par>
                              <p:par>
                                <p:cTn id="16" presetID="10" presetClass="entr" presetSubtype="0"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fade">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28" y="448265"/>
            <a:ext cx="10629954" cy="5727297"/>
          </a:xfrm>
          <a:prstGeom prst="rect">
            <a:avLst/>
          </a:prstGeom>
        </p:spPr>
      </p:pic>
    </p:spTree>
    <p:extLst>
      <p:ext uri="{BB962C8B-B14F-4D97-AF65-F5344CB8AC3E}">
        <p14:creationId xmlns:p14="http://schemas.microsoft.com/office/powerpoint/2010/main" val="249427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42015" y="2128201"/>
            <a:ext cx="2088232" cy="2585323"/>
          </a:xfrm>
          <a:prstGeom prst="rect">
            <a:avLst/>
          </a:prstGeom>
          <a:noFill/>
        </p:spPr>
        <p:txBody>
          <a:bodyPr wrap="square" rtlCol="0">
            <a:spAutoFit/>
          </a:bodyPr>
          <a:lstStyle/>
          <a:p>
            <a:r>
              <a:rPr lang="pt-PT" sz="5400" dirty="0"/>
              <a:t>A: 8%				</a:t>
            </a:r>
          </a:p>
        </p:txBody>
      </p:sp>
      <p:sp>
        <p:nvSpPr>
          <p:cNvPr id="3" name="CaixaDeTexto 2"/>
          <p:cNvSpPr txBox="1"/>
          <p:nvPr/>
        </p:nvSpPr>
        <p:spPr>
          <a:xfrm>
            <a:off x="2842016" y="3608740"/>
            <a:ext cx="2101857" cy="1754326"/>
          </a:xfrm>
          <a:prstGeom prst="rect">
            <a:avLst/>
          </a:prstGeom>
          <a:noFill/>
        </p:spPr>
        <p:txBody>
          <a:bodyPr wrap="none" rtlCol="0">
            <a:spAutoFit/>
          </a:bodyPr>
          <a:lstStyle/>
          <a:p>
            <a:r>
              <a:rPr lang="pt-PT" sz="5400" dirty="0"/>
              <a:t>B: 22%</a:t>
            </a:r>
          </a:p>
          <a:p>
            <a:endParaRPr lang="pt-PT" sz="5400" dirty="0"/>
          </a:p>
        </p:txBody>
      </p:sp>
      <p:sp>
        <p:nvSpPr>
          <p:cNvPr id="5" name="CaixaDeTexto 4"/>
          <p:cNvSpPr txBox="1"/>
          <p:nvPr/>
        </p:nvSpPr>
        <p:spPr>
          <a:xfrm>
            <a:off x="6864221" y="2128200"/>
            <a:ext cx="2093843" cy="923330"/>
          </a:xfrm>
          <a:prstGeom prst="rect">
            <a:avLst/>
          </a:prstGeom>
          <a:noFill/>
        </p:spPr>
        <p:txBody>
          <a:bodyPr wrap="none" rtlCol="0">
            <a:spAutoFit/>
          </a:bodyPr>
          <a:lstStyle/>
          <a:p>
            <a:r>
              <a:rPr lang="pt-PT" sz="5400" dirty="0"/>
              <a:t>C: 43%</a:t>
            </a:r>
          </a:p>
        </p:txBody>
      </p:sp>
      <p:sp>
        <p:nvSpPr>
          <p:cNvPr id="8" name="CaixaDeTexto 7"/>
          <p:cNvSpPr txBox="1"/>
          <p:nvPr/>
        </p:nvSpPr>
        <p:spPr>
          <a:xfrm>
            <a:off x="6906833" y="3452305"/>
            <a:ext cx="2151551" cy="1200329"/>
          </a:xfrm>
          <a:prstGeom prst="rect">
            <a:avLst/>
          </a:prstGeom>
          <a:noFill/>
        </p:spPr>
        <p:txBody>
          <a:bodyPr wrap="none" rtlCol="0">
            <a:spAutoFit/>
          </a:bodyPr>
          <a:lstStyle/>
          <a:p>
            <a:r>
              <a:rPr lang="pt-PT" sz="5400" dirty="0"/>
              <a:t>D: 68%</a:t>
            </a:r>
          </a:p>
          <a:p>
            <a:endParaRPr lang="pt-PT" dirty="0"/>
          </a:p>
        </p:txBody>
      </p:sp>
      <p:sp>
        <p:nvSpPr>
          <p:cNvPr id="9" name="CaixaDeTexto 8"/>
          <p:cNvSpPr txBox="1"/>
          <p:nvPr/>
        </p:nvSpPr>
        <p:spPr>
          <a:xfrm>
            <a:off x="365760" y="305729"/>
            <a:ext cx="11196320" cy="1323439"/>
          </a:xfrm>
          <a:prstGeom prst="rect">
            <a:avLst/>
          </a:prstGeom>
          <a:noFill/>
        </p:spPr>
        <p:txBody>
          <a:bodyPr wrap="square" rtlCol="0">
            <a:spAutoFit/>
          </a:bodyPr>
          <a:lstStyle/>
          <a:p>
            <a:r>
              <a:rPr lang="pt-PT" sz="4000" dirty="0"/>
              <a:t>How much of banking money (M3) goes to finance productive investments?</a:t>
            </a:r>
          </a:p>
        </p:txBody>
      </p:sp>
    </p:spTree>
    <p:extLst>
      <p:ext uri="{BB962C8B-B14F-4D97-AF65-F5344CB8AC3E}">
        <p14:creationId xmlns:p14="http://schemas.microsoft.com/office/powerpoint/2010/main" val="4043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52056" cy="159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312" y="71905"/>
            <a:ext cx="8782888" cy="6709150"/>
          </a:xfrm>
          <a:prstGeom prst="rect">
            <a:avLst/>
          </a:prstGeom>
        </p:spPr>
      </p:pic>
    </p:spTree>
    <p:extLst>
      <p:ext uri="{BB962C8B-B14F-4D97-AF65-F5344CB8AC3E}">
        <p14:creationId xmlns:p14="http://schemas.microsoft.com/office/powerpoint/2010/main" val="332954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32" y="1131054"/>
            <a:ext cx="11520833" cy="4770537"/>
          </a:xfrm>
          <a:prstGeom prst="rect">
            <a:avLst/>
          </a:prstGeom>
          <a:solidFill>
            <a:schemeClr val="bg1">
              <a:lumMod val="50000"/>
            </a:schemeClr>
          </a:solidFill>
        </p:spPr>
        <p:txBody>
          <a:bodyPr wrap="square" rtlCol="0">
            <a:spAutoFit/>
          </a:bodyPr>
          <a:lstStyle/>
          <a:p>
            <a:pPr algn="ctr"/>
            <a:r>
              <a:rPr lang="pt-PT" sz="5400" b="1" i="1" dirty="0">
                <a:solidFill>
                  <a:schemeClr val="bg1"/>
                </a:solidFill>
              </a:rPr>
              <a:t>“</a:t>
            </a:r>
            <a:r>
              <a:rPr lang="pt-PT" sz="5400" b="1" i="1" dirty="0" err="1">
                <a:solidFill>
                  <a:schemeClr val="bg1"/>
                </a:solidFill>
              </a:rPr>
              <a:t>Any</a:t>
            </a:r>
            <a:r>
              <a:rPr lang="pt-PT" sz="5400" b="1" i="1" dirty="0">
                <a:solidFill>
                  <a:schemeClr val="bg1"/>
                </a:solidFill>
              </a:rPr>
              <a:t> sizable group anywhere, any day, could start a nonpolitical monetary unit and system. There is no law against it, and no legislation need to be </a:t>
            </a:r>
            <a:r>
              <a:rPr lang="pt-PT" sz="5400" b="1" i="1" dirty="0" err="1">
                <a:solidFill>
                  <a:schemeClr val="bg1"/>
                </a:solidFill>
              </a:rPr>
              <a:t>invoked</a:t>
            </a:r>
            <a:r>
              <a:rPr lang="pt-PT" sz="5400" b="1" i="1" dirty="0">
                <a:solidFill>
                  <a:schemeClr val="bg1"/>
                </a:solidFill>
              </a:rPr>
              <a:t>.”</a:t>
            </a:r>
          </a:p>
          <a:p>
            <a:endParaRPr lang="pt-PT" sz="4400" dirty="0">
              <a:solidFill>
                <a:schemeClr val="bg1"/>
              </a:solidFill>
            </a:endParaRPr>
          </a:p>
          <a:p>
            <a:r>
              <a:rPr lang="pt-PT" sz="4400" dirty="0">
                <a:solidFill>
                  <a:schemeClr val="bg1"/>
                </a:solidFill>
              </a:rPr>
              <a:t>E.C. Riegel</a:t>
            </a:r>
          </a:p>
        </p:txBody>
      </p:sp>
    </p:spTree>
    <p:extLst>
      <p:ext uri="{BB962C8B-B14F-4D97-AF65-F5344CB8AC3E}">
        <p14:creationId xmlns:p14="http://schemas.microsoft.com/office/powerpoint/2010/main" val="1891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2402988813"/>
              </p:ext>
            </p:extLst>
          </p:nvPr>
        </p:nvGraphicFramePr>
        <p:xfrm>
          <a:off x="3299381" y="646032"/>
          <a:ext cx="868470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Left Brace 22"/>
          <p:cNvSpPr/>
          <p:nvPr/>
        </p:nvSpPr>
        <p:spPr>
          <a:xfrm>
            <a:off x="2741131" y="526396"/>
            <a:ext cx="822202" cy="56310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4" name="TextBox 23"/>
          <p:cNvSpPr txBox="1"/>
          <p:nvPr/>
        </p:nvSpPr>
        <p:spPr>
          <a:xfrm>
            <a:off x="112096" y="2201203"/>
            <a:ext cx="2677212" cy="2308324"/>
          </a:xfrm>
          <a:prstGeom prst="rect">
            <a:avLst/>
          </a:prstGeom>
          <a:noFill/>
        </p:spPr>
        <p:txBody>
          <a:bodyPr wrap="square" rtlCol="0">
            <a:spAutoFit/>
          </a:bodyPr>
          <a:lstStyle/>
          <a:p>
            <a:pPr algn="ctr"/>
            <a:r>
              <a:rPr lang="en-GB" sz="3600" b="1" dirty="0"/>
              <a:t>Our current monetary systems drives..</a:t>
            </a:r>
          </a:p>
        </p:txBody>
      </p:sp>
    </p:spTree>
    <p:extLst>
      <p:ext uri="{BB962C8B-B14F-4D97-AF65-F5344CB8AC3E}">
        <p14:creationId xmlns:p14="http://schemas.microsoft.com/office/powerpoint/2010/main" val="46357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53591"/>
            <a:ext cx="12192000" cy="2520984"/>
          </a:xfrm>
          <a:prstGeom prst="rect">
            <a:avLst/>
          </a:prstGeom>
        </p:spPr>
      </p:pic>
    </p:spTree>
    <p:extLst>
      <p:ext uri="{BB962C8B-B14F-4D97-AF65-F5344CB8AC3E}">
        <p14:creationId xmlns:p14="http://schemas.microsoft.com/office/powerpoint/2010/main" val="114260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6"/>
          <p:cNvGraphicFramePr/>
          <p:nvPr>
            <p:extLst>
              <p:ext uri="{D42A27DB-BD31-4B8C-83A1-F6EECF244321}">
                <p14:modId xmlns:p14="http://schemas.microsoft.com/office/powerpoint/2010/main" val="2011785527"/>
              </p:ext>
            </p:extLst>
          </p:nvPr>
        </p:nvGraphicFramePr>
        <p:xfrm>
          <a:off x="1943349" y="158829"/>
          <a:ext cx="9248392" cy="50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7"/>
          <p:cNvSpPr txBox="1"/>
          <p:nvPr/>
        </p:nvSpPr>
        <p:spPr>
          <a:xfrm>
            <a:off x="1263820" y="4902717"/>
            <a:ext cx="2016224" cy="646331"/>
          </a:xfrm>
          <a:prstGeom prst="rect">
            <a:avLst/>
          </a:prstGeom>
          <a:noFill/>
        </p:spPr>
        <p:txBody>
          <a:bodyPr wrap="square" rtlCol="0">
            <a:spAutoFit/>
          </a:bodyPr>
          <a:lstStyle/>
          <a:p>
            <a:r>
              <a:rPr lang="pt-PT" b="1" dirty="0"/>
              <a:t>Recollective societies</a:t>
            </a:r>
          </a:p>
        </p:txBody>
      </p:sp>
      <p:cxnSp>
        <p:nvCxnSpPr>
          <p:cNvPr id="7" name="Straight Arrow Connector 6"/>
          <p:cNvCxnSpPr/>
          <p:nvPr/>
        </p:nvCxnSpPr>
        <p:spPr>
          <a:xfrm>
            <a:off x="750627" y="6208927"/>
            <a:ext cx="10945504"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391331" y="6234539"/>
            <a:ext cx="304800" cy="369332"/>
          </a:xfrm>
          <a:prstGeom prst="rect">
            <a:avLst/>
          </a:prstGeom>
          <a:noFill/>
        </p:spPr>
        <p:txBody>
          <a:bodyPr wrap="square" rtlCol="0">
            <a:spAutoFit/>
          </a:bodyPr>
          <a:lstStyle/>
          <a:p>
            <a:r>
              <a:rPr lang="pt-PT" b="1" dirty="0"/>
              <a:t>t</a:t>
            </a:r>
          </a:p>
        </p:txBody>
      </p:sp>
      <p:cxnSp>
        <p:nvCxnSpPr>
          <p:cNvPr id="10" name="Straight Arrow Connector 9"/>
          <p:cNvCxnSpPr/>
          <p:nvPr/>
        </p:nvCxnSpPr>
        <p:spPr>
          <a:xfrm flipV="1">
            <a:off x="750627" y="818708"/>
            <a:ext cx="0" cy="5364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8377" y="817284"/>
            <a:ext cx="2039815" cy="646331"/>
          </a:xfrm>
          <a:prstGeom prst="rect">
            <a:avLst/>
          </a:prstGeom>
          <a:noFill/>
        </p:spPr>
        <p:txBody>
          <a:bodyPr wrap="square" rtlCol="0">
            <a:spAutoFit/>
          </a:bodyPr>
          <a:lstStyle/>
          <a:p>
            <a:r>
              <a:rPr lang="pt-PT" b="1" dirty="0"/>
              <a:t>Energy and Complexity</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1201" y="1205131"/>
            <a:ext cx="4716210" cy="4878837"/>
          </a:xfrm>
          <a:prstGeom prst="rect">
            <a:avLst/>
          </a:prstGeom>
        </p:spPr>
      </p:pic>
      <p:sp>
        <p:nvSpPr>
          <p:cNvPr id="2" name="TextBox 1"/>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
        <p:nvSpPr>
          <p:cNvPr id="3" name="Rectangle 2"/>
          <p:cNvSpPr/>
          <p:nvPr/>
        </p:nvSpPr>
        <p:spPr>
          <a:xfrm>
            <a:off x="2642690" y="6333887"/>
            <a:ext cx="1903085" cy="369332"/>
          </a:xfrm>
          <a:prstGeom prst="rect">
            <a:avLst/>
          </a:prstGeom>
        </p:spPr>
        <p:txBody>
          <a:bodyPr wrap="none">
            <a:spAutoFit/>
          </a:bodyPr>
          <a:lstStyle/>
          <a:p>
            <a:r>
              <a:rPr lang="en-GB" dirty="0">
                <a:solidFill>
                  <a:srgbClr val="252525"/>
                </a:solidFill>
                <a:latin typeface="Arial" panose="020B0604020202020204" pitchFamily="34" charset="0"/>
              </a:rPr>
              <a:t>20,000 years BC</a:t>
            </a:r>
            <a:endParaRPr lang="en-GB" dirty="0"/>
          </a:p>
        </p:txBody>
      </p:sp>
      <p:sp>
        <p:nvSpPr>
          <p:cNvPr id="9" name="Rectangle 8"/>
          <p:cNvSpPr/>
          <p:nvPr/>
        </p:nvSpPr>
        <p:spPr>
          <a:xfrm>
            <a:off x="4553322" y="6333887"/>
            <a:ext cx="1774845" cy="369332"/>
          </a:xfrm>
          <a:prstGeom prst="rect">
            <a:avLst/>
          </a:prstGeom>
        </p:spPr>
        <p:txBody>
          <a:bodyPr wrap="none">
            <a:spAutoFit/>
          </a:bodyPr>
          <a:lstStyle/>
          <a:p>
            <a:r>
              <a:rPr lang="en-GB" dirty="0">
                <a:solidFill>
                  <a:srgbClr val="252525"/>
                </a:solidFill>
                <a:latin typeface="Arial" panose="020B0604020202020204" pitchFamily="34" charset="0"/>
              </a:rPr>
              <a:t>3,000 years BC</a:t>
            </a:r>
            <a:endParaRPr lang="en-GB" dirty="0"/>
          </a:p>
        </p:txBody>
      </p:sp>
      <p:sp>
        <p:nvSpPr>
          <p:cNvPr id="12" name="Rectangle 11"/>
          <p:cNvSpPr/>
          <p:nvPr/>
        </p:nvSpPr>
        <p:spPr>
          <a:xfrm>
            <a:off x="8083086" y="6333887"/>
            <a:ext cx="1582484" cy="369332"/>
          </a:xfrm>
          <a:prstGeom prst="rect">
            <a:avLst/>
          </a:prstGeom>
        </p:spPr>
        <p:txBody>
          <a:bodyPr wrap="none">
            <a:spAutoFit/>
          </a:bodyPr>
          <a:lstStyle/>
          <a:p>
            <a:r>
              <a:rPr lang="en-GB" dirty="0">
                <a:solidFill>
                  <a:srgbClr val="252525"/>
                </a:solidFill>
                <a:latin typeface="Arial" panose="020B0604020202020204" pitchFamily="34" charset="0"/>
              </a:rPr>
              <a:t>800 years BC</a:t>
            </a:r>
            <a:endParaRPr lang="en-GB" dirty="0"/>
          </a:p>
        </p:txBody>
      </p:sp>
    </p:spTree>
    <p:extLst>
      <p:ext uri="{BB962C8B-B14F-4D97-AF65-F5344CB8AC3E}">
        <p14:creationId xmlns:p14="http://schemas.microsoft.com/office/powerpoint/2010/main" val="12114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37B6273-02A9-4761-9937-140B60FD1C01}"/>
                                            </p:graphicEl>
                                          </p:spTgt>
                                        </p:tgtEl>
                                        <p:attrNameLst>
                                          <p:attrName>style.visibility</p:attrName>
                                        </p:attrNameLst>
                                      </p:cBhvr>
                                      <p:to>
                                        <p:strVal val="visible"/>
                                      </p:to>
                                    </p:set>
                                    <p:animEffect transition="in" filter="fade">
                                      <p:cBhvr>
                                        <p:cTn id="12" dur="2000"/>
                                        <p:tgtEl>
                                          <p:spTgt spid="4">
                                            <p:graphicEl>
                                              <a:dgm id="{037B6273-02A9-4761-9937-140B60FD1C0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F3AD09D8-4225-459F-97F5-D975A873C50C}"/>
                                            </p:graphicEl>
                                          </p:spTgt>
                                        </p:tgtEl>
                                        <p:attrNameLst>
                                          <p:attrName>style.visibility</p:attrName>
                                        </p:attrNameLst>
                                      </p:cBhvr>
                                      <p:to>
                                        <p:strVal val="visible"/>
                                      </p:to>
                                    </p:set>
                                    <p:animEffect transition="in" filter="fade">
                                      <p:cBhvr>
                                        <p:cTn id="17" dur="2000"/>
                                        <p:tgtEl>
                                          <p:spTgt spid="4">
                                            <p:graphicEl>
                                              <a:dgm id="{F3AD09D8-4225-459F-97F5-D975A873C50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AA2AC25A-8D17-4A6F-B4BF-AB9628009380}"/>
                                            </p:graphicEl>
                                          </p:spTgt>
                                        </p:tgtEl>
                                        <p:attrNameLst>
                                          <p:attrName>style.visibility</p:attrName>
                                        </p:attrNameLst>
                                      </p:cBhvr>
                                      <p:to>
                                        <p:strVal val="visible"/>
                                      </p:to>
                                    </p:set>
                                    <p:animEffect transition="in" filter="fade">
                                      <p:cBhvr>
                                        <p:cTn id="20" dur="2000"/>
                                        <p:tgtEl>
                                          <p:spTgt spid="4">
                                            <p:graphicEl>
                                              <a:dgm id="{AA2AC25A-8D17-4A6F-B4BF-AB962800938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307216E0-C054-44A3-ABE9-E289C08FF7BA}"/>
                                            </p:graphicEl>
                                          </p:spTgt>
                                        </p:tgtEl>
                                        <p:attrNameLst>
                                          <p:attrName>style.visibility</p:attrName>
                                        </p:attrNameLst>
                                      </p:cBhvr>
                                      <p:to>
                                        <p:strVal val="visible"/>
                                      </p:to>
                                    </p:set>
                                    <p:animEffect transition="in" filter="fade">
                                      <p:cBhvr>
                                        <p:cTn id="25" dur="2000"/>
                                        <p:tgtEl>
                                          <p:spTgt spid="4">
                                            <p:graphicEl>
                                              <a:dgm id="{307216E0-C054-44A3-ABE9-E289C08FF7B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C99CEB91-7CF7-4BC1-85ED-0FFF6341F4E7}"/>
                                            </p:graphicEl>
                                          </p:spTgt>
                                        </p:tgtEl>
                                        <p:attrNameLst>
                                          <p:attrName>style.visibility</p:attrName>
                                        </p:attrNameLst>
                                      </p:cBhvr>
                                      <p:to>
                                        <p:strVal val="visible"/>
                                      </p:to>
                                    </p:set>
                                    <p:animEffect transition="in" filter="fade">
                                      <p:cBhvr>
                                        <p:cTn id="28" dur="2000"/>
                                        <p:tgtEl>
                                          <p:spTgt spid="4">
                                            <p:graphicEl>
                                              <a:dgm id="{C99CEB91-7CF7-4BC1-85ED-0FFF6341F4E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EB617641-102A-4FF0-816D-CBBEF725C632}"/>
                                            </p:graphicEl>
                                          </p:spTgt>
                                        </p:tgtEl>
                                        <p:attrNameLst>
                                          <p:attrName>style.visibility</p:attrName>
                                        </p:attrNameLst>
                                      </p:cBhvr>
                                      <p:to>
                                        <p:strVal val="visible"/>
                                      </p:to>
                                    </p:set>
                                    <p:animEffect transition="in" filter="fade">
                                      <p:cBhvr>
                                        <p:cTn id="33" dur="2000"/>
                                        <p:tgtEl>
                                          <p:spTgt spid="4">
                                            <p:graphicEl>
                                              <a:dgm id="{EB617641-102A-4FF0-816D-CBBEF725C63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C06E1C8A-CFB7-408F-B783-C9BDAEE2508E}"/>
                                            </p:graphicEl>
                                          </p:spTgt>
                                        </p:tgtEl>
                                        <p:attrNameLst>
                                          <p:attrName>style.visibility</p:attrName>
                                        </p:attrNameLst>
                                      </p:cBhvr>
                                      <p:to>
                                        <p:strVal val="visible"/>
                                      </p:to>
                                    </p:set>
                                    <p:animEffect transition="in" filter="fade">
                                      <p:cBhvr>
                                        <p:cTn id="36" dur="2000"/>
                                        <p:tgtEl>
                                          <p:spTgt spid="4">
                                            <p:graphicEl>
                                              <a:dgm id="{C06E1C8A-CFB7-408F-B783-C9BDAEE2508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p:nvPr/>
        </p:nvSpPr>
        <p:spPr>
          <a:xfrm>
            <a:off x="812129" y="1102027"/>
            <a:ext cx="3731736" cy="3908762"/>
          </a:xfrm>
          <a:prstGeom prst="rect">
            <a:avLst/>
          </a:prstGeom>
          <a:noFill/>
        </p:spPr>
        <p:txBody>
          <a:bodyPr wrap="square" rtlCol="0">
            <a:spAutoFit/>
          </a:bodyPr>
          <a:lstStyle/>
          <a:p>
            <a:r>
              <a:rPr lang="pt-PT" sz="3200" b="1" dirty="0"/>
              <a:t>Direct trade (Barter):</a:t>
            </a:r>
          </a:p>
          <a:p>
            <a:endParaRPr lang="pt-PT" sz="2400" dirty="0"/>
          </a:p>
          <a:p>
            <a:pPr>
              <a:buFont typeface="Wingdings" pitchFamily="2" charset="2"/>
              <a:buChar char="ü"/>
            </a:pPr>
            <a:r>
              <a:rPr lang="pt-PT" sz="2400" dirty="0"/>
              <a:t> Coincidence of desires</a:t>
            </a:r>
          </a:p>
          <a:p>
            <a:pPr>
              <a:buFont typeface="Wingdings" pitchFamily="2" charset="2"/>
              <a:buChar char="ü"/>
            </a:pPr>
            <a:endParaRPr lang="pt-PT" sz="2400" dirty="0"/>
          </a:p>
          <a:p>
            <a:pPr>
              <a:buFont typeface="Wingdings" pitchFamily="2" charset="2"/>
              <a:buChar char="ü"/>
            </a:pPr>
            <a:r>
              <a:rPr lang="pt-PT" sz="2400" dirty="0"/>
              <a:t> Common agreement on the value of goods</a:t>
            </a:r>
          </a:p>
          <a:p>
            <a:pPr>
              <a:buFont typeface="Wingdings" pitchFamily="2" charset="2"/>
              <a:buChar char="ü"/>
            </a:pPr>
            <a:endParaRPr lang="pt-PT" sz="2400" dirty="0"/>
          </a:p>
          <a:p>
            <a:pPr>
              <a:buFont typeface="Wingdings" pitchFamily="2" charset="2"/>
              <a:buChar char="ü"/>
            </a:pPr>
            <a:r>
              <a:rPr lang="pt-PT" sz="2400" dirty="0"/>
              <a:t> Divisibility and fraccioning </a:t>
            </a:r>
          </a:p>
          <a:p>
            <a:pPr>
              <a:buFont typeface="Wingdings" pitchFamily="2" charset="2"/>
              <a:buChar char="ü"/>
            </a:pPr>
            <a:endParaRPr lang="pt-PT" sz="2400" dirty="0"/>
          </a:p>
          <a:p>
            <a:pPr>
              <a:buFont typeface="Wingdings" pitchFamily="2" charset="2"/>
              <a:buChar char="ü"/>
            </a:pPr>
            <a:r>
              <a:rPr lang="pt-PT" sz="2400" dirty="0"/>
              <a:t> Transaction costs</a:t>
            </a:r>
          </a:p>
        </p:txBody>
      </p:sp>
      <p:sp>
        <p:nvSpPr>
          <p:cNvPr id="5" name="Seta de movimento para a direita 7"/>
          <p:cNvSpPr/>
          <p:nvPr/>
        </p:nvSpPr>
        <p:spPr>
          <a:xfrm>
            <a:off x="5603446" y="2726565"/>
            <a:ext cx="1656184" cy="1152128"/>
          </a:xfrm>
          <a:prstGeom prst="stripedRightArrow">
            <a:avLst/>
          </a:prstGeom>
          <a:solidFill>
            <a:schemeClr val="accent6">
              <a:lumMod val="75000"/>
              <a:alpha val="4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8"/>
          <p:cNvSpPr txBox="1"/>
          <p:nvPr/>
        </p:nvSpPr>
        <p:spPr>
          <a:xfrm>
            <a:off x="7897752" y="1102027"/>
            <a:ext cx="3762280" cy="5139869"/>
          </a:xfrm>
          <a:prstGeom prst="rect">
            <a:avLst/>
          </a:prstGeom>
          <a:noFill/>
        </p:spPr>
        <p:txBody>
          <a:bodyPr wrap="square" rtlCol="0">
            <a:spAutoFit/>
          </a:bodyPr>
          <a:lstStyle/>
          <a:p>
            <a:r>
              <a:rPr lang="pt-PT" sz="3200" b="1" dirty="0"/>
              <a:t>Characteristics of a currency</a:t>
            </a:r>
          </a:p>
          <a:p>
            <a:endParaRPr lang="pt-PT" sz="2400" dirty="0"/>
          </a:p>
          <a:p>
            <a:pPr marL="342900" indent="-342900">
              <a:lnSpc>
                <a:spcPct val="150000"/>
              </a:lnSpc>
              <a:buFont typeface="Wingdings" panose="05000000000000000000" pitchFamily="2" charset="2"/>
              <a:buChar char="ü"/>
            </a:pPr>
            <a:r>
              <a:rPr lang="en-GB" sz="2400" dirty="0"/>
              <a:t>Durable</a:t>
            </a:r>
          </a:p>
          <a:p>
            <a:pPr marL="342900" indent="-342900">
              <a:lnSpc>
                <a:spcPct val="150000"/>
              </a:lnSpc>
              <a:buFont typeface="Wingdings" panose="05000000000000000000" pitchFamily="2" charset="2"/>
              <a:buChar char="ü"/>
            </a:pPr>
            <a:r>
              <a:rPr lang="en-GB" sz="2400" dirty="0"/>
              <a:t>Divisible</a:t>
            </a:r>
          </a:p>
          <a:p>
            <a:pPr marL="342900" indent="-342900">
              <a:lnSpc>
                <a:spcPct val="150000"/>
              </a:lnSpc>
              <a:buFont typeface="Wingdings" panose="05000000000000000000" pitchFamily="2" charset="2"/>
              <a:buChar char="ü"/>
            </a:pPr>
            <a:r>
              <a:rPr lang="en-GB" sz="2400" dirty="0"/>
              <a:t>Convenient</a:t>
            </a:r>
          </a:p>
          <a:p>
            <a:pPr marL="342900" indent="-342900">
              <a:lnSpc>
                <a:spcPct val="150000"/>
              </a:lnSpc>
              <a:buFont typeface="Wingdings" panose="05000000000000000000" pitchFamily="2" charset="2"/>
              <a:buChar char="ü"/>
            </a:pPr>
            <a:r>
              <a:rPr lang="en-GB" sz="2400" dirty="0"/>
              <a:t>Universally accepted</a:t>
            </a:r>
          </a:p>
          <a:p>
            <a:endParaRPr lang="pt-PT" sz="2400" dirty="0"/>
          </a:p>
          <a:p>
            <a:endParaRPr lang="pt-PT" sz="2400" dirty="0"/>
          </a:p>
          <a:p>
            <a:endParaRPr lang="pt-PT" sz="2400" dirty="0"/>
          </a:p>
          <a:p>
            <a:endParaRPr lang="pt-PT" sz="2400" dirty="0"/>
          </a:p>
        </p:txBody>
      </p:sp>
      <p:sp>
        <p:nvSpPr>
          <p:cNvPr id="8" name="TextBox 7"/>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Tree>
    <p:extLst>
      <p:ext uri="{BB962C8B-B14F-4D97-AF65-F5344CB8AC3E}">
        <p14:creationId xmlns:p14="http://schemas.microsoft.com/office/powerpoint/2010/main" val="234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0-#ppt_w/2"/>
                                          </p:val>
                                        </p:tav>
                                        <p:tav tm="100000">
                                          <p:val>
                                            <p:strVal val="#ppt_x"/>
                                          </p:val>
                                        </p:tav>
                                      </p:tavLst>
                                    </p:anim>
                                    <p:anim calcmode="lin" valueType="num">
                                      <p:cBhvr additive="base">
                                        <p:cTn id="3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20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20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20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p:nvPr/>
        </p:nvSpPr>
        <p:spPr>
          <a:xfrm>
            <a:off x="1159489" y="936280"/>
            <a:ext cx="3384376" cy="4524315"/>
          </a:xfrm>
          <a:prstGeom prst="rect">
            <a:avLst/>
          </a:prstGeom>
          <a:noFill/>
        </p:spPr>
        <p:txBody>
          <a:bodyPr wrap="square" rtlCol="0">
            <a:spAutoFit/>
          </a:bodyPr>
          <a:lstStyle/>
          <a:p>
            <a:r>
              <a:rPr lang="pt-PT" sz="3200" b="1" dirty="0"/>
              <a:t>1ªs currencies:</a:t>
            </a:r>
          </a:p>
          <a:p>
            <a:endParaRPr lang="pt-PT" sz="3200" dirty="0"/>
          </a:p>
          <a:p>
            <a:pPr>
              <a:buFont typeface="Wingdings" pitchFamily="2" charset="2"/>
              <a:buChar char="v"/>
            </a:pPr>
            <a:r>
              <a:rPr lang="pt-PT" sz="3200" dirty="0"/>
              <a:t> Salt</a:t>
            </a:r>
          </a:p>
          <a:p>
            <a:pPr>
              <a:buFont typeface="Wingdings" pitchFamily="2" charset="2"/>
              <a:buChar char="v"/>
            </a:pPr>
            <a:r>
              <a:rPr lang="pt-PT" sz="3200" dirty="0"/>
              <a:t> Neckless</a:t>
            </a:r>
          </a:p>
          <a:p>
            <a:pPr>
              <a:buFont typeface="Wingdings" pitchFamily="2" charset="2"/>
              <a:buChar char="v"/>
            </a:pPr>
            <a:r>
              <a:rPr lang="pt-PT" sz="3200" dirty="0"/>
              <a:t> Sea shells</a:t>
            </a:r>
          </a:p>
          <a:p>
            <a:pPr>
              <a:buFont typeface="Wingdings" pitchFamily="2" charset="2"/>
              <a:buChar char="v"/>
            </a:pPr>
            <a:r>
              <a:rPr lang="pt-PT" sz="3200" dirty="0"/>
              <a:t> Tea (China)</a:t>
            </a:r>
          </a:p>
          <a:p>
            <a:pPr>
              <a:buFont typeface="Wingdings" pitchFamily="2" charset="2"/>
              <a:buChar char="v"/>
            </a:pPr>
            <a:r>
              <a:rPr lang="pt-PT" sz="3200" dirty="0"/>
              <a:t> Ivory (Africa)</a:t>
            </a:r>
          </a:p>
          <a:p>
            <a:pPr>
              <a:buFont typeface="Wingdings" pitchFamily="2" charset="2"/>
              <a:buChar char="v"/>
            </a:pPr>
            <a:r>
              <a:rPr lang="pt-PT" sz="3200" dirty="0"/>
              <a:t> Dates (Persia)</a:t>
            </a:r>
          </a:p>
          <a:p>
            <a:pPr>
              <a:buFont typeface="Wingdings" pitchFamily="2" charset="2"/>
              <a:buChar char="v"/>
            </a:pPr>
            <a:r>
              <a:rPr lang="pt-PT" sz="3200" dirty="0"/>
              <a:t> Cattle (India)</a:t>
            </a:r>
          </a:p>
        </p:txBody>
      </p:sp>
      <p:sp>
        <p:nvSpPr>
          <p:cNvPr id="5" name="Seta de movimento para a direita 7"/>
          <p:cNvSpPr/>
          <p:nvPr/>
        </p:nvSpPr>
        <p:spPr>
          <a:xfrm>
            <a:off x="4915318" y="2756750"/>
            <a:ext cx="1656184" cy="1152128"/>
          </a:xfrm>
          <a:prstGeom prst="stripedRightArrow">
            <a:avLst/>
          </a:prstGeom>
          <a:solidFill>
            <a:schemeClr val="accent6">
              <a:lumMod val="75000"/>
              <a:alpha val="4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8"/>
          <p:cNvSpPr txBox="1"/>
          <p:nvPr/>
        </p:nvSpPr>
        <p:spPr>
          <a:xfrm>
            <a:off x="8499057" y="1367168"/>
            <a:ext cx="2160240" cy="4031873"/>
          </a:xfrm>
          <a:prstGeom prst="rect">
            <a:avLst/>
          </a:prstGeom>
          <a:noFill/>
        </p:spPr>
        <p:txBody>
          <a:bodyPr wrap="square" rtlCol="0">
            <a:spAutoFit/>
          </a:bodyPr>
          <a:lstStyle/>
          <a:p>
            <a:r>
              <a:rPr lang="pt-PT" sz="3200" b="1" dirty="0"/>
              <a:t>Metals:</a:t>
            </a:r>
          </a:p>
          <a:p>
            <a:endParaRPr lang="pt-PT" sz="3200" dirty="0"/>
          </a:p>
          <a:p>
            <a:pPr>
              <a:buFont typeface="Wingdings" pitchFamily="2" charset="2"/>
              <a:buChar char="v"/>
            </a:pPr>
            <a:r>
              <a:rPr lang="pt-PT" sz="3200" dirty="0"/>
              <a:t> Gold</a:t>
            </a:r>
          </a:p>
          <a:p>
            <a:pPr>
              <a:buFont typeface="Wingdings" pitchFamily="2" charset="2"/>
              <a:buChar char="v"/>
            </a:pPr>
            <a:r>
              <a:rPr lang="pt-PT" sz="3200" dirty="0"/>
              <a:t> Silver</a:t>
            </a:r>
          </a:p>
          <a:p>
            <a:pPr>
              <a:buFont typeface="Wingdings" pitchFamily="2" charset="2"/>
              <a:buChar char="v"/>
            </a:pPr>
            <a:r>
              <a:rPr lang="pt-PT" sz="3200" dirty="0"/>
              <a:t> Coper</a:t>
            </a:r>
          </a:p>
          <a:p>
            <a:pPr>
              <a:buFont typeface="Wingdings" pitchFamily="2" charset="2"/>
              <a:buChar char="v"/>
            </a:pPr>
            <a:r>
              <a:rPr lang="pt-PT" sz="3200" dirty="0"/>
              <a:t> Iron</a:t>
            </a:r>
          </a:p>
          <a:p>
            <a:endParaRPr lang="pt-PT" sz="3200" dirty="0"/>
          </a:p>
          <a:p>
            <a:endParaRPr lang="pt-PT" sz="3200" dirty="0"/>
          </a:p>
        </p:txBody>
      </p:sp>
      <p:pic>
        <p:nvPicPr>
          <p:cNvPr id="6146" name="Picture 2" descr="https://upload.wikimedia.org/wikipedia/commons/3/33/Brooklyn_Museum_-_Atahualpa,_Fourteenth_Inca,_1_of_14_Portraits_of_Inca_Kings_-_over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512" y="936280"/>
            <a:ext cx="4354008" cy="47930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Tree>
    <p:extLst>
      <p:ext uri="{BB962C8B-B14F-4D97-AF65-F5344CB8AC3E}">
        <p14:creationId xmlns:p14="http://schemas.microsoft.com/office/powerpoint/2010/main" val="394525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temp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128" y="5160007"/>
            <a:ext cx="3027672" cy="17030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6"/>
          <p:cNvGraphicFramePr/>
          <p:nvPr>
            <p:extLst>
              <p:ext uri="{D42A27DB-BD31-4B8C-83A1-F6EECF244321}">
                <p14:modId xmlns:p14="http://schemas.microsoft.com/office/powerpoint/2010/main" val="3348665592"/>
              </p:ext>
            </p:extLst>
          </p:nvPr>
        </p:nvGraphicFramePr>
        <p:xfrm>
          <a:off x="637886" y="267800"/>
          <a:ext cx="1074703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7"/>
          <p:cNvSpPr txBox="1"/>
          <p:nvPr/>
        </p:nvSpPr>
        <p:spPr>
          <a:xfrm>
            <a:off x="322926" y="5922328"/>
            <a:ext cx="7283116" cy="646331"/>
          </a:xfrm>
          <a:prstGeom prst="rect">
            <a:avLst/>
          </a:prstGeom>
          <a:noFill/>
        </p:spPr>
        <p:txBody>
          <a:bodyPr wrap="square" rtlCol="0">
            <a:spAutoFit/>
          </a:bodyPr>
          <a:lstStyle/>
          <a:p>
            <a:pPr algn="just"/>
            <a:r>
              <a:rPr lang="pt-PT" dirty="0"/>
              <a:t>III </a:t>
            </a:r>
            <a:r>
              <a:rPr lang="pt-PT" dirty="0" err="1"/>
              <a:t>a.c.</a:t>
            </a:r>
            <a:r>
              <a:rPr lang="pt-PT" dirty="0"/>
              <a:t> – Romans used to coin currency in the temple of Juno Moneta whose funtion was to predict future events (“monere”)</a:t>
            </a:r>
          </a:p>
        </p:txBody>
      </p:sp>
      <p:pic>
        <p:nvPicPr>
          <p:cNvPr id="3074" name="Picture 2" descr="Claudius II coin (colouris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209" y="4417207"/>
            <a:ext cx="1454482" cy="1419714"/>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p:cNvSpPr/>
          <p:nvPr/>
        </p:nvSpPr>
        <p:spPr>
          <a:xfrm>
            <a:off x="9885680" y="3163400"/>
            <a:ext cx="538480" cy="85344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575040" y="4016840"/>
            <a:ext cx="3159760" cy="1200329"/>
          </a:xfrm>
          <a:prstGeom prst="rect">
            <a:avLst/>
          </a:prstGeom>
          <a:noFill/>
        </p:spPr>
        <p:txBody>
          <a:bodyPr wrap="square" rtlCol="0">
            <a:spAutoFit/>
          </a:bodyPr>
          <a:lstStyle/>
          <a:p>
            <a:pPr algn="ctr"/>
            <a:r>
              <a:rPr lang="en-GB" sz="2400" dirty="0"/>
              <a:t>Banks</a:t>
            </a:r>
          </a:p>
          <a:p>
            <a:pPr algn="ctr"/>
            <a:r>
              <a:rPr lang="en-GB" sz="2400" dirty="0"/>
              <a:t>The importance of the Templars</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009" y="3527442"/>
            <a:ext cx="4919675" cy="3084636"/>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009" y="3336136"/>
            <a:ext cx="5341033" cy="3423602"/>
          </a:xfrm>
          <a:prstGeom prst="rect">
            <a:avLst/>
          </a:prstGeom>
        </p:spPr>
      </p:pic>
      <p:sp>
        <p:nvSpPr>
          <p:cNvPr id="11" name="TextBox 10"/>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Tree>
    <p:extLst>
      <p:ext uri="{BB962C8B-B14F-4D97-AF65-F5344CB8AC3E}">
        <p14:creationId xmlns:p14="http://schemas.microsoft.com/office/powerpoint/2010/main" val="4826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2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p"/>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8"/>
          <p:cNvGraphicFramePr/>
          <p:nvPr>
            <p:extLst>
              <p:ext uri="{D42A27DB-BD31-4B8C-83A1-F6EECF244321}">
                <p14:modId xmlns:p14="http://schemas.microsoft.com/office/powerpoint/2010/main" val="515150315"/>
              </p:ext>
            </p:extLst>
          </p:nvPr>
        </p:nvGraphicFramePr>
        <p:xfrm>
          <a:off x="2619300" y="999425"/>
          <a:ext cx="9449190" cy="525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a:cxnSpLocks/>
          </p:cNvCxnSpPr>
          <p:nvPr/>
        </p:nvCxnSpPr>
        <p:spPr>
          <a:xfrm flipH="1">
            <a:off x="599440" y="233082"/>
            <a:ext cx="28089" cy="639123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0583" y="4685328"/>
            <a:ext cx="3528857" cy="1569660"/>
          </a:xfrm>
          <a:prstGeom prst="rect">
            <a:avLst/>
          </a:prstGeom>
          <a:noFill/>
        </p:spPr>
        <p:txBody>
          <a:bodyPr wrap="square" rtlCol="0">
            <a:spAutoFit/>
          </a:bodyPr>
          <a:lstStyle/>
          <a:p>
            <a:r>
              <a:rPr lang="pt-PT" sz="2400" dirty="0"/>
              <a:t>Monetary Mass increases</a:t>
            </a:r>
          </a:p>
          <a:p>
            <a:r>
              <a:rPr lang="pt-PT" sz="2400" dirty="0"/>
              <a:t>Transactions costs reduced</a:t>
            </a:r>
          </a:p>
          <a:p>
            <a:r>
              <a:rPr lang="pt-PT" sz="2400" dirty="0"/>
              <a:t>Marginal cost of money reduced</a:t>
            </a:r>
          </a:p>
        </p:txBody>
      </p:sp>
      <p:pic>
        <p:nvPicPr>
          <p:cNvPr id="8" name="Picture 2" descr="http://diversityinc.com/medialib/uploads/2012/02/600px-US-FederalReserveSystem-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1735" y="3627206"/>
            <a:ext cx="1396755" cy="13967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bank of engl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890" y="3055882"/>
            <a:ext cx="2609850" cy="130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9300" y="3274812"/>
            <a:ext cx="1615440" cy="307777"/>
          </a:xfrm>
          <a:prstGeom prst="rect">
            <a:avLst/>
          </a:prstGeom>
          <a:noFill/>
        </p:spPr>
        <p:txBody>
          <a:bodyPr wrap="square" rtlCol="0">
            <a:spAutoFit/>
          </a:bodyPr>
          <a:lstStyle/>
          <a:p>
            <a:r>
              <a:rPr lang="en-GB" sz="1400" dirty="0">
                <a:solidFill>
                  <a:schemeClr val="bg1">
                    <a:lumMod val="50000"/>
                  </a:schemeClr>
                </a:solidFill>
              </a:rPr>
              <a:t>1694</a:t>
            </a:r>
          </a:p>
        </p:txBody>
      </p:sp>
      <p:sp>
        <p:nvSpPr>
          <p:cNvPr id="9" name="TextBox 8"/>
          <p:cNvSpPr txBox="1"/>
          <p:nvPr/>
        </p:nvSpPr>
        <p:spPr>
          <a:xfrm>
            <a:off x="3556000" y="133218"/>
            <a:ext cx="5100320" cy="646331"/>
          </a:xfrm>
          <a:prstGeom prst="rect">
            <a:avLst/>
          </a:prstGeom>
          <a:noFill/>
        </p:spPr>
        <p:txBody>
          <a:bodyPr wrap="square" rtlCol="0">
            <a:spAutoFit/>
          </a:bodyPr>
          <a:lstStyle/>
          <a:p>
            <a:r>
              <a:rPr lang="en-GB" sz="3600" b="1" dirty="0">
                <a:solidFill>
                  <a:schemeClr val="tx2"/>
                </a:solidFill>
              </a:rPr>
              <a:t>A story of Money</a:t>
            </a:r>
          </a:p>
        </p:txBody>
      </p:sp>
    </p:spTree>
    <p:extLst>
      <p:ext uri="{BB962C8B-B14F-4D97-AF65-F5344CB8AC3E}">
        <p14:creationId xmlns:p14="http://schemas.microsoft.com/office/powerpoint/2010/main" val="350320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1187</Words>
  <Application>Microsoft Office PowerPoint</Application>
  <PresentationFormat>Widescreen</PresentationFormat>
  <Paragraphs>248</Paragraphs>
  <Slides>30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Filipe Moreira Alves</dc:creator>
  <cp:lastModifiedBy>Filipe Moreira Alves</cp:lastModifiedBy>
  <cp:revision>81</cp:revision>
  <dcterms:created xsi:type="dcterms:W3CDTF">2017-03-01T16:28:44Z</dcterms:created>
  <dcterms:modified xsi:type="dcterms:W3CDTF">2017-03-03T12:18:44Z</dcterms:modified>
</cp:coreProperties>
</file>